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4"/>
  </p:sldMasterIdLst>
  <p:notesMasterIdLst>
    <p:notesMasterId r:id="rId21"/>
  </p:notesMasterIdLst>
  <p:sldIdLst>
    <p:sldId id="266" r:id="rId5"/>
    <p:sldId id="284" r:id="rId6"/>
    <p:sldId id="283" r:id="rId7"/>
    <p:sldId id="257" r:id="rId8"/>
    <p:sldId id="272" r:id="rId9"/>
    <p:sldId id="258" r:id="rId10"/>
    <p:sldId id="274" r:id="rId11"/>
    <p:sldId id="275" r:id="rId12"/>
    <p:sldId id="276" r:id="rId13"/>
    <p:sldId id="277" r:id="rId14"/>
    <p:sldId id="278" r:id="rId15"/>
    <p:sldId id="279" r:id="rId16"/>
    <p:sldId id="282" r:id="rId17"/>
    <p:sldId id="2147375607" r:id="rId18"/>
    <p:sldId id="2147375605"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86851B-53C6-7B3A-339C-9A8A43AF7C2B}" name="Clarice Pinto" initials="CP" userId="Clarice Pinto" providerId="None"/>
  <p188:author id="{C5C3C4A3-235F-220F-2ABB-9DA2B5C7B20B}" name="Anna Grimsrud" initials="AG" userId="S::anna.grimsrud@iasociety.org::f85a3dff-7d89-4dbf-9104-c8b3290d15ec" providerId="AD"/>
  <p188:author id="{BC332ACD-AB1C-285E-BD72-4FBA97DB7B26}" name="Guest User" initials="GU" userId="S::urn:spo:anon#76e93a50c2075990223d68d865589b6cc7db9474e79146ccd2862bb94b37d1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26878"/>
    <a:srgbClr val="2C90CF"/>
    <a:srgbClr val="2D3E51"/>
    <a:srgbClr val="88C7E7"/>
    <a:srgbClr val="77C0E4"/>
    <a:srgbClr val="66B6E0"/>
    <a:srgbClr val="55ADDB"/>
    <a:srgbClr val="3B9BD4"/>
    <a:srgbClr val="47A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83521"/>
  </p:normalViewPr>
  <p:slideViewPr>
    <p:cSldViewPr snapToGrid="0">
      <p:cViewPr varScale="1">
        <p:scale>
          <a:sx n="100" d="100"/>
          <a:sy n="100" d="100"/>
        </p:scale>
        <p:origin x="95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C78D6-EA95-452C-8FF6-99A0EC0E32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6C202A-8936-440F-B2BE-B2B6E7310DF3}">
      <dgm:prSet/>
      <dgm:spPr/>
      <dgm:t>
        <a:bodyPr/>
        <a:lstStyle/>
        <a:p>
          <a:r>
            <a:rPr lang="en-GB"/>
            <a:t>Re-engagement in HIV treatment services refers to individuals returning to HIV services after a period of interruption. </a:t>
          </a:r>
          <a:endParaRPr lang="en-US"/>
        </a:p>
      </dgm:t>
    </dgm:pt>
    <dgm:pt modelId="{A84D5365-19D0-44D9-8CE7-8902D616A3C0}" type="parTrans" cxnId="{346FDFB6-E924-479F-8406-D9C48968C525}">
      <dgm:prSet/>
      <dgm:spPr/>
      <dgm:t>
        <a:bodyPr/>
        <a:lstStyle/>
        <a:p>
          <a:endParaRPr lang="en-US"/>
        </a:p>
      </dgm:t>
    </dgm:pt>
    <dgm:pt modelId="{A214285A-08D0-49E1-B366-BACB930663E8}" type="sibTrans" cxnId="{346FDFB6-E924-479F-8406-D9C48968C525}">
      <dgm:prSet/>
      <dgm:spPr/>
      <dgm:t>
        <a:bodyPr/>
        <a:lstStyle/>
        <a:p>
          <a:endParaRPr lang="en-US"/>
        </a:p>
      </dgm:t>
    </dgm:pt>
    <dgm:pt modelId="{20F921D1-7266-485B-A10A-FB1442EE0E43}">
      <dgm:prSet/>
      <dgm:spPr/>
      <dgm:t>
        <a:bodyPr/>
        <a:lstStyle/>
        <a:p>
          <a:r>
            <a:rPr lang="en-GB" dirty="0"/>
            <a:t>This occurs when a person misses scheduled visits or appointments and does not receive treatment for a certain period.</a:t>
          </a:r>
          <a:endParaRPr lang="en-US" dirty="0"/>
        </a:p>
      </dgm:t>
    </dgm:pt>
    <dgm:pt modelId="{CB957219-CAE1-45E3-B851-65013443681D}" type="parTrans" cxnId="{330B49AD-847B-4F92-982B-0BCA9CC9F14E}">
      <dgm:prSet/>
      <dgm:spPr/>
      <dgm:t>
        <a:bodyPr/>
        <a:lstStyle/>
        <a:p>
          <a:endParaRPr lang="en-US"/>
        </a:p>
      </dgm:t>
    </dgm:pt>
    <dgm:pt modelId="{478F1BD3-9E44-4982-A5F7-37C802760AF6}" type="sibTrans" cxnId="{330B49AD-847B-4F92-982B-0BCA9CC9F14E}">
      <dgm:prSet/>
      <dgm:spPr/>
      <dgm:t>
        <a:bodyPr/>
        <a:lstStyle/>
        <a:p>
          <a:endParaRPr lang="en-US"/>
        </a:p>
      </dgm:t>
    </dgm:pt>
    <dgm:pt modelId="{DF1529D1-626E-0240-AC6F-72C33F85A4C7}" type="pres">
      <dgm:prSet presAssocID="{D25C78D6-EA95-452C-8FF6-99A0EC0E320C}" presName="linear" presStyleCnt="0">
        <dgm:presLayoutVars>
          <dgm:animLvl val="lvl"/>
          <dgm:resizeHandles val="exact"/>
        </dgm:presLayoutVars>
      </dgm:prSet>
      <dgm:spPr/>
    </dgm:pt>
    <dgm:pt modelId="{D6D5DC5A-5CC1-7746-A439-9DC06989BEB2}" type="pres">
      <dgm:prSet presAssocID="{FC6C202A-8936-440F-B2BE-B2B6E7310DF3}" presName="parentText" presStyleLbl="node1" presStyleIdx="0" presStyleCnt="1">
        <dgm:presLayoutVars>
          <dgm:chMax val="0"/>
          <dgm:bulletEnabled val="1"/>
        </dgm:presLayoutVars>
      </dgm:prSet>
      <dgm:spPr/>
    </dgm:pt>
    <dgm:pt modelId="{6FEEA2D7-B2BF-984E-9EB7-1BA204441EFA}" type="pres">
      <dgm:prSet presAssocID="{FC6C202A-8936-440F-B2BE-B2B6E7310DF3}" presName="childText" presStyleLbl="revTx" presStyleIdx="0" presStyleCnt="1">
        <dgm:presLayoutVars>
          <dgm:bulletEnabled val="1"/>
        </dgm:presLayoutVars>
      </dgm:prSet>
      <dgm:spPr/>
    </dgm:pt>
  </dgm:ptLst>
  <dgm:cxnLst>
    <dgm:cxn modelId="{C06F6707-50EC-FC4B-8DDE-8DB3B407F446}" type="presOf" srcId="{20F921D1-7266-485B-A10A-FB1442EE0E43}" destId="{6FEEA2D7-B2BF-984E-9EB7-1BA204441EFA}" srcOrd="0" destOrd="0" presId="urn:microsoft.com/office/officeart/2005/8/layout/vList2"/>
    <dgm:cxn modelId="{B2B7FE9A-093A-8741-B434-152D53845C72}" type="presOf" srcId="{D25C78D6-EA95-452C-8FF6-99A0EC0E320C}" destId="{DF1529D1-626E-0240-AC6F-72C33F85A4C7}" srcOrd="0" destOrd="0" presId="urn:microsoft.com/office/officeart/2005/8/layout/vList2"/>
    <dgm:cxn modelId="{DA322AA0-A81A-7C40-8312-1F7B352ABAA8}" type="presOf" srcId="{FC6C202A-8936-440F-B2BE-B2B6E7310DF3}" destId="{D6D5DC5A-5CC1-7746-A439-9DC06989BEB2}" srcOrd="0" destOrd="0" presId="urn:microsoft.com/office/officeart/2005/8/layout/vList2"/>
    <dgm:cxn modelId="{330B49AD-847B-4F92-982B-0BCA9CC9F14E}" srcId="{FC6C202A-8936-440F-B2BE-B2B6E7310DF3}" destId="{20F921D1-7266-485B-A10A-FB1442EE0E43}" srcOrd="0" destOrd="0" parTransId="{CB957219-CAE1-45E3-B851-65013443681D}" sibTransId="{478F1BD3-9E44-4982-A5F7-37C802760AF6}"/>
    <dgm:cxn modelId="{346FDFB6-E924-479F-8406-D9C48968C525}" srcId="{D25C78D6-EA95-452C-8FF6-99A0EC0E320C}" destId="{FC6C202A-8936-440F-B2BE-B2B6E7310DF3}" srcOrd="0" destOrd="0" parTransId="{A84D5365-19D0-44D9-8CE7-8902D616A3C0}" sibTransId="{A214285A-08D0-49E1-B366-BACB930663E8}"/>
    <dgm:cxn modelId="{0CFE8D5A-5C8A-6F4F-8C43-D7EC4E9C68D4}" type="presParOf" srcId="{DF1529D1-626E-0240-AC6F-72C33F85A4C7}" destId="{D6D5DC5A-5CC1-7746-A439-9DC06989BEB2}" srcOrd="0" destOrd="0" presId="urn:microsoft.com/office/officeart/2005/8/layout/vList2"/>
    <dgm:cxn modelId="{7C92820B-5E65-7341-8F0E-26AB3783D716}" type="presParOf" srcId="{DF1529D1-626E-0240-AC6F-72C33F85A4C7}" destId="{6FEEA2D7-B2BF-984E-9EB7-1BA204441EF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905A0B-0F2D-5543-ABD5-ADC0A035050E}" type="doc">
      <dgm:prSet loTypeId="urn:microsoft.com/office/officeart/2005/8/layout/hList1" loCatId="list" qsTypeId="urn:microsoft.com/office/officeart/2005/8/quickstyle/simple5" qsCatId="simple" csTypeId="urn:microsoft.com/office/officeart/2005/8/colors/accent3_2" csCatId="accent3" phldr="1"/>
      <dgm:spPr/>
      <dgm:t>
        <a:bodyPr/>
        <a:lstStyle/>
        <a:p>
          <a:endParaRPr lang="en-GB"/>
        </a:p>
      </dgm:t>
    </dgm:pt>
    <dgm:pt modelId="{ACFCFCAE-D86B-2244-8594-FFD139568F2D}">
      <dgm:prSet phldrT="[Text]"/>
      <dgm:spPr/>
      <dgm:t>
        <a:bodyPr/>
        <a:lstStyle/>
        <a:p>
          <a:pPr marL="0">
            <a:spcBef>
              <a:spcPts val="1200"/>
            </a:spcBef>
          </a:pPr>
          <a:r>
            <a:rPr lang="en-GB" b="1" noProof="0"/>
            <a:t>Good practice statements </a:t>
          </a:r>
          <a:endParaRPr lang="en-GB" b="1"/>
        </a:p>
      </dgm:t>
    </dgm:pt>
    <dgm:pt modelId="{4D157DDD-5916-2546-8B97-E8E9AF0D6743}" type="parTrans" cxnId="{9F82D0D9-1442-4B4D-8DFD-8E036FC54FC5}">
      <dgm:prSet/>
      <dgm:spPr/>
      <dgm:t>
        <a:bodyPr/>
        <a:lstStyle/>
        <a:p>
          <a:pPr marL="0">
            <a:lnSpc>
              <a:spcPct val="100000"/>
            </a:lnSpc>
            <a:spcBef>
              <a:spcPts val="1200"/>
            </a:spcBef>
          </a:pPr>
          <a:endParaRPr lang="en-GB" sz="2000"/>
        </a:p>
      </dgm:t>
    </dgm:pt>
    <dgm:pt modelId="{56AEAE4E-263D-F949-814E-01CF95FD0EC2}" type="sibTrans" cxnId="{9F82D0D9-1442-4B4D-8DFD-8E036FC54FC5}">
      <dgm:prSet/>
      <dgm:spPr/>
      <dgm:t>
        <a:bodyPr/>
        <a:lstStyle/>
        <a:p>
          <a:pPr marL="0">
            <a:spcBef>
              <a:spcPts val="1200"/>
            </a:spcBef>
          </a:pPr>
          <a:endParaRPr lang="en-GB"/>
        </a:p>
      </dgm:t>
    </dgm:pt>
    <dgm:pt modelId="{995A9D58-7932-344A-B605-65FF88EAD112}">
      <dgm:prSet phldrT="[Text]" custT="1"/>
      <dgm:spPr/>
      <dgm:t>
        <a:bodyPr/>
        <a:lstStyle/>
        <a:p>
          <a:pPr marL="0">
            <a:spcBef>
              <a:spcPts val="1200"/>
            </a:spcBef>
            <a:spcAft>
              <a:spcPts val="1200"/>
            </a:spcAft>
            <a:buFont typeface="Arial" panose="020B0604020202020204" pitchFamily="34" charset="0"/>
            <a:buChar char="•"/>
          </a:pPr>
          <a:r>
            <a:rPr lang="en-GB" sz="1800" noProof="0"/>
            <a:t> Health systems should invest in </a:t>
          </a:r>
          <a:r>
            <a:rPr lang="en-GB" sz="1800" b="1" noProof="0"/>
            <a:t>people-centred practices​ </a:t>
          </a:r>
          <a:r>
            <a:rPr lang="en-GB" sz="1050" noProof="0"/>
            <a:t>(2016 guidance) </a:t>
          </a:r>
          <a:endParaRPr lang="en-GB" sz="1800" b="1"/>
        </a:p>
      </dgm:t>
    </dgm:pt>
    <dgm:pt modelId="{3B20FB3A-C6A5-9647-BF09-303478E318B0}" type="parTrans" cxnId="{A79BC62A-1D73-CD4A-B50F-308C9B760A50}">
      <dgm:prSet/>
      <dgm:spPr/>
      <dgm:t>
        <a:bodyPr/>
        <a:lstStyle/>
        <a:p>
          <a:pPr marL="0">
            <a:lnSpc>
              <a:spcPct val="100000"/>
            </a:lnSpc>
            <a:spcBef>
              <a:spcPts val="1200"/>
            </a:spcBef>
          </a:pPr>
          <a:endParaRPr lang="en-GB" sz="2000"/>
        </a:p>
      </dgm:t>
    </dgm:pt>
    <dgm:pt modelId="{01E7D887-FEEC-E34E-9E7C-DDA81155FD69}" type="sibTrans" cxnId="{A79BC62A-1D73-CD4A-B50F-308C9B760A50}">
      <dgm:prSet/>
      <dgm:spPr/>
      <dgm:t>
        <a:bodyPr/>
        <a:lstStyle/>
        <a:p>
          <a:pPr marL="0">
            <a:spcBef>
              <a:spcPts val="1200"/>
            </a:spcBef>
          </a:pPr>
          <a:endParaRPr lang="en-GB"/>
        </a:p>
      </dgm:t>
    </dgm:pt>
    <dgm:pt modelId="{2E9535F5-F9D2-F040-84A0-59E80CE919C8}">
      <dgm:prSet phldrT="[Text]" custT="1"/>
      <dgm:spPr/>
      <dgm:t>
        <a:bodyPr/>
        <a:lstStyle/>
        <a:p>
          <a:pPr marL="0">
            <a:spcBef>
              <a:spcPts val="1200"/>
            </a:spcBef>
            <a:spcAft>
              <a:spcPts val="1200"/>
            </a:spcAft>
            <a:buFont typeface="Arial" panose="020B0604020202020204" pitchFamily="34" charset="0"/>
            <a:buChar char="•"/>
          </a:pPr>
          <a:r>
            <a:rPr lang="en-GB" sz="1800"/>
            <a:t> </a:t>
          </a:r>
          <a:r>
            <a:rPr lang="en-GB" sz="1800" b="1"/>
            <a:t>Non-judgmental</a:t>
          </a:r>
          <a:r>
            <a:rPr lang="en-GB" sz="1800"/>
            <a:t>, tailored approaches to assessing adherence </a:t>
          </a:r>
          <a:r>
            <a:rPr lang="en-GB" sz="1050" noProof="0"/>
            <a:t>(2021 guidance) </a:t>
          </a:r>
          <a:endParaRPr lang="en-GB" sz="1800"/>
        </a:p>
      </dgm:t>
    </dgm:pt>
    <dgm:pt modelId="{6D5FB41B-0602-0147-BC44-340307D5E683}" type="parTrans" cxnId="{98097D7D-CD44-1F42-A13D-560BAFB49029}">
      <dgm:prSet/>
      <dgm:spPr/>
      <dgm:t>
        <a:bodyPr/>
        <a:lstStyle/>
        <a:p>
          <a:pPr marL="0">
            <a:lnSpc>
              <a:spcPct val="100000"/>
            </a:lnSpc>
            <a:spcBef>
              <a:spcPts val="1200"/>
            </a:spcBef>
          </a:pPr>
          <a:endParaRPr lang="en-GB" sz="2000"/>
        </a:p>
      </dgm:t>
    </dgm:pt>
    <dgm:pt modelId="{2ABA61A9-49DD-1944-921C-540107934D2C}" type="sibTrans" cxnId="{98097D7D-CD44-1F42-A13D-560BAFB49029}">
      <dgm:prSet/>
      <dgm:spPr/>
      <dgm:t>
        <a:bodyPr/>
        <a:lstStyle/>
        <a:p>
          <a:pPr marL="0">
            <a:spcBef>
              <a:spcPts val="1200"/>
            </a:spcBef>
          </a:pPr>
          <a:endParaRPr lang="en-GB"/>
        </a:p>
      </dgm:t>
    </dgm:pt>
    <dgm:pt modelId="{847521AD-8A0D-084A-B731-8B6BD6C58BBB}">
      <dgm:prSet phldrT="[Text]"/>
      <dgm:spPr/>
      <dgm:t>
        <a:bodyPr/>
        <a:lstStyle/>
        <a:p>
          <a:pPr marL="0">
            <a:spcBef>
              <a:spcPts val="1200"/>
            </a:spcBef>
          </a:pPr>
          <a:r>
            <a:rPr lang="en-GB" b="1" noProof="0"/>
            <a:t>Engagement recommendations</a:t>
          </a:r>
          <a:endParaRPr lang="en-GB" b="1"/>
        </a:p>
      </dgm:t>
    </dgm:pt>
    <dgm:pt modelId="{8BCD7B31-71DE-DB42-97DF-1A2AE54F0C6D}" type="parTrans" cxnId="{DD31BBFB-A1CC-984A-9B89-C3BF7CE7143D}">
      <dgm:prSet/>
      <dgm:spPr/>
      <dgm:t>
        <a:bodyPr/>
        <a:lstStyle/>
        <a:p>
          <a:pPr marL="0">
            <a:lnSpc>
              <a:spcPct val="100000"/>
            </a:lnSpc>
            <a:spcBef>
              <a:spcPts val="1200"/>
            </a:spcBef>
          </a:pPr>
          <a:endParaRPr lang="en-GB" sz="2000"/>
        </a:p>
      </dgm:t>
    </dgm:pt>
    <dgm:pt modelId="{59511588-6EA5-724A-8E08-56FEE2FACA79}" type="sibTrans" cxnId="{DD31BBFB-A1CC-984A-9B89-C3BF7CE7143D}">
      <dgm:prSet/>
      <dgm:spPr/>
      <dgm:t>
        <a:bodyPr/>
        <a:lstStyle/>
        <a:p>
          <a:pPr marL="0">
            <a:spcBef>
              <a:spcPts val="1200"/>
            </a:spcBef>
          </a:pPr>
          <a:endParaRPr lang="en-GB"/>
        </a:p>
      </dgm:t>
    </dgm:pt>
    <dgm:pt modelId="{05B5D4ED-ACCC-A643-8D7E-7F5A2134F5F3}">
      <dgm:prSet phldrT="[Text]" custT="1"/>
      <dgm:spPr/>
      <dgm:t>
        <a:bodyPr/>
        <a:lstStyle/>
        <a:p>
          <a:pPr marL="0">
            <a:spcBef>
              <a:spcPts val="1200"/>
            </a:spcBef>
            <a:spcAft>
              <a:spcPts val="1200"/>
            </a:spcAft>
            <a:buFont typeface="Arial" panose="020B0604020202020204" pitchFamily="34" charset="0"/>
            <a:buChar char="•"/>
          </a:pPr>
          <a:r>
            <a:rPr lang="en-GB" sz="1500" noProof="0"/>
            <a:t> </a:t>
          </a:r>
          <a:r>
            <a:rPr lang="en-GB" sz="1500" b="1" noProof="0"/>
            <a:t>Adherence support interventions </a:t>
          </a:r>
          <a:r>
            <a:rPr lang="en-GB" sz="1500" noProof="0"/>
            <a:t>should be provided to people on ART </a:t>
          </a:r>
          <a:r>
            <a:rPr lang="en-GB" sz="1050" noProof="0"/>
            <a:t>(2016 guidance)</a:t>
          </a:r>
          <a:endParaRPr lang="en-GB" sz="1050"/>
        </a:p>
      </dgm:t>
    </dgm:pt>
    <dgm:pt modelId="{2B3465FE-69D7-5C46-80CB-C5DC5C964133}" type="parTrans" cxnId="{FDC3D433-2345-844C-A375-2DD76DE64E89}">
      <dgm:prSet/>
      <dgm:spPr/>
      <dgm:t>
        <a:bodyPr/>
        <a:lstStyle/>
        <a:p>
          <a:pPr marL="0">
            <a:lnSpc>
              <a:spcPct val="100000"/>
            </a:lnSpc>
            <a:spcBef>
              <a:spcPts val="1200"/>
            </a:spcBef>
          </a:pPr>
          <a:endParaRPr lang="en-GB" sz="2000"/>
        </a:p>
      </dgm:t>
    </dgm:pt>
    <dgm:pt modelId="{FB00EE29-8AF2-504D-AF13-A957537A6C7B}" type="sibTrans" cxnId="{FDC3D433-2345-844C-A375-2DD76DE64E89}">
      <dgm:prSet/>
      <dgm:spPr/>
      <dgm:t>
        <a:bodyPr/>
        <a:lstStyle/>
        <a:p>
          <a:pPr marL="0">
            <a:spcBef>
              <a:spcPts val="1200"/>
            </a:spcBef>
          </a:pPr>
          <a:endParaRPr lang="en-GB"/>
        </a:p>
      </dgm:t>
    </dgm:pt>
    <dgm:pt modelId="{68CDC4DA-5EAE-7843-A565-F3B2A6A076F7}">
      <dgm:prSet phldrT="[Text]"/>
      <dgm:spPr/>
      <dgm:t>
        <a:bodyPr/>
        <a:lstStyle/>
        <a:p>
          <a:pPr marL="0">
            <a:spcBef>
              <a:spcPts val="1200"/>
            </a:spcBef>
          </a:pPr>
          <a:r>
            <a:rPr lang="en-GB" b="1" noProof="0"/>
            <a:t>Re-engagement recommendations</a:t>
          </a:r>
          <a:endParaRPr lang="en-GB" b="1"/>
        </a:p>
      </dgm:t>
    </dgm:pt>
    <dgm:pt modelId="{7ECA312A-C272-7B48-BB83-D82FBF06DC8E}" type="parTrans" cxnId="{92CC291E-AA71-024A-AB79-274E57B38B54}">
      <dgm:prSet/>
      <dgm:spPr/>
      <dgm:t>
        <a:bodyPr/>
        <a:lstStyle/>
        <a:p>
          <a:pPr marL="0">
            <a:lnSpc>
              <a:spcPct val="100000"/>
            </a:lnSpc>
            <a:spcBef>
              <a:spcPts val="1200"/>
            </a:spcBef>
          </a:pPr>
          <a:endParaRPr lang="en-GB" sz="2000"/>
        </a:p>
      </dgm:t>
    </dgm:pt>
    <dgm:pt modelId="{CC23CD60-7540-3241-88AD-C0311711D6B4}" type="sibTrans" cxnId="{92CC291E-AA71-024A-AB79-274E57B38B54}">
      <dgm:prSet/>
      <dgm:spPr/>
      <dgm:t>
        <a:bodyPr/>
        <a:lstStyle/>
        <a:p>
          <a:pPr marL="0">
            <a:spcBef>
              <a:spcPts val="1200"/>
            </a:spcBef>
          </a:pPr>
          <a:endParaRPr lang="en-GB"/>
        </a:p>
      </dgm:t>
    </dgm:pt>
    <dgm:pt modelId="{467CCAE0-9EF0-1A40-A73B-15C4079B2B66}">
      <dgm:prSet phldrT="[Text]" custT="1"/>
      <dgm:spPr/>
      <dgm:t>
        <a:bodyPr/>
        <a:lstStyle/>
        <a:p>
          <a:pPr marL="0">
            <a:spcBef>
              <a:spcPts val="1200"/>
            </a:spcBef>
            <a:spcAft>
              <a:spcPts val="1200"/>
            </a:spcAft>
            <a:buFont typeface="Arial" panose="020B0604020202020204" pitchFamily="34" charset="0"/>
            <a:buChar char="•"/>
          </a:pPr>
          <a:r>
            <a:rPr lang="en-GB" sz="1500" b="1" noProof="0"/>
            <a:t> To support those who are disengaged to re-engage in HIV care </a:t>
          </a:r>
          <a:r>
            <a:rPr lang="en-GB" sz="1050" noProof="0"/>
            <a:t>(2021 guidance) </a:t>
          </a:r>
          <a:endParaRPr lang="en-GB" sz="1050"/>
        </a:p>
      </dgm:t>
    </dgm:pt>
    <dgm:pt modelId="{53C80ED9-87BB-3A47-9F27-D3255F9D3ED9}" type="parTrans" cxnId="{E7CF0269-E843-7348-9EDA-D622723ADF71}">
      <dgm:prSet/>
      <dgm:spPr/>
      <dgm:t>
        <a:bodyPr/>
        <a:lstStyle/>
        <a:p>
          <a:pPr marL="0">
            <a:lnSpc>
              <a:spcPct val="100000"/>
            </a:lnSpc>
            <a:spcBef>
              <a:spcPts val="1200"/>
            </a:spcBef>
          </a:pPr>
          <a:endParaRPr lang="en-GB" sz="2000"/>
        </a:p>
      </dgm:t>
    </dgm:pt>
    <dgm:pt modelId="{DAB0DADA-E0C2-C645-873A-CF4C98BA5F10}" type="sibTrans" cxnId="{E7CF0269-E843-7348-9EDA-D622723ADF71}">
      <dgm:prSet/>
      <dgm:spPr/>
      <dgm:t>
        <a:bodyPr/>
        <a:lstStyle/>
        <a:p>
          <a:pPr marL="0">
            <a:spcBef>
              <a:spcPts val="1200"/>
            </a:spcBef>
          </a:pPr>
          <a:endParaRPr lang="en-GB"/>
        </a:p>
      </dgm:t>
    </dgm:pt>
    <dgm:pt modelId="{7F6498F6-6B82-5C4C-9BB3-D04FA779626A}">
      <dgm:prSet phldrT="[Text]" custT="1"/>
      <dgm:spPr/>
      <dgm:t>
        <a:bodyPr/>
        <a:lstStyle/>
        <a:p>
          <a:pPr marL="0">
            <a:spcBef>
              <a:spcPts val="1200"/>
            </a:spcBef>
            <a:spcAft>
              <a:spcPts val="1200"/>
            </a:spcAft>
            <a:buFont typeface="Arial" panose="020B0604020202020204" pitchFamily="34" charset="0"/>
            <a:buChar char="•"/>
          </a:pPr>
          <a:r>
            <a:rPr lang="en-GB" sz="1500" b="1" noProof="0"/>
            <a:t> To improve re-engagement and retention in care </a:t>
          </a:r>
          <a:r>
            <a:rPr lang="en-GB" sz="1050" noProof="0"/>
            <a:t>(2023 guidance) </a:t>
          </a:r>
          <a:endParaRPr lang="en-GB" sz="1050"/>
        </a:p>
      </dgm:t>
    </dgm:pt>
    <dgm:pt modelId="{745A12AB-2671-CC4E-B089-1026304CA7B3}" type="parTrans" cxnId="{F6BB3EC1-375D-D546-8053-29BC9D53981E}">
      <dgm:prSet/>
      <dgm:spPr/>
      <dgm:t>
        <a:bodyPr/>
        <a:lstStyle/>
        <a:p>
          <a:pPr marL="0">
            <a:lnSpc>
              <a:spcPct val="100000"/>
            </a:lnSpc>
            <a:spcBef>
              <a:spcPts val="1200"/>
            </a:spcBef>
          </a:pPr>
          <a:endParaRPr lang="en-GB" sz="2000"/>
        </a:p>
      </dgm:t>
    </dgm:pt>
    <dgm:pt modelId="{B5355434-0249-4447-9D8B-072CA770FEDE}" type="sibTrans" cxnId="{F6BB3EC1-375D-D546-8053-29BC9D53981E}">
      <dgm:prSet/>
      <dgm:spPr/>
      <dgm:t>
        <a:bodyPr/>
        <a:lstStyle/>
        <a:p>
          <a:pPr marL="0">
            <a:spcBef>
              <a:spcPts val="1200"/>
            </a:spcBef>
          </a:pPr>
          <a:endParaRPr lang="en-GB"/>
        </a:p>
      </dgm:t>
    </dgm:pt>
    <dgm:pt modelId="{7ACC75D9-AFAA-8E4F-BB88-3866A373FAE0}">
      <dgm:prSet custT="1"/>
      <dgm:spPr/>
      <dgm:t>
        <a:bodyPr/>
        <a:lstStyle/>
        <a:p>
          <a:pPr marL="0">
            <a:spcBef>
              <a:spcPts val="1200"/>
            </a:spcBef>
            <a:spcAft>
              <a:spcPts val="1200"/>
            </a:spcAft>
            <a:buFont typeface="Arial" panose="020B0604020202020204" pitchFamily="34" charset="0"/>
            <a:buChar char="•"/>
          </a:pPr>
          <a:r>
            <a:rPr lang="en-GB" sz="1500" noProof="0"/>
            <a:t> People established on ART should be offered </a:t>
          </a:r>
          <a:r>
            <a:rPr lang="en-GB" sz="1500" b="1" noProof="0"/>
            <a:t>refills of ART lasting 3–6 months</a:t>
          </a:r>
          <a:r>
            <a:rPr lang="en-GB" sz="1500" noProof="0"/>
            <a:t>, preferably six months if feasible </a:t>
          </a:r>
          <a:r>
            <a:rPr lang="en-GB" sz="1050" noProof="0"/>
            <a:t>(2021 guidance)</a:t>
          </a:r>
          <a:endParaRPr lang="en-GB" sz="1500" noProof="0"/>
        </a:p>
      </dgm:t>
    </dgm:pt>
    <dgm:pt modelId="{B1412E11-1B4A-E246-9C38-2C5D99FE22E6}" type="parTrans" cxnId="{419E24E8-3193-0846-86F0-770B13311817}">
      <dgm:prSet/>
      <dgm:spPr/>
      <dgm:t>
        <a:bodyPr/>
        <a:lstStyle/>
        <a:p>
          <a:pPr marL="0">
            <a:lnSpc>
              <a:spcPct val="100000"/>
            </a:lnSpc>
            <a:spcBef>
              <a:spcPts val="1200"/>
            </a:spcBef>
          </a:pPr>
          <a:endParaRPr lang="en-GB" sz="2000"/>
        </a:p>
      </dgm:t>
    </dgm:pt>
    <dgm:pt modelId="{55D29375-FF44-AE40-B23A-9706E6AB389C}" type="sibTrans" cxnId="{419E24E8-3193-0846-86F0-770B13311817}">
      <dgm:prSet/>
      <dgm:spPr/>
      <dgm:t>
        <a:bodyPr/>
        <a:lstStyle/>
        <a:p>
          <a:pPr marL="0">
            <a:spcBef>
              <a:spcPts val="1200"/>
            </a:spcBef>
          </a:pPr>
          <a:endParaRPr lang="en-GB"/>
        </a:p>
      </dgm:t>
    </dgm:pt>
    <dgm:pt modelId="{B1215599-9F7C-D44E-A7C5-8B3981A9FB72}">
      <dgm:prSet custT="1"/>
      <dgm:spPr/>
      <dgm:t>
        <a:bodyPr/>
        <a:lstStyle/>
        <a:p>
          <a:pPr marL="0">
            <a:spcBef>
              <a:spcPts val="1200"/>
            </a:spcBef>
            <a:spcAft>
              <a:spcPts val="1200"/>
            </a:spcAft>
            <a:buFont typeface="Arial" panose="020B0604020202020204" pitchFamily="34" charset="0"/>
            <a:buChar char="•"/>
          </a:pPr>
          <a:r>
            <a:rPr lang="en-GB" sz="1500" noProof="0"/>
            <a:t> Programmes should provide </a:t>
          </a:r>
          <a:r>
            <a:rPr lang="en-GB" sz="1500" b="1" noProof="0"/>
            <a:t>community support </a:t>
          </a:r>
          <a:r>
            <a:rPr lang="en-GB" sz="1500" noProof="0"/>
            <a:t>for people living with HIV to improve retention in HIV care </a:t>
          </a:r>
          <a:r>
            <a:rPr lang="en-GB" sz="1000" noProof="0"/>
            <a:t>(2016 guidance)</a:t>
          </a:r>
          <a:endParaRPr lang="en-GB" sz="1500" noProof="0"/>
        </a:p>
      </dgm:t>
    </dgm:pt>
    <dgm:pt modelId="{CFE3E9AF-D4CF-D34C-A5DA-303C0A6B1152}" type="parTrans" cxnId="{497D27A6-A083-9F4D-B623-538DD627469D}">
      <dgm:prSet/>
      <dgm:spPr/>
      <dgm:t>
        <a:bodyPr/>
        <a:lstStyle/>
        <a:p>
          <a:pPr marL="0">
            <a:lnSpc>
              <a:spcPct val="100000"/>
            </a:lnSpc>
            <a:spcBef>
              <a:spcPts val="1200"/>
            </a:spcBef>
          </a:pPr>
          <a:endParaRPr lang="en-GB" sz="2000"/>
        </a:p>
      </dgm:t>
    </dgm:pt>
    <dgm:pt modelId="{7D4471E2-84E5-8D42-95F7-3F9F0729CC2A}" type="sibTrans" cxnId="{497D27A6-A083-9F4D-B623-538DD627469D}">
      <dgm:prSet/>
      <dgm:spPr/>
      <dgm:t>
        <a:bodyPr/>
        <a:lstStyle/>
        <a:p>
          <a:pPr marL="0">
            <a:spcBef>
              <a:spcPts val="1200"/>
            </a:spcBef>
          </a:pPr>
          <a:endParaRPr lang="en-GB"/>
        </a:p>
      </dgm:t>
    </dgm:pt>
    <dgm:pt modelId="{52FC52C6-157E-844B-8296-763067B83A5B}">
      <dgm:prSet/>
      <dgm:spPr/>
      <dgm:t>
        <a:bodyPr/>
        <a:lstStyle/>
        <a:p>
          <a:pPr marL="0">
            <a:spcBef>
              <a:spcPts val="1200"/>
            </a:spcBef>
            <a:spcAft>
              <a:spcPts val="1200"/>
            </a:spcAft>
            <a:buFont typeface="Arial" panose="020B0604020202020204" pitchFamily="34" charset="0"/>
            <a:buNone/>
          </a:pPr>
          <a:r>
            <a:rPr lang="en-GB" sz="1500" noProof="0"/>
            <a:t>Programmes should implement interventions to trace people who have disengaged from care and provide support for re-engagement</a:t>
          </a:r>
        </a:p>
      </dgm:t>
    </dgm:pt>
    <dgm:pt modelId="{AF3A5845-9B68-184E-B83B-30C24BE58CE4}" type="sibTrans" cxnId="{E221E6B9-90F0-3E4E-A711-794D8F32EA8B}">
      <dgm:prSet/>
      <dgm:spPr/>
      <dgm:t>
        <a:bodyPr/>
        <a:lstStyle/>
        <a:p>
          <a:pPr marL="0">
            <a:spcBef>
              <a:spcPts val="1200"/>
            </a:spcBef>
          </a:pPr>
          <a:endParaRPr lang="en-GB"/>
        </a:p>
      </dgm:t>
    </dgm:pt>
    <dgm:pt modelId="{ED41BC47-FA6B-314C-B403-875BE4E46DEF}" type="parTrans" cxnId="{E221E6B9-90F0-3E4E-A711-794D8F32EA8B}">
      <dgm:prSet/>
      <dgm:spPr/>
      <dgm:t>
        <a:bodyPr/>
        <a:lstStyle/>
        <a:p>
          <a:pPr marL="0">
            <a:lnSpc>
              <a:spcPct val="100000"/>
            </a:lnSpc>
            <a:spcBef>
              <a:spcPts val="1200"/>
            </a:spcBef>
          </a:pPr>
          <a:endParaRPr lang="en-GB" sz="2000"/>
        </a:p>
      </dgm:t>
    </dgm:pt>
    <dgm:pt modelId="{B4AA868F-4EB3-1C4F-BC05-FC35667775C3}">
      <dgm:prSet/>
      <dgm:spPr/>
      <dgm:t>
        <a:bodyPr/>
        <a:lstStyle/>
        <a:p>
          <a:pPr marL="0">
            <a:spcBef>
              <a:spcPts val="1200"/>
            </a:spcBef>
            <a:spcAft>
              <a:spcPts val="1200"/>
            </a:spcAft>
            <a:buFont typeface="Arial" panose="020B0604020202020204" pitchFamily="34" charset="0"/>
            <a:buNone/>
          </a:pPr>
          <a:r>
            <a:rPr lang="en-GB" sz="1500" noProof="0"/>
            <a:t>Use of person-centred patient data is recommended to continuously assess interruption of HIV treatment to improve re-engagement and retention in care </a:t>
          </a:r>
        </a:p>
      </dgm:t>
    </dgm:pt>
    <dgm:pt modelId="{53BFA2AD-3DA2-E24A-A094-AFD374B8D538}" type="parTrans" cxnId="{7CFDE411-8AC7-CA49-86D7-335C800CBA14}">
      <dgm:prSet/>
      <dgm:spPr/>
      <dgm:t>
        <a:bodyPr/>
        <a:lstStyle/>
        <a:p>
          <a:pPr marL="0">
            <a:lnSpc>
              <a:spcPct val="100000"/>
            </a:lnSpc>
            <a:spcBef>
              <a:spcPts val="1200"/>
            </a:spcBef>
          </a:pPr>
          <a:endParaRPr lang="en-GB" sz="2000"/>
        </a:p>
      </dgm:t>
    </dgm:pt>
    <dgm:pt modelId="{118EDC4A-8570-4641-82E4-87F92311738A}" type="sibTrans" cxnId="{7CFDE411-8AC7-CA49-86D7-335C800CBA14}">
      <dgm:prSet/>
      <dgm:spPr/>
      <dgm:t>
        <a:bodyPr/>
        <a:lstStyle/>
        <a:p>
          <a:pPr marL="0">
            <a:spcBef>
              <a:spcPts val="1200"/>
            </a:spcBef>
          </a:pPr>
          <a:endParaRPr lang="en-GB"/>
        </a:p>
      </dgm:t>
    </dgm:pt>
    <dgm:pt modelId="{B477DFAB-4BFC-3C43-8F02-1874CB108D14}">
      <dgm:prSet phldrT="[Text]" custT="1"/>
      <dgm:spPr/>
      <dgm:t>
        <a:bodyPr/>
        <a:lstStyle/>
        <a:p>
          <a:pPr marL="0">
            <a:spcBef>
              <a:spcPts val="1200"/>
            </a:spcBef>
            <a:spcAft>
              <a:spcPts val="1200"/>
            </a:spcAft>
            <a:buFont typeface="Arial" panose="020B0604020202020204" pitchFamily="34" charset="0"/>
            <a:buChar char="•"/>
          </a:pPr>
          <a:r>
            <a:rPr lang="en-GB" sz="1800" noProof="0"/>
            <a:t> The offer of </a:t>
          </a:r>
          <a:r>
            <a:rPr lang="en-GB" sz="1800" b="1" noProof="0"/>
            <a:t>same-day ART initiation </a:t>
          </a:r>
          <a:r>
            <a:rPr lang="en-GB" sz="1800" noProof="0"/>
            <a:t>should include approaches to improve uptake, treatment adherence and retention such as </a:t>
          </a:r>
          <a:r>
            <a:rPr lang="en-GB" sz="1800" b="1" noProof="0"/>
            <a:t>tailored patient education, counselling and support</a:t>
          </a:r>
          <a:r>
            <a:rPr lang="en-GB" sz="1800" noProof="0"/>
            <a:t>. </a:t>
          </a:r>
          <a:r>
            <a:rPr lang="en-GB" sz="1050" noProof="0"/>
            <a:t>(2021 guidance) </a:t>
          </a:r>
          <a:endParaRPr lang="en-GB" sz="1050"/>
        </a:p>
      </dgm:t>
    </dgm:pt>
    <dgm:pt modelId="{8F96EE65-F78E-7041-9722-58040535A9F0}" type="parTrans" cxnId="{9024B3E9-255C-044D-B8CB-36332B454ECC}">
      <dgm:prSet/>
      <dgm:spPr/>
      <dgm:t>
        <a:bodyPr/>
        <a:lstStyle/>
        <a:p>
          <a:endParaRPr lang="en-GB"/>
        </a:p>
      </dgm:t>
    </dgm:pt>
    <dgm:pt modelId="{7B3E45A0-ACFF-3242-A14C-D87B845A1015}" type="sibTrans" cxnId="{9024B3E9-255C-044D-B8CB-36332B454ECC}">
      <dgm:prSet/>
      <dgm:spPr/>
      <dgm:t>
        <a:bodyPr/>
        <a:lstStyle/>
        <a:p>
          <a:endParaRPr lang="en-GB"/>
        </a:p>
      </dgm:t>
    </dgm:pt>
    <dgm:pt modelId="{200A8A92-B341-384B-8D8A-F78D27028CCB}">
      <dgm:prSet phldrT="[Text]" custT="1"/>
      <dgm:spPr/>
      <dgm:t>
        <a:bodyPr/>
        <a:lstStyle/>
        <a:p>
          <a:pPr marL="0">
            <a:spcBef>
              <a:spcPts val="1200"/>
            </a:spcBef>
            <a:spcAft>
              <a:spcPts val="1200"/>
            </a:spcAft>
            <a:buFont typeface="Arial" panose="020B0604020202020204" pitchFamily="34" charset="0"/>
            <a:buChar char="•"/>
          </a:pPr>
          <a:r>
            <a:rPr lang="en-GB" sz="1500" noProof="0"/>
            <a:t> People established on ART should be offered </a:t>
          </a:r>
          <a:r>
            <a:rPr lang="en-GB" sz="1500" b="1" noProof="0"/>
            <a:t>clinical visits every 3–6 months</a:t>
          </a:r>
          <a:r>
            <a:rPr lang="en-GB" sz="1500" noProof="0"/>
            <a:t>, preferably every six months if feasible </a:t>
          </a:r>
          <a:r>
            <a:rPr lang="en-GB" sz="1050" noProof="0"/>
            <a:t>(2021 guidance) </a:t>
          </a:r>
          <a:endParaRPr lang="en-GB" sz="1050"/>
        </a:p>
      </dgm:t>
    </dgm:pt>
    <dgm:pt modelId="{5D65F375-4C39-C746-8032-28B208CE9B7D}" type="parTrans" cxnId="{5D0509C0-44EE-5348-8E21-5306DFE47592}">
      <dgm:prSet/>
      <dgm:spPr/>
      <dgm:t>
        <a:bodyPr/>
        <a:lstStyle/>
        <a:p>
          <a:endParaRPr lang="en-GB"/>
        </a:p>
      </dgm:t>
    </dgm:pt>
    <dgm:pt modelId="{DEB7912D-F45A-1747-BF60-ADFAB09D126F}" type="sibTrans" cxnId="{5D0509C0-44EE-5348-8E21-5306DFE47592}">
      <dgm:prSet/>
      <dgm:spPr/>
      <dgm:t>
        <a:bodyPr/>
        <a:lstStyle/>
        <a:p>
          <a:endParaRPr lang="en-GB"/>
        </a:p>
      </dgm:t>
    </dgm:pt>
    <dgm:pt modelId="{C76407A5-B6F9-2243-9037-6E21A4E1487C}" type="pres">
      <dgm:prSet presAssocID="{45905A0B-0F2D-5543-ABD5-ADC0A035050E}" presName="Name0" presStyleCnt="0">
        <dgm:presLayoutVars>
          <dgm:dir/>
          <dgm:animLvl val="lvl"/>
          <dgm:resizeHandles val="exact"/>
        </dgm:presLayoutVars>
      </dgm:prSet>
      <dgm:spPr/>
    </dgm:pt>
    <dgm:pt modelId="{DC149C16-A06D-C847-A3B8-59FE42079C96}" type="pres">
      <dgm:prSet presAssocID="{ACFCFCAE-D86B-2244-8594-FFD139568F2D}" presName="composite" presStyleCnt="0"/>
      <dgm:spPr/>
    </dgm:pt>
    <dgm:pt modelId="{163D6458-BCBF-4D4C-805F-80B504145926}" type="pres">
      <dgm:prSet presAssocID="{ACFCFCAE-D86B-2244-8594-FFD139568F2D}" presName="parTx" presStyleLbl="alignNode1" presStyleIdx="0" presStyleCnt="3">
        <dgm:presLayoutVars>
          <dgm:chMax val="0"/>
          <dgm:chPref val="0"/>
          <dgm:bulletEnabled val="1"/>
        </dgm:presLayoutVars>
      </dgm:prSet>
      <dgm:spPr/>
    </dgm:pt>
    <dgm:pt modelId="{9D6E15AF-C87E-524B-9CD0-BB5375D165B9}" type="pres">
      <dgm:prSet presAssocID="{ACFCFCAE-D86B-2244-8594-FFD139568F2D}" presName="desTx" presStyleLbl="alignAccFollowNode1" presStyleIdx="0" presStyleCnt="3">
        <dgm:presLayoutVars>
          <dgm:bulletEnabled val="1"/>
        </dgm:presLayoutVars>
      </dgm:prSet>
      <dgm:spPr/>
    </dgm:pt>
    <dgm:pt modelId="{E37D440A-E7F6-1041-B69D-ABF46A486A37}" type="pres">
      <dgm:prSet presAssocID="{56AEAE4E-263D-F949-814E-01CF95FD0EC2}" presName="space" presStyleCnt="0"/>
      <dgm:spPr/>
    </dgm:pt>
    <dgm:pt modelId="{3E473813-F5A8-3D47-AEDD-9EECC05E4DBA}" type="pres">
      <dgm:prSet presAssocID="{847521AD-8A0D-084A-B731-8B6BD6C58BBB}" presName="composite" presStyleCnt="0"/>
      <dgm:spPr/>
    </dgm:pt>
    <dgm:pt modelId="{3113B737-0650-EA4C-B0CA-AF6FB3BA4F27}" type="pres">
      <dgm:prSet presAssocID="{847521AD-8A0D-084A-B731-8B6BD6C58BBB}" presName="parTx" presStyleLbl="alignNode1" presStyleIdx="1" presStyleCnt="3">
        <dgm:presLayoutVars>
          <dgm:chMax val="0"/>
          <dgm:chPref val="0"/>
          <dgm:bulletEnabled val="1"/>
        </dgm:presLayoutVars>
      </dgm:prSet>
      <dgm:spPr/>
    </dgm:pt>
    <dgm:pt modelId="{19383BAA-67C2-1F49-B1AF-A4E61437D615}" type="pres">
      <dgm:prSet presAssocID="{847521AD-8A0D-084A-B731-8B6BD6C58BBB}" presName="desTx" presStyleLbl="alignAccFollowNode1" presStyleIdx="1" presStyleCnt="3">
        <dgm:presLayoutVars>
          <dgm:bulletEnabled val="1"/>
        </dgm:presLayoutVars>
      </dgm:prSet>
      <dgm:spPr/>
    </dgm:pt>
    <dgm:pt modelId="{009997C9-5C00-404E-BC21-9ACACF8E3FBD}" type="pres">
      <dgm:prSet presAssocID="{59511588-6EA5-724A-8E08-56FEE2FACA79}" presName="space" presStyleCnt="0"/>
      <dgm:spPr/>
    </dgm:pt>
    <dgm:pt modelId="{0650730E-534B-6241-9FE6-A7908D93C0AC}" type="pres">
      <dgm:prSet presAssocID="{68CDC4DA-5EAE-7843-A565-F3B2A6A076F7}" presName="composite" presStyleCnt="0"/>
      <dgm:spPr/>
    </dgm:pt>
    <dgm:pt modelId="{048D5C9F-4C76-2848-AF86-3DF7976221EB}" type="pres">
      <dgm:prSet presAssocID="{68CDC4DA-5EAE-7843-A565-F3B2A6A076F7}" presName="parTx" presStyleLbl="alignNode1" presStyleIdx="2" presStyleCnt="3">
        <dgm:presLayoutVars>
          <dgm:chMax val="0"/>
          <dgm:chPref val="0"/>
          <dgm:bulletEnabled val="1"/>
        </dgm:presLayoutVars>
      </dgm:prSet>
      <dgm:spPr/>
    </dgm:pt>
    <dgm:pt modelId="{7B8C95A0-268B-4541-98AD-151D0FDC4751}" type="pres">
      <dgm:prSet presAssocID="{68CDC4DA-5EAE-7843-A565-F3B2A6A076F7}" presName="desTx" presStyleLbl="alignAccFollowNode1" presStyleIdx="2" presStyleCnt="3">
        <dgm:presLayoutVars>
          <dgm:bulletEnabled val="1"/>
        </dgm:presLayoutVars>
      </dgm:prSet>
      <dgm:spPr/>
    </dgm:pt>
  </dgm:ptLst>
  <dgm:cxnLst>
    <dgm:cxn modelId="{1DD23304-5329-8A4B-8674-D37049F702EA}" type="presOf" srcId="{200A8A92-B341-384B-8D8A-F78D27028CCB}" destId="{19383BAA-67C2-1F49-B1AF-A4E61437D615}" srcOrd="0" destOrd="1" presId="urn:microsoft.com/office/officeart/2005/8/layout/hList1"/>
    <dgm:cxn modelId="{80A3520F-5192-D949-86CD-1E54B2595A92}" type="presOf" srcId="{2E9535F5-F9D2-F040-84A0-59E80CE919C8}" destId="{9D6E15AF-C87E-524B-9CD0-BB5375D165B9}" srcOrd="0" destOrd="2" presId="urn:microsoft.com/office/officeart/2005/8/layout/hList1"/>
    <dgm:cxn modelId="{FC841E10-0A86-2B47-B75D-2C771A5686E7}" type="presOf" srcId="{B4AA868F-4EB3-1C4F-BC05-FC35667775C3}" destId="{7B8C95A0-268B-4541-98AD-151D0FDC4751}" srcOrd="0" destOrd="3" presId="urn:microsoft.com/office/officeart/2005/8/layout/hList1"/>
    <dgm:cxn modelId="{7CFDE411-8AC7-CA49-86D7-335C800CBA14}" srcId="{68CDC4DA-5EAE-7843-A565-F3B2A6A076F7}" destId="{B4AA868F-4EB3-1C4F-BC05-FC35667775C3}" srcOrd="3" destOrd="0" parTransId="{53BFA2AD-3DA2-E24A-A094-AFD374B8D538}" sibTransId="{118EDC4A-8570-4641-82E4-87F92311738A}"/>
    <dgm:cxn modelId="{92CC291E-AA71-024A-AB79-274E57B38B54}" srcId="{45905A0B-0F2D-5543-ABD5-ADC0A035050E}" destId="{68CDC4DA-5EAE-7843-A565-F3B2A6A076F7}" srcOrd="2" destOrd="0" parTransId="{7ECA312A-C272-7B48-BB83-D82FBF06DC8E}" sibTransId="{CC23CD60-7540-3241-88AD-C0311711D6B4}"/>
    <dgm:cxn modelId="{A79BC62A-1D73-CD4A-B50F-308C9B760A50}" srcId="{ACFCFCAE-D86B-2244-8594-FFD139568F2D}" destId="{995A9D58-7932-344A-B605-65FF88EAD112}" srcOrd="0" destOrd="0" parTransId="{3B20FB3A-C6A5-9647-BF09-303478E318B0}" sibTransId="{01E7D887-FEEC-E34E-9E7C-DDA81155FD69}"/>
    <dgm:cxn modelId="{FDC3D433-2345-844C-A375-2DD76DE64E89}" srcId="{847521AD-8A0D-084A-B731-8B6BD6C58BBB}" destId="{05B5D4ED-ACCC-A643-8D7E-7F5A2134F5F3}" srcOrd="0" destOrd="0" parTransId="{2B3465FE-69D7-5C46-80CB-C5DC5C964133}" sibTransId="{FB00EE29-8AF2-504D-AF13-A957537A6C7B}"/>
    <dgm:cxn modelId="{E7CF0269-E843-7348-9EDA-D622723ADF71}" srcId="{68CDC4DA-5EAE-7843-A565-F3B2A6A076F7}" destId="{467CCAE0-9EF0-1A40-A73B-15C4079B2B66}" srcOrd="0" destOrd="0" parTransId="{53C80ED9-87BB-3A47-9F27-D3255F9D3ED9}" sibTransId="{DAB0DADA-E0C2-C645-873A-CF4C98BA5F10}"/>
    <dgm:cxn modelId="{FAAEBA72-2B3E-404C-A7F6-ADD985B10225}" type="presOf" srcId="{05B5D4ED-ACCC-A643-8D7E-7F5A2134F5F3}" destId="{19383BAA-67C2-1F49-B1AF-A4E61437D615}" srcOrd="0" destOrd="0" presId="urn:microsoft.com/office/officeart/2005/8/layout/hList1"/>
    <dgm:cxn modelId="{42294F74-5E56-C840-81E2-6921253AD226}" type="presOf" srcId="{7ACC75D9-AFAA-8E4F-BB88-3866A373FAE0}" destId="{19383BAA-67C2-1F49-B1AF-A4E61437D615}" srcOrd="0" destOrd="2" presId="urn:microsoft.com/office/officeart/2005/8/layout/hList1"/>
    <dgm:cxn modelId="{17D74675-BD1C-3044-B6EE-F7718BF4B01E}" type="presOf" srcId="{B477DFAB-4BFC-3C43-8F02-1874CB108D14}" destId="{9D6E15AF-C87E-524B-9CD0-BB5375D165B9}" srcOrd="0" destOrd="1" presId="urn:microsoft.com/office/officeart/2005/8/layout/hList1"/>
    <dgm:cxn modelId="{8620F055-C58E-BB44-A1F5-9AD428C5957C}" type="presOf" srcId="{467CCAE0-9EF0-1A40-A73B-15C4079B2B66}" destId="{7B8C95A0-268B-4541-98AD-151D0FDC4751}" srcOrd="0" destOrd="0" presId="urn:microsoft.com/office/officeart/2005/8/layout/hList1"/>
    <dgm:cxn modelId="{96CF2559-2BD6-B347-9868-1B64BDBEF5CE}" type="presOf" srcId="{847521AD-8A0D-084A-B731-8B6BD6C58BBB}" destId="{3113B737-0650-EA4C-B0CA-AF6FB3BA4F27}" srcOrd="0" destOrd="0" presId="urn:microsoft.com/office/officeart/2005/8/layout/hList1"/>
    <dgm:cxn modelId="{FE381F7B-512D-4D4B-B4EC-F3A88AFAAB89}" type="presOf" srcId="{ACFCFCAE-D86B-2244-8594-FFD139568F2D}" destId="{163D6458-BCBF-4D4C-805F-80B504145926}" srcOrd="0" destOrd="0" presId="urn:microsoft.com/office/officeart/2005/8/layout/hList1"/>
    <dgm:cxn modelId="{98097D7D-CD44-1F42-A13D-560BAFB49029}" srcId="{ACFCFCAE-D86B-2244-8594-FFD139568F2D}" destId="{2E9535F5-F9D2-F040-84A0-59E80CE919C8}" srcOrd="2" destOrd="0" parTransId="{6D5FB41B-0602-0147-BC44-340307D5E683}" sibTransId="{2ABA61A9-49DD-1944-921C-540107934D2C}"/>
    <dgm:cxn modelId="{497D27A6-A083-9F4D-B623-538DD627469D}" srcId="{847521AD-8A0D-084A-B731-8B6BD6C58BBB}" destId="{B1215599-9F7C-D44E-A7C5-8B3981A9FB72}" srcOrd="3" destOrd="0" parTransId="{CFE3E9AF-D4CF-D34C-A5DA-303C0A6B1152}" sibTransId="{7D4471E2-84E5-8D42-95F7-3F9F0729CC2A}"/>
    <dgm:cxn modelId="{E221E6B9-90F0-3E4E-A711-794D8F32EA8B}" srcId="{68CDC4DA-5EAE-7843-A565-F3B2A6A076F7}" destId="{52FC52C6-157E-844B-8296-763067B83A5B}" srcOrd="1" destOrd="0" parTransId="{ED41BC47-FA6B-314C-B403-875BE4E46DEF}" sibTransId="{AF3A5845-9B68-184E-B83B-30C24BE58CE4}"/>
    <dgm:cxn modelId="{5D0509C0-44EE-5348-8E21-5306DFE47592}" srcId="{847521AD-8A0D-084A-B731-8B6BD6C58BBB}" destId="{200A8A92-B341-384B-8D8A-F78D27028CCB}" srcOrd="1" destOrd="0" parTransId="{5D65F375-4C39-C746-8032-28B208CE9B7D}" sibTransId="{DEB7912D-F45A-1747-BF60-ADFAB09D126F}"/>
    <dgm:cxn modelId="{F6BB3EC1-375D-D546-8053-29BC9D53981E}" srcId="{68CDC4DA-5EAE-7843-A565-F3B2A6A076F7}" destId="{7F6498F6-6B82-5C4C-9BB3-D04FA779626A}" srcOrd="2" destOrd="0" parTransId="{745A12AB-2671-CC4E-B089-1026304CA7B3}" sibTransId="{B5355434-0249-4447-9D8B-072CA770FEDE}"/>
    <dgm:cxn modelId="{3CFF7DD3-23C5-614D-AC3C-716B72AFBD36}" type="presOf" srcId="{52FC52C6-157E-844B-8296-763067B83A5B}" destId="{7B8C95A0-268B-4541-98AD-151D0FDC4751}" srcOrd="0" destOrd="1" presId="urn:microsoft.com/office/officeart/2005/8/layout/hList1"/>
    <dgm:cxn modelId="{35F6FCD3-2AA0-D244-A09E-297091A7339C}" type="presOf" srcId="{45905A0B-0F2D-5543-ABD5-ADC0A035050E}" destId="{C76407A5-B6F9-2243-9037-6E21A4E1487C}" srcOrd="0" destOrd="0" presId="urn:microsoft.com/office/officeart/2005/8/layout/hList1"/>
    <dgm:cxn modelId="{9F82D0D9-1442-4B4D-8DFD-8E036FC54FC5}" srcId="{45905A0B-0F2D-5543-ABD5-ADC0A035050E}" destId="{ACFCFCAE-D86B-2244-8594-FFD139568F2D}" srcOrd="0" destOrd="0" parTransId="{4D157DDD-5916-2546-8B97-E8E9AF0D6743}" sibTransId="{56AEAE4E-263D-F949-814E-01CF95FD0EC2}"/>
    <dgm:cxn modelId="{905430DC-6B85-5B49-8228-71FED217A31D}" type="presOf" srcId="{B1215599-9F7C-D44E-A7C5-8B3981A9FB72}" destId="{19383BAA-67C2-1F49-B1AF-A4E61437D615}" srcOrd="0" destOrd="3" presId="urn:microsoft.com/office/officeart/2005/8/layout/hList1"/>
    <dgm:cxn modelId="{2423E8DE-D5BF-A448-98A3-0098BAD43936}" type="presOf" srcId="{995A9D58-7932-344A-B605-65FF88EAD112}" destId="{9D6E15AF-C87E-524B-9CD0-BB5375D165B9}" srcOrd="0" destOrd="0" presId="urn:microsoft.com/office/officeart/2005/8/layout/hList1"/>
    <dgm:cxn modelId="{419E24E8-3193-0846-86F0-770B13311817}" srcId="{847521AD-8A0D-084A-B731-8B6BD6C58BBB}" destId="{7ACC75D9-AFAA-8E4F-BB88-3866A373FAE0}" srcOrd="2" destOrd="0" parTransId="{B1412E11-1B4A-E246-9C38-2C5D99FE22E6}" sibTransId="{55D29375-FF44-AE40-B23A-9706E6AB389C}"/>
    <dgm:cxn modelId="{9024B3E9-255C-044D-B8CB-36332B454ECC}" srcId="{ACFCFCAE-D86B-2244-8594-FFD139568F2D}" destId="{B477DFAB-4BFC-3C43-8F02-1874CB108D14}" srcOrd="1" destOrd="0" parTransId="{8F96EE65-F78E-7041-9722-58040535A9F0}" sibTransId="{7B3E45A0-ACFF-3242-A14C-D87B845A1015}"/>
    <dgm:cxn modelId="{B5C150F3-02D3-0947-A828-ABD800A3CA26}" type="presOf" srcId="{7F6498F6-6B82-5C4C-9BB3-D04FA779626A}" destId="{7B8C95A0-268B-4541-98AD-151D0FDC4751}" srcOrd="0" destOrd="2" presId="urn:microsoft.com/office/officeart/2005/8/layout/hList1"/>
    <dgm:cxn modelId="{367148F8-6261-6943-A358-79577B34C7DC}" type="presOf" srcId="{68CDC4DA-5EAE-7843-A565-F3B2A6A076F7}" destId="{048D5C9F-4C76-2848-AF86-3DF7976221EB}" srcOrd="0" destOrd="0" presId="urn:microsoft.com/office/officeart/2005/8/layout/hList1"/>
    <dgm:cxn modelId="{DD31BBFB-A1CC-984A-9B89-C3BF7CE7143D}" srcId="{45905A0B-0F2D-5543-ABD5-ADC0A035050E}" destId="{847521AD-8A0D-084A-B731-8B6BD6C58BBB}" srcOrd="1" destOrd="0" parTransId="{8BCD7B31-71DE-DB42-97DF-1A2AE54F0C6D}" sibTransId="{59511588-6EA5-724A-8E08-56FEE2FACA79}"/>
    <dgm:cxn modelId="{10E7B815-6D2B-6E48-B7EB-1982CC9EE69C}" type="presParOf" srcId="{C76407A5-B6F9-2243-9037-6E21A4E1487C}" destId="{DC149C16-A06D-C847-A3B8-59FE42079C96}" srcOrd="0" destOrd="0" presId="urn:microsoft.com/office/officeart/2005/8/layout/hList1"/>
    <dgm:cxn modelId="{16DC99B5-F292-224D-9B21-CE937AA4CE0F}" type="presParOf" srcId="{DC149C16-A06D-C847-A3B8-59FE42079C96}" destId="{163D6458-BCBF-4D4C-805F-80B504145926}" srcOrd="0" destOrd="0" presId="urn:microsoft.com/office/officeart/2005/8/layout/hList1"/>
    <dgm:cxn modelId="{B390D287-EAC8-7640-BEE1-23B57A461FE4}" type="presParOf" srcId="{DC149C16-A06D-C847-A3B8-59FE42079C96}" destId="{9D6E15AF-C87E-524B-9CD0-BB5375D165B9}" srcOrd="1" destOrd="0" presId="urn:microsoft.com/office/officeart/2005/8/layout/hList1"/>
    <dgm:cxn modelId="{A5874446-91E6-8145-AF68-020F04DEAB99}" type="presParOf" srcId="{C76407A5-B6F9-2243-9037-6E21A4E1487C}" destId="{E37D440A-E7F6-1041-B69D-ABF46A486A37}" srcOrd="1" destOrd="0" presId="urn:microsoft.com/office/officeart/2005/8/layout/hList1"/>
    <dgm:cxn modelId="{FEAC5432-D5C2-854C-8239-7ACD0FA88843}" type="presParOf" srcId="{C76407A5-B6F9-2243-9037-6E21A4E1487C}" destId="{3E473813-F5A8-3D47-AEDD-9EECC05E4DBA}" srcOrd="2" destOrd="0" presId="urn:microsoft.com/office/officeart/2005/8/layout/hList1"/>
    <dgm:cxn modelId="{6D74FBEE-DFE2-C749-8E50-4606753F0A79}" type="presParOf" srcId="{3E473813-F5A8-3D47-AEDD-9EECC05E4DBA}" destId="{3113B737-0650-EA4C-B0CA-AF6FB3BA4F27}" srcOrd="0" destOrd="0" presId="urn:microsoft.com/office/officeart/2005/8/layout/hList1"/>
    <dgm:cxn modelId="{6678CBFE-9FB7-3148-85BE-50C15D725874}" type="presParOf" srcId="{3E473813-F5A8-3D47-AEDD-9EECC05E4DBA}" destId="{19383BAA-67C2-1F49-B1AF-A4E61437D615}" srcOrd="1" destOrd="0" presId="urn:microsoft.com/office/officeart/2005/8/layout/hList1"/>
    <dgm:cxn modelId="{C15401C8-3A38-9B40-A981-A20C4CBD5824}" type="presParOf" srcId="{C76407A5-B6F9-2243-9037-6E21A4E1487C}" destId="{009997C9-5C00-404E-BC21-9ACACF8E3FBD}" srcOrd="3" destOrd="0" presId="urn:microsoft.com/office/officeart/2005/8/layout/hList1"/>
    <dgm:cxn modelId="{0AA6B985-E7A8-D045-86D0-08BFD5C58568}" type="presParOf" srcId="{C76407A5-B6F9-2243-9037-6E21A4E1487C}" destId="{0650730E-534B-6241-9FE6-A7908D93C0AC}" srcOrd="4" destOrd="0" presId="urn:microsoft.com/office/officeart/2005/8/layout/hList1"/>
    <dgm:cxn modelId="{1DCEE0B5-9992-B843-B965-9F7809C009B7}" type="presParOf" srcId="{0650730E-534B-6241-9FE6-A7908D93C0AC}" destId="{048D5C9F-4C76-2848-AF86-3DF7976221EB}" srcOrd="0" destOrd="0" presId="urn:microsoft.com/office/officeart/2005/8/layout/hList1"/>
    <dgm:cxn modelId="{07236820-9428-DE43-AC8F-59137A1A489C}" type="presParOf" srcId="{0650730E-534B-6241-9FE6-A7908D93C0AC}" destId="{7B8C95A0-268B-4541-98AD-151D0FDC4751}"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F8AAE0-472B-CC41-89AA-421D9549E593}" type="doc">
      <dgm:prSet loTypeId="urn:microsoft.com/office/officeart/2005/8/layout/pList2" loCatId="" qsTypeId="urn:microsoft.com/office/officeart/2005/8/quickstyle/simple1" qsCatId="simple" csTypeId="urn:microsoft.com/office/officeart/2005/8/colors/colorful1" csCatId="colorful" phldr="1"/>
      <dgm:spPr/>
      <dgm:t>
        <a:bodyPr/>
        <a:lstStyle/>
        <a:p>
          <a:endParaRPr lang="en-GB"/>
        </a:p>
      </dgm:t>
    </dgm:pt>
    <dgm:pt modelId="{2F32D65A-2179-964E-AB33-C721B3FD90B3}">
      <dgm:prSet phldrT="[Text]"/>
      <dgm:spPr/>
      <dgm:t>
        <a:bodyPr/>
        <a:lstStyle/>
        <a:p>
          <a:pPr>
            <a:buNone/>
          </a:pPr>
          <a:r>
            <a:rPr lang="en-GB" b="1">
              <a:solidFill>
                <a:schemeClr val="tx1"/>
              </a:solidFill>
            </a:rPr>
            <a:t>Specific population considerations</a:t>
          </a:r>
          <a:endParaRPr lang="en-GB">
            <a:solidFill>
              <a:schemeClr val="tx1"/>
            </a:solidFill>
          </a:endParaRPr>
        </a:p>
      </dgm:t>
    </dgm:pt>
    <dgm:pt modelId="{42808CA2-2853-B747-90D7-A6C890DCE2AD}" type="parTrans" cxnId="{7F5193D5-6CBF-5640-896E-50903A641EC8}">
      <dgm:prSet/>
      <dgm:spPr/>
      <dgm:t>
        <a:bodyPr/>
        <a:lstStyle/>
        <a:p>
          <a:endParaRPr lang="en-GB"/>
        </a:p>
      </dgm:t>
    </dgm:pt>
    <dgm:pt modelId="{13BE3B8B-8AFB-A540-9939-315411B17C26}" type="sibTrans" cxnId="{7F5193D5-6CBF-5640-896E-50903A641EC8}">
      <dgm:prSet/>
      <dgm:spPr/>
      <dgm:t>
        <a:bodyPr/>
        <a:lstStyle/>
        <a:p>
          <a:endParaRPr lang="en-GB"/>
        </a:p>
      </dgm:t>
    </dgm:pt>
    <dgm:pt modelId="{EA383534-739F-D041-9590-38CBE3A9BB20}">
      <dgm:prSet phldrT="[Text]"/>
      <dgm:spPr/>
      <dgm:t>
        <a:bodyPr/>
        <a:lstStyle/>
        <a:p>
          <a:pPr>
            <a:buNone/>
          </a:pPr>
          <a:r>
            <a:rPr lang="en-GB" b="1">
              <a:solidFill>
                <a:schemeClr val="tx1"/>
              </a:solidFill>
            </a:rPr>
            <a:t>Clinical assessment and rapid ART re-initiation</a:t>
          </a:r>
          <a:endParaRPr lang="en-GB">
            <a:solidFill>
              <a:schemeClr val="tx1"/>
            </a:solidFill>
          </a:endParaRPr>
        </a:p>
      </dgm:t>
    </dgm:pt>
    <dgm:pt modelId="{4FF99D1B-25D9-7443-B82D-01FE7C6753F4}" type="sibTrans" cxnId="{CD867E1C-6E44-D64C-9905-1ACEA2E0E64C}">
      <dgm:prSet/>
      <dgm:spPr/>
      <dgm:t>
        <a:bodyPr/>
        <a:lstStyle/>
        <a:p>
          <a:endParaRPr lang="en-GB"/>
        </a:p>
      </dgm:t>
    </dgm:pt>
    <dgm:pt modelId="{720D031F-8DA6-A94B-8B90-41E0E604BB22}" type="parTrans" cxnId="{CD867E1C-6E44-D64C-9905-1ACEA2E0E64C}">
      <dgm:prSet/>
      <dgm:spPr/>
      <dgm:t>
        <a:bodyPr/>
        <a:lstStyle/>
        <a:p>
          <a:endParaRPr lang="en-GB"/>
        </a:p>
      </dgm:t>
    </dgm:pt>
    <dgm:pt modelId="{EE9BCA33-B40E-0046-ADD1-9B9445D910C5}">
      <dgm:prSet phldrT="[Text]"/>
      <dgm:spPr/>
      <dgm:t>
        <a:bodyPr/>
        <a:lstStyle/>
        <a:p>
          <a:pPr>
            <a:buNone/>
          </a:pPr>
          <a:r>
            <a:rPr lang="en-GB" b="1">
              <a:solidFill>
                <a:schemeClr val="bg1"/>
              </a:solidFill>
            </a:rPr>
            <a:t>Addressing treatment interruption</a:t>
          </a:r>
          <a:endParaRPr lang="en-GB">
            <a:solidFill>
              <a:schemeClr val="bg1"/>
            </a:solidFill>
          </a:endParaRPr>
        </a:p>
      </dgm:t>
    </dgm:pt>
    <dgm:pt modelId="{854F6376-BF05-6540-9C37-D1383C09FE38}" type="sibTrans" cxnId="{01159BB3-DEFE-D541-8BEE-78D5DAA39D88}">
      <dgm:prSet/>
      <dgm:spPr/>
      <dgm:t>
        <a:bodyPr/>
        <a:lstStyle/>
        <a:p>
          <a:endParaRPr lang="en-GB"/>
        </a:p>
      </dgm:t>
    </dgm:pt>
    <dgm:pt modelId="{28AB8BE5-9463-7C49-BDDC-C420B5A540F1}" type="parTrans" cxnId="{01159BB3-DEFE-D541-8BEE-78D5DAA39D88}">
      <dgm:prSet/>
      <dgm:spPr/>
      <dgm:t>
        <a:bodyPr/>
        <a:lstStyle/>
        <a:p>
          <a:endParaRPr lang="en-GB"/>
        </a:p>
      </dgm:t>
    </dgm:pt>
    <dgm:pt modelId="{D1560440-EBCF-3940-BE51-D97073C6BEEB}">
      <dgm:prSet/>
      <dgm:spPr/>
      <dgm:t>
        <a:bodyPr/>
        <a:lstStyle/>
        <a:p>
          <a:r>
            <a:rPr lang="en-GB">
              <a:solidFill>
                <a:schemeClr val="tx1"/>
              </a:solidFill>
            </a:rPr>
            <a:t> Provide immediate treatment and care, including advance HIV disease identification and rapid screening for opportunistic infections</a:t>
          </a:r>
        </a:p>
      </dgm:t>
    </dgm:pt>
    <dgm:pt modelId="{BBB78DA7-4429-0C42-9ACC-F7B5DA3114D8}" type="parTrans" cxnId="{6FA9BE92-D419-7143-8AA7-790FDBF65E38}">
      <dgm:prSet/>
      <dgm:spPr/>
      <dgm:t>
        <a:bodyPr/>
        <a:lstStyle/>
        <a:p>
          <a:endParaRPr lang="en-GB"/>
        </a:p>
      </dgm:t>
    </dgm:pt>
    <dgm:pt modelId="{B0A1633B-902F-4F46-9354-76EC7893C139}" type="sibTrans" cxnId="{6FA9BE92-D419-7143-8AA7-790FDBF65E38}">
      <dgm:prSet/>
      <dgm:spPr/>
      <dgm:t>
        <a:bodyPr/>
        <a:lstStyle/>
        <a:p>
          <a:endParaRPr lang="en-GB"/>
        </a:p>
      </dgm:t>
    </dgm:pt>
    <dgm:pt modelId="{AEC3707B-B4EF-0748-B2D8-DA95DD98CE1F}">
      <dgm:prSet/>
      <dgm:spPr/>
      <dgm:t>
        <a:bodyPr/>
        <a:lstStyle/>
        <a:p>
          <a:r>
            <a:rPr lang="en-GB" b="0">
              <a:solidFill>
                <a:schemeClr val="bg1"/>
              </a:solidFill>
            </a:rPr>
            <a:t>Support adherence challenges to sustain re-engagement</a:t>
          </a:r>
        </a:p>
      </dgm:t>
    </dgm:pt>
    <dgm:pt modelId="{EADA8AEB-7F06-7143-862E-4D3418EEAEE4}" type="parTrans" cxnId="{2BE6FA47-D83A-BF43-98E1-F165897C0D8F}">
      <dgm:prSet/>
      <dgm:spPr/>
      <dgm:t>
        <a:bodyPr/>
        <a:lstStyle/>
        <a:p>
          <a:endParaRPr lang="en-GB"/>
        </a:p>
      </dgm:t>
    </dgm:pt>
    <dgm:pt modelId="{4B41CD44-5CE9-6C4B-83A7-F09DDA4A14DA}" type="sibTrans" cxnId="{2BE6FA47-D83A-BF43-98E1-F165897C0D8F}">
      <dgm:prSet/>
      <dgm:spPr/>
      <dgm:t>
        <a:bodyPr/>
        <a:lstStyle/>
        <a:p>
          <a:endParaRPr lang="en-GB"/>
        </a:p>
      </dgm:t>
    </dgm:pt>
    <dgm:pt modelId="{7DC63B13-303C-3F41-87C5-72A0E8A84C55}">
      <dgm:prSet/>
      <dgm:spPr/>
      <dgm:t>
        <a:bodyPr/>
        <a:lstStyle/>
        <a:p>
          <a:r>
            <a:rPr lang="en-ZA">
              <a:solidFill>
                <a:schemeClr val="bg1"/>
              </a:solidFill>
            </a:rPr>
            <a:t>Consider impact of interruption on an individual’s clinical well-being needs to develop the appropriate pathway</a:t>
          </a:r>
          <a:endParaRPr lang="en-GB">
            <a:solidFill>
              <a:schemeClr val="bg1"/>
            </a:solidFill>
          </a:endParaRPr>
        </a:p>
      </dgm:t>
    </dgm:pt>
    <dgm:pt modelId="{AE2F3F4A-B61F-AC41-8F5F-F9D1FF41671A}" type="parTrans" cxnId="{0CE2EB0B-8649-934B-BF00-906BD1B78119}">
      <dgm:prSet/>
      <dgm:spPr/>
      <dgm:t>
        <a:bodyPr/>
        <a:lstStyle/>
        <a:p>
          <a:endParaRPr lang="en-GB"/>
        </a:p>
      </dgm:t>
    </dgm:pt>
    <dgm:pt modelId="{BC6056ED-0964-824C-8CEF-8CA5A4A73F6B}" type="sibTrans" cxnId="{0CE2EB0B-8649-934B-BF00-906BD1B78119}">
      <dgm:prSet/>
      <dgm:spPr/>
      <dgm:t>
        <a:bodyPr/>
        <a:lstStyle/>
        <a:p>
          <a:endParaRPr lang="en-GB"/>
        </a:p>
      </dgm:t>
    </dgm:pt>
    <dgm:pt modelId="{1B880D68-5108-E242-A8AB-CEE559A64DF5}">
      <dgm:prSet/>
      <dgm:spPr/>
      <dgm:t>
        <a:bodyPr/>
        <a:lstStyle/>
        <a:p>
          <a:r>
            <a:rPr lang="en-GB">
              <a:solidFill>
                <a:schemeClr val="tx1"/>
              </a:solidFill>
            </a:rPr>
            <a:t>Consider each population unique challenges to sustained engagement in HIV treatment services</a:t>
          </a:r>
        </a:p>
      </dgm:t>
    </dgm:pt>
    <dgm:pt modelId="{B648D217-67F2-4E4A-98BF-E136B6A0DFA4}" type="parTrans" cxnId="{EB5FD90C-3184-D44D-BF74-4DB7BEB80D3A}">
      <dgm:prSet/>
      <dgm:spPr/>
      <dgm:t>
        <a:bodyPr/>
        <a:lstStyle/>
        <a:p>
          <a:endParaRPr lang="en-GB"/>
        </a:p>
      </dgm:t>
    </dgm:pt>
    <dgm:pt modelId="{A3B0B167-E437-F14D-8FE1-CF65D2D95E92}" type="sibTrans" cxnId="{EB5FD90C-3184-D44D-BF74-4DB7BEB80D3A}">
      <dgm:prSet/>
      <dgm:spPr/>
      <dgm:t>
        <a:bodyPr/>
        <a:lstStyle/>
        <a:p>
          <a:endParaRPr lang="en-GB"/>
        </a:p>
      </dgm:t>
    </dgm:pt>
    <dgm:pt modelId="{36D85B12-599D-5944-AAA5-144EB1F5C9B7}">
      <dgm:prSet/>
      <dgm:spPr/>
      <dgm:t>
        <a:bodyPr/>
        <a:lstStyle/>
        <a:p>
          <a:pPr>
            <a:buNone/>
          </a:pPr>
          <a:r>
            <a:rPr lang="en-GB" b="1">
              <a:solidFill>
                <a:schemeClr val="bg1"/>
              </a:solidFill>
            </a:rPr>
            <a:t>Psychosocial assessment and adherence support needs</a:t>
          </a:r>
          <a:endParaRPr lang="en-GB">
            <a:solidFill>
              <a:schemeClr val="bg1"/>
            </a:solidFill>
          </a:endParaRPr>
        </a:p>
      </dgm:t>
    </dgm:pt>
    <dgm:pt modelId="{A07E6B39-58B8-AF42-9A72-0C309021AEEE}" type="sibTrans" cxnId="{B808D339-18A8-C04A-AF4F-9B6B8C8E43DE}">
      <dgm:prSet/>
      <dgm:spPr/>
      <dgm:t>
        <a:bodyPr/>
        <a:lstStyle/>
        <a:p>
          <a:endParaRPr lang="en-GB"/>
        </a:p>
      </dgm:t>
    </dgm:pt>
    <dgm:pt modelId="{4B89DF7F-22FF-EE44-98D2-B6864BC79C24}" type="parTrans" cxnId="{B808D339-18A8-C04A-AF4F-9B6B8C8E43DE}">
      <dgm:prSet/>
      <dgm:spPr/>
      <dgm:t>
        <a:bodyPr/>
        <a:lstStyle/>
        <a:p>
          <a:endParaRPr lang="en-GB"/>
        </a:p>
      </dgm:t>
    </dgm:pt>
    <dgm:pt modelId="{3B9D9A06-4E15-6848-9E3D-03A0335C4248}" type="pres">
      <dgm:prSet presAssocID="{C1F8AAE0-472B-CC41-89AA-421D9549E593}" presName="Name0" presStyleCnt="0">
        <dgm:presLayoutVars>
          <dgm:dir/>
          <dgm:resizeHandles val="exact"/>
        </dgm:presLayoutVars>
      </dgm:prSet>
      <dgm:spPr/>
    </dgm:pt>
    <dgm:pt modelId="{5E080005-023B-2F4C-8957-D66B0F747435}" type="pres">
      <dgm:prSet presAssocID="{C1F8AAE0-472B-CC41-89AA-421D9549E593}" presName="bkgdShp" presStyleLbl="alignAccFollowNode1" presStyleIdx="0" presStyleCnt="1" custLinFactNeighborX="10431" custLinFactNeighborY="2248"/>
      <dgm:spPr/>
    </dgm:pt>
    <dgm:pt modelId="{7E6A9DAF-5234-874C-81D3-AA183D7793C5}" type="pres">
      <dgm:prSet presAssocID="{C1F8AAE0-472B-CC41-89AA-421D9549E593}" presName="linComp" presStyleCnt="0"/>
      <dgm:spPr/>
    </dgm:pt>
    <dgm:pt modelId="{65EEC6E0-3918-4C4E-80AC-3C6E7DA14F57}" type="pres">
      <dgm:prSet presAssocID="{EA383534-739F-D041-9590-38CBE3A9BB20}" presName="compNode" presStyleCnt="0"/>
      <dgm:spPr/>
    </dgm:pt>
    <dgm:pt modelId="{557CFB03-6C97-5045-AD4A-582D3FA9EA81}" type="pres">
      <dgm:prSet presAssocID="{EA383534-739F-D041-9590-38CBE3A9BB20}" presName="node" presStyleLbl="node1" presStyleIdx="0" presStyleCnt="4">
        <dgm:presLayoutVars>
          <dgm:bulletEnabled val="1"/>
        </dgm:presLayoutVars>
      </dgm:prSet>
      <dgm:spPr/>
    </dgm:pt>
    <dgm:pt modelId="{FAED6F9C-8208-774D-9CA5-3EA9F1E7A226}" type="pres">
      <dgm:prSet presAssocID="{EA383534-739F-D041-9590-38CBE3A9BB20}" presName="invisiNode" presStyleLbl="node1" presStyleIdx="0" presStyleCnt="4"/>
      <dgm:spPr/>
    </dgm:pt>
    <dgm:pt modelId="{F79B85BF-AECF-204E-92B3-809402B33CC1}" type="pres">
      <dgm:prSet presAssocID="{EA383534-739F-D041-9590-38CBE3A9BB2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31F1A37-99C4-B348-AA68-F281343939FD}" type="pres">
      <dgm:prSet presAssocID="{4FF99D1B-25D9-7443-B82D-01FE7C6753F4}" presName="sibTrans" presStyleLbl="sibTrans2D1" presStyleIdx="0" presStyleCnt="0"/>
      <dgm:spPr/>
    </dgm:pt>
    <dgm:pt modelId="{A178B237-34BD-B34D-BCD1-19F9CBB196C1}" type="pres">
      <dgm:prSet presAssocID="{36D85B12-599D-5944-AAA5-144EB1F5C9B7}" presName="compNode" presStyleCnt="0"/>
      <dgm:spPr/>
    </dgm:pt>
    <dgm:pt modelId="{AAE9A5F3-83D9-6A4E-8351-7A4260B8A482}" type="pres">
      <dgm:prSet presAssocID="{36D85B12-599D-5944-AAA5-144EB1F5C9B7}" presName="node" presStyleLbl="node1" presStyleIdx="1" presStyleCnt="4">
        <dgm:presLayoutVars>
          <dgm:bulletEnabled val="1"/>
        </dgm:presLayoutVars>
      </dgm:prSet>
      <dgm:spPr/>
    </dgm:pt>
    <dgm:pt modelId="{D0F85646-BFE0-AD48-A30A-7F2CAE58D870}" type="pres">
      <dgm:prSet presAssocID="{36D85B12-599D-5944-AAA5-144EB1F5C9B7}" presName="invisiNode" presStyleLbl="node1" presStyleIdx="1" presStyleCnt="4"/>
      <dgm:spPr/>
    </dgm:pt>
    <dgm:pt modelId="{01C24AF3-01FF-A745-AB1D-FDAFBBA3D4AB}" type="pres">
      <dgm:prSet presAssocID="{36D85B12-599D-5944-AAA5-144EB1F5C9B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FF311B8-DA60-534E-A903-C3C910924B44}" type="pres">
      <dgm:prSet presAssocID="{A07E6B39-58B8-AF42-9A72-0C309021AEEE}" presName="sibTrans" presStyleLbl="sibTrans2D1" presStyleIdx="0" presStyleCnt="0"/>
      <dgm:spPr/>
    </dgm:pt>
    <dgm:pt modelId="{82E93558-8F1B-DB41-AA75-160005F05494}" type="pres">
      <dgm:prSet presAssocID="{EE9BCA33-B40E-0046-ADD1-9B9445D910C5}" presName="compNode" presStyleCnt="0"/>
      <dgm:spPr/>
    </dgm:pt>
    <dgm:pt modelId="{AC4B4505-D77F-E448-8925-D272707919BF}" type="pres">
      <dgm:prSet presAssocID="{EE9BCA33-B40E-0046-ADD1-9B9445D910C5}" presName="node" presStyleLbl="node1" presStyleIdx="2" presStyleCnt="4">
        <dgm:presLayoutVars>
          <dgm:bulletEnabled val="1"/>
        </dgm:presLayoutVars>
      </dgm:prSet>
      <dgm:spPr/>
    </dgm:pt>
    <dgm:pt modelId="{EC1A99C1-88AD-DA44-802A-A4530D9B92C7}" type="pres">
      <dgm:prSet presAssocID="{EE9BCA33-B40E-0046-ADD1-9B9445D910C5}" presName="invisiNode" presStyleLbl="node1" presStyleIdx="2" presStyleCnt="4"/>
      <dgm:spPr/>
    </dgm:pt>
    <dgm:pt modelId="{A24F4AF5-78A7-5745-AEBC-DE56B3902E9F}" type="pres">
      <dgm:prSet presAssocID="{EE9BCA33-B40E-0046-ADD1-9B9445D910C5}"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701023C-DB2E-244C-AA61-3C01A188C9C2}" type="pres">
      <dgm:prSet presAssocID="{854F6376-BF05-6540-9C37-D1383C09FE38}" presName="sibTrans" presStyleLbl="sibTrans2D1" presStyleIdx="0" presStyleCnt="0"/>
      <dgm:spPr/>
    </dgm:pt>
    <dgm:pt modelId="{64E62BA9-0381-484D-A5B7-28EFA1BD744D}" type="pres">
      <dgm:prSet presAssocID="{2F32D65A-2179-964E-AB33-C721B3FD90B3}" presName="compNode" presStyleCnt="0"/>
      <dgm:spPr/>
    </dgm:pt>
    <dgm:pt modelId="{9AA3042F-77FE-124A-9F67-21362A7EDC8B}" type="pres">
      <dgm:prSet presAssocID="{2F32D65A-2179-964E-AB33-C721B3FD90B3}" presName="node" presStyleLbl="node1" presStyleIdx="3" presStyleCnt="4">
        <dgm:presLayoutVars>
          <dgm:bulletEnabled val="1"/>
        </dgm:presLayoutVars>
      </dgm:prSet>
      <dgm:spPr/>
    </dgm:pt>
    <dgm:pt modelId="{2D4A2AF7-D97F-B44F-83F0-F414304F11A4}" type="pres">
      <dgm:prSet presAssocID="{2F32D65A-2179-964E-AB33-C721B3FD90B3}" presName="invisiNode" presStyleLbl="node1" presStyleIdx="3" presStyleCnt="4"/>
      <dgm:spPr/>
    </dgm:pt>
    <dgm:pt modelId="{743AB8C3-6BD8-CB4B-BC4B-E4FA0B33C096}" type="pres">
      <dgm:prSet presAssocID="{2F32D65A-2179-964E-AB33-C721B3FD90B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Lst>
  <dgm:cxnLst>
    <dgm:cxn modelId="{0CE2EB0B-8649-934B-BF00-906BD1B78119}" srcId="{EE9BCA33-B40E-0046-ADD1-9B9445D910C5}" destId="{7DC63B13-303C-3F41-87C5-72A0E8A84C55}" srcOrd="0" destOrd="0" parTransId="{AE2F3F4A-B61F-AC41-8F5F-F9D1FF41671A}" sibTransId="{BC6056ED-0964-824C-8CEF-8CA5A4A73F6B}"/>
    <dgm:cxn modelId="{EB5FD90C-3184-D44D-BF74-4DB7BEB80D3A}" srcId="{2F32D65A-2179-964E-AB33-C721B3FD90B3}" destId="{1B880D68-5108-E242-A8AB-CEE559A64DF5}" srcOrd="0" destOrd="0" parTransId="{B648D217-67F2-4E4A-98BF-E136B6A0DFA4}" sibTransId="{A3B0B167-E437-F14D-8FE1-CF65D2D95E92}"/>
    <dgm:cxn modelId="{C665AC18-9B5F-0C47-B889-E307635546BA}" type="presOf" srcId="{7DC63B13-303C-3F41-87C5-72A0E8A84C55}" destId="{AC4B4505-D77F-E448-8925-D272707919BF}" srcOrd="0" destOrd="1" presId="urn:microsoft.com/office/officeart/2005/8/layout/pList2"/>
    <dgm:cxn modelId="{CD867E1C-6E44-D64C-9905-1ACEA2E0E64C}" srcId="{C1F8AAE0-472B-CC41-89AA-421D9549E593}" destId="{EA383534-739F-D041-9590-38CBE3A9BB20}" srcOrd="0" destOrd="0" parTransId="{720D031F-8DA6-A94B-8B90-41E0E604BB22}" sibTransId="{4FF99D1B-25D9-7443-B82D-01FE7C6753F4}"/>
    <dgm:cxn modelId="{B808D339-18A8-C04A-AF4F-9B6B8C8E43DE}" srcId="{C1F8AAE0-472B-CC41-89AA-421D9549E593}" destId="{36D85B12-599D-5944-AAA5-144EB1F5C9B7}" srcOrd="1" destOrd="0" parTransId="{4B89DF7F-22FF-EE44-98D2-B6864BC79C24}" sibTransId="{A07E6B39-58B8-AF42-9A72-0C309021AEEE}"/>
    <dgm:cxn modelId="{DC24DA65-3992-0944-83EB-740E5AC4320B}" type="presOf" srcId="{36D85B12-599D-5944-AAA5-144EB1F5C9B7}" destId="{AAE9A5F3-83D9-6A4E-8351-7A4260B8A482}" srcOrd="0" destOrd="0" presId="urn:microsoft.com/office/officeart/2005/8/layout/pList2"/>
    <dgm:cxn modelId="{2BE6FA47-D83A-BF43-98E1-F165897C0D8F}" srcId="{36D85B12-599D-5944-AAA5-144EB1F5C9B7}" destId="{AEC3707B-B4EF-0748-B2D8-DA95DD98CE1F}" srcOrd="0" destOrd="0" parTransId="{EADA8AEB-7F06-7143-862E-4D3418EEAEE4}" sibTransId="{4B41CD44-5CE9-6C4B-83A7-F09DDA4A14DA}"/>
    <dgm:cxn modelId="{51D4046C-5846-A443-979C-E80303C5E2B4}" type="presOf" srcId="{EE9BCA33-B40E-0046-ADD1-9B9445D910C5}" destId="{AC4B4505-D77F-E448-8925-D272707919BF}" srcOrd="0" destOrd="0" presId="urn:microsoft.com/office/officeart/2005/8/layout/pList2"/>
    <dgm:cxn modelId="{D5D93F54-CDF4-1342-977A-CD0C83A7DF6E}" type="presOf" srcId="{D1560440-EBCF-3940-BE51-D97073C6BEEB}" destId="{557CFB03-6C97-5045-AD4A-582D3FA9EA81}" srcOrd="0" destOrd="1" presId="urn:microsoft.com/office/officeart/2005/8/layout/pList2"/>
    <dgm:cxn modelId="{61EFEB78-B11B-924E-A308-9D8123DB76DD}" type="presOf" srcId="{1B880D68-5108-E242-A8AB-CEE559A64DF5}" destId="{9AA3042F-77FE-124A-9F67-21362A7EDC8B}" srcOrd="0" destOrd="1" presId="urn:microsoft.com/office/officeart/2005/8/layout/pList2"/>
    <dgm:cxn modelId="{75C6FF58-679A-2D4C-9980-BA0A708DF206}" type="presOf" srcId="{A07E6B39-58B8-AF42-9A72-0C309021AEEE}" destId="{6FF311B8-DA60-534E-A903-C3C910924B44}" srcOrd="0" destOrd="0" presId="urn:microsoft.com/office/officeart/2005/8/layout/pList2"/>
    <dgm:cxn modelId="{6FA9BE92-D419-7143-8AA7-790FDBF65E38}" srcId="{EA383534-739F-D041-9590-38CBE3A9BB20}" destId="{D1560440-EBCF-3940-BE51-D97073C6BEEB}" srcOrd="0" destOrd="0" parTransId="{BBB78DA7-4429-0C42-9ACC-F7B5DA3114D8}" sibTransId="{B0A1633B-902F-4F46-9354-76EC7893C139}"/>
    <dgm:cxn modelId="{0BC7459C-D28B-F443-8816-A8F28DC8763F}" type="presOf" srcId="{2F32D65A-2179-964E-AB33-C721B3FD90B3}" destId="{9AA3042F-77FE-124A-9F67-21362A7EDC8B}" srcOrd="0" destOrd="0" presId="urn:microsoft.com/office/officeart/2005/8/layout/pList2"/>
    <dgm:cxn modelId="{A35030AF-5510-9944-B4AA-F290421CC6E7}" type="presOf" srcId="{4FF99D1B-25D9-7443-B82D-01FE7C6753F4}" destId="{031F1A37-99C4-B348-AA68-F281343939FD}" srcOrd="0" destOrd="0" presId="urn:microsoft.com/office/officeart/2005/8/layout/pList2"/>
    <dgm:cxn modelId="{01159BB3-DEFE-D541-8BEE-78D5DAA39D88}" srcId="{C1F8AAE0-472B-CC41-89AA-421D9549E593}" destId="{EE9BCA33-B40E-0046-ADD1-9B9445D910C5}" srcOrd="2" destOrd="0" parTransId="{28AB8BE5-9463-7C49-BDDC-C420B5A540F1}" sibTransId="{854F6376-BF05-6540-9C37-D1383C09FE38}"/>
    <dgm:cxn modelId="{F894FDB5-04CC-DA4A-A0F6-E2FA91B3CB9D}" type="presOf" srcId="{C1F8AAE0-472B-CC41-89AA-421D9549E593}" destId="{3B9D9A06-4E15-6848-9E3D-03A0335C4248}" srcOrd="0" destOrd="0" presId="urn:microsoft.com/office/officeart/2005/8/layout/pList2"/>
    <dgm:cxn modelId="{7F5193D5-6CBF-5640-896E-50903A641EC8}" srcId="{C1F8AAE0-472B-CC41-89AA-421D9549E593}" destId="{2F32D65A-2179-964E-AB33-C721B3FD90B3}" srcOrd="3" destOrd="0" parTransId="{42808CA2-2853-B747-90D7-A6C890DCE2AD}" sibTransId="{13BE3B8B-8AFB-A540-9939-315411B17C26}"/>
    <dgm:cxn modelId="{D91966D8-FD74-B04D-8AFA-01B185C9AFAE}" type="presOf" srcId="{AEC3707B-B4EF-0748-B2D8-DA95DD98CE1F}" destId="{AAE9A5F3-83D9-6A4E-8351-7A4260B8A482}" srcOrd="0" destOrd="1" presId="urn:microsoft.com/office/officeart/2005/8/layout/pList2"/>
    <dgm:cxn modelId="{5C1729DD-57F8-9F4D-A795-F989CB1B6795}" type="presOf" srcId="{EA383534-739F-D041-9590-38CBE3A9BB20}" destId="{557CFB03-6C97-5045-AD4A-582D3FA9EA81}" srcOrd="0" destOrd="0" presId="urn:microsoft.com/office/officeart/2005/8/layout/pList2"/>
    <dgm:cxn modelId="{C81D3FEA-A9F3-7042-A40F-A3DBF10EFEB2}" type="presOf" srcId="{854F6376-BF05-6540-9C37-D1383C09FE38}" destId="{C701023C-DB2E-244C-AA61-3C01A188C9C2}" srcOrd="0" destOrd="0" presId="urn:microsoft.com/office/officeart/2005/8/layout/pList2"/>
    <dgm:cxn modelId="{36307C77-E2C8-DD46-A4C6-7710D3E5525D}" type="presParOf" srcId="{3B9D9A06-4E15-6848-9E3D-03A0335C4248}" destId="{5E080005-023B-2F4C-8957-D66B0F747435}" srcOrd="0" destOrd="0" presId="urn:microsoft.com/office/officeart/2005/8/layout/pList2"/>
    <dgm:cxn modelId="{B1377A49-940E-1F4C-9351-AEBBF920627E}" type="presParOf" srcId="{3B9D9A06-4E15-6848-9E3D-03A0335C4248}" destId="{7E6A9DAF-5234-874C-81D3-AA183D7793C5}" srcOrd="1" destOrd="0" presId="urn:microsoft.com/office/officeart/2005/8/layout/pList2"/>
    <dgm:cxn modelId="{EC247BBE-2F9B-4F45-8374-49D54C1DB06B}" type="presParOf" srcId="{7E6A9DAF-5234-874C-81D3-AA183D7793C5}" destId="{65EEC6E0-3918-4C4E-80AC-3C6E7DA14F57}" srcOrd="0" destOrd="0" presId="urn:microsoft.com/office/officeart/2005/8/layout/pList2"/>
    <dgm:cxn modelId="{23B55780-483D-3B43-8F4B-E4D4AD69DB61}" type="presParOf" srcId="{65EEC6E0-3918-4C4E-80AC-3C6E7DA14F57}" destId="{557CFB03-6C97-5045-AD4A-582D3FA9EA81}" srcOrd="0" destOrd="0" presId="urn:microsoft.com/office/officeart/2005/8/layout/pList2"/>
    <dgm:cxn modelId="{9310139D-D5C7-E740-BF54-C5080CD917C3}" type="presParOf" srcId="{65EEC6E0-3918-4C4E-80AC-3C6E7DA14F57}" destId="{FAED6F9C-8208-774D-9CA5-3EA9F1E7A226}" srcOrd="1" destOrd="0" presId="urn:microsoft.com/office/officeart/2005/8/layout/pList2"/>
    <dgm:cxn modelId="{BE7BEEDC-80C0-E946-AED3-F9EE149B9258}" type="presParOf" srcId="{65EEC6E0-3918-4C4E-80AC-3C6E7DA14F57}" destId="{F79B85BF-AECF-204E-92B3-809402B33CC1}" srcOrd="2" destOrd="0" presId="urn:microsoft.com/office/officeart/2005/8/layout/pList2"/>
    <dgm:cxn modelId="{828A5264-BE97-A348-92DE-449EAC55D332}" type="presParOf" srcId="{7E6A9DAF-5234-874C-81D3-AA183D7793C5}" destId="{031F1A37-99C4-B348-AA68-F281343939FD}" srcOrd="1" destOrd="0" presId="urn:microsoft.com/office/officeart/2005/8/layout/pList2"/>
    <dgm:cxn modelId="{99BE5329-E6A3-CA4B-9F0E-4F6C781BD0F4}" type="presParOf" srcId="{7E6A9DAF-5234-874C-81D3-AA183D7793C5}" destId="{A178B237-34BD-B34D-BCD1-19F9CBB196C1}" srcOrd="2" destOrd="0" presId="urn:microsoft.com/office/officeart/2005/8/layout/pList2"/>
    <dgm:cxn modelId="{26FF31ED-0416-1346-8B02-D556F83C0E45}" type="presParOf" srcId="{A178B237-34BD-B34D-BCD1-19F9CBB196C1}" destId="{AAE9A5F3-83D9-6A4E-8351-7A4260B8A482}" srcOrd="0" destOrd="0" presId="urn:microsoft.com/office/officeart/2005/8/layout/pList2"/>
    <dgm:cxn modelId="{420F7836-8BCD-C248-992F-8465DCD1D8E4}" type="presParOf" srcId="{A178B237-34BD-B34D-BCD1-19F9CBB196C1}" destId="{D0F85646-BFE0-AD48-A30A-7F2CAE58D870}" srcOrd="1" destOrd="0" presId="urn:microsoft.com/office/officeart/2005/8/layout/pList2"/>
    <dgm:cxn modelId="{7559F85F-BDE3-CE4E-9C92-65EFCB43F4A2}" type="presParOf" srcId="{A178B237-34BD-B34D-BCD1-19F9CBB196C1}" destId="{01C24AF3-01FF-A745-AB1D-FDAFBBA3D4AB}" srcOrd="2" destOrd="0" presId="urn:microsoft.com/office/officeart/2005/8/layout/pList2"/>
    <dgm:cxn modelId="{457FE510-AE1D-3843-899B-8E3E669AAEEC}" type="presParOf" srcId="{7E6A9DAF-5234-874C-81D3-AA183D7793C5}" destId="{6FF311B8-DA60-534E-A903-C3C910924B44}" srcOrd="3" destOrd="0" presId="urn:microsoft.com/office/officeart/2005/8/layout/pList2"/>
    <dgm:cxn modelId="{D215D862-EEFB-9741-B755-9157C22FDB38}" type="presParOf" srcId="{7E6A9DAF-5234-874C-81D3-AA183D7793C5}" destId="{82E93558-8F1B-DB41-AA75-160005F05494}" srcOrd="4" destOrd="0" presId="urn:microsoft.com/office/officeart/2005/8/layout/pList2"/>
    <dgm:cxn modelId="{EA4430C6-5939-7E43-9316-7618467F7DAE}" type="presParOf" srcId="{82E93558-8F1B-DB41-AA75-160005F05494}" destId="{AC4B4505-D77F-E448-8925-D272707919BF}" srcOrd="0" destOrd="0" presId="urn:microsoft.com/office/officeart/2005/8/layout/pList2"/>
    <dgm:cxn modelId="{6AC3D2B8-447F-344E-9A01-E5B0FA9D3703}" type="presParOf" srcId="{82E93558-8F1B-DB41-AA75-160005F05494}" destId="{EC1A99C1-88AD-DA44-802A-A4530D9B92C7}" srcOrd="1" destOrd="0" presId="urn:microsoft.com/office/officeart/2005/8/layout/pList2"/>
    <dgm:cxn modelId="{ACF7A00D-6D58-094B-9FC1-C9D7A2ED674D}" type="presParOf" srcId="{82E93558-8F1B-DB41-AA75-160005F05494}" destId="{A24F4AF5-78A7-5745-AEBC-DE56B3902E9F}" srcOrd="2" destOrd="0" presId="urn:microsoft.com/office/officeart/2005/8/layout/pList2"/>
    <dgm:cxn modelId="{EDC49BDB-7FEC-5544-9F2D-DEE8BC9ADC8C}" type="presParOf" srcId="{7E6A9DAF-5234-874C-81D3-AA183D7793C5}" destId="{C701023C-DB2E-244C-AA61-3C01A188C9C2}" srcOrd="5" destOrd="0" presId="urn:microsoft.com/office/officeart/2005/8/layout/pList2"/>
    <dgm:cxn modelId="{687A9566-9C39-5E4C-B229-48CEB5E3655E}" type="presParOf" srcId="{7E6A9DAF-5234-874C-81D3-AA183D7793C5}" destId="{64E62BA9-0381-484D-A5B7-28EFA1BD744D}" srcOrd="6" destOrd="0" presId="urn:microsoft.com/office/officeart/2005/8/layout/pList2"/>
    <dgm:cxn modelId="{026A9AAF-6125-F14C-97EC-1931169A1C37}" type="presParOf" srcId="{64E62BA9-0381-484D-A5B7-28EFA1BD744D}" destId="{9AA3042F-77FE-124A-9F67-21362A7EDC8B}" srcOrd="0" destOrd="0" presId="urn:microsoft.com/office/officeart/2005/8/layout/pList2"/>
    <dgm:cxn modelId="{56E9E8A7-EFFC-6B4B-92CD-2641A58F078E}" type="presParOf" srcId="{64E62BA9-0381-484D-A5B7-28EFA1BD744D}" destId="{2D4A2AF7-D97F-B44F-83F0-F414304F11A4}" srcOrd="1" destOrd="0" presId="urn:microsoft.com/office/officeart/2005/8/layout/pList2"/>
    <dgm:cxn modelId="{F4B0B2DE-D493-C94D-A0F5-FB8A3B7C2E84}" type="presParOf" srcId="{64E62BA9-0381-484D-A5B7-28EFA1BD744D}" destId="{743AB8C3-6BD8-CB4B-BC4B-E4FA0B33C09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5DC5A-5CC1-7746-A439-9DC06989BEB2}">
      <dsp:nvSpPr>
        <dsp:cNvPr id="0" name=""/>
        <dsp:cNvSpPr/>
      </dsp:nvSpPr>
      <dsp:spPr>
        <a:xfrm>
          <a:off x="0" y="125055"/>
          <a:ext cx="7632704" cy="2316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Re-engagement in HIV treatment services refers to individuals returning to HIV services after a period of interruption. </a:t>
          </a:r>
          <a:endParaRPr lang="en-US" sz="3300" kern="1200"/>
        </a:p>
      </dsp:txBody>
      <dsp:txXfrm>
        <a:off x="113087" y="238142"/>
        <a:ext cx="7406530" cy="2090426"/>
      </dsp:txXfrm>
    </dsp:sp>
    <dsp:sp modelId="{6FEEA2D7-B2BF-984E-9EB7-1BA204441EFA}">
      <dsp:nvSpPr>
        <dsp:cNvPr id="0" name=""/>
        <dsp:cNvSpPr/>
      </dsp:nvSpPr>
      <dsp:spPr>
        <a:xfrm>
          <a:off x="0" y="2441656"/>
          <a:ext cx="7632704"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338"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GB" sz="2600" kern="1200" dirty="0"/>
            <a:t>This occurs when a person misses scheduled visits or appointments and does not receive treatment for a certain period.</a:t>
          </a:r>
          <a:endParaRPr lang="en-US" sz="2600" kern="1200" dirty="0"/>
        </a:p>
      </dsp:txBody>
      <dsp:txXfrm>
        <a:off x="0" y="2441656"/>
        <a:ext cx="7632704" cy="1536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D6458-BCBF-4D4C-805F-80B504145926}">
      <dsp:nvSpPr>
        <dsp:cNvPr id="0" name=""/>
        <dsp:cNvSpPr/>
      </dsp:nvSpPr>
      <dsp:spPr>
        <a:xfrm>
          <a:off x="3533" y="15307"/>
          <a:ext cx="3444850" cy="6284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1" kern="1200" noProof="0"/>
            <a:t>Good practice statements </a:t>
          </a:r>
          <a:endParaRPr lang="en-GB" sz="1700" b="1" kern="1200"/>
        </a:p>
      </dsp:txBody>
      <dsp:txXfrm>
        <a:off x="3533" y="15307"/>
        <a:ext cx="3444850" cy="628403"/>
      </dsp:txXfrm>
    </dsp:sp>
    <dsp:sp modelId="{9D6E15AF-C87E-524B-9CD0-BB5375D165B9}">
      <dsp:nvSpPr>
        <dsp:cNvPr id="0" name=""/>
        <dsp:cNvSpPr/>
      </dsp:nvSpPr>
      <dsp:spPr>
        <a:xfrm>
          <a:off x="3533" y="643711"/>
          <a:ext cx="3444850" cy="41998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0" lvl="1" indent="-171450" algn="l" defTabSz="800100">
            <a:lnSpc>
              <a:spcPct val="90000"/>
            </a:lnSpc>
            <a:spcBef>
              <a:spcPct val="0"/>
            </a:spcBef>
            <a:spcAft>
              <a:spcPts val="1200"/>
            </a:spcAft>
            <a:buFont typeface="Arial" panose="020B0604020202020204" pitchFamily="34" charset="0"/>
            <a:buChar char="•"/>
          </a:pPr>
          <a:r>
            <a:rPr lang="en-GB" sz="1800" kern="1200" noProof="0"/>
            <a:t> Health systems should invest in </a:t>
          </a:r>
          <a:r>
            <a:rPr lang="en-GB" sz="1800" b="1" kern="1200" noProof="0"/>
            <a:t>people-centred practices​ </a:t>
          </a:r>
          <a:r>
            <a:rPr lang="en-GB" sz="1050" kern="1200" noProof="0"/>
            <a:t>(2016 guidance) </a:t>
          </a:r>
          <a:endParaRPr lang="en-GB" sz="1800" b="1" kern="1200"/>
        </a:p>
        <a:p>
          <a:pPr marL="0" lvl="1" indent="-171450" algn="l" defTabSz="800100">
            <a:lnSpc>
              <a:spcPct val="90000"/>
            </a:lnSpc>
            <a:spcBef>
              <a:spcPct val="0"/>
            </a:spcBef>
            <a:spcAft>
              <a:spcPts val="1200"/>
            </a:spcAft>
            <a:buFont typeface="Arial" panose="020B0604020202020204" pitchFamily="34" charset="0"/>
            <a:buChar char="•"/>
          </a:pPr>
          <a:r>
            <a:rPr lang="en-GB" sz="1800" kern="1200" noProof="0"/>
            <a:t> The offer of </a:t>
          </a:r>
          <a:r>
            <a:rPr lang="en-GB" sz="1800" b="1" kern="1200" noProof="0"/>
            <a:t>same-day ART initiation </a:t>
          </a:r>
          <a:r>
            <a:rPr lang="en-GB" sz="1800" kern="1200" noProof="0"/>
            <a:t>should include approaches to improve uptake, treatment adherence and retention such as </a:t>
          </a:r>
          <a:r>
            <a:rPr lang="en-GB" sz="1800" b="1" kern="1200" noProof="0"/>
            <a:t>tailored patient education, counselling and support</a:t>
          </a:r>
          <a:r>
            <a:rPr lang="en-GB" sz="1800" kern="1200" noProof="0"/>
            <a:t>. </a:t>
          </a:r>
          <a:r>
            <a:rPr lang="en-GB" sz="1050" kern="1200" noProof="0"/>
            <a:t>(2021 guidance) </a:t>
          </a:r>
          <a:endParaRPr lang="en-GB" sz="1050" kern="1200"/>
        </a:p>
        <a:p>
          <a:pPr marL="0" lvl="1" indent="-171450" algn="l" defTabSz="800100">
            <a:lnSpc>
              <a:spcPct val="90000"/>
            </a:lnSpc>
            <a:spcBef>
              <a:spcPct val="0"/>
            </a:spcBef>
            <a:spcAft>
              <a:spcPts val="1200"/>
            </a:spcAft>
            <a:buFont typeface="Arial" panose="020B0604020202020204" pitchFamily="34" charset="0"/>
            <a:buChar char="•"/>
          </a:pPr>
          <a:r>
            <a:rPr lang="en-GB" sz="1800" kern="1200"/>
            <a:t> </a:t>
          </a:r>
          <a:r>
            <a:rPr lang="en-GB" sz="1800" b="1" kern="1200"/>
            <a:t>Non-judgmental</a:t>
          </a:r>
          <a:r>
            <a:rPr lang="en-GB" sz="1800" kern="1200"/>
            <a:t>, tailored approaches to assessing adherence </a:t>
          </a:r>
          <a:r>
            <a:rPr lang="en-GB" sz="1050" kern="1200" noProof="0"/>
            <a:t>(2021 guidance) </a:t>
          </a:r>
          <a:endParaRPr lang="en-GB" sz="1800" kern="1200"/>
        </a:p>
      </dsp:txBody>
      <dsp:txXfrm>
        <a:off x="3533" y="643711"/>
        <a:ext cx="3444850" cy="4199850"/>
      </dsp:txXfrm>
    </dsp:sp>
    <dsp:sp modelId="{3113B737-0650-EA4C-B0CA-AF6FB3BA4F27}">
      <dsp:nvSpPr>
        <dsp:cNvPr id="0" name=""/>
        <dsp:cNvSpPr/>
      </dsp:nvSpPr>
      <dsp:spPr>
        <a:xfrm>
          <a:off x="3930662" y="15307"/>
          <a:ext cx="3444850" cy="6284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1" kern="1200" noProof="0"/>
            <a:t>Engagement recommendations</a:t>
          </a:r>
          <a:endParaRPr lang="en-GB" sz="1700" b="1" kern="1200"/>
        </a:p>
      </dsp:txBody>
      <dsp:txXfrm>
        <a:off x="3930662" y="15307"/>
        <a:ext cx="3444850" cy="628403"/>
      </dsp:txXfrm>
    </dsp:sp>
    <dsp:sp modelId="{19383BAA-67C2-1F49-B1AF-A4E61437D615}">
      <dsp:nvSpPr>
        <dsp:cNvPr id="0" name=""/>
        <dsp:cNvSpPr/>
      </dsp:nvSpPr>
      <dsp:spPr>
        <a:xfrm>
          <a:off x="3930662" y="643711"/>
          <a:ext cx="3444850" cy="41998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0" lvl="1" indent="-114300" algn="l" defTabSz="666750">
            <a:lnSpc>
              <a:spcPct val="90000"/>
            </a:lnSpc>
            <a:spcBef>
              <a:spcPct val="0"/>
            </a:spcBef>
            <a:spcAft>
              <a:spcPts val="1200"/>
            </a:spcAft>
            <a:buFont typeface="Arial" panose="020B0604020202020204" pitchFamily="34" charset="0"/>
            <a:buChar char="•"/>
          </a:pPr>
          <a:r>
            <a:rPr lang="en-GB" sz="1500" kern="1200" noProof="0"/>
            <a:t> </a:t>
          </a:r>
          <a:r>
            <a:rPr lang="en-GB" sz="1500" b="1" kern="1200" noProof="0"/>
            <a:t>Adherence support interventions </a:t>
          </a:r>
          <a:r>
            <a:rPr lang="en-GB" sz="1500" kern="1200" noProof="0"/>
            <a:t>should be provided to people on ART </a:t>
          </a:r>
          <a:r>
            <a:rPr lang="en-GB" sz="1050" kern="1200" noProof="0"/>
            <a:t>(2016 guidance)</a:t>
          </a:r>
          <a:endParaRPr lang="en-GB" sz="1050" kern="1200"/>
        </a:p>
        <a:p>
          <a:pPr marL="0" lvl="1" indent="-114300" algn="l" defTabSz="666750">
            <a:lnSpc>
              <a:spcPct val="90000"/>
            </a:lnSpc>
            <a:spcBef>
              <a:spcPct val="0"/>
            </a:spcBef>
            <a:spcAft>
              <a:spcPts val="1200"/>
            </a:spcAft>
            <a:buFont typeface="Arial" panose="020B0604020202020204" pitchFamily="34" charset="0"/>
            <a:buChar char="•"/>
          </a:pPr>
          <a:r>
            <a:rPr lang="en-GB" sz="1500" kern="1200" noProof="0"/>
            <a:t> People established on ART should be offered </a:t>
          </a:r>
          <a:r>
            <a:rPr lang="en-GB" sz="1500" b="1" kern="1200" noProof="0"/>
            <a:t>clinical visits every 3–6 months</a:t>
          </a:r>
          <a:r>
            <a:rPr lang="en-GB" sz="1500" kern="1200" noProof="0"/>
            <a:t>, preferably every six months if feasible </a:t>
          </a:r>
          <a:r>
            <a:rPr lang="en-GB" sz="1050" kern="1200" noProof="0"/>
            <a:t>(2021 guidance) </a:t>
          </a:r>
          <a:endParaRPr lang="en-GB" sz="1050" kern="1200"/>
        </a:p>
        <a:p>
          <a:pPr marL="0" lvl="1" indent="-114300" algn="l" defTabSz="666750">
            <a:lnSpc>
              <a:spcPct val="90000"/>
            </a:lnSpc>
            <a:spcBef>
              <a:spcPct val="0"/>
            </a:spcBef>
            <a:spcAft>
              <a:spcPts val="1200"/>
            </a:spcAft>
            <a:buFont typeface="Arial" panose="020B0604020202020204" pitchFamily="34" charset="0"/>
            <a:buChar char="•"/>
          </a:pPr>
          <a:r>
            <a:rPr lang="en-GB" sz="1500" kern="1200" noProof="0"/>
            <a:t> People established on ART should be offered </a:t>
          </a:r>
          <a:r>
            <a:rPr lang="en-GB" sz="1500" b="1" kern="1200" noProof="0"/>
            <a:t>refills of ART lasting 3–6 months</a:t>
          </a:r>
          <a:r>
            <a:rPr lang="en-GB" sz="1500" kern="1200" noProof="0"/>
            <a:t>, preferably six months if feasible </a:t>
          </a:r>
          <a:r>
            <a:rPr lang="en-GB" sz="1050" kern="1200" noProof="0"/>
            <a:t>(2021 guidance)</a:t>
          </a:r>
          <a:endParaRPr lang="en-GB" sz="1500" kern="1200" noProof="0"/>
        </a:p>
        <a:p>
          <a:pPr marL="0" lvl="1" indent="-114300" algn="l" defTabSz="666750">
            <a:lnSpc>
              <a:spcPct val="90000"/>
            </a:lnSpc>
            <a:spcBef>
              <a:spcPct val="0"/>
            </a:spcBef>
            <a:spcAft>
              <a:spcPts val="1200"/>
            </a:spcAft>
            <a:buFont typeface="Arial" panose="020B0604020202020204" pitchFamily="34" charset="0"/>
            <a:buChar char="•"/>
          </a:pPr>
          <a:r>
            <a:rPr lang="en-GB" sz="1500" kern="1200" noProof="0"/>
            <a:t> Programmes should provide </a:t>
          </a:r>
          <a:r>
            <a:rPr lang="en-GB" sz="1500" b="1" kern="1200" noProof="0"/>
            <a:t>community support </a:t>
          </a:r>
          <a:r>
            <a:rPr lang="en-GB" sz="1500" kern="1200" noProof="0"/>
            <a:t>for people living with HIV to improve retention in HIV care </a:t>
          </a:r>
          <a:r>
            <a:rPr lang="en-GB" sz="1000" kern="1200" noProof="0"/>
            <a:t>(2016 guidance)</a:t>
          </a:r>
          <a:endParaRPr lang="en-GB" sz="1500" kern="1200" noProof="0"/>
        </a:p>
      </dsp:txBody>
      <dsp:txXfrm>
        <a:off x="3930662" y="643711"/>
        <a:ext cx="3444850" cy="4199850"/>
      </dsp:txXfrm>
    </dsp:sp>
    <dsp:sp modelId="{048D5C9F-4C76-2848-AF86-3DF7976221EB}">
      <dsp:nvSpPr>
        <dsp:cNvPr id="0" name=""/>
        <dsp:cNvSpPr/>
      </dsp:nvSpPr>
      <dsp:spPr>
        <a:xfrm>
          <a:off x="7857791" y="15307"/>
          <a:ext cx="3444850" cy="6284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1" kern="1200" noProof="0"/>
            <a:t>Re-engagement recommendations</a:t>
          </a:r>
          <a:endParaRPr lang="en-GB" sz="1700" b="1" kern="1200"/>
        </a:p>
      </dsp:txBody>
      <dsp:txXfrm>
        <a:off x="7857791" y="15307"/>
        <a:ext cx="3444850" cy="628403"/>
      </dsp:txXfrm>
    </dsp:sp>
    <dsp:sp modelId="{7B8C95A0-268B-4541-98AD-151D0FDC4751}">
      <dsp:nvSpPr>
        <dsp:cNvPr id="0" name=""/>
        <dsp:cNvSpPr/>
      </dsp:nvSpPr>
      <dsp:spPr>
        <a:xfrm>
          <a:off x="7857791" y="643711"/>
          <a:ext cx="3444850" cy="4199850"/>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0" lvl="1" indent="-114300" algn="l" defTabSz="666750">
            <a:lnSpc>
              <a:spcPct val="90000"/>
            </a:lnSpc>
            <a:spcBef>
              <a:spcPct val="0"/>
            </a:spcBef>
            <a:spcAft>
              <a:spcPts val="1200"/>
            </a:spcAft>
            <a:buFont typeface="Arial" panose="020B0604020202020204" pitchFamily="34" charset="0"/>
            <a:buChar char="•"/>
          </a:pPr>
          <a:r>
            <a:rPr lang="en-GB" sz="1500" b="1" kern="1200" noProof="0"/>
            <a:t> To support those who are disengaged to re-engage in HIV care </a:t>
          </a:r>
          <a:r>
            <a:rPr lang="en-GB" sz="1050" kern="1200" noProof="0"/>
            <a:t>(2021 guidance) </a:t>
          </a:r>
          <a:endParaRPr lang="en-GB" sz="1050" kern="1200"/>
        </a:p>
        <a:p>
          <a:pPr marL="0" lvl="1" indent="-114300" algn="l" defTabSz="666750">
            <a:lnSpc>
              <a:spcPct val="90000"/>
            </a:lnSpc>
            <a:spcBef>
              <a:spcPct val="0"/>
            </a:spcBef>
            <a:spcAft>
              <a:spcPts val="1200"/>
            </a:spcAft>
            <a:buFont typeface="Arial" panose="020B0604020202020204" pitchFamily="34" charset="0"/>
            <a:buNone/>
          </a:pPr>
          <a:r>
            <a:rPr lang="en-GB" sz="1500" kern="1200" noProof="0"/>
            <a:t>Programmes should implement interventions to trace people who have disengaged from care and provide support for re-engagement</a:t>
          </a:r>
        </a:p>
        <a:p>
          <a:pPr marL="0" lvl="1" indent="-114300" algn="l" defTabSz="666750">
            <a:lnSpc>
              <a:spcPct val="90000"/>
            </a:lnSpc>
            <a:spcBef>
              <a:spcPct val="0"/>
            </a:spcBef>
            <a:spcAft>
              <a:spcPts val="1200"/>
            </a:spcAft>
            <a:buFont typeface="Arial" panose="020B0604020202020204" pitchFamily="34" charset="0"/>
            <a:buChar char="•"/>
          </a:pPr>
          <a:r>
            <a:rPr lang="en-GB" sz="1500" b="1" kern="1200" noProof="0"/>
            <a:t> To improve re-engagement and retention in care </a:t>
          </a:r>
          <a:r>
            <a:rPr lang="en-GB" sz="1050" kern="1200" noProof="0"/>
            <a:t>(2023 guidance) </a:t>
          </a:r>
          <a:endParaRPr lang="en-GB" sz="1050" kern="1200"/>
        </a:p>
        <a:p>
          <a:pPr marL="0" lvl="1" indent="-114300" algn="l" defTabSz="666750">
            <a:lnSpc>
              <a:spcPct val="90000"/>
            </a:lnSpc>
            <a:spcBef>
              <a:spcPct val="0"/>
            </a:spcBef>
            <a:spcAft>
              <a:spcPts val="1200"/>
            </a:spcAft>
            <a:buFont typeface="Arial" panose="020B0604020202020204" pitchFamily="34" charset="0"/>
            <a:buNone/>
          </a:pPr>
          <a:r>
            <a:rPr lang="en-GB" sz="1500" kern="1200" noProof="0"/>
            <a:t>Use of person-centred patient data is recommended to continuously assess interruption of HIV treatment to improve re-engagement and retention in care </a:t>
          </a:r>
        </a:p>
      </dsp:txBody>
      <dsp:txXfrm>
        <a:off x="7857791" y="643711"/>
        <a:ext cx="3444850" cy="4199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80005-023B-2F4C-8957-D66B0F747435}">
      <dsp:nvSpPr>
        <dsp:cNvPr id="0" name=""/>
        <dsp:cNvSpPr/>
      </dsp:nvSpPr>
      <dsp:spPr>
        <a:xfrm>
          <a:off x="0" y="50817"/>
          <a:ext cx="10375392" cy="2260545"/>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9B85BF-AECF-204E-92B3-809402B33CC1}">
      <dsp:nvSpPr>
        <dsp:cNvPr id="0" name=""/>
        <dsp:cNvSpPr/>
      </dsp:nvSpPr>
      <dsp:spPr>
        <a:xfrm>
          <a:off x="314119" y="301406"/>
          <a:ext cx="2266779" cy="165773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7CFB03-6C97-5045-AD4A-582D3FA9EA81}">
      <dsp:nvSpPr>
        <dsp:cNvPr id="0" name=""/>
        <dsp:cNvSpPr/>
      </dsp:nvSpPr>
      <dsp:spPr>
        <a:xfrm rot="10800000">
          <a:off x="314119" y="2260545"/>
          <a:ext cx="2266779" cy="2762889"/>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tx1"/>
              </a:solidFill>
            </a:rPr>
            <a:t>Clinical assessment and rapid ART re-initiation</a:t>
          </a:r>
          <a:endParaRPr lang="en-GB" sz="1600" kern="1200">
            <a:solidFill>
              <a:schemeClr val="tx1"/>
            </a:solidFill>
          </a:endParaRPr>
        </a:p>
        <a:p>
          <a:pPr marL="114300" lvl="1" indent="-114300" algn="l" defTabSz="533400">
            <a:lnSpc>
              <a:spcPct val="90000"/>
            </a:lnSpc>
            <a:spcBef>
              <a:spcPct val="0"/>
            </a:spcBef>
            <a:spcAft>
              <a:spcPct val="15000"/>
            </a:spcAft>
            <a:buChar char="•"/>
          </a:pPr>
          <a:r>
            <a:rPr lang="en-GB" sz="1200" kern="1200">
              <a:solidFill>
                <a:schemeClr val="tx1"/>
              </a:solidFill>
            </a:rPr>
            <a:t> Provide immediate treatment and care, including advance HIV disease identification and rapid screening for opportunistic infections</a:t>
          </a:r>
        </a:p>
      </dsp:txBody>
      <dsp:txXfrm rot="10800000">
        <a:off x="383830" y="2260545"/>
        <a:ext cx="2127357" cy="2693178"/>
      </dsp:txXfrm>
    </dsp:sp>
    <dsp:sp modelId="{01C24AF3-01FF-A745-AB1D-FDAFBBA3D4AB}">
      <dsp:nvSpPr>
        <dsp:cNvPr id="0" name=""/>
        <dsp:cNvSpPr/>
      </dsp:nvSpPr>
      <dsp:spPr>
        <a:xfrm>
          <a:off x="2807577" y="301406"/>
          <a:ext cx="2266779" cy="165773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E9A5F3-83D9-6A4E-8351-7A4260B8A482}">
      <dsp:nvSpPr>
        <dsp:cNvPr id="0" name=""/>
        <dsp:cNvSpPr/>
      </dsp:nvSpPr>
      <dsp:spPr>
        <a:xfrm rot="10800000">
          <a:off x="2807577" y="2260545"/>
          <a:ext cx="2266779" cy="2762889"/>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Psychosocial assessment and adherence support needs</a:t>
          </a:r>
          <a:endParaRPr lang="en-GB" sz="1600" kern="1200">
            <a:solidFill>
              <a:schemeClr val="bg1"/>
            </a:solidFill>
          </a:endParaRPr>
        </a:p>
        <a:p>
          <a:pPr marL="114300" lvl="1" indent="-114300" algn="l" defTabSz="533400">
            <a:lnSpc>
              <a:spcPct val="90000"/>
            </a:lnSpc>
            <a:spcBef>
              <a:spcPct val="0"/>
            </a:spcBef>
            <a:spcAft>
              <a:spcPct val="15000"/>
            </a:spcAft>
            <a:buChar char="•"/>
          </a:pPr>
          <a:r>
            <a:rPr lang="en-GB" sz="1200" b="0" kern="1200">
              <a:solidFill>
                <a:schemeClr val="bg1"/>
              </a:solidFill>
            </a:rPr>
            <a:t>Support adherence challenges to sustain re-engagement</a:t>
          </a:r>
        </a:p>
      </dsp:txBody>
      <dsp:txXfrm rot="10800000">
        <a:off x="2877288" y="2260545"/>
        <a:ext cx="2127357" cy="2693178"/>
      </dsp:txXfrm>
    </dsp:sp>
    <dsp:sp modelId="{A24F4AF5-78A7-5745-AEBC-DE56B3902E9F}">
      <dsp:nvSpPr>
        <dsp:cNvPr id="0" name=""/>
        <dsp:cNvSpPr/>
      </dsp:nvSpPr>
      <dsp:spPr>
        <a:xfrm>
          <a:off x="5301034" y="301406"/>
          <a:ext cx="2266779" cy="16577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4B4505-D77F-E448-8925-D272707919BF}">
      <dsp:nvSpPr>
        <dsp:cNvPr id="0" name=""/>
        <dsp:cNvSpPr/>
      </dsp:nvSpPr>
      <dsp:spPr>
        <a:xfrm rot="10800000">
          <a:off x="5301034" y="2260545"/>
          <a:ext cx="2266779" cy="2762889"/>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bg1"/>
              </a:solidFill>
            </a:rPr>
            <a:t>Addressing treatment interruption</a:t>
          </a:r>
          <a:endParaRPr lang="en-GB" sz="1600" kern="1200">
            <a:solidFill>
              <a:schemeClr val="bg1"/>
            </a:solidFill>
          </a:endParaRPr>
        </a:p>
        <a:p>
          <a:pPr marL="114300" lvl="1" indent="-114300" algn="l" defTabSz="533400">
            <a:lnSpc>
              <a:spcPct val="90000"/>
            </a:lnSpc>
            <a:spcBef>
              <a:spcPct val="0"/>
            </a:spcBef>
            <a:spcAft>
              <a:spcPct val="15000"/>
            </a:spcAft>
            <a:buChar char="•"/>
          </a:pPr>
          <a:r>
            <a:rPr lang="en-ZA" sz="1200" kern="1200">
              <a:solidFill>
                <a:schemeClr val="bg1"/>
              </a:solidFill>
            </a:rPr>
            <a:t>Consider impact of interruption on an individual’s clinical well-being needs to develop the appropriate pathway</a:t>
          </a:r>
          <a:endParaRPr lang="en-GB" sz="1200" kern="1200">
            <a:solidFill>
              <a:schemeClr val="bg1"/>
            </a:solidFill>
          </a:endParaRPr>
        </a:p>
      </dsp:txBody>
      <dsp:txXfrm rot="10800000">
        <a:off x="5370745" y="2260545"/>
        <a:ext cx="2127357" cy="2693178"/>
      </dsp:txXfrm>
    </dsp:sp>
    <dsp:sp modelId="{743AB8C3-6BD8-CB4B-BC4B-E4FA0B33C096}">
      <dsp:nvSpPr>
        <dsp:cNvPr id="0" name=""/>
        <dsp:cNvSpPr/>
      </dsp:nvSpPr>
      <dsp:spPr>
        <a:xfrm>
          <a:off x="7794492" y="301406"/>
          <a:ext cx="2266779" cy="165773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A3042F-77FE-124A-9F67-21362A7EDC8B}">
      <dsp:nvSpPr>
        <dsp:cNvPr id="0" name=""/>
        <dsp:cNvSpPr/>
      </dsp:nvSpPr>
      <dsp:spPr>
        <a:xfrm rot="10800000">
          <a:off x="7794492" y="2260545"/>
          <a:ext cx="2266779" cy="2762889"/>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GB" sz="1600" b="1" kern="1200">
              <a:solidFill>
                <a:schemeClr val="tx1"/>
              </a:solidFill>
            </a:rPr>
            <a:t>Specific population considerations</a:t>
          </a:r>
          <a:endParaRPr lang="en-GB" sz="1600" kern="1200">
            <a:solidFill>
              <a:schemeClr val="tx1"/>
            </a:solidFill>
          </a:endParaRPr>
        </a:p>
        <a:p>
          <a:pPr marL="114300" lvl="1" indent="-114300" algn="l" defTabSz="533400">
            <a:lnSpc>
              <a:spcPct val="90000"/>
            </a:lnSpc>
            <a:spcBef>
              <a:spcPct val="0"/>
            </a:spcBef>
            <a:spcAft>
              <a:spcPct val="15000"/>
            </a:spcAft>
            <a:buChar char="•"/>
          </a:pPr>
          <a:r>
            <a:rPr lang="en-GB" sz="1200" kern="1200">
              <a:solidFill>
                <a:schemeClr val="tx1"/>
              </a:solidFill>
            </a:rPr>
            <a:t>Consider each population unique challenges to sustained engagement in HIV treatment services</a:t>
          </a:r>
        </a:p>
      </dsp:txBody>
      <dsp:txXfrm rot="10800000">
        <a:off x="7864203" y="2260545"/>
        <a:ext cx="2127357" cy="26931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Neue" panose="02000503000000020004" pitchFamily="2" charset="0"/>
              </a:rPr>
              <a:t>Questions to the audience:</a:t>
            </a:r>
          </a:p>
          <a:p>
            <a:r>
              <a:rPr lang="en-GB" dirty="0">
                <a:effectLst/>
                <a:latin typeface="Helvetica Neue" panose="02000503000000020004" pitchFamily="2" charset="0"/>
              </a:rPr>
              <a:t>   - "Please stand up or raise your hand if you have ever forgotten to take any type of medication."</a:t>
            </a:r>
          </a:p>
          <a:p>
            <a:r>
              <a:rPr lang="en-GB" dirty="0">
                <a:effectLst/>
                <a:latin typeface="Helvetica Neue" panose="02000503000000020004" pitchFamily="2" charset="0"/>
              </a:rPr>
              <a:t>     - Pause for a moment to let people respond and observe the room.</a:t>
            </a:r>
          </a:p>
          <a:p>
            <a:r>
              <a:rPr lang="en-GB" dirty="0">
                <a:effectLst/>
                <a:latin typeface="Helvetica Neue" panose="02000503000000020004" pitchFamily="2" charset="0"/>
              </a:rPr>
              <a:t>   - "Keep standing or raise your hand if you remember exactly what you ate for dinner last Friday."</a:t>
            </a:r>
          </a:p>
          <a:p>
            <a:r>
              <a:rPr lang="en-GB" dirty="0">
                <a:effectLst/>
                <a:latin typeface="Helvetica Neue" panose="02000503000000020004" pitchFamily="2" charset="0"/>
              </a:rPr>
              <a:t>     - Pause and observe. </a:t>
            </a:r>
          </a:p>
          <a:p>
            <a:r>
              <a:rPr lang="en-GB" dirty="0">
                <a:effectLst/>
                <a:latin typeface="Helvetica Neue" panose="02000503000000020004" pitchFamily="2" charset="0"/>
              </a:rPr>
              <a:t>   - "Please stand up or raise your hand if you have ever missed a clinical appointment and forgot to inform the clinic."</a:t>
            </a:r>
          </a:p>
          <a:p>
            <a:r>
              <a:rPr lang="en-GB" dirty="0">
                <a:effectLst/>
                <a:latin typeface="Helvetica Neue" panose="02000503000000020004" pitchFamily="2" charset="0"/>
              </a:rPr>
              <a:t>     - Pause and observe.</a:t>
            </a:r>
          </a:p>
          <a:p>
            <a:r>
              <a:rPr lang="en-GB" dirty="0">
                <a:effectLst/>
                <a:latin typeface="Helvetica Neue" panose="02000503000000020004" pitchFamily="2" charset="0"/>
              </a:rPr>
              <a:t>   - "Stand up or raise your hand if you have ever felt ashamed to share personal information with a healthcare worker."</a:t>
            </a:r>
          </a:p>
          <a:p>
            <a:r>
              <a:rPr lang="en-GB" dirty="0">
                <a:effectLst/>
                <a:latin typeface="Helvetica Neue" panose="02000503000000020004" pitchFamily="2" charset="0"/>
              </a:rPr>
              <a:t>     - Pause and observe.</a:t>
            </a:r>
          </a:p>
          <a:p>
            <a:r>
              <a:rPr lang="en-GB" dirty="0">
                <a:effectLst/>
                <a:latin typeface="Helvetica Neue" panose="02000503000000020004" pitchFamily="2" charset="0"/>
              </a:rPr>
              <a:t>   - "Finally, please stand up or raise your hand if you have ever felt unwelcomed in a clinical environment."</a:t>
            </a:r>
          </a:p>
          <a:p>
            <a:r>
              <a:rPr lang="en-GB" dirty="0">
                <a:effectLst/>
                <a:latin typeface="Helvetica Neue" panose="02000503000000020004" pitchFamily="2" charset="0"/>
              </a:rPr>
              <a:t>     - Pause and observe.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 These experiences are quite common. Now, imagine dealing with these challenges while managing a chronic condition like HIV. This exercise highlights how difficult it can be to face barriers to continuous care and emphasizes the importance of supportive healthcare environments.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 By understanding these shared experiences, we can better empathize with and support those living with HIV to stay engaged in their care. Let's work together to create a more welcoming and supportive healthcare system for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Neue" panose="02000503000000020004" pitchFamily="2" charset="0"/>
            </a:endParaRP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215847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Designing the tracing process involves of considerations such as enhancing monitoring systems, setting criteria for tracing, ensuring respectful and consensual tracing approaches, train outreach teams to not only assess the reasons for disengagement but ensure clients receive guidance on how to re-engage, and ensure that monitoring outcomes and collected and reported.</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3627568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Neue" panose="02000503000000020004" pitchFamily="2" charset="0"/>
              </a:rPr>
              <a:t>We compiled a set of guiding principles that can contribute improving the quality of services and therefore to maintaining engagement and sustaining re-engagement.</a:t>
            </a:r>
          </a:p>
          <a:p>
            <a:br>
              <a:rPr lang="en-GB" dirty="0">
                <a:effectLst/>
                <a:latin typeface="Helvetica Neue" panose="02000503000000020004" pitchFamily="2" charset="0"/>
              </a:rPr>
            </a:br>
            <a:endParaRPr lang="en-GB" dirty="0">
              <a:effectLst/>
              <a:latin typeface="Helvetica Neue" panose="02000503000000020004" pitchFamily="2" charset="0"/>
            </a:endParaRPr>
          </a:p>
          <a:p>
            <a:r>
              <a:rPr lang="en-GB" b="1" dirty="0">
                <a:effectLst/>
                <a:latin typeface="Helvetica Neue" panose="02000503000000020004" pitchFamily="2" charset="0"/>
              </a:rPr>
              <a:t>They include:</a:t>
            </a:r>
            <a:endParaRPr lang="en-GB" dirty="0">
              <a:effectLst/>
              <a:latin typeface="Helvetica Neue" panose="02000503000000020004" pitchFamily="2" charset="0"/>
            </a:endParaRPr>
          </a:p>
          <a:p>
            <a:pPr>
              <a:buFont typeface="Arial" panose="020B0604020202020204" pitchFamily="34" charset="0"/>
              <a:buChar char="•"/>
            </a:pPr>
            <a:r>
              <a:rPr lang="en-GB" dirty="0">
                <a:effectLst/>
                <a:latin typeface="Helvetica Neue" panose="02000503000000020004" pitchFamily="2" charset="0"/>
              </a:rPr>
              <a:t>Creating a supportive, non-judgmental and non-stigmatizing environment.</a:t>
            </a:r>
          </a:p>
          <a:p>
            <a:pPr>
              <a:buFont typeface="Arial" panose="020B0604020202020204" pitchFamily="34" charset="0"/>
              <a:buChar char="•"/>
            </a:pPr>
            <a:r>
              <a:rPr lang="en-GB" dirty="0">
                <a:effectLst/>
                <a:latin typeface="Helvetica Neue" panose="02000503000000020004" pitchFamily="2" charset="0"/>
              </a:rPr>
              <a:t>Ensuring that everyone receive the care that they have the right to receive</a:t>
            </a:r>
          </a:p>
          <a:p>
            <a:pPr>
              <a:buFont typeface="Arial" panose="020B0604020202020204" pitchFamily="34" charset="0"/>
              <a:buChar char="•"/>
            </a:pPr>
            <a:r>
              <a:rPr lang="en-GB" dirty="0">
                <a:effectLst/>
                <a:latin typeface="Helvetica Neue" panose="02000503000000020004" pitchFamily="2" charset="0"/>
              </a:rPr>
              <a:t>Engaging communities no only on providing services, but also on designing, planning and monitoring it</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117796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And ensure that they receive high quality clinical and support services that are also part of the key factors we would like countries to when defining differentiated re-engagement support pathways</a:t>
            </a:r>
          </a:p>
          <a:p>
            <a:r>
              <a:rPr lang="en-GB" dirty="0">
                <a:effectLst/>
                <a:latin typeface="Helvetica Neue" panose="02000503000000020004" pitchFamily="2" charset="0"/>
              </a:rPr>
              <a:t>Which includes:</a:t>
            </a:r>
          </a:p>
          <a:p>
            <a:pPr>
              <a:buFont typeface="Arial" panose="020B0604020202020204" pitchFamily="34" charset="0"/>
              <a:buChar char="•"/>
            </a:pPr>
            <a:r>
              <a:rPr lang="en-GB" dirty="0">
                <a:effectLst/>
                <a:latin typeface="Helvetica Neue" panose="02000503000000020004" pitchFamily="2" charset="0"/>
              </a:rPr>
              <a:t>Clinical Assessment and Rapid ART Reinitiation</a:t>
            </a:r>
          </a:p>
          <a:p>
            <a:pPr>
              <a:buFont typeface="Arial" panose="020B0604020202020204" pitchFamily="34" charset="0"/>
              <a:buChar char="•"/>
            </a:pPr>
            <a:r>
              <a:rPr lang="en-GB" dirty="0">
                <a:effectLst/>
                <a:latin typeface="Helvetica Neue" panose="02000503000000020004" pitchFamily="2" charset="0"/>
              </a:rPr>
              <a:t>support clients overcome barriers, by providing psychosocial and Adherence support </a:t>
            </a:r>
          </a:p>
          <a:p>
            <a:pPr>
              <a:buFont typeface="Arial" panose="020B0604020202020204" pitchFamily="34" charset="0"/>
              <a:buChar char="•"/>
            </a:pPr>
            <a:r>
              <a:rPr lang="en-GB" dirty="0">
                <a:effectLst/>
                <a:latin typeface="Helvetica Neue" panose="02000503000000020004" pitchFamily="2" charset="0"/>
              </a:rPr>
              <a:t>Tailoring pathways according to individual clinical needs, and not as a punitive measure</a:t>
            </a:r>
          </a:p>
          <a:p>
            <a:pPr>
              <a:buFont typeface="Arial" panose="020B0604020202020204" pitchFamily="34" charset="0"/>
              <a:buChar char="•"/>
            </a:pPr>
            <a:r>
              <a:rPr lang="en-GB" dirty="0">
                <a:effectLst/>
                <a:latin typeface="Helvetica Neue" panose="02000503000000020004" pitchFamily="2" charset="0"/>
              </a:rPr>
              <a:t>Address the unique challenges of different population groups according to their needs.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3529245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In summary, we need to continue to strengthen </a:t>
            </a:r>
            <a:r>
              <a:rPr lang="en-GB" dirty="0" err="1">
                <a:effectLst/>
                <a:latin typeface="Helvetica Neue" panose="02000503000000020004" pitchFamily="2" charset="0"/>
              </a:rPr>
              <a:t>healthsystems</a:t>
            </a:r>
            <a:r>
              <a:rPr lang="en-GB" dirty="0">
                <a:effectLst/>
                <a:latin typeface="Helvetica Neue" panose="02000503000000020004" pitchFamily="2" charset="0"/>
              </a:rPr>
              <a:t> by identifying and addressing barriers.</a:t>
            </a:r>
          </a:p>
          <a:p>
            <a:pPr>
              <a:buFont typeface="Arial" panose="020B0604020202020204" pitchFamily="34" charset="0"/>
              <a:buChar char="•"/>
            </a:pPr>
            <a:r>
              <a:rPr lang="en-GB" dirty="0">
                <a:effectLst/>
                <a:latin typeface="Helvetica Neue" panose="02000503000000020004" pitchFamily="2" charset="0"/>
              </a:rPr>
              <a:t>Strengthen monitoring systems,  promoting community engagement and community-led services, and ensuring non-</a:t>
            </a:r>
            <a:r>
              <a:rPr lang="en-GB" dirty="0" err="1">
                <a:effectLst/>
                <a:latin typeface="Helvetica Neue" panose="02000503000000020004" pitchFamily="2" charset="0"/>
              </a:rPr>
              <a:t>punititive</a:t>
            </a:r>
            <a:r>
              <a:rPr lang="en-GB" dirty="0">
                <a:effectLst/>
                <a:latin typeface="Helvetica Neue" panose="02000503000000020004" pitchFamily="2" charset="0"/>
              </a:rPr>
              <a:t> and non-judgmental environments are crucial for boosting re-engagement efforts.</a:t>
            </a:r>
          </a:p>
          <a:p>
            <a:pPr>
              <a:buFont typeface="Arial" panose="020B0604020202020204" pitchFamily="34" charset="0"/>
              <a:buChar char="•"/>
            </a:pPr>
            <a:r>
              <a:rPr lang="en-GB" dirty="0">
                <a:effectLst/>
                <a:latin typeface="Helvetica Neue" panose="02000503000000020004" pitchFamily="2" charset="0"/>
              </a:rPr>
              <a:t>Continue to adopt and adapt WHO's differentiated engagement and re-</a:t>
            </a:r>
            <a:r>
              <a:rPr lang="en-GB" dirty="0" err="1">
                <a:effectLst/>
                <a:latin typeface="Helvetica Neue" panose="02000503000000020004" pitchFamily="2" charset="0"/>
              </a:rPr>
              <a:t>engament</a:t>
            </a:r>
            <a:r>
              <a:rPr lang="en-GB" dirty="0">
                <a:effectLst/>
                <a:latin typeface="Helvetica Neue" panose="02000503000000020004" pitchFamily="2" charset="0"/>
              </a:rPr>
              <a:t> recommendations. </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241055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This testing and treatment cascade makes it clear that once people are engaged on treatment, they reach viral suppression and can live better quality of life</a:t>
            </a:r>
          </a:p>
          <a:p>
            <a:br>
              <a:rPr lang="en-GB" dirty="0">
                <a:effectLst/>
                <a:latin typeface="Helvetica Neue" panose="02000503000000020004" pitchFamily="2" charset="0"/>
              </a:rPr>
            </a:br>
            <a:endParaRPr lang="en-GB" dirty="0">
              <a:effectLst/>
              <a:latin typeface="Helvetica Neue" panose="02000503000000020004" pitchFamily="2" charset="0"/>
            </a:endParaRPr>
          </a:p>
          <a:p>
            <a:pPr>
              <a:buFont typeface="Arial" panose="020B0604020202020204" pitchFamily="34" charset="0"/>
              <a:buChar char="•"/>
            </a:pPr>
            <a:r>
              <a:rPr lang="en-GB" dirty="0">
                <a:effectLst/>
                <a:latin typeface="Helvetica Neue" panose="02000503000000020004" pitchFamily="2" charset="0"/>
              </a:rPr>
              <a:t>But we need to make this final stretch to reaching the last two targets, and supporting engagement and re-engagement will help us doing that</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77709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We focus on clients who are already on ART and disengage from HIV treatment services</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197763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For the purpose of this discussion we focus on clients who are already on ART and disengage from HIV treatment services</a:t>
            </a:r>
          </a:p>
          <a:p>
            <a:pPr marL="742950" lvl="1" indent="-285750">
              <a:buFont typeface="Arial" panose="020B0604020202020204" pitchFamily="34" charset="0"/>
              <a:buChar char="•"/>
            </a:pPr>
            <a:r>
              <a:rPr lang="en-GB" dirty="0">
                <a:effectLst/>
                <a:latin typeface="Helvetica Neue" panose="02000503000000020004" pitchFamily="2" charset="0"/>
              </a:rPr>
              <a:t>So when we talk about re-engagement, we refer to individuals returning to HIV services after a period of interruption</a:t>
            </a:r>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352623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C4245"/>
                </a:solidFill>
                <a:effectLst/>
                <a:highlight>
                  <a:srgbClr val="FFFFFF"/>
                </a:highlight>
                <a:latin typeface="Noto Sans" panose="020B0502040504020204" pitchFamily="34" charset="0"/>
              </a:rPr>
              <a:t>As countries strive towards the UNAIDS 95-95-95 targets, it's imperative to support re-engagement in HIV services, as disengagement from care can result in advanced HIV disease along with opportunistic infections, increased risk of mortality, higher rates of viral non-suppression and can drive development of drug resistance.</a:t>
            </a:r>
          </a:p>
          <a:p>
            <a:r>
              <a:rPr lang="en-GB" dirty="0"/>
              <a:t>A recent systematic review on prior exposure to ARVs among adult patients presenting for HIV treatment initiation or reinitiation in sub-Saharan Africa found that 20%–50% of people who present for ART had already been exposed to ART</a:t>
            </a:r>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50195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A recent systematic review examining reasons for disengagement during the “treat all” era showed that the reasons for disengagement are multifaceted, encompassing individual, interpersonal, health system and structural factors. </a:t>
            </a:r>
            <a:r>
              <a:rPr lang="en-GB">
                <a:effectLst/>
                <a:latin typeface="Helvetica Neue" panose="02000503000000020004" pitchFamily="2" charset="0"/>
              </a:rPr>
              <a:t>Lack of transportation, unplanned mobility, stigma, mental health problems and a lack of perceived benefits from ART, among other issues, often hinder sustained engagement in treatment and care</a:t>
            </a:r>
          </a:p>
          <a:p>
            <a:endParaRPr lang="en-CH"/>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38731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We basically zoom into the 2021 WHO recommendation on tracing and re-engagement aiming to assist countries and communities in adopting this guidance </a:t>
            </a:r>
          </a:p>
          <a:p>
            <a:pPr>
              <a:buFont typeface="Arial" panose="020B0604020202020204" pitchFamily="34" charset="0"/>
              <a:buChar char="•"/>
            </a:pPr>
            <a:r>
              <a:rPr lang="en-GB" dirty="0">
                <a:effectLst/>
                <a:latin typeface="Helvetica Neue" panose="02000503000000020004" pitchFamily="2" charset="0"/>
              </a:rPr>
              <a:t>We build recent evidence of the burden of disengagement and present the most common reasons for </a:t>
            </a:r>
            <a:r>
              <a:rPr lang="en-GB" dirty="0" err="1">
                <a:effectLst/>
                <a:latin typeface="Helvetica Neue" panose="02000503000000020004" pitchFamily="2" charset="0"/>
              </a:rPr>
              <a:t>disengagent</a:t>
            </a:r>
            <a:r>
              <a:rPr lang="en-GB" dirty="0">
                <a:effectLst/>
                <a:latin typeface="Helvetica Neue" panose="02000503000000020004" pitchFamily="2" charset="0"/>
              </a:rPr>
              <a:t> which include individual and health system barriers, among others </a:t>
            </a:r>
          </a:p>
          <a:p>
            <a:pPr>
              <a:buFont typeface="Arial" panose="020B0604020202020204" pitchFamily="34" charset="0"/>
              <a:buChar char="•"/>
            </a:pPr>
            <a:r>
              <a:rPr lang="en-GB" dirty="0">
                <a:effectLst/>
                <a:latin typeface="Helvetica Neue" panose="02000503000000020004" pitchFamily="2" charset="0"/>
              </a:rPr>
              <a:t>We are not bringing new recommendations but we unpacked the tracing and re-</a:t>
            </a:r>
            <a:r>
              <a:rPr lang="en-GB" dirty="0" err="1">
                <a:effectLst/>
                <a:latin typeface="Helvetica Neue" panose="02000503000000020004" pitchFamily="2" charset="0"/>
              </a:rPr>
              <a:t>engament</a:t>
            </a:r>
            <a:r>
              <a:rPr lang="en-GB" dirty="0">
                <a:effectLst/>
                <a:latin typeface="Helvetica Neue" panose="02000503000000020004" pitchFamily="2" charset="0"/>
              </a:rPr>
              <a:t> recommendation and connect to other recommendations that create a clear picture of how to tackle the issue </a:t>
            </a:r>
          </a:p>
          <a:p>
            <a:pPr>
              <a:buFont typeface="Arial" panose="020B0604020202020204" pitchFamily="34" charset="0"/>
              <a:buChar char="•"/>
            </a:pPr>
            <a:r>
              <a:rPr lang="en-GB" dirty="0">
                <a:effectLst/>
                <a:latin typeface="Helvetica Neue" panose="02000503000000020004" pitchFamily="2" charset="0"/>
              </a:rPr>
              <a:t>It proposes a clear picture of the tracing process, and presents guiding principles to sustain re-engagement and key factors that should be considered when designing differentiated pathways at re-engagement </a:t>
            </a:r>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1746380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effectLst/>
                <a:latin typeface="Helvetica Neue" panose="02000503000000020004" pitchFamily="2" charset="0"/>
              </a:rPr>
              <a:t>We know that people disengage and re-engage at various points of the continuum </a:t>
            </a:r>
          </a:p>
          <a:p>
            <a:pPr>
              <a:buFont typeface="Arial" panose="020B0604020202020204" pitchFamily="34" charset="0"/>
              <a:buChar char="•"/>
            </a:pPr>
            <a:r>
              <a:rPr lang="en-GB" dirty="0">
                <a:effectLst/>
                <a:latin typeface="Helvetica Neue" panose="02000503000000020004" pitchFamily="2" charset="0"/>
              </a:rPr>
              <a:t>And there are a number of HIV service delivery recommendations that can support continuous engagement and re-engagement. </a:t>
            </a:r>
          </a:p>
          <a:p>
            <a:pPr>
              <a:buFont typeface="Arial" panose="020B0604020202020204" pitchFamily="34" charset="0"/>
              <a:buChar char="•"/>
            </a:pPr>
            <a:r>
              <a:rPr lang="en-GB" dirty="0">
                <a:effectLst/>
                <a:latin typeface="Helvetica Neue" panose="02000503000000020004" pitchFamily="2" charset="0"/>
              </a:rPr>
              <a:t>In this brief we highlight some of them, such as: </a:t>
            </a:r>
          </a:p>
          <a:p>
            <a:pPr marL="742950" lvl="1" indent="-285750">
              <a:buFont typeface="Arial" panose="020B0604020202020204" pitchFamily="34" charset="0"/>
              <a:buChar char="•"/>
            </a:pPr>
            <a:r>
              <a:rPr lang="en-GB" dirty="0">
                <a:effectLst/>
                <a:latin typeface="Helvetica Neue" panose="02000503000000020004" pitchFamily="2" charset="0"/>
              </a:rPr>
              <a:t>investing in people-</a:t>
            </a:r>
            <a:r>
              <a:rPr lang="en-GB" dirty="0" err="1">
                <a:effectLst/>
                <a:latin typeface="Helvetica Neue" panose="02000503000000020004" pitchFamily="2" charset="0"/>
              </a:rPr>
              <a:t>centered</a:t>
            </a:r>
            <a:r>
              <a:rPr lang="en-GB" dirty="0">
                <a:effectLst/>
                <a:latin typeface="Helvetica Neue" panose="02000503000000020004" pitchFamily="2" charset="0"/>
              </a:rPr>
              <a:t> practices, adherence support, reduced frequency of clinical visits and ART refills, community support, as well as the use person-</a:t>
            </a:r>
            <a:r>
              <a:rPr lang="en-GB" dirty="0" err="1">
                <a:effectLst/>
                <a:latin typeface="Helvetica Neue" panose="02000503000000020004" pitchFamily="2" charset="0"/>
              </a:rPr>
              <a:t>centered</a:t>
            </a:r>
            <a:r>
              <a:rPr lang="en-GB" dirty="0">
                <a:effectLst/>
                <a:latin typeface="Helvetica Neue" panose="02000503000000020004" pitchFamily="2" charset="0"/>
              </a:rPr>
              <a:t> data.</a:t>
            </a:r>
          </a:p>
          <a:p>
            <a:endParaRPr lang="en-CH" dirty="0"/>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332773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countries reported not having adopted interventions to </a:t>
            </a:r>
            <a:r>
              <a:rPr lang="en-GB" sz="1200" dirty="0"/>
              <a:t>trace and support reengagement of people who have disengaged from HIV care</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1873497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tx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2783722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4047838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userDrawn="1"/>
        </p:nvPicPr>
        <p:blipFill>
          <a:blip r:embed="rId2"/>
          <a:stretch>
            <a:fillRect/>
          </a:stretch>
        </p:blipFill>
        <p:spPr>
          <a:xfrm>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187438645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361091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j-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mj-lt"/>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3468389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GB"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18"/>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84" r:id="rId3"/>
    <p:sldLayoutId id="2147483690" r:id="rId4"/>
    <p:sldLayoutId id="2147483694" r:id="rId5"/>
    <p:sldLayoutId id="2147483691" r:id="rId6"/>
    <p:sldLayoutId id="2147483665" r:id="rId7"/>
    <p:sldLayoutId id="2147483667" r:id="rId8"/>
    <p:sldLayoutId id="2147483698" r:id="rId9"/>
    <p:sldLayoutId id="2147483699" r:id="rId10"/>
    <p:sldLayoutId id="2147483700" r:id="rId11"/>
    <p:sldLayoutId id="2147483686" r:id="rId12"/>
    <p:sldLayoutId id="2147483696" r:id="rId13"/>
    <p:sldLayoutId id="2147483687" r:id="rId14"/>
    <p:sldLayoutId id="2147483697" r:id="rId15"/>
    <p:sldLayoutId id="2147483674" r:id="rId1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emf"/><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doi.org/10.1371/journal.pmed.1003651" TargetMode="External"/><Relationship Id="rId4" Type="http://schemas.openxmlformats.org/officeDocument/2006/relationships/hyperlink" Target="https://journals.plos.org/plosmedicine/article?id=10.1371/journal.pmed.1003651"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3.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15.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3951515" y="2851146"/>
            <a:ext cx="8316685" cy="3257307"/>
          </a:xfrm>
        </p:spPr>
        <p:txBody>
          <a:bodyPr anchor="ctr" anchorCtr="0">
            <a:noAutofit/>
          </a:bodyPr>
          <a:lstStyle/>
          <a:p>
            <a:r>
              <a:rPr lang="en-GB" sz="4400" noProof="0"/>
              <a:t>Launch of the WHO policy brief on </a:t>
            </a:r>
            <a:r>
              <a:rPr lang="en-GB" sz="4400"/>
              <a:t>supporting</a:t>
            </a:r>
            <a:r>
              <a:rPr lang="en-GB" sz="4400" noProof="0"/>
              <a:t> </a:t>
            </a:r>
            <a:br>
              <a:rPr lang="en-GB" sz="4400" noProof="0"/>
            </a:br>
            <a:r>
              <a:rPr lang="en-GB" sz="4400" noProof="0"/>
              <a:t>re-engagement in HIV treatment services</a:t>
            </a:r>
            <a:endParaRPr lang="en-GB" sz="4400"/>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116388" y="1093086"/>
            <a:ext cx="7357344" cy="1091887"/>
          </a:xfrm>
        </p:spPr>
        <p:txBody>
          <a:bodyPr>
            <a:noAutofit/>
          </a:bodyPr>
          <a:lstStyle/>
          <a:p>
            <a:r>
              <a:rPr lang="en-GB">
                <a:solidFill>
                  <a:srgbClr val="2C90CF"/>
                </a:solidFill>
                <a:latin typeface="Verdana Bold"/>
                <a:ea typeface="+mj-lt"/>
                <a:cs typeface="+mj-lt"/>
              </a:rPr>
              <a:t>Differentiated strategies to support sustained engagement and re-engagement in HIV services in eastern and southern Africa</a:t>
            </a:r>
            <a:endParaRPr lang="en-US">
              <a:solidFill>
                <a:srgbClr val="2C90CF"/>
              </a:solidFill>
              <a:latin typeface="Verdana Bold"/>
              <a:cs typeface="+mj-lt"/>
            </a:endParaRPr>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p:txBody>
          <a:bodyPr/>
          <a:lstStyle/>
          <a:p>
            <a:r>
              <a:rPr lang="en-GB"/>
              <a:t>Clarice Pinto, World Health Organization, Switzerland </a:t>
            </a:r>
          </a:p>
        </p:txBody>
      </p:sp>
      <p:sp>
        <p:nvSpPr>
          <p:cNvPr id="5" name="Rectangle 4">
            <a:extLst>
              <a:ext uri="{FF2B5EF4-FFF2-40B4-BE49-F238E27FC236}">
                <a16:creationId xmlns:a16="http://schemas.microsoft.com/office/drawing/2014/main" id="{E839949E-CCCC-6D12-69E2-766A4A014F47}"/>
              </a:ext>
            </a:extLst>
          </p:cNvPr>
          <p:cNvSpPr/>
          <p:nvPr/>
        </p:nvSpPr>
        <p:spPr bwMode="gray">
          <a:xfrm>
            <a:off x="10215600" y="-10601"/>
            <a:ext cx="1976400" cy="6948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119C27-7C2A-287B-B2D9-B2C75E0D7EBB}"/>
              </a:ext>
            </a:extLst>
          </p:cNvPr>
          <p:cNvSpPr>
            <a:spLocks noGrp="1"/>
          </p:cNvSpPr>
          <p:nvPr>
            <p:ph type="title"/>
          </p:nvPr>
        </p:nvSpPr>
        <p:spPr>
          <a:xfrm>
            <a:off x="3266946" y="167310"/>
            <a:ext cx="7632700" cy="1223964"/>
          </a:xfrm>
        </p:spPr>
        <p:txBody>
          <a:bodyPr>
            <a:normAutofit/>
          </a:bodyPr>
          <a:lstStyle/>
          <a:p>
            <a:r>
              <a:rPr lang="en-US" sz="4000"/>
              <a:t>Tracing approaches</a:t>
            </a:r>
          </a:p>
        </p:txBody>
      </p:sp>
      <p:sp>
        <p:nvSpPr>
          <p:cNvPr id="16" name="Google Shape;1196;p39">
            <a:extLst>
              <a:ext uri="{FF2B5EF4-FFF2-40B4-BE49-F238E27FC236}">
                <a16:creationId xmlns:a16="http://schemas.microsoft.com/office/drawing/2014/main" id="{8A00F2E0-0E7F-12A4-50CF-3E0C40A6AD22}"/>
              </a:ext>
            </a:extLst>
          </p:cNvPr>
          <p:cNvSpPr txBox="1"/>
          <p:nvPr/>
        </p:nvSpPr>
        <p:spPr>
          <a:xfrm>
            <a:off x="583522" y="2310480"/>
            <a:ext cx="3704120" cy="1120617"/>
          </a:xfrm>
          <a:prstGeom prst="rect">
            <a:avLst/>
          </a:prstGeom>
          <a:noFill/>
          <a:ln>
            <a:noFill/>
          </a:ln>
        </p:spPr>
        <p:txBody>
          <a:bodyPr spcFirstLastPara="1" wrap="square" lIns="121900" tIns="121900" rIns="121900" bIns="121900" anchor="t" anchorCtr="0">
            <a:noAutofit/>
          </a:bodyPr>
          <a:lstStyle/>
          <a:p>
            <a:pPr algn="ctr"/>
            <a:r>
              <a:rPr lang="en"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Roboto"/>
              </a:rPr>
              <a:t>Establish </a:t>
            </a:r>
            <a:r>
              <a:rPr lang="en" sz="1400" b="1" u="sng">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Roboto"/>
              </a:rPr>
              <a:t>criteria</a:t>
            </a:r>
            <a:r>
              <a:rPr lang="en"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Roboto"/>
              </a:rPr>
              <a:t> (e.g. </a:t>
            </a:r>
            <a:r>
              <a:rPr lang="en-GB"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recent treatment initiation, abnormal lab results, overdue consultations or ART pick-ups, most vulnerable groups)</a:t>
            </a:r>
            <a:r>
              <a:rPr lang="en"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Roboto"/>
              </a:rPr>
              <a:t> </a:t>
            </a:r>
            <a:endParaRPr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sym typeface="Roboto"/>
            </a:endParaRPr>
          </a:p>
        </p:txBody>
      </p:sp>
      <p:sp>
        <p:nvSpPr>
          <p:cNvPr id="17" name="Google Shape;1196;p39">
            <a:extLst>
              <a:ext uri="{FF2B5EF4-FFF2-40B4-BE49-F238E27FC236}">
                <a16:creationId xmlns:a16="http://schemas.microsoft.com/office/drawing/2014/main" id="{B8BF7817-3CB9-1046-CC7F-60BA2451D9AF}"/>
              </a:ext>
            </a:extLst>
          </p:cNvPr>
          <p:cNvSpPr txBox="1"/>
          <p:nvPr/>
        </p:nvSpPr>
        <p:spPr>
          <a:xfrm>
            <a:off x="3887661" y="1855070"/>
            <a:ext cx="3704121" cy="846627"/>
          </a:xfrm>
          <a:prstGeom prst="rect">
            <a:avLst/>
          </a:prstGeom>
          <a:noFill/>
          <a:ln>
            <a:noFill/>
          </a:ln>
        </p:spPr>
        <p:txBody>
          <a:bodyPr spcFirstLastPara="1" wrap="square" lIns="121900" tIns="121900" rIns="121900" bIns="121900" anchor="t" anchorCtr="0">
            <a:noAutofit/>
          </a:bodyPr>
          <a:lstStyle/>
          <a:p>
            <a:pPr algn="ctr"/>
            <a:r>
              <a:rPr lang="en-GB" sz="14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Develop a process to obtain informed </a:t>
            </a:r>
            <a:r>
              <a:rPr lang="en-GB" sz="1400" b="1" u="sng">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consent</a:t>
            </a:r>
            <a:r>
              <a:rPr lang="en-GB" sz="14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from clients for tracing activities.</a:t>
            </a:r>
            <a:endParaRPr sz="14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Roboto"/>
            </a:endParaRPr>
          </a:p>
        </p:txBody>
      </p:sp>
      <p:sp>
        <p:nvSpPr>
          <p:cNvPr id="19" name="TextBox 18">
            <a:extLst>
              <a:ext uri="{FF2B5EF4-FFF2-40B4-BE49-F238E27FC236}">
                <a16:creationId xmlns:a16="http://schemas.microsoft.com/office/drawing/2014/main" id="{433C7095-1A07-CDF8-BF86-84B558B1C6B3}"/>
              </a:ext>
            </a:extLst>
          </p:cNvPr>
          <p:cNvSpPr txBox="1"/>
          <p:nvPr/>
        </p:nvSpPr>
        <p:spPr>
          <a:xfrm>
            <a:off x="6918503" y="2417452"/>
            <a:ext cx="4218787" cy="954107"/>
          </a:xfrm>
          <a:prstGeom prst="rect">
            <a:avLst/>
          </a:prstGeom>
          <a:noFill/>
        </p:spPr>
        <p:txBody>
          <a:bodyPr wrap="square">
            <a:spAutoFit/>
          </a:bodyPr>
          <a:lstStyle/>
          <a:p>
            <a:pPr algn="ctr"/>
            <a:r>
              <a:rPr lang="en-GB" sz="140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Ensure </a:t>
            </a:r>
            <a:r>
              <a:rPr lang="en-GB" sz="1400" b="1" u="sng">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tracing methods </a:t>
            </a:r>
            <a:r>
              <a:rPr lang="en-GB" sz="140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(e.g. remote or in-person) are respectful, consensual, and tailored to the individual needs and preferences of each client.</a:t>
            </a:r>
            <a:endParaRPr lang="en-CH" sz="140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a:extLst>
              <a:ext uri="{FF2B5EF4-FFF2-40B4-BE49-F238E27FC236}">
                <a16:creationId xmlns:a16="http://schemas.microsoft.com/office/drawing/2014/main" id="{0F24912A-D9F2-AE80-F1BE-A71C8284970D}"/>
              </a:ext>
            </a:extLst>
          </p:cNvPr>
          <p:cNvSpPr txBox="1"/>
          <p:nvPr/>
        </p:nvSpPr>
        <p:spPr>
          <a:xfrm>
            <a:off x="7430337" y="3750381"/>
            <a:ext cx="3195121" cy="1169551"/>
          </a:xfrm>
          <a:prstGeom prst="rect">
            <a:avLst/>
          </a:prstGeom>
          <a:noFill/>
        </p:spPr>
        <p:txBody>
          <a:bodyPr wrap="square">
            <a:spAutoFit/>
          </a:bodyPr>
          <a:lstStyle/>
          <a:p>
            <a:pPr algn="ctr"/>
            <a:r>
              <a:rPr lang="en-GB" sz="1400" b="1" u="sng">
                <a:solidFill>
                  <a:srgbClr val="C00000"/>
                </a:solidFill>
                <a:latin typeface="Verdana" panose="020B0604030504040204" pitchFamily="34" charset="0"/>
                <a:ea typeface="Verdana" panose="020B0604030504040204" pitchFamily="34" charset="0"/>
                <a:cs typeface="Verdana" panose="020B0604030504040204" pitchFamily="34" charset="0"/>
              </a:rPr>
              <a:t>Trained and supervised Tracing Team</a:t>
            </a:r>
            <a:r>
              <a:rPr lang="en-GB" sz="1400">
                <a:solidFill>
                  <a:srgbClr val="C00000"/>
                </a:solidFill>
                <a:latin typeface="Verdana" panose="020B0604030504040204" pitchFamily="34" charset="0"/>
                <a:ea typeface="Verdana" panose="020B0604030504040204" pitchFamily="34" charset="0"/>
                <a:cs typeface="Verdana" panose="020B0604030504040204" pitchFamily="34" charset="0"/>
              </a:rPr>
              <a:t>: Lay workers, peer supporters, community health workers, and outreach teams.</a:t>
            </a:r>
            <a:endParaRPr lang="en-CH" sz="140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CFBE00E1-263F-102F-7705-F0E15F16A09C}"/>
              </a:ext>
            </a:extLst>
          </p:cNvPr>
          <p:cNvSpPr txBox="1"/>
          <p:nvPr/>
        </p:nvSpPr>
        <p:spPr>
          <a:xfrm>
            <a:off x="7083295" y="5197626"/>
            <a:ext cx="3254610" cy="738664"/>
          </a:xfrm>
          <a:prstGeom prst="rect">
            <a:avLst/>
          </a:prstGeom>
          <a:noFill/>
        </p:spPr>
        <p:txBody>
          <a:bodyPr wrap="square">
            <a:spAutoFit/>
          </a:bodyPr>
          <a:lstStyle/>
          <a:p>
            <a:pPr algn="ctr"/>
            <a:r>
              <a:rPr lang="en-GB"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Provide </a:t>
            </a:r>
            <a:r>
              <a:rPr lang="en-GB" sz="1400" b="1" u="sng">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non-judgmental</a:t>
            </a:r>
            <a:r>
              <a:rPr lang="en-GB"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supportive, and clear information and counselling services</a:t>
            </a:r>
            <a:endParaRPr lang="en-CH" sz="14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Google Shape;1196;p39">
            <a:extLst>
              <a:ext uri="{FF2B5EF4-FFF2-40B4-BE49-F238E27FC236}">
                <a16:creationId xmlns:a16="http://schemas.microsoft.com/office/drawing/2014/main" id="{94F89C62-CE55-EE8C-B3BF-8DF0B2584D3D}"/>
              </a:ext>
            </a:extLst>
          </p:cNvPr>
          <p:cNvSpPr txBox="1"/>
          <p:nvPr/>
        </p:nvSpPr>
        <p:spPr>
          <a:xfrm>
            <a:off x="2309054" y="5088873"/>
            <a:ext cx="2427654" cy="846627"/>
          </a:xfrm>
          <a:prstGeom prst="rect">
            <a:avLst/>
          </a:prstGeom>
          <a:noFill/>
          <a:ln>
            <a:noFill/>
          </a:ln>
        </p:spPr>
        <p:txBody>
          <a:bodyPr spcFirstLastPara="1" wrap="square" lIns="121900" tIns="121900" rIns="121900" bIns="121900" anchor="t" anchorCtr="0">
            <a:noAutofit/>
          </a:bodyPr>
          <a:lstStyle/>
          <a:p>
            <a:pPr algn="ctr"/>
            <a:r>
              <a:rPr lang="en-GB" sz="140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Identify and address </a:t>
            </a:r>
            <a:r>
              <a:rPr lang="en-GB" sz="1400" b="1" u="sng">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reasons for disengagement</a:t>
            </a:r>
            <a:endParaRPr sz="1400" b="1" u="sng">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sym typeface="Roboto"/>
            </a:endParaRPr>
          </a:p>
        </p:txBody>
      </p:sp>
      <p:pic>
        <p:nvPicPr>
          <p:cNvPr id="51" name="Picture 50">
            <a:extLst>
              <a:ext uri="{FF2B5EF4-FFF2-40B4-BE49-F238E27FC236}">
                <a16:creationId xmlns:a16="http://schemas.microsoft.com/office/drawing/2014/main" id="{48E21DD4-6B8F-78B3-49C3-BDE3BC4AE866}"/>
              </a:ext>
            </a:extLst>
          </p:cNvPr>
          <p:cNvPicPr>
            <a:picLocks noChangeAspect="1"/>
          </p:cNvPicPr>
          <p:nvPr/>
        </p:nvPicPr>
        <p:blipFill rotWithShape="1">
          <a:blip r:embed="rId3"/>
          <a:srcRect t="4437" b="4363"/>
          <a:stretch/>
        </p:blipFill>
        <p:spPr>
          <a:xfrm>
            <a:off x="4017439" y="2732142"/>
            <a:ext cx="3377491" cy="3151487"/>
          </a:xfrm>
          <a:prstGeom prst="rect">
            <a:avLst/>
          </a:prstGeom>
          <a:noFill/>
        </p:spPr>
      </p:pic>
      <p:sp>
        <p:nvSpPr>
          <p:cNvPr id="53" name="TextBox 52">
            <a:extLst>
              <a:ext uri="{FF2B5EF4-FFF2-40B4-BE49-F238E27FC236}">
                <a16:creationId xmlns:a16="http://schemas.microsoft.com/office/drawing/2014/main" id="{AEAC231D-9B3B-536F-E892-68A0479B3B04}"/>
              </a:ext>
            </a:extLst>
          </p:cNvPr>
          <p:cNvSpPr txBox="1"/>
          <p:nvPr/>
        </p:nvSpPr>
        <p:spPr>
          <a:xfrm>
            <a:off x="3667103" y="5944651"/>
            <a:ext cx="4353161" cy="954107"/>
          </a:xfrm>
          <a:prstGeom prst="rect">
            <a:avLst/>
          </a:prstGeom>
          <a:solidFill>
            <a:schemeClr val="bg2"/>
          </a:solidFill>
        </p:spPr>
        <p:txBody>
          <a:bodyPr wrap="square">
            <a:spAutoFit/>
          </a:bodyPr>
          <a:lstStyle/>
          <a:p>
            <a:pPr algn="ctr"/>
            <a:r>
              <a:rPr lang="en-GB" sz="1400" b="1" u="sng">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Enhanced monitoring systems </a:t>
            </a:r>
            <a:r>
              <a:rPr lang="en-GB" sz="14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can support identifying disengagement and re-engagement dynamics that triggers tracing efforts</a:t>
            </a:r>
            <a:endParaRPr lang="en-CH" sz="14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8" name="TextBox 57">
            <a:extLst>
              <a:ext uri="{FF2B5EF4-FFF2-40B4-BE49-F238E27FC236}">
                <a16:creationId xmlns:a16="http://schemas.microsoft.com/office/drawing/2014/main" id="{B08D0001-DB0A-F5A2-135C-C0E12D2C5EBD}"/>
              </a:ext>
            </a:extLst>
          </p:cNvPr>
          <p:cNvSpPr txBox="1"/>
          <p:nvPr/>
        </p:nvSpPr>
        <p:spPr>
          <a:xfrm>
            <a:off x="1597151" y="3850562"/>
            <a:ext cx="2290510" cy="954107"/>
          </a:xfrm>
          <a:prstGeom prst="rect">
            <a:avLst/>
          </a:prstGeom>
          <a:noFill/>
        </p:spPr>
        <p:txBody>
          <a:bodyPr wrap="square">
            <a:spAutoFit/>
          </a:bodyPr>
          <a:lstStyle/>
          <a:p>
            <a:pPr algn="ctr"/>
            <a:r>
              <a:rPr lang="en-GB" sz="1400" b="1" u="sng">
                <a:solidFill>
                  <a:srgbClr val="C00000"/>
                </a:solidFill>
                <a:latin typeface="Verdana" panose="020B0604030504040204" pitchFamily="34" charset="0"/>
                <a:ea typeface="Verdana" panose="020B0604030504040204" pitchFamily="34" charset="0"/>
                <a:cs typeface="Verdana" panose="020B0604030504040204" pitchFamily="34" charset="0"/>
              </a:rPr>
              <a:t>Monitoring tracing outcomes</a:t>
            </a:r>
            <a:r>
              <a:rPr lang="en-GB" sz="1400" b="1">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GB" sz="1400">
                <a:solidFill>
                  <a:srgbClr val="C00000"/>
                </a:solidFill>
                <a:latin typeface="Verdana" panose="020B0604030504040204" pitchFamily="34" charset="0"/>
                <a:ea typeface="Verdana" panose="020B0604030504040204" pitchFamily="34" charset="0"/>
                <a:cs typeface="Verdana" panose="020B0604030504040204" pitchFamily="34" charset="0"/>
              </a:rPr>
              <a:t>can help improve health systems.</a:t>
            </a:r>
            <a:endParaRPr lang="en-CH" sz="140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BC01598B-BE21-D8BF-B656-209509F1480E}"/>
              </a:ext>
            </a:extLst>
          </p:cNvPr>
          <p:cNvSpPr/>
          <p:nvPr/>
        </p:nvSpPr>
        <p:spPr>
          <a:xfrm>
            <a:off x="3266946" y="749807"/>
            <a:ext cx="8189844" cy="86177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GB" sz="1600" b="1" cap="none" spc="0">
                <a:ln/>
                <a:solidFill>
                  <a:schemeClr val="tx2"/>
                </a:solidFill>
                <a:effectLst/>
              </a:rPr>
              <a:t>Remember:</a:t>
            </a:r>
          </a:p>
          <a:p>
            <a:r>
              <a:rPr lang="en-GB" sz="1600" b="1" cap="none" spc="0">
                <a:ln/>
                <a:solidFill>
                  <a:schemeClr val="tx2"/>
                </a:solidFill>
                <a:effectLst/>
              </a:rPr>
              <a:t> - Not every disengaged client requires tracing.</a:t>
            </a:r>
          </a:p>
          <a:p>
            <a:r>
              <a:rPr lang="en-GB" sz="1600" b="1" cap="none" spc="0">
                <a:ln/>
                <a:solidFill>
                  <a:schemeClr val="tx2"/>
                </a:solidFill>
                <a:effectLst/>
              </a:rPr>
              <a:t> - Some traced clients may not be located or may not return to care.</a:t>
            </a:r>
          </a:p>
        </p:txBody>
      </p:sp>
      <p:sp>
        <p:nvSpPr>
          <p:cNvPr id="8" name="Doughnut 7">
            <a:extLst>
              <a:ext uri="{FF2B5EF4-FFF2-40B4-BE49-F238E27FC236}">
                <a16:creationId xmlns:a16="http://schemas.microsoft.com/office/drawing/2014/main" id="{B4D5756D-C5E8-5BA5-CC4A-7E25188A86E3}"/>
              </a:ext>
            </a:extLst>
          </p:cNvPr>
          <p:cNvSpPr/>
          <p:nvPr/>
        </p:nvSpPr>
        <p:spPr>
          <a:xfrm>
            <a:off x="244914" y="2096877"/>
            <a:ext cx="4260825" cy="1551067"/>
          </a:xfrm>
          <a:prstGeom prst="donut">
            <a:avLst>
              <a:gd name="adj" fmla="val 7311"/>
            </a:avLst>
          </a:prstGeom>
          <a:ln/>
        </p:spPr>
        <p:style>
          <a:lnRef idx="1">
            <a:schemeClr val="dk1"/>
          </a:lnRef>
          <a:fillRef idx="2">
            <a:schemeClr val="dk1"/>
          </a:fillRef>
          <a:effectRef idx="1">
            <a:schemeClr val="dk1"/>
          </a:effectRef>
          <a:fontRef idx="minor">
            <a:schemeClr val="dk1"/>
          </a:fontRef>
        </p:style>
        <p:txBody>
          <a:bodyPr wrap="square" lIns="288000" tIns="288000" rIns="288000" bIns="288000" rtlCol="0" anchor="t"/>
          <a:lstStyle/>
          <a:p>
            <a:pPr algn="l"/>
            <a:endParaRPr lang="en-CH">
              <a:solidFill>
                <a:schemeClr val="tx1"/>
              </a:solidFill>
            </a:endParaRPr>
          </a:p>
        </p:txBody>
      </p:sp>
      <p:grpSp>
        <p:nvGrpSpPr>
          <p:cNvPr id="2" name="object 9">
            <a:extLst>
              <a:ext uri="{FF2B5EF4-FFF2-40B4-BE49-F238E27FC236}">
                <a16:creationId xmlns:a16="http://schemas.microsoft.com/office/drawing/2014/main" id="{6B0D4B11-3D15-6686-B13C-495C163E7E74}"/>
              </a:ext>
            </a:extLst>
          </p:cNvPr>
          <p:cNvGrpSpPr/>
          <p:nvPr/>
        </p:nvGrpSpPr>
        <p:grpSpPr>
          <a:xfrm>
            <a:off x="6029498" y="4108519"/>
            <a:ext cx="458869" cy="417154"/>
            <a:chOff x="5004001" y="871206"/>
            <a:chExt cx="671830" cy="671830"/>
          </a:xfrm>
        </p:grpSpPr>
        <p:sp>
          <p:nvSpPr>
            <p:cNvPr id="3" name="object 10">
              <a:extLst>
                <a:ext uri="{FF2B5EF4-FFF2-40B4-BE49-F238E27FC236}">
                  <a16:creationId xmlns:a16="http://schemas.microsoft.com/office/drawing/2014/main" id="{D3CB288B-80E0-6929-76D6-D97F7D8E8832}"/>
                </a:ext>
              </a:extLst>
            </p:cNvPr>
            <p:cNvSpPr/>
            <p:nvPr/>
          </p:nvSpPr>
          <p:spPr>
            <a:xfrm>
              <a:off x="5003990" y="871207"/>
              <a:ext cx="671830" cy="671830"/>
            </a:xfrm>
            <a:custGeom>
              <a:avLst/>
              <a:gdLst/>
              <a:ahLst/>
              <a:cxnLst/>
              <a:rect l="l" t="t" r="r" b="b"/>
              <a:pathLst>
                <a:path w="671829" h="671830">
                  <a:moveTo>
                    <a:pt x="671576" y="335788"/>
                  </a:moveTo>
                  <a:lnTo>
                    <a:pt x="667943" y="286169"/>
                  </a:lnTo>
                  <a:lnTo>
                    <a:pt x="657364" y="238810"/>
                  </a:lnTo>
                  <a:lnTo>
                    <a:pt x="640372" y="194233"/>
                  </a:lnTo>
                  <a:lnTo>
                    <a:pt x="617486" y="152946"/>
                  </a:lnTo>
                  <a:lnTo>
                    <a:pt x="589216" y="115493"/>
                  </a:lnTo>
                  <a:lnTo>
                    <a:pt x="556094" y="82359"/>
                  </a:lnTo>
                  <a:lnTo>
                    <a:pt x="518642" y="54102"/>
                  </a:lnTo>
                  <a:lnTo>
                    <a:pt x="477354" y="31216"/>
                  </a:lnTo>
                  <a:lnTo>
                    <a:pt x="432777" y="14224"/>
                  </a:lnTo>
                  <a:lnTo>
                    <a:pt x="385419" y="3644"/>
                  </a:lnTo>
                  <a:lnTo>
                    <a:pt x="335788" y="0"/>
                  </a:lnTo>
                  <a:lnTo>
                    <a:pt x="286169" y="3644"/>
                  </a:lnTo>
                  <a:lnTo>
                    <a:pt x="238810" y="14224"/>
                  </a:lnTo>
                  <a:lnTo>
                    <a:pt x="194233" y="31216"/>
                  </a:lnTo>
                  <a:lnTo>
                    <a:pt x="152958" y="54102"/>
                  </a:lnTo>
                  <a:lnTo>
                    <a:pt x="115493" y="82359"/>
                  </a:lnTo>
                  <a:lnTo>
                    <a:pt x="82372" y="115493"/>
                  </a:lnTo>
                  <a:lnTo>
                    <a:pt x="54102" y="152946"/>
                  </a:lnTo>
                  <a:lnTo>
                    <a:pt x="31216" y="194233"/>
                  </a:lnTo>
                  <a:lnTo>
                    <a:pt x="14224" y="238810"/>
                  </a:lnTo>
                  <a:lnTo>
                    <a:pt x="3644" y="286169"/>
                  </a:lnTo>
                  <a:lnTo>
                    <a:pt x="0" y="335788"/>
                  </a:lnTo>
                  <a:lnTo>
                    <a:pt x="3644" y="385406"/>
                  </a:lnTo>
                  <a:lnTo>
                    <a:pt x="14224" y="432765"/>
                  </a:lnTo>
                  <a:lnTo>
                    <a:pt x="31216" y="477354"/>
                  </a:lnTo>
                  <a:lnTo>
                    <a:pt x="54102" y="518629"/>
                  </a:lnTo>
                  <a:lnTo>
                    <a:pt x="82372" y="556094"/>
                  </a:lnTo>
                  <a:lnTo>
                    <a:pt x="115493" y="589216"/>
                  </a:lnTo>
                  <a:lnTo>
                    <a:pt x="152958" y="617486"/>
                  </a:lnTo>
                  <a:lnTo>
                    <a:pt x="194233" y="640372"/>
                  </a:lnTo>
                  <a:lnTo>
                    <a:pt x="238810" y="657364"/>
                  </a:lnTo>
                  <a:lnTo>
                    <a:pt x="286169" y="667943"/>
                  </a:lnTo>
                  <a:lnTo>
                    <a:pt x="335788" y="671576"/>
                  </a:lnTo>
                  <a:lnTo>
                    <a:pt x="385419" y="667943"/>
                  </a:lnTo>
                  <a:lnTo>
                    <a:pt x="432777" y="657364"/>
                  </a:lnTo>
                  <a:lnTo>
                    <a:pt x="477354" y="640372"/>
                  </a:lnTo>
                  <a:lnTo>
                    <a:pt x="518642" y="617486"/>
                  </a:lnTo>
                  <a:lnTo>
                    <a:pt x="556094" y="589216"/>
                  </a:lnTo>
                  <a:lnTo>
                    <a:pt x="589216" y="556094"/>
                  </a:lnTo>
                  <a:lnTo>
                    <a:pt x="617486" y="518629"/>
                  </a:lnTo>
                  <a:lnTo>
                    <a:pt x="640372" y="477354"/>
                  </a:lnTo>
                  <a:lnTo>
                    <a:pt x="657364" y="432765"/>
                  </a:lnTo>
                  <a:lnTo>
                    <a:pt x="667943" y="385406"/>
                  </a:lnTo>
                  <a:lnTo>
                    <a:pt x="671576" y="335788"/>
                  </a:lnTo>
                  <a:close/>
                </a:path>
              </a:pathLst>
            </a:custGeom>
            <a:solidFill>
              <a:srgbClr val="FFFFFF"/>
            </a:solidFill>
          </p:spPr>
          <p:txBody>
            <a:bodyPr wrap="square" lIns="0" tIns="0" rIns="0" bIns="0" rtlCol="0"/>
            <a:lstStyle/>
            <a:p>
              <a:endParaRPr/>
            </a:p>
          </p:txBody>
        </p:sp>
        <p:sp>
          <p:nvSpPr>
            <p:cNvPr id="5" name="object 11">
              <a:extLst>
                <a:ext uri="{FF2B5EF4-FFF2-40B4-BE49-F238E27FC236}">
                  <a16:creationId xmlns:a16="http://schemas.microsoft.com/office/drawing/2014/main" id="{01D291A0-56D2-019C-2410-435A8F866FB9}"/>
                </a:ext>
              </a:extLst>
            </p:cNvPr>
            <p:cNvSpPr/>
            <p:nvPr/>
          </p:nvSpPr>
          <p:spPr>
            <a:xfrm>
              <a:off x="5071927" y="934339"/>
              <a:ext cx="545465" cy="545465"/>
            </a:xfrm>
            <a:custGeom>
              <a:avLst/>
              <a:gdLst/>
              <a:ahLst/>
              <a:cxnLst/>
              <a:rect l="l" t="t" r="r" b="b"/>
              <a:pathLst>
                <a:path w="545464" h="545465">
                  <a:moveTo>
                    <a:pt x="272465" y="0"/>
                  </a:moveTo>
                  <a:lnTo>
                    <a:pt x="223488" y="4390"/>
                  </a:lnTo>
                  <a:lnTo>
                    <a:pt x="177392" y="17047"/>
                  </a:lnTo>
                  <a:lnTo>
                    <a:pt x="134945" y="37202"/>
                  </a:lnTo>
                  <a:lnTo>
                    <a:pt x="96918" y="64084"/>
                  </a:lnTo>
                  <a:lnTo>
                    <a:pt x="64079" y="96925"/>
                  </a:lnTo>
                  <a:lnTo>
                    <a:pt x="37198" y="134954"/>
                  </a:lnTo>
                  <a:lnTo>
                    <a:pt x="17045" y="177403"/>
                  </a:lnTo>
                  <a:lnTo>
                    <a:pt x="4389" y="223501"/>
                  </a:lnTo>
                  <a:lnTo>
                    <a:pt x="0" y="272478"/>
                  </a:lnTo>
                  <a:lnTo>
                    <a:pt x="4389" y="321455"/>
                  </a:lnTo>
                  <a:lnTo>
                    <a:pt x="17045" y="367552"/>
                  </a:lnTo>
                  <a:lnTo>
                    <a:pt x="37198" y="409998"/>
                  </a:lnTo>
                  <a:lnTo>
                    <a:pt x="64079" y="448026"/>
                  </a:lnTo>
                  <a:lnTo>
                    <a:pt x="96918" y="480864"/>
                  </a:lnTo>
                  <a:lnTo>
                    <a:pt x="134945" y="507745"/>
                  </a:lnTo>
                  <a:lnTo>
                    <a:pt x="177392" y="527898"/>
                  </a:lnTo>
                  <a:lnTo>
                    <a:pt x="223488" y="540554"/>
                  </a:lnTo>
                  <a:lnTo>
                    <a:pt x="272465" y="544944"/>
                  </a:lnTo>
                  <a:lnTo>
                    <a:pt x="321442" y="540554"/>
                  </a:lnTo>
                  <a:lnTo>
                    <a:pt x="367539" y="527898"/>
                  </a:lnTo>
                  <a:lnTo>
                    <a:pt x="409986" y="507745"/>
                  </a:lnTo>
                  <a:lnTo>
                    <a:pt x="448013" y="480864"/>
                  </a:lnTo>
                  <a:lnTo>
                    <a:pt x="480852" y="448026"/>
                  </a:lnTo>
                  <a:lnTo>
                    <a:pt x="507732" y="409998"/>
                  </a:lnTo>
                  <a:lnTo>
                    <a:pt x="527885" y="367552"/>
                  </a:lnTo>
                  <a:lnTo>
                    <a:pt x="540541" y="321455"/>
                  </a:lnTo>
                  <a:lnTo>
                    <a:pt x="544931" y="272478"/>
                  </a:lnTo>
                  <a:lnTo>
                    <a:pt x="540541" y="223501"/>
                  </a:lnTo>
                  <a:lnTo>
                    <a:pt x="527885" y="177403"/>
                  </a:lnTo>
                  <a:lnTo>
                    <a:pt x="507732" y="134954"/>
                  </a:lnTo>
                  <a:lnTo>
                    <a:pt x="480852" y="96925"/>
                  </a:lnTo>
                  <a:lnTo>
                    <a:pt x="448013" y="64084"/>
                  </a:lnTo>
                  <a:lnTo>
                    <a:pt x="409986" y="37202"/>
                  </a:lnTo>
                  <a:lnTo>
                    <a:pt x="367539" y="17047"/>
                  </a:lnTo>
                  <a:lnTo>
                    <a:pt x="321442" y="4390"/>
                  </a:lnTo>
                  <a:lnTo>
                    <a:pt x="272465" y="0"/>
                  </a:lnTo>
                  <a:close/>
                </a:path>
              </a:pathLst>
            </a:custGeom>
            <a:solidFill>
              <a:srgbClr val="526878"/>
            </a:solidFill>
          </p:spPr>
          <p:txBody>
            <a:bodyPr wrap="square" lIns="0" tIns="0" rIns="0" bIns="0" rtlCol="0"/>
            <a:lstStyle/>
            <a:p>
              <a:endParaRPr/>
            </a:p>
          </p:txBody>
        </p:sp>
        <p:sp>
          <p:nvSpPr>
            <p:cNvPr id="6" name="object 12">
              <a:extLst>
                <a:ext uri="{FF2B5EF4-FFF2-40B4-BE49-F238E27FC236}">
                  <a16:creationId xmlns:a16="http://schemas.microsoft.com/office/drawing/2014/main" id="{8B8730F3-F944-F4D3-C5AD-EB21C4380A7C}"/>
                </a:ext>
              </a:extLst>
            </p:cNvPr>
            <p:cNvSpPr/>
            <p:nvPr/>
          </p:nvSpPr>
          <p:spPr>
            <a:xfrm>
              <a:off x="5234291" y="1019572"/>
              <a:ext cx="241935" cy="375920"/>
            </a:xfrm>
            <a:custGeom>
              <a:avLst/>
              <a:gdLst/>
              <a:ahLst/>
              <a:cxnLst/>
              <a:rect l="l" t="t" r="r" b="b"/>
              <a:pathLst>
                <a:path w="241935" h="375919">
                  <a:moveTo>
                    <a:pt x="133197" y="0"/>
                  </a:moveTo>
                  <a:lnTo>
                    <a:pt x="83273" y="5728"/>
                  </a:lnTo>
                  <a:lnTo>
                    <a:pt x="23934" y="48832"/>
                  </a:lnTo>
                  <a:lnTo>
                    <a:pt x="0" y="118301"/>
                  </a:lnTo>
                  <a:lnTo>
                    <a:pt x="617" y="123499"/>
                  </a:lnTo>
                  <a:lnTo>
                    <a:pt x="673" y="123965"/>
                  </a:lnTo>
                  <a:lnTo>
                    <a:pt x="854" y="127125"/>
                  </a:lnTo>
                  <a:lnTo>
                    <a:pt x="10547" y="166429"/>
                  </a:lnTo>
                  <a:lnTo>
                    <a:pt x="42946" y="240941"/>
                  </a:lnTo>
                  <a:lnTo>
                    <a:pt x="65344" y="284465"/>
                  </a:lnTo>
                  <a:lnTo>
                    <a:pt x="89309" y="327155"/>
                  </a:lnTo>
                  <a:lnTo>
                    <a:pt x="114541" y="369164"/>
                  </a:lnTo>
                  <a:lnTo>
                    <a:pt x="118478" y="375527"/>
                  </a:lnTo>
                  <a:lnTo>
                    <a:pt x="124548" y="375349"/>
                  </a:lnTo>
                  <a:lnTo>
                    <a:pt x="159537" y="316710"/>
                  </a:lnTo>
                  <a:lnTo>
                    <a:pt x="188493" y="263500"/>
                  </a:lnTo>
                  <a:lnTo>
                    <a:pt x="197063" y="246635"/>
                  </a:lnTo>
                  <a:lnTo>
                    <a:pt x="113949" y="246635"/>
                  </a:lnTo>
                  <a:lnTo>
                    <a:pt x="109131" y="241466"/>
                  </a:lnTo>
                  <a:lnTo>
                    <a:pt x="109232" y="228397"/>
                  </a:lnTo>
                  <a:lnTo>
                    <a:pt x="114001" y="223406"/>
                  </a:lnTo>
                  <a:lnTo>
                    <a:pt x="208386" y="223406"/>
                  </a:lnTo>
                  <a:lnTo>
                    <a:pt x="212975" y="213781"/>
                  </a:lnTo>
                  <a:lnTo>
                    <a:pt x="222729" y="191250"/>
                  </a:lnTo>
                  <a:lnTo>
                    <a:pt x="115412" y="191250"/>
                  </a:lnTo>
                  <a:lnTo>
                    <a:pt x="110680" y="186386"/>
                  </a:lnTo>
                  <a:lnTo>
                    <a:pt x="110563" y="181530"/>
                  </a:lnTo>
                  <a:lnTo>
                    <a:pt x="110515" y="172771"/>
                  </a:lnTo>
                  <a:lnTo>
                    <a:pt x="111739" y="159052"/>
                  </a:lnTo>
                  <a:lnTo>
                    <a:pt x="116443" y="147456"/>
                  </a:lnTo>
                  <a:lnTo>
                    <a:pt x="124599" y="137919"/>
                  </a:lnTo>
                  <a:lnTo>
                    <a:pt x="136182" y="130379"/>
                  </a:lnTo>
                  <a:lnTo>
                    <a:pt x="145442" y="123499"/>
                  </a:lnTo>
                  <a:lnTo>
                    <a:pt x="151398" y="114142"/>
                  </a:lnTo>
                  <a:lnTo>
                    <a:pt x="151571" y="113335"/>
                  </a:lnTo>
                  <a:lnTo>
                    <a:pt x="74549" y="113335"/>
                  </a:lnTo>
                  <a:lnTo>
                    <a:pt x="69138" y="110125"/>
                  </a:lnTo>
                  <a:lnTo>
                    <a:pt x="68436" y="107354"/>
                  </a:lnTo>
                  <a:lnTo>
                    <a:pt x="67157" y="102147"/>
                  </a:lnTo>
                  <a:lnTo>
                    <a:pt x="67259" y="98832"/>
                  </a:lnTo>
                  <a:lnTo>
                    <a:pt x="85124" y="61421"/>
                  </a:lnTo>
                  <a:lnTo>
                    <a:pt x="121412" y="47486"/>
                  </a:lnTo>
                  <a:lnTo>
                    <a:pt x="217811" y="47486"/>
                  </a:lnTo>
                  <a:lnTo>
                    <a:pt x="217462" y="46759"/>
                  </a:lnTo>
                  <a:lnTo>
                    <a:pt x="180016" y="14857"/>
                  </a:lnTo>
                  <a:lnTo>
                    <a:pt x="133197" y="0"/>
                  </a:lnTo>
                  <a:close/>
                </a:path>
                <a:path w="241935" h="375919">
                  <a:moveTo>
                    <a:pt x="208386" y="223406"/>
                  </a:moveTo>
                  <a:lnTo>
                    <a:pt x="126492" y="223406"/>
                  </a:lnTo>
                  <a:lnTo>
                    <a:pt x="131064" y="228397"/>
                  </a:lnTo>
                  <a:lnTo>
                    <a:pt x="131013" y="241771"/>
                  </a:lnTo>
                  <a:lnTo>
                    <a:pt x="126377" y="246635"/>
                  </a:lnTo>
                  <a:lnTo>
                    <a:pt x="197063" y="246635"/>
                  </a:lnTo>
                  <a:lnTo>
                    <a:pt x="201052" y="238785"/>
                  </a:lnTo>
                  <a:lnTo>
                    <a:pt x="208386" y="223406"/>
                  </a:lnTo>
                  <a:close/>
                </a:path>
                <a:path w="241935" h="375919">
                  <a:moveTo>
                    <a:pt x="217811" y="47486"/>
                  </a:moveTo>
                  <a:lnTo>
                    <a:pt x="121412" y="47486"/>
                  </a:lnTo>
                  <a:lnTo>
                    <a:pt x="141092" y="51102"/>
                  </a:lnTo>
                  <a:lnTo>
                    <a:pt x="157659" y="61208"/>
                  </a:lnTo>
                  <a:lnTo>
                    <a:pt x="169609" y="76468"/>
                  </a:lnTo>
                  <a:lnTo>
                    <a:pt x="175437" y="95543"/>
                  </a:lnTo>
                  <a:lnTo>
                    <a:pt x="174932" y="107354"/>
                  </a:lnTo>
                  <a:lnTo>
                    <a:pt x="174813" y="110125"/>
                  </a:lnTo>
                  <a:lnTo>
                    <a:pt x="174736" y="111928"/>
                  </a:lnTo>
                  <a:lnTo>
                    <a:pt x="146532" y="149886"/>
                  </a:lnTo>
                  <a:lnTo>
                    <a:pt x="141706" y="152299"/>
                  </a:lnTo>
                  <a:lnTo>
                    <a:pt x="135077" y="157468"/>
                  </a:lnTo>
                  <a:lnTo>
                    <a:pt x="132674" y="162396"/>
                  </a:lnTo>
                  <a:lnTo>
                    <a:pt x="132550" y="166429"/>
                  </a:lnTo>
                  <a:lnTo>
                    <a:pt x="132499" y="168111"/>
                  </a:lnTo>
                  <a:lnTo>
                    <a:pt x="132403" y="181530"/>
                  </a:lnTo>
                  <a:lnTo>
                    <a:pt x="132283" y="186589"/>
                  </a:lnTo>
                  <a:lnTo>
                    <a:pt x="127495" y="191250"/>
                  </a:lnTo>
                  <a:lnTo>
                    <a:pt x="222729" y="191250"/>
                  </a:lnTo>
                  <a:lnTo>
                    <a:pt x="238787" y="145135"/>
                  </a:lnTo>
                  <a:lnTo>
                    <a:pt x="241779" y="118301"/>
                  </a:lnTo>
                  <a:lnTo>
                    <a:pt x="241883" y="111928"/>
                  </a:lnTo>
                  <a:lnTo>
                    <a:pt x="241912" y="110125"/>
                  </a:lnTo>
                  <a:lnTo>
                    <a:pt x="239268" y="92165"/>
                  </a:lnTo>
                  <a:lnTo>
                    <a:pt x="217811" y="47486"/>
                  </a:lnTo>
                  <a:close/>
                </a:path>
                <a:path w="241935" h="375919">
                  <a:moveTo>
                    <a:pt x="116839" y="69749"/>
                  </a:moveTo>
                  <a:lnTo>
                    <a:pt x="89281" y="100547"/>
                  </a:lnTo>
                  <a:lnTo>
                    <a:pt x="88988" y="107354"/>
                  </a:lnTo>
                  <a:lnTo>
                    <a:pt x="85291" y="111928"/>
                  </a:lnTo>
                  <a:lnTo>
                    <a:pt x="84864" y="111928"/>
                  </a:lnTo>
                  <a:lnTo>
                    <a:pt x="74549" y="113335"/>
                  </a:lnTo>
                  <a:lnTo>
                    <a:pt x="151571" y="113335"/>
                  </a:lnTo>
                  <a:lnTo>
                    <a:pt x="153746" y="103233"/>
                  </a:lnTo>
                  <a:lnTo>
                    <a:pt x="152247" y="92165"/>
                  </a:lnTo>
                  <a:lnTo>
                    <a:pt x="152184" y="91695"/>
                  </a:lnTo>
                  <a:lnTo>
                    <a:pt x="146934" y="81681"/>
                  </a:lnTo>
                  <a:lnTo>
                    <a:pt x="138745" y="74345"/>
                  </a:lnTo>
                  <a:lnTo>
                    <a:pt x="128440" y="70197"/>
                  </a:lnTo>
                  <a:lnTo>
                    <a:pt x="116839" y="69749"/>
                  </a:lnTo>
                  <a:close/>
                </a:path>
              </a:pathLst>
            </a:custGeom>
            <a:solidFill>
              <a:srgbClr val="FFFFFF"/>
            </a:solidFill>
          </p:spPr>
          <p:txBody>
            <a:bodyPr wrap="square" lIns="0" tIns="0" rIns="0" bIns="0" rtlCol="0"/>
            <a:lstStyle/>
            <a:p>
              <a:endParaRPr/>
            </a:p>
          </p:txBody>
        </p:sp>
        <p:pic>
          <p:nvPicPr>
            <p:cNvPr id="9" name="object 13">
              <a:extLst>
                <a:ext uri="{FF2B5EF4-FFF2-40B4-BE49-F238E27FC236}">
                  <a16:creationId xmlns:a16="http://schemas.microsoft.com/office/drawing/2014/main" id="{5291DF67-AE11-BF46-8293-6D85FCF60805}"/>
                </a:ext>
              </a:extLst>
            </p:cNvPr>
            <p:cNvPicPr/>
            <p:nvPr/>
          </p:nvPicPr>
          <p:blipFill>
            <a:blip r:embed="rId4" cstate="print"/>
            <a:stretch>
              <a:fillRect/>
            </a:stretch>
          </p:blipFill>
          <p:spPr>
            <a:xfrm>
              <a:off x="5301460" y="1067060"/>
              <a:ext cx="108267" cy="143751"/>
            </a:xfrm>
            <a:prstGeom prst="rect">
              <a:avLst/>
            </a:prstGeom>
          </p:spPr>
        </p:pic>
        <p:sp>
          <p:nvSpPr>
            <p:cNvPr id="10" name="object 14">
              <a:extLst>
                <a:ext uri="{FF2B5EF4-FFF2-40B4-BE49-F238E27FC236}">
                  <a16:creationId xmlns:a16="http://schemas.microsoft.com/office/drawing/2014/main" id="{83C60093-65C7-EC69-947A-D8A5ECC3B0FC}"/>
                </a:ext>
              </a:extLst>
            </p:cNvPr>
            <p:cNvSpPr/>
            <p:nvPr/>
          </p:nvSpPr>
          <p:spPr>
            <a:xfrm>
              <a:off x="5343425" y="1242828"/>
              <a:ext cx="22225" cy="23495"/>
            </a:xfrm>
            <a:custGeom>
              <a:avLst/>
              <a:gdLst/>
              <a:ahLst/>
              <a:cxnLst/>
              <a:rect l="l" t="t" r="r" b="b"/>
              <a:pathLst>
                <a:path w="22225" h="23494">
                  <a:moveTo>
                    <a:pt x="5016" y="0"/>
                  </a:moveTo>
                  <a:lnTo>
                    <a:pt x="101" y="5130"/>
                  </a:lnTo>
                  <a:lnTo>
                    <a:pt x="0" y="18211"/>
                  </a:lnTo>
                  <a:lnTo>
                    <a:pt x="4711" y="23266"/>
                  </a:lnTo>
                  <a:lnTo>
                    <a:pt x="17233" y="23380"/>
                  </a:lnTo>
                  <a:lnTo>
                    <a:pt x="21882" y="18516"/>
                  </a:lnTo>
                  <a:lnTo>
                    <a:pt x="21907" y="11836"/>
                  </a:lnTo>
                  <a:lnTo>
                    <a:pt x="21932" y="5143"/>
                  </a:lnTo>
                  <a:lnTo>
                    <a:pt x="17348" y="152"/>
                  </a:lnTo>
                  <a:lnTo>
                    <a:pt x="5016" y="0"/>
                  </a:lnTo>
                  <a:close/>
                </a:path>
              </a:pathLst>
            </a:custGeom>
            <a:solidFill>
              <a:srgbClr val="B84E21"/>
            </a:solidFill>
          </p:spPr>
          <p:txBody>
            <a:bodyPr wrap="square" lIns="0" tIns="0" rIns="0" bIns="0" rtlCol="0"/>
            <a:lstStyle/>
            <a:p>
              <a:endParaRPr/>
            </a:p>
          </p:txBody>
        </p:sp>
      </p:grpSp>
      <p:grpSp>
        <p:nvGrpSpPr>
          <p:cNvPr id="11" name="Group 10">
            <a:extLst>
              <a:ext uri="{FF2B5EF4-FFF2-40B4-BE49-F238E27FC236}">
                <a16:creationId xmlns:a16="http://schemas.microsoft.com/office/drawing/2014/main" id="{AAB2D8A5-525F-83A2-B2A2-6E921105794E}"/>
              </a:ext>
            </a:extLst>
          </p:cNvPr>
          <p:cNvGrpSpPr/>
          <p:nvPr/>
        </p:nvGrpSpPr>
        <p:grpSpPr>
          <a:xfrm>
            <a:off x="4966720" y="4125014"/>
            <a:ext cx="417154" cy="384098"/>
            <a:chOff x="4722716" y="7469611"/>
            <a:chExt cx="739015" cy="680453"/>
          </a:xfrm>
        </p:grpSpPr>
        <p:pic>
          <p:nvPicPr>
            <p:cNvPr id="12" name="object 5">
              <a:extLst>
                <a:ext uri="{FF2B5EF4-FFF2-40B4-BE49-F238E27FC236}">
                  <a16:creationId xmlns:a16="http://schemas.microsoft.com/office/drawing/2014/main" id="{06973F54-EF85-0B5C-B515-45DD9ACE2E03}"/>
                </a:ext>
              </a:extLst>
            </p:cNvPr>
            <p:cNvPicPr/>
            <p:nvPr/>
          </p:nvPicPr>
          <p:blipFill rotWithShape="1">
            <a:blip r:embed="rId5" cstate="print">
              <a:extLst>
                <a:ext uri="{BEBA8EAE-BF5A-486C-A8C5-ECC9F3942E4B}">
                  <a14:imgProps xmlns:a14="http://schemas.microsoft.com/office/drawing/2010/main">
                    <a14:imgLayer r:embed="rId6">
                      <a14:imgEffect>
                        <a14:backgroundRemoval t="5000" b="90000" l="9868" r="89967">
                          <a14:foregroundMark x1="47204" y1="5000" x2="47204" y2="5000"/>
                          <a14:foregroundMark x1="48355" y1="10435" x2="48355" y2="10435"/>
                          <a14:foregroundMark x1="53125" y1="19565" x2="53125" y2="19565"/>
                          <a14:foregroundMark x1="51645" y1="11739" x2="51645" y2="11739"/>
                          <a14:foregroundMark x1="51151" y1="13261" x2="51151" y2="13261"/>
                          <a14:backgroundMark x1="58717" y1="48043" x2="58717" y2="48043"/>
                        </a14:backgroundRemoval>
                      </a14:imgEffect>
                    </a14:imgLayer>
                  </a14:imgProps>
                </a:ext>
              </a:extLst>
            </a:blip>
            <a:srcRect l="39298" t="427" r="37520" b="68544"/>
            <a:stretch/>
          </p:blipFill>
          <p:spPr>
            <a:xfrm>
              <a:off x="4722716" y="7469611"/>
              <a:ext cx="739015" cy="680453"/>
            </a:xfrm>
            <a:prstGeom prst="rect">
              <a:avLst/>
            </a:prstGeom>
          </p:spPr>
        </p:pic>
        <p:sp>
          <p:nvSpPr>
            <p:cNvPr id="13" name="Doughnut 12">
              <a:extLst>
                <a:ext uri="{FF2B5EF4-FFF2-40B4-BE49-F238E27FC236}">
                  <a16:creationId xmlns:a16="http://schemas.microsoft.com/office/drawing/2014/main" id="{AF7D1D79-6090-8D30-AB58-D5A7925DCF7A}"/>
                </a:ext>
              </a:extLst>
            </p:cNvPr>
            <p:cNvSpPr/>
            <p:nvPr/>
          </p:nvSpPr>
          <p:spPr>
            <a:xfrm>
              <a:off x="4764801" y="7508195"/>
              <a:ext cx="613649" cy="599209"/>
            </a:xfrm>
            <a:prstGeom prst="donut">
              <a:avLst>
                <a:gd name="adj" fmla="val 6496"/>
              </a:avLst>
            </a:prstGeom>
            <a:solidFill>
              <a:srgbClr val="526878"/>
            </a:solidFill>
            <a:ln>
              <a:solidFill>
                <a:srgbClr val="526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grpSp>
        <p:nvGrpSpPr>
          <p:cNvPr id="14" name="Group 13">
            <a:extLst>
              <a:ext uri="{FF2B5EF4-FFF2-40B4-BE49-F238E27FC236}">
                <a16:creationId xmlns:a16="http://schemas.microsoft.com/office/drawing/2014/main" id="{00DAFBED-F733-2471-9D2A-E78F300546DE}"/>
              </a:ext>
            </a:extLst>
          </p:cNvPr>
          <p:cNvGrpSpPr/>
          <p:nvPr/>
        </p:nvGrpSpPr>
        <p:grpSpPr>
          <a:xfrm>
            <a:off x="5480850" y="3601376"/>
            <a:ext cx="450668" cy="450668"/>
            <a:chOff x="2427037" y="4029936"/>
            <a:chExt cx="725805" cy="725805"/>
          </a:xfrm>
        </p:grpSpPr>
        <p:sp>
          <p:nvSpPr>
            <p:cNvPr id="15" name="object 19">
              <a:extLst>
                <a:ext uri="{FF2B5EF4-FFF2-40B4-BE49-F238E27FC236}">
                  <a16:creationId xmlns:a16="http://schemas.microsoft.com/office/drawing/2014/main" id="{4B21BA47-F01F-25D2-3972-E3CB0285E1F4}"/>
                </a:ext>
              </a:extLst>
            </p:cNvPr>
            <p:cNvSpPr/>
            <p:nvPr/>
          </p:nvSpPr>
          <p:spPr>
            <a:xfrm>
              <a:off x="2427037" y="4029936"/>
              <a:ext cx="725805" cy="725805"/>
            </a:xfrm>
            <a:custGeom>
              <a:avLst/>
              <a:gdLst/>
              <a:ahLst/>
              <a:cxnLst/>
              <a:rect l="l" t="t" r="r" b="b"/>
              <a:pathLst>
                <a:path w="725805" h="725804">
                  <a:moveTo>
                    <a:pt x="362648" y="0"/>
                  </a:moveTo>
                  <a:lnTo>
                    <a:pt x="313437" y="3310"/>
                  </a:lnTo>
                  <a:lnTo>
                    <a:pt x="266239" y="12954"/>
                  </a:lnTo>
                  <a:lnTo>
                    <a:pt x="221486" y="28499"/>
                  </a:lnTo>
                  <a:lnTo>
                    <a:pt x="179609" y="49514"/>
                  </a:lnTo>
                  <a:lnTo>
                    <a:pt x="141042" y="75565"/>
                  </a:lnTo>
                  <a:lnTo>
                    <a:pt x="106214" y="106221"/>
                  </a:lnTo>
                  <a:lnTo>
                    <a:pt x="75560" y="141049"/>
                  </a:lnTo>
                  <a:lnTo>
                    <a:pt x="49510" y="179619"/>
                  </a:lnTo>
                  <a:lnTo>
                    <a:pt x="28497" y="221497"/>
                  </a:lnTo>
                  <a:lnTo>
                    <a:pt x="12953" y="266251"/>
                  </a:lnTo>
                  <a:lnTo>
                    <a:pt x="3310" y="313450"/>
                  </a:lnTo>
                  <a:lnTo>
                    <a:pt x="0" y="362661"/>
                  </a:lnTo>
                  <a:lnTo>
                    <a:pt x="3310" y="411869"/>
                  </a:lnTo>
                  <a:lnTo>
                    <a:pt x="12953" y="459065"/>
                  </a:lnTo>
                  <a:lnTo>
                    <a:pt x="28497" y="503817"/>
                  </a:lnTo>
                  <a:lnTo>
                    <a:pt x="49510" y="545694"/>
                  </a:lnTo>
                  <a:lnTo>
                    <a:pt x="75560" y="584262"/>
                  </a:lnTo>
                  <a:lnTo>
                    <a:pt x="106214" y="619090"/>
                  </a:lnTo>
                  <a:lnTo>
                    <a:pt x="141042" y="649745"/>
                  </a:lnTo>
                  <a:lnTo>
                    <a:pt x="179609" y="675796"/>
                  </a:lnTo>
                  <a:lnTo>
                    <a:pt x="221486" y="696810"/>
                  </a:lnTo>
                  <a:lnTo>
                    <a:pt x="266239" y="712355"/>
                  </a:lnTo>
                  <a:lnTo>
                    <a:pt x="313437" y="721999"/>
                  </a:lnTo>
                  <a:lnTo>
                    <a:pt x="362648" y="725309"/>
                  </a:lnTo>
                  <a:lnTo>
                    <a:pt x="411859" y="721999"/>
                  </a:lnTo>
                  <a:lnTo>
                    <a:pt x="459057" y="712355"/>
                  </a:lnTo>
                  <a:lnTo>
                    <a:pt x="503810" y="696810"/>
                  </a:lnTo>
                  <a:lnTo>
                    <a:pt x="545687" y="675796"/>
                  </a:lnTo>
                  <a:lnTo>
                    <a:pt x="584254" y="649745"/>
                  </a:lnTo>
                  <a:lnTo>
                    <a:pt x="619082" y="619090"/>
                  </a:lnTo>
                  <a:lnTo>
                    <a:pt x="649736" y="584262"/>
                  </a:lnTo>
                  <a:lnTo>
                    <a:pt x="675786" y="545694"/>
                  </a:lnTo>
                  <a:lnTo>
                    <a:pt x="696799" y="503817"/>
                  </a:lnTo>
                  <a:lnTo>
                    <a:pt x="712343" y="459065"/>
                  </a:lnTo>
                  <a:lnTo>
                    <a:pt x="721986" y="411869"/>
                  </a:lnTo>
                  <a:lnTo>
                    <a:pt x="725297" y="362661"/>
                  </a:lnTo>
                  <a:lnTo>
                    <a:pt x="721986" y="313450"/>
                  </a:lnTo>
                  <a:lnTo>
                    <a:pt x="712343" y="266251"/>
                  </a:lnTo>
                  <a:lnTo>
                    <a:pt x="696799" y="221497"/>
                  </a:lnTo>
                  <a:lnTo>
                    <a:pt x="675786" y="179619"/>
                  </a:lnTo>
                  <a:lnTo>
                    <a:pt x="649736" y="141049"/>
                  </a:lnTo>
                  <a:lnTo>
                    <a:pt x="619082" y="106221"/>
                  </a:lnTo>
                  <a:lnTo>
                    <a:pt x="584254" y="75565"/>
                  </a:lnTo>
                  <a:lnTo>
                    <a:pt x="545687" y="49514"/>
                  </a:lnTo>
                  <a:lnTo>
                    <a:pt x="503810" y="28499"/>
                  </a:lnTo>
                  <a:lnTo>
                    <a:pt x="459057" y="12954"/>
                  </a:lnTo>
                  <a:lnTo>
                    <a:pt x="411859" y="3310"/>
                  </a:lnTo>
                  <a:lnTo>
                    <a:pt x="362648" y="0"/>
                  </a:lnTo>
                  <a:close/>
                </a:path>
              </a:pathLst>
            </a:custGeom>
            <a:solidFill>
              <a:srgbClr val="FFFFFF"/>
            </a:solidFill>
          </p:spPr>
          <p:txBody>
            <a:bodyPr wrap="square" lIns="0" tIns="0" rIns="0" bIns="0" rtlCol="0"/>
            <a:lstStyle/>
            <a:p>
              <a:endParaRPr/>
            </a:p>
          </p:txBody>
        </p:sp>
        <p:sp>
          <p:nvSpPr>
            <p:cNvPr id="18" name="object 20">
              <a:extLst>
                <a:ext uri="{FF2B5EF4-FFF2-40B4-BE49-F238E27FC236}">
                  <a16:creationId xmlns:a16="http://schemas.microsoft.com/office/drawing/2014/main" id="{81707FD4-9D5E-F26F-2960-488DBE2560BB}"/>
                </a:ext>
              </a:extLst>
            </p:cNvPr>
            <p:cNvSpPr/>
            <p:nvPr/>
          </p:nvSpPr>
          <p:spPr>
            <a:xfrm>
              <a:off x="2500386" y="4098133"/>
              <a:ext cx="588645" cy="588645"/>
            </a:xfrm>
            <a:custGeom>
              <a:avLst/>
              <a:gdLst/>
              <a:ahLst/>
              <a:cxnLst/>
              <a:rect l="l" t="t" r="r" b="b"/>
              <a:pathLst>
                <a:path w="588644" h="588645">
                  <a:moveTo>
                    <a:pt x="294271" y="0"/>
                  </a:moveTo>
                  <a:lnTo>
                    <a:pt x="246539" y="3851"/>
                  </a:lnTo>
                  <a:lnTo>
                    <a:pt x="201259" y="15000"/>
                  </a:lnTo>
                  <a:lnTo>
                    <a:pt x="159036" y="32843"/>
                  </a:lnTo>
                  <a:lnTo>
                    <a:pt x="120478" y="56772"/>
                  </a:lnTo>
                  <a:lnTo>
                    <a:pt x="86190" y="86183"/>
                  </a:lnTo>
                  <a:lnTo>
                    <a:pt x="56777" y="120470"/>
                  </a:lnTo>
                  <a:lnTo>
                    <a:pt x="32846" y="159026"/>
                  </a:lnTo>
                  <a:lnTo>
                    <a:pt x="15002" y="201247"/>
                  </a:lnTo>
                  <a:lnTo>
                    <a:pt x="3851" y="246526"/>
                  </a:lnTo>
                  <a:lnTo>
                    <a:pt x="0" y="294259"/>
                  </a:lnTo>
                  <a:lnTo>
                    <a:pt x="3851" y="341991"/>
                  </a:lnTo>
                  <a:lnTo>
                    <a:pt x="15002" y="387271"/>
                  </a:lnTo>
                  <a:lnTo>
                    <a:pt x="32846" y="429493"/>
                  </a:lnTo>
                  <a:lnTo>
                    <a:pt x="56777" y="468052"/>
                  </a:lnTo>
                  <a:lnTo>
                    <a:pt x="86190" y="502340"/>
                  </a:lnTo>
                  <a:lnTo>
                    <a:pt x="120478" y="531753"/>
                  </a:lnTo>
                  <a:lnTo>
                    <a:pt x="159036" y="555684"/>
                  </a:lnTo>
                  <a:lnTo>
                    <a:pt x="201259" y="573528"/>
                  </a:lnTo>
                  <a:lnTo>
                    <a:pt x="246539" y="584679"/>
                  </a:lnTo>
                  <a:lnTo>
                    <a:pt x="294271" y="588530"/>
                  </a:lnTo>
                  <a:lnTo>
                    <a:pt x="342004" y="584679"/>
                  </a:lnTo>
                  <a:lnTo>
                    <a:pt x="387284" y="573528"/>
                  </a:lnTo>
                  <a:lnTo>
                    <a:pt x="429506" y="555684"/>
                  </a:lnTo>
                  <a:lnTo>
                    <a:pt x="468064" y="531753"/>
                  </a:lnTo>
                  <a:lnTo>
                    <a:pt x="502353" y="502340"/>
                  </a:lnTo>
                  <a:lnTo>
                    <a:pt x="531766" y="468052"/>
                  </a:lnTo>
                  <a:lnTo>
                    <a:pt x="555697" y="429493"/>
                  </a:lnTo>
                  <a:lnTo>
                    <a:pt x="573541" y="387271"/>
                  </a:lnTo>
                  <a:lnTo>
                    <a:pt x="584691" y="341991"/>
                  </a:lnTo>
                  <a:lnTo>
                    <a:pt x="588543" y="294259"/>
                  </a:lnTo>
                  <a:lnTo>
                    <a:pt x="584691" y="246526"/>
                  </a:lnTo>
                  <a:lnTo>
                    <a:pt x="573541" y="201247"/>
                  </a:lnTo>
                  <a:lnTo>
                    <a:pt x="555697" y="159026"/>
                  </a:lnTo>
                  <a:lnTo>
                    <a:pt x="531766" y="120470"/>
                  </a:lnTo>
                  <a:lnTo>
                    <a:pt x="502353" y="86183"/>
                  </a:lnTo>
                  <a:lnTo>
                    <a:pt x="468064" y="56772"/>
                  </a:lnTo>
                  <a:lnTo>
                    <a:pt x="429506" y="32843"/>
                  </a:lnTo>
                  <a:lnTo>
                    <a:pt x="387284" y="15000"/>
                  </a:lnTo>
                  <a:lnTo>
                    <a:pt x="342004" y="3851"/>
                  </a:lnTo>
                  <a:lnTo>
                    <a:pt x="294271" y="0"/>
                  </a:lnTo>
                  <a:close/>
                </a:path>
              </a:pathLst>
            </a:custGeom>
            <a:solidFill>
              <a:srgbClr val="526878"/>
            </a:solidFill>
          </p:spPr>
          <p:txBody>
            <a:bodyPr wrap="square" lIns="0" tIns="0" rIns="0" bIns="0" rtlCol="0"/>
            <a:lstStyle/>
            <a:p>
              <a:endParaRPr/>
            </a:p>
          </p:txBody>
        </p:sp>
        <p:grpSp>
          <p:nvGrpSpPr>
            <p:cNvPr id="20" name="Group 19">
              <a:extLst>
                <a:ext uri="{FF2B5EF4-FFF2-40B4-BE49-F238E27FC236}">
                  <a16:creationId xmlns:a16="http://schemas.microsoft.com/office/drawing/2014/main" id="{869C3029-ED9C-304D-6FC7-B8D155C76B7B}"/>
                </a:ext>
              </a:extLst>
            </p:cNvPr>
            <p:cNvGrpSpPr/>
            <p:nvPr/>
          </p:nvGrpSpPr>
          <p:grpSpPr>
            <a:xfrm>
              <a:off x="2545574" y="4191061"/>
              <a:ext cx="458601" cy="420714"/>
              <a:chOff x="2561767" y="4192126"/>
              <a:chExt cx="458601" cy="420714"/>
            </a:xfrm>
          </p:grpSpPr>
          <p:sp>
            <p:nvSpPr>
              <p:cNvPr id="22" name="object 25">
                <a:extLst>
                  <a:ext uri="{FF2B5EF4-FFF2-40B4-BE49-F238E27FC236}">
                    <a16:creationId xmlns:a16="http://schemas.microsoft.com/office/drawing/2014/main" id="{033FC26B-5F45-EC59-EAD8-58FB4CCDFD39}"/>
                  </a:ext>
                </a:extLst>
              </p:cNvPr>
              <p:cNvSpPr/>
              <p:nvPr/>
            </p:nvSpPr>
            <p:spPr>
              <a:xfrm>
                <a:off x="2663036" y="4403884"/>
                <a:ext cx="194310" cy="163830"/>
              </a:xfrm>
              <a:custGeom>
                <a:avLst/>
                <a:gdLst/>
                <a:ahLst/>
                <a:cxnLst/>
                <a:rect l="l" t="t" r="r" b="b"/>
                <a:pathLst>
                  <a:path w="194310" h="163829">
                    <a:moveTo>
                      <a:pt x="78028" y="17881"/>
                    </a:moveTo>
                    <a:lnTo>
                      <a:pt x="73672" y="12166"/>
                    </a:lnTo>
                    <a:lnTo>
                      <a:pt x="69862" y="6197"/>
                    </a:lnTo>
                    <a:lnTo>
                      <a:pt x="66611" y="0"/>
                    </a:lnTo>
                    <a:lnTo>
                      <a:pt x="0" y="65620"/>
                    </a:lnTo>
                    <a:lnTo>
                      <a:pt x="13855" y="79679"/>
                    </a:lnTo>
                    <a:lnTo>
                      <a:pt x="14643" y="80327"/>
                    </a:lnTo>
                    <a:lnTo>
                      <a:pt x="78028" y="17881"/>
                    </a:lnTo>
                    <a:close/>
                  </a:path>
                  <a:path w="194310" h="163829">
                    <a:moveTo>
                      <a:pt x="82397" y="95516"/>
                    </a:moveTo>
                    <a:lnTo>
                      <a:pt x="67830" y="80733"/>
                    </a:lnTo>
                    <a:lnTo>
                      <a:pt x="41046" y="107124"/>
                    </a:lnTo>
                    <a:lnTo>
                      <a:pt x="55613" y="121907"/>
                    </a:lnTo>
                    <a:lnTo>
                      <a:pt x="82397" y="95516"/>
                    </a:lnTo>
                    <a:close/>
                  </a:path>
                  <a:path w="194310" h="163829">
                    <a:moveTo>
                      <a:pt x="123240" y="55270"/>
                    </a:moveTo>
                    <a:lnTo>
                      <a:pt x="116903" y="52120"/>
                    </a:lnTo>
                    <a:lnTo>
                      <a:pt x="110769" y="48437"/>
                    </a:lnTo>
                    <a:lnTo>
                      <a:pt x="104914" y="44196"/>
                    </a:lnTo>
                    <a:lnTo>
                      <a:pt x="75933" y="72732"/>
                    </a:lnTo>
                    <a:lnTo>
                      <a:pt x="80124" y="72707"/>
                    </a:lnTo>
                    <a:lnTo>
                      <a:pt x="84315" y="72567"/>
                    </a:lnTo>
                    <a:lnTo>
                      <a:pt x="88493" y="72110"/>
                    </a:lnTo>
                    <a:lnTo>
                      <a:pt x="97193" y="80937"/>
                    </a:lnTo>
                    <a:lnTo>
                      <a:pt x="123240" y="55270"/>
                    </a:lnTo>
                    <a:close/>
                  </a:path>
                  <a:path w="194310" h="163829">
                    <a:moveTo>
                      <a:pt x="123367" y="137071"/>
                    </a:moveTo>
                    <a:lnTo>
                      <a:pt x="108788" y="122301"/>
                    </a:lnTo>
                    <a:lnTo>
                      <a:pt x="82003" y="148691"/>
                    </a:lnTo>
                    <a:lnTo>
                      <a:pt x="96570" y="163487"/>
                    </a:lnTo>
                    <a:lnTo>
                      <a:pt x="123367" y="137071"/>
                    </a:lnTo>
                    <a:close/>
                  </a:path>
                  <a:path w="194310" h="163829">
                    <a:moveTo>
                      <a:pt x="164947" y="96113"/>
                    </a:moveTo>
                    <a:lnTo>
                      <a:pt x="150380" y="81318"/>
                    </a:lnTo>
                    <a:lnTo>
                      <a:pt x="123583" y="107734"/>
                    </a:lnTo>
                    <a:lnTo>
                      <a:pt x="138150" y="122516"/>
                    </a:lnTo>
                    <a:lnTo>
                      <a:pt x="164947" y="96113"/>
                    </a:lnTo>
                    <a:close/>
                  </a:path>
                  <a:path w="194310" h="163829">
                    <a:moveTo>
                      <a:pt x="193700" y="67767"/>
                    </a:moveTo>
                    <a:lnTo>
                      <a:pt x="186791" y="68300"/>
                    </a:lnTo>
                    <a:lnTo>
                      <a:pt x="179870" y="68453"/>
                    </a:lnTo>
                    <a:lnTo>
                      <a:pt x="172935" y="68224"/>
                    </a:lnTo>
                    <a:lnTo>
                      <a:pt x="166027" y="67652"/>
                    </a:lnTo>
                    <a:lnTo>
                      <a:pt x="179717" y="81546"/>
                    </a:lnTo>
                    <a:lnTo>
                      <a:pt x="193700" y="67767"/>
                    </a:lnTo>
                    <a:close/>
                  </a:path>
                </a:pathLst>
              </a:custGeom>
              <a:solidFill>
                <a:srgbClr val="F58329"/>
              </a:solidFill>
            </p:spPr>
            <p:txBody>
              <a:bodyPr wrap="square" lIns="0" tIns="0" rIns="0" bIns="0" rtlCol="0"/>
              <a:lstStyle/>
              <a:p>
                <a:endParaRPr/>
              </a:p>
            </p:txBody>
          </p:sp>
          <p:pic>
            <p:nvPicPr>
              <p:cNvPr id="25" name="object 26">
                <a:extLst>
                  <a:ext uri="{FF2B5EF4-FFF2-40B4-BE49-F238E27FC236}">
                    <a16:creationId xmlns:a16="http://schemas.microsoft.com/office/drawing/2014/main" id="{2BCC1196-0BC6-9BF4-F5A0-1E1038E98CDF}"/>
                  </a:ext>
                </a:extLst>
              </p:cNvPr>
              <p:cNvPicPr/>
              <p:nvPr/>
            </p:nvPicPr>
            <p:blipFill>
              <a:blip r:embed="rId7" cstate="print"/>
              <a:stretch>
                <a:fillRect/>
              </a:stretch>
            </p:blipFill>
            <p:spPr>
              <a:xfrm>
                <a:off x="2910817" y="4444931"/>
                <a:ext cx="64173" cy="64414"/>
              </a:xfrm>
              <a:prstGeom prst="rect">
                <a:avLst/>
              </a:prstGeom>
            </p:spPr>
          </p:pic>
          <p:sp>
            <p:nvSpPr>
              <p:cNvPr id="26" name="object 27">
                <a:extLst>
                  <a:ext uri="{FF2B5EF4-FFF2-40B4-BE49-F238E27FC236}">
                    <a16:creationId xmlns:a16="http://schemas.microsoft.com/office/drawing/2014/main" id="{04F4B55C-3B22-62EC-A24D-F442DC0E80F1}"/>
                  </a:ext>
                </a:extLst>
              </p:cNvPr>
              <p:cNvSpPr/>
              <p:nvPr/>
            </p:nvSpPr>
            <p:spPr>
              <a:xfrm>
                <a:off x="2786016" y="4567755"/>
                <a:ext cx="45085" cy="45085"/>
              </a:xfrm>
              <a:custGeom>
                <a:avLst/>
                <a:gdLst/>
                <a:ahLst/>
                <a:cxnLst/>
                <a:rect l="l" t="t" r="r" b="b"/>
                <a:pathLst>
                  <a:path w="45085" h="45085">
                    <a:moveTo>
                      <a:pt x="26796" y="0"/>
                    </a:moveTo>
                    <a:lnTo>
                      <a:pt x="0" y="26390"/>
                    </a:lnTo>
                    <a:lnTo>
                      <a:pt x="10985" y="37553"/>
                    </a:lnTo>
                    <a:lnTo>
                      <a:pt x="12191" y="38887"/>
                    </a:lnTo>
                    <a:lnTo>
                      <a:pt x="13525" y="40119"/>
                    </a:lnTo>
                    <a:lnTo>
                      <a:pt x="19604" y="43530"/>
                    </a:lnTo>
                    <a:lnTo>
                      <a:pt x="26331" y="44500"/>
                    </a:lnTo>
                    <a:lnTo>
                      <a:pt x="32990" y="43023"/>
                    </a:lnTo>
                    <a:lnTo>
                      <a:pt x="38861" y="39090"/>
                    </a:lnTo>
                    <a:lnTo>
                      <a:pt x="43028" y="32925"/>
                    </a:lnTo>
                    <a:lnTo>
                      <a:pt x="44473" y="25888"/>
                    </a:lnTo>
                    <a:lnTo>
                      <a:pt x="43192" y="18823"/>
                    </a:lnTo>
                    <a:lnTo>
                      <a:pt x="39052" y="12420"/>
                    </a:lnTo>
                    <a:lnTo>
                      <a:pt x="38912" y="12306"/>
                    </a:lnTo>
                    <a:lnTo>
                      <a:pt x="26796" y="0"/>
                    </a:lnTo>
                    <a:close/>
                  </a:path>
                </a:pathLst>
              </a:custGeom>
              <a:solidFill>
                <a:srgbClr val="F58329"/>
              </a:solidFill>
            </p:spPr>
            <p:txBody>
              <a:bodyPr wrap="square" lIns="0" tIns="0" rIns="0" bIns="0" rtlCol="0"/>
              <a:lstStyle/>
              <a:p>
                <a:endParaRPr/>
              </a:p>
            </p:txBody>
          </p:sp>
          <p:sp>
            <p:nvSpPr>
              <p:cNvPr id="27" name="object 28">
                <a:extLst>
                  <a:ext uri="{FF2B5EF4-FFF2-40B4-BE49-F238E27FC236}">
                    <a16:creationId xmlns:a16="http://schemas.microsoft.com/office/drawing/2014/main" id="{1BA842DD-B164-869E-A21C-FEB24EBFA998}"/>
                  </a:ext>
                </a:extLst>
              </p:cNvPr>
              <p:cNvSpPr/>
              <p:nvPr/>
            </p:nvSpPr>
            <p:spPr>
              <a:xfrm>
                <a:off x="2561767" y="4195455"/>
                <a:ext cx="348615" cy="247650"/>
              </a:xfrm>
              <a:custGeom>
                <a:avLst/>
                <a:gdLst/>
                <a:ahLst/>
                <a:cxnLst/>
                <a:rect l="l" t="t" r="r" b="b"/>
                <a:pathLst>
                  <a:path w="348614" h="247650">
                    <a:moveTo>
                      <a:pt x="107226" y="0"/>
                    </a:moveTo>
                    <a:lnTo>
                      <a:pt x="0" y="105663"/>
                    </a:lnTo>
                    <a:lnTo>
                      <a:pt x="24561" y="130606"/>
                    </a:lnTo>
                    <a:lnTo>
                      <a:pt x="29044" y="137159"/>
                    </a:lnTo>
                    <a:lnTo>
                      <a:pt x="31216" y="144792"/>
                    </a:lnTo>
                    <a:lnTo>
                      <a:pt x="30683" y="160693"/>
                    </a:lnTo>
                    <a:lnTo>
                      <a:pt x="30987" y="167208"/>
                    </a:lnTo>
                    <a:lnTo>
                      <a:pt x="45830" y="213827"/>
                    </a:lnTo>
                    <a:lnTo>
                      <a:pt x="54190" y="225894"/>
                    </a:lnTo>
                    <a:lnTo>
                      <a:pt x="54000" y="226085"/>
                    </a:lnTo>
                    <a:lnTo>
                      <a:pt x="56311" y="228422"/>
                    </a:lnTo>
                    <a:lnTo>
                      <a:pt x="62953" y="235623"/>
                    </a:lnTo>
                    <a:lnTo>
                      <a:pt x="67309" y="239585"/>
                    </a:lnTo>
                    <a:lnTo>
                      <a:pt x="74879" y="247268"/>
                    </a:lnTo>
                    <a:lnTo>
                      <a:pt x="226542" y="97840"/>
                    </a:lnTo>
                    <a:lnTo>
                      <a:pt x="227114" y="96621"/>
                    </a:lnTo>
                    <a:lnTo>
                      <a:pt x="229298" y="95059"/>
                    </a:lnTo>
                    <a:lnTo>
                      <a:pt x="230720" y="94513"/>
                    </a:lnTo>
                    <a:lnTo>
                      <a:pt x="231647" y="92786"/>
                    </a:lnTo>
                    <a:lnTo>
                      <a:pt x="235661" y="88836"/>
                    </a:lnTo>
                    <a:lnTo>
                      <a:pt x="240919" y="88849"/>
                    </a:lnTo>
                    <a:lnTo>
                      <a:pt x="316001" y="165480"/>
                    </a:lnTo>
                    <a:lnTo>
                      <a:pt x="319290" y="169227"/>
                    </a:lnTo>
                    <a:lnTo>
                      <a:pt x="324103" y="171627"/>
                    </a:lnTo>
                    <a:lnTo>
                      <a:pt x="348068" y="148424"/>
                    </a:lnTo>
                    <a:lnTo>
                      <a:pt x="345935" y="143763"/>
                    </a:lnTo>
                    <a:lnTo>
                      <a:pt x="267195" y="63411"/>
                    </a:lnTo>
                    <a:lnTo>
                      <a:pt x="235469" y="39959"/>
                    </a:lnTo>
                    <a:lnTo>
                      <a:pt x="190722" y="26133"/>
                    </a:lnTo>
                    <a:lnTo>
                      <a:pt x="174078" y="25171"/>
                    </a:lnTo>
                    <a:lnTo>
                      <a:pt x="168770" y="25361"/>
                    </a:lnTo>
                    <a:lnTo>
                      <a:pt x="158724" y="26339"/>
                    </a:lnTo>
                    <a:lnTo>
                      <a:pt x="149301" y="28079"/>
                    </a:lnTo>
                    <a:lnTo>
                      <a:pt x="142412" y="27187"/>
                    </a:lnTo>
                    <a:lnTo>
                      <a:pt x="135759" y="25038"/>
                    </a:lnTo>
                    <a:lnTo>
                      <a:pt x="129530" y="21621"/>
                    </a:lnTo>
                    <a:lnTo>
                      <a:pt x="123913" y="16929"/>
                    </a:lnTo>
                    <a:lnTo>
                      <a:pt x="107226" y="0"/>
                    </a:lnTo>
                    <a:close/>
                  </a:path>
                </a:pathLst>
              </a:custGeom>
              <a:solidFill>
                <a:srgbClr val="E66F43"/>
              </a:solidFill>
            </p:spPr>
            <p:txBody>
              <a:bodyPr wrap="square" lIns="0" tIns="0" rIns="0" bIns="0" rtlCol="0"/>
              <a:lstStyle/>
              <a:p>
                <a:endParaRPr/>
              </a:p>
            </p:txBody>
          </p:sp>
          <p:pic>
            <p:nvPicPr>
              <p:cNvPr id="28" name="object 29">
                <a:extLst>
                  <a:ext uri="{FF2B5EF4-FFF2-40B4-BE49-F238E27FC236}">
                    <a16:creationId xmlns:a16="http://schemas.microsoft.com/office/drawing/2014/main" id="{CEA6DC96-12B2-BE89-3F9B-92B7DB4D3AC2}"/>
                  </a:ext>
                </a:extLst>
              </p:cNvPr>
              <p:cNvPicPr/>
              <p:nvPr/>
            </p:nvPicPr>
            <p:blipFill>
              <a:blip r:embed="rId8" cstate="print"/>
              <a:stretch>
                <a:fillRect/>
              </a:stretch>
            </p:blipFill>
            <p:spPr>
              <a:xfrm>
                <a:off x="2827597" y="4485829"/>
                <a:ext cx="114955" cy="105984"/>
              </a:xfrm>
              <a:prstGeom prst="rect">
                <a:avLst/>
              </a:prstGeom>
            </p:spPr>
          </p:pic>
          <p:sp>
            <p:nvSpPr>
              <p:cNvPr id="29" name="object 30">
                <a:extLst>
                  <a:ext uri="{FF2B5EF4-FFF2-40B4-BE49-F238E27FC236}">
                    <a16:creationId xmlns:a16="http://schemas.microsoft.com/office/drawing/2014/main" id="{7EBFCF42-A613-F8B5-5DFE-BD414AB52C3D}"/>
                  </a:ext>
                </a:extLst>
              </p:cNvPr>
              <p:cNvSpPr/>
              <p:nvPr/>
            </p:nvSpPr>
            <p:spPr>
              <a:xfrm>
                <a:off x="2603809" y="4192126"/>
                <a:ext cx="416559" cy="414655"/>
              </a:xfrm>
              <a:custGeom>
                <a:avLst/>
                <a:gdLst/>
                <a:ahLst/>
                <a:cxnLst/>
                <a:rect l="l" t="t" r="r" b="b"/>
                <a:pathLst>
                  <a:path w="416560" h="414654">
                    <a:moveTo>
                      <a:pt x="310260" y="0"/>
                    </a:moveTo>
                    <a:lnTo>
                      <a:pt x="274654" y="26674"/>
                    </a:lnTo>
                    <a:lnTo>
                      <a:pt x="267766" y="27457"/>
                    </a:lnTo>
                    <a:lnTo>
                      <a:pt x="263105" y="26390"/>
                    </a:lnTo>
                    <a:lnTo>
                      <a:pt x="258394" y="25590"/>
                    </a:lnTo>
                    <a:lnTo>
                      <a:pt x="248348" y="24460"/>
                    </a:lnTo>
                    <a:lnTo>
                      <a:pt x="243039" y="24193"/>
                    </a:lnTo>
                    <a:lnTo>
                      <a:pt x="237705" y="24269"/>
                    </a:lnTo>
                    <a:lnTo>
                      <a:pt x="223335" y="25250"/>
                    </a:lnTo>
                    <a:lnTo>
                      <a:pt x="209124" y="27862"/>
                    </a:lnTo>
                    <a:lnTo>
                      <a:pt x="195218" y="32090"/>
                    </a:lnTo>
                    <a:lnTo>
                      <a:pt x="181762" y="37922"/>
                    </a:lnTo>
                    <a:lnTo>
                      <a:pt x="193425" y="43287"/>
                    </a:lnTo>
                    <a:lnTo>
                      <a:pt x="204612" y="49869"/>
                    </a:lnTo>
                    <a:lnTo>
                      <a:pt x="215223" y="57685"/>
                    </a:lnTo>
                    <a:lnTo>
                      <a:pt x="225361" y="66941"/>
                    </a:lnTo>
                    <a:lnTo>
                      <a:pt x="303898" y="147091"/>
                    </a:lnTo>
                    <a:lnTo>
                      <a:pt x="306019" y="151752"/>
                    </a:lnTo>
                    <a:lnTo>
                      <a:pt x="305955" y="156921"/>
                    </a:lnTo>
                    <a:lnTo>
                      <a:pt x="304444" y="164029"/>
                    </a:lnTo>
                    <a:lnTo>
                      <a:pt x="300461" y="169803"/>
                    </a:lnTo>
                    <a:lnTo>
                      <a:pt x="294598" y="173660"/>
                    </a:lnTo>
                    <a:lnTo>
                      <a:pt x="287451" y="175018"/>
                    </a:lnTo>
                    <a:lnTo>
                      <a:pt x="282054" y="174955"/>
                    </a:lnTo>
                    <a:lnTo>
                      <a:pt x="277240" y="172554"/>
                    </a:lnTo>
                    <a:lnTo>
                      <a:pt x="273951" y="168808"/>
                    </a:lnTo>
                    <a:lnTo>
                      <a:pt x="198869" y="92176"/>
                    </a:lnTo>
                    <a:lnTo>
                      <a:pt x="193611" y="92163"/>
                    </a:lnTo>
                    <a:lnTo>
                      <a:pt x="189610" y="96113"/>
                    </a:lnTo>
                    <a:lnTo>
                      <a:pt x="188671" y="97840"/>
                    </a:lnTo>
                    <a:lnTo>
                      <a:pt x="187248" y="98386"/>
                    </a:lnTo>
                    <a:lnTo>
                      <a:pt x="185064" y="99949"/>
                    </a:lnTo>
                    <a:lnTo>
                      <a:pt x="184505" y="101168"/>
                    </a:lnTo>
                    <a:lnTo>
                      <a:pt x="1790" y="281343"/>
                    </a:lnTo>
                    <a:lnTo>
                      <a:pt x="0" y="286067"/>
                    </a:lnTo>
                    <a:lnTo>
                      <a:pt x="0" y="295579"/>
                    </a:lnTo>
                    <a:lnTo>
                      <a:pt x="1790" y="300355"/>
                    </a:lnTo>
                    <a:lnTo>
                      <a:pt x="9029" y="307695"/>
                    </a:lnTo>
                    <a:lnTo>
                      <a:pt x="13779" y="309562"/>
                    </a:lnTo>
                    <a:lnTo>
                      <a:pt x="23139" y="309702"/>
                    </a:lnTo>
                    <a:lnTo>
                      <a:pt x="27736" y="308089"/>
                    </a:lnTo>
                    <a:lnTo>
                      <a:pt x="32664" y="303555"/>
                    </a:lnTo>
                    <a:lnTo>
                      <a:pt x="125844" y="211747"/>
                    </a:lnTo>
                    <a:lnTo>
                      <a:pt x="129095" y="217944"/>
                    </a:lnTo>
                    <a:lnTo>
                      <a:pt x="132905" y="223913"/>
                    </a:lnTo>
                    <a:lnTo>
                      <a:pt x="137248" y="229641"/>
                    </a:lnTo>
                    <a:lnTo>
                      <a:pt x="37261" y="328104"/>
                    </a:lnTo>
                    <a:lnTo>
                      <a:pt x="33075" y="334305"/>
                    </a:lnTo>
                    <a:lnTo>
                      <a:pt x="31645" y="341383"/>
                    </a:lnTo>
                    <a:lnTo>
                      <a:pt x="32971" y="348483"/>
                    </a:lnTo>
                    <a:lnTo>
                      <a:pt x="37058" y="354749"/>
                    </a:lnTo>
                    <a:lnTo>
                      <a:pt x="43266" y="358934"/>
                    </a:lnTo>
                    <a:lnTo>
                      <a:pt x="50349" y="360365"/>
                    </a:lnTo>
                    <a:lnTo>
                      <a:pt x="57450" y="359038"/>
                    </a:lnTo>
                    <a:lnTo>
                      <a:pt x="63715" y="354952"/>
                    </a:lnTo>
                    <a:lnTo>
                      <a:pt x="164147" y="255943"/>
                    </a:lnTo>
                    <a:lnTo>
                      <a:pt x="170002" y="260197"/>
                    </a:lnTo>
                    <a:lnTo>
                      <a:pt x="176136" y="263880"/>
                    </a:lnTo>
                    <a:lnTo>
                      <a:pt x="182460" y="267017"/>
                    </a:lnTo>
                    <a:lnTo>
                      <a:pt x="83591" y="364515"/>
                    </a:lnTo>
                    <a:lnTo>
                      <a:pt x="81737" y="369125"/>
                    </a:lnTo>
                    <a:lnTo>
                      <a:pt x="81445" y="378752"/>
                    </a:lnTo>
                    <a:lnTo>
                      <a:pt x="83223" y="383768"/>
                    </a:lnTo>
                    <a:lnTo>
                      <a:pt x="90728" y="391375"/>
                    </a:lnTo>
                    <a:lnTo>
                      <a:pt x="95719" y="393242"/>
                    </a:lnTo>
                    <a:lnTo>
                      <a:pt x="105079" y="393103"/>
                    </a:lnTo>
                    <a:lnTo>
                      <a:pt x="109410" y="391490"/>
                    </a:lnTo>
                    <a:lnTo>
                      <a:pt x="114185" y="387108"/>
                    </a:lnTo>
                    <a:lnTo>
                      <a:pt x="223596" y="279311"/>
                    </a:lnTo>
                    <a:lnTo>
                      <a:pt x="232177" y="279980"/>
                    </a:lnTo>
                    <a:lnTo>
                      <a:pt x="239102" y="280204"/>
                    </a:lnTo>
                    <a:lnTo>
                      <a:pt x="246028" y="280055"/>
                    </a:lnTo>
                    <a:lnTo>
                      <a:pt x="252933" y="279514"/>
                    </a:lnTo>
                    <a:lnTo>
                      <a:pt x="148386" y="382524"/>
                    </a:lnTo>
                    <a:lnTo>
                      <a:pt x="144287" y="388719"/>
                    </a:lnTo>
                    <a:lnTo>
                      <a:pt x="142906" y="395770"/>
                    </a:lnTo>
                    <a:lnTo>
                      <a:pt x="144250" y="402830"/>
                    </a:lnTo>
                    <a:lnTo>
                      <a:pt x="148323" y="409054"/>
                    </a:lnTo>
                    <a:lnTo>
                      <a:pt x="154139" y="413073"/>
                    </a:lnTo>
                    <a:lnTo>
                      <a:pt x="160770" y="414650"/>
                    </a:lnTo>
                    <a:lnTo>
                      <a:pt x="167509" y="413781"/>
                    </a:lnTo>
                    <a:lnTo>
                      <a:pt x="173647" y="410464"/>
                    </a:lnTo>
                    <a:lnTo>
                      <a:pt x="346633" y="240157"/>
                    </a:lnTo>
                    <a:lnTo>
                      <a:pt x="354329" y="233032"/>
                    </a:lnTo>
                    <a:lnTo>
                      <a:pt x="360133" y="226847"/>
                    </a:lnTo>
                    <a:lnTo>
                      <a:pt x="359956" y="226656"/>
                    </a:lnTo>
                    <a:lnTo>
                      <a:pt x="368498" y="214712"/>
                    </a:lnTo>
                    <a:lnTo>
                      <a:pt x="383070" y="174752"/>
                    </a:lnTo>
                    <a:lnTo>
                      <a:pt x="384416" y="161810"/>
                    </a:lnTo>
                    <a:lnTo>
                      <a:pt x="384098" y="145910"/>
                    </a:lnTo>
                    <a:lnTo>
                      <a:pt x="386410" y="138303"/>
                    </a:lnTo>
                    <a:lnTo>
                      <a:pt x="390994" y="131813"/>
                    </a:lnTo>
                    <a:lnTo>
                      <a:pt x="400557" y="122377"/>
                    </a:lnTo>
                    <a:lnTo>
                      <a:pt x="415937" y="107226"/>
                    </a:lnTo>
                    <a:lnTo>
                      <a:pt x="310260" y="0"/>
                    </a:lnTo>
                    <a:close/>
                  </a:path>
                </a:pathLst>
              </a:custGeom>
              <a:solidFill>
                <a:srgbClr val="FFFFFF"/>
              </a:solidFill>
            </p:spPr>
            <p:txBody>
              <a:bodyPr wrap="square" lIns="0" tIns="0" rIns="0" bIns="0" rtlCol="0"/>
              <a:lstStyle/>
              <a:p>
                <a:endParaRPr/>
              </a:p>
            </p:txBody>
          </p:sp>
        </p:grpSp>
      </p:grpSp>
      <p:grpSp>
        <p:nvGrpSpPr>
          <p:cNvPr id="30" name="Group 29">
            <a:extLst>
              <a:ext uri="{FF2B5EF4-FFF2-40B4-BE49-F238E27FC236}">
                <a16:creationId xmlns:a16="http://schemas.microsoft.com/office/drawing/2014/main" id="{4F66CE4D-98A3-3157-73D8-31C850B78A5B}"/>
              </a:ext>
            </a:extLst>
          </p:cNvPr>
          <p:cNvGrpSpPr/>
          <p:nvPr/>
        </p:nvGrpSpPr>
        <p:grpSpPr>
          <a:xfrm>
            <a:off x="5548759" y="4635392"/>
            <a:ext cx="332275" cy="332275"/>
            <a:chOff x="2509386" y="5619131"/>
            <a:chExt cx="588645" cy="588645"/>
          </a:xfrm>
        </p:grpSpPr>
        <p:sp>
          <p:nvSpPr>
            <p:cNvPr id="31" name="object 22">
              <a:extLst>
                <a:ext uri="{FF2B5EF4-FFF2-40B4-BE49-F238E27FC236}">
                  <a16:creationId xmlns:a16="http://schemas.microsoft.com/office/drawing/2014/main" id="{84B8A0B0-B241-36E7-6D5B-1BF87BA43478}"/>
                </a:ext>
              </a:extLst>
            </p:cNvPr>
            <p:cNvSpPr/>
            <p:nvPr/>
          </p:nvSpPr>
          <p:spPr>
            <a:xfrm>
              <a:off x="2509386" y="5619131"/>
              <a:ext cx="588645" cy="588645"/>
            </a:xfrm>
            <a:custGeom>
              <a:avLst/>
              <a:gdLst/>
              <a:ahLst/>
              <a:cxnLst/>
              <a:rect l="l" t="t" r="r" b="b"/>
              <a:pathLst>
                <a:path w="588644" h="588645">
                  <a:moveTo>
                    <a:pt x="294271" y="0"/>
                  </a:moveTo>
                  <a:lnTo>
                    <a:pt x="246539" y="3851"/>
                  </a:lnTo>
                  <a:lnTo>
                    <a:pt x="201259" y="15000"/>
                  </a:lnTo>
                  <a:lnTo>
                    <a:pt x="159036" y="32843"/>
                  </a:lnTo>
                  <a:lnTo>
                    <a:pt x="120478" y="56772"/>
                  </a:lnTo>
                  <a:lnTo>
                    <a:pt x="86190" y="86183"/>
                  </a:lnTo>
                  <a:lnTo>
                    <a:pt x="56777" y="120470"/>
                  </a:lnTo>
                  <a:lnTo>
                    <a:pt x="32846" y="159026"/>
                  </a:lnTo>
                  <a:lnTo>
                    <a:pt x="15002" y="201247"/>
                  </a:lnTo>
                  <a:lnTo>
                    <a:pt x="3851" y="246526"/>
                  </a:lnTo>
                  <a:lnTo>
                    <a:pt x="0" y="294259"/>
                  </a:lnTo>
                  <a:lnTo>
                    <a:pt x="3851" y="341991"/>
                  </a:lnTo>
                  <a:lnTo>
                    <a:pt x="15002" y="387271"/>
                  </a:lnTo>
                  <a:lnTo>
                    <a:pt x="32846" y="429493"/>
                  </a:lnTo>
                  <a:lnTo>
                    <a:pt x="56777" y="468052"/>
                  </a:lnTo>
                  <a:lnTo>
                    <a:pt x="86190" y="502340"/>
                  </a:lnTo>
                  <a:lnTo>
                    <a:pt x="120478" y="531753"/>
                  </a:lnTo>
                  <a:lnTo>
                    <a:pt x="159036" y="555684"/>
                  </a:lnTo>
                  <a:lnTo>
                    <a:pt x="201259" y="573528"/>
                  </a:lnTo>
                  <a:lnTo>
                    <a:pt x="246539" y="584679"/>
                  </a:lnTo>
                  <a:lnTo>
                    <a:pt x="294271" y="588530"/>
                  </a:lnTo>
                  <a:lnTo>
                    <a:pt x="342004" y="584679"/>
                  </a:lnTo>
                  <a:lnTo>
                    <a:pt x="387284" y="573528"/>
                  </a:lnTo>
                  <a:lnTo>
                    <a:pt x="429506" y="555684"/>
                  </a:lnTo>
                  <a:lnTo>
                    <a:pt x="468064" y="531753"/>
                  </a:lnTo>
                  <a:lnTo>
                    <a:pt x="502353" y="502340"/>
                  </a:lnTo>
                  <a:lnTo>
                    <a:pt x="531766" y="468052"/>
                  </a:lnTo>
                  <a:lnTo>
                    <a:pt x="555697" y="429493"/>
                  </a:lnTo>
                  <a:lnTo>
                    <a:pt x="573541" y="387271"/>
                  </a:lnTo>
                  <a:lnTo>
                    <a:pt x="584691" y="341991"/>
                  </a:lnTo>
                  <a:lnTo>
                    <a:pt x="588543" y="294259"/>
                  </a:lnTo>
                  <a:lnTo>
                    <a:pt x="584691" y="246526"/>
                  </a:lnTo>
                  <a:lnTo>
                    <a:pt x="573541" y="201247"/>
                  </a:lnTo>
                  <a:lnTo>
                    <a:pt x="555697" y="159026"/>
                  </a:lnTo>
                  <a:lnTo>
                    <a:pt x="531766" y="120470"/>
                  </a:lnTo>
                  <a:lnTo>
                    <a:pt x="502353" y="86183"/>
                  </a:lnTo>
                  <a:lnTo>
                    <a:pt x="468064" y="56772"/>
                  </a:lnTo>
                  <a:lnTo>
                    <a:pt x="429506" y="32843"/>
                  </a:lnTo>
                  <a:lnTo>
                    <a:pt x="387284" y="15000"/>
                  </a:lnTo>
                  <a:lnTo>
                    <a:pt x="342004" y="3851"/>
                  </a:lnTo>
                  <a:lnTo>
                    <a:pt x="294271" y="0"/>
                  </a:lnTo>
                  <a:close/>
                </a:path>
              </a:pathLst>
            </a:custGeom>
            <a:solidFill>
              <a:srgbClr val="526878"/>
            </a:solidFill>
          </p:spPr>
          <p:txBody>
            <a:bodyPr wrap="square" lIns="0" tIns="0" rIns="0" bIns="0" rtlCol="0"/>
            <a:lstStyle/>
            <a:p>
              <a:endParaRPr/>
            </a:p>
          </p:txBody>
        </p:sp>
        <p:grpSp>
          <p:nvGrpSpPr>
            <p:cNvPr id="32" name="Group 31">
              <a:extLst>
                <a:ext uri="{FF2B5EF4-FFF2-40B4-BE49-F238E27FC236}">
                  <a16:creationId xmlns:a16="http://schemas.microsoft.com/office/drawing/2014/main" id="{BCEF92D1-9E8C-427C-584F-F2635847DCBA}"/>
                </a:ext>
              </a:extLst>
            </p:cNvPr>
            <p:cNvGrpSpPr/>
            <p:nvPr/>
          </p:nvGrpSpPr>
          <p:grpSpPr>
            <a:xfrm>
              <a:off x="2545574" y="5653730"/>
              <a:ext cx="506730" cy="506730"/>
              <a:chOff x="2545574" y="5653730"/>
              <a:chExt cx="506730" cy="506730"/>
            </a:xfrm>
          </p:grpSpPr>
          <p:sp>
            <p:nvSpPr>
              <p:cNvPr id="33" name="object 31">
                <a:extLst>
                  <a:ext uri="{FF2B5EF4-FFF2-40B4-BE49-F238E27FC236}">
                    <a16:creationId xmlns:a16="http://schemas.microsoft.com/office/drawing/2014/main" id="{FBA14588-C04B-3C2F-CDEB-B733A8BE1161}"/>
                  </a:ext>
                </a:extLst>
              </p:cNvPr>
              <p:cNvSpPr/>
              <p:nvPr/>
            </p:nvSpPr>
            <p:spPr>
              <a:xfrm>
                <a:off x="2545574" y="5653730"/>
                <a:ext cx="506730" cy="506730"/>
              </a:xfrm>
              <a:custGeom>
                <a:avLst/>
                <a:gdLst/>
                <a:ahLst/>
                <a:cxnLst/>
                <a:rect l="l" t="t" r="r" b="b"/>
                <a:pathLst>
                  <a:path w="506730" h="506729">
                    <a:moveTo>
                      <a:pt x="253364" y="0"/>
                    </a:moveTo>
                    <a:lnTo>
                      <a:pt x="207819" y="4081"/>
                    </a:lnTo>
                    <a:lnTo>
                      <a:pt x="164953" y="15849"/>
                    </a:lnTo>
                    <a:lnTo>
                      <a:pt x="125481" y="34589"/>
                    </a:lnTo>
                    <a:lnTo>
                      <a:pt x="90120" y="59584"/>
                    </a:lnTo>
                    <a:lnTo>
                      <a:pt x="59584" y="90120"/>
                    </a:lnTo>
                    <a:lnTo>
                      <a:pt x="34589" y="125481"/>
                    </a:lnTo>
                    <a:lnTo>
                      <a:pt x="15849" y="164953"/>
                    </a:lnTo>
                    <a:lnTo>
                      <a:pt x="4081" y="207819"/>
                    </a:lnTo>
                    <a:lnTo>
                      <a:pt x="0" y="253364"/>
                    </a:lnTo>
                    <a:lnTo>
                      <a:pt x="4799" y="302695"/>
                    </a:lnTo>
                    <a:lnTo>
                      <a:pt x="18586" y="348798"/>
                    </a:lnTo>
                    <a:lnTo>
                      <a:pt x="40447" y="390756"/>
                    </a:lnTo>
                    <a:lnTo>
                      <a:pt x="69465" y="427655"/>
                    </a:lnTo>
                    <a:lnTo>
                      <a:pt x="104726" y="458576"/>
                    </a:lnTo>
                    <a:lnTo>
                      <a:pt x="145314" y="482606"/>
                    </a:lnTo>
                    <a:lnTo>
                      <a:pt x="190314" y="498827"/>
                    </a:lnTo>
                    <a:lnTo>
                      <a:pt x="238810" y="506323"/>
                    </a:lnTo>
                    <a:lnTo>
                      <a:pt x="267919" y="506323"/>
                    </a:lnTo>
                    <a:lnTo>
                      <a:pt x="314714" y="499257"/>
                    </a:lnTo>
                    <a:lnTo>
                      <a:pt x="358294" y="484055"/>
                    </a:lnTo>
                    <a:lnTo>
                      <a:pt x="397838" y="461536"/>
                    </a:lnTo>
                    <a:lnTo>
                      <a:pt x="432527" y="432522"/>
                    </a:lnTo>
                    <a:lnTo>
                      <a:pt x="461539" y="397832"/>
                    </a:lnTo>
                    <a:lnTo>
                      <a:pt x="484056" y="358289"/>
                    </a:lnTo>
                    <a:lnTo>
                      <a:pt x="499258" y="314710"/>
                    </a:lnTo>
                    <a:lnTo>
                      <a:pt x="506323" y="267919"/>
                    </a:lnTo>
                    <a:lnTo>
                      <a:pt x="506323" y="238810"/>
                    </a:lnTo>
                    <a:lnTo>
                      <a:pt x="498827" y="190318"/>
                    </a:lnTo>
                    <a:lnTo>
                      <a:pt x="482606" y="145319"/>
                    </a:lnTo>
                    <a:lnTo>
                      <a:pt x="458576" y="104732"/>
                    </a:lnTo>
                    <a:lnTo>
                      <a:pt x="427655" y="69470"/>
                    </a:lnTo>
                    <a:lnTo>
                      <a:pt x="390756" y="40450"/>
                    </a:lnTo>
                    <a:lnTo>
                      <a:pt x="348798" y="18588"/>
                    </a:lnTo>
                    <a:lnTo>
                      <a:pt x="302695" y="4799"/>
                    </a:lnTo>
                    <a:lnTo>
                      <a:pt x="253364" y="0"/>
                    </a:lnTo>
                    <a:close/>
                  </a:path>
                </a:pathLst>
              </a:custGeom>
              <a:solidFill>
                <a:srgbClr val="F7F7F6"/>
              </a:solidFill>
            </p:spPr>
            <p:txBody>
              <a:bodyPr wrap="square" lIns="0" tIns="0" rIns="0" bIns="0" rtlCol="0"/>
              <a:lstStyle/>
              <a:p>
                <a:endParaRPr/>
              </a:p>
            </p:txBody>
          </p:sp>
          <p:sp>
            <p:nvSpPr>
              <p:cNvPr id="34" name="object 32">
                <a:extLst>
                  <a:ext uri="{FF2B5EF4-FFF2-40B4-BE49-F238E27FC236}">
                    <a16:creationId xmlns:a16="http://schemas.microsoft.com/office/drawing/2014/main" id="{6F059560-D147-E09B-0B90-C06A5CDB8279}"/>
                  </a:ext>
                </a:extLst>
              </p:cNvPr>
              <p:cNvSpPr/>
              <p:nvPr/>
            </p:nvSpPr>
            <p:spPr>
              <a:xfrm>
                <a:off x="2600539" y="5737664"/>
                <a:ext cx="396875" cy="339090"/>
              </a:xfrm>
              <a:custGeom>
                <a:avLst/>
                <a:gdLst/>
                <a:ahLst/>
                <a:cxnLst/>
                <a:rect l="l" t="t" r="r" b="b"/>
                <a:pathLst>
                  <a:path w="396875" h="339089">
                    <a:moveTo>
                      <a:pt x="106159" y="140779"/>
                    </a:moveTo>
                    <a:lnTo>
                      <a:pt x="103860" y="129387"/>
                    </a:lnTo>
                    <a:lnTo>
                      <a:pt x="97574" y="120065"/>
                    </a:lnTo>
                    <a:lnTo>
                      <a:pt x="88265" y="113792"/>
                    </a:lnTo>
                    <a:lnTo>
                      <a:pt x="76860" y="111480"/>
                    </a:lnTo>
                    <a:lnTo>
                      <a:pt x="65455" y="113792"/>
                    </a:lnTo>
                    <a:lnTo>
                      <a:pt x="56146" y="120065"/>
                    </a:lnTo>
                    <a:lnTo>
                      <a:pt x="49860" y="129387"/>
                    </a:lnTo>
                    <a:lnTo>
                      <a:pt x="47561" y="140779"/>
                    </a:lnTo>
                    <a:lnTo>
                      <a:pt x="49860" y="152184"/>
                    </a:lnTo>
                    <a:lnTo>
                      <a:pt x="56146" y="161505"/>
                    </a:lnTo>
                    <a:lnTo>
                      <a:pt x="65455" y="167779"/>
                    </a:lnTo>
                    <a:lnTo>
                      <a:pt x="76860" y="170078"/>
                    </a:lnTo>
                    <a:lnTo>
                      <a:pt x="88265" y="167779"/>
                    </a:lnTo>
                    <a:lnTo>
                      <a:pt x="97574" y="161505"/>
                    </a:lnTo>
                    <a:lnTo>
                      <a:pt x="103860" y="152184"/>
                    </a:lnTo>
                    <a:lnTo>
                      <a:pt x="106159" y="140779"/>
                    </a:lnTo>
                    <a:close/>
                  </a:path>
                  <a:path w="396875" h="339089">
                    <a:moveTo>
                      <a:pt x="225209" y="29298"/>
                    </a:moveTo>
                    <a:lnTo>
                      <a:pt x="222910" y="17907"/>
                    </a:lnTo>
                    <a:lnTo>
                      <a:pt x="216623" y="8585"/>
                    </a:lnTo>
                    <a:lnTo>
                      <a:pt x="207314" y="2311"/>
                    </a:lnTo>
                    <a:lnTo>
                      <a:pt x="195910" y="0"/>
                    </a:lnTo>
                    <a:lnTo>
                      <a:pt x="184505" y="2311"/>
                    </a:lnTo>
                    <a:lnTo>
                      <a:pt x="175196" y="8585"/>
                    </a:lnTo>
                    <a:lnTo>
                      <a:pt x="168910" y="17907"/>
                    </a:lnTo>
                    <a:lnTo>
                      <a:pt x="166611" y="29298"/>
                    </a:lnTo>
                    <a:lnTo>
                      <a:pt x="168910" y="40703"/>
                    </a:lnTo>
                    <a:lnTo>
                      <a:pt x="175196" y="50025"/>
                    </a:lnTo>
                    <a:lnTo>
                      <a:pt x="184505" y="56299"/>
                    </a:lnTo>
                    <a:lnTo>
                      <a:pt x="195910" y="58597"/>
                    </a:lnTo>
                    <a:lnTo>
                      <a:pt x="207314" y="56299"/>
                    </a:lnTo>
                    <a:lnTo>
                      <a:pt x="216623" y="50025"/>
                    </a:lnTo>
                    <a:lnTo>
                      <a:pt x="222910" y="40703"/>
                    </a:lnTo>
                    <a:lnTo>
                      <a:pt x="225209" y="29298"/>
                    </a:lnTo>
                    <a:close/>
                  </a:path>
                  <a:path w="396875" h="339089">
                    <a:moveTo>
                      <a:pt x="345490" y="92722"/>
                    </a:moveTo>
                    <a:lnTo>
                      <a:pt x="343192" y="81330"/>
                    </a:lnTo>
                    <a:lnTo>
                      <a:pt x="336905" y="72009"/>
                    </a:lnTo>
                    <a:lnTo>
                      <a:pt x="327596" y="65735"/>
                    </a:lnTo>
                    <a:lnTo>
                      <a:pt x="316191" y="63423"/>
                    </a:lnTo>
                    <a:lnTo>
                      <a:pt x="304787" y="65735"/>
                    </a:lnTo>
                    <a:lnTo>
                      <a:pt x="295478" y="72009"/>
                    </a:lnTo>
                    <a:lnTo>
                      <a:pt x="289191" y="81330"/>
                    </a:lnTo>
                    <a:lnTo>
                      <a:pt x="286893" y="92722"/>
                    </a:lnTo>
                    <a:lnTo>
                      <a:pt x="289191" y="104127"/>
                    </a:lnTo>
                    <a:lnTo>
                      <a:pt x="295478" y="113449"/>
                    </a:lnTo>
                    <a:lnTo>
                      <a:pt x="304787" y="119722"/>
                    </a:lnTo>
                    <a:lnTo>
                      <a:pt x="316191" y="122021"/>
                    </a:lnTo>
                    <a:lnTo>
                      <a:pt x="327596" y="119722"/>
                    </a:lnTo>
                    <a:lnTo>
                      <a:pt x="336905" y="113449"/>
                    </a:lnTo>
                    <a:lnTo>
                      <a:pt x="343192" y="104127"/>
                    </a:lnTo>
                    <a:lnTo>
                      <a:pt x="345490" y="92722"/>
                    </a:lnTo>
                    <a:close/>
                  </a:path>
                  <a:path w="396875" h="339089">
                    <a:moveTo>
                      <a:pt x="396773" y="252895"/>
                    </a:moveTo>
                    <a:lnTo>
                      <a:pt x="392899" y="249021"/>
                    </a:lnTo>
                    <a:lnTo>
                      <a:pt x="357200" y="249021"/>
                    </a:lnTo>
                    <a:lnTo>
                      <a:pt x="353987" y="245808"/>
                    </a:lnTo>
                    <a:lnTo>
                      <a:pt x="353987" y="172097"/>
                    </a:lnTo>
                    <a:lnTo>
                      <a:pt x="351015" y="157403"/>
                    </a:lnTo>
                    <a:lnTo>
                      <a:pt x="342912" y="145389"/>
                    </a:lnTo>
                    <a:lnTo>
                      <a:pt x="330885" y="137274"/>
                    </a:lnTo>
                    <a:lnTo>
                      <a:pt x="316191" y="134302"/>
                    </a:lnTo>
                    <a:lnTo>
                      <a:pt x="314960" y="134302"/>
                    </a:lnTo>
                    <a:lnTo>
                      <a:pt x="300266" y="137274"/>
                    </a:lnTo>
                    <a:lnTo>
                      <a:pt x="288251" y="145389"/>
                    </a:lnTo>
                    <a:lnTo>
                      <a:pt x="280136" y="157403"/>
                    </a:lnTo>
                    <a:lnTo>
                      <a:pt x="277164" y="172097"/>
                    </a:lnTo>
                    <a:lnTo>
                      <a:pt x="277164" y="301066"/>
                    </a:lnTo>
                    <a:lnTo>
                      <a:pt x="275551" y="309041"/>
                    </a:lnTo>
                    <a:lnTo>
                      <a:pt x="271157" y="315556"/>
                    </a:lnTo>
                    <a:lnTo>
                      <a:pt x="264642" y="319951"/>
                    </a:lnTo>
                    <a:lnTo>
                      <a:pt x="256667" y="321564"/>
                    </a:lnTo>
                    <a:lnTo>
                      <a:pt x="255435" y="321564"/>
                    </a:lnTo>
                    <a:lnTo>
                      <a:pt x="247472" y="319951"/>
                    </a:lnTo>
                    <a:lnTo>
                      <a:pt x="240944" y="315556"/>
                    </a:lnTo>
                    <a:lnTo>
                      <a:pt x="236550" y="309041"/>
                    </a:lnTo>
                    <a:lnTo>
                      <a:pt x="234937" y="301066"/>
                    </a:lnTo>
                    <a:lnTo>
                      <a:pt x="234937" y="108673"/>
                    </a:lnTo>
                    <a:lnTo>
                      <a:pt x="231965" y="93980"/>
                    </a:lnTo>
                    <a:lnTo>
                      <a:pt x="223862" y="81965"/>
                    </a:lnTo>
                    <a:lnTo>
                      <a:pt x="211836" y="73850"/>
                    </a:lnTo>
                    <a:lnTo>
                      <a:pt x="197142" y="70878"/>
                    </a:lnTo>
                    <a:lnTo>
                      <a:pt x="195910" y="70878"/>
                    </a:lnTo>
                    <a:lnTo>
                      <a:pt x="181216" y="73850"/>
                    </a:lnTo>
                    <a:lnTo>
                      <a:pt x="169202" y="81965"/>
                    </a:lnTo>
                    <a:lnTo>
                      <a:pt x="161086" y="93980"/>
                    </a:lnTo>
                    <a:lnTo>
                      <a:pt x="158115" y="108673"/>
                    </a:lnTo>
                    <a:lnTo>
                      <a:pt x="158115" y="301066"/>
                    </a:lnTo>
                    <a:lnTo>
                      <a:pt x="156502" y="309041"/>
                    </a:lnTo>
                    <a:lnTo>
                      <a:pt x="152107" y="315556"/>
                    </a:lnTo>
                    <a:lnTo>
                      <a:pt x="145592" y="319951"/>
                    </a:lnTo>
                    <a:lnTo>
                      <a:pt x="137617" y="321564"/>
                    </a:lnTo>
                    <a:lnTo>
                      <a:pt x="136385" y="321564"/>
                    </a:lnTo>
                    <a:lnTo>
                      <a:pt x="128422" y="319951"/>
                    </a:lnTo>
                    <a:lnTo>
                      <a:pt x="121894" y="315556"/>
                    </a:lnTo>
                    <a:lnTo>
                      <a:pt x="117500" y="309041"/>
                    </a:lnTo>
                    <a:lnTo>
                      <a:pt x="115887" y="301066"/>
                    </a:lnTo>
                    <a:lnTo>
                      <a:pt x="115887" y="220154"/>
                    </a:lnTo>
                    <a:lnTo>
                      <a:pt x="112915" y="205460"/>
                    </a:lnTo>
                    <a:lnTo>
                      <a:pt x="104813" y="193446"/>
                    </a:lnTo>
                    <a:lnTo>
                      <a:pt x="92786" y="185331"/>
                    </a:lnTo>
                    <a:lnTo>
                      <a:pt x="78092" y="182359"/>
                    </a:lnTo>
                    <a:lnTo>
                      <a:pt x="76860" y="182359"/>
                    </a:lnTo>
                    <a:lnTo>
                      <a:pt x="62166" y="185331"/>
                    </a:lnTo>
                    <a:lnTo>
                      <a:pt x="50152" y="193446"/>
                    </a:lnTo>
                    <a:lnTo>
                      <a:pt x="42037" y="205460"/>
                    </a:lnTo>
                    <a:lnTo>
                      <a:pt x="39065" y="220154"/>
                    </a:lnTo>
                    <a:lnTo>
                      <a:pt x="39065" y="245808"/>
                    </a:lnTo>
                    <a:lnTo>
                      <a:pt x="35852" y="249021"/>
                    </a:lnTo>
                    <a:lnTo>
                      <a:pt x="3873" y="249021"/>
                    </a:lnTo>
                    <a:lnTo>
                      <a:pt x="0" y="252895"/>
                    </a:lnTo>
                    <a:lnTo>
                      <a:pt x="0" y="262445"/>
                    </a:lnTo>
                    <a:lnTo>
                      <a:pt x="3873" y="266319"/>
                    </a:lnTo>
                    <a:lnTo>
                      <a:pt x="31902" y="266319"/>
                    </a:lnTo>
                    <a:lnTo>
                      <a:pt x="41414" y="264401"/>
                    </a:lnTo>
                    <a:lnTo>
                      <a:pt x="49187" y="259143"/>
                    </a:lnTo>
                    <a:lnTo>
                      <a:pt x="54444" y="251371"/>
                    </a:lnTo>
                    <a:lnTo>
                      <a:pt x="56362" y="241858"/>
                    </a:lnTo>
                    <a:lnTo>
                      <a:pt x="56362" y="220154"/>
                    </a:lnTo>
                    <a:lnTo>
                      <a:pt x="57975" y="212178"/>
                    </a:lnTo>
                    <a:lnTo>
                      <a:pt x="62369" y="205663"/>
                    </a:lnTo>
                    <a:lnTo>
                      <a:pt x="68897" y="201269"/>
                    </a:lnTo>
                    <a:lnTo>
                      <a:pt x="76860" y="199656"/>
                    </a:lnTo>
                    <a:lnTo>
                      <a:pt x="78092" y="199656"/>
                    </a:lnTo>
                    <a:lnTo>
                      <a:pt x="86067" y="201269"/>
                    </a:lnTo>
                    <a:lnTo>
                      <a:pt x="92583" y="205663"/>
                    </a:lnTo>
                    <a:lnTo>
                      <a:pt x="96977" y="212178"/>
                    </a:lnTo>
                    <a:lnTo>
                      <a:pt x="98590" y="220154"/>
                    </a:lnTo>
                    <a:lnTo>
                      <a:pt x="98590" y="301066"/>
                    </a:lnTo>
                    <a:lnTo>
                      <a:pt x="101561" y="315760"/>
                    </a:lnTo>
                    <a:lnTo>
                      <a:pt x="109677" y="327774"/>
                    </a:lnTo>
                    <a:lnTo>
                      <a:pt x="121691" y="335889"/>
                    </a:lnTo>
                    <a:lnTo>
                      <a:pt x="136385" y="338861"/>
                    </a:lnTo>
                    <a:lnTo>
                      <a:pt x="137617" y="338861"/>
                    </a:lnTo>
                    <a:lnTo>
                      <a:pt x="152311" y="335889"/>
                    </a:lnTo>
                    <a:lnTo>
                      <a:pt x="164338" y="327774"/>
                    </a:lnTo>
                    <a:lnTo>
                      <a:pt x="172440" y="315760"/>
                    </a:lnTo>
                    <a:lnTo>
                      <a:pt x="175412" y="301066"/>
                    </a:lnTo>
                    <a:lnTo>
                      <a:pt x="175412" y="108673"/>
                    </a:lnTo>
                    <a:lnTo>
                      <a:pt x="177025" y="100698"/>
                    </a:lnTo>
                    <a:lnTo>
                      <a:pt x="181419" y="94183"/>
                    </a:lnTo>
                    <a:lnTo>
                      <a:pt x="187947" y="89789"/>
                    </a:lnTo>
                    <a:lnTo>
                      <a:pt x="195910" y="88176"/>
                    </a:lnTo>
                    <a:lnTo>
                      <a:pt x="197142" y="88176"/>
                    </a:lnTo>
                    <a:lnTo>
                      <a:pt x="205117" y="89789"/>
                    </a:lnTo>
                    <a:lnTo>
                      <a:pt x="211632" y="94183"/>
                    </a:lnTo>
                    <a:lnTo>
                      <a:pt x="216027" y="100698"/>
                    </a:lnTo>
                    <a:lnTo>
                      <a:pt x="217639" y="108673"/>
                    </a:lnTo>
                    <a:lnTo>
                      <a:pt x="217639" y="301066"/>
                    </a:lnTo>
                    <a:lnTo>
                      <a:pt x="220611" y="315760"/>
                    </a:lnTo>
                    <a:lnTo>
                      <a:pt x="228727" y="327774"/>
                    </a:lnTo>
                    <a:lnTo>
                      <a:pt x="240741" y="335889"/>
                    </a:lnTo>
                    <a:lnTo>
                      <a:pt x="255435" y="338861"/>
                    </a:lnTo>
                    <a:lnTo>
                      <a:pt x="256667" y="338861"/>
                    </a:lnTo>
                    <a:lnTo>
                      <a:pt x="271360" y="335889"/>
                    </a:lnTo>
                    <a:lnTo>
                      <a:pt x="283387" y="327774"/>
                    </a:lnTo>
                    <a:lnTo>
                      <a:pt x="291490" y="315760"/>
                    </a:lnTo>
                    <a:lnTo>
                      <a:pt x="294462" y="301066"/>
                    </a:lnTo>
                    <a:lnTo>
                      <a:pt x="294462" y="172097"/>
                    </a:lnTo>
                    <a:lnTo>
                      <a:pt x="296075" y="164122"/>
                    </a:lnTo>
                    <a:lnTo>
                      <a:pt x="300469" y="157607"/>
                    </a:lnTo>
                    <a:lnTo>
                      <a:pt x="306997" y="153212"/>
                    </a:lnTo>
                    <a:lnTo>
                      <a:pt x="314960" y="151599"/>
                    </a:lnTo>
                    <a:lnTo>
                      <a:pt x="316191" y="151599"/>
                    </a:lnTo>
                    <a:lnTo>
                      <a:pt x="324167" y="153212"/>
                    </a:lnTo>
                    <a:lnTo>
                      <a:pt x="330682" y="157607"/>
                    </a:lnTo>
                    <a:lnTo>
                      <a:pt x="335076" y="164122"/>
                    </a:lnTo>
                    <a:lnTo>
                      <a:pt x="336689" y="172097"/>
                    </a:lnTo>
                    <a:lnTo>
                      <a:pt x="336689" y="241858"/>
                    </a:lnTo>
                    <a:lnTo>
                      <a:pt x="338620" y="251371"/>
                    </a:lnTo>
                    <a:lnTo>
                      <a:pt x="343865" y="259143"/>
                    </a:lnTo>
                    <a:lnTo>
                      <a:pt x="351637" y="264401"/>
                    </a:lnTo>
                    <a:lnTo>
                      <a:pt x="361149" y="266319"/>
                    </a:lnTo>
                    <a:lnTo>
                      <a:pt x="392899" y="266319"/>
                    </a:lnTo>
                    <a:lnTo>
                      <a:pt x="396773" y="262445"/>
                    </a:lnTo>
                    <a:lnTo>
                      <a:pt x="396773" y="252895"/>
                    </a:lnTo>
                    <a:close/>
                  </a:path>
                </a:pathLst>
              </a:custGeom>
              <a:solidFill>
                <a:srgbClr val="F58329"/>
              </a:solidFill>
            </p:spPr>
            <p:txBody>
              <a:bodyPr wrap="square" lIns="0" tIns="0" rIns="0" bIns="0" rtlCol="0"/>
              <a:lstStyle/>
              <a:p>
                <a:endParaRPr/>
              </a:p>
            </p:txBody>
          </p:sp>
        </p:grpSp>
      </p:grpSp>
      <p:sp>
        <p:nvSpPr>
          <p:cNvPr id="35" name="Rectangle 34">
            <a:extLst>
              <a:ext uri="{FF2B5EF4-FFF2-40B4-BE49-F238E27FC236}">
                <a16:creationId xmlns:a16="http://schemas.microsoft.com/office/drawing/2014/main" id="{2FCB742D-17E5-E5AD-5445-F6CEE1ACD7FA}"/>
              </a:ext>
            </a:extLst>
          </p:cNvPr>
          <p:cNvSpPr/>
          <p:nvPr/>
        </p:nvSpPr>
        <p:spPr bwMode="gray">
          <a:xfrm>
            <a:off x="10215600" y="-10601"/>
            <a:ext cx="1976400" cy="694800"/>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442522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C23C2C-025F-D9BE-9D0A-C01920FCB7ED}"/>
              </a:ext>
            </a:extLst>
          </p:cNvPr>
          <p:cNvSpPr>
            <a:spLocks noGrp="1"/>
          </p:cNvSpPr>
          <p:nvPr>
            <p:ph type="title"/>
          </p:nvPr>
        </p:nvSpPr>
        <p:spPr/>
        <p:txBody>
          <a:bodyPr anchor="t">
            <a:normAutofit/>
          </a:bodyPr>
          <a:lstStyle/>
          <a:p>
            <a:r>
              <a:rPr lang="en-US" sz="3400" dirty="0"/>
              <a:t>Guiding principles for differentiated re-engagement </a:t>
            </a:r>
          </a:p>
        </p:txBody>
      </p:sp>
      <p:pic>
        <p:nvPicPr>
          <p:cNvPr id="6" name="Picture 5">
            <a:extLst>
              <a:ext uri="{FF2B5EF4-FFF2-40B4-BE49-F238E27FC236}">
                <a16:creationId xmlns:a16="http://schemas.microsoft.com/office/drawing/2014/main" id="{AB3BC359-A57F-65A5-BEF2-8EA2E3B86FF1}"/>
              </a:ext>
            </a:extLst>
          </p:cNvPr>
          <p:cNvPicPr>
            <a:picLocks noChangeAspect="1"/>
          </p:cNvPicPr>
          <p:nvPr/>
        </p:nvPicPr>
        <p:blipFill>
          <a:blip r:embed="rId3"/>
          <a:stretch>
            <a:fillRect/>
          </a:stretch>
        </p:blipFill>
        <p:spPr>
          <a:xfrm>
            <a:off x="2803345" y="1690288"/>
            <a:ext cx="6163832" cy="4537265"/>
          </a:xfrm>
          <a:prstGeom prst="rect">
            <a:avLst/>
          </a:prstGeom>
        </p:spPr>
      </p:pic>
      <p:sp>
        <p:nvSpPr>
          <p:cNvPr id="26" name="TextBox 25">
            <a:extLst>
              <a:ext uri="{FF2B5EF4-FFF2-40B4-BE49-F238E27FC236}">
                <a16:creationId xmlns:a16="http://schemas.microsoft.com/office/drawing/2014/main" id="{6A19A9FF-3FF3-F3DA-815B-54F620BA5703}"/>
              </a:ext>
            </a:extLst>
          </p:cNvPr>
          <p:cNvSpPr txBox="1"/>
          <p:nvPr/>
        </p:nvSpPr>
        <p:spPr>
          <a:xfrm>
            <a:off x="62800" y="2169949"/>
            <a:ext cx="2843096" cy="867196"/>
          </a:xfrm>
          <a:prstGeom prst="flowChartTerminator">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36000" numCol="1" spcCol="1270" anchor="ctr" anchorCtr="0">
            <a:noAutofit/>
          </a:bodyPr>
          <a:lstStyle>
            <a:defPPr>
              <a:defRPr lang="en-US"/>
            </a:defPPr>
            <a:lvl1pPr lvl="0" indent="0" algn="ctr" defTabSz="711200">
              <a:lnSpc>
                <a:spcPct val="120000"/>
              </a:lnSpc>
              <a:spcBef>
                <a:spcPct val="0"/>
              </a:spcBef>
              <a:spcAft>
                <a:spcPct val="35000"/>
              </a:spcAft>
              <a:buNone/>
              <a:defRPr sz="1400" b="1"/>
            </a:lvl1pPr>
          </a:lstStyle>
          <a:p>
            <a:r>
              <a:rPr lang="en-GB"/>
              <a:t>Ensuring a welcoming, non-stigmatizing environment</a:t>
            </a:r>
          </a:p>
        </p:txBody>
      </p:sp>
      <p:sp>
        <p:nvSpPr>
          <p:cNvPr id="24" name="TextBox 23">
            <a:extLst>
              <a:ext uri="{FF2B5EF4-FFF2-40B4-BE49-F238E27FC236}">
                <a16:creationId xmlns:a16="http://schemas.microsoft.com/office/drawing/2014/main" id="{15B0ACEF-7C8A-D69D-7EFA-B7DEB75CC60F}"/>
              </a:ext>
            </a:extLst>
          </p:cNvPr>
          <p:cNvSpPr txBox="1"/>
          <p:nvPr/>
        </p:nvSpPr>
        <p:spPr>
          <a:xfrm>
            <a:off x="8887826" y="1972881"/>
            <a:ext cx="2643372" cy="716691"/>
          </a:xfrm>
          <a:prstGeom prst="flowChartTerminator">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36000" numCol="1" spcCol="1270" anchor="ctr" anchorCtr="0">
            <a:noAutofit/>
          </a:bodyPr>
          <a:lstStyle>
            <a:defPPr>
              <a:defRPr lang="en-US"/>
            </a:defPPr>
            <a:lvl1pPr lvl="0" indent="0" algn="ctr" defTabSz="711200">
              <a:lnSpc>
                <a:spcPct val="120000"/>
              </a:lnSpc>
              <a:spcBef>
                <a:spcPct val="0"/>
              </a:spcBef>
              <a:spcAft>
                <a:spcPct val="35000"/>
              </a:spcAft>
              <a:buNone/>
              <a:defRPr sz="1400" b="1"/>
            </a:lvl1pPr>
          </a:lstStyle>
          <a:p>
            <a:r>
              <a:rPr lang="en-GB"/>
              <a:t>Supporting adherence challenges</a:t>
            </a:r>
          </a:p>
        </p:txBody>
      </p:sp>
      <p:sp>
        <p:nvSpPr>
          <p:cNvPr id="22" name="TextBox 21">
            <a:extLst>
              <a:ext uri="{FF2B5EF4-FFF2-40B4-BE49-F238E27FC236}">
                <a16:creationId xmlns:a16="http://schemas.microsoft.com/office/drawing/2014/main" id="{2B936190-FDC0-47B5-F1C0-884BF2EBD3B4}"/>
              </a:ext>
            </a:extLst>
          </p:cNvPr>
          <p:cNvSpPr txBox="1"/>
          <p:nvPr/>
        </p:nvSpPr>
        <p:spPr>
          <a:xfrm>
            <a:off x="8911136" y="4958727"/>
            <a:ext cx="2620062" cy="788360"/>
          </a:xfrm>
          <a:prstGeom prst="flowChartTerminator">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36000" numCol="1" spcCol="1270" anchor="ctr" anchorCtr="0">
            <a:noAutofit/>
          </a:bodyPr>
          <a:lstStyle>
            <a:defPPr>
              <a:defRPr lang="en-US"/>
            </a:defPPr>
            <a:lvl1pPr lvl="0" indent="0" algn="ctr" defTabSz="711200">
              <a:lnSpc>
                <a:spcPct val="120000"/>
              </a:lnSpc>
              <a:spcBef>
                <a:spcPct val="0"/>
              </a:spcBef>
              <a:spcAft>
                <a:spcPct val="35000"/>
              </a:spcAft>
              <a:buNone/>
              <a:defRPr sz="1400" b="1"/>
            </a:lvl1pPr>
          </a:lstStyle>
          <a:p>
            <a:r>
              <a:rPr lang="en-GB"/>
              <a:t>Providing immediate treatment and care</a:t>
            </a:r>
          </a:p>
        </p:txBody>
      </p:sp>
      <p:sp>
        <p:nvSpPr>
          <p:cNvPr id="20" name="TextBox 19">
            <a:extLst>
              <a:ext uri="{FF2B5EF4-FFF2-40B4-BE49-F238E27FC236}">
                <a16:creationId xmlns:a16="http://schemas.microsoft.com/office/drawing/2014/main" id="{9250398E-0065-AA07-C56C-6225AB60E427}"/>
              </a:ext>
            </a:extLst>
          </p:cNvPr>
          <p:cNvSpPr txBox="1"/>
          <p:nvPr/>
        </p:nvSpPr>
        <p:spPr>
          <a:xfrm>
            <a:off x="8831785" y="2997165"/>
            <a:ext cx="3213939" cy="1271889"/>
          </a:xfrm>
          <a:prstGeom prst="flowChartTerminator">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36000" numCol="1" spcCol="1270" anchor="ctr" anchorCtr="0">
            <a:noAutofit/>
          </a:bodyPr>
          <a:lstStyle/>
          <a:p>
            <a:pPr marL="0" lvl="0" indent="0" algn="ctr" defTabSz="711200">
              <a:lnSpc>
                <a:spcPct val="120000"/>
              </a:lnSpc>
              <a:spcBef>
                <a:spcPct val="0"/>
              </a:spcBef>
              <a:spcAft>
                <a:spcPct val="35000"/>
              </a:spcAft>
              <a:buNone/>
            </a:pPr>
            <a:r>
              <a:rPr lang="en-GB" sz="1400" b="1" kern="1200"/>
              <a:t>Providing advanced HIV disease identification and rapid screening for opportunistic infections</a:t>
            </a:r>
          </a:p>
        </p:txBody>
      </p:sp>
      <p:sp>
        <p:nvSpPr>
          <p:cNvPr id="18" name="TextBox 17">
            <a:extLst>
              <a:ext uri="{FF2B5EF4-FFF2-40B4-BE49-F238E27FC236}">
                <a16:creationId xmlns:a16="http://schemas.microsoft.com/office/drawing/2014/main" id="{4745C811-0CF9-290A-ABB4-A7E5B8D8495C}"/>
              </a:ext>
            </a:extLst>
          </p:cNvPr>
          <p:cNvSpPr txBox="1"/>
          <p:nvPr/>
        </p:nvSpPr>
        <p:spPr>
          <a:xfrm>
            <a:off x="417594" y="3483242"/>
            <a:ext cx="2327714" cy="716691"/>
          </a:xfrm>
          <a:prstGeom prst="flowChartTerminator">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36000" numCol="1" spcCol="1270" anchor="ctr" anchorCtr="0">
            <a:noAutofit/>
          </a:bodyPr>
          <a:lstStyle>
            <a:defPPr>
              <a:defRPr lang="en-US"/>
            </a:defPPr>
            <a:lvl1pPr lvl="0" indent="0" algn="ctr" defTabSz="711200">
              <a:lnSpc>
                <a:spcPct val="120000"/>
              </a:lnSpc>
              <a:spcBef>
                <a:spcPct val="0"/>
              </a:spcBef>
              <a:spcAft>
                <a:spcPct val="35000"/>
              </a:spcAft>
              <a:buNone/>
              <a:defRPr sz="1400" b="1"/>
            </a:lvl1pPr>
          </a:lstStyle>
          <a:p>
            <a:r>
              <a:rPr lang="en-GB"/>
              <a:t>Ensuring equitable access to care</a:t>
            </a:r>
          </a:p>
        </p:txBody>
      </p:sp>
      <p:sp>
        <p:nvSpPr>
          <p:cNvPr id="16" name="TextBox 15">
            <a:extLst>
              <a:ext uri="{FF2B5EF4-FFF2-40B4-BE49-F238E27FC236}">
                <a16:creationId xmlns:a16="http://schemas.microsoft.com/office/drawing/2014/main" id="{D1AC155E-B8A0-310F-AEE4-A93556E4D240}"/>
              </a:ext>
            </a:extLst>
          </p:cNvPr>
          <p:cNvSpPr txBox="1"/>
          <p:nvPr/>
        </p:nvSpPr>
        <p:spPr>
          <a:xfrm>
            <a:off x="576822" y="4847742"/>
            <a:ext cx="2009259" cy="592306"/>
          </a:xfrm>
          <a:prstGeom prst="flowChartTerminator">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36000" numCol="1" spcCol="1270" anchor="ctr" anchorCtr="0">
            <a:noAutofit/>
          </a:bodyPr>
          <a:lstStyle>
            <a:defPPr>
              <a:defRPr lang="en-US"/>
            </a:defPPr>
            <a:lvl1pPr lvl="0" indent="0" algn="ctr" defTabSz="711200">
              <a:lnSpc>
                <a:spcPct val="120000"/>
              </a:lnSpc>
              <a:spcBef>
                <a:spcPct val="0"/>
              </a:spcBef>
              <a:spcAft>
                <a:spcPct val="35000"/>
              </a:spcAft>
              <a:buNone/>
              <a:defRPr sz="1400" b="1"/>
            </a:lvl1pPr>
          </a:lstStyle>
          <a:p>
            <a:r>
              <a:rPr lang="en-GB"/>
              <a:t>Engaging communities</a:t>
            </a:r>
          </a:p>
        </p:txBody>
      </p:sp>
      <p:sp>
        <p:nvSpPr>
          <p:cNvPr id="27" name="TextBox 26">
            <a:extLst>
              <a:ext uri="{FF2B5EF4-FFF2-40B4-BE49-F238E27FC236}">
                <a16:creationId xmlns:a16="http://schemas.microsoft.com/office/drawing/2014/main" id="{F38924E0-FAF4-FDE8-52CD-FD9F13529A1A}"/>
              </a:ext>
            </a:extLst>
          </p:cNvPr>
          <p:cNvSpPr txBox="1"/>
          <p:nvPr/>
        </p:nvSpPr>
        <p:spPr>
          <a:xfrm>
            <a:off x="9239410" y="6603379"/>
            <a:ext cx="2952590" cy="338554"/>
          </a:xfrm>
          <a:prstGeom prst="rect">
            <a:avLst/>
          </a:prstGeom>
          <a:noFill/>
        </p:spPr>
        <p:txBody>
          <a:bodyPr wrap="square" rtlCol="0">
            <a:spAutoFit/>
          </a:bodyPr>
          <a:lstStyle/>
          <a:p>
            <a:pPr algn="r"/>
            <a:r>
              <a:rPr lang="en-GB" sz="800" kern="0">
                <a:solidFill>
                  <a:srgbClr val="000000"/>
                </a:solidFill>
                <a:effectLst/>
                <a:latin typeface="Times New Roman" panose="02020603050405020304" pitchFamily="18" charset="0"/>
                <a:ea typeface="Times New Roman" panose="02020603050405020304" pitchFamily="18" charset="0"/>
              </a:rPr>
              <a:t>Images source: ©WHO</a:t>
            </a:r>
            <a:endParaRPr lang="en-CH" sz="800">
              <a:effectLst/>
              <a:latin typeface="Times New Roman" panose="02020603050405020304" pitchFamily="18" charset="0"/>
              <a:ea typeface="Times New Roman" panose="02020603050405020304" pitchFamily="18" charset="0"/>
            </a:endParaRPr>
          </a:p>
          <a:p>
            <a:endParaRPr lang="en-CH" sz="800"/>
          </a:p>
        </p:txBody>
      </p:sp>
      <p:sp>
        <p:nvSpPr>
          <p:cNvPr id="2" name="Rectangle 1">
            <a:extLst>
              <a:ext uri="{FF2B5EF4-FFF2-40B4-BE49-F238E27FC236}">
                <a16:creationId xmlns:a16="http://schemas.microsoft.com/office/drawing/2014/main" id="{2F2DAB96-469D-5C9C-9E52-0603BD9F5F4E}"/>
              </a:ext>
            </a:extLst>
          </p:cNvPr>
          <p:cNvSpPr/>
          <p:nvPr/>
        </p:nvSpPr>
        <p:spPr bwMode="gray">
          <a:xfrm>
            <a:off x="10215600" y="-10601"/>
            <a:ext cx="1976400" cy="6948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422267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24BA9-933C-688D-E48A-59F22754FE9B}"/>
              </a:ext>
            </a:extLst>
          </p:cNvPr>
          <p:cNvSpPr>
            <a:spLocks noGrp="1"/>
          </p:cNvSpPr>
          <p:nvPr>
            <p:ph type="title"/>
          </p:nvPr>
        </p:nvSpPr>
        <p:spPr>
          <a:xfrm>
            <a:off x="667765" y="487676"/>
            <a:ext cx="8891918" cy="1223964"/>
          </a:xfrm>
        </p:spPr>
        <p:txBody>
          <a:bodyPr>
            <a:noAutofit/>
          </a:bodyPr>
          <a:lstStyle/>
          <a:p>
            <a:r>
              <a:rPr lang="en-US" sz="3200"/>
              <a:t>What to consider when defining DSD pathways to support re-engagement</a:t>
            </a:r>
          </a:p>
        </p:txBody>
      </p:sp>
      <p:graphicFrame>
        <p:nvGraphicFramePr>
          <p:cNvPr id="2" name="Diagram 1">
            <a:extLst>
              <a:ext uri="{FF2B5EF4-FFF2-40B4-BE49-F238E27FC236}">
                <a16:creationId xmlns:a16="http://schemas.microsoft.com/office/drawing/2014/main" id="{C362CDAC-4C3E-4482-498D-2DBDF8510C88}"/>
              </a:ext>
            </a:extLst>
          </p:cNvPr>
          <p:cNvGraphicFramePr/>
          <p:nvPr>
            <p:extLst>
              <p:ext uri="{D42A27DB-BD31-4B8C-83A1-F6EECF244321}">
                <p14:modId xmlns:p14="http://schemas.microsoft.com/office/powerpoint/2010/main" val="3834483482"/>
              </p:ext>
            </p:extLst>
          </p:nvPr>
        </p:nvGraphicFramePr>
        <p:xfrm>
          <a:off x="548870" y="1579944"/>
          <a:ext cx="10375392" cy="502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A545B94-EA35-7261-6361-D5290AEB6C23}"/>
              </a:ext>
            </a:extLst>
          </p:cNvPr>
          <p:cNvSpPr txBox="1"/>
          <p:nvPr/>
        </p:nvSpPr>
        <p:spPr>
          <a:xfrm>
            <a:off x="6919956" y="6603379"/>
            <a:ext cx="2952590" cy="338554"/>
          </a:xfrm>
          <a:prstGeom prst="rect">
            <a:avLst/>
          </a:prstGeom>
          <a:noFill/>
        </p:spPr>
        <p:txBody>
          <a:bodyPr wrap="square" rtlCol="0">
            <a:spAutoFit/>
          </a:bodyPr>
          <a:lstStyle/>
          <a:p>
            <a:pPr algn="r"/>
            <a:r>
              <a:rPr lang="en-GB" sz="800" kern="0">
                <a:solidFill>
                  <a:srgbClr val="000000"/>
                </a:solidFill>
                <a:effectLst/>
                <a:latin typeface="Times New Roman" panose="02020603050405020304" pitchFamily="18" charset="0"/>
                <a:ea typeface="Times New Roman" panose="02020603050405020304" pitchFamily="18" charset="0"/>
              </a:rPr>
              <a:t>Images source: ©WHO</a:t>
            </a:r>
            <a:endParaRPr lang="en-CH" sz="800">
              <a:effectLst/>
              <a:latin typeface="Times New Roman" panose="02020603050405020304" pitchFamily="18" charset="0"/>
              <a:ea typeface="Times New Roman" panose="02020603050405020304" pitchFamily="18" charset="0"/>
            </a:endParaRPr>
          </a:p>
          <a:p>
            <a:endParaRPr lang="en-CH" sz="800"/>
          </a:p>
        </p:txBody>
      </p:sp>
      <p:sp>
        <p:nvSpPr>
          <p:cNvPr id="4" name="Rectangle 3">
            <a:extLst>
              <a:ext uri="{FF2B5EF4-FFF2-40B4-BE49-F238E27FC236}">
                <a16:creationId xmlns:a16="http://schemas.microsoft.com/office/drawing/2014/main" id="{CB7D17E7-2CF0-F830-C007-C61D72D4506A}"/>
              </a:ext>
            </a:extLst>
          </p:cNvPr>
          <p:cNvSpPr/>
          <p:nvPr/>
        </p:nvSpPr>
        <p:spPr bwMode="gray">
          <a:xfrm>
            <a:off x="10295496" y="6255979"/>
            <a:ext cx="1976400" cy="694800"/>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132538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209CDD-CE4E-98D8-7F7C-4F8B9A8D0389}"/>
              </a:ext>
            </a:extLst>
          </p:cNvPr>
          <p:cNvSpPr>
            <a:spLocks noGrp="1"/>
          </p:cNvSpPr>
          <p:nvPr>
            <p:ph type="title"/>
          </p:nvPr>
        </p:nvSpPr>
        <p:spPr>
          <a:xfrm>
            <a:off x="3920558" y="480736"/>
            <a:ext cx="7632700" cy="1223964"/>
          </a:xfrm>
        </p:spPr>
        <p:txBody>
          <a:bodyPr/>
          <a:lstStyle/>
          <a:p>
            <a:r>
              <a:rPr lang="en-US"/>
              <a:t>Key takeaways </a:t>
            </a:r>
          </a:p>
        </p:txBody>
      </p:sp>
      <p:sp>
        <p:nvSpPr>
          <p:cNvPr id="10" name="TextBox 9">
            <a:extLst>
              <a:ext uri="{FF2B5EF4-FFF2-40B4-BE49-F238E27FC236}">
                <a16:creationId xmlns:a16="http://schemas.microsoft.com/office/drawing/2014/main" id="{2EBCD623-A20E-8686-2587-D83DEF94127C}"/>
              </a:ext>
            </a:extLst>
          </p:cNvPr>
          <p:cNvSpPr txBox="1"/>
          <p:nvPr/>
        </p:nvSpPr>
        <p:spPr>
          <a:xfrm>
            <a:off x="1559296" y="3550574"/>
            <a:ext cx="1200191" cy="1781383"/>
          </a:xfrm>
          <a:prstGeom prst="flowChartOffpageConnector">
            <a:avLst/>
          </a:prstGeom>
          <a:solidFill>
            <a:schemeClr val="tx2"/>
          </a:solidFill>
          <a:ln>
            <a:solidFill>
              <a:srgbClr val="526878"/>
            </a:solidFill>
          </a:ln>
        </p:spPr>
        <p:style>
          <a:lnRef idx="0">
            <a:scrgbClr r="0" g="0" b="0"/>
          </a:lnRef>
          <a:fillRef idx="0">
            <a:scrgbClr r="0" g="0" b="0"/>
          </a:fillRef>
          <a:effectRef idx="0">
            <a:scrgbClr r="0" g="0" b="0"/>
          </a:effectRef>
          <a:fontRef idx="minor">
            <a:schemeClr val="lt1"/>
          </a:fontRef>
        </p:style>
        <p:txBody>
          <a:bodyPr spcFirstLastPara="0" vert="horz" wrap="square" lIns="72000" tIns="216000" rIns="72000" bIns="216000" numCol="1" spcCol="1270" anchor="b" anchorCtr="0">
            <a:noAutofit/>
          </a:bodyPr>
          <a:lstStyle/>
          <a:p>
            <a:pPr marL="0" lvl="0" indent="0" algn="ctr" defTabSz="488950">
              <a:lnSpc>
                <a:spcPct val="100000"/>
              </a:lnSpc>
              <a:spcBef>
                <a:spcPct val="0"/>
              </a:spcBef>
              <a:spcAft>
                <a:spcPct val="35000"/>
              </a:spcAft>
              <a:buNone/>
            </a:pPr>
            <a:r>
              <a:rPr lang="en-US" sz="1100" kern="1200"/>
              <a:t>Improve HIV service quality by addressing health system barriers</a:t>
            </a:r>
          </a:p>
        </p:txBody>
      </p:sp>
      <p:sp>
        <p:nvSpPr>
          <p:cNvPr id="11" name="TextBox 10">
            <a:extLst>
              <a:ext uri="{FF2B5EF4-FFF2-40B4-BE49-F238E27FC236}">
                <a16:creationId xmlns:a16="http://schemas.microsoft.com/office/drawing/2014/main" id="{99503B3A-744F-B740-E4DA-6F7BD9A74918}"/>
              </a:ext>
            </a:extLst>
          </p:cNvPr>
          <p:cNvSpPr txBox="1"/>
          <p:nvPr/>
        </p:nvSpPr>
        <p:spPr>
          <a:xfrm>
            <a:off x="2767066" y="3539811"/>
            <a:ext cx="1375101" cy="1923337"/>
          </a:xfrm>
          <a:prstGeom prst="flowChartOffpageConnector">
            <a:avLst/>
          </a:prstGeom>
          <a:solidFill>
            <a:schemeClr val="tx2"/>
          </a:solidFill>
          <a:ln>
            <a:solidFill>
              <a:srgbClr val="526878"/>
            </a:solidFill>
          </a:ln>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0" numCol="1" spcCol="1270" anchor="b" anchorCtr="0">
            <a:noAutofit/>
          </a:bodyPr>
          <a:lstStyle>
            <a:defPPr>
              <a:defRPr lang="en-US"/>
            </a:defPPr>
            <a:lvl1pPr lvl="0" indent="0" algn="ctr" defTabSz="488950">
              <a:lnSpc>
                <a:spcPct val="100000"/>
              </a:lnSpc>
              <a:spcBef>
                <a:spcPct val="0"/>
              </a:spcBef>
              <a:spcAft>
                <a:spcPct val="35000"/>
              </a:spcAft>
              <a:buNone/>
              <a:defRPr sz="1100"/>
            </a:lvl1pPr>
          </a:lstStyle>
          <a:p>
            <a:r>
              <a:rPr lang="en-US"/>
              <a:t>Adopt and adapt WHO differentiated person-centered engagement and re-engagement recommendations</a:t>
            </a:r>
          </a:p>
        </p:txBody>
      </p:sp>
      <p:sp>
        <p:nvSpPr>
          <p:cNvPr id="12" name="TextBox 11">
            <a:extLst>
              <a:ext uri="{FF2B5EF4-FFF2-40B4-BE49-F238E27FC236}">
                <a16:creationId xmlns:a16="http://schemas.microsoft.com/office/drawing/2014/main" id="{DE5DAB12-45B7-D6AE-BD68-001E225A35A3}"/>
              </a:ext>
            </a:extLst>
          </p:cNvPr>
          <p:cNvSpPr txBox="1"/>
          <p:nvPr/>
        </p:nvSpPr>
        <p:spPr>
          <a:xfrm>
            <a:off x="4149746" y="3544540"/>
            <a:ext cx="1597034" cy="2676010"/>
          </a:xfrm>
          <a:prstGeom prst="flowChartOffpageConnector">
            <a:avLst/>
          </a:prstGeom>
          <a:solidFill>
            <a:schemeClr val="tx2"/>
          </a:solidFill>
          <a:ln>
            <a:solidFill>
              <a:srgbClr val="526878"/>
            </a:solidFill>
          </a:ln>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0" numCol="1" spcCol="1270" anchor="b" anchorCtr="0">
            <a:noAutofit/>
          </a:bodyPr>
          <a:lstStyle>
            <a:defPPr>
              <a:defRPr lang="en-US"/>
            </a:defPPr>
            <a:lvl1pPr lvl="0" indent="0" algn="ctr" defTabSz="488950">
              <a:lnSpc>
                <a:spcPct val="100000"/>
              </a:lnSpc>
              <a:spcBef>
                <a:spcPct val="0"/>
              </a:spcBef>
              <a:spcAft>
                <a:spcPct val="35000"/>
              </a:spcAft>
              <a:buNone/>
              <a:defRPr sz="950"/>
            </a:lvl1pPr>
          </a:lstStyle>
          <a:p>
            <a:r>
              <a:rPr lang="en-US" sz="1100"/>
              <a:t>Strengthen monitoring systems to track client engagement and re-engagement and evidence on specific contexts and population groups, are needed to boost re-engagement efforts.</a:t>
            </a:r>
          </a:p>
        </p:txBody>
      </p:sp>
      <p:sp>
        <p:nvSpPr>
          <p:cNvPr id="13" name="TextBox 12">
            <a:extLst>
              <a:ext uri="{FF2B5EF4-FFF2-40B4-BE49-F238E27FC236}">
                <a16:creationId xmlns:a16="http://schemas.microsoft.com/office/drawing/2014/main" id="{CA30A4BC-C184-0CDF-8724-C04854A8E6CE}"/>
              </a:ext>
            </a:extLst>
          </p:cNvPr>
          <p:cNvSpPr txBox="1"/>
          <p:nvPr/>
        </p:nvSpPr>
        <p:spPr>
          <a:xfrm>
            <a:off x="5738374" y="3544540"/>
            <a:ext cx="1258902" cy="1787417"/>
          </a:xfrm>
          <a:prstGeom prst="flowChartOffpageConnector">
            <a:avLst/>
          </a:prstGeom>
          <a:solidFill>
            <a:schemeClr val="tx2"/>
          </a:solidFill>
          <a:ln>
            <a:solidFill>
              <a:srgbClr val="526878"/>
            </a:solidFill>
          </a:ln>
        </p:spPr>
        <p:style>
          <a:lnRef idx="0">
            <a:scrgbClr r="0" g="0" b="0"/>
          </a:lnRef>
          <a:fillRef idx="0">
            <a:scrgbClr r="0" g="0" b="0"/>
          </a:fillRef>
          <a:effectRef idx="0">
            <a:scrgbClr r="0" g="0" b="0"/>
          </a:effectRef>
          <a:fontRef idx="minor">
            <a:schemeClr val="lt1"/>
          </a:fontRef>
        </p:style>
        <p:txBody>
          <a:bodyPr spcFirstLastPara="0" vert="horz" wrap="square" lIns="72000" tIns="251999" rIns="72000" bIns="0" numCol="1" spcCol="1270" anchor="ctr" anchorCtr="0">
            <a:spAutoFit/>
          </a:bodyPr>
          <a:lstStyle>
            <a:defPPr>
              <a:defRPr lang="en-US"/>
            </a:defPPr>
            <a:lvl1pPr lvl="0" indent="0" algn="ctr" defTabSz="488950">
              <a:lnSpc>
                <a:spcPct val="100000"/>
              </a:lnSpc>
              <a:spcBef>
                <a:spcPct val="0"/>
              </a:spcBef>
              <a:spcAft>
                <a:spcPct val="35000"/>
              </a:spcAft>
              <a:buNone/>
              <a:defRPr sz="900"/>
            </a:lvl1pPr>
          </a:lstStyle>
          <a:p>
            <a:r>
              <a:rPr lang="en-US" sz="1100"/>
              <a:t>Promote community-led service delivery to align with preferences and enhance engagement.</a:t>
            </a:r>
          </a:p>
        </p:txBody>
      </p:sp>
      <p:sp>
        <p:nvSpPr>
          <p:cNvPr id="14" name="TextBox 13">
            <a:extLst>
              <a:ext uri="{FF2B5EF4-FFF2-40B4-BE49-F238E27FC236}">
                <a16:creationId xmlns:a16="http://schemas.microsoft.com/office/drawing/2014/main" id="{67294EC8-17AE-E051-1CBE-1F6E1BF5F920}"/>
              </a:ext>
            </a:extLst>
          </p:cNvPr>
          <p:cNvSpPr txBox="1"/>
          <p:nvPr/>
        </p:nvSpPr>
        <p:spPr>
          <a:xfrm>
            <a:off x="7981015" y="3544540"/>
            <a:ext cx="1530600" cy="1787417"/>
          </a:xfrm>
          <a:prstGeom prst="flowChartOffpageConnector">
            <a:avLst/>
          </a:prstGeom>
          <a:solidFill>
            <a:schemeClr val="tx2"/>
          </a:solidFill>
          <a:ln>
            <a:solidFill>
              <a:srgbClr val="526878"/>
            </a:solidFill>
          </a:ln>
        </p:spPr>
        <p:style>
          <a:lnRef idx="0">
            <a:scrgbClr r="0" g="0" b="0"/>
          </a:lnRef>
          <a:fillRef idx="0">
            <a:scrgbClr r="0" g="0" b="0"/>
          </a:fillRef>
          <a:effectRef idx="0">
            <a:scrgbClr r="0" g="0" b="0"/>
          </a:effectRef>
          <a:fontRef idx="minor">
            <a:schemeClr val="lt1"/>
          </a:fontRef>
        </p:style>
        <p:txBody>
          <a:bodyPr spcFirstLastPara="0" vert="horz" wrap="square" lIns="72000" tIns="251999" rIns="72000" bIns="0" numCol="1" spcCol="1270" anchor="ctr" anchorCtr="0">
            <a:spAutoFit/>
          </a:bodyPr>
          <a:lstStyle>
            <a:defPPr>
              <a:defRPr lang="en-US"/>
            </a:defPPr>
            <a:lvl1pPr lvl="0" indent="0" algn="ctr" defTabSz="488950">
              <a:lnSpc>
                <a:spcPct val="100000"/>
              </a:lnSpc>
              <a:spcBef>
                <a:spcPct val="0"/>
              </a:spcBef>
              <a:spcAft>
                <a:spcPct val="35000"/>
              </a:spcAft>
              <a:buNone/>
              <a:defRPr sz="900"/>
            </a:lvl1pPr>
          </a:lstStyle>
          <a:p>
            <a:r>
              <a:rPr lang="en-US" sz="1100"/>
              <a:t>Ensure a non-punitive, non-judgmental, welcoming environment for equitable service access</a:t>
            </a:r>
          </a:p>
        </p:txBody>
      </p:sp>
      <p:sp>
        <p:nvSpPr>
          <p:cNvPr id="9" name="TextBox 8">
            <a:extLst>
              <a:ext uri="{FF2B5EF4-FFF2-40B4-BE49-F238E27FC236}">
                <a16:creationId xmlns:a16="http://schemas.microsoft.com/office/drawing/2014/main" id="{1C836FD4-5C6E-3566-CD98-A8497AFE8A43}"/>
              </a:ext>
            </a:extLst>
          </p:cNvPr>
          <p:cNvSpPr txBox="1"/>
          <p:nvPr/>
        </p:nvSpPr>
        <p:spPr>
          <a:xfrm>
            <a:off x="6954550" y="3544580"/>
            <a:ext cx="1192610" cy="1405226"/>
          </a:xfrm>
          <a:prstGeom prst="flowChartOffpageConnector">
            <a:avLst/>
          </a:prstGeom>
          <a:solidFill>
            <a:schemeClr val="tx2"/>
          </a:solidFill>
          <a:ln>
            <a:solidFill>
              <a:srgbClr val="526878"/>
            </a:solidFill>
          </a:ln>
        </p:spPr>
        <p:style>
          <a:lnRef idx="0">
            <a:scrgbClr r="0" g="0" b="0"/>
          </a:lnRef>
          <a:fillRef idx="0">
            <a:scrgbClr r="0" g="0" b="0"/>
          </a:fillRef>
          <a:effectRef idx="0">
            <a:scrgbClr r="0" g="0" b="0"/>
          </a:effectRef>
          <a:fontRef idx="minor">
            <a:schemeClr val="lt1"/>
          </a:fontRef>
        </p:style>
        <p:txBody>
          <a:bodyPr spcFirstLastPara="0" vert="horz" wrap="square" lIns="36000" tIns="36000" rIns="36000" bIns="0" numCol="1" spcCol="1270" anchor="ctr" anchorCtr="0">
            <a:normAutofit/>
          </a:bodyPr>
          <a:lstStyle>
            <a:defPPr>
              <a:defRPr lang="en-US"/>
            </a:defPPr>
            <a:lvl1pPr lvl="0" indent="0" algn="ctr" defTabSz="488950">
              <a:lnSpc>
                <a:spcPct val="100000"/>
              </a:lnSpc>
              <a:spcBef>
                <a:spcPct val="0"/>
              </a:spcBef>
              <a:spcAft>
                <a:spcPct val="35000"/>
              </a:spcAft>
              <a:buNone/>
              <a:defRPr sz="950"/>
            </a:lvl1pPr>
          </a:lstStyle>
          <a:p>
            <a:r>
              <a:rPr lang="en-US" sz="1100"/>
              <a:t>Engage communities to tailor re-engagement strategies to clients' needs</a:t>
            </a:r>
          </a:p>
        </p:txBody>
      </p:sp>
      <p:grpSp>
        <p:nvGrpSpPr>
          <p:cNvPr id="15" name="Group 14">
            <a:extLst>
              <a:ext uri="{FF2B5EF4-FFF2-40B4-BE49-F238E27FC236}">
                <a16:creationId xmlns:a16="http://schemas.microsoft.com/office/drawing/2014/main" id="{CBE22368-9A49-8AFA-F8D5-CF683C8193D3}"/>
              </a:ext>
            </a:extLst>
          </p:cNvPr>
          <p:cNvGrpSpPr/>
          <p:nvPr/>
        </p:nvGrpSpPr>
        <p:grpSpPr>
          <a:xfrm rot="5400000">
            <a:off x="5014656" y="-2173745"/>
            <a:ext cx="2576173" cy="10265915"/>
            <a:chOff x="243600" y="1279692"/>
            <a:chExt cx="2114491" cy="7265895"/>
          </a:xfrm>
        </p:grpSpPr>
        <p:sp>
          <p:nvSpPr>
            <p:cNvPr id="17" name="object 11">
              <a:extLst>
                <a:ext uri="{FF2B5EF4-FFF2-40B4-BE49-F238E27FC236}">
                  <a16:creationId xmlns:a16="http://schemas.microsoft.com/office/drawing/2014/main" id="{13727CC3-2ECC-1F04-121B-F838B85BF027}"/>
                </a:ext>
              </a:extLst>
            </p:cNvPr>
            <p:cNvSpPr/>
            <p:nvPr/>
          </p:nvSpPr>
          <p:spPr>
            <a:xfrm>
              <a:off x="1781597" y="4454791"/>
              <a:ext cx="184785" cy="295275"/>
            </a:xfrm>
            <a:custGeom>
              <a:avLst/>
              <a:gdLst/>
              <a:ahLst/>
              <a:cxnLst/>
              <a:rect l="l" t="t" r="r" b="b"/>
              <a:pathLst>
                <a:path w="184785" h="295275">
                  <a:moveTo>
                    <a:pt x="0" y="0"/>
                  </a:moveTo>
                  <a:lnTo>
                    <a:pt x="0" y="294741"/>
                  </a:lnTo>
                  <a:lnTo>
                    <a:pt x="184213" y="147370"/>
                  </a:lnTo>
                  <a:lnTo>
                    <a:pt x="0" y="0"/>
                  </a:lnTo>
                  <a:close/>
                </a:path>
              </a:pathLst>
            </a:custGeom>
            <a:solidFill>
              <a:srgbClr val="526878"/>
            </a:solidFill>
          </p:spPr>
          <p:txBody>
            <a:bodyPr wrap="square" lIns="0" tIns="0" rIns="0" bIns="0" rtlCol="0"/>
            <a:lstStyle/>
            <a:p>
              <a:endParaRPr/>
            </a:p>
          </p:txBody>
        </p:sp>
        <p:sp>
          <p:nvSpPr>
            <p:cNvPr id="18" name="object 14">
              <a:extLst>
                <a:ext uri="{FF2B5EF4-FFF2-40B4-BE49-F238E27FC236}">
                  <a16:creationId xmlns:a16="http://schemas.microsoft.com/office/drawing/2014/main" id="{9EE527FB-869F-E363-EB97-B039E8693025}"/>
                </a:ext>
              </a:extLst>
            </p:cNvPr>
            <p:cNvSpPr/>
            <p:nvPr/>
          </p:nvSpPr>
          <p:spPr>
            <a:xfrm>
              <a:off x="1781594" y="6622820"/>
              <a:ext cx="184785" cy="295275"/>
            </a:xfrm>
            <a:custGeom>
              <a:avLst/>
              <a:gdLst/>
              <a:ahLst/>
              <a:cxnLst/>
              <a:rect l="l" t="t" r="r" b="b"/>
              <a:pathLst>
                <a:path w="184785" h="295275">
                  <a:moveTo>
                    <a:pt x="0" y="0"/>
                  </a:moveTo>
                  <a:lnTo>
                    <a:pt x="0" y="294741"/>
                  </a:lnTo>
                  <a:lnTo>
                    <a:pt x="184213" y="147370"/>
                  </a:lnTo>
                  <a:lnTo>
                    <a:pt x="0" y="0"/>
                  </a:lnTo>
                  <a:close/>
                </a:path>
              </a:pathLst>
            </a:custGeom>
            <a:solidFill>
              <a:srgbClr val="526878"/>
            </a:solidFill>
          </p:spPr>
          <p:txBody>
            <a:bodyPr wrap="square" lIns="0" tIns="0" rIns="0" bIns="0" rtlCol="0"/>
            <a:lstStyle/>
            <a:p>
              <a:endParaRPr/>
            </a:p>
          </p:txBody>
        </p:sp>
        <p:sp>
          <p:nvSpPr>
            <p:cNvPr id="19" name="object 15">
              <a:extLst>
                <a:ext uri="{FF2B5EF4-FFF2-40B4-BE49-F238E27FC236}">
                  <a16:creationId xmlns:a16="http://schemas.microsoft.com/office/drawing/2014/main" id="{45C0E7D8-53DE-45BF-A4AC-CE106D5CFA82}"/>
                </a:ext>
              </a:extLst>
            </p:cNvPr>
            <p:cNvSpPr/>
            <p:nvPr/>
          </p:nvSpPr>
          <p:spPr>
            <a:xfrm>
              <a:off x="1781594" y="5498438"/>
              <a:ext cx="184785" cy="295275"/>
            </a:xfrm>
            <a:custGeom>
              <a:avLst/>
              <a:gdLst/>
              <a:ahLst/>
              <a:cxnLst/>
              <a:rect l="l" t="t" r="r" b="b"/>
              <a:pathLst>
                <a:path w="184785" h="295275">
                  <a:moveTo>
                    <a:pt x="0" y="0"/>
                  </a:moveTo>
                  <a:lnTo>
                    <a:pt x="0" y="294741"/>
                  </a:lnTo>
                  <a:lnTo>
                    <a:pt x="184213" y="147370"/>
                  </a:lnTo>
                  <a:lnTo>
                    <a:pt x="0" y="0"/>
                  </a:lnTo>
                  <a:close/>
                </a:path>
              </a:pathLst>
            </a:custGeom>
            <a:solidFill>
              <a:srgbClr val="526878"/>
            </a:solidFill>
          </p:spPr>
          <p:txBody>
            <a:bodyPr wrap="square" lIns="0" tIns="0" rIns="0" bIns="0" rtlCol="0"/>
            <a:lstStyle/>
            <a:p>
              <a:endParaRPr/>
            </a:p>
          </p:txBody>
        </p:sp>
        <p:sp>
          <p:nvSpPr>
            <p:cNvPr id="20" name="object 16">
              <a:extLst>
                <a:ext uri="{FF2B5EF4-FFF2-40B4-BE49-F238E27FC236}">
                  <a16:creationId xmlns:a16="http://schemas.microsoft.com/office/drawing/2014/main" id="{967E27DC-5882-8F23-4270-C06C1D84CA89}"/>
                </a:ext>
              </a:extLst>
            </p:cNvPr>
            <p:cNvSpPr/>
            <p:nvPr/>
          </p:nvSpPr>
          <p:spPr>
            <a:xfrm>
              <a:off x="1782226" y="7798975"/>
              <a:ext cx="184785" cy="295275"/>
            </a:xfrm>
            <a:custGeom>
              <a:avLst/>
              <a:gdLst/>
              <a:ahLst/>
              <a:cxnLst/>
              <a:rect l="l" t="t" r="r" b="b"/>
              <a:pathLst>
                <a:path w="184785" h="295275">
                  <a:moveTo>
                    <a:pt x="0" y="0"/>
                  </a:moveTo>
                  <a:lnTo>
                    <a:pt x="0" y="294741"/>
                  </a:lnTo>
                  <a:lnTo>
                    <a:pt x="184213" y="147370"/>
                  </a:lnTo>
                  <a:lnTo>
                    <a:pt x="0" y="0"/>
                  </a:lnTo>
                  <a:close/>
                </a:path>
              </a:pathLst>
            </a:custGeom>
            <a:solidFill>
              <a:srgbClr val="526878"/>
            </a:solidFill>
          </p:spPr>
          <p:txBody>
            <a:bodyPr wrap="square" lIns="0" tIns="0" rIns="0" bIns="0" rtlCol="0"/>
            <a:lstStyle/>
            <a:p>
              <a:endParaRPr/>
            </a:p>
          </p:txBody>
        </p:sp>
        <p:sp>
          <p:nvSpPr>
            <p:cNvPr id="21" name="object 17">
              <a:extLst>
                <a:ext uri="{FF2B5EF4-FFF2-40B4-BE49-F238E27FC236}">
                  <a16:creationId xmlns:a16="http://schemas.microsoft.com/office/drawing/2014/main" id="{A9856615-ACF3-CE4C-FAD2-29676A0CC029}"/>
                </a:ext>
              </a:extLst>
            </p:cNvPr>
            <p:cNvSpPr/>
            <p:nvPr/>
          </p:nvSpPr>
          <p:spPr>
            <a:xfrm>
              <a:off x="358979" y="7467442"/>
              <a:ext cx="636905" cy="161925"/>
            </a:xfrm>
            <a:custGeom>
              <a:avLst/>
              <a:gdLst/>
              <a:ahLst/>
              <a:cxnLst/>
              <a:rect l="l" t="t" r="r" b="b"/>
              <a:pathLst>
                <a:path w="636905" h="161925">
                  <a:moveTo>
                    <a:pt x="636295" y="0"/>
                  </a:moveTo>
                  <a:lnTo>
                    <a:pt x="0" y="0"/>
                  </a:lnTo>
                  <a:lnTo>
                    <a:pt x="0" y="161315"/>
                  </a:lnTo>
                  <a:lnTo>
                    <a:pt x="636295" y="161315"/>
                  </a:lnTo>
                  <a:lnTo>
                    <a:pt x="636295" y="0"/>
                  </a:lnTo>
                  <a:close/>
                </a:path>
              </a:pathLst>
            </a:custGeom>
            <a:solidFill>
              <a:srgbClr val="526878"/>
            </a:solidFill>
          </p:spPr>
          <p:txBody>
            <a:bodyPr wrap="square" lIns="0" tIns="0" rIns="0" bIns="0" rtlCol="0"/>
            <a:lstStyle/>
            <a:p>
              <a:endParaRPr/>
            </a:p>
          </p:txBody>
        </p:sp>
        <p:sp>
          <p:nvSpPr>
            <p:cNvPr id="22" name="object 18">
              <a:extLst>
                <a:ext uri="{FF2B5EF4-FFF2-40B4-BE49-F238E27FC236}">
                  <a16:creationId xmlns:a16="http://schemas.microsoft.com/office/drawing/2014/main" id="{1721E5CD-43DF-4D49-F2CE-472A540928F3}"/>
                </a:ext>
              </a:extLst>
            </p:cNvPr>
            <p:cNvSpPr/>
            <p:nvPr/>
          </p:nvSpPr>
          <p:spPr>
            <a:xfrm>
              <a:off x="243600" y="8083582"/>
              <a:ext cx="751840" cy="161925"/>
            </a:xfrm>
            <a:custGeom>
              <a:avLst/>
              <a:gdLst/>
              <a:ahLst/>
              <a:cxnLst/>
              <a:rect l="l" t="t" r="r" b="b"/>
              <a:pathLst>
                <a:path w="751840" h="161925">
                  <a:moveTo>
                    <a:pt x="751687" y="0"/>
                  </a:moveTo>
                  <a:lnTo>
                    <a:pt x="0" y="0"/>
                  </a:lnTo>
                  <a:lnTo>
                    <a:pt x="0" y="161315"/>
                  </a:lnTo>
                  <a:lnTo>
                    <a:pt x="751687" y="161315"/>
                  </a:lnTo>
                  <a:lnTo>
                    <a:pt x="751687" y="0"/>
                  </a:lnTo>
                  <a:close/>
                </a:path>
              </a:pathLst>
            </a:custGeom>
            <a:solidFill>
              <a:srgbClr val="526878"/>
            </a:solidFill>
          </p:spPr>
          <p:txBody>
            <a:bodyPr wrap="square" lIns="0" tIns="0" rIns="0" bIns="0" rtlCol="0"/>
            <a:lstStyle/>
            <a:p>
              <a:endParaRPr/>
            </a:p>
          </p:txBody>
        </p:sp>
        <p:sp>
          <p:nvSpPr>
            <p:cNvPr id="23" name="object 19">
              <a:extLst>
                <a:ext uri="{FF2B5EF4-FFF2-40B4-BE49-F238E27FC236}">
                  <a16:creationId xmlns:a16="http://schemas.microsoft.com/office/drawing/2014/main" id="{6AC3B597-B25C-8C34-487B-59BD5F4C8F36}"/>
                </a:ext>
              </a:extLst>
            </p:cNvPr>
            <p:cNvSpPr/>
            <p:nvPr/>
          </p:nvSpPr>
          <p:spPr>
            <a:xfrm>
              <a:off x="518059" y="7467442"/>
              <a:ext cx="477520" cy="772668"/>
            </a:xfrm>
            <a:custGeom>
              <a:avLst/>
              <a:gdLst/>
              <a:ahLst/>
              <a:cxnLst/>
              <a:rect l="l" t="t" r="r" b="b"/>
              <a:pathLst>
                <a:path w="477519" h="779779">
                  <a:moveTo>
                    <a:pt x="477215" y="0"/>
                  </a:moveTo>
                  <a:lnTo>
                    <a:pt x="156832" y="0"/>
                  </a:lnTo>
                  <a:lnTo>
                    <a:pt x="156832" y="313677"/>
                  </a:lnTo>
                  <a:lnTo>
                    <a:pt x="0" y="313677"/>
                  </a:lnTo>
                  <a:lnTo>
                    <a:pt x="0" y="474992"/>
                  </a:lnTo>
                  <a:lnTo>
                    <a:pt x="156832" y="474992"/>
                  </a:lnTo>
                  <a:lnTo>
                    <a:pt x="156832" y="779691"/>
                  </a:lnTo>
                  <a:lnTo>
                    <a:pt x="477215" y="779691"/>
                  </a:lnTo>
                  <a:lnTo>
                    <a:pt x="477215" y="474992"/>
                  </a:lnTo>
                  <a:lnTo>
                    <a:pt x="477215" y="313677"/>
                  </a:lnTo>
                  <a:lnTo>
                    <a:pt x="477215" y="0"/>
                  </a:lnTo>
                  <a:close/>
                </a:path>
              </a:pathLst>
            </a:custGeom>
            <a:solidFill>
              <a:srgbClr val="526878"/>
            </a:solidFill>
          </p:spPr>
          <p:txBody>
            <a:bodyPr wrap="square" lIns="0" tIns="0" rIns="0" bIns="0" rtlCol="0"/>
            <a:lstStyle/>
            <a:p>
              <a:endParaRPr/>
            </a:p>
          </p:txBody>
        </p:sp>
        <p:grpSp>
          <p:nvGrpSpPr>
            <p:cNvPr id="24" name="object 20">
              <a:extLst>
                <a:ext uri="{FF2B5EF4-FFF2-40B4-BE49-F238E27FC236}">
                  <a16:creationId xmlns:a16="http://schemas.microsoft.com/office/drawing/2014/main" id="{8C2B47A1-1EA7-A1ED-3241-6F59A38D78FA}"/>
                </a:ext>
              </a:extLst>
            </p:cNvPr>
            <p:cNvGrpSpPr/>
            <p:nvPr/>
          </p:nvGrpSpPr>
          <p:grpSpPr>
            <a:xfrm>
              <a:off x="982956" y="2676508"/>
              <a:ext cx="691827" cy="2338196"/>
              <a:chOff x="1196556" y="2802066"/>
              <a:chExt cx="691827" cy="2338196"/>
            </a:xfrm>
          </p:grpSpPr>
          <p:sp>
            <p:nvSpPr>
              <p:cNvPr id="38" name="object 21">
                <a:extLst>
                  <a:ext uri="{FF2B5EF4-FFF2-40B4-BE49-F238E27FC236}">
                    <a16:creationId xmlns:a16="http://schemas.microsoft.com/office/drawing/2014/main" id="{B1930095-AACA-BE1D-C2CC-A8F704755995}"/>
                  </a:ext>
                </a:extLst>
              </p:cNvPr>
              <p:cNvSpPr/>
              <p:nvPr/>
            </p:nvSpPr>
            <p:spPr>
              <a:xfrm>
                <a:off x="1196556" y="3003347"/>
                <a:ext cx="346077" cy="1251713"/>
              </a:xfrm>
              <a:custGeom>
                <a:avLst/>
                <a:gdLst/>
                <a:ahLst/>
                <a:cxnLst/>
                <a:rect l="l" t="t" r="r" b="b"/>
                <a:pathLst>
                  <a:path w="349250" h="1019810">
                    <a:moveTo>
                      <a:pt x="0" y="1019428"/>
                    </a:moveTo>
                    <a:lnTo>
                      <a:pt x="348894" y="1019428"/>
                    </a:lnTo>
                    <a:lnTo>
                      <a:pt x="348894" y="0"/>
                    </a:lnTo>
                    <a:lnTo>
                      <a:pt x="0" y="0"/>
                    </a:lnTo>
                    <a:lnTo>
                      <a:pt x="0" y="1019428"/>
                    </a:lnTo>
                    <a:close/>
                  </a:path>
                </a:pathLst>
              </a:custGeom>
              <a:solidFill>
                <a:srgbClr val="526878"/>
              </a:solidFill>
            </p:spPr>
            <p:txBody>
              <a:bodyPr wrap="square" lIns="0" tIns="0" rIns="0" bIns="0" rtlCol="0"/>
              <a:lstStyle/>
              <a:p>
                <a:endParaRPr/>
              </a:p>
            </p:txBody>
          </p:sp>
          <p:sp>
            <p:nvSpPr>
              <p:cNvPr id="39" name="object 22">
                <a:extLst>
                  <a:ext uri="{FF2B5EF4-FFF2-40B4-BE49-F238E27FC236}">
                    <a16:creationId xmlns:a16="http://schemas.microsoft.com/office/drawing/2014/main" id="{B6DBE89B-D3B5-C523-B6D3-59DF86C3558E}"/>
                  </a:ext>
                </a:extLst>
              </p:cNvPr>
              <p:cNvSpPr/>
              <p:nvPr/>
            </p:nvSpPr>
            <p:spPr>
              <a:xfrm>
                <a:off x="1196556" y="2802066"/>
                <a:ext cx="688377" cy="2338196"/>
              </a:xfrm>
              <a:custGeom>
                <a:avLst/>
                <a:gdLst/>
                <a:ahLst/>
                <a:cxnLst/>
                <a:rect l="l" t="t" r="r" b="b"/>
                <a:pathLst>
                  <a:path w="694689" h="1905000">
                    <a:moveTo>
                      <a:pt x="694563" y="0"/>
                    </a:moveTo>
                    <a:lnTo>
                      <a:pt x="348894" y="0"/>
                    </a:lnTo>
                    <a:lnTo>
                      <a:pt x="348894" y="1019403"/>
                    </a:lnTo>
                    <a:lnTo>
                      <a:pt x="0" y="1019403"/>
                    </a:lnTo>
                    <a:lnTo>
                      <a:pt x="0" y="1904403"/>
                    </a:lnTo>
                    <a:lnTo>
                      <a:pt x="348894" y="1904403"/>
                    </a:lnTo>
                    <a:lnTo>
                      <a:pt x="348894" y="1019416"/>
                    </a:lnTo>
                    <a:lnTo>
                      <a:pt x="694563" y="1019416"/>
                    </a:lnTo>
                    <a:lnTo>
                      <a:pt x="694563" y="0"/>
                    </a:lnTo>
                    <a:close/>
                  </a:path>
                </a:pathLst>
              </a:custGeom>
              <a:solidFill>
                <a:srgbClr val="55ABD2"/>
              </a:solidFill>
            </p:spPr>
            <p:txBody>
              <a:bodyPr wrap="square" lIns="0" tIns="0" rIns="0" bIns="0" rtlCol="0"/>
              <a:lstStyle/>
              <a:p>
                <a:endParaRPr/>
              </a:p>
            </p:txBody>
          </p:sp>
          <p:sp>
            <p:nvSpPr>
              <p:cNvPr id="40" name="object 23">
                <a:extLst>
                  <a:ext uri="{FF2B5EF4-FFF2-40B4-BE49-F238E27FC236}">
                    <a16:creationId xmlns:a16="http://schemas.microsoft.com/office/drawing/2014/main" id="{41A5EAE8-260E-BAD0-F0D7-7A0252B08DE7}"/>
                  </a:ext>
                </a:extLst>
              </p:cNvPr>
              <p:cNvSpPr/>
              <p:nvPr/>
            </p:nvSpPr>
            <p:spPr>
              <a:xfrm>
                <a:off x="1537202" y="4053386"/>
                <a:ext cx="351181" cy="1086481"/>
              </a:xfrm>
              <a:custGeom>
                <a:avLst/>
                <a:gdLst/>
                <a:ahLst/>
                <a:cxnLst/>
                <a:rect l="l" t="t" r="r" b="b"/>
                <a:pathLst>
                  <a:path w="346075" h="885189">
                    <a:moveTo>
                      <a:pt x="345668" y="0"/>
                    </a:moveTo>
                    <a:lnTo>
                      <a:pt x="0" y="0"/>
                    </a:lnTo>
                    <a:lnTo>
                      <a:pt x="0" y="884986"/>
                    </a:lnTo>
                    <a:lnTo>
                      <a:pt x="345668" y="884986"/>
                    </a:lnTo>
                    <a:lnTo>
                      <a:pt x="345668" y="0"/>
                    </a:lnTo>
                    <a:close/>
                  </a:path>
                </a:pathLst>
              </a:custGeom>
              <a:solidFill>
                <a:srgbClr val="526878"/>
              </a:solidFill>
            </p:spPr>
            <p:txBody>
              <a:bodyPr wrap="square" lIns="0" tIns="0" rIns="0" bIns="0" rtlCol="0"/>
              <a:lstStyle/>
              <a:p>
                <a:endParaRPr/>
              </a:p>
            </p:txBody>
          </p:sp>
        </p:grpSp>
        <p:grpSp>
          <p:nvGrpSpPr>
            <p:cNvPr id="25" name="object 24">
              <a:extLst>
                <a:ext uri="{FF2B5EF4-FFF2-40B4-BE49-F238E27FC236}">
                  <a16:creationId xmlns:a16="http://schemas.microsoft.com/office/drawing/2014/main" id="{98CD9D77-DCD2-16D1-0BE2-847E4082458D}"/>
                </a:ext>
              </a:extLst>
            </p:cNvPr>
            <p:cNvGrpSpPr/>
            <p:nvPr/>
          </p:nvGrpSpPr>
          <p:grpSpPr>
            <a:xfrm>
              <a:off x="982960" y="7660392"/>
              <a:ext cx="694960" cy="885195"/>
              <a:chOff x="1196560" y="7785950"/>
              <a:chExt cx="694960" cy="885195"/>
            </a:xfrm>
          </p:grpSpPr>
          <p:sp>
            <p:nvSpPr>
              <p:cNvPr id="36" name="object 25">
                <a:extLst>
                  <a:ext uri="{FF2B5EF4-FFF2-40B4-BE49-F238E27FC236}">
                    <a16:creationId xmlns:a16="http://schemas.microsoft.com/office/drawing/2014/main" id="{EBBCDC4B-2AA2-8FA1-6943-A825E77869F2}"/>
                  </a:ext>
                </a:extLst>
              </p:cNvPr>
              <p:cNvSpPr/>
              <p:nvPr/>
            </p:nvSpPr>
            <p:spPr>
              <a:xfrm>
                <a:off x="1196560" y="7785950"/>
                <a:ext cx="694690" cy="885190"/>
              </a:xfrm>
              <a:custGeom>
                <a:avLst/>
                <a:gdLst/>
                <a:ahLst/>
                <a:cxnLst/>
                <a:rect l="l" t="t" r="r" b="b"/>
                <a:pathLst>
                  <a:path w="694689" h="885190">
                    <a:moveTo>
                      <a:pt x="694550" y="0"/>
                    </a:moveTo>
                    <a:lnTo>
                      <a:pt x="0" y="0"/>
                    </a:lnTo>
                    <a:lnTo>
                      <a:pt x="0" y="605701"/>
                    </a:lnTo>
                    <a:lnTo>
                      <a:pt x="3655" y="651002"/>
                    </a:lnTo>
                    <a:lnTo>
                      <a:pt x="14238" y="693976"/>
                    </a:lnTo>
                    <a:lnTo>
                      <a:pt x="31174" y="734050"/>
                    </a:lnTo>
                    <a:lnTo>
                      <a:pt x="53887" y="770646"/>
                    </a:lnTo>
                    <a:lnTo>
                      <a:pt x="81803" y="803190"/>
                    </a:lnTo>
                    <a:lnTo>
                      <a:pt x="114347" y="831108"/>
                    </a:lnTo>
                    <a:lnTo>
                      <a:pt x="150943" y="853822"/>
                    </a:lnTo>
                    <a:lnTo>
                      <a:pt x="191017" y="870759"/>
                    </a:lnTo>
                    <a:lnTo>
                      <a:pt x="233994" y="881343"/>
                    </a:lnTo>
                    <a:lnTo>
                      <a:pt x="279298" y="884999"/>
                    </a:lnTo>
                    <a:lnTo>
                      <a:pt x="415251" y="884999"/>
                    </a:lnTo>
                    <a:lnTo>
                      <a:pt x="460556" y="881343"/>
                    </a:lnTo>
                    <a:lnTo>
                      <a:pt x="503532" y="870759"/>
                    </a:lnTo>
                    <a:lnTo>
                      <a:pt x="543606" y="853822"/>
                    </a:lnTo>
                    <a:lnTo>
                      <a:pt x="580202" y="831108"/>
                    </a:lnTo>
                    <a:lnTo>
                      <a:pt x="612746" y="803190"/>
                    </a:lnTo>
                    <a:lnTo>
                      <a:pt x="640662" y="770646"/>
                    </a:lnTo>
                    <a:lnTo>
                      <a:pt x="663375" y="734050"/>
                    </a:lnTo>
                    <a:lnTo>
                      <a:pt x="680311" y="693976"/>
                    </a:lnTo>
                    <a:lnTo>
                      <a:pt x="690894" y="651002"/>
                    </a:lnTo>
                    <a:lnTo>
                      <a:pt x="694550" y="605701"/>
                    </a:lnTo>
                    <a:lnTo>
                      <a:pt x="694550" y="0"/>
                    </a:lnTo>
                    <a:close/>
                  </a:path>
                </a:pathLst>
              </a:custGeom>
              <a:solidFill>
                <a:srgbClr val="55ABD2"/>
              </a:solidFill>
            </p:spPr>
            <p:txBody>
              <a:bodyPr wrap="square" lIns="0" tIns="0" rIns="0" bIns="0" rtlCol="0"/>
              <a:lstStyle/>
              <a:p>
                <a:endParaRPr/>
              </a:p>
            </p:txBody>
          </p:sp>
          <p:sp>
            <p:nvSpPr>
              <p:cNvPr id="37" name="object 26">
                <a:extLst>
                  <a:ext uri="{FF2B5EF4-FFF2-40B4-BE49-F238E27FC236}">
                    <a16:creationId xmlns:a16="http://schemas.microsoft.com/office/drawing/2014/main" id="{38DC3A78-6978-ECDC-FC22-43DCEF342711}"/>
                  </a:ext>
                </a:extLst>
              </p:cNvPr>
              <p:cNvSpPr/>
              <p:nvPr/>
            </p:nvSpPr>
            <p:spPr>
              <a:xfrm>
                <a:off x="1545445" y="7785955"/>
                <a:ext cx="346075" cy="885190"/>
              </a:xfrm>
              <a:custGeom>
                <a:avLst/>
                <a:gdLst/>
                <a:ahLst/>
                <a:cxnLst/>
                <a:rect l="l" t="t" r="r" b="b"/>
                <a:pathLst>
                  <a:path w="346075" h="885190">
                    <a:moveTo>
                      <a:pt x="345668" y="0"/>
                    </a:moveTo>
                    <a:lnTo>
                      <a:pt x="0" y="0"/>
                    </a:lnTo>
                    <a:lnTo>
                      <a:pt x="0" y="884986"/>
                    </a:lnTo>
                    <a:lnTo>
                      <a:pt x="66370" y="884986"/>
                    </a:lnTo>
                    <a:lnTo>
                      <a:pt x="111674" y="881331"/>
                    </a:lnTo>
                    <a:lnTo>
                      <a:pt x="154650" y="870748"/>
                    </a:lnTo>
                    <a:lnTo>
                      <a:pt x="194724" y="853812"/>
                    </a:lnTo>
                    <a:lnTo>
                      <a:pt x="231321" y="831098"/>
                    </a:lnTo>
                    <a:lnTo>
                      <a:pt x="263864" y="803182"/>
                    </a:lnTo>
                    <a:lnTo>
                      <a:pt x="291780" y="770639"/>
                    </a:lnTo>
                    <a:lnTo>
                      <a:pt x="314494" y="734042"/>
                    </a:lnTo>
                    <a:lnTo>
                      <a:pt x="331429" y="693969"/>
                    </a:lnTo>
                    <a:lnTo>
                      <a:pt x="342013" y="650992"/>
                    </a:lnTo>
                    <a:lnTo>
                      <a:pt x="345668" y="605688"/>
                    </a:lnTo>
                    <a:lnTo>
                      <a:pt x="345668" y="0"/>
                    </a:lnTo>
                    <a:close/>
                  </a:path>
                </a:pathLst>
              </a:custGeom>
              <a:solidFill>
                <a:srgbClr val="526878"/>
              </a:solidFill>
            </p:spPr>
            <p:txBody>
              <a:bodyPr wrap="square" lIns="0" tIns="0" rIns="0" bIns="0" rtlCol="0"/>
              <a:lstStyle/>
              <a:p>
                <a:endParaRPr/>
              </a:p>
            </p:txBody>
          </p:sp>
        </p:grpSp>
        <p:grpSp>
          <p:nvGrpSpPr>
            <p:cNvPr id="26" name="object 27">
              <a:extLst>
                <a:ext uri="{FF2B5EF4-FFF2-40B4-BE49-F238E27FC236}">
                  <a16:creationId xmlns:a16="http://schemas.microsoft.com/office/drawing/2014/main" id="{96C61008-421A-8BC1-CF43-57C03AD10AEB}"/>
                </a:ext>
              </a:extLst>
            </p:cNvPr>
            <p:cNvGrpSpPr/>
            <p:nvPr/>
          </p:nvGrpSpPr>
          <p:grpSpPr>
            <a:xfrm>
              <a:off x="982955" y="5005407"/>
              <a:ext cx="694957" cy="2663876"/>
              <a:chOff x="1196555" y="5130965"/>
              <a:chExt cx="694957" cy="2663876"/>
            </a:xfrm>
          </p:grpSpPr>
          <p:sp>
            <p:nvSpPr>
              <p:cNvPr id="31" name="object 28">
                <a:extLst>
                  <a:ext uri="{FF2B5EF4-FFF2-40B4-BE49-F238E27FC236}">
                    <a16:creationId xmlns:a16="http://schemas.microsoft.com/office/drawing/2014/main" id="{7C664D68-6EB0-728F-E9A6-CA7C8CD1E2D7}"/>
                  </a:ext>
                </a:extLst>
              </p:cNvPr>
              <p:cNvSpPr/>
              <p:nvPr/>
            </p:nvSpPr>
            <p:spPr>
              <a:xfrm>
                <a:off x="1196555" y="6024651"/>
                <a:ext cx="349250" cy="885190"/>
              </a:xfrm>
              <a:custGeom>
                <a:avLst/>
                <a:gdLst/>
                <a:ahLst/>
                <a:cxnLst/>
                <a:rect l="l" t="t" r="r" b="b"/>
                <a:pathLst>
                  <a:path w="349250" h="885190">
                    <a:moveTo>
                      <a:pt x="0" y="884999"/>
                    </a:moveTo>
                    <a:lnTo>
                      <a:pt x="348894" y="884999"/>
                    </a:lnTo>
                    <a:lnTo>
                      <a:pt x="348894" y="0"/>
                    </a:lnTo>
                    <a:lnTo>
                      <a:pt x="0" y="0"/>
                    </a:lnTo>
                    <a:lnTo>
                      <a:pt x="0" y="884999"/>
                    </a:lnTo>
                    <a:close/>
                  </a:path>
                </a:pathLst>
              </a:custGeom>
              <a:solidFill>
                <a:srgbClr val="55ABD2"/>
              </a:solidFill>
            </p:spPr>
            <p:txBody>
              <a:bodyPr wrap="square" lIns="0" tIns="0" rIns="0" bIns="0" rtlCol="0"/>
              <a:lstStyle/>
              <a:p>
                <a:endParaRPr/>
              </a:p>
            </p:txBody>
          </p:sp>
          <p:sp>
            <p:nvSpPr>
              <p:cNvPr id="32" name="object 29">
                <a:extLst>
                  <a:ext uri="{FF2B5EF4-FFF2-40B4-BE49-F238E27FC236}">
                    <a16:creationId xmlns:a16="http://schemas.microsoft.com/office/drawing/2014/main" id="{642E9BA8-1298-3F01-2119-854B2D79FE24}"/>
                  </a:ext>
                </a:extLst>
              </p:cNvPr>
              <p:cNvSpPr/>
              <p:nvPr/>
            </p:nvSpPr>
            <p:spPr>
              <a:xfrm>
                <a:off x="1196555" y="5139663"/>
                <a:ext cx="694690" cy="1770380"/>
              </a:xfrm>
              <a:custGeom>
                <a:avLst/>
                <a:gdLst/>
                <a:ahLst/>
                <a:cxnLst/>
                <a:rect l="l" t="t" r="r" b="b"/>
                <a:pathLst>
                  <a:path w="694689" h="1770379">
                    <a:moveTo>
                      <a:pt x="348894" y="0"/>
                    </a:moveTo>
                    <a:lnTo>
                      <a:pt x="0" y="0"/>
                    </a:lnTo>
                    <a:lnTo>
                      <a:pt x="0" y="884999"/>
                    </a:lnTo>
                    <a:lnTo>
                      <a:pt x="348894" y="884999"/>
                    </a:lnTo>
                    <a:lnTo>
                      <a:pt x="348894" y="0"/>
                    </a:lnTo>
                    <a:close/>
                  </a:path>
                  <a:path w="694689" h="1770379">
                    <a:moveTo>
                      <a:pt x="694563" y="884999"/>
                    </a:moveTo>
                    <a:lnTo>
                      <a:pt x="348894" y="884999"/>
                    </a:lnTo>
                    <a:lnTo>
                      <a:pt x="348894" y="1769986"/>
                    </a:lnTo>
                    <a:lnTo>
                      <a:pt x="694563" y="1769986"/>
                    </a:lnTo>
                    <a:lnTo>
                      <a:pt x="694563" y="884999"/>
                    </a:lnTo>
                    <a:close/>
                  </a:path>
                </a:pathLst>
              </a:custGeom>
              <a:solidFill>
                <a:srgbClr val="526878"/>
              </a:solidFill>
            </p:spPr>
            <p:txBody>
              <a:bodyPr wrap="square" lIns="0" tIns="0" rIns="0" bIns="0" rtlCol="0"/>
              <a:lstStyle/>
              <a:p>
                <a:endParaRPr/>
              </a:p>
            </p:txBody>
          </p:sp>
          <p:sp>
            <p:nvSpPr>
              <p:cNvPr id="33" name="object 30">
                <a:extLst>
                  <a:ext uri="{FF2B5EF4-FFF2-40B4-BE49-F238E27FC236}">
                    <a16:creationId xmlns:a16="http://schemas.microsoft.com/office/drawing/2014/main" id="{808145E1-13A0-1B37-3C10-83B4979B109A}"/>
                  </a:ext>
                </a:extLst>
              </p:cNvPr>
              <p:cNvSpPr/>
              <p:nvPr/>
            </p:nvSpPr>
            <p:spPr>
              <a:xfrm>
                <a:off x="1537203" y="5130965"/>
                <a:ext cx="346075" cy="885190"/>
              </a:xfrm>
              <a:custGeom>
                <a:avLst/>
                <a:gdLst/>
                <a:ahLst/>
                <a:cxnLst/>
                <a:rect l="l" t="t" r="r" b="b"/>
                <a:pathLst>
                  <a:path w="346075" h="885189">
                    <a:moveTo>
                      <a:pt x="345668" y="0"/>
                    </a:moveTo>
                    <a:lnTo>
                      <a:pt x="0" y="0"/>
                    </a:lnTo>
                    <a:lnTo>
                      <a:pt x="0" y="884986"/>
                    </a:lnTo>
                    <a:lnTo>
                      <a:pt x="345668" y="884986"/>
                    </a:lnTo>
                    <a:lnTo>
                      <a:pt x="345668" y="0"/>
                    </a:lnTo>
                    <a:close/>
                  </a:path>
                </a:pathLst>
              </a:custGeom>
              <a:solidFill>
                <a:srgbClr val="55ABD2"/>
              </a:solidFill>
            </p:spPr>
            <p:txBody>
              <a:bodyPr wrap="square" lIns="0" tIns="0" rIns="0" bIns="0" rtlCol="0"/>
              <a:lstStyle/>
              <a:p>
                <a:endParaRPr/>
              </a:p>
            </p:txBody>
          </p:sp>
          <p:sp>
            <p:nvSpPr>
              <p:cNvPr id="34" name="object 31">
                <a:extLst>
                  <a:ext uri="{FF2B5EF4-FFF2-40B4-BE49-F238E27FC236}">
                    <a16:creationId xmlns:a16="http://schemas.microsoft.com/office/drawing/2014/main" id="{FE2C0C50-243E-075A-23EB-FF56A8E2FFA0}"/>
                  </a:ext>
                </a:extLst>
              </p:cNvPr>
              <p:cNvSpPr/>
              <p:nvPr/>
            </p:nvSpPr>
            <p:spPr>
              <a:xfrm>
                <a:off x="1196581" y="6909651"/>
                <a:ext cx="349250" cy="885190"/>
              </a:xfrm>
              <a:custGeom>
                <a:avLst/>
                <a:gdLst/>
                <a:ahLst/>
                <a:cxnLst/>
                <a:rect l="l" t="t" r="r" b="b"/>
                <a:pathLst>
                  <a:path w="349250" h="885190">
                    <a:moveTo>
                      <a:pt x="0" y="884999"/>
                    </a:moveTo>
                    <a:lnTo>
                      <a:pt x="348856" y="884999"/>
                    </a:lnTo>
                    <a:lnTo>
                      <a:pt x="348856" y="0"/>
                    </a:lnTo>
                    <a:lnTo>
                      <a:pt x="0" y="0"/>
                    </a:lnTo>
                    <a:lnTo>
                      <a:pt x="0" y="884999"/>
                    </a:lnTo>
                    <a:close/>
                  </a:path>
                </a:pathLst>
              </a:custGeom>
              <a:solidFill>
                <a:srgbClr val="526878"/>
              </a:solidFill>
            </p:spPr>
            <p:txBody>
              <a:bodyPr wrap="square" lIns="0" tIns="0" rIns="0" bIns="0" rtlCol="0"/>
              <a:lstStyle/>
              <a:p>
                <a:endParaRPr/>
              </a:p>
            </p:txBody>
          </p:sp>
          <p:sp>
            <p:nvSpPr>
              <p:cNvPr id="35" name="object 32">
                <a:extLst>
                  <a:ext uri="{FF2B5EF4-FFF2-40B4-BE49-F238E27FC236}">
                    <a16:creationId xmlns:a16="http://schemas.microsoft.com/office/drawing/2014/main" id="{BA601F85-BBEC-64D7-45E7-343A2EE3ACE8}"/>
                  </a:ext>
                </a:extLst>
              </p:cNvPr>
              <p:cNvSpPr/>
              <p:nvPr/>
            </p:nvSpPr>
            <p:spPr>
              <a:xfrm>
                <a:off x="1545437" y="6900953"/>
                <a:ext cx="346075" cy="885190"/>
              </a:xfrm>
              <a:custGeom>
                <a:avLst/>
                <a:gdLst/>
                <a:ahLst/>
                <a:cxnLst/>
                <a:rect l="l" t="t" r="r" b="b"/>
                <a:pathLst>
                  <a:path w="346075" h="885190">
                    <a:moveTo>
                      <a:pt x="345694" y="0"/>
                    </a:moveTo>
                    <a:lnTo>
                      <a:pt x="0" y="0"/>
                    </a:lnTo>
                    <a:lnTo>
                      <a:pt x="0" y="884986"/>
                    </a:lnTo>
                    <a:lnTo>
                      <a:pt x="345694" y="884986"/>
                    </a:lnTo>
                    <a:lnTo>
                      <a:pt x="345694" y="0"/>
                    </a:lnTo>
                    <a:close/>
                  </a:path>
                </a:pathLst>
              </a:custGeom>
              <a:solidFill>
                <a:srgbClr val="55ABD2"/>
              </a:solidFill>
            </p:spPr>
            <p:txBody>
              <a:bodyPr wrap="square" lIns="0" tIns="0" rIns="0" bIns="0" rtlCol="0"/>
              <a:lstStyle/>
              <a:p>
                <a:endParaRPr/>
              </a:p>
            </p:txBody>
          </p:sp>
        </p:grpSp>
        <p:grpSp>
          <p:nvGrpSpPr>
            <p:cNvPr id="27" name="object 33">
              <a:extLst>
                <a:ext uri="{FF2B5EF4-FFF2-40B4-BE49-F238E27FC236}">
                  <a16:creationId xmlns:a16="http://schemas.microsoft.com/office/drawing/2014/main" id="{F292D768-BEA3-C5D6-C3F8-02327997916E}"/>
                </a:ext>
              </a:extLst>
            </p:cNvPr>
            <p:cNvGrpSpPr/>
            <p:nvPr/>
          </p:nvGrpSpPr>
          <p:grpSpPr>
            <a:xfrm>
              <a:off x="296244" y="1279692"/>
              <a:ext cx="2061847" cy="1656773"/>
              <a:chOff x="509844" y="1405250"/>
              <a:chExt cx="2061847" cy="1656773"/>
            </a:xfrm>
          </p:grpSpPr>
          <p:sp>
            <p:nvSpPr>
              <p:cNvPr id="28" name="object 34">
                <a:extLst>
                  <a:ext uri="{FF2B5EF4-FFF2-40B4-BE49-F238E27FC236}">
                    <a16:creationId xmlns:a16="http://schemas.microsoft.com/office/drawing/2014/main" id="{C4423704-3D86-E55F-15B3-399C0DEACE67}"/>
                  </a:ext>
                </a:extLst>
              </p:cNvPr>
              <p:cNvSpPr/>
              <p:nvPr/>
            </p:nvSpPr>
            <p:spPr>
              <a:xfrm>
                <a:off x="509844" y="1405250"/>
                <a:ext cx="2061847" cy="1656773"/>
              </a:xfrm>
              <a:custGeom>
                <a:avLst/>
                <a:gdLst/>
                <a:ahLst/>
                <a:cxnLst/>
                <a:rect l="l" t="t" r="r" b="b"/>
                <a:pathLst>
                  <a:path w="2061845" h="2004695">
                    <a:moveTo>
                      <a:pt x="1030630" y="0"/>
                    </a:moveTo>
                    <a:lnTo>
                      <a:pt x="982113" y="1090"/>
                    </a:lnTo>
                    <a:lnTo>
                      <a:pt x="934174" y="4330"/>
                    </a:lnTo>
                    <a:lnTo>
                      <a:pt x="886862" y="9672"/>
                    </a:lnTo>
                    <a:lnTo>
                      <a:pt x="840226" y="17066"/>
                    </a:lnTo>
                    <a:lnTo>
                      <a:pt x="794316" y="26466"/>
                    </a:lnTo>
                    <a:lnTo>
                      <a:pt x="749181" y="37822"/>
                    </a:lnTo>
                    <a:lnTo>
                      <a:pt x="704871" y="51087"/>
                    </a:lnTo>
                    <a:lnTo>
                      <a:pt x="661435" y="66213"/>
                    </a:lnTo>
                    <a:lnTo>
                      <a:pt x="618923" y="83151"/>
                    </a:lnTo>
                    <a:lnTo>
                      <a:pt x="577385" y="101854"/>
                    </a:lnTo>
                    <a:lnTo>
                      <a:pt x="536869" y="122272"/>
                    </a:lnTo>
                    <a:lnTo>
                      <a:pt x="497425" y="144359"/>
                    </a:lnTo>
                    <a:lnTo>
                      <a:pt x="459104" y="168067"/>
                    </a:lnTo>
                    <a:lnTo>
                      <a:pt x="421953" y="193346"/>
                    </a:lnTo>
                    <a:lnTo>
                      <a:pt x="386023" y="220148"/>
                    </a:lnTo>
                    <a:lnTo>
                      <a:pt x="351364" y="248427"/>
                    </a:lnTo>
                    <a:lnTo>
                      <a:pt x="318024" y="278133"/>
                    </a:lnTo>
                    <a:lnTo>
                      <a:pt x="286053" y="309218"/>
                    </a:lnTo>
                    <a:lnTo>
                      <a:pt x="255501" y="341635"/>
                    </a:lnTo>
                    <a:lnTo>
                      <a:pt x="226417" y="375335"/>
                    </a:lnTo>
                    <a:lnTo>
                      <a:pt x="198851" y="410270"/>
                    </a:lnTo>
                    <a:lnTo>
                      <a:pt x="172853" y="446392"/>
                    </a:lnTo>
                    <a:lnTo>
                      <a:pt x="148470" y="483652"/>
                    </a:lnTo>
                    <a:lnTo>
                      <a:pt x="125754" y="522004"/>
                    </a:lnTo>
                    <a:lnTo>
                      <a:pt x="104754" y="561398"/>
                    </a:lnTo>
                    <a:lnTo>
                      <a:pt x="85519" y="601786"/>
                    </a:lnTo>
                    <a:lnTo>
                      <a:pt x="68098" y="643121"/>
                    </a:lnTo>
                    <a:lnTo>
                      <a:pt x="52542" y="685354"/>
                    </a:lnTo>
                    <a:lnTo>
                      <a:pt x="38899" y="728437"/>
                    </a:lnTo>
                    <a:lnTo>
                      <a:pt x="27219" y="772322"/>
                    </a:lnTo>
                    <a:lnTo>
                      <a:pt x="17552" y="816961"/>
                    </a:lnTo>
                    <a:lnTo>
                      <a:pt x="9947" y="862306"/>
                    </a:lnTo>
                    <a:lnTo>
                      <a:pt x="4454" y="908308"/>
                    </a:lnTo>
                    <a:lnTo>
                      <a:pt x="1121" y="954920"/>
                    </a:lnTo>
                    <a:lnTo>
                      <a:pt x="0" y="1002093"/>
                    </a:lnTo>
                    <a:lnTo>
                      <a:pt x="1121" y="1049266"/>
                    </a:lnTo>
                    <a:lnTo>
                      <a:pt x="4454" y="1095878"/>
                    </a:lnTo>
                    <a:lnTo>
                      <a:pt x="9947" y="1141880"/>
                    </a:lnTo>
                    <a:lnTo>
                      <a:pt x="17552" y="1187225"/>
                    </a:lnTo>
                    <a:lnTo>
                      <a:pt x="27219" y="1231864"/>
                    </a:lnTo>
                    <a:lnTo>
                      <a:pt x="38899" y="1275749"/>
                    </a:lnTo>
                    <a:lnTo>
                      <a:pt x="52542" y="1318832"/>
                    </a:lnTo>
                    <a:lnTo>
                      <a:pt x="68098" y="1361065"/>
                    </a:lnTo>
                    <a:lnTo>
                      <a:pt x="85519" y="1402400"/>
                    </a:lnTo>
                    <a:lnTo>
                      <a:pt x="104754" y="1442788"/>
                    </a:lnTo>
                    <a:lnTo>
                      <a:pt x="125754" y="1482182"/>
                    </a:lnTo>
                    <a:lnTo>
                      <a:pt x="148470" y="1520534"/>
                    </a:lnTo>
                    <a:lnTo>
                      <a:pt x="172853" y="1557794"/>
                    </a:lnTo>
                    <a:lnTo>
                      <a:pt x="198851" y="1593916"/>
                    </a:lnTo>
                    <a:lnTo>
                      <a:pt x="226417" y="1628851"/>
                    </a:lnTo>
                    <a:lnTo>
                      <a:pt x="255501" y="1662551"/>
                    </a:lnTo>
                    <a:lnTo>
                      <a:pt x="286053" y="1694968"/>
                    </a:lnTo>
                    <a:lnTo>
                      <a:pt x="318024" y="1726053"/>
                    </a:lnTo>
                    <a:lnTo>
                      <a:pt x="351364" y="1755759"/>
                    </a:lnTo>
                    <a:lnTo>
                      <a:pt x="386023" y="1784038"/>
                    </a:lnTo>
                    <a:lnTo>
                      <a:pt x="421953" y="1810840"/>
                    </a:lnTo>
                    <a:lnTo>
                      <a:pt x="459104" y="1836119"/>
                    </a:lnTo>
                    <a:lnTo>
                      <a:pt x="497425" y="1859827"/>
                    </a:lnTo>
                    <a:lnTo>
                      <a:pt x="536869" y="1881914"/>
                    </a:lnTo>
                    <a:lnTo>
                      <a:pt x="577385" y="1902333"/>
                    </a:lnTo>
                    <a:lnTo>
                      <a:pt x="618923" y="1921035"/>
                    </a:lnTo>
                    <a:lnTo>
                      <a:pt x="661435" y="1937973"/>
                    </a:lnTo>
                    <a:lnTo>
                      <a:pt x="704871" y="1953099"/>
                    </a:lnTo>
                    <a:lnTo>
                      <a:pt x="749181" y="1966364"/>
                    </a:lnTo>
                    <a:lnTo>
                      <a:pt x="794316" y="1977720"/>
                    </a:lnTo>
                    <a:lnTo>
                      <a:pt x="840226" y="1987120"/>
                    </a:lnTo>
                    <a:lnTo>
                      <a:pt x="886862" y="1994514"/>
                    </a:lnTo>
                    <a:lnTo>
                      <a:pt x="934174" y="1999856"/>
                    </a:lnTo>
                    <a:lnTo>
                      <a:pt x="982113" y="2003096"/>
                    </a:lnTo>
                    <a:lnTo>
                      <a:pt x="1030630" y="2004187"/>
                    </a:lnTo>
                    <a:lnTo>
                      <a:pt x="1079146" y="2003096"/>
                    </a:lnTo>
                    <a:lnTo>
                      <a:pt x="1127086" y="1999856"/>
                    </a:lnTo>
                    <a:lnTo>
                      <a:pt x="1174398" y="1994514"/>
                    </a:lnTo>
                    <a:lnTo>
                      <a:pt x="1221034" y="1987120"/>
                    </a:lnTo>
                    <a:lnTo>
                      <a:pt x="1266944" y="1977720"/>
                    </a:lnTo>
                    <a:lnTo>
                      <a:pt x="1312079" y="1966364"/>
                    </a:lnTo>
                    <a:lnTo>
                      <a:pt x="1356389" y="1953099"/>
                    </a:lnTo>
                    <a:lnTo>
                      <a:pt x="1399824" y="1937973"/>
                    </a:lnTo>
                    <a:lnTo>
                      <a:pt x="1442336" y="1921035"/>
                    </a:lnTo>
                    <a:lnTo>
                      <a:pt x="1483875" y="1902333"/>
                    </a:lnTo>
                    <a:lnTo>
                      <a:pt x="1524391" y="1881914"/>
                    </a:lnTo>
                    <a:lnTo>
                      <a:pt x="1563834" y="1859827"/>
                    </a:lnTo>
                    <a:lnTo>
                      <a:pt x="1602156" y="1836119"/>
                    </a:lnTo>
                    <a:lnTo>
                      <a:pt x="1639307" y="1810840"/>
                    </a:lnTo>
                    <a:lnTo>
                      <a:pt x="1675237" y="1784038"/>
                    </a:lnTo>
                    <a:lnTo>
                      <a:pt x="1709896" y="1755759"/>
                    </a:lnTo>
                    <a:lnTo>
                      <a:pt x="1743236" y="1726053"/>
                    </a:lnTo>
                    <a:lnTo>
                      <a:pt x="1775207" y="1694968"/>
                    </a:lnTo>
                    <a:lnTo>
                      <a:pt x="1805759" y="1662551"/>
                    </a:lnTo>
                    <a:lnTo>
                      <a:pt x="1834842" y="1628851"/>
                    </a:lnTo>
                    <a:lnTo>
                      <a:pt x="1862408" y="1593916"/>
                    </a:lnTo>
                    <a:lnTo>
                      <a:pt x="1888407" y="1557794"/>
                    </a:lnTo>
                    <a:lnTo>
                      <a:pt x="1912789" y="1520534"/>
                    </a:lnTo>
                    <a:lnTo>
                      <a:pt x="1935505" y="1482182"/>
                    </a:lnTo>
                    <a:lnTo>
                      <a:pt x="1956506" y="1442788"/>
                    </a:lnTo>
                    <a:lnTo>
                      <a:pt x="1975741" y="1402400"/>
                    </a:lnTo>
                    <a:lnTo>
                      <a:pt x="1993162" y="1361065"/>
                    </a:lnTo>
                    <a:lnTo>
                      <a:pt x="2008718" y="1318832"/>
                    </a:lnTo>
                    <a:lnTo>
                      <a:pt x="2022361" y="1275749"/>
                    </a:lnTo>
                    <a:lnTo>
                      <a:pt x="2034041" y="1231864"/>
                    </a:lnTo>
                    <a:lnTo>
                      <a:pt x="2043708" y="1187225"/>
                    </a:lnTo>
                    <a:lnTo>
                      <a:pt x="2051313" y="1141880"/>
                    </a:lnTo>
                    <a:lnTo>
                      <a:pt x="2056806" y="1095878"/>
                    </a:lnTo>
                    <a:lnTo>
                      <a:pt x="2060139" y="1049266"/>
                    </a:lnTo>
                    <a:lnTo>
                      <a:pt x="2061260" y="1002093"/>
                    </a:lnTo>
                    <a:lnTo>
                      <a:pt x="2060139" y="954920"/>
                    </a:lnTo>
                    <a:lnTo>
                      <a:pt x="2056806" y="908308"/>
                    </a:lnTo>
                    <a:lnTo>
                      <a:pt x="2051313" y="862306"/>
                    </a:lnTo>
                    <a:lnTo>
                      <a:pt x="2043708" y="816961"/>
                    </a:lnTo>
                    <a:lnTo>
                      <a:pt x="2034041" y="772322"/>
                    </a:lnTo>
                    <a:lnTo>
                      <a:pt x="2022361" y="728437"/>
                    </a:lnTo>
                    <a:lnTo>
                      <a:pt x="2008718" y="685354"/>
                    </a:lnTo>
                    <a:lnTo>
                      <a:pt x="1993162" y="643121"/>
                    </a:lnTo>
                    <a:lnTo>
                      <a:pt x="1975741" y="601786"/>
                    </a:lnTo>
                    <a:lnTo>
                      <a:pt x="1956506" y="561398"/>
                    </a:lnTo>
                    <a:lnTo>
                      <a:pt x="1935505" y="522004"/>
                    </a:lnTo>
                    <a:lnTo>
                      <a:pt x="1912789" y="483652"/>
                    </a:lnTo>
                    <a:lnTo>
                      <a:pt x="1888407" y="446392"/>
                    </a:lnTo>
                    <a:lnTo>
                      <a:pt x="1862408" y="410270"/>
                    </a:lnTo>
                    <a:lnTo>
                      <a:pt x="1834842" y="375335"/>
                    </a:lnTo>
                    <a:lnTo>
                      <a:pt x="1805759" y="341635"/>
                    </a:lnTo>
                    <a:lnTo>
                      <a:pt x="1775207" y="309218"/>
                    </a:lnTo>
                    <a:lnTo>
                      <a:pt x="1743236" y="278133"/>
                    </a:lnTo>
                    <a:lnTo>
                      <a:pt x="1709896" y="248427"/>
                    </a:lnTo>
                    <a:lnTo>
                      <a:pt x="1675237" y="220148"/>
                    </a:lnTo>
                    <a:lnTo>
                      <a:pt x="1639307" y="193346"/>
                    </a:lnTo>
                    <a:lnTo>
                      <a:pt x="1602156" y="168067"/>
                    </a:lnTo>
                    <a:lnTo>
                      <a:pt x="1563834" y="144359"/>
                    </a:lnTo>
                    <a:lnTo>
                      <a:pt x="1524391" y="122272"/>
                    </a:lnTo>
                    <a:lnTo>
                      <a:pt x="1483875" y="101854"/>
                    </a:lnTo>
                    <a:lnTo>
                      <a:pt x="1442336" y="83151"/>
                    </a:lnTo>
                    <a:lnTo>
                      <a:pt x="1399824" y="66213"/>
                    </a:lnTo>
                    <a:lnTo>
                      <a:pt x="1356389" y="51087"/>
                    </a:lnTo>
                    <a:lnTo>
                      <a:pt x="1312079" y="37822"/>
                    </a:lnTo>
                    <a:lnTo>
                      <a:pt x="1266944" y="26466"/>
                    </a:lnTo>
                    <a:lnTo>
                      <a:pt x="1221034" y="17066"/>
                    </a:lnTo>
                    <a:lnTo>
                      <a:pt x="1174398" y="9672"/>
                    </a:lnTo>
                    <a:lnTo>
                      <a:pt x="1127086" y="4330"/>
                    </a:lnTo>
                    <a:lnTo>
                      <a:pt x="1079146" y="1090"/>
                    </a:lnTo>
                    <a:lnTo>
                      <a:pt x="1030630" y="0"/>
                    </a:lnTo>
                    <a:close/>
                  </a:path>
                </a:pathLst>
              </a:custGeom>
              <a:solidFill>
                <a:srgbClr val="55ABD2"/>
              </a:solidFill>
            </p:spPr>
            <p:txBody>
              <a:bodyPr wrap="square" lIns="0" tIns="0" rIns="0" bIns="0" rtlCol="0"/>
              <a:lstStyle/>
              <a:p>
                <a:endParaRPr/>
              </a:p>
            </p:txBody>
          </p:sp>
          <p:sp>
            <p:nvSpPr>
              <p:cNvPr id="29" name="object 35">
                <a:extLst>
                  <a:ext uri="{FF2B5EF4-FFF2-40B4-BE49-F238E27FC236}">
                    <a16:creationId xmlns:a16="http://schemas.microsoft.com/office/drawing/2014/main" id="{3E6F6692-F045-2D39-6618-DE215CF9719F}"/>
                  </a:ext>
                </a:extLst>
              </p:cNvPr>
              <p:cNvSpPr/>
              <p:nvPr/>
            </p:nvSpPr>
            <p:spPr>
              <a:xfrm>
                <a:off x="1545443" y="1405326"/>
                <a:ext cx="1026160" cy="1656247"/>
              </a:xfrm>
              <a:custGeom>
                <a:avLst/>
                <a:gdLst/>
                <a:ahLst/>
                <a:cxnLst/>
                <a:rect l="l" t="t" r="r" b="b"/>
                <a:pathLst>
                  <a:path w="1026160" h="2004060">
                    <a:moveTo>
                      <a:pt x="0" y="0"/>
                    </a:moveTo>
                    <a:lnTo>
                      <a:pt x="0" y="2003932"/>
                    </a:lnTo>
                    <a:lnTo>
                      <a:pt x="48318" y="2002627"/>
                    </a:lnTo>
                    <a:lnTo>
                      <a:pt x="96058" y="1999189"/>
                    </a:lnTo>
                    <a:lnTo>
                      <a:pt x="143170" y="1993668"/>
                    </a:lnTo>
                    <a:lnTo>
                      <a:pt x="189605" y="1986111"/>
                    </a:lnTo>
                    <a:lnTo>
                      <a:pt x="235315" y="1976565"/>
                    </a:lnTo>
                    <a:lnTo>
                      <a:pt x="280249" y="1965079"/>
                    </a:lnTo>
                    <a:lnTo>
                      <a:pt x="324359" y="1951699"/>
                    </a:lnTo>
                    <a:lnTo>
                      <a:pt x="367596" y="1936474"/>
                    </a:lnTo>
                    <a:lnTo>
                      <a:pt x="409911" y="1919451"/>
                    </a:lnTo>
                    <a:lnTo>
                      <a:pt x="451255" y="1900677"/>
                    </a:lnTo>
                    <a:lnTo>
                      <a:pt x="491578" y="1880202"/>
                    </a:lnTo>
                    <a:lnTo>
                      <a:pt x="530832" y="1858071"/>
                    </a:lnTo>
                    <a:lnTo>
                      <a:pt x="568967" y="1834334"/>
                    </a:lnTo>
                    <a:lnTo>
                      <a:pt x="605935" y="1809036"/>
                    </a:lnTo>
                    <a:lnTo>
                      <a:pt x="641687" y="1782227"/>
                    </a:lnTo>
                    <a:lnTo>
                      <a:pt x="676172" y="1753954"/>
                    </a:lnTo>
                    <a:lnTo>
                      <a:pt x="709343" y="1724265"/>
                    </a:lnTo>
                    <a:lnTo>
                      <a:pt x="741150" y="1693206"/>
                    </a:lnTo>
                    <a:lnTo>
                      <a:pt x="771545" y="1660827"/>
                    </a:lnTo>
                    <a:lnTo>
                      <a:pt x="800477" y="1627173"/>
                    </a:lnTo>
                    <a:lnTo>
                      <a:pt x="827898" y="1592294"/>
                    </a:lnTo>
                    <a:lnTo>
                      <a:pt x="853759" y="1556237"/>
                    </a:lnTo>
                    <a:lnTo>
                      <a:pt x="878012" y="1519049"/>
                    </a:lnTo>
                    <a:lnTo>
                      <a:pt x="900605" y="1480779"/>
                    </a:lnTo>
                    <a:lnTo>
                      <a:pt x="921492" y="1441473"/>
                    </a:lnTo>
                    <a:lnTo>
                      <a:pt x="940622" y="1401180"/>
                    </a:lnTo>
                    <a:lnTo>
                      <a:pt x="957947" y="1359947"/>
                    </a:lnTo>
                    <a:lnTo>
                      <a:pt x="973418" y="1317821"/>
                    </a:lnTo>
                    <a:lnTo>
                      <a:pt x="986985" y="1274851"/>
                    </a:lnTo>
                    <a:lnTo>
                      <a:pt x="998599" y="1231085"/>
                    </a:lnTo>
                    <a:lnTo>
                      <a:pt x="1008212" y="1186569"/>
                    </a:lnTo>
                    <a:lnTo>
                      <a:pt x="1015774" y="1141351"/>
                    </a:lnTo>
                    <a:lnTo>
                      <a:pt x="1021236" y="1095480"/>
                    </a:lnTo>
                    <a:lnTo>
                      <a:pt x="1024549" y="1049002"/>
                    </a:lnTo>
                    <a:lnTo>
                      <a:pt x="1025664" y="1001966"/>
                    </a:lnTo>
                    <a:lnTo>
                      <a:pt x="1024549" y="954931"/>
                    </a:lnTo>
                    <a:lnTo>
                      <a:pt x="1021236" y="908454"/>
                    </a:lnTo>
                    <a:lnTo>
                      <a:pt x="1015774" y="862584"/>
                    </a:lnTo>
                    <a:lnTo>
                      <a:pt x="1008212" y="817367"/>
                    </a:lnTo>
                    <a:lnTo>
                      <a:pt x="998599" y="772851"/>
                    </a:lnTo>
                    <a:lnTo>
                      <a:pt x="986985" y="729085"/>
                    </a:lnTo>
                    <a:lnTo>
                      <a:pt x="973418" y="686116"/>
                    </a:lnTo>
                    <a:lnTo>
                      <a:pt x="957947" y="643991"/>
                    </a:lnTo>
                    <a:lnTo>
                      <a:pt x="940622" y="602758"/>
                    </a:lnTo>
                    <a:lnTo>
                      <a:pt x="921492" y="562465"/>
                    </a:lnTo>
                    <a:lnTo>
                      <a:pt x="900605" y="523159"/>
                    </a:lnTo>
                    <a:lnTo>
                      <a:pt x="878012" y="484888"/>
                    </a:lnTo>
                    <a:lnTo>
                      <a:pt x="853759" y="447700"/>
                    </a:lnTo>
                    <a:lnTo>
                      <a:pt x="827898" y="411643"/>
                    </a:lnTo>
                    <a:lnTo>
                      <a:pt x="800477" y="376764"/>
                    </a:lnTo>
                    <a:lnTo>
                      <a:pt x="771545" y="343111"/>
                    </a:lnTo>
                    <a:lnTo>
                      <a:pt x="741150" y="310731"/>
                    </a:lnTo>
                    <a:lnTo>
                      <a:pt x="709343" y="279672"/>
                    </a:lnTo>
                    <a:lnTo>
                      <a:pt x="676172" y="249982"/>
                    </a:lnTo>
                    <a:lnTo>
                      <a:pt x="641687" y="221709"/>
                    </a:lnTo>
                    <a:lnTo>
                      <a:pt x="605935" y="194899"/>
                    </a:lnTo>
                    <a:lnTo>
                      <a:pt x="568967" y="169602"/>
                    </a:lnTo>
                    <a:lnTo>
                      <a:pt x="530832" y="145864"/>
                    </a:lnTo>
                    <a:lnTo>
                      <a:pt x="491578" y="123733"/>
                    </a:lnTo>
                    <a:lnTo>
                      <a:pt x="451255" y="103257"/>
                    </a:lnTo>
                    <a:lnTo>
                      <a:pt x="409911" y="84483"/>
                    </a:lnTo>
                    <a:lnTo>
                      <a:pt x="367596" y="67460"/>
                    </a:lnTo>
                    <a:lnTo>
                      <a:pt x="324359" y="52234"/>
                    </a:lnTo>
                    <a:lnTo>
                      <a:pt x="280249" y="38854"/>
                    </a:lnTo>
                    <a:lnTo>
                      <a:pt x="235315" y="27368"/>
                    </a:lnTo>
                    <a:lnTo>
                      <a:pt x="189605" y="17822"/>
                    </a:lnTo>
                    <a:lnTo>
                      <a:pt x="143170" y="10264"/>
                    </a:lnTo>
                    <a:lnTo>
                      <a:pt x="96058" y="4743"/>
                    </a:lnTo>
                    <a:lnTo>
                      <a:pt x="48318" y="1305"/>
                    </a:lnTo>
                    <a:lnTo>
                      <a:pt x="0" y="0"/>
                    </a:lnTo>
                    <a:close/>
                  </a:path>
                </a:pathLst>
              </a:custGeom>
              <a:solidFill>
                <a:srgbClr val="526878"/>
              </a:solidFill>
            </p:spPr>
            <p:txBody>
              <a:bodyPr wrap="square" lIns="0" tIns="0" rIns="0" bIns="0" rtlCol="0"/>
              <a:lstStyle/>
              <a:p>
                <a:endParaRPr/>
              </a:p>
            </p:txBody>
          </p:sp>
          <p:sp>
            <p:nvSpPr>
              <p:cNvPr id="30" name="object 36">
                <a:extLst>
                  <a:ext uri="{FF2B5EF4-FFF2-40B4-BE49-F238E27FC236}">
                    <a16:creationId xmlns:a16="http://schemas.microsoft.com/office/drawing/2014/main" id="{9E0ADCAC-1D41-7CF2-E0A2-910E2D2C43E2}"/>
                  </a:ext>
                </a:extLst>
              </p:cNvPr>
              <p:cNvSpPr/>
              <p:nvPr/>
            </p:nvSpPr>
            <p:spPr>
              <a:xfrm>
                <a:off x="1243046" y="1770997"/>
                <a:ext cx="606425" cy="587375"/>
              </a:xfrm>
              <a:custGeom>
                <a:avLst/>
                <a:gdLst/>
                <a:ahLst/>
                <a:cxnLst/>
                <a:rect l="l" t="t" r="r" b="b"/>
                <a:pathLst>
                  <a:path w="606425" h="587375">
                    <a:moveTo>
                      <a:pt x="302920" y="0"/>
                    </a:moveTo>
                    <a:lnTo>
                      <a:pt x="253785" y="3841"/>
                    </a:lnTo>
                    <a:lnTo>
                      <a:pt x="207174" y="14963"/>
                    </a:lnTo>
                    <a:lnTo>
                      <a:pt x="163711" y="32760"/>
                    </a:lnTo>
                    <a:lnTo>
                      <a:pt x="124020" y="56628"/>
                    </a:lnTo>
                    <a:lnTo>
                      <a:pt x="88723" y="85964"/>
                    </a:lnTo>
                    <a:lnTo>
                      <a:pt x="58446" y="120163"/>
                    </a:lnTo>
                    <a:lnTo>
                      <a:pt x="33811" y="158619"/>
                    </a:lnTo>
                    <a:lnTo>
                      <a:pt x="15443" y="200730"/>
                    </a:lnTo>
                    <a:lnTo>
                      <a:pt x="3964" y="245891"/>
                    </a:lnTo>
                    <a:lnTo>
                      <a:pt x="0" y="293497"/>
                    </a:lnTo>
                    <a:lnTo>
                      <a:pt x="3964" y="341106"/>
                    </a:lnTo>
                    <a:lnTo>
                      <a:pt x="15443" y="386269"/>
                    </a:lnTo>
                    <a:lnTo>
                      <a:pt x="33811" y="428382"/>
                    </a:lnTo>
                    <a:lnTo>
                      <a:pt x="58446" y="466840"/>
                    </a:lnTo>
                    <a:lnTo>
                      <a:pt x="88723" y="501040"/>
                    </a:lnTo>
                    <a:lnTo>
                      <a:pt x="124020" y="530376"/>
                    </a:lnTo>
                    <a:lnTo>
                      <a:pt x="163711" y="554246"/>
                    </a:lnTo>
                    <a:lnTo>
                      <a:pt x="207174" y="572043"/>
                    </a:lnTo>
                    <a:lnTo>
                      <a:pt x="253785" y="583165"/>
                    </a:lnTo>
                    <a:lnTo>
                      <a:pt x="302920" y="587006"/>
                    </a:lnTo>
                    <a:lnTo>
                      <a:pt x="352055" y="583165"/>
                    </a:lnTo>
                    <a:lnTo>
                      <a:pt x="398666" y="572043"/>
                    </a:lnTo>
                    <a:lnTo>
                      <a:pt x="442129" y="554246"/>
                    </a:lnTo>
                    <a:lnTo>
                      <a:pt x="481820" y="530376"/>
                    </a:lnTo>
                    <a:lnTo>
                      <a:pt x="517117" y="501040"/>
                    </a:lnTo>
                    <a:lnTo>
                      <a:pt x="547394" y="466840"/>
                    </a:lnTo>
                    <a:lnTo>
                      <a:pt x="572029" y="428382"/>
                    </a:lnTo>
                    <a:lnTo>
                      <a:pt x="590397" y="386269"/>
                    </a:lnTo>
                    <a:lnTo>
                      <a:pt x="601876" y="341106"/>
                    </a:lnTo>
                    <a:lnTo>
                      <a:pt x="605840" y="293497"/>
                    </a:lnTo>
                    <a:lnTo>
                      <a:pt x="601876" y="245891"/>
                    </a:lnTo>
                    <a:lnTo>
                      <a:pt x="590397" y="200730"/>
                    </a:lnTo>
                    <a:lnTo>
                      <a:pt x="572029" y="158619"/>
                    </a:lnTo>
                    <a:lnTo>
                      <a:pt x="547394" y="120163"/>
                    </a:lnTo>
                    <a:lnTo>
                      <a:pt x="517117" y="85964"/>
                    </a:lnTo>
                    <a:lnTo>
                      <a:pt x="481820" y="56628"/>
                    </a:lnTo>
                    <a:lnTo>
                      <a:pt x="442129" y="32760"/>
                    </a:lnTo>
                    <a:lnTo>
                      <a:pt x="398666" y="14963"/>
                    </a:lnTo>
                    <a:lnTo>
                      <a:pt x="352055" y="3841"/>
                    </a:lnTo>
                    <a:lnTo>
                      <a:pt x="302920" y="0"/>
                    </a:lnTo>
                    <a:close/>
                  </a:path>
                </a:pathLst>
              </a:custGeom>
              <a:solidFill>
                <a:srgbClr val="FFFFFF"/>
              </a:solidFill>
            </p:spPr>
            <p:txBody>
              <a:bodyPr wrap="square" lIns="0" tIns="0" rIns="0" bIns="0" rtlCol="0"/>
              <a:lstStyle/>
              <a:p>
                <a:endParaRPr/>
              </a:p>
            </p:txBody>
          </p:sp>
        </p:grpSp>
        <p:sp>
          <p:nvSpPr>
            <p:cNvPr id="16" name="object 9">
              <a:extLst>
                <a:ext uri="{FF2B5EF4-FFF2-40B4-BE49-F238E27FC236}">
                  <a16:creationId xmlns:a16="http://schemas.microsoft.com/office/drawing/2014/main" id="{52585E43-3F42-F133-638C-542ED4A3F49F}"/>
                </a:ext>
              </a:extLst>
            </p:cNvPr>
            <p:cNvSpPr/>
            <p:nvPr/>
          </p:nvSpPr>
          <p:spPr>
            <a:xfrm>
              <a:off x="1781594" y="3430035"/>
              <a:ext cx="184785" cy="295275"/>
            </a:xfrm>
            <a:custGeom>
              <a:avLst/>
              <a:gdLst/>
              <a:ahLst/>
              <a:cxnLst/>
              <a:rect l="l" t="t" r="r" b="b"/>
              <a:pathLst>
                <a:path w="184785" h="295275">
                  <a:moveTo>
                    <a:pt x="0" y="0"/>
                  </a:moveTo>
                  <a:lnTo>
                    <a:pt x="0" y="294741"/>
                  </a:lnTo>
                  <a:lnTo>
                    <a:pt x="184213" y="147370"/>
                  </a:lnTo>
                  <a:lnTo>
                    <a:pt x="0" y="0"/>
                  </a:lnTo>
                  <a:close/>
                </a:path>
              </a:pathLst>
            </a:custGeom>
            <a:solidFill>
              <a:srgbClr val="526878"/>
            </a:solidFill>
          </p:spPr>
          <p:txBody>
            <a:bodyPr wrap="square" lIns="0" tIns="0" rIns="0" bIns="0" rtlCol="0"/>
            <a:lstStyle/>
            <a:p>
              <a:endParaRPr/>
            </a:p>
          </p:txBody>
        </p:sp>
      </p:grpSp>
      <p:sp>
        <p:nvSpPr>
          <p:cNvPr id="2" name="Rectangle 1">
            <a:extLst>
              <a:ext uri="{FF2B5EF4-FFF2-40B4-BE49-F238E27FC236}">
                <a16:creationId xmlns:a16="http://schemas.microsoft.com/office/drawing/2014/main" id="{230A44AA-871D-1242-669E-07A232A5D4BC}"/>
              </a:ext>
            </a:extLst>
          </p:cNvPr>
          <p:cNvSpPr/>
          <p:nvPr/>
        </p:nvSpPr>
        <p:spPr bwMode="gray">
          <a:xfrm>
            <a:off x="10215600" y="-10601"/>
            <a:ext cx="1976400" cy="6948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3205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209CDD-CE4E-98D8-7F7C-4F8B9A8D0389}"/>
              </a:ext>
            </a:extLst>
          </p:cNvPr>
          <p:cNvSpPr>
            <a:spLocks noGrp="1"/>
          </p:cNvSpPr>
          <p:nvPr>
            <p:ph type="title"/>
          </p:nvPr>
        </p:nvSpPr>
        <p:spPr>
          <a:xfrm>
            <a:off x="3148556" y="189271"/>
            <a:ext cx="7632700" cy="1223964"/>
          </a:xfrm>
        </p:spPr>
        <p:txBody>
          <a:bodyPr/>
          <a:lstStyle/>
          <a:p>
            <a:r>
              <a:rPr lang="en-US" b="0" dirty="0">
                <a:ea typeface="+mj-lt"/>
                <a:cs typeface="+mj-lt"/>
              </a:rPr>
              <a:t>WHO NEW TECHNICAL PRODUCTS</a:t>
            </a:r>
            <a:endParaRPr lang="en-US" dirty="0">
              <a:ea typeface="+mj-lt"/>
              <a:cs typeface="+mj-lt"/>
            </a:endParaRPr>
          </a:p>
        </p:txBody>
      </p:sp>
      <p:sp>
        <p:nvSpPr>
          <p:cNvPr id="2" name="Rectangle 1">
            <a:extLst>
              <a:ext uri="{FF2B5EF4-FFF2-40B4-BE49-F238E27FC236}">
                <a16:creationId xmlns:a16="http://schemas.microsoft.com/office/drawing/2014/main" id="{230A44AA-871D-1242-669E-07A232A5D4BC}"/>
              </a:ext>
            </a:extLst>
          </p:cNvPr>
          <p:cNvSpPr/>
          <p:nvPr/>
        </p:nvSpPr>
        <p:spPr bwMode="gray">
          <a:xfrm>
            <a:off x="10215600" y="-10601"/>
            <a:ext cx="1976400" cy="6948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4" name="Picture 3" descr="A qr code on a white background&#10;&#10;Description automatically generated">
            <a:extLst>
              <a:ext uri="{FF2B5EF4-FFF2-40B4-BE49-F238E27FC236}">
                <a16:creationId xmlns:a16="http://schemas.microsoft.com/office/drawing/2014/main" id="{63C4B075-258D-F8C5-B298-0DF8FA2B27CD}"/>
              </a:ext>
            </a:extLst>
          </p:cNvPr>
          <p:cNvPicPr>
            <a:picLocks noChangeAspect="1"/>
          </p:cNvPicPr>
          <p:nvPr/>
        </p:nvPicPr>
        <p:blipFill>
          <a:blip r:embed="rId3"/>
          <a:stretch>
            <a:fillRect/>
          </a:stretch>
        </p:blipFill>
        <p:spPr>
          <a:xfrm>
            <a:off x="511597" y="2741749"/>
            <a:ext cx="1793158" cy="1900698"/>
          </a:xfrm>
          <a:prstGeom prst="rect">
            <a:avLst/>
          </a:prstGeom>
        </p:spPr>
      </p:pic>
      <p:pic>
        <p:nvPicPr>
          <p:cNvPr id="5" name="Picture 4" descr="A group of people standing on a board game&#10;&#10;Description automatically generated">
            <a:extLst>
              <a:ext uri="{FF2B5EF4-FFF2-40B4-BE49-F238E27FC236}">
                <a16:creationId xmlns:a16="http://schemas.microsoft.com/office/drawing/2014/main" id="{E213892B-A847-2EA6-6041-B63587386192}"/>
              </a:ext>
            </a:extLst>
          </p:cNvPr>
          <p:cNvPicPr>
            <a:picLocks noChangeAspect="1"/>
          </p:cNvPicPr>
          <p:nvPr/>
        </p:nvPicPr>
        <p:blipFill>
          <a:blip r:embed="rId4"/>
          <a:stretch>
            <a:fillRect/>
          </a:stretch>
        </p:blipFill>
        <p:spPr>
          <a:xfrm>
            <a:off x="2387613" y="1473171"/>
            <a:ext cx="3813750" cy="5313292"/>
          </a:xfrm>
          <a:prstGeom prst="rect">
            <a:avLst/>
          </a:prstGeom>
        </p:spPr>
      </p:pic>
      <p:pic>
        <p:nvPicPr>
          <p:cNvPr id="6" name="Picture 5" descr="A person holding a baby&#10;&#10;Description automatically generated">
            <a:extLst>
              <a:ext uri="{FF2B5EF4-FFF2-40B4-BE49-F238E27FC236}">
                <a16:creationId xmlns:a16="http://schemas.microsoft.com/office/drawing/2014/main" id="{39008DFD-D2A4-59C4-5B2E-AB84F5B425BF}"/>
              </a:ext>
            </a:extLst>
          </p:cNvPr>
          <p:cNvPicPr>
            <a:picLocks noChangeAspect="1"/>
          </p:cNvPicPr>
          <p:nvPr/>
        </p:nvPicPr>
        <p:blipFill>
          <a:blip r:embed="rId5"/>
          <a:stretch>
            <a:fillRect/>
          </a:stretch>
        </p:blipFill>
        <p:spPr>
          <a:xfrm>
            <a:off x="7180800" y="1487590"/>
            <a:ext cx="3813751" cy="5282380"/>
          </a:xfrm>
          <a:prstGeom prst="rect">
            <a:avLst/>
          </a:prstGeom>
        </p:spPr>
      </p:pic>
    </p:spTree>
    <p:extLst>
      <p:ext uri="{BB962C8B-B14F-4D97-AF65-F5344CB8AC3E}">
        <p14:creationId xmlns:p14="http://schemas.microsoft.com/office/powerpoint/2010/main" val="3903089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157F1B-6D2C-08EA-DC9C-2A894D66B362}"/>
              </a:ext>
            </a:extLst>
          </p:cNvPr>
          <p:cNvSpPr>
            <a:spLocks noGrp="1"/>
          </p:cNvSpPr>
          <p:nvPr>
            <p:ph sz="quarter" idx="13"/>
          </p:nvPr>
        </p:nvSpPr>
        <p:spPr>
          <a:xfrm>
            <a:off x="442911" y="1518422"/>
            <a:ext cx="5437187" cy="4747527"/>
          </a:xfrm>
        </p:spPr>
        <p:txBody>
          <a:bodyPr vert="horz" lIns="0" tIns="0" rIns="0" bIns="0" rtlCol="0" anchor="ctr">
            <a:normAutofit fontScale="55000" lnSpcReduction="20000"/>
          </a:bodyPr>
          <a:lstStyle/>
          <a:p>
            <a:pPr>
              <a:lnSpc>
                <a:spcPct val="120000"/>
              </a:lnSpc>
              <a:spcBef>
                <a:spcPts val="400"/>
              </a:spcBef>
            </a:pPr>
            <a:r>
              <a:rPr lang="en-US">
                <a:ea typeface="Verdana"/>
              </a:rPr>
              <a:t>WHO staff members from the Department of Global HIV, Hepatitis and Sexually Transmitted Infections </a:t>
            </a:r>
            <a:r>
              <a:rPr lang="en-US" err="1">
                <a:ea typeface="Verdana"/>
              </a:rPr>
              <a:t>Programmes</a:t>
            </a:r>
            <a:r>
              <a:rPr lang="en-US">
                <a:ea typeface="Verdana"/>
              </a:rPr>
              <a:t> contributed to developing these guidelines: </a:t>
            </a:r>
            <a:endParaRPr lang="en-US"/>
          </a:p>
          <a:p>
            <a:pPr marL="342900" indent="-342900">
              <a:lnSpc>
                <a:spcPct val="120000"/>
              </a:lnSpc>
              <a:spcBef>
                <a:spcPts val="400"/>
              </a:spcBef>
              <a:buChar char="•"/>
            </a:pPr>
            <a:r>
              <a:rPr lang="en-US">
                <a:ea typeface="Verdana"/>
              </a:rPr>
              <a:t>Meg Doherty </a:t>
            </a:r>
          </a:p>
          <a:p>
            <a:pPr marL="342900" indent="-342900">
              <a:lnSpc>
                <a:spcPct val="120000"/>
              </a:lnSpc>
              <a:spcBef>
                <a:spcPts val="400"/>
              </a:spcBef>
              <a:buChar char="•"/>
            </a:pPr>
            <a:r>
              <a:rPr lang="en-US">
                <a:ea typeface="Verdana"/>
              </a:rPr>
              <a:t>Nathan Ford</a:t>
            </a:r>
            <a:endParaRPr lang="en-US"/>
          </a:p>
          <a:p>
            <a:pPr marL="342900" indent="-342900">
              <a:lnSpc>
                <a:spcPct val="120000"/>
              </a:lnSpc>
              <a:spcBef>
                <a:spcPts val="400"/>
              </a:spcBef>
              <a:buChar char="•"/>
            </a:pPr>
            <a:r>
              <a:rPr lang="en-US">
                <a:ea typeface="Verdana"/>
              </a:rPr>
              <a:t>Ajay Rangaraj</a:t>
            </a:r>
          </a:p>
          <a:p>
            <a:pPr marL="342900" indent="-342900">
              <a:lnSpc>
                <a:spcPct val="120000"/>
              </a:lnSpc>
              <a:spcBef>
                <a:spcPts val="400"/>
              </a:spcBef>
              <a:buChar char="•"/>
            </a:pPr>
            <a:r>
              <a:rPr lang="en-US">
                <a:ea typeface="Verdana"/>
              </a:rPr>
              <a:t>Antons </a:t>
            </a:r>
            <a:r>
              <a:rPr lang="en-US" err="1">
                <a:ea typeface="Verdana"/>
              </a:rPr>
              <a:t>Mozalevskis</a:t>
            </a:r>
            <a:endParaRPr lang="en-US">
              <a:ea typeface="Verdana"/>
            </a:endParaRPr>
          </a:p>
          <a:p>
            <a:pPr marL="342900" indent="-342900">
              <a:lnSpc>
                <a:spcPct val="120000"/>
              </a:lnSpc>
              <a:spcBef>
                <a:spcPts val="400"/>
              </a:spcBef>
              <a:buChar char="•"/>
            </a:pPr>
            <a:r>
              <a:rPr lang="en-US">
                <a:ea typeface="Verdana"/>
              </a:rPr>
              <a:t>Ivy Kasirye</a:t>
            </a:r>
          </a:p>
          <a:p>
            <a:pPr marL="342900" indent="-342900">
              <a:lnSpc>
                <a:spcPct val="120000"/>
              </a:lnSpc>
              <a:spcBef>
                <a:spcPts val="400"/>
              </a:spcBef>
              <a:buChar char="•"/>
            </a:pPr>
            <a:r>
              <a:rPr lang="en-US" err="1">
                <a:ea typeface="Verdana"/>
              </a:rPr>
              <a:t>Morkor</a:t>
            </a:r>
            <a:r>
              <a:rPr lang="en-US">
                <a:ea typeface="Verdana"/>
              </a:rPr>
              <a:t> Newman </a:t>
            </a:r>
            <a:r>
              <a:rPr lang="en-US" err="1">
                <a:ea typeface="Verdana"/>
              </a:rPr>
              <a:t>Owiredu</a:t>
            </a:r>
            <a:endParaRPr lang="en-US">
              <a:ea typeface="Verdana"/>
            </a:endParaRPr>
          </a:p>
          <a:p>
            <a:pPr marL="342900" indent="-342900">
              <a:lnSpc>
                <a:spcPct val="120000"/>
              </a:lnSpc>
              <a:spcBef>
                <a:spcPts val="400"/>
              </a:spcBef>
              <a:buChar char="•"/>
            </a:pPr>
            <a:r>
              <a:rPr lang="en-US">
                <a:ea typeface="Verdana"/>
              </a:rPr>
              <a:t>Nandita Sanjay Sugandhi</a:t>
            </a:r>
          </a:p>
          <a:p>
            <a:pPr marL="342900" indent="-342900">
              <a:lnSpc>
                <a:spcPct val="120000"/>
              </a:lnSpc>
              <a:spcBef>
                <a:spcPts val="400"/>
              </a:spcBef>
              <a:buChar char="•"/>
            </a:pPr>
            <a:r>
              <a:rPr lang="en-US">
                <a:ea typeface="Verdana"/>
              </a:rPr>
              <a:t>Wole </a:t>
            </a:r>
            <a:r>
              <a:rPr lang="en-US" err="1">
                <a:ea typeface="Verdana"/>
              </a:rPr>
              <a:t>Ameyan</a:t>
            </a:r>
            <a:r>
              <a:rPr lang="en-US">
                <a:ea typeface="Verdana"/>
              </a:rPr>
              <a:t>, </a:t>
            </a:r>
          </a:p>
          <a:p>
            <a:pPr marL="342900" indent="-342900">
              <a:lnSpc>
                <a:spcPct val="120000"/>
              </a:lnSpc>
              <a:spcBef>
                <a:spcPts val="400"/>
              </a:spcBef>
              <a:buChar char="•"/>
            </a:pPr>
            <a:r>
              <a:rPr lang="en-US">
                <a:ea typeface="Verdana"/>
              </a:rPr>
              <a:t>Hiwot Teferra Haile-Selassie, </a:t>
            </a:r>
          </a:p>
          <a:p>
            <a:pPr marL="342900" indent="-342900">
              <a:lnSpc>
                <a:spcPct val="120000"/>
              </a:lnSpc>
              <a:spcBef>
                <a:spcPts val="400"/>
              </a:spcBef>
              <a:buChar char="•"/>
            </a:pPr>
            <a:r>
              <a:rPr lang="en-US">
                <a:ea typeface="Verdana"/>
              </a:rPr>
              <a:t>Francoise Renaud, </a:t>
            </a:r>
          </a:p>
          <a:p>
            <a:pPr marL="342900" indent="-342900">
              <a:lnSpc>
                <a:spcPct val="120000"/>
              </a:lnSpc>
              <a:spcBef>
                <a:spcPts val="400"/>
              </a:spcBef>
              <a:buChar char="•"/>
            </a:pPr>
            <a:r>
              <a:rPr lang="en-US">
                <a:ea typeface="Verdana"/>
              </a:rPr>
              <a:t>Shona Dalal, </a:t>
            </a:r>
          </a:p>
          <a:p>
            <a:pPr marL="342900" indent="-342900">
              <a:lnSpc>
                <a:spcPct val="120000"/>
              </a:lnSpc>
              <a:spcBef>
                <a:spcPts val="400"/>
              </a:spcBef>
              <a:buChar char="•"/>
            </a:pPr>
            <a:r>
              <a:rPr lang="en-US">
                <a:ea typeface="Verdana"/>
              </a:rPr>
              <a:t>Busisiwe Msimanga, </a:t>
            </a:r>
          </a:p>
          <a:p>
            <a:pPr marL="342900" indent="-342900">
              <a:lnSpc>
                <a:spcPct val="120000"/>
              </a:lnSpc>
              <a:spcBef>
                <a:spcPts val="400"/>
              </a:spcBef>
              <a:buChar char="•"/>
            </a:pPr>
            <a:r>
              <a:rPr lang="en-US">
                <a:ea typeface="Verdana"/>
              </a:rPr>
              <a:t>Carlota Baptista Da Silva, </a:t>
            </a:r>
          </a:p>
          <a:p>
            <a:pPr marL="342900" indent="-342900">
              <a:lnSpc>
                <a:spcPct val="120000"/>
              </a:lnSpc>
              <a:spcBef>
                <a:spcPts val="400"/>
              </a:spcBef>
              <a:buChar char="•"/>
            </a:pPr>
            <a:r>
              <a:rPr lang="en-US">
                <a:ea typeface="Verdana"/>
              </a:rPr>
              <a:t>Cheryl Case Johnson, </a:t>
            </a:r>
          </a:p>
          <a:p>
            <a:pPr marL="342900" indent="-342900">
              <a:lnSpc>
                <a:spcPct val="120000"/>
              </a:lnSpc>
              <a:spcBef>
                <a:spcPts val="400"/>
              </a:spcBef>
              <a:buChar char="•"/>
            </a:pPr>
            <a:r>
              <a:rPr lang="en-US" err="1">
                <a:ea typeface="Verdana"/>
              </a:rPr>
              <a:t>Doroux</a:t>
            </a:r>
            <a:r>
              <a:rPr lang="en-US">
                <a:ea typeface="Verdana"/>
              </a:rPr>
              <a:t> Aristide Charles Billy (Regional Office for Africa), </a:t>
            </a:r>
          </a:p>
          <a:p>
            <a:pPr marL="342900" indent="-342900">
              <a:lnSpc>
                <a:spcPct val="120000"/>
              </a:lnSpc>
              <a:spcBef>
                <a:spcPts val="400"/>
              </a:spcBef>
              <a:buChar char="•"/>
            </a:pPr>
            <a:r>
              <a:rPr lang="en-US">
                <a:ea typeface="Verdana"/>
              </a:rPr>
              <a:t>Muhammad Shahid Jamil (WHO Regional Office for the Eastern Mediterranean), and </a:t>
            </a:r>
          </a:p>
          <a:p>
            <a:pPr marL="342900" indent="-342900">
              <a:lnSpc>
                <a:spcPct val="120000"/>
              </a:lnSpc>
              <a:spcBef>
                <a:spcPts val="400"/>
              </a:spcBef>
              <a:buChar char="•"/>
            </a:pPr>
            <a:r>
              <a:rPr lang="en-US">
                <a:ea typeface="Verdana"/>
              </a:rPr>
              <a:t>Omar Sued (Pan American Health Organization)</a:t>
            </a:r>
            <a:endParaRPr lang="en-US"/>
          </a:p>
        </p:txBody>
      </p:sp>
      <p:sp>
        <p:nvSpPr>
          <p:cNvPr id="5" name="Content Placeholder 4">
            <a:extLst>
              <a:ext uri="{FF2B5EF4-FFF2-40B4-BE49-F238E27FC236}">
                <a16:creationId xmlns:a16="http://schemas.microsoft.com/office/drawing/2014/main" id="{89873E7B-8344-BE98-3B7C-90DF2406EDCD}"/>
              </a:ext>
            </a:extLst>
          </p:cNvPr>
          <p:cNvSpPr>
            <a:spLocks noGrp="1"/>
          </p:cNvSpPr>
          <p:nvPr>
            <p:ph sz="quarter" idx="14"/>
          </p:nvPr>
        </p:nvSpPr>
        <p:spPr>
          <a:xfrm>
            <a:off x="6311903" y="1800528"/>
            <a:ext cx="5437188" cy="4747526"/>
          </a:xfrm>
        </p:spPr>
        <p:txBody>
          <a:bodyPr vert="horz" lIns="0" tIns="0" rIns="0" bIns="0" rtlCol="0" anchor="t">
            <a:normAutofit/>
          </a:bodyPr>
          <a:lstStyle/>
          <a:p>
            <a:pPr>
              <a:spcBef>
                <a:spcPts val="400"/>
              </a:spcBef>
            </a:pPr>
            <a:r>
              <a:rPr lang="en-ZA" sz="1200">
                <a:solidFill>
                  <a:srgbClr val="000000"/>
                </a:solidFill>
                <a:latin typeface="Verdana" panose="020B0604030504040204" pitchFamily="34" charset="0"/>
                <a:ea typeface="Verdana" panose="020B0604030504040204" pitchFamily="34" charset="0"/>
                <a:cs typeface="Verdana" panose="020B0604030504040204" pitchFamily="34" charset="0"/>
              </a:rPr>
              <a:t>The following individuals contributed to developing this policy brief: </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GB" sz="1200">
                <a:solidFill>
                  <a:srgbClr val="000000"/>
                </a:solidFill>
                <a:latin typeface="Verdana" panose="020B0604030504040204" pitchFamily="34" charset="0"/>
                <a:ea typeface="Verdana" panose="020B0604030504040204" pitchFamily="34" charset="0"/>
                <a:cs typeface="Verdana" panose="020B0604030504040204" pitchFamily="34" charset="0"/>
              </a:rPr>
              <a:t>Anna Grimsrud (Cape Town, South Africa)</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Brenda E Crabtree-Ramírez (Departamento de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Infectología</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Instituto Nacional de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Ciencias</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Médicas</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y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Nutrición</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Salvador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Zubirán</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México City, México)</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Charles Holmes (Georgetown Center for Innovation in Global Health, Washington D.C, United States)</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GB" sz="1200">
                <a:solidFill>
                  <a:srgbClr val="000000"/>
                </a:solidFill>
                <a:latin typeface="Verdana" panose="020B0604030504040204" pitchFamily="34" charset="0"/>
                <a:ea typeface="Verdana" panose="020B0604030504040204" pitchFamily="34" charset="0"/>
                <a:cs typeface="Verdana" panose="020B0604030504040204" pitchFamily="34" charset="0"/>
              </a:rPr>
              <a:t>Florence </a:t>
            </a:r>
            <a:r>
              <a:rPr lang="en-GB" sz="1200" err="1">
                <a:solidFill>
                  <a:srgbClr val="000000"/>
                </a:solidFill>
                <a:latin typeface="Verdana" panose="020B0604030504040204" pitchFamily="34" charset="0"/>
                <a:ea typeface="Verdana" panose="020B0604030504040204" pitchFamily="34" charset="0"/>
                <a:cs typeface="Verdana" panose="020B0604030504040204" pitchFamily="34" charset="0"/>
              </a:rPr>
              <a:t>Riako</a:t>
            </a:r>
            <a:r>
              <a:rPr lang="en-GB" sz="1200">
                <a:solidFill>
                  <a:srgbClr val="000000"/>
                </a:solidFill>
                <a:latin typeface="Verdana" panose="020B0604030504040204" pitchFamily="34" charset="0"/>
                <a:ea typeface="Verdana" panose="020B0604030504040204" pitchFamily="34" charset="0"/>
                <a:cs typeface="Verdana" panose="020B0604030504040204" pitchFamily="34" charset="0"/>
              </a:rPr>
              <a:t> Anam (The Global Network of People Living with HIV, Kisumu, Kenya)</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Kenneth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Mwehonge</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(Coalition for Health Promotion and Social Development, Kampala city, Uganda)</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Khumbo</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Phiri (Partners in Hope, Lilongwe, Malawi) </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Lynne Wilkinson (International AIDS Society, Johannesburg, South Africa)</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Nittaya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Phanuphak</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(Institute of HIV Research and Innovation, Bangkok, Thailand), and </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Bef>
                <a:spcPts val="400"/>
              </a:spcBef>
              <a:buChar char="•"/>
            </a:pP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Raphael Adu-Gyamfi (National AIDS/STI Control </a:t>
            </a:r>
            <a:r>
              <a:rPr lang="en-US" sz="1200" err="1">
                <a:solidFill>
                  <a:srgbClr val="000000"/>
                </a:solidFill>
                <a:latin typeface="Verdana" panose="020B0604030504040204" pitchFamily="34" charset="0"/>
                <a:ea typeface="Verdana" panose="020B0604030504040204" pitchFamily="34" charset="0"/>
                <a:cs typeface="Verdana" panose="020B0604030504040204" pitchFamily="34" charset="0"/>
              </a:rPr>
              <a:t>Programme</a:t>
            </a:r>
            <a:r>
              <a:rPr lang="en-US" sz="1200">
                <a:solidFill>
                  <a:srgbClr val="000000"/>
                </a:solidFill>
                <a:latin typeface="Verdana" panose="020B0604030504040204" pitchFamily="34" charset="0"/>
                <a:ea typeface="Verdana" panose="020B0604030504040204" pitchFamily="34" charset="0"/>
                <a:cs typeface="Verdana" panose="020B0604030504040204" pitchFamily="34" charset="0"/>
              </a:rPr>
              <a:t>, Accra, Ghana)</a:t>
            </a:r>
            <a:endParaRPr lang="en-US">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tle 2">
            <a:extLst>
              <a:ext uri="{FF2B5EF4-FFF2-40B4-BE49-F238E27FC236}">
                <a16:creationId xmlns:a16="http://schemas.microsoft.com/office/drawing/2014/main" id="{83209CDD-CE4E-98D8-7F7C-4F8B9A8D0389}"/>
              </a:ext>
            </a:extLst>
          </p:cNvPr>
          <p:cNvSpPr>
            <a:spLocks noGrp="1"/>
          </p:cNvSpPr>
          <p:nvPr>
            <p:ph type="title"/>
          </p:nvPr>
        </p:nvSpPr>
        <p:spPr/>
        <p:txBody>
          <a:bodyPr/>
          <a:lstStyle/>
          <a:p>
            <a:r>
              <a:rPr lang="en-US"/>
              <a:t>Acknowledgements </a:t>
            </a:r>
          </a:p>
        </p:txBody>
      </p:sp>
      <p:sp>
        <p:nvSpPr>
          <p:cNvPr id="2" name="Rectangle 1">
            <a:extLst>
              <a:ext uri="{FF2B5EF4-FFF2-40B4-BE49-F238E27FC236}">
                <a16:creationId xmlns:a16="http://schemas.microsoft.com/office/drawing/2014/main" id="{EEAFD6F6-1B0A-EE43-1465-CBF3444E6D1E}"/>
              </a:ext>
            </a:extLst>
          </p:cNvPr>
          <p:cNvSpPr/>
          <p:nvPr/>
        </p:nvSpPr>
        <p:spPr bwMode="gray">
          <a:xfrm>
            <a:off x="10215600" y="-10601"/>
            <a:ext cx="1976400" cy="6948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131173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4C8DC6-3ABC-AD0A-CE50-267BE52131D4}"/>
              </a:ext>
            </a:extLst>
          </p:cNvPr>
          <p:cNvSpPr>
            <a:spLocks noGrp="1"/>
          </p:cNvSpPr>
          <p:nvPr>
            <p:ph type="title"/>
          </p:nvPr>
        </p:nvSpPr>
        <p:spPr>
          <a:xfrm>
            <a:off x="469417" y="2818234"/>
            <a:ext cx="5437187" cy="1428641"/>
          </a:xfrm>
        </p:spPr>
        <p:txBody>
          <a:bodyPr anchor="ctr"/>
          <a:lstStyle/>
          <a:p>
            <a:r>
              <a:rPr lang="en-US"/>
              <a:t>Thank you!</a:t>
            </a:r>
          </a:p>
        </p:txBody>
      </p:sp>
      <p:pic>
        <p:nvPicPr>
          <p:cNvPr id="5" name="Picture Placeholder 4" descr="A group of people in clothing&#10;&#10;Description automatically generated with low confidence">
            <a:extLst>
              <a:ext uri="{FF2B5EF4-FFF2-40B4-BE49-F238E27FC236}">
                <a16:creationId xmlns:a16="http://schemas.microsoft.com/office/drawing/2014/main" id="{EC18AA30-BD37-A219-B0FE-92746C846E66}"/>
              </a:ext>
            </a:extLst>
          </p:cNvPr>
          <p:cNvPicPr>
            <a:picLocks noGrp="1" noChangeAspect="1"/>
          </p:cNvPicPr>
          <p:nvPr>
            <p:ph type="pic" sz="quarter" idx="14"/>
          </p:nvPr>
        </p:nvPicPr>
        <p:blipFill>
          <a:blip r:embed="rId2"/>
          <a:srcRect t="1643" b="1643"/>
          <a:stretch>
            <a:fillRect/>
          </a:stretch>
        </p:blipFill>
        <p:spPr>
          <a:xfrm>
            <a:off x="4414211" y="569675"/>
            <a:ext cx="5911968" cy="5718649"/>
          </a:xfrm>
          <a:prstGeom prst="rect">
            <a:avLst/>
          </a:prstGeom>
        </p:spPr>
      </p:pic>
      <p:sp>
        <p:nvSpPr>
          <p:cNvPr id="2" name="TextBox 1">
            <a:extLst>
              <a:ext uri="{FF2B5EF4-FFF2-40B4-BE49-F238E27FC236}">
                <a16:creationId xmlns:a16="http://schemas.microsoft.com/office/drawing/2014/main" id="{F73FB122-8798-A1A2-8BF4-BCE200331FEE}"/>
              </a:ext>
            </a:extLst>
          </p:cNvPr>
          <p:cNvSpPr txBox="1"/>
          <p:nvPr/>
        </p:nvSpPr>
        <p:spPr>
          <a:xfrm>
            <a:off x="9239410" y="6603379"/>
            <a:ext cx="2952590" cy="338554"/>
          </a:xfrm>
          <a:prstGeom prst="rect">
            <a:avLst/>
          </a:prstGeom>
          <a:noFill/>
        </p:spPr>
        <p:txBody>
          <a:bodyPr wrap="square" rtlCol="0">
            <a:spAutoFit/>
          </a:bodyPr>
          <a:lstStyle/>
          <a:p>
            <a:pPr algn="r"/>
            <a:r>
              <a:rPr lang="en-GB" sz="800" kern="0">
                <a:solidFill>
                  <a:schemeClr val="bg1"/>
                </a:solidFill>
                <a:effectLst/>
                <a:latin typeface="Times New Roman" panose="02020603050405020304" pitchFamily="18" charset="0"/>
                <a:ea typeface="Times New Roman" panose="02020603050405020304" pitchFamily="18" charset="0"/>
              </a:rPr>
              <a:t>Images source: ©WHO</a:t>
            </a:r>
            <a:endParaRPr lang="en-CH" sz="800">
              <a:solidFill>
                <a:schemeClr val="bg1"/>
              </a:solidFill>
              <a:effectLst/>
              <a:latin typeface="Times New Roman" panose="02020603050405020304" pitchFamily="18" charset="0"/>
              <a:ea typeface="Times New Roman" panose="02020603050405020304" pitchFamily="18" charset="0"/>
            </a:endParaRPr>
          </a:p>
          <a:p>
            <a:endParaRPr lang="en-CH" sz="800">
              <a:solidFill>
                <a:schemeClr val="bg1"/>
              </a:solidFill>
            </a:endParaRPr>
          </a:p>
        </p:txBody>
      </p:sp>
      <p:sp>
        <p:nvSpPr>
          <p:cNvPr id="4" name="Rectangle 3">
            <a:extLst>
              <a:ext uri="{FF2B5EF4-FFF2-40B4-BE49-F238E27FC236}">
                <a16:creationId xmlns:a16="http://schemas.microsoft.com/office/drawing/2014/main" id="{2E95D08E-E58A-BBBD-1A37-C57EB3AF6E32}"/>
              </a:ext>
            </a:extLst>
          </p:cNvPr>
          <p:cNvSpPr/>
          <p:nvPr/>
        </p:nvSpPr>
        <p:spPr bwMode="gray">
          <a:xfrm>
            <a:off x="123746" y="1494813"/>
            <a:ext cx="1976400" cy="6948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85976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0292-5A4A-17A8-4D33-6576EE0FE563}"/>
              </a:ext>
            </a:extLst>
          </p:cNvPr>
          <p:cNvSpPr>
            <a:spLocks noGrp="1"/>
          </p:cNvSpPr>
          <p:nvPr>
            <p:ph type="title"/>
          </p:nvPr>
        </p:nvSpPr>
        <p:spPr>
          <a:xfrm>
            <a:off x="285378" y="1352597"/>
            <a:ext cx="7277488" cy="1385509"/>
          </a:xfrm>
        </p:spPr>
        <p:txBody>
          <a:bodyPr>
            <a:normAutofit/>
          </a:bodyPr>
          <a:lstStyle/>
          <a:p>
            <a:r>
              <a:rPr lang="en-US" dirty="0">
                <a:ea typeface="Verdana Bold"/>
              </a:rPr>
              <a:t>95%-95%-95% </a:t>
            </a:r>
            <a:br>
              <a:rPr lang="en-US" dirty="0">
                <a:ea typeface="Verdana Bold"/>
              </a:rPr>
            </a:br>
            <a:r>
              <a:rPr lang="en-US" dirty="0">
                <a:ea typeface="Verdana Bold"/>
              </a:rPr>
              <a:t>targets progress</a:t>
            </a:r>
            <a:endParaRPr lang="en-US" dirty="0"/>
          </a:p>
        </p:txBody>
      </p:sp>
      <p:sp>
        <p:nvSpPr>
          <p:cNvPr id="21" name="Rectangle 20">
            <a:extLst>
              <a:ext uri="{FF2B5EF4-FFF2-40B4-BE49-F238E27FC236}">
                <a16:creationId xmlns:a16="http://schemas.microsoft.com/office/drawing/2014/main" id="{D1249C14-A825-8877-34F6-10617173A429}"/>
              </a:ext>
            </a:extLst>
          </p:cNvPr>
          <p:cNvSpPr/>
          <p:nvPr/>
        </p:nvSpPr>
        <p:spPr bwMode="gray">
          <a:xfrm>
            <a:off x="5586466" y="6207127"/>
            <a:ext cx="1976400" cy="6948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25" name="Picture 24" descr="A diagram of a patient&amp;#39;s status&#10;&#10;Description automatically generated">
            <a:extLst>
              <a:ext uri="{FF2B5EF4-FFF2-40B4-BE49-F238E27FC236}">
                <a16:creationId xmlns:a16="http://schemas.microsoft.com/office/drawing/2014/main" id="{49A619F3-BB19-ABA5-C76E-9FDEA794044F}"/>
              </a:ext>
            </a:extLst>
          </p:cNvPr>
          <p:cNvPicPr>
            <a:picLocks noChangeAspect="1"/>
          </p:cNvPicPr>
          <p:nvPr/>
        </p:nvPicPr>
        <p:blipFill>
          <a:blip r:embed="rId4"/>
          <a:stretch>
            <a:fillRect/>
          </a:stretch>
        </p:blipFill>
        <p:spPr>
          <a:xfrm>
            <a:off x="823194" y="3174970"/>
            <a:ext cx="5743575" cy="3038475"/>
          </a:xfrm>
          <a:prstGeom prst="rect">
            <a:avLst/>
          </a:prstGeom>
        </p:spPr>
      </p:pic>
    </p:spTree>
    <p:extLst>
      <p:ext uri="{BB962C8B-B14F-4D97-AF65-F5344CB8AC3E}">
        <p14:creationId xmlns:p14="http://schemas.microsoft.com/office/powerpoint/2010/main" val="3417788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62C443A-8B2D-BBAC-7164-D7CC0BB1806A}"/>
              </a:ext>
            </a:extLst>
          </p:cNvPr>
          <p:cNvGrpSpPr/>
          <p:nvPr/>
        </p:nvGrpSpPr>
        <p:grpSpPr>
          <a:xfrm>
            <a:off x="4841872" y="405226"/>
            <a:ext cx="7142335" cy="6047547"/>
            <a:chOff x="3613389" y="2446432"/>
            <a:chExt cx="4816007" cy="4261618"/>
          </a:xfrm>
        </p:grpSpPr>
        <p:pic>
          <p:nvPicPr>
            <p:cNvPr id="13" name="Picture 12">
              <a:extLst>
                <a:ext uri="{FF2B5EF4-FFF2-40B4-BE49-F238E27FC236}">
                  <a16:creationId xmlns:a16="http://schemas.microsoft.com/office/drawing/2014/main" id="{0A31039F-679D-E600-CF74-913A319566EA}"/>
                </a:ext>
              </a:extLst>
            </p:cNvPr>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02420" y="2446432"/>
              <a:ext cx="4726976" cy="42616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a:extLst>
                <a:ext uri="{FF2B5EF4-FFF2-40B4-BE49-F238E27FC236}">
                  <a16:creationId xmlns:a16="http://schemas.microsoft.com/office/drawing/2014/main" id="{EC4E2E5E-FB50-7F38-C38F-5A01EF189645}"/>
                </a:ext>
              </a:extLst>
            </p:cNvPr>
            <p:cNvSpPr txBox="1"/>
            <p:nvPr/>
          </p:nvSpPr>
          <p:spPr>
            <a:xfrm>
              <a:off x="5244336" y="3640299"/>
              <a:ext cx="817890" cy="30008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50"/>
            </a:p>
          </p:txBody>
        </p:sp>
        <p:sp>
          <p:nvSpPr>
            <p:cNvPr id="15" name="TextBox 3">
              <a:extLst>
                <a:ext uri="{FF2B5EF4-FFF2-40B4-BE49-F238E27FC236}">
                  <a16:creationId xmlns:a16="http://schemas.microsoft.com/office/drawing/2014/main" id="{E09EC4C7-0AB8-7C47-8805-508D00B549F4}"/>
                </a:ext>
              </a:extLst>
            </p:cNvPr>
            <p:cNvSpPr txBox="1"/>
            <p:nvPr/>
          </p:nvSpPr>
          <p:spPr>
            <a:xfrm>
              <a:off x="4635489" y="4438660"/>
              <a:ext cx="668222" cy="30008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50"/>
            </a:p>
          </p:txBody>
        </p:sp>
        <p:sp>
          <p:nvSpPr>
            <p:cNvPr id="16" name="TextBox 4">
              <a:extLst>
                <a:ext uri="{FF2B5EF4-FFF2-40B4-BE49-F238E27FC236}">
                  <a16:creationId xmlns:a16="http://schemas.microsoft.com/office/drawing/2014/main" id="{451F93FB-2CF5-EE26-3296-CD48CAD0E141}"/>
                </a:ext>
              </a:extLst>
            </p:cNvPr>
            <p:cNvSpPr txBox="1"/>
            <p:nvPr/>
          </p:nvSpPr>
          <p:spPr>
            <a:xfrm>
              <a:off x="3613389" y="5498355"/>
              <a:ext cx="668222" cy="30008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50"/>
            </a:p>
          </p:txBody>
        </p:sp>
        <p:sp>
          <p:nvSpPr>
            <p:cNvPr id="17" name="TextBox 5">
              <a:extLst>
                <a:ext uri="{FF2B5EF4-FFF2-40B4-BE49-F238E27FC236}">
                  <a16:creationId xmlns:a16="http://schemas.microsoft.com/office/drawing/2014/main" id="{57DDCB25-6865-DC91-EEE7-AB70480470EA}"/>
                </a:ext>
              </a:extLst>
            </p:cNvPr>
            <p:cNvSpPr txBox="1"/>
            <p:nvPr/>
          </p:nvSpPr>
          <p:spPr>
            <a:xfrm>
              <a:off x="5919250" y="2893325"/>
              <a:ext cx="817890" cy="300082"/>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50"/>
            </a:p>
          </p:txBody>
        </p:sp>
      </p:grpSp>
      <p:grpSp>
        <p:nvGrpSpPr>
          <p:cNvPr id="21" name="Group 20">
            <a:extLst>
              <a:ext uri="{FF2B5EF4-FFF2-40B4-BE49-F238E27FC236}">
                <a16:creationId xmlns:a16="http://schemas.microsoft.com/office/drawing/2014/main" id="{B010BABD-48D7-001C-C828-660B1B082F6D}"/>
              </a:ext>
            </a:extLst>
          </p:cNvPr>
          <p:cNvGrpSpPr/>
          <p:nvPr/>
        </p:nvGrpSpPr>
        <p:grpSpPr>
          <a:xfrm>
            <a:off x="4442197" y="116839"/>
            <a:ext cx="7752364" cy="3867706"/>
            <a:chOff x="5131542" y="267115"/>
            <a:chExt cx="6990321" cy="3624942"/>
          </a:xfrm>
        </p:grpSpPr>
        <p:sp>
          <p:nvSpPr>
            <p:cNvPr id="19" name="Doughnut 18">
              <a:extLst>
                <a:ext uri="{FF2B5EF4-FFF2-40B4-BE49-F238E27FC236}">
                  <a16:creationId xmlns:a16="http://schemas.microsoft.com/office/drawing/2014/main" id="{653DA478-A264-BF5C-3475-5CAF20A4B49A}"/>
                </a:ext>
              </a:extLst>
            </p:cNvPr>
            <p:cNvSpPr/>
            <p:nvPr/>
          </p:nvSpPr>
          <p:spPr>
            <a:xfrm>
              <a:off x="7717971" y="267115"/>
              <a:ext cx="4403892" cy="3624942"/>
            </a:xfrm>
            <a:prstGeom prst="donut">
              <a:avLst>
                <a:gd name="adj" fmla="val 2618"/>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CH">
                <a:solidFill>
                  <a:schemeClr val="tx1"/>
                </a:solidFill>
              </a:endParaRPr>
            </a:p>
          </p:txBody>
        </p:sp>
        <p:sp>
          <p:nvSpPr>
            <p:cNvPr id="20" name="Right Arrow 19">
              <a:extLst>
                <a:ext uri="{FF2B5EF4-FFF2-40B4-BE49-F238E27FC236}">
                  <a16:creationId xmlns:a16="http://schemas.microsoft.com/office/drawing/2014/main" id="{450AF2FA-9ACE-46C7-BBA6-14CC9C5B5A6B}"/>
                </a:ext>
              </a:extLst>
            </p:cNvPr>
            <p:cNvSpPr/>
            <p:nvPr/>
          </p:nvSpPr>
          <p:spPr>
            <a:xfrm rot="21053233">
              <a:off x="5131542" y="2599051"/>
              <a:ext cx="2708789" cy="733233"/>
            </a:xfrm>
            <a:prstGeom prst="rightArrow">
              <a:avLst>
                <a:gd name="adj1" fmla="val 21364"/>
                <a:gd name="adj2" fmla="val 42493"/>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CH"/>
            </a:p>
          </p:txBody>
        </p:sp>
      </p:grpSp>
      <p:sp>
        <p:nvSpPr>
          <p:cNvPr id="22" name="TextBox 21">
            <a:extLst>
              <a:ext uri="{FF2B5EF4-FFF2-40B4-BE49-F238E27FC236}">
                <a16:creationId xmlns:a16="http://schemas.microsoft.com/office/drawing/2014/main" id="{6803538E-3D21-A290-A1D0-185CA0B7E577}"/>
              </a:ext>
            </a:extLst>
          </p:cNvPr>
          <p:cNvSpPr txBox="1"/>
          <p:nvPr/>
        </p:nvSpPr>
        <p:spPr>
          <a:xfrm>
            <a:off x="7598225" y="6513549"/>
            <a:ext cx="462592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00" b="1">
                <a:solidFill>
                  <a:srgbClr val="202020"/>
                </a:solidFill>
                <a:latin typeface="Helvetica"/>
                <a:cs typeface="Helvetica"/>
              </a:rPr>
              <a:t>Figure Source:</a:t>
            </a:r>
            <a:r>
              <a:rPr lang="en-US" sz="600">
                <a:solidFill>
                  <a:srgbClr val="202020"/>
                </a:solidFill>
                <a:latin typeface="Helvetica"/>
                <a:cs typeface="Helvetica"/>
              </a:rPr>
              <a:t> </a:t>
            </a:r>
            <a:r>
              <a:rPr lang="en-US" sz="600" b="1">
                <a:solidFill>
                  <a:srgbClr val="520043"/>
                </a:solidFill>
                <a:latin typeface="Helvetica"/>
                <a:cs typeface="Helvetica"/>
                <a:hlinkClick r:id="rId4" tooltip="Back to original article"/>
              </a:rPr>
              <a:t>The revolving door of HIV care: Revising the service delivery cascade to achieve the UNAIDS 95-95-95 goals</a:t>
            </a:r>
            <a:r>
              <a:rPr lang="en-US" sz="600" b="1">
                <a:solidFill>
                  <a:srgbClr val="520043"/>
                </a:solidFill>
                <a:latin typeface="Helvetica"/>
                <a:cs typeface="Helvetica"/>
              </a:rPr>
              <a:t> </a:t>
            </a:r>
            <a:r>
              <a:rPr lang="en-US" sz="600" err="1">
                <a:solidFill>
                  <a:srgbClr val="202020"/>
                </a:solidFill>
                <a:latin typeface="Helvetica"/>
                <a:cs typeface="Helvetica"/>
              </a:rPr>
              <a:t>Ehrenkranz</a:t>
            </a:r>
            <a:r>
              <a:rPr lang="en-US" sz="600">
                <a:solidFill>
                  <a:srgbClr val="202020"/>
                </a:solidFill>
                <a:latin typeface="Helvetica"/>
                <a:cs typeface="Helvetica"/>
              </a:rPr>
              <a:t> P, Rosen S, Boulle A, Eaton JW, Ford N, et al. (2021) The revolving door of HIV care: Revising the service delivery cascade to achieve the UNAIDS 95-95-95 goals. PLOS Medicine 18(5): e1003651. </a:t>
            </a:r>
            <a:r>
              <a:rPr lang="en-US" sz="600">
                <a:solidFill>
                  <a:srgbClr val="520043"/>
                </a:solidFill>
                <a:latin typeface="Helvetica"/>
                <a:cs typeface="Helvetica"/>
                <a:hlinkClick r:id="rId5"/>
              </a:rPr>
              <a:t>https://doi.org/10.1371/journal.pmed.1003651</a:t>
            </a:r>
            <a:endParaRPr lang="en-US" sz="600"/>
          </a:p>
        </p:txBody>
      </p:sp>
      <p:sp>
        <p:nvSpPr>
          <p:cNvPr id="4" name="Content Placeholder 3">
            <a:extLst>
              <a:ext uri="{FF2B5EF4-FFF2-40B4-BE49-F238E27FC236}">
                <a16:creationId xmlns:a16="http://schemas.microsoft.com/office/drawing/2014/main" id="{AC164690-ED59-AF73-B19C-552D0925A16B}"/>
              </a:ext>
            </a:extLst>
          </p:cNvPr>
          <p:cNvSpPr>
            <a:spLocks noGrp="1"/>
          </p:cNvSpPr>
          <p:nvPr>
            <p:ph sz="quarter" idx="13"/>
          </p:nvPr>
        </p:nvSpPr>
        <p:spPr>
          <a:xfrm>
            <a:off x="1371501" y="1167018"/>
            <a:ext cx="4291584" cy="4130650"/>
          </a:xfrm>
          <a:prstGeom prst="ellipse">
            <a:avLst/>
          </a:prstGeom>
          <a:solidFill>
            <a:schemeClr val="bg1"/>
          </a:solidFill>
          <a:ln>
            <a:solidFill>
              <a:schemeClr val="tx2"/>
            </a:solidFill>
          </a:ln>
        </p:spPr>
        <p:style>
          <a:lnRef idx="2">
            <a:schemeClr val="accent3"/>
          </a:lnRef>
          <a:fillRef idx="1">
            <a:schemeClr val="lt1"/>
          </a:fillRef>
          <a:effectRef idx="0">
            <a:schemeClr val="accent3"/>
          </a:effectRef>
          <a:fontRef idx="minor">
            <a:schemeClr val="dk1"/>
          </a:fontRef>
        </p:style>
        <p:txBody>
          <a:bodyPr vert="horz" lIns="0" tIns="0" rIns="0" bIns="0" rtlCol="0" anchor="t">
            <a:normAutofit fontScale="92500"/>
          </a:bodyPr>
          <a:lstStyle/>
          <a:p>
            <a:pPr algn="ctr"/>
            <a:r>
              <a:rPr lang="en-GB" sz="2400">
                <a:solidFill>
                  <a:schemeClr val="tx2"/>
                </a:solidFill>
                <a:latin typeface="Verdana"/>
                <a:ea typeface="Verdana"/>
                <a:cs typeface="Calibri Light"/>
              </a:rPr>
              <a:t>People who have been diagnosed with HIV may disengage from care after starting antiretroviral therapy (ART) and may do so more than once</a:t>
            </a:r>
          </a:p>
        </p:txBody>
      </p:sp>
      <p:pic>
        <p:nvPicPr>
          <p:cNvPr id="2" name="Picture 1" descr="A person holding a cup&#10;&#10;Description automatically generated">
            <a:extLst>
              <a:ext uri="{FF2B5EF4-FFF2-40B4-BE49-F238E27FC236}">
                <a16:creationId xmlns:a16="http://schemas.microsoft.com/office/drawing/2014/main" id="{796F666D-4EF6-ABE6-957D-8A173C43711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5179" y="3286773"/>
            <a:ext cx="2630667" cy="3617167"/>
          </a:xfrm>
          <a:prstGeom prst="rect">
            <a:avLst/>
          </a:prstGeom>
        </p:spPr>
      </p:pic>
      <p:sp>
        <p:nvSpPr>
          <p:cNvPr id="3" name="Rectangle 2">
            <a:extLst>
              <a:ext uri="{FF2B5EF4-FFF2-40B4-BE49-F238E27FC236}">
                <a16:creationId xmlns:a16="http://schemas.microsoft.com/office/drawing/2014/main" id="{9D306C8C-3DE1-8909-AF20-5E6E284D7248}"/>
              </a:ext>
            </a:extLst>
          </p:cNvPr>
          <p:cNvSpPr/>
          <p:nvPr/>
        </p:nvSpPr>
        <p:spPr bwMode="gray">
          <a:xfrm>
            <a:off x="10215600" y="5757973"/>
            <a:ext cx="1976400" cy="694800"/>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251760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4116391" y="441325"/>
            <a:ext cx="7632700" cy="1223964"/>
          </a:xfrm>
        </p:spPr>
        <p:txBody>
          <a:bodyPr anchor="t">
            <a:normAutofit/>
          </a:bodyPr>
          <a:lstStyle/>
          <a:p>
            <a:r>
              <a:rPr lang="en-GB" sz="4100" noProof="0" dirty="0"/>
              <a:t>What is re-engagement in HIV treatment services?</a:t>
            </a:r>
          </a:p>
        </p:txBody>
      </p:sp>
      <p:graphicFrame>
        <p:nvGraphicFramePr>
          <p:cNvPr id="5" name="Content Placeholder 2">
            <a:extLst>
              <a:ext uri="{FF2B5EF4-FFF2-40B4-BE49-F238E27FC236}">
                <a16:creationId xmlns:a16="http://schemas.microsoft.com/office/drawing/2014/main" id="{BAEFDFB3-FBF7-C90C-CBDF-2D84BBFE0059}"/>
              </a:ext>
            </a:extLst>
          </p:cNvPr>
          <p:cNvGraphicFramePr>
            <a:graphicFrameLocks noGrp="1"/>
          </p:cNvGraphicFramePr>
          <p:nvPr>
            <p:ph sz="quarter" idx="13"/>
            <p:extLst>
              <p:ext uri="{D42A27DB-BD31-4B8C-83A1-F6EECF244321}">
                <p14:modId xmlns:p14="http://schemas.microsoft.com/office/powerpoint/2010/main" val="4062478828"/>
              </p:ext>
            </p:extLst>
          </p:nvPr>
        </p:nvGraphicFramePr>
        <p:xfrm>
          <a:off x="4116388" y="2097091"/>
          <a:ext cx="7632704"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C7183B59-B1F5-C134-6ACA-CB1C95617E38}"/>
              </a:ext>
            </a:extLst>
          </p:cNvPr>
          <p:cNvGrpSpPr/>
          <p:nvPr/>
        </p:nvGrpSpPr>
        <p:grpSpPr>
          <a:xfrm>
            <a:off x="4200605" y="4623669"/>
            <a:ext cx="332275" cy="332275"/>
            <a:chOff x="2509386" y="5619131"/>
            <a:chExt cx="588645" cy="588645"/>
          </a:xfrm>
        </p:grpSpPr>
        <p:sp>
          <p:nvSpPr>
            <p:cNvPr id="4" name="object 22">
              <a:extLst>
                <a:ext uri="{FF2B5EF4-FFF2-40B4-BE49-F238E27FC236}">
                  <a16:creationId xmlns:a16="http://schemas.microsoft.com/office/drawing/2014/main" id="{6691BE49-7E34-BA32-5AE5-92D144683254}"/>
                </a:ext>
              </a:extLst>
            </p:cNvPr>
            <p:cNvSpPr/>
            <p:nvPr/>
          </p:nvSpPr>
          <p:spPr>
            <a:xfrm>
              <a:off x="2509386" y="5619131"/>
              <a:ext cx="588645" cy="588645"/>
            </a:xfrm>
            <a:custGeom>
              <a:avLst/>
              <a:gdLst/>
              <a:ahLst/>
              <a:cxnLst/>
              <a:rect l="l" t="t" r="r" b="b"/>
              <a:pathLst>
                <a:path w="588644" h="588645">
                  <a:moveTo>
                    <a:pt x="294271" y="0"/>
                  </a:moveTo>
                  <a:lnTo>
                    <a:pt x="246539" y="3851"/>
                  </a:lnTo>
                  <a:lnTo>
                    <a:pt x="201259" y="15000"/>
                  </a:lnTo>
                  <a:lnTo>
                    <a:pt x="159036" y="32843"/>
                  </a:lnTo>
                  <a:lnTo>
                    <a:pt x="120478" y="56772"/>
                  </a:lnTo>
                  <a:lnTo>
                    <a:pt x="86190" y="86183"/>
                  </a:lnTo>
                  <a:lnTo>
                    <a:pt x="56777" y="120470"/>
                  </a:lnTo>
                  <a:lnTo>
                    <a:pt x="32846" y="159026"/>
                  </a:lnTo>
                  <a:lnTo>
                    <a:pt x="15002" y="201247"/>
                  </a:lnTo>
                  <a:lnTo>
                    <a:pt x="3851" y="246526"/>
                  </a:lnTo>
                  <a:lnTo>
                    <a:pt x="0" y="294259"/>
                  </a:lnTo>
                  <a:lnTo>
                    <a:pt x="3851" y="341991"/>
                  </a:lnTo>
                  <a:lnTo>
                    <a:pt x="15002" y="387271"/>
                  </a:lnTo>
                  <a:lnTo>
                    <a:pt x="32846" y="429493"/>
                  </a:lnTo>
                  <a:lnTo>
                    <a:pt x="56777" y="468052"/>
                  </a:lnTo>
                  <a:lnTo>
                    <a:pt x="86190" y="502340"/>
                  </a:lnTo>
                  <a:lnTo>
                    <a:pt x="120478" y="531753"/>
                  </a:lnTo>
                  <a:lnTo>
                    <a:pt x="159036" y="555684"/>
                  </a:lnTo>
                  <a:lnTo>
                    <a:pt x="201259" y="573528"/>
                  </a:lnTo>
                  <a:lnTo>
                    <a:pt x="246539" y="584679"/>
                  </a:lnTo>
                  <a:lnTo>
                    <a:pt x="294271" y="588530"/>
                  </a:lnTo>
                  <a:lnTo>
                    <a:pt x="342004" y="584679"/>
                  </a:lnTo>
                  <a:lnTo>
                    <a:pt x="387284" y="573528"/>
                  </a:lnTo>
                  <a:lnTo>
                    <a:pt x="429506" y="555684"/>
                  </a:lnTo>
                  <a:lnTo>
                    <a:pt x="468064" y="531753"/>
                  </a:lnTo>
                  <a:lnTo>
                    <a:pt x="502353" y="502340"/>
                  </a:lnTo>
                  <a:lnTo>
                    <a:pt x="531766" y="468052"/>
                  </a:lnTo>
                  <a:lnTo>
                    <a:pt x="555697" y="429493"/>
                  </a:lnTo>
                  <a:lnTo>
                    <a:pt x="573541" y="387271"/>
                  </a:lnTo>
                  <a:lnTo>
                    <a:pt x="584691" y="341991"/>
                  </a:lnTo>
                  <a:lnTo>
                    <a:pt x="588543" y="294259"/>
                  </a:lnTo>
                  <a:lnTo>
                    <a:pt x="584691" y="246526"/>
                  </a:lnTo>
                  <a:lnTo>
                    <a:pt x="573541" y="201247"/>
                  </a:lnTo>
                  <a:lnTo>
                    <a:pt x="555697" y="159026"/>
                  </a:lnTo>
                  <a:lnTo>
                    <a:pt x="531766" y="120470"/>
                  </a:lnTo>
                  <a:lnTo>
                    <a:pt x="502353" y="86183"/>
                  </a:lnTo>
                  <a:lnTo>
                    <a:pt x="468064" y="56772"/>
                  </a:lnTo>
                  <a:lnTo>
                    <a:pt x="429506" y="32843"/>
                  </a:lnTo>
                  <a:lnTo>
                    <a:pt x="387284" y="15000"/>
                  </a:lnTo>
                  <a:lnTo>
                    <a:pt x="342004" y="3851"/>
                  </a:lnTo>
                  <a:lnTo>
                    <a:pt x="294271" y="0"/>
                  </a:lnTo>
                  <a:close/>
                </a:path>
              </a:pathLst>
            </a:custGeom>
            <a:solidFill>
              <a:srgbClr val="526878"/>
            </a:solidFill>
          </p:spPr>
          <p:txBody>
            <a:bodyPr wrap="square" lIns="0" tIns="0" rIns="0" bIns="0" rtlCol="0"/>
            <a:lstStyle/>
            <a:p>
              <a:endParaRPr/>
            </a:p>
          </p:txBody>
        </p:sp>
        <p:grpSp>
          <p:nvGrpSpPr>
            <p:cNvPr id="6" name="Group 5">
              <a:extLst>
                <a:ext uri="{FF2B5EF4-FFF2-40B4-BE49-F238E27FC236}">
                  <a16:creationId xmlns:a16="http://schemas.microsoft.com/office/drawing/2014/main" id="{2B917AF6-BF7F-5C26-4002-0985291DD21B}"/>
                </a:ext>
              </a:extLst>
            </p:cNvPr>
            <p:cNvGrpSpPr/>
            <p:nvPr/>
          </p:nvGrpSpPr>
          <p:grpSpPr>
            <a:xfrm>
              <a:off x="2545574" y="5653730"/>
              <a:ext cx="506730" cy="506730"/>
              <a:chOff x="2545574" y="5653730"/>
              <a:chExt cx="506730" cy="506730"/>
            </a:xfrm>
          </p:grpSpPr>
          <p:sp>
            <p:nvSpPr>
              <p:cNvPr id="7" name="object 31">
                <a:extLst>
                  <a:ext uri="{FF2B5EF4-FFF2-40B4-BE49-F238E27FC236}">
                    <a16:creationId xmlns:a16="http://schemas.microsoft.com/office/drawing/2014/main" id="{E4879774-2AFB-1925-EE1A-2591E9A96C59}"/>
                  </a:ext>
                </a:extLst>
              </p:cNvPr>
              <p:cNvSpPr/>
              <p:nvPr/>
            </p:nvSpPr>
            <p:spPr>
              <a:xfrm>
                <a:off x="2545574" y="5653730"/>
                <a:ext cx="506730" cy="506730"/>
              </a:xfrm>
              <a:custGeom>
                <a:avLst/>
                <a:gdLst/>
                <a:ahLst/>
                <a:cxnLst/>
                <a:rect l="l" t="t" r="r" b="b"/>
                <a:pathLst>
                  <a:path w="506730" h="506729">
                    <a:moveTo>
                      <a:pt x="253364" y="0"/>
                    </a:moveTo>
                    <a:lnTo>
                      <a:pt x="207819" y="4081"/>
                    </a:lnTo>
                    <a:lnTo>
                      <a:pt x="164953" y="15849"/>
                    </a:lnTo>
                    <a:lnTo>
                      <a:pt x="125481" y="34589"/>
                    </a:lnTo>
                    <a:lnTo>
                      <a:pt x="90120" y="59584"/>
                    </a:lnTo>
                    <a:lnTo>
                      <a:pt x="59584" y="90120"/>
                    </a:lnTo>
                    <a:lnTo>
                      <a:pt x="34589" y="125481"/>
                    </a:lnTo>
                    <a:lnTo>
                      <a:pt x="15849" y="164953"/>
                    </a:lnTo>
                    <a:lnTo>
                      <a:pt x="4081" y="207819"/>
                    </a:lnTo>
                    <a:lnTo>
                      <a:pt x="0" y="253364"/>
                    </a:lnTo>
                    <a:lnTo>
                      <a:pt x="4799" y="302695"/>
                    </a:lnTo>
                    <a:lnTo>
                      <a:pt x="18586" y="348798"/>
                    </a:lnTo>
                    <a:lnTo>
                      <a:pt x="40447" y="390756"/>
                    </a:lnTo>
                    <a:lnTo>
                      <a:pt x="69465" y="427655"/>
                    </a:lnTo>
                    <a:lnTo>
                      <a:pt x="104726" y="458576"/>
                    </a:lnTo>
                    <a:lnTo>
                      <a:pt x="145314" y="482606"/>
                    </a:lnTo>
                    <a:lnTo>
                      <a:pt x="190314" y="498827"/>
                    </a:lnTo>
                    <a:lnTo>
                      <a:pt x="238810" y="506323"/>
                    </a:lnTo>
                    <a:lnTo>
                      <a:pt x="267919" y="506323"/>
                    </a:lnTo>
                    <a:lnTo>
                      <a:pt x="314714" y="499257"/>
                    </a:lnTo>
                    <a:lnTo>
                      <a:pt x="358294" y="484055"/>
                    </a:lnTo>
                    <a:lnTo>
                      <a:pt x="397838" y="461536"/>
                    </a:lnTo>
                    <a:lnTo>
                      <a:pt x="432527" y="432522"/>
                    </a:lnTo>
                    <a:lnTo>
                      <a:pt x="461539" y="397832"/>
                    </a:lnTo>
                    <a:lnTo>
                      <a:pt x="484056" y="358289"/>
                    </a:lnTo>
                    <a:lnTo>
                      <a:pt x="499258" y="314710"/>
                    </a:lnTo>
                    <a:lnTo>
                      <a:pt x="506323" y="267919"/>
                    </a:lnTo>
                    <a:lnTo>
                      <a:pt x="506323" y="238810"/>
                    </a:lnTo>
                    <a:lnTo>
                      <a:pt x="498827" y="190318"/>
                    </a:lnTo>
                    <a:lnTo>
                      <a:pt x="482606" y="145319"/>
                    </a:lnTo>
                    <a:lnTo>
                      <a:pt x="458576" y="104732"/>
                    </a:lnTo>
                    <a:lnTo>
                      <a:pt x="427655" y="69470"/>
                    </a:lnTo>
                    <a:lnTo>
                      <a:pt x="390756" y="40450"/>
                    </a:lnTo>
                    <a:lnTo>
                      <a:pt x="348798" y="18588"/>
                    </a:lnTo>
                    <a:lnTo>
                      <a:pt x="302695" y="4799"/>
                    </a:lnTo>
                    <a:lnTo>
                      <a:pt x="253364" y="0"/>
                    </a:lnTo>
                    <a:close/>
                  </a:path>
                </a:pathLst>
              </a:custGeom>
              <a:solidFill>
                <a:srgbClr val="F7F7F6"/>
              </a:solidFill>
            </p:spPr>
            <p:txBody>
              <a:bodyPr wrap="square" lIns="0" tIns="0" rIns="0" bIns="0" rtlCol="0"/>
              <a:lstStyle/>
              <a:p>
                <a:endParaRPr/>
              </a:p>
            </p:txBody>
          </p:sp>
          <p:sp>
            <p:nvSpPr>
              <p:cNvPr id="8" name="object 32">
                <a:extLst>
                  <a:ext uri="{FF2B5EF4-FFF2-40B4-BE49-F238E27FC236}">
                    <a16:creationId xmlns:a16="http://schemas.microsoft.com/office/drawing/2014/main" id="{2CBE79C0-A56E-46E7-AFDA-06E858D049D0}"/>
                  </a:ext>
                </a:extLst>
              </p:cNvPr>
              <p:cNvSpPr/>
              <p:nvPr/>
            </p:nvSpPr>
            <p:spPr>
              <a:xfrm>
                <a:off x="2600539" y="5737664"/>
                <a:ext cx="396875" cy="339090"/>
              </a:xfrm>
              <a:custGeom>
                <a:avLst/>
                <a:gdLst/>
                <a:ahLst/>
                <a:cxnLst/>
                <a:rect l="l" t="t" r="r" b="b"/>
                <a:pathLst>
                  <a:path w="396875" h="339089">
                    <a:moveTo>
                      <a:pt x="106159" y="140779"/>
                    </a:moveTo>
                    <a:lnTo>
                      <a:pt x="103860" y="129387"/>
                    </a:lnTo>
                    <a:lnTo>
                      <a:pt x="97574" y="120065"/>
                    </a:lnTo>
                    <a:lnTo>
                      <a:pt x="88265" y="113792"/>
                    </a:lnTo>
                    <a:lnTo>
                      <a:pt x="76860" y="111480"/>
                    </a:lnTo>
                    <a:lnTo>
                      <a:pt x="65455" y="113792"/>
                    </a:lnTo>
                    <a:lnTo>
                      <a:pt x="56146" y="120065"/>
                    </a:lnTo>
                    <a:lnTo>
                      <a:pt x="49860" y="129387"/>
                    </a:lnTo>
                    <a:lnTo>
                      <a:pt x="47561" y="140779"/>
                    </a:lnTo>
                    <a:lnTo>
                      <a:pt x="49860" y="152184"/>
                    </a:lnTo>
                    <a:lnTo>
                      <a:pt x="56146" y="161505"/>
                    </a:lnTo>
                    <a:lnTo>
                      <a:pt x="65455" y="167779"/>
                    </a:lnTo>
                    <a:lnTo>
                      <a:pt x="76860" y="170078"/>
                    </a:lnTo>
                    <a:lnTo>
                      <a:pt x="88265" y="167779"/>
                    </a:lnTo>
                    <a:lnTo>
                      <a:pt x="97574" y="161505"/>
                    </a:lnTo>
                    <a:lnTo>
                      <a:pt x="103860" y="152184"/>
                    </a:lnTo>
                    <a:lnTo>
                      <a:pt x="106159" y="140779"/>
                    </a:lnTo>
                    <a:close/>
                  </a:path>
                  <a:path w="396875" h="339089">
                    <a:moveTo>
                      <a:pt x="225209" y="29298"/>
                    </a:moveTo>
                    <a:lnTo>
                      <a:pt x="222910" y="17907"/>
                    </a:lnTo>
                    <a:lnTo>
                      <a:pt x="216623" y="8585"/>
                    </a:lnTo>
                    <a:lnTo>
                      <a:pt x="207314" y="2311"/>
                    </a:lnTo>
                    <a:lnTo>
                      <a:pt x="195910" y="0"/>
                    </a:lnTo>
                    <a:lnTo>
                      <a:pt x="184505" y="2311"/>
                    </a:lnTo>
                    <a:lnTo>
                      <a:pt x="175196" y="8585"/>
                    </a:lnTo>
                    <a:lnTo>
                      <a:pt x="168910" y="17907"/>
                    </a:lnTo>
                    <a:lnTo>
                      <a:pt x="166611" y="29298"/>
                    </a:lnTo>
                    <a:lnTo>
                      <a:pt x="168910" y="40703"/>
                    </a:lnTo>
                    <a:lnTo>
                      <a:pt x="175196" y="50025"/>
                    </a:lnTo>
                    <a:lnTo>
                      <a:pt x="184505" y="56299"/>
                    </a:lnTo>
                    <a:lnTo>
                      <a:pt x="195910" y="58597"/>
                    </a:lnTo>
                    <a:lnTo>
                      <a:pt x="207314" y="56299"/>
                    </a:lnTo>
                    <a:lnTo>
                      <a:pt x="216623" y="50025"/>
                    </a:lnTo>
                    <a:lnTo>
                      <a:pt x="222910" y="40703"/>
                    </a:lnTo>
                    <a:lnTo>
                      <a:pt x="225209" y="29298"/>
                    </a:lnTo>
                    <a:close/>
                  </a:path>
                  <a:path w="396875" h="339089">
                    <a:moveTo>
                      <a:pt x="345490" y="92722"/>
                    </a:moveTo>
                    <a:lnTo>
                      <a:pt x="343192" y="81330"/>
                    </a:lnTo>
                    <a:lnTo>
                      <a:pt x="336905" y="72009"/>
                    </a:lnTo>
                    <a:lnTo>
                      <a:pt x="327596" y="65735"/>
                    </a:lnTo>
                    <a:lnTo>
                      <a:pt x="316191" y="63423"/>
                    </a:lnTo>
                    <a:lnTo>
                      <a:pt x="304787" y="65735"/>
                    </a:lnTo>
                    <a:lnTo>
                      <a:pt x="295478" y="72009"/>
                    </a:lnTo>
                    <a:lnTo>
                      <a:pt x="289191" y="81330"/>
                    </a:lnTo>
                    <a:lnTo>
                      <a:pt x="286893" y="92722"/>
                    </a:lnTo>
                    <a:lnTo>
                      <a:pt x="289191" y="104127"/>
                    </a:lnTo>
                    <a:lnTo>
                      <a:pt x="295478" y="113449"/>
                    </a:lnTo>
                    <a:lnTo>
                      <a:pt x="304787" y="119722"/>
                    </a:lnTo>
                    <a:lnTo>
                      <a:pt x="316191" y="122021"/>
                    </a:lnTo>
                    <a:lnTo>
                      <a:pt x="327596" y="119722"/>
                    </a:lnTo>
                    <a:lnTo>
                      <a:pt x="336905" y="113449"/>
                    </a:lnTo>
                    <a:lnTo>
                      <a:pt x="343192" y="104127"/>
                    </a:lnTo>
                    <a:lnTo>
                      <a:pt x="345490" y="92722"/>
                    </a:lnTo>
                    <a:close/>
                  </a:path>
                  <a:path w="396875" h="339089">
                    <a:moveTo>
                      <a:pt x="396773" y="252895"/>
                    </a:moveTo>
                    <a:lnTo>
                      <a:pt x="392899" y="249021"/>
                    </a:lnTo>
                    <a:lnTo>
                      <a:pt x="357200" y="249021"/>
                    </a:lnTo>
                    <a:lnTo>
                      <a:pt x="353987" y="245808"/>
                    </a:lnTo>
                    <a:lnTo>
                      <a:pt x="353987" y="172097"/>
                    </a:lnTo>
                    <a:lnTo>
                      <a:pt x="351015" y="157403"/>
                    </a:lnTo>
                    <a:lnTo>
                      <a:pt x="342912" y="145389"/>
                    </a:lnTo>
                    <a:lnTo>
                      <a:pt x="330885" y="137274"/>
                    </a:lnTo>
                    <a:lnTo>
                      <a:pt x="316191" y="134302"/>
                    </a:lnTo>
                    <a:lnTo>
                      <a:pt x="314960" y="134302"/>
                    </a:lnTo>
                    <a:lnTo>
                      <a:pt x="300266" y="137274"/>
                    </a:lnTo>
                    <a:lnTo>
                      <a:pt x="288251" y="145389"/>
                    </a:lnTo>
                    <a:lnTo>
                      <a:pt x="280136" y="157403"/>
                    </a:lnTo>
                    <a:lnTo>
                      <a:pt x="277164" y="172097"/>
                    </a:lnTo>
                    <a:lnTo>
                      <a:pt x="277164" y="301066"/>
                    </a:lnTo>
                    <a:lnTo>
                      <a:pt x="275551" y="309041"/>
                    </a:lnTo>
                    <a:lnTo>
                      <a:pt x="271157" y="315556"/>
                    </a:lnTo>
                    <a:lnTo>
                      <a:pt x="264642" y="319951"/>
                    </a:lnTo>
                    <a:lnTo>
                      <a:pt x="256667" y="321564"/>
                    </a:lnTo>
                    <a:lnTo>
                      <a:pt x="255435" y="321564"/>
                    </a:lnTo>
                    <a:lnTo>
                      <a:pt x="247472" y="319951"/>
                    </a:lnTo>
                    <a:lnTo>
                      <a:pt x="240944" y="315556"/>
                    </a:lnTo>
                    <a:lnTo>
                      <a:pt x="236550" y="309041"/>
                    </a:lnTo>
                    <a:lnTo>
                      <a:pt x="234937" y="301066"/>
                    </a:lnTo>
                    <a:lnTo>
                      <a:pt x="234937" y="108673"/>
                    </a:lnTo>
                    <a:lnTo>
                      <a:pt x="231965" y="93980"/>
                    </a:lnTo>
                    <a:lnTo>
                      <a:pt x="223862" y="81965"/>
                    </a:lnTo>
                    <a:lnTo>
                      <a:pt x="211836" y="73850"/>
                    </a:lnTo>
                    <a:lnTo>
                      <a:pt x="197142" y="70878"/>
                    </a:lnTo>
                    <a:lnTo>
                      <a:pt x="195910" y="70878"/>
                    </a:lnTo>
                    <a:lnTo>
                      <a:pt x="181216" y="73850"/>
                    </a:lnTo>
                    <a:lnTo>
                      <a:pt x="169202" y="81965"/>
                    </a:lnTo>
                    <a:lnTo>
                      <a:pt x="161086" y="93980"/>
                    </a:lnTo>
                    <a:lnTo>
                      <a:pt x="158115" y="108673"/>
                    </a:lnTo>
                    <a:lnTo>
                      <a:pt x="158115" y="301066"/>
                    </a:lnTo>
                    <a:lnTo>
                      <a:pt x="156502" y="309041"/>
                    </a:lnTo>
                    <a:lnTo>
                      <a:pt x="152107" y="315556"/>
                    </a:lnTo>
                    <a:lnTo>
                      <a:pt x="145592" y="319951"/>
                    </a:lnTo>
                    <a:lnTo>
                      <a:pt x="137617" y="321564"/>
                    </a:lnTo>
                    <a:lnTo>
                      <a:pt x="136385" y="321564"/>
                    </a:lnTo>
                    <a:lnTo>
                      <a:pt x="128422" y="319951"/>
                    </a:lnTo>
                    <a:lnTo>
                      <a:pt x="121894" y="315556"/>
                    </a:lnTo>
                    <a:lnTo>
                      <a:pt x="117500" y="309041"/>
                    </a:lnTo>
                    <a:lnTo>
                      <a:pt x="115887" y="301066"/>
                    </a:lnTo>
                    <a:lnTo>
                      <a:pt x="115887" y="220154"/>
                    </a:lnTo>
                    <a:lnTo>
                      <a:pt x="112915" y="205460"/>
                    </a:lnTo>
                    <a:lnTo>
                      <a:pt x="104813" y="193446"/>
                    </a:lnTo>
                    <a:lnTo>
                      <a:pt x="92786" y="185331"/>
                    </a:lnTo>
                    <a:lnTo>
                      <a:pt x="78092" y="182359"/>
                    </a:lnTo>
                    <a:lnTo>
                      <a:pt x="76860" y="182359"/>
                    </a:lnTo>
                    <a:lnTo>
                      <a:pt x="62166" y="185331"/>
                    </a:lnTo>
                    <a:lnTo>
                      <a:pt x="50152" y="193446"/>
                    </a:lnTo>
                    <a:lnTo>
                      <a:pt x="42037" y="205460"/>
                    </a:lnTo>
                    <a:lnTo>
                      <a:pt x="39065" y="220154"/>
                    </a:lnTo>
                    <a:lnTo>
                      <a:pt x="39065" y="245808"/>
                    </a:lnTo>
                    <a:lnTo>
                      <a:pt x="35852" y="249021"/>
                    </a:lnTo>
                    <a:lnTo>
                      <a:pt x="3873" y="249021"/>
                    </a:lnTo>
                    <a:lnTo>
                      <a:pt x="0" y="252895"/>
                    </a:lnTo>
                    <a:lnTo>
                      <a:pt x="0" y="262445"/>
                    </a:lnTo>
                    <a:lnTo>
                      <a:pt x="3873" y="266319"/>
                    </a:lnTo>
                    <a:lnTo>
                      <a:pt x="31902" y="266319"/>
                    </a:lnTo>
                    <a:lnTo>
                      <a:pt x="41414" y="264401"/>
                    </a:lnTo>
                    <a:lnTo>
                      <a:pt x="49187" y="259143"/>
                    </a:lnTo>
                    <a:lnTo>
                      <a:pt x="54444" y="251371"/>
                    </a:lnTo>
                    <a:lnTo>
                      <a:pt x="56362" y="241858"/>
                    </a:lnTo>
                    <a:lnTo>
                      <a:pt x="56362" y="220154"/>
                    </a:lnTo>
                    <a:lnTo>
                      <a:pt x="57975" y="212178"/>
                    </a:lnTo>
                    <a:lnTo>
                      <a:pt x="62369" y="205663"/>
                    </a:lnTo>
                    <a:lnTo>
                      <a:pt x="68897" y="201269"/>
                    </a:lnTo>
                    <a:lnTo>
                      <a:pt x="76860" y="199656"/>
                    </a:lnTo>
                    <a:lnTo>
                      <a:pt x="78092" y="199656"/>
                    </a:lnTo>
                    <a:lnTo>
                      <a:pt x="86067" y="201269"/>
                    </a:lnTo>
                    <a:lnTo>
                      <a:pt x="92583" y="205663"/>
                    </a:lnTo>
                    <a:lnTo>
                      <a:pt x="96977" y="212178"/>
                    </a:lnTo>
                    <a:lnTo>
                      <a:pt x="98590" y="220154"/>
                    </a:lnTo>
                    <a:lnTo>
                      <a:pt x="98590" y="301066"/>
                    </a:lnTo>
                    <a:lnTo>
                      <a:pt x="101561" y="315760"/>
                    </a:lnTo>
                    <a:lnTo>
                      <a:pt x="109677" y="327774"/>
                    </a:lnTo>
                    <a:lnTo>
                      <a:pt x="121691" y="335889"/>
                    </a:lnTo>
                    <a:lnTo>
                      <a:pt x="136385" y="338861"/>
                    </a:lnTo>
                    <a:lnTo>
                      <a:pt x="137617" y="338861"/>
                    </a:lnTo>
                    <a:lnTo>
                      <a:pt x="152311" y="335889"/>
                    </a:lnTo>
                    <a:lnTo>
                      <a:pt x="164338" y="327774"/>
                    </a:lnTo>
                    <a:lnTo>
                      <a:pt x="172440" y="315760"/>
                    </a:lnTo>
                    <a:lnTo>
                      <a:pt x="175412" y="301066"/>
                    </a:lnTo>
                    <a:lnTo>
                      <a:pt x="175412" y="108673"/>
                    </a:lnTo>
                    <a:lnTo>
                      <a:pt x="177025" y="100698"/>
                    </a:lnTo>
                    <a:lnTo>
                      <a:pt x="181419" y="94183"/>
                    </a:lnTo>
                    <a:lnTo>
                      <a:pt x="187947" y="89789"/>
                    </a:lnTo>
                    <a:lnTo>
                      <a:pt x="195910" y="88176"/>
                    </a:lnTo>
                    <a:lnTo>
                      <a:pt x="197142" y="88176"/>
                    </a:lnTo>
                    <a:lnTo>
                      <a:pt x="205117" y="89789"/>
                    </a:lnTo>
                    <a:lnTo>
                      <a:pt x="211632" y="94183"/>
                    </a:lnTo>
                    <a:lnTo>
                      <a:pt x="216027" y="100698"/>
                    </a:lnTo>
                    <a:lnTo>
                      <a:pt x="217639" y="108673"/>
                    </a:lnTo>
                    <a:lnTo>
                      <a:pt x="217639" y="301066"/>
                    </a:lnTo>
                    <a:lnTo>
                      <a:pt x="220611" y="315760"/>
                    </a:lnTo>
                    <a:lnTo>
                      <a:pt x="228727" y="327774"/>
                    </a:lnTo>
                    <a:lnTo>
                      <a:pt x="240741" y="335889"/>
                    </a:lnTo>
                    <a:lnTo>
                      <a:pt x="255435" y="338861"/>
                    </a:lnTo>
                    <a:lnTo>
                      <a:pt x="256667" y="338861"/>
                    </a:lnTo>
                    <a:lnTo>
                      <a:pt x="271360" y="335889"/>
                    </a:lnTo>
                    <a:lnTo>
                      <a:pt x="283387" y="327774"/>
                    </a:lnTo>
                    <a:lnTo>
                      <a:pt x="291490" y="315760"/>
                    </a:lnTo>
                    <a:lnTo>
                      <a:pt x="294462" y="301066"/>
                    </a:lnTo>
                    <a:lnTo>
                      <a:pt x="294462" y="172097"/>
                    </a:lnTo>
                    <a:lnTo>
                      <a:pt x="296075" y="164122"/>
                    </a:lnTo>
                    <a:lnTo>
                      <a:pt x="300469" y="157607"/>
                    </a:lnTo>
                    <a:lnTo>
                      <a:pt x="306997" y="153212"/>
                    </a:lnTo>
                    <a:lnTo>
                      <a:pt x="314960" y="151599"/>
                    </a:lnTo>
                    <a:lnTo>
                      <a:pt x="316191" y="151599"/>
                    </a:lnTo>
                    <a:lnTo>
                      <a:pt x="324167" y="153212"/>
                    </a:lnTo>
                    <a:lnTo>
                      <a:pt x="330682" y="157607"/>
                    </a:lnTo>
                    <a:lnTo>
                      <a:pt x="335076" y="164122"/>
                    </a:lnTo>
                    <a:lnTo>
                      <a:pt x="336689" y="172097"/>
                    </a:lnTo>
                    <a:lnTo>
                      <a:pt x="336689" y="241858"/>
                    </a:lnTo>
                    <a:lnTo>
                      <a:pt x="338620" y="251371"/>
                    </a:lnTo>
                    <a:lnTo>
                      <a:pt x="343865" y="259143"/>
                    </a:lnTo>
                    <a:lnTo>
                      <a:pt x="351637" y="264401"/>
                    </a:lnTo>
                    <a:lnTo>
                      <a:pt x="361149" y="266319"/>
                    </a:lnTo>
                    <a:lnTo>
                      <a:pt x="392899" y="266319"/>
                    </a:lnTo>
                    <a:lnTo>
                      <a:pt x="396773" y="262445"/>
                    </a:lnTo>
                    <a:lnTo>
                      <a:pt x="396773" y="252895"/>
                    </a:lnTo>
                    <a:close/>
                  </a:path>
                </a:pathLst>
              </a:custGeom>
              <a:solidFill>
                <a:srgbClr val="F58329"/>
              </a:solidFill>
            </p:spPr>
            <p:txBody>
              <a:bodyPr wrap="square" lIns="0" tIns="0" rIns="0" bIns="0" rtlCol="0"/>
              <a:lstStyle/>
              <a:p>
                <a:endParaRPr/>
              </a:p>
            </p:txBody>
          </p:sp>
        </p:grpSp>
      </p:grpSp>
      <p:sp>
        <p:nvSpPr>
          <p:cNvPr id="9" name="Rectangle 8">
            <a:extLst>
              <a:ext uri="{FF2B5EF4-FFF2-40B4-BE49-F238E27FC236}">
                <a16:creationId xmlns:a16="http://schemas.microsoft.com/office/drawing/2014/main" id="{722A50D4-E3A2-810D-609F-AAC90F284AF2}"/>
              </a:ext>
            </a:extLst>
          </p:cNvPr>
          <p:cNvSpPr/>
          <p:nvPr/>
        </p:nvSpPr>
        <p:spPr bwMode="gray">
          <a:xfrm>
            <a:off x="10215600" y="6069275"/>
            <a:ext cx="1976400" cy="694800"/>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269481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6AF1B-F244-74C0-0D34-CDE0EAF3A15B}"/>
              </a:ext>
            </a:extLst>
          </p:cNvPr>
          <p:cNvSpPr>
            <a:spLocks noGrp="1"/>
          </p:cNvSpPr>
          <p:nvPr>
            <p:ph type="title"/>
          </p:nvPr>
        </p:nvSpPr>
        <p:spPr>
          <a:xfrm>
            <a:off x="3100642" y="465284"/>
            <a:ext cx="8802727" cy="1223964"/>
          </a:xfrm>
        </p:spPr>
        <p:txBody>
          <a:bodyPr>
            <a:normAutofit fontScale="90000"/>
          </a:bodyPr>
          <a:lstStyle/>
          <a:p>
            <a:r>
              <a:rPr lang="en-GB" sz="4000" noProof="0" dirty="0"/>
              <a:t>The challenges and consequences of disengagement</a:t>
            </a:r>
            <a:endParaRPr lang="en-GB" sz="4000" dirty="0"/>
          </a:p>
        </p:txBody>
      </p:sp>
      <p:sp>
        <p:nvSpPr>
          <p:cNvPr id="134" name="TextBox 133">
            <a:extLst>
              <a:ext uri="{FF2B5EF4-FFF2-40B4-BE49-F238E27FC236}">
                <a16:creationId xmlns:a16="http://schemas.microsoft.com/office/drawing/2014/main" id="{380D18C1-2E4E-A48F-C456-674041C103CF}"/>
              </a:ext>
            </a:extLst>
          </p:cNvPr>
          <p:cNvSpPr txBox="1"/>
          <p:nvPr/>
        </p:nvSpPr>
        <p:spPr>
          <a:xfrm>
            <a:off x="6974027" y="4591676"/>
            <a:ext cx="1428597" cy="646331"/>
          </a:xfrm>
          <a:prstGeom prst="rect">
            <a:avLst/>
          </a:prstGeom>
          <a:noFill/>
        </p:spPr>
        <p:txBody>
          <a:bodyPr wrap="none" rtlCol="0" anchor="ctr" anchorCtr="0">
            <a:spAutoFit/>
          </a:bodyPr>
          <a:lstStyle/>
          <a:p>
            <a:pPr algn="ctr"/>
            <a:r>
              <a:rPr lang="en-US" sz="3600" b="1">
                <a:solidFill>
                  <a:schemeClr val="accent1"/>
                </a:solidFill>
                <a:latin typeface="Verdana" panose="020B0604030504040204" pitchFamily="34" charset="0"/>
                <a:ea typeface="Verdana" panose="020B0604030504040204" pitchFamily="34" charset="0"/>
                <a:cs typeface="Verdana" panose="020B0604030504040204" pitchFamily="34" charset="0"/>
              </a:rPr>
              <a:t>20%</a:t>
            </a:r>
          </a:p>
        </p:txBody>
      </p:sp>
      <p:grpSp>
        <p:nvGrpSpPr>
          <p:cNvPr id="2" name="Group 1">
            <a:extLst>
              <a:ext uri="{FF2B5EF4-FFF2-40B4-BE49-F238E27FC236}">
                <a16:creationId xmlns:a16="http://schemas.microsoft.com/office/drawing/2014/main" id="{99EC6916-C6CD-D6CA-D91C-C61902EB39DB}"/>
              </a:ext>
            </a:extLst>
          </p:cNvPr>
          <p:cNvGrpSpPr/>
          <p:nvPr/>
        </p:nvGrpSpPr>
        <p:grpSpPr>
          <a:xfrm>
            <a:off x="5506142" y="2896826"/>
            <a:ext cx="1603755" cy="2305900"/>
            <a:chOff x="4372616" y="1966233"/>
            <a:chExt cx="1603755" cy="2305900"/>
          </a:xfrm>
        </p:grpSpPr>
        <p:grpSp>
          <p:nvGrpSpPr>
            <p:cNvPr id="131" name="Group 34370">
              <a:extLst>
                <a:ext uri="{FF2B5EF4-FFF2-40B4-BE49-F238E27FC236}">
                  <a16:creationId xmlns:a16="http://schemas.microsoft.com/office/drawing/2014/main" id="{CB9A4C69-53F1-6FBC-1A46-A1799633DEF0}"/>
                </a:ext>
              </a:extLst>
            </p:cNvPr>
            <p:cNvGrpSpPr/>
            <p:nvPr/>
          </p:nvGrpSpPr>
          <p:grpSpPr>
            <a:xfrm>
              <a:off x="4372616" y="1966233"/>
              <a:ext cx="1603755" cy="2305900"/>
              <a:chOff x="0" y="25399"/>
              <a:chExt cx="2925845" cy="5076360"/>
            </a:xfrm>
          </p:grpSpPr>
          <p:sp>
            <p:nvSpPr>
              <p:cNvPr id="196" name="Shape 34365">
                <a:extLst>
                  <a:ext uri="{FF2B5EF4-FFF2-40B4-BE49-F238E27FC236}">
                    <a16:creationId xmlns:a16="http://schemas.microsoft.com/office/drawing/2014/main" id="{2E2B6D3A-B003-BA7A-CFCA-7D58854C26C1}"/>
                  </a:ext>
                </a:extLst>
              </p:cNvPr>
              <p:cNvSpPr/>
              <p:nvPr/>
            </p:nvSpPr>
            <p:spPr>
              <a:xfrm>
                <a:off x="123253" y="891125"/>
                <a:ext cx="2679338" cy="3566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018" y="465"/>
                      <a:pt x="20240" y="895"/>
                      <a:pt x="19311" y="1232"/>
                    </a:cubicBezTo>
                    <a:cubicBezTo>
                      <a:pt x="16917" y="2099"/>
                      <a:pt x="13837" y="2379"/>
                      <a:pt x="10800" y="2379"/>
                    </a:cubicBezTo>
                    <a:cubicBezTo>
                      <a:pt x="7763" y="2379"/>
                      <a:pt x="4683" y="2099"/>
                      <a:pt x="2289" y="1232"/>
                    </a:cubicBezTo>
                    <a:cubicBezTo>
                      <a:pt x="1360" y="895"/>
                      <a:pt x="582" y="465"/>
                      <a:pt x="0" y="0"/>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97" name="Shape 34366">
                <a:extLst>
                  <a:ext uri="{FF2B5EF4-FFF2-40B4-BE49-F238E27FC236}">
                    <a16:creationId xmlns:a16="http://schemas.microsoft.com/office/drawing/2014/main" id="{97C9D836-305B-1FE6-201C-7525849C3890}"/>
                  </a:ext>
                </a:extLst>
              </p:cNvPr>
              <p:cNvSpPr/>
              <p:nvPr/>
            </p:nvSpPr>
            <p:spPr>
              <a:xfrm>
                <a:off x="123303" y="3812840"/>
                <a:ext cx="2679642" cy="1288919"/>
              </a:xfrm>
              <a:prstGeom prst="ellipse">
                <a:avLst/>
              </a:prstGeom>
              <a:solidFill>
                <a:schemeClr val="bg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98" name="Shape 34367">
                <a:extLst>
                  <a:ext uri="{FF2B5EF4-FFF2-40B4-BE49-F238E27FC236}">
                    <a16:creationId xmlns:a16="http://schemas.microsoft.com/office/drawing/2014/main" id="{095D3411-698F-078B-64C6-6A8038E0B4D1}"/>
                  </a:ext>
                </a:extLst>
              </p:cNvPr>
              <p:cNvSpPr/>
              <p:nvPr/>
            </p:nvSpPr>
            <p:spPr>
              <a:xfrm>
                <a:off x="123303" y="246665"/>
                <a:ext cx="2679642" cy="1288920"/>
              </a:xfrm>
              <a:prstGeom prst="ellipse">
                <a:avLst/>
              </a:prstGeom>
              <a:solidFill>
                <a:srgbClr val="EBB563"/>
              </a:solidFill>
              <a:ln w="12700" cap="flat">
                <a:noFill/>
                <a:miter lim="400000"/>
              </a:ln>
              <a:effectLst/>
            </p:spPr>
            <p:txBody>
              <a:bodyPr wrap="square" lIns="0" tIns="0" rIns="0" bIns="0" numCol="1" anchor="ctr">
                <a:noAutofit/>
              </a:bodyPr>
              <a:lstStyle/>
              <a:p>
                <a:pPr defTabSz="821560">
                  <a:lnSpc>
                    <a:spcPct val="90000"/>
                  </a:lnSpc>
                  <a:spcBef>
                    <a:spcPts val="1406"/>
                  </a:spcBef>
                  <a:defRPr sz="1800" spc="0">
                    <a:solidFill>
                      <a:srgbClr val="FFFFFF"/>
                    </a:solidFill>
                    <a:latin typeface="Avenir Next"/>
                    <a:ea typeface="Avenir Next"/>
                    <a:cs typeface="Avenir Next"/>
                    <a:sym typeface="Avenir Next"/>
                  </a:defRPr>
                </a:pPr>
                <a:endParaRPr sz="2531">
                  <a:latin typeface="Lato Light" panose="020F0502020204030203" pitchFamily="34" charset="0"/>
                  <a:ea typeface="Lato Light" panose="020F0502020204030203" pitchFamily="34" charset="0"/>
                  <a:cs typeface="Lato Light" panose="020F0502020204030203" pitchFamily="34" charset="0"/>
                </a:endParaRPr>
              </a:p>
            </p:txBody>
          </p:sp>
          <p:sp>
            <p:nvSpPr>
              <p:cNvPr id="199" name="Shape 34368">
                <a:extLst>
                  <a:ext uri="{FF2B5EF4-FFF2-40B4-BE49-F238E27FC236}">
                    <a16:creationId xmlns:a16="http://schemas.microsoft.com/office/drawing/2014/main" id="{BC2502E6-9774-DD09-BF0F-11C74E04881B}"/>
                  </a:ext>
                </a:extLst>
              </p:cNvPr>
              <p:cNvSpPr/>
              <p:nvPr/>
            </p:nvSpPr>
            <p:spPr>
              <a:xfrm>
                <a:off x="0" y="649477"/>
                <a:ext cx="2925845" cy="112861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bg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00" name="Shape 34369">
                <a:extLst>
                  <a:ext uri="{FF2B5EF4-FFF2-40B4-BE49-F238E27FC236}">
                    <a16:creationId xmlns:a16="http://schemas.microsoft.com/office/drawing/2014/main" id="{09CA3461-CC85-0531-3207-264E75B4E3E2}"/>
                  </a:ext>
                </a:extLst>
              </p:cNvPr>
              <p:cNvSpPr/>
              <p:nvPr/>
            </p:nvSpPr>
            <p:spPr>
              <a:xfrm>
                <a:off x="4152" y="25399"/>
                <a:ext cx="2917541" cy="1283844"/>
              </a:xfrm>
              <a:custGeom>
                <a:avLst/>
                <a:gdLst/>
                <a:ahLst/>
                <a:cxnLst>
                  <a:cxn ang="0">
                    <a:pos x="wd2" y="hd2"/>
                  </a:cxn>
                  <a:cxn ang="5400000">
                    <a:pos x="wd2" y="hd2"/>
                  </a:cxn>
                  <a:cxn ang="10800000">
                    <a:pos x="wd2" y="hd2"/>
                  </a:cxn>
                  <a:cxn ang="16200000">
                    <a:pos x="wd2" y="hd2"/>
                  </a:cxn>
                </a:cxnLst>
                <a:rect l="0" t="0" r="r" b="b"/>
                <a:pathLst>
                  <a:path w="21514" h="21591" extrusionOk="0">
                    <a:moveTo>
                      <a:pt x="9765" y="23"/>
                    </a:moveTo>
                    <a:cubicBezTo>
                      <a:pt x="7388" y="148"/>
                      <a:pt x="5021" y="879"/>
                      <a:pt x="3067" y="3078"/>
                    </a:cubicBezTo>
                    <a:cubicBezTo>
                      <a:pt x="2299" y="3944"/>
                      <a:pt x="1601" y="5052"/>
                      <a:pt x="1039" y="6242"/>
                    </a:cubicBezTo>
                    <a:cubicBezTo>
                      <a:pt x="490" y="7403"/>
                      <a:pt x="58" y="8734"/>
                      <a:pt x="5" y="10448"/>
                    </a:cubicBezTo>
                    <a:cubicBezTo>
                      <a:pt x="-43" y="12028"/>
                      <a:pt x="260" y="13423"/>
                      <a:pt x="751" y="14695"/>
                    </a:cubicBezTo>
                    <a:cubicBezTo>
                      <a:pt x="1293" y="16100"/>
                      <a:pt x="2057" y="17401"/>
                      <a:pt x="2972" y="18407"/>
                    </a:cubicBezTo>
                    <a:cubicBezTo>
                      <a:pt x="5162" y="20815"/>
                      <a:pt x="7979" y="21591"/>
                      <a:pt x="10757" y="21591"/>
                    </a:cubicBezTo>
                    <a:cubicBezTo>
                      <a:pt x="13535" y="21591"/>
                      <a:pt x="16352" y="20815"/>
                      <a:pt x="18542" y="18407"/>
                    </a:cubicBezTo>
                    <a:cubicBezTo>
                      <a:pt x="19457" y="17401"/>
                      <a:pt x="20221" y="16100"/>
                      <a:pt x="20763" y="14695"/>
                    </a:cubicBezTo>
                    <a:cubicBezTo>
                      <a:pt x="21254" y="13423"/>
                      <a:pt x="21557" y="12028"/>
                      <a:pt x="21509" y="10448"/>
                    </a:cubicBezTo>
                    <a:cubicBezTo>
                      <a:pt x="21456" y="8735"/>
                      <a:pt x="21024" y="7403"/>
                      <a:pt x="20475" y="6242"/>
                    </a:cubicBezTo>
                    <a:cubicBezTo>
                      <a:pt x="19913" y="5051"/>
                      <a:pt x="19216" y="3942"/>
                      <a:pt x="18447" y="3078"/>
                    </a:cubicBezTo>
                    <a:cubicBezTo>
                      <a:pt x="16436" y="821"/>
                      <a:pt x="14028" y="154"/>
                      <a:pt x="11622" y="26"/>
                    </a:cubicBezTo>
                    <a:cubicBezTo>
                      <a:pt x="11003" y="-6"/>
                      <a:pt x="10384" y="-9"/>
                      <a:pt x="9765" y="23"/>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32" name="Group 34380">
              <a:extLst>
                <a:ext uri="{FF2B5EF4-FFF2-40B4-BE49-F238E27FC236}">
                  <a16:creationId xmlns:a16="http://schemas.microsoft.com/office/drawing/2014/main" id="{D86A6CF7-093B-3651-3F44-C79C646849DF}"/>
                </a:ext>
              </a:extLst>
            </p:cNvPr>
            <p:cNvGrpSpPr/>
            <p:nvPr/>
          </p:nvGrpSpPr>
          <p:grpSpPr>
            <a:xfrm>
              <a:off x="4935822" y="3828052"/>
              <a:ext cx="884695" cy="387790"/>
              <a:chOff x="0" y="0"/>
              <a:chExt cx="1614012" cy="853706"/>
            </a:xfrm>
          </p:grpSpPr>
          <p:grpSp>
            <p:nvGrpSpPr>
              <p:cNvPr id="187" name="Group 34373">
                <a:extLst>
                  <a:ext uri="{FF2B5EF4-FFF2-40B4-BE49-F238E27FC236}">
                    <a16:creationId xmlns:a16="http://schemas.microsoft.com/office/drawing/2014/main" id="{81D05012-2D57-9679-0E32-46315D346EAC}"/>
                  </a:ext>
                </a:extLst>
              </p:cNvPr>
              <p:cNvGrpSpPr/>
              <p:nvPr/>
            </p:nvGrpSpPr>
            <p:grpSpPr>
              <a:xfrm>
                <a:off x="940896" y="210962"/>
                <a:ext cx="673117" cy="514850"/>
                <a:chOff x="0" y="0"/>
                <a:chExt cx="673116" cy="514849"/>
              </a:xfrm>
            </p:grpSpPr>
            <p:sp>
              <p:nvSpPr>
                <p:cNvPr id="194" name="Shape 34371">
                  <a:extLst>
                    <a:ext uri="{FF2B5EF4-FFF2-40B4-BE49-F238E27FC236}">
                      <a16:creationId xmlns:a16="http://schemas.microsoft.com/office/drawing/2014/main" id="{9E1AF0A8-F751-9460-66F0-699D92457A31}"/>
                    </a:ext>
                  </a:extLst>
                </p:cNvPr>
                <p:cNvSpPr/>
                <p:nvPr/>
              </p:nvSpPr>
              <p:spPr>
                <a:xfrm rot="20580000" flipH="1">
                  <a:off x="56910" y="203036"/>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95" name="Shape 34372">
                  <a:extLst>
                    <a:ext uri="{FF2B5EF4-FFF2-40B4-BE49-F238E27FC236}">
                      <a16:creationId xmlns:a16="http://schemas.microsoft.com/office/drawing/2014/main" id="{6A599385-DEC5-CCB2-231A-7FA5CAAD8E6A}"/>
                    </a:ext>
                  </a:extLst>
                </p:cNvPr>
                <p:cNvSpPr/>
                <p:nvPr/>
              </p:nvSpPr>
              <p:spPr>
                <a:xfrm rot="20580000" flipH="1">
                  <a:off x="25185" y="8115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88" name="Group 34376">
                <a:extLst>
                  <a:ext uri="{FF2B5EF4-FFF2-40B4-BE49-F238E27FC236}">
                    <a16:creationId xmlns:a16="http://schemas.microsoft.com/office/drawing/2014/main" id="{819308A2-2C9C-16A9-A604-B57B2C484233}"/>
                  </a:ext>
                </a:extLst>
              </p:cNvPr>
              <p:cNvGrpSpPr/>
              <p:nvPr/>
            </p:nvGrpSpPr>
            <p:grpSpPr>
              <a:xfrm>
                <a:off x="-1" y="381316"/>
                <a:ext cx="656003" cy="472391"/>
                <a:chOff x="0" y="0"/>
                <a:chExt cx="656001" cy="472390"/>
              </a:xfrm>
            </p:grpSpPr>
            <p:sp>
              <p:nvSpPr>
                <p:cNvPr id="192" name="Shape 34374">
                  <a:extLst>
                    <a:ext uri="{FF2B5EF4-FFF2-40B4-BE49-F238E27FC236}">
                      <a16:creationId xmlns:a16="http://schemas.microsoft.com/office/drawing/2014/main" id="{E2AD47ED-397D-7C15-ABBE-B5A86284EE67}"/>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93" name="Shape 34375">
                  <a:extLst>
                    <a:ext uri="{FF2B5EF4-FFF2-40B4-BE49-F238E27FC236}">
                      <a16:creationId xmlns:a16="http://schemas.microsoft.com/office/drawing/2014/main" id="{ACD1F8AA-6BDE-CA0D-D80F-ACD7059CF128}"/>
                    </a:ext>
                  </a:extLst>
                </p:cNvPr>
                <p:cNvSpPr/>
                <p:nvPr/>
              </p:nvSpPr>
              <p:spPr>
                <a:xfrm rot="720000">
                  <a:off x="41198" y="5891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89" name="Group 34379">
                <a:extLst>
                  <a:ext uri="{FF2B5EF4-FFF2-40B4-BE49-F238E27FC236}">
                    <a16:creationId xmlns:a16="http://schemas.microsoft.com/office/drawing/2014/main" id="{CBA80A52-3B2A-20E6-3747-8A8F2B571024}"/>
                  </a:ext>
                </a:extLst>
              </p:cNvPr>
              <p:cNvGrpSpPr/>
              <p:nvPr/>
            </p:nvGrpSpPr>
            <p:grpSpPr>
              <a:xfrm>
                <a:off x="433634" y="-1"/>
                <a:ext cx="628910" cy="416724"/>
                <a:chOff x="0" y="0"/>
                <a:chExt cx="628908" cy="416722"/>
              </a:xfrm>
            </p:grpSpPr>
            <p:sp>
              <p:nvSpPr>
                <p:cNvPr id="190" name="Shape 34377">
                  <a:extLst>
                    <a:ext uri="{FF2B5EF4-FFF2-40B4-BE49-F238E27FC236}">
                      <a16:creationId xmlns:a16="http://schemas.microsoft.com/office/drawing/2014/main" id="{6732889D-B1B4-28F8-0C6F-3FF9741E3DA2}"/>
                    </a:ext>
                  </a:extLst>
                </p:cNvPr>
                <p:cNvSpPr/>
                <p:nvPr/>
              </p:nvSpPr>
              <p:spPr>
                <a:xfrm rot="360000" flipH="1">
                  <a:off x="10376" y="156462"/>
                  <a:ext cx="595633"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91" name="Shape 34378">
                  <a:extLst>
                    <a:ext uri="{FF2B5EF4-FFF2-40B4-BE49-F238E27FC236}">
                      <a16:creationId xmlns:a16="http://schemas.microsoft.com/office/drawing/2014/main" id="{46A80C2B-0607-2186-4F89-0E5D00B16AF6}"/>
                    </a:ext>
                  </a:extLst>
                </p:cNvPr>
                <p:cNvSpPr/>
                <p:nvPr/>
              </p:nvSpPr>
              <p:spPr>
                <a:xfrm rot="360000" flipH="1">
                  <a:off x="22736" y="30337"/>
                  <a:ext cx="594155" cy="261081"/>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sp>
          <p:nvSpPr>
            <p:cNvPr id="133" name="Shape 34353">
              <a:extLst>
                <a:ext uri="{FF2B5EF4-FFF2-40B4-BE49-F238E27FC236}">
                  <a16:creationId xmlns:a16="http://schemas.microsoft.com/office/drawing/2014/main" id="{E9CE486E-CEEC-41AD-06DA-6CA633536858}"/>
                </a:ext>
              </a:extLst>
            </p:cNvPr>
            <p:cNvSpPr/>
            <p:nvPr/>
          </p:nvSpPr>
          <p:spPr>
            <a:xfrm>
              <a:off x="4850316" y="3452735"/>
              <a:ext cx="284073" cy="235413"/>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nvGrpSpPr>
            <p:cNvPr id="135" name="Group 34380">
              <a:extLst>
                <a:ext uri="{FF2B5EF4-FFF2-40B4-BE49-F238E27FC236}">
                  <a16:creationId xmlns:a16="http://schemas.microsoft.com/office/drawing/2014/main" id="{C45A10C7-7802-1844-1F63-EE0139432795}"/>
                </a:ext>
              </a:extLst>
            </p:cNvPr>
            <p:cNvGrpSpPr/>
            <p:nvPr/>
          </p:nvGrpSpPr>
          <p:grpSpPr>
            <a:xfrm>
              <a:off x="4448658" y="3732977"/>
              <a:ext cx="884695" cy="387790"/>
              <a:chOff x="0" y="0"/>
              <a:chExt cx="1614012" cy="853706"/>
            </a:xfrm>
          </p:grpSpPr>
          <p:grpSp>
            <p:nvGrpSpPr>
              <p:cNvPr id="178" name="Group 34373">
                <a:extLst>
                  <a:ext uri="{FF2B5EF4-FFF2-40B4-BE49-F238E27FC236}">
                    <a16:creationId xmlns:a16="http://schemas.microsoft.com/office/drawing/2014/main" id="{DCBF6796-39DA-CB8E-EC0F-1249981385A7}"/>
                  </a:ext>
                </a:extLst>
              </p:cNvPr>
              <p:cNvGrpSpPr/>
              <p:nvPr/>
            </p:nvGrpSpPr>
            <p:grpSpPr>
              <a:xfrm>
                <a:off x="940896" y="210962"/>
                <a:ext cx="673117" cy="514850"/>
                <a:chOff x="0" y="0"/>
                <a:chExt cx="673116" cy="514849"/>
              </a:xfrm>
            </p:grpSpPr>
            <p:sp>
              <p:nvSpPr>
                <p:cNvPr id="185" name="Shape 34371">
                  <a:extLst>
                    <a:ext uri="{FF2B5EF4-FFF2-40B4-BE49-F238E27FC236}">
                      <a16:creationId xmlns:a16="http://schemas.microsoft.com/office/drawing/2014/main" id="{65F6DF17-AE15-5793-90E6-F2A2BA0F623B}"/>
                    </a:ext>
                  </a:extLst>
                </p:cNvPr>
                <p:cNvSpPr/>
                <p:nvPr/>
              </p:nvSpPr>
              <p:spPr>
                <a:xfrm rot="20580000" flipH="1">
                  <a:off x="56910" y="203036"/>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86" name="Shape 34372">
                  <a:extLst>
                    <a:ext uri="{FF2B5EF4-FFF2-40B4-BE49-F238E27FC236}">
                      <a16:creationId xmlns:a16="http://schemas.microsoft.com/office/drawing/2014/main" id="{D2FA0244-32D6-093B-6D2A-8C014E95EA24}"/>
                    </a:ext>
                  </a:extLst>
                </p:cNvPr>
                <p:cNvSpPr/>
                <p:nvPr/>
              </p:nvSpPr>
              <p:spPr>
                <a:xfrm rot="20580000" flipH="1">
                  <a:off x="25185" y="8115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79" name="Group 34376">
                <a:extLst>
                  <a:ext uri="{FF2B5EF4-FFF2-40B4-BE49-F238E27FC236}">
                    <a16:creationId xmlns:a16="http://schemas.microsoft.com/office/drawing/2014/main" id="{A3261C54-38A7-8228-5B2D-007FF08ACEC2}"/>
                  </a:ext>
                </a:extLst>
              </p:cNvPr>
              <p:cNvGrpSpPr/>
              <p:nvPr/>
            </p:nvGrpSpPr>
            <p:grpSpPr>
              <a:xfrm>
                <a:off x="-1" y="381316"/>
                <a:ext cx="656003" cy="472391"/>
                <a:chOff x="0" y="0"/>
                <a:chExt cx="656001" cy="472390"/>
              </a:xfrm>
            </p:grpSpPr>
            <p:sp>
              <p:nvSpPr>
                <p:cNvPr id="183" name="Shape 34374">
                  <a:extLst>
                    <a:ext uri="{FF2B5EF4-FFF2-40B4-BE49-F238E27FC236}">
                      <a16:creationId xmlns:a16="http://schemas.microsoft.com/office/drawing/2014/main" id="{07655041-3218-5A1B-58F5-3E14FAC08777}"/>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84" name="Shape 34375">
                  <a:extLst>
                    <a:ext uri="{FF2B5EF4-FFF2-40B4-BE49-F238E27FC236}">
                      <a16:creationId xmlns:a16="http://schemas.microsoft.com/office/drawing/2014/main" id="{D8E83E39-E171-2062-65F4-7940745CDDF0}"/>
                    </a:ext>
                  </a:extLst>
                </p:cNvPr>
                <p:cNvSpPr/>
                <p:nvPr/>
              </p:nvSpPr>
              <p:spPr>
                <a:xfrm rot="720000">
                  <a:off x="41198" y="5891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80" name="Group 34379">
                <a:extLst>
                  <a:ext uri="{FF2B5EF4-FFF2-40B4-BE49-F238E27FC236}">
                    <a16:creationId xmlns:a16="http://schemas.microsoft.com/office/drawing/2014/main" id="{7A226E47-4369-4F68-88FF-279282C29513}"/>
                  </a:ext>
                </a:extLst>
              </p:cNvPr>
              <p:cNvGrpSpPr/>
              <p:nvPr/>
            </p:nvGrpSpPr>
            <p:grpSpPr>
              <a:xfrm>
                <a:off x="433634" y="-1"/>
                <a:ext cx="628910" cy="416724"/>
                <a:chOff x="0" y="0"/>
                <a:chExt cx="628908" cy="416722"/>
              </a:xfrm>
            </p:grpSpPr>
            <p:sp>
              <p:nvSpPr>
                <p:cNvPr id="181" name="Shape 34377">
                  <a:extLst>
                    <a:ext uri="{FF2B5EF4-FFF2-40B4-BE49-F238E27FC236}">
                      <a16:creationId xmlns:a16="http://schemas.microsoft.com/office/drawing/2014/main" id="{12D346CF-4F00-CFBB-8BFC-DE6FD639F3B4}"/>
                    </a:ext>
                  </a:extLst>
                </p:cNvPr>
                <p:cNvSpPr/>
                <p:nvPr/>
              </p:nvSpPr>
              <p:spPr>
                <a:xfrm rot="360000" flipH="1">
                  <a:off x="10376" y="156462"/>
                  <a:ext cx="595633"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82" name="Shape 34378">
                  <a:extLst>
                    <a:ext uri="{FF2B5EF4-FFF2-40B4-BE49-F238E27FC236}">
                      <a16:creationId xmlns:a16="http://schemas.microsoft.com/office/drawing/2014/main" id="{24C1422E-260E-56B5-25F9-4BCF8BBF0324}"/>
                    </a:ext>
                  </a:extLst>
                </p:cNvPr>
                <p:cNvSpPr/>
                <p:nvPr/>
              </p:nvSpPr>
              <p:spPr>
                <a:xfrm rot="360000" flipH="1">
                  <a:off x="22736" y="30337"/>
                  <a:ext cx="594155" cy="261081"/>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grpSp>
          <p:nvGrpSpPr>
            <p:cNvPr id="136" name="Group 34380">
              <a:extLst>
                <a:ext uri="{FF2B5EF4-FFF2-40B4-BE49-F238E27FC236}">
                  <a16:creationId xmlns:a16="http://schemas.microsoft.com/office/drawing/2014/main" id="{BE783BBA-57F9-CD6F-61E3-618FBEDC3B97}"/>
                </a:ext>
              </a:extLst>
            </p:cNvPr>
            <p:cNvGrpSpPr/>
            <p:nvPr/>
          </p:nvGrpSpPr>
          <p:grpSpPr>
            <a:xfrm rot="1107730">
              <a:off x="4986658" y="3568145"/>
              <a:ext cx="884695" cy="387790"/>
              <a:chOff x="0" y="0"/>
              <a:chExt cx="1614012" cy="853706"/>
            </a:xfrm>
          </p:grpSpPr>
          <p:grpSp>
            <p:nvGrpSpPr>
              <p:cNvPr id="169" name="Group 34373">
                <a:extLst>
                  <a:ext uri="{FF2B5EF4-FFF2-40B4-BE49-F238E27FC236}">
                    <a16:creationId xmlns:a16="http://schemas.microsoft.com/office/drawing/2014/main" id="{3B98255E-990F-E1D5-F71E-51F97CED4B3B}"/>
                  </a:ext>
                </a:extLst>
              </p:cNvPr>
              <p:cNvGrpSpPr/>
              <p:nvPr/>
            </p:nvGrpSpPr>
            <p:grpSpPr>
              <a:xfrm>
                <a:off x="940896" y="210962"/>
                <a:ext cx="673117" cy="514850"/>
                <a:chOff x="0" y="0"/>
                <a:chExt cx="673116" cy="514849"/>
              </a:xfrm>
            </p:grpSpPr>
            <p:sp>
              <p:nvSpPr>
                <p:cNvPr id="176" name="Shape 34371">
                  <a:extLst>
                    <a:ext uri="{FF2B5EF4-FFF2-40B4-BE49-F238E27FC236}">
                      <a16:creationId xmlns:a16="http://schemas.microsoft.com/office/drawing/2014/main" id="{1DD8323F-957F-8465-0C04-5770521CA09E}"/>
                    </a:ext>
                  </a:extLst>
                </p:cNvPr>
                <p:cNvSpPr/>
                <p:nvPr/>
              </p:nvSpPr>
              <p:spPr>
                <a:xfrm rot="20580000" flipH="1">
                  <a:off x="56910" y="203036"/>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77" name="Shape 34372">
                  <a:extLst>
                    <a:ext uri="{FF2B5EF4-FFF2-40B4-BE49-F238E27FC236}">
                      <a16:creationId xmlns:a16="http://schemas.microsoft.com/office/drawing/2014/main" id="{356B63AB-6FAD-B4C1-9C10-3ACE682A679F}"/>
                    </a:ext>
                  </a:extLst>
                </p:cNvPr>
                <p:cNvSpPr/>
                <p:nvPr/>
              </p:nvSpPr>
              <p:spPr>
                <a:xfrm rot="20580000" flipH="1">
                  <a:off x="25185" y="8115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70" name="Group 34376">
                <a:extLst>
                  <a:ext uri="{FF2B5EF4-FFF2-40B4-BE49-F238E27FC236}">
                    <a16:creationId xmlns:a16="http://schemas.microsoft.com/office/drawing/2014/main" id="{251DEFE8-FDE1-B4FC-BA88-9CCF6975A254}"/>
                  </a:ext>
                </a:extLst>
              </p:cNvPr>
              <p:cNvGrpSpPr/>
              <p:nvPr/>
            </p:nvGrpSpPr>
            <p:grpSpPr>
              <a:xfrm>
                <a:off x="-1" y="381316"/>
                <a:ext cx="656003" cy="472391"/>
                <a:chOff x="0" y="0"/>
                <a:chExt cx="656001" cy="472390"/>
              </a:xfrm>
            </p:grpSpPr>
            <p:sp>
              <p:nvSpPr>
                <p:cNvPr id="174" name="Shape 34374">
                  <a:extLst>
                    <a:ext uri="{FF2B5EF4-FFF2-40B4-BE49-F238E27FC236}">
                      <a16:creationId xmlns:a16="http://schemas.microsoft.com/office/drawing/2014/main" id="{84627034-9866-2C0F-2D6D-28A4A43DC6CC}"/>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75" name="Shape 34375">
                  <a:extLst>
                    <a:ext uri="{FF2B5EF4-FFF2-40B4-BE49-F238E27FC236}">
                      <a16:creationId xmlns:a16="http://schemas.microsoft.com/office/drawing/2014/main" id="{A10D185B-1173-2F4B-A16E-F78CE06970D4}"/>
                    </a:ext>
                  </a:extLst>
                </p:cNvPr>
                <p:cNvSpPr/>
                <p:nvPr/>
              </p:nvSpPr>
              <p:spPr>
                <a:xfrm rot="720000">
                  <a:off x="41198" y="5891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71" name="Group 34379">
                <a:extLst>
                  <a:ext uri="{FF2B5EF4-FFF2-40B4-BE49-F238E27FC236}">
                    <a16:creationId xmlns:a16="http://schemas.microsoft.com/office/drawing/2014/main" id="{1ECFC14D-44C1-3475-A7D7-1D9C669DBCC4}"/>
                  </a:ext>
                </a:extLst>
              </p:cNvPr>
              <p:cNvGrpSpPr/>
              <p:nvPr/>
            </p:nvGrpSpPr>
            <p:grpSpPr>
              <a:xfrm>
                <a:off x="433634" y="-1"/>
                <a:ext cx="628910" cy="416724"/>
                <a:chOff x="0" y="0"/>
                <a:chExt cx="628908" cy="416722"/>
              </a:xfrm>
            </p:grpSpPr>
            <p:sp>
              <p:nvSpPr>
                <p:cNvPr id="172" name="Shape 34377">
                  <a:extLst>
                    <a:ext uri="{FF2B5EF4-FFF2-40B4-BE49-F238E27FC236}">
                      <a16:creationId xmlns:a16="http://schemas.microsoft.com/office/drawing/2014/main" id="{34EDBF13-BCFB-A94C-D4CB-0B4E8395E593}"/>
                    </a:ext>
                  </a:extLst>
                </p:cNvPr>
                <p:cNvSpPr/>
                <p:nvPr/>
              </p:nvSpPr>
              <p:spPr>
                <a:xfrm rot="360000" flipH="1">
                  <a:off x="10376" y="156462"/>
                  <a:ext cx="595633"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73" name="Shape 34378">
                  <a:extLst>
                    <a:ext uri="{FF2B5EF4-FFF2-40B4-BE49-F238E27FC236}">
                      <a16:creationId xmlns:a16="http://schemas.microsoft.com/office/drawing/2014/main" id="{1174B621-8BAA-74AE-8F09-AA712B2406D0}"/>
                    </a:ext>
                  </a:extLst>
                </p:cNvPr>
                <p:cNvSpPr/>
                <p:nvPr/>
              </p:nvSpPr>
              <p:spPr>
                <a:xfrm rot="360000" flipH="1">
                  <a:off x="22736" y="30337"/>
                  <a:ext cx="594155" cy="261081"/>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grpSp>
          <p:nvGrpSpPr>
            <p:cNvPr id="137" name="Group 34380">
              <a:extLst>
                <a:ext uri="{FF2B5EF4-FFF2-40B4-BE49-F238E27FC236}">
                  <a16:creationId xmlns:a16="http://schemas.microsoft.com/office/drawing/2014/main" id="{3C2E160C-7C44-CC82-E43D-33E3F15BBAAF}"/>
                </a:ext>
              </a:extLst>
            </p:cNvPr>
            <p:cNvGrpSpPr/>
            <p:nvPr/>
          </p:nvGrpSpPr>
          <p:grpSpPr>
            <a:xfrm rot="20179277">
              <a:off x="4398134" y="3533918"/>
              <a:ext cx="884695" cy="387790"/>
              <a:chOff x="0" y="0"/>
              <a:chExt cx="1614012" cy="853706"/>
            </a:xfrm>
          </p:grpSpPr>
          <p:grpSp>
            <p:nvGrpSpPr>
              <p:cNvPr id="160" name="Group 34373">
                <a:extLst>
                  <a:ext uri="{FF2B5EF4-FFF2-40B4-BE49-F238E27FC236}">
                    <a16:creationId xmlns:a16="http://schemas.microsoft.com/office/drawing/2014/main" id="{7E87B178-5CCA-BAAA-5C4A-6DC204DD1EF4}"/>
                  </a:ext>
                </a:extLst>
              </p:cNvPr>
              <p:cNvGrpSpPr/>
              <p:nvPr/>
            </p:nvGrpSpPr>
            <p:grpSpPr>
              <a:xfrm>
                <a:off x="940896" y="210962"/>
                <a:ext cx="673117" cy="514850"/>
                <a:chOff x="0" y="0"/>
                <a:chExt cx="673116" cy="514849"/>
              </a:xfrm>
            </p:grpSpPr>
            <p:sp>
              <p:nvSpPr>
                <p:cNvPr id="167" name="Shape 34371">
                  <a:extLst>
                    <a:ext uri="{FF2B5EF4-FFF2-40B4-BE49-F238E27FC236}">
                      <a16:creationId xmlns:a16="http://schemas.microsoft.com/office/drawing/2014/main" id="{1850021F-860A-141A-BB98-79628898655B}"/>
                    </a:ext>
                  </a:extLst>
                </p:cNvPr>
                <p:cNvSpPr/>
                <p:nvPr/>
              </p:nvSpPr>
              <p:spPr>
                <a:xfrm rot="20580000" flipH="1">
                  <a:off x="56910" y="203036"/>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68" name="Shape 34372">
                  <a:extLst>
                    <a:ext uri="{FF2B5EF4-FFF2-40B4-BE49-F238E27FC236}">
                      <a16:creationId xmlns:a16="http://schemas.microsoft.com/office/drawing/2014/main" id="{0F1271A2-CB71-272B-C25D-59E2C17B188C}"/>
                    </a:ext>
                  </a:extLst>
                </p:cNvPr>
                <p:cNvSpPr/>
                <p:nvPr/>
              </p:nvSpPr>
              <p:spPr>
                <a:xfrm rot="20580000" flipH="1">
                  <a:off x="25185" y="8115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61" name="Group 34376">
                <a:extLst>
                  <a:ext uri="{FF2B5EF4-FFF2-40B4-BE49-F238E27FC236}">
                    <a16:creationId xmlns:a16="http://schemas.microsoft.com/office/drawing/2014/main" id="{BC7DF5BA-43E6-E4E8-2517-D254BD4293EF}"/>
                  </a:ext>
                </a:extLst>
              </p:cNvPr>
              <p:cNvGrpSpPr/>
              <p:nvPr/>
            </p:nvGrpSpPr>
            <p:grpSpPr>
              <a:xfrm>
                <a:off x="-1" y="381316"/>
                <a:ext cx="656003" cy="472391"/>
                <a:chOff x="0" y="0"/>
                <a:chExt cx="656001" cy="472390"/>
              </a:xfrm>
            </p:grpSpPr>
            <p:sp>
              <p:nvSpPr>
                <p:cNvPr id="165" name="Shape 34374">
                  <a:extLst>
                    <a:ext uri="{FF2B5EF4-FFF2-40B4-BE49-F238E27FC236}">
                      <a16:creationId xmlns:a16="http://schemas.microsoft.com/office/drawing/2014/main" id="{3EC27241-A94D-AE72-266D-BC1F6DC43967}"/>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66" name="Shape 34375">
                  <a:extLst>
                    <a:ext uri="{FF2B5EF4-FFF2-40B4-BE49-F238E27FC236}">
                      <a16:creationId xmlns:a16="http://schemas.microsoft.com/office/drawing/2014/main" id="{CB8AA7DC-BD23-BD09-56A2-ADD6D7324142}"/>
                    </a:ext>
                  </a:extLst>
                </p:cNvPr>
                <p:cNvSpPr/>
                <p:nvPr/>
              </p:nvSpPr>
              <p:spPr>
                <a:xfrm rot="720000">
                  <a:off x="41198" y="5891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62" name="Group 34379">
                <a:extLst>
                  <a:ext uri="{FF2B5EF4-FFF2-40B4-BE49-F238E27FC236}">
                    <a16:creationId xmlns:a16="http://schemas.microsoft.com/office/drawing/2014/main" id="{60DDD403-9D79-030B-319D-3D2777A7D1E5}"/>
                  </a:ext>
                </a:extLst>
              </p:cNvPr>
              <p:cNvGrpSpPr/>
              <p:nvPr/>
            </p:nvGrpSpPr>
            <p:grpSpPr>
              <a:xfrm>
                <a:off x="433634" y="-1"/>
                <a:ext cx="628910" cy="416724"/>
                <a:chOff x="0" y="0"/>
                <a:chExt cx="628908" cy="416722"/>
              </a:xfrm>
            </p:grpSpPr>
            <p:sp>
              <p:nvSpPr>
                <p:cNvPr id="163" name="Shape 34377">
                  <a:extLst>
                    <a:ext uri="{FF2B5EF4-FFF2-40B4-BE49-F238E27FC236}">
                      <a16:creationId xmlns:a16="http://schemas.microsoft.com/office/drawing/2014/main" id="{0715B330-B255-C218-1FB8-F774F78629FB}"/>
                    </a:ext>
                  </a:extLst>
                </p:cNvPr>
                <p:cNvSpPr/>
                <p:nvPr/>
              </p:nvSpPr>
              <p:spPr>
                <a:xfrm rot="360000" flipH="1">
                  <a:off x="10376" y="156462"/>
                  <a:ext cx="595633"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64" name="Shape 34378">
                  <a:extLst>
                    <a:ext uri="{FF2B5EF4-FFF2-40B4-BE49-F238E27FC236}">
                      <a16:creationId xmlns:a16="http://schemas.microsoft.com/office/drawing/2014/main" id="{6830405F-1DCD-AFD1-13A7-A8548D482A89}"/>
                    </a:ext>
                  </a:extLst>
                </p:cNvPr>
                <p:cNvSpPr/>
                <p:nvPr/>
              </p:nvSpPr>
              <p:spPr>
                <a:xfrm rot="360000" flipH="1">
                  <a:off x="22736" y="30337"/>
                  <a:ext cx="594155" cy="261081"/>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grpSp>
          <p:nvGrpSpPr>
            <p:cNvPr id="138" name="Group 34380">
              <a:extLst>
                <a:ext uri="{FF2B5EF4-FFF2-40B4-BE49-F238E27FC236}">
                  <a16:creationId xmlns:a16="http://schemas.microsoft.com/office/drawing/2014/main" id="{DC606ECC-AB5E-F590-F2F6-356555D0D4FE}"/>
                </a:ext>
              </a:extLst>
            </p:cNvPr>
            <p:cNvGrpSpPr/>
            <p:nvPr/>
          </p:nvGrpSpPr>
          <p:grpSpPr>
            <a:xfrm rot="2069962">
              <a:off x="4717216" y="3832271"/>
              <a:ext cx="838308" cy="387791"/>
              <a:chOff x="-1" y="-1"/>
              <a:chExt cx="1529385" cy="853708"/>
            </a:xfrm>
          </p:grpSpPr>
          <p:grpSp>
            <p:nvGrpSpPr>
              <p:cNvPr id="151" name="Group 34373">
                <a:extLst>
                  <a:ext uri="{FF2B5EF4-FFF2-40B4-BE49-F238E27FC236}">
                    <a16:creationId xmlns:a16="http://schemas.microsoft.com/office/drawing/2014/main" id="{32CAF836-98FC-B02D-87A6-35B5F5E66BDA}"/>
                  </a:ext>
                </a:extLst>
              </p:cNvPr>
              <p:cNvGrpSpPr/>
              <p:nvPr/>
            </p:nvGrpSpPr>
            <p:grpSpPr>
              <a:xfrm>
                <a:off x="918039" y="209014"/>
                <a:ext cx="611345" cy="323942"/>
                <a:chOff x="-22857" y="-1948"/>
                <a:chExt cx="611344" cy="323941"/>
              </a:xfrm>
            </p:grpSpPr>
            <p:sp>
              <p:nvSpPr>
                <p:cNvPr id="158" name="Shape 34371">
                  <a:extLst>
                    <a:ext uri="{FF2B5EF4-FFF2-40B4-BE49-F238E27FC236}">
                      <a16:creationId xmlns:a16="http://schemas.microsoft.com/office/drawing/2014/main" id="{7ADACE8A-953E-464F-8E43-745949232A82}"/>
                    </a:ext>
                  </a:extLst>
                </p:cNvPr>
                <p:cNvSpPr/>
                <p:nvPr/>
              </p:nvSpPr>
              <p:spPr>
                <a:xfrm rot="20580000" flipH="1">
                  <a:off x="-7147" y="92233"/>
                  <a:ext cx="595634"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59" name="Shape 34372">
                  <a:extLst>
                    <a:ext uri="{FF2B5EF4-FFF2-40B4-BE49-F238E27FC236}">
                      <a16:creationId xmlns:a16="http://schemas.microsoft.com/office/drawing/2014/main" id="{FABDFC5E-FBFE-EA1E-65C7-EADDF6ED47A2}"/>
                    </a:ext>
                  </a:extLst>
                </p:cNvPr>
                <p:cNvSpPr/>
                <p:nvPr/>
              </p:nvSpPr>
              <p:spPr>
                <a:xfrm rot="20580000" flipH="1">
                  <a:off x="-22857" y="-1948"/>
                  <a:ext cx="594154"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52" name="Group 34376">
                <a:extLst>
                  <a:ext uri="{FF2B5EF4-FFF2-40B4-BE49-F238E27FC236}">
                    <a16:creationId xmlns:a16="http://schemas.microsoft.com/office/drawing/2014/main" id="{53D2C09B-8B4C-43C5-7B43-216B45F5C5CC}"/>
                  </a:ext>
                </a:extLst>
              </p:cNvPr>
              <p:cNvGrpSpPr/>
              <p:nvPr/>
            </p:nvGrpSpPr>
            <p:grpSpPr>
              <a:xfrm>
                <a:off x="-1" y="381316"/>
                <a:ext cx="656003" cy="472391"/>
                <a:chOff x="0" y="0"/>
                <a:chExt cx="656001" cy="472390"/>
              </a:xfrm>
            </p:grpSpPr>
            <p:sp>
              <p:nvSpPr>
                <p:cNvPr id="156" name="Shape 34374">
                  <a:extLst>
                    <a:ext uri="{FF2B5EF4-FFF2-40B4-BE49-F238E27FC236}">
                      <a16:creationId xmlns:a16="http://schemas.microsoft.com/office/drawing/2014/main" id="{19CB7109-91C9-3368-B7A5-D1C5F80833B2}"/>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57" name="Shape 34375">
                  <a:extLst>
                    <a:ext uri="{FF2B5EF4-FFF2-40B4-BE49-F238E27FC236}">
                      <a16:creationId xmlns:a16="http://schemas.microsoft.com/office/drawing/2014/main" id="{ECA9FC14-380B-C385-D63B-E671049BBDF5}"/>
                    </a:ext>
                  </a:extLst>
                </p:cNvPr>
                <p:cNvSpPr/>
                <p:nvPr/>
              </p:nvSpPr>
              <p:spPr>
                <a:xfrm rot="720000">
                  <a:off x="41198" y="5891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53" name="Group 34379">
                <a:extLst>
                  <a:ext uri="{FF2B5EF4-FFF2-40B4-BE49-F238E27FC236}">
                    <a16:creationId xmlns:a16="http://schemas.microsoft.com/office/drawing/2014/main" id="{1B146A35-60CF-3CC6-56E9-73130D827A71}"/>
                  </a:ext>
                </a:extLst>
              </p:cNvPr>
              <p:cNvGrpSpPr/>
              <p:nvPr/>
            </p:nvGrpSpPr>
            <p:grpSpPr>
              <a:xfrm>
                <a:off x="433634" y="-1"/>
                <a:ext cx="628910" cy="416724"/>
                <a:chOff x="0" y="0"/>
                <a:chExt cx="628908" cy="416722"/>
              </a:xfrm>
            </p:grpSpPr>
            <p:sp>
              <p:nvSpPr>
                <p:cNvPr id="154" name="Shape 34377">
                  <a:extLst>
                    <a:ext uri="{FF2B5EF4-FFF2-40B4-BE49-F238E27FC236}">
                      <a16:creationId xmlns:a16="http://schemas.microsoft.com/office/drawing/2014/main" id="{5A2F8FDA-3173-1E2F-66CB-4C4027B86335}"/>
                    </a:ext>
                  </a:extLst>
                </p:cNvPr>
                <p:cNvSpPr/>
                <p:nvPr/>
              </p:nvSpPr>
              <p:spPr>
                <a:xfrm rot="360000" flipH="1">
                  <a:off x="10376" y="156462"/>
                  <a:ext cx="595633"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55" name="Shape 34378">
                  <a:extLst>
                    <a:ext uri="{FF2B5EF4-FFF2-40B4-BE49-F238E27FC236}">
                      <a16:creationId xmlns:a16="http://schemas.microsoft.com/office/drawing/2014/main" id="{0604538D-BFF6-2C64-A12C-CA4AFC833888}"/>
                    </a:ext>
                  </a:extLst>
                </p:cNvPr>
                <p:cNvSpPr/>
                <p:nvPr/>
              </p:nvSpPr>
              <p:spPr>
                <a:xfrm rot="360000" flipH="1">
                  <a:off x="22736" y="30337"/>
                  <a:ext cx="594155" cy="261081"/>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grpSp>
          <p:nvGrpSpPr>
            <p:cNvPr id="139" name="Group 34380">
              <a:extLst>
                <a:ext uri="{FF2B5EF4-FFF2-40B4-BE49-F238E27FC236}">
                  <a16:creationId xmlns:a16="http://schemas.microsoft.com/office/drawing/2014/main" id="{701916F2-749F-A09E-D5AD-8A195F16E5EF}"/>
                </a:ext>
              </a:extLst>
            </p:cNvPr>
            <p:cNvGrpSpPr/>
            <p:nvPr/>
          </p:nvGrpSpPr>
          <p:grpSpPr>
            <a:xfrm rot="20333698">
              <a:off x="4986842" y="3677894"/>
              <a:ext cx="884695" cy="387790"/>
              <a:chOff x="0" y="0"/>
              <a:chExt cx="1614012" cy="853706"/>
            </a:xfrm>
          </p:grpSpPr>
          <p:grpSp>
            <p:nvGrpSpPr>
              <p:cNvPr id="142" name="Group 34373">
                <a:extLst>
                  <a:ext uri="{FF2B5EF4-FFF2-40B4-BE49-F238E27FC236}">
                    <a16:creationId xmlns:a16="http://schemas.microsoft.com/office/drawing/2014/main" id="{8678FDEE-F083-87AE-1B29-3A49E906DFE4}"/>
                  </a:ext>
                </a:extLst>
              </p:cNvPr>
              <p:cNvGrpSpPr/>
              <p:nvPr/>
            </p:nvGrpSpPr>
            <p:grpSpPr>
              <a:xfrm>
                <a:off x="940896" y="210962"/>
                <a:ext cx="673117" cy="514850"/>
                <a:chOff x="0" y="0"/>
                <a:chExt cx="673116" cy="514849"/>
              </a:xfrm>
            </p:grpSpPr>
            <p:sp>
              <p:nvSpPr>
                <p:cNvPr id="149" name="Shape 34371">
                  <a:extLst>
                    <a:ext uri="{FF2B5EF4-FFF2-40B4-BE49-F238E27FC236}">
                      <a16:creationId xmlns:a16="http://schemas.microsoft.com/office/drawing/2014/main" id="{E65230F3-64A1-20FE-F313-4BC6F452FB04}"/>
                    </a:ext>
                  </a:extLst>
                </p:cNvPr>
                <p:cNvSpPr/>
                <p:nvPr/>
              </p:nvSpPr>
              <p:spPr>
                <a:xfrm rot="20580000" flipH="1">
                  <a:off x="56910" y="203036"/>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50" name="Shape 34372">
                  <a:extLst>
                    <a:ext uri="{FF2B5EF4-FFF2-40B4-BE49-F238E27FC236}">
                      <a16:creationId xmlns:a16="http://schemas.microsoft.com/office/drawing/2014/main" id="{E6532F68-21C6-FC40-A295-D7AC3AF32C62}"/>
                    </a:ext>
                  </a:extLst>
                </p:cNvPr>
                <p:cNvSpPr/>
                <p:nvPr/>
              </p:nvSpPr>
              <p:spPr>
                <a:xfrm rot="20580000" flipH="1">
                  <a:off x="25185" y="8115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43" name="Group 34376">
                <a:extLst>
                  <a:ext uri="{FF2B5EF4-FFF2-40B4-BE49-F238E27FC236}">
                    <a16:creationId xmlns:a16="http://schemas.microsoft.com/office/drawing/2014/main" id="{CECB3322-6298-964E-D730-C8BDC16E55BC}"/>
                  </a:ext>
                </a:extLst>
              </p:cNvPr>
              <p:cNvGrpSpPr/>
              <p:nvPr/>
            </p:nvGrpSpPr>
            <p:grpSpPr>
              <a:xfrm>
                <a:off x="-1" y="381316"/>
                <a:ext cx="656003" cy="472391"/>
                <a:chOff x="0" y="0"/>
                <a:chExt cx="656001" cy="472390"/>
              </a:xfrm>
            </p:grpSpPr>
            <p:sp>
              <p:nvSpPr>
                <p:cNvPr id="147" name="Shape 34374">
                  <a:extLst>
                    <a:ext uri="{FF2B5EF4-FFF2-40B4-BE49-F238E27FC236}">
                      <a16:creationId xmlns:a16="http://schemas.microsoft.com/office/drawing/2014/main" id="{8B3B9E7E-D3F9-7451-D1E2-7CF850680AAE}"/>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48" name="Shape 34375">
                  <a:extLst>
                    <a:ext uri="{FF2B5EF4-FFF2-40B4-BE49-F238E27FC236}">
                      <a16:creationId xmlns:a16="http://schemas.microsoft.com/office/drawing/2014/main" id="{066BE0C7-916C-B051-C761-52B6E76ED8DF}"/>
                    </a:ext>
                  </a:extLst>
                </p:cNvPr>
                <p:cNvSpPr/>
                <p:nvPr/>
              </p:nvSpPr>
              <p:spPr>
                <a:xfrm rot="720000">
                  <a:off x="41198" y="5891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144" name="Group 34379">
                <a:extLst>
                  <a:ext uri="{FF2B5EF4-FFF2-40B4-BE49-F238E27FC236}">
                    <a16:creationId xmlns:a16="http://schemas.microsoft.com/office/drawing/2014/main" id="{912DDCE9-B437-99C9-4338-4080D62916C9}"/>
                  </a:ext>
                </a:extLst>
              </p:cNvPr>
              <p:cNvGrpSpPr/>
              <p:nvPr/>
            </p:nvGrpSpPr>
            <p:grpSpPr>
              <a:xfrm>
                <a:off x="433634" y="-1"/>
                <a:ext cx="628910" cy="416724"/>
                <a:chOff x="0" y="0"/>
                <a:chExt cx="628908" cy="416722"/>
              </a:xfrm>
            </p:grpSpPr>
            <p:sp>
              <p:nvSpPr>
                <p:cNvPr id="145" name="Shape 34377">
                  <a:extLst>
                    <a:ext uri="{FF2B5EF4-FFF2-40B4-BE49-F238E27FC236}">
                      <a16:creationId xmlns:a16="http://schemas.microsoft.com/office/drawing/2014/main" id="{B2116A4A-29FF-A683-777B-1FABDE12E1D7}"/>
                    </a:ext>
                  </a:extLst>
                </p:cNvPr>
                <p:cNvSpPr/>
                <p:nvPr/>
              </p:nvSpPr>
              <p:spPr>
                <a:xfrm rot="360000" flipH="1">
                  <a:off x="10376" y="156462"/>
                  <a:ext cx="595633"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46" name="Shape 34378">
                  <a:extLst>
                    <a:ext uri="{FF2B5EF4-FFF2-40B4-BE49-F238E27FC236}">
                      <a16:creationId xmlns:a16="http://schemas.microsoft.com/office/drawing/2014/main" id="{818C2181-4AD5-BD2D-7DCE-208DF670E4A5}"/>
                    </a:ext>
                  </a:extLst>
                </p:cNvPr>
                <p:cNvSpPr/>
                <p:nvPr/>
              </p:nvSpPr>
              <p:spPr>
                <a:xfrm rot="360000" flipH="1">
                  <a:off x="22736" y="30337"/>
                  <a:ext cx="594155" cy="261081"/>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sp>
          <p:nvSpPr>
            <p:cNvPr id="140" name="Shape 34354">
              <a:extLst>
                <a:ext uri="{FF2B5EF4-FFF2-40B4-BE49-F238E27FC236}">
                  <a16:creationId xmlns:a16="http://schemas.microsoft.com/office/drawing/2014/main" id="{B3307DC8-BE3F-BB45-B03A-94D5FA7E6F26}"/>
                </a:ext>
              </a:extLst>
            </p:cNvPr>
            <p:cNvSpPr/>
            <p:nvPr/>
          </p:nvSpPr>
          <p:spPr>
            <a:xfrm rot="2402920">
              <a:off x="5547265" y="3563016"/>
              <a:ext cx="281201" cy="235433"/>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141" name="Shape 34357">
              <a:extLst>
                <a:ext uri="{FF2B5EF4-FFF2-40B4-BE49-F238E27FC236}">
                  <a16:creationId xmlns:a16="http://schemas.microsoft.com/office/drawing/2014/main" id="{4D3D7526-76F6-74EF-4DDD-1305A826F6D9}"/>
                </a:ext>
              </a:extLst>
            </p:cNvPr>
            <p:cNvSpPr/>
            <p:nvPr/>
          </p:nvSpPr>
          <p:spPr>
            <a:xfrm rot="2402920">
              <a:off x="4442371" y="3628701"/>
              <a:ext cx="284073" cy="235413"/>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sp>
        <p:nvSpPr>
          <p:cNvPr id="222" name="TextBox 221">
            <a:extLst>
              <a:ext uri="{FF2B5EF4-FFF2-40B4-BE49-F238E27FC236}">
                <a16:creationId xmlns:a16="http://schemas.microsoft.com/office/drawing/2014/main" id="{299507BD-DE24-A629-2030-7083F4350A55}"/>
              </a:ext>
            </a:extLst>
          </p:cNvPr>
          <p:cNvSpPr txBox="1"/>
          <p:nvPr/>
        </p:nvSpPr>
        <p:spPr>
          <a:xfrm>
            <a:off x="8930079" y="3392103"/>
            <a:ext cx="1428596" cy="646331"/>
          </a:xfrm>
          <a:prstGeom prst="rect">
            <a:avLst/>
          </a:prstGeom>
          <a:noFill/>
        </p:spPr>
        <p:txBody>
          <a:bodyPr wrap="none" rtlCol="0" anchor="ctr" anchorCtr="0">
            <a:spAutoFit/>
          </a:bodyPr>
          <a:lstStyle/>
          <a:p>
            <a:pPr algn="ctr"/>
            <a:r>
              <a:rPr lang="en-US" sz="3600" b="1">
                <a:solidFill>
                  <a:schemeClr val="accent1"/>
                </a:solidFill>
                <a:latin typeface="Verdana" panose="020B0604030504040204" pitchFamily="34" charset="0"/>
                <a:ea typeface="Verdana" panose="020B0604030504040204" pitchFamily="34" charset="0"/>
                <a:cs typeface="Verdana" panose="020B0604030504040204" pitchFamily="34" charset="0"/>
              </a:rPr>
              <a:t>50%</a:t>
            </a:r>
          </a:p>
        </p:txBody>
      </p:sp>
      <p:grpSp>
        <p:nvGrpSpPr>
          <p:cNvPr id="4" name="Group 3">
            <a:extLst>
              <a:ext uri="{FF2B5EF4-FFF2-40B4-BE49-F238E27FC236}">
                <a16:creationId xmlns:a16="http://schemas.microsoft.com/office/drawing/2014/main" id="{4CD0FD24-264C-AEF4-EDCC-218B3C80222D}"/>
              </a:ext>
            </a:extLst>
          </p:cNvPr>
          <p:cNvGrpSpPr/>
          <p:nvPr/>
        </p:nvGrpSpPr>
        <p:grpSpPr>
          <a:xfrm>
            <a:off x="10241692" y="1805223"/>
            <a:ext cx="1603753" cy="2332807"/>
            <a:chOff x="10307488" y="1991665"/>
            <a:chExt cx="1603753" cy="2332807"/>
          </a:xfrm>
        </p:grpSpPr>
        <p:grpSp>
          <p:nvGrpSpPr>
            <p:cNvPr id="202" name="Group 34326">
              <a:extLst>
                <a:ext uri="{FF2B5EF4-FFF2-40B4-BE49-F238E27FC236}">
                  <a16:creationId xmlns:a16="http://schemas.microsoft.com/office/drawing/2014/main" id="{18A1A2B2-3325-15C5-34B4-38866803E6DE}"/>
                </a:ext>
              </a:extLst>
            </p:cNvPr>
            <p:cNvGrpSpPr/>
            <p:nvPr/>
          </p:nvGrpSpPr>
          <p:grpSpPr>
            <a:xfrm>
              <a:off x="10307488" y="1991665"/>
              <a:ext cx="1603753" cy="2332807"/>
              <a:chOff x="0" y="25399"/>
              <a:chExt cx="2925844" cy="5076358"/>
            </a:xfrm>
          </p:grpSpPr>
          <p:sp>
            <p:nvSpPr>
              <p:cNvPr id="247" name="Shape 34321">
                <a:extLst>
                  <a:ext uri="{FF2B5EF4-FFF2-40B4-BE49-F238E27FC236}">
                    <a16:creationId xmlns:a16="http://schemas.microsoft.com/office/drawing/2014/main" id="{4C47CC29-7B8E-426C-510B-289E454D3D1F}"/>
                  </a:ext>
                </a:extLst>
              </p:cNvPr>
              <p:cNvSpPr/>
              <p:nvPr/>
            </p:nvSpPr>
            <p:spPr>
              <a:xfrm>
                <a:off x="123252" y="891125"/>
                <a:ext cx="2679340" cy="3566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018" y="465"/>
                      <a:pt x="20240" y="895"/>
                      <a:pt x="19311" y="1232"/>
                    </a:cubicBezTo>
                    <a:cubicBezTo>
                      <a:pt x="16917" y="2099"/>
                      <a:pt x="13837" y="2379"/>
                      <a:pt x="10800" y="2379"/>
                    </a:cubicBezTo>
                    <a:cubicBezTo>
                      <a:pt x="7763" y="2379"/>
                      <a:pt x="4683" y="2099"/>
                      <a:pt x="2289" y="1232"/>
                    </a:cubicBezTo>
                    <a:cubicBezTo>
                      <a:pt x="1360" y="895"/>
                      <a:pt x="582" y="465"/>
                      <a:pt x="0" y="0"/>
                    </a:cubicBezTo>
                    <a:close/>
                  </a:path>
                </a:pathLst>
              </a:custGeom>
              <a:solidFill>
                <a:schemeClr val="bg1">
                  <a:lumMod val="9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48" name="Shape 34322">
                <a:extLst>
                  <a:ext uri="{FF2B5EF4-FFF2-40B4-BE49-F238E27FC236}">
                    <a16:creationId xmlns:a16="http://schemas.microsoft.com/office/drawing/2014/main" id="{06245772-556F-2D5C-7C93-6DCDCA6A5B68}"/>
                  </a:ext>
                </a:extLst>
              </p:cNvPr>
              <p:cNvSpPr/>
              <p:nvPr/>
            </p:nvSpPr>
            <p:spPr>
              <a:xfrm>
                <a:off x="123303" y="3812840"/>
                <a:ext cx="2679641" cy="1288919"/>
              </a:xfrm>
              <a:prstGeom prst="ellipse">
                <a:avLst/>
              </a:prstGeom>
              <a:solidFill>
                <a:schemeClr val="bg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49" name="Shape 34323">
                <a:extLst>
                  <a:ext uri="{FF2B5EF4-FFF2-40B4-BE49-F238E27FC236}">
                    <a16:creationId xmlns:a16="http://schemas.microsoft.com/office/drawing/2014/main" id="{147301F8-35AD-08C3-31CC-A893E229B923}"/>
                  </a:ext>
                </a:extLst>
              </p:cNvPr>
              <p:cNvSpPr/>
              <p:nvPr/>
            </p:nvSpPr>
            <p:spPr>
              <a:xfrm>
                <a:off x="123303" y="246665"/>
                <a:ext cx="2679641" cy="1288920"/>
              </a:xfrm>
              <a:prstGeom prst="ellipse">
                <a:avLst/>
              </a:prstGeom>
              <a:solidFill>
                <a:srgbClr val="EBB563"/>
              </a:solidFill>
              <a:ln w="12700" cap="flat">
                <a:noFill/>
                <a:miter lim="400000"/>
              </a:ln>
              <a:effectLst/>
            </p:spPr>
            <p:txBody>
              <a:bodyPr wrap="square" lIns="0" tIns="0" rIns="0" bIns="0" numCol="1" anchor="ctr">
                <a:noAutofit/>
              </a:bodyPr>
              <a:lstStyle/>
              <a:p>
                <a:pPr defTabSz="821560">
                  <a:lnSpc>
                    <a:spcPct val="90000"/>
                  </a:lnSpc>
                  <a:spcBef>
                    <a:spcPts val="1406"/>
                  </a:spcBef>
                  <a:defRPr sz="1800" spc="0">
                    <a:solidFill>
                      <a:srgbClr val="FFFFFF"/>
                    </a:solidFill>
                    <a:latin typeface="Avenir Next"/>
                    <a:ea typeface="Avenir Next"/>
                    <a:cs typeface="Avenir Next"/>
                    <a:sym typeface="Avenir Next"/>
                  </a:defRPr>
                </a:pPr>
                <a:endParaRPr sz="2531">
                  <a:latin typeface="Lato Light" panose="020F0502020204030203" pitchFamily="34" charset="0"/>
                  <a:ea typeface="Lato Light" panose="020F0502020204030203" pitchFamily="34" charset="0"/>
                  <a:cs typeface="Lato Light" panose="020F0502020204030203" pitchFamily="34" charset="0"/>
                </a:endParaRPr>
              </a:p>
            </p:txBody>
          </p:sp>
          <p:sp>
            <p:nvSpPr>
              <p:cNvPr id="250" name="Shape 34324">
                <a:extLst>
                  <a:ext uri="{FF2B5EF4-FFF2-40B4-BE49-F238E27FC236}">
                    <a16:creationId xmlns:a16="http://schemas.microsoft.com/office/drawing/2014/main" id="{A5BF0986-597C-D229-009F-559EF88C557A}"/>
                  </a:ext>
                </a:extLst>
              </p:cNvPr>
              <p:cNvSpPr/>
              <p:nvPr/>
            </p:nvSpPr>
            <p:spPr>
              <a:xfrm>
                <a:off x="0" y="649477"/>
                <a:ext cx="2925845" cy="112861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bg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51" name="Shape 34325">
                <a:extLst>
                  <a:ext uri="{FF2B5EF4-FFF2-40B4-BE49-F238E27FC236}">
                    <a16:creationId xmlns:a16="http://schemas.microsoft.com/office/drawing/2014/main" id="{3EB13BFC-6EFC-FE41-F713-28149B4DADA3}"/>
                  </a:ext>
                </a:extLst>
              </p:cNvPr>
              <p:cNvSpPr/>
              <p:nvPr/>
            </p:nvSpPr>
            <p:spPr>
              <a:xfrm>
                <a:off x="4152" y="25399"/>
                <a:ext cx="2917541" cy="1283844"/>
              </a:xfrm>
              <a:custGeom>
                <a:avLst/>
                <a:gdLst/>
                <a:ahLst/>
                <a:cxnLst>
                  <a:cxn ang="0">
                    <a:pos x="wd2" y="hd2"/>
                  </a:cxn>
                  <a:cxn ang="5400000">
                    <a:pos x="wd2" y="hd2"/>
                  </a:cxn>
                  <a:cxn ang="10800000">
                    <a:pos x="wd2" y="hd2"/>
                  </a:cxn>
                  <a:cxn ang="16200000">
                    <a:pos x="wd2" y="hd2"/>
                  </a:cxn>
                </a:cxnLst>
                <a:rect l="0" t="0" r="r" b="b"/>
                <a:pathLst>
                  <a:path w="21514" h="21591" extrusionOk="0">
                    <a:moveTo>
                      <a:pt x="9765" y="23"/>
                    </a:moveTo>
                    <a:cubicBezTo>
                      <a:pt x="7388" y="148"/>
                      <a:pt x="5021" y="879"/>
                      <a:pt x="3067" y="3078"/>
                    </a:cubicBezTo>
                    <a:cubicBezTo>
                      <a:pt x="2299" y="3944"/>
                      <a:pt x="1601" y="5052"/>
                      <a:pt x="1039" y="6242"/>
                    </a:cubicBezTo>
                    <a:cubicBezTo>
                      <a:pt x="490" y="7403"/>
                      <a:pt x="58" y="8734"/>
                      <a:pt x="5" y="10448"/>
                    </a:cubicBezTo>
                    <a:cubicBezTo>
                      <a:pt x="-43" y="12028"/>
                      <a:pt x="260" y="13423"/>
                      <a:pt x="751" y="14695"/>
                    </a:cubicBezTo>
                    <a:cubicBezTo>
                      <a:pt x="1293" y="16100"/>
                      <a:pt x="2057" y="17401"/>
                      <a:pt x="2972" y="18407"/>
                    </a:cubicBezTo>
                    <a:cubicBezTo>
                      <a:pt x="5162" y="20815"/>
                      <a:pt x="7979" y="21591"/>
                      <a:pt x="10757" y="21591"/>
                    </a:cubicBezTo>
                    <a:cubicBezTo>
                      <a:pt x="13535" y="21591"/>
                      <a:pt x="16352" y="20815"/>
                      <a:pt x="18542" y="18407"/>
                    </a:cubicBezTo>
                    <a:cubicBezTo>
                      <a:pt x="19457" y="17401"/>
                      <a:pt x="20221" y="16100"/>
                      <a:pt x="20763" y="14695"/>
                    </a:cubicBezTo>
                    <a:cubicBezTo>
                      <a:pt x="21254" y="13423"/>
                      <a:pt x="21557" y="12028"/>
                      <a:pt x="21509" y="10448"/>
                    </a:cubicBezTo>
                    <a:cubicBezTo>
                      <a:pt x="21456" y="8735"/>
                      <a:pt x="21024" y="7403"/>
                      <a:pt x="20475" y="6242"/>
                    </a:cubicBezTo>
                    <a:cubicBezTo>
                      <a:pt x="19913" y="5051"/>
                      <a:pt x="19216" y="3942"/>
                      <a:pt x="18447" y="3078"/>
                    </a:cubicBezTo>
                    <a:cubicBezTo>
                      <a:pt x="16436" y="821"/>
                      <a:pt x="14028" y="154"/>
                      <a:pt x="11622" y="26"/>
                    </a:cubicBezTo>
                    <a:cubicBezTo>
                      <a:pt x="11003" y="-6"/>
                      <a:pt x="10384" y="-9"/>
                      <a:pt x="9765" y="23"/>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sp>
          <p:nvSpPr>
            <p:cNvPr id="203" name="Shape 34332">
              <a:extLst>
                <a:ext uri="{FF2B5EF4-FFF2-40B4-BE49-F238E27FC236}">
                  <a16:creationId xmlns:a16="http://schemas.microsoft.com/office/drawing/2014/main" id="{41FA90F3-DECF-0282-FA84-A8ED32AF3933}"/>
                </a:ext>
              </a:extLst>
            </p:cNvPr>
            <p:cNvSpPr/>
            <p:nvPr/>
          </p:nvSpPr>
          <p:spPr>
            <a:xfrm flipH="1">
              <a:off x="10741623" y="3865798"/>
              <a:ext cx="284073" cy="238160"/>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04" name="Shape 34333">
              <a:extLst>
                <a:ext uri="{FF2B5EF4-FFF2-40B4-BE49-F238E27FC236}">
                  <a16:creationId xmlns:a16="http://schemas.microsoft.com/office/drawing/2014/main" id="{7AFD31C3-78BF-019A-940F-B839465E060F}"/>
                </a:ext>
              </a:extLst>
            </p:cNvPr>
            <p:cNvSpPr/>
            <p:nvPr/>
          </p:nvSpPr>
          <p:spPr>
            <a:xfrm rot="20640000">
              <a:off x="10985544" y="4049963"/>
              <a:ext cx="281200" cy="23818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05" name="Shape 34334">
              <a:extLst>
                <a:ext uri="{FF2B5EF4-FFF2-40B4-BE49-F238E27FC236}">
                  <a16:creationId xmlns:a16="http://schemas.microsoft.com/office/drawing/2014/main" id="{F266A53A-607F-C265-DA28-3B15A2BDB7BF}"/>
                </a:ext>
              </a:extLst>
            </p:cNvPr>
            <p:cNvSpPr/>
            <p:nvPr/>
          </p:nvSpPr>
          <p:spPr>
            <a:xfrm>
              <a:off x="10432089" y="3897477"/>
              <a:ext cx="281200" cy="23818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06" name="Shape 34335">
              <a:extLst>
                <a:ext uri="{FF2B5EF4-FFF2-40B4-BE49-F238E27FC236}">
                  <a16:creationId xmlns:a16="http://schemas.microsoft.com/office/drawing/2014/main" id="{294BCF2D-AD37-7017-9622-C136E36F57ED}"/>
                </a:ext>
              </a:extLst>
            </p:cNvPr>
            <p:cNvSpPr/>
            <p:nvPr/>
          </p:nvSpPr>
          <p:spPr>
            <a:xfrm rot="1500000">
              <a:off x="11491714" y="3929783"/>
              <a:ext cx="281200" cy="23818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nvGrpSpPr>
            <p:cNvPr id="207" name="Group 34338">
              <a:extLst>
                <a:ext uri="{FF2B5EF4-FFF2-40B4-BE49-F238E27FC236}">
                  <a16:creationId xmlns:a16="http://schemas.microsoft.com/office/drawing/2014/main" id="{A84C3265-FE30-7FC5-88C3-D49D7F7E0F55}"/>
                </a:ext>
              </a:extLst>
            </p:cNvPr>
            <p:cNvGrpSpPr/>
            <p:nvPr/>
          </p:nvGrpSpPr>
          <p:grpSpPr>
            <a:xfrm>
              <a:off x="11107272" y="3897682"/>
              <a:ext cx="326486" cy="163824"/>
              <a:chOff x="0" y="0"/>
              <a:chExt cx="595631" cy="356492"/>
            </a:xfrm>
          </p:grpSpPr>
          <p:sp>
            <p:nvSpPr>
              <p:cNvPr id="245" name="Shape 34336">
                <a:extLst>
                  <a:ext uri="{FF2B5EF4-FFF2-40B4-BE49-F238E27FC236}">
                    <a16:creationId xmlns:a16="http://schemas.microsoft.com/office/drawing/2014/main" id="{D0F1E7A3-F597-5793-4272-9116D1485191}"/>
                  </a:ext>
                </a:extLst>
              </p:cNvPr>
              <p:cNvSpPr/>
              <p:nvPr/>
            </p:nvSpPr>
            <p:spPr>
              <a:xfrm>
                <a:off x="0" y="126733"/>
                <a:ext cx="595632" cy="229760"/>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46" name="Shape 34337">
                <a:extLst>
                  <a:ext uri="{FF2B5EF4-FFF2-40B4-BE49-F238E27FC236}">
                    <a16:creationId xmlns:a16="http://schemas.microsoft.com/office/drawing/2014/main" id="{6503A47F-0549-5A31-DC45-C05367A6302B}"/>
                  </a:ext>
                </a:extLst>
              </p:cNvPr>
              <p:cNvSpPr/>
              <p:nvPr/>
            </p:nvSpPr>
            <p:spPr>
              <a:xfrm>
                <a:off x="727" y="0"/>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208" name="Group 34341">
              <a:extLst>
                <a:ext uri="{FF2B5EF4-FFF2-40B4-BE49-F238E27FC236}">
                  <a16:creationId xmlns:a16="http://schemas.microsoft.com/office/drawing/2014/main" id="{F1F5593D-114E-18A7-9177-98169E15A010}"/>
                </a:ext>
              </a:extLst>
            </p:cNvPr>
            <p:cNvGrpSpPr/>
            <p:nvPr/>
          </p:nvGrpSpPr>
          <p:grpSpPr>
            <a:xfrm>
              <a:off x="11227004" y="4060762"/>
              <a:ext cx="368959" cy="236596"/>
              <a:chOff x="0" y="0"/>
              <a:chExt cx="673116" cy="514849"/>
            </a:xfrm>
          </p:grpSpPr>
          <p:sp>
            <p:nvSpPr>
              <p:cNvPr id="243" name="Shape 34339">
                <a:extLst>
                  <a:ext uri="{FF2B5EF4-FFF2-40B4-BE49-F238E27FC236}">
                    <a16:creationId xmlns:a16="http://schemas.microsoft.com/office/drawing/2014/main" id="{2EC5579A-468E-6BA3-7BB5-EAA0E0083BF2}"/>
                  </a:ext>
                </a:extLst>
              </p:cNvPr>
              <p:cNvSpPr/>
              <p:nvPr/>
            </p:nvSpPr>
            <p:spPr>
              <a:xfrm rot="20580000" flipH="1">
                <a:off x="56910" y="203036"/>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44" name="Shape 34340">
                <a:extLst>
                  <a:ext uri="{FF2B5EF4-FFF2-40B4-BE49-F238E27FC236}">
                    <a16:creationId xmlns:a16="http://schemas.microsoft.com/office/drawing/2014/main" id="{00923C1E-2CF3-D2AD-29F8-0B2E332C1884}"/>
                  </a:ext>
                </a:extLst>
              </p:cNvPr>
              <p:cNvSpPr/>
              <p:nvPr/>
            </p:nvSpPr>
            <p:spPr>
              <a:xfrm rot="20580000" flipH="1">
                <a:off x="25185" y="81153"/>
                <a:ext cx="594155"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nvGrpSpPr>
            <p:cNvPr id="209" name="Group 34344">
              <a:extLst>
                <a:ext uri="{FF2B5EF4-FFF2-40B4-BE49-F238E27FC236}">
                  <a16:creationId xmlns:a16="http://schemas.microsoft.com/office/drawing/2014/main" id="{B9F3D8F9-B0C1-1971-FD68-7B1A7389116A}"/>
                </a:ext>
              </a:extLst>
            </p:cNvPr>
            <p:cNvGrpSpPr/>
            <p:nvPr/>
          </p:nvGrpSpPr>
          <p:grpSpPr>
            <a:xfrm>
              <a:off x="10638564" y="4080231"/>
              <a:ext cx="359577" cy="217084"/>
              <a:chOff x="0" y="0"/>
              <a:chExt cx="656001" cy="472390"/>
            </a:xfrm>
          </p:grpSpPr>
          <p:sp>
            <p:nvSpPr>
              <p:cNvPr id="241" name="Shape 34342">
                <a:extLst>
                  <a:ext uri="{FF2B5EF4-FFF2-40B4-BE49-F238E27FC236}">
                    <a16:creationId xmlns:a16="http://schemas.microsoft.com/office/drawing/2014/main" id="{895A7B88-F493-BA0C-E6BD-70852ED09E55}"/>
                  </a:ext>
                </a:extLst>
              </p:cNvPr>
              <p:cNvSpPr/>
              <p:nvPr/>
            </p:nvSpPr>
            <p:spPr>
              <a:xfrm rot="720000">
                <a:off x="17376" y="183221"/>
                <a:ext cx="595633" cy="229761"/>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42" name="Shape 34343">
                <a:extLst>
                  <a:ext uri="{FF2B5EF4-FFF2-40B4-BE49-F238E27FC236}">
                    <a16:creationId xmlns:a16="http://schemas.microsoft.com/office/drawing/2014/main" id="{7F8DEEBC-1CB7-F6B3-DD0F-B34427262710}"/>
                  </a:ext>
                </a:extLst>
              </p:cNvPr>
              <p:cNvSpPr/>
              <p:nvPr/>
            </p:nvSpPr>
            <p:spPr>
              <a:xfrm rot="720000">
                <a:off x="41197" y="58913"/>
                <a:ext cx="594156" cy="261080"/>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sp>
          <p:nvSpPr>
            <p:cNvPr id="210" name="Shape 34345">
              <a:extLst>
                <a:ext uri="{FF2B5EF4-FFF2-40B4-BE49-F238E27FC236}">
                  <a16:creationId xmlns:a16="http://schemas.microsoft.com/office/drawing/2014/main" id="{59A3F0AD-3A5F-B1EF-722A-D3DE5BE528BB}"/>
                </a:ext>
              </a:extLst>
            </p:cNvPr>
            <p:cNvSpPr/>
            <p:nvPr/>
          </p:nvSpPr>
          <p:spPr>
            <a:xfrm rot="1080000">
              <a:off x="10936420" y="3636839"/>
              <a:ext cx="284096" cy="235752"/>
            </a:xfrm>
            <a:custGeom>
              <a:avLst/>
              <a:gdLst/>
              <a:ahLst/>
              <a:cxnLst>
                <a:cxn ang="0">
                  <a:pos x="wd2" y="hd2"/>
                </a:cxn>
                <a:cxn ang="5400000">
                  <a:pos x="wd2" y="hd2"/>
                </a:cxn>
                <a:cxn ang="10800000">
                  <a:pos x="wd2" y="hd2"/>
                </a:cxn>
                <a:cxn ang="16200000">
                  <a:pos x="wd2" y="hd2"/>
                </a:cxn>
              </a:cxnLst>
              <a:rect l="0" t="0" r="r" b="b"/>
              <a:pathLst>
                <a:path w="20595" h="21600" extrusionOk="0">
                  <a:moveTo>
                    <a:pt x="0" y="10800"/>
                  </a:moveTo>
                  <a:cubicBezTo>
                    <a:pt x="0" y="13592"/>
                    <a:pt x="1008" y="16381"/>
                    <a:pt x="3018" y="18511"/>
                  </a:cubicBezTo>
                  <a:cubicBezTo>
                    <a:pt x="4758" y="20355"/>
                    <a:pt x="6969" y="21352"/>
                    <a:pt x="9240" y="21600"/>
                  </a:cubicBezTo>
                  <a:lnTo>
                    <a:pt x="9240" y="0"/>
                  </a:lnTo>
                  <a:cubicBezTo>
                    <a:pt x="6969" y="248"/>
                    <a:pt x="4758" y="1238"/>
                    <a:pt x="3018" y="3082"/>
                  </a:cubicBezTo>
                  <a:cubicBezTo>
                    <a:pt x="1008" y="5212"/>
                    <a:pt x="0" y="8008"/>
                    <a:pt x="0" y="10800"/>
                  </a:cubicBezTo>
                  <a:close/>
                  <a:moveTo>
                    <a:pt x="11357" y="21600"/>
                  </a:moveTo>
                  <a:cubicBezTo>
                    <a:pt x="13627" y="21352"/>
                    <a:pt x="15840" y="20354"/>
                    <a:pt x="17579" y="18511"/>
                  </a:cubicBezTo>
                  <a:cubicBezTo>
                    <a:pt x="21600" y="14251"/>
                    <a:pt x="21600" y="7342"/>
                    <a:pt x="17579" y="3082"/>
                  </a:cubicBezTo>
                  <a:cubicBezTo>
                    <a:pt x="15840" y="1239"/>
                    <a:pt x="13627" y="248"/>
                    <a:pt x="11357" y="0"/>
                  </a:cubicBezTo>
                  <a:lnTo>
                    <a:pt x="11357" y="21600"/>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11" name="Shape 34346">
              <a:extLst>
                <a:ext uri="{FF2B5EF4-FFF2-40B4-BE49-F238E27FC236}">
                  <a16:creationId xmlns:a16="http://schemas.microsoft.com/office/drawing/2014/main" id="{761CF6CB-AE92-A2EE-ED8C-CE791E47B2FF}"/>
                </a:ext>
              </a:extLst>
            </p:cNvPr>
            <p:cNvSpPr/>
            <p:nvPr/>
          </p:nvSpPr>
          <p:spPr>
            <a:xfrm flipH="1">
              <a:off x="11515323" y="3661261"/>
              <a:ext cx="284073" cy="238161"/>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12" name="Shape 34347">
              <a:extLst>
                <a:ext uri="{FF2B5EF4-FFF2-40B4-BE49-F238E27FC236}">
                  <a16:creationId xmlns:a16="http://schemas.microsoft.com/office/drawing/2014/main" id="{BBD5B90E-043F-A0C2-9138-FCB00060435B}"/>
                </a:ext>
              </a:extLst>
            </p:cNvPr>
            <p:cNvSpPr/>
            <p:nvPr/>
          </p:nvSpPr>
          <p:spPr>
            <a:xfrm flipH="1">
              <a:off x="10607529" y="3593751"/>
              <a:ext cx="284073" cy="238160"/>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13" name="Shape 34348">
              <a:extLst>
                <a:ext uri="{FF2B5EF4-FFF2-40B4-BE49-F238E27FC236}">
                  <a16:creationId xmlns:a16="http://schemas.microsoft.com/office/drawing/2014/main" id="{39CC2D9C-5BB2-8B85-6624-36D4195EC553}"/>
                </a:ext>
              </a:extLst>
            </p:cNvPr>
            <p:cNvSpPr/>
            <p:nvPr/>
          </p:nvSpPr>
          <p:spPr>
            <a:xfrm flipH="1">
              <a:off x="11233603" y="3660854"/>
              <a:ext cx="284073" cy="238161"/>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nvGrpSpPr>
            <p:cNvPr id="214" name="Group 34351">
              <a:extLst>
                <a:ext uri="{FF2B5EF4-FFF2-40B4-BE49-F238E27FC236}">
                  <a16:creationId xmlns:a16="http://schemas.microsoft.com/office/drawing/2014/main" id="{C1CE37F5-2015-ED8E-5ED4-29CEC91FE006}"/>
                </a:ext>
              </a:extLst>
            </p:cNvPr>
            <p:cNvGrpSpPr/>
            <p:nvPr/>
          </p:nvGrpSpPr>
          <p:grpSpPr>
            <a:xfrm>
              <a:off x="10359968" y="3600229"/>
              <a:ext cx="319415" cy="270150"/>
              <a:chOff x="0" y="0"/>
              <a:chExt cx="582729" cy="587863"/>
            </a:xfrm>
          </p:grpSpPr>
          <p:sp>
            <p:nvSpPr>
              <p:cNvPr id="239" name="Shape 34349">
                <a:extLst>
                  <a:ext uri="{FF2B5EF4-FFF2-40B4-BE49-F238E27FC236}">
                    <a16:creationId xmlns:a16="http://schemas.microsoft.com/office/drawing/2014/main" id="{D7B61F83-0FE4-CB9C-32EA-6755BFCA2B9A}"/>
                  </a:ext>
                </a:extLst>
              </p:cNvPr>
              <p:cNvSpPr/>
              <p:nvPr/>
            </p:nvSpPr>
            <p:spPr>
              <a:xfrm rot="2760000">
                <a:off x="-7221" y="232043"/>
                <a:ext cx="518297" cy="19992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40" name="Shape 34350">
                <a:extLst>
                  <a:ext uri="{FF2B5EF4-FFF2-40B4-BE49-F238E27FC236}">
                    <a16:creationId xmlns:a16="http://schemas.microsoft.com/office/drawing/2014/main" id="{1BAF4B8F-2D5D-5289-DCF2-2FEFBB17E092}"/>
                  </a:ext>
                </a:extLst>
              </p:cNvPr>
              <p:cNvSpPr/>
              <p:nvPr/>
            </p:nvSpPr>
            <p:spPr>
              <a:xfrm rot="2760000">
                <a:off x="62940" y="151269"/>
                <a:ext cx="517012" cy="227182"/>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sp>
          <p:nvSpPr>
            <p:cNvPr id="215" name="Shape 34352">
              <a:extLst>
                <a:ext uri="{FF2B5EF4-FFF2-40B4-BE49-F238E27FC236}">
                  <a16:creationId xmlns:a16="http://schemas.microsoft.com/office/drawing/2014/main" id="{797ED0FA-77D4-722B-76CE-1D41D2DC14B0}"/>
                </a:ext>
              </a:extLst>
            </p:cNvPr>
            <p:cNvSpPr/>
            <p:nvPr/>
          </p:nvSpPr>
          <p:spPr>
            <a:xfrm>
              <a:off x="10832397" y="3453022"/>
              <a:ext cx="284073" cy="238161"/>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16" name="Shape 34354">
              <a:extLst>
                <a:ext uri="{FF2B5EF4-FFF2-40B4-BE49-F238E27FC236}">
                  <a16:creationId xmlns:a16="http://schemas.microsoft.com/office/drawing/2014/main" id="{12F62860-8531-0A5D-C452-36963640226D}"/>
                </a:ext>
              </a:extLst>
            </p:cNvPr>
            <p:cNvSpPr/>
            <p:nvPr/>
          </p:nvSpPr>
          <p:spPr>
            <a:xfrm>
              <a:off x="10376515" y="3334950"/>
              <a:ext cx="281200" cy="23818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17" name="Shape 34355">
              <a:extLst>
                <a:ext uri="{FF2B5EF4-FFF2-40B4-BE49-F238E27FC236}">
                  <a16:creationId xmlns:a16="http://schemas.microsoft.com/office/drawing/2014/main" id="{0D10242D-867E-7EC0-0ACA-9442E80A0019}"/>
                </a:ext>
              </a:extLst>
            </p:cNvPr>
            <p:cNvSpPr/>
            <p:nvPr/>
          </p:nvSpPr>
          <p:spPr>
            <a:xfrm rot="851743">
              <a:off x="11551974" y="3518624"/>
              <a:ext cx="281200" cy="23818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18" name="Shape 34356">
              <a:extLst>
                <a:ext uri="{FF2B5EF4-FFF2-40B4-BE49-F238E27FC236}">
                  <a16:creationId xmlns:a16="http://schemas.microsoft.com/office/drawing/2014/main" id="{3920C1D4-9B68-8A16-6419-57514610D381}"/>
                </a:ext>
              </a:extLst>
            </p:cNvPr>
            <p:cNvSpPr/>
            <p:nvPr/>
          </p:nvSpPr>
          <p:spPr>
            <a:xfrm>
              <a:off x="11102333" y="3160087"/>
              <a:ext cx="281200" cy="23818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19" name="Shape 34357">
              <a:extLst>
                <a:ext uri="{FF2B5EF4-FFF2-40B4-BE49-F238E27FC236}">
                  <a16:creationId xmlns:a16="http://schemas.microsoft.com/office/drawing/2014/main" id="{CDDC8684-F8A3-EEF8-7916-DF992BF08B4E}"/>
                </a:ext>
              </a:extLst>
            </p:cNvPr>
            <p:cNvSpPr/>
            <p:nvPr/>
          </p:nvSpPr>
          <p:spPr>
            <a:xfrm>
              <a:off x="10672743" y="3144168"/>
              <a:ext cx="284073" cy="238160"/>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20" name="Shape 34358">
              <a:extLst>
                <a:ext uri="{FF2B5EF4-FFF2-40B4-BE49-F238E27FC236}">
                  <a16:creationId xmlns:a16="http://schemas.microsoft.com/office/drawing/2014/main" id="{C343B43B-C3D9-1A41-6EA7-621B79F42B9D}"/>
                </a:ext>
              </a:extLst>
            </p:cNvPr>
            <p:cNvSpPr/>
            <p:nvPr/>
          </p:nvSpPr>
          <p:spPr>
            <a:xfrm rot="840000">
              <a:off x="11062631" y="3446471"/>
              <a:ext cx="281200" cy="23818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nvGrpSpPr>
            <p:cNvPr id="221" name="Group 34361">
              <a:extLst>
                <a:ext uri="{FF2B5EF4-FFF2-40B4-BE49-F238E27FC236}">
                  <a16:creationId xmlns:a16="http://schemas.microsoft.com/office/drawing/2014/main" id="{8C7C6030-199E-25E2-B5F0-44CE23F98DD2}"/>
                </a:ext>
              </a:extLst>
            </p:cNvPr>
            <p:cNvGrpSpPr/>
            <p:nvPr/>
          </p:nvGrpSpPr>
          <p:grpSpPr>
            <a:xfrm>
              <a:off x="11447863" y="3238414"/>
              <a:ext cx="263944" cy="273969"/>
              <a:chOff x="0" y="0"/>
              <a:chExt cx="481531" cy="596174"/>
            </a:xfrm>
          </p:grpSpPr>
          <p:sp>
            <p:nvSpPr>
              <p:cNvPr id="237" name="Shape 34359">
                <a:extLst>
                  <a:ext uri="{FF2B5EF4-FFF2-40B4-BE49-F238E27FC236}">
                    <a16:creationId xmlns:a16="http://schemas.microsoft.com/office/drawing/2014/main" id="{55F09FE1-762C-8336-0DA7-A67D62A3C900}"/>
                  </a:ext>
                </a:extLst>
              </p:cNvPr>
              <p:cNvSpPr/>
              <p:nvPr/>
            </p:nvSpPr>
            <p:spPr>
              <a:xfrm rot="14880000">
                <a:off x="32619" y="177761"/>
                <a:ext cx="518298" cy="19992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38" name="Shape 34360">
                <a:extLst>
                  <a:ext uri="{FF2B5EF4-FFF2-40B4-BE49-F238E27FC236}">
                    <a16:creationId xmlns:a16="http://schemas.microsoft.com/office/drawing/2014/main" id="{9247F6C9-3CCA-3CD9-BAF7-B6505DC9FB47}"/>
                  </a:ext>
                </a:extLst>
              </p:cNvPr>
              <p:cNvSpPr/>
              <p:nvPr/>
            </p:nvSpPr>
            <p:spPr>
              <a:xfrm rot="14880000">
                <a:off x="-56349" y="200350"/>
                <a:ext cx="517012" cy="227182"/>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sp>
          <p:nvSpPr>
            <p:cNvPr id="223" name="Shape 34345">
              <a:extLst>
                <a:ext uri="{FF2B5EF4-FFF2-40B4-BE49-F238E27FC236}">
                  <a16:creationId xmlns:a16="http://schemas.microsoft.com/office/drawing/2014/main" id="{DBEEE6F0-0CE5-F11E-FC26-C60A53DA639C}"/>
                </a:ext>
              </a:extLst>
            </p:cNvPr>
            <p:cNvSpPr/>
            <p:nvPr/>
          </p:nvSpPr>
          <p:spPr>
            <a:xfrm rot="3482920">
              <a:off x="10554628" y="3761794"/>
              <a:ext cx="238180" cy="281200"/>
            </a:xfrm>
            <a:custGeom>
              <a:avLst/>
              <a:gdLst/>
              <a:ahLst/>
              <a:cxnLst>
                <a:cxn ang="0">
                  <a:pos x="wd2" y="hd2"/>
                </a:cxn>
                <a:cxn ang="5400000">
                  <a:pos x="wd2" y="hd2"/>
                </a:cxn>
                <a:cxn ang="10800000">
                  <a:pos x="wd2" y="hd2"/>
                </a:cxn>
                <a:cxn ang="16200000">
                  <a:pos x="wd2" y="hd2"/>
                </a:cxn>
              </a:cxnLst>
              <a:rect l="0" t="0" r="r" b="b"/>
              <a:pathLst>
                <a:path w="20595" h="21600" extrusionOk="0">
                  <a:moveTo>
                    <a:pt x="0" y="10800"/>
                  </a:moveTo>
                  <a:cubicBezTo>
                    <a:pt x="0" y="13592"/>
                    <a:pt x="1008" y="16381"/>
                    <a:pt x="3018" y="18511"/>
                  </a:cubicBezTo>
                  <a:cubicBezTo>
                    <a:pt x="4758" y="20355"/>
                    <a:pt x="6969" y="21352"/>
                    <a:pt x="9240" y="21600"/>
                  </a:cubicBezTo>
                  <a:lnTo>
                    <a:pt x="9240" y="0"/>
                  </a:lnTo>
                  <a:cubicBezTo>
                    <a:pt x="6969" y="248"/>
                    <a:pt x="4758" y="1238"/>
                    <a:pt x="3018" y="3082"/>
                  </a:cubicBezTo>
                  <a:cubicBezTo>
                    <a:pt x="1008" y="5212"/>
                    <a:pt x="0" y="8008"/>
                    <a:pt x="0" y="10800"/>
                  </a:cubicBezTo>
                  <a:close/>
                  <a:moveTo>
                    <a:pt x="11357" y="21600"/>
                  </a:moveTo>
                  <a:cubicBezTo>
                    <a:pt x="13627" y="21352"/>
                    <a:pt x="15840" y="20354"/>
                    <a:pt x="17579" y="18511"/>
                  </a:cubicBezTo>
                  <a:cubicBezTo>
                    <a:pt x="21600" y="14251"/>
                    <a:pt x="21600" y="7342"/>
                    <a:pt x="17579" y="3082"/>
                  </a:cubicBezTo>
                  <a:cubicBezTo>
                    <a:pt x="15840" y="1239"/>
                    <a:pt x="13627" y="248"/>
                    <a:pt x="11357" y="0"/>
                  </a:cubicBezTo>
                  <a:lnTo>
                    <a:pt x="11357" y="21600"/>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24" name="Shape 34346">
              <a:extLst>
                <a:ext uri="{FF2B5EF4-FFF2-40B4-BE49-F238E27FC236}">
                  <a16:creationId xmlns:a16="http://schemas.microsoft.com/office/drawing/2014/main" id="{558207A3-10E7-123C-B71B-90EFABF86A08}"/>
                </a:ext>
              </a:extLst>
            </p:cNvPr>
            <p:cNvSpPr/>
            <p:nvPr/>
          </p:nvSpPr>
          <p:spPr>
            <a:xfrm rot="2402920" flipH="1">
              <a:off x="11367332" y="3843993"/>
              <a:ext cx="284073" cy="238161"/>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25" name="Shape 34347">
              <a:extLst>
                <a:ext uri="{FF2B5EF4-FFF2-40B4-BE49-F238E27FC236}">
                  <a16:creationId xmlns:a16="http://schemas.microsoft.com/office/drawing/2014/main" id="{92DB1215-CE78-7F26-AF48-22CC9E360515}"/>
                </a:ext>
              </a:extLst>
            </p:cNvPr>
            <p:cNvSpPr/>
            <p:nvPr/>
          </p:nvSpPr>
          <p:spPr>
            <a:xfrm rot="2402920" flipH="1">
              <a:off x="10600553" y="3372016"/>
              <a:ext cx="284073" cy="238160"/>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26" name="Shape 34348">
              <a:extLst>
                <a:ext uri="{FF2B5EF4-FFF2-40B4-BE49-F238E27FC236}">
                  <a16:creationId xmlns:a16="http://schemas.microsoft.com/office/drawing/2014/main" id="{1CAC46A8-93A8-F5A8-BFBB-9F70A79DC4D0}"/>
                </a:ext>
              </a:extLst>
            </p:cNvPr>
            <p:cNvSpPr/>
            <p:nvPr/>
          </p:nvSpPr>
          <p:spPr>
            <a:xfrm rot="2402920" flipH="1">
              <a:off x="11259573" y="3488286"/>
              <a:ext cx="284073" cy="238161"/>
            </a:xfrm>
            <a:custGeom>
              <a:avLst/>
              <a:gdLst/>
              <a:ahLst/>
              <a:cxnLst>
                <a:cxn ang="0">
                  <a:pos x="wd2" y="hd2"/>
                </a:cxn>
                <a:cxn ang="5400000">
                  <a:pos x="wd2" y="hd2"/>
                </a:cxn>
                <a:cxn ang="10800000">
                  <a:pos x="wd2" y="hd2"/>
                </a:cxn>
                <a:cxn ang="16200000">
                  <a:pos x="wd2" y="hd2"/>
                </a:cxn>
              </a:cxnLst>
              <a:rect l="0" t="0" r="r" b="b"/>
              <a:pathLst>
                <a:path w="21600" h="21600" extrusionOk="0">
                  <a:moveTo>
                    <a:pt x="18441" y="3164"/>
                  </a:moveTo>
                  <a:cubicBezTo>
                    <a:pt x="20395" y="5118"/>
                    <a:pt x="21600" y="7818"/>
                    <a:pt x="21600" y="10800"/>
                  </a:cubicBezTo>
                  <a:cubicBezTo>
                    <a:pt x="21600" y="13381"/>
                    <a:pt x="20658" y="15719"/>
                    <a:pt x="19147" y="17577"/>
                  </a:cubicBezTo>
                  <a:lnTo>
                    <a:pt x="4028" y="2458"/>
                  </a:lnTo>
                  <a:cubicBezTo>
                    <a:pt x="5886" y="947"/>
                    <a:pt x="8219" y="0"/>
                    <a:pt x="10800" y="0"/>
                  </a:cubicBezTo>
                  <a:cubicBezTo>
                    <a:pt x="13782" y="0"/>
                    <a:pt x="16486" y="1210"/>
                    <a:pt x="18441" y="3164"/>
                  </a:cubicBezTo>
                  <a:close/>
                  <a:moveTo>
                    <a:pt x="17577" y="19147"/>
                  </a:moveTo>
                  <a:cubicBezTo>
                    <a:pt x="15719" y="20657"/>
                    <a:pt x="13380" y="21600"/>
                    <a:pt x="10800" y="21600"/>
                  </a:cubicBezTo>
                  <a:cubicBezTo>
                    <a:pt x="4836" y="21600"/>
                    <a:pt x="0" y="16764"/>
                    <a:pt x="0" y="10800"/>
                  </a:cubicBezTo>
                  <a:cubicBezTo>
                    <a:pt x="0" y="8220"/>
                    <a:pt x="948" y="5885"/>
                    <a:pt x="2458" y="4028"/>
                  </a:cubicBezTo>
                  <a:lnTo>
                    <a:pt x="17577" y="1914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nvGrpSpPr>
            <p:cNvPr id="227" name="Group 34351">
              <a:extLst>
                <a:ext uri="{FF2B5EF4-FFF2-40B4-BE49-F238E27FC236}">
                  <a16:creationId xmlns:a16="http://schemas.microsoft.com/office/drawing/2014/main" id="{D596DC36-8F70-9B71-DA46-C372BB4ADB8E}"/>
                </a:ext>
              </a:extLst>
            </p:cNvPr>
            <p:cNvGrpSpPr/>
            <p:nvPr/>
          </p:nvGrpSpPr>
          <p:grpSpPr>
            <a:xfrm rot="2402920">
              <a:off x="10891262" y="3836904"/>
              <a:ext cx="319415" cy="270150"/>
              <a:chOff x="0" y="0"/>
              <a:chExt cx="582729" cy="587863"/>
            </a:xfrm>
          </p:grpSpPr>
          <p:sp>
            <p:nvSpPr>
              <p:cNvPr id="235" name="Shape 34349">
                <a:extLst>
                  <a:ext uri="{FF2B5EF4-FFF2-40B4-BE49-F238E27FC236}">
                    <a16:creationId xmlns:a16="http://schemas.microsoft.com/office/drawing/2014/main" id="{BCE10B12-30C6-F9FD-D568-A178287D38F4}"/>
                  </a:ext>
                </a:extLst>
              </p:cNvPr>
              <p:cNvSpPr/>
              <p:nvPr/>
            </p:nvSpPr>
            <p:spPr>
              <a:xfrm rot="2760000">
                <a:off x="-7221" y="232043"/>
                <a:ext cx="518297" cy="19992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36" name="Shape 34350">
                <a:extLst>
                  <a:ext uri="{FF2B5EF4-FFF2-40B4-BE49-F238E27FC236}">
                    <a16:creationId xmlns:a16="http://schemas.microsoft.com/office/drawing/2014/main" id="{58B66D88-4801-F911-A891-9D057C552FDB}"/>
                  </a:ext>
                </a:extLst>
              </p:cNvPr>
              <p:cNvSpPr/>
              <p:nvPr/>
            </p:nvSpPr>
            <p:spPr>
              <a:xfrm rot="2760000">
                <a:off x="62940" y="151269"/>
                <a:ext cx="517012" cy="227182"/>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sp>
          <p:nvSpPr>
            <p:cNvPr id="228" name="Shape 34352">
              <a:extLst>
                <a:ext uri="{FF2B5EF4-FFF2-40B4-BE49-F238E27FC236}">
                  <a16:creationId xmlns:a16="http://schemas.microsoft.com/office/drawing/2014/main" id="{4AA02552-0FF3-FB64-6811-82524A22F824}"/>
                </a:ext>
              </a:extLst>
            </p:cNvPr>
            <p:cNvSpPr/>
            <p:nvPr/>
          </p:nvSpPr>
          <p:spPr>
            <a:xfrm rot="2402920">
              <a:off x="10883732" y="3266391"/>
              <a:ext cx="284073" cy="238161"/>
            </a:xfrm>
            <a:custGeom>
              <a:avLst/>
              <a:gdLst/>
              <a:ahLst/>
              <a:cxnLst>
                <a:cxn ang="0">
                  <a:pos x="wd2" y="hd2"/>
                </a:cxn>
                <a:cxn ang="5400000">
                  <a:pos x="wd2" y="hd2"/>
                </a:cxn>
                <a:cxn ang="10800000">
                  <a:pos x="wd2" y="hd2"/>
                </a:cxn>
                <a:cxn ang="16200000">
                  <a:pos x="wd2" y="hd2"/>
                </a:cxn>
              </a:cxnLst>
              <a:rect l="0" t="0" r="r" b="b"/>
              <a:pathLst>
                <a:path w="21600" h="21600" extrusionOk="0">
                  <a:moveTo>
                    <a:pt x="18436" y="3159"/>
                  </a:moveTo>
                  <a:cubicBezTo>
                    <a:pt x="16482" y="1205"/>
                    <a:pt x="13782" y="0"/>
                    <a:pt x="10800" y="0"/>
                  </a:cubicBezTo>
                  <a:cubicBezTo>
                    <a:pt x="8219" y="0"/>
                    <a:pt x="5881" y="942"/>
                    <a:pt x="4023" y="2453"/>
                  </a:cubicBezTo>
                  <a:lnTo>
                    <a:pt x="19142" y="17572"/>
                  </a:lnTo>
                  <a:cubicBezTo>
                    <a:pt x="20653" y="15714"/>
                    <a:pt x="21600" y="13381"/>
                    <a:pt x="21600" y="10800"/>
                  </a:cubicBezTo>
                  <a:cubicBezTo>
                    <a:pt x="21600" y="7818"/>
                    <a:pt x="20390" y="5114"/>
                    <a:pt x="18436" y="3159"/>
                  </a:cubicBezTo>
                  <a:close/>
                  <a:moveTo>
                    <a:pt x="2453" y="4023"/>
                  </a:moveTo>
                  <a:cubicBezTo>
                    <a:pt x="943" y="5881"/>
                    <a:pt x="0" y="8220"/>
                    <a:pt x="0" y="10800"/>
                  </a:cubicBezTo>
                  <a:cubicBezTo>
                    <a:pt x="0" y="16764"/>
                    <a:pt x="4836" y="21600"/>
                    <a:pt x="10800" y="21600"/>
                  </a:cubicBezTo>
                  <a:cubicBezTo>
                    <a:pt x="13380" y="21600"/>
                    <a:pt x="15715" y="20652"/>
                    <a:pt x="17572" y="19142"/>
                  </a:cubicBezTo>
                  <a:lnTo>
                    <a:pt x="2453" y="4023"/>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29" name="Shape 34355">
              <a:extLst>
                <a:ext uri="{FF2B5EF4-FFF2-40B4-BE49-F238E27FC236}">
                  <a16:creationId xmlns:a16="http://schemas.microsoft.com/office/drawing/2014/main" id="{11E37551-0150-5983-3449-451CDD3B5F13}"/>
                </a:ext>
              </a:extLst>
            </p:cNvPr>
            <p:cNvSpPr/>
            <p:nvPr/>
          </p:nvSpPr>
          <p:spPr>
            <a:xfrm rot="2402920">
              <a:off x="11586519" y="3325410"/>
              <a:ext cx="281200" cy="23818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30" name="Shape 34356">
              <a:extLst>
                <a:ext uri="{FF2B5EF4-FFF2-40B4-BE49-F238E27FC236}">
                  <a16:creationId xmlns:a16="http://schemas.microsoft.com/office/drawing/2014/main" id="{5CFB42C8-A307-8A2C-0AE9-3F5FB4C33AE3}"/>
                </a:ext>
              </a:extLst>
            </p:cNvPr>
            <p:cNvSpPr/>
            <p:nvPr/>
          </p:nvSpPr>
          <p:spPr>
            <a:xfrm rot="2402920">
              <a:off x="10779396" y="3703321"/>
              <a:ext cx="281200" cy="23818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31" name="Shape 34358">
              <a:extLst>
                <a:ext uri="{FF2B5EF4-FFF2-40B4-BE49-F238E27FC236}">
                  <a16:creationId xmlns:a16="http://schemas.microsoft.com/office/drawing/2014/main" id="{01EA41FA-B1F6-A575-EFB3-F93C2AA069BD}"/>
                </a:ext>
              </a:extLst>
            </p:cNvPr>
            <p:cNvSpPr/>
            <p:nvPr/>
          </p:nvSpPr>
          <p:spPr>
            <a:xfrm rot="3242920">
              <a:off x="11252505" y="3265255"/>
              <a:ext cx="235752" cy="284097"/>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08" y="0"/>
                    <a:pt x="5219" y="1008"/>
                    <a:pt x="3089" y="3018"/>
                  </a:cubicBezTo>
                  <a:cubicBezTo>
                    <a:pt x="1245" y="4758"/>
                    <a:pt x="248" y="6969"/>
                    <a:pt x="0" y="9240"/>
                  </a:cubicBezTo>
                  <a:lnTo>
                    <a:pt x="21600" y="9240"/>
                  </a:lnTo>
                  <a:cubicBezTo>
                    <a:pt x="21352" y="6969"/>
                    <a:pt x="20362" y="4758"/>
                    <a:pt x="18518" y="3018"/>
                  </a:cubicBezTo>
                  <a:cubicBezTo>
                    <a:pt x="16388" y="1008"/>
                    <a:pt x="13592" y="0"/>
                    <a:pt x="10800" y="0"/>
                  </a:cubicBezTo>
                  <a:close/>
                  <a:moveTo>
                    <a:pt x="0" y="11357"/>
                  </a:moveTo>
                  <a:cubicBezTo>
                    <a:pt x="248" y="13627"/>
                    <a:pt x="1246" y="15840"/>
                    <a:pt x="3089" y="17579"/>
                  </a:cubicBezTo>
                  <a:cubicBezTo>
                    <a:pt x="7349" y="21600"/>
                    <a:pt x="14258" y="21600"/>
                    <a:pt x="18518" y="17579"/>
                  </a:cubicBezTo>
                  <a:cubicBezTo>
                    <a:pt x="20361" y="15840"/>
                    <a:pt x="21352" y="13627"/>
                    <a:pt x="21600" y="11357"/>
                  </a:cubicBezTo>
                  <a:lnTo>
                    <a:pt x="0" y="11357"/>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nvGrpSpPr>
            <p:cNvPr id="232" name="Group 34361">
              <a:extLst>
                <a:ext uri="{FF2B5EF4-FFF2-40B4-BE49-F238E27FC236}">
                  <a16:creationId xmlns:a16="http://schemas.microsoft.com/office/drawing/2014/main" id="{7603DCCC-19B5-C64A-CC6F-3156605B45C3}"/>
                </a:ext>
              </a:extLst>
            </p:cNvPr>
            <p:cNvGrpSpPr/>
            <p:nvPr/>
          </p:nvGrpSpPr>
          <p:grpSpPr>
            <a:xfrm rot="2402920">
              <a:off x="11589571" y="3878906"/>
              <a:ext cx="263944" cy="273969"/>
              <a:chOff x="0" y="0"/>
              <a:chExt cx="481531" cy="596174"/>
            </a:xfrm>
          </p:grpSpPr>
          <p:sp>
            <p:nvSpPr>
              <p:cNvPr id="233" name="Shape 34359">
                <a:extLst>
                  <a:ext uri="{FF2B5EF4-FFF2-40B4-BE49-F238E27FC236}">
                    <a16:creationId xmlns:a16="http://schemas.microsoft.com/office/drawing/2014/main" id="{55BCBBF5-FB85-BC32-04C3-95FF67C3F439}"/>
                  </a:ext>
                </a:extLst>
              </p:cNvPr>
              <p:cNvSpPr/>
              <p:nvPr/>
            </p:nvSpPr>
            <p:spPr>
              <a:xfrm rot="14880000">
                <a:off x="32619" y="177761"/>
                <a:ext cx="518298" cy="199929"/>
              </a:xfrm>
              <a:custGeom>
                <a:avLst/>
                <a:gdLst/>
                <a:ahLst/>
                <a:cxnLst>
                  <a:cxn ang="0">
                    <a:pos x="wd2" y="hd2"/>
                  </a:cxn>
                  <a:cxn ang="5400000">
                    <a:pos x="wd2" y="hd2"/>
                  </a:cxn>
                  <a:cxn ang="10800000">
                    <a:pos x="wd2" y="hd2"/>
                  </a:cxn>
                  <a:cxn ang="16200000">
                    <a:pos x="wd2" y="hd2"/>
                  </a:cxn>
                </a:cxnLst>
                <a:rect l="0" t="0" r="r" b="b"/>
                <a:pathLst>
                  <a:path w="21590" h="21547" extrusionOk="0">
                    <a:moveTo>
                      <a:pt x="0" y="0"/>
                    </a:moveTo>
                    <a:cubicBezTo>
                      <a:pt x="19" y="1113"/>
                      <a:pt x="26" y="2220"/>
                      <a:pt x="24" y="3330"/>
                    </a:cubicBezTo>
                    <a:cubicBezTo>
                      <a:pt x="22" y="4268"/>
                      <a:pt x="12" y="5206"/>
                      <a:pt x="6" y="6144"/>
                    </a:cubicBezTo>
                    <a:cubicBezTo>
                      <a:pt x="-5" y="7816"/>
                      <a:pt x="-5" y="9522"/>
                      <a:pt x="223" y="11104"/>
                    </a:cubicBezTo>
                    <a:cubicBezTo>
                      <a:pt x="334" y="11872"/>
                      <a:pt x="496" y="12584"/>
                      <a:pt x="696" y="13219"/>
                    </a:cubicBezTo>
                    <a:cubicBezTo>
                      <a:pt x="1161" y="14698"/>
                      <a:pt x="1806" y="15686"/>
                      <a:pt x="2458" y="16564"/>
                    </a:cubicBezTo>
                    <a:cubicBezTo>
                      <a:pt x="4893" y="19844"/>
                      <a:pt x="7832" y="21600"/>
                      <a:pt x="10747" y="21540"/>
                    </a:cubicBezTo>
                    <a:lnTo>
                      <a:pt x="10747" y="21547"/>
                    </a:lnTo>
                    <a:cubicBezTo>
                      <a:pt x="10755" y="21547"/>
                      <a:pt x="10763" y="21547"/>
                      <a:pt x="10771" y="21547"/>
                    </a:cubicBezTo>
                    <a:cubicBezTo>
                      <a:pt x="10779" y="21547"/>
                      <a:pt x="10787" y="21547"/>
                      <a:pt x="10795" y="21547"/>
                    </a:cubicBezTo>
                    <a:cubicBezTo>
                      <a:pt x="10803" y="21547"/>
                      <a:pt x="10811" y="21547"/>
                      <a:pt x="10819" y="21547"/>
                    </a:cubicBezTo>
                    <a:cubicBezTo>
                      <a:pt x="10827" y="21547"/>
                      <a:pt x="10835" y="21547"/>
                      <a:pt x="10843" y="21547"/>
                    </a:cubicBezTo>
                    <a:lnTo>
                      <a:pt x="10843" y="21540"/>
                    </a:lnTo>
                    <a:cubicBezTo>
                      <a:pt x="13758" y="21600"/>
                      <a:pt x="16697" y="19844"/>
                      <a:pt x="19132" y="16564"/>
                    </a:cubicBezTo>
                    <a:cubicBezTo>
                      <a:pt x="19784" y="15686"/>
                      <a:pt x="20429" y="14698"/>
                      <a:pt x="20894" y="13219"/>
                    </a:cubicBezTo>
                    <a:cubicBezTo>
                      <a:pt x="21094" y="12584"/>
                      <a:pt x="21256" y="11872"/>
                      <a:pt x="21367" y="11104"/>
                    </a:cubicBezTo>
                    <a:cubicBezTo>
                      <a:pt x="21595" y="9522"/>
                      <a:pt x="21595" y="7816"/>
                      <a:pt x="21584" y="6144"/>
                    </a:cubicBezTo>
                    <a:cubicBezTo>
                      <a:pt x="21578" y="5206"/>
                      <a:pt x="21568" y="4268"/>
                      <a:pt x="21566" y="3330"/>
                    </a:cubicBezTo>
                    <a:cubicBezTo>
                      <a:pt x="21564" y="2220"/>
                      <a:pt x="21571" y="1113"/>
                      <a:pt x="21590" y="0"/>
                    </a:cubicBezTo>
                    <a:cubicBezTo>
                      <a:pt x="21581" y="262"/>
                      <a:pt x="21555" y="515"/>
                      <a:pt x="21533" y="769"/>
                    </a:cubicBezTo>
                    <a:cubicBezTo>
                      <a:pt x="21463" y="2130"/>
                      <a:pt x="21199" y="3373"/>
                      <a:pt x="20808" y="4522"/>
                    </a:cubicBezTo>
                    <a:cubicBezTo>
                      <a:pt x="20266" y="6116"/>
                      <a:pt x="19501" y="7593"/>
                      <a:pt x="18585" y="8736"/>
                    </a:cubicBezTo>
                    <a:cubicBezTo>
                      <a:pt x="17735" y="9796"/>
                      <a:pt x="16788" y="10568"/>
                      <a:pt x="15788" y="11127"/>
                    </a:cubicBezTo>
                    <a:cubicBezTo>
                      <a:pt x="14210" y="12010"/>
                      <a:pt x="12497" y="12350"/>
                      <a:pt x="10795" y="12350"/>
                    </a:cubicBezTo>
                    <a:cubicBezTo>
                      <a:pt x="9250" y="12350"/>
                      <a:pt x="7696" y="12062"/>
                      <a:pt x="6242" y="11350"/>
                    </a:cubicBezTo>
                    <a:cubicBezTo>
                      <a:pt x="5754" y="11129"/>
                      <a:pt x="5273" y="10858"/>
                      <a:pt x="4803" y="10481"/>
                    </a:cubicBezTo>
                    <a:cubicBezTo>
                      <a:pt x="4170" y="10008"/>
                      <a:pt x="3567" y="9436"/>
                      <a:pt x="3005" y="8736"/>
                    </a:cubicBezTo>
                    <a:cubicBezTo>
                      <a:pt x="2089" y="7593"/>
                      <a:pt x="1324" y="6116"/>
                      <a:pt x="782" y="4522"/>
                    </a:cubicBezTo>
                    <a:cubicBezTo>
                      <a:pt x="385" y="3356"/>
                      <a:pt x="122" y="2092"/>
                      <a:pt x="57" y="707"/>
                    </a:cubicBezTo>
                    <a:cubicBezTo>
                      <a:pt x="37" y="473"/>
                      <a:pt x="9" y="242"/>
                      <a:pt x="0" y="0"/>
                    </a:cubicBezTo>
                    <a:close/>
                  </a:path>
                </a:pathLst>
              </a:custGeom>
              <a:solidFill>
                <a:schemeClr val="accent1">
                  <a:lumMod val="75000"/>
                </a:schemeClr>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sp>
            <p:nvSpPr>
              <p:cNvPr id="234" name="Shape 34360">
                <a:extLst>
                  <a:ext uri="{FF2B5EF4-FFF2-40B4-BE49-F238E27FC236}">
                    <a16:creationId xmlns:a16="http://schemas.microsoft.com/office/drawing/2014/main" id="{D4DEF328-1954-038C-8667-634DAD542B6E}"/>
                  </a:ext>
                </a:extLst>
              </p:cNvPr>
              <p:cNvSpPr/>
              <p:nvPr/>
            </p:nvSpPr>
            <p:spPr>
              <a:xfrm rot="14880000">
                <a:off x="-56349" y="200350"/>
                <a:ext cx="517012" cy="227182"/>
              </a:xfrm>
              <a:custGeom>
                <a:avLst/>
                <a:gdLst/>
                <a:ahLst/>
                <a:cxnLst>
                  <a:cxn ang="0">
                    <a:pos x="wd2" y="hd2"/>
                  </a:cxn>
                  <a:cxn ang="5400000">
                    <a:pos x="wd2" y="hd2"/>
                  </a:cxn>
                  <a:cxn ang="10800000">
                    <a:pos x="wd2" y="hd2"/>
                  </a:cxn>
                  <a:cxn ang="16200000">
                    <a:pos x="wd2" y="hd2"/>
                  </a:cxn>
                </a:cxnLst>
                <a:rect l="0" t="0" r="r" b="b"/>
                <a:pathLst>
                  <a:path w="21513" h="21598" extrusionOk="0">
                    <a:moveTo>
                      <a:pt x="11453" y="1"/>
                    </a:moveTo>
                    <a:lnTo>
                      <a:pt x="10464" y="21560"/>
                    </a:lnTo>
                    <a:cubicBezTo>
                      <a:pt x="10565" y="21562"/>
                      <a:pt x="10664" y="21598"/>
                      <a:pt x="10765" y="21598"/>
                    </a:cubicBezTo>
                    <a:cubicBezTo>
                      <a:pt x="13542" y="21598"/>
                      <a:pt x="16353" y="20831"/>
                      <a:pt x="18542" y="18420"/>
                    </a:cubicBezTo>
                    <a:cubicBezTo>
                      <a:pt x="19457" y="17412"/>
                      <a:pt x="20213" y="16111"/>
                      <a:pt x="20755" y="14705"/>
                    </a:cubicBezTo>
                    <a:cubicBezTo>
                      <a:pt x="21245" y="13431"/>
                      <a:pt x="21557" y="12037"/>
                      <a:pt x="21509" y="10455"/>
                    </a:cubicBezTo>
                    <a:cubicBezTo>
                      <a:pt x="21456" y="8739"/>
                      <a:pt x="21018" y="7406"/>
                      <a:pt x="20470" y="6243"/>
                    </a:cubicBezTo>
                    <a:cubicBezTo>
                      <a:pt x="19908" y="5051"/>
                      <a:pt x="19211" y="3929"/>
                      <a:pt x="18442" y="3064"/>
                    </a:cubicBezTo>
                    <a:cubicBezTo>
                      <a:pt x="16432" y="803"/>
                      <a:pt x="14025" y="129"/>
                      <a:pt x="11620" y="1"/>
                    </a:cubicBezTo>
                    <a:cubicBezTo>
                      <a:pt x="11564" y="-2"/>
                      <a:pt x="11508" y="3"/>
                      <a:pt x="11453" y="1"/>
                    </a:cubicBezTo>
                    <a:close/>
                    <a:moveTo>
                      <a:pt x="9458" y="78"/>
                    </a:moveTo>
                    <a:cubicBezTo>
                      <a:pt x="7186" y="249"/>
                      <a:pt x="4941" y="957"/>
                      <a:pt x="3072" y="3064"/>
                    </a:cubicBezTo>
                    <a:cubicBezTo>
                      <a:pt x="2304" y="3931"/>
                      <a:pt x="1606" y="5051"/>
                      <a:pt x="1044" y="6243"/>
                    </a:cubicBezTo>
                    <a:cubicBezTo>
                      <a:pt x="496" y="7406"/>
                      <a:pt x="57" y="8739"/>
                      <a:pt x="5" y="10455"/>
                    </a:cubicBezTo>
                    <a:cubicBezTo>
                      <a:pt x="-43" y="12037"/>
                      <a:pt x="269" y="13431"/>
                      <a:pt x="759" y="14705"/>
                    </a:cubicBezTo>
                    <a:cubicBezTo>
                      <a:pt x="1301" y="16112"/>
                      <a:pt x="2057" y="17412"/>
                      <a:pt x="2972" y="18420"/>
                    </a:cubicBezTo>
                    <a:cubicBezTo>
                      <a:pt x="4529" y="20135"/>
                      <a:pt x="6433" y="20845"/>
                      <a:pt x="8385" y="21215"/>
                    </a:cubicBezTo>
                    <a:lnTo>
                      <a:pt x="9458" y="78"/>
                    </a:lnTo>
                    <a:close/>
                  </a:path>
                </a:pathLst>
              </a:custGeom>
              <a:solidFill>
                <a:schemeClr val="accent1"/>
              </a:solidFill>
              <a:ln w="12700" cap="flat">
                <a:noFill/>
                <a:miter lim="400000"/>
              </a:ln>
              <a:effectLst/>
            </p:spPr>
            <p:txBody>
              <a:bodyPr wrap="square" lIns="0" tIns="0" rIns="0" bIns="0" numCol="1" anchor="ctr">
                <a:noAutofit/>
              </a:bodyPr>
              <a:lstStyle/>
              <a:p>
                <a:endParaRPr sz="5063">
                  <a:latin typeface="Lato Light" panose="020F0502020204030203" pitchFamily="34" charset="0"/>
                </a:endParaRPr>
              </a:p>
            </p:txBody>
          </p:sp>
        </p:grpSp>
      </p:grpSp>
      <p:pic>
        <p:nvPicPr>
          <p:cNvPr id="261" name="Picture 260">
            <a:extLst>
              <a:ext uri="{FF2B5EF4-FFF2-40B4-BE49-F238E27FC236}">
                <a16:creationId xmlns:a16="http://schemas.microsoft.com/office/drawing/2014/main" id="{96AF4503-2641-DA51-133E-0D320D94C152}"/>
              </a:ext>
            </a:extLst>
          </p:cNvPr>
          <p:cNvPicPr>
            <a:picLocks noChangeAspect="1"/>
          </p:cNvPicPr>
          <p:nvPr/>
        </p:nvPicPr>
        <p:blipFill rotWithShape="1">
          <a:blip r:embed="rId3"/>
          <a:srcRect l="966" t="-5319" r="-1449" b="3191"/>
          <a:stretch/>
        </p:blipFill>
        <p:spPr>
          <a:xfrm>
            <a:off x="5544662" y="5427635"/>
            <a:ext cx="2995349" cy="1386365"/>
          </a:xfrm>
          <a:prstGeom prst="rect">
            <a:avLst/>
          </a:prstGeom>
        </p:spPr>
      </p:pic>
      <p:sp>
        <p:nvSpPr>
          <p:cNvPr id="6" name="Left-right-up Arrow 5">
            <a:extLst>
              <a:ext uri="{FF2B5EF4-FFF2-40B4-BE49-F238E27FC236}">
                <a16:creationId xmlns:a16="http://schemas.microsoft.com/office/drawing/2014/main" id="{0B047293-BD4E-E2B8-C58D-A7206657339F}"/>
              </a:ext>
            </a:extLst>
          </p:cNvPr>
          <p:cNvSpPr/>
          <p:nvPr/>
        </p:nvSpPr>
        <p:spPr>
          <a:xfrm rot="10800000">
            <a:off x="7329146" y="3113119"/>
            <a:ext cx="2613165" cy="377851"/>
          </a:xfrm>
          <a:prstGeom prst="leftRigh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CH"/>
          </a:p>
        </p:txBody>
      </p:sp>
      <p:grpSp>
        <p:nvGrpSpPr>
          <p:cNvPr id="9" name="Google Shape;932;p29">
            <a:extLst>
              <a:ext uri="{FF2B5EF4-FFF2-40B4-BE49-F238E27FC236}">
                <a16:creationId xmlns:a16="http://schemas.microsoft.com/office/drawing/2014/main" id="{0BFDD29C-FA75-2221-2027-CF476FF8A872}"/>
              </a:ext>
            </a:extLst>
          </p:cNvPr>
          <p:cNvGrpSpPr/>
          <p:nvPr/>
        </p:nvGrpSpPr>
        <p:grpSpPr>
          <a:xfrm>
            <a:off x="7851351" y="2498727"/>
            <a:ext cx="1480073" cy="2328649"/>
            <a:chOff x="9248288" y="1049613"/>
            <a:chExt cx="2166975" cy="3409375"/>
          </a:xfrm>
        </p:grpSpPr>
        <p:sp>
          <p:nvSpPr>
            <p:cNvPr id="10" name="Google Shape;933;p29">
              <a:extLst>
                <a:ext uri="{FF2B5EF4-FFF2-40B4-BE49-F238E27FC236}">
                  <a16:creationId xmlns:a16="http://schemas.microsoft.com/office/drawing/2014/main" id="{6214ACF4-B870-6AF8-A275-3624D4CF18F3}"/>
                </a:ext>
              </a:extLst>
            </p:cNvPr>
            <p:cNvSpPr/>
            <p:nvPr/>
          </p:nvSpPr>
          <p:spPr>
            <a:xfrm>
              <a:off x="9248288" y="1049613"/>
              <a:ext cx="2166975" cy="985550"/>
            </a:xfrm>
            <a:custGeom>
              <a:avLst/>
              <a:gdLst/>
              <a:ahLst/>
              <a:cxnLst/>
              <a:rect l="l" t="t" r="r" b="b"/>
              <a:pathLst>
                <a:path w="86679" h="39422" extrusionOk="0">
                  <a:moveTo>
                    <a:pt x="37720" y="1"/>
                  </a:moveTo>
                  <a:lnTo>
                    <a:pt x="34910" y="4370"/>
                  </a:lnTo>
                  <a:lnTo>
                    <a:pt x="32469" y="5656"/>
                  </a:lnTo>
                  <a:lnTo>
                    <a:pt x="31136" y="11550"/>
                  </a:lnTo>
                  <a:lnTo>
                    <a:pt x="28076" y="18098"/>
                  </a:lnTo>
                  <a:lnTo>
                    <a:pt x="26004" y="22944"/>
                  </a:lnTo>
                  <a:lnTo>
                    <a:pt x="21242" y="25849"/>
                  </a:lnTo>
                  <a:lnTo>
                    <a:pt x="18432" y="28599"/>
                  </a:lnTo>
                  <a:lnTo>
                    <a:pt x="15872" y="31350"/>
                  </a:lnTo>
                  <a:lnTo>
                    <a:pt x="12574" y="32159"/>
                  </a:lnTo>
                  <a:lnTo>
                    <a:pt x="10133" y="35553"/>
                  </a:lnTo>
                  <a:lnTo>
                    <a:pt x="4632" y="36350"/>
                  </a:lnTo>
                  <a:lnTo>
                    <a:pt x="1" y="39422"/>
                  </a:lnTo>
                  <a:lnTo>
                    <a:pt x="86678" y="39422"/>
                  </a:lnTo>
                  <a:lnTo>
                    <a:pt x="84238" y="36350"/>
                  </a:lnTo>
                  <a:lnTo>
                    <a:pt x="78261" y="35386"/>
                  </a:lnTo>
                  <a:lnTo>
                    <a:pt x="74474" y="34743"/>
                  </a:lnTo>
                  <a:lnTo>
                    <a:pt x="72272" y="31183"/>
                  </a:lnTo>
                  <a:lnTo>
                    <a:pt x="69593" y="30707"/>
                  </a:lnTo>
                  <a:lnTo>
                    <a:pt x="65688" y="25206"/>
                  </a:lnTo>
                  <a:lnTo>
                    <a:pt x="63366" y="21336"/>
                  </a:lnTo>
                  <a:lnTo>
                    <a:pt x="60925" y="21658"/>
                  </a:lnTo>
                  <a:lnTo>
                    <a:pt x="58234" y="19717"/>
                  </a:lnTo>
                  <a:lnTo>
                    <a:pt x="56032" y="14038"/>
                  </a:lnTo>
                  <a:lnTo>
                    <a:pt x="50424" y="12609"/>
                  </a:lnTo>
                  <a:lnTo>
                    <a:pt x="48471" y="4692"/>
                  </a:lnTo>
                  <a:lnTo>
                    <a:pt x="44078" y="5501"/>
                  </a:lnTo>
                  <a:lnTo>
                    <a:pt x="37720" y="1"/>
                  </a:lnTo>
                  <a:close/>
                </a:path>
              </a:pathLst>
            </a:custGeom>
            <a:solidFill>
              <a:srgbClr val="F1F9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1" name="Google Shape;934;p29">
              <a:extLst>
                <a:ext uri="{FF2B5EF4-FFF2-40B4-BE49-F238E27FC236}">
                  <a16:creationId xmlns:a16="http://schemas.microsoft.com/office/drawing/2014/main" id="{2A674A57-6E61-E187-D597-D992A86E6ED5}"/>
                </a:ext>
              </a:extLst>
            </p:cNvPr>
            <p:cNvGrpSpPr/>
            <p:nvPr/>
          </p:nvGrpSpPr>
          <p:grpSpPr>
            <a:xfrm>
              <a:off x="9364088" y="1049613"/>
              <a:ext cx="1746075" cy="985550"/>
              <a:chOff x="9364088" y="1049613"/>
              <a:chExt cx="1746075" cy="985550"/>
            </a:xfrm>
          </p:grpSpPr>
          <p:sp>
            <p:nvSpPr>
              <p:cNvPr id="21" name="Google Shape;935;p29">
                <a:extLst>
                  <a:ext uri="{FF2B5EF4-FFF2-40B4-BE49-F238E27FC236}">
                    <a16:creationId xmlns:a16="http://schemas.microsoft.com/office/drawing/2014/main" id="{5E2FE470-F92F-8E0B-77CF-C2FA523B7C0B}"/>
                  </a:ext>
                </a:extLst>
              </p:cNvPr>
              <p:cNvSpPr/>
              <p:nvPr/>
            </p:nvSpPr>
            <p:spPr>
              <a:xfrm>
                <a:off x="10060013" y="1049613"/>
                <a:ext cx="139025" cy="407225"/>
              </a:xfrm>
              <a:custGeom>
                <a:avLst/>
                <a:gdLst/>
                <a:ahLst/>
                <a:cxnLst/>
                <a:rect l="l" t="t" r="r" b="b"/>
                <a:pathLst>
                  <a:path w="5561" h="16289" extrusionOk="0">
                    <a:moveTo>
                      <a:pt x="5251" y="1"/>
                    </a:moveTo>
                    <a:lnTo>
                      <a:pt x="2441" y="4370"/>
                    </a:lnTo>
                    <a:lnTo>
                      <a:pt x="0" y="5656"/>
                    </a:lnTo>
                    <a:lnTo>
                      <a:pt x="1250" y="10037"/>
                    </a:lnTo>
                    <a:lnTo>
                      <a:pt x="2762" y="11550"/>
                    </a:lnTo>
                    <a:lnTo>
                      <a:pt x="3453" y="16288"/>
                    </a:lnTo>
                    <a:lnTo>
                      <a:pt x="5560" y="9799"/>
                    </a:lnTo>
                    <a:lnTo>
                      <a:pt x="3453" y="5382"/>
                    </a:lnTo>
                    <a:lnTo>
                      <a:pt x="5251"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6;p29">
                <a:extLst>
                  <a:ext uri="{FF2B5EF4-FFF2-40B4-BE49-F238E27FC236}">
                    <a16:creationId xmlns:a16="http://schemas.microsoft.com/office/drawing/2014/main" id="{BDAB0ACF-AABD-6C90-59AF-D78DFE96C580}"/>
                  </a:ext>
                </a:extLst>
              </p:cNvPr>
              <p:cNvSpPr/>
              <p:nvPr/>
            </p:nvSpPr>
            <p:spPr>
              <a:xfrm>
                <a:off x="9779313" y="1338338"/>
                <a:ext cx="264050" cy="636425"/>
              </a:xfrm>
              <a:custGeom>
                <a:avLst/>
                <a:gdLst/>
                <a:ahLst/>
                <a:cxnLst/>
                <a:rect l="l" t="t" r="r" b="b"/>
                <a:pathLst>
                  <a:path w="10562" h="25457" extrusionOk="0">
                    <a:moveTo>
                      <a:pt x="9895" y="1"/>
                    </a:moveTo>
                    <a:lnTo>
                      <a:pt x="6835" y="6549"/>
                    </a:lnTo>
                    <a:lnTo>
                      <a:pt x="4763" y="11395"/>
                    </a:lnTo>
                    <a:lnTo>
                      <a:pt x="1" y="14300"/>
                    </a:lnTo>
                    <a:lnTo>
                      <a:pt x="5727" y="16431"/>
                    </a:lnTo>
                    <a:lnTo>
                      <a:pt x="1453" y="23575"/>
                    </a:lnTo>
                    <a:lnTo>
                      <a:pt x="1953" y="24730"/>
                    </a:lnTo>
                    <a:lnTo>
                      <a:pt x="905" y="25456"/>
                    </a:lnTo>
                    <a:lnTo>
                      <a:pt x="4239" y="24670"/>
                    </a:lnTo>
                    <a:lnTo>
                      <a:pt x="2870" y="24063"/>
                    </a:lnTo>
                    <a:lnTo>
                      <a:pt x="10561" y="14121"/>
                    </a:lnTo>
                    <a:lnTo>
                      <a:pt x="8085" y="10180"/>
                    </a:lnTo>
                    <a:lnTo>
                      <a:pt x="9895"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7;p29">
                <a:extLst>
                  <a:ext uri="{FF2B5EF4-FFF2-40B4-BE49-F238E27FC236}">
                    <a16:creationId xmlns:a16="http://schemas.microsoft.com/office/drawing/2014/main" id="{8EA26876-8596-590F-2F0F-4F39B7FE17AC}"/>
                  </a:ext>
                </a:extLst>
              </p:cNvPr>
              <p:cNvSpPr/>
              <p:nvPr/>
            </p:nvSpPr>
            <p:spPr>
              <a:xfrm>
                <a:off x="9562613" y="1833338"/>
                <a:ext cx="125950" cy="162550"/>
              </a:xfrm>
              <a:custGeom>
                <a:avLst/>
                <a:gdLst/>
                <a:ahLst/>
                <a:cxnLst/>
                <a:rect l="l" t="t" r="r" b="b"/>
                <a:pathLst>
                  <a:path w="5038" h="6502" extrusionOk="0">
                    <a:moveTo>
                      <a:pt x="3299" y="1"/>
                    </a:moveTo>
                    <a:lnTo>
                      <a:pt x="1" y="810"/>
                    </a:lnTo>
                    <a:lnTo>
                      <a:pt x="2287" y="3287"/>
                    </a:lnTo>
                    <a:lnTo>
                      <a:pt x="691" y="6501"/>
                    </a:lnTo>
                    <a:lnTo>
                      <a:pt x="5037" y="2560"/>
                    </a:lnTo>
                    <a:lnTo>
                      <a:pt x="3299"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38;p29">
                <a:extLst>
                  <a:ext uri="{FF2B5EF4-FFF2-40B4-BE49-F238E27FC236}">
                    <a16:creationId xmlns:a16="http://schemas.microsoft.com/office/drawing/2014/main" id="{C840E1D3-F905-54AD-4028-E46C533110B6}"/>
                  </a:ext>
                </a:extLst>
              </p:cNvPr>
              <p:cNvSpPr/>
              <p:nvPr/>
            </p:nvSpPr>
            <p:spPr>
              <a:xfrm>
                <a:off x="9364088" y="1938413"/>
                <a:ext cx="137525" cy="57475"/>
              </a:xfrm>
              <a:custGeom>
                <a:avLst/>
                <a:gdLst/>
                <a:ahLst/>
                <a:cxnLst/>
                <a:rect l="l" t="t" r="r" b="b"/>
                <a:pathLst>
                  <a:path w="5501" h="2299" extrusionOk="0">
                    <a:moveTo>
                      <a:pt x="5501" y="1"/>
                    </a:moveTo>
                    <a:lnTo>
                      <a:pt x="0" y="798"/>
                    </a:lnTo>
                    <a:lnTo>
                      <a:pt x="4596" y="2298"/>
                    </a:lnTo>
                    <a:lnTo>
                      <a:pt x="5501"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39;p29">
                <a:extLst>
                  <a:ext uri="{FF2B5EF4-FFF2-40B4-BE49-F238E27FC236}">
                    <a16:creationId xmlns:a16="http://schemas.microsoft.com/office/drawing/2014/main" id="{073C4C41-7860-0528-0C8D-451EB9C2AAC7}"/>
                  </a:ext>
                </a:extLst>
              </p:cNvPr>
              <p:cNvSpPr/>
              <p:nvPr/>
            </p:nvSpPr>
            <p:spPr>
              <a:xfrm>
                <a:off x="10382963" y="1166888"/>
                <a:ext cx="125925" cy="346200"/>
              </a:xfrm>
              <a:custGeom>
                <a:avLst/>
                <a:gdLst/>
                <a:ahLst/>
                <a:cxnLst/>
                <a:rect l="l" t="t" r="r" b="b"/>
                <a:pathLst>
                  <a:path w="5037" h="13848" extrusionOk="0">
                    <a:moveTo>
                      <a:pt x="3084" y="1"/>
                    </a:moveTo>
                    <a:lnTo>
                      <a:pt x="2167" y="5287"/>
                    </a:lnTo>
                    <a:lnTo>
                      <a:pt x="0" y="8037"/>
                    </a:lnTo>
                    <a:lnTo>
                      <a:pt x="1703" y="11597"/>
                    </a:lnTo>
                    <a:lnTo>
                      <a:pt x="1679" y="13848"/>
                    </a:lnTo>
                    <a:lnTo>
                      <a:pt x="5037" y="7918"/>
                    </a:lnTo>
                    <a:lnTo>
                      <a:pt x="3084"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40;p29">
                <a:extLst>
                  <a:ext uri="{FF2B5EF4-FFF2-40B4-BE49-F238E27FC236}">
                    <a16:creationId xmlns:a16="http://schemas.microsoft.com/office/drawing/2014/main" id="{D57628D2-2442-58B4-E2AC-B82E3D91707E}"/>
                  </a:ext>
                </a:extLst>
              </p:cNvPr>
              <p:cNvSpPr/>
              <p:nvPr/>
            </p:nvSpPr>
            <p:spPr>
              <a:xfrm>
                <a:off x="10618713" y="1400538"/>
                <a:ext cx="85450" cy="242025"/>
              </a:xfrm>
              <a:custGeom>
                <a:avLst/>
                <a:gdLst/>
                <a:ahLst/>
                <a:cxnLst/>
                <a:rect l="l" t="t" r="r" b="b"/>
                <a:pathLst>
                  <a:path w="3418" h="9681" extrusionOk="0">
                    <a:moveTo>
                      <a:pt x="1215" y="1"/>
                    </a:moveTo>
                    <a:lnTo>
                      <a:pt x="2072" y="5680"/>
                    </a:lnTo>
                    <a:lnTo>
                      <a:pt x="0" y="9681"/>
                    </a:lnTo>
                    <a:lnTo>
                      <a:pt x="3417" y="5680"/>
                    </a:lnTo>
                    <a:lnTo>
                      <a:pt x="1215"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41;p29">
                <a:extLst>
                  <a:ext uri="{FF2B5EF4-FFF2-40B4-BE49-F238E27FC236}">
                    <a16:creationId xmlns:a16="http://schemas.microsoft.com/office/drawing/2014/main" id="{7F0A0BD9-EF36-374E-6C99-BCFC825A7E25}"/>
                  </a:ext>
                </a:extLst>
              </p:cNvPr>
              <p:cNvSpPr/>
              <p:nvPr/>
            </p:nvSpPr>
            <p:spPr>
              <a:xfrm>
                <a:off x="10808013" y="1583013"/>
                <a:ext cx="180100" cy="338150"/>
              </a:xfrm>
              <a:custGeom>
                <a:avLst/>
                <a:gdLst/>
                <a:ahLst/>
                <a:cxnLst/>
                <a:rect l="l" t="t" r="r" b="b"/>
                <a:pathLst>
                  <a:path w="7204" h="13526" extrusionOk="0">
                    <a:moveTo>
                      <a:pt x="977" y="0"/>
                    </a:moveTo>
                    <a:lnTo>
                      <a:pt x="2441" y="5168"/>
                    </a:lnTo>
                    <a:lnTo>
                      <a:pt x="1" y="11026"/>
                    </a:lnTo>
                    <a:lnTo>
                      <a:pt x="2048" y="11585"/>
                    </a:lnTo>
                    <a:lnTo>
                      <a:pt x="1858" y="13526"/>
                    </a:lnTo>
                    <a:lnTo>
                      <a:pt x="4704" y="10704"/>
                    </a:lnTo>
                    <a:lnTo>
                      <a:pt x="4549" y="8835"/>
                    </a:lnTo>
                    <a:lnTo>
                      <a:pt x="7204" y="9371"/>
                    </a:lnTo>
                    <a:lnTo>
                      <a:pt x="977" y="0"/>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42;p29">
                <a:extLst>
                  <a:ext uri="{FF2B5EF4-FFF2-40B4-BE49-F238E27FC236}">
                    <a16:creationId xmlns:a16="http://schemas.microsoft.com/office/drawing/2014/main" id="{13FE00BD-9616-E643-7191-2CB2BF8FCB51}"/>
                  </a:ext>
                </a:extLst>
              </p:cNvPr>
              <p:cNvSpPr/>
              <p:nvPr/>
            </p:nvSpPr>
            <p:spPr>
              <a:xfrm>
                <a:off x="11042263" y="1829163"/>
                <a:ext cx="67900" cy="138450"/>
              </a:xfrm>
              <a:custGeom>
                <a:avLst/>
                <a:gdLst/>
                <a:ahLst/>
                <a:cxnLst/>
                <a:rect l="l" t="t" r="r" b="b"/>
                <a:pathLst>
                  <a:path w="2716" h="5538" extrusionOk="0">
                    <a:moveTo>
                      <a:pt x="513" y="1"/>
                    </a:moveTo>
                    <a:lnTo>
                      <a:pt x="977" y="3239"/>
                    </a:lnTo>
                    <a:lnTo>
                      <a:pt x="1" y="5537"/>
                    </a:lnTo>
                    <a:lnTo>
                      <a:pt x="1" y="5537"/>
                    </a:lnTo>
                    <a:lnTo>
                      <a:pt x="2465" y="4811"/>
                    </a:lnTo>
                    <a:lnTo>
                      <a:pt x="2715" y="3561"/>
                    </a:lnTo>
                    <a:lnTo>
                      <a:pt x="513"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43;p29">
                <a:extLst>
                  <a:ext uri="{FF2B5EF4-FFF2-40B4-BE49-F238E27FC236}">
                    <a16:creationId xmlns:a16="http://schemas.microsoft.com/office/drawing/2014/main" id="{A817B3D6-89BB-95A3-4219-2DDE630A90F1}"/>
                  </a:ext>
                </a:extLst>
              </p:cNvPr>
              <p:cNvSpPr/>
              <p:nvPr/>
            </p:nvSpPr>
            <p:spPr>
              <a:xfrm>
                <a:off x="10176088" y="1483888"/>
                <a:ext cx="563200" cy="551275"/>
              </a:xfrm>
              <a:custGeom>
                <a:avLst/>
                <a:gdLst/>
                <a:ahLst/>
                <a:cxnLst/>
                <a:rect l="l" t="t" r="r" b="b"/>
                <a:pathLst>
                  <a:path w="22528" h="22051" extrusionOk="0">
                    <a:moveTo>
                      <a:pt x="6597" y="1"/>
                    </a:moveTo>
                    <a:lnTo>
                      <a:pt x="6716" y="2751"/>
                    </a:lnTo>
                    <a:lnTo>
                      <a:pt x="4942" y="5823"/>
                    </a:lnTo>
                    <a:lnTo>
                      <a:pt x="7204" y="12598"/>
                    </a:lnTo>
                    <a:lnTo>
                      <a:pt x="7204" y="15431"/>
                    </a:lnTo>
                    <a:lnTo>
                      <a:pt x="1" y="22051"/>
                    </a:lnTo>
                    <a:lnTo>
                      <a:pt x="22527" y="22051"/>
                    </a:lnTo>
                    <a:lnTo>
                      <a:pt x="16062" y="14788"/>
                    </a:lnTo>
                    <a:lnTo>
                      <a:pt x="16062" y="12359"/>
                    </a:lnTo>
                    <a:lnTo>
                      <a:pt x="7811" y="6906"/>
                    </a:lnTo>
                    <a:lnTo>
                      <a:pt x="8275" y="4847"/>
                    </a:lnTo>
                    <a:lnTo>
                      <a:pt x="6597" y="1"/>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44;p29">
                <a:extLst>
                  <a:ext uri="{FF2B5EF4-FFF2-40B4-BE49-F238E27FC236}">
                    <a16:creationId xmlns:a16="http://schemas.microsoft.com/office/drawing/2014/main" id="{5469824C-632A-DCE4-544D-928C88B338D8}"/>
                  </a:ext>
                </a:extLst>
              </p:cNvPr>
              <p:cNvSpPr/>
              <p:nvPr/>
            </p:nvSpPr>
            <p:spPr>
              <a:xfrm>
                <a:off x="10140963" y="1656538"/>
                <a:ext cx="134275" cy="242025"/>
              </a:xfrm>
              <a:custGeom>
                <a:avLst/>
                <a:gdLst/>
                <a:ahLst/>
                <a:cxnLst/>
                <a:rect l="l" t="t" r="r" b="b"/>
                <a:pathLst>
                  <a:path w="5371" h="9681" extrusionOk="0">
                    <a:moveTo>
                      <a:pt x="1406" y="0"/>
                    </a:moveTo>
                    <a:lnTo>
                      <a:pt x="2691" y="3822"/>
                    </a:lnTo>
                    <a:lnTo>
                      <a:pt x="2691" y="4834"/>
                    </a:lnTo>
                    <a:lnTo>
                      <a:pt x="1" y="7882"/>
                    </a:lnTo>
                    <a:lnTo>
                      <a:pt x="3787" y="9680"/>
                    </a:lnTo>
                    <a:lnTo>
                      <a:pt x="2811" y="7954"/>
                    </a:lnTo>
                    <a:lnTo>
                      <a:pt x="5370" y="4120"/>
                    </a:lnTo>
                    <a:lnTo>
                      <a:pt x="1406" y="0"/>
                    </a:lnTo>
                    <a:close/>
                  </a:path>
                </a:pathLst>
              </a:custGeom>
              <a:solidFill>
                <a:srgbClr val="7CD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945;p29">
              <a:extLst>
                <a:ext uri="{FF2B5EF4-FFF2-40B4-BE49-F238E27FC236}">
                  <a16:creationId xmlns:a16="http://schemas.microsoft.com/office/drawing/2014/main" id="{A122BF1E-B6B8-C521-93C5-41A596B21FE4}"/>
                </a:ext>
              </a:extLst>
            </p:cNvPr>
            <p:cNvSpPr/>
            <p:nvPr/>
          </p:nvSpPr>
          <p:spPr>
            <a:xfrm>
              <a:off x="9248288" y="2035163"/>
              <a:ext cx="2166975" cy="2423825"/>
            </a:xfrm>
            <a:custGeom>
              <a:avLst/>
              <a:gdLst/>
              <a:ahLst/>
              <a:cxnLst/>
              <a:rect l="l" t="t" r="r" b="b"/>
              <a:pathLst>
                <a:path w="86679" h="96953" extrusionOk="0">
                  <a:moveTo>
                    <a:pt x="1" y="0"/>
                  </a:moveTo>
                  <a:lnTo>
                    <a:pt x="4632" y="7858"/>
                  </a:lnTo>
                  <a:lnTo>
                    <a:pt x="13800" y="10525"/>
                  </a:lnTo>
                  <a:lnTo>
                    <a:pt x="16241" y="19205"/>
                  </a:lnTo>
                  <a:lnTo>
                    <a:pt x="19527" y="21276"/>
                  </a:lnTo>
                  <a:lnTo>
                    <a:pt x="18432" y="27706"/>
                  </a:lnTo>
                  <a:lnTo>
                    <a:pt x="18932" y="34802"/>
                  </a:lnTo>
                  <a:lnTo>
                    <a:pt x="23694" y="42243"/>
                  </a:lnTo>
                  <a:lnTo>
                    <a:pt x="25766" y="54650"/>
                  </a:lnTo>
                  <a:lnTo>
                    <a:pt x="28850" y="72033"/>
                  </a:lnTo>
                  <a:lnTo>
                    <a:pt x="32469" y="86415"/>
                  </a:lnTo>
                  <a:lnTo>
                    <a:pt x="34910" y="89725"/>
                  </a:lnTo>
                  <a:lnTo>
                    <a:pt x="38017" y="96952"/>
                  </a:lnTo>
                  <a:lnTo>
                    <a:pt x="44042" y="90833"/>
                  </a:lnTo>
                  <a:lnTo>
                    <a:pt x="48471" y="88904"/>
                  </a:lnTo>
                  <a:lnTo>
                    <a:pt x="52091" y="74974"/>
                  </a:lnTo>
                  <a:lnTo>
                    <a:pt x="55484" y="68270"/>
                  </a:lnTo>
                  <a:lnTo>
                    <a:pt x="56341" y="66603"/>
                  </a:lnTo>
                  <a:lnTo>
                    <a:pt x="58532" y="52066"/>
                  </a:lnTo>
                  <a:lnTo>
                    <a:pt x="60925" y="45482"/>
                  </a:lnTo>
                  <a:lnTo>
                    <a:pt x="63366" y="46315"/>
                  </a:lnTo>
                  <a:lnTo>
                    <a:pt x="67426" y="37719"/>
                  </a:lnTo>
                  <a:lnTo>
                    <a:pt x="69593" y="22336"/>
                  </a:lnTo>
                  <a:lnTo>
                    <a:pt x="72272" y="21086"/>
                  </a:lnTo>
                  <a:lnTo>
                    <a:pt x="75975" y="15276"/>
                  </a:lnTo>
                  <a:lnTo>
                    <a:pt x="79761" y="13621"/>
                  </a:lnTo>
                  <a:lnTo>
                    <a:pt x="84238" y="7858"/>
                  </a:lnTo>
                  <a:lnTo>
                    <a:pt x="86678" y="0"/>
                  </a:lnTo>
                  <a:close/>
                </a:path>
              </a:pathLst>
            </a:custGeom>
            <a:solidFill>
              <a:srgbClr val="D8E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946;p29">
              <a:extLst>
                <a:ext uri="{FF2B5EF4-FFF2-40B4-BE49-F238E27FC236}">
                  <a16:creationId xmlns:a16="http://schemas.microsoft.com/office/drawing/2014/main" id="{D9ABFC81-A09F-72BE-D9FE-4DFF3C05FA79}"/>
                </a:ext>
              </a:extLst>
            </p:cNvPr>
            <p:cNvGrpSpPr/>
            <p:nvPr/>
          </p:nvGrpSpPr>
          <p:grpSpPr>
            <a:xfrm>
              <a:off x="9364088" y="2035163"/>
              <a:ext cx="1990150" cy="2423825"/>
              <a:chOff x="9364088" y="2035163"/>
              <a:chExt cx="1990150" cy="2423825"/>
            </a:xfrm>
          </p:grpSpPr>
          <p:sp>
            <p:nvSpPr>
              <p:cNvPr id="14" name="Google Shape;947;p29">
                <a:extLst>
                  <a:ext uri="{FF2B5EF4-FFF2-40B4-BE49-F238E27FC236}">
                    <a16:creationId xmlns:a16="http://schemas.microsoft.com/office/drawing/2014/main" id="{EB72D86F-807C-3711-BCB3-598DF42F8315}"/>
                  </a:ext>
                </a:extLst>
              </p:cNvPr>
              <p:cNvSpPr/>
              <p:nvPr/>
            </p:nvSpPr>
            <p:spPr>
              <a:xfrm>
                <a:off x="9625438" y="2035163"/>
                <a:ext cx="267900" cy="484900"/>
              </a:xfrm>
              <a:custGeom>
                <a:avLst/>
                <a:gdLst/>
                <a:ahLst/>
                <a:cxnLst/>
                <a:rect l="l" t="t" r="r" b="b"/>
                <a:pathLst>
                  <a:path w="10716" h="19396" extrusionOk="0">
                    <a:moveTo>
                      <a:pt x="0" y="0"/>
                    </a:moveTo>
                    <a:lnTo>
                      <a:pt x="774" y="6822"/>
                    </a:lnTo>
                    <a:lnTo>
                      <a:pt x="6822" y="13811"/>
                    </a:lnTo>
                    <a:lnTo>
                      <a:pt x="6406" y="19395"/>
                    </a:lnTo>
                    <a:lnTo>
                      <a:pt x="10716" y="14049"/>
                    </a:lnTo>
                    <a:lnTo>
                      <a:pt x="7811" y="6346"/>
                    </a:lnTo>
                    <a:lnTo>
                      <a:pt x="9168" y="3119"/>
                    </a:lnTo>
                    <a:lnTo>
                      <a:pt x="9704" y="0"/>
                    </a:lnTo>
                    <a:close/>
                  </a:path>
                </a:pathLst>
              </a:custGeom>
              <a:solidFill>
                <a:srgbClr val="A5D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8;p29">
                <a:extLst>
                  <a:ext uri="{FF2B5EF4-FFF2-40B4-BE49-F238E27FC236}">
                    <a16:creationId xmlns:a16="http://schemas.microsoft.com/office/drawing/2014/main" id="{AE92158E-6333-D1C7-5C67-49CA75E7D4AB}"/>
                  </a:ext>
                </a:extLst>
              </p:cNvPr>
              <p:cNvSpPr/>
              <p:nvPr/>
            </p:nvSpPr>
            <p:spPr>
              <a:xfrm>
                <a:off x="9364088" y="2143788"/>
                <a:ext cx="228925" cy="154525"/>
              </a:xfrm>
              <a:custGeom>
                <a:avLst/>
                <a:gdLst/>
                <a:ahLst/>
                <a:cxnLst/>
                <a:rect l="l" t="t" r="r" b="b"/>
                <a:pathLst>
                  <a:path w="9157" h="6181" extrusionOk="0">
                    <a:moveTo>
                      <a:pt x="8490" y="1"/>
                    </a:moveTo>
                    <a:lnTo>
                      <a:pt x="8287" y="1299"/>
                    </a:lnTo>
                    <a:lnTo>
                      <a:pt x="0" y="3513"/>
                    </a:lnTo>
                    <a:lnTo>
                      <a:pt x="9156" y="6180"/>
                    </a:lnTo>
                    <a:lnTo>
                      <a:pt x="8490" y="1"/>
                    </a:lnTo>
                    <a:close/>
                  </a:path>
                </a:pathLst>
              </a:custGeom>
              <a:solidFill>
                <a:srgbClr val="A5D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9;p29">
                <a:extLst>
                  <a:ext uri="{FF2B5EF4-FFF2-40B4-BE49-F238E27FC236}">
                    <a16:creationId xmlns:a16="http://schemas.microsoft.com/office/drawing/2014/main" id="{879A7401-85B0-A493-9286-634C3052A398}"/>
                  </a:ext>
                </a:extLst>
              </p:cNvPr>
              <p:cNvSpPr/>
              <p:nvPr/>
            </p:nvSpPr>
            <p:spPr>
              <a:xfrm>
                <a:off x="9654288" y="2370013"/>
                <a:ext cx="82175" cy="197075"/>
              </a:xfrm>
              <a:custGeom>
                <a:avLst/>
                <a:gdLst/>
                <a:ahLst/>
                <a:cxnLst/>
                <a:rect l="l" t="t" r="r" b="b"/>
                <a:pathLst>
                  <a:path w="3287" h="7883" extrusionOk="0">
                    <a:moveTo>
                      <a:pt x="1370" y="1"/>
                    </a:moveTo>
                    <a:lnTo>
                      <a:pt x="1370" y="2644"/>
                    </a:lnTo>
                    <a:lnTo>
                      <a:pt x="1" y="5811"/>
                    </a:lnTo>
                    <a:lnTo>
                      <a:pt x="3287" y="7882"/>
                    </a:lnTo>
                    <a:lnTo>
                      <a:pt x="1370" y="1"/>
                    </a:lnTo>
                    <a:close/>
                  </a:path>
                </a:pathLst>
              </a:custGeom>
              <a:solidFill>
                <a:srgbClr val="A5D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0;p29">
                <a:extLst>
                  <a:ext uri="{FF2B5EF4-FFF2-40B4-BE49-F238E27FC236}">
                    <a16:creationId xmlns:a16="http://schemas.microsoft.com/office/drawing/2014/main" id="{D0DC1EA7-56C0-0648-BEF7-9C8BAF54BBF3}"/>
                  </a:ext>
                </a:extLst>
              </p:cNvPr>
              <p:cNvSpPr/>
              <p:nvPr/>
            </p:nvSpPr>
            <p:spPr>
              <a:xfrm>
                <a:off x="10401713" y="2221188"/>
                <a:ext cx="509600" cy="2036575"/>
              </a:xfrm>
              <a:custGeom>
                <a:avLst/>
                <a:gdLst/>
                <a:ahLst/>
                <a:cxnLst/>
                <a:rect l="l" t="t" r="r" b="b"/>
                <a:pathLst>
                  <a:path w="20384" h="81463" extrusionOk="0">
                    <a:moveTo>
                      <a:pt x="2941" y="0"/>
                    </a:moveTo>
                    <a:lnTo>
                      <a:pt x="2632" y="9895"/>
                    </a:lnTo>
                    <a:lnTo>
                      <a:pt x="1" y="17062"/>
                    </a:lnTo>
                    <a:lnTo>
                      <a:pt x="4287" y="31516"/>
                    </a:lnTo>
                    <a:lnTo>
                      <a:pt x="6097" y="41029"/>
                    </a:lnTo>
                    <a:lnTo>
                      <a:pt x="6835" y="59008"/>
                    </a:lnTo>
                    <a:lnTo>
                      <a:pt x="2834" y="67473"/>
                    </a:lnTo>
                    <a:lnTo>
                      <a:pt x="2334" y="81463"/>
                    </a:lnTo>
                    <a:lnTo>
                      <a:pt x="5954" y="67533"/>
                    </a:lnTo>
                    <a:lnTo>
                      <a:pt x="10204" y="59162"/>
                    </a:lnTo>
                    <a:lnTo>
                      <a:pt x="12395" y="44613"/>
                    </a:lnTo>
                    <a:lnTo>
                      <a:pt x="14788" y="38041"/>
                    </a:lnTo>
                    <a:lnTo>
                      <a:pt x="17229" y="38874"/>
                    </a:lnTo>
                    <a:lnTo>
                      <a:pt x="18860" y="35421"/>
                    </a:lnTo>
                    <a:lnTo>
                      <a:pt x="20384" y="27635"/>
                    </a:lnTo>
                    <a:lnTo>
                      <a:pt x="18967" y="22527"/>
                    </a:lnTo>
                    <a:lnTo>
                      <a:pt x="19324" y="26313"/>
                    </a:lnTo>
                    <a:lnTo>
                      <a:pt x="18801" y="30457"/>
                    </a:lnTo>
                    <a:lnTo>
                      <a:pt x="16919" y="30814"/>
                    </a:lnTo>
                    <a:lnTo>
                      <a:pt x="15657" y="21467"/>
                    </a:lnTo>
                    <a:lnTo>
                      <a:pt x="17860" y="13835"/>
                    </a:lnTo>
                    <a:lnTo>
                      <a:pt x="16253" y="7716"/>
                    </a:lnTo>
                    <a:lnTo>
                      <a:pt x="16253" y="10657"/>
                    </a:lnTo>
                    <a:lnTo>
                      <a:pt x="12097" y="27813"/>
                    </a:lnTo>
                    <a:lnTo>
                      <a:pt x="13502" y="33671"/>
                    </a:lnTo>
                    <a:lnTo>
                      <a:pt x="11454" y="38922"/>
                    </a:lnTo>
                    <a:lnTo>
                      <a:pt x="4287" y="20943"/>
                    </a:lnTo>
                    <a:lnTo>
                      <a:pt x="4942" y="11954"/>
                    </a:lnTo>
                    <a:lnTo>
                      <a:pt x="2941" y="0"/>
                    </a:lnTo>
                    <a:close/>
                  </a:path>
                </a:pathLst>
              </a:custGeom>
              <a:solidFill>
                <a:srgbClr val="A5D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1;p29">
                <a:extLst>
                  <a:ext uri="{FF2B5EF4-FFF2-40B4-BE49-F238E27FC236}">
                    <a16:creationId xmlns:a16="http://schemas.microsoft.com/office/drawing/2014/main" id="{2FA64108-5582-5218-72AA-B79ECA07CC3C}"/>
                  </a:ext>
                </a:extLst>
              </p:cNvPr>
              <p:cNvSpPr/>
              <p:nvPr/>
            </p:nvSpPr>
            <p:spPr>
              <a:xfrm>
                <a:off x="10988088" y="2099138"/>
                <a:ext cx="159575" cy="463175"/>
              </a:xfrm>
              <a:custGeom>
                <a:avLst/>
                <a:gdLst/>
                <a:ahLst/>
                <a:cxnLst/>
                <a:rect l="l" t="t" r="r" b="b"/>
                <a:pathLst>
                  <a:path w="6383" h="18527" extrusionOk="0">
                    <a:moveTo>
                      <a:pt x="918" y="1"/>
                    </a:moveTo>
                    <a:lnTo>
                      <a:pt x="2168" y="5644"/>
                    </a:lnTo>
                    <a:lnTo>
                      <a:pt x="1" y="12252"/>
                    </a:lnTo>
                    <a:lnTo>
                      <a:pt x="2751" y="15539"/>
                    </a:lnTo>
                    <a:lnTo>
                      <a:pt x="2680" y="18527"/>
                    </a:lnTo>
                    <a:lnTo>
                      <a:pt x="6383" y="12717"/>
                    </a:lnTo>
                    <a:lnTo>
                      <a:pt x="3525" y="14098"/>
                    </a:lnTo>
                    <a:lnTo>
                      <a:pt x="2382" y="11109"/>
                    </a:lnTo>
                    <a:lnTo>
                      <a:pt x="4382" y="9169"/>
                    </a:lnTo>
                    <a:cubicBezTo>
                      <a:pt x="4382" y="9169"/>
                      <a:pt x="3382" y="5168"/>
                      <a:pt x="3096" y="4882"/>
                    </a:cubicBezTo>
                    <a:cubicBezTo>
                      <a:pt x="2811" y="4585"/>
                      <a:pt x="919" y="3"/>
                      <a:pt x="918" y="1"/>
                    </a:cubicBezTo>
                    <a:close/>
                  </a:path>
                </a:pathLst>
              </a:custGeom>
              <a:solidFill>
                <a:srgbClr val="A5D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2;p29">
                <a:extLst>
                  <a:ext uri="{FF2B5EF4-FFF2-40B4-BE49-F238E27FC236}">
                    <a16:creationId xmlns:a16="http://schemas.microsoft.com/office/drawing/2014/main" id="{5D883CA3-2F79-08E2-9FA1-275B6F8936DB}"/>
                  </a:ext>
                </a:extLst>
              </p:cNvPr>
              <p:cNvSpPr/>
              <p:nvPr/>
            </p:nvSpPr>
            <p:spPr>
              <a:xfrm>
                <a:off x="11234263" y="2068188"/>
                <a:ext cx="119975" cy="307500"/>
              </a:xfrm>
              <a:custGeom>
                <a:avLst/>
                <a:gdLst/>
                <a:ahLst/>
                <a:cxnLst/>
                <a:rect l="l" t="t" r="r" b="b"/>
                <a:pathLst>
                  <a:path w="4799" h="12300" extrusionOk="0">
                    <a:moveTo>
                      <a:pt x="0" y="1"/>
                    </a:moveTo>
                    <a:lnTo>
                      <a:pt x="1417" y="4144"/>
                    </a:lnTo>
                    <a:lnTo>
                      <a:pt x="1048" y="7668"/>
                    </a:lnTo>
                    <a:lnTo>
                      <a:pt x="322" y="12300"/>
                    </a:lnTo>
                    <a:lnTo>
                      <a:pt x="4799" y="6537"/>
                    </a:lnTo>
                    <a:lnTo>
                      <a:pt x="2358" y="5382"/>
                    </a:lnTo>
                    <a:lnTo>
                      <a:pt x="2096" y="1763"/>
                    </a:lnTo>
                    <a:lnTo>
                      <a:pt x="0" y="1"/>
                    </a:lnTo>
                    <a:close/>
                  </a:path>
                </a:pathLst>
              </a:custGeom>
              <a:solidFill>
                <a:srgbClr val="A5D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3;p29">
                <a:extLst>
                  <a:ext uri="{FF2B5EF4-FFF2-40B4-BE49-F238E27FC236}">
                    <a16:creationId xmlns:a16="http://schemas.microsoft.com/office/drawing/2014/main" id="{9D023061-0449-FB15-B7F8-5E912EC56368}"/>
                  </a:ext>
                </a:extLst>
              </p:cNvPr>
              <p:cNvSpPr/>
              <p:nvPr/>
            </p:nvSpPr>
            <p:spPr>
              <a:xfrm>
                <a:off x="9721563" y="2221188"/>
                <a:ext cx="553675" cy="2237800"/>
              </a:xfrm>
              <a:custGeom>
                <a:avLst/>
                <a:gdLst/>
                <a:ahLst/>
                <a:cxnLst/>
                <a:rect l="l" t="t" r="r" b="b"/>
                <a:pathLst>
                  <a:path w="22147" h="89512" extrusionOk="0">
                    <a:moveTo>
                      <a:pt x="10716" y="0"/>
                    </a:moveTo>
                    <a:lnTo>
                      <a:pt x="10716" y="8775"/>
                    </a:lnTo>
                    <a:cubicBezTo>
                      <a:pt x="10716" y="9311"/>
                      <a:pt x="7585" y="16181"/>
                      <a:pt x="7585" y="16181"/>
                    </a:cubicBezTo>
                    <a:lnTo>
                      <a:pt x="4632" y="19527"/>
                    </a:lnTo>
                    <a:lnTo>
                      <a:pt x="3477" y="24646"/>
                    </a:lnTo>
                    <a:lnTo>
                      <a:pt x="1" y="27361"/>
                    </a:lnTo>
                    <a:lnTo>
                      <a:pt x="4763" y="34802"/>
                    </a:lnTo>
                    <a:lnTo>
                      <a:pt x="9919" y="64592"/>
                    </a:lnTo>
                    <a:lnTo>
                      <a:pt x="13538" y="78974"/>
                    </a:lnTo>
                    <a:lnTo>
                      <a:pt x="15979" y="82284"/>
                    </a:lnTo>
                    <a:lnTo>
                      <a:pt x="19086" y="89511"/>
                    </a:lnTo>
                    <a:lnTo>
                      <a:pt x="22146" y="75057"/>
                    </a:lnTo>
                    <a:lnTo>
                      <a:pt x="18182" y="62008"/>
                    </a:lnTo>
                    <a:lnTo>
                      <a:pt x="20491" y="36910"/>
                    </a:lnTo>
                    <a:lnTo>
                      <a:pt x="16324" y="60246"/>
                    </a:lnTo>
                    <a:lnTo>
                      <a:pt x="16777" y="67830"/>
                    </a:lnTo>
                    <a:lnTo>
                      <a:pt x="15550" y="73819"/>
                    </a:lnTo>
                    <a:lnTo>
                      <a:pt x="10716" y="35564"/>
                    </a:lnTo>
                    <a:lnTo>
                      <a:pt x="7585" y="25873"/>
                    </a:lnTo>
                    <a:lnTo>
                      <a:pt x="12300" y="11954"/>
                    </a:lnTo>
                    <a:lnTo>
                      <a:pt x="10716" y="0"/>
                    </a:lnTo>
                    <a:close/>
                  </a:path>
                </a:pathLst>
              </a:custGeom>
              <a:solidFill>
                <a:srgbClr val="A5D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Text Placeholder 4">
            <a:extLst>
              <a:ext uri="{FF2B5EF4-FFF2-40B4-BE49-F238E27FC236}">
                <a16:creationId xmlns:a16="http://schemas.microsoft.com/office/drawing/2014/main" id="{A33F63CB-F98F-DC47-4C5B-EF63B1225B21}"/>
              </a:ext>
            </a:extLst>
          </p:cNvPr>
          <p:cNvSpPr>
            <a:spLocks noGrp="1"/>
          </p:cNvSpPr>
          <p:nvPr>
            <p:ph type="body" sz="quarter" idx="17"/>
          </p:nvPr>
        </p:nvSpPr>
        <p:spPr>
          <a:xfrm>
            <a:off x="238723" y="2351338"/>
            <a:ext cx="4651074" cy="3513014"/>
          </a:xfrm>
        </p:spPr>
        <p:txBody>
          <a:bodyPr vert="horz" lIns="0" tIns="0" rIns="0" bIns="0" rtlCol="0" anchor="t">
            <a:normAutofit lnSpcReduction="10000"/>
          </a:bodyPr>
          <a:lstStyle/>
          <a:p>
            <a:pPr marL="285750" indent="-285750">
              <a:spcBef>
                <a:spcPts val="1200"/>
              </a:spcBef>
              <a:buFont typeface="Arial" panose="020B0604020202020204" pitchFamily="34" charset="0"/>
              <a:buChar char="•"/>
            </a:pPr>
            <a:r>
              <a:rPr lang="en-GB" sz="1600" b="1" dirty="0"/>
              <a:t>Health impact: </a:t>
            </a:r>
          </a:p>
          <a:p>
            <a:pPr marL="971550" lvl="1" indent="-285750">
              <a:spcBef>
                <a:spcPts val="1200"/>
              </a:spcBef>
            </a:pPr>
            <a:r>
              <a:rPr lang="en-GB" sz="1600" dirty="0"/>
              <a:t>progression to advanced HIV disease, </a:t>
            </a:r>
          </a:p>
          <a:p>
            <a:pPr marL="971550" lvl="1" indent="-285750">
              <a:spcBef>
                <a:spcPts val="1200"/>
              </a:spcBef>
            </a:pPr>
            <a:r>
              <a:rPr lang="en-GB" sz="1600" dirty="0"/>
              <a:t>increased mortality, </a:t>
            </a:r>
          </a:p>
          <a:p>
            <a:pPr marL="971550" lvl="1" indent="-285750">
              <a:spcBef>
                <a:spcPts val="1200"/>
              </a:spcBef>
            </a:pPr>
            <a:r>
              <a:rPr lang="en-GB" sz="1600" dirty="0"/>
              <a:t>increased risk of developing antiretroviral drug resistance, and </a:t>
            </a:r>
          </a:p>
          <a:p>
            <a:pPr marL="971550" lvl="1" indent="-285750">
              <a:spcBef>
                <a:spcPts val="1200"/>
              </a:spcBef>
            </a:pPr>
            <a:r>
              <a:rPr lang="en-GB" sz="1600" dirty="0"/>
              <a:t>higher risk of onward transmission.</a:t>
            </a:r>
          </a:p>
          <a:p>
            <a:pPr marL="285750" indent="-285750">
              <a:spcBef>
                <a:spcPts val="1200"/>
              </a:spcBef>
              <a:buFont typeface="Arial" panose="020B0604020202020204" pitchFamily="34" charset="0"/>
              <a:buChar char="•"/>
            </a:pPr>
            <a:r>
              <a:rPr lang="en-GB" sz="1600" b="1" dirty="0"/>
              <a:t>Public health impact: </a:t>
            </a:r>
          </a:p>
          <a:p>
            <a:pPr marL="971550" lvl="1" indent="-285750">
              <a:spcBef>
                <a:spcPts val="1200"/>
              </a:spcBef>
              <a:buFont typeface="Arial" panose="020B0604020202020204" pitchFamily="34" charset="0"/>
              <a:buChar char="•"/>
            </a:pPr>
            <a:r>
              <a:rPr lang="en-GB" sz="1600" dirty="0"/>
              <a:t>Morbidity, mortality, and HIV transmission resulting from people disengaged from care.</a:t>
            </a:r>
            <a:endParaRPr lang="en-GB" dirty="0">
              <a:ea typeface="Verdana"/>
            </a:endParaRPr>
          </a:p>
          <a:p>
            <a:pPr marL="285750" indent="-285750">
              <a:spcBef>
                <a:spcPts val="1200"/>
              </a:spcBef>
              <a:buFont typeface="Arial" panose="020B0604020202020204" pitchFamily="34" charset="0"/>
              <a:buChar char="•"/>
            </a:pPr>
            <a:endParaRPr lang="en-GB" sz="1600" dirty="0"/>
          </a:p>
          <a:p>
            <a:pPr marL="285750" indent="-285750">
              <a:spcBef>
                <a:spcPts val="1200"/>
              </a:spcBef>
              <a:buFont typeface="Arial" panose="020B0604020202020204" pitchFamily="34" charset="0"/>
              <a:buChar char="•"/>
            </a:pPr>
            <a:endParaRPr lang="en-CH" sz="1600" dirty="0"/>
          </a:p>
        </p:txBody>
      </p:sp>
      <p:sp>
        <p:nvSpPr>
          <p:cNvPr id="5" name="Rectangle 4">
            <a:extLst>
              <a:ext uri="{FF2B5EF4-FFF2-40B4-BE49-F238E27FC236}">
                <a16:creationId xmlns:a16="http://schemas.microsoft.com/office/drawing/2014/main" id="{3F9B05AB-6BF2-9D69-C47A-224FC7948062}"/>
              </a:ext>
            </a:extLst>
          </p:cNvPr>
          <p:cNvSpPr/>
          <p:nvPr/>
        </p:nvSpPr>
        <p:spPr bwMode="gray">
          <a:xfrm>
            <a:off x="10314470" y="6179416"/>
            <a:ext cx="1976400" cy="6948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3774489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2588-AD71-A541-8C67-D48304F18673}"/>
              </a:ext>
            </a:extLst>
          </p:cNvPr>
          <p:cNvSpPr>
            <a:spLocks noGrp="1"/>
          </p:cNvSpPr>
          <p:nvPr>
            <p:ph sz="quarter" idx="13"/>
          </p:nvPr>
        </p:nvSpPr>
        <p:spPr>
          <a:xfrm>
            <a:off x="8034535" y="2032928"/>
            <a:ext cx="3952306" cy="2795472"/>
          </a:xfrm>
        </p:spPr>
        <p:txBody>
          <a:bodyPr vert="horz" lIns="0" tIns="0" rIns="0" bIns="0" rtlCol="0" anchor="t">
            <a:noAutofit/>
          </a:bodyPr>
          <a:lstStyle/>
          <a:p>
            <a:r>
              <a:rPr lang="en-CH">
                <a:latin typeface="Verdana"/>
                <a:ea typeface="Verdana"/>
              </a:rPr>
              <a:t>Burke R. et al (2024) </a:t>
            </a:r>
            <a:r>
              <a:rPr lang="en-GB">
                <a:latin typeface="Verdana"/>
                <a:ea typeface="Verdana"/>
              </a:rPr>
              <a:t>systematic review identified main reasons for disengagement:​</a:t>
            </a:r>
            <a:endParaRPr lang="en-US">
              <a:latin typeface="Verdana"/>
              <a:ea typeface="Verdana"/>
            </a:endParaRPr>
          </a:p>
          <a:p>
            <a:pPr marL="342900" indent="-342900">
              <a:buFont typeface="Arial" panose="020B0604020202020204" pitchFamily="34" charset="0"/>
              <a:buChar char="•"/>
            </a:pPr>
            <a:r>
              <a:rPr lang="en-GB">
                <a:latin typeface="Verdana"/>
                <a:ea typeface="Verdana"/>
              </a:rPr>
              <a:t>Unplanned mobility​ (incl. migration/displacement),</a:t>
            </a:r>
          </a:p>
          <a:p>
            <a:pPr marL="342900" indent="-342900">
              <a:buFont typeface="Arial" panose="020B0604020202020204" pitchFamily="34" charset="0"/>
              <a:buChar char="•"/>
            </a:pPr>
            <a:r>
              <a:rPr lang="en-GB">
                <a:latin typeface="Verdana"/>
                <a:ea typeface="Verdana"/>
              </a:rPr>
              <a:t>Lack of perceived benefits of antiretroviral therapy (ART),</a:t>
            </a:r>
          </a:p>
          <a:p>
            <a:pPr marL="342900" indent="-342900">
              <a:buFont typeface="Arial" panose="020B0604020202020204" pitchFamily="34" charset="0"/>
              <a:buChar char="•"/>
            </a:pPr>
            <a:r>
              <a:rPr lang="en-GB">
                <a:latin typeface="Verdana"/>
                <a:ea typeface="Verdana"/>
              </a:rPr>
              <a:t>Structural/societal factors (such as transport costs or distance).</a:t>
            </a:r>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2883846" y="666398"/>
            <a:ext cx="8984626" cy="1223964"/>
          </a:xfrm>
        </p:spPr>
        <p:txBody>
          <a:bodyPr>
            <a:normAutofit/>
          </a:bodyPr>
          <a:lstStyle/>
          <a:p>
            <a:r>
              <a:rPr lang="en-GB" sz="4000" noProof="0" dirty="0"/>
              <a:t>Reasons for disengagement</a:t>
            </a:r>
          </a:p>
        </p:txBody>
      </p:sp>
      <p:sp>
        <p:nvSpPr>
          <p:cNvPr id="8" name="Picture Placeholder 7">
            <a:extLst>
              <a:ext uri="{FF2B5EF4-FFF2-40B4-BE49-F238E27FC236}">
                <a16:creationId xmlns:a16="http://schemas.microsoft.com/office/drawing/2014/main" id="{4D36458F-4E18-414B-D79D-5A7DB94B6E1E}"/>
              </a:ext>
            </a:extLst>
          </p:cNvPr>
          <p:cNvSpPr>
            <a:spLocks noGrp="1"/>
          </p:cNvSpPr>
          <p:nvPr>
            <p:ph type="pic" sz="quarter" idx="14"/>
          </p:nvPr>
        </p:nvSpPr>
        <p:spPr>
          <a:xfrm>
            <a:off x="29282" y="1597152"/>
            <a:ext cx="7590718" cy="5120639"/>
          </a:xfrm>
        </p:spPr>
        <p:txBody>
          <a:bodyPr/>
          <a:lstStyle/>
          <a:p>
            <a:r>
              <a:rPr lang="en-CH" b="0" i="0">
                <a:effectLst/>
                <a:latin typeface="Times"/>
              </a:rPr>
              <a:t>  </a:t>
            </a:r>
          </a:p>
          <a:p>
            <a:endParaRPr lang="en-CH" sz="1800" u="none" strike="noStrike">
              <a:latin typeface="Times"/>
            </a:endParaRPr>
          </a:p>
          <a:p>
            <a:endParaRPr lang="en-CH" b="0" i="0">
              <a:effectLst/>
              <a:latin typeface="Times"/>
            </a:endParaRPr>
          </a:p>
          <a:p>
            <a:endParaRPr lang="en-CH" sz="1800" u="none" strike="noStrike">
              <a:latin typeface="Times"/>
            </a:endParaRPr>
          </a:p>
          <a:p>
            <a:endParaRPr lang="en-CH" b="0" i="0">
              <a:effectLst/>
              <a:latin typeface="Times"/>
            </a:endParaRPr>
          </a:p>
          <a:p>
            <a:endParaRPr lang="en-CH" sz="1800" u="none" strike="noStrike">
              <a:latin typeface="Times"/>
            </a:endParaRPr>
          </a:p>
          <a:p>
            <a:endParaRPr lang="en-CH" b="0" i="0">
              <a:effectLst/>
              <a:latin typeface="Times"/>
            </a:endParaRPr>
          </a:p>
          <a:p>
            <a:endParaRPr lang="en-CH" sz="1800" u="none" strike="noStrike">
              <a:latin typeface="Times"/>
            </a:endParaRPr>
          </a:p>
          <a:p>
            <a:endParaRPr lang="en-CH" b="0" i="0">
              <a:effectLst/>
              <a:latin typeface="Times"/>
            </a:endParaRPr>
          </a:p>
          <a:p>
            <a:endParaRPr lang="en-CH" sz="1200" b="1" u="none" strike="noStrike">
              <a:latin typeface="Times"/>
            </a:endParaRPr>
          </a:p>
          <a:p>
            <a:endParaRPr lang="en-CH" sz="1200" b="1">
              <a:latin typeface="Times"/>
            </a:endParaRPr>
          </a:p>
        </p:txBody>
      </p:sp>
      <p:pic>
        <p:nvPicPr>
          <p:cNvPr id="7" name="Picture 6">
            <a:extLst>
              <a:ext uri="{FF2B5EF4-FFF2-40B4-BE49-F238E27FC236}">
                <a16:creationId xmlns:a16="http://schemas.microsoft.com/office/drawing/2014/main" id="{55F9A8BE-EAD7-0AB7-A838-9EB67ACF2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90362"/>
            <a:ext cx="7808361" cy="4531514"/>
          </a:xfrm>
          <a:prstGeom prst="rect">
            <a:avLst/>
          </a:prstGeom>
        </p:spPr>
      </p:pic>
      <p:sp>
        <p:nvSpPr>
          <p:cNvPr id="3" name="Rectangle 2">
            <a:extLst>
              <a:ext uri="{FF2B5EF4-FFF2-40B4-BE49-F238E27FC236}">
                <a16:creationId xmlns:a16="http://schemas.microsoft.com/office/drawing/2014/main" id="{73426F4E-CEEA-F45C-FEBE-5FD0591861E4}"/>
              </a:ext>
            </a:extLst>
          </p:cNvPr>
          <p:cNvSpPr/>
          <p:nvPr/>
        </p:nvSpPr>
        <p:spPr bwMode="gray">
          <a:xfrm>
            <a:off x="10215600" y="-10601"/>
            <a:ext cx="1976400" cy="6948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2033570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E055B-0FCA-03CB-C886-625263AAF4D5}"/>
              </a:ext>
            </a:extLst>
          </p:cNvPr>
          <p:cNvSpPr>
            <a:spLocks noGrp="1"/>
          </p:cNvSpPr>
          <p:nvPr>
            <p:ph type="title"/>
          </p:nvPr>
        </p:nvSpPr>
        <p:spPr>
          <a:xfrm>
            <a:off x="2977413" y="322235"/>
            <a:ext cx="8885978" cy="1223964"/>
          </a:xfrm>
        </p:spPr>
        <p:txBody>
          <a:bodyPr>
            <a:noAutofit/>
          </a:bodyPr>
          <a:lstStyle/>
          <a:p>
            <a:r>
              <a:rPr lang="en-US" sz="3600"/>
              <a:t>WHO’s new "Supporting </a:t>
            </a:r>
            <a:br>
              <a:rPr lang="en-US" sz="3600"/>
            </a:br>
            <a:r>
              <a:rPr lang="en-US" sz="3600"/>
              <a:t>re-engagement to HIV treatment: policy brief"</a:t>
            </a:r>
          </a:p>
        </p:txBody>
      </p:sp>
      <p:pic>
        <p:nvPicPr>
          <p:cNvPr id="5" name="Picture Placeholder 4" descr="A group of people standing on a board game&#10;&#10;Description automatically generated">
            <a:extLst>
              <a:ext uri="{FF2B5EF4-FFF2-40B4-BE49-F238E27FC236}">
                <a16:creationId xmlns:a16="http://schemas.microsoft.com/office/drawing/2014/main" id="{F5117A40-B3CC-0EC4-3DD1-3E3A00D25820}"/>
              </a:ext>
            </a:extLst>
          </p:cNvPr>
          <p:cNvPicPr>
            <a:picLocks noGrp="1" noChangeAspect="1"/>
          </p:cNvPicPr>
          <p:nvPr>
            <p:ph type="pic" sz="quarter" idx="14"/>
          </p:nvPr>
        </p:nvPicPr>
        <p:blipFill>
          <a:blip r:embed="rId3"/>
          <a:srcRect l="1156" r="1156"/>
          <a:stretch/>
        </p:blipFill>
        <p:spPr>
          <a:xfrm>
            <a:off x="8138416" y="1684927"/>
            <a:ext cx="3909847" cy="4889937"/>
          </a:xfrm>
        </p:spPr>
      </p:pic>
      <p:sp>
        <p:nvSpPr>
          <p:cNvPr id="9" name="Shape 4">
            <a:extLst>
              <a:ext uri="{FF2B5EF4-FFF2-40B4-BE49-F238E27FC236}">
                <a16:creationId xmlns:a16="http://schemas.microsoft.com/office/drawing/2014/main" id="{6BF9176C-1A97-6102-AAC8-E42F9D486F68}"/>
              </a:ext>
            </a:extLst>
          </p:cNvPr>
          <p:cNvSpPr/>
          <p:nvPr/>
        </p:nvSpPr>
        <p:spPr>
          <a:xfrm>
            <a:off x="4217374" y="1870177"/>
            <a:ext cx="45719" cy="4494643"/>
          </a:xfrm>
          <a:prstGeom prst="roundRect">
            <a:avLst>
              <a:gd name="adj" fmla="val 225237"/>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10" name="Shape 5">
            <a:extLst>
              <a:ext uri="{FF2B5EF4-FFF2-40B4-BE49-F238E27FC236}">
                <a16:creationId xmlns:a16="http://schemas.microsoft.com/office/drawing/2014/main" id="{686C84BC-6ADB-F433-50A0-2B8DE934DC70}"/>
              </a:ext>
            </a:extLst>
          </p:cNvPr>
          <p:cNvSpPr/>
          <p:nvPr/>
        </p:nvSpPr>
        <p:spPr>
          <a:xfrm>
            <a:off x="3815760" y="2004124"/>
            <a:ext cx="375556" cy="34528"/>
          </a:xfrm>
          <a:prstGeom prst="roundRect">
            <a:avLst>
              <a:gd name="adj" fmla="val 225237"/>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11" name="Shape 6">
            <a:extLst>
              <a:ext uri="{FF2B5EF4-FFF2-40B4-BE49-F238E27FC236}">
                <a16:creationId xmlns:a16="http://schemas.microsoft.com/office/drawing/2014/main" id="{7B365388-D965-91C9-FBFE-046931F59A24}"/>
              </a:ext>
            </a:extLst>
          </p:cNvPr>
          <p:cNvSpPr/>
          <p:nvPr/>
        </p:nvSpPr>
        <p:spPr>
          <a:xfrm>
            <a:off x="4077355" y="1870178"/>
            <a:ext cx="302419" cy="302419"/>
          </a:xfrm>
          <a:prstGeom prst="roundRect">
            <a:avLst>
              <a:gd name="adj" fmla="val 25716"/>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12" name="Text 7">
            <a:extLst>
              <a:ext uri="{FF2B5EF4-FFF2-40B4-BE49-F238E27FC236}">
                <a16:creationId xmlns:a16="http://schemas.microsoft.com/office/drawing/2014/main" id="{29333E3C-DB98-C9F4-9A7A-172B6A55AE08}"/>
              </a:ext>
            </a:extLst>
          </p:cNvPr>
          <p:cNvSpPr/>
          <p:nvPr/>
        </p:nvSpPr>
        <p:spPr>
          <a:xfrm>
            <a:off x="416091" y="1888280"/>
            <a:ext cx="3342132" cy="1174810"/>
          </a:xfrm>
          <a:prstGeom prst="rect">
            <a:avLst/>
          </a:prstGeom>
          <a:noFill/>
          <a:ln/>
        </p:spPr>
        <p:txBody>
          <a:bodyPr wrap="square" lIns="91440" tIns="45720" rIns="91440" bIns="45720" rtlCol="0" anchor="t"/>
          <a:lstStyle/>
          <a:p>
            <a:r>
              <a:rPr lang="en-US" sz="1600">
                <a:ln w="0">
                  <a:noFill/>
                </a:ln>
                <a:solidFill>
                  <a:schemeClr val="accent1"/>
                </a:solidFill>
                <a:effectLst/>
                <a:latin typeface="Verdana"/>
                <a:ea typeface="Verdana"/>
                <a:cs typeface="Raleway" pitchFamily="34" charset="-120"/>
              </a:rPr>
              <a:t>Overview of challenges and </a:t>
            </a:r>
            <a:r>
              <a:rPr lang="en-US" sz="1600">
                <a:ln w="0">
                  <a:noFill/>
                </a:ln>
                <a:solidFill>
                  <a:schemeClr val="accent1"/>
                </a:solidFill>
                <a:latin typeface="Verdana"/>
                <a:ea typeface="Verdana"/>
                <a:cs typeface="Raleway" pitchFamily="34" charset="-120"/>
              </a:rPr>
              <a:t>reasons for dis</a:t>
            </a:r>
            <a:r>
              <a:rPr lang="en-US" sz="1600">
                <a:ln w="0">
                  <a:noFill/>
                </a:ln>
                <a:solidFill>
                  <a:schemeClr val="accent1"/>
                </a:solidFill>
                <a:effectLst/>
                <a:latin typeface="Verdana"/>
                <a:ea typeface="Verdana"/>
                <a:cs typeface="Raleway" pitchFamily="34" charset="-120"/>
              </a:rPr>
              <a:t>engagement</a:t>
            </a:r>
            <a:r>
              <a:rPr lang="en-US" sz="1600">
                <a:ln w="0">
                  <a:noFill/>
                </a:ln>
                <a:solidFill>
                  <a:schemeClr val="accent1"/>
                </a:solidFill>
                <a:latin typeface="Verdana"/>
                <a:ea typeface="Verdana"/>
                <a:cs typeface="Raleway" pitchFamily="34" charset="-120"/>
              </a:rPr>
              <a:t> </a:t>
            </a:r>
            <a:r>
              <a:rPr lang="en-US" sz="1600">
                <a:ln w="0">
                  <a:noFill/>
                </a:ln>
                <a:solidFill>
                  <a:schemeClr val="accent1"/>
                </a:solidFill>
                <a:effectLst/>
                <a:latin typeface="Verdana"/>
                <a:ea typeface="Verdana"/>
                <a:cs typeface="Raleway" pitchFamily="34" charset="-120"/>
              </a:rPr>
              <a:t> and re-engagement</a:t>
            </a:r>
            <a:endParaRPr lang="en-US" sz="1600">
              <a:ln w="0">
                <a:noFill/>
              </a:ln>
              <a:solidFill>
                <a:schemeClr val="accent1"/>
              </a:solidFill>
              <a:effectLst/>
              <a:latin typeface="Verdana"/>
              <a:ea typeface="Verdana"/>
            </a:endParaRPr>
          </a:p>
        </p:txBody>
      </p:sp>
      <p:sp>
        <p:nvSpPr>
          <p:cNvPr id="13" name="Shape 8">
            <a:extLst>
              <a:ext uri="{FF2B5EF4-FFF2-40B4-BE49-F238E27FC236}">
                <a16:creationId xmlns:a16="http://schemas.microsoft.com/office/drawing/2014/main" id="{E72659CE-3002-753B-9A9F-9CD013E79DF8}"/>
              </a:ext>
            </a:extLst>
          </p:cNvPr>
          <p:cNvSpPr/>
          <p:nvPr/>
        </p:nvSpPr>
        <p:spPr>
          <a:xfrm>
            <a:off x="4331995" y="2752345"/>
            <a:ext cx="310377" cy="34528"/>
          </a:xfrm>
          <a:prstGeom prst="roundRect">
            <a:avLst>
              <a:gd name="adj" fmla="val 225237"/>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14" name="Shape 9">
            <a:extLst>
              <a:ext uri="{FF2B5EF4-FFF2-40B4-BE49-F238E27FC236}">
                <a16:creationId xmlns:a16="http://schemas.microsoft.com/office/drawing/2014/main" id="{D9EFEE1A-FFC8-3E22-F4F7-0DEF14C57102}"/>
              </a:ext>
            </a:extLst>
          </p:cNvPr>
          <p:cNvSpPr/>
          <p:nvPr/>
        </p:nvSpPr>
        <p:spPr>
          <a:xfrm>
            <a:off x="4094620" y="2618400"/>
            <a:ext cx="302419" cy="302419"/>
          </a:xfrm>
          <a:prstGeom prst="roundRect">
            <a:avLst>
              <a:gd name="adj" fmla="val 25716"/>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15" name="Text 10">
            <a:extLst>
              <a:ext uri="{FF2B5EF4-FFF2-40B4-BE49-F238E27FC236}">
                <a16:creationId xmlns:a16="http://schemas.microsoft.com/office/drawing/2014/main" id="{D153F918-99E1-DEFA-4EF6-02CFFD88F3CE}"/>
              </a:ext>
            </a:extLst>
          </p:cNvPr>
          <p:cNvSpPr/>
          <p:nvPr/>
        </p:nvSpPr>
        <p:spPr>
          <a:xfrm>
            <a:off x="4479078" y="2475685"/>
            <a:ext cx="3322941" cy="843740"/>
          </a:xfrm>
          <a:prstGeom prst="rect">
            <a:avLst/>
          </a:prstGeom>
          <a:noFill/>
          <a:ln/>
        </p:spPr>
        <p:txBody>
          <a:bodyPr wrap="square" lIns="91440" tIns="45720" rIns="91440" bIns="45720" rtlCol="0" anchor="t"/>
          <a:lstStyle/>
          <a:p>
            <a:pPr algn="r"/>
            <a:r>
              <a:rPr lang="en-US" sz="1600">
                <a:solidFill>
                  <a:schemeClr val="accent1"/>
                </a:solidFill>
                <a:latin typeface="Verdana"/>
                <a:ea typeface="Verdana"/>
              </a:rPr>
              <a:t>Highlights key WHO guidance on continuous engagement, tracing and re-engagement</a:t>
            </a:r>
          </a:p>
        </p:txBody>
      </p:sp>
      <p:sp>
        <p:nvSpPr>
          <p:cNvPr id="16" name="Shape 11">
            <a:extLst>
              <a:ext uri="{FF2B5EF4-FFF2-40B4-BE49-F238E27FC236}">
                <a16:creationId xmlns:a16="http://schemas.microsoft.com/office/drawing/2014/main" id="{A98B8A58-F346-FBE8-0685-1F5C38BCA15A}"/>
              </a:ext>
            </a:extLst>
          </p:cNvPr>
          <p:cNvSpPr/>
          <p:nvPr/>
        </p:nvSpPr>
        <p:spPr>
          <a:xfrm>
            <a:off x="3850096" y="3463418"/>
            <a:ext cx="341415" cy="34528"/>
          </a:xfrm>
          <a:prstGeom prst="roundRect">
            <a:avLst>
              <a:gd name="adj" fmla="val 225237"/>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17" name="Shape 12">
            <a:extLst>
              <a:ext uri="{FF2B5EF4-FFF2-40B4-BE49-F238E27FC236}">
                <a16:creationId xmlns:a16="http://schemas.microsoft.com/office/drawing/2014/main" id="{4E68DE98-61EF-FAE9-818C-1447076399DA}"/>
              </a:ext>
            </a:extLst>
          </p:cNvPr>
          <p:cNvSpPr/>
          <p:nvPr/>
        </p:nvSpPr>
        <p:spPr>
          <a:xfrm>
            <a:off x="4094620" y="3329473"/>
            <a:ext cx="302419" cy="302419"/>
          </a:xfrm>
          <a:prstGeom prst="roundRect">
            <a:avLst>
              <a:gd name="adj" fmla="val 25716"/>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18" name="Text 13">
            <a:extLst>
              <a:ext uri="{FF2B5EF4-FFF2-40B4-BE49-F238E27FC236}">
                <a16:creationId xmlns:a16="http://schemas.microsoft.com/office/drawing/2014/main" id="{AA851A78-0F54-31B2-787F-2E7202C70417}"/>
              </a:ext>
            </a:extLst>
          </p:cNvPr>
          <p:cNvSpPr/>
          <p:nvPr/>
        </p:nvSpPr>
        <p:spPr>
          <a:xfrm>
            <a:off x="343999" y="3429000"/>
            <a:ext cx="3447148" cy="1295876"/>
          </a:xfrm>
          <a:prstGeom prst="rect">
            <a:avLst/>
          </a:prstGeom>
          <a:noFill/>
          <a:ln/>
        </p:spPr>
        <p:txBody>
          <a:bodyPr wrap="square" lIns="91440" tIns="45720" rIns="91440" bIns="45720" rtlCol="0" anchor="t"/>
          <a:lstStyle/>
          <a:p>
            <a:r>
              <a:rPr lang="en-US" sz="1600">
                <a:ln w="0">
                  <a:noFill/>
                </a:ln>
                <a:solidFill>
                  <a:schemeClr val="accent1"/>
                </a:solidFill>
                <a:latin typeface="Verdana"/>
                <a:ea typeface="Verdana"/>
              </a:rPr>
              <a:t>Key differentiated re-engagement guiding principles </a:t>
            </a:r>
          </a:p>
          <a:p>
            <a:endParaRPr lang="en-US" sz="1600">
              <a:ln w="0">
                <a:noFill/>
              </a:ln>
              <a:solidFill>
                <a:schemeClr val="accent1"/>
              </a:solidFill>
              <a:latin typeface="Verdana"/>
              <a:ea typeface="Verdana"/>
            </a:endParaRPr>
          </a:p>
          <a:p>
            <a:endParaRPr lang="en-US" sz="1600">
              <a:ln w="0">
                <a:noFill/>
              </a:ln>
              <a:solidFill>
                <a:schemeClr val="accent1"/>
              </a:solidFill>
              <a:latin typeface="Verdana"/>
              <a:ea typeface="Verdana"/>
            </a:endParaRPr>
          </a:p>
          <a:p>
            <a:endParaRPr lang="en-US" sz="1600">
              <a:ln w="0">
                <a:noFill/>
              </a:ln>
              <a:solidFill>
                <a:schemeClr val="accent1"/>
              </a:solidFill>
              <a:latin typeface="Verdana"/>
              <a:ea typeface="Verdana"/>
            </a:endParaRPr>
          </a:p>
        </p:txBody>
      </p:sp>
      <p:sp>
        <p:nvSpPr>
          <p:cNvPr id="19" name="Shape 14">
            <a:extLst>
              <a:ext uri="{FF2B5EF4-FFF2-40B4-BE49-F238E27FC236}">
                <a16:creationId xmlns:a16="http://schemas.microsoft.com/office/drawing/2014/main" id="{5CDF019A-EBD3-B0B2-9E3E-35D7A09C9381}"/>
              </a:ext>
            </a:extLst>
          </p:cNvPr>
          <p:cNvSpPr/>
          <p:nvPr/>
        </p:nvSpPr>
        <p:spPr>
          <a:xfrm>
            <a:off x="4170708" y="4353435"/>
            <a:ext cx="454423" cy="34528"/>
          </a:xfrm>
          <a:prstGeom prst="roundRect">
            <a:avLst>
              <a:gd name="adj" fmla="val 225237"/>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20" name="Shape 15">
            <a:extLst>
              <a:ext uri="{FF2B5EF4-FFF2-40B4-BE49-F238E27FC236}">
                <a16:creationId xmlns:a16="http://schemas.microsoft.com/office/drawing/2014/main" id="{9980DC5F-3A7D-89B4-E888-B55914A5CF53}"/>
              </a:ext>
            </a:extLst>
          </p:cNvPr>
          <p:cNvSpPr/>
          <p:nvPr/>
        </p:nvSpPr>
        <p:spPr>
          <a:xfrm>
            <a:off x="4077355" y="4202936"/>
            <a:ext cx="302419" cy="302419"/>
          </a:xfrm>
          <a:prstGeom prst="roundRect">
            <a:avLst>
              <a:gd name="adj" fmla="val 25716"/>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22" name="Shape 11">
            <a:extLst>
              <a:ext uri="{FF2B5EF4-FFF2-40B4-BE49-F238E27FC236}">
                <a16:creationId xmlns:a16="http://schemas.microsoft.com/office/drawing/2014/main" id="{02C5D8BA-E801-262A-F600-370DB7C3A9D6}"/>
              </a:ext>
            </a:extLst>
          </p:cNvPr>
          <p:cNvSpPr/>
          <p:nvPr/>
        </p:nvSpPr>
        <p:spPr>
          <a:xfrm>
            <a:off x="3847814" y="5243451"/>
            <a:ext cx="310377" cy="34528"/>
          </a:xfrm>
          <a:prstGeom prst="roundRect">
            <a:avLst>
              <a:gd name="adj" fmla="val 225237"/>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b="1">
              <a:ln w="0">
                <a:noFill/>
              </a:ln>
              <a:solidFill>
                <a:schemeClr val="accent1"/>
              </a:solidFill>
              <a:effectLst/>
            </a:endParaRPr>
          </a:p>
        </p:txBody>
      </p:sp>
      <p:sp>
        <p:nvSpPr>
          <p:cNvPr id="23" name="Shape 12">
            <a:extLst>
              <a:ext uri="{FF2B5EF4-FFF2-40B4-BE49-F238E27FC236}">
                <a16:creationId xmlns:a16="http://schemas.microsoft.com/office/drawing/2014/main" id="{9F863C71-FC2F-5D52-688F-5A90FE746FAF}"/>
              </a:ext>
            </a:extLst>
          </p:cNvPr>
          <p:cNvSpPr/>
          <p:nvPr/>
        </p:nvSpPr>
        <p:spPr>
          <a:xfrm>
            <a:off x="4076819" y="5109506"/>
            <a:ext cx="302419" cy="302419"/>
          </a:xfrm>
          <a:prstGeom prst="roundRect">
            <a:avLst>
              <a:gd name="adj" fmla="val 25716"/>
            </a:avLst>
          </a:prstGeom>
          <a:solidFill>
            <a:schemeClr val="accent2"/>
          </a:solidFill>
          <a:ln>
            <a:solidFill>
              <a:schemeClr val="accent2"/>
            </a:solidFill>
          </a:ln>
        </p:spPr>
        <p:style>
          <a:lnRef idx="1">
            <a:schemeClr val="accent3"/>
          </a:lnRef>
          <a:fillRef idx="3">
            <a:schemeClr val="accent3"/>
          </a:fillRef>
          <a:effectRef idx="2">
            <a:schemeClr val="accent3"/>
          </a:effectRef>
          <a:fontRef idx="minor">
            <a:schemeClr val="lt1"/>
          </a:fontRef>
        </p:style>
        <p:txBody>
          <a:bodyPr/>
          <a:lstStyle/>
          <a:p>
            <a:endParaRPr lang="en-CH"/>
          </a:p>
        </p:txBody>
      </p:sp>
      <p:sp>
        <p:nvSpPr>
          <p:cNvPr id="24" name="Text 16">
            <a:extLst>
              <a:ext uri="{FF2B5EF4-FFF2-40B4-BE49-F238E27FC236}">
                <a16:creationId xmlns:a16="http://schemas.microsoft.com/office/drawing/2014/main" id="{6D66B966-313C-54C1-6D57-31E26EB361D8}"/>
              </a:ext>
            </a:extLst>
          </p:cNvPr>
          <p:cNvSpPr/>
          <p:nvPr/>
        </p:nvSpPr>
        <p:spPr>
          <a:xfrm>
            <a:off x="318700" y="4921026"/>
            <a:ext cx="3497746" cy="1031308"/>
          </a:xfrm>
          <a:prstGeom prst="rect">
            <a:avLst/>
          </a:prstGeom>
          <a:noFill/>
          <a:ln/>
        </p:spPr>
        <p:txBody>
          <a:bodyPr wrap="square" lIns="91440" tIns="45720" rIns="91440" bIns="45720" rtlCol="0" anchor="t"/>
          <a:lstStyle/>
          <a:p>
            <a:pPr>
              <a:lnSpc>
                <a:spcPts val="2177"/>
              </a:lnSpc>
              <a:buSzPct val="100000"/>
            </a:pPr>
            <a:r>
              <a:rPr lang="en-US" sz="1600">
                <a:ln w="0">
                  <a:noFill/>
                </a:ln>
                <a:solidFill>
                  <a:schemeClr val="accent1"/>
                </a:solidFill>
                <a:latin typeface="Verdana"/>
                <a:ea typeface="Verdana"/>
              </a:rPr>
              <a:t>Assist countries and communities adopt and adapt tracing and re-engagement recommendation</a:t>
            </a:r>
          </a:p>
        </p:txBody>
      </p:sp>
      <p:sp>
        <p:nvSpPr>
          <p:cNvPr id="4" name="TextBox 3">
            <a:extLst>
              <a:ext uri="{FF2B5EF4-FFF2-40B4-BE49-F238E27FC236}">
                <a16:creationId xmlns:a16="http://schemas.microsoft.com/office/drawing/2014/main" id="{BC4527D9-86F2-6445-1B25-82A3E6C9448F}"/>
              </a:ext>
            </a:extLst>
          </p:cNvPr>
          <p:cNvSpPr txBox="1"/>
          <p:nvPr/>
        </p:nvSpPr>
        <p:spPr>
          <a:xfrm>
            <a:off x="4397038" y="4051011"/>
            <a:ext cx="3424099" cy="870015"/>
          </a:xfrm>
          <a:prstGeom prst="rect">
            <a:avLst/>
          </a:prstGeom>
          <a:noFill/>
          <a:ln/>
        </p:spPr>
        <p:txBody>
          <a:bodyPr wrap="square" lIns="91440" tIns="45720" rIns="91440" bIns="45720" rtlCol="0" anchor="t"/>
          <a:lstStyle>
            <a:defPPr>
              <a:defRPr lang="en-US"/>
            </a:defPPr>
            <a:lvl1pPr algn="r">
              <a:defRPr sz="1600" b="1">
                <a:solidFill>
                  <a:schemeClr val="accent1"/>
                </a:solidFill>
                <a:latin typeface="Raleway" pitchFamily="34" charset="0"/>
              </a:defRPr>
            </a:lvl1pPr>
          </a:lstStyle>
          <a:p>
            <a:r>
              <a:rPr lang="en-ZA" b="0">
                <a:latin typeface="Verdana"/>
                <a:ea typeface="Verdana"/>
              </a:rPr>
              <a:t>Differentiated pathways to support re-engagement in HIV treatment and care</a:t>
            </a:r>
            <a:r>
              <a:rPr lang="en-CH" b="0">
                <a:latin typeface="Verdana"/>
                <a:ea typeface="Verdana"/>
              </a:rPr>
              <a:t> </a:t>
            </a:r>
            <a:endParaRPr lang="en-US" b="0">
              <a:latin typeface="Verdana"/>
              <a:ea typeface="Verdana"/>
            </a:endParaRPr>
          </a:p>
        </p:txBody>
      </p:sp>
      <p:sp>
        <p:nvSpPr>
          <p:cNvPr id="2" name="Rectangle 1">
            <a:extLst>
              <a:ext uri="{FF2B5EF4-FFF2-40B4-BE49-F238E27FC236}">
                <a16:creationId xmlns:a16="http://schemas.microsoft.com/office/drawing/2014/main" id="{4AA3CE9B-5AC9-4FD8-2942-0B0CF8672D5B}"/>
              </a:ext>
            </a:extLst>
          </p:cNvPr>
          <p:cNvSpPr/>
          <p:nvPr/>
        </p:nvSpPr>
        <p:spPr bwMode="gray">
          <a:xfrm>
            <a:off x="10215600" y="-10601"/>
            <a:ext cx="1976400" cy="6948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6" name="Picture 5" descr="A qr code on a white background&#10;&#10;Description automatically generated">
            <a:extLst>
              <a:ext uri="{FF2B5EF4-FFF2-40B4-BE49-F238E27FC236}">
                <a16:creationId xmlns:a16="http://schemas.microsoft.com/office/drawing/2014/main" id="{EBCF39DB-F088-018D-A957-B3A0BD69E63F}"/>
              </a:ext>
            </a:extLst>
          </p:cNvPr>
          <p:cNvPicPr>
            <a:picLocks noChangeAspect="1"/>
          </p:cNvPicPr>
          <p:nvPr/>
        </p:nvPicPr>
        <p:blipFill>
          <a:blip r:embed="rId5"/>
          <a:stretch>
            <a:fillRect/>
          </a:stretch>
        </p:blipFill>
        <p:spPr>
          <a:xfrm>
            <a:off x="10941306" y="1671638"/>
            <a:ext cx="1247775" cy="1228725"/>
          </a:xfrm>
          <a:prstGeom prst="rect">
            <a:avLst/>
          </a:prstGeom>
        </p:spPr>
      </p:pic>
    </p:spTree>
    <p:extLst>
      <p:ext uri="{BB962C8B-B14F-4D97-AF65-F5344CB8AC3E}">
        <p14:creationId xmlns:p14="http://schemas.microsoft.com/office/powerpoint/2010/main" val="230388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442908" y="497260"/>
            <a:ext cx="8891918" cy="1223964"/>
          </a:xfrm>
        </p:spPr>
        <p:txBody>
          <a:bodyPr anchor="t">
            <a:normAutofit/>
          </a:bodyPr>
          <a:lstStyle/>
          <a:p>
            <a:r>
              <a:rPr lang="en-GB" sz="2800" dirty="0"/>
              <a:t>WHO recommendations to support continuous engagement and re-engagement</a:t>
            </a:r>
            <a:endParaRPr lang="en-GB" sz="2800" noProof="0" dirty="0"/>
          </a:p>
        </p:txBody>
      </p:sp>
      <p:graphicFrame>
        <p:nvGraphicFramePr>
          <p:cNvPr id="7" name="Content Placeholder 6">
            <a:extLst>
              <a:ext uri="{FF2B5EF4-FFF2-40B4-BE49-F238E27FC236}">
                <a16:creationId xmlns:a16="http://schemas.microsoft.com/office/drawing/2014/main" id="{E8068579-F883-EAFB-6181-5B6A09902D03}"/>
              </a:ext>
            </a:extLst>
          </p:cNvPr>
          <p:cNvGraphicFramePr>
            <a:graphicFrameLocks noGrp="1"/>
          </p:cNvGraphicFramePr>
          <p:nvPr>
            <p:ph sz="quarter" idx="13"/>
            <p:extLst>
              <p:ext uri="{D42A27DB-BD31-4B8C-83A1-F6EECF244321}">
                <p14:modId xmlns:p14="http://schemas.microsoft.com/office/powerpoint/2010/main" val="4070470269"/>
              </p:ext>
            </p:extLst>
          </p:nvPr>
        </p:nvGraphicFramePr>
        <p:xfrm>
          <a:off x="442917" y="1721224"/>
          <a:ext cx="11306175" cy="4858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DE9D352-233E-27DA-315F-8DA5C615F73D}"/>
              </a:ext>
            </a:extLst>
          </p:cNvPr>
          <p:cNvSpPr/>
          <p:nvPr/>
        </p:nvSpPr>
        <p:spPr bwMode="gray">
          <a:xfrm>
            <a:off x="10215600" y="6163200"/>
            <a:ext cx="1976400" cy="694800"/>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284202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3286133" y="223815"/>
            <a:ext cx="7802880" cy="1424196"/>
          </a:xfrm>
        </p:spPr>
        <p:txBody>
          <a:bodyPr anchor="t">
            <a:normAutofit fontScale="90000"/>
          </a:bodyPr>
          <a:lstStyle/>
          <a:p>
            <a:r>
              <a:rPr lang="en-GB" sz="3600" dirty="0"/>
              <a:t>WHO recommendations on </a:t>
            </a:r>
            <a:br>
              <a:rPr lang="en-GB" sz="3600" dirty="0"/>
            </a:br>
            <a:r>
              <a:rPr lang="en-GB" sz="3600" dirty="0"/>
              <a:t>tracing and re-engagement: Policy adoption</a:t>
            </a:r>
            <a:endParaRPr lang="en-GB" sz="3600" noProof="0" dirty="0"/>
          </a:p>
        </p:txBody>
      </p:sp>
      <p:sp>
        <p:nvSpPr>
          <p:cNvPr id="3" name="Content Placeholder 2">
            <a:extLst>
              <a:ext uri="{FF2B5EF4-FFF2-40B4-BE49-F238E27FC236}">
                <a16:creationId xmlns:a16="http://schemas.microsoft.com/office/drawing/2014/main" id="{EEBEBCFC-4907-6648-87B8-5CEE435505BA}"/>
              </a:ext>
            </a:extLst>
          </p:cNvPr>
          <p:cNvSpPr>
            <a:spLocks noGrp="1"/>
          </p:cNvSpPr>
          <p:nvPr>
            <p:ph type="body" sz="quarter" idx="17"/>
          </p:nvPr>
        </p:nvSpPr>
        <p:spPr>
          <a:xfrm>
            <a:off x="111349" y="2097088"/>
            <a:ext cx="7200900" cy="4103687"/>
          </a:xfrm>
        </p:spPr>
        <p:txBody>
          <a:bodyPr>
            <a:normAutofit/>
          </a:bodyPr>
          <a:lstStyle/>
          <a:p>
            <a:endParaRPr lang="en-GB" noProof="0"/>
          </a:p>
          <a:p>
            <a:endParaRPr lang="en-GB" noProof="0"/>
          </a:p>
          <a:p>
            <a:endParaRPr lang="en-GB" noProof="0"/>
          </a:p>
        </p:txBody>
      </p:sp>
      <p:grpSp>
        <p:nvGrpSpPr>
          <p:cNvPr id="7" name="Group 6">
            <a:extLst>
              <a:ext uri="{FF2B5EF4-FFF2-40B4-BE49-F238E27FC236}">
                <a16:creationId xmlns:a16="http://schemas.microsoft.com/office/drawing/2014/main" id="{E00E1E11-1D7E-FFC4-16B3-8F4AD634E394}"/>
              </a:ext>
            </a:extLst>
          </p:cNvPr>
          <p:cNvGrpSpPr/>
          <p:nvPr/>
        </p:nvGrpSpPr>
        <p:grpSpPr>
          <a:xfrm>
            <a:off x="-72349" y="1893812"/>
            <a:ext cx="6952119" cy="4119496"/>
            <a:chOff x="-72349" y="1893812"/>
            <a:chExt cx="6952119" cy="4119496"/>
          </a:xfrm>
        </p:grpSpPr>
        <p:sp>
          <p:nvSpPr>
            <p:cNvPr id="8" name="TextBox 7">
              <a:extLst>
                <a:ext uri="{FF2B5EF4-FFF2-40B4-BE49-F238E27FC236}">
                  <a16:creationId xmlns:a16="http://schemas.microsoft.com/office/drawing/2014/main" id="{BEF17537-DCA7-4075-C140-B136DE763586}"/>
                </a:ext>
              </a:extLst>
            </p:cNvPr>
            <p:cNvSpPr txBox="1"/>
            <p:nvPr/>
          </p:nvSpPr>
          <p:spPr>
            <a:xfrm>
              <a:off x="-72349" y="1893812"/>
              <a:ext cx="6952119" cy="1769715"/>
            </a:xfrm>
            <a:prstGeom prst="rect">
              <a:avLst/>
            </a:prstGeom>
            <a:noFill/>
          </p:spPr>
          <p:txBody>
            <a:bodyPr wrap="square">
              <a:spAutoFit/>
            </a:bodyPr>
            <a:lstStyle/>
            <a:p>
              <a:pPr algn="ctr"/>
              <a:r>
                <a:rPr lang="en-GB" sz="2000" b="1" i="0">
                  <a:effectLst/>
                  <a:highlight>
                    <a:srgbClr val="FFFFFF"/>
                  </a:highlight>
                  <a:latin typeface="Verdana" panose="020B0604030504040204" pitchFamily="34" charset="0"/>
                  <a:ea typeface="Verdana" panose="020B0604030504040204" pitchFamily="34" charset="0"/>
                  <a:cs typeface="Verdana" panose="020B0604030504040204" pitchFamily="34" charset="0"/>
                </a:rPr>
                <a:t>Interventions to trace people who have disengaged from care and support reengagement implemented, </a:t>
              </a:r>
            </a:p>
            <a:p>
              <a:pPr algn="ctr"/>
              <a:endParaRPr lang="en-GB" sz="500" b="1" i="0">
                <a:solidFill>
                  <a:schemeClr val="accent1"/>
                </a:solidFill>
                <a:effectLst/>
                <a:highlight>
                  <a:srgbClr val="FFFFFF"/>
                </a:highlight>
                <a:latin typeface="Verdana" panose="020B0604030504040204" pitchFamily="34" charset="0"/>
                <a:ea typeface="Verdana" panose="020B0604030504040204" pitchFamily="34" charset="0"/>
                <a:cs typeface="Verdana" panose="020B0604030504040204" pitchFamily="34" charset="0"/>
              </a:endParaRPr>
            </a:p>
            <a:p>
              <a:pPr algn="r"/>
              <a:r>
                <a:rPr lang="en-GB" sz="1600" b="1" i="0">
                  <a:solidFill>
                    <a:schemeClr val="accent1"/>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Global, Most recent data</a:t>
              </a:r>
            </a:p>
            <a:p>
              <a:pPr algn="r"/>
              <a:r>
                <a:rPr lang="en-GB" sz="1300" b="0" i="0">
                  <a:solidFill>
                    <a:srgbClr val="333333"/>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Percentage of reporting countries </a:t>
              </a:r>
            </a:p>
            <a:p>
              <a:pPr algn="r"/>
              <a:r>
                <a:rPr lang="en-GB" sz="1400" b="0" i="0">
                  <a:solidFill>
                    <a:srgbClr val="333333"/>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(Total of </a:t>
              </a:r>
              <a:r>
                <a:rPr lang="en-GB" sz="1400" b="0" i="0">
                  <a:solidFill>
                    <a:schemeClr val="accent1"/>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195</a:t>
              </a:r>
              <a:r>
                <a:rPr lang="en-GB" sz="1400" b="0" i="0">
                  <a:solidFill>
                    <a:srgbClr val="333333"/>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 countries)</a:t>
              </a:r>
            </a:p>
          </p:txBody>
        </p:sp>
        <p:pic>
          <p:nvPicPr>
            <p:cNvPr id="6" name="Picture 5" descr="A pie chart with numbers and a number of countries/regions&#10;&#10;Description automatically generated">
              <a:extLst>
                <a:ext uri="{FF2B5EF4-FFF2-40B4-BE49-F238E27FC236}">
                  <a16:creationId xmlns:a16="http://schemas.microsoft.com/office/drawing/2014/main" id="{FF0420C6-D44E-587E-EF45-D964FB1680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02" b="85965" l="16250" r="81875">
                          <a14:foregroundMark x1="66979" y1="34539" x2="66979" y2="34539"/>
                          <a14:foregroundMark x1="67396" y1="34539" x2="67396" y2="34539"/>
                          <a14:foregroundMark x1="66979" y1="50329" x2="66979" y2="50329"/>
                          <a14:foregroundMark x1="74479" y1="51425" x2="74479" y2="51425"/>
                          <a14:foregroundMark x1="64479" y1="27632" x2="64479" y2="27632"/>
                          <a14:foregroundMark x1="55417" y1="19189" x2="55417" y2="19189"/>
                          <a14:foregroundMark x1="44375" y1="18202" x2="44375" y2="18202"/>
                          <a14:foregroundMark x1="80938" y1="55592" x2="80938" y2="55592"/>
                          <a14:foregroundMark x1="81979" y1="51974" x2="81979" y2="51974"/>
                          <a14:foregroundMark x1="16354" y1="55044" x2="16354" y2="55044"/>
                          <a14:foregroundMark x1="73958" y1="67215" x2="73958" y2="67215"/>
                          <a14:foregroundMark x1="72917" y1="67215" x2="72917" y2="67215"/>
                          <a14:foregroundMark x1="69896" y1="65132" x2="69896" y2="65132"/>
                          <a14:foregroundMark x1="70417" y1="64583" x2="70417" y2="64583"/>
                          <a14:foregroundMark x1="75938" y1="67215" x2="75938" y2="67215"/>
                          <a14:foregroundMark x1="50833" y1="50110" x2="50833" y2="50110"/>
                          <a14:foregroundMark x1="59479" y1="19846" x2="59479" y2="19846"/>
                          <a14:foregroundMark x1="51250" y1="82456" x2="51250" y2="82456"/>
                          <a14:foregroundMark x1="49271" y1="85965" x2="49271" y2="85965"/>
                          <a14:foregroundMark x1="76667" y1="67215" x2="76667" y2="67215"/>
                          <a14:foregroundMark x1="72188" y1="64912" x2="72188" y2="64912"/>
                          <a14:foregroundMark x1="69271" y1="63268" x2="69271" y2="63268"/>
                          <a14:foregroundMark x1="66771" y1="61842" x2="66771" y2="61842"/>
                          <a14:foregroundMark x1="51250" y1="54167" x2="51250" y2="54167"/>
                          <a14:foregroundMark x1="50729" y1="53399" x2="50729" y2="53399"/>
                          <a14:foregroundMark x1="49479" y1="52741" x2="49479" y2="52741"/>
                          <a14:foregroundMark x1="52396" y1="53947" x2="52396" y2="53947"/>
                          <a14:foregroundMark x1="51875" y1="53618" x2="51875" y2="53618"/>
                          <a14:foregroundMark x1="51354" y1="53509" x2="51354" y2="53509"/>
                          <a14:foregroundMark x1="51146" y1="53180" x2="51146" y2="53180"/>
                          <a14:foregroundMark x1="51042" y1="53070" x2="51042" y2="53070"/>
                          <a14:foregroundMark x1="51563" y1="53399" x2="51563" y2="53399"/>
                          <a14:foregroundMark x1="50104" y1="52632" x2="50104" y2="52632"/>
                          <a14:foregroundMark x1="49479" y1="52083" x2="49479" y2="52083"/>
                          <a14:foregroundMark x1="50104" y1="52522" x2="50104" y2="52522"/>
                          <a14:foregroundMark x1="50625" y1="52741" x2="50625" y2="52741"/>
                        </a14:backgroundRemoval>
                      </a14:imgEffect>
                      <a14:imgEffect>
                        <a14:sharpenSoften amount="50000"/>
                      </a14:imgEffect>
                    </a14:imgLayer>
                  </a14:imgProps>
                </a:ext>
              </a:extLst>
            </a:blip>
            <a:srcRect l="13874" t="11468" r="14640" b="11787"/>
            <a:stretch/>
          </p:blipFill>
          <p:spPr>
            <a:xfrm>
              <a:off x="1329993" y="2655386"/>
              <a:ext cx="3035932" cy="3096312"/>
            </a:xfrm>
            <a:prstGeom prst="rect">
              <a:avLst/>
            </a:prstGeom>
            <a:noFill/>
          </p:spPr>
        </p:pic>
        <p:sp>
          <p:nvSpPr>
            <p:cNvPr id="9" name="TextBox 8">
              <a:extLst>
                <a:ext uri="{FF2B5EF4-FFF2-40B4-BE49-F238E27FC236}">
                  <a16:creationId xmlns:a16="http://schemas.microsoft.com/office/drawing/2014/main" id="{F6F2D4FC-7A68-5F3F-C995-ACCC7798082C}"/>
                </a:ext>
              </a:extLst>
            </p:cNvPr>
            <p:cNvSpPr txBox="1"/>
            <p:nvPr/>
          </p:nvSpPr>
          <p:spPr>
            <a:xfrm>
              <a:off x="2990483" y="3828718"/>
              <a:ext cx="1485494" cy="338554"/>
            </a:xfrm>
            <a:prstGeom prst="rect">
              <a:avLst/>
            </a:prstGeom>
            <a:noFill/>
          </p:spPr>
          <p:txBody>
            <a:bodyPr wrap="square" rtlCol="0">
              <a:spAutoFit/>
            </a:bodyPr>
            <a:lstStyle/>
            <a:p>
              <a:r>
                <a:rPr lang="en-CH" sz="1600" b="1"/>
                <a:t>32% (63)</a:t>
              </a:r>
            </a:p>
          </p:txBody>
        </p:sp>
        <p:sp>
          <p:nvSpPr>
            <p:cNvPr id="10" name="TextBox 9">
              <a:extLst>
                <a:ext uri="{FF2B5EF4-FFF2-40B4-BE49-F238E27FC236}">
                  <a16:creationId xmlns:a16="http://schemas.microsoft.com/office/drawing/2014/main" id="{3D620A4C-2364-B33E-2F2C-A8F7C64A606B}"/>
                </a:ext>
              </a:extLst>
            </p:cNvPr>
            <p:cNvSpPr txBox="1"/>
            <p:nvPr/>
          </p:nvSpPr>
          <p:spPr>
            <a:xfrm>
              <a:off x="1758545" y="4688828"/>
              <a:ext cx="1783613" cy="335756"/>
            </a:xfrm>
            <a:prstGeom prst="rect">
              <a:avLst/>
            </a:prstGeom>
            <a:noFill/>
          </p:spPr>
          <p:txBody>
            <a:bodyPr wrap="square" rtlCol="0">
              <a:spAutoFit/>
            </a:bodyPr>
            <a:lstStyle/>
            <a:p>
              <a:r>
                <a:rPr lang="en-CH" sz="1600" b="1"/>
                <a:t>67% (130)</a:t>
              </a:r>
            </a:p>
          </p:txBody>
        </p:sp>
        <p:sp>
          <p:nvSpPr>
            <p:cNvPr id="11" name="TextBox 10">
              <a:extLst>
                <a:ext uri="{FF2B5EF4-FFF2-40B4-BE49-F238E27FC236}">
                  <a16:creationId xmlns:a16="http://schemas.microsoft.com/office/drawing/2014/main" id="{0FF89EA2-E85B-B56A-C18A-84979D318AB9}"/>
                </a:ext>
              </a:extLst>
            </p:cNvPr>
            <p:cNvSpPr txBox="1"/>
            <p:nvPr/>
          </p:nvSpPr>
          <p:spPr>
            <a:xfrm>
              <a:off x="4040843" y="4936625"/>
              <a:ext cx="1201429" cy="338554"/>
            </a:xfrm>
            <a:prstGeom prst="rect">
              <a:avLst/>
            </a:prstGeom>
            <a:noFill/>
          </p:spPr>
          <p:txBody>
            <a:bodyPr wrap="square" rtlCol="0">
              <a:spAutoFit/>
            </a:bodyPr>
            <a:lstStyle/>
            <a:p>
              <a:r>
                <a:rPr lang="en-CH" sz="1600" b="1"/>
                <a:t>1% (2)</a:t>
              </a:r>
            </a:p>
          </p:txBody>
        </p:sp>
        <p:sp>
          <p:nvSpPr>
            <p:cNvPr id="14" name="TextBox 13">
              <a:extLst>
                <a:ext uri="{FF2B5EF4-FFF2-40B4-BE49-F238E27FC236}">
                  <a16:creationId xmlns:a16="http://schemas.microsoft.com/office/drawing/2014/main" id="{838C22E6-9BDA-5BAF-0AE0-E46D9B28AD84}"/>
                </a:ext>
              </a:extLst>
            </p:cNvPr>
            <p:cNvSpPr txBox="1"/>
            <p:nvPr/>
          </p:nvSpPr>
          <p:spPr>
            <a:xfrm>
              <a:off x="111349" y="5751698"/>
              <a:ext cx="2138362" cy="261610"/>
            </a:xfrm>
            <a:prstGeom prst="rect">
              <a:avLst/>
            </a:prstGeom>
            <a:noFill/>
          </p:spPr>
          <p:txBody>
            <a:bodyPr wrap="square">
              <a:spAutoFit/>
            </a:bodyPr>
            <a:lstStyle/>
            <a:p>
              <a:pPr algn="l"/>
              <a:r>
                <a:rPr lang="en-GB" sz="1050" b="0" i="1">
                  <a:solidFill>
                    <a:srgbClr val="4D4D4D"/>
                  </a:solidFill>
                  <a:effectLst/>
                  <a:highlight>
                    <a:srgbClr val="FFFFFF"/>
                  </a:highlight>
                  <a:latin typeface="Arial" panose="020B0604020202020204" pitchFamily="34" charset="0"/>
                </a:rPr>
                <a:t>Source: WHO Policy Data 2022</a:t>
              </a:r>
            </a:p>
          </p:txBody>
        </p:sp>
      </p:grpSp>
      <p:pic>
        <p:nvPicPr>
          <p:cNvPr id="5" name="Picture 4" descr="©WHO – Ethnovision – Billy Miaron">
            <a:extLst>
              <a:ext uri="{FF2B5EF4-FFF2-40B4-BE49-F238E27FC236}">
                <a16:creationId xmlns:a16="http://schemas.microsoft.com/office/drawing/2014/main" id="{7F229C6E-AA00-F808-C58F-0D9EA074615B}"/>
              </a:ext>
            </a:extLst>
          </p:cNvPr>
          <p:cNvPicPr>
            <a:picLocks noChangeAspect="1"/>
          </p:cNvPicPr>
          <p:nvPr/>
        </p:nvPicPr>
        <p:blipFill>
          <a:blip r:embed="rId5"/>
          <a:stretch>
            <a:fillRect/>
          </a:stretch>
        </p:blipFill>
        <p:spPr>
          <a:xfrm>
            <a:off x="7626542" y="1915584"/>
            <a:ext cx="3856941" cy="2436455"/>
          </a:xfrm>
          <a:prstGeom prst="rect">
            <a:avLst/>
          </a:prstGeom>
        </p:spPr>
      </p:pic>
      <p:sp>
        <p:nvSpPr>
          <p:cNvPr id="15" name="TextBox 14">
            <a:extLst>
              <a:ext uri="{FF2B5EF4-FFF2-40B4-BE49-F238E27FC236}">
                <a16:creationId xmlns:a16="http://schemas.microsoft.com/office/drawing/2014/main" id="{1331D034-D656-113A-35A7-E39A8EE57DD8}"/>
              </a:ext>
            </a:extLst>
          </p:cNvPr>
          <p:cNvSpPr txBox="1"/>
          <p:nvPr/>
        </p:nvSpPr>
        <p:spPr>
          <a:xfrm>
            <a:off x="7527704" y="4627505"/>
            <a:ext cx="4086409" cy="167738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GB" sz="1400" b="1" dirty="0">
                <a:solidFill>
                  <a:schemeClr val="accent1"/>
                </a:solidFill>
              </a:rPr>
              <a:t>67% </a:t>
            </a:r>
            <a:r>
              <a:rPr lang="en-GB" sz="1400" dirty="0"/>
              <a:t>of reporting countries have not implemented interventions to trace and support reengagement of people who have disengaged from HIV care.</a:t>
            </a:r>
          </a:p>
          <a:p>
            <a:pPr marL="285750" indent="-285750">
              <a:spcBef>
                <a:spcPts val="600"/>
              </a:spcBef>
              <a:buFont typeface="Arial" panose="020B0604020202020204" pitchFamily="34" charset="0"/>
              <a:buChar char="•"/>
            </a:pPr>
            <a:r>
              <a:rPr lang="en-GB" sz="1400" dirty="0"/>
              <a:t>Only </a:t>
            </a:r>
            <a:r>
              <a:rPr lang="en-GB" sz="1400" b="1" dirty="0">
                <a:solidFill>
                  <a:schemeClr val="accent1"/>
                </a:solidFill>
              </a:rPr>
              <a:t>32%</a:t>
            </a:r>
            <a:r>
              <a:rPr lang="en-GB" sz="1400" dirty="0">
                <a:solidFill>
                  <a:schemeClr val="accent1"/>
                </a:solidFill>
              </a:rPr>
              <a:t> </a:t>
            </a:r>
            <a:r>
              <a:rPr lang="en-GB" sz="1400" dirty="0"/>
              <a:t>have implemented these interventions, indicating a substantial gap in global HIV care efforts.</a:t>
            </a:r>
            <a:endParaRPr lang="en-CH" sz="1400" dirty="0"/>
          </a:p>
        </p:txBody>
      </p:sp>
      <p:sp>
        <p:nvSpPr>
          <p:cNvPr id="16" name="TextBox 15">
            <a:extLst>
              <a:ext uri="{FF2B5EF4-FFF2-40B4-BE49-F238E27FC236}">
                <a16:creationId xmlns:a16="http://schemas.microsoft.com/office/drawing/2014/main" id="{4DB79446-3EA1-143B-ADA3-86C06AC7E680}"/>
              </a:ext>
            </a:extLst>
          </p:cNvPr>
          <p:cNvSpPr txBox="1"/>
          <p:nvPr/>
        </p:nvSpPr>
        <p:spPr>
          <a:xfrm>
            <a:off x="8530893" y="4330267"/>
            <a:ext cx="2952590" cy="338554"/>
          </a:xfrm>
          <a:prstGeom prst="rect">
            <a:avLst/>
          </a:prstGeom>
          <a:noFill/>
        </p:spPr>
        <p:txBody>
          <a:bodyPr wrap="square" rtlCol="0">
            <a:spAutoFit/>
          </a:bodyPr>
          <a:lstStyle/>
          <a:p>
            <a:pPr algn="r"/>
            <a:r>
              <a:rPr lang="en-GB" sz="800" kern="0">
                <a:solidFill>
                  <a:srgbClr val="000000"/>
                </a:solidFill>
                <a:effectLst/>
                <a:latin typeface="Times New Roman" panose="02020603050405020304" pitchFamily="18" charset="0"/>
                <a:ea typeface="Times New Roman" panose="02020603050405020304" pitchFamily="18" charset="0"/>
              </a:rPr>
              <a:t>©WHO – </a:t>
            </a:r>
            <a:r>
              <a:rPr lang="en-GB" sz="800" kern="0" err="1">
                <a:solidFill>
                  <a:srgbClr val="000000"/>
                </a:solidFill>
                <a:effectLst/>
                <a:latin typeface="Times New Roman" panose="02020603050405020304" pitchFamily="18" charset="0"/>
                <a:ea typeface="Times New Roman" panose="02020603050405020304" pitchFamily="18" charset="0"/>
              </a:rPr>
              <a:t>Ethnovision</a:t>
            </a:r>
            <a:r>
              <a:rPr lang="en-GB" sz="800" kern="0">
                <a:solidFill>
                  <a:srgbClr val="000000"/>
                </a:solidFill>
                <a:effectLst/>
                <a:latin typeface="Times New Roman" panose="02020603050405020304" pitchFamily="18" charset="0"/>
                <a:ea typeface="Times New Roman" panose="02020603050405020304" pitchFamily="18" charset="0"/>
              </a:rPr>
              <a:t> – Billy </a:t>
            </a:r>
            <a:r>
              <a:rPr lang="en-GB" sz="800" kern="0" err="1">
                <a:solidFill>
                  <a:srgbClr val="000000"/>
                </a:solidFill>
                <a:effectLst/>
                <a:latin typeface="Times New Roman" panose="02020603050405020304" pitchFamily="18" charset="0"/>
                <a:ea typeface="Times New Roman" panose="02020603050405020304" pitchFamily="18" charset="0"/>
              </a:rPr>
              <a:t>Miaron</a:t>
            </a:r>
            <a:endParaRPr lang="en-CH" sz="800">
              <a:effectLst/>
              <a:latin typeface="Times New Roman" panose="02020603050405020304" pitchFamily="18" charset="0"/>
              <a:ea typeface="Times New Roman" panose="02020603050405020304" pitchFamily="18" charset="0"/>
            </a:endParaRPr>
          </a:p>
          <a:p>
            <a:endParaRPr lang="en-CH" sz="800"/>
          </a:p>
        </p:txBody>
      </p:sp>
      <p:sp>
        <p:nvSpPr>
          <p:cNvPr id="4" name="Rectangle 3">
            <a:extLst>
              <a:ext uri="{FF2B5EF4-FFF2-40B4-BE49-F238E27FC236}">
                <a16:creationId xmlns:a16="http://schemas.microsoft.com/office/drawing/2014/main" id="{8B08D2D5-1080-E810-248F-84273E9FD1AA}"/>
              </a:ext>
            </a:extLst>
          </p:cNvPr>
          <p:cNvSpPr/>
          <p:nvPr/>
        </p:nvSpPr>
        <p:spPr bwMode="gray">
          <a:xfrm>
            <a:off x="10215600" y="-10601"/>
            <a:ext cx="1976400" cy="694800"/>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159357387"/>
      </p:ext>
    </p:extLst>
  </p:cSld>
  <p:clrMapOvr>
    <a:masterClrMapping/>
  </p:clrMapOvr>
</p:sld>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C0E6AB67-CD9B-A246-B6CE-F81BDAD84354}" vid="{5D216F09-CBF6-154B-A948-A440F68D8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0157BD60F1E145A43C0F2A51CF75C7" ma:contentTypeVersion="19" ma:contentTypeDescription="Create a new document." ma:contentTypeScope="" ma:versionID="e7e8b06de8e6c8f23a2f31088b67769c">
  <xsd:schema xmlns:xsd="http://www.w3.org/2001/XMLSchema" xmlns:xs="http://www.w3.org/2001/XMLSchema" xmlns:p="http://schemas.microsoft.com/office/2006/metadata/properties" xmlns:ns2="d9430eef-9f8d-443d-897b-9afda802e8b4" xmlns:ns3="250929fa-9806-4449-af20-7947085fa170" targetNamespace="http://schemas.microsoft.com/office/2006/metadata/properties" ma:root="true" ma:fieldsID="8ac6a07edcc6e99d27994b0d0bca8a2f" ns2:_="" ns3:_="">
    <xsd:import namespace="d9430eef-9f8d-443d-897b-9afda802e8b4"/>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Note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430eef-9f8d-443d-897b-9afda802e8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Notes" ma:index="18" nillable="true" ma:displayName="Notes"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d9430eef-9f8d-443d-897b-9afda802e8b4">
      <Terms xmlns="http://schemas.microsoft.com/office/infopath/2007/PartnerControls"/>
    </lcf76f155ced4ddcb4097134ff3c332f>
    <Notes xmlns="d9430eef-9f8d-443d-897b-9afda802e8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8671E0-E85E-4C4D-852B-A8C64BEAAB27}">
  <ds:schemaRefs>
    <ds:schemaRef ds:uri="250929fa-9806-4449-af20-7947085fa170"/>
    <ds:schemaRef ds:uri="d9430eef-9f8d-443d-897b-9afda802e8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B92223-3203-41C1-8127-1679CA5FC84D}">
  <ds:schemaRefs>
    <ds:schemaRef ds:uri="250929fa-9806-4449-af20-7947085fa170"/>
    <ds:schemaRef ds:uri="d9430eef-9f8d-443d-897b-9afda802e8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A584DF-C554-4857-80FC-5080137159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IAS2023</Template>
  <TotalTime>241</TotalTime>
  <Words>2354</Words>
  <Application>Microsoft Office PowerPoint</Application>
  <PresentationFormat>Widescreen</PresentationFormat>
  <Paragraphs>199</Paragraphs>
  <Slides>16</Slides>
  <Notes>13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16</vt:i4>
      </vt:variant>
    </vt:vector>
  </HeadingPairs>
  <TitlesOfParts>
    <vt:vector size="34" baseType="lpstr">
      <vt:lpstr>Arial</vt:lpstr>
      <vt:lpstr>Avenir Next</vt:lpstr>
      <vt:lpstr>Calibri</vt:lpstr>
      <vt:lpstr>Calibri Light</vt:lpstr>
      <vt:lpstr>Courier New</vt:lpstr>
      <vt:lpstr>Helvetica</vt:lpstr>
      <vt:lpstr>Helvetica Neue</vt:lpstr>
      <vt:lpstr>IAS Ribbon Sans Bold</vt:lpstr>
      <vt:lpstr>IAS Ribbon Sans Regular</vt:lpstr>
      <vt:lpstr>Lato Light</vt:lpstr>
      <vt:lpstr>Noto Sans</vt:lpstr>
      <vt:lpstr>Raleway</vt:lpstr>
      <vt:lpstr>Roboto</vt:lpstr>
      <vt:lpstr>Times</vt:lpstr>
      <vt:lpstr>Times New Roman</vt:lpstr>
      <vt:lpstr>Verdana</vt:lpstr>
      <vt:lpstr>Verdana Bold</vt:lpstr>
      <vt:lpstr>IAS2023</vt:lpstr>
      <vt:lpstr>Launch of the WHO policy brief on supporting  re-engagement in HIV treatment services</vt:lpstr>
      <vt:lpstr>95%-95%-95%  targets progress</vt:lpstr>
      <vt:lpstr>PowerPoint Presentation</vt:lpstr>
      <vt:lpstr>What is re-engagement in HIV treatment services?</vt:lpstr>
      <vt:lpstr>The challenges and consequences of disengagement</vt:lpstr>
      <vt:lpstr>Reasons for disengagement</vt:lpstr>
      <vt:lpstr>WHO’s new "Supporting  re-engagement to HIV treatment: policy brief"</vt:lpstr>
      <vt:lpstr>WHO recommendations to support continuous engagement and re-engagement</vt:lpstr>
      <vt:lpstr>WHO recommendations on  tracing and re-engagement: Policy adoption</vt:lpstr>
      <vt:lpstr>Tracing approaches</vt:lpstr>
      <vt:lpstr>Guiding principles for differentiated re-engagement </vt:lpstr>
      <vt:lpstr>What to consider when defining DSD pathways to support re-engagement</vt:lpstr>
      <vt:lpstr>Key takeaways </vt:lpstr>
      <vt:lpstr>WHO NEW TECHNICAL PRODUCTS</vt:lpstr>
      <vt:lpstr>Acknowledgements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Microsoft Office User</dc:creator>
  <cp:lastModifiedBy>Preview 1 Rack 2</cp:lastModifiedBy>
  <cp:revision>48</cp:revision>
  <dcterms:created xsi:type="dcterms:W3CDTF">2024-05-23T13:10:49Z</dcterms:created>
  <dcterms:modified xsi:type="dcterms:W3CDTF">2024-07-23T08:36:02Z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0x010100FE0157BD60F1E145A43C0F2A51CF75C7</vt:lpwstr>
  </property>
  <property fmtid="{D5CDD505-2E9C-101B-9397-08002B2CF9AE}" pid="3" name="MediaServiceImageTags">
    <vt:lpwstr/>
  </property>
</Properties>
</file>