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19"/>
  </p:notesMasterIdLst>
  <p:sldIdLst>
    <p:sldId id="266" r:id="rId5"/>
    <p:sldId id="293" r:id="rId6"/>
    <p:sldId id="300" r:id="rId7"/>
    <p:sldId id="2147375839" r:id="rId8"/>
    <p:sldId id="294" r:id="rId9"/>
    <p:sldId id="2147375841" r:id="rId10"/>
    <p:sldId id="295" r:id="rId11"/>
    <p:sldId id="307" r:id="rId12"/>
    <p:sldId id="308" r:id="rId13"/>
    <p:sldId id="297" r:id="rId14"/>
    <p:sldId id="2147375837" r:id="rId15"/>
    <p:sldId id="2147375838" r:id="rId16"/>
    <p:sldId id="306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C3CF3F-D3F6-FF15-0EEB-BC426F3A6577}" name="Lynne Wilkinson" initials="LW" userId="a048b546011a2ea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5937"/>
  </p:normalViewPr>
  <p:slideViewPr>
    <p:cSldViewPr snapToGrid="0" snapToObjects="1">
      <p:cViewPr varScale="1">
        <p:scale>
          <a:sx n="62" d="100"/>
          <a:sy n="62" d="100"/>
        </p:scale>
        <p:origin x="9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Among </a:t>
            </a:r>
            <a:r>
              <a:rPr lang="en-US" sz="2000" b="1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682</a:t>
            </a:r>
            <a:r>
              <a:rPr lang="en-US" sz="2000" b="1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 successfully traced</a:t>
            </a:r>
            <a:endParaRPr lang="en-US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Sheet2!$C$14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B0-4388-94DA-FA95187610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B0-4388-94DA-FA9518761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B0-4388-94DA-FA95187610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B0-4388-94DA-FA95187610A7}"/>
              </c:ext>
            </c:extLst>
          </c:dPt>
          <c:dLbls>
            <c:dLbl>
              <c:idx val="0"/>
              <c:layout>
                <c:manualLayout>
                  <c:x val="4.1528594008409464E-3"/>
                  <c:y val="-2.225367687714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B0-4388-94DA-FA95187610A7}"/>
                </c:ext>
              </c:extLst>
            </c:dLbl>
            <c:dLbl>
              <c:idx val="1"/>
              <c:layout>
                <c:manualLayout>
                  <c:x val="5.5576575825197752E-3"/>
                  <c:y val="-2.355451490223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B0-4388-94DA-FA95187610A7}"/>
                </c:ext>
              </c:extLst>
            </c:dLbl>
            <c:dLbl>
              <c:idx val="2"/>
              <c:layout>
                <c:manualLayout>
                  <c:x val="-2.203687090909956E-2"/>
                  <c:y val="4.317709109616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B0-4388-94DA-FA9518761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Sheet2!$B$15:$B$18</c:f>
              <c:strCache>
                <c:ptCount val="4"/>
                <c:pt idx="0">
                  <c:v>Disengaged from care</c:v>
                </c:pt>
                <c:pt idx="1">
                  <c:v>Died</c:v>
                </c:pt>
                <c:pt idx="2">
                  <c:v>Alive on ART</c:v>
                </c:pt>
                <c:pt idx="3">
                  <c:v>Refused to discuss</c:v>
                </c:pt>
              </c:strCache>
            </c:strRef>
          </c:cat>
          <c:val>
            <c:numRef>
              <c:f>Sheet2!$C$15:$C$18</c:f>
              <c:numCache>
                <c:formatCode>0%</c:formatCode>
                <c:ptCount val="4"/>
                <c:pt idx="0">
                  <c:v>0.61</c:v>
                </c:pt>
                <c:pt idx="1">
                  <c:v>0.06</c:v>
                </c:pt>
                <c:pt idx="2">
                  <c:v>0.32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B0-4388-94DA-FA9518761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49D10-5FAC-AE4B-9AE0-9CE5D2000628}" type="doc">
      <dgm:prSet loTypeId="urn:microsoft.com/office/officeart/2005/8/layout/venn2" loCatId="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28622C3C-EF8F-EE40-AB9C-A4BDB9A90F07}">
      <dgm:prSet phldrT="[Text]" custT="1"/>
      <dgm:spPr>
        <a:xfrm>
          <a:off x="1354666" y="0"/>
          <a:ext cx="5418667" cy="5418667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 sz="1800">
              <a:latin typeface="+mn-lt"/>
              <a:ea typeface="+mn-ea"/>
              <a:cs typeface="Arial" panose="020B0604020202020204" pitchFamily="34" charset="0"/>
            </a:rPr>
            <a:t>Health System</a:t>
          </a:r>
          <a:endParaRPr lang="en-GB" sz="1800" dirty="0">
            <a:latin typeface="+mn-lt"/>
            <a:ea typeface="+mn-ea"/>
            <a:cs typeface="Arial" panose="020B0604020202020204" pitchFamily="34" charset="0"/>
          </a:endParaRPr>
        </a:p>
      </dgm:t>
    </dgm:pt>
    <dgm:pt modelId="{FC8B612B-702A-0546-94AE-52D4F117A1EF}" type="parTrans" cxnId="{85AFD5CF-5A44-374C-9601-54ABEDE88EE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C0116-60CB-E449-9B44-9591BD428901}" type="sibTrans" cxnId="{85AFD5CF-5A44-374C-9601-54ABEDE88EE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3B456-D764-0143-B35E-B83682A81FE5}">
      <dgm:prSet phldrT="[Text]" custT="1"/>
      <dgm:spPr>
        <a:xfrm>
          <a:off x="2031999" y="1354666"/>
          <a:ext cx="4064000" cy="4064000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 sz="1800" dirty="0">
              <a:latin typeface="+mn-lt"/>
              <a:ea typeface="+mn-ea"/>
              <a:cs typeface="Arial" panose="020B0604020202020204" pitchFamily="34" charset="0"/>
            </a:rPr>
            <a:t>Intra- and inter-personal </a:t>
          </a:r>
        </a:p>
      </dgm:t>
    </dgm:pt>
    <dgm:pt modelId="{0512949D-1413-7B48-B2C5-94AE5A8073A2}" type="parTrans" cxnId="{21917DA1-FA4C-1E4D-8ACC-4CA561FB3C05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20CE7-9910-3249-BBF8-6A1D9F33F496}" type="sibTrans" cxnId="{21917DA1-FA4C-1E4D-8ACC-4CA561FB3C05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E58BE-FFFB-9A41-BF91-08BA68A3D816}">
      <dgm:prSet phldrT="[Text]" custT="1"/>
      <dgm:spPr>
        <a:xfrm>
          <a:off x="2709333" y="2709333"/>
          <a:ext cx="2709333" cy="270933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GB" sz="1800" dirty="0">
              <a:latin typeface="+mn-lt"/>
              <a:ea typeface="+mn-ea"/>
              <a:cs typeface="Arial" panose="020B0604020202020204" pitchFamily="34" charset="0"/>
            </a:rPr>
            <a:t>Clinical </a:t>
          </a:r>
        </a:p>
      </dgm:t>
    </dgm:pt>
    <dgm:pt modelId="{204A0930-9547-F54C-BF73-9B4F96DC9578}" type="parTrans" cxnId="{1FBC244E-E681-224B-986E-C757EF93BD8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E273B-F604-9149-A313-558FCF88BBD5}" type="sibTrans" cxnId="{1FBC244E-E681-224B-986E-C757EF93BD8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145B49-B8C2-134A-9A34-A1A789D20ED2}" type="pres">
      <dgm:prSet presAssocID="{64849D10-5FAC-AE4B-9AE0-9CE5D2000628}" presName="Name0" presStyleCnt="0">
        <dgm:presLayoutVars>
          <dgm:chMax val="7"/>
          <dgm:resizeHandles val="exact"/>
        </dgm:presLayoutVars>
      </dgm:prSet>
      <dgm:spPr/>
    </dgm:pt>
    <dgm:pt modelId="{EDFF76EE-0467-1F4D-A849-0C5A57897051}" type="pres">
      <dgm:prSet presAssocID="{64849D10-5FAC-AE4B-9AE0-9CE5D2000628}" presName="comp1" presStyleCnt="0"/>
      <dgm:spPr/>
    </dgm:pt>
    <dgm:pt modelId="{79453FEA-586C-BE4D-A640-A8A50C7F7E57}" type="pres">
      <dgm:prSet presAssocID="{64849D10-5FAC-AE4B-9AE0-9CE5D2000628}" presName="circle1" presStyleLbl="node1" presStyleIdx="0" presStyleCnt="3"/>
      <dgm:spPr/>
    </dgm:pt>
    <dgm:pt modelId="{FCADAADC-7E33-AF4B-9017-D956E7E02845}" type="pres">
      <dgm:prSet presAssocID="{64849D10-5FAC-AE4B-9AE0-9CE5D2000628}" presName="c1text" presStyleLbl="node1" presStyleIdx="0" presStyleCnt="3">
        <dgm:presLayoutVars>
          <dgm:bulletEnabled val="1"/>
        </dgm:presLayoutVars>
      </dgm:prSet>
      <dgm:spPr/>
    </dgm:pt>
    <dgm:pt modelId="{59453029-2E51-5B45-A538-D0BE4606BC6D}" type="pres">
      <dgm:prSet presAssocID="{64849D10-5FAC-AE4B-9AE0-9CE5D2000628}" presName="comp2" presStyleCnt="0"/>
      <dgm:spPr/>
    </dgm:pt>
    <dgm:pt modelId="{2FAFBE5D-AB98-DB45-B102-8D8B7C1296D9}" type="pres">
      <dgm:prSet presAssocID="{64849D10-5FAC-AE4B-9AE0-9CE5D2000628}" presName="circle2" presStyleLbl="node1" presStyleIdx="1" presStyleCnt="3" custScaleX="113543"/>
      <dgm:spPr/>
    </dgm:pt>
    <dgm:pt modelId="{4C5F48AD-B60A-9C42-A5DB-82F113605B2E}" type="pres">
      <dgm:prSet presAssocID="{64849D10-5FAC-AE4B-9AE0-9CE5D2000628}" presName="c2text" presStyleLbl="node1" presStyleIdx="1" presStyleCnt="3">
        <dgm:presLayoutVars>
          <dgm:bulletEnabled val="1"/>
        </dgm:presLayoutVars>
      </dgm:prSet>
      <dgm:spPr/>
    </dgm:pt>
    <dgm:pt modelId="{69E845E3-16C5-BF49-902A-4C28D5D2BF98}" type="pres">
      <dgm:prSet presAssocID="{64849D10-5FAC-AE4B-9AE0-9CE5D2000628}" presName="comp3" presStyleCnt="0"/>
      <dgm:spPr/>
    </dgm:pt>
    <dgm:pt modelId="{BD326EE8-DF04-0B4C-9580-2F16636BD398}" type="pres">
      <dgm:prSet presAssocID="{64849D10-5FAC-AE4B-9AE0-9CE5D2000628}" presName="circle3" presStyleLbl="node1" presStyleIdx="2" presStyleCnt="3"/>
      <dgm:spPr/>
    </dgm:pt>
    <dgm:pt modelId="{BD62D3FC-7E2D-D341-8B85-F104E84769A3}" type="pres">
      <dgm:prSet presAssocID="{64849D10-5FAC-AE4B-9AE0-9CE5D2000628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5E6490C-C4F3-CF41-8400-CE6BE3ABEFA7}" type="presOf" srcId="{3283B456-D764-0143-B35E-B83682A81FE5}" destId="{2FAFBE5D-AB98-DB45-B102-8D8B7C1296D9}" srcOrd="0" destOrd="0" presId="urn:microsoft.com/office/officeart/2005/8/layout/venn2"/>
    <dgm:cxn modelId="{C8538C0F-17B7-194C-A530-1867F703E693}" type="presOf" srcId="{A97E58BE-FFFB-9A41-BF91-08BA68A3D816}" destId="{BD62D3FC-7E2D-D341-8B85-F104E84769A3}" srcOrd="1" destOrd="0" presId="urn:microsoft.com/office/officeart/2005/8/layout/venn2"/>
    <dgm:cxn modelId="{5A3E5623-6804-BE47-B846-249D3FFE4829}" type="presOf" srcId="{64849D10-5FAC-AE4B-9AE0-9CE5D2000628}" destId="{7C145B49-B8C2-134A-9A34-A1A789D20ED2}" srcOrd="0" destOrd="0" presId="urn:microsoft.com/office/officeart/2005/8/layout/venn2"/>
    <dgm:cxn modelId="{68A6C136-5FD4-4946-B36E-4A95481DAED4}" type="presOf" srcId="{A97E58BE-FFFB-9A41-BF91-08BA68A3D816}" destId="{BD326EE8-DF04-0B4C-9580-2F16636BD398}" srcOrd="0" destOrd="0" presId="urn:microsoft.com/office/officeart/2005/8/layout/venn2"/>
    <dgm:cxn modelId="{1FBC244E-E681-224B-986E-C757EF93BD82}" srcId="{64849D10-5FAC-AE4B-9AE0-9CE5D2000628}" destId="{A97E58BE-FFFB-9A41-BF91-08BA68A3D816}" srcOrd="2" destOrd="0" parTransId="{204A0930-9547-F54C-BF73-9B4F96DC9578}" sibTransId="{B96E273B-F604-9149-A313-558FCF88BBD5}"/>
    <dgm:cxn modelId="{21917DA1-FA4C-1E4D-8ACC-4CA561FB3C05}" srcId="{64849D10-5FAC-AE4B-9AE0-9CE5D2000628}" destId="{3283B456-D764-0143-B35E-B83682A81FE5}" srcOrd="1" destOrd="0" parTransId="{0512949D-1413-7B48-B2C5-94AE5A8073A2}" sibTransId="{AF020CE7-9910-3249-BBF8-6A1D9F33F496}"/>
    <dgm:cxn modelId="{1C8489B4-A23C-674B-8DBB-122941F9EE8A}" type="presOf" srcId="{28622C3C-EF8F-EE40-AB9C-A4BDB9A90F07}" destId="{FCADAADC-7E33-AF4B-9017-D956E7E02845}" srcOrd="1" destOrd="0" presId="urn:microsoft.com/office/officeart/2005/8/layout/venn2"/>
    <dgm:cxn modelId="{73F795CA-ECE1-2141-ADF0-63698CE01500}" type="presOf" srcId="{3283B456-D764-0143-B35E-B83682A81FE5}" destId="{4C5F48AD-B60A-9C42-A5DB-82F113605B2E}" srcOrd="1" destOrd="0" presId="urn:microsoft.com/office/officeart/2005/8/layout/venn2"/>
    <dgm:cxn modelId="{85AFD5CF-5A44-374C-9601-54ABEDE88EE9}" srcId="{64849D10-5FAC-AE4B-9AE0-9CE5D2000628}" destId="{28622C3C-EF8F-EE40-AB9C-A4BDB9A90F07}" srcOrd="0" destOrd="0" parTransId="{FC8B612B-702A-0546-94AE-52D4F117A1EF}" sibTransId="{FEDC0116-60CB-E449-9B44-9591BD428901}"/>
    <dgm:cxn modelId="{327988D2-775F-9E49-8A37-1B203383A50E}" type="presOf" srcId="{28622C3C-EF8F-EE40-AB9C-A4BDB9A90F07}" destId="{79453FEA-586C-BE4D-A640-A8A50C7F7E57}" srcOrd="0" destOrd="0" presId="urn:microsoft.com/office/officeart/2005/8/layout/venn2"/>
    <dgm:cxn modelId="{AF6239BC-EF56-C64A-9133-BEFA9E3514FE}" type="presParOf" srcId="{7C145B49-B8C2-134A-9A34-A1A789D20ED2}" destId="{EDFF76EE-0467-1F4D-A849-0C5A57897051}" srcOrd="0" destOrd="0" presId="urn:microsoft.com/office/officeart/2005/8/layout/venn2"/>
    <dgm:cxn modelId="{894282E2-CC89-834A-B43F-69AB35DD2396}" type="presParOf" srcId="{EDFF76EE-0467-1F4D-A849-0C5A57897051}" destId="{79453FEA-586C-BE4D-A640-A8A50C7F7E57}" srcOrd="0" destOrd="0" presId="urn:microsoft.com/office/officeart/2005/8/layout/venn2"/>
    <dgm:cxn modelId="{6325AA2C-4A64-A848-8C97-1C0478F3867E}" type="presParOf" srcId="{EDFF76EE-0467-1F4D-A849-0C5A57897051}" destId="{FCADAADC-7E33-AF4B-9017-D956E7E02845}" srcOrd="1" destOrd="0" presId="urn:microsoft.com/office/officeart/2005/8/layout/venn2"/>
    <dgm:cxn modelId="{DCF754D1-F2FD-6D4E-A014-07BFC8BC0CAA}" type="presParOf" srcId="{7C145B49-B8C2-134A-9A34-A1A789D20ED2}" destId="{59453029-2E51-5B45-A538-D0BE4606BC6D}" srcOrd="1" destOrd="0" presId="urn:microsoft.com/office/officeart/2005/8/layout/venn2"/>
    <dgm:cxn modelId="{4E83133D-3DA1-EB48-9563-4C8DC58DC4B8}" type="presParOf" srcId="{59453029-2E51-5B45-A538-D0BE4606BC6D}" destId="{2FAFBE5D-AB98-DB45-B102-8D8B7C1296D9}" srcOrd="0" destOrd="0" presId="urn:microsoft.com/office/officeart/2005/8/layout/venn2"/>
    <dgm:cxn modelId="{79C5FD7C-1C64-9447-9D4D-99D57BFFB7D8}" type="presParOf" srcId="{59453029-2E51-5B45-A538-D0BE4606BC6D}" destId="{4C5F48AD-B60A-9C42-A5DB-82F113605B2E}" srcOrd="1" destOrd="0" presId="urn:microsoft.com/office/officeart/2005/8/layout/venn2"/>
    <dgm:cxn modelId="{00BABE05-199C-E248-9436-CCE421CA6E00}" type="presParOf" srcId="{7C145B49-B8C2-134A-9A34-A1A789D20ED2}" destId="{69E845E3-16C5-BF49-902A-4C28D5D2BF98}" srcOrd="2" destOrd="0" presId="urn:microsoft.com/office/officeart/2005/8/layout/venn2"/>
    <dgm:cxn modelId="{DB59C4D7-87AB-F940-AC11-8DECE2D94267}" type="presParOf" srcId="{69E845E3-16C5-BF49-902A-4C28D5D2BF98}" destId="{BD326EE8-DF04-0B4C-9580-2F16636BD398}" srcOrd="0" destOrd="0" presId="urn:microsoft.com/office/officeart/2005/8/layout/venn2"/>
    <dgm:cxn modelId="{9724B6E3-1AB0-B44A-B9D9-C562A06AB321}" type="presParOf" srcId="{69E845E3-16C5-BF49-902A-4C28D5D2BF98}" destId="{BD62D3FC-7E2D-D341-8B85-F104E84769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15500-E366-2C47-99A6-9275BCA908EE}" type="doc">
      <dgm:prSet loTypeId="urn:microsoft.com/office/officeart/2005/8/layout/cycle3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079B08B-D80F-5B4E-833A-F2D5F6DAB5DE}">
      <dgm:prSet custT="1"/>
      <dgm:spPr/>
      <dgm:t>
        <a:bodyPr/>
        <a:lstStyle/>
        <a:p>
          <a:r>
            <a:rPr lang="en-US" sz="1400" b="1" i="0" baseline="0"/>
            <a:t>Fear of illness</a:t>
          </a:r>
          <a:endParaRPr lang="en-US" sz="1400" b="1" dirty="0"/>
        </a:p>
      </dgm:t>
    </dgm:pt>
    <dgm:pt modelId="{728B46AA-7C3A-D94A-B79E-7BB590EC2E8D}" type="parTrans" cxnId="{54F85508-DDA9-9B41-85F0-EB014618B8EA}">
      <dgm:prSet/>
      <dgm:spPr/>
      <dgm:t>
        <a:bodyPr/>
        <a:lstStyle/>
        <a:p>
          <a:endParaRPr lang="en-US"/>
        </a:p>
      </dgm:t>
    </dgm:pt>
    <dgm:pt modelId="{73105EAE-5726-714A-AE1C-97E8DEBC8F6E}" type="sibTrans" cxnId="{54F85508-DDA9-9B41-85F0-EB014618B8EA}">
      <dgm:prSet/>
      <dgm:spPr/>
      <dgm:t>
        <a:bodyPr/>
        <a:lstStyle/>
        <a:p>
          <a:endParaRPr lang="en-US" sz="1400"/>
        </a:p>
      </dgm:t>
    </dgm:pt>
    <dgm:pt modelId="{008EED33-C10B-C44D-9C52-6C3E2D40E79C}">
      <dgm:prSet custT="1"/>
      <dgm:spPr/>
      <dgm:t>
        <a:bodyPr/>
        <a:lstStyle/>
        <a:p>
          <a:r>
            <a:rPr lang="en-US" sz="1400" b="1" i="0" baseline="0" dirty="0"/>
            <a:t>Social network support encouraging reengagement </a:t>
          </a:r>
          <a:endParaRPr lang="en-US" sz="1400" b="1" dirty="0"/>
        </a:p>
      </dgm:t>
    </dgm:pt>
    <dgm:pt modelId="{1DE1A2A8-EA24-8C4B-B875-A0317C0924E3}" type="parTrans" cxnId="{141C9250-FF70-D842-9E19-6DCF9DF67794}">
      <dgm:prSet/>
      <dgm:spPr/>
      <dgm:t>
        <a:bodyPr/>
        <a:lstStyle/>
        <a:p>
          <a:endParaRPr lang="en-US"/>
        </a:p>
      </dgm:t>
    </dgm:pt>
    <dgm:pt modelId="{3BC77185-7719-5A42-B052-49F84BF878D7}" type="sibTrans" cxnId="{141C9250-FF70-D842-9E19-6DCF9DF67794}">
      <dgm:prSet/>
      <dgm:spPr/>
      <dgm:t>
        <a:bodyPr/>
        <a:lstStyle/>
        <a:p>
          <a:endParaRPr lang="en-US"/>
        </a:p>
      </dgm:t>
    </dgm:pt>
    <dgm:pt modelId="{5BDEF1E8-AC91-8949-A72F-6C6F6573CB15}">
      <dgm:prSet custT="1"/>
      <dgm:spPr/>
      <dgm:t>
        <a:bodyPr/>
        <a:lstStyle/>
        <a:p>
          <a:r>
            <a:rPr lang="en-US" sz="1400" b="1"/>
            <a:t>Active follow-up by health workers </a:t>
          </a:r>
          <a:endParaRPr lang="en-US" sz="1400" b="1" dirty="0"/>
        </a:p>
      </dgm:t>
    </dgm:pt>
    <dgm:pt modelId="{F09479B3-B6F3-3040-9421-A78A1DDE21E2}" type="parTrans" cxnId="{91265FEA-BADC-904C-9E05-497D4904B4D7}">
      <dgm:prSet/>
      <dgm:spPr/>
      <dgm:t>
        <a:bodyPr/>
        <a:lstStyle/>
        <a:p>
          <a:endParaRPr lang="en-US"/>
        </a:p>
      </dgm:t>
    </dgm:pt>
    <dgm:pt modelId="{301DE221-BC32-134A-BAC3-FD3BC8FB2DAE}" type="sibTrans" cxnId="{91265FEA-BADC-904C-9E05-497D4904B4D7}">
      <dgm:prSet/>
      <dgm:spPr/>
      <dgm:t>
        <a:bodyPr/>
        <a:lstStyle/>
        <a:p>
          <a:endParaRPr lang="en-US"/>
        </a:p>
      </dgm:t>
    </dgm:pt>
    <dgm:pt modelId="{42D0DF2B-9F96-8043-A9DF-6ECC5E8D8AFA}">
      <dgm:prSet custT="1"/>
      <dgm:spPr/>
      <dgm:t>
        <a:bodyPr/>
        <a:lstStyle/>
        <a:p>
          <a:r>
            <a:rPr lang="en-US" sz="1400" b="1"/>
            <a:t>Positive facility experiences</a:t>
          </a:r>
          <a:endParaRPr lang="en-US" sz="1400" b="1" dirty="0"/>
        </a:p>
      </dgm:t>
    </dgm:pt>
    <dgm:pt modelId="{F9A4A9D3-1345-5549-85E5-22A446F15BE9}" type="parTrans" cxnId="{7C13BF36-1288-9A46-B52A-BB9DFA4AF189}">
      <dgm:prSet/>
      <dgm:spPr/>
      <dgm:t>
        <a:bodyPr/>
        <a:lstStyle/>
        <a:p>
          <a:endParaRPr lang="en-US"/>
        </a:p>
      </dgm:t>
    </dgm:pt>
    <dgm:pt modelId="{0E7B83A6-EF1F-C74E-900A-906DDE3D703D}" type="sibTrans" cxnId="{7C13BF36-1288-9A46-B52A-BB9DFA4AF189}">
      <dgm:prSet/>
      <dgm:spPr/>
      <dgm:t>
        <a:bodyPr/>
        <a:lstStyle/>
        <a:p>
          <a:endParaRPr lang="en-US"/>
        </a:p>
      </dgm:t>
    </dgm:pt>
    <dgm:pt modelId="{0C3F5F82-A263-E24D-81E0-D9A051A1A76B}">
      <dgm:prSet custT="1"/>
      <dgm:spPr/>
      <dgm:t>
        <a:bodyPr/>
        <a:lstStyle/>
        <a:p>
          <a:r>
            <a:rPr lang="en-US" sz="1400" b="1" i="0" baseline="0"/>
            <a:t>Concern for family (i.e., livelihoods)</a:t>
          </a:r>
          <a:endParaRPr lang="en-US" sz="1400" b="1"/>
        </a:p>
      </dgm:t>
    </dgm:pt>
    <dgm:pt modelId="{C3CA43C3-C732-8446-A4B2-4EF7D087B763}" type="parTrans" cxnId="{C647D4FE-D19E-6749-A610-DF64C42FD299}">
      <dgm:prSet/>
      <dgm:spPr/>
      <dgm:t>
        <a:bodyPr/>
        <a:lstStyle/>
        <a:p>
          <a:endParaRPr lang="en-US"/>
        </a:p>
      </dgm:t>
    </dgm:pt>
    <dgm:pt modelId="{37EF9E8E-C2C2-584E-B74C-BE343451135A}" type="sibTrans" cxnId="{C647D4FE-D19E-6749-A610-DF64C42FD299}">
      <dgm:prSet/>
      <dgm:spPr/>
      <dgm:t>
        <a:bodyPr/>
        <a:lstStyle/>
        <a:p>
          <a:endParaRPr lang="en-US"/>
        </a:p>
      </dgm:t>
    </dgm:pt>
    <dgm:pt modelId="{6309353F-816F-884A-A892-E59E7A291589}" type="pres">
      <dgm:prSet presAssocID="{73E15500-E366-2C47-99A6-9275BCA908EE}" presName="Name0" presStyleCnt="0">
        <dgm:presLayoutVars>
          <dgm:dir/>
          <dgm:resizeHandles val="exact"/>
        </dgm:presLayoutVars>
      </dgm:prSet>
      <dgm:spPr/>
    </dgm:pt>
    <dgm:pt modelId="{46CEF1D5-181A-7141-B868-C67D7A957DF0}" type="pres">
      <dgm:prSet presAssocID="{73E15500-E366-2C47-99A6-9275BCA908EE}" presName="cycle" presStyleCnt="0"/>
      <dgm:spPr/>
    </dgm:pt>
    <dgm:pt modelId="{A8FED3A4-E41B-A042-B209-BBF82344F140}" type="pres">
      <dgm:prSet presAssocID="{3079B08B-D80F-5B4E-833A-F2D5F6DAB5DE}" presName="nodeFirstNode" presStyleLbl="node1" presStyleIdx="0" presStyleCnt="5">
        <dgm:presLayoutVars>
          <dgm:bulletEnabled val="1"/>
        </dgm:presLayoutVars>
      </dgm:prSet>
      <dgm:spPr/>
    </dgm:pt>
    <dgm:pt modelId="{68F122E3-D16D-1040-9CFE-9FCBE3D906D0}" type="pres">
      <dgm:prSet presAssocID="{73105EAE-5726-714A-AE1C-97E8DEBC8F6E}" presName="sibTransFirstNode" presStyleLbl="bgShp" presStyleIdx="0" presStyleCnt="1"/>
      <dgm:spPr/>
    </dgm:pt>
    <dgm:pt modelId="{30B40E5C-F2A6-FD45-AAF9-3A1DC71FCB5F}" type="pres">
      <dgm:prSet presAssocID="{0C3F5F82-A263-E24D-81E0-D9A051A1A76B}" presName="nodeFollowingNodes" presStyleLbl="node1" presStyleIdx="1" presStyleCnt="5">
        <dgm:presLayoutVars>
          <dgm:bulletEnabled val="1"/>
        </dgm:presLayoutVars>
      </dgm:prSet>
      <dgm:spPr/>
    </dgm:pt>
    <dgm:pt modelId="{ABECE1BE-588C-8F44-99D6-1F4032C6631A}" type="pres">
      <dgm:prSet presAssocID="{008EED33-C10B-C44D-9C52-6C3E2D40E79C}" presName="nodeFollowingNodes" presStyleLbl="node1" presStyleIdx="2" presStyleCnt="5" custRadScaleRad="110643" custRadScaleInc="-31907">
        <dgm:presLayoutVars>
          <dgm:bulletEnabled val="1"/>
        </dgm:presLayoutVars>
      </dgm:prSet>
      <dgm:spPr/>
    </dgm:pt>
    <dgm:pt modelId="{3F3841DA-5CA2-8D4F-8FBF-2510242C7728}" type="pres">
      <dgm:prSet presAssocID="{5BDEF1E8-AC91-8949-A72F-6C6F6573CB15}" presName="nodeFollowingNodes" presStyleLbl="node1" presStyleIdx="3" presStyleCnt="5" custRadScaleRad="113531" custRadScaleInc="35650">
        <dgm:presLayoutVars>
          <dgm:bulletEnabled val="1"/>
        </dgm:presLayoutVars>
      </dgm:prSet>
      <dgm:spPr/>
    </dgm:pt>
    <dgm:pt modelId="{23FB9035-DADB-F848-B47A-1A1245361A0B}" type="pres">
      <dgm:prSet presAssocID="{42D0DF2B-9F96-8043-A9DF-6ECC5E8D8AF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4F85508-DDA9-9B41-85F0-EB014618B8EA}" srcId="{73E15500-E366-2C47-99A6-9275BCA908EE}" destId="{3079B08B-D80F-5B4E-833A-F2D5F6DAB5DE}" srcOrd="0" destOrd="0" parTransId="{728B46AA-7C3A-D94A-B79E-7BB590EC2E8D}" sibTransId="{73105EAE-5726-714A-AE1C-97E8DEBC8F6E}"/>
    <dgm:cxn modelId="{32C08E17-16DD-5743-B2AB-69239D7DF0F8}" type="presOf" srcId="{008EED33-C10B-C44D-9C52-6C3E2D40E79C}" destId="{ABECE1BE-588C-8F44-99D6-1F4032C6631A}" srcOrd="0" destOrd="0" presId="urn:microsoft.com/office/officeart/2005/8/layout/cycle3"/>
    <dgm:cxn modelId="{852F3319-65C3-EC4D-840C-88A1FB0534AB}" type="presOf" srcId="{5BDEF1E8-AC91-8949-A72F-6C6F6573CB15}" destId="{3F3841DA-5CA2-8D4F-8FBF-2510242C7728}" srcOrd="0" destOrd="0" presId="urn:microsoft.com/office/officeart/2005/8/layout/cycle3"/>
    <dgm:cxn modelId="{7C13BF36-1288-9A46-B52A-BB9DFA4AF189}" srcId="{73E15500-E366-2C47-99A6-9275BCA908EE}" destId="{42D0DF2B-9F96-8043-A9DF-6ECC5E8D8AFA}" srcOrd="4" destOrd="0" parTransId="{F9A4A9D3-1345-5549-85E5-22A446F15BE9}" sibTransId="{0E7B83A6-EF1F-C74E-900A-906DDE3D703D}"/>
    <dgm:cxn modelId="{AD39B244-909A-6D44-92BB-CA8F4169A6C2}" type="presOf" srcId="{0C3F5F82-A263-E24D-81E0-D9A051A1A76B}" destId="{30B40E5C-F2A6-FD45-AAF9-3A1DC71FCB5F}" srcOrd="0" destOrd="0" presId="urn:microsoft.com/office/officeart/2005/8/layout/cycle3"/>
    <dgm:cxn modelId="{09A20666-CF58-284B-9C9A-F3E226486AD0}" type="presOf" srcId="{73E15500-E366-2C47-99A6-9275BCA908EE}" destId="{6309353F-816F-884A-A892-E59E7A291589}" srcOrd="0" destOrd="0" presId="urn:microsoft.com/office/officeart/2005/8/layout/cycle3"/>
    <dgm:cxn modelId="{141C9250-FF70-D842-9E19-6DCF9DF67794}" srcId="{73E15500-E366-2C47-99A6-9275BCA908EE}" destId="{008EED33-C10B-C44D-9C52-6C3E2D40E79C}" srcOrd="2" destOrd="0" parTransId="{1DE1A2A8-EA24-8C4B-B875-A0317C0924E3}" sibTransId="{3BC77185-7719-5A42-B052-49F84BF878D7}"/>
    <dgm:cxn modelId="{E58ED999-34C9-9F4F-B543-59FDDDA27B18}" type="presOf" srcId="{73105EAE-5726-714A-AE1C-97E8DEBC8F6E}" destId="{68F122E3-D16D-1040-9CFE-9FCBE3D906D0}" srcOrd="0" destOrd="0" presId="urn:microsoft.com/office/officeart/2005/8/layout/cycle3"/>
    <dgm:cxn modelId="{91265FEA-BADC-904C-9E05-497D4904B4D7}" srcId="{73E15500-E366-2C47-99A6-9275BCA908EE}" destId="{5BDEF1E8-AC91-8949-A72F-6C6F6573CB15}" srcOrd="3" destOrd="0" parTransId="{F09479B3-B6F3-3040-9421-A78A1DDE21E2}" sibTransId="{301DE221-BC32-134A-BAC3-FD3BC8FB2DAE}"/>
    <dgm:cxn modelId="{CDD767EE-793C-5A43-9255-3806E91BB237}" type="presOf" srcId="{42D0DF2B-9F96-8043-A9DF-6ECC5E8D8AFA}" destId="{23FB9035-DADB-F848-B47A-1A1245361A0B}" srcOrd="0" destOrd="0" presId="urn:microsoft.com/office/officeart/2005/8/layout/cycle3"/>
    <dgm:cxn modelId="{2DA44AF3-BAA4-8949-A32F-3BF2F89A9326}" type="presOf" srcId="{3079B08B-D80F-5B4E-833A-F2D5F6DAB5DE}" destId="{A8FED3A4-E41B-A042-B209-BBF82344F140}" srcOrd="0" destOrd="0" presId="urn:microsoft.com/office/officeart/2005/8/layout/cycle3"/>
    <dgm:cxn modelId="{C647D4FE-D19E-6749-A610-DF64C42FD299}" srcId="{73E15500-E366-2C47-99A6-9275BCA908EE}" destId="{0C3F5F82-A263-E24D-81E0-D9A051A1A76B}" srcOrd="1" destOrd="0" parTransId="{C3CA43C3-C732-8446-A4B2-4EF7D087B763}" sibTransId="{37EF9E8E-C2C2-584E-B74C-BE343451135A}"/>
    <dgm:cxn modelId="{CDCC3122-24E1-AC49-B23B-8EB093E5A942}" type="presParOf" srcId="{6309353F-816F-884A-A892-E59E7A291589}" destId="{46CEF1D5-181A-7141-B868-C67D7A957DF0}" srcOrd="0" destOrd="0" presId="urn:microsoft.com/office/officeart/2005/8/layout/cycle3"/>
    <dgm:cxn modelId="{252FD57B-0D34-AF47-818C-A9EF867D839F}" type="presParOf" srcId="{46CEF1D5-181A-7141-B868-C67D7A957DF0}" destId="{A8FED3A4-E41B-A042-B209-BBF82344F140}" srcOrd="0" destOrd="0" presId="urn:microsoft.com/office/officeart/2005/8/layout/cycle3"/>
    <dgm:cxn modelId="{BB499041-5E62-E445-893C-981E7565B1A5}" type="presParOf" srcId="{46CEF1D5-181A-7141-B868-C67D7A957DF0}" destId="{68F122E3-D16D-1040-9CFE-9FCBE3D906D0}" srcOrd="1" destOrd="0" presId="urn:microsoft.com/office/officeart/2005/8/layout/cycle3"/>
    <dgm:cxn modelId="{891024F7-28AA-4B48-AA58-335CD72C9139}" type="presParOf" srcId="{46CEF1D5-181A-7141-B868-C67D7A957DF0}" destId="{30B40E5C-F2A6-FD45-AAF9-3A1DC71FCB5F}" srcOrd="2" destOrd="0" presId="urn:microsoft.com/office/officeart/2005/8/layout/cycle3"/>
    <dgm:cxn modelId="{79BDEC52-3FD5-5F49-AD91-32F9A7C96AA9}" type="presParOf" srcId="{46CEF1D5-181A-7141-B868-C67D7A957DF0}" destId="{ABECE1BE-588C-8F44-99D6-1F4032C6631A}" srcOrd="3" destOrd="0" presId="urn:microsoft.com/office/officeart/2005/8/layout/cycle3"/>
    <dgm:cxn modelId="{7890DFCC-4ED0-C14C-8395-4CF0E1073E00}" type="presParOf" srcId="{46CEF1D5-181A-7141-B868-C67D7A957DF0}" destId="{3F3841DA-5CA2-8D4F-8FBF-2510242C7728}" srcOrd="4" destOrd="0" presId="urn:microsoft.com/office/officeart/2005/8/layout/cycle3"/>
    <dgm:cxn modelId="{EB3D1704-A7F0-244B-AD46-FF08EF6ABBF4}" type="presParOf" srcId="{46CEF1D5-181A-7141-B868-C67D7A957DF0}" destId="{23FB9035-DADB-F848-B47A-1A1245361A0B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15500-E366-2C47-99A6-9275BCA908EE}" type="doc">
      <dgm:prSet loTypeId="urn:microsoft.com/office/officeart/2005/8/layout/cycle3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079B08B-D80F-5B4E-833A-F2D5F6DAB5DE}">
      <dgm:prSet custT="1"/>
      <dgm:spPr/>
      <dgm:t>
        <a:bodyPr/>
        <a:lstStyle/>
        <a:p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Unexpected obstacles + repeated efforts required to return to care</a:t>
          </a:r>
        </a:p>
      </dgm:t>
    </dgm:pt>
    <dgm:pt modelId="{728B46AA-7C3A-D94A-B79E-7BB590EC2E8D}" type="parTrans" cxnId="{54F85508-DDA9-9B41-85F0-EB014618B8EA}">
      <dgm:prSet/>
      <dgm:spPr/>
      <dgm:t>
        <a:bodyPr/>
        <a:lstStyle/>
        <a:p>
          <a:endParaRPr lang="en-US"/>
        </a:p>
      </dgm:t>
    </dgm:pt>
    <dgm:pt modelId="{73105EAE-5726-714A-AE1C-97E8DEBC8F6E}" type="sibTrans" cxnId="{54F85508-DDA9-9B41-85F0-EB014618B8EA}">
      <dgm:prSet/>
      <dgm:spPr/>
      <dgm:t>
        <a:bodyPr/>
        <a:lstStyle/>
        <a:p>
          <a:endParaRPr lang="en-US" sz="1400"/>
        </a:p>
      </dgm:t>
    </dgm:pt>
    <dgm:pt modelId="{008EED33-C10B-C44D-9C52-6C3E2D40E79C}">
      <dgm:prSet custT="1"/>
      <dgm:spPr/>
      <dgm:t>
        <a:bodyPr/>
        <a:lstStyle/>
        <a:p>
          <a:r>
            <a:rPr lang="en-US" sz="1400" b="0" dirty="0"/>
            <a:t>Repeated returns increased client transport and opportunity costs</a:t>
          </a:r>
        </a:p>
      </dgm:t>
    </dgm:pt>
    <dgm:pt modelId="{1DE1A2A8-EA24-8C4B-B875-A0317C0924E3}" type="parTrans" cxnId="{141C9250-FF70-D842-9E19-6DCF9DF67794}">
      <dgm:prSet/>
      <dgm:spPr/>
      <dgm:t>
        <a:bodyPr/>
        <a:lstStyle/>
        <a:p>
          <a:endParaRPr lang="en-US"/>
        </a:p>
      </dgm:t>
    </dgm:pt>
    <dgm:pt modelId="{3BC77185-7719-5A42-B052-49F84BF878D7}" type="sibTrans" cxnId="{141C9250-FF70-D842-9E19-6DCF9DF67794}">
      <dgm:prSet/>
      <dgm:spPr/>
      <dgm:t>
        <a:bodyPr/>
        <a:lstStyle/>
        <a:p>
          <a:endParaRPr lang="en-US"/>
        </a:p>
      </dgm:t>
    </dgm:pt>
    <dgm:pt modelId="{5BDEF1E8-AC91-8949-A72F-6C6F6573CB15}">
      <dgm:prSet custT="1"/>
      <dgm:spPr>
        <a:ln>
          <a:prstDash val="dashDot"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2"/>
              </a:solidFill>
              <a:latin typeface="Verdana"/>
              <a:ea typeface="+mn-ea"/>
              <a:cs typeface="+mn-cs"/>
            </a:rPr>
            <a:t>Negative attitudes of staff experienced but did not delay return</a:t>
          </a:r>
        </a:p>
      </dgm:t>
    </dgm:pt>
    <dgm:pt modelId="{F09479B3-B6F3-3040-9421-A78A1DDE21E2}" type="parTrans" cxnId="{91265FEA-BADC-904C-9E05-497D4904B4D7}">
      <dgm:prSet/>
      <dgm:spPr/>
      <dgm:t>
        <a:bodyPr/>
        <a:lstStyle/>
        <a:p>
          <a:endParaRPr lang="en-US"/>
        </a:p>
      </dgm:t>
    </dgm:pt>
    <dgm:pt modelId="{301DE221-BC32-134A-BAC3-FD3BC8FB2DAE}" type="sibTrans" cxnId="{91265FEA-BADC-904C-9E05-497D4904B4D7}">
      <dgm:prSet/>
      <dgm:spPr/>
      <dgm:t>
        <a:bodyPr/>
        <a:lstStyle/>
        <a:p>
          <a:endParaRPr lang="en-US"/>
        </a:p>
      </dgm:t>
    </dgm:pt>
    <dgm:pt modelId="{0C3F5F82-A263-E24D-81E0-D9A051A1A76B}">
      <dgm:prSet custT="1"/>
      <dgm:spPr/>
      <dgm:t>
        <a:bodyPr/>
        <a:lstStyle/>
        <a:p>
          <a:r>
            <a:rPr lang="en-US" sz="1400" b="1" dirty="0"/>
            <a:t>Turned away</a:t>
          </a:r>
          <a:r>
            <a:rPr lang="en-US" sz="1400" b="0" dirty="0"/>
            <a:t>: not correct day or provider not available</a:t>
          </a:r>
        </a:p>
      </dgm:t>
    </dgm:pt>
    <dgm:pt modelId="{C3CA43C3-C732-8446-A4B2-4EF7D087B763}" type="parTrans" cxnId="{C647D4FE-D19E-6749-A610-DF64C42FD299}">
      <dgm:prSet/>
      <dgm:spPr/>
      <dgm:t>
        <a:bodyPr/>
        <a:lstStyle/>
        <a:p>
          <a:endParaRPr lang="en-US"/>
        </a:p>
      </dgm:t>
    </dgm:pt>
    <dgm:pt modelId="{37EF9E8E-C2C2-584E-B74C-BE343451135A}" type="sibTrans" cxnId="{C647D4FE-D19E-6749-A610-DF64C42FD299}">
      <dgm:prSet/>
      <dgm:spPr/>
      <dgm:t>
        <a:bodyPr/>
        <a:lstStyle/>
        <a:p>
          <a:endParaRPr lang="en-US"/>
        </a:p>
      </dgm:t>
    </dgm:pt>
    <dgm:pt modelId="{6309353F-816F-884A-A892-E59E7A291589}" type="pres">
      <dgm:prSet presAssocID="{73E15500-E366-2C47-99A6-9275BCA908EE}" presName="Name0" presStyleCnt="0">
        <dgm:presLayoutVars>
          <dgm:dir/>
          <dgm:resizeHandles val="exact"/>
        </dgm:presLayoutVars>
      </dgm:prSet>
      <dgm:spPr/>
    </dgm:pt>
    <dgm:pt modelId="{46CEF1D5-181A-7141-B868-C67D7A957DF0}" type="pres">
      <dgm:prSet presAssocID="{73E15500-E366-2C47-99A6-9275BCA908EE}" presName="cycle" presStyleCnt="0"/>
      <dgm:spPr/>
    </dgm:pt>
    <dgm:pt modelId="{A8FED3A4-E41B-A042-B209-BBF82344F140}" type="pres">
      <dgm:prSet presAssocID="{3079B08B-D80F-5B4E-833A-F2D5F6DAB5DE}" presName="nodeFirstNode" presStyleLbl="node1" presStyleIdx="0" presStyleCnt="4" custScaleY="121283">
        <dgm:presLayoutVars>
          <dgm:bulletEnabled val="1"/>
        </dgm:presLayoutVars>
      </dgm:prSet>
      <dgm:spPr/>
    </dgm:pt>
    <dgm:pt modelId="{68F122E3-D16D-1040-9CFE-9FCBE3D906D0}" type="pres">
      <dgm:prSet presAssocID="{73105EAE-5726-714A-AE1C-97E8DEBC8F6E}" presName="sibTransFirstNode" presStyleLbl="bgShp" presStyleIdx="0" presStyleCnt="1"/>
      <dgm:spPr/>
    </dgm:pt>
    <dgm:pt modelId="{30B40E5C-F2A6-FD45-AAF9-3A1DC71FCB5F}" type="pres">
      <dgm:prSet presAssocID="{0C3F5F82-A263-E24D-81E0-D9A051A1A76B}" presName="nodeFollowingNodes" presStyleLbl="node1" presStyleIdx="1" presStyleCnt="4" custScaleY="75829" custRadScaleRad="100212" custRadScaleInc="4764">
        <dgm:presLayoutVars>
          <dgm:bulletEnabled val="1"/>
        </dgm:presLayoutVars>
      </dgm:prSet>
      <dgm:spPr/>
    </dgm:pt>
    <dgm:pt modelId="{ABECE1BE-588C-8F44-99D6-1F4032C6631A}" type="pres">
      <dgm:prSet presAssocID="{008EED33-C10B-C44D-9C52-6C3E2D40E79C}" presName="nodeFollowingNodes" presStyleLbl="node1" presStyleIdx="2" presStyleCnt="4" custScaleY="75964" custRadScaleRad="106347" custRadScaleInc="-2504">
        <dgm:presLayoutVars>
          <dgm:bulletEnabled val="1"/>
        </dgm:presLayoutVars>
      </dgm:prSet>
      <dgm:spPr/>
    </dgm:pt>
    <dgm:pt modelId="{3F3841DA-5CA2-8D4F-8FBF-2510242C7728}" type="pres">
      <dgm:prSet presAssocID="{5BDEF1E8-AC91-8949-A72F-6C6F6573CB15}" presName="nodeFollowingNodes" presStyleLbl="node1" presStyleIdx="3" presStyleCnt="4" custScaleY="71882" custRadScaleRad="100243" custRadScaleInc="-5157">
        <dgm:presLayoutVars>
          <dgm:bulletEnabled val="1"/>
        </dgm:presLayoutVars>
      </dgm:prSet>
      <dgm:spPr/>
    </dgm:pt>
  </dgm:ptLst>
  <dgm:cxnLst>
    <dgm:cxn modelId="{54F85508-DDA9-9B41-85F0-EB014618B8EA}" srcId="{73E15500-E366-2C47-99A6-9275BCA908EE}" destId="{3079B08B-D80F-5B4E-833A-F2D5F6DAB5DE}" srcOrd="0" destOrd="0" parTransId="{728B46AA-7C3A-D94A-B79E-7BB590EC2E8D}" sibTransId="{73105EAE-5726-714A-AE1C-97E8DEBC8F6E}"/>
    <dgm:cxn modelId="{32C08E17-16DD-5743-B2AB-69239D7DF0F8}" type="presOf" srcId="{008EED33-C10B-C44D-9C52-6C3E2D40E79C}" destId="{ABECE1BE-588C-8F44-99D6-1F4032C6631A}" srcOrd="0" destOrd="0" presId="urn:microsoft.com/office/officeart/2005/8/layout/cycle3"/>
    <dgm:cxn modelId="{852F3319-65C3-EC4D-840C-88A1FB0534AB}" type="presOf" srcId="{5BDEF1E8-AC91-8949-A72F-6C6F6573CB15}" destId="{3F3841DA-5CA2-8D4F-8FBF-2510242C7728}" srcOrd="0" destOrd="0" presId="urn:microsoft.com/office/officeart/2005/8/layout/cycle3"/>
    <dgm:cxn modelId="{AD39B244-909A-6D44-92BB-CA8F4169A6C2}" type="presOf" srcId="{0C3F5F82-A263-E24D-81E0-D9A051A1A76B}" destId="{30B40E5C-F2A6-FD45-AAF9-3A1DC71FCB5F}" srcOrd="0" destOrd="0" presId="urn:microsoft.com/office/officeart/2005/8/layout/cycle3"/>
    <dgm:cxn modelId="{09A20666-CF58-284B-9C9A-F3E226486AD0}" type="presOf" srcId="{73E15500-E366-2C47-99A6-9275BCA908EE}" destId="{6309353F-816F-884A-A892-E59E7A291589}" srcOrd="0" destOrd="0" presId="urn:microsoft.com/office/officeart/2005/8/layout/cycle3"/>
    <dgm:cxn modelId="{141C9250-FF70-D842-9E19-6DCF9DF67794}" srcId="{73E15500-E366-2C47-99A6-9275BCA908EE}" destId="{008EED33-C10B-C44D-9C52-6C3E2D40E79C}" srcOrd="2" destOrd="0" parTransId="{1DE1A2A8-EA24-8C4B-B875-A0317C0924E3}" sibTransId="{3BC77185-7719-5A42-B052-49F84BF878D7}"/>
    <dgm:cxn modelId="{E58ED999-34C9-9F4F-B543-59FDDDA27B18}" type="presOf" srcId="{73105EAE-5726-714A-AE1C-97E8DEBC8F6E}" destId="{68F122E3-D16D-1040-9CFE-9FCBE3D906D0}" srcOrd="0" destOrd="0" presId="urn:microsoft.com/office/officeart/2005/8/layout/cycle3"/>
    <dgm:cxn modelId="{91265FEA-BADC-904C-9E05-497D4904B4D7}" srcId="{73E15500-E366-2C47-99A6-9275BCA908EE}" destId="{5BDEF1E8-AC91-8949-A72F-6C6F6573CB15}" srcOrd="3" destOrd="0" parTransId="{F09479B3-B6F3-3040-9421-A78A1DDE21E2}" sibTransId="{301DE221-BC32-134A-BAC3-FD3BC8FB2DAE}"/>
    <dgm:cxn modelId="{2DA44AF3-BAA4-8949-A32F-3BF2F89A9326}" type="presOf" srcId="{3079B08B-D80F-5B4E-833A-F2D5F6DAB5DE}" destId="{A8FED3A4-E41B-A042-B209-BBF82344F140}" srcOrd="0" destOrd="0" presId="urn:microsoft.com/office/officeart/2005/8/layout/cycle3"/>
    <dgm:cxn modelId="{C647D4FE-D19E-6749-A610-DF64C42FD299}" srcId="{73E15500-E366-2C47-99A6-9275BCA908EE}" destId="{0C3F5F82-A263-E24D-81E0-D9A051A1A76B}" srcOrd="1" destOrd="0" parTransId="{C3CA43C3-C732-8446-A4B2-4EF7D087B763}" sibTransId="{37EF9E8E-C2C2-584E-B74C-BE343451135A}"/>
    <dgm:cxn modelId="{CDCC3122-24E1-AC49-B23B-8EB093E5A942}" type="presParOf" srcId="{6309353F-816F-884A-A892-E59E7A291589}" destId="{46CEF1D5-181A-7141-B868-C67D7A957DF0}" srcOrd="0" destOrd="0" presId="urn:microsoft.com/office/officeart/2005/8/layout/cycle3"/>
    <dgm:cxn modelId="{252FD57B-0D34-AF47-818C-A9EF867D839F}" type="presParOf" srcId="{46CEF1D5-181A-7141-B868-C67D7A957DF0}" destId="{A8FED3A4-E41B-A042-B209-BBF82344F140}" srcOrd="0" destOrd="0" presId="urn:microsoft.com/office/officeart/2005/8/layout/cycle3"/>
    <dgm:cxn modelId="{BB499041-5E62-E445-893C-981E7565B1A5}" type="presParOf" srcId="{46CEF1D5-181A-7141-B868-C67D7A957DF0}" destId="{68F122E3-D16D-1040-9CFE-9FCBE3D906D0}" srcOrd="1" destOrd="0" presId="urn:microsoft.com/office/officeart/2005/8/layout/cycle3"/>
    <dgm:cxn modelId="{891024F7-28AA-4B48-AA58-335CD72C9139}" type="presParOf" srcId="{46CEF1D5-181A-7141-B868-C67D7A957DF0}" destId="{30B40E5C-F2A6-FD45-AAF9-3A1DC71FCB5F}" srcOrd="2" destOrd="0" presId="urn:microsoft.com/office/officeart/2005/8/layout/cycle3"/>
    <dgm:cxn modelId="{79BDEC52-3FD5-5F49-AD91-32F9A7C96AA9}" type="presParOf" srcId="{46CEF1D5-181A-7141-B868-C67D7A957DF0}" destId="{ABECE1BE-588C-8F44-99D6-1F4032C6631A}" srcOrd="3" destOrd="0" presId="urn:microsoft.com/office/officeart/2005/8/layout/cycle3"/>
    <dgm:cxn modelId="{7890DFCC-4ED0-C14C-8395-4CF0E1073E00}" type="presParOf" srcId="{46CEF1D5-181A-7141-B868-C67D7A957DF0}" destId="{3F3841DA-5CA2-8D4F-8FBF-2510242C7728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6CFF42-8329-2849-9D89-771B4E7834EA}" type="doc">
      <dgm:prSet loTypeId="urn:microsoft.com/office/officeart/2005/8/layout/balance1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BE07704-3E7B-6A44-BEB6-D00EDCAF074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More important </a:t>
          </a:r>
        </a:p>
      </dgm:t>
    </dgm:pt>
    <dgm:pt modelId="{F8B5A7BE-B8C1-9A4B-AE57-47DA31CB43D6}" type="parTrans" cxnId="{65ACB1A1-90C7-9949-9D2A-BD8C09F477B3}">
      <dgm:prSet/>
      <dgm:spPr/>
      <dgm:t>
        <a:bodyPr/>
        <a:lstStyle/>
        <a:p>
          <a:endParaRPr lang="en-US" sz="105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45B3D-F79F-1B41-A943-E264A17BBCBF}" type="sibTrans" cxnId="{65ACB1A1-90C7-9949-9D2A-BD8C09F477B3}">
      <dgm:prSet/>
      <dgm:spPr/>
      <dgm:t>
        <a:bodyPr/>
        <a:lstStyle/>
        <a:p>
          <a:endParaRPr lang="en-US" sz="105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2515B-40EC-6D4F-A303-FCC85B607565}">
      <dgm:prSet phldrT="[Tex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Compelling, relevant messaging</a:t>
          </a:r>
        </a:p>
      </dgm:t>
    </dgm:pt>
    <dgm:pt modelId="{0FCD2499-8738-F546-8AAE-C62B286D1273}" type="parTrans" cxnId="{A9ACEAD8-6D78-C54D-87AC-75EFFED2167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5D197-46A8-5845-A446-A728E15B2C6A}" type="sibTrans" cxnId="{A9ACEAD8-6D78-C54D-87AC-75EFFED2167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5B14D-0012-5444-9F8C-37B2AEFC1C2D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Less important</a:t>
          </a:r>
        </a:p>
      </dgm:t>
    </dgm:pt>
    <dgm:pt modelId="{7A636F1F-B677-5147-ABA0-AC82B27A5E1D}" type="parTrans" cxnId="{203804FC-BF47-0545-8A4B-6EDE6B29F53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0A261-E0BE-EB45-8EED-EECE3DA0353E}" type="sibTrans" cxnId="{203804FC-BF47-0545-8A4B-6EDE6B29F53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F3084-E3FF-2A47-91EC-FB2EAB29DAD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Positive healthcare worker interactions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80533-01E8-0F4A-9C6F-68A1C74E94EB}" type="parTrans" cxnId="{45EC7C47-F906-B34A-8F66-4343441833C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08E90-1BEE-8443-A5B0-2E114ED4625D}" type="sibTrans" cxnId="{45EC7C47-F906-B34A-8F66-4343441833C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E66D0-0FA4-8C40-8666-0AE03EE8A694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Outside-facility dispensing</a:t>
          </a:r>
        </a:p>
      </dgm:t>
    </dgm:pt>
    <dgm:pt modelId="{61E50A34-9791-2A48-9CC7-654BAF6EBBC8}" type="parTrans" cxnId="{6C306F09-5C26-AF47-8A86-E07EC227E82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D90F10-89E1-AB49-B7A6-58C74286151B}" type="sibTrans" cxnId="{6C306F09-5C26-AF47-8A86-E07EC227E82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AC8B-9D35-8D43-BA3D-07357EF734A9}" type="pres">
      <dgm:prSet presAssocID="{566CFF42-8329-2849-9D89-771B4E7834E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8C4BF3D-D604-854D-99CC-28F3A4A36DFD}" type="pres">
      <dgm:prSet presAssocID="{566CFF42-8329-2849-9D89-771B4E7834EA}" presName="dummyMaxCanvas" presStyleCnt="0"/>
      <dgm:spPr/>
    </dgm:pt>
    <dgm:pt modelId="{F6C5A862-D4EE-B44A-AF24-1DA8675CBC4F}" type="pres">
      <dgm:prSet presAssocID="{566CFF42-8329-2849-9D89-771B4E7834EA}" presName="parentComposite" presStyleCnt="0"/>
      <dgm:spPr/>
    </dgm:pt>
    <dgm:pt modelId="{2CA67825-E0CF-4843-B0A4-D1685537C4FE}" type="pres">
      <dgm:prSet presAssocID="{566CFF42-8329-2849-9D89-771B4E7834EA}" presName="parent1" presStyleLbl="alignAccFollowNode1" presStyleIdx="0" presStyleCnt="4" custScaleX="176393" custScaleY="50003" custLinFactNeighborX="-16764" custLinFactNeighborY="15628">
        <dgm:presLayoutVars>
          <dgm:chMax val="4"/>
        </dgm:presLayoutVars>
      </dgm:prSet>
      <dgm:spPr/>
    </dgm:pt>
    <dgm:pt modelId="{EEDBDDFD-8A09-4341-B05E-9A6F6BC977C1}" type="pres">
      <dgm:prSet presAssocID="{566CFF42-8329-2849-9D89-771B4E7834EA}" presName="parent2" presStyleLbl="alignAccFollowNode1" presStyleIdx="1" presStyleCnt="4" custScaleX="170522" custScaleY="50450" custLinFactNeighborX="18534" custLinFactNeighborY="15404">
        <dgm:presLayoutVars>
          <dgm:chMax val="4"/>
        </dgm:presLayoutVars>
      </dgm:prSet>
      <dgm:spPr/>
    </dgm:pt>
    <dgm:pt modelId="{996F9DEE-6A69-CF44-A576-1DDD381F89A4}" type="pres">
      <dgm:prSet presAssocID="{566CFF42-8329-2849-9D89-771B4E7834EA}" presName="childrenComposite" presStyleCnt="0"/>
      <dgm:spPr/>
    </dgm:pt>
    <dgm:pt modelId="{47FC7325-831E-1944-835D-4F4867BFCC50}" type="pres">
      <dgm:prSet presAssocID="{566CFF42-8329-2849-9D89-771B4E7834EA}" presName="dummyMaxCanvas_ChildArea" presStyleCnt="0"/>
      <dgm:spPr/>
    </dgm:pt>
    <dgm:pt modelId="{93E5C2DB-B19D-0C48-81B2-9C2046566464}" type="pres">
      <dgm:prSet presAssocID="{566CFF42-8329-2849-9D89-771B4E7834EA}" presName="fulcrum" presStyleLbl="alignAccFollowNode1" presStyleIdx="2" presStyleCnt="4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</dgm:pt>
    <dgm:pt modelId="{8320ED64-6D97-444C-B310-17E92F949086}" type="pres">
      <dgm:prSet presAssocID="{566CFF42-8329-2849-9D89-771B4E7834EA}" presName="balance_21" presStyleLbl="alignAccFollowNode1" presStyleIdx="3" presStyleCnt="4" custScaleX="224896" custScaleY="106301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</dgm:pt>
    <dgm:pt modelId="{1D1D1620-D2AA-194A-8D1B-00B8392DC8FF}" type="pres">
      <dgm:prSet presAssocID="{566CFF42-8329-2849-9D89-771B4E7834EA}" presName="left_21_1" presStyleLbl="node1" presStyleIdx="0" presStyleCnt="3" custScaleX="115157">
        <dgm:presLayoutVars>
          <dgm:bulletEnabled val="1"/>
        </dgm:presLayoutVars>
      </dgm:prSet>
      <dgm:spPr/>
    </dgm:pt>
    <dgm:pt modelId="{F39C6224-FD33-4244-B277-95B9D592BC19}" type="pres">
      <dgm:prSet presAssocID="{566CFF42-8329-2849-9D89-771B4E7834EA}" presName="left_21_2" presStyleLbl="node1" presStyleIdx="1" presStyleCnt="3" custScaleX="120978" custLinFactNeighborY="-2106">
        <dgm:presLayoutVars>
          <dgm:bulletEnabled val="1"/>
        </dgm:presLayoutVars>
      </dgm:prSet>
      <dgm:spPr/>
    </dgm:pt>
    <dgm:pt modelId="{FF36DF8C-837B-A24B-B58B-E7E7450D441B}" type="pres">
      <dgm:prSet presAssocID="{566CFF42-8329-2849-9D89-771B4E7834EA}" presName="right_21_1" presStyleLbl="node1" presStyleIdx="2" presStyleCnt="3" custScaleX="114148">
        <dgm:presLayoutVars>
          <dgm:bulletEnabled val="1"/>
        </dgm:presLayoutVars>
      </dgm:prSet>
      <dgm:spPr/>
    </dgm:pt>
  </dgm:ptLst>
  <dgm:cxnLst>
    <dgm:cxn modelId="{943C5F01-8536-2548-B860-D2F8CE736F54}" type="presOf" srcId="{9BE07704-3E7B-6A44-BEB6-D00EDCAF0741}" destId="{2CA67825-E0CF-4843-B0A4-D1685537C4FE}" srcOrd="0" destOrd="0" presId="urn:microsoft.com/office/officeart/2005/8/layout/balance1"/>
    <dgm:cxn modelId="{6C306F09-5C26-AF47-8A86-E07EC227E82C}" srcId="{FAF5B14D-0012-5444-9F8C-37B2AEFC1C2D}" destId="{FD9E66D0-0FA4-8C40-8666-0AE03EE8A694}" srcOrd="0" destOrd="0" parTransId="{61E50A34-9791-2A48-9CC7-654BAF6EBBC8}" sibTransId="{82D90F10-89E1-AB49-B7A6-58C74286151B}"/>
    <dgm:cxn modelId="{2F45A55B-B497-8E47-ADF2-5E3A5B3878EA}" type="presOf" srcId="{566CFF42-8329-2849-9D89-771B4E7834EA}" destId="{6EAAAC8B-9D35-8D43-BA3D-07357EF734A9}" srcOrd="0" destOrd="0" presId="urn:microsoft.com/office/officeart/2005/8/layout/balance1"/>
    <dgm:cxn modelId="{45EC7C47-F906-B34A-8F66-4343441833C4}" srcId="{9BE07704-3E7B-6A44-BEB6-D00EDCAF0741}" destId="{164F3084-E3FF-2A47-91EC-FB2EAB29DADE}" srcOrd="1" destOrd="0" parTransId="{A5E80533-01E8-0F4A-9C6F-68A1C74E94EB}" sibTransId="{FF308E90-1BEE-8443-A5B0-2E114ED4625D}"/>
    <dgm:cxn modelId="{EF23A547-5A7E-E14B-9B6F-DD168849DA8B}" type="presOf" srcId="{164F3084-E3FF-2A47-91EC-FB2EAB29DADE}" destId="{F39C6224-FD33-4244-B277-95B9D592BC19}" srcOrd="0" destOrd="0" presId="urn:microsoft.com/office/officeart/2005/8/layout/balance1"/>
    <dgm:cxn modelId="{65ACB1A1-90C7-9949-9D2A-BD8C09F477B3}" srcId="{566CFF42-8329-2849-9D89-771B4E7834EA}" destId="{9BE07704-3E7B-6A44-BEB6-D00EDCAF0741}" srcOrd="0" destOrd="0" parTransId="{F8B5A7BE-B8C1-9A4B-AE57-47DA31CB43D6}" sibTransId="{49B45B3D-F79F-1B41-A943-E264A17BBCBF}"/>
    <dgm:cxn modelId="{F80C44AE-E46E-C743-B0AE-641834C85B31}" type="presOf" srcId="{FD9E66D0-0FA4-8C40-8666-0AE03EE8A694}" destId="{FF36DF8C-837B-A24B-B58B-E7E7450D441B}" srcOrd="0" destOrd="0" presId="urn:microsoft.com/office/officeart/2005/8/layout/balance1"/>
    <dgm:cxn modelId="{A9ACEAD8-6D78-C54D-87AC-75EFFED21675}" srcId="{9BE07704-3E7B-6A44-BEB6-D00EDCAF0741}" destId="{2542515B-40EC-6D4F-A303-FCC85B607565}" srcOrd="0" destOrd="0" parTransId="{0FCD2499-8738-F546-8AAE-C62B286D1273}" sibTransId="{92B5D197-46A8-5845-A446-A728E15B2C6A}"/>
    <dgm:cxn modelId="{6733A8E5-19A7-994F-9C00-12F5D9EEB7C7}" type="presOf" srcId="{FAF5B14D-0012-5444-9F8C-37B2AEFC1C2D}" destId="{EEDBDDFD-8A09-4341-B05E-9A6F6BC977C1}" srcOrd="0" destOrd="0" presId="urn:microsoft.com/office/officeart/2005/8/layout/balance1"/>
    <dgm:cxn modelId="{897507F8-85B4-554A-9B3B-9256636C7552}" type="presOf" srcId="{2542515B-40EC-6D4F-A303-FCC85B607565}" destId="{1D1D1620-D2AA-194A-8D1B-00B8392DC8FF}" srcOrd="0" destOrd="0" presId="urn:microsoft.com/office/officeart/2005/8/layout/balance1"/>
    <dgm:cxn modelId="{203804FC-BF47-0545-8A4B-6EDE6B29F53B}" srcId="{566CFF42-8329-2849-9D89-771B4E7834EA}" destId="{FAF5B14D-0012-5444-9F8C-37B2AEFC1C2D}" srcOrd="1" destOrd="0" parTransId="{7A636F1F-B677-5147-ABA0-AC82B27A5E1D}" sibTransId="{E960A261-E0BE-EB45-8EED-EECE3DA0353E}"/>
    <dgm:cxn modelId="{A9528757-899D-844B-8E77-0A62D9CBABBD}" type="presParOf" srcId="{6EAAAC8B-9D35-8D43-BA3D-07357EF734A9}" destId="{78C4BF3D-D604-854D-99CC-28F3A4A36DFD}" srcOrd="0" destOrd="0" presId="urn:microsoft.com/office/officeart/2005/8/layout/balance1"/>
    <dgm:cxn modelId="{132E7C1E-D219-C145-92F1-78CED46EB088}" type="presParOf" srcId="{6EAAAC8B-9D35-8D43-BA3D-07357EF734A9}" destId="{F6C5A862-D4EE-B44A-AF24-1DA8675CBC4F}" srcOrd="1" destOrd="0" presId="urn:microsoft.com/office/officeart/2005/8/layout/balance1"/>
    <dgm:cxn modelId="{A768A2E7-65F8-194D-A7B0-7898D7C2A14C}" type="presParOf" srcId="{F6C5A862-D4EE-B44A-AF24-1DA8675CBC4F}" destId="{2CA67825-E0CF-4843-B0A4-D1685537C4FE}" srcOrd="0" destOrd="0" presId="urn:microsoft.com/office/officeart/2005/8/layout/balance1"/>
    <dgm:cxn modelId="{37FAF2F3-A243-814D-87EB-F631F6E7E450}" type="presParOf" srcId="{F6C5A862-D4EE-B44A-AF24-1DA8675CBC4F}" destId="{EEDBDDFD-8A09-4341-B05E-9A6F6BC977C1}" srcOrd="1" destOrd="0" presId="urn:microsoft.com/office/officeart/2005/8/layout/balance1"/>
    <dgm:cxn modelId="{50CF75E0-B0A2-C747-9537-AE48A05911CF}" type="presParOf" srcId="{6EAAAC8B-9D35-8D43-BA3D-07357EF734A9}" destId="{996F9DEE-6A69-CF44-A576-1DDD381F89A4}" srcOrd="2" destOrd="0" presId="urn:microsoft.com/office/officeart/2005/8/layout/balance1"/>
    <dgm:cxn modelId="{9FD23916-4BF4-2F49-A981-7AC7FEACBDE5}" type="presParOf" srcId="{996F9DEE-6A69-CF44-A576-1DDD381F89A4}" destId="{47FC7325-831E-1944-835D-4F4867BFCC50}" srcOrd="0" destOrd="0" presId="urn:microsoft.com/office/officeart/2005/8/layout/balance1"/>
    <dgm:cxn modelId="{A4867762-E577-684C-BD56-03395F81CFA0}" type="presParOf" srcId="{996F9DEE-6A69-CF44-A576-1DDD381F89A4}" destId="{93E5C2DB-B19D-0C48-81B2-9C2046566464}" srcOrd="1" destOrd="0" presId="urn:microsoft.com/office/officeart/2005/8/layout/balance1"/>
    <dgm:cxn modelId="{29C417DC-5BD7-4840-AC08-CA33CA32C50D}" type="presParOf" srcId="{996F9DEE-6A69-CF44-A576-1DDD381F89A4}" destId="{8320ED64-6D97-444C-B310-17E92F949086}" srcOrd="2" destOrd="0" presId="urn:microsoft.com/office/officeart/2005/8/layout/balance1"/>
    <dgm:cxn modelId="{83C72F00-2E2A-4344-913B-19D565DF4EA0}" type="presParOf" srcId="{996F9DEE-6A69-CF44-A576-1DDD381F89A4}" destId="{1D1D1620-D2AA-194A-8D1B-00B8392DC8FF}" srcOrd="3" destOrd="0" presId="urn:microsoft.com/office/officeart/2005/8/layout/balance1"/>
    <dgm:cxn modelId="{1E98837C-AD5A-8D4D-81C5-E86B7DCEB062}" type="presParOf" srcId="{996F9DEE-6A69-CF44-A576-1DDD381F89A4}" destId="{F39C6224-FD33-4244-B277-95B9D592BC19}" srcOrd="4" destOrd="0" presId="urn:microsoft.com/office/officeart/2005/8/layout/balance1"/>
    <dgm:cxn modelId="{9C154B64-6702-7449-82A1-4D9718CEBCA0}" type="presParOf" srcId="{996F9DEE-6A69-CF44-A576-1DDD381F89A4}" destId="{FF36DF8C-837B-A24B-B58B-E7E7450D441B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82692-D9AF-554F-97BE-4E44092F0B90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3A9D60B-7231-7549-AEF4-B9C00294972C}">
      <dgm:prSet/>
      <dgm:spPr/>
      <dgm:t>
        <a:bodyPr/>
        <a:lstStyle/>
        <a:p>
          <a:r>
            <a:rPr lang="en-US" dirty="0"/>
            <a:t>Facilitate positive HCW-client interactions</a:t>
          </a:r>
          <a:endParaRPr lang="en-ZA" dirty="0"/>
        </a:p>
      </dgm:t>
    </dgm:pt>
    <dgm:pt modelId="{2003CD00-F1C0-3348-B0DE-91F5AA9119D5}" type="parTrans" cxnId="{9D4938DC-376F-5049-B21E-75D5BF104334}">
      <dgm:prSet/>
      <dgm:spPr/>
      <dgm:t>
        <a:bodyPr/>
        <a:lstStyle/>
        <a:p>
          <a:endParaRPr lang="en-GB"/>
        </a:p>
      </dgm:t>
    </dgm:pt>
    <dgm:pt modelId="{029CE595-023D-7F4E-A099-4C657AD32103}" type="sibTrans" cxnId="{9D4938DC-376F-5049-B21E-75D5BF104334}">
      <dgm:prSet/>
      <dgm:spPr/>
      <dgm:t>
        <a:bodyPr/>
        <a:lstStyle/>
        <a:p>
          <a:endParaRPr lang="en-GB"/>
        </a:p>
      </dgm:t>
    </dgm:pt>
    <dgm:pt modelId="{35033156-3798-4042-904C-7DF473A5C192}">
      <dgm:prSet/>
      <dgm:spPr>
        <a:solidFill>
          <a:schemeClr val="accent5"/>
        </a:solidFill>
      </dgm:spPr>
      <dgm:t>
        <a:bodyPr/>
        <a:lstStyle/>
        <a:p>
          <a:r>
            <a:rPr lang="en-US"/>
            <a:t>Implement prioritized tracing programmes </a:t>
          </a:r>
          <a:endParaRPr lang="en-ZA"/>
        </a:p>
      </dgm:t>
    </dgm:pt>
    <dgm:pt modelId="{DE66F88E-CBB5-9E49-8EA7-0E203FD7F3CA}" type="parTrans" cxnId="{1C002AE0-9773-1C41-8F28-FF35E70ED440}">
      <dgm:prSet/>
      <dgm:spPr/>
      <dgm:t>
        <a:bodyPr/>
        <a:lstStyle/>
        <a:p>
          <a:endParaRPr lang="en-GB"/>
        </a:p>
      </dgm:t>
    </dgm:pt>
    <dgm:pt modelId="{C2DFB589-FE27-BA49-92D7-F01B24DFDC87}" type="sibTrans" cxnId="{1C002AE0-9773-1C41-8F28-FF35E70ED440}">
      <dgm:prSet/>
      <dgm:spPr/>
      <dgm:t>
        <a:bodyPr/>
        <a:lstStyle/>
        <a:p>
          <a:endParaRPr lang="en-GB"/>
        </a:p>
      </dgm:t>
    </dgm:pt>
    <dgm:pt modelId="{9417BD3D-FA53-BF47-A7E4-E97E4778B432}">
      <dgm:prSet/>
      <dgm:spPr/>
      <dgm:t>
        <a:bodyPr/>
        <a:lstStyle/>
        <a:p>
          <a:r>
            <a:rPr lang="en-US" dirty="0"/>
            <a:t>Ensure flexible refills when clients are late </a:t>
          </a:r>
          <a:endParaRPr lang="en-ZA" dirty="0"/>
        </a:p>
      </dgm:t>
    </dgm:pt>
    <dgm:pt modelId="{6F980988-D2D3-5C4A-A6C8-BEA2E9430DC3}" type="parTrans" cxnId="{1684DF06-B920-8F4D-A5A2-3952AADB6333}">
      <dgm:prSet/>
      <dgm:spPr/>
      <dgm:t>
        <a:bodyPr/>
        <a:lstStyle/>
        <a:p>
          <a:endParaRPr lang="en-GB"/>
        </a:p>
      </dgm:t>
    </dgm:pt>
    <dgm:pt modelId="{0141CDAD-49E2-2D40-BD67-319B48A2697C}" type="sibTrans" cxnId="{1684DF06-B920-8F4D-A5A2-3952AADB6333}">
      <dgm:prSet/>
      <dgm:spPr/>
      <dgm:t>
        <a:bodyPr/>
        <a:lstStyle/>
        <a:p>
          <a:endParaRPr lang="en-GB"/>
        </a:p>
      </dgm:t>
    </dgm:pt>
    <dgm:pt modelId="{C8C6DE7B-7778-E54B-89CA-757E1BC6DD33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Provide accelerated access to DSD for those re-engaging and eligible</a:t>
          </a:r>
          <a:endParaRPr lang="en-ZA" dirty="0"/>
        </a:p>
      </dgm:t>
    </dgm:pt>
    <dgm:pt modelId="{8492A42B-D686-534A-97E7-7D0AFA3043CC}" type="parTrans" cxnId="{C833CCFB-4E1D-FE4D-B803-5279D8ED505D}">
      <dgm:prSet/>
      <dgm:spPr/>
      <dgm:t>
        <a:bodyPr/>
        <a:lstStyle/>
        <a:p>
          <a:endParaRPr lang="en-GB"/>
        </a:p>
      </dgm:t>
    </dgm:pt>
    <dgm:pt modelId="{17EA3110-1E97-1442-97C9-E31A0F007E79}" type="sibTrans" cxnId="{C833CCFB-4E1D-FE4D-B803-5279D8ED505D}">
      <dgm:prSet/>
      <dgm:spPr/>
      <dgm:t>
        <a:bodyPr/>
        <a:lstStyle/>
        <a:p>
          <a:endParaRPr lang="en-GB"/>
        </a:p>
      </dgm:t>
    </dgm:pt>
    <dgm:pt modelId="{DE6E37BC-1CA9-424F-8741-81B28A0CC3BF}">
      <dgm:prSet/>
      <dgm:spPr/>
      <dgm:t>
        <a:bodyPr/>
        <a:lstStyle/>
        <a:p>
          <a:r>
            <a:rPr lang="en-US"/>
            <a:t>Provide differentiated counselling and support, depending on need and client preference </a:t>
          </a:r>
          <a:endParaRPr lang="en-ZA"/>
        </a:p>
      </dgm:t>
    </dgm:pt>
    <dgm:pt modelId="{E069CFF8-B961-3342-88E4-4F06179839DC}" type="parTrans" cxnId="{7D031449-60A3-3641-BAD0-0B9272D4DA2B}">
      <dgm:prSet/>
      <dgm:spPr/>
      <dgm:t>
        <a:bodyPr/>
        <a:lstStyle/>
        <a:p>
          <a:endParaRPr lang="en-GB"/>
        </a:p>
      </dgm:t>
    </dgm:pt>
    <dgm:pt modelId="{AFD690BF-065A-4840-AE3E-7DE37BDFA7DE}" type="sibTrans" cxnId="{7D031449-60A3-3641-BAD0-0B9272D4DA2B}">
      <dgm:prSet/>
      <dgm:spPr/>
      <dgm:t>
        <a:bodyPr/>
        <a:lstStyle/>
        <a:p>
          <a:endParaRPr lang="en-GB"/>
        </a:p>
      </dgm:t>
    </dgm:pt>
    <dgm:pt modelId="{B6EF268A-5FEA-E24B-9E52-C2FCA23C6B69}">
      <dgm:prSet/>
      <dgm:spPr>
        <a:solidFill>
          <a:schemeClr val="accent1"/>
        </a:solidFill>
      </dgm:spPr>
      <dgm:t>
        <a:bodyPr/>
        <a:lstStyle/>
        <a:p>
          <a:r>
            <a:rPr lang="en-US"/>
            <a:t>Support screening for common co-morbidities, including around mental health </a:t>
          </a:r>
          <a:endParaRPr lang="en-ZA"/>
        </a:p>
      </dgm:t>
    </dgm:pt>
    <dgm:pt modelId="{4B4CBFFF-0029-AE4F-8075-D854792C0D2C}" type="parTrans" cxnId="{6BD93E09-2552-D14E-92AD-A3487E9F2A2C}">
      <dgm:prSet/>
      <dgm:spPr/>
      <dgm:t>
        <a:bodyPr/>
        <a:lstStyle/>
        <a:p>
          <a:endParaRPr lang="en-GB"/>
        </a:p>
      </dgm:t>
    </dgm:pt>
    <dgm:pt modelId="{26817114-A144-9B4E-ACA2-2384ED8F4D84}" type="sibTrans" cxnId="{6BD93E09-2552-D14E-92AD-A3487E9F2A2C}">
      <dgm:prSet/>
      <dgm:spPr/>
      <dgm:t>
        <a:bodyPr/>
        <a:lstStyle/>
        <a:p>
          <a:endParaRPr lang="en-GB"/>
        </a:p>
      </dgm:t>
    </dgm:pt>
    <dgm:pt modelId="{5068080A-0375-4A8E-AA9A-804E70ADA903}">
      <dgm:prSet/>
      <dgm:spPr>
        <a:solidFill>
          <a:schemeClr val="tx2"/>
        </a:solidFill>
      </dgm:spPr>
      <dgm:t>
        <a:bodyPr/>
        <a:lstStyle/>
        <a:p>
          <a:r>
            <a:rPr lang="en-ZA" b="1" dirty="0"/>
            <a:t>Do not</a:t>
          </a:r>
          <a:r>
            <a:rPr lang="en-ZA" dirty="0"/>
            <a:t> require repeated visits to restart ART</a:t>
          </a:r>
        </a:p>
      </dgm:t>
    </dgm:pt>
    <dgm:pt modelId="{4CB350A8-2C78-4F03-A199-E00157A7998D}" type="parTrans" cxnId="{AE0265AB-EB71-4114-AB20-780FB58A7AE3}">
      <dgm:prSet/>
      <dgm:spPr/>
      <dgm:t>
        <a:bodyPr/>
        <a:lstStyle/>
        <a:p>
          <a:endParaRPr lang="en-ZA"/>
        </a:p>
      </dgm:t>
    </dgm:pt>
    <dgm:pt modelId="{F13DB2C5-89B5-4BD8-9049-C1C54467CB3D}" type="sibTrans" cxnId="{AE0265AB-EB71-4114-AB20-780FB58A7AE3}">
      <dgm:prSet/>
      <dgm:spPr/>
      <dgm:t>
        <a:bodyPr/>
        <a:lstStyle/>
        <a:p>
          <a:endParaRPr lang="en-ZA"/>
        </a:p>
      </dgm:t>
    </dgm:pt>
    <dgm:pt modelId="{9ADF2594-9504-C045-A321-CB8049F678E8}" type="pres">
      <dgm:prSet presAssocID="{0A682692-D9AF-554F-97BE-4E44092F0B90}" presName="diagram" presStyleCnt="0">
        <dgm:presLayoutVars>
          <dgm:dir/>
          <dgm:resizeHandles val="exact"/>
        </dgm:presLayoutVars>
      </dgm:prSet>
      <dgm:spPr/>
    </dgm:pt>
    <dgm:pt modelId="{A2A546B9-EA9F-F846-B171-14C498BEFB65}" type="pres">
      <dgm:prSet presAssocID="{C3A9D60B-7231-7549-AEF4-B9C00294972C}" presName="node" presStyleLbl="node1" presStyleIdx="0" presStyleCnt="7">
        <dgm:presLayoutVars>
          <dgm:bulletEnabled val="1"/>
        </dgm:presLayoutVars>
      </dgm:prSet>
      <dgm:spPr/>
    </dgm:pt>
    <dgm:pt modelId="{41BF61FD-9AEF-AB41-AB0E-C3499F619012}" type="pres">
      <dgm:prSet presAssocID="{029CE595-023D-7F4E-A099-4C657AD32103}" presName="sibTrans" presStyleCnt="0"/>
      <dgm:spPr/>
    </dgm:pt>
    <dgm:pt modelId="{B1131BCA-DCDB-6D47-BE24-BE64BD552211}" type="pres">
      <dgm:prSet presAssocID="{35033156-3798-4042-904C-7DF473A5C192}" presName="node" presStyleLbl="node1" presStyleIdx="1" presStyleCnt="7">
        <dgm:presLayoutVars>
          <dgm:bulletEnabled val="1"/>
        </dgm:presLayoutVars>
      </dgm:prSet>
      <dgm:spPr/>
    </dgm:pt>
    <dgm:pt modelId="{4405A027-98AE-4C4B-8964-C5479B0142DA}" type="pres">
      <dgm:prSet presAssocID="{C2DFB589-FE27-BA49-92D7-F01B24DFDC87}" presName="sibTrans" presStyleCnt="0"/>
      <dgm:spPr/>
    </dgm:pt>
    <dgm:pt modelId="{74811847-4123-E245-AFDB-CCAF55FB71F7}" type="pres">
      <dgm:prSet presAssocID="{9417BD3D-FA53-BF47-A7E4-E97E4778B432}" presName="node" presStyleLbl="node1" presStyleIdx="2" presStyleCnt="7">
        <dgm:presLayoutVars>
          <dgm:bulletEnabled val="1"/>
        </dgm:presLayoutVars>
      </dgm:prSet>
      <dgm:spPr/>
    </dgm:pt>
    <dgm:pt modelId="{D98CCFEA-3936-A049-8D04-0EF7572CB00C}" type="pres">
      <dgm:prSet presAssocID="{0141CDAD-49E2-2D40-BD67-319B48A2697C}" presName="sibTrans" presStyleCnt="0"/>
      <dgm:spPr/>
    </dgm:pt>
    <dgm:pt modelId="{F46638DD-C410-4939-8DB4-57388C3C8794}" type="pres">
      <dgm:prSet presAssocID="{5068080A-0375-4A8E-AA9A-804E70ADA903}" presName="node" presStyleLbl="node1" presStyleIdx="3" presStyleCnt="7">
        <dgm:presLayoutVars>
          <dgm:bulletEnabled val="1"/>
        </dgm:presLayoutVars>
      </dgm:prSet>
      <dgm:spPr/>
    </dgm:pt>
    <dgm:pt modelId="{7D56FA1D-145F-4E0A-8631-BE373BBD6B24}" type="pres">
      <dgm:prSet presAssocID="{F13DB2C5-89B5-4BD8-9049-C1C54467CB3D}" presName="sibTrans" presStyleCnt="0"/>
      <dgm:spPr/>
    </dgm:pt>
    <dgm:pt modelId="{CE7DB904-FE37-AC4F-AB6A-E4D5C3F5B81E}" type="pres">
      <dgm:prSet presAssocID="{C8C6DE7B-7778-E54B-89CA-757E1BC6DD33}" presName="node" presStyleLbl="node1" presStyleIdx="4" presStyleCnt="7">
        <dgm:presLayoutVars>
          <dgm:bulletEnabled val="1"/>
        </dgm:presLayoutVars>
      </dgm:prSet>
      <dgm:spPr/>
    </dgm:pt>
    <dgm:pt modelId="{3EFC7CB1-D63F-DC41-A5EB-D2268F7C4919}" type="pres">
      <dgm:prSet presAssocID="{17EA3110-1E97-1442-97C9-E31A0F007E79}" presName="sibTrans" presStyleCnt="0"/>
      <dgm:spPr/>
    </dgm:pt>
    <dgm:pt modelId="{437EDA50-291A-D340-8E3D-A4527FB38B1F}" type="pres">
      <dgm:prSet presAssocID="{DE6E37BC-1CA9-424F-8741-81B28A0CC3BF}" presName="node" presStyleLbl="node1" presStyleIdx="5" presStyleCnt="7">
        <dgm:presLayoutVars>
          <dgm:bulletEnabled val="1"/>
        </dgm:presLayoutVars>
      </dgm:prSet>
      <dgm:spPr/>
    </dgm:pt>
    <dgm:pt modelId="{F075CEB7-C6F3-6649-A268-C048458F06D6}" type="pres">
      <dgm:prSet presAssocID="{AFD690BF-065A-4840-AE3E-7DE37BDFA7DE}" presName="sibTrans" presStyleCnt="0"/>
      <dgm:spPr/>
    </dgm:pt>
    <dgm:pt modelId="{26090994-1749-9741-BA7D-8464DE5E38BC}" type="pres">
      <dgm:prSet presAssocID="{B6EF268A-5FEA-E24B-9E52-C2FCA23C6B69}" presName="node" presStyleLbl="node1" presStyleIdx="6" presStyleCnt="7" custScaleX="322070" custScaleY="56108">
        <dgm:presLayoutVars>
          <dgm:bulletEnabled val="1"/>
        </dgm:presLayoutVars>
      </dgm:prSet>
      <dgm:spPr/>
    </dgm:pt>
  </dgm:ptLst>
  <dgm:cxnLst>
    <dgm:cxn modelId="{1684DF06-B920-8F4D-A5A2-3952AADB6333}" srcId="{0A682692-D9AF-554F-97BE-4E44092F0B90}" destId="{9417BD3D-FA53-BF47-A7E4-E97E4778B432}" srcOrd="2" destOrd="0" parTransId="{6F980988-D2D3-5C4A-A6C8-BEA2E9430DC3}" sibTransId="{0141CDAD-49E2-2D40-BD67-319B48A2697C}"/>
    <dgm:cxn modelId="{6BD93E09-2552-D14E-92AD-A3487E9F2A2C}" srcId="{0A682692-D9AF-554F-97BE-4E44092F0B90}" destId="{B6EF268A-5FEA-E24B-9E52-C2FCA23C6B69}" srcOrd="6" destOrd="0" parTransId="{4B4CBFFF-0029-AE4F-8075-D854792C0D2C}" sibTransId="{26817114-A144-9B4E-ACA2-2384ED8F4D84}"/>
    <dgm:cxn modelId="{49984040-AEB3-934C-A636-344A2AE9293E}" type="presOf" srcId="{C8C6DE7B-7778-E54B-89CA-757E1BC6DD33}" destId="{CE7DB904-FE37-AC4F-AB6A-E4D5C3F5B81E}" srcOrd="0" destOrd="0" presId="urn:microsoft.com/office/officeart/2005/8/layout/default"/>
    <dgm:cxn modelId="{4DD2715B-AB60-3540-8761-49C25856CE7D}" type="presOf" srcId="{9417BD3D-FA53-BF47-A7E4-E97E4778B432}" destId="{74811847-4123-E245-AFDB-CCAF55FB71F7}" srcOrd="0" destOrd="0" presId="urn:microsoft.com/office/officeart/2005/8/layout/default"/>
    <dgm:cxn modelId="{A92A8061-B0D5-5547-A9BC-419A7940B2AF}" type="presOf" srcId="{B6EF268A-5FEA-E24B-9E52-C2FCA23C6B69}" destId="{26090994-1749-9741-BA7D-8464DE5E38BC}" srcOrd="0" destOrd="0" presId="urn:microsoft.com/office/officeart/2005/8/layout/default"/>
    <dgm:cxn modelId="{7D031449-60A3-3641-BAD0-0B9272D4DA2B}" srcId="{0A682692-D9AF-554F-97BE-4E44092F0B90}" destId="{DE6E37BC-1CA9-424F-8741-81B28A0CC3BF}" srcOrd="5" destOrd="0" parTransId="{E069CFF8-B961-3342-88E4-4F06179839DC}" sibTransId="{AFD690BF-065A-4840-AE3E-7DE37BDFA7DE}"/>
    <dgm:cxn modelId="{61FC294D-BE66-6644-97EF-184D66983D99}" type="presOf" srcId="{C3A9D60B-7231-7549-AEF4-B9C00294972C}" destId="{A2A546B9-EA9F-F846-B171-14C498BEFB65}" srcOrd="0" destOrd="0" presId="urn:microsoft.com/office/officeart/2005/8/layout/default"/>
    <dgm:cxn modelId="{B6669551-BBDB-8C4E-A10D-AA79102B661A}" type="presOf" srcId="{35033156-3798-4042-904C-7DF473A5C192}" destId="{B1131BCA-DCDB-6D47-BE24-BE64BD552211}" srcOrd="0" destOrd="0" presId="urn:microsoft.com/office/officeart/2005/8/layout/default"/>
    <dgm:cxn modelId="{8E584972-0071-4745-BB09-CF536D904FA7}" type="presOf" srcId="{0A682692-D9AF-554F-97BE-4E44092F0B90}" destId="{9ADF2594-9504-C045-A321-CB8049F678E8}" srcOrd="0" destOrd="0" presId="urn:microsoft.com/office/officeart/2005/8/layout/default"/>
    <dgm:cxn modelId="{AE0265AB-EB71-4114-AB20-780FB58A7AE3}" srcId="{0A682692-D9AF-554F-97BE-4E44092F0B90}" destId="{5068080A-0375-4A8E-AA9A-804E70ADA903}" srcOrd="3" destOrd="0" parTransId="{4CB350A8-2C78-4F03-A199-E00157A7998D}" sibTransId="{F13DB2C5-89B5-4BD8-9049-C1C54467CB3D}"/>
    <dgm:cxn modelId="{4A7A1EC6-87D2-4D85-9EDC-156E1E1AAEE4}" type="presOf" srcId="{5068080A-0375-4A8E-AA9A-804E70ADA903}" destId="{F46638DD-C410-4939-8DB4-57388C3C8794}" srcOrd="0" destOrd="0" presId="urn:microsoft.com/office/officeart/2005/8/layout/default"/>
    <dgm:cxn modelId="{E3CD3BCC-D543-584A-8CD7-A661137235ED}" type="presOf" srcId="{DE6E37BC-1CA9-424F-8741-81B28A0CC3BF}" destId="{437EDA50-291A-D340-8E3D-A4527FB38B1F}" srcOrd="0" destOrd="0" presId="urn:microsoft.com/office/officeart/2005/8/layout/default"/>
    <dgm:cxn modelId="{9D4938DC-376F-5049-B21E-75D5BF104334}" srcId="{0A682692-D9AF-554F-97BE-4E44092F0B90}" destId="{C3A9D60B-7231-7549-AEF4-B9C00294972C}" srcOrd="0" destOrd="0" parTransId="{2003CD00-F1C0-3348-B0DE-91F5AA9119D5}" sibTransId="{029CE595-023D-7F4E-A099-4C657AD32103}"/>
    <dgm:cxn modelId="{1C002AE0-9773-1C41-8F28-FF35E70ED440}" srcId="{0A682692-D9AF-554F-97BE-4E44092F0B90}" destId="{35033156-3798-4042-904C-7DF473A5C192}" srcOrd="1" destOrd="0" parTransId="{DE66F88E-CBB5-9E49-8EA7-0E203FD7F3CA}" sibTransId="{C2DFB589-FE27-BA49-92D7-F01B24DFDC87}"/>
    <dgm:cxn modelId="{C833CCFB-4E1D-FE4D-B803-5279D8ED505D}" srcId="{0A682692-D9AF-554F-97BE-4E44092F0B90}" destId="{C8C6DE7B-7778-E54B-89CA-757E1BC6DD33}" srcOrd="4" destOrd="0" parTransId="{8492A42B-D686-534A-97E7-7D0AFA3043CC}" sibTransId="{17EA3110-1E97-1442-97C9-E31A0F007E79}"/>
    <dgm:cxn modelId="{FF1A6B21-F91C-F84F-A84E-C1A9D65DC252}" type="presParOf" srcId="{9ADF2594-9504-C045-A321-CB8049F678E8}" destId="{A2A546B9-EA9F-F846-B171-14C498BEFB65}" srcOrd="0" destOrd="0" presId="urn:microsoft.com/office/officeart/2005/8/layout/default"/>
    <dgm:cxn modelId="{5F28971D-FCDD-0B4A-AC23-29FC0B305065}" type="presParOf" srcId="{9ADF2594-9504-C045-A321-CB8049F678E8}" destId="{41BF61FD-9AEF-AB41-AB0E-C3499F619012}" srcOrd="1" destOrd="0" presId="urn:microsoft.com/office/officeart/2005/8/layout/default"/>
    <dgm:cxn modelId="{5C8CA0A0-66C6-A24B-905E-BD53DFE88405}" type="presParOf" srcId="{9ADF2594-9504-C045-A321-CB8049F678E8}" destId="{B1131BCA-DCDB-6D47-BE24-BE64BD552211}" srcOrd="2" destOrd="0" presId="urn:microsoft.com/office/officeart/2005/8/layout/default"/>
    <dgm:cxn modelId="{EE71FF66-1225-534D-98F3-91DCEE02E6C3}" type="presParOf" srcId="{9ADF2594-9504-C045-A321-CB8049F678E8}" destId="{4405A027-98AE-4C4B-8964-C5479B0142DA}" srcOrd="3" destOrd="0" presId="urn:microsoft.com/office/officeart/2005/8/layout/default"/>
    <dgm:cxn modelId="{D95F472F-E1BE-A043-B402-54EECBCFA5E9}" type="presParOf" srcId="{9ADF2594-9504-C045-A321-CB8049F678E8}" destId="{74811847-4123-E245-AFDB-CCAF55FB71F7}" srcOrd="4" destOrd="0" presId="urn:microsoft.com/office/officeart/2005/8/layout/default"/>
    <dgm:cxn modelId="{047E5815-9A55-3444-BAA9-01AA8EE339C6}" type="presParOf" srcId="{9ADF2594-9504-C045-A321-CB8049F678E8}" destId="{D98CCFEA-3936-A049-8D04-0EF7572CB00C}" srcOrd="5" destOrd="0" presId="urn:microsoft.com/office/officeart/2005/8/layout/default"/>
    <dgm:cxn modelId="{7C897573-6B7E-411A-9368-647307898FAB}" type="presParOf" srcId="{9ADF2594-9504-C045-A321-CB8049F678E8}" destId="{F46638DD-C410-4939-8DB4-57388C3C8794}" srcOrd="6" destOrd="0" presId="urn:microsoft.com/office/officeart/2005/8/layout/default"/>
    <dgm:cxn modelId="{C3BACA67-8B3C-44A7-8182-45DF3DF3F0D0}" type="presParOf" srcId="{9ADF2594-9504-C045-A321-CB8049F678E8}" destId="{7D56FA1D-145F-4E0A-8631-BE373BBD6B24}" srcOrd="7" destOrd="0" presId="urn:microsoft.com/office/officeart/2005/8/layout/default"/>
    <dgm:cxn modelId="{6CEE8708-9083-A44F-A25D-DF15C8CBBD86}" type="presParOf" srcId="{9ADF2594-9504-C045-A321-CB8049F678E8}" destId="{CE7DB904-FE37-AC4F-AB6A-E4D5C3F5B81E}" srcOrd="8" destOrd="0" presId="urn:microsoft.com/office/officeart/2005/8/layout/default"/>
    <dgm:cxn modelId="{25F104AD-E40A-D748-BC07-33B5BB0B9034}" type="presParOf" srcId="{9ADF2594-9504-C045-A321-CB8049F678E8}" destId="{3EFC7CB1-D63F-DC41-A5EB-D2268F7C4919}" srcOrd="9" destOrd="0" presId="urn:microsoft.com/office/officeart/2005/8/layout/default"/>
    <dgm:cxn modelId="{3BACBC84-2DAC-FF4F-AF3B-BE2879430CC6}" type="presParOf" srcId="{9ADF2594-9504-C045-A321-CB8049F678E8}" destId="{437EDA50-291A-D340-8E3D-A4527FB38B1F}" srcOrd="10" destOrd="0" presId="urn:microsoft.com/office/officeart/2005/8/layout/default"/>
    <dgm:cxn modelId="{10B7E39F-5551-274D-BF13-32CEF9695ADD}" type="presParOf" srcId="{9ADF2594-9504-C045-A321-CB8049F678E8}" destId="{F075CEB7-C6F3-6649-A268-C048458F06D6}" srcOrd="11" destOrd="0" presId="urn:microsoft.com/office/officeart/2005/8/layout/default"/>
    <dgm:cxn modelId="{C3E25FAD-5CDE-254D-8AF6-8423746B4066}" type="presParOf" srcId="{9ADF2594-9504-C045-A321-CB8049F678E8}" destId="{26090994-1749-9741-BA7D-8464DE5E38B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53FEA-586C-BE4D-A640-A8A50C7F7E57}">
      <dsp:nvSpPr>
        <dsp:cNvPr id="0" name=""/>
        <dsp:cNvSpPr/>
      </dsp:nvSpPr>
      <dsp:spPr>
        <a:xfrm>
          <a:off x="330102" y="0"/>
          <a:ext cx="4817108" cy="4817108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+mn-lt"/>
              <a:ea typeface="+mn-ea"/>
              <a:cs typeface="Arial" panose="020B0604020202020204" pitchFamily="34" charset="0"/>
            </a:rPr>
            <a:t>Health System</a:t>
          </a:r>
          <a:endParaRPr lang="en-GB" sz="1800" kern="1200" dirty="0">
            <a:latin typeface="+mn-lt"/>
            <a:ea typeface="+mn-ea"/>
            <a:cs typeface="Arial" panose="020B0604020202020204" pitchFamily="34" charset="0"/>
          </a:endParaRPr>
        </a:p>
      </dsp:txBody>
      <dsp:txXfrm>
        <a:off x="2143421" y="346672"/>
        <a:ext cx="1190471" cy="510932"/>
      </dsp:txXfrm>
    </dsp:sp>
    <dsp:sp modelId="{2FAFBE5D-AB98-DB45-B102-8D8B7C1296D9}">
      <dsp:nvSpPr>
        <dsp:cNvPr id="0" name=""/>
        <dsp:cNvSpPr/>
      </dsp:nvSpPr>
      <dsp:spPr>
        <a:xfrm>
          <a:off x="687598" y="1204276"/>
          <a:ext cx="4102116" cy="361283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70799"/>
                <a:satOff val="-16603"/>
                <a:lumOff val="176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170799"/>
                <a:satOff val="-16603"/>
                <a:lumOff val="176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170799"/>
                <a:satOff val="-16603"/>
                <a:lumOff val="176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+mn-ea"/>
              <a:cs typeface="Arial" panose="020B0604020202020204" pitchFamily="34" charset="0"/>
            </a:rPr>
            <a:t>Intra- and inter-personal </a:t>
          </a:r>
        </a:p>
      </dsp:txBody>
      <dsp:txXfrm>
        <a:off x="2062808" y="1529282"/>
        <a:ext cx="1351696" cy="478997"/>
      </dsp:txXfrm>
    </dsp:sp>
    <dsp:sp modelId="{BD326EE8-DF04-0B4C-9580-2F16636BD398}">
      <dsp:nvSpPr>
        <dsp:cNvPr id="0" name=""/>
        <dsp:cNvSpPr/>
      </dsp:nvSpPr>
      <dsp:spPr>
        <a:xfrm>
          <a:off x="1534379" y="2408554"/>
          <a:ext cx="2408554" cy="240855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341598"/>
                <a:satOff val="-33205"/>
                <a:lumOff val="352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341598"/>
                <a:satOff val="-33205"/>
                <a:lumOff val="352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341598"/>
                <a:satOff val="-33205"/>
                <a:lumOff val="352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+mn-ea"/>
              <a:cs typeface="Arial" panose="020B0604020202020204" pitchFamily="34" charset="0"/>
            </a:rPr>
            <a:t>Clinical </a:t>
          </a:r>
        </a:p>
      </dsp:txBody>
      <dsp:txXfrm>
        <a:off x="2136518" y="3187054"/>
        <a:ext cx="1204276" cy="851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22E3-D16D-1040-9CFE-9FCBE3D906D0}">
      <dsp:nvSpPr>
        <dsp:cNvPr id="0" name=""/>
        <dsp:cNvSpPr/>
      </dsp:nvSpPr>
      <dsp:spPr>
        <a:xfrm>
          <a:off x="622886" y="245519"/>
          <a:ext cx="4623676" cy="4623676"/>
        </a:xfrm>
        <a:prstGeom prst="circularArrow">
          <a:avLst>
            <a:gd name="adj1" fmla="val 5544"/>
            <a:gd name="adj2" fmla="val 330680"/>
            <a:gd name="adj3" fmla="val 13826239"/>
            <a:gd name="adj4" fmla="val 17355419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ED3A4-E41B-A042-B209-BBF82344F140}">
      <dsp:nvSpPr>
        <dsp:cNvPr id="0" name=""/>
        <dsp:cNvSpPr/>
      </dsp:nvSpPr>
      <dsp:spPr>
        <a:xfrm>
          <a:off x="1875758" y="271886"/>
          <a:ext cx="2117931" cy="1058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Fear of illness</a:t>
          </a:r>
          <a:endParaRPr lang="en-US" sz="1400" b="1" kern="1200" dirty="0"/>
        </a:p>
      </dsp:txBody>
      <dsp:txXfrm>
        <a:off x="1927452" y="323580"/>
        <a:ext cx="2014543" cy="955577"/>
      </dsp:txXfrm>
    </dsp:sp>
    <dsp:sp modelId="{30B40E5C-F2A6-FD45-AAF9-3A1DC71FCB5F}">
      <dsp:nvSpPr>
        <dsp:cNvPr id="0" name=""/>
        <dsp:cNvSpPr/>
      </dsp:nvSpPr>
      <dsp:spPr>
        <a:xfrm>
          <a:off x="3750973" y="1634309"/>
          <a:ext cx="2117931" cy="1058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Concern for family (i.e., livelihoods)</a:t>
          </a:r>
          <a:endParaRPr lang="en-US" sz="1400" b="1" kern="1200"/>
        </a:p>
      </dsp:txBody>
      <dsp:txXfrm>
        <a:off x="3802667" y="1686003"/>
        <a:ext cx="2014543" cy="955577"/>
      </dsp:txXfrm>
    </dsp:sp>
    <dsp:sp modelId="{ABECE1BE-588C-8F44-99D6-1F4032C6631A}">
      <dsp:nvSpPr>
        <dsp:cNvPr id="0" name=""/>
        <dsp:cNvSpPr/>
      </dsp:nvSpPr>
      <dsp:spPr>
        <a:xfrm>
          <a:off x="3665937" y="3490397"/>
          <a:ext cx="2117931" cy="1058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Social network support encouraging reengagement </a:t>
          </a:r>
          <a:endParaRPr lang="en-US" sz="1400" b="1" kern="1200" dirty="0"/>
        </a:p>
      </dsp:txBody>
      <dsp:txXfrm>
        <a:off x="3717631" y="3542091"/>
        <a:ext cx="2014543" cy="955577"/>
      </dsp:txXfrm>
    </dsp:sp>
    <dsp:sp modelId="{3F3841DA-5CA2-8D4F-8FBF-2510242C7728}">
      <dsp:nvSpPr>
        <dsp:cNvPr id="0" name=""/>
        <dsp:cNvSpPr/>
      </dsp:nvSpPr>
      <dsp:spPr>
        <a:xfrm>
          <a:off x="0" y="3449977"/>
          <a:ext cx="2117931" cy="1058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Active follow-up by health workers </a:t>
          </a:r>
          <a:endParaRPr lang="en-US" sz="1400" b="1" kern="1200" dirty="0"/>
        </a:p>
      </dsp:txBody>
      <dsp:txXfrm>
        <a:off x="51694" y="3501671"/>
        <a:ext cx="2014543" cy="955577"/>
      </dsp:txXfrm>
    </dsp:sp>
    <dsp:sp modelId="{23FB9035-DADB-F848-B47A-1A1245361A0B}">
      <dsp:nvSpPr>
        <dsp:cNvPr id="0" name=""/>
        <dsp:cNvSpPr/>
      </dsp:nvSpPr>
      <dsp:spPr>
        <a:xfrm>
          <a:off x="544" y="1634309"/>
          <a:ext cx="2117931" cy="10589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Positive facility experiences</a:t>
          </a:r>
          <a:endParaRPr lang="en-US" sz="1400" b="1" kern="1200" dirty="0"/>
        </a:p>
      </dsp:txBody>
      <dsp:txXfrm>
        <a:off x="52238" y="1686003"/>
        <a:ext cx="2014543" cy="95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22E3-D16D-1040-9CFE-9FCBE3D906D0}">
      <dsp:nvSpPr>
        <dsp:cNvPr id="0" name=""/>
        <dsp:cNvSpPr/>
      </dsp:nvSpPr>
      <dsp:spPr>
        <a:xfrm>
          <a:off x="676258" y="125522"/>
          <a:ext cx="3922635" cy="3922635"/>
        </a:xfrm>
        <a:prstGeom prst="circularArrow">
          <a:avLst>
            <a:gd name="adj1" fmla="val 4668"/>
            <a:gd name="adj2" fmla="val 272909"/>
            <a:gd name="adj3" fmla="val 13060301"/>
            <a:gd name="adj4" fmla="val 17876798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ED3A4-E41B-A042-B209-BBF82344F140}">
      <dsp:nvSpPr>
        <dsp:cNvPr id="0" name=""/>
        <dsp:cNvSpPr/>
      </dsp:nvSpPr>
      <dsp:spPr>
        <a:xfrm>
          <a:off x="1408939" y="61156"/>
          <a:ext cx="2457273" cy="1490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Unexpected obstacles + repeated efforts required to return to care</a:t>
          </a:r>
        </a:p>
      </dsp:txBody>
      <dsp:txXfrm>
        <a:off x="1481681" y="133898"/>
        <a:ext cx="2311789" cy="1344643"/>
      </dsp:txXfrm>
    </dsp:sp>
    <dsp:sp modelId="{30B40E5C-F2A6-FD45-AAF9-3A1DC71FCB5F}">
      <dsp:nvSpPr>
        <dsp:cNvPr id="0" name=""/>
        <dsp:cNvSpPr/>
      </dsp:nvSpPr>
      <dsp:spPr>
        <a:xfrm>
          <a:off x="2817879" y="1833324"/>
          <a:ext cx="2457273" cy="9316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Turned away</a:t>
          </a:r>
          <a:r>
            <a:rPr lang="en-US" sz="1400" b="0" kern="1200" dirty="0"/>
            <a:t>: not correct day or provider not available</a:t>
          </a:r>
        </a:p>
      </dsp:txBody>
      <dsp:txXfrm>
        <a:off x="2863359" y="1878804"/>
        <a:ext cx="2366313" cy="840702"/>
      </dsp:txXfrm>
    </dsp:sp>
    <dsp:sp modelId="{ABECE1BE-588C-8F44-99D6-1F4032C6631A}">
      <dsp:nvSpPr>
        <dsp:cNvPr id="0" name=""/>
        <dsp:cNvSpPr/>
      </dsp:nvSpPr>
      <dsp:spPr>
        <a:xfrm>
          <a:off x="1456064" y="3217688"/>
          <a:ext cx="2457273" cy="9333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Repeated returns increased client transport and opportunity costs</a:t>
          </a:r>
        </a:p>
      </dsp:txBody>
      <dsp:txXfrm>
        <a:off x="1501625" y="3263249"/>
        <a:ext cx="2366151" cy="842199"/>
      </dsp:txXfrm>
    </dsp:sp>
    <dsp:sp modelId="{3F3841DA-5CA2-8D4F-8FBF-2510242C7728}">
      <dsp:nvSpPr>
        <dsp:cNvPr id="0" name=""/>
        <dsp:cNvSpPr/>
      </dsp:nvSpPr>
      <dsp:spPr>
        <a:xfrm>
          <a:off x="0" y="1864556"/>
          <a:ext cx="2457273" cy="88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2"/>
              </a:solidFill>
              <a:latin typeface="Verdana"/>
              <a:ea typeface="+mn-ea"/>
              <a:cs typeface="+mn-cs"/>
            </a:rPr>
            <a:t>Negative attitudes of staff experienced but did not delay return</a:t>
          </a:r>
        </a:p>
      </dsp:txBody>
      <dsp:txXfrm>
        <a:off x="43113" y="1907669"/>
        <a:ext cx="2371047" cy="796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7825-E0CF-4843-B0A4-D1685537C4FE}">
      <dsp:nvSpPr>
        <dsp:cNvPr id="0" name=""/>
        <dsp:cNvSpPr/>
      </dsp:nvSpPr>
      <dsp:spPr>
        <a:xfrm>
          <a:off x="1956453" y="413632"/>
          <a:ext cx="3232655" cy="5090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More important </a:t>
          </a:r>
        </a:p>
      </dsp:txBody>
      <dsp:txXfrm>
        <a:off x="1971364" y="428543"/>
        <a:ext cx="3202833" cy="479276"/>
      </dsp:txXfrm>
    </dsp:sp>
    <dsp:sp modelId="{EEDBDDFD-8A09-4341-B05E-9A6F6BC977C1}">
      <dsp:nvSpPr>
        <dsp:cNvPr id="0" name=""/>
        <dsp:cNvSpPr/>
      </dsp:nvSpPr>
      <dsp:spPr>
        <a:xfrm>
          <a:off x="5304290" y="409076"/>
          <a:ext cx="3125061" cy="5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Less important</a:t>
          </a:r>
        </a:p>
      </dsp:txBody>
      <dsp:txXfrm>
        <a:off x="5319334" y="424120"/>
        <a:ext cx="3094973" cy="483561"/>
      </dsp:txXfrm>
    </dsp:sp>
    <dsp:sp modelId="{93E5C2DB-B19D-0C48-81B2-9C2046566464}">
      <dsp:nvSpPr>
        <dsp:cNvPr id="0" name=""/>
        <dsp:cNvSpPr/>
      </dsp:nvSpPr>
      <dsp:spPr>
        <a:xfrm>
          <a:off x="4794883" y="4327076"/>
          <a:ext cx="763601" cy="763601"/>
        </a:xfrm>
        <a:prstGeom prst="triangle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0ED64-6D97-444C-B310-17E92F949086}">
      <dsp:nvSpPr>
        <dsp:cNvPr id="0" name=""/>
        <dsp:cNvSpPr/>
      </dsp:nvSpPr>
      <dsp:spPr>
        <a:xfrm rot="21360000">
          <a:off x="2740791" y="3989767"/>
          <a:ext cx="4871784" cy="34066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D1620-D2AA-194A-8D1B-00B8392DC8FF}">
      <dsp:nvSpPr>
        <dsp:cNvPr id="0" name=""/>
        <dsp:cNvSpPr/>
      </dsp:nvSpPr>
      <dsp:spPr>
        <a:xfrm rot="21360000">
          <a:off x="2708179" y="2721863"/>
          <a:ext cx="2188043" cy="1316692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Compelling, relevant messaging</a:t>
          </a:r>
        </a:p>
      </dsp:txBody>
      <dsp:txXfrm>
        <a:off x="2772455" y="2786139"/>
        <a:ext cx="2059491" cy="1188140"/>
      </dsp:txXfrm>
    </dsp:sp>
    <dsp:sp modelId="{F39C6224-FD33-4244-B277-95B9D592BC19}">
      <dsp:nvSpPr>
        <dsp:cNvPr id="0" name=""/>
        <dsp:cNvSpPr/>
      </dsp:nvSpPr>
      <dsp:spPr>
        <a:xfrm rot="21360000">
          <a:off x="2548454" y="1310372"/>
          <a:ext cx="2303866" cy="1308593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Positive healthcare worker interactions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2334" y="1374252"/>
        <a:ext cx="2176106" cy="1180833"/>
      </dsp:txXfrm>
    </dsp:sp>
    <dsp:sp modelId="{FF36DF8C-837B-A24B-B58B-E7E7450D441B}">
      <dsp:nvSpPr>
        <dsp:cNvPr id="0" name=""/>
        <dsp:cNvSpPr/>
      </dsp:nvSpPr>
      <dsp:spPr>
        <a:xfrm rot="21360000">
          <a:off x="5339916" y="2537897"/>
          <a:ext cx="2167967" cy="1318096"/>
        </a:xfrm>
        <a:prstGeom prst="roundRect">
          <a:avLst/>
        </a:pr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Outside-facility dispensing</a:t>
          </a:r>
        </a:p>
      </dsp:txBody>
      <dsp:txXfrm>
        <a:off x="5404260" y="2602241"/>
        <a:ext cx="2039279" cy="1189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546B9-EA9F-F846-B171-14C498BEFB65}">
      <dsp:nvSpPr>
        <dsp:cNvPr id="0" name=""/>
        <dsp:cNvSpPr/>
      </dsp:nvSpPr>
      <dsp:spPr>
        <a:xfrm>
          <a:off x="30987" y="102301"/>
          <a:ext cx="2459650" cy="1475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Facilitate positive HCW-client interactions</a:t>
          </a:r>
          <a:endParaRPr lang="en-ZA" sz="1600" kern="1200" dirty="0"/>
        </a:p>
      </dsp:txBody>
      <dsp:txXfrm>
        <a:off x="30987" y="102301"/>
        <a:ext cx="2459650" cy="1475790"/>
      </dsp:txXfrm>
    </dsp:sp>
    <dsp:sp modelId="{B1131BCA-DCDB-6D47-BE24-BE64BD552211}">
      <dsp:nvSpPr>
        <dsp:cNvPr id="0" name=""/>
        <dsp:cNvSpPr/>
      </dsp:nvSpPr>
      <dsp:spPr>
        <a:xfrm>
          <a:off x="2736603" y="102301"/>
          <a:ext cx="2459650" cy="147579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Implement prioritized tracing programmes </a:t>
          </a:r>
          <a:endParaRPr lang="en-ZA" sz="1600" kern="1200"/>
        </a:p>
      </dsp:txBody>
      <dsp:txXfrm>
        <a:off x="2736603" y="102301"/>
        <a:ext cx="2459650" cy="1475790"/>
      </dsp:txXfrm>
    </dsp:sp>
    <dsp:sp modelId="{74811847-4123-E245-AFDB-CCAF55FB71F7}">
      <dsp:nvSpPr>
        <dsp:cNvPr id="0" name=""/>
        <dsp:cNvSpPr/>
      </dsp:nvSpPr>
      <dsp:spPr>
        <a:xfrm>
          <a:off x="5442219" y="102301"/>
          <a:ext cx="2459650" cy="14757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Ensure flexible refills when clients are late </a:t>
          </a:r>
          <a:endParaRPr lang="en-ZA" sz="1600" kern="1200" dirty="0"/>
        </a:p>
      </dsp:txBody>
      <dsp:txXfrm>
        <a:off x="5442219" y="102301"/>
        <a:ext cx="2459650" cy="1475790"/>
      </dsp:txXfrm>
    </dsp:sp>
    <dsp:sp modelId="{F46638DD-C410-4939-8DB4-57388C3C8794}">
      <dsp:nvSpPr>
        <dsp:cNvPr id="0" name=""/>
        <dsp:cNvSpPr/>
      </dsp:nvSpPr>
      <dsp:spPr>
        <a:xfrm>
          <a:off x="30987" y="1824056"/>
          <a:ext cx="2459650" cy="147579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Do not</a:t>
          </a:r>
          <a:r>
            <a:rPr lang="en-ZA" sz="1600" kern="1200" dirty="0"/>
            <a:t> require repeated visits to restart ART</a:t>
          </a:r>
        </a:p>
      </dsp:txBody>
      <dsp:txXfrm>
        <a:off x="30987" y="1824056"/>
        <a:ext cx="2459650" cy="1475790"/>
      </dsp:txXfrm>
    </dsp:sp>
    <dsp:sp modelId="{CE7DB904-FE37-AC4F-AB6A-E4D5C3F5B81E}">
      <dsp:nvSpPr>
        <dsp:cNvPr id="0" name=""/>
        <dsp:cNvSpPr/>
      </dsp:nvSpPr>
      <dsp:spPr>
        <a:xfrm>
          <a:off x="2736603" y="1824056"/>
          <a:ext cx="2459650" cy="147579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accelerated access to DSD for those re-engaging and eligible</a:t>
          </a:r>
          <a:endParaRPr lang="en-ZA" sz="1600" kern="1200" dirty="0"/>
        </a:p>
      </dsp:txBody>
      <dsp:txXfrm>
        <a:off x="2736603" y="1824056"/>
        <a:ext cx="2459650" cy="1475790"/>
      </dsp:txXfrm>
    </dsp:sp>
    <dsp:sp modelId="{437EDA50-291A-D340-8E3D-A4527FB38B1F}">
      <dsp:nvSpPr>
        <dsp:cNvPr id="0" name=""/>
        <dsp:cNvSpPr/>
      </dsp:nvSpPr>
      <dsp:spPr>
        <a:xfrm>
          <a:off x="5442219" y="1824056"/>
          <a:ext cx="2459650" cy="1475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differentiated counselling and support, depending on need and client preference </a:t>
          </a:r>
          <a:endParaRPr lang="en-ZA" sz="1600" kern="1200"/>
        </a:p>
      </dsp:txBody>
      <dsp:txXfrm>
        <a:off x="5442219" y="1824056"/>
        <a:ext cx="2459650" cy="1475790"/>
      </dsp:txXfrm>
    </dsp:sp>
    <dsp:sp modelId="{26090994-1749-9741-BA7D-8464DE5E38BC}">
      <dsp:nvSpPr>
        <dsp:cNvPr id="0" name=""/>
        <dsp:cNvSpPr/>
      </dsp:nvSpPr>
      <dsp:spPr>
        <a:xfrm>
          <a:off x="5530" y="3545812"/>
          <a:ext cx="7921797" cy="82803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 screening for common co-morbidities, including around mental health </a:t>
          </a:r>
          <a:endParaRPr lang="en-ZA" sz="1600" kern="1200"/>
        </a:p>
      </dsp:txBody>
      <dsp:txXfrm>
        <a:off x="5530" y="3545812"/>
        <a:ext cx="7921797" cy="828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188567778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347163432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3083648768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1129250411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65" r:id="rId5"/>
    <p:sldLayoutId id="2147483667" r:id="rId6"/>
    <p:sldLayoutId id="2147483698" r:id="rId7"/>
    <p:sldLayoutId id="2147483699" r:id="rId8"/>
    <p:sldLayoutId id="2147483700" r:id="rId9"/>
    <p:sldLayoutId id="2147483686" r:id="rId10"/>
    <p:sldLayoutId id="2147483696" r:id="rId11"/>
    <p:sldLayoutId id="2147483697" r:id="rId12"/>
    <p:sldLayoutId id="2147483674" r:id="rId13"/>
    <p:sldLayoutId id="2147483701" r:id="rId14"/>
    <p:sldLayoutId id="2147483702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507607"/>
            <a:ext cx="7357341" cy="3257307"/>
          </a:xfrm>
        </p:spPr>
        <p:txBody>
          <a:bodyPr anchor="ctr" anchorCtr="0">
            <a:noAutofit/>
          </a:bodyPr>
          <a:lstStyle/>
          <a:p>
            <a:r>
              <a:rPr lang="en-GB" sz="4000" noProof="0" dirty="0"/>
              <a:t>Understanding treatment interruptions and the importance of flexibility to support quality re-engagement: the Malawi experience 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093086"/>
            <a:ext cx="7357344" cy="109188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2C90CF"/>
                </a:solidFill>
                <a:latin typeface="Verdana Bold"/>
                <a:ea typeface="+mj-lt"/>
                <a:cs typeface="+mj-lt"/>
              </a:rPr>
              <a:t>Differentiated strategies to support sustained engagement and re-engagement in HIV services in eastern and southern Africa</a:t>
            </a:r>
            <a:endParaRPr lang="en-US" sz="2000" dirty="0">
              <a:solidFill>
                <a:srgbClr val="2C90CF"/>
              </a:solidFill>
              <a:latin typeface="Verdana Bold"/>
              <a:cs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Khumbo</a:t>
            </a:r>
            <a:r>
              <a:rPr lang="en-GB" dirty="0"/>
              <a:t> Nyirenda, Partners in Hope, Malawi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75DB-25A9-ADB7-0960-2F258259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811" y="134621"/>
            <a:ext cx="9685790" cy="12239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Examples of positive interactions and motivating messaging 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F962ED8-6F5C-4D9D-826B-08E46104F5BB}"/>
              </a:ext>
            </a:extLst>
          </p:cNvPr>
          <p:cNvSpPr/>
          <p:nvPr/>
        </p:nvSpPr>
        <p:spPr>
          <a:xfrm>
            <a:off x="9574924" y="2322785"/>
            <a:ext cx="2534618" cy="1891865"/>
          </a:xfrm>
          <a:prstGeom prst="roundRect">
            <a:avLst/>
          </a:prstGeom>
          <a:blipFill rotWithShape="1">
            <a:blip r:embed="rId2"/>
            <a:srcRect/>
            <a:stretch>
              <a:fillRect t="-23000" b="-23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92671-062C-4E33-9B1F-7A25A5D73F5D}"/>
              </a:ext>
            </a:extLst>
          </p:cNvPr>
          <p:cNvSpPr txBox="1"/>
          <p:nvPr/>
        </p:nvSpPr>
        <p:spPr>
          <a:xfrm>
            <a:off x="257960" y="2152299"/>
            <a:ext cx="9180330" cy="498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interactions</a:t>
            </a:r>
          </a:p>
          <a:p>
            <a:pPr marL="115888" lvl="1" indent="-115888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 and reciprocal interactions</a:t>
            </a:r>
          </a:p>
          <a:p>
            <a:pPr marL="165100" lvl="2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opened up to me as a fellow man and there was nothing to hide. So I also opened up to him. </a:t>
            </a:r>
            <a:br>
              <a:rPr lang="en-US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32yrs, southern region </a:t>
            </a:r>
          </a:p>
          <a:p>
            <a:pPr marL="114300" lvl="2" indent="-11430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</a:t>
            </a:r>
          </a:p>
          <a:p>
            <a:pPr marL="165100" lvl="2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(HCWs) keep our secrets. I trust them because we chat in secluded, private areas. </a:t>
            </a:r>
            <a:br>
              <a:rPr lang="en-US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24yrs, central region </a:t>
            </a:r>
          </a:p>
          <a:p>
            <a:pPr marL="114300" lvl="2" indent="-11430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Uninterrupted and focused conversations </a:t>
            </a:r>
          </a:p>
          <a:p>
            <a:pPr marL="165100"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[Past HCWs] spent little time with us. But these HCWs ask what challenges I’m facing now, what I faced in the past. – 24yrs, southern region </a:t>
            </a:r>
          </a:p>
          <a:p>
            <a:pPr indent="-29210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9210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Motivating messaging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how ARV contributes to life goals</a:t>
            </a:r>
            <a:br>
              <a:rPr lang="en-US" sz="14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i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I understand: when I take my ARVs, I can be strong, healthy and able to work. When I work, I make money. When I make money, I take care of my family. – 35yrs, southern region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Tailored </a:t>
            </a:r>
            <a:r>
              <a:rPr lang="en-US" sz="14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</a:t>
            </a:r>
            <a:br>
              <a:rPr lang="en-US" sz="14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client always travels to Mozambique, but for a very good reason: to make sure that there is food on his table. This means I need to support him, despite his travels, to make ARVs a priority. –Lay Cadre, 37yrs, southern region </a:t>
            </a:r>
          </a:p>
          <a:p>
            <a:pPr indent="-29210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br>
              <a:rPr lang="en-US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6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E9CAF0E-002C-B0FC-B63A-8F7CCC09BCED}"/>
              </a:ext>
            </a:extLst>
          </p:cNvPr>
          <p:cNvSpPr/>
          <p:nvPr/>
        </p:nvSpPr>
        <p:spPr>
          <a:xfrm>
            <a:off x="9615606" y="4578114"/>
            <a:ext cx="2442994" cy="1751986"/>
          </a:xfrm>
          <a:prstGeom prst="roundRect">
            <a:avLst/>
          </a:prstGeom>
          <a:blipFill rotWithShape="1">
            <a:blip r:embed="rId3"/>
            <a:srcRect/>
            <a:stretch>
              <a:fillRect t="-23000" b="-23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3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75DB-25A9-ADB7-0960-2F258259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911" y="183972"/>
            <a:ext cx="9685790" cy="12239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to practice: HCW Job Aid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5F0F2-FFA2-0357-4C72-AEEB88A3BA56}"/>
              </a:ext>
            </a:extLst>
          </p:cNvPr>
          <p:cNvGrpSpPr/>
          <p:nvPr/>
        </p:nvGrpSpPr>
        <p:grpSpPr>
          <a:xfrm>
            <a:off x="1178972" y="2015405"/>
            <a:ext cx="10042399" cy="4588494"/>
            <a:chOff x="602758" y="1517693"/>
            <a:chExt cx="10042399" cy="45884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C2FC8A-7B24-0F20-DBD0-D5D75AAE4E4B}"/>
                </a:ext>
              </a:extLst>
            </p:cNvPr>
            <p:cNvSpPr txBox="1"/>
            <p:nvPr/>
          </p:nvSpPr>
          <p:spPr>
            <a:xfrm>
              <a:off x="6526029" y="5106508"/>
              <a:ext cx="1653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9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 more support?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D67ADE-FD2F-9412-70CD-2AD766A11BC0}"/>
                </a:ext>
              </a:extLst>
            </p:cNvPr>
            <p:cNvGrpSpPr/>
            <p:nvPr/>
          </p:nvGrpSpPr>
          <p:grpSpPr>
            <a:xfrm>
              <a:off x="602758" y="1517693"/>
              <a:ext cx="10042399" cy="4588494"/>
              <a:chOff x="602758" y="1517693"/>
              <a:chExt cx="10042399" cy="458849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4403265-1549-5662-10AC-DCE070A0B8DC}"/>
                  </a:ext>
                </a:extLst>
              </p:cNvPr>
              <p:cNvGrpSpPr/>
              <p:nvPr/>
            </p:nvGrpSpPr>
            <p:grpSpPr>
              <a:xfrm>
                <a:off x="602758" y="1517693"/>
                <a:ext cx="10042399" cy="4588494"/>
                <a:chOff x="279778" y="1422158"/>
                <a:chExt cx="10042399" cy="4588494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03197D89-D569-6EAA-F182-DBF7046B8553}"/>
                    </a:ext>
                  </a:extLst>
                </p:cNvPr>
                <p:cNvSpPr/>
                <p:nvPr/>
              </p:nvSpPr>
              <p:spPr>
                <a:xfrm>
                  <a:off x="279778" y="2221464"/>
                  <a:ext cx="2251881" cy="873457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 Kind</a:t>
                  </a:r>
                </a:p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Greet in a friendly way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C30F59F8-F39A-5700-721F-89DBE39BE8AF}"/>
                    </a:ext>
                  </a:extLst>
                </p:cNvPr>
                <p:cNvSpPr/>
                <p:nvPr/>
              </p:nvSpPr>
              <p:spPr>
                <a:xfrm>
                  <a:off x="279778" y="1422158"/>
                  <a:ext cx="2251881" cy="502926"/>
                </a:xfrm>
                <a:prstGeom prst="roundRect">
                  <a:avLst/>
                </a:prstGeom>
                <a:solidFill>
                  <a:srgbClr val="0090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START HERE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0C89E5FD-9B06-24DB-C823-A7E0942120FE}"/>
                    </a:ext>
                  </a:extLst>
                </p:cNvPr>
                <p:cNvCxnSpPr>
                  <a:cxnSpLocks/>
                  <a:stCxn id="13" idx="3"/>
                </p:cNvCxnSpPr>
                <p:nvPr/>
              </p:nvCxnSpPr>
              <p:spPr>
                <a:xfrm>
                  <a:off x="2531659" y="2658193"/>
                  <a:ext cx="1549022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3A02968-BCFF-B365-56E0-192C7DD6B4F2}"/>
                    </a:ext>
                  </a:extLst>
                </p:cNvPr>
                <p:cNvSpPr txBox="1"/>
                <p:nvPr/>
              </p:nvSpPr>
              <p:spPr>
                <a:xfrm>
                  <a:off x="2531659" y="2134972"/>
                  <a:ext cx="1549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 this the first interaction?</a:t>
                  </a:r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4AFF6038-4FEF-6C27-EA06-AC71528A3A2A}"/>
                    </a:ext>
                  </a:extLst>
                </p:cNvPr>
                <p:cNvSpPr/>
                <p:nvPr/>
              </p:nvSpPr>
              <p:spPr>
                <a:xfrm>
                  <a:off x="4080681" y="2221463"/>
                  <a:ext cx="2251881" cy="873458"/>
                </a:xfrm>
                <a:prstGeom prst="roundRect">
                  <a:avLst/>
                </a:prstGeom>
                <a:solidFill>
                  <a:srgbClr val="0091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Understand</a:t>
                  </a:r>
                </a:p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Ask about the story</a:t>
                  </a:r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BEDA1D5C-7F82-2DBE-73F2-C4AAEF2B10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2562" y="2658193"/>
                  <a:ext cx="1549022" cy="0"/>
                </a:xfrm>
                <a:prstGeom prst="straightConnector1">
                  <a:avLst/>
                </a:prstGeom>
                <a:ln w="38100">
                  <a:solidFill>
                    <a:srgbClr val="0071C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5A96F94-A530-DCD9-1A4E-058AC14518A7}"/>
                    </a:ext>
                  </a:extLst>
                </p:cNvPr>
                <p:cNvSpPr txBox="1"/>
                <p:nvPr/>
              </p:nvSpPr>
              <p:spPr>
                <a:xfrm>
                  <a:off x="6275720" y="1925084"/>
                  <a:ext cx="160586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71C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Has there been a negative facility experience?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A1957949-BBAD-0D47-EB7D-A414AF56A9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2983" y="3094921"/>
                  <a:ext cx="0" cy="593676"/>
                </a:xfrm>
                <a:prstGeom prst="straightConnector1">
                  <a:avLst/>
                </a:prstGeom>
                <a:ln w="38100">
                  <a:solidFill>
                    <a:srgbClr val="00919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C04325B4-D57E-D58C-EDFA-A93D5244971D}"/>
                    </a:ext>
                  </a:extLst>
                </p:cNvPr>
                <p:cNvSpPr/>
                <p:nvPr/>
              </p:nvSpPr>
              <p:spPr>
                <a:xfrm>
                  <a:off x="4057042" y="3688597"/>
                  <a:ext cx="2251881" cy="873458"/>
                </a:xfrm>
                <a:prstGeom prst="roundRect">
                  <a:avLst/>
                </a:prstGeom>
                <a:solidFill>
                  <a:srgbClr val="0071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Tailor </a:t>
                  </a:r>
                </a:p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counseling to fit experiences</a:t>
                  </a: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2C08597B-F223-38A6-20C7-135991EA0F7B}"/>
                    </a:ext>
                  </a:extLst>
                </p:cNvPr>
                <p:cNvSpPr/>
                <p:nvPr/>
              </p:nvSpPr>
              <p:spPr>
                <a:xfrm>
                  <a:off x="7895086" y="2221463"/>
                  <a:ext cx="2251881" cy="873458"/>
                </a:xfrm>
                <a:prstGeom prst="roundRect">
                  <a:avLst/>
                </a:prstGeom>
                <a:solidFill>
                  <a:srgbClr val="7A8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Apologize</a:t>
                  </a:r>
                  <a:b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previous experiences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63BC3636-AD49-FD58-A503-ECA37CD8C0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89222" y="4091747"/>
                  <a:ext cx="2731804" cy="0"/>
                </a:xfrm>
                <a:prstGeom prst="straightConnector1">
                  <a:avLst/>
                </a:prstGeom>
                <a:ln w="38100">
                  <a:solidFill>
                    <a:srgbClr val="7A81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AB193C4-C106-DA00-1CD5-789E39A1EF42}"/>
                    </a:ext>
                  </a:extLst>
                </p:cNvPr>
                <p:cNvCxnSpPr>
                  <a:cxnSpLocks/>
                  <a:stCxn id="22" idx="2"/>
                </p:cNvCxnSpPr>
                <p:nvPr/>
              </p:nvCxnSpPr>
              <p:spPr>
                <a:xfrm>
                  <a:off x="9021027" y="3094921"/>
                  <a:ext cx="0" cy="996826"/>
                </a:xfrm>
                <a:prstGeom prst="line">
                  <a:avLst/>
                </a:prstGeom>
                <a:ln w="38100">
                  <a:solidFill>
                    <a:srgbClr val="7A81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CDDDD0EF-1447-F6AF-DE7A-69938149B8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8004" y="4562055"/>
                  <a:ext cx="0" cy="593676"/>
                </a:xfrm>
                <a:prstGeom prst="straightConnector1">
                  <a:avLst/>
                </a:prstGeom>
                <a:ln w="38100">
                  <a:solidFill>
                    <a:srgbClr val="0071C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5F14D32-0FCD-9566-858B-527E27552EAF}"/>
                    </a:ext>
                  </a:extLst>
                </p:cNvPr>
                <p:cNvSpPr txBox="1"/>
                <p:nvPr/>
              </p:nvSpPr>
              <p:spPr>
                <a:xfrm>
                  <a:off x="3422210" y="4584633"/>
                  <a:ext cx="17844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71C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Are there remaining barriers?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63469469-DC0F-1D66-DBE7-FA514D22BF69}"/>
                    </a:ext>
                  </a:extLst>
                </p:cNvPr>
                <p:cNvSpPr/>
                <p:nvPr/>
              </p:nvSpPr>
              <p:spPr>
                <a:xfrm>
                  <a:off x="4080680" y="5137194"/>
                  <a:ext cx="2251881" cy="873458"/>
                </a:xfrm>
                <a:prstGeom prst="roundRect">
                  <a:avLst/>
                </a:prstGeom>
                <a:solidFill>
                  <a:srgbClr val="009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Support tailored action plan 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0F907FF-6F70-BFF6-9853-84EE525F5363}"/>
                    </a:ext>
                  </a:extLst>
                </p:cNvPr>
                <p:cNvCxnSpPr>
                  <a:cxnSpLocks/>
                  <a:stCxn id="27" idx="3"/>
                </p:cNvCxnSpPr>
                <p:nvPr/>
              </p:nvCxnSpPr>
              <p:spPr>
                <a:xfrm>
                  <a:off x="6332561" y="5573923"/>
                  <a:ext cx="1525384" cy="0"/>
                </a:xfrm>
                <a:prstGeom prst="straightConnector1">
                  <a:avLst/>
                </a:prstGeom>
                <a:ln w="38100">
                  <a:solidFill>
                    <a:srgbClr val="009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C9DB0D37-641F-8C73-75BE-B8D117141977}"/>
                    </a:ext>
                  </a:extLst>
                </p:cNvPr>
                <p:cNvSpPr/>
                <p:nvPr/>
              </p:nvSpPr>
              <p:spPr>
                <a:xfrm>
                  <a:off x="7857945" y="5137192"/>
                  <a:ext cx="2464232" cy="873457"/>
                </a:xfrm>
                <a:prstGeom prst="roundRect">
                  <a:avLst/>
                </a:prstGeom>
                <a:solidFill>
                  <a:srgbClr val="2ECB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Ongoing relationship</a:t>
                  </a:r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4989EF0-3D3F-6FA6-43E7-3C4853F4B579}"/>
                    </a:ext>
                  </a:extLst>
                </p:cNvPr>
                <p:cNvCxnSpPr>
                  <a:cxnSpLocks/>
                  <a:stCxn id="14" idx="2"/>
                  <a:endCxn id="13" idx="0"/>
                </p:cNvCxnSpPr>
                <p:nvPr/>
              </p:nvCxnSpPr>
              <p:spPr>
                <a:xfrm>
                  <a:off x="1405719" y="1925084"/>
                  <a:ext cx="0" cy="296380"/>
                </a:xfrm>
                <a:prstGeom prst="straightConnector1">
                  <a:avLst/>
                </a:prstGeom>
                <a:ln w="38100">
                  <a:solidFill>
                    <a:srgbClr val="00905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AD7AD7-7612-E840-4F06-1DEBA41AD53D}"/>
                  </a:ext>
                </a:extLst>
              </p:cNvPr>
              <p:cNvSpPr txBox="1"/>
              <p:nvPr/>
            </p:nvSpPr>
            <p:spPr>
              <a:xfrm>
                <a:off x="602758" y="3362903"/>
                <a:ext cx="11802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this a follow-up visit?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4543F68-53CE-6A4A-63C1-44582161A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8698" y="3179247"/>
                <a:ext cx="0" cy="104161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E424D90-BC19-40B7-FD61-12533526A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8697" y="4220859"/>
                <a:ext cx="2651325" cy="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487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75DB-25A9-ADB7-0960-2F258259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688" y="214182"/>
            <a:ext cx="9685790" cy="12239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Steps: INTEGRATE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28B2-50B3-382B-FB32-A66AB93429BD}"/>
              </a:ext>
            </a:extLst>
          </p:cNvPr>
          <p:cNvSpPr txBox="1">
            <a:spLocks/>
          </p:cNvSpPr>
          <p:nvPr/>
        </p:nvSpPr>
        <p:spPr>
          <a:xfrm>
            <a:off x="359557" y="1785882"/>
            <a:ext cx="6924822" cy="463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</a:t>
            </a:r>
            <a:b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 core PCC curriculum at 8 facilities as part of routine care, to promote and expedite scale up</a:t>
            </a:r>
          </a:p>
          <a:p>
            <a:pPr marL="0" indent="0">
              <a:buNone/>
            </a:pPr>
            <a:r>
              <a:rPr lang="en-US" sz="140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 to scale “add-on intervention package”</a:t>
            </a:r>
          </a:p>
          <a:p>
            <a:pPr marL="0" indent="0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Curriculum</a:t>
            </a: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for 2 min interactions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10-15 min counseling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min advanced counselling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</a:p>
          <a:p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 training (assessing intensity of training needed</a:t>
            </a:r>
          </a:p>
          <a:p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HCW job aids and curriculum materials </a:t>
            </a:r>
          </a:p>
          <a:p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Mentoring and monitoring and evaluation plans (lightest touch to still achieve quality)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37BCF-ECB1-4AD3-BCBB-AAD087A24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265" y="2065106"/>
            <a:ext cx="4353179" cy="3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EBA163F-A910-D0EE-6A0D-7B9BA02E1A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6667658"/>
              </p:ext>
            </p:extLst>
          </p:nvPr>
        </p:nvGraphicFramePr>
        <p:xfrm>
          <a:off x="4116388" y="1724629"/>
          <a:ext cx="7932858" cy="447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D6B0C4-0D59-1CC0-635B-E9949890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903" y="267705"/>
            <a:ext cx="8739673" cy="1223964"/>
          </a:xfrm>
        </p:spPr>
        <p:txBody>
          <a:bodyPr>
            <a:normAutofit/>
          </a:bodyPr>
          <a:lstStyle/>
          <a:p>
            <a:r>
              <a:rPr lang="en-US" dirty="0"/>
              <a:t>To support re-engagement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83241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C36AB-56D5-A813-55E0-0F8E4745F1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cs typeface="Calibri" panose="020F0502020204030204" pitchFamily="34" charset="0"/>
              </a:rPr>
              <a:t>Funders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Bill and Melinda Gates Foundation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(INV-001423)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NIH (R01MH122308)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U.S. Agency for International Development (USAID) and the President’s Emergency Plan for AIDS Relief (PEPFAR) (AID-OAA-A-15–00070)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University of California Los Angeles (UCLA) CFAR (AI028697)</a:t>
            </a:r>
          </a:p>
          <a:p>
            <a:pPr lvl="0"/>
            <a:endParaRPr lang="en-US" dirty="0">
              <a:cs typeface="Calibri" panose="020F0502020204030204" pitchFamily="34" charset="0"/>
            </a:endParaRPr>
          </a:p>
          <a:p>
            <a:r>
              <a:rPr lang="en-US" sz="2000" b="1" kern="1200" dirty="0">
                <a:latin typeface="+mn-lt"/>
                <a:cs typeface="Calibri" panose="020F0502020204030204" pitchFamily="34" charset="0"/>
              </a:rPr>
              <a:t>Special thanks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kern="1200" dirty="0">
                <a:latin typeface="+mn-lt"/>
                <a:cs typeface="Calibri" panose="020F0502020204030204" pitchFamily="34" charset="0"/>
              </a:rPr>
              <a:t>PIH</a:t>
            </a:r>
            <a:r>
              <a:rPr lang="en-US" sz="2000" b="1" kern="12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dirty="0">
                <a:cs typeface="Calibri" panose="020F0502020204030204" pitchFamily="34" charset="0"/>
              </a:rPr>
              <a:t>f</a:t>
            </a:r>
            <a:r>
              <a:rPr lang="en-US" sz="2000" b="0" kern="1200" dirty="0">
                <a:latin typeface="+mn-lt"/>
                <a:cs typeface="Calibri" panose="020F0502020204030204" pitchFamily="34" charset="0"/>
              </a:rPr>
              <a:t>acility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kern="1200" dirty="0">
                <a:latin typeface="+mn-lt"/>
                <a:cs typeface="Calibri" panose="020F0502020204030204" pitchFamily="34" charset="0"/>
              </a:rPr>
              <a:t>Client and HCW participants</a:t>
            </a:r>
            <a:r>
              <a:rPr lang="en-US" sz="2000" b="1" kern="1200" dirty="0">
                <a:latin typeface="+mn-lt"/>
                <a:cs typeface="Calibri" panose="020F0502020204030204" pitchFamily="34" charset="0"/>
              </a:rPr>
              <a:t> </a:t>
            </a:r>
            <a:endParaRPr lang="en-GB" sz="2000" b="1" kern="1200" dirty="0">
              <a:latin typeface="+mn-lt"/>
              <a:cs typeface="Calibri" panose="020F0502020204030204" pitchFamily="34" charset="0"/>
            </a:endParaRPr>
          </a:p>
          <a:p>
            <a:pPr lvl="0"/>
            <a:endParaRPr lang="en-US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09CDD-CE4E-98D8-7F7C-4F8B9A8D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20574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55FDA3-6957-1465-63B4-364E1587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48" y="202427"/>
            <a:ext cx="9061466" cy="1223964"/>
          </a:xfrm>
        </p:spPr>
        <p:txBody>
          <a:bodyPr>
            <a:normAutofit/>
          </a:bodyPr>
          <a:lstStyle/>
          <a:p>
            <a:r>
              <a:rPr lang="en-US" sz="4000" dirty="0"/>
              <a:t>Why do people disengage?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D83224-CB1D-BD00-ADDE-7ABB3F59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86" y="2053764"/>
            <a:ext cx="5634969" cy="458877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Health system challenges</a:t>
            </a:r>
          </a:p>
          <a:p>
            <a:pPr marL="685800" lvl="1" indent="-457200"/>
            <a:r>
              <a:rPr lang="en-US" dirty="0"/>
              <a:t>Appointment frequency</a:t>
            </a:r>
          </a:p>
          <a:p>
            <a:pPr marL="685800" lvl="1" indent="-457200"/>
            <a:r>
              <a:rPr lang="en-US" dirty="0"/>
              <a:t>Inflexible appointment schedules </a:t>
            </a:r>
          </a:p>
          <a:p>
            <a:pPr lvl="2" indent="-457200"/>
            <a:r>
              <a:rPr lang="en-US" dirty="0"/>
              <a:t>Mobility, competing demands, time and cost</a:t>
            </a:r>
          </a:p>
          <a:p>
            <a:pPr marL="685800" lvl="1" indent="-457200"/>
            <a:r>
              <a:rPr lang="en-US" dirty="0"/>
              <a:t>Negative experiences with providers </a:t>
            </a:r>
          </a:p>
          <a:p>
            <a:pPr marL="685800" lvl="1" indent="-457200"/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Intra- and inter-personal drivers</a:t>
            </a:r>
          </a:p>
          <a:p>
            <a:pPr marL="685800" lvl="1" indent="-457200"/>
            <a:r>
              <a:rPr lang="en-US" dirty="0"/>
              <a:t>Internal and external stigma</a:t>
            </a:r>
          </a:p>
          <a:p>
            <a:pPr marL="685800" lvl="1" indent="-457200"/>
            <a:r>
              <a:rPr lang="en-US" dirty="0"/>
              <a:t>Treatment fatigue</a:t>
            </a:r>
          </a:p>
          <a:p>
            <a:pPr marL="685800" lvl="1" indent="-457200"/>
            <a:r>
              <a:rPr lang="en-US" dirty="0"/>
              <a:t>Poor HIV-related knowledge / </a:t>
            </a:r>
            <a:br>
              <a:rPr lang="en-US" dirty="0"/>
            </a:br>
            <a:r>
              <a:rPr lang="en-US" dirty="0"/>
              <a:t>ability to navigate health system</a:t>
            </a:r>
          </a:p>
          <a:p>
            <a:pPr marL="685800" lvl="1" indent="-457200"/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Clinical reasons</a:t>
            </a:r>
          </a:p>
          <a:p>
            <a:pPr marL="514350" lvl="1" indent="-285750"/>
            <a:r>
              <a:rPr lang="en-US" dirty="0"/>
              <a:t>Illness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7A3946-2EDF-407A-B27D-28A92AE4E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84288"/>
              </p:ext>
            </p:extLst>
          </p:nvPr>
        </p:nvGraphicFramePr>
        <p:xfrm>
          <a:off x="6400800" y="1638284"/>
          <a:ext cx="5477314" cy="481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7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0984C5-BF86-FEC9-730C-D7EF474ADA1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717605" y="3322110"/>
            <a:ext cx="7469976" cy="19884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987C38-A94D-B837-BBD7-4C83CA9E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089" y="284184"/>
            <a:ext cx="7632700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“Time matters”: Time to</a:t>
            </a:r>
            <a:br>
              <a:rPr lang="en-US" dirty="0"/>
            </a:br>
            <a:r>
              <a:rPr lang="en-US" dirty="0"/>
              <a:t>re-engagement in Malawi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CB6F9-5249-D3A5-7881-6DDEF97BD3CF}"/>
              </a:ext>
            </a:extLst>
          </p:cNvPr>
          <p:cNvSpPr txBox="1"/>
          <p:nvPr/>
        </p:nvSpPr>
        <p:spPr>
          <a:xfrm>
            <a:off x="0" y="6362556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Norwood K et al, “Time matters: levering longitudinal, person-centered data to understand interruptions and re-engagement in HIV treatment in Malawi from January 2020 to September 2023”, AIDS 2024. Abstract 1265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E73F7D8-C2A4-5DD2-378D-4D7A816369B6}"/>
              </a:ext>
            </a:extLst>
          </p:cNvPr>
          <p:cNvSpPr txBox="1">
            <a:spLocks/>
          </p:cNvSpPr>
          <p:nvPr/>
        </p:nvSpPr>
        <p:spPr bwMode="gray">
          <a:xfrm>
            <a:off x="183368" y="2171949"/>
            <a:ext cx="11782081" cy="285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Objective: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Understand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frequency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duration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of </a:t>
            </a:r>
            <a:r>
              <a:rPr lang="en-US" sz="1400" dirty="0"/>
              <a:t>interruptions in treatment (IIT) in Malawi (</a:t>
            </a:r>
            <a:r>
              <a:rPr lang="en-US" sz="1400" u="sng" dirty="0"/>
              <a:t>&gt;</a:t>
            </a:r>
            <a:r>
              <a:rPr lang="en-US" sz="1400" dirty="0"/>
              <a:t>28 days late for ART visit)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DF91C-045F-A9E7-1BFD-E69E1591BDBC}"/>
              </a:ext>
            </a:extLst>
          </p:cNvPr>
          <p:cNvSpPr txBox="1"/>
          <p:nvPr/>
        </p:nvSpPr>
        <p:spPr>
          <a:xfrm>
            <a:off x="6858439" y="2887167"/>
            <a:ext cx="242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Among those with ITT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2435616-960C-8BCE-B176-AFD1BEB67CF1}"/>
              </a:ext>
            </a:extLst>
          </p:cNvPr>
          <p:cNvSpPr txBox="1">
            <a:spLocks/>
          </p:cNvSpPr>
          <p:nvPr/>
        </p:nvSpPr>
        <p:spPr bwMode="gray">
          <a:xfrm>
            <a:off x="226551" y="2789820"/>
            <a:ext cx="4133989" cy="285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Design: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Review of national data from Jan 2020-Sept 2023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N=1,145215 ART clients reviewed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60% of ART clients experienced IIT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81% re-engagement in care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Majority returned within 100 days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82% re-engaged in care within 6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F49E5-4FD2-5867-A336-C5F22A6AB1AB}"/>
              </a:ext>
            </a:extLst>
          </p:cNvPr>
          <p:cNvSpPr/>
          <p:nvPr/>
        </p:nvSpPr>
        <p:spPr>
          <a:xfrm>
            <a:off x="5595042" y="3856776"/>
            <a:ext cx="262550" cy="787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307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57D101-FEA6-45AA-B018-FE0E0CA8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385" y="182203"/>
            <a:ext cx="6390524" cy="1223963"/>
          </a:xfrm>
        </p:spPr>
        <p:txBody>
          <a:bodyPr>
            <a:normAutofit/>
          </a:bodyPr>
          <a:lstStyle/>
          <a:p>
            <a:r>
              <a:rPr lang="en-US" sz="4000" dirty="0"/>
              <a:t>Outcomes among men successfully traced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B7EDE8-4C53-47F3-8D6E-BF7F61873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118812"/>
              </p:ext>
            </p:extLst>
          </p:nvPr>
        </p:nvGraphicFramePr>
        <p:xfrm>
          <a:off x="5452154" y="1634584"/>
          <a:ext cx="6739846" cy="404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DA06C3-2151-4C68-9176-BCF0FEB5A087}"/>
              </a:ext>
            </a:extLst>
          </p:cNvPr>
          <p:cNvSpPr txBox="1"/>
          <p:nvPr/>
        </p:nvSpPr>
        <p:spPr>
          <a:xfrm>
            <a:off x="889631" y="3764014"/>
            <a:ext cx="4931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32% of men categorized as disengaged who were traced </a:t>
            </a:r>
          </a:p>
          <a:p>
            <a:r>
              <a:rPr lang="en-US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were alive and on ART </a:t>
            </a:r>
          </a:p>
          <a:p>
            <a:r>
              <a:rPr lang="en-US" sz="2000" b="1" dirty="0">
                <a:cs typeface="Arial" panose="020B0604020202020204" pitchFamily="34" charset="0"/>
              </a:rPr>
              <a:t>Among these: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53% silent transfer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46% active at study facility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but poor documentation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741B4-61AF-4026-AC81-A2F32A705577}"/>
              </a:ext>
            </a:extLst>
          </p:cNvPr>
          <p:cNvSpPr/>
          <p:nvPr/>
        </p:nvSpPr>
        <p:spPr>
          <a:xfrm>
            <a:off x="7554458" y="5852467"/>
            <a:ext cx="4288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Dovel K et al.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IDEaL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a study protocol for an individually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randomised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control trial. BMJ open. 2023 Jul 1;13(7):e070896.</a:t>
            </a:r>
            <a:b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Choko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AT et al. ENGAGE: A study protocol for a randomized control trial.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PLoS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One. 2023 Feb 24;18(2):e0281472.</a:t>
            </a: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600D2D-5F64-4AC2-BE35-22FD09E66927}"/>
              </a:ext>
            </a:extLst>
          </p:cNvPr>
          <p:cNvSpPr/>
          <p:nvPr/>
        </p:nvSpPr>
        <p:spPr>
          <a:xfrm>
            <a:off x="407391" y="1594548"/>
            <a:ext cx="54139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cs typeface="Calibri" panose="020F0502020204030204" pitchFamily="34" charset="0"/>
              </a:rPr>
              <a:t>Objective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cs typeface="Calibri" panose="020F0502020204030204" pitchFamily="34" charset="0"/>
              </a:rPr>
              <a:t>Understand outcomes for men documented as disengaged (</a:t>
            </a:r>
            <a:r>
              <a:rPr lang="en-US" sz="1600" u="sng" dirty="0"/>
              <a:t>&gt;</a:t>
            </a:r>
            <a:r>
              <a:rPr lang="en-US" sz="1500" dirty="0">
                <a:cs typeface="Calibri" panose="020F0502020204030204" pitchFamily="34" charset="0"/>
              </a:rPr>
              <a:t>28days late for an ART visit)</a:t>
            </a:r>
          </a:p>
          <a:p>
            <a:r>
              <a:rPr lang="en-US" sz="1500" b="1" dirty="0">
                <a:cs typeface="Calibri" panose="020F0502020204030204" pitchFamily="34" charset="0"/>
              </a:rPr>
              <a:t>Design: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cs typeface="Calibri" panose="020F0502020204030204" pitchFamily="34" charset="0"/>
              </a:rPr>
              <a:t>Medical chart reviews at 20 health facilities to identify men who disengaged from care between August 2020-November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cs typeface="Calibri" panose="020F0502020204030204" pitchFamily="34" charset="0"/>
              </a:rPr>
              <a:t>N=1,303</a:t>
            </a:r>
          </a:p>
          <a:p>
            <a:r>
              <a:rPr lang="en-US" sz="1500" b="1" dirty="0">
                <a:cs typeface="Calibri" panose="020F0502020204030204" pitchFamily="34" charset="0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190495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15AD-2195-8629-8042-229EC4F0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96" y="10800"/>
            <a:ext cx="7762860" cy="12239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Why do clients re-engage?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F765D-C6BC-43DC-B804-086047D06453}"/>
              </a:ext>
            </a:extLst>
          </p:cNvPr>
          <p:cNvSpPr txBox="1">
            <a:spLocks/>
          </p:cNvSpPr>
          <p:nvPr/>
        </p:nvSpPr>
        <p:spPr bwMode="gray">
          <a:xfrm>
            <a:off x="226552" y="2084873"/>
            <a:ext cx="5479768" cy="44981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Objective: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understand why individuals miss appointments and how they re-engage in HIV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Design: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Qualitative interviews with 44 participants in Malawi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21 men; 23 women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Eligible participants: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≥15 years of age &amp; not ART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naïve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14-60 days late for ART appointment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&lt;1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2m after initiation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Returned to care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Non-pregnant/non-breastfeeding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Analysis</a:t>
            </a:r>
          </a:p>
          <a:p>
            <a:pPr marL="220663" marR="0" lvl="0" indent="-220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Conducted in Chichewa, transcribed &amp; translated in English, coded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Atlas.ti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analyzed using framework analysis</a:t>
            </a:r>
          </a:p>
          <a:p>
            <a:pPr marL="220663" marR="0" lvl="0" indent="-220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48E97-941F-D2DD-BC10-A906979B9954}"/>
              </a:ext>
            </a:extLst>
          </p:cNvPr>
          <p:cNvSpPr txBox="1"/>
          <p:nvPr/>
        </p:nvSpPr>
        <p:spPr>
          <a:xfrm>
            <a:off x="126124" y="6457890"/>
            <a:ext cx="113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Chamberlin et al. How HIV clients find their way back to the ART clinic: A qualitative study of disengagement and re-engagement with HIV care in Malawi. AIDS and Behavior. 2022 Mar;26(3):674-85.</a:t>
            </a:r>
            <a:b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Coursey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K et al. Understanding the unique barriers and facilitators that affect Men’s initiation and retention in HIV care in Malawi. AIDS and Behavior. 2023 Jun;27(6):1766-75.</a:t>
            </a:r>
            <a:endParaRPr lang="en-US" sz="10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E4274E-33E1-8962-74FD-4FB633AB7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097254"/>
              </p:ext>
            </p:extLst>
          </p:nvPr>
        </p:nvGraphicFramePr>
        <p:xfrm>
          <a:off x="6096000" y="1419875"/>
          <a:ext cx="5869449" cy="51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AE5B1D-3B5B-CE34-9E3D-C339B49762FE}"/>
              </a:ext>
            </a:extLst>
          </p:cNvPr>
          <p:cNvSpPr txBox="1"/>
          <p:nvPr/>
        </p:nvSpPr>
        <p:spPr>
          <a:xfrm>
            <a:off x="7074214" y="1105589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Re-engagement facilitators</a:t>
            </a:r>
          </a:p>
        </p:txBody>
      </p:sp>
    </p:spTree>
    <p:extLst>
      <p:ext uri="{BB962C8B-B14F-4D97-AF65-F5344CB8AC3E}">
        <p14:creationId xmlns:p14="http://schemas.microsoft.com/office/powerpoint/2010/main" val="389540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15AD-2195-8629-8042-229EC4F0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96" y="10800"/>
            <a:ext cx="9309904" cy="12239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Why re-engagement is delayed?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F765D-C6BC-43DC-B804-086047D06453}"/>
              </a:ext>
            </a:extLst>
          </p:cNvPr>
          <p:cNvSpPr txBox="1">
            <a:spLocks/>
          </p:cNvSpPr>
          <p:nvPr/>
        </p:nvSpPr>
        <p:spPr bwMode="gray">
          <a:xfrm>
            <a:off x="226552" y="2084873"/>
            <a:ext cx="5479768" cy="44981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Objective: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understand why individuals miss appointments and how they re-engage in HIV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Design: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Qualitative interviews with 44 participants in Malawi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21 men; 23 women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Eligible participants: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≥15 years of age &amp; not ART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naïve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14-60 days late for ART appointment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&lt;1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2m after initiation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Returned to care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Non-pregnant/non-breastfeeding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Analysis</a:t>
            </a:r>
          </a:p>
          <a:p>
            <a:pPr marL="220663" marR="0" lvl="0" indent="-220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Conducted in Chichewa, transcribed &amp; translated in English, coded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Atlas.ti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analyzed using framework analysis</a:t>
            </a:r>
          </a:p>
          <a:p>
            <a:pPr marL="220663" marR="0" lvl="0" indent="-220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○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48E97-941F-D2DD-BC10-A906979B9954}"/>
              </a:ext>
            </a:extLst>
          </p:cNvPr>
          <p:cNvSpPr txBox="1"/>
          <p:nvPr/>
        </p:nvSpPr>
        <p:spPr>
          <a:xfrm>
            <a:off x="126124" y="6457890"/>
            <a:ext cx="113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Chamberlin et al. How HIV clients find their way back to the ART clinic: A qualitative study of disengagement and re-engagement with HIV care in Malawi. AIDS and Behavior. 2022 Mar;26(3):674-85.</a:t>
            </a:r>
            <a:b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Coursey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K et al. Understanding the unique barriers and facilitators that affect Men’s initiation and retention in HIV care in Malawi. AIDS and Behavior. 2023 Jun;27(6):1766-75.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E5B1D-3B5B-CE34-9E3D-C339B49762FE}"/>
              </a:ext>
            </a:extLst>
          </p:cNvPr>
          <p:cNvSpPr txBox="1"/>
          <p:nvPr/>
        </p:nvSpPr>
        <p:spPr>
          <a:xfrm>
            <a:off x="6742742" y="1180112"/>
            <a:ext cx="454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Barriers to timely re-engagement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716AEE-3451-7645-DF70-FC2A296D7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011144"/>
              </p:ext>
            </p:extLst>
          </p:nvPr>
        </p:nvGraphicFramePr>
        <p:xfrm>
          <a:off x="6375179" y="1696928"/>
          <a:ext cx="5275153" cy="415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32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ED9D-DD07-A569-4B82-13644080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433" y="264210"/>
            <a:ext cx="9236468" cy="804686"/>
          </a:xfrm>
        </p:spPr>
        <p:txBody>
          <a:bodyPr>
            <a:noAutofit/>
          </a:bodyPr>
          <a:lstStyle/>
          <a:p>
            <a:r>
              <a:rPr lang="en-US" sz="3200" dirty="0"/>
              <a:t>The experience at return and how it impacts retention going forward…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DDFAC1-7651-4016-888F-B842D286E1CB}"/>
              </a:ext>
            </a:extLst>
          </p:cNvPr>
          <p:cNvSpPr txBox="1">
            <a:spLocks/>
          </p:cNvSpPr>
          <p:nvPr/>
        </p:nvSpPr>
        <p:spPr bwMode="gray">
          <a:xfrm>
            <a:off x="541663" y="2085985"/>
            <a:ext cx="6411074" cy="3859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person centered care strategies to engage and sustain men in ART care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unblinded individually randomized control trials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12 health facilities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ENGAGE: 11 health facilities</a:t>
            </a:r>
          </a:p>
          <a:p>
            <a:pPr marL="0" indent="0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 (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years) living with HIV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on treatment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naïve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days late)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Living within facility catchment area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(re-)initiation at 3-months and 6-month retention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Qualitative work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 clients – in depth interviews at midline and endline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 workers – focus group discussions at midline and endline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8AFCE-4C04-4E2D-9F69-56DCBBC2ADDC}"/>
              </a:ext>
            </a:extLst>
          </p:cNvPr>
          <p:cNvSpPr/>
          <p:nvPr/>
        </p:nvSpPr>
        <p:spPr>
          <a:xfrm>
            <a:off x="336785" y="1562765"/>
            <a:ext cx="5943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IDEaL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 and ENGAGE trials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54F4A-3F8D-41D4-A2A9-706A481D94E4}"/>
              </a:ext>
            </a:extLst>
          </p:cNvPr>
          <p:cNvSpPr txBox="1"/>
          <p:nvPr/>
        </p:nvSpPr>
        <p:spPr>
          <a:xfrm>
            <a:off x="798511" y="5432389"/>
            <a:ext cx="5747567" cy="307777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Combined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0001B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E0001B"/>
                </a:solidFill>
                <a:effectLst/>
                <a:uLnTx/>
                <a:uFillTx/>
                <a:cs typeface="Arial" panose="020B0604020202020204" pitchFamily="34" charset="0"/>
              </a:rPr>
              <a:t>1,303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0001B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men enrolled from 24 health facilities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D0D677-897F-48FA-BC7B-18F3DCF0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513" y="1425610"/>
            <a:ext cx="3960844" cy="400677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53BE359-9826-46B8-8CC1-71319F0443CD}"/>
              </a:ext>
            </a:extLst>
          </p:cNvPr>
          <p:cNvSpPr/>
          <p:nvPr/>
        </p:nvSpPr>
        <p:spPr>
          <a:xfrm>
            <a:off x="7505323" y="6114630"/>
            <a:ext cx="4686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Dovel K et al.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IDEaL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a study protocol for an individually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randomised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control trial. BMJ open. 2023 Jul 1;13(7):e070896.</a:t>
            </a:r>
            <a:b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Choko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AT et al. ENGAGE: A study protocol for a randomized control trial.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PLoS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One. 2023 Feb 24;18(2):e0281472.</a:t>
            </a: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8AC90-BBE3-88B3-F853-1783B4A95541}"/>
              </a:ext>
            </a:extLst>
          </p:cNvPr>
          <p:cNvSpPr txBox="1"/>
          <p:nvPr/>
        </p:nvSpPr>
        <p:spPr>
          <a:xfrm>
            <a:off x="8310622" y="5467025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Person Centered Care</a:t>
            </a:r>
          </a:p>
        </p:txBody>
      </p:sp>
    </p:spTree>
    <p:extLst>
      <p:ext uri="{BB962C8B-B14F-4D97-AF65-F5344CB8AC3E}">
        <p14:creationId xmlns:p14="http://schemas.microsoft.com/office/powerpoint/2010/main" val="234284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ED9D-DD07-A569-4B82-13644080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433" y="264210"/>
            <a:ext cx="9236468" cy="804686"/>
          </a:xfrm>
        </p:spPr>
        <p:txBody>
          <a:bodyPr>
            <a:noAutofit/>
          </a:bodyPr>
          <a:lstStyle/>
          <a:p>
            <a:r>
              <a:rPr lang="en-US" sz="3200" dirty="0"/>
              <a:t>Interventions from </a:t>
            </a:r>
            <a:r>
              <a:rPr lang="en-US" sz="3200" dirty="0" err="1"/>
              <a:t>IDEaL</a:t>
            </a:r>
            <a:r>
              <a:rPr lang="en-US" sz="3200" dirty="0"/>
              <a:t> and ENGAGE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3BE359-9826-46B8-8CC1-71319F0443CD}"/>
              </a:ext>
            </a:extLst>
          </p:cNvPr>
          <p:cNvSpPr/>
          <p:nvPr/>
        </p:nvSpPr>
        <p:spPr>
          <a:xfrm>
            <a:off x="5202621" y="6457890"/>
            <a:ext cx="6905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Dovel K et al.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IDEaL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a study protocol for an individually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randomised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control trial. BMJ open. 2023 Jul 1;13(7):e070896.</a:t>
            </a:r>
            <a:b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Choko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AT et al. ENGAGE: A study protocol for a randomized control trial. </a:t>
            </a:r>
            <a:r>
              <a:rPr lang="en-US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PLoS</a:t>
            </a:r>
            <a:r>
              <a:rPr lang="en-US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One. 2023 Feb 24;18(2):e0281472.</a:t>
            </a:r>
            <a:endParaRPr kumimoji="0" lang="en-US" sz="10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1FDC0-93CB-E935-B551-AEB080FEE919}"/>
              </a:ext>
            </a:extLst>
          </p:cNvPr>
          <p:cNvGrpSpPr/>
          <p:nvPr/>
        </p:nvGrpSpPr>
        <p:grpSpPr>
          <a:xfrm>
            <a:off x="6333102" y="1636960"/>
            <a:ext cx="2838477" cy="4296571"/>
            <a:chOff x="4146590" y="1164491"/>
            <a:chExt cx="3889611" cy="50958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02C46A-10DA-0237-B071-D91DC70E0F1B}"/>
                </a:ext>
              </a:extLst>
            </p:cNvPr>
            <p:cNvSpPr txBox="1"/>
            <p:nvPr/>
          </p:nvSpPr>
          <p:spPr>
            <a:xfrm>
              <a:off x="4179938" y="1504931"/>
              <a:ext cx="3856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CHOICE OF HOME ART</a:t>
              </a:r>
            </a:p>
            <a:p>
              <a:pPr algn="ctr"/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(High Intensity)</a:t>
              </a:r>
            </a:p>
            <a:p>
              <a:pPr algn="ctr"/>
              <a:endPara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274B3CD-A964-B227-A3B5-3A0019C67F63}"/>
                </a:ext>
              </a:extLst>
            </p:cNvPr>
            <p:cNvSpPr/>
            <p:nvPr/>
          </p:nvSpPr>
          <p:spPr>
            <a:xfrm>
              <a:off x="4323246" y="2248724"/>
              <a:ext cx="3545508" cy="2361305"/>
            </a:xfrm>
            <a:prstGeom prst="roundRect">
              <a:avLst/>
            </a:prstGeom>
            <a:blipFill rotWithShape="1">
              <a:blip r:embed="rId2"/>
              <a:srcRect/>
              <a:stretch>
                <a:fillRect t="-23000" b="-23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CF3AAF5-5723-C5B2-8945-F8DC5452735C}"/>
                </a:ext>
              </a:extLst>
            </p:cNvPr>
            <p:cNvSpPr/>
            <p:nvPr/>
          </p:nvSpPr>
          <p:spPr>
            <a:xfrm>
              <a:off x="4146590" y="1164491"/>
              <a:ext cx="3856263" cy="5095804"/>
            </a:xfrm>
            <a:prstGeom prst="roundRect">
              <a:avLst/>
            </a:prstGeom>
            <a:noFill/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05F4F9-BE41-9E0F-E8E1-AE5D0D97B65A}"/>
                </a:ext>
              </a:extLst>
            </p:cNvPr>
            <p:cNvSpPr txBox="1"/>
            <p:nvPr/>
          </p:nvSpPr>
          <p:spPr>
            <a:xfrm>
              <a:off x="4688079" y="4696324"/>
              <a:ext cx="3144772" cy="13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Men’s counseling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Home ART initiation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Facility navigation</a:t>
              </a:r>
              <a:b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</a:t>
              </a: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Nurse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DD85D5-4542-B3AD-7993-2F67FE07328A}"/>
              </a:ext>
            </a:extLst>
          </p:cNvPr>
          <p:cNvGrpSpPr/>
          <p:nvPr/>
        </p:nvGrpSpPr>
        <p:grpSpPr>
          <a:xfrm>
            <a:off x="9290626" y="1607240"/>
            <a:ext cx="2814142" cy="4287989"/>
            <a:chOff x="8210554" y="1158241"/>
            <a:chExt cx="3894215" cy="50958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0E3EB2-3C65-62EF-01F3-DC661C56F6BB}"/>
                </a:ext>
              </a:extLst>
            </p:cNvPr>
            <p:cNvSpPr txBox="1"/>
            <p:nvPr/>
          </p:nvSpPr>
          <p:spPr>
            <a:xfrm>
              <a:off x="8210554" y="1504931"/>
              <a:ext cx="3894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STEPPED INTERVENTIONS</a:t>
              </a:r>
              <a:b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(Varying Intensity)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5D9854F-23D2-576F-C1FD-19DEBD306059}"/>
                </a:ext>
              </a:extLst>
            </p:cNvPr>
            <p:cNvSpPr/>
            <p:nvPr/>
          </p:nvSpPr>
          <p:spPr>
            <a:xfrm>
              <a:off x="8384908" y="2358766"/>
              <a:ext cx="3545508" cy="2360433"/>
            </a:xfrm>
            <a:prstGeom prst="roundRect">
              <a:avLst/>
            </a:prstGeom>
            <a:blipFill rotWithShape="1">
              <a:blip r:embed="rId3"/>
              <a:srcRect/>
              <a:stretch>
                <a:fillRect t="-23000" b="-23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FBFD9C6-0E6A-2AE3-209B-0C7ADDCEBB77}"/>
                </a:ext>
              </a:extLst>
            </p:cNvPr>
            <p:cNvSpPr/>
            <p:nvPr/>
          </p:nvSpPr>
          <p:spPr>
            <a:xfrm>
              <a:off x="8229531" y="1158241"/>
              <a:ext cx="3856263" cy="5095804"/>
            </a:xfrm>
            <a:prstGeom prst="roundRect">
              <a:avLst/>
            </a:prstGeom>
            <a:noFill/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5CC655-BFB5-E492-96BB-AABC90630BAE}"/>
                </a:ext>
              </a:extLst>
            </p:cNvPr>
            <p:cNvSpPr txBox="1"/>
            <p:nvPr/>
          </p:nvSpPr>
          <p:spPr>
            <a:xfrm>
              <a:off x="8534855" y="4694812"/>
              <a:ext cx="3529661" cy="148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Men’s counseling →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Ongoing mentorship →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Home ART initiation →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Facility navigation</a:t>
              </a:r>
              <a:br>
                <a:rPr lang="en-US" sz="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Combination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C8AFDC-9A90-DD65-1A3C-FCDC8309AA7B}"/>
              </a:ext>
            </a:extLst>
          </p:cNvPr>
          <p:cNvGrpSpPr/>
          <p:nvPr/>
        </p:nvGrpSpPr>
        <p:grpSpPr>
          <a:xfrm>
            <a:off x="3232405" y="1636960"/>
            <a:ext cx="2976636" cy="4317940"/>
            <a:chOff x="101601" y="1158242"/>
            <a:chExt cx="3885007" cy="50958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C89DD7-DE54-D427-ED99-32AF2E79FA75}"/>
                </a:ext>
              </a:extLst>
            </p:cNvPr>
            <p:cNvSpPr txBox="1"/>
            <p:nvPr/>
          </p:nvSpPr>
          <p:spPr>
            <a:xfrm>
              <a:off x="130346" y="1504931"/>
              <a:ext cx="385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MALE-SPECIFIC COUNSELING</a:t>
              </a:r>
            </a:p>
            <a:p>
              <a:pPr algn="ctr"/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(Low Intensity)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432581E-79B4-22EC-D379-10B57DD61ECC}"/>
                </a:ext>
              </a:extLst>
            </p:cNvPr>
            <p:cNvSpPr/>
            <p:nvPr/>
          </p:nvSpPr>
          <p:spPr>
            <a:xfrm>
              <a:off x="101601" y="1158242"/>
              <a:ext cx="3856263" cy="5095804"/>
            </a:xfrm>
            <a:prstGeom prst="roundRect">
              <a:avLst/>
            </a:prstGeom>
            <a:noFill/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C368394-FDA1-BFE7-5AE7-AD3737AFB909}"/>
                </a:ext>
              </a:extLst>
            </p:cNvPr>
            <p:cNvSpPr/>
            <p:nvPr/>
          </p:nvSpPr>
          <p:spPr>
            <a:xfrm>
              <a:off x="256980" y="2372761"/>
              <a:ext cx="3545508" cy="2360433"/>
            </a:xfrm>
            <a:prstGeom prst="roundRect">
              <a:avLst/>
            </a:prstGeom>
            <a:blipFill rotWithShape="1">
              <a:blip r:embed="rId4"/>
              <a:srcRect/>
              <a:stretch>
                <a:fillRect t="-23000" b="-23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C171D9-29C1-BA99-5688-DCE2CECEDDED}"/>
                </a:ext>
              </a:extLst>
            </p:cNvPr>
            <p:cNvSpPr txBox="1"/>
            <p:nvPr/>
          </p:nvSpPr>
          <p:spPr>
            <a:xfrm>
              <a:off x="635951" y="4733194"/>
              <a:ext cx="2220575" cy="1308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Men’s counseling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Facility navigation</a:t>
              </a:r>
            </a:p>
            <a:p>
              <a:endPara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Lay Cadre</a:t>
              </a:r>
            </a:p>
          </p:txBody>
        </p:sp>
      </p:grp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0356A5-51F8-517E-AFE6-CD0AFD0D4DEB}"/>
              </a:ext>
            </a:extLst>
          </p:cNvPr>
          <p:cNvSpPr txBox="1">
            <a:spLocks/>
          </p:cNvSpPr>
          <p:nvPr/>
        </p:nvSpPr>
        <p:spPr bwMode="gray">
          <a:xfrm>
            <a:off x="151474" y="2720006"/>
            <a:ext cx="5766707" cy="44981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Objective: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500" b="1" dirty="0">
              <a:solidFill>
                <a:srgbClr val="000000"/>
              </a:solidFill>
              <a:latin typeface="Verdan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Provide kind, meaningful </a:t>
            </a: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interactions with healthcare </a:t>
            </a: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workers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latin typeface="Verdana"/>
              </a:rPr>
              <a:t>Provide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flexible ART services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1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75DB-25A9-ADB7-0960-2F258259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931" y="404647"/>
            <a:ext cx="9722069" cy="1223964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Lessons learned: Kind interactions and compelling, bi-directional counseling </a:t>
            </a:r>
            <a:br>
              <a:rPr lang="en-US" sz="3000" dirty="0"/>
            </a:br>
            <a:r>
              <a:rPr lang="en-US" sz="3000" dirty="0"/>
              <a:t>matter most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A9ACE-AF30-F3F0-86B5-4DA9DDE1447C}"/>
              </a:ext>
            </a:extLst>
          </p:cNvPr>
          <p:cNvSpPr txBox="1"/>
          <p:nvPr/>
        </p:nvSpPr>
        <p:spPr>
          <a:xfrm>
            <a:off x="902946" y="2879248"/>
            <a:ext cx="33117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Kind and reciprocal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Uninterrupted discussions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(less frequently mentioned)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5BAA9-5853-BEEC-FD2E-0A1E2D3824FD}"/>
              </a:ext>
            </a:extLst>
          </p:cNvPr>
          <p:cNvSpPr txBox="1"/>
          <p:nvPr/>
        </p:nvSpPr>
        <p:spPr>
          <a:xfrm>
            <a:off x="905195" y="4331594"/>
            <a:ext cx="309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how ART contributes to life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tailored solutions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342F0-24B8-971B-E830-642FE61E9309}"/>
              </a:ext>
            </a:extLst>
          </p:cNvPr>
          <p:cNvSpPr txBox="1"/>
          <p:nvPr/>
        </p:nvSpPr>
        <p:spPr>
          <a:xfrm>
            <a:off x="0" y="6333057"/>
            <a:ext cx="835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*Findings from 92 in-depth interviews with men (mid and endline) and 20 HCWs in the trial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7F6EE-69BE-9FFA-EDC9-9B5909C47CD6}"/>
              </a:ext>
            </a:extLst>
          </p:cNvPr>
          <p:cNvSpPr txBox="1"/>
          <p:nvPr/>
        </p:nvSpPr>
        <p:spPr>
          <a:xfrm>
            <a:off x="1159446" y="4916055"/>
            <a:ext cx="2554121" cy="56245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D32DC-1F67-9BD9-9B4B-00ED5FEEB142}"/>
              </a:ext>
            </a:extLst>
          </p:cNvPr>
          <p:cNvSpPr txBox="1"/>
          <p:nvPr/>
        </p:nvSpPr>
        <p:spPr>
          <a:xfrm>
            <a:off x="1159446" y="2825836"/>
            <a:ext cx="2304923" cy="3841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2AA2A5-2E6B-EAC6-6758-B245D1A7555C}"/>
              </a:ext>
            </a:extLst>
          </p:cNvPr>
          <p:cNvGrpSpPr/>
          <p:nvPr/>
        </p:nvGrpSpPr>
        <p:grpSpPr>
          <a:xfrm>
            <a:off x="2455379" y="1257239"/>
            <a:ext cx="10353368" cy="5090678"/>
            <a:chOff x="1597781" y="1239817"/>
            <a:chExt cx="10353368" cy="50906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189340-F87F-ADC3-6208-D66FFAA1C038}"/>
                </a:ext>
              </a:extLst>
            </p:cNvPr>
            <p:cNvGrpSpPr/>
            <p:nvPr/>
          </p:nvGrpSpPr>
          <p:grpSpPr>
            <a:xfrm>
              <a:off x="1597781" y="1239817"/>
              <a:ext cx="10353368" cy="5090678"/>
              <a:chOff x="5221846" y="1089692"/>
              <a:chExt cx="10353368" cy="5090678"/>
            </a:xfrm>
          </p:grpSpPr>
          <p:sp>
            <p:nvSpPr>
              <p:cNvPr id="4" name="Left Arrow 3">
                <a:extLst>
                  <a:ext uri="{FF2B5EF4-FFF2-40B4-BE49-F238E27FC236}">
                    <a16:creationId xmlns:a16="http://schemas.microsoft.com/office/drawing/2014/main" id="{C123081F-A665-D45E-49AF-AAAA82A8F5CE}"/>
                  </a:ext>
                </a:extLst>
              </p:cNvPr>
              <p:cNvSpPr/>
              <p:nvPr/>
            </p:nvSpPr>
            <p:spPr>
              <a:xfrm>
                <a:off x="6763222" y="4347403"/>
                <a:ext cx="1730464" cy="402336"/>
              </a:xfrm>
              <a:prstGeom prst="lef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Left Arrow 4">
                <a:extLst>
                  <a:ext uri="{FF2B5EF4-FFF2-40B4-BE49-F238E27FC236}">
                    <a16:creationId xmlns:a16="http://schemas.microsoft.com/office/drawing/2014/main" id="{D8881E87-039A-90A3-F730-DB030781E144}"/>
                  </a:ext>
                </a:extLst>
              </p:cNvPr>
              <p:cNvSpPr/>
              <p:nvPr/>
            </p:nvSpPr>
            <p:spPr>
              <a:xfrm>
                <a:off x="6763222" y="2899611"/>
                <a:ext cx="1020496" cy="397688"/>
              </a:xfrm>
              <a:prstGeom prst="lef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D3E28C-FFF5-C968-2EEE-8C73F7391189}"/>
                  </a:ext>
                </a:extLst>
              </p:cNvPr>
              <p:cNvGrpSpPr/>
              <p:nvPr/>
            </p:nvGrpSpPr>
            <p:grpSpPr>
              <a:xfrm>
                <a:off x="5221846" y="1089692"/>
                <a:ext cx="10353368" cy="5090678"/>
                <a:chOff x="855406" y="1171576"/>
                <a:chExt cx="10353368" cy="5090678"/>
              </a:xfrm>
            </p:grpSpPr>
            <p:graphicFrame>
              <p:nvGraphicFramePr>
                <p:cNvPr id="9" name="Diagram 8">
                  <a:extLst>
                    <a:ext uri="{FF2B5EF4-FFF2-40B4-BE49-F238E27FC236}">
                      <a16:creationId xmlns:a16="http://schemas.microsoft.com/office/drawing/2014/main" id="{7183E0E2-753E-4A55-B47C-964EEA0C8564}"/>
                    </a:ext>
                  </a:extLst>
                </p:cNvPr>
                <p:cNvGraphicFramePr/>
                <p:nvPr/>
              </p:nvGraphicFramePr>
              <p:xfrm>
                <a:off x="855406" y="1171576"/>
                <a:ext cx="10353368" cy="509067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E0D37F23-33EE-1402-4C93-30C26A5AB485}"/>
                    </a:ext>
                  </a:extLst>
                </p:cNvPr>
                <p:cNvSpPr/>
                <p:nvPr/>
              </p:nvSpPr>
              <p:spPr>
                <a:xfrm rot="21258345">
                  <a:off x="3722200" y="2887942"/>
                  <a:ext cx="1723889" cy="1042059"/>
                </a:xfrm>
                <a:prstGeom prst="roundRect">
                  <a:avLst/>
                </a:prstGeom>
                <a:blipFill dpi="0" rotWithShape="1">
                  <a:blip r:embed="rId7" cstate="email">
                    <a:alphaModFix amt="85000"/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 l="25698" t="14729" r="25698" b="14729"/>
                  </a:stretch>
                </a:blipFill>
                <a:ln w="28575">
                  <a:noFill/>
                </a:ln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rgbClr r="0" g="0" b="0"/>
                </a:lnRef>
                <a:fillRef idx="2">
                  <a:scrgbClr r="0" g="0" b="0"/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A380165-CC89-5F7E-5F53-5F9F0EB6B5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1281089">
                  <a:off x="7055101" y="4275400"/>
                  <a:ext cx="695881" cy="695881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EFCA7DA-6871-CB0F-2BFC-23898CF25588}"/>
                    </a:ext>
                  </a:extLst>
                </p:cNvPr>
                <p:cNvSpPr txBox="1"/>
                <p:nvPr/>
              </p:nvSpPr>
              <p:spPr>
                <a:xfrm rot="21360998">
                  <a:off x="3354647" y="2513642"/>
                  <a:ext cx="23789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Positive interactions </a:t>
                  </a:r>
                </a:p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with HCWs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DAFD454-E3A7-BA20-085A-043213B6E984}"/>
                    </a:ext>
                  </a:extLst>
                </p:cNvPr>
                <p:cNvSpPr txBox="1"/>
                <p:nvPr/>
              </p:nvSpPr>
              <p:spPr>
                <a:xfrm rot="21310042">
                  <a:off x="3441045" y="3952276"/>
                  <a:ext cx="233216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Compelling messaging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69A63B6-E36B-147F-35AC-8265CBA7244B}"/>
                    </a:ext>
                  </a:extLst>
                </p:cNvPr>
                <p:cNvSpPr txBox="1"/>
                <p:nvPr/>
              </p:nvSpPr>
              <p:spPr>
                <a:xfrm rot="21360998">
                  <a:off x="6051792" y="3692519"/>
                  <a:ext cx="23789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Community</a:t>
                  </a:r>
                </a:p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ART dispensing</a:t>
                  </a:r>
                  <a:endParaRPr lang="en-US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020BBD-23AA-EC46-1DAA-462F714EC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438775">
              <a:off x="5016224" y="4576058"/>
              <a:ext cx="826546" cy="738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912628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d9430eef-9f8d-443d-897b-9afda802e8b4">
      <Terms xmlns="http://schemas.microsoft.com/office/infopath/2007/PartnerControls"/>
    </lcf76f155ced4ddcb4097134ff3c332f>
    <Notes xmlns="d9430eef-9f8d-443d-897b-9afda802e8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9" ma:contentTypeDescription="Create a new document." ma:contentTypeScope="" ma:versionID="e7e8b06de8e6c8f23a2f31088b67769c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8ac6a07edcc6e99d27994b0d0bca8a2f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92223-3203-41C1-8127-1679CA5FC84D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c9578674-011c-49ef-8ff5-731f38724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50929fa-9806-4449-af20-7947085fa170"/>
    <ds:schemaRef ds:uri="d9430eef-9f8d-443d-897b-9afda802e8b4"/>
  </ds:schemaRefs>
</ds:datastoreItem>
</file>

<file path=customXml/itemProps2.xml><?xml version="1.0" encoding="utf-8"?>
<ds:datastoreItem xmlns:ds="http://schemas.openxmlformats.org/officeDocument/2006/customXml" ds:itemID="{22A584DF-C554-4857-80FC-508013715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2966A7-637D-4D46-9560-1C2AC4C88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IAS2023</Template>
  <TotalTime>40935</TotalTime>
  <Words>1588</Words>
  <Application>Microsoft Office PowerPoint</Application>
  <PresentationFormat>Widescreen</PresentationFormat>
  <Paragraphs>216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Verdana</vt:lpstr>
      <vt:lpstr>Verdana Bold</vt:lpstr>
      <vt:lpstr>IAS2023</vt:lpstr>
      <vt:lpstr>Understanding treatment interruptions and the importance of flexibility to support quality re-engagement: the Malawi experience </vt:lpstr>
      <vt:lpstr>Why do people disengage?</vt:lpstr>
      <vt:lpstr>“Time matters”: Time to re-engagement in Malawi</vt:lpstr>
      <vt:lpstr>Outcomes among men successfully traced</vt:lpstr>
      <vt:lpstr>Why do clients re-engage?</vt:lpstr>
      <vt:lpstr>Why re-engagement is delayed?</vt:lpstr>
      <vt:lpstr>The experience at return and how it impacts retention going forward… </vt:lpstr>
      <vt:lpstr>Interventions from IDEaL and ENGAGE</vt:lpstr>
      <vt:lpstr>Lessons learned: Kind interactions and compelling, bi-directional counseling  matter most </vt:lpstr>
      <vt:lpstr>Examples of positive interactions and motivating messaging </vt:lpstr>
      <vt:lpstr>Evidence to practice: HCW Job Aid</vt:lpstr>
      <vt:lpstr>Next Steps: INTEGRATE</vt:lpstr>
      <vt:lpstr>To support re-engagement going forward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Microsoft Office User</dc:creator>
  <cp:lastModifiedBy>Preview 6 Rack 2</cp:lastModifiedBy>
  <cp:revision>61</cp:revision>
  <dcterms:created xsi:type="dcterms:W3CDTF">2024-05-23T13:10:49Z</dcterms:created>
  <dcterms:modified xsi:type="dcterms:W3CDTF">2024-07-22T12:04:33Z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0x0101002D9DEC55E407004EA60515A5C6A6494E</vt:lpwstr>
  </property>
  <property fmtid="{D5CDD505-2E9C-101B-9397-08002B2CF9AE}" pid="3" name="MediaServiceImageTags">
    <vt:lpwstr/>
  </property>
</Properties>
</file>