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  <p:sldMasterId id="2147483705" r:id="rId5"/>
  </p:sldMasterIdLst>
  <p:notesMasterIdLst>
    <p:notesMasterId r:id="rId23"/>
  </p:notesMasterIdLst>
  <p:sldIdLst>
    <p:sldId id="266" r:id="rId6"/>
    <p:sldId id="2147472037" r:id="rId7"/>
    <p:sldId id="2147472038" r:id="rId8"/>
    <p:sldId id="2147472040" r:id="rId9"/>
    <p:sldId id="2147472039" r:id="rId10"/>
    <p:sldId id="2147472043" r:id="rId11"/>
    <p:sldId id="2147472042" r:id="rId12"/>
    <p:sldId id="2147472045" r:id="rId13"/>
    <p:sldId id="2147472046" r:id="rId14"/>
    <p:sldId id="2147472049" r:id="rId15"/>
    <p:sldId id="2147472050" r:id="rId16"/>
    <p:sldId id="2147472051" r:id="rId17"/>
    <p:sldId id="2147472052" r:id="rId18"/>
    <p:sldId id="2147472053" r:id="rId19"/>
    <p:sldId id="2147472054" r:id="rId20"/>
    <p:sldId id="214747204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8"/>
    <p:restoredTop sz="69008" autoAdjust="0"/>
  </p:normalViewPr>
  <p:slideViewPr>
    <p:cSldViewPr snapToGrid="0" snapToObjects="1">
      <p:cViewPr varScale="1">
        <p:scale>
          <a:sx n="82" d="100"/>
          <a:sy n="82" d="100"/>
        </p:scale>
        <p:origin x="19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95-95-95 cascade </a:t>
            </a:r>
            <a:br>
              <a:rPr lang="en-GB" sz="1800" dirty="0"/>
            </a:br>
            <a:r>
              <a:rPr lang="en-GB" sz="1800" dirty="0"/>
              <a:t>Total population, April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Sheet1!$A$5:$A$9</c:f>
              <c:strCache>
                <c:ptCount val="5"/>
                <c:pt idx="0">
                  <c:v>PLHIV</c:v>
                </c:pt>
                <c:pt idx="1">
                  <c:v>First 95</c:v>
                </c:pt>
                <c:pt idx="2">
                  <c:v>Second 95</c:v>
                </c:pt>
                <c:pt idx="3">
                  <c:v>VL done</c:v>
                </c:pt>
                <c:pt idx="4">
                  <c:v>Third 95</c:v>
                </c:pt>
              </c:strCache>
            </c:strRef>
          </c:cat>
          <c:val>
            <c:numRef>
              <c:f>Sheet1!$B$5:$B$9</c:f>
              <c:numCache>
                <c:formatCode>#,##0</c:formatCode>
                <c:ptCount val="5"/>
                <c:pt idx="0">
                  <c:v>7850920</c:v>
                </c:pt>
                <c:pt idx="1">
                  <c:v>7461035</c:v>
                </c:pt>
                <c:pt idx="2">
                  <c:v>5946396</c:v>
                </c:pt>
                <c:pt idx="3">
                  <c:v>4727385</c:v>
                </c:pt>
                <c:pt idx="4">
                  <c:v>4405923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1-2548-B44D-CD6B2F4C1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7276672"/>
        <c:axId val="1657261424"/>
      </c:barChart>
      <c:catAx>
        <c:axId val="165727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261424"/>
        <c:crosses val="autoZero"/>
        <c:auto val="1"/>
        <c:lblAlgn val="ctr"/>
        <c:lblOffset val="100"/>
        <c:noMultiLvlLbl val="0"/>
      </c:catAx>
      <c:valAx>
        <c:axId val="16572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27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Recipient of care outcomes by cohort and time point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Sheet2!$A$4:$A$7</c:f>
              <c:strCache>
                <c:ptCount val="4"/>
                <c:pt idx="0">
                  <c:v>6 month cohort</c:v>
                </c:pt>
                <c:pt idx="1">
                  <c:v>12 month cohort</c:v>
                </c:pt>
                <c:pt idx="2">
                  <c:v>24 month cohort</c:v>
                </c:pt>
                <c:pt idx="3">
                  <c:v>36 month cohort </c:v>
                </c:pt>
              </c:strCache>
            </c:strRef>
          </c:cat>
          <c:val>
            <c:numRef>
              <c:f>Sheet2!$B$4:$B$7</c:f>
              <c:numCache>
                <c:formatCode>0%</c:formatCode>
                <c:ptCount val="4"/>
                <c:pt idx="0">
                  <c:v>0.79</c:v>
                </c:pt>
                <c:pt idx="1">
                  <c:v>0.7</c:v>
                </c:pt>
                <c:pt idx="2">
                  <c:v>0.62</c:v>
                </c:pt>
                <c:pt idx="3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2-4B4A-B6FE-49F2293824D5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LTFU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Sheet2!$A$4:$A$7</c:f>
              <c:strCache>
                <c:ptCount val="4"/>
                <c:pt idx="0">
                  <c:v>6 month cohort</c:v>
                </c:pt>
                <c:pt idx="1">
                  <c:v>12 month cohort</c:v>
                </c:pt>
                <c:pt idx="2">
                  <c:v>24 month cohort</c:v>
                </c:pt>
                <c:pt idx="3">
                  <c:v>36 month cohort </c:v>
                </c:pt>
              </c:strCache>
            </c:strRef>
          </c:cat>
          <c:val>
            <c:numRef>
              <c:f>Sheet2!$C$4:$C$7</c:f>
              <c:numCache>
                <c:formatCode>0%</c:formatCode>
                <c:ptCount val="4"/>
                <c:pt idx="0">
                  <c:v>0.17</c:v>
                </c:pt>
                <c:pt idx="1">
                  <c:v>0.25</c:v>
                </c:pt>
                <c:pt idx="2">
                  <c:v>0.32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92-4B4A-B6FE-49F2293824D5}"/>
            </c:ext>
          </c:extLst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Died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Sheet2!$A$4:$A$7</c:f>
              <c:strCache>
                <c:ptCount val="4"/>
                <c:pt idx="0">
                  <c:v>6 month cohort</c:v>
                </c:pt>
                <c:pt idx="1">
                  <c:v>12 month cohort</c:v>
                </c:pt>
                <c:pt idx="2">
                  <c:v>24 month cohort</c:v>
                </c:pt>
                <c:pt idx="3">
                  <c:v>36 month cohort </c:v>
                </c:pt>
              </c:strCache>
            </c:strRef>
          </c:cat>
          <c:val>
            <c:numRef>
              <c:f>Sheet2!$D$4:$D$7</c:f>
              <c:numCache>
                <c:formatCode>0%</c:formatCode>
                <c:ptCount val="4"/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92-4B4A-B6FE-49F2293824D5}"/>
            </c:ext>
          </c:extLst>
        </c:ser>
        <c:ser>
          <c:idx val="3"/>
          <c:order val="3"/>
          <c:tx>
            <c:strRef>
              <c:f>Sheet2!$E$3</c:f>
              <c:strCache>
                <c:ptCount val="1"/>
                <c:pt idx="0">
                  <c:v>Transfer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Sheet2!$A$4:$A$7</c:f>
              <c:strCache>
                <c:ptCount val="4"/>
                <c:pt idx="0">
                  <c:v>6 month cohort</c:v>
                </c:pt>
                <c:pt idx="1">
                  <c:v>12 month cohort</c:v>
                </c:pt>
                <c:pt idx="2">
                  <c:v>24 month cohort</c:v>
                </c:pt>
                <c:pt idx="3">
                  <c:v>36 month cohort </c:v>
                </c:pt>
              </c:strCache>
            </c:strRef>
          </c:cat>
          <c:val>
            <c:numRef>
              <c:f>Sheet2!$E$4:$E$7</c:f>
              <c:numCache>
                <c:formatCode>0%</c:formatCode>
                <c:ptCount val="4"/>
                <c:pt idx="0">
                  <c:v>0.04</c:v>
                </c:pt>
                <c:pt idx="1">
                  <c:v>0.04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92-4B4A-B6FE-49F229382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5797200"/>
        <c:axId val="625798928"/>
      </c:barChart>
      <c:catAx>
        <c:axId val="62579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798928"/>
        <c:crosses val="autoZero"/>
        <c:auto val="1"/>
        <c:lblAlgn val="ctr"/>
        <c:lblOffset val="100"/>
        <c:noMultiLvlLbl val="0"/>
      </c:catAx>
      <c:valAx>
        <c:axId val="62579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797200"/>
        <c:crosses val="autoZero"/>
        <c:crossBetween val="between"/>
        <c:minorUnit val="0.0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0" dirty="0">
                <a:solidFill>
                  <a:schemeClr val="tx1"/>
                </a:solidFill>
              </a:rPr>
              <a:t>New initiations compared to return to treatment*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New initiations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410946841985538E-17"/>
                  <c:y val="0.100580404889554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8EB889-93C6-6B42-A186-D2C624DDF598}" type="VALU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21169016257856"/>
                      <c:h val="7.60542897155655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C4F-4830-83E0-982B1F354892}"/>
                </c:ext>
              </c:extLst>
            </c:dLbl>
            <c:dLbl>
              <c:idx val="1"/>
              <c:layout>
                <c:manualLayout>
                  <c:x val="4.67153327630621E-3"/>
                  <c:y val="7.73694484983868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4F-4830-83E0-982B1F354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Sheet1!$B$13:$C$13</c:f>
              <c:strCache>
                <c:ptCount val="2"/>
                <c:pt idx="0">
                  <c:v>Total 2020</c:v>
                </c:pt>
                <c:pt idx="1">
                  <c:v>Total 2021</c:v>
                </c:pt>
              </c:strCache>
            </c:strRef>
          </c:cat>
          <c:val>
            <c:numRef>
              <c:f>Sheet1!$B$14:$C$14</c:f>
              <c:numCache>
                <c:formatCode>#,##0</c:formatCode>
                <c:ptCount val="2"/>
                <c:pt idx="0">
                  <c:v>63781</c:v>
                </c:pt>
                <c:pt idx="1">
                  <c:v>52931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F-4830-83E0-982B1F354892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Return to 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9748560258128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4F-4830-83E0-982B1F354892}"/>
                </c:ext>
              </c:extLst>
            </c:dLbl>
            <c:dLbl>
              <c:idx val="1"/>
              <c:layout>
                <c:manualLayout>
                  <c:x val="2.3357666381531479E-3"/>
                  <c:y val="0.123791117597419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4F-4830-83E0-982B1F354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Sheet1!$B$13:$C$13</c:f>
              <c:strCache>
                <c:ptCount val="2"/>
                <c:pt idx="0">
                  <c:v>Total 2020</c:v>
                </c:pt>
                <c:pt idx="1">
                  <c:v>Total 2021</c:v>
                </c:pt>
              </c:strCache>
            </c:strRef>
          </c:cat>
          <c:val>
            <c:numRef>
              <c:f>Sheet1!$B$15:$C$15</c:f>
              <c:numCache>
                <c:formatCode>#,##0</c:formatCode>
                <c:ptCount val="2"/>
                <c:pt idx="0">
                  <c:v>70459</c:v>
                </c:pt>
                <c:pt idx="1">
                  <c:v>81041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4F-4830-83E0-982B1F354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546784"/>
        <c:axId val="979642512"/>
      </c:barChart>
      <c:catAx>
        <c:axId val="190754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642512"/>
        <c:crosses val="autoZero"/>
        <c:auto val="1"/>
        <c:lblAlgn val="ctr"/>
        <c:lblOffset val="100"/>
        <c:noMultiLvlLbl val="0"/>
      </c:catAx>
      <c:valAx>
        <c:axId val="9796425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075467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2428A-48FA-9940-8A14-B44E45F89456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8D6DBB-0BA7-F945-9F2D-C54A61EB69F9}">
      <dgm:prSet phldrT="[Text]" custT="1"/>
      <dgm:spPr/>
      <dgm:t>
        <a:bodyPr/>
        <a:lstStyle/>
        <a:p>
          <a:r>
            <a:rPr lang="en-GB" sz="2000" dirty="0"/>
            <a:t>Aim 1: Implement optimized ART regimens</a:t>
          </a:r>
        </a:p>
      </dgm:t>
    </dgm:pt>
    <dgm:pt modelId="{74A55473-77B0-364D-AB3E-78391049E5DA}" type="parTrans" cxnId="{74E87143-418F-324D-88A5-CA439D3B4258}">
      <dgm:prSet/>
      <dgm:spPr/>
      <dgm:t>
        <a:bodyPr/>
        <a:lstStyle/>
        <a:p>
          <a:endParaRPr lang="en-GB"/>
        </a:p>
      </dgm:t>
    </dgm:pt>
    <dgm:pt modelId="{9B8C96C8-C179-2C47-B1F0-0B6682292174}" type="sibTrans" cxnId="{74E87143-418F-324D-88A5-CA439D3B4258}">
      <dgm:prSet/>
      <dgm:spPr/>
      <dgm:t>
        <a:bodyPr/>
        <a:lstStyle/>
        <a:p>
          <a:endParaRPr lang="en-GB"/>
        </a:p>
      </dgm:t>
    </dgm:pt>
    <dgm:pt modelId="{3B055956-83EE-C44C-A44E-16ED8A783D5A}">
      <dgm:prSet phldrT="[Text]" custT="1"/>
      <dgm:spPr/>
      <dgm:t>
        <a:bodyPr anchor="ctr"/>
        <a:lstStyle/>
        <a:p>
          <a:r>
            <a:rPr lang="en-GB" sz="1800" dirty="0"/>
            <a:t>Clinical updates</a:t>
          </a:r>
        </a:p>
      </dgm:t>
    </dgm:pt>
    <dgm:pt modelId="{A04E6A89-DE3D-5E4B-B01A-52E8F15596C7}" type="parTrans" cxnId="{31D14FBA-25B2-E148-8146-E824253A4EBC}">
      <dgm:prSet/>
      <dgm:spPr/>
      <dgm:t>
        <a:bodyPr/>
        <a:lstStyle/>
        <a:p>
          <a:endParaRPr lang="en-GB"/>
        </a:p>
      </dgm:t>
    </dgm:pt>
    <dgm:pt modelId="{012AE059-604A-324A-90FC-0914E1C1B9BB}" type="sibTrans" cxnId="{31D14FBA-25B2-E148-8146-E824253A4EBC}">
      <dgm:prSet/>
      <dgm:spPr/>
      <dgm:t>
        <a:bodyPr/>
        <a:lstStyle/>
        <a:p>
          <a:endParaRPr lang="en-GB"/>
        </a:p>
      </dgm:t>
    </dgm:pt>
    <dgm:pt modelId="{8A66BB3D-0B9E-FE41-970F-7858C771C048}">
      <dgm:prSet phldrT="[Text]" custT="1"/>
      <dgm:spPr/>
      <dgm:t>
        <a:bodyPr/>
        <a:lstStyle/>
        <a:p>
          <a:r>
            <a:rPr lang="en-GB" sz="2000" dirty="0"/>
            <a:t>Aim 2: </a:t>
          </a:r>
          <a:r>
            <a: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Create an enabling environment to support engagement in care and adherence</a:t>
          </a:r>
          <a:endParaRPr lang="en-GB" sz="2000" dirty="0">
            <a:solidFill>
              <a:schemeClr val="bg1"/>
            </a:solidFill>
            <a:latin typeface="+mn-lt"/>
          </a:endParaRPr>
        </a:p>
      </dgm:t>
    </dgm:pt>
    <dgm:pt modelId="{3CC121F7-2CFA-D248-A263-4C284FAB919A}" type="parTrans" cxnId="{6E01DD87-478E-7A46-810B-448635643B7A}">
      <dgm:prSet/>
      <dgm:spPr/>
      <dgm:t>
        <a:bodyPr/>
        <a:lstStyle/>
        <a:p>
          <a:endParaRPr lang="en-GB"/>
        </a:p>
      </dgm:t>
    </dgm:pt>
    <dgm:pt modelId="{3B60DE58-B528-C84D-A87C-7F15DFEA4AA5}" type="sibTrans" cxnId="{6E01DD87-478E-7A46-810B-448635643B7A}">
      <dgm:prSet/>
      <dgm:spPr/>
      <dgm:t>
        <a:bodyPr/>
        <a:lstStyle/>
        <a:p>
          <a:endParaRPr lang="en-GB"/>
        </a:p>
      </dgm:t>
    </dgm:pt>
    <dgm:pt modelId="{D77C787D-2182-D148-83EC-18910B4595CF}">
      <dgm:prSet phldrT="[Text]" custT="1"/>
      <dgm:spPr/>
      <dgm:t>
        <a:bodyPr anchor="ctr"/>
        <a:lstStyle/>
        <a:p>
          <a:r>
            <a:rPr lang="en-GB" sz="1800" dirty="0"/>
            <a:t>Person-centred service delivery updates</a:t>
          </a:r>
        </a:p>
      </dgm:t>
    </dgm:pt>
    <dgm:pt modelId="{959EE3F6-8FD8-AB44-9592-9BBF8934D96C}" type="parTrans" cxnId="{E23B8368-5F4D-7B4A-B0A6-365B67E601BB}">
      <dgm:prSet/>
      <dgm:spPr/>
      <dgm:t>
        <a:bodyPr/>
        <a:lstStyle/>
        <a:p>
          <a:endParaRPr lang="en-GB"/>
        </a:p>
      </dgm:t>
    </dgm:pt>
    <dgm:pt modelId="{D24A0304-2710-1F49-BE0C-FA306913BE58}" type="sibTrans" cxnId="{E23B8368-5F4D-7B4A-B0A6-365B67E601BB}">
      <dgm:prSet/>
      <dgm:spPr/>
      <dgm:t>
        <a:bodyPr/>
        <a:lstStyle/>
        <a:p>
          <a:endParaRPr lang="en-GB"/>
        </a:p>
      </dgm:t>
    </dgm:pt>
    <dgm:pt modelId="{CDD9FD91-BFF7-F64F-A47D-B2E276CF46D0}" type="pres">
      <dgm:prSet presAssocID="{F0B2428A-48FA-9940-8A14-B44E45F89456}" presName="Name0" presStyleCnt="0">
        <dgm:presLayoutVars>
          <dgm:dir/>
          <dgm:animLvl val="lvl"/>
          <dgm:resizeHandles/>
        </dgm:presLayoutVars>
      </dgm:prSet>
      <dgm:spPr/>
    </dgm:pt>
    <dgm:pt modelId="{86CC5FF2-EFAF-BA4E-B73B-535C89D15A5B}" type="pres">
      <dgm:prSet presAssocID="{7B8D6DBB-0BA7-F945-9F2D-C54A61EB69F9}" presName="linNode" presStyleCnt="0"/>
      <dgm:spPr/>
    </dgm:pt>
    <dgm:pt modelId="{2A98203F-9A0D-FD42-BAD5-269085BDCE85}" type="pres">
      <dgm:prSet presAssocID="{7B8D6DBB-0BA7-F945-9F2D-C54A61EB69F9}" presName="parentShp" presStyleLbl="node1" presStyleIdx="0" presStyleCnt="2" custScaleX="160945" custScaleY="71490">
        <dgm:presLayoutVars>
          <dgm:bulletEnabled val="1"/>
        </dgm:presLayoutVars>
      </dgm:prSet>
      <dgm:spPr/>
    </dgm:pt>
    <dgm:pt modelId="{6933AE93-096E-E74B-8DEB-ABD82F045ABB}" type="pres">
      <dgm:prSet presAssocID="{7B8D6DBB-0BA7-F945-9F2D-C54A61EB69F9}" presName="childShp" presStyleLbl="bgAccFollowNode1" presStyleIdx="0" presStyleCnt="2" custScaleY="69949">
        <dgm:presLayoutVars>
          <dgm:bulletEnabled val="1"/>
        </dgm:presLayoutVars>
      </dgm:prSet>
      <dgm:spPr/>
    </dgm:pt>
    <dgm:pt modelId="{962F9B34-11A3-8446-A8FB-8BDCAED6A9BC}" type="pres">
      <dgm:prSet presAssocID="{9B8C96C8-C179-2C47-B1F0-0B6682292174}" presName="spacing" presStyleCnt="0"/>
      <dgm:spPr/>
    </dgm:pt>
    <dgm:pt modelId="{6FC2235B-DED3-144F-A461-12A115A6EA63}" type="pres">
      <dgm:prSet presAssocID="{8A66BB3D-0B9E-FE41-970F-7858C771C048}" presName="linNode" presStyleCnt="0"/>
      <dgm:spPr/>
    </dgm:pt>
    <dgm:pt modelId="{1F005375-E611-4D40-AA34-9581BA44718E}" type="pres">
      <dgm:prSet presAssocID="{8A66BB3D-0B9E-FE41-970F-7858C771C048}" presName="parentShp" presStyleLbl="node1" presStyleIdx="1" presStyleCnt="2" custScaleX="160945">
        <dgm:presLayoutVars>
          <dgm:bulletEnabled val="1"/>
        </dgm:presLayoutVars>
      </dgm:prSet>
      <dgm:spPr/>
    </dgm:pt>
    <dgm:pt modelId="{D7BDFC1B-3EBD-6D40-B66B-AED5DE94102C}" type="pres">
      <dgm:prSet presAssocID="{8A66BB3D-0B9E-FE41-970F-7858C771C048}" presName="childShp" presStyleLbl="bgAccFollowNode1" presStyleIdx="1" presStyleCnt="2" custScaleY="59661">
        <dgm:presLayoutVars>
          <dgm:bulletEnabled val="1"/>
        </dgm:presLayoutVars>
      </dgm:prSet>
      <dgm:spPr/>
    </dgm:pt>
  </dgm:ptLst>
  <dgm:cxnLst>
    <dgm:cxn modelId="{FE0E5901-850B-A548-A3C4-89D8FA4C45F7}" type="presOf" srcId="{D77C787D-2182-D148-83EC-18910B4595CF}" destId="{D7BDFC1B-3EBD-6D40-B66B-AED5DE94102C}" srcOrd="0" destOrd="0" presId="urn:microsoft.com/office/officeart/2005/8/layout/vList6"/>
    <dgm:cxn modelId="{A1547C0E-3002-4545-88C9-1E3EA0D06969}" type="presOf" srcId="{7B8D6DBB-0BA7-F945-9F2D-C54A61EB69F9}" destId="{2A98203F-9A0D-FD42-BAD5-269085BDCE85}" srcOrd="0" destOrd="0" presId="urn:microsoft.com/office/officeart/2005/8/layout/vList6"/>
    <dgm:cxn modelId="{74E87143-418F-324D-88A5-CA439D3B4258}" srcId="{F0B2428A-48FA-9940-8A14-B44E45F89456}" destId="{7B8D6DBB-0BA7-F945-9F2D-C54A61EB69F9}" srcOrd="0" destOrd="0" parTransId="{74A55473-77B0-364D-AB3E-78391049E5DA}" sibTransId="{9B8C96C8-C179-2C47-B1F0-0B6682292174}"/>
    <dgm:cxn modelId="{E23B8368-5F4D-7B4A-B0A6-365B67E601BB}" srcId="{8A66BB3D-0B9E-FE41-970F-7858C771C048}" destId="{D77C787D-2182-D148-83EC-18910B4595CF}" srcOrd="0" destOrd="0" parTransId="{959EE3F6-8FD8-AB44-9592-9BBF8934D96C}" sibTransId="{D24A0304-2710-1F49-BE0C-FA306913BE58}"/>
    <dgm:cxn modelId="{6E01DD87-478E-7A46-810B-448635643B7A}" srcId="{F0B2428A-48FA-9940-8A14-B44E45F89456}" destId="{8A66BB3D-0B9E-FE41-970F-7858C771C048}" srcOrd="1" destOrd="0" parTransId="{3CC121F7-2CFA-D248-A263-4C284FAB919A}" sibTransId="{3B60DE58-B528-C84D-A87C-7F15DFEA4AA5}"/>
    <dgm:cxn modelId="{4EBB9393-8FBF-7F42-A7BA-0D913B3DC113}" type="presOf" srcId="{F0B2428A-48FA-9940-8A14-B44E45F89456}" destId="{CDD9FD91-BFF7-F64F-A47D-B2E276CF46D0}" srcOrd="0" destOrd="0" presId="urn:microsoft.com/office/officeart/2005/8/layout/vList6"/>
    <dgm:cxn modelId="{31D14FBA-25B2-E148-8146-E824253A4EBC}" srcId="{7B8D6DBB-0BA7-F945-9F2D-C54A61EB69F9}" destId="{3B055956-83EE-C44C-A44E-16ED8A783D5A}" srcOrd="0" destOrd="0" parTransId="{A04E6A89-DE3D-5E4B-B01A-52E8F15596C7}" sibTransId="{012AE059-604A-324A-90FC-0914E1C1B9BB}"/>
    <dgm:cxn modelId="{D47D48BC-F6DB-9E41-9EEE-063489D92C68}" type="presOf" srcId="{3B055956-83EE-C44C-A44E-16ED8A783D5A}" destId="{6933AE93-096E-E74B-8DEB-ABD82F045ABB}" srcOrd="0" destOrd="0" presId="urn:microsoft.com/office/officeart/2005/8/layout/vList6"/>
    <dgm:cxn modelId="{DD8133F5-3FCF-D24F-9963-574540BA3AE2}" type="presOf" srcId="{8A66BB3D-0B9E-FE41-970F-7858C771C048}" destId="{1F005375-E611-4D40-AA34-9581BA44718E}" srcOrd="0" destOrd="0" presId="urn:microsoft.com/office/officeart/2005/8/layout/vList6"/>
    <dgm:cxn modelId="{CEB44ADD-B324-4C43-AEEF-51E5D13BA5EE}" type="presParOf" srcId="{CDD9FD91-BFF7-F64F-A47D-B2E276CF46D0}" destId="{86CC5FF2-EFAF-BA4E-B73B-535C89D15A5B}" srcOrd="0" destOrd="0" presId="urn:microsoft.com/office/officeart/2005/8/layout/vList6"/>
    <dgm:cxn modelId="{94CF39B2-EBA1-2D4B-96C6-E4819A40AF51}" type="presParOf" srcId="{86CC5FF2-EFAF-BA4E-B73B-535C89D15A5B}" destId="{2A98203F-9A0D-FD42-BAD5-269085BDCE85}" srcOrd="0" destOrd="0" presId="urn:microsoft.com/office/officeart/2005/8/layout/vList6"/>
    <dgm:cxn modelId="{45940927-04F3-374C-9D1B-AAB2566B8B11}" type="presParOf" srcId="{86CC5FF2-EFAF-BA4E-B73B-535C89D15A5B}" destId="{6933AE93-096E-E74B-8DEB-ABD82F045ABB}" srcOrd="1" destOrd="0" presId="urn:microsoft.com/office/officeart/2005/8/layout/vList6"/>
    <dgm:cxn modelId="{F199B6FF-24BD-E54E-9AC1-84D20A165F70}" type="presParOf" srcId="{CDD9FD91-BFF7-F64F-A47D-B2E276CF46D0}" destId="{962F9B34-11A3-8446-A8FB-8BDCAED6A9BC}" srcOrd="1" destOrd="0" presId="urn:microsoft.com/office/officeart/2005/8/layout/vList6"/>
    <dgm:cxn modelId="{4B0B12CA-36B6-BF48-9D70-9FD86496F1F3}" type="presParOf" srcId="{CDD9FD91-BFF7-F64F-A47D-B2E276CF46D0}" destId="{6FC2235B-DED3-144F-A461-12A115A6EA63}" srcOrd="2" destOrd="0" presId="urn:microsoft.com/office/officeart/2005/8/layout/vList6"/>
    <dgm:cxn modelId="{1C84B4D1-30A3-4A4B-ACB0-E57D83E582BC}" type="presParOf" srcId="{6FC2235B-DED3-144F-A461-12A115A6EA63}" destId="{1F005375-E611-4D40-AA34-9581BA44718E}" srcOrd="0" destOrd="0" presId="urn:microsoft.com/office/officeart/2005/8/layout/vList6"/>
    <dgm:cxn modelId="{81F30114-7BA6-9346-9808-77AB2C534D15}" type="presParOf" srcId="{6FC2235B-DED3-144F-A461-12A115A6EA63}" destId="{D7BDFC1B-3EBD-6D40-B66B-AED5DE9410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940D79-411A-6549-A91B-D662FD6FDD2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135AA0-00B6-D340-8DFB-3CC4CE5D1DFC}">
      <dgm:prSet phldrT="[Text]" custT="1"/>
      <dgm:spPr>
        <a:solidFill>
          <a:schemeClr val="accent6"/>
        </a:solidFill>
        <a:ln>
          <a:solidFill>
            <a:srgbClr val="CC9900"/>
          </a:solidFill>
        </a:ln>
      </dgm:spPr>
      <dgm:t>
        <a:bodyPr/>
        <a:lstStyle/>
        <a:p>
          <a:r>
            <a:rPr lang="en-GB" sz="1200" dirty="0">
              <a:latin typeface="+mn-lt"/>
            </a:rPr>
            <a:t>1. Who to return immediately to Repeat Prescription collection strategies (RPCs = DSD)</a:t>
          </a:r>
        </a:p>
      </dgm:t>
    </dgm:pt>
    <dgm:pt modelId="{E30238F4-3012-0E4B-B9E8-168325C121A6}" type="parTrans" cxnId="{8CA38368-B30C-0E42-9763-6417E40A88C4}">
      <dgm:prSet/>
      <dgm:spPr/>
      <dgm:t>
        <a:bodyPr/>
        <a:lstStyle/>
        <a:p>
          <a:endParaRPr lang="en-GB"/>
        </a:p>
      </dgm:t>
    </dgm:pt>
    <dgm:pt modelId="{97904BF1-CFE5-B143-B315-9A3860CCE15A}" type="sibTrans" cxnId="{8CA38368-B30C-0E42-9763-6417E40A88C4}">
      <dgm:prSet/>
      <dgm:spPr/>
      <dgm:t>
        <a:bodyPr/>
        <a:lstStyle/>
        <a:p>
          <a:endParaRPr lang="en-GB"/>
        </a:p>
      </dgm:t>
    </dgm:pt>
    <dgm:pt modelId="{1F279FA6-4D0B-4245-98E8-83E17CC83115}">
      <dgm:prSet phldrT="[Text]" custT="1"/>
      <dgm:spPr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gm:spPr>
      <dgm:t>
        <a:bodyPr spcFirstLastPara="0" vert="horz" wrap="square" lIns="129540" tIns="129540" rIns="129540" bIns="129540" numCol="1" spcCol="1270" anchor="ctr" anchorCtr="0"/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2. Who to return to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facility-based follow-up and appropriate refill length</a:t>
          </a:r>
        </a:p>
      </dgm:t>
    </dgm:pt>
    <dgm:pt modelId="{DEC6CCEB-1421-2844-944B-034060BB5956}" type="parTrans" cxnId="{FC073289-ECA4-B84C-B913-3AE7B37C6F9E}">
      <dgm:prSet/>
      <dgm:spPr/>
      <dgm:t>
        <a:bodyPr/>
        <a:lstStyle/>
        <a:p>
          <a:endParaRPr lang="en-GB"/>
        </a:p>
      </dgm:t>
    </dgm:pt>
    <dgm:pt modelId="{62FAF0F1-6B13-6E49-B6F3-78E49C43A2C6}" type="sibTrans" cxnId="{FC073289-ECA4-B84C-B913-3AE7B37C6F9E}">
      <dgm:prSet/>
      <dgm:spPr/>
      <dgm:t>
        <a:bodyPr/>
        <a:lstStyle/>
        <a:p>
          <a:endParaRPr lang="en-GB"/>
        </a:p>
      </dgm:t>
    </dgm:pt>
    <dgm:pt modelId="{F934C0FE-0E1D-444F-8999-06E0985ED408}" type="pres">
      <dgm:prSet presAssocID="{60940D79-411A-6549-A91B-D662FD6FDD29}" presName="diagram" presStyleCnt="0">
        <dgm:presLayoutVars>
          <dgm:dir/>
          <dgm:resizeHandles val="exact"/>
        </dgm:presLayoutVars>
      </dgm:prSet>
      <dgm:spPr/>
    </dgm:pt>
    <dgm:pt modelId="{77EB57C1-D307-F64A-B46B-F7D5B13BCFF1}" type="pres">
      <dgm:prSet presAssocID="{9A135AA0-00B6-D340-8DFB-3CC4CE5D1DFC}" presName="node" presStyleLbl="node1" presStyleIdx="0" presStyleCnt="2">
        <dgm:presLayoutVars>
          <dgm:bulletEnabled val="1"/>
        </dgm:presLayoutVars>
      </dgm:prSet>
      <dgm:spPr/>
    </dgm:pt>
    <dgm:pt modelId="{933E69F0-4CC3-E249-978A-8429D1317E59}" type="pres">
      <dgm:prSet presAssocID="{97904BF1-CFE5-B143-B315-9A3860CCE15A}" presName="sibTrans" presStyleCnt="0"/>
      <dgm:spPr/>
    </dgm:pt>
    <dgm:pt modelId="{DAE304B3-3334-FA4F-A24A-D10004E93D52}" type="pres">
      <dgm:prSet presAssocID="{1F279FA6-4D0B-4245-98E8-83E17CC83115}" presName="node" presStyleLbl="node1" presStyleIdx="1" presStyleCnt="2">
        <dgm:presLayoutVars>
          <dgm:bulletEnabled val="1"/>
        </dgm:presLayoutVars>
      </dgm:prSet>
      <dgm:spPr>
        <a:xfrm>
          <a:off x="4958758" y="566718"/>
          <a:ext cx="4506911" cy="2704147"/>
        </a:xfrm>
        <a:prstGeom prst="rect">
          <a:avLst/>
        </a:prstGeom>
      </dgm:spPr>
    </dgm:pt>
  </dgm:ptLst>
  <dgm:cxnLst>
    <dgm:cxn modelId="{F5099603-D6F1-3C4F-A537-0AECBAEDEDBD}" type="presOf" srcId="{1F279FA6-4D0B-4245-98E8-83E17CC83115}" destId="{DAE304B3-3334-FA4F-A24A-D10004E93D52}" srcOrd="0" destOrd="0" presId="urn:microsoft.com/office/officeart/2005/8/layout/default"/>
    <dgm:cxn modelId="{8CA38368-B30C-0E42-9763-6417E40A88C4}" srcId="{60940D79-411A-6549-A91B-D662FD6FDD29}" destId="{9A135AA0-00B6-D340-8DFB-3CC4CE5D1DFC}" srcOrd="0" destOrd="0" parTransId="{E30238F4-3012-0E4B-B9E8-168325C121A6}" sibTransId="{97904BF1-CFE5-B143-B315-9A3860CCE15A}"/>
    <dgm:cxn modelId="{000A3172-E1D4-ED4A-89D3-D157EA57CBFC}" type="presOf" srcId="{9A135AA0-00B6-D340-8DFB-3CC4CE5D1DFC}" destId="{77EB57C1-D307-F64A-B46B-F7D5B13BCFF1}" srcOrd="0" destOrd="0" presId="urn:microsoft.com/office/officeart/2005/8/layout/default"/>
    <dgm:cxn modelId="{7A82ED53-7A4D-2748-A3C9-31EA2D27BC9A}" type="presOf" srcId="{60940D79-411A-6549-A91B-D662FD6FDD29}" destId="{F934C0FE-0E1D-444F-8999-06E0985ED408}" srcOrd="0" destOrd="0" presId="urn:microsoft.com/office/officeart/2005/8/layout/default"/>
    <dgm:cxn modelId="{FC073289-ECA4-B84C-B913-3AE7B37C6F9E}" srcId="{60940D79-411A-6549-A91B-D662FD6FDD29}" destId="{1F279FA6-4D0B-4245-98E8-83E17CC83115}" srcOrd="1" destOrd="0" parTransId="{DEC6CCEB-1421-2844-944B-034060BB5956}" sibTransId="{62FAF0F1-6B13-6E49-B6F3-78E49C43A2C6}"/>
    <dgm:cxn modelId="{78913365-16D6-8241-BF11-571C64814F1B}" type="presParOf" srcId="{F934C0FE-0E1D-444F-8999-06E0985ED408}" destId="{77EB57C1-D307-F64A-B46B-F7D5B13BCFF1}" srcOrd="0" destOrd="0" presId="urn:microsoft.com/office/officeart/2005/8/layout/default"/>
    <dgm:cxn modelId="{CC5831DC-4F6E-1E4E-A74D-D0EE74072EE9}" type="presParOf" srcId="{F934C0FE-0E1D-444F-8999-06E0985ED408}" destId="{933E69F0-4CC3-E249-978A-8429D1317E59}" srcOrd="1" destOrd="0" presId="urn:microsoft.com/office/officeart/2005/8/layout/default"/>
    <dgm:cxn modelId="{EF29FFF9-9A94-D04A-A974-E4DDF933EF64}" type="presParOf" srcId="{F934C0FE-0E1D-444F-8999-06E0985ED408}" destId="{DAE304B3-3334-FA4F-A24A-D10004E93D5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FAB6C-1FE8-374E-8130-6A2BF627BFA5}" type="doc">
      <dgm:prSet loTypeId="urn:microsoft.com/office/officeart/2005/8/layout/hierarchy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16C7956-2DEC-364C-A2C2-C959F31E9D75}">
      <dgm:prSet phldrT="[Text]" custT="1"/>
      <dgm:spPr>
        <a:solidFill>
          <a:schemeClr val="accent1"/>
        </a:solidFill>
        <a:ln>
          <a:solidFill>
            <a:srgbClr val="006600"/>
          </a:solidFill>
        </a:ln>
      </dgm:spPr>
      <dgm:t>
        <a:bodyPr/>
        <a:lstStyle/>
        <a:p>
          <a:r>
            <a:rPr lang="en-GB" sz="1200" dirty="0"/>
            <a:t>1. Clinical assessment</a:t>
          </a:r>
        </a:p>
      </dgm:t>
    </dgm:pt>
    <dgm:pt modelId="{A39C7208-56B1-6244-8BF9-30C8E756DC12}" type="parTrans" cxnId="{B33F796C-C37C-E543-A63C-779D8F6F9637}">
      <dgm:prSet/>
      <dgm:spPr/>
      <dgm:t>
        <a:bodyPr/>
        <a:lstStyle/>
        <a:p>
          <a:endParaRPr lang="en-GB"/>
        </a:p>
      </dgm:t>
    </dgm:pt>
    <dgm:pt modelId="{E1E8AF4B-F6AF-2848-8EBC-1519F6FAD5C3}" type="sibTrans" cxnId="{B33F796C-C37C-E543-A63C-779D8F6F9637}">
      <dgm:prSet/>
      <dgm:spPr/>
      <dgm:t>
        <a:bodyPr/>
        <a:lstStyle/>
        <a:p>
          <a:endParaRPr lang="en-GB"/>
        </a:p>
      </dgm:t>
    </dgm:pt>
    <dgm:pt modelId="{4890F46A-0503-3441-B109-7C4187B841D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200" dirty="0"/>
            <a:t>2. When to perform a CD4  </a:t>
          </a:r>
        </a:p>
      </dgm:t>
    </dgm:pt>
    <dgm:pt modelId="{C3B63AA4-378E-FB4F-A864-DA1DD38CC70B}" type="parTrans" cxnId="{9D16B499-D501-B147-8E5C-A3775BD7AF82}">
      <dgm:prSet/>
      <dgm:spPr/>
      <dgm:t>
        <a:bodyPr/>
        <a:lstStyle/>
        <a:p>
          <a:endParaRPr lang="en-GB"/>
        </a:p>
      </dgm:t>
    </dgm:pt>
    <dgm:pt modelId="{85C607E3-6EC4-EE42-B453-8D08076E4778}" type="sibTrans" cxnId="{9D16B499-D501-B147-8E5C-A3775BD7AF82}">
      <dgm:prSet/>
      <dgm:spPr/>
      <dgm:t>
        <a:bodyPr/>
        <a:lstStyle/>
        <a:p>
          <a:endParaRPr lang="en-GB"/>
        </a:p>
      </dgm:t>
    </dgm:pt>
    <dgm:pt modelId="{9D6B0B1B-6D3D-1445-B4B3-1B1AED7C53FD}">
      <dgm:prSet custT="1"/>
      <dgm:spPr>
        <a:solidFill>
          <a:schemeClr val="accent1"/>
        </a:solidFill>
      </dgm:spPr>
      <dgm:t>
        <a:bodyPr/>
        <a:lstStyle/>
        <a:p>
          <a:r>
            <a:rPr lang="en-GB" sz="1200" dirty="0"/>
            <a:t>4. Regimen</a:t>
          </a:r>
        </a:p>
      </dgm:t>
    </dgm:pt>
    <dgm:pt modelId="{52940230-D2FF-B84B-8464-6005076A0470}" type="parTrans" cxnId="{B6E69F45-2523-1E45-943B-9B0CB3503812}">
      <dgm:prSet/>
      <dgm:spPr/>
      <dgm:t>
        <a:bodyPr/>
        <a:lstStyle/>
        <a:p>
          <a:endParaRPr lang="en-GB"/>
        </a:p>
      </dgm:t>
    </dgm:pt>
    <dgm:pt modelId="{65B62126-19F6-494F-9E0B-294DA2CE4D70}" type="sibTrans" cxnId="{B6E69F45-2523-1E45-943B-9B0CB3503812}">
      <dgm:prSet/>
      <dgm:spPr/>
      <dgm:t>
        <a:bodyPr/>
        <a:lstStyle/>
        <a:p>
          <a:endParaRPr lang="en-GB"/>
        </a:p>
      </dgm:t>
    </dgm:pt>
    <dgm:pt modelId="{77090AEB-4EB1-2045-A59A-8D4076BE207D}">
      <dgm:prSet custT="1"/>
      <dgm:spPr>
        <a:solidFill>
          <a:schemeClr val="accent1"/>
        </a:solidFill>
      </dgm:spPr>
      <dgm:t>
        <a:bodyPr/>
        <a:lstStyle/>
        <a:p>
          <a:r>
            <a:rPr lang="en-GB" sz="1200" dirty="0"/>
            <a:t>3. When to perform a viral load</a:t>
          </a:r>
        </a:p>
      </dgm:t>
    </dgm:pt>
    <dgm:pt modelId="{7FDB7C64-F039-9842-91FF-B0EAAB38E88B}" type="sibTrans" cxnId="{2B3FA846-485C-9B4E-A9CC-32D3C7791ED2}">
      <dgm:prSet/>
      <dgm:spPr/>
      <dgm:t>
        <a:bodyPr/>
        <a:lstStyle/>
        <a:p>
          <a:endParaRPr lang="en-GB"/>
        </a:p>
      </dgm:t>
    </dgm:pt>
    <dgm:pt modelId="{60C30B36-EE02-3A45-8F29-0F69D1E67B03}" type="parTrans" cxnId="{2B3FA846-485C-9B4E-A9CC-32D3C7791ED2}">
      <dgm:prSet/>
      <dgm:spPr/>
      <dgm:t>
        <a:bodyPr/>
        <a:lstStyle/>
        <a:p>
          <a:endParaRPr lang="en-GB"/>
        </a:p>
      </dgm:t>
    </dgm:pt>
    <dgm:pt modelId="{D7E2B53A-536B-7E47-A869-E6FF62820C2E}" type="pres">
      <dgm:prSet presAssocID="{D63FAB6C-1FE8-374E-8130-6A2BF627BF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3B4E22-71BD-F44B-B2E9-D3F19203BDDF}" type="pres">
      <dgm:prSet presAssocID="{416C7956-2DEC-364C-A2C2-C959F31E9D75}" presName="root" presStyleCnt="0"/>
      <dgm:spPr/>
    </dgm:pt>
    <dgm:pt modelId="{7CAD0CB3-B6B3-CC4E-953D-4BB2237770D4}" type="pres">
      <dgm:prSet presAssocID="{416C7956-2DEC-364C-A2C2-C959F31E9D75}" presName="rootComposite" presStyleCnt="0"/>
      <dgm:spPr/>
    </dgm:pt>
    <dgm:pt modelId="{FD51BAE0-1411-7347-89BF-CE3EFFA9DEFE}" type="pres">
      <dgm:prSet presAssocID="{416C7956-2DEC-364C-A2C2-C959F31E9D75}" presName="rootText" presStyleLbl="node1" presStyleIdx="0" presStyleCnt="4"/>
      <dgm:spPr/>
    </dgm:pt>
    <dgm:pt modelId="{79DD4535-37A5-FE4B-97F5-344846295791}" type="pres">
      <dgm:prSet presAssocID="{416C7956-2DEC-364C-A2C2-C959F31E9D75}" presName="rootConnector" presStyleLbl="node1" presStyleIdx="0" presStyleCnt="4"/>
      <dgm:spPr/>
    </dgm:pt>
    <dgm:pt modelId="{CF29EBA3-5D34-D64B-9B3E-5DA5B19F0B08}" type="pres">
      <dgm:prSet presAssocID="{416C7956-2DEC-364C-A2C2-C959F31E9D75}" presName="childShape" presStyleCnt="0"/>
      <dgm:spPr/>
    </dgm:pt>
    <dgm:pt modelId="{64198C79-53A2-5D42-B11A-1CFBB808A947}" type="pres">
      <dgm:prSet presAssocID="{4890F46A-0503-3441-B109-7C4187B841DF}" presName="root" presStyleCnt="0"/>
      <dgm:spPr/>
    </dgm:pt>
    <dgm:pt modelId="{A5EEF6F6-8988-5C45-BA44-B033A92B0A7B}" type="pres">
      <dgm:prSet presAssocID="{4890F46A-0503-3441-B109-7C4187B841DF}" presName="rootComposite" presStyleCnt="0"/>
      <dgm:spPr/>
    </dgm:pt>
    <dgm:pt modelId="{89ADCBA4-450A-504D-9836-1679FC87EB1E}" type="pres">
      <dgm:prSet presAssocID="{4890F46A-0503-3441-B109-7C4187B841DF}" presName="rootText" presStyleLbl="node1" presStyleIdx="1" presStyleCnt="4"/>
      <dgm:spPr/>
    </dgm:pt>
    <dgm:pt modelId="{AB10C1DC-576C-2745-8C8F-A0609E70B454}" type="pres">
      <dgm:prSet presAssocID="{4890F46A-0503-3441-B109-7C4187B841DF}" presName="rootConnector" presStyleLbl="node1" presStyleIdx="1" presStyleCnt="4"/>
      <dgm:spPr/>
    </dgm:pt>
    <dgm:pt modelId="{CDB3E196-2639-7D49-A1F2-3F9D61E4409C}" type="pres">
      <dgm:prSet presAssocID="{4890F46A-0503-3441-B109-7C4187B841DF}" presName="childShape" presStyleCnt="0"/>
      <dgm:spPr/>
    </dgm:pt>
    <dgm:pt modelId="{90095A5D-FF6D-9545-9C0F-6F6D074AC077}" type="pres">
      <dgm:prSet presAssocID="{77090AEB-4EB1-2045-A59A-8D4076BE207D}" presName="root" presStyleCnt="0"/>
      <dgm:spPr/>
    </dgm:pt>
    <dgm:pt modelId="{1C5237E5-1499-ED46-964A-4F065CF6CC45}" type="pres">
      <dgm:prSet presAssocID="{77090AEB-4EB1-2045-A59A-8D4076BE207D}" presName="rootComposite" presStyleCnt="0"/>
      <dgm:spPr/>
    </dgm:pt>
    <dgm:pt modelId="{4F0BB951-2287-5B45-B429-494F6EFF811E}" type="pres">
      <dgm:prSet presAssocID="{77090AEB-4EB1-2045-A59A-8D4076BE207D}" presName="rootText" presStyleLbl="node1" presStyleIdx="2" presStyleCnt="4"/>
      <dgm:spPr/>
    </dgm:pt>
    <dgm:pt modelId="{515453D6-328B-7442-AB60-E956DD22059D}" type="pres">
      <dgm:prSet presAssocID="{77090AEB-4EB1-2045-A59A-8D4076BE207D}" presName="rootConnector" presStyleLbl="node1" presStyleIdx="2" presStyleCnt="4"/>
      <dgm:spPr/>
    </dgm:pt>
    <dgm:pt modelId="{56A79983-1306-654F-8942-D627907980C2}" type="pres">
      <dgm:prSet presAssocID="{77090AEB-4EB1-2045-A59A-8D4076BE207D}" presName="childShape" presStyleCnt="0"/>
      <dgm:spPr/>
    </dgm:pt>
    <dgm:pt modelId="{33489D38-9603-9F46-8FD7-F03C3518ABAB}" type="pres">
      <dgm:prSet presAssocID="{9D6B0B1B-6D3D-1445-B4B3-1B1AED7C53FD}" presName="root" presStyleCnt="0"/>
      <dgm:spPr/>
    </dgm:pt>
    <dgm:pt modelId="{A4ADF89F-D072-8A4A-A22E-814078900444}" type="pres">
      <dgm:prSet presAssocID="{9D6B0B1B-6D3D-1445-B4B3-1B1AED7C53FD}" presName="rootComposite" presStyleCnt="0"/>
      <dgm:spPr/>
    </dgm:pt>
    <dgm:pt modelId="{5DF30667-5132-F044-938B-211FE52E7670}" type="pres">
      <dgm:prSet presAssocID="{9D6B0B1B-6D3D-1445-B4B3-1B1AED7C53FD}" presName="rootText" presStyleLbl="node1" presStyleIdx="3" presStyleCnt="4"/>
      <dgm:spPr/>
    </dgm:pt>
    <dgm:pt modelId="{74ABC1C0-4A6F-DA4B-90BD-8598C842BF7A}" type="pres">
      <dgm:prSet presAssocID="{9D6B0B1B-6D3D-1445-B4B3-1B1AED7C53FD}" presName="rootConnector" presStyleLbl="node1" presStyleIdx="3" presStyleCnt="4"/>
      <dgm:spPr/>
    </dgm:pt>
    <dgm:pt modelId="{8338703C-C5DD-1D4D-B44D-FC61A1D8B381}" type="pres">
      <dgm:prSet presAssocID="{9D6B0B1B-6D3D-1445-B4B3-1B1AED7C53FD}" presName="childShape" presStyleCnt="0"/>
      <dgm:spPr/>
    </dgm:pt>
  </dgm:ptLst>
  <dgm:cxnLst>
    <dgm:cxn modelId="{951B0416-7D74-FC43-8C2C-EA3FDC5D0655}" type="presOf" srcId="{77090AEB-4EB1-2045-A59A-8D4076BE207D}" destId="{4F0BB951-2287-5B45-B429-494F6EFF811E}" srcOrd="0" destOrd="0" presId="urn:microsoft.com/office/officeart/2005/8/layout/hierarchy3"/>
    <dgm:cxn modelId="{22E9D81B-CA55-5047-BB39-DBC7A8FBC7BC}" type="presOf" srcId="{4890F46A-0503-3441-B109-7C4187B841DF}" destId="{AB10C1DC-576C-2745-8C8F-A0609E70B454}" srcOrd="1" destOrd="0" presId="urn:microsoft.com/office/officeart/2005/8/layout/hierarchy3"/>
    <dgm:cxn modelId="{74D2ED41-68E8-FE48-A32E-48068ABD1C0C}" type="presOf" srcId="{9D6B0B1B-6D3D-1445-B4B3-1B1AED7C53FD}" destId="{5DF30667-5132-F044-938B-211FE52E7670}" srcOrd="0" destOrd="0" presId="urn:microsoft.com/office/officeart/2005/8/layout/hierarchy3"/>
    <dgm:cxn modelId="{B6E69F45-2523-1E45-943B-9B0CB3503812}" srcId="{D63FAB6C-1FE8-374E-8130-6A2BF627BFA5}" destId="{9D6B0B1B-6D3D-1445-B4B3-1B1AED7C53FD}" srcOrd="3" destOrd="0" parTransId="{52940230-D2FF-B84B-8464-6005076A0470}" sibTransId="{65B62126-19F6-494F-9E0B-294DA2CE4D70}"/>
    <dgm:cxn modelId="{2B3FA846-485C-9B4E-A9CC-32D3C7791ED2}" srcId="{D63FAB6C-1FE8-374E-8130-6A2BF627BFA5}" destId="{77090AEB-4EB1-2045-A59A-8D4076BE207D}" srcOrd="2" destOrd="0" parTransId="{60C30B36-EE02-3A45-8F29-0F69D1E67B03}" sibTransId="{7FDB7C64-F039-9842-91FF-B0EAAB38E88B}"/>
    <dgm:cxn modelId="{B33F796C-C37C-E543-A63C-779D8F6F9637}" srcId="{D63FAB6C-1FE8-374E-8130-6A2BF627BFA5}" destId="{416C7956-2DEC-364C-A2C2-C959F31E9D75}" srcOrd="0" destOrd="0" parTransId="{A39C7208-56B1-6244-8BF9-30C8E756DC12}" sibTransId="{E1E8AF4B-F6AF-2848-8EBC-1519F6FAD5C3}"/>
    <dgm:cxn modelId="{5E91636D-A8CF-E948-B392-781B5248287C}" type="presOf" srcId="{416C7956-2DEC-364C-A2C2-C959F31E9D75}" destId="{FD51BAE0-1411-7347-89BF-CE3EFFA9DEFE}" srcOrd="0" destOrd="0" presId="urn:microsoft.com/office/officeart/2005/8/layout/hierarchy3"/>
    <dgm:cxn modelId="{838F486F-8C31-F04B-B2A5-69A203012DF7}" type="presOf" srcId="{D63FAB6C-1FE8-374E-8130-6A2BF627BFA5}" destId="{D7E2B53A-536B-7E47-A869-E6FF62820C2E}" srcOrd="0" destOrd="0" presId="urn:microsoft.com/office/officeart/2005/8/layout/hierarchy3"/>
    <dgm:cxn modelId="{0BF20D54-5083-6F48-A969-0C2873AAEE29}" type="presOf" srcId="{77090AEB-4EB1-2045-A59A-8D4076BE207D}" destId="{515453D6-328B-7442-AB60-E956DD22059D}" srcOrd="1" destOrd="0" presId="urn:microsoft.com/office/officeart/2005/8/layout/hierarchy3"/>
    <dgm:cxn modelId="{9D16B499-D501-B147-8E5C-A3775BD7AF82}" srcId="{D63FAB6C-1FE8-374E-8130-6A2BF627BFA5}" destId="{4890F46A-0503-3441-B109-7C4187B841DF}" srcOrd="1" destOrd="0" parTransId="{C3B63AA4-378E-FB4F-A864-DA1DD38CC70B}" sibTransId="{85C607E3-6EC4-EE42-B453-8D08076E4778}"/>
    <dgm:cxn modelId="{362815DD-1FF2-FA4F-BB1B-BA1D758F9BE4}" type="presOf" srcId="{9D6B0B1B-6D3D-1445-B4B3-1B1AED7C53FD}" destId="{74ABC1C0-4A6F-DA4B-90BD-8598C842BF7A}" srcOrd="1" destOrd="0" presId="urn:microsoft.com/office/officeart/2005/8/layout/hierarchy3"/>
    <dgm:cxn modelId="{724637E0-5D8D-744B-B23E-72704BA13A43}" type="presOf" srcId="{416C7956-2DEC-364C-A2C2-C959F31E9D75}" destId="{79DD4535-37A5-FE4B-97F5-344846295791}" srcOrd="1" destOrd="0" presId="urn:microsoft.com/office/officeart/2005/8/layout/hierarchy3"/>
    <dgm:cxn modelId="{D35C0AEA-97B5-454E-B827-24DFB2E3300B}" type="presOf" srcId="{4890F46A-0503-3441-B109-7C4187B841DF}" destId="{89ADCBA4-450A-504D-9836-1679FC87EB1E}" srcOrd="0" destOrd="0" presId="urn:microsoft.com/office/officeart/2005/8/layout/hierarchy3"/>
    <dgm:cxn modelId="{A783EF19-A233-C64C-97CA-5F225415B007}" type="presParOf" srcId="{D7E2B53A-536B-7E47-A869-E6FF62820C2E}" destId="{5B3B4E22-71BD-F44B-B2E9-D3F19203BDDF}" srcOrd="0" destOrd="0" presId="urn:microsoft.com/office/officeart/2005/8/layout/hierarchy3"/>
    <dgm:cxn modelId="{8C775AF1-677A-FC4C-9166-B72282E48A92}" type="presParOf" srcId="{5B3B4E22-71BD-F44B-B2E9-D3F19203BDDF}" destId="{7CAD0CB3-B6B3-CC4E-953D-4BB2237770D4}" srcOrd="0" destOrd="0" presId="urn:microsoft.com/office/officeart/2005/8/layout/hierarchy3"/>
    <dgm:cxn modelId="{A2AA8077-34CB-104D-B113-DF091968DA2F}" type="presParOf" srcId="{7CAD0CB3-B6B3-CC4E-953D-4BB2237770D4}" destId="{FD51BAE0-1411-7347-89BF-CE3EFFA9DEFE}" srcOrd="0" destOrd="0" presId="urn:microsoft.com/office/officeart/2005/8/layout/hierarchy3"/>
    <dgm:cxn modelId="{3D2E9A6E-173D-974B-9ECD-4050515FE647}" type="presParOf" srcId="{7CAD0CB3-B6B3-CC4E-953D-4BB2237770D4}" destId="{79DD4535-37A5-FE4B-97F5-344846295791}" srcOrd="1" destOrd="0" presId="urn:microsoft.com/office/officeart/2005/8/layout/hierarchy3"/>
    <dgm:cxn modelId="{2DD272E3-8DBC-1A41-B44F-E1A27EA01DDF}" type="presParOf" srcId="{5B3B4E22-71BD-F44B-B2E9-D3F19203BDDF}" destId="{CF29EBA3-5D34-D64B-9B3E-5DA5B19F0B08}" srcOrd="1" destOrd="0" presId="urn:microsoft.com/office/officeart/2005/8/layout/hierarchy3"/>
    <dgm:cxn modelId="{B85BA3AB-81F0-5945-9617-6CF57539A74C}" type="presParOf" srcId="{D7E2B53A-536B-7E47-A869-E6FF62820C2E}" destId="{64198C79-53A2-5D42-B11A-1CFBB808A947}" srcOrd="1" destOrd="0" presId="urn:microsoft.com/office/officeart/2005/8/layout/hierarchy3"/>
    <dgm:cxn modelId="{C7400417-D5AC-434E-B992-8E14187D643D}" type="presParOf" srcId="{64198C79-53A2-5D42-B11A-1CFBB808A947}" destId="{A5EEF6F6-8988-5C45-BA44-B033A92B0A7B}" srcOrd="0" destOrd="0" presId="urn:microsoft.com/office/officeart/2005/8/layout/hierarchy3"/>
    <dgm:cxn modelId="{1FF01EC5-226B-BE47-86AF-DD15C30D15BB}" type="presParOf" srcId="{A5EEF6F6-8988-5C45-BA44-B033A92B0A7B}" destId="{89ADCBA4-450A-504D-9836-1679FC87EB1E}" srcOrd="0" destOrd="0" presId="urn:microsoft.com/office/officeart/2005/8/layout/hierarchy3"/>
    <dgm:cxn modelId="{816B6FAD-9AAF-F744-87A4-DAD17C3FBD30}" type="presParOf" srcId="{A5EEF6F6-8988-5C45-BA44-B033A92B0A7B}" destId="{AB10C1DC-576C-2745-8C8F-A0609E70B454}" srcOrd="1" destOrd="0" presId="urn:microsoft.com/office/officeart/2005/8/layout/hierarchy3"/>
    <dgm:cxn modelId="{6142089E-2DFC-074D-BABC-6F7C847765B1}" type="presParOf" srcId="{64198C79-53A2-5D42-B11A-1CFBB808A947}" destId="{CDB3E196-2639-7D49-A1F2-3F9D61E4409C}" srcOrd="1" destOrd="0" presId="urn:microsoft.com/office/officeart/2005/8/layout/hierarchy3"/>
    <dgm:cxn modelId="{6E14194A-9385-C940-B051-7E5EB70D168C}" type="presParOf" srcId="{D7E2B53A-536B-7E47-A869-E6FF62820C2E}" destId="{90095A5D-FF6D-9545-9C0F-6F6D074AC077}" srcOrd="2" destOrd="0" presId="urn:microsoft.com/office/officeart/2005/8/layout/hierarchy3"/>
    <dgm:cxn modelId="{F93BA8FE-3F4A-DC42-8857-25726BF359A0}" type="presParOf" srcId="{90095A5D-FF6D-9545-9C0F-6F6D074AC077}" destId="{1C5237E5-1499-ED46-964A-4F065CF6CC45}" srcOrd="0" destOrd="0" presId="urn:microsoft.com/office/officeart/2005/8/layout/hierarchy3"/>
    <dgm:cxn modelId="{A76DD935-D2F0-1D45-ABF8-C08BA99223A1}" type="presParOf" srcId="{1C5237E5-1499-ED46-964A-4F065CF6CC45}" destId="{4F0BB951-2287-5B45-B429-494F6EFF811E}" srcOrd="0" destOrd="0" presId="urn:microsoft.com/office/officeart/2005/8/layout/hierarchy3"/>
    <dgm:cxn modelId="{C0B7C1EC-2F4A-CB45-857E-EED3503F3AF3}" type="presParOf" srcId="{1C5237E5-1499-ED46-964A-4F065CF6CC45}" destId="{515453D6-328B-7442-AB60-E956DD22059D}" srcOrd="1" destOrd="0" presId="urn:microsoft.com/office/officeart/2005/8/layout/hierarchy3"/>
    <dgm:cxn modelId="{A760840D-602B-3547-93C0-32585206AC2C}" type="presParOf" srcId="{90095A5D-FF6D-9545-9C0F-6F6D074AC077}" destId="{56A79983-1306-654F-8942-D627907980C2}" srcOrd="1" destOrd="0" presId="urn:microsoft.com/office/officeart/2005/8/layout/hierarchy3"/>
    <dgm:cxn modelId="{96885F34-E7A3-F84C-8BBE-8FA28D414BFD}" type="presParOf" srcId="{D7E2B53A-536B-7E47-A869-E6FF62820C2E}" destId="{33489D38-9603-9F46-8FD7-F03C3518ABAB}" srcOrd="3" destOrd="0" presId="urn:microsoft.com/office/officeart/2005/8/layout/hierarchy3"/>
    <dgm:cxn modelId="{EB7C9B38-70BF-E042-91F2-1C7D8A8179A0}" type="presParOf" srcId="{33489D38-9603-9F46-8FD7-F03C3518ABAB}" destId="{A4ADF89F-D072-8A4A-A22E-814078900444}" srcOrd="0" destOrd="0" presId="urn:microsoft.com/office/officeart/2005/8/layout/hierarchy3"/>
    <dgm:cxn modelId="{94A3B1B9-749C-544C-BF83-36001304DA4A}" type="presParOf" srcId="{A4ADF89F-D072-8A4A-A22E-814078900444}" destId="{5DF30667-5132-F044-938B-211FE52E7670}" srcOrd="0" destOrd="0" presId="urn:microsoft.com/office/officeart/2005/8/layout/hierarchy3"/>
    <dgm:cxn modelId="{E5D838DE-D83A-B74B-B443-8F4991F58A32}" type="presParOf" srcId="{A4ADF89F-D072-8A4A-A22E-814078900444}" destId="{74ABC1C0-4A6F-DA4B-90BD-8598C842BF7A}" srcOrd="1" destOrd="0" presId="urn:microsoft.com/office/officeart/2005/8/layout/hierarchy3"/>
    <dgm:cxn modelId="{A575CE70-7075-FE48-916E-842F5C705385}" type="presParOf" srcId="{33489D38-9603-9F46-8FD7-F03C3518ABAB}" destId="{8338703C-C5DD-1D4D-B44D-FC61A1D8B381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3AE93-096E-E74B-8DEB-ABD82F045ABB}">
      <dsp:nvSpPr>
        <dsp:cNvPr id="0" name=""/>
        <dsp:cNvSpPr/>
      </dsp:nvSpPr>
      <dsp:spPr>
        <a:xfrm>
          <a:off x="4602394" y="11147"/>
          <a:ext cx="4287917" cy="967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Clinical updates</a:t>
          </a:r>
        </a:p>
      </dsp:txBody>
      <dsp:txXfrm>
        <a:off x="4602394" y="132135"/>
        <a:ext cx="3924952" cy="725931"/>
      </dsp:txXfrm>
    </dsp:sp>
    <dsp:sp modelId="{2A98203F-9A0D-FD42-BAD5-269085BDCE85}">
      <dsp:nvSpPr>
        <dsp:cNvPr id="0" name=""/>
        <dsp:cNvSpPr/>
      </dsp:nvSpPr>
      <dsp:spPr>
        <a:xfrm>
          <a:off x="1602" y="486"/>
          <a:ext cx="4600792" cy="989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Aim 1: Implement optimized ART regimens</a:t>
          </a:r>
        </a:p>
      </dsp:txBody>
      <dsp:txXfrm>
        <a:off x="49892" y="48776"/>
        <a:ext cx="4504212" cy="892651"/>
      </dsp:txXfrm>
    </dsp:sp>
    <dsp:sp modelId="{D7BDFC1B-3EBD-6D40-B66B-AED5DE94102C}">
      <dsp:nvSpPr>
        <dsp:cNvPr id="0" name=""/>
        <dsp:cNvSpPr/>
      </dsp:nvSpPr>
      <dsp:spPr>
        <a:xfrm>
          <a:off x="4602394" y="1407183"/>
          <a:ext cx="4287917" cy="825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Person-centred service delivery updates</a:t>
          </a:r>
        </a:p>
      </dsp:txBody>
      <dsp:txXfrm>
        <a:off x="4602394" y="1510377"/>
        <a:ext cx="3978336" cy="619161"/>
      </dsp:txXfrm>
    </dsp:sp>
    <dsp:sp modelId="{1F005375-E611-4D40-AA34-9581BA44718E}">
      <dsp:nvSpPr>
        <dsp:cNvPr id="0" name=""/>
        <dsp:cNvSpPr/>
      </dsp:nvSpPr>
      <dsp:spPr>
        <a:xfrm>
          <a:off x="1602" y="1128090"/>
          <a:ext cx="4600792" cy="138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Aim 2: </a:t>
          </a:r>
          <a:r>
            <a: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Create an enabling environment to support engagement in care and adherence</a:t>
          </a:r>
          <a:endParaRPr lang="en-GB" sz="2000" kern="1200" dirty="0">
            <a:solidFill>
              <a:schemeClr val="bg1"/>
            </a:solidFill>
            <a:latin typeface="+mn-lt"/>
          </a:endParaRPr>
        </a:p>
      </dsp:txBody>
      <dsp:txXfrm>
        <a:off x="69150" y="1195638"/>
        <a:ext cx="4465696" cy="1248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B57C1-D307-F64A-B46B-F7D5B13BCFF1}">
      <dsp:nvSpPr>
        <dsp:cNvPr id="0" name=""/>
        <dsp:cNvSpPr/>
      </dsp:nvSpPr>
      <dsp:spPr>
        <a:xfrm>
          <a:off x="603" y="303367"/>
          <a:ext cx="2353923" cy="141235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rgbClr val="CC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+mn-lt"/>
            </a:rPr>
            <a:t>1. Who to return immediately to Repeat Prescription collection strategies (RPCs = DSD)</a:t>
          </a:r>
        </a:p>
      </dsp:txBody>
      <dsp:txXfrm>
        <a:off x="603" y="303367"/>
        <a:ext cx="2353923" cy="1412353"/>
      </dsp:txXfrm>
    </dsp:sp>
    <dsp:sp modelId="{DAE304B3-3334-FA4F-A24A-D10004E93D52}">
      <dsp:nvSpPr>
        <dsp:cNvPr id="0" name=""/>
        <dsp:cNvSpPr/>
      </dsp:nvSpPr>
      <dsp:spPr>
        <a:xfrm>
          <a:off x="2589919" y="303367"/>
          <a:ext cx="2353923" cy="141235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2. Who to return to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facility-based follow-up and appropriate refill length</a:t>
          </a:r>
        </a:p>
      </dsp:txBody>
      <dsp:txXfrm>
        <a:off x="2589919" y="303367"/>
        <a:ext cx="2353923" cy="1412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BAE0-1411-7347-89BF-CE3EFFA9DEFE}">
      <dsp:nvSpPr>
        <dsp:cNvPr id="0" name=""/>
        <dsp:cNvSpPr/>
      </dsp:nvSpPr>
      <dsp:spPr>
        <a:xfrm>
          <a:off x="1233" y="1514912"/>
          <a:ext cx="1417562" cy="70878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1. Clinical assessment</a:t>
          </a:r>
        </a:p>
      </dsp:txBody>
      <dsp:txXfrm>
        <a:off x="21992" y="1535671"/>
        <a:ext cx="1376044" cy="667263"/>
      </dsp:txXfrm>
    </dsp:sp>
    <dsp:sp modelId="{89ADCBA4-450A-504D-9836-1679FC87EB1E}">
      <dsp:nvSpPr>
        <dsp:cNvPr id="0" name=""/>
        <dsp:cNvSpPr/>
      </dsp:nvSpPr>
      <dsp:spPr>
        <a:xfrm>
          <a:off x="1773187" y="1514912"/>
          <a:ext cx="1417562" cy="70878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2. When to perform a CD4  </a:t>
          </a:r>
        </a:p>
      </dsp:txBody>
      <dsp:txXfrm>
        <a:off x="1793946" y="1535671"/>
        <a:ext cx="1376044" cy="667263"/>
      </dsp:txXfrm>
    </dsp:sp>
    <dsp:sp modelId="{4F0BB951-2287-5B45-B429-494F6EFF811E}">
      <dsp:nvSpPr>
        <dsp:cNvPr id="0" name=""/>
        <dsp:cNvSpPr/>
      </dsp:nvSpPr>
      <dsp:spPr>
        <a:xfrm>
          <a:off x="3545140" y="1514912"/>
          <a:ext cx="1417562" cy="70878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3. When to perform a viral load</a:t>
          </a:r>
        </a:p>
      </dsp:txBody>
      <dsp:txXfrm>
        <a:off x="3565899" y="1535671"/>
        <a:ext cx="1376044" cy="667263"/>
      </dsp:txXfrm>
    </dsp:sp>
    <dsp:sp modelId="{5DF30667-5132-F044-938B-211FE52E7670}">
      <dsp:nvSpPr>
        <dsp:cNvPr id="0" name=""/>
        <dsp:cNvSpPr/>
      </dsp:nvSpPr>
      <dsp:spPr>
        <a:xfrm>
          <a:off x="5317094" y="1514912"/>
          <a:ext cx="1417562" cy="70878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4. Regimen</a:t>
          </a:r>
        </a:p>
      </dsp:txBody>
      <dsp:txXfrm>
        <a:off x="5337853" y="1535671"/>
        <a:ext cx="1376044" cy="667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This ART guideline recognises that critical to improving retention and viral suppression is an integrated approach recognising that clinical management includes patient centred service delivery.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The ART guidelines have considered the clinical components and the service delivery components together throughout the guideline, towards improving the 2</a:t>
            </a:r>
            <a:r>
              <a:rPr lang="en-ZA" baseline="30000" dirty="0"/>
              <a:t>nd</a:t>
            </a:r>
            <a:r>
              <a:rPr lang="en-ZA" dirty="0"/>
              <a:t> and 3</a:t>
            </a:r>
            <a:r>
              <a:rPr lang="en-ZA" baseline="30000" dirty="0"/>
              <a:t>rd</a:t>
            </a:r>
            <a:r>
              <a:rPr lang="en-ZA" dirty="0"/>
              <a:t> 95 targets.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The service delivery components in the ART guidelines are supported by the procedures set out in the </a:t>
            </a:r>
            <a:r>
              <a:rPr lang="en-ZA" b="1" dirty="0"/>
              <a:t>Differentiated Models of Care SOPs</a:t>
            </a:r>
            <a:r>
              <a:rPr lang="en-ZA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The clinical updates is the “WHAT” and the service delivery DMOC SOPs is the “HOW”.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58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/>
              <a:t>Now to the right side of the algorithm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/>
              <a:t>For clients </a:t>
            </a:r>
            <a:r>
              <a:rPr lang="en-ZA" sz="1200" b="0" dirty="0">
                <a:solidFill>
                  <a:srgbClr val="479754"/>
                </a:solidFill>
                <a:ea typeface="+mj-ea"/>
                <a:cs typeface="+mj-cs"/>
              </a:rPr>
              <a:t>returning and complaining of being unwell, more than 28 days late or on TB treatment, these clients require a re-engagement clinical assessment</a:t>
            </a:r>
          </a:p>
          <a:p>
            <a:pPr lvl="0"/>
            <a:r>
              <a:rPr lang="en-ZA" sz="1200" dirty="0">
                <a:solidFill>
                  <a:schemeClr val="accent4">
                    <a:lumMod val="75000"/>
                  </a:schemeClr>
                </a:solidFill>
              </a:rPr>
              <a:t>It is important to:</a:t>
            </a:r>
          </a:p>
          <a:p>
            <a:pPr lvl="0"/>
            <a:r>
              <a:rPr lang="en-ZA" sz="1200" dirty="0">
                <a:solidFill>
                  <a:schemeClr val="accent4">
                    <a:lumMod val="75000"/>
                  </a:schemeClr>
                </a:solidFill>
              </a:rPr>
              <a:t>Check their clinical presentation – decide if the client is well or not?</a:t>
            </a:r>
          </a:p>
          <a:p>
            <a:pPr lvl="0"/>
            <a:r>
              <a:rPr lang="en-ZA" sz="1200" dirty="0">
                <a:solidFill>
                  <a:schemeClr val="accent4">
                    <a:lumMod val="75000"/>
                  </a:schemeClr>
                </a:solidFill>
              </a:rPr>
              <a:t>Check their previous VL result</a:t>
            </a:r>
          </a:p>
          <a:p>
            <a:pPr lvl="0"/>
            <a:r>
              <a:rPr lang="en-ZA" sz="1200" dirty="0">
                <a:solidFill>
                  <a:schemeClr val="accent4">
                    <a:lumMod val="75000"/>
                  </a:schemeClr>
                </a:solidFill>
              </a:rPr>
              <a:t>Check their regimen – is the client on TLD?</a:t>
            </a:r>
          </a:p>
          <a:p>
            <a:pPr lvl="0"/>
            <a:r>
              <a:rPr lang="en-ZA" sz="1200" dirty="0">
                <a:solidFill>
                  <a:schemeClr val="accent4">
                    <a:lumMod val="75000"/>
                  </a:schemeClr>
                </a:solidFill>
              </a:rPr>
              <a:t>Assess if enhanced adherence counselling (EAC) will be useful and appropriate for this client. If yes, the clinician should provide this counselling unless a trained counsellor is available.</a:t>
            </a:r>
          </a:p>
          <a:p>
            <a:pPr lvl="0"/>
            <a:endParaRPr lang="en-ZA" sz="1200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en-ZA" sz="1200" b="1" dirty="0">
                <a:solidFill>
                  <a:schemeClr val="accent4">
                    <a:lumMod val="75000"/>
                  </a:schemeClr>
                </a:solidFill>
              </a:rPr>
              <a:t>Now it is necessary to differentiate again between</a:t>
            </a:r>
          </a:p>
          <a:p>
            <a:pPr marL="228600" lvl="0" indent="-228600">
              <a:buAutoNum type="arabicPeriod"/>
            </a:pPr>
            <a:r>
              <a:rPr lang="en-ZA" sz="1200" dirty="0">
                <a:solidFill>
                  <a:schemeClr val="accent4">
                    <a:lumMod val="75000"/>
                  </a:schemeClr>
                </a:solidFill>
              </a:rPr>
              <a:t>Those clients who are unwell or have a previous elevated VL or are on TB treatment and </a:t>
            </a:r>
          </a:p>
          <a:p>
            <a:pPr marL="228600" lvl="0" indent="-228600">
              <a:buAutoNum type="arabicPeriod"/>
            </a:pPr>
            <a:r>
              <a:rPr lang="en-ZA" sz="1200" dirty="0">
                <a:solidFill>
                  <a:schemeClr val="accent4">
                    <a:lumMod val="75000"/>
                  </a:schemeClr>
                </a:solidFill>
              </a:rPr>
              <a:t>Those clients who are well 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4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For clients unwell or with a previous elevated VL or on TB treatment:</a:t>
            </a:r>
            <a:endParaRPr lang="en-ZA" b="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ZA" sz="1200" b="0" dirty="0">
                <a:solidFill>
                  <a:srgbClr val="479754"/>
                </a:solidFill>
                <a:ea typeface="+mj-ea"/>
                <a:cs typeface="+mj-cs"/>
              </a:rPr>
              <a:t>Follow the ART and TB guidelines for management of opportunistic infections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ZA" sz="1200" b="0" dirty="0">
                <a:solidFill>
                  <a:srgbClr val="479754"/>
                </a:solidFill>
                <a:ea typeface="+mj-ea"/>
                <a:cs typeface="+mj-cs"/>
              </a:rPr>
              <a:t>Restart ART on the same day* – switch if not on TLD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ZA" sz="1200" b="0" dirty="0">
                <a:solidFill>
                  <a:srgbClr val="479754"/>
                </a:solidFill>
                <a:ea typeface="+mj-ea"/>
                <a:cs typeface="+mj-cs"/>
              </a:rPr>
              <a:t>Take a CD4 count – as the client may now have advanced HIV disease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ZA" sz="1200" b="0" dirty="0">
                <a:solidFill>
                  <a:srgbClr val="479754"/>
                </a:solidFill>
                <a:ea typeface="+mj-ea"/>
                <a:cs typeface="+mj-cs"/>
              </a:rPr>
              <a:t>Review the CD4 count result, if less than 200 - provide the AHD screening and treatment package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ZA" sz="1200" b="0" dirty="0">
                <a:solidFill>
                  <a:srgbClr val="479754"/>
                </a:solidFill>
                <a:ea typeface="+mj-ea"/>
                <a:cs typeface="+mj-cs"/>
              </a:rPr>
              <a:t>Take their follow-up VL after 3 months on ART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ZA" sz="1200" b="0" dirty="0">
                <a:solidFill>
                  <a:srgbClr val="479754"/>
                </a:solidFill>
                <a:ea typeface="+mj-ea"/>
                <a:cs typeface="+mj-cs"/>
              </a:rPr>
              <a:t>The clinician does not have to see client each month until their follow- up VL.  The clinician can decide the </a:t>
            </a:r>
            <a:r>
              <a:rPr lang="en-ZA" sz="1200" b="0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necessary clinical review frequency and align their ART refills.  It is possible to provide 2 or 3 months of ART in between necessary clinical visits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06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For clients who are well but more than 28 days late – clinicians again differentiate between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b="1" dirty="0">
                <a:solidFill>
                  <a:srgbClr val="479754"/>
                </a:solidFill>
                <a:ea typeface="+mj-ea"/>
                <a:cs typeface="+mj-cs"/>
              </a:rPr>
              <a:t>Those who 29-90 days late:  </a:t>
            </a:r>
            <a:r>
              <a:rPr lang="en-ZA" sz="2400" b="0" dirty="0">
                <a:solidFill>
                  <a:srgbClr val="479754"/>
                </a:solidFill>
                <a:ea typeface="+mj-ea"/>
                <a:cs typeface="+mj-cs"/>
              </a:rPr>
              <a:t>These clients</a:t>
            </a:r>
          </a:p>
          <a:p>
            <a:pPr lvl="1"/>
            <a:r>
              <a:rPr lang="en-ZA" sz="1800" dirty="0">
                <a:solidFill>
                  <a:schemeClr val="accent4">
                    <a:lumMod val="75000"/>
                  </a:schemeClr>
                </a:solidFill>
              </a:rPr>
              <a:t>Do not require a CD4 or an additional VL</a:t>
            </a:r>
          </a:p>
          <a:p>
            <a:pPr lvl="1"/>
            <a:r>
              <a:rPr lang="en-ZA" sz="1800" dirty="0">
                <a:solidFill>
                  <a:schemeClr val="accent4">
                    <a:lumMod val="75000"/>
                  </a:schemeClr>
                </a:solidFill>
              </a:rPr>
              <a:t>They can continue on ART but remember to switch if not on TLD</a:t>
            </a:r>
          </a:p>
          <a:p>
            <a:pPr lvl="1"/>
            <a:r>
              <a:rPr lang="en-ZA" sz="1800" dirty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ZA" sz="1800" dirty="0" err="1">
                <a:solidFill>
                  <a:schemeClr val="accent4">
                    <a:lumMod val="75000"/>
                  </a:schemeClr>
                </a:solidFill>
              </a:rPr>
              <a:t>asssess</a:t>
            </a:r>
            <a:r>
              <a:rPr lang="en-ZA" sz="1800" dirty="0">
                <a:solidFill>
                  <a:schemeClr val="accent4">
                    <a:lumMod val="75000"/>
                  </a:schemeClr>
                </a:solidFill>
              </a:rPr>
              <a:t> for and offer repeat prescription collection strategies or at a minimum provide 3 months of ART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b="1" dirty="0">
                <a:solidFill>
                  <a:srgbClr val="479754"/>
                </a:solidFill>
                <a:ea typeface="+mj-ea"/>
                <a:cs typeface="+mj-cs"/>
              </a:rPr>
              <a:t>For clients more than 90 days late (also known as unconfirmed lost to follow up): </a:t>
            </a:r>
            <a:r>
              <a:rPr lang="en-ZA" sz="2400" b="0" dirty="0">
                <a:solidFill>
                  <a:srgbClr val="479754"/>
                </a:solidFill>
                <a:ea typeface="+mj-ea"/>
                <a:cs typeface="+mj-cs"/>
              </a:rPr>
              <a:t>These clients</a:t>
            </a:r>
            <a:endParaRPr lang="en-ZA" sz="2400" b="1" dirty="0">
              <a:solidFill>
                <a:srgbClr val="479754"/>
              </a:solidFill>
              <a:ea typeface="+mj-ea"/>
              <a:cs typeface="+mj-cs"/>
            </a:endParaRPr>
          </a:p>
          <a:p>
            <a:pPr lvl="1"/>
            <a:r>
              <a:rPr lang="en-ZA" sz="1800" dirty="0">
                <a:solidFill>
                  <a:schemeClr val="accent4">
                    <a:lumMod val="75000"/>
                  </a:schemeClr>
                </a:solidFill>
              </a:rPr>
              <a:t>Do require a CD4.  Remember to recall them if their CD4 is less than 200 for provision of the AHD package.</a:t>
            </a:r>
          </a:p>
          <a:p>
            <a:pPr lvl="1"/>
            <a:r>
              <a:rPr lang="en-ZA" sz="1800" dirty="0">
                <a:solidFill>
                  <a:schemeClr val="accent4">
                    <a:lumMod val="75000"/>
                  </a:schemeClr>
                </a:solidFill>
              </a:rPr>
              <a:t>They do require a follow-up VL in 3 months time and </a:t>
            </a:r>
          </a:p>
          <a:p>
            <a:pPr lvl="1"/>
            <a:r>
              <a:rPr lang="en-ZA" sz="1800" dirty="0">
                <a:solidFill>
                  <a:schemeClr val="accent4">
                    <a:lumMod val="75000"/>
                  </a:schemeClr>
                </a:solidFill>
              </a:rPr>
              <a:t>The facility should provide 3-months ART supply until VL follow-up date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3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33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Why is there an increased focus on re-engagement in these ART guidelines?</a:t>
            </a:r>
          </a:p>
          <a:p>
            <a:r>
              <a:rPr lang="en-ZA" dirty="0"/>
              <a:t>As the HIV epidemic in SA matures, we see more returning clients (clients who are not treatment naïve) than treatment naïve clients. </a:t>
            </a:r>
          </a:p>
          <a:p>
            <a:r>
              <a:rPr lang="en-ZA" dirty="0"/>
              <a:t>Here this is clearly represented from recent data from Johannesburg’s health facilities. It is therefore essential that clinicians are capacitated to appropriately manage clients re-engaging in care to ensure the best possible retention and clinical outcomes.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1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Usefully, the previous service delivery focused  was implemented in 9 Johannesburg public sector facilities which provided useful and important information for this ART guideline’s re-engagement algorithm development.   </a:t>
            </a:r>
          </a:p>
          <a:p>
            <a:r>
              <a:rPr lang="en-ZA" dirty="0"/>
              <a:t>Lesson 1:  A high proportion of returning patients are &lt;28 days late which is equivalent to one month’s supply.</a:t>
            </a:r>
          </a:p>
          <a:p>
            <a:r>
              <a:rPr lang="en-ZA" dirty="0"/>
              <a:t>Lesson 2:  Many of these people may not have interrupted treatment at all having sourced ART elsewhere and the majority were adherent to ART before their missed appointment.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6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8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2 sets of factors need to be considered in determining how to differentiate management for returning clients. </a:t>
            </a:r>
          </a:p>
          <a:p>
            <a:pPr marL="228600" indent="-228600">
              <a:buAutoNum type="arabicPeriod"/>
            </a:pPr>
            <a:r>
              <a:rPr lang="en-ZA" dirty="0"/>
              <a:t>Clinical factors and </a:t>
            </a:r>
          </a:p>
          <a:p>
            <a:pPr marL="228600" indent="-228600">
              <a:buAutoNum type="arabicPeriod"/>
            </a:pPr>
            <a:r>
              <a:rPr lang="en-ZA" dirty="0"/>
              <a:t>The length of time since the missed appointment </a:t>
            </a:r>
          </a:p>
          <a:p>
            <a:r>
              <a:rPr lang="en-ZA" sz="1200" b="0" dirty="0">
                <a:solidFill>
                  <a:srgbClr val="006600"/>
                </a:solidFill>
                <a:latin typeface="+mn-lt"/>
                <a:ea typeface="+mj-ea"/>
                <a:cs typeface="+mj-cs"/>
              </a:rPr>
              <a:t>These are the 4 important clinical factors to consider</a:t>
            </a:r>
          </a:p>
          <a:p>
            <a:pPr marL="228600" indent="-228600">
              <a:buAutoNum type="arabicPeriod"/>
            </a:pPr>
            <a:r>
              <a:rPr lang="en-ZA" sz="1200" b="0" dirty="0">
                <a:solidFill>
                  <a:srgbClr val="006600"/>
                </a:solidFill>
                <a:latin typeface="+mn-lt"/>
                <a:ea typeface="+mj-ea"/>
                <a:cs typeface="+mj-cs"/>
              </a:rPr>
              <a:t>Who needs a clinical assessment</a:t>
            </a:r>
          </a:p>
          <a:p>
            <a:pPr marL="228600" indent="-228600">
              <a:buAutoNum type="arabicPeriod"/>
            </a:pPr>
            <a:r>
              <a:rPr lang="en-ZA" sz="1200" b="0" dirty="0">
                <a:solidFill>
                  <a:srgbClr val="006600"/>
                </a:solidFill>
                <a:latin typeface="+mn-lt"/>
                <a:ea typeface="+mj-ea"/>
                <a:cs typeface="+mj-cs"/>
              </a:rPr>
              <a:t>Who needs another CD4, considering that CD4 declines rapidly when stopping ART, approximately </a:t>
            </a:r>
            <a:r>
              <a:rPr lang="en-ZA" sz="1200" b="0" dirty="0">
                <a:solidFill>
                  <a:srgbClr val="FF0000"/>
                </a:solidFill>
              </a:rPr>
              <a:t>200-250 cells/mm</a:t>
            </a:r>
            <a:r>
              <a:rPr lang="en-ZA" sz="1200" b="0" baseline="30000" dirty="0">
                <a:solidFill>
                  <a:srgbClr val="FF0000"/>
                </a:solidFill>
              </a:rPr>
              <a:t>3 </a:t>
            </a:r>
            <a:r>
              <a:rPr lang="en-ZA" sz="1200" b="0" dirty="0">
                <a:solidFill>
                  <a:srgbClr val="FF0000"/>
                </a:solidFill>
              </a:rPr>
              <a:t>by 12 weeks</a:t>
            </a:r>
          </a:p>
          <a:p>
            <a:pPr marL="228600" indent="-228600">
              <a:buAutoNum type="arabicPeriod"/>
            </a:pPr>
            <a:r>
              <a:rPr lang="en-ZA" sz="1200" b="0" dirty="0">
                <a:solidFill>
                  <a:srgbClr val="FF0000"/>
                </a:solidFill>
              </a:rPr>
              <a:t>Who needs another VL and the timing thereof; and</a:t>
            </a:r>
          </a:p>
          <a:p>
            <a:pPr marL="228600" indent="-228600">
              <a:buAutoNum type="arabicPeriod"/>
            </a:pPr>
            <a:r>
              <a:rPr lang="en-ZA" sz="1200" b="0" dirty="0">
                <a:solidFill>
                  <a:srgbClr val="FF0000"/>
                </a:solidFill>
              </a:rPr>
              <a:t>The optimal regimen for a returning client – is the client already on TLD? Or needs to be switched.</a:t>
            </a:r>
          </a:p>
          <a:p>
            <a:r>
              <a:rPr lang="en-ZA" dirty="0"/>
              <a:t>The time since missed appointment gives us an idea of the expected length of interruption </a:t>
            </a:r>
          </a:p>
          <a:p>
            <a:r>
              <a:rPr lang="en-ZA" dirty="0"/>
              <a:t>Who can stay in their model of care and who needs more frequent follow-up and at what frequency?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6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I will now turn to taking your through the newly introduced re-engagement algorithm in the ART guidelines that differentiates management on return after missing a schedule appointment.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7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First the algorithm differentiates between</a:t>
            </a:r>
          </a:p>
          <a:p>
            <a:r>
              <a:rPr lang="en-ZA" dirty="0"/>
              <a:t>1. Clients returning within 28 days and not complaining of illness and not on TB treatment.  These clients stay in routine care and are not regarded as re-engaging in care. </a:t>
            </a:r>
          </a:p>
          <a:p>
            <a:r>
              <a:rPr lang="en-ZA" dirty="0"/>
              <a:t>2. Clients returning after 28 days or complaining of illness or on TB treatment.  These clients are regarded as re-engaging in care. </a:t>
            </a:r>
          </a:p>
          <a:p>
            <a:endParaRPr lang="en-ZA" dirty="0"/>
          </a:p>
          <a:p>
            <a:r>
              <a:rPr lang="en-ZA" sz="1200" b="1" dirty="0"/>
              <a:t>Lets remember why this approach?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bg1"/>
                </a:solidFill>
              </a:rPr>
              <a:t>It supports appointment flexibility rather than disengagement in era of DTG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bg1"/>
                </a:solidFill>
              </a:rPr>
              <a:t>It reduces unnecessary burden/administration complexity on clients and the health system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4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Lets now focus on the left side of the algorithm – those who return to routine care.  This means you can stay in your model of care.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ZA" b="1" dirty="0">
                <a:solidFill>
                  <a:srgbClr val="479754"/>
                </a:solidFill>
                <a:ea typeface="+mj-ea"/>
                <a:cs typeface="+mj-cs"/>
              </a:rPr>
              <a:t>If in repeat prescription collection strategies, the client stays in their external pick-up point or facility pick-up point or adherence club. 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ZA" b="1" dirty="0">
                <a:solidFill>
                  <a:srgbClr val="479754"/>
                </a:solidFill>
                <a:ea typeface="+mj-ea"/>
                <a:cs typeface="+mj-cs"/>
              </a:rPr>
              <a:t>If the client is not in a repeat prescription collection strategy, it is important to prioritize assessment for one of these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ZA" b="1" dirty="0">
                <a:solidFill>
                  <a:schemeClr val="tx2"/>
                </a:solidFill>
                <a:latin typeface="Calibri" panose="020F0502020204030204"/>
              </a:rPr>
              <a:t>An important consideration for South Africa in deciding on 28 days and not longer were the supply chain concerns - where pre-packed ART could not remain at pick-up points for longer than 28 days </a:t>
            </a:r>
          </a:p>
          <a:p>
            <a:r>
              <a:rPr lang="en-ZA" dirty="0"/>
              <a:t>There is no need to repeat CD4 and the VL can be taken as per the annual schedule.  </a:t>
            </a:r>
          </a:p>
          <a:p>
            <a:r>
              <a:rPr lang="en-ZA" dirty="0"/>
              <a:t>Where a client is overdue for their VL, this should be performed at their next clinical review date but the client must have been on ART again for at least 3 months</a:t>
            </a:r>
          </a:p>
          <a:p>
            <a:r>
              <a:rPr lang="en-ZA" dirty="0"/>
              <a:t>his will take a massive burden off the client and the health system.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17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17238" y="5857892"/>
            <a:ext cx="1507221" cy="1071570"/>
          </a:xfrm>
          <a:prstGeom prst="rect">
            <a:avLst/>
          </a:prstGeom>
        </p:spPr>
      </p:pic>
      <p:pic>
        <p:nvPicPr>
          <p:cNvPr id="2" name="Picture 1" descr="A logo with a flag and numbers&#10;&#10;Description automatically generated">
            <a:extLst>
              <a:ext uri="{FF2B5EF4-FFF2-40B4-BE49-F238E27FC236}">
                <a16:creationId xmlns:a16="http://schemas.microsoft.com/office/drawing/2014/main" id="{099FED8E-EF33-34FC-F58D-2738C2E90A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5944572"/>
            <a:ext cx="1824203" cy="8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Dark Blue_Countr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6" y="6488210"/>
            <a:ext cx="5883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675" smtClean="0">
                <a:solidFill>
                  <a:srgbClr val="494949"/>
                </a:solidFill>
              </a:rPr>
              <a:pPr/>
              <a:t>‹#›</a:t>
            </a:fld>
            <a:endParaRPr lang="en-US" sz="675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1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B78DD-25DA-1BEA-214B-8FC242AB0F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1539" y="6553709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6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DD0FF-9B1D-07EC-3981-E2184C501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65" y="5899680"/>
            <a:ext cx="1221028" cy="783761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69321DD-F4AD-ED59-B7FF-B0B5A2572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909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35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552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2192000" cy="13588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12345" y="284163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12346" y="1645353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7789" y="1645353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D432783-DFB8-4862-4C40-74FFEC79AAF8}"/>
              </a:ext>
            </a:extLst>
          </p:cNvPr>
          <p:cNvSpPr txBox="1">
            <a:spLocks/>
          </p:cNvSpPr>
          <p:nvPr userDrawn="1"/>
        </p:nvSpPr>
        <p:spPr>
          <a:xfrm>
            <a:off x="282084" y="6390391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CQUIN Integrating non-HIV Services into HIV Programs Meeting | </a:t>
            </a:r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+mn-lt"/>
                <a:cs typeface="Calibri Light" panose="020F0302020204030204" pitchFamily="34" charset="0"/>
              </a:rPr>
              <a:t>April 15-18, 2024</a:t>
            </a:r>
          </a:p>
        </p:txBody>
      </p:sp>
    </p:spTree>
    <p:extLst>
      <p:ext uri="{BB962C8B-B14F-4D97-AF65-F5344CB8AC3E}">
        <p14:creationId xmlns:p14="http://schemas.microsoft.com/office/powerpoint/2010/main" val="414127926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979664154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1758459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CQUIN Integrating non-HIV Services into HIV Programs Meeting | </a:t>
            </a:r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+mn-lt"/>
                <a:cs typeface="Calibri Light" panose="020F0302020204030204" pitchFamily="34" charset="0"/>
              </a:rPr>
              <a:t>April 15-18, 2024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602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6117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1A369-2963-0537-278B-3BFE8741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990-9E15-4A00-B804-B92BFCFAB17F}" type="datetimeFigureOut">
              <a:rPr lang="en-CH" smtClean="0"/>
              <a:t>07/22/2024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BF37E-4250-54B8-F0AF-D31E52C0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9DA2F-B4D8-5625-9BF1-4E2FD341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131-D7DA-4BD7-9EE0-849EFC242AC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311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4" r:id="rId4"/>
    <p:sldLayoutId id="2147483665" r:id="rId5"/>
    <p:sldLayoutId id="2147483667" r:id="rId6"/>
    <p:sldLayoutId id="2147483698" r:id="rId7"/>
    <p:sldLayoutId id="2147483699" r:id="rId8"/>
    <p:sldLayoutId id="2147483700" r:id="rId9"/>
    <p:sldLayoutId id="2147483696" r:id="rId10"/>
    <p:sldLayoutId id="2147483697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5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310" y="2507607"/>
            <a:ext cx="6685422" cy="3257307"/>
          </a:xfrm>
        </p:spPr>
        <p:txBody>
          <a:bodyPr anchor="ctr" anchorCtr="0">
            <a:noAutofit/>
          </a:bodyPr>
          <a:lstStyle/>
          <a:p>
            <a:r>
              <a:rPr lang="en-GB" sz="4000" noProof="0" dirty="0"/>
              <a:t>Differentiation at re-engagement: Considerations in building South Africa’s re-engagement algorithm 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093086"/>
            <a:ext cx="7357344" cy="109188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2C90CF"/>
                </a:solidFill>
                <a:latin typeface="Verdana Bold"/>
                <a:ea typeface="+mj-lt"/>
                <a:cs typeface="+mj-lt"/>
              </a:rPr>
              <a:t>Differentiated strategies to support sustained engagement and re-engagement in HIV services in eastern and southern Africa</a:t>
            </a:r>
            <a:endParaRPr lang="en-US" sz="2000" dirty="0">
              <a:solidFill>
                <a:srgbClr val="2C90CF"/>
              </a:solidFill>
              <a:latin typeface="Verdana Bold"/>
              <a:cs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Musa </a:t>
            </a:r>
            <a:r>
              <a:rPr lang="en-GB" dirty="0" err="1"/>
              <a:t>Manganye</a:t>
            </a:r>
            <a:r>
              <a:rPr lang="en-GB" dirty="0"/>
              <a:t>, National Department of Health, South Africa 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6950-1014-E645-FCB7-EC3F5445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Updated clinical + service delivery algorithm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60218-9490-660B-A221-52D52F8DE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99" y="1803457"/>
            <a:ext cx="7672387" cy="4886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C4D755-E5BC-9155-BC8D-37F2E1D58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72" y="3035709"/>
            <a:ext cx="3052079" cy="23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34C6-AB1C-1C75-3681-113034FB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9291022" cy="866365"/>
          </a:xfrm>
        </p:spPr>
        <p:txBody>
          <a:bodyPr>
            <a:noAutofit/>
          </a:bodyPr>
          <a:lstStyle/>
          <a:p>
            <a:r>
              <a:rPr lang="en-ZA" sz="3800" dirty="0">
                <a:latin typeface="+mn-lt"/>
              </a:rPr>
              <a:t>1. Clarifies returning clients are NOT ALL re-engaging clients</a:t>
            </a:r>
            <a:br>
              <a:rPr kumimoji="0" lang="en-ZA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ZA"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E8E74-B562-B9AE-46FE-BBA7DF229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63"/>
          <a:stretch/>
        </p:blipFill>
        <p:spPr>
          <a:xfrm>
            <a:off x="1036424" y="1743845"/>
            <a:ext cx="9885871" cy="111663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131C8C-820D-2E9F-02B8-45FC830B9BD5}"/>
              </a:ext>
            </a:extLst>
          </p:cNvPr>
          <p:cNvSpPr txBox="1">
            <a:spLocks/>
          </p:cNvSpPr>
          <p:nvPr/>
        </p:nvSpPr>
        <p:spPr>
          <a:xfrm>
            <a:off x="287574" y="3070816"/>
            <a:ext cx="11383573" cy="237374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If client not complaining of illness and less than 28 days late for appointment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Continue in routine care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If client complaining of illness or on TB treatment or more than 28 days late  for appointment – needs to be seen by a clinician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Manage as a re-engaging client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1D6D7-AC5B-0707-F509-7858ACEB1DD2}"/>
              </a:ext>
            </a:extLst>
          </p:cNvPr>
          <p:cNvSpPr txBox="1"/>
          <p:nvPr/>
        </p:nvSpPr>
        <p:spPr>
          <a:xfrm>
            <a:off x="520853" y="5398653"/>
            <a:ext cx="11194472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WHY?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Support appointment flexibility rather than disengagement in era of DTG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Reduce unnecessary burden/administration complexity on clients and health system</a:t>
            </a:r>
          </a:p>
        </p:txBody>
      </p:sp>
    </p:spTree>
    <p:extLst>
      <p:ext uri="{BB962C8B-B14F-4D97-AF65-F5344CB8AC3E}">
        <p14:creationId xmlns:p14="http://schemas.microsoft.com/office/powerpoint/2010/main" val="227096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311D-C36B-7C21-08C0-E1EEBCF0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800" dirty="0">
                <a:latin typeface="+mn-lt"/>
              </a:rPr>
              <a:t>2. Returning to routine care includes staying in your RPCs</a:t>
            </a:r>
            <a:br>
              <a:rPr lang="en-ZA" sz="3800" dirty="0">
                <a:latin typeface="+mn-lt"/>
              </a:rPr>
            </a:br>
            <a:endParaRPr lang="en-ZA" sz="3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31618-5C37-7B4F-971E-61A5A3803BC2}"/>
              </a:ext>
            </a:extLst>
          </p:cNvPr>
          <p:cNvSpPr txBox="1">
            <a:spLocks/>
          </p:cNvSpPr>
          <p:nvPr/>
        </p:nvSpPr>
        <p:spPr>
          <a:xfrm>
            <a:off x="5196062" y="2261755"/>
            <a:ext cx="6995938" cy="26834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If in RPCs – stay in RPCs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If not in RPCs – prioritize assessment for RPCs or rescript for RPCs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Late for this appointment or previous appointments does not disqualify client BUT rather red flags for RPCs enrolment to reduce risk of disengagement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ZA" b="1" dirty="0">
                <a:solidFill>
                  <a:schemeClr val="tx2"/>
                </a:solidFill>
              </a:rPr>
              <a:t>Consideration to note:  supply chain complexities meant pre-packed ART could not remain at pick-up points for longer than 28 days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44130-962A-AA98-BC30-AD2688F0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02" y="1880495"/>
            <a:ext cx="4521326" cy="4729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7D0C2-EA11-5D1F-EA63-268BB83F06ED}"/>
              </a:ext>
            </a:extLst>
          </p:cNvPr>
          <p:cNvSpPr txBox="1"/>
          <p:nvPr/>
        </p:nvSpPr>
        <p:spPr>
          <a:xfrm>
            <a:off x="4562168" y="5286507"/>
            <a:ext cx="7629832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do you do CD4 and VL?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repeat CD4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 VL as per annual schedule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RPCs client - next scheduled RPCs clinical review with VL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VL overdue at return  perform after back on ART for 3 months</a:t>
            </a:r>
          </a:p>
        </p:txBody>
      </p:sp>
    </p:spTree>
    <p:extLst>
      <p:ext uri="{BB962C8B-B14F-4D97-AF65-F5344CB8AC3E}">
        <p14:creationId xmlns:p14="http://schemas.microsoft.com/office/powerpoint/2010/main" val="710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6152-1CE1-6D80-40AD-4B0ABDAA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400" dirty="0">
                <a:latin typeface="+mn-lt"/>
              </a:rPr>
              <a:t>3. Re-engaging clients management depends on clinical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9667A-5D6C-FB3D-F304-5649A8A91B89}"/>
              </a:ext>
            </a:extLst>
          </p:cNvPr>
          <p:cNvSpPr txBox="1">
            <a:spLocks/>
          </p:cNvSpPr>
          <p:nvPr/>
        </p:nvSpPr>
        <p:spPr>
          <a:xfrm>
            <a:off x="6337976" y="1781090"/>
            <a:ext cx="5921812" cy="385627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4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return and self-identify as unwell, more than 28 days late or on TB treatment require a clinical assessment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clinical presentation – decide if well or not?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last VL result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regimen – on TLD?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if enhanced adherence counselling (EAC) useful. If yes, clinician to provide.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Differentiate again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Unwell OR previous elevated VL OR on TB treatment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 </a:t>
            </a:r>
            <a:endParaRPr kumimoji="0" lang="en-ZA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0F877-9A48-D8A6-3D90-29C14805F649}"/>
              </a:ext>
            </a:extLst>
          </p:cNvPr>
          <p:cNvSpPr txBox="1"/>
          <p:nvPr/>
        </p:nvSpPr>
        <p:spPr>
          <a:xfrm>
            <a:off x="2953940" y="5214212"/>
            <a:ext cx="908858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WHY differentiate care?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Most clients who disengaged need </a:t>
            </a:r>
            <a:r>
              <a:rPr kumimoji="0" lang="en-ZA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less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intensive </a:t>
            </a:r>
            <a:r>
              <a:rPr kumimoji="0" lang="en-ZA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not more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intensive follow-up to reduce risk of interrupting treatment again.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HOWEVER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minority do need more intensive clinical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DE45C-996F-E4F7-FB1D-2E6810E3B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1" b="55706"/>
          <a:stretch/>
        </p:blipFill>
        <p:spPr>
          <a:xfrm>
            <a:off x="210302" y="1806103"/>
            <a:ext cx="6066852" cy="2788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379D3-AB2B-5A66-254D-1EF745387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244" r="72862" b="9201"/>
          <a:stretch/>
        </p:blipFill>
        <p:spPr>
          <a:xfrm>
            <a:off x="210302" y="4675517"/>
            <a:ext cx="2682816" cy="19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D0B5C-6662-01C1-A256-6CE70822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400" dirty="0">
                <a:latin typeface="+mn-lt"/>
              </a:rPr>
              <a:t>4. Client unwell, previous elevated VL or on TB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07CF4-01D5-844B-A5F1-43762C8F8A5C}"/>
              </a:ext>
            </a:extLst>
          </p:cNvPr>
          <p:cNvSpPr txBox="1">
            <a:spLocks/>
          </p:cNvSpPr>
          <p:nvPr/>
        </p:nvSpPr>
        <p:spPr>
          <a:xfrm>
            <a:off x="5607356" y="1885110"/>
            <a:ext cx="6754322" cy="33770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Follow ART and TB guidelines for management of OIs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Restart ART same day* – switch if not on TLD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Take CD4 count – may now have AHD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Review CD4 count, if &lt;200 - provide AHD screening and treatment package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VL assessment after 3 months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Do not have to see client each month until follow- up VL – clinician to decide:</a:t>
            </a:r>
          </a:p>
          <a:p>
            <a:pPr marL="971550" marR="0" lvl="3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necessary clinical review frequency </a:t>
            </a:r>
          </a:p>
          <a:p>
            <a:pPr marL="971550" marR="0" lvl="3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align ART refills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A3734-8D94-CF14-A575-B3892BA0C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5" y="1557966"/>
            <a:ext cx="4892130" cy="51656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6939D8-EF6F-ABC0-1E65-FC96ECBA140A}"/>
              </a:ext>
            </a:extLst>
          </p:cNvPr>
          <p:cNvSpPr/>
          <p:nvPr/>
        </p:nvSpPr>
        <p:spPr>
          <a:xfrm>
            <a:off x="1817854" y="3170516"/>
            <a:ext cx="3347049" cy="3553102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0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6A2267-6B1A-F9CA-C37F-BCE471D9C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855" y="1464755"/>
            <a:ext cx="8136597" cy="5223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FC7F-3C96-9FB9-701E-A1BD9D09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61" y="350520"/>
            <a:ext cx="8891914" cy="1081648"/>
          </a:xfrm>
        </p:spPr>
        <p:txBody>
          <a:bodyPr/>
          <a:lstStyle/>
          <a:p>
            <a:r>
              <a:rPr lang="en-ZA" sz="3400" dirty="0">
                <a:latin typeface="+mn-lt"/>
              </a:rPr>
              <a:t>5. Client well BUT &gt;28 days 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3CA5-880E-D837-F0BE-B9D5E8AF7B36}"/>
              </a:ext>
            </a:extLst>
          </p:cNvPr>
          <p:cNvSpPr txBox="1">
            <a:spLocks/>
          </p:cNvSpPr>
          <p:nvPr/>
        </p:nvSpPr>
        <p:spPr>
          <a:xfrm>
            <a:off x="376861" y="1432168"/>
            <a:ext cx="6325864" cy="4962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29-90 days late: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CD4, no additional VL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ART (switch if not on TLD)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for and offer RPCs or facility to provide 3 months of ART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More 90 days late (unconfirmed LTF)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CD4 (recall if CD4&lt;200 for AHD package)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 in 3 months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Facility to provide 3-months supply until VL date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31AD3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31AD3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F0AB5-CB70-E46B-849C-1E5B2EF32888}"/>
              </a:ext>
            </a:extLst>
          </p:cNvPr>
          <p:cNvSpPr/>
          <p:nvPr/>
        </p:nvSpPr>
        <p:spPr>
          <a:xfrm>
            <a:off x="8445261" y="3579961"/>
            <a:ext cx="3459192" cy="3200401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B8CE8-AC2D-211F-03AE-E2C0B9A17B37}"/>
              </a:ext>
            </a:extLst>
          </p:cNvPr>
          <p:cNvSpPr/>
          <p:nvPr/>
        </p:nvSpPr>
        <p:spPr>
          <a:xfrm>
            <a:off x="6702724" y="3579961"/>
            <a:ext cx="1718097" cy="3200401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23380-CA89-F544-01B0-C26488B7309E}"/>
              </a:ext>
            </a:extLst>
          </p:cNvPr>
          <p:cNvSpPr txBox="1"/>
          <p:nvPr/>
        </p:nvSpPr>
        <p:spPr>
          <a:xfrm>
            <a:off x="287547" y="4711094"/>
            <a:ext cx="6325863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ONLY differences between ≤28 days (routine care) and &gt;28 days (re-engagement):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get clinical assessment and possibly EAC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collect ART in RPCs as prepacks will have been returned.  Can be immediately rescripted for RPCs</a:t>
            </a:r>
            <a:endParaRPr kumimoji="0" lang="en-ZA" sz="1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DB16F1-EDCE-8819-0FF8-36B86218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941" y="441325"/>
            <a:ext cx="6646149" cy="1223964"/>
          </a:xfrm>
        </p:spPr>
        <p:txBody>
          <a:bodyPr/>
          <a:lstStyle/>
          <a:p>
            <a:r>
              <a:rPr lang="en-US" dirty="0"/>
              <a:t>Implementation to date and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58019-B6D3-1A9B-158D-FB7109FDC5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58064" y="1973848"/>
            <a:ext cx="5880566" cy="444282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Training</a:t>
            </a:r>
            <a:r>
              <a:rPr lang="en-US" sz="1900" dirty="0"/>
              <a:t> –Clinicians, Non-Clinicians Trained on revised DSD SOPs Including SOP number 8 on Re-Engagement in all nine provinces.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Monitoring of implementation - </a:t>
            </a:r>
            <a:r>
              <a:rPr lang="en-US" sz="1900" dirty="0"/>
              <a:t>DSD  Performance reviews conducted in all nine provinces (Data Abstractions) and routine implementation of SOP 8 and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Evaluation</a:t>
            </a:r>
            <a:r>
              <a:rPr lang="en-US" sz="1900" dirty="0"/>
              <a:t> </a:t>
            </a:r>
          </a:p>
          <a:p>
            <a:pPr marL="971550" lvl="1" indent="-285750"/>
            <a:r>
              <a:rPr lang="en-US" sz="1900" dirty="0"/>
              <a:t>DSD Performance reviews results reported back at disseminations workshops.</a:t>
            </a:r>
          </a:p>
          <a:p>
            <a:pPr marL="971550" lvl="1" indent="-285750"/>
            <a:r>
              <a:rPr lang="en-US" sz="1900" dirty="0"/>
              <a:t>Research agenda to address the challenges on re-engagement (NDOH collaborating with HE2RO)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8D90ED78-9DB2-E202-08F7-79B88F25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6"/>
          <a:stretch/>
        </p:blipFill>
        <p:spPr>
          <a:xfrm>
            <a:off x="463457" y="-31166"/>
            <a:ext cx="4066369" cy="2005013"/>
          </a:xfrm>
          <a:prstGeom prst="rect">
            <a:avLst/>
          </a:prstGeom>
        </p:spPr>
      </p:pic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C1A793E0-F6EB-E170-E237-8E31E5F0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6"/>
          <a:stretch/>
        </p:blipFill>
        <p:spPr>
          <a:xfrm>
            <a:off x="259812" y="4987079"/>
            <a:ext cx="4549601" cy="1814356"/>
          </a:xfrm>
          <a:prstGeom prst="rect">
            <a:avLst/>
          </a:prstGeom>
        </p:spPr>
      </p:pic>
      <p:pic>
        <p:nvPicPr>
          <p:cNvPr id="8" name="Picture 7" descr="A person holding a person&#10;&#10;Description automatically generated with low confidence">
            <a:extLst>
              <a:ext uri="{FF2B5EF4-FFF2-40B4-BE49-F238E27FC236}">
                <a16:creationId xmlns:a16="http://schemas.microsoft.com/office/drawing/2014/main" id="{19BA9DC6-07BD-7408-AFE9-F72D77C95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72" y="2143268"/>
            <a:ext cx="4671267" cy="25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0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BC36AB-56D5-A813-55E0-0F8E4745F1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8066" y="2180302"/>
            <a:ext cx="3606441" cy="3578941"/>
          </a:xfrm>
        </p:spPr>
        <p:txBody>
          <a:bodyPr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Department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Health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Provincial Department of Health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 Phuthuma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 Support Partners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ICAP- CQUIN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Fund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PEPFAR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CDC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USAID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Sites / Health Facilities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09CDD-CE4E-98D8-7F7C-4F8B9A8D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9FD7E-7C32-C8DF-CC05-881E9CC6C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211" y="1665289"/>
            <a:ext cx="4377113" cy="4438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450C2-80DC-81D9-0B3E-9541842DE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139" y="4212895"/>
            <a:ext cx="1320936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4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1FCB6C3-D248-7F43-3843-D43BA2C39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546720"/>
              </p:ext>
            </p:extLst>
          </p:nvPr>
        </p:nvGraphicFramePr>
        <p:xfrm>
          <a:off x="578359" y="2097089"/>
          <a:ext cx="5301742" cy="410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4937E-1EAC-80C2-3B0F-06A27C371B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Cascade figures vary by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Adult females: 96-84-94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Adult males: 95-73-94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Children (&lt;15): 82-66-69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 achieve 95-95-95 targets, South Africa must increase the number of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otal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clients on ART 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1,139,059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pPr marL="400050" lvl="1" indent="-215900">
              <a:tabLst>
                <a:tab pos="390525" algn="l"/>
              </a:tabLs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Increase adult females on ART by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498,995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00050" lvl="1" indent="-215900">
              <a:tabLst>
                <a:tab pos="390525" algn="l"/>
              </a:tabLs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Increase adult </a:t>
            </a:r>
            <a:r>
              <a:rPr lang="en-US" dirty="0">
                <a:solidFill>
                  <a:srgbClr val="000000"/>
                </a:solidFill>
              </a:rPr>
              <a:t>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ales on ART by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565,177</a:t>
            </a:r>
            <a:endParaRPr lang="en-US" dirty="0">
              <a:solidFill>
                <a:srgbClr val="000000"/>
              </a:solidFill>
            </a:endParaRPr>
          </a:p>
          <a:p>
            <a:pPr marL="400050" lvl="1" indent="-215900">
              <a:tabLst>
                <a:tab pos="390525" algn="l"/>
              </a:tabLs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Increase children (&lt;15) on ART by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74,887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975B5E-91F6-670F-0841-8FB66B3D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South Africa’s cascade is 95-80-93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F0057-BD3C-01DC-ABB6-43A2DE1B0E1C}"/>
              </a:ext>
            </a:extLst>
          </p:cNvPr>
          <p:cNvSpPr txBox="1"/>
          <p:nvPr/>
        </p:nvSpPr>
        <p:spPr>
          <a:xfrm>
            <a:off x="2345073" y="2984894"/>
            <a:ext cx="82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93525-1A02-4C54-8A4F-17DB6441408F}"/>
              </a:ext>
            </a:extLst>
          </p:cNvPr>
          <p:cNvSpPr txBox="1"/>
          <p:nvPr/>
        </p:nvSpPr>
        <p:spPr>
          <a:xfrm>
            <a:off x="3289076" y="3482005"/>
            <a:ext cx="82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3AB94-FD88-3C29-8876-5C4912D29EDD}"/>
              </a:ext>
            </a:extLst>
          </p:cNvPr>
          <p:cNvSpPr txBox="1"/>
          <p:nvPr/>
        </p:nvSpPr>
        <p:spPr>
          <a:xfrm>
            <a:off x="5052786" y="3940626"/>
            <a:ext cx="82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93%</a:t>
            </a:r>
          </a:p>
        </p:txBody>
      </p:sp>
    </p:spTree>
    <p:extLst>
      <p:ext uri="{BB962C8B-B14F-4D97-AF65-F5344CB8AC3E}">
        <p14:creationId xmlns:p14="http://schemas.microsoft.com/office/powerpoint/2010/main" val="110454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210B-BE86-D0E7-4BCD-5F4B54C869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86589"/>
            <a:ext cx="5634295" cy="41036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80% of cohort has a viral load done. Of those:</a:t>
            </a:r>
          </a:p>
          <a:p>
            <a:pPr marL="1028700" lvl="1" indent="-342900"/>
            <a:r>
              <a:rPr lang="en-US" dirty="0"/>
              <a:t>907,658 have a VL 50-1000 copies/mL</a:t>
            </a:r>
          </a:p>
          <a:p>
            <a:pPr marL="1028700" lvl="1" indent="-342900"/>
            <a:r>
              <a:rPr lang="en-US" dirty="0"/>
              <a:t>321,462 have a VL &gt;1000 copies/mL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2023 Guideline update focused on 2nd and 3rd 90s – keeping people on treatment (especially in the first 12 months) and virally suppressed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D4F5E8-58A7-2717-C832-5592DD24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Two largest challenges: Sub-optimal 12-month retention and viral suppression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C32C72-E269-11BC-BCDF-5EC4F3BED42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3074038"/>
              </p:ext>
            </p:extLst>
          </p:nvPr>
        </p:nvGraphicFramePr>
        <p:xfrm>
          <a:off x="442913" y="2097088"/>
          <a:ext cx="5437187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1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7563-D29E-6C35-CAEB-253951EB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Revised ART &amp; differentiated models of care (DMOC) guidelines central approach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EC4D41-67CA-2005-C8BC-1521FC567956}"/>
              </a:ext>
            </a:extLst>
          </p:cNvPr>
          <p:cNvSpPr/>
          <p:nvPr/>
        </p:nvSpPr>
        <p:spPr>
          <a:xfrm>
            <a:off x="212652" y="5888259"/>
            <a:ext cx="11836613" cy="81239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</a:t>
            </a:r>
            <a:r>
              <a:rPr kumimoji="0" lang="en-ZA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irst</a:t>
            </a: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 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</a:t>
            </a: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ZA" sz="2000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delivery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 were revised together to ensure coordinated approach to of both components of HIV care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BD6855-E602-DB19-EB30-5FEC7917A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36" y="4794451"/>
            <a:ext cx="1932980" cy="1011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6E0BEE-3986-73BD-F915-EAFE89606995}"/>
              </a:ext>
            </a:extLst>
          </p:cNvPr>
          <p:cNvSpPr txBox="1"/>
          <p:nvPr/>
        </p:nvSpPr>
        <p:spPr>
          <a:xfrm>
            <a:off x="3115768" y="5029360"/>
            <a:ext cx="550923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DMOC and ART Clinical Guidelines assume full integrated </a:t>
            </a:r>
            <a:r>
              <a:rPr lang="en-US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pproach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South Africa </a:t>
            </a:r>
            <a:endParaRPr lang="en-Z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23CC5-F739-4CC2-1494-7C2D1B664820}"/>
              </a:ext>
            </a:extLst>
          </p:cNvPr>
          <p:cNvSpPr txBox="1"/>
          <p:nvPr/>
        </p:nvSpPr>
        <p:spPr>
          <a:xfrm>
            <a:off x="9464580" y="2237363"/>
            <a:ext cx="2584685" cy="281102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Updated clinical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service delivery guidance at the same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Verdana"/>
              </a:rPr>
              <a:t>Coordinated n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technical working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Reviewed previous re-engagement algorithm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F7FE6CA-40A2-0E7A-5255-B067E7D4A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515206"/>
              </p:ext>
            </p:extLst>
          </p:nvPr>
        </p:nvGraphicFramePr>
        <p:xfrm>
          <a:off x="442914" y="2237363"/>
          <a:ext cx="8891914" cy="251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588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7B52C-6451-EEA2-E40A-AB9BCCDC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441325"/>
            <a:ext cx="8713791" cy="1223964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Updated the re-engagement algorithm based on SA data </a:t>
            </a:r>
          </a:p>
        </p:txBody>
      </p:sp>
      <p:pic>
        <p:nvPicPr>
          <p:cNvPr id="5" name="Picture 2" descr="Ritshidze">
            <a:extLst>
              <a:ext uri="{FF2B5EF4-FFF2-40B4-BE49-F238E27FC236}">
                <a16:creationId xmlns:a16="http://schemas.microsoft.com/office/drawing/2014/main" id="{F65E2D92-D5A8-9E59-FDD6-E27494B4E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3" y="1691012"/>
            <a:ext cx="1665290" cy="16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826F643-5328-4FC0-9A59-7C9CB63F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23" y="2078237"/>
            <a:ext cx="3700111" cy="42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45F6692-E98A-A502-0729-54262D98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31" y="2523657"/>
            <a:ext cx="1920410" cy="13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57B8BCF-D302-6BE3-2126-33A047B4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756" y="2523657"/>
            <a:ext cx="1920411" cy="12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D84419-6F2B-74A1-27F6-69AC3A4CB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791" y="2535748"/>
            <a:ext cx="1644915" cy="1296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A9C91F-6230-14E5-F29D-BFF9ECAE4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7890" y="4324526"/>
            <a:ext cx="1687606" cy="20921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88746-F957-DC3E-65B7-00485B20A0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7476" y="4324525"/>
            <a:ext cx="1810877" cy="20921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AAA081-A92D-2A6C-7462-FF83E5E282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8817" b="7756"/>
          <a:stretch/>
        </p:blipFill>
        <p:spPr>
          <a:xfrm>
            <a:off x="8095705" y="4324526"/>
            <a:ext cx="1884557" cy="20921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40AC0B-58D6-632B-009D-3C96F02EFFCC}"/>
              </a:ext>
            </a:extLst>
          </p:cNvPr>
          <p:cNvSpPr/>
          <p:nvPr/>
        </p:nvSpPr>
        <p:spPr>
          <a:xfrm>
            <a:off x="6037890" y="3884399"/>
            <a:ext cx="6020463" cy="329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ctr"/>
            <a:r>
              <a:rPr lang="en-US" b="1" dirty="0"/>
              <a:t>The response </a:t>
            </a:r>
            <a:endParaRPr lang="en-ZA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D1DD5-96FC-3A08-F19E-E1585FAF7871}"/>
              </a:ext>
            </a:extLst>
          </p:cNvPr>
          <p:cNvSpPr/>
          <p:nvPr/>
        </p:nvSpPr>
        <p:spPr>
          <a:xfrm>
            <a:off x="6037889" y="2078237"/>
            <a:ext cx="5946277" cy="3292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ctr"/>
            <a:r>
              <a:rPr lang="en-US" b="1" dirty="0"/>
              <a:t>The situation 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82821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D882-E893-49F0-C0C0-CDD4247B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Why an increased focus on re-engagement?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474E5458-9B6C-F07F-12FA-C857DC0BF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268796"/>
              </p:ext>
            </p:extLst>
          </p:nvPr>
        </p:nvGraphicFramePr>
        <p:xfrm>
          <a:off x="5044611" y="1665288"/>
          <a:ext cx="7147389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23FD41-D783-74E7-9FE2-8FD7D3141888}"/>
              </a:ext>
            </a:extLst>
          </p:cNvPr>
          <p:cNvSpPr txBox="1"/>
          <p:nvPr/>
        </p:nvSpPr>
        <p:spPr>
          <a:xfrm>
            <a:off x="609600" y="2548036"/>
            <a:ext cx="4124395" cy="27699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more clients returning to treatment than initiating treatment for the first time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(data from Johannesburg)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8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A148A7-F7B7-95BD-1CB5-23A2C70AE6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91" y="2250121"/>
            <a:ext cx="4740229" cy="36244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60% of returning patients ≤14 days 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 those &gt;14 days late:</a:t>
            </a:r>
          </a:p>
          <a:p>
            <a:pPr marL="1028700" lvl="1" indent="-342900"/>
            <a:r>
              <a:rPr lang="en-US" dirty="0"/>
              <a:t>25% returned 14-28 days after their missed appointment</a:t>
            </a:r>
          </a:p>
          <a:p>
            <a:pPr marL="1028700" lvl="1" indent="-342900"/>
            <a:r>
              <a:rPr lang="en-US" dirty="0"/>
              <a:t>47.4% self-reported not interrupting ART but sufficient buffer stock/sourcing ART elsewhere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those with a pre-disengagement viral load result 72% were virally suppressed.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02800D-F43A-D136-707D-A9BDA90E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366867"/>
            <a:ext cx="7632700" cy="1223964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Lessons from previous re-engagement algorithm implementation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27D6B-2979-20BC-5BA1-B4A56639D3F8}"/>
              </a:ext>
            </a:extLst>
          </p:cNvPr>
          <p:cNvSpPr txBox="1"/>
          <p:nvPr/>
        </p:nvSpPr>
        <p:spPr>
          <a:xfrm>
            <a:off x="9078686" y="2631180"/>
            <a:ext cx="2759135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6213" indent="-176213" defTabSz="9144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proportion of returning patients ≤28 days late (1 ART supply)</a:t>
            </a:r>
          </a:p>
          <a:p>
            <a:pPr marL="176213" indent="-176213" defTabSz="9144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proportion may not have interrupted ART at all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866821-E2D6-EFFE-719A-67141DA28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" t="261" r="29" b="151"/>
          <a:stretch/>
        </p:blipFill>
        <p:spPr>
          <a:xfrm>
            <a:off x="3817066" y="5969177"/>
            <a:ext cx="4542101" cy="89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49AC6-625A-821F-ED9C-70E6C96FA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356" y="5969177"/>
            <a:ext cx="3299465" cy="8949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02DCBC-E1D7-45C6-7227-846AE29750C4}"/>
              </a:ext>
            </a:extLst>
          </p:cNvPr>
          <p:cNvGrpSpPr/>
          <p:nvPr/>
        </p:nvGrpSpPr>
        <p:grpSpPr>
          <a:xfrm>
            <a:off x="-56698" y="3753149"/>
            <a:ext cx="3814805" cy="2767567"/>
            <a:chOff x="248355" y="1434215"/>
            <a:chExt cx="6022270" cy="4089580"/>
          </a:xfrm>
        </p:grpSpPr>
        <p:pic>
          <p:nvPicPr>
            <p:cNvPr id="5" name="Picture 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0004263-9659-8B3C-EFC5-264943CB7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4995" y="1434215"/>
              <a:ext cx="3085630" cy="408958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0DC949-B95E-DFA0-8883-EC0309688431}"/>
                </a:ext>
              </a:extLst>
            </p:cNvPr>
            <p:cNvGrpSpPr/>
            <p:nvPr/>
          </p:nvGrpSpPr>
          <p:grpSpPr>
            <a:xfrm>
              <a:off x="248355" y="1434215"/>
              <a:ext cx="5807229" cy="4089580"/>
              <a:chOff x="259644" y="1162992"/>
              <a:chExt cx="6572083" cy="4628208"/>
            </a:xfrm>
          </p:grpSpPr>
          <p:pic>
            <p:nvPicPr>
              <p:cNvPr id="11" name="Picture 10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B78710A1-D2DC-55AD-9913-A05A0CB0CF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9644" y="1162992"/>
                <a:ext cx="3481748" cy="4628208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9A634E99-B8F6-5514-463A-FDE97E06D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4756" y="1398120"/>
                <a:ext cx="2846971" cy="4039181"/>
              </a:xfrm>
              <a:prstGeom prst="rect">
                <a:avLst/>
              </a:prstGeom>
            </p:spPr>
          </p:pic>
        </p:grpSp>
        <p:pic>
          <p:nvPicPr>
            <p:cNvPr id="10" name="Picture 9" descr="Map&#10;&#10;Description automatically generated with medium confidence">
              <a:extLst>
                <a:ext uri="{FF2B5EF4-FFF2-40B4-BE49-F238E27FC236}">
                  <a16:creationId xmlns:a16="http://schemas.microsoft.com/office/drawing/2014/main" id="{0F029D4F-11DB-1462-E027-4EED39FDE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00" y="1638262"/>
              <a:ext cx="2524363" cy="3581476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5684B4-4D6A-1CD1-C7BE-D2DE89D3A5AC}"/>
              </a:ext>
            </a:extLst>
          </p:cNvPr>
          <p:cNvSpPr txBox="1"/>
          <p:nvPr/>
        </p:nvSpPr>
        <p:spPr>
          <a:xfrm>
            <a:off x="0" y="2236605"/>
            <a:ext cx="3817066" cy="142192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AGL SOP </a:t>
            </a:r>
            <a:r>
              <a:rPr lang="en-ZA" dirty="0">
                <a:solidFill>
                  <a:prstClr val="white"/>
                </a:solidFill>
                <a:latin typeface="Calibri" panose="020F0502020204030204"/>
              </a:rPr>
              <a:t>9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started differentiation approach at re-engagement:  limited implementation to date</a:t>
            </a:r>
          </a:p>
        </p:txBody>
      </p:sp>
    </p:spTree>
    <p:extLst>
      <p:ext uri="{BB962C8B-B14F-4D97-AF65-F5344CB8AC3E}">
        <p14:creationId xmlns:p14="http://schemas.microsoft.com/office/powerpoint/2010/main" val="92597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6DE47C-3C4D-BBF4-B1D2-9699364D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Considerations for managing re-engaging clients</a:t>
            </a:r>
          </a:p>
        </p:txBody>
      </p:sp>
      <p:pic>
        <p:nvPicPr>
          <p:cNvPr id="5" name="Picture 4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0C0E85A3-BB7E-3B87-BAC1-DAD276DA7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12" y="1867333"/>
            <a:ext cx="2293947" cy="312333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5166C2C-8DB8-38CE-75DF-DA1CE5402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363" y="1856845"/>
            <a:ext cx="2293947" cy="3123333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67683C95-2F74-9887-77A3-26F8E7101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846" y="1867333"/>
            <a:ext cx="2224047" cy="3034806"/>
          </a:xfrm>
          <a:prstGeom prst="rect">
            <a:avLst/>
          </a:prstGeom>
        </p:spPr>
      </p:pic>
      <p:pic>
        <p:nvPicPr>
          <p:cNvPr id="8" name="Picture 7" descr="A picture containing text, sign, vector graphics, businesscard&#10;&#10;Description automatically generated">
            <a:extLst>
              <a:ext uri="{FF2B5EF4-FFF2-40B4-BE49-F238E27FC236}">
                <a16:creationId xmlns:a16="http://schemas.microsoft.com/office/drawing/2014/main" id="{1ADBAAB9-F289-A376-462B-C347DEDD4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65" y="4346443"/>
            <a:ext cx="1700787" cy="2511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B50A5D-EBFE-5A5E-9444-82F6990661D9}"/>
              </a:ext>
            </a:extLst>
          </p:cNvPr>
          <p:cNvSpPr txBox="1"/>
          <p:nvPr/>
        </p:nvSpPr>
        <p:spPr>
          <a:xfrm>
            <a:off x="5709026" y="3522073"/>
            <a:ext cx="249662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ZA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Defined period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3193A9-0B5D-F569-2825-9B93EFA90E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166"/>
          <a:stretch/>
        </p:blipFill>
        <p:spPr>
          <a:xfrm>
            <a:off x="2076552" y="5244606"/>
            <a:ext cx="1841234" cy="20560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B51370-E8C1-0463-8CAC-DF9E6AEF9D52}"/>
              </a:ext>
            </a:extLst>
          </p:cNvPr>
          <p:cNvSpPr/>
          <p:nvPr/>
        </p:nvSpPr>
        <p:spPr>
          <a:xfrm>
            <a:off x="8849914" y="3303638"/>
            <a:ext cx="2443913" cy="16870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3C62C-183D-B09D-0F6E-C883FA5C417A}"/>
              </a:ext>
            </a:extLst>
          </p:cNvPr>
          <p:cNvSpPr txBox="1"/>
          <p:nvPr/>
        </p:nvSpPr>
        <p:spPr>
          <a:xfrm>
            <a:off x="5151120" y="5266055"/>
            <a:ext cx="65921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Differentiation is critical – move away from a one size all approach for returning patients</a:t>
            </a:r>
          </a:p>
        </p:txBody>
      </p:sp>
    </p:spTree>
    <p:extLst>
      <p:ext uri="{BB962C8B-B14F-4D97-AF65-F5344CB8AC3E}">
        <p14:creationId xmlns:p14="http://schemas.microsoft.com/office/powerpoint/2010/main" val="7006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50CC-C36F-F3FA-D0AA-7F21DC3A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latin typeface="+mn-lt"/>
              </a:rPr>
              <a:t>Considerations for differentiation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3DD6AF-79FD-DC96-874D-61EBE39F439A}"/>
              </a:ext>
            </a:extLst>
          </p:cNvPr>
          <p:cNvSpPr/>
          <p:nvPr/>
        </p:nvSpPr>
        <p:spPr>
          <a:xfrm>
            <a:off x="1984853" y="2031837"/>
            <a:ext cx="2902320" cy="2209126"/>
          </a:xfrm>
          <a:prstGeom prst="roundRect">
            <a:avLst/>
          </a:prstGeom>
          <a:solidFill>
            <a:schemeClr val="accent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Clinical Factors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DC573F-3E7F-99EB-CF02-D57E0EBCBE00}"/>
              </a:ext>
            </a:extLst>
          </p:cNvPr>
          <p:cNvSpPr/>
          <p:nvPr/>
        </p:nvSpPr>
        <p:spPr>
          <a:xfrm>
            <a:off x="7883666" y="1966274"/>
            <a:ext cx="3426017" cy="2340255"/>
          </a:xfrm>
          <a:prstGeom prst="roundRect">
            <a:avLst/>
          </a:prstGeom>
          <a:solidFill>
            <a:schemeClr val="accent6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Duration since missed appointment</a:t>
            </a: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FEDB6F45-0CB5-BF94-D9D4-3549B041C154}"/>
              </a:ext>
            </a:extLst>
          </p:cNvPr>
          <p:cNvSpPr/>
          <p:nvPr/>
        </p:nvSpPr>
        <p:spPr>
          <a:xfrm>
            <a:off x="6056934" y="2798303"/>
            <a:ext cx="656972" cy="676195"/>
          </a:xfrm>
          <a:prstGeom prst="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C6D44B0-5848-A60A-760E-47476828D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750074"/>
              </p:ext>
            </p:extLst>
          </p:nvPr>
        </p:nvGraphicFramePr>
        <p:xfrm>
          <a:off x="7119810" y="4397587"/>
          <a:ext cx="4944446" cy="201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21EFFB5-2F80-BE83-CE66-ECAE8080E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121266"/>
              </p:ext>
            </p:extLst>
          </p:nvPr>
        </p:nvGraphicFramePr>
        <p:xfrm>
          <a:off x="127744" y="3520609"/>
          <a:ext cx="6735891" cy="3738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86926436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57BD60F1E145A43C0F2A51CF75C7" ma:contentTypeVersion="19" ma:contentTypeDescription="Create a new document." ma:contentTypeScope="" ma:versionID="e7e8b06de8e6c8f23a2f31088b67769c">
  <xsd:schema xmlns:xsd="http://www.w3.org/2001/XMLSchema" xmlns:xs="http://www.w3.org/2001/XMLSchema" xmlns:p="http://schemas.microsoft.com/office/2006/metadata/properties" xmlns:ns2="d9430eef-9f8d-443d-897b-9afda802e8b4" xmlns:ns3="250929fa-9806-4449-af20-7947085fa170" targetNamespace="http://schemas.microsoft.com/office/2006/metadata/properties" ma:root="true" ma:fieldsID="8ac6a07edcc6e99d27994b0d0bca8a2f" ns2:_="" ns3:_="">
    <xsd:import namespace="d9430eef-9f8d-443d-897b-9afda802e8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0eef-9f8d-443d-897b-9afda802e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d9430eef-9f8d-443d-897b-9afda802e8b4">
      <Terms xmlns="http://schemas.microsoft.com/office/infopath/2007/PartnerControls"/>
    </lcf76f155ced4ddcb4097134ff3c332f>
    <Notes xmlns="d9430eef-9f8d-443d-897b-9afda802e8b4" xsi:nil="true"/>
  </documentManagement>
</p:properties>
</file>

<file path=customXml/itemProps1.xml><?xml version="1.0" encoding="utf-8"?>
<ds:datastoreItem xmlns:ds="http://schemas.openxmlformats.org/officeDocument/2006/customXml" ds:itemID="{CAEE584C-FA6C-4FDD-AFA6-5F51E6850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30eef-9f8d-443d-897b-9afda802e8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A584DF-C554-4857-80FC-508013715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92223-3203-41C1-8127-1679CA5FC84D}">
  <ds:schemaRefs>
    <ds:schemaRef ds:uri="http://purl.org/dc/terms/"/>
    <ds:schemaRef ds:uri="250929fa-9806-4449-af20-7947085fa170"/>
    <ds:schemaRef ds:uri="http://www.w3.org/XML/1998/namespace"/>
    <ds:schemaRef ds:uri="d9430eef-9f8d-443d-897b-9afda802e8b4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IAS2023</Template>
  <TotalTime>5852</TotalTime>
  <Words>2202</Words>
  <Application>Microsoft Office PowerPoint</Application>
  <PresentationFormat>Widescreen</PresentationFormat>
  <Paragraphs>217</Paragraphs>
  <Slides>17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IAS Ribbon Sans Bold</vt:lpstr>
      <vt:lpstr>IAS Ribbon Sans Regular</vt:lpstr>
      <vt:lpstr>Verdana</vt:lpstr>
      <vt:lpstr>Verdana Bold</vt:lpstr>
      <vt:lpstr>Wingdings</vt:lpstr>
      <vt:lpstr>IAS2023</vt:lpstr>
      <vt:lpstr>9_Custom Design</vt:lpstr>
      <vt:lpstr>Differentiation at re-engagement: Considerations in building South Africa’s re-engagement algorithm </vt:lpstr>
      <vt:lpstr>South Africa’s cascade is 95-80-93</vt:lpstr>
      <vt:lpstr>Two largest challenges: Sub-optimal 12-month retention and viral suppression </vt:lpstr>
      <vt:lpstr>Revised ART &amp; differentiated models of care (DMOC) guidelines central approach</vt:lpstr>
      <vt:lpstr>Updated the re-engagement algorithm based on SA data </vt:lpstr>
      <vt:lpstr>Why an increased focus on re-engagement?</vt:lpstr>
      <vt:lpstr>Lessons from previous re-engagement algorithm implementation </vt:lpstr>
      <vt:lpstr>Considerations for managing re-engaging clients</vt:lpstr>
      <vt:lpstr>Considerations for differentiation </vt:lpstr>
      <vt:lpstr>Updated clinical + service delivery algorithm</vt:lpstr>
      <vt:lpstr>1. Clarifies returning clients are NOT ALL re-engaging clients </vt:lpstr>
      <vt:lpstr>2. Returning to routine care includes staying in your RPCs </vt:lpstr>
      <vt:lpstr>3. Re-engaging clients management depends on clinical stability</vt:lpstr>
      <vt:lpstr>4. Client unwell, previous elevated VL or on TB treatment</vt:lpstr>
      <vt:lpstr>5. Client well BUT &gt;28 days late</vt:lpstr>
      <vt:lpstr>Implementation to date and next steps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Microsoft Office User</dc:creator>
  <cp:lastModifiedBy>Preview 7 Rack 2</cp:lastModifiedBy>
  <cp:revision>22</cp:revision>
  <dcterms:created xsi:type="dcterms:W3CDTF">2024-05-23T13:10:49Z</dcterms:created>
  <dcterms:modified xsi:type="dcterms:W3CDTF">2024-07-22T12:06:13Z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0x010100FE0157BD60F1E145A43C0F2A51CF75C7</vt:lpwstr>
  </property>
  <property fmtid="{D5CDD505-2E9C-101B-9397-08002B2CF9AE}" pid="3" name="MediaServiceImageTags">
    <vt:lpwstr/>
  </property>
</Properties>
</file>