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</p:sldMasterIdLst>
  <p:notesMasterIdLst>
    <p:notesMasterId r:id="rId11"/>
  </p:notesMasterIdLst>
  <p:sldIdLst>
    <p:sldId id="279" r:id="rId5"/>
    <p:sldId id="274" r:id="rId6"/>
    <p:sldId id="276" r:id="rId7"/>
    <p:sldId id="275" r:id="rId8"/>
    <p:sldId id="278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036256-88BA-8785-FE2B-B0F96E0CA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7365" y="6108340"/>
            <a:ext cx="1294564" cy="755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214750"/>
            <a:ext cx="7357341" cy="489370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84C51-C149-634E-199D-7F308140F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901" y="6230592"/>
            <a:ext cx="1017076" cy="593808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2EEAC-7E16-3879-0351-CF0EF9846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901" y="6230592"/>
            <a:ext cx="1017076" cy="593808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724D9-B3A1-9863-A0E3-5603D481E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901" y="6230592"/>
            <a:ext cx="1017076" cy="5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F2DAA-D7B4-3045-9EDA-BFEDBD706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901" y="6230592"/>
            <a:ext cx="1017076" cy="59380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CC0961-2467-E69A-173D-946CE07C4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901" y="6230592"/>
            <a:ext cx="1017076" cy="5938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0673D-3BA4-E3AA-3A58-0D16188C9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901" y="6230592"/>
            <a:ext cx="1017076" cy="593808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4AA932-FA07-411A-00B4-EF265D09E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901" y="6230592"/>
            <a:ext cx="1017076" cy="5938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D449F0-0D9D-AA37-505F-01DF2BA59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901" y="6230592"/>
            <a:ext cx="1017076" cy="593808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859B6-8CF7-763A-3A0D-3C1573B8C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901" y="6230592"/>
            <a:ext cx="1017076" cy="593808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635F6F-0EF7-1E76-3449-F89A754C2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901" y="6230592"/>
            <a:ext cx="1017076" cy="593808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781E5A-04E2-570D-F8A8-B5F8613DC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5313" y="6230592"/>
            <a:ext cx="1017076" cy="5938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94" r:id="rId3"/>
    <p:sldLayoutId id="2147483665" r:id="rId4"/>
    <p:sldLayoutId id="2147483667" r:id="rId5"/>
    <p:sldLayoutId id="2147483698" r:id="rId6"/>
    <p:sldLayoutId id="2147483699" r:id="rId7"/>
    <p:sldLayoutId id="2147483700" r:id="rId8"/>
    <p:sldLayoutId id="2147483696" r:id="rId9"/>
    <p:sldLayoutId id="2147483697" r:id="rId10"/>
    <p:sldLayoutId id="2147483674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differentiatedservicedelivery.org/differentiated-service-delivery-newslette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ifferentiatedservicedelivery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sd@iasociety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0A0BDD-676E-84A8-339F-9EB8DB8714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5" y="1901962"/>
            <a:ext cx="5437188" cy="2251899"/>
          </a:xfrm>
        </p:spPr>
        <p:txBody>
          <a:bodyPr/>
          <a:lstStyle/>
          <a:p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This WHO policy brief highlights person-</a:t>
            </a:r>
            <a:r>
              <a:rPr lang="en-US" b="0" i="0" dirty="0" err="1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centred</a:t>
            </a:r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 interventions that address the reasons for disengagement, the importance of providing support at re-engagement tailored to individual needs and country examples of tracing and re-engagement interventions.</a:t>
            </a:r>
            <a:endParaRPr lang="en-C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4CA6DC-D2D2-8413-2496-E13F4FFF3A9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904815" y="0"/>
            <a:ext cx="5287185" cy="6836039"/>
          </a:xfr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9461401-9D09-2836-DF30-317C97F12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5" y="4153861"/>
            <a:ext cx="2099869" cy="20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5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papers&#10;&#10;Description automatically generated">
            <a:extLst>
              <a:ext uri="{FF2B5EF4-FFF2-40B4-BE49-F238E27FC236}">
                <a16:creationId xmlns:a16="http://schemas.microsoft.com/office/drawing/2014/main" id="{44C0599F-6AE5-F8E7-03CB-CF8A0D4F6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4A849FF4-AEAF-2925-6664-71000F74C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1" y="2114472"/>
            <a:ext cx="2629056" cy="26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4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D1AC53-ECBB-111F-7465-628F94B2E4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6863898" cy="4103686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The quarterly DSD newsletter promotes knowledge sharing among stakeholders working on DSD and provides updates on related activities. 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 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hlinkClick r:id="rId2"/>
              </a:rPr>
              <a:t>https://www.differentiatedservicedelivery.org/differentiated-service-delivery-newsletters/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</a:t>
            </a:r>
          </a:p>
          <a:p>
            <a:endParaRPr lang="en-CH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F3A7DD-F93C-D6F6-94D4-1A6A5970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up for the DSD newsletter</a:t>
            </a:r>
            <a:endParaRPr lang="en-CH" dirty="0"/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280A2B8B-D9A4-033F-199A-24080D07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0" y="4428992"/>
            <a:ext cx="1771784" cy="1771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230B1-C1A3-33B5-EF71-6CA29478F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321" y="2093830"/>
            <a:ext cx="3631042" cy="46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2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A837DC-4D71-1C77-1DC8-A51445FE49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6066944" cy="4103686"/>
          </a:xfrm>
        </p:spPr>
        <p:txBody>
          <a:bodyPr>
            <a:normAutofit/>
          </a:bodyPr>
          <a:lstStyle/>
          <a:p>
            <a:r>
              <a:rPr lang="en-US" sz="2400" dirty="0"/>
              <a:t>The compendium website contains tools and evidence endorsed for use by national HIV </a:t>
            </a:r>
            <a:r>
              <a:rPr lang="en-US" sz="2400" dirty="0" err="1"/>
              <a:t>programmes</a:t>
            </a:r>
            <a:r>
              <a:rPr lang="en-US" sz="2400" dirty="0"/>
              <a:t> and country implementing partners supported by the agencies engaged in its development.</a:t>
            </a:r>
          </a:p>
          <a:p>
            <a:endParaRPr lang="en-US" sz="2400" dirty="0"/>
          </a:p>
          <a:p>
            <a:r>
              <a:rPr lang="en-US" dirty="0">
                <a:hlinkClick r:id="rId2"/>
              </a:rPr>
              <a:t>https://differentiatedservicedelivery.org/</a:t>
            </a:r>
            <a:r>
              <a:rPr lang="en-US" dirty="0"/>
              <a:t> </a:t>
            </a:r>
          </a:p>
          <a:p>
            <a:endParaRPr lang="en-CH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AA0C67-3784-BC53-6801-C284B552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the DSD website</a:t>
            </a:r>
            <a:endParaRPr lang="en-CH" dirty="0"/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769A7BE1-9D65-6FC7-C967-F7CE4FA8B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" r="4749"/>
          <a:stretch/>
        </p:blipFill>
        <p:spPr>
          <a:xfrm>
            <a:off x="6975986" y="1907810"/>
            <a:ext cx="4987413" cy="2984366"/>
          </a:xfrm>
          <a:prstGeom prst="rect">
            <a:avLst/>
          </a:prstGeom>
        </p:spPr>
      </p:pic>
      <p:pic>
        <p:nvPicPr>
          <p:cNvPr id="7" name="Picture 6" descr="A qr code with a few squares&#10;&#10;Description automatically generated">
            <a:extLst>
              <a:ext uri="{FF2B5EF4-FFF2-40B4-BE49-F238E27FC236}">
                <a16:creationId xmlns:a16="http://schemas.microsoft.com/office/drawing/2014/main" id="{AA5A748F-62CE-D111-3BE0-AFFB999D4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479" y="5175150"/>
            <a:ext cx="1579921" cy="15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001-0F85-5265-B222-224D9D6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IAS Ribbon Sans Bold" pitchFamily="2" charset="0"/>
                <a:cs typeface="+mn-cs"/>
              </a:rPr>
              <a:t>Questions?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IAS Ribbon Sans Bold" pitchFamily="2" charset="0"/>
                <a:cs typeface="+mn-cs"/>
              </a:rPr>
            </a:b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IAS Ribbon Sans Bold" pitchFamily="2" charset="0"/>
                <a:cs typeface="+mn-cs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IAS Ribbon Sans Bold" pitchFamily="2" charset="0"/>
                <a:cs typeface="+mn-cs"/>
              </a:rPr>
              <a:t>Email us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IAS Ribbon Sans Bold" pitchFamily="2" charset="0"/>
                <a:cs typeface="+mn-cs"/>
              </a:rPr>
            </a:b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89DCB"/>
                </a:solidFill>
                <a:effectLst/>
                <a:uLnTx/>
                <a:uFillTx/>
                <a:latin typeface="Verdana"/>
                <a:ea typeface="IAS Ribbon Sans Bold" pitchFamily="2" charset="0"/>
                <a:cs typeface="+mn-cs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IAS Ribbon Sans Bold" pitchFamily="2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dsd@iasociety.org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IAS Ribbon Sans Bold" pitchFamily="2" charset="0"/>
                <a:cs typeface="+mn-cs"/>
              </a:rPr>
              <a:t> 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89DCB"/>
                </a:solidFill>
                <a:effectLst/>
                <a:uLnTx/>
                <a:uFillTx/>
                <a:latin typeface="Verdana"/>
                <a:ea typeface="IAS Ribbon Sans Bold" pitchFamily="2" charset="0"/>
                <a:cs typeface="+mn-cs"/>
              </a:rPr>
            </a:b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3390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329F-B8E3-48D9-4003-4D1620D2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10" y="441326"/>
            <a:ext cx="7920841" cy="5759448"/>
          </a:xfrm>
        </p:spPr>
        <p:txBody>
          <a:bodyPr>
            <a:normAutofit/>
          </a:bodyPr>
          <a:lstStyle/>
          <a:p>
            <a:r>
              <a:rPr lang="en-US" sz="5300" dirty="0"/>
              <a:t>Thank you!</a:t>
            </a:r>
            <a:br>
              <a:rPr lang="en-US" dirty="0"/>
            </a:br>
            <a:endParaRPr lang="en-CH" sz="1800" b="1" dirty="0">
              <a:solidFill>
                <a:srgbClr val="2C90CF"/>
              </a:solidFill>
              <a:latin typeface="IAS Ribbon Sans Bold" pitchFamily="2"/>
              <a:ea typeface="IAS Ribbon Sans Bold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81488170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49C876F3-0D85-794F-BEFD-B82C255DFEC2}" vid="{DA8FA333-E992-C94A-8A38-89CE92AD38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d9430eef-9f8d-443d-897b-9afda802e8b4">
      <Terms xmlns="http://schemas.microsoft.com/office/infopath/2007/PartnerControls"/>
    </lcf76f155ced4ddcb4097134ff3c332f>
    <Notes xmlns="d9430eef-9f8d-443d-897b-9afda802e8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157BD60F1E145A43C0F2A51CF75C7" ma:contentTypeVersion="19" ma:contentTypeDescription="Create a new document." ma:contentTypeScope="" ma:versionID="e7e8b06de8e6c8f23a2f31088b67769c">
  <xsd:schema xmlns:xsd="http://www.w3.org/2001/XMLSchema" xmlns:xs="http://www.w3.org/2001/XMLSchema" xmlns:p="http://schemas.microsoft.com/office/2006/metadata/properties" xmlns:ns2="d9430eef-9f8d-443d-897b-9afda802e8b4" xmlns:ns3="250929fa-9806-4449-af20-7947085fa170" targetNamespace="http://schemas.microsoft.com/office/2006/metadata/properties" ma:root="true" ma:fieldsID="8ac6a07edcc6e99d27994b0d0bca8a2f" ns2:_="" ns3:_="">
    <xsd:import namespace="d9430eef-9f8d-443d-897b-9afda802e8b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ote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0eef-9f8d-443d-897b-9afda802e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503C6-405D-4CCB-BC85-5420DD03B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539720-A0E1-49F7-B1AB-2B7F38606659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d9430eef-9f8d-443d-897b-9afda802e8b4"/>
  </ds:schemaRefs>
</ds:datastoreItem>
</file>

<file path=customXml/itemProps3.xml><?xml version="1.0" encoding="utf-8"?>
<ds:datastoreItem xmlns:ds="http://schemas.openxmlformats.org/officeDocument/2006/customXml" ds:itemID="{0BBA0071-DD1D-48DA-BD5C-5D12BB95A0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30eef-9f8d-443d-897b-9afda802e8b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AIDS-2024_DSD re-engagement satellite_closing slides_17July</Template>
  <TotalTime>62</TotalTime>
  <Words>126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Noto Sans</vt:lpstr>
      <vt:lpstr>Verdana</vt:lpstr>
      <vt:lpstr>Verdana Bold</vt:lpstr>
      <vt:lpstr>IAS2023</vt:lpstr>
      <vt:lpstr>PowerPoint Presentation</vt:lpstr>
      <vt:lpstr>PowerPoint Presentation</vt:lpstr>
      <vt:lpstr>Sign up for the DSD newsletter</vt:lpstr>
      <vt:lpstr>Visit the DSD website</vt:lpstr>
      <vt:lpstr>Questions?  Email us  dsd@iasociety.org 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Maëva Villard</dc:creator>
  <cp:lastModifiedBy>Preview 8 Rack 2</cp:lastModifiedBy>
  <cp:revision>4</cp:revision>
  <dcterms:created xsi:type="dcterms:W3CDTF">2024-07-17T12:49:41Z</dcterms:created>
  <dcterms:modified xsi:type="dcterms:W3CDTF">2024-07-22T12:04:59Z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0x010100FE0157BD60F1E145A43C0F2A51CF75C7</vt:lpwstr>
  </property>
  <property fmtid="{D5CDD505-2E9C-101B-9397-08002B2CF9AE}" pid="3" name="MediaServiceImageTags">
    <vt:lpwstr/>
  </property>
</Properties>
</file>