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80" r:id="rId4"/>
  </p:sldMasterIdLst>
  <p:notesMasterIdLst>
    <p:notesMasterId r:id="rId10"/>
  </p:notesMasterIdLst>
  <p:sldIdLst>
    <p:sldId id="2147471612" r:id="rId5"/>
    <p:sldId id="2147471613" r:id="rId6"/>
    <p:sldId id="2147471615" r:id="rId7"/>
    <p:sldId id="2147471614" r:id="rId8"/>
    <p:sldId id="214747161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3F062A8-DC88-BE71-964C-3CFDAB0BF887}" name="Emma Williams" initials="EW" userId="S::emma.williams@iasociety.org::63db2afe-75be-4bc2-8293-016e533a20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02DB1F-F894-480E-A78B-AA68EBBD5EE9}" v="6" dt="2024-07-17T11:51:02.1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7"/>
    <p:restoredTop sz="81667" autoAdjust="0"/>
  </p:normalViewPr>
  <p:slideViewPr>
    <p:cSldViewPr snapToGrid="0" snapToObjects="1">
      <p:cViewPr varScale="1">
        <p:scale>
          <a:sx n="98" d="100"/>
          <a:sy n="98" d="100"/>
        </p:scale>
        <p:origin x="142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D20E5-D8F7-594B-9D91-F763D43B9AF7}" type="datetimeFigureOut">
              <a:rPr lang="en-GB" smtClean="0"/>
              <a:t>20/07/2024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8DCDC-D13C-2549-BE6A-717E9EED4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2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IAS Ribbon Sans"/>
              </a:rPr>
              <a:t>IAS - the International AIDS Society, European Network of People Who Use Drugs, Ukrainian Institute on Public Health Policy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845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0E06508-29B0-CD26-5E55-B30DFEB51329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1812056"/>
            <a:ext cx="7357341" cy="429639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30928-B8B0-4CD7-EA8A-AA46742A9F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162358"/>
            <a:ext cx="7357344" cy="4337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 dirty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750B0-F078-4486-2017-F8B331530B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696043"/>
            <a:ext cx="7357344" cy="38519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/>
              <a:t>Presenter name &amp; affiliation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A26220-484C-E021-DC95-3F0DB777000E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538053-F5FF-0EEB-86C2-6343D0DDDCD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650E2-923F-C3D8-A779-3D63B9AD3B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672" y="4060719"/>
            <a:ext cx="3553019" cy="22877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1003BC-2DBC-50F0-53BB-5291084D70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70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75613" y="2097089"/>
            <a:ext cx="3673478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7200900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1938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7D33BA-66D6-E190-0410-77B932AF24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0800" y="1137600"/>
            <a:ext cx="4734000" cy="4579200"/>
          </a:xfrm>
          <a:prstGeom prst="rect">
            <a:avLst/>
          </a:prstGeom>
          <a:solidFill>
            <a:schemeClr val="tx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83722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FD00EE-BA8D-4911-16EE-CA53007DC8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620000" y="0"/>
            <a:ext cx="457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0800" y="1137600"/>
            <a:ext cx="4734000" cy="4579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47838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-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87F51E-9D60-F793-C968-27BFB68286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2097090"/>
            <a:ext cx="3570682" cy="4760909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88719" y="2098800"/>
            <a:ext cx="4690800" cy="3571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007079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273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F5EE9-054B-49CF-C714-3B4EF9E4C64F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0DA7D-2DD8-A57A-3FF5-CAA8CD78ED41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C70770-A7D4-D1BA-618C-E7C4E5567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1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6388" y="2097091"/>
            <a:ext cx="7632704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Courier New" panose="02070309020205020404" pitchFamily="49" charset="0"/>
              <a:buNone/>
              <a:defRPr sz="2000"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D8009-8440-8D46-8AD7-A2541109AEA4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7827BD-B4A1-A8BF-967A-5149D648CD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19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759B3F-D110-D6ED-127F-0FAAA91002E8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2000"/>
            </a:lvl1pPr>
          </a:lstStyle>
          <a:p>
            <a:r>
              <a:rPr lang="en-GB" noProof="0"/>
              <a:t>Nulla quis lorem ut libero malesuada feugiat. Curabitur non nulla sit amet nisl tempus convallis quis ac lectus.</a:t>
            </a:r>
          </a:p>
          <a:p>
            <a:r>
              <a:rPr lang="en-GB" noProof="0"/>
              <a:t>Proin eget tortor risus. Lorem ipsum dolor sit amet, consectetur adipiscing elit.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Donec rutrum congue leo eget malesuada.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Curabitur aliquet quam id dui posuere blandit.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Proin eget tortor risus.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8" cy="1223964"/>
          </a:xfrm>
          <a:prstGeom prst="rect">
            <a:avLst/>
          </a:prstGeom>
          <a:noFill/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F21790-326B-DB22-0FD0-1775D2C0DA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86641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84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84E54A-D965-FC50-802E-562CE671CB7A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4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2C575-DA7D-953C-CA15-BC6E245458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86641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57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558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680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16388" y="2097089"/>
            <a:ext cx="7632703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3368799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2391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0" y="2097089"/>
            <a:ext cx="5437191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5437187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458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6390" y="441326"/>
            <a:ext cx="7632692" cy="12239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07" y="2097090"/>
            <a:ext cx="11306175" cy="40798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911C2-CB14-73B1-B98D-60E41E95A97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232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8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73" r:id="rId2"/>
    <p:sldLayoutId id="2147483684" r:id="rId3"/>
    <p:sldLayoutId id="2147483690" r:id="rId4"/>
    <p:sldLayoutId id="2147483694" r:id="rId5"/>
    <p:sldLayoutId id="2147483665" r:id="rId6"/>
    <p:sldLayoutId id="2147483667" r:id="rId7"/>
    <p:sldLayoutId id="2147483698" r:id="rId8"/>
    <p:sldLayoutId id="2147483699" r:id="rId9"/>
    <p:sldLayoutId id="2147483700" r:id="rId10"/>
    <p:sldLayoutId id="2147483686" r:id="rId11"/>
    <p:sldLayoutId id="2147483696" r:id="rId12"/>
    <p:sldLayoutId id="2147483697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2593">
          <p15:clr>
            <a:srgbClr val="F26B43"/>
          </p15:clr>
        </p15:guide>
        <p15:guide id="3" pos="2865">
          <p15:clr>
            <a:srgbClr val="F26B43"/>
          </p15:clr>
        </p15:guide>
        <p15:guide id="4" pos="3704">
          <p15:clr>
            <a:srgbClr val="F26B43"/>
          </p15:clr>
        </p15:guide>
        <p15:guide id="5" pos="3976">
          <p15:clr>
            <a:srgbClr val="F26B43"/>
          </p15:clr>
        </p15:guide>
        <p15:guide id="6" pos="4815">
          <p15:clr>
            <a:srgbClr val="F26B43"/>
          </p15:clr>
        </p15:guide>
        <p15:guide id="7" pos="5087">
          <p15:clr>
            <a:srgbClr val="F26B43"/>
          </p15:clr>
        </p15:guide>
        <p15:guide id="8" pos="7401">
          <p15:clr>
            <a:srgbClr val="F26B43"/>
          </p15:clr>
        </p15:guide>
        <p15:guide id="9" orient="horz" pos="278">
          <p15:clr>
            <a:srgbClr val="F26B43"/>
          </p15:clr>
        </p15:guide>
        <p15:guide id="10" orient="horz" pos="1049">
          <p15:clr>
            <a:srgbClr val="F26B43"/>
          </p15:clr>
        </p15:guide>
        <p15:guide id="11" orient="horz" pos="1321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orient="horz" pos="4178">
          <p15:clr>
            <a:srgbClr val="F26B43"/>
          </p15:clr>
        </p15:guide>
        <p15:guide id="14" orient="horz" pos="40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4D35D-9FB0-95A3-17CD-1754C0D7C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>
            <a:noAutofit/>
          </a:bodyPr>
          <a:lstStyle/>
          <a:p>
            <a:r>
              <a:rPr lang="en-US" sz="3600" dirty="0"/>
              <a:t>Person-centred and integrated healthcare and harm reduction services for people living with and affected by HIV, hepatitis C and tuberculosis in eastern Europe and central Asia</a:t>
            </a:r>
          </a:p>
        </p:txBody>
      </p:sp>
    </p:spTree>
    <p:extLst>
      <p:ext uri="{BB962C8B-B14F-4D97-AF65-F5344CB8AC3E}">
        <p14:creationId xmlns:p14="http://schemas.microsoft.com/office/powerpoint/2010/main" val="1499317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3604BA-ECD9-596C-1333-6C44F2F9C2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5" y="3636085"/>
            <a:ext cx="5437188" cy="2564690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/>
              <a:t>Scan the QR code located at the entrance and around the session room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/>
              <a:t>Select your preferred language, and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/>
              <a:t>Click “Join”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/>
              <a:t>Use own headphones or read captions</a:t>
            </a:r>
            <a:endParaRPr lang="en-CH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F8F5AA-2A20-EA95-2FB1-07D915E6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669577"/>
          </a:xfrm>
        </p:spPr>
        <p:txBody>
          <a:bodyPr>
            <a:normAutofit fontScale="90000"/>
          </a:bodyPr>
          <a:lstStyle/>
          <a:p>
            <a:r>
              <a:rPr lang="en-US" dirty="0"/>
              <a:t>Translation is available for this session</a:t>
            </a:r>
            <a:endParaRPr lang="en-CH" dirty="0"/>
          </a:p>
        </p:txBody>
      </p:sp>
      <p:pic>
        <p:nvPicPr>
          <p:cNvPr id="12" name="Picture Placeholder 11" descr="Person wearing headphones">
            <a:extLst>
              <a:ext uri="{FF2B5EF4-FFF2-40B4-BE49-F238E27FC236}">
                <a16:creationId xmlns:a16="http://schemas.microsoft.com/office/drawing/2014/main" id="{93EA5024-CBDF-91FE-3554-E3A2560A460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1559" y="1137600"/>
            <a:ext cx="4563241" cy="4251981"/>
          </a:xfrm>
        </p:spPr>
      </p:pic>
    </p:spTree>
    <p:extLst>
      <p:ext uri="{BB962C8B-B14F-4D97-AF65-F5344CB8AC3E}">
        <p14:creationId xmlns:p14="http://schemas.microsoft.com/office/powerpoint/2010/main" val="2444636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908028-CB7C-88E7-688A-115614703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Organizers</a:t>
            </a:r>
            <a:endParaRPr lang="en-CH" dirty="0"/>
          </a:p>
        </p:txBody>
      </p:sp>
      <p:pic>
        <p:nvPicPr>
          <p:cNvPr id="6" name="Picture 5" descr="A black text with a red ribbon&#10;&#10;Description automatically generated">
            <a:extLst>
              <a:ext uri="{FF2B5EF4-FFF2-40B4-BE49-F238E27FC236}">
                <a16:creationId xmlns:a16="http://schemas.microsoft.com/office/drawing/2014/main" id="{EBB0A0BD-DF76-7160-13A9-5E0C5E805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20" y="2544417"/>
            <a:ext cx="2642579" cy="23430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EC2982-3FDC-2721-D4A3-A7A59DA4C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8885" y="2354170"/>
            <a:ext cx="3437117" cy="25333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36AA1A-1DF7-746C-7CFC-9E1759AEB7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2653" y="2802306"/>
            <a:ext cx="3378927" cy="182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88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E092A1-1AD4-1F89-6AD6-FC27C806E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Moderators</a:t>
            </a:r>
            <a:endParaRPr lang="en-CH" dirty="0"/>
          </a:p>
        </p:txBody>
      </p:sp>
      <p:pic>
        <p:nvPicPr>
          <p:cNvPr id="1026" name="Picture 2" descr="fariba soltani">
            <a:extLst>
              <a:ext uri="{FF2B5EF4-FFF2-40B4-BE49-F238E27FC236}">
                <a16:creationId xmlns:a16="http://schemas.microsoft.com/office/drawing/2014/main" id="{30897BE5-43EE-BBE9-38CC-7494CC334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7792" y="2416884"/>
            <a:ext cx="2256416" cy="225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A4E8F3-CD4E-ED03-CAC6-E59943118101}"/>
              </a:ext>
            </a:extLst>
          </p:cNvPr>
          <p:cNvSpPr txBox="1"/>
          <p:nvPr/>
        </p:nvSpPr>
        <p:spPr>
          <a:xfrm>
            <a:off x="4947914" y="4787153"/>
            <a:ext cx="2025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Fariba Soltani</a:t>
            </a:r>
          </a:p>
          <a:p>
            <a:r>
              <a:rPr lang="en-US" dirty="0"/>
              <a:t>UNODC, Austria</a:t>
            </a:r>
            <a:endParaRPr lang="en-CH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4DE9F2-E97B-09DA-5348-115EFECB197A}"/>
              </a:ext>
            </a:extLst>
          </p:cNvPr>
          <p:cNvSpPr txBox="1"/>
          <p:nvPr/>
        </p:nvSpPr>
        <p:spPr>
          <a:xfrm>
            <a:off x="8311242" y="4831086"/>
            <a:ext cx="24627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spc="10" dirty="0">
                <a:effectLst/>
                <a:ea typeface="MS Mincho" panose="02020609040205080304" pitchFamily="49" charset="-128"/>
              </a:rPr>
              <a:t>Tetiana Kiriazova</a:t>
            </a:r>
          </a:p>
          <a:p>
            <a:r>
              <a:rPr lang="en-GB" spc="10" dirty="0">
                <a:ea typeface="MS Mincho" panose="02020609040205080304" pitchFamily="49" charset="-128"/>
              </a:rPr>
              <a:t>UIPHP, Ukraine</a:t>
            </a:r>
            <a:r>
              <a:rPr lang="en-GB" sz="1800" spc="10" dirty="0">
                <a:effectLst/>
                <a:ea typeface="MS Mincho" panose="02020609040205080304" pitchFamily="49" charset="-128"/>
              </a:rPr>
              <a:t> </a:t>
            </a:r>
            <a:endParaRPr lang="en-CH" dirty="0"/>
          </a:p>
        </p:txBody>
      </p:sp>
      <p:pic>
        <p:nvPicPr>
          <p:cNvPr id="5" name="Picture 4" descr="A person smiling at camera&#10;&#10;Description automatically generated">
            <a:extLst>
              <a:ext uri="{FF2B5EF4-FFF2-40B4-BE49-F238E27FC236}">
                <a16:creationId xmlns:a16="http://schemas.microsoft.com/office/drawing/2014/main" id="{ABB23DF9-98EF-87F4-EFB6-AFDCDE04D2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98" r="18024" b="14363"/>
          <a:stretch/>
        </p:blipFill>
        <p:spPr>
          <a:xfrm>
            <a:off x="8311242" y="2264936"/>
            <a:ext cx="2256416" cy="247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83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46C08A-98C2-D664-CAF7-9309CEFD7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Speakers (part one)</a:t>
            </a:r>
            <a:endParaRPr lang="en-CH" dirty="0"/>
          </a:p>
        </p:txBody>
      </p:sp>
      <p:pic>
        <p:nvPicPr>
          <p:cNvPr id="3074" name="Picture 2" descr="Alexei Lakhov">
            <a:extLst>
              <a:ext uri="{FF2B5EF4-FFF2-40B4-BE49-F238E27FC236}">
                <a16:creationId xmlns:a16="http://schemas.microsoft.com/office/drawing/2014/main" id="{29BC0BEA-6F12-EF75-217B-7F61C0D9FA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1826" y="1708057"/>
            <a:ext cx="1925619" cy="204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DAE91E-B0D5-8CFB-06BA-7E75234D42E8}"/>
              </a:ext>
            </a:extLst>
          </p:cNvPr>
          <p:cNvSpPr txBox="1"/>
          <p:nvPr/>
        </p:nvSpPr>
        <p:spPr>
          <a:xfrm>
            <a:off x="1046183" y="3928366"/>
            <a:ext cx="208429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Alexei Lakhov</a:t>
            </a:r>
          </a:p>
          <a:p>
            <a:r>
              <a:rPr lang="en-US" sz="1600" dirty="0"/>
              <a:t>European Network of People Who Use Drugs, </a:t>
            </a:r>
          </a:p>
          <a:p>
            <a:r>
              <a:rPr lang="en-US" sz="1600" dirty="0"/>
              <a:t>Germany</a:t>
            </a:r>
            <a:endParaRPr lang="en-CH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24A054-BABC-81D8-EF18-CD45EF82E845}"/>
              </a:ext>
            </a:extLst>
          </p:cNvPr>
          <p:cNvSpPr txBox="1"/>
          <p:nvPr/>
        </p:nvSpPr>
        <p:spPr>
          <a:xfrm>
            <a:off x="3593055" y="3928366"/>
            <a:ext cx="2506532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b="1" dirty="0"/>
              <a:t>Natalia Sidorenko</a:t>
            </a:r>
          </a:p>
          <a:p>
            <a:r>
              <a:rPr lang="en-US" sz="1600" dirty="0"/>
              <a:t>ANO Center </a:t>
            </a:r>
            <a:br>
              <a:rPr lang="en-US" sz="1600" dirty="0"/>
            </a:br>
            <a:r>
              <a:rPr lang="en-US" sz="1600" dirty="0"/>
              <a:t>for Promoting Partnerships in the Healthcare Sphere “Zdorovye.ru”, Kazakhstan</a:t>
            </a:r>
            <a:endParaRPr lang="en-CH" sz="1600" dirty="0"/>
          </a:p>
        </p:txBody>
      </p:sp>
      <p:pic>
        <p:nvPicPr>
          <p:cNvPr id="9" name="Picture 8" descr="A person with long hair wearing a brown shirt&#10;&#10;Description automatically generated">
            <a:extLst>
              <a:ext uri="{FF2B5EF4-FFF2-40B4-BE49-F238E27FC236}">
                <a16:creationId xmlns:a16="http://schemas.microsoft.com/office/drawing/2014/main" id="{40166CBD-4E97-FCB9-C9B7-A8E6577884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8683" y="1742068"/>
            <a:ext cx="2060265" cy="20313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FAD45A4-6359-7160-46A3-E57BDDB2FD0F}"/>
              </a:ext>
            </a:extLst>
          </p:cNvPr>
          <p:cNvSpPr txBox="1"/>
          <p:nvPr/>
        </p:nvSpPr>
        <p:spPr>
          <a:xfrm>
            <a:off x="6174890" y="3928366"/>
            <a:ext cx="237744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Anna Koshikova</a:t>
            </a:r>
          </a:p>
          <a:p>
            <a:r>
              <a:rPr lang="en-US" sz="1600" dirty="0"/>
              <a:t>Eurasian Movement for the Right to Health in Prisons, </a:t>
            </a:r>
          </a:p>
          <a:p>
            <a:r>
              <a:rPr lang="en-US" sz="1600" dirty="0"/>
              <a:t>Ukraine</a:t>
            </a:r>
            <a:endParaRPr lang="en-CH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353F71-8146-7C9C-AAB1-A437CEE9FDB9}"/>
              </a:ext>
            </a:extLst>
          </p:cNvPr>
          <p:cNvSpPr txBox="1"/>
          <p:nvPr/>
        </p:nvSpPr>
        <p:spPr>
          <a:xfrm>
            <a:off x="8842786" y="3928366"/>
            <a:ext cx="23774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Milosz Parczewski</a:t>
            </a:r>
          </a:p>
          <a:p>
            <a:r>
              <a:rPr lang="en-US" sz="1600" dirty="0"/>
              <a:t>Pomeranian Medical University, </a:t>
            </a:r>
          </a:p>
          <a:p>
            <a:r>
              <a:rPr lang="en-US" sz="1600" dirty="0"/>
              <a:t>Poland</a:t>
            </a:r>
            <a:endParaRPr lang="en-CH" sz="1600" dirty="0"/>
          </a:p>
        </p:txBody>
      </p:sp>
      <p:pic>
        <p:nvPicPr>
          <p:cNvPr id="3080" name="Picture 8" descr="Milosz Parczewski">
            <a:extLst>
              <a:ext uri="{FF2B5EF4-FFF2-40B4-BE49-F238E27FC236}">
                <a16:creationId xmlns:a16="http://schemas.microsoft.com/office/drawing/2014/main" id="{1FB8BCE1-2639-FFCE-DC19-4E7C22EE2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4410" y="1727597"/>
            <a:ext cx="2060265" cy="206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Medium shot of a person&#10;&#10;Description automatically generated">
            <a:extLst>
              <a:ext uri="{FF2B5EF4-FFF2-40B4-BE49-F238E27FC236}">
                <a16:creationId xmlns:a16="http://schemas.microsoft.com/office/drawing/2014/main" id="{B7246AFD-3231-1830-E25D-D94D60752F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0784" y="1708057"/>
            <a:ext cx="2067074" cy="207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93287"/>
      </p:ext>
    </p:extLst>
  </p:cSld>
  <p:clrMapOvr>
    <a:masterClrMapping/>
  </p:clrMapOvr>
</p:sld>
</file>

<file path=ppt/theme/theme1.xml><?xml version="1.0" encoding="utf-8"?>
<a:theme xmlns:a="http://schemas.openxmlformats.org/drawingml/2006/main" name="IAS2023">
  <a:themeElements>
    <a:clrScheme name="AIDS 2024">
      <a:dk1>
        <a:srgbClr val="000000"/>
      </a:dk1>
      <a:lt1>
        <a:srgbClr val="FFFFFF"/>
      </a:lt1>
      <a:dk2>
        <a:srgbClr val="E0001B"/>
      </a:dk2>
      <a:lt2>
        <a:srgbClr val="FFFFFF"/>
      </a:lt2>
      <a:accent1>
        <a:srgbClr val="2C90CF"/>
      </a:accent1>
      <a:accent2>
        <a:srgbClr val="F9B300"/>
      </a:accent2>
      <a:accent3>
        <a:srgbClr val="E0001B"/>
      </a:accent3>
      <a:accent4>
        <a:srgbClr val="8A3FFC"/>
      </a:accent4>
      <a:accent5>
        <a:srgbClr val="08BDBA"/>
      </a:accent5>
      <a:accent6>
        <a:srgbClr val="FF8D00"/>
      </a:accent6>
      <a:hlink>
        <a:srgbClr val="E0001B"/>
      </a:hlink>
      <a:folHlink>
        <a:srgbClr val="E0001B"/>
      </a:folHlink>
    </a:clrScheme>
    <a:fontScheme name="IAS Verdana">
      <a:majorFont>
        <a:latin typeface="Verdana Bold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wrap="square" lIns="288000" tIns="288000" rIns="288000" bIns="288000" rtlCol="0" anchor="t"/>
      <a:lstStyle>
        <a:defPPr algn="l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4" id="{C0E6AB67-CD9B-A246-B6CE-F81BDAD84354}" vid="{5D216F09-CBF6-154B-A948-A440F68D81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d3018a3-4faf-4e6b-8b26-f4217bce7ffb">
      <Terms xmlns="http://schemas.microsoft.com/office/infopath/2007/PartnerControls"/>
    </lcf76f155ced4ddcb4097134ff3c332f>
    <TaxCatchAll xmlns="250929fa-9806-4449-af20-7947085fa17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A1DB0929D38B49BE3F7DB6EA59087A" ma:contentTypeVersion="18" ma:contentTypeDescription="Create a new document." ma:contentTypeScope="" ma:versionID="45b86267ac289d754837540843c115a2">
  <xsd:schema xmlns:xsd="http://www.w3.org/2001/XMLSchema" xmlns:xs="http://www.w3.org/2001/XMLSchema" xmlns:p="http://schemas.microsoft.com/office/2006/metadata/properties" xmlns:ns2="3d3018a3-4faf-4e6b-8b26-f4217bce7ffb" xmlns:ns3="250929fa-9806-4449-af20-7947085fa170" targetNamespace="http://schemas.microsoft.com/office/2006/metadata/properties" ma:root="true" ma:fieldsID="a56d428c8e8b5e3cc1cee1fd8cf09108" ns2:_="" ns3:_="">
    <xsd:import namespace="3d3018a3-4faf-4e6b-8b26-f4217bce7ffb"/>
    <xsd:import namespace="250929fa-9806-4449-af20-7947085fa1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3018a3-4faf-4e6b-8b26-f4217bce7f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8752f36-f899-4024-97aa-312620fde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929fa-9806-4449-af20-7947085fa17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8963c6f-ee03-4b2a-8221-928f9d265193}" ma:internalName="TaxCatchAll" ma:showField="CatchAllData" ma:web="250929fa-9806-4449-af20-7947085fa1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389DE3-6763-45C2-B76F-A4DA1EAFD6B1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3d3018a3-4faf-4e6b-8b26-f4217bce7ffb"/>
    <ds:schemaRef ds:uri="http://www.w3.org/XML/1998/namespace"/>
    <ds:schemaRef ds:uri="250929fa-9806-4449-af20-7947085fa170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0740EC3-61BD-4ED4-A21B-4E60563089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3018a3-4faf-4e6b-8b26-f4217bce7ffb"/>
    <ds:schemaRef ds:uri="250929fa-9806-4449-af20-7947085fa1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76C87B-EF6C-46E8-A8FE-BAE16CA345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AIDS-2024-Speaker-template_Verdana (2)</Template>
  <TotalTime>8175</TotalTime>
  <Words>150</Words>
  <Application>Microsoft Office PowerPoint</Application>
  <PresentationFormat>Widescreen</PresentationFormat>
  <Paragraphs>26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MS Mincho</vt:lpstr>
      <vt:lpstr>Arial</vt:lpstr>
      <vt:lpstr>Calibri</vt:lpstr>
      <vt:lpstr>Courier New</vt:lpstr>
      <vt:lpstr>IAS Ribbon Sans</vt:lpstr>
      <vt:lpstr>IAS Ribbon Sans Bold</vt:lpstr>
      <vt:lpstr>IAS Ribbon Sans Regular</vt:lpstr>
      <vt:lpstr>Verdana</vt:lpstr>
      <vt:lpstr>Verdana Bold</vt:lpstr>
      <vt:lpstr>IAS2023</vt:lpstr>
      <vt:lpstr>Person-centred and integrated healthcare and harm reduction services for people living with and affected by HIV, hepatitis C and tuberculosis in eastern Europe and central Asia</vt:lpstr>
      <vt:lpstr>Translation is available for this session</vt:lpstr>
      <vt:lpstr>Organizers</vt:lpstr>
      <vt:lpstr>Moderators</vt:lpstr>
      <vt:lpstr>Speakers (part one)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words we use matter in the response to HIV</dc:title>
  <dc:creator>Emma Williams</dc:creator>
  <cp:lastModifiedBy>Preview 1 Rack 2</cp:lastModifiedBy>
  <cp:revision>9</cp:revision>
  <dcterms:created xsi:type="dcterms:W3CDTF">2024-05-23T11:45:32Z</dcterms:created>
  <dcterms:modified xsi:type="dcterms:W3CDTF">2024-07-20T10:30:48Z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0x0101008EA1DB0929D38B49BE3F7DB6EA59087A</vt:lpwstr>
  </property>
</Properties>
</file>