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80" r:id="rId4"/>
  </p:sldMasterIdLst>
  <p:notesMasterIdLst>
    <p:notesMasterId r:id="rId12"/>
  </p:notesMasterIdLst>
  <p:sldIdLst>
    <p:sldId id="266" r:id="rId5"/>
    <p:sldId id="257" r:id="rId6"/>
    <p:sldId id="273" r:id="rId7"/>
    <p:sldId id="275" r:id="rId8"/>
    <p:sldId id="274" r:id="rId9"/>
    <p:sldId id="258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olet Zulu" initials="VZ" lastIdx="1" clrIdx="0">
    <p:extLst>
      <p:ext uri="{19B8F6BF-5375-455C-9EA6-DF929625EA0E}">
        <p15:presenceInfo xmlns:p15="http://schemas.microsoft.com/office/powerpoint/2012/main" userId="25f62b882c4f504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/>
    <p:restoredTop sz="96327"/>
  </p:normalViewPr>
  <p:slideViewPr>
    <p:cSldViewPr snapToGrid="0" snapToObjects="1">
      <p:cViewPr varScale="1">
        <p:scale>
          <a:sx n="120" d="100"/>
          <a:sy n="120" d="100"/>
        </p:scale>
        <p:origin x="58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D20E5-D8F7-594B-9D91-F763D43B9AF7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8DCDC-D13C-2549-BE6A-717E9EED4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32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E06508-29B0-CD26-5E55-B30DFEB51329}"/>
              </a:ext>
            </a:extLst>
          </p:cNvPr>
          <p:cNvSpPr/>
          <p:nvPr userDrawn="1"/>
        </p:nvSpPr>
        <p:spPr>
          <a:xfrm>
            <a:off x="0" y="0"/>
            <a:ext cx="12192000" cy="1665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1812056"/>
            <a:ext cx="7357341" cy="4296397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7F30928-B8B0-4CD7-EA8A-AA46742A9F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6388" y="1162358"/>
            <a:ext cx="7357344" cy="43379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80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lvl="0"/>
            <a:r>
              <a:rPr lang="en-GB" noProof="0" dirty="0"/>
              <a:t>Session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0750B0-F078-4486-2017-F8B331530B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696043"/>
            <a:ext cx="7357344" cy="385199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 noProof="0"/>
              <a:t>Presenter name &amp;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A26220-484C-E021-DC95-3F0DB777000E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538053-F5FF-0EEB-86C2-6343D0DDDCD0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3650E2-923F-C3D8-A779-3D63B9AD3B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7672" y="4060719"/>
            <a:ext cx="3553019" cy="228776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1003BC-2DBC-50F0-53BB-5291084D70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0" y="0"/>
            <a:ext cx="36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970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24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/>
              <a:t>Nulla quis lorem ut libero malesuada feugiat. Curabitur non nulla sit amet nisl tempus convallis quis ac lectus.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7D33BA-66D6-E190-0410-77B932AF24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0000" y="0"/>
            <a:ext cx="4572000" cy="68580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0800" y="1137600"/>
            <a:ext cx="4734000" cy="4579200"/>
          </a:xfrm>
          <a:prstGeom prst="rect">
            <a:avLst/>
          </a:prstGeom>
          <a:solidFill>
            <a:schemeClr val="tx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8372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/>
              <a:t>Nulla quis lorem ut libero malesuada feugiat. Curabitur non nulla sit amet nisl tempus convallis quis ac lectus.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FD00EE-BA8D-4911-16EE-CA53007DC8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7620000" y="0"/>
            <a:ext cx="4572000" cy="68580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0800" y="1137600"/>
            <a:ext cx="4734000" cy="4579200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47838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- Patter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A9FAEF4-2CDC-9742-AEF3-A25C5A44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9BC3C2-303A-12CB-9291-D0D960E99FC9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A9DA97-3B37-BB0F-1BE6-74FB3CC95EA0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87F51E-9D60-F793-C968-27BFB68286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2097090"/>
            <a:ext cx="3570682" cy="4760909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4DCF326-D6B4-5E4A-8E2C-D9FE40FD28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88719" y="2098800"/>
            <a:ext cx="4690800" cy="3571200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007079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3976421-9C43-4A44-829D-511FFE02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B34A3-C584-1046-8C17-AB1BCE2694C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FD6BC-85DA-4F47-A647-F2C427823D9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D34DC7-EE56-704B-BED2-428093484F64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1A06C6-814D-4A47-8F9A-552C373FA66E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273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575945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F5EE9-054B-49CF-C714-3B4EF9E4C64F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70DA7D-2DD8-A57A-3FF5-CAA8CD78ED41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C70770-A7D4-D1BA-618C-E7C4E5567B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058000"/>
            <a:ext cx="3600000" cy="4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1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21A2CA5-C9BE-8646-A49A-C5E2D560704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16388" y="2097091"/>
            <a:ext cx="7632704" cy="41036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Courier New" panose="02070309020205020404" pitchFamily="49" charset="0"/>
              <a:buNone/>
              <a:defRPr sz="2000"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Donec </a:t>
            </a:r>
            <a:r>
              <a:rPr lang="en-GB" noProof="0" dirty="0" err="1"/>
              <a:t>rutrum</a:t>
            </a:r>
            <a:r>
              <a:rPr lang="en-GB" noProof="0" dirty="0"/>
              <a:t> </a:t>
            </a:r>
            <a:r>
              <a:rPr lang="en-GB" noProof="0" dirty="0" err="1"/>
              <a:t>congue</a:t>
            </a:r>
            <a:r>
              <a:rPr lang="en-GB" noProof="0" dirty="0"/>
              <a:t> </a:t>
            </a:r>
            <a:r>
              <a:rPr lang="en-GB" noProof="0" dirty="0" err="1"/>
              <a:t>leo</a:t>
            </a:r>
            <a:r>
              <a:rPr lang="en-GB" noProof="0" dirty="0"/>
              <a:t>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malesuada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 err="1"/>
              <a:t>Curabitur</a:t>
            </a:r>
            <a:r>
              <a:rPr lang="en-GB" noProof="0" dirty="0"/>
              <a:t> </a:t>
            </a:r>
            <a:r>
              <a:rPr lang="en-GB" noProof="0" dirty="0" err="1"/>
              <a:t>aliquet</a:t>
            </a:r>
            <a:r>
              <a:rPr lang="en-GB" noProof="0" dirty="0"/>
              <a:t> </a:t>
            </a:r>
            <a:r>
              <a:rPr lang="en-GB" noProof="0" dirty="0" err="1"/>
              <a:t>quam</a:t>
            </a:r>
            <a:r>
              <a:rPr lang="en-GB" noProof="0" dirty="0"/>
              <a:t> id dui </a:t>
            </a:r>
            <a:r>
              <a:rPr lang="en-GB" noProof="0" dirty="0" err="1"/>
              <a:t>posuere</a:t>
            </a:r>
            <a:r>
              <a:rPr lang="en-GB" noProof="0" dirty="0"/>
              <a:t> </a:t>
            </a:r>
            <a:r>
              <a:rPr lang="en-GB" noProof="0" dirty="0" err="1"/>
              <a:t>blandit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ED8009-8440-8D46-8AD7-A2541109AEA4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7827BD-B4A1-A8BF-967A-5149D648CD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058000"/>
            <a:ext cx="3600000" cy="4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1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84E54A-D965-FC50-802E-562CE671CB7A}"/>
              </a:ext>
            </a:extLst>
          </p:cNvPr>
          <p:cNvSpPr/>
          <p:nvPr userDrawn="1"/>
        </p:nvSpPr>
        <p:spPr>
          <a:xfrm>
            <a:off x="0" y="0"/>
            <a:ext cx="12192000" cy="1665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441325"/>
            <a:ext cx="8891914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497C5-5C94-8C43-959D-C5FE7F60E92D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E0E92-4155-274E-B8D3-6224F5791510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92C575-DA7D-953C-CA15-BC6E245458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86641" y="207065"/>
            <a:ext cx="2048330" cy="13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05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180687-9ED9-514C-9D5C-4D3E7505506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5A67C6D-451D-6C40-B015-49D120732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7245EE-BB3A-034C-BE06-055376C80D0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551B1C-217B-4F4B-81FF-529B758036DF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558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EE9A4EF-A011-1744-9932-D74E1968F6E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441325"/>
            <a:ext cx="5437188" cy="57594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itle 10">
            <a:extLst>
              <a:ext uri="{FF2B5EF4-FFF2-40B4-BE49-F238E27FC236}">
                <a16:creationId xmlns:a16="http://schemas.microsoft.com/office/drawing/2014/main" id="{091C71F5-B0A7-8745-8F8B-E636D57F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65E4D-8ADE-2143-908C-7C2920965AC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76478F-F1E2-AD47-BAC6-395C98E2FF59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D4010-0096-6B46-B74C-E77670FCDEA8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68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16388" y="2097089"/>
            <a:ext cx="7632703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3368799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2391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0" y="2097089"/>
            <a:ext cx="5437191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5437187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458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75613" y="2097089"/>
            <a:ext cx="3673478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7200900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Donec </a:t>
            </a:r>
            <a:r>
              <a:rPr lang="en-GB" noProof="0" dirty="0" err="1"/>
              <a:t>rutrum</a:t>
            </a:r>
            <a:r>
              <a:rPr lang="en-GB" noProof="0" dirty="0"/>
              <a:t> </a:t>
            </a:r>
            <a:r>
              <a:rPr lang="en-GB" noProof="0" dirty="0" err="1"/>
              <a:t>congue</a:t>
            </a:r>
            <a:r>
              <a:rPr lang="en-GB" noProof="0" dirty="0"/>
              <a:t> </a:t>
            </a:r>
            <a:r>
              <a:rPr lang="en-GB" noProof="0" dirty="0" err="1"/>
              <a:t>leo</a:t>
            </a:r>
            <a:r>
              <a:rPr lang="en-GB" noProof="0" dirty="0"/>
              <a:t>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malesuada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 err="1"/>
              <a:t>Curabitur</a:t>
            </a:r>
            <a:r>
              <a:rPr lang="en-GB" noProof="0" dirty="0"/>
              <a:t> </a:t>
            </a:r>
            <a:r>
              <a:rPr lang="en-GB" noProof="0" dirty="0" err="1"/>
              <a:t>aliquet</a:t>
            </a:r>
            <a:r>
              <a:rPr lang="en-GB" noProof="0" dirty="0"/>
              <a:t> </a:t>
            </a:r>
            <a:r>
              <a:rPr lang="en-GB" noProof="0" dirty="0" err="1"/>
              <a:t>quam</a:t>
            </a:r>
            <a:r>
              <a:rPr lang="en-GB" noProof="0" dirty="0"/>
              <a:t> id dui </a:t>
            </a:r>
            <a:r>
              <a:rPr lang="en-GB" noProof="0" dirty="0" err="1"/>
              <a:t>posuere</a:t>
            </a:r>
            <a:r>
              <a:rPr lang="en-GB" noProof="0" dirty="0"/>
              <a:t> </a:t>
            </a:r>
            <a:r>
              <a:rPr lang="en-GB" noProof="0" dirty="0" err="1"/>
              <a:t>blandit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1938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6390" y="441326"/>
            <a:ext cx="7632692" cy="12239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907" y="2097090"/>
            <a:ext cx="11306175" cy="40798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2911C2-CB14-73B1-B98D-60E41E95A97B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rcRect/>
          <a:stretch/>
        </p:blipFill>
        <p:spPr>
          <a:xfrm>
            <a:off x="251232" y="207065"/>
            <a:ext cx="2048330" cy="13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8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73" r:id="rId2"/>
    <p:sldLayoutId id="2147483684" r:id="rId3"/>
    <p:sldLayoutId id="2147483694" r:id="rId4"/>
    <p:sldLayoutId id="2147483665" r:id="rId5"/>
    <p:sldLayoutId id="2147483667" r:id="rId6"/>
    <p:sldLayoutId id="2147483698" r:id="rId7"/>
    <p:sldLayoutId id="2147483699" r:id="rId8"/>
    <p:sldLayoutId id="2147483700" r:id="rId9"/>
    <p:sldLayoutId id="2147483686" r:id="rId10"/>
    <p:sldLayoutId id="2147483696" r:id="rId11"/>
    <p:sldLayoutId id="2147483697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>
          <p15:clr>
            <a:srgbClr val="F26B43"/>
          </p15:clr>
        </p15:guide>
        <p15:guide id="2" pos="2593">
          <p15:clr>
            <a:srgbClr val="F26B43"/>
          </p15:clr>
        </p15:guide>
        <p15:guide id="3" pos="2865">
          <p15:clr>
            <a:srgbClr val="F26B43"/>
          </p15:clr>
        </p15:guide>
        <p15:guide id="4" pos="3704">
          <p15:clr>
            <a:srgbClr val="F26B43"/>
          </p15:clr>
        </p15:guide>
        <p15:guide id="5" pos="3976">
          <p15:clr>
            <a:srgbClr val="F26B43"/>
          </p15:clr>
        </p15:guide>
        <p15:guide id="6" pos="4815">
          <p15:clr>
            <a:srgbClr val="F26B43"/>
          </p15:clr>
        </p15:guide>
        <p15:guide id="7" pos="5087">
          <p15:clr>
            <a:srgbClr val="F26B43"/>
          </p15:clr>
        </p15:guide>
        <p15:guide id="8" pos="7401">
          <p15:clr>
            <a:srgbClr val="F26B43"/>
          </p15:clr>
        </p15:guide>
        <p15:guide id="9" orient="horz" pos="278">
          <p15:clr>
            <a:srgbClr val="F26B43"/>
          </p15:clr>
        </p15:guide>
        <p15:guide id="10" orient="horz" pos="1049">
          <p15:clr>
            <a:srgbClr val="F26B43"/>
          </p15:clr>
        </p15:guide>
        <p15:guide id="11" orient="horz" pos="1321">
          <p15:clr>
            <a:srgbClr val="F26B43"/>
          </p15:clr>
        </p15:guide>
        <p15:guide id="12" orient="horz" pos="3906">
          <p15:clr>
            <a:srgbClr val="F26B43"/>
          </p15:clr>
        </p15:guide>
        <p15:guide id="13" orient="horz" pos="4178">
          <p15:clr>
            <a:srgbClr val="F26B43"/>
          </p15:clr>
        </p15:guide>
        <p15:guide id="14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D35D-9FB0-95A3-17CD-1754C0D7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en-GB" dirty="0"/>
              <a:t>“FROM CAMPER TO MENTOR”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84B2F-E52F-9015-D192-CF183D2561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/>
              <a:t>Session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89A9C-59C8-D96C-FF8D-6EF6BF55A5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Violet Zulu, </a:t>
            </a:r>
            <a:r>
              <a:rPr lang="en-GB"/>
              <a:t>Baylor Foundation-Malawi.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14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EBCFC-4907-6648-87B8-5CEE435505B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noProof="0" dirty="0"/>
              <a:t>Personal background.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noProof="0" dirty="0"/>
              <a:t>Why sharing my </a:t>
            </a:r>
            <a:r>
              <a:rPr lang="en-GB" noProof="0" dirty="0" err="1"/>
              <a:t>st</a:t>
            </a:r>
            <a:r>
              <a:rPr lang="en-GB" dirty="0" err="1"/>
              <a:t>ory</a:t>
            </a:r>
            <a:r>
              <a:rPr lang="en-GB" dirty="0"/>
              <a:t>?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GB" noProof="0" dirty="0"/>
          </a:p>
          <a:p>
            <a:r>
              <a:rPr lang="en-GB" b="1" dirty="0"/>
              <a:t>Importance of support and mentorship for young people living with HIV.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Reduces stigma and isolation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noProof="0" dirty="0"/>
              <a:t>Improves mental health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Enhances adherence to treatment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noProof="0" dirty="0"/>
              <a:t>Fosters </a:t>
            </a:r>
            <a:r>
              <a:rPr lang="en-GB" noProof="0" dirty="0" err="1"/>
              <a:t>empo</a:t>
            </a:r>
            <a:r>
              <a:rPr lang="en-GB" dirty="0" err="1"/>
              <a:t>werment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noProof="0" dirty="0"/>
              <a:t>Promotes resilience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B28285-DD14-CF47-9ADD-FC1A9D5FF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9481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F6EF72-911D-8A14-86E5-2C91A245308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1084" y="1544266"/>
            <a:ext cx="7632704" cy="453548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Personal experience of living with HIV.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The challenges faced in my community and school.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Stigma and discrimination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Mental health</a:t>
            </a:r>
          </a:p>
          <a:p>
            <a:endParaRPr lang="en-US" dirty="0"/>
          </a:p>
          <a:p>
            <a:r>
              <a:rPr lang="en-US" b="1" dirty="0"/>
              <a:t>Key moments that shaped my journey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Teen club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Camp hope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Family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Psychosocial support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F8D402-5EED-BC4A-0E9B-877934ECE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HIV journey</a:t>
            </a:r>
          </a:p>
        </p:txBody>
      </p:sp>
    </p:spTree>
    <p:extLst>
      <p:ext uri="{BB962C8B-B14F-4D97-AF65-F5344CB8AC3E}">
        <p14:creationId xmlns:p14="http://schemas.microsoft.com/office/powerpoint/2010/main" val="812487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078FF7-CB57-5579-A944-FF15789EC6E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2009 was a camper , children in the wilderness camp.</a:t>
            </a:r>
          </a:p>
          <a:p>
            <a:endParaRPr lang="en-US" b="1" dirty="0"/>
          </a:p>
          <a:p>
            <a:r>
              <a:rPr lang="en-US" b="1" dirty="0"/>
              <a:t>Impact of camp on my life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Resilience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Education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Empowerment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Improved adherence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4CCCC3-479A-1A42-778B-95602A9C6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 Hope </a:t>
            </a:r>
            <a:r>
              <a:rPr lang="en-US" dirty="0" err="1"/>
              <a:t>Exprience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744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ED8AAA-18A6-7D7C-6B46-8C75EC6A247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endParaRPr lang="en-GB" noProof="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noProof="0" dirty="0"/>
              <a:t>Transition training 2016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noProof="0" dirty="0"/>
              <a:t>Trained as a Leader in training (LIT) at camp </a:t>
            </a:r>
            <a:r>
              <a:rPr lang="en-GB" dirty="0"/>
              <a:t>in 2016.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dirty="0"/>
              <a:t>Started mentorship in 2017.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GB" dirty="0"/>
          </a:p>
          <a:p>
            <a:r>
              <a:rPr lang="en-GB" b="1" dirty="0"/>
              <a:t>Importance of peer support and mentorship.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Act as a role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Emotional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Practical guidance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Building resilience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Building peer network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Improved adherence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Amplified voices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BF6C78-62AB-5036-6F19-6CF9F0BB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and mentorship</a:t>
            </a:r>
          </a:p>
        </p:txBody>
      </p:sp>
    </p:spTree>
    <p:extLst>
      <p:ext uri="{BB962C8B-B14F-4D97-AF65-F5344CB8AC3E}">
        <p14:creationId xmlns:p14="http://schemas.microsoft.com/office/powerpoint/2010/main" val="154854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512588-AD71-A541-8C67-D48304F186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2914" y="2716308"/>
            <a:ext cx="5809967" cy="3484468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dirty="0"/>
              <a:t>2021 December started advocacy.</a:t>
            </a:r>
          </a:p>
          <a:p>
            <a:endParaRPr lang="en-GB" dirty="0"/>
          </a:p>
          <a:p>
            <a:r>
              <a:rPr lang="en-GB" dirty="0"/>
              <a:t>Publicly disclosed my HIV status through media platform under ( I CAN campaign) championed by Population International Services Malawi currently known as Family Health Services (FHS).</a:t>
            </a:r>
          </a:p>
          <a:p>
            <a:r>
              <a:rPr lang="en-GB" dirty="0"/>
              <a:t>GOAL: amplifying voices of People living with HIV.</a:t>
            </a:r>
          </a:p>
          <a:p>
            <a:endParaRPr lang="en-GB" dirty="0"/>
          </a:p>
          <a:p>
            <a:endParaRPr lang="en-GB" noProof="0" dirty="0"/>
          </a:p>
          <a:p>
            <a:endParaRPr lang="en-GB" noProof="0" dirty="0"/>
          </a:p>
          <a:p>
            <a:endParaRPr lang="en-GB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6D1EF3-464C-2441-9B81-0D92458A9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452283"/>
            <a:ext cx="5437187" cy="793376"/>
          </a:xfrm>
        </p:spPr>
        <p:txBody>
          <a:bodyPr/>
          <a:lstStyle/>
          <a:p>
            <a:r>
              <a:rPr lang="en-GB" dirty="0"/>
              <a:t>Advocacy </a:t>
            </a:r>
            <a:endParaRPr lang="en-GB" noProof="0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5D5FE219-A9DA-1D81-CA6B-4B2C41725B7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t="1643" b="1643"/>
          <a:stretch>
            <a:fillRect/>
          </a:stretch>
        </p:blipFill>
        <p:spPr>
          <a:xfrm>
            <a:off x="7611034" y="1196788"/>
            <a:ext cx="4580965" cy="4464423"/>
          </a:xfrm>
        </p:spPr>
      </p:pic>
    </p:spTree>
    <p:extLst>
      <p:ext uri="{BB962C8B-B14F-4D97-AF65-F5344CB8AC3E}">
        <p14:creationId xmlns:p14="http://schemas.microsoft.com/office/powerpoint/2010/main" val="203357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52AB6F7-EF01-88DA-B459-B553272E77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Let us unite to raise awareness, reduce stigma, and promote access to </a:t>
            </a:r>
            <a:r>
              <a:rPr lang="en-US"/>
              <a:t>quality healthcare </a:t>
            </a:r>
            <a:r>
              <a:rPr lang="en-US" dirty="0"/>
              <a:t>, ensuring a brighter future for all . Together we can make a difference and create a world where HIV is no longer a barrier to living a fulfilling life.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9B94AF-F61D-F0B6-9727-DE96C5FE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199680813"/>
      </p:ext>
    </p:extLst>
  </p:cSld>
  <p:clrMapOvr>
    <a:masterClrMapping/>
  </p:clrMapOvr>
</p:sld>
</file>

<file path=ppt/theme/theme1.xml><?xml version="1.0" encoding="utf-8"?>
<a:theme xmlns:a="http://schemas.openxmlformats.org/drawingml/2006/main" name="IAS2023">
  <a:themeElements>
    <a:clrScheme name="AIDS 2024">
      <a:dk1>
        <a:srgbClr val="000000"/>
      </a:dk1>
      <a:lt1>
        <a:srgbClr val="FFFFFF"/>
      </a:lt1>
      <a:dk2>
        <a:srgbClr val="E0001B"/>
      </a:dk2>
      <a:lt2>
        <a:srgbClr val="FFFFFF"/>
      </a:lt2>
      <a:accent1>
        <a:srgbClr val="2C90CF"/>
      </a:accent1>
      <a:accent2>
        <a:srgbClr val="F9B300"/>
      </a:accent2>
      <a:accent3>
        <a:srgbClr val="E0001B"/>
      </a:accent3>
      <a:accent4>
        <a:srgbClr val="8A3FFC"/>
      </a:accent4>
      <a:accent5>
        <a:srgbClr val="08BDBA"/>
      </a:accent5>
      <a:accent6>
        <a:srgbClr val="FF8D00"/>
      </a:accent6>
      <a:hlink>
        <a:srgbClr val="E0001B"/>
      </a:hlink>
      <a:folHlink>
        <a:srgbClr val="E0001B"/>
      </a:folHlink>
    </a:clrScheme>
    <a:fontScheme name="IAS Verdana">
      <a:majorFont>
        <a:latin typeface="Verdana Bold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wrap="square" lIns="288000" tIns="288000" rIns="288000" bIns="288000" rtlCol="0" anchor="t"/>
      <a:lstStyle>
        <a:defPPr algn="l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4" id="{C0E6AB67-CD9B-A246-B6CE-F81BDAD84354}" vid="{5D216F09-CBF6-154B-A948-A440F68D81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328F5DC48D5D41AD6F3112CB990E5E" ma:contentTypeVersion="15" ma:contentTypeDescription="Create a new document." ma:contentTypeScope="" ma:versionID="69e2cd224a2fb846bbea1904b51e9ca1">
  <xsd:schema xmlns:xsd="http://www.w3.org/2001/XMLSchema" xmlns:xs="http://www.w3.org/2001/XMLSchema" xmlns:p="http://schemas.microsoft.com/office/2006/metadata/properties" xmlns:ns2="a77140db-853f-4c2a-89ec-85d317400fce" xmlns:ns3="b2313795-55dc-41ba-b011-2e7cf70095f9" targetNamespace="http://schemas.microsoft.com/office/2006/metadata/properties" ma:root="true" ma:fieldsID="8d3da3d38aa8aced6edfd24d17ac73a5" ns2:_="" ns3:_="">
    <xsd:import namespace="a77140db-853f-4c2a-89ec-85d317400fce"/>
    <xsd:import namespace="b2313795-55dc-41ba-b011-2e7cf70095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7140db-853f-4c2a-89ec-85d317400f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995c1c8-f702-41aa-95bf-390744155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313795-55dc-41ba-b011-2e7cf70095f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6b32630-0186-4961-8b7c-5dfb4e88564f}" ma:internalName="TaxCatchAll" ma:showField="CatchAllData" ma:web="b2313795-55dc-41ba-b011-2e7cf70095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7140db-853f-4c2a-89ec-85d317400fce">
      <Terms xmlns="http://schemas.microsoft.com/office/infopath/2007/PartnerControls"/>
    </lcf76f155ced4ddcb4097134ff3c332f>
    <TaxCatchAll xmlns="b2313795-55dc-41ba-b011-2e7cf70095f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3AC870-80A7-48B7-8FCE-38CA510A57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7140db-853f-4c2a-89ec-85d317400fce"/>
    <ds:schemaRef ds:uri="b2313795-55dc-41ba-b011-2e7cf70095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56BAF4-9BAE-4C7C-932C-9E81B3285EDD}">
  <ds:schemaRefs>
    <ds:schemaRef ds:uri="http://schemas.microsoft.com/office/2006/metadata/properties"/>
    <ds:schemaRef ds:uri="http://schemas.microsoft.com/office/infopath/2007/PartnerControls"/>
    <ds:schemaRef ds:uri="a77140db-853f-4c2a-89ec-85d317400fce"/>
    <ds:schemaRef ds:uri="b2313795-55dc-41ba-b011-2e7cf70095f9"/>
  </ds:schemaRefs>
</ds:datastoreItem>
</file>

<file path=customXml/itemProps3.xml><?xml version="1.0" encoding="utf-8"?>
<ds:datastoreItem xmlns:ds="http://schemas.openxmlformats.org/officeDocument/2006/customXml" ds:itemID="{75AB6D04-7984-423D-BACE-FECF6E7DC7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AIDS-2024-Speaker-template_Verdana (1)</Template>
  <TotalTime>146</TotalTime>
  <Words>255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Courier New</vt:lpstr>
      <vt:lpstr>IAS Ribbon Sans Bold</vt:lpstr>
      <vt:lpstr>IAS Ribbon Sans Regular</vt:lpstr>
      <vt:lpstr>Verdana</vt:lpstr>
      <vt:lpstr>Verdana Bold</vt:lpstr>
      <vt:lpstr>Wingdings</vt:lpstr>
      <vt:lpstr>IAS2023</vt:lpstr>
      <vt:lpstr>“FROM CAMPER TO MENTOR”</vt:lpstr>
      <vt:lpstr>INTRODUCTION</vt:lpstr>
      <vt:lpstr>My HIV journey</vt:lpstr>
      <vt:lpstr>Camp Hope Exprience</vt:lpstr>
      <vt:lpstr>Leadership and mentorship</vt:lpstr>
      <vt:lpstr>Advocacy 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words we use matter in the response to HIV</dc:title>
  <dc:creator>Mary Silvia</dc:creator>
  <cp:lastModifiedBy>Preview 2 Rack 2</cp:lastModifiedBy>
  <cp:revision>9</cp:revision>
  <dcterms:created xsi:type="dcterms:W3CDTF">2024-06-18T20:47:32Z</dcterms:created>
  <dcterms:modified xsi:type="dcterms:W3CDTF">2024-07-22T13:09:08Z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0x01010047328F5DC48D5D41AD6F3112CB990E5E</vt:lpwstr>
  </property>
</Properties>
</file>