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1"/>
  </p:sldMasterIdLst>
  <p:notesMasterIdLst>
    <p:notesMasterId r:id="rId11"/>
  </p:notesMasterIdLst>
  <p:sldIdLst>
    <p:sldId id="266" r:id="rId2"/>
    <p:sldId id="273" r:id="rId3"/>
    <p:sldId id="257" r:id="rId4"/>
    <p:sldId id="262" r:id="rId5"/>
    <p:sldId id="274" r:id="rId6"/>
    <p:sldId id="275" r:id="rId7"/>
    <p:sldId id="276" r:id="rId8"/>
    <p:sldId id="277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17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465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471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83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84" r:id="rId3"/>
    <p:sldLayoutId id="2147483694" r:id="rId4"/>
    <p:sldLayoutId id="2147483691" r:id="rId5"/>
    <p:sldLayoutId id="2147483665" r:id="rId6"/>
    <p:sldLayoutId id="2147483667" r:id="rId7"/>
    <p:sldLayoutId id="2147483698" r:id="rId8"/>
    <p:sldLayoutId id="2147483699" r:id="rId9"/>
    <p:sldLayoutId id="2147483700" r:id="rId10"/>
    <p:sldLayoutId id="2147483696" r:id="rId11"/>
    <p:sldLayoutId id="2147483697" r:id="rId12"/>
    <p:sldLayoutId id="2147483674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3600" noProof="0" dirty="0"/>
              <a:t>Innovations in policy and financing for HIV and Global Health Security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91" y="1306291"/>
            <a:ext cx="7357344" cy="433798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i="0" u="none" strike="noStrike" dirty="0"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Unlocking Synergies: Exploring Policy and Financing Trends for HIV and Global Health Security </a:t>
            </a:r>
            <a:r>
              <a:rPr lang="en-US" sz="1800" b="0" i="0" dirty="0"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GB" sz="1800" b="1" dirty="0"/>
              <a:t>Ian Sanne </a:t>
            </a:r>
            <a:r>
              <a:rPr lang="en-GB" sz="1800" dirty="0"/>
              <a:t>– 	Global Chief Medical Officer Palladium</a:t>
            </a:r>
            <a:br>
              <a:rPr lang="en-GB" sz="1800" dirty="0"/>
            </a:br>
            <a:r>
              <a:rPr lang="en-GB" sz="1800" dirty="0"/>
              <a:t>		University of the Witwatersrand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HIV Diagnosis and Treatment </a:t>
            </a:r>
            <a:endParaRPr lang="en-GB" b="1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95:95:95 diagnosis, treatment and outcome targets</a:t>
            </a:r>
            <a:endParaRPr lang="en-GB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Combined health </a:t>
            </a:r>
            <a:r>
              <a:rPr lang="en-GB" dirty="0"/>
              <a:t>f</a:t>
            </a:r>
            <a:r>
              <a:rPr lang="en-GB" noProof="0" dirty="0" err="1"/>
              <a:t>inancing</a:t>
            </a:r>
            <a:r>
              <a:rPr lang="en-GB" noProof="0" dirty="0"/>
              <a:t> in public, private sectors with donor support for LMIC countries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Sustained health systems strengthening, supply-chain management and distribution</a:t>
            </a:r>
            <a:endParaRPr lang="en-GB" noProof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Monitoring evaluation and learning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Prevention interventions such as </a:t>
            </a:r>
            <a:r>
              <a:rPr lang="en-GB" dirty="0"/>
              <a:t>treatment of STIs, condom distribution, U=U, PREP and in future vaccine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Social </a:t>
            </a:r>
            <a:r>
              <a:rPr lang="en-GB" noProof="0" dirty="0" err="1"/>
              <a:t>beha</a:t>
            </a:r>
            <a:r>
              <a:rPr lang="en-GB" dirty="0" err="1"/>
              <a:t>viour</a:t>
            </a:r>
            <a:r>
              <a:rPr lang="en-GB" dirty="0"/>
              <a:t> change communication focused today on U=U </a:t>
            </a: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867" y="441325"/>
            <a:ext cx="8159224" cy="1223964"/>
          </a:xfrm>
        </p:spPr>
        <p:txBody>
          <a:bodyPr>
            <a:normAutofit/>
          </a:bodyPr>
          <a:lstStyle/>
          <a:p>
            <a:r>
              <a:rPr lang="en-GB" sz="4000" noProof="0" dirty="0"/>
              <a:t>Sustained HIV Response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7E66B-E32E-F590-0F1F-37E4277136F9}"/>
              </a:ext>
            </a:extLst>
          </p:cNvPr>
          <p:cNvSpPr txBox="1"/>
          <p:nvPr/>
        </p:nvSpPr>
        <p:spPr>
          <a:xfrm>
            <a:off x="4116388" y="111616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IAS Ribbon Sans"/>
              </a:rPr>
              <a:t>Innovations in policy and financing for HIV and Global Health Security</a:t>
            </a:r>
            <a:r>
              <a:rPr lang="en-US" sz="2400" b="0" i="0" dirty="0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4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3658" y="1103000"/>
            <a:ext cx="6752153" cy="2851654"/>
          </a:xfrm>
        </p:spPr>
        <p:txBody>
          <a:bodyPr>
            <a:normAutofit fontScale="85000" lnSpcReduction="20000"/>
          </a:bodyPr>
          <a:lstStyle/>
          <a:p>
            <a:r>
              <a:rPr lang="en-GB" b="1" noProof="0" dirty="0"/>
              <a:t>The rapid COVID-19 response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Initial response of movement restriction, masking to prevent transmission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Integration of </a:t>
            </a:r>
            <a:r>
              <a:rPr lang="en-GB" dirty="0"/>
              <a:t>diagnostic, admission and outcome data leading </a:t>
            </a:r>
            <a:r>
              <a:rPr lang="en-GB" i="1" dirty="0"/>
              <a:t>visualised in dashboard reporting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Rapid scaling of treatment response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Commodities such as Oxygen, PPE, Ventilators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Prevention interventions such as vaccine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Social behaviour change communication throughout with an emphasis on social distancing and vaccination</a:t>
            </a: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COVID-19 Response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34FFDD-8C5E-C2AB-D506-61DC3DD795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914" y="2097088"/>
            <a:ext cx="4166456" cy="41036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21FECF-1EF4-4671-8594-607038810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2" t="21520" r="36563" b="5196"/>
          <a:stretch/>
        </p:blipFill>
        <p:spPr>
          <a:xfrm>
            <a:off x="533918" y="2097087"/>
            <a:ext cx="4339740" cy="3228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562C07-7835-4EEF-B591-CE5CC05F8C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07" t="24401" r="62777" b="18014"/>
          <a:stretch/>
        </p:blipFill>
        <p:spPr>
          <a:xfrm>
            <a:off x="5007447" y="4416990"/>
            <a:ext cx="2050834" cy="220020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6C451C-CEEB-4C5F-9633-265197845A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59" t="55441" r="32891" b="11842"/>
          <a:stretch/>
        </p:blipFill>
        <p:spPr>
          <a:xfrm>
            <a:off x="7387472" y="4793586"/>
            <a:ext cx="3016508" cy="18236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1F7F37-15B5-4BA0-9CE6-A4BABE1887F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9138" y="3888798"/>
            <a:ext cx="1571782" cy="29692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555686F7-48C5-4213-953E-5481602B6CF7}"/>
              </a:ext>
            </a:extLst>
          </p:cNvPr>
          <p:cNvSpPr txBox="1"/>
          <p:nvPr/>
        </p:nvSpPr>
        <p:spPr>
          <a:xfrm>
            <a:off x="442914" y="1573868"/>
            <a:ext cx="42164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>
                <a:solidFill>
                  <a:srgbClr val="002060"/>
                </a:solidFill>
              </a:rPr>
              <a:t>South Africa Bulk Oxygen 7-21 Day Supply &amp; 2019 Average  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noProof="0" dirty="0"/>
              <a:t>Public Health and Infectious diseases expertise </a:t>
            </a:r>
          </a:p>
          <a:p>
            <a:r>
              <a:rPr lang="en-GB" dirty="0"/>
              <a:t>Disseminated through health care worker cadres at point of first contact, distributing diagnosis, treatment and prevention messages</a:t>
            </a:r>
          </a:p>
          <a:p>
            <a:r>
              <a:rPr lang="en-GB" noProof="0" dirty="0"/>
              <a:t>Diagnostic capacity focused on HIV molecular techniques and platforms</a:t>
            </a:r>
          </a:p>
          <a:p>
            <a:r>
              <a:rPr lang="en-GB" dirty="0"/>
              <a:t>Metagenomics and whole genome sequencing </a:t>
            </a:r>
          </a:p>
          <a:p>
            <a:r>
              <a:rPr lang="en-GB" dirty="0"/>
              <a:t>Vaccine platforms and development </a:t>
            </a:r>
          </a:p>
          <a:p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A690-08EF-C54F-8AB3-FB920F15064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All clinicians on board</a:t>
            </a:r>
          </a:p>
          <a:p>
            <a:r>
              <a:rPr lang="en-GB" dirty="0"/>
              <a:t>SBCC heavily reliant on community health workers, volunteers and the message </a:t>
            </a:r>
            <a:br>
              <a:rPr lang="en-GB" dirty="0"/>
            </a:br>
            <a:endParaRPr lang="en-GB" dirty="0"/>
          </a:p>
          <a:p>
            <a:r>
              <a:rPr lang="en-GB" dirty="0"/>
              <a:t>COVID-19 diagnosis, viral load, cycle-time thresholds as predictors of event rates</a:t>
            </a:r>
          </a:p>
          <a:p>
            <a:r>
              <a:rPr lang="en-GB" dirty="0"/>
              <a:t>Identified COVID-19 types, genetic mutations, transmission and vaccine</a:t>
            </a:r>
          </a:p>
          <a:p>
            <a:r>
              <a:rPr lang="en-GB" dirty="0"/>
              <a:t>Development of vaccines </a:t>
            </a:r>
          </a:p>
          <a:p>
            <a:endParaRPr lang="en-GB" dirty="0"/>
          </a:p>
          <a:p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sz="2400" noProof="0" dirty="0"/>
              <a:t>HIV activities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2400" noProof="0" dirty="0"/>
              <a:t>COVID-19 Impact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noProof="0" dirty="0"/>
              <a:t>Reminder what HIV brought to COVID-19 response </a:t>
            </a:r>
          </a:p>
        </p:txBody>
      </p:sp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/>
              <a:t>Public Health Infectious Diseases expertise </a:t>
            </a:r>
          </a:p>
          <a:p>
            <a:r>
              <a:rPr lang="en-GB" dirty="0"/>
              <a:t>Disseminated through health care worker cadres at point of first contact, distributing diagnosis, treatment and prevention messages</a:t>
            </a:r>
          </a:p>
          <a:p>
            <a:r>
              <a:rPr lang="en-GB" noProof="0" dirty="0"/>
              <a:t>Diagnostic capacity focused on HIV molecular techniques and platforms</a:t>
            </a:r>
          </a:p>
          <a:p>
            <a:r>
              <a:rPr lang="en-GB" dirty="0"/>
              <a:t>Metagenomics, Bioinformatics and whole genome sequencing </a:t>
            </a:r>
          </a:p>
          <a:p>
            <a:r>
              <a:rPr lang="en-GB" dirty="0"/>
              <a:t>Vaccine platforms and development</a:t>
            </a:r>
          </a:p>
          <a:p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A690-08EF-C54F-8AB3-FB920F15064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“One Health” approach</a:t>
            </a:r>
          </a:p>
          <a:p>
            <a:r>
              <a:rPr lang="en-GB" dirty="0"/>
              <a:t>Public health emergency,  SBCC </a:t>
            </a:r>
            <a:br>
              <a:rPr lang="en-GB" dirty="0"/>
            </a:br>
            <a:r>
              <a:rPr lang="en-GB" dirty="0"/>
              <a:t>disseminating prevention and treatment interventions</a:t>
            </a:r>
          </a:p>
          <a:p>
            <a:r>
              <a:rPr lang="en-GB" dirty="0"/>
              <a:t>Laboratory diagnosis, collation of incidence data, surveillance epidemiology, reporting</a:t>
            </a:r>
          </a:p>
          <a:p>
            <a:r>
              <a:rPr lang="en-GB" dirty="0"/>
              <a:t>Identify diseases, genetic mutations, transmission modality, outbreaks</a:t>
            </a:r>
          </a:p>
          <a:p>
            <a:r>
              <a:rPr lang="en-GB" dirty="0"/>
              <a:t>Development of vaccines </a:t>
            </a:r>
          </a:p>
          <a:p>
            <a:endParaRPr lang="en-GB" dirty="0"/>
          </a:p>
          <a:p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25DA-F81C-C741-8279-C9F4F58D2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sz="2400" noProof="0" dirty="0"/>
              <a:t>HIV activities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64F99-A088-7747-9AFC-33FF5B3D84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GHS and AMR – public health networks</a:t>
            </a:r>
            <a:endParaRPr lang="en-GB" sz="2400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noProof="0" dirty="0"/>
              <a:t>The HIV </a:t>
            </a:r>
            <a:r>
              <a:rPr lang="en-GB" sz="2800" dirty="0"/>
              <a:t>leadership has the same opportunity in GHS and One Health</a:t>
            </a:r>
            <a:endParaRPr lang="en-GB" sz="2800" noProof="0" dirty="0"/>
          </a:p>
        </p:txBody>
      </p:sp>
    </p:spTree>
    <p:extLst>
      <p:ext uri="{BB962C8B-B14F-4D97-AF65-F5344CB8AC3E}">
        <p14:creationId xmlns:p14="http://schemas.microsoft.com/office/powerpoint/2010/main" val="6071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Disease independent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Coordination of government policy framework at national, regional  and community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Clinicians and Community Health Workers (Animal Health Workers)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Diagnosis and reporting mechanisms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MEL: Rapid accumulation of field data, data integration, routine reporting through data dashboards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Change management - allocation of </a:t>
            </a:r>
            <a:r>
              <a:rPr lang="en-GB" dirty="0"/>
              <a:t>r</a:t>
            </a:r>
            <a:r>
              <a:rPr lang="en-GB" noProof="0" dirty="0" err="1"/>
              <a:t>esources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</a:t>
            </a:r>
            <a:r>
              <a:rPr lang="en-GB" dirty="0" err="1"/>
              <a:t>reatment</a:t>
            </a:r>
            <a:r>
              <a:rPr lang="en-GB" dirty="0"/>
              <a:t> initiation and retention in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Prevention to reduce transmission</a:t>
            </a:r>
          </a:p>
          <a:p>
            <a:r>
              <a:rPr lang="en-GB" b="1" noProof="0" dirty="0"/>
              <a:t>Approach applied 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Tuberculosis – DS/DR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Malaria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Priority infections of pandemic potential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X-Incident Hotspots</a:t>
            </a:r>
            <a:r>
              <a:rPr lang="en-GB" noProof="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7E66B-E32E-F590-0F1F-37E4277136F9}"/>
              </a:ext>
            </a:extLst>
          </p:cNvPr>
          <p:cNvSpPr txBox="1"/>
          <p:nvPr/>
        </p:nvSpPr>
        <p:spPr>
          <a:xfrm>
            <a:off x="4116388" y="111616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IAS Ribbon Sans"/>
              </a:rPr>
              <a:t>Innovations in policy and financing for HIV and Global Health Security</a:t>
            </a:r>
            <a:r>
              <a:rPr lang="en-US" sz="2400" b="0" i="0" dirty="0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5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Private Section Engagement - Universal Health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Government to Government (G2G) transfer program and cost to the local governments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Localisation – cost efficiency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Proportional investment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Efficiency and savings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Health Systems </a:t>
            </a:r>
            <a:r>
              <a:rPr lang="en-GB" noProof="0" dirty="0" err="1"/>
              <a:t>Stre</a:t>
            </a:r>
            <a:r>
              <a:rPr lang="en-GB" dirty="0" err="1"/>
              <a:t>ngthening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Human Resources for Health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Integrated with PHC, MCH and GHS </a:t>
            </a:r>
          </a:p>
          <a:p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Sustainable Financing Initiative </a:t>
            </a:r>
            <a:endParaRPr lang="en-GB" sz="3200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7E66B-E32E-F590-0F1F-37E4277136F9}"/>
              </a:ext>
            </a:extLst>
          </p:cNvPr>
          <p:cNvSpPr txBox="1"/>
          <p:nvPr/>
        </p:nvSpPr>
        <p:spPr>
          <a:xfrm>
            <a:off x="4116388" y="111616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IAS Ribbon Sans"/>
              </a:rPr>
              <a:t>Innovations in policy and financing for HIV and Global Health Security</a:t>
            </a:r>
            <a:r>
              <a:rPr lang="en-US" sz="2400" b="0" i="0" dirty="0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8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noProof="0" dirty="0"/>
              <a:t>The innovation of the HIV response has impacted all public health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The health systems strengthening has a reach far beyond the HIV pandemic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noProof="0" dirty="0"/>
              <a:t>In the </a:t>
            </a:r>
            <a:r>
              <a:rPr lang="en-GB" sz="1800" dirty="0"/>
              <a:t>interface between epidemiology and health economics,</a:t>
            </a:r>
            <a:r>
              <a:rPr lang="en-GB" sz="1800" noProof="0" dirty="0"/>
              <a:t> the use of data </a:t>
            </a:r>
            <a:br>
              <a:rPr lang="en-GB" sz="1800" noProof="0" dirty="0"/>
            </a:br>
            <a:r>
              <a:rPr lang="en-GB" sz="1800" noProof="0" dirty="0"/>
              <a:t>=&gt; generate health finance modelling</a:t>
            </a:r>
            <a:br>
              <a:rPr lang="en-GB" sz="1800" noProof="0" dirty="0"/>
            </a:br>
            <a:r>
              <a:rPr lang="en-GB" sz="1800" noProof="0" dirty="0"/>
              <a:t>=&gt; impact  guideline budget and management decisions</a:t>
            </a:r>
            <a:br>
              <a:rPr lang="en-GB" sz="1800" noProof="0" dirty="0"/>
            </a:br>
            <a:r>
              <a:rPr lang="en-GB" sz="1800" noProof="0" dirty="0"/>
              <a:t>=&gt; progressive policy development  </a:t>
            </a:r>
          </a:p>
          <a:p>
            <a:endParaRPr lang="en-GB" sz="18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noProof="0" dirty="0"/>
              <a:t>The “world </a:t>
            </a:r>
            <a:r>
              <a:rPr lang="en-GB" sz="1800" dirty="0"/>
              <a:t>will be as one”, living within the global risks of expanding infectious disease, climate change and migration</a:t>
            </a:r>
            <a:endParaRPr lang="en-GB" sz="1800" noProof="0" dirty="0"/>
          </a:p>
          <a:p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Do GHS, PHC and HIV compete  </a:t>
            </a:r>
            <a:endParaRPr lang="en-GB" sz="3200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7E66B-E32E-F590-0F1F-37E4277136F9}"/>
              </a:ext>
            </a:extLst>
          </p:cNvPr>
          <p:cNvSpPr txBox="1"/>
          <p:nvPr/>
        </p:nvSpPr>
        <p:spPr>
          <a:xfrm>
            <a:off x="4116388" y="111616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IAS Ribbon Sans"/>
              </a:rPr>
              <a:t>Innovations in policy and financing for HIV and Global Health Security</a:t>
            </a:r>
            <a:r>
              <a:rPr lang="en-US" sz="2400" b="0" i="0" dirty="0">
                <a:solidFill>
                  <a:schemeClr val="accent1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8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340615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IDS-2024- Ian Sanne Introduction" id="{0777826E-F06A-44F8-82AB-7566D280B4DC}" vid="{C9A09927-F0F1-438E-8047-98C8DB845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AIDS-2024- Ian Sanne Introduction_final</Template>
  <TotalTime>0</TotalTime>
  <Words>647</Words>
  <Application>Microsoft Office PowerPoint</Application>
  <PresentationFormat>Widescreen</PresentationFormat>
  <Paragraphs>81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IAS Ribbon Sans</vt:lpstr>
      <vt:lpstr>IAS Ribbon Sans Bold</vt:lpstr>
      <vt:lpstr>IAS Ribbon Sans Regular</vt:lpstr>
      <vt:lpstr>Verdana</vt:lpstr>
      <vt:lpstr>Verdana Bold</vt:lpstr>
      <vt:lpstr>IAS2023</vt:lpstr>
      <vt:lpstr>Innovations in policy and financing for HIV and Global Health Security</vt:lpstr>
      <vt:lpstr>Sustained HIV Response </vt:lpstr>
      <vt:lpstr>COVID-19 Response </vt:lpstr>
      <vt:lpstr>Reminder what HIV brought to COVID-19 response </vt:lpstr>
      <vt:lpstr>The HIV leadership has the same opportunity in GHS and One Health</vt:lpstr>
      <vt:lpstr>X-Incident Hotspots </vt:lpstr>
      <vt:lpstr>Sustainable Financing Initiative </vt:lpstr>
      <vt:lpstr>Do GHS, PHC and HIV compete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 in policy and financing for HIV and Global Health Security</dc:title>
  <dc:creator>Preview admin Rack 2</dc:creator>
  <cp:lastModifiedBy>Preview 9 Rack 2</cp:lastModifiedBy>
  <cp:revision>2</cp:revision>
  <dcterms:created xsi:type="dcterms:W3CDTF">2024-07-22T06:16:31Z</dcterms:created>
  <dcterms:modified xsi:type="dcterms:W3CDTF">2024-07-22T06:17:22Z</dcterms:modified>
</cp:coreProperties>
</file>