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4"/>
  </p:sldMasterIdLst>
  <p:notesMasterIdLst>
    <p:notesMasterId r:id="rId13"/>
  </p:notesMasterIdLst>
  <p:sldIdLst>
    <p:sldId id="256" r:id="rId5"/>
    <p:sldId id="257" r:id="rId6"/>
    <p:sldId id="261" r:id="rId7"/>
    <p:sldId id="264" r:id="rId8"/>
    <p:sldId id="266" r:id="rId9"/>
    <p:sldId id="263" r:id="rId10"/>
    <p:sldId id="265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Verdana Bold" panose="020B0804030504040204" pitchFamily="34" charset="0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29F13A-9307-05B3-C781-4FCFDFBDECAE}" name="Khaoya, David" initials="KD" userId="S::david.khaoya@thepalladiumgroup.com::7b3015dc-4973-47ed-a69c-f3fd55bdeebe" providerId="AD"/>
  <p188:author id="{99C73790-74C6-824A-8712-B2480798A603}" name="Rakochy, Alexis" initials="AR" userId="S::alexis.rakochy@thepalladiumgroup.com::6d3ce4ef-58a5-4147-a067-d18785ca59c4" providerId="AD"/>
  <p188:author id="{E79CE3AB-2771-2565-BF39-A98DEF8984F9}" name="Gonzalez Garcia, Diana" initials="DG" userId="S::diana.gonzalez@thepalladiumgroup.com::dd7ab7fe-d492-4aeb-b65e-f299ad4d27d7" providerId="AD"/>
  <p188:author id="{E8472AC0-5273-542D-76E3-25AD90F8F8A2}" name="Gupta, Suyash" initials="SG" userId="S::suyash.gupta@thepalladiumgroup.com::085efc3c-c9b2-463a-ba83-f56ad4b5dea9" providerId="AD"/>
  <p188:author id="{0EAC78CE-2F7A-4CC1-B1F8-1A0F4C68943D}" name="Lisi, Anna" initials="AL" userId="S::Anna.Lisi@thepalladiumgroup.com::03a6c70e-0701-44a7-a6fa-18f4c9843df3" providerId="AD"/>
  <p188:author id="{8A2820EB-F065-DB7F-45DF-3130A5066ECB}" name="MacInnis, Ron" initials="MR" userId="S::ronald.macinnis@thepalladiumgroup.com::0bd4c781-b65a-492e-ae76-8a449267a8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2CCC4-74D7-FD0C-5655-9A71B9217D10}" v="8" dt="2024-07-11T16:54:26.785"/>
    <p1510:client id="{A91796F8-5682-218D-9CCA-F6CBFB4D6DE0}" v="37" dt="2024-07-11T15:27:46.619"/>
    <p1510:client id="{C101519D-4CEA-80D8-B712-25B77F04F71B}" v="102" dt="2024-07-11T16:12:11.085"/>
    <p1510:client id="{CD8AC96D-0FDC-4BE8-895B-428F5B559E04}" v="1" dt="2024-07-11T19:54:43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181F3-7608-4643-861A-73C1371700CC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4F80A3D-DB5F-40AA-BF68-7B8E46EB240B}">
      <dgm:prSet phldrT="[Text]"/>
      <dgm:spPr/>
      <dgm:t>
        <a:bodyPr/>
        <a:lstStyle/>
        <a:p>
          <a:r>
            <a:rPr lang="en-US"/>
            <a:t>Primary Healthcare Act</a:t>
          </a:r>
        </a:p>
      </dgm:t>
    </dgm:pt>
    <dgm:pt modelId="{F27685D9-C84A-48CA-AC33-3ED435FE858A}" type="parTrans" cxnId="{ACA755E0-E188-4494-8F7E-8DAA726CEB44}">
      <dgm:prSet/>
      <dgm:spPr/>
      <dgm:t>
        <a:bodyPr/>
        <a:lstStyle/>
        <a:p>
          <a:endParaRPr lang="en-US"/>
        </a:p>
      </dgm:t>
    </dgm:pt>
    <dgm:pt modelId="{2A679445-C754-43D6-B7ED-2CE0F9AD6DB7}" type="sibTrans" cxnId="{ACA755E0-E188-4494-8F7E-8DAA726CEB44}">
      <dgm:prSet/>
      <dgm:spPr/>
      <dgm:t>
        <a:bodyPr/>
        <a:lstStyle/>
        <a:p>
          <a:endParaRPr lang="en-US"/>
        </a:p>
      </dgm:t>
    </dgm:pt>
    <dgm:pt modelId="{B4083A3C-1AA9-4EB0-94A2-B29764D387F2}">
      <dgm:prSet phldrT="[Text]"/>
      <dgm:spPr/>
      <dgm:t>
        <a:bodyPr/>
        <a:lstStyle/>
        <a:p>
          <a:r>
            <a:rPr lang="en-US">
              <a:latin typeface="Verdana"/>
              <a:ea typeface="Verdana"/>
            </a:rPr>
            <a:t>Framework for the delivery, access, and management of primary healthcare</a:t>
          </a:r>
        </a:p>
      </dgm:t>
    </dgm:pt>
    <dgm:pt modelId="{8681112A-672F-42BA-B6F2-A4D950A7DEB9}" type="parTrans" cxnId="{3C9243F7-F663-4F29-85D6-16B1FF78D40F}">
      <dgm:prSet/>
      <dgm:spPr/>
      <dgm:t>
        <a:bodyPr/>
        <a:lstStyle/>
        <a:p>
          <a:endParaRPr lang="en-US"/>
        </a:p>
      </dgm:t>
    </dgm:pt>
    <dgm:pt modelId="{8CFE6802-14E3-44FC-9F6A-D0BDD75E8DE2}" type="sibTrans" cxnId="{3C9243F7-F663-4F29-85D6-16B1FF78D40F}">
      <dgm:prSet/>
      <dgm:spPr/>
      <dgm:t>
        <a:bodyPr/>
        <a:lstStyle/>
        <a:p>
          <a:endParaRPr lang="en-US"/>
        </a:p>
      </dgm:t>
    </dgm:pt>
    <dgm:pt modelId="{AB09C542-839C-46AF-AEE0-DB648D4D541A}">
      <dgm:prSet phldrT="[Text]"/>
      <dgm:spPr/>
      <dgm:t>
        <a:bodyPr/>
        <a:lstStyle/>
        <a:p>
          <a:pPr rtl="0"/>
          <a:r>
            <a:rPr lang="en-US">
              <a:latin typeface="Verdana"/>
              <a:ea typeface="Verdana"/>
            </a:rPr>
            <a:t>Establishes hub and spoke primary care networks to strengthen primary care service delivery</a:t>
          </a:r>
        </a:p>
      </dgm:t>
    </dgm:pt>
    <dgm:pt modelId="{890F5343-EAFF-467F-A736-E016E3226FBD}" type="parTrans" cxnId="{827AC0E5-534B-4D84-9CA2-AA92133BC0FE}">
      <dgm:prSet/>
      <dgm:spPr/>
      <dgm:t>
        <a:bodyPr/>
        <a:lstStyle/>
        <a:p>
          <a:endParaRPr lang="en-US"/>
        </a:p>
      </dgm:t>
    </dgm:pt>
    <dgm:pt modelId="{613A3983-7673-43EF-9D33-32C742AC8E12}" type="sibTrans" cxnId="{827AC0E5-534B-4D84-9CA2-AA92133BC0FE}">
      <dgm:prSet/>
      <dgm:spPr/>
      <dgm:t>
        <a:bodyPr/>
        <a:lstStyle/>
        <a:p>
          <a:endParaRPr lang="en-US"/>
        </a:p>
      </dgm:t>
    </dgm:pt>
    <dgm:pt modelId="{83531CF3-F3E2-42EE-925B-8FD71CBFEC32}">
      <dgm:prSet phldrT="[Text]"/>
      <dgm:spPr/>
      <dgm:t>
        <a:bodyPr/>
        <a:lstStyle/>
        <a:p>
          <a:r>
            <a:rPr lang="en-US"/>
            <a:t>Social Health Insurance Act</a:t>
          </a:r>
        </a:p>
      </dgm:t>
    </dgm:pt>
    <dgm:pt modelId="{BDE63527-B34B-4C44-95BB-09326E979CF0}" type="parTrans" cxnId="{4F0D70BB-5CA5-45DB-BC5B-B22166F861E2}">
      <dgm:prSet/>
      <dgm:spPr/>
      <dgm:t>
        <a:bodyPr/>
        <a:lstStyle/>
        <a:p>
          <a:endParaRPr lang="en-US"/>
        </a:p>
      </dgm:t>
    </dgm:pt>
    <dgm:pt modelId="{8A29ABAB-0A04-487B-8EC6-E2AC9596FB03}" type="sibTrans" cxnId="{4F0D70BB-5CA5-45DB-BC5B-B22166F861E2}">
      <dgm:prSet/>
      <dgm:spPr/>
      <dgm:t>
        <a:bodyPr/>
        <a:lstStyle/>
        <a:p>
          <a:endParaRPr lang="en-US"/>
        </a:p>
      </dgm:t>
    </dgm:pt>
    <dgm:pt modelId="{B779C0D6-2227-45D0-866B-9AFE88CD753D}">
      <dgm:prSet phldrT="[Text]"/>
      <dgm:spPr/>
      <dgm:t>
        <a:bodyPr/>
        <a:lstStyle/>
        <a:p>
          <a:pPr rtl="0"/>
          <a:r>
            <a:rPr lang="en-US">
              <a:latin typeface="Verdana"/>
              <a:ea typeface="Verdana"/>
            </a:rPr>
            <a:t> Establishes a Social Health Authority to manage three funds</a:t>
          </a:r>
        </a:p>
      </dgm:t>
    </dgm:pt>
    <dgm:pt modelId="{155BDC22-EC5F-44E4-92D7-02FDD2FEA88F}" type="parTrans" cxnId="{CA9391D4-006E-4294-AEB1-36C8B0093839}">
      <dgm:prSet/>
      <dgm:spPr/>
      <dgm:t>
        <a:bodyPr/>
        <a:lstStyle/>
        <a:p>
          <a:endParaRPr lang="en-US"/>
        </a:p>
      </dgm:t>
    </dgm:pt>
    <dgm:pt modelId="{679544A8-A51B-47F0-994D-B1A8199A182C}" type="sibTrans" cxnId="{CA9391D4-006E-4294-AEB1-36C8B0093839}">
      <dgm:prSet/>
      <dgm:spPr/>
      <dgm:t>
        <a:bodyPr/>
        <a:lstStyle/>
        <a:p>
          <a:endParaRPr lang="en-US"/>
        </a:p>
      </dgm:t>
    </dgm:pt>
    <dgm:pt modelId="{63CFF018-DE2F-42FE-BD15-68C1B2C7D2E0}">
      <dgm:prSet phldrT="[Text]"/>
      <dgm:spPr/>
      <dgm:t>
        <a:bodyPr/>
        <a:lstStyle/>
        <a:p>
          <a:r>
            <a:rPr lang="en-US"/>
            <a:t>Digital Health Act</a:t>
          </a:r>
        </a:p>
      </dgm:t>
    </dgm:pt>
    <dgm:pt modelId="{8BBF88FE-192F-4203-BD52-7CBC93FC2F86}" type="parTrans" cxnId="{6225964B-3E2F-46A0-8DEA-DA4898D394C5}">
      <dgm:prSet/>
      <dgm:spPr/>
      <dgm:t>
        <a:bodyPr/>
        <a:lstStyle/>
        <a:p>
          <a:endParaRPr lang="en-US"/>
        </a:p>
      </dgm:t>
    </dgm:pt>
    <dgm:pt modelId="{69526640-475B-4637-9446-2F895B105F7B}" type="sibTrans" cxnId="{6225964B-3E2F-46A0-8DEA-DA4898D394C5}">
      <dgm:prSet/>
      <dgm:spPr/>
      <dgm:t>
        <a:bodyPr/>
        <a:lstStyle/>
        <a:p>
          <a:endParaRPr lang="en-US"/>
        </a:p>
      </dgm:t>
    </dgm:pt>
    <dgm:pt modelId="{A1979D91-459F-4A2E-A870-AAF334456746}">
      <dgm:prSet phldrT="[Text]"/>
      <dgm:spPr/>
      <dgm:t>
        <a:bodyPr/>
        <a:lstStyle/>
        <a:p>
          <a:r>
            <a:rPr lang="en-US">
              <a:latin typeface="Verdana"/>
              <a:ea typeface="Verdana"/>
            </a:rPr>
            <a:t>Establishes the Digital Health Agency to guide the provision of integrated digital health services</a:t>
          </a:r>
        </a:p>
      </dgm:t>
    </dgm:pt>
    <dgm:pt modelId="{9975FC22-BC59-409D-964D-B8143ED5C820}" type="parTrans" cxnId="{BF74BA16-9930-4A26-9C33-D8C34D3B709F}">
      <dgm:prSet/>
      <dgm:spPr/>
      <dgm:t>
        <a:bodyPr/>
        <a:lstStyle/>
        <a:p>
          <a:endParaRPr lang="en-US"/>
        </a:p>
      </dgm:t>
    </dgm:pt>
    <dgm:pt modelId="{BC450962-8F67-41A5-B6F9-78F8366A6473}" type="sibTrans" cxnId="{BF74BA16-9930-4A26-9C33-D8C34D3B709F}">
      <dgm:prSet/>
      <dgm:spPr/>
      <dgm:t>
        <a:bodyPr/>
        <a:lstStyle/>
        <a:p>
          <a:endParaRPr lang="en-US"/>
        </a:p>
      </dgm:t>
    </dgm:pt>
    <dgm:pt modelId="{0F01E362-287A-4B08-A1BD-750C746BA542}">
      <dgm:prSet phldrT="[Text]"/>
      <dgm:spPr/>
      <dgm:t>
        <a:bodyPr/>
        <a:lstStyle/>
        <a:p>
          <a:r>
            <a:rPr lang="en-US"/>
            <a:t>Establishes a comprehensive integrated digital health information system (digital superhighway)</a:t>
          </a:r>
        </a:p>
      </dgm:t>
    </dgm:pt>
    <dgm:pt modelId="{14D7F3E6-DFE7-4DD8-85D7-A02B6310C277}" type="parTrans" cxnId="{33446D3A-7F12-469B-9684-F7D6FFFA2B9C}">
      <dgm:prSet/>
      <dgm:spPr/>
      <dgm:t>
        <a:bodyPr/>
        <a:lstStyle/>
        <a:p>
          <a:endParaRPr lang="en-US"/>
        </a:p>
      </dgm:t>
    </dgm:pt>
    <dgm:pt modelId="{5DF19145-CC35-4290-9BA8-FD0B5D3A39AE}" type="sibTrans" cxnId="{33446D3A-7F12-469B-9684-F7D6FFFA2B9C}">
      <dgm:prSet/>
      <dgm:spPr/>
      <dgm:t>
        <a:bodyPr/>
        <a:lstStyle/>
        <a:p>
          <a:endParaRPr lang="en-US"/>
        </a:p>
      </dgm:t>
    </dgm:pt>
    <dgm:pt modelId="{9420D910-689A-4DE4-AD6C-05523DCDC148}">
      <dgm:prSet phldrT="[Text]"/>
      <dgm:spPr/>
      <dgm:t>
        <a:bodyPr/>
        <a:lstStyle/>
        <a:p>
          <a:r>
            <a:rPr lang="en-US"/>
            <a:t>Facility Improvement Financing Act</a:t>
          </a:r>
        </a:p>
      </dgm:t>
    </dgm:pt>
    <dgm:pt modelId="{85456EF7-6B51-4E39-843C-A90646BBD816}" type="parTrans" cxnId="{2B85DAB9-80FC-4613-87CD-3251E7EC0B18}">
      <dgm:prSet/>
      <dgm:spPr/>
      <dgm:t>
        <a:bodyPr/>
        <a:lstStyle/>
        <a:p>
          <a:endParaRPr lang="en-US"/>
        </a:p>
      </dgm:t>
    </dgm:pt>
    <dgm:pt modelId="{81CAE46C-12B6-404B-BA61-9766CFA641F5}" type="sibTrans" cxnId="{2B85DAB9-80FC-4613-87CD-3251E7EC0B18}">
      <dgm:prSet/>
      <dgm:spPr/>
      <dgm:t>
        <a:bodyPr/>
        <a:lstStyle/>
        <a:p>
          <a:endParaRPr lang="en-US"/>
        </a:p>
      </dgm:t>
    </dgm:pt>
    <dgm:pt modelId="{181A59FB-FEC8-4CAC-941D-F06DE619B1CF}">
      <dgm:prSet phldrT="[Text]"/>
      <dgm:spPr/>
      <dgm:t>
        <a:bodyPr/>
        <a:lstStyle/>
        <a:p>
          <a:r>
            <a:rPr lang="en-US"/>
            <a:t>Establishes a framework for ringfencing health resources generated at facilities</a:t>
          </a:r>
          <a:r>
            <a:rPr lang="en-US">
              <a:latin typeface="Verdana Bold"/>
            </a:rPr>
            <a:t> </a:t>
          </a:r>
          <a:endParaRPr lang="en-US"/>
        </a:p>
      </dgm:t>
    </dgm:pt>
    <dgm:pt modelId="{6B7E8203-EE7C-443C-A639-AF5A3EB1387E}" type="parTrans" cxnId="{67E683AE-6CAF-4F62-9EBB-1C2FF4C86667}">
      <dgm:prSet/>
      <dgm:spPr/>
      <dgm:t>
        <a:bodyPr/>
        <a:lstStyle/>
        <a:p>
          <a:endParaRPr lang="en-US"/>
        </a:p>
      </dgm:t>
    </dgm:pt>
    <dgm:pt modelId="{BF2F8C88-D7F1-451C-8B36-DEB254FAEC7F}" type="sibTrans" cxnId="{67E683AE-6CAF-4F62-9EBB-1C2FF4C86667}">
      <dgm:prSet/>
      <dgm:spPr/>
      <dgm:t>
        <a:bodyPr/>
        <a:lstStyle/>
        <a:p>
          <a:endParaRPr lang="en-US"/>
        </a:p>
      </dgm:t>
    </dgm:pt>
    <dgm:pt modelId="{D0925195-A65B-4DB5-AD5B-998E72A94910}">
      <dgm:prSet phldr="0"/>
      <dgm:spPr/>
      <dgm:t>
        <a:bodyPr/>
        <a:lstStyle/>
        <a:p>
          <a:r>
            <a:rPr lang="en-US">
              <a:latin typeface="Verdana"/>
              <a:ea typeface="Verdana"/>
            </a:rPr>
            <a:t>Establishes</a:t>
          </a:r>
          <a:r>
            <a:rPr lang="en-US" b="0">
              <a:latin typeface="Verdana"/>
              <a:ea typeface="Verdana"/>
            </a:rPr>
            <a:t> sustainable financing for primary healthcare</a:t>
          </a:r>
          <a:endParaRPr lang="en-US">
            <a:latin typeface="Verdana"/>
            <a:ea typeface="Verdana"/>
          </a:endParaRPr>
        </a:p>
      </dgm:t>
    </dgm:pt>
    <dgm:pt modelId="{98956B64-ECA9-44FD-A296-663BAB6CC50A}" type="parTrans" cxnId="{E54B5821-5F25-4266-A48D-8B6528F2EB0B}">
      <dgm:prSet/>
      <dgm:spPr/>
      <dgm:t>
        <a:bodyPr/>
        <a:lstStyle/>
        <a:p>
          <a:endParaRPr lang="en-US"/>
        </a:p>
      </dgm:t>
    </dgm:pt>
    <dgm:pt modelId="{D28F625C-A5D2-4AC6-B44F-B251DB0B2A31}" type="sibTrans" cxnId="{E54B5821-5F25-4266-A48D-8B6528F2EB0B}">
      <dgm:prSet/>
      <dgm:spPr/>
      <dgm:t>
        <a:bodyPr/>
        <a:lstStyle/>
        <a:p>
          <a:endParaRPr lang="en-US"/>
        </a:p>
      </dgm:t>
    </dgm:pt>
    <dgm:pt modelId="{A8279D52-036A-4B25-8191-B09B0F52684D}" type="pres">
      <dgm:prSet presAssocID="{9DC181F3-7608-4643-861A-73C1371700CC}" presName="linear" presStyleCnt="0">
        <dgm:presLayoutVars>
          <dgm:dir/>
          <dgm:animLvl val="lvl"/>
          <dgm:resizeHandles val="exact"/>
        </dgm:presLayoutVars>
      </dgm:prSet>
      <dgm:spPr/>
    </dgm:pt>
    <dgm:pt modelId="{D15152C0-5193-47BD-8EFB-7E558EA4C874}" type="pres">
      <dgm:prSet presAssocID="{54F80A3D-DB5F-40AA-BF68-7B8E46EB240B}" presName="parentLin" presStyleCnt="0"/>
      <dgm:spPr/>
    </dgm:pt>
    <dgm:pt modelId="{D7499CDC-A292-46A8-92B6-9DEB15252E9E}" type="pres">
      <dgm:prSet presAssocID="{54F80A3D-DB5F-40AA-BF68-7B8E46EB240B}" presName="parentLeftMargin" presStyleLbl="node1" presStyleIdx="0" presStyleCnt="4"/>
      <dgm:spPr/>
    </dgm:pt>
    <dgm:pt modelId="{5F797DFD-4A04-49CC-A841-D540E4F38D84}" type="pres">
      <dgm:prSet presAssocID="{54F80A3D-DB5F-40AA-BF68-7B8E46EB240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6010B09-5D37-4D81-96FA-527263C869D0}" type="pres">
      <dgm:prSet presAssocID="{54F80A3D-DB5F-40AA-BF68-7B8E46EB240B}" presName="negativeSpace" presStyleCnt="0"/>
      <dgm:spPr/>
    </dgm:pt>
    <dgm:pt modelId="{B6BD0AF6-BA49-4213-AC4D-6CA4CA526D7E}" type="pres">
      <dgm:prSet presAssocID="{54F80A3D-DB5F-40AA-BF68-7B8E46EB240B}" presName="childText" presStyleLbl="conFgAcc1" presStyleIdx="0" presStyleCnt="4">
        <dgm:presLayoutVars>
          <dgm:bulletEnabled val="1"/>
        </dgm:presLayoutVars>
      </dgm:prSet>
      <dgm:spPr/>
    </dgm:pt>
    <dgm:pt modelId="{31C801F8-8034-4BA6-A173-D957CAB7C1B9}" type="pres">
      <dgm:prSet presAssocID="{2A679445-C754-43D6-B7ED-2CE0F9AD6DB7}" presName="spaceBetweenRectangles" presStyleCnt="0"/>
      <dgm:spPr/>
    </dgm:pt>
    <dgm:pt modelId="{5B86C691-76F5-4D66-9D3D-808D0409F8F9}" type="pres">
      <dgm:prSet presAssocID="{83531CF3-F3E2-42EE-925B-8FD71CBFEC32}" presName="parentLin" presStyleCnt="0"/>
      <dgm:spPr/>
    </dgm:pt>
    <dgm:pt modelId="{F9FF7A47-71C8-4E3D-A004-BCB7AE7DA133}" type="pres">
      <dgm:prSet presAssocID="{83531CF3-F3E2-42EE-925B-8FD71CBFEC32}" presName="parentLeftMargin" presStyleLbl="node1" presStyleIdx="0" presStyleCnt="4"/>
      <dgm:spPr/>
    </dgm:pt>
    <dgm:pt modelId="{7260D024-D1B2-4269-B8D5-D16966BA5B8C}" type="pres">
      <dgm:prSet presAssocID="{83531CF3-F3E2-42EE-925B-8FD71CBFEC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6F16DF-E530-4817-8AD9-1B59E9B5A9AD}" type="pres">
      <dgm:prSet presAssocID="{83531CF3-F3E2-42EE-925B-8FD71CBFEC32}" presName="negativeSpace" presStyleCnt="0"/>
      <dgm:spPr/>
    </dgm:pt>
    <dgm:pt modelId="{C154F1FF-6566-4675-9A64-BEB7070D8CD7}" type="pres">
      <dgm:prSet presAssocID="{83531CF3-F3E2-42EE-925B-8FD71CBFEC32}" presName="childText" presStyleLbl="conFgAcc1" presStyleIdx="1" presStyleCnt="4">
        <dgm:presLayoutVars>
          <dgm:bulletEnabled val="1"/>
        </dgm:presLayoutVars>
      </dgm:prSet>
      <dgm:spPr/>
    </dgm:pt>
    <dgm:pt modelId="{B4DB4EBA-944C-4A6F-B922-B03D18BD140D}" type="pres">
      <dgm:prSet presAssocID="{8A29ABAB-0A04-487B-8EC6-E2AC9596FB03}" presName="spaceBetweenRectangles" presStyleCnt="0"/>
      <dgm:spPr/>
    </dgm:pt>
    <dgm:pt modelId="{4106640C-6E6F-46CE-8958-D46ED1095717}" type="pres">
      <dgm:prSet presAssocID="{63CFF018-DE2F-42FE-BD15-68C1B2C7D2E0}" presName="parentLin" presStyleCnt="0"/>
      <dgm:spPr/>
    </dgm:pt>
    <dgm:pt modelId="{866717FD-8722-40BA-9460-DA791B4BC4D6}" type="pres">
      <dgm:prSet presAssocID="{63CFF018-DE2F-42FE-BD15-68C1B2C7D2E0}" presName="parentLeftMargin" presStyleLbl="node1" presStyleIdx="1" presStyleCnt="4"/>
      <dgm:spPr/>
    </dgm:pt>
    <dgm:pt modelId="{709A7CC1-19E0-4951-A1CB-CF2D6F19A637}" type="pres">
      <dgm:prSet presAssocID="{63CFF018-DE2F-42FE-BD15-68C1B2C7D2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BB8D41-8B8F-474B-82D3-C52BB91A9501}" type="pres">
      <dgm:prSet presAssocID="{63CFF018-DE2F-42FE-BD15-68C1B2C7D2E0}" presName="negativeSpace" presStyleCnt="0"/>
      <dgm:spPr/>
    </dgm:pt>
    <dgm:pt modelId="{613907A3-9806-4752-89E5-5BB67E76AC84}" type="pres">
      <dgm:prSet presAssocID="{63CFF018-DE2F-42FE-BD15-68C1B2C7D2E0}" presName="childText" presStyleLbl="conFgAcc1" presStyleIdx="2" presStyleCnt="4">
        <dgm:presLayoutVars>
          <dgm:bulletEnabled val="1"/>
        </dgm:presLayoutVars>
      </dgm:prSet>
      <dgm:spPr/>
    </dgm:pt>
    <dgm:pt modelId="{4211B638-45A7-40D4-965A-867C0EB7F00D}" type="pres">
      <dgm:prSet presAssocID="{69526640-475B-4637-9446-2F895B105F7B}" presName="spaceBetweenRectangles" presStyleCnt="0"/>
      <dgm:spPr/>
    </dgm:pt>
    <dgm:pt modelId="{C861E0D7-BF4A-468B-AA5F-A5DF967C8EB5}" type="pres">
      <dgm:prSet presAssocID="{9420D910-689A-4DE4-AD6C-05523DCDC148}" presName="parentLin" presStyleCnt="0"/>
      <dgm:spPr/>
    </dgm:pt>
    <dgm:pt modelId="{5F4AAECB-CFB0-4700-B641-1C12907D012B}" type="pres">
      <dgm:prSet presAssocID="{9420D910-689A-4DE4-AD6C-05523DCDC148}" presName="parentLeftMargin" presStyleLbl="node1" presStyleIdx="2" presStyleCnt="4"/>
      <dgm:spPr/>
    </dgm:pt>
    <dgm:pt modelId="{26E9DF3E-A1AD-4E9D-82C9-8CB2D07DE32B}" type="pres">
      <dgm:prSet presAssocID="{9420D910-689A-4DE4-AD6C-05523DCDC14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B671BF0-AA88-4D65-A908-954E2A135371}" type="pres">
      <dgm:prSet presAssocID="{9420D910-689A-4DE4-AD6C-05523DCDC148}" presName="negativeSpace" presStyleCnt="0"/>
      <dgm:spPr/>
    </dgm:pt>
    <dgm:pt modelId="{F19C4C8D-1F8E-434B-A522-8CD4FA7A4884}" type="pres">
      <dgm:prSet presAssocID="{9420D910-689A-4DE4-AD6C-05523DCDC14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C10AC00-644D-4E32-893E-E173BA793A03}" type="presOf" srcId="{AB09C542-839C-46AF-AEE0-DB648D4D541A}" destId="{B6BD0AF6-BA49-4213-AC4D-6CA4CA526D7E}" srcOrd="0" destOrd="1" presId="urn:microsoft.com/office/officeart/2005/8/layout/list1"/>
    <dgm:cxn modelId="{3E66DB11-9A7F-40B2-890E-9702BC785E5C}" type="presOf" srcId="{9420D910-689A-4DE4-AD6C-05523DCDC148}" destId="{26E9DF3E-A1AD-4E9D-82C9-8CB2D07DE32B}" srcOrd="1" destOrd="0" presId="urn:microsoft.com/office/officeart/2005/8/layout/list1"/>
    <dgm:cxn modelId="{BF74BA16-9930-4A26-9C33-D8C34D3B709F}" srcId="{63CFF018-DE2F-42FE-BD15-68C1B2C7D2E0}" destId="{A1979D91-459F-4A2E-A870-AAF334456746}" srcOrd="0" destOrd="0" parTransId="{9975FC22-BC59-409D-964D-B8143ED5C820}" sibTransId="{BC450962-8F67-41A5-B6F9-78F8366A6473}"/>
    <dgm:cxn modelId="{87466B19-ACA3-4E7F-9247-16B61D823A7F}" type="presOf" srcId="{B779C0D6-2227-45D0-866B-9AFE88CD753D}" destId="{C154F1FF-6566-4675-9A64-BEB7070D8CD7}" srcOrd="0" destOrd="0" presId="urn:microsoft.com/office/officeart/2005/8/layout/list1"/>
    <dgm:cxn modelId="{E54B5821-5F25-4266-A48D-8B6528F2EB0B}" srcId="{54F80A3D-DB5F-40AA-BF68-7B8E46EB240B}" destId="{D0925195-A65B-4DB5-AD5B-998E72A94910}" srcOrd="2" destOrd="0" parTransId="{98956B64-ECA9-44FD-A296-663BAB6CC50A}" sibTransId="{D28F625C-A5D2-4AC6-B44F-B251DB0B2A31}"/>
    <dgm:cxn modelId="{6D313428-4D87-4786-A8CD-1DF066F199A8}" type="presOf" srcId="{54F80A3D-DB5F-40AA-BF68-7B8E46EB240B}" destId="{5F797DFD-4A04-49CC-A841-D540E4F38D84}" srcOrd="1" destOrd="0" presId="urn:microsoft.com/office/officeart/2005/8/layout/list1"/>
    <dgm:cxn modelId="{995E2831-17DD-43B0-8875-63D60E4EA733}" type="presOf" srcId="{83531CF3-F3E2-42EE-925B-8FD71CBFEC32}" destId="{F9FF7A47-71C8-4E3D-A004-BCB7AE7DA133}" srcOrd="0" destOrd="0" presId="urn:microsoft.com/office/officeart/2005/8/layout/list1"/>
    <dgm:cxn modelId="{A608CE35-6DB0-4031-B8CD-7956233BBED8}" type="presOf" srcId="{0F01E362-287A-4B08-A1BD-750C746BA542}" destId="{613907A3-9806-4752-89E5-5BB67E76AC84}" srcOrd="0" destOrd="1" presId="urn:microsoft.com/office/officeart/2005/8/layout/list1"/>
    <dgm:cxn modelId="{33446D3A-7F12-469B-9684-F7D6FFFA2B9C}" srcId="{63CFF018-DE2F-42FE-BD15-68C1B2C7D2E0}" destId="{0F01E362-287A-4B08-A1BD-750C746BA542}" srcOrd="1" destOrd="0" parTransId="{14D7F3E6-DFE7-4DD8-85D7-A02B6310C277}" sibTransId="{5DF19145-CC35-4290-9BA8-FD0B5D3A39AE}"/>
    <dgm:cxn modelId="{7A84125C-8274-49B2-8E99-5474D068C1FC}" type="presOf" srcId="{83531CF3-F3E2-42EE-925B-8FD71CBFEC32}" destId="{7260D024-D1B2-4269-B8D5-D16966BA5B8C}" srcOrd="1" destOrd="0" presId="urn:microsoft.com/office/officeart/2005/8/layout/list1"/>
    <dgm:cxn modelId="{425F945F-779E-4488-9942-24E6191BFE37}" type="presOf" srcId="{63CFF018-DE2F-42FE-BD15-68C1B2C7D2E0}" destId="{709A7CC1-19E0-4951-A1CB-CF2D6F19A637}" srcOrd="1" destOrd="0" presId="urn:microsoft.com/office/officeart/2005/8/layout/list1"/>
    <dgm:cxn modelId="{F7476D66-B707-4AC7-B530-A91BFD1F70AB}" type="presOf" srcId="{D0925195-A65B-4DB5-AD5B-998E72A94910}" destId="{B6BD0AF6-BA49-4213-AC4D-6CA4CA526D7E}" srcOrd="0" destOrd="2" presId="urn:microsoft.com/office/officeart/2005/8/layout/list1"/>
    <dgm:cxn modelId="{6225964B-3E2F-46A0-8DEA-DA4898D394C5}" srcId="{9DC181F3-7608-4643-861A-73C1371700CC}" destId="{63CFF018-DE2F-42FE-BD15-68C1B2C7D2E0}" srcOrd="2" destOrd="0" parTransId="{8BBF88FE-192F-4203-BD52-7CBC93FC2F86}" sibTransId="{69526640-475B-4637-9446-2F895B105F7B}"/>
    <dgm:cxn modelId="{4A48DD71-F0F3-4A18-A020-93233AB02DA0}" type="presOf" srcId="{54F80A3D-DB5F-40AA-BF68-7B8E46EB240B}" destId="{D7499CDC-A292-46A8-92B6-9DEB15252E9E}" srcOrd="0" destOrd="0" presId="urn:microsoft.com/office/officeart/2005/8/layout/list1"/>
    <dgm:cxn modelId="{20465F85-6019-49D3-8903-2E8344E9E61A}" type="presOf" srcId="{A1979D91-459F-4A2E-A870-AAF334456746}" destId="{613907A3-9806-4752-89E5-5BB67E76AC84}" srcOrd="0" destOrd="0" presId="urn:microsoft.com/office/officeart/2005/8/layout/list1"/>
    <dgm:cxn modelId="{D292FC98-D6BB-4211-B343-EF6BD014B91E}" type="presOf" srcId="{9420D910-689A-4DE4-AD6C-05523DCDC148}" destId="{5F4AAECB-CFB0-4700-B641-1C12907D012B}" srcOrd="0" destOrd="0" presId="urn:microsoft.com/office/officeart/2005/8/layout/list1"/>
    <dgm:cxn modelId="{67E683AE-6CAF-4F62-9EBB-1C2FF4C86667}" srcId="{9420D910-689A-4DE4-AD6C-05523DCDC148}" destId="{181A59FB-FEC8-4CAC-941D-F06DE619B1CF}" srcOrd="0" destOrd="0" parTransId="{6B7E8203-EE7C-443C-A639-AF5A3EB1387E}" sibTransId="{BF2F8C88-D7F1-451C-8B36-DEB254FAEC7F}"/>
    <dgm:cxn modelId="{AAE7E0B3-4B93-4592-8C43-CFEA3A02B076}" type="presOf" srcId="{181A59FB-FEC8-4CAC-941D-F06DE619B1CF}" destId="{F19C4C8D-1F8E-434B-A522-8CD4FA7A4884}" srcOrd="0" destOrd="0" presId="urn:microsoft.com/office/officeart/2005/8/layout/list1"/>
    <dgm:cxn modelId="{2B85DAB9-80FC-4613-87CD-3251E7EC0B18}" srcId="{9DC181F3-7608-4643-861A-73C1371700CC}" destId="{9420D910-689A-4DE4-AD6C-05523DCDC148}" srcOrd="3" destOrd="0" parTransId="{85456EF7-6B51-4E39-843C-A90646BBD816}" sibTransId="{81CAE46C-12B6-404B-BA61-9766CFA641F5}"/>
    <dgm:cxn modelId="{4F0D70BB-5CA5-45DB-BC5B-B22166F861E2}" srcId="{9DC181F3-7608-4643-861A-73C1371700CC}" destId="{83531CF3-F3E2-42EE-925B-8FD71CBFEC32}" srcOrd="1" destOrd="0" parTransId="{BDE63527-B34B-4C44-95BB-09326E979CF0}" sibTransId="{8A29ABAB-0A04-487B-8EC6-E2AC9596FB03}"/>
    <dgm:cxn modelId="{CE23BCBF-3CA7-4C5C-B355-3319A89016CF}" type="presOf" srcId="{9DC181F3-7608-4643-861A-73C1371700CC}" destId="{A8279D52-036A-4B25-8191-B09B0F52684D}" srcOrd="0" destOrd="0" presId="urn:microsoft.com/office/officeart/2005/8/layout/list1"/>
    <dgm:cxn modelId="{CA9391D4-006E-4294-AEB1-36C8B0093839}" srcId="{83531CF3-F3E2-42EE-925B-8FD71CBFEC32}" destId="{B779C0D6-2227-45D0-866B-9AFE88CD753D}" srcOrd="0" destOrd="0" parTransId="{155BDC22-EC5F-44E4-92D7-02FDD2FEA88F}" sibTransId="{679544A8-A51B-47F0-994D-B1A8199A182C}"/>
    <dgm:cxn modelId="{E1BB87DA-F4CD-4CE2-B2FE-147170955572}" type="presOf" srcId="{B4083A3C-1AA9-4EB0-94A2-B29764D387F2}" destId="{B6BD0AF6-BA49-4213-AC4D-6CA4CA526D7E}" srcOrd="0" destOrd="0" presId="urn:microsoft.com/office/officeart/2005/8/layout/list1"/>
    <dgm:cxn modelId="{ACA755E0-E188-4494-8F7E-8DAA726CEB44}" srcId="{9DC181F3-7608-4643-861A-73C1371700CC}" destId="{54F80A3D-DB5F-40AA-BF68-7B8E46EB240B}" srcOrd="0" destOrd="0" parTransId="{F27685D9-C84A-48CA-AC33-3ED435FE858A}" sibTransId="{2A679445-C754-43D6-B7ED-2CE0F9AD6DB7}"/>
    <dgm:cxn modelId="{827AC0E5-534B-4D84-9CA2-AA92133BC0FE}" srcId="{54F80A3D-DB5F-40AA-BF68-7B8E46EB240B}" destId="{AB09C542-839C-46AF-AEE0-DB648D4D541A}" srcOrd="1" destOrd="0" parTransId="{890F5343-EAFF-467F-A736-E016E3226FBD}" sibTransId="{613A3983-7673-43EF-9D33-32C742AC8E12}"/>
    <dgm:cxn modelId="{3C9243F7-F663-4F29-85D6-16B1FF78D40F}" srcId="{54F80A3D-DB5F-40AA-BF68-7B8E46EB240B}" destId="{B4083A3C-1AA9-4EB0-94A2-B29764D387F2}" srcOrd="0" destOrd="0" parTransId="{8681112A-672F-42BA-B6F2-A4D950A7DEB9}" sibTransId="{8CFE6802-14E3-44FC-9F6A-D0BDD75E8DE2}"/>
    <dgm:cxn modelId="{5722B8FA-F7EE-4BD2-BF61-76EFF4394DBF}" type="presOf" srcId="{63CFF018-DE2F-42FE-BD15-68C1B2C7D2E0}" destId="{866717FD-8722-40BA-9460-DA791B4BC4D6}" srcOrd="0" destOrd="0" presId="urn:microsoft.com/office/officeart/2005/8/layout/list1"/>
    <dgm:cxn modelId="{B8D601DD-D487-49A0-88EA-60C90CA2EB0C}" type="presParOf" srcId="{A8279D52-036A-4B25-8191-B09B0F52684D}" destId="{D15152C0-5193-47BD-8EFB-7E558EA4C874}" srcOrd="0" destOrd="0" presId="urn:microsoft.com/office/officeart/2005/8/layout/list1"/>
    <dgm:cxn modelId="{B73B49F0-3CCF-46F0-9410-4667A19372EB}" type="presParOf" srcId="{D15152C0-5193-47BD-8EFB-7E558EA4C874}" destId="{D7499CDC-A292-46A8-92B6-9DEB15252E9E}" srcOrd="0" destOrd="0" presId="urn:microsoft.com/office/officeart/2005/8/layout/list1"/>
    <dgm:cxn modelId="{D4390C4B-300C-4C20-9BFB-30969AABD566}" type="presParOf" srcId="{D15152C0-5193-47BD-8EFB-7E558EA4C874}" destId="{5F797DFD-4A04-49CC-A841-D540E4F38D84}" srcOrd="1" destOrd="0" presId="urn:microsoft.com/office/officeart/2005/8/layout/list1"/>
    <dgm:cxn modelId="{87ACFB21-F4E0-45B0-B2DD-DE0B83C89043}" type="presParOf" srcId="{A8279D52-036A-4B25-8191-B09B0F52684D}" destId="{46010B09-5D37-4D81-96FA-527263C869D0}" srcOrd="1" destOrd="0" presId="urn:microsoft.com/office/officeart/2005/8/layout/list1"/>
    <dgm:cxn modelId="{CD165BBC-299C-4367-8F98-859C3F190749}" type="presParOf" srcId="{A8279D52-036A-4B25-8191-B09B0F52684D}" destId="{B6BD0AF6-BA49-4213-AC4D-6CA4CA526D7E}" srcOrd="2" destOrd="0" presId="urn:microsoft.com/office/officeart/2005/8/layout/list1"/>
    <dgm:cxn modelId="{1E129632-4BD7-4D6E-AE19-D945D8E776EF}" type="presParOf" srcId="{A8279D52-036A-4B25-8191-B09B0F52684D}" destId="{31C801F8-8034-4BA6-A173-D957CAB7C1B9}" srcOrd="3" destOrd="0" presId="urn:microsoft.com/office/officeart/2005/8/layout/list1"/>
    <dgm:cxn modelId="{83B31E5C-AEF8-43F6-8F40-665079177D25}" type="presParOf" srcId="{A8279D52-036A-4B25-8191-B09B0F52684D}" destId="{5B86C691-76F5-4D66-9D3D-808D0409F8F9}" srcOrd="4" destOrd="0" presId="urn:microsoft.com/office/officeart/2005/8/layout/list1"/>
    <dgm:cxn modelId="{F3C22B15-BC0A-42F7-A753-ECC2918174E4}" type="presParOf" srcId="{5B86C691-76F5-4D66-9D3D-808D0409F8F9}" destId="{F9FF7A47-71C8-4E3D-A004-BCB7AE7DA133}" srcOrd="0" destOrd="0" presId="urn:microsoft.com/office/officeart/2005/8/layout/list1"/>
    <dgm:cxn modelId="{F7885E8E-185D-4054-B7D0-4318071F5C3D}" type="presParOf" srcId="{5B86C691-76F5-4D66-9D3D-808D0409F8F9}" destId="{7260D024-D1B2-4269-B8D5-D16966BA5B8C}" srcOrd="1" destOrd="0" presId="urn:microsoft.com/office/officeart/2005/8/layout/list1"/>
    <dgm:cxn modelId="{BEF25DA5-CB10-4A46-A46A-502B86DD3938}" type="presParOf" srcId="{A8279D52-036A-4B25-8191-B09B0F52684D}" destId="{5E6F16DF-E530-4817-8AD9-1B59E9B5A9AD}" srcOrd="5" destOrd="0" presId="urn:microsoft.com/office/officeart/2005/8/layout/list1"/>
    <dgm:cxn modelId="{7584C9FB-ECF1-4BA3-B98C-639938779A3B}" type="presParOf" srcId="{A8279D52-036A-4B25-8191-B09B0F52684D}" destId="{C154F1FF-6566-4675-9A64-BEB7070D8CD7}" srcOrd="6" destOrd="0" presId="urn:microsoft.com/office/officeart/2005/8/layout/list1"/>
    <dgm:cxn modelId="{C87358E8-3A9D-496B-ADEB-AC494270FC04}" type="presParOf" srcId="{A8279D52-036A-4B25-8191-B09B0F52684D}" destId="{B4DB4EBA-944C-4A6F-B922-B03D18BD140D}" srcOrd="7" destOrd="0" presId="urn:microsoft.com/office/officeart/2005/8/layout/list1"/>
    <dgm:cxn modelId="{4F0971D2-734C-40E1-837F-B86811B237CF}" type="presParOf" srcId="{A8279D52-036A-4B25-8191-B09B0F52684D}" destId="{4106640C-6E6F-46CE-8958-D46ED1095717}" srcOrd="8" destOrd="0" presId="urn:microsoft.com/office/officeart/2005/8/layout/list1"/>
    <dgm:cxn modelId="{B00FF07D-D755-4E20-A0C7-C34830444334}" type="presParOf" srcId="{4106640C-6E6F-46CE-8958-D46ED1095717}" destId="{866717FD-8722-40BA-9460-DA791B4BC4D6}" srcOrd="0" destOrd="0" presId="urn:microsoft.com/office/officeart/2005/8/layout/list1"/>
    <dgm:cxn modelId="{52E74434-5CA3-49B4-9EAB-A43E3986C269}" type="presParOf" srcId="{4106640C-6E6F-46CE-8958-D46ED1095717}" destId="{709A7CC1-19E0-4951-A1CB-CF2D6F19A637}" srcOrd="1" destOrd="0" presId="urn:microsoft.com/office/officeart/2005/8/layout/list1"/>
    <dgm:cxn modelId="{2067902E-F11F-47EE-AD5D-816A2D31E174}" type="presParOf" srcId="{A8279D52-036A-4B25-8191-B09B0F52684D}" destId="{1EBB8D41-8B8F-474B-82D3-C52BB91A9501}" srcOrd="9" destOrd="0" presId="urn:microsoft.com/office/officeart/2005/8/layout/list1"/>
    <dgm:cxn modelId="{CD5DEA5A-DEF4-4446-9D8B-4D3AF911421C}" type="presParOf" srcId="{A8279D52-036A-4B25-8191-B09B0F52684D}" destId="{613907A3-9806-4752-89E5-5BB67E76AC84}" srcOrd="10" destOrd="0" presId="urn:microsoft.com/office/officeart/2005/8/layout/list1"/>
    <dgm:cxn modelId="{FB875A1B-F59E-4C74-B175-5717D7F990E6}" type="presParOf" srcId="{A8279D52-036A-4B25-8191-B09B0F52684D}" destId="{4211B638-45A7-40D4-965A-867C0EB7F00D}" srcOrd="11" destOrd="0" presId="urn:microsoft.com/office/officeart/2005/8/layout/list1"/>
    <dgm:cxn modelId="{115C86C1-828C-4983-B113-6A3D1F6554D2}" type="presParOf" srcId="{A8279D52-036A-4B25-8191-B09B0F52684D}" destId="{C861E0D7-BF4A-468B-AA5F-A5DF967C8EB5}" srcOrd="12" destOrd="0" presId="urn:microsoft.com/office/officeart/2005/8/layout/list1"/>
    <dgm:cxn modelId="{29D5E6D4-7BA4-457C-8E69-C09767F4F4CE}" type="presParOf" srcId="{C861E0D7-BF4A-468B-AA5F-A5DF967C8EB5}" destId="{5F4AAECB-CFB0-4700-B641-1C12907D012B}" srcOrd="0" destOrd="0" presId="urn:microsoft.com/office/officeart/2005/8/layout/list1"/>
    <dgm:cxn modelId="{6C4070C7-3F8A-4B2C-8C7C-AFC05D3A3C8B}" type="presParOf" srcId="{C861E0D7-BF4A-468B-AA5F-A5DF967C8EB5}" destId="{26E9DF3E-A1AD-4E9D-82C9-8CB2D07DE32B}" srcOrd="1" destOrd="0" presId="urn:microsoft.com/office/officeart/2005/8/layout/list1"/>
    <dgm:cxn modelId="{C7EB2B20-038A-4619-8B78-4CF25CE5B5CD}" type="presParOf" srcId="{A8279D52-036A-4B25-8191-B09B0F52684D}" destId="{CB671BF0-AA88-4D65-A908-954E2A135371}" srcOrd="13" destOrd="0" presId="urn:microsoft.com/office/officeart/2005/8/layout/list1"/>
    <dgm:cxn modelId="{9286BAF5-71D3-4CE8-B2A9-6C1CE7AEAC98}" type="presParOf" srcId="{A8279D52-036A-4B25-8191-B09B0F52684D}" destId="{F19C4C8D-1F8E-434B-A522-8CD4FA7A488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D0AF6-BA49-4213-AC4D-6CA4CA526D7E}">
      <dsp:nvSpPr>
        <dsp:cNvPr id="0" name=""/>
        <dsp:cNvSpPr/>
      </dsp:nvSpPr>
      <dsp:spPr>
        <a:xfrm>
          <a:off x="0" y="472855"/>
          <a:ext cx="5596307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336" tIns="291592" rIns="43433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Verdana"/>
              <a:ea typeface="Verdana"/>
            </a:rPr>
            <a:t>Framework for the delivery, access, and management of primary healthcare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Verdana"/>
              <a:ea typeface="Verdana"/>
            </a:rPr>
            <a:t>Establishes hub and spoke primary care networks to strengthen primary care service delivery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Verdana"/>
              <a:ea typeface="Verdana"/>
            </a:rPr>
            <a:t>Establishes</a:t>
          </a:r>
          <a:r>
            <a:rPr lang="en-US" sz="1400" b="0" kern="1200">
              <a:latin typeface="Verdana"/>
              <a:ea typeface="Verdana"/>
            </a:rPr>
            <a:t> sustainable financing for primary healthcare</a:t>
          </a:r>
          <a:endParaRPr lang="en-US" sz="1400" kern="1200">
            <a:latin typeface="Verdana"/>
            <a:ea typeface="Verdana"/>
          </a:endParaRPr>
        </a:p>
      </dsp:txBody>
      <dsp:txXfrm>
        <a:off x="0" y="472855"/>
        <a:ext cx="5596307" cy="1631700"/>
      </dsp:txXfrm>
    </dsp:sp>
    <dsp:sp modelId="{5F797DFD-4A04-49CC-A841-D540E4F38D84}">
      <dsp:nvSpPr>
        <dsp:cNvPr id="0" name=""/>
        <dsp:cNvSpPr/>
      </dsp:nvSpPr>
      <dsp:spPr>
        <a:xfrm>
          <a:off x="279815" y="266215"/>
          <a:ext cx="3917414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069" tIns="0" rIns="1480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Primary Healthcare Act</a:t>
          </a:r>
        </a:p>
      </dsp:txBody>
      <dsp:txXfrm>
        <a:off x="299990" y="286390"/>
        <a:ext cx="3877064" cy="372930"/>
      </dsp:txXfrm>
    </dsp:sp>
    <dsp:sp modelId="{C154F1FF-6566-4675-9A64-BEB7070D8CD7}">
      <dsp:nvSpPr>
        <dsp:cNvPr id="0" name=""/>
        <dsp:cNvSpPr/>
      </dsp:nvSpPr>
      <dsp:spPr>
        <a:xfrm>
          <a:off x="0" y="2386795"/>
          <a:ext cx="5596307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336" tIns="291592" rIns="43433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Verdana"/>
              <a:ea typeface="Verdana"/>
            </a:rPr>
            <a:t> Establishes a Social Health Authority to manage three funds</a:t>
          </a:r>
        </a:p>
      </dsp:txBody>
      <dsp:txXfrm>
        <a:off x="0" y="2386795"/>
        <a:ext cx="5596307" cy="793800"/>
      </dsp:txXfrm>
    </dsp:sp>
    <dsp:sp modelId="{7260D024-D1B2-4269-B8D5-D16966BA5B8C}">
      <dsp:nvSpPr>
        <dsp:cNvPr id="0" name=""/>
        <dsp:cNvSpPr/>
      </dsp:nvSpPr>
      <dsp:spPr>
        <a:xfrm>
          <a:off x="279815" y="2180155"/>
          <a:ext cx="3917414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069" tIns="0" rIns="1480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Social Health Insurance Act</a:t>
          </a:r>
        </a:p>
      </dsp:txBody>
      <dsp:txXfrm>
        <a:off x="299990" y="2200330"/>
        <a:ext cx="3877064" cy="372930"/>
      </dsp:txXfrm>
    </dsp:sp>
    <dsp:sp modelId="{613907A3-9806-4752-89E5-5BB67E76AC84}">
      <dsp:nvSpPr>
        <dsp:cNvPr id="0" name=""/>
        <dsp:cNvSpPr/>
      </dsp:nvSpPr>
      <dsp:spPr>
        <a:xfrm>
          <a:off x="0" y="3462835"/>
          <a:ext cx="5596307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336" tIns="291592" rIns="43433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Verdana"/>
              <a:ea typeface="Verdana"/>
            </a:rPr>
            <a:t>Establishes the Digital Health Agency to guide the provision of integrated digital health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Establishes a comprehensive integrated digital health information system (digital superhighway)</a:t>
          </a:r>
        </a:p>
      </dsp:txBody>
      <dsp:txXfrm>
        <a:off x="0" y="3462835"/>
        <a:ext cx="5596307" cy="1212750"/>
      </dsp:txXfrm>
    </dsp:sp>
    <dsp:sp modelId="{709A7CC1-19E0-4951-A1CB-CF2D6F19A637}">
      <dsp:nvSpPr>
        <dsp:cNvPr id="0" name=""/>
        <dsp:cNvSpPr/>
      </dsp:nvSpPr>
      <dsp:spPr>
        <a:xfrm>
          <a:off x="279815" y="3256195"/>
          <a:ext cx="3917414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069" tIns="0" rIns="1480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Digital Health Act</a:t>
          </a:r>
        </a:p>
      </dsp:txBody>
      <dsp:txXfrm>
        <a:off x="299990" y="3276370"/>
        <a:ext cx="3877064" cy="372930"/>
      </dsp:txXfrm>
    </dsp:sp>
    <dsp:sp modelId="{F19C4C8D-1F8E-434B-A522-8CD4FA7A4884}">
      <dsp:nvSpPr>
        <dsp:cNvPr id="0" name=""/>
        <dsp:cNvSpPr/>
      </dsp:nvSpPr>
      <dsp:spPr>
        <a:xfrm>
          <a:off x="0" y="4957825"/>
          <a:ext cx="5596307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336" tIns="291592" rIns="43433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Establishes a framework for ringfencing health resources generated at facilities</a:t>
          </a:r>
          <a:r>
            <a:rPr lang="en-US" sz="1400" kern="1200">
              <a:latin typeface="Verdana Bold"/>
            </a:rPr>
            <a:t> </a:t>
          </a:r>
          <a:endParaRPr lang="en-US" sz="1400" kern="1200"/>
        </a:p>
      </dsp:txBody>
      <dsp:txXfrm>
        <a:off x="0" y="4957825"/>
        <a:ext cx="5596307" cy="793800"/>
      </dsp:txXfrm>
    </dsp:sp>
    <dsp:sp modelId="{26E9DF3E-A1AD-4E9D-82C9-8CB2D07DE32B}">
      <dsp:nvSpPr>
        <dsp:cNvPr id="0" name=""/>
        <dsp:cNvSpPr/>
      </dsp:nvSpPr>
      <dsp:spPr>
        <a:xfrm>
          <a:off x="279815" y="4751185"/>
          <a:ext cx="3917414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069" tIns="0" rIns="1480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Facility Improvement Financing Act</a:t>
          </a:r>
        </a:p>
      </dsp:txBody>
      <dsp:txXfrm>
        <a:off x="299990" y="4771360"/>
        <a:ext cx="3877064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Policy and Financing challenges and opportunities for GHS, HIV, integration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Examples of integrated programming and health financing analyses</a:t>
            </a:r>
          </a:p>
          <a:p>
            <a:endParaRPr lang="en-US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 minutes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0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/>
              <a:t>Legal frameworks to establish stakeholder roles, responsibilities, and accountability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/>
              <a:t>Multisectoral coordination at national and subnational levels, including through strategic action plans</a:t>
            </a:r>
            <a:endParaRPr lang="en-US">
              <a:cs typeface="Calibri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/>
              <a:t>Funding and financing mechanisms: political commitment from stakeholders from national, subnational, and local levels to mobilize public and private domestic resources and align funding streams across sectors and programs</a:t>
            </a:r>
            <a:endParaRPr lang="en-US">
              <a:cs typeface="Calibri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/>
              <a:t>Surveillance and early warning systems: One Health approach that integrates human, animal, and environmental health sectors through interoperable surveillance and labs</a:t>
            </a:r>
            <a:endParaRPr lang="en-US">
              <a:cs typeface="Calibri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/>
              <a:t>National health systems: strengthening laboratory networks, expanding health security capacities to subnational and community levels, and strengthening network capacities to maintain essential services during health emergencies </a:t>
            </a:r>
            <a:endParaRPr lang="en-US">
              <a:cs typeface="Calibri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/>
              <a:t>International and regional cooperation agencies: integrating strategies and activities across major health and broader development initiatives</a:t>
            </a:r>
            <a:endParaRPr lang="en-US">
              <a:cs typeface="Calibri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/>
              <a:t>Increasing primary healthcare resilience by establishing strategies for maintaining essential services during emergencies and preparing for stressors such as climate change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1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b="1"/>
              <a:t>Our approach: </a:t>
            </a:r>
            <a:endParaRPr lang="en-US"/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b="1"/>
              <a:t>Setting up multisectoral coordination mechanisms for health security under a One Health approach. </a:t>
            </a:r>
            <a:r>
              <a:rPr lang="en-US"/>
              <a:t>These mechanisms will ensure activation of a coordinated response during emergencies and foster the implementation of national action plans to improve preparedness, prevention, and detection.</a:t>
            </a:r>
            <a:endParaRPr lang="en-US">
              <a:cs typeface="Calibri"/>
            </a:endParaRP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b="1"/>
              <a:t>Establishing donor coordination groups to align investments. </a:t>
            </a:r>
            <a:r>
              <a:rPr lang="en-US"/>
              <a:t>These groups promote synergies in development investments and reduce inefficiencies in spending. They also are a great communication mechanism with the government and promote sustainability of interventions and key priorities during and after government transitions.</a:t>
            </a:r>
            <a:endParaRPr lang="en-US">
              <a:cs typeface="Calibri"/>
            </a:endParaRP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b="1"/>
              <a:t>Adapting HIV situation room methodology for COVID-19 and emergent health threat surveillance </a:t>
            </a:r>
            <a:r>
              <a:rPr lang="en-US"/>
              <a:t>and program planning at the subnational and national levels.</a:t>
            </a:r>
            <a:endParaRPr lang="en-US">
              <a:cs typeface="Calibri"/>
            </a:endParaRPr>
          </a:p>
          <a:p>
            <a:pPr marL="0" indent="0">
              <a:buFontTx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6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b="1"/>
              <a:t>New and potential approaches:</a:t>
            </a:r>
            <a:endParaRPr lang="en-US"/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b="1"/>
              <a:t>Integration of Global Health Security lab strengthening strategies with HIV and TB. </a:t>
            </a:r>
            <a:r>
              <a:rPr lang="en-US"/>
              <a:t>Integrate training, quality improvement, resources, and staffing.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b="1"/>
              <a:t>Adaptation of innovative HIV approaches to ensure continuation of essential services during health emergencies. </a:t>
            </a:r>
            <a:r>
              <a:rPr lang="en-US"/>
              <a:t>For instance, multi-month prescription, home delivery of medicine for chronic or critical patients, and re-linkage of chronic or critical patients to avoid loss to follow-up during health emergencies or pandemic.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b="1"/>
              <a:t>Include HIV and TB patients and other at-risk populations in antimicrobial resistance risk communication and community engagement activities.</a:t>
            </a:r>
            <a:endParaRPr lang="en-US"/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b="1"/>
              <a:t>Scale-up telemedicine initiatives, which began during the COVID-19 pandemic</a:t>
            </a:r>
            <a:r>
              <a:rPr lang="en-US"/>
              <a:t>,</a:t>
            </a:r>
            <a:r>
              <a:rPr lang="en-US" b="1"/>
              <a:t> </a:t>
            </a:r>
            <a:r>
              <a:rPr lang="en-US"/>
              <a:t>to increase access to specialty care during health emergencies.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b="1"/>
              <a:t>Adapt planning and resource mobilization instruments designed and applied by HIV programs for Global Health Security </a:t>
            </a:r>
            <a:r>
              <a:rPr lang="en-US"/>
              <a:t>(e.g., investment cases, financial gap analyses, and sustainability assessments and plans).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88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Key legislations the government has passed as part of Universal health coverage reform - which PROPEL Health has been supporting to operationalize.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b="1"/>
              <a:t>Leveraging and Integrating HIV Programming</a:t>
            </a:r>
            <a:endParaRPr lang="en-US"/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Leveraged activity-based costing strategy, originally introduced for HIV program use,</a:t>
            </a:r>
            <a:r>
              <a:rPr lang="en-US"/>
              <a:t> for use in other areas including family planning and tuberculosis. </a:t>
            </a:r>
            <a:endParaRPr lang="en-US">
              <a:cs typeface="Calibri"/>
            </a:endParaRP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Integration of health programming, including HIV, </a:t>
            </a:r>
            <a:r>
              <a:rPr lang="en-US"/>
              <a:t>by integrating strategic information systems, supply-chain systems, service delivery, and human resources for health. </a:t>
            </a:r>
            <a:endParaRPr lang="en-US">
              <a:cs typeface="Calibri"/>
            </a:endParaRP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Interoperability between all existing health data and surveillance systems (system integration)</a:t>
            </a:r>
            <a:r>
              <a:rPr lang="en-US"/>
              <a:t>; leveraging existing HIV data and surveillance system to expand to other disease areas.</a:t>
            </a:r>
            <a:endParaRPr lang="en-US">
              <a:cs typeface="Calibri"/>
            </a:endParaRP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/>
              <a:t>Supported the Ministry of Health to develop a </a:t>
            </a:r>
            <a:r>
              <a:rPr lang="en-US" b="1"/>
              <a:t>financing model for primary care networks</a:t>
            </a:r>
            <a:r>
              <a:rPr lang="en-US"/>
              <a:t>, based on success in HIV program funding.</a:t>
            </a:r>
            <a:endParaRPr lang="en-US"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b="1"/>
              <a:t>Creating Resilient Primary Healthcare </a:t>
            </a:r>
            <a:endParaRPr lang="en-US"/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Strengthening institutional knowledge:</a:t>
            </a:r>
            <a:r>
              <a:rPr lang="en-US"/>
              <a:t> supported the Ministry of Health to digitize evidence-based practices. </a:t>
            </a:r>
            <a:endParaRPr lang="en-US">
              <a:cs typeface="Calibri"/>
            </a:endParaRP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Strengthened medium-term expenditure frameworks and public financial management at all levels</a:t>
            </a:r>
            <a:r>
              <a:rPr lang="en-US"/>
              <a:t>, increasing flexibility of financing mechanisms and fiscal autonomy at subnational levels.</a:t>
            </a:r>
            <a:endParaRPr lang="en-US">
              <a:cs typeface="Calibri"/>
            </a:endParaRP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Supporting facility readiness to implement universal health coverage reforms</a:t>
            </a:r>
            <a:r>
              <a:rPr lang="en-US"/>
              <a:t>, identifying and addressing gaps. </a:t>
            </a:r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8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b="1"/>
              <a:t>New and potential approaches:</a:t>
            </a:r>
            <a:endParaRPr lang="en-US"/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Establish coordination mechanism between the Ministry of Health and Treasury</a:t>
            </a:r>
            <a:r>
              <a:rPr lang="en-US"/>
              <a:t> for improved roll-out of universal health coverage reforms.</a:t>
            </a: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Improved coordination between levels of government </a:t>
            </a:r>
            <a:r>
              <a:rPr lang="en-US"/>
              <a:t>for policy development and implementation.</a:t>
            </a: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Leveraging health data system for sentinel and active surveillance </a:t>
            </a:r>
            <a:r>
              <a:rPr lang="en-US"/>
              <a:t>(integrating surveillance into primary healthcare).</a:t>
            </a: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/>
              <a:t>Include </a:t>
            </a:r>
            <a:r>
              <a:rPr lang="en-US" b="1"/>
              <a:t>emergency response provisions in expenditure frameworks </a:t>
            </a:r>
            <a:r>
              <a:rPr lang="en-US"/>
              <a:t>at all levels.</a:t>
            </a: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Expand digitized evidence-based practice resources to include health security priorities</a:t>
            </a:r>
            <a:r>
              <a:rPr lang="en-US"/>
              <a:t>, such as antimicrobial stewardship and prevention of healthcare-associated infections, disease surveillance and reporting, and outbreak response protocols.</a:t>
            </a: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/>
              <a:t>Continue to increase primary healthcare resilience, focusing on </a:t>
            </a:r>
            <a:r>
              <a:rPr lang="en-US" b="1"/>
              <a:t>commodity security to sustain universal health coverage</a:t>
            </a:r>
            <a:r>
              <a:rPr lang="en-US"/>
              <a:t>, including during health emergencies.</a:t>
            </a: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 b="1"/>
              <a:t>Strengthen community health approach</a:t>
            </a:r>
            <a:r>
              <a:rPr lang="en-US"/>
              <a:t>, including establishing risk communication channels for adequate response to health emergencies. </a:t>
            </a:r>
          </a:p>
          <a:p>
            <a:pPr marL="285750" indent="-285750">
              <a:spcBef>
                <a:spcPts val="600"/>
              </a:spcBef>
              <a:buFont typeface="Wingdings,Sans-Serif"/>
              <a:buChar char="§"/>
            </a:pPr>
            <a:r>
              <a:rPr lang="en-US"/>
              <a:t>Move toward a </a:t>
            </a:r>
            <a:r>
              <a:rPr lang="en-US" b="1"/>
              <a:t>One Health approach to health security; </a:t>
            </a:r>
            <a:r>
              <a:rPr lang="en-US"/>
              <a:t>integrate </a:t>
            </a:r>
            <a:r>
              <a:rPr lang="en-US" b="1"/>
              <a:t>human, animal, and environmental disease surveillance systems; and establish coordination mechanisms between government ministries</a:t>
            </a:r>
            <a:r>
              <a:rPr lang="en-US"/>
              <a:t> (health, treasury, animal/agriculture, environment) to </a:t>
            </a:r>
            <a:r>
              <a:rPr lang="en-US" b="1"/>
              <a:t>develop a National Health Security Action Plan.</a:t>
            </a:r>
            <a:endParaRPr lang="en-US"/>
          </a:p>
          <a:p>
            <a:pPr>
              <a:spcBef>
                <a:spcPts val="600"/>
              </a:spcBef>
            </a:pP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1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Future Directions to Strengthen Policy, Financing, and Governance for GHS and HIV Integration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94" r:id="rId3"/>
    <p:sldLayoutId id="2147483665" r:id="rId4"/>
    <p:sldLayoutId id="2147483667" r:id="rId5"/>
    <p:sldLayoutId id="2147483698" r:id="rId6"/>
    <p:sldLayoutId id="2147483699" r:id="rId7"/>
    <p:sldLayoutId id="2147483700" r:id="rId8"/>
    <p:sldLayoutId id="2147483696" r:id="rId9"/>
    <p:sldLayoutId id="2147483697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DB18-BD71-876A-1BC6-509452FD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National Roadmaps for Health Financing and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E6A2F-F41F-6C40-8273-8436B6D3C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HIV and Global Health Security: Policy, Financing, and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C764-3D3A-4651-EE8B-AAE57BD46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Suneeta Sharma, Director PROPEL Health, Palladium</a:t>
            </a:r>
          </a:p>
        </p:txBody>
      </p:sp>
    </p:spTree>
    <p:extLst>
      <p:ext uri="{BB962C8B-B14F-4D97-AF65-F5344CB8AC3E}">
        <p14:creationId xmlns:p14="http://schemas.microsoft.com/office/powerpoint/2010/main" val="410402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206A8F-E04F-B0C9-F3CB-7D3F7E2887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994" y="2099965"/>
            <a:ext cx="10572307" cy="4023492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Legal frameworks to establish stakeholder roles, responsibilities, and accountability</a:t>
            </a:r>
            <a:endParaRPr lang="en-US" sz="22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Multisectoral coordination at national and subnational levels, including through strategic action plans</a:t>
            </a:r>
            <a:endParaRPr lang="en-US" sz="22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Funding and financing mechanisms</a:t>
            </a:r>
            <a:endParaRPr lang="en-US" sz="22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Surveillance and early warning systems</a:t>
            </a:r>
            <a:endParaRPr lang="en-US" sz="22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National health systems</a:t>
            </a:r>
            <a:endParaRPr lang="en-US" sz="22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International and regional cooperation agencies</a:t>
            </a:r>
            <a:endParaRPr lang="en-US" sz="22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Increasing primary healthcare resilience </a:t>
            </a:r>
            <a:endParaRPr lang="en-US" sz="2200"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781DD-9FAB-0044-FBA5-CB249766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680" y="441325"/>
            <a:ext cx="9813611" cy="1287464"/>
          </a:xfrm>
        </p:spPr>
        <p:txBody>
          <a:bodyPr anchor="ctr" anchorCtr="0">
            <a:normAutofit fontScale="90000"/>
          </a:bodyPr>
          <a:lstStyle/>
          <a:p>
            <a:r>
              <a:rPr lang="en-US" sz="3600"/>
              <a:t>General Policy and Financing Opportunities in Global Health Security </a:t>
            </a:r>
          </a:p>
        </p:txBody>
      </p:sp>
    </p:spTree>
    <p:extLst>
      <p:ext uri="{BB962C8B-B14F-4D97-AF65-F5344CB8AC3E}">
        <p14:creationId xmlns:p14="http://schemas.microsoft.com/office/powerpoint/2010/main" val="338181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0233CB-757E-52C2-E093-1D149F6A34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8611" y="2097089"/>
            <a:ext cx="10414389" cy="410368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200" b="1">
                <a:solidFill>
                  <a:schemeClr val="accent1"/>
                </a:solidFill>
              </a:rPr>
              <a:t>Our approach: </a:t>
            </a:r>
            <a:endParaRPr lang="en-US" sz="2200" b="1">
              <a:solidFill>
                <a:schemeClr val="accent1"/>
              </a:solidFill>
              <a:ea typeface="Verdan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/>
              <a:t>Setting up multisectoral coordination mechanisms for health security under a One Health approach  </a:t>
            </a:r>
            <a:endParaRPr lang="en-US" sz="2200">
              <a:ea typeface="Verdan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/>
              <a:t>Establishing donor coordination groups to align investments</a:t>
            </a:r>
            <a:endParaRPr lang="en-US" sz="2200">
              <a:ea typeface="Verdan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/>
              <a:t>Adapting HIV situation room methodology for COVID-19 and emergent health threat surveillance and response</a:t>
            </a:r>
            <a:endParaRPr lang="en-US" sz="2200">
              <a:ea typeface="Verdan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33EF04-0AA2-3E06-589C-C4483F46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940" y="657225"/>
            <a:ext cx="8938259" cy="1223964"/>
          </a:xfrm>
        </p:spPr>
        <p:txBody>
          <a:bodyPr>
            <a:normAutofit/>
          </a:bodyPr>
          <a:lstStyle/>
          <a:p>
            <a:r>
              <a:rPr lang="en-US" sz="3600"/>
              <a:t>Central America: Our Global Health Security Approach</a:t>
            </a:r>
          </a:p>
        </p:txBody>
      </p:sp>
    </p:spTree>
    <p:extLst>
      <p:ext uri="{BB962C8B-B14F-4D97-AF65-F5344CB8AC3E}">
        <p14:creationId xmlns:p14="http://schemas.microsoft.com/office/powerpoint/2010/main" val="194384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542928-F5A7-245A-0A78-BFBC8B4411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948" y="1721228"/>
            <a:ext cx="10755612" cy="460623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200" b="1">
                <a:solidFill>
                  <a:schemeClr val="accent1"/>
                </a:solidFill>
              </a:rPr>
              <a:t>New and potential approaches:</a:t>
            </a:r>
            <a:endParaRPr lang="en-US" sz="2200" b="1">
              <a:solidFill>
                <a:schemeClr val="accent1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Integration of Global Health Security lab strengthening strategies with HIV and TB </a:t>
            </a:r>
            <a:endParaRPr lang="en-US" sz="22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Adaptation of innovative HIV approaches to ensure continuation of essential services during health emergencies</a:t>
            </a:r>
            <a:endParaRPr lang="en-US" sz="22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Include HIV and TB patients and other at-risk populations in antimicrobial resistance risk communication and community engagement activities</a:t>
            </a:r>
            <a:endParaRPr lang="en-US" sz="22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Scale-up telemedicine initiatives, which began during the COVID-19 pandemic</a:t>
            </a:r>
            <a:endParaRPr lang="en-US" sz="22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Adapt planning and resource mobilization instruments designed and applied by HIV programs for Global Health Security </a:t>
            </a:r>
            <a:endParaRPr lang="en-US" sz="2200">
              <a:ea typeface="Verdan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00A462-D2EE-619F-D161-0262D88D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320" y="615227"/>
            <a:ext cx="8807771" cy="1223964"/>
          </a:xfrm>
        </p:spPr>
        <p:txBody>
          <a:bodyPr>
            <a:normAutofit/>
          </a:bodyPr>
          <a:lstStyle/>
          <a:p>
            <a:r>
              <a:rPr lang="en-US" sz="3600"/>
              <a:t>Central America: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68568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761DBD-11E9-061B-CA0E-0E39EB9AFB28}"/>
              </a:ext>
            </a:extLst>
          </p:cNvPr>
          <p:cNvSpPr txBox="1"/>
          <p:nvPr/>
        </p:nvSpPr>
        <p:spPr>
          <a:xfrm>
            <a:off x="442915" y="3162443"/>
            <a:ext cx="5653934" cy="3038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GB" sz="1400" b="1">
                <a:solidFill>
                  <a:schemeClr val="accent1"/>
                </a:solidFill>
              </a:rPr>
              <a:t>Kenyan government health sector priorities 2022-2027</a:t>
            </a:r>
            <a:endParaRPr lang="en-GB" sz="1400">
              <a:solidFill>
                <a:schemeClr val="accent1"/>
              </a:solidFill>
            </a:endParaRPr>
          </a:p>
          <a:p>
            <a:pPr marL="800100" lvl="1" indent="-342900" defTabSz="914400">
              <a:spcBef>
                <a:spcPts val="1000"/>
              </a:spcBef>
              <a:buFont typeface="+mj-lt"/>
              <a:buAutoNum type="arabicPeriod"/>
            </a:pPr>
            <a:r>
              <a:rPr lang="en-GB" sz="1400"/>
              <a:t>Adequate human resources for health</a:t>
            </a:r>
          </a:p>
          <a:p>
            <a:pPr marL="800100" lvl="1" indent="-342900" defTabSz="914400">
              <a:spcBef>
                <a:spcPts val="1000"/>
              </a:spcBef>
              <a:buFont typeface="+mj-lt"/>
              <a:buAutoNum type="arabicPeriod"/>
            </a:pPr>
            <a:r>
              <a:rPr lang="en-GB" sz="1400"/>
              <a:t>Effective supply chain of health products and technologies for commodity security</a:t>
            </a:r>
          </a:p>
          <a:p>
            <a:pPr marL="800100" lvl="1" indent="-342900" defTabSz="914400">
              <a:spcBef>
                <a:spcPts val="1000"/>
              </a:spcBef>
              <a:buFont typeface="+mj-lt"/>
              <a:buAutoNum type="arabicPeriod"/>
            </a:pPr>
            <a:r>
              <a:rPr lang="en-GB" sz="1400"/>
              <a:t>Health financing/universal healthcare</a:t>
            </a:r>
          </a:p>
          <a:p>
            <a:pPr marL="800100" lvl="1" indent="-342900" defTabSz="914400">
              <a:spcBef>
                <a:spcPts val="1000"/>
              </a:spcBef>
              <a:buFont typeface="+mj-lt"/>
              <a:buAutoNum type="arabicPeriod"/>
            </a:pPr>
            <a:r>
              <a:rPr lang="en-GB" sz="1400"/>
              <a:t>Integrated health information system</a:t>
            </a:r>
          </a:p>
          <a:p>
            <a:pPr marL="800100" lvl="1" indent="-342900" defTabSz="914400">
              <a:spcBef>
                <a:spcPts val="1000"/>
              </a:spcBef>
              <a:buFont typeface="+mj-lt"/>
              <a:buAutoNum type="arabicPeriod"/>
            </a:pPr>
            <a:r>
              <a:rPr lang="en-GB" sz="1400"/>
              <a:t>Primary health care/community health interventions</a:t>
            </a:r>
          </a:p>
          <a:p>
            <a:pPr marR="0" defTabSz="91440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/>
              <a:t>To accelerate the attainment of these priorities, Kenya has enacted legislations to anchor reforms within a legal framework.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41CF9A-BEAA-B51D-CFCE-5AD3845F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1616643"/>
            <a:ext cx="5272087" cy="1428641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sz="3100" b="1" kern="1200">
                <a:latin typeface="+mj-lt"/>
                <a:ea typeface="+mj-ea"/>
                <a:cs typeface="+mj-cs"/>
              </a:rPr>
              <a:t>Kenya: Overview of Universal Health Coverage Reform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697F50-9B20-E34C-739A-17C4AA281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762404"/>
              </p:ext>
            </p:extLst>
          </p:nvPr>
        </p:nvGraphicFramePr>
        <p:xfrm>
          <a:off x="6320077" y="441324"/>
          <a:ext cx="5596307" cy="601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081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8A8A1F-EA4F-DFB1-ADF4-7DB9722E8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580" y="1712960"/>
            <a:ext cx="10862893" cy="4521926"/>
          </a:xfrm>
        </p:spPr>
        <p:txBody>
          <a:bodyPr vert="horz" lIns="0" tIns="0" rIns="0" bIns="0" numCol="1" rtlCol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>
                <a:solidFill>
                  <a:schemeClr val="accent1"/>
                </a:solidFill>
              </a:rPr>
              <a:t>Leveraging and Integrating HIV Programming</a:t>
            </a:r>
            <a:endParaRPr lang="en-US" b="1">
              <a:solidFill>
                <a:schemeClr val="accent1"/>
              </a:solidFill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Leveraged activity-based costing strategy  for use in other areas </a:t>
            </a:r>
            <a:endParaRPr lang="en-US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Integration of health programming, including HIV </a:t>
            </a:r>
            <a:endParaRPr lang="en-US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Interoperability between all existing health data and surveillance systems (system integration)</a:t>
            </a:r>
            <a:endParaRPr lang="en-US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Financing model for primary care networks </a:t>
            </a:r>
            <a:endParaRPr lang="en-US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1"/>
                </a:solidFill>
              </a:rPr>
              <a:t>Creating Resilient Primary Healthcare </a:t>
            </a:r>
            <a:endParaRPr lang="en-US" b="1">
              <a:solidFill>
                <a:schemeClr val="accent1"/>
              </a:solidFill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Strengthening institutional knowledge</a:t>
            </a:r>
            <a:endParaRPr lang="en-US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Strengthened medium-term expenditure frameworks and public financial management at all levels</a:t>
            </a:r>
            <a:endParaRPr lang="en-US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Supporting facility readiness to implement universal health coverage reforms</a:t>
            </a:r>
            <a:endParaRPr lang="en-US">
              <a:ea typeface="Verdan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50E50D-F893-7FA6-E688-AA679823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9" y="538605"/>
            <a:ext cx="8831581" cy="1069246"/>
          </a:xfrm>
        </p:spPr>
        <p:txBody>
          <a:bodyPr>
            <a:noAutofit/>
          </a:bodyPr>
          <a:lstStyle/>
          <a:p>
            <a:r>
              <a:rPr lang="en-US" sz="3600"/>
              <a:t>Kenya: Operationalizing Universal Health Coverage Reform   </a:t>
            </a:r>
          </a:p>
        </p:txBody>
      </p:sp>
    </p:spTree>
    <p:extLst>
      <p:ext uri="{BB962C8B-B14F-4D97-AF65-F5344CB8AC3E}">
        <p14:creationId xmlns:p14="http://schemas.microsoft.com/office/powerpoint/2010/main" val="211245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8A8A1F-EA4F-DFB1-ADF4-7DB9722E8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460" y="1709372"/>
            <a:ext cx="10798861" cy="4622848"/>
          </a:xfrm>
        </p:spPr>
        <p:txBody>
          <a:bodyPr vert="horz" lIns="0" tIns="0" rIns="0" bIns="0" numCol="1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New and potential approaches:</a:t>
            </a:r>
            <a:endParaRPr lang="en-US" b="1" dirty="0">
              <a:solidFill>
                <a:schemeClr val="accent1"/>
              </a:solidFill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Establish coordination mechanism between the Ministry of Health and Treasury  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Improved coordination between levels of government 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Leveraging health data system for sentinel and active surveillance 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Emergency response provisions in expenditure frameworks at all levels.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Expand digitized evidence-based practice resources to include health security priorities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Commodity security to sustain universal health coverage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Strengthen community health approach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One Health approach to health security; integrate human, animal, and environmental disease surveillance systems; and e</a:t>
            </a:r>
            <a:r>
              <a:rPr lang="en-US" dirty="0">
                <a:ea typeface="Verdana"/>
              </a:rPr>
              <a:t>stablish coordination mechanisms b</a:t>
            </a:r>
            <a:r>
              <a:rPr lang="en-US" dirty="0"/>
              <a:t>etween key government ministries to develop a National Health Security Action Plan</a:t>
            </a:r>
            <a:endParaRPr lang="en-US" dirty="0">
              <a:ea typeface="Verdana"/>
            </a:endParaRPr>
          </a:p>
          <a:p>
            <a:pPr>
              <a:spcBef>
                <a:spcPts val="600"/>
              </a:spcBef>
            </a:pPr>
            <a:endParaRPr lang="en-US" dirty="0">
              <a:ea typeface="Verdan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50E50D-F893-7FA6-E688-AA679823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855518"/>
            <a:ext cx="9207474" cy="1223964"/>
          </a:xfrm>
        </p:spPr>
        <p:txBody>
          <a:bodyPr>
            <a:normAutofit/>
          </a:bodyPr>
          <a:lstStyle/>
          <a:p>
            <a:r>
              <a:rPr lang="en-US" sz="3600"/>
              <a:t>Kenya: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4798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y curved road with dots&#10;&#10;Description automatically generated with medium confidence">
            <a:extLst>
              <a:ext uri="{FF2B5EF4-FFF2-40B4-BE49-F238E27FC236}">
                <a16:creationId xmlns:a16="http://schemas.microsoft.com/office/drawing/2014/main" id="{6B686AB4-A7BA-1C8A-EAC4-0C5806F7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4083"/>
            <a:ext cx="12192000" cy="39507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6FDCF9-FF7A-3061-D859-CFB8C915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414" y="441387"/>
            <a:ext cx="9757775" cy="1287464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/>
              <a:t>Future Directions to Strengthen Policy, Financing, and Governance for GHS and HIV Integration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78CE1-5E7D-E3D5-53C7-FBF9641565B0}"/>
              </a:ext>
            </a:extLst>
          </p:cNvPr>
          <p:cNvSpPr txBox="1"/>
          <p:nvPr/>
        </p:nvSpPr>
        <p:spPr>
          <a:xfrm>
            <a:off x="565205" y="2011182"/>
            <a:ext cx="5578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accent1"/>
                </a:solidFill>
              </a:rPr>
              <a:t>Health System Resilience and Integration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3231E-1684-A49E-814C-5457DB803209}"/>
              </a:ext>
            </a:extLst>
          </p:cNvPr>
          <p:cNvSpPr txBox="1"/>
          <p:nvPr/>
        </p:nvSpPr>
        <p:spPr>
          <a:xfrm>
            <a:off x="6626942" y="2001014"/>
            <a:ext cx="5264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accent5"/>
                </a:solidFill>
              </a:rPr>
              <a:t>Multisectoral Coordination for One Health</a:t>
            </a:r>
          </a:p>
        </p:txBody>
      </p:sp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97EA31D2-3DE3-5F23-77E5-BBDAA1BF325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00400"/>
            <a:ext cx="640080" cy="457200"/>
          </a:xfrm>
          <a:prstGeom prst="rect">
            <a:avLst/>
          </a:prstGeom>
        </p:spPr>
      </p:pic>
      <p:pic>
        <p:nvPicPr>
          <p:cNvPr id="13" name="Graphic 12" descr="Marker with solid fill">
            <a:extLst>
              <a:ext uri="{FF2B5EF4-FFF2-40B4-BE49-F238E27FC236}">
                <a16:creationId xmlns:a16="http://schemas.microsoft.com/office/drawing/2014/main" id="{AAE8B522-87A9-B863-6D2B-628FE39AECA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9463" y="3358777"/>
            <a:ext cx="640080" cy="457200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C5EF8720-AF60-9AB1-F38D-A6E141C075D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1532" y="4763088"/>
            <a:ext cx="640080" cy="457200"/>
          </a:xfrm>
          <a:prstGeom prst="rect">
            <a:avLst/>
          </a:prstGeom>
        </p:spPr>
      </p:pic>
      <p:pic>
        <p:nvPicPr>
          <p:cNvPr id="15" name="Graphic 14" descr="Marker with solid fill">
            <a:extLst>
              <a:ext uri="{FF2B5EF4-FFF2-40B4-BE49-F238E27FC236}">
                <a16:creationId xmlns:a16="http://schemas.microsoft.com/office/drawing/2014/main" id="{95261090-50B4-B5F8-D6FC-47C2E852DB8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322" y="4612671"/>
            <a:ext cx="640080" cy="457200"/>
          </a:xfrm>
          <a:prstGeom prst="rect">
            <a:avLst/>
          </a:prstGeom>
        </p:spPr>
      </p:pic>
      <p:pic>
        <p:nvPicPr>
          <p:cNvPr id="16" name="Graphic 15" descr="Marker with solid fill">
            <a:extLst>
              <a:ext uri="{FF2B5EF4-FFF2-40B4-BE49-F238E27FC236}">
                <a16:creationId xmlns:a16="http://schemas.microsoft.com/office/drawing/2014/main" id="{BC3745CF-3211-5003-D1A8-94849008151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266" y="5191715"/>
            <a:ext cx="640080" cy="457200"/>
          </a:xfrm>
          <a:prstGeom prst="rect">
            <a:avLst/>
          </a:prstGeom>
        </p:spPr>
      </p:pic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BD2866DF-39CB-9C40-8ACD-058DE0DE8AE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630" y="2478369"/>
            <a:ext cx="640080" cy="457200"/>
          </a:xfrm>
          <a:prstGeom prst="rect">
            <a:avLst/>
          </a:prstGeom>
        </p:spPr>
      </p:pic>
      <p:pic>
        <p:nvPicPr>
          <p:cNvPr id="18" name="Graphic 17" descr="Marker with solid fill">
            <a:extLst>
              <a:ext uri="{FF2B5EF4-FFF2-40B4-BE49-F238E27FC236}">
                <a16:creationId xmlns:a16="http://schemas.microsoft.com/office/drawing/2014/main" id="{369CED82-AEAA-495B-435F-AF44B8A3596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5084" y="4351177"/>
            <a:ext cx="640080" cy="457200"/>
          </a:xfrm>
          <a:prstGeom prst="rect">
            <a:avLst/>
          </a:prstGeom>
        </p:spPr>
      </p:pic>
      <p:pic>
        <p:nvPicPr>
          <p:cNvPr id="19" name="Graphic 18" descr="Marker with solid fill">
            <a:extLst>
              <a:ext uri="{FF2B5EF4-FFF2-40B4-BE49-F238E27FC236}">
                <a16:creationId xmlns:a16="http://schemas.microsoft.com/office/drawing/2014/main" id="{CBC5F88B-2FF4-32D8-1301-A4BABB63937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8078" y="2929549"/>
            <a:ext cx="640080" cy="457200"/>
          </a:xfrm>
          <a:prstGeom prst="rect">
            <a:avLst/>
          </a:prstGeom>
        </p:spPr>
      </p:pic>
      <p:pic>
        <p:nvPicPr>
          <p:cNvPr id="20" name="Graphic 19" descr="Marker with solid fill">
            <a:extLst>
              <a:ext uri="{FF2B5EF4-FFF2-40B4-BE49-F238E27FC236}">
                <a16:creationId xmlns:a16="http://schemas.microsoft.com/office/drawing/2014/main" id="{A5F7D66F-C7B0-439C-252F-6D8634BD01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9845" y="4173147"/>
            <a:ext cx="640080" cy="457200"/>
          </a:xfrm>
          <a:prstGeom prst="rect">
            <a:avLst/>
          </a:prstGeom>
        </p:spPr>
      </p:pic>
      <p:pic>
        <p:nvPicPr>
          <p:cNvPr id="22" name="Graphic 21" descr="Marker with solid fill">
            <a:extLst>
              <a:ext uri="{FF2B5EF4-FFF2-40B4-BE49-F238E27FC236}">
                <a16:creationId xmlns:a16="http://schemas.microsoft.com/office/drawing/2014/main" id="{2EBA49DB-0A0D-8173-6308-EFF63658DFF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6989" y="5069871"/>
            <a:ext cx="640080" cy="457200"/>
          </a:xfrm>
          <a:prstGeom prst="rect">
            <a:avLst/>
          </a:prstGeom>
        </p:spPr>
      </p:pic>
      <p:pic>
        <p:nvPicPr>
          <p:cNvPr id="23" name="Graphic 22" descr="Marker with solid fill">
            <a:extLst>
              <a:ext uri="{FF2B5EF4-FFF2-40B4-BE49-F238E27FC236}">
                <a16:creationId xmlns:a16="http://schemas.microsoft.com/office/drawing/2014/main" id="{F5D53F5C-7CD7-9E9B-C963-52D3363D2E1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0653" y="5804611"/>
            <a:ext cx="640080" cy="457200"/>
          </a:xfrm>
          <a:prstGeom prst="rect">
            <a:avLst/>
          </a:prstGeom>
        </p:spPr>
      </p:pic>
      <p:pic>
        <p:nvPicPr>
          <p:cNvPr id="24" name="Graphic 23" descr="Marker with solid fill">
            <a:extLst>
              <a:ext uri="{FF2B5EF4-FFF2-40B4-BE49-F238E27FC236}">
                <a16:creationId xmlns:a16="http://schemas.microsoft.com/office/drawing/2014/main" id="{A4CD32CB-5B41-CA97-FF49-00F53D45623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5963" y="3691786"/>
            <a:ext cx="640080" cy="457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38FC7C2-CFD9-BB5C-F7EA-D93ACB6DF34F}"/>
              </a:ext>
            </a:extLst>
          </p:cNvPr>
          <p:cNvSpPr txBox="1"/>
          <p:nvPr/>
        </p:nvSpPr>
        <p:spPr>
          <a:xfrm>
            <a:off x="530985" y="2581772"/>
            <a:ext cx="1298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200" b="1">
                <a:solidFill>
                  <a:schemeClr val="accent1"/>
                </a:solidFill>
              </a:rPr>
              <a:t>Integrated governance &amp; planning</a:t>
            </a:r>
            <a:endParaRPr lang="en-US" sz="1200" b="1">
              <a:solidFill>
                <a:schemeClr val="accent1"/>
              </a:solidFill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7AF5E7C-ADCF-BF2F-B089-3D14D1E43454}"/>
              </a:ext>
            </a:extLst>
          </p:cNvPr>
          <p:cNvCxnSpPr>
            <a:cxnSpLocks/>
            <a:endCxn id="12" idx="0"/>
          </p:cNvCxnSpPr>
          <p:nvPr/>
        </p:nvCxnSpPr>
        <p:spPr>
          <a:xfrm rot="5400000">
            <a:off x="277782" y="2947196"/>
            <a:ext cx="295462" cy="210946"/>
          </a:xfrm>
          <a:prstGeom prst="bentConnector3">
            <a:avLst>
              <a:gd name="adj1" fmla="val -38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2CF8E75-DEA3-CA8F-3B00-89C100485273}"/>
              </a:ext>
            </a:extLst>
          </p:cNvPr>
          <p:cNvSpPr txBox="1"/>
          <p:nvPr/>
        </p:nvSpPr>
        <p:spPr>
          <a:xfrm>
            <a:off x="2032497" y="3274055"/>
            <a:ext cx="132190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accent1"/>
                </a:solidFill>
              </a:rPr>
              <a:t>Integrated supply chain management </a:t>
            </a:r>
            <a:endParaRPr lang="en-GB" sz="1200" b="1">
              <a:solidFill>
                <a:schemeClr val="accent1"/>
              </a:solidFill>
              <a:ea typeface="Verdana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86D956-5B5F-E231-DED3-7C38428BB630}"/>
              </a:ext>
            </a:extLst>
          </p:cNvPr>
          <p:cNvCxnSpPr>
            <a:cxnSpLocks/>
          </p:cNvCxnSpPr>
          <p:nvPr/>
        </p:nvCxnSpPr>
        <p:spPr>
          <a:xfrm flipH="1">
            <a:off x="1733386" y="3597221"/>
            <a:ext cx="30983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CF0FC75-1210-C57C-8D1C-75C813019ED7}"/>
              </a:ext>
            </a:extLst>
          </p:cNvPr>
          <p:cNvSpPr txBox="1"/>
          <p:nvPr/>
        </p:nvSpPr>
        <p:spPr>
          <a:xfrm>
            <a:off x="64585" y="5075883"/>
            <a:ext cx="1214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1"/>
                </a:solidFill>
              </a:rPr>
              <a:t>PPPs for commodity security</a:t>
            </a:r>
            <a:endParaRPr lang="en-US" sz="1200" b="1">
              <a:solidFill>
                <a:schemeClr val="accent1"/>
              </a:solidFill>
            </a:endParaRP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9A79929-87EF-8B43-49B0-20ACF9FF611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1980" y="4841271"/>
            <a:ext cx="327483" cy="231606"/>
          </a:xfrm>
          <a:prstGeom prst="bentConnector3">
            <a:avLst>
              <a:gd name="adj1" fmla="val 9870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31A0C15-7259-4FF8-185E-0D0102A35376}"/>
              </a:ext>
            </a:extLst>
          </p:cNvPr>
          <p:cNvSpPr txBox="1"/>
          <p:nvPr/>
        </p:nvSpPr>
        <p:spPr>
          <a:xfrm>
            <a:off x="2139615" y="4484812"/>
            <a:ext cx="1214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200" b="1">
                <a:solidFill>
                  <a:schemeClr val="accent1"/>
                </a:solidFill>
              </a:rPr>
              <a:t>Integrated laboratory systems</a:t>
            </a:r>
            <a:endParaRPr lang="en-US" sz="1200" b="1">
              <a:solidFill>
                <a:schemeClr val="accent1"/>
              </a:solidFill>
            </a:endParaRP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5163B7B4-C67A-2B59-44EB-82BA9CCAC3D2}"/>
              </a:ext>
            </a:extLst>
          </p:cNvPr>
          <p:cNvCxnSpPr>
            <a:cxnSpLocks/>
            <a:endCxn id="43" idx="2"/>
          </p:cNvCxnSpPr>
          <p:nvPr/>
        </p:nvCxnSpPr>
        <p:spPr>
          <a:xfrm rot="16200000" flipV="1">
            <a:off x="2668485" y="5209668"/>
            <a:ext cx="291463" cy="134414"/>
          </a:xfrm>
          <a:prstGeom prst="bentConnector3">
            <a:avLst>
              <a:gd name="adj1" fmla="val -472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42D79BB-3615-77F2-38F3-A290AB5F4A12}"/>
              </a:ext>
            </a:extLst>
          </p:cNvPr>
          <p:cNvSpPr txBox="1"/>
          <p:nvPr/>
        </p:nvSpPr>
        <p:spPr>
          <a:xfrm>
            <a:off x="4328577" y="5069433"/>
            <a:ext cx="131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b="1">
                <a:solidFill>
                  <a:schemeClr val="accent5"/>
                </a:solidFill>
              </a:rPr>
              <a:t>Multisectoral governance mechanisms</a:t>
            </a:r>
          </a:p>
        </p:txBody>
      </p:sp>
      <p:pic>
        <p:nvPicPr>
          <p:cNvPr id="52" name="Graphic 51" descr="Marker with solid fill">
            <a:extLst>
              <a:ext uri="{FF2B5EF4-FFF2-40B4-BE49-F238E27FC236}">
                <a16:creationId xmlns:a16="http://schemas.microsoft.com/office/drawing/2014/main" id="{AC106663-8E9F-0EF2-4853-53EEBDBE5D6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64" y="1923675"/>
            <a:ext cx="640080" cy="457200"/>
          </a:xfrm>
          <a:prstGeom prst="rect">
            <a:avLst/>
          </a:prstGeom>
        </p:spPr>
      </p:pic>
      <p:pic>
        <p:nvPicPr>
          <p:cNvPr id="53" name="Graphic 52" descr="Marker with solid fill">
            <a:extLst>
              <a:ext uri="{FF2B5EF4-FFF2-40B4-BE49-F238E27FC236}">
                <a16:creationId xmlns:a16="http://schemas.microsoft.com/office/drawing/2014/main" id="{E93C2FDC-0DB6-9208-D260-7CCDBD6A5A6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4020" y="1913327"/>
            <a:ext cx="640080" cy="457200"/>
          </a:xfrm>
          <a:prstGeom prst="rect">
            <a:avLst/>
          </a:prstGeom>
        </p:spPr>
      </p:pic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55258363-883A-8546-CE6A-673F8D5EF9E3}"/>
              </a:ext>
            </a:extLst>
          </p:cNvPr>
          <p:cNvCxnSpPr>
            <a:cxnSpLocks/>
            <a:stCxn id="51" idx="1"/>
          </p:cNvCxnSpPr>
          <p:nvPr/>
        </p:nvCxnSpPr>
        <p:spPr>
          <a:xfrm rot="10800000">
            <a:off x="3862431" y="5170449"/>
            <a:ext cx="466146" cy="222150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5FF0A6B-D18C-5009-7618-9FB96577AE7B}"/>
              </a:ext>
            </a:extLst>
          </p:cNvPr>
          <p:cNvSpPr txBox="1"/>
          <p:nvPr/>
        </p:nvSpPr>
        <p:spPr>
          <a:xfrm>
            <a:off x="5253290" y="2548478"/>
            <a:ext cx="1298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200" b="1">
                <a:solidFill>
                  <a:schemeClr val="accent1"/>
                </a:solidFill>
              </a:rPr>
              <a:t>Integrated HRH training</a:t>
            </a:r>
            <a:endParaRPr lang="en-US" sz="1200" b="1">
              <a:solidFill>
                <a:schemeClr val="accent1"/>
              </a:solidFill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7D0CD12C-C0E0-034F-E4CD-3BB85D1199FB}"/>
              </a:ext>
            </a:extLst>
          </p:cNvPr>
          <p:cNvCxnSpPr>
            <a:cxnSpLocks/>
            <a:stCxn id="67" idx="1"/>
          </p:cNvCxnSpPr>
          <p:nvPr/>
        </p:nvCxnSpPr>
        <p:spPr>
          <a:xfrm rot="10800000">
            <a:off x="4955690" y="2779311"/>
            <a:ext cx="297600" cy="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4013041-BAB1-340C-9679-F3E4594F6FB9}"/>
              </a:ext>
            </a:extLst>
          </p:cNvPr>
          <p:cNvSpPr txBox="1"/>
          <p:nvPr/>
        </p:nvSpPr>
        <p:spPr>
          <a:xfrm>
            <a:off x="5935888" y="5342892"/>
            <a:ext cx="1347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200" b="1">
                <a:solidFill>
                  <a:schemeClr val="accent1"/>
                </a:solidFill>
              </a:rPr>
              <a:t>Telemedicine</a:t>
            </a:r>
            <a:endParaRPr lang="en-US" sz="1200" b="1">
              <a:solidFill>
                <a:schemeClr val="accent1"/>
              </a:solidFill>
            </a:endParaRP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BFD210D8-645B-2CC9-889E-25F7220F6157}"/>
              </a:ext>
            </a:extLst>
          </p:cNvPr>
          <p:cNvCxnSpPr>
            <a:cxnSpLocks/>
            <a:stCxn id="74" idx="1"/>
            <a:endCxn id="18" idx="2"/>
          </p:cNvCxnSpPr>
          <p:nvPr/>
        </p:nvCxnSpPr>
        <p:spPr>
          <a:xfrm rot="10800000">
            <a:off x="5715124" y="4808378"/>
            <a:ext cx="220764" cy="673015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9A70694-8E4C-7B65-B2F2-EAE54589506C}"/>
              </a:ext>
            </a:extLst>
          </p:cNvPr>
          <p:cNvSpPr txBox="1"/>
          <p:nvPr/>
        </p:nvSpPr>
        <p:spPr>
          <a:xfrm>
            <a:off x="7150677" y="2562279"/>
            <a:ext cx="2031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en-US" sz="1200" b="1">
                <a:solidFill>
                  <a:schemeClr val="accent5"/>
                </a:solidFill>
              </a:rPr>
              <a:t>Multisectoral strategic action plans for health security</a:t>
            </a:r>
            <a:r>
              <a:rPr lang="en-US" sz="1200" b="1">
                <a:solidFill>
                  <a:schemeClr val="accent5"/>
                </a:solidFill>
                <a:latin typeface="Verdana Bold"/>
              </a:rPr>
              <a:t> </a:t>
            </a:r>
          </a:p>
        </p:txBody>
      </p: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AB7C3497-B71B-D55A-1453-310FCA6F692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64103" y="2850005"/>
            <a:ext cx="386575" cy="80076"/>
          </a:xfrm>
          <a:prstGeom prst="bentConnector3">
            <a:avLst>
              <a:gd name="adj1" fmla="val 99279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0371DF6-986F-1290-C693-9FE931989974}"/>
              </a:ext>
            </a:extLst>
          </p:cNvPr>
          <p:cNvSpPr txBox="1"/>
          <p:nvPr/>
        </p:nvSpPr>
        <p:spPr>
          <a:xfrm>
            <a:off x="8273520" y="3730166"/>
            <a:ext cx="1252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200" b="1">
                <a:solidFill>
                  <a:schemeClr val="accent1"/>
                </a:solidFill>
              </a:rPr>
              <a:t>Flexible financing mechanisms</a:t>
            </a:r>
            <a:endParaRPr lang="en-US" sz="1200" b="1">
              <a:solidFill>
                <a:schemeClr val="accent1"/>
              </a:solidFill>
            </a:endParaRPr>
          </a:p>
        </p:txBody>
      </p: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F44B4BC4-30EF-82C4-0A25-11EEF33CAF07}"/>
              </a:ext>
            </a:extLst>
          </p:cNvPr>
          <p:cNvCxnSpPr>
            <a:cxnSpLocks/>
            <a:stCxn id="94" idx="2"/>
          </p:cNvCxnSpPr>
          <p:nvPr/>
        </p:nvCxnSpPr>
        <p:spPr>
          <a:xfrm rot="5400000">
            <a:off x="8366689" y="4047848"/>
            <a:ext cx="204245" cy="86154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A1B12E8-4FA0-97E8-B3CC-45F4B7B7A538}"/>
              </a:ext>
            </a:extLst>
          </p:cNvPr>
          <p:cNvSpPr txBox="1"/>
          <p:nvPr/>
        </p:nvSpPr>
        <p:spPr>
          <a:xfrm>
            <a:off x="6288196" y="5738906"/>
            <a:ext cx="1327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b="1">
                <a:solidFill>
                  <a:schemeClr val="accent1"/>
                </a:solidFill>
              </a:rPr>
              <a:t>Integrated health information systems</a:t>
            </a:r>
          </a:p>
        </p:txBody>
      </p: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88ACD27F-C8E8-34CC-B5CF-880A7EAF0D1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45396" y="6320240"/>
            <a:ext cx="782842" cy="124066"/>
          </a:xfrm>
          <a:prstGeom prst="bentConnector3">
            <a:avLst>
              <a:gd name="adj1" fmla="val -29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0F572A82-C15A-4086-C092-1283C84794FE}"/>
              </a:ext>
            </a:extLst>
          </p:cNvPr>
          <p:cNvSpPr txBox="1"/>
          <p:nvPr/>
        </p:nvSpPr>
        <p:spPr>
          <a:xfrm>
            <a:off x="8279273" y="4808377"/>
            <a:ext cx="1395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200" b="1">
                <a:solidFill>
                  <a:schemeClr val="accent1"/>
                </a:solidFill>
              </a:rPr>
              <a:t>Integrated surveillance </a:t>
            </a:r>
            <a:endParaRPr lang="en-US" sz="1200" b="1">
              <a:solidFill>
                <a:schemeClr val="accent1"/>
              </a:solidFill>
            </a:endParaRPr>
          </a:p>
        </p:txBody>
      </p: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EC2C088E-246F-B520-7060-43439DC1C9A7}"/>
              </a:ext>
            </a:extLst>
          </p:cNvPr>
          <p:cNvCxnSpPr>
            <a:cxnSpLocks/>
            <a:endCxn id="122" idx="2"/>
          </p:cNvCxnSpPr>
          <p:nvPr/>
        </p:nvCxnSpPr>
        <p:spPr>
          <a:xfrm rot="10800000">
            <a:off x="8977074" y="5270043"/>
            <a:ext cx="529902" cy="172313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09A70694-8E4C-7B65-B2F2-EAE54589506C}"/>
              </a:ext>
            </a:extLst>
          </p:cNvPr>
          <p:cNvSpPr txBox="1"/>
          <p:nvPr/>
        </p:nvSpPr>
        <p:spPr>
          <a:xfrm>
            <a:off x="9506976" y="2904937"/>
            <a:ext cx="2328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en-US" sz="1200" b="1">
                <a:solidFill>
                  <a:schemeClr val="accent5"/>
                </a:solidFill>
              </a:rPr>
              <a:t>Integrated zoonotic disease surveillance and early warning systems</a:t>
            </a: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B7CF747C-ED1A-19D8-8EEE-9FE4B0A03D04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657316" y="3630728"/>
            <a:ext cx="332542" cy="173621"/>
          </a:xfrm>
          <a:prstGeom prst="bentConnector3">
            <a:avLst>
              <a:gd name="adj1" fmla="val 973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51990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tting National Roadmaps for Health Financing and Policy (1)" id="{4D570CD0-C86D-4189-A131-6350A0909F2D}" vid="{942470AA-0198-40D1-AB1A-B4481CA016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bb5c02-2eb7-40ee-ab61-a66cf2a82a85" xsi:nil="true"/>
    <lcf76f155ced4ddcb4097134ff3c332f xmlns="08d3a163-210a-42b8-8f54-fbc2cd476ed6">
      <Terms xmlns="http://schemas.microsoft.com/office/infopath/2007/PartnerControls"/>
    </lcf76f155ced4ddcb4097134ff3c332f>
    <SharedWithUsers xmlns="dabb5c02-2eb7-40ee-ab61-a66cf2a82a85">
      <UserInfo>
        <DisplayName>Lisi, Anna</DisplayName>
        <AccountId>86</AccountId>
        <AccountType/>
      </UserInfo>
      <UserInfo>
        <DisplayName>Sharma, Suneeta</DisplayName>
        <AccountId>20</AccountId>
        <AccountType/>
      </UserInfo>
      <UserInfo>
        <DisplayName>Leadman, Annmarie</DisplayName>
        <AccountId>83</AccountId>
        <AccountType/>
      </UserInfo>
      <UserInfo>
        <DisplayName>Brazier, Robin</DisplayName>
        <AccountId>87</AccountId>
        <AccountType/>
      </UserInfo>
      <UserInfo>
        <DisplayName>Rakochy, Alexis</DisplayName>
        <AccountId>29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60A03524D53E42A9A5B4282DC7FA63" ma:contentTypeVersion="12" ma:contentTypeDescription="Create a new document." ma:contentTypeScope="" ma:versionID="bd23860c461772520fccc6ff759ad858">
  <xsd:schema xmlns:xsd="http://www.w3.org/2001/XMLSchema" xmlns:xs="http://www.w3.org/2001/XMLSchema" xmlns:p="http://schemas.microsoft.com/office/2006/metadata/properties" xmlns:ns2="08d3a163-210a-42b8-8f54-fbc2cd476ed6" xmlns:ns3="dabb5c02-2eb7-40ee-ab61-a66cf2a82a85" targetNamespace="http://schemas.microsoft.com/office/2006/metadata/properties" ma:root="true" ma:fieldsID="780d19a663a14df3854d6c039bb87645" ns2:_="" ns3:_="">
    <xsd:import namespace="08d3a163-210a-42b8-8f54-fbc2cd476ed6"/>
    <xsd:import namespace="dabb5c02-2eb7-40ee-ab61-a66cf2a82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3a163-210a-42b8-8f54-fbc2cd47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22da0a8-ca36-4ce9-9eaa-25e2c66f0d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b5c02-2eb7-40ee-ab61-a66cf2a82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02a5300-81d5-44ac-b95f-bef7712f906d}" ma:internalName="TaxCatchAll" ma:showField="CatchAllData" ma:web="dabb5c02-2eb7-40ee-ab61-a66cf2a82a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3955FC-CBEE-454D-92E8-2E43728BA3AD}">
  <ds:schemaRefs>
    <ds:schemaRef ds:uri="http://schemas.microsoft.com/office/2006/metadata/properties"/>
    <ds:schemaRef ds:uri="http://purl.org/dc/dcmitype/"/>
    <ds:schemaRef ds:uri="dabb5c02-2eb7-40ee-ab61-a66cf2a82a85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8d3a163-210a-42b8-8f54-fbc2cd476ed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AD6D70-E590-4577-805F-D5FA414B90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E7DCC-3FFB-4EC6-939B-F26A113D348C}">
  <ds:schemaRefs>
    <ds:schemaRef ds:uri="08d3a163-210a-42b8-8f54-fbc2cd476ed6"/>
    <ds:schemaRef ds:uri="dabb5c02-2eb7-40ee-ab61-a66cf2a82a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outline_Setting National Roadmaps for Health Financing and Policy</Template>
  <TotalTime>0</TotalTime>
  <Words>1429</Words>
  <Application>Microsoft Office PowerPoint</Application>
  <PresentationFormat>Widescreen</PresentationFormat>
  <Paragraphs>127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Verdana Bold</vt:lpstr>
      <vt:lpstr>Wingdings,Sans-Serif</vt:lpstr>
      <vt:lpstr>Arial,Sans-Serif</vt:lpstr>
      <vt:lpstr>Verdana</vt:lpstr>
      <vt:lpstr>Times New Roman</vt:lpstr>
      <vt:lpstr>Calibri</vt:lpstr>
      <vt:lpstr>Wingdings</vt:lpstr>
      <vt:lpstr>Arial</vt:lpstr>
      <vt:lpstr>IAS2023</vt:lpstr>
      <vt:lpstr>Setting National Roadmaps for Health Financing and Policy</vt:lpstr>
      <vt:lpstr>General Policy and Financing Opportunities in Global Health Security </vt:lpstr>
      <vt:lpstr>Central America: Our Global Health Security Approach</vt:lpstr>
      <vt:lpstr>Central America: Future Directions</vt:lpstr>
      <vt:lpstr>Kenya: Overview of Universal Health Coverage Reform</vt:lpstr>
      <vt:lpstr>Kenya: Operationalizing Universal Health Coverage Reform   </vt:lpstr>
      <vt:lpstr>Kenya: Future Directions</vt:lpstr>
      <vt:lpstr>Future Directions to Strengthen Policy, Financing, and Governance for GHS and HIV Integration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National Roadmaps for Health Financing and Policy</dc:title>
  <dc:creator>Rakochy, Alexis</dc:creator>
  <cp:lastModifiedBy>Annmarie Leadman</cp:lastModifiedBy>
  <cp:revision>2</cp:revision>
  <dcterms:created xsi:type="dcterms:W3CDTF">2024-07-02T15:24:30Z</dcterms:created>
  <dcterms:modified xsi:type="dcterms:W3CDTF">2024-07-11T19:54:43Z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0x0101003660A03524D53E42A9A5B4282DC7FA63</vt:lpwstr>
  </property>
  <property fmtid="{D5CDD505-2E9C-101B-9397-08002B2CF9AE}" pid="3" name="MediaServiceImageTags">
    <vt:lpwstr/>
  </property>
</Properties>
</file>