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802" r:id="rId2"/>
    <p:sldMasterId id="2147483815" r:id="rId3"/>
    <p:sldMasterId id="2147483832" r:id="rId4"/>
  </p:sldMasterIdLst>
  <p:notesMasterIdLst>
    <p:notesMasterId r:id="rId26"/>
  </p:notesMasterIdLst>
  <p:sldIdLst>
    <p:sldId id="782" r:id="rId5"/>
    <p:sldId id="771" r:id="rId6"/>
    <p:sldId id="772" r:id="rId7"/>
    <p:sldId id="773" r:id="rId8"/>
    <p:sldId id="774" r:id="rId9"/>
    <p:sldId id="775" r:id="rId10"/>
    <p:sldId id="723" r:id="rId11"/>
    <p:sldId id="730" r:id="rId12"/>
    <p:sldId id="740" r:id="rId13"/>
    <p:sldId id="779" r:id="rId14"/>
    <p:sldId id="783" r:id="rId15"/>
    <p:sldId id="731" r:id="rId16"/>
    <p:sldId id="747" r:id="rId17"/>
    <p:sldId id="748" r:id="rId18"/>
    <p:sldId id="781" r:id="rId19"/>
    <p:sldId id="257" r:id="rId20"/>
    <p:sldId id="258" r:id="rId21"/>
    <p:sldId id="259" r:id="rId22"/>
    <p:sldId id="291" r:id="rId23"/>
    <p:sldId id="260" r:id="rId24"/>
    <p:sldId id="7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16" autoAdjust="0"/>
  </p:normalViewPr>
  <p:slideViewPr>
    <p:cSldViewPr snapToGrid="0">
      <p:cViewPr varScale="1">
        <p:scale>
          <a:sx n="97" d="100"/>
          <a:sy n="97" d="100"/>
        </p:scale>
        <p:origin x="1110" y="9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 budget-expe-2013-2026'!$A$39</c:f>
              <c:strCache>
                <c:ptCount val="1"/>
                <c:pt idx="0">
                  <c:v>Consolidated National &amp; Provincial Health HIV Expenditure (ths USD)</c:v>
                </c:pt>
              </c:strCache>
            </c:strRef>
          </c:tx>
          <c:spPr>
            <a:solidFill>
              <a:schemeClr val="accent1"/>
            </a:solidFill>
            <a:ln>
              <a:noFill/>
            </a:ln>
            <a:effectLst/>
          </c:spPr>
          <c:invertIfNegative val="0"/>
          <c:dPt>
            <c:idx val="19"/>
            <c:invertIfNegative val="0"/>
            <c:bubble3D val="0"/>
            <c:spPr>
              <a:solidFill>
                <a:schemeClr val="accent4">
                  <a:lumMod val="75000"/>
                </a:schemeClr>
              </a:solidFill>
              <a:ln>
                <a:noFill/>
              </a:ln>
              <a:effectLst/>
            </c:spPr>
            <c:extLst>
              <c:ext xmlns:c16="http://schemas.microsoft.com/office/drawing/2014/chart" uri="{C3380CC4-5D6E-409C-BE32-E72D297353CC}">
                <c16:uniqueId val="{00000001-01A0-4381-A57B-6C3D9898F717}"/>
              </c:ext>
            </c:extLst>
          </c:dPt>
          <c:dPt>
            <c:idx val="20"/>
            <c:invertIfNegative val="0"/>
            <c:bubble3D val="0"/>
            <c:spPr>
              <a:solidFill>
                <a:schemeClr val="accent5">
                  <a:lumMod val="75000"/>
                </a:schemeClr>
              </a:solidFill>
              <a:ln>
                <a:noFill/>
              </a:ln>
              <a:effectLst/>
            </c:spPr>
            <c:extLst>
              <c:ext xmlns:c16="http://schemas.microsoft.com/office/drawing/2014/chart" uri="{C3380CC4-5D6E-409C-BE32-E72D297353CC}">
                <c16:uniqueId val="{00000003-01A0-4381-A57B-6C3D9898F717}"/>
              </c:ext>
            </c:extLst>
          </c:dPt>
          <c:dPt>
            <c:idx val="21"/>
            <c:invertIfNegative val="0"/>
            <c:bubble3D val="0"/>
            <c:spPr>
              <a:solidFill>
                <a:schemeClr val="accent5">
                  <a:lumMod val="75000"/>
                </a:schemeClr>
              </a:solidFill>
              <a:ln>
                <a:noFill/>
              </a:ln>
              <a:effectLst/>
            </c:spPr>
            <c:extLst>
              <c:ext xmlns:c16="http://schemas.microsoft.com/office/drawing/2014/chart" uri="{C3380CC4-5D6E-409C-BE32-E72D297353CC}">
                <c16:uniqueId val="{00000005-01A0-4381-A57B-6C3D9898F717}"/>
              </c:ext>
            </c:extLst>
          </c:dPt>
          <c:dPt>
            <c:idx val="22"/>
            <c:invertIfNegative val="0"/>
            <c:bubble3D val="0"/>
            <c:spPr>
              <a:solidFill>
                <a:schemeClr val="accent5">
                  <a:lumMod val="75000"/>
                </a:schemeClr>
              </a:solidFill>
              <a:ln>
                <a:noFill/>
              </a:ln>
              <a:effectLst/>
            </c:spPr>
            <c:extLst>
              <c:ext xmlns:c16="http://schemas.microsoft.com/office/drawing/2014/chart" uri="{C3380CC4-5D6E-409C-BE32-E72D297353CC}">
                <c16:uniqueId val="{00000007-01A0-4381-A57B-6C3D9898F717}"/>
              </c:ext>
            </c:extLst>
          </c:dPt>
          <c:dPt>
            <c:idx val="23"/>
            <c:invertIfNegative val="0"/>
            <c:bubble3D val="0"/>
            <c:spPr>
              <a:solidFill>
                <a:schemeClr val="accent5">
                  <a:lumMod val="75000"/>
                </a:schemeClr>
              </a:solidFill>
              <a:ln>
                <a:noFill/>
              </a:ln>
              <a:effectLst/>
            </c:spPr>
            <c:extLst>
              <c:ext xmlns:c16="http://schemas.microsoft.com/office/drawing/2014/chart" uri="{C3380CC4-5D6E-409C-BE32-E72D297353CC}">
                <c16:uniqueId val="{00000009-01A0-4381-A57B-6C3D9898F717}"/>
              </c:ext>
            </c:extLst>
          </c:dPt>
          <c:cat>
            <c:strRef>
              <c:f>'Total budget-expe-2013-2026'!$B$32:$Y$32</c:f>
              <c:strCache>
                <c:ptCount val="24"/>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 </c:v>
                </c:pt>
                <c:pt idx="13">
                  <c:v>FY2016/17</c:v>
                </c:pt>
                <c:pt idx="14">
                  <c:v>FY2017/18</c:v>
                </c:pt>
                <c:pt idx="15">
                  <c:v>2018/19</c:v>
                </c:pt>
                <c:pt idx="16">
                  <c:v>FY2019/20</c:v>
                </c:pt>
                <c:pt idx="17">
                  <c:v>FY2020/21</c:v>
                </c:pt>
                <c:pt idx="18">
                  <c:v>2021/22</c:v>
                </c:pt>
                <c:pt idx="19">
                  <c:v>2022/23 Adjusted Appropriation </c:v>
                </c:pt>
                <c:pt idx="20">
                  <c:v>2023/24 Estimate</c:v>
                </c:pt>
                <c:pt idx="21">
                  <c:v>2024/25 Estimate</c:v>
                </c:pt>
                <c:pt idx="22">
                  <c:v>2025/26 Estimate</c:v>
                </c:pt>
                <c:pt idx="23">
                  <c:v>2026/27 Estimate</c:v>
                </c:pt>
              </c:strCache>
            </c:strRef>
          </c:cat>
          <c:val>
            <c:numRef>
              <c:f>'Total budget-expe-2013-2026'!$B$39:$Y$39</c:f>
              <c:numCache>
                <c:formatCode>_-* #,##0_-;\-* #,##0_-;_-* "-"??_-;_-@_-</c:formatCode>
                <c:ptCount val="24"/>
                <c:pt idx="0">
                  <c:v>170</c:v>
                </c:pt>
                <c:pt idx="1">
                  <c:v>220</c:v>
                </c:pt>
                <c:pt idx="2">
                  <c:v>290</c:v>
                </c:pt>
                <c:pt idx="3">
                  <c:v>340</c:v>
                </c:pt>
                <c:pt idx="4">
                  <c:v>420</c:v>
                </c:pt>
                <c:pt idx="5">
                  <c:v>490</c:v>
                </c:pt>
                <c:pt idx="6">
                  <c:v>570</c:v>
                </c:pt>
                <c:pt idx="7">
                  <c:v>630</c:v>
                </c:pt>
                <c:pt idx="8">
                  <c:v>700</c:v>
                </c:pt>
                <c:pt idx="9">
                  <c:v>830</c:v>
                </c:pt>
                <c:pt idx="10">
                  <c:v>1062.599533682137</c:v>
                </c:pt>
                <c:pt idx="11">
                  <c:v>1122.7155528455455</c:v>
                </c:pt>
                <c:pt idx="12">
                  <c:v>1181.0247400351882</c:v>
                </c:pt>
                <c:pt idx="13">
                  <c:v>1276.4783876105257</c:v>
                </c:pt>
                <c:pt idx="14">
                  <c:v>1380.6168331255915</c:v>
                </c:pt>
                <c:pt idx="15">
                  <c:v>1432.006778374431</c:v>
                </c:pt>
                <c:pt idx="16">
                  <c:v>1522.1075524533076</c:v>
                </c:pt>
                <c:pt idx="17">
                  <c:v>2030.4428638235086</c:v>
                </c:pt>
                <c:pt idx="18">
                  <c:v>1899.6159148066665</c:v>
                </c:pt>
                <c:pt idx="19">
                  <c:v>1583.3664611111112</c:v>
                </c:pt>
                <c:pt idx="20">
                  <c:v>1479.4152777777779</c:v>
                </c:pt>
                <c:pt idx="21">
                  <c:v>1443.7008791441585</c:v>
                </c:pt>
                <c:pt idx="22">
                  <c:v>1389.6571198039226</c:v>
                </c:pt>
                <c:pt idx="23">
                  <c:v>1459.847441380432</c:v>
                </c:pt>
              </c:numCache>
            </c:numRef>
          </c:val>
          <c:extLst>
            <c:ext xmlns:c16="http://schemas.microsoft.com/office/drawing/2014/chart" uri="{C3380CC4-5D6E-409C-BE32-E72D297353CC}">
              <c16:uniqueId val="{0000000A-01A0-4381-A57B-6C3D9898F717}"/>
            </c:ext>
          </c:extLst>
        </c:ser>
        <c:dLbls>
          <c:showLegendKey val="0"/>
          <c:showVal val="0"/>
          <c:showCatName val="0"/>
          <c:showSerName val="0"/>
          <c:showPercent val="0"/>
          <c:showBubbleSize val="0"/>
        </c:dLbls>
        <c:gapWidth val="219"/>
        <c:overlap val="-27"/>
        <c:axId val="70446064"/>
        <c:axId val="1461897632"/>
      </c:barChart>
      <c:catAx>
        <c:axId val="7044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1897632"/>
        <c:crosses val="autoZero"/>
        <c:auto val="1"/>
        <c:lblAlgn val="ctr"/>
        <c:lblOffset val="100"/>
        <c:noMultiLvlLbl val="0"/>
      </c:catAx>
      <c:valAx>
        <c:axId val="146189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Government HIV expenditure (DOH only)</a:t>
                </a:r>
                <a:r>
                  <a:rPr lang="en-ZA" baseline="0" dirty="0"/>
                  <a:t> [thousands USD]</a:t>
                </a:r>
                <a:endParaRPr lang="en-ZA"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46064"/>
        <c:crosses val="autoZero"/>
        <c:crossBetween val="between"/>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 budget-expe-2013-2026'!$A$39</c:f>
              <c:strCache>
                <c:ptCount val="1"/>
                <c:pt idx="0">
                  <c:v>Consolidated National &amp; Provincial Health HIV Expenditure (ths USD)</c:v>
                </c:pt>
              </c:strCache>
            </c:strRef>
          </c:tx>
          <c:spPr>
            <a:solidFill>
              <a:schemeClr val="accent1"/>
            </a:solidFill>
            <a:ln>
              <a:noFill/>
            </a:ln>
            <a:effectLst/>
          </c:spPr>
          <c:invertIfNegative val="0"/>
          <c:dPt>
            <c:idx val="19"/>
            <c:invertIfNegative val="0"/>
            <c:bubble3D val="0"/>
            <c:spPr>
              <a:solidFill>
                <a:schemeClr val="accent4">
                  <a:lumMod val="75000"/>
                </a:schemeClr>
              </a:solidFill>
              <a:ln>
                <a:noFill/>
              </a:ln>
              <a:effectLst/>
            </c:spPr>
            <c:extLst>
              <c:ext xmlns:c16="http://schemas.microsoft.com/office/drawing/2014/chart" uri="{C3380CC4-5D6E-409C-BE32-E72D297353CC}">
                <c16:uniqueId val="{00000001-BEA5-4C4D-B16A-80F0CFF1887A}"/>
              </c:ext>
            </c:extLst>
          </c:dPt>
          <c:dPt>
            <c:idx val="20"/>
            <c:invertIfNegative val="0"/>
            <c:bubble3D val="0"/>
            <c:spPr>
              <a:solidFill>
                <a:schemeClr val="accent5">
                  <a:lumMod val="75000"/>
                </a:schemeClr>
              </a:solidFill>
              <a:ln>
                <a:noFill/>
              </a:ln>
              <a:effectLst/>
            </c:spPr>
            <c:extLst>
              <c:ext xmlns:c16="http://schemas.microsoft.com/office/drawing/2014/chart" uri="{C3380CC4-5D6E-409C-BE32-E72D297353CC}">
                <c16:uniqueId val="{00000003-BEA5-4C4D-B16A-80F0CFF1887A}"/>
              </c:ext>
            </c:extLst>
          </c:dPt>
          <c:dPt>
            <c:idx val="21"/>
            <c:invertIfNegative val="0"/>
            <c:bubble3D val="0"/>
            <c:spPr>
              <a:solidFill>
                <a:schemeClr val="accent5">
                  <a:lumMod val="75000"/>
                </a:schemeClr>
              </a:solidFill>
              <a:ln>
                <a:noFill/>
              </a:ln>
              <a:effectLst/>
            </c:spPr>
            <c:extLst>
              <c:ext xmlns:c16="http://schemas.microsoft.com/office/drawing/2014/chart" uri="{C3380CC4-5D6E-409C-BE32-E72D297353CC}">
                <c16:uniqueId val="{00000005-BEA5-4C4D-B16A-80F0CFF1887A}"/>
              </c:ext>
            </c:extLst>
          </c:dPt>
          <c:dPt>
            <c:idx val="22"/>
            <c:invertIfNegative val="0"/>
            <c:bubble3D val="0"/>
            <c:spPr>
              <a:solidFill>
                <a:schemeClr val="accent5">
                  <a:lumMod val="75000"/>
                </a:schemeClr>
              </a:solidFill>
              <a:ln>
                <a:noFill/>
              </a:ln>
              <a:effectLst/>
            </c:spPr>
            <c:extLst>
              <c:ext xmlns:c16="http://schemas.microsoft.com/office/drawing/2014/chart" uri="{C3380CC4-5D6E-409C-BE32-E72D297353CC}">
                <c16:uniqueId val="{00000007-BEA5-4C4D-B16A-80F0CFF1887A}"/>
              </c:ext>
            </c:extLst>
          </c:dPt>
          <c:dPt>
            <c:idx val="23"/>
            <c:invertIfNegative val="0"/>
            <c:bubble3D val="0"/>
            <c:spPr>
              <a:solidFill>
                <a:schemeClr val="accent5">
                  <a:lumMod val="75000"/>
                </a:schemeClr>
              </a:solidFill>
              <a:ln>
                <a:noFill/>
              </a:ln>
              <a:effectLst/>
            </c:spPr>
            <c:extLst>
              <c:ext xmlns:c16="http://schemas.microsoft.com/office/drawing/2014/chart" uri="{C3380CC4-5D6E-409C-BE32-E72D297353CC}">
                <c16:uniqueId val="{00000009-BEA5-4C4D-B16A-80F0CFF1887A}"/>
              </c:ext>
            </c:extLst>
          </c:dPt>
          <c:cat>
            <c:strRef>
              <c:f>'Total budget-expe-2013-2026'!$B$32:$Y$32</c:f>
              <c:strCache>
                <c:ptCount val="24"/>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 </c:v>
                </c:pt>
                <c:pt idx="13">
                  <c:v>FY2016/17</c:v>
                </c:pt>
                <c:pt idx="14">
                  <c:v>FY2017/18</c:v>
                </c:pt>
                <c:pt idx="15">
                  <c:v>2018/19</c:v>
                </c:pt>
                <c:pt idx="16">
                  <c:v>FY2019/20</c:v>
                </c:pt>
                <c:pt idx="17">
                  <c:v>FY2020/21</c:v>
                </c:pt>
                <c:pt idx="18">
                  <c:v>2021/22</c:v>
                </c:pt>
                <c:pt idx="19">
                  <c:v>2022/23 Adjusted Appropriation </c:v>
                </c:pt>
                <c:pt idx="20">
                  <c:v>2023/24 Estimate</c:v>
                </c:pt>
                <c:pt idx="21">
                  <c:v>2024/25 Estimate</c:v>
                </c:pt>
                <c:pt idx="22">
                  <c:v>2025/26 Estimate</c:v>
                </c:pt>
                <c:pt idx="23">
                  <c:v>2026/27 Estimate</c:v>
                </c:pt>
              </c:strCache>
            </c:strRef>
          </c:cat>
          <c:val>
            <c:numRef>
              <c:f>'Total budget-expe-2013-2026'!$B$39:$Y$39</c:f>
              <c:numCache>
                <c:formatCode>_-* #,##0_-;\-* #,##0_-;_-* "-"??_-;_-@_-</c:formatCode>
                <c:ptCount val="24"/>
                <c:pt idx="0">
                  <c:v>170</c:v>
                </c:pt>
                <c:pt idx="1">
                  <c:v>220</c:v>
                </c:pt>
                <c:pt idx="2">
                  <c:v>290</c:v>
                </c:pt>
                <c:pt idx="3">
                  <c:v>340</c:v>
                </c:pt>
                <c:pt idx="4">
                  <c:v>420</c:v>
                </c:pt>
                <c:pt idx="5">
                  <c:v>490</c:v>
                </c:pt>
                <c:pt idx="6">
                  <c:v>570</c:v>
                </c:pt>
                <c:pt idx="7">
                  <c:v>630</c:v>
                </c:pt>
                <c:pt idx="8">
                  <c:v>700</c:v>
                </c:pt>
                <c:pt idx="9">
                  <c:v>830</c:v>
                </c:pt>
                <c:pt idx="10">
                  <c:v>1062.599533682137</c:v>
                </c:pt>
                <c:pt idx="11">
                  <c:v>1122.7155528455455</c:v>
                </c:pt>
                <c:pt idx="12">
                  <c:v>1181.0247400351882</c:v>
                </c:pt>
                <c:pt idx="13">
                  <c:v>1276.4783876105257</c:v>
                </c:pt>
                <c:pt idx="14">
                  <c:v>1380.6168331255915</c:v>
                </c:pt>
                <c:pt idx="15">
                  <c:v>1432.006778374431</c:v>
                </c:pt>
                <c:pt idx="16">
                  <c:v>1522.1075524533076</c:v>
                </c:pt>
                <c:pt idx="17">
                  <c:v>2030.4428638235086</c:v>
                </c:pt>
                <c:pt idx="18">
                  <c:v>1899.6159148066665</c:v>
                </c:pt>
                <c:pt idx="19">
                  <c:v>1583.3664611111112</c:v>
                </c:pt>
                <c:pt idx="20">
                  <c:v>1479.4152777777779</c:v>
                </c:pt>
                <c:pt idx="21">
                  <c:v>1443.7008791441585</c:v>
                </c:pt>
                <c:pt idx="22">
                  <c:v>1389.6571198039226</c:v>
                </c:pt>
                <c:pt idx="23">
                  <c:v>1459.847441380432</c:v>
                </c:pt>
              </c:numCache>
            </c:numRef>
          </c:val>
          <c:extLst>
            <c:ext xmlns:c16="http://schemas.microsoft.com/office/drawing/2014/chart" uri="{C3380CC4-5D6E-409C-BE32-E72D297353CC}">
              <c16:uniqueId val="{0000000A-BEA5-4C4D-B16A-80F0CFF1887A}"/>
            </c:ext>
          </c:extLst>
        </c:ser>
        <c:dLbls>
          <c:showLegendKey val="0"/>
          <c:showVal val="0"/>
          <c:showCatName val="0"/>
          <c:showSerName val="0"/>
          <c:showPercent val="0"/>
          <c:showBubbleSize val="0"/>
        </c:dLbls>
        <c:gapWidth val="219"/>
        <c:overlap val="-27"/>
        <c:axId val="70446064"/>
        <c:axId val="1461897632"/>
      </c:barChart>
      <c:catAx>
        <c:axId val="7044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1897632"/>
        <c:crosses val="autoZero"/>
        <c:auto val="1"/>
        <c:lblAlgn val="ctr"/>
        <c:lblOffset val="100"/>
        <c:noMultiLvlLbl val="0"/>
      </c:catAx>
      <c:valAx>
        <c:axId val="146189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Government HIV expenditure (DOH only)</a:t>
                </a:r>
                <a:r>
                  <a:rPr lang="en-ZA" baseline="0" dirty="0"/>
                  <a:t> [thousands USD]</a:t>
                </a:r>
                <a:endParaRPr lang="en-ZA"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46064"/>
        <c:crosses val="autoZero"/>
        <c:crossBetween val="between"/>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0.07356</cdr:x>
      <cdr:y>0.97594</cdr:y>
    </cdr:from>
    <cdr:to>
      <cdr:x>0.30458</cdr:x>
      <cdr:y>1</cdr:y>
    </cdr:to>
    <cdr:sp macro="" textlink="">
      <cdr:nvSpPr>
        <cdr:cNvPr id="2" name="Rectangle 1">
          <a:extLst xmlns:a="http://schemas.openxmlformats.org/drawingml/2006/main">
            <a:ext uri="{FF2B5EF4-FFF2-40B4-BE49-F238E27FC236}">
              <a16:creationId xmlns:a16="http://schemas.microsoft.com/office/drawing/2014/main" id="{E376C851-46CA-4904-B452-7F90BD69A488}"/>
            </a:ext>
          </a:extLst>
        </cdr:cNvPr>
        <cdr:cNvSpPr/>
      </cdr:nvSpPr>
      <cdr:spPr>
        <a:xfrm xmlns:a="http://schemas.openxmlformats.org/drawingml/2006/main">
          <a:off x="627697" y="6513230"/>
          <a:ext cx="1971254" cy="12311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sz="800" dirty="0">
              <a:solidFill>
                <a:schemeClr val="bg1"/>
              </a:solidFill>
              <a:sym typeface="Wingdings" panose="05000000000000000000" pitchFamily="2" charset="2"/>
            </a:rPr>
            <a:t>Source: Ndlovu and others, 2024</a:t>
          </a:r>
          <a:endParaRPr lang="en-ZA" sz="8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0.07356</cdr:x>
      <cdr:y>0.97594</cdr:y>
    </cdr:from>
    <cdr:to>
      <cdr:x>0.30458</cdr:x>
      <cdr:y>1</cdr:y>
    </cdr:to>
    <cdr:sp macro="" textlink="">
      <cdr:nvSpPr>
        <cdr:cNvPr id="2" name="Rectangle 1">
          <a:extLst xmlns:a="http://schemas.openxmlformats.org/drawingml/2006/main">
            <a:ext uri="{FF2B5EF4-FFF2-40B4-BE49-F238E27FC236}">
              <a16:creationId xmlns:a16="http://schemas.microsoft.com/office/drawing/2014/main" id="{E376C851-46CA-4904-B452-7F90BD69A488}"/>
            </a:ext>
          </a:extLst>
        </cdr:cNvPr>
        <cdr:cNvSpPr/>
      </cdr:nvSpPr>
      <cdr:spPr>
        <a:xfrm xmlns:a="http://schemas.openxmlformats.org/drawingml/2006/main">
          <a:off x="627697" y="6513230"/>
          <a:ext cx="1971254" cy="12311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sz="800" dirty="0">
              <a:solidFill>
                <a:schemeClr val="bg1"/>
              </a:solidFill>
              <a:sym typeface="Wingdings" panose="05000000000000000000" pitchFamily="2" charset="2"/>
            </a:rPr>
            <a:t>Source: Ndlovu and others, 2024</a:t>
          </a:r>
          <a:endParaRPr lang="en-ZA" sz="8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983A-C98F-49BB-8F12-2AFF1F1FCD74}" type="datetimeFigureOut">
              <a:rPr lang="en-ZA" smtClean="0"/>
              <a:t>2024/07/21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17158-4FF5-4623-A4F2-2B521630C5B3}" type="slidenum">
              <a:rPr lang="en-ZA" smtClean="0"/>
              <a:t>‹#›</a:t>
            </a:fld>
            <a:endParaRPr lang="en-ZA"/>
          </a:p>
        </p:txBody>
      </p:sp>
    </p:spTree>
    <p:extLst>
      <p:ext uri="{BB962C8B-B14F-4D97-AF65-F5344CB8AC3E}">
        <p14:creationId xmlns:p14="http://schemas.microsoft.com/office/powerpoint/2010/main" val="196103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morning, I might be the first economist to speak in this forum, and I am glad to do so as part of our attempt at preparing for the future. I will summarise the evidence that we have on the economic impact of HIV and the HIV response in order to help us bridge research and policy.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468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central part of this exercise is the South African HIV Investment Case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2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During COVID-19, we used a similar systems to rapidly scale up epidemiological and economic modelling for decision making and policy advice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6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ZA" dirty="0"/>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Situational awareness and planning resources through numerous reports and analyses</a:t>
            </a:r>
            <a:endParaRPr dirty="0"/>
          </a:p>
        </p:txBody>
      </p:sp>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the waves continued, we continued to produce new analyses to address the pertinent questions as they arose</a:t>
            </a:r>
            <a:endParaRPr dirty="0"/>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output was shared with numerous stakeholders at various levels of government; this diagram shows the main recipients of SACMC outputs within </a:t>
            </a:r>
            <a:r>
              <a:rPr lang="en-US"/>
              <a:t>national government</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4475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71616"/>
              </a:buClr>
              <a:buSzPts val="1200"/>
              <a:buFont typeface="Calibri"/>
              <a:buNone/>
            </a:pPr>
            <a:r>
              <a:rPr lang="en-US" sz="1200">
                <a:solidFill>
                  <a:srgbClr val="171616"/>
                </a:solidFill>
              </a:rPr>
              <a:t>23 March 382k cases and 16,800 confirmed deaths</a:t>
            </a:r>
            <a:endParaRPr/>
          </a:p>
          <a:p>
            <a:pPr marL="0" lvl="0" indent="0" algn="l" rtl="0">
              <a:spcBef>
                <a:spcPts val="0"/>
              </a:spcBef>
              <a:spcAft>
                <a:spcPts val="0"/>
              </a:spcAft>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South Africa is home not only of 20% of the world’s people with HIV, but also 20% of the world’s people on ART- most of it funded from its own tax money</a:t>
            </a:r>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3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South Africa is home not only of 20% of the world’s people with HIV, but also 20% of the world’s people on ART- most of it funded from its own tax money</a:t>
            </a:r>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99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Measuring the immediate </a:t>
            </a:r>
            <a:r>
              <a:rPr lang="en-US" dirty="0"/>
              <a:t>effects of an intervention on economic activity (e.g., as captured by GDP growth) </a:t>
            </a:r>
            <a:r>
              <a:rPr lang="en-GB" dirty="0"/>
              <a:t>does not capture health gains </a:t>
            </a:r>
            <a:r>
              <a:rPr lang="en-ZA" dirty="0"/>
              <a:t>that extend beyond the lifetime of beneficiaries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Full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“Value of statistical life” (VSL) is obtained from estimates of the willingness to pay for reductions in mortality or improved health, derived from</a:t>
            </a:r>
          </a:p>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100636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313235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221489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159114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South Africa, we have incorporated economic analysis into HIV and TB programme planning, target setting and budgeting in a way that allows the South African government to use the same data for all purposes, and enables programme planners at all levels to track outcomes and expenditure within the budget year. These are then used to update existing models and projections for the next budget year.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38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Ths</a:t>
            </a:r>
            <a:r>
              <a:rPr lang="en-ZA" dirty="0"/>
              <a:t> cycle is maintained mostly by staff at the national and provincial departments of health, the national AIDS council, and UNAIDS, with support from a number of academic institutions such as ours.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33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central part of this exercise is the South African HIV Investment Case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924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14986D9-219A-4FEC-A8DA-976EB88B8DAE}" type="datetimeFigureOut">
              <a:rPr lang="en-ZA" smtClean="0"/>
              <a:t>2024/07/21</a:t>
            </a:fld>
            <a:endParaRPr lang="en-Z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Z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11787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4986D9-219A-4FEC-A8DA-976EB88B8DAE}" type="datetimeFigureOut">
              <a:rPr lang="en-ZA" smtClean="0"/>
              <a:t>2024/07/21</a:t>
            </a:fld>
            <a:endParaRPr lang="en-ZA"/>
          </a:p>
        </p:txBody>
      </p:sp>
      <p:sp>
        <p:nvSpPr>
          <p:cNvPr id="6" name="Footer Placeholder 5"/>
          <p:cNvSpPr>
            <a:spLocks noGrp="1"/>
          </p:cNvSpPr>
          <p:nvPr>
            <p:ph type="ftr" sz="quarter" idx="11"/>
          </p:nvPr>
        </p:nvSpPr>
        <p:spPr/>
        <p:txBody>
          <a:bodyPr/>
          <a:lstStyle/>
          <a:p>
            <a:endParaRPr lang="en-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26643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14986D9-219A-4FEC-A8DA-976EB88B8DAE}" type="datetimeFigureOut">
              <a:rPr lang="en-ZA" smtClean="0"/>
              <a:t>2024/07/21</a:t>
            </a:fld>
            <a:endParaRPr lang="en-ZA"/>
          </a:p>
        </p:txBody>
      </p:sp>
      <p:sp>
        <p:nvSpPr>
          <p:cNvPr id="5" name="Footer Placeholder 4"/>
          <p:cNvSpPr>
            <a:spLocks noGrp="1"/>
          </p:cNvSpPr>
          <p:nvPr>
            <p:ph type="ftr" sz="quarter" idx="11"/>
          </p:nvPr>
        </p:nvSpPr>
        <p:spPr/>
        <p:txBody>
          <a:bodyPr/>
          <a:lstStyle/>
          <a:p>
            <a:endParaRPr lang="en-Z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34961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14986D9-219A-4FEC-A8DA-976EB88B8DAE}" type="datetimeFigureOut">
              <a:rPr lang="en-ZA" smtClean="0"/>
              <a:t>2024/07/21</a:t>
            </a:fld>
            <a:endParaRPr lang="en-ZA"/>
          </a:p>
        </p:txBody>
      </p:sp>
      <p:sp>
        <p:nvSpPr>
          <p:cNvPr id="5" name="Footer Placeholder 4"/>
          <p:cNvSpPr>
            <a:spLocks noGrp="1"/>
          </p:cNvSpPr>
          <p:nvPr>
            <p:ph type="ftr" sz="quarter" idx="11"/>
          </p:nvPr>
        </p:nvSpPr>
        <p:spPr/>
        <p:txBody>
          <a:bodyPr/>
          <a:lstStyle/>
          <a:p>
            <a:endParaRPr lang="en-Z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1943197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4986D9-219A-4FEC-A8DA-976EB88B8DAE}" type="datetimeFigureOut">
              <a:rPr lang="en-ZA" smtClean="0"/>
              <a:t>2024/07/21</a:t>
            </a:fld>
            <a:endParaRPr lang="en-ZA"/>
          </a:p>
        </p:txBody>
      </p:sp>
      <p:sp>
        <p:nvSpPr>
          <p:cNvPr id="5" name="Footer Placeholder 4"/>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269676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4986D9-219A-4FEC-A8DA-976EB88B8DAE}" type="datetimeFigureOut">
              <a:rPr lang="en-ZA" smtClean="0"/>
              <a:t>2024/07/21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543950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4986D9-219A-4FEC-A8DA-976EB88B8DAE}" type="datetimeFigureOut">
              <a:rPr lang="en-ZA" smtClean="0"/>
              <a:t>2024/07/21</a:t>
            </a:fld>
            <a:endParaRPr lang="en-ZA"/>
          </a:p>
        </p:txBody>
      </p:sp>
      <p:sp>
        <p:nvSpPr>
          <p:cNvPr id="8" name="Footer Placeholder 7"/>
          <p:cNvSpPr>
            <a:spLocks noGrp="1"/>
          </p:cNvSpPr>
          <p:nvPr>
            <p:ph type="ftr" sz="quarter" idx="11"/>
          </p:nvPr>
        </p:nvSpPr>
        <p:spPr>
          <a:xfrm>
            <a:off x="561111" y="6391838"/>
            <a:ext cx="3644282" cy="304801"/>
          </a:xfrm>
        </p:spPr>
        <p:txBody>
          <a:bodyPr/>
          <a:lstStyle/>
          <a:p>
            <a:endParaRPr lang="en-ZA"/>
          </a:p>
        </p:txBody>
      </p:sp>
      <p:sp>
        <p:nvSpPr>
          <p:cNvPr id="9" name="Slide Number Placeholder 8"/>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404619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14986D9-219A-4FEC-A8DA-976EB88B8DAE}" type="datetimeFigureOut">
              <a:rPr lang="en-ZA" smtClean="0"/>
              <a:t>2024/07/21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384168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14986D9-219A-4FEC-A8DA-976EB88B8DAE}" type="datetimeFigureOut">
              <a:rPr lang="en-ZA" smtClean="0"/>
              <a:t>2024/07/21</a:t>
            </a:fld>
            <a:endParaRPr lang="en-ZA"/>
          </a:p>
        </p:txBody>
      </p:sp>
      <p:sp>
        <p:nvSpPr>
          <p:cNvPr id="5" name="Footer Placeholder 4"/>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217989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2536007971"/>
      </p:ext>
    </p:extLst>
  </p:cSld>
  <p:clrMapOvr>
    <a:masterClrMapping/>
  </p:clrMapOvr>
  <p:extLst mod="1">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19511838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986D9-219A-4FEC-A8DA-976EB88B8DAE}" type="datetimeFigureOut">
              <a:rPr lang="en-ZA" smtClean="0"/>
              <a:t>2024/07/21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220179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051995928"/>
      </p:ext>
    </p:extLst>
  </p:cSld>
  <p:clrMapOvr>
    <a:masterClrMapping/>
  </p:clrMapOvr>
  <p:extLst mod="1">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38014923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2868611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1052965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860701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973232446"/>
      </p:ext>
    </p:extLst>
  </p:cSld>
  <p:clrMapOvr>
    <a:masterClrMapping/>
  </p:clrMapOvr>
  <p:extLst mod="1">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1062301877"/>
      </p:ext>
    </p:extLst>
  </p:cSld>
  <p:clrMapOvr>
    <a:masterClrMapping/>
  </p:clrMapOvr>
  <p:extLst mod="1">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458536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990783406"/>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943272329"/>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4986D9-219A-4FEC-A8DA-976EB88B8DAE}" type="datetimeFigureOut">
              <a:rPr lang="en-ZA" smtClean="0"/>
              <a:t>2024/07/21</a:t>
            </a:fld>
            <a:endParaRPr lang="en-ZA"/>
          </a:p>
        </p:txBody>
      </p:sp>
      <p:sp>
        <p:nvSpPr>
          <p:cNvPr id="5" name="Footer Placeholder 4"/>
          <p:cNvSpPr>
            <a:spLocks noGrp="1"/>
          </p:cNvSpPr>
          <p:nvPr>
            <p:ph type="ftr" sz="quarter" idx="11"/>
          </p:nvPr>
        </p:nvSpPr>
        <p:spPr/>
        <p:txBody>
          <a:bodyPr/>
          <a:lstStyle/>
          <a:p>
            <a:endParaRPr lang="en-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3875572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mn-lt"/>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1"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9B3F29-75B8-BD6C-204A-CAA4C9B129CE}"/>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235518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3823183" y="6416676"/>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pic>
        <p:nvPicPr>
          <p:cNvPr id="12" name="Picture 11">
            <a:extLst>
              <a:ext uri="{FF2B5EF4-FFF2-40B4-BE49-F238E27FC236}">
                <a16:creationId xmlns:a16="http://schemas.microsoft.com/office/drawing/2014/main" id="{A92F8CF9-B1AA-4BCD-A983-1216187C4DF5}"/>
              </a:ext>
            </a:extLst>
          </p:cNvPr>
          <p:cNvPicPr>
            <a:picLocks noChangeAspect="1"/>
          </p:cNvPicPr>
          <p:nvPr userDrawn="1"/>
        </p:nvPicPr>
        <p:blipFill rotWithShape="1">
          <a:blip r:embed="rId2"/>
          <a:srcRect r="75119"/>
          <a:stretch/>
        </p:blipFill>
        <p:spPr>
          <a:xfrm>
            <a:off x="4861508" y="0"/>
            <a:ext cx="1137576" cy="6858000"/>
          </a:xfrm>
          <a:prstGeom prst="rect">
            <a:avLst/>
          </a:prstGeom>
        </p:spPr>
      </p:pic>
    </p:spTree>
    <p:extLst>
      <p:ext uri="{BB962C8B-B14F-4D97-AF65-F5344CB8AC3E}">
        <p14:creationId xmlns:p14="http://schemas.microsoft.com/office/powerpoint/2010/main" val="1223688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001308"/>
      </p:ext>
    </p:extLst>
  </p:cSld>
  <p:clrMapOvr>
    <a:masterClrMapping/>
  </p:clrMapOvr>
  <p:extLst mod="1">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6B46DD-F91D-084A-ADCC-E3BBC5C9B74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2091"/>
          <a:stretch/>
        </p:blipFill>
        <p:spPr>
          <a:xfrm>
            <a:off x="776500" y="0"/>
            <a:ext cx="4002763" cy="6324462"/>
          </a:xfrm>
          <a:prstGeom prst="rect">
            <a:avLst/>
          </a:prstGeom>
        </p:spPr>
      </p:pic>
      <p:sp>
        <p:nvSpPr>
          <p:cNvPr id="12" name="Title 1">
            <a:extLst>
              <a:ext uri="{FF2B5EF4-FFF2-40B4-BE49-F238E27FC236}">
                <a16:creationId xmlns:a16="http://schemas.microsoft.com/office/drawing/2014/main" id="{D003D7DC-5B01-AE48-A48E-0D2234CA2ABB}"/>
              </a:ext>
            </a:extLst>
          </p:cNvPr>
          <p:cNvSpPr txBox="1">
            <a:spLocks/>
          </p:cNvSpPr>
          <p:nvPr userDrawn="1"/>
        </p:nvSpPr>
        <p:spPr>
          <a:xfrm>
            <a:off x="5459622" y="4808794"/>
            <a:ext cx="6096000" cy="1461939"/>
          </a:xfrm>
          <a:prstGeom prst="rect">
            <a:avLst/>
          </a:prstGeom>
          <a:noFill/>
        </p:spPr>
        <p:txBody>
          <a:bodyPr vert="horz" lIns="0" tIns="0" rIns="0" bIns="0" rtlCol="0" anchor="t">
            <a:sp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800" b="1" u="none" strike="noStrike" kern="1200" cap="none" spc="0" normalizeH="0" baseline="0" noProof="0" dirty="0">
                <a:ln>
                  <a:noFill/>
                </a:ln>
                <a:solidFill>
                  <a:srgbClr val="FFFFFF">
                    <a:lumMod val="95000"/>
                    <a:lumOff val="5000"/>
                  </a:srgbClr>
                </a:solidFill>
                <a:effectLst/>
                <a:uLnTx/>
                <a:uFillTx/>
                <a:latin typeface="Sofia Pro" panose="020B0000000000000000" pitchFamily="34" charset="77"/>
              </a:rPr>
              <a:t>Markus Hacker</a:t>
            </a:r>
            <a:r>
              <a:rPr lang="en-ZA" sz="1800" b="1" cap="none" spc="0" dirty="0">
                <a:solidFill>
                  <a:srgbClr val="FFFFFF">
                    <a:lumMod val="95000"/>
                    <a:lumOff val="5000"/>
                  </a:srgbClr>
                </a:solidFill>
                <a:latin typeface="Sofia Pro" panose="020B0000000000000000" pitchFamily="34" charset="77"/>
              </a:rPr>
              <a:t>, </a:t>
            </a:r>
            <a:r>
              <a:rPr kumimoji="0" lang="en-ZA" sz="1800" u="none" strike="noStrike" kern="1200" cap="none" spc="0" normalizeH="0" baseline="0" noProof="0" dirty="0">
                <a:ln>
                  <a:noFill/>
                </a:ln>
                <a:solidFill>
                  <a:srgbClr val="FFFFFF">
                    <a:lumMod val="95000"/>
                    <a:lumOff val="5000"/>
                  </a:srgbClr>
                </a:solidFill>
                <a:effectLst/>
                <a:uLnTx/>
                <a:uFillTx/>
                <a:latin typeface="SOFIAPRO-LIGHT" panose="020B0000000000000000" pitchFamily="34" charset="77"/>
              </a:rPr>
              <a:t>University College London/ Harvard T.H. </a:t>
            </a:r>
            <a:r>
              <a:rPr lang="en-ZA" sz="1800" cap="none" spc="0" dirty="0">
                <a:solidFill>
                  <a:srgbClr val="FFFFFF">
                    <a:lumMod val="95000"/>
                    <a:lumOff val="5000"/>
                  </a:srgbClr>
                </a:solidFill>
                <a:latin typeface="SOFIAPRO-LIGHT" panose="020B0000000000000000" pitchFamily="34" charset="77"/>
              </a:rPr>
              <a:t>Chan </a:t>
            </a:r>
            <a:r>
              <a:rPr kumimoji="0" lang="en-ZA" sz="1800" u="none" strike="noStrike" kern="1200" cap="none" spc="0" normalizeH="0" baseline="0" noProof="0" dirty="0">
                <a:ln>
                  <a:noFill/>
                </a:ln>
                <a:solidFill>
                  <a:srgbClr val="FFFFFF">
                    <a:lumMod val="95000"/>
                    <a:lumOff val="5000"/>
                  </a:srgbClr>
                </a:solidFill>
                <a:effectLst/>
                <a:uLnTx/>
                <a:uFillTx/>
                <a:latin typeface="SOFIAPRO-LIGHT" panose="020B0000000000000000" pitchFamily="34" charset="77"/>
              </a:rPr>
              <a:t>School of Public Health</a:t>
            </a:r>
          </a:p>
          <a:p>
            <a:pPr marL="0" marR="0" lvl="0" indent="0" algn="l" defTabSz="914400" rtl="0" eaLnBrk="1" fontAlgn="auto" latinLnBrk="0" hangingPunct="1">
              <a:lnSpc>
                <a:spcPct val="100000"/>
              </a:lnSpc>
              <a:spcBef>
                <a:spcPts val="600"/>
              </a:spcBef>
              <a:spcAft>
                <a:spcPts val="0"/>
              </a:spcAft>
              <a:buClrTx/>
              <a:buSzTx/>
              <a:buFontTx/>
              <a:buNone/>
              <a:tabLst/>
              <a:defRPr/>
            </a:pPr>
            <a:r>
              <a:rPr lang="en-ZA" sz="1800" b="1" cap="none" spc="0" dirty="0" err="1">
                <a:solidFill>
                  <a:srgbClr val="FFFFFF">
                    <a:lumMod val="95000"/>
                    <a:lumOff val="5000"/>
                  </a:srgbClr>
                </a:solidFill>
                <a:latin typeface="Sofia Pro" panose="020B0000000000000000" pitchFamily="34" charset="77"/>
              </a:rPr>
              <a:t>Gesine</a:t>
            </a:r>
            <a:r>
              <a:rPr lang="en-ZA" sz="1800" b="1" cap="none" spc="0" dirty="0">
                <a:solidFill>
                  <a:srgbClr val="FFFFFF">
                    <a:lumMod val="95000"/>
                    <a:lumOff val="5000"/>
                  </a:srgbClr>
                </a:solidFill>
                <a:latin typeface="Sofia Pro" panose="020B0000000000000000" pitchFamily="34" charset="77"/>
              </a:rPr>
              <a:t> Meyer-Rath, </a:t>
            </a:r>
            <a:r>
              <a:rPr lang="en-ZA" sz="1800" cap="none" spc="0" dirty="0">
                <a:solidFill>
                  <a:srgbClr val="FFFFFF">
                    <a:lumMod val="95000"/>
                    <a:lumOff val="5000"/>
                  </a:srgbClr>
                </a:solidFill>
                <a:latin typeface="SOFIAPRO-LIGHT" panose="020B0000000000000000" pitchFamily="34" charset="77"/>
              </a:rPr>
              <a:t>Health Economics and Epidemiology Research Office (HE</a:t>
            </a:r>
            <a:r>
              <a:rPr lang="en-ZA" sz="1800" cap="none" spc="0" baseline="30000" dirty="0">
                <a:solidFill>
                  <a:srgbClr val="FFFFFF">
                    <a:lumMod val="95000"/>
                    <a:lumOff val="5000"/>
                  </a:srgbClr>
                </a:solidFill>
                <a:latin typeface="SOFIAPRO-LIGHT" panose="020B0000000000000000" pitchFamily="34" charset="77"/>
              </a:rPr>
              <a:t>2</a:t>
            </a:r>
            <a:r>
              <a:rPr lang="en-ZA" sz="1800" cap="none" spc="0" dirty="0">
                <a:solidFill>
                  <a:srgbClr val="FFFFFF">
                    <a:lumMod val="95000"/>
                    <a:lumOff val="5000"/>
                  </a:srgbClr>
                </a:solidFill>
                <a:latin typeface="SOFIAPRO-LIGHT" panose="020B0000000000000000" pitchFamily="34" charset="77"/>
              </a:rPr>
              <a:t>RO), University of the Witwatersrand/ Boston University</a:t>
            </a:r>
            <a:endParaRPr kumimoji="0" lang="en-GB" sz="1800" u="none" strike="noStrike" kern="1200" cap="none" spc="0" normalizeH="0" baseline="0" noProof="0" dirty="0">
              <a:ln>
                <a:noFill/>
              </a:ln>
              <a:solidFill>
                <a:srgbClr val="FFFFFF">
                  <a:lumMod val="95000"/>
                  <a:lumOff val="5000"/>
                </a:srgbClr>
              </a:solidFill>
              <a:effectLst/>
              <a:uLnTx/>
              <a:uFillTx/>
              <a:latin typeface="SOFIAPRO-LIGHT" panose="020B0000000000000000" pitchFamily="34" charset="77"/>
            </a:endParaRPr>
          </a:p>
        </p:txBody>
      </p:sp>
      <p:sp>
        <p:nvSpPr>
          <p:cNvPr id="14" name="TextBox 13">
            <a:extLst>
              <a:ext uri="{FF2B5EF4-FFF2-40B4-BE49-F238E27FC236}">
                <a16:creationId xmlns:a16="http://schemas.microsoft.com/office/drawing/2014/main" id="{A0FD27B9-845D-4E4E-924D-6E2930D3C0E3}"/>
              </a:ext>
            </a:extLst>
          </p:cNvPr>
          <p:cNvSpPr txBox="1"/>
          <p:nvPr userDrawn="1"/>
        </p:nvSpPr>
        <p:spPr>
          <a:xfrm>
            <a:off x="5459621" y="3456948"/>
            <a:ext cx="6096000" cy="338554"/>
          </a:xfrm>
          <a:prstGeom prst="rect">
            <a:avLst/>
          </a:prstGeom>
          <a:noFill/>
        </p:spPr>
        <p:txBody>
          <a:bodyPr wrap="square" lIns="0" tIns="0" rIns="0" bIns="0">
            <a:spAutoFit/>
          </a:bodyPr>
          <a:lstStyle/>
          <a:p>
            <a:r>
              <a:rPr lang="en-GB" sz="2200" dirty="0">
                <a:effectLst/>
                <a:latin typeface="SOFIAPRO-LIGHT" panose="020B0000000000000000" pitchFamily="34" charset="77"/>
                <a:ea typeface="Calibri" panose="020F0502020204030204" pitchFamily="34" charset="0"/>
                <a:cs typeface="Times New Roman" panose="02020603050405020304" pitchFamily="18" charset="0"/>
              </a:rPr>
              <a:t>MASTER SLIDE SET</a:t>
            </a:r>
            <a:endParaRPr lang="en-US" sz="2200" dirty="0">
              <a:latin typeface="SOFIAPRO-LIGHT" panose="020B0000000000000000" pitchFamily="34" charset="77"/>
            </a:endParaRPr>
          </a:p>
        </p:txBody>
      </p:sp>
      <p:cxnSp>
        <p:nvCxnSpPr>
          <p:cNvPr id="15" name="Straight Connector 14">
            <a:extLst>
              <a:ext uri="{FF2B5EF4-FFF2-40B4-BE49-F238E27FC236}">
                <a16:creationId xmlns:a16="http://schemas.microsoft.com/office/drawing/2014/main" id="{5DBF3842-3FD9-CD40-A93F-2C60F1EC9962}"/>
              </a:ext>
            </a:extLst>
          </p:cNvPr>
          <p:cNvCxnSpPr/>
          <p:nvPr userDrawn="1"/>
        </p:nvCxnSpPr>
        <p:spPr>
          <a:xfrm>
            <a:off x="5459621" y="4564062"/>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EAF390-9AE8-EF40-9020-5A6B7D64AC3D}"/>
              </a:ext>
            </a:extLst>
          </p:cNvPr>
          <p:cNvSpPr txBox="1"/>
          <p:nvPr userDrawn="1"/>
        </p:nvSpPr>
        <p:spPr>
          <a:xfrm>
            <a:off x="5447429" y="1924606"/>
            <a:ext cx="5689963" cy="1237903"/>
          </a:xfrm>
          <a:prstGeom prst="rect">
            <a:avLst/>
          </a:prstGeom>
          <a:noFill/>
        </p:spPr>
        <p:txBody>
          <a:bodyPr wrap="square" lIns="0" tIns="0" rIns="0" bIns="0">
            <a:spAutoFit/>
          </a:bodyPr>
          <a:lstStyle/>
          <a:p>
            <a:pPr>
              <a:lnSpc>
                <a:spcPct val="80000"/>
              </a:lnSpc>
            </a:pPr>
            <a:r>
              <a:rPr lang="en-ZA" sz="5000" b="1" dirty="0">
                <a:solidFill>
                  <a:schemeClr val="tx1"/>
                </a:solidFill>
                <a:latin typeface="Sofia Pro" panose="020B0000000000000000" pitchFamily="34" charset="77"/>
              </a:rPr>
              <a:t>THE ECONOMIC IMPACT OF HIV </a:t>
            </a:r>
            <a:endParaRPr lang="en-US" sz="5000" dirty="0"/>
          </a:p>
        </p:txBody>
      </p:sp>
    </p:spTree>
    <p:extLst>
      <p:ext uri="{BB962C8B-B14F-4D97-AF65-F5344CB8AC3E}">
        <p14:creationId xmlns:p14="http://schemas.microsoft.com/office/powerpoint/2010/main" val="1242473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1043497-6DE8-1143-9B21-6783CABC09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046"/>
          <a:stretch/>
        </p:blipFill>
        <p:spPr>
          <a:xfrm>
            <a:off x="776501" y="-1"/>
            <a:ext cx="2947564" cy="6237655"/>
          </a:xfrm>
          <a:prstGeom prst="rect">
            <a:avLst/>
          </a:prstGeom>
        </p:spPr>
      </p:pic>
      <p:sp>
        <p:nvSpPr>
          <p:cNvPr id="8" name="Title 1">
            <a:extLst>
              <a:ext uri="{FF2B5EF4-FFF2-40B4-BE49-F238E27FC236}">
                <a16:creationId xmlns:a16="http://schemas.microsoft.com/office/drawing/2014/main" id="{126A3DA0-A631-EE44-BC68-CC89F42DE2C3}"/>
              </a:ext>
            </a:extLst>
          </p:cNvPr>
          <p:cNvSpPr>
            <a:spLocks noGrp="1"/>
          </p:cNvSpPr>
          <p:nvPr>
            <p:ph type="ctrTitle" idx="4294967295" hasCustomPrompt="1"/>
          </p:nvPr>
        </p:nvSpPr>
        <p:spPr>
          <a:xfrm>
            <a:off x="4811235" y="1409709"/>
            <a:ext cx="6095999" cy="298736"/>
          </a:xfrm>
        </p:spPr>
        <p:txBody>
          <a:bodyPr wrap="square" lIns="0" tIns="0" rIns="0" bIns="0" anchor="t">
            <a:spAutoFit/>
          </a:bodyPr>
          <a:lstStyle>
            <a:lvl1pPr>
              <a:defRPr sz="2400" b="1" i="0">
                <a:solidFill>
                  <a:schemeClr val="tx1"/>
                </a:solidFill>
                <a:latin typeface="+mn-lt"/>
              </a:defRPr>
            </a:lvl1pPr>
          </a:lstStyle>
          <a:p>
            <a:pPr>
              <a:spcBef>
                <a:spcPts val="600"/>
              </a:spcBef>
              <a:spcAft>
                <a:spcPts val="1200"/>
              </a:spcAft>
            </a:pPr>
            <a:r>
              <a:rPr lang="en-GB" sz="2400" dirty="0">
                <a:solidFill>
                  <a:schemeClr val="accent1"/>
                </a:solidFill>
                <a:latin typeface="+mn-lt"/>
                <a:ea typeface="Calibri" panose="020F0502020204030204" pitchFamily="34" charset="0"/>
                <a:cs typeface="Times New Roman" panose="02020603050405020304" pitchFamily="18" charset="0"/>
              </a:rPr>
              <a:t>Technical brief </a:t>
            </a:r>
            <a:r>
              <a:rPr lang="en-GB" sz="2400" b="1" dirty="0">
                <a:solidFill>
                  <a:schemeClr val="accent1"/>
                </a:solidFill>
                <a:ea typeface="Calibri" panose="020F0502020204030204" pitchFamily="34" charset="0"/>
                <a:cs typeface="Times New Roman" panose="02020603050405020304" pitchFamily="18" charset="0"/>
              </a:rPr>
              <a:t>#1</a:t>
            </a:r>
            <a:endParaRPr lang="en-GB" sz="3200" dirty="0">
              <a:latin typeface="+mn-lt"/>
            </a:endParaRPr>
          </a:p>
        </p:txBody>
      </p:sp>
      <p:sp>
        <p:nvSpPr>
          <p:cNvPr id="11" name="Title 1">
            <a:extLst>
              <a:ext uri="{FF2B5EF4-FFF2-40B4-BE49-F238E27FC236}">
                <a16:creationId xmlns:a16="http://schemas.microsoft.com/office/drawing/2014/main" id="{DC6F3595-8C39-C041-BBE1-B73CD5698C3A}"/>
              </a:ext>
            </a:extLst>
          </p:cNvPr>
          <p:cNvSpPr txBox="1">
            <a:spLocks/>
          </p:cNvSpPr>
          <p:nvPr userDrawn="1"/>
        </p:nvSpPr>
        <p:spPr>
          <a:xfrm>
            <a:off x="1284764" y="1385079"/>
            <a:ext cx="1931038" cy="1280351"/>
          </a:xfrm>
          <a:prstGeom prst="rect">
            <a:avLst/>
          </a:prstGeom>
          <a:noFill/>
        </p:spPr>
        <p:txBody>
          <a:bodyPr vert="horz" wrap="square" lIns="0" tIns="0" rIns="0" bIns="0" rtlCol="0" anchor="ctr">
            <a:sp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ZA" sz="2600" b="1" i="0" dirty="0">
                <a:solidFill>
                  <a:schemeClr val="tx1"/>
                </a:solidFill>
                <a:latin typeface="Sofia Pro" panose="020B0000000000000000" pitchFamily="34" charset="77"/>
              </a:rPr>
              <a:t>The economic impact of HIV </a:t>
            </a:r>
            <a:endParaRPr lang="en-GB" sz="2600" b="1" i="0" dirty="0">
              <a:solidFill>
                <a:schemeClr val="tx1"/>
              </a:solidFill>
              <a:latin typeface="Sofia Pro" panose="020B0000000000000000" pitchFamily="34" charset="77"/>
            </a:endParaRPr>
          </a:p>
        </p:txBody>
      </p:sp>
      <p:cxnSp>
        <p:nvCxnSpPr>
          <p:cNvPr id="13" name="Straight Connector 12">
            <a:extLst>
              <a:ext uri="{FF2B5EF4-FFF2-40B4-BE49-F238E27FC236}">
                <a16:creationId xmlns:a16="http://schemas.microsoft.com/office/drawing/2014/main" id="{7ECAFE40-7F3A-6042-9D9D-771380305315}"/>
              </a:ext>
            </a:extLst>
          </p:cNvPr>
          <p:cNvCxnSpPr/>
          <p:nvPr userDrawn="1"/>
        </p:nvCxnSpPr>
        <p:spPr>
          <a:xfrm>
            <a:off x="4811236" y="4564062"/>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C91342A-0959-E143-9B9A-4B383B3186F4}"/>
              </a:ext>
            </a:extLst>
          </p:cNvPr>
          <p:cNvSpPr>
            <a:spLocks noGrp="1"/>
          </p:cNvSpPr>
          <p:nvPr>
            <p:ph type="body" sz="quarter" idx="10" hasCustomPrompt="1"/>
          </p:nvPr>
        </p:nvSpPr>
        <p:spPr>
          <a:xfrm>
            <a:off x="4811235" y="3530224"/>
            <a:ext cx="6095999" cy="702364"/>
          </a:xfrm>
        </p:spPr>
        <p:txBody>
          <a:bodyPr>
            <a:normAutofit/>
          </a:bodyPr>
          <a:lstStyle>
            <a:lvl1pPr algn="l">
              <a:lnSpc>
                <a:spcPct val="100000"/>
              </a:lnSpc>
              <a:spcBef>
                <a:spcPts val="600"/>
              </a:spcBef>
              <a:spcAft>
                <a:spcPts val="0"/>
              </a:spcAft>
              <a:defRPr sz="1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lgn="l">
              <a:lnSpc>
                <a:spcPct val="100000"/>
              </a:lnSpc>
              <a:spcBef>
                <a:spcPts val="600"/>
              </a:spcBef>
              <a:defRPr/>
            </a:pPr>
            <a:r>
              <a:rPr lang="en-ZA" sz="1200" i="0" cap="none" spc="0" dirty="0">
                <a:solidFill>
                  <a:srgbClr val="FFFFFF">
                    <a:lumMod val="95000"/>
                    <a:lumOff val="5000"/>
                  </a:srgbClr>
                </a:solidFill>
                <a:latin typeface="+mn-lt"/>
              </a:rPr>
              <a:t>For the full brief, please go to </a:t>
            </a:r>
          </a:p>
        </p:txBody>
      </p:sp>
      <p:sp>
        <p:nvSpPr>
          <p:cNvPr id="5" name="Text Placeholder 4">
            <a:extLst>
              <a:ext uri="{FF2B5EF4-FFF2-40B4-BE49-F238E27FC236}">
                <a16:creationId xmlns:a16="http://schemas.microsoft.com/office/drawing/2014/main" id="{66D66F6D-935C-4940-B222-98C06833E9F4}"/>
              </a:ext>
            </a:extLst>
          </p:cNvPr>
          <p:cNvSpPr>
            <a:spLocks noGrp="1"/>
          </p:cNvSpPr>
          <p:nvPr>
            <p:ph type="body" sz="quarter" idx="12"/>
          </p:nvPr>
        </p:nvSpPr>
        <p:spPr>
          <a:xfrm>
            <a:off x="4811235" y="2074643"/>
            <a:ext cx="6095999" cy="682625"/>
          </a:xfrm>
        </p:spPr>
        <p:txBody>
          <a:bodyPr>
            <a:noAutofit/>
          </a:bodyPr>
          <a:lstStyle>
            <a:lvl1pPr>
              <a:lnSpc>
                <a:spcPct val="80000"/>
              </a:lnSpc>
              <a:defRPr sz="3200" b="1" i="0">
                <a:solidFill>
                  <a:schemeClr val="tx1"/>
                </a:solidFill>
                <a:latin typeface="Sofia Pro" panose="020B0000000000000000" pitchFamily="34" charset="77"/>
              </a:defRPr>
            </a:lvl1pPr>
          </a:lstStyle>
          <a:p>
            <a:pPr lvl="0"/>
            <a:r>
              <a:rPr lang="en-GB" dirty="0"/>
              <a:t>Click to edit Master text styles</a:t>
            </a:r>
          </a:p>
        </p:txBody>
      </p:sp>
      <p:sp>
        <p:nvSpPr>
          <p:cNvPr id="21" name="Text Placeholder 4">
            <a:extLst>
              <a:ext uri="{FF2B5EF4-FFF2-40B4-BE49-F238E27FC236}">
                <a16:creationId xmlns:a16="http://schemas.microsoft.com/office/drawing/2014/main" id="{B9E4614F-8272-4B46-B0EA-118D67464CDE}"/>
              </a:ext>
            </a:extLst>
          </p:cNvPr>
          <p:cNvSpPr>
            <a:spLocks noGrp="1"/>
          </p:cNvSpPr>
          <p:nvPr>
            <p:ph type="body" sz="quarter" idx="13" hasCustomPrompt="1"/>
          </p:nvPr>
        </p:nvSpPr>
        <p:spPr>
          <a:xfrm>
            <a:off x="4811235" y="4885701"/>
            <a:ext cx="6095999" cy="417242"/>
          </a:xfrm>
        </p:spPr>
        <p:txBody>
          <a:bodyPr>
            <a:noAutofit/>
          </a:bodyPr>
          <a:lstStyle>
            <a:lvl1pPr>
              <a:lnSpc>
                <a:spcPct val="100000"/>
              </a:lnSpc>
              <a:defRPr sz="2400" b="1" i="0">
                <a:solidFill>
                  <a:schemeClr val="tx1"/>
                </a:solidFill>
                <a:latin typeface="+mn-lt"/>
              </a:defRPr>
            </a:lvl1pPr>
          </a:lstStyle>
          <a:p>
            <a:pPr lvl="0"/>
            <a:r>
              <a:rPr lang="en-GB" dirty="0"/>
              <a:t>Names Here</a:t>
            </a:r>
          </a:p>
        </p:txBody>
      </p:sp>
      <p:sp>
        <p:nvSpPr>
          <p:cNvPr id="22" name="Text Placeholder 4">
            <a:extLst>
              <a:ext uri="{FF2B5EF4-FFF2-40B4-BE49-F238E27FC236}">
                <a16:creationId xmlns:a16="http://schemas.microsoft.com/office/drawing/2014/main" id="{3968030A-2A5B-AC42-90FD-264DD787D3DF}"/>
              </a:ext>
            </a:extLst>
          </p:cNvPr>
          <p:cNvSpPr>
            <a:spLocks noGrp="1"/>
          </p:cNvSpPr>
          <p:nvPr>
            <p:ph type="body" sz="quarter" idx="14" hasCustomPrompt="1"/>
          </p:nvPr>
        </p:nvSpPr>
        <p:spPr>
          <a:xfrm>
            <a:off x="4811235" y="5322706"/>
            <a:ext cx="6095999" cy="417242"/>
          </a:xfrm>
        </p:spPr>
        <p:txBody>
          <a:bodyPr>
            <a:noAutofit/>
          </a:bodyPr>
          <a:lstStyle>
            <a:lvl1pPr>
              <a:lnSpc>
                <a:spcPct val="100000"/>
              </a:lnSpc>
              <a:defRPr sz="1600" b="0" i="0">
                <a:solidFill>
                  <a:schemeClr val="tx1"/>
                </a:solidFill>
                <a:latin typeface="+mn-lt"/>
              </a:defRPr>
            </a:lvl1pPr>
          </a:lstStyle>
          <a:p>
            <a:pPr lvl="0"/>
            <a:r>
              <a:rPr lang="en-GB" dirty="0"/>
              <a:t>Details</a:t>
            </a:r>
          </a:p>
        </p:txBody>
      </p:sp>
    </p:spTree>
    <p:extLst>
      <p:ext uri="{BB962C8B-B14F-4D97-AF65-F5344CB8AC3E}">
        <p14:creationId xmlns:p14="http://schemas.microsoft.com/office/powerpoint/2010/main" val="2537943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Slide">
    <p:bg>
      <p:bgPr>
        <a:solidFill>
          <a:schemeClr val="accent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cxnSp>
        <p:nvCxnSpPr>
          <p:cNvPr id="5" name="Straight Connector 4">
            <a:extLst>
              <a:ext uri="{FF2B5EF4-FFF2-40B4-BE49-F238E27FC236}">
                <a16:creationId xmlns:a16="http://schemas.microsoft.com/office/drawing/2014/main" id="{A51DF851-6A18-4A43-81D3-C701F2F841CA}"/>
              </a:ext>
            </a:extLst>
          </p:cNvPr>
          <p:cNvCxnSpPr/>
          <p:nvPr userDrawn="1"/>
        </p:nvCxnSpPr>
        <p:spPr>
          <a:xfrm>
            <a:off x="685488" y="1475589"/>
            <a:ext cx="90351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1" name="Text Placeholder 10">
            <a:extLst>
              <a:ext uri="{FF2B5EF4-FFF2-40B4-BE49-F238E27FC236}">
                <a16:creationId xmlns:a16="http://schemas.microsoft.com/office/drawing/2014/main" id="{D9C6B201-00E4-1441-9E34-065A34A3AC96}"/>
              </a:ext>
            </a:extLst>
          </p:cNvPr>
          <p:cNvSpPr>
            <a:spLocks noGrp="1"/>
          </p:cNvSpPr>
          <p:nvPr>
            <p:ph type="body" sz="quarter" idx="10" hasCustomPrompt="1"/>
          </p:nvPr>
        </p:nvSpPr>
        <p:spPr>
          <a:xfrm>
            <a:off x="685488" y="706056"/>
            <a:ext cx="10519434" cy="682902"/>
          </a:xfrm>
        </p:spPr>
        <p:txBody>
          <a:bodyPr>
            <a:normAutofit/>
          </a:bodyPr>
          <a:lstStyle>
            <a:lvl1pPr>
              <a:defRPr sz="4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
        <p:nvSpPr>
          <p:cNvPr id="4" name="Text Placeholder 3">
            <a:extLst>
              <a:ext uri="{FF2B5EF4-FFF2-40B4-BE49-F238E27FC236}">
                <a16:creationId xmlns:a16="http://schemas.microsoft.com/office/drawing/2014/main" id="{B30B3D43-89B4-DB45-A07D-CC7FDD98299E}"/>
              </a:ext>
            </a:extLst>
          </p:cNvPr>
          <p:cNvSpPr>
            <a:spLocks noGrp="1"/>
          </p:cNvSpPr>
          <p:nvPr>
            <p:ph type="body" sz="quarter" idx="12" hasCustomPrompt="1"/>
          </p:nvPr>
        </p:nvSpPr>
        <p:spPr>
          <a:xfrm>
            <a:off x="685488" y="2110176"/>
            <a:ext cx="10519434" cy="4235270"/>
          </a:xfrm>
        </p:spPr>
        <p:txBody>
          <a:bodyPr/>
          <a:lstStyle>
            <a:lvl1pPr>
              <a:lnSpc>
                <a:spcPct val="100000"/>
              </a:lnSpc>
              <a:spcAft>
                <a:spcPts val="9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Text Here</a:t>
            </a:r>
            <a:endParaRPr lang="en-US" dirty="0"/>
          </a:p>
        </p:txBody>
      </p:sp>
    </p:spTree>
    <p:extLst>
      <p:ext uri="{BB962C8B-B14F-4D97-AF65-F5344CB8AC3E}">
        <p14:creationId xmlns:p14="http://schemas.microsoft.com/office/powerpoint/2010/main" val="8590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tro Slide 1">
    <p:bg>
      <p:bgPr>
        <a:solidFill>
          <a:schemeClr val="bg2">
            <a:alpha val="3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2F940D-768A-A241-AD49-EBECC16C3B7E}"/>
              </a:ext>
            </a:extLst>
          </p:cNvPr>
          <p:cNvSpPr>
            <a:spLocks noGrp="1"/>
          </p:cNvSpPr>
          <p:nvPr>
            <p:ph type="body" sz="quarter" idx="12" hasCustomPrompt="1"/>
          </p:nvPr>
        </p:nvSpPr>
        <p:spPr>
          <a:xfrm>
            <a:off x="685488" y="1938546"/>
            <a:ext cx="10159990" cy="3789154"/>
          </a:xfrm>
        </p:spPr>
        <p:txBody>
          <a:bodyPr/>
          <a:lstStyle/>
          <a:p>
            <a:pPr lvl="0"/>
            <a:r>
              <a:rPr lang="en-GB" dirty="0"/>
              <a:t>Text here</a:t>
            </a:r>
            <a:endParaRPr lang="en-US" dirty="0"/>
          </a:p>
        </p:txBody>
      </p:sp>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cxnSp>
        <p:nvCxnSpPr>
          <p:cNvPr id="5" name="Straight Connector 4">
            <a:extLst>
              <a:ext uri="{FF2B5EF4-FFF2-40B4-BE49-F238E27FC236}">
                <a16:creationId xmlns:a16="http://schemas.microsoft.com/office/drawing/2014/main" id="{A51DF851-6A18-4A43-81D3-C701F2F841CA}"/>
              </a:ext>
            </a:extLst>
          </p:cNvPr>
          <p:cNvCxnSpPr/>
          <p:nvPr userDrawn="1"/>
        </p:nvCxnSpPr>
        <p:spPr>
          <a:xfrm>
            <a:off x="685488" y="1333501"/>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1" name="Text Placeholder 10">
            <a:extLst>
              <a:ext uri="{FF2B5EF4-FFF2-40B4-BE49-F238E27FC236}">
                <a16:creationId xmlns:a16="http://schemas.microsoft.com/office/drawing/2014/main" id="{D9C6B201-00E4-1441-9E34-065A34A3AC96}"/>
              </a:ext>
            </a:extLst>
          </p:cNvPr>
          <p:cNvSpPr>
            <a:spLocks noGrp="1"/>
          </p:cNvSpPr>
          <p:nvPr>
            <p:ph type="body" sz="quarter" idx="10" hasCustomPrompt="1"/>
          </p:nvPr>
        </p:nvSpPr>
        <p:spPr>
          <a:xfrm>
            <a:off x="685488" y="706057"/>
            <a:ext cx="10159990" cy="627443"/>
          </a:xfrm>
        </p:spPr>
        <p:txBody>
          <a:bodyPr>
            <a:normAutofit/>
          </a:bodyPr>
          <a:lstStyle>
            <a:lvl1pPr>
              <a:lnSpc>
                <a:spcPct val="80000"/>
              </a:lnSpc>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
        <p:nvSpPr>
          <p:cNvPr id="14" name="Text Placeholder 13">
            <a:extLst>
              <a:ext uri="{FF2B5EF4-FFF2-40B4-BE49-F238E27FC236}">
                <a16:creationId xmlns:a16="http://schemas.microsoft.com/office/drawing/2014/main" id="{78750B82-2D1F-684C-ADCE-546EC42D41AE}"/>
              </a:ext>
            </a:extLst>
          </p:cNvPr>
          <p:cNvSpPr>
            <a:spLocks noGrp="1"/>
          </p:cNvSpPr>
          <p:nvPr>
            <p:ph type="body" sz="quarter" idx="11" hasCustomPrompt="1"/>
          </p:nvPr>
        </p:nvSpPr>
        <p:spPr>
          <a:xfrm>
            <a:off x="685488" y="6059950"/>
            <a:ext cx="10159990" cy="462403"/>
          </a:xfrm>
        </p:spPr>
        <p:txBody>
          <a:bodyPr>
            <a:normAutofit/>
          </a:bodyPr>
          <a:lstStyle>
            <a:lvl1pPr>
              <a:lnSpc>
                <a:spcPct val="100000"/>
              </a:lnSpc>
              <a:spcAft>
                <a:spcPts val="30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Footnotes</a:t>
            </a:r>
            <a:endParaRPr lang="en-US" dirty="0"/>
          </a:p>
        </p:txBody>
      </p:sp>
    </p:spTree>
    <p:extLst>
      <p:ext uri="{BB962C8B-B14F-4D97-AF65-F5344CB8AC3E}">
        <p14:creationId xmlns:p14="http://schemas.microsoft.com/office/powerpoint/2010/main" val="388914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tro Slide 2">
    <p:bg>
      <p:bgPr>
        <a:solidFill>
          <a:schemeClr val="bg2">
            <a:alpha val="30000"/>
          </a:schemeClr>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4" name="Text Placeholder 13">
            <a:extLst>
              <a:ext uri="{FF2B5EF4-FFF2-40B4-BE49-F238E27FC236}">
                <a16:creationId xmlns:a16="http://schemas.microsoft.com/office/drawing/2014/main" id="{78750B82-2D1F-684C-ADCE-546EC42D41AE}"/>
              </a:ext>
            </a:extLst>
          </p:cNvPr>
          <p:cNvSpPr>
            <a:spLocks noGrp="1"/>
          </p:cNvSpPr>
          <p:nvPr>
            <p:ph type="body" sz="quarter" idx="11" hasCustomPrompt="1"/>
          </p:nvPr>
        </p:nvSpPr>
        <p:spPr>
          <a:xfrm>
            <a:off x="685488" y="6059950"/>
            <a:ext cx="10159990" cy="462403"/>
          </a:xfrm>
        </p:spPr>
        <p:txBody>
          <a:bodyPr>
            <a:normAutofit/>
          </a:bodyPr>
          <a:lstStyle>
            <a:lvl1pPr>
              <a:lnSpc>
                <a:spcPct val="100000"/>
              </a:lnSpc>
              <a:spcAft>
                <a:spcPts val="30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Footnotes</a:t>
            </a:r>
            <a:endParaRPr lang="en-US" dirty="0"/>
          </a:p>
        </p:txBody>
      </p:sp>
      <p:sp>
        <p:nvSpPr>
          <p:cNvPr id="10" name="Text Placeholder 10">
            <a:extLst>
              <a:ext uri="{FF2B5EF4-FFF2-40B4-BE49-F238E27FC236}">
                <a16:creationId xmlns:a16="http://schemas.microsoft.com/office/drawing/2014/main" id="{08981F7C-901D-2A4B-9433-DA212D1C7F5F}"/>
              </a:ext>
            </a:extLst>
          </p:cNvPr>
          <p:cNvSpPr>
            <a:spLocks noGrp="1"/>
          </p:cNvSpPr>
          <p:nvPr>
            <p:ph type="body" sz="quarter" idx="10" hasCustomPrompt="1"/>
          </p:nvPr>
        </p:nvSpPr>
        <p:spPr>
          <a:xfrm>
            <a:off x="685487" y="706056"/>
            <a:ext cx="10159990"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12" name="Straight Connector 11">
            <a:extLst>
              <a:ext uri="{FF2B5EF4-FFF2-40B4-BE49-F238E27FC236}">
                <a16:creationId xmlns:a16="http://schemas.microsoft.com/office/drawing/2014/main" id="{35058313-2DE5-2A4A-8BFD-2F0C675FA6E6}"/>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F85B738E-C9B0-A346-8734-E2FAF9AF7640}"/>
              </a:ext>
            </a:extLst>
          </p:cNvPr>
          <p:cNvSpPr>
            <a:spLocks noGrp="1"/>
          </p:cNvSpPr>
          <p:nvPr>
            <p:ph type="body" sz="quarter" idx="12" hasCustomPrompt="1"/>
          </p:nvPr>
        </p:nvSpPr>
        <p:spPr>
          <a:xfrm>
            <a:off x="685488" y="2250690"/>
            <a:ext cx="10159990" cy="3477010"/>
          </a:xfrm>
        </p:spPr>
        <p:txBody>
          <a:bodyPr/>
          <a:lstStyle/>
          <a:p>
            <a:pPr lvl="0"/>
            <a:r>
              <a:rPr lang="en-GB" dirty="0"/>
              <a:t>Text here</a:t>
            </a:r>
            <a:endParaRPr lang="en-US" dirty="0"/>
          </a:p>
        </p:txBody>
      </p:sp>
    </p:spTree>
    <p:extLst>
      <p:ext uri="{BB962C8B-B14F-4D97-AF65-F5344CB8AC3E}">
        <p14:creationId xmlns:p14="http://schemas.microsoft.com/office/powerpoint/2010/main" val="820501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2">
    <p:bg>
      <p:bgPr>
        <a:solidFill>
          <a:schemeClr val="tx1"/>
        </a:solidFill>
        <a:effectLst/>
      </p:bgPr>
    </p:bg>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4AE82F1E-0D4C-BC4B-AA6A-E1FA86DE205F}"/>
              </a:ext>
            </a:extLst>
          </p:cNvPr>
          <p:cNvSpPr>
            <a:spLocks noGrp="1"/>
          </p:cNvSpPr>
          <p:nvPr>
            <p:ph type="body" sz="quarter" idx="12" hasCustomPrompt="1"/>
          </p:nvPr>
        </p:nvSpPr>
        <p:spPr>
          <a:xfrm>
            <a:off x="685488" y="2251259"/>
            <a:ext cx="5308908" cy="3806641"/>
          </a:xfrm>
        </p:spPr>
        <p:txBody>
          <a:bodyPr/>
          <a:lstStyle/>
          <a:p>
            <a:pPr lvl="0"/>
            <a:r>
              <a:rPr lang="en-GB" dirty="0"/>
              <a:t>Text here</a:t>
            </a:r>
            <a:endParaRPr lang="en-US" dirty="0"/>
          </a:p>
        </p:txBody>
      </p:sp>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5" name="Text Placeholder 10">
            <a:extLst>
              <a:ext uri="{FF2B5EF4-FFF2-40B4-BE49-F238E27FC236}">
                <a16:creationId xmlns:a16="http://schemas.microsoft.com/office/drawing/2014/main" id="{FCB27D9B-A709-534B-A363-690181E199DD}"/>
              </a:ext>
            </a:extLst>
          </p:cNvPr>
          <p:cNvSpPr>
            <a:spLocks noGrp="1"/>
          </p:cNvSpPr>
          <p:nvPr>
            <p:ph type="body" sz="quarter" idx="10" hasCustomPrompt="1"/>
          </p:nvPr>
        </p:nvSpPr>
        <p:spPr>
          <a:xfrm>
            <a:off x="685487" y="706056"/>
            <a:ext cx="10159990"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17" name="Straight Connector 16">
            <a:extLst>
              <a:ext uri="{FF2B5EF4-FFF2-40B4-BE49-F238E27FC236}">
                <a16:creationId xmlns:a16="http://schemas.microsoft.com/office/drawing/2014/main" id="{08DD9142-C60C-5845-B223-AB9C054DB9FD}"/>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F6021E-24F9-0744-B862-159DF3F4AE3F}"/>
              </a:ext>
            </a:extLst>
          </p:cNvPr>
          <p:cNvCxnSpPr>
            <a:cxnSpLocks/>
          </p:cNvCxnSpPr>
          <p:nvPr userDrawn="1"/>
        </p:nvCxnSpPr>
        <p:spPr>
          <a:xfrm>
            <a:off x="6373182" y="2230353"/>
            <a:ext cx="0" cy="3827547"/>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8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3">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cxnSp>
        <p:nvCxnSpPr>
          <p:cNvPr id="8" name="Straight Connector 7">
            <a:extLst>
              <a:ext uri="{FF2B5EF4-FFF2-40B4-BE49-F238E27FC236}">
                <a16:creationId xmlns:a16="http://schemas.microsoft.com/office/drawing/2014/main" id="{A2B11729-F57F-4C43-9D6C-2009E3D52AEC}"/>
              </a:ext>
            </a:extLst>
          </p:cNvPr>
          <p:cNvCxnSpPr>
            <a:cxnSpLocks/>
          </p:cNvCxnSpPr>
          <p:nvPr userDrawn="1"/>
        </p:nvCxnSpPr>
        <p:spPr>
          <a:xfrm>
            <a:off x="6373182" y="706055"/>
            <a:ext cx="0" cy="5722491"/>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E40EA753-5C35-C84F-A627-C2BFC57A05D8}"/>
              </a:ext>
            </a:extLst>
          </p:cNvPr>
          <p:cNvSpPr>
            <a:spLocks noGrp="1"/>
          </p:cNvSpPr>
          <p:nvPr>
            <p:ph type="body" sz="quarter" idx="10" hasCustomPrompt="1"/>
          </p:nvPr>
        </p:nvSpPr>
        <p:spPr>
          <a:xfrm>
            <a:off x="685488" y="706056"/>
            <a:ext cx="5308908"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12" name="Straight Connector 11">
            <a:extLst>
              <a:ext uri="{FF2B5EF4-FFF2-40B4-BE49-F238E27FC236}">
                <a16:creationId xmlns:a16="http://schemas.microsoft.com/office/drawing/2014/main" id="{D35E1E7C-AB70-6F47-B223-8967290442EE}"/>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3">
            <a:extLst>
              <a:ext uri="{FF2B5EF4-FFF2-40B4-BE49-F238E27FC236}">
                <a16:creationId xmlns:a16="http://schemas.microsoft.com/office/drawing/2014/main" id="{91C9B286-2BB8-CF40-A6AC-08089790E7E8}"/>
              </a:ext>
            </a:extLst>
          </p:cNvPr>
          <p:cNvSpPr>
            <a:spLocks noGrp="1"/>
          </p:cNvSpPr>
          <p:nvPr>
            <p:ph type="body" sz="quarter" idx="12" hasCustomPrompt="1"/>
          </p:nvPr>
        </p:nvSpPr>
        <p:spPr>
          <a:xfrm>
            <a:off x="685488" y="2251259"/>
            <a:ext cx="5308908" cy="4177284"/>
          </a:xfrm>
        </p:spPr>
        <p:txBody>
          <a:bodyPr/>
          <a:lstStyle/>
          <a:p>
            <a:pPr lvl="0"/>
            <a:r>
              <a:rPr lang="en-GB" dirty="0"/>
              <a:t>Text here</a:t>
            </a:r>
            <a:endParaRPr lang="en-US" dirty="0"/>
          </a:p>
        </p:txBody>
      </p:sp>
    </p:spTree>
    <p:extLst>
      <p:ext uri="{BB962C8B-B14F-4D97-AF65-F5344CB8AC3E}">
        <p14:creationId xmlns:p14="http://schemas.microsoft.com/office/powerpoint/2010/main" val="155274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986D9-219A-4FEC-A8DA-976EB88B8DAE}" type="datetimeFigureOut">
              <a:rPr lang="en-ZA" smtClean="0"/>
              <a:t>2024/07/21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1454714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4">
    <p:bg>
      <p:bgPr>
        <a:solidFill>
          <a:schemeClr val="tx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000683C8-0CEE-0344-AB11-14612F235C2D}"/>
              </a:ext>
            </a:extLst>
          </p:cNvPr>
          <p:cNvSpPr>
            <a:spLocks noGrp="1"/>
          </p:cNvSpPr>
          <p:nvPr>
            <p:ph type="body" sz="quarter" idx="12" hasCustomPrompt="1"/>
          </p:nvPr>
        </p:nvSpPr>
        <p:spPr>
          <a:xfrm>
            <a:off x="685487" y="1575913"/>
            <a:ext cx="10821013" cy="829941"/>
          </a:xfrm>
        </p:spPr>
        <p:txBody>
          <a:bodyPr/>
          <a:lstStyle/>
          <a:p>
            <a:pPr lvl="0"/>
            <a:r>
              <a:rPr lang="en-GB" dirty="0"/>
              <a:t>Text here</a:t>
            </a:r>
            <a:endParaRPr lang="en-US" dirty="0"/>
          </a:p>
        </p:txBody>
      </p:sp>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cxnSp>
        <p:nvCxnSpPr>
          <p:cNvPr id="8" name="Straight Connector 7">
            <a:extLst>
              <a:ext uri="{FF2B5EF4-FFF2-40B4-BE49-F238E27FC236}">
                <a16:creationId xmlns:a16="http://schemas.microsoft.com/office/drawing/2014/main" id="{A2B11729-F57F-4C43-9D6C-2009E3D52AEC}"/>
              </a:ext>
            </a:extLst>
          </p:cNvPr>
          <p:cNvCxnSpPr>
            <a:cxnSpLocks/>
          </p:cNvCxnSpPr>
          <p:nvPr userDrawn="1"/>
        </p:nvCxnSpPr>
        <p:spPr>
          <a:xfrm>
            <a:off x="6096000" y="2781300"/>
            <a:ext cx="0" cy="3564146"/>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2CE58C-752F-3440-AB02-B63735731F46}"/>
              </a:ext>
            </a:extLst>
          </p:cNvPr>
          <p:cNvCxnSpPr/>
          <p:nvPr userDrawn="1"/>
        </p:nvCxnSpPr>
        <p:spPr>
          <a:xfrm>
            <a:off x="685488" y="1333501"/>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25DE01EE-7155-4E46-8ED0-BDC9C7675DCE}"/>
              </a:ext>
            </a:extLst>
          </p:cNvPr>
          <p:cNvSpPr>
            <a:spLocks noGrp="1"/>
          </p:cNvSpPr>
          <p:nvPr>
            <p:ph type="body" sz="quarter" idx="10" hasCustomPrompt="1"/>
          </p:nvPr>
        </p:nvSpPr>
        <p:spPr>
          <a:xfrm>
            <a:off x="685487" y="706057"/>
            <a:ext cx="10793551" cy="627443"/>
          </a:xfrm>
        </p:spPr>
        <p:txBody>
          <a:bodyPr>
            <a:normAutofit/>
          </a:bodyPr>
          <a:lstStyle>
            <a:lvl1pPr>
              <a:lnSpc>
                <a:spcPct val="80000"/>
              </a:lnSpc>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Tree>
    <p:extLst>
      <p:ext uri="{BB962C8B-B14F-4D97-AF65-F5344CB8AC3E}">
        <p14:creationId xmlns:p14="http://schemas.microsoft.com/office/powerpoint/2010/main" val="2800756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5">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cxnSp>
        <p:nvCxnSpPr>
          <p:cNvPr id="8" name="Straight Connector 7">
            <a:extLst>
              <a:ext uri="{FF2B5EF4-FFF2-40B4-BE49-F238E27FC236}">
                <a16:creationId xmlns:a16="http://schemas.microsoft.com/office/drawing/2014/main" id="{A2B11729-F57F-4C43-9D6C-2009E3D52AEC}"/>
              </a:ext>
            </a:extLst>
          </p:cNvPr>
          <p:cNvCxnSpPr>
            <a:cxnSpLocks/>
          </p:cNvCxnSpPr>
          <p:nvPr userDrawn="1"/>
        </p:nvCxnSpPr>
        <p:spPr>
          <a:xfrm>
            <a:off x="6096000" y="3060700"/>
            <a:ext cx="0" cy="3284746"/>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E6BD6DF9-A7CF-6F42-91EB-9D7D40347CEC}"/>
              </a:ext>
            </a:extLst>
          </p:cNvPr>
          <p:cNvSpPr>
            <a:spLocks noGrp="1"/>
          </p:cNvSpPr>
          <p:nvPr>
            <p:ph type="body" sz="quarter" idx="10" hasCustomPrompt="1"/>
          </p:nvPr>
        </p:nvSpPr>
        <p:spPr>
          <a:xfrm>
            <a:off x="685487" y="706056"/>
            <a:ext cx="10793552"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13" name="Straight Connector 12">
            <a:extLst>
              <a:ext uri="{FF2B5EF4-FFF2-40B4-BE49-F238E27FC236}">
                <a16:creationId xmlns:a16="http://schemas.microsoft.com/office/drawing/2014/main" id="{0EF711F1-52EF-6844-BE0E-11736CE653BA}"/>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52CF3C0-3320-BE48-B100-E1B01972A32E}"/>
              </a:ext>
            </a:extLst>
          </p:cNvPr>
          <p:cNvSpPr>
            <a:spLocks noGrp="1"/>
          </p:cNvSpPr>
          <p:nvPr>
            <p:ph type="body" sz="quarter" idx="12" hasCustomPrompt="1"/>
          </p:nvPr>
        </p:nvSpPr>
        <p:spPr>
          <a:xfrm>
            <a:off x="685487" y="1976507"/>
            <a:ext cx="10821013" cy="829941"/>
          </a:xfrm>
        </p:spPr>
        <p:txBody>
          <a:bodyPr/>
          <a:lstStyle/>
          <a:p>
            <a:pPr lvl="0"/>
            <a:r>
              <a:rPr lang="en-GB" dirty="0"/>
              <a:t>Text here</a:t>
            </a:r>
            <a:endParaRPr lang="en-US" dirty="0"/>
          </a:p>
        </p:txBody>
      </p:sp>
    </p:spTree>
    <p:extLst>
      <p:ext uri="{BB962C8B-B14F-4D97-AF65-F5344CB8AC3E}">
        <p14:creationId xmlns:p14="http://schemas.microsoft.com/office/powerpoint/2010/main" val="256246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6">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7" name="Text Placeholder 10">
            <a:extLst>
              <a:ext uri="{FF2B5EF4-FFF2-40B4-BE49-F238E27FC236}">
                <a16:creationId xmlns:a16="http://schemas.microsoft.com/office/drawing/2014/main" id="{863A791F-C3A5-5F46-A852-6F2209839F6E}"/>
              </a:ext>
            </a:extLst>
          </p:cNvPr>
          <p:cNvSpPr>
            <a:spLocks noGrp="1"/>
          </p:cNvSpPr>
          <p:nvPr>
            <p:ph type="body" sz="quarter" idx="10" hasCustomPrompt="1"/>
          </p:nvPr>
        </p:nvSpPr>
        <p:spPr>
          <a:xfrm>
            <a:off x="685487" y="706056"/>
            <a:ext cx="10159990"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8" name="Straight Connector 7">
            <a:extLst>
              <a:ext uri="{FF2B5EF4-FFF2-40B4-BE49-F238E27FC236}">
                <a16:creationId xmlns:a16="http://schemas.microsoft.com/office/drawing/2014/main" id="{E030D649-3ACE-914E-9ECB-933F544379C8}"/>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D84A105-E945-5647-96D0-6C4A03BF0ADA}"/>
              </a:ext>
            </a:extLst>
          </p:cNvPr>
          <p:cNvSpPr>
            <a:spLocks noGrp="1"/>
          </p:cNvSpPr>
          <p:nvPr>
            <p:ph type="body" sz="quarter" idx="11" hasCustomPrompt="1"/>
          </p:nvPr>
        </p:nvSpPr>
        <p:spPr>
          <a:xfrm>
            <a:off x="685488" y="6059950"/>
            <a:ext cx="10159990" cy="462403"/>
          </a:xfrm>
        </p:spPr>
        <p:txBody>
          <a:bodyPr>
            <a:normAutofit/>
          </a:bodyPr>
          <a:lstStyle>
            <a:lvl1pPr>
              <a:lnSpc>
                <a:spcPct val="100000"/>
              </a:lnSpc>
              <a:spcAft>
                <a:spcPts val="30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Footnotes</a:t>
            </a:r>
            <a:endParaRPr lang="en-US" dirty="0"/>
          </a:p>
        </p:txBody>
      </p:sp>
      <p:sp>
        <p:nvSpPr>
          <p:cNvPr id="15" name="Text Placeholder 3">
            <a:extLst>
              <a:ext uri="{FF2B5EF4-FFF2-40B4-BE49-F238E27FC236}">
                <a16:creationId xmlns:a16="http://schemas.microsoft.com/office/drawing/2014/main" id="{0C999D07-CA6F-9D4C-9A9F-8E1EAF1D9AA0}"/>
              </a:ext>
            </a:extLst>
          </p:cNvPr>
          <p:cNvSpPr>
            <a:spLocks noGrp="1"/>
          </p:cNvSpPr>
          <p:nvPr>
            <p:ph type="body" sz="quarter" idx="12" hasCustomPrompt="1"/>
          </p:nvPr>
        </p:nvSpPr>
        <p:spPr>
          <a:xfrm>
            <a:off x="685488" y="2250690"/>
            <a:ext cx="10159990" cy="3477010"/>
          </a:xfrm>
        </p:spPr>
        <p:txBody>
          <a:bodyPr/>
          <a:lstStyle>
            <a:lvl1pPr>
              <a:spcAft>
                <a:spcPts val="0"/>
              </a:spcAft>
              <a:defRPr/>
            </a:lvl1pPr>
          </a:lstStyle>
          <a:p>
            <a:pPr lvl="0"/>
            <a:r>
              <a:rPr lang="en-GB" dirty="0"/>
              <a:t>Text here</a:t>
            </a:r>
            <a:endParaRPr lang="en-US" dirty="0"/>
          </a:p>
        </p:txBody>
      </p:sp>
    </p:spTree>
    <p:extLst>
      <p:ext uri="{BB962C8B-B14F-4D97-AF65-F5344CB8AC3E}">
        <p14:creationId xmlns:p14="http://schemas.microsoft.com/office/powerpoint/2010/main" val="612066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ontent 6">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4" name="Text Placeholder 13">
            <a:extLst>
              <a:ext uri="{FF2B5EF4-FFF2-40B4-BE49-F238E27FC236}">
                <a16:creationId xmlns:a16="http://schemas.microsoft.com/office/drawing/2014/main" id="{CD84A105-E945-5647-96D0-6C4A03BF0ADA}"/>
              </a:ext>
            </a:extLst>
          </p:cNvPr>
          <p:cNvSpPr>
            <a:spLocks noGrp="1"/>
          </p:cNvSpPr>
          <p:nvPr>
            <p:ph type="body" sz="quarter" idx="11" hasCustomPrompt="1"/>
          </p:nvPr>
        </p:nvSpPr>
        <p:spPr>
          <a:xfrm>
            <a:off x="685488" y="6059950"/>
            <a:ext cx="10159990" cy="462403"/>
          </a:xfrm>
        </p:spPr>
        <p:txBody>
          <a:bodyPr>
            <a:normAutofit/>
          </a:bodyPr>
          <a:lstStyle>
            <a:lvl1pPr>
              <a:lnSpc>
                <a:spcPct val="100000"/>
              </a:lnSpc>
              <a:spcAft>
                <a:spcPts val="30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Footnotes</a:t>
            </a:r>
            <a:endParaRPr lang="en-US" dirty="0"/>
          </a:p>
        </p:txBody>
      </p:sp>
      <p:sp>
        <p:nvSpPr>
          <p:cNvPr id="15" name="Text Placeholder 3">
            <a:extLst>
              <a:ext uri="{FF2B5EF4-FFF2-40B4-BE49-F238E27FC236}">
                <a16:creationId xmlns:a16="http://schemas.microsoft.com/office/drawing/2014/main" id="{0C999D07-CA6F-9D4C-9A9F-8E1EAF1D9AA0}"/>
              </a:ext>
            </a:extLst>
          </p:cNvPr>
          <p:cNvSpPr>
            <a:spLocks noGrp="1"/>
          </p:cNvSpPr>
          <p:nvPr>
            <p:ph type="body" sz="quarter" idx="12" hasCustomPrompt="1"/>
          </p:nvPr>
        </p:nvSpPr>
        <p:spPr>
          <a:xfrm>
            <a:off x="685488" y="1575913"/>
            <a:ext cx="10159990" cy="3477010"/>
          </a:xfrm>
        </p:spPr>
        <p:txBody>
          <a:bodyPr/>
          <a:lstStyle>
            <a:lvl1pPr>
              <a:spcAft>
                <a:spcPts val="0"/>
              </a:spcAft>
              <a:defRPr/>
            </a:lvl1pPr>
          </a:lstStyle>
          <a:p>
            <a:pPr lvl="0"/>
            <a:r>
              <a:rPr lang="en-GB" dirty="0"/>
              <a:t>Text here</a:t>
            </a:r>
            <a:endParaRPr lang="en-US" dirty="0"/>
          </a:p>
        </p:txBody>
      </p:sp>
      <p:cxnSp>
        <p:nvCxnSpPr>
          <p:cNvPr id="11" name="Straight Connector 10">
            <a:extLst>
              <a:ext uri="{FF2B5EF4-FFF2-40B4-BE49-F238E27FC236}">
                <a16:creationId xmlns:a16="http://schemas.microsoft.com/office/drawing/2014/main" id="{BA0E5166-E0C3-9049-A0B2-1B656C4CA13C}"/>
              </a:ext>
            </a:extLst>
          </p:cNvPr>
          <p:cNvCxnSpPr/>
          <p:nvPr userDrawn="1"/>
        </p:nvCxnSpPr>
        <p:spPr>
          <a:xfrm>
            <a:off x="685488" y="1333501"/>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1A46382E-B27D-4848-91AE-B8D882DD065C}"/>
              </a:ext>
            </a:extLst>
          </p:cNvPr>
          <p:cNvSpPr>
            <a:spLocks noGrp="1"/>
          </p:cNvSpPr>
          <p:nvPr>
            <p:ph type="body" sz="quarter" idx="10" hasCustomPrompt="1"/>
          </p:nvPr>
        </p:nvSpPr>
        <p:spPr>
          <a:xfrm>
            <a:off x="685487" y="706057"/>
            <a:ext cx="10793551" cy="627443"/>
          </a:xfrm>
        </p:spPr>
        <p:txBody>
          <a:bodyPr>
            <a:normAutofit/>
          </a:bodyPr>
          <a:lstStyle>
            <a:lvl1pPr>
              <a:lnSpc>
                <a:spcPct val="80000"/>
              </a:lnSpc>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Tree>
    <p:extLst>
      <p:ext uri="{BB962C8B-B14F-4D97-AF65-F5344CB8AC3E}">
        <p14:creationId xmlns:p14="http://schemas.microsoft.com/office/powerpoint/2010/main" val="3332140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77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grpSp>
        <p:nvGrpSpPr>
          <p:cNvPr id="16" name="Google Shape;16;p27"/>
          <p:cNvGrpSpPr/>
          <p:nvPr/>
        </p:nvGrpSpPr>
        <p:grpSpPr>
          <a:xfrm>
            <a:off x="2837015" y="5940424"/>
            <a:ext cx="3098749" cy="743380"/>
            <a:chOff x="2250847" y="6155561"/>
            <a:chExt cx="2838965" cy="661828"/>
          </a:xfrm>
        </p:grpSpPr>
        <p:pic>
          <p:nvPicPr>
            <p:cNvPr id="17" name="Google Shape;17;p27" descr="C:\Documents and Settings\sbrosen\My Documents\boston_univ_rgb.gif"/>
            <p:cNvPicPr preferRelativeResize="0"/>
            <p:nvPr/>
          </p:nvPicPr>
          <p:blipFill rotWithShape="1">
            <a:blip r:embed="rId2">
              <a:alphaModFix/>
            </a:blip>
            <a:srcRect/>
            <a:stretch/>
          </p:blipFill>
          <p:spPr>
            <a:xfrm>
              <a:off x="2250847" y="6228577"/>
              <a:ext cx="1173029" cy="515796"/>
            </a:xfrm>
            <a:prstGeom prst="rect">
              <a:avLst/>
            </a:prstGeom>
            <a:noFill/>
            <a:ln>
              <a:noFill/>
            </a:ln>
          </p:spPr>
        </p:pic>
        <p:pic>
          <p:nvPicPr>
            <p:cNvPr id="18" name="Google Shape;18;p27"/>
            <p:cNvPicPr preferRelativeResize="0"/>
            <p:nvPr/>
          </p:nvPicPr>
          <p:blipFill rotWithShape="1">
            <a:blip r:embed="rId3">
              <a:alphaModFix/>
            </a:blip>
            <a:srcRect/>
            <a:stretch/>
          </p:blipFill>
          <p:spPr>
            <a:xfrm>
              <a:off x="3430358" y="6218308"/>
              <a:ext cx="1003844" cy="536334"/>
            </a:xfrm>
            <a:prstGeom prst="rect">
              <a:avLst/>
            </a:prstGeom>
            <a:noFill/>
            <a:ln>
              <a:noFill/>
            </a:ln>
          </p:spPr>
        </p:pic>
        <p:pic>
          <p:nvPicPr>
            <p:cNvPr id="19" name="Google Shape;19;p27" descr="C:\Users\CIH\Downloads\wits_logo_white.gif"/>
            <p:cNvPicPr preferRelativeResize="0"/>
            <p:nvPr/>
          </p:nvPicPr>
          <p:blipFill rotWithShape="1">
            <a:blip r:embed="rId4">
              <a:alphaModFix/>
            </a:blip>
            <a:srcRect/>
            <a:stretch/>
          </p:blipFill>
          <p:spPr>
            <a:xfrm>
              <a:off x="4427984" y="6155561"/>
              <a:ext cx="661828" cy="661828"/>
            </a:xfrm>
            <a:prstGeom prst="rect">
              <a:avLst/>
            </a:prstGeom>
            <a:noFill/>
            <a:ln>
              <a:noFill/>
            </a:ln>
          </p:spPr>
        </p:pic>
      </p:grpSp>
      <p:pic>
        <p:nvPicPr>
          <p:cNvPr id="20" name="Google Shape;20;p27"/>
          <p:cNvPicPr preferRelativeResize="0"/>
          <p:nvPr/>
        </p:nvPicPr>
        <p:blipFill rotWithShape="1">
          <a:blip r:embed="rId5">
            <a:alphaModFix/>
          </a:blip>
          <a:srcRect/>
          <a:stretch/>
        </p:blipFill>
        <p:spPr>
          <a:xfrm>
            <a:off x="142123" y="5933281"/>
            <a:ext cx="2555875" cy="814387"/>
          </a:xfrm>
          <a:prstGeom prst="rect">
            <a:avLst/>
          </a:prstGeom>
          <a:noFill/>
          <a:ln>
            <a:noFill/>
          </a:ln>
        </p:spPr>
      </p:pic>
      <p:sp>
        <p:nvSpPr>
          <p:cNvPr id="21" name="Google Shape;21;p27"/>
          <p:cNvSpPr txBox="1">
            <a:spLocks noGrp="1"/>
          </p:cNvSpPr>
          <p:nvPr>
            <p:ph type="ctrTitle"/>
          </p:nvPr>
        </p:nvSpPr>
        <p:spPr>
          <a:xfrm>
            <a:off x="648028" y="1728116"/>
            <a:ext cx="10895944" cy="189375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 name="Google Shape;22;p27"/>
          <p:cNvPicPr preferRelativeResize="0"/>
          <p:nvPr/>
        </p:nvPicPr>
        <p:blipFill rotWithShape="1">
          <a:blip r:embed="rId6">
            <a:alphaModFix/>
          </a:blip>
          <a:srcRect/>
          <a:stretch/>
        </p:blipFill>
        <p:spPr>
          <a:xfrm>
            <a:off x="9382705" y="5953818"/>
            <a:ext cx="2828925" cy="776287"/>
          </a:xfrm>
          <a:prstGeom prst="rect">
            <a:avLst/>
          </a:prstGeom>
          <a:noFill/>
          <a:ln>
            <a:noFill/>
          </a:ln>
        </p:spPr>
      </p:pic>
      <p:pic>
        <p:nvPicPr>
          <p:cNvPr id="23" name="Google Shape;23;p27"/>
          <p:cNvPicPr preferRelativeResize="0"/>
          <p:nvPr/>
        </p:nvPicPr>
        <p:blipFill rotWithShape="1">
          <a:blip r:embed="rId7">
            <a:alphaModFix/>
          </a:blip>
          <a:srcRect/>
          <a:stretch/>
        </p:blipFill>
        <p:spPr>
          <a:xfrm>
            <a:off x="5935764" y="5911850"/>
            <a:ext cx="2998788" cy="857250"/>
          </a:xfrm>
          <a:prstGeom prst="rect">
            <a:avLst/>
          </a:prstGeom>
          <a:noFill/>
          <a:ln>
            <a:noFill/>
          </a:ln>
        </p:spPr>
      </p:pic>
      <p:pic>
        <p:nvPicPr>
          <p:cNvPr id="24" name="Google Shape;24;p27" descr="SU100_ID_Stack.jpg"/>
          <p:cNvPicPr preferRelativeResize="0"/>
          <p:nvPr/>
        </p:nvPicPr>
        <p:blipFill rotWithShape="1">
          <a:blip r:embed="rId8">
            <a:alphaModFix/>
          </a:blip>
          <a:srcRect b="26240"/>
          <a:stretch/>
        </p:blipFill>
        <p:spPr>
          <a:xfrm>
            <a:off x="8788685" y="5923756"/>
            <a:ext cx="594020" cy="857250"/>
          </a:xfrm>
          <a:prstGeom prst="rect">
            <a:avLst/>
          </a:prstGeom>
          <a:noFill/>
          <a:ln>
            <a:noFill/>
          </a:ln>
        </p:spPr>
      </p:pic>
      <p:pic>
        <p:nvPicPr>
          <p:cNvPr id="25" name="Google Shape;25;p27"/>
          <p:cNvPicPr preferRelativeResize="0"/>
          <p:nvPr/>
        </p:nvPicPr>
        <p:blipFill rotWithShape="1">
          <a:blip r:embed="rId9">
            <a:alphaModFix/>
          </a:blip>
          <a:srcRect/>
          <a:stretch/>
        </p:blipFill>
        <p:spPr>
          <a:xfrm>
            <a:off x="4260198" y="195450"/>
            <a:ext cx="3671604" cy="1741339"/>
          </a:xfrm>
          <a:prstGeom prst="rect">
            <a:avLst/>
          </a:prstGeom>
          <a:noFill/>
          <a:ln>
            <a:noFill/>
          </a:ln>
        </p:spPr>
      </p:pic>
      <p:sp>
        <p:nvSpPr>
          <p:cNvPr id="26" name="Google Shape;26;p27"/>
          <p:cNvSpPr txBox="1">
            <a:spLocks noGrp="1"/>
          </p:cNvSpPr>
          <p:nvPr>
            <p:ph type="body" idx="1"/>
          </p:nvPr>
        </p:nvSpPr>
        <p:spPr>
          <a:xfrm>
            <a:off x="648028" y="3746114"/>
            <a:ext cx="1089594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AAA9AA"/>
              </a:buClr>
              <a:buSzPts val="2400"/>
              <a:buNone/>
              <a:defRPr sz="2400">
                <a:solidFill>
                  <a:srgbClr val="AAA9AA"/>
                </a:solidFill>
                <a:latin typeface="Arial"/>
                <a:ea typeface="Arial"/>
                <a:cs typeface="Arial"/>
                <a:sym typeface="Arial"/>
              </a:defRPr>
            </a:lvl1pPr>
            <a:lvl2pPr marL="914400" lvl="1" indent="-228600" algn="l">
              <a:lnSpc>
                <a:spcPct val="90000"/>
              </a:lnSpc>
              <a:spcBef>
                <a:spcPts val="500"/>
              </a:spcBef>
              <a:spcAft>
                <a:spcPts val="0"/>
              </a:spcAft>
              <a:buClr>
                <a:srgbClr val="AAA9AA"/>
              </a:buClr>
              <a:buSzPts val="2000"/>
              <a:buNone/>
              <a:defRPr sz="2000">
                <a:solidFill>
                  <a:srgbClr val="AAA9AA"/>
                </a:solidFill>
              </a:defRPr>
            </a:lvl2pPr>
            <a:lvl3pPr marL="1371600" lvl="2" indent="-228600" algn="l">
              <a:lnSpc>
                <a:spcPct val="90000"/>
              </a:lnSpc>
              <a:spcBef>
                <a:spcPts val="500"/>
              </a:spcBef>
              <a:spcAft>
                <a:spcPts val="0"/>
              </a:spcAft>
              <a:buClr>
                <a:srgbClr val="AAA9AA"/>
              </a:buClr>
              <a:buSzPts val="1800"/>
              <a:buNone/>
              <a:defRPr sz="1800">
                <a:solidFill>
                  <a:srgbClr val="AAA9AA"/>
                </a:solidFill>
              </a:defRPr>
            </a:lvl3pPr>
            <a:lvl4pPr marL="1828800" lvl="3" indent="-228600" algn="l">
              <a:lnSpc>
                <a:spcPct val="90000"/>
              </a:lnSpc>
              <a:spcBef>
                <a:spcPts val="500"/>
              </a:spcBef>
              <a:spcAft>
                <a:spcPts val="0"/>
              </a:spcAft>
              <a:buClr>
                <a:srgbClr val="AAA9AA"/>
              </a:buClr>
              <a:buSzPts val="1600"/>
              <a:buNone/>
              <a:defRPr sz="1600">
                <a:solidFill>
                  <a:srgbClr val="AAA9AA"/>
                </a:solidFill>
              </a:defRPr>
            </a:lvl4pPr>
            <a:lvl5pPr marL="2286000" lvl="4" indent="-228600" algn="l">
              <a:lnSpc>
                <a:spcPct val="90000"/>
              </a:lnSpc>
              <a:spcBef>
                <a:spcPts val="500"/>
              </a:spcBef>
              <a:spcAft>
                <a:spcPts val="0"/>
              </a:spcAft>
              <a:buClr>
                <a:srgbClr val="AAA9AA"/>
              </a:buClr>
              <a:buSzPts val="1600"/>
              <a:buNone/>
              <a:defRPr sz="1600">
                <a:solidFill>
                  <a:srgbClr val="AAA9AA"/>
                </a:solidFill>
              </a:defRPr>
            </a:lvl5pPr>
            <a:lvl6pPr marL="2743200" lvl="5" indent="-228600" algn="l">
              <a:lnSpc>
                <a:spcPct val="90000"/>
              </a:lnSpc>
              <a:spcBef>
                <a:spcPts val="500"/>
              </a:spcBef>
              <a:spcAft>
                <a:spcPts val="0"/>
              </a:spcAft>
              <a:buClr>
                <a:srgbClr val="AAA9AA"/>
              </a:buClr>
              <a:buSzPts val="1600"/>
              <a:buNone/>
              <a:defRPr sz="1600">
                <a:solidFill>
                  <a:srgbClr val="AAA9AA"/>
                </a:solidFill>
              </a:defRPr>
            </a:lvl6pPr>
            <a:lvl7pPr marL="3200400" lvl="6" indent="-228600" algn="l">
              <a:lnSpc>
                <a:spcPct val="90000"/>
              </a:lnSpc>
              <a:spcBef>
                <a:spcPts val="500"/>
              </a:spcBef>
              <a:spcAft>
                <a:spcPts val="0"/>
              </a:spcAft>
              <a:buClr>
                <a:srgbClr val="AAA9AA"/>
              </a:buClr>
              <a:buSzPts val="1600"/>
              <a:buNone/>
              <a:defRPr sz="1600">
                <a:solidFill>
                  <a:srgbClr val="AAA9AA"/>
                </a:solidFill>
              </a:defRPr>
            </a:lvl7pPr>
            <a:lvl8pPr marL="3657600" lvl="7" indent="-228600" algn="l">
              <a:lnSpc>
                <a:spcPct val="90000"/>
              </a:lnSpc>
              <a:spcBef>
                <a:spcPts val="500"/>
              </a:spcBef>
              <a:spcAft>
                <a:spcPts val="0"/>
              </a:spcAft>
              <a:buClr>
                <a:srgbClr val="AAA9AA"/>
              </a:buClr>
              <a:buSzPts val="1600"/>
              <a:buNone/>
              <a:defRPr sz="1600">
                <a:solidFill>
                  <a:srgbClr val="AAA9AA"/>
                </a:solidFill>
              </a:defRPr>
            </a:lvl8pPr>
            <a:lvl9pPr marL="4114800" lvl="8" indent="-228600" algn="l">
              <a:lnSpc>
                <a:spcPct val="90000"/>
              </a:lnSpc>
              <a:spcBef>
                <a:spcPts val="500"/>
              </a:spcBef>
              <a:spcAft>
                <a:spcPts val="0"/>
              </a:spcAft>
              <a:buClr>
                <a:srgbClr val="AAA9AA"/>
              </a:buClr>
              <a:buSzPts val="1600"/>
              <a:buNone/>
              <a:defRPr sz="1600">
                <a:solidFill>
                  <a:srgbClr val="AAA9AA"/>
                </a:solidFill>
              </a:defRPr>
            </a:lvl9pPr>
          </a:lstStyle>
          <a:p>
            <a:endParaRPr/>
          </a:p>
        </p:txBody>
      </p:sp>
    </p:spTree>
    <p:extLst>
      <p:ext uri="{BB962C8B-B14F-4D97-AF65-F5344CB8AC3E}">
        <p14:creationId xmlns:p14="http://schemas.microsoft.com/office/powerpoint/2010/main" val="22509066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71616"/>
              </a:buClr>
              <a:buSzPts val="4400"/>
              <a:buFont typeface="Arial"/>
              <a:buNone/>
              <a:defRPr>
                <a:solidFill>
                  <a:srgbClr val="17161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Google Shape;38;p29">
            <a:extLst>
              <a:ext uri="{FF2B5EF4-FFF2-40B4-BE49-F238E27FC236}">
                <a16:creationId xmlns:a16="http://schemas.microsoft.com/office/drawing/2014/main" id="{B74F41EA-7618-4CCB-BD12-1DBBC899D9AF}"/>
              </a:ext>
            </a:extLst>
          </p:cNvPr>
          <p:cNvSpPr txBox="1"/>
          <p:nvPr userDrawn="1"/>
        </p:nvSpPr>
        <p:spPr>
          <a:xfrm>
            <a:off x="10605066" y="6136700"/>
            <a:ext cx="15311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FB7A05"/>
                </a:solidFill>
                <a:latin typeface="Bahnschrift" panose="020B0502040204020203" pitchFamily="34" charset="0"/>
                <a:ea typeface="Arial"/>
                <a:cs typeface="Arial"/>
                <a:sym typeface="Arial"/>
              </a:rPr>
              <a:t>SACMC</a:t>
            </a:r>
            <a:endParaRPr sz="1200" dirty="0">
              <a:solidFill>
                <a:srgbClr val="FB7A05"/>
              </a:solidFill>
              <a:latin typeface="Bahnschrift" panose="020B0502040204020203" pitchFamily="34" charset="0"/>
            </a:endParaRPr>
          </a:p>
        </p:txBody>
      </p:sp>
      <p:pic>
        <p:nvPicPr>
          <p:cNvPr id="9" name="Google Shape;39;p29">
            <a:extLst>
              <a:ext uri="{FF2B5EF4-FFF2-40B4-BE49-F238E27FC236}">
                <a16:creationId xmlns:a16="http://schemas.microsoft.com/office/drawing/2014/main" id="{831BF1EC-A026-4E69-94F7-DD9B1502F7C2}"/>
              </a:ext>
            </a:extLst>
          </p:cNvPr>
          <p:cNvPicPr preferRelativeResize="0"/>
          <p:nvPr userDrawn="1"/>
        </p:nvPicPr>
        <p:blipFill rotWithShape="1">
          <a:blip r:embed="rId2">
            <a:alphaModFix/>
          </a:blip>
          <a:srcRect/>
          <a:stretch/>
        </p:blipFill>
        <p:spPr>
          <a:xfrm>
            <a:off x="10125777" y="5971465"/>
            <a:ext cx="479289" cy="863785"/>
          </a:xfrm>
          <a:prstGeom prst="rect">
            <a:avLst/>
          </a:prstGeom>
          <a:noFill/>
          <a:ln>
            <a:noFill/>
          </a:ln>
        </p:spPr>
      </p:pic>
    </p:spTree>
    <p:extLst>
      <p:ext uri="{BB962C8B-B14F-4D97-AF65-F5344CB8AC3E}">
        <p14:creationId xmlns:p14="http://schemas.microsoft.com/office/powerpoint/2010/main" val="3667283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71616"/>
              </a:buClr>
              <a:buSzPts val="4400"/>
              <a:buFont typeface="Arial"/>
              <a:buNone/>
              <a:defRPr>
                <a:solidFill>
                  <a:srgbClr val="17161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tx1">
                    <a:lumMod val="50000"/>
                  </a:schemeClr>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p:nvPr/>
        </p:nvSpPr>
        <p:spPr>
          <a:xfrm>
            <a:off x="10605066" y="6136700"/>
            <a:ext cx="15311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FB7A05"/>
                </a:solidFill>
                <a:latin typeface="Bahnschrift" panose="020B0502040204020203" pitchFamily="34" charset="0"/>
                <a:ea typeface="Arial"/>
                <a:cs typeface="Arial"/>
                <a:sym typeface="Arial"/>
              </a:rPr>
              <a:t>SACMC</a:t>
            </a:r>
            <a:endParaRPr sz="1200" dirty="0">
              <a:solidFill>
                <a:srgbClr val="FB7A05"/>
              </a:solidFill>
              <a:latin typeface="Bahnschrift" panose="020B0502040204020203" pitchFamily="34" charset="0"/>
            </a:endParaRPr>
          </a:p>
        </p:txBody>
      </p:sp>
      <p:pic>
        <p:nvPicPr>
          <p:cNvPr id="39" name="Google Shape;39;p29"/>
          <p:cNvPicPr preferRelativeResize="0"/>
          <p:nvPr/>
        </p:nvPicPr>
        <p:blipFill rotWithShape="1">
          <a:blip r:embed="rId2">
            <a:alphaModFix/>
          </a:blip>
          <a:srcRect/>
          <a:stretch/>
        </p:blipFill>
        <p:spPr>
          <a:xfrm>
            <a:off x="10125777" y="5971465"/>
            <a:ext cx="479289" cy="863785"/>
          </a:xfrm>
          <a:prstGeom prst="rect">
            <a:avLst/>
          </a:prstGeom>
          <a:noFill/>
          <a:ln>
            <a:noFill/>
          </a:ln>
        </p:spPr>
      </p:pic>
    </p:spTree>
    <p:extLst>
      <p:ext uri="{BB962C8B-B14F-4D97-AF65-F5344CB8AC3E}">
        <p14:creationId xmlns:p14="http://schemas.microsoft.com/office/powerpoint/2010/main" val="1537908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71616"/>
              </a:buClr>
              <a:buSzPts val="4400"/>
              <a:buFont typeface="Arial"/>
              <a:buNone/>
              <a:defRPr>
                <a:solidFill>
                  <a:srgbClr val="17161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p:nvPr/>
        </p:nvSpPr>
        <p:spPr>
          <a:xfrm>
            <a:off x="10605066" y="6136700"/>
            <a:ext cx="15311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SACMC</a:t>
            </a:r>
            <a:endParaRPr/>
          </a:p>
        </p:txBody>
      </p:sp>
      <p:pic>
        <p:nvPicPr>
          <p:cNvPr id="57" name="Google Shape;57;p32"/>
          <p:cNvPicPr preferRelativeResize="0"/>
          <p:nvPr/>
        </p:nvPicPr>
        <p:blipFill rotWithShape="1">
          <a:blip r:embed="rId2">
            <a:alphaModFix/>
          </a:blip>
          <a:srcRect/>
          <a:stretch/>
        </p:blipFill>
        <p:spPr>
          <a:xfrm>
            <a:off x="10125777" y="5971465"/>
            <a:ext cx="479289" cy="863785"/>
          </a:xfrm>
          <a:prstGeom prst="rect">
            <a:avLst/>
          </a:prstGeom>
          <a:noFill/>
          <a:ln>
            <a:noFill/>
          </a:ln>
        </p:spPr>
      </p:pic>
    </p:spTree>
    <p:extLst>
      <p:ext uri="{BB962C8B-B14F-4D97-AF65-F5344CB8AC3E}">
        <p14:creationId xmlns:p14="http://schemas.microsoft.com/office/powerpoint/2010/main" val="1936673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71616"/>
              </a:buClr>
              <a:buSzPts val="3200"/>
              <a:buFont typeface="Arial"/>
              <a:buNone/>
              <a:defRPr sz="3200">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p:nvPr/>
        </p:nvSpPr>
        <p:spPr>
          <a:xfrm>
            <a:off x="10605066" y="6110969"/>
            <a:ext cx="15311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SACMC</a:t>
            </a:r>
            <a:endParaRPr/>
          </a:p>
        </p:txBody>
      </p:sp>
      <p:pic>
        <p:nvPicPr>
          <p:cNvPr id="64" name="Google Shape;64;p33"/>
          <p:cNvPicPr preferRelativeResize="0"/>
          <p:nvPr/>
        </p:nvPicPr>
        <p:blipFill rotWithShape="1">
          <a:blip r:embed="rId2">
            <a:alphaModFix/>
          </a:blip>
          <a:srcRect/>
          <a:stretch/>
        </p:blipFill>
        <p:spPr>
          <a:xfrm>
            <a:off x="10125777" y="5971465"/>
            <a:ext cx="479289" cy="863785"/>
          </a:xfrm>
          <a:prstGeom prst="rect">
            <a:avLst/>
          </a:prstGeom>
          <a:noFill/>
          <a:ln>
            <a:noFill/>
          </a:ln>
        </p:spPr>
      </p:pic>
    </p:spTree>
    <p:extLst>
      <p:ext uri="{BB962C8B-B14F-4D97-AF65-F5344CB8AC3E}">
        <p14:creationId xmlns:p14="http://schemas.microsoft.com/office/powerpoint/2010/main" val="118776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986D9-219A-4FEC-A8DA-976EB88B8DAE}" type="datetimeFigureOut">
              <a:rPr lang="en-ZA" smtClean="0"/>
              <a:t>2024/07/21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3436308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71616"/>
              </a:buClr>
              <a:buSzPts val="3200"/>
              <a:buFont typeface="Arial"/>
              <a:buNone/>
              <a:defRPr sz="3200">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p:nvPr/>
        </p:nvSpPr>
        <p:spPr>
          <a:xfrm>
            <a:off x="10605066" y="6110969"/>
            <a:ext cx="15311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SACMC</a:t>
            </a:r>
            <a:endParaRPr/>
          </a:p>
        </p:txBody>
      </p:sp>
      <p:pic>
        <p:nvPicPr>
          <p:cNvPr id="71" name="Google Shape;71;p34"/>
          <p:cNvPicPr preferRelativeResize="0"/>
          <p:nvPr/>
        </p:nvPicPr>
        <p:blipFill rotWithShape="1">
          <a:blip r:embed="rId2">
            <a:alphaModFix/>
          </a:blip>
          <a:srcRect/>
          <a:stretch/>
        </p:blipFill>
        <p:spPr>
          <a:xfrm>
            <a:off x="10125777" y="5971465"/>
            <a:ext cx="479289" cy="863785"/>
          </a:xfrm>
          <a:prstGeom prst="rect">
            <a:avLst/>
          </a:prstGeom>
          <a:noFill/>
          <a:ln>
            <a:noFill/>
          </a:ln>
        </p:spPr>
      </p:pic>
    </p:spTree>
    <p:extLst>
      <p:ext uri="{BB962C8B-B14F-4D97-AF65-F5344CB8AC3E}">
        <p14:creationId xmlns:p14="http://schemas.microsoft.com/office/powerpoint/2010/main" val="3156875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71616"/>
              </a:buClr>
              <a:buSzPts val="4400"/>
              <a:buFont typeface="Arial"/>
              <a:buNone/>
              <a:defRPr>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p:nvPr/>
        </p:nvSpPr>
        <p:spPr>
          <a:xfrm>
            <a:off x="10605066" y="6110969"/>
            <a:ext cx="15311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SACMC</a:t>
            </a:r>
            <a:endParaRPr/>
          </a:p>
        </p:txBody>
      </p:sp>
      <p:pic>
        <p:nvPicPr>
          <p:cNvPr id="77" name="Google Shape;77;p35"/>
          <p:cNvPicPr preferRelativeResize="0"/>
          <p:nvPr/>
        </p:nvPicPr>
        <p:blipFill rotWithShape="1">
          <a:blip r:embed="rId2">
            <a:alphaModFix/>
          </a:blip>
          <a:srcRect/>
          <a:stretch/>
        </p:blipFill>
        <p:spPr>
          <a:xfrm>
            <a:off x="10125777" y="5971465"/>
            <a:ext cx="479289" cy="863785"/>
          </a:xfrm>
          <a:prstGeom prst="rect">
            <a:avLst/>
          </a:prstGeom>
          <a:noFill/>
          <a:ln>
            <a:noFill/>
          </a:ln>
        </p:spPr>
      </p:pic>
    </p:spTree>
    <p:extLst>
      <p:ext uri="{BB962C8B-B14F-4D97-AF65-F5344CB8AC3E}">
        <p14:creationId xmlns:p14="http://schemas.microsoft.com/office/powerpoint/2010/main" val="1761218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71616"/>
              </a:buClr>
              <a:buSzPts val="4400"/>
              <a:buFont typeface="Arial"/>
              <a:buNone/>
              <a:defRPr>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p:nvPr/>
        </p:nvSpPr>
        <p:spPr>
          <a:xfrm>
            <a:off x="10605066" y="6110969"/>
            <a:ext cx="15311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SACMC</a:t>
            </a:r>
            <a:endParaRPr/>
          </a:p>
        </p:txBody>
      </p:sp>
      <p:pic>
        <p:nvPicPr>
          <p:cNvPr id="83" name="Google Shape;83;p36"/>
          <p:cNvPicPr preferRelativeResize="0"/>
          <p:nvPr/>
        </p:nvPicPr>
        <p:blipFill rotWithShape="1">
          <a:blip r:embed="rId2">
            <a:alphaModFix/>
          </a:blip>
          <a:srcRect/>
          <a:stretch/>
        </p:blipFill>
        <p:spPr>
          <a:xfrm>
            <a:off x="10125777" y="5971465"/>
            <a:ext cx="479289" cy="863785"/>
          </a:xfrm>
          <a:prstGeom prst="rect">
            <a:avLst/>
          </a:prstGeom>
          <a:noFill/>
          <a:ln>
            <a:noFill/>
          </a:ln>
        </p:spPr>
      </p:pic>
    </p:spTree>
    <p:extLst>
      <p:ext uri="{BB962C8B-B14F-4D97-AF65-F5344CB8AC3E}">
        <p14:creationId xmlns:p14="http://schemas.microsoft.com/office/powerpoint/2010/main" val="1867702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731305"/>
        </a:solidFill>
        <a:effectLst/>
      </p:bgPr>
    </p:bg>
    <p:spTree>
      <p:nvGrpSpPr>
        <p:cNvPr id="1" name="Shape 84"/>
        <p:cNvGrpSpPr/>
        <p:nvPr/>
      </p:nvGrpSpPr>
      <p:grpSpPr>
        <a:xfrm>
          <a:off x="0" y="0"/>
          <a:ext cx="0" cy="0"/>
          <a:chOff x="0" y="0"/>
          <a:chExt cx="0" cy="0"/>
        </a:xfrm>
      </p:grpSpPr>
      <p:grpSp>
        <p:nvGrpSpPr>
          <p:cNvPr id="85" name="Google Shape;85;p37"/>
          <p:cNvGrpSpPr/>
          <p:nvPr/>
        </p:nvGrpSpPr>
        <p:grpSpPr>
          <a:xfrm>
            <a:off x="632700" y="635494"/>
            <a:ext cx="1972955" cy="1479716"/>
            <a:chOff x="3873500" y="4660900"/>
            <a:chExt cx="1134412" cy="1134412"/>
          </a:xfrm>
        </p:grpSpPr>
        <p:sp>
          <p:nvSpPr>
            <p:cNvPr id="86" name="Google Shape;86;p37"/>
            <p:cNvSpPr/>
            <p:nvPr/>
          </p:nvSpPr>
          <p:spPr>
            <a:xfrm>
              <a:off x="3873500" y="4660900"/>
              <a:ext cx="1134412" cy="11344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87" name="Google Shape;87;p37" descr="Horizontal_with_Tagline_CMYK.jpg"/>
            <p:cNvPicPr preferRelativeResize="0"/>
            <p:nvPr/>
          </p:nvPicPr>
          <p:blipFill rotWithShape="1">
            <a:blip r:embed="rId2">
              <a:alphaModFix/>
            </a:blip>
            <a:srcRect r="79028"/>
            <a:stretch/>
          </p:blipFill>
          <p:spPr>
            <a:xfrm>
              <a:off x="4051300" y="4837860"/>
              <a:ext cx="793419" cy="791830"/>
            </a:xfrm>
            <a:prstGeom prst="rect">
              <a:avLst/>
            </a:prstGeom>
            <a:noFill/>
            <a:ln>
              <a:noFill/>
            </a:ln>
          </p:spPr>
        </p:pic>
      </p:grpSp>
      <p:sp>
        <p:nvSpPr>
          <p:cNvPr id="88" name="Google Shape;88;p37"/>
          <p:cNvSpPr/>
          <p:nvPr/>
        </p:nvSpPr>
        <p:spPr>
          <a:xfrm>
            <a:off x="-2" y="2322051"/>
            <a:ext cx="12192003" cy="3848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46">
              <a:solidFill>
                <a:srgbClr val="FFFFFF"/>
              </a:solidFill>
              <a:latin typeface="Calibri"/>
              <a:ea typeface="Calibri"/>
              <a:cs typeface="Calibri"/>
              <a:sym typeface="Calibri"/>
            </a:endParaRPr>
          </a:p>
        </p:txBody>
      </p:sp>
      <p:sp>
        <p:nvSpPr>
          <p:cNvPr id="89" name="Google Shape;89;p37"/>
          <p:cNvSpPr txBox="1">
            <a:spLocks noGrp="1"/>
          </p:cNvSpPr>
          <p:nvPr>
            <p:ph type="ctrTitle"/>
          </p:nvPr>
        </p:nvSpPr>
        <p:spPr>
          <a:xfrm>
            <a:off x="3234088" y="839570"/>
            <a:ext cx="8043512" cy="106592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200"/>
              <a:buFont typeface="Raleway"/>
              <a:buNone/>
              <a:defRPr sz="3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37"/>
          <p:cNvSpPr/>
          <p:nvPr/>
        </p:nvSpPr>
        <p:spPr>
          <a:xfrm>
            <a:off x="1" y="217369"/>
            <a:ext cx="12192003" cy="205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46">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54613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4"/>
        <p:cNvGrpSpPr/>
        <p:nvPr/>
      </p:nvGrpSpPr>
      <p:grpSpPr>
        <a:xfrm>
          <a:off x="0" y="0"/>
          <a:ext cx="0" cy="0"/>
          <a:chOff x="0" y="0"/>
          <a:chExt cx="0" cy="0"/>
        </a:xfrm>
      </p:grpSpPr>
      <p:sp>
        <p:nvSpPr>
          <p:cNvPr id="95" name="Google Shape;95;p38"/>
          <p:cNvSpPr/>
          <p:nvPr/>
        </p:nvSpPr>
        <p:spPr>
          <a:xfrm>
            <a:off x="-2" y="192003"/>
            <a:ext cx="12192003" cy="794574"/>
          </a:xfrm>
          <a:prstGeom prst="rect">
            <a:avLst/>
          </a:prstGeom>
          <a:solidFill>
            <a:srgbClr val="7313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46">
              <a:solidFill>
                <a:srgbClr val="FFFFFF"/>
              </a:solidFill>
              <a:latin typeface="Calibri"/>
              <a:ea typeface="Calibri"/>
              <a:cs typeface="Calibri"/>
              <a:sym typeface="Calibri"/>
            </a:endParaRPr>
          </a:p>
        </p:txBody>
      </p:sp>
      <p:sp>
        <p:nvSpPr>
          <p:cNvPr id="96" name="Google Shape;96;p38"/>
          <p:cNvSpPr/>
          <p:nvPr/>
        </p:nvSpPr>
        <p:spPr>
          <a:xfrm>
            <a:off x="1" y="6530792"/>
            <a:ext cx="12192003" cy="205642"/>
          </a:xfrm>
          <a:prstGeom prst="rect">
            <a:avLst/>
          </a:prstGeom>
          <a:solidFill>
            <a:srgbClr val="7313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46">
              <a:solidFill>
                <a:srgbClr val="FFFFFF"/>
              </a:solidFill>
              <a:latin typeface="Calibri"/>
              <a:ea typeface="Calibri"/>
              <a:cs typeface="Calibri"/>
              <a:sym typeface="Calibri"/>
            </a:endParaRPr>
          </a:p>
        </p:txBody>
      </p:sp>
      <p:sp>
        <p:nvSpPr>
          <p:cNvPr id="97" name="Google Shape;97;p38"/>
          <p:cNvSpPr txBox="1">
            <a:spLocks noGrp="1"/>
          </p:cNvSpPr>
          <p:nvPr>
            <p:ph type="dt" idx="10"/>
          </p:nvPr>
        </p:nvSpPr>
        <p:spPr>
          <a:xfrm>
            <a:off x="838201" y="644450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8"/>
          <p:cNvSpPr txBox="1">
            <a:spLocks noGrp="1"/>
          </p:cNvSpPr>
          <p:nvPr>
            <p:ph type="ftr" idx="11"/>
          </p:nvPr>
        </p:nvSpPr>
        <p:spPr>
          <a:xfrm>
            <a:off x="4038603" y="64445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8"/>
          <p:cNvSpPr txBox="1">
            <a:spLocks noGrp="1"/>
          </p:cNvSpPr>
          <p:nvPr>
            <p:ph type="sldNum" idx="12"/>
          </p:nvPr>
        </p:nvSpPr>
        <p:spPr>
          <a:xfrm>
            <a:off x="8610601" y="64445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38"/>
          <p:cNvSpPr txBox="1">
            <a:spLocks noGrp="1"/>
          </p:cNvSpPr>
          <p:nvPr>
            <p:ph type="title"/>
          </p:nvPr>
        </p:nvSpPr>
        <p:spPr>
          <a:xfrm>
            <a:off x="1755585" y="277342"/>
            <a:ext cx="10005815" cy="61081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2800"/>
              <a:buFont typeface="Raleway"/>
              <a:buNone/>
              <a:defRPr sz="28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01" name="Google Shape;101;p38"/>
          <p:cNvGrpSpPr/>
          <p:nvPr/>
        </p:nvGrpSpPr>
        <p:grpSpPr>
          <a:xfrm>
            <a:off x="367051" y="12700"/>
            <a:ext cx="1512549" cy="1134412"/>
            <a:chOff x="3873500" y="4660900"/>
            <a:chExt cx="1134412" cy="1134412"/>
          </a:xfrm>
        </p:grpSpPr>
        <p:sp>
          <p:nvSpPr>
            <p:cNvPr id="102" name="Google Shape;102;p38"/>
            <p:cNvSpPr/>
            <p:nvPr/>
          </p:nvSpPr>
          <p:spPr>
            <a:xfrm>
              <a:off x="3873500" y="4660900"/>
              <a:ext cx="1134412" cy="11344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03" name="Google Shape;103;p38" descr="Horizontal_with_Tagline_CMYK.jpg"/>
            <p:cNvPicPr preferRelativeResize="0"/>
            <p:nvPr/>
          </p:nvPicPr>
          <p:blipFill rotWithShape="1">
            <a:blip r:embed="rId2">
              <a:alphaModFix/>
            </a:blip>
            <a:srcRect r="79028"/>
            <a:stretch/>
          </p:blipFill>
          <p:spPr>
            <a:xfrm>
              <a:off x="4051300" y="4837860"/>
              <a:ext cx="793419" cy="791830"/>
            </a:xfrm>
            <a:prstGeom prst="rect">
              <a:avLst/>
            </a:prstGeom>
            <a:noFill/>
            <a:ln>
              <a:noFill/>
            </a:ln>
          </p:spPr>
        </p:pic>
      </p:grpSp>
    </p:spTree>
    <p:extLst>
      <p:ext uri="{BB962C8B-B14F-4D97-AF65-F5344CB8AC3E}">
        <p14:creationId xmlns:p14="http://schemas.microsoft.com/office/powerpoint/2010/main" val="1185851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6885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7AA220-A888-448C-8DF8-59AE004771BC}" type="datetimeFigureOut">
              <a:rPr lang="en-GB" smtClean="0"/>
              <a:t>21/07/2024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9259F6-7A2A-4BD2-8683-5000C31A4834}" type="slidenum">
              <a:rPr lang="en-GB" smtClean="0"/>
              <a:t>‹#›</a:t>
            </a:fld>
            <a:endParaRPr lang="en-GB"/>
          </a:p>
        </p:txBody>
      </p:sp>
    </p:spTree>
    <p:extLst>
      <p:ext uri="{BB962C8B-B14F-4D97-AF65-F5344CB8AC3E}">
        <p14:creationId xmlns:p14="http://schemas.microsoft.com/office/powerpoint/2010/main" val="1217600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770947978"/>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1702807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599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986D9-219A-4FEC-A8DA-976EB88B8DAE}" type="datetimeFigureOut">
              <a:rPr lang="en-ZA" smtClean="0"/>
              <a:t>2024/07/21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B0EF526-66D0-40EA-829D-19D5012C1968}" type="slidenum">
              <a:rPr lang="en-ZA" smtClean="0"/>
              <a:t>‹#›</a:t>
            </a:fld>
            <a:endParaRPr lang="en-ZA"/>
          </a:p>
        </p:txBody>
      </p:sp>
      <p:sp>
        <p:nvSpPr>
          <p:cNvPr id="6" name="Rectangle 5">
            <a:extLst>
              <a:ext uri="{FF2B5EF4-FFF2-40B4-BE49-F238E27FC236}">
                <a16:creationId xmlns:a16="http://schemas.microsoft.com/office/drawing/2014/main" id="{192D9202-6257-47E1-94EF-999F86F3D08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extBox 6">
            <a:extLst>
              <a:ext uri="{FF2B5EF4-FFF2-40B4-BE49-F238E27FC236}">
                <a16:creationId xmlns:a16="http://schemas.microsoft.com/office/drawing/2014/main" id="{BFEFCAB1-0685-4498-B039-448B7ACFB461}"/>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8" name="TextBox 7">
            <a:extLst>
              <a:ext uri="{FF2B5EF4-FFF2-40B4-BE49-F238E27FC236}">
                <a16:creationId xmlns:a16="http://schemas.microsoft.com/office/drawing/2014/main" id="{84063499-BA56-4095-9A4D-89B9D45CA97F}"/>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0" name="TextBox 9">
            <a:extLst>
              <a:ext uri="{FF2B5EF4-FFF2-40B4-BE49-F238E27FC236}">
                <a16:creationId xmlns:a16="http://schemas.microsoft.com/office/drawing/2014/main" id="{3DBBE160-D2C2-45A3-81CF-EB78B416E14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E856B4D7-C8D9-4977-8039-CFBDAEE3942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11496578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54785987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740217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1567602386"/>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197938530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164119399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33454504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69063873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52063348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mn-lt"/>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1"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9B3F29-75B8-BD6C-204A-CAA4C9B129CE}"/>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1174243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3823183" y="6416676"/>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pic>
        <p:nvPicPr>
          <p:cNvPr id="12" name="Picture 11">
            <a:extLst>
              <a:ext uri="{FF2B5EF4-FFF2-40B4-BE49-F238E27FC236}">
                <a16:creationId xmlns:a16="http://schemas.microsoft.com/office/drawing/2014/main" id="{A92F8CF9-B1AA-4BCD-A983-1216187C4DF5}"/>
              </a:ext>
            </a:extLst>
          </p:cNvPr>
          <p:cNvPicPr>
            <a:picLocks noChangeAspect="1"/>
          </p:cNvPicPr>
          <p:nvPr userDrawn="1"/>
        </p:nvPicPr>
        <p:blipFill rotWithShape="1">
          <a:blip r:embed="rId2"/>
          <a:srcRect r="75119"/>
          <a:stretch/>
        </p:blipFill>
        <p:spPr>
          <a:xfrm>
            <a:off x="4861508" y="0"/>
            <a:ext cx="1137576" cy="6858000"/>
          </a:xfrm>
          <a:prstGeom prst="rect">
            <a:avLst/>
          </a:prstGeom>
        </p:spPr>
      </p:pic>
    </p:spTree>
    <p:extLst>
      <p:ext uri="{BB962C8B-B14F-4D97-AF65-F5344CB8AC3E}">
        <p14:creationId xmlns:p14="http://schemas.microsoft.com/office/powerpoint/2010/main" val="396905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986D9-219A-4FEC-A8DA-976EB88B8DAE}" type="datetimeFigureOut">
              <a:rPr lang="en-ZA" smtClean="0"/>
              <a:t>2024/07/21</a:t>
            </a:fld>
            <a:endParaRPr lang="en-ZA"/>
          </a:p>
        </p:txBody>
      </p:sp>
      <p:sp>
        <p:nvSpPr>
          <p:cNvPr id="3" name="Footer Placeholder 2"/>
          <p:cNvSpPr>
            <a:spLocks noGrp="1"/>
          </p:cNvSpPr>
          <p:nvPr>
            <p:ph type="ftr" sz="quarter" idx="11"/>
          </p:nvPr>
        </p:nvSpPr>
        <p:spPr/>
        <p:txBody>
          <a:bodyPr/>
          <a:lstStyle/>
          <a:p>
            <a:endParaRPr lang="en-Z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194846491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93402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73B0AA-E074-4336-8F7C-78B8D0773498}" type="datetime1">
              <a:rPr lang="en-GB" smtClean="0"/>
              <a:t>21/07/2024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81741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16973361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6B46DD-F91D-084A-ADCC-E3BBC5C9B74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2091"/>
          <a:stretch/>
        </p:blipFill>
        <p:spPr>
          <a:xfrm>
            <a:off x="776500" y="0"/>
            <a:ext cx="4002763" cy="6324462"/>
          </a:xfrm>
          <a:prstGeom prst="rect">
            <a:avLst/>
          </a:prstGeom>
        </p:spPr>
      </p:pic>
      <p:sp>
        <p:nvSpPr>
          <p:cNvPr id="12" name="Title 1">
            <a:extLst>
              <a:ext uri="{FF2B5EF4-FFF2-40B4-BE49-F238E27FC236}">
                <a16:creationId xmlns:a16="http://schemas.microsoft.com/office/drawing/2014/main" id="{D003D7DC-5B01-AE48-A48E-0D2234CA2ABB}"/>
              </a:ext>
            </a:extLst>
          </p:cNvPr>
          <p:cNvSpPr txBox="1">
            <a:spLocks/>
          </p:cNvSpPr>
          <p:nvPr userDrawn="1"/>
        </p:nvSpPr>
        <p:spPr>
          <a:xfrm>
            <a:off x="5459622" y="4808794"/>
            <a:ext cx="6096000" cy="1461939"/>
          </a:xfrm>
          <a:prstGeom prst="rect">
            <a:avLst/>
          </a:prstGeom>
          <a:noFill/>
        </p:spPr>
        <p:txBody>
          <a:bodyPr vert="horz" lIns="0" tIns="0" rIns="0" bIns="0" rtlCol="0" anchor="t">
            <a:sp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800" b="1" u="none" strike="noStrike" kern="1200" cap="none" spc="0" normalizeH="0" baseline="0" noProof="0" dirty="0">
                <a:ln>
                  <a:noFill/>
                </a:ln>
                <a:solidFill>
                  <a:srgbClr val="FFFFFF">
                    <a:lumMod val="95000"/>
                    <a:lumOff val="5000"/>
                  </a:srgbClr>
                </a:solidFill>
                <a:effectLst/>
                <a:uLnTx/>
                <a:uFillTx/>
                <a:latin typeface="Sofia Pro" panose="020B0000000000000000" pitchFamily="34" charset="77"/>
              </a:rPr>
              <a:t>Markus Hacker</a:t>
            </a:r>
            <a:r>
              <a:rPr lang="en-ZA" sz="1800" b="1" cap="none" spc="0" dirty="0">
                <a:solidFill>
                  <a:srgbClr val="FFFFFF">
                    <a:lumMod val="95000"/>
                    <a:lumOff val="5000"/>
                  </a:srgbClr>
                </a:solidFill>
                <a:latin typeface="Sofia Pro" panose="020B0000000000000000" pitchFamily="34" charset="77"/>
              </a:rPr>
              <a:t>, </a:t>
            </a:r>
            <a:r>
              <a:rPr kumimoji="0" lang="en-ZA" sz="1800" u="none" strike="noStrike" kern="1200" cap="none" spc="0" normalizeH="0" baseline="0" noProof="0" dirty="0">
                <a:ln>
                  <a:noFill/>
                </a:ln>
                <a:solidFill>
                  <a:srgbClr val="FFFFFF">
                    <a:lumMod val="95000"/>
                    <a:lumOff val="5000"/>
                  </a:srgbClr>
                </a:solidFill>
                <a:effectLst/>
                <a:uLnTx/>
                <a:uFillTx/>
                <a:latin typeface="SOFIAPRO-LIGHT" panose="020B0000000000000000" pitchFamily="34" charset="77"/>
              </a:rPr>
              <a:t>University College London/ Harvard T.H. </a:t>
            </a:r>
            <a:r>
              <a:rPr lang="en-ZA" sz="1800" cap="none" spc="0" dirty="0">
                <a:solidFill>
                  <a:srgbClr val="FFFFFF">
                    <a:lumMod val="95000"/>
                    <a:lumOff val="5000"/>
                  </a:srgbClr>
                </a:solidFill>
                <a:latin typeface="SOFIAPRO-LIGHT" panose="020B0000000000000000" pitchFamily="34" charset="77"/>
              </a:rPr>
              <a:t>Chan </a:t>
            </a:r>
            <a:r>
              <a:rPr kumimoji="0" lang="en-ZA" sz="1800" u="none" strike="noStrike" kern="1200" cap="none" spc="0" normalizeH="0" baseline="0" noProof="0" dirty="0">
                <a:ln>
                  <a:noFill/>
                </a:ln>
                <a:solidFill>
                  <a:srgbClr val="FFFFFF">
                    <a:lumMod val="95000"/>
                    <a:lumOff val="5000"/>
                  </a:srgbClr>
                </a:solidFill>
                <a:effectLst/>
                <a:uLnTx/>
                <a:uFillTx/>
                <a:latin typeface="SOFIAPRO-LIGHT" panose="020B0000000000000000" pitchFamily="34" charset="77"/>
              </a:rPr>
              <a:t>School of Public Health</a:t>
            </a:r>
          </a:p>
          <a:p>
            <a:pPr marL="0" marR="0" lvl="0" indent="0" algn="l" defTabSz="914400" rtl="0" eaLnBrk="1" fontAlgn="auto" latinLnBrk="0" hangingPunct="1">
              <a:lnSpc>
                <a:spcPct val="100000"/>
              </a:lnSpc>
              <a:spcBef>
                <a:spcPts val="600"/>
              </a:spcBef>
              <a:spcAft>
                <a:spcPts val="0"/>
              </a:spcAft>
              <a:buClrTx/>
              <a:buSzTx/>
              <a:buFontTx/>
              <a:buNone/>
              <a:tabLst/>
              <a:defRPr/>
            </a:pPr>
            <a:r>
              <a:rPr lang="en-ZA" sz="1800" b="1" cap="none" spc="0" dirty="0" err="1">
                <a:solidFill>
                  <a:srgbClr val="FFFFFF">
                    <a:lumMod val="95000"/>
                    <a:lumOff val="5000"/>
                  </a:srgbClr>
                </a:solidFill>
                <a:latin typeface="Sofia Pro" panose="020B0000000000000000" pitchFamily="34" charset="77"/>
              </a:rPr>
              <a:t>Gesine</a:t>
            </a:r>
            <a:r>
              <a:rPr lang="en-ZA" sz="1800" b="1" cap="none" spc="0" dirty="0">
                <a:solidFill>
                  <a:srgbClr val="FFFFFF">
                    <a:lumMod val="95000"/>
                    <a:lumOff val="5000"/>
                  </a:srgbClr>
                </a:solidFill>
                <a:latin typeface="Sofia Pro" panose="020B0000000000000000" pitchFamily="34" charset="77"/>
              </a:rPr>
              <a:t> Meyer-Rath, </a:t>
            </a:r>
            <a:r>
              <a:rPr lang="en-ZA" sz="1800" cap="none" spc="0" dirty="0">
                <a:solidFill>
                  <a:srgbClr val="FFFFFF">
                    <a:lumMod val="95000"/>
                    <a:lumOff val="5000"/>
                  </a:srgbClr>
                </a:solidFill>
                <a:latin typeface="SOFIAPRO-LIGHT" panose="020B0000000000000000" pitchFamily="34" charset="77"/>
              </a:rPr>
              <a:t>Health Economics and Epidemiology Research Office (HE</a:t>
            </a:r>
            <a:r>
              <a:rPr lang="en-ZA" sz="1800" cap="none" spc="0" baseline="30000" dirty="0">
                <a:solidFill>
                  <a:srgbClr val="FFFFFF">
                    <a:lumMod val="95000"/>
                    <a:lumOff val="5000"/>
                  </a:srgbClr>
                </a:solidFill>
                <a:latin typeface="SOFIAPRO-LIGHT" panose="020B0000000000000000" pitchFamily="34" charset="77"/>
              </a:rPr>
              <a:t>2</a:t>
            </a:r>
            <a:r>
              <a:rPr lang="en-ZA" sz="1800" cap="none" spc="0" dirty="0">
                <a:solidFill>
                  <a:srgbClr val="FFFFFF">
                    <a:lumMod val="95000"/>
                    <a:lumOff val="5000"/>
                  </a:srgbClr>
                </a:solidFill>
                <a:latin typeface="SOFIAPRO-LIGHT" panose="020B0000000000000000" pitchFamily="34" charset="77"/>
              </a:rPr>
              <a:t>RO), University of the Witwatersrand/ Boston University</a:t>
            </a:r>
            <a:endParaRPr kumimoji="0" lang="en-GB" sz="1800" u="none" strike="noStrike" kern="1200" cap="none" spc="0" normalizeH="0" baseline="0" noProof="0" dirty="0">
              <a:ln>
                <a:noFill/>
              </a:ln>
              <a:solidFill>
                <a:srgbClr val="FFFFFF">
                  <a:lumMod val="95000"/>
                  <a:lumOff val="5000"/>
                </a:srgbClr>
              </a:solidFill>
              <a:effectLst/>
              <a:uLnTx/>
              <a:uFillTx/>
              <a:latin typeface="SOFIAPRO-LIGHT" panose="020B0000000000000000" pitchFamily="34" charset="77"/>
            </a:endParaRPr>
          </a:p>
        </p:txBody>
      </p:sp>
      <p:sp>
        <p:nvSpPr>
          <p:cNvPr id="14" name="TextBox 13">
            <a:extLst>
              <a:ext uri="{FF2B5EF4-FFF2-40B4-BE49-F238E27FC236}">
                <a16:creationId xmlns:a16="http://schemas.microsoft.com/office/drawing/2014/main" id="{A0FD27B9-845D-4E4E-924D-6E2930D3C0E3}"/>
              </a:ext>
            </a:extLst>
          </p:cNvPr>
          <p:cNvSpPr txBox="1"/>
          <p:nvPr userDrawn="1"/>
        </p:nvSpPr>
        <p:spPr>
          <a:xfrm>
            <a:off x="5459621" y="3456948"/>
            <a:ext cx="6096000" cy="338554"/>
          </a:xfrm>
          <a:prstGeom prst="rect">
            <a:avLst/>
          </a:prstGeom>
          <a:noFill/>
        </p:spPr>
        <p:txBody>
          <a:bodyPr wrap="square" lIns="0" tIns="0" rIns="0" bIns="0">
            <a:spAutoFit/>
          </a:bodyPr>
          <a:lstStyle/>
          <a:p>
            <a:r>
              <a:rPr lang="en-GB" sz="2200" dirty="0">
                <a:effectLst/>
                <a:latin typeface="SOFIAPRO-LIGHT" panose="020B0000000000000000" pitchFamily="34" charset="77"/>
                <a:ea typeface="Calibri" panose="020F0502020204030204" pitchFamily="34" charset="0"/>
                <a:cs typeface="Times New Roman" panose="02020603050405020304" pitchFamily="18" charset="0"/>
              </a:rPr>
              <a:t>MASTER SLIDE SET</a:t>
            </a:r>
            <a:endParaRPr lang="en-US" sz="2200" dirty="0">
              <a:latin typeface="SOFIAPRO-LIGHT" panose="020B0000000000000000" pitchFamily="34" charset="77"/>
            </a:endParaRPr>
          </a:p>
        </p:txBody>
      </p:sp>
      <p:cxnSp>
        <p:nvCxnSpPr>
          <p:cNvPr id="15" name="Straight Connector 14">
            <a:extLst>
              <a:ext uri="{FF2B5EF4-FFF2-40B4-BE49-F238E27FC236}">
                <a16:creationId xmlns:a16="http://schemas.microsoft.com/office/drawing/2014/main" id="{5DBF3842-3FD9-CD40-A93F-2C60F1EC9962}"/>
              </a:ext>
            </a:extLst>
          </p:cNvPr>
          <p:cNvCxnSpPr/>
          <p:nvPr userDrawn="1"/>
        </p:nvCxnSpPr>
        <p:spPr>
          <a:xfrm>
            <a:off x="5459621" y="4564062"/>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EAF390-9AE8-EF40-9020-5A6B7D64AC3D}"/>
              </a:ext>
            </a:extLst>
          </p:cNvPr>
          <p:cNvSpPr txBox="1"/>
          <p:nvPr userDrawn="1"/>
        </p:nvSpPr>
        <p:spPr>
          <a:xfrm>
            <a:off x="5447429" y="1924606"/>
            <a:ext cx="5689963" cy="1237903"/>
          </a:xfrm>
          <a:prstGeom prst="rect">
            <a:avLst/>
          </a:prstGeom>
          <a:noFill/>
        </p:spPr>
        <p:txBody>
          <a:bodyPr wrap="square" lIns="0" tIns="0" rIns="0" bIns="0">
            <a:spAutoFit/>
          </a:bodyPr>
          <a:lstStyle/>
          <a:p>
            <a:pPr>
              <a:lnSpc>
                <a:spcPct val="80000"/>
              </a:lnSpc>
            </a:pPr>
            <a:r>
              <a:rPr lang="en-ZA" sz="5000" b="1" dirty="0">
                <a:solidFill>
                  <a:schemeClr val="tx1"/>
                </a:solidFill>
                <a:latin typeface="Sofia Pro" panose="020B0000000000000000" pitchFamily="34" charset="77"/>
              </a:rPr>
              <a:t>THE ECONOMIC IMPACT OF HIV </a:t>
            </a:r>
            <a:endParaRPr lang="en-US" sz="5000" dirty="0"/>
          </a:p>
        </p:txBody>
      </p:sp>
    </p:spTree>
    <p:extLst>
      <p:ext uri="{BB962C8B-B14F-4D97-AF65-F5344CB8AC3E}">
        <p14:creationId xmlns:p14="http://schemas.microsoft.com/office/powerpoint/2010/main" val="15418223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1043497-6DE8-1143-9B21-6783CABC09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046"/>
          <a:stretch/>
        </p:blipFill>
        <p:spPr>
          <a:xfrm>
            <a:off x="776501" y="-1"/>
            <a:ext cx="2947564" cy="6237655"/>
          </a:xfrm>
          <a:prstGeom prst="rect">
            <a:avLst/>
          </a:prstGeom>
        </p:spPr>
      </p:pic>
      <p:sp>
        <p:nvSpPr>
          <p:cNvPr id="8" name="Title 1">
            <a:extLst>
              <a:ext uri="{FF2B5EF4-FFF2-40B4-BE49-F238E27FC236}">
                <a16:creationId xmlns:a16="http://schemas.microsoft.com/office/drawing/2014/main" id="{126A3DA0-A631-EE44-BC68-CC89F42DE2C3}"/>
              </a:ext>
            </a:extLst>
          </p:cNvPr>
          <p:cNvSpPr>
            <a:spLocks noGrp="1"/>
          </p:cNvSpPr>
          <p:nvPr>
            <p:ph type="ctrTitle" idx="4294967295" hasCustomPrompt="1"/>
          </p:nvPr>
        </p:nvSpPr>
        <p:spPr>
          <a:xfrm>
            <a:off x="4811235" y="1409709"/>
            <a:ext cx="6095999" cy="298736"/>
          </a:xfrm>
        </p:spPr>
        <p:txBody>
          <a:bodyPr wrap="square" lIns="0" tIns="0" rIns="0" bIns="0" anchor="t">
            <a:spAutoFit/>
          </a:bodyPr>
          <a:lstStyle>
            <a:lvl1pPr>
              <a:defRPr sz="2400" b="1" i="0">
                <a:solidFill>
                  <a:schemeClr val="tx1"/>
                </a:solidFill>
                <a:latin typeface="+mn-lt"/>
              </a:defRPr>
            </a:lvl1pPr>
          </a:lstStyle>
          <a:p>
            <a:pPr>
              <a:spcBef>
                <a:spcPts val="600"/>
              </a:spcBef>
              <a:spcAft>
                <a:spcPts val="1200"/>
              </a:spcAft>
            </a:pPr>
            <a:r>
              <a:rPr lang="en-GB" sz="2400" dirty="0">
                <a:solidFill>
                  <a:schemeClr val="accent1"/>
                </a:solidFill>
                <a:latin typeface="+mn-lt"/>
                <a:ea typeface="Calibri" panose="020F0502020204030204" pitchFamily="34" charset="0"/>
                <a:cs typeface="Times New Roman" panose="02020603050405020304" pitchFamily="18" charset="0"/>
              </a:rPr>
              <a:t>Technical brief </a:t>
            </a:r>
            <a:r>
              <a:rPr lang="en-GB" sz="2400" b="1" dirty="0">
                <a:solidFill>
                  <a:schemeClr val="accent1"/>
                </a:solidFill>
                <a:ea typeface="Calibri" panose="020F0502020204030204" pitchFamily="34" charset="0"/>
                <a:cs typeface="Times New Roman" panose="02020603050405020304" pitchFamily="18" charset="0"/>
              </a:rPr>
              <a:t>#1</a:t>
            </a:r>
            <a:endParaRPr lang="en-GB" sz="3200" dirty="0">
              <a:latin typeface="+mn-lt"/>
            </a:endParaRPr>
          </a:p>
        </p:txBody>
      </p:sp>
      <p:sp>
        <p:nvSpPr>
          <p:cNvPr id="11" name="Title 1">
            <a:extLst>
              <a:ext uri="{FF2B5EF4-FFF2-40B4-BE49-F238E27FC236}">
                <a16:creationId xmlns:a16="http://schemas.microsoft.com/office/drawing/2014/main" id="{DC6F3595-8C39-C041-BBE1-B73CD5698C3A}"/>
              </a:ext>
            </a:extLst>
          </p:cNvPr>
          <p:cNvSpPr txBox="1">
            <a:spLocks/>
          </p:cNvSpPr>
          <p:nvPr userDrawn="1"/>
        </p:nvSpPr>
        <p:spPr>
          <a:xfrm>
            <a:off x="1284764" y="1385079"/>
            <a:ext cx="1931038" cy="1280351"/>
          </a:xfrm>
          <a:prstGeom prst="rect">
            <a:avLst/>
          </a:prstGeom>
          <a:noFill/>
        </p:spPr>
        <p:txBody>
          <a:bodyPr vert="horz" wrap="square" lIns="0" tIns="0" rIns="0" bIns="0" rtlCol="0" anchor="ctr">
            <a:sp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ZA" sz="2600" b="1" i="0" dirty="0">
                <a:solidFill>
                  <a:schemeClr val="tx1"/>
                </a:solidFill>
                <a:latin typeface="Sofia Pro" panose="020B0000000000000000" pitchFamily="34" charset="77"/>
              </a:rPr>
              <a:t>The economic impact of HIV </a:t>
            </a:r>
            <a:endParaRPr lang="en-GB" sz="2600" b="1" i="0" dirty="0">
              <a:solidFill>
                <a:schemeClr val="tx1"/>
              </a:solidFill>
              <a:latin typeface="Sofia Pro" panose="020B0000000000000000" pitchFamily="34" charset="77"/>
            </a:endParaRPr>
          </a:p>
        </p:txBody>
      </p:sp>
      <p:cxnSp>
        <p:nvCxnSpPr>
          <p:cNvPr id="13" name="Straight Connector 12">
            <a:extLst>
              <a:ext uri="{FF2B5EF4-FFF2-40B4-BE49-F238E27FC236}">
                <a16:creationId xmlns:a16="http://schemas.microsoft.com/office/drawing/2014/main" id="{7ECAFE40-7F3A-6042-9D9D-771380305315}"/>
              </a:ext>
            </a:extLst>
          </p:cNvPr>
          <p:cNvCxnSpPr/>
          <p:nvPr userDrawn="1"/>
        </p:nvCxnSpPr>
        <p:spPr>
          <a:xfrm>
            <a:off x="4811236" y="4564062"/>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C91342A-0959-E143-9B9A-4B383B3186F4}"/>
              </a:ext>
            </a:extLst>
          </p:cNvPr>
          <p:cNvSpPr>
            <a:spLocks noGrp="1"/>
          </p:cNvSpPr>
          <p:nvPr>
            <p:ph type="body" sz="quarter" idx="10" hasCustomPrompt="1"/>
          </p:nvPr>
        </p:nvSpPr>
        <p:spPr>
          <a:xfrm>
            <a:off x="4811235" y="3530224"/>
            <a:ext cx="6095999" cy="702364"/>
          </a:xfrm>
        </p:spPr>
        <p:txBody>
          <a:bodyPr>
            <a:normAutofit/>
          </a:bodyPr>
          <a:lstStyle>
            <a:lvl1pPr algn="l">
              <a:lnSpc>
                <a:spcPct val="100000"/>
              </a:lnSpc>
              <a:spcBef>
                <a:spcPts val="600"/>
              </a:spcBef>
              <a:spcAft>
                <a:spcPts val="0"/>
              </a:spcAft>
              <a:defRPr sz="1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lgn="l">
              <a:lnSpc>
                <a:spcPct val="100000"/>
              </a:lnSpc>
              <a:spcBef>
                <a:spcPts val="600"/>
              </a:spcBef>
              <a:defRPr/>
            </a:pPr>
            <a:r>
              <a:rPr lang="en-ZA" sz="1200" i="0" cap="none" spc="0" dirty="0">
                <a:solidFill>
                  <a:srgbClr val="FFFFFF">
                    <a:lumMod val="95000"/>
                    <a:lumOff val="5000"/>
                  </a:srgbClr>
                </a:solidFill>
                <a:latin typeface="+mn-lt"/>
              </a:rPr>
              <a:t>For the full brief, please go to </a:t>
            </a:r>
          </a:p>
        </p:txBody>
      </p:sp>
      <p:sp>
        <p:nvSpPr>
          <p:cNvPr id="5" name="Text Placeholder 4">
            <a:extLst>
              <a:ext uri="{FF2B5EF4-FFF2-40B4-BE49-F238E27FC236}">
                <a16:creationId xmlns:a16="http://schemas.microsoft.com/office/drawing/2014/main" id="{66D66F6D-935C-4940-B222-98C06833E9F4}"/>
              </a:ext>
            </a:extLst>
          </p:cNvPr>
          <p:cNvSpPr>
            <a:spLocks noGrp="1"/>
          </p:cNvSpPr>
          <p:nvPr>
            <p:ph type="body" sz="quarter" idx="12"/>
          </p:nvPr>
        </p:nvSpPr>
        <p:spPr>
          <a:xfrm>
            <a:off x="4811235" y="2074643"/>
            <a:ext cx="6095999" cy="682625"/>
          </a:xfrm>
        </p:spPr>
        <p:txBody>
          <a:bodyPr>
            <a:noAutofit/>
          </a:bodyPr>
          <a:lstStyle>
            <a:lvl1pPr>
              <a:lnSpc>
                <a:spcPct val="80000"/>
              </a:lnSpc>
              <a:defRPr sz="3200" b="1" i="0">
                <a:solidFill>
                  <a:schemeClr val="tx1"/>
                </a:solidFill>
                <a:latin typeface="Sofia Pro" panose="020B0000000000000000" pitchFamily="34" charset="77"/>
              </a:defRPr>
            </a:lvl1pPr>
          </a:lstStyle>
          <a:p>
            <a:pPr lvl="0"/>
            <a:r>
              <a:rPr lang="en-GB" dirty="0"/>
              <a:t>Click to edit Master text styles</a:t>
            </a:r>
          </a:p>
        </p:txBody>
      </p:sp>
      <p:sp>
        <p:nvSpPr>
          <p:cNvPr id="21" name="Text Placeholder 4">
            <a:extLst>
              <a:ext uri="{FF2B5EF4-FFF2-40B4-BE49-F238E27FC236}">
                <a16:creationId xmlns:a16="http://schemas.microsoft.com/office/drawing/2014/main" id="{B9E4614F-8272-4B46-B0EA-118D67464CDE}"/>
              </a:ext>
            </a:extLst>
          </p:cNvPr>
          <p:cNvSpPr>
            <a:spLocks noGrp="1"/>
          </p:cNvSpPr>
          <p:nvPr>
            <p:ph type="body" sz="quarter" idx="13" hasCustomPrompt="1"/>
          </p:nvPr>
        </p:nvSpPr>
        <p:spPr>
          <a:xfrm>
            <a:off x="4811235" y="4885701"/>
            <a:ext cx="6095999" cy="417242"/>
          </a:xfrm>
        </p:spPr>
        <p:txBody>
          <a:bodyPr>
            <a:noAutofit/>
          </a:bodyPr>
          <a:lstStyle>
            <a:lvl1pPr>
              <a:lnSpc>
                <a:spcPct val="100000"/>
              </a:lnSpc>
              <a:defRPr sz="2400" b="1" i="0">
                <a:solidFill>
                  <a:schemeClr val="tx1"/>
                </a:solidFill>
                <a:latin typeface="+mn-lt"/>
              </a:defRPr>
            </a:lvl1pPr>
          </a:lstStyle>
          <a:p>
            <a:pPr lvl="0"/>
            <a:r>
              <a:rPr lang="en-GB" dirty="0"/>
              <a:t>Names Here</a:t>
            </a:r>
          </a:p>
        </p:txBody>
      </p:sp>
      <p:sp>
        <p:nvSpPr>
          <p:cNvPr id="22" name="Text Placeholder 4">
            <a:extLst>
              <a:ext uri="{FF2B5EF4-FFF2-40B4-BE49-F238E27FC236}">
                <a16:creationId xmlns:a16="http://schemas.microsoft.com/office/drawing/2014/main" id="{3968030A-2A5B-AC42-90FD-264DD787D3DF}"/>
              </a:ext>
            </a:extLst>
          </p:cNvPr>
          <p:cNvSpPr>
            <a:spLocks noGrp="1"/>
          </p:cNvSpPr>
          <p:nvPr>
            <p:ph type="body" sz="quarter" idx="14" hasCustomPrompt="1"/>
          </p:nvPr>
        </p:nvSpPr>
        <p:spPr>
          <a:xfrm>
            <a:off x="4811235" y="5322706"/>
            <a:ext cx="6095999" cy="417242"/>
          </a:xfrm>
        </p:spPr>
        <p:txBody>
          <a:bodyPr>
            <a:noAutofit/>
          </a:bodyPr>
          <a:lstStyle>
            <a:lvl1pPr>
              <a:lnSpc>
                <a:spcPct val="100000"/>
              </a:lnSpc>
              <a:defRPr sz="1600" b="0" i="0">
                <a:solidFill>
                  <a:schemeClr val="tx1"/>
                </a:solidFill>
                <a:latin typeface="+mn-lt"/>
              </a:defRPr>
            </a:lvl1pPr>
          </a:lstStyle>
          <a:p>
            <a:pPr lvl="0"/>
            <a:r>
              <a:rPr lang="en-GB" dirty="0"/>
              <a:t>Details</a:t>
            </a:r>
          </a:p>
        </p:txBody>
      </p:sp>
    </p:spTree>
    <p:extLst>
      <p:ext uri="{BB962C8B-B14F-4D97-AF65-F5344CB8AC3E}">
        <p14:creationId xmlns:p14="http://schemas.microsoft.com/office/powerpoint/2010/main" val="39860018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ent Slide">
    <p:bg>
      <p:bgPr>
        <a:solidFill>
          <a:schemeClr val="accent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cxnSp>
        <p:nvCxnSpPr>
          <p:cNvPr id="5" name="Straight Connector 4">
            <a:extLst>
              <a:ext uri="{FF2B5EF4-FFF2-40B4-BE49-F238E27FC236}">
                <a16:creationId xmlns:a16="http://schemas.microsoft.com/office/drawing/2014/main" id="{A51DF851-6A18-4A43-81D3-C701F2F841CA}"/>
              </a:ext>
            </a:extLst>
          </p:cNvPr>
          <p:cNvCxnSpPr/>
          <p:nvPr userDrawn="1"/>
        </p:nvCxnSpPr>
        <p:spPr>
          <a:xfrm>
            <a:off x="685488" y="1475589"/>
            <a:ext cx="90351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1" name="Text Placeholder 10">
            <a:extLst>
              <a:ext uri="{FF2B5EF4-FFF2-40B4-BE49-F238E27FC236}">
                <a16:creationId xmlns:a16="http://schemas.microsoft.com/office/drawing/2014/main" id="{D9C6B201-00E4-1441-9E34-065A34A3AC96}"/>
              </a:ext>
            </a:extLst>
          </p:cNvPr>
          <p:cNvSpPr>
            <a:spLocks noGrp="1"/>
          </p:cNvSpPr>
          <p:nvPr>
            <p:ph type="body" sz="quarter" idx="10" hasCustomPrompt="1"/>
          </p:nvPr>
        </p:nvSpPr>
        <p:spPr>
          <a:xfrm>
            <a:off x="685488" y="706056"/>
            <a:ext cx="10519434" cy="682902"/>
          </a:xfrm>
        </p:spPr>
        <p:txBody>
          <a:bodyPr>
            <a:normAutofit/>
          </a:bodyPr>
          <a:lstStyle>
            <a:lvl1pPr>
              <a:defRPr sz="4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
        <p:nvSpPr>
          <p:cNvPr id="4" name="Text Placeholder 3">
            <a:extLst>
              <a:ext uri="{FF2B5EF4-FFF2-40B4-BE49-F238E27FC236}">
                <a16:creationId xmlns:a16="http://schemas.microsoft.com/office/drawing/2014/main" id="{B30B3D43-89B4-DB45-A07D-CC7FDD98299E}"/>
              </a:ext>
            </a:extLst>
          </p:cNvPr>
          <p:cNvSpPr>
            <a:spLocks noGrp="1"/>
          </p:cNvSpPr>
          <p:nvPr>
            <p:ph type="body" sz="quarter" idx="12" hasCustomPrompt="1"/>
          </p:nvPr>
        </p:nvSpPr>
        <p:spPr>
          <a:xfrm>
            <a:off x="685488" y="2110176"/>
            <a:ext cx="10519434" cy="4235270"/>
          </a:xfrm>
        </p:spPr>
        <p:txBody>
          <a:bodyPr/>
          <a:lstStyle>
            <a:lvl1pPr>
              <a:lnSpc>
                <a:spcPct val="100000"/>
              </a:lnSpc>
              <a:spcAft>
                <a:spcPts val="9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Text Here</a:t>
            </a:r>
            <a:endParaRPr lang="en-US" dirty="0"/>
          </a:p>
        </p:txBody>
      </p:sp>
    </p:spTree>
    <p:extLst>
      <p:ext uri="{BB962C8B-B14F-4D97-AF65-F5344CB8AC3E}">
        <p14:creationId xmlns:p14="http://schemas.microsoft.com/office/powerpoint/2010/main" val="3769188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Intro Slide 1">
    <p:bg>
      <p:bgPr>
        <a:solidFill>
          <a:schemeClr val="bg2">
            <a:alpha val="3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2F940D-768A-A241-AD49-EBECC16C3B7E}"/>
              </a:ext>
            </a:extLst>
          </p:cNvPr>
          <p:cNvSpPr>
            <a:spLocks noGrp="1"/>
          </p:cNvSpPr>
          <p:nvPr>
            <p:ph type="body" sz="quarter" idx="12" hasCustomPrompt="1"/>
          </p:nvPr>
        </p:nvSpPr>
        <p:spPr>
          <a:xfrm>
            <a:off x="685488" y="1938546"/>
            <a:ext cx="10159990" cy="3789154"/>
          </a:xfrm>
        </p:spPr>
        <p:txBody>
          <a:bodyPr/>
          <a:lstStyle/>
          <a:p>
            <a:pPr lvl="0"/>
            <a:r>
              <a:rPr lang="en-GB" dirty="0"/>
              <a:t>Text here</a:t>
            </a:r>
            <a:endParaRPr lang="en-US" dirty="0"/>
          </a:p>
        </p:txBody>
      </p:sp>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cxnSp>
        <p:nvCxnSpPr>
          <p:cNvPr id="5" name="Straight Connector 4">
            <a:extLst>
              <a:ext uri="{FF2B5EF4-FFF2-40B4-BE49-F238E27FC236}">
                <a16:creationId xmlns:a16="http://schemas.microsoft.com/office/drawing/2014/main" id="{A51DF851-6A18-4A43-81D3-C701F2F841CA}"/>
              </a:ext>
            </a:extLst>
          </p:cNvPr>
          <p:cNvCxnSpPr/>
          <p:nvPr userDrawn="1"/>
        </p:nvCxnSpPr>
        <p:spPr>
          <a:xfrm>
            <a:off x="685488" y="1333501"/>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1" name="Text Placeholder 10">
            <a:extLst>
              <a:ext uri="{FF2B5EF4-FFF2-40B4-BE49-F238E27FC236}">
                <a16:creationId xmlns:a16="http://schemas.microsoft.com/office/drawing/2014/main" id="{D9C6B201-00E4-1441-9E34-065A34A3AC96}"/>
              </a:ext>
            </a:extLst>
          </p:cNvPr>
          <p:cNvSpPr>
            <a:spLocks noGrp="1"/>
          </p:cNvSpPr>
          <p:nvPr>
            <p:ph type="body" sz="quarter" idx="10" hasCustomPrompt="1"/>
          </p:nvPr>
        </p:nvSpPr>
        <p:spPr>
          <a:xfrm>
            <a:off x="685488" y="706057"/>
            <a:ext cx="10159990" cy="627443"/>
          </a:xfrm>
        </p:spPr>
        <p:txBody>
          <a:bodyPr>
            <a:normAutofit/>
          </a:bodyPr>
          <a:lstStyle>
            <a:lvl1pPr>
              <a:lnSpc>
                <a:spcPct val="80000"/>
              </a:lnSpc>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
        <p:nvSpPr>
          <p:cNvPr id="14" name="Text Placeholder 13">
            <a:extLst>
              <a:ext uri="{FF2B5EF4-FFF2-40B4-BE49-F238E27FC236}">
                <a16:creationId xmlns:a16="http://schemas.microsoft.com/office/drawing/2014/main" id="{78750B82-2D1F-684C-ADCE-546EC42D41AE}"/>
              </a:ext>
            </a:extLst>
          </p:cNvPr>
          <p:cNvSpPr>
            <a:spLocks noGrp="1"/>
          </p:cNvSpPr>
          <p:nvPr>
            <p:ph type="body" sz="quarter" idx="11" hasCustomPrompt="1"/>
          </p:nvPr>
        </p:nvSpPr>
        <p:spPr>
          <a:xfrm>
            <a:off x="685488" y="6059950"/>
            <a:ext cx="10159990" cy="462403"/>
          </a:xfrm>
        </p:spPr>
        <p:txBody>
          <a:bodyPr>
            <a:normAutofit/>
          </a:bodyPr>
          <a:lstStyle>
            <a:lvl1pPr>
              <a:lnSpc>
                <a:spcPct val="100000"/>
              </a:lnSpc>
              <a:spcAft>
                <a:spcPts val="30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Footnotes</a:t>
            </a:r>
            <a:endParaRPr lang="en-US" dirty="0"/>
          </a:p>
        </p:txBody>
      </p:sp>
    </p:spTree>
    <p:extLst>
      <p:ext uri="{BB962C8B-B14F-4D97-AF65-F5344CB8AC3E}">
        <p14:creationId xmlns:p14="http://schemas.microsoft.com/office/powerpoint/2010/main" val="2639431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Intro Slide 2">
    <p:bg>
      <p:bgPr>
        <a:solidFill>
          <a:schemeClr val="bg2">
            <a:alpha val="30000"/>
          </a:schemeClr>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4" name="Text Placeholder 13">
            <a:extLst>
              <a:ext uri="{FF2B5EF4-FFF2-40B4-BE49-F238E27FC236}">
                <a16:creationId xmlns:a16="http://schemas.microsoft.com/office/drawing/2014/main" id="{78750B82-2D1F-684C-ADCE-546EC42D41AE}"/>
              </a:ext>
            </a:extLst>
          </p:cNvPr>
          <p:cNvSpPr>
            <a:spLocks noGrp="1"/>
          </p:cNvSpPr>
          <p:nvPr>
            <p:ph type="body" sz="quarter" idx="11" hasCustomPrompt="1"/>
          </p:nvPr>
        </p:nvSpPr>
        <p:spPr>
          <a:xfrm>
            <a:off x="685488" y="6059950"/>
            <a:ext cx="10159990" cy="462403"/>
          </a:xfrm>
        </p:spPr>
        <p:txBody>
          <a:bodyPr>
            <a:normAutofit/>
          </a:bodyPr>
          <a:lstStyle>
            <a:lvl1pPr>
              <a:lnSpc>
                <a:spcPct val="100000"/>
              </a:lnSpc>
              <a:spcAft>
                <a:spcPts val="30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Footnotes</a:t>
            </a:r>
            <a:endParaRPr lang="en-US" dirty="0"/>
          </a:p>
        </p:txBody>
      </p:sp>
      <p:sp>
        <p:nvSpPr>
          <p:cNvPr id="10" name="Text Placeholder 10">
            <a:extLst>
              <a:ext uri="{FF2B5EF4-FFF2-40B4-BE49-F238E27FC236}">
                <a16:creationId xmlns:a16="http://schemas.microsoft.com/office/drawing/2014/main" id="{08981F7C-901D-2A4B-9433-DA212D1C7F5F}"/>
              </a:ext>
            </a:extLst>
          </p:cNvPr>
          <p:cNvSpPr>
            <a:spLocks noGrp="1"/>
          </p:cNvSpPr>
          <p:nvPr>
            <p:ph type="body" sz="quarter" idx="10" hasCustomPrompt="1"/>
          </p:nvPr>
        </p:nvSpPr>
        <p:spPr>
          <a:xfrm>
            <a:off x="685487" y="706056"/>
            <a:ext cx="10159990"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12" name="Straight Connector 11">
            <a:extLst>
              <a:ext uri="{FF2B5EF4-FFF2-40B4-BE49-F238E27FC236}">
                <a16:creationId xmlns:a16="http://schemas.microsoft.com/office/drawing/2014/main" id="{35058313-2DE5-2A4A-8BFD-2F0C675FA6E6}"/>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F85B738E-C9B0-A346-8734-E2FAF9AF7640}"/>
              </a:ext>
            </a:extLst>
          </p:cNvPr>
          <p:cNvSpPr>
            <a:spLocks noGrp="1"/>
          </p:cNvSpPr>
          <p:nvPr>
            <p:ph type="body" sz="quarter" idx="12" hasCustomPrompt="1"/>
          </p:nvPr>
        </p:nvSpPr>
        <p:spPr>
          <a:xfrm>
            <a:off x="685488" y="2250690"/>
            <a:ext cx="10159990" cy="3477010"/>
          </a:xfrm>
        </p:spPr>
        <p:txBody>
          <a:bodyPr/>
          <a:lstStyle/>
          <a:p>
            <a:pPr lvl="0"/>
            <a:r>
              <a:rPr lang="en-GB" dirty="0"/>
              <a:t>Text here</a:t>
            </a:r>
            <a:endParaRPr lang="en-US" dirty="0"/>
          </a:p>
        </p:txBody>
      </p:sp>
    </p:spTree>
    <p:extLst>
      <p:ext uri="{BB962C8B-B14F-4D97-AF65-F5344CB8AC3E}">
        <p14:creationId xmlns:p14="http://schemas.microsoft.com/office/powerpoint/2010/main" val="164829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ent 1">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cxnSp>
        <p:nvCxnSpPr>
          <p:cNvPr id="8" name="Straight Connector 7">
            <a:extLst>
              <a:ext uri="{FF2B5EF4-FFF2-40B4-BE49-F238E27FC236}">
                <a16:creationId xmlns:a16="http://schemas.microsoft.com/office/drawing/2014/main" id="{A2B11729-F57F-4C43-9D6C-2009E3D52AEC}"/>
              </a:ext>
            </a:extLst>
          </p:cNvPr>
          <p:cNvCxnSpPr>
            <a:cxnSpLocks/>
          </p:cNvCxnSpPr>
          <p:nvPr userDrawn="1"/>
        </p:nvCxnSpPr>
        <p:spPr>
          <a:xfrm>
            <a:off x="6373182" y="1938544"/>
            <a:ext cx="0" cy="4030456"/>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7479C6-606D-B84F-8CC7-E6FECDF5546D}"/>
              </a:ext>
            </a:extLst>
          </p:cNvPr>
          <p:cNvCxnSpPr/>
          <p:nvPr userDrawn="1"/>
        </p:nvCxnSpPr>
        <p:spPr>
          <a:xfrm>
            <a:off x="685488" y="1333501"/>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76BAB305-DD0E-6C44-886D-D5B327B4DBA3}"/>
              </a:ext>
            </a:extLst>
          </p:cNvPr>
          <p:cNvSpPr>
            <a:spLocks noGrp="1"/>
          </p:cNvSpPr>
          <p:nvPr>
            <p:ph type="body" sz="quarter" idx="10" hasCustomPrompt="1"/>
          </p:nvPr>
        </p:nvSpPr>
        <p:spPr>
          <a:xfrm>
            <a:off x="685488" y="706057"/>
            <a:ext cx="10159990" cy="627443"/>
          </a:xfrm>
        </p:spPr>
        <p:txBody>
          <a:bodyPr>
            <a:normAutofit/>
          </a:bodyPr>
          <a:lstStyle>
            <a:lvl1pPr>
              <a:lnSpc>
                <a:spcPct val="80000"/>
              </a:lnSpc>
              <a:defRPr sz="36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
        <p:nvSpPr>
          <p:cNvPr id="15" name="Text Placeholder 3">
            <a:extLst>
              <a:ext uri="{FF2B5EF4-FFF2-40B4-BE49-F238E27FC236}">
                <a16:creationId xmlns:a16="http://schemas.microsoft.com/office/drawing/2014/main" id="{95F08C84-538A-4348-A0B9-E2C7AAA3C076}"/>
              </a:ext>
            </a:extLst>
          </p:cNvPr>
          <p:cNvSpPr>
            <a:spLocks noGrp="1"/>
          </p:cNvSpPr>
          <p:nvPr>
            <p:ph type="body" sz="quarter" idx="12" hasCustomPrompt="1"/>
          </p:nvPr>
        </p:nvSpPr>
        <p:spPr>
          <a:xfrm>
            <a:off x="685488" y="1938545"/>
            <a:ext cx="5308908" cy="4030451"/>
          </a:xfrm>
        </p:spPr>
        <p:txBody>
          <a:bodyPr/>
          <a:lstStyle/>
          <a:p>
            <a:pPr lvl="0"/>
            <a:r>
              <a:rPr lang="en-GB" dirty="0"/>
              <a:t>Text here</a:t>
            </a:r>
            <a:endParaRPr lang="en-US" dirty="0"/>
          </a:p>
        </p:txBody>
      </p:sp>
    </p:spTree>
    <p:extLst>
      <p:ext uri="{BB962C8B-B14F-4D97-AF65-F5344CB8AC3E}">
        <p14:creationId xmlns:p14="http://schemas.microsoft.com/office/powerpoint/2010/main" val="4060462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ent 2">
    <p:bg>
      <p:bgPr>
        <a:solidFill>
          <a:schemeClr val="tx1"/>
        </a:solidFill>
        <a:effectLst/>
      </p:bgPr>
    </p:bg>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4AE82F1E-0D4C-BC4B-AA6A-E1FA86DE205F}"/>
              </a:ext>
            </a:extLst>
          </p:cNvPr>
          <p:cNvSpPr>
            <a:spLocks noGrp="1"/>
          </p:cNvSpPr>
          <p:nvPr>
            <p:ph type="body" sz="quarter" idx="12" hasCustomPrompt="1"/>
          </p:nvPr>
        </p:nvSpPr>
        <p:spPr>
          <a:xfrm>
            <a:off x="685488" y="2251259"/>
            <a:ext cx="5308908" cy="3806641"/>
          </a:xfrm>
        </p:spPr>
        <p:txBody>
          <a:bodyPr/>
          <a:lstStyle/>
          <a:p>
            <a:pPr lvl="0"/>
            <a:r>
              <a:rPr lang="en-GB" dirty="0"/>
              <a:t>Text here</a:t>
            </a:r>
            <a:endParaRPr lang="en-US" dirty="0"/>
          </a:p>
        </p:txBody>
      </p:sp>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5" name="Text Placeholder 10">
            <a:extLst>
              <a:ext uri="{FF2B5EF4-FFF2-40B4-BE49-F238E27FC236}">
                <a16:creationId xmlns:a16="http://schemas.microsoft.com/office/drawing/2014/main" id="{FCB27D9B-A709-534B-A363-690181E199DD}"/>
              </a:ext>
            </a:extLst>
          </p:cNvPr>
          <p:cNvSpPr>
            <a:spLocks noGrp="1"/>
          </p:cNvSpPr>
          <p:nvPr>
            <p:ph type="body" sz="quarter" idx="10" hasCustomPrompt="1"/>
          </p:nvPr>
        </p:nvSpPr>
        <p:spPr>
          <a:xfrm>
            <a:off x="685487" y="706056"/>
            <a:ext cx="10159990"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17" name="Straight Connector 16">
            <a:extLst>
              <a:ext uri="{FF2B5EF4-FFF2-40B4-BE49-F238E27FC236}">
                <a16:creationId xmlns:a16="http://schemas.microsoft.com/office/drawing/2014/main" id="{08DD9142-C60C-5845-B223-AB9C054DB9FD}"/>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F6021E-24F9-0744-B862-159DF3F4AE3F}"/>
              </a:ext>
            </a:extLst>
          </p:cNvPr>
          <p:cNvCxnSpPr>
            <a:cxnSpLocks/>
          </p:cNvCxnSpPr>
          <p:nvPr userDrawn="1"/>
        </p:nvCxnSpPr>
        <p:spPr>
          <a:xfrm>
            <a:off x="6373182" y="2230353"/>
            <a:ext cx="0" cy="3827547"/>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69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4986D9-219A-4FEC-A8DA-976EB88B8DAE}" type="datetimeFigureOut">
              <a:rPr lang="en-ZA" smtClean="0"/>
              <a:t>2024/07/21</a:t>
            </a:fld>
            <a:endParaRPr lang="en-ZA"/>
          </a:p>
        </p:txBody>
      </p:sp>
      <p:sp>
        <p:nvSpPr>
          <p:cNvPr id="6" name="Footer Placeholder 5"/>
          <p:cNvSpPr>
            <a:spLocks noGrp="1"/>
          </p:cNvSpPr>
          <p:nvPr>
            <p:ph type="ftr" sz="quarter" idx="11"/>
          </p:nvPr>
        </p:nvSpPr>
        <p:spPr/>
        <p:txBody>
          <a:bodyPr/>
          <a:lstStyle/>
          <a:p>
            <a:endParaRPr lang="en-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20344985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ent 3">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cxnSp>
        <p:nvCxnSpPr>
          <p:cNvPr id="8" name="Straight Connector 7">
            <a:extLst>
              <a:ext uri="{FF2B5EF4-FFF2-40B4-BE49-F238E27FC236}">
                <a16:creationId xmlns:a16="http://schemas.microsoft.com/office/drawing/2014/main" id="{A2B11729-F57F-4C43-9D6C-2009E3D52AEC}"/>
              </a:ext>
            </a:extLst>
          </p:cNvPr>
          <p:cNvCxnSpPr>
            <a:cxnSpLocks/>
          </p:cNvCxnSpPr>
          <p:nvPr userDrawn="1"/>
        </p:nvCxnSpPr>
        <p:spPr>
          <a:xfrm>
            <a:off x="6373182" y="706055"/>
            <a:ext cx="0" cy="5722491"/>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E40EA753-5C35-C84F-A627-C2BFC57A05D8}"/>
              </a:ext>
            </a:extLst>
          </p:cNvPr>
          <p:cNvSpPr>
            <a:spLocks noGrp="1"/>
          </p:cNvSpPr>
          <p:nvPr>
            <p:ph type="body" sz="quarter" idx="10" hasCustomPrompt="1"/>
          </p:nvPr>
        </p:nvSpPr>
        <p:spPr>
          <a:xfrm>
            <a:off x="685488" y="706056"/>
            <a:ext cx="5308908"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12" name="Straight Connector 11">
            <a:extLst>
              <a:ext uri="{FF2B5EF4-FFF2-40B4-BE49-F238E27FC236}">
                <a16:creationId xmlns:a16="http://schemas.microsoft.com/office/drawing/2014/main" id="{D35E1E7C-AB70-6F47-B223-8967290442EE}"/>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3">
            <a:extLst>
              <a:ext uri="{FF2B5EF4-FFF2-40B4-BE49-F238E27FC236}">
                <a16:creationId xmlns:a16="http://schemas.microsoft.com/office/drawing/2014/main" id="{91C9B286-2BB8-CF40-A6AC-08089790E7E8}"/>
              </a:ext>
            </a:extLst>
          </p:cNvPr>
          <p:cNvSpPr>
            <a:spLocks noGrp="1"/>
          </p:cNvSpPr>
          <p:nvPr>
            <p:ph type="body" sz="quarter" idx="12" hasCustomPrompt="1"/>
          </p:nvPr>
        </p:nvSpPr>
        <p:spPr>
          <a:xfrm>
            <a:off x="685488" y="2251259"/>
            <a:ext cx="5308908" cy="4177284"/>
          </a:xfrm>
        </p:spPr>
        <p:txBody>
          <a:bodyPr/>
          <a:lstStyle/>
          <a:p>
            <a:pPr lvl="0"/>
            <a:r>
              <a:rPr lang="en-GB" dirty="0"/>
              <a:t>Text here</a:t>
            </a:r>
            <a:endParaRPr lang="en-US" dirty="0"/>
          </a:p>
        </p:txBody>
      </p:sp>
    </p:spTree>
    <p:extLst>
      <p:ext uri="{BB962C8B-B14F-4D97-AF65-F5344CB8AC3E}">
        <p14:creationId xmlns:p14="http://schemas.microsoft.com/office/powerpoint/2010/main" val="2697827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ent 4">
    <p:bg>
      <p:bgPr>
        <a:solidFill>
          <a:schemeClr val="tx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000683C8-0CEE-0344-AB11-14612F235C2D}"/>
              </a:ext>
            </a:extLst>
          </p:cNvPr>
          <p:cNvSpPr>
            <a:spLocks noGrp="1"/>
          </p:cNvSpPr>
          <p:nvPr>
            <p:ph type="body" sz="quarter" idx="12" hasCustomPrompt="1"/>
          </p:nvPr>
        </p:nvSpPr>
        <p:spPr>
          <a:xfrm>
            <a:off x="685487" y="1575913"/>
            <a:ext cx="10821013" cy="829941"/>
          </a:xfrm>
        </p:spPr>
        <p:txBody>
          <a:bodyPr/>
          <a:lstStyle/>
          <a:p>
            <a:pPr lvl="0"/>
            <a:r>
              <a:rPr lang="en-GB" dirty="0"/>
              <a:t>Text here</a:t>
            </a:r>
            <a:endParaRPr lang="en-US" dirty="0"/>
          </a:p>
        </p:txBody>
      </p:sp>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cxnSp>
        <p:nvCxnSpPr>
          <p:cNvPr id="8" name="Straight Connector 7">
            <a:extLst>
              <a:ext uri="{FF2B5EF4-FFF2-40B4-BE49-F238E27FC236}">
                <a16:creationId xmlns:a16="http://schemas.microsoft.com/office/drawing/2014/main" id="{A2B11729-F57F-4C43-9D6C-2009E3D52AEC}"/>
              </a:ext>
            </a:extLst>
          </p:cNvPr>
          <p:cNvCxnSpPr>
            <a:cxnSpLocks/>
          </p:cNvCxnSpPr>
          <p:nvPr userDrawn="1"/>
        </p:nvCxnSpPr>
        <p:spPr>
          <a:xfrm>
            <a:off x="6096000" y="2781300"/>
            <a:ext cx="0" cy="3564146"/>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2CE58C-752F-3440-AB02-B63735731F46}"/>
              </a:ext>
            </a:extLst>
          </p:cNvPr>
          <p:cNvCxnSpPr/>
          <p:nvPr userDrawn="1"/>
        </p:nvCxnSpPr>
        <p:spPr>
          <a:xfrm>
            <a:off x="685488" y="1333501"/>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25DE01EE-7155-4E46-8ED0-BDC9C7675DCE}"/>
              </a:ext>
            </a:extLst>
          </p:cNvPr>
          <p:cNvSpPr>
            <a:spLocks noGrp="1"/>
          </p:cNvSpPr>
          <p:nvPr>
            <p:ph type="body" sz="quarter" idx="10" hasCustomPrompt="1"/>
          </p:nvPr>
        </p:nvSpPr>
        <p:spPr>
          <a:xfrm>
            <a:off x="685487" y="706057"/>
            <a:ext cx="10793551" cy="627443"/>
          </a:xfrm>
        </p:spPr>
        <p:txBody>
          <a:bodyPr>
            <a:normAutofit/>
          </a:bodyPr>
          <a:lstStyle>
            <a:lvl1pPr>
              <a:lnSpc>
                <a:spcPct val="80000"/>
              </a:lnSpc>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Tree>
    <p:extLst>
      <p:ext uri="{BB962C8B-B14F-4D97-AF65-F5344CB8AC3E}">
        <p14:creationId xmlns:p14="http://schemas.microsoft.com/office/powerpoint/2010/main" val="20864264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ntent 5">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cxnSp>
        <p:nvCxnSpPr>
          <p:cNvPr id="8" name="Straight Connector 7">
            <a:extLst>
              <a:ext uri="{FF2B5EF4-FFF2-40B4-BE49-F238E27FC236}">
                <a16:creationId xmlns:a16="http://schemas.microsoft.com/office/drawing/2014/main" id="{A2B11729-F57F-4C43-9D6C-2009E3D52AEC}"/>
              </a:ext>
            </a:extLst>
          </p:cNvPr>
          <p:cNvCxnSpPr>
            <a:cxnSpLocks/>
          </p:cNvCxnSpPr>
          <p:nvPr userDrawn="1"/>
        </p:nvCxnSpPr>
        <p:spPr>
          <a:xfrm>
            <a:off x="6096000" y="3060700"/>
            <a:ext cx="0" cy="3284746"/>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E6BD6DF9-A7CF-6F42-91EB-9D7D40347CEC}"/>
              </a:ext>
            </a:extLst>
          </p:cNvPr>
          <p:cNvSpPr>
            <a:spLocks noGrp="1"/>
          </p:cNvSpPr>
          <p:nvPr>
            <p:ph type="body" sz="quarter" idx="10" hasCustomPrompt="1"/>
          </p:nvPr>
        </p:nvSpPr>
        <p:spPr>
          <a:xfrm>
            <a:off x="685487" y="706056"/>
            <a:ext cx="10793552"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13" name="Straight Connector 12">
            <a:extLst>
              <a:ext uri="{FF2B5EF4-FFF2-40B4-BE49-F238E27FC236}">
                <a16:creationId xmlns:a16="http://schemas.microsoft.com/office/drawing/2014/main" id="{0EF711F1-52EF-6844-BE0E-11736CE653BA}"/>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52CF3C0-3320-BE48-B100-E1B01972A32E}"/>
              </a:ext>
            </a:extLst>
          </p:cNvPr>
          <p:cNvSpPr>
            <a:spLocks noGrp="1"/>
          </p:cNvSpPr>
          <p:nvPr>
            <p:ph type="body" sz="quarter" idx="12" hasCustomPrompt="1"/>
          </p:nvPr>
        </p:nvSpPr>
        <p:spPr>
          <a:xfrm>
            <a:off x="685487" y="1976507"/>
            <a:ext cx="10821013" cy="829941"/>
          </a:xfrm>
        </p:spPr>
        <p:txBody>
          <a:bodyPr/>
          <a:lstStyle/>
          <a:p>
            <a:pPr lvl="0"/>
            <a:r>
              <a:rPr lang="en-GB" dirty="0"/>
              <a:t>Text here</a:t>
            </a:r>
            <a:endParaRPr lang="en-US" dirty="0"/>
          </a:p>
        </p:txBody>
      </p:sp>
    </p:spTree>
    <p:extLst>
      <p:ext uri="{BB962C8B-B14F-4D97-AF65-F5344CB8AC3E}">
        <p14:creationId xmlns:p14="http://schemas.microsoft.com/office/powerpoint/2010/main" val="4287365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ent 6">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7" name="Text Placeholder 10">
            <a:extLst>
              <a:ext uri="{FF2B5EF4-FFF2-40B4-BE49-F238E27FC236}">
                <a16:creationId xmlns:a16="http://schemas.microsoft.com/office/drawing/2014/main" id="{863A791F-C3A5-5F46-A852-6F2209839F6E}"/>
              </a:ext>
            </a:extLst>
          </p:cNvPr>
          <p:cNvSpPr>
            <a:spLocks noGrp="1"/>
          </p:cNvSpPr>
          <p:nvPr>
            <p:ph type="body" sz="quarter" idx="10" hasCustomPrompt="1"/>
          </p:nvPr>
        </p:nvSpPr>
        <p:spPr>
          <a:xfrm>
            <a:off x="685487" y="706056"/>
            <a:ext cx="10159990" cy="1004054"/>
          </a:xfrm>
        </p:spPr>
        <p:txBody>
          <a:bodyPr>
            <a:normAutofit/>
          </a:bodyPr>
          <a:lstStyle>
            <a:lvl1pPr>
              <a:lnSpc>
                <a:spcPct val="80000"/>
              </a:lnSpc>
              <a:spcAft>
                <a:spcPts val="0"/>
              </a:spcAft>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cxnSp>
        <p:nvCxnSpPr>
          <p:cNvPr id="8" name="Straight Connector 7">
            <a:extLst>
              <a:ext uri="{FF2B5EF4-FFF2-40B4-BE49-F238E27FC236}">
                <a16:creationId xmlns:a16="http://schemas.microsoft.com/office/drawing/2014/main" id="{E030D649-3ACE-914E-9ECB-933F544379C8}"/>
              </a:ext>
            </a:extLst>
          </p:cNvPr>
          <p:cNvCxnSpPr/>
          <p:nvPr userDrawn="1"/>
        </p:nvCxnSpPr>
        <p:spPr>
          <a:xfrm>
            <a:off x="685488" y="1710110"/>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D84A105-E945-5647-96D0-6C4A03BF0ADA}"/>
              </a:ext>
            </a:extLst>
          </p:cNvPr>
          <p:cNvSpPr>
            <a:spLocks noGrp="1"/>
          </p:cNvSpPr>
          <p:nvPr>
            <p:ph type="body" sz="quarter" idx="11" hasCustomPrompt="1"/>
          </p:nvPr>
        </p:nvSpPr>
        <p:spPr>
          <a:xfrm>
            <a:off x="685488" y="6059950"/>
            <a:ext cx="10159990" cy="462403"/>
          </a:xfrm>
        </p:spPr>
        <p:txBody>
          <a:bodyPr>
            <a:normAutofit/>
          </a:bodyPr>
          <a:lstStyle>
            <a:lvl1pPr>
              <a:lnSpc>
                <a:spcPct val="100000"/>
              </a:lnSpc>
              <a:spcAft>
                <a:spcPts val="30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Footnotes</a:t>
            </a:r>
            <a:endParaRPr lang="en-US" dirty="0"/>
          </a:p>
        </p:txBody>
      </p:sp>
      <p:sp>
        <p:nvSpPr>
          <p:cNvPr id="15" name="Text Placeholder 3">
            <a:extLst>
              <a:ext uri="{FF2B5EF4-FFF2-40B4-BE49-F238E27FC236}">
                <a16:creationId xmlns:a16="http://schemas.microsoft.com/office/drawing/2014/main" id="{0C999D07-CA6F-9D4C-9A9F-8E1EAF1D9AA0}"/>
              </a:ext>
            </a:extLst>
          </p:cNvPr>
          <p:cNvSpPr>
            <a:spLocks noGrp="1"/>
          </p:cNvSpPr>
          <p:nvPr>
            <p:ph type="body" sz="quarter" idx="12" hasCustomPrompt="1"/>
          </p:nvPr>
        </p:nvSpPr>
        <p:spPr>
          <a:xfrm>
            <a:off x="685488" y="2250690"/>
            <a:ext cx="10159990" cy="3477010"/>
          </a:xfrm>
        </p:spPr>
        <p:txBody>
          <a:bodyPr/>
          <a:lstStyle>
            <a:lvl1pPr>
              <a:spcAft>
                <a:spcPts val="0"/>
              </a:spcAft>
              <a:defRPr/>
            </a:lvl1pPr>
          </a:lstStyle>
          <a:p>
            <a:pPr lvl="0"/>
            <a:r>
              <a:rPr lang="en-GB" dirty="0"/>
              <a:t>Text here</a:t>
            </a:r>
            <a:endParaRPr lang="en-US" dirty="0"/>
          </a:p>
        </p:txBody>
      </p:sp>
    </p:spTree>
    <p:extLst>
      <p:ext uri="{BB962C8B-B14F-4D97-AF65-F5344CB8AC3E}">
        <p14:creationId xmlns:p14="http://schemas.microsoft.com/office/powerpoint/2010/main" val="703286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ntent 6">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780276D-09BB-A34C-9D16-E85EA9D468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682304" y="5988967"/>
            <a:ext cx="306429" cy="712958"/>
          </a:xfrm>
          <a:prstGeom prst="rect">
            <a:avLst/>
          </a:prstGeom>
        </p:spPr>
      </p:pic>
      <p:sp>
        <p:nvSpPr>
          <p:cNvPr id="9" name="Content Placeholder 2">
            <a:extLst>
              <a:ext uri="{FF2B5EF4-FFF2-40B4-BE49-F238E27FC236}">
                <a16:creationId xmlns:a16="http://schemas.microsoft.com/office/drawing/2014/main" id="{0A1D3C69-3ACE-B047-B692-6A52D4C08ACE}"/>
              </a:ext>
            </a:extLst>
          </p:cNvPr>
          <p:cNvSpPr txBox="1">
            <a:spLocks/>
          </p:cNvSpPr>
          <p:nvPr userDrawn="1"/>
        </p:nvSpPr>
        <p:spPr>
          <a:xfrm>
            <a:off x="11204922" y="6262347"/>
            <a:ext cx="587753" cy="166199"/>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r">
              <a:buNone/>
            </a:pPr>
            <a:fld id="{2DE8C088-7F99-5945-B134-ED7B4AFB237D}" type="slidenum">
              <a:rPr lang="en-US" sz="1200" b="1" smtClean="0"/>
              <a:t>‹#›</a:t>
            </a:fld>
            <a:endParaRPr lang="en-ZA" sz="1200" b="1" dirty="0"/>
          </a:p>
        </p:txBody>
      </p:sp>
      <p:sp>
        <p:nvSpPr>
          <p:cNvPr id="14" name="Text Placeholder 13">
            <a:extLst>
              <a:ext uri="{FF2B5EF4-FFF2-40B4-BE49-F238E27FC236}">
                <a16:creationId xmlns:a16="http://schemas.microsoft.com/office/drawing/2014/main" id="{CD84A105-E945-5647-96D0-6C4A03BF0ADA}"/>
              </a:ext>
            </a:extLst>
          </p:cNvPr>
          <p:cNvSpPr>
            <a:spLocks noGrp="1"/>
          </p:cNvSpPr>
          <p:nvPr>
            <p:ph type="body" sz="quarter" idx="11" hasCustomPrompt="1"/>
          </p:nvPr>
        </p:nvSpPr>
        <p:spPr>
          <a:xfrm>
            <a:off x="685488" y="6059950"/>
            <a:ext cx="10159990" cy="462403"/>
          </a:xfrm>
        </p:spPr>
        <p:txBody>
          <a:bodyPr>
            <a:normAutofit/>
          </a:bodyPr>
          <a:lstStyle>
            <a:lvl1pPr>
              <a:lnSpc>
                <a:spcPct val="100000"/>
              </a:lnSpc>
              <a:spcAft>
                <a:spcPts val="30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Footnotes</a:t>
            </a:r>
            <a:endParaRPr lang="en-US" dirty="0"/>
          </a:p>
        </p:txBody>
      </p:sp>
      <p:sp>
        <p:nvSpPr>
          <p:cNvPr id="15" name="Text Placeholder 3">
            <a:extLst>
              <a:ext uri="{FF2B5EF4-FFF2-40B4-BE49-F238E27FC236}">
                <a16:creationId xmlns:a16="http://schemas.microsoft.com/office/drawing/2014/main" id="{0C999D07-CA6F-9D4C-9A9F-8E1EAF1D9AA0}"/>
              </a:ext>
            </a:extLst>
          </p:cNvPr>
          <p:cNvSpPr>
            <a:spLocks noGrp="1"/>
          </p:cNvSpPr>
          <p:nvPr>
            <p:ph type="body" sz="quarter" idx="12" hasCustomPrompt="1"/>
          </p:nvPr>
        </p:nvSpPr>
        <p:spPr>
          <a:xfrm>
            <a:off x="685488" y="1575913"/>
            <a:ext cx="10159990" cy="3477010"/>
          </a:xfrm>
        </p:spPr>
        <p:txBody>
          <a:bodyPr/>
          <a:lstStyle>
            <a:lvl1pPr>
              <a:spcAft>
                <a:spcPts val="0"/>
              </a:spcAft>
              <a:defRPr/>
            </a:lvl1pPr>
          </a:lstStyle>
          <a:p>
            <a:pPr lvl="0"/>
            <a:r>
              <a:rPr lang="en-GB" dirty="0"/>
              <a:t>Text here</a:t>
            </a:r>
            <a:endParaRPr lang="en-US" dirty="0"/>
          </a:p>
        </p:txBody>
      </p:sp>
      <p:cxnSp>
        <p:nvCxnSpPr>
          <p:cNvPr id="11" name="Straight Connector 10">
            <a:extLst>
              <a:ext uri="{FF2B5EF4-FFF2-40B4-BE49-F238E27FC236}">
                <a16:creationId xmlns:a16="http://schemas.microsoft.com/office/drawing/2014/main" id="{BA0E5166-E0C3-9049-A0B2-1B656C4CA13C}"/>
              </a:ext>
            </a:extLst>
          </p:cNvPr>
          <p:cNvCxnSpPr/>
          <p:nvPr userDrawn="1"/>
        </p:nvCxnSpPr>
        <p:spPr>
          <a:xfrm>
            <a:off x="685488" y="1333501"/>
            <a:ext cx="9035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1A46382E-B27D-4848-91AE-B8D882DD065C}"/>
              </a:ext>
            </a:extLst>
          </p:cNvPr>
          <p:cNvSpPr>
            <a:spLocks noGrp="1"/>
          </p:cNvSpPr>
          <p:nvPr>
            <p:ph type="body" sz="quarter" idx="10" hasCustomPrompt="1"/>
          </p:nvPr>
        </p:nvSpPr>
        <p:spPr>
          <a:xfrm>
            <a:off x="685487" y="706057"/>
            <a:ext cx="10793551" cy="627443"/>
          </a:xfrm>
        </p:spPr>
        <p:txBody>
          <a:bodyPr>
            <a:normAutofit/>
          </a:bodyPr>
          <a:lstStyle>
            <a:lvl1pPr>
              <a:lnSpc>
                <a:spcPct val="80000"/>
              </a:lnSpc>
              <a:defRPr sz="32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HEADER HERE</a:t>
            </a:r>
            <a:endParaRPr lang="en-US" dirty="0"/>
          </a:p>
        </p:txBody>
      </p:sp>
    </p:spTree>
    <p:extLst>
      <p:ext uri="{BB962C8B-B14F-4D97-AF65-F5344CB8AC3E}">
        <p14:creationId xmlns:p14="http://schemas.microsoft.com/office/powerpoint/2010/main" val="20816150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64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4986D9-219A-4FEC-A8DA-976EB88B8DAE}" type="datetimeFigureOut">
              <a:rPr lang="en-ZA" smtClean="0"/>
              <a:t>2024/07/21</a:t>
            </a:fld>
            <a:endParaRPr lang="en-ZA"/>
          </a:p>
        </p:txBody>
      </p:sp>
      <p:sp>
        <p:nvSpPr>
          <p:cNvPr id="6" name="Footer Placeholder 5"/>
          <p:cNvSpPr>
            <a:spLocks noGrp="1"/>
          </p:cNvSpPr>
          <p:nvPr>
            <p:ph type="ftr" sz="quarter" idx="11"/>
          </p:nvPr>
        </p:nvSpPr>
        <p:spPr/>
        <p:txBody>
          <a:bodyPr/>
          <a:lstStyle/>
          <a:p>
            <a:endParaRPr lang="en-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0EF526-66D0-40EA-829D-19D5012C1968}" type="slidenum">
              <a:rPr lang="en-ZA" smtClean="0"/>
              <a:t>‹#›</a:t>
            </a:fld>
            <a:endParaRPr lang="en-ZA"/>
          </a:p>
        </p:txBody>
      </p:sp>
    </p:spTree>
    <p:extLst>
      <p:ext uri="{BB962C8B-B14F-4D97-AF65-F5344CB8AC3E}">
        <p14:creationId xmlns:p14="http://schemas.microsoft.com/office/powerpoint/2010/main" val="31334132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e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46">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14986D9-219A-4FEC-A8DA-976EB88B8DAE}" type="datetimeFigureOut">
              <a:rPr lang="en-ZA" smtClean="0"/>
              <a:t>2024/07/21</a:t>
            </a:fld>
            <a:endParaRPr lang="en-Z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Z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B0EF526-66D0-40EA-829D-19D5012C1968}" type="slidenum">
              <a:rPr lang="en-ZA" smtClean="0"/>
              <a:t>‹#›</a:t>
            </a:fld>
            <a:endParaRPr lang="en-ZA"/>
          </a:p>
        </p:txBody>
      </p:sp>
      <p:pic>
        <p:nvPicPr>
          <p:cNvPr id="22" name="Picture 21">
            <a:extLst>
              <a:ext uri="{FF2B5EF4-FFF2-40B4-BE49-F238E27FC236}">
                <a16:creationId xmlns:a16="http://schemas.microsoft.com/office/drawing/2014/main" id="{621FB41E-FF4E-4F7D-AE66-089475B1D31C}"/>
              </a:ext>
            </a:extLst>
          </p:cNvPr>
          <p:cNvPicPr>
            <a:picLocks noChangeAspect="1"/>
          </p:cNvPicPr>
          <p:nvPr userDrawn="1"/>
        </p:nvPicPr>
        <p:blipFill>
          <a:blip r:embed="rId47"/>
          <a:srcRect/>
          <a:stretch/>
        </p:blipFill>
        <p:spPr>
          <a:xfrm>
            <a:off x="251232" y="207065"/>
            <a:ext cx="2048330" cy="1318904"/>
          </a:xfrm>
          <a:prstGeom prst="rect">
            <a:avLst/>
          </a:prstGeom>
        </p:spPr>
      </p:pic>
    </p:spTree>
    <p:extLst>
      <p:ext uri="{BB962C8B-B14F-4D97-AF65-F5344CB8AC3E}">
        <p14:creationId xmlns:p14="http://schemas.microsoft.com/office/powerpoint/2010/main" val="394841007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662" r:id="rId22"/>
    <p:sldLayoutId id="2147483663" r:id="rId23"/>
    <p:sldLayoutId id="2147483665" r:id="rId24"/>
    <p:sldLayoutId id="2147483666" r:id="rId25"/>
    <p:sldLayoutId id="2147483667" r:id="rId26"/>
    <p:sldLayoutId id="2147483669" r:id="rId27"/>
    <p:sldLayoutId id="2147483670" r:id="rId28"/>
    <p:sldLayoutId id="2147483671" r:id="rId29"/>
    <p:sldLayoutId id="2147483672" r:id="rId30"/>
    <p:sldLayoutId id="2147483673" r:id="rId31"/>
    <p:sldLayoutId id="2147483674" r:id="rId32"/>
    <p:sldLayoutId id="2147483678" r:id="rId33"/>
    <p:sldLayoutId id="2147483679" r:id="rId34"/>
    <p:sldLayoutId id="2147483680" r:id="rId35"/>
    <p:sldLayoutId id="2147483681" r:id="rId36"/>
    <p:sldLayoutId id="2147483682" r:id="rId37"/>
    <p:sldLayoutId id="2147483684" r:id="rId38"/>
    <p:sldLayoutId id="2147483685" r:id="rId39"/>
    <p:sldLayoutId id="2147483686" r:id="rId40"/>
    <p:sldLayoutId id="2147483687" r:id="rId41"/>
    <p:sldLayoutId id="2147483688" r:id="rId42"/>
    <p:sldLayoutId id="2147483689" r:id="rId43"/>
    <p:sldLayoutId id="2147483690" r:id="rId44"/>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AA9AA"/>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AA9AA"/>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AA9AA"/>
                </a:solidFill>
                <a:latin typeface="Avenir"/>
                <a:ea typeface="Avenir"/>
                <a:cs typeface="Avenir"/>
                <a:sym typeface="Avenir"/>
              </a:defRPr>
            </a:lvl1pPr>
            <a:lvl2pPr marL="0" marR="0" lvl="1" indent="0" algn="r" rtl="0">
              <a:spcBef>
                <a:spcPts val="0"/>
              </a:spcBef>
              <a:buNone/>
              <a:defRPr sz="1200" b="0" i="0" u="none" strike="noStrike" cap="none">
                <a:solidFill>
                  <a:srgbClr val="AAA9AA"/>
                </a:solidFill>
                <a:latin typeface="Avenir"/>
                <a:ea typeface="Avenir"/>
                <a:cs typeface="Avenir"/>
                <a:sym typeface="Avenir"/>
              </a:defRPr>
            </a:lvl2pPr>
            <a:lvl3pPr marL="0" marR="0" lvl="2" indent="0" algn="r" rtl="0">
              <a:spcBef>
                <a:spcPts val="0"/>
              </a:spcBef>
              <a:buNone/>
              <a:defRPr sz="1200" b="0" i="0" u="none" strike="noStrike" cap="none">
                <a:solidFill>
                  <a:srgbClr val="AAA9AA"/>
                </a:solidFill>
                <a:latin typeface="Avenir"/>
                <a:ea typeface="Avenir"/>
                <a:cs typeface="Avenir"/>
                <a:sym typeface="Avenir"/>
              </a:defRPr>
            </a:lvl3pPr>
            <a:lvl4pPr marL="0" marR="0" lvl="3" indent="0" algn="r" rtl="0">
              <a:spcBef>
                <a:spcPts val="0"/>
              </a:spcBef>
              <a:buNone/>
              <a:defRPr sz="1200" b="0" i="0" u="none" strike="noStrike" cap="none">
                <a:solidFill>
                  <a:srgbClr val="AAA9AA"/>
                </a:solidFill>
                <a:latin typeface="Avenir"/>
                <a:ea typeface="Avenir"/>
                <a:cs typeface="Avenir"/>
                <a:sym typeface="Avenir"/>
              </a:defRPr>
            </a:lvl4pPr>
            <a:lvl5pPr marL="0" marR="0" lvl="4" indent="0" algn="r" rtl="0">
              <a:spcBef>
                <a:spcPts val="0"/>
              </a:spcBef>
              <a:buNone/>
              <a:defRPr sz="1200" b="0" i="0" u="none" strike="noStrike" cap="none">
                <a:solidFill>
                  <a:srgbClr val="AAA9AA"/>
                </a:solidFill>
                <a:latin typeface="Avenir"/>
                <a:ea typeface="Avenir"/>
                <a:cs typeface="Avenir"/>
                <a:sym typeface="Avenir"/>
              </a:defRPr>
            </a:lvl5pPr>
            <a:lvl6pPr marL="0" marR="0" lvl="5" indent="0" algn="r" rtl="0">
              <a:spcBef>
                <a:spcPts val="0"/>
              </a:spcBef>
              <a:buNone/>
              <a:defRPr sz="1200" b="0" i="0" u="none" strike="noStrike" cap="none">
                <a:solidFill>
                  <a:srgbClr val="AAA9AA"/>
                </a:solidFill>
                <a:latin typeface="Avenir"/>
                <a:ea typeface="Avenir"/>
                <a:cs typeface="Avenir"/>
                <a:sym typeface="Avenir"/>
              </a:defRPr>
            </a:lvl6pPr>
            <a:lvl7pPr marL="0" marR="0" lvl="6" indent="0" algn="r" rtl="0">
              <a:spcBef>
                <a:spcPts val="0"/>
              </a:spcBef>
              <a:buNone/>
              <a:defRPr sz="1200" b="0" i="0" u="none" strike="noStrike" cap="none">
                <a:solidFill>
                  <a:srgbClr val="AAA9AA"/>
                </a:solidFill>
                <a:latin typeface="Avenir"/>
                <a:ea typeface="Avenir"/>
                <a:cs typeface="Avenir"/>
                <a:sym typeface="Avenir"/>
              </a:defRPr>
            </a:lvl7pPr>
            <a:lvl8pPr marL="0" marR="0" lvl="7" indent="0" algn="r" rtl="0">
              <a:spcBef>
                <a:spcPts val="0"/>
              </a:spcBef>
              <a:buNone/>
              <a:defRPr sz="1200" b="0" i="0" u="none" strike="noStrike" cap="none">
                <a:solidFill>
                  <a:srgbClr val="AAA9AA"/>
                </a:solidFill>
                <a:latin typeface="Avenir"/>
                <a:ea typeface="Avenir"/>
                <a:cs typeface="Avenir"/>
                <a:sym typeface="Avenir"/>
              </a:defRPr>
            </a:lvl8pPr>
            <a:lvl9pPr marL="0" marR="0" lvl="8" indent="0" algn="r" rtl="0">
              <a:spcBef>
                <a:spcPts val="0"/>
              </a:spcBef>
              <a:buNone/>
              <a:defRPr sz="1200" b="0" i="0" u="none" strike="noStrike" cap="none">
                <a:solidFill>
                  <a:srgbClr val="AAA9AA"/>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1736151"/>
      </p:ext>
    </p:extLst>
  </p:cSld>
  <p:clrMap bg1="lt1" tx1="dk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8"/>
          <a:srcRect/>
          <a:stretch/>
        </p:blipFill>
        <p:spPr>
          <a:xfrm>
            <a:off x="251232" y="207065"/>
            <a:ext cx="2048330" cy="1318904"/>
          </a:xfrm>
          <a:prstGeom prst="rect">
            <a:avLst/>
          </a:prstGeom>
        </p:spPr>
      </p:pic>
    </p:spTree>
    <p:extLst>
      <p:ext uri="{BB962C8B-B14F-4D97-AF65-F5344CB8AC3E}">
        <p14:creationId xmlns:p14="http://schemas.microsoft.com/office/powerpoint/2010/main" val="159851613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3536066"/>
          </a:xfrm>
          <a:prstGeom prst="rect">
            <a:avLst/>
          </a:prstGeom>
        </p:spPr>
        <p:txBody>
          <a:bodyPr vert="horz" lIns="0" tIns="0" rIns="0" bIns="0" rtlCol="0">
            <a:normAutofit/>
          </a:bodyPr>
          <a:lstStyle/>
          <a:p>
            <a:pPr lvl="0"/>
            <a:r>
              <a:rPr lang="en-US" dirty="0"/>
              <a:t>Edit Master text styles</a:t>
            </a:r>
          </a:p>
        </p:txBody>
      </p:sp>
      <p:sp>
        <p:nvSpPr>
          <p:cNvPr id="4" name="Date Placeholder 3"/>
          <p:cNvSpPr>
            <a:spLocks noGrp="1"/>
          </p:cNvSpPr>
          <p:nvPr>
            <p:ph type="dt" sz="half" idx="2"/>
          </p:nvPr>
        </p:nvSpPr>
        <p:spPr>
          <a:xfrm>
            <a:off x="1024129" y="6012115"/>
            <a:ext cx="9720071" cy="387296"/>
          </a:xfrm>
          <a:prstGeom prst="rect">
            <a:avLst/>
          </a:prstGeom>
        </p:spPr>
        <p:txBody>
          <a:bodyPr vert="horz" lIns="0" tIns="0" rIns="0" bIns="0" rtlCol="0" anchor="ctr"/>
          <a:lstStyle>
            <a:lvl1pPr algn="l">
              <a:spcAft>
                <a:spcPts val="300"/>
              </a:spcAft>
              <a:defRPr sz="1200">
                <a:solidFill>
                  <a:schemeClr val="bg1"/>
                </a:solidFill>
                <a:latin typeface="+mn-lt"/>
              </a:defRPr>
            </a:lvl1pPr>
          </a:lstStyle>
          <a:p>
            <a:r>
              <a:rPr lang="en-GB"/>
              <a:t>Footnotes</a:t>
            </a:r>
            <a:endParaRPr lang="en-GB" dirty="0"/>
          </a:p>
        </p:txBody>
      </p:sp>
      <p:sp>
        <p:nvSpPr>
          <p:cNvPr id="6" name="Slide Number Placeholder 5"/>
          <p:cNvSpPr>
            <a:spLocks noGrp="1"/>
          </p:cNvSpPr>
          <p:nvPr>
            <p:ph type="sldNum" sz="quarter" idx="4"/>
          </p:nvPr>
        </p:nvSpPr>
        <p:spPr>
          <a:xfrm>
            <a:off x="10837333" y="6090823"/>
            <a:ext cx="973667" cy="274320"/>
          </a:xfrm>
          <a:prstGeom prst="rect">
            <a:avLst/>
          </a:prstGeom>
        </p:spPr>
        <p:txBody>
          <a:bodyPr vert="horz" lIns="91440" tIns="45720" rIns="91440" bIns="45720" rtlCol="0" anchor="ctr"/>
          <a:lstStyle>
            <a:lvl1pPr algn="l">
              <a:defRPr sz="1000">
                <a:solidFill>
                  <a:schemeClr val="bg1"/>
                </a:solidFill>
                <a:latin typeface="+mj-lt"/>
              </a:defRPr>
            </a:lvl1pPr>
          </a:lstStyle>
          <a:p>
            <a:fld id="{72697000-241A-4258-8822-E203282C13C3}" type="slidenum">
              <a:rPr lang="en-GB" smtClean="0"/>
              <a:pPr/>
              <a:t>‹#›</a:t>
            </a:fld>
            <a:endParaRPr lang="en-GB"/>
          </a:p>
        </p:txBody>
      </p:sp>
    </p:spTree>
    <p:extLst>
      <p:ext uri="{BB962C8B-B14F-4D97-AF65-F5344CB8AC3E}">
        <p14:creationId xmlns:p14="http://schemas.microsoft.com/office/powerpoint/2010/main" val="516963010"/>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txStyles>
    <p:titleStyle>
      <a:lvl1pPr algn="l" defTabSz="914400" rtl="0" eaLnBrk="1" latinLnBrk="0" hangingPunct="1">
        <a:lnSpc>
          <a:spcPct val="80000"/>
        </a:lnSpc>
        <a:spcBef>
          <a:spcPct val="0"/>
        </a:spcBef>
        <a:buNone/>
        <a:defRPr sz="3200" kern="1200" cap="all" spc="100"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Clr>
          <a:schemeClr val="accent2"/>
        </a:buClr>
        <a:buSzPct val="100000"/>
        <a:buFont typeface="Tw Cen MT" panose="020B0602020104020603" pitchFamily="34" charset="0"/>
        <a:buNone/>
        <a:defRPr sz="1800" kern="1200">
          <a:solidFill>
            <a:schemeClr val="bg1"/>
          </a:solidFill>
          <a:latin typeface="+mn-lt"/>
          <a:ea typeface="+mn-ea"/>
          <a:cs typeface="+mn-cs"/>
        </a:defRPr>
      </a:lvl1pPr>
      <a:lvl2pPr marL="128016" indent="0" algn="l" defTabSz="914400" rtl="0" eaLnBrk="1" latinLnBrk="0" hangingPunct="1">
        <a:lnSpc>
          <a:spcPct val="110000"/>
        </a:lnSpc>
        <a:spcBef>
          <a:spcPts val="0"/>
        </a:spcBef>
        <a:spcAft>
          <a:spcPts val="600"/>
        </a:spcAft>
        <a:buClr>
          <a:schemeClr val="accent2"/>
        </a:buClr>
        <a:buFont typeface="Wingdings 3" pitchFamily="18" charset="2"/>
        <a:buNone/>
        <a:defRPr sz="1600" kern="1200">
          <a:solidFill>
            <a:schemeClr val="tx1"/>
          </a:solidFill>
          <a:latin typeface="+mn-lt"/>
          <a:ea typeface="+mn-ea"/>
          <a:cs typeface="+mn-cs"/>
        </a:defRPr>
      </a:lvl2pPr>
      <a:lvl3pPr marL="310896" indent="0" algn="l" defTabSz="914400" rtl="0" eaLnBrk="1" latinLnBrk="0" hangingPunct="1">
        <a:lnSpc>
          <a:spcPct val="110000"/>
        </a:lnSpc>
        <a:spcBef>
          <a:spcPts val="0"/>
        </a:spcBef>
        <a:spcAft>
          <a:spcPts val="600"/>
        </a:spcAft>
        <a:buClr>
          <a:schemeClr val="accent2"/>
        </a:buClr>
        <a:buFont typeface="Wingdings 3" pitchFamily="18" charset="2"/>
        <a:buNone/>
        <a:defRPr sz="1600" kern="1200">
          <a:solidFill>
            <a:schemeClr val="tx1"/>
          </a:solidFill>
          <a:latin typeface="+mn-lt"/>
          <a:ea typeface="+mn-ea"/>
          <a:cs typeface="+mn-cs"/>
        </a:defRPr>
      </a:lvl3pPr>
      <a:lvl4pPr marL="457200" indent="0" algn="l" defTabSz="914400" rtl="0" eaLnBrk="1" latinLnBrk="0" hangingPunct="1">
        <a:lnSpc>
          <a:spcPct val="110000"/>
        </a:lnSpc>
        <a:spcBef>
          <a:spcPts val="0"/>
        </a:spcBef>
        <a:spcAft>
          <a:spcPts val="600"/>
        </a:spcAft>
        <a:buClr>
          <a:schemeClr val="accent2"/>
        </a:buClr>
        <a:buFont typeface="Wingdings 3" pitchFamily="18" charset="2"/>
        <a:buNone/>
        <a:defRPr sz="1600" kern="1200">
          <a:solidFill>
            <a:schemeClr val="tx1"/>
          </a:solidFill>
          <a:latin typeface="+mn-lt"/>
          <a:ea typeface="+mn-ea"/>
          <a:cs typeface="+mn-cs"/>
        </a:defRPr>
      </a:lvl4pPr>
      <a:lvl5pPr marL="640080" indent="0" algn="l" defTabSz="914400" rtl="0" eaLnBrk="1" latinLnBrk="0" hangingPunct="1">
        <a:lnSpc>
          <a:spcPct val="110000"/>
        </a:lnSpc>
        <a:spcBef>
          <a:spcPts val="0"/>
        </a:spcBef>
        <a:spcAft>
          <a:spcPts val="600"/>
        </a:spcAft>
        <a:buClr>
          <a:schemeClr val="accent2"/>
        </a:buClr>
        <a:buFont typeface="Wingdings 3" pitchFamily="18" charset="2"/>
        <a:buNone/>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mbisa.org/" TargetMode="External"/><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60.xml"/><Relationship Id="rId1" Type="http://schemas.openxmlformats.org/officeDocument/2006/relationships/themeOverride" Target="../theme/themeOverride6.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4.xml"/><Relationship Id="rId1" Type="http://schemas.openxmlformats.org/officeDocument/2006/relationships/themeOverride" Target="../theme/themeOverride1.xml"/><Relationship Id="rId4" Type="http://schemas.openxmlformats.org/officeDocument/2006/relationships/image" Target="../media/image25.emf"/></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4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4.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rmAutofit fontScale="90000"/>
          </a:bodyPr>
          <a:lstStyle/>
          <a:p>
            <a:r>
              <a:rPr lang="en-US" sz="3500" dirty="0"/>
              <a:t>How economic evaluation improves policy</a:t>
            </a:r>
            <a:r>
              <a:rPr lang="en-ZA" sz="3500" dirty="0"/>
              <a:t>:</a:t>
            </a:r>
            <a:br>
              <a:rPr lang="en-ZA" sz="3500" dirty="0"/>
            </a:br>
            <a:r>
              <a:rPr lang="en-ZA" sz="3200" dirty="0"/>
              <a:t> </a:t>
            </a:r>
            <a:br>
              <a:rPr lang="en-ZA" dirty="0"/>
            </a:br>
            <a:r>
              <a:rPr lang="en-ZA" dirty="0"/>
              <a:t>The </a:t>
            </a:r>
            <a:r>
              <a:rPr lang="en-US" dirty="0"/>
              <a:t>HIV Investment Case</a:t>
            </a:r>
            <a:r>
              <a:rPr lang="en-ZA" dirty="0"/>
              <a:t> </a:t>
            </a:r>
            <a:r>
              <a:rPr lang="en-US" dirty="0"/>
              <a:t>Example From South Africa</a:t>
            </a:r>
            <a:endParaRPr lang="en-GB"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1162358"/>
            <a:ext cx="7357344" cy="649698"/>
          </a:xfrm>
        </p:spPr>
        <p:txBody>
          <a:bodyPr>
            <a:normAutofit fontScale="85000" lnSpcReduction="20000"/>
          </a:bodyPr>
          <a:lstStyle/>
          <a:p>
            <a:r>
              <a:rPr lang="en-US" dirty="0"/>
              <a:t>HIV and Global Health Security: Policy, Financing and Data</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a:xfrm>
            <a:off x="3817088" y="323886"/>
            <a:ext cx="6730229" cy="723433"/>
          </a:xfrm>
        </p:spPr>
        <p:txBody>
          <a:bodyPr anchor="t">
            <a:normAutofit fontScale="92500" lnSpcReduction="20000"/>
          </a:bodyPr>
          <a:lstStyle/>
          <a:p>
            <a:r>
              <a:rPr lang="en-GB" dirty="0"/>
              <a:t>Gesine Meyer-Rath, Health Economics and Epidemiology Research Office (HE</a:t>
            </a:r>
            <a:r>
              <a:rPr lang="en-GB" baseline="30000" dirty="0"/>
              <a:t>2</a:t>
            </a:r>
            <a:r>
              <a:rPr lang="en-GB" dirty="0"/>
              <a:t>RO)</a:t>
            </a:r>
          </a:p>
          <a:p>
            <a:r>
              <a:rPr lang="en-GB" dirty="0"/>
              <a:t>University of the Witwatersrand, South Africa/ Boston University, US</a:t>
            </a:r>
          </a:p>
        </p:txBody>
      </p:sp>
      <p:pic>
        <p:nvPicPr>
          <p:cNvPr id="5" name="Picture 4">
            <a:extLst>
              <a:ext uri="{FF2B5EF4-FFF2-40B4-BE49-F238E27FC236}">
                <a16:creationId xmlns:a16="http://schemas.microsoft.com/office/drawing/2014/main" id="{C1E5A497-E115-4A2E-9071-91FF35079069}"/>
              </a:ext>
            </a:extLst>
          </p:cNvPr>
          <p:cNvPicPr>
            <a:picLocks noChangeAspect="1"/>
          </p:cNvPicPr>
          <p:nvPr/>
        </p:nvPicPr>
        <p:blipFill>
          <a:blip r:embed="rId3"/>
          <a:stretch>
            <a:fillRect/>
          </a:stretch>
        </p:blipFill>
        <p:spPr>
          <a:xfrm>
            <a:off x="10547318" y="259195"/>
            <a:ext cx="1333104" cy="788124"/>
          </a:xfrm>
          <a:prstGeom prst="rect">
            <a:avLst/>
          </a:prstGeom>
        </p:spPr>
      </p:pic>
    </p:spTree>
    <p:extLst>
      <p:ext uri="{BB962C8B-B14F-4D97-AF65-F5344CB8AC3E}">
        <p14:creationId xmlns:p14="http://schemas.microsoft.com/office/powerpoint/2010/main" val="385848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6563-E582-4CBC-B1F4-82BAC2652F7C}"/>
              </a:ext>
            </a:extLst>
          </p:cNvPr>
          <p:cNvSpPr>
            <a:spLocks noGrp="1"/>
          </p:cNvSpPr>
          <p:nvPr>
            <p:ph type="title"/>
          </p:nvPr>
        </p:nvSpPr>
        <p:spPr>
          <a:xfrm>
            <a:off x="2391438" y="324645"/>
            <a:ext cx="9176139" cy="1223964"/>
          </a:xfrm>
        </p:spPr>
        <p:txBody>
          <a:bodyPr>
            <a:normAutofit/>
          </a:bodyPr>
          <a:lstStyle/>
          <a:p>
            <a:r>
              <a:rPr lang="en-ZA" sz="3200" dirty="0"/>
              <a:t>The South African HIV Investment Case</a:t>
            </a:r>
          </a:p>
        </p:txBody>
      </p:sp>
      <p:sp>
        <p:nvSpPr>
          <p:cNvPr id="3" name="Content Placeholder 2">
            <a:extLst>
              <a:ext uri="{FF2B5EF4-FFF2-40B4-BE49-F238E27FC236}">
                <a16:creationId xmlns:a16="http://schemas.microsoft.com/office/drawing/2014/main" id="{3A4303D5-A375-49FA-9425-3B6CFCC0392E}"/>
              </a:ext>
            </a:extLst>
          </p:cNvPr>
          <p:cNvSpPr>
            <a:spLocks noGrp="1"/>
          </p:cNvSpPr>
          <p:nvPr>
            <p:ph idx="1"/>
          </p:nvPr>
        </p:nvSpPr>
        <p:spPr>
          <a:xfrm>
            <a:off x="448660" y="2024793"/>
            <a:ext cx="6536600" cy="2785132"/>
          </a:xfrm>
        </p:spPr>
        <p:txBody>
          <a:bodyPr>
            <a:normAutofit/>
          </a:bodyPr>
          <a:lstStyle/>
          <a:p>
            <a:pPr>
              <a:lnSpc>
                <a:spcPct val="110000"/>
              </a:lnSpc>
              <a:spcBef>
                <a:spcPts val="600"/>
              </a:spcBef>
            </a:pPr>
            <a:r>
              <a:rPr lang="en-ZA" dirty="0"/>
              <a:t>Iterative exercise to establish the most cost effective mix of interventions and optimal coverage (</a:t>
            </a:r>
            <a:r>
              <a:rPr lang="en-ZA" b="1" dirty="0"/>
              <a:t>allocative efficiency) </a:t>
            </a:r>
            <a:r>
              <a:rPr lang="en-ZA" dirty="0"/>
              <a:t>under country’s given HIV budget from</a:t>
            </a:r>
          </a:p>
          <a:p>
            <a:pPr>
              <a:lnSpc>
                <a:spcPct val="110000"/>
              </a:lnSpc>
            </a:pPr>
            <a:r>
              <a:rPr lang="en-US" b="1" dirty="0" err="1"/>
              <a:t>Optimisation</a:t>
            </a:r>
            <a:r>
              <a:rPr lang="en-US" b="1" dirty="0"/>
              <a:t> routine </a:t>
            </a:r>
          </a:p>
          <a:p>
            <a:pPr lvl="1">
              <a:lnSpc>
                <a:spcPct val="110000"/>
              </a:lnSpc>
              <a:spcBef>
                <a:spcPts val="600"/>
              </a:spcBef>
            </a:pPr>
            <a:r>
              <a:rPr lang="en-US" dirty="0"/>
              <a:t>considers cost-effectiveness of each intervention (cost per life year saved)</a:t>
            </a:r>
          </a:p>
          <a:p>
            <a:pPr lvl="1">
              <a:lnSpc>
                <a:spcPct val="110000"/>
              </a:lnSpc>
              <a:spcBef>
                <a:spcPts val="600"/>
              </a:spcBef>
            </a:pPr>
            <a:r>
              <a:rPr lang="en-US" dirty="0"/>
              <a:t>iteratively adds the most cost effective intervention to a rolling baseline </a:t>
            </a:r>
            <a:endParaRPr lang="en-ZA" dirty="0"/>
          </a:p>
          <a:p>
            <a:pPr marL="457200" lvl="1" indent="0">
              <a:lnSpc>
                <a:spcPct val="110000"/>
              </a:lnSpc>
              <a:buNone/>
            </a:pPr>
            <a:endParaRPr lang="en-ZA" dirty="0"/>
          </a:p>
        </p:txBody>
      </p:sp>
      <p:sp>
        <p:nvSpPr>
          <p:cNvPr id="4" name="Rounded Rectangle 16">
            <a:extLst>
              <a:ext uri="{FF2B5EF4-FFF2-40B4-BE49-F238E27FC236}">
                <a16:creationId xmlns:a16="http://schemas.microsoft.com/office/drawing/2014/main" id="{0599F371-E332-4C7D-BE84-D73041E05C9F}"/>
              </a:ext>
            </a:extLst>
          </p:cNvPr>
          <p:cNvSpPr/>
          <p:nvPr/>
        </p:nvSpPr>
        <p:spPr>
          <a:xfrm>
            <a:off x="442907" y="521151"/>
            <a:ext cx="1702575" cy="854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Optimised interventions and targets</a:t>
            </a:r>
          </a:p>
        </p:txBody>
      </p:sp>
      <p:sp>
        <p:nvSpPr>
          <p:cNvPr id="5" name="Rectangle 4">
            <a:extLst>
              <a:ext uri="{FF2B5EF4-FFF2-40B4-BE49-F238E27FC236}">
                <a16:creationId xmlns:a16="http://schemas.microsoft.com/office/drawing/2014/main" id="{39ADBFF6-ADE4-46FF-945F-8D4E5AC6CB80}"/>
              </a:ext>
            </a:extLst>
          </p:cNvPr>
          <p:cNvSpPr/>
          <p:nvPr/>
        </p:nvSpPr>
        <p:spPr>
          <a:xfrm>
            <a:off x="8080452" y="3041068"/>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4BACC6">
                    <a:lumMod val="75000"/>
                  </a:srgbClr>
                </a:solidFill>
                <a:effectLst/>
                <a:uLnTx/>
                <a:uFillTx/>
                <a:latin typeface="Calibri"/>
                <a:ea typeface="+mn-ea"/>
                <a:cs typeface="+mn-cs"/>
              </a:rPr>
              <a:t>MMC (90%)</a:t>
            </a:r>
          </a:p>
        </p:txBody>
      </p:sp>
      <p:sp>
        <p:nvSpPr>
          <p:cNvPr id="6" name="Rectangle 5">
            <a:extLst>
              <a:ext uri="{FF2B5EF4-FFF2-40B4-BE49-F238E27FC236}">
                <a16:creationId xmlns:a16="http://schemas.microsoft.com/office/drawing/2014/main" id="{412933AD-3747-40DD-95F4-976565D135D8}"/>
              </a:ext>
            </a:extLst>
          </p:cNvPr>
          <p:cNvSpPr/>
          <p:nvPr/>
        </p:nvSpPr>
        <p:spPr>
          <a:xfrm>
            <a:off x="8053351" y="2737749"/>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4BACC6">
                    <a:lumMod val="75000"/>
                  </a:srgbClr>
                </a:solidFill>
                <a:effectLst/>
                <a:uLnTx/>
                <a:uFillTx/>
                <a:latin typeface="Calibri"/>
                <a:ea typeface="+mn-ea"/>
                <a:cs typeface="+mn-cs"/>
              </a:rPr>
              <a:t>Condoms (90%)</a:t>
            </a:r>
          </a:p>
        </p:txBody>
      </p:sp>
      <p:sp>
        <p:nvSpPr>
          <p:cNvPr id="7" name="Oval 6">
            <a:extLst>
              <a:ext uri="{FF2B5EF4-FFF2-40B4-BE49-F238E27FC236}">
                <a16:creationId xmlns:a16="http://schemas.microsoft.com/office/drawing/2014/main" id="{43046B41-5E10-4459-A914-170B3EC5EEE9}"/>
              </a:ext>
            </a:extLst>
          </p:cNvPr>
          <p:cNvSpPr/>
          <p:nvPr/>
        </p:nvSpPr>
        <p:spPr>
          <a:xfrm>
            <a:off x="7794251" y="3071055"/>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8" name="Oval 7">
            <a:extLst>
              <a:ext uri="{FF2B5EF4-FFF2-40B4-BE49-F238E27FC236}">
                <a16:creationId xmlns:a16="http://schemas.microsoft.com/office/drawing/2014/main" id="{351B615B-3C36-412F-BEB9-4C54C451CF99}"/>
              </a:ext>
            </a:extLst>
          </p:cNvPr>
          <p:cNvSpPr/>
          <p:nvPr/>
        </p:nvSpPr>
        <p:spPr>
          <a:xfrm>
            <a:off x="7794251" y="3363757"/>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9" name="Oval 8">
            <a:extLst>
              <a:ext uri="{FF2B5EF4-FFF2-40B4-BE49-F238E27FC236}">
                <a16:creationId xmlns:a16="http://schemas.microsoft.com/office/drawing/2014/main" id="{31AF30F8-EE4D-42BA-A7CC-25D5BCB6400A}"/>
              </a:ext>
            </a:extLst>
          </p:cNvPr>
          <p:cNvSpPr/>
          <p:nvPr/>
        </p:nvSpPr>
        <p:spPr>
          <a:xfrm>
            <a:off x="7779979" y="4255223"/>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50</a:t>
            </a:r>
          </a:p>
        </p:txBody>
      </p:sp>
      <p:sp>
        <p:nvSpPr>
          <p:cNvPr id="10" name="Pentagon 28">
            <a:extLst>
              <a:ext uri="{FF2B5EF4-FFF2-40B4-BE49-F238E27FC236}">
                <a16:creationId xmlns:a16="http://schemas.microsoft.com/office/drawing/2014/main" id="{BA3E290C-58CA-4D1A-9505-F899CB920BB6}"/>
              </a:ext>
            </a:extLst>
          </p:cNvPr>
          <p:cNvSpPr/>
          <p:nvPr/>
        </p:nvSpPr>
        <p:spPr>
          <a:xfrm>
            <a:off x="9837345" y="2281827"/>
            <a:ext cx="1076321" cy="347071"/>
          </a:xfrm>
          <a:prstGeom prst="homePlate">
            <a:avLst/>
          </a:prstGeom>
          <a:solidFill>
            <a:schemeClr val="accent1">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Baseline</a:t>
            </a:r>
            <a:endParaRPr kumimoji="0" lang="en-ZA"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Chevron 29">
            <a:extLst>
              <a:ext uri="{FF2B5EF4-FFF2-40B4-BE49-F238E27FC236}">
                <a16:creationId xmlns:a16="http://schemas.microsoft.com/office/drawing/2014/main" id="{7F0C68EE-44F0-4E15-81D5-0B39E078E567}"/>
              </a:ext>
            </a:extLst>
          </p:cNvPr>
          <p:cNvSpPr/>
          <p:nvPr/>
        </p:nvSpPr>
        <p:spPr>
          <a:xfrm>
            <a:off x="10863333" y="2286235"/>
            <a:ext cx="1076321" cy="341197"/>
          </a:xfrm>
          <a:prstGeom prst="chevron">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+Option </a:t>
            </a:r>
          </a:p>
        </p:txBody>
      </p:sp>
      <p:sp>
        <p:nvSpPr>
          <p:cNvPr id="12" name="Oval 11">
            <a:extLst>
              <a:ext uri="{FF2B5EF4-FFF2-40B4-BE49-F238E27FC236}">
                <a16:creationId xmlns:a16="http://schemas.microsoft.com/office/drawing/2014/main" id="{A6F08338-E484-4ACD-83D1-D754BBCD6255}"/>
              </a:ext>
            </a:extLst>
          </p:cNvPr>
          <p:cNvSpPr/>
          <p:nvPr/>
        </p:nvSpPr>
        <p:spPr>
          <a:xfrm>
            <a:off x="7779978" y="2767490"/>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Rectangle 12">
            <a:extLst>
              <a:ext uri="{FF2B5EF4-FFF2-40B4-BE49-F238E27FC236}">
                <a16:creationId xmlns:a16="http://schemas.microsoft.com/office/drawing/2014/main" id="{E13AD918-C2DF-41E8-A013-A9920053B40D}"/>
              </a:ext>
            </a:extLst>
          </p:cNvPr>
          <p:cNvSpPr/>
          <p:nvPr/>
        </p:nvSpPr>
        <p:spPr>
          <a:xfrm>
            <a:off x="8079027" y="3362191"/>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4BACC6">
                    <a:lumMod val="75000"/>
                  </a:srgbClr>
                </a:solidFill>
                <a:effectLst/>
                <a:uLnTx/>
                <a:uFillTx/>
                <a:latin typeface="Calibri"/>
                <a:ea typeface="+mn-ea"/>
                <a:cs typeface="+mn-cs"/>
              </a:rPr>
              <a:t>ART (90%)</a:t>
            </a:r>
          </a:p>
        </p:txBody>
      </p:sp>
      <p:sp>
        <p:nvSpPr>
          <p:cNvPr id="14" name="Rectangle 13">
            <a:extLst>
              <a:ext uri="{FF2B5EF4-FFF2-40B4-BE49-F238E27FC236}">
                <a16:creationId xmlns:a16="http://schemas.microsoft.com/office/drawing/2014/main" id="{9797D292-9ED9-4840-8275-6B6631A26EA0}"/>
              </a:ext>
            </a:extLst>
          </p:cNvPr>
          <p:cNvSpPr/>
          <p:nvPr/>
        </p:nvSpPr>
        <p:spPr>
          <a:xfrm>
            <a:off x="8053351" y="4249375"/>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4BACC6">
                    <a:lumMod val="75000"/>
                  </a:srgbClr>
                </a:solidFill>
                <a:effectLst/>
                <a:uLnTx/>
                <a:uFillTx/>
                <a:latin typeface="Calibri"/>
                <a:ea typeface="+mn-ea"/>
                <a:cs typeface="+mn-cs"/>
              </a:rPr>
              <a:t>Condoms (30%)</a:t>
            </a:r>
          </a:p>
        </p:txBody>
      </p:sp>
      <p:sp>
        <p:nvSpPr>
          <p:cNvPr id="16" name="Chevron 23">
            <a:extLst>
              <a:ext uri="{FF2B5EF4-FFF2-40B4-BE49-F238E27FC236}">
                <a16:creationId xmlns:a16="http://schemas.microsoft.com/office/drawing/2014/main" id="{4F110AD1-FEF8-43BC-B8E3-4393ABC75778}"/>
              </a:ext>
            </a:extLst>
          </p:cNvPr>
          <p:cNvSpPr/>
          <p:nvPr/>
        </p:nvSpPr>
        <p:spPr>
          <a:xfrm>
            <a:off x="9527545" y="1709345"/>
            <a:ext cx="2463506" cy="483988"/>
          </a:xfrm>
          <a:prstGeom prst="chevron">
            <a:avLst/>
          </a:prstGeom>
          <a:solidFill>
            <a:schemeClr val="accent1">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480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n-ea"/>
                <a:cs typeface="+mn-cs"/>
              </a:rPr>
              <a:t>Add most cost effective intervention to baseline</a:t>
            </a:r>
          </a:p>
        </p:txBody>
      </p:sp>
      <p:sp>
        <p:nvSpPr>
          <p:cNvPr id="18" name="Chevron 5">
            <a:extLst>
              <a:ext uri="{FF2B5EF4-FFF2-40B4-BE49-F238E27FC236}">
                <a16:creationId xmlns:a16="http://schemas.microsoft.com/office/drawing/2014/main" id="{FA28C712-B3AE-44CB-9EC1-4C9A392D1DD8}"/>
              </a:ext>
            </a:extLst>
          </p:cNvPr>
          <p:cNvSpPr/>
          <p:nvPr/>
        </p:nvSpPr>
        <p:spPr>
          <a:xfrm>
            <a:off x="7545323" y="1719205"/>
            <a:ext cx="2121705" cy="474128"/>
          </a:xfrm>
          <a:prstGeom prst="chevron">
            <a:avLst/>
          </a:prstGeom>
          <a:solidFill>
            <a:schemeClr val="accent1">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n-ea"/>
                <a:cs typeface="+mn-cs"/>
              </a:rPr>
              <a:t>Rank all options by ICER </a:t>
            </a:r>
            <a:r>
              <a:rPr kumimoji="0" lang="en-ZA" sz="1400" b="0" i="0" u="none" strike="noStrike" kern="1200" cap="none" spc="0" normalizeH="0" baseline="0" noProof="0" dirty="0">
                <a:ln>
                  <a:noFill/>
                </a:ln>
                <a:solidFill>
                  <a:prstClr val="white"/>
                </a:solidFill>
                <a:effectLst/>
                <a:uLnTx/>
                <a:uFillTx/>
                <a:latin typeface="Calibri"/>
                <a:ea typeface="+mn-ea"/>
                <a:cs typeface="+mn-cs"/>
              </a:rPr>
              <a:t>(cost per LYS)</a:t>
            </a:r>
          </a:p>
        </p:txBody>
      </p:sp>
      <p:sp>
        <p:nvSpPr>
          <p:cNvPr id="19" name="Down Arrow 10">
            <a:extLst>
              <a:ext uri="{FF2B5EF4-FFF2-40B4-BE49-F238E27FC236}">
                <a16:creationId xmlns:a16="http://schemas.microsoft.com/office/drawing/2014/main" id="{E8456044-D12A-4FC5-B1A8-DFCF422A258A}"/>
              </a:ext>
            </a:extLst>
          </p:cNvPr>
          <p:cNvSpPr/>
          <p:nvPr/>
        </p:nvSpPr>
        <p:spPr>
          <a:xfrm>
            <a:off x="7653324" y="3686468"/>
            <a:ext cx="503401" cy="483988"/>
          </a:xfrm>
          <a:prstGeom prst="down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Calibri"/>
              <a:ea typeface="+mn-ea"/>
              <a:cs typeface="+mn-cs"/>
            </a:endParaRPr>
          </a:p>
        </p:txBody>
      </p:sp>
      <p:sp>
        <p:nvSpPr>
          <p:cNvPr id="22" name="Content Placeholder 2">
            <a:extLst>
              <a:ext uri="{FF2B5EF4-FFF2-40B4-BE49-F238E27FC236}">
                <a16:creationId xmlns:a16="http://schemas.microsoft.com/office/drawing/2014/main" id="{75F6A40C-C16B-4201-B3E1-3E751C01A1FE}"/>
              </a:ext>
            </a:extLst>
          </p:cNvPr>
          <p:cNvSpPr txBox="1">
            <a:spLocks/>
          </p:cNvSpPr>
          <p:nvPr/>
        </p:nvSpPr>
        <p:spPr>
          <a:xfrm>
            <a:off x="442908" y="5112700"/>
            <a:ext cx="8127028" cy="1462637"/>
          </a:xfrm>
          <a:prstGeom prst="rect">
            <a:avLst/>
          </a:prstGeom>
        </p:spPr>
        <p:txBody>
          <a:bodyPr vert="horz" lIns="0" tIns="0" rIns="0" bIns="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9B300"/>
                </a:solidFill>
                <a:effectLst/>
                <a:uLnTx/>
                <a:uFillTx/>
                <a:latin typeface="Verdana"/>
                <a:ea typeface="+mn-ea"/>
                <a:cs typeface="+mn-cs"/>
              </a:rPr>
              <a:t>Constrained:</a:t>
            </a:r>
            <a:r>
              <a:rPr kumimoji="0" lang="en-US" sz="1800" b="1"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mix of interventions </a:t>
            </a:r>
            <a:r>
              <a:rPr kumimoji="0" lang="en-US" sz="1800" b="0" i="0" u="sng" strike="noStrike" kern="1200" cap="none" spc="0" normalizeH="0" baseline="0" noProof="0" dirty="0">
                <a:ln>
                  <a:noFill/>
                </a:ln>
                <a:solidFill>
                  <a:srgbClr val="000000"/>
                </a:solidFill>
                <a:effectLst/>
                <a:uLnTx/>
                <a:uFillTx/>
                <a:latin typeface="Verdana"/>
                <a:ea typeface="+mn-ea"/>
                <a:cs typeface="+mn-cs"/>
              </a:rPr>
              <a:t>given current budget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8BDBA"/>
                </a:solidFill>
                <a:effectLst/>
                <a:uLnTx/>
                <a:uFillTx/>
                <a:latin typeface="Verdana"/>
                <a:ea typeface="+mn-ea"/>
                <a:cs typeface="+mn-cs"/>
              </a:rPr>
              <a:t>Unconstrained:</a:t>
            </a:r>
            <a:r>
              <a:rPr kumimoji="0" lang="en-US" sz="1800" b="1"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scales up interventions </a:t>
            </a:r>
            <a:r>
              <a:rPr kumimoji="0" lang="en-US" sz="1800" b="0" i="0" u="sng" strike="noStrike" kern="1200" cap="none" spc="0" normalizeH="0" baseline="0" noProof="0" dirty="0">
                <a:ln>
                  <a:noFill/>
                </a:ln>
                <a:solidFill>
                  <a:srgbClr val="000000"/>
                </a:solidFill>
                <a:effectLst/>
                <a:uLnTx/>
                <a:uFillTx/>
                <a:latin typeface="Verdana"/>
                <a:ea typeface="+mn-ea"/>
                <a:cs typeface="+mn-cs"/>
              </a:rPr>
              <a:t>regardless of funding envelope</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Cost and impact over a 20 year period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Impact modelled using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Thembisa</a:t>
            </a:r>
            <a:r>
              <a:rPr kumimoji="0" lang="en-US" sz="1800" b="0" i="0" u="none" strike="noStrike" kern="1200" cap="none" spc="0" normalizeH="0" baseline="0" noProof="0" dirty="0">
                <a:ln>
                  <a:noFill/>
                </a:ln>
                <a:solidFill>
                  <a:srgbClr val="000000"/>
                </a:solidFill>
                <a:effectLst/>
                <a:uLnTx/>
                <a:uFillTx/>
                <a:latin typeface="Verdana"/>
                <a:ea typeface="+mn-ea"/>
                <a:cs typeface="+mn-cs"/>
              </a:rPr>
              <a:t> model (</a:t>
            </a:r>
            <a:r>
              <a:rPr kumimoji="0" lang="en-US" sz="1800" b="0" i="0" u="none" strike="noStrike" kern="1200" cap="none" spc="0" normalizeH="0" baseline="0" noProof="0" dirty="0">
                <a:ln>
                  <a:noFill/>
                </a:ln>
                <a:solidFill>
                  <a:srgbClr val="000000"/>
                </a:solidFill>
                <a:effectLst/>
                <a:uLnTx/>
                <a:uFillTx/>
                <a:latin typeface="Verdana"/>
                <a:ea typeface="+mn-ea"/>
                <a:cs typeface="+mn-cs"/>
                <a:hlinkClick r:id="rId3"/>
              </a:rPr>
              <a:t>www.thembisa.org</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Verdana"/>
              <a:ea typeface="+mn-ea"/>
              <a:cs typeface="+mn-cs"/>
            </a:endParaRPr>
          </a:p>
          <a:p>
            <a:pPr marL="4572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3" name="Oval 22">
            <a:extLst>
              <a:ext uri="{FF2B5EF4-FFF2-40B4-BE49-F238E27FC236}">
                <a16:creationId xmlns:a16="http://schemas.microsoft.com/office/drawing/2014/main" id="{7AD1E03C-272E-4C94-9A3F-134403C03FBA}"/>
              </a:ext>
            </a:extLst>
          </p:cNvPr>
          <p:cNvSpPr/>
          <p:nvPr/>
        </p:nvSpPr>
        <p:spPr>
          <a:xfrm>
            <a:off x="11682824" y="2330316"/>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4" name="Rectangle 23">
            <a:extLst>
              <a:ext uri="{FF2B5EF4-FFF2-40B4-BE49-F238E27FC236}">
                <a16:creationId xmlns:a16="http://schemas.microsoft.com/office/drawing/2014/main" id="{0060EC0A-9CAE-4D6B-9F12-633D3A981999}"/>
              </a:ext>
            </a:extLst>
          </p:cNvPr>
          <p:cNvSpPr/>
          <p:nvPr/>
        </p:nvSpPr>
        <p:spPr>
          <a:xfrm>
            <a:off x="10377814" y="3046991"/>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8A3FFC"/>
                </a:solidFill>
                <a:effectLst/>
                <a:uLnTx/>
                <a:uFillTx/>
                <a:latin typeface="Calibri"/>
                <a:ea typeface="+mn-ea"/>
                <a:cs typeface="+mn-cs"/>
              </a:rPr>
              <a:t>HTS (90%)</a:t>
            </a:r>
          </a:p>
        </p:txBody>
      </p:sp>
      <p:sp>
        <p:nvSpPr>
          <p:cNvPr id="26" name="Oval 25">
            <a:extLst>
              <a:ext uri="{FF2B5EF4-FFF2-40B4-BE49-F238E27FC236}">
                <a16:creationId xmlns:a16="http://schemas.microsoft.com/office/drawing/2014/main" id="{5FEAF154-AAF4-4A02-B36B-E9670B05A1C5}"/>
              </a:ext>
            </a:extLst>
          </p:cNvPr>
          <p:cNvSpPr/>
          <p:nvPr/>
        </p:nvSpPr>
        <p:spPr>
          <a:xfrm>
            <a:off x="10112448" y="3059144"/>
            <a:ext cx="250092" cy="25009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27" name="Oval 26">
            <a:extLst>
              <a:ext uri="{FF2B5EF4-FFF2-40B4-BE49-F238E27FC236}">
                <a16:creationId xmlns:a16="http://schemas.microsoft.com/office/drawing/2014/main" id="{72C4F283-345F-4D50-AB46-EEADDEF56F69}"/>
              </a:ext>
            </a:extLst>
          </p:cNvPr>
          <p:cNvSpPr/>
          <p:nvPr/>
        </p:nvSpPr>
        <p:spPr>
          <a:xfrm>
            <a:off x="10112448" y="3383862"/>
            <a:ext cx="250092" cy="25009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29" name="Oval 28">
            <a:extLst>
              <a:ext uri="{FF2B5EF4-FFF2-40B4-BE49-F238E27FC236}">
                <a16:creationId xmlns:a16="http://schemas.microsoft.com/office/drawing/2014/main" id="{26C7F072-5ED7-4FA4-B5CD-5CDEDB5F4282}"/>
              </a:ext>
            </a:extLst>
          </p:cNvPr>
          <p:cNvSpPr/>
          <p:nvPr/>
        </p:nvSpPr>
        <p:spPr>
          <a:xfrm>
            <a:off x="10112448" y="2746938"/>
            <a:ext cx="250092" cy="25009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mn-ea"/>
                <a:cs typeface="+mn-cs"/>
              </a:rPr>
              <a:t>1</a:t>
            </a:r>
          </a:p>
        </p:txBody>
      </p:sp>
      <p:sp>
        <p:nvSpPr>
          <p:cNvPr id="30" name="Rectangle 29">
            <a:extLst>
              <a:ext uri="{FF2B5EF4-FFF2-40B4-BE49-F238E27FC236}">
                <a16:creationId xmlns:a16="http://schemas.microsoft.com/office/drawing/2014/main" id="{C122FDC5-BBBA-4D3A-A0C9-676566215964}"/>
              </a:ext>
            </a:extLst>
          </p:cNvPr>
          <p:cNvSpPr/>
          <p:nvPr/>
        </p:nvSpPr>
        <p:spPr>
          <a:xfrm>
            <a:off x="10377814" y="2741465"/>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8A3FFC"/>
                </a:solidFill>
                <a:effectLst/>
                <a:uLnTx/>
                <a:uFillTx/>
                <a:latin typeface="Calibri"/>
                <a:ea typeface="+mn-ea"/>
                <a:cs typeface="+mn-cs"/>
              </a:rPr>
              <a:t>ART (90%)</a:t>
            </a:r>
          </a:p>
        </p:txBody>
      </p:sp>
      <p:sp>
        <p:nvSpPr>
          <p:cNvPr id="31" name="Rectangle 30">
            <a:extLst>
              <a:ext uri="{FF2B5EF4-FFF2-40B4-BE49-F238E27FC236}">
                <a16:creationId xmlns:a16="http://schemas.microsoft.com/office/drawing/2014/main" id="{77ADE342-0E96-4CDB-9129-1C77CD5F8117}"/>
              </a:ext>
            </a:extLst>
          </p:cNvPr>
          <p:cNvSpPr/>
          <p:nvPr/>
        </p:nvSpPr>
        <p:spPr>
          <a:xfrm>
            <a:off x="10362540" y="4251982"/>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8A3FFC"/>
                </a:solidFill>
                <a:effectLst/>
                <a:uLnTx/>
                <a:uFillTx/>
                <a:latin typeface="Calibri"/>
                <a:ea typeface="+mn-ea"/>
                <a:cs typeface="+mn-cs"/>
              </a:rPr>
              <a:t>Condoms (30%)</a:t>
            </a:r>
          </a:p>
        </p:txBody>
      </p:sp>
      <p:sp>
        <p:nvSpPr>
          <p:cNvPr id="32" name="Down Arrow 10">
            <a:extLst>
              <a:ext uri="{FF2B5EF4-FFF2-40B4-BE49-F238E27FC236}">
                <a16:creationId xmlns:a16="http://schemas.microsoft.com/office/drawing/2014/main" id="{4E603C96-E076-4364-B523-59BEEE053459}"/>
              </a:ext>
            </a:extLst>
          </p:cNvPr>
          <p:cNvSpPr/>
          <p:nvPr/>
        </p:nvSpPr>
        <p:spPr>
          <a:xfrm>
            <a:off x="9985793" y="3708580"/>
            <a:ext cx="503401" cy="483988"/>
          </a:xfrm>
          <a:prstGeom prst="down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a:ln>
                <a:noFill/>
              </a:ln>
              <a:solidFill>
                <a:srgbClr val="8A3FFC"/>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7D39092B-9A87-45C3-8255-6F5ACF915BC8}"/>
              </a:ext>
            </a:extLst>
          </p:cNvPr>
          <p:cNvSpPr/>
          <p:nvPr/>
        </p:nvSpPr>
        <p:spPr>
          <a:xfrm>
            <a:off x="10377814" y="3362191"/>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err="1">
                <a:ln>
                  <a:noFill/>
                </a:ln>
                <a:solidFill>
                  <a:srgbClr val="8A3FFC"/>
                </a:solidFill>
                <a:effectLst/>
                <a:uLnTx/>
                <a:uFillTx/>
                <a:latin typeface="Calibri"/>
                <a:ea typeface="+mn-ea"/>
                <a:cs typeface="+mn-cs"/>
              </a:rPr>
              <a:t>PrEP</a:t>
            </a:r>
            <a:r>
              <a:rPr kumimoji="0" lang="en-ZA" sz="1400" b="0" i="0" u="none" strike="noStrike" kern="1200" cap="none" spc="0" normalizeH="0" baseline="0" noProof="0" dirty="0">
                <a:ln>
                  <a:noFill/>
                </a:ln>
                <a:solidFill>
                  <a:srgbClr val="8A3FFC"/>
                </a:solidFill>
                <a:effectLst/>
                <a:uLnTx/>
                <a:uFillTx/>
                <a:latin typeface="Calibri"/>
                <a:ea typeface="+mn-ea"/>
                <a:cs typeface="+mn-cs"/>
              </a:rPr>
              <a:t> (90%)</a:t>
            </a:r>
          </a:p>
        </p:txBody>
      </p:sp>
      <p:sp>
        <p:nvSpPr>
          <p:cNvPr id="28" name="Oval 27">
            <a:extLst>
              <a:ext uri="{FF2B5EF4-FFF2-40B4-BE49-F238E27FC236}">
                <a16:creationId xmlns:a16="http://schemas.microsoft.com/office/drawing/2014/main" id="{49B22A9E-0441-4E11-A954-D7F751AB7FC0}"/>
              </a:ext>
            </a:extLst>
          </p:cNvPr>
          <p:cNvSpPr/>
          <p:nvPr/>
        </p:nvSpPr>
        <p:spPr>
          <a:xfrm>
            <a:off x="10124275" y="4268220"/>
            <a:ext cx="250092" cy="25009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mn-ea"/>
                <a:cs typeface="+mn-cs"/>
              </a:rPr>
              <a:t>50</a:t>
            </a:r>
          </a:p>
        </p:txBody>
      </p:sp>
      <p:sp>
        <p:nvSpPr>
          <p:cNvPr id="15" name="Rectangle 14">
            <a:extLst>
              <a:ext uri="{FF2B5EF4-FFF2-40B4-BE49-F238E27FC236}">
                <a16:creationId xmlns:a16="http://schemas.microsoft.com/office/drawing/2014/main" id="{7D53E6B6-8DD3-47B7-9547-CF7C44862E0A}"/>
              </a:ext>
            </a:extLst>
          </p:cNvPr>
          <p:cNvSpPr/>
          <p:nvPr/>
        </p:nvSpPr>
        <p:spPr>
          <a:xfrm>
            <a:off x="7932731" y="2270792"/>
            <a:ext cx="1368070" cy="355524"/>
          </a:xfrm>
          <a:prstGeom prst="rect">
            <a:avLst/>
          </a:prstGeom>
          <a:solidFill>
            <a:srgbClr val="335F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n-ea"/>
                <a:cs typeface="+mn-cs"/>
              </a:rPr>
              <a:t>Baseline</a:t>
            </a:r>
          </a:p>
        </p:txBody>
      </p:sp>
      <p:cxnSp>
        <p:nvCxnSpPr>
          <p:cNvPr id="39" name="Straight Connector 38">
            <a:extLst>
              <a:ext uri="{FF2B5EF4-FFF2-40B4-BE49-F238E27FC236}">
                <a16:creationId xmlns:a16="http://schemas.microsoft.com/office/drawing/2014/main" id="{8C943D37-878A-4203-A186-007656C9B244}"/>
              </a:ext>
            </a:extLst>
          </p:cNvPr>
          <p:cNvCxnSpPr>
            <a:cxnSpLocks/>
          </p:cNvCxnSpPr>
          <p:nvPr/>
        </p:nvCxnSpPr>
        <p:spPr>
          <a:xfrm>
            <a:off x="9300801" y="5011140"/>
            <a:ext cx="0" cy="1564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2FC07B-3D2D-41E8-B436-AE7C3EC3415C}"/>
              </a:ext>
            </a:extLst>
          </p:cNvPr>
          <p:cNvCxnSpPr>
            <a:cxnSpLocks/>
          </p:cNvCxnSpPr>
          <p:nvPr/>
        </p:nvCxnSpPr>
        <p:spPr>
          <a:xfrm flipH="1">
            <a:off x="9305532" y="6575712"/>
            <a:ext cx="1820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B17A23D-AB1A-499E-8E43-8F20C47BED84}"/>
              </a:ext>
            </a:extLst>
          </p:cNvPr>
          <p:cNvSpPr/>
          <p:nvPr/>
        </p:nvSpPr>
        <p:spPr>
          <a:xfrm>
            <a:off x="10816460" y="5175277"/>
            <a:ext cx="154235" cy="1542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2" name="Isosceles Triangle 41">
            <a:extLst>
              <a:ext uri="{FF2B5EF4-FFF2-40B4-BE49-F238E27FC236}">
                <a16:creationId xmlns:a16="http://schemas.microsoft.com/office/drawing/2014/main" id="{16B78FA1-CEE5-4BAA-819A-76A01CA8067B}"/>
              </a:ext>
            </a:extLst>
          </p:cNvPr>
          <p:cNvSpPr/>
          <p:nvPr/>
        </p:nvSpPr>
        <p:spPr>
          <a:xfrm>
            <a:off x="10858463" y="5284265"/>
            <a:ext cx="76114" cy="10309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3" name="Freeform: Shape 42">
            <a:extLst>
              <a:ext uri="{FF2B5EF4-FFF2-40B4-BE49-F238E27FC236}">
                <a16:creationId xmlns:a16="http://schemas.microsoft.com/office/drawing/2014/main" id="{25CEC714-C1B4-4860-9A59-F2BA6DB65306}"/>
              </a:ext>
            </a:extLst>
          </p:cNvPr>
          <p:cNvSpPr/>
          <p:nvPr/>
        </p:nvSpPr>
        <p:spPr>
          <a:xfrm>
            <a:off x="10901654" y="5331392"/>
            <a:ext cx="342900" cy="414867"/>
          </a:xfrm>
          <a:custGeom>
            <a:avLst/>
            <a:gdLst>
              <a:gd name="connsiteX0" fmla="*/ 0 w 342900"/>
              <a:gd name="connsiteY0" fmla="*/ 0 h 414867"/>
              <a:gd name="connsiteX1" fmla="*/ 148167 w 342900"/>
              <a:gd name="connsiteY1" fmla="*/ 67734 h 414867"/>
              <a:gd name="connsiteX2" fmla="*/ 38100 w 342900"/>
              <a:gd name="connsiteY2" fmla="*/ 237067 h 414867"/>
              <a:gd name="connsiteX3" fmla="*/ 186267 w 342900"/>
              <a:gd name="connsiteY3" fmla="*/ 317500 h 414867"/>
              <a:gd name="connsiteX4" fmla="*/ 342900 w 342900"/>
              <a:gd name="connsiteY4" fmla="*/ 414867 h 414867"/>
              <a:gd name="connsiteX5" fmla="*/ 342900 w 342900"/>
              <a:gd name="connsiteY5" fmla="*/ 414867 h 41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 h="414867">
                <a:moveTo>
                  <a:pt x="0" y="0"/>
                </a:moveTo>
                <a:cubicBezTo>
                  <a:pt x="70908" y="14111"/>
                  <a:pt x="141817" y="28223"/>
                  <a:pt x="148167" y="67734"/>
                </a:cubicBezTo>
                <a:cubicBezTo>
                  <a:pt x="154517" y="107245"/>
                  <a:pt x="31750" y="195439"/>
                  <a:pt x="38100" y="237067"/>
                </a:cubicBezTo>
                <a:cubicBezTo>
                  <a:pt x="44450" y="278695"/>
                  <a:pt x="135467" y="287867"/>
                  <a:pt x="186267" y="317500"/>
                </a:cubicBezTo>
                <a:cubicBezTo>
                  <a:pt x="237067" y="347133"/>
                  <a:pt x="342900" y="414867"/>
                  <a:pt x="342900" y="414867"/>
                </a:cubicBezTo>
                <a:lnTo>
                  <a:pt x="342900" y="414867"/>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erdana"/>
              <a:ea typeface="+mn-ea"/>
              <a:cs typeface="+mn-cs"/>
            </a:endParaRPr>
          </a:p>
        </p:txBody>
      </p:sp>
      <p:sp>
        <p:nvSpPr>
          <p:cNvPr id="44" name="Arc 43">
            <a:extLst>
              <a:ext uri="{FF2B5EF4-FFF2-40B4-BE49-F238E27FC236}">
                <a16:creationId xmlns:a16="http://schemas.microsoft.com/office/drawing/2014/main" id="{8DC6FFAA-9F52-48D9-9CDD-AD3875123C1F}"/>
              </a:ext>
            </a:extLst>
          </p:cNvPr>
          <p:cNvSpPr/>
          <p:nvPr/>
        </p:nvSpPr>
        <p:spPr>
          <a:xfrm>
            <a:off x="7693995" y="5163389"/>
            <a:ext cx="3223561" cy="2931821"/>
          </a:xfrm>
          <a:prstGeom prst="arc">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7058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8CD2C90-8F86-462C-A79C-52FB813EEB75}"/>
              </a:ext>
            </a:extLst>
          </p:cNvPr>
          <p:cNvGraphicFramePr>
            <a:graphicFrameLocks noGrp="1"/>
          </p:cNvGraphicFramePr>
          <p:nvPr>
            <p:extLst>
              <p:ext uri="{D42A27DB-BD31-4B8C-83A1-F6EECF244321}">
                <p14:modId xmlns:p14="http://schemas.microsoft.com/office/powerpoint/2010/main" val="2853693929"/>
              </p:ext>
            </p:extLst>
          </p:nvPr>
        </p:nvGraphicFramePr>
        <p:xfrm>
          <a:off x="506627" y="525972"/>
          <a:ext cx="11355862" cy="5707200"/>
        </p:xfrm>
        <a:graphic>
          <a:graphicData uri="http://schemas.openxmlformats.org/drawingml/2006/table">
            <a:tbl>
              <a:tblPr/>
              <a:tblGrid>
                <a:gridCol w="2271173">
                  <a:extLst>
                    <a:ext uri="{9D8B030D-6E8A-4147-A177-3AD203B41FA5}">
                      <a16:colId xmlns:a16="http://schemas.microsoft.com/office/drawing/2014/main" val="2615580855"/>
                    </a:ext>
                  </a:extLst>
                </a:gridCol>
                <a:gridCol w="2271173">
                  <a:extLst>
                    <a:ext uri="{9D8B030D-6E8A-4147-A177-3AD203B41FA5}">
                      <a16:colId xmlns:a16="http://schemas.microsoft.com/office/drawing/2014/main" val="3096863256"/>
                    </a:ext>
                  </a:extLst>
                </a:gridCol>
                <a:gridCol w="2271173">
                  <a:extLst>
                    <a:ext uri="{9D8B030D-6E8A-4147-A177-3AD203B41FA5}">
                      <a16:colId xmlns:a16="http://schemas.microsoft.com/office/drawing/2014/main" val="539443825"/>
                    </a:ext>
                  </a:extLst>
                </a:gridCol>
                <a:gridCol w="2101742">
                  <a:extLst>
                    <a:ext uri="{9D8B030D-6E8A-4147-A177-3AD203B41FA5}">
                      <a16:colId xmlns:a16="http://schemas.microsoft.com/office/drawing/2014/main" val="2652424087"/>
                    </a:ext>
                  </a:extLst>
                </a:gridCol>
                <a:gridCol w="2440601">
                  <a:extLst>
                    <a:ext uri="{9D8B030D-6E8A-4147-A177-3AD203B41FA5}">
                      <a16:colId xmlns:a16="http://schemas.microsoft.com/office/drawing/2014/main" val="1119064354"/>
                    </a:ext>
                  </a:extLst>
                </a:gridCol>
              </a:tblGrid>
              <a:tr h="274486">
                <a:tc>
                  <a:txBody>
                    <a:bodyPr/>
                    <a:lstStyle/>
                    <a:p>
                      <a:pPr algn="ctr" fontAlgn="b"/>
                      <a:r>
                        <a:rPr lang="en-ZA" sz="1400" b="1" i="0" u="none" strike="noStrike" dirty="0">
                          <a:solidFill>
                            <a:schemeClr val="tx1"/>
                          </a:solidFill>
                          <a:effectLst/>
                          <a:latin typeface="Calibri" panose="020F0502020204030204" pitchFamily="34" charset="0"/>
                        </a:rPr>
                        <a:t>2016</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ZA" sz="1400" b="1" i="0" u="none" strike="noStrike" dirty="0">
                          <a:solidFill>
                            <a:schemeClr val="tx1"/>
                          </a:solidFill>
                          <a:effectLst/>
                          <a:latin typeface="Calibri" panose="020F0502020204030204" pitchFamily="34" charset="0"/>
                        </a:rPr>
                        <a:t>2018</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r>
                        <a:rPr lang="en-ZA" sz="1400" b="1" i="0" u="none" strike="noStrike" dirty="0">
                          <a:solidFill>
                            <a:schemeClr val="tx1"/>
                          </a:solidFill>
                          <a:effectLst/>
                          <a:latin typeface="Calibri" panose="020F0502020204030204" pitchFamily="34" charset="0"/>
                        </a:rPr>
                        <a:t>2019</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ZA" sz="1400" b="1" i="0" u="none" strike="noStrike" dirty="0">
                          <a:solidFill>
                            <a:schemeClr val="tx1"/>
                          </a:solidFill>
                          <a:effectLst/>
                          <a:latin typeface="Calibri" panose="020F0502020204030204" pitchFamily="34" charset="0"/>
                        </a:rPr>
                        <a:t>2021</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r>
                        <a:rPr lang="en-ZA" sz="1400" b="1" i="0" u="none" strike="noStrike" dirty="0">
                          <a:solidFill>
                            <a:schemeClr val="tx1"/>
                          </a:solidFill>
                          <a:effectLst/>
                          <a:latin typeface="Calibri" panose="020F0502020204030204" pitchFamily="34" charset="0"/>
                        </a:rPr>
                        <a:t>2023</a:t>
                      </a:r>
                      <a:endParaRPr lang="en-ZA" sz="1600" b="1"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519015228"/>
                  </a:ext>
                </a:extLst>
              </a:tr>
              <a:tr h="255417">
                <a:tc gridSpan="5">
                  <a:txBody>
                    <a:bodyPr/>
                    <a:lstStyle/>
                    <a:p>
                      <a:pPr algn="l" fontAlgn="b"/>
                      <a:r>
                        <a:rPr lang="en-ZA" sz="1400" b="1" i="0" u="none" strike="noStrike" dirty="0">
                          <a:solidFill>
                            <a:schemeClr val="bg1"/>
                          </a:solidFill>
                          <a:effectLst/>
                          <a:latin typeface="Calibri" panose="020F0502020204030204" pitchFamily="34" charset="0"/>
                        </a:rPr>
                        <a:t>Affordable under current budget</a:t>
                      </a:r>
                    </a:p>
                  </a:txBody>
                  <a:tcPr marL="72000" marR="72000" marT="36000" marB="36000" anchor="b">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1"/>
                    </a:solidFill>
                  </a:tcPr>
                </a:tc>
                <a:tc hMerge="1">
                  <a:txBody>
                    <a:bodyPr/>
                    <a:lstStyle/>
                    <a:p>
                      <a:pPr algn="l" fontAlgn="b"/>
                      <a:endParaRPr lang="en-ZA" sz="1400" b="1" i="0" u="none" strike="noStrike" dirty="0">
                        <a:solidFill>
                          <a:schemeClr val="bg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000000"/>
                    </a:solidFill>
                  </a:tcPr>
                </a:tc>
                <a:tc hMerge="1">
                  <a:txBody>
                    <a:bodyPr/>
                    <a:lstStyle/>
                    <a:p>
                      <a:pPr algn="l" fontAlgn="b"/>
                      <a:endParaRPr lang="en-ZA" sz="1400" b="1" i="0" u="none" strike="noStrike" dirty="0">
                        <a:solidFill>
                          <a:schemeClr val="bg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000000"/>
                    </a:solidFill>
                  </a:tcPr>
                </a:tc>
                <a:tc hMerge="1">
                  <a:txBody>
                    <a:bodyPr/>
                    <a:lstStyle/>
                    <a:p>
                      <a:pPr algn="l" fontAlgn="b"/>
                      <a:endParaRPr lang="en-ZA" sz="1400" b="1" i="0" u="none" strike="noStrike" dirty="0">
                        <a:solidFill>
                          <a:schemeClr val="bg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000000"/>
                    </a:solidFill>
                  </a:tcPr>
                </a:tc>
                <a:tc hMerge="1">
                  <a:txBody>
                    <a:bodyPr/>
                    <a:lstStyle/>
                    <a:p>
                      <a:endParaRPr lang="en-ZA"/>
                    </a:p>
                  </a:txBody>
                  <a:tcPr/>
                </a:tc>
                <a:extLst>
                  <a:ext uri="{0D108BD9-81ED-4DB2-BD59-A6C34878D82A}">
                    <a16:rowId xmlns:a16="http://schemas.microsoft.com/office/drawing/2014/main" val="1673488100"/>
                  </a:ext>
                </a:extLst>
              </a:tr>
              <a:tr h="274486">
                <a:tc>
                  <a:txBody>
                    <a:bodyPr/>
                    <a:lstStyle/>
                    <a:p>
                      <a:pPr algn="l" fontAlgn="b"/>
                      <a:r>
                        <a:rPr lang="en-ZA" sz="1400" b="0" i="0" u="none" strike="noStrike" dirty="0">
                          <a:solidFill>
                            <a:schemeClr val="tx1"/>
                          </a:solidFill>
                          <a:effectLst/>
                          <a:latin typeface="Calibri" panose="020F0502020204030204" pitchFamily="34" charset="0"/>
                        </a:rPr>
                        <a:t>Condom provision</a:t>
                      </a:r>
                    </a:p>
                  </a:txBody>
                  <a:tcPr marL="72000" marR="72000" marT="36000" marB="36000" anchor="b">
                    <a:lnL w="9525"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Condom provision</a:t>
                      </a:r>
                    </a:p>
                  </a:txBody>
                  <a:tcPr marL="72000" marR="72000" marT="36000" marB="36000" anchor="b">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Condom provision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Condom provision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Condom provision </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938420082"/>
                  </a:ext>
                </a:extLst>
              </a:tr>
              <a:tr h="274486">
                <a:tc>
                  <a:txBody>
                    <a:bodyPr/>
                    <a:lstStyle/>
                    <a:p>
                      <a:pPr algn="l" fontAlgn="b"/>
                      <a:r>
                        <a:rPr lang="en-ZA" sz="1400" b="0" i="0" u="none" strike="noStrike" dirty="0">
                          <a:solidFill>
                            <a:schemeClr val="tx1"/>
                          </a:solidFill>
                          <a:effectLst/>
                          <a:latin typeface="Calibri" panose="020F0502020204030204" pitchFamily="34" charset="0"/>
                        </a:rPr>
                        <a:t>MMC</a:t>
                      </a:r>
                    </a:p>
                  </a:txBody>
                  <a:tcPr marL="72000" marR="72000" marT="36000" marB="36000" anchor="b">
                    <a:lnL w="9525"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SBCC 1 </a:t>
                      </a:r>
                    </a:p>
                  </a:txBody>
                  <a:tcPr marL="72000" marR="72000" marT="36000" marB="36000" anchor="b">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ART initiation</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3"/>
                    </a:solidFill>
                  </a:tcPr>
                </a:tc>
                <a:tc>
                  <a:txBody>
                    <a:bodyPr/>
                    <a:lstStyle/>
                    <a:p>
                      <a:pPr algn="l" fontAlgn="b"/>
                      <a:r>
                        <a:rPr lang="en-ZA" sz="1400" b="0" i="0" u="none" strike="noStrike" dirty="0">
                          <a:solidFill>
                            <a:schemeClr val="tx1"/>
                          </a:solidFill>
                          <a:effectLst/>
                          <a:latin typeface="Calibri" panose="020F0502020204030204" pitchFamily="34" charset="0"/>
                        </a:rPr>
                        <a:t>ART initiation</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3"/>
                    </a:solidFill>
                  </a:tcPr>
                </a:tc>
                <a:tc>
                  <a:txBody>
                    <a:bodyPr/>
                    <a:lstStyle/>
                    <a:p>
                      <a:pPr algn="l" fontAlgn="b"/>
                      <a:r>
                        <a:rPr lang="en-ZA" sz="1400" b="0" i="0" u="none" strike="noStrike" dirty="0">
                          <a:solidFill>
                            <a:schemeClr val="tx1"/>
                          </a:solidFill>
                          <a:effectLst/>
                          <a:latin typeface="Calibri" panose="020F0502020204030204" pitchFamily="34" charset="0"/>
                        </a:rPr>
                        <a:t>HIVST (500k)</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4100992406"/>
                  </a:ext>
                </a:extLst>
              </a:tr>
              <a:tr h="274486">
                <a:tc>
                  <a:txBody>
                    <a:bodyPr/>
                    <a:lstStyle/>
                    <a:p>
                      <a:pPr algn="l" fontAlgn="b"/>
                      <a:r>
                        <a:rPr lang="en-ZA" sz="1400" b="0" i="0" u="none" strike="noStrike" dirty="0">
                          <a:solidFill>
                            <a:schemeClr val="tx1"/>
                          </a:solidFill>
                          <a:effectLst/>
                          <a:latin typeface="Calibri" panose="020F0502020204030204" pitchFamily="34" charset="0"/>
                        </a:rPr>
                        <a:t>ART (CD4&lt;500)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3"/>
                    </a:solidFill>
                  </a:tcPr>
                </a:tc>
                <a:tc>
                  <a:txBody>
                    <a:bodyPr/>
                    <a:lstStyle/>
                    <a:p>
                      <a:pPr algn="l" fontAlgn="b"/>
                      <a:r>
                        <a:rPr lang="en-ZA" sz="1400" b="0" i="0" u="none" strike="noStrike" dirty="0">
                          <a:solidFill>
                            <a:schemeClr val="tx1"/>
                          </a:solidFill>
                          <a:effectLst/>
                          <a:latin typeface="Calibri" panose="020F0502020204030204" pitchFamily="34" charset="0"/>
                        </a:rPr>
                        <a:t>ART (UTT)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3"/>
                    </a:solidFill>
                  </a:tcPr>
                </a:tc>
                <a:tc>
                  <a:txBody>
                    <a:bodyPr/>
                    <a:lstStyle/>
                    <a:p>
                      <a:pPr algn="l" fontAlgn="b"/>
                      <a:r>
                        <a:rPr lang="en-US" sz="1400" b="0" i="0" u="none" strike="noStrike" dirty="0">
                          <a:solidFill>
                            <a:schemeClr val="tx1"/>
                          </a:solidFill>
                          <a:effectLst/>
                          <a:latin typeface="Calibri" panose="020F0502020204030204" pitchFamily="34" charset="0"/>
                        </a:rPr>
                        <a:t>General HTS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a:solidFill>
                            <a:schemeClr val="tx1"/>
                          </a:solidFill>
                          <a:effectLst/>
                          <a:latin typeface="Calibri" panose="020F0502020204030204" pitchFamily="34" charset="0"/>
                        </a:rPr>
                        <a:t>PCR at birth</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US" sz="1400" b="0" i="0" u="none" strike="noStrike" dirty="0">
                          <a:solidFill>
                            <a:schemeClr val="tx1"/>
                          </a:solidFill>
                          <a:effectLst/>
                          <a:latin typeface="Calibri" panose="020F0502020204030204" pitchFamily="34" charset="0"/>
                        </a:rPr>
                        <a:t>PCR at 10 weeks </a:t>
                      </a:r>
                      <a:endParaRPr lang="en-ZA"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823108213"/>
                  </a:ext>
                </a:extLst>
              </a:tr>
              <a:tr h="274486">
                <a:tc>
                  <a:txBody>
                    <a:bodyPr/>
                    <a:lstStyle/>
                    <a:p>
                      <a:pPr algn="l" fontAlgn="b"/>
                      <a:r>
                        <a:rPr lang="en-ZA" sz="1400" b="0" i="0" u="none" strike="noStrike" dirty="0">
                          <a:solidFill>
                            <a:schemeClr val="tx1"/>
                          </a:solidFill>
                          <a:effectLst/>
                          <a:latin typeface="Calibri" panose="020F0502020204030204" pitchFamily="34" charset="0"/>
                        </a:rPr>
                        <a:t>PMTCT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US" sz="1400" b="0" i="0" u="none" strike="noStrike" dirty="0">
                          <a:solidFill>
                            <a:schemeClr val="tx1"/>
                          </a:solidFill>
                          <a:effectLst/>
                          <a:latin typeface="Calibri" panose="020F0502020204030204" pitchFamily="34" charset="0"/>
                        </a:rPr>
                        <a:t>General HTS</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a:solidFill>
                            <a:schemeClr val="tx1"/>
                          </a:solidFill>
                          <a:effectLst/>
                          <a:latin typeface="Calibri" panose="020F0502020204030204" pitchFamily="34" charset="0"/>
                        </a:rPr>
                        <a:t>HCT for FSW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MSM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ART re-linkage (81%)</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548627961"/>
                  </a:ext>
                </a:extLst>
              </a:tr>
              <a:tr h="274486">
                <a:tc>
                  <a:txBody>
                    <a:bodyPr/>
                    <a:lstStyle/>
                    <a:p>
                      <a:pPr algn="l" fontAlgn="b"/>
                      <a:r>
                        <a:rPr lang="en-ZA" sz="1400" b="0" i="0" u="none" strike="noStrike" dirty="0">
                          <a:solidFill>
                            <a:schemeClr val="tx1"/>
                          </a:solidFill>
                          <a:effectLst/>
                          <a:latin typeface="Calibri" panose="020F0502020204030204" pitchFamily="34" charset="0"/>
                        </a:rPr>
                        <a:t>ART (UTT)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3"/>
                    </a:solidFill>
                  </a:tcPr>
                </a:tc>
                <a:tc>
                  <a:txBody>
                    <a:bodyPr/>
                    <a:lstStyle/>
                    <a:p>
                      <a:pPr algn="l" fontAlgn="b"/>
                      <a:r>
                        <a:rPr lang="en-ZA" sz="1400" b="0" i="0" u="none" strike="noStrike" dirty="0">
                          <a:solidFill>
                            <a:schemeClr val="tx1"/>
                          </a:solidFill>
                          <a:effectLst/>
                          <a:latin typeface="Calibri" panose="020F0502020204030204" pitchFamily="34" charset="0"/>
                        </a:rPr>
                        <a:t>HCT for FSW</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FSW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US" sz="1400" b="0" i="0" u="none" strike="noStrike" dirty="0">
                          <a:solidFill>
                            <a:schemeClr val="tx1"/>
                          </a:solidFill>
                          <a:effectLst/>
                          <a:latin typeface="Calibri" panose="020F0502020204030204" pitchFamily="34" charset="0"/>
                        </a:rPr>
                        <a:t>General HTS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1" i="0" u="none" strike="noStrike" dirty="0">
                          <a:solidFill>
                            <a:schemeClr val="bg1"/>
                          </a:solidFill>
                          <a:effectLst/>
                          <a:latin typeface="Calibri" panose="020F0502020204030204" pitchFamily="34" charset="0"/>
                        </a:rPr>
                        <a:t>if more budget, +</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188306461"/>
                  </a:ext>
                </a:extLst>
              </a:tr>
              <a:tr h="274486">
                <a:tc>
                  <a:txBody>
                    <a:bodyPr/>
                    <a:lstStyle/>
                    <a:p>
                      <a:pPr algn="l" fontAlgn="b"/>
                      <a:r>
                        <a:rPr lang="en-US" sz="1400" b="0" i="0" u="none" strike="noStrike" dirty="0">
                          <a:solidFill>
                            <a:schemeClr val="tx1"/>
                          </a:solidFill>
                          <a:effectLst/>
                          <a:latin typeface="Calibri" panose="020F0502020204030204" pitchFamily="34" charset="0"/>
                        </a:rPr>
                        <a:t>PCR at 6 weeks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FSW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MMC 20+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ART retention (95%)</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3"/>
                    </a:solidFill>
                  </a:tcPr>
                </a:tc>
                <a:tc>
                  <a:txBody>
                    <a:bodyPr/>
                    <a:lstStyle/>
                    <a:p>
                      <a:pPr algn="l" fontAlgn="b"/>
                      <a:r>
                        <a:rPr lang="en-ZA" sz="1400" b="0" i="0" u="none" strike="noStrike" dirty="0">
                          <a:solidFill>
                            <a:schemeClr val="tx1"/>
                          </a:solidFill>
                          <a:effectLst/>
                          <a:latin typeface="Calibri" panose="020F0502020204030204" pitchFamily="34" charset="0"/>
                        </a:rPr>
                        <a:t>ART re-linkage (95%)</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3"/>
                    </a:solidFill>
                  </a:tcPr>
                </a:tc>
                <a:extLst>
                  <a:ext uri="{0D108BD9-81ED-4DB2-BD59-A6C34878D82A}">
                    <a16:rowId xmlns:a16="http://schemas.microsoft.com/office/drawing/2014/main" val="4105731085"/>
                  </a:ext>
                </a:extLst>
              </a:tr>
              <a:tr h="274486">
                <a:tc>
                  <a:txBody>
                    <a:bodyPr/>
                    <a:lstStyle/>
                    <a:p>
                      <a:pPr algn="l" fontAlgn="b"/>
                      <a:r>
                        <a:rPr lang="en-ZA" sz="1400" b="0" i="0" u="none" strike="noStrike" dirty="0">
                          <a:solidFill>
                            <a:schemeClr val="tx1"/>
                          </a:solidFill>
                          <a:effectLst/>
                          <a:latin typeface="Calibri" panose="020F0502020204030204" pitchFamily="34" charset="0"/>
                        </a:rPr>
                        <a:t>SBCC 1</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SBCC 3</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PCR at birth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HTS </a:t>
                      </a:r>
                      <a:r>
                        <a:rPr lang="en-ZA" sz="1400" b="0" i="0" u="none" strike="noStrike">
                          <a:solidFill>
                            <a:schemeClr val="tx1"/>
                          </a:solidFill>
                          <a:effectLst/>
                          <a:latin typeface="Calibri" panose="020F0502020204030204" pitchFamily="34" charset="0"/>
                        </a:rPr>
                        <a:t>for adolescent</a:t>
                      </a:r>
                      <a:r>
                        <a:rPr lang="en-ZA" sz="1400" b="0" i="0" u="none" strike="noStrike" dirty="0">
                          <a:solidFill>
                            <a:schemeClr val="tx1"/>
                          </a:solidFill>
                          <a:effectLst/>
                          <a:latin typeface="Calibri" panose="020F0502020204030204" pitchFamily="34" charset="0"/>
                        </a:rPr>
                        <a:t>s</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a:solidFill>
                            <a:schemeClr val="tx1"/>
                          </a:solidFill>
                          <a:effectLst/>
                          <a:latin typeface="Calibri" panose="020F0502020204030204" pitchFamily="34" charset="0"/>
                        </a:rPr>
                        <a:t>HIVST (1 mil)</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898293089"/>
                  </a:ext>
                </a:extLst>
              </a:tr>
              <a:tr h="274486">
                <a:tc>
                  <a:txBody>
                    <a:bodyPr/>
                    <a:lstStyle/>
                    <a:p>
                      <a:pPr algn="l" fontAlgn="b"/>
                      <a:r>
                        <a:rPr lang="en-ZA" sz="1400" b="0" i="0" u="none" strike="noStrike" dirty="0">
                          <a:solidFill>
                            <a:schemeClr val="tx1"/>
                          </a:solidFill>
                          <a:effectLst/>
                          <a:latin typeface="Calibri" panose="020F0502020204030204" pitchFamily="34" charset="0"/>
                        </a:rPr>
                        <a:t>SBCC 2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algn="l" fontAlgn="b"/>
                      <a:r>
                        <a:rPr lang="nb-NO" sz="1400" b="0" i="0" u="none" strike="noStrike" dirty="0">
                          <a:solidFill>
                            <a:schemeClr val="tx1"/>
                          </a:solidFill>
                          <a:effectLst/>
                          <a:latin typeface="Calibri" panose="020F0502020204030204" pitchFamily="34" charset="0"/>
                        </a:rPr>
                        <a:t>PrEP for HR fem adolescents</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algn="l" fontAlgn="b"/>
                      <a:r>
                        <a:rPr lang="nb-NO" sz="1400" b="0" i="0" u="none" strike="noStrike" dirty="0">
                          <a:solidFill>
                            <a:schemeClr val="tx1"/>
                          </a:solidFill>
                          <a:effectLst/>
                          <a:latin typeface="Calibri" panose="020F0502020204030204" pitchFamily="34" charset="0"/>
                        </a:rPr>
                        <a:t>PrEP for HR F adol’</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HIVST optimized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US" sz="1400" b="0" i="0" u="none" strike="noStrike" dirty="0">
                          <a:solidFill>
                            <a:schemeClr val="tx1"/>
                          </a:solidFill>
                          <a:effectLst/>
                          <a:latin typeface="Calibri" panose="020F0502020204030204" pitchFamily="34" charset="0"/>
                        </a:rPr>
                        <a:t>HTS at 18 months</a:t>
                      </a:r>
                      <a:endParaRPr lang="en-ZA"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548405643"/>
                  </a:ext>
                </a:extLst>
              </a:tr>
              <a:tr h="274486">
                <a:tc>
                  <a:txBody>
                    <a:bodyPr/>
                    <a:lstStyle/>
                    <a:p>
                      <a:pPr algn="l" fontAlgn="b"/>
                      <a:r>
                        <a:rPr lang="en-ZA" sz="1400" b="1" i="0" u="none" strike="noStrike" dirty="0">
                          <a:solidFill>
                            <a:schemeClr val="bg1"/>
                          </a:solidFill>
                          <a:effectLst/>
                          <a:latin typeface="Calibri" panose="020F0502020204030204" pitchFamily="34" charset="0"/>
                        </a:rPr>
                        <a:t>if more budget,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l" fontAlgn="b"/>
                      <a:endParaRPr lang="en-ZA" sz="1400" b="1" i="0" u="none" strike="noStrike" dirty="0">
                        <a:solidFill>
                          <a:schemeClr val="bg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l" fontAlgn="b"/>
                      <a:endParaRPr lang="en-ZA" sz="1400" b="1" i="0" u="none" strike="noStrike" dirty="0">
                        <a:solidFill>
                          <a:schemeClr val="bg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in pregnancy</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US" sz="1400" b="0" i="0" u="none" strike="noStrike" dirty="0">
                          <a:solidFill>
                            <a:schemeClr val="tx1"/>
                          </a:solidFill>
                          <a:effectLst/>
                          <a:latin typeface="Calibri" panose="020F0502020204030204" pitchFamily="34" charset="0"/>
                        </a:rPr>
                        <a:t>PCR at 6 months </a:t>
                      </a:r>
                      <a:endParaRPr lang="en-ZA"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985687201"/>
                  </a:ext>
                </a:extLst>
              </a:tr>
              <a:tr h="274486">
                <a:tc>
                  <a:txBody>
                    <a:bodyPr/>
                    <a:lstStyle/>
                    <a:p>
                      <a:pPr algn="l" fontAlgn="b"/>
                      <a:r>
                        <a:rPr lang="en-US" sz="1400" b="0" i="0" u="none" strike="noStrike" dirty="0">
                          <a:solidFill>
                            <a:schemeClr val="tx1"/>
                          </a:solidFill>
                          <a:effectLst/>
                          <a:latin typeface="Calibri" panose="020F0502020204030204" pitchFamily="34" charset="0"/>
                        </a:rPr>
                        <a:t>General HTS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MSM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in pregnancy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FSW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US" sz="1400" b="0" i="0" u="none" strike="noStrike" dirty="0">
                          <a:solidFill>
                            <a:schemeClr val="tx1"/>
                          </a:solidFill>
                          <a:effectLst/>
                          <a:latin typeface="Calibri" panose="020F0502020204030204" pitchFamily="34" charset="0"/>
                        </a:rPr>
                        <a:t>General HTS </a:t>
                      </a:r>
                      <a:endParaRPr lang="en-ZA"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706096314"/>
                  </a:ext>
                </a:extLst>
              </a:tr>
              <a:tr h="274486">
                <a:tc>
                  <a:txBody>
                    <a:bodyPr/>
                    <a:lstStyle/>
                    <a:p>
                      <a:pPr algn="l" fontAlgn="b"/>
                      <a:r>
                        <a:rPr lang="en-ZA" sz="1400" b="0" i="0" u="none" strike="noStrike" dirty="0">
                          <a:solidFill>
                            <a:schemeClr val="tx1"/>
                          </a:solidFill>
                          <a:effectLst/>
                          <a:latin typeface="Calibri" panose="020F0502020204030204" pitchFamily="34" charset="0"/>
                        </a:rPr>
                        <a:t>SBCC 3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MMC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MSM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MMC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HTS for adolescents </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84687671"/>
                  </a:ext>
                </a:extLst>
              </a:tr>
              <a:tr h="274486">
                <a:tc>
                  <a:txBody>
                    <a:bodyPr/>
                    <a:lstStyle/>
                    <a:p>
                      <a:pPr algn="l" fontAlgn="b"/>
                      <a:r>
                        <a:rPr lang="en-ZA" sz="1400" b="0" i="0" u="none" strike="noStrike" dirty="0">
                          <a:solidFill>
                            <a:schemeClr val="tx1"/>
                          </a:solidFill>
                          <a:effectLst/>
                          <a:latin typeface="Calibri" panose="020F0502020204030204" pitchFamily="34" charset="0"/>
                        </a:rPr>
                        <a:t>HCT for FSW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a:solidFill>
                            <a:schemeClr val="tx1"/>
                          </a:solidFill>
                          <a:effectLst/>
                          <a:latin typeface="Calibri" panose="020F0502020204030204" pitchFamily="34" charset="0"/>
                        </a:rPr>
                        <a:t>HTS for adolescents</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HR young women</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fem </a:t>
                      </a:r>
                      <a:r>
                        <a:rPr lang="nb-NO" sz="1400" b="0" i="0" u="none" strike="noStrike" dirty="0">
                          <a:solidFill>
                            <a:schemeClr val="tx1"/>
                          </a:solidFill>
                          <a:effectLst/>
                          <a:latin typeface="Calibri" panose="020F0502020204030204" pitchFamily="34" charset="0"/>
                        </a:rPr>
                        <a:t>adolescents</a:t>
                      </a:r>
                      <a:endParaRPr lang="en-ZA"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MMC </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655691912"/>
                  </a:ext>
                </a:extLst>
              </a:tr>
              <a:tr h="274486">
                <a:tc>
                  <a:txBody>
                    <a:bodyPr/>
                    <a:lstStyle/>
                    <a:p>
                      <a:pPr algn="l" fontAlgn="b"/>
                      <a:r>
                        <a:rPr lang="en-ZA" sz="1400" b="0" i="0" u="none" strike="noStrike" dirty="0">
                          <a:solidFill>
                            <a:schemeClr val="tx1"/>
                          </a:solidFill>
                          <a:effectLst/>
                          <a:latin typeface="Calibri" panose="020F0502020204030204" pitchFamily="34" charset="0"/>
                        </a:rPr>
                        <a:t>PCR at birth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a:solidFill>
                            <a:schemeClr val="tx1"/>
                          </a:solidFill>
                          <a:effectLst/>
                          <a:latin typeface="Calibri" panose="020F0502020204030204" pitchFamily="34" charset="0"/>
                        </a:rPr>
                        <a:t>SBCC campaign 2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HR young men</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young women</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400" b="0" i="0" u="none" strike="noStrike" dirty="0">
                          <a:solidFill>
                            <a:schemeClr val="tx1"/>
                          </a:solidFill>
                          <a:effectLst/>
                          <a:latin typeface="Calibri" panose="020F0502020204030204" pitchFamily="34" charset="0"/>
                        </a:rPr>
                        <a:t>Oral </a:t>
                      </a:r>
                      <a:r>
                        <a:rPr lang="en-US" sz="1400" b="0" i="0" u="none" strike="noStrike" dirty="0" err="1">
                          <a:solidFill>
                            <a:schemeClr val="tx1"/>
                          </a:solidFill>
                          <a:effectLst/>
                          <a:latin typeface="Calibri" panose="020F0502020204030204" pitchFamily="34" charset="0"/>
                        </a:rPr>
                        <a:t>PrEP</a:t>
                      </a:r>
                      <a:r>
                        <a:rPr lang="en-US" sz="1400" b="0" i="0" u="none" strike="noStrike" dirty="0">
                          <a:solidFill>
                            <a:schemeClr val="tx1"/>
                          </a:solidFill>
                          <a:effectLst/>
                          <a:latin typeface="Calibri" panose="020F0502020204030204" pitchFamily="34" charset="0"/>
                        </a:rPr>
                        <a:t> to </a:t>
                      </a:r>
                      <a:r>
                        <a:rPr lang="en-US" sz="1400" b="0" i="0" u="none" strike="noStrike" dirty="0">
                          <a:solidFill>
                            <a:srgbClr val="000000"/>
                          </a:solidFill>
                          <a:effectLst/>
                          <a:latin typeface="Calibri" panose="020F0502020204030204" pitchFamily="34" charset="0"/>
                        </a:rPr>
                        <a:t>FSW/MSM/AGYW</a:t>
                      </a:r>
                      <a:endParaRPr lang="en-ZA"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227319978"/>
                  </a:ext>
                </a:extLst>
              </a:tr>
              <a:tr h="274486">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FSW </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HR young women</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US" sz="1400" b="0" i="0" u="none" strike="noStrike" dirty="0" err="1">
                          <a:solidFill>
                            <a:schemeClr val="tx1"/>
                          </a:solidFill>
                          <a:effectLst/>
                          <a:latin typeface="Calibri" panose="020F0502020204030204" pitchFamily="34" charset="0"/>
                        </a:rPr>
                        <a:t>PrEP</a:t>
                      </a:r>
                      <a:r>
                        <a:rPr lang="en-US" sz="1400" b="0" i="0" u="none" strike="noStrike" dirty="0">
                          <a:solidFill>
                            <a:schemeClr val="tx1"/>
                          </a:solidFill>
                          <a:effectLst/>
                          <a:latin typeface="Calibri" panose="020F0502020204030204" pitchFamily="34" charset="0"/>
                        </a:rPr>
                        <a:t> for HR M </a:t>
                      </a:r>
                      <a:r>
                        <a:rPr lang="nb-NO" sz="1400" b="0" i="0" u="none" strike="noStrike" dirty="0">
                          <a:solidFill>
                            <a:schemeClr val="tx1"/>
                          </a:solidFill>
                          <a:effectLst/>
                          <a:latin typeface="Calibri" panose="020F0502020204030204" pitchFamily="34" charset="0"/>
                        </a:rPr>
                        <a:t>adolescents</a:t>
                      </a:r>
                      <a:endParaRPr lang="en-US"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1" i="0" u="none" strike="noStrike" dirty="0">
                          <a:solidFill>
                            <a:schemeClr val="bg1"/>
                          </a:solidFill>
                          <a:effectLst/>
                          <a:latin typeface="Calibri" panose="020F0502020204030204" pitchFamily="34" charset="0"/>
                        </a:rPr>
                        <a:t>if more budget,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l" fontAlgn="b"/>
                      <a:r>
                        <a:rPr lang="en-US" sz="1400" b="0" i="0" u="none" strike="noStrike" dirty="0">
                          <a:solidFill>
                            <a:schemeClr val="tx1"/>
                          </a:solidFill>
                          <a:effectLst/>
                          <a:latin typeface="Calibri" panose="020F0502020204030204" pitchFamily="34" charset="0"/>
                        </a:rPr>
                        <a:t>CABLA to </a:t>
                      </a:r>
                      <a:r>
                        <a:rPr lang="en-US" sz="1400" b="0" i="0" u="none" strike="noStrike" dirty="0">
                          <a:solidFill>
                            <a:srgbClr val="000000"/>
                          </a:solidFill>
                          <a:effectLst/>
                          <a:latin typeface="Calibri" panose="020F0502020204030204" pitchFamily="34" charset="0"/>
                        </a:rPr>
                        <a:t>FSW/MSM/AGYW</a:t>
                      </a:r>
                      <a:endParaRPr lang="en-ZA" sz="1400" b="1"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984051445"/>
                  </a:ext>
                </a:extLst>
              </a:tr>
              <a:tr h="274486">
                <a:tc>
                  <a:txBody>
                    <a:bodyPr/>
                    <a:lstStyle/>
                    <a:p>
                      <a:pPr algn="l" fontAlgn="b"/>
                      <a:r>
                        <a:rPr lang="en-ZA" sz="1400" b="0" i="0" u="none" strike="noStrike" dirty="0">
                          <a:solidFill>
                            <a:schemeClr val="tx1"/>
                          </a:solidFill>
                          <a:effectLst/>
                          <a:latin typeface="Calibri" panose="020F0502020204030204" pitchFamily="34" charset="0"/>
                        </a:rPr>
                        <a:t>HTS for </a:t>
                      </a:r>
                      <a:r>
                        <a:rPr lang="nb-NO" sz="1400" b="0" i="0" u="none" strike="noStrike" dirty="0">
                          <a:solidFill>
                            <a:schemeClr val="tx1"/>
                          </a:solidFill>
                          <a:effectLst/>
                          <a:latin typeface="Calibri" panose="020F0502020204030204" pitchFamily="34" charset="0"/>
                        </a:rPr>
                        <a:t>adolescents</a:t>
                      </a:r>
                      <a:endParaRPr lang="en-ZA" sz="1400" b="0" i="0" u="none" strike="noStrike" dirty="0">
                        <a:solidFill>
                          <a:schemeClr val="tx1"/>
                        </a:solidFill>
                        <a:effectLst/>
                        <a:latin typeface="Calibri" panose="020F0502020204030204" pitchFamily="34" charset="0"/>
                      </a:endParaRP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in pregnancy</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MMC 15-19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young men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CABLA in pregnancy </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2286605855"/>
                  </a:ext>
                </a:extLst>
              </a:tr>
              <a:tr h="274486">
                <a:tc>
                  <a:txBody>
                    <a:bodyPr/>
                    <a:lstStyle/>
                    <a:p>
                      <a:pPr algn="l" fontAlgn="b"/>
                      <a:r>
                        <a:rPr lang="en-US" sz="1400" b="0" i="0" u="none" strike="noStrike" dirty="0" err="1">
                          <a:solidFill>
                            <a:schemeClr val="tx1"/>
                          </a:solidFill>
                          <a:effectLst/>
                          <a:latin typeface="Calibri" panose="020F0502020204030204" pitchFamily="34" charset="0"/>
                        </a:rPr>
                        <a:t>PrEP</a:t>
                      </a:r>
                      <a:r>
                        <a:rPr lang="en-US" sz="1400" b="0" i="0" u="none" strike="noStrike" dirty="0">
                          <a:solidFill>
                            <a:schemeClr val="tx1"/>
                          </a:solidFill>
                          <a:effectLst/>
                          <a:latin typeface="Calibri" panose="020F0502020204030204" pitchFamily="34" charset="0"/>
                        </a:rPr>
                        <a:t> for </a:t>
                      </a:r>
                      <a:r>
                        <a:rPr lang="en-ZA" sz="1400" b="0" i="0" u="none" strike="noStrike" dirty="0">
                          <a:solidFill>
                            <a:schemeClr val="tx1"/>
                          </a:solidFill>
                          <a:effectLst/>
                          <a:latin typeface="Calibri" panose="020F0502020204030204" pitchFamily="34" charset="0"/>
                        </a:rPr>
                        <a:t>young women</a:t>
                      </a:r>
                      <a:endParaRPr lang="en-US" sz="1400" b="0" i="0" u="none" strike="noStrike" dirty="0">
                        <a:solidFill>
                          <a:schemeClr val="tx1"/>
                        </a:solidFill>
                        <a:effectLst/>
                        <a:latin typeface="Calibri" panose="020F0502020204030204" pitchFamily="34" charset="0"/>
                      </a:endParaRP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for HR young men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MMC 10-14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US" sz="1400" b="0" i="0" u="none" strike="noStrike" dirty="0">
                          <a:solidFill>
                            <a:schemeClr val="tx1"/>
                          </a:solidFill>
                          <a:effectLst/>
                          <a:latin typeface="Calibri" panose="020F0502020204030204" pitchFamily="34" charset="0"/>
                        </a:rPr>
                        <a:t>PrEP for male </a:t>
                      </a:r>
                      <a:r>
                        <a:rPr lang="nb-NO" sz="1400" b="0" i="0" u="none" strike="noStrike" dirty="0">
                          <a:solidFill>
                            <a:schemeClr val="tx1"/>
                          </a:solidFill>
                          <a:effectLst/>
                          <a:latin typeface="Calibri" panose="020F0502020204030204" pitchFamily="34" charset="0"/>
                        </a:rPr>
                        <a:t>adolescents</a:t>
                      </a:r>
                      <a:endParaRPr lang="en-US"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Oral </a:t>
                      </a:r>
                      <a:r>
                        <a:rPr lang="en-ZA" sz="1400" b="0" i="0" u="none" strike="noStrike" dirty="0" err="1">
                          <a:solidFill>
                            <a:schemeClr val="tx1"/>
                          </a:solidFill>
                          <a:effectLst/>
                          <a:latin typeface="Calibri" panose="020F0502020204030204" pitchFamily="34" charset="0"/>
                        </a:rPr>
                        <a:t>PrEP</a:t>
                      </a:r>
                      <a:r>
                        <a:rPr lang="en-ZA" sz="1400" b="0" i="0" u="none" strike="noStrike" dirty="0">
                          <a:solidFill>
                            <a:schemeClr val="tx1"/>
                          </a:solidFill>
                          <a:effectLst/>
                          <a:latin typeface="Calibri" panose="020F0502020204030204" pitchFamily="34" charset="0"/>
                        </a:rPr>
                        <a:t> in pregnancy</a:t>
                      </a:r>
                      <a:endParaRPr lang="en-US" sz="1400" b="0" i="0" u="none" strike="noStrike" dirty="0">
                        <a:solidFill>
                          <a:schemeClr val="tx1"/>
                        </a:solidFill>
                        <a:effectLst/>
                        <a:latin typeface="Calibri" panose="020F0502020204030204" pitchFamily="34" charset="0"/>
                      </a:endParaRP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618195866"/>
                  </a:ext>
                </a:extLst>
              </a:tr>
              <a:tr h="274486">
                <a:tc>
                  <a:txBody>
                    <a:bodyPr/>
                    <a:lstStyle/>
                    <a:p>
                      <a:pPr algn="l" fontAlgn="b"/>
                      <a:r>
                        <a:rPr lang="en-ZA" sz="1400" b="0" i="0" u="none" strike="noStrike" dirty="0">
                          <a:solidFill>
                            <a:schemeClr val="tx1"/>
                          </a:solidFill>
                          <a:effectLst/>
                          <a:latin typeface="Calibri" panose="020F0502020204030204" pitchFamily="34" charset="0"/>
                        </a:rPr>
                        <a:t>EIMC</a:t>
                      </a: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US" sz="1400" b="0" i="0" u="none" strike="noStrike" dirty="0">
                          <a:solidFill>
                            <a:schemeClr val="tx1"/>
                          </a:solidFill>
                          <a:effectLst/>
                          <a:latin typeface="Calibri" panose="020F0502020204030204" pitchFamily="34" charset="0"/>
                        </a:rPr>
                        <a:t>PrEP for HR male </a:t>
                      </a:r>
                      <a:r>
                        <a:rPr lang="nb-NO" sz="1400" b="0" i="0" u="none" strike="noStrike" dirty="0">
                          <a:solidFill>
                            <a:schemeClr val="tx1"/>
                          </a:solidFill>
                          <a:effectLst/>
                          <a:latin typeface="Calibri" panose="020F0502020204030204" pitchFamily="34" charset="0"/>
                        </a:rPr>
                        <a:t>adolescents</a:t>
                      </a:r>
                      <a:r>
                        <a:rPr lang="en-US" sz="1400" b="0" i="0" u="none" strike="noStrike" dirty="0">
                          <a:solidFill>
                            <a:schemeClr val="tx1"/>
                          </a:solidFill>
                          <a:effectLst/>
                          <a:latin typeface="Calibri" panose="020F0502020204030204" pitchFamily="34" charset="0"/>
                        </a:rPr>
                        <a:t> </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EIMC</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EIMC</a:t>
                      </a:r>
                    </a:p>
                  </a:txBody>
                  <a:tcPr marL="72000" marR="72000" marT="36000" marB="36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rPr>
                        <a:t>EIMC</a:t>
                      </a:r>
                    </a:p>
                  </a:txBody>
                  <a:tcPr marL="72000" marR="72000" marT="36000" marB="36000" anchor="b">
                    <a:lnL w="28575"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723470144"/>
                  </a:ext>
                </a:extLst>
              </a:tr>
              <a:tr h="274486">
                <a:tc>
                  <a:txBody>
                    <a:bodyPr/>
                    <a:lstStyle/>
                    <a:p>
                      <a:pPr algn="l" fontAlgn="b"/>
                      <a:endParaRPr lang="en-ZA" sz="1400" b="0" i="0" u="none" strike="noStrike" dirty="0">
                        <a:solidFill>
                          <a:schemeClr val="tx1"/>
                        </a:solidFill>
                        <a:effectLst/>
                        <a:latin typeface="Calibri" panose="020F0502020204030204" pitchFamily="34" charset="0"/>
                      </a:endParaRPr>
                    </a:p>
                  </a:txBody>
                  <a:tcPr marL="72000" marR="72000" marT="36000" marB="36000" anchor="b">
                    <a:lnL w="9525"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l" fontAlgn="b"/>
                      <a:r>
                        <a:rPr lang="en-ZA" sz="1400" b="0" i="0" u="none" strike="noStrike" dirty="0">
                          <a:solidFill>
                            <a:schemeClr val="tx1"/>
                          </a:solidFill>
                          <a:effectLst/>
                          <a:latin typeface="Calibri" panose="020F0502020204030204" pitchFamily="34" charset="0"/>
                        </a:rPr>
                        <a:t>EIMC</a:t>
                      </a:r>
                    </a:p>
                  </a:txBody>
                  <a:tcPr marL="72000" marR="72000" marT="36000" marB="36000" anchor="b">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l" fontAlgn="b"/>
                      <a:endParaRPr lang="en-ZA" sz="1400" b="0" i="0" u="none" strike="noStrike" dirty="0">
                        <a:solidFill>
                          <a:schemeClr val="tx1"/>
                        </a:solidFill>
                        <a:effectLst/>
                        <a:latin typeface="Calibri" panose="020F0502020204030204" pitchFamily="34" charset="0"/>
                      </a:endParaRPr>
                    </a:p>
                  </a:txBody>
                  <a:tcPr marL="72000" marR="72000" marT="36000" marB="36000" anchor="b">
                    <a:lnL w="38100"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l" fontAlgn="b"/>
                      <a:endParaRPr lang="en-ZA" sz="1400" b="0" i="0" u="none" strike="noStrike" dirty="0">
                        <a:solidFill>
                          <a:schemeClr val="tx1"/>
                        </a:solidFill>
                        <a:effectLst/>
                        <a:latin typeface="Calibri" panose="020F0502020204030204" pitchFamily="34" charset="0"/>
                      </a:endParaRPr>
                    </a:p>
                  </a:txBody>
                  <a:tcPr marL="72000" marR="72000" marT="36000" marB="36000" anchor="b">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l" fontAlgn="b"/>
                      <a:endParaRPr lang="en-ZA" sz="1400" b="0" i="0" u="none" strike="noStrike" dirty="0">
                        <a:solidFill>
                          <a:schemeClr val="tx1"/>
                        </a:solidFill>
                        <a:effectLst/>
                        <a:latin typeface="Calibri" panose="020F0502020204030204" pitchFamily="34" charset="0"/>
                      </a:endParaRPr>
                    </a:p>
                  </a:txBody>
                  <a:tcPr marL="72000" marR="72000" marT="36000" marB="36000" anchor="b">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09191109"/>
                  </a:ext>
                </a:extLst>
              </a:tr>
            </a:tbl>
          </a:graphicData>
        </a:graphic>
      </p:graphicFrame>
      <p:sp>
        <p:nvSpPr>
          <p:cNvPr id="7" name="Rectangle 6">
            <a:extLst>
              <a:ext uri="{FF2B5EF4-FFF2-40B4-BE49-F238E27FC236}">
                <a16:creationId xmlns:a16="http://schemas.microsoft.com/office/drawing/2014/main" id="{2642BE70-ED4F-4449-9468-372626F471A8}"/>
              </a:ext>
            </a:extLst>
          </p:cNvPr>
          <p:cNvSpPr/>
          <p:nvPr/>
        </p:nvSpPr>
        <p:spPr>
          <a:xfrm>
            <a:off x="2158351" y="6456254"/>
            <a:ext cx="1971254"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Verdana"/>
                <a:ea typeface="+mn-ea"/>
                <a:cs typeface="+mn-cs"/>
                <a:sym typeface="Wingdings" panose="05000000000000000000" pitchFamily="2" charset="2"/>
              </a:rPr>
              <a:t>Source: Author</a:t>
            </a:r>
            <a:endParaRPr kumimoji="0" lang="en-ZA" sz="8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B5889F32-F4B9-4F58-86E7-1C0BAD164509}"/>
              </a:ext>
            </a:extLst>
          </p:cNvPr>
          <p:cNvPicPr>
            <a:picLocks noChangeAspect="1"/>
          </p:cNvPicPr>
          <p:nvPr/>
        </p:nvPicPr>
        <p:blipFill>
          <a:blip r:embed="rId2"/>
          <a:srcRect/>
          <a:stretch/>
        </p:blipFill>
        <p:spPr>
          <a:xfrm>
            <a:off x="10616545" y="6007478"/>
            <a:ext cx="1430898" cy="921344"/>
          </a:xfrm>
          <a:prstGeom prst="rect">
            <a:avLst/>
          </a:prstGeom>
        </p:spPr>
      </p:pic>
      <p:sp>
        <p:nvSpPr>
          <p:cNvPr id="6" name="Rectangle 5">
            <a:extLst>
              <a:ext uri="{FF2B5EF4-FFF2-40B4-BE49-F238E27FC236}">
                <a16:creationId xmlns:a16="http://schemas.microsoft.com/office/drawing/2014/main" id="{31CE9270-ED00-443F-9592-9CA4553855DC}"/>
              </a:ext>
            </a:extLst>
          </p:cNvPr>
          <p:cNvSpPr/>
          <p:nvPr/>
        </p:nvSpPr>
        <p:spPr>
          <a:xfrm>
            <a:off x="9413612" y="1098193"/>
            <a:ext cx="2454966" cy="4909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A40C94A2-4924-4C83-B3AF-97EF58952B1A}"/>
              </a:ext>
            </a:extLst>
          </p:cNvPr>
          <p:cNvSpPr/>
          <p:nvPr/>
        </p:nvSpPr>
        <p:spPr>
          <a:xfrm>
            <a:off x="2714734" y="1098194"/>
            <a:ext cx="6700534" cy="5133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Rectangle 9">
            <a:extLst>
              <a:ext uri="{FF2B5EF4-FFF2-40B4-BE49-F238E27FC236}">
                <a16:creationId xmlns:a16="http://schemas.microsoft.com/office/drawing/2014/main" id="{6FA71804-D3C0-4380-AFD5-F9D17605B204}"/>
              </a:ext>
            </a:extLst>
          </p:cNvPr>
          <p:cNvSpPr/>
          <p:nvPr/>
        </p:nvSpPr>
        <p:spPr>
          <a:xfrm>
            <a:off x="471706" y="3408697"/>
            <a:ext cx="2454966" cy="263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9E1D57A4-CC25-49D2-AF2F-EB048637F1FC}"/>
              </a:ext>
            </a:extLst>
          </p:cNvPr>
          <p:cNvSpPr/>
          <p:nvPr/>
        </p:nvSpPr>
        <p:spPr>
          <a:xfrm>
            <a:off x="2714734" y="399158"/>
            <a:ext cx="9152188" cy="38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1589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A17FC4-098D-443D-A292-ABEDBC6A92D1}"/>
              </a:ext>
            </a:extLst>
          </p:cNvPr>
          <p:cNvSpPr>
            <a:spLocks noGrp="1"/>
          </p:cNvSpPr>
          <p:nvPr>
            <p:ph sz="quarter" idx="13"/>
          </p:nvPr>
        </p:nvSpPr>
        <p:spPr>
          <a:xfrm>
            <a:off x="419102" y="1894503"/>
            <a:ext cx="10972798" cy="4495793"/>
          </a:xfrm>
        </p:spPr>
        <p:txBody>
          <a:bodyPr>
            <a:normAutofit/>
          </a:bodyPr>
          <a:lstStyle/>
          <a:p>
            <a:pPr marL="342900" indent="-342900">
              <a:spcBef>
                <a:spcPts val="1200"/>
              </a:spcBef>
              <a:buFont typeface="Arial" panose="020B0604020202020204" pitchFamily="34" charset="0"/>
              <a:buChar char="•"/>
              <a:tabLst>
                <a:tab pos="2425700" algn="l"/>
              </a:tabLst>
            </a:pPr>
            <a:r>
              <a:rPr lang="en-ZA" b="1" dirty="0">
                <a:solidFill>
                  <a:schemeClr val="accent6"/>
                </a:solidFill>
              </a:rPr>
              <a:t>ART</a:t>
            </a:r>
            <a:r>
              <a:rPr lang="en-ZA" dirty="0"/>
              <a:t>: 	Supported </a:t>
            </a:r>
            <a:r>
              <a:rPr lang="en-ZA" b="1" dirty="0"/>
              <a:t>ART roll-out </a:t>
            </a:r>
            <a:r>
              <a:rPr lang="en-ZA" dirty="0"/>
              <a:t>and increases in </a:t>
            </a:r>
            <a:r>
              <a:rPr lang="en-ZA" b="1" dirty="0"/>
              <a:t>eligibility</a:t>
            </a:r>
          </a:p>
          <a:p>
            <a:pPr marL="1879600" indent="-1879600">
              <a:spcBef>
                <a:spcPts val="1200"/>
              </a:spcBef>
              <a:tabLst>
                <a:tab pos="2425700" algn="l"/>
              </a:tabLst>
            </a:pPr>
            <a:r>
              <a:rPr lang="en-US" dirty="0"/>
              <a:t>		Supported switch from </a:t>
            </a:r>
            <a:r>
              <a:rPr lang="en-US" b="1" dirty="0"/>
              <a:t>TEE to TLD </a:t>
            </a:r>
            <a:r>
              <a:rPr lang="en-US" dirty="0"/>
              <a:t>as first-line ART</a:t>
            </a:r>
            <a:endParaRPr lang="en-ZA" dirty="0"/>
          </a:p>
          <a:p>
            <a:pPr marL="342900" indent="-342900">
              <a:spcBef>
                <a:spcPts val="2400"/>
              </a:spcBef>
              <a:buFont typeface="Arial" panose="020B0604020202020204" pitchFamily="34" charset="0"/>
              <a:buChar char="•"/>
              <a:tabLst>
                <a:tab pos="2425700" algn="l"/>
              </a:tabLst>
            </a:pPr>
            <a:r>
              <a:rPr lang="en-US" b="1" dirty="0">
                <a:solidFill>
                  <a:schemeClr val="accent3"/>
                </a:solidFill>
              </a:rPr>
              <a:t>TESTING</a:t>
            </a:r>
            <a:r>
              <a:rPr lang="en-US" dirty="0"/>
              <a:t>:	</a:t>
            </a:r>
            <a:r>
              <a:rPr lang="en-US" dirty="0" err="1"/>
              <a:t>Optimised</a:t>
            </a:r>
            <a:r>
              <a:rPr lang="en-US" dirty="0"/>
              <a:t> </a:t>
            </a:r>
            <a:r>
              <a:rPr lang="en-US" b="1" dirty="0"/>
              <a:t>HIV testing </a:t>
            </a:r>
            <a:r>
              <a:rPr lang="en-US" dirty="0"/>
              <a:t>strategies</a:t>
            </a:r>
          </a:p>
          <a:p>
            <a:pPr marL="1879600" indent="-1879600">
              <a:spcBef>
                <a:spcPts val="1200"/>
              </a:spcBef>
              <a:tabLst>
                <a:tab pos="2425700" algn="l"/>
              </a:tabLst>
            </a:pPr>
            <a:r>
              <a:rPr lang="en-US" dirty="0"/>
              <a:t>		Supported </a:t>
            </a:r>
            <a:r>
              <a:rPr lang="en-US" b="1" dirty="0"/>
              <a:t>HIV self-testing </a:t>
            </a:r>
            <a:r>
              <a:rPr lang="en-US" dirty="0"/>
              <a:t>roll-out</a:t>
            </a:r>
          </a:p>
          <a:p>
            <a:pPr marL="342900" indent="-342900">
              <a:spcBef>
                <a:spcPts val="2400"/>
              </a:spcBef>
              <a:buFont typeface="Arial" panose="020B0604020202020204" pitchFamily="34" charset="0"/>
              <a:buChar char="•"/>
              <a:tabLst>
                <a:tab pos="2425700" algn="l"/>
              </a:tabLst>
            </a:pPr>
            <a:r>
              <a:rPr lang="en-US" b="1" dirty="0" err="1">
                <a:solidFill>
                  <a:schemeClr val="accent5"/>
                </a:solidFill>
              </a:rPr>
              <a:t>PrEP</a:t>
            </a:r>
            <a:r>
              <a:rPr lang="en-US" dirty="0"/>
              <a:t>:	Cost-effectiveness of different </a:t>
            </a:r>
            <a:r>
              <a:rPr lang="en-US" b="1" dirty="0" err="1"/>
              <a:t>PrEP</a:t>
            </a:r>
            <a:r>
              <a:rPr lang="en-US" dirty="0"/>
              <a:t> strategies</a:t>
            </a:r>
          </a:p>
          <a:p>
            <a:pPr marL="1790700" indent="-1790700">
              <a:spcBef>
                <a:spcPts val="1200"/>
              </a:spcBef>
              <a:tabLst>
                <a:tab pos="2425700" algn="l"/>
              </a:tabLst>
            </a:pPr>
            <a:r>
              <a:rPr lang="en-US" dirty="0"/>
              <a:t>		Threshold price for injectable</a:t>
            </a:r>
            <a:r>
              <a:rPr lang="en-US" b="1" dirty="0"/>
              <a:t> cabotegravir </a:t>
            </a:r>
            <a:r>
              <a:rPr lang="en-US" dirty="0"/>
              <a:t>and </a:t>
            </a:r>
            <a:r>
              <a:rPr lang="en-US" b="1" dirty="0" err="1"/>
              <a:t>lenacapavir</a:t>
            </a:r>
            <a:endParaRPr lang="en-US" b="1" dirty="0"/>
          </a:p>
          <a:p>
            <a:pPr marL="342900" indent="-342900">
              <a:spcBef>
                <a:spcPts val="2400"/>
              </a:spcBef>
              <a:buFont typeface="Arial" panose="020B0604020202020204" pitchFamily="34" charset="0"/>
              <a:buChar char="•"/>
              <a:tabLst>
                <a:tab pos="2425700" algn="l"/>
              </a:tabLst>
            </a:pPr>
            <a:r>
              <a:rPr lang="en-US" b="1" dirty="0">
                <a:solidFill>
                  <a:schemeClr val="bg1">
                    <a:lumMod val="50000"/>
                  </a:schemeClr>
                </a:solidFill>
              </a:rPr>
              <a:t>ENABLERS</a:t>
            </a:r>
            <a:r>
              <a:rPr lang="en-US" dirty="0"/>
              <a:t>:	</a:t>
            </a:r>
            <a:r>
              <a:rPr lang="en-US" b="1" dirty="0"/>
              <a:t>U=U</a:t>
            </a:r>
            <a:r>
              <a:rPr lang="en-US" dirty="0"/>
              <a:t> messaging for increasing testing in men </a:t>
            </a:r>
          </a:p>
          <a:p>
            <a:pPr marL="1879600" indent="-1879600" defTabSz="927100">
              <a:spcBef>
                <a:spcPts val="1200"/>
              </a:spcBef>
              <a:tabLst>
                <a:tab pos="2425700" algn="l"/>
              </a:tabLst>
            </a:pPr>
            <a:r>
              <a:rPr lang="en-US" dirty="0"/>
              <a:t>		ART through </a:t>
            </a:r>
            <a:r>
              <a:rPr lang="en-US" b="1" dirty="0"/>
              <a:t>public-private partnerships</a:t>
            </a:r>
          </a:p>
          <a:p>
            <a:pPr marL="1879600" indent="-1879600" defTabSz="927100">
              <a:spcBef>
                <a:spcPts val="1200"/>
              </a:spcBef>
              <a:tabLst>
                <a:tab pos="2425700" algn="l"/>
              </a:tabLst>
            </a:pPr>
            <a:r>
              <a:rPr lang="en-US" dirty="0"/>
              <a:t>		</a:t>
            </a:r>
            <a:r>
              <a:rPr lang="en-US" b="1" dirty="0"/>
              <a:t>Differentiated models of care </a:t>
            </a:r>
            <a:r>
              <a:rPr lang="en-US" dirty="0"/>
              <a:t>and adherence strategy</a:t>
            </a:r>
          </a:p>
          <a:p>
            <a:pPr marL="342900" indent="-342900">
              <a:spcBef>
                <a:spcPts val="1200"/>
              </a:spcBef>
              <a:buFont typeface="Arial" panose="020B0604020202020204" pitchFamily="34" charset="0"/>
              <a:buChar char="•"/>
            </a:pPr>
            <a:endParaRPr lang="en-ZA" dirty="0"/>
          </a:p>
          <a:p>
            <a:pPr marL="342900" indent="-342900">
              <a:spcBef>
                <a:spcPts val="1200"/>
              </a:spcBef>
              <a:buFont typeface="Arial" panose="020B0604020202020204" pitchFamily="34" charset="0"/>
              <a:buChar char="•"/>
            </a:pPr>
            <a:endParaRPr lang="en-ZA" dirty="0"/>
          </a:p>
        </p:txBody>
      </p:sp>
      <p:sp>
        <p:nvSpPr>
          <p:cNvPr id="4" name="Title 3">
            <a:extLst>
              <a:ext uri="{FF2B5EF4-FFF2-40B4-BE49-F238E27FC236}">
                <a16:creationId xmlns:a16="http://schemas.microsoft.com/office/drawing/2014/main" id="{10681640-B741-C751-BC64-8036B3868613}"/>
              </a:ext>
            </a:extLst>
          </p:cNvPr>
          <p:cNvSpPr>
            <a:spLocks noGrp="1"/>
          </p:cNvSpPr>
          <p:nvPr>
            <p:ph type="title"/>
          </p:nvPr>
        </p:nvSpPr>
        <p:spPr>
          <a:xfrm>
            <a:off x="2882900" y="441325"/>
            <a:ext cx="8866191" cy="1223964"/>
          </a:xfrm>
        </p:spPr>
        <p:txBody>
          <a:bodyPr>
            <a:noAutofit/>
          </a:bodyPr>
          <a:lstStyle/>
          <a:p>
            <a:r>
              <a:rPr lang="en-GB" sz="3600" dirty="0"/>
              <a:t>Uses of economic analyses in the South African HIV programme</a:t>
            </a:r>
          </a:p>
        </p:txBody>
      </p:sp>
      <p:pic>
        <p:nvPicPr>
          <p:cNvPr id="5" name="Graphic 4" descr="Needle">
            <a:extLst>
              <a:ext uri="{FF2B5EF4-FFF2-40B4-BE49-F238E27FC236}">
                <a16:creationId xmlns:a16="http://schemas.microsoft.com/office/drawing/2014/main" id="{E432A052-58AF-434F-8A75-10792C93D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0264" y="4061434"/>
            <a:ext cx="914400" cy="914400"/>
          </a:xfrm>
          <a:prstGeom prst="rect">
            <a:avLst/>
          </a:prstGeom>
        </p:spPr>
      </p:pic>
      <p:pic>
        <p:nvPicPr>
          <p:cNvPr id="7" name="Graphic 6" descr="Medicine">
            <a:extLst>
              <a:ext uri="{FF2B5EF4-FFF2-40B4-BE49-F238E27FC236}">
                <a16:creationId xmlns:a16="http://schemas.microsoft.com/office/drawing/2014/main" id="{AA7A241D-59B1-4780-8544-D0E40E954F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34691" y="1784843"/>
            <a:ext cx="914400" cy="914400"/>
          </a:xfrm>
          <a:prstGeom prst="rect">
            <a:avLst/>
          </a:prstGeom>
        </p:spPr>
      </p:pic>
      <p:pic>
        <p:nvPicPr>
          <p:cNvPr id="9" name="Graphic 8" descr="Hospital">
            <a:extLst>
              <a:ext uri="{FF2B5EF4-FFF2-40B4-BE49-F238E27FC236}">
                <a16:creationId xmlns:a16="http://schemas.microsoft.com/office/drawing/2014/main" id="{3704F3E6-77AD-4CE5-A651-286367DEBC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10083" y="5129362"/>
            <a:ext cx="914400" cy="914400"/>
          </a:xfrm>
          <a:prstGeom prst="rect">
            <a:avLst/>
          </a:prstGeom>
        </p:spPr>
      </p:pic>
      <p:pic>
        <p:nvPicPr>
          <p:cNvPr id="13" name="Picture 12">
            <a:extLst>
              <a:ext uri="{FF2B5EF4-FFF2-40B4-BE49-F238E27FC236}">
                <a16:creationId xmlns:a16="http://schemas.microsoft.com/office/drawing/2014/main" id="{334AE5FC-B7FC-41F7-A2CF-B59F282AE1D8}"/>
              </a:ext>
            </a:extLst>
          </p:cNvPr>
          <p:cNvPicPr>
            <a:picLocks noChangeAspect="1"/>
          </p:cNvPicPr>
          <p:nvPr/>
        </p:nvPicPr>
        <p:blipFill>
          <a:blip r:embed="rId9"/>
          <a:stretch>
            <a:fillRect/>
          </a:stretch>
        </p:blipFill>
        <p:spPr>
          <a:xfrm>
            <a:off x="10971216" y="2934314"/>
            <a:ext cx="641350" cy="603623"/>
          </a:xfrm>
          <a:prstGeom prst="rect">
            <a:avLst/>
          </a:prstGeom>
          <a:solidFill>
            <a:schemeClr val="tx2">
              <a:lumMod val="75000"/>
            </a:schemeClr>
          </a:solidFill>
        </p:spPr>
      </p:pic>
      <p:sp>
        <p:nvSpPr>
          <p:cNvPr id="14" name="Rectangle 13">
            <a:extLst>
              <a:ext uri="{FF2B5EF4-FFF2-40B4-BE49-F238E27FC236}">
                <a16:creationId xmlns:a16="http://schemas.microsoft.com/office/drawing/2014/main" id="{2B37C3B5-A72D-4D63-9CED-082206BC7081}"/>
              </a:ext>
            </a:extLst>
          </p:cNvPr>
          <p:cNvSpPr/>
          <p:nvPr/>
        </p:nvSpPr>
        <p:spPr>
          <a:xfrm>
            <a:off x="11330783" y="2871615"/>
            <a:ext cx="3937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15" name="Graphic 14" descr="Medicine">
            <a:extLst>
              <a:ext uri="{FF2B5EF4-FFF2-40B4-BE49-F238E27FC236}">
                <a16:creationId xmlns:a16="http://schemas.microsoft.com/office/drawing/2014/main" id="{182A10E4-BA11-43BD-A4B4-6952308258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15274" y="3919455"/>
            <a:ext cx="568928" cy="568928"/>
          </a:xfrm>
          <a:prstGeom prst="rect">
            <a:avLst/>
          </a:prstGeom>
        </p:spPr>
      </p:pic>
      <p:pic>
        <p:nvPicPr>
          <p:cNvPr id="17" name="Graphic 16" descr="Water">
            <a:extLst>
              <a:ext uri="{FF2B5EF4-FFF2-40B4-BE49-F238E27FC236}">
                <a16:creationId xmlns:a16="http://schemas.microsoft.com/office/drawing/2014/main" id="{B93D72C9-D122-45FF-BEA1-8753D71F99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03282" y="3271050"/>
            <a:ext cx="220666" cy="220666"/>
          </a:xfrm>
          <a:prstGeom prst="rect">
            <a:avLst/>
          </a:prstGeom>
        </p:spPr>
      </p:pic>
    </p:spTree>
    <p:extLst>
      <p:ext uri="{BB962C8B-B14F-4D97-AF65-F5344CB8AC3E}">
        <p14:creationId xmlns:p14="http://schemas.microsoft.com/office/powerpoint/2010/main" val="211575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04E8694-6469-4A66-B538-B82401321990}"/>
              </a:ext>
            </a:extLst>
          </p:cNvPr>
          <p:cNvGraphicFramePr>
            <a:graphicFrameLocks/>
          </p:cNvGraphicFramePr>
          <p:nvPr>
            <p:extLst/>
          </p:nvPr>
        </p:nvGraphicFramePr>
        <p:xfrm>
          <a:off x="576897" y="1556067"/>
          <a:ext cx="8532813" cy="511731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9E4BCF25-DBCA-0C44-AD05-87F084C18B48}"/>
              </a:ext>
            </a:extLst>
          </p:cNvPr>
          <p:cNvSpPr>
            <a:spLocks noGrp="1"/>
          </p:cNvSpPr>
          <p:nvPr>
            <p:ph type="body" sz="quarter" idx="10"/>
          </p:nvPr>
        </p:nvSpPr>
        <p:spPr>
          <a:xfrm>
            <a:off x="685488" y="496957"/>
            <a:ext cx="11163612" cy="1063487"/>
          </a:xfrm>
        </p:spPr>
        <p:txBody>
          <a:bodyPr>
            <a:normAutofit/>
          </a:bodyPr>
          <a:lstStyle/>
          <a:p>
            <a:r>
              <a:rPr lang="en-US" sz="3200" dirty="0"/>
              <a:t>South African government HIV expenditure has increased above inflation for twenty years…</a:t>
            </a:r>
            <a:endParaRPr lang="en-ZA" sz="3200" dirty="0"/>
          </a:p>
        </p:txBody>
      </p:sp>
      <p:pic>
        <p:nvPicPr>
          <p:cNvPr id="7" name="Picture 6">
            <a:extLst>
              <a:ext uri="{FF2B5EF4-FFF2-40B4-BE49-F238E27FC236}">
                <a16:creationId xmlns:a16="http://schemas.microsoft.com/office/drawing/2014/main" id="{A2F5C18C-1F12-4767-893B-6FDCB8948E5B}"/>
              </a:ext>
            </a:extLst>
          </p:cNvPr>
          <p:cNvPicPr>
            <a:picLocks noChangeAspect="1"/>
          </p:cNvPicPr>
          <p:nvPr/>
        </p:nvPicPr>
        <p:blipFill>
          <a:blip r:embed="rId3"/>
          <a:srcRect/>
          <a:stretch/>
        </p:blipFill>
        <p:spPr>
          <a:xfrm>
            <a:off x="10506791" y="5794513"/>
            <a:ext cx="1651653" cy="1063487"/>
          </a:xfrm>
          <a:prstGeom prst="rect">
            <a:avLst/>
          </a:prstGeom>
        </p:spPr>
      </p:pic>
      <p:sp>
        <p:nvSpPr>
          <p:cNvPr id="19" name="Rectangle 18">
            <a:extLst>
              <a:ext uri="{FF2B5EF4-FFF2-40B4-BE49-F238E27FC236}">
                <a16:creationId xmlns:a16="http://schemas.microsoft.com/office/drawing/2014/main" id="{ACA0F630-2F4C-48F3-B515-293A4E4E8789}"/>
              </a:ext>
            </a:extLst>
          </p:cNvPr>
          <p:cNvSpPr/>
          <p:nvPr/>
        </p:nvSpPr>
        <p:spPr>
          <a:xfrm>
            <a:off x="5933055" y="1909011"/>
            <a:ext cx="3875195" cy="4846119"/>
          </a:xfrm>
          <a:custGeom>
            <a:avLst/>
            <a:gdLst>
              <a:gd name="connsiteX0" fmla="*/ 0 w 2562445"/>
              <a:gd name="connsiteY0" fmla="*/ 0 h 4697433"/>
              <a:gd name="connsiteX1" fmla="*/ 2562445 w 2562445"/>
              <a:gd name="connsiteY1" fmla="*/ 0 h 4697433"/>
              <a:gd name="connsiteX2" fmla="*/ 2562445 w 2562445"/>
              <a:gd name="connsiteY2" fmla="*/ 4697433 h 4697433"/>
              <a:gd name="connsiteX3" fmla="*/ 0 w 2562445"/>
              <a:gd name="connsiteY3" fmla="*/ 4697433 h 4697433"/>
              <a:gd name="connsiteX4" fmla="*/ 0 w 2562445"/>
              <a:gd name="connsiteY4" fmla="*/ 0 h 4697433"/>
              <a:gd name="connsiteX0" fmla="*/ 613983 w 3176428"/>
              <a:gd name="connsiteY0" fmla="*/ 0 h 4697433"/>
              <a:gd name="connsiteX1" fmla="*/ 3176428 w 3176428"/>
              <a:gd name="connsiteY1" fmla="*/ 0 h 4697433"/>
              <a:gd name="connsiteX2" fmla="*/ 3176428 w 3176428"/>
              <a:gd name="connsiteY2" fmla="*/ 4697433 h 4697433"/>
              <a:gd name="connsiteX3" fmla="*/ 613983 w 3176428"/>
              <a:gd name="connsiteY3" fmla="*/ 4697433 h 4697433"/>
              <a:gd name="connsiteX4" fmla="*/ 1 w 3176428"/>
              <a:gd name="connsiteY4" fmla="*/ 4331673 h 4697433"/>
              <a:gd name="connsiteX5" fmla="*/ 613983 w 3176428"/>
              <a:gd name="connsiteY5" fmla="*/ 0 h 4697433"/>
              <a:gd name="connsiteX0" fmla="*/ 613983 w 3176428"/>
              <a:gd name="connsiteY0" fmla="*/ 0 h 4697433"/>
              <a:gd name="connsiteX1" fmla="*/ 3176428 w 3176428"/>
              <a:gd name="connsiteY1" fmla="*/ 0 h 4697433"/>
              <a:gd name="connsiteX2" fmla="*/ 3176428 w 3176428"/>
              <a:gd name="connsiteY2" fmla="*/ 4697433 h 4697433"/>
              <a:gd name="connsiteX3" fmla="*/ 613983 w 3176428"/>
              <a:gd name="connsiteY3" fmla="*/ 4697433 h 4697433"/>
              <a:gd name="connsiteX4" fmla="*/ 1 w 3176428"/>
              <a:gd name="connsiteY4" fmla="*/ 4331673 h 4697433"/>
              <a:gd name="connsiteX5" fmla="*/ 613983 w 3176428"/>
              <a:gd name="connsiteY5" fmla="*/ 0 h 4697433"/>
              <a:gd name="connsiteX0" fmla="*/ 613983 w 3176428"/>
              <a:gd name="connsiteY0" fmla="*/ 0 h 4697433"/>
              <a:gd name="connsiteX1" fmla="*/ 3176428 w 3176428"/>
              <a:gd name="connsiteY1" fmla="*/ 0 h 4697433"/>
              <a:gd name="connsiteX2" fmla="*/ 3176428 w 3176428"/>
              <a:gd name="connsiteY2" fmla="*/ 4697433 h 4697433"/>
              <a:gd name="connsiteX3" fmla="*/ 613983 w 3176428"/>
              <a:gd name="connsiteY3" fmla="*/ 4697433 h 4697433"/>
              <a:gd name="connsiteX4" fmla="*/ 1 w 3176428"/>
              <a:gd name="connsiteY4" fmla="*/ 4331673 h 4697433"/>
              <a:gd name="connsiteX5" fmla="*/ 613983 w 3176428"/>
              <a:gd name="connsiteY5" fmla="*/ 0 h 4697433"/>
              <a:gd name="connsiteX0" fmla="*/ 613983 w 3176428"/>
              <a:gd name="connsiteY0" fmla="*/ 0 h 4697433"/>
              <a:gd name="connsiteX1" fmla="*/ 3176428 w 3176428"/>
              <a:gd name="connsiteY1" fmla="*/ 0 h 4697433"/>
              <a:gd name="connsiteX2" fmla="*/ 3176428 w 3176428"/>
              <a:gd name="connsiteY2" fmla="*/ 4697433 h 4697433"/>
              <a:gd name="connsiteX3" fmla="*/ 613983 w 3176428"/>
              <a:gd name="connsiteY3" fmla="*/ 4697433 h 4697433"/>
              <a:gd name="connsiteX4" fmla="*/ 1 w 3176428"/>
              <a:gd name="connsiteY4" fmla="*/ 4331673 h 4697433"/>
              <a:gd name="connsiteX5" fmla="*/ 613983 w 3176428"/>
              <a:gd name="connsiteY5" fmla="*/ 0 h 4697433"/>
              <a:gd name="connsiteX0" fmla="*/ 613983 w 3176428"/>
              <a:gd name="connsiteY0" fmla="*/ 0 h 4697433"/>
              <a:gd name="connsiteX1" fmla="*/ 3176428 w 3176428"/>
              <a:gd name="connsiteY1" fmla="*/ 0 h 4697433"/>
              <a:gd name="connsiteX2" fmla="*/ 3176428 w 3176428"/>
              <a:gd name="connsiteY2" fmla="*/ 4697433 h 4697433"/>
              <a:gd name="connsiteX3" fmla="*/ 613983 w 3176428"/>
              <a:gd name="connsiteY3" fmla="*/ 4697433 h 4697433"/>
              <a:gd name="connsiteX4" fmla="*/ 1 w 3176428"/>
              <a:gd name="connsiteY4" fmla="*/ 4331673 h 4697433"/>
              <a:gd name="connsiteX5" fmla="*/ 613983 w 3176428"/>
              <a:gd name="connsiteY5" fmla="*/ 0 h 4697433"/>
              <a:gd name="connsiteX0" fmla="*/ 615579 w 3178024"/>
              <a:gd name="connsiteY0" fmla="*/ 0 h 4697433"/>
              <a:gd name="connsiteX1" fmla="*/ 3178024 w 3178024"/>
              <a:gd name="connsiteY1" fmla="*/ 0 h 4697433"/>
              <a:gd name="connsiteX2" fmla="*/ 3178024 w 3178024"/>
              <a:gd name="connsiteY2" fmla="*/ 4697433 h 4697433"/>
              <a:gd name="connsiteX3" fmla="*/ 615579 w 3178024"/>
              <a:gd name="connsiteY3" fmla="*/ 4697433 h 4697433"/>
              <a:gd name="connsiteX4" fmla="*/ 1597 w 3178024"/>
              <a:gd name="connsiteY4" fmla="*/ 4331673 h 4697433"/>
              <a:gd name="connsiteX5" fmla="*/ 298777 w 3178024"/>
              <a:gd name="connsiteY5" fmla="*/ 3405843 h 4697433"/>
              <a:gd name="connsiteX6" fmla="*/ 615579 w 3178024"/>
              <a:gd name="connsiteY6" fmla="*/ 0 h 4697433"/>
              <a:gd name="connsiteX0" fmla="*/ 615579 w 3178024"/>
              <a:gd name="connsiteY0" fmla="*/ 0 h 4697433"/>
              <a:gd name="connsiteX1" fmla="*/ 3178024 w 3178024"/>
              <a:gd name="connsiteY1" fmla="*/ 0 h 4697433"/>
              <a:gd name="connsiteX2" fmla="*/ 3178024 w 3178024"/>
              <a:gd name="connsiteY2" fmla="*/ 4697433 h 4697433"/>
              <a:gd name="connsiteX3" fmla="*/ 615579 w 3178024"/>
              <a:gd name="connsiteY3" fmla="*/ 4697433 h 4697433"/>
              <a:gd name="connsiteX4" fmla="*/ 1597 w 3178024"/>
              <a:gd name="connsiteY4" fmla="*/ 4331673 h 4697433"/>
              <a:gd name="connsiteX5" fmla="*/ 298777 w 3178024"/>
              <a:gd name="connsiteY5" fmla="*/ 3405843 h 4697433"/>
              <a:gd name="connsiteX6" fmla="*/ 615579 w 3178024"/>
              <a:gd name="connsiteY6" fmla="*/ 0 h 4697433"/>
              <a:gd name="connsiteX0" fmla="*/ 633080 w 3195525"/>
              <a:gd name="connsiteY0" fmla="*/ 0 h 4697433"/>
              <a:gd name="connsiteX1" fmla="*/ 3195525 w 3195525"/>
              <a:gd name="connsiteY1" fmla="*/ 0 h 4697433"/>
              <a:gd name="connsiteX2" fmla="*/ 3195525 w 3195525"/>
              <a:gd name="connsiteY2" fmla="*/ 4697433 h 4697433"/>
              <a:gd name="connsiteX3" fmla="*/ 633080 w 3195525"/>
              <a:gd name="connsiteY3" fmla="*/ 4697433 h 4697433"/>
              <a:gd name="connsiteX4" fmla="*/ 19098 w 3195525"/>
              <a:gd name="connsiteY4" fmla="*/ 4331673 h 4697433"/>
              <a:gd name="connsiteX5" fmla="*/ 76248 w 3195525"/>
              <a:gd name="connsiteY5" fmla="*/ 3405843 h 4697433"/>
              <a:gd name="connsiteX6" fmla="*/ 633080 w 3195525"/>
              <a:gd name="connsiteY6" fmla="*/ 0 h 4697433"/>
              <a:gd name="connsiteX0" fmla="*/ 633080 w 3195525"/>
              <a:gd name="connsiteY0" fmla="*/ 0 h 4697433"/>
              <a:gd name="connsiteX1" fmla="*/ 3195525 w 3195525"/>
              <a:gd name="connsiteY1" fmla="*/ 0 h 4697433"/>
              <a:gd name="connsiteX2" fmla="*/ 3195525 w 3195525"/>
              <a:gd name="connsiteY2" fmla="*/ 4697433 h 4697433"/>
              <a:gd name="connsiteX3" fmla="*/ 633080 w 3195525"/>
              <a:gd name="connsiteY3" fmla="*/ 4697433 h 4697433"/>
              <a:gd name="connsiteX4" fmla="*/ 19098 w 3195525"/>
              <a:gd name="connsiteY4" fmla="*/ 4331673 h 4697433"/>
              <a:gd name="connsiteX5" fmla="*/ 76248 w 3195525"/>
              <a:gd name="connsiteY5" fmla="*/ 3405843 h 4697433"/>
              <a:gd name="connsiteX6" fmla="*/ 633080 w 3195525"/>
              <a:gd name="connsiteY6" fmla="*/ 0 h 4697433"/>
              <a:gd name="connsiteX0" fmla="*/ 672928 w 3235373"/>
              <a:gd name="connsiteY0" fmla="*/ 0 h 4697433"/>
              <a:gd name="connsiteX1" fmla="*/ 3235373 w 3235373"/>
              <a:gd name="connsiteY1" fmla="*/ 0 h 4697433"/>
              <a:gd name="connsiteX2" fmla="*/ 3235373 w 3235373"/>
              <a:gd name="connsiteY2" fmla="*/ 4697433 h 4697433"/>
              <a:gd name="connsiteX3" fmla="*/ 672928 w 3235373"/>
              <a:gd name="connsiteY3" fmla="*/ 4697433 h 4697433"/>
              <a:gd name="connsiteX4" fmla="*/ 58946 w 3235373"/>
              <a:gd name="connsiteY4" fmla="*/ 4331673 h 4697433"/>
              <a:gd name="connsiteX5" fmla="*/ 47516 w 3235373"/>
              <a:gd name="connsiteY5" fmla="*/ 3405843 h 4697433"/>
              <a:gd name="connsiteX6" fmla="*/ 672928 w 3235373"/>
              <a:gd name="connsiteY6" fmla="*/ 0 h 4697433"/>
              <a:gd name="connsiteX0" fmla="*/ 672928 w 3235373"/>
              <a:gd name="connsiteY0" fmla="*/ 0 h 4697433"/>
              <a:gd name="connsiteX1" fmla="*/ 3235373 w 3235373"/>
              <a:gd name="connsiteY1" fmla="*/ 0 h 4697433"/>
              <a:gd name="connsiteX2" fmla="*/ 3235373 w 3235373"/>
              <a:gd name="connsiteY2" fmla="*/ 4697433 h 4697433"/>
              <a:gd name="connsiteX3" fmla="*/ 672928 w 3235373"/>
              <a:gd name="connsiteY3" fmla="*/ 4697433 h 4697433"/>
              <a:gd name="connsiteX4" fmla="*/ 58946 w 3235373"/>
              <a:gd name="connsiteY4" fmla="*/ 4331673 h 4697433"/>
              <a:gd name="connsiteX5" fmla="*/ 47516 w 3235373"/>
              <a:gd name="connsiteY5" fmla="*/ 3405843 h 4697433"/>
              <a:gd name="connsiteX6" fmla="*/ 672928 w 3235373"/>
              <a:gd name="connsiteY6" fmla="*/ 0 h 4697433"/>
              <a:gd name="connsiteX0" fmla="*/ 672928 w 3235373"/>
              <a:gd name="connsiteY0" fmla="*/ 0 h 4697433"/>
              <a:gd name="connsiteX1" fmla="*/ 3235373 w 3235373"/>
              <a:gd name="connsiteY1" fmla="*/ 0 h 4697433"/>
              <a:gd name="connsiteX2" fmla="*/ 3235373 w 3235373"/>
              <a:gd name="connsiteY2" fmla="*/ 4697433 h 4697433"/>
              <a:gd name="connsiteX3" fmla="*/ 672928 w 3235373"/>
              <a:gd name="connsiteY3" fmla="*/ 4697433 h 4697433"/>
              <a:gd name="connsiteX4" fmla="*/ 58946 w 3235373"/>
              <a:gd name="connsiteY4" fmla="*/ 4331673 h 4697433"/>
              <a:gd name="connsiteX5" fmla="*/ 47516 w 3235373"/>
              <a:gd name="connsiteY5" fmla="*/ 3405843 h 4697433"/>
              <a:gd name="connsiteX6" fmla="*/ 672928 w 3235373"/>
              <a:gd name="connsiteY6" fmla="*/ 0 h 4697433"/>
              <a:gd name="connsiteX0" fmla="*/ 672928 w 3235373"/>
              <a:gd name="connsiteY0" fmla="*/ 0 h 4697433"/>
              <a:gd name="connsiteX1" fmla="*/ 3235373 w 3235373"/>
              <a:gd name="connsiteY1" fmla="*/ 0 h 4697433"/>
              <a:gd name="connsiteX2" fmla="*/ 3235373 w 3235373"/>
              <a:gd name="connsiteY2" fmla="*/ 4697433 h 4697433"/>
              <a:gd name="connsiteX3" fmla="*/ 672928 w 3235373"/>
              <a:gd name="connsiteY3" fmla="*/ 4697433 h 4697433"/>
              <a:gd name="connsiteX4" fmla="*/ 58946 w 3235373"/>
              <a:gd name="connsiteY4" fmla="*/ 4331673 h 4697433"/>
              <a:gd name="connsiteX5" fmla="*/ 47516 w 3235373"/>
              <a:gd name="connsiteY5" fmla="*/ 3405843 h 4697433"/>
              <a:gd name="connsiteX6" fmla="*/ 672928 w 3235373"/>
              <a:gd name="connsiteY6" fmla="*/ 0 h 4697433"/>
              <a:gd name="connsiteX0" fmla="*/ 924189 w 3486634"/>
              <a:gd name="connsiteY0" fmla="*/ 0 h 4697433"/>
              <a:gd name="connsiteX1" fmla="*/ 3486634 w 3486634"/>
              <a:gd name="connsiteY1" fmla="*/ 0 h 4697433"/>
              <a:gd name="connsiteX2" fmla="*/ 3486634 w 3486634"/>
              <a:gd name="connsiteY2" fmla="*/ 4697433 h 4697433"/>
              <a:gd name="connsiteX3" fmla="*/ 924189 w 3486634"/>
              <a:gd name="connsiteY3" fmla="*/ 4697433 h 4697433"/>
              <a:gd name="connsiteX4" fmla="*/ 1597 w 3486634"/>
              <a:gd name="connsiteY4" fmla="*/ 4545680 h 4697433"/>
              <a:gd name="connsiteX5" fmla="*/ 298777 w 3486634"/>
              <a:gd name="connsiteY5" fmla="*/ 3405843 h 4697433"/>
              <a:gd name="connsiteX6" fmla="*/ 924189 w 3486634"/>
              <a:gd name="connsiteY6" fmla="*/ 0 h 4697433"/>
              <a:gd name="connsiteX0" fmla="*/ 923704 w 3486149"/>
              <a:gd name="connsiteY0" fmla="*/ 0 h 4697433"/>
              <a:gd name="connsiteX1" fmla="*/ 3486149 w 3486149"/>
              <a:gd name="connsiteY1" fmla="*/ 0 h 4697433"/>
              <a:gd name="connsiteX2" fmla="*/ 3486149 w 3486149"/>
              <a:gd name="connsiteY2" fmla="*/ 4697433 h 4697433"/>
              <a:gd name="connsiteX3" fmla="*/ 923704 w 3486149"/>
              <a:gd name="connsiteY3" fmla="*/ 4697433 h 4697433"/>
              <a:gd name="connsiteX4" fmla="*/ 1112 w 3486149"/>
              <a:gd name="connsiteY4" fmla="*/ 4545680 h 4697433"/>
              <a:gd name="connsiteX5" fmla="*/ 401162 w 3486149"/>
              <a:gd name="connsiteY5" fmla="*/ 3405843 h 4697433"/>
              <a:gd name="connsiteX6" fmla="*/ 923704 w 3486149"/>
              <a:gd name="connsiteY6" fmla="*/ 0 h 4697433"/>
              <a:gd name="connsiteX0" fmla="*/ 923516 w 3485961"/>
              <a:gd name="connsiteY0" fmla="*/ 0 h 4697433"/>
              <a:gd name="connsiteX1" fmla="*/ 3485961 w 3485961"/>
              <a:gd name="connsiteY1" fmla="*/ 0 h 4697433"/>
              <a:gd name="connsiteX2" fmla="*/ 3485961 w 3485961"/>
              <a:gd name="connsiteY2" fmla="*/ 4697433 h 4697433"/>
              <a:gd name="connsiteX3" fmla="*/ 923516 w 3485961"/>
              <a:gd name="connsiteY3" fmla="*/ 4697433 h 4697433"/>
              <a:gd name="connsiteX4" fmla="*/ 924 w 3485961"/>
              <a:gd name="connsiteY4" fmla="*/ 4545680 h 4697433"/>
              <a:gd name="connsiteX5" fmla="*/ 469554 w 3485961"/>
              <a:gd name="connsiteY5" fmla="*/ 3405843 h 4697433"/>
              <a:gd name="connsiteX6" fmla="*/ 923516 w 3485961"/>
              <a:gd name="connsiteY6" fmla="*/ 0 h 4697433"/>
              <a:gd name="connsiteX0" fmla="*/ 947580 w 3510025"/>
              <a:gd name="connsiteY0" fmla="*/ 0 h 4697433"/>
              <a:gd name="connsiteX1" fmla="*/ 3510025 w 3510025"/>
              <a:gd name="connsiteY1" fmla="*/ 0 h 4697433"/>
              <a:gd name="connsiteX2" fmla="*/ 3510025 w 3510025"/>
              <a:gd name="connsiteY2" fmla="*/ 4697433 h 4697433"/>
              <a:gd name="connsiteX3" fmla="*/ 947580 w 3510025"/>
              <a:gd name="connsiteY3" fmla="*/ 4697433 h 4697433"/>
              <a:gd name="connsiteX4" fmla="*/ 24988 w 3510025"/>
              <a:gd name="connsiteY4" fmla="*/ 4545680 h 4697433"/>
              <a:gd name="connsiteX5" fmla="*/ 207869 w 3510025"/>
              <a:gd name="connsiteY5" fmla="*/ 3820007 h 4697433"/>
              <a:gd name="connsiteX6" fmla="*/ 493618 w 3510025"/>
              <a:gd name="connsiteY6" fmla="*/ 3405843 h 4697433"/>
              <a:gd name="connsiteX7" fmla="*/ 947580 w 3510025"/>
              <a:gd name="connsiteY7" fmla="*/ 0 h 4697433"/>
              <a:gd name="connsiteX0" fmla="*/ 947580 w 3510025"/>
              <a:gd name="connsiteY0" fmla="*/ 0 h 4697433"/>
              <a:gd name="connsiteX1" fmla="*/ 3510025 w 3510025"/>
              <a:gd name="connsiteY1" fmla="*/ 0 h 4697433"/>
              <a:gd name="connsiteX2" fmla="*/ 3510025 w 3510025"/>
              <a:gd name="connsiteY2" fmla="*/ 4697433 h 4697433"/>
              <a:gd name="connsiteX3" fmla="*/ 947580 w 3510025"/>
              <a:gd name="connsiteY3" fmla="*/ 4697433 h 4697433"/>
              <a:gd name="connsiteX4" fmla="*/ 24988 w 3510025"/>
              <a:gd name="connsiteY4" fmla="*/ 4545680 h 4697433"/>
              <a:gd name="connsiteX5" fmla="*/ 207869 w 3510025"/>
              <a:gd name="connsiteY5" fmla="*/ 3820007 h 4697433"/>
              <a:gd name="connsiteX6" fmla="*/ 310739 w 3510025"/>
              <a:gd name="connsiteY6" fmla="*/ 3680903 h 4697433"/>
              <a:gd name="connsiteX7" fmla="*/ 493618 w 3510025"/>
              <a:gd name="connsiteY7" fmla="*/ 3405843 h 4697433"/>
              <a:gd name="connsiteX8" fmla="*/ 947580 w 3510025"/>
              <a:gd name="connsiteY8" fmla="*/ 0 h 4697433"/>
              <a:gd name="connsiteX0" fmla="*/ 947580 w 3510025"/>
              <a:gd name="connsiteY0" fmla="*/ 0 h 4697433"/>
              <a:gd name="connsiteX1" fmla="*/ 3510025 w 3510025"/>
              <a:gd name="connsiteY1" fmla="*/ 0 h 4697433"/>
              <a:gd name="connsiteX2" fmla="*/ 3510025 w 3510025"/>
              <a:gd name="connsiteY2" fmla="*/ 4697433 h 4697433"/>
              <a:gd name="connsiteX3" fmla="*/ 947580 w 3510025"/>
              <a:gd name="connsiteY3" fmla="*/ 4697433 h 4697433"/>
              <a:gd name="connsiteX4" fmla="*/ 24988 w 3510025"/>
              <a:gd name="connsiteY4" fmla="*/ 4545680 h 4697433"/>
              <a:gd name="connsiteX5" fmla="*/ 207869 w 3510025"/>
              <a:gd name="connsiteY5" fmla="*/ 3820007 h 4697433"/>
              <a:gd name="connsiteX6" fmla="*/ 242159 w 3510025"/>
              <a:gd name="connsiteY6" fmla="*/ 3680903 h 4697433"/>
              <a:gd name="connsiteX7" fmla="*/ 493618 w 3510025"/>
              <a:gd name="connsiteY7" fmla="*/ 3405843 h 4697433"/>
              <a:gd name="connsiteX8" fmla="*/ 947580 w 3510025"/>
              <a:gd name="connsiteY8" fmla="*/ 0 h 4697433"/>
              <a:gd name="connsiteX0" fmla="*/ 1314004 w 3876449"/>
              <a:gd name="connsiteY0" fmla="*/ 0 h 4697433"/>
              <a:gd name="connsiteX1" fmla="*/ 3876449 w 3876449"/>
              <a:gd name="connsiteY1" fmla="*/ 0 h 4697433"/>
              <a:gd name="connsiteX2" fmla="*/ 3876449 w 3876449"/>
              <a:gd name="connsiteY2" fmla="*/ 4697433 h 4697433"/>
              <a:gd name="connsiteX3" fmla="*/ 1314004 w 3876449"/>
              <a:gd name="connsiteY3" fmla="*/ 4697433 h 4697433"/>
              <a:gd name="connsiteX4" fmla="*/ 10412 w 3876449"/>
              <a:gd name="connsiteY4" fmla="*/ 4621670 h 4697433"/>
              <a:gd name="connsiteX5" fmla="*/ 574293 w 3876449"/>
              <a:gd name="connsiteY5" fmla="*/ 3820007 h 4697433"/>
              <a:gd name="connsiteX6" fmla="*/ 608583 w 3876449"/>
              <a:gd name="connsiteY6" fmla="*/ 3680903 h 4697433"/>
              <a:gd name="connsiteX7" fmla="*/ 860042 w 3876449"/>
              <a:gd name="connsiteY7" fmla="*/ 3405843 h 4697433"/>
              <a:gd name="connsiteX8" fmla="*/ 1314004 w 3876449"/>
              <a:gd name="connsiteY8" fmla="*/ 0 h 4697433"/>
              <a:gd name="connsiteX0" fmla="*/ 1312750 w 3875195"/>
              <a:gd name="connsiteY0" fmla="*/ 0 h 4697433"/>
              <a:gd name="connsiteX1" fmla="*/ 3875195 w 3875195"/>
              <a:gd name="connsiteY1" fmla="*/ 0 h 4697433"/>
              <a:gd name="connsiteX2" fmla="*/ 3875195 w 3875195"/>
              <a:gd name="connsiteY2" fmla="*/ 4697433 h 4697433"/>
              <a:gd name="connsiteX3" fmla="*/ 1312750 w 3875195"/>
              <a:gd name="connsiteY3" fmla="*/ 4697433 h 4697433"/>
              <a:gd name="connsiteX4" fmla="*/ 9158 w 3875195"/>
              <a:gd name="connsiteY4" fmla="*/ 4621670 h 4697433"/>
              <a:gd name="connsiteX5" fmla="*/ 661939 w 3875195"/>
              <a:gd name="connsiteY5" fmla="*/ 3858002 h 4697433"/>
              <a:gd name="connsiteX6" fmla="*/ 607329 w 3875195"/>
              <a:gd name="connsiteY6" fmla="*/ 3680903 h 4697433"/>
              <a:gd name="connsiteX7" fmla="*/ 858788 w 3875195"/>
              <a:gd name="connsiteY7" fmla="*/ 3405843 h 4697433"/>
              <a:gd name="connsiteX8" fmla="*/ 1312750 w 3875195"/>
              <a:gd name="connsiteY8" fmla="*/ 0 h 4697433"/>
              <a:gd name="connsiteX0" fmla="*/ 1312750 w 3875195"/>
              <a:gd name="connsiteY0" fmla="*/ 0 h 4697433"/>
              <a:gd name="connsiteX1" fmla="*/ 3875195 w 3875195"/>
              <a:gd name="connsiteY1" fmla="*/ 0 h 4697433"/>
              <a:gd name="connsiteX2" fmla="*/ 3875195 w 3875195"/>
              <a:gd name="connsiteY2" fmla="*/ 4697433 h 4697433"/>
              <a:gd name="connsiteX3" fmla="*/ 1312750 w 3875195"/>
              <a:gd name="connsiteY3" fmla="*/ 4697433 h 4697433"/>
              <a:gd name="connsiteX4" fmla="*/ 9158 w 3875195"/>
              <a:gd name="connsiteY4" fmla="*/ 4621670 h 4697433"/>
              <a:gd name="connsiteX5" fmla="*/ 661939 w 3875195"/>
              <a:gd name="connsiteY5" fmla="*/ 3858002 h 4697433"/>
              <a:gd name="connsiteX6" fmla="*/ 874029 w 3875195"/>
              <a:gd name="connsiteY6" fmla="*/ 3756893 h 4697433"/>
              <a:gd name="connsiteX7" fmla="*/ 858788 w 3875195"/>
              <a:gd name="connsiteY7" fmla="*/ 3405843 h 4697433"/>
              <a:gd name="connsiteX8" fmla="*/ 1312750 w 3875195"/>
              <a:gd name="connsiteY8" fmla="*/ 0 h 4697433"/>
              <a:gd name="connsiteX0" fmla="*/ 1312750 w 3875195"/>
              <a:gd name="connsiteY0" fmla="*/ 0 h 4697433"/>
              <a:gd name="connsiteX1" fmla="*/ 3875195 w 3875195"/>
              <a:gd name="connsiteY1" fmla="*/ 0 h 4697433"/>
              <a:gd name="connsiteX2" fmla="*/ 3875195 w 3875195"/>
              <a:gd name="connsiteY2" fmla="*/ 4697433 h 4697433"/>
              <a:gd name="connsiteX3" fmla="*/ 1312750 w 3875195"/>
              <a:gd name="connsiteY3" fmla="*/ 4697433 h 4697433"/>
              <a:gd name="connsiteX4" fmla="*/ 9158 w 3875195"/>
              <a:gd name="connsiteY4" fmla="*/ 4621670 h 4697433"/>
              <a:gd name="connsiteX5" fmla="*/ 661939 w 3875195"/>
              <a:gd name="connsiteY5" fmla="*/ 3858002 h 4697433"/>
              <a:gd name="connsiteX6" fmla="*/ 874029 w 3875195"/>
              <a:gd name="connsiteY6" fmla="*/ 3756893 h 4697433"/>
              <a:gd name="connsiteX7" fmla="*/ 1049288 w 3875195"/>
              <a:gd name="connsiteY7" fmla="*/ 3456503 h 4697433"/>
              <a:gd name="connsiteX8" fmla="*/ 1312750 w 3875195"/>
              <a:gd name="connsiteY8" fmla="*/ 0 h 4697433"/>
              <a:gd name="connsiteX0" fmla="*/ 1312750 w 3875195"/>
              <a:gd name="connsiteY0" fmla="*/ 0 h 4697433"/>
              <a:gd name="connsiteX1" fmla="*/ 3875195 w 3875195"/>
              <a:gd name="connsiteY1" fmla="*/ 0 h 4697433"/>
              <a:gd name="connsiteX2" fmla="*/ 3875195 w 3875195"/>
              <a:gd name="connsiteY2" fmla="*/ 4697433 h 4697433"/>
              <a:gd name="connsiteX3" fmla="*/ 1312750 w 3875195"/>
              <a:gd name="connsiteY3" fmla="*/ 4697433 h 4697433"/>
              <a:gd name="connsiteX4" fmla="*/ 9158 w 3875195"/>
              <a:gd name="connsiteY4" fmla="*/ 4621670 h 4697433"/>
              <a:gd name="connsiteX5" fmla="*/ 661939 w 3875195"/>
              <a:gd name="connsiteY5" fmla="*/ 3858002 h 4697433"/>
              <a:gd name="connsiteX6" fmla="*/ 874029 w 3875195"/>
              <a:gd name="connsiteY6" fmla="*/ 3756893 h 4697433"/>
              <a:gd name="connsiteX7" fmla="*/ 922288 w 3875195"/>
              <a:gd name="connsiteY7" fmla="*/ 3545157 h 4697433"/>
              <a:gd name="connsiteX8" fmla="*/ 1312750 w 3875195"/>
              <a:gd name="connsiteY8" fmla="*/ 0 h 4697433"/>
              <a:gd name="connsiteX0" fmla="*/ 1312750 w 3875195"/>
              <a:gd name="connsiteY0" fmla="*/ 0 h 4697433"/>
              <a:gd name="connsiteX1" fmla="*/ 3875195 w 3875195"/>
              <a:gd name="connsiteY1" fmla="*/ 0 h 4697433"/>
              <a:gd name="connsiteX2" fmla="*/ 3875195 w 3875195"/>
              <a:gd name="connsiteY2" fmla="*/ 4697433 h 4697433"/>
              <a:gd name="connsiteX3" fmla="*/ 1312750 w 3875195"/>
              <a:gd name="connsiteY3" fmla="*/ 4697433 h 4697433"/>
              <a:gd name="connsiteX4" fmla="*/ 9158 w 3875195"/>
              <a:gd name="connsiteY4" fmla="*/ 4621670 h 4697433"/>
              <a:gd name="connsiteX5" fmla="*/ 661939 w 3875195"/>
              <a:gd name="connsiteY5" fmla="*/ 3858002 h 4697433"/>
              <a:gd name="connsiteX6" fmla="*/ 785129 w 3875195"/>
              <a:gd name="connsiteY6" fmla="*/ 3731564 h 4697433"/>
              <a:gd name="connsiteX7" fmla="*/ 922288 w 3875195"/>
              <a:gd name="connsiteY7" fmla="*/ 3545157 h 4697433"/>
              <a:gd name="connsiteX8" fmla="*/ 1312750 w 3875195"/>
              <a:gd name="connsiteY8" fmla="*/ 0 h 4697433"/>
              <a:gd name="connsiteX0" fmla="*/ 1312750 w 3875195"/>
              <a:gd name="connsiteY0" fmla="*/ 0 h 4697433"/>
              <a:gd name="connsiteX1" fmla="*/ 3875195 w 3875195"/>
              <a:gd name="connsiteY1" fmla="*/ 0 h 4697433"/>
              <a:gd name="connsiteX2" fmla="*/ 3875195 w 3875195"/>
              <a:gd name="connsiteY2" fmla="*/ 4697433 h 4697433"/>
              <a:gd name="connsiteX3" fmla="*/ 1312750 w 3875195"/>
              <a:gd name="connsiteY3" fmla="*/ 4697433 h 4697433"/>
              <a:gd name="connsiteX4" fmla="*/ 9158 w 3875195"/>
              <a:gd name="connsiteY4" fmla="*/ 4621670 h 4697433"/>
              <a:gd name="connsiteX5" fmla="*/ 661939 w 3875195"/>
              <a:gd name="connsiteY5" fmla="*/ 3858002 h 4697433"/>
              <a:gd name="connsiteX6" fmla="*/ 785129 w 3875195"/>
              <a:gd name="connsiteY6" fmla="*/ 3731564 h 4697433"/>
              <a:gd name="connsiteX7" fmla="*/ 871488 w 3875195"/>
              <a:gd name="connsiteY7" fmla="*/ 3519827 h 4697433"/>
              <a:gd name="connsiteX8" fmla="*/ 1312750 w 3875195"/>
              <a:gd name="connsiteY8" fmla="*/ 0 h 46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195" h="4697433">
                <a:moveTo>
                  <a:pt x="1312750" y="0"/>
                </a:moveTo>
                <a:lnTo>
                  <a:pt x="3875195" y="0"/>
                </a:lnTo>
                <a:lnTo>
                  <a:pt x="3875195" y="4697433"/>
                </a:lnTo>
                <a:lnTo>
                  <a:pt x="1312750" y="4697433"/>
                </a:lnTo>
                <a:cubicBezTo>
                  <a:pt x="1313829" y="4571703"/>
                  <a:pt x="8079" y="4747400"/>
                  <a:pt x="9158" y="4621670"/>
                </a:cubicBezTo>
                <a:cubicBezTo>
                  <a:pt x="-85552" y="4482566"/>
                  <a:pt x="583834" y="4047975"/>
                  <a:pt x="661939" y="3858002"/>
                </a:cubicBezTo>
                <a:cubicBezTo>
                  <a:pt x="728614" y="3719223"/>
                  <a:pt x="737504" y="3800591"/>
                  <a:pt x="785129" y="3731564"/>
                </a:cubicBezTo>
                <a:cubicBezTo>
                  <a:pt x="832754" y="3662537"/>
                  <a:pt x="784398" y="4138661"/>
                  <a:pt x="871488" y="3519827"/>
                </a:cubicBezTo>
                <a:cubicBezTo>
                  <a:pt x="1476738" y="3255082"/>
                  <a:pt x="863356" y="567641"/>
                  <a:pt x="1312750" y="0"/>
                </a:cubicBezTo>
                <a:close/>
              </a:path>
            </a:pathLst>
          </a:custGeom>
          <a:solidFill>
            <a:srgbClr val="FFFFFF"/>
          </a:solidFill>
          <a:ln w="12700" cap="flat" cmpd="sng" algn="ctr">
            <a:noFill/>
            <a:prstDash val="solid"/>
            <a:miter lim="800000"/>
          </a:ln>
          <a:effectLst/>
        </p:spPr>
        <p:txBody>
          <a:bodyPr wrap="square" lIns="288000" tIns="288000" rIns="288000" bIns="28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0F0631E2-3EA9-46A5-9CFE-F6B1DC772373}"/>
              </a:ext>
            </a:extLst>
          </p:cNvPr>
          <p:cNvSpPr/>
          <p:nvPr/>
        </p:nvSpPr>
        <p:spPr>
          <a:xfrm>
            <a:off x="7648941" y="6597617"/>
            <a:ext cx="1971254"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Sofia Pro Light" panose="020B0602020104020603"/>
                <a:ea typeface="+mn-ea"/>
                <a:cs typeface="+mn-cs"/>
                <a:sym typeface="Wingdings" panose="05000000000000000000" pitchFamily="2" charset="2"/>
              </a:rPr>
              <a:t>Source: Author</a:t>
            </a:r>
            <a:endParaRPr kumimoji="0" lang="en-ZA" sz="800" b="0" i="0" u="none" strike="noStrike" kern="1200" cap="none" spc="0" normalizeH="0" baseline="0" noProof="0" dirty="0">
              <a:ln>
                <a:noFill/>
              </a:ln>
              <a:solidFill>
                <a:srgbClr val="FFFFFF"/>
              </a:solidFill>
              <a:effectLst/>
              <a:uLnTx/>
              <a:uFillTx/>
              <a:latin typeface="Sofia Pro Light" panose="020B0602020104020603"/>
              <a:ea typeface="+mn-ea"/>
              <a:cs typeface="+mn-cs"/>
            </a:endParaRPr>
          </a:p>
        </p:txBody>
      </p:sp>
      <p:sp>
        <p:nvSpPr>
          <p:cNvPr id="8" name="Rectangle 7">
            <a:extLst>
              <a:ext uri="{FF2B5EF4-FFF2-40B4-BE49-F238E27FC236}">
                <a16:creationId xmlns:a16="http://schemas.microsoft.com/office/drawing/2014/main" id="{E376C851-46CA-4904-B452-7F90BD69A488}"/>
              </a:ext>
            </a:extLst>
          </p:cNvPr>
          <p:cNvSpPr/>
          <p:nvPr/>
        </p:nvSpPr>
        <p:spPr>
          <a:xfrm>
            <a:off x="576897" y="6462430"/>
            <a:ext cx="1971254"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B1F3C"/>
                </a:solidFill>
                <a:effectLst/>
                <a:uLnTx/>
                <a:uFillTx/>
                <a:latin typeface="Sofia Pro Light" panose="020B0602020104020603"/>
                <a:ea typeface="+mn-ea"/>
                <a:cs typeface="+mn-cs"/>
                <a:sym typeface="Wingdings" panose="05000000000000000000" pitchFamily="2" charset="2"/>
              </a:rPr>
              <a:t>Source: Ndlovu and others, 2024</a:t>
            </a:r>
            <a:endParaRPr kumimoji="0" lang="en-ZA" sz="800" b="0" i="0" u="none" strike="noStrike" kern="1200" cap="none" spc="0" normalizeH="0" baseline="0" noProof="0" dirty="0">
              <a:ln>
                <a:noFill/>
              </a:ln>
              <a:solidFill>
                <a:srgbClr val="1B1F3C"/>
              </a:solidFill>
              <a:effectLst/>
              <a:uLnTx/>
              <a:uFillTx/>
              <a:latin typeface="Sofia Pro Light" panose="020B0602020104020603"/>
              <a:ea typeface="+mn-ea"/>
              <a:cs typeface="+mn-cs"/>
            </a:endParaRPr>
          </a:p>
        </p:txBody>
      </p:sp>
    </p:spTree>
    <p:extLst>
      <p:ext uri="{BB962C8B-B14F-4D97-AF65-F5344CB8AC3E}">
        <p14:creationId xmlns:p14="http://schemas.microsoft.com/office/powerpoint/2010/main" val="63185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BCF25-DBCA-0C44-AD05-87F084C18B48}"/>
              </a:ext>
            </a:extLst>
          </p:cNvPr>
          <p:cNvSpPr>
            <a:spLocks noGrp="1"/>
          </p:cNvSpPr>
          <p:nvPr>
            <p:ph type="body" sz="quarter" idx="10"/>
          </p:nvPr>
        </p:nvSpPr>
        <p:spPr>
          <a:xfrm>
            <a:off x="698896" y="881329"/>
            <a:ext cx="10794208" cy="1063487"/>
          </a:xfrm>
        </p:spPr>
        <p:txBody>
          <a:bodyPr>
            <a:normAutofit/>
          </a:bodyPr>
          <a:lstStyle/>
          <a:p>
            <a:r>
              <a:rPr lang="en-US" sz="3200" dirty="0"/>
              <a:t>…until COVID-19</a:t>
            </a:r>
            <a:endParaRPr lang="en-ZA" sz="3200" dirty="0"/>
          </a:p>
        </p:txBody>
      </p:sp>
      <p:pic>
        <p:nvPicPr>
          <p:cNvPr id="7" name="Picture 6">
            <a:extLst>
              <a:ext uri="{FF2B5EF4-FFF2-40B4-BE49-F238E27FC236}">
                <a16:creationId xmlns:a16="http://schemas.microsoft.com/office/drawing/2014/main" id="{A2F5C18C-1F12-4767-893B-6FDCB8948E5B}"/>
              </a:ext>
            </a:extLst>
          </p:cNvPr>
          <p:cNvPicPr>
            <a:picLocks noChangeAspect="1"/>
          </p:cNvPicPr>
          <p:nvPr/>
        </p:nvPicPr>
        <p:blipFill>
          <a:blip r:embed="rId2"/>
          <a:srcRect/>
          <a:stretch/>
        </p:blipFill>
        <p:spPr>
          <a:xfrm>
            <a:off x="10506791" y="5794513"/>
            <a:ext cx="1651653" cy="1063487"/>
          </a:xfrm>
          <a:prstGeom prst="rect">
            <a:avLst/>
          </a:prstGeom>
        </p:spPr>
      </p:pic>
      <p:graphicFrame>
        <p:nvGraphicFramePr>
          <p:cNvPr id="15" name="Chart 14">
            <a:extLst>
              <a:ext uri="{FF2B5EF4-FFF2-40B4-BE49-F238E27FC236}">
                <a16:creationId xmlns:a16="http://schemas.microsoft.com/office/drawing/2014/main" id="{DEC00FFA-778A-47C5-B6D4-40359F3D380C}"/>
              </a:ext>
            </a:extLst>
          </p:cNvPr>
          <p:cNvGraphicFramePr>
            <a:graphicFrameLocks/>
          </p:cNvGraphicFramePr>
          <p:nvPr>
            <p:extLst/>
          </p:nvPr>
        </p:nvGraphicFramePr>
        <p:xfrm>
          <a:off x="576897" y="1556067"/>
          <a:ext cx="8532813" cy="5117316"/>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AC23DD51-0736-4792-91A2-437C81A816D4}"/>
              </a:ext>
            </a:extLst>
          </p:cNvPr>
          <p:cNvSpPr/>
          <p:nvPr/>
        </p:nvSpPr>
        <p:spPr>
          <a:xfrm>
            <a:off x="6606540" y="2388870"/>
            <a:ext cx="914400" cy="720090"/>
          </a:xfrm>
          <a:prstGeom prst="ellipse">
            <a:avLst/>
          </a:prstGeom>
          <a:noFill/>
          <a:ln w="38100" cap="flat" cmpd="sng" algn="ctr">
            <a:solidFill>
              <a:srgbClr val="FF8D00"/>
            </a:solidFill>
            <a:prstDash val="solid"/>
            <a:miter lim="800000"/>
          </a:ln>
          <a:effectLst/>
        </p:spPr>
        <p:txBody>
          <a:bodyPr wrap="square" lIns="288000" tIns="288000" rIns="288000" bIns="28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7" name="TextBox 16">
            <a:extLst>
              <a:ext uri="{FF2B5EF4-FFF2-40B4-BE49-F238E27FC236}">
                <a16:creationId xmlns:a16="http://schemas.microsoft.com/office/drawing/2014/main" id="{84858A70-BF25-47D4-964C-B677E5E1CACC}"/>
              </a:ext>
            </a:extLst>
          </p:cNvPr>
          <p:cNvSpPr txBox="1"/>
          <p:nvPr/>
        </p:nvSpPr>
        <p:spPr>
          <a:xfrm>
            <a:off x="7623810" y="2564249"/>
            <a:ext cx="338105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8D00"/>
                </a:solidFill>
                <a:effectLst/>
                <a:uLnTx/>
                <a:uFillTx/>
                <a:latin typeface="Verdana"/>
                <a:ea typeface="+mn-ea"/>
                <a:cs typeface="+mn-cs"/>
              </a:rPr>
              <a:t>COVID-19 related spending</a:t>
            </a:r>
          </a:p>
        </p:txBody>
      </p:sp>
      <p:sp>
        <p:nvSpPr>
          <p:cNvPr id="8" name="Oval 7">
            <a:extLst>
              <a:ext uri="{FF2B5EF4-FFF2-40B4-BE49-F238E27FC236}">
                <a16:creationId xmlns:a16="http://schemas.microsoft.com/office/drawing/2014/main" id="{61B83A84-3CA5-4A92-B2B4-479F4DDDF069}"/>
              </a:ext>
            </a:extLst>
          </p:cNvPr>
          <p:cNvSpPr/>
          <p:nvPr/>
        </p:nvSpPr>
        <p:spPr>
          <a:xfrm>
            <a:off x="7360920" y="2933581"/>
            <a:ext cx="1645920" cy="720090"/>
          </a:xfrm>
          <a:prstGeom prst="ellipse">
            <a:avLst/>
          </a:prstGeom>
          <a:noFill/>
          <a:ln w="38100" cap="flat" cmpd="sng" algn="ctr">
            <a:solidFill>
              <a:schemeClr val="accent3"/>
            </a:solidFill>
            <a:prstDash val="solid"/>
            <a:miter lim="800000"/>
          </a:ln>
          <a:effectLst/>
        </p:spPr>
        <p:txBody>
          <a:bodyPr wrap="square" lIns="288000" tIns="288000" rIns="288000" bIns="28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B24519"/>
              </a:solidFill>
              <a:effectLst/>
              <a:uLnTx/>
              <a:uFillTx/>
              <a:latin typeface="Verdana"/>
              <a:ea typeface="+mn-ea"/>
              <a:cs typeface="+mn-cs"/>
            </a:endParaRPr>
          </a:p>
        </p:txBody>
      </p:sp>
      <p:sp>
        <p:nvSpPr>
          <p:cNvPr id="9" name="TextBox 8">
            <a:extLst>
              <a:ext uri="{FF2B5EF4-FFF2-40B4-BE49-F238E27FC236}">
                <a16:creationId xmlns:a16="http://schemas.microsoft.com/office/drawing/2014/main" id="{9945ED9D-4873-451D-A749-F7FBCC5C83AC}"/>
              </a:ext>
            </a:extLst>
          </p:cNvPr>
          <p:cNvSpPr txBox="1"/>
          <p:nvPr/>
        </p:nvSpPr>
        <p:spPr>
          <a:xfrm>
            <a:off x="9109710" y="3108960"/>
            <a:ext cx="2929890" cy="120032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B24519"/>
                </a:solidFill>
                <a:effectLst/>
                <a:uLnTx/>
                <a:uFillTx/>
                <a:latin typeface="Verdana"/>
                <a:ea typeface="+mn-ea"/>
                <a:cs typeface="+mn-cs"/>
              </a:rPr>
              <a:t>Decrease in HIV budget as a result of decreasing fiscal space after COVID-19</a:t>
            </a:r>
          </a:p>
        </p:txBody>
      </p:sp>
    </p:spTree>
    <p:extLst>
      <p:ext uri="{BB962C8B-B14F-4D97-AF65-F5344CB8AC3E}">
        <p14:creationId xmlns:p14="http://schemas.microsoft.com/office/powerpoint/2010/main" val="8924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rc 4"/>
          <p:cNvSpPr/>
          <p:nvPr/>
        </p:nvSpPr>
        <p:spPr>
          <a:xfrm rot="5675038">
            <a:off x="8905346" y="1833470"/>
            <a:ext cx="1291685" cy="1085187"/>
          </a:xfrm>
          <a:prstGeom prst="arc">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0" name="Flowchart: Connector 9"/>
          <p:cNvSpPr/>
          <p:nvPr/>
        </p:nvSpPr>
        <p:spPr>
          <a:xfrm>
            <a:off x="4662815" y="1947932"/>
            <a:ext cx="4435497" cy="4435497"/>
          </a:xfrm>
          <a:prstGeom prst="flowChartConnector">
            <a:avLst/>
          </a:pr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Isosceles Triangle 13"/>
          <p:cNvSpPr/>
          <p:nvPr/>
        </p:nvSpPr>
        <p:spPr>
          <a:xfrm rot="7063281">
            <a:off x="7559134" y="1926193"/>
            <a:ext cx="385370" cy="395882"/>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Rounded Rectangle 8"/>
          <p:cNvSpPr/>
          <p:nvPr/>
        </p:nvSpPr>
        <p:spPr>
          <a:xfrm>
            <a:off x="8470981" y="482523"/>
            <a:ext cx="1680752" cy="158958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Epidemiological estimates</a:t>
            </a:r>
          </a:p>
        </p:txBody>
      </p:sp>
      <p:sp>
        <p:nvSpPr>
          <p:cNvPr id="15" name="Rounded Rectangle 14"/>
          <p:cNvSpPr/>
          <p:nvPr/>
        </p:nvSpPr>
        <p:spPr>
          <a:xfrm>
            <a:off x="3855209" y="3217505"/>
            <a:ext cx="1679030" cy="8317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Cost estimates</a:t>
            </a:r>
          </a:p>
        </p:txBody>
      </p:sp>
      <p:sp>
        <p:nvSpPr>
          <p:cNvPr id="16" name="Rounded Rectangle 15"/>
          <p:cNvSpPr/>
          <p:nvPr/>
        </p:nvSpPr>
        <p:spPr>
          <a:xfrm>
            <a:off x="7728289" y="2403975"/>
            <a:ext cx="1702575" cy="8508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Cost effectiveness</a:t>
            </a:r>
          </a:p>
        </p:txBody>
      </p:sp>
      <p:sp>
        <p:nvSpPr>
          <p:cNvPr id="17" name="Rounded Rectangle 16"/>
          <p:cNvSpPr/>
          <p:nvPr/>
        </p:nvSpPr>
        <p:spPr>
          <a:xfrm>
            <a:off x="8397055" y="3489860"/>
            <a:ext cx="1702575" cy="854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Choice of</a:t>
            </a:r>
            <a:r>
              <a:rPr kumimoji="0" lang="en-ZA" sz="1350" b="1" i="0" u="none" strike="noStrike" kern="1200" cap="none" spc="0" normalizeH="0" noProof="0" dirty="0">
                <a:ln>
                  <a:noFill/>
                </a:ln>
                <a:solidFill>
                  <a:srgbClr val="FFFFFF"/>
                </a:solidFill>
                <a:effectLst/>
                <a:uLnTx/>
                <a:uFillTx/>
                <a:latin typeface="Gill Sans MT" panose="020B0502020104020203"/>
                <a:ea typeface="+mn-ea"/>
                <a:cs typeface="+mn-cs"/>
              </a:rPr>
              <a:t> interventions</a:t>
            </a:r>
            <a:endPar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8" name="Rounded Rectangle 17"/>
          <p:cNvSpPr/>
          <p:nvPr/>
        </p:nvSpPr>
        <p:spPr>
          <a:xfrm>
            <a:off x="8411227" y="4678458"/>
            <a:ext cx="1688402" cy="8150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Policy</a:t>
            </a:r>
            <a:r>
              <a:rPr kumimoji="0" lang="en-ZA" sz="1350" b="1" i="0" u="none" strike="noStrike" kern="1200" cap="none" spc="0" normalizeH="0" noProof="0" dirty="0">
                <a:ln>
                  <a:noFill/>
                </a:ln>
                <a:solidFill>
                  <a:srgbClr val="FFFFFF"/>
                </a:solidFill>
                <a:effectLst/>
                <a:uLnTx/>
                <a:uFillTx/>
                <a:latin typeface="Gill Sans MT" panose="020B0502020104020203"/>
                <a:ea typeface="+mn-ea"/>
                <a:cs typeface="+mn-cs"/>
              </a:rPr>
              <a:t> advice</a:t>
            </a: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 and guidelines</a:t>
            </a:r>
          </a:p>
        </p:txBody>
      </p:sp>
      <p:sp>
        <p:nvSpPr>
          <p:cNvPr id="22" name="Rounded Rectangle 21"/>
          <p:cNvSpPr/>
          <p:nvPr/>
        </p:nvSpPr>
        <p:spPr>
          <a:xfrm>
            <a:off x="3780774" y="4509578"/>
            <a:ext cx="1697774" cy="8351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Implementation</a:t>
            </a:r>
          </a:p>
        </p:txBody>
      </p:sp>
      <p:sp>
        <p:nvSpPr>
          <p:cNvPr id="28" name="Rounded Rectangle 27"/>
          <p:cNvSpPr/>
          <p:nvPr/>
        </p:nvSpPr>
        <p:spPr>
          <a:xfrm>
            <a:off x="4971577" y="5804965"/>
            <a:ext cx="1688402" cy="815080"/>
          </a:xfrm>
          <a:prstGeom prst="roundRect">
            <a:avLst/>
          </a:prstGeom>
          <a:solidFill>
            <a:srgbClr val="150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National budget</a:t>
            </a:r>
          </a:p>
        </p:txBody>
      </p:sp>
      <p:sp>
        <p:nvSpPr>
          <p:cNvPr id="23" name="Rounded Rectangle 22"/>
          <p:cNvSpPr/>
          <p:nvPr/>
        </p:nvSpPr>
        <p:spPr>
          <a:xfrm>
            <a:off x="7240438" y="5780701"/>
            <a:ext cx="1697774" cy="8247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Quantifications of </a:t>
            </a:r>
            <a:r>
              <a:rPr lang="en-ZA" sz="1350" b="1" dirty="0">
                <a:solidFill>
                  <a:srgbClr val="FFFFFF"/>
                </a:solidFill>
                <a:latin typeface="Gill Sans MT" panose="020B0502020104020203"/>
              </a:rPr>
              <a:t>d</a:t>
            </a: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rugs, O2, beds, staff, vaccines</a:t>
            </a:r>
            <a:endParaRPr kumimoji="0" lang="en-ZA" sz="135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0" name="Title 1"/>
          <p:cNvSpPr txBox="1">
            <a:spLocks/>
          </p:cNvSpPr>
          <p:nvPr/>
        </p:nvSpPr>
        <p:spPr>
          <a:xfrm>
            <a:off x="175741" y="104159"/>
            <a:ext cx="2191548" cy="233361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A COVID-19 planning and budgeting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cycle</a:t>
            </a:r>
            <a:endParaRPr kumimoji="0" lang="en-GB"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1" name="Rounded Rectangle 30"/>
          <p:cNvSpPr/>
          <p:nvPr/>
        </p:nvSpPr>
        <p:spPr>
          <a:xfrm>
            <a:off x="10029319" y="1628846"/>
            <a:ext cx="1309467" cy="67832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National COVID-19</a:t>
            </a:r>
            <a:r>
              <a:rPr kumimoji="0" lang="en-ZA" sz="1350" b="1" i="0" u="none" strike="noStrike" kern="1200" cap="none" spc="0" normalizeH="0" noProof="0" dirty="0">
                <a:ln>
                  <a:noFill/>
                </a:ln>
                <a:solidFill>
                  <a:srgbClr val="FFFFFF"/>
                </a:solidFill>
                <a:effectLst/>
                <a:uLnTx/>
                <a:uFillTx/>
                <a:latin typeface="Gill Sans MT" panose="020B0502020104020203"/>
                <a:ea typeface="+mn-ea"/>
                <a:cs typeface="+mn-cs"/>
              </a:rPr>
              <a:t> </a:t>
            </a:r>
            <a:r>
              <a:rPr lang="en-ZA" sz="1350" b="1" dirty="0">
                <a:solidFill>
                  <a:srgbClr val="FFFFFF"/>
                </a:solidFill>
                <a:latin typeface="Gill Sans MT" panose="020B0502020104020203"/>
              </a:rPr>
              <a:t>Epi Model</a:t>
            </a:r>
            <a:endPar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2" name="Rounded Rectangle 31"/>
          <p:cNvSpPr/>
          <p:nvPr/>
        </p:nvSpPr>
        <p:spPr>
          <a:xfrm>
            <a:off x="10029319" y="886780"/>
            <a:ext cx="1309467" cy="6783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Resurgence metrics</a:t>
            </a:r>
          </a:p>
        </p:txBody>
      </p:sp>
      <p:sp>
        <p:nvSpPr>
          <p:cNvPr id="36" name="Arc 35">
            <a:extLst>
              <a:ext uri="{FF2B5EF4-FFF2-40B4-BE49-F238E27FC236}">
                <a16:creationId xmlns:a16="http://schemas.microsoft.com/office/drawing/2014/main" id="{0ED5DA63-9BC2-4645-92D2-87F6B44000D1}"/>
              </a:ext>
            </a:extLst>
          </p:cNvPr>
          <p:cNvSpPr/>
          <p:nvPr/>
        </p:nvSpPr>
        <p:spPr>
          <a:xfrm rot="960087">
            <a:off x="3211061" y="2689812"/>
            <a:ext cx="1468588" cy="666788"/>
          </a:xfrm>
          <a:prstGeom prst="arc">
            <a:avLst/>
          </a:prstGeom>
          <a:ln w="5715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35" name="Rounded Rectangle 8">
            <a:extLst>
              <a:ext uri="{FF2B5EF4-FFF2-40B4-BE49-F238E27FC236}">
                <a16:creationId xmlns:a16="http://schemas.microsoft.com/office/drawing/2014/main" id="{0ABD38A4-CEE3-476A-A535-3DC0A4B8C3E2}"/>
              </a:ext>
            </a:extLst>
          </p:cNvPr>
          <p:cNvSpPr/>
          <p:nvPr/>
        </p:nvSpPr>
        <p:spPr>
          <a:xfrm>
            <a:off x="1918658" y="2402060"/>
            <a:ext cx="2171008" cy="59346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New interventions/ effectiveness data</a:t>
            </a:r>
          </a:p>
        </p:txBody>
      </p:sp>
      <p:sp>
        <p:nvSpPr>
          <p:cNvPr id="29" name="Arc 28">
            <a:extLst>
              <a:ext uri="{FF2B5EF4-FFF2-40B4-BE49-F238E27FC236}">
                <a16:creationId xmlns:a16="http://schemas.microsoft.com/office/drawing/2014/main" id="{4D7F74AE-2B9E-4073-8D51-DDB222A91D0F}"/>
              </a:ext>
            </a:extLst>
          </p:cNvPr>
          <p:cNvSpPr/>
          <p:nvPr/>
        </p:nvSpPr>
        <p:spPr>
          <a:xfrm rot="4611951">
            <a:off x="8945041" y="2052652"/>
            <a:ext cx="1945345" cy="1055677"/>
          </a:xfrm>
          <a:prstGeom prst="arc">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33" name="Arc 32">
            <a:extLst>
              <a:ext uri="{FF2B5EF4-FFF2-40B4-BE49-F238E27FC236}">
                <a16:creationId xmlns:a16="http://schemas.microsoft.com/office/drawing/2014/main" id="{A4C92BCF-436E-4075-B847-24FDA5B0F6E2}"/>
              </a:ext>
            </a:extLst>
          </p:cNvPr>
          <p:cNvSpPr/>
          <p:nvPr/>
        </p:nvSpPr>
        <p:spPr>
          <a:xfrm rot="4611951">
            <a:off x="7210718" y="1576560"/>
            <a:ext cx="4970662" cy="2196491"/>
          </a:xfrm>
          <a:prstGeom prst="arc">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38" name="Rounded Rectangle 25">
            <a:extLst>
              <a:ext uri="{FF2B5EF4-FFF2-40B4-BE49-F238E27FC236}">
                <a16:creationId xmlns:a16="http://schemas.microsoft.com/office/drawing/2014/main" id="{C18DE07E-19E8-4D00-A2C6-4AB3EBB30F85}"/>
              </a:ext>
            </a:extLst>
          </p:cNvPr>
          <p:cNvSpPr/>
          <p:nvPr/>
        </p:nvSpPr>
        <p:spPr>
          <a:xfrm>
            <a:off x="4851921" y="1686473"/>
            <a:ext cx="1854726" cy="870650"/>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Service statistics, esp. hospitalisations</a:t>
            </a:r>
            <a:r>
              <a:rPr kumimoji="0" lang="en-ZA" sz="1350" b="1" i="0" u="none" strike="noStrike" kern="1200" cap="none" spc="0" normalizeH="0" noProof="0" dirty="0">
                <a:ln>
                  <a:noFill/>
                </a:ln>
                <a:solidFill>
                  <a:srgbClr val="FFFFFF"/>
                </a:solidFill>
                <a:effectLst/>
                <a:uLnTx/>
                <a:uFillTx/>
                <a:latin typeface="Gill Sans MT" panose="020B0502020104020203"/>
                <a:ea typeface="+mn-ea"/>
                <a:cs typeface="+mn-cs"/>
              </a:rPr>
              <a:t> (</a:t>
            </a: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length of stay), tests</a:t>
            </a:r>
          </a:p>
        </p:txBody>
      </p:sp>
      <p:sp>
        <p:nvSpPr>
          <p:cNvPr id="39" name="Rounded Rectangle 31">
            <a:extLst>
              <a:ext uri="{FF2B5EF4-FFF2-40B4-BE49-F238E27FC236}">
                <a16:creationId xmlns:a16="http://schemas.microsoft.com/office/drawing/2014/main" id="{DA0544A6-6E73-46E5-8149-FFA044071133}"/>
              </a:ext>
            </a:extLst>
          </p:cNvPr>
          <p:cNvSpPr/>
          <p:nvPr/>
        </p:nvSpPr>
        <p:spPr>
          <a:xfrm>
            <a:off x="10009179" y="140115"/>
            <a:ext cx="1309467" cy="67832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Short-term projections</a:t>
            </a:r>
          </a:p>
        </p:txBody>
      </p:sp>
    </p:spTree>
    <p:extLst>
      <p:ext uri="{BB962C8B-B14F-4D97-AF65-F5344CB8AC3E}">
        <p14:creationId xmlns:p14="http://schemas.microsoft.com/office/powerpoint/2010/main" val="2259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animBg="1"/>
      <p:bldP spid="9" grpId="0" animBg="1"/>
      <p:bldP spid="15" grpId="0" animBg="1"/>
      <p:bldP spid="16" grpId="0" animBg="1"/>
      <p:bldP spid="17" grpId="0" animBg="1"/>
      <p:bldP spid="18" grpId="0" animBg="1"/>
      <p:bldP spid="22" grpId="0" animBg="1"/>
      <p:bldP spid="28" grpId="0" animBg="1"/>
      <p:bldP spid="23" grpId="0" animBg="1"/>
      <p:bldP spid="31" grpId="0" animBg="1"/>
      <p:bldP spid="32" grpId="0" animBg="1"/>
      <p:bldP spid="36" grpId="0" animBg="1"/>
      <p:bldP spid="35" grpId="0" animBg="1"/>
      <p:bldP spid="29" grpId="0" animBg="1"/>
      <p:bldP spid="33" grpId="0" animBg="1"/>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301970" y="243702"/>
            <a:ext cx="11608981" cy="7512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71616"/>
              </a:buClr>
              <a:buSzPct val="100000"/>
              <a:buFont typeface="Arial"/>
              <a:buNone/>
            </a:pPr>
            <a:r>
              <a:rPr lang="en-US" sz="2800" b="1" dirty="0">
                <a:latin typeface="Arial"/>
                <a:ea typeface="Arial"/>
                <a:cs typeface="Arial"/>
                <a:sym typeface="Arial"/>
              </a:rPr>
              <a:t>South African COVID-19 Modelling Consortium</a:t>
            </a:r>
            <a:endParaRPr sz="3600" dirty="0"/>
          </a:p>
        </p:txBody>
      </p:sp>
      <p:sp>
        <p:nvSpPr>
          <p:cNvPr id="115" name="Google Shape;115;p2"/>
          <p:cNvSpPr txBox="1">
            <a:spLocks noGrp="1"/>
          </p:cNvSpPr>
          <p:nvPr>
            <p:ph type="body" idx="2"/>
          </p:nvPr>
        </p:nvSpPr>
        <p:spPr>
          <a:xfrm>
            <a:off x="301970" y="1060450"/>
            <a:ext cx="11608981" cy="47371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757070"/>
              </a:buClr>
              <a:buSzPts val="2000"/>
              <a:buChar char="•"/>
            </a:pPr>
            <a:r>
              <a:rPr lang="en-US" sz="2000" dirty="0">
                <a:solidFill>
                  <a:schemeClr val="tx1">
                    <a:lumMod val="50000"/>
                  </a:schemeClr>
                </a:solidFill>
              </a:rPr>
              <a:t>Established 23 March 2020 by request of Department of Health</a:t>
            </a:r>
          </a:p>
          <a:p>
            <a:pPr marL="228600" lvl="0" indent="-228600" algn="l" rtl="0">
              <a:lnSpc>
                <a:spcPct val="100000"/>
              </a:lnSpc>
              <a:spcBef>
                <a:spcPts val="0"/>
              </a:spcBef>
              <a:spcAft>
                <a:spcPts val="0"/>
              </a:spcAft>
              <a:buClr>
                <a:srgbClr val="757070"/>
              </a:buClr>
              <a:buSzPts val="2000"/>
              <a:buChar char="•"/>
            </a:pPr>
            <a:r>
              <a:rPr lang="en-US" sz="2000" dirty="0">
                <a:solidFill>
                  <a:schemeClr val="tx1">
                    <a:lumMod val="50000"/>
                  </a:schemeClr>
                </a:solidFill>
              </a:rPr>
              <a:t>Initially funded through existing grants (HIV, malaria); from 2021 through BMGF, </a:t>
            </a:r>
            <a:r>
              <a:rPr lang="en-US" sz="2000" dirty="0" err="1">
                <a:solidFill>
                  <a:schemeClr val="tx1">
                    <a:lumMod val="50000"/>
                  </a:schemeClr>
                </a:solidFill>
              </a:rPr>
              <a:t>Wellcome</a:t>
            </a:r>
            <a:r>
              <a:rPr lang="en-US" sz="2000" dirty="0">
                <a:solidFill>
                  <a:schemeClr val="tx1">
                    <a:lumMod val="50000"/>
                  </a:schemeClr>
                </a:solidFill>
              </a:rPr>
              <a:t>, WHO</a:t>
            </a:r>
            <a:endParaRPr dirty="0">
              <a:solidFill>
                <a:schemeClr val="tx1">
                  <a:lumMod val="50000"/>
                </a:schemeClr>
              </a:solidFill>
            </a:endParaRPr>
          </a:p>
          <a:p>
            <a:pPr marL="228600" lvl="0" indent="-228600" algn="l" rtl="0">
              <a:lnSpc>
                <a:spcPct val="100000"/>
              </a:lnSpc>
              <a:spcBef>
                <a:spcPts val="1000"/>
              </a:spcBef>
              <a:spcAft>
                <a:spcPts val="0"/>
              </a:spcAft>
              <a:buClr>
                <a:srgbClr val="757070"/>
              </a:buClr>
              <a:buSzPts val="2000"/>
              <a:buChar char="•"/>
            </a:pPr>
            <a:r>
              <a:rPr lang="en-US" sz="2000" dirty="0">
                <a:solidFill>
                  <a:schemeClr val="tx1">
                    <a:lumMod val="50000"/>
                  </a:schemeClr>
                </a:solidFill>
              </a:rPr>
              <a:t>Models developed jointly by </a:t>
            </a:r>
            <a:endParaRPr dirty="0">
              <a:solidFill>
                <a:schemeClr val="tx1">
                  <a:lumMod val="50000"/>
                </a:schemeClr>
              </a:solidFill>
            </a:endParaRPr>
          </a:p>
          <a:p>
            <a:pPr marL="685800" lvl="1" indent="-228600" algn="l" rtl="0">
              <a:lnSpc>
                <a:spcPct val="100000"/>
              </a:lnSpc>
              <a:spcBef>
                <a:spcPts val="500"/>
              </a:spcBef>
              <a:spcAft>
                <a:spcPts val="0"/>
              </a:spcAft>
              <a:buClr>
                <a:srgbClr val="757070"/>
              </a:buClr>
              <a:buSzPts val="2000"/>
              <a:buChar char="•"/>
            </a:pPr>
            <a:r>
              <a:rPr lang="en-US" sz="2000" b="1" dirty="0">
                <a:solidFill>
                  <a:schemeClr val="tx1">
                    <a:lumMod val="50000"/>
                  </a:schemeClr>
                </a:solidFill>
              </a:rPr>
              <a:t>Prof Sheetal </a:t>
            </a:r>
            <a:r>
              <a:rPr lang="en-US" sz="2000" b="1" dirty="0" err="1">
                <a:solidFill>
                  <a:schemeClr val="tx1">
                    <a:lumMod val="50000"/>
                  </a:schemeClr>
                </a:solidFill>
              </a:rPr>
              <a:t>Silal</a:t>
            </a:r>
            <a:r>
              <a:rPr lang="en-US" sz="2000" dirty="0">
                <a:solidFill>
                  <a:schemeClr val="tx1">
                    <a:lumMod val="50000"/>
                  </a:schemeClr>
                </a:solidFill>
              </a:rPr>
              <a:t>, Modelling and Simulation Hub, Africa (</a:t>
            </a:r>
            <a:r>
              <a:rPr lang="en-US" sz="2000" b="1" dirty="0">
                <a:solidFill>
                  <a:schemeClr val="tx1">
                    <a:lumMod val="50000"/>
                  </a:schemeClr>
                </a:solidFill>
              </a:rPr>
              <a:t>MASHA</a:t>
            </a:r>
            <a:r>
              <a:rPr lang="en-US" sz="2000" dirty="0">
                <a:solidFill>
                  <a:schemeClr val="tx1">
                    <a:lumMod val="50000"/>
                  </a:schemeClr>
                </a:solidFill>
              </a:rPr>
              <a:t>), University of Cape Town</a:t>
            </a:r>
            <a:endParaRPr dirty="0">
              <a:solidFill>
                <a:schemeClr val="tx1">
                  <a:lumMod val="50000"/>
                </a:schemeClr>
              </a:solidFill>
            </a:endParaRPr>
          </a:p>
          <a:p>
            <a:pPr marL="685800" lvl="1" indent="-228600" algn="l" rtl="0">
              <a:lnSpc>
                <a:spcPct val="100000"/>
              </a:lnSpc>
              <a:spcBef>
                <a:spcPts val="500"/>
              </a:spcBef>
              <a:spcAft>
                <a:spcPts val="0"/>
              </a:spcAft>
              <a:buClr>
                <a:srgbClr val="757070"/>
              </a:buClr>
              <a:buSzPts val="2000"/>
              <a:buChar char="•"/>
            </a:pPr>
            <a:r>
              <a:rPr lang="en-US" sz="2000" b="1" dirty="0">
                <a:solidFill>
                  <a:schemeClr val="tx1">
                    <a:lumMod val="50000"/>
                  </a:schemeClr>
                </a:solidFill>
              </a:rPr>
              <a:t>Prof Juliet Pulliam</a:t>
            </a:r>
            <a:r>
              <a:rPr lang="en-US" sz="2000" dirty="0">
                <a:solidFill>
                  <a:schemeClr val="tx1">
                    <a:lumMod val="50000"/>
                  </a:schemeClr>
                </a:solidFill>
              </a:rPr>
              <a:t>, South African DSI-NRF Centre of Excellence in Epidemiological Modelling and Analysis (</a:t>
            </a:r>
            <a:r>
              <a:rPr lang="en-US" sz="2000" b="1" dirty="0">
                <a:solidFill>
                  <a:schemeClr val="tx1">
                    <a:lumMod val="50000"/>
                  </a:schemeClr>
                </a:solidFill>
              </a:rPr>
              <a:t>SACEMA</a:t>
            </a:r>
            <a:r>
              <a:rPr lang="en-US" sz="2000" dirty="0">
                <a:solidFill>
                  <a:schemeClr val="tx1">
                    <a:lumMod val="50000"/>
                  </a:schemeClr>
                </a:solidFill>
              </a:rPr>
              <a:t>), Stellenbosch University</a:t>
            </a:r>
            <a:endParaRPr dirty="0">
              <a:solidFill>
                <a:schemeClr val="tx1">
                  <a:lumMod val="50000"/>
                </a:schemeClr>
              </a:solidFill>
            </a:endParaRPr>
          </a:p>
          <a:p>
            <a:pPr marL="685800" lvl="1" indent="-228600" algn="l" rtl="0">
              <a:lnSpc>
                <a:spcPct val="100000"/>
              </a:lnSpc>
              <a:spcBef>
                <a:spcPts val="500"/>
              </a:spcBef>
              <a:spcAft>
                <a:spcPts val="0"/>
              </a:spcAft>
              <a:buClr>
                <a:srgbClr val="757070"/>
              </a:buClr>
              <a:buSzPts val="2000"/>
              <a:buChar char="•"/>
            </a:pPr>
            <a:r>
              <a:rPr lang="en-US" sz="2000" b="1" dirty="0">
                <a:solidFill>
                  <a:schemeClr val="tx1">
                    <a:lumMod val="50000"/>
                  </a:schemeClr>
                </a:solidFill>
              </a:rPr>
              <a:t>Prof Gesine Meyer-Rath, Dr </a:t>
            </a:r>
            <a:r>
              <a:rPr lang="en-US" sz="2000" b="1" dirty="0" err="1">
                <a:solidFill>
                  <a:schemeClr val="tx1">
                    <a:lumMod val="50000"/>
                  </a:schemeClr>
                </a:solidFill>
              </a:rPr>
              <a:t>Lise</a:t>
            </a:r>
            <a:r>
              <a:rPr lang="en-US" sz="2000" b="1" dirty="0">
                <a:solidFill>
                  <a:schemeClr val="tx1">
                    <a:lumMod val="50000"/>
                  </a:schemeClr>
                </a:solidFill>
              </a:rPr>
              <a:t> Jamieson</a:t>
            </a:r>
            <a:r>
              <a:rPr lang="en-US" sz="2000" dirty="0">
                <a:solidFill>
                  <a:schemeClr val="tx1">
                    <a:lumMod val="50000"/>
                  </a:schemeClr>
                </a:solidFill>
              </a:rPr>
              <a:t>, Health Economics and Epidemiology Research Office (</a:t>
            </a:r>
            <a:r>
              <a:rPr lang="en-US" sz="2000" b="1" dirty="0">
                <a:solidFill>
                  <a:schemeClr val="tx1">
                    <a:lumMod val="50000"/>
                  </a:schemeClr>
                </a:solidFill>
              </a:rPr>
              <a:t>HE</a:t>
            </a:r>
            <a:r>
              <a:rPr lang="en-US" sz="2000" b="1" baseline="30000" dirty="0">
                <a:solidFill>
                  <a:schemeClr val="tx1">
                    <a:lumMod val="50000"/>
                  </a:schemeClr>
                </a:solidFill>
              </a:rPr>
              <a:t>2</a:t>
            </a:r>
            <a:r>
              <a:rPr lang="en-US" sz="2000" b="1" dirty="0">
                <a:solidFill>
                  <a:schemeClr val="tx1">
                    <a:lumMod val="50000"/>
                  </a:schemeClr>
                </a:solidFill>
              </a:rPr>
              <a:t>RO</a:t>
            </a:r>
            <a:r>
              <a:rPr lang="en-US" sz="2000" dirty="0">
                <a:solidFill>
                  <a:schemeClr val="tx1">
                    <a:lumMod val="50000"/>
                  </a:schemeClr>
                </a:solidFill>
              </a:rPr>
              <a:t>), University of the Witwatersrand</a:t>
            </a:r>
            <a:endParaRPr dirty="0">
              <a:solidFill>
                <a:schemeClr val="tx1">
                  <a:lumMod val="50000"/>
                </a:schemeClr>
              </a:solidFill>
            </a:endParaRPr>
          </a:p>
          <a:p>
            <a:pPr marL="685800" lvl="1" indent="-228600" algn="l" rtl="0">
              <a:lnSpc>
                <a:spcPct val="100000"/>
              </a:lnSpc>
              <a:spcBef>
                <a:spcPts val="500"/>
              </a:spcBef>
              <a:spcAft>
                <a:spcPts val="0"/>
              </a:spcAft>
              <a:buClr>
                <a:srgbClr val="757070"/>
              </a:buClr>
              <a:buSzPts val="2000"/>
              <a:buChar char="•"/>
            </a:pPr>
            <a:r>
              <a:rPr lang="en-US" sz="2000" b="1" dirty="0">
                <a:solidFill>
                  <a:schemeClr val="tx1">
                    <a:lumMod val="50000"/>
                  </a:schemeClr>
                </a:solidFill>
              </a:rPr>
              <a:t>Dr Harry Moultrie</a:t>
            </a:r>
            <a:r>
              <a:rPr lang="en-US" sz="2000" dirty="0">
                <a:solidFill>
                  <a:schemeClr val="tx1">
                    <a:lumMod val="50000"/>
                  </a:schemeClr>
                </a:solidFill>
              </a:rPr>
              <a:t>, National Institute for Communicable Diseases </a:t>
            </a:r>
            <a:r>
              <a:rPr lang="en-US" sz="2000" b="1" dirty="0">
                <a:solidFill>
                  <a:schemeClr val="tx1">
                    <a:lumMod val="50000"/>
                  </a:schemeClr>
                </a:solidFill>
              </a:rPr>
              <a:t>(NICD) - convener</a:t>
            </a:r>
          </a:p>
          <a:p>
            <a:pPr marL="685800" lvl="1" indent="-228600">
              <a:lnSpc>
                <a:spcPct val="100000"/>
              </a:lnSpc>
              <a:buClr>
                <a:srgbClr val="757070"/>
              </a:buClr>
              <a:buSzPts val="2000"/>
            </a:pPr>
            <a:r>
              <a:rPr lang="en-US" sz="2000" dirty="0">
                <a:solidFill>
                  <a:schemeClr val="tx1">
                    <a:lumMod val="50000"/>
                  </a:schemeClr>
                </a:solidFill>
              </a:rPr>
              <a:t>Additional economic analysis by </a:t>
            </a:r>
            <a:r>
              <a:rPr lang="en-US" sz="2000" b="1" dirty="0">
                <a:solidFill>
                  <a:schemeClr val="tx1">
                    <a:lumMod val="50000"/>
                  </a:schemeClr>
                </a:solidFill>
              </a:rPr>
              <a:t>Dr </a:t>
            </a:r>
            <a:r>
              <a:rPr lang="en-US" sz="2000" b="1" dirty="0" err="1">
                <a:solidFill>
                  <a:schemeClr val="tx1">
                    <a:lumMod val="50000"/>
                  </a:schemeClr>
                </a:solidFill>
              </a:rPr>
              <a:t>Ijeoma</a:t>
            </a:r>
            <a:r>
              <a:rPr lang="en-US" sz="2000" b="1" dirty="0">
                <a:solidFill>
                  <a:schemeClr val="tx1">
                    <a:lumMod val="50000"/>
                  </a:schemeClr>
                </a:solidFill>
              </a:rPr>
              <a:t> </a:t>
            </a:r>
            <a:r>
              <a:rPr lang="en-US" sz="2000" b="1" dirty="0" err="1">
                <a:solidFill>
                  <a:schemeClr val="tx1">
                    <a:lumMod val="50000"/>
                  </a:schemeClr>
                </a:solidFill>
              </a:rPr>
              <a:t>Edoka</a:t>
            </a:r>
            <a:r>
              <a:rPr lang="en-US" sz="2000" dirty="0">
                <a:solidFill>
                  <a:schemeClr val="tx1">
                    <a:lumMod val="50000"/>
                  </a:schemeClr>
                </a:solidFill>
              </a:rPr>
              <a:t>, University of the Witwatersrand</a:t>
            </a:r>
          </a:p>
          <a:p>
            <a:pPr marL="685800" lvl="1" indent="-228600" algn="l" rtl="0">
              <a:lnSpc>
                <a:spcPct val="100000"/>
              </a:lnSpc>
              <a:spcBef>
                <a:spcPts val="500"/>
              </a:spcBef>
              <a:spcAft>
                <a:spcPts val="0"/>
              </a:spcAft>
              <a:buClr>
                <a:srgbClr val="757070"/>
              </a:buClr>
              <a:buSzPts val="2000"/>
              <a:buChar char="•"/>
            </a:pPr>
            <a:endParaRPr dirty="0">
              <a:solidFill>
                <a:schemeClr val="tx1">
                  <a:lumMod val="50000"/>
                </a:schemeClr>
              </a:solidFill>
            </a:endParaRPr>
          </a:p>
          <a:p>
            <a:pPr marL="685800" lvl="1" indent="-101600" algn="l" rtl="0">
              <a:lnSpc>
                <a:spcPct val="100000"/>
              </a:lnSpc>
              <a:spcBef>
                <a:spcPts val="500"/>
              </a:spcBef>
              <a:spcAft>
                <a:spcPts val="0"/>
              </a:spcAft>
              <a:buClr>
                <a:schemeClr val="dk1"/>
              </a:buClr>
              <a:buSzPts val="2000"/>
              <a:buNone/>
            </a:pPr>
            <a:endParaRPr sz="2000" b="1" dirty="0">
              <a:solidFill>
                <a:schemeClr val="tx1">
                  <a:lumMod val="50000"/>
                </a:schemeClr>
              </a:solidFill>
            </a:endParaRPr>
          </a:p>
        </p:txBody>
      </p:sp>
      <p:pic>
        <p:nvPicPr>
          <p:cNvPr id="116" name="Google Shape;116;p2"/>
          <p:cNvPicPr preferRelativeResize="0"/>
          <p:nvPr/>
        </p:nvPicPr>
        <p:blipFill rotWithShape="1">
          <a:blip r:embed="rId3">
            <a:alphaModFix/>
          </a:blip>
          <a:srcRect l="21207" r="16280"/>
          <a:stretch/>
        </p:blipFill>
        <p:spPr>
          <a:xfrm>
            <a:off x="103458" y="5002108"/>
            <a:ext cx="1453415" cy="1789169"/>
          </a:xfrm>
          <a:prstGeom prst="rect">
            <a:avLst/>
          </a:prstGeom>
          <a:noFill/>
          <a:ln>
            <a:noFill/>
          </a:ln>
        </p:spPr>
      </p:pic>
      <p:pic>
        <p:nvPicPr>
          <p:cNvPr id="117" name="Google Shape;117;p2"/>
          <p:cNvPicPr preferRelativeResize="0"/>
          <p:nvPr/>
        </p:nvPicPr>
        <p:blipFill rotWithShape="1">
          <a:blip r:embed="rId4">
            <a:alphaModFix/>
          </a:blip>
          <a:srcRect l="8714" r="9512"/>
          <a:stretch/>
        </p:blipFill>
        <p:spPr>
          <a:xfrm>
            <a:off x="1619005" y="5002109"/>
            <a:ext cx="1463041" cy="1789169"/>
          </a:xfrm>
          <a:prstGeom prst="rect">
            <a:avLst/>
          </a:prstGeom>
          <a:noFill/>
          <a:ln>
            <a:noFill/>
          </a:ln>
        </p:spPr>
      </p:pic>
      <p:pic>
        <p:nvPicPr>
          <p:cNvPr id="118" name="Google Shape;118;p2"/>
          <p:cNvPicPr preferRelativeResize="0"/>
          <p:nvPr/>
        </p:nvPicPr>
        <p:blipFill rotWithShape="1">
          <a:blip r:embed="rId5">
            <a:alphaModFix/>
          </a:blip>
          <a:srcRect/>
          <a:stretch/>
        </p:blipFill>
        <p:spPr>
          <a:xfrm>
            <a:off x="3140798" y="5002108"/>
            <a:ext cx="1493259" cy="1789169"/>
          </a:xfrm>
          <a:prstGeom prst="rect">
            <a:avLst/>
          </a:prstGeom>
          <a:noFill/>
          <a:ln>
            <a:noFill/>
          </a:ln>
        </p:spPr>
      </p:pic>
      <p:pic>
        <p:nvPicPr>
          <p:cNvPr id="119" name="Google Shape;119;p2"/>
          <p:cNvPicPr preferRelativeResize="0"/>
          <p:nvPr/>
        </p:nvPicPr>
        <p:blipFill rotWithShape="1">
          <a:blip r:embed="rId6">
            <a:alphaModFix/>
          </a:blip>
          <a:srcRect l="12980" t="1" b="-19621"/>
          <a:stretch/>
        </p:blipFill>
        <p:spPr>
          <a:xfrm>
            <a:off x="4692809" y="5017461"/>
            <a:ext cx="1546640" cy="2126115"/>
          </a:xfrm>
          <a:prstGeom prst="rect">
            <a:avLst/>
          </a:prstGeom>
          <a:noFill/>
          <a:ln>
            <a:noFill/>
          </a:ln>
        </p:spPr>
      </p:pic>
      <p:pic>
        <p:nvPicPr>
          <p:cNvPr id="120" name="Google Shape;120;p2"/>
          <p:cNvPicPr preferRelativeResize="0"/>
          <p:nvPr/>
        </p:nvPicPr>
        <p:blipFill rotWithShape="1">
          <a:blip r:embed="rId7">
            <a:alphaModFix/>
          </a:blip>
          <a:srcRect l="21107" t="8646"/>
          <a:stretch/>
        </p:blipFill>
        <p:spPr>
          <a:xfrm>
            <a:off x="6289975" y="5002108"/>
            <a:ext cx="1549495" cy="1794248"/>
          </a:xfrm>
          <a:prstGeom prst="rect">
            <a:avLst/>
          </a:prstGeom>
          <a:noFill/>
          <a:ln>
            <a:noFill/>
          </a:ln>
        </p:spPr>
      </p:pic>
      <p:pic>
        <p:nvPicPr>
          <p:cNvPr id="10" name="Picture 9">
            <a:extLst>
              <a:ext uri="{FF2B5EF4-FFF2-40B4-BE49-F238E27FC236}">
                <a16:creationId xmlns:a16="http://schemas.microsoft.com/office/drawing/2014/main" id="{B48E1866-8A8F-4D97-9E13-E6BCF3D3DD1B}"/>
              </a:ext>
            </a:extLst>
          </p:cNvPr>
          <p:cNvPicPr>
            <a:picLocks noChangeAspect="1"/>
          </p:cNvPicPr>
          <p:nvPr/>
        </p:nvPicPr>
        <p:blipFill rotWithShape="1">
          <a:blip r:embed="rId8">
            <a:extLst>
              <a:ext uri="{28A0092B-C50C-407E-A947-70E740481C1C}">
                <a14:useLocalDpi xmlns:a14="http://schemas.microsoft.com/office/drawing/2010/main" val="0"/>
              </a:ext>
            </a:extLst>
          </a:blip>
          <a:srcRect l="-215" r="2313" b="22359"/>
          <a:stretch/>
        </p:blipFill>
        <p:spPr>
          <a:xfrm>
            <a:off x="7889996" y="5002108"/>
            <a:ext cx="1504104" cy="17891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301970" y="243702"/>
            <a:ext cx="11178831" cy="7512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71616"/>
              </a:buClr>
              <a:buSzPts val="3600"/>
              <a:buFont typeface="Arial"/>
              <a:buNone/>
            </a:pPr>
            <a:r>
              <a:rPr lang="en-US" sz="3600" b="1">
                <a:latin typeface="Arial"/>
                <a:ea typeface="Arial"/>
                <a:cs typeface="Arial"/>
                <a:sym typeface="Arial"/>
              </a:rPr>
              <a:t>Wave 1: A busy time</a:t>
            </a:r>
            <a:endParaRPr/>
          </a:p>
        </p:txBody>
      </p:sp>
      <p:sp>
        <p:nvSpPr>
          <p:cNvPr id="127" name="Google Shape;127;p3"/>
          <p:cNvSpPr txBox="1">
            <a:spLocks noGrp="1"/>
          </p:cNvSpPr>
          <p:nvPr>
            <p:ph type="body" idx="2"/>
          </p:nvPr>
        </p:nvSpPr>
        <p:spPr>
          <a:xfrm>
            <a:off x="-367748" y="6125998"/>
            <a:ext cx="10535479" cy="603743"/>
          </a:xfrm>
          <a:prstGeom prst="rect">
            <a:avLst/>
          </a:prstGeom>
          <a:noFill/>
          <a:ln>
            <a:noFill/>
          </a:ln>
        </p:spPr>
        <p:txBody>
          <a:bodyPr spcFirstLastPara="1" wrap="square" lIns="91425" tIns="45700" rIns="91425" bIns="45700" anchor="t" anchorCtr="0">
            <a:noAutofit/>
          </a:bodyPr>
          <a:lstStyle/>
          <a:p>
            <a:pPr marL="457189" lvl="1" indent="0" algn="l" rtl="0">
              <a:lnSpc>
                <a:spcPct val="100000"/>
              </a:lnSpc>
              <a:spcBef>
                <a:spcPts val="0"/>
              </a:spcBef>
              <a:spcAft>
                <a:spcPts val="0"/>
              </a:spcAft>
              <a:buClr>
                <a:srgbClr val="3F3E3F"/>
              </a:buClr>
              <a:buSzPts val="1400"/>
              <a:buNone/>
            </a:pPr>
            <a:r>
              <a:rPr lang="en-US" sz="1400" b="1">
                <a:solidFill>
                  <a:srgbClr val="3F3E3F"/>
                </a:solidFill>
              </a:rPr>
              <a:t>Silal SP, Pulliam J, Jamieson L, Nichols B, Moultrie H, Meyer-Rath M. The role of modelling in planning and budgeting for South Africa's COVID-19 response. In: Govender K, George G, Padarath A, Moeti T, editors. South African Health Review 2021. Durban: Health Systems Trust; 2021. (2022)</a:t>
            </a:r>
            <a:endParaRPr/>
          </a:p>
        </p:txBody>
      </p:sp>
      <p:pic>
        <p:nvPicPr>
          <p:cNvPr id="128" name="Google Shape;128;p3"/>
          <p:cNvPicPr preferRelativeResize="0"/>
          <p:nvPr/>
        </p:nvPicPr>
        <p:blipFill rotWithShape="1">
          <a:blip r:embed="rId3">
            <a:alphaModFix/>
          </a:blip>
          <a:srcRect/>
          <a:stretch/>
        </p:blipFill>
        <p:spPr>
          <a:xfrm>
            <a:off x="-19341" y="882502"/>
            <a:ext cx="12192000" cy="5085814"/>
          </a:xfrm>
          <a:prstGeom prst="rect">
            <a:avLst/>
          </a:prstGeom>
          <a:noFill/>
          <a:ln>
            <a:noFill/>
          </a:ln>
        </p:spPr>
      </p:pic>
      <p:sp>
        <p:nvSpPr>
          <p:cNvPr id="129" name="Google Shape;129;p3"/>
          <p:cNvSpPr txBox="1"/>
          <p:nvPr/>
        </p:nvSpPr>
        <p:spPr>
          <a:xfrm>
            <a:off x="467139" y="5247861"/>
            <a:ext cx="874644"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285086"/>
                </a:solidFill>
                <a:effectLst/>
                <a:uLnTx/>
                <a:uFillTx/>
                <a:latin typeface="Calibri"/>
                <a:ea typeface="Calibri"/>
                <a:cs typeface="Calibri"/>
                <a:sym typeface="Calibri"/>
              </a:rPr>
              <a:t>2020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301970" y="243702"/>
            <a:ext cx="11178831" cy="7512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71616"/>
              </a:buClr>
              <a:buSzPts val="3600"/>
              <a:buFont typeface="Arial"/>
              <a:buNone/>
            </a:pPr>
            <a:r>
              <a:rPr lang="en-US" sz="3600" b="1">
                <a:latin typeface="Arial"/>
                <a:ea typeface="Arial"/>
                <a:cs typeface="Arial"/>
                <a:sym typeface="Arial"/>
              </a:rPr>
              <a:t>And beyond…</a:t>
            </a:r>
            <a:endParaRPr/>
          </a:p>
        </p:txBody>
      </p:sp>
      <p:sp>
        <p:nvSpPr>
          <p:cNvPr id="135" name="Google Shape;135;p4"/>
          <p:cNvSpPr txBox="1"/>
          <p:nvPr/>
        </p:nvSpPr>
        <p:spPr>
          <a:xfrm>
            <a:off x="467139" y="5247861"/>
            <a:ext cx="874644"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285086"/>
                </a:solidFill>
                <a:effectLst/>
                <a:uLnTx/>
                <a:uFillTx/>
                <a:latin typeface="Calibri"/>
                <a:ea typeface="Calibri"/>
                <a:cs typeface="Calibri"/>
                <a:sym typeface="Calibri"/>
              </a:rPr>
              <a:t>2020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6" name="Google Shape;136;p4"/>
          <p:cNvPicPr preferRelativeResize="0"/>
          <p:nvPr/>
        </p:nvPicPr>
        <p:blipFill rotWithShape="1">
          <a:blip r:embed="rId3">
            <a:alphaModFix/>
          </a:blip>
          <a:srcRect/>
          <a:stretch/>
        </p:blipFill>
        <p:spPr>
          <a:xfrm>
            <a:off x="0" y="990187"/>
            <a:ext cx="12192000" cy="48776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97FC2A-3329-C2DE-1DD5-65307C543A57}"/>
              </a:ext>
            </a:extLst>
          </p:cNvPr>
          <p:cNvPicPr>
            <a:picLocks noChangeAspect="1"/>
          </p:cNvPicPr>
          <p:nvPr/>
        </p:nvPicPr>
        <p:blipFill>
          <a:blip r:embed="rId3"/>
          <a:stretch>
            <a:fillRect/>
          </a:stretch>
        </p:blipFill>
        <p:spPr>
          <a:xfrm>
            <a:off x="152400" y="996903"/>
            <a:ext cx="12039600" cy="5261394"/>
          </a:xfrm>
          <a:prstGeom prst="rect">
            <a:avLst/>
          </a:prstGeom>
        </p:spPr>
      </p:pic>
      <p:sp>
        <p:nvSpPr>
          <p:cNvPr id="3" name="TextBox 2">
            <a:extLst>
              <a:ext uri="{FF2B5EF4-FFF2-40B4-BE49-F238E27FC236}">
                <a16:creationId xmlns:a16="http://schemas.microsoft.com/office/drawing/2014/main" id="{0C1D8EA2-9970-97B8-E1EA-32DB34ED0858}"/>
              </a:ext>
            </a:extLst>
          </p:cNvPr>
          <p:cNvSpPr txBox="1"/>
          <p:nvPr/>
        </p:nvSpPr>
        <p:spPr>
          <a:xfrm>
            <a:off x="152400" y="368870"/>
            <a:ext cx="116750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Roboto Condensed" panose="02000000000000000000" pitchFamily="2" charset="0"/>
                <a:cs typeface="Arial"/>
                <a:sym typeface="Arial"/>
              </a:rPr>
              <a:t>Recipients of SACMC outputs for </a:t>
            </a:r>
            <a:r>
              <a:rPr kumimoji="0" lang="en-US" sz="2400" b="1" i="0" u="none" strike="noStrike" kern="0" cap="none" spc="0" normalizeH="0" baseline="0" noProof="0" dirty="0">
                <a:ln>
                  <a:noFill/>
                </a:ln>
                <a:solidFill>
                  <a:srgbClr val="F99D1C"/>
                </a:solidFill>
                <a:effectLst/>
                <a:uLnTx/>
                <a:uFillTx/>
                <a:latin typeface="Arial"/>
                <a:ea typeface="Roboto Condensed" panose="02000000000000000000" pitchFamily="2" charset="0"/>
                <a:cs typeface="Arial"/>
                <a:sym typeface="Arial"/>
              </a:rPr>
              <a:t>decision-making</a:t>
            </a:r>
            <a:r>
              <a:rPr kumimoji="0" lang="en-US" sz="2400" b="1" i="0" u="none" strike="noStrike" kern="0" cap="none" spc="0" normalizeH="0" baseline="0" noProof="0" dirty="0">
                <a:ln>
                  <a:noFill/>
                </a:ln>
                <a:solidFill>
                  <a:srgbClr val="000000"/>
                </a:solidFill>
                <a:effectLst/>
                <a:uLnTx/>
                <a:uFillTx/>
                <a:latin typeface="Arial"/>
                <a:ea typeface="Roboto Condensed" panose="02000000000000000000" pitchFamily="2" charset="0"/>
                <a:cs typeface="Arial"/>
                <a:sym typeface="Arial"/>
              </a:rPr>
              <a:t>, </a:t>
            </a:r>
            <a:r>
              <a:rPr kumimoji="0" lang="en-US" sz="2400" b="1" i="0" u="none" strike="noStrike" kern="0" cap="none" spc="0" normalizeH="0" baseline="0" noProof="0" dirty="0">
                <a:ln>
                  <a:noFill/>
                </a:ln>
                <a:solidFill>
                  <a:srgbClr val="3081C5"/>
                </a:solidFill>
                <a:effectLst/>
                <a:uLnTx/>
                <a:uFillTx/>
                <a:latin typeface="Arial"/>
                <a:ea typeface="Roboto Condensed" panose="02000000000000000000" pitchFamily="2" charset="0"/>
                <a:cs typeface="Arial"/>
                <a:sym typeface="Arial"/>
              </a:rPr>
              <a:t>planning</a:t>
            </a:r>
            <a:r>
              <a:rPr kumimoji="0" lang="en-US" sz="2400" b="1" i="0" u="none" strike="noStrike" kern="0" cap="none" spc="0" normalizeH="0" baseline="0" noProof="0" dirty="0">
                <a:ln>
                  <a:noFill/>
                </a:ln>
                <a:solidFill>
                  <a:srgbClr val="000000"/>
                </a:solidFill>
                <a:effectLst/>
                <a:uLnTx/>
                <a:uFillTx/>
                <a:latin typeface="Arial"/>
                <a:ea typeface="Roboto Condensed" panose="02000000000000000000" pitchFamily="2" charset="0"/>
                <a:cs typeface="Arial"/>
                <a:sym typeface="Arial"/>
              </a:rPr>
              <a:t>, and </a:t>
            </a:r>
            <a:r>
              <a:rPr kumimoji="0" lang="en-US" sz="2400" b="1" i="0" u="none" strike="noStrike" kern="0" cap="none" spc="0" normalizeH="0" baseline="0" noProof="0" dirty="0">
                <a:ln>
                  <a:noFill/>
                </a:ln>
                <a:solidFill>
                  <a:srgbClr val="067340"/>
                </a:solidFill>
                <a:effectLst/>
                <a:uLnTx/>
                <a:uFillTx/>
                <a:latin typeface="Arial"/>
                <a:ea typeface="Roboto Condensed" panose="02000000000000000000" pitchFamily="2" charset="0"/>
                <a:cs typeface="Arial"/>
                <a:sym typeface="Arial"/>
              </a:rPr>
              <a:t>budgeting</a:t>
            </a:r>
            <a:endParaRPr kumimoji="0" lang="en-US" sz="2400" b="1" i="0" u="none" strike="noStrike" kern="0" cap="none" spc="0" normalizeH="0" baseline="0" noProof="0" dirty="0">
              <a:ln>
                <a:noFill/>
              </a:ln>
              <a:solidFill>
                <a:srgbClr val="000000"/>
              </a:solidFill>
              <a:effectLst/>
              <a:uLnTx/>
              <a:uFillTx/>
              <a:latin typeface="Arial"/>
              <a:ea typeface="Roboto Condensed" panose="02000000000000000000" pitchFamily="2" charset="0"/>
              <a:cs typeface="Arial"/>
              <a:sym typeface="Arial"/>
            </a:endParaRPr>
          </a:p>
        </p:txBody>
      </p:sp>
    </p:spTree>
    <p:extLst>
      <p:ext uri="{BB962C8B-B14F-4D97-AF65-F5344CB8AC3E}">
        <p14:creationId xmlns:p14="http://schemas.microsoft.com/office/powerpoint/2010/main" val="168966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CE3649-73CD-49B9-9977-7D9F81C21F7E}"/>
              </a:ext>
            </a:extLst>
          </p:cNvPr>
          <p:cNvPicPr>
            <a:picLocks noChangeAspect="1"/>
          </p:cNvPicPr>
          <p:nvPr/>
        </p:nvPicPr>
        <p:blipFill>
          <a:blip r:embed="rId4"/>
          <a:stretch>
            <a:fillRect/>
          </a:stretch>
        </p:blipFill>
        <p:spPr>
          <a:xfrm>
            <a:off x="6907601" y="2594343"/>
            <a:ext cx="5043355" cy="3951347"/>
          </a:xfrm>
          <a:prstGeom prst="rect">
            <a:avLst/>
          </a:prstGeom>
        </p:spPr>
      </p:pic>
      <p:sp>
        <p:nvSpPr>
          <p:cNvPr id="2" name="Title 1">
            <a:extLst>
              <a:ext uri="{FF2B5EF4-FFF2-40B4-BE49-F238E27FC236}">
                <a16:creationId xmlns:a16="http://schemas.microsoft.com/office/drawing/2014/main" id="{369D97F0-C4D6-4B5A-BD29-90B80ED41A85}"/>
              </a:ext>
            </a:extLst>
          </p:cNvPr>
          <p:cNvSpPr>
            <a:spLocks noGrp="1"/>
          </p:cNvSpPr>
          <p:nvPr>
            <p:ph type="title"/>
          </p:nvPr>
        </p:nvSpPr>
        <p:spPr/>
        <p:txBody>
          <a:bodyPr/>
          <a:lstStyle/>
          <a:p>
            <a:r>
              <a:rPr lang="en-ZA" dirty="0"/>
              <a:t>Why South Africa?</a:t>
            </a:r>
          </a:p>
        </p:txBody>
      </p:sp>
      <p:sp>
        <p:nvSpPr>
          <p:cNvPr id="4" name="Text Placeholder 3">
            <a:extLst>
              <a:ext uri="{FF2B5EF4-FFF2-40B4-BE49-F238E27FC236}">
                <a16:creationId xmlns:a16="http://schemas.microsoft.com/office/drawing/2014/main" id="{D84E0B97-996F-4C0C-A2D4-CF42FC2EF2FC}"/>
              </a:ext>
            </a:extLst>
          </p:cNvPr>
          <p:cNvSpPr>
            <a:spLocks noGrp="1"/>
          </p:cNvSpPr>
          <p:nvPr>
            <p:ph type="body" sz="quarter" idx="17"/>
          </p:nvPr>
        </p:nvSpPr>
        <p:spPr>
          <a:xfrm>
            <a:off x="442913" y="1754660"/>
            <a:ext cx="7200900" cy="4662016"/>
          </a:xfrm>
        </p:spPr>
        <p:txBody>
          <a:bodyPr>
            <a:normAutofit lnSpcReduction="10000"/>
          </a:bodyPr>
          <a:lstStyle/>
          <a:p>
            <a:pPr>
              <a:lnSpc>
                <a:spcPct val="110000"/>
              </a:lnSpc>
              <a:spcBef>
                <a:spcPts val="600"/>
              </a:spcBef>
            </a:pPr>
            <a:r>
              <a:rPr lang="en-ZA" sz="1600" dirty="0"/>
              <a:t>Country with the</a:t>
            </a:r>
            <a:r>
              <a:rPr lang="en-ZA" sz="1600" b="1" dirty="0"/>
              <a:t> largest number of people with HIV </a:t>
            </a:r>
            <a:r>
              <a:rPr lang="en-ZA" sz="1600" dirty="0"/>
              <a:t>and the </a:t>
            </a:r>
            <a:r>
              <a:rPr lang="en-ZA" sz="1600" b="1" dirty="0"/>
              <a:t>largest HIV programme</a:t>
            </a:r>
          </a:p>
          <a:p>
            <a:pPr marL="285750" indent="-285750">
              <a:lnSpc>
                <a:spcPct val="110000"/>
              </a:lnSpc>
              <a:spcBef>
                <a:spcPts val="600"/>
              </a:spcBef>
              <a:buFont typeface="Arial" panose="020B0604020202020204" pitchFamily="34" charset="0"/>
              <a:buChar char="•"/>
            </a:pPr>
            <a:r>
              <a:rPr lang="en-ZA" sz="1600" dirty="0"/>
              <a:t>20% of the global population living with HIV</a:t>
            </a:r>
          </a:p>
          <a:p>
            <a:pPr marL="285750" indent="-285750">
              <a:lnSpc>
                <a:spcPct val="110000"/>
              </a:lnSpc>
              <a:spcBef>
                <a:spcPts val="600"/>
              </a:spcBef>
              <a:buFont typeface="Arial" panose="020B0604020202020204" pitchFamily="34" charset="0"/>
              <a:buChar char="•"/>
            </a:pPr>
            <a:r>
              <a:rPr lang="en-ZA" sz="1600" dirty="0"/>
              <a:t>20% of the global population on ART</a:t>
            </a:r>
          </a:p>
          <a:p>
            <a:pPr marL="285750" indent="-285750">
              <a:lnSpc>
                <a:spcPct val="110000"/>
              </a:lnSpc>
              <a:spcBef>
                <a:spcPts val="600"/>
              </a:spcBef>
              <a:buFont typeface="Arial" panose="020B0604020202020204" pitchFamily="34" charset="0"/>
              <a:buChar char="•"/>
            </a:pPr>
            <a:r>
              <a:rPr lang="en-ZA" sz="1600" dirty="0"/>
              <a:t>20% of the global population who have initiated PrEP</a:t>
            </a:r>
          </a:p>
          <a:p>
            <a:pPr>
              <a:lnSpc>
                <a:spcPct val="110000"/>
              </a:lnSpc>
              <a:spcBef>
                <a:spcPts val="600"/>
              </a:spcBef>
            </a:pPr>
            <a:endParaRPr lang="en-ZA" sz="1600" dirty="0"/>
          </a:p>
          <a:p>
            <a:pPr>
              <a:lnSpc>
                <a:spcPct val="110000"/>
              </a:lnSpc>
              <a:spcBef>
                <a:spcPts val="600"/>
              </a:spcBef>
            </a:pPr>
            <a:r>
              <a:rPr lang="en-ZA" sz="1600" b="1" dirty="0"/>
              <a:t>Mostly domestically funded</a:t>
            </a:r>
            <a:r>
              <a:rPr lang="en-ZA" sz="1600" dirty="0"/>
              <a:t>:</a:t>
            </a:r>
          </a:p>
          <a:p>
            <a:pPr lvl="1">
              <a:lnSpc>
                <a:spcPct val="110000"/>
              </a:lnSpc>
              <a:spcBef>
                <a:spcPts val="600"/>
              </a:spcBef>
            </a:pPr>
            <a:r>
              <a:rPr lang="en-ZA" sz="1600" dirty="0"/>
              <a:t>South African government (69% of total expenditure)</a:t>
            </a:r>
          </a:p>
          <a:p>
            <a:pPr lvl="1">
              <a:lnSpc>
                <a:spcPct val="110000"/>
              </a:lnSpc>
              <a:spcBef>
                <a:spcPts val="600"/>
              </a:spcBef>
            </a:pPr>
            <a:r>
              <a:rPr lang="en-ZA" sz="1600" dirty="0"/>
              <a:t>PEPFAR (24%) </a:t>
            </a:r>
          </a:p>
          <a:p>
            <a:pPr lvl="1">
              <a:lnSpc>
                <a:spcPct val="110000"/>
              </a:lnSpc>
              <a:spcBef>
                <a:spcPts val="600"/>
              </a:spcBef>
            </a:pPr>
            <a:r>
              <a:rPr lang="en-ZA" sz="1600" dirty="0"/>
              <a:t>Global Fund (2%) </a:t>
            </a:r>
          </a:p>
          <a:p>
            <a:pPr lvl="1">
              <a:lnSpc>
                <a:spcPct val="110000"/>
              </a:lnSpc>
              <a:spcBef>
                <a:spcPts val="600"/>
              </a:spcBef>
            </a:pPr>
            <a:endParaRPr lang="en-ZA" sz="1600" dirty="0"/>
          </a:p>
          <a:p>
            <a:pPr>
              <a:lnSpc>
                <a:spcPct val="110000"/>
              </a:lnSpc>
              <a:spcBef>
                <a:spcPts val="600"/>
              </a:spcBef>
            </a:pPr>
            <a:r>
              <a:rPr lang="en-ZA" sz="1600" dirty="0"/>
              <a:t>Excellent </a:t>
            </a:r>
            <a:r>
              <a:rPr lang="en-ZA" sz="1600" b="1" dirty="0"/>
              <a:t>data </a:t>
            </a:r>
            <a:r>
              <a:rPr lang="en-ZA" sz="1600" dirty="0"/>
              <a:t>availability</a:t>
            </a:r>
          </a:p>
          <a:p>
            <a:pPr>
              <a:lnSpc>
                <a:spcPct val="110000"/>
              </a:lnSpc>
              <a:spcBef>
                <a:spcPts val="600"/>
              </a:spcBef>
            </a:pPr>
            <a:r>
              <a:rPr lang="en-ZA" sz="1600" dirty="0"/>
              <a:t>Local </a:t>
            </a:r>
            <a:r>
              <a:rPr lang="en-ZA" sz="1600" b="1" dirty="0"/>
              <a:t>analytical capacity</a:t>
            </a:r>
          </a:p>
          <a:p>
            <a:pPr>
              <a:lnSpc>
                <a:spcPct val="110000"/>
              </a:lnSpc>
              <a:spcBef>
                <a:spcPts val="600"/>
              </a:spcBef>
            </a:pPr>
            <a:r>
              <a:rPr lang="en-ZA" sz="1600" dirty="0"/>
              <a:t>Since 2008, strong </a:t>
            </a:r>
            <a:r>
              <a:rPr lang="en-ZA" sz="1600" b="1" dirty="0"/>
              <a:t>political commitment</a:t>
            </a:r>
          </a:p>
          <a:p>
            <a:pPr marL="457200" lvl="1" indent="0">
              <a:lnSpc>
                <a:spcPct val="110000"/>
              </a:lnSpc>
              <a:spcBef>
                <a:spcPts val="600"/>
              </a:spcBef>
              <a:buNone/>
            </a:pPr>
            <a:endParaRPr lang="en-ZA" sz="1600" dirty="0"/>
          </a:p>
          <a:p>
            <a:endParaRPr lang="en-ZA" sz="1600" dirty="0"/>
          </a:p>
        </p:txBody>
      </p:sp>
    </p:spTree>
    <p:extLst>
      <p:ext uri="{BB962C8B-B14F-4D97-AF65-F5344CB8AC3E}">
        <p14:creationId xmlns:p14="http://schemas.microsoft.com/office/powerpoint/2010/main" val="1491022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257215" y="204807"/>
            <a:ext cx="11793883" cy="91097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71616"/>
              </a:buClr>
              <a:buSzPct val="100000"/>
              <a:buFont typeface="Arial"/>
              <a:buNone/>
            </a:pPr>
            <a:r>
              <a:rPr lang="en-US" sz="3600" dirty="0"/>
              <a:t>The National COVID-19 Epi Model (NCEM)</a:t>
            </a:r>
            <a:br>
              <a:rPr lang="en-US" sz="3600" dirty="0"/>
            </a:br>
            <a:r>
              <a:rPr lang="en-US" sz="3200" dirty="0"/>
              <a:t>Agility and adaptability is key to remaining useful</a:t>
            </a:r>
            <a:endParaRPr sz="3200" dirty="0"/>
          </a:p>
        </p:txBody>
      </p:sp>
      <p:sp>
        <p:nvSpPr>
          <p:cNvPr id="143" name="Google Shape;143;p5"/>
          <p:cNvSpPr txBox="1">
            <a:spLocks noGrp="1"/>
          </p:cNvSpPr>
          <p:nvPr>
            <p:ph type="body" idx="1"/>
          </p:nvPr>
        </p:nvSpPr>
        <p:spPr>
          <a:xfrm>
            <a:off x="140902" y="1348877"/>
            <a:ext cx="11527637" cy="4781603"/>
          </a:xfrm>
          <a:prstGeom prst="rect">
            <a:avLst/>
          </a:prstGeom>
          <a:noFill/>
          <a:ln>
            <a:noFill/>
          </a:ln>
        </p:spPr>
        <p:txBody>
          <a:bodyPr spcFirstLastPara="1" wrap="square" lIns="91425" tIns="45700" rIns="91425" bIns="45700" anchor="t" anchorCtr="0">
            <a:normAutofit/>
          </a:bodyPr>
          <a:lstStyle/>
          <a:p>
            <a:pPr marL="685800" lvl="1" indent="-101600" algn="l" rtl="0">
              <a:lnSpc>
                <a:spcPct val="90000"/>
              </a:lnSpc>
              <a:spcBef>
                <a:spcPts val="500"/>
              </a:spcBef>
              <a:spcAft>
                <a:spcPts val="0"/>
              </a:spcAft>
              <a:buClr>
                <a:schemeClr val="dk1"/>
              </a:buClr>
              <a:buSzPts val="2000"/>
              <a:buNone/>
            </a:pPr>
            <a:endParaRPr sz="2000" dirty="0">
              <a:solidFill>
                <a:srgbClr val="171616"/>
              </a:solidFill>
            </a:endParaRPr>
          </a:p>
          <a:p>
            <a:pPr marL="228600" lvl="0" indent="-76200" algn="l" rtl="0">
              <a:lnSpc>
                <a:spcPct val="90000"/>
              </a:lnSpc>
              <a:spcBef>
                <a:spcPts val="1000"/>
              </a:spcBef>
              <a:spcAft>
                <a:spcPts val="0"/>
              </a:spcAft>
              <a:buClr>
                <a:schemeClr val="dk1"/>
              </a:buClr>
              <a:buSzPts val="2400"/>
              <a:buNone/>
            </a:pPr>
            <a:endParaRPr sz="2400" dirty="0">
              <a:solidFill>
                <a:srgbClr val="171616"/>
              </a:solidFill>
            </a:endParaRPr>
          </a:p>
          <a:p>
            <a:pPr marL="685800" lvl="1" indent="-101600" algn="l" rtl="0">
              <a:lnSpc>
                <a:spcPct val="90000"/>
              </a:lnSpc>
              <a:spcBef>
                <a:spcPts val="500"/>
              </a:spcBef>
              <a:spcAft>
                <a:spcPts val="0"/>
              </a:spcAft>
              <a:buClr>
                <a:schemeClr val="dk1"/>
              </a:buClr>
              <a:buSzPts val="2000"/>
              <a:buNone/>
            </a:pPr>
            <a:endParaRPr sz="2000" dirty="0">
              <a:solidFill>
                <a:srgbClr val="171616"/>
              </a:solidFill>
            </a:endParaRPr>
          </a:p>
        </p:txBody>
      </p:sp>
      <p:sp>
        <p:nvSpPr>
          <p:cNvPr id="144" name="Google Shape;144;p5"/>
          <p:cNvSpPr txBox="1"/>
          <p:nvPr/>
        </p:nvSpPr>
        <p:spPr>
          <a:xfrm>
            <a:off x="1" y="6637576"/>
            <a:ext cx="9843875" cy="2308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7F7D7F"/>
                </a:solidFill>
                <a:effectLst/>
                <a:uLnTx/>
                <a:uFillTx/>
                <a:latin typeface="Calibri"/>
                <a:ea typeface="Calibri"/>
                <a:cs typeface="Calibri"/>
                <a:sym typeface="Calibri"/>
              </a:rPr>
              <a:t>Source: SACMC Modelling Reports. https://www.nicd.ac.za/diseases-a-z-index/covid-19/surveillance-reports/modelling-consortium-projections/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148;p5"/>
          <p:cNvSpPr txBox="1"/>
          <p:nvPr/>
        </p:nvSpPr>
        <p:spPr>
          <a:xfrm>
            <a:off x="4189606" y="3441847"/>
            <a:ext cx="2090909" cy="307777"/>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Calibri"/>
                <a:ea typeface="Calibri"/>
                <a:cs typeface="Calibri"/>
                <a:sym typeface="Calibri"/>
              </a:rPr>
              <a:t>Scenario modelling</a:t>
            </a:r>
            <a:endParaRPr kumimoji="0" sz="1400" b="0" i="0" u="none" strike="noStrike" kern="0" cap="none" spc="0" normalizeH="0" baseline="0" noProof="0" dirty="0">
              <a:ln>
                <a:noFill/>
              </a:ln>
              <a:solidFill>
                <a:schemeClr val="accent2">
                  <a:lumMod val="50000"/>
                </a:schemeClr>
              </a:solidFill>
              <a:effectLst/>
              <a:uLnTx/>
              <a:uFillTx/>
              <a:latin typeface="Arial"/>
              <a:cs typeface="Arial"/>
              <a:sym typeface="Arial"/>
            </a:endParaRPr>
          </a:p>
        </p:txBody>
      </p:sp>
      <p:pic>
        <p:nvPicPr>
          <p:cNvPr id="151" name="Google Shape;151;p5"/>
          <p:cNvPicPr preferRelativeResize="0"/>
          <p:nvPr/>
        </p:nvPicPr>
        <p:blipFill rotWithShape="1">
          <a:blip r:embed="rId3">
            <a:alphaModFix/>
          </a:blip>
          <a:srcRect/>
          <a:stretch/>
        </p:blipFill>
        <p:spPr>
          <a:xfrm>
            <a:off x="140901" y="1348878"/>
            <a:ext cx="3590271" cy="3235630"/>
          </a:xfrm>
          <a:prstGeom prst="rect">
            <a:avLst/>
          </a:prstGeom>
          <a:noFill/>
          <a:ln>
            <a:noFill/>
          </a:ln>
        </p:spPr>
      </p:pic>
      <p:sp>
        <p:nvSpPr>
          <p:cNvPr id="152" name="Google Shape;152;p5"/>
          <p:cNvSpPr txBox="1"/>
          <p:nvPr/>
        </p:nvSpPr>
        <p:spPr>
          <a:xfrm>
            <a:off x="1970750" y="4324525"/>
            <a:ext cx="2542350"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Calibri"/>
                <a:ea typeface="Calibri"/>
                <a:cs typeface="Calibri"/>
                <a:sym typeface="Calibri"/>
              </a:rPr>
              <a:t>NCEM v4-6</a:t>
            </a:r>
            <a:r>
              <a:rPr kumimoji="0" lang="en-US" sz="1400" b="0" i="0" u="none" strike="noStrike" kern="0" cap="none" spc="0" normalizeH="0" baseline="0" noProof="0" dirty="0">
                <a:ln>
                  <a:noFill/>
                </a:ln>
                <a:solidFill>
                  <a:schemeClr val="accent2">
                    <a:lumMod val="50000"/>
                  </a:schemeClr>
                </a:solidFill>
                <a:effectLst/>
                <a:uLnTx/>
                <a:uFillTx/>
                <a:latin typeface="Arial"/>
                <a:ea typeface="Calibri"/>
                <a:cs typeface="Arial"/>
                <a:sym typeface="Arial"/>
              </a:rPr>
              <a:t>: </a:t>
            </a:r>
            <a:r>
              <a:rPr kumimoji="0" lang="en-US" sz="1400" b="0" i="0" u="none" strike="noStrike" kern="0" cap="none" spc="0" normalizeH="0" baseline="0" noProof="0" dirty="0">
                <a:ln>
                  <a:noFill/>
                </a:ln>
                <a:solidFill>
                  <a:schemeClr val="accent2">
                    <a:lumMod val="50000"/>
                  </a:schemeClr>
                </a:solidFill>
                <a:effectLst/>
                <a:uLnTx/>
                <a:uFillTx/>
                <a:latin typeface="Calibri"/>
                <a:ea typeface="Calibri"/>
                <a:cs typeface="Calibri"/>
                <a:sym typeface="Calibri"/>
              </a:rPr>
              <a:t>Variants &amp; vaccines</a:t>
            </a:r>
            <a:endParaRPr kumimoji="0" sz="1400" b="0" i="0" u="none" strike="noStrike" kern="0" cap="none" spc="0" normalizeH="0" baseline="0" noProof="0" dirty="0">
              <a:ln>
                <a:noFill/>
              </a:ln>
              <a:solidFill>
                <a:schemeClr val="accent2">
                  <a:lumMod val="50000"/>
                </a:schemeClr>
              </a:solidFill>
              <a:effectLst/>
              <a:uLnTx/>
              <a:uFillTx/>
              <a:latin typeface="Arial"/>
              <a:cs typeface="Arial"/>
              <a:sym typeface="Arial"/>
            </a:endParaRPr>
          </a:p>
        </p:txBody>
      </p:sp>
      <p:pic>
        <p:nvPicPr>
          <p:cNvPr id="3" name="Google Shape;161;p6">
            <a:extLst>
              <a:ext uri="{FF2B5EF4-FFF2-40B4-BE49-F238E27FC236}">
                <a16:creationId xmlns:a16="http://schemas.microsoft.com/office/drawing/2014/main" id="{2662AD07-8510-AAAB-DE64-FA5BBB192102}"/>
              </a:ext>
            </a:extLst>
          </p:cNvPr>
          <p:cNvPicPr preferRelativeResize="0"/>
          <p:nvPr/>
        </p:nvPicPr>
        <p:blipFill rotWithShape="1">
          <a:blip r:embed="rId4">
            <a:alphaModFix/>
          </a:blip>
          <a:srcRect/>
          <a:stretch/>
        </p:blipFill>
        <p:spPr>
          <a:xfrm>
            <a:off x="7066913" y="1248875"/>
            <a:ext cx="5065039" cy="2532519"/>
          </a:xfrm>
          <a:prstGeom prst="rect">
            <a:avLst/>
          </a:prstGeom>
          <a:noFill/>
          <a:ln>
            <a:noFill/>
          </a:ln>
        </p:spPr>
      </p:pic>
      <p:pic>
        <p:nvPicPr>
          <p:cNvPr id="4" name="Picture 3">
            <a:extLst>
              <a:ext uri="{FF2B5EF4-FFF2-40B4-BE49-F238E27FC236}">
                <a16:creationId xmlns:a16="http://schemas.microsoft.com/office/drawing/2014/main" id="{96A85332-F973-A9DC-8A05-AF5779BD4A1A}"/>
              </a:ext>
            </a:extLst>
          </p:cNvPr>
          <p:cNvPicPr>
            <a:picLocks noChangeAspect="1"/>
          </p:cNvPicPr>
          <p:nvPr/>
        </p:nvPicPr>
        <p:blipFill rotWithShape="1">
          <a:blip r:embed="rId5"/>
          <a:srcRect t="19581" r="44877" b="20595"/>
          <a:stretch/>
        </p:blipFill>
        <p:spPr>
          <a:xfrm>
            <a:off x="208855" y="4666879"/>
            <a:ext cx="4141288" cy="2009342"/>
          </a:xfrm>
          <a:prstGeom prst="rect">
            <a:avLst/>
          </a:prstGeom>
        </p:spPr>
      </p:pic>
      <p:pic>
        <p:nvPicPr>
          <p:cNvPr id="5" name="Picture 4">
            <a:extLst>
              <a:ext uri="{FF2B5EF4-FFF2-40B4-BE49-F238E27FC236}">
                <a16:creationId xmlns:a16="http://schemas.microsoft.com/office/drawing/2014/main" id="{23D0F147-155A-D1C5-2AFF-111DAB4BF189}"/>
              </a:ext>
            </a:extLst>
          </p:cNvPr>
          <p:cNvPicPr>
            <a:picLocks noChangeAspect="1"/>
          </p:cNvPicPr>
          <p:nvPr/>
        </p:nvPicPr>
        <p:blipFill>
          <a:blip r:embed="rId6"/>
          <a:stretch>
            <a:fillRect/>
          </a:stretch>
        </p:blipFill>
        <p:spPr>
          <a:xfrm>
            <a:off x="3607300" y="1186507"/>
            <a:ext cx="2775151" cy="2106044"/>
          </a:xfrm>
          <a:prstGeom prst="rect">
            <a:avLst/>
          </a:prstGeom>
        </p:spPr>
      </p:pic>
      <p:sp>
        <p:nvSpPr>
          <p:cNvPr id="150" name="Google Shape;150;p5"/>
          <p:cNvSpPr txBox="1"/>
          <p:nvPr/>
        </p:nvSpPr>
        <p:spPr>
          <a:xfrm>
            <a:off x="3091070" y="6229302"/>
            <a:ext cx="1561685"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Calibri"/>
                <a:ea typeface="Calibri"/>
                <a:cs typeface="Calibri"/>
                <a:sym typeface="Calibri"/>
              </a:rPr>
              <a:t>Spatial </a:t>
            </a:r>
            <a:r>
              <a:rPr lang="en-US" sz="1400" kern="0" dirty="0">
                <a:solidFill>
                  <a:schemeClr val="accent2">
                    <a:lumMod val="50000"/>
                  </a:schemeClr>
                </a:solidFill>
                <a:latin typeface="Calibri"/>
                <a:ea typeface="Calibri"/>
                <a:cs typeface="Calibri"/>
                <a:sym typeface="Calibri"/>
              </a:rPr>
              <a:t>modelling</a:t>
            </a:r>
            <a:endParaRPr sz="1400" kern="0" dirty="0">
              <a:solidFill>
                <a:schemeClr val="accent2">
                  <a:lumMod val="50000"/>
                </a:schemeClr>
              </a:solidFill>
              <a:latin typeface="Calibri"/>
              <a:ea typeface="Calibri"/>
              <a:cs typeface="Calibri"/>
              <a:sym typeface="Arial"/>
            </a:endParaRPr>
          </a:p>
        </p:txBody>
      </p:sp>
      <p:sp>
        <p:nvSpPr>
          <p:cNvPr id="6" name="Google Shape;148;p5">
            <a:extLst>
              <a:ext uri="{FF2B5EF4-FFF2-40B4-BE49-F238E27FC236}">
                <a16:creationId xmlns:a16="http://schemas.microsoft.com/office/drawing/2014/main" id="{2C8B08FE-1105-31C5-9DCB-D0ECE91A7910}"/>
              </a:ext>
            </a:extLst>
          </p:cNvPr>
          <p:cNvSpPr txBox="1"/>
          <p:nvPr/>
        </p:nvSpPr>
        <p:spPr>
          <a:xfrm>
            <a:off x="6738949" y="3749624"/>
            <a:ext cx="2090909"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Calibri"/>
                <a:ea typeface="Calibri"/>
                <a:cs typeface="Calibri"/>
                <a:sym typeface="Calibri"/>
              </a:rPr>
              <a:t>Epidemic metrics</a:t>
            </a:r>
            <a:endParaRPr kumimoji="0" sz="1400" b="0" i="0" u="none" strike="noStrike" kern="0" cap="none" spc="0" normalizeH="0" baseline="0" noProof="0" dirty="0">
              <a:ln>
                <a:noFill/>
              </a:ln>
              <a:solidFill>
                <a:schemeClr val="accent2">
                  <a:lumMod val="50000"/>
                </a:schemeClr>
              </a:solidFill>
              <a:effectLst/>
              <a:uLnTx/>
              <a:uFillTx/>
              <a:latin typeface="Arial"/>
              <a:cs typeface="Arial"/>
              <a:sym typeface="Arial"/>
            </a:endParaRPr>
          </a:p>
        </p:txBody>
      </p:sp>
      <p:sp>
        <p:nvSpPr>
          <p:cNvPr id="7" name="Google Shape;148;p5">
            <a:extLst>
              <a:ext uri="{FF2B5EF4-FFF2-40B4-BE49-F238E27FC236}">
                <a16:creationId xmlns:a16="http://schemas.microsoft.com/office/drawing/2014/main" id="{C75AB017-B97C-A993-652E-F1FDB8D19B59}"/>
              </a:ext>
            </a:extLst>
          </p:cNvPr>
          <p:cNvSpPr txBox="1"/>
          <p:nvPr/>
        </p:nvSpPr>
        <p:spPr>
          <a:xfrm>
            <a:off x="1970750" y="4117826"/>
            <a:ext cx="2542350"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Calibri"/>
                <a:ea typeface="Calibri"/>
                <a:cs typeface="Calibri"/>
                <a:sym typeface="Calibri"/>
              </a:rPr>
              <a:t>Regular model updates</a:t>
            </a:r>
            <a:endParaRPr kumimoji="0" sz="1400" b="0" i="0" u="none" strike="noStrike" kern="0" cap="none" spc="0" normalizeH="0" baseline="0" noProof="0" dirty="0">
              <a:ln>
                <a:noFill/>
              </a:ln>
              <a:solidFill>
                <a:schemeClr val="accent2">
                  <a:lumMod val="50000"/>
                </a:schemeClr>
              </a:solidFill>
              <a:effectLst/>
              <a:uLnTx/>
              <a:uFillTx/>
              <a:latin typeface="Arial"/>
              <a:cs typeface="Arial"/>
              <a:sym typeface="Arial"/>
            </a:endParaRPr>
          </a:p>
        </p:txBody>
      </p:sp>
      <p:grpSp>
        <p:nvGrpSpPr>
          <p:cNvPr id="15" name="Group 14">
            <a:extLst>
              <a:ext uri="{FF2B5EF4-FFF2-40B4-BE49-F238E27FC236}">
                <a16:creationId xmlns:a16="http://schemas.microsoft.com/office/drawing/2014/main" id="{0BC4ABB5-8917-4345-9B60-43295A11EE67}"/>
              </a:ext>
            </a:extLst>
          </p:cNvPr>
          <p:cNvGrpSpPr/>
          <p:nvPr/>
        </p:nvGrpSpPr>
        <p:grpSpPr>
          <a:xfrm>
            <a:off x="8223622" y="4057360"/>
            <a:ext cx="2751620" cy="1932707"/>
            <a:chOff x="2004079" y="4354511"/>
            <a:chExt cx="3377547" cy="2372352"/>
          </a:xfrm>
        </p:grpSpPr>
        <p:pic>
          <p:nvPicPr>
            <p:cNvPr id="16" name="Picture 15">
              <a:extLst>
                <a:ext uri="{FF2B5EF4-FFF2-40B4-BE49-F238E27FC236}">
                  <a16:creationId xmlns:a16="http://schemas.microsoft.com/office/drawing/2014/main" id="{35F319D4-C0C4-49A1-A5C1-31A28F4A125D}"/>
                </a:ext>
              </a:extLst>
            </p:cNvPr>
            <p:cNvPicPr>
              <a:picLocks noChangeAspect="1"/>
            </p:cNvPicPr>
            <p:nvPr/>
          </p:nvPicPr>
          <p:blipFill rotWithShape="1">
            <a:blip r:embed="rId7"/>
            <a:srcRect l="67341" t="65932"/>
            <a:stretch/>
          </p:blipFill>
          <p:spPr>
            <a:xfrm>
              <a:off x="2389924" y="4370388"/>
              <a:ext cx="2991702" cy="2340600"/>
            </a:xfrm>
            <a:prstGeom prst="rect">
              <a:avLst/>
            </a:prstGeom>
          </p:spPr>
        </p:pic>
        <p:sp>
          <p:nvSpPr>
            <p:cNvPr id="17" name="TextBox 16">
              <a:extLst>
                <a:ext uri="{FF2B5EF4-FFF2-40B4-BE49-F238E27FC236}">
                  <a16:creationId xmlns:a16="http://schemas.microsoft.com/office/drawing/2014/main" id="{92717503-2A62-411C-AEBB-33C8B7E6F730}"/>
                </a:ext>
              </a:extLst>
            </p:cNvPr>
            <p:cNvSpPr txBox="1"/>
            <p:nvPr/>
          </p:nvSpPr>
          <p:spPr>
            <a:xfrm rot="16200000">
              <a:off x="987908" y="5370682"/>
              <a:ext cx="2372352" cy="340010"/>
            </a:xfrm>
            <a:prstGeom prst="rect">
              <a:avLst/>
            </a:prstGeom>
            <a:noFill/>
          </p:spPr>
          <p:txBody>
            <a:bodyPr wrap="square" rtlCol="0">
              <a:spAutoFit/>
            </a:bodyPr>
            <a:lstStyle/>
            <a:p>
              <a:pPr algn="ctr"/>
              <a:r>
                <a:rPr lang="en-US" sz="1200" dirty="0"/>
                <a:t>Case reports</a:t>
              </a:r>
            </a:p>
          </p:txBody>
        </p:sp>
      </p:grpSp>
      <p:grpSp>
        <p:nvGrpSpPr>
          <p:cNvPr id="18" name="Group 17">
            <a:extLst>
              <a:ext uri="{FF2B5EF4-FFF2-40B4-BE49-F238E27FC236}">
                <a16:creationId xmlns:a16="http://schemas.microsoft.com/office/drawing/2014/main" id="{D49CBCDE-9F2A-4C06-B511-760DD87514DD}"/>
              </a:ext>
            </a:extLst>
          </p:cNvPr>
          <p:cNvGrpSpPr/>
          <p:nvPr/>
        </p:nvGrpSpPr>
        <p:grpSpPr>
          <a:xfrm>
            <a:off x="4896626" y="4394534"/>
            <a:ext cx="3618945" cy="1932706"/>
            <a:chOff x="5882931" y="4325937"/>
            <a:chExt cx="4442169" cy="2372351"/>
          </a:xfrm>
        </p:grpSpPr>
        <p:pic>
          <p:nvPicPr>
            <p:cNvPr id="19" name="Picture 18">
              <a:extLst>
                <a:ext uri="{FF2B5EF4-FFF2-40B4-BE49-F238E27FC236}">
                  <a16:creationId xmlns:a16="http://schemas.microsoft.com/office/drawing/2014/main" id="{74C21FEB-5664-4E7A-A071-8BFA882DB838}"/>
                </a:ext>
              </a:extLst>
            </p:cNvPr>
            <p:cNvPicPr>
              <a:picLocks noChangeAspect="1"/>
            </p:cNvPicPr>
            <p:nvPr/>
          </p:nvPicPr>
          <p:blipFill rotWithShape="1">
            <a:blip r:embed="rId8"/>
            <a:srcRect l="57231" t="65932" r="13480"/>
            <a:stretch/>
          </p:blipFill>
          <p:spPr>
            <a:xfrm>
              <a:off x="6357939" y="4325937"/>
              <a:ext cx="2719386" cy="2372351"/>
            </a:xfrm>
            <a:prstGeom prst="rect">
              <a:avLst/>
            </a:prstGeom>
          </p:spPr>
        </p:pic>
        <p:pic>
          <p:nvPicPr>
            <p:cNvPr id="20" name="Picture 19">
              <a:extLst>
                <a:ext uri="{FF2B5EF4-FFF2-40B4-BE49-F238E27FC236}">
                  <a16:creationId xmlns:a16="http://schemas.microsoft.com/office/drawing/2014/main" id="{A0BE635A-3B83-405B-9974-A9EFB936BC14}"/>
                </a:ext>
              </a:extLst>
            </p:cNvPr>
            <p:cNvPicPr>
              <a:picLocks noChangeAspect="1"/>
            </p:cNvPicPr>
            <p:nvPr/>
          </p:nvPicPr>
          <p:blipFill rotWithShape="1">
            <a:blip r:embed="rId8"/>
            <a:srcRect l="86520" t="40278" b="38889"/>
            <a:stretch/>
          </p:blipFill>
          <p:spPr>
            <a:xfrm>
              <a:off x="9277350" y="4357688"/>
              <a:ext cx="1047750" cy="1214438"/>
            </a:xfrm>
            <a:prstGeom prst="rect">
              <a:avLst/>
            </a:prstGeom>
          </p:spPr>
        </p:pic>
        <p:sp>
          <p:nvSpPr>
            <p:cNvPr id="21" name="TextBox 20">
              <a:extLst>
                <a:ext uri="{FF2B5EF4-FFF2-40B4-BE49-F238E27FC236}">
                  <a16:creationId xmlns:a16="http://schemas.microsoft.com/office/drawing/2014/main" id="{479E75BA-94AC-453F-B609-98542600F85E}"/>
                </a:ext>
              </a:extLst>
            </p:cNvPr>
            <p:cNvSpPr txBox="1"/>
            <p:nvPr/>
          </p:nvSpPr>
          <p:spPr>
            <a:xfrm rot="16200000">
              <a:off x="5253331" y="4955538"/>
              <a:ext cx="1901439" cy="642240"/>
            </a:xfrm>
            <a:prstGeom prst="rect">
              <a:avLst/>
            </a:prstGeom>
            <a:noFill/>
          </p:spPr>
          <p:txBody>
            <a:bodyPr wrap="square" rtlCol="0">
              <a:spAutoFit/>
            </a:bodyPr>
            <a:lstStyle/>
            <a:p>
              <a:pPr algn="ctr"/>
              <a:r>
                <a:rPr lang="en-US" sz="1200" dirty="0"/>
                <a:t>Weekly</a:t>
              </a:r>
              <a:r>
                <a:rPr lang="en-US" sz="2800" dirty="0"/>
                <a:t> </a:t>
              </a:r>
              <a:r>
                <a:rPr lang="en-US" sz="1200" dirty="0"/>
                <a:t>admissions</a:t>
              </a:r>
              <a:endParaRPr lang="en-US" sz="2000" dirty="0"/>
            </a:p>
          </p:txBody>
        </p:sp>
      </p:grpSp>
      <p:sp>
        <p:nvSpPr>
          <p:cNvPr id="22" name="Google Shape;148;p5">
            <a:extLst>
              <a:ext uri="{FF2B5EF4-FFF2-40B4-BE49-F238E27FC236}">
                <a16:creationId xmlns:a16="http://schemas.microsoft.com/office/drawing/2014/main" id="{E07E1605-C710-4239-A14B-8BBC91156439}"/>
              </a:ext>
            </a:extLst>
          </p:cNvPr>
          <p:cNvSpPr txBox="1"/>
          <p:nvPr/>
        </p:nvSpPr>
        <p:spPr>
          <a:xfrm>
            <a:off x="7665693" y="6173372"/>
            <a:ext cx="2090909"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Calibri"/>
                <a:ea typeface="Calibri"/>
                <a:cs typeface="Calibri"/>
                <a:sym typeface="Calibri"/>
              </a:rPr>
              <a:t>Short-term projections</a:t>
            </a:r>
            <a:endParaRPr kumimoji="0" sz="1400" b="0" i="0" u="none" strike="noStrike" kern="0" cap="none" spc="0" normalizeH="0" baseline="0" noProof="0" dirty="0">
              <a:ln>
                <a:noFill/>
              </a:ln>
              <a:solidFill>
                <a:schemeClr val="accent2">
                  <a:lumMod val="50000"/>
                </a:schemeClr>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8" grpId="0" animBg="1"/>
      <p:bldP spid="152" grpId="0" animBg="1"/>
      <p:bldP spid="150" grpId="0" animBg="1"/>
      <p:bldP spid="6" grpId="0" animBg="1"/>
      <p:bldP spid="7"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97F0-C4D6-4B5A-BD29-90B80ED41A85}"/>
              </a:ext>
            </a:extLst>
          </p:cNvPr>
          <p:cNvSpPr>
            <a:spLocks noGrp="1"/>
          </p:cNvSpPr>
          <p:nvPr>
            <p:ph type="title"/>
          </p:nvPr>
        </p:nvSpPr>
        <p:spPr/>
        <p:txBody>
          <a:bodyPr>
            <a:normAutofit/>
          </a:bodyPr>
          <a:lstStyle/>
          <a:p>
            <a:r>
              <a:rPr lang="en-ZA" dirty="0"/>
              <a:t>Lessons learned</a:t>
            </a:r>
          </a:p>
        </p:txBody>
      </p:sp>
      <p:sp>
        <p:nvSpPr>
          <p:cNvPr id="4" name="Text Placeholder 3">
            <a:extLst>
              <a:ext uri="{FF2B5EF4-FFF2-40B4-BE49-F238E27FC236}">
                <a16:creationId xmlns:a16="http://schemas.microsoft.com/office/drawing/2014/main" id="{D84E0B97-996F-4C0C-A2D4-CF42FC2EF2FC}"/>
              </a:ext>
            </a:extLst>
          </p:cNvPr>
          <p:cNvSpPr>
            <a:spLocks noGrp="1"/>
          </p:cNvSpPr>
          <p:nvPr>
            <p:ph type="body" sz="quarter" idx="17"/>
          </p:nvPr>
        </p:nvSpPr>
        <p:spPr>
          <a:xfrm>
            <a:off x="442912" y="2026508"/>
            <a:ext cx="10925303" cy="4390168"/>
          </a:xfrm>
        </p:spPr>
        <p:txBody>
          <a:bodyPr>
            <a:normAutofit/>
          </a:bodyPr>
          <a:lstStyle/>
          <a:p>
            <a:pPr>
              <a:lnSpc>
                <a:spcPct val="110000"/>
              </a:lnSpc>
              <a:spcBef>
                <a:spcPts val="600"/>
              </a:spcBef>
            </a:pPr>
            <a:r>
              <a:rPr lang="en-ZA" sz="2800" b="1" dirty="0">
                <a:solidFill>
                  <a:schemeClr val="tx2"/>
                </a:solidFill>
              </a:rPr>
              <a:t>Investing in data-model-budget-policy systems and capacity </a:t>
            </a:r>
          </a:p>
          <a:p>
            <a:pPr marL="285750" indent="-285750">
              <a:lnSpc>
                <a:spcPct val="110000"/>
              </a:lnSpc>
              <a:spcBef>
                <a:spcPts val="600"/>
              </a:spcBef>
              <a:buFont typeface="Arial" panose="020B0604020202020204" pitchFamily="34" charset="0"/>
              <a:buChar char="•"/>
            </a:pPr>
            <a:r>
              <a:rPr lang="en-ZA" sz="2800" dirty="0"/>
              <a:t>enables early pandemic response </a:t>
            </a:r>
          </a:p>
          <a:p>
            <a:pPr marL="285750" indent="-285750">
              <a:lnSpc>
                <a:spcPct val="110000"/>
              </a:lnSpc>
              <a:spcBef>
                <a:spcPts val="600"/>
              </a:spcBef>
              <a:buFont typeface="Arial" panose="020B0604020202020204" pitchFamily="34" charset="0"/>
              <a:buChar char="•"/>
            </a:pPr>
            <a:r>
              <a:rPr lang="en-ZA" sz="2800" dirty="0"/>
              <a:t>increases trust and uptake of evidence by policy </a:t>
            </a:r>
            <a:r>
              <a:rPr lang="en-ZA" sz="2800" i="1" dirty="0"/>
              <a:t>and </a:t>
            </a:r>
            <a:r>
              <a:rPr lang="en-ZA" sz="2800" dirty="0"/>
              <a:t>public</a:t>
            </a:r>
          </a:p>
          <a:p>
            <a:pPr marL="285750" indent="-285750">
              <a:lnSpc>
                <a:spcPct val="110000"/>
              </a:lnSpc>
              <a:spcBef>
                <a:spcPts val="600"/>
              </a:spcBef>
              <a:buFont typeface="Arial" panose="020B0604020202020204" pitchFamily="34" charset="0"/>
              <a:buChar char="•"/>
            </a:pPr>
            <a:r>
              <a:rPr lang="en-ZA" sz="2800" dirty="0"/>
              <a:t>optimises use of scarce resources capacity</a:t>
            </a:r>
          </a:p>
          <a:p>
            <a:pPr marL="285750" indent="-285750">
              <a:lnSpc>
                <a:spcPct val="110000"/>
              </a:lnSpc>
              <a:spcBef>
                <a:spcPts val="600"/>
              </a:spcBef>
              <a:buFont typeface="Arial" panose="020B0604020202020204" pitchFamily="34" charset="0"/>
              <a:buChar char="•"/>
            </a:pPr>
            <a:r>
              <a:rPr lang="en-ZA" sz="2800" dirty="0"/>
              <a:t>improves data quality and availability</a:t>
            </a:r>
          </a:p>
          <a:p>
            <a:pPr marL="285750" indent="-285750">
              <a:lnSpc>
                <a:spcPct val="110000"/>
              </a:lnSpc>
              <a:spcBef>
                <a:spcPts val="600"/>
              </a:spcBef>
              <a:buFont typeface="Arial" panose="020B0604020202020204" pitchFamily="34" charset="0"/>
              <a:buChar char="•"/>
            </a:pPr>
            <a:r>
              <a:rPr lang="en-ZA" sz="2800" dirty="0"/>
              <a:t>provides a platform for South-South capacity building</a:t>
            </a:r>
          </a:p>
          <a:p>
            <a:pPr marL="285750" indent="-285750">
              <a:lnSpc>
                <a:spcPct val="110000"/>
              </a:lnSpc>
              <a:spcBef>
                <a:spcPts val="600"/>
              </a:spcBef>
              <a:buFont typeface="Arial" panose="020B0604020202020204" pitchFamily="34" charset="0"/>
              <a:buChar char="•"/>
            </a:pPr>
            <a:r>
              <a:rPr lang="en-ZA" sz="2800" dirty="0"/>
              <a:t>…but: capacity needs to be built in pandemic peace times </a:t>
            </a:r>
          </a:p>
          <a:p>
            <a:endParaRPr lang="en-ZA" sz="1600" dirty="0"/>
          </a:p>
        </p:txBody>
      </p:sp>
    </p:spTree>
    <p:extLst>
      <p:ext uri="{BB962C8B-B14F-4D97-AF65-F5344CB8AC3E}">
        <p14:creationId xmlns:p14="http://schemas.microsoft.com/office/powerpoint/2010/main" val="404106751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42910" y="2736576"/>
            <a:ext cx="4895630" cy="3203574"/>
          </a:xfrm>
        </p:spPr>
        <p:txBody>
          <a:bodyPr>
            <a:normAutofit/>
          </a:bodyPr>
          <a:lstStyle/>
          <a:p>
            <a:pPr marL="342900" indent="-342900">
              <a:buFont typeface="Arial" panose="020B0604020202020204" pitchFamily="34" charset="0"/>
              <a:buChar char="•"/>
            </a:pPr>
            <a:r>
              <a:rPr lang="en-US" sz="1800" dirty="0"/>
              <a:t>Lowest number of </a:t>
            </a:r>
            <a:r>
              <a:rPr lang="en-US" sz="1800" b="1" i="1" dirty="0"/>
              <a:t>inputs</a:t>
            </a:r>
            <a:r>
              <a:rPr lang="en-US" sz="1800" b="1" dirty="0"/>
              <a:t> per outcome </a:t>
            </a:r>
            <a:r>
              <a:rPr lang="en-US" sz="1800" dirty="0"/>
              <a:t>generated</a:t>
            </a:r>
          </a:p>
          <a:p>
            <a:pPr marL="342900" indent="-342900">
              <a:buFont typeface="Arial" panose="020B0604020202020204" pitchFamily="34" charset="0"/>
              <a:buChar char="•"/>
            </a:pPr>
            <a:r>
              <a:rPr lang="en-US" sz="1800" dirty="0">
                <a:sym typeface="Wingdings" panose="05000000000000000000" pitchFamily="2" charset="2"/>
              </a:rPr>
              <a:t>Inputs:</a:t>
            </a:r>
          </a:p>
          <a:p>
            <a:pPr marL="1028700" lvl="1" indent="-342900"/>
            <a:r>
              <a:rPr lang="en-US" sz="1600" dirty="0">
                <a:sym typeface="Wingdings" panose="05000000000000000000" pitchFamily="2" charset="2"/>
              </a:rPr>
              <a:t>Staff</a:t>
            </a:r>
          </a:p>
          <a:p>
            <a:pPr marL="1028700" lvl="1" indent="-342900"/>
            <a:r>
              <a:rPr lang="en-US" sz="1600" dirty="0">
                <a:sym typeface="Wingdings" panose="05000000000000000000" pitchFamily="2" charset="2"/>
              </a:rPr>
              <a:t>Test</a:t>
            </a:r>
          </a:p>
          <a:p>
            <a:pPr marL="1028700" lvl="1" indent="-342900"/>
            <a:r>
              <a:rPr lang="en-US" sz="1600" dirty="0">
                <a:sym typeface="Wingdings" panose="05000000000000000000" pitchFamily="2" charset="2"/>
              </a:rPr>
              <a:t>Drugs</a:t>
            </a:r>
          </a:p>
          <a:p>
            <a:pPr marL="1028700" lvl="1" indent="-342900"/>
            <a:r>
              <a:rPr lang="en-US" sz="1600" dirty="0">
                <a:sym typeface="Wingdings" panose="05000000000000000000" pitchFamily="2" charset="2"/>
              </a:rPr>
              <a:t>…</a:t>
            </a:r>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37692" y="1943548"/>
            <a:ext cx="5437185" cy="647700"/>
          </a:xfrm>
        </p:spPr>
        <p:txBody>
          <a:bodyPr/>
          <a:lstStyle/>
          <a:p>
            <a:r>
              <a:rPr lang="en-GB" noProof="0" dirty="0"/>
              <a:t>Technical efficiency</a:t>
            </a:r>
            <a:endParaRPr lang="en-GB" noProof="0" dirty="0">
              <a:solidFill>
                <a:schemeClr val="accent6"/>
              </a:solidFill>
            </a:endParaRP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ZA" dirty="0"/>
              <a:t>Why an HIV Investment Case?</a:t>
            </a:r>
            <a:endParaRPr lang="en-GB" noProof="0" dirty="0"/>
          </a:p>
        </p:txBody>
      </p:sp>
      <p:sp>
        <p:nvSpPr>
          <p:cNvPr id="8" name="Text Placeholder 3">
            <a:extLst>
              <a:ext uri="{FF2B5EF4-FFF2-40B4-BE49-F238E27FC236}">
                <a16:creationId xmlns:a16="http://schemas.microsoft.com/office/drawing/2014/main" id="{E46ACD02-0506-4E32-B16A-075CAB59E7C1}"/>
              </a:ext>
            </a:extLst>
          </p:cNvPr>
          <p:cNvSpPr txBox="1">
            <a:spLocks/>
          </p:cNvSpPr>
          <p:nvPr/>
        </p:nvSpPr>
        <p:spPr>
          <a:xfrm>
            <a:off x="329499" y="4708603"/>
            <a:ext cx="5437185" cy="647700"/>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kern="1200">
                <a:solidFill>
                  <a:schemeClr val="accent1"/>
                </a:solidFill>
                <a:latin typeface="+mj-lt"/>
                <a:ea typeface="IAS Ribbon Sans Bold"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Economic efficiency (“Cost efficiency”)</a:t>
            </a:r>
            <a:endParaRPr lang="en-GB" dirty="0">
              <a:solidFill>
                <a:schemeClr val="accent4"/>
              </a:solidFill>
            </a:endParaRPr>
          </a:p>
        </p:txBody>
      </p:sp>
      <p:sp>
        <p:nvSpPr>
          <p:cNvPr id="10" name="Rectangle 9">
            <a:extLst>
              <a:ext uri="{FF2B5EF4-FFF2-40B4-BE49-F238E27FC236}">
                <a16:creationId xmlns:a16="http://schemas.microsoft.com/office/drawing/2014/main" id="{86D579CD-08C6-4D0B-8A75-89A537D41079}"/>
              </a:ext>
            </a:extLst>
          </p:cNvPr>
          <p:cNvSpPr/>
          <p:nvPr/>
        </p:nvSpPr>
        <p:spPr>
          <a:xfrm>
            <a:off x="215902" y="5426612"/>
            <a:ext cx="5028127" cy="369332"/>
          </a:xfrm>
          <a:prstGeom prst="rect">
            <a:avLst/>
          </a:prstGeom>
        </p:spPr>
        <p:txBody>
          <a:bodyPr wrap="square">
            <a:spAutoFit/>
          </a:bodyPr>
          <a:lstStyle/>
          <a:p>
            <a:pPr marL="342900" indent="-342900">
              <a:buFont typeface="Arial" panose="020B0604020202020204" pitchFamily="34" charset="0"/>
              <a:buChar char="•"/>
            </a:pPr>
            <a:r>
              <a:rPr lang="en-US" dirty="0"/>
              <a:t>Lowest </a:t>
            </a:r>
            <a:r>
              <a:rPr lang="en-US" b="1" i="1" dirty="0"/>
              <a:t>cost</a:t>
            </a:r>
            <a:r>
              <a:rPr lang="en-US" b="1" dirty="0"/>
              <a:t> per outcome </a:t>
            </a:r>
            <a:r>
              <a:rPr lang="en-US" dirty="0"/>
              <a:t>generated</a:t>
            </a:r>
          </a:p>
        </p:txBody>
      </p:sp>
    </p:spTree>
    <p:extLst>
      <p:ext uri="{BB962C8B-B14F-4D97-AF65-F5344CB8AC3E}">
        <p14:creationId xmlns:p14="http://schemas.microsoft.com/office/powerpoint/2010/main" val="2168049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build="p"/>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42910" y="2736576"/>
            <a:ext cx="4895630" cy="3203574"/>
          </a:xfrm>
        </p:spPr>
        <p:txBody>
          <a:bodyPr>
            <a:normAutofit/>
          </a:bodyPr>
          <a:lstStyle/>
          <a:p>
            <a:pPr marL="342900" indent="-342900">
              <a:buFont typeface="Arial" panose="020B0604020202020204" pitchFamily="34" charset="0"/>
              <a:buChar char="•"/>
            </a:pPr>
            <a:r>
              <a:rPr lang="en-US" sz="1800" dirty="0"/>
              <a:t>Lowest number of </a:t>
            </a:r>
            <a:r>
              <a:rPr lang="en-US" sz="1800" b="1" i="1" dirty="0"/>
              <a:t>inputs</a:t>
            </a:r>
            <a:r>
              <a:rPr lang="en-US" sz="1800" b="1" dirty="0"/>
              <a:t> per outcome </a:t>
            </a:r>
            <a:r>
              <a:rPr lang="en-US" sz="1800" dirty="0"/>
              <a:t>generated</a:t>
            </a:r>
          </a:p>
          <a:p>
            <a:pPr marL="342900" indent="-342900">
              <a:buFont typeface="Arial" panose="020B0604020202020204" pitchFamily="34" charset="0"/>
              <a:buChar char="•"/>
            </a:pPr>
            <a:r>
              <a:rPr lang="en-US" sz="1800" dirty="0">
                <a:sym typeface="Wingdings" panose="05000000000000000000" pitchFamily="2" charset="2"/>
              </a:rPr>
              <a:t>Inputs:</a:t>
            </a:r>
          </a:p>
          <a:p>
            <a:pPr marL="1028700" lvl="1" indent="-342900"/>
            <a:r>
              <a:rPr lang="en-US" sz="1600" dirty="0">
                <a:sym typeface="Wingdings" panose="05000000000000000000" pitchFamily="2" charset="2"/>
              </a:rPr>
              <a:t>Staff</a:t>
            </a:r>
          </a:p>
          <a:p>
            <a:pPr marL="1028700" lvl="1" indent="-342900"/>
            <a:r>
              <a:rPr lang="en-US" sz="1600" dirty="0">
                <a:sym typeface="Wingdings" panose="05000000000000000000" pitchFamily="2" charset="2"/>
              </a:rPr>
              <a:t>Test</a:t>
            </a:r>
          </a:p>
          <a:p>
            <a:pPr marL="1028700" lvl="1" indent="-342900"/>
            <a:r>
              <a:rPr lang="en-US" sz="1600" dirty="0">
                <a:sym typeface="Wingdings" panose="05000000000000000000" pitchFamily="2" charset="2"/>
              </a:rPr>
              <a:t>Drugs</a:t>
            </a:r>
          </a:p>
          <a:p>
            <a:pPr marL="1028700" lvl="1" indent="-342900"/>
            <a:r>
              <a:rPr lang="en-US" sz="1600" dirty="0">
                <a:sym typeface="Wingdings" panose="05000000000000000000" pitchFamily="2" charset="2"/>
              </a:rPr>
              <a:t>…</a:t>
            </a:r>
          </a:p>
        </p:txBody>
      </p:sp>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6073153" y="2723523"/>
            <a:ext cx="4895630" cy="4113212"/>
          </a:xfrm>
        </p:spPr>
        <p:txBody>
          <a:bodyPr>
            <a:normAutofit/>
          </a:bodyPr>
          <a:lstStyle/>
          <a:p>
            <a:pPr marL="342900" indent="-342900">
              <a:buFont typeface="Arial" panose="020B0604020202020204" pitchFamily="34" charset="0"/>
              <a:buChar char="•"/>
            </a:pPr>
            <a:r>
              <a:rPr lang="en-ZA" sz="1800" b="1" i="1" dirty="0"/>
              <a:t>Optimal distribution </a:t>
            </a:r>
            <a:r>
              <a:rPr lang="en-ZA" sz="1800" b="1" dirty="0"/>
              <a:t>of cost across different options </a:t>
            </a:r>
            <a:r>
              <a:rPr lang="en-ZA" sz="1800" dirty="0"/>
              <a:t>funded from same budget to achieve </a:t>
            </a:r>
            <a:r>
              <a:rPr lang="en-ZA" sz="1800" b="1" dirty="0"/>
              <a:t>maximum outcome</a:t>
            </a:r>
          </a:p>
          <a:p>
            <a:pPr marL="342900" indent="-342900">
              <a:buFont typeface="Arial" panose="020B0604020202020204" pitchFamily="34" charset="0"/>
              <a:buChar char="•"/>
            </a:pPr>
            <a:endParaRPr lang="en-US" sz="1800" dirty="0"/>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37692" y="1943548"/>
            <a:ext cx="5437185" cy="647700"/>
          </a:xfrm>
        </p:spPr>
        <p:txBody>
          <a:bodyPr/>
          <a:lstStyle/>
          <a:p>
            <a:r>
              <a:rPr lang="en-GB" noProof="0" dirty="0"/>
              <a:t>Technical efficiency</a:t>
            </a:r>
            <a:endParaRPr lang="en-GB" noProof="0" dirty="0">
              <a:solidFill>
                <a:schemeClr val="accent6"/>
              </a:solidFill>
            </a:endParaRP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067936" y="1943548"/>
            <a:ext cx="5437188" cy="647700"/>
          </a:xfrm>
        </p:spPr>
        <p:txBody>
          <a:bodyPr/>
          <a:lstStyle/>
          <a:p>
            <a:r>
              <a:rPr lang="en-GB" noProof="0" dirty="0"/>
              <a:t>Allocative efficiency</a:t>
            </a:r>
            <a:endParaRPr lang="en-GB" noProof="0" dirty="0">
              <a:solidFill>
                <a:schemeClr val="tx2"/>
              </a:solidFill>
            </a:endParaRP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ZA" dirty="0"/>
              <a:t>Why an HIV Investment Case?</a:t>
            </a:r>
            <a:endParaRPr lang="en-GB" noProof="0" dirty="0"/>
          </a:p>
        </p:txBody>
      </p:sp>
      <p:sp>
        <p:nvSpPr>
          <p:cNvPr id="8" name="Text Placeholder 3">
            <a:extLst>
              <a:ext uri="{FF2B5EF4-FFF2-40B4-BE49-F238E27FC236}">
                <a16:creationId xmlns:a16="http://schemas.microsoft.com/office/drawing/2014/main" id="{E46ACD02-0506-4E32-B16A-075CAB59E7C1}"/>
              </a:ext>
            </a:extLst>
          </p:cNvPr>
          <p:cNvSpPr txBox="1">
            <a:spLocks/>
          </p:cNvSpPr>
          <p:nvPr/>
        </p:nvSpPr>
        <p:spPr>
          <a:xfrm>
            <a:off x="329499" y="4708603"/>
            <a:ext cx="5437185" cy="647700"/>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kern="1200">
                <a:solidFill>
                  <a:schemeClr val="accent1"/>
                </a:solidFill>
                <a:latin typeface="+mj-lt"/>
                <a:ea typeface="IAS Ribbon Sans Bold"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Economic efficiency</a:t>
            </a:r>
            <a:endParaRPr lang="en-GB" dirty="0">
              <a:solidFill>
                <a:schemeClr val="accent4"/>
              </a:solidFill>
            </a:endParaRPr>
          </a:p>
        </p:txBody>
      </p:sp>
      <p:sp>
        <p:nvSpPr>
          <p:cNvPr id="10" name="Rectangle 9">
            <a:extLst>
              <a:ext uri="{FF2B5EF4-FFF2-40B4-BE49-F238E27FC236}">
                <a16:creationId xmlns:a16="http://schemas.microsoft.com/office/drawing/2014/main" id="{86D579CD-08C6-4D0B-8A75-89A537D41079}"/>
              </a:ext>
            </a:extLst>
          </p:cNvPr>
          <p:cNvSpPr/>
          <p:nvPr/>
        </p:nvSpPr>
        <p:spPr>
          <a:xfrm>
            <a:off x="215902" y="5426612"/>
            <a:ext cx="5028127" cy="369332"/>
          </a:xfrm>
          <a:prstGeom prst="rect">
            <a:avLst/>
          </a:prstGeom>
        </p:spPr>
        <p:txBody>
          <a:bodyPr wrap="square">
            <a:spAutoFit/>
          </a:bodyPr>
          <a:lstStyle/>
          <a:p>
            <a:pPr marL="342900" indent="-342900">
              <a:buFont typeface="Arial" panose="020B0604020202020204" pitchFamily="34" charset="0"/>
              <a:buChar char="•"/>
            </a:pPr>
            <a:r>
              <a:rPr lang="en-US" dirty="0"/>
              <a:t>Lowest </a:t>
            </a:r>
            <a:r>
              <a:rPr lang="en-US" b="1" i="1" dirty="0"/>
              <a:t>cost</a:t>
            </a:r>
            <a:r>
              <a:rPr lang="en-US" b="1" dirty="0"/>
              <a:t> per outcome </a:t>
            </a:r>
            <a:r>
              <a:rPr lang="en-US" dirty="0"/>
              <a:t>generated</a:t>
            </a:r>
          </a:p>
        </p:txBody>
      </p:sp>
      <p:cxnSp>
        <p:nvCxnSpPr>
          <p:cNvPr id="9" name="Straight Connector 8">
            <a:extLst>
              <a:ext uri="{FF2B5EF4-FFF2-40B4-BE49-F238E27FC236}">
                <a16:creationId xmlns:a16="http://schemas.microsoft.com/office/drawing/2014/main" id="{E343305B-31CE-4CD3-BFF8-25725D90A032}"/>
              </a:ext>
            </a:extLst>
          </p:cNvPr>
          <p:cNvCxnSpPr>
            <a:cxnSpLocks/>
          </p:cNvCxnSpPr>
          <p:nvPr/>
        </p:nvCxnSpPr>
        <p:spPr>
          <a:xfrm>
            <a:off x="9244947" y="4205181"/>
            <a:ext cx="0" cy="1564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F4251-C541-4DD9-AF22-38EE9C46F86C}"/>
              </a:ext>
            </a:extLst>
          </p:cNvPr>
          <p:cNvCxnSpPr>
            <a:cxnSpLocks/>
          </p:cNvCxnSpPr>
          <p:nvPr/>
        </p:nvCxnSpPr>
        <p:spPr>
          <a:xfrm flipH="1">
            <a:off x="9249678" y="5769753"/>
            <a:ext cx="1820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AE9D773-BB13-4C38-9859-1781AD741764}"/>
              </a:ext>
            </a:extLst>
          </p:cNvPr>
          <p:cNvSpPr/>
          <p:nvPr/>
        </p:nvSpPr>
        <p:spPr>
          <a:xfrm>
            <a:off x="9713049" y="4329419"/>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5" name="Oval 24">
            <a:extLst>
              <a:ext uri="{FF2B5EF4-FFF2-40B4-BE49-F238E27FC236}">
                <a16:creationId xmlns:a16="http://schemas.microsoft.com/office/drawing/2014/main" id="{90909F48-CED2-4488-947A-9C2B28A1C1D8}"/>
              </a:ext>
            </a:extLst>
          </p:cNvPr>
          <p:cNvSpPr/>
          <p:nvPr/>
        </p:nvSpPr>
        <p:spPr>
          <a:xfrm>
            <a:off x="10178911" y="4559827"/>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6" name="Oval 25">
            <a:extLst>
              <a:ext uri="{FF2B5EF4-FFF2-40B4-BE49-F238E27FC236}">
                <a16:creationId xmlns:a16="http://schemas.microsoft.com/office/drawing/2014/main" id="{499AF4D6-41D4-4C42-AD3C-39CEB313274E}"/>
              </a:ext>
            </a:extLst>
          </p:cNvPr>
          <p:cNvSpPr/>
          <p:nvPr/>
        </p:nvSpPr>
        <p:spPr>
          <a:xfrm>
            <a:off x="10661073" y="5171058"/>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7" name="Arc 26">
            <a:extLst>
              <a:ext uri="{FF2B5EF4-FFF2-40B4-BE49-F238E27FC236}">
                <a16:creationId xmlns:a16="http://schemas.microsoft.com/office/drawing/2014/main" id="{DF496D43-694B-454C-AB75-4C5B082DBE2E}"/>
              </a:ext>
            </a:extLst>
          </p:cNvPr>
          <p:cNvSpPr/>
          <p:nvPr/>
        </p:nvSpPr>
        <p:spPr>
          <a:xfrm>
            <a:off x="7633166" y="4316542"/>
            <a:ext cx="3223561" cy="2931821"/>
          </a:xfrm>
          <a:prstGeom prst="arc">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8" name="Oval 27">
            <a:extLst>
              <a:ext uri="{FF2B5EF4-FFF2-40B4-BE49-F238E27FC236}">
                <a16:creationId xmlns:a16="http://schemas.microsoft.com/office/drawing/2014/main" id="{C551A37A-9ED9-4459-86CD-E862ABD87A81}"/>
              </a:ext>
            </a:extLst>
          </p:cNvPr>
          <p:cNvSpPr/>
          <p:nvPr/>
        </p:nvSpPr>
        <p:spPr>
          <a:xfrm>
            <a:off x="9713049" y="5209732"/>
            <a:ext cx="154235" cy="15423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9" name="Oval 28">
            <a:extLst>
              <a:ext uri="{FF2B5EF4-FFF2-40B4-BE49-F238E27FC236}">
                <a16:creationId xmlns:a16="http://schemas.microsoft.com/office/drawing/2014/main" id="{E606F696-4B35-4F2C-9437-A728D3FE9859}"/>
              </a:ext>
            </a:extLst>
          </p:cNvPr>
          <p:cNvSpPr/>
          <p:nvPr/>
        </p:nvSpPr>
        <p:spPr>
          <a:xfrm>
            <a:off x="10760606" y="4369318"/>
            <a:ext cx="154235" cy="154235"/>
          </a:xfrm>
          <a:prstGeom prst="ellipse">
            <a:avLst/>
          </a:prstGeom>
          <a:solidFill>
            <a:srgbClr val="ED6D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30" name="Content Placeholder 2">
            <a:extLst>
              <a:ext uri="{FF2B5EF4-FFF2-40B4-BE49-F238E27FC236}">
                <a16:creationId xmlns:a16="http://schemas.microsoft.com/office/drawing/2014/main" id="{CF7DA6FE-5BF0-4373-922B-952D2A9BF57A}"/>
              </a:ext>
            </a:extLst>
          </p:cNvPr>
          <p:cNvSpPr txBox="1">
            <a:spLocks/>
          </p:cNvSpPr>
          <p:nvPr/>
        </p:nvSpPr>
        <p:spPr>
          <a:xfrm>
            <a:off x="6067936" y="4025129"/>
            <a:ext cx="2654952" cy="2931822"/>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tabLst>
                <a:tab pos="2690813" algn="r"/>
              </a:tabLst>
            </a:pPr>
            <a:r>
              <a:rPr lang="en-US" sz="1800" dirty="0">
                <a:solidFill>
                  <a:srgbClr val="FF0000"/>
                </a:solidFill>
              </a:rPr>
              <a:t>Production at the point on the </a:t>
            </a:r>
            <a:r>
              <a:rPr lang="en-US" sz="1800" dirty="0">
                <a:solidFill>
                  <a:schemeClr val="accent2"/>
                </a:solidFill>
              </a:rPr>
              <a:t>production possibility frontier </a:t>
            </a:r>
            <a:r>
              <a:rPr lang="en-US" sz="1800" dirty="0">
                <a:solidFill>
                  <a:srgbClr val="FF0000"/>
                </a:solidFill>
              </a:rPr>
              <a:t>that is optimal for society</a:t>
            </a:r>
          </a:p>
          <a:p>
            <a:pPr marL="342900" indent="-342900">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E0926A21-D431-46BC-BE58-515E90AD12ED}"/>
              </a:ext>
            </a:extLst>
          </p:cNvPr>
          <p:cNvSpPr txBox="1"/>
          <p:nvPr/>
        </p:nvSpPr>
        <p:spPr>
          <a:xfrm>
            <a:off x="9802866" y="5773811"/>
            <a:ext cx="1357359" cy="307777"/>
          </a:xfrm>
          <a:prstGeom prst="rect">
            <a:avLst/>
          </a:prstGeom>
          <a:noFill/>
        </p:spPr>
        <p:txBody>
          <a:bodyPr wrap="none" rtlCol="0">
            <a:spAutoFit/>
          </a:bodyPr>
          <a:lstStyle/>
          <a:p>
            <a:r>
              <a:rPr lang="en-ZA" sz="1400" dirty="0"/>
              <a:t># on CAB-LA</a:t>
            </a:r>
          </a:p>
        </p:txBody>
      </p:sp>
      <p:sp>
        <p:nvSpPr>
          <p:cNvPr id="33" name="TextBox 32">
            <a:extLst>
              <a:ext uri="{FF2B5EF4-FFF2-40B4-BE49-F238E27FC236}">
                <a16:creationId xmlns:a16="http://schemas.microsoft.com/office/drawing/2014/main" id="{0D9D2001-80E4-4F68-87AE-18D3E91ADEC8}"/>
              </a:ext>
            </a:extLst>
          </p:cNvPr>
          <p:cNvSpPr txBox="1"/>
          <p:nvPr/>
        </p:nvSpPr>
        <p:spPr>
          <a:xfrm rot="16200000">
            <a:off x="8549366" y="4452479"/>
            <a:ext cx="1033809" cy="307777"/>
          </a:xfrm>
          <a:prstGeom prst="rect">
            <a:avLst/>
          </a:prstGeom>
          <a:noFill/>
        </p:spPr>
        <p:txBody>
          <a:bodyPr wrap="none" rtlCol="0">
            <a:spAutoFit/>
          </a:bodyPr>
          <a:lstStyle/>
          <a:p>
            <a:r>
              <a:rPr lang="en-ZA" sz="1400" dirty="0"/>
              <a:t># on ART</a:t>
            </a:r>
          </a:p>
        </p:txBody>
      </p:sp>
    </p:spTree>
    <p:extLst>
      <p:ext uri="{BB962C8B-B14F-4D97-AF65-F5344CB8AC3E}">
        <p14:creationId xmlns:p14="http://schemas.microsoft.com/office/powerpoint/2010/main" val="34478931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24" grpId="0" animBg="1"/>
      <p:bldP spid="25" grpId="0" animBg="1"/>
      <p:bldP spid="26" grpId="0" animBg="1"/>
      <p:bldP spid="27" grpId="0" animBg="1"/>
      <p:bldP spid="28" grpId="0" animBg="1"/>
      <p:bldP spid="29" grpId="0" animBg="1"/>
      <p:bldP spid="30" grpId="0" uiExpand="1" build="p"/>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42910" y="2736576"/>
            <a:ext cx="4895630" cy="3203574"/>
          </a:xfrm>
        </p:spPr>
        <p:txBody>
          <a:bodyPr>
            <a:normAutofit/>
          </a:bodyPr>
          <a:lstStyle/>
          <a:p>
            <a:pPr marL="342900" indent="-342900">
              <a:buFont typeface="Arial" panose="020B0604020202020204" pitchFamily="34" charset="0"/>
              <a:buChar char="•"/>
            </a:pPr>
            <a:r>
              <a:rPr lang="en-US" sz="1800" dirty="0"/>
              <a:t>Lowest number of </a:t>
            </a:r>
            <a:r>
              <a:rPr lang="en-US" sz="1800" b="1" i="1" dirty="0"/>
              <a:t>inputs</a:t>
            </a:r>
            <a:r>
              <a:rPr lang="en-US" sz="1800" b="1" dirty="0"/>
              <a:t> per outcome </a:t>
            </a:r>
            <a:r>
              <a:rPr lang="en-US" sz="1800" dirty="0"/>
              <a:t>generated</a:t>
            </a:r>
          </a:p>
          <a:p>
            <a:pPr marL="342900" indent="-342900">
              <a:buFont typeface="Arial" panose="020B0604020202020204" pitchFamily="34" charset="0"/>
              <a:buChar char="•"/>
            </a:pPr>
            <a:r>
              <a:rPr lang="en-US" sz="1800" dirty="0">
                <a:sym typeface="Wingdings" panose="05000000000000000000" pitchFamily="2" charset="2"/>
              </a:rPr>
              <a:t>Inputs:</a:t>
            </a:r>
          </a:p>
          <a:p>
            <a:pPr marL="1028700" lvl="1" indent="-342900"/>
            <a:r>
              <a:rPr lang="en-US" sz="1600" dirty="0">
                <a:sym typeface="Wingdings" panose="05000000000000000000" pitchFamily="2" charset="2"/>
              </a:rPr>
              <a:t>Staff</a:t>
            </a:r>
          </a:p>
          <a:p>
            <a:pPr marL="1028700" lvl="1" indent="-342900"/>
            <a:r>
              <a:rPr lang="en-US" sz="1600" dirty="0">
                <a:sym typeface="Wingdings" panose="05000000000000000000" pitchFamily="2" charset="2"/>
              </a:rPr>
              <a:t>Test</a:t>
            </a:r>
          </a:p>
          <a:p>
            <a:pPr marL="1028700" lvl="1" indent="-342900"/>
            <a:r>
              <a:rPr lang="en-US" sz="1600" dirty="0">
                <a:sym typeface="Wingdings" panose="05000000000000000000" pitchFamily="2" charset="2"/>
              </a:rPr>
              <a:t>Drugs</a:t>
            </a:r>
          </a:p>
          <a:p>
            <a:pPr marL="1028700" lvl="1" indent="-342900"/>
            <a:r>
              <a:rPr lang="en-US" sz="1600" dirty="0">
                <a:sym typeface="Wingdings" panose="05000000000000000000" pitchFamily="2" charset="2"/>
              </a:rPr>
              <a:t>…</a:t>
            </a:r>
          </a:p>
        </p:txBody>
      </p:sp>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6073153" y="2723523"/>
            <a:ext cx="4895630" cy="4113212"/>
          </a:xfrm>
        </p:spPr>
        <p:txBody>
          <a:bodyPr>
            <a:normAutofit/>
          </a:bodyPr>
          <a:lstStyle/>
          <a:p>
            <a:pPr marL="342900" indent="-342900">
              <a:buFont typeface="Arial" panose="020B0604020202020204" pitchFamily="34" charset="0"/>
              <a:buChar char="•"/>
            </a:pPr>
            <a:r>
              <a:rPr lang="en-ZA" sz="1800" b="1" i="1" dirty="0"/>
              <a:t>Optimal distribution </a:t>
            </a:r>
            <a:r>
              <a:rPr lang="en-ZA" sz="1800" b="1" dirty="0"/>
              <a:t>of cost across different options </a:t>
            </a:r>
            <a:r>
              <a:rPr lang="en-ZA" sz="1800" dirty="0"/>
              <a:t>funded from same budget to achieve </a:t>
            </a:r>
            <a:r>
              <a:rPr lang="en-ZA" sz="1800" b="1" dirty="0"/>
              <a:t>maximum outcome</a:t>
            </a:r>
          </a:p>
          <a:p>
            <a:pPr marL="342900" indent="-342900">
              <a:buFont typeface="Arial" panose="020B0604020202020204" pitchFamily="34" charset="0"/>
              <a:buChar char="•"/>
            </a:pPr>
            <a:endParaRPr lang="en-US" sz="1800" dirty="0"/>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37692" y="1943548"/>
            <a:ext cx="5437185" cy="647700"/>
          </a:xfrm>
        </p:spPr>
        <p:txBody>
          <a:bodyPr/>
          <a:lstStyle/>
          <a:p>
            <a:r>
              <a:rPr lang="en-GB" noProof="0" dirty="0"/>
              <a:t>Technical efficiency</a:t>
            </a:r>
            <a:endParaRPr lang="en-GB" noProof="0" dirty="0">
              <a:solidFill>
                <a:schemeClr val="accent6"/>
              </a:solidFill>
            </a:endParaRP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067936" y="1943548"/>
            <a:ext cx="5437188" cy="647700"/>
          </a:xfrm>
        </p:spPr>
        <p:txBody>
          <a:bodyPr/>
          <a:lstStyle/>
          <a:p>
            <a:r>
              <a:rPr lang="en-GB" noProof="0" dirty="0"/>
              <a:t>Allocative efficiency</a:t>
            </a:r>
            <a:endParaRPr lang="en-GB" noProof="0" dirty="0">
              <a:solidFill>
                <a:schemeClr val="tx2"/>
              </a:solidFill>
            </a:endParaRP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ZA" dirty="0"/>
              <a:t>Why an HIV Investment Case?</a:t>
            </a:r>
            <a:endParaRPr lang="en-GB" noProof="0" dirty="0"/>
          </a:p>
        </p:txBody>
      </p:sp>
      <p:sp>
        <p:nvSpPr>
          <p:cNvPr id="8" name="Text Placeholder 3">
            <a:extLst>
              <a:ext uri="{FF2B5EF4-FFF2-40B4-BE49-F238E27FC236}">
                <a16:creationId xmlns:a16="http://schemas.microsoft.com/office/drawing/2014/main" id="{E46ACD02-0506-4E32-B16A-075CAB59E7C1}"/>
              </a:ext>
            </a:extLst>
          </p:cNvPr>
          <p:cNvSpPr txBox="1">
            <a:spLocks/>
          </p:cNvSpPr>
          <p:nvPr/>
        </p:nvSpPr>
        <p:spPr>
          <a:xfrm>
            <a:off x="329499" y="4708603"/>
            <a:ext cx="5437185" cy="647700"/>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kern="1200">
                <a:solidFill>
                  <a:schemeClr val="accent1"/>
                </a:solidFill>
                <a:latin typeface="+mj-lt"/>
                <a:ea typeface="IAS Ribbon Sans Bold"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Economic efficiency</a:t>
            </a:r>
            <a:endParaRPr lang="en-GB" dirty="0">
              <a:solidFill>
                <a:schemeClr val="accent4"/>
              </a:solidFill>
            </a:endParaRPr>
          </a:p>
        </p:txBody>
      </p:sp>
      <p:sp>
        <p:nvSpPr>
          <p:cNvPr id="10" name="Rectangle 9">
            <a:extLst>
              <a:ext uri="{FF2B5EF4-FFF2-40B4-BE49-F238E27FC236}">
                <a16:creationId xmlns:a16="http://schemas.microsoft.com/office/drawing/2014/main" id="{86D579CD-08C6-4D0B-8A75-89A537D41079}"/>
              </a:ext>
            </a:extLst>
          </p:cNvPr>
          <p:cNvSpPr/>
          <p:nvPr/>
        </p:nvSpPr>
        <p:spPr>
          <a:xfrm>
            <a:off x="215902" y="5426612"/>
            <a:ext cx="5028127" cy="369332"/>
          </a:xfrm>
          <a:prstGeom prst="rect">
            <a:avLst/>
          </a:prstGeom>
        </p:spPr>
        <p:txBody>
          <a:bodyPr wrap="square">
            <a:spAutoFit/>
          </a:bodyPr>
          <a:lstStyle/>
          <a:p>
            <a:pPr marL="342900" indent="-342900">
              <a:buFont typeface="Arial" panose="020B0604020202020204" pitchFamily="34" charset="0"/>
              <a:buChar char="•"/>
            </a:pPr>
            <a:r>
              <a:rPr lang="en-US" dirty="0"/>
              <a:t>Lowest </a:t>
            </a:r>
            <a:r>
              <a:rPr lang="en-US" b="1" i="1" dirty="0"/>
              <a:t>cost</a:t>
            </a:r>
            <a:r>
              <a:rPr lang="en-US" b="1" dirty="0"/>
              <a:t> per outcome </a:t>
            </a:r>
            <a:r>
              <a:rPr lang="en-US" dirty="0"/>
              <a:t>generated</a:t>
            </a:r>
          </a:p>
        </p:txBody>
      </p:sp>
      <p:cxnSp>
        <p:nvCxnSpPr>
          <p:cNvPr id="9" name="Straight Connector 8">
            <a:extLst>
              <a:ext uri="{FF2B5EF4-FFF2-40B4-BE49-F238E27FC236}">
                <a16:creationId xmlns:a16="http://schemas.microsoft.com/office/drawing/2014/main" id="{E343305B-31CE-4CD3-BFF8-25725D90A032}"/>
              </a:ext>
            </a:extLst>
          </p:cNvPr>
          <p:cNvCxnSpPr>
            <a:cxnSpLocks/>
          </p:cNvCxnSpPr>
          <p:nvPr/>
        </p:nvCxnSpPr>
        <p:spPr>
          <a:xfrm>
            <a:off x="9244947" y="4205181"/>
            <a:ext cx="0" cy="1564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F4251-C541-4DD9-AF22-38EE9C46F86C}"/>
              </a:ext>
            </a:extLst>
          </p:cNvPr>
          <p:cNvCxnSpPr>
            <a:cxnSpLocks/>
          </p:cNvCxnSpPr>
          <p:nvPr/>
        </p:nvCxnSpPr>
        <p:spPr>
          <a:xfrm flipH="1">
            <a:off x="9249678" y="5769753"/>
            <a:ext cx="1820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AE9D773-BB13-4C38-9859-1781AD741764}"/>
              </a:ext>
            </a:extLst>
          </p:cNvPr>
          <p:cNvSpPr/>
          <p:nvPr/>
        </p:nvSpPr>
        <p:spPr>
          <a:xfrm>
            <a:off x="9713049" y="4329419"/>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5" name="Oval 24">
            <a:extLst>
              <a:ext uri="{FF2B5EF4-FFF2-40B4-BE49-F238E27FC236}">
                <a16:creationId xmlns:a16="http://schemas.microsoft.com/office/drawing/2014/main" id="{90909F48-CED2-4488-947A-9C2B28A1C1D8}"/>
              </a:ext>
            </a:extLst>
          </p:cNvPr>
          <p:cNvSpPr/>
          <p:nvPr/>
        </p:nvSpPr>
        <p:spPr>
          <a:xfrm>
            <a:off x="10178911" y="4559827"/>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6" name="Oval 25">
            <a:extLst>
              <a:ext uri="{FF2B5EF4-FFF2-40B4-BE49-F238E27FC236}">
                <a16:creationId xmlns:a16="http://schemas.microsoft.com/office/drawing/2014/main" id="{499AF4D6-41D4-4C42-AD3C-39CEB313274E}"/>
              </a:ext>
            </a:extLst>
          </p:cNvPr>
          <p:cNvSpPr/>
          <p:nvPr/>
        </p:nvSpPr>
        <p:spPr>
          <a:xfrm>
            <a:off x="10661073" y="5171058"/>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7" name="Arc 26">
            <a:extLst>
              <a:ext uri="{FF2B5EF4-FFF2-40B4-BE49-F238E27FC236}">
                <a16:creationId xmlns:a16="http://schemas.microsoft.com/office/drawing/2014/main" id="{DF496D43-694B-454C-AB75-4C5B082DBE2E}"/>
              </a:ext>
            </a:extLst>
          </p:cNvPr>
          <p:cNvSpPr/>
          <p:nvPr/>
        </p:nvSpPr>
        <p:spPr>
          <a:xfrm>
            <a:off x="7633166" y="4316542"/>
            <a:ext cx="3223561" cy="2931821"/>
          </a:xfrm>
          <a:prstGeom prst="arc">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8" name="Oval 27">
            <a:extLst>
              <a:ext uri="{FF2B5EF4-FFF2-40B4-BE49-F238E27FC236}">
                <a16:creationId xmlns:a16="http://schemas.microsoft.com/office/drawing/2014/main" id="{C551A37A-9ED9-4459-86CD-E862ABD87A81}"/>
              </a:ext>
            </a:extLst>
          </p:cNvPr>
          <p:cNvSpPr/>
          <p:nvPr/>
        </p:nvSpPr>
        <p:spPr>
          <a:xfrm>
            <a:off x="9713049" y="5209732"/>
            <a:ext cx="154235" cy="15423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9" name="Oval 28">
            <a:extLst>
              <a:ext uri="{FF2B5EF4-FFF2-40B4-BE49-F238E27FC236}">
                <a16:creationId xmlns:a16="http://schemas.microsoft.com/office/drawing/2014/main" id="{E606F696-4B35-4F2C-9437-A728D3FE9859}"/>
              </a:ext>
            </a:extLst>
          </p:cNvPr>
          <p:cNvSpPr/>
          <p:nvPr/>
        </p:nvSpPr>
        <p:spPr>
          <a:xfrm>
            <a:off x="10760606" y="4369318"/>
            <a:ext cx="154235" cy="154235"/>
          </a:xfrm>
          <a:prstGeom prst="ellipse">
            <a:avLst/>
          </a:prstGeom>
          <a:solidFill>
            <a:srgbClr val="ED6D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30" name="Content Placeholder 2">
            <a:extLst>
              <a:ext uri="{FF2B5EF4-FFF2-40B4-BE49-F238E27FC236}">
                <a16:creationId xmlns:a16="http://schemas.microsoft.com/office/drawing/2014/main" id="{CF7DA6FE-5BF0-4373-922B-952D2A9BF57A}"/>
              </a:ext>
            </a:extLst>
          </p:cNvPr>
          <p:cNvSpPr txBox="1">
            <a:spLocks/>
          </p:cNvSpPr>
          <p:nvPr/>
        </p:nvSpPr>
        <p:spPr>
          <a:xfrm>
            <a:off x="6067936" y="4025129"/>
            <a:ext cx="2654952" cy="2931822"/>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tabLst>
                <a:tab pos="2690813" algn="r"/>
              </a:tabLst>
            </a:pPr>
            <a:r>
              <a:rPr lang="en-US" sz="1800" dirty="0">
                <a:solidFill>
                  <a:srgbClr val="FF0000"/>
                </a:solidFill>
              </a:rPr>
              <a:t>Production at the point that is optimal for society</a:t>
            </a:r>
          </a:p>
          <a:p>
            <a:pPr marL="342900" indent="-342900">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E0926A21-D431-46BC-BE58-515E90AD12ED}"/>
              </a:ext>
            </a:extLst>
          </p:cNvPr>
          <p:cNvSpPr txBox="1"/>
          <p:nvPr/>
        </p:nvSpPr>
        <p:spPr>
          <a:xfrm>
            <a:off x="9802866" y="5773811"/>
            <a:ext cx="1357359" cy="307777"/>
          </a:xfrm>
          <a:prstGeom prst="rect">
            <a:avLst/>
          </a:prstGeom>
          <a:noFill/>
        </p:spPr>
        <p:txBody>
          <a:bodyPr wrap="none" rtlCol="0">
            <a:spAutoFit/>
          </a:bodyPr>
          <a:lstStyle/>
          <a:p>
            <a:r>
              <a:rPr lang="en-ZA" sz="1400" dirty="0"/>
              <a:t># on CAB-LA</a:t>
            </a:r>
          </a:p>
        </p:txBody>
      </p:sp>
      <p:sp>
        <p:nvSpPr>
          <p:cNvPr id="33" name="TextBox 32">
            <a:extLst>
              <a:ext uri="{FF2B5EF4-FFF2-40B4-BE49-F238E27FC236}">
                <a16:creationId xmlns:a16="http://schemas.microsoft.com/office/drawing/2014/main" id="{0D9D2001-80E4-4F68-87AE-18D3E91ADEC8}"/>
              </a:ext>
            </a:extLst>
          </p:cNvPr>
          <p:cNvSpPr txBox="1"/>
          <p:nvPr/>
        </p:nvSpPr>
        <p:spPr>
          <a:xfrm rot="16200000">
            <a:off x="8549366" y="4452479"/>
            <a:ext cx="1033809" cy="307777"/>
          </a:xfrm>
          <a:prstGeom prst="rect">
            <a:avLst/>
          </a:prstGeom>
          <a:noFill/>
        </p:spPr>
        <p:txBody>
          <a:bodyPr wrap="none" rtlCol="0">
            <a:spAutoFit/>
          </a:bodyPr>
          <a:lstStyle/>
          <a:p>
            <a:r>
              <a:rPr lang="en-ZA" sz="1400" dirty="0"/>
              <a:t># on ART</a:t>
            </a:r>
          </a:p>
        </p:txBody>
      </p:sp>
      <p:sp>
        <p:nvSpPr>
          <p:cNvPr id="7" name="Isosceles Triangle 6">
            <a:extLst>
              <a:ext uri="{FF2B5EF4-FFF2-40B4-BE49-F238E27FC236}">
                <a16:creationId xmlns:a16="http://schemas.microsoft.com/office/drawing/2014/main" id="{04F64754-04F2-44D9-9B7B-D5A7ACF0AE4F}"/>
              </a:ext>
            </a:extLst>
          </p:cNvPr>
          <p:cNvSpPr/>
          <p:nvPr/>
        </p:nvSpPr>
        <p:spPr>
          <a:xfrm>
            <a:off x="10802609" y="4478306"/>
            <a:ext cx="76114" cy="103090"/>
          </a:xfrm>
          <a:prstGeom prst="triangle">
            <a:avLst/>
          </a:prstGeom>
          <a:solidFill>
            <a:srgbClr val="ED6D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14" name="Freeform: Shape 13">
            <a:extLst>
              <a:ext uri="{FF2B5EF4-FFF2-40B4-BE49-F238E27FC236}">
                <a16:creationId xmlns:a16="http://schemas.microsoft.com/office/drawing/2014/main" id="{7BC732B4-FD9F-47E3-8D0D-528E9E91BE0E}"/>
              </a:ext>
            </a:extLst>
          </p:cNvPr>
          <p:cNvSpPr/>
          <p:nvPr/>
        </p:nvSpPr>
        <p:spPr>
          <a:xfrm>
            <a:off x="10845800" y="4525433"/>
            <a:ext cx="342900" cy="414867"/>
          </a:xfrm>
          <a:custGeom>
            <a:avLst/>
            <a:gdLst>
              <a:gd name="connsiteX0" fmla="*/ 0 w 342900"/>
              <a:gd name="connsiteY0" fmla="*/ 0 h 414867"/>
              <a:gd name="connsiteX1" fmla="*/ 148167 w 342900"/>
              <a:gd name="connsiteY1" fmla="*/ 67734 h 414867"/>
              <a:gd name="connsiteX2" fmla="*/ 38100 w 342900"/>
              <a:gd name="connsiteY2" fmla="*/ 237067 h 414867"/>
              <a:gd name="connsiteX3" fmla="*/ 186267 w 342900"/>
              <a:gd name="connsiteY3" fmla="*/ 317500 h 414867"/>
              <a:gd name="connsiteX4" fmla="*/ 342900 w 342900"/>
              <a:gd name="connsiteY4" fmla="*/ 414867 h 414867"/>
              <a:gd name="connsiteX5" fmla="*/ 342900 w 342900"/>
              <a:gd name="connsiteY5" fmla="*/ 414867 h 41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 h="414867">
                <a:moveTo>
                  <a:pt x="0" y="0"/>
                </a:moveTo>
                <a:cubicBezTo>
                  <a:pt x="70908" y="14111"/>
                  <a:pt x="141817" y="28223"/>
                  <a:pt x="148167" y="67734"/>
                </a:cubicBezTo>
                <a:cubicBezTo>
                  <a:pt x="154517" y="107245"/>
                  <a:pt x="31750" y="195439"/>
                  <a:pt x="38100" y="237067"/>
                </a:cubicBezTo>
                <a:cubicBezTo>
                  <a:pt x="44450" y="278695"/>
                  <a:pt x="135467" y="287867"/>
                  <a:pt x="186267" y="317500"/>
                </a:cubicBezTo>
                <a:cubicBezTo>
                  <a:pt x="237067" y="347133"/>
                  <a:pt x="342900" y="414867"/>
                  <a:pt x="342900" y="414867"/>
                </a:cubicBezTo>
                <a:lnTo>
                  <a:pt x="342900" y="414867"/>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599684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42910" y="2736576"/>
            <a:ext cx="4895630" cy="3203574"/>
          </a:xfrm>
        </p:spPr>
        <p:txBody>
          <a:bodyPr>
            <a:normAutofit/>
          </a:bodyPr>
          <a:lstStyle/>
          <a:p>
            <a:pPr marL="342900" indent="-342900">
              <a:buFont typeface="Arial" panose="020B0604020202020204" pitchFamily="34" charset="0"/>
              <a:buChar char="•"/>
            </a:pPr>
            <a:r>
              <a:rPr lang="en-US" sz="1800" dirty="0"/>
              <a:t>Lowest number of </a:t>
            </a:r>
            <a:r>
              <a:rPr lang="en-US" sz="1800" b="1" i="1" dirty="0"/>
              <a:t>inputs</a:t>
            </a:r>
            <a:r>
              <a:rPr lang="en-US" sz="1800" b="1" dirty="0"/>
              <a:t> per outcome </a:t>
            </a:r>
            <a:r>
              <a:rPr lang="en-US" sz="1800" dirty="0"/>
              <a:t>generated</a:t>
            </a:r>
          </a:p>
          <a:p>
            <a:pPr marL="342900" indent="-342900">
              <a:buFont typeface="Arial" panose="020B0604020202020204" pitchFamily="34" charset="0"/>
              <a:buChar char="•"/>
            </a:pPr>
            <a:r>
              <a:rPr lang="en-US" sz="1800" dirty="0">
                <a:sym typeface="Wingdings" panose="05000000000000000000" pitchFamily="2" charset="2"/>
              </a:rPr>
              <a:t>Inputs:</a:t>
            </a:r>
          </a:p>
          <a:p>
            <a:pPr marL="1028700" lvl="1" indent="-342900"/>
            <a:r>
              <a:rPr lang="en-US" sz="1600" dirty="0">
                <a:sym typeface="Wingdings" panose="05000000000000000000" pitchFamily="2" charset="2"/>
              </a:rPr>
              <a:t>Staff</a:t>
            </a:r>
          </a:p>
          <a:p>
            <a:pPr marL="1028700" lvl="1" indent="-342900"/>
            <a:r>
              <a:rPr lang="en-US" sz="1600" dirty="0">
                <a:sym typeface="Wingdings" panose="05000000000000000000" pitchFamily="2" charset="2"/>
              </a:rPr>
              <a:t>Test</a:t>
            </a:r>
          </a:p>
          <a:p>
            <a:pPr marL="1028700" lvl="1" indent="-342900"/>
            <a:r>
              <a:rPr lang="en-US" sz="1600" dirty="0">
                <a:sym typeface="Wingdings" panose="05000000000000000000" pitchFamily="2" charset="2"/>
              </a:rPr>
              <a:t>Drugs</a:t>
            </a:r>
          </a:p>
          <a:p>
            <a:pPr marL="1028700" lvl="1" indent="-342900"/>
            <a:r>
              <a:rPr lang="en-US" sz="1600" dirty="0">
                <a:sym typeface="Wingdings" panose="05000000000000000000" pitchFamily="2" charset="2"/>
              </a:rPr>
              <a:t>…</a:t>
            </a:r>
          </a:p>
        </p:txBody>
      </p:sp>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6073153" y="2723523"/>
            <a:ext cx="4895630" cy="4113212"/>
          </a:xfrm>
        </p:spPr>
        <p:txBody>
          <a:bodyPr>
            <a:normAutofit/>
          </a:bodyPr>
          <a:lstStyle/>
          <a:p>
            <a:pPr marL="342900" indent="-342900">
              <a:buFont typeface="Arial" panose="020B0604020202020204" pitchFamily="34" charset="0"/>
              <a:buChar char="•"/>
            </a:pPr>
            <a:r>
              <a:rPr lang="en-ZA" sz="1800" b="1" i="1" dirty="0"/>
              <a:t>Optimal distribution </a:t>
            </a:r>
            <a:r>
              <a:rPr lang="en-ZA" sz="1800" b="1" dirty="0"/>
              <a:t>of cost across different options </a:t>
            </a:r>
            <a:r>
              <a:rPr lang="en-ZA" sz="1800" dirty="0"/>
              <a:t>funded from same budget to achieve </a:t>
            </a:r>
            <a:r>
              <a:rPr lang="en-ZA" sz="1800" b="1" dirty="0"/>
              <a:t>maximum outcome</a:t>
            </a:r>
          </a:p>
          <a:p>
            <a:pPr marL="342900" indent="-342900">
              <a:buFont typeface="Arial" panose="020B0604020202020204" pitchFamily="34" charset="0"/>
              <a:buChar char="•"/>
            </a:pPr>
            <a:endParaRPr lang="en-US" sz="1800" dirty="0"/>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37692" y="1943548"/>
            <a:ext cx="5437185" cy="647700"/>
          </a:xfrm>
        </p:spPr>
        <p:txBody>
          <a:bodyPr/>
          <a:lstStyle/>
          <a:p>
            <a:r>
              <a:rPr lang="en-GB" noProof="0" dirty="0"/>
              <a:t>Technical efficiency</a:t>
            </a:r>
            <a:endParaRPr lang="en-GB" noProof="0" dirty="0">
              <a:solidFill>
                <a:schemeClr val="accent6"/>
              </a:solidFill>
            </a:endParaRP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067936" y="1943548"/>
            <a:ext cx="5437188" cy="647700"/>
          </a:xfrm>
        </p:spPr>
        <p:txBody>
          <a:bodyPr/>
          <a:lstStyle/>
          <a:p>
            <a:r>
              <a:rPr lang="en-GB" noProof="0" dirty="0"/>
              <a:t>Allocative efficiency</a:t>
            </a:r>
            <a:endParaRPr lang="en-GB" noProof="0" dirty="0">
              <a:solidFill>
                <a:schemeClr val="tx2"/>
              </a:solidFill>
            </a:endParaRP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ZA" dirty="0"/>
              <a:t>Why an HIV Investment Case?</a:t>
            </a:r>
            <a:endParaRPr lang="en-GB" noProof="0" dirty="0"/>
          </a:p>
        </p:txBody>
      </p:sp>
      <p:sp>
        <p:nvSpPr>
          <p:cNvPr id="8" name="Text Placeholder 3">
            <a:extLst>
              <a:ext uri="{FF2B5EF4-FFF2-40B4-BE49-F238E27FC236}">
                <a16:creationId xmlns:a16="http://schemas.microsoft.com/office/drawing/2014/main" id="{E46ACD02-0506-4E32-B16A-075CAB59E7C1}"/>
              </a:ext>
            </a:extLst>
          </p:cNvPr>
          <p:cNvSpPr txBox="1">
            <a:spLocks/>
          </p:cNvSpPr>
          <p:nvPr/>
        </p:nvSpPr>
        <p:spPr>
          <a:xfrm>
            <a:off x="329499" y="4708603"/>
            <a:ext cx="5437185" cy="647700"/>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kern="1200">
                <a:solidFill>
                  <a:schemeClr val="accent1"/>
                </a:solidFill>
                <a:latin typeface="+mj-lt"/>
                <a:ea typeface="IAS Ribbon Sans Bold"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Economic efficiency</a:t>
            </a:r>
            <a:endParaRPr lang="en-GB" dirty="0">
              <a:solidFill>
                <a:schemeClr val="accent4"/>
              </a:solidFill>
            </a:endParaRPr>
          </a:p>
        </p:txBody>
      </p:sp>
      <p:sp>
        <p:nvSpPr>
          <p:cNvPr id="10" name="Rectangle 9">
            <a:extLst>
              <a:ext uri="{FF2B5EF4-FFF2-40B4-BE49-F238E27FC236}">
                <a16:creationId xmlns:a16="http://schemas.microsoft.com/office/drawing/2014/main" id="{86D579CD-08C6-4D0B-8A75-89A537D41079}"/>
              </a:ext>
            </a:extLst>
          </p:cNvPr>
          <p:cNvSpPr/>
          <p:nvPr/>
        </p:nvSpPr>
        <p:spPr>
          <a:xfrm>
            <a:off x="215902" y="5426612"/>
            <a:ext cx="5028127" cy="369332"/>
          </a:xfrm>
          <a:prstGeom prst="rect">
            <a:avLst/>
          </a:prstGeom>
        </p:spPr>
        <p:txBody>
          <a:bodyPr wrap="square">
            <a:spAutoFit/>
          </a:bodyPr>
          <a:lstStyle/>
          <a:p>
            <a:pPr marL="342900" indent="-342900">
              <a:buFont typeface="Arial" panose="020B0604020202020204" pitchFamily="34" charset="0"/>
              <a:buChar char="•"/>
            </a:pPr>
            <a:r>
              <a:rPr lang="en-US" dirty="0"/>
              <a:t>Lowest </a:t>
            </a:r>
            <a:r>
              <a:rPr lang="en-US" b="1" i="1" dirty="0"/>
              <a:t>cost</a:t>
            </a:r>
            <a:r>
              <a:rPr lang="en-US" b="1" dirty="0"/>
              <a:t> per outcome </a:t>
            </a:r>
            <a:r>
              <a:rPr lang="en-US" dirty="0"/>
              <a:t>generated</a:t>
            </a:r>
          </a:p>
        </p:txBody>
      </p:sp>
      <p:cxnSp>
        <p:nvCxnSpPr>
          <p:cNvPr id="9" name="Straight Connector 8">
            <a:extLst>
              <a:ext uri="{FF2B5EF4-FFF2-40B4-BE49-F238E27FC236}">
                <a16:creationId xmlns:a16="http://schemas.microsoft.com/office/drawing/2014/main" id="{E343305B-31CE-4CD3-BFF8-25725D90A032}"/>
              </a:ext>
            </a:extLst>
          </p:cNvPr>
          <p:cNvCxnSpPr>
            <a:cxnSpLocks/>
          </p:cNvCxnSpPr>
          <p:nvPr/>
        </p:nvCxnSpPr>
        <p:spPr>
          <a:xfrm>
            <a:off x="9244947" y="4205181"/>
            <a:ext cx="0" cy="1564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F4251-C541-4DD9-AF22-38EE9C46F86C}"/>
              </a:ext>
            </a:extLst>
          </p:cNvPr>
          <p:cNvCxnSpPr>
            <a:cxnSpLocks/>
          </p:cNvCxnSpPr>
          <p:nvPr/>
        </p:nvCxnSpPr>
        <p:spPr>
          <a:xfrm flipH="1">
            <a:off x="9249678" y="5769753"/>
            <a:ext cx="1820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AE9D773-BB13-4C38-9859-1781AD741764}"/>
              </a:ext>
            </a:extLst>
          </p:cNvPr>
          <p:cNvSpPr/>
          <p:nvPr/>
        </p:nvSpPr>
        <p:spPr>
          <a:xfrm>
            <a:off x="9713049" y="4329419"/>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5" name="Oval 24">
            <a:extLst>
              <a:ext uri="{FF2B5EF4-FFF2-40B4-BE49-F238E27FC236}">
                <a16:creationId xmlns:a16="http://schemas.microsoft.com/office/drawing/2014/main" id="{90909F48-CED2-4488-947A-9C2B28A1C1D8}"/>
              </a:ext>
            </a:extLst>
          </p:cNvPr>
          <p:cNvSpPr/>
          <p:nvPr/>
        </p:nvSpPr>
        <p:spPr>
          <a:xfrm>
            <a:off x="10178911" y="4559827"/>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6" name="Oval 25">
            <a:extLst>
              <a:ext uri="{FF2B5EF4-FFF2-40B4-BE49-F238E27FC236}">
                <a16:creationId xmlns:a16="http://schemas.microsoft.com/office/drawing/2014/main" id="{499AF4D6-41D4-4C42-AD3C-39CEB313274E}"/>
              </a:ext>
            </a:extLst>
          </p:cNvPr>
          <p:cNvSpPr/>
          <p:nvPr/>
        </p:nvSpPr>
        <p:spPr>
          <a:xfrm>
            <a:off x="10661073" y="5171058"/>
            <a:ext cx="154235" cy="1542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7" name="Arc 26">
            <a:extLst>
              <a:ext uri="{FF2B5EF4-FFF2-40B4-BE49-F238E27FC236}">
                <a16:creationId xmlns:a16="http://schemas.microsoft.com/office/drawing/2014/main" id="{DF496D43-694B-454C-AB75-4C5B082DBE2E}"/>
              </a:ext>
            </a:extLst>
          </p:cNvPr>
          <p:cNvSpPr/>
          <p:nvPr/>
        </p:nvSpPr>
        <p:spPr>
          <a:xfrm>
            <a:off x="7633166" y="4316542"/>
            <a:ext cx="3223561" cy="2931821"/>
          </a:xfrm>
          <a:prstGeom prst="arc">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8" name="Oval 27">
            <a:extLst>
              <a:ext uri="{FF2B5EF4-FFF2-40B4-BE49-F238E27FC236}">
                <a16:creationId xmlns:a16="http://schemas.microsoft.com/office/drawing/2014/main" id="{C551A37A-9ED9-4459-86CD-E862ABD87A81}"/>
              </a:ext>
            </a:extLst>
          </p:cNvPr>
          <p:cNvSpPr/>
          <p:nvPr/>
        </p:nvSpPr>
        <p:spPr>
          <a:xfrm>
            <a:off x="9713049" y="5209732"/>
            <a:ext cx="154235" cy="15423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29" name="Oval 28">
            <a:extLst>
              <a:ext uri="{FF2B5EF4-FFF2-40B4-BE49-F238E27FC236}">
                <a16:creationId xmlns:a16="http://schemas.microsoft.com/office/drawing/2014/main" id="{E606F696-4B35-4F2C-9437-A728D3FE9859}"/>
              </a:ext>
            </a:extLst>
          </p:cNvPr>
          <p:cNvSpPr/>
          <p:nvPr/>
        </p:nvSpPr>
        <p:spPr>
          <a:xfrm>
            <a:off x="10760606" y="4369318"/>
            <a:ext cx="154235" cy="154235"/>
          </a:xfrm>
          <a:prstGeom prst="ellipse">
            <a:avLst/>
          </a:prstGeom>
          <a:solidFill>
            <a:srgbClr val="ED6D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30" name="Content Placeholder 2">
            <a:extLst>
              <a:ext uri="{FF2B5EF4-FFF2-40B4-BE49-F238E27FC236}">
                <a16:creationId xmlns:a16="http://schemas.microsoft.com/office/drawing/2014/main" id="{CF7DA6FE-5BF0-4373-922B-952D2A9BF57A}"/>
              </a:ext>
            </a:extLst>
          </p:cNvPr>
          <p:cNvSpPr txBox="1">
            <a:spLocks/>
          </p:cNvSpPr>
          <p:nvPr/>
        </p:nvSpPr>
        <p:spPr>
          <a:xfrm>
            <a:off x="6067936" y="4025129"/>
            <a:ext cx="2654952" cy="2931822"/>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tabLst>
                <a:tab pos="2690813" algn="r"/>
              </a:tabLst>
            </a:pPr>
            <a:r>
              <a:rPr lang="en-US" sz="1800" dirty="0">
                <a:solidFill>
                  <a:srgbClr val="FF0000"/>
                </a:solidFill>
              </a:rPr>
              <a:t>Production that is optimal for society</a:t>
            </a:r>
          </a:p>
          <a:p>
            <a:pPr marL="342900" indent="-342900">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E0926A21-D431-46BC-BE58-515E90AD12ED}"/>
              </a:ext>
            </a:extLst>
          </p:cNvPr>
          <p:cNvSpPr txBox="1"/>
          <p:nvPr/>
        </p:nvSpPr>
        <p:spPr>
          <a:xfrm>
            <a:off x="9802866" y="5773811"/>
            <a:ext cx="1357359" cy="307777"/>
          </a:xfrm>
          <a:prstGeom prst="rect">
            <a:avLst/>
          </a:prstGeom>
          <a:noFill/>
        </p:spPr>
        <p:txBody>
          <a:bodyPr wrap="none" rtlCol="0">
            <a:spAutoFit/>
          </a:bodyPr>
          <a:lstStyle/>
          <a:p>
            <a:r>
              <a:rPr lang="en-ZA" sz="1400" dirty="0"/>
              <a:t># on CAB-LA</a:t>
            </a:r>
          </a:p>
        </p:txBody>
      </p:sp>
      <p:sp>
        <p:nvSpPr>
          <p:cNvPr id="33" name="TextBox 32">
            <a:extLst>
              <a:ext uri="{FF2B5EF4-FFF2-40B4-BE49-F238E27FC236}">
                <a16:creationId xmlns:a16="http://schemas.microsoft.com/office/drawing/2014/main" id="{0D9D2001-80E4-4F68-87AE-18D3E91ADEC8}"/>
              </a:ext>
            </a:extLst>
          </p:cNvPr>
          <p:cNvSpPr txBox="1"/>
          <p:nvPr/>
        </p:nvSpPr>
        <p:spPr>
          <a:xfrm rot="16200000">
            <a:off x="8549366" y="4452479"/>
            <a:ext cx="1033809" cy="307777"/>
          </a:xfrm>
          <a:prstGeom prst="rect">
            <a:avLst/>
          </a:prstGeom>
          <a:noFill/>
        </p:spPr>
        <p:txBody>
          <a:bodyPr wrap="none" rtlCol="0">
            <a:spAutoFit/>
          </a:bodyPr>
          <a:lstStyle/>
          <a:p>
            <a:r>
              <a:rPr lang="en-ZA" sz="1400" dirty="0"/>
              <a:t># on ART</a:t>
            </a:r>
          </a:p>
        </p:txBody>
      </p:sp>
      <p:sp>
        <p:nvSpPr>
          <p:cNvPr id="7" name="Isosceles Triangle 6">
            <a:extLst>
              <a:ext uri="{FF2B5EF4-FFF2-40B4-BE49-F238E27FC236}">
                <a16:creationId xmlns:a16="http://schemas.microsoft.com/office/drawing/2014/main" id="{04F64754-04F2-44D9-9B7B-D5A7ACF0AE4F}"/>
              </a:ext>
            </a:extLst>
          </p:cNvPr>
          <p:cNvSpPr/>
          <p:nvPr/>
        </p:nvSpPr>
        <p:spPr>
          <a:xfrm>
            <a:off x="10802609" y="4478306"/>
            <a:ext cx="76114" cy="103090"/>
          </a:xfrm>
          <a:prstGeom prst="triangle">
            <a:avLst/>
          </a:prstGeom>
          <a:solidFill>
            <a:srgbClr val="ED6D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14" name="Freeform: Shape 13">
            <a:extLst>
              <a:ext uri="{FF2B5EF4-FFF2-40B4-BE49-F238E27FC236}">
                <a16:creationId xmlns:a16="http://schemas.microsoft.com/office/drawing/2014/main" id="{7BC732B4-FD9F-47E3-8D0D-528E9E91BE0E}"/>
              </a:ext>
            </a:extLst>
          </p:cNvPr>
          <p:cNvSpPr/>
          <p:nvPr/>
        </p:nvSpPr>
        <p:spPr>
          <a:xfrm>
            <a:off x="10845800" y="4525433"/>
            <a:ext cx="342900" cy="414867"/>
          </a:xfrm>
          <a:custGeom>
            <a:avLst/>
            <a:gdLst>
              <a:gd name="connsiteX0" fmla="*/ 0 w 342900"/>
              <a:gd name="connsiteY0" fmla="*/ 0 h 414867"/>
              <a:gd name="connsiteX1" fmla="*/ 148167 w 342900"/>
              <a:gd name="connsiteY1" fmla="*/ 67734 h 414867"/>
              <a:gd name="connsiteX2" fmla="*/ 38100 w 342900"/>
              <a:gd name="connsiteY2" fmla="*/ 237067 h 414867"/>
              <a:gd name="connsiteX3" fmla="*/ 186267 w 342900"/>
              <a:gd name="connsiteY3" fmla="*/ 317500 h 414867"/>
              <a:gd name="connsiteX4" fmla="*/ 342900 w 342900"/>
              <a:gd name="connsiteY4" fmla="*/ 414867 h 414867"/>
              <a:gd name="connsiteX5" fmla="*/ 342900 w 342900"/>
              <a:gd name="connsiteY5" fmla="*/ 414867 h 41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 h="414867">
                <a:moveTo>
                  <a:pt x="0" y="0"/>
                </a:moveTo>
                <a:cubicBezTo>
                  <a:pt x="70908" y="14111"/>
                  <a:pt x="141817" y="28223"/>
                  <a:pt x="148167" y="67734"/>
                </a:cubicBezTo>
                <a:cubicBezTo>
                  <a:pt x="154517" y="107245"/>
                  <a:pt x="31750" y="195439"/>
                  <a:pt x="38100" y="237067"/>
                </a:cubicBezTo>
                <a:cubicBezTo>
                  <a:pt x="44450" y="278695"/>
                  <a:pt x="135467" y="287867"/>
                  <a:pt x="186267" y="317500"/>
                </a:cubicBezTo>
                <a:cubicBezTo>
                  <a:pt x="237067" y="347133"/>
                  <a:pt x="342900" y="414867"/>
                  <a:pt x="342900" y="414867"/>
                </a:cubicBezTo>
                <a:lnTo>
                  <a:pt x="342900" y="414867"/>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612391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grpId="0" nodeType="withEffect">
                                  <p:stCondLst>
                                    <p:cond delay="0"/>
                                  </p:stCondLst>
                                  <p:childTnLst>
                                    <p:animEffect transition="out" filter="fade">
                                      <p:cBhvr>
                                        <p:cTn id="6" dur="1000"/>
                                        <p:tgtEl>
                                          <p:spTgt spid="29"/>
                                        </p:tgtEl>
                                      </p:cBhvr>
                                    </p:animEffect>
                                    <p:anim calcmode="lin" valueType="num">
                                      <p:cBhvr>
                                        <p:cTn id="7" dur="1000"/>
                                        <p:tgtEl>
                                          <p:spTgt spid="29"/>
                                        </p:tgtEl>
                                        <p:attrNameLst>
                                          <p:attrName>ppt_x</p:attrName>
                                        </p:attrNameLst>
                                      </p:cBhvr>
                                      <p:tavLst>
                                        <p:tav tm="0">
                                          <p:val>
                                            <p:strVal val="ppt_x"/>
                                          </p:val>
                                        </p:tav>
                                        <p:tav tm="100000">
                                          <p:val>
                                            <p:strVal val="ppt_x"/>
                                          </p:val>
                                        </p:tav>
                                      </p:tavLst>
                                    </p:anim>
                                    <p:anim calcmode="lin" valueType="num">
                                      <p:cBhvr>
                                        <p:cTn id="8" dur="1000"/>
                                        <p:tgtEl>
                                          <p:spTgt spid="29"/>
                                        </p:tgtEl>
                                        <p:attrNameLst>
                                          <p:attrName>ppt_y</p:attrName>
                                        </p:attrNameLst>
                                      </p:cBhvr>
                                      <p:tavLst>
                                        <p:tav tm="0">
                                          <p:val>
                                            <p:strVal val="ppt_y"/>
                                          </p:val>
                                        </p:tav>
                                        <p:tav tm="100000">
                                          <p:val>
                                            <p:strVal val="ppt_y-.1"/>
                                          </p:val>
                                        </p:tav>
                                      </p:tavLst>
                                    </p:anim>
                                    <p:set>
                                      <p:cBhvr>
                                        <p:cTn id="9" dur="1" fill="hold">
                                          <p:stCondLst>
                                            <p:cond delay="999"/>
                                          </p:stCondLst>
                                        </p:cTn>
                                        <p:tgtEl>
                                          <p:spTgt spid="29"/>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4"/>
                                        </p:tgtEl>
                                      </p:cBhvr>
                                    </p:animEffect>
                                    <p:anim calcmode="lin" valueType="num">
                                      <p:cBhvr>
                                        <p:cTn id="17" dur="1000"/>
                                        <p:tgtEl>
                                          <p:spTgt spid="14"/>
                                        </p:tgtEl>
                                        <p:attrNameLst>
                                          <p:attrName>ppt_x</p:attrName>
                                        </p:attrNameLst>
                                      </p:cBhvr>
                                      <p:tavLst>
                                        <p:tav tm="0">
                                          <p:val>
                                            <p:strVal val="ppt_x"/>
                                          </p:val>
                                        </p:tav>
                                        <p:tav tm="100000">
                                          <p:val>
                                            <p:strVal val="ppt_x"/>
                                          </p:val>
                                        </p:tav>
                                      </p:tavLst>
                                    </p:anim>
                                    <p:anim calcmode="lin" valueType="num">
                                      <p:cBhvr>
                                        <p:cTn id="18" dur="1000"/>
                                        <p:tgtEl>
                                          <p:spTgt spid="14"/>
                                        </p:tgtEl>
                                        <p:attrNameLst>
                                          <p:attrName>ppt_y</p:attrName>
                                        </p:attrNameLst>
                                      </p:cBhvr>
                                      <p:tavLst>
                                        <p:tav tm="0">
                                          <p:val>
                                            <p:strVal val="ppt_y"/>
                                          </p:val>
                                        </p:tav>
                                        <p:tav tm="100000">
                                          <p:val>
                                            <p:strVal val="ppt_y-.1"/>
                                          </p:val>
                                        </p:tav>
                                      </p:tavLst>
                                    </p:anim>
                                    <p:set>
                                      <p:cBhvr>
                                        <p:cTn id="19"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rc 4"/>
          <p:cNvSpPr/>
          <p:nvPr/>
        </p:nvSpPr>
        <p:spPr>
          <a:xfrm rot="4611951">
            <a:off x="8323874" y="1103191"/>
            <a:ext cx="1829077" cy="1197514"/>
          </a:xfrm>
          <a:prstGeom prst="arc">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7" name="Arc 26"/>
          <p:cNvSpPr/>
          <p:nvPr/>
        </p:nvSpPr>
        <p:spPr>
          <a:xfrm rot="1127535" flipH="1">
            <a:off x="4477763" y="1042651"/>
            <a:ext cx="6507961" cy="4262164"/>
          </a:xfrm>
          <a:prstGeom prst="arc">
            <a:avLst>
              <a:gd name="adj1" fmla="val 16200000"/>
              <a:gd name="adj2" fmla="val 60565"/>
            </a:avLst>
          </a:prstGeom>
          <a:ln w="57150">
            <a:solidFill>
              <a:schemeClr val="accent6">
                <a:lumMod val="40000"/>
                <a:lumOff val="60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4" name="Arc 23"/>
          <p:cNvSpPr/>
          <p:nvPr/>
        </p:nvSpPr>
        <p:spPr>
          <a:xfrm rot="16805223" flipH="1">
            <a:off x="3026356" y="2310812"/>
            <a:ext cx="2574822" cy="2762535"/>
          </a:xfrm>
          <a:prstGeom prst="arc">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0" name="Flowchart: Connector 9"/>
          <p:cNvSpPr/>
          <p:nvPr/>
        </p:nvSpPr>
        <p:spPr>
          <a:xfrm>
            <a:off x="4662815" y="1689518"/>
            <a:ext cx="4435497" cy="4435497"/>
          </a:xfrm>
          <a:prstGeom prst="flowChartConnector">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Isosceles Triangle 13"/>
          <p:cNvSpPr/>
          <p:nvPr/>
        </p:nvSpPr>
        <p:spPr>
          <a:xfrm rot="7063281">
            <a:off x="7559134" y="1667779"/>
            <a:ext cx="385370" cy="395882"/>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Rounded Rectangle 8"/>
          <p:cNvSpPr/>
          <p:nvPr/>
        </p:nvSpPr>
        <p:spPr>
          <a:xfrm>
            <a:off x="8415052" y="992734"/>
            <a:ext cx="1680752" cy="8706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Epidemiological estimates</a:t>
            </a:r>
          </a:p>
        </p:txBody>
      </p:sp>
      <p:sp>
        <p:nvSpPr>
          <p:cNvPr id="15" name="Rounded Rectangle 14"/>
          <p:cNvSpPr/>
          <p:nvPr/>
        </p:nvSpPr>
        <p:spPr>
          <a:xfrm>
            <a:off x="5587440" y="1273624"/>
            <a:ext cx="1679030" cy="8317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Cost estimates</a:t>
            </a:r>
          </a:p>
        </p:txBody>
      </p:sp>
      <p:sp>
        <p:nvSpPr>
          <p:cNvPr id="16" name="Rounded Rectangle 15"/>
          <p:cNvSpPr/>
          <p:nvPr/>
        </p:nvSpPr>
        <p:spPr>
          <a:xfrm>
            <a:off x="7707964" y="2195256"/>
            <a:ext cx="1702575" cy="8508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Cost effectiveness</a:t>
            </a:r>
          </a:p>
        </p:txBody>
      </p:sp>
      <p:sp>
        <p:nvSpPr>
          <p:cNvPr id="17" name="Rounded Rectangle 16"/>
          <p:cNvSpPr/>
          <p:nvPr/>
        </p:nvSpPr>
        <p:spPr>
          <a:xfrm>
            <a:off x="8387126" y="3281141"/>
            <a:ext cx="1702575" cy="854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Optimised interventions and targets</a:t>
            </a:r>
          </a:p>
        </p:txBody>
      </p:sp>
      <p:sp>
        <p:nvSpPr>
          <p:cNvPr id="18" name="Rounded Rectangle 17"/>
          <p:cNvSpPr/>
          <p:nvPr/>
        </p:nvSpPr>
        <p:spPr>
          <a:xfrm>
            <a:off x="8411227" y="4420044"/>
            <a:ext cx="1688402" cy="81508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Policies and guidelines</a:t>
            </a:r>
          </a:p>
        </p:txBody>
      </p:sp>
      <p:sp>
        <p:nvSpPr>
          <p:cNvPr id="19" name="Rounded Rectangle 18"/>
          <p:cNvSpPr/>
          <p:nvPr/>
        </p:nvSpPr>
        <p:spPr>
          <a:xfrm>
            <a:off x="4127376" y="4415232"/>
            <a:ext cx="1688402" cy="824705"/>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Provincial budgets</a:t>
            </a:r>
          </a:p>
        </p:txBody>
      </p:sp>
      <p:sp>
        <p:nvSpPr>
          <p:cNvPr id="20" name="Rounded Rectangle 19"/>
          <p:cNvSpPr/>
          <p:nvPr/>
        </p:nvSpPr>
        <p:spPr>
          <a:xfrm>
            <a:off x="3662121" y="3281134"/>
            <a:ext cx="1697774" cy="824705"/>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Provincial plans</a:t>
            </a:r>
          </a:p>
        </p:txBody>
      </p:sp>
      <p:sp>
        <p:nvSpPr>
          <p:cNvPr id="21" name="Rounded Rectangle 20"/>
          <p:cNvSpPr/>
          <p:nvPr/>
        </p:nvSpPr>
        <p:spPr>
          <a:xfrm>
            <a:off x="1856996" y="2610567"/>
            <a:ext cx="1679030" cy="8351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Budget execution tracking </a:t>
            </a:r>
          </a:p>
        </p:txBody>
      </p:sp>
      <p:sp>
        <p:nvSpPr>
          <p:cNvPr id="22" name="Rounded Rectangle 21"/>
          <p:cNvSpPr/>
          <p:nvPr/>
        </p:nvSpPr>
        <p:spPr>
          <a:xfrm>
            <a:off x="4066240" y="2204482"/>
            <a:ext cx="1697774" cy="8351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Implementation</a:t>
            </a:r>
          </a:p>
        </p:txBody>
      </p:sp>
      <p:sp>
        <p:nvSpPr>
          <p:cNvPr id="25" name="Arc 24"/>
          <p:cNvSpPr/>
          <p:nvPr/>
        </p:nvSpPr>
        <p:spPr>
          <a:xfrm rot="2204809" flipH="1">
            <a:off x="2355862" y="1909169"/>
            <a:ext cx="2073833" cy="2555829"/>
          </a:xfrm>
          <a:prstGeom prst="arc">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6" name="Rounded Rectangle 25"/>
          <p:cNvSpPr/>
          <p:nvPr/>
        </p:nvSpPr>
        <p:spPr>
          <a:xfrm>
            <a:off x="3631904" y="905801"/>
            <a:ext cx="1680752" cy="870650"/>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Service statistics</a:t>
            </a:r>
          </a:p>
        </p:txBody>
      </p:sp>
      <p:sp>
        <p:nvSpPr>
          <p:cNvPr id="28" name="Rounded Rectangle 27"/>
          <p:cNvSpPr/>
          <p:nvPr/>
        </p:nvSpPr>
        <p:spPr>
          <a:xfrm>
            <a:off x="4971577" y="5546551"/>
            <a:ext cx="1688402" cy="815080"/>
          </a:xfrm>
          <a:prstGeom prst="roundRect">
            <a:avLst/>
          </a:prstGeom>
          <a:solidFill>
            <a:srgbClr val="150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National budget</a:t>
            </a:r>
          </a:p>
        </p:txBody>
      </p:sp>
      <p:sp>
        <p:nvSpPr>
          <p:cNvPr id="23" name="Rounded Rectangle 22"/>
          <p:cNvSpPr/>
          <p:nvPr/>
        </p:nvSpPr>
        <p:spPr>
          <a:xfrm>
            <a:off x="7240438" y="5522287"/>
            <a:ext cx="1697774" cy="82470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National plans</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srgbClr val="FFFFFF"/>
                </a:solidFill>
                <a:effectLst/>
                <a:uLnTx/>
                <a:uFillTx/>
                <a:latin typeface="Gill Sans MT" panose="020B0502020104020203"/>
                <a:ea typeface="+mn-ea"/>
                <a:cs typeface="+mn-cs"/>
              </a:rPr>
              <a:t>(</a:t>
            </a:r>
            <a:r>
              <a:rPr kumimoji="0" lang="en-ZA" sz="1350" b="0" i="0" u="none" strike="noStrike" kern="1200" cap="none" spc="0" normalizeH="0" baseline="0" noProof="0" dirty="0" err="1">
                <a:ln>
                  <a:noFill/>
                </a:ln>
                <a:solidFill>
                  <a:srgbClr val="FFFFFF"/>
                </a:solidFill>
                <a:effectLst/>
                <a:uLnTx/>
                <a:uFillTx/>
                <a:latin typeface="Gill Sans MT" panose="020B0502020104020203"/>
                <a:ea typeface="+mn-ea"/>
                <a:cs typeface="+mn-cs"/>
              </a:rPr>
              <a:t>eg</a:t>
            </a:r>
            <a:r>
              <a:rPr kumimoji="0" lang="en-ZA" sz="1350" b="0" i="0" u="none" strike="noStrike" kern="1200" cap="none" spc="0" normalizeH="0" baseline="0" noProof="0" dirty="0">
                <a:ln>
                  <a:noFill/>
                </a:ln>
                <a:solidFill>
                  <a:srgbClr val="FFFFFF"/>
                </a:solidFill>
                <a:effectLst/>
                <a:uLnTx/>
                <a:uFillTx/>
                <a:latin typeface="Gill Sans MT" panose="020B0502020104020203"/>
                <a:ea typeface="+mn-ea"/>
                <a:cs typeface="+mn-cs"/>
              </a:rPr>
              <a:t>, National Strategic Plans)</a:t>
            </a:r>
          </a:p>
        </p:txBody>
      </p:sp>
      <p:sp>
        <p:nvSpPr>
          <p:cNvPr id="30" name="Title 1"/>
          <p:cNvSpPr txBox="1">
            <a:spLocks/>
          </p:cNvSpPr>
          <p:nvPr/>
        </p:nvSpPr>
        <p:spPr>
          <a:xfrm>
            <a:off x="175741" y="104159"/>
            <a:ext cx="1934449" cy="233361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An optimal HIV/ TB planning and budgeting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cycle</a:t>
            </a:r>
            <a:endParaRPr kumimoji="0" lang="en-GB"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1" name="Rounded Rectangle 30"/>
          <p:cNvSpPr/>
          <p:nvPr/>
        </p:nvSpPr>
        <p:spPr>
          <a:xfrm>
            <a:off x="9956207" y="635076"/>
            <a:ext cx="1309467" cy="6783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National and provincial (</a:t>
            </a:r>
            <a:r>
              <a:rPr kumimoji="0" lang="en-ZA" sz="1350" b="1" i="0" u="none" strike="noStrike" kern="1200" cap="none" spc="0" normalizeH="0" baseline="0" noProof="0" dirty="0" err="1">
                <a:ln>
                  <a:noFill/>
                </a:ln>
                <a:solidFill>
                  <a:srgbClr val="FFFFFF"/>
                </a:solidFill>
                <a:effectLst/>
                <a:uLnTx/>
                <a:uFillTx/>
                <a:latin typeface="Gill Sans MT" panose="020B0502020104020203"/>
                <a:ea typeface="+mn-ea"/>
                <a:cs typeface="+mn-cs"/>
              </a:rPr>
              <a:t>Thembisa</a:t>
            </a: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a:t>
            </a:r>
          </a:p>
        </p:txBody>
      </p:sp>
      <p:sp>
        <p:nvSpPr>
          <p:cNvPr id="32" name="Rounded Rectangle 31"/>
          <p:cNvSpPr/>
          <p:nvPr/>
        </p:nvSpPr>
        <p:spPr>
          <a:xfrm>
            <a:off x="9956206" y="1427090"/>
            <a:ext cx="1309467" cy="6783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District</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(NAOMI)</a:t>
            </a:r>
          </a:p>
        </p:txBody>
      </p:sp>
      <p:sp>
        <p:nvSpPr>
          <p:cNvPr id="34" name="Rectangle 33">
            <a:extLst>
              <a:ext uri="{FF2B5EF4-FFF2-40B4-BE49-F238E27FC236}">
                <a16:creationId xmlns:a16="http://schemas.microsoft.com/office/drawing/2014/main" id="{F2CF7446-FA90-4172-A3C9-3187FE575985}"/>
              </a:ext>
            </a:extLst>
          </p:cNvPr>
          <p:cNvSpPr/>
          <p:nvPr/>
        </p:nvSpPr>
        <p:spPr>
          <a:xfrm>
            <a:off x="9956206" y="6474506"/>
            <a:ext cx="1971254"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Verdana"/>
                <a:ea typeface="+mn-ea"/>
                <a:cs typeface="+mn-cs"/>
                <a:sym typeface="Wingdings" panose="05000000000000000000" pitchFamily="2" charset="2"/>
              </a:rPr>
              <a:t>Source: Murphy and others 2021</a:t>
            </a:r>
            <a:endParaRPr kumimoji="0" lang="en-ZA" sz="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Arc 35">
            <a:extLst>
              <a:ext uri="{FF2B5EF4-FFF2-40B4-BE49-F238E27FC236}">
                <a16:creationId xmlns:a16="http://schemas.microsoft.com/office/drawing/2014/main" id="{0ED5DA63-9BC2-4645-92D2-87F6B44000D1}"/>
              </a:ext>
            </a:extLst>
          </p:cNvPr>
          <p:cNvSpPr/>
          <p:nvPr/>
        </p:nvSpPr>
        <p:spPr>
          <a:xfrm rot="960087">
            <a:off x="7801409" y="463227"/>
            <a:ext cx="1468588" cy="666788"/>
          </a:xfrm>
          <a:prstGeom prst="arc">
            <a:avLst/>
          </a:prstGeom>
          <a:ln w="5715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35" name="Rounded Rectangle 8">
            <a:extLst>
              <a:ext uri="{FF2B5EF4-FFF2-40B4-BE49-F238E27FC236}">
                <a16:creationId xmlns:a16="http://schemas.microsoft.com/office/drawing/2014/main" id="{0ABD38A4-CEE3-476A-A535-3DC0A4B8C3E2}"/>
              </a:ext>
            </a:extLst>
          </p:cNvPr>
          <p:cNvSpPr/>
          <p:nvPr/>
        </p:nvSpPr>
        <p:spPr>
          <a:xfrm>
            <a:off x="6509006" y="175475"/>
            <a:ext cx="2171008" cy="59346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New interventions/ effectiveness data</a:t>
            </a:r>
          </a:p>
        </p:txBody>
      </p:sp>
      <p:sp>
        <p:nvSpPr>
          <p:cNvPr id="37" name="Arc 36">
            <a:extLst>
              <a:ext uri="{FF2B5EF4-FFF2-40B4-BE49-F238E27FC236}">
                <a16:creationId xmlns:a16="http://schemas.microsoft.com/office/drawing/2014/main" id="{CD751D13-3C2A-49A4-B745-D4676E93965E}"/>
              </a:ext>
            </a:extLst>
          </p:cNvPr>
          <p:cNvSpPr/>
          <p:nvPr/>
        </p:nvSpPr>
        <p:spPr>
          <a:xfrm rot="14577270">
            <a:off x="6173817" y="426084"/>
            <a:ext cx="1232486" cy="1166227"/>
          </a:xfrm>
          <a:prstGeom prst="arc">
            <a:avLst/>
          </a:prstGeom>
          <a:ln w="57150">
            <a:solidFill>
              <a:schemeClr val="tx2">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647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24" grpId="0" animBg="1"/>
      <p:bldP spid="10" grpId="0" animBg="1"/>
      <p:bldP spid="14" grpId="0" animBg="1"/>
      <p:bldP spid="9"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8" grpId="0" animBg="1"/>
      <p:bldP spid="23" grpId="0" animBg="1"/>
      <p:bldP spid="31" grpId="0" animBg="1"/>
      <p:bldP spid="32" grpId="0" animBg="1"/>
      <p:bldP spid="34" grpId="0"/>
      <p:bldP spid="36" grpId="0" animBg="1"/>
      <p:bldP spid="35"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 name="Rounded Rectangle 30">
            <a:extLst>
              <a:ext uri="{FF2B5EF4-FFF2-40B4-BE49-F238E27FC236}">
                <a16:creationId xmlns:a16="http://schemas.microsoft.com/office/drawing/2014/main" id="{1003AC2C-15BD-4B87-9FF7-00AF593CF326}"/>
              </a:ext>
            </a:extLst>
          </p:cNvPr>
          <p:cNvSpPr/>
          <p:nvPr/>
        </p:nvSpPr>
        <p:spPr>
          <a:xfrm>
            <a:off x="9956207" y="635076"/>
            <a:ext cx="1309467" cy="6783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National and provincial (</a:t>
            </a:r>
            <a:r>
              <a:rPr kumimoji="0" lang="en-ZA" sz="1350" b="1" i="0" u="none" strike="noStrike" kern="1200" cap="none" spc="0" normalizeH="0" baseline="0" noProof="0" dirty="0" err="1">
                <a:ln>
                  <a:noFill/>
                </a:ln>
                <a:solidFill>
                  <a:srgbClr val="FFFFFF"/>
                </a:solidFill>
                <a:effectLst/>
                <a:uLnTx/>
                <a:uFillTx/>
                <a:latin typeface="Gill Sans MT" panose="020B0502020104020203"/>
                <a:ea typeface="+mn-ea"/>
                <a:cs typeface="+mn-cs"/>
              </a:rPr>
              <a:t>Thembisa</a:t>
            </a: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a:t>
            </a:r>
          </a:p>
        </p:txBody>
      </p:sp>
      <p:sp>
        <p:nvSpPr>
          <p:cNvPr id="63" name="Rounded Rectangle 31">
            <a:extLst>
              <a:ext uri="{FF2B5EF4-FFF2-40B4-BE49-F238E27FC236}">
                <a16:creationId xmlns:a16="http://schemas.microsoft.com/office/drawing/2014/main" id="{18F76417-B198-4FCF-A8E2-135B599A14D8}"/>
              </a:ext>
            </a:extLst>
          </p:cNvPr>
          <p:cNvSpPr/>
          <p:nvPr/>
        </p:nvSpPr>
        <p:spPr>
          <a:xfrm>
            <a:off x="9956206" y="1427090"/>
            <a:ext cx="1309467" cy="6783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District</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(NAOMI)</a:t>
            </a:r>
          </a:p>
        </p:txBody>
      </p:sp>
      <p:sp>
        <p:nvSpPr>
          <p:cNvPr id="5" name="Arc 4"/>
          <p:cNvSpPr/>
          <p:nvPr/>
        </p:nvSpPr>
        <p:spPr>
          <a:xfrm rot="4611951">
            <a:off x="8323874" y="1103191"/>
            <a:ext cx="1829077" cy="1197514"/>
          </a:xfrm>
          <a:prstGeom prst="arc">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7" name="Arc 26"/>
          <p:cNvSpPr/>
          <p:nvPr/>
        </p:nvSpPr>
        <p:spPr>
          <a:xfrm rot="1127535" flipH="1">
            <a:off x="4477763" y="1042651"/>
            <a:ext cx="6507961" cy="4262164"/>
          </a:xfrm>
          <a:prstGeom prst="arc">
            <a:avLst>
              <a:gd name="adj1" fmla="val 16200000"/>
              <a:gd name="adj2" fmla="val 60565"/>
            </a:avLst>
          </a:prstGeom>
          <a:ln w="57150">
            <a:solidFill>
              <a:schemeClr val="accent6">
                <a:lumMod val="40000"/>
                <a:lumOff val="60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4" name="Arc 23"/>
          <p:cNvSpPr/>
          <p:nvPr/>
        </p:nvSpPr>
        <p:spPr>
          <a:xfrm rot="16805223" flipH="1">
            <a:off x="3026356" y="2310812"/>
            <a:ext cx="2574822" cy="2762535"/>
          </a:xfrm>
          <a:prstGeom prst="arc">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0" name="Flowchart: Connector 9"/>
          <p:cNvSpPr/>
          <p:nvPr/>
        </p:nvSpPr>
        <p:spPr>
          <a:xfrm>
            <a:off x="4662815" y="1689518"/>
            <a:ext cx="4435497" cy="4435497"/>
          </a:xfrm>
          <a:prstGeom prst="flowChartConnector">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Isosceles Triangle 13"/>
          <p:cNvSpPr/>
          <p:nvPr/>
        </p:nvSpPr>
        <p:spPr>
          <a:xfrm rot="7063281">
            <a:off x="7559134" y="1667779"/>
            <a:ext cx="385370" cy="395882"/>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Rounded Rectangle 8"/>
          <p:cNvSpPr/>
          <p:nvPr/>
        </p:nvSpPr>
        <p:spPr>
          <a:xfrm>
            <a:off x="8415052" y="992734"/>
            <a:ext cx="1680752" cy="8706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Epi model estimates</a:t>
            </a:r>
          </a:p>
        </p:txBody>
      </p:sp>
      <p:sp>
        <p:nvSpPr>
          <p:cNvPr id="15" name="Rounded Rectangle 14"/>
          <p:cNvSpPr/>
          <p:nvPr/>
        </p:nvSpPr>
        <p:spPr>
          <a:xfrm>
            <a:off x="5587440" y="1273624"/>
            <a:ext cx="1679030" cy="8317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Cost estimates</a:t>
            </a:r>
          </a:p>
        </p:txBody>
      </p:sp>
      <p:sp>
        <p:nvSpPr>
          <p:cNvPr id="16" name="Rounded Rectangle 15"/>
          <p:cNvSpPr/>
          <p:nvPr/>
        </p:nvSpPr>
        <p:spPr>
          <a:xfrm>
            <a:off x="7707964" y="2195256"/>
            <a:ext cx="1702575" cy="8508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Cost effectiveness</a:t>
            </a:r>
          </a:p>
        </p:txBody>
      </p:sp>
      <p:sp>
        <p:nvSpPr>
          <p:cNvPr id="17" name="Rounded Rectangle 16"/>
          <p:cNvSpPr/>
          <p:nvPr/>
        </p:nvSpPr>
        <p:spPr>
          <a:xfrm>
            <a:off x="8387126" y="3281141"/>
            <a:ext cx="1702575" cy="854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Optimised interventions and targets</a:t>
            </a:r>
          </a:p>
        </p:txBody>
      </p:sp>
      <p:sp>
        <p:nvSpPr>
          <p:cNvPr id="18" name="Rounded Rectangle 17"/>
          <p:cNvSpPr/>
          <p:nvPr/>
        </p:nvSpPr>
        <p:spPr>
          <a:xfrm>
            <a:off x="8411227" y="4420044"/>
            <a:ext cx="1688402" cy="81508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Policies and guidelines</a:t>
            </a:r>
          </a:p>
        </p:txBody>
      </p:sp>
      <p:sp>
        <p:nvSpPr>
          <p:cNvPr id="19" name="Rounded Rectangle 18"/>
          <p:cNvSpPr/>
          <p:nvPr/>
        </p:nvSpPr>
        <p:spPr>
          <a:xfrm>
            <a:off x="4127376" y="4415232"/>
            <a:ext cx="1688402" cy="824705"/>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Provincial budgets</a:t>
            </a:r>
          </a:p>
        </p:txBody>
      </p:sp>
      <p:sp>
        <p:nvSpPr>
          <p:cNvPr id="20" name="Rounded Rectangle 19"/>
          <p:cNvSpPr/>
          <p:nvPr/>
        </p:nvSpPr>
        <p:spPr>
          <a:xfrm>
            <a:off x="3662121" y="3281134"/>
            <a:ext cx="1697774" cy="824705"/>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Provincial plans</a:t>
            </a:r>
          </a:p>
        </p:txBody>
      </p:sp>
      <p:sp>
        <p:nvSpPr>
          <p:cNvPr id="21" name="Rounded Rectangle 20"/>
          <p:cNvSpPr/>
          <p:nvPr/>
        </p:nvSpPr>
        <p:spPr>
          <a:xfrm>
            <a:off x="1856996" y="2610567"/>
            <a:ext cx="1679030" cy="8351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Budget execution tracking </a:t>
            </a:r>
          </a:p>
        </p:txBody>
      </p:sp>
      <p:sp>
        <p:nvSpPr>
          <p:cNvPr id="22" name="Rounded Rectangle 21"/>
          <p:cNvSpPr/>
          <p:nvPr/>
        </p:nvSpPr>
        <p:spPr>
          <a:xfrm>
            <a:off x="4066240" y="2204482"/>
            <a:ext cx="1697774" cy="8351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Implementation</a:t>
            </a:r>
          </a:p>
        </p:txBody>
      </p:sp>
      <p:sp>
        <p:nvSpPr>
          <p:cNvPr id="25" name="Arc 24"/>
          <p:cNvSpPr/>
          <p:nvPr/>
        </p:nvSpPr>
        <p:spPr>
          <a:xfrm rot="2204809" flipH="1">
            <a:off x="2355862" y="1909169"/>
            <a:ext cx="2073833" cy="2555829"/>
          </a:xfrm>
          <a:prstGeom prst="arc">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6" name="Rounded Rectangle 25"/>
          <p:cNvSpPr/>
          <p:nvPr/>
        </p:nvSpPr>
        <p:spPr>
          <a:xfrm>
            <a:off x="3631904" y="905801"/>
            <a:ext cx="1680752" cy="870650"/>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Service statistics</a:t>
            </a:r>
          </a:p>
        </p:txBody>
      </p:sp>
      <p:sp>
        <p:nvSpPr>
          <p:cNvPr id="28" name="Rounded Rectangle 27"/>
          <p:cNvSpPr/>
          <p:nvPr/>
        </p:nvSpPr>
        <p:spPr>
          <a:xfrm>
            <a:off x="4971577" y="5546551"/>
            <a:ext cx="1688402" cy="815080"/>
          </a:xfrm>
          <a:prstGeom prst="roundRect">
            <a:avLst/>
          </a:prstGeom>
          <a:solidFill>
            <a:srgbClr val="150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National budget</a:t>
            </a:r>
          </a:p>
        </p:txBody>
      </p:sp>
      <p:sp>
        <p:nvSpPr>
          <p:cNvPr id="23" name="Rounded Rectangle 22"/>
          <p:cNvSpPr/>
          <p:nvPr/>
        </p:nvSpPr>
        <p:spPr>
          <a:xfrm>
            <a:off x="7240438" y="5522287"/>
            <a:ext cx="1697774" cy="82470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National plans</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srgbClr val="FFFFFF"/>
                </a:solidFill>
                <a:effectLst/>
                <a:uLnTx/>
                <a:uFillTx/>
                <a:latin typeface="Gill Sans MT" panose="020B0502020104020203"/>
                <a:ea typeface="+mn-ea"/>
                <a:cs typeface="+mn-cs"/>
              </a:rPr>
              <a:t>(</a:t>
            </a:r>
            <a:r>
              <a:rPr kumimoji="0" lang="en-ZA" sz="1350" b="0" i="0" u="none" strike="noStrike" kern="1200" cap="none" spc="0" normalizeH="0" baseline="0" noProof="0" dirty="0" err="1">
                <a:ln>
                  <a:noFill/>
                </a:ln>
                <a:solidFill>
                  <a:srgbClr val="FFFFFF"/>
                </a:solidFill>
                <a:effectLst/>
                <a:uLnTx/>
                <a:uFillTx/>
                <a:latin typeface="Gill Sans MT" panose="020B0502020104020203"/>
                <a:ea typeface="+mn-ea"/>
                <a:cs typeface="+mn-cs"/>
              </a:rPr>
              <a:t>eg</a:t>
            </a:r>
            <a:r>
              <a:rPr kumimoji="0" lang="en-ZA" sz="1350" b="0" i="0" u="none" strike="noStrike" kern="1200" cap="none" spc="0" normalizeH="0" baseline="0" noProof="0" dirty="0">
                <a:ln>
                  <a:noFill/>
                </a:ln>
                <a:solidFill>
                  <a:srgbClr val="FFFFFF"/>
                </a:solidFill>
                <a:effectLst/>
                <a:uLnTx/>
                <a:uFillTx/>
                <a:latin typeface="Gill Sans MT" panose="020B0502020104020203"/>
                <a:ea typeface="+mn-ea"/>
                <a:cs typeface="+mn-cs"/>
              </a:rPr>
              <a:t>, National Strategic Plans)</a:t>
            </a:r>
          </a:p>
        </p:txBody>
      </p:sp>
      <p:pic>
        <p:nvPicPr>
          <p:cNvPr id="29" name="Picture 28"/>
          <p:cNvPicPr>
            <a:picLocks noChangeAspect="1"/>
          </p:cNvPicPr>
          <p:nvPr/>
        </p:nvPicPr>
        <p:blipFill>
          <a:blip r:embed="rId3"/>
          <a:stretch>
            <a:fillRect/>
          </a:stretch>
        </p:blipFill>
        <p:spPr>
          <a:xfrm>
            <a:off x="5669173" y="1183141"/>
            <a:ext cx="664444" cy="388804"/>
          </a:xfrm>
          <a:prstGeom prst="rect">
            <a:avLst/>
          </a:prstGeom>
        </p:spPr>
      </p:pic>
      <p:pic>
        <p:nvPicPr>
          <p:cNvPr id="33" name="Picture 32"/>
          <p:cNvPicPr>
            <a:picLocks noChangeAspect="1"/>
          </p:cNvPicPr>
          <p:nvPr/>
        </p:nvPicPr>
        <p:blipFill>
          <a:blip r:embed="rId3"/>
          <a:stretch>
            <a:fillRect/>
          </a:stretch>
        </p:blipFill>
        <p:spPr>
          <a:xfrm>
            <a:off x="7782751" y="2040024"/>
            <a:ext cx="664444" cy="388804"/>
          </a:xfrm>
          <a:prstGeom prst="rect">
            <a:avLst/>
          </a:prstGeom>
        </p:spPr>
      </p:pic>
      <p:pic>
        <p:nvPicPr>
          <p:cNvPr id="34" name="Picture 33"/>
          <p:cNvPicPr>
            <a:picLocks noChangeAspect="1"/>
          </p:cNvPicPr>
          <p:nvPr/>
        </p:nvPicPr>
        <p:blipFill>
          <a:blip r:embed="rId3"/>
          <a:stretch>
            <a:fillRect/>
          </a:stretch>
        </p:blipFill>
        <p:spPr>
          <a:xfrm>
            <a:off x="5953543" y="5390768"/>
            <a:ext cx="664444" cy="388804"/>
          </a:xfrm>
          <a:prstGeom prst="rect">
            <a:avLst/>
          </a:prstGeom>
        </p:spPr>
      </p:pic>
      <p:pic>
        <p:nvPicPr>
          <p:cNvPr id="35" name="Picture 34"/>
          <p:cNvPicPr>
            <a:picLocks noChangeAspect="1"/>
          </p:cNvPicPr>
          <p:nvPr/>
        </p:nvPicPr>
        <p:blipFill rotWithShape="1">
          <a:blip r:embed="rId4"/>
          <a:srcRect t="2027" b="2787"/>
          <a:stretch/>
        </p:blipFill>
        <p:spPr>
          <a:xfrm>
            <a:off x="7345156" y="5223533"/>
            <a:ext cx="419914" cy="407911"/>
          </a:xfrm>
          <a:prstGeom prst="rect">
            <a:avLst/>
          </a:prstGeom>
        </p:spPr>
      </p:pic>
      <p:pic>
        <p:nvPicPr>
          <p:cNvPr id="43" name="Picture 42"/>
          <p:cNvPicPr>
            <a:picLocks noChangeAspect="1"/>
          </p:cNvPicPr>
          <p:nvPr/>
        </p:nvPicPr>
        <p:blipFill>
          <a:blip r:embed="rId5"/>
          <a:stretch>
            <a:fillRect/>
          </a:stretch>
        </p:blipFill>
        <p:spPr>
          <a:xfrm>
            <a:off x="3701402" y="829710"/>
            <a:ext cx="851947" cy="306834"/>
          </a:xfrm>
          <a:prstGeom prst="rect">
            <a:avLst/>
          </a:prstGeom>
        </p:spPr>
      </p:pic>
      <p:pic>
        <p:nvPicPr>
          <p:cNvPr id="44" name="Picture 43"/>
          <p:cNvPicPr>
            <a:picLocks noChangeAspect="1"/>
          </p:cNvPicPr>
          <p:nvPr/>
        </p:nvPicPr>
        <p:blipFill>
          <a:blip r:embed="rId5"/>
          <a:stretch>
            <a:fillRect/>
          </a:stretch>
        </p:blipFill>
        <p:spPr>
          <a:xfrm>
            <a:off x="4165762" y="2105410"/>
            <a:ext cx="851947" cy="306834"/>
          </a:xfrm>
          <a:prstGeom prst="rect">
            <a:avLst/>
          </a:prstGeom>
        </p:spPr>
      </p:pic>
      <p:pic>
        <p:nvPicPr>
          <p:cNvPr id="45" name="Picture 44"/>
          <p:cNvPicPr>
            <a:picLocks noChangeAspect="1"/>
          </p:cNvPicPr>
          <p:nvPr/>
        </p:nvPicPr>
        <p:blipFill>
          <a:blip r:embed="rId5"/>
          <a:stretch>
            <a:fillRect/>
          </a:stretch>
        </p:blipFill>
        <p:spPr>
          <a:xfrm>
            <a:off x="3751846" y="3175287"/>
            <a:ext cx="851947" cy="306834"/>
          </a:xfrm>
          <a:prstGeom prst="rect">
            <a:avLst/>
          </a:prstGeom>
        </p:spPr>
      </p:pic>
      <p:pic>
        <p:nvPicPr>
          <p:cNvPr id="46" name="Picture 45"/>
          <p:cNvPicPr>
            <a:picLocks noChangeAspect="1"/>
          </p:cNvPicPr>
          <p:nvPr/>
        </p:nvPicPr>
        <p:blipFill>
          <a:blip r:embed="rId5"/>
          <a:stretch>
            <a:fillRect/>
          </a:stretch>
        </p:blipFill>
        <p:spPr>
          <a:xfrm>
            <a:off x="4236841" y="4288320"/>
            <a:ext cx="851947" cy="306834"/>
          </a:xfrm>
          <a:prstGeom prst="rect">
            <a:avLst/>
          </a:prstGeom>
        </p:spPr>
      </p:pic>
      <p:pic>
        <p:nvPicPr>
          <p:cNvPr id="47" name="Picture 46"/>
          <p:cNvPicPr>
            <a:picLocks noChangeAspect="1"/>
          </p:cNvPicPr>
          <p:nvPr/>
        </p:nvPicPr>
        <p:blipFill>
          <a:blip r:embed="rId5"/>
          <a:stretch>
            <a:fillRect/>
          </a:stretch>
        </p:blipFill>
        <p:spPr>
          <a:xfrm>
            <a:off x="7826343" y="5318269"/>
            <a:ext cx="851947" cy="306834"/>
          </a:xfrm>
          <a:prstGeom prst="rect">
            <a:avLst/>
          </a:prstGeom>
        </p:spPr>
      </p:pic>
      <p:pic>
        <p:nvPicPr>
          <p:cNvPr id="48" name="Picture 47"/>
          <p:cNvPicPr>
            <a:picLocks noChangeAspect="1"/>
          </p:cNvPicPr>
          <p:nvPr/>
        </p:nvPicPr>
        <p:blipFill>
          <a:blip r:embed="rId5"/>
          <a:stretch>
            <a:fillRect/>
          </a:stretch>
        </p:blipFill>
        <p:spPr>
          <a:xfrm>
            <a:off x="5068962" y="5472738"/>
            <a:ext cx="851947" cy="306834"/>
          </a:xfrm>
          <a:prstGeom prst="rect">
            <a:avLst/>
          </a:prstGeom>
        </p:spPr>
      </p:pic>
      <p:pic>
        <p:nvPicPr>
          <p:cNvPr id="49" name="Picture 48"/>
          <p:cNvPicPr>
            <a:picLocks noChangeAspect="1"/>
          </p:cNvPicPr>
          <p:nvPr/>
        </p:nvPicPr>
        <p:blipFill>
          <a:blip r:embed="rId5"/>
          <a:stretch>
            <a:fillRect/>
          </a:stretch>
        </p:blipFill>
        <p:spPr>
          <a:xfrm>
            <a:off x="8519960" y="4320739"/>
            <a:ext cx="851947" cy="306834"/>
          </a:xfrm>
          <a:prstGeom prst="rect">
            <a:avLst/>
          </a:prstGeom>
        </p:spPr>
      </p:pic>
      <p:pic>
        <p:nvPicPr>
          <p:cNvPr id="50" name="Picture 49"/>
          <p:cNvPicPr>
            <a:picLocks noChangeAspect="1"/>
          </p:cNvPicPr>
          <p:nvPr/>
        </p:nvPicPr>
        <p:blipFill>
          <a:blip r:embed="rId5"/>
          <a:stretch>
            <a:fillRect/>
          </a:stretch>
        </p:blipFill>
        <p:spPr>
          <a:xfrm>
            <a:off x="1932623" y="2488775"/>
            <a:ext cx="851947" cy="306834"/>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4738" y="1045696"/>
            <a:ext cx="946947" cy="177997"/>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192" y="359203"/>
            <a:ext cx="370136" cy="375071"/>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2362" y="1184698"/>
            <a:ext cx="1550469" cy="530117"/>
          </a:xfrm>
          <a:prstGeom prst="rect">
            <a:avLst/>
          </a:prstGeom>
        </p:spPr>
      </p:pic>
      <p:pic>
        <p:nvPicPr>
          <p:cNvPr id="53" name="Picture 52"/>
          <p:cNvPicPr>
            <a:picLocks noChangeAspect="1"/>
          </p:cNvPicPr>
          <p:nvPr/>
        </p:nvPicPr>
        <p:blipFill>
          <a:blip r:embed="rId3"/>
          <a:stretch>
            <a:fillRect/>
          </a:stretch>
        </p:blipFill>
        <p:spPr>
          <a:xfrm>
            <a:off x="8478200" y="3068325"/>
            <a:ext cx="588137" cy="344152"/>
          </a:xfrm>
          <a:prstGeom prst="rect">
            <a:avLst/>
          </a:prstGeom>
        </p:spPr>
      </p:pic>
      <p:pic>
        <p:nvPicPr>
          <p:cNvPr id="54" name="Picture 53"/>
          <p:cNvPicPr>
            <a:picLocks noChangeAspect="1"/>
          </p:cNvPicPr>
          <p:nvPr/>
        </p:nvPicPr>
        <p:blipFill>
          <a:blip r:embed="rId5"/>
          <a:stretch>
            <a:fillRect/>
          </a:stretch>
        </p:blipFill>
        <p:spPr>
          <a:xfrm>
            <a:off x="9126088" y="3123096"/>
            <a:ext cx="754106" cy="271596"/>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0867" y="2439493"/>
            <a:ext cx="553040" cy="366389"/>
          </a:xfrm>
          <a:prstGeom prst="rect">
            <a:avLst/>
          </a:prstGeom>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0625" y="4236863"/>
            <a:ext cx="553040" cy="366389"/>
          </a:xfrm>
          <a:prstGeom prst="rect">
            <a:avLst/>
          </a:prstGeom>
        </p:spPr>
      </p:pic>
      <p:pic>
        <p:nvPicPr>
          <p:cNvPr id="42" name="Picture 41"/>
          <p:cNvPicPr>
            <a:picLocks noChangeAspect="1"/>
          </p:cNvPicPr>
          <p:nvPr/>
        </p:nvPicPr>
        <p:blipFill rotWithShape="1">
          <a:blip r:embed="rId4"/>
          <a:srcRect t="2027" b="2787"/>
          <a:stretch/>
        </p:blipFill>
        <p:spPr>
          <a:xfrm>
            <a:off x="1910581" y="3163436"/>
            <a:ext cx="419914" cy="407911"/>
          </a:xfrm>
          <a:prstGeom prst="rect">
            <a:avLst/>
          </a:prstGeom>
        </p:spPr>
      </p:pic>
      <p:sp>
        <p:nvSpPr>
          <p:cNvPr id="4" name="TextBox 3"/>
          <p:cNvSpPr txBox="1"/>
          <p:nvPr/>
        </p:nvSpPr>
        <p:spPr>
          <a:xfrm>
            <a:off x="6271467" y="1177913"/>
            <a:ext cx="8163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1F497D">
                    <a:lumMod val="75000"/>
                  </a:srgbClr>
                </a:solidFill>
                <a:effectLst/>
                <a:uLnTx/>
                <a:uFillTx/>
                <a:latin typeface="Calibri"/>
                <a:ea typeface="+mn-ea"/>
                <a:cs typeface="+mn-cs"/>
              </a:rPr>
              <a:t>&amp; others</a:t>
            </a:r>
            <a:endParaRPr kumimoji="0" lang="en-GB" sz="14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56" name="TextBox 55"/>
          <p:cNvSpPr txBox="1"/>
          <p:nvPr/>
        </p:nvSpPr>
        <p:spPr>
          <a:xfrm>
            <a:off x="8372944" y="2098061"/>
            <a:ext cx="8163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1F497D">
                    <a:lumMod val="75000"/>
                  </a:srgbClr>
                </a:solidFill>
                <a:effectLst/>
                <a:uLnTx/>
                <a:uFillTx/>
                <a:latin typeface="Calibri"/>
                <a:ea typeface="+mn-ea"/>
                <a:cs typeface="+mn-cs"/>
              </a:rPr>
              <a:t>&amp; others</a:t>
            </a:r>
            <a:endParaRPr kumimoji="0" lang="en-GB" sz="14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67" name="Title 1">
            <a:extLst>
              <a:ext uri="{FF2B5EF4-FFF2-40B4-BE49-F238E27FC236}">
                <a16:creationId xmlns:a16="http://schemas.microsoft.com/office/drawing/2014/main" id="{CBE51FD2-8CC2-4B6C-A19A-F74ACC06EA24}"/>
              </a:ext>
            </a:extLst>
          </p:cNvPr>
          <p:cNvSpPr txBox="1">
            <a:spLocks/>
          </p:cNvSpPr>
          <p:nvPr/>
        </p:nvSpPr>
        <p:spPr>
          <a:xfrm>
            <a:off x="175741" y="104159"/>
            <a:ext cx="1934449" cy="233361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An optimal HIV/ TB planning and budgeting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cycle</a:t>
            </a:r>
            <a:endParaRPr kumimoji="0" lang="en-GB"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69" name="Arc 68">
            <a:extLst>
              <a:ext uri="{FF2B5EF4-FFF2-40B4-BE49-F238E27FC236}">
                <a16:creationId xmlns:a16="http://schemas.microsoft.com/office/drawing/2014/main" id="{E0BC6D47-8DE4-4AED-8315-4E82F384BB0B}"/>
              </a:ext>
            </a:extLst>
          </p:cNvPr>
          <p:cNvSpPr/>
          <p:nvPr/>
        </p:nvSpPr>
        <p:spPr>
          <a:xfrm rot="960087">
            <a:off x="7801409" y="463227"/>
            <a:ext cx="1468588" cy="666788"/>
          </a:xfrm>
          <a:prstGeom prst="arc">
            <a:avLst/>
          </a:prstGeom>
          <a:ln w="5715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70" name="Rounded Rectangle 8">
            <a:extLst>
              <a:ext uri="{FF2B5EF4-FFF2-40B4-BE49-F238E27FC236}">
                <a16:creationId xmlns:a16="http://schemas.microsoft.com/office/drawing/2014/main" id="{66D07269-76A0-4221-86DD-EF31699C455C}"/>
              </a:ext>
            </a:extLst>
          </p:cNvPr>
          <p:cNvSpPr/>
          <p:nvPr/>
        </p:nvSpPr>
        <p:spPr>
          <a:xfrm>
            <a:off x="6509006" y="175475"/>
            <a:ext cx="2171008" cy="59346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New interventions/ effectiveness data</a:t>
            </a:r>
          </a:p>
        </p:txBody>
      </p:sp>
      <p:sp>
        <p:nvSpPr>
          <p:cNvPr id="71" name="Arc 70">
            <a:extLst>
              <a:ext uri="{FF2B5EF4-FFF2-40B4-BE49-F238E27FC236}">
                <a16:creationId xmlns:a16="http://schemas.microsoft.com/office/drawing/2014/main" id="{B5BE2F59-B420-417B-A8FD-C2C2D86656E0}"/>
              </a:ext>
            </a:extLst>
          </p:cNvPr>
          <p:cNvSpPr/>
          <p:nvPr/>
        </p:nvSpPr>
        <p:spPr>
          <a:xfrm rot="14577270">
            <a:off x="6173817" y="426084"/>
            <a:ext cx="1232486" cy="1166227"/>
          </a:xfrm>
          <a:prstGeom prst="arc">
            <a:avLst/>
          </a:prstGeom>
          <a:ln w="57150">
            <a:solidFill>
              <a:schemeClr val="tx2">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64" name="Rectangle 63">
            <a:extLst>
              <a:ext uri="{FF2B5EF4-FFF2-40B4-BE49-F238E27FC236}">
                <a16:creationId xmlns:a16="http://schemas.microsoft.com/office/drawing/2014/main" id="{6D4B07DC-9AA9-4D67-9947-4BB0A9ACE993}"/>
              </a:ext>
            </a:extLst>
          </p:cNvPr>
          <p:cNvSpPr/>
          <p:nvPr/>
        </p:nvSpPr>
        <p:spPr>
          <a:xfrm>
            <a:off x="9956206" y="6474506"/>
            <a:ext cx="1971254"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Verdana"/>
                <a:ea typeface="+mn-ea"/>
                <a:cs typeface="+mn-cs"/>
                <a:sym typeface="Wingdings" panose="05000000000000000000" pitchFamily="2" charset="2"/>
              </a:rPr>
              <a:t>Source: Murphy and others 2021</a:t>
            </a:r>
            <a:endParaRPr kumimoji="0" lang="en-ZA" sz="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72335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6563-E582-4CBC-B1F4-82BAC2652F7C}"/>
              </a:ext>
            </a:extLst>
          </p:cNvPr>
          <p:cNvSpPr>
            <a:spLocks noGrp="1"/>
          </p:cNvSpPr>
          <p:nvPr>
            <p:ph type="title"/>
          </p:nvPr>
        </p:nvSpPr>
        <p:spPr>
          <a:xfrm>
            <a:off x="2391438" y="324645"/>
            <a:ext cx="9176139" cy="1223964"/>
          </a:xfrm>
        </p:spPr>
        <p:txBody>
          <a:bodyPr>
            <a:normAutofit/>
          </a:bodyPr>
          <a:lstStyle/>
          <a:p>
            <a:r>
              <a:rPr lang="en-ZA" sz="3200" dirty="0"/>
              <a:t>The South African HIV Investment Case</a:t>
            </a:r>
          </a:p>
        </p:txBody>
      </p:sp>
      <p:sp>
        <p:nvSpPr>
          <p:cNvPr id="3" name="Content Placeholder 2">
            <a:extLst>
              <a:ext uri="{FF2B5EF4-FFF2-40B4-BE49-F238E27FC236}">
                <a16:creationId xmlns:a16="http://schemas.microsoft.com/office/drawing/2014/main" id="{3A4303D5-A375-49FA-9425-3B6CFCC0392E}"/>
              </a:ext>
            </a:extLst>
          </p:cNvPr>
          <p:cNvSpPr>
            <a:spLocks noGrp="1"/>
          </p:cNvSpPr>
          <p:nvPr>
            <p:ph idx="1"/>
          </p:nvPr>
        </p:nvSpPr>
        <p:spPr>
          <a:xfrm>
            <a:off x="442908" y="1765301"/>
            <a:ext cx="6536600" cy="2785132"/>
          </a:xfrm>
        </p:spPr>
        <p:txBody>
          <a:bodyPr>
            <a:normAutofit/>
          </a:bodyPr>
          <a:lstStyle/>
          <a:p>
            <a:pPr>
              <a:lnSpc>
                <a:spcPct val="110000"/>
              </a:lnSpc>
              <a:spcBef>
                <a:spcPts val="600"/>
              </a:spcBef>
            </a:pPr>
            <a:r>
              <a:rPr lang="en-ZA" dirty="0"/>
              <a:t>Iterative exercise to establish the most cost effective mix of interventions and optimal coverage (</a:t>
            </a:r>
            <a:r>
              <a:rPr lang="en-ZA" b="1" dirty="0"/>
              <a:t>allocative efficiency) </a:t>
            </a:r>
            <a:r>
              <a:rPr lang="en-ZA" dirty="0"/>
              <a:t>under country’s given HIV budget from</a:t>
            </a:r>
          </a:p>
          <a:p>
            <a:pPr>
              <a:lnSpc>
                <a:spcPct val="110000"/>
              </a:lnSpc>
            </a:pPr>
            <a:r>
              <a:rPr lang="en-US" b="1" dirty="0" err="1"/>
              <a:t>Optimisation</a:t>
            </a:r>
            <a:r>
              <a:rPr lang="en-US" b="1" dirty="0"/>
              <a:t> routine </a:t>
            </a:r>
          </a:p>
          <a:p>
            <a:pPr lvl="1">
              <a:lnSpc>
                <a:spcPct val="110000"/>
              </a:lnSpc>
              <a:spcBef>
                <a:spcPts val="600"/>
              </a:spcBef>
            </a:pPr>
            <a:r>
              <a:rPr lang="en-US" dirty="0"/>
              <a:t>considers cost-effectiveness of each intervention (cost per life year saved)</a:t>
            </a:r>
          </a:p>
          <a:p>
            <a:pPr lvl="1">
              <a:lnSpc>
                <a:spcPct val="110000"/>
              </a:lnSpc>
              <a:spcBef>
                <a:spcPts val="600"/>
              </a:spcBef>
            </a:pPr>
            <a:r>
              <a:rPr lang="en-US" dirty="0"/>
              <a:t>iteratively adds the most cost effective intervention to a rolling baseline </a:t>
            </a:r>
            <a:endParaRPr lang="en-ZA" dirty="0"/>
          </a:p>
          <a:p>
            <a:pPr marL="457200" lvl="1" indent="0">
              <a:lnSpc>
                <a:spcPct val="110000"/>
              </a:lnSpc>
              <a:buNone/>
            </a:pPr>
            <a:endParaRPr lang="en-ZA" dirty="0"/>
          </a:p>
        </p:txBody>
      </p:sp>
      <p:sp>
        <p:nvSpPr>
          <p:cNvPr id="4" name="Rounded Rectangle 16">
            <a:extLst>
              <a:ext uri="{FF2B5EF4-FFF2-40B4-BE49-F238E27FC236}">
                <a16:creationId xmlns:a16="http://schemas.microsoft.com/office/drawing/2014/main" id="{0599F371-E332-4C7D-BE84-D73041E05C9F}"/>
              </a:ext>
            </a:extLst>
          </p:cNvPr>
          <p:cNvSpPr/>
          <p:nvPr/>
        </p:nvSpPr>
        <p:spPr>
          <a:xfrm>
            <a:off x="442907" y="521151"/>
            <a:ext cx="1702575" cy="854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Gill Sans MT" panose="020B0502020104020203"/>
                <a:ea typeface="+mn-ea"/>
                <a:cs typeface="+mn-cs"/>
              </a:rPr>
              <a:t>Optimised interventions and targets</a:t>
            </a:r>
          </a:p>
        </p:txBody>
      </p:sp>
      <p:sp>
        <p:nvSpPr>
          <p:cNvPr id="5" name="Rectangle 4">
            <a:extLst>
              <a:ext uri="{FF2B5EF4-FFF2-40B4-BE49-F238E27FC236}">
                <a16:creationId xmlns:a16="http://schemas.microsoft.com/office/drawing/2014/main" id="{39ADBFF6-ADE4-46FF-945F-8D4E5AC6CB80}"/>
              </a:ext>
            </a:extLst>
          </p:cNvPr>
          <p:cNvSpPr/>
          <p:nvPr/>
        </p:nvSpPr>
        <p:spPr>
          <a:xfrm>
            <a:off x="8080452" y="3041068"/>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4BACC6">
                    <a:lumMod val="75000"/>
                  </a:srgbClr>
                </a:solidFill>
                <a:effectLst/>
                <a:uLnTx/>
                <a:uFillTx/>
                <a:latin typeface="Calibri"/>
                <a:ea typeface="+mn-ea"/>
                <a:cs typeface="+mn-cs"/>
              </a:rPr>
              <a:t>MMC (90%)</a:t>
            </a:r>
          </a:p>
        </p:txBody>
      </p:sp>
      <p:sp>
        <p:nvSpPr>
          <p:cNvPr id="6" name="Rectangle 5">
            <a:extLst>
              <a:ext uri="{FF2B5EF4-FFF2-40B4-BE49-F238E27FC236}">
                <a16:creationId xmlns:a16="http://schemas.microsoft.com/office/drawing/2014/main" id="{412933AD-3747-40DD-95F4-976565D135D8}"/>
              </a:ext>
            </a:extLst>
          </p:cNvPr>
          <p:cNvSpPr/>
          <p:nvPr/>
        </p:nvSpPr>
        <p:spPr>
          <a:xfrm>
            <a:off x="8053351" y="2737749"/>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4BACC6">
                    <a:lumMod val="75000"/>
                  </a:srgbClr>
                </a:solidFill>
                <a:effectLst/>
                <a:uLnTx/>
                <a:uFillTx/>
                <a:latin typeface="Calibri"/>
                <a:ea typeface="+mn-ea"/>
                <a:cs typeface="+mn-cs"/>
              </a:rPr>
              <a:t>Condoms (90%)</a:t>
            </a:r>
          </a:p>
        </p:txBody>
      </p:sp>
      <p:sp>
        <p:nvSpPr>
          <p:cNvPr id="7" name="Oval 6">
            <a:extLst>
              <a:ext uri="{FF2B5EF4-FFF2-40B4-BE49-F238E27FC236}">
                <a16:creationId xmlns:a16="http://schemas.microsoft.com/office/drawing/2014/main" id="{43046B41-5E10-4459-A914-170B3EC5EEE9}"/>
              </a:ext>
            </a:extLst>
          </p:cNvPr>
          <p:cNvSpPr/>
          <p:nvPr/>
        </p:nvSpPr>
        <p:spPr>
          <a:xfrm>
            <a:off x="7794251" y="3071055"/>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8" name="Oval 7">
            <a:extLst>
              <a:ext uri="{FF2B5EF4-FFF2-40B4-BE49-F238E27FC236}">
                <a16:creationId xmlns:a16="http://schemas.microsoft.com/office/drawing/2014/main" id="{351B615B-3C36-412F-BEB9-4C54C451CF99}"/>
              </a:ext>
            </a:extLst>
          </p:cNvPr>
          <p:cNvSpPr/>
          <p:nvPr/>
        </p:nvSpPr>
        <p:spPr>
          <a:xfrm>
            <a:off x="7794251" y="3363757"/>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9" name="Oval 8">
            <a:extLst>
              <a:ext uri="{FF2B5EF4-FFF2-40B4-BE49-F238E27FC236}">
                <a16:creationId xmlns:a16="http://schemas.microsoft.com/office/drawing/2014/main" id="{31AF30F8-EE4D-42BA-A7CC-25D5BCB6400A}"/>
              </a:ext>
            </a:extLst>
          </p:cNvPr>
          <p:cNvSpPr/>
          <p:nvPr/>
        </p:nvSpPr>
        <p:spPr>
          <a:xfrm>
            <a:off x="7779979" y="4255223"/>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50</a:t>
            </a:r>
          </a:p>
        </p:txBody>
      </p:sp>
      <p:sp>
        <p:nvSpPr>
          <p:cNvPr id="10" name="Pentagon 28">
            <a:extLst>
              <a:ext uri="{FF2B5EF4-FFF2-40B4-BE49-F238E27FC236}">
                <a16:creationId xmlns:a16="http://schemas.microsoft.com/office/drawing/2014/main" id="{BA3E290C-58CA-4D1A-9505-F899CB920BB6}"/>
              </a:ext>
            </a:extLst>
          </p:cNvPr>
          <p:cNvSpPr/>
          <p:nvPr/>
        </p:nvSpPr>
        <p:spPr>
          <a:xfrm>
            <a:off x="9837345" y="2281827"/>
            <a:ext cx="1076321" cy="347071"/>
          </a:xfrm>
          <a:prstGeom prst="homePlate">
            <a:avLst/>
          </a:prstGeom>
          <a:solidFill>
            <a:schemeClr val="accent1">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Baseline</a:t>
            </a:r>
            <a:endParaRPr kumimoji="0" lang="en-ZA"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Chevron 29">
            <a:extLst>
              <a:ext uri="{FF2B5EF4-FFF2-40B4-BE49-F238E27FC236}">
                <a16:creationId xmlns:a16="http://schemas.microsoft.com/office/drawing/2014/main" id="{7F0C68EE-44F0-4E15-81D5-0B39E078E567}"/>
              </a:ext>
            </a:extLst>
          </p:cNvPr>
          <p:cNvSpPr/>
          <p:nvPr/>
        </p:nvSpPr>
        <p:spPr>
          <a:xfrm>
            <a:off x="10863333" y="2286235"/>
            <a:ext cx="1076321" cy="341197"/>
          </a:xfrm>
          <a:prstGeom prst="chevron">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+Option </a:t>
            </a:r>
          </a:p>
        </p:txBody>
      </p:sp>
      <p:sp>
        <p:nvSpPr>
          <p:cNvPr id="12" name="Oval 11">
            <a:extLst>
              <a:ext uri="{FF2B5EF4-FFF2-40B4-BE49-F238E27FC236}">
                <a16:creationId xmlns:a16="http://schemas.microsoft.com/office/drawing/2014/main" id="{A6F08338-E484-4ACD-83D1-D754BBCD6255}"/>
              </a:ext>
            </a:extLst>
          </p:cNvPr>
          <p:cNvSpPr/>
          <p:nvPr/>
        </p:nvSpPr>
        <p:spPr>
          <a:xfrm>
            <a:off x="7779978" y="2767490"/>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Rectangle 12">
            <a:extLst>
              <a:ext uri="{FF2B5EF4-FFF2-40B4-BE49-F238E27FC236}">
                <a16:creationId xmlns:a16="http://schemas.microsoft.com/office/drawing/2014/main" id="{E13AD918-C2DF-41E8-A013-A9920053B40D}"/>
              </a:ext>
            </a:extLst>
          </p:cNvPr>
          <p:cNvSpPr/>
          <p:nvPr/>
        </p:nvSpPr>
        <p:spPr>
          <a:xfrm>
            <a:off x="8079027" y="3362191"/>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4BACC6">
                    <a:lumMod val="75000"/>
                  </a:srgbClr>
                </a:solidFill>
                <a:effectLst/>
                <a:uLnTx/>
                <a:uFillTx/>
                <a:latin typeface="Calibri"/>
                <a:ea typeface="+mn-ea"/>
                <a:cs typeface="+mn-cs"/>
              </a:rPr>
              <a:t>ART (90%)</a:t>
            </a:r>
          </a:p>
        </p:txBody>
      </p:sp>
      <p:sp>
        <p:nvSpPr>
          <p:cNvPr id="14" name="Rectangle 13">
            <a:extLst>
              <a:ext uri="{FF2B5EF4-FFF2-40B4-BE49-F238E27FC236}">
                <a16:creationId xmlns:a16="http://schemas.microsoft.com/office/drawing/2014/main" id="{9797D292-9ED9-4840-8275-6B6631A26EA0}"/>
              </a:ext>
            </a:extLst>
          </p:cNvPr>
          <p:cNvSpPr/>
          <p:nvPr/>
        </p:nvSpPr>
        <p:spPr>
          <a:xfrm>
            <a:off x="8053351" y="4249375"/>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4BACC6">
                    <a:lumMod val="75000"/>
                  </a:srgbClr>
                </a:solidFill>
                <a:effectLst/>
                <a:uLnTx/>
                <a:uFillTx/>
                <a:latin typeface="Calibri"/>
                <a:ea typeface="+mn-ea"/>
                <a:cs typeface="+mn-cs"/>
              </a:rPr>
              <a:t>Condoms (30%)</a:t>
            </a:r>
          </a:p>
        </p:txBody>
      </p:sp>
      <p:sp>
        <p:nvSpPr>
          <p:cNvPr id="16" name="Chevron 23">
            <a:extLst>
              <a:ext uri="{FF2B5EF4-FFF2-40B4-BE49-F238E27FC236}">
                <a16:creationId xmlns:a16="http://schemas.microsoft.com/office/drawing/2014/main" id="{4F110AD1-FEF8-43BC-B8E3-4393ABC75778}"/>
              </a:ext>
            </a:extLst>
          </p:cNvPr>
          <p:cNvSpPr/>
          <p:nvPr/>
        </p:nvSpPr>
        <p:spPr>
          <a:xfrm>
            <a:off x="9527545" y="1709345"/>
            <a:ext cx="2463506" cy="483988"/>
          </a:xfrm>
          <a:prstGeom prst="chevron">
            <a:avLst/>
          </a:prstGeom>
          <a:solidFill>
            <a:schemeClr val="accent1">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480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n-ea"/>
                <a:cs typeface="+mn-cs"/>
              </a:rPr>
              <a:t>Add most cost effective intervention to baseline</a:t>
            </a:r>
          </a:p>
        </p:txBody>
      </p:sp>
      <p:sp>
        <p:nvSpPr>
          <p:cNvPr id="18" name="Chevron 5">
            <a:extLst>
              <a:ext uri="{FF2B5EF4-FFF2-40B4-BE49-F238E27FC236}">
                <a16:creationId xmlns:a16="http://schemas.microsoft.com/office/drawing/2014/main" id="{FA28C712-B3AE-44CB-9EC1-4C9A392D1DD8}"/>
              </a:ext>
            </a:extLst>
          </p:cNvPr>
          <p:cNvSpPr/>
          <p:nvPr/>
        </p:nvSpPr>
        <p:spPr>
          <a:xfrm>
            <a:off x="7545323" y="1719205"/>
            <a:ext cx="2121705" cy="474128"/>
          </a:xfrm>
          <a:prstGeom prst="chevron">
            <a:avLst/>
          </a:prstGeom>
          <a:solidFill>
            <a:schemeClr val="accent1">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n-ea"/>
                <a:cs typeface="+mn-cs"/>
              </a:rPr>
              <a:t>Rank all options by ICER </a:t>
            </a:r>
            <a:r>
              <a:rPr kumimoji="0" lang="en-ZA" sz="1400" b="0" i="0" u="none" strike="noStrike" kern="1200" cap="none" spc="0" normalizeH="0" baseline="0" noProof="0" dirty="0">
                <a:ln>
                  <a:noFill/>
                </a:ln>
                <a:solidFill>
                  <a:prstClr val="white"/>
                </a:solidFill>
                <a:effectLst/>
                <a:uLnTx/>
                <a:uFillTx/>
                <a:latin typeface="Calibri"/>
                <a:ea typeface="+mn-ea"/>
                <a:cs typeface="+mn-cs"/>
              </a:rPr>
              <a:t>(cost per LYS)</a:t>
            </a:r>
          </a:p>
        </p:txBody>
      </p:sp>
      <p:sp>
        <p:nvSpPr>
          <p:cNvPr id="19" name="Down Arrow 10">
            <a:extLst>
              <a:ext uri="{FF2B5EF4-FFF2-40B4-BE49-F238E27FC236}">
                <a16:creationId xmlns:a16="http://schemas.microsoft.com/office/drawing/2014/main" id="{E8456044-D12A-4FC5-B1A8-DFCF422A258A}"/>
              </a:ext>
            </a:extLst>
          </p:cNvPr>
          <p:cNvSpPr/>
          <p:nvPr/>
        </p:nvSpPr>
        <p:spPr>
          <a:xfrm>
            <a:off x="7653324" y="3686468"/>
            <a:ext cx="503401" cy="483988"/>
          </a:xfrm>
          <a:prstGeom prst="down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7AD1E03C-272E-4C94-9A3F-134403C03FBA}"/>
              </a:ext>
            </a:extLst>
          </p:cNvPr>
          <p:cNvSpPr/>
          <p:nvPr/>
        </p:nvSpPr>
        <p:spPr>
          <a:xfrm>
            <a:off x="11682824" y="2330316"/>
            <a:ext cx="250092" cy="2500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4" name="Rectangle 23">
            <a:extLst>
              <a:ext uri="{FF2B5EF4-FFF2-40B4-BE49-F238E27FC236}">
                <a16:creationId xmlns:a16="http://schemas.microsoft.com/office/drawing/2014/main" id="{0060EC0A-9CAE-4D6B-9F12-633D3A981999}"/>
              </a:ext>
            </a:extLst>
          </p:cNvPr>
          <p:cNvSpPr/>
          <p:nvPr/>
        </p:nvSpPr>
        <p:spPr>
          <a:xfrm>
            <a:off x="10377814" y="3046991"/>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8A3FFC"/>
                </a:solidFill>
                <a:effectLst/>
                <a:uLnTx/>
                <a:uFillTx/>
                <a:latin typeface="Calibri"/>
                <a:ea typeface="+mn-ea"/>
                <a:cs typeface="+mn-cs"/>
              </a:rPr>
              <a:t>HTS (90%)</a:t>
            </a:r>
          </a:p>
        </p:txBody>
      </p:sp>
      <p:sp>
        <p:nvSpPr>
          <p:cNvPr id="26" name="Oval 25">
            <a:extLst>
              <a:ext uri="{FF2B5EF4-FFF2-40B4-BE49-F238E27FC236}">
                <a16:creationId xmlns:a16="http://schemas.microsoft.com/office/drawing/2014/main" id="{5FEAF154-AAF4-4A02-B36B-E9670B05A1C5}"/>
              </a:ext>
            </a:extLst>
          </p:cNvPr>
          <p:cNvSpPr/>
          <p:nvPr/>
        </p:nvSpPr>
        <p:spPr>
          <a:xfrm>
            <a:off x="10112448" y="3059144"/>
            <a:ext cx="250092" cy="25009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27" name="Oval 26">
            <a:extLst>
              <a:ext uri="{FF2B5EF4-FFF2-40B4-BE49-F238E27FC236}">
                <a16:creationId xmlns:a16="http://schemas.microsoft.com/office/drawing/2014/main" id="{72C4F283-345F-4D50-AB46-EEADDEF56F69}"/>
              </a:ext>
            </a:extLst>
          </p:cNvPr>
          <p:cNvSpPr/>
          <p:nvPr/>
        </p:nvSpPr>
        <p:spPr>
          <a:xfrm>
            <a:off x="10112448" y="3383862"/>
            <a:ext cx="250092" cy="25009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29" name="Oval 28">
            <a:extLst>
              <a:ext uri="{FF2B5EF4-FFF2-40B4-BE49-F238E27FC236}">
                <a16:creationId xmlns:a16="http://schemas.microsoft.com/office/drawing/2014/main" id="{26C7F072-5ED7-4FA4-B5CD-5CDEDB5F4282}"/>
              </a:ext>
            </a:extLst>
          </p:cNvPr>
          <p:cNvSpPr/>
          <p:nvPr/>
        </p:nvSpPr>
        <p:spPr>
          <a:xfrm>
            <a:off x="10112448" y="2746938"/>
            <a:ext cx="250092" cy="25009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mn-ea"/>
                <a:cs typeface="+mn-cs"/>
              </a:rPr>
              <a:t>1</a:t>
            </a:r>
          </a:p>
        </p:txBody>
      </p:sp>
      <p:sp>
        <p:nvSpPr>
          <p:cNvPr id="30" name="Rectangle 29">
            <a:extLst>
              <a:ext uri="{FF2B5EF4-FFF2-40B4-BE49-F238E27FC236}">
                <a16:creationId xmlns:a16="http://schemas.microsoft.com/office/drawing/2014/main" id="{C122FDC5-BBBA-4D3A-A0C9-676566215964}"/>
              </a:ext>
            </a:extLst>
          </p:cNvPr>
          <p:cNvSpPr/>
          <p:nvPr/>
        </p:nvSpPr>
        <p:spPr>
          <a:xfrm>
            <a:off x="10377814" y="2741465"/>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8A3FFC"/>
                </a:solidFill>
                <a:effectLst/>
                <a:uLnTx/>
                <a:uFillTx/>
                <a:latin typeface="Calibri"/>
                <a:ea typeface="+mn-ea"/>
                <a:cs typeface="+mn-cs"/>
              </a:rPr>
              <a:t>ART (90%)</a:t>
            </a:r>
          </a:p>
        </p:txBody>
      </p:sp>
      <p:sp>
        <p:nvSpPr>
          <p:cNvPr id="31" name="Rectangle 30">
            <a:extLst>
              <a:ext uri="{FF2B5EF4-FFF2-40B4-BE49-F238E27FC236}">
                <a16:creationId xmlns:a16="http://schemas.microsoft.com/office/drawing/2014/main" id="{77ADE342-0E96-4CDB-9129-1C77CD5F8117}"/>
              </a:ext>
            </a:extLst>
          </p:cNvPr>
          <p:cNvSpPr/>
          <p:nvPr/>
        </p:nvSpPr>
        <p:spPr>
          <a:xfrm>
            <a:off x="10362540" y="4251982"/>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8A3FFC"/>
                </a:solidFill>
                <a:effectLst/>
                <a:uLnTx/>
                <a:uFillTx/>
                <a:latin typeface="Calibri"/>
                <a:ea typeface="+mn-ea"/>
                <a:cs typeface="+mn-cs"/>
              </a:rPr>
              <a:t>Condoms (30%)</a:t>
            </a:r>
          </a:p>
        </p:txBody>
      </p:sp>
      <p:sp>
        <p:nvSpPr>
          <p:cNvPr id="32" name="Down Arrow 10">
            <a:extLst>
              <a:ext uri="{FF2B5EF4-FFF2-40B4-BE49-F238E27FC236}">
                <a16:creationId xmlns:a16="http://schemas.microsoft.com/office/drawing/2014/main" id="{4E603C96-E076-4364-B523-59BEEE053459}"/>
              </a:ext>
            </a:extLst>
          </p:cNvPr>
          <p:cNvSpPr/>
          <p:nvPr/>
        </p:nvSpPr>
        <p:spPr>
          <a:xfrm>
            <a:off x="9985793" y="3708580"/>
            <a:ext cx="503401" cy="483988"/>
          </a:xfrm>
          <a:prstGeom prst="down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a:ln>
                <a:noFill/>
              </a:ln>
              <a:solidFill>
                <a:srgbClr val="8A3FFC"/>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7D39092B-9A87-45C3-8255-6F5ACF915BC8}"/>
              </a:ext>
            </a:extLst>
          </p:cNvPr>
          <p:cNvSpPr/>
          <p:nvPr/>
        </p:nvSpPr>
        <p:spPr>
          <a:xfrm>
            <a:off x="10377814" y="3362191"/>
            <a:ext cx="1429675" cy="27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err="1">
                <a:ln>
                  <a:noFill/>
                </a:ln>
                <a:solidFill>
                  <a:srgbClr val="8A3FFC"/>
                </a:solidFill>
                <a:effectLst/>
                <a:uLnTx/>
                <a:uFillTx/>
                <a:latin typeface="Calibri"/>
                <a:ea typeface="+mn-ea"/>
                <a:cs typeface="+mn-cs"/>
              </a:rPr>
              <a:t>PrEP</a:t>
            </a:r>
            <a:r>
              <a:rPr kumimoji="0" lang="en-ZA" sz="1400" b="0" i="0" u="none" strike="noStrike" kern="1200" cap="none" spc="0" normalizeH="0" baseline="0" noProof="0" dirty="0">
                <a:ln>
                  <a:noFill/>
                </a:ln>
                <a:solidFill>
                  <a:srgbClr val="8A3FFC"/>
                </a:solidFill>
                <a:effectLst/>
                <a:uLnTx/>
                <a:uFillTx/>
                <a:latin typeface="Calibri"/>
                <a:ea typeface="+mn-ea"/>
                <a:cs typeface="+mn-cs"/>
              </a:rPr>
              <a:t> (90%)</a:t>
            </a:r>
          </a:p>
        </p:txBody>
      </p:sp>
      <p:sp>
        <p:nvSpPr>
          <p:cNvPr id="28" name="Oval 27">
            <a:extLst>
              <a:ext uri="{FF2B5EF4-FFF2-40B4-BE49-F238E27FC236}">
                <a16:creationId xmlns:a16="http://schemas.microsoft.com/office/drawing/2014/main" id="{49B22A9E-0441-4E11-A954-D7F751AB7FC0}"/>
              </a:ext>
            </a:extLst>
          </p:cNvPr>
          <p:cNvSpPr/>
          <p:nvPr/>
        </p:nvSpPr>
        <p:spPr>
          <a:xfrm>
            <a:off x="10124275" y="4268220"/>
            <a:ext cx="250092" cy="25009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mn-ea"/>
                <a:cs typeface="+mn-cs"/>
              </a:rPr>
              <a:t>50</a:t>
            </a:r>
          </a:p>
        </p:txBody>
      </p:sp>
      <p:sp>
        <p:nvSpPr>
          <p:cNvPr id="15" name="Rectangle 14">
            <a:extLst>
              <a:ext uri="{FF2B5EF4-FFF2-40B4-BE49-F238E27FC236}">
                <a16:creationId xmlns:a16="http://schemas.microsoft.com/office/drawing/2014/main" id="{7D53E6B6-8DD3-47B7-9547-CF7C44862E0A}"/>
              </a:ext>
            </a:extLst>
          </p:cNvPr>
          <p:cNvSpPr/>
          <p:nvPr/>
        </p:nvSpPr>
        <p:spPr>
          <a:xfrm>
            <a:off x="7932731" y="2270792"/>
            <a:ext cx="1368070" cy="355524"/>
          </a:xfrm>
          <a:prstGeom prst="rect">
            <a:avLst/>
          </a:prstGeom>
          <a:solidFill>
            <a:srgbClr val="335F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n-ea"/>
                <a:cs typeface="+mn-cs"/>
              </a:rPr>
              <a:t>Baseline</a:t>
            </a:r>
          </a:p>
        </p:txBody>
      </p:sp>
    </p:spTree>
    <p:extLst>
      <p:ext uri="{BB962C8B-B14F-4D97-AF65-F5344CB8AC3E}">
        <p14:creationId xmlns:p14="http://schemas.microsoft.com/office/powerpoint/2010/main" val="501499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SACMC">
      <a:dk1>
        <a:srgbClr val="7F7D7F"/>
      </a:dk1>
      <a:lt1>
        <a:srgbClr val="FFFFFF"/>
      </a:lt1>
      <a:dk2>
        <a:srgbClr val="85A9DA"/>
      </a:dk2>
      <a:lt2>
        <a:srgbClr val="E7E6E6"/>
      </a:lt2>
      <a:accent1>
        <a:srgbClr val="B6D2A2"/>
      </a:accent1>
      <a:accent2>
        <a:srgbClr val="EF8F94"/>
      </a:accent2>
      <a:accent3>
        <a:srgbClr val="FEEDA6"/>
      </a:accent3>
      <a:accent4>
        <a:srgbClr val="FFC000"/>
      </a:accent4>
      <a:accent5>
        <a:srgbClr val="86A8DB"/>
      </a:accent5>
      <a:accent6>
        <a:srgbClr val="B5D2A2"/>
      </a:accent6>
      <a:hlink>
        <a:srgbClr val="88A8DA"/>
      </a:hlink>
      <a:folHlink>
        <a:srgbClr val="F18E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C0E6AB67-CD9B-A246-B6CE-F81BDAD84354}" vid="{5D216F09-CBF6-154B-A948-A440F68D8127}"/>
    </a:ext>
  </a:extLst>
</a:theme>
</file>

<file path=ppt/theme/theme4.xml><?xml version="1.0" encoding="utf-8"?>
<a:theme xmlns:a="http://schemas.openxmlformats.org/drawingml/2006/main" name="Integral">
  <a:themeElements>
    <a:clrScheme name="HIV Economic Impact">
      <a:dk1>
        <a:srgbClr val="1B1F3C"/>
      </a:dk1>
      <a:lt1>
        <a:srgbClr val="FFFFFF"/>
      </a:lt1>
      <a:dk2>
        <a:srgbClr val="91A3BA"/>
      </a:dk2>
      <a:lt2>
        <a:srgbClr val="DDDDDD"/>
      </a:lt2>
      <a:accent1>
        <a:srgbClr val="0C9999"/>
      </a:accent1>
      <a:accent2>
        <a:srgbClr val="7B161F"/>
      </a:accent2>
      <a:accent3>
        <a:srgbClr val="B24519"/>
      </a:accent3>
      <a:accent4>
        <a:srgbClr val="91A3BA"/>
      </a:accent4>
      <a:accent5>
        <a:srgbClr val="0C9999"/>
      </a:accent5>
      <a:accent6>
        <a:srgbClr val="A5A3A3"/>
      </a:accent6>
      <a:hlink>
        <a:srgbClr val="B24519"/>
      </a:hlink>
      <a:folHlink>
        <a:srgbClr val="7B161F"/>
      </a:folHlink>
    </a:clrScheme>
    <a:fontScheme name="HIV Econ Impact">
      <a:majorFont>
        <a:latin typeface="Sofia Pro Bold"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ofia Pro Ligh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themeOverride>
</file>

<file path=ppt/theme/themeOverride2.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themeOverride>
</file>

<file path=ppt/theme/themeOverride3.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themeOverride>
</file>

<file path=ppt/theme/themeOverride4.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themeOverride>
</file>

<file path=ppt/theme/themeOverride5.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themeOverride>
</file>

<file path=ppt/theme/themeOverride6.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themeOverride>
</file>

<file path=ppt/theme/themeOverride7.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themeOverride>
</file>

<file path=docProps/app.xml><?xml version="1.0" encoding="utf-8"?>
<Properties xmlns="http://schemas.openxmlformats.org/officeDocument/2006/extended-properties" xmlns:vt="http://schemas.openxmlformats.org/officeDocument/2006/docPropsVTypes">
  <Template>Ion Boardroom</Template>
  <TotalTime>168</TotalTime>
  <Words>2013</Words>
  <Application>Microsoft Office PowerPoint</Application>
  <PresentationFormat>Widescreen</PresentationFormat>
  <Paragraphs>367</Paragraphs>
  <Slides>21</Slides>
  <Notes>17</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21</vt:i4>
      </vt:variant>
    </vt:vector>
  </HeadingPairs>
  <TitlesOfParts>
    <vt:vector size="46" baseType="lpstr">
      <vt:lpstr>Arial</vt:lpstr>
      <vt:lpstr>Avenir</vt:lpstr>
      <vt:lpstr>Bahnschrift</vt:lpstr>
      <vt:lpstr>Calibri</vt:lpstr>
      <vt:lpstr>Calibri Light</vt:lpstr>
      <vt:lpstr>Century Gothic</vt:lpstr>
      <vt:lpstr>Gill Sans MT</vt:lpstr>
      <vt:lpstr>IAS Ribbon Sans Bold</vt:lpstr>
      <vt:lpstr>IAS Ribbon Sans Regular</vt:lpstr>
      <vt:lpstr>Raleway</vt:lpstr>
      <vt:lpstr>Roboto Condensed</vt:lpstr>
      <vt:lpstr>Sofia Pro</vt:lpstr>
      <vt:lpstr>Sofia Pro Bold</vt:lpstr>
      <vt:lpstr>Sofia Pro Light</vt:lpstr>
      <vt:lpstr>SOFIAPRO-LIGHT</vt:lpstr>
      <vt:lpstr>Times New Roman</vt:lpstr>
      <vt:lpstr>Tw Cen MT</vt:lpstr>
      <vt:lpstr>Verdana</vt:lpstr>
      <vt:lpstr>Verdana Bold</vt:lpstr>
      <vt:lpstr>Wingdings</vt:lpstr>
      <vt:lpstr>Wingdings 3</vt:lpstr>
      <vt:lpstr>Ion Boardroom</vt:lpstr>
      <vt:lpstr>Office Theme</vt:lpstr>
      <vt:lpstr>IAS2023</vt:lpstr>
      <vt:lpstr>Integral</vt:lpstr>
      <vt:lpstr>How economic evaluation improves policy:   The HIV Investment Case Example From South Africa</vt:lpstr>
      <vt:lpstr>Why South Africa?</vt:lpstr>
      <vt:lpstr>Why an HIV Investment Case?</vt:lpstr>
      <vt:lpstr>Why an HIV Investment Case?</vt:lpstr>
      <vt:lpstr>Why an HIV Investment Case?</vt:lpstr>
      <vt:lpstr>Why an HIV Investment Case?</vt:lpstr>
      <vt:lpstr>PowerPoint Presentation</vt:lpstr>
      <vt:lpstr>PowerPoint Presentation</vt:lpstr>
      <vt:lpstr>The South African HIV Investment Case</vt:lpstr>
      <vt:lpstr>The South African HIV Investment Case</vt:lpstr>
      <vt:lpstr>PowerPoint Presentation</vt:lpstr>
      <vt:lpstr>Uses of economic analyses in the South African HIV programme</vt:lpstr>
      <vt:lpstr>PowerPoint Presentation</vt:lpstr>
      <vt:lpstr>PowerPoint Presentation</vt:lpstr>
      <vt:lpstr>PowerPoint Presentation</vt:lpstr>
      <vt:lpstr>South African COVID-19 Modelling Consortium</vt:lpstr>
      <vt:lpstr>Wave 1: A busy time</vt:lpstr>
      <vt:lpstr>And beyond…</vt:lpstr>
      <vt:lpstr>PowerPoint Presentation</vt:lpstr>
      <vt:lpstr>The National COVID-19 Epi Model (NCEM) Agility and adaptability is key to remaining useful</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Meyer-Rath, Gesine</dc:creator>
  <cp:lastModifiedBy>Preview 2 Rack 2</cp:lastModifiedBy>
  <cp:revision>16</cp:revision>
  <dcterms:created xsi:type="dcterms:W3CDTF">2024-07-18T14:39:52Z</dcterms:created>
  <dcterms:modified xsi:type="dcterms:W3CDTF">2024-07-21T15:27:28Z</dcterms:modified>
</cp:coreProperties>
</file>