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80" r:id="rId4"/>
  </p:sldMasterIdLst>
  <p:notesMasterIdLst>
    <p:notesMasterId r:id="rId17"/>
  </p:notesMasterIdLst>
  <p:sldIdLst>
    <p:sldId id="256" r:id="rId5"/>
    <p:sldId id="2147469766" r:id="rId6"/>
    <p:sldId id="257" r:id="rId7"/>
    <p:sldId id="4437" r:id="rId8"/>
    <p:sldId id="2147471175" r:id="rId9"/>
    <p:sldId id="28517" r:id="rId10"/>
    <p:sldId id="4341" r:id="rId11"/>
    <p:sldId id="1138" r:id="rId12"/>
    <p:sldId id="2147471176" r:id="rId13"/>
    <p:sldId id="2147469768" r:id="rId14"/>
    <p:sldId id="2147471174" r:id="rId15"/>
    <p:sldId id="443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 id="{096B2F6F-0FCD-AA3B-C19F-B3B8132B5523}" name="Shreshth Mawandia" initials="SM" userId="fd800c08ebe779a6" providerId="Windows Live"/>
  <p188:author id="{99C73790-74C6-824A-8712-B2480798A603}" name="Rakochy, Alexis" initials="AR" userId="S::alexis.rakochy@thepalladiumgroup.com::6d3ce4ef-58a5-4147-a067-d18785ca59c4" providerId="AD"/>
  <p188:author id="{35694CA1-22BF-FD3A-9F60-5E64DC5AFFDC}" name="Mawandia, Shreshth" initials="MS" userId="S::shreshth.mawandia@thepalladiumgroup.com::cc27bb4a-ab16-49e8-9a24-b219244e6ab6" providerId="AD"/>
  <p188:author id="{E79CE3AB-2771-2565-BF39-A98DEF8984F9}" name="Gonzalez Garcia, Diana" initials="DG" userId="S::diana.gonzalez@thepalladiumgroup.com::dd7ab7fe-d492-4aeb-b65e-f299ad4d27d7" providerId="AD"/>
  <p188:author id="{187135ED-3B05-9C51-9B05-13AABE68A667}" name="Claussen, Laurence" initials="CL" userId="S::laurence.claussen@thepalladiumgroup.com::7602d028-0ca1-4c94-bcd9-3954a95502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23DB3-A54C-F10E-3494-BD6950A33A02}" v="195" dt="2024-07-11T16:33:25.242"/>
    <p1510:client id="{EC886DF7-0FA5-485E-AAEE-7FF3C6D0013F}" v="230" dt="2024-07-11T15:25:12.616"/>
    <p1510:client id="{B32764BC-CC4F-4DA0-8411-4794D7BD7E14}" v="2" dt="2024-07-11T16:55:49.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22/07/2024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10 minutes </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238830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247128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412451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254643-803E-49B3-A714-422A2CA7C64B}" type="slidenum">
              <a:rPr lang="en-AU" smtClean="0"/>
              <a:t>4</a:t>
            </a:fld>
            <a:endParaRPr lang="en-AU"/>
          </a:p>
        </p:txBody>
      </p:sp>
    </p:spTree>
    <p:extLst>
      <p:ext uri="{BB962C8B-B14F-4D97-AF65-F5344CB8AC3E}">
        <p14:creationId xmlns:p14="http://schemas.microsoft.com/office/powerpoint/2010/main" val="1180469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000000"/>
                </a:solidFill>
                <a:effectLst/>
                <a:latin typeface="Arial" panose="020B0604020202020204" pitchFamily="34" charset="0"/>
              </a:rPr>
              <a:t>Key achievements encompass improved data accessibility and integration, enhanced communication and collaboration between institutions, as well as timely and accurate data updates, thereby bolstering financial data analysis capabilities.</a:t>
            </a:r>
            <a:r>
              <a:rPr lang="en-US" sz="1800" b="0" i="0">
                <a:solidFill>
                  <a:srgbClr val="000000"/>
                </a:solidFill>
                <a:effectLst/>
                <a:latin typeface="Arial" panose="020B0604020202020204" pitchFamily="34" charset="0"/>
              </a:rPr>
              <a:t>​</a:t>
            </a:r>
            <a:endParaRPr lang="en-US" sz="1800" b="0" i="0">
              <a:solidFill>
                <a:srgbClr val="000000"/>
              </a:solidFill>
              <a:effectLst/>
              <a:latin typeface="Segoe UI" panose="020B0502040204020203" pitchFamily="34" charset="0"/>
            </a:endParaRPr>
          </a:p>
          <a:p>
            <a:pPr algn="l" rtl="0" fontAlgn="base"/>
            <a:r>
              <a:rPr lang="en-US" sz="1800" b="0" i="0">
                <a:solidFill>
                  <a:srgbClr val="E57200"/>
                </a:solidFill>
                <a:effectLst/>
                <a:latin typeface="Arial" panose="020B0604020202020204" pitchFamily="34" charset="0"/>
              </a:rPr>
              <a:t>​</a:t>
            </a:r>
            <a:endParaRPr lang="en-US" sz="1800" b="0" i="0">
              <a:solidFill>
                <a:srgbClr val="000000"/>
              </a:solidFill>
              <a:effectLst/>
              <a:latin typeface="Segoe UI" panose="020B0502040204020203" pitchFamily="34" charset="0"/>
            </a:endParaRPr>
          </a:p>
          <a:p>
            <a:pPr algn="l" rtl="0" fontAlgn="base"/>
            <a:r>
              <a:rPr lang="en-US" sz="1800" b="1" i="0" u="none" strike="noStrike">
                <a:solidFill>
                  <a:srgbClr val="E57200"/>
                </a:solidFill>
                <a:effectLst/>
                <a:latin typeface="Arial" panose="020B0604020202020204" pitchFamily="34" charset="0"/>
              </a:rPr>
              <a:t>Of notable significance, these achievements have a positive impact on Primary Health Care in Guatemala by enhancing the quality of budget expense, enabling targeted investments and expenses in basic medical services, as well as in infrastructure and equipment</a:t>
            </a:r>
            <a:r>
              <a:rPr lang="en-US" sz="1800" b="0" i="0">
                <a:solidFill>
                  <a:srgbClr val="E57200"/>
                </a:solidFill>
                <a:effectLst/>
                <a:latin typeface="Arial" panose="020B0604020202020204" pitchFamily="34" charset="0"/>
              </a:rPr>
              <a:t>​</a:t>
            </a:r>
            <a:endParaRPr lang="en-US" sz="1800" b="0" i="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E4CCA-8112-EB45-97C4-71D9C37998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43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a:effectLst/>
                <a:latin typeface="Calibri" panose="020F0502020204030204" pitchFamily="34" charset="0"/>
                <a:ea typeface="Arial" panose="020B0604020202020204" pitchFamily="34" charset="0"/>
              </a:rPr>
              <a:t>In Tanzania, with government leadership, Data.FI has helped to stand up a national quality improvement initiative across primary health care. QI is managed through government-run situation rooms at the sub-national (council) level. To date, have documented improvements in a range of MCH indicators. </a:t>
            </a:r>
            <a:r>
              <a:rPr lang="en-US" sz="1800" b="0" i="0" u="none" strike="noStrike">
                <a:solidFill>
                  <a:srgbClr val="000000"/>
                </a:solidFill>
                <a:effectLst/>
                <a:latin typeface="Arial" panose="020B0604020202020204" pitchFamily="34" charset="0"/>
              </a:rPr>
              <a:t>We leveraged national health information systems data to review facility performance metrics and develop quality improvement (QI) action plans which are reviewed weekly to enable continuous feedback and learning for ongoing program adaptation and accountability for course corrections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E4CCA-8112-EB45-97C4-71D9C37998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41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7E4CCA-8112-EB45-97C4-71D9C37998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14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679247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E8DCDC-D13C-2549-BE6A-717E9EED41AD}" type="slidenum">
              <a:rPr lang="en-GB" smtClean="0"/>
              <a:t>11</a:t>
            </a:fld>
            <a:endParaRPr lang="en-GB"/>
          </a:p>
        </p:txBody>
      </p:sp>
    </p:spTree>
    <p:extLst>
      <p:ext uri="{BB962C8B-B14F-4D97-AF65-F5344CB8AC3E}">
        <p14:creationId xmlns:p14="http://schemas.microsoft.com/office/powerpoint/2010/main" val="385699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userDrawn="1"/>
        </p:nvPicPr>
        <p:blipFill>
          <a:blip r:embed="rId2"/>
          <a:srcRect/>
          <a:stretch/>
        </p:blipFill>
        <p:spPr>
          <a:xfrm>
            <a:off x="247672" y="4060719"/>
            <a:ext cx="3553019"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userDrawn="1"/>
        </p:nvPicPr>
        <p:blipFill>
          <a:blip r:embed="rId3"/>
          <a:stretch>
            <a:fillRect/>
          </a:stretch>
        </p:blipFill>
        <p:spPr>
          <a:xfrm rot="10800000">
            <a:off x="0" y="0"/>
            <a:ext cx="3600000" cy="3600000"/>
          </a:xfrm>
          <a:prstGeom prst="rect">
            <a:avLst/>
          </a:prstGeom>
        </p:spPr>
      </p:pic>
    </p:spTree>
    <p:extLst>
      <p:ext uri="{BB962C8B-B14F-4D97-AF65-F5344CB8AC3E}">
        <p14:creationId xmlns:p14="http://schemas.microsoft.com/office/powerpoint/2010/main" val="3091970221"/>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userDrawn="1"/>
        </p:nvPicPr>
        <p:blipFill>
          <a:blip r:embed="rId2"/>
          <a:stretch>
            <a:fillRect/>
          </a:stretch>
        </p:blipFill>
        <p:spPr>
          <a:xfrm rot="10800000">
            <a:off x="0" y="2097090"/>
            <a:ext cx="3570682"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80070794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67D4-6A64-F648-848B-A8FE7D89BE5F}"/>
              </a:ext>
            </a:extLst>
          </p:cNvPr>
          <p:cNvSpPr>
            <a:spLocks noGrp="1"/>
          </p:cNvSpPr>
          <p:nvPr>
            <p:ph type="title"/>
          </p:nvPr>
        </p:nvSpPr>
        <p:spPr>
          <a:xfrm>
            <a:off x="838200" y="365129"/>
            <a:ext cx="10515600" cy="769443"/>
          </a:xfrm>
        </p:spPr>
        <p:txBody>
          <a:bodyPr anchor="b" anchorCtr="0"/>
          <a:lstStyle>
            <a:lvl1pPr>
              <a:defRPr>
                <a:solidFill>
                  <a:srgbClr val="EC1C24"/>
                </a:solidFill>
              </a:defRPr>
            </a:lvl1pPr>
          </a:lstStyle>
          <a:p>
            <a:r>
              <a:rPr lang="en-US"/>
              <a:t>Click to edit Master title style</a:t>
            </a:r>
          </a:p>
        </p:txBody>
      </p:sp>
      <p:sp>
        <p:nvSpPr>
          <p:cNvPr id="9" name="Text Placeholder 2">
            <a:extLst>
              <a:ext uri="{FF2B5EF4-FFF2-40B4-BE49-F238E27FC236}">
                <a16:creationId xmlns:a16="http://schemas.microsoft.com/office/drawing/2014/main" id="{328E727C-A0E5-49A3-9266-92382D6948DC}"/>
              </a:ext>
            </a:extLst>
          </p:cNvPr>
          <p:cNvSpPr>
            <a:spLocks noGrp="1"/>
          </p:cNvSpPr>
          <p:nvPr>
            <p:ph idx="1"/>
          </p:nvPr>
        </p:nvSpPr>
        <p:spPr>
          <a:xfrm>
            <a:off x="851285" y="1985819"/>
            <a:ext cx="10502515" cy="4285673"/>
          </a:xfrm>
          <a:prstGeom prst="rect">
            <a:avLst/>
          </a:prstGeom>
        </p:spPr>
        <p:txBody>
          <a:bodyPr vert="horz" lIns="91440" tIns="45720" rIns="91440" bIns="45720" rtlCol="0">
            <a:normAutofit/>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4D313704-CD40-4F43-831F-94EFC2B66DBA}"/>
              </a:ext>
            </a:extLst>
          </p:cNvPr>
          <p:cNvSpPr>
            <a:spLocks noGrp="1"/>
          </p:cNvSpPr>
          <p:nvPr>
            <p:ph type="subTitle" idx="11"/>
          </p:nvPr>
        </p:nvSpPr>
        <p:spPr>
          <a:xfrm>
            <a:off x="851287" y="1134573"/>
            <a:ext cx="10489429" cy="851247"/>
          </a:xfrm>
          <a:prstGeom prst="rect">
            <a:avLst/>
          </a:prstGeom>
        </p:spPr>
        <p:txBody>
          <a:bodyPr>
            <a:normAutofit/>
          </a:bodyPr>
          <a:lstStyle>
            <a:lvl1pPr marL="0" indent="0" algn="l">
              <a:buNone/>
              <a:defRPr sz="2800" cap="none" baseline="0">
                <a:solidFill>
                  <a:srgbClr val="666666"/>
                </a:solidFill>
                <a:latin typeface="Arial Narrow" panose="020B0606020202030204" pitchFamily="34" charset="0"/>
              </a:defRPr>
            </a:lvl1pPr>
            <a:lvl2pPr marL="342875" indent="0" algn="ctr">
              <a:buNone/>
              <a:defRPr sz="1500"/>
            </a:lvl2pPr>
            <a:lvl3pPr marL="685750" indent="0" algn="ctr">
              <a:buNone/>
              <a:defRPr sz="1351"/>
            </a:lvl3pPr>
            <a:lvl4pPr marL="1028624" indent="0" algn="ctr">
              <a:buNone/>
              <a:defRPr sz="1200"/>
            </a:lvl4pPr>
            <a:lvl5pPr marL="1371498" indent="0" algn="ctr">
              <a:buNone/>
              <a:defRPr sz="1200"/>
            </a:lvl5pPr>
            <a:lvl6pPr marL="1714372"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2027301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C1C24"/>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41177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userDrawn="1"/>
        </p:nvPicPr>
        <p:blipFill>
          <a:blip r:embed="rId2"/>
          <a:stretch>
            <a:fillRect/>
          </a:stretch>
        </p:blipFill>
        <p:spPr>
          <a:xfrm>
            <a:off x="0" y="2058000"/>
            <a:ext cx="3600000" cy="4800000"/>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424405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83680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p:txBody>
      </p:sp>
    </p:spTree>
    <p:extLst>
      <p:ext uri="{BB962C8B-B14F-4D97-AF65-F5344CB8AC3E}">
        <p14:creationId xmlns:p14="http://schemas.microsoft.com/office/powerpoint/2010/main" val="87239125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a:p>
            <a:r>
              <a:rPr lang="en-GB" noProof="0"/>
              <a:t>Proin </a:t>
            </a:r>
            <a:r>
              <a:rPr lang="en-GB" noProof="0" err="1"/>
              <a:t>eget</a:t>
            </a:r>
            <a:r>
              <a:rPr lang="en-GB" noProof="0"/>
              <a:t> </a:t>
            </a:r>
            <a:r>
              <a:rPr lang="en-GB" noProof="0" err="1"/>
              <a:t>tortor</a:t>
            </a:r>
            <a:r>
              <a:rPr lang="en-GB" noProof="0"/>
              <a:t> </a:t>
            </a:r>
            <a:r>
              <a:rPr lang="en-GB" noProof="0" err="1"/>
              <a:t>risus</a:t>
            </a:r>
            <a:r>
              <a:rPr lang="en-GB" noProof="0"/>
              <a:t>. 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p:txBody>
      </p:sp>
    </p:spTree>
    <p:extLst>
      <p:ext uri="{BB962C8B-B14F-4D97-AF65-F5344CB8AC3E}">
        <p14:creationId xmlns:p14="http://schemas.microsoft.com/office/powerpoint/2010/main" val="32445810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a:p>
            <a:r>
              <a:rPr lang="en-GB" noProof="0"/>
              <a:t>Proin </a:t>
            </a:r>
            <a:r>
              <a:rPr lang="en-GB" noProof="0" err="1"/>
              <a:t>eget</a:t>
            </a:r>
            <a:r>
              <a:rPr lang="en-GB" noProof="0"/>
              <a:t> </a:t>
            </a:r>
            <a:r>
              <a:rPr lang="en-GB" noProof="0" err="1"/>
              <a:t>tortor</a:t>
            </a:r>
            <a:r>
              <a:rPr lang="en-GB" noProof="0"/>
              <a:t> </a:t>
            </a:r>
            <a:r>
              <a:rPr lang="en-GB" noProof="0" err="1"/>
              <a:t>risus</a:t>
            </a:r>
            <a:r>
              <a:rPr lang="en-GB" noProof="0"/>
              <a:t>. 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a:p>
            <a:pPr marL="457200" indent="-457200">
              <a:buFont typeface="Arial" panose="020B0604020202020204" pitchFamily="34" charset="0"/>
              <a:buChar char="•"/>
            </a:pPr>
            <a:r>
              <a:rPr lang="en-GB" noProof="0"/>
              <a:t>Donec </a:t>
            </a:r>
            <a:r>
              <a:rPr lang="en-GB" noProof="0" err="1"/>
              <a:t>rutrum</a:t>
            </a:r>
            <a:r>
              <a:rPr lang="en-GB" noProof="0"/>
              <a:t> </a:t>
            </a:r>
            <a:r>
              <a:rPr lang="en-GB" noProof="0" err="1"/>
              <a:t>congue</a:t>
            </a:r>
            <a:r>
              <a:rPr lang="en-GB" noProof="0"/>
              <a:t> </a:t>
            </a:r>
            <a:r>
              <a:rPr lang="en-GB" noProof="0" err="1"/>
              <a:t>leo</a:t>
            </a:r>
            <a:r>
              <a:rPr lang="en-GB" noProof="0"/>
              <a:t> </a:t>
            </a:r>
            <a:r>
              <a:rPr lang="en-GB" noProof="0" err="1"/>
              <a:t>eget</a:t>
            </a:r>
            <a:r>
              <a:rPr lang="en-GB" noProof="0"/>
              <a:t> </a:t>
            </a:r>
            <a:r>
              <a:rPr lang="en-GB" noProof="0" err="1"/>
              <a:t>malesuada</a:t>
            </a:r>
            <a:r>
              <a:rPr lang="en-GB" noProof="0"/>
              <a:t>.</a:t>
            </a:r>
          </a:p>
          <a:p>
            <a:pPr marL="457200" indent="-457200">
              <a:buFont typeface="Arial" panose="020B0604020202020204" pitchFamily="34" charset="0"/>
              <a:buChar char="•"/>
            </a:pPr>
            <a:r>
              <a:rPr lang="en-GB" noProof="0" err="1"/>
              <a:t>Curabitur</a:t>
            </a:r>
            <a:r>
              <a:rPr lang="en-GB" noProof="0"/>
              <a:t> </a:t>
            </a:r>
            <a:r>
              <a:rPr lang="en-GB" noProof="0" err="1"/>
              <a:t>aliquet</a:t>
            </a:r>
            <a:r>
              <a:rPr lang="en-GB" noProof="0"/>
              <a:t> </a:t>
            </a:r>
            <a:r>
              <a:rPr lang="en-GB" noProof="0" err="1"/>
              <a:t>quam</a:t>
            </a:r>
            <a:r>
              <a:rPr lang="en-GB" noProof="0"/>
              <a:t> id dui </a:t>
            </a:r>
            <a:r>
              <a:rPr lang="en-GB" noProof="0" err="1"/>
              <a:t>posuere</a:t>
            </a:r>
            <a:r>
              <a:rPr lang="en-GB" noProof="0"/>
              <a:t> </a:t>
            </a:r>
            <a:r>
              <a:rPr lang="en-GB" noProof="0" err="1"/>
              <a:t>blandit</a:t>
            </a:r>
            <a:r>
              <a:rPr lang="en-GB" noProof="0"/>
              <a:t>.</a:t>
            </a:r>
          </a:p>
          <a:p>
            <a:pPr marL="457200" indent="-457200">
              <a:buFont typeface="Arial" panose="020B0604020202020204" pitchFamily="34" charset="0"/>
              <a:buChar char="•"/>
            </a:pPr>
            <a:r>
              <a:rPr lang="en-GB" noProof="0"/>
              <a:t>Proin </a:t>
            </a:r>
            <a:r>
              <a:rPr lang="en-GB" noProof="0" err="1"/>
              <a:t>eget</a:t>
            </a:r>
            <a:r>
              <a:rPr lang="en-GB" noProof="0"/>
              <a:t> </a:t>
            </a:r>
            <a:r>
              <a:rPr lang="en-GB" noProof="0" err="1"/>
              <a:t>tortor</a:t>
            </a:r>
            <a:r>
              <a:rPr lang="en-GB" noProof="0"/>
              <a:t> </a:t>
            </a:r>
            <a:r>
              <a:rPr lang="en-GB" noProof="0" err="1"/>
              <a:t>risus</a:t>
            </a:r>
            <a:r>
              <a:rPr lang="en-GB" noProof="0"/>
              <a:t>.</a:t>
            </a:r>
          </a:p>
        </p:txBody>
      </p:sp>
    </p:spTree>
    <p:extLst>
      <p:ext uri="{BB962C8B-B14F-4D97-AF65-F5344CB8AC3E}">
        <p14:creationId xmlns:p14="http://schemas.microsoft.com/office/powerpoint/2010/main" val="300193843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userDrawn="1"/>
        </p:nvPicPr>
        <p:blipFill>
          <a:blip r:embed="rId2"/>
          <a:srcRect/>
          <a:stretch/>
        </p:blipFill>
        <p:spPr>
          <a:xfrm rot="10800000">
            <a:off x="7620000" y="0"/>
            <a:ext cx="4572000"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0800" y="1137600"/>
            <a:ext cx="4734000" cy="4579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404783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DB2911C2-CB14-73B1-B98D-60E41E95A97B}"/>
              </a:ext>
            </a:extLst>
          </p:cNvPr>
          <p:cNvPicPr>
            <a:picLocks noChangeAspect="1"/>
          </p:cNvPicPr>
          <p:nvPr userDrawn="1"/>
        </p:nvPicPr>
        <p:blipFill>
          <a:blip r:embed="rId15"/>
          <a:srcRect/>
          <a:stretch/>
        </p:blipFill>
        <p:spPr>
          <a:xfrm>
            <a:off x="251232" y="207065"/>
            <a:ext cx="2048330" cy="1318904"/>
          </a:xfrm>
          <a:prstGeom prst="rect">
            <a:avLst/>
          </a:prstGeom>
        </p:spPr>
      </p:pic>
    </p:spTree>
    <p:extLst>
      <p:ext uri="{BB962C8B-B14F-4D97-AF65-F5344CB8AC3E}">
        <p14:creationId xmlns:p14="http://schemas.microsoft.com/office/powerpoint/2010/main" val="2999483053"/>
      </p:ext>
    </p:extLst>
  </p:cSld>
  <p:clrMap bg1="lt1" tx1="dk1" bg2="lt2" tx2="dk2" accent1="accent1" accent2="accent2" accent3="accent3" accent4="accent4" accent5="accent5" accent6="accent6" hlink="hlink" folHlink="folHlink"/>
  <p:sldLayoutIdLst>
    <p:sldLayoutId id="2147483693" r:id="rId1"/>
    <p:sldLayoutId id="2147483673" r:id="rId2"/>
    <p:sldLayoutId id="2147483694" r:id="rId3"/>
    <p:sldLayoutId id="2147483665" r:id="rId4"/>
    <p:sldLayoutId id="2147483667" r:id="rId5"/>
    <p:sldLayoutId id="2147483698" r:id="rId6"/>
    <p:sldLayoutId id="2147483699" r:id="rId7"/>
    <p:sldLayoutId id="2147483700" r:id="rId8"/>
    <p:sldLayoutId id="2147483696" r:id="rId9"/>
    <p:sldLayoutId id="2147483697" r:id="rId10"/>
    <p:sldLayoutId id="2147483674" r:id="rId11"/>
    <p:sldLayoutId id="2147483701" r:id="rId12"/>
    <p:sldLayoutId id="2147483702" r:id="rId13"/>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DB18-BD71-876A-1BC6-509452FD4846}"/>
              </a:ext>
            </a:extLst>
          </p:cNvPr>
          <p:cNvSpPr>
            <a:spLocks noGrp="1"/>
          </p:cNvSpPr>
          <p:nvPr>
            <p:ph type="title"/>
          </p:nvPr>
        </p:nvSpPr>
        <p:spPr/>
        <p:txBody>
          <a:bodyPr/>
          <a:lstStyle/>
          <a:p>
            <a:r>
              <a:rPr lang="en-US"/>
              <a:t>Integrating Data Systems Across HIV, GHS, and PHC</a:t>
            </a:r>
            <a:endParaRPr lang="en-US">
              <a:ea typeface="Verdana Bold"/>
            </a:endParaRPr>
          </a:p>
        </p:txBody>
      </p:sp>
      <p:sp>
        <p:nvSpPr>
          <p:cNvPr id="3" name="Text Placeholder 2">
            <a:extLst>
              <a:ext uri="{FF2B5EF4-FFF2-40B4-BE49-F238E27FC236}">
                <a16:creationId xmlns:a16="http://schemas.microsoft.com/office/drawing/2014/main" id="{DC9E6A2F-F41F-6C40-8273-8436B6D3C806}"/>
              </a:ext>
            </a:extLst>
          </p:cNvPr>
          <p:cNvSpPr>
            <a:spLocks noGrp="1"/>
          </p:cNvSpPr>
          <p:nvPr>
            <p:ph type="body" sz="quarter" idx="10"/>
          </p:nvPr>
        </p:nvSpPr>
        <p:spPr/>
        <p:txBody>
          <a:bodyPr>
            <a:normAutofit fontScale="55000" lnSpcReduction="20000"/>
          </a:bodyPr>
          <a:lstStyle/>
          <a:p>
            <a:r>
              <a:rPr lang="en-US"/>
              <a:t>HIV, Primary Health Care and Global Health Security: Data and Systems Integration</a:t>
            </a:r>
          </a:p>
        </p:txBody>
      </p:sp>
      <p:sp>
        <p:nvSpPr>
          <p:cNvPr id="4" name="Text Placeholder 3">
            <a:extLst>
              <a:ext uri="{FF2B5EF4-FFF2-40B4-BE49-F238E27FC236}">
                <a16:creationId xmlns:a16="http://schemas.microsoft.com/office/drawing/2014/main" id="{ED3BC764-3D3A-4651-EE8B-AAE57BD46722}"/>
              </a:ext>
            </a:extLst>
          </p:cNvPr>
          <p:cNvSpPr>
            <a:spLocks noGrp="1"/>
          </p:cNvSpPr>
          <p:nvPr>
            <p:ph type="body" sz="quarter" idx="11"/>
          </p:nvPr>
        </p:nvSpPr>
        <p:spPr/>
        <p:txBody>
          <a:bodyPr/>
          <a:lstStyle/>
          <a:p>
            <a:r>
              <a:rPr lang="en-US" b="1" dirty="0"/>
              <a:t>Teddy Berihun, Director- Information Systems, Palladium</a:t>
            </a:r>
          </a:p>
        </p:txBody>
      </p:sp>
    </p:spTree>
    <p:extLst>
      <p:ext uri="{BB962C8B-B14F-4D97-AF65-F5344CB8AC3E}">
        <p14:creationId xmlns:p14="http://schemas.microsoft.com/office/powerpoint/2010/main" val="4104024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3EE0-214E-E07A-22E4-A6761CF13C64}"/>
              </a:ext>
            </a:extLst>
          </p:cNvPr>
          <p:cNvSpPr>
            <a:spLocks noGrp="1"/>
          </p:cNvSpPr>
          <p:nvPr>
            <p:ph type="title"/>
          </p:nvPr>
        </p:nvSpPr>
        <p:spPr>
          <a:xfrm>
            <a:off x="2828735" y="181919"/>
            <a:ext cx="9487635" cy="1209587"/>
          </a:xfrm>
        </p:spPr>
        <p:txBody>
          <a:bodyPr>
            <a:normAutofit/>
          </a:bodyPr>
          <a:lstStyle/>
          <a:p>
            <a:r>
              <a:rPr lang="en-US" sz="3600">
                <a:solidFill>
                  <a:srgbClr val="E0001B"/>
                </a:solidFill>
              </a:rPr>
              <a:t>AI/ML Applications along the</a:t>
            </a:r>
            <a:br>
              <a:rPr lang="en-US" sz="3600">
                <a:solidFill>
                  <a:srgbClr val="E0001B"/>
                </a:solidFill>
              </a:rPr>
            </a:br>
            <a:r>
              <a:rPr lang="en-US" sz="3600">
                <a:solidFill>
                  <a:srgbClr val="E0001B"/>
                </a:solidFill>
              </a:rPr>
              <a:t>Data Lifecycle</a:t>
            </a:r>
            <a:endParaRPr lang="en-US" sz="3600">
              <a:solidFill>
                <a:srgbClr val="E0001B"/>
              </a:solidFill>
              <a:ea typeface="Verdana Bold"/>
            </a:endParaRPr>
          </a:p>
        </p:txBody>
      </p:sp>
      <p:sp>
        <p:nvSpPr>
          <p:cNvPr id="5" name="Oval 4">
            <a:extLst>
              <a:ext uri="{FF2B5EF4-FFF2-40B4-BE49-F238E27FC236}">
                <a16:creationId xmlns:a16="http://schemas.microsoft.com/office/drawing/2014/main" id="{AE80D4B4-286F-AF0F-31E4-5B8A92B9B318}"/>
              </a:ext>
            </a:extLst>
          </p:cNvPr>
          <p:cNvSpPr/>
          <p:nvPr/>
        </p:nvSpPr>
        <p:spPr>
          <a:xfrm>
            <a:off x="3726977" y="1488632"/>
            <a:ext cx="5316964" cy="5316964"/>
          </a:xfrm>
          <a:prstGeom prst="ellipse">
            <a:avLst/>
          </a:prstGeom>
          <a:solidFill>
            <a:srgbClr val="05C3DE">
              <a:lumMod val="20000"/>
              <a:lumOff val="80000"/>
            </a:srgbClr>
          </a:solidFill>
          <a:ln w="12700" cap="flat" cmpd="sng" algn="ctr">
            <a:noFill/>
            <a:prstDash val="solid"/>
            <a:miter lim="800000"/>
          </a:ln>
          <a:effectLst/>
        </p:spPr>
        <p:txBody>
          <a:bodyPr rtlCol="0" anchor="ctr"/>
          <a:lstStyle/>
          <a:p>
            <a:pPr marL="0" marR="0" lvl="0" indent="0" algn="ctr" defTabSz="91434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pic>
        <p:nvPicPr>
          <p:cNvPr id="6" name="Picture 5" descr="A group of people sitting at a table&#10;&#10;Description automatically generated">
            <a:extLst>
              <a:ext uri="{FF2B5EF4-FFF2-40B4-BE49-F238E27FC236}">
                <a16:creationId xmlns:a16="http://schemas.microsoft.com/office/drawing/2014/main" id="{21931A75-AAE9-DECB-AB23-D328DFD746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5306" y="4381774"/>
            <a:ext cx="1850694" cy="1596806"/>
          </a:xfrm>
          <a:prstGeom prst="rect">
            <a:avLst/>
          </a:prstGeom>
        </p:spPr>
      </p:pic>
      <p:pic>
        <p:nvPicPr>
          <p:cNvPr id="8" name="Picture 7" descr="Arrows and a gear&#10;&#10;Description automatically generated">
            <a:extLst>
              <a:ext uri="{FF2B5EF4-FFF2-40B4-BE49-F238E27FC236}">
                <a16:creationId xmlns:a16="http://schemas.microsoft.com/office/drawing/2014/main" id="{CEF2D135-DA5D-F2B6-F38E-FF7EE52607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1632" y="2367593"/>
            <a:ext cx="1627617" cy="1495584"/>
          </a:xfrm>
          <a:prstGeom prst="rect">
            <a:avLst/>
          </a:prstGeom>
        </p:spPr>
      </p:pic>
      <p:sp>
        <p:nvSpPr>
          <p:cNvPr id="9" name="Rectangle 8">
            <a:extLst>
              <a:ext uri="{FF2B5EF4-FFF2-40B4-BE49-F238E27FC236}">
                <a16:creationId xmlns:a16="http://schemas.microsoft.com/office/drawing/2014/main" id="{18C9F325-A669-A0D7-2AB8-2D8FCC0BD12B}"/>
              </a:ext>
            </a:extLst>
          </p:cNvPr>
          <p:cNvSpPr/>
          <p:nvPr/>
        </p:nvSpPr>
        <p:spPr>
          <a:xfrm>
            <a:off x="834113" y="4578249"/>
            <a:ext cx="2960752" cy="2227347"/>
          </a:xfrm>
          <a:prstGeom prst="rect">
            <a:avLst/>
          </a:prstGeom>
        </p:spPr>
        <p:txBody>
          <a:bodyPr lIns="91440" tIns="45720" rIns="91440" bIns="45720" anchor="t"/>
          <a:lstStyle/>
          <a:p>
            <a:pPr algn="r" defTabSz="2057400"/>
            <a:r>
              <a:rPr lang="en-US" sz="2000" b="1">
                <a:solidFill>
                  <a:srgbClr val="05C3DE"/>
                </a:solidFill>
                <a:latin typeface="Lato"/>
                <a:ea typeface="Lato"/>
                <a:cs typeface="Lato"/>
              </a:rPr>
              <a:t>Knowledge Generation</a:t>
            </a:r>
          </a:p>
          <a:p>
            <a:pPr algn="r" defTabSz="914347"/>
            <a:r>
              <a:rPr lang="en-US" sz="1400">
                <a:solidFill>
                  <a:srgbClr val="000000"/>
                </a:solidFill>
                <a:latin typeface="Verdana"/>
                <a:ea typeface="Verdana"/>
              </a:rPr>
              <a:t>Generate insights and analysis via natural language interfaces using large language models, text2sql, and text2code, empowering a broader set of stakeholders to become consumers of data rather than only data providers.</a:t>
            </a:r>
          </a:p>
        </p:txBody>
      </p:sp>
      <p:sp>
        <p:nvSpPr>
          <p:cNvPr id="10" name="TextBox 9">
            <a:extLst>
              <a:ext uri="{FF2B5EF4-FFF2-40B4-BE49-F238E27FC236}">
                <a16:creationId xmlns:a16="http://schemas.microsoft.com/office/drawing/2014/main" id="{DD9F05F5-EB51-2DC9-9964-9086DD4F6876}"/>
              </a:ext>
            </a:extLst>
          </p:cNvPr>
          <p:cNvSpPr txBox="1"/>
          <p:nvPr/>
        </p:nvSpPr>
        <p:spPr>
          <a:xfrm>
            <a:off x="1201244" y="1979483"/>
            <a:ext cx="2561685" cy="1908215"/>
          </a:xfrm>
          <a:prstGeom prst="rect">
            <a:avLst/>
          </a:prstGeom>
          <a:noFill/>
        </p:spPr>
        <p:txBody>
          <a:bodyPr wrap="square" lIns="91440" tIns="45720" rIns="91440" bIns="45720" rtlCol="0" anchor="t">
            <a:spAutoFit/>
          </a:bodyPr>
          <a:lstStyle/>
          <a:p>
            <a:pPr algn="r" defTabSz="2057400"/>
            <a:r>
              <a:rPr lang="en-US" sz="2000" b="1">
                <a:solidFill>
                  <a:srgbClr val="05C3DE"/>
                </a:solidFill>
                <a:latin typeface="Lato"/>
                <a:ea typeface="Lato"/>
                <a:cs typeface="Lato"/>
              </a:rPr>
              <a:t>Data Capture</a:t>
            </a:r>
          </a:p>
          <a:p>
            <a:pPr algn="r" defTabSz="2057400"/>
            <a:r>
              <a:rPr lang="en-US" sz="1400">
                <a:solidFill>
                  <a:srgbClr val="000000"/>
                </a:solidFill>
                <a:latin typeface="Verdana"/>
                <a:ea typeface="Verdana"/>
              </a:rPr>
              <a:t>Collect/extract open unstructured data, including geospatial and surveillance data, to complement programmatic data.</a:t>
            </a:r>
          </a:p>
          <a:p>
            <a:pPr defTabSz="914347"/>
            <a:endParaRPr lang="en-US" sz="1400">
              <a:solidFill>
                <a:srgbClr val="000000"/>
              </a:solidFill>
              <a:latin typeface="Arial"/>
            </a:endParaRPr>
          </a:p>
        </p:txBody>
      </p:sp>
      <p:sp>
        <p:nvSpPr>
          <p:cNvPr id="11" name="TextBox 10">
            <a:extLst>
              <a:ext uri="{FF2B5EF4-FFF2-40B4-BE49-F238E27FC236}">
                <a16:creationId xmlns:a16="http://schemas.microsoft.com/office/drawing/2014/main" id="{48353F51-36E3-1E8E-ED6C-63A4531AA228}"/>
              </a:ext>
            </a:extLst>
          </p:cNvPr>
          <p:cNvSpPr txBox="1"/>
          <p:nvPr/>
        </p:nvSpPr>
        <p:spPr>
          <a:xfrm>
            <a:off x="9095609" y="1874840"/>
            <a:ext cx="2859952" cy="2123658"/>
          </a:xfrm>
          <a:prstGeom prst="rect">
            <a:avLst/>
          </a:prstGeom>
          <a:noFill/>
        </p:spPr>
        <p:txBody>
          <a:bodyPr wrap="square" lIns="91440" tIns="45720" rIns="91440" bIns="45720" rtlCol="0" anchor="t">
            <a:spAutoFit/>
          </a:bodyPr>
          <a:lstStyle/>
          <a:p>
            <a:pPr defTabSz="2057400"/>
            <a:r>
              <a:rPr lang="en-US" sz="2000" b="1">
                <a:solidFill>
                  <a:srgbClr val="05C3DE"/>
                </a:solidFill>
                <a:latin typeface="Lato"/>
                <a:ea typeface="Lato"/>
                <a:cs typeface="Lato"/>
              </a:rPr>
              <a:t>Data Transformation</a:t>
            </a:r>
          </a:p>
          <a:p>
            <a:pPr defTabSz="914347"/>
            <a:r>
              <a:rPr lang="en-US" sz="1400">
                <a:solidFill>
                  <a:srgbClr val="000000"/>
                </a:solidFill>
                <a:latin typeface="Verdana"/>
                <a:ea typeface="Verdana"/>
              </a:rPr>
              <a:t>Apply algorithmic approaches to identify anomalous data points not captured by rules-based tools, enabling interventions to improve data quality before it is used for decision making.</a:t>
            </a:r>
          </a:p>
          <a:p>
            <a:pPr defTabSz="914347"/>
            <a:endParaRPr lang="en-US" sz="1400">
              <a:solidFill>
                <a:srgbClr val="000000"/>
              </a:solidFill>
              <a:latin typeface="Arial"/>
            </a:endParaRPr>
          </a:p>
        </p:txBody>
      </p:sp>
      <p:sp>
        <p:nvSpPr>
          <p:cNvPr id="12" name="TextBox 11">
            <a:extLst>
              <a:ext uri="{FF2B5EF4-FFF2-40B4-BE49-F238E27FC236}">
                <a16:creationId xmlns:a16="http://schemas.microsoft.com/office/drawing/2014/main" id="{12DCD367-8B72-258A-EFC0-B26A20A487FB}"/>
              </a:ext>
            </a:extLst>
          </p:cNvPr>
          <p:cNvSpPr txBox="1"/>
          <p:nvPr/>
        </p:nvSpPr>
        <p:spPr>
          <a:xfrm>
            <a:off x="8903426" y="4959173"/>
            <a:ext cx="2700518" cy="1692771"/>
          </a:xfrm>
          <a:prstGeom prst="rect">
            <a:avLst/>
          </a:prstGeom>
          <a:noFill/>
        </p:spPr>
        <p:txBody>
          <a:bodyPr wrap="square" lIns="91440" tIns="45720" rIns="91440" bIns="45720" rtlCol="0" anchor="t">
            <a:spAutoFit/>
          </a:bodyPr>
          <a:lstStyle/>
          <a:p>
            <a:pPr defTabSz="2057400"/>
            <a:r>
              <a:rPr lang="en-US" sz="2000" b="1">
                <a:solidFill>
                  <a:srgbClr val="05C3DE"/>
                </a:solidFill>
                <a:latin typeface="Lato"/>
                <a:ea typeface="Lato"/>
                <a:cs typeface="Lato"/>
              </a:rPr>
              <a:t>Data Modeling</a:t>
            </a:r>
          </a:p>
          <a:p>
            <a:pPr marL="0" lvl="1" defTabSz="914347"/>
            <a:r>
              <a:rPr lang="en-US" sz="1400">
                <a:solidFill>
                  <a:srgbClr val="000000"/>
                </a:solidFill>
                <a:latin typeface="Verdana"/>
                <a:ea typeface="Verdana"/>
              </a:rPr>
              <a:t>Integrate predictive models as clinical decision support tools within point of care systems, even in low-resource settings. </a:t>
            </a:r>
          </a:p>
          <a:p>
            <a:pPr defTabSz="914347"/>
            <a:endParaRPr lang="en-US" sz="1400">
              <a:solidFill>
                <a:srgbClr val="000000"/>
              </a:solidFill>
              <a:latin typeface="Arial"/>
            </a:endParaRPr>
          </a:p>
        </p:txBody>
      </p:sp>
      <p:cxnSp>
        <p:nvCxnSpPr>
          <p:cNvPr id="13" name="Straight Connector 12">
            <a:extLst>
              <a:ext uri="{FF2B5EF4-FFF2-40B4-BE49-F238E27FC236}">
                <a16:creationId xmlns:a16="http://schemas.microsoft.com/office/drawing/2014/main" id="{00AC0368-BF91-0F88-788C-A69884C10AF9}"/>
              </a:ext>
            </a:extLst>
          </p:cNvPr>
          <p:cNvCxnSpPr>
            <a:cxnSpLocks/>
            <a:endCxn id="5" idx="4"/>
          </p:cNvCxnSpPr>
          <p:nvPr/>
        </p:nvCxnSpPr>
        <p:spPr>
          <a:xfrm>
            <a:off x="6385459" y="1394647"/>
            <a:ext cx="0" cy="5410949"/>
          </a:xfrm>
          <a:prstGeom prst="line">
            <a:avLst/>
          </a:prstGeom>
          <a:noFill/>
          <a:ln w="28575" cap="flat" cmpd="sng" algn="ctr">
            <a:solidFill>
              <a:sysClr val="window" lastClr="FFFFFF"/>
            </a:solidFill>
            <a:prstDash val="solid"/>
            <a:miter lim="800000"/>
          </a:ln>
          <a:effectLst/>
        </p:spPr>
      </p:cxnSp>
      <p:cxnSp>
        <p:nvCxnSpPr>
          <p:cNvPr id="14" name="Straight Connector 13">
            <a:extLst>
              <a:ext uri="{FF2B5EF4-FFF2-40B4-BE49-F238E27FC236}">
                <a16:creationId xmlns:a16="http://schemas.microsoft.com/office/drawing/2014/main" id="{D174CCE9-3195-1331-F2D7-E6AA16491357}"/>
              </a:ext>
            </a:extLst>
          </p:cNvPr>
          <p:cNvCxnSpPr>
            <a:cxnSpLocks/>
          </p:cNvCxnSpPr>
          <p:nvPr/>
        </p:nvCxnSpPr>
        <p:spPr>
          <a:xfrm flipH="1">
            <a:off x="3675308" y="4089147"/>
            <a:ext cx="5420301" cy="0"/>
          </a:xfrm>
          <a:prstGeom prst="line">
            <a:avLst/>
          </a:prstGeom>
          <a:noFill/>
          <a:ln w="28575" cap="flat" cmpd="sng" algn="ctr">
            <a:solidFill>
              <a:sysClr val="window" lastClr="FFFFFF"/>
            </a:solidFill>
            <a:prstDash val="solid"/>
            <a:miter lim="800000"/>
          </a:ln>
          <a:effectLst/>
        </p:spPr>
      </p:cxnSp>
      <p:sp>
        <p:nvSpPr>
          <p:cNvPr id="15" name="Arrow: Right 14">
            <a:extLst>
              <a:ext uri="{FF2B5EF4-FFF2-40B4-BE49-F238E27FC236}">
                <a16:creationId xmlns:a16="http://schemas.microsoft.com/office/drawing/2014/main" id="{2C52FCF5-C332-2953-419F-4BF8A0FBE70F}"/>
              </a:ext>
            </a:extLst>
          </p:cNvPr>
          <p:cNvSpPr/>
          <p:nvPr/>
        </p:nvSpPr>
        <p:spPr>
          <a:xfrm>
            <a:off x="5896668" y="2812989"/>
            <a:ext cx="969129" cy="593271"/>
          </a:xfrm>
          <a:prstGeom prst="rightArrow">
            <a:avLst/>
          </a:prstGeom>
          <a:solidFill>
            <a:srgbClr val="05C3DE">
              <a:lumMod val="75000"/>
            </a:srgbClr>
          </a:solidFill>
          <a:ln w="12700" cap="flat" cmpd="sng" algn="ctr">
            <a:noFill/>
            <a:prstDash val="solid"/>
            <a:miter lim="800000"/>
          </a:ln>
          <a:effectLst/>
        </p:spPr>
        <p:txBody>
          <a:bodyPr rtlCol="0" anchor="ctr"/>
          <a:lstStyle/>
          <a:p>
            <a:pPr marL="0" marR="0" lvl="0" indent="0" algn="ctr" defTabSz="91434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17D14294-8BA4-B7E8-8FBE-97F0F20128E8}"/>
              </a:ext>
            </a:extLst>
          </p:cNvPr>
          <p:cNvGrpSpPr/>
          <p:nvPr/>
        </p:nvGrpSpPr>
        <p:grpSpPr>
          <a:xfrm>
            <a:off x="7052755" y="4573821"/>
            <a:ext cx="1209288" cy="1239348"/>
            <a:chOff x="6139748" y="4206212"/>
            <a:chExt cx="1367439" cy="1411876"/>
          </a:xfrm>
        </p:grpSpPr>
        <p:grpSp>
          <p:nvGrpSpPr>
            <p:cNvPr id="18" name="Group 17">
              <a:extLst>
                <a:ext uri="{FF2B5EF4-FFF2-40B4-BE49-F238E27FC236}">
                  <a16:creationId xmlns:a16="http://schemas.microsoft.com/office/drawing/2014/main" id="{688828D1-AB64-E388-8C25-3FAA3B6D2F8C}"/>
                </a:ext>
              </a:extLst>
            </p:cNvPr>
            <p:cNvGrpSpPr/>
            <p:nvPr/>
          </p:nvGrpSpPr>
          <p:grpSpPr>
            <a:xfrm>
              <a:off x="6139748" y="5276975"/>
              <a:ext cx="1367439" cy="341113"/>
              <a:chOff x="6139748" y="5276975"/>
              <a:chExt cx="1367439" cy="341113"/>
            </a:xfrm>
          </p:grpSpPr>
          <p:sp>
            <p:nvSpPr>
              <p:cNvPr id="25" name="Oval 24">
                <a:extLst>
                  <a:ext uri="{FF2B5EF4-FFF2-40B4-BE49-F238E27FC236}">
                    <a16:creationId xmlns:a16="http://schemas.microsoft.com/office/drawing/2014/main" id="{81AE2C0F-C38B-AE94-59D7-A80849AC9CFF}"/>
                  </a:ext>
                </a:extLst>
              </p:cNvPr>
              <p:cNvSpPr/>
              <p:nvPr/>
            </p:nvSpPr>
            <p:spPr>
              <a:xfrm>
                <a:off x="7166074" y="5276975"/>
                <a:ext cx="341113" cy="341113"/>
              </a:xfrm>
              <a:prstGeom prst="ellipse">
                <a:avLst/>
              </a:prstGeom>
              <a:solidFill>
                <a:srgbClr val="000000">
                  <a:lumMod val="50000"/>
                  <a:lumOff val="50000"/>
                </a:srgbClr>
              </a:solidFill>
              <a:ln w="12700" cap="flat" cmpd="sng" algn="ctr">
                <a:noFill/>
                <a:prstDash val="solid"/>
                <a:miter lim="800000"/>
              </a:ln>
              <a:effectLst/>
            </p:spPr>
            <p:txBody>
              <a:bodyPr rtlCol="0" anchor="ctr"/>
              <a:lstStyle/>
              <a:p>
                <a:pPr marL="0" marR="0" lvl="0" indent="0" algn="ctr" defTabSz="91434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40F0A282-D739-1DE9-B365-285D0C29C3FE}"/>
                  </a:ext>
                </a:extLst>
              </p:cNvPr>
              <p:cNvSpPr/>
              <p:nvPr/>
            </p:nvSpPr>
            <p:spPr>
              <a:xfrm>
                <a:off x="6668686" y="5281310"/>
                <a:ext cx="341113" cy="332443"/>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34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7" name="Isosceles Triangle 26">
                <a:extLst>
                  <a:ext uri="{FF2B5EF4-FFF2-40B4-BE49-F238E27FC236}">
                    <a16:creationId xmlns:a16="http://schemas.microsoft.com/office/drawing/2014/main" id="{E5860048-FE55-A535-1973-2EDA278B54A8}"/>
                  </a:ext>
                </a:extLst>
              </p:cNvPr>
              <p:cNvSpPr/>
              <p:nvPr/>
            </p:nvSpPr>
            <p:spPr>
              <a:xfrm>
                <a:off x="6139748" y="5285645"/>
                <a:ext cx="388739" cy="323773"/>
              </a:xfrm>
              <a:prstGeom prst="triangle">
                <a:avLst/>
              </a:prstGeom>
              <a:solidFill>
                <a:srgbClr val="000046"/>
              </a:solidFill>
              <a:ln w="12700" cap="flat" cmpd="sng" algn="ctr">
                <a:noFill/>
                <a:prstDash val="solid"/>
                <a:miter lim="800000"/>
              </a:ln>
              <a:effectLst/>
            </p:spPr>
            <p:txBody>
              <a:bodyPr rtlCol="0" anchor="ctr"/>
              <a:lstStyle/>
              <a:p>
                <a:pPr marL="0" marR="0" lvl="0" indent="0" algn="ctr" defTabSz="91434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grpSp>
          <p:nvGrpSpPr>
            <p:cNvPr id="19" name="Group 18">
              <a:extLst>
                <a:ext uri="{FF2B5EF4-FFF2-40B4-BE49-F238E27FC236}">
                  <a16:creationId xmlns:a16="http://schemas.microsoft.com/office/drawing/2014/main" id="{722383F4-EBA6-3C25-9B16-8E57CFF5284E}"/>
                </a:ext>
              </a:extLst>
            </p:cNvPr>
            <p:cNvGrpSpPr/>
            <p:nvPr/>
          </p:nvGrpSpPr>
          <p:grpSpPr>
            <a:xfrm>
              <a:off x="6289589" y="4206212"/>
              <a:ext cx="1066800" cy="1032006"/>
              <a:chOff x="6289589" y="4206212"/>
              <a:chExt cx="1066800" cy="1032006"/>
            </a:xfrm>
          </p:grpSpPr>
          <p:sp>
            <p:nvSpPr>
              <p:cNvPr id="20" name="Rectangle 19">
                <a:extLst>
                  <a:ext uri="{FF2B5EF4-FFF2-40B4-BE49-F238E27FC236}">
                    <a16:creationId xmlns:a16="http://schemas.microsoft.com/office/drawing/2014/main" id="{652F03F7-43F9-F441-A88B-B1F71A20999E}"/>
                  </a:ext>
                </a:extLst>
              </p:cNvPr>
              <p:cNvSpPr/>
              <p:nvPr/>
            </p:nvSpPr>
            <p:spPr>
              <a:xfrm>
                <a:off x="6339507" y="4206212"/>
                <a:ext cx="938620" cy="606745"/>
              </a:xfrm>
              <a:prstGeom prst="rect">
                <a:avLst/>
              </a:prstGeom>
              <a:solidFill>
                <a:srgbClr val="05C3DE"/>
              </a:solidFill>
              <a:ln w="12700" cap="flat" cmpd="sng" algn="ctr">
                <a:noFill/>
                <a:prstDash val="solid"/>
                <a:miter lim="800000"/>
              </a:ln>
              <a:effectLst/>
            </p:spPr>
            <p:txBody>
              <a:bodyPr rtlCol="0" anchor="ctr"/>
              <a:lstStyle/>
              <a:p>
                <a:pPr marL="0" marR="0" lvl="0" indent="0" algn="ctr" defTabSz="91434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21" name="Straight Arrow Connector 20">
                <a:extLst>
                  <a:ext uri="{FF2B5EF4-FFF2-40B4-BE49-F238E27FC236}">
                    <a16:creationId xmlns:a16="http://schemas.microsoft.com/office/drawing/2014/main" id="{65BC51A3-C291-92BC-6271-EC7C168A540D}"/>
                  </a:ext>
                </a:extLst>
              </p:cNvPr>
              <p:cNvCxnSpPr>
                <a:cxnSpLocks/>
              </p:cNvCxnSpPr>
              <p:nvPr/>
            </p:nvCxnSpPr>
            <p:spPr>
              <a:xfrm>
                <a:off x="6318422" y="4970488"/>
                <a:ext cx="0" cy="256420"/>
              </a:xfrm>
              <a:prstGeom prst="straightConnector1">
                <a:avLst/>
              </a:prstGeom>
              <a:noFill/>
              <a:ln w="57150" cap="flat" cmpd="sng" algn="ctr">
                <a:solidFill>
                  <a:srgbClr val="000046"/>
                </a:solidFill>
                <a:prstDash val="solid"/>
                <a:miter lim="800000"/>
                <a:tailEnd type="triangle"/>
              </a:ln>
              <a:effectLst/>
            </p:spPr>
          </p:cxnSp>
          <p:cxnSp>
            <p:nvCxnSpPr>
              <p:cNvPr id="22" name="Straight Arrow Connector 21">
                <a:extLst>
                  <a:ext uri="{FF2B5EF4-FFF2-40B4-BE49-F238E27FC236}">
                    <a16:creationId xmlns:a16="http://schemas.microsoft.com/office/drawing/2014/main" id="{6113EAC4-F1EE-EB5B-7C6E-249EEB28E7C4}"/>
                  </a:ext>
                </a:extLst>
              </p:cNvPr>
              <p:cNvCxnSpPr>
                <a:cxnSpLocks/>
                <a:stCxn id="20" idx="2"/>
              </p:cNvCxnSpPr>
              <p:nvPr/>
            </p:nvCxnSpPr>
            <p:spPr>
              <a:xfrm>
                <a:off x="6808817" y="4812957"/>
                <a:ext cx="3875" cy="425261"/>
              </a:xfrm>
              <a:prstGeom prst="straightConnector1">
                <a:avLst/>
              </a:prstGeom>
              <a:noFill/>
              <a:ln w="57150" cap="flat" cmpd="sng" algn="ctr">
                <a:solidFill>
                  <a:srgbClr val="000046"/>
                </a:solidFill>
                <a:prstDash val="solid"/>
                <a:miter lim="800000"/>
                <a:tailEnd type="triangle"/>
              </a:ln>
              <a:effectLst/>
            </p:spPr>
          </p:cxnSp>
          <p:cxnSp>
            <p:nvCxnSpPr>
              <p:cNvPr id="23" name="Straight Arrow Connector 22">
                <a:extLst>
                  <a:ext uri="{FF2B5EF4-FFF2-40B4-BE49-F238E27FC236}">
                    <a16:creationId xmlns:a16="http://schemas.microsoft.com/office/drawing/2014/main" id="{70FE6014-89F4-DC89-71E6-C4D12656C87F}"/>
                  </a:ext>
                </a:extLst>
              </p:cNvPr>
              <p:cNvCxnSpPr>
                <a:cxnSpLocks/>
              </p:cNvCxnSpPr>
              <p:nvPr/>
            </p:nvCxnSpPr>
            <p:spPr>
              <a:xfrm>
                <a:off x="7327556" y="4981798"/>
                <a:ext cx="0" cy="256420"/>
              </a:xfrm>
              <a:prstGeom prst="straightConnector1">
                <a:avLst/>
              </a:prstGeom>
              <a:noFill/>
              <a:ln w="57150" cap="flat" cmpd="sng" algn="ctr">
                <a:solidFill>
                  <a:srgbClr val="000046"/>
                </a:solidFill>
                <a:prstDash val="solid"/>
                <a:miter lim="800000"/>
                <a:tailEnd type="triangle"/>
              </a:ln>
              <a:effectLst/>
            </p:spPr>
          </p:cxnSp>
          <p:cxnSp>
            <p:nvCxnSpPr>
              <p:cNvPr id="24" name="Straight Connector 23">
                <a:extLst>
                  <a:ext uri="{FF2B5EF4-FFF2-40B4-BE49-F238E27FC236}">
                    <a16:creationId xmlns:a16="http://schemas.microsoft.com/office/drawing/2014/main" id="{7EDCB308-03AA-BA14-1742-8F8B98CA7582}"/>
                  </a:ext>
                </a:extLst>
              </p:cNvPr>
              <p:cNvCxnSpPr>
                <a:cxnSpLocks/>
              </p:cNvCxnSpPr>
              <p:nvPr/>
            </p:nvCxnSpPr>
            <p:spPr>
              <a:xfrm>
                <a:off x="6289589" y="4970488"/>
                <a:ext cx="1066800" cy="0"/>
              </a:xfrm>
              <a:prstGeom prst="line">
                <a:avLst/>
              </a:prstGeom>
              <a:noFill/>
              <a:ln w="57150" cap="flat" cmpd="sng" algn="ctr">
                <a:solidFill>
                  <a:srgbClr val="000046"/>
                </a:solidFill>
                <a:prstDash val="solid"/>
                <a:miter lim="800000"/>
              </a:ln>
              <a:effectLst/>
            </p:spPr>
          </p:cxnSp>
        </p:grpSp>
      </p:grpSp>
      <p:pic>
        <p:nvPicPr>
          <p:cNvPr id="3" name="Picture 2" descr="A blue clipboard with red and blue squares&#10;&#10;Description automatically generated">
            <a:extLst>
              <a:ext uri="{FF2B5EF4-FFF2-40B4-BE49-F238E27FC236}">
                <a16:creationId xmlns:a16="http://schemas.microsoft.com/office/drawing/2014/main" id="{F07C3563-C972-2949-0AC6-BE1BFA821654}"/>
              </a:ext>
            </a:extLst>
          </p:cNvPr>
          <p:cNvPicPr>
            <a:picLocks noChangeAspect="1"/>
          </p:cNvPicPr>
          <p:nvPr/>
        </p:nvPicPr>
        <p:blipFill>
          <a:blip r:embed="rId5"/>
          <a:stretch>
            <a:fillRect/>
          </a:stretch>
        </p:blipFill>
        <p:spPr>
          <a:xfrm>
            <a:off x="4685832" y="2313856"/>
            <a:ext cx="1115862" cy="1482665"/>
          </a:xfrm>
          <a:prstGeom prst="rect">
            <a:avLst/>
          </a:prstGeom>
        </p:spPr>
      </p:pic>
      <p:sp>
        <p:nvSpPr>
          <p:cNvPr id="4" name="Arrow: Right 3">
            <a:extLst>
              <a:ext uri="{FF2B5EF4-FFF2-40B4-BE49-F238E27FC236}">
                <a16:creationId xmlns:a16="http://schemas.microsoft.com/office/drawing/2014/main" id="{28EB0979-3A90-AA33-193D-B5A73096950F}"/>
              </a:ext>
            </a:extLst>
          </p:cNvPr>
          <p:cNvSpPr/>
          <p:nvPr/>
        </p:nvSpPr>
        <p:spPr>
          <a:xfrm rot="10800000">
            <a:off x="5898327" y="4840122"/>
            <a:ext cx="969129" cy="593271"/>
          </a:xfrm>
          <a:prstGeom prst="rightArrow">
            <a:avLst/>
          </a:prstGeom>
          <a:solidFill>
            <a:srgbClr val="05C3DE">
              <a:lumMod val="75000"/>
            </a:srgbClr>
          </a:solidFill>
          <a:ln w="12700" cap="flat" cmpd="sng" algn="ctr">
            <a:noFill/>
            <a:prstDash val="solid"/>
            <a:miter lim="800000"/>
          </a:ln>
          <a:effectLst/>
        </p:spPr>
        <p:txBody>
          <a:bodyPr rtlCol="0" anchor="ctr"/>
          <a:lstStyle/>
          <a:p>
            <a:pPr marL="0" marR="0" lvl="0" indent="0" algn="ctr" defTabSz="91434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560745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of africa with different colored areas&#10;&#10;Description automatically generated">
            <a:extLst>
              <a:ext uri="{FF2B5EF4-FFF2-40B4-BE49-F238E27FC236}">
                <a16:creationId xmlns:a16="http://schemas.microsoft.com/office/drawing/2014/main" id="{5C018F5A-C703-18B0-509A-4A2FE6E5A5B6}"/>
              </a:ext>
            </a:extLst>
          </p:cNvPr>
          <p:cNvPicPr>
            <a:picLocks noChangeAspect="1"/>
          </p:cNvPicPr>
          <p:nvPr/>
        </p:nvPicPr>
        <p:blipFill>
          <a:blip r:embed="rId3"/>
          <a:stretch>
            <a:fillRect/>
          </a:stretch>
        </p:blipFill>
        <p:spPr>
          <a:xfrm>
            <a:off x="6714018" y="1447971"/>
            <a:ext cx="3970459" cy="4779176"/>
          </a:xfrm>
          <a:prstGeom prst="rect">
            <a:avLst/>
          </a:prstGeom>
        </p:spPr>
      </p:pic>
      <p:pic>
        <p:nvPicPr>
          <p:cNvPr id="7" name="Picture 6" descr="A map of the north and south america&#10;&#10;Description automatically generated">
            <a:extLst>
              <a:ext uri="{FF2B5EF4-FFF2-40B4-BE49-F238E27FC236}">
                <a16:creationId xmlns:a16="http://schemas.microsoft.com/office/drawing/2014/main" id="{FBE46263-5ACB-306D-2939-4FE69B048F87}"/>
              </a:ext>
            </a:extLst>
          </p:cNvPr>
          <p:cNvPicPr>
            <a:picLocks noChangeAspect="1"/>
          </p:cNvPicPr>
          <p:nvPr/>
        </p:nvPicPr>
        <p:blipFill>
          <a:blip r:embed="rId4">
            <a:alphaModFix/>
          </a:blip>
          <a:stretch>
            <a:fillRect/>
          </a:stretch>
        </p:blipFill>
        <p:spPr>
          <a:xfrm rot="21246483">
            <a:off x="844071" y="1154782"/>
            <a:ext cx="3436897" cy="3708652"/>
          </a:xfrm>
          <a:prstGeom prst="rect">
            <a:avLst/>
          </a:prstGeom>
        </p:spPr>
      </p:pic>
      <p:grpSp>
        <p:nvGrpSpPr>
          <p:cNvPr id="16" name="Group 15">
            <a:extLst>
              <a:ext uri="{FF2B5EF4-FFF2-40B4-BE49-F238E27FC236}">
                <a16:creationId xmlns:a16="http://schemas.microsoft.com/office/drawing/2014/main" id="{32FBFD4B-174F-0864-BC30-E4B975C66C2A}"/>
              </a:ext>
            </a:extLst>
          </p:cNvPr>
          <p:cNvGrpSpPr/>
          <p:nvPr/>
        </p:nvGrpSpPr>
        <p:grpSpPr>
          <a:xfrm>
            <a:off x="3297153" y="2040791"/>
            <a:ext cx="2315044" cy="1323439"/>
            <a:chOff x="3597312" y="2502498"/>
            <a:chExt cx="2315044" cy="1323439"/>
          </a:xfrm>
        </p:grpSpPr>
        <p:cxnSp>
          <p:nvCxnSpPr>
            <p:cNvPr id="10" name="Straight Connector 9">
              <a:extLst>
                <a:ext uri="{FF2B5EF4-FFF2-40B4-BE49-F238E27FC236}">
                  <a16:creationId xmlns:a16="http://schemas.microsoft.com/office/drawing/2014/main" id="{8358B70C-277B-7A7B-4B84-AA707F0F5CE9}"/>
                </a:ext>
              </a:extLst>
            </p:cNvPr>
            <p:cNvCxnSpPr>
              <a:cxnSpLocks/>
            </p:cNvCxnSpPr>
            <p:nvPr/>
          </p:nvCxnSpPr>
          <p:spPr>
            <a:xfrm>
              <a:off x="3597312" y="2560321"/>
              <a:ext cx="478189" cy="19184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6D9FDEA-39BA-DB43-B4C7-63A0000C0516}"/>
                </a:ext>
              </a:extLst>
            </p:cNvPr>
            <p:cNvSpPr txBox="1"/>
            <p:nvPr/>
          </p:nvSpPr>
          <p:spPr>
            <a:xfrm>
              <a:off x="4118023" y="2502498"/>
              <a:ext cx="1794333" cy="132343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2C2DE"/>
                </a:buClr>
                <a:buSzPct val="95000"/>
                <a:buFontTx/>
                <a:buNone/>
                <a:tabLst/>
                <a:defRPr/>
              </a:pPr>
              <a:r>
                <a:rPr kumimoji="0" lang="en-US" sz="1400" b="0" i="0" u="none" strike="noStrike" kern="1200" cap="none" spc="0" normalizeH="0" baseline="0" noProof="0">
                  <a:ln>
                    <a:noFill/>
                  </a:ln>
                  <a:solidFill>
                    <a:prstClr val="black"/>
                  </a:solidFill>
                  <a:effectLst/>
                  <a:uLnTx/>
                  <a:uFillTx/>
                  <a:latin typeface="Arial"/>
                  <a:cs typeface="Arial"/>
                </a:rPr>
                <a:t>USAID HQ</a:t>
              </a:r>
            </a:p>
            <a:p>
              <a:pPr marL="171450" marR="0" lvl="0" indent="-171450" algn="l" defTabSz="914400" rtl="0" eaLnBrk="1" fontAlgn="auto" latinLnBrk="0" hangingPunct="1">
                <a:lnSpc>
                  <a:spcPct val="100000"/>
                </a:lnSpc>
                <a:spcBef>
                  <a:spcPts val="0"/>
                </a:spcBef>
                <a:spcAft>
                  <a:spcPts val="0"/>
                </a:spcAft>
                <a:buClr>
                  <a:srgbClr val="02C2DE"/>
                </a:buClr>
                <a:buSzPct val="95000"/>
                <a:buFont typeface="Wingdings" panose="05000000000000000000" pitchFamily="2" charset="2"/>
                <a:buChar char="§"/>
                <a:tabLst/>
                <a:defRPr/>
              </a:pPr>
              <a:r>
                <a:rPr kumimoji="0" lang="en-US" sz="1100" b="0" i="0" u="none" strike="noStrike" kern="1200" cap="none" spc="0" normalizeH="0" baseline="0" noProof="0">
                  <a:ln>
                    <a:noFill/>
                  </a:ln>
                  <a:solidFill>
                    <a:prstClr val="black"/>
                  </a:solidFill>
                  <a:effectLst/>
                  <a:uLnTx/>
                  <a:uFillTx/>
                  <a:cs typeface="Arial"/>
                </a:rPr>
                <a:t>Anomaly detection</a:t>
              </a:r>
              <a:endParaRPr lang="en-US" sz="1100" b="0" i="0" u="none" strike="noStrike" kern="1200" cap="none" spc="0" normalizeH="0" baseline="0" noProof="0">
                <a:ln>
                  <a:noFill/>
                </a:ln>
                <a:solidFill>
                  <a:prstClr val="black"/>
                </a:solidFill>
                <a:effectLst/>
                <a:uLnTx/>
                <a:uFillTx/>
                <a:cs typeface="Arial"/>
              </a:endParaRPr>
            </a:p>
            <a:p>
              <a:pPr marL="171450" indent="-171450" defTabSz="914400">
                <a:buClr>
                  <a:srgbClr val="02C2DE"/>
                </a:buClr>
                <a:buSzPct val="95000"/>
                <a:buFont typeface="Wingdings" panose="05000000000000000000" pitchFamily="2" charset="2"/>
                <a:buChar char="§"/>
                <a:defRPr/>
              </a:pPr>
              <a:r>
                <a:rPr lang="en-US" sz="1100">
                  <a:solidFill>
                    <a:prstClr val="black"/>
                  </a:solidFill>
                  <a:cs typeface="Arial"/>
                </a:rPr>
                <a:t>Generative</a:t>
              </a:r>
              <a:r>
                <a:rPr kumimoji="0" lang="en-US" sz="1100" b="0" i="0" u="none" strike="noStrike" kern="1200" cap="none" spc="0" normalizeH="0" baseline="0" noProof="0">
                  <a:ln>
                    <a:noFill/>
                  </a:ln>
                  <a:solidFill>
                    <a:prstClr val="black"/>
                  </a:solidFill>
                  <a:effectLst/>
                  <a:uLnTx/>
                  <a:uFillTx/>
                  <a:cs typeface="Arial"/>
                </a:rPr>
                <a:t> </a:t>
              </a:r>
              <a:r>
                <a:rPr lang="en-US" sz="1100">
                  <a:solidFill>
                    <a:prstClr val="black"/>
                  </a:solidFill>
                  <a:cs typeface="Arial"/>
                </a:rPr>
                <a:t>artificial intelligence (AI)</a:t>
              </a:r>
              <a:r>
                <a:rPr kumimoji="0" lang="en-US" sz="1100" b="0" i="0" u="none" strike="noStrike" kern="1200" cap="none" spc="0" normalizeH="0" baseline="0" noProof="0">
                  <a:ln>
                    <a:noFill/>
                  </a:ln>
                  <a:solidFill>
                    <a:prstClr val="black"/>
                  </a:solidFill>
                  <a:effectLst/>
                  <a:uLnTx/>
                  <a:uFillTx/>
                  <a:cs typeface="Arial"/>
                </a:rPr>
                <a:t> for unstructured data</a:t>
              </a:r>
              <a:endParaRPr lang="en-US" sz="1100" b="0" i="0" u="none" strike="noStrike" kern="1200" cap="none" spc="0" normalizeH="0" baseline="0" noProof="0">
                <a:ln>
                  <a:noFill/>
                </a:ln>
                <a:solidFill>
                  <a:prstClr val="black"/>
                </a:solidFill>
                <a:effectLst/>
                <a:uLnTx/>
                <a:uFillTx/>
                <a:cs typeface="Arial"/>
              </a:endParaRPr>
            </a:p>
            <a:p>
              <a:pPr marL="171450" marR="0" lvl="0" indent="-171450" algn="l" defTabSz="914400" rtl="0" eaLnBrk="1" fontAlgn="auto" latinLnBrk="0" hangingPunct="1">
                <a:lnSpc>
                  <a:spcPct val="100000"/>
                </a:lnSpc>
                <a:spcBef>
                  <a:spcPts val="0"/>
                </a:spcBef>
                <a:spcAft>
                  <a:spcPts val="0"/>
                </a:spcAft>
                <a:buClr>
                  <a:srgbClr val="02C2DE"/>
                </a:buClr>
                <a:buSzPct val="95000"/>
                <a:buFont typeface="Wingdings" panose="05000000000000000000" pitchFamily="2" charset="2"/>
                <a:buChar char="§"/>
                <a:tabLst/>
                <a:defRPr/>
              </a:pPr>
              <a:r>
                <a:rPr kumimoji="0" lang="en-US" sz="1100" b="0" i="0" u="none" strike="noStrike" kern="1200" cap="none" spc="0" normalizeH="0" baseline="0" noProof="0">
                  <a:ln>
                    <a:noFill/>
                  </a:ln>
                  <a:solidFill>
                    <a:prstClr val="black"/>
                  </a:solidFill>
                  <a:effectLst/>
                  <a:uLnTx/>
                  <a:uFillTx/>
                  <a:ea typeface="+mn-ea"/>
                  <a:cs typeface="Arial"/>
                </a:rPr>
                <a:t>Market segmentation</a:t>
              </a:r>
              <a:endParaRPr kumimoji="0" lang="en-US" sz="1100" b="0" i="0" u="none" strike="noStrike" kern="1200" cap="none" spc="0" normalizeH="0" baseline="0" noProof="0">
                <a:ln>
                  <a:noFill/>
                </a:ln>
                <a:solidFill>
                  <a:prstClr val="black"/>
                </a:solidFill>
                <a:effectLst/>
                <a:uLnTx/>
                <a:uFillTx/>
                <a:ea typeface="+mn-ea"/>
                <a:cs typeface="Arial" panose="020B0604020202020204" pitchFamily="34" charset="0"/>
              </a:endParaRPr>
            </a:p>
          </p:txBody>
        </p:sp>
        <p:cxnSp>
          <p:nvCxnSpPr>
            <p:cNvPr id="14" name="Straight Connector 13">
              <a:extLst>
                <a:ext uri="{FF2B5EF4-FFF2-40B4-BE49-F238E27FC236}">
                  <a16:creationId xmlns:a16="http://schemas.microsoft.com/office/drawing/2014/main" id="{534EDA28-6B9D-08E2-D875-650E5CAC65C4}"/>
                </a:ext>
              </a:extLst>
            </p:cNvPr>
            <p:cNvCxnSpPr>
              <a:cxnSpLocks/>
            </p:cNvCxnSpPr>
            <p:nvPr/>
          </p:nvCxnSpPr>
          <p:spPr>
            <a:xfrm>
              <a:off x="4075501" y="2752165"/>
              <a:ext cx="155448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6D5B6AD3-B9D7-D910-3732-4BEE249725BF}"/>
              </a:ext>
            </a:extLst>
          </p:cNvPr>
          <p:cNvGrpSpPr/>
          <p:nvPr/>
        </p:nvGrpSpPr>
        <p:grpSpPr>
          <a:xfrm>
            <a:off x="1100154" y="4620183"/>
            <a:ext cx="1779584" cy="1411916"/>
            <a:chOff x="4224354" y="1906190"/>
            <a:chExt cx="1779584" cy="1411916"/>
          </a:xfrm>
        </p:grpSpPr>
        <p:cxnSp>
          <p:nvCxnSpPr>
            <p:cNvPr id="18" name="Straight Connector 17">
              <a:extLst>
                <a:ext uri="{FF2B5EF4-FFF2-40B4-BE49-F238E27FC236}">
                  <a16:creationId xmlns:a16="http://schemas.microsoft.com/office/drawing/2014/main" id="{4EAA832F-1F27-D376-5E2E-4BA23C75CA2C}"/>
                </a:ext>
              </a:extLst>
            </p:cNvPr>
            <p:cNvCxnSpPr>
              <a:cxnSpLocks/>
            </p:cNvCxnSpPr>
            <p:nvPr/>
          </p:nvCxnSpPr>
          <p:spPr>
            <a:xfrm flipH="1">
              <a:off x="5806440" y="1906190"/>
              <a:ext cx="197498" cy="83835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6AC4E34-6329-87FC-A293-C85B0187ED13}"/>
                </a:ext>
              </a:extLst>
            </p:cNvPr>
            <p:cNvSpPr txBox="1"/>
            <p:nvPr/>
          </p:nvSpPr>
          <p:spPr>
            <a:xfrm>
              <a:off x="4224354" y="2502498"/>
              <a:ext cx="1658286" cy="81560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2C2DE"/>
                </a:buClr>
                <a:buSzPct val="95000"/>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Panama</a:t>
              </a:r>
              <a:endPar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2C2DE"/>
                </a:buClr>
                <a:buSzPct val="95000"/>
                <a:buFont typeface="Wingdings" panose="05000000000000000000" pitchFamily="2" charset="2"/>
                <a:buChar char="§"/>
                <a:tabLst/>
                <a:defRPr/>
              </a:pPr>
              <a:r>
                <a:rPr kumimoji="0" lang="en-US" sz="1100" b="0" i="0" u="none" strike="noStrike" kern="1200" cap="none" spc="0" normalizeH="0" baseline="0" noProof="0">
                  <a:ln>
                    <a:noFill/>
                  </a:ln>
                  <a:solidFill>
                    <a:prstClr val="black"/>
                  </a:solidFill>
                  <a:effectLst/>
                  <a:uLnTx/>
                  <a:uFillTx/>
                  <a:ea typeface="+mn-ea"/>
                  <a:cs typeface="Arial"/>
                </a:rPr>
                <a:t>Interruption in Treatment (IIT) risk prediction</a:t>
              </a:r>
            </a:p>
          </p:txBody>
        </p:sp>
        <p:cxnSp>
          <p:nvCxnSpPr>
            <p:cNvPr id="20" name="Straight Connector 19">
              <a:extLst>
                <a:ext uri="{FF2B5EF4-FFF2-40B4-BE49-F238E27FC236}">
                  <a16:creationId xmlns:a16="http://schemas.microsoft.com/office/drawing/2014/main" id="{11B03759-E0F5-549E-936C-783981961BA1}"/>
                </a:ext>
              </a:extLst>
            </p:cNvPr>
            <p:cNvCxnSpPr>
              <a:cxnSpLocks/>
            </p:cNvCxnSpPr>
            <p:nvPr/>
          </p:nvCxnSpPr>
          <p:spPr>
            <a:xfrm>
              <a:off x="4224354" y="2752165"/>
              <a:ext cx="1582086"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32F67EC5-E9C1-CC92-638F-4EF8C3516091}"/>
              </a:ext>
            </a:extLst>
          </p:cNvPr>
          <p:cNvGrpSpPr/>
          <p:nvPr/>
        </p:nvGrpSpPr>
        <p:grpSpPr>
          <a:xfrm>
            <a:off x="619320" y="4128467"/>
            <a:ext cx="1924986" cy="646331"/>
            <a:chOff x="4224354" y="2502498"/>
            <a:chExt cx="1924986" cy="646331"/>
          </a:xfrm>
        </p:grpSpPr>
        <p:cxnSp>
          <p:nvCxnSpPr>
            <p:cNvPr id="23" name="Straight Connector 22">
              <a:extLst>
                <a:ext uri="{FF2B5EF4-FFF2-40B4-BE49-F238E27FC236}">
                  <a16:creationId xmlns:a16="http://schemas.microsoft.com/office/drawing/2014/main" id="{3699E0FE-AD95-9BBC-EBFA-AC2FEE742008}"/>
                </a:ext>
              </a:extLst>
            </p:cNvPr>
            <p:cNvCxnSpPr>
              <a:cxnSpLocks/>
            </p:cNvCxnSpPr>
            <p:nvPr/>
          </p:nvCxnSpPr>
          <p:spPr>
            <a:xfrm flipH="1">
              <a:off x="5806440" y="2577479"/>
              <a:ext cx="342900" cy="16706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73E52EE-1AF4-844F-47E0-DC9EFCFB9E25}"/>
                </a:ext>
              </a:extLst>
            </p:cNvPr>
            <p:cNvSpPr txBox="1"/>
            <p:nvPr/>
          </p:nvSpPr>
          <p:spPr>
            <a:xfrm>
              <a:off x="4224354" y="2502498"/>
              <a:ext cx="16582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2C2DE"/>
                </a:buClr>
                <a:buSzPct val="95000"/>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Honduras</a:t>
              </a:r>
              <a:endPar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2C2DE"/>
                </a:buClr>
                <a:buSzPct val="95000"/>
                <a:buFont typeface="Wingdings" panose="05000000000000000000" pitchFamily="2" charset="2"/>
                <a:buChar char="§"/>
                <a:tabLst/>
                <a:defRPr/>
              </a:pPr>
              <a:r>
                <a:rPr kumimoji="0" lang="en-US" sz="1100" b="0" i="0" u="none" strike="noStrike" kern="1200" cap="none" spc="0" normalizeH="0" baseline="0" noProof="0">
                  <a:ln>
                    <a:noFill/>
                  </a:ln>
                  <a:solidFill>
                    <a:prstClr val="black"/>
                  </a:solidFill>
                  <a:effectLst/>
                  <a:uLnTx/>
                  <a:uFillTx/>
                  <a:ea typeface="+mn-ea"/>
                  <a:cs typeface="Arial" panose="020B0604020202020204" pitchFamily="34" charset="0"/>
                </a:rPr>
                <a:t>COVID-19 Vaccine Allocation Tool</a:t>
              </a:r>
            </a:p>
          </p:txBody>
        </p:sp>
        <p:cxnSp>
          <p:nvCxnSpPr>
            <p:cNvPr id="25" name="Straight Connector 24">
              <a:extLst>
                <a:ext uri="{FF2B5EF4-FFF2-40B4-BE49-F238E27FC236}">
                  <a16:creationId xmlns:a16="http://schemas.microsoft.com/office/drawing/2014/main" id="{D5AB7509-D806-254A-8780-86DA54E47D28}"/>
                </a:ext>
              </a:extLst>
            </p:cNvPr>
            <p:cNvCxnSpPr>
              <a:cxnSpLocks/>
            </p:cNvCxnSpPr>
            <p:nvPr/>
          </p:nvCxnSpPr>
          <p:spPr>
            <a:xfrm>
              <a:off x="4338654" y="2752165"/>
              <a:ext cx="146304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E713685A-0506-0042-6602-EB5695E734E8}"/>
              </a:ext>
            </a:extLst>
          </p:cNvPr>
          <p:cNvGrpSpPr/>
          <p:nvPr/>
        </p:nvGrpSpPr>
        <p:grpSpPr>
          <a:xfrm>
            <a:off x="5675028" y="3299771"/>
            <a:ext cx="2388635" cy="2244591"/>
            <a:chOff x="4224354" y="2008749"/>
            <a:chExt cx="2086204" cy="2196255"/>
          </a:xfrm>
        </p:grpSpPr>
        <p:cxnSp>
          <p:nvCxnSpPr>
            <p:cNvPr id="31" name="Straight Connector 30">
              <a:extLst>
                <a:ext uri="{FF2B5EF4-FFF2-40B4-BE49-F238E27FC236}">
                  <a16:creationId xmlns:a16="http://schemas.microsoft.com/office/drawing/2014/main" id="{D2CBD927-F0C7-D6A4-E1BC-3A5257FD681F}"/>
                </a:ext>
              </a:extLst>
            </p:cNvPr>
            <p:cNvCxnSpPr>
              <a:cxnSpLocks/>
            </p:cNvCxnSpPr>
            <p:nvPr/>
          </p:nvCxnSpPr>
          <p:spPr>
            <a:xfrm flipH="1">
              <a:off x="5806440" y="2008749"/>
              <a:ext cx="504118" cy="99487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5B55BFF-8408-D8BD-BF6F-B400454347FC}"/>
                </a:ext>
              </a:extLst>
            </p:cNvPr>
            <p:cNvSpPr txBox="1"/>
            <p:nvPr/>
          </p:nvSpPr>
          <p:spPr>
            <a:xfrm>
              <a:off x="4224354" y="2744433"/>
              <a:ext cx="1998200" cy="146057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2C2DE"/>
                </a:buClr>
                <a:buSzPct val="95000"/>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Nigeria</a:t>
              </a:r>
              <a:endPar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2C2DE"/>
                </a:buClr>
                <a:buSzPct val="95000"/>
                <a:buFont typeface="Wingdings" panose="05000000000000000000" pitchFamily="2" charset="2"/>
                <a:buChar char="§"/>
                <a:tabLst/>
                <a:defRPr/>
              </a:pPr>
              <a:r>
                <a:rPr kumimoji="0" lang="en-US" sz="1100" b="0" i="0" u="none" strike="noStrike" kern="1200" cap="none" spc="0" normalizeH="0" baseline="0" noProof="0">
                  <a:ln>
                    <a:noFill/>
                  </a:ln>
                  <a:solidFill>
                    <a:prstClr val="black"/>
                  </a:solidFill>
                  <a:effectLst/>
                  <a:uLnTx/>
                  <a:uFillTx/>
                  <a:ea typeface="+mn-ea"/>
                  <a:cs typeface="Arial" panose="020B0604020202020204" pitchFamily="34" charset="0"/>
                </a:rPr>
                <a:t>High-throughput screening (HTS) risk prediction</a:t>
              </a:r>
            </a:p>
            <a:p>
              <a:pPr marL="171450" marR="0" lvl="0" indent="-171450" algn="l" defTabSz="914400" rtl="0" eaLnBrk="1" fontAlgn="auto" latinLnBrk="0" hangingPunct="1">
                <a:lnSpc>
                  <a:spcPct val="100000"/>
                </a:lnSpc>
                <a:spcBef>
                  <a:spcPts val="0"/>
                </a:spcBef>
                <a:spcAft>
                  <a:spcPts val="0"/>
                </a:spcAft>
                <a:buClr>
                  <a:srgbClr val="02C2DE"/>
                </a:buClr>
                <a:buSzPct val="95000"/>
                <a:buFont typeface="Wingdings" panose="05000000000000000000" pitchFamily="2" charset="2"/>
                <a:buChar char="§"/>
                <a:tabLst/>
                <a:defRPr/>
              </a:pPr>
              <a:r>
                <a:rPr kumimoji="0" lang="en-US" sz="1100" b="0" i="0" u="none" strike="noStrike" kern="1200" cap="none" spc="0" normalizeH="0" baseline="0" noProof="0">
                  <a:ln>
                    <a:noFill/>
                  </a:ln>
                  <a:solidFill>
                    <a:prstClr val="black"/>
                  </a:solidFill>
                  <a:effectLst/>
                  <a:uLnTx/>
                  <a:uFillTx/>
                  <a:ea typeface="+mn-ea"/>
                  <a:cs typeface="Arial" panose="020B0604020202020204" pitchFamily="34" charset="0"/>
                </a:rPr>
                <a:t>IIT risk prediction</a:t>
              </a:r>
            </a:p>
            <a:p>
              <a:pPr marL="171450" marR="0" lvl="0" indent="-171450" algn="l" defTabSz="914400" rtl="0" eaLnBrk="1" fontAlgn="auto" latinLnBrk="0" hangingPunct="1">
                <a:lnSpc>
                  <a:spcPct val="100000"/>
                </a:lnSpc>
                <a:spcBef>
                  <a:spcPts val="0"/>
                </a:spcBef>
                <a:spcAft>
                  <a:spcPts val="0"/>
                </a:spcAft>
                <a:buClr>
                  <a:srgbClr val="02C2DE"/>
                </a:buClr>
                <a:buSzPct val="95000"/>
                <a:buFont typeface="Wingdings" panose="05000000000000000000" pitchFamily="2" charset="2"/>
                <a:buChar char="§"/>
                <a:tabLst/>
                <a:defRPr/>
              </a:pPr>
              <a:r>
                <a:rPr kumimoji="0" lang="en-US" sz="1100" b="0" i="0" u="none" strike="noStrike" kern="1200" cap="none" spc="0" normalizeH="0" baseline="0" noProof="0">
                  <a:ln>
                    <a:noFill/>
                  </a:ln>
                  <a:solidFill>
                    <a:prstClr val="black"/>
                  </a:solidFill>
                  <a:effectLst/>
                  <a:uLnTx/>
                  <a:uFillTx/>
                  <a:ea typeface="+mn-ea"/>
                  <a:cs typeface="Arial"/>
                </a:rPr>
                <a:t>PEPFAR target generation</a:t>
              </a:r>
            </a:p>
            <a:p>
              <a:pPr marL="171450" marR="0" lvl="0" indent="-171450" algn="l" defTabSz="914400" rtl="0" eaLnBrk="1" fontAlgn="auto" latinLnBrk="0" hangingPunct="1">
                <a:lnSpc>
                  <a:spcPct val="100000"/>
                </a:lnSpc>
                <a:spcBef>
                  <a:spcPts val="0"/>
                </a:spcBef>
                <a:spcAft>
                  <a:spcPts val="0"/>
                </a:spcAft>
                <a:buClr>
                  <a:srgbClr val="02C2DE"/>
                </a:buClr>
                <a:buSzPct val="95000"/>
                <a:buFont typeface="Wingdings" panose="05000000000000000000" pitchFamily="2" charset="2"/>
                <a:buChar char="§"/>
                <a:tabLst/>
                <a:defRPr/>
              </a:pPr>
              <a:r>
                <a:rPr kumimoji="0" lang="en-US" sz="1100" b="0" i="0" u="none" strike="noStrike" kern="1200" cap="none" spc="0" normalizeH="0" baseline="0" noProof="0">
                  <a:ln>
                    <a:noFill/>
                  </a:ln>
                  <a:solidFill>
                    <a:prstClr val="black"/>
                  </a:solidFill>
                  <a:effectLst/>
                  <a:uLnTx/>
                  <a:uFillTx/>
                  <a:ea typeface="+mn-ea"/>
                  <a:cs typeface="Arial" panose="020B0604020202020204" pitchFamily="34" charset="0"/>
                </a:rPr>
                <a:t>COVID-19 geographic information system (GIS) network analysis</a:t>
              </a:r>
            </a:p>
          </p:txBody>
        </p:sp>
        <p:cxnSp>
          <p:nvCxnSpPr>
            <p:cNvPr id="33" name="Straight Connector 32">
              <a:extLst>
                <a:ext uri="{FF2B5EF4-FFF2-40B4-BE49-F238E27FC236}">
                  <a16:creationId xmlns:a16="http://schemas.microsoft.com/office/drawing/2014/main" id="{9BF0318B-6D39-3971-EA13-1F77E750B747}"/>
                </a:ext>
              </a:extLst>
            </p:cNvPr>
            <p:cNvCxnSpPr>
              <a:cxnSpLocks/>
            </p:cNvCxnSpPr>
            <p:nvPr/>
          </p:nvCxnSpPr>
          <p:spPr>
            <a:xfrm>
              <a:off x="4224354" y="3003625"/>
              <a:ext cx="1582086"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CC497955-4D65-2C9D-94CD-FCE35051B8AD}"/>
              </a:ext>
            </a:extLst>
          </p:cNvPr>
          <p:cNvGrpSpPr/>
          <p:nvPr/>
        </p:nvGrpSpPr>
        <p:grpSpPr>
          <a:xfrm>
            <a:off x="5005848" y="3235529"/>
            <a:ext cx="2325073" cy="646331"/>
            <a:chOff x="4224354" y="2502498"/>
            <a:chExt cx="2325073" cy="646331"/>
          </a:xfrm>
        </p:grpSpPr>
        <p:cxnSp>
          <p:nvCxnSpPr>
            <p:cNvPr id="36" name="Straight Connector 35">
              <a:extLst>
                <a:ext uri="{FF2B5EF4-FFF2-40B4-BE49-F238E27FC236}">
                  <a16:creationId xmlns:a16="http://schemas.microsoft.com/office/drawing/2014/main" id="{61679279-F852-EF02-C67F-75FB352168EE}"/>
                </a:ext>
              </a:extLst>
            </p:cNvPr>
            <p:cNvCxnSpPr>
              <a:cxnSpLocks/>
            </p:cNvCxnSpPr>
            <p:nvPr/>
          </p:nvCxnSpPr>
          <p:spPr>
            <a:xfrm flipH="1" flipV="1">
              <a:off x="5806440" y="2744545"/>
              <a:ext cx="742987" cy="16867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9E8C466-EF84-C482-4067-6C035D3AD399}"/>
                </a:ext>
              </a:extLst>
            </p:cNvPr>
            <p:cNvSpPr txBox="1"/>
            <p:nvPr/>
          </p:nvSpPr>
          <p:spPr>
            <a:xfrm>
              <a:off x="4224354" y="2502498"/>
              <a:ext cx="16582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Cote d’Ivoire</a:t>
              </a:r>
              <a:endPar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2C2DE"/>
                </a:buClr>
                <a:buSzPct val="95000"/>
                <a:buFont typeface="Wingdings" panose="05000000000000000000" pitchFamily="2" charset="2"/>
                <a:buChar char="§"/>
                <a:tabLst/>
                <a:defRPr/>
              </a:pPr>
              <a:r>
                <a:rPr kumimoji="0" lang="en-US" sz="1100" b="0" i="0" u="none" strike="noStrike" kern="1200" cap="none" spc="0" normalizeH="0" baseline="0" noProof="0">
                  <a:ln>
                    <a:noFill/>
                  </a:ln>
                  <a:solidFill>
                    <a:prstClr val="black"/>
                  </a:solidFill>
                  <a:effectLst/>
                  <a:uLnTx/>
                  <a:uFillTx/>
                  <a:ea typeface="+mn-ea"/>
                  <a:cs typeface="Arial" panose="020B0604020202020204" pitchFamily="34" charset="0"/>
                </a:rPr>
                <a:t>COVID-19 Vaccine Allocation Tool</a:t>
              </a:r>
            </a:p>
          </p:txBody>
        </p:sp>
        <p:cxnSp>
          <p:nvCxnSpPr>
            <p:cNvPr id="38" name="Straight Connector 37">
              <a:extLst>
                <a:ext uri="{FF2B5EF4-FFF2-40B4-BE49-F238E27FC236}">
                  <a16:creationId xmlns:a16="http://schemas.microsoft.com/office/drawing/2014/main" id="{BE7FD789-D46C-2FCA-C2DF-A10F8AF0A97B}"/>
                </a:ext>
              </a:extLst>
            </p:cNvPr>
            <p:cNvCxnSpPr>
              <a:cxnSpLocks/>
            </p:cNvCxnSpPr>
            <p:nvPr/>
          </p:nvCxnSpPr>
          <p:spPr>
            <a:xfrm>
              <a:off x="4338654" y="2752165"/>
              <a:ext cx="146304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162D9A02-0E71-A624-B7C4-67593C68B613}"/>
              </a:ext>
            </a:extLst>
          </p:cNvPr>
          <p:cNvGrpSpPr/>
          <p:nvPr/>
        </p:nvGrpSpPr>
        <p:grpSpPr>
          <a:xfrm>
            <a:off x="5081310" y="1277134"/>
            <a:ext cx="2500288" cy="1951427"/>
            <a:chOff x="4159782" y="2502498"/>
            <a:chExt cx="2500288" cy="1951427"/>
          </a:xfrm>
        </p:grpSpPr>
        <p:cxnSp>
          <p:nvCxnSpPr>
            <p:cNvPr id="40" name="Straight Connector 39">
              <a:extLst>
                <a:ext uri="{FF2B5EF4-FFF2-40B4-BE49-F238E27FC236}">
                  <a16:creationId xmlns:a16="http://schemas.microsoft.com/office/drawing/2014/main" id="{EF7A248E-4E3A-56F8-05F4-C702060A342A}"/>
                </a:ext>
              </a:extLst>
            </p:cNvPr>
            <p:cNvCxnSpPr>
              <a:cxnSpLocks/>
            </p:cNvCxnSpPr>
            <p:nvPr/>
          </p:nvCxnSpPr>
          <p:spPr>
            <a:xfrm flipH="1" flipV="1">
              <a:off x="5806440" y="2744545"/>
              <a:ext cx="853630" cy="1709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BE21A5B-1418-FC04-C000-C736CA08E401}"/>
                </a:ext>
              </a:extLst>
            </p:cNvPr>
            <p:cNvSpPr txBox="1"/>
            <p:nvPr/>
          </p:nvSpPr>
          <p:spPr>
            <a:xfrm>
              <a:off x="4159782" y="2502498"/>
              <a:ext cx="1658286"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2C2DE"/>
                </a:buClr>
                <a:buSzPct val="95000"/>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Burkina Faso</a:t>
              </a:r>
              <a:endPar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2C2DE"/>
                </a:buClr>
                <a:buSzPct val="95000"/>
                <a:buFont typeface="Wingdings" panose="05000000000000000000" pitchFamily="2" charset="2"/>
                <a:buChar char="§"/>
                <a:tabLst/>
                <a:defRPr/>
              </a:pPr>
              <a:r>
                <a:rPr kumimoji="0" lang="en-US" sz="1100" b="0" i="0" u="none" strike="noStrike" kern="1200" cap="none" spc="0" normalizeH="0" baseline="0" noProof="0">
                  <a:ln>
                    <a:noFill/>
                  </a:ln>
                  <a:solidFill>
                    <a:prstClr val="black"/>
                  </a:solidFill>
                  <a:effectLst/>
                  <a:uLnTx/>
                  <a:uFillTx/>
                  <a:ea typeface="+mn-ea"/>
                  <a:cs typeface="Arial" panose="020B0604020202020204" pitchFamily="34" charset="0"/>
                </a:rPr>
                <a:t>COVID-19 social-listening dashboard</a:t>
              </a:r>
            </a:p>
          </p:txBody>
        </p:sp>
        <p:cxnSp>
          <p:nvCxnSpPr>
            <p:cNvPr id="42" name="Straight Connector 41">
              <a:extLst>
                <a:ext uri="{FF2B5EF4-FFF2-40B4-BE49-F238E27FC236}">
                  <a16:creationId xmlns:a16="http://schemas.microsoft.com/office/drawing/2014/main" id="{EE740A00-996D-E9D9-D20E-5B36130F01A4}"/>
                </a:ext>
              </a:extLst>
            </p:cNvPr>
            <p:cNvCxnSpPr>
              <a:cxnSpLocks/>
            </p:cNvCxnSpPr>
            <p:nvPr/>
          </p:nvCxnSpPr>
          <p:spPr>
            <a:xfrm>
              <a:off x="4338654" y="2752165"/>
              <a:ext cx="146304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C8819B66-1D55-77F2-DBD4-8C1ED2115C55}"/>
              </a:ext>
            </a:extLst>
          </p:cNvPr>
          <p:cNvGrpSpPr/>
          <p:nvPr/>
        </p:nvGrpSpPr>
        <p:grpSpPr>
          <a:xfrm>
            <a:off x="6437046" y="5728464"/>
            <a:ext cx="2295474" cy="646331"/>
            <a:chOff x="4224354" y="2502498"/>
            <a:chExt cx="2295474" cy="646331"/>
          </a:xfrm>
        </p:grpSpPr>
        <p:cxnSp>
          <p:nvCxnSpPr>
            <p:cNvPr id="45" name="Straight Connector 44">
              <a:extLst>
                <a:ext uri="{FF2B5EF4-FFF2-40B4-BE49-F238E27FC236}">
                  <a16:creationId xmlns:a16="http://schemas.microsoft.com/office/drawing/2014/main" id="{A8D31448-10B8-0621-5E2D-628E82117C38}"/>
                </a:ext>
              </a:extLst>
            </p:cNvPr>
            <p:cNvCxnSpPr>
              <a:cxnSpLocks/>
            </p:cNvCxnSpPr>
            <p:nvPr/>
          </p:nvCxnSpPr>
          <p:spPr>
            <a:xfrm flipH="1">
              <a:off x="5806440" y="2645494"/>
              <a:ext cx="713388" cy="10230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B8B9B3D-B770-EB5A-E145-0DF191D4F8B7}"/>
                </a:ext>
              </a:extLst>
            </p:cNvPr>
            <p:cNvSpPr txBox="1"/>
            <p:nvPr/>
          </p:nvSpPr>
          <p:spPr>
            <a:xfrm>
              <a:off x="4224354" y="2502498"/>
              <a:ext cx="16582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2C2DE"/>
                </a:buClr>
                <a:buSzPct val="95000"/>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South Africa</a:t>
              </a:r>
              <a:endPar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2C2DE"/>
                </a:buClr>
                <a:buSzPct val="95000"/>
                <a:buFont typeface="Wingdings" panose="05000000000000000000" pitchFamily="2" charset="2"/>
                <a:buChar char="§"/>
                <a:tabLst/>
                <a:defRPr/>
              </a:pPr>
              <a:r>
                <a:rPr kumimoji="0" lang="en-US" sz="1100" b="0" i="0" u="none" strike="noStrike" kern="1200" cap="none" spc="0" normalizeH="0" baseline="0" noProof="0">
                  <a:ln>
                    <a:noFill/>
                  </a:ln>
                  <a:solidFill>
                    <a:prstClr val="black"/>
                  </a:solidFill>
                  <a:effectLst/>
                  <a:uLnTx/>
                  <a:uFillTx/>
                  <a:ea typeface="+mn-ea"/>
                  <a:cs typeface="Arial" panose="020B0604020202020204" pitchFamily="34" charset="0"/>
                </a:rPr>
                <a:t>Patient record deduplication</a:t>
              </a:r>
            </a:p>
          </p:txBody>
        </p:sp>
        <p:cxnSp>
          <p:nvCxnSpPr>
            <p:cNvPr id="47" name="Straight Connector 46">
              <a:extLst>
                <a:ext uri="{FF2B5EF4-FFF2-40B4-BE49-F238E27FC236}">
                  <a16:creationId xmlns:a16="http://schemas.microsoft.com/office/drawing/2014/main" id="{165967EF-C26E-BE75-AE14-729E412256D8}"/>
                </a:ext>
              </a:extLst>
            </p:cNvPr>
            <p:cNvCxnSpPr>
              <a:cxnSpLocks/>
            </p:cNvCxnSpPr>
            <p:nvPr/>
          </p:nvCxnSpPr>
          <p:spPr>
            <a:xfrm>
              <a:off x="4338654" y="2752165"/>
              <a:ext cx="146304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AE9FB05E-6E83-E807-FC19-06A05A5DB788}"/>
              </a:ext>
            </a:extLst>
          </p:cNvPr>
          <p:cNvGrpSpPr/>
          <p:nvPr/>
        </p:nvGrpSpPr>
        <p:grpSpPr>
          <a:xfrm>
            <a:off x="9628228" y="4904156"/>
            <a:ext cx="1859256" cy="477054"/>
            <a:chOff x="4023384" y="2502498"/>
            <a:chExt cx="1859256" cy="477054"/>
          </a:xfrm>
        </p:grpSpPr>
        <p:cxnSp>
          <p:nvCxnSpPr>
            <p:cNvPr id="50" name="Straight Connector 49">
              <a:extLst>
                <a:ext uri="{FF2B5EF4-FFF2-40B4-BE49-F238E27FC236}">
                  <a16:creationId xmlns:a16="http://schemas.microsoft.com/office/drawing/2014/main" id="{45CAD6B5-A5BA-8FFD-7CEA-C7B819D6D769}"/>
                </a:ext>
              </a:extLst>
            </p:cNvPr>
            <p:cNvCxnSpPr>
              <a:cxnSpLocks/>
              <a:endCxn id="51" idx="1"/>
            </p:cNvCxnSpPr>
            <p:nvPr/>
          </p:nvCxnSpPr>
          <p:spPr>
            <a:xfrm>
              <a:off x="4023384" y="2668990"/>
              <a:ext cx="200970" cy="7203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887B72D-1EB1-35BA-5A17-6B9B68FA0CF3}"/>
                </a:ext>
              </a:extLst>
            </p:cNvPr>
            <p:cNvSpPr txBox="1"/>
            <p:nvPr/>
          </p:nvSpPr>
          <p:spPr>
            <a:xfrm>
              <a:off x="4224354" y="2502498"/>
              <a:ext cx="1658286"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2C2DE"/>
                </a:buClr>
                <a:buSzPct val="95000"/>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Mozambique</a:t>
              </a:r>
              <a:endPar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2C2DE"/>
                </a:buClr>
                <a:buSzPct val="95000"/>
                <a:buFont typeface="Wingdings" panose="05000000000000000000" pitchFamily="2" charset="2"/>
                <a:buChar char="§"/>
                <a:tabLst/>
                <a:defRPr/>
              </a:pPr>
              <a:r>
                <a:rPr kumimoji="0" lang="en-US" sz="1100" b="0" i="0" u="none" strike="noStrike" kern="1200" cap="none" spc="0" normalizeH="0" baseline="0" noProof="0">
                  <a:ln>
                    <a:noFill/>
                  </a:ln>
                  <a:solidFill>
                    <a:prstClr val="black"/>
                  </a:solidFill>
                  <a:effectLst/>
                  <a:uLnTx/>
                  <a:uFillTx/>
                  <a:ea typeface="+mn-ea"/>
                  <a:cs typeface="Arial" panose="020B0604020202020204" pitchFamily="34" charset="0"/>
                </a:rPr>
                <a:t>IIT risk prediction</a:t>
              </a:r>
            </a:p>
          </p:txBody>
        </p:sp>
        <p:cxnSp>
          <p:nvCxnSpPr>
            <p:cNvPr id="52" name="Straight Connector 51">
              <a:extLst>
                <a:ext uri="{FF2B5EF4-FFF2-40B4-BE49-F238E27FC236}">
                  <a16:creationId xmlns:a16="http://schemas.microsoft.com/office/drawing/2014/main" id="{1875E31A-56F6-610C-15F1-DB49F7A339D3}"/>
                </a:ext>
              </a:extLst>
            </p:cNvPr>
            <p:cNvCxnSpPr>
              <a:cxnSpLocks/>
            </p:cNvCxnSpPr>
            <p:nvPr/>
          </p:nvCxnSpPr>
          <p:spPr>
            <a:xfrm>
              <a:off x="4224354" y="2752165"/>
              <a:ext cx="146304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C0E72B3E-377C-22EB-72A8-7F20F184C3DA}"/>
              </a:ext>
            </a:extLst>
          </p:cNvPr>
          <p:cNvGrpSpPr/>
          <p:nvPr/>
        </p:nvGrpSpPr>
        <p:grpSpPr>
          <a:xfrm>
            <a:off x="9237303" y="5428864"/>
            <a:ext cx="2391634" cy="1154162"/>
            <a:chOff x="3813247" y="2502498"/>
            <a:chExt cx="2069395" cy="1154162"/>
          </a:xfrm>
        </p:grpSpPr>
        <p:cxnSp>
          <p:nvCxnSpPr>
            <p:cNvPr id="62" name="Straight Connector 61">
              <a:extLst>
                <a:ext uri="{FF2B5EF4-FFF2-40B4-BE49-F238E27FC236}">
                  <a16:creationId xmlns:a16="http://schemas.microsoft.com/office/drawing/2014/main" id="{4149BC73-7016-7A96-5D88-28FF1B7F6612}"/>
                </a:ext>
              </a:extLst>
            </p:cNvPr>
            <p:cNvCxnSpPr>
              <a:cxnSpLocks/>
            </p:cNvCxnSpPr>
            <p:nvPr/>
          </p:nvCxnSpPr>
          <p:spPr>
            <a:xfrm>
              <a:off x="3813247" y="2594193"/>
              <a:ext cx="397532" cy="157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F5370EF-FBB2-3DB3-E4D7-218BD6945D77}"/>
                </a:ext>
              </a:extLst>
            </p:cNvPr>
            <p:cNvSpPr txBox="1"/>
            <p:nvPr/>
          </p:nvSpPr>
          <p:spPr>
            <a:xfrm>
              <a:off x="4224356" y="2502498"/>
              <a:ext cx="1658286" cy="1154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2C2DE"/>
                </a:buClr>
                <a:buSzPct val="95000"/>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Eswatini</a:t>
              </a:r>
              <a:endPar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2C2DE"/>
                </a:buClr>
                <a:buSzPct val="95000"/>
                <a:buFont typeface="Wingdings" panose="05000000000000000000" pitchFamily="2" charset="2"/>
                <a:buChar char="§"/>
                <a:tabLst/>
                <a:defRPr/>
              </a:pPr>
              <a:r>
                <a:rPr kumimoji="0" lang="en-US" sz="1100" b="0" i="0" u="none" strike="noStrike" kern="1200" cap="none" spc="0" normalizeH="0" baseline="0" noProof="0">
                  <a:ln>
                    <a:noFill/>
                  </a:ln>
                  <a:solidFill>
                    <a:prstClr val="black"/>
                  </a:solidFill>
                  <a:effectLst/>
                  <a:uLnTx/>
                  <a:uFillTx/>
                  <a:ea typeface="+mn-ea"/>
                  <a:cs typeface="Arial" panose="020B0604020202020204" pitchFamily="34" charset="0"/>
                </a:rPr>
                <a:t>Feasibility assessment of AI-enabled apps in client management information system</a:t>
              </a:r>
            </a:p>
          </p:txBody>
        </p:sp>
        <p:cxnSp>
          <p:nvCxnSpPr>
            <p:cNvPr id="64" name="Straight Connector 63">
              <a:extLst>
                <a:ext uri="{FF2B5EF4-FFF2-40B4-BE49-F238E27FC236}">
                  <a16:creationId xmlns:a16="http://schemas.microsoft.com/office/drawing/2014/main" id="{260BDF83-A31F-F25D-2CEF-22426C508EB5}"/>
                </a:ext>
              </a:extLst>
            </p:cNvPr>
            <p:cNvCxnSpPr>
              <a:cxnSpLocks/>
            </p:cNvCxnSpPr>
            <p:nvPr/>
          </p:nvCxnSpPr>
          <p:spPr>
            <a:xfrm>
              <a:off x="4224354" y="2752165"/>
              <a:ext cx="146304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3B5981C9-3705-5C0C-8861-C4A25DF34B57}"/>
              </a:ext>
            </a:extLst>
          </p:cNvPr>
          <p:cNvGrpSpPr/>
          <p:nvPr/>
        </p:nvGrpSpPr>
        <p:grpSpPr>
          <a:xfrm>
            <a:off x="9769681" y="3646254"/>
            <a:ext cx="2117478" cy="1154162"/>
            <a:chOff x="4023384" y="2502498"/>
            <a:chExt cx="2117478" cy="1154162"/>
          </a:xfrm>
        </p:grpSpPr>
        <p:cxnSp>
          <p:nvCxnSpPr>
            <p:cNvPr id="70" name="Straight Connector 69">
              <a:extLst>
                <a:ext uri="{FF2B5EF4-FFF2-40B4-BE49-F238E27FC236}">
                  <a16:creationId xmlns:a16="http://schemas.microsoft.com/office/drawing/2014/main" id="{57003854-7461-DC1E-3B80-D6E637559302}"/>
                </a:ext>
              </a:extLst>
            </p:cNvPr>
            <p:cNvCxnSpPr>
              <a:cxnSpLocks/>
            </p:cNvCxnSpPr>
            <p:nvPr/>
          </p:nvCxnSpPr>
          <p:spPr>
            <a:xfrm>
              <a:off x="4023384" y="2668990"/>
              <a:ext cx="200970" cy="831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FD6E984-E846-1593-2617-2D8479785B4A}"/>
                </a:ext>
              </a:extLst>
            </p:cNvPr>
            <p:cNvSpPr txBox="1"/>
            <p:nvPr/>
          </p:nvSpPr>
          <p:spPr>
            <a:xfrm>
              <a:off x="4224353" y="2502498"/>
              <a:ext cx="1916509" cy="1154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2C2DE"/>
                </a:buClr>
                <a:buSzPct val="95000"/>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Kenya</a:t>
              </a:r>
              <a:endPar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2C2DE"/>
                </a:buClr>
                <a:buSzPct val="95000"/>
                <a:buFont typeface="Wingdings" panose="05000000000000000000" pitchFamily="2" charset="2"/>
                <a:buChar char="§"/>
                <a:tabLst/>
                <a:defRPr/>
              </a:pPr>
              <a:r>
                <a:rPr kumimoji="0" lang="en-US" sz="1100" b="0" i="0" u="none" strike="noStrike" kern="1200" cap="none" spc="0" normalizeH="0" baseline="0" noProof="0">
                  <a:ln>
                    <a:noFill/>
                  </a:ln>
                  <a:solidFill>
                    <a:prstClr val="black"/>
                  </a:solidFill>
                  <a:effectLst/>
                  <a:uLnTx/>
                  <a:uFillTx/>
                  <a:ea typeface="+mn-ea"/>
                  <a:cs typeface="Arial" panose="020B0604020202020204" pitchFamily="34" charset="0"/>
                </a:rPr>
                <a:t>IIT risk prediction</a:t>
              </a:r>
            </a:p>
            <a:p>
              <a:pPr marL="171450" marR="0" lvl="0" indent="-171450" algn="l" defTabSz="914400" rtl="0" eaLnBrk="1" fontAlgn="auto" latinLnBrk="0" hangingPunct="1">
                <a:lnSpc>
                  <a:spcPct val="100000"/>
                </a:lnSpc>
                <a:spcBef>
                  <a:spcPts val="0"/>
                </a:spcBef>
                <a:spcAft>
                  <a:spcPts val="0"/>
                </a:spcAft>
                <a:buClr>
                  <a:srgbClr val="02C2DE"/>
                </a:buClr>
                <a:buSzPct val="95000"/>
                <a:buFont typeface="Wingdings" panose="05000000000000000000" pitchFamily="2" charset="2"/>
                <a:buChar char="§"/>
                <a:tabLst/>
                <a:defRPr/>
              </a:pPr>
              <a:r>
                <a:rPr kumimoji="0" lang="en-US" sz="1100" b="0" i="0" u="none" strike="noStrike" kern="1200" cap="none" spc="0" normalizeH="0" baseline="0" noProof="0">
                  <a:ln>
                    <a:noFill/>
                  </a:ln>
                  <a:solidFill>
                    <a:prstClr val="black"/>
                  </a:solidFill>
                  <a:effectLst/>
                  <a:uLnTx/>
                  <a:uFillTx/>
                  <a:ea typeface="+mn-ea"/>
                  <a:cs typeface="Arial" panose="020B0604020202020204" pitchFamily="34" charset="0"/>
                </a:rPr>
                <a:t>HTS risk prediction</a:t>
              </a:r>
            </a:p>
            <a:p>
              <a:pPr marL="171450" marR="0" lvl="0" indent="-171450" algn="l" defTabSz="914400" rtl="0" eaLnBrk="1" fontAlgn="auto" latinLnBrk="0" hangingPunct="1">
                <a:lnSpc>
                  <a:spcPct val="100000"/>
                </a:lnSpc>
                <a:spcBef>
                  <a:spcPts val="0"/>
                </a:spcBef>
                <a:spcAft>
                  <a:spcPts val="0"/>
                </a:spcAft>
                <a:buClr>
                  <a:srgbClr val="02C2DE"/>
                </a:buClr>
                <a:buSzPct val="95000"/>
                <a:buFont typeface="Wingdings" panose="05000000000000000000" pitchFamily="2" charset="2"/>
                <a:buChar char="§"/>
                <a:tabLst/>
                <a:defRPr/>
              </a:pPr>
              <a:r>
                <a:rPr lang="en-US" sz="1100" err="1">
                  <a:solidFill>
                    <a:prstClr val="black"/>
                  </a:solidFill>
                  <a:cs typeface="Arial" panose="020B0604020202020204" pitchFamily="34" charset="0"/>
                </a:rPr>
                <a:t>Nishauri</a:t>
              </a:r>
              <a:r>
                <a:rPr lang="en-US" sz="1100">
                  <a:solidFill>
                    <a:prstClr val="black"/>
                  </a:solidFill>
                  <a:cs typeface="Arial" panose="020B0604020202020204" pitchFamily="34" charset="0"/>
                </a:rPr>
                <a:t> chatbot</a:t>
              </a:r>
            </a:p>
            <a:p>
              <a:pPr marL="171450" marR="0" lvl="0" indent="-171450" algn="l" defTabSz="914400" rtl="0" eaLnBrk="1" fontAlgn="auto" latinLnBrk="0" hangingPunct="1">
                <a:lnSpc>
                  <a:spcPct val="100000"/>
                </a:lnSpc>
                <a:spcBef>
                  <a:spcPts val="0"/>
                </a:spcBef>
                <a:spcAft>
                  <a:spcPts val="0"/>
                </a:spcAft>
                <a:buClr>
                  <a:srgbClr val="02C2DE"/>
                </a:buClr>
                <a:buSzPct val="95000"/>
                <a:buFont typeface="Wingdings" panose="05000000000000000000" pitchFamily="2" charset="2"/>
                <a:buChar char="§"/>
                <a:tabLst/>
                <a:defRPr/>
              </a:pPr>
              <a:r>
                <a:rPr kumimoji="0" lang="en-US" sz="1100" b="0" i="0" u="none" strike="noStrike" kern="1200" cap="none" spc="0" normalizeH="0" baseline="0" noProof="0">
                  <a:ln>
                    <a:noFill/>
                  </a:ln>
                  <a:solidFill>
                    <a:prstClr val="black"/>
                  </a:solidFill>
                  <a:effectLst/>
                  <a:uLnTx/>
                  <a:uFillTx/>
                  <a:ea typeface="+mn-ea"/>
                  <a:cs typeface="Arial" panose="020B0604020202020204" pitchFamily="34" charset="0"/>
                </a:rPr>
                <a:t>AI</a:t>
              </a:r>
              <a:r>
                <a:rPr lang="en-US" sz="1100">
                  <a:solidFill>
                    <a:prstClr val="black"/>
                  </a:solidFill>
                  <a:cs typeface="Arial" panose="020B0604020202020204" pitchFamily="34" charset="0"/>
                </a:rPr>
                <a:t> self-service analytics</a:t>
              </a:r>
              <a:endParaRPr kumimoji="0" lang="en-US" sz="1100" b="0" i="0" u="none" strike="noStrike" kern="1200" cap="none" spc="0" normalizeH="0" baseline="0" noProof="0">
                <a:ln>
                  <a:noFill/>
                </a:ln>
                <a:solidFill>
                  <a:prstClr val="black"/>
                </a:solidFill>
                <a:effectLst/>
                <a:uLnTx/>
                <a:uFillTx/>
                <a:ea typeface="+mn-ea"/>
                <a:cs typeface="Arial" panose="020B0604020202020204" pitchFamily="34" charset="0"/>
              </a:endParaRPr>
            </a:p>
          </p:txBody>
        </p:sp>
        <p:cxnSp>
          <p:nvCxnSpPr>
            <p:cNvPr id="72" name="Straight Connector 71">
              <a:extLst>
                <a:ext uri="{FF2B5EF4-FFF2-40B4-BE49-F238E27FC236}">
                  <a16:creationId xmlns:a16="http://schemas.microsoft.com/office/drawing/2014/main" id="{A6813B63-F190-42A2-5F18-E23A1EA9B958}"/>
                </a:ext>
              </a:extLst>
            </p:cNvPr>
            <p:cNvCxnSpPr>
              <a:cxnSpLocks/>
            </p:cNvCxnSpPr>
            <p:nvPr/>
          </p:nvCxnSpPr>
          <p:spPr>
            <a:xfrm>
              <a:off x="4224354" y="2752165"/>
              <a:ext cx="146304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833A212C-7627-7BF8-0860-6645C72E937B}"/>
              </a:ext>
            </a:extLst>
          </p:cNvPr>
          <p:cNvSpPr/>
          <p:nvPr/>
        </p:nvSpPr>
        <p:spPr>
          <a:xfrm>
            <a:off x="3297153" y="2098612"/>
            <a:ext cx="63269" cy="6326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Title 1">
            <a:extLst>
              <a:ext uri="{FF2B5EF4-FFF2-40B4-BE49-F238E27FC236}">
                <a16:creationId xmlns:a16="http://schemas.microsoft.com/office/drawing/2014/main" id="{519A19E0-EDEF-50BC-1247-0D056BB10136}"/>
              </a:ext>
            </a:extLst>
          </p:cNvPr>
          <p:cNvSpPr>
            <a:spLocks noGrp="1"/>
          </p:cNvSpPr>
          <p:nvPr>
            <p:ph type="title"/>
          </p:nvPr>
        </p:nvSpPr>
        <p:spPr>
          <a:xfrm>
            <a:off x="334802" y="334807"/>
            <a:ext cx="11522238" cy="315439"/>
          </a:xfrm>
        </p:spPr>
        <p:txBody>
          <a:bodyPr>
            <a:noAutofit/>
          </a:bodyPr>
          <a:lstStyle/>
          <a:p>
            <a:r>
              <a:rPr lang="en-US" sz="2800">
                <a:latin typeface="Verdana Bold"/>
                <a:ea typeface="Verdana Bold"/>
                <a:cs typeface="Arial"/>
              </a:rPr>
              <a:t>Where We Implement AI Solutions</a:t>
            </a:r>
          </a:p>
        </p:txBody>
      </p:sp>
    </p:spTree>
    <p:extLst>
      <p:ext uri="{BB962C8B-B14F-4D97-AF65-F5344CB8AC3E}">
        <p14:creationId xmlns:p14="http://schemas.microsoft.com/office/powerpoint/2010/main" val="539254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1D9B-DA63-720F-29A8-220472365823}"/>
              </a:ext>
            </a:extLst>
          </p:cNvPr>
          <p:cNvSpPr>
            <a:spLocks noGrp="1"/>
          </p:cNvSpPr>
          <p:nvPr>
            <p:ph type="title"/>
          </p:nvPr>
        </p:nvSpPr>
        <p:spPr/>
        <p:txBody>
          <a:bodyPr/>
          <a:lstStyle/>
          <a:p>
            <a:r>
              <a:rPr lang="en-US"/>
              <a:t>Sustainable Solutions! </a:t>
            </a:r>
          </a:p>
        </p:txBody>
      </p:sp>
      <p:pic>
        <p:nvPicPr>
          <p:cNvPr id="1030" name="Picture 6" descr="No photo description available.">
            <a:extLst>
              <a:ext uri="{FF2B5EF4-FFF2-40B4-BE49-F238E27FC236}">
                <a16:creationId xmlns:a16="http://schemas.microsoft.com/office/drawing/2014/main" id="{A499E164-9657-4CBA-5777-D7B8B8DB5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03" y="1490212"/>
            <a:ext cx="4753960" cy="47539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erial photo of the river flowing through the forest">
            <a:extLst>
              <a:ext uri="{FF2B5EF4-FFF2-40B4-BE49-F238E27FC236}">
                <a16:creationId xmlns:a16="http://schemas.microsoft.com/office/drawing/2014/main" id="{E0F520D5-E666-E06A-9AAA-69806DEC9940}"/>
              </a:ext>
            </a:extLst>
          </p:cNvPr>
          <p:cNvPicPr>
            <a:picLocks noChangeAspect="1"/>
          </p:cNvPicPr>
          <p:nvPr/>
        </p:nvPicPr>
        <p:blipFill>
          <a:blip r:embed="rId3"/>
          <a:stretch>
            <a:fillRect/>
          </a:stretch>
        </p:blipFill>
        <p:spPr>
          <a:xfrm>
            <a:off x="6096000" y="1956239"/>
            <a:ext cx="5095875" cy="3821906"/>
          </a:xfrm>
          <a:prstGeom prst="rect">
            <a:avLst/>
          </a:prstGeom>
        </p:spPr>
      </p:pic>
    </p:spTree>
    <p:extLst>
      <p:ext uri="{BB962C8B-B14F-4D97-AF65-F5344CB8AC3E}">
        <p14:creationId xmlns:p14="http://schemas.microsoft.com/office/powerpoint/2010/main" val="365843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47AF99-4964-6821-D411-1E438E98211A}"/>
              </a:ext>
            </a:extLst>
          </p:cNvPr>
          <p:cNvSpPr>
            <a:spLocks noGrp="1"/>
          </p:cNvSpPr>
          <p:nvPr>
            <p:ph type="title"/>
          </p:nvPr>
        </p:nvSpPr>
        <p:spPr>
          <a:xfrm>
            <a:off x="3044720" y="305398"/>
            <a:ext cx="9746171" cy="1223964"/>
          </a:xfrm>
        </p:spPr>
        <p:txBody>
          <a:bodyPr>
            <a:noAutofit/>
          </a:bodyPr>
          <a:lstStyle/>
          <a:p>
            <a:r>
              <a:rPr lang="en-US" sz="3600"/>
              <a:t>Treating the Whole Person- Integrating Systems and Services</a:t>
            </a:r>
          </a:p>
        </p:txBody>
      </p:sp>
      <p:sp>
        <p:nvSpPr>
          <p:cNvPr id="2" name="Subtitle 2">
            <a:extLst>
              <a:ext uri="{FF2B5EF4-FFF2-40B4-BE49-F238E27FC236}">
                <a16:creationId xmlns:a16="http://schemas.microsoft.com/office/drawing/2014/main" id="{28D17E84-1681-C559-19D5-FEDDB0589090}"/>
              </a:ext>
            </a:extLst>
          </p:cNvPr>
          <p:cNvSpPr txBox="1">
            <a:spLocks/>
          </p:cNvSpPr>
          <p:nvPr/>
        </p:nvSpPr>
        <p:spPr>
          <a:xfrm>
            <a:off x="4930984" y="1719366"/>
            <a:ext cx="7267603" cy="4430671"/>
          </a:xfrm>
          <a:prstGeom prst="rect">
            <a:avLst/>
          </a:prstGeom>
        </p:spPr>
        <p:txBody>
          <a:bodyPr vert="horz" lIns="121920" tIns="60960" rIns="121920" bIns="60960" rtlCol="0" anchor="t">
            <a:noAutofit/>
          </a:bodyPr>
          <a:lstStyle>
            <a:lvl1pPr marL="0" indent="0" algn="l" defTabSz="914400" rtl="0" eaLnBrk="1" latinLnBrk="0" hangingPunct="1">
              <a:lnSpc>
                <a:spcPct val="100000"/>
              </a:lnSpc>
              <a:spcBef>
                <a:spcPts val="1000"/>
              </a:spcBef>
              <a:buFontTx/>
              <a:buNone/>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20B0604020202020204" pitchFamily="34" charset="0"/>
              <a:buChar char="§"/>
            </a:pPr>
            <a:r>
              <a:rPr lang="en-US" sz="2000">
                <a:cs typeface="Arial"/>
              </a:rPr>
              <a:t>Multiple </a:t>
            </a:r>
            <a:r>
              <a:rPr lang="en-US" sz="2000" b="1">
                <a:cs typeface="Arial"/>
              </a:rPr>
              <a:t>parallel data systems </a:t>
            </a:r>
            <a:r>
              <a:rPr lang="en-US" sz="2000">
                <a:cs typeface="Arial"/>
              </a:rPr>
              <a:t>exist in silos.</a:t>
            </a:r>
            <a:endParaRPr lang="en-US" sz="1600">
              <a:ea typeface="Verdana"/>
              <a:cs typeface="Arial"/>
            </a:endParaRPr>
          </a:p>
          <a:p>
            <a:pPr marL="342900" indent="-342900">
              <a:buFont typeface="Wingdings" panose="020B0604020202020204" pitchFamily="34" charset="0"/>
              <a:buChar char="§"/>
            </a:pPr>
            <a:r>
              <a:rPr lang="en-US" sz="2000">
                <a:cs typeface="Arial"/>
              </a:rPr>
              <a:t>COVID-19 painfully reminded us that the gains of past decades can be </a:t>
            </a:r>
            <a:r>
              <a:rPr lang="en-US" sz="2000" b="1">
                <a:cs typeface="Arial"/>
              </a:rPr>
              <a:t>easily disrupted. </a:t>
            </a:r>
            <a:endParaRPr lang="en-US" sz="2000" b="1">
              <a:ea typeface="Verdana"/>
              <a:cs typeface="Arial"/>
            </a:endParaRPr>
          </a:p>
          <a:p>
            <a:pPr marL="342900" indent="-342900">
              <a:buFont typeface="Wingdings" panose="020B0604020202020204" pitchFamily="34" charset="0"/>
              <a:buChar char="§"/>
            </a:pPr>
            <a:r>
              <a:rPr lang="en-US" sz="2000">
                <a:cs typeface="Arial"/>
              </a:rPr>
              <a:t>To promote more resilient and equitable health services, we must have </a:t>
            </a:r>
            <a:r>
              <a:rPr lang="en-US" sz="2000" b="1">
                <a:cs typeface="Arial"/>
              </a:rPr>
              <a:t>an integrated approach to information systems</a:t>
            </a:r>
            <a:r>
              <a:rPr lang="en-US" sz="2000">
                <a:cs typeface="Arial"/>
              </a:rPr>
              <a:t>.</a:t>
            </a:r>
            <a:endParaRPr lang="en-US" sz="2000">
              <a:ea typeface="Verdana"/>
              <a:cs typeface="Arial"/>
            </a:endParaRPr>
          </a:p>
          <a:p>
            <a:pPr marL="342900" indent="-342900">
              <a:buFont typeface="Wingdings" panose="020B0604020202020204" pitchFamily="34" charset="0"/>
              <a:buChar char="§"/>
            </a:pPr>
            <a:r>
              <a:rPr lang="en-US" sz="2000">
                <a:cs typeface="Arial"/>
              </a:rPr>
              <a:t>When health systems find ways to integrate HIV services with other services (PHC, GHS, etc.) their ability to reach and address the </a:t>
            </a:r>
            <a:r>
              <a:rPr lang="en-US" sz="2000" b="1">
                <a:cs typeface="Arial"/>
              </a:rPr>
              <a:t>health concerns of all individuals improves</a:t>
            </a:r>
            <a:r>
              <a:rPr lang="en-US" sz="2000">
                <a:cs typeface="Arial"/>
              </a:rPr>
              <a:t>—regardless of whether those individuals are HIV positive.</a:t>
            </a:r>
            <a:endParaRPr lang="en-US" sz="2000">
              <a:ea typeface="Verdana"/>
              <a:cs typeface="Arial"/>
            </a:endParaRPr>
          </a:p>
          <a:p>
            <a:pPr marL="342900" indent="-342900">
              <a:buFont typeface="Wingdings" panose="020B0604020202020204" pitchFamily="34" charset="0"/>
              <a:buChar char="§"/>
            </a:pPr>
            <a:r>
              <a:rPr lang="en-US" sz="2000"/>
              <a:t>One way to achieve this is by </a:t>
            </a:r>
            <a:r>
              <a:rPr lang="en-US" sz="2000" b="1"/>
              <a:t>investing in primary health care </a:t>
            </a:r>
            <a:r>
              <a:rPr lang="en-US" sz="2000"/>
              <a:t>and </a:t>
            </a:r>
            <a:r>
              <a:rPr lang="en-US" sz="2000" b="1"/>
              <a:t>integrating</a:t>
            </a:r>
            <a:r>
              <a:rPr lang="en-US" sz="2000"/>
              <a:t> multiple health services within a single access point.</a:t>
            </a:r>
            <a:endParaRPr lang="en-US" sz="2000">
              <a:ea typeface="Verdana"/>
            </a:endParaRPr>
          </a:p>
        </p:txBody>
      </p:sp>
      <p:pic>
        <p:nvPicPr>
          <p:cNvPr id="5" name="Picture 4" descr="A person with blue circles around it&#10;&#10;Description automatically generated">
            <a:extLst>
              <a:ext uri="{FF2B5EF4-FFF2-40B4-BE49-F238E27FC236}">
                <a16:creationId xmlns:a16="http://schemas.microsoft.com/office/drawing/2014/main" id="{F3BCD8DA-2AE2-D3AC-F710-2B271FEFA905}"/>
              </a:ext>
            </a:extLst>
          </p:cNvPr>
          <p:cNvPicPr>
            <a:picLocks noChangeAspect="1"/>
          </p:cNvPicPr>
          <p:nvPr/>
        </p:nvPicPr>
        <p:blipFill>
          <a:blip r:embed="rId3"/>
          <a:stretch>
            <a:fillRect/>
          </a:stretch>
        </p:blipFill>
        <p:spPr>
          <a:xfrm>
            <a:off x="282795" y="2055960"/>
            <a:ext cx="4250825" cy="3752492"/>
          </a:xfrm>
          <a:prstGeom prst="rect">
            <a:avLst/>
          </a:prstGeom>
        </p:spPr>
      </p:pic>
    </p:spTree>
    <p:extLst>
      <p:ext uri="{BB962C8B-B14F-4D97-AF65-F5344CB8AC3E}">
        <p14:creationId xmlns:p14="http://schemas.microsoft.com/office/powerpoint/2010/main" val="1246083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781DD-9FAB-0044-FBA5-CB2497668924}"/>
              </a:ext>
            </a:extLst>
          </p:cNvPr>
          <p:cNvSpPr>
            <a:spLocks noGrp="1"/>
          </p:cNvSpPr>
          <p:nvPr>
            <p:ph type="title"/>
          </p:nvPr>
        </p:nvSpPr>
        <p:spPr>
          <a:xfrm>
            <a:off x="2872805" y="200421"/>
            <a:ext cx="10229854" cy="1223964"/>
          </a:xfrm>
        </p:spPr>
        <p:txBody>
          <a:bodyPr>
            <a:normAutofit/>
          </a:bodyPr>
          <a:lstStyle/>
          <a:p>
            <a:r>
              <a:rPr lang="en-US" sz="3600"/>
              <a:t>Why Data and System Integration?</a:t>
            </a:r>
          </a:p>
        </p:txBody>
      </p:sp>
      <p:sp>
        <p:nvSpPr>
          <p:cNvPr id="8" name="Line 1">
            <a:extLst>
              <a:ext uri="{FF2B5EF4-FFF2-40B4-BE49-F238E27FC236}">
                <a16:creationId xmlns:a16="http://schemas.microsoft.com/office/drawing/2014/main" id="{13A2A679-05C2-D932-0A7B-C03784C8E5D6}"/>
              </a:ext>
            </a:extLst>
          </p:cNvPr>
          <p:cNvSpPr>
            <a:spLocks noChangeShapeType="1"/>
          </p:cNvSpPr>
          <p:nvPr/>
        </p:nvSpPr>
        <p:spPr bwMode="auto">
          <a:xfrm>
            <a:off x="7342928" y="3005667"/>
            <a:ext cx="76132"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9" name="Line 2">
            <a:extLst>
              <a:ext uri="{FF2B5EF4-FFF2-40B4-BE49-F238E27FC236}">
                <a16:creationId xmlns:a16="http://schemas.microsoft.com/office/drawing/2014/main" id="{406ABA0E-703F-1F99-F63F-F3477163C24C}"/>
              </a:ext>
            </a:extLst>
          </p:cNvPr>
          <p:cNvSpPr>
            <a:spLocks noChangeShapeType="1"/>
          </p:cNvSpPr>
          <p:nvPr/>
        </p:nvSpPr>
        <p:spPr bwMode="auto">
          <a:xfrm>
            <a:off x="7495189" y="3005667"/>
            <a:ext cx="76132"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10" name="Line 3">
            <a:extLst>
              <a:ext uri="{FF2B5EF4-FFF2-40B4-BE49-F238E27FC236}">
                <a16:creationId xmlns:a16="http://schemas.microsoft.com/office/drawing/2014/main" id="{B8E5E15F-3C35-FE7D-CFA7-E0DA1B1F24F5}"/>
              </a:ext>
            </a:extLst>
          </p:cNvPr>
          <p:cNvSpPr>
            <a:spLocks noChangeShapeType="1"/>
          </p:cNvSpPr>
          <p:nvPr/>
        </p:nvSpPr>
        <p:spPr bwMode="auto">
          <a:xfrm>
            <a:off x="7647451" y="3005667"/>
            <a:ext cx="76132"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11" name="Line 4">
            <a:extLst>
              <a:ext uri="{FF2B5EF4-FFF2-40B4-BE49-F238E27FC236}">
                <a16:creationId xmlns:a16="http://schemas.microsoft.com/office/drawing/2014/main" id="{5FD2C77B-831C-DF17-797D-A990476D7CC2}"/>
              </a:ext>
            </a:extLst>
          </p:cNvPr>
          <p:cNvSpPr>
            <a:spLocks noChangeShapeType="1"/>
          </p:cNvSpPr>
          <p:nvPr/>
        </p:nvSpPr>
        <p:spPr bwMode="auto">
          <a:xfrm>
            <a:off x="7797406" y="3005667"/>
            <a:ext cx="76130"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12" name="Line 5">
            <a:extLst>
              <a:ext uri="{FF2B5EF4-FFF2-40B4-BE49-F238E27FC236}">
                <a16:creationId xmlns:a16="http://schemas.microsoft.com/office/drawing/2014/main" id="{34474AFC-9F13-13FC-FCCD-E682EC68B37D}"/>
              </a:ext>
            </a:extLst>
          </p:cNvPr>
          <p:cNvSpPr>
            <a:spLocks noChangeShapeType="1"/>
          </p:cNvSpPr>
          <p:nvPr/>
        </p:nvSpPr>
        <p:spPr bwMode="auto">
          <a:xfrm>
            <a:off x="7949667" y="3005667"/>
            <a:ext cx="76130"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13" name="Line 6">
            <a:extLst>
              <a:ext uri="{FF2B5EF4-FFF2-40B4-BE49-F238E27FC236}">
                <a16:creationId xmlns:a16="http://schemas.microsoft.com/office/drawing/2014/main" id="{6BE9936F-0251-A53F-1C51-D2FB1D0429CC}"/>
              </a:ext>
            </a:extLst>
          </p:cNvPr>
          <p:cNvSpPr>
            <a:spLocks noChangeShapeType="1"/>
          </p:cNvSpPr>
          <p:nvPr/>
        </p:nvSpPr>
        <p:spPr bwMode="auto">
          <a:xfrm>
            <a:off x="8099621" y="3005667"/>
            <a:ext cx="76132"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14" name="Line 7">
            <a:extLst>
              <a:ext uri="{FF2B5EF4-FFF2-40B4-BE49-F238E27FC236}">
                <a16:creationId xmlns:a16="http://schemas.microsoft.com/office/drawing/2014/main" id="{D912F164-D511-52E3-87B7-03A4620C60EB}"/>
              </a:ext>
            </a:extLst>
          </p:cNvPr>
          <p:cNvSpPr>
            <a:spLocks noChangeShapeType="1"/>
          </p:cNvSpPr>
          <p:nvPr/>
        </p:nvSpPr>
        <p:spPr bwMode="auto">
          <a:xfrm>
            <a:off x="8251882" y="3005667"/>
            <a:ext cx="76132"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15" name="Line 8">
            <a:extLst>
              <a:ext uri="{FF2B5EF4-FFF2-40B4-BE49-F238E27FC236}">
                <a16:creationId xmlns:a16="http://schemas.microsoft.com/office/drawing/2014/main" id="{575BDE9D-60A8-01AB-C6D7-BCF03D7748F7}"/>
              </a:ext>
            </a:extLst>
          </p:cNvPr>
          <p:cNvSpPr>
            <a:spLocks noChangeShapeType="1"/>
          </p:cNvSpPr>
          <p:nvPr/>
        </p:nvSpPr>
        <p:spPr bwMode="auto">
          <a:xfrm>
            <a:off x="8401837" y="3005667"/>
            <a:ext cx="76130"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16" name="Line 9">
            <a:extLst>
              <a:ext uri="{FF2B5EF4-FFF2-40B4-BE49-F238E27FC236}">
                <a16:creationId xmlns:a16="http://schemas.microsoft.com/office/drawing/2014/main" id="{2C39E70E-507B-0EEC-88E9-381929A4DEAB}"/>
              </a:ext>
            </a:extLst>
          </p:cNvPr>
          <p:cNvSpPr>
            <a:spLocks noChangeShapeType="1"/>
          </p:cNvSpPr>
          <p:nvPr/>
        </p:nvSpPr>
        <p:spPr bwMode="auto">
          <a:xfrm>
            <a:off x="8554098" y="3005667"/>
            <a:ext cx="76130"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17" name="Freeform 10">
            <a:extLst>
              <a:ext uri="{FF2B5EF4-FFF2-40B4-BE49-F238E27FC236}">
                <a16:creationId xmlns:a16="http://schemas.microsoft.com/office/drawing/2014/main" id="{DFE942E2-5087-75AC-EA2F-C1702C075319}"/>
              </a:ext>
            </a:extLst>
          </p:cNvPr>
          <p:cNvSpPr>
            <a:spLocks noChangeArrowheads="1"/>
          </p:cNvSpPr>
          <p:nvPr/>
        </p:nvSpPr>
        <p:spPr bwMode="auto">
          <a:xfrm>
            <a:off x="8648684" y="2982597"/>
            <a:ext cx="48448" cy="48448"/>
          </a:xfrm>
          <a:custGeom>
            <a:avLst/>
            <a:gdLst>
              <a:gd name="T0" fmla="*/ 46 w 92"/>
              <a:gd name="T1" fmla="*/ 90 h 91"/>
              <a:gd name="T2" fmla="*/ 46 w 92"/>
              <a:gd name="T3" fmla="*/ 90 h 91"/>
              <a:gd name="T4" fmla="*/ 91 w 92"/>
              <a:gd name="T5" fmla="*/ 45 h 91"/>
              <a:gd name="T6" fmla="*/ 46 w 92"/>
              <a:gd name="T7" fmla="*/ 0 h 91"/>
              <a:gd name="T8" fmla="*/ 0 w 92"/>
              <a:gd name="T9" fmla="*/ 45 h 91"/>
              <a:gd name="T10" fmla="*/ 46 w 92"/>
              <a:gd name="T11" fmla="*/ 90 h 91"/>
            </a:gdLst>
            <a:ahLst/>
            <a:cxnLst>
              <a:cxn ang="0">
                <a:pos x="T0" y="T1"/>
              </a:cxn>
              <a:cxn ang="0">
                <a:pos x="T2" y="T3"/>
              </a:cxn>
              <a:cxn ang="0">
                <a:pos x="T4" y="T5"/>
              </a:cxn>
              <a:cxn ang="0">
                <a:pos x="T6" y="T7"/>
              </a:cxn>
              <a:cxn ang="0">
                <a:pos x="T8" y="T9"/>
              </a:cxn>
              <a:cxn ang="0">
                <a:pos x="T10" y="T11"/>
              </a:cxn>
            </a:cxnLst>
            <a:rect l="0" t="0" r="r" b="b"/>
            <a:pathLst>
              <a:path w="92" h="91">
                <a:moveTo>
                  <a:pt x="46" y="90"/>
                </a:moveTo>
                <a:lnTo>
                  <a:pt x="46" y="90"/>
                </a:lnTo>
                <a:cubicBezTo>
                  <a:pt x="72" y="90"/>
                  <a:pt x="91" y="73"/>
                  <a:pt x="91" y="45"/>
                </a:cubicBezTo>
                <a:cubicBezTo>
                  <a:pt x="91" y="18"/>
                  <a:pt x="72" y="0"/>
                  <a:pt x="46" y="0"/>
                </a:cubicBezTo>
                <a:cubicBezTo>
                  <a:pt x="18" y="0"/>
                  <a:pt x="0" y="18"/>
                  <a:pt x="0" y="45"/>
                </a:cubicBezTo>
                <a:cubicBezTo>
                  <a:pt x="0" y="73"/>
                  <a:pt x="18" y="90"/>
                  <a:pt x="46" y="90"/>
                </a:cubicBezTo>
              </a:path>
            </a:pathLst>
          </a:custGeom>
          <a:solidFill>
            <a:srgbClr val="FFFFFF">
              <a:lumMod val="5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18" name="Line 51">
            <a:extLst>
              <a:ext uri="{FF2B5EF4-FFF2-40B4-BE49-F238E27FC236}">
                <a16:creationId xmlns:a16="http://schemas.microsoft.com/office/drawing/2014/main" id="{7002C984-16F8-DB6D-AA03-449DF2DC9F6F}"/>
              </a:ext>
            </a:extLst>
          </p:cNvPr>
          <p:cNvSpPr>
            <a:spLocks noChangeShapeType="1"/>
          </p:cNvSpPr>
          <p:nvPr/>
        </p:nvSpPr>
        <p:spPr bwMode="auto">
          <a:xfrm>
            <a:off x="7342928" y="5266517"/>
            <a:ext cx="76132" cy="2308"/>
          </a:xfrm>
          <a:prstGeom prst="line">
            <a:avLst/>
          </a:prstGeom>
          <a:noFill/>
          <a:ln w="9720" cap="flat">
            <a:solidFill>
              <a:srgbClr val="BCBB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a:buClr>
                <a:srgbClr val="000000"/>
              </a:buClr>
            </a:pPr>
            <a:endParaRPr lang="es-MX" sz="700" kern="0">
              <a:solidFill>
                <a:srgbClr val="000000"/>
              </a:solidFill>
              <a:cs typeface="Arial"/>
              <a:sym typeface="Arial"/>
            </a:endParaRPr>
          </a:p>
        </p:txBody>
      </p:sp>
      <p:sp>
        <p:nvSpPr>
          <p:cNvPr id="19" name="Line 52">
            <a:extLst>
              <a:ext uri="{FF2B5EF4-FFF2-40B4-BE49-F238E27FC236}">
                <a16:creationId xmlns:a16="http://schemas.microsoft.com/office/drawing/2014/main" id="{38EE5062-8575-7201-3443-4046D32F7515}"/>
              </a:ext>
            </a:extLst>
          </p:cNvPr>
          <p:cNvSpPr>
            <a:spLocks noChangeShapeType="1"/>
          </p:cNvSpPr>
          <p:nvPr/>
        </p:nvSpPr>
        <p:spPr bwMode="auto">
          <a:xfrm>
            <a:off x="7495189" y="5266517"/>
            <a:ext cx="76132" cy="2308"/>
          </a:xfrm>
          <a:prstGeom prst="line">
            <a:avLst/>
          </a:prstGeom>
          <a:noFill/>
          <a:ln w="9720" cap="flat">
            <a:solidFill>
              <a:srgbClr val="BCBB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a:buClr>
                <a:srgbClr val="000000"/>
              </a:buClr>
            </a:pPr>
            <a:endParaRPr lang="es-MX" sz="700" kern="0">
              <a:solidFill>
                <a:srgbClr val="000000"/>
              </a:solidFill>
              <a:cs typeface="Arial"/>
              <a:sym typeface="Arial"/>
            </a:endParaRPr>
          </a:p>
        </p:txBody>
      </p:sp>
      <p:sp>
        <p:nvSpPr>
          <p:cNvPr id="20" name="Line 53">
            <a:extLst>
              <a:ext uri="{FF2B5EF4-FFF2-40B4-BE49-F238E27FC236}">
                <a16:creationId xmlns:a16="http://schemas.microsoft.com/office/drawing/2014/main" id="{37633021-3DED-8BA4-FD17-5E41B2A3CA1E}"/>
              </a:ext>
            </a:extLst>
          </p:cNvPr>
          <p:cNvSpPr>
            <a:spLocks noChangeShapeType="1"/>
          </p:cNvSpPr>
          <p:nvPr/>
        </p:nvSpPr>
        <p:spPr bwMode="auto">
          <a:xfrm>
            <a:off x="7647451" y="5266517"/>
            <a:ext cx="76132" cy="2308"/>
          </a:xfrm>
          <a:prstGeom prst="line">
            <a:avLst/>
          </a:prstGeom>
          <a:noFill/>
          <a:ln w="9720" cap="flat">
            <a:solidFill>
              <a:srgbClr val="BCBB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a:buClr>
                <a:srgbClr val="000000"/>
              </a:buClr>
            </a:pPr>
            <a:endParaRPr lang="es-MX" sz="700" kern="0">
              <a:solidFill>
                <a:srgbClr val="000000"/>
              </a:solidFill>
              <a:cs typeface="Arial"/>
              <a:sym typeface="Arial"/>
            </a:endParaRPr>
          </a:p>
        </p:txBody>
      </p:sp>
      <p:sp>
        <p:nvSpPr>
          <p:cNvPr id="21" name="Line 54">
            <a:extLst>
              <a:ext uri="{FF2B5EF4-FFF2-40B4-BE49-F238E27FC236}">
                <a16:creationId xmlns:a16="http://schemas.microsoft.com/office/drawing/2014/main" id="{B43433D9-1D4F-9904-8622-63488603F4A0}"/>
              </a:ext>
            </a:extLst>
          </p:cNvPr>
          <p:cNvSpPr>
            <a:spLocks noChangeShapeType="1"/>
          </p:cNvSpPr>
          <p:nvPr/>
        </p:nvSpPr>
        <p:spPr bwMode="auto">
          <a:xfrm>
            <a:off x="7797406" y="5266517"/>
            <a:ext cx="76130" cy="2308"/>
          </a:xfrm>
          <a:prstGeom prst="line">
            <a:avLst/>
          </a:prstGeom>
          <a:noFill/>
          <a:ln w="9720" cap="flat">
            <a:solidFill>
              <a:srgbClr val="BCBB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a:buClr>
                <a:srgbClr val="000000"/>
              </a:buClr>
            </a:pPr>
            <a:endParaRPr lang="es-MX" sz="700" kern="0">
              <a:solidFill>
                <a:srgbClr val="000000"/>
              </a:solidFill>
              <a:cs typeface="Arial"/>
              <a:sym typeface="Arial"/>
            </a:endParaRPr>
          </a:p>
        </p:txBody>
      </p:sp>
      <p:sp>
        <p:nvSpPr>
          <p:cNvPr id="22" name="Line 55">
            <a:extLst>
              <a:ext uri="{FF2B5EF4-FFF2-40B4-BE49-F238E27FC236}">
                <a16:creationId xmlns:a16="http://schemas.microsoft.com/office/drawing/2014/main" id="{B5EEC246-5F1C-DA43-4E44-D99FFD2B052D}"/>
              </a:ext>
            </a:extLst>
          </p:cNvPr>
          <p:cNvSpPr>
            <a:spLocks noChangeShapeType="1"/>
          </p:cNvSpPr>
          <p:nvPr/>
        </p:nvSpPr>
        <p:spPr bwMode="auto">
          <a:xfrm>
            <a:off x="7949667" y="5266517"/>
            <a:ext cx="76130"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23" name="Line 56">
            <a:extLst>
              <a:ext uri="{FF2B5EF4-FFF2-40B4-BE49-F238E27FC236}">
                <a16:creationId xmlns:a16="http://schemas.microsoft.com/office/drawing/2014/main" id="{6CCEACA5-DC80-3A44-0805-9F98E87499F5}"/>
              </a:ext>
            </a:extLst>
          </p:cNvPr>
          <p:cNvSpPr>
            <a:spLocks noChangeShapeType="1"/>
          </p:cNvSpPr>
          <p:nvPr/>
        </p:nvSpPr>
        <p:spPr bwMode="auto">
          <a:xfrm>
            <a:off x="8099621" y="5266517"/>
            <a:ext cx="76132"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24" name="Line 57">
            <a:extLst>
              <a:ext uri="{FF2B5EF4-FFF2-40B4-BE49-F238E27FC236}">
                <a16:creationId xmlns:a16="http://schemas.microsoft.com/office/drawing/2014/main" id="{D830F9B4-1527-D90A-0E34-F5CA8964A22E}"/>
              </a:ext>
            </a:extLst>
          </p:cNvPr>
          <p:cNvSpPr>
            <a:spLocks noChangeShapeType="1"/>
          </p:cNvSpPr>
          <p:nvPr/>
        </p:nvSpPr>
        <p:spPr bwMode="auto">
          <a:xfrm>
            <a:off x="8251882" y="5266517"/>
            <a:ext cx="76132"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25" name="Line 58">
            <a:extLst>
              <a:ext uri="{FF2B5EF4-FFF2-40B4-BE49-F238E27FC236}">
                <a16:creationId xmlns:a16="http://schemas.microsoft.com/office/drawing/2014/main" id="{2C469836-A371-F7D6-7DED-F3E424C2B9A2}"/>
              </a:ext>
            </a:extLst>
          </p:cNvPr>
          <p:cNvSpPr>
            <a:spLocks noChangeShapeType="1"/>
          </p:cNvSpPr>
          <p:nvPr/>
        </p:nvSpPr>
        <p:spPr bwMode="auto">
          <a:xfrm>
            <a:off x="8401837" y="5266517"/>
            <a:ext cx="76130"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26" name="Line 59">
            <a:extLst>
              <a:ext uri="{FF2B5EF4-FFF2-40B4-BE49-F238E27FC236}">
                <a16:creationId xmlns:a16="http://schemas.microsoft.com/office/drawing/2014/main" id="{027A8494-F446-73C9-99D8-A8363088463E}"/>
              </a:ext>
            </a:extLst>
          </p:cNvPr>
          <p:cNvSpPr>
            <a:spLocks noChangeShapeType="1"/>
          </p:cNvSpPr>
          <p:nvPr/>
        </p:nvSpPr>
        <p:spPr bwMode="auto">
          <a:xfrm>
            <a:off x="8554098" y="5266517"/>
            <a:ext cx="76130"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27" name="Freeform 60">
            <a:extLst>
              <a:ext uri="{FF2B5EF4-FFF2-40B4-BE49-F238E27FC236}">
                <a16:creationId xmlns:a16="http://schemas.microsoft.com/office/drawing/2014/main" id="{82BD3C5F-545A-C182-F65E-E12F551DD63F}"/>
              </a:ext>
            </a:extLst>
          </p:cNvPr>
          <p:cNvSpPr>
            <a:spLocks noChangeArrowheads="1"/>
          </p:cNvSpPr>
          <p:nvPr/>
        </p:nvSpPr>
        <p:spPr bwMode="auto">
          <a:xfrm>
            <a:off x="8648684" y="5241141"/>
            <a:ext cx="48448" cy="48446"/>
          </a:xfrm>
          <a:custGeom>
            <a:avLst/>
            <a:gdLst>
              <a:gd name="T0" fmla="*/ 46 w 92"/>
              <a:gd name="T1" fmla="*/ 91 h 92"/>
              <a:gd name="T2" fmla="*/ 46 w 92"/>
              <a:gd name="T3" fmla="*/ 91 h 92"/>
              <a:gd name="T4" fmla="*/ 91 w 92"/>
              <a:gd name="T5" fmla="*/ 46 h 92"/>
              <a:gd name="T6" fmla="*/ 46 w 92"/>
              <a:gd name="T7" fmla="*/ 0 h 92"/>
              <a:gd name="T8" fmla="*/ 0 w 92"/>
              <a:gd name="T9" fmla="*/ 46 h 92"/>
              <a:gd name="T10" fmla="*/ 46 w 92"/>
              <a:gd name="T11" fmla="*/ 91 h 92"/>
            </a:gdLst>
            <a:ahLst/>
            <a:cxnLst>
              <a:cxn ang="0">
                <a:pos x="T0" y="T1"/>
              </a:cxn>
              <a:cxn ang="0">
                <a:pos x="T2" y="T3"/>
              </a:cxn>
              <a:cxn ang="0">
                <a:pos x="T4" y="T5"/>
              </a:cxn>
              <a:cxn ang="0">
                <a:pos x="T6" y="T7"/>
              </a:cxn>
              <a:cxn ang="0">
                <a:pos x="T8" y="T9"/>
              </a:cxn>
              <a:cxn ang="0">
                <a:pos x="T10" y="T11"/>
              </a:cxn>
            </a:cxnLst>
            <a:rect l="0" t="0" r="r" b="b"/>
            <a:pathLst>
              <a:path w="92" h="92">
                <a:moveTo>
                  <a:pt x="46" y="91"/>
                </a:moveTo>
                <a:lnTo>
                  <a:pt x="46" y="91"/>
                </a:lnTo>
                <a:cubicBezTo>
                  <a:pt x="72" y="91"/>
                  <a:pt x="91" y="73"/>
                  <a:pt x="91" y="46"/>
                </a:cubicBezTo>
                <a:cubicBezTo>
                  <a:pt x="91" y="18"/>
                  <a:pt x="72" y="0"/>
                  <a:pt x="46" y="0"/>
                </a:cubicBezTo>
                <a:cubicBezTo>
                  <a:pt x="18" y="0"/>
                  <a:pt x="0" y="18"/>
                  <a:pt x="0" y="46"/>
                </a:cubicBezTo>
                <a:cubicBezTo>
                  <a:pt x="0" y="73"/>
                  <a:pt x="18" y="91"/>
                  <a:pt x="46" y="91"/>
                </a:cubicBezTo>
              </a:path>
            </a:pathLst>
          </a:custGeom>
          <a:solidFill>
            <a:srgbClr val="FFFFFF">
              <a:lumMod val="5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28" name="Line 100">
            <a:extLst>
              <a:ext uri="{FF2B5EF4-FFF2-40B4-BE49-F238E27FC236}">
                <a16:creationId xmlns:a16="http://schemas.microsoft.com/office/drawing/2014/main" id="{C422D5C1-1020-96C5-A27F-4543AD46375B}"/>
              </a:ext>
            </a:extLst>
          </p:cNvPr>
          <p:cNvSpPr>
            <a:spLocks noChangeShapeType="1"/>
          </p:cNvSpPr>
          <p:nvPr/>
        </p:nvSpPr>
        <p:spPr bwMode="auto">
          <a:xfrm flipH="1">
            <a:off x="4745258" y="3005667"/>
            <a:ext cx="80746"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29" name="Line 101">
            <a:extLst>
              <a:ext uri="{FF2B5EF4-FFF2-40B4-BE49-F238E27FC236}">
                <a16:creationId xmlns:a16="http://schemas.microsoft.com/office/drawing/2014/main" id="{8AB1AFE8-914E-B6CC-60A3-C8F294E90EDC}"/>
              </a:ext>
            </a:extLst>
          </p:cNvPr>
          <p:cNvSpPr>
            <a:spLocks noChangeShapeType="1"/>
          </p:cNvSpPr>
          <p:nvPr/>
        </p:nvSpPr>
        <p:spPr bwMode="auto">
          <a:xfrm flipH="1">
            <a:off x="4595304" y="3005667"/>
            <a:ext cx="80744"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30" name="Line 102">
            <a:extLst>
              <a:ext uri="{FF2B5EF4-FFF2-40B4-BE49-F238E27FC236}">
                <a16:creationId xmlns:a16="http://schemas.microsoft.com/office/drawing/2014/main" id="{44EAD363-2C7D-8BD5-36BA-6FC9AEF0D791}"/>
              </a:ext>
            </a:extLst>
          </p:cNvPr>
          <p:cNvSpPr>
            <a:spLocks noChangeShapeType="1"/>
          </p:cNvSpPr>
          <p:nvPr/>
        </p:nvSpPr>
        <p:spPr bwMode="auto">
          <a:xfrm flipH="1">
            <a:off x="4443043" y="3005667"/>
            <a:ext cx="80744"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31" name="Line 103">
            <a:extLst>
              <a:ext uri="{FF2B5EF4-FFF2-40B4-BE49-F238E27FC236}">
                <a16:creationId xmlns:a16="http://schemas.microsoft.com/office/drawing/2014/main" id="{D36EDA2F-DE7B-15D3-6141-636368E8240A}"/>
              </a:ext>
            </a:extLst>
          </p:cNvPr>
          <p:cNvSpPr>
            <a:spLocks noChangeShapeType="1"/>
          </p:cNvSpPr>
          <p:nvPr/>
        </p:nvSpPr>
        <p:spPr bwMode="auto">
          <a:xfrm flipH="1">
            <a:off x="4293088" y="3005667"/>
            <a:ext cx="80746"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32" name="Line 104">
            <a:extLst>
              <a:ext uri="{FF2B5EF4-FFF2-40B4-BE49-F238E27FC236}">
                <a16:creationId xmlns:a16="http://schemas.microsoft.com/office/drawing/2014/main" id="{F78C8922-3D1A-58DE-FB5E-D2213ACAA2DC}"/>
              </a:ext>
            </a:extLst>
          </p:cNvPr>
          <p:cNvSpPr>
            <a:spLocks noChangeShapeType="1"/>
          </p:cNvSpPr>
          <p:nvPr/>
        </p:nvSpPr>
        <p:spPr bwMode="auto">
          <a:xfrm flipH="1">
            <a:off x="4140827" y="3005667"/>
            <a:ext cx="80746"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33" name="Line 105">
            <a:extLst>
              <a:ext uri="{FF2B5EF4-FFF2-40B4-BE49-F238E27FC236}">
                <a16:creationId xmlns:a16="http://schemas.microsoft.com/office/drawing/2014/main" id="{9E78B31E-389A-3B9A-F3B2-9B7781D3D19E}"/>
              </a:ext>
            </a:extLst>
          </p:cNvPr>
          <p:cNvSpPr>
            <a:spLocks noChangeShapeType="1"/>
          </p:cNvSpPr>
          <p:nvPr/>
        </p:nvSpPr>
        <p:spPr bwMode="auto">
          <a:xfrm flipH="1">
            <a:off x="3990873" y="3005667"/>
            <a:ext cx="80744"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34" name="Line 106">
            <a:extLst>
              <a:ext uri="{FF2B5EF4-FFF2-40B4-BE49-F238E27FC236}">
                <a16:creationId xmlns:a16="http://schemas.microsoft.com/office/drawing/2014/main" id="{625D2489-DACD-B804-1CE2-B9E0B6B66B40}"/>
              </a:ext>
            </a:extLst>
          </p:cNvPr>
          <p:cNvSpPr>
            <a:spLocks noChangeShapeType="1"/>
          </p:cNvSpPr>
          <p:nvPr/>
        </p:nvSpPr>
        <p:spPr bwMode="auto">
          <a:xfrm flipH="1">
            <a:off x="3838612" y="3005667"/>
            <a:ext cx="80744"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35" name="Line 107">
            <a:extLst>
              <a:ext uri="{FF2B5EF4-FFF2-40B4-BE49-F238E27FC236}">
                <a16:creationId xmlns:a16="http://schemas.microsoft.com/office/drawing/2014/main" id="{B359D90D-43CD-F054-B343-0553EDF081A0}"/>
              </a:ext>
            </a:extLst>
          </p:cNvPr>
          <p:cNvSpPr>
            <a:spLocks noChangeShapeType="1"/>
          </p:cNvSpPr>
          <p:nvPr/>
        </p:nvSpPr>
        <p:spPr bwMode="auto">
          <a:xfrm flipH="1">
            <a:off x="3686350" y="3005667"/>
            <a:ext cx="80744"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36" name="Line 108">
            <a:extLst>
              <a:ext uri="{FF2B5EF4-FFF2-40B4-BE49-F238E27FC236}">
                <a16:creationId xmlns:a16="http://schemas.microsoft.com/office/drawing/2014/main" id="{E2CB70E7-832D-77DB-2EF4-DF1160705553}"/>
              </a:ext>
            </a:extLst>
          </p:cNvPr>
          <p:cNvSpPr>
            <a:spLocks noChangeShapeType="1"/>
          </p:cNvSpPr>
          <p:nvPr/>
        </p:nvSpPr>
        <p:spPr bwMode="auto">
          <a:xfrm flipH="1">
            <a:off x="3536395" y="3005667"/>
            <a:ext cx="80746"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37" name="Freeform 109">
            <a:extLst>
              <a:ext uri="{FF2B5EF4-FFF2-40B4-BE49-F238E27FC236}">
                <a16:creationId xmlns:a16="http://schemas.microsoft.com/office/drawing/2014/main" id="{BC237051-E879-8B7A-B614-A4B008008B71}"/>
              </a:ext>
            </a:extLst>
          </p:cNvPr>
          <p:cNvSpPr>
            <a:spLocks noChangeArrowheads="1"/>
          </p:cNvSpPr>
          <p:nvPr/>
        </p:nvSpPr>
        <p:spPr bwMode="auto">
          <a:xfrm>
            <a:off x="3471800" y="2982597"/>
            <a:ext cx="48448" cy="48448"/>
          </a:xfrm>
          <a:custGeom>
            <a:avLst/>
            <a:gdLst>
              <a:gd name="T0" fmla="*/ 45 w 91"/>
              <a:gd name="T1" fmla="*/ 0 h 91"/>
              <a:gd name="T2" fmla="*/ 45 w 91"/>
              <a:gd name="T3" fmla="*/ 0 h 91"/>
              <a:gd name="T4" fmla="*/ 0 w 91"/>
              <a:gd name="T5" fmla="*/ 45 h 91"/>
              <a:gd name="T6" fmla="*/ 45 w 91"/>
              <a:gd name="T7" fmla="*/ 90 h 91"/>
              <a:gd name="T8" fmla="*/ 90 w 91"/>
              <a:gd name="T9" fmla="*/ 45 h 91"/>
              <a:gd name="T10" fmla="*/ 45 w 91"/>
              <a:gd name="T11" fmla="*/ 0 h 91"/>
            </a:gdLst>
            <a:ahLst/>
            <a:cxnLst>
              <a:cxn ang="0">
                <a:pos x="T0" y="T1"/>
              </a:cxn>
              <a:cxn ang="0">
                <a:pos x="T2" y="T3"/>
              </a:cxn>
              <a:cxn ang="0">
                <a:pos x="T4" y="T5"/>
              </a:cxn>
              <a:cxn ang="0">
                <a:pos x="T6" y="T7"/>
              </a:cxn>
              <a:cxn ang="0">
                <a:pos x="T8" y="T9"/>
              </a:cxn>
              <a:cxn ang="0">
                <a:pos x="T10" y="T11"/>
              </a:cxn>
            </a:cxnLst>
            <a:rect l="0" t="0" r="r" b="b"/>
            <a:pathLst>
              <a:path w="91" h="91">
                <a:moveTo>
                  <a:pt x="45" y="0"/>
                </a:moveTo>
                <a:lnTo>
                  <a:pt x="45" y="0"/>
                </a:lnTo>
                <a:cubicBezTo>
                  <a:pt x="18" y="0"/>
                  <a:pt x="0" y="18"/>
                  <a:pt x="0" y="45"/>
                </a:cubicBezTo>
                <a:cubicBezTo>
                  <a:pt x="0" y="73"/>
                  <a:pt x="18" y="90"/>
                  <a:pt x="45" y="90"/>
                </a:cubicBezTo>
                <a:cubicBezTo>
                  <a:pt x="63" y="90"/>
                  <a:pt x="90" y="73"/>
                  <a:pt x="90" y="45"/>
                </a:cubicBezTo>
                <a:cubicBezTo>
                  <a:pt x="90" y="18"/>
                  <a:pt x="63" y="0"/>
                  <a:pt x="45" y="0"/>
                </a:cubicBezTo>
              </a:path>
            </a:pathLst>
          </a:custGeom>
          <a:solidFill>
            <a:srgbClr val="FFFFFF">
              <a:lumMod val="5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38" name="Line 149">
            <a:extLst>
              <a:ext uri="{FF2B5EF4-FFF2-40B4-BE49-F238E27FC236}">
                <a16:creationId xmlns:a16="http://schemas.microsoft.com/office/drawing/2014/main" id="{53FFA97C-EAB4-988D-CB8D-3AB11E1FF8D0}"/>
              </a:ext>
            </a:extLst>
          </p:cNvPr>
          <p:cNvSpPr>
            <a:spLocks noChangeShapeType="1"/>
          </p:cNvSpPr>
          <p:nvPr/>
        </p:nvSpPr>
        <p:spPr bwMode="auto">
          <a:xfrm flipH="1">
            <a:off x="4745258" y="5266517"/>
            <a:ext cx="80746" cy="2308"/>
          </a:xfrm>
          <a:prstGeom prst="line">
            <a:avLst/>
          </a:prstGeom>
          <a:noFill/>
          <a:ln w="9720" cap="flat">
            <a:solidFill>
              <a:srgbClr val="BCBB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a:buClr>
                <a:srgbClr val="000000"/>
              </a:buClr>
            </a:pPr>
            <a:endParaRPr lang="es-MX" sz="700" kern="0">
              <a:solidFill>
                <a:srgbClr val="000000"/>
              </a:solidFill>
              <a:cs typeface="Arial"/>
              <a:sym typeface="Arial"/>
            </a:endParaRPr>
          </a:p>
        </p:txBody>
      </p:sp>
      <p:sp>
        <p:nvSpPr>
          <p:cNvPr id="39" name="Line 150">
            <a:extLst>
              <a:ext uri="{FF2B5EF4-FFF2-40B4-BE49-F238E27FC236}">
                <a16:creationId xmlns:a16="http://schemas.microsoft.com/office/drawing/2014/main" id="{0B68FE69-E1F0-C08A-02DD-63DDA77F3314}"/>
              </a:ext>
            </a:extLst>
          </p:cNvPr>
          <p:cNvSpPr>
            <a:spLocks noChangeShapeType="1"/>
          </p:cNvSpPr>
          <p:nvPr/>
        </p:nvSpPr>
        <p:spPr bwMode="auto">
          <a:xfrm flipH="1">
            <a:off x="4595304" y="5266517"/>
            <a:ext cx="80744" cy="2308"/>
          </a:xfrm>
          <a:prstGeom prst="line">
            <a:avLst/>
          </a:prstGeom>
          <a:noFill/>
          <a:ln w="9720" cap="flat">
            <a:solidFill>
              <a:srgbClr val="BCBB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a:buClr>
                <a:srgbClr val="000000"/>
              </a:buClr>
            </a:pPr>
            <a:endParaRPr lang="es-MX" sz="700" kern="0">
              <a:solidFill>
                <a:srgbClr val="000000"/>
              </a:solidFill>
              <a:cs typeface="Arial"/>
              <a:sym typeface="Arial"/>
            </a:endParaRPr>
          </a:p>
        </p:txBody>
      </p:sp>
      <p:sp>
        <p:nvSpPr>
          <p:cNvPr id="40" name="Line 151">
            <a:extLst>
              <a:ext uri="{FF2B5EF4-FFF2-40B4-BE49-F238E27FC236}">
                <a16:creationId xmlns:a16="http://schemas.microsoft.com/office/drawing/2014/main" id="{B27B750E-1B2B-91DF-2D09-BF8DD2306675}"/>
              </a:ext>
            </a:extLst>
          </p:cNvPr>
          <p:cNvSpPr>
            <a:spLocks noChangeShapeType="1"/>
          </p:cNvSpPr>
          <p:nvPr/>
        </p:nvSpPr>
        <p:spPr bwMode="auto">
          <a:xfrm flipH="1">
            <a:off x="4443043" y="5266517"/>
            <a:ext cx="80744" cy="2308"/>
          </a:xfrm>
          <a:prstGeom prst="line">
            <a:avLst/>
          </a:prstGeom>
          <a:noFill/>
          <a:ln w="9720" cap="flat">
            <a:solidFill>
              <a:srgbClr val="BCBB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a:buClr>
                <a:srgbClr val="000000"/>
              </a:buClr>
            </a:pPr>
            <a:endParaRPr lang="es-MX" sz="700" kern="0">
              <a:solidFill>
                <a:srgbClr val="000000"/>
              </a:solidFill>
              <a:cs typeface="Arial"/>
              <a:sym typeface="Arial"/>
            </a:endParaRPr>
          </a:p>
        </p:txBody>
      </p:sp>
      <p:sp>
        <p:nvSpPr>
          <p:cNvPr id="41" name="Line 152">
            <a:extLst>
              <a:ext uri="{FF2B5EF4-FFF2-40B4-BE49-F238E27FC236}">
                <a16:creationId xmlns:a16="http://schemas.microsoft.com/office/drawing/2014/main" id="{0DF9B7E0-E6C1-A2BD-78AB-EA4EE37CA423}"/>
              </a:ext>
            </a:extLst>
          </p:cNvPr>
          <p:cNvSpPr>
            <a:spLocks noChangeShapeType="1"/>
          </p:cNvSpPr>
          <p:nvPr/>
        </p:nvSpPr>
        <p:spPr bwMode="auto">
          <a:xfrm flipH="1">
            <a:off x="4293088" y="5266517"/>
            <a:ext cx="80746"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42" name="Line 153">
            <a:extLst>
              <a:ext uri="{FF2B5EF4-FFF2-40B4-BE49-F238E27FC236}">
                <a16:creationId xmlns:a16="http://schemas.microsoft.com/office/drawing/2014/main" id="{BBB064E1-4367-0594-BFA3-23F8D7782560}"/>
              </a:ext>
            </a:extLst>
          </p:cNvPr>
          <p:cNvSpPr>
            <a:spLocks noChangeShapeType="1"/>
          </p:cNvSpPr>
          <p:nvPr/>
        </p:nvSpPr>
        <p:spPr bwMode="auto">
          <a:xfrm flipH="1">
            <a:off x="4140827" y="5266517"/>
            <a:ext cx="80746"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43" name="Line 154">
            <a:extLst>
              <a:ext uri="{FF2B5EF4-FFF2-40B4-BE49-F238E27FC236}">
                <a16:creationId xmlns:a16="http://schemas.microsoft.com/office/drawing/2014/main" id="{4421C4C8-2303-1165-1083-740086BFE819}"/>
              </a:ext>
            </a:extLst>
          </p:cNvPr>
          <p:cNvSpPr>
            <a:spLocks noChangeShapeType="1"/>
          </p:cNvSpPr>
          <p:nvPr/>
        </p:nvSpPr>
        <p:spPr bwMode="auto">
          <a:xfrm flipH="1">
            <a:off x="3990873" y="5266517"/>
            <a:ext cx="80744"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44" name="Line 155">
            <a:extLst>
              <a:ext uri="{FF2B5EF4-FFF2-40B4-BE49-F238E27FC236}">
                <a16:creationId xmlns:a16="http://schemas.microsoft.com/office/drawing/2014/main" id="{2ADB1159-ED6E-0337-73A2-B2775141C8E0}"/>
              </a:ext>
            </a:extLst>
          </p:cNvPr>
          <p:cNvSpPr>
            <a:spLocks noChangeShapeType="1"/>
          </p:cNvSpPr>
          <p:nvPr/>
        </p:nvSpPr>
        <p:spPr bwMode="auto">
          <a:xfrm flipH="1">
            <a:off x="3838612" y="5266517"/>
            <a:ext cx="80744"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45" name="Line 156">
            <a:extLst>
              <a:ext uri="{FF2B5EF4-FFF2-40B4-BE49-F238E27FC236}">
                <a16:creationId xmlns:a16="http://schemas.microsoft.com/office/drawing/2014/main" id="{25AAA6C6-CA48-905B-583C-F1158C7F3A24}"/>
              </a:ext>
            </a:extLst>
          </p:cNvPr>
          <p:cNvSpPr>
            <a:spLocks noChangeShapeType="1"/>
          </p:cNvSpPr>
          <p:nvPr/>
        </p:nvSpPr>
        <p:spPr bwMode="auto">
          <a:xfrm flipH="1">
            <a:off x="3686350" y="5266517"/>
            <a:ext cx="80744"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46" name="Line 157">
            <a:extLst>
              <a:ext uri="{FF2B5EF4-FFF2-40B4-BE49-F238E27FC236}">
                <a16:creationId xmlns:a16="http://schemas.microsoft.com/office/drawing/2014/main" id="{6403A4C3-3E4B-E85B-2BB1-06E4BA7538E7}"/>
              </a:ext>
            </a:extLst>
          </p:cNvPr>
          <p:cNvSpPr>
            <a:spLocks noChangeShapeType="1"/>
          </p:cNvSpPr>
          <p:nvPr/>
        </p:nvSpPr>
        <p:spPr bwMode="auto">
          <a:xfrm flipH="1">
            <a:off x="3536395" y="5266517"/>
            <a:ext cx="80746" cy="2308"/>
          </a:xfrm>
          <a:prstGeom prst="line">
            <a:avLst/>
          </a:prstGeom>
          <a:noFill/>
          <a:ln w="9720" cap="flat">
            <a:solidFill>
              <a:srgbClr val="FFFFFF">
                <a:lumMod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47" name="Freeform 158">
            <a:extLst>
              <a:ext uri="{FF2B5EF4-FFF2-40B4-BE49-F238E27FC236}">
                <a16:creationId xmlns:a16="http://schemas.microsoft.com/office/drawing/2014/main" id="{2C9DEF97-3AEE-098C-5A95-5B96AC166513}"/>
              </a:ext>
            </a:extLst>
          </p:cNvPr>
          <p:cNvSpPr>
            <a:spLocks noChangeArrowheads="1"/>
          </p:cNvSpPr>
          <p:nvPr/>
        </p:nvSpPr>
        <p:spPr bwMode="auto">
          <a:xfrm>
            <a:off x="3471800" y="5241141"/>
            <a:ext cx="48448" cy="48446"/>
          </a:xfrm>
          <a:custGeom>
            <a:avLst/>
            <a:gdLst>
              <a:gd name="T0" fmla="*/ 45 w 91"/>
              <a:gd name="T1" fmla="*/ 0 h 92"/>
              <a:gd name="T2" fmla="*/ 45 w 91"/>
              <a:gd name="T3" fmla="*/ 0 h 92"/>
              <a:gd name="T4" fmla="*/ 0 w 91"/>
              <a:gd name="T5" fmla="*/ 46 h 92"/>
              <a:gd name="T6" fmla="*/ 45 w 91"/>
              <a:gd name="T7" fmla="*/ 91 h 92"/>
              <a:gd name="T8" fmla="*/ 90 w 91"/>
              <a:gd name="T9" fmla="*/ 46 h 92"/>
              <a:gd name="T10" fmla="*/ 45 w 91"/>
              <a:gd name="T11" fmla="*/ 0 h 92"/>
            </a:gdLst>
            <a:ahLst/>
            <a:cxnLst>
              <a:cxn ang="0">
                <a:pos x="T0" y="T1"/>
              </a:cxn>
              <a:cxn ang="0">
                <a:pos x="T2" y="T3"/>
              </a:cxn>
              <a:cxn ang="0">
                <a:pos x="T4" y="T5"/>
              </a:cxn>
              <a:cxn ang="0">
                <a:pos x="T6" y="T7"/>
              </a:cxn>
              <a:cxn ang="0">
                <a:pos x="T8" y="T9"/>
              </a:cxn>
              <a:cxn ang="0">
                <a:pos x="T10" y="T11"/>
              </a:cxn>
            </a:cxnLst>
            <a:rect l="0" t="0" r="r" b="b"/>
            <a:pathLst>
              <a:path w="91" h="92">
                <a:moveTo>
                  <a:pt x="45" y="0"/>
                </a:moveTo>
                <a:lnTo>
                  <a:pt x="45" y="0"/>
                </a:lnTo>
                <a:cubicBezTo>
                  <a:pt x="18" y="0"/>
                  <a:pt x="0" y="18"/>
                  <a:pt x="0" y="46"/>
                </a:cubicBezTo>
                <a:cubicBezTo>
                  <a:pt x="0" y="73"/>
                  <a:pt x="18" y="91"/>
                  <a:pt x="45" y="91"/>
                </a:cubicBezTo>
                <a:cubicBezTo>
                  <a:pt x="63" y="91"/>
                  <a:pt x="90" y="73"/>
                  <a:pt x="90" y="46"/>
                </a:cubicBezTo>
                <a:cubicBezTo>
                  <a:pt x="90" y="18"/>
                  <a:pt x="63" y="0"/>
                  <a:pt x="45" y="0"/>
                </a:cubicBezTo>
              </a:path>
            </a:pathLst>
          </a:custGeom>
          <a:solidFill>
            <a:srgbClr val="FFFFFF">
              <a:lumMod val="5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48" name="Freeform 195">
            <a:extLst>
              <a:ext uri="{FF2B5EF4-FFF2-40B4-BE49-F238E27FC236}">
                <a16:creationId xmlns:a16="http://schemas.microsoft.com/office/drawing/2014/main" id="{BD1FB0A5-58DB-A33D-A9E0-6F2CC652BF89}"/>
              </a:ext>
            </a:extLst>
          </p:cNvPr>
          <p:cNvSpPr>
            <a:spLocks noChangeArrowheads="1"/>
          </p:cNvSpPr>
          <p:nvPr/>
        </p:nvSpPr>
        <p:spPr bwMode="auto">
          <a:xfrm>
            <a:off x="3317232" y="5497216"/>
            <a:ext cx="13842" cy="18456"/>
          </a:xfrm>
          <a:custGeom>
            <a:avLst/>
            <a:gdLst>
              <a:gd name="T0" fmla="*/ 18 w 28"/>
              <a:gd name="T1" fmla="*/ 0 h 37"/>
              <a:gd name="T2" fmla="*/ 18 w 28"/>
              <a:gd name="T3" fmla="*/ 0 h 37"/>
              <a:gd name="T4" fmla="*/ 0 w 28"/>
              <a:gd name="T5" fmla="*/ 18 h 37"/>
              <a:gd name="T6" fmla="*/ 18 w 28"/>
              <a:gd name="T7" fmla="*/ 36 h 37"/>
              <a:gd name="T8" fmla="*/ 27 w 28"/>
              <a:gd name="T9" fmla="*/ 18 h 37"/>
              <a:gd name="T10" fmla="*/ 18 w 28"/>
              <a:gd name="T11" fmla="*/ 0 h 37"/>
            </a:gdLst>
            <a:ahLst/>
            <a:cxnLst>
              <a:cxn ang="0">
                <a:pos x="T0" y="T1"/>
              </a:cxn>
              <a:cxn ang="0">
                <a:pos x="T2" y="T3"/>
              </a:cxn>
              <a:cxn ang="0">
                <a:pos x="T4" y="T5"/>
              </a:cxn>
              <a:cxn ang="0">
                <a:pos x="T6" y="T7"/>
              </a:cxn>
              <a:cxn ang="0">
                <a:pos x="T8" y="T9"/>
              </a:cxn>
              <a:cxn ang="0">
                <a:pos x="T10" y="T11"/>
              </a:cxn>
            </a:cxnLst>
            <a:rect l="0" t="0" r="r" b="b"/>
            <a:pathLst>
              <a:path w="28" h="37">
                <a:moveTo>
                  <a:pt x="18" y="0"/>
                </a:moveTo>
                <a:lnTo>
                  <a:pt x="18" y="0"/>
                </a:lnTo>
                <a:cubicBezTo>
                  <a:pt x="9" y="0"/>
                  <a:pt x="0" y="9"/>
                  <a:pt x="0" y="18"/>
                </a:cubicBezTo>
                <a:cubicBezTo>
                  <a:pt x="0" y="27"/>
                  <a:pt x="9" y="36"/>
                  <a:pt x="18" y="36"/>
                </a:cubicBezTo>
                <a:cubicBezTo>
                  <a:pt x="18" y="36"/>
                  <a:pt x="27" y="27"/>
                  <a:pt x="27" y="18"/>
                </a:cubicBezTo>
                <a:cubicBezTo>
                  <a:pt x="27" y="9"/>
                  <a:pt x="18" y="0"/>
                  <a:pt x="18" y="0"/>
                </a:cubicBezTo>
              </a:path>
            </a:pathLst>
          </a:custGeom>
          <a:solidFill>
            <a:srgbClr val="606060"/>
          </a:solidFill>
          <a:ln>
            <a:noFill/>
          </a:ln>
          <a:effectLst/>
          <a:extLst>
            <a:ext uri="{91240B29-F687-4F45-9708-019B960494DF}">
              <a14:hiddenLine xmlns:a14="http://schemas.microsoft.com/office/drawing/2010/main" w="9525" cap="flat">
                <a:solidFill>
                  <a:srgbClr val="BCBBB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buClr>
                <a:srgbClr val="000000"/>
              </a:buClr>
            </a:pPr>
            <a:endParaRPr lang="es-MX" sz="700" kern="0">
              <a:solidFill>
                <a:srgbClr val="000000"/>
              </a:solidFill>
              <a:cs typeface="Arial"/>
              <a:sym typeface="Arial"/>
            </a:endParaRPr>
          </a:p>
        </p:txBody>
      </p:sp>
      <p:sp>
        <p:nvSpPr>
          <p:cNvPr id="49" name="Freeform 353">
            <a:extLst>
              <a:ext uri="{FF2B5EF4-FFF2-40B4-BE49-F238E27FC236}">
                <a16:creationId xmlns:a16="http://schemas.microsoft.com/office/drawing/2014/main" id="{DC168CE7-6E83-5EF4-CB17-70C9959197AF}"/>
              </a:ext>
            </a:extLst>
          </p:cNvPr>
          <p:cNvSpPr>
            <a:spLocks noChangeArrowheads="1"/>
          </p:cNvSpPr>
          <p:nvPr/>
        </p:nvSpPr>
        <p:spPr bwMode="auto">
          <a:xfrm>
            <a:off x="5490416" y="3600871"/>
            <a:ext cx="1204249" cy="1206556"/>
          </a:xfrm>
          <a:custGeom>
            <a:avLst/>
            <a:gdLst>
              <a:gd name="T0" fmla="*/ 1148 w 2304"/>
              <a:gd name="T1" fmla="*/ 0 h 2305"/>
              <a:gd name="T2" fmla="*/ 1148 w 2304"/>
              <a:gd name="T3" fmla="*/ 0 h 2305"/>
              <a:gd name="T4" fmla="*/ 1139 w 2304"/>
              <a:gd name="T5" fmla="*/ 0 h 2305"/>
              <a:gd name="T6" fmla="*/ 0 w 2304"/>
              <a:gd name="T7" fmla="*/ 1138 h 2305"/>
              <a:gd name="T8" fmla="*/ 0 w 2304"/>
              <a:gd name="T9" fmla="*/ 1157 h 2305"/>
              <a:gd name="T10" fmla="*/ 1148 w 2304"/>
              <a:gd name="T11" fmla="*/ 2304 h 2305"/>
              <a:gd name="T12" fmla="*/ 1156 w 2304"/>
              <a:gd name="T13" fmla="*/ 2304 h 2305"/>
              <a:gd name="T14" fmla="*/ 2294 w 2304"/>
              <a:gd name="T15" fmla="*/ 1157 h 2305"/>
              <a:gd name="T16" fmla="*/ 2294 w 2304"/>
              <a:gd name="T17" fmla="*/ 1157 h 2305"/>
              <a:gd name="T18" fmla="*/ 1148 w 2304"/>
              <a:gd name="T19" fmla="*/ 0 h 2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4" h="2305">
                <a:moveTo>
                  <a:pt x="1148" y="0"/>
                </a:moveTo>
                <a:lnTo>
                  <a:pt x="1148" y="0"/>
                </a:lnTo>
                <a:lnTo>
                  <a:pt x="1139" y="0"/>
                </a:lnTo>
                <a:cubicBezTo>
                  <a:pt x="515" y="0"/>
                  <a:pt x="0" y="515"/>
                  <a:pt x="0" y="1138"/>
                </a:cubicBezTo>
                <a:cubicBezTo>
                  <a:pt x="0" y="1147"/>
                  <a:pt x="0" y="1147"/>
                  <a:pt x="0" y="1157"/>
                </a:cubicBezTo>
                <a:cubicBezTo>
                  <a:pt x="0" y="1789"/>
                  <a:pt x="515" y="2304"/>
                  <a:pt x="1148" y="2304"/>
                </a:cubicBezTo>
                <a:lnTo>
                  <a:pt x="1156" y="2304"/>
                </a:lnTo>
                <a:cubicBezTo>
                  <a:pt x="1780" y="2295"/>
                  <a:pt x="2294" y="1789"/>
                  <a:pt x="2294" y="1157"/>
                </a:cubicBezTo>
                <a:lnTo>
                  <a:pt x="2294" y="1157"/>
                </a:lnTo>
                <a:cubicBezTo>
                  <a:pt x="2303" y="515"/>
                  <a:pt x="1788" y="0"/>
                  <a:pt x="1148" y="0"/>
                </a:cubicBezTo>
              </a:path>
            </a:pathLst>
          </a:custGeom>
          <a:noFill/>
          <a:ln w="2268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buClr>
                <a:srgbClr val="000000"/>
              </a:buClr>
            </a:pPr>
            <a:endParaRPr lang="es-MX" sz="700" kern="0">
              <a:solidFill>
                <a:srgbClr val="000000"/>
              </a:solidFill>
              <a:cs typeface="Arial"/>
              <a:sym typeface="Arial"/>
            </a:endParaRPr>
          </a:p>
        </p:txBody>
      </p:sp>
      <p:sp>
        <p:nvSpPr>
          <p:cNvPr id="50" name="Freeform 354">
            <a:extLst>
              <a:ext uri="{FF2B5EF4-FFF2-40B4-BE49-F238E27FC236}">
                <a16:creationId xmlns:a16="http://schemas.microsoft.com/office/drawing/2014/main" id="{9617732B-B1B2-1046-CE46-2DFFCB8BF8C4}"/>
              </a:ext>
            </a:extLst>
          </p:cNvPr>
          <p:cNvSpPr>
            <a:spLocks noChangeArrowheads="1"/>
          </p:cNvSpPr>
          <p:nvPr/>
        </p:nvSpPr>
        <p:spPr bwMode="auto">
          <a:xfrm>
            <a:off x="6092540" y="3847719"/>
            <a:ext cx="2131659" cy="2496163"/>
          </a:xfrm>
          <a:custGeom>
            <a:avLst/>
            <a:gdLst>
              <a:gd name="T0" fmla="*/ 3957 w 4075"/>
              <a:gd name="T1" fmla="*/ 1518 h 4772"/>
              <a:gd name="T2" fmla="*/ 3957 w 4075"/>
              <a:gd name="T3" fmla="*/ 1518 h 4772"/>
              <a:gd name="T4" fmla="*/ 3369 w 4075"/>
              <a:gd name="T5" fmla="*/ 741 h 4772"/>
              <a:gd name="T6" fmla="*/ 3369 w 4075"/>
              <a:gd name="T7" fmla="*/ 687 h 4772"/>
              <a:gd name="T8" fmla="*/ 2836 w 4075"/>
              <a:gd name="T9" fmla="*/ 687 h 4772"/>
              <a:gd name="T10" fmla="*/ 2150 w 4075"/>
              <a:gd name="T11" fmla="*/ 0 h 4772"/>
              <a:gd name="T12" fmla="*/ 1463 w 4075"/>
              <a:gd name="T13" fmla="*/ 687 h 4772"/>
              <a:gd name="T14" fmla="*/ 1146 w 4075"/>
              <a:gd name="T15" fmla="*/ 687 h 4772"/>
              <a:gd name="T16" fmla="*/ 1146 w 4075"/>
              <a:gd name="T17" fmla="*/ 687 h 4772"/>
              <a:gd name="T18" fmla="*/ 8 w 4075"/>
              <a:gd name="T19" fmla="*/ 1834 h 4772"/>
              <a:gd name="T20" fmla="*/ 0 w 4075"/>
              <a:gd name="T21" fmla="*/ 1834 h 4772"/>
              <a:gd name="T22" fmla="*/ 0 w 4075"/>
              <a:gd name="T23" fmla="*/ 2250 h 4772"/>
              <a:gd name="T24" fmla="*/ 686 w 4075"/>
              <a:gd name="T25" fmla="*/ 2936 h 4772"/>
              <a:gd name="T26" fmla="*/ 0 w 4075"/>
              <a:gd name="T27" fmla="*/ 3623 h 4772"/>
              <a:gd name="T28" fmla="*/ 0 w 4075"/>
              <a:gd name="T29" fmla="*/ 4111 h 4772"/>
              <a:gd name="T30" fmla="*/ 767 w 4075"/>
              <a:gd name="T31" fmla="*/ 4662 h 4772"/>
              <a:gd name="T32" fmla="*/ 921 w 4075"/>
              <a:gd name="T33" fmla="*/ 4753 h 4772"/>
              <a:gd name="T34" fmla="*/ 2186 w 4075"/>
              <a:gd name="T35" fmla="*/ 4238 h 4772"/>
              <a:gd name="T36" fmla="*/ 2231 w 4075"/>
              <a:gd name="T37" fmla="*/ 4066 h 4772"/>
              <a:gd name="T38" fmla="*/ 2384 w 4075"/>
              <a:gd name="T39" fmla="*/ 3126 h 4772"/>
              <a:gd name="T40" fmla="*/ 3333 w 4075"/>
              <a:gd name="T41" fmla="*/ 2991 h 4772"/>
              <a:gd name="T42" fmla="*/ 3505 w 4075"/>
              <a:gd name="T43" fmla="*/ 2945 h 4772"/>
              <a:gd name="T44" fmla="*/ 4056 w 4075"/>
              <a:gd name="T45" fmla="*/ 1680 h 4772"/>
              <a:gd name="T46" fmla="*/ 3957 w 4075"/>
              <a:gd name="T47" fmla="*/ 1518 h 4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75" h="4772">
                <a:moveTo>
                  <a:pt x="3957" y="1518"/>
                </a:moveTo>
                <a:lnTo>
                  <a:pt x="3957" y="1518"/>
                </a:lnTo>
                <a:cubicBezTo>
                  <a:pt x="3622" y="1427"/>
                  <a:pt x="3369" y="1111"/>
                  <a:pt x="3369" y="741"/>
                </a:cubicBezTo>
                <a:cubicBezTo>
                  <a:pt x="3369" y="723"/>
                  <a:pt x="3369" y="705"/>
                  <a:pt x="3369" y="687"/>
                </a:cubicBezTo>
                <a:cubicBezTo>
                  <a:pt x="2836" y="687"/>
                  <a:pt x="2836" y="687"/>
                  <a:pt x="2836" y="687"/>
                </a:cubicBezTo>
                <a:cubicBezTo>
                  <a:pt x="2836" y="307"/>
                  <a:pt x="2529" y="0"/>
                  <a:pt x="2150" y="0"/>
                </a:cubicBezTo>
                <a:cubicBezTo>
                  <a:pt x="1770" y="0"/>
                  <a:pt x="1463" y="307"/>
                  <a:pt x="1463" y="687"/>
                </a:cubicBezTo>
                <a:cubicBezTo>
                  <a:pt x="1146" y="687"/>
                  <a:pt x="1146" y="687"/>
                  <a:pt x="1146" y="687"/>
                </a:cubicBezTo>
                <a:lnTo>
                  <a:pt x="1146" y="687"/>
                </a:lnTo>
                <a:cubicBezTo>
                  <a:pt x="1146" y="1319"/>
                  <a:pt x="632" y="1825"/>
                  <a:pt x="8" y="1834"/>
                </a:cubicBezTo>
                <a:lnTo>
                  <a:pt x="0" y="1834"/>
                </a:lnTo>
                <a:cubicBezTo>
                  <a:pt x="0" y="2250"/>
                  <a:pt x="0" y="2250"/>
                  <a:pt x="0" y="2250"/>
                </a:cubicBezTo>
                <a:cubicBezTo>
                  <a:pt x="379" y="2250"/>
                  <a:pt x="686" y="2557"/>
                  <a:pt x="686" y="2936"/>
                </a:cubicBezTo>
                <a:cubicBezTo>
                  <a:pt x="686" y="3316"/>
                  <a:pt x="379" y="3623"/>
                  <a:pt x="0" y="3623"/>
                </a:cubicBezTo>
                <a:cubicBezTo>
                  <a:pt x="0" y="4111"/>
                  <a:pt x="0" y="4111"/>
                  <a:pt x="0" y="4111"/>
                </a:cubicBezTo>
                <a:cubicBezTo>
                  <a:pt x="351" y="4111"/>
                  <a:pt x="658" y="4346"/>
                  <a:pt x="767" y="4662"/>
                </a:cubicBezTo>
                <a:cubicBezTo>
                  <a:pt x="785" y="4735"/>
                  <a:pt x="848" y="4771"/>
                  <a:pt x="921" y="4753"/>
                </a:cubicBezTo>
                <a:cubicBezTo>
                  <a:pt x="1372" y="4653"/>
                  <a:pt x="1797" y="4472"/>
                  <a:pt x="2186" y="4238"/>
                </a:cubicBezTo>
                <a:cubicBezTo>
                  <a:pt x="2240" y="4201"/>
                  <a:pt x="2267" y="4129"/>
                  <a:pt x="2231" y="4066"/>
                </a:cubicBezTo>
                <a:cubicBezTo>
                  <a:pt x="2077" y="3759"/>
                  <a:pt x="2131" y="3379"/>
                  <a:pt x="2384" y="3126"/>
                </a:cubicBezTo>
                <a:cubicBezTo>
                  <a:pt x="2637" y="2873"/>
                  <a:pt x="3026" y="2819"/>
                  <a:pt x="3333" y="2991"/>
                </a:cubicBezTo>
                <a:cubicBezTo>
                  <a:pt x="3396" y="3018"/>
                  <a:pt x="3469" y="3000"/>
                  <a:pt x="3505" y="2945"/>
                </a:cubicBezTo>
                <a:cubicBezTo>
                  <a:pt x="3758" y="2557"/>
                  <a:pt x="3938" y="2132"/>
                  <a:pt x="4056" y="1680"/>
                </a:cubicBezTo>
                <a:cubicBezTo>
                  <a:pt x="4074" y="1608"/>
                  <a:pt x="4029" y="1536"/>
                  <a:pt x="3957" y="1518"/>
                </a:cubicBezTo>
              </a:path>
            </a:pathLst>
          </a:custGeom>
          <a:solidFill>
            <a:srgbClr val="00B894"/>
          </a:solidFill>
          <a:ln w="9525" cap="flat">
            <a:solidFill>
              <a:srgbClr val="F8FAF9"/>
            </a:solidFill>
            <a:bevel/>
            <a:headEnd/>
            <a:tailEnd/>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51" name="Freeform 355">
            <a:extLst>
              <a:ext uri="{FF2B5EF4-FFF2-40B4-BE49-F238E27FC236}">
                <a16:creationId xmlns:a16="http://schemas.microsoft.com/office/drawing/2014/main" id="{C706B12E-7F1B-CAC5-811F-1390255466A2}"/>
              </a:ext>
            </a:extLst>
          </p:cNvPr>
          <p:cNvSpPr>
            <a:spLocks noChangeArrowheads="1"/>
          </p:cNvSpPr>
          <p:nvPr/>
        </p:nvSpPr>
        <p:spPr bwMode="auto">
          <a:xfrm>
            <a:off x="3944733" y="2066723"/>
            <a:ext cx="2145501" cy="2500777"/>
          </a:xfrm>
          <a:custGeom>
            <a:avLst/>
            <a:gdLst>
              <a:gd name="T0" fmla="*/ 4102 w 4103"/>
              <a:gd name="T1" fmla="*/ 1229 h 4780"/>
              <a:gd name="T2" fmla="*/ 4102 w 4103"/>
              <a:gd name="T3" fmla="*/ 1229 h 4780"/>
              <a:gd name="T4" fmla="*/ 4102 w 4103"/>
              <a:gd name="T5" fmla="*/ 1229 h 4780"/>
              <a:gd name="T6" fmla="*/ 4102 w 4103"/>
              <a:gd name="T7" fmla="*/ 777 h 4780"/>
              <a:gd name="T8" fmla="*/ 4102 w 4103"/>
              <a:gd name="T9" fmla="*/ 777 h 4780"/>
              <a:gd name="T10" fmla="*/ 3307 w 4103"/>
              <a:gd name="T11" fmla="*/ 127 h 4780"/>
              <a:gd name="T12" fmla="*/ 3153 w 4103"/>
              <a:gd name="T13" fmla="*/ 18 h 4780"/>
              <a:gd name="T14" fmla="*/ 1861 w 4103"/>
              <a:gd name="T15" fmla="*/ 569 h 4780"/>
              <a:gd name="T16" fmla="*/ 1816 w 4103"/>
              <a:gd name="T17" fmla="*/ 750 h 4780"/>
              <a:gd name="T18" fmla="*/ 1716 w 4103"/>
              <a:gd name="T19" fmla="*/ 1771 h 4780"/>
              <a:gd name="T20" fmla="*/ 713 w 4103"/>
              <a:gd name="T21" fmla="*/ 1880 h 4780"/>
              <a:gd name="T22" fmla="*/ 533 w 4103"/>
              <a:gd name="T23" fmla="*/ 1916 h 4780"/>
              <a:gd name="T24" fmla="*/ 18 w 4103"/>
              <a:gd name="T25" fmla="*/ 3207 h 4780"/>
              <a:gd name="T26" fmla="*/ 117 w 4103"/>
              <a:gd name="T27" fmla="*/ 3370 h 4780"/>
              <a:gd name="T28" fmla="*/ 732 w 4103"/>
              <a:gd name="T29" fmla="*/ 4093 h 4780"/>
              <a:gd name="T30" fmla="*/ 1093 w 4103"/>
              <a:gd name="T31" fmla="*/ 4093 h 4780"/>
              <a:gd name="T32" fmla="*/ 1780 w 4103"/>
              <a:gd name="T33" fmla="*/ 4779 h 4780"/>
              <a:gd name="T34" fmla="*/ 2466 w 4103"/>
              <a:gd name="T35" fmla="*/ 4093 h 4780"/>
              <a:gd name="T36" fmla="*/ 2954 w 4103"/>
              <a:gd name="T37" fmla="*/ 4093 h 4780"/>
              <a:gd name="T38" fmla="*/ 2954 w 4103"/>
              <a:gd name="T39" fmla="*/ 4074 h 4780"/>
              <a:gd name="T40" fmla="*/ 4093 w 4103"/>
              <a:gd name="T41" fmla="*/ 2936 h 4780"/>
              <a:gd name="T42" fmla="*/ 4102 w 4103"/>
              <a:gd name="T43" fmla="*/ 2936 h 4780"/>
              <a:gd name="T44" fmla="*/ 4102 w 4103"/>
              <a:gd name="T45" fmla="*/ 2601 h 4780"/>
              <a:gd name="T46" fmla="*/ 4102 w 4103"/>
              <a:gd name="T47" fmla="*/ 2601 h 4780"/>
              <a:gd name="T48" fmla="*/ 3415 w 4103"/>
              <a:gd name="T49" fmla="*/ 1916 h 4780"/>
              <a:gd name="T50" fmla="*/ 4102 w 4103"/>
              <a:gd name="T51" fmla="*/ 1229 h 4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03" h="4780">
                <a:moveTo>
                  <a:pt x="4102" y="1229"/>
                </a:moveTo>
                <a:lnTo>
                  <a:pt x="4102" y="1229"/>
                </a:lnTo>
                <a:lnTo>
                  <a:pt x="4102" y="1229"/>
                </a:lnTo>
                <a:cubicBezTo>
                  <a:pt x="4102" y="777"/>
                  <a:pt x="4102" y="777"/>
                  <a:pt x="4102" y="777"/>
                </a:cubicBezTo>
                <a:lnTo>
                  <a:pt x="4102" y="777"/>
                </a:lnTo>
                <a:cubicBezTo>
                  <a:pt x="3704" y="777"/>
                  <a:pt x="3379" y="497"/>
                  <a:pt x="3307" y="127"/>
                </a:cubicBezTo>
                <a:cubicBezTo>
                  <a:pt x="3298" y="55"/>
                  <a:pt x="3225" y="0"/>
                  <a:pt x="3153" y="18"/>
                </a:cubicBezTo>
                <a:cubicBezTo>
                  <a:pt x="2683" y="127"/>
                  <a:pt x="2250" y="316"/>
                  <a:pt x="1861" y="569"/>
                </a:cubicBezTo>
                <a:cubicBezTo>
                  <a:pt x="1798" y="606"/>
                  <a:pt x="1780" y="687"/>
                  <a:pt x="1816" y="750"/>
                </a:cubicBezTo>
                <a:cubicBezTo>
                  <a:pt x="2033" y="1067"/>
                  <a:pt x="1997" y="1491"/>
                  <a:pt x="1716" y="1771"/>
                </a:cubicBezTo>
                <a:cubicBezTo>
                  <a:pt x="1445" y="2042"/>
                  <a:pt x="1030" y="2079"/>
                  <a:pt x="713" y="1880"/>
                </a:cubicBezTo>
                <a:cubicBezTo>
                  <a:pt x="650" y="1834"/>
                  <a:pt x="569" y="1853"/>
                  <a:pt x="533" y="1916"/>
                </a:cubicBezTo>
                <a:cubicBezTo>
                  <a:pt x="298" y="2313"/>
                  <a:pt x="117" y="2746"/>
                  <a:pt x="18" y="3207"/>
                </a:cubicBezTo>
                <a:cubicBezTo>
                  <a:pt x="0" y="3279"/>
                  <a:pt x="45" y="3352"/>
                  <a:pt x="117" y="3370"/>
                </a:cubicBezTo>
                <a:cubicBezTo>
                  <a:pt x="451" y="3451"/>
                  <a:pt x="704" y="3740"/>
                  <a:pt x="732" y="4093"/>
                </a:cubicBezTo>
                <a:cubicBezTo>
                  <a:pt x="1093" y="4093"/>
                  <a:pt x="1093" y="4093"/>
                  <a:pt x="1093" y="4093"/>
                </a:cubicBezTo>
                <a:cubicBezTo>
                  <a:pt x="1093" y="4472"/>
                  <a:pt x="1400" y="4779"/>
                  <a:pt x="1780" y="4779"/>
                </a:cubicBezTo>
                <a:cubicBezTo>
                  <a:pt x="2159" y="4779"/>
                  <a:pt x="2466" y="4472"/>
                  <a:pt x="2466" y="4093"/>
                </a:cubicBezTo>
                <a:cubicBezTo>
                  <a:pt x="2954" y="4093"/>
                  <a:pt x="2954" y="4093"/>
                  <a:pt x="2954" y="4093"/>
                </a:cubicBezTo>
                <a:cubicBezTo>
                  <a:pt x="2954" y="4083"/>
                  <a:pt x="2954" y="4083"/>
                  <a:pt x="2954" y="4074"/>
                </a:cubicBezTo>
                <a:cubicBezTo>
                  <a:pt x="2954" y="3451"/>
                  <a:pt x="3469" y="2936"/>
                  <a:pt x="4093" y="2936"/>
                </a:cubicBezTo>
                <a:lnTo>
                  <a:pt x="4102" y="2936"/>
                </a:lnTo>
                <a:cubicBezTo>
                  <a:pt x="4102" y="2601"/>
                  <a:pt x="4102" y="2601"/>
                  <a:pt x="4102" y="2601"/>
                </a:cubicBezTo>
                <a:lnTo>
                  <a:pt x="4102" y="2601"/>
                </a:lnTo>
                <a:cubicBezTo>
                  <a:pt x="3722" y="2601"/>
                  <a:pt x="3415" y="2295"/>
                  <a:pt x="3415" y="1916"/>
                </a:cubicBezTo>
                <a:cubicBezTo>
                  <a:pt x="3415" y="1536"/>
                  <a:pt x="3722" y="1229"/>
                  <a:pt x="4102" y="1229"/>
                </a:cubicBezTo>
              </a:path>
            </a:pathLst>
          </a:custGeom>
          <a:solidFill>
            <a:srgbClr val="009EB4"/>
          </a:solidFill>
          <a:ln w="9525" cap="flat">
            <a:solidFill>
              <a:srgbClr val="F8FAF9"/>
            </a:solidFill>
            <a:bevel/>
            <a:headEnd/>
            <a:tailEnd/>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52" name="Freeform 356">
            <a:extLst>
              <a:ext uri="{FF2B5EF4-FFF2-40B4-BE49-F238E27FC236}">
                <a16:creationId xmlns:a16="http://schemas.microsoft.com/office/drawing/2014/main" id="{212FA04E-DCE1-DEBE-EFCE-56B6DCB54553}"/>
              </a:ext>
            </a:extLst>
          </p:cNvPr>
          <p:cNvSpPr>
            <a:spLocks noChangeArrowheads="1"/>
          </p:cNvSpPr>
          <p:nvPr/>
        </p:nvSpPr>
        <p:spPr bwMode="auto">
          <a:xfrm>
            <a:off x="5732649" y="2066723"/>
            <a:ext cx="2505391" cy="2140886"/>
          </a:xfrm>
          <a:custGeom>
            <a:avLst/>
            <a:gdLst>
              <a:gd name="T0" fmla="*/ 4770 w 4789"/>
              <a:gd name="T1" fmla="*/ 3207 h 4094"/>
              <a:gd name="T2" fmla="*/ 4770 w 4789"/>
              <a:gd name="T3" fmla="*/ 3207 h 4094"/>
              <a:gd name="T4" fmla="*/ 4255 w 4789"/>
              <a:gd name="T5" fmla="*/ 1916 h 4094"/>
              <a:gd name="T6" fmla="*/ 4074 w 4789"/>
              <a:gd name="T7" fmla="*/ 1880 h 4094"/>
              <a:gd name="T8" fmla="*/ 3071 w 4789"/>
              <a:gd name="T9" fmla="*/ 1771 h 4094"/>
              <a:gd name="T10" fmla="*/ 2972 w 4789"/>
              <a:gd name="T11" fmla="*/ 750 h 4094"/>
              <a:gd name="T12" fmla="*/ 2927 w 4789"/>
              <a:gd name="T13" fmla="*/ 569 h 4094"/>
              <a:gd name="T14" fmla="*/ 1635 w 4789"/>
              <a:gd name="T15" fmla="*/ 18 h 4094"/>
              <a:gd name="T16" fmla="*/ 1481 w 4789"/>
              <a:gd name="T17" fmla="*/ 127 h 4094"/>
              <a:gd name="T18" fmla="*/ 687 w 4789"/>
              <a:gd name="T19" fmla="*/ 777 h 4094"/>
              <a:gd name="T20" fmla="*/ 687 w 4789"/>
              <a:gd name="T21" fmla="*/ 1229 h 4094"/>
              <a:gd name="T22" fmla="*/ 687 w 4789"/>
              <a:gd name="T23" fmla="*/ 1229 h 4094"/>
              <a:gd name="T24" fmla="*/ 0 w 4789"/>
              <a:gd name="T25" fmla="*/ 1916 h 4094"/>
              <a:gd name="T26" fmla="*/ 687 w 4789"/>
              <a:gd name="T27" fmla="*/ 2601 h 4094"/>
              <a:gd name="T28" fmla="*/ 687 w 4789"/>
              <a:gd name="T29" fmla="*/ 2601 h 4094"/>
              <a:gd name="T30" fmla="*/ 687 w 4789"/>
              <a:gd name="T31" fmla="*/ 2936 h 4094"/>
              <a:gd name="T32" fmla="*/ 1833 w 4789"/>
              <a:gd name="T33" fmla="*/ 4093 h 4094"/>
              <a:gd name="T34" fmla="*/ 2150 w 4789"/>
              <a:gd name="T35" fmla="*/ 4093 h 4094"/>
              <a:gd name="T36" fmla="*/ 2837 w 4789"/>
              <a:gd name="T37" fmla="*/ 3406 h 4094"/>
              <a:gd name="T38" fmla="*/ 3523 w 4789"/>
              <a:gd name="T39" fmla="*/ 4093 h 4094"/>
              <a:gd name="T40" fmla="*/ 4056 w 4789"/>
              <a:gd name="T41" fmla="*/ 4093 h 4094"/>
              <a:gd name="T42" fmla="*/ 4671 w 4789"/>
              <a:gd name="T43" fmla="*/ 3370 h 4094"/>
              <a:gd name="T44" fmla="*/ 4770 w 4789"/>
              <a:gd name="T45" fmla="*/ 3207 h 4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89" h="4094">
                <a:moveTo>
                  <a:pt x="4770" y="3207"/>
                </a:moveTo>
                <a:lnTo>
                  <a:pt x="4770" y="3207"/>
                </a:lnTo>
                <a:cubicBezTo>
                  <a:pt x="4671" y="2746"/>
                  <a:pt x="4490" y="2313"/>
                  <a:pt x="4255" y="1916"/>
                </a:cubicBezTo>
                <a:cubicBezTo>
                  <a:pt x="4219" y="1853"/>
                  <a:pt x="4138" y="1834"/>
                  <a:pt x="4074" y="1880"/>
                </a:cubicBezTo>
                <a:cubicBezTo>
                  <a:pt x="3758" y="2079"/>
                  <a:pt x="3343" y="2042"/>
                  <a:pt x="3071" y="1771"/>
                </a:cubicBezTo>
                <a:cubicBezTo>
                  <a:pt x="2791" y="1491"/>
                  <a:pt x="2755" y="1067"/>
                  <a:pt x="2972" y="750"/>
                </a:cubicBezTo>
                <a:cubicBezTo>
                  <a:pt x="3008" y="687"/>
                  <a:pt x="2990" y="606"/>
                  <a:pt x="2927" y="569"/>
                </a:cubicBezTo>
                <a:cubicBezTo>
                  <a:pt x="2538" y="316"/>
                  <a:pt x="2104" y="127"/>
                  <a:pt x="1635" y="18"/>
                </a:cubicBezTo>
                <a:cubicBezTo>
                  <a:pt x="1562" y="0"/>
                  <a:pt x="1490" y="55"/>
                  <a:pt x="1481" y="127"/>
                </a:cubicBezTo>
                <a:cubicBezTo>
                  <a:pt x="1409" y="497"/>
                  <a:pt x="1083" y="777"/>
                  <a:pt x="687" y="777"/>
                </a:cubicBezTo>
                <a:cubicBezTo>
                  <a:pt x="687" y="1229"/>
                  <a:pt x="687" y="1229"/>
                  <a:pt x="687" y="1229"/>
                </a:cubicBezTo>
                <a:lnTo>
                  <a:pt x="687" y="1229"/>
                </a:lnTo>
                <a:cubicBezTo>
                  <a:pt x="307" y="1229"/>
                  <a:pt x="0" y="1536"/>
                  <a:pt x="0" y="1916"/>
                </a:cubicBezTo>
                <a:cubicBezTo>
                  <a:pt x="0" y="2295"/>
                  <a:pt x="307" y="2601"/>
                  <a:pt x="687" y="2601"/>
                </a:cubicBezTo>
                <a:lnTo>
                  <a:pt x="687" y="2601"/>
                </a:lnTo>
                <a:cubicBezTo>
                  <a:pt x="687" y="2936"/>
                  <a:pt x="687" y="2936"/>
                  <a:pt x="687" y="2936"/>
                </a:cubicBezTo>
                <a:cubicBezTo>
                  <a:pt x="1327" y="2936"/>
                  <a:pt x="1842" y="3451"/>
                  <a:pt x="1833" y="4093"/>
                </a:cubicBezTo>
                <a:cubicBezTo>
                  <a:pt x="2150" y="4093"/>
                  <a:pt x="2150" y="4093"/>
                  <a:pt x="2150" y="4093"/>
                </a:cubicBezTo>
                <a:cubicBezTo>
                  <a:pt x="2150" y="3713"/>
                  <a:pt x="2457" y="3406"/>
                  <a:pt x="2837" y="3406"/>
                </a:cubicBezTo>
                <a:cubicBezTo>
                  <a:pt x="3216" y="3406"/>
                  <a:pt x="3523" y="3713"/>
                  <a:pt x="3523" y="4093"/>
                </a:cubicBezTo>
                <a:cubicBezTo>
                  <a:pt x="4056" y="4093"/>
                  <a:pt x="4056" y="4093"/>
                  <a:pt x="4056" y="4093"/>
                </a:cubicBezTo>
                <a:cubicBezTo>
                  <a:pt x="4083" y="3740"/>
                  <a:pt x="4336" y="3451"/>
                  <a:pt x="4671" y="3370"/>
                </a:cubicBezTo>
                <a:cubicBezTo>
                  <a:pt x="4743" y="3352"/>
                  <a:pt x="4788" y="3279"/>
                  <a:pt x="4770" y="3207"/>
                </a:cubicBezTo>
              </a:path>
            </a:pathLst>
          </a:custGeom>
          <a:solidFill>
            <a:srgbClr val="FE3242"/>
          </a:solidFill>
          <a:ln w="9525" cap="flat">
            <a:solidFill>
              <a:srgbClr val="F8FAF9"/>
            </a:solidFill>
            <a:bevel/>
            <a:headEnd/>
            <a:tailEnd/>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54" name="Freeform 358">
            <a:extLst>
              <a:ext uri="{FF2B5EF4-FFF2-40B4-BE49-F238E27FC236}">
                <a16:creationId xmlns:a16="http://schemas.microsoft.com/office/drawing/2014/main" id="{3D894496-2A8C-E134-EA26-B0429E0A8063}"/>
              </a:ext>
            </a:extLst>
          </p:cNvPr>
          <p:cNvSpPr>
            <a:spLocks noChangeArrowheads="1"/>
          </p:cNvSpPr>
          <p:nvPr/>
        </p:nvSpPr>
        <p:spPr bwMode="auto">
          <a:xfrm>
            <a:off x="6775409" y="3035659"/>
            <a:ext cx="406030" cy="609045"/>
          </a:xfrm>
          <a:custGeom>
            <a:avLst/>
            <a:gdLst>
              <a:gd name="T0" fmla="*/ 660 w 778"/>
              <a:gd name="T1" fmla="*/ 0 h 1165"/>
              <a:gd name="T2" fmla="*/ 660 w 778"/>
              <a:gd name="T3" fmla="*/ 0 h 1165"/>
              <a:gd name="T4" fmla="*/ 118 w 778"/>
              <a:gd name="T5" fmla="*/ 0 h 1165"/>
              <a:gd name="T6" fmla="*/ 0 w 778"/>
              <a:gd name="T7" fmla="*/ 117 h 1165"/>
              <a:gd name="T8" fmla="*/ 0 w 778"/>
              <a:gd name="T9" fmla="*/ 1047 h 1165"/>
              <a:gd name="T10" fmla="*/ 118 w 778"/>
              <a:gd name="T11" fmla="*/ 1164 h 1165"/>
              <a:gd name="T12" fmla="*/ 660 w 778"/>
              <a:gd name="T13" fmla="*/ 1164 h 1165"/>
              <a:gd name="T14" fmla="*/ 777 w 778"/>
              <a:gd name="T15" fmla="*/ 1047 h 1165"/>
              <a:gd name="T16" fmla="*/ 777 w 778"/>
              <a:gd name="T17" fmla="*/ 117 h 1165"/>
              <a:gd name="T18" fmla="*/ 660 w 778"/>
              <a:gd name="T19" fmla="*/ 0 h 1165"/>
              <a:gd name="T20" fmla="*/ 696 w 778"/>
              <a:gd name="T21" fmla="*/ 1047 h 1165"/>
              <a:gd name="T22" fmla="*/ 696 w 778"/>
              <a:gd name="T23" fmla="*/ 1047 h 1165"/>
              <a:gd name="T24" fmla="*/ 660 w 778"/>
              <a:gd name="T25" fmla="*/ 1083 h 1165"/>
              <a:gd name="T26" fmla="*/ 118 w 778"/>
              <a:gd name="T27" fmla="*/ 1083 h 1165"/>
              <a:gd name="T28" fmla="*/ 82 w 778"/>
              <a:gd name="T29" fmla="*/ 1047 h 1165"/>
              <a:gd name="T30" fmla="*/ 82 w 778"/>
              <a:gd name="T31" fmla="*/ 117 h 1165"/>
              <a:gd name="T32" fmla="*/ 118 w 778"/>
              <a:gd name="T33" fmla="*/ 72 h 1165"/>
              <a:gd name="T34" fmla="*/ 660 w 778"/>
              <a:gd name="T35" fmla="*/ 72 h 1165"/>
              <a:gd name="T36" fmla="*/ 696 w 778"/>
              <a:gd name="T37" fmla="*/ 117 h 1165"/>
              <a:gd name="T38" fmla="*/ 696 w 778"/>
              <a:gd name="T39" fmla="*/ 1047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8" h="1165">
                <a:moveTo>
                  <a:pt x="660" y="0"/>
                </a:moveTo>
                <a:lnTo>
                  <a:pt x="660" y="0"/>
                </a:lnTo>
                <a:cubicBezTo>
                  <a:pt x="118" y="0"/>
                  <a:pt x="118" y="0"/>
                  <a:pt x="118" y="0"/>
                </a:cubicBezTo>
                <a:cubicBezTo>
                  <a:pt x="54" y="0"/>
                  <a:pt x="0" y="54"/>
                  <a:pt x="0" y="117"/>
                </a:cubicBezTo>
                <a:cubicBezTo>
                  <a:pt x="0" y="1047"/>
                  <a:pt x="0" y="1047"/>
                  <a:pt x="0" y="1047"/>
                </a:cubicBezTo>
                <a:cubicBezTo>
                  <a:pt x="0" y="1110"/>
                  <a:pt x="54" y="1164"/>
                  <a:pt x="118" y="1164"/>
                </a:cubicBezTo>
                <a:cubicBezTo>
                  <a:pt x="660" y="1164"/>
                  <a:pt x="660" y="1164"/>
                  <a:pt x="660" y="1164"/>
                </a:cubicBezTo>
                <a:cubicBezTo>
                  <a:pt x="723" y="1164"/>
                  <a:pt x="777" y="1110"/>
                  <a:pt x="777" y="1047"/>
                </a:cubicBezTo>
                <a:cubicBezTo>
                  <a:pt x="777" y="117"/>
                  <a:pt x="777" y="117"/>
                  <a:pt x="777" y="117"/>
                </a:cubicBezTo>
                <a:cubicBezTo>
                  <a:pt x="777" y="54"/>
                  <a:pt x="723" y="0"/>
                  <a:pt x="660" y="0"/>
                </a:cubicBezTo>
                <a:close/>
                <a:moveTo>
                  <a:pt x="696" y="1047"/>
                </a:moveTo>
                <a:lnTo>
                  <a:pt x="696" y="1047"/>
                </a:lnTo>
                <a:cubicBezTo>
                  <a:pt x="696" y="1065"/>
                  <a:pt x="678" y="1083"/>
                  <a:pt x="660" y="1083"/>
                </a:cubicBezTo>
                <a:cubicBezTo>
                  <a:pt x="118" y="1083"/>
                  <a:pt x="118" y="1083"/>
                  <a:pt x="118" y="1083"/>
                </a:cubicBezTo>
                <a:cubicBezTo>
                  <a:pt x="99" y="1083"/>
                  <a:pt x="82" y="1065"/>
                  <a:pt x="82" y="1047"/>
                </a:cubicBezTo>
                <a:cubicBezTo>
                  <a:pt x="82" y="117"/>
                  <a:pt x="82" y="117"/>
                  <a:pt x="82" y="117"/>
                </a:cubicBezTo>
                <a:cubicBezTo>
                  <a:pt x="82" y="90"/>
                  <a:pt x="99" y="72"/>
                  <a:pt x="118" y="72"/>
                </a:cubicBezTo>
                <a:cubicBezTo>
                  <a:pt x="660" y="72"/>
                  <a:pt x="660" y="72"/>
                  <a:pt x="660" y="72"/>
                </a:cubicBezTo>
                <a:cubicBezTo>
                  <a:pt x="678" y="72"/>
                  <a:pt x="696" y="90"/>
                  <a:pt x="696" y="117"/>
                </a:cubicBezTo>
                <a:lnTo>
                  <a:pt x="696" y="1047"/>
                </a:lnTo>
                <a:close/>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55" name="Freeform 359">
            <a:extLst>
              <a:ext uri="{FF2B5EF4-FFF2-40B4-BE49-F238E27FC236}">
                <a16:creationId xmlns:a16="http://schemas.microsoft.com/office/drawing/2014/main" id="{BBF4A10A-78D7-BA90-B5D6-49EC31C39136}"/>
              </a:ext>
            </a:extLst>
          </p:cNvPr>
          <p:cNvSpPr>
            <a:spLocks noChangeArrowheads="1"/>
          </p:cNvSpPr>
          <p:nvPr/>
        </p:nvSpPr>
        <p:spPr bwMode="auto">
          <a:xfrm>
            <a:off x="7040713" y="3524741"/>
            <a:ext cx="48446" cy="48446"/>
          </a:xfrm>
          <a:custGeom>
            <a:avLst/>
            <a:gdLst>
              <a:gd name="T0" fmla="*/ 45 w 91"/>
              <a:gd name="T1" fmla="*/ 0 h 92"/>
              <a:gd name="T2" fmla="*/ 45 w 91"/>
              <a:gd name="T3" fmla="*/ 0 h 92"/>
              <a:gd name="T4" fmla="*/ 0 w 91"/>
              <a:gd name="T5" fmla="*/ 46 h 92"/>
              <a:gd name="T6" fmla="*/ 45 w 91"/>
              <a:gd name="T7" fmla="*/ 91 h 92"/>
              <a:gd name="T8" fmla="*/ 90 w 91"/>
              <a:gd name="T9" fmla="*/ 46 h 92"/>
              <a:gd name="T10" fmla="*/ 45 w 91"/>
              <a:gd name="T11" fmla="*/ 0 h 92"/>
            </a:gdLst>
            <a:ahLst/>
            <a:cxnLst>
              <a:cxn ang="0">
                <a:pos x="T0" y="T1"/>
              </a:cxn>
              <a:cxn ang="0">
                <a:pos x="T2" y="T3"/>
              </a:cxn>
              <a:cxn ang="0">
                <a:pos x="T4" y="T5"/>
              </a:cxn>
              <a:cxn ang="0">
                <a:pos x="T6" y="T7"/>
              </a:cxn>
              <a:cxn ang="0">
                <a:pos x="T8" y="T9"/>
              </a:cxn>
              <a:cxn ang="0">
                <a:pos x="T10" y="T11"/>
              </a:cxn>
            </a:cxnLst>
            <a:rect l="0" t="0" r="r" b="b"/>
            <a:pathLst>
              <a:path w="91" h="92">
                <a:moveTo>
                  <a:pt x="45" y="0"/>
                </a:moveTo>
                <a:lnTo>
                  <a:pt x="45" y="0"/>
                </a:lnTo>
                <a:cubicBezTo>
                  <a:pt x="18" y="0"/>
                  <a:pt x="0" y="18"/>
                  <a:pt x="0" y="46"/>
                </a:cubicBezTo>
                <a:cubicBezTo>
                  <a:pt x="0" y="73"/>
                  <a:pt x="18" y="91"/>
                  <a:pt x="45" y="91"/>
                </a:cubicBezTo>
                <a:cubicBezTo>
                  <a:pt x="63" y="91"/>
                  <a:pt x="90" y="73"/>
                  <a:pt x="90" y="46"/>
                </a:cubicBezTo>
                <a:cubicBezTo>
                  <a:pt x="90" y="18"/>
                  <a:pt x="63" y="0"/>
                  <a:pt x="45" y="0"/>
                </a:cubicBezTo>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56" name="Freeform 360">
            <a:extLst>
              <a:ext uri="{FF2B5EF4-FFF2-40B4-BE49-F238E27FC236}">
                <a16:creationId xmlns:a16="http://schemas.microsoft.com/office/drawing/2014/main" id="{869BE893-7A4D-1A8E-99EA-DECF07A537F8}"/>
              </a:ext>
            </a:extLst>
          </p:cNvPr>
          <p:cNvSpPr>
            <a:spLocks noChangeArrowheads="1"/>
          </p:cNvSpPr>
          <p:nvPr/>
        </p:nvSpPr>
        <p:spPr bwMode="auto">
          <a:xfrm>
            <a:off x="6869996" y="3529355"/>
            <a:ext cx="147648" cy="39218"/>
          </a:xfrm>
          <a:custGeom>
            <a:avLst/>
            <a:gdLst>
              <a:gd name="T0" fmla="*/ 244 w 281"/>
              <a:gd name="T1" fmla="*/ 0 h 74"/>
              <a:gd name="T2" fmla="*/ 244 w 281"/>
              <a:gd name="T3" fmla="*/ 0 h 74"/>
              <a:gd name="T4" fmla="*/ 36 w 281"/>
              <a:gd name="T5" fmla="*/ 0 h 74"/>
              <a:gd name="T6" fmla="*/ 0 w 281"/>
              <a:gd name="T7" fmla="*/ 37 h 74"/>
              <a:gd name="T8" fmla="*/ 36 w 281"/>
              <a:gd name="T9" fmla="*/ 73 h 74"/>
              <a:gd name="T10" fmla="*/ 244 w 281"/>
              <a:gd name="T11" fmla="*/ 73 h 74"/>
              <a:gd name="T12" fmla="*/ 280 w 281"/>
              <a:gd name="T13" fmla="*/ 37 h 74"/>
              <a:gd name="T14" fmla="*/ 244 w 281"/>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74">
                <a:moveTo>
                  <a:pt x="244" y="0"/>
                </a:moveTo>
                <a:lnTo>
                  <a:pt x="244" y="0"/>
                </a:lnTo>
                <a:cubicBezTo>
                  <a:pt x="36" y="0"/>
                  <a:pt x="36" y="0"/>
                  <a:pt x="36" y="0"/>
                </a:cubicBezTo>
                <a:cubicBezTo>
                  <a:pt x="18" y="0"/>
                  <a:pt x="0" y="18"/>
                  <a:pt x="0" y="37"/>
                </a:cubicBezTo>
                <a:cubicBezTo>
                  <a:pt x="0" y="54"/>
                  <a:pt x="18" y="73"/>
                  <a:pt x="36" y="73"/>
                </a:cubicBezTo>
                <a:cubicBezTo>
                  <a:pt x="244" y="73"/>
                  <a:pt x="244" y="73"/>
                  <a:pt x="244" y="73"/>
                </a:cubicBezTo>
                <a:cubicBezTo>
                  <a:pt x="262" y="73"/>
                  <a:pt x="280" y="54"/>
                  <a:pt x="280" y="37"/>
                </a:cubicBezTo>
                <a:cubicBezTo>
                  <a:pt x="280" y="18"/>
                  <a:pt x="262" y="0"/>
                  <a:pt x="244" y="0"/>
                </a:cubicBezTo>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57" name="Freeform 361">
            <a:extLst>
              <a:ext uri="{FF2B5EF4-FFF2-40B4-BE49-F238E27FC236}">
                <a16:creationId xmlns:a16="http://schemas.microsoft.com/office/drawing/2014/main" id="{1302572A-A8AB-2AD6-1166-EADC37CFDDD3}"/>
              </a:ext>
            </a:extLst>
          </p:cNvPr>
          <p:cNvSpPr>
            <a:spLocks noChangeArrowheads="1"/>
          </p:cNvSpPr>
          <p:nvPr/>
        </p:nvSpPr>
        <p:spPr bwMode="auto">
          <a:xfrm>
            <a:off x="6842312" y="3095641"/>
            <a:ext cx="269917" cy="138420"/>
          </a:xfrm>
          <a:custGeom>
            <a:avLst/>
            <a:gdLst>
              <a:gd name="T0" fmla="*/ 18 w 516"/>
              <a:gd name="T1" fmla="*/ 262 h 263"/>
              <a:gd name="T2" fmla="*/ 18 w 516"/>
              <a:gd name="T3" fmla="*/ 262 h 263"/>
              <a:gd name="T4" fmla="*/ 506 w 516"/>
              <a:gd name="T5" fmla="*/ 262 h 263"/>
              <a:gd name="T6" fmla="*/ 515 w 516"/>
              <a:gd name="T7" fmla="*/ 244 h 263"/>
              <a:gd name="T8" fmla="*/ 515 w 516"/>
              <a:gd name="T9" fmla="*/ 18 h 263"/>
              <a:gd name="T10" fmla="*/ 506 w 516"/>
              <a:gd name="T11" fmla="*/ 0 h 263"/>
              <a:gd name="T12" fmla="*/ 18 w 516"/>
              <a:gd name="T13" fmla="*/ 0 h 263"/>
              <a:gd name="T14" fmla="*/ 0 w 516"/>
              <a:gd name="T15" fmla="*/ 18 h 263"/>
              <a:gd name="T16" fmla="*/ 0 w 516"/>
              <a:gd name="T17" fmla="*/ 244 h 263"/>
              <a:gd name="T18" fmla="*/ 18 w 516"/>
              <a:gd name="T19" fmla="*/ 262 h 263"/>
              <a:gd name="T20" fmla="*/ 54 w 516"/>
              <a:gd name="T21" fmla="*/ 36 h 263"/>
              <a:gd name="T22" fmla="*/ 54 w 516"/>
              <a:gd name="T23" fmla="*/ 36 h 263"/>
              <a:gd name="T24" fmla="*/ 461 w 516"/>
              <a:gd name="T25" fmla="*/ 36 h 263"/>
              <a:gd name="T26" fmla="*/ 478 w 516"/>
              <a:gd name="T27" fmla="*/ 54 h 263"/>
              <a:gd name="T28" fmla="*/ 478 w 516"/>
              <a:gd name="T29" fmla="*/ 208 h 263"/>
              <a:gd name="T30" fmla="*/ 461 w 516"/>
              <a:gd name="T31" fmla="*/ 217 h 263"/>
              <a:gd name="T32" fmla="*/ 54 w 516"/>
              <a:gd name="T33" fmla="*/ 217 h 263"/>
              <a:gd name="T34" fmla="*/ 45 w 516"/>
              <a:gd name="T35" fmla="*/ 208 h 263"/>
              <a:gd name="T36" fmla="*/ 45 w 516"/>
              <a:gd name="T37" fmla="*/ 54 h 263"/>
              <a:gd name="T38" fmla="*/ 54 w 516"/>
              <a:gd name="T39" fmla="*/ 3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6" h="263">
                <a:moveTo>
                  <a:pt x="18" y="262"/>
                </a:moveTo>
                <a:lnTo>
                  <a:pt x="18" y="262"/>
                </a:lnTo>
                <a:cubicBezTo>
                  <a:pt x="506" y="262"/>
                  <a:pt x="506" y="262"/>
                  <a:pt x="506" y="262"/>
                </a:cubicBezTo>
                <a:cubicBezTo>
                  <a:pt x="515" y="262"/>
                  <a:pt x="515" y="253"/>
                  <a:pt x="515" y="244"/>
                </a:cubicBezTo>
                <a:cubicBezTo>
                  <a:pt x="515" y="18"/>
                  <a:pt x="515" y="18"/>
                  <a:pt x="515" y="18"/>
                </a:cubicBezTo>
                <a:cubicBezTo>
                  <a:pt x="515" y="9"/>
                  <a:pt x="515" y="0"/>
                  <a:pt x="506" y="0"/>
                </a:cubicBezTo>
                <a:cubicBezTo>
                  <a:pt x="18" y="0"/>
                  <a:pt x="18" y="0"/>
                  <a:pt x="18" y="0"/>
                </a:cubicBezTo>
                <a:cubicBezTo>
                  <a:pt x="9" y="0"/>
                  <a:pt x="0" y="9"/>
                  <a:pt x="0" y="18"/>
                </a:cubicBezTo>
                <a:cubicBezTo>
                  <a:pt x="0" y="244"/>
                  <a:pt x="0" y="244"/>
                  <a:pt x="0" y="244"/>
                </a:cubicBezTo>
                <a:cubicBezTo>
                  <a:pt x="0" y="253"/>
                  <a:pt x="9" y="262"/>
                  <a:pt x="18" y="262"/>
                </a:cubicBezTo>
                <a:close/>
                <a:moveTo>
                  <a:pt x="54" y="36"/>
                </a:moveTo>
                <a:lnTo>
                  <a:pt x="54" y="36"/>
                </a:lnTo>
                <a:cubicBezTo>
                  <a:pt x="461" y="36"/>
                  <a:pt x="461" y="36"/>
                  <a:pt x="461" y="36"/>
                </a:cubicBezTo>
                <a:cubicBezTo>
                  <a:pt x="469" y="36"/>
                  <a:pt x="478" y="45"/>
                  <a:pt x="478" y="54"/>
                </a:cubicBezTo>
                <a:cubicBezTo>
                  <a:pt x="478" y="208"/>
                  <a:pt x="478" y="208"/>
                  <a:pt x="478" y="208"/>
                </a:cubicBezTo>
                <a:cubicBezTo>
                  <a:pt x="478" y="217"/>
                  <a:pt x="469" y="217"/>
                  <a:pt x="461" y="217"/>
                </a:cubicBezTo>
                <a:cubicBezTo>
                  <a:pt x="54" y="217"/>
                  <a:pt x="54" y="217"/>
                  <a:pt x="54" y="217"/>
                </a:cubicBezTo>
                <a:cubicBezTo>
                  <a:pt x="45" y="217"/>
                  <a:pt x="45" y="217"/>
                  <a:pt x="45" y="208"/>
                </a:cubicBezTo>
                <a:cubicBezTo>
                  <a:pt x="45" y="54"/>
                  <a:pt x="45" y="54"/>
                  <a:pt x="45" y="54"/>
                </a:cubicBezTo>
                <a:cubicBezTo>
                  <a:pt x="45" y="45"/>
                  <a:pt x="45" y="36"/>
                  <a:pt x="54" y="36"/>
                </a:cubicBezTo>
                <a:close/>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58" name="Freeform 362">
            <a:extLst>
              <a:ext uri="{FF2B5EF4-FFF2-40B4-BE49-F238E27FC236}">
                <a16:creationId xmlns:a16="http://schemas.microsoft.com/office/drawing/2014/main" id="{4555119C-3E1D-8431-5D1E-CB7D1C7D252E}"/>
              </a:ext>
            </a:extLst>
          </p:cNvPr>
          <p:cNvSpPr>
            <a:spLocks noChangeArrowheads="1"/>
          </p:cNvSpPr>
          <p:nvPr/>
        </p:nvSpPr>
        <p:spPr bwMode="auto">
          <a:xfrm>
            <a:off x="7040713" y="3420925"/>
            <a:ext cx="48446" cy="48448"/>
          </a:xfrm>
          <a:custGeom>
            <a:avLst/>
            <a:gdLst>
              <a:gd name="T0" fmla="*/ 45 w 91"/>
              <a:gd name="T1" fmla="*/ 0 h 92"/>
              <a:gd name="T2" fmla="*/ 45 w 91"/>
              <a:gd name="T3" fmla="*/ 0 h 92"/>
              <a:gd name="T4" fmla="*/ 0 w 91"/>
              <a:gd name="T5" fmla="*/ 46 h 92"/>
              <a:gd name="T6" fmla="*/ 45 w 91"/>
              <a:gd name="T7" fmla="*/ 91 h 92"/>
              <a:gd name="T8" fmla="*/ 90 w 91"/>
              <a:gd name="T9" fmla="*/ 46 h 92"/>
              <a:gd name="T10" fmla="*/ 45 w 91"/>
              <a:gd name="T11" fmla="*/ 0 h 92"/>
            </a:gdLst>
            <a:ahLst/>
            <a:cxnLst>
              <a:cxn ang="0">
                <a:pos x="T0" y="T1"/>
              </a:cxn>
              <a:cxn ang="0">
                <a:pos x="T2" y="T3"/>
              </a:cxn>
              <a:cxn ang="0">
                <a:pos x="T4" y="T5"/>
              </a:cxn>
              <a:cxn ang="0">
                <a:pos x="T6" y="T7"/>
              </a:cxn>
              <a:cxn ang="0">
                <a:pos x="T8" y="T9"/>
              </a:cxn>
              <a:cxn ang="0">
                <a:pos x="T10" y="T11"/>
              </a:cxn>
            </a:cxnLst>
            <a:rect l="0" t="0" r="r" b="b"/>
            <a:pathLst>
              <a:path w="91" h="92">
                <a:moveTo>
                  <a:pt x="45" y="0"/>
                </a:moveTo>
                <a:lnTo>
                  <a:pt x="45" y="0"/>
                </a:lnTo>
                <a:cubicBezTo>
                  <a:pt x="18" y="0"/>
                  <a:pt x="0" y="19"/>
                  <a:pt x="0" y="46"/>
                </a:cubicBezTo>
                <a:cubicBezTo>
                  <a:pt x="0" y="64"/>
                  <a:pt x="18" y="91"/>
                  <a:pt x="45" y="91"/>
                </a:cubicBezTo>
                <a:cubicBezTo>
                  <a:pt x="63" y="91"/>
                  <a:pt x="90" y="64"/>
                  <a:pt x="90" y="46"/>
                </a:cubicBezTo>
                <a:cubicBezTo>
                  <a:pt x="90" y="19"/>
                  <a:pt x="63" y="0"/>
                  <a:pt x="45" y="0"/>
                </a:cubicBezTo>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59" name="Freeform 363">
            <a:extLst>
              <a:ext uri="{FF2B5EF4-FFF2-40B4-BE49-F238E27FC236}">
                <a16:creationId xmlns:a16="http://schemas.microsoft.com/office/drawing/2014/main" id="{B54F319D-62FA-7756-8A97-12EB33A9AC94}"/>
              </a:ext>
            </a:extLst>
          </p:cNvPr>
          <p:cNvSpPr>
            <a:spLocks noChangeArrowheads="1"/>
          </p:cNvSpPr>
          <p:nvPr/>
        </p:nvSpPr>
        <p:spPr bwMode="auto">
          <a:xfrm>
            <a:off x="7040713" y="3351716"/>
            <a:ext cx="48446" cy="43834"/>
          </a:xfrm>
          <a:custGeom>
            <a:avLst/>
            <a:gdLst>
              <a:gd name="T0" fmla="*/ 45 w 91"/>
              <a:gd name="T1" fmla="*/ 0 h 82"/>
              <a:gd name="T2" fmla="*/ 45 w 91"/>
              <a:gd name="T3" fmla="*/ 0 h 82"/>
              <a:gd name="T4" fmla="*/ 0 w 91"/>
              <a:gd name="T5" fmla="*/ 36 h 82"/>
              <a:gd name="T6" fmla="*/ 45 w 91"/>
              <a:gd name="T7" fmla="*/ 81 h 82"/>
              <a:gd name="T8" fmla="*/ 90 w 91"/>
              <a:gd name="T9" fmla="*/ 36 h 82"/>
              <a:gd name="T10" fmla="*/ 45 w 91"/>
              <a:gd name="T11" fmla="*/ 0 h 82"/>
            </a:gdLst>
            <a:ahLst/>
            <a:cxnLst>
              <a:cxn ang="0">
                <a:pos x="T0" y="T1"/>
              </a:cxn>
              <a:cxn ang="0">
                <a:pos x="T2" y="T3"/>
              </a:cxn>
              <a:cxn ang="0">
                <a:pos x="T4" y="T5"/>
              </a:cxn>
              <a:cxn ang="0">
                <a:pos x="T6" y="T7"/>
              </a:cxn>
              <a:cxn ang="0">
                <a:pos x="T8" y="T9"/>
              </a:cxn>
              <a:cxn ang="0">
                <a:pos x="T10" y="T11"/>
              </a:cxn>
            </a:cxnLst>
            <a:rect l="0" t="0" r="r" b="b"/>
            <a:pathLst>
              <a:path w="91" h="82">
                <a:moveTo>
                  <a:pt x="45" y="0"/>
                </a:moveTo>
                <a:lnTo>
                  <a:pt x="45" y="0"/>
                </a:lnTo>
                <a:cubicBezTo>
                  <a:pt x="18" y="0"/>
                  <a:pt x="0" y="18"/>
                  <a:pt x="0" y="36"/>
                </a:cubicBezTo>
                <a:cubicBezTo>
                  <a:pt x="0" y="63"/>
                  <a:pt x="18" y="81"/>
                  <a:pt x="45" y="81"/>
                </a:cubicBezTo>
                <a:cubicBezTo>
                  <a:pt x="72" y="81"/>
                  <a:pt x="90" y="63"/>
                  <a:pt x="90" y="36"/>
                </a:cubicBezTo>
                <a:cubicBezTo>
                  <a:pt x="90" y="18"/>
                  <a:pt x="72" y="0"/>
                  <a:pt x="45" y="0"/>
                </a:cubicBezTo>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60" name="Freeform 364">
            <a:extLst>
              <a:ext uri="{FF2B5EF4-FFF2-40B4-BE49-F238E27FC236}">
                <a16:creationId xmlns:a16="http://schemas.microsoft.com/office/drawing/2014/main" id="{982F9521-919C-F321-D280-D5B33C3CC9B3}"/>
              </a:ext>
            </a:extLst>
          </p:cNvPr>
          <p:cNvSpPr>
            <a:spLocks noChangeArrowheads="1"/>
          </p:cNvSpPr>
          <p:nvPr/>
        </p:nvSpPr>
        <p:spPr bwMode="auto">
          <a:xfrm>
            <a:off x="6955354" y="3351716"/>
            <a:ext cx="48448" cy="43834"/>
          </a:xfrm>
          <a:custGeom>
            <a:avLst/>
            <a:gdLst>
              <a:gd name="T0" fmla="*/ 46 w 92"/>
              <a:gd name="T1" fmla="*/ 81 h 82"/>
              <a:gd name="T2" fmla="*/ 46 w 92"/>
              <a:gd name="T3" fmla="*/ 81 h 82"/>
              <a:gd name="T4" fmla="*/ 91 w 92"/>
              <a:gd name="T5" fmla="*/ 36 h 82"/>
              <a:gd name="T6" fmla="*/ 46 w 92"/>
              <a:gd name="T7" fmla="*/ 0 h 82"/>
              <a:gd name="T8" fmla="*/ 0 w 92"/>
              <a:gd name="T9" fmla="*/ 36 h 82"/>
              <a:gd name="T10" fmla="*/ 46 w 92"/>
              <a:gd name="T11" fmla="*/ 81 h 82"/>
            </a:gdLst>
            <a:ahLst/>
            <a:cxnLst>
              <a:cxn ang="0">
                <a:pos x="T0" y="T1"/>
              </a:cxn>
              <a:cxn ang="0">
                <a:pos x="T2" y="T3"/>
              </a:cxn>
              <a:cxn ang="0">
                <a:pos x="T4" y="T5"/>
              </a:cxn>
              <a:cxn ang="0">
                <a:pos x="T6" y="T7"/>
              </a:cxn>
              <a:cxn ang="0">
                <a:pos x="T8" y="T9"/>
              </a:cxn>
              <a:cxn ang="0">
                <a:pos x="T10" y="T11"/>
              </a:cxn>
            </a:cxnLst>
            <a:rect l="0" t="0" r="r" b="b"/>
            <a:pathLst>
              <a:path w="92" h="82">
                <a:moveTo>
                  <a:pt x="46" y="81"/>
                </a:moveTo>
                <a:lnTo>
                  <a:pt x="46" y="81"/>
                </a:lnTo>
                <a:cubicBezTo>
                  <a:pt x="73" y="81"/>
                  <a:pt x="91" y="63"/>
                  <a:pt x="91" y="36"/>
                </a:cubicBezTo>
                <a:cubicBezTo>
                  <a:pt x="91" y="18"/>
                  <a:pt x="73" y="0"/>
                  <a:pt x="46" y="0"/>
                </a:cubicBezTo>
                <a:cubicBezTo>
                  <a:pt x="18" y="0"/>
                  <a:pt x="0" y="18"/>
                  <a:pt x="0" y="36"/>
                </a:cubicBezTo>
                <a:cubicBezTo>
                  <a:pt x="0" y="63"/>
                  <a:pt x="18" y="81"/>
                  <a:pt x="46" y="81"/>
                </a:cubicBezTo>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61" name="Freeform 365">
            <a:extLst>
              <a:ext uri="{FF2B5EF4-FFF2-40B4-BE49-F238E27FC236}">
                <a16:creationId xmlns:a16="http://schemas.microsoft.com/office/drawing/2014/main" id="{BE1A7428-3BF2-DE3D-6FD7-7C4C56200492}"/>
              </a:ext>
            </a:extLst>
          </p:cNvPr>
          <p:cNvSpPr>
            <a:spLocks noChangeArrowheads="1"/>
          </p:cNvSpPr>
          <p:nvPr/>
        </p:nvSpPr>
        <p:spPr bwMode="auto">
          <a:xfrm>
            <a:off x="6869996" y="3351716"/>
            <a:ext cx="43832" cy="43834"/>
          </a:xfrm>
          <a:custGeom>
            <a:avLst/>
            <a:gdLst>
              <a:gd name="T0" fmla="*/ 36 w 82"/>
              <a:gd name="T1" fmla="*/ 81 h 82"/>
              <a:gd name="T2" fmla="*/ 36 w 82"/>
              <a:gd name="T3" fmla="*/ 81 h 82"/>
              <a:gd name="T4" fmla="*/ 81 w 82"/>
              <a:gd name="T5" fmla="*/ 36 h 82"/>
              <a:gd name="T6" fmla="*/ 36 w 82"/>
              <a:gd name="T7" fmla="*/ 0 h 82"/>
              <a:gd name="T8" fmla="*/ 0 w 82"/>
              <a:gd name="T9" fmla="*/ 36 h 82"/>
              <a:gd name="T10" fmla="*/ 36 w 82"/>
              <a:gd name="T11" fmla="*/ 81 h 82"/>
            </a:gdLst>
            <a:ahLst/>
            <a:cxnLst>
              <a:cxn ang="0">
                <a:pos x="T0" y="T1"/>
              </a:cxn>
              <a:cxn ang="0">
                <a:pos x="T2" y="T3"/>
              </a:cxn>
              <a:cxn ang="0">
                <a:pos x="T4" y="T5"/>
              </a:cxn>
              <a:cxn ang="0">
                <a:pos x="T6" y="T7"/>
              </a:cxn>
              <a:cxn ang="0">
                <a:pos x="T8" y="T9"/>
              </a:cxn>
              <a:cxn ang="0">
                <a:pos x="T10" y="T11"/>
              </a:cxn>
            </a:cxnLst>
            <a:rect l="0" t="0" r="r" b="b"/>
            <a:pathLst>
              <a:path w="82" h="82">
                <a:moveTo>
                  <a:pt x="36" y="81"/>
                </a:moveTo>
                <a:lnTo>
                  <a:pt x="36" y="81"/>
                </a:lnTo>
                <a:cubicBezTo>
                  <a:pt x="63" y="81"/>
                  <a:pt x="81" y="63"/>
                  <a:pt x="81" y="36"/>
                </a:cubicBezTo>
                <a:cubicBezTo>
                  <a:pt x="81" y="18"/>
                  <a:pt x="63" y="0"/>
                  <a:pt x="36" y="0"/>
                </a:cubicBezTo>
                <a:cubicBezTo>
                  <a:pt x="18" y="0"/>
                  <a:pt x="0" y="18"/>
                  <a:pt x="0" y="36"/>
                </a:cubicBezTo>
                <a:cubicBezTo>
                  <a:pt x="0" y="63"/>
                  <a:pt x="18" y="81"/>
                  <a:pt x="36" y="81"/>
                </a:cubicBezTo>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62" name="Freeform 366">
            <a:extLst>
              <a:ext uri="{FF2B5EF4-FFF2-40B4-BE49-F238E27FC236}">
                <a16:creationId xmlns:a16="http://schemas.microsoft.com/office/drawing/2014/main" id="{41A6B3F1-F248-CD93-7C92-CC98D9202152}"/>
              </a:ext>
            </a:extLst>
          </p:cNvPr>
          <p:cNvSpPr>
            <a:spLocks noChangeArrowheads="1"/>
          </p:cNvSpPr>
          <p:nvPr/>
        </p:nvSpPr>
        <p:spPr bwMode="auto">
          <a:xfrm>
            <a:off x="6955354" y="3420925"/>
            <a:ext cx="48448" cy="48448"/>
          </a:xfrm>
          <a:custGeom>
            <a:avLst/>
            <a:gdLst>
              <a:gd name="T0" fmla="*/ 46 w 92"/>
              <a:gd name="T1" fmla="*/ 91 h 92"/>
              <a:gd name="T2" fmla="*/ 46 w 92"/>
              <a:gd name="T3" fmla="*/ 91 h 92"/>
              <a:gd name="T4" fmla="*/ 91 w 92"/>
              <a:gd name="T5" fmla="*/ 46 h 92"/>
              <a:gd name="T6" fmla="*/ 46 w 92"/>
              <a:gd name="T7" fmla="*/ 0 h 92"/>
              <a:gd name="T8" fmla="*/ 0 w 92"/>
              <a:gd name="T9" fmla="*/ 46 h 92"/>
              <a:gd name="T10" fmla="*/ 46 w 92"/>
              <a:gd name="T11" fmla="*/ 91 h 92"/>
            </a:gdLst>
            <a:ahLst/>
            <a:cxnLst>
              <a:cxn ang="0">
                <a:pos x="T0" y="T1"/>
              </a:cxn>
              <a:cxn ang="0">
                <a:pos x="T2" y="T3"/>
              </a:cxn>
              <a:cxn ang="0">
                <a:pos x="T4" y="T5"/>
              </a:cxn>
              <a:cxn ang="0">
                <a:pos x="T6" y="T7"/>
              </a:cxn>
              <a:cxn ang="0">
                <a:pos x="T8" y="T9"/>
              </a:cxn>
              <a:cxn ang="0">
                <a:pos x="T10" y="T11"/>
              </a:cxn>
            </a:cxnLst>
            <a:rect l="0" t="0" r="r" b="b"/>
            <a:pathLst>
              <a:path w="92" h="92">
                <a:moveTo>
                  <a:pt x="46" y="91"/>
                </a:moveTo>
                <a:lnTo>
                  <a:pt x="46" y="91"/>
                </a:lnTo>
                <a:cubicBezTo>
                  <a:pt x="73" y="91"/>
                  <a:pt x="91" y="64"/>
                  <a:pt x="91" y="46"/>
                </a:cubicBezTo>
                <a:cubicBezTo>
                  <a:pt x="91" y="19"/>
                  <a:pt x="73" y="0"/>
                  <a:pt x="46" y="0"/>
                </a:cubicBezTo>
                <a:cubicBezTo>
                  <a:pt x="18" y="0"/>
                  <a:pt x="0" y="19"/>
                  <a:pt x="0" y="46"/>
                </a:cubicBezTo>
                <a:cubicBezTo>
                  <a:pt x="0" y="64"/>
                  <a:pt x="18" y="91"/>
                  <a:pt x="46" y="91"/>
                </a:cubicBezTo>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63" name="Freeform 367">
            <a:extLst>
              <a:ext uri="{FF2B5EF4-FFF2-40B4-BE49-F238E27FC236}">
                <a16:creationId xmlns:a16="http://schemas.microsoft.com/office/drawing/2014/main" id="{500E7674-AE31-2E8C-43AA-2155FE5AC2C3}"/>
              </a:ext>
            </a:extLst>
          </p:cNvPr>
          <p:cNvSpPr>
            <a:spLocks noChangeArrowheads="1"/>
          </p:cNvSpPr>
          <p:nvPr/>
        </p:nvSpPr>
        <p:spPr bwMode="auto">
          <a:xfrm>
            <a:off x="6869996" y="3420925"/>
            <a:ext cx="43832" cy="48448"/>
          </a:xfrm>
          <a:custGeom>
            <a:avLst/>
            <a:gdLst>
              <a:gd name="T0" fmla="*/ 36 w 82"/>
              <a:gd name="T1" fmla="*/ 91 h 92"/>
              <a:gd name="T2" fmla="*/ 36 w 82"/>
              <a:gd name="T3" fmla="*/ 91 h 92"/>
              <a:gd name="T4" fmla="*/ 81 w 82"/>
              <a:gd name="T5" fmla="*/ 46 h 92"/>
              <a:gd name="T6" fmla="*/ 36 w 82"/>
              <a:gd name="T7" fmla="*/ 0 h 92"/>
              <a:gd name="T8" fmla="*/ 0 w 82"/>
              <a:gd name="T9" fmla="*/ 46 h 92"/>
              <a:gd name="T10" fmla="*/ 36 w 82"/>
              <a:gd name="T11" fmla="*/ 91 h 92"/>
            </a:gdLst>
            <a:ahLst/>
            <a:cxnLst>
              <a:cxn ang="0">
                <a:pos x="T0" y="T1"/>
              </a:cxn>
              <a:cxn ang="0">
                <a:pos x="T2" y="T3"/>
              </a:cxn>
              <a:cxn ang="0">
                <a:pos x="T4" y="T5"/>
              </a:cxn>
              <a:cxn ang="0">
                <a:pos x="T6" y="T7"/>
              </a:cxn>
              <a:cxn ang="0">
                <a:pos x="T8" y="T9"/>
              </a:cxn>
              <a:cxn ang="0">
                <a:pos x="T10" y="T11"/>
              </a:cxn>
            </a:cxnLst>
            <a:rect l="0" t="0" r="r" b="b"/>
            <a:pathLst>
              <a:path w="82" h="92">
                <a:moveTo>
                  <a:pt x="36" y="91"/>
                </a:moveTo>
                <a:lnTo>
                  <a:pt x="36" y="91"/>
                </a:lnTo>
                <a:cubicBezTo>
                  <a:pt x="63" y="91"/>
                  <a:pt x="81" y="64"/>
                  <a:pt x="81" y="46"/>
                </a:cubicBezTo>
                <a:cubicBezTo>
                  <a:pt x="81" y="19"/>
                  <a:pt x="63" y="0"/>
                  <a:pt x="36" y="0"/>
                </a:cubicBezTo>
                <a:cubicBezTo>
                  <a:pt x="18" y="0"/>
                  <a:pt x="0" y="19"/>
                  <a:pt x="0" y="46"/>
                </a:cubicBezTo>
                <a:cubicBezTo>
                  <a:pt x="0" y="64"/>
                  <a:pt x="18" y="91"/>
                  <a:pt x="36" y="91"/>
                </a:cubicBezTo>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64" name="Freeform 368">
            <a:extLst>
              <a:ext uri="{FF2B5EF4-FFF2-40B4-BE49-F238E27FC236}">
                <a16:creationId xmlns:a16="http://schemas.microsoft.com/office/drawing/2014/main" id="{F3F0FE56-F7EB-0EA3-2087-FE8A3F5792D7}"/>
              </a:ext>
            </a:extLst>
          </p:cNvPr>
          <p:cNvSpPr>
            <a:spLocks noChangeArrowheads="1"/>
          </p:cNvSpPr>
          <p:nvPr/>
        </p:nvSpPr>
        <p:spPr bwMode="auto">
          <a:xfrm>
            <a:off x="7040713" y="3280200"/>
            <a:ext cx="48446" cy="43832"/>
          </a:xfrm>
          <a:custGeom>
            <a:avLst/>
            <a:gdLst>
              <a:gd name="T0" fmla="*/ 45 w 91"/>
              <a:gd name="T1" fmla="*/ 0 h 82"/>
              <a:gd name="T2" fmla="*/ 45 w 91"/>
              <a:gd name="T3" fmla="*/ 0 h 82"/>
              <a:gd name="T4" fmla="*/ 0 w 91"/>
              <a:gd name="T5" fmla="*/ 45 h 82"/>
              <a:gd name="T6" fmla="*/ 45 w 91"/>
              <a:gd name="T7" fmla="*/ 81 h 82"/>
              <a:gd name="T8" fmla="*/ 90 w 91"/>
              <a:gd name="T9" fmla="*/ 45 h 82"/>
              <a:gd name="T10" fmla="*/ 45 w 91"/>
              <a:gd name="T11" fmla="*/ 0 h 82"/>
            </a:gdLst>
            <a:ahLst/>
            <a:cxnLst>
              <a:cxn ang="0">
                <a:pos x="T0" y="T1"/>
              </a:cxn>
              <a:cxn ang="0">
                <a:pos x="T2" y="T3"/>
              </a:cxn>
              <a:cxn ang="0">
                <a:pos x="T4" y="T5"/>
              </a:cxn>
              <a:cxn ang="0">
                <a:pos x="T6" y="T7"/>
              </a:cxn>
              <a:cxn ang="0">
                <a:pos x="T8" y="T9"/>
              </a:cxn>
              <a:cxn ang="0">
                <a:pos x="T10" y="T11"/>
              </a:cxn>
            </a:cxnLst>
            <a:rect l="0" t="0" r="r" b="b"/>
            <a:pathLst>
              <a:path w="91" h="82">
                <a:moveTo>
                  <a:pt x="45" y="0"/>
                </a:moveTo>
                <a:lnTo>
                  <a:pt x="45" y="0"/>
                </a:lnTo>
                <a:cubicBezTo>
                  <a:pt x="18" y="0"/>
                  <a:pt x="0" y="17"/>
                  <a:pt x="0" y="45"/>
                </a:cubicBezTo>
                <a:cubicBezTo>
                  <a:pt x="0" y="63"/>
                  <a:pt x="18" y="81"/>
                  <a:pt x="45" y="81"/>
                </a:cubicBezTo>
                <a:cubicBezTo>
                  <a:pt x="72" y="81"/>
                  <a:pt x="90" y="63"/>
                  <a:pt x="90" y="45"/>
                </a:cubicBezTo>
                <a:cubicBezTo>
                  <a:pt x="90" y="17"/>
                  <a:pt x="72" y="0"/>
                  <a:pt x="45" y="0"/>
                </a:cubicBezTo>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65" name="Freeform 369">
            <a:extLst>
              <a:ext uri="{FF2B5EF4-FFF2-40B4-BE49-F238E27FC236}">
                <a16:creationId xmlns:a16="http://schemas.microsoft.com/office/drawing/2014/main" id="{A4AB738D-D14B-D1E2-3B40-1997E476A27C}"/>
              </a:ext>
            </a:extLst>
          </p:cNvPr>
          <p:cNvSpPr>
            <a:spLocks noChangeArrowheads="1"/>
          </p:cNvSpPr>
          <p:nvPr/>
        </p:nvSpPr>
        <p:spPr bwMode="auto">
          <a:xfrm>
            <a:off x="6955354" y="3280200"/>
            <a:ext cx="48448" cy="43832"/>
          </a:xfrm>
          <a:custGeom>
            <a:avLst/>
            <a:gdLst>
              <a:gd name="T0" fmla="*/ 46 w 92"/>
              <a:gd name="T1" fmla="*/ 81 h 82"/>
              <a:gd name="T2" fmla="*/ 46 w 92"/>
              <a:gd name="T3" fmla="*/ 81 h 82"/>
              <a:gd name="T4" fmla="*/ 91 w 92"/>
              <a:gd name="T5" fmla="*/ 45 h 82"/>
              <a:gd name="T6" fmla="*/ 46 w 92"/>
              <a:gd name="T7" fmla="*/ 0 h 82"/>
              <a:gd name="T8" fmla="*/ 0 w 92"/>
              <a:gd name="T9" fmla="*/ 45 h 82"/>
              <a:gd name="T10" fmla="*/ 46 w 92"/>
              <a:gd name="T11" fmla="*/ 81 h 82"/>
            </a:gdLst>
            <a:ahLst/>
            <a:cxnLst>
              <a:cxn ang="0">
                <a:pos x="T0" y="T1"/>
              </a:cxn>
              <a:cxn ang="0">
                <a:pos x="T2" y="T3"/>
              </a:cxn>
              <a:cxn ang="0">
                <a:pos x="T4" y="T5"/>
              </a:cxn>
              <a:cxn ang="0">
                <a:pos x="T6" y="T7"/>
              </a:cxn>
              <a:cxn ang="0">
                <a:pos x="T8" y="T9"/>
              </a:cxn>
              <a:cxn ang="0">
                <a:pos x="T10" y="T11"/>
              </a:cxn>
            </a:cxnLst>
            <a:rect l="0" t="0" r="r" b="b"/>
            <a:pathLst>
              <a:path w="92" h="82">
                <a:moveTo>
                  <a:pt x="46" y="81"/>
                </a:moveTo>
                <a:lnTo>
                  <a:pt x="46" y="81"/>
                </a:lnTo>
                <a:cubicBezTo>
                  <a:pt x="73" y="81"/>
                  <a:pt x="91" y="63"/>
                  <a:pt x="91" y="45"/>
                </a:cubicBezTo>
                <a:cubicBezTo>
                  <a:pt x="91" y="17"/>
                  <a:pt x="73" y="0"/>
                  <a:pt x="46" y="0"/>
                </a:cubicBezTo>
                <a:cubicBezTo>
                  <a:pt x="18" y="0"/>
                  <a:pt x="0" y="17"/>
                  <a:pt x="0" y="45"/>
                </a:cubicBezTo>
                <a:cubicBezTo>
                  <a:pt x="0" y="63"/>
                  <a:pt x="18" y="81"/>
                  <a:pt x="46" y="81"/>
                </a:cubicBezTo>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66" name="Freeform 370">
            <a:extLst>
              <a:ext uri="{FF2B5EF4-FFF2-40B4-BE49-F238E27FC236}">
                <a16:creationId xmlns:a16="http://schemas.microsoft.com/office/drawing/2014/main" id="{4B3BB623-B15E-7053-602F-9BC4B688B0D5}"/>
              </a:ext>
            </a:extLst>
          </p:cNvPr>
          <p:cNvSpPr>
            <a:spLocks noChangeArrowheads="1"/>
          </p:cNvSpPr>
          <p:nvPr/>
        </p:nvSpPr>
        <p:spPr bwMode="auto">
          <a:xfrm>
            <a:off x="6869996" y="3280200"/>
            <a:ext cx="43832" cy="43832"/>
          </a:xfrm>
          <a:custGeom>
            <a:avLst/>
            <a:gdLst>
              <a:gd name="T0" fmla="*/ 36 w 82"/>
              <a:gd name="T1" fmla="*/ 81 h 82"/>
              <a:gd name="T2" fmla="*/ 36 w 82"/>
              <a:gd name="T3" fmla="*/ 81 h 82"/>
              <a:gd name="T4" fmla="*/ 81 w 82"/>
              <a:gd name="T5" fmla="*/ 45 h 82"/>
              <a:gd name="T6" fmla="*/ 36 w 82"/>
              <a:gd name="T7" fmla="*/ 0 h 82"/>
              <a:gd name="T8" fmla="*/ 0 w 82"/>
              <a:gd name="T9" fmla="*/ 45 h 82"/>
              <a:gd name="T10" fmla="*/ 36 w 82"/>
              <a:gd name="T11" fmla="*/ 81 h 82"/>
            </a:gdLst>
            <a:ahLst/>
            <a:cxnLst>
              <a:cxn ang="0">
                <a:pos x="T0" y="T1"/>
              </a:cxn>
              <a:cxn ang="0">
                <a:pos x="T2" y="T3"/>
              </a:cxn>
              <a:cxn ang="0">
                <a:pos x="T4" y="T5"/>
              </a:cxn>
              <a:cxn ang="0">
                <a:pos x="T6" y="T7"/>
              </a:cxn>
              <a:cxn ang="0">
                <a:pos x="T8" y="T9"/>
              </a:cxn>
              <a:cxn ang="0">
                <a:pos x="T10" y="T11"/>
              </a:cxn>
            </a:cxnLst>
            <a:rect l="0" t="0" r="r" b="b"/>
            <a:pathLst>
              <a:path w="82" h="82">
                <a:moveTo>
                  <a:pt x="36" y="81"/>
                </a:moveTo>
                <a:lnTo>
                  <a:pt x="36" y="81"/>
                </a:lnTo>
                <a:cubicBezTo>
                  <a:pt x="63" y="81"/>
                  <a:pt x="81" y="63"/>
                  <a:pt x="81" y="45"/>
                </a:cubicBezTo>
                <a:cubicBezTo>
                  <a:pt x="81" y="17"/>
                  <a:pt x="63" y="0"/>
                  <a:pt x="36" y="0"/>
                </a:cubicBezTo>
                <a:cubicBezTo>
                  <a:pt x="18" y="0"/>
                  <a:pt x="0" y="17"/>
                  <a:pt x="0" y="45"/>
                </a:cubicBezTo>
                <a:cubicBezTo>
                  <a:pt x="0" y="63"/>
                  <a:pt x="18" y="81"/>
                  <a:pt x="36" y="81"/>
                </a:cubicBezTo>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67" name="Freeform 371">
            <a:extLst>
              <a:ext uri="{FF2B5EF4-FFF2-40B4-BE49-F238E27FC236}">
                <a16:creationId xmlns:a16="http://schemas.microsoft.com/office/drawing/2014/main" id="{C65B5E6A-E695-289F-A62A-74743CF77DE7}"/>
              </a:ext>
            </a:extLst>
          </p:cNvPr>
          <p:cNvSpPr>
            <a:spLocks noChangeArrowheads="1"/>
          </p:cNvSpPr>
          <p:nvPr/>
        </p:nvSpPr>
        <p:spPr bwMode="auto">
          <a:xfrm>
            <a:off x="4962115" y="3139473"/>
            <a:ext cx="468320" cy="468320"/>
          </a:xfrm>
          <a:custGeom>
            <a:avLst/>
            <a:gdLst>
              <a:gd name="T0" fmla="*/ 841 w 896"/>
              <a:gd name="T1" fmla="*/ 0 h 895"/>
              <a:gd name="T2" fmla="*/ 841 w 896"/>
              <a:gd name="T3" fmla="*/ 0 h 895"/>
              <a:gd name="T4" fmla="*/ 55 w 896"/>
              <a:gd name="T5" fmla="*/ 0 h 895"/>
              <a:gd name="T6" fmla="*/ 0 w 896"/>
              <a:gd name="T7" fmla="*/ 55 h 895"/>
              <a:gd name="T8" fmla="*/ 0 w 896"/>
              <a:gd name="T9" fmla="*/ 840 h 895"/>
              <a:gd name="T10" fmla="*/ 55 w 896"/>
              <a:gd name="T11" fmla="*/ 894 h 895"/>
              <a:gd name="T12" fmla="*/ 841 w 896"/>
              <a:gd name="T13" fmla="*/ 894 h 895"/>
              <a:gd name="T14" fmla="*/ 895 w 896"/>
              <a:gd name="T15" fmla="*/ 840 h 895"/>
              <a:gd name="T16" fmla="*/ 895 w 896"/>
              <a:gd name="T17" fmla="*/ 55 h 895"/>
              <a:gd name="T18" fmla="*/ 841 w 896"/>
              <a:gd name="T19" fmla="*/ 0 h 895"/>
              <a:gd name="T20" fmla="*/ 823 w 896"/>
              <a:gd name="T21" fmla="*/ 82 h 895"/>
              <a:gd name="T22" fmla="*/ 823 w 896"/>
              <a:gd name="T23" fmla="*/ 82 h 895"/>
              <a:gd name="T24" fmla="*/ 823 w 896"/>
              <a:gd name="T25" fmla="*/ 541 h 895"/>
              <a:gd name="T26" fmla="*/ 588 w 896"/>
              <a:gd name="T27" fmla="*/ 541 h 895"/>
              <a:gd name="T28" fmla="*/ 561 w 896"/>
              <a:gd name="T29" fmla="*/ 550 h 895"/>
              <a:gd name="T30" fmla="*/ 552 w 896"/>
              <a:gd name="T31" fmla="*/ 578 h 895"/>
              <a:gd name="T32" fmla="*/ 533 w 896"/>
              <a:gd name="T33" fmla="*/ 632 h 895"/>
              <a:gd name="T34" fmla="*/ 452 w 896"/>
              <a:gd name="T35" fmla="*/ 686 h 895"/>
              <a:gd name="T36" fmla="*/ 362 w 896"/>
              <a:gd name="T37" fmla="*/ 632 h 895"/>
              <a:gd name="T38" fmla="*/ 353 w 896"/>
              <a:gd name="T39" fmla="*/ 578 h 895"/>
              <a:gd name="T40" fmla="*/ 308 w 896"/>
              <a:gd name="T41" fmla="*/ 541 h 895"/>
              <a:gd name="T42" fmla="*/ 82 w 896"/>
              <a:gd name="T43" fmla="*/ 541 h 895"/>
              <a:gd name="T44" fmla="*/ 82 w 896"/>
              <a:gd name="T45" fmla="*/ 82 h 895"/>
              <a:gd name="T46" fmla="*/ 823 w 896"/>
              <a:gd name="T47" fmla="*/ 82 h 895"/>
              <a:gd name="T48" fmla="*/ 82 w 896"/>
              <a:gd name="T49" fmla="*/ 813 h 895"/>
              <a:gd name="T50" fmla="*/ 82 w 896"/>
              <a:gd name="T51" fmla="*/ 813 h 895"/>
              <a:gd name="T52" fmla="*/ 82 w 896"/>
              <a:gd name="T53" fmla="*/ 614 h 895"/>
              <a:gd name="T54" fmla="*/ 280 w 896"/>
              <a:gd name="T55" fmla="*/ 614 h 895"/>
              <a:gd name="T56" fmla="*/ 299 w 896"/>
              <a:gd name="T57" fmla="*/ 668 h 895"/>
              <a:gd name="T58" fmla="*/ 452 w 896"/>
              <a:gd name="T59" fmla="*/ 758 h 895"/>
              <a:gd name="T60" fmla="*/ 570 w 896"/>
              <a:gd name="T61" fmla="*/ 713 h 895"/>
              <a:gd name="T62" fmla="*/ 624 w 896"/>
              <a:gd name="T63" fmla="*/ 614 h 895"/>
              <a:gd name="T64" fmla="*/ 823 w 896"/>
              <a:gd name="T65" fmla="*/ 614 h 895"/>
              <a:gd name="T66" fmla="*/ 823 w 896"/>
              <a:gd name="T67" fmla="*/ 813 h 895"/>
              <a:gd name="T68" fmla="*/ 82 w 896"/>
              <a:gd name="T69" fmla="*/ 813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6" h="895">
                <a:moveTo>
                  <a:pt x="841" y="0"/>
                </a:moveTo>
                <a:lnTo>
                  <a:pt x="841" y="0"/>
                </a:lnTo>
                <a:cubicBezTo>
                  <a:pt x="55" y="0"/>
                  <a:pt x="55" y="0"/>
                  <a:pt x="55" y="0"/>
                </a:cubicBezTo>
                <a:cubicBezTo>
                  <a:pt x="27" y="0"/>
                  <a:pt x="0" y="28"/>
                  <a:pt x="0" y="55"/>
                </a:cubicBezTo>
                <a:cubicBezTo>
                  <a:pt x="0" y="840"/>
                  <a:pt x="0" y="840"/>
                  <a:pt x="0" y="840"/>
                </a:cubicBezTo>
                <a:cubicBezTo>
                  <a:pt x="0" y="867"/>
                  <a:pt x="27" y="894"/>
                  <a:pt x="55" y="894"/>
                </a:cubicBezTo>
                <a:cubicBezTo>
                  <a:pt x="841" y="894"/>
                  <a:pt x="841" y="894"/>
                  <a:pt x="841" y="894"/>
                </a:cubicBezTo>
                <a:cubicBezTo>
                  <a:pt x="868" y="894"/>
                  <a:pt x="895" y="867"/>
                  <a:pt x="895" y="840"/>
                </a:cubicBezTo>
                <a:cubicBezTo>
                  <a:pt x="895" y="55"/>
                  <a:pt x="895" y="55"/>
                  <a:pt x="895" y="55"/>
                </a:cubicBezTo>
                <a:cubicBezTo>
                  <a:pt x="895" y="28"/>
                  <a:pt x="868" y="0"/>
                  <a:pt x="841" y="0"/>
                </a:cubicBezTo>
                <a:close/>
                <a:moveTo>
                  <a:pt x="823" y="82"/>
                </a:moveTo>
                <a:lnTo>
                  <a:pt x="823" y="82"/>
                </a:lnTo>
                <a:cubicBezTo>
                  <a:pt x="823" y="541"/>
                  <a:pt x="823" y="541"/>
                  <a:pt x="823" y="541"/>
                </a:cubicBezTo>
                <a:cubicBezTo>
                  <a:pt x="588" y="541"/>
                  <a:pt x="588" y="541"/>
                  <a:pt x="588" y="541"/>
                </a:cubicBezTo>
                <a:cubicBezTo>
                  <a:pt x="579" y="541"/>
                  <a:pt x="570" y="541"/>
                  <a:pt x="561" y="550"/>
                </a:cubicBezTo>
                <a:cubicBezTo>
                  <a:pt x="552" y="560"/>
                  <a:pt x="552" y="569"/>
                  <a:pt x="552" y="578"/>
                </a:cubicBezTo>
                <a:cubicBezTo>
                  <a:pt x="552" y="578"/>
                  <a:pt x="552" y="614"/>
                  <a:pt x="533" y="632"/>
                </a:cubicBezTo>
                <a:cubicBezTo>
                  <a:pt x="515" y="668"/>
                  <a:pt x="488" y="686"/>
                  <a:pt x="452" y="686"/>
                </a:cubicBezTo>
                <a:cubicBezTo>
                  <a:pt x="407" y="686"/>
                  <a:pt x="380" y="668"/>
                  <a:pt x="362" y="632"/>
                </a:cubicBezTo>
                <a:cubicBezTo>
                  <a:pt x="353" y="605"/>
                  <a:pt x="353" y="578"/>
                  <a:pt x="353" y="578"/>
                </a:cubicBezTo>
                <a:cubicBezTo>
                  <a:pt x="353" y="560"/>
                  <a:pt x="335" y="541"/>
                  <a:pt x="308" y="541"/>
                </a:cubicBezTo>
                <a:cubicBezTo>
                  <a:pt x="82" y="541"/>
                  <a:pt x="82" y="541"/>
                  <a:pt x="82" y="541"/>
                </a:cubicBezTo>
                <a:cubicBezTo>
                  <a:pt x="82" y="82"/>
                  <a:pt x="82" y="82"/>
                  <a:pt x="82" y="82"/>
                </a:cubicBezTo>
                <a:lnTo>
                  <a:pt x="823" y="82"/>
                </a:lnTo>
                <a:close/>
                <a:moveTo>
                  <a:pt x="82" y="813"/>
                </a:moveTo>
                <a:lnTo>
                  <a:pt x="82" y="813"/>
                </a:lnTo>
                <a:cubicBezTo>
                  <a:pt x="82" y="614"/>
                  <a:pt x="82" y="614"/>
                  <a:pt x="82" y="614"/>
                </a:cubicBezTo>
                <a:cubicBezTo>
                  <a:pt x="280" y="614"/>
                  <a:pt x="280" y="614"/>
                  <a:pt x="280" y="614"/>
                </a:cubicBezTo>
                <a:cubicBezTo>
                  <a:pt x="280" y="632"/>
                  <a:pt x="289" y="650"/>
                  <a:pt x="299" y="668"/>
                </a:cubicBezTo>
                <a:cubicBezTo>
                  <a:pt x="326" y="731"/>
                  <a:pt x="380" y="758"/>
                  <a:pt x="452" y="758"/>
                </a:cubicBezTo>
                <a:cubicBezTo>
                  <a:pt x="497" y="758"/>
                  <a:pt x="542" y="740"/>
                  <a:pt x="570" y="713"/>
                </a:cubicBezTo>
                <a:cubicBezTo>
                  <a:pt x="606" y="686"/>
                  <a:pt x="615" y="641"/>
                  <a:pt x="624" y="614"/>
                </a:cubicBezTo>
                <a:cubicBezTo>
                  <a:pt x="823" y="614"/>
                  <a:pt x="823" y="614"/>
                  <a:pt x="823" y="614"/>
                </a:cubicBezTo>
                <a:cubicBezTo>
                  <a:pt x="823" y="813"/>
                  <a:pt x="823" y="813"/>
                  <a:pt x="823" y="813"/>
                </a:cubicBezTo>
                <a:lnTo>
                  <a:pt x="82" y="813"/>
                </a:lnTo>
                <a:close/>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grpSp>
        <p:nvGrpSpPr>
          <p:cNvPr id="2" name="Group 1">
            <a:extLst>
              <a:ext uri="{FF2B5EF4-FFF2-40B4-BE49-F238E27FC236}">
                <a16:creationId xmlns:a16="http://schemas.microsoft.com/office/drawing/2014/main" id="{B1E9D594-EEB1-9D06-A148-D496719AECBB}"/>
              </a:ext>
            </a:extLst>
          </p:cNvPr>
          <p:cNvGrpSpPr/>
          <p:nvPr/>
        </p:nvGrpSpPr>
        <p:grpSpPr>
          <a:xfrm>
            <a:off x="3960881" y="4207610"/>
            <a:ext cx="2491549" cy="2136272"/>
            <a:chOff x="3960881" y="4207610"/>
            <a:chExt cx="2491549" cy="2136272"/>
          </a:xfrm>
        </p:grpSpPr>
        <p:sp>
          <p:nvSpPr>
            <p:cNvPr id="53" name="Freeform 357">
              <a:extLst>
                <a:ext uri="{FF2B5EF4-FFF2-40B4-BE49-F238E27FC236}">
                  <a16:creationId xmlns:a16="http://schemas.microsoft.com/office/drawing/2014/main" id="{7F978BC3-25D8-EB1D-9FBE-DF7D4C4C4A43}"/>
                </a:ext>
              </a:extLst>
            </p:cNvPr>
            <p:cNvSpPr>
              <a:spLocks noChangeArrowheads="1"/>
            </p:cNvSpPr>
            <p:nvPr/>
          </p:nvSpPr>
          <p:spPr bwMode="auto">
            <a:xfrm>
              <a:off x="3960881" y="4207610"/>
              <a:ext cx="2491549" cy="2136272"/>
            </a:xfrm>
            <a:custGeom>
              <a:avLst/>
              <a:gdLst>
                <a:gd name="T0" fmla="*/ 4075 w 4762"/>
                <a:gd name="T1" fmla="*/ 1563 h 4085"/>
                <a:gd name="T2" fmla="*/ 4075 w 4762"/>
                <a:gd name="T3" fmla="*/ 1563 h 4085"/>
                <a:gd name="T4" fmla="*/ 4075 w 4762"/>
                <a:gd name="T5" fmla="*/ 1147 h 4085"/>
                <a:gd name="T6" fmla="*/ 2927 w 4762"/>
                <a:gd name="T7" fmla="*/ 0 h 4085"/>
                <a:gd name="T8" fmla="*/ 2439 w 4762"/>
                <a:gd name="T9" fmla="*/ 0 h 4085"/>
                <a:gd name="T10" fmla="*/ 1753 w 4762"/>
                <a:gd name="T11" fmla="*/ 686 h 4085"/>
                <a:gd name="T12" fmla="*/ 1066 w 4762"/>
                <a:gd name="T13" fmla="*/ 0 h 4085"/>
                <a:gd name="T14" fmla="*/ 705 w 4762"/>
                <a:gd name="T15" fmla="*/ 0 h 4085"/>
                <a:gd name="T16" fmla="*/ 705 w 4762"/>
                <a:gd name="T17" fmla="*/ 54 h 4085"/>
                <a:gd name="T18" fmla="*/ 117 w 4762"/>
                <a:gd name="T19" fmla="*/ 831 h 4085"/>
                <a:gd name="T20" fmla="*/ 18 w 4762"/>
                <a:gd name="T21" fmla="*/ 993 h 4085"/>
                <a:gd name="T22" fmla="*/ 569 w 4762"/>
                <a:gd name="T23" fmla="*/ 2258 h 4085"/>
                <a:gd name="T24" fmla="*/ 741 w 4762"/>
                <a:gd name="T25" fmla="*/ 2304 h 4085"/>
                <a:gd name="T26" fmla="*/ 1689 w 4762"/>
                <a:gd name="T27" fmla="*/ 2439 h 4085"/>
                <a:gd name="T28" fmla="*/ 1843 w 4762"/>
                <a:gd name="T29" fmla="*/ 3379 h 4085"/>
                <a:gd name="T30" fmla="*/ 1888 w 4762"/>
                <a:gd name="T31" fmla="*/ 3551 h 4085"/>
                <a:gd name="T32" fmla="*/ 3153 w 4762"/>
                <a:gd name="T33" fmla="*/ 4066 h 4085"/>
                <a:gd name="T34" fmla="*/ 3307 w 4762"/>
                <a:gd name="T35" fmla="*/ 3975 h 4085"/>
                <a:gd name="T36" fmla="*/ 4075 w 4762"/>
                <a:gd name="T37" fmla="*/ 3424 h 4085"/>
                <a:gd name="T38" fmla="*/ 4075 w 4762"/>
                <a:gd name="T39" fmla="*/ 3424 h 4085"/>
                <a:gd name="T40" fmla="*/ 4075 w 4762"/>
                <a:gd name="T41" fmla="*/ 2936 h 4085"/>
                <a:gd name="T42" fmla="*/ 4761 w 4762"/>
                <a:gd name="T43" fmla="*/ 2249 h 4085"/>
                <a:gd name="T44" fmla="*/ 4075 w 4762"/>
                <a:gd name="T45" fmla="*/ 1563 h 4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62" h="4085">
                  <a:moveTo>
                    <a:pt x="4075" y="1563"/>
                  </a:moveTo>
                  <a:lnTo>
                    <a:pt x="4075" y="1563"/>
                  </a:lnTo>
                  <a:cubicBezTo>
                    <a:pt x="4075" y="1147"/>
                    <a:pt x="4075" y="1147"/>
                    <a:pt x="4075" y="1147"/>
                  </a:cubicBezTo>
                  <a:cubicBezTo>
                    <a:pt x="3442" y="1147"/>
                    <a:pt x="2927" y="632"/>
                    <a:pt x="2927" y="0"/>
                  </a:cubicBezTo>
                  <a:cubicBezTo>
                    <a:pt x="2439" y="0"/>
                    <a:pt x="2439" y="0"/>
                    <a:pt x="2439" y="0"/>
                  </a:cubicBezTo>
                  <a:cubicBezTo>
                    <a:pt x="2439" y="379"/>
                    <a:pt x="2132" y="686"/>
                    <a:pt x="1753" y="686"/>
                  </a:cubicBezTo>
                  <a:cubicBezTo>
                    <a:pt x="1373" y="686"/>
                    <a:pt x="1066" y="379"/>
                    <a:pt x="1066" y="0"/>
                  </a:cubicBezTo>
                  <a:cubicBezTo>
                    <a:pt x="705" y="0"/>
                    <a:pt x="705" y="0"/>
                    <a:pt x="705" y="0"/>
                  </a:cubicBezTo>
                  <a:cubicBezTo>
                    <a:pt x="705" y="18"/>
                    <a:pt x="705" y="36"/>
                    <a:pt x="705" y="54"/>
                  </a:cubicBezTo>
                  <a:cubicBezTo>
                    <a:pt x="705" y="424"/>
                    <a:pt x="452" y="740"/>
                    <a:pt x="117" y="831"/>
                  </a:cubicBezTo>
                  <a:cubicBezTo>
                    <a:pt x="45" y="849"/>
                    <a:pt x="0" y="921"/>
                    <a:pt x="18" y="993"/>
                  </a:cubicBezTo>
                  <a:cubicBezTo>
                    <a:pt x="135" y="1445"/>
                    <a:pt x="316" y="1870"/>
                    <a:pt x="569" y="2258"/>
                  </a:cubicBezTo>
                  <a:cubicBezTo>
                    <a:pt x="605" y="2313"/>
                    <a:pt x="677" y="2331"/>
                    <a:pt x="741" y="2304"/>
                  </a:cubicBezTo>
                  <a:cubicBezTo>
                    <a:pt x="1048" y="2132"/>
                    <a:pt x="1436" y="2186"/>
                    <a:pt x="1689" y="2439"/>
                  </a:cubicBezTo>
                  <a:cubicBezTo>
                    <a:pt x="1942" y="2692"/>
                    <a:pt x="1997" y="3072"/>
                    <a:pt x="1843" y="3379"/>
                  </a:cubicBezTo>
                  <a:cubicBezTo>
                    <a:pt x="1807" y="3442"/>
                    <a:pt x="1834" y="3514"/>
                    <a:pt x="1888" y="3551"/>
                  </a:cubicBezTo>
                  <a:cubicBezTo>
                    <a:pt x="2277" y="3785"/>
                    <a:pt x="2701" y="3966"/>
                    <a:pt x="3153" y="4066"/>
                  </a:cubicBezTo>
                  <a:cubicBezTo>
                    <a:pt x="3226" y="4084"/>
                    <a:pt x="3289" y="4048"/>
                    <a:pt x="3307" y="3975"/>
                  </a:cubicBezTo>
                  <a:cubicBezTo>
                    <a:pt x="3415" y="3659"/>
                    <a:pt x="3722" y="3424"/>
                    <a:pt x="4075" y="3424"/>
                  </a:cubicBezTo>
                  <a:lnTo>
                    <a:pt x="4075" y="3424"/>
                  </a:lnTo>
                  <a:cubicBezTo>
                    <a:pt x="4075" y="2936"/>
                    <a:pt x="4075" y="2936"/>
                    <a:pt x="4075" y="2936"/>
                  </a:cubicBezTo>
                  <a:cubicBezTo>
                    <a:pt x="4454" y="2936"/>
                    <a:pt x="4761" y="2629"/>
                    <a:pt x="4761" y="2249"/>
                  </a:cubicBezTo>
                  <a:cubicBezTo>
                    <a:pt x="4761" y="1870"/>
                    <a:pt x="4454" y="1563"/>
                    <a:pt x="4075" y="1563"/>
                  </a:cubicBezTo>
                </a:path>
              </a:pathLst>
            </a:custGeom>
            <a:solidFill>
              <a:srgbClr val="FEAB16"/>
            </a:solidFill>
            <a:ln w="9525" cap="flat">
              <a:solidFill>
                <a:srgbClr val="F8FAF9"/>
              </a:solidFill>
              <a:bevel/>
              <a:headEnd/>
              <a:tailEnd/>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68" name="Freeform 372">
              <a:extLst>
                <a:ext uri="{FF2B5EF4-FFF2-40B4-BE49-F238E27FC236}">
                  <a16:creationId xmlns:a16="http://schemas.microsoft.com/office/drawing/2014/main" id="{7698270D-EE74-F74B-99D1-E6F710F184D7}"/>
                </a:ext>
              </a:extLst>
            </p:cNvPr>
            <p:cNvSpPr>
              <a:spLocks noChangeArrowheads="1"/>
            </p:cNvSpPr>
            <p:nvPr/>
          </p:nvSpPr>
          <p:spPr bwMode="auto">
            <a:xfrm>
              <a:off x="5052088" y="4948152"/>
              <a:ext cx="611352" cy="346049"/>
            </a:xfrm>
            <a:custGeom>
              <a:avLst/>
              <a:gdLst>
                <a:gd name="T0" fmla="*/ 1166 w 1167"/>
                <a:gd name="T1" fmla="*/ 199 h 661"/>
                <a:gd name="T2" fmla="*/ 1166 w 1167"/>
                <a:gd name="T3" fmla="*/ 199 h 661"/>
                <a:gd name="T4" fmla="*/ 1166 w 1167"/>
                <a:gd name="T5" fmla="*/ 199 h 661"/>
                <a:gd name="T6" fmla="*/ 1166 w 1167"/>
                <a:gd name="T7" fmla="*/ 190 h 661"/>
                <a:gd name="T8" fmla="*/ 1157 w 1167"/>
                <a:gd name="T9" fmla="*/ 163 h 661"/>
                <a:gd name="T10" fmla="*/ 1157 w 1167"/>
                <a:gd name="T11" fmla="*/ 163 h 661"/>
                <a:gd name="T12" fmla="*/ 1012 w 1167"/>
                <a:gd name="T13" fmla="*/ 18 h 661"/>
                <a:gd name="T14" fmla="*/ 958 w 1167"/>
                <a:gd name="T15" fmla="*/ 18 h 661"/>
                <a:gd name="T16" fmla="*/ 958 w 1167"/>
                <a:gd name="T17" fmla="*/ 72 h 661"/>
                <a:gd name="T18" fmla="*/ 1039 w 1167"/>
                <a:gd name="T19" fmla="*/ 145 h 661"/>
                <a:gd name="T20" fmla="*/ 804 w 1167"/>
                <a:gd name="T21" fmla="*/ 145 h 661"/>
                <a:gd name="T22" fmla="*/ 804 w 1167"/>
                <a:gd name="T23" fmla="*/ 145 h 661"/>
                <a:gd name="T24" fmla="*/ 804 w 1167"/>
                <a:gd name="T25" fmla="*/ 145 h 661"/>
                <a:gd name="T26" fmla="*/ 804 w 1167"/>
                <a:gd name="T27" fmla="*/ 145 h 661"/>
                <a:gd name="T28" fmla="*/ 795 w 1167"/>
                <a:gd name="T29" fmla="*/ 154 h 661"/>
                <a:gd name="T30" fmla="*/ 795 w 1167"/>
                <a:gd name="T31" fmla="*/ 154 h 661"/>
                <a:gd name="T32" fmla="*/ 795 w 1167"/>
                <a:gd name="T33" fmla="*/ 154 h 661"/>
                <a:gd name="T34" fmla="*/ 795 w 1167"/>
                <a:gd name="T35" fmla="*/ 154 h 661"/>
                <a:gd name="T36" fmla="*/ 795 w 1167"/>
                <a:gd name="T37" fmla="*/ 154 h 661"/>
                <a:gd name="T38" fmla="*/ 786 w 1167"/>
                <a:gd name="T39" fmla="*/ 154 h 661"/>
                <a:gd name="T40" fmla="*/ 786 w 1167"/>
                <a:gd name="T41" fmla="*/ 154 h 661"/>
                <a:gd name="T42" fmla="*/ 786 w 1167"/>
                <a:gd name="T43" fmla="*/ 154 h 661"/>
                <a:gd name="T44" fmla="*/ 786 w 1167"/>
                <a:gd name="T45" fmla="*/ 154 h 661"/>
                <a:gd name="T46" fmla="*/ 786 w 1167"/>
                <a:gd name="T47" fmla="*/ 154 h 661"/>
                <a:gd name="T48" fmla="*/ 786 w 1167"/>
                <a:gd name="T49" fmla="*/ 154 h 661"/>
                <a:gd name="T50" fmla="*/ 777 w 1167"/>
                <a:gd name="T51" fmla="*/ 154 h 661"/>
                <a:gd name="T52" fmla="*/ 244 w 1167"/>
                <a:gd name="T53" fmla="*/ 587 h 661"/>
                <a:gd name="T54" fmla="*/ 45 w 1167"/>
                <a:gd name="T55" fmla="*/ 587 h 661"/>
                <a:gd name="T56" fmla="*/ 45 w 1167"/>
                <a:gd name="T57" fmla="*/ 587 h 661"/>
                <a:gd name="T58" fmla="*/ 0 w 1167"/>
                <a:gd name="T59" fmla="*/ 624 h 661"/>
                <a:gd name="T60" fmla="*/ 45 w 1167"/>
                <a:gd name="T61" fmla="*/ 660 h 661"/>
                <a:gd name="T62" fmla="*/ 253 w 1167"/>
                <a:gd name="T63" fmla="*/ 660 h 661"/>
                <a:gd name="T64" fmla="*/ 253 w 1167"/>
                <a:gd name="T65" fmla="*/ 660 h 661"/>
                <a:gd name="T66" fmla="*/ 253 w 1167"/>
                <a:gd name="T67" fmla="*/ 660 h 661"/>
                <a:gd name="T68" fmla="*/ 262 w 1167"/>
                <a:gd name="T69" fmla="*/ 660 h 661"/>
                <a:gd name="T70" fmla="*/ 262 w 1167"/>
                <a:gd name="T71" fmla="*/ 660 h 661"/>
                <a:gd name="T72" fmla="*/ 262 w 1167"/>
                <a:gd name="T73" fmla="*/ 660 h 661"/>
                <a:gd name="T74" fmla="*/ 262 w 1167"/>
                <a:gd name="T75" fmla="*/ 660 h 661"/>
                <a:gd name="T76" fmla="*/ 271 w 1167"/>
                <a:gd name="T77" fmla="*/ 660 h 661"/>
                <a:gd name="T78" fmla="*/ 271 w 1167"/>
                <a:gd name="T79" fmla="*/ 660 h 661"/>
                <a:gd name="T80" fmla="*/ 271 w 1167"/>
                <a:gd name="T81" fmla="*/ 660 h 661"/>
                <a:gd name="T82" fmla="*/ 271 w 1167"/>
                <a:gd name="T83" fmla="*/ 660 h 661"/>
                <a:gd name="T84" fmla="*/ 271 w 1167"/>
                <a:gd name="T85" fmla="*/ 660 h 661"/>
                <a:gd name="T86" fmla="*/ 271 w 1167"/>
                <a:gd name="T87" fmla="*/ 651 h 661"/>
                <a:gd name="T88" fmla="*/ 280 w 1167"/>
                <a:gd name="T89" fmla="*/ 651 h 661"/>
                <a:gd name="T90" fmla="*/ 280 w 1167"/>
                <a:gd name="T91" fmla="*/ 651 h 661"/>
                <a:gd name="T92" fmla="*/ 280 w 1167"/>
                <a:gd name="T93" fmla="*/ 651 h 661"/>
                <a:gd name="T94" fmla="*/ 813 w 1167"/>
                <a:gd name="T95" fmla="*/ 226 h 661"/>
                <a:gd name="T96" fmla="*/ 1039 w 1167"/>
                <a:gd name="T97" fmla="*/ 226 h 661"/>
                <a:gd name="T98" fmla="*/ 958 w 1167"/>
                <a:gd name="T99" fmla="*/ 307 h 661"/>
                <a:gd name="T100" fmla="*/ 958 w 1167"/>
                <a:gd name="T101" fmla="*/ 353 h 661"/>
                <a:gd name="T102" fmla="*/ 985 w 1167"/>
                <a:gd name="T103" fmla="*/ 371 h 661"/>
                <a:gd name="T104" fmla="*/ 1012 w 1167"/>
                <a:gd name="T105" fmla="*/ 353 h 661"/>
                <a:gd name="T106" fmla="*/ 1157 w 1167"/>
                <a:gd name="T107" fmla="*/ 217 h 661"/>
                <a:gd name="T108" fmla="*/ 1157 w 1167"/>
                <a:gd name="T109" fmla="*/ 208 h 661"/>
                <a:gd name="T110" fmla="*/ 1157 w 1167"/>
                <a:gd name="T111" fmla="*/ 208 h 661"/>
                <a:gd name="T112" fmla="*/ 1157 w 1167"/>
                <a:gd name="T113" fmla="*/ 208 h 661"/>
                <a:gd name="T114" fmla="*/ 1157 w 1167"/>
                <a:gd name="T115" fmla="*/ 208 h 661"/>
                <a:gd name="T116" fmla="*/ 1166 w 1167"/>
                <a:gd name="T117" fmla="*/ 208 h 661"/>
                <a:gd name="T118" fmla="*/ 1166 w 1167"/>
                <a:gd name="T119" fmla="*/ 208 h 661"/>
                <a:gd name="T120" fmla="*/ 1166 w 1167"/>
                <a:gd name="T121" fmla="*/ 19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7" h="661">
                  <a:moveTo>
                    <a:pt x="1166" y="199"/>
                  </a:moveTo>
                  <a:lnTo>
                    <a:pt x="1166" y="199"/>
                  </a:lnTo>
                  <a:lnTo>
                    <a:pt x="1166" y="199"/>
                  </a:lnTo>
                  <a:cubicBezTo>
                    <a:pt x="1166" y="190"/>
                    <a:pt x="1166" y="190"/>
                    <a:pt x="1166" y="190"/>
                  </a:cubicBezTo>
                  <a:cubicBezTo>
                    <a:pt x="1166" y="181"/>
                    <a:pt x="1166" y="172"/>
                    <a:pt x="1157" y="163"/>
                  </a:cubicBezTo>
                  <a:lnTo>
                    <a:pt x="1157" y="163"/>
                  </a:lnTo>
                  <a:cubicBezTo>
                    <a:pt x="1012" y="18"/>
                    <a:pt x="1012" y="18"/>
                    <a:pt x="1012" y="18"/>
                  </a:cubicBezTo>
                  <a:cubicBezTo>
                    <a:pt x="1003" y="0"/>
                    <a:pt x="976" y="0"/>
                    <a:pt x="958" y="18"/>
                  </a:cubicBezTo>
                  <a:cubicBezTo>
                    <a:pt x="949" y="36"/>
                    <a:pt x="949" y="54"/>
                    <a:pt x="958" y="72"/>
                  </a:cubicBezTo>
                  <a:cubicBezTo>
                    <a:pt x="1039" y="145"/>
                    <a:pt x="1039" y="145"/>
                    <a:pt x="1039" y="145"/>
                  </a:cubicBezTo>
                  <a:cubicBezTo>
                    <a:pt x="804" y="145"/>
                    <a:pt x="804" y="145"/>
                    <a:pt x="804" y="145"/>
                  </a:cubicBezTo>
                  <a:lnTo>
                    <a:pt x="804" y="145"/>
                  </a:lnTo>
                  <a:lnTo>
                    <a:pt x="804" y="145"/>
                  </a:lnTo>
                  <a:lnTo>
                    <a:pt x="804" y="145"/>
                  </a:lnTo>
                  <a:cubicBezTo>
                    <a:pt x="804" y="145"/>
                    <a:pt x="804" y="145"/>
                    <a:pt x="795" y="154"/>
                  </a:cubicBezTo>
                  <a:lnTo>
                    <a:pt x="795" y="154"/>
                  </a:lnTo>
                  <a:lnTo>
                    <a:pt x="795" y="154"/>
                  </a:lnTo>
                  <a:lnTo>
                    <a:pt x="795" y="154"/>
                  </a:lnTo>
                  <a:lnTo>
                    <a:pt x="795" y="154"/>
                  </a:lnTo>
                  <a:cubicBezTo>
                    <a:pt x="795" y="154"/>
                    <a:pt x="795" y="154"/>
                    <a:pt x="786" y="154"/>
                  </a:cubicBezTo>
                  <a:lnTo>
                    <a:pt x="786" y="154"/>
                  </a:lnTo>
                  <a:lnTo>
                    <a:pt x="786" y="154"/>
                  </a:lnTo>
                  <a:lnTo>
                    <a:pt x="786" y="154"/>
                  </a:lnTo>
                  <a:lnTo>
                    <a:pt x="786" y="154"/>
                  </a:lnTo>
                  <a:lnTo>
                    <a:pt x="786" y="154"/>
                  </a:lnTo>
                  <a:lnTo>
                    <a:pt x="777" y="154"/>
                  </a:lnTo>
                  <a:cubicBezTo>
                    <a:pt x="244" y="587"/>
                    <a:pt x="244" y="587"/>
                    <a:pt x="244" y="587"/>
                  </a:cubicBezTo>
                  <a:cubicBezTo>
                    <a:pt x="45" y="587"/>
                    <a:pt x="45" y="587"/>
                    <a:pt x="45" y="587"/>
                  </a:cubicBezTo>
                  <a:lnTo>
                    <a:pt x="45" y="587"/>
                  </a:lnTo>
                  <a:cubicBezTo>
                    <a:pt x="18" y="587"/>
                    <a:pt x="0" y="596"/>
                    <a:pt x="0" y="624"/>
                  </a:cubicBezTo>
                  <a:cubicBezTo>
                    <a:pt x="0" y="642"/>
                    <a:pt x="18" y="660"/>
                    <a:pt x="45" y="660"/>
                  </a:cubicBezTo>
                  <a:cubicBezTo>
                    <a:pt x="253" y="660"/>
                    <a:pt x="253" y="660"/>
                    <a:pt x="253" y="660"/>
                  </a:cubicBezTo>
                  <a:lnTo>
                    <a:pt x="253" y="660"/>
                  </a:lnTo>
                  <a:lnTo>
                    <a:pt x="253" y="660"/>
                  </a:lnTo>
                  <a:cubicBezTo>
                    <a:pt x="262" y="660"/>
                    <a:pt x="262" y="660"/>
                    <a:pt x="262" y="660"/>
                  </a:cubicBezTo>
                  <a:lnTo>
                    <a:pt x="262" y="660"/>
                  </a:lnTo>
                  <a:lnTo>
                    <a:pt x="262" y="660"/>
                  </a:lnTo>
                  <a:lnTo>
                    <a:pt x="262" y="660"/>
                  </a:lnTo>
                  <a:lnTo>
                    <a:pt x="271" y="660"/>
                  </a:lnTo>
                  <a:lnTo>
                    <a:pt x="271" y="660"/>
                  </a:lnTo>
                  <a:lnTo>
                    <a:pt x="271" y="660"/>
                  </a:lnTo>
                  <a:lnTo>
                    <a:pt x="271" y="660"/>
                  </a:lnTo>
                  <a:lnTo>
                    <a:pt x="271" y="660"/>
                  </a:lnTo>
                  <a:lnTo>
                    <a:pt x="271" y="651"/>
                  </a:lnTo>
                  <a:cubicBezTo>
                    <a:pt x="280" y="651"/>
                    <a:pt x="280" y="651"/>
                    <a:pt x="280" y="651"/>
                  </a:cubicBezTo>
                  <a:lnTo>
                    <a:pt x="280" y="651"/>
                  </a:lnTo>
                  <a:lnTo>
                    <a:pt x="280" y="651"/>
                  </a:lnTo>
                  <a:cubicBezTo>
                    <a:pt x="813" y="226"/>
                    <a:pt x="813" y="226"/>
                    <a:pt x="813" y="226"/>
                  </a:cubicBezTo>
                  <a:cubicBezTo>
                    <a:pt x="1039" y="226"/>
                    <a:pt x="1039" y="226"/>
                    <a:pt x="1039" y="226"/>
                  </a:cubicBezTo>
                  <a:cubicBezTo>
                    <a:pt x="958" y="307"/>
                    <a:pt x="958" y="307"/>
                    <a:pt x="958" y="307"/>
                  </a:cubicBezTo>
                  <a:cubicBezTo>
                    <a:pt x="949" y="316"/>
                    <a:pt x="949" y="343"/>
                    <a:pt x="958" y="353"/>
                  </a:cubicBezTo>
                  <a:cubicBezTo>
                    <a:pt x="967" y="362"/>
                    <a:pt x="976" y="371"/>
                    <a:pt x="985" y="371"/>
                  </a:cubicBezTo>
                  <a:cubicBezTo>
                    <a:pt x="994" y="371"/>
                    <a:pt x="1003" y="362"/>
                    <a:pt x="1012" y="353"/>
                  </a:cubicBezTo>
                  <a:cubicBezTo>
                    <a:pt x="1157" y="217"/>
                    <a:pt x="1157" y="217"/>
                    <a:pt x="1157" y="217"/>
                  </a:cubicBezTo>
                  <a:cubicBezTo>
                    <a:pt x="1157" y="217"/>
                    <a:pt x="1157" y="217"/>
                    <a:pt x="1157" y="208"/>
                  </a:cubicBezTo>
                  <a:lnTo>
                    <a:pt x="1157" y="208"/>
                  </a:lnTo>
                  <a:lnTo>
                    <a:pt x="1157" y="208"/>
                  </a:lnTo>
                  <a:lnTo>
                    <a:pt x="1157" y="208"/>
                  </a:lnTo>
                  <a:cubicBezTo>
                    <a:pt x="1166" y="208"/>
                    <a:pt x="1166" y="208"/>
                    <a:pt x="1166" y="208"/>
                  </a:cubicBezTo>
                  <a:lnTo>
                    <a:pt x="1166" y="208"/>
                  </a:lnTo>
                  <a:lnTo>
                    <a:pt x="1166" y="199"/>
                  </a:lnTo>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69" name="Freeform 373">
              <a:extLst>
                <a:ext uri="{FF2B5EF4-FFF2-40B4-BE49-F238E27FC236}">
                  <a16:creationId xmlns:a16="http://schemas.microsoft.com/office/drawing/2014/main" id="{A53BE0CD-F56F-262D-9305-F7587C2C964C}"/>
                </a:ext>
              </a:extLst>
            </p:cNvPr>
            <p:cNvSpPr>
              <a:spLocks noChangeArrowheads="1"/>
            </p:cNvSpPr>
            <p:nvPr/>
          </p:nvSpPr>
          <p:spPr bwMode="auto">
            <a:xfrm>
              <a:off x="5349689" y="5171931"/>
              <a:ext cx="313751" cy="198401"/>
            </a:xfrm>
            <a:custGeom>
              <a:avLst/>
              <a:gdLst>
                <a:gd name="T0" fmla="*/ 588 w 598"/>
                <a:gd name="T1" fmla="*/ 217 h 380"/>
                <a:gd name="T2" fmla="*/ 588 w 598"/>
                <a:gd name="T3" fmla="*/ 217 h 380"/>
                <a:gd name="T4" fmla="*/ 588 w 598"/>
                <a:gd name="T5" fmla="*/ 217 h 380"/>
                <a:gd name="T6" fmla="*/ 588 w 598"/>
                <a:gd name="T7" fmla="*/ 217 h 380"/>
                <a:gd name="T8" fmla="*/ 588 w 598"/>
                <a:gd name="T9" fmla="*/ 217 h 380"/>
                <a:gd name="T10" fmla="*/ 597 w 598"/>
                <a:gd name="T11" fmla="*/ 208 h 380"/>
                <a:gd name="T12" fmla="*/ 597 w 598"/>
                <a:gd name="T13" fmla="*/ 208 h 380"/>
                <a:gd name="T14" fmla="*/ 597 w 598"/>
                <a:gd name="T15" fmla="*/ 208 h 380"/>
                <a:gd name="T16" fmla="*/ 597 w 598"/>
                <a:gd name="T17" fmla="*/ 208 h 380"/>
                <a:gd name="T18" fmla="*/ 597 w 598"/>
                <a:gd name="T19" fmla="*/ 208 h 380"/>
                <a:gd name="T20" fmla="*/ 597 w 598"/>
                <a:gd name="T21" fmla="*/ 199 h 380"/>
                <a:gd name="T22" fmla="*/ 588 w 598"/>
                <a:gd name="T23" fmla="*/ 171 h 380"/>
                <a:gd name="T24" fmla="*/ 443 w 598"/>
                <a:gd name="T25" fmla="*/ 27 h 380"/>
                <a:gd name="T26" fmla="*/ 389 w 598"/>
                <a:gd name="T27" fmla="*/ 27 h 380"/>
                <a:gd name="T28" fmla="*/ 389 w 598"/>
                <a:gd name="T29" fmla="*/ 81 h 380"/>
                <a:gd name="T30" fmla="*/ 470 w 598"/>
                <a:gd name="T31" fmla="*/ 153 h 380"/>
                <a:gd name="T32" fmla="*/ 253 w 598"/>
                <a:gd name="T33" fmla="*/ 153 h 380"/>
                <a:gd name="T34" fmla="*/ 73 w 598"/>
                <a:gd name="T35" fmla="*/ 18 h 380"/>
                <a:gd name="T36" fmla="*/ 18 w 598"/>
                <a:gd name="T37" fmla="*/ 18 h 380"/>
                <a:gd name="T38" fmla="*/ 18 w 598"/>
                <a:gd name="T39" fmla="*/ 72 h 380"/>
                <a:gd name="T40" fmla="*/ 217 w 598"/>
                <a:gd name="T41" fmla="*/ 226 h 380"/>
                <a:gd name="T42" fmla="*/ 217 w 598"/>
                <a:gd name="T43" fmla="*/ 226 h 380"/>
                <a:gd name="T44" fmla="*/ 217 w 598"/>
                <a:gd name="T45" fmla="*/ 226 h 380"/>
                <a:gd name="T46" fmla="*/ 217 w 598"/>
                <a:gd name="T47" fmla="*/ 226 h 380"/>
                <a:gd name="T48" fmla="*/ 217 w 598"/>
                <a:gd name="T49" fmla="*/ 226 h 380"/>
                <a:gd name="T50" fmla="*/ 217 w 598"/>
                <a:gd name="T51" fmla="*/ 226 h 380"/>
                <a:gd name="T52" fmla="*/ 226 w 598"/>
                <a:gd name="T53" fmla="*/ 226 h 380"/>
                <a:gd name="T54" fmla="*/ 226 w 598"/>
                <a:gd name="T55" fmla="*/ 235 h 380"/>
                <a:gd name="T56" fmla="*/ 226 w 598"/>
                <a:gd name="T57" fmla="*/ 235 h 380"/>
                <a:gd name="T58" fmla="*/ 226 w 598"/>
                <a:gd name="T59" fmla="*/ 235 h 380"/>
                <a:gd name="T60" fmla="*/ 226 w 598"/>
                <a:gd name="T61" fmla="*/ 235 h 380"/>
                <a:gd name="T62" fmla="*/ 235 w 598"/>
                <a:gd name="T63" fmla="*/ 235 h 380"/>
                <a:gd name="T64" fmla="*/ 235 w 598"/>
                <a:gd name="T65" fmla="*/ 235 h 380"/>
                <a:gd name="T66" fmla="*/ 235 w 598"/>
                <a:gd name="T67" fmla="*/ 235 h 380"/>
                <a:gd name="T68" fmla="*/ 235 w 598"/>
                <a:gd name="T69" fmla="*/ 235 h 380"/>
                <a:gd name="T70" fmla="*/ 470 w 598"/>
                <a:gd name="T71" fmla="*/ 235 h 380"/>
                <a:gd name="T72" fmla="*/ 389 w 598"/>
                <a:gd name="T73" fmla="*/ 307 h 380"/>
                <a:gd name="T74" fmla="*/ 389 w 598"/>
                <a:gd name="T75" fmla="*/ 361 h 380"/>
                <a:gd name="T76" fmla="*/ 416 w 598"/>
                <a:gd name="T77" fmla="*/ 379 h 380"/>
                <a:gd name="T78" fmla="*/ 443 w 598"/>
                <a:gd name="T79" fmla="*/ 361 h 380"/>
                <a:gd name="T80" fmla="*/ 588 w 598"/>
                <a:gd name="T81" fmla="*/ 226 h 380"/>
                <a:gd name="T82" fmla="*/ 588 w 598"/>
                <a:gd name="T83" fmla="*/ 21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8" h="380">
                  <a:moveTo>
                    <a:pt x="588" y="217"/>
                  </a:moveTo>
                  <a:lnTo>
                    <a:pt x="588" y="217"/>
                  </a:lnTo>
                  <a:lnTo>
                    <a:pt x="588" y="217"/>
                  </a:lnTo>
                  <a:lnTo>
                    <a:pt x="588" y="217"/>
                  </a:lnTo>
                  <a:lnTo>
                    <a:pt x="588" y="217"/>
                  </a:lnTo>
                  <a:lnTo>
                    <a:pt x="597" y="208"/>
                  </a:lnTo>
                  <a:lnTo>
                    <a:pt x="597" y="208"/>
                  </a:lnTo>
                  <a:lnTo>
                    <a:pt x="597" y="208"/>
                  </a:lnTo>
                  <a:lnTo>
                    <a:pt x="597" y="208"/>
                  </a:lnTo>
                  <a:lnTo>
                    <a:pt x="597" y="208"/>
                  </a:lnTo>
                  <a:cubicBezTo>
                    <a:pt x="597" y="199"/>
                    <a:pt x="597" y="199"/>
                    <a:pt x="597" y="199"/>
                  </a:cubicBezTo>
                  <a:cubicBezTo>
                    <a:pt x="597" y="190"/>
                    <a:pt x="597" y="181"/>
                    <a:pt x="588" y="171"/>
                  </a:cubicBezTo>
                  <a:cubicBezTo>
                    <a:pt x="443" y="27"/>
                    <a:pt x="443" y="27"/>
                    <a:pt x="443" y="27"/>
                  </a:cubicBezTo>
                  <a:cubicBezTo>
                    <a:pt x="425" y="9"/>
                    <a:pt x="407" y="9"/>
                    <a:pt x="389" y="27"/>
                  </a:cubicBezTo>
                  <a:cubicBezTo>
                    <a:pt x="371" y="36"/>
                    <a:pt x="371" y="63"/>
                    <a:pt x="389" y="81"/>
                  </a:cubicBezTo>
                  <a:cubicBezTo>
                    <a:pt x="470" y="153"/>
                    <a:pt x="470" y="153"/>
                    <a:pt x="470" y="153"/>
                  </a:cubicBezTo>
                  <a:cubicBezTo>
                    <a:pt x="253" y="153"/>
                    <a:pt x="253" y="153"/>
                    <a:pt x="253" y="153"/>
                  </a:cubicBezTo>
                  <a:cubicBezTo>
                    <a:pt x="73" y="18"/>
                    <a:pt x="73" y="18"/>
                    <a:pt x="73" y="18"/>
                  </a:cubicBezTo>
                  <a:cubicBezTo>
                    <a:pt x="54" y="0"/>
                    <a:pt x="27" y="0"/>
                    <a:pt x="18" y="18"/>
                  </a:cubicBezTo>
                  <a:cubicBezTo>
                    <a:pt x="0" y="36"/>
                    <a:pt x="9" y="63"/>
                    <a:pt x="18" y="72"/>
                  </a:cubicBezTo>
                  <a:cubicBezTo>
                    <a:pt x="217" y="226"/>
                    <a:pt x="217" y="226"/>
                    <a:pt x="217" y="226"/>
                  </a:cubicBezTo>
                  <a:lnTo>
                    <a:pt x="217" y="226"/>
                  </a:lnTo>
                  <a:lnTo>
                    <a:pt x="217" y="226"/>
                  </a:lnTo>
                  <a:lnTo>
                    <a:pt x="217" y="226"/>
                  </a:lnTo>
                  <a:lnTo>
                    <a:pt x="217" y="226"/>
                  </a:lnTo>
                  <a:lnTo>
                    <a:pt x="217" y="226"/>
                  </a:lnTo>
                  <a:cubicBezTo>
                    <a:pt x="226" y="226"/>
                    <a:pt x="226" y="226"/>
                    <a:pt x="226" y="226"/>
                  </a:cubicBezTo>
                  <a:cubicBezTo>
                    <a:pt x="226" y="235"/>
                    <a:pt x="226" y="235"/>
                    <a:pt x="226" y="235"/>
                  </a:cubicBezTo>
                  <a:lnTo>
                    <a:pt x="226" y="235"/>
                  </a:lnTo>
                  <a:lnTo>
                    <a:pt x="226" y="235"/>
                  </a:lnTo>
                  <a:lnTo>
                    <a:pt x="226" y="235"/>
                  </a:lnTo>
                  <a:lnTo>
                    <a:pt x="235" y="235"/>
                  </a:lnTo>
                  <a:lnTo>
                    <a:pt x="235" y="235"/>
                  </a:lnTo>
                  <a:lnTo>
                    <a:pt x="235" y="235"/>
                  </a:lnTo>
                  <a:lnTo>
                    <a:pt x="235" y="235"/>
                  </a:lnTo>
                  <a:cubicBezTo>
                    <a:pt x="470" y="235"/>
                    <a:pt x="470" y="235"/>
                    <a:pt x="470" y="235"/>
                  </a:cubicBezTo>
                  <a:cubicBezTo>
                    <a:pt x="389" y="307"/>
                    <a:pt x="389" y="307"/>
                    <a:pt x="389" y="307"/>
                  </a:cubicBezTo>
                  <a:cubicBezTo>
                    <a:pt x="371" y="325"/>
                    <a:pt x="371" y="352"/>
                    <a:pt x="389" y="361"/>
                  </a:cubicBezTo>
                  <a:cubicBezTo>
                    <a:pt x="398" y="370"/>
                    <a:pt x="407" y="379"/>
                    <a:pt x="416" y="379"/>
                  </a:cubicBezTo>
                  <a:cubicBezTo>
                    <a:pt x="425" y="379"/>
                    <a:pt x="434" y="370"/>
                    <a:pt x="443" y="361"/>
                  </a:cubicBezTo>
                  <a:cubicBezTo>
                    <a:pt x="588" y="226"/>
                    <a:pt x="588" y="226"/>
                    <a:pt x="588" y="226"/>
                  </a:cubicBezTo>
                  <a:lnTo>
                    <a:pt x="588" y="217"/>
                  </a:lnTo>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70" name="Freeform 374">
              <a:extLst>
                <a:ext uri="{FF2B5EF4-FFF2-40B4-BE49-F238E27FC236}">
                  <a16:creationId xmlns:a16="http://schemas.microsoft.com/office/drawing/2014/main" id="{54D79323-C747-4CA2-85D2-87EE13CD7FD6}"/>
                </a:ext>
              </a:extLst>
            </p:cNvPr>
            <p:cNvSpPr>
              <a:spLocks noChangeArrowheads="1"/>
            </p:cNvSpPr>
            <p:nvPr/>
          </p:nvSpPr>
          <p:spPr bwMode="auto">
            <a:xfrm>
              <a:off x="5052088" y="5024284"/>
              <a:ext cx="260689" cy="124578"/>
            </a:xfrm>
            <a:custGeom>
              <a:avLst/>
              <a:gdLst>
                <a:gd name="T0" fmla="*/ 45 w 498"/>
                <a:gd name="T1" fmla="*/ 81 h 236"/>
                <a:gd name="T2" fmla="*/ 45 w 498"/>
                <a:gd name="T3" fmla="*/ 81 h 236"/>
                <a:gd name="T4" fmla="*/ 244 w 498"/>
                <a:gd name="T5" fmla="*/ 81 h 236"/>
                <a:gd name="T6" fmla="*/ 425 w 498"/>
                <a:gd name="T7" fmla="*/ 226 h 236"/>
                <a:gd name="T8" fmla="*/ 452 w 498"/>
                <a:gd name="T9" fmla="*/ 235 h 236"/>
                <a:gd name="T10" fmla="*/ 479 w 498"/>
                <a:gd name="T11" fmla="*/ 217 h 236"/>
                <a:gd name="T12" fmla="*/ 470 w 498"/>
                <a:gd name="T13" fmla="*/ 162 h 236"/>
                <a:gd name="T14" fmla="*/ 280 w 498"/>
                <a:gd name="T15" fmla="*/ 9 h 236"/>
                <a:gd name="T16" fmla="*/ 280 w 498"/>
                <a:gd name="T17" fmla="*/ 9 h 236"/>
                <a:gd name="T18" fmla="*/ 280 w 498"/>
                <a:gd name="T19" fmla="*/ 9 h 236"/>
                <a:gd name="T20" fmla="*/ 280 w 498"/>
                <a:gd name="T21" fmla="*/ 9 h 236"/>
                <a:gd name="T22" fmla="*/ 271 w 498"/>
                <a:gd name="T23" fmla="*/ 9 h 236"/>
                <a:gd name="T24" fmla="*/ 271 w 498"/>
                <a:gd name="T25" fmla="*/ 9 h 236"/>
                <a:gd name="T26" fmla="*/ 271 w 498"/>
                <a:gd name="T27" fmla="*/ 9 h 236"/>
                <a:gd name="T28" fmla="*/ 271 w 498"/>
                <a:gd name="T29" fmla="*/ 9 h 236"/>
                <a:gd name="T30" fmla="*/ 271 w 498"/>
                <a:gd name="T31" fmla="*/ 9 h 236"/>
                <a:gd name="T32" fmla="*/ 271 w 498"/>
                <a:gd name="T33" fmla="*/ 9 h 236"/>
                <a:gd name="T34" fmla="*/ 262 w 498"/>
                <a:gd name="T35" fmla="*/ 9 h 236"/>
                <a:gd name="T36" fmla="*/ 262 w 498"/>
                <a:gd name="T37" fmla="*/ 9 h 236"/>
                <a:gd name="T38" fmla="*/ 262 w 498"/>
                <a:gd name="T39" fmla="*/ 9 h 236"/>
                <a:gd name="T40" fmla="*/ 262 w 498"/>
                <a:gd name="T41" fmla="*/ 9 h 236"/>
                <a:gd name="T42" fmla="*/ 262 w 498"/>
                <a:gd name="T43" fmla="*/ 9 h 236"/>
                <a:gd name="T44" fmla="*/ 45 w 498"/>
                <a:gd name="T45" fmla="*/ 0 h 236"/>
                <a:gd name="T46" fmla="*/ 45 w 498"/>
                <a:gd name="T47" fmla="*/ 0 h 236"/>
                <a:gd name="T48" fmla="*/ 0 w 498"/>
                <a:gd name="T49" fmla="*/ 45 h 236"/>
                <a:gd name="T50" fmla="*/ 45 w 498"/>
                <a:gd name="T51" fmla="*/ 8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8" h="236">
                  <a:moveTo>
                    <a:pt x="45" y="81"/>
                  </a:moveTo>
                  <a:lnTo>
                    <a:pt x="45" y="81"/>
                  </a:lnTo>
                  <a:cubicBezTo>
                    <a:pt x="244" y="81"/>
                    <a:pt x="244" y="81"/>
                    <a:pt x="244" y="81"/>
                  </a:cubicBezTo>
                  <a:cubicBezTo>
                    <a:pt x="425" y="226"/>
                    <a:pt x="425" y="226"/>
                    <a:pt x="425" y="226"/>
                  </a:cubicBezTo>
                  <a:cubicBezTo>
                    <a:pt x="434" y="226"/>
                    <a:pt x="443" y="235"/>
                    <a:pt x="452" y="235"/>
                  </a:cubicBezTo>
                  <a:cubicBezTo>
                    <a:pt x="461" y="235"/>
                    <a:pt x="470" y="226"/>
                    <a:pt x="479" y="217"/>
                  </a:cubicBezTo>
                  <a:cubicBezTo>
                    <a:pt x="497" y="198"/>
                    <a:pt x="488" y="180"/>
                    <a:pt x="470" y="162"/>
                  </a:cubicBezTo>
                  <a:cubicBezTo>
                    <a:pt x="280" y="9"/>
                    <a:pt x="280" y="9"/>
                    <a:pt x="280" y="9"/>
                  </a:cubicBezTo>
                  <a:lnTo>
                    <a:pt x="280" y="9"/>
                  </a:lnTo>
                  <a:lnTo>
                    <a:pt x="280" y="9"/>
                  </a:lnTo>
                  <a:lnTo>
                    <a:pt x="280" y="9"/>
                  </a:lnTo>
                  <a:cubicBezTo>
                    <a:pt x="280" y="9"/>
                    <a:pt x="280" y="9"/>
                    <a:pt x="271" y="9"/>
                  </a:cubicBezTo>
                  <a:lnTo>
                    <a:pt x="271" y="9"/>
                  </a:lnTo>
                  <a:lnTo>
                    <a:pt x="271" y="9"/>
                  </a:lnTo>
                  <a:lnTo>
                    <a:pt x="271" y="9"/>
                  </a:lnTo>
                  <a:lnTo>
                    <a:pt x="271" y="9"/>
                  </a:lnTo>
                  <a:lnTo>
                    <a:pt x="271" y="9"/>
                  </a:lnTo>
                  <a:cubicBezTo>
                    <a:pt x="262" y="9"/>
                    <a:pt x="262" y="9"/>
                    <a:pt x="262" y="9"/>
                  </a:cubicBezTo>
                  <a:lnTo>
                    <a:pt x="262" y="9"/>
                  </a:lnTo>
                  <a:lnTo>
                    <a:pt x="262" y="9"/>
                  </a:lnTo>
                  <a:lnTo>
                    <a:pt x="262" y="9"/>
                  </a:lnTo>
                  <a:lnTo>
                    <a:pt x="262" y="9"/>
                  </a:lnTo>
                  <a:cubicBezTo>
                    <a:pt x="45" y="0"/>
                    <a:pt x="45" y="0"/>
                    <a:pt x="45" y="0"/>
                  </a:cubicBezTo>
                  <a:lnTo>
                    <a:pt x="45" y="0"/>
                  </a:lnTo>
                  <a:cubicBezTo>
                    <a:pt x="18" y="0"/>
                    <a:pt x="0" y="18"/>
                    <a:pt x="0" y="45"/>
                  </a:cubicBezTo>
                  <a:cubicBezTo>
                    <a:pt x="0" y="63"/>
                    <a:pt x="18" y="81"/>
                    <a:pt x="45" y="81"/>
                  </a:cubicBezTo>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grpSp>
      <p:sp>
        <p:nvSpPr>
          <p:cNvPr id="71" name="Freeform 375">
            <a:extLst>
              <a:ext uri="{FF2B5EF4-FFF2-40B4-BE49-F238E27FC236}">
                <a16:creationId xmlns:a16="http://schemas.microsoft.com/office/drawing/2014/main" id="{BE9B57C5-489F-6569-DDB7-4D7AEDA733D5}"/>
              </a:ext>
            </a:extLst>
          </p:cNvPr>
          <p:cNvSpPr>
            <a:spLocks noChangeArrowheads="1"/>
          </p:cNvSpPr>
          <p:nvPr/>
        </p:nvSpPr>
        <p:spPr bwMode="auto">
          <a:xfrm>
            <a:off x="6927670" y="4807427"/>
            <a:ext cx="228393" cy="228391"/>
          </a:xfrm>
          <a:custGeom>
            <a:avLst/>
            <a:gdLst>
              <a:gd name="T0" fmla="*/ 217 w 435"/>
              <a:gd name="T1" fmla="*/ 434 h 435"/>
              <a:gd name="T2" fmla="*/ 217 w 435"/>
              <a:gd name="T3" fmla="*/ 434 h 435"/>
              <a:gd name="T4" fmla="*/ 0 w 435"/>
              <a:gd name="T5" fmla="*/ 217 h 435"/>
              <a:gd name="T6" fmla="*/ 217 w 435"/>
              <a:gd name="T7" fmla="*/ 0 h 435"/>
              <a:gd name="T8" fmla="*/ 434 w 435"/>
              <a:gd name="T9" fmla="*/ 217 h 435"/>
              <a:gd name="T10" fmla="*/ 217 w 435"/>
              <a:gd name="T11" fmla="*/ 434 h 435"/>
              <a:gd name="T12" fmla="*/ 217 w 435"/>
              <a:gd name="T13" fmla="*/ 72 h 435"/>
              <a:gd name="T14" fmla="*/ 217 w 435"/>
              <a:gd name="T15" fmla="*/ 72 h 435"/>
              <a:gd name="T16" fmla="*/ 72 w 435"/>
              <a:gd name="T17" fmla="*/ 217 h 435"/>
              <a:gd name="T18" fmla="*/ 217 w 435"/>
              <a:gd name="T19" fmla="*/ 352 h 435"/>
              <a:gd name="T20" fmla="*/ 353 w 435"/>
              <a:gd name="T21" fmla="*/ 217 h 435"/>
              <a:gd name="T22" fmla="*/ 217 w 435"/>
              <a:gd name="T23" fmla="*/ 7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5" h="435">
                <a:moveTo>
                  <a:pt x="217" y="434"/>
                </a:moveTo>
                <a:lnTo>
                  <a:pt x="217" y="434"/>
                </a:lnTo>
                <a:cubicBezTo>
                  <a:pt x="91" y="434"/>
                  <a:pt x="0" y="334"/>
                  <a:pt x="0" y="217"/>
                </a:cubicBezTo>
                <a:cubicBezTo>
                  <a:pt x="0" y="90"/>
                  <a:pt x="91" y="0"/>
                  <a:pt x="217" y="0"/>
                </a:cubicBezTo>
                <a:cubicBezTo>
                  <a:pt x="335" y="0"/>
                  <a:pt x="434" y="90"/>
                  <a:pt x="434" y="217"/>
                </a:cubicBezTo>
                <a:cubicBezTo>
                  <a:pt x="434" y="334"/>
                  <a:pt x="335" y="434"/>
                  <a:pt x="217" y="434"/>
                </a:cubicBezTo>
                <a:close/>
                <a:moveTo>
                  <a:pt x="217" y="72"/>
                </a:moveTo>
                <a:lnTo>
                  <a:pt x="217" y="72"/>
                </a:lnTo>
                <a:cubicBezTo>
                  <a:pt x="136" y="72"/>
                  <a:pt x="72" y="136"/>
                  <a:pt x="72" y="217"/>
                </a:cubicBezTo>
                <a:cubicBezTo>
                  <a:pt x="72" y="289"/>
                  <a:pt x="136" y="352"/>
                  <a:pt x="217" y="352"/>
                </a:cubicBezTo>
                <a:cubicBezTo>
                  <a:pt x="289" y="352"/>
                  <a:pt x="353" y="289"/>
                  <a:pt x="353" y="217"/>
                </a:cubicBezTo>
                <a:cubicBezTo>
                  <a:pt x="353" y="136"/>
                  <a:pt x="289" y="72"/>
                  <a:pt x="217" y="72"/>
                </a:cubicBezTo>
                <a:close/>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72" name="Freeform 376">
            <a:extLst>
              <a:ext uri="{FF2B5EF4-FFF2-40B4-BE49-F238E27FC236}">
                <a16:creationId xmlns:a16="http://schemas.microsoft.com/office/drawing/2014/main" id="{39871207-2A23-5CF7-20FD-A1BBA8225B0B}"/>
              </a:ext>
            </a:extLst>
          </p:cNvPr>
          <p:cNvSpPr>
            <a:spLocks noChangeArrowheads="1"/>
          </p:cNvSpPr>
          <p:nvPr/>
        </p:nvSpPr>
        <p:spPr bwMode="auto">
          <a:xfrm>
            <a:off x="6846926" y="5051968"/>
            <a:ext cx="382961" cy="214550"/>
          </a:xfrm>
          <a:custGeom>
            <a:avLst/>
            <a:gdLst>
              <a:gd name="T0" fmla="*/ 695 w 732"/>
              <a:gd name="T1" fmla="*/ 407 h 408"/>
              <a:gd name="T2" fmla="*/ 695 w 732"/>
              <a:gd name="T3" fmla="*/ 407 h 408"/>
              <a:gd name="T4" fmla="*/ 36 w 732"/>
              <a:gd name="T5" fmla="*/ 407 h 408"/>
              <a:gd name="T6" fmla="*/ 0 w 732"/>
              <a:gd name="T7" fmla="*/ 370 h 408"/>
              <a:gd name="T8" fmla="*/ 0 w 732"/>
              <a:gd name="T9" fmla="*/ 217 h 408"/>
              <a:gd name="T10" fmla="*/ 72 w 732"/>
              <a:gd name="T11" fmla="*/ 90 h 408"/>
              <a:gd name="T12" fmla="*/ 370 w 732"/>
              <a:gd name="T13" fmla="*/ 0 h 408"/>
              <a:gd name="T14" fmla="*/ 668 w 732"/>
              <a:gd name="T15" fmla="*/ 90 h 408"/>
              <a:gd name="T16" fmla="*/ 731 w 732"/>
              <a:gd name="T17" fmla="*/ 217 h 408"/>
              <a:gd name="T18" fmla="*/ 731 w 732"/>
              <a:gd name="T19" fmla="*/ 370 h 408"/>
              <a:gd name="T20" fmla="*/ 695 w 732"/>
              <a:gd name="T21" fmla="*/ 407 h 408"/>
              <a:gd name="T22" fmla="*/ 81 w 732"/>
              <a:gd name="T23" fmla="*/ 334 h 408"/>
              <a:gd name="T24" fmla="*/ 81 w 732"/>
              <a:gd name="T25" fmla="*/ 334 h 408"/>
              <a:gd name="T26" fmla="*/ 659 w 732"/>
              <a:gd name="T27" fmla="*/ 334 h 408"/>
              <a:gd name="T28" fmla="*/ 659 w 732"/>
              <a:gd name="T29" fmla="*/ 217 h 408"/>
              <a:gd name="T30" fmla="*/ 623 w 732"/>
              <a:gd name="T31" fmla="*/ 154 h 408"/>
              <a:gd name="T32" fmla="*/ 370 w 732"/>
              <a:gd name="T33" fmla="*/ 72 h 408"/>
              <a:gd name="T34" fmla="*/ 117 w 732"/>
              <a:gd name="T35" fmla="*/ 154 h 408"/>
              <a:gd name="T36" fmla="*/ 81 w 732"/>
              <a:gd name="T37" fmla="*/ 217 h 408"/>
              <a:gd name="T38" fmla="*/ 81 w 732"/>
              <a:gd name="T39" fmla="*/ 33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2" h="408">
                <a:moveTo>
                  <a:pt x="695" y="407"/>
                </a:moveTo>
                <a:lnTo>
                  <a:pt x="695" y="407"/>
                </a:lnTo>
                <a:cubicBezTo>
                  <a:pt x="36" y="407"/>
                  <a:pt x="36" y="407"/>
                  <a:pt x="36" y="407"/>
                </a:cubicBezTo>
                <a:cubicBezTo>
                  <a:pt x="18" y="407"/>
                  <a:pt x="0" y="388"/>
                  <a:pt x="0" y="370"/>
                </a:cubicBezTo>
                <a:cubicBezTo>
                  <a:pt x="0" y="217"/>
                  <a:pt x="0" y="217"/>
                  <a:pt x="0" y="217"/>
                </a:cubicBezTo>
                <a:cubicBezTo>
                  <a:pt x="0" y="172"/>
                  <a:pt x="27" y="117"/>
                  <a:pt x="72" y="90"/>
                </a:cubicBezTo>
                <a:cubicBezTo>
                  <a:pt x="153" y="36"/>
                  <a:pt x="262" y="0"/>
                  <a:pt x="370" y="0"/>
                </a:cubicBezTo>
                <a:cubicBezTo>
                  <a:pt x="478" y="0"/>
                  <a:pt x="578" y="36"/>
                  <a:pt x="668" y="90"/>
                </a:cubicBezTo>
                <a:cubicBezTo>
                  <a:pt x="705" y="117"/>
                  <a:pt x="731" y="172"/>
                  <a:pt x="731" y="217"/>
                </a:cubicBezTo>
                <a:cubicBezTo>
                  <a:pt x="731" y="262"/>
                  <a:pt x="731" y="325"/>
                  <a:pt x="731" y="370"/>
                </a:cubicBezTo>
                <a:cubicBezTo>
                  <a:pt x="731" y="388"/>
                  <a:pt x="713" y="407"/>
                  <a:pt x="695" y="407"/>
                </a:cubicBezTo>
                <a:close/>
                <a:moveTo>
                  <a:pt x="81" y="334"/>
                </a:moveTo>
                <a:lnTo>
                  <a:pt x="81" y="334"/>
                </a:lnTo>
                <a:cubicBezTo>
                  <a:pt x="659" y="334"/>
                  <a:pt x="659" y="334"/>
                  <a:pt x="659" y="334"/>
                </a:cubicBezTo>
                <a:cubicBezTo>
                  <a:pt x="659" y="298"/>
                  <a:pt x="659" y="253"/>
                  <a:pt x="659" y="217"/>
                </a:cubicBezTo>
                <a:cubicBezTo>
                  <a:pt x="659" y="190"/>
                  <a:pt x="641" y="172"/>
                  <a:pt x="623" y="154"/>
                </a:cubicBezTo>
                <a:cubicBezTo>
                  <a:pt x="551" y="99"/>
                  <a:pt x="460" y="72"/>
                  <a:pt x="370" y="72"/>
                </a:cubicBezTo>
                <a:cubicBezTo>
                  <a:pt x="271" y="72"/>
                  <a:pt x="180" y="99"/>
                  <a:pt x="117" y="154"/>
                </a:cubicBezTo>
                <a:cubicBezTo>
                  <a:pt x="90" y="172"/>
                  <a:pt x="81" y="190"/>
                  <a:pt x="81" y="217"/>
                </a:cubicBezTo>
                <a:lnTo>
                  <a:pt x="81" y="334"/>
                </a:lnTo>
                <a:close/>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73" name="Freeform 377">
            <a:extLst>
              <a:ext uri="{FF2B5EF4-FFF2-40B4-BE49-F238E27FC236}">
                <a16:creationId xmlns:a16="http://schemas.microsoft.com/office/drawing/2014/main" id="{48F2F6A1-E738-1919-13CE-90C1966FD8F3}"/>
              </a:ext>
            </a:extLst>
          </p:cNvPr>
          <p:cNvSpPr>
            <a:spLocks noChangeArrowheads="1"/>
          </p:cNvSpPr>
          <p:nvPr/>
        </p:nvSpPr>
        <p:spPr bwMode="auto">
          <a:xfrm>
            <a:off x="7188360" y="4844339"/>
            <a:ext cx="189173" cy="189173"/>
          </a:xfrm>
          <a:custGeom>
            <a:avLst/>
            <a:gdLst>
              <a:gd name="T0" fmla="*/ 181 w 363"/>
              <a:gd name="T1" fmla="*/ 362 h 363"/>
              <a:gd name="T2" fmla="*/ 181 w 363"/>
              <a:gd name="T3" fmla="*/ 362 h 363"/>
              <a:gd name="T4" fmla="*/ 0 w 363"/>
              <a:gd name="T5" fmla="*/ 181 h 363"/>
              <a:gd name="T6" fmla="*/ 181 w 363"/>
              <a:gd name="T7" fmla="*/ 0 h 363"/>
              <a:gd name="T8" fmla="*/ 362 w 363"/>
              <a:gd name="T9" fmla="*/ 181 h 363"/>
              <a:gd name="T10" fmla="*/ 181 w 363"/>
              <a:gd name="T11" fmla="*/ 362 h 363"/>
              <a:gd name="T12" fmla="*/ 181 w 363"/>
              <a:gd name="T13" fmla="*/ 82 h 363"/>
              <a:gd name="T14" fmla="*/ 181 w 363"/>
              <a:gd name="T15" fmla="*/ 82 h 363"/>
              <a:gd name="T16" fmla="*/ 72 w 363"/>
              <a:gd name="T17" fmla="*/ 181 h 363"/>
              <a:gd name="T18" fmla="*/ 181 w 363"/>
              <a:gd name="T19" fmla="*/ 289 h 363"/>
              <a:gd name="T20" fmla="*/ 280 w 363"/>
              <a:gd name="T21" fmla="*/ 181 h 363"/>
              <a:gd name="T22" fmla="*/ 181 w 363"/>
              <a:gd name="T23" fmla="*/ 8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363">
                <a:moveTo>
                  <a:pt x="181" y="362"/>
                </a:moveTo>
                <a:lnTo>
                  <a:pt x="181" y="362"/>
                </a:lnTo>
                <a:cubicBezTo>
                  <a:pt x="81" y="362"/>
                  <a:pt x="0" y="280"/>
                  <a:pt x="0" y="181"/>
                </a:cubicBezTo>
                <a:cubicBezTo>
                  <a:pt x="0" y="82"/>
                  <a:pt x="81" y="0"/>
                  <a:pt x="181" y="0"/>
                </a:cubicBezTo>
                <a:cubicBezTo>
                  <a:pt x="280" y="0"/>
                  <a:pt x="362" y="82"/>
                  <a:pt x="362" y="181"/>
                </a:cubicBezTo>
                <a:cubicBezTo>
                  <a:pt x="362" y="280"/>
                  <a:pt x="280" y="362"/>
                  <a:pt x="181" y="362"/>
                </a:cubicBezTo>
                <a:close/>
                <a:moveTo>
                  <a:pt x="181" y="82"/>
                </a:moveTo>
                <a:lnTo>
                  <a:pt x="181" y="82"/>
                </a:lnTo>
                <a:cubicBezTo>
                  <a:pt x="118" y="82"/>
                  <a:pt x="72" y="127"/>
                  <a:pt x="72" y="181"/>
                </a:cubicBezTo>
                <a:cubicBezTo>
                  <a:pt x="72" y="244"/>
                  <a:pt x="118" y="289"/>
                  <a:pt x="181" y="289"/>
                </a:cubicBezTo>
                <a:cubicBezTo>
                  <a:pt x="235" y="289"/>
                  <a:pt x="280" y="244"/>
                  <a:pt x="280" y="181"/>
                </a:cubicBezTo>
                <a:cubicBezTo>
                  <a:pt x="280" y="127"/>
                  <a:pt x="235" y="82"/>
                  <a:pt x="181" y="82"/>
                </a:cubicBezTo>
                <a:close/>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sp>
        <p:nvSpPr>
          <p:cNvPr id="74" name="Freeform 378">
            <a:extLst>
              <a:ext uri="{FF2B5EF4-FFF2-40B4-BE49-F238E27FC236}">
                <a16:creationId xmlns:a16="http://schemas.microsoft.com/office/drawing/2014/main" id="{B8F6A5BC-1053-9971-F1F0-D0753BC956E3}"/>
              </a:ext>
            </a:extLst>
          </p:cNvPr>
          <p:cNvSpPr>
            <a:spLocks noChangeArrowheads="1"/>
          </p:cNvSpPr>
          <p:nvPr/>
        </p:nvSpPr>
        <p:spPr bwMode="auto">
          <a:xfrm>
            <a:off x="7211430" y="5061196"/>
            <a:ext cx="246847" cy="193787"/>
          </a:xfrm>
          <a:custGeom>
            <a:avLst/>
            <a:gdLst>
              <a:gd name="T0" fmla="*/ 434 w 471"/>
              <a:gd name="T1" fmla="*/ 370 h 371"/>
              <a:gd name="T2" fmla="*/ 434 w 471"/>
              <a:gd name="T3" fmla="*/ 370 h 371"/>
              <a:gd name="T4" fmla="*/ 145 w 471"/>
              <a:gd name="T5" fmla="*/ 370 h 371"/>
              <a:gd name="T6" fmla="*/ 109 w 471"/>
              <a:gd name="T7" fmla="*/ 334 h 371"/>
              <a:gd name="T8" fmla="*/ 145 w 471"/>
              <a:gd name="T9" fmla="*/ 298 h 371"/>
              <a:gd name="T10" fmla="*/ 398 w 471"/>
              <a:gd name="T11" fmla="*/ 298 h 371"/>
              <a:gd name="T12" fmla="*/ 398 w 471"/>
              <a:gd name="T13" fmla="*/ 199 h 371"/>
              <a:gd name="T14" fmla="*/ 362 w 471"/>
              <a:gd name="T15" fmla="*/ 145 h 371"/>
              <a:gd name="T16" fmla="*/ 136 w 471"/>
              <a:gd name="T17" fmla="*/ 72 h 371"/>
              <a:gd name="T18" fmla="*/ 55 w 471"/>
              <a:gd name="T19" fmla="*/ 81 h 371"/>
              <a:gd name="T20" fmla="*/ 10 w 471"/>
              <a:gd name="T21" fmla="*/ 54 h 371"/>
              <a:gd name="T22" fmla="*/ 36 w 471"/>
              <a:gd name="T23" fmla="*/ 9 h 371"/>
              <a:gd name="T24" fmla="*/ 136 w 471"/>
              <a:gd name="T25" fmla="*/ 0 h 371"/>
              <a:gd name="T26" fmla="*/ 407 w 471"/>
              <a:gd name="T27" fmla="*/ 81 h 371"/>
              <a:gd name="T28" fmla="*/ 470 w 471"/>
              <a:gd name="T29" fmla="*/ 199 h 371"/>
              <a:gd name="T30" fmla="*/ 470 w 471"/>
              <a:gd name="T31" fmla="*/ 334 h 371"/>
              <a:gd name="T32" fmla="*/ 434 w 471"/>
              <a:gd name="T33" fmla="*/ 37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1" h="371">
                <a:moveTo>
                  <a:pt x="434" y="370"/>
                </a:moveTo>
                <a:lnTo>
                  <a:pt x="434" y="370"/>
                </a:lnTo>
                <a:cubicBezTo>
                  <a:pt x="145" y="370"/>
                  <a:pt x="145" y="370"/>
                  <a:pt x="145" y="370"/>
                </a:cubicBezTo>
                <a:cubicBezTo>
                  <a:pt x="118" y="370"/>
                  <a:pt x="109" y="352"/>
                  <a:pt x="109" y="334"/>
                </a:cubicBezTo>
                <a:cubicBezTo>
                  <a:pt x="109" y="316"/>
                  <a:pt x="118" y="298"/>
                  <a:pt x="145" y="298"/>
                </a:cubicBezTo>
                <a:cubicBezTo>
                  <a:pt x="398" y="298"/>
                  <a:pt x="398" y="298"/>
                  <a:pt x="398" y="298"/>
                </a:cubicBezTo>
                <a:cubicBezTo>
                  <a:pt x="398" y="262"/>
                  <a:pt x="398" y="226"/>
                  <a:pt x="398" y="199"/>
                </a:cubicBezTo>
                <a:cubicBezTo>
                  <a:pt x="398" y="181"/>
                  <a:pt x="380" y="154"/>
                  <a:pt x="362" y="145"/>
                </a:cubicBezTo>
                <a:cubicBezTo>
                  <a:pt x="299" y="99"/>
                  <a:pt x="226" y="72"/>
                  <a:pt x="136" y="72"/>
                </a:cubicBezTo>
                <a:cubicBezTo>
                  <a:pt x="109" y="72"/>
                  <a:pt x="82" y="81"/>
                  <a:pt x="55" y="81"/>
                </a:cubicBezTo>
                <a:cubicBezTo>
                  <a:pt x="36" y="90"/>
                  <a:pt x="10" y="72"/>
                  <a:pt x="10" y="54"/>
                </a:cubicBezTo>
                <a:cubicBezTo>
                  <a:pt x="0" y="36"/>
                  <a:pt x="18" y="18"/>
                  <a:pt x="36" y="9"/>
                </a:cubicBezTo>
                <a:cubicBezTo>
                  <a:pt x="73" y="0"/>
                  <a:pt x="109" y="0"/>
                  <a:pt x="136" y="0"/>
                </a:cubicBezTo>
                <a:cubicBezTo>
                  <a:pt x="235" y="0"/>
                  <a:pt x="335" y="27"/>
                  <a:pt x="407" y="81"/>
                </a:cubicBezTo>
                <a:cubicBezTo>
                  <a:pt x="443" y="108"/>
                  <a:pt x="470" y="154"/>
                  <a:pt x="470" y="199"/>
                </a:cubicBezTo>
                <a:cubicBezTo>
                  <a:pt x="470" y="235"/>
                  <a:pt x="470" y="289"/>
                  <a:pt x="470" y="334"/>
                </a:cubicBezTo>
                <a:cubicBezTo>
                  <a:pt x="470" y="352"/>
                  <a:pt x="452" y="370"/>
                  <a:pt x="434" y="370"/>
                </a:cubicBezTo>
              </a:path>
            </a:pathLst>
          </a:custGeom>
          <a:solidFill>
            <a:srgbClr val="FFFF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
                <a:srgbClr val="000000"/>
              </a:buClr>
              <a:buSzTx/>
              <a:buFontTx/>
              <a:buNone/>
              <a:tabLst/>
              <a:defRPr/>
            </a:pPr>
            <a:endParaRPr kumimoji="0" lang="es-MX" sz="700" b="0" i="0" u="none" strike="noStrike" kern="0" cap="none" spc="0" normalizeH="0" baseline="0" noProof="0">
              <a:ln>
                <a:noFill/>
              </a:ln>
              <a:solidFill>
                <a:srgbClr val="000000"/>
              </a:solidFill>
              <a:effectLst/>
              <a:uLnTx/>
              <a:uFillTx/>
              <a:cs typeface="Arial"/>
              <a:sym typeface="Arial"/>
            </a:endParaRPr>
          </a:p>
        </p:txBody>
      </p:sp>
      <p:grpSp>
        <p:nvGrpSpPr>
          <p:cNvPr id="75" name="Google Shape;298;p7">
            <a:extLst>
              <a:ext uri="{FF2B5EF4-FFF2-40B4-BE49-F238E27FC236}">
                <a16:creationId xmlns:a16="http://schemas.microsoft.com/office/drawing/2014/main" id="{C2959678-F0F7-085A-8E1F-554FFFA4E6B8}"/>
              </a:ext>
            </a:extLst>
          </p:cNvPr>
          <p:cNvGrpSpPr/>
          <p:nvPr/>
        </p:nvGrpSpPr>
        <p:grpSpPr>
          <a:xfrm>
            <a:off x="8798637" y="2663459"/>
            <a:ext cx="3098479" cy="937412"/>
            <a:chOff x="2858922" y="10474806"/>
            <a:chExt cx="7220877" cy="1470344"/>
          </a:xfrm>
        </p:grpSpPr>
        <p:sp>
          <p:nvSpPr>
            <p:cNvPr id="76" name="Google Shape;299;p7">
              <a:extLst>
                <a:ext uri="{FF2B5EF4-FFF2-40B4-BE49-F238E27FC236}">
                  <a16:creationId xmlns:a16="http://schemas.microsoft.com/office/drawing/2014/main" id="{E7AC6FB2-DBA0-92FD-5639-2A868569639D}"/>
                </a:ext>
              </a:extLst>
            </p:cNvPr>
            <p:cNvSpPr txBox="1"/>
            <p:nvPr/>
          </p:nvSpPr>
          <p:spPr>
            <a:xfrm>
              <a:off x="2863401" y="10474806"/>
              <a:ext cx="6371241" cy="646200"/>
            </a:xfrm>
            <a:prstGeom prst="rect">
              <a:avLst/>
            </a:prstGeom>
            <a:noFill/>
            <a:ln>
              <a:noFill/>
            </a:ln>
          </p:spPr>
          <p:txBody>
            <a:bodyPr spcFirstLastPara="1" wrap="square" lIns="45713" tIns="22850" rIns="45713" bIns="22850" anchor="t" anchorCtr="0">
              <a:noAutofit/>
            </a:bodyPr>
            <a:lstStyle/>
            <a:p>
              <a:pPr defTabSz="457200">
                <a:buClr>
                  <a:srgbClr val="000000"/>
                </a:buClr>
                <a:buSzPts val="3600"/>
              </a:pPr>
              <a:r>
                <a:rPr lang="en-US" b="1" kern="0">
                  <a:latin typeface="Lato"/>
                  <a:ea typeface="Lato"/>
                  <a:cs typeface="Lato"/>
                  <a:sym typeface="Lato"/>
                </a:rPr>
                <a:t>Cross-functional insights: </a:t>
              </a:r>
              <a:endParaRPr b="1" kern="0">
                <a:latin typeface="Lato"/>
                <a:ea typeface="Lato"/>
                <a:cs typeface="Lato"/>
                <a:sym typeface="Lato"/>
              </a:endParaRPr>
            </a:p>
          </p:txBody>
        </p:sp>
        <p:sp>
          <p:nvSpPr>
            <p:cNvPr id="77" name="Google Shape;300;p7">
              <a:extLst>
                <a:ext uri="{FF2B5EF4-FFF2-40B4-BE49-F238E27FC236}">
                  <a16:creationId xmlns:a16="http://schemas.microsoft.com/office/drawing/2014/main" id="{8E13DEC7-2B68-DE95-C286-C4833C0C9F41}"/>
                </a:ext>
              </a:extLst>
            </p:cNvPr>
            <p:cNvSpPr/>
            <p:nvPr/>
          </p:nvSpPr>
          <p:spPr>
            <a:xfrm>
              <a:off x="2858922" y="10991150"/>
              <a:ext cx="7220877" cy="954000"/>
            </a:xfrm>
            <a:prstGeom prst="rect">
              <a:avLst/>
            </a:prstGeom>
            <a:noFill/>
            <a:ln>
              <a:noFill/>
            </a:ln>
          </p:spPr>
          <p:txBody>
            <a:bodyPr spcFirstLastPara="1" wrap="square" lIns="45713" tIns="22850" rIns="45713" bIns="22850" anchor="t" anchorCtr="0">
              <a:noAutofit/>
            </a:bodyPr>
            <a:lstStyle/>
            <a:p>
              <a:pPr defTabSz="457200">
                <a:buClr>
                  <a:srgbClr val="000000"/>
                </a:buClr>
                <a:buSzPts val="2800"/>
              </a:pPr>
              <a:r>
                <a:rPr lang="en-US" sz="1200" kern="0">
                  <a:latin typeface="Verdana"/>
                  <a:ea typeface="Lato"/>
                  <a:cs typeface="Lato"/>
                  <a:sym typeface="Lato"/>
                </a:rPr>
                <a:t>Integrating data from diverse sources facilitates cross-functional insights. Decision makers gain a comprehensive understanding of issues leading to more informed and targeted strategies for support.</a:t>
              </a:r>
              <a:endParaRPr lang="en-US" sz="1200" kern="0">
                <a:latin typeface="Verdana"/>
                <a:ea typeface="Arial"/>
                <a:cs typeface="Arial"/>
              </a:endParaRPr>
            </a:p>
          </p:txBody>
        </p:sp>
      </p:grpSp>
      <p:grpSp>
        <p:nvGrpSpPr>
          <p:cNvPr id="78" name="Google Shape;298;p7">
            <a:extLst>
              <a:ext uri="{FF2B5EF4-FFF2-40B4-BE49-F238E27FC236}">
                <a16:creationId xmlns:a16="http://schemas.microsoft.com/office/drawing/2014/main" id="{336ED80D-58D3-4E19-9D81-89CE31B984BF}"/>
              </a:ext>
            </a:extLst>
          </p:cNvPr>
          <p:cNvGrpSpPr/>
          <p:nvPr/>
        </p:nvGrpSpPr>
        <p:grpSpPr>
          <a:xfrm>
            <a:off x="8800558" y="4921621"/>
            <a:ext cx="3096559" cy="1000811"/>
            <a:chOff x="2863399" y="10474806"/>
            <a:chExt cx="7216403" cy="1445634"/>
          </a:xfrm>
        </p:grpSpPr>
        <p:sp>
          <p:nvSpPr>
            <p:cNvPr id="79" name="Google Shape;299;p7">
              <a:extLst>
                <a:ext uri="{FF2B5EF4-FFF2-40B4-BE49-F238E27FC236}">
                  <a16:creationId xmlns:a16="http://schemas.microsoft.com/office/drawing/2014/main" id="{BB3A028C-279F-E379-97FF-FF987A80EFBE}"/>
                </a:ext>
              </a:extLst>
            </p:cNvPr>
            <p:cNvSpPr txBox="1"/>
            <p:nvPr/>
          </p:nvSpPr>
          <p:spPr>
            <a:xfrm>
              <a:off x="2863399" y="10474806"/>
              <a:ext cx="7216399" cy="646200"/>
            </a:xfrm>
            <a:prstGeom prst="rect">
              <a:avLst/>
            </a:prstGeom>
            <a:noFill/>
            <a:ln>
              <a:noFill/>
            </a:ln>
          </p:spPr>
          <p:txBody>
            <a:bodyPr spcFirstLastPara="1" wrap="square" lIns="45713" tIns="22850" rIns="45713" bIns="22850" anchor="t" anchorCtr="0">
              <a:noAutofit/>
            </a:bodyPr>
            <a:lstStyle/>
            <a:p>
              <a:pPr defTabSz="457200">
                <a:buClr>
                  <a:srgbClr val="000000"/>
                </a:buClr>
                <a:buSzPts val="3600"/>
              </a:pPr>
              <a:r>
                <a:rPr lang="en-US" b="1" kern="0">
                  <a:latin typeface="Lato"/>
                  <a:ea typeface="Lato"/>
                  <a:cs typeface="Lato"/>
                  <a:sym typeface="Lato"/>
                </a:rPr>
                <a:t>Holistic view of client needs:</a:t>
              </a:r>
              <a:endParaRPr b="1" kern="0">
                <a:latin typeface="Lato"/>
                <a:ea typeface="Lato"/>
                <a:cs typeface="Lato"/>
                <a:sym typeface="Lato"/>
              </a:endParaRPr>
            </a:p>
          </p:txBody>
        </p:sp>
        <p:sp>
          <p:nvSpPr>
            <p:cNvPr id="80" name="Google Shape;300;p7">
              <a:extLst>
                <a:ext uri="{FF2B5EF4-FFF2-40B4-BE49-F238E27FC236}">
                  <a16:creationId xmlns:a16="http://schemas.microsoft.com/office/drawing/2014/main" id="{F1437B76-F833-9292-915E-887DCB30D2AA}"/>
                </a:ext>
              </a:extLst>
            </p:cNvPr>
            <p:cNvSpPr/>
            <p:nvPr/>
          </p:nvSpPr>
          <p:spPr>
            <a:xfrm>
              <a:off x="2923443" y="10966440"/>
              <a:ext cx="7156359" cy="954000"/>
            </a:xfrm>
            <a:prstGeom prst="rect">
              <a:avLst/>
            </a:prstGeom>
            <a:noFill/>
            <a:ln>
              <a:noFill/>
            </a:ln>
          </p:spPr>
          <p:txBody>
            <a:bodyPr spcFirstLastPara="1" wrap="square" lIns="45713" tIns="22850" rIns="45713" bIns="22850" anchor="t" anchorCtr="0">
              <a:noAutofit/>
            </a:bodyPr>
            <a:lstStyle/>
            <a:p>
              <a:pPr defTabSz="457200">
                <a:buClr>
                  <a:srgbClr val="000000"/>
                </a:buClr>
                <a:buSzPts val="2800"/>
              </a:pPr>
              <a:r>
                <a:rPr lang="en-US" sz="1200" kern="0">
                  <a:latin typeface="Verdana"/>
                  <a:ea typeface="Lato"/>
                  <a:cs typeface="Lato"/>
                  <a:sym typeface="Lato"/>
                </a:rPr>
                <a:t>Integrating data from various systems offers a more holistic understanding or client, facility, and community needs. This enables tailored interventions and more effective and targeted support.</a:t>
              </a:r>
              <a:endParaRPr lang="en-US" sz="1200" kern="0">
                <a:latin typeface="Verdana"/>
                <a:ea typeface="Arial"/>
                <a:cs typeface="Arial"/>
              </a:endParaRPr>
            </a:p>
          </p:txBody>
        </p:sp>
      </p:grpSp>
      <p:grpSp>
        <p:nvGrpSpPr>
          <p:cNvPr id="81" name="Google Shape;298;p7">
            <a:extLst>
              <a:ext uri="{FF2B5EF4-FFF2-40B4-BE49-F238E27FC236}">
                <a16:creationId xmlns:a16="http://schemas.microsoft.com/office/drawing/2014/main" id="{DF875D36-7B1B-F570-671E-51415552B6FB}"/>
              </a:ext>
            </a:extLst>
          </p:cNvPr>
          <p:cNvGrpSpPr/>
          <p:nvPr/>
        </p:nvGrpSpPr>
        <p:grpSpPr>
          <a:xfrm>
            <a:off x="0" y="4844338"/>
            <a:ext cx="3387572" cy="1028141"/>
            <a:chOff x="-1383331" y="10474806"/>
            <a:chExt cx="7894596" cy="1600200"/>
          </a:xfrm>
        </p:grpSpPr>
        <p:sp>
          <p:nvSpPr>
            <p:cNvPr id="82" name="Google Shape;299;p7">
              <a:extLst>
                <a:ext uri="{FF2B5EF4-FFF2-40B4-BE49-F238E27FC236}">
                  <a16:creationId xmlns:a16="http://schemas.microsoft.com/office/drawing/2014/main" id="{C60860B0-DB5E-538F-B95D-6A867768F2F4}"/>
                </a:ext>
              </a:extLst>
            </p:cNvPr>
            <p:cNvSpPr txBox="1"/>
            <p:nvPr/>
          </p:nvSpPr>
          <p:spPr>
            <a:xfrm>
              <a:off x="-373923" y="10474806"/>
              <a:ext cx="6885188" cy="646201"/>
            </a:xfrm>
            <a:prstGeom prst="rect">
              <a:avLst/>
            </a:prstGeom>
            <a:noFill/>
            <a:ln>
              <a:noFill/>
            </a:ln>
          </p:spPr>
          <p:txBody>
            <a:bodyPr spcFirstLastPara="1" wrap="square" lIns="45713" tIns="22850" rIns="45713" bIns="22850" anchor="t" anchorCtr="0">
              <a:noAutofit/>
            </a:bodyPr>
            <a:lstStyle/>
            <a:p>
              <a:pPr algn="r" defTabSz="457200">
                <a:buClr>
                  <a:srgbClr val="000000"/>
                </a:buClr>
                <a:buSzPts val="3600"/>
              </a:pPr>
              <a:r>
                <a:rPr lang="en-US" b="1" kern="0">
                  <a:latin typeface="Lato"/>
                  <a:ea typeface="Lato"/>
                  <a:cs typeface="Lato"/>
                  <a:sym typeface="Lato"/>
                </a:rPr>
                <a:t>Scalability and adaptability:</a:t>
              </a:r>
              <a:endParaRPr b="1" kern="0">
                <a:latin typeface="Lato"/>
                <a:ea typeface="Lato"/>
                <a:cs typeface="Lato"/>
                <a:sym typeface="Lato"/>
              </a:endParaRPr>
            </a:p>
          </p:txBody>
        </p:sp>
        <p:sp>
          <p:nvSpPr>
            <p:cNvPr id="83" name="Google Shape;300;p7">
              <a:extLst>
                <a:ext uri="{FF2B5EF4-FFF2-40B4-BE49-F238E27FC236}">
                  <a16:creationId xmlns:a16="http://schemas.microsoft.com/office/drawing/2014/main" id="{6B894B0C-49B0-42D5-7536-DAB2767A7F68}"/>
                </a:ext>
              </a:extLst>
            </p:cNvPr>
            <p:cNvSpPr/>
            <p:nvPr/>
          </p:nvSpPr>
          <p:spPr>
            <a:xfrm>
              <a:off x="-1383331" y="10991150"/>
              <a:ext cx="7877057" cy="1083856"/>
            </a:xfrm>
            <a:prstGeom prst="rect">
              <a:avLst/>
            </a:prstGeom>
            <a:noFill/>
            <a:ln>
              <a:noFill/>
            </a:ln>
          </p:spPr>
          <p:txBody>
            <a:bodyPr spcFirstLastPara="1" wrap="square" lIns="45713" tIns="22850" rIns="45713" bIns="22850" anchor="t" anchorCtr="0">
              <a:noAutofit/>
            </a:bodyPr>
            <a:lstStyle/>
            <a:p>
              <a:pPr algn="r" defTabSz="457200">
                <a:buClr>
                  <a:srgbClr val="000000"/>
                </a:buClr>
                <a:buSzPts val="2800"/>
              </a:pPr>
              <a:r>
                <a:rPr lang="en-US" sz="1200" kern="0">
                  <a:latin typeface="Verdana"/>
                  <a:ea typeface="Lato"/>
                  <a:cs typeface="Lato"/>
                  <a:sym typeface="Lato"/>
                </a:rPr>
                <a:t>A comprehensive system design allows scalability and adaptability, accommodating evolving needs. </a:t>
              </a:r>
              <a:br>
                <a:rPr lang="en-US" sz="1200" kern="0">
                  <a:latin typeface="Verdana"/>
                  <a:ea typeface="Lato"/>
                  <a:cs typeface="Lato"/>
                  <a:sym typeface="Lato"/>
                </a:rPr>
              </a:br>
              <a:r>
                <a:rPr lang="en-US" sz="1200" kern="0">
                  <a:latin typeface="Verdana"/>
                  <a:ea typeface="Lato"/>
                  <a:cs typeface="Lato"/>
                  <a:sym typeface="Lato"/>
                </a:rPr>
                <a:t>The system can grow and evolve, scaling up to meet expanding requirements.</a:t>
              </a:r>
              <a:endParaRPr lang="en-US" sz="1200" kern="0">
                <a:latin typeface="Verdana"/>
                <a:ea typeface="Arial"/>
                <a:cs typeface="Arial"/>
              </a:endParaRPr>
            </a:p>
          </p:txBody>
        </p:sp>
      </p:grpSp>
      <p:grpSp>
        <p:nvGrpSpPr>
          <p:cNvPr id="84" name="Google Shape;298;p7">
            <a:extLst>
              <a:ext uri="{FF2B5EF4-FFF2-40B4-BE49-F238E27FC236}">
                <a16:creationId xmlns:a16="http://schemas.microsoft.com/office/drawing/2014/main" id="{D44A1376-C250-236B-E76D-00BD1116DB41}"/>
              </a:ext>
            </a:extLst>
          </p:cNvPr>
          <p:cNvGrpSpPr/>
          <p:nvPr/>
        </p:nvGrpSpPr>
        <p:grpSpPr>
          <a:xfrm>
            <a:off x="71120" y="2648139"/>
            <a:ext cx="3323838" cy="959654"/>
            <a:chOff x="-851823" y="10474806"/>
            <a:chExt cx="7435707" cy="1418823"/>
          </a:xfrm>
        </p:grpSpPr>
        <p:sp>
          <p:nvSpPr>
            <p:cNvPr id="85" name="Google Shape;299;p7">
              <a:extLst>
                <a:ext uri="{FF2B5EF4-FFF2-40B4-BE49-F238E27FC236}">
                  <a16:creationId xmlns:a16="http://schemas.microsoft.com/office/drawing/2014/main" id="{66D2104F-40C3-42A8-34E4-C88D6FF7462B}"/>
                </a:ext>
              </a:extLst>
            </p:cNvPr>
            <p:cNvSpPr txBox="1"/>
            <p:nvPr/>
          </p:nvSpPr>
          <p:spPr>
            <a:xfrm>
              <a:off x="-851823" y="10474806"/>
              <a:ext cx="7435707" cy="646200"/>
            </a:xfrm>
            <a:prstGeom prst="rect">
              <a:avLst/>
            </a:prstGeom>
            <a:noFill/>
            <a:ln>
              <a:noFill/>
            </a:ln>
          </p:spPr>
          <p:txBody>
            <a:bodyPr spcFirstLastPara="1" wrap="square" lIns="45713" tIns="22850" rIns="45713" bIns="22850" anchor="t" anchorCtr="0">
              <a:noAutofit/>
            </a:bodyPr>
            <a:lstStyle/>
            <a:p>
              <a:pPr algn="r" defTabSz="457200">
                <a:buClr>
                  <a:srgbClr val="000000"/>
                </a:buClr>
                <a:buSzPts val="3600"/>
              </a:pPr>
              <a:r>
                <a:rPr lang="en-US" b="1" kern="0">
                  <a:latin typeface="Lato"/>
                  <a:ea typeface="Lato"/>
                  <a:cs typeface="Lato"/>
                  <a:sym typeface="Lato"/>
                </a:rPr>
                <a:t>Optimized resource allocation: </a:t>
              </a:r>
              <a:endParaRPr b="1" kern="0">
                <a:latin typeface="Lato"/>
                <a:ea typeface="Lato"/>
                <a:cs typeface="Lato"/>
                <a:sym typeface="Lato"/>
              </a:endParaRPr>
            </a:p>
          </p:txBody>
        </p:sp>
        <p:sp>
          <p:nvSpPr>
            <p:cNvPr id="86" name="Google Shape;300;p7">
              <a:extLst>
                <a:ext uri="{FF2B5EF4-FFF2-40B4-BE49-F238E27FC236}">
                  <a16:creationId xmlns:a16="http://schemas.microsoft.com/office/drawing/2014/main" id="{57DF42D7-E2E6-8DB7-BBD4-64383F7540FA}"/>
                </a:ext>
              </a:extLst>
            </p:cNvPr>
            <p:cNvSpPr/>
            <p:nvPr/>
          </p:nvSpPr>
          <p:spPr>
            <a:xfrm>
              <a:off x="-640844" y="10991150"/>
              <a:ext cx="7134571" cy="902479"/>
            </a:xfrm>
            <a:prstGeom prst="rect">
              <a:avLst/>
            </a:prstGeom>
            <a:noFill/>
            <a:ln>
              <a:noFill/>
            </a:ln>
          </p:spPr>
          <p:txBody>
            <a:bodyPr spcFirstLastPara="1" wrap="square" lIns="45713" tIns="22850" rIns="45713" bIns="22850" anchor="t" anchorCtr="0">
              <a:noAutofit/>
            </a:bodyPr>
            <a:lstStyle/>
            <a:p>
              <a:pPr algn="r" defTabSz="457200">
                <a:buClr>
                  <a:srgbClr val="000000"/>
                </a:buClr>
                <a:buSzPts val="2800"/>
              </a:pPr>
              <a:r>
                <a:rPr lang="en-US" sz="1200" kern="0">
                  <a:latin typeface="Verdana"/>
                  <a:ea typeface="Lato"/>
                  <a:cs typeface="Lato"/>
                  <a:sym typeface="Lato"/>
                </a:rPr>
                <a:t>A unified system eliminates redundancies and streamlines resource allocation by avoiding the duplication of efforts and resources across different silos. This optimization leads to cost-effectiveness.</a:t>
              </a:r>
              <a:endParaRPr lang="en-US" sz="1200" kern="0">
                <a:latin typeface="Verdana"/>
                <a:ea typeface="Arial"/>
                <a:cs typeface="Arial"/>
              </a:endParaRPr>
            </a:p>
          </p:txBody>
        </p:sp>
      </p:grpSp>
      <p:sp>
        <p:nvSpPr>
          <p:cNvPr id="87" name="Subtitle 1">
            <a:extLst>
              <a:ext uri="{FF2B5EF4-FFF2-40B4-BE49-F238E27FC236}">
                <a16:creationId xmlns:a16="http://schemas.microsoft.com/office/drawing/2014/main" id="{3749F742-D3FD-EBDF-FF10-7490D7BCC9C0}"/>
              </a:ext>
            </a:extLst>
          </p:cNvPr>
          <p:cNvSpPr txBox="1">
            <a:spLocks/>
          </p:cNvSpPr>
          <p:nvPr/>
        </p:nvSpPr>
        <p:spPr>
          <a:xfrm>
            <a:off x="2820919" y="789852"/>
            <a:ext cx="9805328" cy="851247"/>
          </a:xfrm>
        </p:spPr>
        <p:txBody>
          <a:bodyPr lIns="91440" tIns="45720" rIns="91440" bIns="45720" anchor="t">
            <a:normAutofit/>
          </a:bodyPr>
          <a:lstStyle>
            <a:defPPr>
              <a:defRPr lang="en-US"/>
            </a:defPPr>
            <a:lvl1pPr marL="0" algn="l" defTabSz="914347" rtl="0" eaLnBrk="1" latinLnBrk="0" hangingPunct="1">
              <a:defRPr sz="1800" kern="1200">
                <a:solidFill>
                  <a:schemeClr val="tx1"/>
                </a:solidFill>
                <a:latin typeface="+mn-lt"/>
                <a:ea typeface="+mn-ea"/>
                <a:cs typeface="+mn-cs"/>
              </a:defRPr>
            </a:lvl1pPr>
            <a:lvl2pPr marL="457173" algn="l" defTabSz="914347" rtl="0" eaLnBrk="1" latinLnBrk="0" hangingPunct="1">
              <a:defRPr sz="1800" kern="1200">
                <a:solidFill>
                  <a:schemeClr val="tx1"/>
                </a:solidFill>
                <a:latin typeface="+mn-lt"/>
                <a:ea typeface="+mn-ea"/>
                <a:cs typeface="+mn-cs"/>
              </a:defRPr>
            </a:lvl2pPr>
            <a:lvl3pPr marL="914347" algn="l" defTabSz="914347" rtl="0" eaLnBrk="1" latinLnBrk="0" hangingPunct="1">
              <a:defRPr sz="1800" kern="1200">
                <a:solidFill>
                  <a:schemeClr val="tx1"/>
                </a:solidFill>
                <a:latin typeface="+mn-lt"/>
                <a:ea typeface="+mn-ea"/>
                <a:cs typeface="+mn-cs"/>
              </a:defRPr>
            </a:lvl3pPr>
            <a:lvl4pPr marL="1371520" algn="l" defTabSz="914347" rtl="0" eaLnBrk="1" latinLnBrk="0" hangingPunct="1">
              <a:defRPr sz="1800" kern="1200">
                <a:solidFill>
                  <a:schemeClr val="tx1"/>
                </a:solidFill>
                <a:latin typeface="+mn-lt"/>
                <a:ea typeface="+mn-ea"/>
                <a:cs typeface="+mn-cs"/>
              </a:defRPr>
            </a:lvl4pPr>
            <a:lvl5pPr marL="1828694" algn="l" defTabSz="914347" rtl="0" eaLnBrk="1" latinLnBrk="0" hangingPunct="1">
              <a:defRPr sz="1800" kern="1200">
                <a:solidFill>
                  <a:schemeClr val="tx1"/>
                </a:solidFill>
                <a:latin typeface="+mn-lt"/>
                <a:ea typeface="+mn-ea"/>
                <a:cs typeface="+mn-cs"/>
              </a:defRPr>
            </a:lvl5pPr>
            <a:lvl6pPr marL="2285866" algn="l" defTabSz="914347" rtl="0" eaLnBrk="1" latinLnBrk="0" hangingPunct="1">
              <a:defRPr sz="1800" kern="1200">
                <a:solidFill>
                  <a:schemeClr val="tx1"/>
                </a:solidFill>
                <a:latin typeface="+mn-lt"/>
                <a:ea typeface="+mn-ea"/>
                <a:cs typeface="+mn-cs"/>
              </a:defRPr>
            </a:lvl6pPr>
            <a:lvl7pPr marL="2743041" algn="l" defTabSz="914347" rtl="0" eaLnBrk="1" latinLnBrk="0" hangingPunct="1">
              <a:defRPr sz="1800" kern="1200">
                <a:solidFill>
                  <a:schemeClr val="tx1"/>
                </a:solidFill>
                <a:latin typeface="+mn-lt"/>
                <a:ea typeface="+mn-ea"/>
                <a:cs typeface="+mn-cs"/>
              </a:defRPr>
            </a:lvl7pPr>
            <a:lvl8pPr marL="3200214" algn="l" defTabSz="914347" rtl="0" eaLnBrk="1" latinLnBrk="0" hangingPunct="1">
              <a:defRPr sz="1800" kern="1200">
                <a:solidFill>
                  <a:schemeClr val="tx1"/>
                </a:solidFill>
                <a:latin typeface="+mn-lt"/>
                <a:ea typeface="+mn-ea"/>
                <a:cs typeface="+mn-cs"/>
              </a:defRPr>
            </a:lvl8pPr>
            <a:lvl9pPr marL="3657388" algn="l" defTabSz="914347" rtl="0" eaLnBrk="1" latinLnBrk="0" hangingPunct="1">
              <a:defRPr sz="1800" kern="1200">
                <a:solidFill>
                  <a:schemeClr val="tx1"/>
                </a:solidFill>
                <a:latin typeface="+mn-lt"/>
                <a:ea typeface="+mn-ea"/>
                <a:cs typeface="+mn-cs"/>
              </a:defRPr>
            </a:lvl9pPr>
          </a:lstStyle>
          <a:p>
            <a:r>
              <a:rPr lang="en-US" sz="2000">
                <a:solidFill>
                  <a:schemeClr val="bg1">
                    <a:lumMod val="50000"/>
                  </a:schemeClr>
                </a:solidFill>
                <a:latin typeface="Lato"/>
                <a:ea typeface="Lato"/>
                <a:cs typeface="Lato"/>
              </a:rPr>
              <a:t>HIV, PHC, GHS, supply chain, laboratory, etc. systems can be integrated and made interoperable, increasing efficiencies and enabling patient-centered care</a:t>
            </a:r>
          </a:p>
        </p:txBody>
      </p:sp>
    </p:spTree>
    <p:extLst>
      <p:ext uri="{BB962C8B-B14F-4D97-AF65-F5344CB8AC3E}">
        <p14:creationId xmlns:p14="http://schemas.microsoft.com/office/powerpoint/2010/main" val="338181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nip Diagonal Corner Rectangle 11">
            <a:extLst>
              <a:ext uri="{FF2B5EF4-FFF2-40B4-BE49-F238E27FC236}">
                <a16:creationId xmlns:a16="http://schemas.microsoft.com/office/drawing/2014/main" id="{F8A7E0F8-7606-A7C4-1E93-DBBA79CBC538}"/>
              </a:ext>
            </a:extLst>
          </p:cNvPr>
          <p:cNvSpPr/>
          <p:nvPr/>
        </p:nvSpPr>
        <p:spPr>
          <a:xfrm flipH="1">
            <a:off x="1545517" y="3384757"/>
            <a:ext cx="9100965" cy="2283865"/>
          </a:xfrm>
          <a:prstGeom prst="snip2DiagRect">
            <a:avLst>
              <a:gd name="adj1" fmla="val 0"/>
              <a:gd name="adj2" fmla="val 50000"/>
            </a:avLst>
          </a:prstGeom>
          <a:solidFill>
            <a:srgbClr val="5B577F">
              <a:alpha val="7684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v</a:t>
            </a:r>
          </a:p>
        </p:txBody>
      </p:sp>
      <p:sp>
        <p:nvSpPr>
          <p:cNvPr id="3" name="Title 2">
            <a:extLst>
              <a:ext uri="{FF2B5EF4-FFF2-40B4-BE49-F238E27FC236}">
                <a16:creationId xmlns:a16="http://schemas.microsoft.com/office/drawing/2014/main" id="{BF4C17F4-60CB-0EA8-983B-F8A46C656039}"/>
              </a:ext>
            </a:extLst>
          </p:cNvPr>
          <p:cNvSpPr>
            <a:spLocks noGrp="1"/>
          </p:cNvSpPr>
          <p:nvPr>
            <p:ph type="title"/>
          </p:nvPr>
        </p:nvSpPr>
        <p:spPr>
          <a:xfrm>
            <a:off x="2304924" y="365129"/>
            <a:ext cx="9048876" cy="769443"/>
          </a:xfrm>
        </p:spPr>
        <p:txBody>
          <a:bodyPr/>
          <a:lstStyle/>
          <a:p>
            <a:r>
              <a:rPr lang="en-US" sz="4000" b="1">
                <a:solidFill>
                  <a:srgbClr val="E0001B"/>
                </a:solidFill>
                <a:cs typeface="Arial"/>
              </a:rPr>
              <a:t>Best Practices</a:t>
            </a:r>
            <a:endParaRPr lang="en-US" sz="4000" b="1">
              <a:solidFill>
                <a:srgbClr val="E0001B"/>
              </a:solidFill>
              <a:ea typeface="Verdana Bold"/>
              <a:cs typeface="Arial"/>
            </a:endParaRPr>
          </a:p>
        </p:txBody>
      </p:sp>
      <p:sp>
        <p:nvSpPr>
          <p:cNvPr id="2" name="Subtitle 1">
            <a:extLst>
              <a:ext uri="{FF2B5EF4-FFF2-40B4-BE49-F238E27FC236}">
                <a16:creationId xmlns:a16="http://schemas.microsoft.com/office/drawing/2014/main" id="{06E7A7D8-E7CB-8CCF-2792-26719EB26AD6}"/>
              </a:ext>
            </a:extLst>
          </p:cNvPr>
          <p:cNvSpPr>
            <a:spLocks noGrp="1"/>
          </p:cNvSpPr>
          <p:nvPr>
            <p:ph type="subTitle" idx="11"/>
          </p:nvPr>
        </p:nvSpPr>
        <p:spPr>
          <a:xfrm>
            <a:off x="2304924" y="1134573"/>
            <a:ext cx="9035792" cy="851247"/>
          </a:xfrm>
        </p:spPr>
        <p:txBody>
          <a:bodyPr vert="horz" lIns="0" tIns="0" rIns="0" bIns="0" rtlCol="0" anchor="t">
            <a:normAutofit/>
          </a:bodyPr>
          <a:lstStyle/>
          <a:p>
            <a:r>
              <a:rPr lang="en-US" sz="3200">
                <a:latin typeface="Lato"/>
                <a:ea typeface="Lato"/>
                <a:cs typeface="Lato"/>
              </a:rPr>
              <a:t>Lessons from implementation</a:t>
            </a:r>
          </a:p>
        </p:txBody>
      </p:sp>
      <p:pic>
        <p:nvPicPr>
          <p:cNvPr id="5" name="Picture 4" descr="Icon to indicate checklist">
            <a:extLst>
              <a:ext uri="{FF2B5EF4-FFF2-40B4-BE49-F238E27FC236}">
                <a16:creationId xmlns:a16="http://schemas.microsoft.com/office/drawing/2014/main" id="{28A94AD6-4ADB-1AB9-D26B-E382F6948DA0}"/>
              </a:ext>
            </a:extLst>
          </p:cNvPr>
          <p:cNvPicPr>
            <a:picLocks noChangeAspect="1"/>
          </p:cNvPicPr>
          <p:nvPr/>
        </p:nvPicPr>
        <p:blipFill rotWithShape="1">
          <a:blip r:embed="rId3"/>
          <a:srcRect l="12636" t="24778" r="77255" b="53604"/>
          <a:stretch/>
        </p:blipFill>
        <p:spPr>
          <a:xfrm>
            <a:off x="429492" y="4359704"/>
            <a:ext cx="1875432" cy="1996427"/>
          </a:xfrm>
          <a:prstGeom prst="rect">
            <a:avLst/>
          </a:prstGeom>
        </p:spPr>
      </p:pic>
      <p:sp>
        <p:nvSpPr>
          <p:cNvPr id="13" name="Rounded Rectangle 12">
            <a:extLst>
              <a:ext uri="{FF2B5EF4-FFF2-40B4-BE49-F238E27FC236}">
                <a16:creationId xmlns:a16="http://schemas.microsoft.com/office/drawing/2014/main" id="{0ED6B68E-5B76-B479-D68B-DF34F5EDD73B}"/>
              </a:ext>
            </a:extLst>
          </p:cNvPr>
          <p:cNvSpPr/>
          <p:nvPr/>
        </p:nvSpPr>
        <p:spPr>
          <a:xfrm>
            <a:off x="7066620" y="1972597"/>
            <a:ext cx="4390098" cy="1906680"/>
          </a:xfrm>
          <a:prstGeom prst="roundRect">
            <a:avLst>
              <a:gd name="adj" fmla="val 3095"/>
            </a:avLst>
          </a:prstGeom>
          <a:solidFill>
            <a:srgbClr val="E7E5E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20650" marR="0" lvl="0" indent="0" algn="l" defTabSz="914347" rtl="0" eaLnBrk="1" fontAlgn="auto" latinLnBrk="0" hangingPunct="1">
              <a:lnSpc>
                <a:spcPct val="100000"/>
              </a:lnSpc>
              <a:spcBef>
                <a:spcPts val="0"/>
              </a:spcBef>
              <a:spcAft>
                <a:spcPts val="500"/>
              </a:spcAft>
              <a:buClrTx/>
              <a:buSzTx/>
              <a:buFontTx/>
              <a:buNone/>
              <a:tabLst/>
              <a:defRPr/>
            </a:pPr>
            <a:r>
              <a:rPr kumimoji="0" lang="en-GB" sz="1800" b="1" i="0" u="none" strike="noStrike" kern="1200" cap="all" spc="0" normalizeH="0" baseline="0" noProof="0">
                <a:ln>
                  <a:noFill/>
                </a:ln>
                <a:solidFill>
                  <a:srgbClr val="242054"/>
                </a:solidFill>
                <a:effectLst/>
                <a:uLnTx/>
                <a:uFillTx/>
                <a:latin typeface="Lato"/>
                <a:ea typeface="Lato"/>
                <a:cs typeface="Arial Narrow" panose="020B0604020202020204" pitchFamily="34" charset="0"/>
              </a:rPr>
              <a:t>Client </a:t>
            </a:r>
            <a:r>
              <a:rPr kumimoji="0" lang="en-GB" sz="1800" b="1" i="0" u="none" strike="noStrike" kern="1200" cap="all" spc="0" normalizeH="0" baseline="0" noProof="0" err="1">
                <a:ln>
                  <a:noFill/>
                </a:ln>
                <a:solidFill>
                  <a:srgbClr val="242054"/>
                </a:solidFill>
                <a:effectLst/>
                <a:uLnTx/>
                <a:uFillTx/>
                <a:latin typeface="Lato"/>
                <a:ea typeface="Lato"/>
                <a:cs typeface="Arial Narrow" panose="020B0604020202020204" pitchFamily="34" charset="0"/>
              </a:rPr>
              <a:t>centered</a:t>
            </a:r>
            <a:endParaRPr lang="en-GB" sz="1800" b="1" i="0" u="none" strike="noStrike" kern="1200" cap="all" spc="0" normalizeH="0" baseline="0" noProof="0">
              <a:ln>
                <a:noFill/>
              </a:ln>
              <a:solidFill>
                <a:srgbClr val="242054"/>
              </a:solidFill>
              <a:effectLst/>
              <a:uLnTx/>
              <a:uFillTx/>
              <a:latin typeface="Lato"/>
              <a:ea typeface="Lato"/>
              <a:cs typeface="Arial Narrow" panose="020B0604020202020204" pitchFamily="34" charset="0"/>
            </a:endParaRPr>
          </a:p>
          <a:p>
            <a:pPr marL="120650" defTabSz="914347">
              <a:defRPr/>
            </a:pPr>
            <a:r>
              <a:rPr lang="en-GB" sz="1700">
                <a:solidFill>
                  <a:srgbClr val="242054"/>
                </a:solidFill>
                <a:latin typeface="Verdana"/>
                <a:ea typeface="Arial" panose="020B0604020202020204" pitchFamily="34" charset="0"/>
                <a:cs typeface="Arial Narrow" panose="020B0604020202020204" pitchFamily="34" charset="0"/>
              </a:rPr>
              <a:t>The c</a:t>
            </a:r>
            <a:r>
              <a:rPr kumimoji="0" lang="en-GB" sz="1700" b="0" i="0" u="none" strike="noStrike" kern="1200" cap="none" spc="0" normalizeH="0" baseline="0" noProof="0" err="1">
                <a:ln>
                  <a:noFill/>
                </a:ln>
                <a:solidFill>
                  <a:srgbClr val="242054"/>
                </a:solidFill>
                <a:effectLst/>
                <a:uLnTx/>
                <a:uFillTx/>
                <a:latin typeface="Verdana"/>
                <a:ea typeface="Arial" panose="020B0604020202020204" pitchFamily="34" charset="0"/>
                <a:cs typeface="Arial Narrow" panose="020B0604020202020204" pitchFamily="34" charset="0"/>
              </a:rPr>
              <a:t>lient</a:t>
            </a:r>
            <a:r>
              <a:rPr kumimoji="0" lang="en-GB" sz="1700" b="0" i="0" u="none" strike="noStrike" kern="1200" cap="none" spc="0" normalizeH="0" baseline="0" noProof="0">
                <a:ln>
                  <a:noFill/>
                </a:ln>
                <a:solidFill>
                  <a:srgbClr val="242054"/>
                </a:solidFill>
                <a:effectLst/>
                <a:uLnTx/>
                <a:uFillTx/>
                <a:latin typeface="Verdana"/>
                <a:ea typeface="Arial" panose="020B0604020202020204" pitchFamily="34" charset="0"/>
                <a:cs typeface="Arial Narrow" panose="020B0604020202020204" pitchFamily="34" charset="0"/>
              </a:rPr>
              <a:t> should always be at the </a:t>
            </a:r>
            <a:r>
              <a:rPr kumimoji="0" lang="en-GB" sz="1700" b="0" i="0" u="none" strike="noStrike" kern="1200" cap="none" spc="0" normalizeH="0" baseline="0" noProof="0" err="1">
                <a:ln>
                  <a:noFill/>
                </a:ln>
                <a:solidFill>
                  <a:srgbClr val="242054"/>
                </a:solidFill>
                <a:effectLst/>
                <a:uLnTx/>
                <a:uFillTx/>
                <a:latin typeface="Verdana"/>
                <a:ea typeface="Arial" panose="020B0604020202020204" pitchFamily="34" charset="0"/>
                <a:cs typeface="Arial Narrow" panose="020B0604020202020204" pitchFamily="34" charset="0"/>
              </a:rPr>
              <a:t>center</a:t>
            </a:r>
            <a:r>
              <a:rPr kumimoji="0" lang="en-GB" sz="1700" b="0" i="0" u="none" strike="noStrike" kern="1200" cap="none" spc="0" normalizeH="0" baseline="0" noProof="0">
                <a:ln>
                  <a:noFill/>
                </a:ln>
                <a:solidFill>
                  <a:srgbClr val="242054"/>
                </a:solidFill>
                <a:effectLst/>
                <a:uLnTx/>
                <a:uFillTx/>
                <a:latin typeface="Verdana"/>
                <a:ea typeface="Arial" panose="020B0604020202020204" pitchFamily="34" charset="0"/>
                <a:cs typeface="Arial Narrow" panose="020B0604020202020204" pitchFamily="34" charset="0"/>
              </a:rPr>
              <a:t> of the</a:t>
            </a:r>
            <a:r>
              <a:rPr lang="en-GB" sz="1700">
                <a:solidFill>
                  <a:srgbClr val="242054"/>
                </a:solidFill>
                <a:latin typeface="Verdana"/>
                <a:ea typeface="Arial" panose="020B0604020202020204" pitchFamily="34" charset="0"/>
                <a:cs typeface="Arial Narrow" panose="020B0604020202020204" pitchFamily="34" charset="0"/>
              </a:rPr>
              <a:t> initiative.</a:t>
            </a:r>
          </a:p>
          <a:p>
            <a:pPr marL="120650" defTabSz="914347">
              <a:defRPr/>
            </a:pPr>
            <a:endParaRPr lang="en-GB" sz="1700" noProof="0">
              <a:solidFill>
                <a:srgbClr val="242054"/>
              </a:solidFill>
              <a:latin typeface="Verdana"/>
              <a:ea typeface="Arial" panose="020B0604020202020204" pitchFamily="34" charset="0"/>
              <a:cs typeface="Arial Narrow" panose="020B0604020202020204" pitchFamily="34" charset="0"/>
            </a:endParaRPr>
          </a:p>
          <a:p>
            <a:pPr marL="120650" defTabSz="914347">
              <a:defRPr/>
            </a:pPr>
            <a:r>
              <a:rPr lang="en-GB" sz="1700">
                <a:solidFill>
                  <a:srgbClr val="242054"/>
                </a:solidFill>
                <a:latin typeface="Verdana"/>
                <a:ea typeface="Arial" panose="020B0604020202020204" pitchFamily="34" charset="0"/>
                <a:cs typeface="Arial Narrow" panose="020B0604020202020204" pitchFamily="34" charset="0"/>
              </a:rPr>
              <a:t>The g</a:t>
            </a:r>
            <a:r>
              <a:rPr lang="en-GB" sz="1700" noProof="0" err="1">
                <a:solidFill>
                  <a:srgbClr val="242054"/>
                </a:solidFill>
                <a:latin typeface="Verdana"/>
                <a:ea typeface="Arial" panose="020B0604020202020204" pitchFamily="34" charset="0"/>
                <a:cs typeface="Arial Narrow" panose="020B0604020202020204" pitchFamily="34" charset="0"/>
              </a:rPr>
              <a:t>oal</a:t>
            </a:r>
            <a:r>
              <a:rPr lang="en-GB" sz="1700" noProof="0">
                <a:solidFill>
                  <a:srgbClr val="242054"/>
                </a:solidFill>
                <a:latin typeface="Verdana"/>
                <a:ea typeface="Arial" panose="020B0604020202020204" pitchFamily="34" charset="0"/>
                <a:cs typeface="Arial Narrow" panose="020B0604020202020204" pitchFamily="34" charset="0"/>
              </a:rPr>
              <a:t> is to p</a:t>
            </a:r>
            <a:r>
              <a:rPr kumimoji="0" lang="en-GB" sz="1700" b="0" i="0" u="none" strike="noStrike" kern="1200" cap="none" spc="0" normalizeH="0" baseline="0" noProof="0">
                <a:ln>
                  <a:noFill/>
                </a:ln>
                <a:solidFill>
                  <a:srgbClr val="242054"/>
                </a:solidFill>
                <a:effectLst/>
                <a:uLnTx/>
                <a:uFillTx/>
                <a:latin typeface="Verdana"/>
                <a:ea typeface="Arial" panose="020B0604020202020204" pitchFamily="34" charset="0"/>
                <a:cs typeface="Arial Narrow" panose="020B0604020202020204" pitchFamily="34" charset="0"/>
              </a:rPr>
              <a:t>rovide a holistic view of the client/patient.</a:t>
            </a:r>
            <a:r>
              <a:rPr lang="en-GB" sz="1700">
                <a:solidFill>
                  <a:srgbClr val="242054"/>
                </a:solidFill>
                <a:latin typeface="Verdana"/>
                <a:ea typeface="Arial" panose="020B0604020202020204" pitchFamily="34" charset="0"/>
                <a:cs typeface="Arial Narrow" panose="020B0604020202020204" pitchFamily="34" charset="0"/>
              </a:rPr>
              <a:t> </a:t>
            </a:r>
            <a:endParaRPr lang="en-GB" sz="1700" b="0" i="0" u="none" strike="noStrike" kern="1200" cap="none" spc="0" normalizeH="0" baseline="0" noProof="0">
              <a:ln>
                <a:noFill/>
              </a:ln>
              <a:solidFill>
                <a:srgbClr val="242054"/>
              </a:solidFill>
              <a:effectLst/>
              <a:uLnTx/>
              <a:uFillTx/>
              <a:latin typeface="Verdana"/>
              <a:ea typeface="Arial" panose="020B0604020202020204" pitchFamily="34" charset="0"/>
              <a:cs typeface="Arial Narrow" panose="020B0604020202020204" pitchFamily="34" charset="0"/>
            </a:endParaRPr>
          </a:p>
        </p:txBody>
      </p:sp>
      <p:sp>
        <p:nvSpPr>
          <p:cNvPr id="14" name="Rounded Rectangle 13">
            <a:extLst>
              <a:ext uri="{FF2B5EF4-FFF2-40B4-BE49-F238E27FC236}">
                <a16:creationId xmlns:a16="http://schemas.microsoft.com/office/drawing/2014/main" id="{E3412FE2-E4DF-B8D8-1903-986F4B1B1E73}"/>
              </a:ext>
            </a:extLst>
          </p:cNvPr>
          <p:cNvSpPr/>
          <p:nvPr/>
        </p:nvSpPr>
        <p:spPr>
          <a:xfrm>
            <a:off x="2421126" y="3990114"/>
            <a:ext cx="4529292" cy="2241151"/>
          </a:xfrm>
          <a:prstGeom prst="roundRect">
            <a:avLst>
              <a:gd name="adj" fmla="val 2808"/>
            </a:avLst>
          </a:prstGeom>
          <a:solidFill>
            <a:srgbClr val="E7E5E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20650" marR="0" lvl="0" indent="0" algn="l" defTabSz="914347" rtl="0" eaLnBrk="1" fontAlgn="auto" latinLnBrk="0" hangingPunct="1">
              <a:lnSpc>
                <a:spcPct val="100000"/>
              </a:lnSpc>
              <a:spcBef>
                <a:spcPts val="0"/>
              </a:spcBef>
              <a:spcAft>
                <a:spcPts val="500"/>
              </a:spcAft>
              <a:buClrTx/>
              <a:buSzTx/>
              <a:buFontTx/>
              <a:buNone/>
              <a:tabLst/>
              <a:defRPr/>
            </a:pPr>
            <a:r>
              <a:rPr kumimoji="0" lang="en-GB" sz="1800" b="1" i="0" u="none" strike="noStrike" kern="1200" cap="all" spc="0" normalizeH="0" baseline="0" noProof="0">
                <a:ln>
                  <a:noFill/>
                </a:ln>
                <a:solidFill>
                  <a:srgbClr val="242054"/>
                </a:solidFill>
                <a:effectLst/>
                <a:uLnTx/>
                <a:uFillTx/>
                <a:latin typeface="Lato"/>
                <a:ea typeface="Lato"/>
                <a:cs typeface="Arial Narrow" panose="020B0604020202020204" pitchFamily="34" charset="0"/>
              </a:rPr>
              <a:t>Balance </a:t>
            </a:r>
            <a:r>
              <a:rPr lang="en-GB" b="1" cap="all">
                <a:solidFill>
                  <a:srgbClr val="242054"/>
                </a:solidFill>
                <a:latin typeface="Lato"/>
                <a:ea typeface="Lato"/>
                <a:cs typeface="Arial Narrow" panose="020B0604020202020204" pitchFamily="34" charset="0"/>
              </a:rPr>
              <a:t>with data collection WITH data use</a:t>
            </a:r>
            <a:endParaRPr lang="en-GB" sz="1800" b="1" i="0" u="none" strike="noStrike" kern="1200" cap="all" spc="0" normalizeH="0" baseline="0" noProof="0">
              <a:ln>
                <a:noFill/>
              </a:ln>
              <a:solidFill>
                <a:srgbClr val="242054"/>
              </a:solidFill>
              <a:effectLst/>
              <a:uLnTx/>
              <a:uFillTx/>
              <a:latin typeface="Lato"/>
              <a:ea typeface="Lato"/>
              <a:cs typeface="Arial Narrow" panose="020B0604020202020204" pitchFamily="34" charset="0"/>
            </a:endParaRPr>
          </a:p>
          <a:p>
            <a:pPr marL="120650" defTabSz="914347">
              <a:defRPr/>
            </a:pPr>
            <a:r>
              <a:rPr kumimoji="0" lang="en-GB" sz="1700" b="0" i="0" u="none" strike="noStrike" kern="1200" cap="none" spc="0" normalizeH="0" baseline="0" noProof="0">
                <a:ln>
                  <a:noFill/>
                </a:ln>
                <a:solidFill>
                  <a:srgbClr val="242054"/>
                </a:solidFill>
                <a:effectLst/>
                <a:uLnTx/>
                <a:uFillTx/>
                <a:latin typeface="Verdana"/>
                <a:ea typeface="Arial" panose="020B0604020202020204" pitchFamily="34" charset="0"/>
                <a:cs typeface="Arial Narrow" panose="020B0604020202020204" pitchFamily="34" charset="0"/>
              </a:rPr>
              <a:t>The concept of "collect once, use many times”</a:t>
            </a:r>
            <a:r>
              <a:rPr lang="en-GB" sz="1700">
                <a:solidFill>
                  <a:srgbClr val="242054"/>
                </a:solidFill>
                <a:latin typeface="Verdana"/>
                <a:ea typeface="Arial" panose="020B0604020202020204" pitchFamily="34" charset="0"/>
                <a:cs typeface="Arial Narrow" panose="020B0604020202020204" pitchFamily="34" charset="0"/>
              </a:rPr>
              <a:t>. Move away from redundant collection. </a:t>
            </a:r>
          </a:p>
          <a:p>
            <a:pPr marL="120650" marR="0" lvl="0" indent="0" algn="l" defTabSz="914347" rtl="0" eaLnBrk="1" fontAlgn="auto" latinLnBrk="0" hangingPunct="1">
              <a:lnSpc>
                <a:spcPct val="100000"/>
              </a:lnSpc>
              <a:spcBef>
                <a:spcPts val="0"/>
              </a:spcBef>
              <a:spcAft>
                <a:spcPts val="0"/>
              </a:spcAft>
              <a:buClrTx/>
              <a:buSzTx/>
              <a:buFontTx/>
              <a:buNone/>
              <a:tabLst/>
              <a:defRPr/>
            </a:pPr>
            <a:endParaRPr lang="en-US" sz="1700" b="0" i="0" u="none" strike="noStrike" kern="1200" cap="none" spc="0" normalizeH="0" baseline="0" noProof="0">
              <a:ln>
                <a:noFill/>
              </a:ln>
              <a:solidFill>
                <a:srgbClr val="242054"/>
              </a:solidFill>
              <a:effectLst/>
              <a:uLnTx/>
              <a:uFillTx/>
              <a:latin typeface="Verdana"/>
              <a:ea typeface="Arial" panose="020B0604020202020204" pitchFamily="34" charset="0"/>
              <a:cs typeface="Arial Narrow" panose="020B0604020202020204" pitchFamily="34" charset="0"/>
            </a:endParaRPr>
          </a:p>
          <a:p>
            <a:pPr marL="120650" marR="0" lvl="0" indent="0" algn="l" defTabSz="914347"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242054"/>
                </a:solidFill>
                <a:effectLst/>
                <a:uLnTx/>
                <a:uFillTx/>
                <a:latin typeface="Verdana"/>
                <a:ea typeface="Arial" panose="020B0604020202020204" pitchFamily="34" charset="0"/>
                <a:cs typeface="Arial Narrow" panose="020B0604020202020204" pitchFamily="34" charset="0"/>
              </a:rPr>
              <a:t>Promote collaborative</a:t>
            </a:r>
            <a:r>
              <a:rPr lang="en-US" sz="1700">
                <a:solidFill>
                  <a:srgbClr val="242054"/>
                </a:solidFill>
                <a:latin typeface="Verdana"/>
                <a:ea typeface="Arial" panose="020B0604020202020204" pitchFamily="34" charset="0"/>
                <a:cs typeface="Arial Narrow" panose="020B0604020202020204" pitchFamily="34" charset="0"/>
              </a:rPr>
              <a:t> and</a:t>
            </a:r>
            <a:br>
              <a:rPr lang="en-US" sz="1700">
                <a:solidFill>
                  <a:srgbClr val="242054"/>
                </a:solidFill>
                <a:latin typeface="Verdana"/>
                <a:ea typeface="Arial" panose="020B0604020202020204" pitchFamily="34" charset="0"/>
                <a:cs typeface="Arial Narrow" panose="020B0604020202020204" pitchFamily="34" charset="0"/>
              </a:rPr>
            </a:br>
            <a:r>
              <a:rPr kumimoji="0" lang="en-US" sz="1700" b="0" i="0" u="none" strike="noStrike" kern="1200" cap="none" spc="0" normalizeH="0" baseline="0" noProof="0">
                <a:ln>
                  <a:noFill/>
                </a:ln>
                <a:solidFill>
                  <a:srgbClr val="242054"/>
                </a:solidFill>
                <a:effectLst/>
                <a:uLnTx/>
                <a:uFillTx/>
                <a:latin typeface="Verdana"/>
                <a:ea typeface="Arial" panose="020B0604020202020204" pitchFamily="34" charset="0"/>
                <a:cs typeface="Arial Narrow" panose="020B0604020202020204" pitchFamily="34" charset="0"/>
              </a:rPr>
              <a:t>responsive data use practices.</a:t>
            </a:r>
            <a:endParaRPr kumimoji="0" lang="en-GB" sz="1700" b="0" i="0" u="none" strike="noStrike" kern="1200" cap="none" spc="0" normalizeH="0" baseline="0" noProof="0">
              <a:ln>
                <a:noFill/>
              </a:ln>
              <a:solidFill>
                <a:srgbClr val="242054"/>
              </a:solidFill>
              <a:effectLst/>
              <a:uLnTx/>
              <a:uFillTx/>
              <a:latin typeface="Verdana"/>
              <a:ea typeface="Arial" panose="020B0604020202020204" pitchFamily="34" charset="0"/>
              <a:cs typeface="Arial Narrow" panose="020B0604020202020204" pitchFamily="34" charset="0"/>
            </a:endParaRPr>
          </a:p>
        </p:txBody>
      </p:sp>
      <p:sp>
        <p:nvSpPr>
          <p:cNvPr id="15" name="Rounded Rectangle 14">
            <a:extLst>
              <a:ext uri="{FF2B5EF4-FFF2-40B4-BE49-F238E27FC236}">
                <a16:creationId xmlns:a16="http://schemas.microsoft.com/office/drawing/2014/main" id="{3F126798-274D-66A1-5907-5C28C3080852}"/>
              </a:ext>
            </a:extLst>
          </p:cNvPr>
          <p:cNvSpPr/>
          <p:nvPr/>
        </p:nvSpPr>
        <p:spPr>
          <a:xfrm>
            <a:off x="7066620" y="3990114"/>
            <a:ext cx="4390098" cy="2366017"/>
          </a:xfrm>
          <a:prstGeom prst="roundRect">
            <a:avLst>
              <a:gd name="adj" fmla="val 3952"/>
            </a:avLst>
          </a:prstGeom>
          <a:solidFill>
            <a:srgbClr val="E7E5E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20650" defTabSz="914347">
              <a:spcAft>
                <a:spcPts val="1000"/>
              </a:spcAft>
              <a:defRPr/>
            </a:pPr>
            <a:r>
              <a:rPr kumimoji="0" lang="en-GB" sz="1800" b="1" i="0" u="none" strike="noStrike" kern="1200" cap="all" spc="0" normalizeH="0" baseline="0" noProof="0">
                <a:ln>
                  <a:noFill/>
                </a:ln>
                <a:solidFill>
                  <a:srgbClr val="242054"/>
                </a:solidFill>
                <a:effectLst/>
                <a:uLnTx/>
                <a:uFillTx/>
                <a:latin typeface="Lato"/>
                <a:ea typeface="Lato"/>
                <a:cs typeface="Arial Narrow" panose="020B0604020202020204" pitchFamily="34" charset="0"/>
              </a:rPr>
              <a:t>Governance</a:t>
            </a:r>
            <a:endParaRPr kumimoji="0" lang="en-GB" sz="1800" b="1" i="0" u="none" strike="noStrike" kern="1200" cap="all" spc="0" normalizeH="0" baseline="0" noProof="0">
              <a:ln>
                <a:noFill/>
              </a:ln>
              <a:solidFill>
                <a:srgbClr val="242054"/>
              </a:solidFill>
              <a:effectLst/>
              <a:uLnTx/>
              <a:uFillTx/>
              <a:latin typeface="Trebuchet MS" panose="020B0703020202090204" pitchFamily="34" charset="0"/>
              <a:ea typeface="+mn-ea"/>
              <a:cs typeface="Arial Narrow" panose="020B0604020202020204" pitchFamily="34" charset="0"/>
            </a:endParaRPr>
          </a:p>
          <a:p>
            <a:pPr marL="120650" defTabSz="914347">
              <a:defRPr/>
            </a:pPr>
            <a:r>
              <a:rPr kumimoji="0" lang="en-GB" sz="1700" b="0" i="0" u="none" strike="noStrike" kern="1200" cap="none" spc="0" normalizeH="0" baseline="0" noProof="0">
                <a:ln>
                  <a:noFill/>
                </a:ln>
                <a:solidFill>
                  <a:srgbClr val="242054"/>
                </a:solidFill>
                <a:effectLst/>
                <a:uLnTx/>
                <a:uFillTx/>
                <a:latin typeface="Verdana"/>
                <a:ea typeface="Arial" panose="020B0604020202020204" pitchFamily="34" charset="0"/>
                <a:cs typeface="Arial Narrow" panose="020B0604020202020204" pitchFamily="34" charset="0"/>
              </a:rPr>
              <a:t>Work with the Ministry of Health or other country leadership; champion the decision makers.</a:t>
            </a:r>
            <a:r>
              <a:rPr lang="en-GB" sz="1700">
                <a:solidFill>
                  <a:srgbClr val="242054"/>
                </a:solidFill>
                <a:latin typeface="Verdana"/>
                <a:ea typeface="Arial" panose="020B0604020202020204" pitchFamily="34" charset="0"/>
                <a:cs typeface="Arial Narrow" panose="020B0604020202020204" pitchFamily="34" charset="0"/>
              </a:rPr>
              <a:t>  </a:t>
            </a:r>
            <a:endParaRPr lang="en-GB" sz="1700" b="0" i="0" u="none" strike="noStrike" kern="1200" cap="none" spc="0" normalizeH="0" baseline="0" noProof="0">
              <a:ln>
                <a:noFill/>
              </a:ln>
              <a:solidFill>
                <a:srgbClr val="242054"/>
              </a:solidFill>
              <a:effectLst/>
              <a:uLnTx/>
              <a:uFillTx/>
              <a:latin typeface="Verdana"/>
              <a:ea typeface="Arial" panose="020B0604020202020204" pitchFamily="34" charset="0"/>
              <a:cs typeface="Arial Narrow" panose="020B0604020202020204" pitchFamily="34" charset="0"/>
            </a:endParaRPr>
          </a:p>
          <a:p>
            <a:pPr marL="120650" marR="0" lvl="0" indent="0" algn="l" defTabSz="914347" rtl="0" eaLnBrk="1" fontAlgn="auto" latinLnBrk="0" hangingPunct="1">
              <a:lnSpc>
                <a:spcPct val="100000"/>
              </a:lnSpc>
              <a:spcBef>
                <a:spcPts val="0"/>
              </a:spcBef>
              <a:spcAft>
                <a:spcPts val="0"/>
              </a:spcAft>
              <a:buClrTx/>
              <a:buSzTx/>
              <a:buFontTx/>
              <a:buNone/>
              <a:tabLst/>
              <a:defRPr/>
            </a:pPr>
            <a:endParaRPr lang="en-GB" sz="1700" b="0" i="0" u="none" strike="noStrike" kern="1200" cap="none" spc="0" normalizeH="0" baseline="0" noProof="0">
              <a:ln>
                <a:noFill/>
              </a:ln>
              <a:solidFill>
                <a:srgbClr val="242054"/>
              </a:solidFill>
              <a:effectLst/>
              <a:uLnTx/>
              <a:uFillTx/>
              <a:latin typeface="Verdana"/>
              <a:ea typeface="Arial" panose="020B0604020202020204" pitchFamily="34" charset="0"/>
              <a:cs typeface="Arial Narrow" panose="020B0604020202020204" pitchFamily="34" charset="0"/>
            </a:endParaRPr>
          </a:p>
          <a:p>
            <a:pPr marL="120650" marR="0" lvl="0" indent="0" algn="l" defTabSz="914347"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a:ln>
                  <a:noFill/>
                </a:ln>
                <a:solidFill>
                  <a:srgbClr val="242054"/>
                </a:solidFill>
                <a:effectLst/>
                <a:uLnTx/>
                <a:uFillTx/>
                <a:latin typeface="Verdana"/>
                <a:ea typeface="Arial" panose="020B0604020202020204" pitchFamily="34" charset="0"/>
                <a:cs typeface="Arial Narrow" panose="020B0604020202020204" pitchFamily="34" charset="0"/>
              </a:rPr>
              <a:t>Prioritize national health data collaboratives and g</a:t>
            </a:r>
            <a:r>
              <a:rPr lang="en-GB" sz="1700" err="1">
                <a:solidFill>
                  <a:srgbClr val="242054"/>
                </a:solidFill>
                <a:latin typeface="Verdana"/>
                <a:ea typeface="Arial" panose="020B0604020202020204" pitchFamily="34" charset="0"/>
                <a:cs typeface="Arial Narrow" panose="020B0604020202020204" pitchFamily="34" charset="0"/>
              </a:rPr>
              <a:t>overnance</a:t>
            </a:r>
            <a:r>
              <a:rPr lang="en-GB" sz="1700">
                <a:solidFill>
                  <a:srgbClr val="242054"/>
                </a:solidFill>
                <a:latin typeface="Verdana"/>
                <a:ea typeface="Arial" panose="020B0604020202020204" pitchFamily="34" charset="0"/>
                <a:cs typeface="Arial Narrow" panose="020B0604020202020204" pitchFamily="34" charset="0"/>
              </a:rPr>
              <a:t> structures.</a:t>
            </a:r>
            <a:endParaRPr lang="en-GB" sz="1700" b="0" i="0" u="none" strike="noStrike" kern="1200" cap="none" spc="0" normalizeH="0" baseline="0" noProof="0">
              <a:ln>
                <a:noFill/>
              </a:ln>
              <a:solidFill>
                <a:srgbClr val="242054"/>
              </a:solidFill>
              <a:effectLst/>
              <a:uLnTx/>
              <a:uFillTx/>
              <a:latin typeface="Verdana"/>
              <a:ea typeface="Arial" panose="020B0604020202020204" pitchFamily="34" charset="0"/>
              <a:cs typeface="Arial Narrow" panose="020B0604020202020204" pitchFamily="34" charset="0"/>
            </a:endParaRPr>
          </a:p>
        </p:txBody>
      </p:sp>
      <p:sp>
        <p:nvSpPr>
          <p:cNvPr id="16" name="Rounded Rectangle 15">
            <a:extLst>
              <a:ext uri="{FF2B5EF4-FFF2-40B4-BE49-F238E27FC236}">
                <a16:creationId xmlns:a16="http://schemas.microsoft.com/office/drawing/2014/main" id="{28095B76-1983-0E18-FB37-AF9210B973C0}"/>
              </a:ext>
            </a:extLst>
          </p:cNvPr>
          <p:cNvSpPr/>
          <p:nvPr/>
        </p:nvSpPr>
        <p:spPr>
          <a:xfrm>
            <a:off x="2421126" y="1985820"/>
            <a:ext cx="4529291" cy="1893456"/>
          </a:xfrm>
          <a:prstGeom prst="roundRect">
            <a:avLst>
              <a:gd name="adj" fmla="val 3239"/>
            </a:avLst>
          </a:prstGeom>
          <a:solidFill>
            <a:srgbClr val="E7E5E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20650" defTabSz="914347">
              <a:spcAft>
                <a:spcPts val="500"/>
              </a:spcAft>
              <a:defRPr/>
            </a:pPr>
            <a:r>
              <a:rPr kumimoji="0" lang="en-GB" sz="1800" b="1" i="0" u="none" strike="noStrike" kern="1200" cap="all" spc="0" normalizeH="0" baseline="0" noProof="0">
                <a:ln>
                  <a:noFill/>
                </a:ln>
                <a:solidFill>
                  <a:srgbClr val="242054"/>
                </a:solidFill>
                <a:effectLst/>
                <a:uLnTx/>
                <a:uFillTx/>
                <a:latin typeface="Lato"/>
                <a:ea typeface="Arial" panose="020B0604020202020204" pitchFamily="34" charset="0"/>
                <a:cs typeface="Arial Narrow" panose="020B0604020202020204" pitchFamily="34" charset="0"/>
              </a:rPr>
              <a:t>Localize global solutions</a:t>
            </a:r>
            <a:r>
              <a:rPr lang="en-GB" b="1" cap="all">
                <a:solidFill>
                  <a:srgbClr val="242054"/>
                </a:solidFill>
                <a:latin typeface="Lato"/>
                <a:ea typeface="Arial" panose="020B0604020202020204" pitchFamily="34" charset="0"/>
                <a:cs typeface="Arial Narrow" panose="020B0604020202020204" pitchFamily="34" charset="0"/>
              </a:rPr>
              <a:t> </a:t>
            </a:r>
            <a:endParaRPr lang="en-GB" sz="1800" b="1" i="0" u="none" strike="noStrike" kern="1200" cap="all" spc="0" normalizeH="0" baseline="0" noProof="0">
              <a:ln>
                <a:noFill/>
              </a:ln>
              <a:solidFill>
                <a:srgbClr val="242054"/>
              </a:solidFill>
              <a:effectLst/>
              <a:uLnTx/>
              <a:uFillTx/>
              <a:latin typeface="Lato"/>
              <a:ea typeface="Arial" panose="020B0604020202020204" pitchFamily="34" charset="0"/>
              <a:cs typeface="Arial Narrow" panose="020B0604020202020204" pitchFamily="34" charset="0"/>
            </a:endParaRPr>
          </a:p>
          <a:p>
            <a:pPr marL="120650" marR="0" lvl="0" indent="0" algn="l" defTabSz="914347"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242054"/>
                </a:solidFill>
                <a:effectLst/>
                <a:uLnTx/>
                <a:uFillTx/>
                <a:latin typeface="Verdana"/>
                <a:ea typeface="Arial" panose="020B0604020202020204" pitchFamily="34" charset="0"/>
                <a:cs typeface="Arial Narrow" panose="020B0604020202020204" pitchFamily="34" charset="0"/>
              </a:rPr>
              <a:t>Extend, optimize, and adapt the technology applicable within local contexts:</a:t>
            </a:r>
            <a:endParaRPr lang="en-US" sz="1700">
              <a:solidFill>
                <a:srgbClr val="242054"/>
              </a:solidFill>
              <a:latin typeface="Verdana"/>
              <a:ea typeface="Arial" panose="020B0604020202020204" pitchFamily="34" charset="0"/>
              <a:cs typeface="Arial Narrow" panose="020B0604020202020204" pitchFamily="34" charset="0"/>
            </a:endParaRPr>
          </a:p>
          <a:p>
            <a:pPr marL="120650" marR="0" lvl="0" indent="0" algn="l" defTabSz="914347" rtl="0" eaLnBrk="1" fontAlgn="auto" latinLnBrk="0" hangingPunct="1">
              <a:lnSpc>
                <a:spcPct val="100000"/>
              </a:lnSpc>
              <a:spcBef>
                <a:spcPts val="0"/>
              </a:spcBef>
              <a:spcAft>
                <a:spcPts val="0"/>
              </a:spcAft>
              <a:buClrTx/>
              <a:buSzTx/>
              <a:buFontTx/>
              <a:buNone/>
              <a:tabLst/>
              <a:defRPr/>
            </a:pPr>
            <a:r>
              <a:rPr lang="en-US" sz="1700">
                <a:solidFill>
                  <a:srgbClr val="242054"/>
                </a:solidFill>
                <a:latin typeface="Verdana"/>
                <a:ea typeface="Arial" panose="020B0604020202020204" pitchFamily="34" charset="0"/>
                <a:cs typeface="Arial Narrow" panose="020B0604020202020204" pitchFamily="34" charset="0"/>
              </a:rPr>
              <a:t>- Enable in-country technical teams</a:t>
            </a:r>
          </a:p>
          <a:p>
            <a:pPr marL="120650" defTabSz="914347">
              <a:defRPr/>
            </a:pPr>
            <a:r>
              <a:rPr lang="en-US" sz="1700">
                <a:solidFill>
                  <a:srgbClr val="242054"/>
                </a:solidFill>
                <a:latin typeface="Verdana"/>
                <a:ea typeface="Arial" panose="020B0604020202020204" pitchFamily="34" charset="0"/>
                <a:cs typeface="Arial Narrow" panose="020B0604020202020204" pitchFamily="34" charset="0"/>
              </a:rPr>
              <a:t>- Pursue private sector engagement </a:t>
            </a:r>
          </a:p>
          <a:p>
            <a:pPr marL="120650" marR="0" lvl="0" indent="0" algn="l" defTabSz="914347" rtl="0" eaLnBrk="1" fontAlgn="auto" latinLnBrk="0" hangingPunct="1">
              <a:lnSpc>
                <a:spcPct val="100000"/>
              </a:lnSpc>
              <a:spcBef>
                <a:spcPts val="0"/>
              </a:spcBef>
              <a:spcAft>
                <a:spcPts val="0"/>
              </a:spcAft>
              <a:buClrTx/>
              <a:buSzTx/>
              <a:buFontTx/>
              <a:buNone/>
              <a:tabLst/>
              <a:defRPr/>
            </a:pPr>
            <a:endParaRPr lang="en-US" sz="1700">
              <a:solidFill>
                <a:srgbClr val="242054"/>
              </a:solidFill>
              <a:latin typeface="Arial Narrow"/>
              <a:ea typeface="Arial" panose="020B0604020202020204" pitchFamily="34" charset="0"/>
              <a:cs typeface="Arial Narrow" panose="020B0604020202020204" pitchFamily="34" charset="0"/>
            </a:endParaRPr>
          </a:p>
          <a:p>
            <a:pPr marL="120650" marR="0" lvl="0" indent="0" algn="l" defTabSz="914347" rtl="0" eaLnBrk="1" fontAlgn="auto" latinLnBrk="0" hangingPunct="1">
              <a:lnSpc>
                <a:spcPct val="100000"/>
              </a:lnSpc>
              <a:spcBef>
                <a:spcPts val="0"/>
              </a:spcBef>
              <a:spcAft>
                <a:spcPts val="0"/>
              </a:spcAft>
              <a:buClrTx/>
              <a:buSzTx/>
              <a:buFontTx/>
              <a:buNone/>
              <a:tabLst/>
              <a:defRPr/>
            </a:pPr>
            <a:endParaRPr lang="en-US" sz="1700">
              <a:solidFill>
                <a:srgbClr val="242054"/>
              </a:solidFill>
              <a:latin typeface="Arial Narrow"/>
              <a:ea typeface="Arial" panose="020B0604020202020204" pitchFamily="34" charset="0"/>
              <a:cs typeface="Arial Narrow" panose="020B0604020202020204" pitchFamily="34" charset="0"/>
            </a:endParaRPr>
          </a:p>
          <a:p>
            <a:pPr marL="120650" marR="0" lvl="0" indent="0" algn="l" defTabSz="914347"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242054"/>
              </a:solidFill>
              <a:effectLst/>
              <a:uLnTx/>
              <a:uFillTx/>
              <a:latin typeface="Arial Narrow" panose="020B0604020202020204" pitchFamily="34" charset="0"/>
              <a:ea typeface="Arial" panose="020B0604020202020204" pitchFamily="34" charset="0"/>
              <a:cs typeface="Arial Narrow" panose="020B0604020202020204" pitchFamily="34" charset="0"/>
            </a:endParaRPr>
          </a:p>
        </p:txBody>
      </p:sp>
      <p:pic>
        <p:nvPicPr>
          <p:cNvPr id="18" name="Picture 17">
            <a:extLst>
              <a:ext uri="{FF2B5EF4-FFF2-40B4-BE49-F238E27FC236}">
                <a16:creationId xmlns:a16="http://schemas.microsoft.com/office/drawing/2014/main" id="{6ECB837E-5080-7723-EB70-485CF56E4A32}"/>
              </a:ext>
            </a:extLst>
          </p:cNvPr>
          <p:cNvPicPr>
            <a:picLocks noChangeAspect="1"/>
          </p:cNvPicPr>
          <p:nvPr/>
        </p:nvPicPr>
        <p:blipFill>
          <a:blip r:embed="rId4"/>
          <a:stretch>
            <a:fillRect/>
          </a:stretch>
        </p:blipFill>
        <p:spPr>
          <a:xfrm>
            <a:off x="10768340" y="5809541"/>
            <a:ext cx="688378" cy="727800"/>
          </a:xfrm>
          <a:prstGeom prst="rect">
            <a:avLst/>
          </a:prstGeom>
        </p:spPr>
      </p:pic>
      <p:pic>
        <p:nvPicPr>
          <p:cNvPr id="20" name="Picture 19">
            <a:extLst>
              <a:ext uri="{FF2B5EF4-FFF2-40B4-BE49-F238E27FC236}">
                <a16:creationId xmlns:a16="http://schemas.microsoft.com/office/drawing/2014/main" id="{52C539CA-943B-9C7D-4CCF-3CE342EA6A5B}"/>
              </a:ext>
            </a:extLst>
          </p:cNvPr>
          <p:cNvPicPr>
            <a:picLocks noChangeAspect="1"/>
          </p:cNvPicPr>
          <p:nvPr/>
        </p:nvPicPr>
        <p:blipFill>
          <a:blip r:embed="rId5"/>
          <a:stretch>
            <a:fillRect/>
          </a:stretch>
        </p:blipFill>
        <p:spPr>
          <a:xfrm>
            <a:off x="10621986" y="1526782"/>
            <a:ext cx="950935" cy="891630"/>
          </a:xfrm>
          <a:prstGeom prst="rect">
            <a:avLst/>
          </a:prstGeom>
        </p:spPr>
      </p:pic>
      <p:pic>
        <p:nvPicPr>
          <p:cNvPr id="22" name="Picture 21">
            <a:extLst>
              <a:ext uri="{FF2B5EF4-FFF2-40B4-BE49-F238E27FC236}">
                <a16:creationId xmlns:a16="http://schemas.microsoft.com/office/drawing/2014/main" id="{2F3FF427-651D-844E-05E8-7E44BE9A927D}"/>
              </a:ext>
            </a:extLst>
          </p:cNvPr>
          <p:cNvPicPr>
            <a:picLocks noChangeAspect="1"/>
          </p:cNvPicPr>
          <p:nvPr/>
        </p:nvPicPr>
        <p:blipFill>
          <a:blip r:embed="rId6"/>
          <a:stretch>
            <a:fillRect/>
          </a:stretch>
        </p:blipFill>
        <p:spPr>
          <a:xfrm>
            <a:off x="6156441" y="1685740"/>
            <a:ext cx="811086" cy="834835"/>
          </a:xfrm>
          <a:prstGeom prst="rect">
            <a:avLst/>
          </a:prstGeom>
        </p:spPr>
      </p:pic>
      <p:pic>
        <p:nvPicPr>
          <p:cNvPr id="23" name="Picture 22">
            <a:extLst>
              <a:ext uri="{FF2B5EF4-FFF2-40B4-BE49-F238E27FC236}">
                <a16:creationId xmlns:a16="http://schemas.microsoft.com/office/drawing/2014/main" id="{5AEA7CF6-52AF-029B-2ECB-03132A1C05FD}"/>
              </a:ext>
            </a:extLst>
          </p:cNvPr>
          <p:cNvPicPr>
            <a:picLocks noChangeAspect="1"/>
          </p:cNvPicPr>
          <p:nvPr/>
        </p:nvPicPr>
        <p:blipFill>
          <a:blip r:embed="rId7"/>
          <a:stretch>
            <a:fillRect/>
          </a:stretch>
        </p:blipFill>
        <p:spPr>
          <a:xfrm>
            <a:off x="6128588" y="5755169"/>
            <a:ext cx="836545" cy="836545"/>
          </a:xfrm>
          <a:prstGeom prst="rect">
            <a:avLst/>
          </a:prstGeom>
        </p:spPr>
      </p:pic>
    </p:spTree>
    <p:extLst>
      <p:ext uri="{BB962C8B-B14F-4D97-AF65-F5344CB8AC3E}">
        <p14:creationId xmlns:p14="http://schemas.microsoft.com/office/powerpoint/2010/main" val="2453406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23A1-BDB4-59E2-6352-2F71D9F10F85}"/>
              </a:ext>
            </a:extLst>
          </p:cNvPr>
          <p:cNvSpPr>
            <a:spLocks noGrp="1"/>
          </p:cNvSpPr>
          <p:nvPr>
            <p:ph type="title"/>
          </p:nvPr>
        </p:nvSpPr>
        <p:spPr/>
        <p:txBody>
          <a:bodyPr/>
          <a:lstStyle/>
          <a:p>
            <a:r>
              <a:rPr lang="en-US"/>
              <a:t>Three Examples of Impact in Action</a:t>
            </a:r>
          </a:p>
        </p:txBody>
      </p:sp>
    </p:spTree>
    <p:extLst>
      <p:ext uri="{BB962C8B-B14F-4D97-AF65-F5344CB8AC3E}">
        <p14:creationId xmlns:p14="http://schemas.microsoft.com/office/powerpoint/2010/main" val="4277830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E15F9F-7B79-6D87-12EA-35FBD57DB8E6}"/>
              </a:ext>
            </a:extLst>
          </p:cNvPr>
          <p:cNvSpPr>
            <a:spLocks noGrp="1"/>
          </p:cNvSpPr>
          <p:nvPr>
            <p:ph type="title"/>
          </p:nvPr>
        </p:nvSpPr>
        <p:spPr>
          <a:xfrm>
            <a:off x="3050400" y="318313"/>
            <a:ext cx="9368839" cy="769442"/>
          </a:xfrm>
        </p:spPr>
        <p:txBody>
          <a:bodyPr vert="horz" lIns="91440" tIns="45720" rIns="91440" bIns="45720" rtlCol="0" anchor="b" anchorCtr="0">
            <a:noAutofit/>
          </a:bodyPr>
          <a:lstStyle/>
          <a:p>
            <a:r>
              <a:rPr lang="en-US" sz="3200">
                <a:solidFill>
                  <a:srgbClr val="E0001B"/>
                </a:solidFill>
              </a:rPr>
              <a:t>Data Integration for Primary Health Care Decision Making in Guatemala </a:t>
            </a:r>
            <a:endParaRPr lang="en-US" sz="3200">
              <a:solidFill>
                <a:srgbClr val="E0001B"/>
              </a:solidFill>
              <a:ea typeface="Verdana Bold"/>
            </a:endParaRPr>
          </a:p>
        </p:txBody>
      </p:sp>
      <p:sp>
        <p:nvSpPr>
          <p:cNvPr id="5" name="Subtitle 4">
            <a:extLst>
              <a:ext uri="{FF2B5EF4-FFF2-40B4-BE49-F238E27FC236}">
                <a16:creationId xmlns:a16="http://schemas.microsoft.com/office/drawing/2014/main" id="{A0AFD4F6-89E0-9E23-91D6-CC048CD0BA9E}"/>
              </a:ext>
            </a:extLst>
          </p:cNvPr>
          <p:cNvSpPr>
            <a:spLocks noGrp="1"/>
          </p:cNvSpPr>
          <p:nvPr>
            <p:ph type="subTitle" idx="11"/>
          </p:nvPr>
        </p:nvSpPr>
        <p:spPr>
          <a:xfrm>
            <a:off x="3056713" y="1172301"/>
            <a:ext cx="9167387" cy="1220918"/>
          </a:xfrm>
        </p:spPr>
        <p:txBody>
          <a:bodyPr vert="horz" lIns="91440" tIns="45720" rIns="91440" bIns="45720" rtlCol="0" anchor="t">
            <a:normAutofit/>
          </a:bodyPr>
          <a:lstStyle/>
          <a:p>
            <a:pPr>
              <a:lnSpc>
                <a:spcPct val="100000"/>
              </a:lnSpc>
            </a:pPr>
            <a:r>
              <a:rPr lang="en-US" sz="2200">
                <a:latin typeface="Lato"/>
                <a:ea typeface="Lato"/>
                <a:cs typeface="Arial"/>
              </a:rPr>
              <a:t>This enhanced the quality of expense budgeting, enabling targeted investments in basic medical services</a:t>
            </a:r>
            <a:endParaRPr lang="en-US" sz="2200">
              <a:latin typeface="Lato"/>
              <a:ea typeface="Lato"/>
              <a:cs typeface="Lato"/>
            </a:endParaRPr>
          </a:p>
        </p:txBody>
      </p:sp>
      <p:sp>
        <p:nvSpPr>
          <p:cNvPr id="4" name="TextBox 3">
            <a:extLst>
              <a:ext uri="{FF2B5EF4-FFF2-40B4-BE49-F238E27FC236}">
                <a16:creationId xmlns:a16="http://schemas.microsoft.com/office/drawing/2014/main" id="{7AFD6387-5885-BBE9-989E-C832D905FD95}"/>
              </a:ext>
            </a:extLst>
          </p:cNvPr>
          <p:cNvSpPr txBox="1"/>
          <p:nvPr/>
        </p:nvSpPr>
        <p:spPr>
          <a:xfrm>
            <a:off x="4660385" y="3295130"/>
            <a:ext cx="126046" cy="17197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42054"/>
              </a:solidFill>
              <a:effectLst/>
              <a:uLnTx/>
              <a:uFillTx/>
              <a:latin typeface="Trebuchet MS" panose="020B0603020202020204"/>
              <a:ea typeface="+mn-ea"/>
              <a:cs typeface="+mn-cs"/>
            </a:endParaRPr>
          </a:p>
        </p:txBody>
      </p:sp>
      <p:sp>
        <p:nvSpPr>
          <p:cNvPr id="11" name="Content Placeholder 2">
            <a:extLst>
              <a:ext uri="{FF2B5EF4-FFF2-40B4-BE49-F238E27FC236}">
                <a16:creationId xmlns:a16="http://schemas.microsoft.com/office/drawing/2014/main" id="{02B37FDC-5694-38D5-B4EE-62EB896E48E8}"/>
              </a:ext>
            </a:extLst>
          </p:cNvPr>
          <p:cNvSpPr txBox="1">
            <a:spLocks/>
          </p:cNvSpPr>
          <p:nvPr/>
        </p:nvSpPr>
        <p:spPr>
          <a:xfrm>
            <a:off x="532100" y="2302445"/>
            <a:ext cx="4249994" cy="477805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b="0" i="0" kern="1200" cap="none" spc="5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2300"/>
              </a:spcBef>
              <a:buFontTx/>
              <a:buNone/>
              <a:defRPr sz="2000" kern="1200" cap="all" spc="100" baseline="0">
                <a:solidFill>
                  <a:schemeClr val="tx2"/>
                </a:solidFill>
                <a:latin typeface="+mj-lt"/>
                <a:ea typeface="+mn-ea"/>
                <a:cs typeface="+mn-cs"/>
              </a:defRPr>
            </a:lvl2pPr>
            <a:lvl3pPr marL="228600" indent="-228600" algn="l" defTabSz="914400" rtl="0" eaLnBrk="1" latinLnBrk="0" hangingPunct="1">
              <a:lnSpc>
                <a:spcPct val="90000"/>
              </a:lnSpc>
              <a:spcBef>
                <a:spcPts val="11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3pPr>
            <a:lvl4pPr marL="502920" indent="-228600" algn="l" defTabSz="914400" rtl="0" eaLnBrk="1" latinLnBrk="0" hangingPunct="1">
              <a:lnSpc>
                <a:spcPct val="90000"/>
              </a:lnSpc>
              <a:spcBef>
                <a:spcPts val="500"/>
              </a:spcBef>
              <a:buFont typeface="Courier New" panose="02070309020205020404" pitchFamily="49" charset="0"/>
              <a:buChar char="o"/>
              <a:defRPr sz="1800" kern="1200" baseline="0">
                <a:solidFill>
                  <a:schemeClr val="tx1"/>
                </a:solidFill>
                <a:latin typeface="Arial" panose="020B0604020202020204" pitchFamily="34" charset="0"/>
                <a:ea typeface="+mn-ea"/>
                <a:cs typeface="+mn-cs"/>
              </a:defRPr>
            </a:lvl4pPr>
            <a:lvl5pPr marL="1234440" indent="-228600" algn="l" defTabSz="914400" rtl="0" eaLnBrk="1" latinLnBrk="0" hangingPunct="1">
              <a:lnSpc>
                <a:spcPct val="90000"/>
              </a:lnSpc>
              <a:spcBef>
                <a:spcPts val="500"/>
              </a:spcBef>
              <a:buFont typeface="Courier New" panose="02070309020205020404" pitchFamily="49" charset="0"/>
              <a:buChar char="o"/>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defTabSz="914400" rtl="0" eaLnBrk="1" fontAlgn="auto" latinLnBrk="0" hangingPunct="1">
              <a:lnSpc>
                <a:spcPct val="130000"/>
              </a:lnSpc>
              <a:spcBef>
                <a:spcPts val="400"/>
              </a:spcBef>
              <a:spcAft>
                <a:spcPts val="0"/>
              </a:spcAft>
              <a:buClrTx/>
              <a:buSzTx/>
              <a:buFont typeface="Arial" panose="020B0604020202020204" pitchFamily="34" charset="0"/>
              <a:buChar char="•"/>
              <a:tabLst/>
              <a:defRPr/>
            </a:pPr>
            <a:endParaRPr kumimoji="0" lang="en-US" sz="800" b="0" i="0" u="none" strike="noStrike" kern="1200" cap="none" spc="50" normalizeH="0" baseline="0" noProof="0">
              <a:ln>
                <a:noFill/>
              </a:ln>
              <a:solidFill>
                <a:srgbClr val="242054"/>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67050D14-BADA-E9DC-14F5-C25EDC91EBD3}"/>
              </a:ext>
            </a:extLst>
          </p:cNvPr>
          <p:cNvSpPr txBox="1"/>
          <p:nvPr/>
        </p:nvSpPr>
        <p:spPr>
          <a:xfrm>
            <a:off x="60010" y="2240998"/>
            <a:ext cx="5186878" cy="4555093"/>
          </a:xfrm>
          <a:prstGeom prst="rect">
            <a:avLst/>
          </a:prstGeom>
          <a:noFill/>
        </p:spPr>
        <p:txBody>
          <a:bodyPr wrap="square" lIns="91440" tIns="45720" rIns="91440" bIns="45720" rtlCol="0" anchor="t">
            <a:spAutoFit/>
          </a:bodyPr>
          <a:lstStyle/>
          <a:p>
            <a:pPr marL="342900" indent="-342900" defTabSz="685766">
              <a:spcAft>
                <a:spcPts val="1200"/>
              </a:spcAft>
              <a:buClr>
                <a:srgbClr val="4ED4E8"/>
              </a:buClr>
              <a:buFont typeface="Wingdings" panose="020B0604020202020204" pitchFamily="34" charset="0"/>
              <a:buChar char="§"/>
              <a:defRPr/>
            </a:pPr>
            <a:r>
              <a:rPr lang="en-US" spc="38">
                <a:solidFill>
                  <a:srgbClr val="242154"/>
                </a:solidFill>
                <a:cs typeface="Arial"/>
              </a:rPr>
              <a:t>In Guatemala, Palladium i</a:t>
            </a:r>
            <a:r>
              <a:rPr kumimoji="0" lang="en-US" sz="1800" b="0" i="0" u="none" strike="noStrike" kern="1200" cap="none" spc="38" normalizeH="0" baseline="0" noProof="0">
                <a:ln>
                  <a:noFill/>
                </a:ln>
                <a:solidFill>
                  <a:srgbClr val="242154"/>
                </a:solidFill>
                <a:effectLst/>
                <a:uLnTx/>
                <a:uFillTx/>
                <a:ea typeface="+mn-ea"/>
                <a:cs typeface="Arial"/>
              </a:rPr>
              <a:t>mplemented a digital solution for </a:t>
            </a:r>
            <a:r>
              <a:rPr kumimoji="0" lang="en-US" sz="1800" b="1" i="0" u="none" strike="noStrike" kern="1200" cap="none" spc="38" normalizeH="0" baseline="0" noProof="0">
                <a:ln>
                  <a:noFill/>
                </a:ln>
                <a:solidFill>
                  <a:srgbClr val="242154"/>
                </a:solidFill>
                <a:effectLst/>
                <a:uLnTx/>
                <a:uFillTx/>
                <a:ea typeface="+mn-ea"/>
                <a:cs typeface="Arial"/>
              </a:rPr>
              <a:t>seamless information integration </a:t>
            </a:r>
            <a:r>
              <a:rPr kumimoji="0" lang="en-US" sz="1800" b="0" i="0" u="none" strike="noStrike" kern="1200" cap="none" spc="38" normalizeH="0" baseline="0" noProof="0">
                <a:ln>
                  <a:noFill/>
                </a:ln>
                <a:solidFill>
                  <a:srgbClr val="242154"/>
                </a:solidFill>
                <a:effectLst/>
                <a:uLnTx/>
                <a:uFillTx/>
                <a:ea typeface="+mn-ea"/>
                <a:cs typeface="Arial"/>
              </a:rPr>
              <a:t>between the Ministry of Health (MOH) and Ministry of Public Finances (MOPF).</a:t>
            </a:r>
            <a:r>
              <a:rPr lang="en-US" spc="38">
                <a:solidFill>
                  <a:srgbClr val="242154"/>
                </a:solidFill>
                <a:cs typeface="Arial"/>
              </a:rPr>
              <a:t>  </a:t>
            </a:r>
            <a:endParaRPr kumimoji="0" lang="en-US" sz="1800" b="0" i="0" u="none" strike="noStrike" kern="1200" cap="none" spc="38" normalizeH="0" baseline="0" noProof="0">
              <a:ln>
                <a:noFill/>
              </a:ln>
              <a:solidFill>
                <a:srgbClr val="242154"/>
              </a:solidFill>
              <a:effectLst/>
              <a:uLnTx/>
              <a:uFillTx/>
              <a:ea typeface="+mn-ea"/>
              <a:cs typeface="Arial"/>
            </a:endParaRPr>
          </a:p>
          <a:p>
            <a:pPr marL="342900" marR="0" lvl="0" indent="-342900" algn="l" defTabSz="685766" rtl="0" eaLnBrk="1" fontAlgn="auto" latinLnBrk="0" hangingPunct="1">
              <a:lnSpc>
                <a:spcPct val="100000"/>
              </a:lnSpc>
              <a:spcBef>
                <a:spcPts val="0"/>
              </a:spcBef>
              <a:spcAft>
                <a:spcPts val="1200"/>
              </a:spcAft>
              <a:buClr>
                <a:srgbClr val="4ED4E8"/>
              </a:buClr>
              <a:buSzTx/>
              <a:buFont typeface="Wingdings" panose="020B0604020202020204" pitchFamily="34" charset="0"/>
              <a:buChar char="§"/>
              <a:tabLst/>
              <a:defRPr/>
            </a:pPr>
            <a:r>
              <a:rPr kumimoji="0" lang="en-US" sz="1800" b="0" i="0" u="none" strike="noStrike" kern="1200" cap="none" spc="38" normalizeH="0" baseline="0" noProof="0">
                <a:ln>
                  <a:noFill/>
                </a:ln>
                <a:solidFill>
                  <a:srgbClr val="242154"/>
                </a:solidFill>
                <a:effectLst/>
                <a:uLnTx/>
                <a:uFillTx/>
                <a:ea typeface="+mn-ea"/>
                <a:cs typeface="Arial"/>
              </a:rPr>
              <a:t>Collaboration with and between both ministries was </a:t>
            </a:r>
            <a:r>
              <a:rPr lang="en-US" spc="38">
                <a:solidFill>
                  <a:srgbClr val="242154"/>
                </a:solidFill>
                <a:cs typeface="Arial"/>
              </a:rPr>
              <a:t>prioritized </a:t>
            </a:r>
            <a:r>
              <a:rPr kumimoji="0" lang="en-US" sz="1800" b="0" i="0" u="none" strike="noStrike" kern="1200" cap="none" spc="38" normalizeH="0" baseline="0" noProof="0">
                <a:ln>
                  <a:noFill/>
                </a:ln>
                <a:solidFill>
                  <a:srgbClr val="242154"/>
                </a:solidFill>
                <a:effectLst/>
                <a:uLnTx/>
                <a:uFillTx/>
                <a:ea typeface="+mn-ea"/>
                <a:cs typeface="Arial"/>
              </a:rPr>
              <a:t>to devise a feasible process, ensuring sustainability as a core consideration. </a:t>
            </a:r>
          </a:p>
          <a:p>
            <a:pPr marL="342900" marR="0" lvl="0" indent="-342900" algn="l" defTabSz="685766" rtl="0" eaLnBrk="1" fontAlgn="auto" latinLnBrk="0" hangingPunct="1">
              <a:lnSpc>
                <a:spcPct val="100000"/>
              </a:lnSpc>
              <a:spcBef>
                <a:spcPts val="0"/>
              </a:spcBef>
              <a:spcAft>
                <a:spcPts val="1200"/>
              </a:spcAft>
              <a:buClr>
                <a:srgbClr val="4ED4E8"/>
              </a:buClr>
              <a:buSzTx/>
              <a:buFont typeface="Wingdings" panose="020B0604020202020204" pitchFamily="34" charset="0"/>
              <a:buChar char="§"/>
              <a:tabLst/>
              <a:defRPr/>
            </a:pPr>
            <a:r>
              <a:rPr kumimoji="0" lang="en-US" sz="1800" b="0" i="0" u="none" strike="noStrike" kern="1200" cap="none" spc="38" normalizeH="0" baseline="0" noProof="0">
                <a:ln>
                  <a:noFill/>
                </a:ln>
                <a:solidFill>
                  <a:srgbClr val="242154"/>
                </a:solidFill>
                <a:effectLst/>
                <a:uLnTx/>
                <a:uFillTx/>
                <a:ea typeface="+mn-ea"/>
                <a:cs typeface="Arial"/>
              </a:rPr>
              <a:t>The solution extracts information from the MOPF via an API and integrates it for use by the MOH Health Information System. The system addresses challenges faced during MOH's monthly expenditure reviews. ​​</a:t>
            </a:r>
          </a:p>
        </p:txBody>
      </p:sp>
      <p:sp>
        <p:nvSpPr>
          <p:cNvPr id="2" name="Rectangle 1">
            <a:extLst>
              <a:ext uri="{FF2B5EF4-FFF2-40B4-BE49-F238E27FC236}">
                <a16:creationId xmlns:a16="http://schemas.microsoft.com/office/drawing/2014/main" id="{FA84E666-BB28-7401-BBCF-C7FCD4A7B1F4}"/>
              </a:ext>
            </a:extLst>
          </p:cNvPr>
          <p:cNvSpPr/>
          <p:nvPr/>
        </p:nvSpPr>
        <p:spPr>
          <a:xfrm>
            <a:off x="5688764" y="5253089"/>
            <a:ext cx="6233410" cy="13865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TextBox 8">
            <a:extLst>
              <a:ext uri="{FF2B5EF4-FFF2-40B4-BE49-F238E27FC236}">
                <a16:creationId xmlns:a16="http://schemas.microsoft.com/office/drawing/2014/main" id="{9D192FDA-10EA-1E95-B4AB-15D0CAB26522}"/>
              </a:ext>
            </a:extLst>
          </p:cNvPr>
          <p:cNvSpPr txBox="1"/>
          <p:nvPr/>
        </p:nvSpPr>
        <p:spPr>
          <a:xfrm>
            <a:off x="5805185" y="5363991"/>
            <a:ext cx="6000567" cy="120032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a:ln>
                  <a:noFill/>
                </a:ln>
                <a:solidFill>
                  <a:srgbClr val="FFFFFF"/>
                </a:solidFill>
                <a:effectLst/>
                <a:uLnTx/>
                <a:uFillTx/>
                <a:latin typeface="Arial"/>
                <a:ea typeface="+mn-ea"/>
                <a:cs typeface="Arial"/>
              </a:rPr>
              <a:t>The Vice Minister of Primary Health Care led the initiative to develop a Shiny dashboard visualizing integrated financial data and health service delivery data on the prevention of maternal, childhood, and neonatal mortality. </a:t>
            </a:r>
          </a:p>
        </p:txBody>
      </p:sp>
      <p:pic>
        <p:nvPicPr>
          <p:cNvPr id="1026" name="Picture 2">
            <a:extLst>
              <a:ext uri="{FF2B5EF4-FFF2-40B4-BE49-F238E27FC236}">
                <a16:creationId xmlns:a16="http://schemas.microsoft.com/office/drawing/2014/main" id="{97EBCC58-F7D7-1229-D050-62C17A4841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88"/>
          <a:stretch/>
        </p:blipFill>
        <p:spPr bwMode="auto">
          <a:xfrm>
            <a:off x="5599415" y="2129730"/>
            <a:ext cx="6412106"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69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E15F9F-7B79-6D87-12EA-35FBD57DB8E6}"/>
              </a:ext>
            </a:extLst>
          </p:cNvPr>
          <p:cNvSpPr>
            <a:spLocks noGrp="1"/>
          </p:cNvSpPr>
          <p:nvPr>
            <p:ph type="title"/>
          </p:nvPr>
        </p:nvSpPr>
        <p:spPr>
          <a:xfrm>
            <a:off x="2579448" y="518675"/>
            <a:ext cx="9187969" cy="769442"/>
          </a:xfrm>
        </p:spPr>
        <p:txBody>
          <a:bodyPr vert="horz" lIns="91440" tIns="45720" rIns="91440" bIns="45720" rtlCol="0" anchor="b" anchorCtr="0">
            <a:noAutofit/>
          </a:bodyPr>
          <a:lstStyle/>
          <a:p>
            <a:r>
              <a:rPr lang="en-US" sz="3200">
                <a:solidFill>
                  <a:srgbClr val="E0001B"/>
                </a:solidFill>
              </a:rPr>
              <a:t>Catalyzing Maternal and Child Health (MCH) Transformation in Tanzania</a:t>
            </a:r>
            <a:endParaRPr lang="en-US" sz="3200">
              <a:solidFill>
                <a:srgbClr val="E0001B"/>
              </a:solidFill>
              <a:ea typeface="Verdana Bold"/>
            </a:endParaRPr>
          </a:p>
        </p:txBody>
      </p:sp>
      <p:sp>
        <p:nvSpPr>
          <p:cNvPr id="5" name="Subtitle 4">
            <a:extLst>
              <a:ext uri="{FF2B5EF4-FFF2-40B4-BE49-F238E27FC236}">
                <a16:creationId xmlns:a16="http://schemas.microsoft.com/office/drawing/2014/main" id="{A0AFD4F6-89E0-9E23-91D6-CC048CD0BA9E}"/>
              </a:ext>
            </a:extLst>
          </p:cNvPr>
          <p:cNvSpPr>
            <a:spLocks noGrp="1"/>
          </p:cNvSpPr>
          <p:nvPr>
            <p:ph type="subTitle" idx="11"/>
          </p:nvPr>
        </p:nvSpPr>
        <p:spPr>
          <a:xfrm>
            <a:off x="2664061" y="1390942"/>
            <a:ext cx="9340454" cy="513966"/>
          </a:xfrm>
        </p:spPr>
        <p:txBody>
          <a:bodyPr vert="horz" lIns="91440" tIns="45720" rIns="91440" bIns="45720" rtlCol="0" anchor="t">
            <a:noAutofit/>
          </a:bodyPr>
          <a:lstStyle/>
          <a:p>
            <a:pPr>
              <a:lnSpc>
                <a:spcPct val="100000"/>
              </a:lnSpc>
            </a:pPr>
            <a:r>
              <a:rPr lang="en-US" sz="2200">
                <a:latin typeface="Lato"/>
                <a:ea typeface="Lato"/>
                <a:cs typeface="Arial"/>
              </a:rPr>
              <a:t>PORALG adapted situation room methodology to support quality improvement at site level</a:t>
            </a:r>
            <a:endParaRPr lang="en-US" sz="2200">
              <a:latin typeface="Lato"/>
              <a:ea typeface="Lato"/>
              <a:cs typeface="Lato"/>
            </a:endParaRPr>
          </a:p>
        </p:txBody>
      </p:sp>
      <p:sp>
        <p:nvSpPr>
          <p:cNvPr id="4" name="TextBox 3">
            <a:extLst>
              <a:ext uri="{FF2B5EF4-FFF2-40B4-BE49-F238E27FC236}">
                <a16:creationId xmlns:a16="http://schemas.microsoft.com/office/drawing/2014/main" id="{7AFD6387-5885-BBE9-989E-C832D905FD95}"/>
              </a:ext>
            </a:extLst>
          </p:cNvPr>
          <p:cNvSpPr txBox="1"/>
          <p:nvPr/>
        </p:nvSpPr>
        <p:spPr>
          <a:xfrm>
            <a:off x="4660385" y="3542559"/>
            <a:ext cx="126046" cy="17197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42054"/>
              </a:solidFill>
              <a:effectLst/>
              <a:uLnTx/>
              <a:uFillTx/>
              <a:latin typeface="Trebuchet MS" panose="020B0603020202020204"/>
              <a:ea typeface="+mn-ea"/>
              <a:cs typeface="+mn-cs"/>
            </a:endParaRPr>
          </a:p>
        </p:txBody>
      </p:sp>
      <p:pic>
        <p:nvPicPr>
          <p:cNvPr id="6" name="Picture 5" descr="Chart, line chart&#10;&#10;Description automatically generated">
            <a:extLst>
              <a:ext uri="{FF2B5EF4-FFF2-40B4-BE49-F238E27FC236}">
                <a16:creationId xmlns:a16="http://schemas.microsoft.com/office/drawing/2014/main" id="{9C8E1202-D82C-2478-BE70-FDEBBDE9D2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0507" y="2283212"/>
            <a:ext cx="6231667" cy="2940480"/>
          </a:xfrm>
          <a:prstGeom prst="rect">
            <a:avLst/>
          </a:prstGeom>
          <a:noFill/>
          <a:ln>
            <a:solidFill>
              <a:schemeClr val="bg1">
                <a:lumMod val="75000"/>
              </a:schemeClr>
            </a:solidFill>
          </a:ln>
        </p:spPr>
      </p:pic>
      <p:sp>
        <p:nvSpPr>
          <p:cNvPr id="11" name="Content Placeholder 2">
            <a:extLst>
              <a:ext uri="{FF2B5EF4-FFF2-40B4-BE49-F238E27FC236}">
                <a16:creationId xmlns:a16="http://schemas.microsoft.com/office/drawing/2014/main" id="{02B37FDC-5694-38D5-B4EE-62EB896E48E8}"/>
              </a:ext>
            </a:extLst>
          </p:cNvPr>
          <p:cNvSpPr txBox="1">
            <a:spLocks/>
          </p:cNvSpPr>
          <p:nvPr/>
        </p:nvSpPr>
        <p:spPr>
          <a:xfrm>
            <a:off x="532100" y="2549874"/>
            <a:ext cx="4249994" cy="477805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b="0" i="0" kern="1200" cap="none" spc="5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2300"/>
              </a:spcBef>
              <a:buFontTx/>
              <a:buNone/>
              <a:defRPr sz="2000" kern="1200" cap="all" spc="100" baseline="0">
                <a:solidFill>
                  <a:schemeClr val="tx2"/>
                </a:solidFill>
                <a:latin typeface="+mj-lt"/>
                <a:ea typeface="+mn-ea"/>
                <a:cs typeface="+mn-cs"/>
              </a:defRPr>
            </a:lvl2pPr>
            <a:lvl3pPr marL="228600" indent="-228600" algn="l" defTabSz="914400" rtl="0" eaLnBrk="1" latinLnBrk="0" hangingPunct="1">
              <a:lnSpc>
                <a:spcPct val="90000"/>
              </a:lnSpc>
              <a:spcBef>
                <a:spcPts val="11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3pPr>
            <a:lvl4pPr marL="502920" indent="-228600" algn="l" defTabSz="914400" rtl="0" eaLnBrk="1" latinLnBrk="0" hangingPunct="1">
              <a:lnSpc>
                <a:spcPct val="90000"/>
              </a:lnSpc>
              <a:spcBef>
                <a:spcPts val="500"/>
              </a:spcBef>
              <a:buFont typeface="Courier New" panose="02070309020205020404" pitchFamily="49" charset="0"/>
              <a:buChar char="o"/>
              <a:defRPr sz="1800" kern="1200" baseline="0">
                <a:solidFill>
                  <a:schemeClr val="tx1"/>
                </a:solidFill>
                <a:latin typeface="Arial" panose="020B0604020202020204" pitchFamily="34" charset="0"/>
                <a:ea typeface="+mn-ea"/>
                <a:cs typeface="+mn-cs"/>
              </a:defRPr>
            </a:lvl4pPr>
            <a:lvl5pPr marL="1234440" indent="-228600" algn="l" defTabSz="914400" rtl="0" eaLnBrk="1" latinLnBrk="0" hangingPunct="1">
              <a:lnSpc>
                <a:spcPct val="90000"/>
              </a:lnSpc>
              <a:spcBef>
                <a:spcPts val="500"/>
              </a:spcBef>
              <a:buFont typeface="Courier New" panose="02070309020205020404" pitchFamily="49" charset="0"/>
              <a:buChar char="o"/>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defTabSz="914400" rtl="0" eaLnBrk="1" fontAlgn="auto" latinLnBrk="0" hangingPunct="1">
              <a:lnSpc>
                <a:spcPct val="130000"/>
              </a:lnSpc>
              <a:spcBef>
                <a:spcPts val="400"/>
              </a:spcBef>
              <a:spcAft>
                <a:spcPts val="0"/>
              </a:spcAft>
              <a:buClrTx/>
              <a:buSzTx/>
              <a:buFont typeface="Arial" panose="020B0604020202020204" pitchFamily="34" charset="0"/>
              <a:buChar char="•"/>
              <a:tabLst/>
              <a:defRPr/>
            </a:pPr>
            <a:endParaRPr kumimoji="0" lang="en-US" sz="800" b="0" i="0" u="none" strike="noStrike" kern="1200" cap="none" spc="50" normalizeH="0" baseline="0" noProof="0">
              <a:ln>
                <a:noFill/>
              </a:ln>
              <a:solidFill>
                <a:srgbClr val="242054"/>
              </a:solidFill>
              <a:effectLst/>
              <a:uLnTx/>
              <a:uFillTx/>
              <a:latin typeface="Arial" panose="020B0604020202020204" pitchFamily="34" charset="0"/>
              <a:ea typeface="+mn-ea"/>
              <a:cs typeface="Arial" panose="020B0604020202020204" pitchFamily="34" charset="0"/>
            </a:endParaRPr>
          </a:p>
        </p:txBody>
      </p:sp>
      <p:sp>
        <p:nvSpPr>
          <p:cNvPr id="12" name="Callout: Up Arrow 11">
            <a:extLst>
              <a:ext uri="{FF2B5EF4-FFF2-40B4-BE49-F238E27FC236}">
                <a16:creationId xmlns:a16="http://schemas.microsoft.com/office/drawing/2014/main" id="{606F71A9-890D-1D97-F1A3-BFBF6D2B1C9D}"/>
              </a:ext>
            </a:extLst>
          </p:cNvPr>
          <p:cNvSpPr/>
          <p:nvPr/>
        </p:nvSpPr>
        <p:spPr>
          <a:xfrm>
            <a:off x="8134429" y="3817379"/>
            <a:ext cx="1102741" cy="449714"/>
          </a:xfrm>
          <a:prstGeom prst="upArrowCallou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Narrow"/>
                <a:ea typeface="+mn-ea"/>
                <a:cs typeface="Arial"/>
              </a:rPr>
              <a:t>Design workshop held</a:t>
            </a:r>
          </a:p>
        </p:txBody>
      </p:sp>
      <p:sp>
        <p:nvSpPr>
          <p:cNvPr id="15" name="Callout: Down Arrow 14">
            <a:extLst>
              <a:ext uri="{FF2B5EF4-FFF2-40B4-BE49-F238E27FC236}">
                <a16:creationId xmlns:a16="http://schemas.microsoft.com/office/drawing/2014/main" id="{A1B9F990-9D2A-F7CC-F5BB-4811BCBDF5B5}"/>
              </a:ext>
            </a:extLst>
          </p:cNvPr>
          <p:cNvSpPr/>
          <p:nvPr/>
        </p:nvSpPr>
        <p:spPr>
          <a:xfrm>
            <a:off x="8885898" y="3087022"/>
            <a:ext cx="1057934" cy="498787"/>
          </a:xfrm>
          <a:prstGeom prst="downArrowCallou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Narrow"/>
                <a:ea typeface="+mn-ea"/>
                <a:cs typeface="Arial"/>
              </a:rPr>
              <a:t>QI Initiative on UPT linkage started</a:t>
            </a:r>
          </a:p>
        </p:txBody>
      </p:sp>
      <p:sp>
        <p:nvSpPr>
          <p:cNvPr id="7" name="TextBox 6">
            <a:extLst>
              <a:ext uri="{FF2B5EF4-FFF2-40B4-BE49-F238E27FC236}">
                <a16:creationId xmlns:a16="http://schemas.microsoft.com/office/drawing/2014/main" id="{67050D14-BADA-E9DC-14F5-C25EDC91EBD3}"/>
              </a:ext>
            </a:extLst>
          </p:cNvPr>
          <p:cNvSpPr txBox="1"/>
          <p:nvPr/>
        </p:nvSpPr>
        <p:spPr>
          <a:xfrm>
            <a:off x="236947" y="2546958"/>
            <a:ext cx="5191072" cy="3877985"/>
          </a:xfrm>
          <a:prstGeom prst="rect">
            <a:avLst/>
          </a:prstGeom>
          <a:noFill/>
        </p:spPr>
        <p:txBody>
          <a:bodyPr wrap="square" lIns="91440" tIns="45720" rIns="91440" bIns="45720" rtlCol="0" anchor="t">
            <a:spAutoFit/>
          </a:bodyPr>
          <a:lstStyle/>
          <a:p>
            <a:pPr marL="342900" marR="0" lvl="0" indent="-342900" algn="l" defTabSz="685766" rtl="0" eaLnBrk="1" fontAlgn="auto" latinLnBrk="0" hangingPunct="1">
              <a:lnSpc>
                <a:spcPct val="100000"/>
              </a:lnSpc>
              <a:spcBef>
                <a:spcPts val="0"/>
              </a:spcBef>
              <a:spcAft>
                <a:spcPts val="1200"/>
              </a:spcAft>
              <a:buClr>
                <a:srgbClr val="4ED4E8"/>
              </a:buClr>
              <a:buSzTx/>
              <a:buFont typeface="Wingdings" panose="020B0604020202020204" pitchFamily="34" charset="0"/>
              <a:buChar char="§"/>
              <a:tabLst/>
              <a:defRPr/>
            </a:pPr>
            <a:r>
              <a:rPr kumimoji="0" lang="en-CA" sz="1800" b="0" i="0" u="none" strike="noStrike" kern="1200" cap="none" spc="38" normalizeH="0" baseline="0" noProof="0">
                <a:ln>
                  <a:noFill/>
                </a:ln>
                <a:solidFill>
                  <a:srgbClr val="242154"/>
                </a:solidFill>
                <a:effectLst/>
                <a:uLnTx/>
                <a:uFillTx/>
                <a:ea typeface="+mn-ea"/>
                <a:cs typeface="Arial"/>
              </a:rPr>
              <a:t>Council Health Management Teams (CHMTs) </a:t>
            </a:r>
            <a:r>
              <a:rPr kumimoji="0" lang="en-US" sz="1800" b="0" i="0" u="none" strike="noStrike" kern="1200" cap="none" spc="38" normalizeH="0" baseline="0" noProof="0">
                <a:ln>
                  <a:noFill/>
                </a:ln>
                <a:solidFill>
                  <a:srgbClr val="242154"/>
                </a:solidFill>
                <a:effectLst/>
                <a:uLnTx/>
                <a:uFillTx/>
                <a:ea typeface="+mn-ea"/>
                <a:cs typeface="Arial"/>
              </a:rPr>
              <a:t>in </a:t>
            </a:r>
            <a:r>
              <a:rPr lang="en-US" spc="38">
                <a:solidFill>
                  <a:srgbClr val="242154"/>
                </a:solidFill>
                <a:cs typeface="Arial"/>
              </a:rPr>
              <a:t>selected</a:t>
            </a:r>
            <a:r>
              <a:rPr kumimoji="0" lang="en-US" sz="1800" b="0" i="0" u="none" strike="noStrike" kern="1200" cap="none" spc="38" normalizeH="0" baseline="0" noProof="0">
                <a:ln>
                  <a:noFill/>
                </a:ln>
                <a:solidFill>
                  <a:srgbClr val="242154"/>
                </a:solidFill>
                <a:effectLst/>
                <a:uLnTx/>
                <a:uFillTx/>
                <a:ea typeface="+mn-ea"/>
                <a:cs typeface="Arial"/>
              </a:rPr>
              <a:t> regions </a:t>
            </a:r>
            <a:r>
              <a:rPr kumimoji="0" lang="en-US" sz="1800" b="0" i="0" u="none" strike="noStrike" kern="1200" cap="none" spc="38" normalizeH="0" baseline="0" noProof="0" err="1">
                <a:ln>
                  <a:noFill/>
                </a:ln>
                <a:solidFill>
                  <a:srgbClr val="242154"/>
                </a:solidFill>
                <a:effectLst/>
                <a:uLnTx/>
                <a:uFillTx/>
                <a:ea typeface="+mn-ea"/>
                <a:cs typeface="Arial"/>
              </a:rPr>
              <a:t>ar</a:t>
            </a:r>
            <a:r>
              <a:rPr lang="en-US" spc="38">
                <a:solidFill>
                  <a:srgbClr val="242154"/>
                </a:solidFill>
                <a:cs typeface="Arial"/>
              </a:rPr>
              <a:t>e using Situation Rooms </a:t>
            </a:r>
            <a:r>
              <a:rPr kumimoji="0" lang="en-US" sz="1800" b="0" i="0" u="none" strike="noStrike" kern="1200" cap="none" spc="0" normalizeH="0" baseline="0" noProof="0">
                <a:ln>
                  <a:noFill/>
                </a:ln>
                <a:solidFill>
                  <a:srgbClr val="242054"/>
                </a:solidFill>
                <a:effectLst/>
                <a:uLnTx/>
                <a:uFillTx/>
                <a:ea typeface="+mn-ea"/>
                <a:cs typeface="Arial"/>
              </a:rPr>
              <a:t>to review facility-level performance against agreed indicators. </a:t>
            </a:r>
          </a:p>
          <a:p>
            <a:pPr marL="342900" marR="0" lvl="0" indent="-342900" algn="l" defTabSz="685766" rtl="0" eaLnBrk="1" fontAlgn="auto" latinLnBrk="0" hangingPunct="1">
              <a:lnSpc>
                <a:spcPct val="100000"/>
              </a:lnSpc>
              <a:spcBef>
                <a:spcPts val="0"/>
              </a:spcBef>
              <a:spcAft>
                <a:spcPts val="1200"/>
              </a:spcAft>
              <a:buClr>
                <a:srgbClr val="4ED4E8"/>
              </a:buClr>
              <a:buSzTx/>
              <a:buFont typeface="Wingdings"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ea typeface="+mn-ea"/>
                <a:cs typeface="Arial"/>
              </a:rPr>
              <a:t>​</a:t>
            </a:r>
            <a:r>
              <a:rPr kumimoji="0" lang="en-US" sz="1800" b="0" i="0" u="none" strike="noStrike" kern="1200" cap="none" spc="38" normalizeH="0" baseline="0" noProof="0">
                <a:ln>
                  <a:noFill/>
                </a:ln>
                <a:solidFill>
                  <a:srgbClr val="242154"/>
                </a:solidFill>
                <a:effectLst/>
                <a:uLnTx/>
                <a:uFillTx/>
                <a:ea typeface="+mn-ea"/>
                <a:cs typeface="Arial"/>
              </a:rPr>
              <a:t>CHMTs agree and track implementation of </a:t>
            </a:r>
            <a:r>
              <a:rPr kumimoji="0" lang="en-US" sz="1800" b="0" i="1" u="none" strike="noStrike" kern="1200" cap="none" spc="38" normalizeH="0" baseline="0" noProof="0">
                <a:ln>
                  <a:noFill/>
                </a:ln>
                <a:solidFill>
                  <a:srgbClr val="242154"/>
                </a:solidFill>
                <a:effectLst/>
                <a:uLnTx/>
                <a:uFillTx/>
                <a:ea typeface="+mn-ea"/>
                <a:cs typeface="Arial"/>
              </a:rPr>
              <a:t>change ideas </a:t>
            </a:r>
            <a:r>
              <a:rPr kumimoji="0" lang="en-US" sz="1800" b="0" i="0" u="none" strike="noStrike" kern="1200" cap="none" spc="38" normalizeH="0" baseline="0" noProof="0">
                <a:ln>
                  <a:noFill/>
                </a:ln>
                <a:solidFill>
                  <a:srgbClr val="242154"/>
                </a:solidFill>
                <a:effectLst/>
                <a:uLnTx/>
                <a:uFillTx/>
                <a:ea typeface="+mn-ea"/>
                <a:cs typeface="Arial"/>
              </a:rPr>
              <a:t>to improve performance.</a:t>
            </a:r>
          </a:p>
          <a:p>
            <a:pPr marL="342900" marR="0" lvl="0" indent="-342900" algn="l" defTabSz="685766" rtl="0" eaLnBrk="1" fontAlgn="auto" latinLnBrk="0" hangingPunct="1">
              <a:lnSpc>
                <a:spcPct val="100000"/>
              </a:lnSpc>
              <a:spcBef>
                <a:spcPts val="0"/>
              </a:spcBef>
              <a:spcAft>
                <a:spcPts val="1200"/>
              </a:spcAft>
              <a:buClr>
                <a:srgbClr val="4ED4E8"/>
              </a:buClr>
              <a:buSzTx/>
              <a:buFont typeface="Wingdings" panose="020B0604020202020204" pitchFamily="34" charset="0"/>
              <a:buChar char="§"/>
              <a:tabLst/>
              <a:defRPr/>
            </a:pPr>
            <a:r>
              <a:rPr kumimoji="0" lang="en-US" sz="1800" b="0" i="0" u="none" strike="noStrike" kern="1200" cap="none" spc="38" normalizeH="0" baseline="0" noProof="0">
                <a:ln>
                  <a:noFill/>
                </a:ln>
                <a:solidFill>
                  <a:srgbClr val="242154"/>
                </a:solidFill>
                <a:effectLst/>
                <a:uLnTx/>
                <a:uFillTx/>
                <a:ea typeface="+mn-ea"/>
                <a:cs typeface="Arial"/>
              </a:rPr>
              <a:t>Clear impact is documented across facilities compared to controls.</a:t>
            </a:r>
          </a:p>
          <a:p>
            <a:pPr marL="342900" marR="0" lvl="0" indent="-342900" algn="l" defTabSz="685766" rtl="0" eaLnBrk="1" fontAlgn="auto" latinLnBrk="0" hangingPunct="1">
              <a:lnSpc>
                <a:spcPct val="100000"/>
              </a:lnSpc>
              <a:spcBef>
                <a:spcPts val="0"/>
              </a:spcBef>
              <a:spcAft>
                <a:spcPts val="1200"/>
              </a:spcAft>
              <a:buClr>
                <a:srgbClr val="4ED4E8"/>
              </a:buClr>
              <a:buSzTx/>
              <a:buFont typeface="Wingdings" panose="020B0604020202020204" pitchFamily="34" charset="0"/>
              <a:buChar char="§"/>
              <a:tabLst/>
              <a:defRPr/>
            </a:pPr>
            <a:r>
              <a:rPr kumimoji="0" lang="en-US" sz="1800" b="0" i="0" u="none" strike="noStrike" kern="1200" cap="none" spc="38" normalizeH="0" baseline="0" noProof="0">
                <a:ln>
                  <a:noFill/>
                </a:ln>
                <a:solidFill>
                  <a:srgbClr val="242154"/>
                </a:solidFill>
                <a:effectLst/>
                <a:uLnTx/>
                <a:uFillTx/>
                <a:ea typeface="+mn-ea"/>
                <a:cs typeface="Arial"/>
              </a:rPr>
              <a:t>CHMTs are working to scale these solutions to other facilities in their council.</a:t>
            </a:r>
          </a:p>
        </p:txBody>
      </p:sp>
      <p:sp>
        <p:nvSpPr>
          <p:cNvPr id="2" name="Rectangle 1">
            <a:extLst>
              <a:ext uri="{FF2B5EF4-FFF2-40B4-BE49-F238E27FC236}">
                <a16:creationId xmlns:a16="http://schemas.microsoft.com/office/drawing/2014/main" id="{FA84E666-BB28-7401-BBCF-C7FCD4A7B1F4}"/>
              </a:ext>
            </a:extLst>
          </p:cNvPr>
          <p:cNvSpPr/>
          <p:nvPr/>
        </p:nvSpPr>
        <p:spPr>
          <a:xfrm>
            <a:off x="5690506" y="5358154"/>
            <a:ext cx="6231667" cy="12464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TextBox 8">
            <a:extLst>
              <a:ext uri="{FF2B5EF4-FFF2-40B4-BE49-F238E27FC236}">
                <a16:creationId xmlns:a16="http://schemas.microsoft.com/office/drawing/2014/main" id="{9D192FDA-10EA-1E95-B4AB-15D0CAB26522}"/>
              </a:ext>
            </a:extLst>
          </p:cNvPr>
          <p:cNvSpPr txBox="1"/>
          <p:nvPr/>
        </p:nvSpPr>
        <p:spPr>
          <a:xfrm>
            <a:off x="5744574" y="5464761"/>
            <a:ext cx="6124682" cy="130805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FFFFFF"/>
                </a:solidFill>
                <a:effectLst/>
                <a:uLnTx/>
                <a:uFillTx/>
                <a:latin typeface="Arial"/>
                <a:ea typeface="+mn-ea"/>
                <a:cs typeface="Arial"/>
              </a:rPr>
              <a:t>Situation rooms allow decision makers to analyze data in real time for continuous program improvement supported by change management practices. These can be adapted for variety of programs such as MCH, HIV, Routine Immunization, NCDs,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1"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09861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6466AB6-4620-24EF-4C95-271AFA7D3427}"/>
              </a:ext>
            </a:extLst>
          </p:cNvPr>
          <p:cNvSpPr txBox="1"/>
          <p:nvPr/>
        </p:nvSpPr>
        <p:spPr>
          <a:xfrm>
            <a:off x="220275" y="1712850"/>
            <a:ext cx="6445282" cy="270843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b="1" i="0" u="none" strike="noStrike" kern="1200" cap="none" spc="0" normalizeH="0" baseline="0" noProof="0">
                <a:ln>
                  <a:noFill/>
                </a:ln>
                <a:solidFill>
                  <a:srgbClr val="242054"/>
                </a:solidFill>
                <a:effectLst/>
                <a:uLnTx/>
                <a:uFillTx/>
                <a:latin typeface="Lato"/>
                <a:ea typeface="Lato"/>
                <a:cs typeface="Arial"/>
              </a:rPr>
              <a:t>Eswatini is enhancing and scaling an integrated primary health care EMR: the Client Management Information System (CMIS)</a:t>
            </a:r>
            <a:endParaRPr lang="en-US" b="1" i="0" u="none" strike="noStrike" kern="1200" cap="none" spc="0" normalizeH="0" baseline="0" noProof="0">
              <a:ln>
                <a:noFill/>
              </a:ln>
              <a:solidFill>
                <a:srgbClr val="242054"/>
              </a:solidFill>
              <a:effectLst/>
              <a:uLnTx/>
              <a:uFillTx/>
              <a:latin typeface="Lato"/>
              <a:ea typeface="Lato"/>
              <a:cs typeface="Arial"/>
            </a:endParaRPr>
          </a:p>
          <a:p>
            <a:pPr marL="285750" indent="-285750" defTabSz="914400">
              <a:spcAft>
                <a:spcPts val="600"/>
              </a:spcAft>
              <a:buClr>
                <a:srgbClr val="4ED4E8"/>
              </a:buClr>
              <a:buFont typeface="Arial" panose="020B0604020202020204" pitchFamily="34" charset="0"/>
              <a:buChar char="•"/>
              <a:defRPr/>
            </a:pPr>
            <a:r>
              <a:rPr kumimoji="0" lang="en-US" sz="1600" b="1" i="0" u="none" strike="noStrike" kern="1200" cap="none" spc="38" normalizeH="0" baseline="0" noProof="0">
                <a:ln>
                  <a:noFill/>
                </a:ln>
                <a:solidFill>
                  <a:srgbClr val="242154"/>
                </a:solidFill>
                <a:effectLst/>
                <a:uLnTx/>
                <a:uFillTx/>
                <a:ea typeface="+mn-ea"/>
                <a:cs typeface="Arial"/>
              </a:rPr>
              <a:t>95% </a:t>
            </a:r>
            <a:r>
              <a:rPr kumimoji="0" lang="en-US" sz="1600" b="0" i="0" u="none" strike="noStrike" kern="1200" cap="none" spc="38" normalizeH="0" baseline="0" noProof="0">
                <a:ln>
                  <a:noFill/>
                </a:ln>
                <a:solidFill>
                  <a:srgbClr val="242154"/>
                </a:solidFill>
                <a:effectLst/>
                <a:uLnTx/>
                <a:uFillTx/>
                <a:ea typeface="+mn-ea"/>
                <a:cs typeface="Arial"/>
              </a:rPr>
              <a:t>of health facilities in Eswatini</a:t>
            </a:r>
            <a:r>
              <a:rPr lang="en-US" sz="1600" spc="38">
                <a:solidFill>
                  <a:srgbClr val="242154"/>
                </a:solidFill>
                <a:cs typeface="Arial"/>
              </a:rPr>
              <a:t> use</a:t>
            </a:r>
            <a:r>
              <a:rPr kumimoji="0" lang="en-US" sz="1600" b="0" i="0" u="none" strike="noStrike" kern="1200" cap="none" spc="38" normalizeH="0" baseline="0" noProof="0">
                <a:ln>
                  <a:noFill/>
                </a:ln>
                <a:solidFill>
                  <a:srgbClr val="242154"/>
                </a:solidFill>
                <a:effectLst/>
                <a:uLnTx/>
                <a:uFillTx/>
                <a:ea typeface="+mn-ea"/>
                <a:cs typeface="Arial"/>
              </a:rPr>
              <a:t> CMIS</a:t>
            </a:r>
            <a:endParaRPr lang="en-US" sz="1600" b="0" i="0" u="none" strike="noStrike" kern="1200" cap="none" spc="38" normalizeH="0" baseline="0" noProof="0">
              <a:ln>
                <a:noFill/>
              </a:ln>
              <a:solidFill>
                <a:srgbClr val="242154"/>
              </a:solidFill>
              <a:effectLst/>
              <a:uLnTx/>
              <a:uFillTx/>
              <a:ea typeface="Verdana"/>
              <a:cs typeface="Arial"/>
            </a:endParaRPr>
          </a:p>
          <a:p>
            <a:pPr marL="285750" indent="-285750" defTabSz="914400">
              <a:spcAft>
                <a:spcPts val="600"/>
              </a:spcAft>
              <a:buClr>
                <a:srgbClr val="4ED4E8"/>
              </a:buClr>
              <a:buFont typeface="Arial" panose="020B0604020202020204" pitchFamily="34" charset="0"/>
              <a:buChar char="•"/>
              <a:defRPr/>
            </a:pPr>
            <a:r>
              <a:rPr lang="en-US" sz="1600" spc="38">
                <a:solidFill>
                  <a:srgbClr val="242154"/>
                </a:solidFill>
                <a:cs typeface="Arial"/>
              </a:rPr>
              <a:t>Compatible with data on</a:t>
            </a:r>
            <a:r>
              <a:rPr lang="en-US" sz="1600" b="1" spc="38">
                <a:solidFill>
                  <a:srgbClr val="242154"/>
                </a:solidFill>
                <a:cs typeface="Arial"/>
              </a:rPr>
              <a:t> HIV</a:t>
            </a:r>
            <a:r>
              <a:rPr kumimoji="0" lang="en-US" sz="1600" b="0" i="0" u="none" strike="noStrike" kern="1200" cap="none" spc="38" normalizeH="0" baseline="0" noProof="0">
                <a:ln>
                  <a:noFill/>
                </a:ln>
                <a:solidFill>
                  <a:srgbClr val="242154"/>
                </a:solidFill>
                <a:effectLst/>
                <a:uLnTx/>
                <a:uFillTx/>
                <a:ea typeface="+mn-ea"/>
                <a:cs typeface="Arial"/>
              </a:rPr>
              <a:t>, </a:t>
            </a:r>
            <a:r>
              <a:rPr kumimoji="0" lang="en-US" sz="1600" b="1" i="0" u="none" strike="noStrike" kern="1200" cap="none" spc="38" normalizeH="0" baseline="0" noProof="0">
                <a:ln>
                  <a:noFill/>
                </a:ln>
                <a:solidFill>
                  <a:srgbClr val="242154"/>
                </a:solidFill>
                <a:effectLst/>
                <a:uLnTx/>
                <a:uFillTx/>
                <a:ea typeface="+mn-ea"/>
                <a:cs typeface="Arial"/>
              </a:rPr>
              <a:t>TB</a:t>
            </a:r>
            <a:r>
              <a:rPr kumimoji="0" lang="en-US" sz="1600" b="0" i="0" u="none" strike="noStrike" kern="1200" cap="none" spc="38" normalizeH="0" baseline="0" noProof="0">
                <a:ln>
                  <a:noFill/>
                </a:ln>
                <a:solidFill>
                  <a:srgbClr val="242154"/>
                </a:solidFill>
                <a:effectLst/>
                <a:uLnTx/>
                <a:uFillTx/>
                <a:ea typeface="+mn-ea"/>
                <a:cs typeface="Arial"/>
              </a:rPr>
              <a:t>, </a:t>
            </a:r>
            <a:r>
              <a:rPr lang="en-US" sz="1600" b="1" spc="38">
                <a:solidFill>
                  <a:srgbClr val="242154"/>
                </a:solidFill>
                <a:cs typeface="Arial"/>
              </a:rPr>
              <a:t>non-communicable</a:t>
            </a:r>
            <a:r>
              <a:rPr kumimoji="0" lang="en-US" sz="1600" b="1" i="0" u="none" strike="noStrike" kern="1200" cap="none" spc="38" normalizeH="0" baseline="0" noProof="0">
                <a:ln>
                  <a:noFill/>
                </a:ln>
                <a:solidFill>
                  <a:srgbClr val="242154"/>
                </a:solidFill>
                <a:effectLst/>
                <a:uLnTx/>
                <a:uFillTx/>
                <a:ea typeface="+mn-ea"/>
                <a:cs typeface="Arial"/>
              </a:rPr>
              <a:t> </a:t>
            </a:r>
            <a:r>
              <a:rPr lang="en-US" sz="1600" b="1" spc="38">
                <a:solidFill>
                  <a:srgbClr val="242154"/>
                </a:solidFill>
                <a:cs typeface="Arial"/>
              </a:rPr>
              <a:t>diseases,</a:t>
            </a:r>
            <a:r>
              <a:rPr kumimoji="0" lang="en-US" sz="1600" b="1" i="0" u="none" strike="noStrike" kern="1200" cap="none" spc="38" normalizeH="0" baseline="0" noProof="0">
                <a:ln>
                  <a:noFill/>
                </a:ln>
                <a:solidFill>
                  <a:srgbClr val="242154"/>
                </a:solidFill>
                <a:effectLst/>
                <a:uLnTx/>
                <a:uFillTx/>
                <a:ea typeface="+mn-ea"/>
                <a:cs typeface="Arial"/>
              </a:rPr>
              <a:t> </a:t>
            </a:r>
            <a:r>
              <a:rPr lang="en-US" sz="1600" b="1" spc="38">
                <a:solidFill>
                  <a:srgbClr val="242154"/>
                </a:solidFill>
                <a:cs typeface="Arial"/>
              </a:rPr>
              <a:t>prevention</a:t>
            </a:r>
            <a:r>
              <a:rPr kumimoji="0" lang="en-US" sz="1600" b="1" i="0" u="none" strike="noStrike" kern="1200" cap="none" spc="38" normalizeH="0" baseline="0" noProof="0">
                <a:ln>
                  <a:noFill/>
                </a:ln>
                <a:solidFill>
                  <a:srgbClr val="242154"/>
                </a:solidFill>
                <a:effectLst/>
                <a:uLnTx/>
                <a:uFillTx/>
                <a:ea typeface="+mn-ea"/>
                <a:cs typeface="Arial"/>
              </a:rPr>
              <a:t>, </a:t>
            </a:r>
            <a:r>
              <a:rPr lang="en-US" sz="1600" b="1" spc="38">
                <a:solidFill>
                  <a:srgbClr val="242154"/>
                </a:solidFill>
                <a:cs typeface="Arial"/>
              </a:rPr>
              <a:t>immunization, etc.</a:t>
            </a:r>
            <a:endParaRPr lang="en-US" sz="1600" b="1" i="0" u="none" strike="noStrike" kern="1200" cap="none" spc="38" normalizeH="0" baseline="0" noProof="0">
              <a:ln>
                <a:noFill/>
              </a:ln>
              <a:solidFill>
                <a:srgbClr val="242154"/>
              </a:solidFill>
              <a:effectLst/>
              <a:uLnTx/>
              <a:uFillTx/>
              <a:ea typeface="Verdana"/>
              <a:cs typeface="Arial"/>
            </a:endParaRPr>
          </a:p>
          <a:p>
            <a:pPr marL="285750" marR="0" lvl="0" indent="-285750" algn="l" defTabSz="914400" rtl="0" eaLnBrk="1" fontAlgn="auto" latinLnBrk="0" hangingPunct="1">
              <a:lnSpc>
                <a:spcPct val="100000"/>
              </a:lnSpc>
              <a:spcBef>
                <a:spcPts val="0"/>
              </a:spcBef>
              <a:spcAft>
                <a:spcPts val="600"/>
              </a:spcAft>
              <a:buClr>
                <a:srgbClr val="4ED4E8"/>
              </a:buClr>
              <a:buSzTx/>
              <a:buFont typeface="Arial" panose="020B0604020202020204" pitchFamily="34" charset="0"/>
              <a:buChar char="•"/>
              <a:tabLst/>
              <a:defRPr/>
            </a:pPr>
            <a:r>
              <a:rPr kumimoji="0" lang="en-US" sz="1600" b="0" i="0" u="none" strike="noStrike" kern="1200" cap="none" spc="38" normalizeH="0" baseline="0" noProof="0">
                <a:ln>
                  <a:noFill/>
                </a:ln>
                <a:solidFill>
                  <a:srgbClr val="242154"/>
                </a:solidFill>
                <a:effectLst/>
                <a:uLnTx/>
                <a:uFillTx/>
                <a:ea typeface="+mn-ea"/>
                <a:cs typeface="Arial"/>
              </a:rPr>
              <a:t>Data dashboards for nutrition, cervical cancer, SRH-FP, under development</a:t>
            </a:r>
          </a:p>
        </p:txBody>
      </p:sp>
      <p:sp>
        <p:nvSpPr>
          <p:cNvPr id="7" name="TextBox 6">
            <a:extLst>
              <a:ext uri="{FF2B5EF4-FFF2-40B4-BE49-F238E27FC236}">
                <a16:creationId xmlns:a16="http://schemas.microsoft.com/office/drawing/2014/main" id="{7C505220-915D-38DF-8543-423AD12BED34}"/>
              </a:ext>
            </a:extLst>
          </p:cNvPr>
          <p:cNvSpPr txBox="1"/>
          <p:nvPr/>
        </p:nvSpPr>
        <p:spPr>
          <a:xfrm>
            <a:off x="223485" y="4235124"/>
            <a:ext cx="6329871" cy="2616101"/>
          </a:xfrm>
          <a:prstGeom prst="rect">
            <a:avLst/>
          </a:prstGeom>
          <a:noFill/>
        </p:spPr>
        <p:txBody>
          <a:bodyPr wrap="square" lIns="91440" tIns="45720" rIns="91440" bIns="45720" anchor="t">
            <a:spAutoFit/>
          </a:bodyPr>
          <a:lstStyle/>
          <a:p>
            <a:pPr defTabSz="914400">
              <a:spcAft>
                <a:spcPts val="1200"/>
              </a:spcAft>
              <a:defRPr/>
            </a:pPr>
            <a:r>
              <a:rPr kumimoji="0" lang="en-US" sz="1800" b="1" i="0" u="none" strike="noStrike" kern="1200" cap="none" spc="0" normalizeH="0" baseline="0" noProof="0">
                <a:ln>
                  <a:noFill/>
                </a:ln>
                <a:solidFill>
                  <a:srgbClr val="242054"/>
                </a:solidFill>
                <a:effectLst/>
                <a:uLnTx/>
                <a:uFillTx/>
                <a:latin typeface="Lato"/>
                <a:ea typeface="Lato"/>
                <a:cs typeface="Arial"/>
              </a:rPr>
              <a:t>CMIS offers:</a:t>
            </a:r>
            <a:r>
              <a:rPr lang="en-US" b="1">
                <a:solidFill>
                  <a:srgbClr val="242054"/>
                </a:solidFill>
                <a:latin typeface="Lato"/>
                <a:ea typeface="Lato"/>
                <a:cs typeface="Arial"/>
              </a:rPr>
              <a:t> </a:t>
            </a:r>
            <a:endParaRPr lang="en-US" sz="1800" b="1" i="0" u="none" strike="noStrike" kern="1200" cap="none" spc="0" normalizeH="0" baseline="0" noProof="0">
              <a:ln>
                <a:noFill/>
              </a:ln>
              <a:solidFill>
                <a:srgbClr val="242054"/>
              </a:solidFill>
              <a:effectLst/>
              <a:uLnTx/>
              <a:uFillTx/>
              <a:latin typeface="Lato"/>
              <a:ea typeface="Lato"/>
              <a:cs typeface="Arial" panose="020B0604020202020204" pitchFamily="34" charset="0"/>
            </a:endParaRPr>
          </a:p>
          <a:p>
            <a:pPr marL="285750" marR="0" lvl="0" indent="-285750" algn="l" defTabSz="914400" rtl="0" eaLnBrk="1" fontAlgn="auto" latinLnBrk="0" hangingPunct="1">
              <a:lnSpc>
                <a:spcPct val="100000"/>
              </a:lnSpc>
              <a:spcBef>
                <a:spcPts val="0"/>
              </a:spcBef>
              <a:buClr>
                <a:srgbClr val="4ED4E8"/>
              </a:buClr>
              <a:buSzTx/>
              <a:buFont typeface="Arial" panose="020B0604020202020204" pitchFamily="34" charset="0"/>
              <a:buChar char="•"/>
              <a:tabLst/>
              <a:defRPr/>
            </a:pPr>
            <a:r>
              <a:rPr kumimoji="0" lang="en-US" sz="1700" b="0" i="0" u="none" strike="noStrike" kern="1200" cap="none" spc="38" normalizeH="0" baseline="0" noProof="0">
                <a:ln>
                  <a:noFill/>
                </a:ln>
                <a:solidFill>
                  <a:srgbClr val="242154"/>
                </a:solidFill>
                <a:effectLst/>
                <a:uLnTx/>
                <a:uFillTx/>
                <a:ea typeface="+mn-ea"/>
                <a:cs typeface="Arial"/>
              </a:rPr>
              <a:t>Effective linkage of clients/client information across health facilities </a:t>
            </a:r>
          </a:p>
          <a:p>
            <a:pPr marL="285750" marR="0" lvl="0" indent="-285750" algn="l" defTabSz="914400" rtl="0" eaLnBrk="1" fontAlgn="auto" latinLnBrk="0" hangingPunct="1">
              <a:lnSpc>
                <a:spcPct val="100000"/>
              </a:lnSpc>
              <a:spcBef>
                <a:spcPts val="0"/>
              </a:spcBef>
              <a:buClr>
                <a:srgbClr val="4ED4E8"/>
              </a:buClr>
              <a:buSzTx/>
              <a:buFont typeface="Arial" panose="020B0604020202020204" pitchFamily="34" charset="0"/>
              <a:buChar char="•"/>
              <a:tabLst/>
              <a:defRPr/>
            </a:pPr>
            <a:r>
              <a:rPr kumimoji="0" lang="en-US" sz="1700" b="0" i="0" u="none" strike="noStrike" kern="1200" cap="none" spc="38" normalizeH="0" baseline="0" noProof="0">
                <a:ln>
                  <a:noFill/>
                </a:ln>
                <a:solidFill>
                  <a:srgbClr val="242154"/>
                </a:solidFill>
                <a:effectLst/>
                <a:uLnTx/>
                <a:uFillTx/>
                <a:ea typeface="+mn-ea"/>
                <a:cs typeface="Arial"/>
              </a:rPr>
              <a:t>Easy access to comprehensive patient history for clinicians</a:t>
            </a:r>
          </a:p>
          <a:p>
            <a:pPr marL="285750" marR="0" lvl="0" indent="-285750" algn="l" defTabSz="914400" rtl="0" eaLnBrk="1" fontAlgn="auto" latinLnBrk="0" hangingPunct="1">
              <a:lnSpc>
                <a:spcPct val="100000"/>
              </a:lnSpc>
              <a:spcBef>
                <a:spcPts val="0"/>
              </a:spcBef>
              <a:buClr>
                <a:srgbClr val="4ED4E8"/>
              </a:buClr>
              <a:buSzTx/>
              <a:buFont typeface="Arial" panose="020B0604020202020204" pitchFamily="34" charset="0"/>
              <a:buChar char="•"/>
              <a:tabLst/>
              <a:defRPr/>
            </a:pPr>
            <a:r>
              <a:rPr kumimoji="0" lang="en-US" sz="1700" b="0" i="0" u="none" strike="noStrike" kern="1200" cap="none" spc="38" normalizeH="0" baseline="0" noProof="0">
                <a:ln>
                  <a:noFill/>
                </a:ln>
                <a:solidFill>
                  <a:srgbClr val="242154"/>
                </a:solidFill>
                <a:effectLst/>
                <a:uLnTx/>
                <a:uFillTx/>
                <a:ea typeface="+mn-ea"/>
                <a:cs typeface="Arial"/>
              </a:rPr>
              <a:t>Enhances portability of patient records to support patient referral</a:t>
            </a:r>
          </a:p>
          <a:p>
            <a:pPr marL="285750" marR="0" lvl="0" indent="-285750" algn="l" defTabSz="914400" rtl="0" eaLnBrk="1" fontAlgn="auto" latinLnBrk="0" hangingPunct="1">
              <a:lnSpc>
                <a:spcPct val="100000"/>
              </a:lnSpc>
              <a:spcBef>
                <a:spcPts val="0"/>
              </a:spcBef>
              <a:buClr>
                <a:srgbClr val="4ED4E8"/>
              </a:buClr>
              <a:buSzTx/>
              <a:buFont typeface="Arial" panose="020B0604020202020204" pitchFamily="34" charset="0"/>
              <a:buChar char="•"/>
              <a:tabLst/>
              <a:defRPr/>
            </a:pPr>
            <a:r>
              <a:rPr kumimoji="0" lang="en-US" sz="1700" b="0" i="0" u="none" strike="noStrike" kern="1200" cap="none" spc="38" normalizeH="0" baseline="0" noProof="0">
                <a:ln>
                  <a:noFill/>
                </a:ln>
                <a:solidFill>
                  <a:srgbClr val="242154"/>
                </a:solidFill>
                <a:effectLst/>
                <a:uLnTx/>
                <a:uFillTx/>
                <a:ea typeface="+mn-ea"/>
                <a:cs typeface="Arial"/>
              </a:rPr>
              <a:t>Real-time access to laboratory diagnostic test results </a:t>
            </a:r>
          </a:p>
        </p:txBody>
      </p:sp>
      <p:sp>
        <p:nvSpPr>
          <p:cNvPr id="2" name="Title 2">
            <a:extLst>
              <a:ext uri="{FF2B5EF4-FFF2-40B4-BE49-F238E27FC236}">
                <a16:creationId xmlns:a16="http://schemas.microsoft.com/office/drawing/2014/main" id="{B5987A61-B02B-BB70-F7C5-4903755B616A}"/>
              </a:ext>
            </a:extLst>
          </p:cNvPr>
          <p:cNvSpPr txBox="1">
            <a:spLocks/>
          </p:cNvSpPr>
          <p:nvPr/>
        </p:nvSpPr>
        <p:spPr>
          <a:xfrm>
            <a:off x="3854491" y="406298"/>
            <a:ext cx="9859629" cy="769442"/>
          </a:xfrm>
          <a:prstGeom prst="rect">
            <a:avLst/>
          </a:prstGeom>
        </p:spPr>
        <p:txBody>
          <a:bodyPr vert="horz" lIns="91440" tIns="45720" rIns="91440" bIns="45720" rtlCol="0" anchor="b" anchorCtr="0">
            <a:noAutofit/>
          </a:bodyPr>
          <a:lstStyle>
            <a:lvl1pPr algn="l" defTabSz="914491" rtl="0" eaLnBrk="1" latinLnBrk="0" hangingPunct="1">
              <a:lnSpc>
                <a:spcPct val="90000"/>
              </a:lnSpc>
              <a:spcBef>
                <a:spcPct val="0"/>
              </a:spcBef>
              <a:buNone/>
              <a:defRPr sz="2201" kern="1200">
                <a:solidFill>
                  <a:srgbClr val="EC1C24"/>
                </a:solidFill>
                <a:latin typeface="Arial" panose="020B0604020202020204" pitchFamily="34" charset="0"/>
                <a:ea typeface="+mj-ea"/>
                <a:cs typeface="Arial" panose="020B0604020202020204" pitchFamily="34" charset="0"/>
              </a:defRPr>
            </a:lvl1pPr>
          </a:lstStyle>
          <a:p>
            <a:r>
              <a:rPr lang="en-US" sz="3200">
                <a:solidFill>
                  <a:srgbClr val="E0001B"/>
                </a:solidFill>
                <a:latin typeface="+mj-lt"/>
                <a:cs typeface="Arial"/>
              </a:rPr>
              <a:t>EMR Optimized and Scaled-up to Integrate PHC in Eswatini</a:t>
            </a:r>
            <a:endParaRPr lang="en-US" sz="3200">
              <a:solidFill>
                <a:srgbClr val="E0001B"/>
              </a:solidFill>
              <a:latin typeface="+mj-lt"/>
              <a:ea typeface="Verdana Bold"/>
              <a:cs typeface="Arial"/>
            </a:endParaRPr>
          </a:p>
        </p:txBody>
      </p:sp>
      <p:pic>
        <p:nvPicPr>
          <p:cNvPr id="4" name="Picture 3" descr="A person standing at a desk&#10;&#10;Description automatically generated">
            <a:extLst>
              <a:ext uri="{FF2B5EF4-FFF2-40B4-BE49-F238E27FC236}">
                <a16:creationId xmlns:a16="http://schemas.microsoft.com/office/drawing/2014/main" id="{687DFF8B-FFA0-AE0E-24F0-B194B6CC9065}"/>
              </a:ext>
            </a:extLst>
          </p:cNvPr>
          <p:cNvPicPr>
            <a:picLocks noChangeAspect="1"/>
          </p:cNvPicPr>
          <p:nvPr/>
        </p:nvPicPr>
        <p:blipFill>
          <a:blip r:embed="rId3"/>
          <a:stretch>
            <a:fillRect/>
          </a:stretch>
        </p:blipFill>
        <p:spPr>
          <a:xfrm>
            <a:off x="6872197" y="2346384"/>
            <a:ext cx="4946171" cy="3487948"/>
          </a:xfrm>
          <a:prstGeom prst="rect">
            <a:avLst/>
          </a:prstGeom>
        </p:spPr>
      </p:pic>
      <p:sp>
        <p:nvSpPr>
          <p:cNvPr id="5" name="TextBox 4">
            <a:extLst>
              <a:ext uri="{FF2B5EF4-FFF2-40B4-BE49-F238E27FC236}">
                <a16:creationId xmlns:a16="http://schemas.microsoft.com/office/drawing/2014/main" id="{40287ED4-4C19-E553-5892-B0D59056A418}"/>
              </a:ext>
            </a:extLst>
          </p:cNvPr>
          <p:cNvSpPr txBox="1"/>
          <p:nvPr/>
        </p:nvSpPr>
        <p:spPr>
          <a:xfrm>
            <a:off x="6873452" y="5847005"/>
            <a:ext cx="51234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A healthcare worker in Eswatini uses the client management information system (CMIS) to access client records at the service point. Photo by Data.FI/Eswatini.</a:t>
            </a:r>
          </a:p>
        </p:txBody>
      </p:sp>
    </p:spTree>
    <p:extLst>
      <p:ext uri="{BB962C8B-B14F-4D97-AF65-F5344CB8AC3E}">
        <p14:creationId xmlns:p14="http://schemas.microsoft.com/office/powerpoint/2010/main" val="2036164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23A1-BDB4-59E2-6352-2F71D9F10F85}"/>
              </a:ext>
            </a:extLst>
          </p:cNvPr>
          <p:cNvSpPr>
            <a:spLocks noGrp="1"/>
          </p:cNvSpPr>
          <p:nvPr>
            <p:ph type="title"/>
          </p:nvPr>
        </p:nvSpPr>
        <p:spPr/>
        <p:txBody>
          <a:bodyPr/>
          <a:lstStyle/>
          <a:p>
            <a:r>
              <a:rPr lang="en-US"/>
              <a:t>Artificial Intelligence and Machine Learning</a:t>
            </a:r>
          </a:p>
        </p:txBody>
      </p:sp>
    </p:spTree>
    <p:extLst>
      <p:ext uri="{BB962C8B-B14F-4D97-AF65-F5344CB8AC3E}">
        <p14:creationId xmlns:p14="http://schemas.microsoft.com/office/powerpoint/2010/main" val="3625649646"/>
      </p:ext>
    </p:extLst>
  </p:cSld>
  <p:clrMapOvr>
    <a:masterClrMapping/>
  </p:clrMapOvr>
</p:sld>
</file>

<file path=ppt/theme/theme1.xml><?xml version="1.0" encoding="utf-8"?>
<a:theme xmlns:a="http://schemas.openxmlformats.org/drawingml/2006/main" name="IAS2023">
  <a:themeElements>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tting National Roadmaps for Health Financing and Policy (1)" id="{4D570CD0-C86D-4189-A131-6350A0909F2D}" vid="{942470AA-0198-40D1-AB1A-B4481CA016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abb5c02-2eb7-40ee-ab61-a66cf2a82a85" xsi:nil="true"/>
    <lcf76f155ced4ddcb4097134ff3c332f xmlns="08d3a163-210a-42b8-8f54-fbc2cd476ed6">
      <Terms xmlns="http://schemas.microsoft.com/office/infopath/2007/PartnerControls"/>
    </lcf76f155ced4ddcb4097134ff3c332f>
    <SharedWithUsers xmlns="dabb5c02-2eb7-40ee-ab61-a66cf2a82a85">
      <UserInfo>
        <DisplayName>Rakochy, Alexis</DisplayName>
        <AccountId>432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60A03524D53E42A9A5B4282DC7FA63" ma:contentTypeVersion="12" ma:contentTypeDescription="Create a new document." ma:contentTypeScope="" ma:versionID="bd23860c461772520fccc6ff759ad858">
  <xsd:schema xmlns:xsd="http://www.w3.org/2001/XMLSchema" xmlns:xs="http://www.w3.org/2001/XMLSchema" xmlns:p="http://schemas.microsoft.com/office/2006/metadata/properties" xmlns:ns2="08d3a163-210a-42b8-8f54-fbc2cd476ed6" xmlns:ns3="dabb5c02-2eb7-40ee-ab61-a66cf2a82a85" targetNamespace="http://schemas.microsoft.com/office/2006/metadata/properties" ma:root="true" ma:fieldsID="780d19a663a14df3854d6c039bb87645" ns2:_="" ns3:_="">
    <xsd:import namespace="08d3a163-210a-42b8-8f54-fbc2cd476ed6"/>
    <xsd:import namespace="dabb5c02-2eb7-40ee-ab61-a66cf2a82a8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d3a163-210a-42b8-8f54-fbc2cd476e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22da0a8-ca36-4ce9-9eaa-25e2c66f0d7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bb5c02-2eb7-40ee-ab61-a66cf2a82a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02a5300-81d5-44ac-b95f-bef7712f906d}" ma:internalName="TaxCatchAll" ma:showField="CatchAllData" ma:web="dabb5c02-2eb7-40ee-ab61-a66cf2a82a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AD6D70-E590-4577-805F-D5FA414B90D2}">
  <ds:schemaRefs>
    <ds:schemaRef ds:uri="http://schemas.microsoft.com/sharepoint/v3/contenttype/forms"/>
  </ds:schemaRefs>
</ds:datastoreItem>
</file>

<file path=customXml/itemProps2.xml><?xml version="1.0" encoding="utf-8"?>
<ds:datastoreItem xmlns:ds="http://schemas.openxmlformats.org/officeDocument/2006/customXml" ds:itemID="{C43955FC-CBEE-454D-92E8-2E43728BA3AD}">
  <ds:schemaRefs>
    <ds:schemaRef ds:uri="08d3a163-210a-42b8-8f54-fbc2cd476ed6"/>
    <ds:schemaRef ds:uri="dabb5c02-2eb7-40ee-ab61-a66cf2a82a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7BE7DCC-3FFB-4EC6-939B-F26A113D348C}">
  <ds:schemaRefs>
    <ds:schemaRef ds:uri="08d3a163-210a-42b8-8f54-fbc2cd476ed6"/>
    <ds:schemaRef ds:uri="dabb5c02-2eb7-40ee-ab61-a66cf2a82a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outline_Setting National Roadmaps for Health Financing and Policy</Template>
  <TotalTime>4</TotalTime>
  <Words>1284</Words>
  <Application>Microsoft Office PowerPoint</Application>
  <PresentationFormat>Widescreen</PresentationFormat>
  <Paragraphs>121</Paragraphs>
  <Slides>12</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Arial</vt:lpstr>
      <vt:lpstr>Arial Narrow</vt:lpstr>
      <vt:lpstr>Calibri</vt:lpstr>
      <vt:lpstr>IAS Ribbon Sans Bold</vt:lpstr>
      <vt:lpstr>IAS Ribbon Sans Regular</vt:lpstr>
      <vt:lpstr>Lato</vt:lpstr>
      <vt:lpstr>Segoe UI</vt:lpstr>
      <vt:lpstr>Times New Roman</vt:lpstr>
      <vt:lpstr>Trebuchet MS</vt:lpstr>
      <vt:lpstr>Verdana</vt:lpstr>
      <vt:lpstr>Verdana Bold</vt:lpstr>
      <vt:lpstr>Wingdings</vt:lpstr>
      <vt:lpstr>IAS2023</vt:lpstr>
      <vt:lpstr>Integrating Data Systems Across HIV, GHS, and PHC</vt:lpstr>
      <vt:lpstr>Treating the Whole Person- Integrating Systems and Services</vt:lpstr>
      <vt:lpstr>Why Data and System Integration?</vt:lpstr>
      <vt:lpstr>Best Practices</vt:lpstr>
      <vt:lpstr>Three Examples of Impact in Action</vt:lpstr>
      <vt:lpstr>Data Integration for Primary Health Care Decision Making in Guatemala </vt:lpstr>
      <vt:lpstr>Catalyzing Maternal and Child Health (MCH) Transformation in Tanzania</vt:lpstr>
      <vt:lpstr>PowerPoint Presentation</vt:lpstr>
      <vt:lpstr>Artificial Intelligence and Machine Learning</vt:lpstr>
      <vt:lpstr>AI/ML Applications along the Data Lifecycle</vt:lpstr>
      <vt:lpstr>Where We Implement AI Solutions</vt:lpstr>
      <vt:lpstr>Sustainable Solutions!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Data Systems Across HIV, GHS and PHC</dc:title>
  <dc:creator>Mawandia, Shreshth</dc:creator>
  <cp:lastModifiedBy>Preview 9 Rack 2</cp:lastModifiedBy>
  <cp:revision>3</cp:revision>
  <dcterms:created xsi:type="dcterms:W3CDTF">2024-06-27T14:51:30Z</dcterms:created>
  <dcterms:modified xsi:type="dcterms:W3CDTF">2024-07-22T06:12:38Z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0x0101003660A03524D53E42A9A5B4282DC7FA63</vt:lpwstr>
  </property>
  <property fmtid="{D5CDD505-2E9C-101B-9397-08002B2CF9AE}" pid="3" name="MediaServiceImageTags">
    <vt:lpwstr/>
  </property>
</Properties>
</file>