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0" r:id="rId1"/>
  </p:sldMasterIdLst>
  <p:notesMasterIdLst>
    <p:notesMasterId r:id="rId16"/>
  </p:notesMasterIdLst>
  <p:sldIdLst>
    <p:sldId id="317" r:id="rId2"/>
    <p:sldId id="273" r:id="rId3"/>
    <p:sldId id="274" r:id="rId4"/>
    <p:sldId id="278" r:id="rId5"/>
    <p:sldId id="279" r:id="rId6"/>
    <p:sldId id="275" r:id="rId7"/>
    <p:sldId id="292" r:id="rId8"/>
    <p:sldId id="289" r:id="rId9"/>
    <p:sldId id="309" r:id="rId10"/>
    <p:sldId id="320" r:id="rId11"/>
    <p:sldId id="293" r:id="rId12"/>
    <p:sldId id="318" r:id="rId13"/>
    <p:sldId id="297" r:id="rId14"/>
    <p:sldId id="31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11B"/>
    <a:srgbClr val="2C90D0"/>
    <a:srgbClr val="FAB300"/>
    <a:srgbClr val="F99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E167FB-636B-4B82-8064-E1986BEDF6CA}" v="5" dt="2024-07-23T14:12:45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75033" autoAdjust="0"/>
  </p:normalViewPr>
  <p:slideViewPr>
    <p:cSldViewPr snapToGrid="0" snapToObjects="1">
      <p:cViewPr varScale="1">
        <p:scale>
          <a:sx n="90" d="100"/>
          <a:sy n="90" d="100"/>
        </p:scale>
        <p:origin x="1476" y="78"/>
      </p:cViewPr>
      <p:guideLst/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798105128311937E-2"/>
          <c:y val="2.7834556437439779E-2"/>
          <c:w val="0.92673831200787404"/>
          <c:h val="0.86042560116164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Syphillis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E492-0F42-8988-720A133AFC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92-0F42-8988-720A133AFC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HCV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92-0F42-8988-720A133AFC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HBV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92-0F42-8988-720A133AFC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92-0F42-8988-720A133AFC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HIV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A9-1644-B423-94602289B36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HIV; </a:t>
                    </a:r>
                  </a:p>
                  <a:p>
                    <a:fld id="{E4312F92-D4BB-4D45-8A1A-A5E8650CA34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A9-1644-B423-94602289B3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9-1644-B423-94602289B3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90710943"/>
        <c:axId val="1626073919"/>
      </c:barChart>
      <c:catAx>
        <c:axId val="10907109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6073919"/>
        <c:crosses val="autoZero"/>
        <c:auto val="1"/>
        <c:lblAlgn val="ctr"/>
        <c:lblOffset val="100"/>
        <c:noMultiLvlLbl val="0"/>
      </c:catAx>
      <c:valAx>
        <c:axId val="1626073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10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31767232870359E-2"/>
          <c:y val="0"/>
          <c:w val="0.92673831200787404"/>
          <c:h val="0.86042560116164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HIV+HBV/C+Syphillis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92-0F42-8988-720A133AFC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HIV+HBV+Syphillis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92-0F42-8988-720A133AFC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92-0F42-8988-720A133AFC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HIV+HCV+Syphillis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92-0F42-8988-720A133AFC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HIV+HBV/C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0-2F41-AEF1-1B78B943A39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HIV+Syphillis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0-2F41-AEF1-1B78B943A39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HIV+HCV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10-2F41-AEF1-1B78B943A39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HIV+HBV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10-2F41-AEF1-1B78B943A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90710943"/>
        <c:axId val="1626073919"/>
      </c:barChart>
      <c:catAx>
        <c:axId val="10907109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6073919"/>
        <c:crosses val="autoZero"/>
        <c:auto val="1"/>
        <c:lblAlgn val="ctr"/>
        <c:lblOffset val="100"/>
        <c:noMultiLvlLbl val="0"/>
      </c:catAx>
      <c:valAx>
        <c:axId val="16260739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710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% detection of positive results among key groups</a:t>
            </a:r>
            <a:endParaRPr lang="uk-UA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HIV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MSM</c:v>
                </c:pt>
                <c:pt idx="1">
                  <c:v>PWID</c:v>
                </c:pt>
                <c:pt idx="2">
                  <c:v>Sex workers</c:v>
                </c:pt>
                <c:pt idx="3">
                  <c:v>Partners of PLWHIV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2.3E-2</c:v>
                </c:pt>
                <c:pt idx="1">
                  <c:v>0.13</c:v>
                </c:pt>
                <c:pt idx="2">
                  <c:v>1.4E-2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D-1D4D-B374-1D33342137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HBV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8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8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MSM</c:v>
                </c:pt>
                <c:pt idx="1">
                  <c:v>PWID</c:v>
                </c:pt>
                <c:pt idx="2">
                  <c:v>Sex workers</c:v>
                </c:pt>
                <c:pt idx="3">
                  <c:v>Partners of PLWHIV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1.0999999999999999E-2</c:v>
                </c:pt>
                <c:pt idx="1">
                  <c:v>0.03</c:v>
                </c:pt>
                <c:pt idx="2">
                  <c:v>2.7E-2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D-1D4D-B374-1D33342137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HBC</c:v>
                </c:pt>
              </c:strCache>
            </c:strRef>
          </c:tx>
          <c:spPr>
            <a:solidFill>
              <a:srgbClr val="FF3B3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MSM</c:v>
                </c:pt>
                <c:pt idx="1">
                  <c:v>PWID</c:v>
                </c:pt>
                <c:pt idx="2">
                  <c:v>Sex workers</c:v>
                </c:pt>
                <c:pt idx="3">
                  <c:v>Partners of PLWHIV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3.0000000000000001E-3</c:v>
                </c:pt>
                <c:pt idx="1">
                  <c:v>0.38</c:v>
                </c:pt>
                <c:pt idx="2">
                  <c:v>1.6E-2</c:v>
                </c:pt>
                <c:pt idx="3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8D-1D4D-B374-1D333421379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Syphilis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MSM</c:v>
                </c:pt>
                <c:pt idx="1">
                  <c:v>PWID</c:v>
                </c:pt>
                <c:pt idx="2">
                  <c:v>Sex workers</c:v>
                </c:pt>
                <c:pt idx="3">
                  <c:v>Partners of PLWHIV</c:v>
                </c:pt>
              </c:strCache>
            </c:strRef>
          </c:cat>
          <c:val>
            <c:numRef>
              <c:f>Лист1!$E$2:$E$5</c:f>
              <c:numCache>
                <c:formatCode>0.0%</c:formatCode>
                <c:ptCount val="4"/>
                <c:pt idx="0">
                  <c:v>0.13300000000000001</c:v>
                </c:pt>
                <c:pt idx="1">
                  <c:v>0.05</c:v>
                </c:pt>
                <c:pt idx="2">
                  <c:v>5.0000000000000001E-3</c:v>
                </c:pt>
                <c:pt idx="3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8D-1D4D-B374-1D3334213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0744831"/>
        <c:axId val="1722375391"/>
      </c:barChart>
      <c:catAx>
        <c:axId val="20907448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375391"/>
        <c:crosses val="autoZero"/>
        <c:auto val="1"/>
        <c:lblAlgn val="ctr"/>
        <c:lblOffset val="100"/>
        <c:noMultiLvlLbl val="0"/>
      </c:catAx>
      <c:valAx>
        <c:axId val="1722375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4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23/07/2024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687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14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96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47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36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55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4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45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2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533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6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latin typeface="+mj-l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j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j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84" r:id="rId3"/>
    <p:sldLayoutId id="2147483690" r:id="rId4"/>
    <p:sldLayoutId id="2147483694" r:id="rId5"/>
    <p:sldLayoutId id="2147483665" r:id="rId6"/>
    <p:sldLayoutId id="2147483667" r:id="rId7"/>
    <p:sldLayoutId id="2147483698" r:id="rId8"/>
    <p:sldLayoutId id="2147483699" r:id="rId9"/>
    <p:sldLayoutId id="2147483700" r:id="rId10"/>
    <p:sldLayoutId id="2147483696" r:id="rId11"/>
    <p:sldLayoutId id="2147483697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p.org/ukraine/news/aids-and-war-how-ukraine-combatting-hiv/aids-202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jp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6.jp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580" y="2147455"/>
            <a:ext cx="7630153" cy="3028979"/>
          </a:xfrm>
        </p:spPr>
        <p:txBody>
          <a:bodyPr anchor="ctr" anchorCtr="0">
            <a:normAutofit fontScale="90000"/>
          </a:bodyPr>
          <a:lstStyle/>
          <a:p>
            <a:pPr algn="l"/>
            <a:br>
              <a:rPr lang="en-GB" sz="4900" dirty="0">
                <a:latin typeface="+mn-lt"/>
              </a:rPr>
            </a:br>
            <a:br>
              <a:rPr lang="en-GB" sz="4900" dirty="0">
                <a:latin typeface="+mn-lt"/>
              </a:rPr>
            </a:br>
            <a:r>
              <a:rPr lang="en-GB" sz="4900" dirty="0">
                <a:latin typeface="+mn-lt"/>
              </a:rPr>
              <a:t>Responding to challenges and expanding HIV prevention and treatment services in conditions of war</a:t>
            </a:r>
            <a:br>
              <a:rPr lang="en-GB" sz="4900" dirty="0">
                <a:latin typeface="+mn-lt"/>
              </a:rPr>
            </a:b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 </a:t>
            </a:r>
            <a:br>
              <a:rPr lang="en-GB" b="0" i="0" u="none" strike="noStrike" dirty="0">
                <a:solidFill>
                  <a:srgbClr val="242424"/>
                </a:solidFill>
                <a:effectLst/>
                <a:latin typeface="+mn-lt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17817" y="1205344"/>
            <a:ext cx="7455915" cy="390811"/>
          </a:xfrm>
        </p:spPr>
        <p:txBody>
          <a:bodyPr>
            <a:normAutofit fontScale="25000" lnSpcReduction="20000"/>
          </a:bodyPr>
          <a:lstStyle/>
          <a:p>
            <a:r>
              <a:rPr lang="en-GB" sz="9600" dirty="0">
                <a:latin typeface="+mn-lt"/>
              </a:rPr>
              <a:t>Resilience Amid Conflict: AHF Ukraine's Continuity and Expansion of Medical Services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 </a:t>
            </a:r>
            <a:br>
              <a:rPr lang="en-GB" b="0" i="0" u="none" strike="noStrike" dirty="0">
                <a:solidFill>
                  <a:srgbClr val="242424"/>
                </a:solidFill>
                <a:effectLst/>
                <a:latin typeface="+mn-lt"/>
              </a:rPr>
            </a:br>
            <a:endParaRPr lang="en-GB" dirty="0"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DF4F34E-72C3-AE69-0AFD-373683BD5CDF}"/>
              </a:ext>
            </a:extLst>
          </p:cNvPr>
          <p:cNvSpPr txBox="1">
            <a:spLocks/>
          </p:cNvSpPr>
          <p:nvPr/>
        </p:nvSpPr>
        <p:spPr>
          <a:xfrm>
            <a:off x="3843579" y="4959458"/>
            <a:ext cx="7630153" cy="1394847"/>
          </a:xfrm>
          <a:prstGeom prst="rect">
            <a:avLst/>
          </a:prstGeom>
        </p:spPr>
        <p:txBody>
          <a:bodyPr vert="horz" lIns="0" tIns="0" rIns="0" bIns="0" rtlCol="0" anchor="t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accent1"/>
                </a:solidFill>
                <a:latin typeface="+mj-lt"/>
                <a:ea typeface="IAS Ribbon Sans Bold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200" dirty="0" err="1">
                <a:solidFill>
                  <a:schemeClr val="tx1"/>
                </a:solidFill>
                <a:latin typeface="+mn-lt"/>
              </a:rPr>
              <a:t>Dr.</a:t>
            </a:r>
            <a:r>
              <a:rPr lang="en-GB" sz="11200" dirty="0">
                <a:solidFill>
                  <a:schemeClr val="tx1"/>
                </a:solidFill>
                <a:latin typeface="+mn-lt"/>
              </a:rPr>
              <a:t> Yaroslava </a:t>
            </a:r>
            <a:r>
              <a:rPr lang="en-GB" sz="11200" dirty="0" err="1">
                <a:solidFill>
                  <a:schemeClr val="tx1"/>
                </a:solidFill>
                <a:latin typeface="+mn-lt"/>
              </a:rPr>
              <a:t>Lopatina</a:t>
            </a:r>
            <a:r>
              <a:rPr lang="uk-UA" sz="11200" dirty="0">
                <a:solidFill>
                  <a:schemeClr val="tx1"/>
                </a:solidFill>
                <a:latin typeface="+mn-lt"/>
              </a:rPr>
              <a:t>,</a:t>
            </a:r>
          </a:p>
          <a:p>
            <a:r>
              <a:rPr lang="en-GB" sz="11200" dirty="0">
                <a:solidFill>
                  <a:schemeClr val="tx1"/>
                </a:solidFill>
                <a:latin typeface="+mn-lt"/>
              </a:rPr>
              <a:t>Country Program Director, Ukraine</a:t>
            </a:r>
            <a:br>
              <a:rPr lang="en-GB" sz="11200" dirty="0">
                <a:solidFill>
                  <a:schemeClr val="tx1"/>
                </a:solidFill>
                <a:latin typeface="+mn-lt"/>
              </a:rPr>
            </a:br>
            <a:r>
              <a:rPr lang="en-GB" sz="11200" dirty="0">
                <a:solidFill>
                  <a:schemeClr val="tx1"/>
                </a:solidFill>
                <a:latin typeface="+mn-lt"/>
              </a:rPr>
              <a:t>AIDS Healthcare Foundation</a:t>
            </a:r>
            <a:br>
              <a:rPr lang="en-GB" sz="9600" dirty="0">
                <a:solidFill>
                  <a:schemeClr val="tx1"/>
                </a:solidFill>
                <a:latin typeface="+mn-lt"/>
              </a:rPr>
            </a:br>
            <a:r>
              <a:rPr lang="en-GB" sz="9600" dirty="0">
                <a:solidFill>
                  <a:schemeClr val="tx1"/>
                </a:solidFill>
                <a:latin typeface="+mn-lt"/>
              </a:rPr>
              <a:t> </a:t>
            </a:r>
            <a:br>
              <a:rPr lang="en-GB" b="0" dirty="0">
                <a:solidFill>
                  <a:srgbClr val="242424"/>
                </a:solidFill>
                <a:latin typeface="+mn-lt"/>
              </a:rPr>
            </a:b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03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blue and white box with black text&#10;&#10;Description automatically generated">
            <a:extLst>
              <a:ext uri="{FF2B5EF4-FFF2-40B4-BE49-F238E27FC236}">
                <a16:creationId xmlns:a16="http://schemas.microsoft.com/office/drawing/2014/main" id="{1F1AF4F9-AB78-42B0-0AD2-C4BE6E95F5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2745518"/>
            <a:ext cx="6542202" cy="2193071"/>
          </a:xfrm>
        </p:spPr>
      </p:pic>
      <p:pic>
        <p:nvPicPr>
          <p:cNvPr id="7" name="Picture 6" descr="A screenshot of a screen&#10;&#10;Description automatically generated">
            <a:extLst>
              <a:ext uri="{FF2B5EF4-FFF2-40B4-BE49-F238E27FC236}">
                <a16:creationId xmlns:a16="http://schemas.microsoft.com/office/drawing/2014/main" id="{9C7C6A30-CBB7-AFD5-5540-09D2DF53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2" r="3" b="3"/>
          <a:stretch/>
        </p:blipFill>
        <p:spPr>
          <a:xfrm>
            <a:off x="6372344" y="2055874"/>
            <a:ext cx="5702208" cy="4303709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781C7F3-446F-2D9F-00DE-056E4A1B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46" y="278969"/>
            <a:ext cx="9624447" cy="1363851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latin typeface="+mn-lt"/>
              </a:rPr>
              <a:t>Safeguarding HIV prevention and care services amidst military conflict: experiences from Ukraine </a:t>
            </a:r>
            <a:br>
              <a:rPr lang="en-GB" sz="2100" dirty="0">
                <a:latin typeface="+mn-lt"/>
              </a:rPr>
            </a:br>
            <a:endParaRPr lang="en-US" sz="2100" dirty="0">
              <a:latin typeface="+mn-lt"/>
            </a:endParaRPr>
          </a:p>
        </p:txBody>
      </p:sp>
      <p:pic>
        <p:nvPicPr>
          <p:cNvPr id="14" name="Picture 13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6E65BA03-AA70-260A-483F-6D6704E49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48" y="2126529"/>
            <a:ext cx="24257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2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BC163B-0FAF-9D0A-10EE-28344869D0F9}"/>
              </a:ext>
            </a:extLst>
          </p:cNvPr>
          <p:cNvSpPr/>
          <p:nvPr/>
        </p:nvSpPr>
        <p:spPr>
          <a:xfrm>
            <a:off x="2228485" y="451179"/>
            <a:ext cx="9963515" cy="189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en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AA61-D674-6A9D-F938-EC70FF02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725" y="222388"/>
            <a:ext cx="8795482" cy="1223964"/>
          </a:xfrm>
        </p:spPr>
        <p:txBody>
          <a:bodyPr>
            <a:noAutofit/>
          </a:bodyPr>
          <a:lstStyle/>
          <a:p>
            <a:pPr algn="just"/>
            <a:r>
              <a:rPr lang="en-US" sz="3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Results of implementation of integrated rapid testing for HIV, hepatitis B and C and Syphilis on the base of healthcare facilities and community level in Ukraine</a:t>
            </a:r>
            <a:endParaRPr lang="en-UA" sz="3400" dirty="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354A03-52E4-0967-1767-09F4E8F28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897322"/>
              </p:ext>
            </p:extLst>
          </p:nvPr>
        </p:nvGraphicFramePr>
        <p:xfrm>
          <a:off x="2371725" y="2685804"/>
          <a:ext cx="8282355" cy="365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70F44E1-A2B9-8450-4EAD-B3382C9FF650}"/>
              </a:ext>
            </a:extLst>
          </p:cNvPr>
          <p:cNvSpPr txBox="1"/>
          <p:nvPr/>
        </p:nvSpPr>
        <p:spPr>
          <a:xfrm>
            <a:off x="2228485" y="2144489"/>
            <a:ext cx="6912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A" sz="2400" b="1" dirty="0">
                <a:cs typeface="Times New Roman" panose="02020603050405020304" pitchFamily="18" charset="0"/>
              </a:rPr>
              <a:t>118 774 tests used during 2023 –2024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1B236-9E4D-9E60-2C8F-D5602C40E27D}"/>
              </a:ext>
            </a:extLst>
          </p:cNvPr>
          <p:cNvSpPr txBox="1"/>
          <p:nvPr/>
        </p:nvSpPr>
        <p:spPr>
          <a:xfrm>
            <a:off x="-66276" y="3351490"/>
            <a:ext cx="2471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A" sz="3200" b="1" dirty="0">
                <a:cs typeface="Times New Roman" panose="02020603050405020304" pitchFamily="18" charset="0"/>
              </a:rPr>
              <a:t>Positive resul</a:t>
            </a:r>
            <a:r>
              <a:rPr lang="en-US" sz="3200" b="1" dirty="0">
                <a:cs typeface="Times New Roman" panose="02020603050405020304" pitchFamily="18" charset="0"/>
              </a:rPr>
              <a:t>t</a:t>
            </a:r>
            <a:r>
              <a:rPr lang="en-UA" sz="3200" b="1" dirty="0">
                <a:cs typeface="Times New Roman" panose="02020603050405020304" pitchFamily="18" charset="0"/>
              </a:rPr>
              <a:t>s detected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B4F00-FE7E-C231-11B4-A647D1081190}"/>
              </a:ext>
            </a:extLst>
          </p:cNvPr>
          <p:cNvSpPr txBox="1"/>
          <p:nvPr/>
        </p:nvSpPr>
        <p:spPr>
          <a:xfrm>
            <a:off x="8229600" y="6700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B94D4-98B6-DE9C-32F5-72FB90528BD3}"/>
              </a:ext>
            </a:extLst>
          </p:cNvPr>
          <p:cNvSpPr txBox="1"/>
          <p:nvPr/>
        </p:nvSpPr>
        <p:spPr>
          <a:xfrm>
            <a:off x="3078956" y="3351490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39747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BC163B-0FAF-9D0A-10EE-28344869D0F9}"/>
              </a:ext>
            </a:extLst>
          </p:cNvPr>
          <p:cNvSpPr/>
          <p:nvPr/>
        </p:nvSpPr>
        <p:spPr>
          <a:xfrm>
            <a:off x="2043754" y="156578"/>
            <a:ext cx="9963515" cy="189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en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BFAA61-D674-6A9D-F938-EC70FF02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485" y="441325"/>
            <a:ext cx="9520606" cy="1223964"/>
          </a:xfrm>
        </p:spPr>
        <p:txBody>
          <a:bodyPr>
            <a:noAutofit/>
          </a:bodyPr>
          <a:lstStyle/>
          <a:p>
            <a:pPr algn="just"/>
            <a:r>
              <a:rPr lang="en-US" sz="3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Results of implementation of integrated rapid testing for HIV, hepatitis B and C and Syphilis on the base of healthcare facilities and community level in Ukraine</a:t>
            </a:r>
            <a:endParaRPr lang="en-UA" sz="3400" dirty="0">
              <a:latin typeface="+mn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354A03-52E4-0967-1767-09F4E8F28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977204"/>
              </p:ext>
            </p:extLst>
          </p:nvPr>
        </p:nvGraphicFramePr>
        <p:xfrm>
          <a:off x="173325" y="2061939"/>
          <a:ext cx="11575766" cy="416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D3311B3-AA06-D880-2F16-228DA6A1351C}"/>
              </a:ext>
            </a:extLst>
          </p:cNvPr>
          <p:cNvSpPr txBox="1"/>
          <p:nvPr/>
        </p:nvSpPr>
        <p:spPr>
          <a:xfrm>
            <a:off x="10972800" y="3314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3549161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516D42BB-4E95-861B-38A4-944887BC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</p:spPr>
        <p:txBody>
          <a:bodyPr anchor="t">
            <a:normAutofit/>
          </a:bodyPr>
          <a:lstStyle/>
          <a:p>
            <a:r>
              <a:rPr lang="en-US" sz="2100" dirty="0">
                <a:effectLst/>
                <a:latin typeface="+mn-lt"/>
              </a:rPr>
              <a:t>Results of implementation of integrated rapid testing for HIV, hepatitis B and C and Syphilis on the base of healthcare facilities and community level in Ukraine</a:t>
            </a:r>
            <a:endParaRPr lang="en-UA" sz="2100" dirty="0">
              <a:latin typeface="+mn-lt"/>
            </a:endParaRPr>
          </a:p>
        </p:txBody>
      </p:sp>
      <p:graphicFrame>
        <p:nvGraphicFramePr>
          <p:cNvPr id="2" name="Диаграмма 10">
            <a:extLst>
              <a:ext uri="{FF2B5EF4-FFF2-40B4-BE49-F238E27FC236}">
                <a16:creationId xmlns:a16="http://schemas.microsoft.com/office/drawing/2014/main" id="{133AADD5-0FAB-5CEE-76C7-4E553E88791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33977665"/>
              </p:ext>
            </p:extLst>
          </p:nvPr>
        </p:nvGraphicFramePr>
        <p:xfrm>
          <a:off x="4116387" y="1665289"/>
          <a:ext cx="7632704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2628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truck&#10;&#10;Description automatically generated">
            <a:extLst>
              <a:ext uri="{FF2B5EF4-FFF2-40B4-BE49-F238E27FC236}">
                <a16:creationId xmlns:a16="http://schemas.microsoft.com/office/drawing/2014/main" id="{71EC4F54-5E42-0483-D08C-163658CA2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08" r="-2" b="28719"/>
          <a:stretch/>
        </p:blipFill>
        <p:spPr>
          <a:xfrm>
            <a:off x="442917" y="2097091"/>
            <a:ext cx="11306175" cy="4103687"/>
          </a:xfrm>
          <a:prstGeom prst="rect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FCEEA4B0-47A7-DF1F-A7D5-B2CA35A9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</p:spPr>
        <p:txBody>
          <a:bodyPr/>
          <a:lstStyle/>
          <a:p>
            <a:r>
              <a:rPr lang="en-US" dirty="0">
                <a:latin typeface="+mn-lt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5074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23BCD-370D-3A23-84ED-B3343743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94310"/>
            <a:ext cx="7622219" cy="147097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Prevalence of HIV Infection in the Regions of Ukraine as of April 1, 2024</a:t>
            </a:r>
            <a:endParaRPr lang="en-UA" sz="3600" dirty="0">
              <a:latin typeface="+mn-lt"/>
            </a:endParaRPr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B3258608-0F08-5B10-3174-D8D85741A5A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781586" y="1588600"/>
            <a:ext cx="7766021" cy="4789898"/>
          </a:xfrm>
        </p:spPr>
      </p:pic>
    </p:spTree>
    <p:extLst>
      <p:ext uri="{BB962C8B-B14F-4D97-AF65-F5344CB8AC3E}">
        <p14:creationId xmlns:p14="http://schemas.microsoft.com/office/powerpoint/2010/main" val="2185050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4DABED-98D0-6333-9524-68FFC34CC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10" y="208850"/>
            <a:ext cx="8891918" cy="1223964"/>
          </a:xfrm>
        </p:spPr>
        <p:txBody>
          <a:bodyPr anchor="t">
            <a:normAutofit/>
          </a:bodyPr>
          <a:lstStyle/>
          <a:p>
            <a:pPr rtl="0"/>
            <a:r>
              <a:rPr lang="en-GB" sz="2800" dirty="0">
                <a:latin typeface="+mn-lt"/>
              </a:rPr>
              <a:t>Incidence of HIV infection in the regions of Ukraine as of April 1, 2024</a:t>
            </a:r>
            <a:br>
              <a:rPr lang="en-GB" sz="2800" dirty="0">
                <a:effectLst/>
                <a:highlight>
                  <a:srgbClr val="F5F5F5"/>
                </a:highlight>
                <a:latin typeface="+mn-lt"/>
              </a:rPr>
            </a:br>
            <a:endParaRPr lang="en-UA" sz="2800" dirty="0">
              <a:latin typeface="+mn-lt"/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576058F9-C44A-5AAC-EB5D-728E9EF5EF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47890" y="1064215"/>
            <a:ext cx="8667469" cy="5352460"/>
          </a:xfrm>
        </p:spPr>
      </p:pic>
    </p:spTree>
    <p:extLst>
      <p:ext uri="{BB962C8B-B14F-4D97-AF65-F5344CB8AC3E}">
        <p14:creationId xmlns:p14="http://schemas.microsoft.com/office/powerpoint/2010/main" val="2709908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B660BD-30B9-9B97-84B8-32E4251B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0"/>
            <a:ext cx="8860745" cy="166528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Impact of war-associated factors on spread of sexually transmitted infections: a systemic review</a:t>
            </a:r>
            <a:endParaRPr lang="en-UA" sz="3600" dirty="0">
              <a:latin typeface="+mn-lt"/>
            </a:endParaRP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867EB858-0700-656F-F525-99FFB566C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93"/>
          <a:stretch/>
        </p:blipFill>
        <p:spPr>
          <a:xfrm>
            <a:off x="224166" y="1813303"/>
            <a:ext cx="5044220" cy="4474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D0D1C0-35A6-B758-97EF-CC3B19EEC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385" y="1525803"/>
            <a:ext cx="6923615" cy="519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CFF8367-F818-B997-59A2-88346623D408}"/>
              </a:ext>
            </a:extLst>
          </p:cNvPr>
          <p:cNvSpPr/>
          <p:nvPr/>
        </p:nvSpPr>
        <p:spPr>
          <a:xfrm rot="18902023">
            <a:off x="8277202" y="7118939"/>
            <a:ext cx="3848124" cy="1754047"/>
          </a:xfrm>
          <a:prstGeom prst="rect">
            <a:avLst/>
          </a:prstGeom>
          <a:solidFill>
            <a:srgbClr val="FA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t"/>
          <a:lstStyle/>
          <a:p>
            <a:pPr algn="l"/>
            <a:endParaRPr lang="en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3D1E8-FA9C-5709-56B6-5D1308FA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76" y="96840"/>
            <a:ext cx="9553494" cy="1223964"/>
          </a:xfrm>
        </p:spPr>
        <p:txBody>
          <a:bodyPr/>
          <a:lstStyle/>
          <a:p>
            <a:r>
              <a:rPr lang="en-UA" dirty="0">
                <a:latin typeface="+mn-lt"/>
              </a:rPr>
              <a:t>Decrease in access to health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A25E2-B1E4-3B7D-B4B4-5A31426EBDE5}"/>
              </a:ext>
            </a:extLst>
          </p:cNvPr>
          <p:cNvSpPr txBox="1"/>
          <p:nvPr/>
        </p:nvSpPr>
        <p:spPr>
          <a:xfrm>
            <a:off x="216976" y="1517564"/>
            <a:ext cx="64146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1" dirty="0">
                <a:effectLst/>
              </a:rPr>
              <a:t>1570 attacks </a:t>
            </a:r>
            <a:r>
              <a:rPr lang="en-GB" sz="2800" dirty="0">
                <a:effectLst/>
              </a:rPr>
              <a:t>on health facilities</a:t>
            </a:r>
            <a:endParaRPr lang="uk-UA" sz="2800" dirty="0">
              <a:effectLst/>
            </a:endParaRPr>
          </a:p>
          <a:p>
            <a:pPr algn="just"/>
            <a:r>
              <a:rPr lang="en-GB" sz="2800" b="1" dirty="0">
                <a:effectLst/>
              </a:rPr>
              <a:t>630 health facilities </a:t>
            </a:r>
            <a:r>
              <a:rPr lang="en-GB" sz="2800" dirty="0">
                <a:effectLst/>
              </a:rPr>
              <a:t>damaged, where 454 768 people are treated monthly on average.</a:t>
            </a:r>
          </a:p>
          <a:p>
            <a:pPr algn="just"/>
            <a:endParaRPr lang="en-GB" sz="2800" dirty="0">
              <a:highlight>
                <a:srgbClr val="FFFF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583AD-5B81-65B6-40C6-04E7FC2D736E}"/>
              </a:ext>
            </a:extLst>
          </p:cNvPr>
          <p:cNvSpPr txBox="1"/>
          <p:nvPr/>
        </p:nvSpPr>
        <p:spPr>
          <a:xfrm>
            <a:off x="11131523" y="633356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hlinkClick r:id="rId3"/>
              </a:rPr>
              <a:t>UNDP</a:t>
            </a:r>
            <a:endParaRPr lang="en-UA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EF6D3A-861E-DE69-023A-706DBC324863}"/>
              </a:ext>
            </a:extLst>
          </p:cNvPr>
          <p:cNvGrpSpPr/>
          <p:nvPr/>
        </p:nvGrpSpPr>
        <p:grpSpPr>
          <a:xfrm>
            <a:off x="4311656" y="631041"/>
            <a:ext cx="7663368" cy="7570003"/>
            <a:chOff x="4355026" y="978205"/>
            <a:chExt cx="7663368" cy="75700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DEC07D1-9C1A-98DA-823B-C1E28DD42110}"/>
                </a:ext>
              </a:extLst>
            </p:cNvPr>
            <p:cNvSpPr/>
            <p:nvPr/>
          </p:nvSpPr>
          <p:spPr>
            <a:xfrm>
              <a:off x="6674955" y="978205"/>
              <a:ext cx="3750590" cy="3339751"/>
            </a:xfrm>
            <a:prstGeom prst="ellipse">
              <a:avLst/>
            </a:prstGeom>
            <a:noFill/>
            <a:ln w="76200">
              <a:solidFill>
                <a:srgbClr val="2C90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27FF6E-7F20-DEFB-2C1F-C7941971635C}"/>
                </a:ext>
              </a:extLst>
            </p:cNvPr>
            <p:cNvSpPr/>
            <p:nvPr/>
          </p:nvSpPr>
          <p:spPr>
            <a:xfrm>
              <a:off x="6800363" y="1038444"/>
              <a:ext cx="3518396" cy="3170903"/>
            </a:xfrm>
            <a:prstGeom prst="ellipse">
              <a:avLst/>
            </a:prstGeom>
            <a:blipFill>
              <a:blip r:embed="rId4"/>
              <a:stretch>
                <a:fillRect l="-1000" t="-7000" b="-10000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24CC2A-0F13-38DA-CF3A-F83DF34628A6}"/>
                </a:ext>
              </a:extLst>
            </p:cNvPr>
            <p:cNvSpPr/>
            <p:nvPr/>
          </p:nvSpPr>
          <p:spPr>
            <a:xfrm rot="18902023">
              <a:off x="4355026" y="5132996"/>
              <a:ext cx="6174108" cy="3415212"/>
            </a:xfrm>
            <a:prstGeom prst="rect">
              <a:avLst/>
            </a:prstGeom>
            <a:solidFill>
              <a:srgbClr val="2C9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DC141A-8681-CED4-409D-4C0846F2CF16}"/>
                </a:ext>
              </a:extLst>
            </p:cNvPr>
            <p:cNvSpPr/>
            <p:nvPr/>
          </p:nvSpPr>
          <p:spPr>
            <a:xfrm>
              <a:off x="8666837" y="3564079"/>
              <a:ext cx="3351557" cy="2891809"/>
            </a:xfrm>
            <a:prstGeom prst="rect">
              <a:avLst/>
            </a:prstGeom>
            <a:noFill/>
            <a:ln w="76200">
              <a:solidFill>
                <a:srgbClr val="FAB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2ED65E-CF26-6015-7A09-BA60535DF0A7}"/>
                </a:ext>
              </a:extLst>
            </p:cNvPr>
            <p:cNvSpPr/>
            <p:nvPr/>
          </p:nvSpPr>
          <p:spPr>
            <a:xfrm>
              <a:off x="5106719" y="3545557"/>
              <a:ext cx="3351557" cy="3170903"/>
            </a:xfrm>
            <a:prstGeom prst="ellipse">
              <a:avLst/>
            </a:prstGeom>
            <a:blipFill>
              <a:blip r:embed="rId5"/>
              <a:stretch>
                <a:fillRect l="-1000" t="-7000" b="-10000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45989C-E6F6-D8B0-003E-E6DA18BC89ED}"/>
                </a:ext>
              </a:extLst>
            </p:cNvPr>
            <p:cNvSpPr/>
            <p:nvPr/>
          </p:nvSpPr>
          <p:spPr>
            <a:xfrm>
              <a:off x="8777096" y="3679358"/>
              <a:ext cx="3171681" cy="2639961"/>
            </a:xfrm>
            <a:prstGeom prst="rect">
              <a:avLst/>
            </a:prstGeom>
            <a:blipFill>
              <a:blip r:embed="rId6"/>
              <a:stretch>
                <a:fillRect l="-1000" t="-7000" b="-10000"/>
              </a:stretch>
            </a:blip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372E6BB-9D25-1EA5-B250-7BCD27FF7534}"/>
                </a:ext>
              </a:extLst>
            </p:cNvPr>
            <p:cNvSpPr/>
            <p:nvPr/>
          </p:nvSpPr>
          <p:spPr>
            <a:xfrm>
              <a:off x="5015062" y="3481515"/>
              <a:ext cx="3565083" cy="3339751"/>
            </a:xfrm>
            <a:prstGeom prst="ellipse">
              <a:avLst/>
            </a:prstGeom>
            <a:noFill/>
            <a:ln w="76200">
              <a:solidFill>
                <a:srgbClr val="E001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t"/>
            <a:lstStyle/>
            <a:p>
              <a:pPr algn="l"/>
              <a:endParaRPr lang="en-UA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D7C8FC1-0DF3-22CC-960A-BE9A7A9AD96B}"/>
              </a:ext>
            </a:extLst>
          </p:cNvPr>
          <p:cNvSpPr txBox="1"/>
          <p:nvPr/>
        </p:nvSpPr>
        <p:spPr>
          <a:xfrm>
            <a:off x="223601" y="3501804"/>
            <a:ext cx="46444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i="0" u="none" strike="noStrike" dirty="0">
                <a:solidFill>
                  <a:srgbClr val="000000"/>
                </a:solidFill>
                <a:effectLst/>
              </a:rPr>
              <a:t>Over 30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</a:rPr>
              <a:t>medical institutions providing HIV services have ceased operations due to destruction or occupation, and logistical chains have been significantly affected​ </a:t>
            </a:r>
            <a:endParaRPr lang="en-GB" sz="2800" dirty="0">
              <a:effectLst/>
              <a:highlight>
                <a:srgbClr val="FFFFFF"/>
              </a:highlight>
            </a:endParaRPr>
          </a:p>
          <a:p>
            <a:endParaRPr lang="en-UA" dirty="0"/>
          </a:p>
        </p:txBody>
      </p:sp>
    </p:spTree>
    <p:extLst>
      <p:ext uri="{BB962C8B-B14F-4D97-AF65-F5344CB8AC3E}">
        <p14:creationId xmlns:p14="http://schemas.microsoft.com/office/powerpoint/2010/main" val="219056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B6170-5730-EB7D-4162-F7ADFC5A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AHF services before 2</a:t>
            </a:r>
            <a:r>
              <a:rPr lang="uk-UA" dirty="0">
                <a:latin typeface="+mn-lt"/>
              </a:rPr>
              <a:t>4</a:t>
            </a:r>
            <a:r>
              <a:rPr lang="en-US" dirty="0">
                <a:latin typeface="+mn-lt"/>
              </a:rPr>
              <a:t>.02</a:t>
            </a:r>
            <a:r>
              <a:rPr lang="uk-UA" dirty="0">
                <a:latin typeface="+mn-lt"/>
              </a:rPr>
              <a:t>.</a:t>
            </a:r>
            <a:r>
              <a:rPr lang="en-US" dirty="0">
                <a:latin typeface="+mn-lt"/>
              </a:rPr>
              <a:t>22</a:t>
            </a:r>
            <a:r>
              <a:rPr lang="uk-UA" dirty="0">
                <a:latin typeface="+mn-lt"/>
              </a:rPr>
              <a:t> </a:t>
            </a:r>
            <a:r>
              <a:rPr lang="uk-UA" sz="3200" dirty="0">
                <a:latin typeface="+mn-lt"/>
              </a:rPr>
              <a:t>(</a:t>
            </a:r>
            <a:r>
              <a:rPr lang="en-US" sz="3200" dirty="0">
                <a:latin typeface="+mn-lt"/>
              </a:rPr>
              <a:t>2021 data</a:t>
            </a:r>
            <a:r>
              <a:rPr lang="uk-UA" sz="3200" dirty="0">
                <a:latin typeface="+mn-lt"/>
              </a:rPr>
              <a:t>) </a:t>
            </a:r>
            <a:endParaRPr lang="en-UA" sz="3200" dirty="0">
              <a:latin typeface="+mn-lt"/>
            </a:endParaRPr>
          </a:p>
        </p:txBody>
      </p:sp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F3364CDD-3857-2FAE-1A9B-1870AA58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550018"/>
            <a:ext cx="6947081" cy="42900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360BD38-566B-96EA-9091-158AFBA7BA08}"/>
              </a:ext>
            </a:extLst>
          </p:cNvPr>
          <p:cNvGrpSpPr/>
          <p:nvPr/>
        </p:nvGrpSpPr>
        <p:grpSpPr>
          <a:xfrm>
            <a:off x="7546643" y="1993872"/>
            <a:ext cx="4645357" cy="2680753"/>
            <a:chOff x="7763680" y="1614339"/>
            <a:chExt cx="4645357" cy="2680753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DD86EBF-0B42-4AB3-B9B3-06FB96A23EE2}"/>
                </a:ext>
              </a:extLst>
            </p:cNvPr>
            <p:cNvSpPr/>
            <p:nvPr/>
          </p:nvSpPr>
          <p:spPr>
            <a:xfrm>
              <a:off x="10034587" y="2620419"/>
              <a:ext cx="832423" cy="766762"/>
            </a:xfrm>
            <a:custGeom>
              <a:avLst/>
              <a:gdLst/>
              <a:ahLst/>
              <a:cxnLst/>
              <a:rect l="l" t="t" r="r" b="b"/>
              <a:pathLst>
                <a:path w="3307270" h="4114800">
                  <a:moveTo>
                    <a:pt x="0" y="0"/>
                  </a:moveTo>
                  <a:lnTo>
                    <a:pt x="3307271" y="0"/>
                  </a:lnTo>
                  <a:lnTo>
                    <a:pt x="33072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61F15BE-3ECA-5C4F-0F34-4C6E4020ED1B}"/>
                </a:ext>
              </a:extLst>
            </p:cNvPr>
            <p:cNvSpPr/>
            <p:nvPr/>
          </p:nvSpPr>
          <p:spPr>
            <a:xfrm>
              <a:off x="7763680" y="3387181"/>
              <a:ext cx="832423" cy="704392"/>
            </a:xfrm>
            <a:custGeom>
              <a:avLst/>
              <a:gdLst/>
              <a:ahLst/>
              <a:cxnLst/>
              <a:rect l="l" t="t" r="r" b="b"/>
              <a:pathLst>
                <a:path w="4716103" h="4114800">
                  <a:moveTo>
                    <a:pt x="0" y="0"/>
                  </a:moveTo>
                  <a:lnTo>
                    <a:pt x="4716103" y="0"/>
                  </a:lnTo>
                  <a:lnTo>
                    <a:pt x="47161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83647CD2-642C-64A7-7A43-6B9C5D62804B}"/>
                </a:ext>
              </a:extLst>
            </p:cNvPr>
            <p:cNvSpPr/>
            <p:nvPr/>
          </p:nvSpPr>
          <p:spPr>
            <a:xfrm>
              <a:off x="10018294" y="3533450"/>
              <a:ext cx="705737" cy="599954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0DD0A38B-FAD5-406B-AC1D-09067AFBBFF7}"/>
                </a:ext>
              </a:extLst>
            </p:cNvPr>
            <p:cNvSpPr/>
            <p:nvPr/>
          </p:nvSpPr>
          <p:spPr>
            <a:xfrm>
              <a:off x="10034587" y="1614339"/>
              <a:ext cx="689444" cy="733485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263E66D-94FE-26EA-D603-AFF23805EAD6}"/>
                </a:ext>
              </a:extLst>
            </p:cNvPr>
            <p:cNvSpPr txBox="1"/>
            <p:nvPr/>
          </p:nvSpPr>
          <p:spPr>
            <a:xfrm>
              <a:off x="8445756" y="1751657"/>
              <a:ext cx="14853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Clients tested</a:t>
              </a:r>
            </a:p>
            <a:p>
              <a:pPr lvl="0"/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127</a:t>
              </a:r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188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CD8858-BB23-F9A3-48A1-B1C3DA023395}"/>
                </a:ext>
              </a:extLst>
            </p:cNvPr>
            <p:cNvSpPr txBox="1"/>
            <p:nvPr/>
          </p:nvSpPr>
          <p:spPr>
            <a:xfrm>
              <a:off x="10923661" y="1754429"/>
              <a:ext cx="14853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Positive result</a:t>
              </a:r>
            </a:p>
            <a:p>
              <a:pPr lvl="0"/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7</a:t>
              </a:r>
              <a:r>
                <a:rPr lang="uk-UA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</a:t>
              </a:r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407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CAC29A-3BB9-621F-9BEB-D3EE78B2122E}"/>
                </a:ext>
              </a:extLst>
            </p:cNvPr>
            <p:cNvSpPr txBox="1"/>
            <p:nvPr/>
          </p:nvSpPr>
          <p:spPr>
            <a:xfrm>
              <a:off x="10923661" y="2718896"/>
              <a:ext cx="14853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PLWHIV in care</a:t>
              </a:r>
            </a:p>
            <a:p>
              <a:pPr lvl="0"/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52902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D58F68-2456-C41E-EBDE-3F6DCFFF0EDB}"/>
                </a:ext>
              </a:extLst>
            </p:cNvPr>
            <p:cNvSpPr txBox="1"/>
            <p:nvPr/>
          </p:nvSpPr>
          <p:spPr>
            <a:xfrm>
              <a:off x="8448738" y="3464095"/>
              <a:ext cx="14853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Condom distributed</a:t>
              </a:r>
            </a:p>
            <a:p>
              <a:pPr lvl="0"/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400</a:t>
              </a:r>
              <a:r>
                <a:rPr lang="uk-UA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000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0592CC-9ACB-BEFA-E7E2-28009601A3EA}"/>
                </a:ext>
              </a:extLst>
            </p:cNvPr>
            <p:cNvSpPr txBox="1"/>
            <p:nvPr/>
          </p:nvSpPr>
          <p:spPr>
            <a:xfrm>
              <a:off x="10908310" y="3464095"/>
              <a:ext cx="1485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38</a:t>
              </a:r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partners HCF in </a:t>
              </a:r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17 </a:t>
              </a:r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region </a:t>
              </a:r>
              <a:endParaRPr lang="en-UA" sz="1200" dirty="0"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A631D913-4BDD-BFAC-FA1D-AF86F6A0F5C8}"/>
              </a:ext>
            </a:extLst>
          </p:cNvPr>
          <p:cNvSpPr/>
          <p:nvPr/>
        </p:nvSpPr>
        <p:spPr>
          <a:xfrm>
            <a:off x="7375261" y="2056819"/>
            <a:ext cx="836717" cy="62836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345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5B354-7D1A-2158-E129-4CCFB88F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>
                <a:latin typeface="+mn-lt"/>
              </a:rPr>
              <a:t>Migration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DC4B1-6917-B75B-6BF5-71AB841CB870}"/>
              </a:ext>
            </a:extLst>
          </p:cNvPr>
          <p:cNvSpPr txBox="1"/>
          <p:nvPr/>
        </p:nvSpPr>
        <p:spPr>
          <a:xfrm>
            <a:off x="3792225" y="1997839"/>
            <a:ext cx="55920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effectLst/>
              </a:rPr>
              <a:t>6.4 million refugees </a:t>
            </a:r>
            <a:r>
              <a:rPr lang="en-GB" sz="3600" dirty="0">
                <a:effectLst/>
              </a:rPr>
              <a:t>have fled the country</a:t>
            </a:r>
          </a:p>
          <a:p>
            <a:endParaRPr lang="en-GB" sz="3600" dirty="0">
              <a:effectLst/>
            </a:endParaRPr>
          </a:p>
          <a:p>
            <a:r>
              <a:rPr lang="en-GB" sz="3600" b="1" dirty="0">
                <a:effectLst/>
              </a:rPr>
              <a:t>3.6 million people are internally displaced</a:t>
            </a:r>
            <a:endParaRPr lang="en-GB" sz="3600" dirty="0">
              <a:effectLst/>
            </a:endParaRPr>
          </a:p>
        </p:txBody>
      </p:sp>
      <p:pic>
        <p:nvPicPr>
          <p:cNvPr id="5" name="Picture 2" descr="5 знімків із Ірпеня та Бучі потрапили в топ-100 світлин 2022 року за  версією журналу «Time» — ITV">
            <a:extLst>
              <a:ext uri="{FF2B5EF4-FFF2-40B4-BE49-F238E27FC236}">
                <a16:creationId xmlns:a16="http://schemas.microsoft.com/office/drawing/2014/main" id="{CA50885E-7D74-9991-5EE2-E79923D21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0" t="15623" r="-1010" b="-2812"/>
          <a:stretch/>
        </p:blipFill>
        <p:spPr bwMode="auto">
          <a:xfrm>
            <a:off x="7104185" y="-250781"/>
            <a:ext cx="11236569" cy="7636320"/>
          </a:xfrm>
          <a:prstGeom prst="flowChartInputOutpu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6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87B28-25CF-07BD-5798-38DA5277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A" dirty="0">
                <a:latin typeface="+mn-lt"/>
              </a:rPr>
              <a:t>Migration</a:t>
            </a:r>
          </a:p>
        </p:txBody>
      </p:sp>
      <p:pic>
        <p:nvPicPr>
          <p:cNvPr id="2050" name="Picture 2" descr="5 знімків із Ірпеня та Бучі потрапили в топ-100 світлин 2022 року за  версією журналу «Time» — ITV">
            <a:extLst>
              <a:ext uri="{FF2B5EF4-FFF2-40B4-BE49-F238E27FC236}">
                <a16:creationId xmlns:a16="http://schemas.microsoft.com/office/drawing/2014/main" id="{2BC35010-C080-93C4-59FA-BD578468B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0" b="-919"/>
          <a:stretch/>
        </p:blipFill>
        <p:spPr bwMode="auto">
          <a:xfrm>
            <a:off x="3801535" y="0"/>
            <a:ext cx="12191999" cy="7086600"/>
          </a:xfrm>
          <a:prstGeom prst="flowChartInputOutpu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2579C-96F3-8D4D-BDA2-ED824348E5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46021"/>
          <a:stretch/>
        </p:blipFill>
        <p:spPr>
          <a:xfrm>
            <a:off x="10058397" y="365857"/>
            <a:ext cx="2133603" cy="988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2DD4B-A3E6-CA5A-6A00-3F6396BBF98A}"/>
              </a:ext>
            </a:extLst>
          </p:cNvPr>
          <p:cNvSpPr txBox="1"/>
          <p:nvPr/>
        </p:nvSpPr>
        <p:spPr>
          <a:xfrm>
            <a:off x="310471" y="1823550"/>
            <a:ext cx="55920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effectLst/>
              </a:rPr>
              <a:t>6.4 million refugees </a:t>
            </a:r>
            <a:r>
              <a:rPr lang="en-GB" sz="3600" dirty="0">
                <a:effectLst/>
              </a:rPr>
              <a:t>have fled the country</a:t>
            </a:r>
          </a:p>
          <a:p>
            <a:endParaRPr lang="en-GB" sz="3600" dirty="0">
              <a:effectLst/>
            </a:endParaRPr>
          </a:p>
          <a:p>
            <a:r>
              <a:rPr lang="en-GB" sz="3600" b="1" dirty="0">
                <a:effectLst/>
              </a:rPr>
              <a:t>3.6 million people are internally displaced</a:t>
            </a:r>
            <a:endParaRPr lang="en-GB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285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F3364CDD-3857-2FAE-1A9B-1870AA580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7" y="1022310"/>
            <a:ext cx="8161116" cy="50397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7CFEA08E-AB69-C980-FB40-A91D63E544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893" y="1022310"/>
            <a:ext cx="8315103" cy="50397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E348A5-D97B-A9F7-FA74-2FC28A3C1662}"/>
              </a:ext>
            </a:extLst>
          </p:cNvPr>
          <p:cNvGrpSpPr/>
          <p:nvPr/>
        </p:nvGrpSpPr>
        <p:grpSpPr>
          <a:xfrm>
            <a:off x="8014995" y="1538805"/>
            <a:ext cx="4398217" cy="3517965"/>
            <a:chOff x="7763680" y="1614339"/>
            <a:chExt cx="4398217" cy="3517965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5502D0F-FB11-EDB6-95E2-3EDE3396D79C}"/>
                </a:ext>
              </a:extLst>
            </p:cNvPr>
            <p:cNvSpPr/>
            <p:nvPr/>
          </p:nvSpPr>
          <p:spPr>
            <a:xfrm>
              <a:off x="9856243" y="2476636"/>
              <a:ext cx="832423" cy="766762"/>
            </a:xfrm>
            <a:custGeom>
              <a:avLst/>
              <a:gdLst/>
              <a:ahLst/>
              <a:cxnLst/>
              <a:rect l="l" t="t" r="r" b="b"/>
              <a:pathLst>
                <a:path w="3307270" h="4114800">
                  <a:moveTo>
                    <a:pt x="0" y="0"/>
                  </a:moveTo>
                  <a:lnTo>
                    <a:pt x="3307271" y="0"/>
                  </a:lnTo>
                  <a:lnTo>
                    <a:pt x="33072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F16BEF8C-9622-ED90-CF9E-276332EE00C5}"/>
                </a:ext>
              </a:extLst>
            </p:cNvPr>
            <p:cNvSpPr/>
            <p:nvPr/>
          </p:nvSpPr>
          <p:spPr>
            <a:xfrm>
              <a:off x="7763680" y="3387181"/>
              <a:ext cx="832423" cy="704392"/>
            </a:xfrm>
            <a:custGeom>
              <a:avLst/>
              <a:gdLst/>
              <a:ahLst/>
              <a:cxnLst/>
              <a:rect l="l" t="t" r="r" b="b"/>
              <a:pathLst>
                <a:path w="4716103" h="4114800">
                  <a:moveTo>
                    <a:pt x="0" y="0"/>
                  </a:moveTo>
                  <a:lnTo>
                    <a:pt x="4716103" y="0"/>
                  </a:lnTo>
                  <a:lnTo>
                    <a:pt x="47161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B31F0B46-2234-BFF2-B934-88B84069171B}"/>
                </a:ext>
              </a:extLst>
            </p:cNvPr>
            <p:cNvSpPr/>
            <p:nvPr/>
          </p:nvSpPr>
          <p:spPr>
            <a:xfrm>
              <a:off x="9860794" y="3277369"/>
              <a:ext cx="705737" cy="599954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E75E4C5-B6AA-775F-A318-BA1583359665}"/>
                </a:ext>
              </a:extLst>
            </p:cNvPr>
            <p:cNvSpPr/>
            <p:nvPr/>
          </p:nvSpPr>
          <p:spPr>
            <a:xfrm>
              <a:off x="9304564" y="4134260"/>
              <a:ext cx="707708" cy="64638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A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ACA06C3-B069-5EA3-BB8B-88E19BA978C0}"/>
                </a:ext>
              </a:extLst>
            </p:cNvPr>
            <p:cNvSpPr/>
            <p:nvPr/>
          </p:nvSpPr>
          <p:spPr>
            <a:xfrm>
              <a:off x="9818005" y="1614339"/>
              <a:ext cx="689444" cy="733485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30F80E-7B05-F704-94C2-617C6A2C71A4}"/>
                </a:ext>
              </a:extLst>
            </p:cNvPr>
            <p:cNvSpPr txBox="1"/>
            <p:nvPr/>
          </p:nvSpPr>
          <p:spPr>
            <a:xfrm>
              <a:off x="8445756" y="1751657"/>
              <a:ext cx="14853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Clients tested</a:t>
              </a:r>
            </a:p>
            <a:p>
              <a:pPr lvl="0"/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288,797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251C90-DAB1-751A-F921-B98F5FA7FCD2}"/>
                </a:ext>
              </a:extLst>
            </p:cNvPr>
            <p:cNvSpPr txBox="1"/>
            <p:nvPr/>
          </p:nvSpPr>
          <p:spPr>
            <a:xfrm>
              <a:off x="10566531" y="1754429"/>
              <a:ext cx="13131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+mn-cs"/>
                </a:rPr>
                <a:t>Positive result</a:t>
              </a:r>
            </a:p>
            <a:p>
              <a:pPr lvl="0"/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13653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D4B30B-A4D5-E157-AF8D-E42B04121F79}"/>
                </a:ext>
              </a:extLst>
            </p:cNvPr>
            <p:cNvSpPr txBox="1"/>
            <p:nvPr/>
          </p:nvSpPr>
          <p:spPr>
            <a:xfrm>
              <a:off x="10319391" y="2602937"/>
              <a:ext cx="1842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2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PLWHIV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+mn-cs"/>
                </a:rPr>
                <a:t>care </a:t>
              </a:r>
              <a:r>
                <a:rPr lang="uk-UA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7</a:t>
              </a:r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4378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5D99B7-8910-44AD-1EA6-BA4A9748AC1E}"/>
                </a:ext>
              </a:extLst>
            </p:cNvPr>
            <p:cNvSpPr txBox="1"/>
            <p:nvPr/>
          </p:nvSpPr>
          <p:spPr>
            <a:xfrm>
              <a:off x="8448738" y="3464095"/>
              <a:ext cx="14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1320 000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F598E7-1610-D741-89A7-637C8A64EAE1}"/>
                </a:ext>
              </a:extLst>
            </p:cNvPr>
            <p:cNvSpPr txBox="1"/>
            <p:nvPr/>
          </p:nvSpPr>
          <p:spPr>
            <a:xfrm>
              <a:off x="10566532" y="3243398"/>
              <a:ext cx="138682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uk-UA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4</a:t>
              </a:r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7</a:t>
              </a:r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partners HCF in </a:t>
              </a:r>
              <a:r>
                <a:rPr lang="en-US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23</a:t>
              </a:r>
              <a:r>
                <a:rPr lang="en-US" sz="2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region</a:t>
              </a:r>
              <a:r>
                <a:rPr lang="en-US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 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9C0D44-2E8F-D97F-D08E-44FAA20D2E42}"/>
                </a:ext>
              </a:extLst>
            </p:cNvPr>
            <p:cNvSpPr txBox="1"/>
            <p:nvPr/>
          </p:nvSpPr>
          <p:spPr>
            <a:xfrm>
              <a:off x="9022073" y="4762972"/>
              <a:ext cx="14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A" b="0" i="0" u="none" strike="noStrike" dirty="0">
                  <a:solidFill>
                    <a:srgbClr val="4D5156"/>
                  </a:solidFill>
                  <a:effectLst/>
                </a:rPr>
                <a:t>&gt;</a:t>
              </a:r>
              <a:r>
                <a:rPr lang="uk-UA" b="0" i="0" u="none" strike="noStrike" dirty="0">
                  <a:solidFill>
                    <a:srgbClr val="4D5156"/>
                  </a:solidFill>
                  <a:effectLst/>
                </a:rPr>
                <a:t> </a:t>
              </a:r>
              <a:r>
                <a:rPr lang="uk-UA" sz="18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</a:rPr>
                <a:t>3</a:t>
              </a:r>
              <a:r>
                <a:rPr lang="uk-UA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000</a:t>
              </a:r>
              <a:endParaRPr lang="en-UA" sz="1800" dirty="0"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EB6170-5730-EB7D-4162-F7ADFC5A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66" y="314841"/>
            <a:ext cx="9939775" cy="122396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AHF services 2022 – April 1, 2024</a:t>
            </a:r>
            <a:endParaRPr lang="en-UA" sz="4000" dirty="0">
              <a:latin typeface="+mn-lt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D35339B-1F21-8281-F69C-7BE050688B74}"/>
              </a:ext>
            </a:extLst>
          </p:cNvPr>
          <p:cNvSpPr/>
          <p:nvPr/>
        </p:nvSpPr>
        <p:spPr>
          <a:xfrm>
            <a:off x="7888368" y="1538805"/>
            <a:ext cx="836717" cy="628369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478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C0E6AB67-CD9B-A246-B6CE-F81BDAD84354}" vid="{5D216F09-CBF6-154B-A948-A440F68D81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dc80407-2f17-4ccc-8411-8d80f5945542}" enabled="0" method="" siteId="{fdc80407-2f17-4ccc-8411-8d80f594554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IAS2023</Template>
  <TotalTime>2726</TotalTime>
  <Words>387</Words>
  <Application>Microsoft Office PowerPoint</Application>
  <PresentationFormat>Widescreen</PresentationFormat>
  <Paragraphs>63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IAS Ribbon Sans Bold</vt:lpstr>
      <vt:lpstr>IAS Ribbon Sans Regular</vt:lpstr>
      <vt:lpstr>Times New Roman</vt:lpstr>
      <vt:lpstr>IAS2023</vt:lpstr>
      <vt:lpstr>  Responding to challenges and expanding HIV prevention and treatment services in conditions of war    </vt:lpstr>
      <vt:lpstr>Prevalence of HIV Infection in the Regions of Ukraine as of April 1, 2024</vt:lpstr>
      <vt:lpstr>Incidence of HIV infection in the regions of Ukraine as of April 1, 2024 </vt:lpstr>
      <vt:lpstr>Impact of war-associated factors on spread of sexually transmitted infections: a systemic review</vt:lpstr>
      <vt:lpstr>Decrease in access to health care</vt:lpstr>
      <vt:lpstr>AHF services before 24.02.22 (2021 data) </vt:lpstr>
      <vt:lpstr>Migration</vt:lpstr>
      <vt:lpstr>Migration</vt:lpstr>
      <vt:lpstr>AHF services 2022 – April 1, 2024</vt:lpstr>
      <vt:lpstr>Safeguarding HIV prevention and care services amidst military conflict: experiences from Ukraine  </vt:lpstr>
      <vt:lpstr>Results of implementation of integrated rapid testing for HIV, hepatitis B and C and Syphilis on the base of healthcare facilities and community level in Ukraine</vt:lpstr>
      <vt:lpstr>Results of implementation of integrated rapid testing for HIV, hepatitis B and C and Syphilis on the base of healthcare facilities and community level in Ukraine</vt:lpstr>
      <vt:lpstr>Results of implementation of integrated rapid testing for HIV, hepatitis B and C and Syphilis on the base of healthcare facilities and community level in Ukraine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words we use matter in the response to HIV</dc:title>
  <dc:creator>Воронова Ксения</dc:creator>
  <cp:lastModifiedBy>Preview 7 Rack 2</cp:lastModifiedBy>
  <cp:revision>61</cp:revision>
  <dcterms:created xsi:type="dcterms:W3CDTF">2024-05-23T12:11:30Z</dcterms:created>
  <dcterms:modified xsi:type="dcterms:W3CDTF">2024-07-23T14:36:00Z</dcterms:modified>
</cp:coreProperties>
</file>