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1"/>
  </p:sldMasterIdLst>
  <p:notesMasterIdLst>
    <p:notesMasterId r:id="rId9"/>
  </p:notesMasterIdLst>
  <p:sldIdLst>
    <p:sldId id="315" r:id="rId2"/>
    <p:sldId id="302" r:id="rId3"/>
    <p:sldId id="282" r:id="rId4"/>
    <p:sldId id="303" r:id="rId5"/>
    <p:sldId id="311" r:id="rId6"/>
    <p:sldId id="312" r:id="rId7"/>
    <p:sldId id="264"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0D0"/>
    <a:srgbClr val="FAB300"/>
    <a:srgbClr val="E0011B"/>
    <a:srgbClr val="F99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0B7215-FC1E-49DA-8CBA-A841EF2A60B2}" v="2" dt="2024-07-23T14:16:27.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75039"/>
  </p:normalViewPr>
  <p:slideViewPr>
    <p:cSldViewPr snapToGrid="0" snapToObjects="1">
      <p:cViewPr varScale="1">
        <p:scale>
          <a:sx n="120" d="100"/>
          <a:sy n="120" d="100"/>
        </p:scale>
        <p:origin x="174" y="9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49138435626465E-2"/>
          <c:y val="4.4113875483425234E-2"/>
          <c:w val="0.9184252578176676"/>
          <c:h val="0.62127198517283488"/>
        </c:manualLayout>
      </c:layout>
      <c:barChart>
        <c:barDir val="bar"/>
        <c:grouping val="clustered"/>
        <c:varyColors val="0"/>
        <c:ser>
          <c:idx val="0"/>
          <c:order val="0"/>
          <c:tx>
            <c:strRef>
              <c:f>Sheet1!$B$1</c:f>
              <c:strCache>
                <c:ptCount val="1"/>
                <c:pt idx="0">
                  <c:v>Protection against HIV</c:v>
                </c:pt>
              </c:strCache>
            </c:strRef>
          </c:tx>
          <c:spPr>
            <a:solidFill>
              <a:schemeClr val="accent1"/>
            </a:solidFill>
            <a:ln>
              <a:noFill/>
            </a:ln>
            <a:effectLst>
              <a:outerShdw blurRad="50800" dist="38100" dir="2700000" algn="tl" rotWithShape="0">
                <a:prstClr val="black">
                  <a:alpha val="40000"/>
                </a:prstClr>
              </a:outerShdw>
            </a:effectLst>
          </c:spPr>
          <c:invertIfNegative val="0"/>
          <c:dLbls>
            <c:dLbl>
              <c:idx val="0"/>
              <c:tx>
                <c:rich>
                  <a:bodyPr/>
                  <a:lstStyle/>
                  <a:p>
                    <a:fld id="{97E2AFC2-8682-1A41-8234-B26246B67B7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A01-7842-B71F-0473C4A1ED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29</c:v>
                </c:pt>
              </c:numCache>
            </c:numRef>
          </c:val>
          <c:extLst>
            <c:ext xmlns:c16="http://schemas.microsoft.com/office/drawing/2014/chart" uri="{C3380CC4-5D6E-409C-BE32-E72D297353CC}">
              <c16:uniqueId val="{00000000-4A01-7842-B71F-0473C4A1ED5B}"/>
            </c:ext>
          </c:extLst>
        </c:ser>
        <c:ser>
          <c:idx val="1"/>
          <c:order val="1"/>
          <c:tx>
            <c:strRef>
              <c:f>Sheet1!$C$1</c:f>
              <c:strCache>
                <c:ptCount val="1"/>
                <c:pt idx="0">
                  <c:v>Protection against infections</c:v>
                </c:pt>
              </c:strCache>
            </c:strRef>
          </c:tx>
          <c:spPr>
            <a:solidFill>
              <a:schemeClr val="accent2"/>
            </a:solidFill>
            <a:ln>
              <a:noFill/>
            </a:ln>
            <a:effectLst>
              <a:outerShdw blurRad="50800" dist="38100" dir="2700000" algn="tl" rotWithShape="0">
                <a:prstClr val="black">
                  <a:alpha val="40000"/>
                </a:prstClr>
              </a:outerShdw>
            </a:effectLst>
          </c:spPr>
          <c:invertIfNegative val="0"/>
          <c:dLbls>
            <c:dLbl>
              <c:idx val="0"/>
              <c:tx>
                <c:rich>
                  <a:bodyPr/>
                  <a:lstStyle/>
                  <a:p>
                    <a:fld id="{2A90443A-707C-5D43-876F-6DECB814F94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A01-7842-B71F-0473C4A1ED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36</c:v>
                </c:pt>
              </c:numCache>
            </c:numRef>
          </c:val>
          <c:extLst>
            <c:ext xmlns:c16="http://schemas.microsoft.com/office/drawing/2014/chart" uri="{C3380CC4-5D6E-409C-BE32-E72D297353CC}">
              <c16:uniqueId val="{00000001-4A01-7842-B71F-0473C4A1ED5B}"/>
            </c:ext>
          </c:extLst>
        </c:ser>
        <c:ser>
          <c:idx val="2"/>
          <c:order val="2"/>
          <c:tx>
            <c:strRef>
              <c:f>Sheet1!$D$1</c:f>
              <c:strCache>
                <c:ptCount val="1"/>
                <c:pt idx="0">
                  <c:v>Preventing pragnancy</c:v>
                </c:pt>
              </c:strCache>
            </c:strRef>
          </c:tx>
          <c:spPr>
            <a:solidFill>
              <a:schemeClr val="accent3"/>
            </a:solidFill>
            <a:ln>
              <a:noFill/>
            </a:ln>
            <a:effectLst>
              <a:outerShdw blurRad="50800" dist="38100" dir="2700000" algn="tl" rotWithShape="0">
                <a:prstClr val="black">
                  <a:alpha val="40000"/>
                </a:prstClr>
              </a:outerShdw>
            </a:effectLst>
          </c:spPr>
          <c:invertIfNegative val="0"/>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fld id="{643966E3-7D99-8148-8006-045DFAB58459}" type="VALUE">
                      <a:rPr lang="en-US" smtClean="0"/>
                      <a:pPr>
                        <a:defRPr b="1"/>
                      </a:pPr>
                      <a:t>[VALUE]</a:t>
                    </a:fld>
                    <a:r>
                      <a:rPr lang="en-US"/>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A01-7842-B71F-0473C4A1ED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64</c:v>
                </c:pt>
              </c:numCache>
            </c:numRef>
          </c:val>
          <c:extLst>
            <c:ext xmlns:c16="http://schemas.microsoft.com/office/drawing/2014/chart" uri="{C3380CC4-5D6E-409C-BE32-E72D297353CC}">
              <c16:uniqueId val="{00000002-4A01-7842-B71F-0473C4A1ED5B}"/>
            </c:ext>
          </c:extLst>
        </c:ser>
        <c:dLbls>
          <c:showLegendKey val="0"/>
          <c:showVal val="0"/>
          <c:showCatName val="0"/>
          <c:showSerName val="0"/>
          <c:showPercent val="0"/>
          <c:showBubbleSize val="0"/>
        </c:dLbls>
        <c:gapWidth val="182"/>
        <c:overlap val="-25"/>
        <c:axId val="1879706559"/>
        <c:axId val="1879690975"/>
      </c:barChart>
      <c:catAx>
        <c:axId val="1879706559"/>
        <c:scaling>
          <c:orientation val="minMax"/>
        </c:scaling>
        <c:delete val="1"/>
        <c:axPos val="l"/>
        <c:numFmt formatCode="General" sourceLinked="1"/>
        <c:majorTickMark val="none"/>
        <c:minorTickMark val="none"/>
        <c:tickLblPos val="nextTo"/>
        <c:crossAx val="1879690975"/>
        <c:crosses val="autoZero"/>
        <c:auto val="1"/>
        <c:lblAlgn val="ctr"/>
        <c:lblOffset val="100"/>
        <c:noMultiLvlLbl val="0"/>
      </c:catAx>
      <c:valAx>
        <c:axId val="1879690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9706559"/>
        <c:crosses val="autoZero"/>
        <c:crossBetween val="between"/>
      </c:valAx>
      <c:spPr>
        <a:noFill/>
        <a:ln>
          <a:noFill/>
        </a:ln>
        <a:effectLst/>
      </c:spPr>
    </c:plotArea>
    <c:legend>
      <c:legendPos val="b"/>
      <c:layout>
        <c:manualLayout>
          <c:xMode val="edge"/>
          <c:yMode val="edge"/>
          <c:x val="6.0128729362939878E-2"/>
          <c:y val="0.83564537918147042"/>
          <c:w val="0.89438995598612359"/>
          <c:h val="0.159590146946315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25346279849988E-2"/>
          <c:y val="0.10563029473324613"/>
          <c:w val="0.9184252578176676"/>
          <c:h val="0.59306875919368363"/>
        </c:manualLayout>
      </c:layout>
      <c:barChart>
        <c:barDir val="bar"/>
        <c:grouping val="clustered"/>
        <c:varyColors val="0"/>
        <c:ser>
          <c:idx val="0"/>
          <c:order val="0"/>
          <c:tx>
            <c:strRef>
              <c:f>Sheet1!$B$1</c:f>
              <c:strCache>
                <c:ptCount val="1"/>
                <c:pt idx="0">
                  <c:v>High price</c:v>
                </c:pt>
              </c:strCache>
            </c:strRef>
          </c:tx>
          <c:spPr>
            <a:solidFill>
              <a:schemeClr val="accent1"/>
            </a:solidFill>
            <a:ln>
              <a:noFill/>
            </a:ln>
            <a:effectLst>
              <a:outerShdw blurRad="50800" dist="38100" dir="2700000" algn="tl" rotWithShape="0">
                <a:prstClr val="black">
                  <a:alpha val="40000"/>
                </a:prstClr>
              </a:outerShdw>
            </a:effectLst>
          </c:spPr>
          <c:invertIfNegative val="0"/>
          <c:dLbls>
            <c:dLbl>
              <c:idx val="0"/>
              <c:tx>
                <c:rich>
                  <a:bodyPr/>
                  <a:lstStyle/>
                  <a:p>
                    <a:fld id="{97E2AFC2-8682-1A41-8234-B26246B67B7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39C-BB41-B40A-2A2265B990B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5</c:v>
                </c:pt>
              </c:numCache>
            </c:numRef>
          </c:val>
          <c:extLst>
            <c:ext xmlns:c16="http://schemas.microsoft.com/office/drawing/2014/chart" uri="{C3380CC4-5D6E-409C-BE32-E72D297353CC}">
              <c16:uniqueId val="{00000001-E39C-BB41-B40A-2A2265B990B5}"/>
            </c:ext>
          </c:extLst>
        </c:ser>
        <c:ser>
          <c:idx val="1"/>
          <c:order val="1"/>
          <c:tx>
            <c:strRef>
              <c:f>Sheet1!$C$1</c:f>
              <c:strCache>
                <c:ptCount val="1"/>
                <c:pt idx="0">
                  <c:v>Low sensitivity</c:v>
                </c:pt>
              </c:strCache>
            </c:strRef>
          </c:tx>
          <c:spPr>
            <a:solidFill>
              <a:schemeClr val="accent2"/>
            </a:solidFill>
            <a:ln>
              <a:noFill/>
            </a:ln>
            <a:effectLst>
              <a:outerShdw blurRad="50800" dist="38100" dir="2700000" algn="tl" rotWithShape="0">
                <a:prstClr val="black">
                  <a:alpha val="40000"/>
                </a:prstClr>
              </a:outerShdw>
            </a:effectLst>
          </c:spPr>
          <c:invertIfNegative val="0"/>
          <c:dLbls>
            <c:dLbl>
              <c:idx val="0"/>
              <c:tx>
                <c:rich>
                  <a:bodyPr/>
                  <a:lstStyle/>
                  <a:p>
                    <a:fld id="{2A90443A-707C-5D43-876F-6DECB814F94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39C-BB41-B40A-2A2265B990B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32</c:v>
                </c:pt>
              </c:numCache>
            </c:numRef>
          </c:val>
          <c:extLst>
            <c:ext xmlns:c16="http://schemas.microsoft.com/office/drawing/2014/chart" uri="{C3380CC4-5D6E-409C-BE32-E72D297353CC}">
              <c16:uniqueId val="{00000003-E39C-BB41-B40A-2A2265B990B5}"/>
            </c:ext>
          </c:extLst>
        </c:ser>
        <c:ser>
          <c:idx val="2"/>
          <c:order val="2"/>
          <c:tx>
            <c:strRef>
              <c:f>Sheet1!$D$1</c:f>
              <c:strCache>
                <c:ptCount val="1"/>
                <c:pt idx="0">
                  <c:v>Confidence in partner</c:v>
                </c:pt>
              </c:strCache>
            </c:strRef>
          </c:tx>
          <c:spPr>
            <a:solidFill>
              <a:schemeClr val="accent3"/>
            </a:solidFill>
            <a:ln>
              <a:noFill/>
            </a:ln>
            <a:effectLst>
              <a:outerShdw blurRad="50800" dist="38100" dir="2700000" algn="tl" rotWithShape="0">
                <a:prstClr val="black">
                  <a:alpha val="40000"/>
                </a:prstClr>
              </a:outerShdw>
            </a:effectLst>
          </c:spPr>
          <c:invertIfNegative val="0"/>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fld id="{643966E3-7D99-8148-8006-045DFAB58459}" type="VALUE">
                      <a:rPr lang="en-US" smtClean="0"/>
                      <a:pPr>
                        <a:defRPr b="1"/>
                      </a:pPr>
                      <a:t>[VALUE]</a:t>
                    </a:fld>
                    <a:r>
                      <a:rPr lang="en-US"/>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39C-BB41-B40A-2A2265B990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45</c:v>
                </c:pt>
              </c:numCache>
            </c:numRef>
          </c:val>
          <c:extLst>
            <c:ext xmlns:c16="http://schemas.microsoft.com/office/drawing/2014/chart" uri="{C3380CC4-5D6E-409C-BE32-E72D297353CC}">
              <c16:uniqueId val="{00000005-E39C-BB41-B40A-2A2265B990B5}"/>
            </c:ext>
          </c:extLst>
        </c:ser>
        <c:dLbls>
          <c:showLegendKey val="0"/>
          <c:showVal val="0"/>
          <c:showCatName val="0"/>
          <c:showSerName val="0"/>
          <c:showPercent val="0"/>
          <c:showBubbleSize val="0"/>
        </c:dLbls>
        <c:gapWidth val="182"/>
        <c:overlap val="-25"/>
        <c:axId val="1879706559"/>
        <c:axId val="1879690975"/>
      </c:barChart>
      <c:catAx>
        <c:axId val="1879706559"/>
        <c:scaling>
          <c:orientation val="minMax"/>
        </c:scaling>
        <c:delete val="1"/>
        <c:axPos val="l"/>
        <c:numFmt formatCode="General" sourceLinked="1"/>
        <c:majorTickMark val="none"/>
        <c:minorTickMark val="none"/>
        <c:tickLblPos val="nextTo"/>
        <c:crossAx val="1879690975"/>
        <c:crosses val="autoZero"/>
        <c:auto val="1"/>
        <c:lblAlgn val="ctr"/>
        <c:lblOffset val="100"/>
        <c:noMultiLvlLbl val="0"/>
      </c:catAx>
      <c:valAx>
        <c:axId val="1879690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9706559"/>
        <c:crosses val="autoZero"/>
        <c:crossBetween val="between"/>
      </c:valAx>
      <c:spPr>
        <a:noFill/>
        <a:ln>
          <a:noFill/>
        </a:ln>
        <a:effectLst/>
      </c:spPr>
    </c:plotArea>
    <c:legend>
      <c:legendPos val="b"/>
      <c:layout>
        <c:manualLayout>
          <c:xMode val="edge"/>
          <c:yMode val="edge"/>
          <c:x val="3.7793720338586495E-2"/>
          <c:y val="0.855106550508969"/>
          <c:w val="0.89999986544213884"/>
          <c:h val="8.95783012525212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Despite the fact that armed conflicts and the stress associated with them lead to a decrease in sexual desire and, consequently, a decrease in sexual intercourse, meeting the needs of the population for contraception is an important key to preventing the spread of sexually transmitted diseases. As the experience of countries such as Libya, Ethiopia, Rwanda, Uganda, and Ukraine, which have experienced war in recent years, shows, a significant portion of the population does not have free access to condoms . This is primarily due to the destruction of logistics chains and the occupation of territories, which makes it difficult or impossible to supply free contraceptives, and the decline in the population’s ability to pay makes it impossible to buy them, if they are available.</a:t>
            </a:r>
          </a:p>
          <a:p>
            <a:endParaRPr lang="en-UA"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414488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84008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the persistent shelling and consequent damage to the energy infrastructure, healthcare facilities must be equipped with adequate shelters and reliable power sources to ensure they can continue providing essential medical services. Recognizing the critical need for safety and uninterrupted care, our organization has undertaken comprehensive efforts to refurbish bomb shelters and procure generators for healthcare institutions.</a:t>
            </a:r>
          </a:p>
          <a:p>
            <a:endParaRPr lang="en-GB" dirty="0"/>
          </a:p>
          <a:p>
            <a:r>
              <a:rPr lang="en-GB" dirty="0"/>
              <a:t>These initiatives are crucial in maintaining operational capabilities during emergencies, ensuring that patients receive the necessary treatment regardless of external conditions. By repairing and upgrading bomb shelters, we provide a secure environment for both patients and medical staff. Additionally, the installation of generators ensures that vital medical equipment remains functional, and essential services can be sustained even during power outages caused by infrastructure damage.</a:t>
            </a:r>
          </a:p>
          <a:p>
            <a:endParaRPr lang="en-GB" dirty="0"/>
          </a:p>
          <a:p>
            <a:r>
              <a:rPr lang="en-GB" dirty="0"/>
              <a:t>Our commitment to these improvements underscores our dedication to supporting healthcare providers in these challenging times, enabling them to deliver continuous and safe medical care under any circumstances.</a:t>
            </a:r>
            <a:endParaRPr lang="en-UA" dirty="0"/>
          </a:p>
          <a:p>
            <a:endParaRPr lang="en-UA"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43167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the persistent shelling and consequent damage to the energy infrastructure, healthcare facilities must be equipped with adequate shelters and reliable power sources to ensure they can continue providing essential medical services. Recognizing the critical need for safety and uninterrupted care, our organization has undertaken comprehensive efforts to refurbish bomb shelters and procure generators for healthcare institutions.</a:t>
            </a:r>
          </a:p>
          <a:p>
            <a:endParaRPr lang="en-GB" dirty="0"/>
          </a:p>
          <a:p>
            <a:r>
              <a:rPr lang="en-GB" dirty="0"/>
              <a:t>These initiatives are crucial in maintaining operational capabilities during emergencies, ensuring that patients receive the necessary treatment regardless of external conditions. By repairing and upgrading bomb shelters, we provide a secure environment for both patients and medical staff. Additionally, the installation of generators ensures that vital medical equipment remains functional, and essential services can be sustained even during power outages caused by infrastructure damage.</a:t>
            </a:r>
          </a:p>
          <a:p>
            <a:endParaRPr lang="en-GB" dirty="0"/>
          </a:p>
          <a:p>
            <a:r>
              <a:rPr lang="en-GB" dirty="0"/>
              <a:t>Our commitment to these improvements underscores our dedication to supporting healthcare providers in these challenging times, enabling them to deliver continuous and safe medical care under any circumstances.</a:t>
            </a:r>
            <a:endParaRPr lang="en-UA" dirty="0"/>
          </a:p>
          <a:p>
            <a:endParaRPr lang="en-UA"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65577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385431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A"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4192608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404783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1"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9B3F29-75B8-BD6C-204A-CAA4C9B129CE}"/>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269610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5"/>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84" r:id="rId3"/>
    <p:sldLayoutId id="2147483694" r:id="rId4"/>
    <p:sldLayoutId id="2147483665" r:id="rId5"/>
    <p:sldLayoutId id="2147483667" r:id="rId6"/>
    <p:sldLayoutId id="2147483698" r:id="rId7"/>
    <p:sldLayoutId id="2147483699" r:id="rId8"/>
    <p:sldLayoutId id="2147483700" r:id="rId9"/>
    <p:sldLayoutId id="2147483696" r:id="rId10"/>
    <p:sldLayoutId id="2147483697" r:id="rId11"/>
    <p:sldLayoutId id="2147483674" r:id="rId12"/>
    <p:sldLayoutId id="2147483688"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3467" y="1430025"/>
            <a:ext cx="7599158" cy="3664592"/>
          </a:xfrm>
        </p:spPr>
        <p:txBody>
          <a:bodyPr anchor="t" anchorCtr="0">
            <a:normAutofit/>
          </a:bodyPr>
          <a:lstStyle/>
          <a:p>
            <a:pPr algn="l"/>
            <a:r>
              <a:rPr lang="en-GB" sz="4000" dirty="0">
                <a:latin typeface="+mn-lt"/>
              </a:rPr>
              <a:t>Resilience of AHF prevention services and AHF infrastructure support for facilities providing services to people living with HIV</a:t>
            </a:r>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113467" y="319314"/>
            <a:ext cx="7455915" cy="1033236"/>
          </a:xfrm>
        </p:spPr>
        <p:txBody>
          <a:bodyPr>
            <a:normAutofit fontScale="25000" lnSpcReduction="20000"/>
          </a:bodyPr>
          <a:lstStyle/>
          <a:p>
            <a:r>
              <a:rPr lang="en-GB" sz="9600" dirty="0">
                <a:latin typeface="+mn-lt"/>
              </a:rPr>
              <a:t>Resilience Amid Conflict: </a:t>
            </a:r>
            <a:br>
              <a:rPr lang="ru-UA" sz="9600" dirty="0">
                <a:latin typeface="+mn-lt"/>
              </a:rPr>
            </a:br>
            <a:r>
              <a:rPr lang="en-GB" sz="9600" dirty="0">
                <a:latin typeface="+mn-lt"/>
              </a:rPr>
              <a:t>AHF Ukraine's Continuity and Expansion </a:t>
            </a:r>
            <a:br>
              <a:rPr lang="ru-UA" sz="9600" dirty="0">
                <a:latin typeface="+mn-lt"/>
              </a:rPr>
            </a:br>
            <a:r>
              <a:rPr lang="en-GB" sz="9600" dirty="0">
                <a:latin typeface="+mn-lt"/>
              </a:rPr>
              <a:t>of Medical Services</a:t>
            </a:r>
            <a:br>
              <a:rPr lang="en-GB" dirty="0">
                <a:latin typeface="+mn-lt"/>
              </a:rPr>
            </a:br>
            <a:r>
              <a:rPr lang="en-GB" dirty="0">
                <a:latin typeface="+mn-lt"/>
              </a:rPr>
              <a:t> </a:t>
            </a:r>
            <a:br>
              <a:rPr lang="en-GB" b="0" i="0" u="none" strike="noStrike" dirty="0">
                <a:solidFill>
                  <a:srgbClr val="242424"/>
                </a:solidFill>
                <a:effectLst/>
                <a:latin typeface="+mn-lt"/>
              </a:rPr>
            </a:br>
            <a:endParaRPr lang="en-GB" dirty="0">
              <a:latin typeface="+mn-lt"/>
            </a:endParaRPr>
          </a:p>
        </p:txBody>
      </p:sp>
      <p:sp>
        <p:nvSpPr>
          <p:cNvPr id="5" name="Прямоугольник 4"/>
          <p:cNvSpPr/>
          <p:nvPr/>
        </p:nvSpPr>
        <p:spPr>
          <a:xfrm>
            <a:off x="4011930" y="4537710"/>
            <a:ext cx="6119478" cy="1384995"/>
          </a:xfrm>
          <a:prstGeom prst="rect">
            <a:avLst/>
          </a:prstGeom>
        </p:spPr>
        <p:txBody>
          <a:bodyPr wrap="square">
            <a:spAutoFit/>
          </a:bodyPr>
          <a:lstStyle/>
          <a:p>
            <a:r>
              <a:rPr lang="en-GB" sz="2800" b="1" dirty="0" err="1"/>
              <a:t>Dr.</a:t>
            </a:r>
            <a:r>
              <a:rPr lang="en-GB" sz="2800" b="1" dirty="0"/>
              <a:t> Kseniia Voronova Advocacy &amp; Marketing Manager, Ukraine AIDS Healthcare Foundation</a:t>
            </a:r>
            <a:endParaRPr lang="uk-UA" sz="2800" b="1" dirty="0"/>
          </a:p>
        </p:txBody>
      </p:sp>
    </p:spTree>
    <p:extLst>
      <p:ext uri="{BB962C8B-B14F-4D97-AF65-F5344CB8AC3E}">
        <p14:creationId xmlns:p14="http://schemas.microsoft.com/office/powerpoint/2010/main" val="67961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BCDCC-3EE7-8475-618F-F3E0CC52428C}"/>
              </a:ext>
            </a:extLst>
          </p:cNvPr>
          <p:cNvSpPr>
            <a:spLocks noGrp="1"/>
          </p:cNvSpPr>
          <p:nvPr>
            <p:ph type="title"/>
          </p:nvPr>
        </p:nvSpPr>
        <p:spPr>
          <a:xfrm>
            <a:off x="1432118" y="383475"/>
            <a:ext cx="9016807" cy="761482"/>
          </a:xfrm>
        </p:spPr>
        <p:txBody>
          <a:bodyPr>
            <a:normAutofit/>
          </a:bodyPr>
          <a:lstStyle/>
          <a:p>
            <a:r>
              <a:rPr lang="en-GB" sz="4000" dirty="0">
                <a:latin typeface="+mn-lt"/>
              </a:rPr>
              <a:t>Access to prevention programs</a:t>
            </a:r>
            <a:endParaRPr lang="en-UA" sz="4000" dirty="0">
              <a:latin typeface="+mn-lt"/>
            </a:endParaRPr>
          </a:p>
        </p:txBody>
      </p:sp>
      <p:sp>
        <p:nvSpPr>
          <p:cNvPr id="5" name="Text Placeholder 3">
            <a:extLst>
              <a:ext uri="{FF2B5EF4-FFF2-40B4-BE49-F238E27FC236}">
                <a16:creationId xmlns:a16="http://schemas.microsoft.com/office/drawing/2014/main" id="{02663623-95DB-FCCE-B085-B61FAC22EBD4}"/>
              </a:ext>
            </a:extLst>
          </p:cNvPr>
          <p:cNvSpPr txBox="1">
            <a:spLocks/>
          </p:cNvSpPr>
          <p:nvPr/>
        </p:nvSpPr>
        <p:spPr>
          <a:xfrm>
            <a:off x="3632512" y="1144957"/>
            <a:ext cx="6412569" cy="104667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Condoms distributed for free: 1 000 000 (2022-2023yy)</a:t>
            </a:r>
            <a:endParaRPr lang="en-UA" sz="2800" b="1" dirty="0"/>
          </a:p>
        </p:txBody>
      </p:sp>
      <p:pic>
        <p:nvPicPr>
          <p:cNvPr id="7" name="Picture 6" descr="A group of people in a classroom&#10;&#10;Description automatically generated">
            <a:extLst>
              <a:ext uri="{FF2B5EF4-FFF2-40B4-BE49-F238E27FC236}">
                <a16:creationId xmlns:a16="http://schemas.microsoft.com/office/drawing/2014/main" id="{6858CB31-F93E-0429-FAC7-C52857926DFE}"/>
              </a:ext>
            </a:extLst>
          </p:cNvPr>
          <p:cNvPicPr>
            <a:picLocks noChangeAspect="1"/>
          </p:cNvPicPr>
          <p:nvPr/>
        </p:nvPicPr>
        <p:blipFill>
          <a:blip r:embed="rId3"/>
          <a:stretch>
            <a:fillRect/>
          </a:stretch>
        </p:blipFill>
        <p:spPr>
          <a:xfrm>
            <a:off x="728738" y="2339011"/>
            <a:ext cx="2317343" cy="2356190"/>
          </a:xfrm>
          <a:prstGeom prst="rect">
            <a:avLst/>
          </a:prstGeom>
        </p:spPr>
      </p:pic>
      <p:sp>
        <p:nvSpPr>
          <p:cNvPr id="8" name="Rectangle 7">
            <a:extLst>
              <a:ext uri="{FF2B5EF4-FFF2-40B4-BE49-F238E27FC236}">
                <a16:creationId xmlns:a16="http://schemas.microsoft.com/office/drawing/2014/main" id="{2D0ABF79-AD2D-0D24-3A35-9E866110C1B9}"/>
              </a:ext>
            </a:extLst>
          </p:cNvPr>
          <p:cNvSpPr/>
          <p:nvPr/>
        </p:nvSpPr>
        <p:spPr>
          <a:xfrm>
            <a:off x="642938" y="2252663"/>
            <a:ext cx="2481261" cy="2528887"/>
          </a:xfrm>
          <a:prstGeom prst="rect">
            <a:avLst/>
          </a:prstGeom>
          <a:noFill/>
          <a:ln w="76200">
            <a:solidFill>
              <a:srgbClr val="2C90D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grpSp>
        <p:nvGrpSpPr>
          <p:cNvPr id="11" name="Group 10">
            <a:extLst>
              <a:ext uri="{FF2B5EF4-FFF2-40B4-BE49-F238E27FC236}">
                <a16:creationId xmlns:a16="http://schemas.microsoft.com/office/drawing/2014/main" id="{91F81655-7216-655A-38D3-8CCB59C1A0F5}"/>
              </a:ext>
            </a:extLst>
          </p:cNvPr>
          <p:cNvGrpSpPr/>
          <p:nvPr/>
        </p:nvGrpSpPr>
        <p:grpSpPr>
          <a:xfrm>
            <a:off x="7820894" y="3837271"/>
            <a:ext cx="3565360" cy="2485803"/>
            <a:chOff x="6913917" y="2017059"/>
            <a:chExt cx="5691195" cy="3882375"/>
          </a:xfrm>
        </p:grpSpPr>
        <p:pic>
          <p:nvPicPr>
            <p:cNvPr id="6" name="Picture 5" descr="A person getting out of a bus&#10;&#10;Description automatically generated">
              <a:extLst>
                <a:ext uri="{FF2B5EF4-FFF2-40B4-BE49-F238E27FC236}">
                  <a16:creationId xmlns:a16="http://schemas.microsoft.com/office/drawing/2014/main" id="{68F08254-3D3B-BBB7-197E-B38067FED3DB}"/>
                </a:ext>
              </a:extLst>
            </p:cNvPr>
            <p:cNvPicPr>
              <a:picLocks noChangeAspect="1"/>
            </p:cNvPicPr>
            <p:nvPr/>
          </p:nvPicPr>
          <p:blipFill>
            <a:blip r:embed="rId4"/>
            <a:stretch>
              <a:fillRect/>
            </a:stretch>
          </p:blipFill>
          <p:spPr>
            <a:xfrm>
              <a:off x="7028212" y="2127583"/>
              <a:ext cx="5492576" cy="3651704"/>
            </a:xfrm>
            <a:prstGeom prst="rect">
              <a:avLst/>
            </a:prstGeom>
          </p:spPr>
        </p:pic>
        <p:sp>
          <p:nvSpPr>
            <p:cNvPr id="9" name="Rectangle 8">
              <a:extLst>
                <a:ext uri="{FF2B5EF4-FFF2-40B4-BE49-F238E27FC236}">
                  <a16:creationId xmlns:a16="http://schemas.microsoft.com/office/drawing/2014/main" id="{42FDF45E-2FCF-BF9F-3CED-BB8313A744E2}"/>
                </a:ext>
              </a:extLst>
            </p:cNvPr>
            <p:cNvSpPr/>
            <p:nvPr/>
          </p:nvSpPr>
          <p:spPr>
            <a:xfrm>
              <a:off x="6913917" y="2017059"/>
              <a:ext cx="5691195" cy="3882375"/>
            </a:xfrm>
            <a:prstGeom prst="rect">
              <a:avLst/>
            </a:prstGeom>
            <a:noFill/>
            <a:ln w="76200">
              <a:solidFill>
                <a:srgbClr val="FAB3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grpSp>
      <p:pic>
        <p:nvPicPr>
          <p:cNvPr id="2" name="Picture 1">
            <a:extLst>
              <a:ext uri="{FF2B5EF4-FFF2-40B4-BE49-F238E27FC236}">
                <a16:creationId xmlns:a16="http://schemas.microsoft.com/office/drawing/2014/main" id="{75EFEB23-8E0B-969F-4962-15074755D2E4}"/>
              </a:ext>
            </a:extLst>
          </p:cNvPr>
          <p:cNvPicPr>
            <a:picLocks noChangeAspect="1"/>
          </p:cNvPicPr>
          <p:nvPr/>
        </p:nvPicPr>
        <p:blipFill>
          <a:blip r:embed="rId5"/>
          <a:stretch>
            <a:fillRect/>
          </a:stretch>
        </p:blipFill>
        <p:spPr>
          <a:xfrm>
            <a:off x="10050805" y="1074115"/>
            <a:ext cx="1909096" cy="2545461"/>
          </a:xfrm>
          <a:prstGeom prst="rect">
            <a:avLst/>
          </a:prstGeom>
        </p:spPr>
      </p:pic>
      <p:pic>
        <p:nvPicPr>
          <p:cNvPr id="4" name="Picture 3">
            <a:extLst>
              <a:ext uri="{FF2B5EF4-FFF2-40B4-BE49-F238E27FC236}">
                <a16:creationId xmlns:a16="http://schemas.microsoft.com/office/drawing/2014/main" id="{88ECFAD9-9400-7086-5905-9EEE4889BF01}"/>
              </a:ext>
            </a:extLst>
          </p:cNvPr>
          <p:cNvPicPr>
            <a:picLocks noChangeAspect="1"/>
          </p:cNvPicPr>
          <p:nvPr/>
        </p:nvPicPr>
        <p:blipFill>
          <a:blip r:embed="rId6"/>
          <a:stretch>
            <a:fillRect/>
          </a:stretch>
        </p:blipFill>
        <p:spPr>
          <a:xfrm>
            <a:off x="3991661" y="3901918"/>
            <a:ext cx="3538599" cy="2355379"/>
          </a:xfrm>
          <a:prstGeom prst="rect">
            <a:avLst/>
          </a:prstGeom>
        </p:spPr>
      </p:pic>
      <p:sp>
        <p:nvSpPr>
          <p:cNvPr id="12" name="Rectangle 11">
            <a:extLst>
              <a:ext uri="{FF2B5EF4-FFF2-40B4-BE49-F238E27FC236}">
                <a16:creationId xmlns:a16="http://schemas.microsoft.com/office/drawing/2014/main" id="{E85545F6-E5F0-EF44-26F7-82697BF5A3E1}"/>
              </a:ext>
            </a:extLst>
          </p:cNvPr>
          <p:cNvSpPr/>
          <p:nvPr/>
        </p:nvSpPr>
        <p:spPr>
          <a:xfrm>
            <a:off x="9967389" y="989027"/>
            <a:ext cx="2075928" cy="2726532"/>
          </a:xfrm>
          <a:prstGeom prst="rect">
            <a:avLst/>
          </a:prstGeom>
          <a:noFill/>
          <a:ln w="76200">
            <a:solidFill>
              <a:srgbClr val="2C90D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3" name="Rectangle 12">
            <a:extLst>
              <a:ext uri="{FF2B5EF4-FFF2-40B4-BE49-F238E27FC236}">
                <a16:creationId xmlns:a16="http://schemas.microsoft.com/office/drawing/2014/main" id="{3A00512C-08B1-5D6B-E0BA-2EAE0CEF81B6}"/>
              </a:ext>
            </a:extLst>
          </p:cNvPr>
          <p:cNvSpPr/>
          <p:nvPr/>
        </p:nvSpPr>
        <p:spPr>
          <a:xfrm>
            <a:off x="3911291" y="3829154"/>
            <a:ext cx="3685309" cy="2493919"/>
          </a:xfrm>
          <a:prstGeom prst="rect">
            <a:avLst/>
          </a:prstGeom>
          <a:noFill/>
          <a:ln w="76200">
            <a:solidFill>
              <a:srgbClr val="E0011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4" name="Text Placeholder 3">
            <a:extLst>
              <a:ext uri="{FF2B5EF4-FFF2-40B4-BE49-F238E27FC236}">
                <a16:creationId xmlns:a16="http://schemas.microsoft.com/office/drawing/2014/main" id="{02663623-95DB-FCCE-B085-B61FAC22EBD4}"/>
              </a:ext>
            </a:extLst>
          </p:cNvPr>
          <p:cNvSpPr txBox="1">
            <a:spLocks/>
          </p:cNvSpPr>
          <p:nvPr/>
        </p:nvSpPr>
        <p:spPr>
          <a:xfrm>
            <a:off x="3596528" y="2113862"/>
            <a:ext cx="6412569" cy="150571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000000"/>
                </a:solidFill>
                <a:ea typeface="Times New Roman" panose="02020603050405020304" pitchFamily="18" charset="0"/>
              </a:rPr>
              <a:t>More than 50 sessions of sex education for teenagers</a:t>
            </a:r>
            <a:br>
              <a:rPr lang="en-US" sz="2800" dirty="0">
                <a:solidFill>
                  <a:srgbClr val="000000"/>
                </a:solidFill>
                <a:ea typeface="Times New Roman" panose="02020603050405020304" pitchFamily="18" charset="0"/>
              </a:rPr>
            </a:br>
            <a:r>
              <a:rPr lang="uk-UA" sz="2800" b="1" dirty="0">
                <a:solidFill>
                  <a:srgbClr val="000000"/>
                </a:solidFill>
                <a:ea typeface="Times New Roman" panose="02020603050405020304" pitchFamily="18" charset="0"/>
              </a:rPr>
              <a:t>2022-2024</a:t>
            </a:r>
            <a:endParaRPr lang="en-UA" sz="2800" b="1" dirty="0"/>
          </a:p>
        </p:txBody>
      </p:sp>
    </p:spTree>
    <p:extLst>
      <p:ext uri="{BB962C8B-B14F-4D97-AF65-F5344CB8AC3E}">
        <p14:creationId xmlns:p14="http://schemas.microsoft.com/office/powerpoint/2010/main" val="380592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39256B-A6E3-FF13-D269-6759A1EC7BBC}"/>
              </a:ext>
            </a:extLst>
          </p:cNvPr>
          <p:cNvSpPr>
            <a:spLocks noGrp="1"/>
          </p:cNvSpPr>
          <p:nvPr>
            <p:ph type="title"/>
          </p:nvPr>
        </p:nvSpPr>
        <p:spPr>
          <a:xfrm>
            <a:off x="2318096" y="333179"/>
            <a:ext cx="6752752" cy="1223964"/>
          </a:xfrm>
        </p:spPr>
        <p:txBody>
          <a:bodyPr>
            <a:normAutofit/>
          </a:bodyPr>
          <a:lstStyle/>
          <a:p>
            <a:r>
              <a:rPr lang="en-GB" sz="4000" dirty="0">
                <a:latin typeface="+mn-lt"/>
                <a:cs typeface="Times New Roman" panose="02020603050405020304" pitchFamily="18" charset="0"/>
              </a:rPr>
              <a:t>Trends</a:t>
            </a:r>
            <a:r>
              <a:rPr lang="uk-UA" sz="4000" dirty="0">
                <a:latin typeface="+mn-lt"/>
                <a:cs typeface="Times New Roman" panose="02020603050405020304" pitchFamily="18" charset="0"/>
              </a:rPr>
              <a:t> </a:t>
            </a:r>
            <a:r>
              <a:rPr lang="en-GB" sz="4000" dirty="0">
                <a:latin typeface="+mn-lt"/>
                <a:cs typeface="Times New Roman" panose="02020603050405020304" pitchFamily="18" charset="0"/>
              </a:rPr>
              <a:t>of</a:t>
            </a:r>
            <a:r>
              <a:rPr lang="uk-UA" sz="4000" dirty="0">
                <a:latin typeface="+mn-lt"/>
                <a:cs typeface="Times New Roman" panose="02020603050405020304" pitchFamily="18" charset="0"/>
              </a:rPr>
              <a:t> </a:t>
            </a:r>
            <a:r>
              <a:rPr lang="en-GB" sz="4000" dirty="0">
                <a:latin typeface="+mn-lt"/>
                <a:cs typeface="Times New Roman" panose="02020603050405020304" pitchFamily="18" charset="0"/>
              </a:rPr>
              <a:t>condom use</a:t>
            </a:r>
            <a:r>
              <a:rPr lang="uk-UA" sz="4000" dirty="0">
                <a:latin typeface="+mn-lt"/>
                <a:cs typeface="Times New Roman" panose="02020603050405020304" pitchFamily="18" charset="0"/>
              </a:rPr>
              <a:t> </a:t>
            </a:r>
            <a:br>
              <a:rPr lang="ru-UA" sz="4000" dirty="0">
                <a:latin typeface="+mn-lt"/>
                <a:cs typeface="Times New Roman" panose="02020603050405020304" pitchFamily="18" charset="0"/>
              </a:rPr>
            </a:br>
            <a:r>
              <a:rPr lang="en-US" sz="4000" dirty="0">
                <a:latin typeface="+mn-lt"/>
                <a:cs typeface="Times New Roman" panose="02020603050405020304" pitchFamily="18" charset="0"/>
              </a:rPr>
              <a:t>in</a:t>
            </a:r>
            <a:r>
              <a:rPr lang="en-GB" sz="4000" dirty="0">
                <a:latin typeface="+mn-lt"/>
                <a:cs typeface="Times New Roman" panose="02020603050405020304" pitchFamily="18" charset="0"/>
              </a:rPr>
              <a:t> Ukraine 2023</a:t>
            </a:r>
            <a:endParaRPr lang="en-UA" sz="4000" dirty="0">
              <a:latin typeface="+mn-lt"/>
              <a:cs typeface="Times New Roman" panose="02020603050405020304" pitchFamily="18" charset="0"/>
            </a:endParaRPr>
          </a:p>
        </p:txBody>
      </p:sp>
      <p:grpSp>
        <p:nvGrpSpPr>
          <p:cNvPr id="4" name="Group 3">
            <a:extLst>
              <a:ext uri="{FF2B5EF4-FFF2-40B4-BE49-F238E27FC236}">
                <a16:creationId xmlns:a16="http://schemas.microsoft.com/office/drawing/2014/main" id="{02FD0DB7-DE3F-307F-AB7A-BD2DFABC589B}"/>
              </a:ext>
            </a:extLst>
          </p:cNvPr>
          <p:cNvGrpSpPr/>
          <p:nvPr/>
        </p:nvGrpSpPr>
        <p:grpSpPr>
          <a:xfrm>
            <a:off x="-100623" y="1462734"/>
            <a:ext cx="3553863" cy="3390734"/>
            <a:chOff x="2895600" y="-741391"/>
            <a:chExt cx="11769781" cy="11769781"/>
          </a:xfrm>
        </p:grpSpPr>
        <p:pic>
          <p:nvPicPr>
            <p:cNvPr id="5" name="Picture 2">
              <a:extLst>
                <a:ext uri="{FF2B5EF4-FFF2-40B4-BE49-F238E27FC236}">
                  <a16:creationId xmlns:a16="http://schemas.microsoft.com/office/drawing/2014/main" id="{D60AA61A-DB45-7B9B-D1F0-AFFFDC26843F}"/>
                </a:ext>
              </a:extLst>
            </p:cNvPr>
            <p:cNvPicPr>
              <a:picLocks noChangeAspect="1"/>
            </p:cNvPicPr>
            <p:nvPr/>
          </p:nvPicPr>
          <p:blipFill>
            <a:blip r:embed="rId3"/>
            <a:stretch>
              <a:fillRect/>
            </a:stretch>
          </p:blipFill>
          <p:spPr>
            <a:xfrm>
              <a:off x="2895600" y="-741391"/>
              <a:ext cx="11769781" cy="11769781"/>
            </a:xfrm>
            <a:prstGeom prst="rect">
              <a:avLst/>
            </a:prstGeom>
          </p:spPr>
        </p:pic>
        <p:pic>
          <p:nvPicPr>
            <p:cNvPr id="6" name="Picture 3">
              <a:extLst>
                <a:ext uri="{FF2B5EF4-FFF2-40B4-BE49-F238E27FC236}">
                  <a16:creationId xmlns:a16="http://schemas.microsoft.com/office/drawing/2014/main" id="{CE6EDDF3-A372-C2CE-297D-F3BAEA36CD35}"/>
                </a:ext>
              </a:extLst>
            </p:cNvPr>
            <p:cNvPicPr>
              <a:picLocks noChangeAspect="1"/>
            </p:cNvPicPr>
            <p:nvPr/>
          </p:nvPicPr>
          <p:blipFill>
            <a:blip r:embed="rId4"/>
            <a:stretch>
              <a:fillRect/>
            </a:stretch>
          </p:blipFill>
          <p:spPr>
            <a:xfrm rot="6494211">
              <a:off x="4448812" y="773863"/>
              <a:ext cx="8739274" cy="8739274"/>
            </a:xfrm>
            <a:prstGeom prst="rect">
              <a:avLst/>
            </a:prstGeom>
          </p:spPr>
        </p:pic>
      </p:grpSp>
      <p:sp>
        <p:nvSpPr>
          <p:cNvPr id="7" name="TextBox 6">
            <a:extLst>
              <a:ext uri="{FF2B5EF4-FFF2-40B4-BE49-F238E27FC236}">
                <a16:creationId xmlns:a16="http://schemas.microsoft.com/office/drawing/2014/main" id="{BF1DCEEA-545A-E34B-D92E-3F28F393E8E3}"/>
              </a:ext>
            </a:extLst>
          </p:cNvPr>
          <p:cNvSpPr txBox="1"/>
          <p:nvPr/>
        </p:nvSpPr>
        <p:spPr>
          <a:xfrm>
            <a:off x="3385861" y="1772320"/>
            <a:ext cx="3139492" cy="1585049"/>
          </a:xfrm>
          <a:prstGeom prst="rect">
            <a:avLst/>
          </a:prstGeom>
          <a:noFill/>
        </p:spPr>
        <p:txBody>
          <a:bodyPr wrap="square" rtlCol="0">
            <a:spAutoFit/>
          </a:bodyPr>
          <a:lstStyle/>
          <a:p>
            <a:r>
              <a:rPr lang="en-US" sz="2500" b="1" dirty="0">
                <a:cs typeface="Times New Roman" panose="02020603050405020304" pitchFamily="18" charset="0"/>
              </a:rPr>
              <a:t>  </a:t>
            </a:r>
            <a:r>
              <a:rPr lang="en-US" dirty="0">
                <a:cs typeface="Times New Roman" panose="02020603050405020304" pitchFamily="18" charset="0"/>
              </a:rPr>
              <a:t>42% of respondents used condoms with regular partners during the latest sexual intercourse within the resent 12 months</a:t>
            </a:r>
          </a:p>
        </p:txBody>
      </p:sp>
      <p:cxnSp>
        <p:nvCxnSpPr>
          <p:cNvPr id="11" name="Straight Connector 10">
            <a:extLst>
              <a:ext uri="{FF2B5EF4-FFF2-40B4-BE49-F238E27FC236}">
                <a16:creationId xmlns:a16="http://schemas.microsoft.com/office/drawing/2014/main" id="{41295FD2-71BB-A6AF-90FE-E1E952018546}"/>
              </a:ext>
            </a:extLst>
          </p:cNvPr>
          <p:cNvCxnSpPr>
            <a:cxnSpLocks/>
          </p:cNvCxnSpPr>
          <p:nvPr/>
        </p:nvCxnSpPr>
        <p:spPr>
          <a:xfrm flipV="1">
            <a:off x="2950937" y="2030506"/>
            <a:ext cx="342293" cy="540375"/>
          </a:xfrm>
          <a:prstGeom prst="line">
            <a:avLst/>
          </a:prstGeom>
          <a:ln w="28575">
            <a:solidFill>
              <a:srgbClr val="E0011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D98C7A-7641-798A-A5B6-21D35170B9E8}"/>
              </a:ext>
            </a:extLst>
          </p:cNvPr>
          <p:cNvCxnSpPr/>
          <p:nvPr/>
        </p:nvCxnSpPr>
        <p:spPr>
          <a:xfrm>
            <a:off x="3293230" y="2030506"/>
            <a:ext cx="350923" cy="0"/>
          </a:xfrm>
          <a:prstGeom prst="line">
            <a:avLst/>
          </a:prstGeom>
          <a:ln w="28575">
            <a:solidFill>
              <a:srgbClr val="E0011B"/>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1371F2-53CF-F8F2-2DD8-ADBD73F37317}"/>
              </a:ext>
            </a:extLst>
          </p:cNvPr>
          <p:cNvSpPr txBox="1"/>
          <p:nvPr/>
        </p:nvSpPr>
        <p:spPr>
          <a:xfrm>
            <a:off x="876574" y="4595372"/>
            <a:ext cx="5352715" cy="923330"/>
          </a:xfrm>
          <a:prstGeom prst="rect">
            <a:avLst/>
          </a:prstGeom>
          <a:noFill/>
        </p:spPr>
        <p:txBody>
          <a:bodyPr wrap="square" rtlCol="0">
            <a:spAutoFit/>
          </a:bodyPr>
          <a:lstStyle/>
          <a:p>
            <a:pPr algn="just"/>
            <a:r>
              <a:rPr lang="en-US" b="1" dirty="0">
                <a:cs typeface="Times New Roman" panose="02020603050405020304" pitchFamily="18" charset="0"/>
              </a:rPr>
              <a:t>  </a:t>
            </a:r>
            <a:r>
              <a:rPr lang="en-US" dirty="0">
                <a:cs typeface="Times New Roman" panose="02020603050405020304" pitchFamily="18" charset="0"/>
              </a:rPr>
              <a:t>70% of respondents used condoms with occasional partners during the latest sexual intercourse within the resent 12 months</a:t>
            </a:r>
          </a:p>
        </p:txBody>
      </p:sp>
      <p:cxnSp>
        <p:nvCxnSpPr>
          <p:cNvPr id="17" name="Straight Connector 16">
            <a:extLst>
              <a:ext uri="{FF2B5EF4-FFF2-40B4-BE49-F238E27FC236}">
                <a16:creationId xmlns:a16="http://schemas.microsoft.com/office/drawing/2014/main" id="{407B1A7D-309A-AFAE-AD42-8C8BDE83D3A4}"/>
              </a:ext>
            </a:extLst>
          </p:cNvPr>
          <p:cNvCxnSpPr>
            <a:cxnSpLocks/>
          </p:cNvCxnSpPr>
          <p:nvPr/>
        </p:nvCxnSpPr>
        <p:spPr>
          <a:xfrm flipH="1">
            <a:off x="396608" y="3667083"/>
            <a:ext cx="439874" cy="110973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9C2AD8-54BE-410D-E544-29BA0A9A2DF6}"/>
              </a:ext>
            </a:extLst>
          </p:cNvPr>
          <p:cNvCxnSpPr>
            <a:cxnSpLocks/>
          </p:cNvCxnSpPr>
          <p:nvPr/>
        </p:nvCxnSpPr>
        <p:spPr>
          <a:xfrm flipH="1">
            <a:off x="380065" y="4778398"/>
            <a:ext cx="67137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25" name="Chart 24">
            <a:extLst>
              <a:ext uri="{FF2B5EF4-FFF2-40B4-BE49-F238E27FC236}">
                <a16:creationId xmlns:a16="http://schemas.microsoft.com/office/drawing/2014/main" id="{065B3EE0-C8A4-DF37-5E6E-05720280EDBD}"/>
              </a:ext>
            </a:extLst>
          </p:cNvPr>
          <p:cNvGraphicFramePr/>
          <p:nvPr>
            <p:extLst>
              <p:ext uri="{D42A27DB-BD31-4B8C-83A1-F6EECF244321}">
                <p14:modId xmlns:p14="http://schemas.microsoft.com/office/powerpoint/2010/main" val="1161288341"/>
              </p:ext>
            </p:extLst>
          </p:nvPr>
        </p:nvGraphicFramePr>
        <p:xfrm>
          <a:off x="7470778" y="1883842"/>
          <a:ext cx="3634602" cy="21844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7B32875E-6EDA-1FE4-3E3A-3F5594E63C84}"/>
              </a:ext>
            </a:extLst>
          </p:cNvPr>
          <p:cNvGraphicFramePr/>
          <p:nvPr>
            <p:extLst>
              <p:ext uri="{D42A27DB-BD31-4B8C-83A1-F6EECF244321}">
                <p14:modId xmlns:p14="http://schemas.microsoft.com/office/powerpoint/2010/main" val="2985688981"/>
              </p:ext>
            </p:extLst>
          </p:nvPr>
        </p:nvGraphicFramePr>
        <p:xfrm>
          <a:off x="7470778" y="4585062"/>
          <a:ext cx="4060410" cy="2256817"/>
        </p:xfrm>
        <a:graphic>
          <a:graphicData uri="http://schemas.openxmlformats.org/drawingml/2006/chart">
            <c:chart xmlns:c="http://schemas.openxmlformats.org/drawingml/2006/chart" xmlns:r="http://schemas.openxmlformats.org/officeDocument/2006/relationships" r:id="rId6"/>
          </a:graphicData>
        </a:graphic>
      </p:graphicFrame>
      <p:sp>
        <p:nvSpPr>
          <p:cNvPr id="2" name="Прямоугольник 1"/>
          <p:cNvSpPr/>
          <p:nvPr/>
        </p:nvSpPr>
        <p:spPr>
          <a:xfrm>
            <a:off x="7496183" y="1558313"/>
            <a:ext cx="2775119" cy="369332"/>
          </a:xfrm>
          <a:prstGeom prst="rect">
            <a:avLst/>
          </a:prstGeom>
        </p:spPr>
        <p:txBody>
          <a:bodyPr wrap="none">
            <a:spAutoFit/>
          </a:bodyPr>
          <a:lstStyle/>
          <a:p>
            <a:r>
              <a:rPr lang="en-US" b="1" dirty="0">
                <a:cs typeface="Times New Roman" panose="02020603050405020304" pitchFamily="18" charset="0"/>
              </a:rPr>
              <a:t>Reasons for using condoms</a:t>
            </a:r>
            <a:endParaRPr lang="uk-UA" b="1" dirty="0"/>
          </a:p>
        </p:txBody>
      </p:sp>
      <p:sp>
        <p:nvSpPr>
          <p:cNvPr id="8" name="Прямоугольник 7"/>
          <p:cNvSpPr/>
          <p:nvPr/>
        </p:nvSpPr>
        <p:spPr>
          <a:xfrm>
            <a:off x="7496183" y="4339122"/>
            <a:ext cx="3155031" cy="369332"/>
          </a:xfrm>
          <a:prstGeom prst="rect">
            <a:avLst/>
          </a:prstGeom>
        </p:spPr>
        <p:txBody>
          <a:bodyPr wrap="none">
            <a:spAutoFit/>
          </a:bodyPr>
          <a:lstStyle/>
          <a:p>
            <a:r>
              <a:rPr lang="en-US" b="1" dirty="0">
                <a:cs typeface="Times New Roman" panose="02020603050405020304" pitchFamily="18" charset="0"/>
              </a:rPr>
              <a:t>Reasons for not using condoms</a:t>
            </a:r>
            <a:endParaRPr lang="uk-UA" dirty="0"/>
          </a:p>
        </p:txBody>
      </p:sp>
    </p:spTree>
    <p:extLst>
      <p:ext uri="{BB962C8B-B14F-4D97-AF65-F5344CB8AC3E}">
        <p14:creationId xmlns:p14="http://schemas.microsoft.com/office/powerpoint/2010/main" val="294537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08E3181-5340-A898-D038-CB71192A61AD}"/>
              </a:ext>
            </a:extLst>
          </p:cNvPr>
          <p:cNvSpPr/>
          <p:nvPr/>
        </p:nvSpPr>
        <p:spPr>
          <a:xfrm>
            <a:off x="2182905" y="2647950"/>
            <a:ext cx="3598770" cy="3679752"/>
          </a:xfrm>
          <a:prstGeom prst="ellipse">
            <a:avLst/>
          </a:prstGeom>
          <a:noFill/>
          <a:ln w="76200">
            <a:solidFill>
              <a:srgbClr val="FAB3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6" name="Oval 5">
            <a:extLst>
              <a:ext uri="{FF2B5EF4-FFF2-40B4-BE49-F238E27FC236}">
                <a16:creationId xmlns:a16="http://schemas.microsoft.com/office/drawing/2014/main" id="{1F9646B9-7F55-D4D2-6DC2-480F26F8D1A6}"/>
              </a:ext>
            </a:extLst>
          </p:cNvPr>
          <p:cNvSpPr/>
          <p:nvPr/>
        </p:nvSpPr>
        <p:spPr>
          <a:xfrm>
            <a:off x="188258" y="963912"/>
            <a:ext cx="3888442" cy="3798557"/>
          </a:xfrm>
          <a:prstGeom prst="ellipse">
            <a:avLst/>
          </a:prstGeom>
          <a:noFill/>
          <a:ln w="76200">
            <a:solidFill>
              <a:srgbClr val="2C90D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2" name="Title 1">
            <a:extLst>
              <a:ext uri="{FF2B5EF4-FFF2-40B4-BE49-F238E27FC236}">
                <a16:creationId xmlns:a16="http://schemas.microsoft.com/office/drawing/2014/main" id="{39E15183-8E4C-C565-4FFE-27D6712812F7}"/>
              </a:ext>
            </a:extLst>
          </p:cNvPr>
          <p:cNvSpPr>
            <a:spLocks noGrp="1"/>
          </p:cNvSpPr>
          <p:nvPr>
            <p:ph type="title"/>
          </p:nvPr>
        </p:nvSpPr>
        <p:spPr>
          <a:xfrm>
            <a:off x="188259" y="185831"/>
            <a:ext cx="10079692" cy="684573"/>
          </a:xfrm>
        </p:spPr>
        <p:txBody>
          <a:bodyPr>
            <a:normAutofit/>
          </a:bodyPr>
          <a:lstStyle/>
          <a:p>
            <a:r>
              <a:rPr lang="en-GB" sz="4000" noProof="0" dirty="0">
                <a:latin typeface="+mn-lt"/>
              </a:rPr>
              <a:t>Ensuring Continuous Medical Care</a:t>
            </a:r>
            <a:endParaRPr lang="en-UA" sz="4000" dirty="0">
              <a:latin typeface="+mn-lt"/>
            </a:endParaRPr>
          </a:p>
        </p:txBody>
      </p:sp>
      <p:sp>
        <p:nvSpPr>
          <p:cNvPr id="4" name="Oval 3">
            <a:extLst>
              <a:ext uri="{FF2B5EF4-FFF2-40B4-BE49-F238E27FC236}">
                <a16:creationId xmlns:a16="http://schemas.microsoft.com/office/drawing/2014/main" id="{89DC655A-7DA7-4CC7-5907-10BAC169389C}"/>
              </a:ext>
            </a:extLst>
          </p:cNvPr>
          <p:cNvSpPr/>
          <p:nvPr/>
        </p:nvSpPr>
        <p:spPr>
          <a:xfrm>
            <a:off x="285750" y="1043345"/>
            <a:ext cx="3690657" cy="359694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5" name="Oval 4">
            <a:extLst>
              <a:ext uri="{FF2B5EF4-FFF2-40B4-BE49-F238E27FC236}">
                <a16:creationId xmlns:a16="http://schemas.microsoft.com/office/drawing/2014/main" id="{FC85DFFB-7205-6345-8725-F50AEBDF9582}"/>
              </a:ext>
            </a:extLst>
          </p:cNvPr>
          <p:cNvSpPr/>
          <p:nvPr/>
        </p:nvSpPr>
        <p:spPr>
          <a:xfrm>
            <a:off x="2250141" y="2749888"/>
            <a:ext cx="3438967" cy="3498382"/>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7" name="Content Placeholder 1">
            <a:extLst>
              <a:ext uri="{FF2B5EF4-FFF2-40B4-BE49-F238E27FC236}">
                <a16:creationId xmlns:a16="http://schemas.microsoft.com/office/drawing/2014/main" id="{662F3861-C157-63C2-4560-3E96BF5E10A9}"/>
              </a:ext>
            </a:extLst>
          </p:cNvPr>
          <p:cNvSpPr txBox="1">
            <a:spLocks/>
          </p:cNvSpPr>
          <p:nvPr/>
        </p:nvSpPr>
        <p:spPr>
          <a:xfrm>
            <a:off x="6091518" y="2146852"/>
            <a:ext cx="5679984" cy="312070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0000"/>
                </a:solidFill>
              </a:rPr>
              <a:t>Over the two years of the full-scale invasion in Ukraine, more than </a:t>
            </a:r>
            <a:r>
              <a:rPr lang="en-GB" b="1" dirty="0">
                <a:solidFill>
                  <a:srgbClr val="000000"/>
                </a:solidFill>
              </a:rPr>
              <a:t>33,000 air raid alarms </a:t>
            </a:r>
            <a:r>
              <a:rPr lang="en-GB" dirty="0">
                <a:solidFill>
                  <a:srgbClr val="000000"/>
                </a:solidFill>
              </a:rPr>
              <a:t>were sounded</a:t>
            </a:r>
            <a:endParaRPr lang="uk-UA" dirty="0">
              <a:solidFill>
                <a:srgbClr val="000000"/>
              </a:solidFill>
            </a:endParaRPr>
          </a:p>
          <a:p>
            <a:r>
              <a:rPr lang="en-GB" b="1" dirty="0">
                <a:solidFill>
                  <a:srgbClr val="000000"/>
                </a:solidFill>
              </a:rPr>
              <a:t>The longest alarm lasted 18 hours and 43 minutes in </a:t>
            </a:r>
            <a:r>
              <a:rPr lang="en-GB" dirty="0">
                <a:solidFill>
                  <a:srgbClr val="000000"/>
                </a:solidFill>
              </a:rPr>
              <a:t>Nikopol, Dnipropetrovsk region.</a:t>
            </a:r>
            <a:r>
              <a:rPr lang="uk-UA" dirty="0">
                <a:solidFill>
                  <a:srgbClr val="000000"/>
                </a:solidFill>
              </a:rPr>
              <a:t> </a:t>
            </a:r>
          </a:p>
          <a:p>
            <a:r>
              <a:rPr lang="en-GB" dirty="0">
                <a:solidFill>
                  <a:srgbClr val="000000"/>
                </a:solidFill>
              </a:rPr>
              <a:t>Since the beginning of the full-scale invasion, Russian forces have launched over </a:t>
            </a:r>
            <a:r>
              <a:rPr lang="en-GB" b="1" dirty="0">
                <a:solidFill>
                  <a:srgbClr val="000000"/>
                </a:solidFill>
              </a:rPr>
              <a:t>7,500 missiles </a:t>
            </a:r>
            <a:r>
              <a:rPr lang="en-GB" dirty="0">
                <a:solidFill>
                  <a:srgbClr val="000000"/>
                </a:solidFill>
              </a:rPr>
              <a:t>at Ukraine.</a:t>
            </a:r>
            <a:endParaRPr lang="en-GB" dirty="0"/>
          </a:p>
        </p:txBody>
      </p:sp>
      <p:sp>
        <p:nvSpPr>
          <p:cNvPr id="3" name="TextBox 2">
            <a:extLst>
              <a:ext uri="{FF2B5EF4-FFF2-40B4-BE49-F238E27FC236}">
                <a16:creationId xmlns:a16="http://schemas.microsoft.com/office/drawing/2014/main" id="{B2D69C11-6764-6081-2791-8CB312D757BF}"/>
              </a:ext>
            </a:extLst>
          </p:cNvPr>
          <p:cNvSpPr txBox="1"/>
          <p:nvPr/>
        </p:nvSpPr>
        <p:spPr>
          <a:xfrm>
            <a:off x="98611" y="5245004"/>
            <a:ext cx="3139492" cy="600164"/>
          </a:xfrm>
          <a:prstGeom prst="rect">
            <a:avLst/>
          </a:prstGeom>
          <a:noFill/>
        </p:spPr>
        <p:txBody>
          <a:bodyPr wrap="square" rtlCol="0">
            <a:spAutoFit/>
          </a:bodyPr>
          <a:lstStyle/>
          <a:p>
            <a:pPr algn="just"/>
            <a:r>
              <a:rPr lang="en-US" sz="3300" b="1" dirty="0">
                <a:cs typeface="Times New Roman" panose="02020603050405020304" pitchFamily="18" charset="0"/>
              </a:rPr>
              <a:t>  </a:t>
            </a:r>
            <a:r>
              <a:rPr lang="en-US" sz="3300" dirty="0">
                <a:cs typeface="Times New Roman" panose="02020603050405020304" pitchFamily="18" charset="0"/>
              </a:rPr>
              <a:t>Before</a:t>
            </a:r>
          </a:p>
        </p:txBody>
      </p:sp>
    </p:spTree>
    <p:extLst>
      <p:ext uri="{BB962C8B-B14F-4D97-AF65-F5344CB8AC3E}">
        <p14:creationId xmlns:p14="http://schemas.microsoft.com/office/powerpoint/2010/main" val="3563542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08E3181-5340-A898-D038-CB71192A61AD}"/>
              </a:ext>
            </a:extLst>
          </p:cNvPr>
          <p:cNvSpPr/>
          <p:nvPr/>
        </p:nvSpPr>
        <p:spPr>
          <a:xfrm>
            <a:off x="2395397" y="2775911"/>
            <a:ext cx="3427320" cy="3489931"/>
          </a:xfrm>
          <a:prstGeom prst="ellipse">
            <a:avLst/>
          </a:prstGeom>
          <a:noFill/>
          <a:ln w="76200">
            <a:solidFill>
              <a:srgbClr val="FAB3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6" name="Oval 5">
            <a:extLst>
              <a:ext uri="{FF2B5EF4-FFF2-40B4-BE49-F238E27FC236}">
                <a16:creationId xmlns:a16="http://schemas.microsoft.com/office/drawing/2014/main" id="{1F9646B9-7F55-D4D2-6DC2-480F26F8D1A6}"/>
              </a:ext>
            </a:extLst>
          </p:cNvPr>
          <p:cNvSpPr/>
          <p:nvPr/>
        </p:nvSpPr>
        <p:spPr>
          <a:xfrm>
            <a:off x="311103" y="871638"/>
            <a:ext cx="3908613" cy="3755903"/>
          </a:xfrm>
          <a:prstGeom prst="ellipse">
            <a:avLst/>
          </a:prstGeom>
          <a:noFill/>
          <a:ln w="76200">
            <a:solidFill>
              <a:srgbClr val="2C90D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2" name="Title 1">
            <a:extLst>
              <a:ext uri="{FF2B5EF4-FFF2-40B4-BE49-F238E27FC236}">
                <a16:creationId xmlns:a16="http://schemas.microsoft.com/office/drawing/2014/main" id="{39E15183-8E4C-C565-4FFE-27D6712812F7}"/>
              </a:ext>
            </a:extLst>
          </p:cNvPr>
          <p:cNvSpPr>
            <a:spLocks noGrp="1"/>
          </p:cNvSpPr>
          <p:nvPr>
            <p:ph type="title"/>
          </p:nvPr>
        </p:nvSpPr>
        <p:spPr>
          <a:xfrm>
            <a:off x="188258" y="185831"/>
            <a:ext cx="9946342" cy="792191"/>
          </a:xfrm>
        </p:spPr>
        <p:txBody>
          <a:bodyPr>
            <a:normAutofit/>
          </a:bodyPr>
          <a:lstStyle/>
          <a:p>
            <a:r>
              <a:rPr lang="en-GB" sz="4000" noProof="0" dirty="0">
                <a:latin typeface="+mn-lt"/>
              </a:rPr>
              <a:t>Ensuring Continuous Medical Care</a:t>
            </a:r>
            <a:endParaRPr lang="en-UA" sz="4000" dirty="0">
              <a:latin typeface="+mn-lt"/>
            </a:endParaRPr>
          </a:p>
        </p:txBody>
      </p:sp>
      <p:sp>
        <p:nvSpPr>
          <p:cNvPr id="3" name="TextBox 2">
            <a:extLst>
              <a:ext uri="{FF2B5EF4-FFF2-40B4-BE49-F238E27FC236}">
                <a16:creationId xmlns:a16="http://schemas.microsoft.com/office/drawing/2014/main" id="{2EEBCCFF-889C-E429-3CF8-556A23043CF9}"/>
              </a:ext>
            </a:extLst>
          </p:cNvPr>
          <p:cNvSpPr txBox="1"/>
          <p:nvPr/>
        </p:nvSpPr>
        <p:spPr>
          <a:xfrm>
            <a:off x="98611" y="5245004"/>
            <a:ext cx="3139492" cy="600164"/>
          </a:xfrm>
          <a:prstGeom prst="rect">
            <a:avLst/>
          </a:prstGeom>
          <a:noFill/>
        </p:spPr>
        <p:txBody>
          <a:bodyPr wrap="square" rtlCol="0">
            <a:spAutoFit/>
          </a:bodyPr>
          <a:lstStyle/>
          <a:p>
            <a:pPr algn="just"/>
            <a:r>
              <a:rPr lang="en-US" sz="3300" b="1" dirty="0">
                <a:cs typeface="Times New Roman" panose="02020603050405020304" pitchFamily="18" charset="0"/>
              </a:rPr>
              <a:t>  </a:t>
            </a:r>
            <a:r>
              <a:rPr lang="en-US" sz="3300" dirty="0">
                <a:cs typeface="Times New Roman" panose="02020603050405020304" pitchFamily="18" charset="0"/>
              </a:rPr>
              <a:t>After</a:t>
            </a:r>
          </a:p>
        </p:txBody>
      </p:sp>
      <p:sp>
        <p:nvSpPr>
          <p:cNvPr id="8" name="Oval 7">
            <a:extLst>
              <a:ext uri="{FF2B5EF4-FFF2-40B4-BE49-F238E27FC236}">
                <a16:creationId xmlns:a16="http://schemas.microsoft.com/office/drawing/2014/main" id="{63541EE0-F0E4-573A-49AC-1625B45C2F1D}"/>
              </a:ext>
            </a:extLst>
          </p:cNvPr>
          <p:cNvSpPr/>
          <p:nvPr/>
        </p:nvSpPr>
        <p:spPr>
          <a:xfrm>
            <a:off x="381490" y="947208"/>
            <a:ext cx="3736252" cy="357395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9" name="Oval 8">
            <a:extLst>
              <a:ext uri="{FF2B5EF4-FFF2-40B4-BE49-F238E27FC236}">
                <a16:creationId xmlns:a16="http://schemas.microsoft.com/office/drawing/2014/main" id="{89ACEBC6-020A-E963-55D2-A12C9A12B075}"/>
              </a:ext>
            </a:extLst>
          </p:cNvPr>
          <p:cNvSpPr/>
          <p:nvPr/>
        </p:nvSpPr>
        <p:spPr>
          <a:xfrm>
            <a:off x="2477902" y="2851480"/>
            <a:ext cx="3268616" cy="330958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2" name="Rectangle 11">
            <a:extLst>
              <a:ext uri="{FF2B5EF4-FFF2-40B4-BE49-F238E27FC236}">
                <a16:creationId xmlns:a16="http://schemas.microsoft.com/office/drawing/2014/main" id="{50C2E014-114D-7D65-9D65-C7117D2138F3}"/>
              </a:ext>
            </a:extLst>
          </p:cNvPr>
          <p:cNvSpPr/>
          <p:nvPr/>
        </p:nvSpPr>
        <p:spPr>
          <a:xfrm>
            <a:off x="7742144" y="1712599"/>
            <a:ext cx="3138796" cy="3783893"/>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5" name="Rectangle 14">
            <a:extLst>
              <a:ext uri="{FF2B5EF4-FFF2-40B4-BE49-F238E27FC236}">
                <a16:creationId xmlns:a16="http://schemas.microsoft.com/office/drawing/2014/main" id="{1F2BFBD4-7087-5593-FCC9-973DF76B4C2E}"/>
              </a:ext>
            </a:extLst>
          </p:cNvPr>
          <p:cNvSpPr/>
          <p:nvPr/>
        </p:nvSpPr>
        <p:spPr>
          <a:xfrm>
            <a:off x="7624132" y="1612094"/>
            <a:ext cx="3364166" cy="3996935"/>
          </a:xfrm>
          <a:prstGeom prst="rect">
            <a:avLst/>
          </a:prstGeom>
          <a:noFill/>
          <a:ln w="76200">
            <a:solidFill>
              <a:srgbClr val="FAB3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Tree>
    <p:extLst>
      <p:ext uri="{BB962C8B-B14F-4D97-AF65-F5344CB8AC3E}">
        <p14:creationId xmlns:p14="http://schemas.microsoft.com/office/powerpoint/2010/main" val="1981695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C3D0-40F4-FCFE-05D5-7BEDA8F6A6EF}"/>
              </a:ext>
            </a:extLst>
          </p:cNvPr>
          <p:cNvSpPr>
            <a:spLocks noGrp="1"/>
          </p:cNvSpPr>
          <p:nvPr>
            <p:ph type="title"/>
          </p:nvPr>
        </p:nvSpPr>
        <p:spPr>
          <a:xfrm>
            <a:off x="203387" y="138478"/>
            <a:ext cx="10515600" cy="1278227"/>
          </a:xfrm>
        </p:spPr>
        <p:txBody>
          <a:bodyPr>
            <a:normAutofit/>
          </a:bodyPr>
          <a:lstStyle/>
          <a:p>
            <a:r>
              <a:rPr lang="uk-UA" sz="4000" dirty="0">
                <a:latin typeface="+mn-lt"/>
              </a:rPr>
              <a:t>«</a:t>
            </a:r>
            <a:r>
              <a:rPr lang="en-UA" sz="4000" dirty="0">
                <a:latin typeface="+mn-lt"/>
              </a:rPr>
              <a:t>Girls Act</a:t>
            </a:r>
            <a:r>
              <a:rPr lang="uk-UA" sz="4000" dirty="0">
                <a:latin typeface="+mn-lt"/>
              </a:rPr>
              <a:t>»</a:t>
            </a:r>
            <a:r>
              <a:rPr lang="en-UA" sz="4000" dirty="0">
                <a:latin typeface="+mn-lt"/>
              </a:rPr>
              <a:t> and </a:t>
            </a:r>
            <a:r>
              <a:rPr lang="uk-UA" sz="4000" dirty="0">
                <a:latin typeface="+mn-lt"/>
              </a:rPr>
              <a:t>«</a:t>
            </a:r>
            <a:r>
              <a:rPr lang="en-UA" sz="4000" dirty="0">
                <a:latin typeface="+mn-lt"/>
              </a:rPr>
              <a:t>Food for Health</a:t>
            </a:r>
            <a:r>
              <a:rPr lang="uk-UA" sz="4000" dirty="0">
                <a:latin typeface="+mn-lt"/>
              </a:rPr>
              <a:t>»</a:t>
            </a:r>
            <a:r>
              <a:rPr lang="en-UA" sz="4000" dirty="0">
                <a:latin typeface="+mn-lt"/>
              </a:rPr>
              <a:t> </a:t>
            </a:r>
            <a:r>
              <a:rPr lang="en-GB" sz="4000" dirty="0">
                <a:latin typeface="+mn-lt"/>
              </a:rPr>
              <a:t>initiatives</a:t>
            </a:r>
            <a:endParaRPr lang="en-UA" sz="4000" dirty="0">
              <a:latin typeface="+mn-lt"/>
            </a:endParaRPr>
          </a:p>
        </p:txBody>
      </p:sp>
      <p:pic>
        <p:nvPicPr>
          <p:cNvPr id="5" name="Picture 4">
            <a:extLst>
              <a:ext uri="{FF2B5EF4-FFF2-40B4-BE49-F238E27FC236}">
                <a16:creationId xmlns:a16="http://schemas.microsoft.com/office/drawing/2014/main" id="{78DD2C07-EB06-5157-5983-BDC7E4D6D9CA}"/>
              </a:ext>
            </a:extLst>
          </p:cNvPr>
          <p:cNvPicPr>
            <a:picLocks noChangeAspect="1"/>
          </p:cNvPicPr>
          <p:nvPr/>
        </p:nvPicPr>
        <p:blipFill>
          <a:blip r:embed="rId3"/>
          <a:stretch>
            <a:fillRect/>
          </a:stretch>
        </p:blipFill>
        <p:spPr>
          <a:xfrm>
            <a:off x="3241148" y="1325726"/>
            <a:ext cx="2945101" cy="1969536"/>
          </a:xfrm>
          <a:prstGeom prst="rect">
            <a:avLst/>
          </a:prstGeom>
        </p:spPr>
      </p:pic>
      <p:pic>
        <p:nvPicPr>
          <p:cNvPr id="8" name="Picture 7">
            <a:extLst>
              <a:ext uri="{FF2B5EF4-FFF2-40B4-BE49-F238E27FC236}">
                <a16:creationId xmlns:a16="http://schemas.microsoft.com/office/drawing/2014/main" id="{C55ADF37-0827-BB2F-245B-A3E8DC262736}"/>
              </a:ext>
            </a:extLst>
          </p:cNvPr>
          <p:cNvPicPr>
            <a:picLocks noChangeAspect="1"/>
          </p:cNvPicPr>
          <p:nvPr/>
        </p:nvPicPr>
        <p:blipFill>
          <a:blip r:embed="rId4"/>
          <a:stretch>
            <a:fillRect/>
          </a:stretch>
        </p:blipFill>
        <p:spPr>
          <a:xfrm>
            <a:off x="9801249" y="1760847"/>
            <a:ext cx="2010077" cy="4466837"/>
          </a:xfrm>
          <a:prstGeom prst="rect">
            <a:avLst/>
          </a:prstGeom>
        </p:spPr>
      </p:pic>
      <p:pic>
        <p:nvPicPr>
          <p:cNvPr id="9" name="Picture 8">
            <a:extLst>
              <a:ext uri="{FF2B5EF4-FFF2-40B4-BE49-F238E27FC236}">
                <a16:creationId xmlns:a16="http://schemas.microsoft.com/office/drawing/2014/main" id="{B4E97E42-7F7D-788B-B30A-52B3C88DF4B9}"/>
              </a:ext>
            </a:extLst>
          </p:cNvPr>
          <p:cNvPicPr>
            <a:picLocks noChangeAspect="1"/>
          </p:cNvPicPr>
          <p:nvPr/>
        </p:nvPicPr>
        <p:blipFill>
          <a:blip r:embed="rId5"/>
          <a:stretch>
            <a:fillRect/>
          </a:stretch>
        </p:blipFill>
        <p:spPr>
          <a:xfrm>
            <a:off x="4516200" y="3695699"/>
            <a:ext cx="1657659" cy="2531985"/>
          </a:xfrm>
          <a:prstGeom prst="rect">
            <a:avLst/>
          </a:prstGeom>
        </p:spPr>
      </p:pic>
      <p:sp>
        <p:nvSpPr>
          <p:cNvPr id="10" name="AutoShape 4" descr="Немає опису світлини.">
            <a:extLst>
              <a:ext uri="{FF2B5EF4-FFF2-40B4-BE49-F238E27FC236}">
                <a16:creationId xmlns:a16="http://schemas.microsoft.com/office/drawing/2014/main" id="{EDB262CE-14B7-2F20-3814-D530C1BE9831}"/>
              </a:ext>
            </a:extLst>
          </p:cNvPr>
          <p:cNvSpPr>
            <a:spLocks noChangeAspect="1" noChangeArrowheads="1"/>
          </p:cNvSpPr>
          <p:nvPr/>
        </p:nvSpPr>
        <p:spPr bwMode="auto">
          <a:xfrm>
            <a:off x="6210300" y="329526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A"/>
          </a:p>
        </p:txBody>
      </p:sp>
      <p:sp>
        <p:nvSpPr>
          <p:cNvPr id="14" name="TextBox 13">
            <a:extLst>
              <a:ext uri="{FF2B5EF4-FFF2-40B4-BE49-F238E27FC236}">
                <a16:creationId xmlns:a16="http://schemas.microsoft.com/office/drawing/2014/main" id="{487715D6-B8B7-47DE-1748-DB3E3A17DB70}"/>
              </a:ext>
            </a:extLst>
          </p:cNvPr>
          <p:cNvSpPr txBox="1"/>
          <p:nvPr/>
        </p:nvSpPr>
        <p:spPr>
          <a:xfrm>
            <a:off x="428497" y="1219200"/>
            <a:ext cx="2760924" cy="1754326"/>
          </a:xfrm>
          <a:prstGeom prst="rect">
            <a:avLst/>
          </a:prstGeom>
          <a:noFill/>
        </p:spPr>
        <p:txBody>
          <a:bodyPr wrap="square" rtlCol="0">
            <a:spAutoFit/>
          </a:bodyPr>
          <a:lstStyle/>
          <a:p>
            <a:r>
              <a:rPr lang="en-US" b="1" dirty="0"/>
              <a:t>Girls Act </a:t>
            </a:r>
            <a:r>
              <a:rPr lang="en-US" dirty="0"/>
              <a:t>program </a:t>
            </a:r>
            <a:r>
              <a:rPr lang="en-GB" dirty="0"/>
              <a:t>aims to provide tools for girls’ agency to use in difficult contexts and thus avoid acquiring HIV, unwanted pregnancies, violence.</a:t>
            </a:r>
            <a:endParaRPr lang="en-UA" dirty="0"/>
          </a:p>
        </p:txBody>
      </p:sp>
      <p:pic>
        <p:nvPicPr>
          <p:cNvPr id="18" name="Picture 17" descr="Two women standing next to each other&#10;&#10;Description automatically generated">
            <a:extLst>
              <a:ext uri="{FF2B5EF4-FFF2-40B4-BE49-F238E27FC236}">
                <a16:creationId xmlns:a16="http://schemas.microsoft.com/office/drawing/2014/main" id="{9570C218-4D47-E47E-0AC1-FC2B5E76160D}"/>
              </a:ext>
            </a:extLst>
          </p:cNvPr>
          <p:cNvPicPr>
            <a:picLocks noChangeAspect="1"/>
          </p:cNvPicPr>
          <p:nvPr/>
        </p:nvPicPr>
        <p:blipFill>
          <a:blip r:embed="rId6"/>
          <a:stretch>
            <a:fillRect/>
          </a:stretch>
        </p:blipFill>
        <p:spPr>
          <a:xfrm>
            <a:off x="6701630" y="1310093"/>
            <a:ext cx="1985170" cy="1985170"/>
          </a:xfrm>
          <a:prstGeom prst="rect">
            <a:avLst/>
          </a:prstGeom>
        </p:spPr>
      </p:pic>
      <p:sp>
        <p:nvSpPr>
          <p:cNvPr id="19" name="TextBox 18">
            <a:extLst>
              <a:ext uri="{FF2B5EF4-FFF2-40B4-BE49-F238E27FC236}">
                <a16:creationId xmlns:a16="http://schemas.microsoft.com/office/drawing/2014/main" id="{1B9D8194-F27E-AB9C-80B9-745DB94863AC}"/>
              </a:ext>
            </a:extLst>
          </p:cNvPr>
          <p:cNvSpPr txBox="1"/>
          <p:nvPr/>
        </p:nvSpPr>
        <p:spPr>
          <a:xfrm>
            <a:off x="6472103" y="3516737"/>
            <a:ext cx="2880214" cy="1200329"/>
          </a:xfrm>
          <a:prstGeom prst="rect">
            <a:avLst/>
          </a:prstGeom>
          <a:noFill/>
        </p:spPr>
        <p:txBody>
          <a:bodyPr wrap="square" rtlCol="0">
            <a:spAutoFit/>
          </a:bodyPr>
          <a:lstStyle/>
          <a:p>
            <a:r>
              <a:rPr lang="en-GB" b="1" dirty="0"/>
              <a:t>3,000 </a:t>
            </a:r>
            <a:r>
              <a:rPr lang="en-GB" dirty="0"/>
              <a:t>food kits for people living with HIV and their family members, as well </a:t>
            </a:r>
            <a:br>
              <a:rPr lang="ru-UA" dirty="0"/>
            </a:br>
            <a:r>
              <a:rPr lang="en-GB" dirty="0"/>
              <a:t>as milk formulas for children</a:t>
            </a:r>
            <a:endParaRPr lang="en-UA" dirty="0"/>
          </a:p>
        </p:txBody>
      </p:sp>
      <p:pic>
        <p:nvPicPr>
          <p:cNvPr id="4" name="Picture 3">
            <a:extLst>
              <a:ext uri="{FF2B5EF4-FFF2-40B4-BE49-F238E27FC236}">
                <a16:creationId xmlns:a16="http://schemas.microsoft.com/office/drawing/2014/main" id="{EDBA582C-CDED-FE00-AEE2-79E0AE89DD2D}"/>
              </a:ext>
            </a:extLst>
          </p:cNvPr>
          <p:cNvPicPr>
            <a:picLocks noChangeAspect="1"/>
          </p:cNvPicPr>
          <p:nvPr/>
        </p:nvPicPr>
        <p:blipFill>
          <a:blip r:embed="rId7"/>
          <a:stretch>
            <a:fillRect/>
          </a:stretch>
        </p:blipFill>
        <p:spPr>
          <a:xfrm>
            <a:off x="558766" y="3690822"/>
            <a:ext cx="3395184" cy="2546388"/>
          </a:xfrm>
          <a:prstGeom prst="rect">
            <a:avLst/>
          </a:prstGeom>
        </p:spPr>
      </p:pic>
      <p:sp>
        <p:nvSpPr>
          <p:cNvPr id="11" name="Rectangle 7">
            <a:extLst>
              <a:ext uri="{FF2B5EF4-FFF2-40B4-BE49-F238E27FC236}">
                <a16:creationId xmlns:a16="http://schemas.microsoft.com/office/drawing/2014/main" id="{2D0ABF79-AD2D-0D24-3A35-9E866110C1B9}"/>
              </a:ext>
            </a:extLst>
          </p:cNvPr>
          <p:cNvSpPr/>
          <p:nvPr/>
        </p:nvSpPr>
        <p:spPr>
          <a:xfrm>
            <a:off x="477145" y="3594111"/>
            <a:ext cx="3561455" cy="2730101"/>
          </a:xfrm>
          <a:prstGeom prst="rect">
            <a:avLst/>
          </a:prstGeom>
          <a:noFill/>
          <a:ln w="76200">
            <a:solidFill>
              <a:srgbClr val="2C90D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6" name="Rectangle 12">
            <a:extLst>
              <a:ext uri="{FF2B5EF4-FFF2-40B4-BE49-F238E27FC236}">
                <a16:creationId xmlns:a16="http://schemas.microsoft.com/office/drawing/2014/main" id="{3A00512C-08B1-5D6B-E0BA-2EAE0CEF81B6}"/>
              </a:ext>
            </a:extLst>
          </p:cNvPr>
          <p:cNvSpPr/>
          <p:nvPr/>
        </p:nvSpPr>
        <p:spPr>
          <a:xfrm>
            <a:off x="3153390" y="1258450"/>
            <a:ext cx="3123586" cy="2103876"/>
          </a:xfrm>
          <a:prstGeom prst="rect">
            <a:avLst/>
          </a:prstGeom>
          <a:noFill/>
          <a:ln w="76200">
            <a:solidFill>
              <a:srgbClr val="E0011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17" name="Rectangle 12">
            <a:extLst>
              <a:ext uri="{FF2B5EF4-FFF2-40B4-BE49-F238E27FC236}">
                <a16:creationId xmlns:a16="http://schemas.microsoft.com/office/drawing/2014/main" id="{3A00512C-08B1-5D6B-E0BA-2EAE0CEF81B6}"/>
              </a:ext>
            </a:extLst>
          </p:cNvPr>
          <p:cNvSpPr/>
          <p:nvPr/>
        </p:nvSpPr>
        <p:spPr>
          <a:xfrm>
            <a:off x="6597478" y="1250740"/>
            <a:ext cx="2184572" cy="2103876"/>
          </a:xfrm>
          <a:prstGeom prst="rect">
            <a:avLst/>
          </a:prstGeom>
          <a:noFill/>
          <a:ln w="76200">
            <a:solidFill>
              <a:srgbClr val="2C90D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20" name="Rectangle 12">
            <a:extLst>
              <a:ext uri="{FF2B5EF4-FFF2-40B4-BE49-F238E27FC236}">
                <a16:creationId xmlns:a16="http://schemas.microsoft.com/office/drawing/2014/main" id="{3A00512C-08B1-5D6B-E0BA-2EAE0CEF81B6}"/>
              </a:ext>
            </a:extLst>
          </p:cNvPr>
          <p:cNvSpPr/>
          <p:nvPr/>
        </p:nvSpPr>
        <p:spPr>
          <a:xfrm>
            <a:off x="4412906" y="3600062"/>
            <a:ext cx="1864070" cy="2724150"/>
          </a:xfrm>
          <a:prstGeom prst="rect">
            <a:avLst/>
          </a:prstGeom>
          <a:noFill/>
          <a:ln w="76200">
            <a:solidFill>
              <a:srgbClr val="FAB3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
        <p:nvSpPr>
          <p:cNvPr id="21" name="Rectangle 12">
            <a:extLst>
              <a:ext uri="{FF2B5EF4-FFF2-40B4-BE49-F238E27FC236}">
                <a16:creationId xmlns:a16="http://schemas.microsoft.com/office/drawing/2014/main" id="{3A00512C-08B1-5D6B-E0BA-2EAE0CEF81B6}"/>
              </a:ext>
            </a:extLst>
          </p:cNvPr>
          <p:cNvSpPr/>
          <p:nvPr/>
        </p:nvSpPr>
        <p:spPr>
          <a:xfrm>
            <a:off x="9672818" y="1656290"/>
            <a:ext cx="2241969" cy="4667922"/>
          </a:xfrm>
          <a:prstGeom prst="rect">
            <a:avLst/>
          </a:prstGeom>
          <a:noFill/>
          <a:ln w="76200">
            <a:solidFill>
              <a:srgbClr val="E0011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A" dirty="0"/>
          </a:p>
        </p:txBody>
      </p:sp>
    </p:spTree>
    <p:extLst>
      <p:ext uri="{BB962C8B-B14F-4D97-AF65-F5344CB8AC3E}">
        <p14:creationId xmlns:p14="http://schemas.microsoft.com/office/powerpoint/2010/main" val="388956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4484034" y="572248"/>
            <a:ext cx="6688791" cy="4609306"/>
          </a:xfrm>
        </p:spPr>
        <p:txBody>
          <a:bodyPr wrap="square" anchor="t">
            <a:normAutofit/>
          </a:bodyPr>
          <a:lstStyle/>
          <a:p>
            <a:pPr algn="ctr"/>
            <a:r>
              <a:rPr lang="en-GB" sz="4000" i="1" dirty="0"/>
              <a:t>"We believe that access to healthcare is a basic human right. It's not just about treating HIV; </a:t>
            </a:r>
            <a:br>
              <a:rPr lang="ru-UA" sz="4000" i="1" dirty="0"/>
            </a:br>
            <a:r>
              <a:rPr lang="en-GB" sz="4000" i="1" dirty="0"/>
              <a:t>it's about providing comprehensive healthcare to those </a:t>
            </a:r>
            <a:br>
              <a:rPr lang="ru-UA" sz="4000" i="1" dirty="0"/>
            </a:br>
            <a:r>
              <a:rPr lang="en-GB" sz="4000" i="1" dirty="0"/>
              <a:t>in need."</a:t>
            </a:r>
            <a:endParaRPr lang="en-GB" sz="4000" dirty="0"/>
          </a:p>
        </p:txBody>
      </p:sp>
      <p:sp>
        <p:nvSpPr>
          <p:cNvPr id="3" name="Text Placeholder 2">
            <a:extLst>
              <a:ext uri="{FF2B5EF4-FFF2-40B4-BE49-F238E27FC236}">
                <a16:creationId xmlns:a16="http://schemas.microsoft.com/office/drawing/2014/main" id="{A45719E9-DEE5-AD41-99DD-439B9AF6D1DA}"/>
              </a:ext>
            </a:extLst>
          </p:cNvPr>
          <p:cNvSpPr>
            <a:spLocks noGrp="1"/>
          </p:cNvSpPr>
          <p:nvPr>
            <p:ph type="body" sz="quarter" idx="10"/>
          </p:nvPr>
        </p:nvSpPr>
        <p:spPr>
          <a:xfrm>
            <a:off x="4171314" y="5091637"/>
            <a:ext cx="7632700" cy="1204388"/>
          </a:xfrm>
        </p:spPr>
        <p:txBody>
          <a:bodyPr>
            <a:noAutofit/>
          </a:bodyPr>
          <a:lstStyle/>
          <a:p>
            <a:r>
              <a:rPr lang="en-GB" sz="2400" dirty="0">
                <a:latin typeface="+mn-lt"/>
              </a:rPr>
              <a:t>Michael Weinstein is the president of AIDS Healthcare Foundation (AHF), the largest global AIDS organization </a:t>
            </a:r>
          </a:p>
        </p:txBody>
      </p:sp>
    </p:spTree>
    <p:extLst>
      <p:ext uri="{BB962C8B-B14F-4D97-AF65-F5344CB8AC3E}">
        <p14:creationId xmlns:p14="http://schemas.microsoft.com/office/powerpoint/2010/main" val="1466621592"/>
      </p:ext>
    </p:extLst>
  </p:cSld>
  <p:clrMapOvr>
    <a:masterClrMapping/>
  </p:clrMapOvr>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C0E6AB67-CD9B-A246-B6CE-F81BDAD84354}" vid="{5D216F09-CBF6-154B-A948-A440F68D8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dc80407-2f17-4ccc-8411-8d80f5945542}" enabled="0" method="" siteId="{fdc80407-2f17-4ccc-8411-8d80f5945542}" removed="1"/>
</clbl:labelList>
</file>

<file path=docProps/app.xml><?xml version="1.0" encoding="utf-8"?>
<Properties xmlns="http://schemas.openxmlformats.org/officeDocument/2006/extended-properties" xmlns:vt="http://schemas.openxmlformats.org/officeDocument/2006/docPropsVTypes">
  <Template>IAS2023</Template>
  <TotalTime>2816</TotalTime>
  <Words>788</Words>
  <Application>Microsoft Office PowerPoint</Application>
  <PresentationFormat>Widescreen</PresentationFormat>
  <Paragraphs>46</Paragraphs>
  <Slides>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Courier New</vt:lpstr>
      <vt:lpstr>IAS Ribbon Sans Bold</vt:lpstr>
      <vt:lpstr>IAS Ribbon Sans Regular</vt:lpstr>
      <vt:lpstr>Times New Roman</vt:lpstr>
      <vt:lpstr>IAS2023</vt:lpstr>
      <vt:lpstr>Resilience of AHF prevention services and AHF infrastructure support for facilities providing services to people living with HIV</vt:lpstr>
      <vt:lpstr>Access to prevention programs</vt:lpstr>
      <vt:lpstr>Trends of condom use  in Ukraine 2023</vt:lpstr>
      <vt:lpstr>Ensuring Continuous Medical Care</vt:lpstr>
      <vt:lpstr>Ensuring Continuous Medical Care</vt:lpstr>
      <vt:lpstr>«Girls Act» and «Food for Health» initiatives</vt:lpstr>
      <vt:lpstr>"We believe that access to healthcare is a basic human right. It's not just about treating HIV;  it's about providing comprehensive healthcare to those  in need."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Воронова Ксения</dc:creator>
  <cp:lastModifiedBy>Preview 7 Rack 2</cp:lastModifiedBy>
  <cp:revision>72</cp:revision>
  <dcterms:created xsi:type="dcterms:W3CDTF">2024-05-23T12:11:30Z</dcterms:created>
  <dcterms:modified xsi:type="dcterms:W3CDTF">2024-07-23T14:36:25Z</dcterms:modified>
</cp:coreProperties>
</file>