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0" r:id="rId3"/>
  </p:sldMasterIdLst>
  <p:notesMasterIdLst>
    <p:notesMasterId r:id="rId29"/>
  </p:notesMasterIdLst>
  <p:sldIdLst>
    <p:sldId id="266" r:id="rId4"/>
    <p:sldId id="332" r:id="rId5"/>
    <p:sldId id="335" r:id="rId6"/>
    <p:sldId id="334" r:id="rId7"/>
    <p:sldId id="331" r:id="rId8"/>
    <p:sldId id="304" r:id="rId9"/>
    <p:sldId id="311" r:id="rId10"/>
    <p:sldId id="310" r:id="rId11"/>
    <p:sldId id="336" r:id="rId12"/>
    <p:sldId id="309" r:id="rId13"/>
    <p:sldId id="275" r:id="rId14"/>
    <p:sldId id="313" r:id="rId15"/>
    <p:sldId id="319" r:id="rId16"/>
    <p:sldId id="314" r:id="rId17"/>
    <p:sldId id="316" r:id="rId18"/>
    <p:sldId id="321" r:id="rId19"/>
    <p:sldId id="322" r:id="rId20"/>
    <p:sldId id="323" r:id="rId21"/>
    <p:sldId id="324" r:id="rId22"/>
    <p:sldId id="325" r:id="rId23"/>
    <p:sldId id="317" r:id="rId24"/>
    <p:sldId id="328" r:id="rId25"/>
    <p:sldId id="329" r:id="rId26"/>
    <p:sldId id="330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1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5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Navigation support (N= 258)</a:t>
            </a:r>
          </a:p>
        </c:rich>
      </c:tx>
      <c:layout>
        <c:manualLayout>
          <c:xMode val="edge"/>
          <c:yMode val="edge"/>
          <c:x val="0.23097588431938354"/>
          <c:y val="3.26131338570248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dados!$B$70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2-4425-9C1D-F0689EB277EE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2-4425-9C1D-F0689EB277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62-4425-9C1D-F0689EB277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62-4425-9C1D-F0689EB277EE}"/>
              </c:ext>
            </c:extLst>
          </c:dPt>
          <c:dLbls>
            <c:dLbl>
              <c:idx val="0"/>
              <c:layout>
                <c:manualLayout>
                  <c:x val="-0.16718475286712231"/>
                  <c:y val="-6.09287469603772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62-4425-9C1D-F0689EB27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dados!$A$71:$A$74</c:f>
              <c:strCache>
                <c:ptCount val="4"/>
                <c:pt idx="0">
                  <c:v>Hospital</c:v>
                </c:pt>
                <c:pt idx="1">
                  <c:v>Local health services </c:v>
                </c:pt>
                <c:pt idx="2">
                  <c:v>Local organization</c:v>
                </c:pt>
                <c:pt idx="3">
                  <c:v>Regularizagtion service </c:v>
                </c:pt>
              </c:strCache>
            </c:strRef>
          </c:cat>
          <c:val>
            <c:numRef>
              <c:f>dados!$B$71:$B$74</c:f>
              <c:numCache>
                <c:formatCode>General</c:formatCode>
                <c:ptCount val="4"/>
                <c:pt idx="0">
                  <c:v>153</c:v>
                </c:pt>
                <c:pt idx="1">
                  <c:v>27</c:v>
                </c:pt>
                <c:pt idx="2">
                  <c:v>63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62-4425-9C1D-F0689EB277E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872989519938575"/>
          <c:y val="0.37053131024847874"/>
          <c:w val="0.45061406425744843"/>
          <c:h val="0.38850702096162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29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9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9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4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86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9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85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290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79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27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63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01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BCEA9-F378-4664-8A54-C4D1EBB0E2F5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1639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26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97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16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BCEA9-F378-4664-8A54-C4D1EBB0E2F5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407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9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0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43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5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PT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PT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PT" noProof="0"/>
              <a:t>Clique no ícone para adicionar uma imagem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 colunas +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4" y="4571"/>
            <a:ext cx="12171290" cy="1457512"/>
          </a:xfrm>
          <a:prstGeom prst="rect">
            <a:avLst/>
          </a:prstGeom>
        </p:spPr>
      </p:pic>
      <p:sp>
        <p:nvSpPr>
          <p:cNvPr id="12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380999" y="1808163"/>
            <a:ext cx="5490000" cy="36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B91522"/>
                </a:solidFill>
              </a:defRPr>
            </a:lvl2pPr>
            <a:lvl3pPr>
              <a:defRPr baseline="0"/>
            </a:lvl3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13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6334124" y="1808164"/>
            <a:ext cx="5490000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B91522"/>
                </a:solidFill>
              </a:defRPr>
            </a:lvl2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14" name="Marcador de Posição de Conteúdo 3"/>
          <p:cNvSpPr>
            <a:spLocks noGrp="1"/>
          </p:cNvSpPr>
          <p:nvPr>
            <p:ph sz="half" idx="10" hasCustomPrompt="1"/>
          </p:nvPr>
        </p:nvSpPr>
        <p:spPr>
          <a:xfrm>
            <a:off x="380999" y="5588164"/>
            <a:ext cx="5490000" cy="9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B91522"/>
                </a:solidFill>
              </a:defRPr>
            </a:lvl2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375106" y="359042"/>
            <a:ext cx="10407193" cy="4826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40000"/>
              </a:lnSpc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pt-PT"/>
              <a:t>Inserir Título</a:t>
            </a:r>
          </a:p>
        </p:txBody>
      </p:sp>
      <p:sp>
        <p:nvSpPr>
          <p:cNvPr id="10" name="Marcador de Posição do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877973"/>
            <a:ext cx="10410824" cy="7379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lang="pt-PT" sz="2400" i="0" kern="12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pt-PT"/>
              <a:t>Inserir Subtítulo</a:t>
            </a:r>
          </a:p>
        </p:txBody>
      </p:sp>
    </p:spTree>
    <p:extLst>
      <p:ext uri="{BB962C8B-B14F-4D97-AF65-F5344CB8AC3E}">
        <p14:creationId xmlns:p14="http://schemas.microsoft.com/office/powerpoint/2010/main" val="94788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PT" noProof="0"/>
              <a:t>Clique para editar o estilo de título do Modelo Global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0" r:id="rId4"/>
    <p:sldLayoutId id="2147483694" r:id="rId5"/>
    <p:sldLayoutId id="2147483665" r:id="rId6"/>
    <p:sldLayoutId id="2147483667" r:id="rId7"/>
    <p:sldLayoutId id="2147483698" r:id="rId8"/>
    <p:sldLayoutId id="2147483699" r:id="rId9"/>
    <p:sldLayoutId id="2147483700" r:id="rId10"/>
    <p:sldLayoutId id="2147483696" r:id="rId11"/>
    <p:sldLayoutId id="2147483697" r:id="rId12"/>
    <p:sldLayoutId id="2147483674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fif"/><Relationship Id="rId5" Type="http://schemas.openxmlformats.org/officeDocument/2006/relationships/image" Target="../media/image55.jfif"/><Relationship Id="rId4" Type="http://schemas.openxmlformats.org/officeDocument/2006/relationships/image" Target="../media/image54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hyperlink" Target="mailto:willian.gomes@gatportugal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913684" cy="4296397"/>
          </a:xfrm>
        </p:spPr>
        <p:txBody>
          <a:bodyPr anchor="ctr" anchorCtr="0">
            <a:normAutofit/>
          </a:bodyPr>
          <a:lstStyle/>
          <a:p>
            <a:r>
              <a:rPr lang="pt-PT" sz="4400" b="1" dirty="0"/>
              <a:t>GAT </a:t>
            </a:r>
            <a:r>
              <a:rPr lang="pt-PT" sz="4400" b="1" dirty="0" err="1"/>
              <a:t>Ти</a:t>
            </a:r>
            <a:r>
              <a:rPr lang="pt-PT" sz="4400" b="1" dirty="0"/>
              <a:t> </a:t>
            </a:r>
            <a:r>
              <a:rPr lang="pt-PT" sz="4400" b="1" dirty="0" err="1"/>
              <a:t>не</a:t>
            </a:r>
            <a:r>
              <a:rPr lang="pt-PT" sz="4400" b="1" dirty="0"/>
              <a:t> </a:t>
            </a:r>
            <a:r>
              <a:rPr lang="pt-PT" sz="4400" b="1" dirty="0" err="1"/>
              <a:t>один</a:t>
            </a:r>
            <a:r>
              <a:rPr lang="pt-PT" sz="4400" b="1" dirty="0"/>
              <a:t> </a:t>
            </a:r>
            <a:br>
              <a:rPr lang="pt-PT" sz="4000" b="1" dirty="0"/>
            </a:br>
            <a:r>
              <a:rPr lang="pt-PT" sz="3200" b="1" dirty="0" err="1"/>
              <a:t>You</a:t>
            </a:r>
            <a:r>
              <a:rPr lang="pt-PT" sz="3200" b="1" dirty="0"/>
              <a:t> are </a:t>
            </a:r>
            <a:r>
              <a:rPr lang="pt-PT" sz="3200" b="1" dirty="0" err="1"/>
              <a:t>not</a:t>
            </a:r>
            <a:r>
              <a:rPr lang="pt-PT" sz="3200" b="1" dirty="0"/>
              <a:t> </a:t>
            </a:r>
            <a:r>
              <a:rPr lang="pt-PT" sz="3200" b="1" dirty="0" err="1"/>
              <a:t>alone</a:t>
            </a:r>
            <a:r>
              <a:rPr lang="pt-PT" sz="3200" b="1" dirty="0"/>
              <a:t> </a:t>
            </a:r>
            <a:br>
              <a:rPr lang="pt-PT" sz="4000" b="1" dirty="0"/>
            </a:br>
            <a:endParaRPr lang="pt-PT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GAT Project to Support People Affected by the War in Ukraine</a:t>
            </a:r>
            <a:endParaRPr lang="en-GB" dirty="0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4B3FD49E-9423-DED2-66F2-CCD91B4122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/>
              <a:t>Ricardo Fernandes - GAT</a:t>
            </a: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Key Figures</a:t>
            </a:r>
            <a:br>
              <a:rPr lang="en-US" dirty="0"/>
            </a:br>
            <a:endParaRPr lang="en-US" sz="1800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621BC06-D7F6-A907-0AAC-CB7A94D34FC4}"/>
              </a:ext>
            </a:extLst>
          </p:cNvPr>
          <p:cNvGraphicFramePr>
            <a:graphicFrameLocks/>
          </p:cNvGraphicFramePr>
          <p:nvPr/>
        </p:nvGraphicFramePr>
        <p:xfrm>
          <a:off x="442917" y="2461460"/>
          <a:ext cx="5358739" cy="367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m 2" descr="Uma imagem com relógio, círculo, diagrama, clipart&#10;&#10;Descrição gerada automaticamente">
            <a:extLst>
              <a:ext uri="{FF2B5EF4-FFF2-40B4-BE49-F238E27FC236}">
                <a16:creationId xmlns:a16="http://schemas.microsoft.com/office/drawing/2014/main" id="{88D77F93-064E-030D-654B-399E7F517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22" y="2190155"/>
            <a:ext cx="2269719" cy="22697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8022F88-485E-B378-493F-6923B7F20927}"/>
              </a:ext>
            </a:extLst>
          </p:cNvPr>
          <p:cNvSpPr txBox="1"/>
          <p:nvPr/>
        </p:nvSpPr>
        <p:spPr>
          <a:xfrm>
            <a:off x="8936441" y="3159764"/>
            <a:ext cx="2812651" cy="31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344">
              <a:spcAft>
                <a:spcPts val="600"/>
              </a:spcAft>
            </a:pPr>
            <a:r>
              <a:rPr lang="pt-PT" sz="1428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233 </a:t>
            </a:r>
            <a:r>
              <a:rPr lang="pt-PT" sz="1428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Peer</a:t>
            </a:r>
            <a:r>
              <a:rPr lang="pt-PT" sz="1428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</a:t>
            </a:r>
            <a:r>
              <a:rPr lang="pt-PT" sz="1428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Peer</a:t>
            </a:r>
            <a:r>
              <a:rPr lang="pt-PT" sz="1428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pt-PT" sz="1428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support</a:t>
            </a:r>
            <a:r>
              <a:rPr lang="pt-PT" sz="1428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pt-P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072DD7-FAD1-C127-39CB-D946DD0A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287" y="4905701"/>
            <a:ext cx="2269719" cy="104756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6343B4-94B8-328C-49B8-7EC69B01B8EE}"/>
              </a:ext>
            </a:extLst>
          </p:cNvPr>
          <p:cNvSpPr txBox="1"/>
          <p:nvPr/>
        </p:nvSpPr>
        <p:spPr>
          <a:xfrm>
            <a:off x="9107993" y="5271147"/>
            <a:ext cx="2812651" cy="31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344">
              <a:spcAft>
                <a:spcPts val="600"/>
              </a:spcAft>
            </a:pPr>
            <a:r>
              <a:rPr lang="en-GB" sz="1428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 volunteers 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45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830470"/>
            <a:ext cx="7632700" cy="1223964"/>
          </a:xfrm>
        </p:spPr>
        <p:txBody>
          <a:bodyPr>
            <a:normAutofit/>
          </a:bodyPr>
          <a:lstStyle/>
          <a:p>
            <a:r>
              <a:rPr lang="en-GB" sz="4000" dirty="0"/>
              <a:t>Challenges</a:t>
            </a:r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5495ED4-B518-EE92-8B36-E1DC14C9E2DD}"/>
              </a:ext>
            </a:extLst>
          </p:cNvPr>
          <p:cNvSpPr txBox="1">
            <a:spLocks/>
          </p:cNvSpPr>
          <p:nvPr/>
        </p:nvSpPr>
        <p:spPr>
          <a:xfrm>
            <a:off x="4186240" y="2071296"/>
            <a:ext cx="6129335" cy="29440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Access to the Ukrainian community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Collaborate with Ukrainian </a:t>
            </a:r>
            <a:r>
              <a:rPr lang="en-GB" dirty="0"/>
              <a:t>organizations</a:t>
            </a:r>
            <a:r>
              <a:rPr lang="en-US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35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Close collaboration / partners </a:t>
            </a:r>
            <a:endParaRPr lang="en-US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0F78E6-BF15-A1B6-9324-8FB3D31F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26" y="1547794"/>
            <a:ext cx="3054623" cy="1658929"/>
          </a:xfrm>
          <a:prstGeom prst="rect">
            <a:avLst/>
          </a:prstGeom>
        </p:spPr>
      </p:pic>
      <p:pic>
        <p:nvPicPr>
          <p:cNvPr id="3" name="Imagem 2" descr="Uma imagem com pessoa, Cara humana, vestuário, interior&#10;&#10;Descrição gerada automaticamente">
            <a:extLst>
              <a:ext uri="{FF2B5EF4-FFF2-40B4-BE49-F238E27FC236}">
                <a16:creationId xmlns:a16="http://schemas.microsoft.com/office/drawing/2014/main" id="{A485DF32-92F3-AA92-F594-F2841BCAA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75" y="1592784"/>
            <a:ext cx="2950838" cy="16589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A2F4759-26A6-75BA-D39F-190AB9CB1FD3}"/>
              </a:ext>
            </a:extLst>
          </p:cNvPr>
          <p:cNvSpPr txBox="1"/>
          <p:nvPr/>
        </p:nvSpPr>
        <p:spPr>
          <a:xfrm>
            <a:off x="871161" y="3285713"/>
            <a:ext cx="5001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Health </a:t>
            </a:r>
            <a:r>
              <a:rPr lang="en-GB" sz="1400" b="1" dirty="0" err="1"/>
              <a:t>Center</a:t>
            </a:r>
            <a:r>
              <a:rPr lang="en-GB" sz="1400" b="1" dirty="0"/>
              <a:t> - Via </a:t>
            </a:r>
            <a:r>
              <a:rPr lang="en-GB" sz="1400" b="1" dirty="0" err="1"/>
              <a:t>verde</a:t>
            </a:r>
            <a:r>
              <a:rPr lang="en-GB" sz="1400" b="1" dirty="0"/>
              <a:t> Almada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07D7BC-6833-277F-FD61-FEF3B477ADF8}"/>
              </a:ext>
            </a:extLst>
          </p:cNvPr>
          <p:cNvSpPr txBox="1"/>
          <p:nvPr/>
        </p:nvSpPr>
        <p:spPr>
          <a:xfrm>
            <a:off x="6096000" y="3289806"/>
            <a:ext cx="6493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Infectious disease services  - Setubal Hospital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3CD267-1BFB-140F-2F83-D64D8B05BC95}"/>
              </a:ext>
            </a:extLst>
          </p:cNvPr>
          <p:cNvSpPr txBox="1"/>
          <p:nvPr/>
        </p:nvSpPr>
        <p:spPr>
          <a:xfrm>
            <a:off x="3594737" y="5995924"/>
            <a:ext cx="4554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Ukrainian local organization  - </a:t>
            </a:r>
            <a:r>
              <a:rPr lang="en-GB" sz="1400" b="1" dirty="0" err="1"/>
              <a:t>Spilka</a:t>
            </a:r>
            <a:endParaRPr lang="en-GB" sz="1400" b="1" dirty="0"/>
          </a:p>
        </p:txBody>
      </p:sp>
      <p:pic>
        <p:nvPicPr>
          <p:cNvPr id="7" name="Imagem 6" descr="Uma imagem com vestuário, pessoa, sapatos, homem&#10;&#10;Descrição gerada automaticamente">
            <a:extLst>
              <a:ext uri="{FF2B5EF4-FFF2-40B4-BE49-F238E27FC236}">
                <a16:creationId xmlns:a16="http://schemas.microsoft.com/office/drawing/2014/main" id="{BBBEE259-9251-B050-6502-DCF14CADE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68" y="3672480"/>
            <a:ext cx="2417007" cy="2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4400" b="1" dirty="0"/>
              <a:t>Workshop – Access to health </a:t>
            </a:r>
            <a:endParaRPr lang="en-US" sz="1800" dirty="0"/>
          </a:p>
        </p:txBody>
      </p:sp>
      <p:pic>
        <p:nvPicPr>
          <p:cNvPr id="2" name="Imagem 1" descr="Uma imagem com vestuário, pessoa, parede, sorrir">
            <a:extLst>
              <a:ext uri="{FF2B5EF4-FFF2-40B4-BE49-F238E27FC236}">
                <a16:creationId xmlns:a16="http://schemas.microsoft.com/office/drawing/2014/main" id="{29958E87-3D59-05BC-4B96-0852605EC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93" y="3682895"/>
            <a:ext cx="4325390" cy="2357795"/>
          </a:xfrm>
          <a:prstGeom prst="rect">
            <a:avLst/>
          </a:prstGeom>
        </p:spPr>
      </p:pic>
      <p:pic>
        <p:nvPicPr>
          <p:cNvPr id="3" name="Imagem 2" descr="Uma imagem com vestuário, pessoa, sapatos, átrio&#10;&#10;Descrição gerada automaticamente">
            <a:extLst>
              <a:ext uri="{FF2B5EF4-FFF2-40B4-BE49-F238E27FC236}">
                <a16:creationId xmlns:a16="http://schemas.microsoft.com/office/drawing/2014/main" id="{536B0F62-B4CD-ACF8-DAEB-C96BEB68C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2" y="1658939"/>
            <a:ext cx="3630561" cy="17207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83EAD7-CE6C-BB6C-111F-E1085E06D49B}"/>
              </a:ext>
            </a:extLst>
          </p:cNvPr>
          <p:cNvSpPr txBox="1"/>
          <p:nvPr/>
        </p:nvSpPr>
        <p:spPr>
          <a:xfrm>
            <a:off x="442913" y="1883111"/>
            <a:ext cx="5948516" cy="39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2 workshops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96 participants (total)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4 Ukrainian volunteers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Topics: Access to Health, Regularization and Harassment</a:t>
            </a:r>
            <a:endParaRPr lang="en-GB" sz="16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Coffee break with Ukrainian food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Cultural moment with Fado (Portuguese traditional music)</a:t>
            </a:r>
            <a:endParaRPr lang="en-GB" sz="1600" dirty="0"/>
          </a:p>
        </p:txBody>
      </p:sp>
      <p:pic>
        <p:nvPicPr>
          <p:cNvPr id="5" name="Imagem 4" descr="Uma imagem com texto, Cara humana, apresentação, parede">
            <a:extLst>
              <a:ext uri="{FF2B5EF4-FFF2-40B4-BE49-F238E27FC236}">
                <a16:creationId xmlns:a16="http://schemas.microsoft.com/office/drawing/2014/main" id="{F5AB21AE-4248-EB66-5B51-F4DEA9CBE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99" y="1658940"/>
            <a:ext cx="3109776" cy="17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500" b="1" dirty="0"/>
              <a:t>Workshop for institutions that provide support for Ukrainians with Temporary Protection</a:t>
            </a:r>
            <a:endParaRPr lang="en-US" sz="25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38E092-891E-25AF-482C-9797AA520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18"/>
          <a:stretch/>
        </p:blipFill>
        <p:spPr>
          <a:xfrm>
            <a:off x="1006091" y="1737939"/>
            <a:ext cx="4696619" cy="472479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378153C-8E51-2193-6E80-1653C2C4E259}"/>
              </a:ext>
            </a:extLst>
          </p:cNvPr>
          <p:cNvSpPr txBox="1"/>
          <p:nvPr/>
        </p:nvSpPr>
        <p:spPr>
          <a:xfrm>
            <a:off x="6010275" y="1976355"/>
            <a:ext cx="5948516" cy="296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2 workshops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54 participants (total)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/>
              <a:t>4 Ukrainian volunteers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Topics: Access to Health, Regularization and Harassment</a:t>
            </a:r>
            <a:endParaRPr lang="en-GB" sz="16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Coffee break with Ukrainian food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2367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Informative</a:t>
            </a:r>
            <a:r>
              <a:rPr lang="en-US" dirty="0"/>
              <a:t> materials </a:t>
            </a:r>
            <a:endParaRPr lang="en-US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FECF16-B498-1D26-3874-2944B8EE9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1"/>
          <a:stretch/>
        </p:blipFill>
        <p:spPr>
          <a:xfrm>
            <a:off x="633850" y="1847026"/>
            <a:ext cx="3085930" cy="2086799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EC11F4-926B-9D7A-282F-B4D12BF26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20"/>
          <a:stretch/>
        </p:blipFill>
        <p:spPr>
          <a:xfrm>
            <a:off x="4182396" y="1707138"/>
            <a:ext cx="2189830" cy="23665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8E68B5-4B95-B414-6D47-1E357E05F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842" y="1706565"/>
            <a:ext cx="3679558" cy="26045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38D6A8-20C0-8A4D-13EB-E36D067A60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503"/>
          <a:stretch/>
        </p:blipFill>
        <p:spPr>
          <a:xfrm>
            <a:off x="961499" y="4107463"/>
            <a:ext cx="919956" cy="20867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2CF0A7-FEFE-0A98-2745-0804A56E6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082" y="4025233"/>
            <a:ext cx="885825" cy="20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Informative materials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D7FD444-7D37-5A80-0E0F-2EFC33EFC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5" r="24489" b="47567"/>
          <a:stretch/>
        </p:blipFill>
        <p:spPr>
          <a:xfrm>
            <a:off x="442913" y="2024983"/>
            <a:ext cx="5214672" cy="26045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19DD557-BEF2-EF22-A2D0-7EE9E4D40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284" y="1907192"/>
            <a:ext cx="4831966" cy="35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3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Informative materials</a:t>
            </a:r>
            <a:br>
              <a:rPr lang="en-US" dirty="0"/>
            </a:br>
            <a:r>
              <a:rPr lang="en-US" sz="2800" dirty="0"/>
              <a:t>Migrant Kit – Access to Health in Portugal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E241B5-F1FE-305A-5ACC-6807B986E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77" y="2009775"/>
            <a:ext cx="2677432" cy="38195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A410EB-9E39-55F3-A7FF-44017193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223" y="2804327"/>
            <a:ext cx="4633000" cy="28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29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Informative materials</a:t>
            </a:r>
            <a:br>
              <a:rPr lang="en-US" dirty="0"/>
            </a:br>
            <a:r>
              <a:rPr lang="en-US" sz="2800" dirty="0"/>
              <a:t>Migrant Kit – Access to Health in Portugal </a:t>
            </a:r>
          </a:p>
        </p:txBody>
      </p:sp>
      <p:pic>
        <p:nvPicPr>
          <p:cNvPr id="9" name="Imagem 8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82B9234A-390A-ECCE-7C89-2FBC0E225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b="5855"/>
          <a:stretch/>
        </p:blipFill>
        <p:spPr>
          <a:xfrm>
            <a:off x="1253648" y="2905125"/>
            <a:ext cx="1746504" cy="3143926"/>
          </a:xfrm>
          <a:prstGeom prst="rect">
            <a:avLst/>
          </a:prstGeom>
        </p:spPr>
      </p:pic>
      <p:pic>
        <p:nvPicPr>
          <p:cNvPr id="10" name="Imagem 9" descr="Uma imagem com texto, captura de ecrã, Tipo de letra, Marca&#10;&#10;Descrição gerada automaticamente">
            <a:extLst>
              <a:ext uri="{FF2B5EF4-FFF2-40B4-BE49-F238E27FC236}">
                <a16:creationId xmlns:a16="http://schemas.microsoft.com/office/drawing/2014/main" id="{7E2A5EC5-DF7E-084D-9A75-EB0B18815D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3569" r="2096" b="5484"/>
          <a:stretch/>
        </p:blipFill>
        <p:spPr>
          <a:xfrm>
            <a:off x="3289371" y="2905125"/>
            <a:ext cx="1583501" cy="3143926"/>
          </a:xfrm>
          <a:prstGeom prst="rect">
            <a:avLst/>
          </a:prstGeom>
        </p:spPr>
      </p:pic>
      <p:pic>
        <p:nvPicPr>
          <p:cNvPr id="11" name="Imagem 10" descr="Uma imagem com texto, captura de ecrã, Tipo de letra, software&#10;&#10;Descrição gerada automaticamente">
            <a:extLst>
              <a:ext uri="{FF2B5EF4-FFF2-40B4-BE49-F238E27FC236}">
                <a16:creationId xmlns:a16="http://schemas.microsoft.com/office/drawing/2014/main" id="{40B95940-E5D1-86C1-C997-6B3A89271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b="5816"/>
          <a:stretch/>
        </p:blipFill>
        <p:spPr>
          <a:xfrm>
            <a:off x="7395983" y="2905125"/>
            <a:ext cx="1758120" cy="3143926"/>
          </a:xfrm>
          <a:prstGeom prst="rect">
            <a:avLst/>
          </a:prstGeom>
        </p:spPr>
      </p:pic>
      <p:pic>
        <p:nvPicPr>
          <p:cNvPr id="12" name="Imagem 11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E9F6242B-BC71-67EA-C8EC-36322F25F1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" t="10234" r="473" b="6549"/>
          <a:stretch/>
        </p:blipFill>
        <p:spPr>
          <a:xfrm>
            <a:off x="5242729" y="2905125"/>
            <a:ext cx="1783397" cy="314392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0912E5-5180-AFD8-9EA6-F7CE473C225E}"/>
              </a:ext>
            </a:extLst>
          </p:cNvPr>
          <p:cNvSpPr txBox="1"/>
          <p:nvPr/>
        </p:nvSpPr>
        <p:spPr>
          <a:xfrm>
            <a:off x="454851" y="2120245"/>
            <a:ext cx="70984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More than 80 informative materials (8 in UA)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12 languages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56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Informative materials</a:t>
            </a:r>
            <a:br>
              <a:rPr lang="en-US" dirty="0"/>
            </a:br>
            <a:r>
              <a:rPr lang="en-US" sz="2800" dirty="0"/>
              <a:t>Migrant Kit – Access to Health in Portugal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58195E-4C34-D64D-749E-613A1ED47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0"/>
          <a:stretch/>
        </p:blipFill>
        <p:spPr>
          <a:xfrm>
            <a:off x="1973425" y="2347285"/>
            <a:ext cx="2510252" cy="3364098"/>
          </a:xfrm>
          <a:prstGeom prst="rect">
            <a:avLst/>
          </a:prstGeom>
        </p:spPr>
      </p:pic>
      <p:pic>
        <p:nvPicPr>
          <p:cNvPr id="4" name="Imagem 3" descr="Uma imagem com padrão, Gráficos, píxel, design&#10;&#10;Descrição gerada automaticamente">
            <a:extLst>
              <a:ext uri="{FF2B5EF4-FFF2-40B4-BE49-F238E27FC236}">
                <a16:creationId xmlns:a16="http://schemas.microsoft.com/office/drawing/2014/main" id="{95C4440C-6FEB-2946-52BC-6B5AA32A7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01" y="2965936"/>
            <a:ext cx="2224574" cy="22245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CE5A2DB-EC1A-E8DF-B258-F2F654B46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641" y="2358937"/>
            <a:ext cx="2404684" cy="33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7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500" dirty="0"/>
              <a:t>GAT – Grupo de </a:t>
            </a:r>
            <a:r>
              <a:rPr lang="en-US" sz="2500" dirty="0" err="1"/>
              <a:t>Ativistas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TRATAMENTOS  </a:t>
            </a:r>
          </a:p>
        </p:txBody>
      </p:sp>
      <p:pic>
        <p:nvPicPr>
          <p:cNvPr id="19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B432E37B-1A9B-A994-E9C0-4F689B43F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17" y="1142207"/>
            <a:ext cx="6437744" cy="47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5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Informative materials</a:t>
            </a:r>
            <a:br>
              <a:rPr lang="en-US" dirty="0"/>
            </a:br>
            <a:r>
              <a:rPr lang="en-US" sz="2800" dirty="0"/>
              <a:t>Videos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9FAB905-34F2-26E5-A767-7057707A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6" y="2474494"/>
            <a:ext cx="2191775" cy="37072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E830D6-6254-5AC3-DB04-919AE1B19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7"/>
          <a:stretch/>
        </p:blipFill>
        <p:spPr>
          <a:xfrm>
            <a:off x="3806078" y="2499296"/>
            <a:ext cx="2093276" cy="37072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E0CD95-8763-F609-CA5C-479A09759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481" y="2513789"/>
            <a:ext cx="2184860" cy="37216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DF66423-8223-CEB0-D683-F3F4E83D0E5C}"/>
              </a:ext>
            </a:extLst>
          </p:cNvPr>
          <p:cNvSpPr txBox="1"/>
          <p:nvPr/>
        </p:nvSpPr>
        <p:spPr>
          <a:xfrm>
            <a:off x="3512574" y="2105162"/>
            <a:ext cx="284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Access to HIV </a:t>
            </a:r>
            <a:r>
              <a:rPr lang="en-GB" sz="1400" dirty="0"/>
              <a:t>treatment</a:t>
            </a:r>
            <a:r>
              <a:rPr lang="pt-PT" sz="14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99C25C-71E9-8F13-D831-EB428C710784}"/>
              </a:ext>
            </a:extLst>
          </p:cNvPr>
          <p:cNvSpPr txBox="1"/>
          <p:nvPr/>
        </p:nvSpPr>
        <p:spPr>
          <a:xfrm>
            <a:off x="1222712" y="2129964"/>
            <a:ext cx="2289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Rapid</a:t>
            </a:r>
            <a:r>
              <a:rPr lang="pt-PT" sz="1400" dirty="0"/>
              <a:t> </a:t>
            </a:r>
            <a:r>
              <a:rPr lang="pt-PT" sz="1400" dirty="0" err="1"/>
              <a:t>tests</a:t>
            </a:r>
            <a:endParaRPr lang="pt-PT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E3B723-3096-1706-BE6D-8BAD16B5C45E}"/>
              </a:ext>
            </a:extLst>
          </p:cNvPr>
          <p:cNvSpPr txBox="1"/>
          <p:nvPr/>
        </p:nvSpPr>
        <p:spPr>
          <a:xfrm>
            <a:off x="9819858" y="2144457"/>
            <a:ext cx="146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Migrant Kit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36B9AB-DC54-A979-CC07-A62820E6B42E}"/>
              </a:ext>
            </a:extLst>
          </p:cNvPr>
          <p:cNvSpPr txBox="1"/>
          <p:nvPr/>
        </p:nvSpPr>
        <p:spPr>
          <a:xfrm>
            <a:off x="7409661" y="2129964"/>
            <a:ext cx="146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PrEP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F69D2B5-36FC-0587-9B2C-8F8AE3F43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18"/>
          <a:stretch/>
        </p:blipFill>
        <p:spPr>
          <a:xfrm>
            <a:off x="9334831" y="2579642"/>
            <a:ext cx="2352344" cy="36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2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ar livre, Sinalização rodoviária, sinalética, céu&#10;&#10;Descrição gerada automaticamente">
            <a:extLst>
              <a:ext uri="{FF2B5EF4-FFF2-40B4-BE49-F238E27FC236}">
                <a16:creationId xmlns:a16="http://schemas.microsoft.com/office/drawing/2014/main" id="{C8315412-28EE-F581-C895-D5A565E37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66" y="1309195"/>
            <a:ext cx="7215068" cy="44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Community current challenges</a:t>
            </a:r>
            <a:endParaRPr lang="en-US" sz="1800" dirty="0"/>
          </a:p>
        </p:txBody>
      </p:sp>
      <p:sp>
        <p:nvSpPr>
          <p:cNvPr id="2" name="Fluxograma: Processo Alternativo 1">
            <a:extLst>
              <a:ext uri="{FF2B5EF4-FFF2-40B4-BE49-F238E27FC236}">
                <a16:creationId xmlns:a16="http://schemas.microsoft.com/office/drawing/2014/main" id="{38B92526-6A7F-3B34-F7CD-73A80F159A16}"/>
              </a:ext>
            </a:extLst>
          </p:cNvPr>
          <p:cNvSpPr/>
          <p:nvPr/>
        </p:nvSpPr>
        <p:spPr>
          <a:xfrm>
            <a:off x="1565558" y="1701864"/>
            <a:ext cx="8738647" cy="4011401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FE4DD2-3F2D-72C0-E4E2-54882BAD4457}"/>
              </a:ext>
            </a:extLst>
          </p:cNvPr>
          <p:cNvSpPr txBox="1"/>
          <p:nvPr/>
        </p:nvSpPr>
        <p:spPr>
          <a:xfrm>
            <a:off x="1638301" y="1986037"/>
            <a:ext cx="85872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Support - Organizations closing due to lack of </a:t>
            </a:r>
            <a:r>
              <a:rPr lang="en-US" sz="2000" dirty="0">
                <a:solidFill>
                  <a:schemeClr val="bg1"/>
                </a:solidFill>
              </a:rPr>
              <a:t>funding;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Communication;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Lack of financial resources for Transportation, Non-hospital medication and food;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Regularization (?);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Housing.</a:t>
            </a:r>
          </a:p>
        </p:txBody>
      </p:sp>
    </p:spTree>
    <p:extLst>
      <p:ext uri="{BB962C8B-B14F-4D97-AF65-F5344CB8AC3E}">
        <p14:creationId xmlns:p14="http://schemas.microsoft.com/office/powerpoint/2010/main" val="145628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FB19D6-FA2A-2F58-5529-527A2E3C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09" y="506525"/>
            <a:ext cx="10407193" cy="482607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GB" sz="2500" dirty="0"/>
              <a:t>Activities</a:t>
            </a:r>
            <a:r>
              <a:rPr lang="pt-PT" sz="1600" dirty="0"/>
              <a:t> </a:t>
            </a:r>
          </a:p>
        </p:txBody>
      </p:sp>
      <p:pic>
        <p:nvPicPr>
          <p:cNvPr id="3" name="Imagem 2" descr="Uma imagem com desenhos de criança, Saturação de cores, arte&#10;&#10;Descrição gerada automaticamente">
            <a:extLst>
              <a:ext uri="{FF2B5EF4-FFF2-40B4-BE49-F238E27FC236}">
                <a16:creationId xmlns:a16="http://schemas.microsoft.com/office/drawing/2014/main" id="{C160B363-92D2-2BFD-43E2-BF643B856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8738103-943E-5C55-572F-20A0E318DE33}"/>
              </a:ext>
            </a:extLst>
          </p:cNvPr>
          <p:cNvSpPr txBox="1"/>
          <p:nvPr/>
        </p:nvSpPr>
        <p:spPr>
          <a:xfrm>
            <a:off x="5095875" y="295203"/>
            <a:ext cx="7523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Project support</a:t>
            </a:r>
          </a:p>
          <a:p>
            <a:pPr algn="ctr"/>
            <a:r>
              <a:rPr lang="en-GB" sz="4000" u="sng" dirty="0"/>
              <a:t>Phase II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C7AD1E-74F8-0FCD-194D-BF9328DB8968}"/>
              </a:ext>
            </a:extLst>
          </p:cNvPr>
          <p:cNvSpPr txBox="1"/>
          <p:nvPr/>
        </p:nvSpPr>
        <p:spPr>
          <a:xfrm>
            <a:off x="468512" y="133339"/>
            <a:ext cx="236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Access to health</a:t>
            </a:r>
            <a:r>
              <a:rPr lang="pt-PT" sz="1400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CD130C-0C89-E290-39B2-DA799E95BFAB}"/>
              </a:ext>
            </a:extLst>
          </p:cNvPr>
          <p:cNvSpPr txBox="1"/>
          <p:nvPr/>
        </p:nvSpPr>
        <p:spPr>
          <a:xfrm>
            <a:off x="345609" y="5667415"/>
            <a:ext cx="224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Workshops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E37F39-3563-C927-458D-07B647B2BC37}"/>
              </a:ext>
            </a:extLst>
          </p:cNvPr>
          <p:cNvSpPr txBox="1"/>
          <p:nvPr/>
        </p:nvSpPr>
        <p:spPr>
          <a:xfrm>
            <a:off x="1528884" y="3030678"/>
            <a:ext cx="212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Peer support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5435E3-8F08-A833-D123-53E7BACC6F00}"/>
              </a:ext>
            </a:extLst>
          </p:cNvPr>
          <p:cNvSpPr txBox="1"/>
          <p:nvPr/>
        </p:nvSpPr>
        <p:spPr>
          <a:xfrm>
            <a:off x="254702" y="715711"/>
            <a:ext cx="236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Navigation to social and health services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96B6FE-AC01-43F1-AE64-CA5423E9DAAB}"/>
              </a:ext>
            </a:extLst>
          </p:cNvPr>
          <p:cNvSpPr txBox="1"/>
          <p:nvPr/>
        </p:nvSpPr>
        <p:spPr>
          <a:xfrm>
            <a:off x="62972" y="2312895"/>
            <a:ext cx="188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Translation/ Interpretation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FDED9B-C524-6632-982A-49F89FBEB21F}"/>
              </a:ext>
            </a:extLst>
          </p:cNvPr>
          <p:cNvSpPr txBox="1"/>
          <p:nvPr/>
        </p:nvSpPr>
        <p:spPr>
          <a:xfrm>
            <a:off x="3381621" y="6074959"/>
            <a:ext cx="43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Financial support </a:t>
            </a:r>
          </a:p>
          <a:p>
            <a:r>
              <a:rPr lang="en-GB" sz="1400" b="1" dirty="0"/>
              <a:t>(food, transportation and medication)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344D09C-59CA-54CF-18FF-A7BF22D7999F}"/>
              </a:ext>
            </a:extLst>
          </p:cNvPr>
          <p:cNvSpPr txBox="1"/>
          <p:nvPr/>
        </p:nvSpPr>
        <p:spPr>
          <a:xfrm>
            <a:off x="109872" y="4139515"/>
            <a:ext cx="2245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Dissemination of informative materials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8ABAE9-7482-96A6-3E8B-56E64EC1A09B}"/>
              </a:ext>
            </a:extLst>
          </p:cNvPr>
          <p:cNvSpPr txBox="1"/>
          <p:nvPr/>
        </p:nvSpPr>
        <p:spPr>
          <a:xfrm>
            <a:off x="8529502" y="3838964"/>
            <a:ext cx="362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29115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7ADB33-A110-FB91-F5C1-557C0528157B}"/>
              </a:ext>
            </a:extLst>
          </p:cNvPr>
          <p:cNvSpPr txBox="1">
            <a:spLocks/>
          </p:cNvSpPr>
          <p:nvPr/>
        </p:nvSpPr>
        <p:spPr>
          <a:xfrm>
            <a:off x="8468752" y="3070742"/>
            <a:ext cx="3319975" cy="148719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endParaRPr lang="pt-PT" dirty="0">
              <a:solidFill>
                <a:schemeClr val="tx2"/>
              </a:solidFill>
            </a:endParaRPr>
          </a:p>
          <a:p>
            <a:pPr algn="r"/>
            <a:r>
              <a:rPr lang="ru-RU" sz="5000" dirty="0">
                <a:solidFill>
                  <a:schemeClr val="tx2"/>
                </a:solidFill>
                <a:latin typeface="Verdana"/>
                <a:ea typeface="Verdana"/>
              </a:rPr>
              <a:t>Дякую</a:t>
            </a:r>
            <a:r>
              <a:rPr lang="pt-PT" dirty="0">
                <a:solidFill>
                  <a:schemeClr val="tx2"/>
                </a:solidFill>
                <a:latin typeface="Verdana"/>
                <a:ea typeface="Verdana"/>
              </a:rPr>
              <a:t>!</a:t>
            </a:r>
          </a:p>
          <a:p>
            <a:pPr algn="r"/>
            <a:endParaRPr lang="pt-PT" dirty="0">
              <a:solidFill>
                <a:schemeClr val="tx2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A60CBC5-1CE6-F2AC-9D98-DA221CC7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43" y="1417046"/>
            <a:ext cx="6407112" cy="47945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03EE633-813F-F6E5-DF9A-35CDF008B8B5}"/>
              </a:ext>
            </a:extLst>
          </p:cNvPr>
          <p:cNvSpPr txBox="1"/>
          <p:nvPr/>
        </p:nvSpPr>
        <p:spPr>
          <a:xfrm>
            <a:off x="8114377" y="4465307"/>
            <a:ext cx="3588625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lnSpc>
                <a:spcPct val="114999"/>
              </a:lnSpc>
            </a:pPr>
            <a:r>
              <a:rPr lang="pt-PT" sz="1600" b="1" dirty="0"/>
              <a:t>Ricardo Fernandes </a:t>
            </a:r>
          </a:p>
          <a:p>
            <a:pPr marL="0" indent="0" algn="r">
              <a:lnSpc>
                <a:spcPct val="114999"/>
              </a:lnSpc>
            </a:pPr>
            <a:r>
              <a:rPr lang="en-GB" sz="1600" i="1" dirty="0">
                <a:solidFill>
                  <a:srgbClr val="404040"/>
                </a:solidFill>
              </a:rPr>
              <a:t>Executive Director</a:t>
            </a:r>
            <a:endParaRPr lang="en-GB" sz="1600" dirty="0"/>
          </a:p>
          <a:p>
            <a:pPr marL="0" indent="0" algn="r">
              <a:lnSpc>
                <a:spcPct val="114999"/>
              </a:lnSpc>
            </a:pPr>
            <a:r>
              <a:rPr lang="pt-PT" sz="16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Ricardo.fernandes@gatportugal.org</a:t>
            </a:r>
            <a:endParaRPr lang="pt-PT" sz="1600" b="1" dirty="0">
              <a:solidFill>
                <a:srgbClr val="0070C0"/>
              </a:solidFill>
            </a:endParaRPr>
          </a:p>
          <a:p>
            <a:endParaRPr lang="pt-PT" sz="16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C3AD41-9EFB-7250-F090-8674E199E5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7" t="5341"/>
          <a:stretch/>
        </p:blipFill>
        <p:spPr>
          <a:xfrm>
            <a:off x="10350116" y="6188561"/>
            <a:ext cx="1438611" cy="6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words we use matter in</a:t>
            </a:r>
            <a:br>
              <a:rPr lang="en-GB" dirty="0"/>
            </a:br>
            <a:r>
              <a:rPr lang="en-GB" dirty="0"/>
              <a:t>the response to HIV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C2B414-9817-9648-9985-51C140EC0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719465"/>
              </p:ext>
            </p:extLst>
          </p:nvPr>
        </p:nvGraphicFramePr>
        <p:xfrm>
          <a:off x="487017" y="2310064"/>
          <a:ext cx="11231218" cy="38982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15609">
                  <a:extLst>
                    <a:ext uri="{9D8B030D-6E8A-4147-A177-3AD203B41FA5}">
                      <a16:colId xmlns:a16="http://schemas.microsoft.com/office/drawing/2014/main" val="943908093"/>
                    </a:ext>
                  </a:extLst>
                </a:gridCol>
                <a:gridCol w="5615609">
                  <a:extLst>
                    <a:ext uri="{9D8B030D-6E8A-4147-A177-3AD203B41FA5}">
                      <a16:colId xmlns:a16="http://schemas.microsoft.com/office/drawing/2014/main" val="3383536006"/>
                    </a:ext>
                  </a:extLst>
                </a:gridCol>
              </a:tblGrid>
              <a:tr h="777937"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GB" sz="3600" b="0" kern="1200" dirty="0">
                          <a:solidFill>
                            <a:schemeClr val="tx1"/>
                          </a:solidFill>
                        </a:rPr>
                        <a:t>    Do…</a:t>
                      </a:r>
                      <a:endParaRPr lang="en-GB" sz="36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144000" marR="144000" marT="108000" marB="10800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b="0" kern="1200" dirty="0">
                          <a:solidFill>
                            <a:schemeClr val="tx1"/>
                          </a:solidFill>
                        </a:rPr>
                        <a:t>    Don't...</a:t>
                      </a:r>
                      <a:endParaRPr lang="en-GB" sz="36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144000" marR="144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97431"/>
                  </a:ext>
                </a:extLst>
              </a:tr>
              <a:tr h="944219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use: people or person living with HIV; person or people with COVID-19; person or people with TB; person or people living with HIV and TB; healthcare seekers or clients.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216000" marT="144000" marB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GB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abel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people as: HIV-infected; infected; co-infected; cases; carriers; victims; patients; sufferers.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216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848083"/>
                  </a:ext>
                </a:extLst>
              </a:tr>
              <a:tr h="152217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spell out the names of key populations: </a:t>
                      </a:r>
                      <a:r>
                        <a:rPr lang="en-GB" sz="1400" kern="12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gay men and other men who have sex with men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sex workers and their clients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trans people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people who inject drugs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/>
                        <a:t>people in prisons and other closed settings</a:t>
                      </a:r>
                      <a:endParaRPr lang="en-GB" sz="1400" dirty="0"/>
                    </a:p>
                  </a:txBody>
                  <a:tcPr marL="0" marR="216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use acronyms for key and vulnerable populations unless you have genuine space constraints, possibly in a graphic.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216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68733"/>
                  </a:ext>
                </a:extLst>
              </a:tr>
              <a:tr h="653897"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talk of the response to HIV or COVID-19 and ending the HIV pandemic as a public health threat.</a:t>
                      </a:r>
                      <a:endParaRPr lang="en-GB" sz="1400" dirty="0"/>
                    </a:p>
                  </a:txBody>
                  <a:tcPr marL="0" marR="216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use war talk and </a:t>
                      </a: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effectLst/>
                        </a:rPr>
                        <a:t>fearmonger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GB" sz="1400" dirty="0"/>
                    </a:p>
                  </a:txBody>
                  <a:tcPr marL="0" marR="216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4194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04D6EB-F680-3A49-8338-F4A15CBC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1" y="2397918"/>
            <a:ext cx="561052" cy="561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74D45-C4C4-F74D-AE92-6BF8D33C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88" y="2397918"/>
            <a:ext cx="561052" cy="561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41357-075E-0046-8A1C-FC75200C5575}"/>
              </a:ext>
            </a:extLst>
          </p:cNvPr>
          <p:cNvSpPr txBox="1"/>
          <p:nvPr/>
        </p:nvSpPr>
        <p:spPr>
          <a:xfrm>
            <a:off x="442913" y="1764632"/>
            <a:ext cx="108186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accent1"/>
                </a:solidFill>
                <a:latin typeface="+mj-lt"/>
              </a:rPr>
              <a:t>This slide is a note to the author – please read, then delete</a:t>
            </a:r>
          </a:p>
        </p:txBody>
      </p:sp>
    </p:spTree>
    <p:extLst>
      <p:ext uri="{BB962C8B-B14F-4D97-AF65-F5344CB8AC3E}">
        <p14:creationId xmlns:p14="http://schemas.microsoft.com/office/powerpoint/2010/main" val="379408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Services provided </a:t>
            </a:r>
          </a:p>
        </p:txBody>
      </p:sp>
      <p:pic>
        <p:nvPicPr>
          <p:cNvPr id="2" name="Imagem 2" descr="Uma imagem com diagrama, texto&#10;&#10;Descrição gerada automaticamente">
            <a:extLst>
              <a:ext uri="{FF2B5EF4-FFF2-40B4-BE49-F238E27FC236}">
                <a16:creationId xmlns:a16="http://schemas.microsoft.com/office/drawing/2014/main" id="{61A25855-5BA9-697A-F949-2C96D8EC5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0"/>
          <a:stretch/>
        </p:blipFill>
        <p:spPr>
          <a:xfrm>
            <a:off x="1203682" y="2138866"/>
            <a:ext cx="9235718" cy="3938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374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76" y="254223"/>
            <a:ext cx="8891918" cy="1223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GAT Staff </a:t>
            </a:r>
          </a:p>
        </p:txBody>
      </p:sp>
      <p:pic>
        <p:nvPicPr>
          <p:cNvPr id="2" name="Google Shape;257;p13">
            <a:extLst>
              <a:ext uri="{FF2B5EF4-FFF2-40B4-BE49-F238E27FC236}">
                <a16:creationId xmlns:a16="http://schemas.microsoft.com/office/drawing/2014/main" id="{FA6C9457-800D-DD6D-EB60-1AAB43AF1D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35" t="30692" r="-12934" b="-6061"/>
          <a:stretch/>
        </p:blipFill>
        <p:spPr>
          <a:xfrm>
            <a:off x="208110" y="4598099"/>
            <a:ext cx="3997891" cy="225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8;p13">
            <a:extLst>
              <a:ext uri="{FF2B5EF4-FFF2-40B4-BE49-F238E27FC236}">
                <a16:creationId xmlns:a16="http://schemas.microsoft.com/office/drawing/2014/main" id="{3997FA26-AB51-4BC1-FCAF-CA128B9C75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089" b="31803"/>
          <a:stretch/>
        </p:blipFill>
        <p:spPr>
          <a:xfrm>
            <a:off x="8933400" y="3565075"/>
            <a:ext cx="2816824" cy="195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9;p13">
            <a:extLst>
              <a:ext uri="{FF2B5EF4-FFF2-40B4-BE49-F238E27FC236}">
                <a16:creationId xmlns:a16="http://schemas.microsoft.com/office/drawing/2014/main" id="{BF41A1C9-4D37-21A4-BAAF-57E23A6E5A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100" y="1482625"/>
            <a:ext cx="2134653" cy="320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0;p13">
            <a:extLst>
              <a:ext uri="{FF2B5EF4-FFF2-40B4-BE49-F238E27FC236}">
                <a16:creationId xmlns:a16="http://schemas.microsoft.com/office/drawing/2014/main" id="{F1CE5BD6-C83B-BEC6-7C03-DC2A925063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704"/>
          <a:stretch/>
        </p:blipFill>
        <p:spPr>
          <a:xfrm>
            <a:off x="2261550" y="1492300"/>
            <a:ext cx="3385298" cy="320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1;p13">
            <a:extLst>
              <a:ext uri="{FF2B5EF4-FFF2-40B4-BE49-F238E27FC236}">
                <a16:creationId xmlns:a16="http://schemas.microsoft.com/office/drawing/2014/main" id="{D733BDFC-B805-A63A-65CE-FB3910709F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6777"/>
          <a:stretch/>
        </p:blipFill>
        <p:spPr>
          <a:xfrm>
            <a:off x="8855125" y="4808825"/>
            <a:ext cx="2941774" cy="183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2;p13">
            <a:extLst>
              <a:ext uri="{FF2B5EF4-FFF2-40B4-BE49-F238E27FC236}">
                <a16:creationId xmlns:a16="http://schemas.microsoft.com/office/drawing/2014/main" id="{F9C91200-1388-FCE4-BA4D-8F5E0AC335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2673" t="26474" r="7368" b="6956"/>
          <a:stretch/>
        </p:blipFill>
        <p:spPr>
          <a:xfrm>
            <a:off x="3704850" y="4707525"/>
            <a:ext cx="2614277" cy="19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3;p13">
            <a:extLst>
              <a:ext uri="{FF2B5EF4-FFF2-40B4-BE49-F238E27FC236}">
                <a16:creationId xmlns:a16="http://schemas.microsoft.com/office/drawing/2014/main" id="{6462B44C-8F0B-371F-B112-5B866929D7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6235"/>
          <a:stretch/>
        </p:blipFill>
        <p:spPr>
          <a:xfrm>
            <a:off x="6319125" y="4808825"/>
            <a:ext cx="2614277" cy="183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4;p13">
            <a:extLst>
              <a:ext uri="{FF2B5EF4-FFF2-40B4-BE49-F238E27FC236}">
                <a16:creationId xmlns:a16="http://schemas.microsoft.com/office/drawing/2014/main" id="{75167963-2300-3B3A-8245-AA48C75CD7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46850" y="3565075"/>
            <a:ext cx="3286550" cy="147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5;p13">
            <a:extLst>
              <a:ext uri="{FF2B5EF4-FFF2-40B4-BE49-F238E27FC236}">
                <a16:creationId xmlns:a16="http://schemas.microsoft.com/office/drawing/2014/main" id="{0A49B383-2B0C-A1D1-6AA8-2AC5361B39A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88636" y="1491486"/>
            <a:ext cx="3161588" cy="211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6;p13">
            <a:extLst>
              <a:ext uri="{FF2B5EF4-FFF2-40B4-BE49-F238E27FC236}">
                <a16:creationId xmlns:a16="http://schemas.microsoft.com/office/drawing/2014/main" id="{CB26A227-884E-B6DA-405A-602C44C0A76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46850" y="1492300"/>
            <a:ext cx="2941775" cy="220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68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0A024D-1C60-2610-5BD5-C0D055AD4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1"/>
          <a:stretch/>
        </p:blipFill>
        <p:spPr>
          <a:xfrm>
            <a:off x="2653748" y="1706177"/>
            <a:ext cx="5858444" cy="396165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8FA3FF-902B-EE03-07D1-7A9BFE6B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32" y="130582"/>
            <a:ext cx="11567317" cy="1489869"/>
          </a:xfrm>
        </p:spPr>
        <p:txBody>
          <a:bodyPr anchor="ctr" anchorCtr="0">
            <a:normAutofit/>
          </a:bodyPr>
          <a:lstStyle/>
          <a:p>
            <a:r>
              <a:rPr lang="pt-PT" sz="4400" b="1" dirty="0"/>
              <a:t>GAT </a:t>
            </a:r>
            <a:r>
              <a:rPr lang="pt-PT" sz="4400" b="1" dirty="0" err="1"/>
              <a:t>Ти</a:t>
            </a:r>
            <a:r>
              <a:rPr lang="pt-PT" sz="4400" b="1" dirty="0"/>
              <a:t> </a:t>
            </a:r>
            <a:r>
              <a:rPr lang="pt-PT" sz="4400" b="1" dirty="0" err="1"/>
              <a:t>не</a:t>
            </a:r>
            <a:r>
              <a:rPr lang="pt-PT" sz="4400" b="1" dirty="0"/>
              <a:t> </a:t>
            </a:r>
            <a:r>
              <a:rPr lang="pt-PT" sz="4400" b="1" dirty="0" err="1"/>
              <a:t>один</a:t>
            </a:r>
            <a:r>
              <a:rPr lang="pt-PT" sz="4400" b="1" dirty="0"/>
              <a:t> </a:t>
            </a:r>
            <a:br>
              <a:rPr lang="pt-PT" sz="4000" b="1" dirty="0"/>
            </a:br>
            <a:r>
              <a:rPr lang="pt-PT" sz="3200" b="1" dirty="0" err="1"/>
              <a:t>You</a:t>
            </a:r>
            <a:r>
              <a:rPr lang="pt-PT" sz="3200" b="1" dirty="0"/>
              <a:t> are </a:t>
            </a:r>
            <a:r>
              <a:rPr lang="pt-PT" sz="3200" b="1" dirty="0" err="1"/>
              <a:t>not</a:t>
            </a:r>
            <a:r>
              <a:rPr lang="pt-PT" sz="3200" b="1" dirty="0"/>
              <a:t> </a:t>
            </a:r>
            <a:r>
              <a:rPr lang="pt-PT" sz="3200" b="1" dirty="0" err="1"/>
              <a:t>alone</a:t>
            </a:r>
            <a:r>
              <a:rPr lang="pt-PT" sz="3200" b="1" dirty="0"/>
              <a:t> </a:t>
            </a: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100006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FB19D6-FA2A-2F58-5529-527A2E3C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09" y="506525"/>
            <a:ext cx="10407193" cy="482607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GB" sz="2500" dirty="0"/>
              <a:t>Activities</a:t>
            </a:r>
            <a:r>
              <a:rPr lang="pt-PT" sz="1600" dirty="0"/>
              <a:t> </a:t>
            </a:r>
          </a:p>
        </p:txBody>
      </p:sp>
      <p:pic>
        <p:nvPicPr>
          <p:cNvPr id="3" name="Imagem 2" descr="Uma imagem com desenhos de criança, Saturação de cores, arte&#10;&#10;Descrição gerada automaticamente">
            <a:extLst>
              <a:ext uri="{FF2B5EF4-FFF2-40B4-BE49-F238E27FC236}">
                <a16:creationId xmlns:a16="http://schemas.microsoft.com/office/drawing/2014/main" id="{C160B363-92D2-2BFD-43E2-BF643B856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72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8738103-943E-5C55-572F-20A0E318DE33}"/>
              </a:ext>
            </a:extLst>
          </p:cNvPr>
          <p:cNvSpPr txBox="1"/>
          <p:nvPr/>
        </p:nvSpPr>
        <p:spPr>
          <a:xfrm>
            <a:off x="7113072" y="830957"/>
            <a:ext cx="675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Project support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C7AD1E-74F8-0FCD-194D-BF9328DB8968}"/>
              </a:ext>
            </a:extLst>
          </p:cNvPr>
          <p:cNvSpPr txBox="1"/>
          <p:nvPr/>
        </p:nvSpPr>
        <p:spPr>
          <a:xfrm>
            <a:off x="468512" y="133339"/>
            <a:ext cx="236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Access to health</a:t>
            </a:r>
            <a:r>
              <a:rPr lang="pt-PT" sz="1200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CD130C-0C89-E290-39B2-DA799E95BFAB}"/>
              </a:ext>
            </a:extLst>
          </p:cNvPr>
          <p:cNvSpPr txBox="1"/>
          <p:nvPr/>
        </p:nvSpPr>
        <p:spPr>
          <a:xfrm>
            <a:off x="345609" y="5667415"/>
            <a:ext cx="2245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Workshops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E37F39-3563-C927-458D-07B647B2BC37}"/>
              </a:ext>
            </a:extLst>
          </p:cNvPr>
          <p:cNvSpPr txBox="1"/>
          <p:nvPr/>
        </p:nvSpPr>
        <p:spPr>
          <a:xfrm>
            <a:off x="1528884" y="3030678"/>
            <a:ext cx="212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Peer support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5435E3-8F08-A833-D123-53E7BACC6F00}"/>
              </a:ext>
            </a:extLst>
          </p:cNvPr>
          <p:cNvSpPr txBox="1"/>
          <p:nvPr/>
        </p:nvSpPr>
        <p:spPr>
          <a:xfrm>
            <a:off x="254702" y="715711"/>
            <a:ext cx="236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Navigation to social and health services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96B6FE-AC01-43F1-AE64-CA5423E9DAAB}"/>
              </a:ext>
            </a:extLst>
          </p:cNvPr>
          <p:cNvSpPr txBox="1"/>
          <p:nvPr/>
        </p:nvSpPr>
        <p:spPr>
          <a:xfrm>
            <a:off x="62972" y="2312895"/>
            <a:ext cx="188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Translation/ Interpretation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FDED9B-C524-6632-982A-49F89FBEB21F}"/>
              </a:ext>
            </a:extLst>
          </p:cNvPr>
          <p:cNvSpPr txBox="1"/>
          <p:nvPr/>
        </p:nvSpPr>
        <p:spPr>
          <a:xfrm>
            <a:off x="3709802" y="5852081"/>
            <a:ext cx="433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Financial support </a:t>
            </a:r>
          </a:p>
          <a:p>
            <a:r>
              <a:rPr lang="en-GB" sz="1200" b="1" dirty="0"/>
              <a:t>(food, transportation and medication)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344D09C-59CA-54CF-18FF-A7BF22D7999F}"/>
              </a:ext>
            </a:extLst>
          </p:cNvPr>
          <p:cNvSpPr txBox="1"/>
          <p:nvPr/>
        </p:nvSpPr>
        <p:spPr>
          <a:xfrm>
            <a:off x="109872" y="4139515"/>
            <a:ext cx="224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Development of informative materials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8ABAE9-7482-96A6-3E8B-56E64EC1A09B}"/>
              </a:ext>
            </a:extLst>
          </p:cNvPr>
          <p:cNvSpPr txBox="1"/>
          <p:nvPr/>
        </p:nvSpPr>
        <p:spPr>
          <a:xfrm>
            <a:off x="8676268" y="3785572"/>
            <a:ext cx="362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55297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Communication 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7" name="Imagem 6" descr="Uma imagem com Gráficos, design gráfico, texto, Tipo de letra&#10;&#10;Descrição gerada automaticamente">
            <a:extLst>
              <a:ext uri="{FF2B5EF4-FFF2-40B4-BE49-F238E27FC236}">
                <a16:creationId xmlns:a16="http://schemas.microsoft.com/office/drawing/2014/main" id="{7123177A-BCCF-5B6C-FC3B-26C39CC60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46" y="1748870"/>
            <a:ext cx="5799370" cy="18011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0AA0505-F809-4A4C-0CEA-2AE1FBC6B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03" y="4175075"/>
            <a:ext cx="2110905" cy="23241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FC2CF34-05BD-109F-2772-757C42BC6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30"/>
          <a:stretch/>
        </p:blipFill>
        <p:spPr>
          <a:xfrm>
            <a:off x="6835208" y="4660812"/>
            <a:ext cx="1636120" cy="17268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A93AE0A-89E3-9CFC-923C-7D86C88F70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192" t="-825" r="50129" b="825"/>
          <a:stretch/>
        </p:blipFill>
        <p:spPr>
          <a:xfrm>
            <a:off x="8567165" y="4975700"/>
            <a:ext cx="1362215" cy="12489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4637DE4-77D7-7834-8B2D-A0057C1DE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072" y="3954712"/>
            <a:ext cx="3026254" cy="229463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F6A6BDB-BD9B-926B-2ED0-A3CECCD3AD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168" b="-5673"/>
          <a:stretch/>
        </p:blipFill>
        <p:spPr>
          <a:xfrm>
            <a:off x="10256546" y="5337139"/>
            <a:ext cx="919743" cy="9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Key Figures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2" name="Imagem 1" descr="Uma imagem com arte, Gráficos, círculo, design&#10;&#10;Descrição gerada automaticamente">
            <a:extLst>
              <a:ext uri="{FF2B5EF4-FFF2-40B4-BE49-F238E27FC236}">
                <a16:creationId xmlns:a16="http://schemas.microsoft.com/office/drawing/2014/main" id="{4559BFA1-4347-1B10-4B01-77BF31548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t="5396"/>
          <a:stretch/>
        </p:blipFill>
        <p:spPr>
          <a:xfrm>
            <a:off x="913628" y="2379633"/>
            <a:ext cx="1873241" cy="3770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3FE7FDD-4284-F0E3-FFD4-879D7AB61500}"/>
              </a:ext>
            </a:extLst>
          </p:cNvPr>
          <p:cNvSpPr txBox="1"/>
          <p:nvPr/>
        </p:nvSpPr>
        <p:spPr>
          <a:xfrm>
            <a:off x="8346349" y="1952460"/>
            <a:ext cx="3277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D0D0D"/>
                </a:solidFill>
                <a:latin typeface="Verdana "/>
                <a:ea typeface="Verdana" panose="020B0604030504040204" pitchFamily="34" charset="0"/>
              </a:rPr>
              <a:t>Geographical</a:t>
            </a:r>
            <a:r>
              <a:rPr lang="en-GB" sz="2000" b="1" dirty="0">
                <a:solidFill>
                  <a:srgbClr val="0D0D0D"/>
                </a:solidFill>
                <a:latin typeface="Verdana "/>
              </a:rPr>
              <a:t> area</a:t>
            </a:r>
            <a:endParaRPr lang="en-GB" sz="2000" b="1" dirty="0">
              <a:latin typeface="Verdana 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CA1029-6446-4C02-DAB2-01E794DB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425" y="2588031"/>
            <a:ext cx="2817628" cy="369294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322E8F-E57A-1681-B103-72E743A3E7A4}"/>
              </a:ext>
            </a:extLst>
          </p:cNvPr>
          <p:cNvSpPr txBox="1"/>
          <p:nvPr/>
        </p:nvSpPr>
        <p:spPr>
          <a:xfrm>
            <a:off x="9391601" y="2957115"/>
            <a:ext cx="434976" cy="123111"/>
          </a:xfrm>
          <a:prstGeom prst="rect">
            <a:avLst/>
          </a:prstGeom>
          <a:solidFill>
            <a:srgbClr val="18A7AB"/>
          </a:solidFill>
        </p:spPr>
        <p:txBody>
          <a:bodyPr wrap="square" rtlCol="0">
            <a:spAutoFit/>
          </a:bodyPr>
          <a:lstStyle/>
          <a:p>
            <a:endParaRPr lang="pt-PT" sz="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320E8B-F7E6-9AC1-90D4-741747F73B75}"/>
              </a:ext>
            </a:extLst>
          </p:cNvPr>
          <p:cNvSpPr txBox="1"/>
          <p:nvPr/>
        </p:nvSpPr>
        <p:spPr>
          <a:xfrm>
            <a:off x="9342981" y="3917722"/>
            <a:ext cx="434976" cy="123111"/>
          </a:xfrm>
          <a:prstGeom prst="rect">
            <a:avLst/>
          </a:prstGeom>
          <a:solidFill>
            <a:srgbClr val="52B55A"/>
          </a:solidFill>
        </p:spPr>
        <p:txBody>
          <a:bodyPr wrap="square" rtlCol="0">
            <a:spAutoFit/>
          </a:bodyPr>
          <a:lstStyle/>
          <a:p>
            <a:endParaRPr lang="pt-PT" sz="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E960E5-D087-4322-E0EC-6BFCED6F879D}"/>
              </a:ext>
            </a:extLst>
          </p:cNvPr>
          <p:cNvSpPr txBox="1"/>
          <p:nvPr/>
        </p:nvSpPr>
        <p:spPr>
          <a:xfrm>
            <a:off x="9365121" y="5235078"/>
            <a:ext cx="471491" cy="123111"/>
          </a:xfrm>
          <a:prstGeom prst="rect">
            <a:avLst/>
          </a:prstGeom>
          <a:solidFill>
            <a:srgbClr val="635B59"/>
          </a:solidFill>
        </p:spPr>
        <p:txBody>
          <a:bodyPr wrap="square" rtlCol="0">
            <a:spAutoFit/>
          </a:bodyPr>
          <a:lstStyle/>
          <a:p>
            <a:endParaRPr lang="pt-PT" sz="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C815B8B-5C71-1D93-A782-4593CEEB9850}"/>
              </a:ext>
            </a:extLst>
          </p:cNvPr>
          <p:cNvSpPr/>
          <p:nvPr/>
        </p:nvSpPr>
        <p:spPr>
          <a:xfrm>
            <a:off x="9282132" y="5970410"/>
            <a:ext cx="520753" cy="103835"/>
          </a:xfrm>
          <a:prstGeom prst="rect">
            <a:avLst/>
          </a:prstGeom>
          <a:solidFill>
            <a:srgbClr val="ED525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689D130-98AF-6AE3-8793-1996E2603230}"/>
              </a:ext>
            </a:extLst>
          </p:cNvPr>
          <p:cNvSpPr/>
          <p:nvPr/>
        </p:nvSpPr>
        <p:spPr>
          <a:xfrm>
            <a:off x="7776080" y="4899991"/>
            <a:ext cx="278337" cy="72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CFA8642-BEFA-7405-13E5-43BEE884CF2B}"/>
              </a:ext>
            </a:extLst>
          </p:cNvPr>
          <p:cNvSpPr/>
          <p:nvPr/>
        </p:nvSpPr>
        <p:spPr>
          <a:xfrm>
            <a:off x="7977486" y="5089027"/>
            <a:ext cx="278337" cy="184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CA86EFC3-7FA5-CEC8-AF56-BFCEEA887297}"/>
              </a:ext>
            </a:extLst>
          </p:cNvPr>
          <p:cNvCxnSpPr>
            <a:cxnSpLocks/>
          </p:cNvCxnSpPr>
          <p:nvPr/>
        </p:nvCxnSpPr>
        <p:spPr>
          <a:xfrm flipH="1">
            <a:off x="8808688" y="3966858"/>
            <a:ext cx="496860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FEB5A76-92B3-F4A4-3E21-FF2A265CA2E4}"/>
              </a:ext>
            </a:extLst>
          </p:cNvPr>
          <p:cNvSpPr txBox="1"/>
          <p:nvPr/>
        </p:nvSpPr>
        <p:spPr>
          <a:xfrm>
            <a:off x="2962651" y="2494967"/>
            <a:ext cx="1603531" cy="886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121 Male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 Female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Other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B669EDF-D7F2-F9C9-5241-EA752E5DE89A}"/>
              </a:ext>
            </a:extLst>
          </p:cNvPr>
          <p:cNvSpPr txBox="1"/>
          <p:nvPr/>
        </p:nvSpPr>
        <p:spPr>
          <a:xfrm>
            <a:off x="9316151" y="2890676"/>
            <a:ext cx="96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North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AA40F0F-F6A8-6C9A-7E3C-3F8A26299CE9}"/>
              </a:ext>
            </a:extLst>
          </p:cNvPr>
          <p:cNvSpPr txBox="1"/>
          <p:nvPr/>
        </p:nvSpPr>
        <p:spPr>
          <a:xfrm>
            <a:off x="9220089" y="3823829"/>
            <a:ext cx="96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F191751-C41E-24A8-8836-A04B56D5BBD0}"/>
              </a:ext>
            </a:extLst>
          </p:cNvPr>
          <p:cNvSpPr txBox="1"/>
          <p:nvPr/>
        </p:nvSpPr>
        <p:spPr>
          <a:xfrm>
            <a:off x="9135160" y="5310095"/>
            <a:ext cx="96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Alentejo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6019AC2-503A-E75C-B8FE-0B6F77E66D07}"/>
              </a:ext>
            </a:extLst>
          </p:cNvPr>
          <p:cNvSpPr txBox="1"/>
          <p:nvPr/>
        </p:nvSpPr>
        <p:spPr>
          <a:xfrm>
            <a:off x="9080228" y="5832595"/>
            <a:ext cx="96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Algarve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D36FD636-A675-F860-7AE6-4D32F366B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245" y="5022470"/>
            <a:ext cx="1391567" cy="126296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988BAEB-7C97-E0C5-B9DF-69A5809F3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396" y="5508383"/>
            <a:ext cx="1038370" cy="924054"/>
          </a:xfrm>
          <a:prstGeom prst="rect">
            <a:avLst/>
          </a:prstGeom>
        </p:spPr>
      </p:pic>
      <p:sp>
        <p:nvSpPr>
          <p:cNvPr id="28" name="Fluxograma: Processo 27">
            <a:extLst>
              <a:ext uri="{FF2B5EF4-FFF2-40B4-BE49-F238E27FC236}">
                <a16:creationId xmlns:a16="http://schemas.microsoft.com/office/drawing/2014/main" id="{8016A3EE-6C88-5BB3-4DE4-69C585D71563}"/>
              </a:ext>
            </a:extLst>
          </p:cNvPr>
          <p:cNvSpPr/>
          <p:nvPr/>
        </p:nvSpPr>
        <p:spPr>
          <a:xfrm>
            <a:off x="8536599" y="2867137"/>
            <a:ext cx="327852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</a:p>
        </p:txBody>
      </p:sp>
      <p:sp>
        <p:nvSpPr>
          <p:cNvPr id="29" name="Fluxograma: Processo 28">
            <a:extLst>
              <a:ext uri="{FF2B5EF4-FFF2-40B4-BE49-F238E27FC236}">
                <a16:creationId xmlns:a16="http://schemas.microsoft.com/office/drawing/2014/main" id="{C68E9EBE-9938-DDA2-F81F-77FF8913BF6F}"/>
              </a:ext>
            </a:extLst>
          </p:cNvPr>
          <p:cNvSpPr/>
          <p:nvPr/>
        </p:nvSpPr>
        <p:spPr>
          <a:xfrm>
            <a:off x="8471766" y="3816589"/>
            <a:ext cx="327852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30" name="Fluxograma: Processo 29">
            <a:extLst>
              <a:ext uri="{FF2B5EF4-FFF2-40B4-BE49-F238E27FC236}">
                <a16:creationId xmlns:a16="http://schemas.microsoft.com/office/drawing/2014/main" id="{19119FDD-F91C-8CF2-6B8F-5072A6D6190B}"/>
              </a:ext>
            </a:extLst>
          </p:cNvPr>
          <p:cNvSpPr/>
          <p:nvPr/>
        </p:nvSpPr>
        <p:spPr>
          <a:xfrm>
            <a:off x="7587590" y="4811984"/>
            <a:ext cx="764600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175</a:t>
            </a:r>
          </a:p>
        </p:txBody>
      </p:sp>
      <p:sp>
        <p:nvSpPr>
          <p:cNvPr id="31" name="Fluxograma: Processo 30">
            <a:extLst>
              <a:ext uri="{FF2B5EF4-FFF2-40B4-BE49-F238E27FC236}">
                <a16:creationId xmlns:a16="http://schemas.microsoft.com/office/drawing/2014/main" id="{5EADAF08-2EB7-FE1C-A0E0-0CC902910E5D}"/>
              </a:ext>
            </a:extLst>
          </p:cNvPr>
          <p:cNvSpPr/>
          <p:nvPr/>
        </p:nvSpPr>
        <p:spPr>
          <a:xfrm>
            <a:off x="8479770" y="5326434"/>
            <a:ext cx="329973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32" name="Fluxograma: Processo 31">
            <a:extLst>
              <a:ext uri="{FF2B5EF4-FFF2-40B4-BE49-F238E27FC236}">
                <a16:creationId xmlns:a16="http://schemas.microsoft.com/office/drawing/2014/main" id="{49967A8F-79F9-077E-56F9-0A3BA62006CE}"/>
              </a:ext>
            </a:extLst>
          </p:cNvPr>
          <p:cNvSpPr/>
          <p:nvPr/>
        </p:nvSpPr>
        <p:spPr>
          <a:xfrm>
            <a:off x="8473889" y="5842829"/>
            <a:ext cx="329973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B3680CC8-6A01-FC4D-A93F-8B640D4B364C}"/>
              </a:ext>
            </a:extLst>
          </p:cNvPr>
          <p:cNvCxnSpPr>
            <a:cxnSpLocks/>
          </p:cNvCxnSpPr>
          <p:nvPr/>
        </p:nvCxnSpPr>
        <p:spPr>
          <a:xfrm flipH="1">
            <a:off x="8367591" y="4936352"/>
            <a:ext cx="496860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EBB7FA48-1ADD-AB3A-84C0-7D46A367A65F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768661" y="5448595"/>
            <a:ext cx="366499" cy="1275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id="{DCFE8567-82FF-EBD9-DA37-1D970865FAED}"/>
              </a:ext>
            </a:extLst>
          </p:cNvPr>
          <p:cNvCxnSpPr>
            <a:cxnSpLocks/>
          </p:cNvCxnSpPr>
          <p:nvPr/>
        </p:nvCxnSpPr>
        <p:spPr>
          <a:xfrm flipH="1" flipV="1">
            <a:off x="8812954" y="5990459"/>
            <a:ext cx="366499" cy="263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luxograma: Processo 35">
            <a:extLst>
              <a:ext uri="{FF2B5EF4-FFF2-40B4-BE49-F238E27FC236}">
                <a16:creationId xmlns:a16="http://schemas.microsoft.com/office/drawing/2014/main" id="{6CFE954E-66D9-1FDB-315F-B7082CB8A2AC}"/>
              </a:ext>
            </a:extLst>
          </p:cNvPr>
          <p:cNvSpPr/>
          <p:nvPr/>
        </p:nvSpPr>
        <p:spPr>
          <a:xfrm>
            <a:off x="7812499" y="5281702"/>
            <a:ext cx="329973" cy="300538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077AB72B-27DA-4194-EF34-D830C1D5FE0D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7977486" y="5582240"/>
            <a:ext cx="0" cy="23376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8E7D8BA-913B-EC31-31AD-79F45EE51A14}"/>
              </a:ext>
            </a:extLst>
          </p:cNvPr>
          <p:cNvSpPr txBox="1"/>
          <p:nvPr/>
        </p:nvSpPr>
        <p:spPr>
          <a:xfrm>
            <a:off x="2921423" y="3498906"/>
            <a:ext cx="4039200" cy="199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182 Refugees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groups 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116 Men who have sex with men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76 People Living with HIV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 People who use drugs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Sex worker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7B744D7-40DE-FC72-5483-AA0BD400DF87}"/>
              </a:ext>
            </a:extLst>
          </p:cNvPr>
          <p:cNvSpPr txBox="1"/>
          <p:nvPr/>
        </p:nvSpPr>
        <p:spPr>
          <a:xfrm>
            <a:off x="2984343" y="5626972"/>
            <a:ext cx="2719253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Average age = 36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9929A48-382C-1872-0BB7-96AE882E07A4}"/>
              </a:ext>
            </a:extLst>
          </p:cNvPr>
          <p:cNvSpPr txBox="1"/>
          <p:nvPr/>
        </p:nvSpPr>
        <p:spPr>
          <a:xfrm>
            <a:off x="1033746" y="1880313"/>
            <a:ext cx="3277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GB" sz="2000" b="1" i="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eneficiary</a:t>
            </a:r>
            <a:r>
              <a:rPr lang="pt-PT" sz="2000" b="1" i="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194 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CD9A561B-CF5A-8365-323A-167C285B295B}"/>
              </a:ext>
            </a:extLst>
          </p:cNvPr>
          <p:cNvCxnSpPr>
            <a:cxnSpLocks/>
          </p:cNvCxnSpPr>
          <p:nvPr/>
        </p:nvCxnSpPr>
        <p:spPr>
          <a:xfrm flipH="1">
            <a:off x="8894820" y="3036853"/>
            <a:ext cx="496860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25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5B8E1A5-687C-6490-F4EA-FF40F55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4975"/>
            <a:ext cx="8891918" cy="12239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Key Figures</a:t>
            </a:r>
            <a:br>
              <a:rPr lang="en-US" dirty="0"/>
            </a:br>
            <a:endParaRPr lang="en-US" sz="1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F0A4AD-A69E-8D3F-E445-8BDABD93E385}"/>
              </a:ext>
            </a:extLst>
          </p:cNvPr>
          <p:cNvSpPr txBox="1"/>
          <p:nvPr/>
        </p:nvSpPr>
        <p:spPr>
          <a:xfrm>
            <a:off x="1717574" y="1957224"/>
            <a:ext cx="5630955" cy="25018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US" sz="15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Integrated testing sessions = 160​</a:t>
            </a:r>
            <a:endParaRPr lang="pt-PT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3 HIV reactive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2 HCV reactive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2 Syphilis reactive</a:t>
            </a:r>
          </a:p>
          <a:p>
            <a:pPr marL="1085850" lvl="2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73 people first time tested </a:t>
            </a:r>
            <a:endParaRPr lang="en-US" sz="1500" b="1" dirty="0">
              <a:solidFill>
                <a:srgbClr val="B8152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lvl="2">
              <a:lnSpc>
                <a:spcPct val="125000"/>
              </a:lnSpc>
            </a:pPr>
            <a:endParaRPr lang="en-US" sz="1500" b="1" dirty="0">
              <a:solidFill>
                <a:srgbClr val="B8152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en-US" sz="15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Consultation</a:t>
            </a:r>
            <a:r>
              <a:rPr lang="en-US" sz="12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at GAT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  19 Medical</a:t>
            </a:r>
          </a:p>
          <a:p>
            <a:pPr>
              <a:lnSpc>
                <a:spcPct val="125000"/>
              </a:lnSpc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  14 Nursing</a:t>
            </a:r>
            <a:endParaRPr lang="en-US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C75083-71A0-EE83-2D39-7B7792C40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94" y="5262966"/>
            <a:ext cx="1004552" cy="10116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DB7EA79-D2C1-EE85-59CD-57B85B98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036" y="2297760"/>
            <a:ext cx="1004552" cy="101816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82303AB-246D-5C77-2ED4-F74D96F8D9DE}"/>
              </a:ext>
            </a:extLst>
          </p:cNvPr>
          <p:cNvSpPr txBox="1"/>
          <p:nvPr/>
        </p:nvSpPr>
        <p:spPr>
          <a:xfrm>
            <a:off x="1599558" y="4902108"/>
            <a:ext cx="5464760" cy="58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5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Distribution</a:t>
            </a:r>
            <a:endParaRPr lang="pt-PT" sz="1200" b="1" dirty="0">
              <a:solidFill>
                <a:srgbClr val="B9152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lvl="2">
              <a:lnSpc>
                <a:spcPct val="125000"/>
              </a:lnSpc>
            </a:pPr>
            <a: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1971</a:t>
            </a:r>
            <a:r>
              <a:rPr lang="pt-PT" sz="1200" b="1" dirty="0">
                <a:solidFill>
                  <a:srgbClr val="B9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Condoms</a:t>
            </a:r>
            <a:endParaRPr lang="pt-PT" sz="1200" b="1" dirty="0">
              <a:solidFill>
                <a:srgbClr val="B9152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CFFC4E-41FF-BD73-30E9-1599428777D1}"/>
              </a:ext>
            </a:extLst>
          </p:cNvPr>
          <p:cNvSpPr txBox="1"/>
          <p:nvPr/>
        </p:nvSpPr>
        <p:spPr>
          <a:xfrm>
            <a:off x="6530058" y="1957224"/>
            <a:ext cx="4904906" cy="34482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GB" sz="15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Health linkages </a:t>
            </a:r>
            <a:r>
              <a:rPr lang="pt-PT" sz="1500" b="1" dirty="0">
                <a:solidFill>
                  <a:srgbClr val="B8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= 88</a:t>
            </a:r>
            <a:endParaRPr lang="pt-PT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lvl="2">
              <a:lnSpc>
                <a:spcPct val="150000"/>
              </a:lnSpc>
            </a:pPr>
            <a: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40 HIV</a:t>
            </a:r>
          </a:p>
          <a:p>
            <a:pPr lvl="2">
              <a:lnSpc>
                <a:spcPct val="150000"/>
              </a:lnSpc>
            </a:pPr>
            <a: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26 </a:t>
            </a:r>
            <a:r>
              <a:rPr lang="pt-PT" sz="1200" b="1" dirty="0" err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PrEP</a:t>
            </a:r>
            <a:endParaRPr lang="pt-PT" sz="12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lvl="2">
              <a:lnSpc>
                <a:spcPct val="150000"/>
              </a:lnSpc>
            </a:pPr>
            <a: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10 General medicine</a:t>
            </a:r>
          </a:p>
          <a:p>
            <a:pPr lvl="2">
              <a:lnSpc>
                <a:spcPct val="150000"/>
              </a:lnSpc>
            </a:pPr>
            <a: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6 VHC (</a:t>
            </a: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2 new diagnoses)</a:t>
            </a:r>
          </a:p>
          <a:p>
            <a:pPr lvl="2">
              <a:lnSpc>
                <a:spcPct val="150000"/>
              </a:lnSpc>
            </a:pP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2 Syphilis</a:t>
            </a:r>
          </a:p>
          <a:p>
            <a:pPr lvl="2">
              <a:lnSpc>
                <a:spcPct val="150000"/>
              </a:lnSpc>
            </a:pP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2 Methadone </a:t>
            </a:r>
          </a:p>
          <a:p>
            <a:pPr lvl="2">
              <a:lnSpc>
                <a:spcPct val="150000"/>
              </a:lnSpc>
            </a:pP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2 Post-Exposure Prophylaxis</a:t>
            </a:r>
          </a:p>
          <a:p>
            <a:pPr>
              <a:lnSpc>
                <a:spcPct val="125000"/>
              </a:lnSpc>
            </a:pP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</a:t>
            </a:r>
            <a:br>
              <a:rPr lang="pt-PT" sz="12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pt-PT" sz="1200" b="1" dirty="0">
                <a:solidFill>
                  <a:srgbClr val="B9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  </a:t>
            </a:r>
            <a:br>
              <a:rPr lang="pt-PT" sz="1200" b="1" dirty="0">
                <a:solidFill>
                  <a:srgbClr val="B9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r>
              <a:rPr lang="pt-PT" sz="1200" b="1" dirty="0">
                <a:solidFill>
                  <a:srgbClr val="B9152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              	</a:t>
            </a:r>
            <a:endParaRPr lang="pt-PT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pt-PT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	</a:t>
            </a:r>
          </a:p>
          <a:p>
            <a:pPr>
              <a:lnSpc>
                <a:spcPct val="125000"/>
              </a:lnSpc>
            </a:pPr>
            <a:endParaRPr lang="pt-PT" sz="1200" b="1" dirty="0">
              <a:solidFill>
                <a:srgbClr val="B91522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14" name="Imagem 13" descr="Uma imagem com texto, símbolo, Tipo de letra, captura de ecrã&#10;&#10;Descrição gerada automaticamente">
            <a:extLst>
              <a:ext uri="{FF2B5EF4-FFF2-40B4-BE49-F238E27FC236}">
                <a16:creationId xmlns:a16="http://schemas.microsoft.com/office/drawing/2014/main" id="{8197871D-1DC0-0027-A47B-E8412A969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73" y="2305134"/>
            <a:ext cx="790018" cy="79001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7EA7DD8-24C7-0A44-9502-7A10C5755DE9}"/>
              </a:ext>
            </a:extLst>
          </p:cNvPr>
          <p:cNvSpPr/>
          <p:nvPr/>
        </p:nvSpPr>
        <p:spPr>
          <a:xfrm>
            <a:off x="1745188" y="3944364"/>
            <a:ext cx="784951" cy="803942"/>
          </a:xfrm>
          <a:prstGeom prst="rect">
            <a:avLst/>
          </a:prstGeom>
          <a:solidFill>
            <a:srgbClr val="A61825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8" name="Gráfico 17" descr="Estetoscópio com preenchimento sólido">
            <a:extLst>
              <a:ext uri="{FF2B5EF4-FFF2-40B4-BE49-F238E27FC236}">
                <a16:creationId xmlns:a16="http://schemas.microsoft.com/office/drawing/2014/main" id="{C6CC44CD-8121-104C-EBB5-0B80A663A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5188" y="3969341"/>
            <a:ext cx="803943" cy="8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727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C0E6AB67-CD9B-A246-B6CE-F81BDAD84354}" vid="{5D216F09-CBF6-154B-A948-A440F68D81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E845D2AAF0E54D8EBD503DDEA2433D" ma:contentTypeVersion="15" ma:contentTypeDescription="Criar um novo documento." ma:contentTypeScope="" ma:versionID="ae8c24b6c13f58a7f1b189429925e511">
  <xsd:schema xmlns:xsd="http://www.w3.org/2001/XMLSchema" xmlns:xs="http://www.w3.org/2001/XMLSchema" xmlns:p="http://schemas.microsoft.com/office/2006/metadata/properties" xmlns:ns2="b29bd3ad-181e-4692-9347-ccdae10341f8" xmlns:ns3="2949b4aa-bd88-49f0-8657-b7b15cd0484e" targetNamespace="http://schemas.microsoft.com/office/2006/metadata/properties" ma:root="true" ma:fieldsID="141f6b28798ccb02c099083b66947f87" ns2:_="" ns3:_="">
    <xsd:import namespace="b29bd3ad-181e-4692-9347-ccdae10341f8"/>
    <xsd:import namespace="2949b4aa-bd88-49f0-8657-b7b15cd04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bd3ad-181e-4692-9347-ccdae10341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a79f0814-5a05-40bf-af53-d3ad924ce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9b4aa-bd88-49f0-8657-b7b15cd04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42fc4c2-8e6d-47b8-9056-21345200c8db}" ma:internalName="TaxCatchAll" ma:showField="CatchAllData" ma:web="2949b4aa-bd88-49f0-8657-b7b15cd048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CFF9D5-B6FA-425F-AF9A-741C174497B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29bd3ad-181e-4692-9347-ccdae10341f8"/>
    <ds:schemaRef ds:uri="2949b4aa-bd88-49f0-8657-b7b15cd0484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670B1B-83DF-4B37-8C7F-9FF0AC9394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AIDS-2024-Speaker-template_Verdana</Template>
  <TotalTime>1269</TotalTime>
  <Words>653</Words>
  <Application>Microsoft Office PowerPoint</Application>
  <PresentationFormat>Widescreen</PresentationFormat>
  <Paragraphs>163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Courier New</vt:lpstr>
      <vt:lpstr>IAS Ribbon Sans Bold</vt:lpstr>
      <vt:lpstr>IAS Ribbon Sans Regular</vt:lpstr>
      <vt:lpstr>Verdana</vt:lpstr>
      <vt:lpstr>Verdana </vt:lpstr>
      <vt:lpstr>Verdana Bold</vt:lpstr>
      <vt:lpstr>Wingdings</vt:lpstr>
      <vt:lpstr>IAS2023</vt:lpstr>
      <vt:lpstr>GAT Ти не один  You are not alone  </vt:lpstr>
      <vt:lpstr>GAT – Grupo de Ativistas em TRATAMENTOS  </vt:lpstr>
      <vt:lpstr>Services provided </vt:lpstr>
      <vt:lpstr>GAT Staff </vt:lpstr>
      <vt:lpstr>GAT Ти не один  You are not alone </vt:lpstr>
      <vt:lpstr>Activities </vt:lpstr>
      <vt:lpstr>Communication  </vt:lpstr>
      <vt:lpstr>Key Figures </vt:lpstr>
      <vt:lpstr>Key Figures </vt:lpstr>
      <vt:lpstr>Key Figures </vt:lpstr>
      <vt:lpstr>Challenges </vt:lpstr>
      <vt:lpstr>Close collaboration / partners </vt:lpstr>
      <vt:lpstr>Workshop – Access to health </vt:lpstr>
      <vt:lpstr>Workshop for institutions that provide support for Ukrainians with Temporary Protection</vt:lpstr>
      <vt:lpstr>Informative materials </vt:lpstr>
      <vt:lpstr>Informative materials </vt:lpstr>
      <vt:lpstr>Informative materials Migrant Kit – Access to Health in Portugal </vt:lpstr>
      <vt:lpstr>Informative materials Migrant Kit – Access to Health in Portugal </vt:lpstr>
      <vt:lpstr>Informative materials Migrant Kit – Access to Health in Portugal </vt:lpstr>
      <vt:lpstr>Informative materials Videos</vt:lpstr>
      <vt:lpstr>PowerPoint Presentation</vt:lpstr>
      <vt:lpstr>Community current challenges</vt:lpstr>
      <vt:lpstr>Activities </vt:lpstr>
      <vt:lpstr>PowerPoint Presentation</vt:lpstr>
      <vt:lpstr>The words we use matter in the response to HIV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 Ти не один  You are not alone  </dc:title>
  <dc:creator>Gat</dc:creator>
  <cp:lastModifiedBy>Preview 8 Rack 2</cp:lastModifiedBy>
  <cp:revision>6</cp:revision>
  <dcterms:created xsi:type="dcterms:W3CDTF">2024-06-11T18:32:34Z</dcterms:created>
  <dcterms:modified xsi:type="dcterms:W3CDTF">2024-07-18T15:36:07Z</dcterms:modified>
</cp:coreProperties>
</file>