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7" r:id="rId2"/>
    <p:sldId id="304" r:id="rId3"/>
    <p:sldId id="260" r:id="rId4"/>
    <p:sldId id="267" r:id="rId5"/>
    <p:sldId id="291" r:id="rId6"/>
    <p:sldId id="293" r:id="rId7"/>
    <p:sldId id="290" r:id="rId8"/>
    <p:sldId id="296" r:id="rId9"/>
    <p:sldId id="297" r:id="rId10"/>
    <p:sldId id="292" r:id="rId11"/>
    <p:sldId id="298" r:id="rId12"/>
    <p:sldId id="280" r:id="rId13"/>
    <p:sldId id="299" r:id="rId14"/>
    <p:sldId id="262" r:id="rId15"/>
    <p:sldId id="300" r:id="rId16"/>
    <p:sldId id="301" r:id="rId17"/>
    <p:sldId id="302" r:id="rId18"/>
    <p:sldId id="265" r:id="rId19"/>
    <p:sldId id="26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68"/>
    <p:restoredTop sz="94687"/>
  </p:normalViewPr>
  <p:slideViewPr>
    <p:cSldViewPr snapToGrid="0" showGuides="1">
      <p:cViewPr varScale="1">
        <p:scale>
          <a:sx n="104" d="100"/>
          <a:sy n="104" d="100"/>
        </p:scale>
        <p:origin x="688" y="2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F2D050-A7E4-8C41-A334-6659241754F5}" type="datetimeFigureOut">
              <a:rPr lang="en-US" smtClean="0"/>
              <a:t>7/22/24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38958A-5920-5340-A92D-E6CED18CF435}" type="slidenum">
              <a:rPr lang="en-US" smtClean="0"/>
              <a:t>‹#›</a:t>
            </a:fld>
            <a:endParaRPr lang="en-US"/>
          </a:p>
        </p:txBody>
      </p:sp>
    </p:spTree>
    <p:extLst>
      <p:ext uri="{BB962C8B-B14F-4D97-AF65-F5344CB8AC3E}">
        <p14:creationId xmlns:p14="http://schemas.microsoft.com/office/powerpoint/2010/main" val="4164288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E3D878-1724-454B-84EF-4742114C5BC3}" type="slidenum">
              <a:rPr lang="en-US" smtClean="0"/>
              <a:t>7</a:t>
            </a:fld>
            <a:endParaRPr lang="en-US"/>
          </a:p>
        </p:txBody>
      </p:sp>
    </p:spTree>
    <p:extLst>
      <p:ext uri="{BB962C8B-B14F-4D97-AF65-F5344CB8AC3E}">
        <p14:creationId xmlns:p14="http://schemas.microsoft.com/office/powerpoint/2010/main" val="3194043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38958A-5920-5340-A92D-E6CED18CF435}" type="slidenum">
              <a:rPr lang="en-US" smtClean="0"/>
              <a:t>8</a:t>
            </a:fld>
            <a:endParaRPr lang="en-US"/>
          </a:p>
        </p:txBody>
      </p:sp>
    </p:spTree>
    <p:extLst>
      <p:ext uri="{BB962C8B-B14F-4D97-AF65-F5344CB8AC3E}">
        <p14:creationId xmlns:p14="http://schemas.microsoft.com/office/powerpoint/2010/main" val="94609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E3D878-1724-454B-84EF-4742114C5BC3}" type="slidenum">
              <a:rPr lang="en-US" smtClean="0"/>
              <a:t>12</a:t>
            </a:fld>
            <a:endParaRPr lang="en-US"/>
          </a:p>
        </p:txBody>
      </p:sp>
    </p:spTree>
    <p:extLst>
      <p:ext uri="{BB962C8B-B14F-4D97-AF65-F5344CB8AC3E}">
        <p14:creationId xmlns:p14="http://schemas.microsoft.com/office/powerpoint/2010/main" val="2526647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E3D878-1724-454B-84EF-4742114C5BC3}" type="slidenum">
              <a:rPr lang="en-US" smtClean="0"/>
              <a:t>13</a:t>
            </a:fld>
            <a:endParaRPr lang="en-US"/>
          </a:p>
        </p:txBody>
      </p:sp>
    </p:spTree>
    <p:extLst>
      <p:ext uri="{BB962C8B-B14F-4D97-AF65-F5344CB8AC3E}">
        <p14:creationId xmlns:p14="http://schemas.microsoft.com/office/powerpoint/2010/main" val="2076045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E3D878-1724-454B-84EF-4742114C5BC3}" type="slidenum">
              <a:rPr lang="en-US" smtClean="0"/>
              <a:t>14</a:t>
            </a:fld>
            <a:endParaRPr lang="en-US"/>
          </a:p>
        </p:txBody>
      </p:sp>
    </p:spTree>
    <p:extLst>
      <p:ext uri="{BB962C8B-B14F-4D97-AF65-F5344CB8AC3E}">
        <p14:creationId xmlns:p14="http://schemas.microsoft.com/office/powerpoint/2010/main" val="4145415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E3D878-1724-454B-84EF-4742114C5BC3}" type="slidenum">
              <a:rPr lang="en-US" smtClean="0"/>
              <a:t>18</a:t>
            </a:fld>
            <a:endParaRPr lang="en-US"/>
          </a:p>
        </p:txBody>
      </p:sp>
    </p:spTree>
    <p:extLst>
      <p:ext uri="{BB962C8B-B14F-4D97-AF65-F5344CB8AC3E}">
        <p14:creationId xmlns:p14="http://schemas.microsoft.com/office/powerpoint/2010/main" val="2339012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7569E-789C-7FF5-BF48-4E07280245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7C84FC2-9274-1448-F9F2-7DD2E06FFB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0AF593-51A3-AC52-CE96-CB16900F3456}"/>
              </a:ext>
            </a:extLst>
          </p:cNvPr>
          <p:cNvSpPr>
            <a:spLocks noGrp="1"/>
          </p:cNvSpPr>
          <p:nvPr>
            <p:ph type="dt" sz="half" idx="10"/>
          </p:nvPr>
        </p:nvSpPr>
        <p:spPr/>
        <p:txBody>
          <a:bodyPr/>
          <a:lstStyle/>
          <a:p>
            <a:fld id="{254FBC96-4AF9-3648-8A2D-396108014F63}" type="datetimeFigureOut">
              <a:rPr lang="en-US" smtClean="0"/>
              <a:t>7/22/24</a:t>
            </a:fld>
            <a:endParaRPr lang="en-US"/>
          </a:p>
        </p:txBody>
      </p:sp>
      <p:sp>
        <p:nvSpPr>
          <p:cNvPr id="5" name="Footer Placeholder 4">
            <a:extLst>
              <a:ext uri="{FF2B5EF4-FFF2-40B4-BE49-F238E27FC236}">
                <a16:creationId xmlns:a16="http://schemas.microsoft.com/office/drawing/2014/main" id="{2ECC7D7A-4B42-1A89-CE4C-1CAB6F517A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DCD429-2CC8-0A03-6BA3-461F4F90BDEA}"/>
              </a:ext>
            </a:extLst>
          </p:cNvPr>
          <p:cNvSpPr>
            <a:spLocks noGrp="1"/>
          </p:cNvSpPr>
          <p:nvPr>
            <p:ph type="sldNum" sz="quarter" idx="12"/>
          </p:nvPr>
        </p:nvSpPr>
        <p:spPr/>
        <p:txBody>
          <a:bodyPr/>
          <a:lstStyle/>
          <a:p>
            <a:fld id="{B809D3A9-ED51-1F45-B620-F366DE8A3880}" type="slidenum">
              <a:rPr lang="en-US" smtClean="0"/>
              <a:t>‹#›</a:t>
            </a:fld>
            <a:endParaRPr lang="en-US"/>
          </a:p>
        </p:txBody>
      </p:sp>
    </p:spTree>
    <p:extLst>
      <p:ext uri="{BB962C8B-B14F-4D97-AF65-F5344CB8AC3E}">
        <p14:creationId xmlns:p14="http://schemas.microsoft.com/office/powerpoint/2010/main" val="2092656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7D52D-C400-47AF-377B-482DCBBCED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E8D6A1-9C7E-0879-0DC3-E7DF768688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2A482C-4981-7B84-481A-36BA5391951B}"/>
              </a:ext>
            </a:extLst>
          </p:cNvPr>
          <p:cNvSpPr>
            <a:spLocks noGrp="1"/>
          </p:cNvSpPr>
          <p:nvPr>
            <p:ph type="dt" sz="half" idx="10"/>
          </p:nvPr>
        </p:nvSpPr>
        <p:spPr/>
        <p:txBody>
          <a:bodyPr/>
          <a:lstStyle/>
          <a:p>
            <a:fld id="{254FBC96-4AF9-3648-8A2D-396108014F63}" type="datetimeFigureOut">
              <a:rPr lang="en-US" smtClean="0"/>
              <a:t>7/22/24</a:t>
            </a:fld>
            <a:endParaRPr lang="en-US"/>
          </a:p>
        </p:txBody>
      </p:sp>
      <p:sp>
        <p:nvSpPr>
          <p:cNvPr id="5" name="Footer Placeholder 4">
            <a:extLst>
              <a:ext uri="{FF2B5EF4-FFF2-40B4-BE49-F238E27FC236}">
                <a16:creationId xmlns:a16="http://schemas.microsoft.com/office/drawing/2014/main" id="{F995EC00-FDB3-C50A-9E1D-2F36C82D64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A425F3-CFF9-3139-52BE-A19907D1351B}"/>
              </a:ext>
            </a:extLst>
          </p:cNvPr>
          <p:cNvSpPr>
            <a:spLocks noGrp="1"/>
          </p:cNvSpPr>
          <p:nvPr>
            <p:ph type="sldNum" sz="quarter" idx="12"/>
          </p:nvPr>
        </p:nvSpPr>
        <p:spPr/>
        <p:txBody>
          <a:bodyPr/>
          <a:lstStyle/>
          <a:p>
            <a:fld id="{B809D3A9-ED51-1F45-B620-F366DE8A3880}" type="slidenum">
              <a:rPr lang="en-US" smtClean="0"/>
              <a:t>‹#›</a:t>
            </a:fld>
            <a:endParaRPr lang="en-US"/>
          </a:p>
        </p:txBody>
      </p:sp>
    </p:spTree>
    <p:extLst>
      <p:ext uri="{BB962C8B-B14F-4D97-AF65-F5344CB8AC3E}">
        <p14:creationId xmlns:p14="http://schemas.microsoft.com/office/powerpoint/2010/main" val="970784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49D990-30DF-0764-BCAC-A2BE2B7E6A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8F7A24-2352-51BD-AD1C-F1032CB222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47BF77-9F5B-75C1-C64B-CA9659FEDF3A}"/>
              </a:ext>
            </a:extLst>
          </p:cNvPr>
          <p:cNvSpPr>
            <a:spLocks noGrp="1"/>
          </p:cNvSpPr>
          <p:nvPr>
            <p:ph type="dt" sz="half" idx="10"/>
          </p:nvPr>
        </p:nvSpPr>
        <p:spPr/>
        <p:txBody>
          <a:bodyPr/>
          <a:lstStyle/>
          <a:p>
            <a:fld id="{254FBC96-4AF9-3648-8A2D-396108014F63}" type="datetimeFigureOut">
              <a:rPr lang="en-US" smtClean="0"/>
              <a:t>7/22/24</a:t>
            </a:fld>
            <a:endParaRPr lang="en-US"/>
          </a:p>
        </p:txBody>
      </p:sp>
      <p:sp>
        <p:nvSpPr>
          <p:cNvPr id="5" name="Footer Placeholder 4">
            <a:extLst>
              <a:ext uri="{FF2B5EF4-FFF2-40B4-BE49-F238E27FC236}">
                <a16:creationId xmlns:a16="http://schemas.microsoft.com/office/drawing/2014/main" id="{7C4DF59B-CD16-E7BC-E5E8-F31477008F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502DB5-5516-9CBB-CE8E-B5D543E8E26F}"/>
              </a:ext>
            </a:extLst>
          </p:cNvPr>
          <p:cNvSpPr>
            <a:spLocks noGrp="1"/>
          </p:cNvSpPr>
          <p:nvPr>
            <p:ph type="sldNum" sz="quarter" idx="12"/>
          </p:nvPr>
        </p:nvSpPr>
        <p:spPr/>
        <p:txBody>
          <a:bodyPr/>
          <a:lstStyle/>
          <a:p>
            <a:fld id="{B809D3A9-ED51-1F45-B620-F366DE8A3880}" type="slidenum">
              <a:rPr lang="en-US" smtClean="0"/>
              <a:t>‹#›</a:t>
            </a:fld>
            <a:endParaRPr lang="en-US"/>
          </a:p>
        </p:txBody>
      </p:sp>
    </p:spTree>
    <p:extLst>
      <p:ext uri="{BB962C8B-B14F-4D97-AF65-F5344CB8AC3E}">
        <p14:creationId xmlns:p14="http://schemas.microsoft.com/office/powerpoint/2010/main" val="2229946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F6CE9-0132-E0A5-6A05-7A371EF2F9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7E7E44-3F81-2FC5-CF56-ED2DAA95F0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EA68E9-4F72-2E47-E9EB-F04E51234687}"/>
              </a:ext>
            </a:extLst>
          </p:cNvPr>
          <p:cNvSpPr>
            <a:spLocks noGrp="1"/>
          </p:cNvSpPr>
          <p:nvPr>
            <p:ph type="dt" sz="half" idx="10"/>
          </p:nvPr>
        </p:nvSpPr>
        <p:spPr/>
        <p:txBody>
          <a:bodyPr/>
          <a:lstStyle/>
          <a:p>
            <a:fld id="{254FBC96-4AF9-3648-8A2D-396108014F63}" type="datetimeFigureOut">
              <a:rPr lang="en-US" smtClean="0"/>
              <a:t>7/22/24</a:t>
            </a:fld>
            <a:endParaRPr lang="en-US"/>
          </a:p>
        </p:txBody>
      </p:sp>
      <p:sp>
        <p:nvSpPr>
          <p:cNvPr id="5" name="Footer Placeholder 4">
            <a:extLst>
              <a:ext uri="{FF2B5EF4-FFF2-40B4-BE49-F238E27FC236}">
                <a16:creationId xmlns:a16="http://schemas.microsoft.com/office/drawing/2014/main" id="{C13F20BA-BE4F-A426-1795-9EDC4D9252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36091-9503-7D3E-586B-7272B410D00E}"/>
              </a:ext>
            </a:extLst>
          </p:cNvPr>
          <p:cNvSpPr>
            <a:spLocks noGrp="1"/>
          </p:cNvSpPr>
          <p:nvPr>
            <p:ph type="sldNum" sz="quarter" idx="12"/>
          </p:nvPr>
        </p:nvSpPr>
        <p:spPr/>
        <p:txBody>
          <a:bodyPr/>
          <a:lstStyle/>
          <a:p>
            <a:fld id="{B809D3A9-ED51-1F45-B620-F366DE8A3880}" type="slidenum">
              <a:rPr lang="en-US" smtClean="0"/>
              <a:t>‹#›</a:t>
            </a:fld>
            <a:endParaRPr lang="en-US"/>
          </a:p>
        </p:txBody>
      </p:sp>
    </p:spTree>
    <p:extLst>
      <p:ext uri="{BB962C8B-B14F-4D97-AF65-F5344CB8AC3E}">
        <p14:creationId xmlns:p14="http://schemas.microsoft.com/office/powerpoint/2010/main" val="771551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207C3-5283-B863-E046-4CBBBBCB29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515712-15B8-EE7F-1E4D-E0E79396FD1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9A91BC-8192-0FDC-CF47-7AE505C995F5}"/>
              </a:ext>
            </a:extLst>
          </p:cNvPr>
          <p:cNvSpPr>
            <a:spLocks noGrp="1"/>
          </p:cNvSpPr>
          <p:nvPr>
            <p:ph type="dt" sz="half" idx="10"/>
          </p:nvPr>
        </p:nvSpPr>
        <p:spPr/>
        <p:txBody>
          <a:bodyPr/>
          <a:lstStyle/>
          <a:p>
            <a:fld id="{254FBC96-4AF9-3648-8A2D-396108014F63}" type="datetimeFigureOut">
              <a:rPr lang="en-US" smtClean="0"/>
              <a:t>7/22/24</a:t>
            </a:fld>
            <a:endParaRPr lang="en-US"/>
          </a:p>
        </p:txBody>
      </p:sp>
      <p:sp>
        <p:nvSpPr>
          <p:cNvPr id="5" name="Footer Placeholder 4">
            <a:extLst>
              <a:ext uri="{FF2B5EF4-FFF2-40B4-BE49-F238E27FC236}">
                <a16:creationId xmlns:a16="http://schemas.microsoft.com/office/drawing/2014/main" id="{6F71FD3F-8928-165D-8D91-C71AA63915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EFD41E-925C-47E8-2784-ED389DC8E47F}"/>
              </a:ext>
            </a:extLst>
          </p:cNvPr>
          <p:cNvSpPr>
            <a:spLocks noGrp="1"/>
          </p:cNvSpPr>
          <p:nvPr>
            <p:ph type="sldNum" sz="quarter" idx="12"/>
          </p:nvPr>
        </p:nvSpPr>
        <p:spPr/>
        <p:txBody>
          <a:bodyPr/>
          <a:lstStyle/>
          <a:p>
            <a:fld id="{B809D3A9-ED51-1F45-B620-F366DE8A3880}" type="slidenum">
              <a:rPr lang="en-US" smtClean="0"/>
              <a:t>‹#›</a:t>
            </a:fld>
            <a:endParaRPr lang="en-US"/>
          </a:p>
        </p:txBody>
      </p:sp>
    </p:spTree>
    <p:extLst>
      <p:ext uri="{BB962C8B-B14F-4D97-AF65-F5344CB8AC3E}">
        <p14:creationId xmlns:p14="http://schemas.microsoft.com/office/powerpoint/2010/main" val="2051365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C55C9-918C-4DFC-B10E-2D820A9FEE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44A60A-2FD5-B336-61F0-AB71A139A9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4E916E-1E13-5C00-6127-F5A5B4E495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8121EB-77F0-A3F7-D5A6-A36B0DE11A8E}"/>
              </a:ext>
            </a:extLst>
          </p:cNvPr>
          <p:cNvSpPr>
            <a:spLocks noGrp="1"/>
          </p:cNvSpPr>
          <p:nvPr>
            <p:ph type="dt" sz="half" idx="10"/>
          </p:nvPr>
        </p:nvSpPr>
        <p:spPr/>
        <p:txBody>
          <a:bodyPr/>
          <a:lstStyle/>
          <a:p>
            <a:fld id="{254FBC96-4AF9-3648-8A2D-396108014F63}" type="datetimeFigureOut">
              <a:rPr lang="en-US" smtClean="0"/>
              <a:t>7/22/24</a:t>
            </a:fld>
            <a:endParaRPr lang="en-US"/>
          </a:p>
        </p:txBody>
      </p:sp>
      <p:sp>
        <p:nvSpPr>
          <p:cNvPr id="6" name="Footer Placeholder 5">
            <a:extLst>
              <a:ext uri="{FF2B5EF4-FFF2-40B4-BE49-F238E27FC236}">
                <a16:creationId xmlns:a16="http://schemas.microsoft.com/office/drawing/2014/main" id="{17563352-4F27-0AD1-72E0-E5F0036D65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08345E-231D-FA9C-319B-1EF2F75E8712}"/>
              </a:ext>
            </a:extLst>
          </p:cNvPr>
          <p:cNvSpPr>
            <a:spLocks noGrp="1"/>
          </p:cNvSpPr>
          <p:nvPr>
            <p:ph type="sldNum" sz="quarter" idx="12"/>
          </p:nvPr>
        </p:nvSpPr>
        <p:spPr/>
        <p:txBody>
          <a:bodyPr/>
          <a:lstStyle/>
          <a:p>
            <a:fld id="{B809D3A9-ED51-1F45-B620-F366DE8A3880}" type="slidenum">
              <a:rPr lang="en-US" smtClean="0"/>
              <a:t>‹#›</a:t>
            </a:fld>
            <a:endParaRPr lang="en-US"/>
          </a:p>
        </p:txBody>
      </p:sp>
    </p:spTree>
    <p:extLst>
      <p:ext uri="{BB962C8B-B14F-4D97-AF65-F5344CB8AC3E}">
        <p14:creationId xmlns:p14="http://schemas.microsoft.com/office/powerpoint/2010/main" val="1499124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5EB53-5247-C236-4936-FB53A88CEE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CD5862-1070-B1CF-66CB-B9FEF27249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C99FC3-8BA7-C98C-08E9-16FC66AA9C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8833E7-0B1D-87B2-F3CF-851B2DCAB2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1B4F0-98F8-AD77-A2A3-2E2A65E718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96682B-AA54-440D-AA43-CA91BF70ACE7}"/>
              </a:ext>
            </a:extLst>
          </p:cNvPr>
          <p:cNvSpPr>
            <a:spLocks noGrp="1"/>
          </p:cNvSpPr>
          <p:nvPr>
            <p:ph type="dt" sz="half" idx="10"/>
          </p:nvPr>
        </p:nvSpPr>
        <p:spPr/>
        <p:txBody>
          <a:bodyPr/>
          <a:lstStyle/>
          <a:p>
            <a:fld id="{254FBC96-4AF9-3648-8A2D-396108014F63}" type="datetimeFigureOut">
              <a:rPr lang="en-US" smtClean="0"/>
              <a:t>7/22/24</a:t>
            </a:fld>
            <a:endParaRPr lang="en-US"/>
          </a:p>
        </p:txBody>
      </p:sp>
      <p:sp>
        <p:nvSpPr>
          <p:cNvPr id="8" name="Footer Placeholder 7">
            <a:extLst>
              <a:ext uri="{FF2B5EF4-FFF2-40B4-BE49-F238E27FC236}">
                <a16:creationId xmlns:a16="http://schemas.microsoft.com/office/drawing/2014/main" id="{2A90A4E2-BACD-15CE-D9D7-0460B2C3CA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F80106-50EE-815A-CFB4-E55906CFCBD5}"/>
              </a:ext>
            </a:extLst>
          </p:cNvPr>
          <p:cNvSpPr>
            <a:spLocks noGrp="1"/>
          </p:cNvSpPr>
          <p:nvPr>
            <p:ph type="sldNum" sz="quarter" idx="12"/>
          </p:nvPr>
        </p:nvSpPr>
        <p:spPr/>
        <p:txBody>
          <a:bodyPr/>
          <a:lstStyle/>
          <a:p>
            <a:fld id="{B809D3A9-ED51-1F45-B620-F366DE8A3880}" type="slidenum">
              <a:rPr lang="en-US" smtClean="0"/>
              <a:t>‹#›</a:t>
            </a:fld>
            <a:endParaRPr lang="en-US"/>
          </a:p>
        </p:txBody>
      </p:sp>
    </p:spTree>
    <p:extLst>
      <p:ext uri="{BB962C8B-B14F-4D97-AF65-F5344CB8AC3E}">
        <p14:creationId xmlns:p14="http://schemas.microsoft.com/office/powerpoint/2010/main" val="277114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503C5-8DC1-02CE-7C62-6DDDE98A5E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8B8060-8269-5E1A-43AE-C17874139F38}"/>
              </a:ext>
            </a:extLst>
          </p:cNvPr>
          <p:cNvSpPr>
            <a:spLocks noGrp="1"/>
          </p:cNvSpPr>
          <p:nvPr>
            <p:ph type="dt" sz="half" idx="10"/>
          </p:nvPr>
        </p:nvSpPr>
        <p:spPr/>
        <p:txBody>
          <a:bodyPr/>
          <a:lstStyle/>
          <a:p>
            <a:fld id="{254FBC96-4AF9-3648-8A2D-396108014F63}" type="datetimeFigureOut">
              <a:rPr lang="en-US" smtClean="0"/>
              <a:t>7/22/24</a:t>
            </a:fld>
            <a:endParaRPr lang="en-US"/>
          </a:p>
        </p:txBody>
      </p:sp>
      <p:sp>
        <p:nvSpPr>
          <p:cNvPr id="4" name="Footer Placeholder 3">
            <a:extLst>
              <a:ext uri="{FF2B5EF4-FFF2-40B4-BE49-F238E27FC236}">
                <a16:creationId xmlns:a16="http://schemas.microsoft.com/office/drawing/2014/main" id="{D4EB3D2A-700C-FF42-7E86-1F2B5B6E4E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68E8E0-5711-BB4B-5911-C860331210EC}"/>
              </a:ext>
            </a:extLst>
          </p:cNvPr>
          <p:cNvSpPr>
            <a:spLocks noGrp="1"/>
          </p:cNvSpPr>
          <p:nvPr>
            <p:ph type="sldNum" sz="quarter" idx="12"/>
          </p:nvPr>
        </p:nvSpPr>
        <p:spPr/>
        <p:txBody>
          <a:bodyPr/>
          <a:lstStyle/>
          <a:p>
            <a:fld id="{B809D3A9-ED51-1F45-B620-F366DE8A3880}" type="slidenum">
              <a:rPr lang="en-US" smtClean="0"/>
              <a:t>‹#›</a:t>
            </a:fld>
            <a:endParaRPr lang="en-US"/>
          </a:p>
        </p:txBody>
      </p:sp>
    </p:spTree>
    <p:extLst>
      <p:ext uri="{BB962C8B-B14F-4D97-AF65-F5344CB8AC3E}">
        <p14:creationId xmlns:p14="http://schemas.microsoft.com/office/powerpoint/2010/main" val="1247682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46ACC8-D720-7E85-6E86-B99742CDAF86}"/>
              </a:ext>
            </a:extLst>
          </p:cNvPr>
          <p:cNvSpPr>
            <a:spLocks noGrp="1"/>
          </p:cNvSpPr>
          <p:nvPr>
            <p:ph type="dt" sz="half" idx="10"/>
          </p:nvPr>
        </p:nvSpPr>
        <p:spPr/>
        <p:txBody>
          <a:bodyPr/>
          <a:lstStyle/>
          <a:p>
            <a:fld id="{254FBC96-4AF9-3648-8A2D-396108014F63}" type="datetimeFigureOut">
              <a:rPr lang="en-US" smtClean="0"/>
              <a:t>7/22/24</a:t>
            </a:fld>
            <a:endParaRPr lang="en-US"/>
          </a:p>
        </p:txBody>
      </p:sp>
      <p:sp>
        <p:nvSpPr>
          <p:cNvPr id="3" name="Footer Placeholder 2">
            <a:extLst>
              <a:ext uri="{FF2B5EF4-FFF2-40B4-BE49-F238E27FC236}">
                <a16:creationId xmlns:a16="http://schemas.microsoft.com/office/drawing/2014/main" id="{FE3E8833-B916-36FC-FC43-61D558CBDE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AACB02-330E-B756-6F3F-FE758A1961F8}"/>
              </a:ext>
            </a:extLst>
          </p:cNvPr>
          <p:cNvSpPr>
            <a:spLocks noGrp="1"/>
          </p:cNvSpPr>
          <p:nvPr>
            <p:ph type="sldNum" sz="quarter" idx="12"/>
          </p:nvPr>
        </p:nvSpPr>
        <p:spPr/>
        <p:txBody>
          <a:bodyPr/>
          <a:lstStyle/>
          <a:p>
            <a:fld id="{B809D3A9-ED51-1F45-B620-F366DE8A3880}" type="slidenum">
              <a:rPr lang="en-US" smtClean="0"/>
              <a:t>‹#›</a:t>
            </a:fld>
            <a:endParaRPr lang="en-US"/>
          </a:p>
        </p:txBody>
      </p:sp>
    </p:spTree>
    <p:extLst>
      <p:ext uri="{BB962C8B-B14F-4D97-AF65-F5344CB8AC3E}">
        <p14:creationId xmlns:p14="http://schemas.microsoft.com/office/powerpoint/2010/main" val="3846222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89DB7-9AFE-8CFD-9398-A9428792E5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F6D4CA-55CE-C493-E93E-78F8C08342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834671-04A7-BDC3-604C-B9A59D2CDF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1731A9-986D-6BC8-36E5-8C15D06E52FE}"/>
              </a:ext>
            </a:extLst>
          </p:cNvPr>
          <p:cNvSpPr>
            <a:spLocks noGrp="1"/>
          </p:cNvSpPr>
          <p:nvPr>
            <p:ph type="dt" sz="half" idx="10"/>
          </p:nvPr>
        </p:nvSpPr>
        <p:spPr/>
        <p:txBody>
          <a:bodyPr/>
          <a:lstStyle/>
          <a:p>
            <a:fld id="{254FBC96-4AF9-3648-8A2D-396108014F63}" type="datetimeFigureOut">
              <a:rPr lang="en-US" smtClean="0"/>
              <a:t>7/22/24</a:t>
            </a:fld>
            <a:endParaRPr lang="en-US"/>
          </a:p>
        </p:txBody>
      </p:sp>
      <p:sp>
        <p:nvSpPr>
          <p:cNvPr id="6" name="Footer Placeholder 5">
            <a:extLst>
              <a:ext uri="{FF2B5EF4-FFF2-40B4-BE49-F238E27FC236}">
                <a16:creationId xmlns:a16="http://schemas.microsoft.com/office/drawing/2014/main" id="{3736259B-AD07-9CE4-60EF-2827EB89CD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78B7B1-F99D-703B-640D-08AC91A9E863}"/>
              </a:ext>
            </a:extLst>
          </p:cNvPr>
          <p:cNvSpPr>
            <a:spLocks noGrp="1"/>
          </p:cNvSpPr>
          <p:nvPr>
            <p:ph type="sldNum" sz="quarter" idx="12"/>
          </p:nvPr>
        </p:nvSpPr>
        <p:spPr/>
        <p:txBody>
          <a:bodyPr/>
          <a:lstStyle/>
          <a:p>
            <a:fld id="{B809D3A9-ED51-1F45-B620-F366DE8A3880}" type="slidenum">
              <a:rPr lang="en-US" smtClean="0"/>
              <a:t>‹#›</a:t>
            </a:fld>
            <a:endParaRPr lang="en-US"/>
          </a:p>
        </p:txBody>
      </p:sp>
    </p:spTree>
    <p:extLst>
      <p:ext uri="{BB962C8B-B14F-4D97-AF65-F5344CB8AC3E}">
        <p14:creationId xmlns:p14="http://schemas.microsoft.com/office/powerpoint/2010/main" val="2872888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19748-B985-9F36-6DA7-7316D92875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99FC9F-5583-887D-3594-24C1AB9663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F3C12B-FF59-5929-0136-8007C400CC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BF5316-4E2F-A46B-7C94-6683A6301EF3}"/>
              </a:ext>
            </a:extLst>
          </p:cNvPr>
          <p:cNvSpPr>
            <a:spLocks noGrp="1"/>
          </p:cNvSpPr>
          <p:nvPr>
            <p:ph type="dt" sz="half" idx="10"/>
          </p:nvPr>
        </p:nvSpPr>
        <p:spPr/>
        <p:txBody>
          <a:bodyPr/>
          <a:lstStyle/>
          <a:p>
            <a:fld id="{254FBC96-4AF9-3648-8A2D-396108014F63}" type="datetimeFigureOut">
              <a:rPr lang="en-US" smtClean="0"/>
              <a:t>7/22/24</a:t>
            </a:fld>
            <a:endParaRPr lang="en-US"/>
          </a:p>
        </p:txBody>
      </p:sp>
      <p:sp>
        <p:nvSpPr>
          <p:cNvPr id="6" name="Footer Placeholder 5">
            <a:extLst>
              <a:ext uri="{FF2B5EF4-FFF2-40B4-BE49-F238E27FC236}">
                <a16:creationId xmlns:a16="http://schemas.microsoft.com/office/drawing/2014/main" id="{0E17DE5A-A7C0-1D31-731A-358E830D2A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72F56C-A590-F5B4-C454-7A72D24DE03B}"/>
              </a:ext>
            </a:extLst>
          </p:cNvPr>
          <p:cNvSpPr>
            <a:spLocks noGrp="1"/>
          </p:cNvSpPr>
          <p:nvPr>
            <p:ph type="sldNum" sz="quarter" idx="12"/>
          </p:nvPr>
        </p:nvSpPr>
        <p:spPr/>
        <p:txBody>
          <a:bodyPr/>
          <a:lstStyle/>
          <a:p>
            <a:fld id="{B809D3A9-ED51-1F45-B620-F366DE8A3880}" type="slidenum">
              <a:rPr lang="en-US" smtClean="0"/>
              <a:t>‹#›</a:t>
            </a:fld>
            <a:endParaRPr lang="en-US"/>
          </a:p>
        </p:txBody>
      </p:sp>
    </p:spTree>
    <p:extLst>
      <p:ext uri="{BB962C8B-B14F-4D97-AF65-F5344CB8AC3E}">
        <p14:creationId xmlns:p14="http://schemas.microsoft.com/office/powerpoint/2010/main" val="1813520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3F3AC4-ECAB-B97F-DF67-2867DBB78C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5EFA4E-5AC8-E480-14DB-494971514E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03E13A-1A26-0412-CC26-0A800F09DD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54FBC96-4AF9-3648-8A2D-396108014F63}" type="datetimeFigureOut">
              <a:rPr lang="en-US" smtClean="0"/>
              <a:t>7/22/24</a:t>
            </a:fld>
            <a:endParaRPr lang="en-US"/>
          </a:p>
        </p:txBody>
      </p:sp>
      <p:sp>
        <p:nvSpPr>
          <p:cNvPr id="5" name="Footer Placeholder 4">
            <a:extLst>
              <a:ext uri="{FF2B5EF4-FFF2-40B4-BE49-F238E27FC236}">
                <a16:creationId xmlns:a16="http://schemas.microsoft.com/office/drawing/2014/main" id="{E94227B3-1FF5-36CF-E658-E4B96ACD35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7FE0A55-411E-8FE7-05D8-9CDC543D77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09D3A9-ED51-1F45-B620-F366DE8A3880}" type="slidenum">
              <a:rPr lang="en-US" smtClean="0"/>
              <a:t>‹#›</a:t>
            </a:fld>
            <a:endParaRPr lang="en-US"/>
          </a:p>
        </p:txBody>
      </p:sp>
    </p:spTree>
    <p:extLst>
      <p:ext uri="{BB962C8B-B14F-4D97-AF65-F5344CB8AC3E}">
        <p14:creationId xmlns:p14="http://schemas.microsoft.com/office/powerpoint/2010/main" val="749401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image" Target="../media/image6.png"/><Relationship Id="rId18" Type="http://schemas.openxmlformats.org/officeDocument/2006/relationships/image" Target="../media/image12.png"/><Relationship Id="rId3" Type="http://schemas.openxmlformats.org/officeDocument/2006/relationships/image" Target="../media/image19.emf"/><Relationship Id="rId7" Type="http://schemas.openxmlformats.org/officeDocument/2006/relationships/image" Target="../media/image16.emf"/><Relationship Id="rId12" Type="http://schemas.openxmlformats.org/officeDocument/2006/relationships/image" Target="../media/image5.png"/><Relationship Id="rId17" Type="http://schemas.openxmlformats.org/officeDocument/2006/relationships/image" Target="../media/image11.png"/><Relationship Id="rId2" Type="http://schemas.openxmlformats.org/officeDocument/2006/relationships/image" Target="../media/image13.emf"/><Relationship Id="rId16" Type="http://schemas.openxmlformats.org/officeDocument/2006/relationships/image" Target="../media/image10.png"/><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8.emf"/><Relationship Id="rId11" Type="http://schemas.openxmlformats.org/officeDocument/2006/relationships/image" Target="../media/image4.png"/><Relationship Id="rId5" Type="http://schemas.openxmlformats.org/officeDocument/2006/relationships/image" Target="../media/image9.png"/><Relationship Id="rId15" Type="http://schemas.openxmlformats.org/officeDocument/2006/relationships/image" Target="../media/image8.png"/><Relationship Id="rId10" Type="http://schemas.openxmlformats.org/officeDocument/2006/relationships/image" Target="../media/image21.emf"/><Relationship Id="rId19" Type="http://schemas.openxmlformats.org/officeDocument/2006/relationships/image" Target="../media/image1.png"/><Relationship Id="rId4" Type="http://schemas.openxmlformats.org/officeDocument/2006/relationships/image" Target="../media/image15.emf"/><Relationship Id="rId9" Type="http://schemas.openxmlformats.org/officeDocument/2006/relationships/image" Target="../media/image20.emf"/><Relationship Id="rId1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image" Target="../media/image6.png"/><Relationship Id="rId18" Type="http://schemas.openxmlformats.org/officeDocument/2006/relationships/image" Target="../media/image12.png"/><Relationship Id="rId3" Type="http://schemas.openxmlformats.org/officeDocument/2006/relationships/image" Target="../media/image14.emf"/><Relationship Id="rId7" Type="http://schemas.openxmlformats.org/officeDocument/2006/relationships/image" Target="../media/image16.emf"/><Relationship Id="rId12" Type="http://schemas.openxmlformats.org/officeDocument/2006/relationships/image" Target="../media/image5.png"/><Relationship Id="rId17" Type="http://schemas.openxmlformats.org/officeDocument/2006/relationships/image" Target="../media/image11.png"/><Relationship Id="rId2" Type="http://schemas.openxmlformats.org/officeDocument/2006/relationships/image" Target="../media/image13.emf"/><Relationship Id="rId16" Type="http://schemas.openxmlformats.org/officeDocument/2006/relationships/image" Target="../media/image10.png"/><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8.emf"/><Relationship Id="rId11" Type="http://schemas.openxmlformats.org/officeDocument/2006/relationships/image" Target="../media/image4.png"/><Relationship Id="rId5" Type="http://schemas.openxmlformats.org/officeDocument/2006/relationships/image" Target="../media/image9.png"/><Relationship Id="rId15" Type="http://schemas.openxmlformats.org/officeDocument/2006/relationships/image" Target="../media/image8.png"/><Relationship Id="rId10" Type="http://schemas.openxmlformats.org/officeDocument/2006/relationships/image" Target="../media/image21.emf"/><Relationship Id="rId19" Type="http://schemas.openxmlformats.org/officeDocument/2006/relationships/image" Target="../media/image1.png"/><Relationship Id="rId4" Type="http://schemas.openxmlformats.org/officeDocument/2006/relationships/image" Target="../media/image15.emf"/><Relationship Id="rId9" Type="http://schemas.openxmlformats.org/officeDocument/2006/relationships/image" Target="../media/image20.emf"/><Relationship Id="rId1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2.emf"/><Relationship Id="rId7"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image" Target="../media/image21.emf"/><Relationship Id="rId4" Type="http://schemas.openxmlformats.org/officeDocument/2006/relationships/image" Target="../media/image20.emf"/></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1.emf"/><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image" Target="../media/image8.png"/><Relationship Id="rId18" Type="http://schemas.openxmlformats.org/officeDocument/2006/relationships/image" Target="../media/image2.png"/><Relationship Id="rId3" Type="http://schemas.openxmlformats.org/officeDocument/2006/relationships/image" Target="../media/image14.emf"/><Relationship Id="rId7" Type="http://schemas.openxmlformats.org/officeDocument/2006/relationships/image" Target="../media/image16.emf"/><Relationship Id="rId12" Type="http://schemas.openxmlformats.org/officeDocument/2006/relationships/image" Target="../media/image7.png"/><Relationship Id="rId17" Type="http://schemas.openxmlformats.org/officeDocument/2006/relationships/image" Target="../media/image1.png"/><Relationship Id="rId2" Type="http://schemas.openxmlformats.org/officeDocument/2006/relationships/image" Target="../media/image13.emf"/><Relationship Id="rId16"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8.emf"/><Relationship Id="rId11" Type="http://schemas.openxmlformats.org/officeDocument/2006/relationships/image" Target="../media/image6.png"/><Relationship Id="rId5" Type="http://schemas.openxmlformats.org/officeDocument/2006/relationships/image" Target="../media/image9.png"/><Relationship Id="rId15" Type="http://schemas.openxmlformats.org/officeDocument/2006/relationships/image" Target="../media/image11.png"/><Relationship Id="rId10" Type="http://schemas.openxmlformats.org/officeDocument/2006/relationships/image" Target="../media/image5.png"/><Relationship Id="rId4" Type="http://schemas.openxmlformats.org/officeDocument/2006/relationships/image" Target="../media/image15.emf"/><Relationship Id="rId9" Type="http://schemas.openxmlformats.org/officeDocument/2006/relationships/image" Target="../media/image4.png"/><Relationship Id="rId1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image" Target="../media/image7.png"/><Relationship Id="rId18" Type="http://schemas.openxmlformats.org/officeDocument/2006/relationships/image" Target="../media/image1.png"/><Relationship Id="rId3" Type="http://schemas.openxmlformats.org/officeDocument/2006/relationships/image" Target="../media/image14.emf"/><Relationship Id="rId7" Type="http://schemas.openxmlformats.org/officeDocument/2006/relationships/image" Target="../media/image16.emf"/><Relationship Id="rId12" Type="http://schemas.openxmlformats.org/officeDocument/2006/relationships/image" Target="../media/image6.png"/><Relationship Id="rId17" Type="http://schemas.openxmlformats.org/officeDocument/2006/relationships/image" Target="../media/image12.png"/><Relationship Id="rId2" Type="http://schemas.openxmlformats.org/officeDocument/2006/relationships/image" Target="../media/image13.emf"/><Relationship Id="rId16"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8.emf"/><Relationship Id="rId11" Type="http://schemas.openxmlformats.org/officeDocument/2006/relationships/image" Target="../media/image5.png"/><Relationship Id="rId5" Type="http://schemas.openxmlformats.org/officeDocument/2006/relationships/image" Target="../media/image9.png"/><Relationship Id="rId15" Type="http://schemas.openxmlformats.org/officeDocument/2006/relationships/image" Target="../media/image10.png"/><Relationship Id="rId10" Type="http://schemas.openxmlformats.org/officeDocument/2006/relationships/image" Target="../media/image4.png"/><Relationship Id="rId19" Type="http://schemas.openxmlformats.org/officeDocument/2006/relationships/image" Target="../media/image2.png"/><Relationship Id="rId4" Type="http://schemas.openxmlformats.org/officeDocument/2006/relationships/image" Target="../media/image15.emf"/><Relationship Id="rId9" Type="http://schemas.openxmlformats.org/officeDocument/2006/relationships/image" Target="../media/image24.emf"/><Relationship Id="rId14"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image" Target="../media/image8.png"/><Relationship Id="rId18" Type="http://schemas.openxmlformats.org/officeDocument/2006/relationships/image" Target="../media/image2.png"/><Relationship Id="rId3" Type="http://schemas.openxmlformats.org/officeDocument/2006/relationships/image" Target="../media/image14.emf"/><Relationship Id="rId7" Type="http://schemas.openxmlformats.org/officeDocument/2006/relationships/image" Target="../media/image16.emf"/><Relationship Id="rId12" Type="http://schemas.openxmlformats.org/officeDocument/2006/relationships/image" Target="../media/image7.png"/><Relationship Id="rId17" Type="http://schemas.openxmlformats.org/officeDocument/2006/relationships/image" Target="../media/image1.png"/><Relationship Id="rId2" Type="http://schemas.openxmlformats.org/officeDocument/2006/relationships/image" Target="../media/image13.emf"/><Relationship Id="rId16"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8.emf"/><Relationship Id="rId11" Type="http://schemas.openxmlformats.org/officeDocument/2006/relationships/image" Target="../media/image6.png"/><Relationship Id="rId5" Type="http://schemas.openxmlformats.org/officeDocument/2006/relationships/image" Target="../media/image9.png"/><Relationship Id="rId15" Type="http://schemas.openxmlformats.org/officeDocument/2006/relationships/image" Target="../media/image11.png"/><Relationship Id="rId10" Type="http://schemas.openxmlformats.org/officeDocument/2006/relationships/image" Target="../media/image5.png"/><Relationship Id="rId4" Type="http://schemas.openxmlformats.org/officeDocument/2006/relationships/image" Target="../media/image15.emf"/><Relationship Id="rId9" Type="http://schemas.openxmlformats.org/officeDocument/2006/relationships/image" Target="../media/image4.png"/><Relationship Id="rId1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png"/><Relationship Id="rId3" Type="http://schemas.openxmlformats.org/officeDocument/2006/relationships/image" Target="../media/image13.emf"/><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8.emf"/><Relationship Id="rId2" Type="http://schemas.openxmlformats.org/officeDocument/2006/relationships/notesSlide" Target="../notesSlides/notesSlide2.xml"/><Relationship Id="rId16" Type="http://schemas.openxmlformats.org/officeDocument/2006/relationships/image" Target="../media/image17.emf"/><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15.emf"/><Relationship Id="rId15" Type="http://schemas.openxmlformats.org/officeDocument/2006/relationships/image" Target="../media/image16.emf"/><Relationship Id="rId10" Type="http://schemas.openxmlformats.org/officeDocument/2006/relationships/image" Target="../media/image8.png"/><Relationship Id="rId19" Type="http://schemas.openxmlformats.org/officeDocument/2006/relationships/image" Target="../media/image2.png"/><Relationship Id="rId4" Type="http://schemas.openxmlformats.org/officeDocument/2006/relationships/image" Target="../media/image14.emf"/><Relationship Id="rId9" Type="http://schemas.openxmlformats.org/officeDocument/2006/relationships/image" Target="../media/image7.png"/><Relationship Id="rId1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image" Target="../media/image8.png"/><Relationship Id="rId18" Type="http://schemas.openxmlformats.org/officeDocument/2006/relationships/image" Target="../media/image2.png"/><Relationship Id="rId3" Type="http://schemas.openxmlformats.org/officeDocument/2006/relationships/image" Target="../media/image14.emf"/><Relationship Id="rId7" Type="http://schemas.openxmlformats.org/officeDocument/2006/relationships/image" Target="../media/image16.emf"/><Relationship Id="rId12" Type="http://schemas.openxmlformats.org/officeDocument/2006/relationships/image" Target="../media/image7.png"/><Relationship Id="rId17" Type="http://schemas.openxmlformats.org/officeDocument/2006/relationships/image" Target="../media/image1.png"/><Relationship Id="rId2" Type="http://schemas.openxmlformats.org/officeDocument/2006/relationships/image" Target="../media/image13.emf"/><Relationship Id="rId16"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8.emf"/><Relationship Id="rId11" Type="http://schemas.openxmlformats.org/officeDocument/2006/relationships/image" Target="../media/image6.png"/><Relationship Id="rId5" Type="http://schemas.openxmlformats.org/officeDocument/2006/relationships/image" Target="../media/image9.png"/><Relationship Id="rId15" Type="http://schemas.openxmlformats.org/officeDocument/2006/relationships/image" Target="../media/image11.png"/><Relationship Id="rId10" Type="http://schemas.openxmlformats.org/officeDocument/2006/relationships/image" Target="../media/image5.png"/><Relationship Id="rId4" Type="http://schemas.openxmlformats.org/officeDocument/2006/relationships/image" Target="../media/image15.emf"/><Relationship Id="rId9" Type="http://schemas.openxmlformats.org/officeDocument/2006/relationships/image" Target="../media/image4.pn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2D2C3FD-7AD4-3C27-CE69-81C456DBB548}"/>
              </a:ext>
            </a:extLst>
          </p:cNvPr>
          <p:cNvSpPr txBox="1">
            <a:spLocks/>
          </p:cNvSpPr>
          <p:nvPr/>
        </p:nvSpPr>
        <p:spPr>
          <a:xfrm>
            <a:off x="0" y="1140245"/>
            <a:ext cx="12191999" cy="3271049"/>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a:solidFill>
                  <a:srgbClr val="011893"/>
                </a:solidFill>
                <a:latin typeface="Arial Black" panose="020B0604020202020204" pitchFamily="34" charset="0"/>
                <a:cs typeface="Arial Black" panose="020B0604020202020204" pitchFamily="34" charset="0"/>
              </a:rPr>
              <a:t>Performance characteristics of </a:t>
            </a:r>
          </a:p>
          <a:p>
            <a:r>
              <a:rPr lang="en-US" sz="4400" b="1" dirty="0">
                <a:solidFill>
                  <a:srgbClr val="011893"/>
                </a:solidFill>
                <a:latin typeface="Arial Black" panose="020B0604020202020204" pitchFamily="34" charset="0"/>
                <a:cs typeface="Arial Black" panose="020B0604020202020204" pitchFamily="34" charset="0"/>
              </a:rPr>
              <a:t>HIV RNA screening with </a:t>
            </a:r>
          </a:p>
          <a:p>
            <a:r>
              <a:rPr lang="en-US" sz="4400" b="1" dirty="0">
                <a:solidFill>
                  <a:srgbClr val="011893"/>
                </a:solidFill>
                <a:latin typeface="Arial Black" panose="020B0604020202020204" pitchFamily="34" charset="0"/>
                <a:cs typeface="Arial Black" panose="020B0604020202020204" pitchFamily="34" charset="0"/>
              </a:rPr>
              <a:t>CAB-LA PrEP in HPTN 083</a:t>
            </a:r>
          </a:p>
        </p:txBody>
      </p:sp>
      <p:sp>
        <p:nvSpPr>
          <p:cNvPr id="6" name="Text Placeholder 3">
            <a:extLst>
              <a:ext uri="{FF2B5EF4-FFF2-40B4-BE49-F238E27FC236}">
                <a16:creationId xmlns:a16="http://schemas.microsoft.com/office/drawing/2014/main" id="{026A779C-2C40-A035-C9BE-9252272D588A}"/>
              </a:ext>
            </a:extLst>
          </p:cNvPr>
          <p:cNvSpPr txBox="1">
            <a:spLocks/>
          </p:cNvSpPr>
          <p:nvPr/>
        </p:nvSpPr>
        <p:spPr>
          <a:xfrm>
            <a:off x="539856" y="5161036"/>
            <a:ext cx="11112285" cy="1113437"/>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sz="1800" b="1" dirty="0">
                <a:solidFill>
                  <a:schemeClr val="tx1"/>
                </a:solidFill>
                <a:latin typeface="Arial" panose="020B0604020202020204" pitchFamily="34" charset="0"/>
                <a:cs typeface="Arial" panose="020B0604020202020204" pitchFamily="34" charset="0"/>
              </a:rPr>
              <a:t>R.J. </a:t>
            </a:r>
            <a:r>
              <a:rPr lang="en-US" sz="1800" b="1" dirty="0" err="1">
                <a:solidFill>
                  <a:schemeClr val="tx1"/>
                </a:solidFill>
                <a:latin typeface="Arial" panose="020B0604020202020204" pitchFamily="34" charset="0"/>
                <a:cs typeface="Arial" panose="020B0604020202020204" pitchFamily="34" charset="0"/>
              </a:rPr>
              <a:t>Landovitz</a:t>
            </a:r>
            <a:r>
              <a:rPr lang="en-US" sz="1800" dirty="0">
                <a:latin typeface="Arial" panose="020B0604020202020204" pitchFamily="34" charset="0"/>
                <a:cs typeface="Arial" panose="020B0604020202020204" pitchFamily="34" charset="0"/>
              </a:rPr>
              <a:t>, F. Gao, J.M. Fogel, B. Hanscom, M. Clement, H.V. Tran, A.H. Gaur, C.J. </a:t>
            </a:r>
            <a:r>
              <a:rPr lang="en-US" sz="1800" dirty="0" err="1">
                <a:latin typeface="Arial" panose="020B0604020202020204" pitchFamily="34" charset="0"/>
                <a:cs typeface="Arial" panose="020B0604020202020204" pitchFamily="34" charset="0"/>
              </a:rPr>
              <a:t>Fichtenbaum</a:t>
            </a:r>
            <a:r>
              <a:rPr lang="en-US" sz="1800" dirty="0">
                <a:latin typeface="Arial" panose="020B0604020202020204" pitchFamily="34" charset="0"/>
                <a:cs typeface="Arial" panose="020B0604020202020204" pitchFamily="34" charset="0"/>
              </a:rPr>
              <a:t>, </a:t>
            </a:r>
          </a:p>
          <a:p>
            <a:pPr>
              <a:lnSpc>
                <a:spcPct val="120000"/>
              </a:lnSpc>
            </a:pPr>
            <a:r>
              <a:rPr lang="en-US" sz="1800" dirty="0">
                <a:latin typeface="Arial" panose="020B0604020202020204" pitchFamily="34" charset="0"/>
                <a:cs typeface="Arial" panose="020B0604020202020204" pitchFamily="34" charset="0"/>
              </a:rPr>
              <a:t>E. Piwowar-Manning, A. Moser, M.A. </a:t>
            </a:r>
            <a:r>
              <a:rPr lang="en-US" sz="1800" dirty="0" err="1">
                <a:latin typeface="Arial" panose="020B0604020202020204" pitchFamily="34" charset="0"/>
                <a:cs typeface="Arial" panose="020B0604020202020204" pitchFamily="34" charset="0"/>
              </a:rPr>
              <a:t>Marzinke</a:t>
            </a:r>
            <a:r>
              <a:rPr lang="en-US" sz="1800" dirty="0">
                <a:latin typeface="Arial" panose="020B0604020202020204" pitchFamily="34" charset="0"/>
                <a:cs typeface="Arial" panose="020B0604020202020204" pitchFamily="34" charset="0"/>
              </a:rPr>
              <a:t>, J. </a:t>
            </a:r>
            <a:r>
              <a:rPr lang="en-US" sz="1800" dirty="0" err="1">
                <a:latin typeface="Arial" panose="020B0604020202020204" pitchFamily="34" charset="0"/>
                <a:cs typeface="Arial" panose="020B0604020202020204" pitchFamily="34" charset="0"/>
              </a:rPr>
              <a:t>Mellors</a:t>
            </a:r>
            <a:r>
              <a:rPr lang="en-US" sz="1800" dirty="0">
                <a:latin typeface="Arial" panose="020B0604020202020204" pitchFamily="34" charset="0"/>
                <a:cs typeface="Arial" panose="020B0604020202020204" pitchFamily="34" charset="0"/>
              </a:rPr>
              <a:t>, E.K. </a:t>
            </a:r>
            <a:r>
              <a:rPr lang="en-US" sz="1800" dirty="0" err="1">
                <a:latin typeface="Arial" panose="020B0604020202020204" pitchFamily="34" charset="0"/>
                <a:cs typeface="Arial" panose="020B0604020202020204" pitchFamily="34" charset="0"/>
              </a:rPr>
              <a:t>Halvas</a:t>
            </a:r>
            <a:r>
              <a:rPr lang="en-US" sz="1800" dirty="0">
                <a:latin typeface="Arial" panose="020B0604020202020204" pitchFamily="34" charset="0"/>
                <a:cs typeface="Arial" panose="020B0604020202020204" pitchFamily="34" charset="0"/>
              </a:rPr>
              <a:t>, M. McCauley, K. Gomez-Feliciano, A. Jennings, L. Soto-Torres, S. </a:t>
            </a:r>
            <a:r>
              <a:rPr lang="en-US" sz="1800" dirty="0" err="1">
                <a:latin typeface="Arial" panose="020B0604020202020204" pitchFamily="34" charset="0"/>
                <a:cs typeface="Arial" panose="020B0604020202020204" pitchFamily="34" charset="0"/>
              </a:rPr>
              <a:t>Zwerski</a:t>
            </a:r>
            <a:r>
              <a:rPr lang="en-US" sz="1800" dirty="0">
                <a:latin typeface="Arial" panose="020B0604020202020204" pitchFamily="34" charset="0"/>
                <a:cs typeface="Arial" panose="020B0604020202020204" pitchFamily="34" charset="0"/>
              </a:rPr>
              <a:t>, J.F. Rooney, C. </a:t>
            </a:r>
            <a:r>
              <a:rPr lang="en-US" sz="1800" dirty="0" err="1">
                <a:latin typeface="Arial" panose="020B0604020202020204" pitchFamily="34" charset="0"/>
                <a:cs typeface="Arial" panose="020B0604020202020204" pitchFamily="34" charset="0"/>
              </a:rPr>
              <a:t>Acuipil</a:t>
            </a:r>
            <a:r>
              <a:rPr lang="en-US" sz="1800" dirty="0">
                <a:latin typeface="Arial" panose="020B0604020202020204" pitchFamily="34" charset="0"/>
                <a:cs typeface="Arial" panose="020B0604020202020204" pitchFamily="34" charset="0"/>
              </a:rPr>
              <a:t>, A.R. Rinehart, M.S. Cohen, B. </a:t>
            </a:r>
            <a:r>
              <a:rPr lang="en-US" sz="1800" dirty="0" err="1">
                <a:latin typeface="Arial" panose="020B0604020202020204" pitchFamily="34" charset="0"/>
                <a:cs typeface="Arial" panose="020B0604020202020204" pitchFamily="34" charset="0"/>
              </a:rPr>
              <a:t>Grinsztejn</a:t>
            </a:r>
            <a:r>
              <a:rPr lang="en-US" sz="1800" dirty="0">
                <a:latin typeface="Arial" panose="020B0604020202020204" pitchFamily="34" charset="0"/>
                <a:cs typeface="Arial" panose="020B0604020202020204" pitchFamily="34" charset="0"/>
              </a:rPr>
              <a:t>, </a:t>
            </a:r>
          </a:p>
          <a:p>
            <a:pPr>
              <a:lnSpc>
                <a:spcPct val="120000"/>
              </a:lnSpc>
            </a:pPr>
            <a:r>
              <a:rPr lang="en-US" sz="1800" dirty="0">
                <a:latin typeface="Arial" panose="020B0604020202020204" pitchFamily="34" charset="0"/>
                <a:cs typeface="Arial" panose="020B0604020202020204" pitchFamily="34" charset="0"/>
              </a:rPr>
              <a:t>S.H. Eshleman, For the HPTN 083 Study Team</a:t>
            </a:r>
          </a:p>
        </p:txBody>
      </p:sp>
    </p:spTree>
    <p:extLst>
      <p:ext uri="{BB962C8B-B14F-4D97-AF65-F5344CB8AC3E}">
        <p14:creationId xmlns:p14="http://schemas.microsoft.com/office/powerpoint/2010/main" val="1159785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or3">
            <a:extLst>
              <a:ext uri="{FF2B5EF4-FFF2-40B4-BE49-F238E27FC236}">
                <a16:creationId xmlns:a16="http://schemas.microsoft.com/office/drawing/2014/main" id="{944C83EE-5FDC-0A09-571F-B17499F48E72}"/>
              </a:ext>
            </a:extLst>
          </p:cNvPr>
          <p:cNvCxnSpPr>
            <a:cxnSpLocks/>
            <a:endCxn id="12" idx="0"/>
          </p:cNvCxnSpPr>
          <p:nvPr/>
        </p:nvCxnSpPr>
        <p:spPr>
          <a:xfrm>
            <a:off x="6096000" y="1891509"/>
            <a:ext cx="2684520" cy="270731"/>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7" name="!!Connector1">
            <a:extLst>
              <a:ext uri="{FF2B5EF4-FFF2-40B4-BE49-F238E27FC236}">
                <a16:creationId xmlns:a16="http://schemas.microsoft.com/office/drawing/2014/main" id="{236A02EF-E940-15C7-0AB0-B6FD7873BC99}"/>
              </a:ext>
            </a:extLst>
          </p:cNvPr>
          <p:cNvCxnSpPr>
            <a:cxnSpLocks/>
            <a:endCxn id="15" idx="0"/>
          </p:cNvCxnSpPr>
          <p:nvPr/>
        </p:nvCxnSpPr>
        <p:spPr>
          <a:xfrm rot="10800000" flipV="1">
            <a:off x="3439049" y="1891509"/>
            <a:ext cx="2665933" cy="270732"/>
          </a:xfrm>
          <a:prstGeom prst="bentConnector2">
            <a:avLst/>
          </a:prstGeom>
          <a:ln>
            <a:tailEnd type="triangle"/>
          </a:ln>
        </p:spPr>
        <p:style>
          <a:lnRef idx="2">
            <a:schemeClr val="dk1"/>
          </a:lnRef>
          <a:fillRef idx="0">
            <a:schemeClr val="dk1"/>
          </a:fillRef>
          <a:effectRef idx="1">
            <a:schemeClr val="dk1"/>
          </a:effectRef>
          <a:fontRef idx="minor">
            <a:schemeClr val="tx1"/>
          </a:fontRef>
        </p:style>
      </p:cxnSp>
      <p:grpSp>
        <p:nvGrpSpPr>
          <p:cNvPr id="164" name="Group 163">
            <a:extLst>
              <a:ext uri="{FF2B5EF4-FFF2-40B4-BE49-F238E27FC236}">
                <a16:creationId xmlns:a16="http://schemas.microsoft.com/office/drawing/2014/main" id="{2888773F-F3CD-8C35-6489-6BCFC586D21D}"/>
              </a:ext>
            </a:extLst>
          </p:cNvPr>
          <p:cNvGrpSpPr/>
          <p:nvPr/>
        </p:nvGrpSpPr>
        <p:grpSpPr>
          <a:xfrm>
            <a:off x="5638637" y="1640815"/>
            <a:ext cx="914400" cy="1373088"/>
            <a:chOff x="5638637" y="1640815"/>
            <a:chExt cx="914400" cy="1373088"/>
          </a:xfrm>
        </p:grpSpPr>
        <p:cxnSp>
          <p:nvCxnSpPr>
            <p:cNvPr id="5" name="!!Connector2">
              <a:extLst>
                <a:ext uri="{FF2B5EF4-FFF2-40B4-BE49-F238E27FC236}">
                  <a16:creationId xmlns:a16="http://schemas.microsoft.com/office/drawing/2014/main" id="{FC26DB92-07EC-7294-09BD-593B88DA97BB}"/>
                </a:ext>
              </a:extLst>
            </p:cNvPr>
            <p:cNvCxnSpPr>
              <a:cxnSpLocks/>
              <a:endCxn id="9" idx="0"/>
            </p:cNvCxnSpPr>
            <p:nvPr/>
          </p:nvCxnSpPr>
          <p:spPr>
            <a:xfrm flipH="1">
              <a:off x="6097740" y="1640815"/>
              <a:ext cx="11027" cy="52142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 name="TextBox 8">
              <a:extLst>
                <a:ext uri="{FF2B5EF4-FFF2-40B4-BE49-F238E27FC236}">
                  <a16:creationId xmlns:a16="http://schemas.microsoft.com/office/drawing/2014/main" id="{95101599-7853-469B-2487-D67867EFB505}"/>
                </a:ext>
              </a:extLst>
            </p:cNvPr>
            <p:cNvSpPr txBox="1"/>
            <p:nvPr/>
          </p:nvSpPr>
          <p:spPr>
            <a:xfrm>
              <a:off x="5902815" y="2162240"/>
              <a:ext cx="389850" cy="461665"/>
            </a:xfrm>
            <a:prstGeom prst="rect">
              <a:avLst/>
            </a:prstGeom>
            <a:noFill/>
          </p:spPr>
          <p:txBody>
            <a:bodyPr wrap="square" rtlCol="0">
              <a:spAutoFit/>
            </a:bodyPr>
            <a:lstStyle/>
            <a:p>
              <a:pPr algn="ctr"/>
              <a:r>
                <a:rPr lang="en-US" sz="2400" b="1" dirty="0">
                  <a:latin typeface="Arial Black" panose="020B0604020202020204" pitchFamily="34" charset="0"/>
                  <a:cs typeface="Arial Black" panose="020B0604020202020204" pitchFamily="34" charset="0"/>
                </a:rPr>
                <a:t>2</a:t>
              </a:r>
            </a:p>
          </p:txBody>
        </p:sp>
        <p:pic>
          <p:nvPicPr>
            <p:cNvPr id="10" name="Picture 9">
              <a:extLst>
                <a:ext uri="{FF2B5EF4-FFF2-40B4-BE49-F238E27FC236}">
                  <a16:creationId xmlns:a16="http://schemas.microsoft.com/office/drawing/2014/main" id="{39B0C2E1-5BE2-B2ED-2544-12470F92CF97}"/>
                </a:ext>
              </a:extLst>
            </p:cNvPr>
            <p:cNvPicPr>
              <a:picLocks noChangeAspect="1"/>
            </p:cNvPicPr>
            <p:nvPr/>
          </p:nvPicPr>
          <p:blipFill>
            <a:blip r:embed="rId2"/>
            <a:srcRect t="4643" b="4643"/>
            <a:stretch/>
          </p:blipFill>
          <p:spPr>
            <a:xfrm>
              <a:off x="5638637" y="2559390"/>
              <a:ext cx="914400" cy="454513"/>
            </a:xfrm>
            <a:prstGeom prst="rect">
              <a:avLst/>
            </a:prstGeom>
          </p:spPr>
        </p:pic>
      </p:grpSp>
      <p:grpSp>
        <p:nvGrpSpPr>
          <p:cNvPr id="165" name="Group 164">
            <a:extLst>
              <a:ext uri="{FF2B5EF4-FFF2-40B4-BE49-F238E27FC236}">
                <a16:creationId xmlns:a16="http://schemas.microsoft.com/office/drawing/2014/main" id="{80B82DC8-68C6-5BD2-CEC9-983C310C3EB7}"/>
              </a:ext>
            </a:extLst>
          </p:cNvPr>
          <p:cNvGrpSpPr/>
          <p:nvPr/>
        </p:nvGrpSpPr>
        <p:grpSpPr>
          <a:xfrm>
            <a:off x="8311730" y="2162240"/>
            <a:ext cx="914400" cy="851663"/>
            <a:chOff x="8311730" y="2162240"/>
            <a:chExt cx="914400" cy="851663"/>
          </a:xfrm>
        </p:grpSpPr>
        <p:sp>
          <p:nvSpPr>
            <p:cNvPr id="12" name="TextBox 11">
              <a:extLst>
                <a:ext uri="{FF2B5EF4-FFF2-40B4-BE49-F238E27FC236}">
                  <a16:creationId xmlns:a16="http://schemas.microsoft.com/office/drawing/2014/main" id="{A1E73319-9AA6-27CD-6228-C0F1BF7E8E20}"/>
                </a:ext>
              </a:extLst>
            </p:cNvPr>
            <p:cNvSpPr txBox="1"/>
            <p:nvPr/>
          </p:nvSpPr>
          <p:spPr>
            <a:xfrm>
              <a:off x="8483002" y="2162240"/>
              <a:ext cx="595035" cy="461665"/>
            </a:xfrm>
            <a:prstGeom prst="rect">
              <a:avLst/>
            </a:prstGeom>
            <a:noFill/>
          </p:spPr>
          <p:txBody>
            <a:bodyPr wrap="none" rtlCol="0">
              <a:spAutoFit/>
            </a:bodyPr>
            <a:lstStyle/>
            <a:p>
              <a:pPr algn="ctr"/>
              <a:r>
                <a:rPr lang="en-US" sz="2400" b="1" dirty="0">
                  <a:latin typeface="Arial Black" panose="020B0604020202020204" pitchFamily="34" charset="0"/>
                  <a:cs typeface="Arial Black" panose="020B0604020202020204" pitchFamily="34" charset="0"/>
                </a:rPr>
                <a:t>29</a:t>
              </a:r>
            </a:p>
          </p:txBody>
        </p:sp>
        <p:pic>
          <p:nvPicPr>
            <p:cNvPr id="13" name="Picture 12">
              <a:extLst>
                <a:ext uri="{FF2B5EF4-FFF2-40B4-BE49-F238E27FC236}">
                  <a16:creationId xmlns:a16="http://schemas.microsoft.com/office/drawing/2014/main" id="{CFE917E1-4123-C71D-2B5F-137AEAFC0365}"/>
                </a:ext>
              </a:extLst>
            </p:cNvPr>
            <p:cNvPicPr>
              <a:picLocks noChangeAspect="1"/>
            </p:cNvPicPr>
            <p:nvPr/>
          </p:nvPicPr>
          <p:blipFill rotWithShape="1">
            <a:blip r:embed="rId3"/>
            <a:srcRect t="19381"/>
            <a:stretch/>
          </p:blipFill>
          <p:spPr>
            <a:xfrm>
              <a:off x="8311730" y="2558503"/>
              <a:ext cx="914400" cy="455400"/>
            </a:xfrm>
            <a:prstGeom prst="rect">
              <a:avLst/>
            </a:prstGeom>
          </p:spPr>
        </p:pic>
      </p:grpSp>
      <p:grpSp>
        <p:nvGrpSpPr>
          <p:cNvPr id="163" name="Group 162">
            <a:extLst>
              <a:ext uri="{FF2B5EF4-FFF2-40B4-BE49-F238E27FC236}">
                <a16:creationId xmlns:a16="http://schemas.microsoft.com/office/drawing/2014/main" id="{F3779698-953C-95DB-B91F-85E59733E9A6}"/>
              </a:ext>
            </a:extLst>
          </p:cNvPr>
          <p:cNvGrpSpPr/>
          <p:nvPr/>
        </p:nvGrpSpPr>
        <p:grpSpPr>
          <a:xfrm>
            <a:off x="2981847" y="2162241"/>
            <a:ext cx="914400" cy="852549"/>
            <a:chOff x="2981847" y="2162241"/>
            <a:chExt cx="914400" cy="852549"/>
          </a:xfrm>
        </p:grpSpPr>
        <p:sp>
          <p:nvSpPr>
            <p:cNvPr id="15" name="TextBox 14">
              <a:extLst>
                <a:ext uri="{FF2B5EF4-FFF2-40B4-BE49-F238E27FC236}">
                  <a16:creationId xmlns:a16="http://schemas.microsoft.com/office/drawing/2014/main" id="{12A8001C-8A70-7B31-F0EA-30B882A9CB42}"/>
                </a:ext>
              </a:extLst>
            </p:cNvPr>
            <p:cNvSpPr txBox="1"/>
            <p:nvPr/>
          </p:nvSpPr>
          <p:spPr>
            <a:xfrm>
              <a:off x="3141530" y="2162241"/>
              <a:ext cx="595035" cy="461665"/>
            </a:xfrm>
            <a:prstGeom prst="rect">
              <a:avLst/>
            </a:prstGeom>
            <a:noFill/>
          </p:spPr>
          <p:txBody>
            <a:bodyPr wrap="none" rtlCol="0">
              <a:spAutoFit/>
            </a:bodyPr>
            <a:lstStyle/>
            <a:p>
              <a:pPr algn="ctr"/>
              <a:r>
                <a:rPr lang="en-US" sz="2400" b="1" dirty="0">
                  <a:latin typeface="Arial Black" panose="020B0604020202020204" pitchFamily="34" charset="0"/>
                  <a:cs typeface="Arial Black" panose="020B0604020202020204" pitchFamily="34" charset="0"/>
                </a:rPr>
                <a:t>42</a:t>
              </a:r>
            </a:p>
          </p:txBody>
        </p:sp>
        <p:pic>
          <p:nvPicPr>
            <p:cNvPr id="16" name="Picture 15">
              <a:extLst>
                <a:ext uri="{FF2B5EF4-FFF2-40B4-BE49-F238E27FC236}">
                  <a16:creationId xmlns:a16="http://schemas.microsoft.com/office/drawing/2014/main" id="{48F0AC36-DB40-0EE4-D3B5-048201CFADC9}"/>
                </a:ext>
              </a:extLst>
            </p:cNvPr>
            <p:cNvPicPr>
              <a:picLocks noChangeAspect="1"/>
            </p:cNvPicPr>
            <p:nvPr/>
          </p:nvPicPr>
          <p:blipFill>
            <a:blip r:embed="rId4"/>
            <a:srcRect t="5663" b="5663"/>
            <a:stretch/>
          </p:blipFill>
          <p:spPr>
            <a:xfrm>
              <a:off x="2981847" y="2559390"/>
              <a:ext cx="914400" cy="455400"/>
            </a:xfrm>
            <a:prstGeom prst="rect">
              <a:avLst/>
            </a:prstGeom>
          </p:spPr>
        </p:pic>
      </p:grpSp>
      <p:cxnSp>
        <p:nvCxnSpPr>
          <p:cNvPr id="23" name="!!Connector3">
            <a:extLst>
              <a:ext uri="{FF2B5EF4-FFF2-40B4-BE49-F238E27FC236}">
                <a16:creationId xmlns:a16="http://schemas.microsoft.com/office/drawing/2014/main" id="{62B07A26-CB8C-51C9-EBD2-67B339942D4E}"/>
              </a:ext>
            </a:extLst>
          </p:cNvPr>
          <p:cNvCxnSpPr>
            <a:cxnSpLocks/>
            <a:stCxn id="16" idx="2"/>
            <a:endCxn id="42" idx="0"/>
          </p:cNvCxnSpPr>
          <p:nvPr/>
        </p:nvCxnSpPr>
        <p:spPr>
          <a:xfrm rot="16200000" flipH="1">
            <a:off x="3851889" y="2601948"/>
            <a:ext cx="306875" cy="1132558"/>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24" name="!!Connector1">
            <a:extLst>
              <a:ext uri="{FF2B5EF4-FFF2-40B4-BE49-F238E27FC236}">
                <a16:creationId xmlns:a16="http://schemas.microsoft.com/office/drawing/2014/main" id="{72FEC596-F79C-8FDF-4A53-C959DE2C24A5}"/>
              </a:ext>
            </a:extLst>
          </p:cNvPr>
          <p:cNvCxnSpPr>
            <a:cxnSpLocks/>
            <a:stCxn id="16" idx="2"/>
            <a:endCxn id="41" idx="0"/>
          </p:cNvCxnSpPr>
          <p:nvPr/>
        </p:nvCxnSpPr>
        <p:spPr>
          <a:xfrm rot="5400000">
            <a:off x="2707057" y="2589676"/>
            <a:ext cx="306876" cy="1157104"/>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grpSp>
        <p:nvGrpSpPr>
          <p:cNvPr id="2" name="Group 1">
            <a:extLst>
              <a:ext uri="{FF2B5EF4-FFF2-40B4-BE49-F238E27FC236}">
                <a16:creationId xmlns:a16="http://schemas.microsoft.com/office/drawing/2014/main" id="{BE4BD7F1-50DF-F5B9-0417-ADCF601DFB56}"/>
              </a:ext>
            </a:extLst>
          </p:cNvPr>
          <p:cNvGrpSpPr/>
          <p:nvPr/>
        </p:nvGrpSpPr>
        <p:grpSpPr>
          <a:xfrm>
            <a:off x="1784073" y="3321666"/>
            <a:ext cx="995738" cy="944819"/>
            <a:chOff x="1784073" y="3321666"/>
            <a:chExt cx="995738" cy="944819"/>
          </a:xfrm>
        </p:grpSpPr>
        <p:pic>
          <p:nvPicPr>
            <p:cNvPr id="30" name="Picture 29">
              <a:extLst>
                <a:ext uri="{FF2B5EF4-FFF2-40B4-BE49-F238E27FC236}">
                  <a16:creationId xmlns:a16="http://schemas.microsoft.com/office/drawing/2014/main" id="{1E7324A3-0DED-54ED-DABD-F7AA5F9405C0}"/>
                </a:ext>
              </a:extLst>
            </p:cNvPr>
            <p:cNvPicPr>
              <a:picLocks noChangeAspect="1"/>
            </p:cNvPicPr>
            <p:nvPr/>
          </p:nvPicPr>
          <p:blipFill>
            <a:blip r:embed="rId5"/>
            <a:srcRect t="4892" b="4892"/>
            <a:stretch/>
          </p:blipFill>
          <p:spPr>
            <a:xfrm>
              <a:off x="1907128" y="4018053"/>
              <a:ext cx="749627" cy="248432"/>
            </a:xfrm>
            <a:prstGeom prst="rect">
              <a:avLst/>
            </a:prstGeom>
          </p:spPr>
        </p:pic>
        <p:pic>
          <p:nvPicPr>
            <p:cNvPr id="34" name="Picture 33">
              <a:extLst>
                <a:ext uri="{FF2B5EF4-FFF2-40B4-BE49-F238E27FC236}">
                  <a16:creationId xmlns:a16="http://schemas.microsoft.com/office/drawing/2014/main" id="{5AFA7E0B-57C6-2CA7-21B2-5AEF16880DDD}"/>
                </a:ext>
              </a:extLst>
            </p:cNvPr>
            <p:cNvPicPr>
              <a:picLocks noChangeAspect="1"/>
            </p:cNvPicPr>
            <p:nvPr/>
          </p:nvPicPr>
          <p:blipFill>
            <a:blip r:embed="rId6"/>
            <a:srcRect t="12015" b="12015"/>
            <a:stretch/>
          </p:blipFill>
          <p:spPr>
            <a:xfrm>
              <a:off x="1784073" y="3741470"/>
              <a:ext cx="995738" cy="274320"/>
            </a:xfrm>
            <a:prstGeom prst="rect">
              <a:avLst/>
            </a:prstGeom>
          </p:spPr>
        </p:pic>
        <p:sp>
          <p:nvSpPr>
            <p:cNvPr id="41" name="TextBox 40">
              <a:extLst>
                <a:ext uri="{FF2B5EF4-FFF2-40B4-BE49-F238E27FC236}">
                  <a16:creationId xmlns:a16="http://schemas.microsoft.com/office/drawing/2014/main" id="{6962D2B2-105D-FC75-426F-23B9D6A385F6}"/>
                </a:ext>
              </a:extLst>
            </p:cNvPr>
            <p:cNvSpPr txBox="1"/>
            <p:nvPr/>
          </p:nvSpPr>
          <p:spPr>
            <a:xfrm>
              <a:off x="1984425" y="3321666"/>
              <a:ext cx="595035" cy="461665"/>
            </a:xfrm>
            <a:prstGeom prst="rect">
              <a:avLst/>
            </a:prstGeom>
            <a:noFill/>
          </p:spPr>
          <p:txBody>
            <a:bodyPr wrap="none" rtlCol="0">
              <a:spAutoFit/>
            </a:bodyPr>
            <a:lstStyle/>
            <a:p>
              <a:pPr algn="ctr"/>
              <a:r>
                <a:rPr lang="en-US" sz="2400" b="1" dirty="0">
                  <a:latin typeface="Arial Black" panose="020B0604020202020204" pitchFamily="34" charset="0"/>
                  <a:cs typeface="Arial Black" panose="020B0604020202020204" pitchFamily="34" charset="0"/>
                </a:rPr>
                <a:t>20</a:t>
              </a:r>
            </a:p>
          </p:txBody>
        </p:sp>
      </p:grpSp>
      <p:grpSp>
        <p:nvGrpSpPr>
          <p:cNvPr id="3" name="Group 2">
            <a:extLst>
              <a:ext uri="{FF2B5EF4-FFF2-40B4-BE49-F238E27FC236}">
                <a16:creationId xmlns:a16="http://schemas.microsoft.com/office/drawing/2014/main" id="{17174A66-C1DA-C723-C037-3D18EF2B8D19}"/>
              </a:ext>
            </a:extLst>
          </p:cNvPr>
          <p:cNvGrpSpPr/>
          <p:nvPr/>
        </p:nvGrpSpPr>
        <p:grpSpPr>
          <a:xfrm>
            <a:off x="4057307" y="3321665"/>
            <a:ext cx="995738" cy="943869"/>
            <a:chOff x="4057307" y="3321665"/>
            <a:chExt cx="995738" cy="943869"/>
          </a:xfrm>
        </p:grpSpPr>
        <p:pic>
          <p:nvPicPr>
            <p:cNvPr id="31" name="Picture 30">
              <a:extLst>
                <a:ext uri="{FF2B5EF4-FFF2-40B4-BE49-F238E27FC236}">
                  <a16:creationId xmlns:a16="http://schemas.microsoft.com/office/drawing/2014/main" id="{D4C7DA5C-B13C-CE08-3032-1B3C46EFD003}"/>
                </a:ext>
              </a:extLst>
            </p:cNvPr>
            <p:cNvPicPr>
              <a:picLocks noChangeAspect="1"/>
            </p:cNvPicPr>
            <p:nvPr/>
          </p:nvPicPr>
          <p:blipFill>
            <a:blip r:embed="rId7"/>
            <a:srcRect t="11598" b="11598"/>
            <a:stretch/>
          </p:blipFill>
          <p:spPr>
            <a:xfrm>
              <a:off x="4057307" y="3741470"/>
              <a:ext cx="995738" cy="274320"/>
            </a:xfrm>
            <a:prstGeom prst="rect">
              <a:avLst/>
            </a:prstGeom>
          </p:spPr>
        </p:pic>
        <p:pic>
          <p:nvPicPr>
            <p:cNvPr id="33" name="Picture 32">
              <a:extLst>
                <a:ext uri="{FF2B5EF4-FFF2-40B4-BE49-F238E27FC236}">
                  <a16:creationId xmlns:a16="http://schemas.microsoft.com/office/drawing/2014/main" id="{08EBADB9-7778-34A5-038F-D2CF74C3ED39}"/>
                </a:ext>
              </a:extLst>
            </p:cNvPr>
            <p:cNvPicPr>
              <a:picLocks noChangeAspect="1"/>
            </p:cNvPicPr>
            <p:nvPr/>
          </p:nvPicPr>
          <p:blipFill>
            <a:blip r:embed="rId8"/>
            <a:srcRect t="7616" b="7616"/>
            <a:stretch/>
          </p:blipFill>
          <p:spPr>
            <a:xfrm>
              <a:off x="4164066" y="4019005"/>
              <a:ext cx="782220" cy="246529"/>
            </a:xfrm>
            <a:prstGeom prst="rect">
              <a:avLst/>
            </a:prstGeom>
          </p:spPr>
        </p:pic>
        <p:sp>
          <p:nvSpPr>
            <p:cNvPr id="42" name="TextBox 41">
              <a:extLst>
                <a:ext uri="{FF2B5EF4-FFF2-40B4-BE49-F238E27FC236}">
                  <a16:creationId xmlns:a16="http://schemas.microsoft.com/office/drawing/2014/main" id="{99FAFEF8-630C-C91F-2BDC-17998F1774FD}"/>
                </a:ext>
              </a:extLst>
            </p:cNvPr>
            <p:cNvSpPr txBox="1"/>
            <p:nvPr/>
          </p:nvSpPr>
          <p:spPr>
            <a:xfrm>
              <a:off x="4274087" y="3321665"/>
              <a:ext cx="595035" cy="461665"/>
            </a:xfrm>
            <a:prstGeom prst="rect">
              <a:avLst/>
            </a:prstGeom>
            <a:noFill/>
          </p:spPr>
          <p:txBody>
            <a:bodyPr wrap="none" rtlCol="0">
              <a:spAutoFit/>
            </a:bodyPr>
            <a:lstStyle/>
            <a:p>
              <a:pPr algn="ctr"/>
              <a:r>
                <a:rPr lang="en-US" sz="2400" b="1" dirty="0">
                  <a:latin typeface="Arial Black" panose="020B0604020202020204" pitchFamily="34" charset="0"/>
                  <a:cs typeface="Arial Black" panose="020B0604020202020204" pitchFamily="34" charset="0"/>
                </a:rPr>
                <a:t>22</a:t>
              </a:r>
            </a:p>
          </p:txBody>
        </p:sp>
      </p:grpSp>
      <p:cxnSp>
        <p:nvCxnSpPr>
          <p:cNvPr id="48" name="!!Connector3">
            <a:extLst>
              <a:ext uri="{FF2B5EF4-FFF2-40B4-BE49-F238E27FC236}">
                <a16:creationId xmlns:a16="http://schemas.microsoft.com/office/drawing/2014/main" id="{B1D562D5-7FAD-F503-765C-D64971C442E1}"/>
              </a:ext>
            </a:extLst>
          </p:cNvPr>
          <p:cNvCxnSpPr>
            <a:cxnSpLocks/>
            <a:stCxn id="13" idx="2"/>
            <a:endCxn id="57" idx="0"/>
          </p:cNvCxnSpPr>
          <p:nvPr/>
        </p:nvCxnSpPr>
        <p:spPr>
          <a:xfrm rot="16200000" flipH="1">
            <a:off x="9194303" y="2588530"/>
            <a:ext cx="306811" cy="1157556"/>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49" name="!!Connector1">
            <a:extLst>
              <a:ext uri="{FF2B5EF4-FFF2-40B4-BE49-F238E27FC236}">
                <a16:creationId xmlns:a16="http://schemas.microsoft.com/office/drawing/2014/main" id="{81EFDF32-DD0D-58B9-9E35-AA9BDB97D2EB}"/>
              </a:ext>
            </a:extLst>
          </p:cNvPr>
          <p:cNvCxnSpPr>
            <a:cxnSpLocks/>
            <a:stCxn id="13" idx="2"/>
            <a:endCxn id="56" idx="0"/>
          </p:cNvCxnSpPr>
          <p:nvPr/>
        </p:nvCxnSpPr>
        <p:spPr>
          <a:xfrm rot="5400000">
            <a:off x="8049471" y="2601256"/>
            <a:ext cx="306812" cy="1132107"/>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grpSp>
        <p:nvGrpSpPr>
          <p:cNvPr id="8" name="Group 7">
            <a:extLst>
              <a:ext uri="{FF2B5EF4-FFF2-40B4-BE49-F238E27FC236}">
                <a16:creationId xmlns:a16="http://schemas.microsoft.com/office/drawing/2014/main" id="{956D11EE-AC8B-71CF-681F-05E1295F178F}"/>
              </a:ext>
            </a:extLst>
          </p:cNvPr>
          <p:cNvGrpSpPr/>
          <p:nvPr/>
        </p:nvGrpSpPr>
        <p:grpSpPr>
          <a:xfrm>
            <a:off x="7138954" y="3320715"/>
            <a:ext cx="995738" cy="944819"/>
            <a:chOff x="7138954" y="3320715"/>
            <a:chExt cx="995738" cy="944819"/>
          </a:xfrm>
        </p:grpSpPr>
        <p:pic>
          <p:nvPicPr>
            <p:cNvPr id="54" name="Picture 53">
              <a:extLst>
                <a:ext uri="{FF2B5EF4-FFF2-40B4-BE49-F238E27FC236}">
                  <a16:creationId xmlns:a16="http://schemas.microsoft.com/office/drawing/2014/main" id="{3BAFF166-B506-E376-06CE-F33788660220}"/>
                </a:ext>
              </a:extLst>
            </p:cNvPr>
            <p:cNvPicPr>
              <a:picLocks noChangeAspect="1"/>
            </p:cNvPicPr>
            <p:nvPr/>
          </p:nvPicPr>
          <p:blipFill>
            <a:blip r:embed="rId8"/>
            <a:srcRect t="7616" b="7616"/>
            <a:stretch/>
          </p:blipFill>
          <p:spPr>
            <a:xfrm>
              <a:off x="7240836" y="4019005"/>
              <a:ext cx="782220" cy="246529"/>
            </a:xfrm>
            <a:prstGeom prst="rect">
              <a:avLst/>
            </a:prstGeom>
          </p:spPr>
        </p:pic>
        <p:pic>
          <p:nvPicPr>
            <p:cNvPr id="55" name="Picture 54">
              <a:extLst>
                <a:ext uri="{FF2B5EF4-FFF2-40B4-BE49-F238E27FC236}">
                  <a16:creationId xmlns:a16="http://schemas.microsoft.com/office/drawing/2014/main" id="{B89C40C2-8496-3D74-77BB-82FD1BAE1394}"/>
                </a:ext>
              </a:extLst>
            </p:cNvPr>
            <p:cNvPicPr>
              <a:picLocks noChangeAspect="1"/>
            </p:cNvPicPr>
            <p:nvPr/>
          </p:nvPicPr>
          <p:blipFill>
            <a:blip r:embed="rId7"/>
            <a:srcRect t="11598" b="11598"/>
            <a:stretch/>
          </p:blipFill>
          <p:spPr>
            <a:xfrm>
              <a:off x="7138954" y="3740519"/>
              <a:ext cx="995738" cy="274320"/>
            </a:xfrm>
            <a:prstGeom prst="rect">
              <a:avLst/>
            </a:prstGeom>
          </p:spPr>
        </p:pic>
        <p:sp>
          <p:nvSpPr>
            <p:cNvPr id="56" name="TextBox 55">
              <a:extLst>
                <a:ext uri="{FF2B5EF4-FFF2-40B4-BE49-F238E27FC236}">
                  <a16:creationId xmlns:a16="http://schemas.microsoft.com/office/drawing/2014/main" id="{1624FCBE-0345-D3B5-620B-40E156171364}"/>
                </a:ext>
              </a:extLst>
            </p:cNvPr>
            <p:cNvSpPr txBox="1"/>
            <p:nvPr/>
          </p:nvSpPr>
          <p:spPr>
            <a:xfrm>
              <a:off x="7441898" y="3320715"/>
              <a:ext cx="389850" cy="461665"/>
            </a:xfrm>
            <a:prstGeom prst="rect">
              <a:avLst/>
            </a:prstGeom>
            <a:noFill/>
          </p:spPr>
          <p:txBody>
            <a:bodyPr wrap="none" rtlCol="0">
              <a:spAutoFit/>
            </a:bodyPr>
            <a:lstStyle/>
            <a:p>
              <a:pPr algn="ctr"/>
              <a:r>
                <a:rPr lang="en-US" sz="2400" b="1" dirty="0">
                  <a:latin typeface="Arial Black" panose="020B0604020202020204" pitchFamily="34" charset="0"/>
                  <a:cs typeface="Arial Black" panose="020B0604020202020204" pitchFamily="34" charset="0"/>
                </a:rPr>
                <a:t>5</a:t>
              </a:r>
            </a:p>
          </p:txBody>
        </p:sp>
      </p:grpSp>
      <p:grpSp>
        <p:nvGrpSpPr>
          <p:cNvPr id="11" name="Group 10">
            <a:extLst>
              <a:ext uri="{FF2B5EF4-FFF2-40B4-BE49-F238E27FC236}">
                <a16:creationId xmlns:a16="http://schemas.microsoft.com/office/drawing/2014/main" id="{D64F2728-E3BA-9E59-4354-E6564FE442F2}"/>
              </a:ext>
            </a:extLst>
          </p:cNvPr>
          <p:cNvGrpSpPr/>
          <p:nvPr/>
        </p:nvGrpSpPr>
        <p:grpSpPr>
          <a:xfrm>
            <a:off x="9412188" y="3320714"/>
            <a:ext cx="995738" cy="945771"/>
            <a:chOff x="9412188" y="3320714"/>
            <a:chExt cx="995738" cy="945771"/>
          </a:xfrm>
        </p:grpSpPr>
        <p:pic>
          <p:nvPicPr>
            <p:cNvPr id="51" name="Picture 50">
              <a:extLst>
                <a:ext uri="{FF2B5EF4-FFF2-40B4-BE49-F238E27FC236}">
                  <a16:creationId xmlns:a16="http://schemas.microsoft.com/office/drawing/2014/main" id="{308577E3-E425-BF6B-BF4F-B49423CBFDB6}"/>
                </a:ext>
              </a:extLst>
            </p:cNvPr>
            <p:cNvPicPr>
              <a:picLocks noChangeAspect="1"/>
            </p:cNvPicPr>
            <p:nvPr/>
          </p:nvPicPr>
          <p:blipFill>
            <a:blip r:embed="rId5"/>
            <a:srcRect t="4892" b="4892"/>
            <a:stretch/>
          </p:blipFill>
          <p:spPr>
            <a:xfrm>
              <a:off x="9535244" y="4018053"/>
              <a:ext cx="749627" cy="248432"/>
            </a:xfrm>
            <a:prstGeom prst="rect">
              <a:avLst/>
            </a:prstGeom>
          </p:spPr>
        </p:pic>
        <p:pic>
          <p:nvPicPr>
            <p:cNvPr id="52" name="Picture 51">
              <a:extLst>
                <a:ext uri="{FF2B5EF4-FFF2-40B4-BE49-F238E27FC236}">
                  <a16:creationId xmlns:a16="http://schemas.microsoft.com/office/drawing/2014/main" id="{597AB10B-1035-EAE1-02DC-AE8CC8B4B93B}"/>
                </a:ext>
              </a:extLst>
            </p:cNvPr>
            <p:cNvPicPr>
              <a:picLocks noChangeAspect="1"/>
            </p:cNvPicPr>
            <p:nvPr/>
          </p:nvPicPr>
          <p:blipFill>
            <a:blip r:embed="rId7"/>
            <a:srcRect t="11598" b="11598"/>
            <a:stretch/>
          </p:blipFill>
          <p:spPr>
            <a:xfrm>
              <a:off x="9412188" y="3740519"/>
              <a:ext cx="995738" cy="274320"/>
            </a:xfrm>
            <a:prstGeom prst="rect">
              <a:avLst/>
            </a:prstGeom>
          </p:spPr>
        </p:pic>
        <p:sp>
          <p:nvSpPr>
            <p:cNvPr id="57" name="TextBox 56">
              <a:extLst>
                <a:ext uri="{FF2B5EF4-FFF2-40B4-BE49-F238E27FC236}">
                  <a16:creationId xmlns:a16="http://schemas.microsoft.com/office/drawing/2014/main" id="{BFDC353A-D321-DFCB-ADD9-B677AFE8E027}"/>
                </a:ext>
              </a:extLst>
            </p:cNvPr>
            <p:cNvSpPr txBox="1"/>
            <p:nvPr/>
          </p:nvSpPr>
          <p:spPr>
            <a:xfrm>
              <a:off x="9628968" y="3320714"/>
              <a:ext cx="595035" cy="461665"/>
            </a:xfrm>
            <a:prstGeom prst="rect">
              <a:avLst/>
            </a:prstGeom>
            <a:noFill/>
          </p:spPr>
          <p:txBody>
            <a:bodyPr wrap="none" rtlCol="0">
              <a:spAutoFit/>
            </a:bodyPr>
            <a:lstStyle/>
            <a:p>
              <a:pPr algn="ctr"/>
              <a:r>
                <a:rPr lang="en-US" sz="2400" b="1" dirty="0">
                  <a:latin typeface="Arial Black" panose="020B0604020202020204" pitchFamily="34" charset="0"/>
                  <a:cs typeface="Arial Black" panose="020B0604020202020204" pitchFamily="34" charset="0"/>
                </a:rPr>
                <a:t>24</a:t>
              </a:r>
            </a:p>
          </p:txBody>
        </p:sp>
      </p:grpSp>
      <p:grpSp>
        <p:nvGrpSpPr>
          <p:cNvPr id="27" name="Group 26">
            <a:extLst>
              <a:ext uri="{FF2B5EF4-FFF2-40B4-BE49-F238E27FC236}">
                <a16:creationId xmlns:a16="http://schemas.microsoft.com/office/drawing/2014/main" id="{F5965E17-E99F-F7E9-11CF-68B35E55AFC3}"/>
              </a:ext>
            </a:extLst>
          </p:cNvPr>
          <p:cNvGrpSpPr/>
          <p:nvPr/>
        </p:nvGrpSpPr>
        <p:grpSpPr>
          <a:xfrm>
            <a:off x="9607899" y="4266484"/>
            <a:ext cx="1578282" cy="1391658"/>
            <a:chOff x="9607899" y="4266484"/>
            <a:chExt cx="1578282" cy="1391658"/>
          </a:xfrm>
        </p:grpSpPr>
        <p:grpSp>
          <p:nvGrpSpPr>
            <p:cNvPr id="26" name="Group 25">
              <a:extLst>
                <a:ext uri="{FF2B5EF4-FFF2-40B4-BE49-F238E27FC236}">
                  <a16:creationId xmlns:a16="http://schemas.microsoft.com/office/drawing/2014/main" id="{27B94C94-57D2-C5DF-4722-43336E25E054}"/>
                </a:ext>
              </a:extLst>
            </p:cNvPr>
            <p:cNvGrpSpPr/>
            <p:nvPr/>
          </p:nvGrpSpPr>
          <p:grpSpPr>
            <a:xfrm>
              <a:off x="10581819" y="4680374"/>
              <a:ext cx="604362" cy="977768"/>
              <a:chOff x="10581819" y="4680374"/>
              <a:chExt cx="604362" cy="977768"/>
            </a:xfrm>
          </p:grpSpPr>
          <p:sp>
            <p:nvSpPr>
              <p:cNvPr id="75" name="TextBox 74">
                <a:extLst>
                  <a:ext uri="{FF2B5EF4-FFF2-40B4-BE49-F238E27FC236}">
                    <a16:creationId xmlns:a16="http://schemas.microsoft.com/office/drawing/2014/main" id="{8AD11EE5-8097-04A7-97CF-352D30731A42}"/>
                  </a:ext>
                </a:extLst>
              </p:cNvPr>
              <p:cNvSpPr txBox="1"/>
              <p:nvPr/>
            </p:nvSpPr>
            <p:spPr>
              <a:xfrm>
                <a:off x="10689075" y="4680374"/>
                <a:ext cx="389850" cy="461665"/>
              </a:xfrm>
              <a:prstGeom prst="rect">
                <a:avLst/>
              </a:prstGeom>
              <a:noFill/>
            </p:spPr>
            <p:txBody>
              <a:bodyPr wrap="none" rtlCol="0">
                <a:spAutoFit/>
              </a:bodyPr>
              <a:lstStyle/>
              <a:p>
                <a:pPr algn="ctr"/>
                <a:r>
                  <a:rPr lang="en-US" sz="2400" b="1" dirty="0">
                    <a:latin typeface="Arial Black" panose="020B0604020202020204" pitchFamily="34" charset="0"/>
                    <a:cs typeface="Arial Black" panose="020B0604020202020204" pitchFamily="34" charset="0"/>
                  </a:rPr>
                  <a:t>7</a:t>
                </a:r>
              </a:p>
            </p:txBody>
          </p:sp>
          <p:pic>
            <p:nvPicPr>
              <p:cNvPr id="72" name="Picture 71">
                <a:extLst>
                  <a:ext uri="{FF2B5EF4-FFF2-40B4-BE49-F238E27FC236}">
                    <a16:creationId xmlns:a16="http://schemas.microsoft.com/office/drawing/2014/main" id="{58AD1EE1-DC68-20DB-9E97-2309423ECDC1}"/>
                  </a:ext>
                </a:extLst>
              </p:cNvPr>
              <p:cNvPicPr>
                <a:picLocks noChangeAspect="1"/>
              </p:cNvPicPr>
              <p:nvPr/>
            </p:nvPicPr>
            <p:blipFill>
              <a:blip r:embed="rId9"/>
              <a:srcRect t="3097" b="3097"/>
              <a:stretch/>
            </p:blipFill>
            <p:spPr>
              <a:xfrm>
                <a:off x="10581819" y="5091214"/>
                <a:ext cx="604362" cy="566928"/>
              </a:xfrm>
              <a:prstGeom prst="rect">
                <a:avLst/>
              </a:prstGeom>
            </p:spPr>
          </p:pic>
        </p:grpSp>
        <p:cxnSp>
          <p:nvCxnSpPr>
            <p:cNvPr id="108" name="!!Connector1">
              <a:extLst>
                <a:ext uri="{FF2B5EF4-FFF2-40B4-BE49-F238E27FC236}">
                  <a16:creationId xmlns:a16="http://schemas.microsoft.com/office/drawing/2014/main" id="{CC9405BE-D6C8-1B2F-0B53-52E85368AEA0}"/>
                </a:ext>
              </a:extLst>
            </p:cNvPr>
            <p:cNvCxnSpPr>
              <a:cxnSpLocks/>
              <a:stCxn id="51" idx="2"/>
              <a:endCxn id="75" idx="0"/>
            </p:cNvCxnSpPr>
            <p:nvPr/>
          </p:nvCxnSpPr>
          <p:spPr>
            <a:xfrm rot="16200000" flipH="1">
              <a:off x="10190085" y="3986458"/>
              <a:ext cx="413889" cy="973942"/>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grpSp>
          <p:nvGrpSpPr>
            <p:cNvPr id="28" name="Group 27">
              <a:extLst>
                <a:ext uri="{FF2B5EF4-FFF2-40B4-BE49-F238E27FC236}">
                  <a16:creationId xmlns:a16="http://schemas.microsoft.com/office/drawing/2014/main" id="{999A5515-59C8-9AD5-EF3E-7D7DBE442973}"/>
                </a:ext>
              </a:extLst>
            </p:cNvPr>
            <p:cNvGrpSpPr/>
            <p:nvPr/>
          </p:nvGrpSpPr>
          <p:grpSpPr>
            <a:xfrm>
              <a:off x="9607899" y="4266484"/>
              <a:ext cx="610945" cy="1391658"/>
              <a:chOff x="9607899" y="4266484"/>
              <a:chExt cx="610945" cy="1391658"/>
            </a:xfrm>
          </p:grpSpPr>
          <p:grpSp>
            <p:nvGrpSpPr>
              <p:cNvPr id="25" name="Group 24">
                <a:extLst>
                  <a:ext uri="{FF2B5EF4-FFF2-40B4-BE49-F238E27FC236}">
                    <a16:creationId xmlns:a16="http://schemas.microsoft.com/office/drawing/2014/main" id="{E15D06A6-4CB6-597C-E2A2-4A7ACD979DB6}"/>
                  </a:ext>
                </a:extLst>
              </p:cNvPr>
              <p:cNvGrpSpPr/>
              <p:nvPr/>
            </p:nvGrpSpPr>
            <p:grpSpPr>
              <a:xfrm>
                <a:off x="9607899" y="4682080"/>
                <a:ext cx="610945" cy="976062"/>
                <a:chOff x="9607899" y="4682080"/>
                <a:chExt cx="610945" cy="976062"/>
              </a:xfrm>
            </p:grpSpPr>
            <p:sp>
              <p:nvSpPr>
                <p:cNvPr id="74" name="TextBox 73">
                  <a:extLst>
                    <a:ext uri="{FF2B5EF4-FFF2-40B4-BE49-F238E27FC236}">
                      <a16:creationId xmlns:a16="http://schemas.microsoft.com/office/drawing/2014/main" id="{59FEDCD1-68C7-2F02-B654-120892419B35}"/>
                    </a:ext>
                  </a:extLst>
                </p:cNvPr>
                <p:cNvSpPr txBox="1"/>
                <p:nvPr/>
              </p:nvSpPr>
              <p:spPr>
                <a:xfrm>
                  <a:off x="9615854" y="4682080"/>
                  <a:ext cx="595036" cy="461665"/>
                </a:xfrm>
                <a:prstGeom prst="rect">
                  <a:avLst/>
                </a:prstGeom>
                <a:noFill/>
              </p:spPr>
              <p:txBody>
                <a:bodyPr wrap="none" rtlCol="0">
                  <a:spAutoFit/>
                </a:bodyPr>
                <a:lstStyle/>
                <a:p>
                  <a:pPr algn="ctr"/>
                  <a:r>
                    <a:rPr lang="en-US" sz="2400" b="1" dirty="0">
                      <a:latin typeface="Arial Black" panose="020B0604020202020204" pitchFamily="34" charset="0"/>
                      <a:cs typeface="Arial Black" panose="020B0604020202020204" pitchFamily="34" charset="0"/>
                    </a:rPr>
                    <a:t>17</a:t>
                  </a:r>
                </a:p>
              </p:txBody>
            </p:sp>
            <p:pic>
              <p:nvPicPr>
                <p:cNvPr id="73" name="Picture 72">
                  <a:extLst>
                    <a:ext uri="{FF2B5EF4-FFF2-40B4-BE49-F238E27FC236}">
                      <a16:creationId xmlns:a16="http://schemas.microsoft.com/office/drawing/2014/main" id="{A5BB825B-9872-16A9-DAFC-49B4FFE5427E}"/>
                    </a:ext>
                  </a:extLst>
                </p:cNvPr>
                <p:cNvPicPr>
                  <a:picLocks noChangeAspect="1"/>
                </p:cNvPicPr>
                <p:nvPr/>
              </p:nvPicPr>
              <p:blipFill>
                <a:blip r:embed="rId10"/>
                <a:srcRect t="3602" b="3602"/>
                <a:stretch/>
              </p:blipFill>
              <p:spPr>
                <a:xfrm>
                  <a:off x="9607899" y="5091214"/>
                  <a:ext cx="610945" cy="566928"/>
                </a:xfrm>
                <a:prstGeom prst="rect">
                  <a:avLst/>
                </a:prstGeom>
              </p:spPr>
            </p:pic>
          </p:grpSp>
          <p:cxnSp>
            <p:nvCxnSpPr>
              <p:cNvPr id="114" name="!!Connector1">
                <a:extLst>
                  <a:ext uri="{FF2B5EF4-FFF2-40B4-BE49-F238E27FC236}">
                    <a16:creationId xmlns:a16="http://schemas.microsoft.com/office/drawing/2014/main" id="{3D0B5530-947D-7E2E-41B1-C29C16F5FF6A}"/>
                  </a:ext>
                </a:extLst>
              </p:cNvPr>
              <p:cNvCxnSpPr>
                <a:cxnSpLocks/>
                <a:stCxn id="51" idx="2"/>
                <a:endCxn id="74" idx="0"/>
              </p:cNvCxnSpPr>
              <p:nvPr/>
            </p:nvCxnSpPr>
            <p:spPr>
              <a:xfrm rot="16200000" flipH="1">
                <a:off x="9703918" y="4472625"/>
                <a:ext cx="415595" cy="3314"/>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grpSp>
      </p:grpSp>
      <p:cxnSp>
        <p:nvCxnSpPr>
          <p:cNvPr id="122" name="!!Connector2">
            <a:extLst>
              <a:ext uri="{FF2B5EF4-FFF2-40B4-BE49-F238E27FC236}">
                <a16:creationId xmlns:a16="http://schemas.microsoft.com/office/drawing/2014/main" id="{9BFCC620-0B08-B5D8-B64D-6A00B7AA2497}"/>
              </a:ext>
            </a:extLst>
          </p:cNvPr>
          <p:cNvCxnSpPr>
            <a:cxnSpLocks/>
            <a:stCxn id="121" idx="3"/>
          </p:cNvCxnSpPr>
          <p:nvPr/>
        </p:nvCxnSpPr>
        <p:spPr>
          <a:xfrm>
            <a:off x="2656755" y="492223"/>
            <a:ext cx="3450130" cy="335946"/>
          </a:xfrm>
          <a:prstGeom prst="bentConnector3">
            <a:avLst>
              <a:gd name="adj1" fmla="val 99996"/>
            </a:avLst>
          </a:prstGeom>
          <a:ln>
            <a:tailEnd type="triangle"/>
          </a:ln>
        </p:spPr>
        <p:style>
          <a:lnRef idx="2">
            <a:schemeClr val="dk1"/>
          </a:lnRef>
          <a:fillRef idx="0">
            <a:schemeClr val="dk1"/>
          </a:fillRef>
          <a:effectRef idx="1">
            <a:schemeClr val="dk1"/>
          </a:effectRef>
          <a:fontRef idx="minor">
            <a:schemeClr val="tx1"/>
          </a:fontRef>
        </p:style>
      </p:cxnSp>
      <p:sp>
        <p:nvSpPr>
          <p:cNvPr id="121" name="TextBox 120">
            <a:extLst>
              <a:ext uri="{FF2B5EF4-FFF2-40B4-BE49-F238E27FC236}">
                <a16:creationId xmlns:a16="http://schemas.microsoft.com/office/drawing/2014/main" id="{564E2E09-EC4A-7DB4-9B59-3D02BB9ED2A2}"/>
              </a:ext>
            </a:extLst>
          </p:cNvPr>
          <p:cNvSpPr txBox="1"/>
          <p:nvPr/>
        </p:nvSpPr>
        <p:spPr>
          <a:xfrm>
            <a:off x="779318" y="169057"/>
            <a:ext cx="1877437" cy="646331"/>
          </a:xfrm>
          <a:prstGeom prst="rect">
            <a:avLst/>
          </a:prstGeom>
          <a:noFill/>
        </p:spPr>
        <p:txBody>
          <a:bodyPr wrap="none" rtlCol="0">
            <a:spAutoFit/>
          </a:bodyPr>
          <a:lstStyle/>
          <a:p>
            <a:pPr algn="ctr"/>
            <a:r>
              <a:rPr lang="en-US" sz="3600" b="1" dirty="0">
                <a:latin typeface="Arial Black" panose="020B0604020202020204" pitchFamily="34" charset="0"/>
                <a:cs typeface="Arial Black" panose="020B0604020202020204" pitchFamily="34" charset="0"/>
              </a:rPr>
              <a:t>26,528</a:t>
            </a:r>
          </a:p>
        </p:txBody>
      </p:sp>
      <p:sp>
        <p:nvSpPr>
          <p:cNvPr id="35" name="Freeform 34">
            <a:extLst>
              <a:ext uri="{FF2B5EF4-FFF2-40B4-BE49-F238E27FC236}">
                <a16:creationId xmlns:a16="http://schemas.microsoft.com/office/drawing/2014/main" id="{C46067F1-655D-68F0-19D9-8F3A49334510}"/>
              </a:ext>
            </a:extLst>
          </p:cNvPr>
          <p:cNvSpPr/>
          <p:nvPr/>
        </p:nvSpPr>
        <p:spPr>
          <a:xfrm>
            <a:off x="1385652" y="1884298"/>
            <a:ext cx="3757450" cy="2611155"/>
          </a:xfrm>
          <a:custGeom>
            <a:avLst/>
            <a:gdLst>
              <a:gd name="connsiteX0" fmla="*/ 2037921 w 5256055"/>
              <a:gd name="connsiteY0" fmla="*/ 0 h 2633300"/>
              <a:gd name="connsiteX1" fmla="*/ 4709739 w 5256055"/>
              <a:gd name="connsiteY1" fmla="*/ 0 h 2633300"/>
              <a:gd name="connsiteX2" fmla="*/ 4709739 w 5256055"/>
              <a:gd name="connsiteY2" fmla="*/ 16954 h 2633300"/>
              <a:gd name="connsiteX3" fmla="*/ 5256055 w 5256055"/>
              <a:gd name="connsiteY3" fmla="*/ 16954 h 2633300"/>
              <a:gd name="connsiteX4" fmla="*/ 5256055 w 5256055"/>
              <a:gd name="connsiteY4" fmla="*/ 2633300 h 2633300"/>
              <a:gd name="connsiteX5" fmla="*/ 0 w 5256055"/>
              <a:gd name="connsiteY5" fmla="*/ 2633300 h 2633300"/>
              <a:gd name="connsiteX6" fmla="*/ 0 w 5256055"/>
              <a:gd name="connsiteY6" fmla="*/ 16954 h 2633300"/>
              <a:gd name="connsiteX7" fmla="*/ 2037921 w 5256055"/>
              <a:gd name="connsiteY7" fmla="*/ 16954 h 263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6055" h="2633300">
                <a:moveTo>
                  <a:pt x="2037921" y="0"/>
                </a:moveTo>
                <a:lnTo>
                  <a:pt x="4709739" y="0"/>
                </a:lnTo>
                <a:lnTo>
                  <a:pt x="4709739" y="16954"/>
                </a:lnTo>
                <a:lnTo>
                  <a:pt x="5256055" y="16954"/>
                </a:lnTo>
                <a:lnTo>
                  <a:pt x="5256055" y="2633300"/>
                </a:lnTo>
                <a:lnTo>
                  <a:pt x="0" y="2633300"/>
                </a:lnTo>
                <a:lnTo>
                  <a:pt x="0" y="16954"/>
                </a:lnTo>
                <a:lnTo>
                  <a:pt x="2037921" y="16954"/>
                </a:lnTo>
                <a:close/>
              </a:path>
            </a:pathLst>
          </a:cu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2" name="Group 21">
            <a:extLst>
              <a:ext uri="{FF2B5EF4-FFF2-40B4-BE49-F238E27FC236}">
                <a16:creationId xmlns:a16="http://schemas.microsoft.com/office/drawing/2014/main" id="{868158F6-F2B9-1606-7BA5-7E46543A3EB5}"/>
              </a:ext>
            </a:extLst>
          </p:cNvPr>
          <p:cNvGrpSpPr/>
          <p:nvPr/>
        </p:nvGrpSpPr>
        <p:grpSpPr>
          <a:xfrm>
            <a:off x="7329942" y="4265534"/>
            <a:ext cx="1550949" cy="1405336"/>
            <a:chOff x="7329942" y="4265534"/>
            <a:chExt cx="1550949" cy="1405336"/>
          </a:xfrm>
        </p:grpSpPr>
        <p:cxnSp>
          <p:nvCxnSpPr>
            <p:cNvPr id="78" name="!!Connector1">
              <a:extLst>
                <a:ext uri="{FF2B5EF4-FFF2-40B4-BE49-F238E27FC236}">
                  <a16:creationId xmlns:a16="http://schemas.microsoft.com/office/drawing/2014/main" id="{A3C1C078-6BDC-646E-024C-46E760FF762B}"/>
                </a:ext>
              </a:extLst>
            </p:cNvPr>
            <p:cNvCxnSpPr>
              <a:cxnSpLocks/>
              <a:stCxn id="54" idx="2"/>
            </p:cNvCxnSpPr>
            <p:nvPr/>
          </p:nvCxnSpPr>
          <p:spPr>
            <a:xfrm rot="16200000" flipH="1">
              <a:off x="7893362" y="4004118"/>
              <a:ext cx="427568" cy="950400"/>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grpSp>
          <p:nvGrpSpPr>
            <p:cNvPr id="14" name="Group 13">
              <a:extLst>
                <a:ext uri="{FF2B5EF4-FFF2-40B4-BE49-F238E27FC236}">
                  <a16:creationId xmlns:a16="http://schemas.microsoft.com/office/drawing/2014/main" id="{0E19C2B5-E896-0DA5-0921-1FFD8D2F46EE}"/>
                </a:ext>
              </a:extLst>
            </p:cNvPr>
            <p:cNvGrpSpPr/>
            <p:nvPr/>
          </p:nvGrpSpPr>
          <p:grpSpPr>
            <a:xfrm>
              <a:off x="8276529" y="4693102"/>
              <a:ext cx="604362" cy="977768"/>
              <a:chOff x="7331309" y="4693102"/>
              <a:chExt cx="604362" cy="977768"/>
            </a:xfrm>
          </p:grpSpPr>
          <p:sp>
            <p:nvSpPr>
              <p:cNvPr id="69" name="TextBox 68">
                <a:extLst>
                  <a:ext uri="{FF2B5EF4-FFF2-40B4-BE49-F238E27FC236}">
                    <a16:creationId xmlns:a16="http://schemas.microsoft.com/office/drawing/2014/main" id="{2226E7E6-832F-E939-03E6-9CB07E4301F5}"/>
                  </a:ext>
                </a:extLst>
              </p:cNvPr>
              <p:cNvSpPr txBox="1"/>
              <p:nvPr/>
            </p:nvSpPr>
            <p:spPr>
              <a:xfrm>
                <a:off x="7438565" y="4693102"/>
                <a:ext cx="389850" cy="461665"/>
              </a:xfrm>
              <a:prstGeom prst="rect">
                <a:avLst/>
              </a:prstGeom>
              <a:noFill/>
            </p:spPr>
            <p:txBody>
              <a:bodyPr wrap="none" rtlCol="0">
                <a:spAutoFit/>
              </a:bodyPr>
              <a:lstStyle/>
              <a:p>
                <a:pPr algn="ctr"/>
                <a:r>
                  <a:rPr lang="en-US" sz="2400" b="1" dirty="0">
                    <a:latin typeface="Arial Black" panose="020B0604020202020204" pitchFamily="34" charset="0"/>
                    <a:cs typeface="Arial Black" panose="020B0604020202020204" pitchFamily="34" charset="0"/>
                  </a:rPr>
                  <a:t>2</a:t>
                </a:r>
              </a:p>
            </p:txBody>
          </p:sp>
          <p:pic>
            <p:nvPicPr>
              <p:cNvPr id="67" name="Picture 66">
                <a:extLst>
                  <a:ext uri="{FF2B5EF4-FFF2-40B4-BE49-F238E27FC236}">
                    <a16:creationId xmlns:a16="http://schemas.microsoft.com/office/drawing/2014/main" id="{6FAF5500-0CE6-3B90-F731-B10BA770F6BD}"/>
                  </a:ext>
                </a:extLst>
              </p:cNvPr>
              <p:cNvPicPr>
                <a:picLocks noChangeAspect="1"/>
              </p:cNvPicPr>
              <p:nvPr/>
            </p:nvPicPr>
            <p:blipFill>
              <a:blip r:embed="rId9"/>
              <a:srcRect t="3097" b="3097"/>
              <a:stretch/>
            </p:blipFill>
            <p:spPr>
              <a:xfrm>
                <a:off x="7331309" y="5103942"/>
                <a:ext cx="604362" cy="566928"/>
              </a:xfrm>
              <a:prstGeom prst="rect">
                <a:avLst/>
              </a:prstGeom>
            </p:spPr>
          </p:pic>
        </p:grpSp>
        <p:grpSp>
          <p:nvGrpSpPr>
            <p:cNvPr id="43" name="Group 42">
              <a:extLst>
                <a:ext uri="{FF2B5EF4-FFF2-40B4-BE49-F238E27FC236}">
                  <a16:creationId xmlns:a16="http://schemas.microsoft.com/office/drawing/2014/main" id="{491089AC-3EFB-FDBE-3907-D4396590D478}"/>
                </a:ext>
              </a:extLst>
            </p:cNvPr>
            <p:cNvGrpSpPr/>
            <p:nvPr/>
          </p:nvGrpSpPr>
          <p:grpSpPr>
            <a:xfrm>
              <a:off x="7329942" y="4265534"/>
              <a:ext cx="610945" cy="1403626"/>
              <a:chOff x="7329942" y="4265534"/>
              <a:chExt cx="610945" cy="1403626"/>
            </a:xfrm>
          </p:grpSpPr>
          <p:cxnSp>
            <p:nvCxnSpPr>
              <p:cNvPr id="81" name="!!Connector1">
                <a:extLst>
                  <a:ext uri="{FF2B5EF4-FFF2-40B4-BE49-F238E27FC236}">
                    <a16:creationId xmlns:a16="http://schemas.microsoft.com/office/drawing/2014/main" id="{CD18D815-E64D-F4AB-C9B5-B776E1966F90}"/>
                  </a:ext>
                </a:extLst>
              </p:cNvPr>
              <p:cNvCxnSpPr>
                <a:cxnSpLocks/>
                <a:stCxn id="54" idx="2"/>
                <a:endCxn id="38" idx="0"/>
              </p:cNvCxnSpPr>
              <p:nvPr/>
            </p:nvCxnSpPr>
            <p:spPr>
              <a:xfrm rot="16200000" flipH="1">
                <a:off x="7419017" y="4478463"/>
                <a:ext cx="425858" cy="0"/>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grpSp>
            <p:nvGrpSpPr>
              <p:cNvPr id="37" name="Group 36">
                <a:extLst>
                  <a:ext uri="{FF2B5EF4-FFF2-40B4-BE49-F238E27FC236}">
                    <a16:creationId xmlns:a16="http://schemas.microsoft.com/office/drawing/2014/main" id="{7F100F15-8FCD-98A7-DF05-13A57CF0D4E8}"/>
                  </a:ext>
                </a:extLst>
              </p:cNvPr>
              <p:cNvGrpSpPr/>
              <p:nvPr/>
            </p:nvGrpSpPr>
            <p:grpSpPr>
              <a:xfrm>
                <a:off x="7329942" y="4691392"/>
                <a:ext cx="610945" cy="977768"/>
                <a:chOff x="8276874" y="4693102"/>
                <a:chExt cx="610945" cy="977768"/>
              </a:xfrm>
            </p:grpSpPr>
            <p:sp>
              <p:nvSpPr>
                <p:cNvPr id="38" name="TextBox 37">
                  <a:extLst>
                    <a:ext uri="{FF2B5EF4-FFF2-40B4-BE49-F238E27FC236}">
                      <a16:creationId xmlns:a16="http://schemas.microsoft.com/office/drawing/2014/main" id="{43BFFD8D-BBFD-C354-5E18-D4EB5FBA0E8E}"/>
                    </a:ext>
                  </a:extLst>
                </p:cNvPr>
                <p:cNvSpPr txBox="1"/>
                <p:nvPr/>
              </p:nvSpPr>
              <p:spPr>
                <a:xfrm>
                  <a:off x="8387421" y="4693102"/>
                  <a:ext cx="389850" cy="461665"/>
                </a:xfrm>
                <a:prstGeom prst="rect">
                  <a:avLst/>
                </a:prstGeom>
                <a:noFill/>
              </p:spPr>
              <p:txBody>
                <a:bodyPr wrap="none" rtlCol="0">
                  <a:spAutoFit/>
                </a:bodyPr>
                <a:lstStyle/>
                <a:p>
                  <a:pPr algn="ctr"/>
                  <a:r>
                    <a:rPr lang="en-US" sz="2400" b="1" dirty="0">
                      <a:latin typeface="Arial Black" panose="020B0604020202020204" pitchFamily="34" charset="0"/>
                      <a:cs typeface="Arial Black" panose="020B0604020202020204" pitchFamily="34" charset="0"/>
                    </a:rPr>
                    <a:t>3</a:t>
                  </a:r>
                </a:p>
              </p:txBody>
            </p:sp>
            <p:pic>
              <p:nvPicPr>
                <p:cNvPr id="39" name="Picture 38">
                  <a:extLst>
                    <a:ext uri="{FF2B5EF4-FFF2-40B4-BE49-F238E27FC236}">
                      <a16:creationId xmlns:a16="http://schemas.microsoft.com/office/drawing/2014/main" id="{B72793A8-3F6B-92EE-64F6-19E70B6376DB}"/>
                    </a:ext>
                  </a:extLst>
                </p:cNvPr>
                <p:cNvPicPr>
                  <a:picLocks noChangeAspect="1"/>
                </p:cNvPicPr>
                <p:nvPr/>
              </p:nvPicPr>
              <p:blipFill>
                <a:blip r:embed="rId10"/>
                <a:srcRect t="3602" b="3602"/>
                <a:stretch/>
              </p:blipFill>
              <p:spPr>
                <a:xfrm>
                  <a:off x="8276874" y="5103942"/>
                  <a:ext cx="610945" cy="566928"/>
                </a:xfrm>
                <a:prstGeom prst="rect">
                  <a:avLst/>
                </a:prstGeom>
              </p:spPr>
            </p:pic>
          </p:grpSp>
        </p:grpSp>
      </p:grpSp>
      <p:sp>
        <p:nvSpPr>
          <p:cNvPr id="45" name="Freeform 44">
            <a:extLst>
              <a:ext uri="{FF2B5EF4-FFF2-40B4-BE49-F238E27FC236}">
                <a16:creationId xmlns:a16="http://schemas.microsoft.com/office/drawing/2014/main" id="{7A937345-A072-6B82-2F93-01B561C16084}"/>
              </a:ext>
            </a:extLst>
          </p:cNvPr>
          <p:cNvSpPr/>
          <p:nvPr/>
        </p:nvSpPr>
        <p:spPr>
          <a:xfrm>
            <a:off x="5492444" y="1904481"/>
            <a:ext cx="1132559" cy="1135693"/>
          </a:xfrm>
          <a:custGeom>
            <a:avLst/>
            <a:gdLst>
              <a:gd name="connsiteX0" fmla="*/ 2037921 w 5256055"/>
              <a:gd name="connsiteY0" fmla="*/ 0 h 2633300"/>
              <a:gd name="connsiteX1" fmla="*/ 4709739 w 5256055"/>
              <a:gd name="connsiteY1" fmla="*/ 0 h 2633300"/>
              <a:gd name="connsiteX2" fmla="*/ 4709739 w 5256055"/>
              <a:gd name="connsiteY2" fmla="*/ 16954 h 2633300"/>
              <a:gd name="connsiteX3" fmla="*/ 5256055 w 5256055"/>
              <a:gd name="connsiteY3" fmla="*/ 16954 h 2633300"/>
              <a:gd name="connsiteX4" fmla="*/ 5256055 w 5256055"/>
              <a:gd name="connsiteY4" fmla="*/ 2633300 h 2633300"/>
              <a:gd name="connsiteX5" fmla="*/ 0 w 5256055"/>
              <a:gd name="connsiteY5" fmla="*/ 2633300 h 2633300"/>
              <a:gd name="connsiteX6" fmla="*/ 0 w 5256055"/>
              <a:gd name="connsiteY6" fmla="*/ 16954 h 2633300"/>
              <a:gd name="connsiteX7" fmla="*/ 2037921 w 5256055"/>
              <a:gd name="connsiteY7" fmla="*/ 16954 h 263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6055" h="2633300">
                <a:moveTo>
                  <a:pt x="2037921" y="0"/>
                </a:moveTo>
                <a:lnTo>
                  <a:pt x="4709739" y="0"/>
                </a:lnTo>
                <a:lnTo>
                  <a:pt x="4709739" y="16954"/>
                </a:lnTo>
                <a:lnTo>
                  <a:pt x="5256055" y="16954"/>
                </a:lnTo>
                <a:lnTo>
                  <a:pt x="5256055" y="2633300"/>
                </a:lnTo>
                <a:lnTo>
                  <a:pt x="0" y="2633300"/>
                </a:lnTo>
                <a:lnTo>
                  <a:pt x="0" y="16954"/>
                </a:lnTo>
                <a:lnTo>
                  <a:pt x="2037921" y="16954"/>
                </a:lnTo>
                <a:close/>
              </a:path>
            </a:pathLst>
          </a:cu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45">
            <a:extLst>
              <a:ext uri="{FF2B5EF4-FFF2-40B4-BE49-F238E27FC236}">
                <a16:creationId xmlns:a16="http://schemas.microsoft.com/office/drawing/2014/main" id="{A929A8CF-029E-264B-42A7-858D0E64A9D3}"/>
              </a:ext>
            </a:extLst>
          </p:cNvPr>
          <p:cNvSpPr/>
          <p:nvPr/>
        </p:nvSpPr>
        <p:spPr>
          <a:xfrm>
            <a:off x="4732148" y="1796060"/>
            <a:ext cx="1363031" cy="138314"/>
          </a:xfrm>
          <a:custGeom>
            <a:avLst/>
            <a:gdLst>
              <a:gd name="connsiteX0" fmla="*/ 2037921 w 5256055"/>
              <a:gd name="connsiteY0" fmla="*/ 0 h 2633300"/>
              <a:gd name="connsiteX1" fmla="*/ 4709739 w 5256055"/>
              <a:gd name="connsiteY1" fmla="*/ 0 h 2633300"/>
              <a:gd name="connsiteX2" fmla="*/ 4709739 w 5256055"/>
              <a:gd name="connsiteY2" fmla="*/ 16954 h 2633300"/>
              <a:gd name="connsiteX3" fmla="*/ 5256055 w 5256055"/>
              <a:gd name="connsiteY3" fmla="*/ 16954 h 2633300"/>
              <a:gd name="connsiteX4" fmla="*/ 5256055 w 5256055"/>
              <a:gd name="connsiteY4" fmla="*/ 2633300 h 2633300"/>
              <a:gd name="connsiteX5" fmla="*/ 0 w 5256055"/>
              <a:gd name="connsiteY5" fmla="*/ 2633300 h 2633300"/>
              <a:gd name="connsiteX6" fmla="*/ 0 w 5256055"/>
              <a:gd name="connsiteY6" fmla="*/ 16954 h 2633300"/>
              <a:gd name="connsiteX7" fmla="*/ 2037921 w 5256055"/>
              <a:gd name="connsiteY7" fmla="*/ 16954 h 263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6055" h="2633300">
                <a:moveTo>
                  <a:pt x="2037921" y="0"/>
                </a:moveTo>
                <a:lnTo>
                  <a:pt x="4709739" y="0"/>
                </a:lnTo>
                <a:lnTo>
                  <a:pt x="4709739" y="16954"/>
                </a:lnTo>
                <a:lnTo>
                  <a:pt x="5256055" y="16954"/>
                </a:lnTo>
                <a:lnTo>
                  <a:pt x="5256055" y="2633300"/>
                </a:lnTo>
                <a:lnTo>
                  <a:pt x="0" y="2633300"/>
                </a:lnTo>
                <a:lnTo>
                  <a:pt x="0" y="16954"/>
                </a:lnTo>
                <a:lnTo>
                  <a:pt x="2037921" y="16954"/>
                </a:lnTo>
                <a:close/>
              </a:path>
            </a:pathLst>
          </a:cu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9" name="Straight Connector 28">
            <a:extLst>
              <a:ext uri="{FF2B5EF4-FFF2-40B4-BE49-F238E27FC236}">
                <a16:creationId xmlns:a16="http://schemas.microsoft.com/office/drawing/2014/main" id="{0270A565-6A6B-5014-6682-965EA71BD854}"/>
              </a:ext>
            </a:extLst>
          </p:cNvPr>
          <p:cNvCxnSpPr>
            <a:cxnSpLocks/>
          </p:cNvCxnSpPr>
          <p:nvPr/>
        </p:nvCxnSpPr>
        <p:spPr>
          <a:xfrm>
            <a:off x="0" y="5769414"/>
            <a:ext cx="12192000" cy="0"/>
          </a:xfrm>
          <a:prstGeom prst="line">
            <a:avLst/>
          </a:prstGeom>
          <a:ln w="12700">
            <a:solidFill>
              <a:schemeClr val="tx1"/>
            </a:solidFill>
          </a:ln>
        </p:spPr>
        <p:style>
          <a:lnRef idx="2">
            <a:schemeClr val="dk1"/>
          </a:lnRef>
          <a:fillRef idx="0">
            <a:schemeClr val="dk1"/>
          </a:fillRef>
          <a:effectRef idx="1">
            <a:schemeClr val="dk1"/>
          </a:effectRef>
          <a:fontRef idx="minor">
            <a:schemeClr val="tx1"/>
          </a:fontRef>
        </p:style>
      </p:cxnSp>
      <p:grpSp>
        <p:nvGrpSpPr>
          <p:cNvPr id="32" name="Group 31">
            <a:extLst>
              <a:ext uri="{FF2B5EF4-FFF2-40B4-BE49-F238E27FC236}">
                <a16:creationId xmlns:a16="http://schemas.microsoft.com/office/drawing/2014/main" id="{F58D151C-8E55-5F47-8881-EE6A5AF295EA}"/>
              </a:ext>
            </a:extLst>
          </p:cNvPr>
          <p:cNvGrpSpPr>
            <a:grpSpLocks noChangeAspect="1"/>
          </p:cNvGrpSpPr>
          <p:nvPr/>
        </p:nvGrpSpPr>
        <p:grpSpPr>
          <a:xfrm>
            <a:off x="46662" y="5941083"/>
            <a:ext cx="1140056" cy="840263"/>
            <a:chOff x="1423698" y="962703"/>
            <a:chExt cx="2845977" cy="2097589"/>
          </a:xfrm>
        </p:grpSpPr>
        <p:pic>
          <p:nvPicPr>
            <p:cNvPr id="36" name="Picture 35" descr="A group of blue people with a white rectangle over their head&#10;&#10;Description automatically generated">
              <a:extLst>
                <a:ext uri="{FF2B5EF4-FFF2-40B4-BE49-F238E27FC236}">
                  <a16:creationId xmlns:a16="http://schemas.microsoft.com/office/drawing/2014/main" id="{7C4A6A60-0F6D-1B58-18A5-5FAA7BC7EE5C}"/>
                </a:ext>
              </a:extLst>
            </p:cNvPr>
            <p:cNvPicPr>
              <a:picLocks noChangeAspect="1"/>
            </p:cNvPicPr>
            <p:nvPr/>
          </p:nvPicPr>
          <p:blipFill rotWithShape="1">
            <a:blip r:embed="rId11"/>
            <a:srcRect t="23200" b="21326"/>
            <a:stretch/>
          </p:blipFill>
          <p:spPr>
            <a:xfrm>
              <a:off x="1832619" y="962703"/>
              <a:ext cx="2057433" cy="1141331"/>
            </a:xfrm>
            <a:prstGeom prst="rect">
              <a:avLst/>
            </a:prstGeom>
          </p:spPr>
        </p:pic>
        <p:sp>
          <p:nvSpPr>
            <p:cNvPr id="40" name="TextBox 39">
              <a:extLst>
                <a:ext uri="{FF2B5EF4-FFF2-40B4-BE49-F238E27FC236}">
                  <a16:creationId xmlns:a16="http://schemas.microsoft.com/office/drawing/2014/main" id="{027B9E30-832B-D5B9-438D-146C28AD771D}"/>
                </a:ext>
              </a:extLst>
            </p:cNvPr>
            <p:cNvSpPr txBox="1"/>
            <p:nvPr/>
          </p:nvSpPr>
          <p:spPr>
            <a:xfrm>
              <a:off x="1423698" y="2061478"/>
              <a:ext cx="2845977" cy="998814"/>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ADJUDICATED </a:t>
              </a:r>
            </a:p>
            <a:p>
              <a:pPr algn="ctr"/>
              <a:r>
                <a:rPr lang="en-US" sz="1000" b="1" dirty="0">
                  <a:latin typeface="Arial" panose="020B0604020202020204" pitchFamily="34" charset="0"/>
                  <a:cs typeface="Arial" panose="020B0604020202020204" pitchFamily="34" charset="0"/>
                </a:rPr>
                <a:t>NEGATIVE</a:t>
              </a:r>
            </a:p>
          </p:txBody>
        </p:sp>
      </p:grpSp>
      <p:grpSp>
        <p:nvGrpSpPr>
          <p:cNvPr id="44" name="Group 43">
            <a:extLst>
              <a:ext uri="{FF2B5EF4-FFF2-40B4-BE49-F238E27FC236}">
                <a16:creationId xmlns:a16="http://schemas.microsoft.com/office/drawing/2014/main" id="{BC486549-A0F6-A772-4CC9-6AE4AC4C3782}"/>
              </a:ext>
            </a:extLst>
          </p:cNvPr>
          <p:cNvGrpSpPr>
            <a:grpSpLocks noChangeAspect="1"/>
          </p:cNvGrpSpPr>
          <p:nvPr/>
        </p:nvGrpSpPr>
        <p:grpSpPr>
          <a:xfrm>
            <a:off x="1250987" y="5939107"/>
            <a:ext cx="1140057" cy="844410"/>
            <a:chOff x="4502782" y="962703"/>
            <a:chExt cx="2519151" cy="1865869"/>
          </a:xfrm>
        </p:grpSpPr>
        <p:pic>
          <p:nvPicPr>
            <p:cNvPr id="47" name="Picture 46" descr="A group of people with a white cross&#10;&#10;Description automatically generated">
              <a:extLst>
                <a:ext uri="{FF2B5EF4-FFF2-40B4-BE49-F238E27FC236}">
                  <a16:creationId xmlns:a16="http://schemas.microsoft.com/office/drawing/2014/main" id="{7013E2A4-E570-AE9B-CAC2-BF30508DDDE5}"/>
                </a:ext>
              </a:extLst>
            </p:cNvPr>
            <p:cNvPicPr>
              <a:picLocks noChangeAspect="1"/>
            </p:cNvPicPr>
            <p:nvPr/>
          </p:nvPicPr>
          <p:blipFill rotWithShape="1">
            <a:blip r:embed="rId12"/>
            <a:srcRect t="23464" b="21063"/>
            <a:stretch/>
          </p:blipFill>
          <p:spPr>
            <a:xfrm>
              <a:off x="4856898" y="962703"/>
              <a:ext cx="1821174" cy="1010262"/>
            </a:xfrm>
            <a:prstGeom prst="rect">
              <a:avLst/>
            </a:prstGeom>
          </p:spPr>
        </p:pic>
        <p:sp>
          <p:nvSpPr>
            <p:cNvPr id="50" name="TextBox 49">
              <a:extLst>
                <a:ext uri="{FF2B5EF4-FFF2-40B4-BE49-F238E27FC236}">
                  <a16:creationId xmlns:a16="http://schemas.microsoft.com/office/drawing/2014/main" id="{25E6E245-31EC-F5BB-4B7E-D96EC5E12875}"/>
                </a:ext>
              </a:extLst>
            </p:cNvPr>
            <p:cNvSpPr txBox="1"/>
            <p:nvPr/>
          </p:nvSpPr>
          <p:spPr>
            <a:xfrm>
              <a:off x="4502782" y="1944460"/>
              <a:ext cx="2519151" cy="884112"/>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ADJUDICATED </a:t>
              </a:r>
            </a:p>
            <a:p>
              <a:pPr algn="ctr"/>
              <a:r>
                <a:rPr lang="en-US" sz="1000" b="1" dirty="0">
                  <a:latin typeface="Arial" panose="020B0604020202020204" pitchFamily="34" charset="0"/>
                  <a:cs typeface="Arial" panose="020B0604020202020204" pitchFamily="34" charset="0"/>
                </a:rPr>
                <a:t>POSITIVE</a:t>
              </a:r>
            </a:p>
          </p:txBody>
        </p:sp>
      </p:grpSp>
      <p:grpSp>
        <p:nvGrpSpPr>
          <p:cNvPr id="53" name="Group 52">
            <a:extLst>
              <a:ext uri="{FF2B5EF4-FFF2-40B4-BE49-F238E27FC236}">
                <a16:creationId xmlns:a16="http://schemas.microsoft.com/office/drawing/2014/main" id="{A849F5D5-854E-9337-7457-97A6C937C1D7}"/>
              </a:ext>
            </a:extLst>
          </p:cNvPr>
          <p:cNvGrpSpPr>
            <a:grpSpLocks noChangeAspect="1"/>
          </p:cNvGrpSpPr>
          <p:nvPr/>
        </p:nvGrpSpPr>
        <p:grpSpPr>
          <a:xfrm>
            <a:off x="2302913" y="5976175"/>
            <a:ext cx="1737975" cy="840263"/>
            <a:chOff x="6727697" y="962703"/>
            <a:chExt cx="4404021" cy="2129225"/>
          </a:xfrm>
        </p:grpSpPr>
        <p:pic>
          <p:nvPicPr>
            <p:cNvPr id="58" name="Picture 57" descr="A white question mark on a black background&#10;&#10;Description automatically generated">
              <a:extLst>
                <a:ext uri="{FF2B5EF4-FFF2-40B4-BE49-F238E27FC236}">
                  <a16:creationId xmlns:a16="http://schemas.microsoft.com/office/drawing/2014/main" id="{F57DAFFC-0E5E-B62D-BFAD-0818B0343ABF}"/>
                </a:ext>
              </a:extLst>
            </p:cNvPr>
            <p:cNvPicPr>
              <a:picLocks noChangeAspect="1"/>
            </p:cNvPicPr>
            <p:nvPr/>
          </p:nvPicPr>
          <p:blipFill rotWithShape="1">
            <a:blip r:embed="rId13"/>
            <a:srcRect t="23583" b="20943"/>
            <a:stretch/>
          </p:blipFill>
          <p:spPr>
            <a:xfrm>
              <a:off x="7886850" y="962703"/>
              <a:ext cx="2088466" cy="1158543"/>
            </a:xfrm>
            <a:prstGeom prst="rect">
              <a:avLst/>
            </a:prstGeom>
          </p:spPr>
        </p:pic>
        <p:sp>
          <p:nvSpPr>
            <p:cNvPr id="59" name="TextBox 58">
              <a:extLst>
                <a:ext uri="{FF2B5EF4-FFF2-40B4-BE49-F238E27FC236}">
                  <a16:creationId xmlns:a16="http://schemas.microsoft.com/office/drawing/2014/main" id="{B54835DD-9AB8-CF21-B994-6353661B4AA1}"/>
                </a:ext>
              </a:extLst>
            </p:cNvPr>
            <p:cNvSpPr txBox="1"/>
            <p:nvPr/>
          </p:nvSpPr>
          <p:spPr>
            <a:xfrm>
              <a:off x="6727697" y="2078050"/>
              <a:ext cx="4404021" cy="1013878"/>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ADJUDICATION STATUS </a:t>
              </a:r>
            </a:p>
            <a:p>
              <a:pPr algn="ctr"/>
              <a:r>
                <a:rPr lang="en-US" sz="1000" b="1" dirty="0">
                  <a:latin typeface="Arial" panose="020B0604020202020204" pitchFamily="34" charset="0"/>
                  <a:cs typeface="Arial" panose="020B0604020202020204" pitchFamily="34" charset="0"/>
                </a:rPr>
                <a:t>NOT DETERMINED</a:t>
              </a:r>
            </a:p>
          </p:txBody>
        </p:sp>
      </p:grpSp>
      <p:grpSp>
        <p:nvGrpSpPr>
          <p:cNvPr id="60" name="Group 59">
            <a:extLst>
              <a:ext uri="{FF2B5EF4-FFF2-40B4-BE49-F238E27FC236}">
                <a16:creationId xmlns:a16="http://schemas.microsoft.com/office/drawing/2014/main" id="{5216273F-9DEF-71E9-DFB7-AA6F46AA8B20}"/>
              </a:ext>
            </a:extLst>
          </p:cNvPr>
          <p:cNvGrpSpPr>
            <a:grpSpLocks noChangeAspect="1"/>
          </p:cNvGrpSpPr>
          <p:nvPr/>
        </p:nvGrpSpPr>
        <p:grpSpPr>
          <a:xfrm>
            <a:off x="3930983" y="5988361"/>
            <a:ext cx="1150871" cy="785749"/>
            <a:chOff x="112782" y="3043604"/>
            <a:chExt cx="2565671" cy="1751695"/>
          </a:xfrm>
        </p:grpSpPr>
        <p:pic>
          <p:nvPicPr>
            <p:cNvPr id="61" name="Picture 60" descr="A test tube with a red and white logo&#10;&#10;Description automatically generated">
              <a:extLst>
                <a:ext uri="{FF2B5EF4-FFF2-40B4-BE49-F238E27FC236}">
                  <a16:creationId xmlns:a16="http://schemas.microsoft.com/office/drawing/2014/main" id="{694922B0-9269-60F3-36B2-BB43CB10D748}"/>
                </a:ext>
              </a:extLst>
            </p:cNvPr>
            <p:cNvPicPr>
              <a:picLocks noChangeAspect="1"/>
            </p:cNvPicPr>
            <p:nvPr/>
          </p:nvPicPr>
          <p:blipFill rotWithShape="1">
            <a:blip r:embed="rId14"/>
            <a:srcRect t="30850" b="33493"/>
            <a:stretch/>
          </p:blipFill>
          <p:spPr>
            <a:xfrm>
              <a:off x="112782" y="3043604"/>
              <a:ext cx="2565671" cy="914845"/>
            </a:xfrm>
            <a:prstGeom prst="rect">
              <a:avLst/>
            </a:prstGeom>
          </p:spPr>
        </p:pic>
        <p:sp>
          <p:nvSpPr>
            <p:cNvPr id="62" name="TextBox 61">
              <a:extLst>
                <a:ext uri="{FF2B5EF4-FFF2-40B4-BE49-F238E27FC236}">
                  <a16:creationId xmlns:a16="http://schemas.microsoft.com/office/drawing/2014/main" id="{E0506E08-C049-9090-429B-E7B8C9C89773}"/>
                </a:ext>
              </a:extLst>
            </p:cNvPr>
            <p:cNvSpPr txBox="1"/>
            <p:nvPr/>
          </p:nvSpPr>
          <p:spPr>
            <a:xfrm>
              <a:off x="256440" y="3903321"/>
              <a:ext cx="2277111" cy="891978"/>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POSITIVE HIV</a:t>
              </a:r>
            </a:p>
            <a:p>
              <a:pPr algn="ctr"/>
              <a:r>
                <a:rPr lang="en-US" sz="1000" b="1" dirty="0">
                  <a:latin typeface="Arial" panose="020B0604020202020204" pitchFamily="34" charset="0"/>
                  <a:cs typeface="Arial" panose="020B0604020202020204" pitchFamily="34" charset="0"/>
                </a:rPr>
                <a:t>RNA TEST</a:t>
              </a:r>
            </a:p>
          </p:txBody>
        </p:sp>
      </p:grpSp>
      <p:grpSp>
        <p:nvGrpSpPr>
          <p:cNvPr id="63" name="Group 62">
            <a:extLst>
              <a:ext uri="{FF2B5EF4-FFF2-40B4-BE49-F238E27FC236}">
                <a16:creationId xmlns:a16="http://schemas.microsoft.com/office/drawing/2014/main" id="{3A31183D-DF43-D884-D8A6-0FFD6D7470DD}"/>
              </a:ext>
            </a:extLst>
          </p:cNvPr>
          <p:cNvGrpSpPr>
            <a:grpSpLocks noChangeAspect="1"/>
          </p:cNvGrpSpPr>
          <p:nvPr/>
        </p:nvGrpSpPr>
        <p:grpSpPr>
          <a:xfrm>
            <a:off x="5265869" y="5988671"/>
            <a:ext cx="1150308" cy="785749"/>
            <a:chOff x="3248094" y="3043604"/>
            <a:chExt cx="2564422" cy="1751697"/>
          </a:xfrm>
        </p:grpSpPr>
        <p:pic>
          <p:nvPicPr>
            <p:cNvPr id="64" name="Picture 63" descr="A grey and white test tube&#10;&#10;Description automatically generated">
              <a:extLst>
                <a:ext uri="{FF2B5EF4-FFF2-40B4-BE49-F238E27FC236}">
                  <a16:creationId xmlns:a16="http://schemas.microsoft.com/office/drawing/2014/main" id="{D9BA677F-284B-A184-D270-232485B39B28}"/>
                </a:ext>
              </a:extLst>
            </p:cNvPr>
            <p:cNvPicPr>
              <a:picLocks noChangeAspect="1"/>
            </p:cNvPicPr>
            <p:nvPr/>
          </p:nvPicPr>
          <p:blipFill rotWithShape="1">
            <a:blip r:embed="rId15"/>
            <a:srcRect t="30466" b="33877"/>
            <a:stretch/>
          </p:blipFill>
          <p:spPr>
            <a:xfrm>
              <a:off x="3248094" y="3043604"/>
              <a:ext cx="2564422" cy="914400"/>
            </a:xfrm>
            <a:prstGeom prst="rect">
              <a:avLst/>
            </a:prstGeom>
          </p:spPr>
        </p:pic>
        <p:sp>
          <p:nvSpPr>
            <p:cNvPr id="65" name="TextBox 64">
              <a:extLst>
                <a:ext uri="{FF2B5EF4-FFF2-40B4-BE49-F238E27FC236}">
                  <a16:creationId xmlns:a16="http://schemas.microsoft.com/office/drawing/2014/main" id="{7220EEC3-9294-1FEB-0E00-AF763291EAB5}"/>
                </a:ext>
              </a:extLst>
            </p:cNvPr>
            <p:cNvSpPr txBox="1"/>
            <p:nvPr/>
          </p:nvSpPr>
          <p:spPr>
            <a:xfrm>
              <a:off x="3279178" y="3903322"/>
              <a:ext cx="2502257" cy="891979"/>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NEGATIVE HIV </a:t>
              </a:r>
            </a:p>
            <a:p>
              <a:pPr algn="ctr"/>
              <a:r>
                <a:rPr lang="en-US" sz="1000" b="1" dirty="0">
                  <a:latin typeface="Arial" panose="020B0604020202020204" pitchFamily="34" charset="0"/>
                  <a:cs typeface="Arial" panose="020B0604020202020204" pitchFamily="34" charset="0"/>
                </a:rPr>
                <a:t>RNA TEST</a:t>
              </a:r>
            </a:p>
          </p:txBody>
        </p:sp>
      </p:grpSp>
      <p:grpSp>
        <p:nvGrpSpPr>
          <p:cNvPr id="71" name="Group 70">
            <a:extLst>
              <a:ext uri="{FF2B5EF4-FFF2-40B4-BE49-F238E27FC236}">
                <a16:creationId xmlns:a16="http://schemas.microsoft.com/office/drawing/2014/main" id="{DBFABED9-55B5-9169-0D1D-AFC5C3FEA4F8}"/>
              </a:ext>
            </a:extLst>
          </p:cNvPr>
          <p:cNvGrpSpPr>
            <a:grpSpLocks noChangeAspect="1"/>
          </p:cNvGrpSpPr>
          <p:nvPr/>
        </p:nvGrpSpPr>
        <p:grpSpPr>
          <a:xfrm>
            <a:off x="7895174" y="6008671"/>
            <a:ext cx="1481496" cy="730658"/>
            <a:chOff x="8874332" y="3043604"/>
            <a:chExt cx="3853199" cy="1900358"/>
          </a:xfrm>
        </p:grpSpPr>
        <p:pic>
          <p:nvPicPr>
            <p:cNvPr id="76" name="Picture 75" descr="A white object with a black background&#10;&#10;Description automatically generated">
              <a:extLst>
                <a:ext uri="{FF2B5EF4-FFF2-40B4-BE49-F238E27FC236}">
                  <a16:creationId xmlns:a16="http://schemas.microsoft.com/office/drawing/2014/main" id="{DF16E1A2-8394-0AA0-5696-9FAD9EDDE28C}"/>
                </a:ext>
              </a:extLst>
            </p:cNvPr>
            <p:cNvPicPr>
              <a:picLocks noChangeAspect="1"/>
            </p:cNvPicPr>
            <p:nvPr/>
          </p:nvPicPr>
          <p:blipFill rotWithShape="1">
            <a:blip r:embed="rId16"/>
            <a:srcRect t="32115" b="32228"/>
            <a:stretch/>
          </p:blipFill>
          <p:spPr>
            <a:xfrm>
              <a:off x="9518719" y="3043604"/>
              <a:ext cx="2564422" cy="914400"/>
            </a:xfrm>
            <a:prstGeom prst="rect">
              <a:avLst/>
            </a:prstGeom>
          </p:spPr>
        </p:pic>
        <p:sp>
          <p:nvSpPr>
            <p:cNvPr id="77" name="TextBox 76">
              <a:extLst>
                <a:ext uri="{FF2B5EF4-FFF2-40B4-BE49-F238E27FC236}">
                  <a16:creationId xmlns:a16="http://schemas.microsoft.com/office/drawing/2014/main" id="{5C931ECB-6064-101E-7FDD-4E39CF6F5307}"/>
                </a:ext>
              </a:extLst>
            </p:cNvPr>
            <p:cNvSpPr txBox="1"/>
            <p:nvPr/>
          </p:nvSpPr>
          <p:spPr>
            <a:xfrm>
              <a:off x="8874332" y="3903322"/>
              <a:ext cx="3853199" cy="1040640"/>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NEGATIVE NON-RNA</a:t>
              </a:r>
            </a:p>
            <a:p>
              <a:pPr algn="ctr"/>
              <a:r>
                <a:rPr lang="en-US" sz="1000" b="1" dirty="0">
                  <a:latin typeface="Arial" panose="020B0604020202020204" pitchFamily="34" charset="0"/>
                  <a:cs typeface="Arial" panose="020B0604020202020204" pitchFamily="34" charset="0"/>
                </a:rPr>
                <a:t>HIV TEST</a:t>
              </a:r>
            </a:p>
          </p:txBody>
        </p:sp>
      </p:grpSp>
      <p:sp>
        <p:nvSpPr>
          <p:cNvPr id="86" name="TextBox 85">
            <a:extLst>
              <a:ext uri="{FF2B5EF4-FFF2-40B4-BE49-F238E27FC236}">
                <a16:creationId xmlns:a16="http://schemas.microsoft.com/office/drawing/2014/main" id="{041E918D-962F-7ACF-D2B4-9D2E84724A64}"/>
              </a:ext>
            </a:extLst>
          </p:cNvPr>
          <p:cNvSpPr txBox="1"/>
          <p:nvPr/>
        </p:nvSpPr>
        <p:spPr>
          <a:xfrm>
            <a:off x="5809368" y="816119"/>
            <a:ext cx="595035" cy="461665"/>
          </a:xfrm>
          <a:prstGeom prst="rect">
            <a:avLst/>
          </a:prstGeom>
          <a:noFill/>
        </p:spPr>
        <p:txBody>
          <a:bodyPr wrap="none" rtlCol="0">
            <a:spAutoFit/>
          </a:bodyPr>
          <a:lstStyle/>
          <a:p>
            <a:pPr algn="ctr"/>
            <a:r>
              <a:rPr lang="en-US" sz="2400" b="1" dirty="0">
                <a:latin typeface="Arial Black" panose="020B0604020202020204" pitchFamily="34" charset="0"/>
                <a:cs typeface="Arial Black" panose="020B0604020202020204" pitchFamily="34" charset="0"/>
              </a:rPr>
              <a:t>73</a:t>
            </a:r>
          </a:p>
        </p:txBody>
      </p:sp>
      <p:sp>
        <p:nvSpPr>
          <p:cNvPr id="87" name="TextBox 86">
            <a:extLst>
              <a:ext uri="{FF2B5EF4-FFF2-40B4-BE49-F238E27FC236}">
                <a16:creationId xmlns:a16="http://schemas.microsoft.com/office/drawing/2014/main" id="{62F337E6-0A5A-25D5-59C0-E456039A06C3}"/>
              </a:ext>
            </a:extLst>
          </p:cNvPr>
          <p:cNvSpPr txBox="1"/>
          <p:nvPr/>
        </p:nvSpPr>
        <p:spPr>
          <a:xfrm>
            <a:off x="6296533" y="887966"/>
            <a:ext cx="3811763" cy="307777"/>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(One or more reactive/positive HIV test result)</a:t>
            </a:r>
          </a:p>
        </p:txBody>
      </p:sp>
      <p:grpSp>
        <p:nvGrpSpPr>
          <p:cNvPr id="88" name="Group 87">
            <a:extLst>
              <a:ext uri="{FF2B5EF4-FFF2-40B4-BE49-F238E27FC236}">
                <a16:creationId xmlns:a16="http://schemas.microsoft.com/office/drawing/2014/main" id="{6A18F202-6D83-856B-CCB6-55354ADDDC14}"/>
              </a:ext>
            </a:extLst>
          </p:cNvPr>
          <p:cNvGrpSpPr/>
          <p:nvPr/>
        </p:nvGrpSpPr>
        <p:grpSpPr>
          <a:xfrm>
            <a:off x="4130203" y="1179150"/>
            <a:ext cx="3936027" cy="587823"/>
            <a:chOff x="4848658" y="1179150"/>
            <a:chExt cx="3936027" cy="587823"/>
          </a:xfrm>
        </p:grpSpPr>
        <p:sp>
          <p:nvSpPr>
            <p:cNvPr id="89" name="TextBox 88">
              <a:extLst>
                <a:ext uri="{FF2B5EF4-FFF2-40B4-BE49-F238E27FC236}">
                  <a16:creationId xmlns:a16="http://schemas.microsoft.com/office/drawing/2014/main" id="{FE38E799-0686-0C0C-FC74-5D39ABF336DD}"/>
                </a:ext>
              </a:extLst>
            </p:cNvPr>
            <p:cNvSpPr txBox="1"/>
            <p:nvPr/>
          </p:nvSpPr>
          <p:spPr>
            <a:xfrm>
              <a:off x="5836570" y="1179150"/>
              <a:ext cx="526105" cy="461665"/>
            </a:xfrm>
            <a:prstGeom prst="rect">
              <a:avLst/>
            </a:prstGeom>
            <a:noFill/>
          </p:spPr>
          <p:txBody>
            <a:bodyPr wrap="none" rtlCol="0">
              <a:spAutoFit/>
            </a:bodyPr>
            <a:lstStyle/>
            <a:p>
              <a:pPr algn="ctr"/>
              <a:r>
                <a:rPr lang="en-US" sz="2400" b="1" dirty="0">
                  <a:latin typeface="Arial Black" panose="020B0604020202020204" pitchFamily="34" charset="0"/>
                  <a:cs typeface="Arial Black" panose="020B0604020202020204" pitchFamily="34" charset="0"/>
                </a:rPr>
                <a:t>or</a:t>
              </a:r>
            </a:p>
          </p:txBody>
        </p:sp>
        <p:pic>
          <p:nvPicPr>
            <p:cNvPr id="90" name="Picture 89">
              <a:extLst>
                <a:ext uri="{FF2B5EF4-FFF2-40B4-BE49-F238E27FC236}">
                  <a16:creationId xmlns:a16="http://schemas.microsoft.com/office/drawing/2014/main" id="{137AD99B-A96B-409C-958F-676D76D4E079}"/>
                </a:ext>
              </a:extLst>
            </p:cNvPr>
            <p:cNvPicPr>
              <a:picLocks noChangeAspect="1"/>
            </p:cNvPicPr>
            <p:nvPr/>
          </p:nvPicPr>
          <p:blipFill>
            <a:blip r:embed="rId5"/>
            <a:srcRect t="4892" b="4892"/>
            <a:stretch/>
          </p:blipFill>
          <p:spPr>
            <a:xfrm>
              <a:off x="4971714" y="1517782"/>
              <a:ext cx="749627" cy="248432"/>
            </a:xfrm>
            <a:prstGeom prst="rect">
              <a:avLst/>
            </a:prstGeom>
          </p:spPr>
        </p:pic>
        <p:pic>
          <p:nvPicPr>
            <p:cNvPr id="91" name="Picture 90">
              <a:extLst>
                <a:ext uri="{FF2B5EF4-FFF2-40B4-BE49-F238E27FC236}">
                  <a16:creationId xmlns:a16="http://schemas.microsoft.com/office/drawing/2014/main" id="{6F6F6297-58FA-CD25-5BCD-AE18917588F1}"/>
                </a:ext>
              </a:extLst>
            </p:cNvPr>
            <p:cNvPicPr>
              <a:picLocks noChangeAspect="1"/>
            </p:cNvPicPr>
            <p:nvPr/>
          </p:nvPicPr>
          <p:blipFill>
            <a:blip r:embed="rId7"/>
            <a:srcRect t="11598" b="11598"/>
            <a:stretch/>
          </p:blipFill>
          <p:spPr>
            <a:xfrm>
              <a:off x="4848658" y="1240248"/>
              <a:ext cx="995738" cy="274320"/>
            </a:xfrm>
            <a:prstGeom prst="rect">
              <a:avLst/>
            </a:prstGeom>
          </p:spPr>
        </p:pic>
        <p:pic>
          <p:nvPicPr>
            <p:cNvPr id="92" name="Picture 91">
              <a:extLst>
                <a:ext uri="{FF2B5EF4-FFF2-40B4-BE49-F238E27FC236}">
                  <a16:creationId xmlns:a16="http://schemas.microsoft.com/office/drawing/2014/main" id="{E13CE2E2-F15C-7256-2CAB-E43B36C3E121}"/>
                </a:ext>
              </a:extLst>
            </p:cNvPr>
            <p:cNvPicPr>
              <a:picLocks noChangeAspect="1"/>
            </p:cNvPicPr>
            <p:nvPr/>
          </p:nvPicPr>
          <p:blipFill>
            <a:blip r:embed="rId8"/>
            <a:srcRect t="7616" b="7616"/>
            <a:stretch/>
          </p:blipFill>
          <p:spPr>
            <a:xfrm>
              <a:off x="6449487" y="1518734"/>
              <a:ext cx="782220" cy="246529"/>
            </a:xfrm>
            <a:prstGeom prst="rect">
              <a:avLst/>
            </a:prstGeom>
          </p:spPr>
        </p:pic>
        <p:pic>
          <p:nvPicPr>
            <p:cNvPr id="93" name="Picture 92">
              <a:extLst>
                <a:ext uri="{FF2B5EF4-FFF2-40B4-BE49-F238E27FC236}">
                  <a16:creationId xmlns:a16="http://schemas.microsoft.com/office/drawing/2014/main" id="{AC68CC90-BC0C-E7D5-D52B-1943E44A4F25}"/>
                </a:ext>
              </a:extLst>
            </p:cNvPr>
            <p:cNvPicPr>
              <a:picLocks noChangeAspect="1"/>
            </p:cNvPicPr>
            <p:nvPr/>
          </p:nvPicPr>
          <p:blipFill>
            <a:blip r:embed="rId7"/>
            <a:srcRect t="11598" b="11598"/>
            <a:stretch/>
          </p:blipFill>
          <p:spPr>
            <a:xfrm>
              <a:off x="6347605" y="1240248"/>
              <a:ext cx="995738" cy="274320"/>
            </a:xfrm>
            <a:prstGeom prst="rect">
              <a:avLst/>
            </a:prstGeom>
          </p:spPr>
        </p:pic>
        <p:pic>
          <p:nvPicPr>
            <p:cNvPr id="94" name="Picture 93">
              <a:extLst>
                <a:ext uri="{FF2B5EF4-FFF2-40B4-BE49-F238E27FC236}">
                  <a16:creationId xmlns:a16="http://schemas.microsoft.com/office/drawing/2014/main" id="{1BFBA7AB-2BC8-E170-9493-28E72E97762C}"/>
                </a:ext>
              </a:extLst>
            </p:cNvPr>
            <p:cNvPicPr>
              <a:picLocks noChangeAspect="1"/>
            </p:cNvPicPr>
            <p:nvPr/>
          </p:nvPicPr>
          <p:blipFill>
            <a:blip r:embed="rId5"/>
            <a:srcRect t="4892" b="4892"/>
            <a:stretch/>
          </p:blipFill>
          <p:spPr>
            <a:xfrm>
              <a:off x="7912003" y="1518541"/>
              <a:ext cx="749627" cy="248432"/>
            </a:xfrm>
            <a:prstGeom prst="rect">
              <a:avLst/>
            </a:prstGeom>
          </p:spPr>
        </p:pic>
        <p:pic>
          <p:nvPicPr>
            <p:cNvPr id="95" name="Picture 94">
              <a:extLst>
                <a:ext uri="{FF2B5EF4-FFF2-40B4-BE49-F238E27FC236}">
                  <a16:creationId xmlns:a16="http://schemas.microsoft.com/office/drawing/2014/main" id="{93A9CEC2-B718-5763-E19D-AC2080521D61}"/>
                </a:ext>
              </a:extLst>
            </p:cNvPr>
            <p:cNvPicPr>
              <a:picLocks noChangeAspect="1"/>
            </p:cNvPicPr>
            <p:nvPr/>
          </p:nvPicPr>
          <p:blipFill>
            <a:blip r:embed="rId6"/>
            <a:srcRect t="12015" b="12015"/>
            <a:stretch/>
          </p:blipFill>
          <p:spPr>
            <a:xfrm>
              <a:off x="7788947" y="1241007"/>
              <a:ext cx="995738" cy="274320"/>
            </a:xfrm>
            <a:prstGeom prst="rect">
              <a:avLst/>
            </a:prstGeom>
          </p:spPr>
        </p:pic>
        <p:sp>
          <p:nvSpPr>
            <p:cNvPr id="96" name="TextBox 95">
              <a:extLst>
                <a:ext uri="{FF2B5EF4-FFF2-40B4-BE49-F238E27FC236}">
                  <a16:creationId xmlns:a16="http://schemas.microsoft.com/office/drawing/2014/main" id="{D96BBDCA-D42A-9D74-4884-21666944BFBB}"/>
                </a:ext>
              </a:extLst>
            </p:cNvPr>
            <p:cNvSpPr txBox="1"/>
            <p:nvPr/>
          </p:nvSpPr>
          <p:spPr>
            <a:xfrm>
              <a:off x="7284753" y="1188872"/>
              <a:ext cx="526105" cy="461665"/>
            </a:xfrm>
            <a:prstGeom prst="rect">
              <a:avLst/>
            </a:prstGeom>
            <a:noFill/>
          </p:spPr>
          <p:txBody>
            <a:bodyPr wrap="none" rtlCol="0">
              <a:spAutoFit/>
            </a:bodyPr>
            <a:lstStyle/>
            <a:p>
              <a:pPr algn="ctr"/>
              <a:r>
                <a:rPr lang="en-US" sz="2400" b="1" dirty="0">
                  <a:latin typeface="Arial Black" panose="020B0604020202020204" pitchFamily="34" charset="0"/>
                  <a:cs typeface="Arial Black" panose="020B0604020202020204" pitchFamily="34" charset="0"/>
                </a:rPr>
                <a:t>or</a:t>
              </a:r>
            </a:p>
          </p:txBody>
        </p:sp>
      </p:grpSp>
      <p:sp>
        <p:nvSpPr>
          <p:cNvPr id="6" name="TextBox 5">
            <a:extLst>
              <a:ext uri="{FF2B5EF4-FFF2-40B4-BE49-F238E27FC236}">
                <a16:creationId xmlns:a16="http://schemas.microsoft.com/office/drawing/2014/main" id="{2B0B43A8-769A-1288-B423-98F227A45471}"/>
              </a:ext>
            </a:extLst>
          </p:cNvPr>
          <p:cNvSpPr txBox="1"/>
          <p:nvPr/>
        </p:nvSpPr>
        <p:spPr>
          <a:xfrm>
            <a:off x="232994" y="746346"/>
            <a:ext cx="3811763" cy="307777"/>
          </a:xfrm>
          <a:prstGeom prst="rect">
            <a:avLst/>
          </a:prstGeom>
          <a:noFill/>
        </p:spPr>
        <p:txBody>
          <a:bodyPr wrap="square">
            <a:spAutoFit/>
          </a:bodyPr>
          <a:lstStyle/>
          <a:p>
            <a:r>
              <a:rPr lang="en-US" sz="1400" dirty="0">
                <a:effectLst/>
                <a:latin typeface="Arial" panose="020B0604020202020204" pitchFamily="34" charset="0"/>
                <a:cs typeface="Arial" panose="020B0604020202020204" pitchFamily="34" charset="0"/>
              </a:rPr>
              <a:t>Visits with an RNA screening test at sites</a:t>
            </a:r>
            <a:endParaRPr lang="en-US" sz="1400" dirty="0">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E86F08A3-4965-A949-C567-3302EDA20926}"/>
              </a:ext>
            </a:extLst>
          </p:cNvPr>
          <p:cNvGrpSpPr>
            <a:grpSpLocks noChangeAspect="1"/>
          </p:cNvGrpSpPr>
          <p:nvPr/>
        </p:nvGrpSpPr>
        <p:grpSpPr>
          <a:xfrm>
            <a:off x="9223225" y="5781316"/>
            <a:ext cx="1508747" cy="1058984"/>
            <a:chOff x="912096" y="4241944"/>
            <a:chExt cx="4168411" cy="2925785"/>
          </a:xfrm>
        </p:grpSpPr>
        <p:pic>
          <p:nvPicPr>
            <p:cNvPr id="18" name="Picture 17" descr="A blue and white syringe with a white circle and black text&#10;&#10;Description automatically generated">
              <a:extLst>
                <a:ext uri="{FF2B5EF4-FFF2-40B4-BE49-F238E27FC236}">
                  <a16:creationId xmlns:a16="http://schemas.microsoft.com/office/drawing/2014/main" id="{B7A0126E-39CB-3A1D-D4CB-7B7011A25E5D}"/>
                </a:ext>
              </a:extLst>
            </p:cNvPr>
            <p:cNvPicPr>
              <a:picLocks noChangeAspect="1"/>
            </p:cNvPicPr>
            <p:nvPr/>
          </p:nvPicPr>
          <p:blipFill>
            <a:blip r:embed="rId17"/>
            <a:stretch>
              <a:fillRect/>
            </a:stretch>
          </p:blipFill>
          <p:spPr>
            <a:xfrm>
              <a:off x="2086213" y="4241944"/>
              <a:ext cx="1828800" cy="1828800"/>
            </a:xfrm>
            <a:prstGeom prst="rect">
              <a:avLst/>
            </a:prstGeom>
          </p:spPr>
        </p:pic>
        <p:sp>
          <p:nvSpPr>
            <p:cNvPr id="19" name="TextBox 18">
              <a:extLst>
                <a:ext uri="{FF2B5EF4-FFF2-40B4-BE49-F238E27FC236}">
                  <a16:creationId xmlns:a16="http://schemas.microsoft.com/office/drawing/2014/main" id="{C745474D-2DA5-7384-565B-8108811C5C30}"/>
                </a:ext>
              </a:extLst>
            </p:cNvPr>
            <p:cNvSpPr txBox="1"/>
            <p:nvPr/>
          </p:nvSpPr>
          <p:spPr>
            <a:xfrm>
              <a:off x="912096" y="6062296"/>
              <a:ext cx="4168411" cy="1105433"/>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NO CAB-LA W/ IN</a:t>
              </a:r>
            </a:p>
            <a:p>
              <a:pPr algn="ctr"/>
              <a:r>
                <a:rPr lang="en-US" sz="1000" b="1" dirty="0">
                  <a:latin typeface="Arial" panose="020B0604020202020204" pitchFamily="34" charset="0"/>
                  <a:cs typeface="Arial" panose="020B0604020202020204" pitchFamily="34" charset="0"/>
                </a:rPr>
                <a:t>THE LAST 6 MONTHS</a:t>
              </a:r>
            </a:p>
          </p:txBody>
        </p:sp>
      </p:grpSp>
      <p:grpSp>
        <p:nvGrpSpPr>
          <p:cNvPr id="20" name="Group 19">
            <a:extLst>
              <a:ext uri="{FF2B5EF4-FFF2-40B4-BE49-F238E27FC236}">
                <a16:creationId xmlns:a16="http://schemas.microsoft.com/office/drawing/2014/main" id="{28DFBA34-50D5-EBF2-BC43-F9FAA85F3674}"/>
              </a:ext>
            </a:extLst>
          </p:cNvPr>
          <p:cNvGrpSpPr>
            <a:grpSpLocks noChangeAspect="1"/>
          </p:cNvGrpSpPr>
          <p:nvPr/>
        </p:nvGrpSpPr>
        <p:grpSpPr>
          <a:xfrm>
            <a:off x="10676497" y="5781316"/>
            <a:ext cx="1508747" cy="1058984"/>
            <a:chOff x="7107189" y="4241944"/>
            <a:chExt cx="4168399" cy="2925785"/>
          </a:xfrm>
        </p:grpSpPr>
        <p:pic>
          <p:nvPicPr>
            <p:cNvPr id="21" name="Picture 20" descr="A yellow syringe with a circle and arrow&#10;&#10;Description automatically generated">
              <a:extLst>
                <a:ext uri="{FF2B5EF4-FFF2-40B4-BE49-F238E27FC236}">
                  <a16:creationId xmlns:a16="http://schemas.microsoft.com/office/drawing/2014/main" id="{ED5D7EC5-C900-4D8E-5574-57BCE458FD68}"/>
                </a:ext>
              </a:extLst>
            </p:cNvPr>
            <p:cNvPicPr>
              <a:picLocks noChangeAspect="1"/>
            </p:cNvPicPr>
            <p:nvPr/>
          </p:nvPicPr>
          <p:blipFill>
            <a:blip r:embed="rId18"/>
            <a:stretch>
              <a:fillRect/>
            </a:stretch>
          </p:blipFill>
          <p:spPr>
            <a:xfrm>
              <a:off x="8276987" y="4241944"/>
              <a:ext cx="1828800" cy="1828800"/>
            </a:xfrm>
            <a:prstGeom prst="rect">
              <a:avLst/>
            </a:prstGeom>
          </p:spPr>
        </p:pic>
        <p:sp>
          <p:nvSpPr>
            <p:cNvPr id="97" name="TextBox 96">
              <a:extLst>
                <a:ext uri="{FF2B5EF4-FFF2-40B4-BE49-F238E27FC236}">
                  <a16:creationId xmlns:a16="http://schemas.microsoft.com/office/drawing/2014/main" id="{B536A8DC-E643-441D-5DE6-F615A4B2C9D0}"/>
                </a:ext>
              </a:extLst>
            </p:cNvPr>
            <p:cNvSpPr txBox="1"/>
            <p:nvPr/>
          </p:nvSpPr>
          <p:spPr>
            <a:xfrm>
              <a:off x="7107189" y="6062296"/>
              <a:ext cx="4168399" cy="1105433"/>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CAB-LA W/ IN</a:t>
              </a:r>
            </a:p>
            <a:p>
              <a:pPr algn="ctr"/>
              <a:r>
                <a:rPr lang="en-US" sz="1000" b="1" dirty="0">
                  <a:latin typeface="Arial" panose="020B0604020202020204" pitchFamily="34" charset="0"/>
                  <a:cs typeface="Arial" panose="020B0604020202020204" pitchFamily="34" charset="0"/>
                </a:rPr>
                <a:t>THE LAST 6 MONTHS</a:t>
              </a:r>
            </a:p>
          </p:txBody>
        </p:sp>
      </p:grpSp>
      <p:pic>
        <p:nvPicPr>
          <p:cNvPr id="66" name="Picture 2" descr="HPTN Logo 2023">
            <a:extLst>
              <a:ext uri="{FF2B5EF4-FFF2-40B4-BE49-F238E27FC236}">
                <a16:creationId xmlns:a16="http://schemas.microsoft.com/office/drawing/2014/main" id="{10F473B9-C289-3B0E-3D96-7DBB108050DB}"/>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507324" y="-80985"/>
            <a:ext cx="1971040" cy="907716"/>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4">
            <a:extLst>
              <a:ext uri="{FF2B5EF4-FFF2-40B4-BE49-F238E27FC236}">
                <a16:creationId xmlns:a16="http://schemas.microsoft.com/office/drawing/2014/main" id="{CD6E867F-7971-C3C1-2753-3756C59230DE}"/>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905084" y="-29463"/>
            <a:ext cx="1280160" cy="804672"/>
          </a:xfrm>
          <a:prstGeom prst="rect">
            <a:avLst/>
          </a:prstGeom>
          <a:noFill/>
          <a:extLst>
            <a:ext uri="{909E8E84-426E-40DD-AFC4-6F175D3DCCD1}">
              <a14:hiddenFill xmlns:a14="http://schemas.microsoft.com/office/drawing/2010/main">
                <a:solidFill>
                  <a:srgbClr val="FFFFFF"/>
                </a:solidFill>
              </a14:hiddenFill>
            </a:ext>
          </a:extLst>
        </p:spPr>
      </p:pic>
      <p:grpSp>
        <p:nvGrpSpPr>
          <p:cNvPr id="70" name="Group 69">
            <a:extLst>
              <a:ext uri="{FF2B5EF4-FFF2-40B4-BE49-F238E27FC236}">
                <a16:creationId xmlns:a16="http://schemas.microsoft.com/office/drawing/2014/main" id="{56BAD55C-975E-F7AD-5839-644CA9A10FE6}"/>
              </a:ext>
            </a:extLst>
          </p:cNvPr>
          <p:cNvGrpSpPr>
            <a:grpSpLocks noChangeAspect="1"/>
          </p:cNvGrpSpPr>
          <p:nvPr/>
        </p:nvGrpSpPr>
        <p:grpSpPr>
          <a:xfrm>
            <a:off x="6513104" y="6008671"/>
            <a:ext cx="1415773" cy="730658"/>
            <a:chOff x="6233623" y="3043604"/>
            <a:chExt cx="2863987" cy="1900361"/>
          </a:xfrm>
        </p:grpSpPr>
        <p:pic>
          <p:nvPicPr>
            <p:cNvPr id="79" name="Picture 78">
              <a:extLst>
                <a:ext uri="{FF2B5EF4-FFF2-40B4-BE49-F238E27FC236}">
                  <a16:creationId xmlns:a16="http://schemas.microsoft.com/office/drawing/2014/main" id="{BD1B3A48-1E65-7574-410B-9B788C11B7B4}"/>
                </a:ext>
              </a:extLst>
            </p:cNvPr>
            <p:cNvPicPr>
              <a:picLocks/>
            </p:cNvPicPr>
            <p:nvPr/>
          </p:nvPicPr>
          <p:blipFill>
            <a:blip r:embed="rId5"/>
            <a:srcRect t="1544" b="1544"/>
            <a:stretch/>
          </p:blipFill>
          <p:spPr>
            <a:xfrm>
              <a:off x="6669577" y="3043604"/>
              <a:ext cx="1997733" cy="914400"/>
            </a:xfrm>
            <a:prstGeom prst="rect">
              <a:avLst/>
            </a:prstGeom>
          </p:spPr>
        </p:pic>
        <p:sp>
          <p:nvSpPr>
            <p:cNvPr id="80" name="TextBox 79">
              <a:extLst>
                <a:ext uri="{FF2B5EF4-FFF2-40B4-BE49-F238E27FC236}">
                  <a16:creationId xmlns:a16="http://schemas.microsoft.com/office/drawing/2014/main" id="{9D768DEB-FB42-1EA0-46BA-7901936EDA4D}"/>
                </a:ext>
              </a:extLst>
            </p:cNvPr>
            <p:cNvSpPr txBox="1"/>
            <p:nvPr/>
          </p:nvSpPr>
          <p:spPr>
            <a:xfrm>
              <a:off x="6233623" y="3903323"/>
              <a:ext cx="2863987" cy="1040642"/>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POSITIVE NON-RNA</a:t>
              </a:r>
            </a:p>
            <a:p>
              <a:pPr algn="ctr"/>
              <a:r>
                <a:rPr lang="en-US" sz="1000" b="1" dirty="0">
                  <a:latin typeface="Arial" panose="020B0604020202020204" pitchFamily="34" charset="0"/>
                  <a:cs typeface="Arial" panose="020B0604020202020204" pitchFamily="34" charset="0"/>
                </a:rPr>
                <a:t>HIV TEST</a:t>
              </a:r>
            </a:p>
          </p:txBody>
        </p:sp>
      </p:grpSp>
    </p:spTree>
    <p:extLst>
      <p:ext uri="{BB962C8B-B14F-4D97-AF65-F5344CB8AC3E}">
        <p14:creationId xmlns:p14="http://schemas.microsoft.com/office/powerpoint/2010/main" val="372641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right)">
                                      <p:cBhvr>
                                        <p:cTn id="7" dur="500"/>
                                        <p:tgtEl>
                                          <p:spTgt spid="4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wipe(left)">
                                      <p:cBhvr>
                                        <p:cTn id="16" dur="500"/>
                                        <p:tgtEl>
                                          <p:spTgt spid="48"/>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par>
                                <p:cTn id="26" presetID="22" presetClass="entr" presetSubtype="1"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up)">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or3">
            <a:extLst>
              <a:ext uri="{FF2B5EF4-FFF2-40B4-BE49-F238E27FC236}">
                <a16:creationId xmlns:a16="http://schemas.microsoft.com/office/drawing/2014/main" id="{944C83EE-5FDC-0A09-571F-B17499F48E72}"/>
              </a:ext>
            </a:extLst>
          </p:cNvPr>
          <p:cNvCxnSpPr>
            <a:cxnSpLocks/>
            <a:endCxn id="12" idx="0"/>
          </p:cNvCxnSpPr>
          <p:nvPr/>
        </p:nvCxnSpPr>
        <p:spPr>
          <a:xfrm>
            <a:off x="6096000" y="1891509"/>
            <a:ext cx="2684520" cy="270731"/>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7" name="!!Connector1">
            <a:extLst>
              <a:ext uri="{FF2B5EF4-FFF2-40B4-BE49-F238E27FC236}">
                <a16:creationId xmlns:a16="http://schemas.microsoft.com/office/drawing/2014/main" id="{236A02EF-E940-15C7-0AB0-B6FD7873BC99}"/>
              </a:ext>
            </a:extLst>
          </p:cNvPr>
          <p:cNvCxnSpPr>
            <a:cxnSpLocks/>
            <a:endCxn id="15" idx="0"/>
          </p:cNvCxnSpPr>
          <p:nvPr/>
        </p:nvCxnSpPr>
        <p:spPr>
          <a:xfrm rot="10800000" flipV="1">
            <a:off x="3439049" y="1891509"/>
            <a:ext cx="2665933" cy="270732"/>
          </a:xfrm>
          <a:prstGeom prst="bentConnector2">
            <a:avLst/>
          </a:prstGeom>
          <a:ln>
            <a:tailEnd type="triangle"/>
          </a:ln>
        </p:spPr>
        <p:style>
          <a:lnRef idx="2">
            <a:schemeClr val="dk1"/>
          </a:lnRef>
          <a:fillRef idx="0">
            <a:schemeClr val="dk1"/>
          </a:fillRef>
          <a:effectRef idx="1">
            <a:schemeClr val="dk1"/>
          </a:effectRef>
          <a:fontRef idx="minor">
            <a:schemeClr val="tx1"/>
          </a:fontRef>
        </p:style>
      </p:cxnSp>
      <p:grpSp>
        <p:nvGrpSpPr>
          <p:cNvPr id="164" name="Group 163">
            <a:extLst>
              <a:ext uri="{FF2B5EF4-FFF2-40B4-BE49-F238E27FC236}">
                <a16:creationId xmlns:a16="http://schemas.microsoft.com/office/drawing/2014/main" id="{2888773F-F3CD-8C35-6489-6BCFC586D21D}"/>
              </a:ext>
            </a:extLst>
          </p:cNvPr>
          <p:cNvGrpSpPr/>
          <p:nvPr/>
        </p:nvGrpSpPr>
        <p:grpSpPr>
          <a:xfrm>
            <a:off x="5638637" y="1640815"/>
            <a:ext cx="914400" cy="1373088"/>
            <a:chOff x="5638637" y="1640815"/>
            <a:chExt cx="914400" cy="1373088"/>
          </a:xfrm>
        </p:grpSpPr>
        <p:cxnSp>
          <p:nvCxnSpPr>
            <p:cNvPr id="5" name="!!Connector2">
              <a:extLst>
                <a:ext uri="{FF2B5EF4-FFF2-40B4-BE49-F238E27FC236}">
                  <a16:creationId xmlns:a16="http://schemas.microsoft.com/office/drawing/2014/main" id="{FC26DB92-07EC-7294-09BD-593B88DA97BB}"/>
                </a:ext>
              </a:extLst>
            </p:cNvPr>
            <p:cNvCxnSpPr>
              <a:cxnSpLocks/>
              <a:endCxn id="9" idx="0"/>
            </p:cNvCxnSpPr>
            <p:nvPr/>
          </p:nvCxnSpPr>
          <p:spPr>
            <a:xfrm flipH="1">
              <a:off x="6097740" y="1640815"/>
              <a:ext cx="11027" cy="52142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 name="TextBox 8">
              <a:extLst>
                <a:ext uri="{FF2B5EF4-FFF2-40B4-BE49-F238E27FC236}">
                  <a16:creationId xmlns:a16="http://schemas.microsoft.com/office/drawing/2014/main" id="{95101599-7853-469B-2487-D67867EFB505}"/>
                </a:ext>
              </a:extLst>
            </p:cNvPr>
            <p:cNvSpPr txBox="1"/>
            <p:nvPr/>
          </p:nvSpPr>
          <p:spPr>
            <a:xfrm>
              <a:off x="5902815" y="2162240"/>
              <a:ext cx="389850" cy="461665"/>
            </a:xfrm>
            <a:prstGeom prst="rect">
              <a:avLst/>
            </a:prstGeom>
            <a:noFill/>
          </p:spPr>
          <p:txBody>
            <a:bodyPr wrap="square" rtlCol="0">
              <a:spAutoFit/>
            </a:bodyPr>
            <a:lstStyle/>
            <a:p>
              <a:pPr algn="ctr"/>
              <a:r>
                <a:rPr lang="en-US" sz="2400" b="1" dirty="0">
                  <a:latin typeface="Arial Black" panose="020B0604020202020204" pitchFamily="34" charset="0"/>
                  <a:cs typeface="Arial Black" panose="020B0604020202020204" pitchFamily="34" charset="0"/>
                </a:rPr>
                <a:t>2</a:t>
              </a:r>
            </a:p>
          </p:txBody>
        </p:sp>
        <p:pic>
          <p:nvPicPr>
            <p:cNvPr id="10" name="Picture 9">
              <a:extLst>
                <a:ext uri="{FF2B5EF4-FFF2-40B4-BE49-F238E27FC236}">
                  <a16:creationId xmlns:a16="http://schemas.microsoft.com/office/drawing/2014/main" id="{39B0C2E1-5BE2-B2ED-2544-12470F92CF97}"/>
                </a:ext>
              </a:extLst>
            </p:cNvPr>
            <p:cNvPicPr>
              <a:picLocks noChangeAspect="1"/>
            </p:cNvPicPr>
            <p:nvPr/>
          </p:nvPicPr>
          <p:blipFill>
            <a:blip r:embed="rId2"/>
            <a:srcRect t="4643" b="4643"/>
            <a:stretch/>
          </p:blipFill>
          <p:spPr>
            <a:xfrm>
              <a:off x="5638637" y="2559390"/>
              <a:ext cx="914400" cy="454513"/>
            </a:xfrm>
            <a:prstGeom prst="rect">
              <a:avLst/>
            </a:prstGeom>
          </p:spPr>
        </p:pic>
      </p:grpSp>
      <p:grpSp>
        <p:nvGrpSpPr>
          <p:cNvPr id="165" name="Group 164">
            <a:extLst>
              <a:ext uri="{FF2B5EF4-FFF2-40B4-BE49-F238E27FC236}">
                <a16:creationId xmlns:a16="http://schemas.microsoft.com/office/drawing/2014/main" id="{80B82DC8-68C6-5BD2-CEC9-983C310C3EB7}"/>
              </a:ext>
            </a:extLst>
          </p:cNvPr>
          <p:cNvGrpSpPr/>
          <p:nvPr/>
        </p:nvGrpSpPr>
        <p:grpSpPr>
          <a:xfrm>
            <a:off x="8311730" y="2162240"/>
            <a:ext cx="914400" cy="851663"/>
            <a:chOff x="8311730" y="2162240"/>
            <a:chExt cx="914400" cy="851663"/>
          </a:xfrm>
        </p:grpSpPr>
        <p:sp>
          <p:nvSpPr>
            <p:cNvPr id="12" name="TextBox 11">
              <a:extLst>
                <a:ext uri="{FF2B5EF4-FFF2-40B4-BE49-F238E27FC236}">
                  <a16:creationId xmlns:a16="http://schemas.microsoft.com/office/drawing/2014/main" id="{A1E73319-9AA6-27CD-6228-C0F1BF7E8E20}"/>
                </a:ext>
              </a:extLst>
            </p:cNvPr>
            <p:cNvSpPr txBox="1"/>
            <p:nvPr/>
          </p:nvSpPr>
          <p:spPr>
            <a:xfrm>
              <a:off x="8483002" y="2162240"/>
              <a:ext cx="595035" cy="461665"/>
            </a:xfrm>
            <a:prstGeom prst="rect">
              <a:avLst/>
            </a:prstGeom>
            <a:noFill/>
          </p:spPr>
          <p:txBody>
            <a:bodyPr wrap="none" rtlCol="0">
              <a:spAutoFit/>
            </a:bodyPr>
            <a:lstStyle/>
            <a:p>
              <a:pPr algn="ctr"/>
              <a:r>
                <a:rPr lang="en-US" sz="2400" b="1" dirty="0">
                  <a:latin typeface="Arial Black" panose="020B0604020202020204" pitchFamily="34" charset="0"/>
                  <a:cs typeface="Arial Black" panose="020B0604020202020204" pitchFamily="34" charset="0"/>
                </a:rPr>
                <a:t>29</a:t>
              </a:r>
            </a:p>
          </p:txBody>
        </p:sp>
        <p:pic>
          <p:nvPicPr>
            <p:cNvPr id="13" name="Picture 12">
              <a:extLst>
                <a:ext uri="{FF2B5EF4-FFF2-40B4-BE49-F238E27FC236}">
                  <a16:creationId xmlns:a16="http://schemas.microsoft.com/office/drawing/2014/main" id="{CFE917E1-4123-C71D-2B5F-137AEAFC0365}"/>
                </a:ext>
              </a:extLst>
            </p:cNvPr>
            <p:cNvPicPr>
              <a:picLocks noChangeAspect="1"/>
            </p:cNvPicPr>
            <p:nvPr/>
          </p:nvPicPr>
          <p:blipFill>
            <a:blip r:embed="rId3"/>
            <a:srcRect t="4555" b="4555"/>
            <a:stretch/>
          </p:blipFill>
          <p:spPr>
            <a:xfrm>
              <a:off x="8311730" y="2558503"/>
              <a:ext cx="914400" cy="455400"/>
            </a:xfrm>
            <a:prstGeom prst="rect">
              <a:avLst/>
            </a:prstGeom>
          </p:spPr>
        </p:pic>
      </p:grpSp>
      <p:grpSp>
        <p:nvGrpSpPr>
          <p:cNvPr id="163" name="Group 162">
            <a:extLst>
              <a:ext uri="{FF2B5EF4-FFF2-40B4-BE49-F238E27FC236}">
                <a16:creationId xmlns:a16="http://schemas.microsoft.com/office/drawing/2014/main" id="{F3779698-953C-95DB-B91F-85E59733E9A6}"/>
              </a:ext>
            </a:extLst>
          </p:cNvPr>
          <p:cNvGrpSpPr/>
          <p:nvPr/>
        </p:nvGrpSpPr>
        <p:grpSpPr>
          <a:xfrm>
            <a:off x="2981847" y="2162241"/>
            <a:ext cx="914400" cy="852549"/>
            <a:chOff x="2981847" y="2162241"/>
            <a:chExt cx="914400" cy="852549"/>
          </a:xfrm>
        </p:grpSpPr>
        <p:sp>
          <p:nvSpPr>
            <p:cNvPr id="15" name="TextBox 14">
              <a:extLst>
                <a:ext uri="{FF2B5EF4-FFF2-40B4-BE49-F238E27FC236}">
                  <a16:creationId xmlns:a16="http://schemas.microsoft.com/office/drawing/2014/main" id="{12A8001C-8A70-7B31-F0EA-30B882A9CB42}"/>
                </a:ext>
              </a:extLst>
            </p:cNvPr>
            <p:cNvSpPr txBox="1"/>
            <p:nvPr/>
          </p:nvSpPr>
          <p:spPr>
            <a:xfrm>
              <a:off x="3141530" y="2162241"/>
              <a:ext cx="595035" cy="461665"/>
            </a:xfrm>
            <a:prstGeom prst="rect">
              <a:avLst/>
            </a:prstGeom>
            <a:noFill/>
          </p:spPr>
          <p:txBody>
            <a:bodyPr wrap="none" rtlCol="0">
              <a:spAutoFit/>
            </a:bodyPr>
            <a:lstStyle/>
            <a:p>
              <a:pPr algn="ctr"/>
              <a:r>
                <a:rPr lang="en-US" sz="2400" b="1" dirty="0">
                  <a:latin typeface="Arial Black" panose="020B0604020202020204" pitchFamily="34" charset="0"/>
                  <a:cs typeface="Arial Black" panose="020B0604020202020204" pitchFamily="34" charset="0"/>
                </a:rPr>
                <a:t>42</a:t>
              </a:r>
            </a:p>
          </p:txBody>
        </p:sp>
        <p:pic>
          <p:nvPicPr>
            <p:cNvPr id="16" name="Picture 15">
              <a:extLst>
                <a:ext uri="{FF2B5EF4-FFF2-40B4-BE49-F238E27FC236}">
                  <a16:creationId xmlns:a16="http://schemas.microsoft.com/office/drawing/2014/main" id="{48F0AC36-DB40-0EE4-D3B5-048201CFADC9}"/>
                </a:ext>
              </a:extLst>
            </p:cNvPr>
            <p:cNvPicPr>
              <a:picLocks noChangeAspect="1"/>
            </p:cNvPicPr>
            <p:nvPr/>
          </p:nvPicPr>
          <p:blipFill>
            <a:blip r:embed="rId4"/>
            <a:srcRect t="5663" b="5663"/>
            <a:stretch/>
          </p:blipFill>
          <p:spPr>
            <a:xfrm>
              <a:off x="2981847" y="2559390"/>
              <a:ext cx="914400" cy="455400"/>
            </a:xfrm>
            <a:prstGeom prst="rect">
              <a:avLst/>
            </a:prstGeom>
          </p:spPr>
        </p:pic>
      </p:grpSp>
      <p:cxnSp>
        <p:nvCxnSpPr>
          <p:cNvPr id="23" name="!!Connector3">
            <a:extLst>
              <a:ext uri="{FF2B5EF4-FFF2-40B4-BE49-F238E27FC236}">
                <a16:creationId xmlns:a16="http://schemas.microsoft.com/office/drawing/2014/main" id="{62B07A26-CB8C-51C9-EBD2-67B339942D4E}"/>
              </a:ext>
            </a:extLst>
          </p:cNvPr>
          <p:cNvCxnSpPr>
            <a:cxnSpLocks/>
            <a:stCxn id="16" idx="2"/>
            <a:endCxn id="42" idx="0"/>
          </p:cNvCxnSpPr>
          <p:nvPr/>
        </p:nvCxnSpPr>
        <p:spPr>
          <a:xfrm rot="16200000" flipH="1">
            <a:off x="3851889" y="2601948"/>
            <a:ext cx="306875" cy="1132558"/>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24" name="!!Connector1">
            <a:extLst>
              <a:ext uri="{FF2B5EF4-FFF2-40B4-BE49-F238E27FC236}">
                <a16:creationId xmlns:a16="http://schemas.microsoft.com/office/drawing/2014/main" id="{72FEC596-F79C-8FDF-4A53-C959DE2C24A5}"/>
              </a:ext>
            </a:extLst>
          </p:cNvPr>
          <p:cNvCxnSpPr>
            <a:cxnSpLocks/>
            <a:stCxn id="16" idx="2"/>
            <a:endCxn id="41" idx="0"/>
          </p:cNvCxnSpPr>
          <p:nvPr/>
        </p:nvCxnSpPr>
        <p:spPr>
          <a:xfrm rot="5400000">
            <a:off x="2707057" y="2589676"/>
            <a:ext cx="306876" cy="1157104"/>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grpSp>
        <p:nvGrpSpPr>
          <p:cNvPr id="2" name="Group 1">
            <a:extLst>
              <a:ext uri="{FF2B5EF4-FFF2-40B4-BE49-F238E27FC236}">
                <a16:creationId xmlns:a16="http://schemas.microsoft.com/office/drawing/2014/main" id="{BE4BD7F1-50DF-F5B9-0417-ADCF601DFB56}"/>
              </a:ext>
            </a:extLst>
          </p:cNvPr>
          <p:cNvGrpSpPr/>
          <p:nvPr/>
        </p:nvGrpSpPr>
        <p:grpSpPr>
          <a:xfrm>
            <a:off x="1784073" y="3321666"/>
            <a:ext cx="995738" cy="944819"/>
            <a:chOff x="1784073" y="3321666"/>
            <a:chExt cx="995738" cy="944819"/>
          </a:xfrm>
        </p:grpSpPr>
        <p:pic>
          <p:nvPicPr>
            <p:cNvPr id="30" name="Picture 29">
              <a:extLst>
                <a:ext uri="{FF2B5EF4-FFF2-40B4-BE49-F238E27FC236}">
                  <a16:creationId xmlns:a16="http://schemas.microsoft.com/office/drawing/2014/main" id="{1E7324A3-0DED-54ED-DABD-F7AA5F9405C0}"/>
                </a:ext>
              </a:extLst>
            </p:cNvPr>
            <p:cNvPicPr>
              <a:picLocks noChangeAspect="1"/>
            </p:cNvPicPr>
            <p:nvPr/>
          </p:nvPicPr>
          <p:blipFill>
            <a:blip r:embed="rId5"/>
            <a:srcRect t="4892" b="4892"/>
            <a:stretch/>
          </p:blipFill>
          <p:spPr>
            <a:xfrm>
              <a:off x="1907128" y="4018053"/>
              <a:ext cx="749627" cy="248432"/>
            </a:xfrm>
            <a:prstGeom prst="rect">
              <a:avLst/>
            </a:prstGeom>
          </p:spPr>
        </p:pic>
        <p:pic>
          <p:nvPicPr>
            <p:cNvPr id="34" name="Picture 33">
              <a:extLst>
                <a:ext uri="{FF2B5EF4-FFF2-40B4-BE49-F238E27FC236}">
                  <a16:creationId xmlns:a16="http://schemas.microsoft.com/office/drawing/2014/main" id="{5AFA7E0B-57C6-2CA7-21B2-5AEF16880DDD}"/>
                </a:ext>
              </a:extLst>
            </p:cNvPr>
            <p:cNvPicPr>
              <a:picLocks noChangeAspect="1"/>
            </p:cNvPicPr>
            <p:nvPr/>
          </p:nvPicPr>
          <p:blipFill>
            <a:blip r:embed="rId6"/>
            <a:srcRect t="12015" b="12015"/>
            <a:stretch/>
          </p:blipFill>
          <p:spPr>
            <a:xfrm>
              <a:off x="1784073" y="3741470"/>
              <a:ext cx="995738" cy="274320"/>
            </a:xfrm>
            <a:prstGeom prst="rect">
              <a:avLst/>
            </a:prstGeom>
          </p:spPr>
        </p:pic>
        <p:sp>
          <p:nvSpPr>
            <p:cNvPr id="41" name="TextBox 40">
              <a:extLst>
                <a:ext uri="{FF2B5EF4-FFF2-40B4-BE49-F238E27FC236}">
                  <a16:creationId xmlns:a16="http://schemas.microsoft.com/office/drawing/2014/main" id="{6962D2B2-105D-FC75-426F-23B9D6A385F6}"/>
                </a:ext>
              </a:extLst>
            </p:cNvPr>
            <p:cNvSpPr txBox="1"/>
            <p:nvPr/>
          </p:nvSpPr>
          <p:spPr>
            <a:xfrm>
              <a:off x="1984425" y="3321666"/>
              <a:ext cx="595035" cy="461665"/>
            </a:xfrm>
            <a:prstGeom prst="rect">
              <a:avLst/>
            </a:prstGeom>
            <a:noFill/>
          </p:spPr>
          <p:txBody>
            <a:bodyPr wrap="none" rtlCol="0">
              <a:spAutoFit/>
            </a:bodyPr>
            <a:lstStyle/>
            <a:p>
              <a:pPr algn="ctr"/>
              <a:r>
                <a:rPr lang="en-US" sz="2400" b="1" dirty="0">
                  <a:latin typeface="Arial Black" panose="020B0604020202020204" pitchFamily="34" charset="0"/>
                  <a:cs typeface="Arial Black" panose="020B0604020202020204" pitchFamily="34" charset="0"/>
                </a:rPr>
                <a:t>20</a:t>
              </a:r>
            </a:p>
          </p:txBody>
        </p:sp>
      </p:grpSp>
      <p:grpSp>
        <p:nvGrpSpPr>
          <p:cNvPr id="3" name="Group 2">
            <a:extLst>
              <a:ext uri="{FF2B5EF4-FFF2-40B4-BE49-F238E27FC236}">
                <a16:creationId xmlns:a16="http://schemas.microsoft.com/office/drawing/2014/main" id="{17174A66-C1DA-C723-C037-3D18EF2B8D19}"/>
              </a:ext>
            </a:extLst>
          </p:cNvPr>
          <p:cNvGrpSpPr/>
          <p:nvPr/>
        </p:nvGrpSpPr>
        <p:grpSpPr>
          <a:xfrm>
            <a:off x="4057307" y="3321665"/>
            <a:ext cx="995738" cy="943869"/>
            <a:chOff x="4057307" y="3321665"/>
            <a:chExt cx="995738" cy="943869"/>
          </a:xfrm>
        </p:grpSpPr>
        <p:pic>
          <p:nvPicPr>
            <p:cNvPr id="31" name="Picture 30">
              <a:extLst>
                <a:ext uri="{FF2B5EF4-FFF2-40B4-BE49-F238E27FC236}">
                  <a16:creationId xmlns:a16="http://schemas.microsoft.com/office/drawing/2014/main" id="{D4C7DA5C-B13C-CE08-3032-1B3C46EFD003}"/>
                </a:ext>
              </a:extLst>
            </p:cNvPr>
            <p:cNvPicPr>
              <a:picLocks noChangeAspect="1"/>
            </p:cNvPicPr>
            <p:nvPr/>
          </p:nvPicPr>
          <p:blipFill>
            <a:blip r:embed="rId7"/>
            <a:srcRect t="11598" b="11598"/>
            <a:stretch/>
          </p:blipFill>
          <p:spPr>
            <a:xfrm>
              <a:off x="4057307" y="3741470"/>
              <a:ext cx="995738" cy="274320"/>
            </a:xfrm>
            <a:prstGeom prst="rect">
              <a:avLst/>
            </a:prstGeom>
          </p:spPr>
        </p:pic>
        <p:pic>
          <p:nvPicPr>
            <p:cNvPr id="33" name="Picture 32">
              <a:extLst>
                <a:ext uri="{FF2B5EF4-FFF2-40B4-BE49-F238E27FC236}">
                  <a16:creationId xmlns:a16="http://schemas.microsoft.com/office/drawing/2014/main" id="{08EBADB9-7778-34A5-038F-D2CF74C3ED39}"/>
                </a:ext>
              </a:extLst>
            </p:cNvPr>
            <p:cNvPicPr>
              <a:picLocks noChangeAspect="1"/>
            </p:cNvPicPr>
            <p:nvPr/>
          </p:nvPicPr>
          <p:blipFill>
            <a:blip r:embed="rId8"/>
            <a:srcRect t="7616" b="7616"/>
            <a:stretch/>
          </p:blipFill>
          <p:spPr>
            <a:xfrm>
              <a:off x="4164066" y="4019005"/>
              <a:ext cx="782220" cy="246529"/>
            </a:xfrm>
            <a:prstGeom prst="rect">
              <a:avLst/>
            </a:prstGeom>
          </p:spPr>
        </p:pic>
        <p:sp>
          <p:nvSpPr>
            <p:cNvPr id="42" name="TextBox 41">
              <a:extLst>
                <a:ext uri="{FF2B5EF4-FFF2-40B4-BE49-F238E27FC236}">
                  <a16:creationId xmlns:a16="http://schemas.microsoft.com/office/drawing/2014/main" id="{99FAFEF8-630C-C91F-2BDC-17998F1774FD}"/>
                </a:ext>
              </a:extLst>
            </p:cNvPr>
            <p:cNvSpPr txBox="1"/>
            <p:nvPr/>
          </p:nvSpPr>
          <p:spPr>
            <a:xfrm>
              <a:off x="4274087" y="3321665"/>
              <a:ext cx="595035" cy="461665"/>
            </a:xfrm>
            <a:prstGeom prst="rect">
              <a:avLst/>
            </a:prstGeom>
            <a:noFill/>
          </p:spPr>
          <p:txBody>
            <a:bodyPr wrap="none" rtlCol="0">
              <a:spAutoFit/>
            </a:bodyPr>
            <a:lstStyle/>
            <a:p>
              <a:pPr algn="ctr"/>
              <a:r>
                <a:rPr lang="en-US" sz="2400" b="1" dirty="0">
                  <a:latin typeface="Arial Black" panose="020B0604020202020204" pitchFamily="34" charset="0"/>
                  <a:cs typeface="Arial Black" panose="020B0604020202020204" pitchFamily="34" charset="0"/>
                </a:rPr>
                <a:t>22</a:t>
              </a:r>
            </a:p>
          </p:txBody>
        </p:sp>
      </p:grpSp>
      <p:cxnSp>
        <p:nvCxnSpPr>
          <p:cNvPr id="48" name="!!Connector3">
            <a:extLst>
              <a:ext uri="{FF2B5EF4-FFF2-40B4-BE49-F238E27FC236}">
                <a16:creationId xmlns:a16="http://schemas.microsoft.com/office/drawing/2014/main" id="{B1D562D5-7FAD-F503-765C-D64971C442E1}"/>
              </a:ext>
            </a:extLst>
          </p:cNvPr>
          <p:cNvCxnSpPr>
            <a:cxnSpLocks/>
            <a:stCxn id="13" idx="2"/>
            <a:endCxn id="57" idx="0"/>
          </p:cNvCxnSpPr>
          <p:nvPr/>
        </p:nvCxnSpPr>
        <p:spPr>
          <a:xfrm rot="16200000" flipH="1">
            <a:off x="9194303" y="2588530"/>
            <a:ext cx="306811" cy="1157556"/>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49" name="!!Connector1">
            <a:extLst>
              <a:ext uri="{FF2B5EF4-FFF2-40B4-BE49-F238E27FC236}">
                <a16:creationId xmlns:a16="http://schemas.microsoft.com/office/drawing/2014/main" id="{81EFDF32-DD0D-58B9-9E35-AA9BDB97D2EB}"/>
              </a:ext>
            </a:extLst>
          </p:cNvPr>
          <p:cNvCxnSpPr>
            <a:cxnSpLocks/>
            <a:stCxn id="13" idx="2"/>
            <a:endCxn id="56" idx="0"/>
          </p:cNvCxnSpPr>
          <p:nvPr/>
        </p:nvCxnSpPr>
        <p:spPr>
          <a:xfrm rot="5400000">
            <a:off x="8049471" y="2601256"/>
            <a:ext cx="306812" cy="1132107"/>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grpSp>
        <p:nvGrpSpPr>
          <p:cNvPr id="8" name="Group 7">
            <a:extLst>
              <a:ext uri="{FF2B5EF4-FFF2-40B4-BE49-F238E27FC236}">
                <a16:creationId xmlns:a16="http://schemas.microsoft.com/office/drawing/2014/main" id="{956D11EE-AC8B-71CF-681F-05E1295F178F}"/>
              </a:ext>
            </a:extLst>
          </p:cNvPr>
          <p:cNvGrpSpPr/>
          <p:nvPr/>
        </p:nvGrpSpPr>
        <p:grpSpPr>
          <a:xfrm>
            <a:off x="7138954" y="3320715"/>
            <a:ext cx="995738" cy="944819"/>
            <a:chOff x="7138954" y="3320715"/>
            <a:chExt cx="995738" cy="944819"/>
          </a:xfrm>
        </p:grpSpPr>
        <p:pic>
          <p:nvPicPr>
            <p:cNvPr id="54" name="Picture 53">
              <a:extLst>
                <a:ext uri="{FF2B5EF4-FFF2-40B4-BE49-F238E27FC236}">
                  <a16:creationId xmlns:a16="http://schemas.microsoft.com/office/drawing/2014/main" id="{3BAFF166-B506-E376-06CE-F33788660220}"/>
                </a:ext>
              </a:extLst>
            </p:cNvPr>
            <p:cNvPicPr>
              <a:picLocks noChangeAspect="1"/>
            </p:cNvPicPr>
            <p:nvPr/>
          </p:nvPicPr>
          <p:blipFill>
            <a:blip r:embed="rId8"/>
            <a:srcRect t="7616" b="7616"/>
            <a:stretch/>
          </p:blipFill>
          <p:spPr>
            <a:xfrm>
              <a:off x="7240836" y="4019005"/>
              <a:ext cx="782220" cy="246529"/>
            </a:xfrm>
            <a:prstGeom prst="rect">
              <a:avLst/>
            </a:prstGeom>
          </p:spPr>
        </p:pic>
        <p:pic>
          <p:nvPicPr>
            <p:cNvPr id="55" name="Picture 54">
              <a:extLst>
                <a:ext uri="{FF2B5EF4-FFF2-40B4-BE49-F238E27FC236}">
                  <a16:creationId xmlns:a16="http://schemas.microsoft.com/office/drawing/2014/main" id="{B89C40C2-8496-3D74-77BB-82FD1BAE1394}"/>
                </a:ext>
              </a:extLst>
            </p:cNvPr>
            <p:cNvPicPr>
              <a:picLocks noChangeAspect="1"/>
            </p:cNvPicPr>
            <p:nvPr/>
          </p:nvPicPr>
          <p:blipFill>
            <a:blip r:embed="rId7"/>
            <a:srcRect t="11598" b="11598"/>
            <a:stretch/>
          </p:blipFill>
          <p:spPr>
            <a:xfrm>
              <a:off x="7138954" y="3740519"/>
              <a:ext cx="995738" cy="274320"/>
            </a:xfrm>
            <a:prstGeom prst="rect">
              <a:avLst/>
            </a:prstGeom>
          </p:spPr>
        </p:pic>
        <p:sp>
          <p:nvSpPr>
            <p:cNvPr id="56" name="TextBox 55">
              <a:extLst>
                <a:ext uri="{FF2B5EF4-FFF2-40B4-BE49-F238E27FC236}">
                  <a16:creationId xmlns:a16="http://schemas.microsoft.com/office/drawing/2014/main" id="{1624FCBE-0345-D3B5-620B-40E156171364}"/>
                </a:ext>
              </a:extLst>
            </p:cNvPr>
            <p:cNvSpPr txBox="1"/>
            <p:nvPr/>
          </p:nvSpPr>
          <p:spPr>
            <a:xfrm>
              <a:off x="7441898" y="3320715"/>
              <a:ext cx="389850" cy="461665"/>
            </a:xfrm>
            <a:prstGeom prst="rect">
              <a:avLst/>
            </a:prstGeom>
            <a:noFill/>
          </p:spPr>
          <p:txBody>
            <a:bodyPr wrap="none" rtlCol="0">
              <a:spAutoFit/>
            </a:bodyPr>
            <a:lstStyle/>
            <a:p>
              <a:pPr algn="ctr"/>
              <a:r>
                <a:rPr lang="en-US" sz="2400" b="1" dirty="0">
                  <a:latin typeface="Arial Black" panose="020B0604020202020204" pitchFamily="34" charset="0"/>
                  <a:cs typeface="Arial Black" panose="020B0604020202020204" pitchFamily="34" charset="0"/>
                </a:rPr>
                <a:t>5</a:t>
              </a:r>
            </a:p>
          </p:txBody>
        </p:sp>
      </p:grpSp>
      <p:grpSp>
        <p:nvGrpSpPr>
          <p:cNvPr id="11" name="Group 10">
            <a:extLst>
              <a:ext uri="{FF2B5EF4-FFF2-40B4-BE49-F238E27FC236}">
                <a16:creationId xmlns:a16="http://schemas.microsoft.com/office/drawing/2014/main" id="{D64F2728-E3BA-9E59-4354-E6564FE442F2}"/>
              </a:ext>
            </a:extLst>
          </p:cNvPr>
          <p:cNvGrpSpPr/>
          <p:nvPr/>
        </p:nvGrpSpPr>
        <p:grpSpPr>
          <a:xfrm>
            <a:off x="9412188" y="3320714"/>
            <a:ext cx="995738" cy="945771"/>
            <a:chOff x="9412188" y="3320714"/>
            <a:chExt cx="995738" cy="945771"/>
          </a:xfrm>
        </p:grpSpPr>
        <p:pic>
          <p:nvPicPr>
            <p:cNvPr id="51" name="Picture 50">
              <a:extLst>
                <a:ext uri="{FF2B5EF4-FFF2-40B4-BE49-F238E27FC236}">
                  <a16:creationId xmlns:a16="http://schemas.microsoft.com/office/drawing/2014/main" id="{308577E3-E425-BF6B-BF4F-B49423CBFDB6}"/>
                </a:ext>
              </a:extLst>
            </p:cNvPr>
            <p:cNvPicPr>
              <a:picLocks noChangeAspect="1"/>
            </p:cNvPicPr>
            <p:nvPr/>
          </p:nvPicPr>
          <p:blipFill>
            <a:blip r:embed="rId5"/>
            <a:srcRect t="4892" b="4892"/>
            <a:stretch/>
          </p:blipFill>
          <p:spPr>
            <a:xfrm>
              <a:off x="9535244" y="4018053"/>
              <a:ext cx="749627" cy="248432"/>
            </a:xfrm>
            <a:prstGeom prst="rect">
              <a:avLst/>
            </a:prstGeom>
          </p:spPr>
        </p:pic>
        <p:pic>
          <p:nvPicPr>
            <p:cNvPr id="52" name="Picture 51">
              <a:extLst>
                <a:ext uri="{FF2B5EF4-FFF2-40B4-BE49-F238E27FC236}">
                  <a16:creationId xmlns:a16="http://schemas.microsoft.com/office/drawing/2014/main" id="{597AB10B-1035-EAE1-02DC-AE8CC8B4B93B}"/>
                </a:ext>
              </a:extLst>
            </p:cNvPr>
            <p:cNvPicPr>
              <a:picLocks noChangeAspect="1"/>
            </p:cNvPicPr>
            <p:nvPr/>
          </p:nvPicPr>
          <p:blipFill>
            <a:blip r:embed="rId7"/>
            <a:srcRect t="11598" b="11598"/>
            <a:stretch/>
          </p:blipFill>
          <p:spPr>
            <a:xfrm>
              <a:off x="9412188" y="3740519"/>
              <a:ext cx="995738" cy="274320"/>
            </a:xfrm>
            <a:prstGeom prst="rect">
              <a:avLst/>
            </a:prstGeom>
          </p:spPr>
        </p:pic>
        <p:sp>
          <p:nvSpPr>
            <p:cNvPr id="57" name="TextBox 56">
              <a:extLst>
                <a:ext uri="{FF2B5EF4-FFF2-40B4-BE49-F238E27FC236}">
                  <a16:creationId xmlns:a16="http://schemas.microsoft.com/office/drawing/2014/main" id="{BFDC353A-D321-DFCB-ADD9-B677AFE8E027}"/>
                </a:ext>
              </a:extLst>
            </p:cNvPr>
            <p:cNvSpPr txBox="1"/>
            <p:nvPr/>
          </p:nvSpPr>
          <p:spPr>
            <a:xfrm>
              <a:off x="9628968" y="3320714"/>
              <a:ext cx="595035" cy="461665"/>
            </a:xfrm>
            <a:prstGeom prst="rect">
              <a:avLst/>
            </a:prstGeom>
            <a:noFill/>
          </p:spPr>
          <p:txBody>
            <a:bodyPr wrap="none" rtlCol="0">
              <a:spAutoFit/>
            </a:bodyPr>
            <a:lstStyle/>
            <a:p>
              <a:pPr algn="ctr"/>
              <a:r>
                <a:rPr lang="en-US" sz="2400" b="1" dirty="0">
                  <a:latin typeface="Arial Black" panose="020B0604020202020204" pitchFamily="34" charset="0"/>
                  <a:cs typeface="Arial Black" panose="020B0604020202020204" pitchFamily="34" charset="0"/>
                </a:rPr>
                <a:t>24</a:t>
              </a:r>
            </a:p>
          </p:txBody>
        </p:sp>
      </p:grpSp>
      <p:cxnSp>
        <p:nvCxnSpPr>
          <p:cNvPr id="122" name="!!Connector2">
            <a:extLst>
              <a:ext uri="{FF2B5EF4-FFF2-40B4-BE49-F238E27FC236}">
                <a16:creationId xmlns:a16="http://schemas.microsoft.com/office/drawing/2014/main" id="{9BFCC620-0B08-B5D8-B64D-6A00B7AA2497}"/>
              </a:ext>
            </a:extLst>
          </p:cNvPr>
          <p:cNvCxnSpPr>
            <a:cxnSpLocks/>
            <a:stCxn id="121" idx="3"/>
          </p:cNvCxnSpPr>
          <p:nvPr/>
        </p:nvCxnSpPr>
        <p:spPr>
          <a:xfrm>
            <a:off x="2656755" y="492223"/>
            <a:ext cx="3450130" cy="335946"/>
          </a:xfrm>
          <a:prstGeom prst="bentConnector3">
            <a:avLst>
              <a:gd name="adj1" fmla="val 99996"/>
            </a:avLst>
          </a:prstGeom>
          <a:ln>
            <a:tailEnd type="triangle"/>
          </a:ln>
        </p:spPr>
        <p:style>
          <a:lnRef idx="2">
            <a:schemeClr val="dk1"/>
          </a:lnRef>
          <a:fillRef idx="0">
            <a:schemeClr val="dk1"/>
          </a:fillRef>
          <a:effectRef idx="1">
            <a:schemeClr val="dk1"/>
          </a:effectRef>
          <a:fontRef idx="minor">
            <a:schemeClr val="tx1"/>
          </a:fontRef>
        </p:style>
      </p:cxnSp>
      <p:sp>
        <p:nvSpPr>
          <p:cNvPr id="121" name="TextBox 120">
            <a:extLst>
              <a:ext uri="{FF2B5EF4-FFF2-40B4-BE49-F238E27FC236}">
                <a16:creationId xmlns:a16="http://schemas.microsoft.com/office/drawing/2014/main" id="{564E2E09-EC4A-7DB4-9B59-3D02BB9ED2A2}"/>
              </a:ext>
            </a:extLst>
          </p:cNvPr>
          <p:cNvSpPr txBox="1"/>
          <p:nvPr/>
        </p:nvSpPr>
        <p:spPr>
          <a:xfrm>
            <a:off x="779318" y="169057"/>
            <a:ext cx="1877437" cy="646331"/>
          </a:xfrm>
          <a:prstGeom prst="rect">
            <a:avLst/>
          </a:prstGeom>
          <a:noFill/>
        </p:spPr>
        <p:txBody>
          <a:bodyPr wrap="none" rtlCol="0">
            <a:spAutoFit/>
          </a:bodyPr>
          <a:lstStyle/>
          <a:p>
            <a:pPr algn="ctr"/>
            <a:r>
              <a:rPr lang="en-US" sz="3600" b="1" dirty="0">
                <a:latin typeface="Arial Black" panose="020B0604020202020204" pitchFamily="34" charset="0"/>
                <a:cs typeface="Arial Black" panose="020B0604020202020204" pitchFamily="34" charset="0"/>
              </a:rPr>
              <a:t>26,528</a:t>
            </a:r>
          </a:p>
        </p:txBody>
      </p:sp>
      <p:grpSp>
        <p:nvGrpSpPr>
          <p:cNvPr id="45" name="Group 44">
            <a:extLst>
              <a:ext uri="{FF2B5EF4-FFF2-40B4-BE49-F238E27FC236}">
                <a16:creationId xmlns:a16="http://schemas.microsoft.com/office/drawing/2014/main" id="{001EA331-6957-1538-272F-1C75790C73A5}"/>
              </a:ext>
            </a:extLst>
          </p:cNvPr>
          <p:cNvGrpSpPr/>
          <p:nvPr/>
        </p:nvGrpSpPr>
        <p:grpSpPr>
          <a:xfrm>
            <a:off x="4864390" y="3204418"/>
            <a:ext cx="2440901" cy="1080925"/>
            <a:chOff x="4864390" y="3454199"/>
            <a:chExt cx="2440901" cy="1080925"/>
          </a:xfrm>
        </p:grpSpPr>
        <p:sp>
          <p:nvSpPr>
            <p:cNvPr id="36" name="TextBox 35">
              <a:extLst>
                <a:ext uri="{FF2B5EF4-FFF2-40B4-BE49-F238E27FC236}">
                  <a16:creationId xmlns:a16="http://schemas.microsoft.com/office/drawing/2014/main" id="{7346C749-50F3-FC23-13DA-D14F54FE153D}"/>
                </a:ext>
              </a:extLst>
            </p:cNvPr>
            <p:cNvSpPr txBox="1"/>
            <p:nvPr/>
          </p:nvSpPr>
          <p:spPr>
            <a:xfrm>
              <a:off x="5685428" y="3454199"/>
              <a:ext cx="800219" cy="646331"/>
            </a:xfrm>
            <a:prstGeom prst="rect">
              <a:avLst/>
            </a:prstGeom>
            <a:noFill/>
          </p:spPr>
          <p:txBody>
            <a:bodyPr wrap="none" rtlCol="0">
              <a:spAutoFit/>
            </a:bodyPr>
            <a:lstStyle/>
            <a:p>
              <a:pPr algn="ctr"/>
              <a:r>
                <a:rPr lang="en-US" sz="3600" b="1" dirty="0">
                  <a:solidFill>
                    <a:srgbClr val="E71124"/>
                  </a:solidFill>
                  <a:latin typeface="Arial Black" panose="020B0604020202020204" pitchFamily="34" charset="0"/>
                  <a:cs typeface="Arial Black" panose="020B0604020202020204" pitchFamily="34" charset="0"/>
                </a:rPr>
                <a:t>27</a:t>
              </a:r>
            </a:p>
          </p:txBody>
        </p:sp>
        <p:sp>
          <p:nvSpPr>
            <p:cNvPr id="37" name="TextBox 36">
              <a:extLst>
                <a:ext uri="{FF2B5EF4-FFF2-40B4-BE49-F238E27FC236}">
                  <a16:creationId xmlns:a16="http://schemas.microsoft.com/office/drawing/2014/main" id="{8BE2BAFB-B35E-1E99-EB58-2E51451B5607}"/>
                </a:ext>
              </a:extLst>
            </p:cNvPr>
            <p:cNvSpPr txBox="1"/>
            <p:nvPr/>
          </p:nvSpPr>
          <p:spPr>
            <a:xfrm>
              <a:off x="4864390" y="4011904"/>
              <a:ext cx="2440901" cy="523220"/>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Isolated RNA-positive </a:t>
              </a:r>
            </a:p>
            <a:p>
              <a:pPr algn="ctr"/>
              <a:r>
                <a:rPr lang="en-US" sz="1400" dirty="0">
                  <a:latin typeface="Arial" panose="020B0604020202020204" pitchFamily="34" charset="0"/>
                  <a:cs typeface="Arial" panose="020B0604020202020204" pitchFamily="34" charset="0"/>
                </a:rPr>
                <a:t>visits</a:t>
              </a:r>
            </a:p>
          </p:txBody>
        </p:sp>
      </p:grpSp>
      <p:grpSp>
        <p:nvGrpSpPr>
          <p:cNvPr id="44" name="Group 43">
            <a:extLst>
              <a:ext uri="{FF2B5EF4-FFF2-40B4-BE49-F238E27FC236}">
                <a16:creationId xmlns:a16="http://schemas.microsoft.com/office/drawing/2014/main" id="{96CAAEDA-4AEC-BEA7-D173-D77618ABBD86}"/>
              </a:ext>
            </a:extLst>
          </p:cNvPr>
          <p:cNvGrpSpPr/>
          <p:nvPr/>
        </p:nvGrpSpPr>
        <p:grpSpPr>
          <a:xfrm>
            <a:off x="1682510" y="3116507"/>
            <a:ext cx="9856491" cy="2632600"/>
            <a:chOff x="1682510" y="3113332"/>
            <a:chExt cx="9856491" cy="2632600"/>
          </a:xfrm>
          <a:solidFill>
            <a:schemeClr val="bg1">
              <a:alpha val="80000"/>
            </a:schemeClr>
          </a:solidFill>
        </p:grpSpPr>
        <p:sp>
          <p:nvSpPr>
            <p:cNvPr id="38" name="Rectangle 37">
              <a:extLst>
                <a:ext uri="{FF2B5EF4-FFF2-40B4-BE49-F238E27FC236}">
                  <a16:creationId xmlns:a16="http://schemas.microsoft.com/office/drawing/2014/main" id="{F1E6454D-3AA3-3004-BFAB-2AC8B5AADADA}"/>
                </a:ext>
              </a:extLst>
            </p:cNvPr>
            <p:cNvSpPr/>
            <p:nvPr/>
          </p:nvSpPr>
          <p:spPr>
            <a:xfrm>
              <a:off x="1682510" y="3113334"/>
              <a:ext cx="1745197" cy="126101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41DEA68-DAB9-E61D-75A2-0F2A305DB7DC}"/>
                </a:ext>
              </a:extLst>
            </p:cNvPr>
            <p:cNvSpPr/>
            <p:nvPr/>
          </p:nvSpPr>
          <p:spPr>
            <a:xfrm>
              <a:off x="11293436" y="4265532"/>
              <a:ext cx="245565" cy="148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E82C01F8-D337-D26C-DC34-3A4F21183F9D}"/>
                </a:ext>
              </a:extLst>
            </p:cNvPr>
            <p:cNvSpPr/>
            <p:nvPr/>
          </p:nvSpPr>
          <p:spPr>
            <a:xfrm>
              <a:off x="8786646" y="3113332"/>
              <a:ext cx="2250445" cy="1260156"/>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8B96955C-634D-FB00-319B-0CD7A4CEC518}"/>
              </a:ext>
            </a:extLst>
          </p:cNvPr>
          <p:cNvSpPr/>
          <p:nvPr/>
        </p:nvSpPr>
        <p:spPr>
          <a:xfrm>
            <a:off x="7240836" y="5506854"/>
            <a:ext cx="4687439" cy="165411"/>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a:extLst>
              <a:ext uri="{FF2B5EF4-FFF2-40B4-BE49-F238E27FC236}">
                <a16:creationId xmlns:a16="http://schemas.microsoft.com/office/drawing/2014/main" id="{E8AF7321-7C9E-D7F5-A16E-D8AC2427022D}"/>
              </a:ext>
            </a:extLst>
          </p:cNvPr>
          <p:cNvSpPr/>
          <p:nvPr/>
        </p:nvSpPr>
        <p:spPr>
          <a:xfrm>
            <a:off x="4826370" y="1904481"/>
            <a:ext cx="1798633" cy="1210424"/>
          </a:xfrm>
          <a:custGeom>
            <a:avLst/>
            <a:gdLst>
              <a:gd name="connsiteX0" fmla="*/ 2037921 w 5256055"/>
              <a:gd name="connsiteY0" fmla="*/ 0 h 2633300"/>
              <a:gd name="connsiteX1" fmla="*/ 4709739 w 5256055"/>
              <a:gd name="connsiteY1" fmla="*/ 0 h 2633300"/>
              <a:gd name="connsiteX2" fmla="*/ 4709739 w 5256055"/>
              <a:gd name="connsiteY2" fmla="*/ 16954 h 2633300"/>
              <a:gd name="connsiteX3" fmla="*/ 5256055 w 5256055"/>
              <a:gd name="connsiteY3" fmla="*/ 16954 h 2633300"/>
              <a:gd name="connsiteX4" fmla="*/ 5256055 w 5256055"/>
              <a:gd name="connsiteY4" fmla="*/ 2633300 h 2633300"/>
              <a:gd name="connsiteX5" fmla="*/ 0 w 5256055"/>
              <a:gd name="connsiteY5" fmla="*/ 2633300 h 2633300"/>
              <a:gd name="connsiteX6" fmla="*/ 0 w 5256055"/>
              <a:gd name="connsiteY6" fmla="*/ 16954 h 2633300"/>
              <a:gd name="connsiteX7" fmla="*/ 2037921 w 5256055"/>
              <a:gd name="connsiteY7" fmla="*/ 16954 h 263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6055" h="2633300">
                <a:moveTo>
                  <a:pt x="2037921" y="0"/>
                </a:moveTo>
                <a:lnTo>
                  <a:pt x="4709739" y="0"/>
                </a:lnTo>
                <a:lnTo>
                  <a:pt x="4709739" y="16954"/>
                </a:lnTo>
                <a:lnTo>
                  <a:pt x="5256055" y="16954"/>
                </a:lnTo>
                <a:lnTo>
                  <a:pt x="5256055" y="2633300"/>
                </a:lnTo>
                <a:lnTo>
                  <a:pt x="0" y="2633300"/>
                </a:lnTo>
                <a:lnTo>
                  <a:pt x="0" y="16954"/>
                </a:lnTo>
                <a:lnTo>
                  <a:pt x="2037921" y="16954"/>
                </a:lnTo>
                <a:close/>
              </a:path>
            </a:pathLst>
          </a:cu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0" name="Group 79">
            <a:extLst>
              <a:ext uri="{FF2B5EF4-FFF2-40B4-BE49-F238E27FC236}">
                <a16:creationId xmlns:a16="http://schemas.microsoft.com/office/drawing/2014/main" id="{11641F98-C414-8026-652B-35C45BC19CDD}"/>
              </a:ext>
            </a:extLst>
          </p:cNvPr>
          <p:cNvGrpSpPr/>
          <p:nvPr/>
        </p:nvGrpSpPr>
        <p:grpSpPr>
          <a:xfrm>
            <a:off x="10581819" y="4680374"/>
            <a:ext cx="604362" cy="977768"/>
            <a:chOff x="10581819" y="4680374"/>
            <a:chExt cx="604362" cy="977768"/>
          </a:xfrm>
        </p:grpSpPr>
        <p:sp>
          <p:nvSpPr>
            <p:cNvPr id="82" name="TextBox 81">
              <a:extLst>
                <a:ext uri="{FF2B5EF4-FFF2-40B4-BE49-F238E27FC236}">
                  <a16:creationId xmlns:a16="http://schemas.microsoft.com/office/drawing/2014/main" id="{3A388907-5A31-89DE-0A1C-5FE699ED1689}"/>
                </a:ext>
              </a:extLst>
            </p:cNvPr>
            <p:cNvSpPr txBox="1"/>
            <p:nvPr/>
          </p:nvSpPr>
          <p:spPr>
            <a:xfrm>
              <a:off x="10689075" y="4680374"/>
              <a:ext cx="389850" cy="461665"/>
            </a:xfrm>
            <a:prstGeom prst="rect">
              <a:avLst/>
            </a:prstGeom>
            <a:noFill/>
          </p:spPr>
          <p:txBody>
            <a:bodyPr wrap="none" rtlCol="0">
              <a:spAutoFit/>
            </a:bodyPr>
            <a:lstStyle/>
            <a:p>
              <a:pPr algn="ctr"/>
              <a:r>
                <a:rPr lang="en-US" sz="2400" b="1" dirty="0">
                  <a:latin typeface="Arial Black" panose="020B0604020202020204" pitchFamily="34" charset="0"/>
                  <a:cs typeface="Arial Black" panose="020B0604020202020204" pitchFamily="34" charset="0"/>
                </a:rPr>
                <a:t>7</a:t>
              </a:r>
            </a:p>
          </p:txBody>
        </p:sp>
        <p:pic>
          <p:nvPicPr>
            <p:cNvPr id="83" name="Picture 82">
              <a:extLst>
                <a:ext uri="{FF2B5EF4-FFF2-40B4-BE49-F238E27FC236}">
                  <a16:creationId xmlns:a16="http://schemas.microsoft.com/office/drawing/2014/main" id="{741772A5-0C60-3CED-DC61-C80A84661286}"/>
                </a:ext>
              </a:extLst>
            </p:cNvPr>
            <p:cNvPicPr>
              <a:picLocks noChangeAspect="1"/>
            </p:cNvPicPr>
            <p:nvPr/>
          </p:nvPicPr>
          <p:blipFill>
            <a:blip r:embed="rId9"/>
            <a:srcRect t="3097" b="3097"/>
            <a:stretch/>
          </p:blipFill>
          <p:spPr>
            <a:xfrm>
              <a:off x="10581819" y="5091214"/>
              <a:ext cx="604362" cy="566928"/>
            </a:xfrm>
            <a:prstGeom prst="rect">
              <a:avLst/>
            </a:prstGeom>
          </p:spPr>
        </p:pic>
      </p:grpSp>
      <p:cxnSp>
        <p:nvCxnSpPr>
          <p:cNvPr id="84" name="!!Connector1">
            <a:extLst>
              <a:ext uri="{FF2B5EF4-FFF2-40B4-BE49-F238E27FC236}">
                <a16:creationId xmlns:a16="http://schemas.microsoft.com/office/drawing/2014/main" id="{E28754DF-9F5A-5356-6FA1-D5BFDEC6EE21}"/>
              </a:ext>
            </a:extLst>
          </p:cNvPr>
          <p:cNvCxnSpPr>
            <a:cxnSpLocks/>
          </p:cNvCxnSpPr>
          <p:nvPr/>
        </p:nvCxnSpPr>
        <p:spPr>
          <a:xfrm rot="16200000" flipH="1">
            <a:off x="7893362" y="4004118"/>
            <a:ext cx="427568" cy="950400"/>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grpSp>
        <p:nvGrpSpPr>
          <p:cNvPr id="85" name="Group 84">
            <a:extLst>
              <a:ext uri="{FF2B5EF4-FFF2-40B4-BE49-F238E27FC236}">
                <a16:creationId xmlns:a16="http://schemas.microsoft.com/office/drawing/2014/main" id="{E108C249-3C60-44C9-5CD5-4FE0EBFF4061}"/>
              </a:ext>
            </a:extLst>
          </p:cNvPr>
          <p:cNvGrpSpPr/>
          <p:nvPr/>
        </p:nvGrpSpPr>
        <p:grpSpPr>
          <a:xfrm>
            <a:off x="8276529" y="4693102"/>
            <a:ext cx="604362" cy="977768"/>
            <a:chOff x="7331309" y="4693102"/>
            <a:chExt cx="604362" cy="977768"/>
          </a:xfrm>
        </p:grpSpPr>
        <p:sp>
          <p:nvSpPr>
            <p:cNvPr id="86" name="TextBox 85">
              <a:extLst>
                <a:ext uri="{FF2B5EF4-FFF2-40B4-BE49-F238E27FC236}">
                  <a16:creationId xmlns:a16="http://schemas.microsoft.com/office/drawing/2014/main" id="{F132E0C7-13C1-33D3-A756-2460DAB5136E}"/>
                </a:ext>
              </a:extLst>
            </p:cNvPr>
            <p:cNvSpPr txBox="1"/>
            <p:nvPr/>
          </p:nvSpPr>
          <p:spPr>
            <a:xfrm>
              <a:off x="7438565" y="4693102"/>
              <a:ext cx="389851" cy="830997"/>
            </a:xfrm>
            <a:prstGeom prst="rect">
              <a:avLst/>
            </a:prstGeom>
            <a:noFill/>
          </p:spPr>
          <p:txBody>
            <a:bodyPr wrap="none" rtlCol="0">
              <a:spAutoFit/>
            </a:bodyPr>
            <a:lstStyle/>
            <a:p>
              <a:pPr algn="ctr"/>
              <a:r>
                <a:rPr lang="en-US" sz="2400" b="1" dirty="0">
                  <a:latin typeface="Arial Black" panose="020B0604020202020204" pitchFamily="34" charset="0"/>
                  <a:cs typeface="Arial Black" panose="020B0604020202020204" pitchFamily="34" charset="0"/>
                </a:rPr>
                <a:t>2</a:t>
              </a:r>
            </a:p>
            <a:p>
              <a:pPr algn="ctr"/>
              <a:endParaRPr lang="en-US" sz="2400" b="1" dirty="0">
                <a:latin typeface="Arial Black" panose="020B0604020202020204" pitchFamily="34" charset="0"/>
                <a:cs typeface="Arial Black" panose="020B0604020202020204" pitchFamily="34" charset="0"/>
              </a:endParaRPr>
            </a:p>
          </p:txBody>
        </p:sp>
        <p:pic>
          <p:nvPicPr>
            <p:cNvPr id="87" name="Picture 86">
              <a:extLst>
                <a:ext uri="{FF2B5EF4-FFF2-40B4-BE49-F238E27FC236}">
                  <a16:creationId xmlns:a16="http://schemas.microsoft.com/office/drawing/2014/main" id="{377DCE0D-ACD8-FA33-7A84-00D70514A7DC}"/>
                </a:ext>
              </a:extLst>
            </p:cNvPr>
            <p:cNvPicPr>
              <a:picLocks noChangeAspect="1"/>
            </p:cNvPicPr>
            <p:nvPr/>
          </p:nvPicPr>
          <p:blipFill>
            <a:blip r:embed="rId9"/>
            <a:srcRect t="3097" b="3097"/>
            <a:stretch/>
          </p:blipFill>
          <p:spPr>
            <a:xfrm>
              <a:off x="7331309" y="5103942"/>
              <a:ext cx="604362" cy="566928"/>
            </a:xfrm>
            <a:prstGeom prst="rect">
              <a:avLst/>
            </a:prstGeom>
          </p:spPr>
        </p:pic>
      </p:grpSp>
      <p:cxnSp>
        <p:nvCxnSpPr>
          <p:cNvPr id="88" name="!!Connector1">
            <a:extLst>
              <a:ext uri="{FF2B5EF4-FFF2-40B4-BE49-F238E27FC236}">
                <a16:creationId xmlns:a16="http://schemas.microsoft.com/office/drawing/2014/main" id="{D74FD2BC-63D5-A879-7EC3-C0D192064889}"/>
              </a:ext>
            </a:extLst>
          </p:cNvPr>
          <p:cNvCxnSpPr>
            <a:cxnSpLocks/>
            <a:stCxn id="51" idx="2"/>
            <a:endCxn id="82" idx="0"/>
          </p:cNvCxnSpPr>
          <p:nvPr/>
        </p:nvCxnSpPr>
        <p:spPr>
          <a:xfrm rot="16200000" flipH="1">
            <a:off x="10190085" y="3986458"/>
            <a:ext cx="413889" cy="973942"/>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grpSp>
        <p:nvGrpSpPr>
          <p:cNvPr id="89" name="Group 88">
            <a:extLst>
              <a:ext uri="{FF2B5EF4-FFF2-40B4-BE49-F238E27FC236}">
                <a16:creationId xmlns:a16="http://schemas.microsoft.com/office/drawing/2014/main" id="{0A7B3710-B1C7-C469-CDE0-55E52BB10108}"/>
              </a:ext>
            </a:extLst>
          </p:cNvPr>
          <p:cNvGrpSpPr/>
          <p:nvPr/>
        </p:nvGrpSpPr>
        <p:grpSpPr>
          <a:xfrm>
            <a:off x="9607899" y="4266484"/>
            <a:ext cx="610945" cy="1391658"/>
            <a:chOff x="9607899" y="4266484"/>
            <a:chExt cx="610945" cy="1391658"/>
          </a:xfrm>
        </p:grpSpPr>
        <p:grpSp>
          <p:nvGrpSpPr>
            <p:cNvPr id="90" name="Group 89">
              <a:extLst>
                <a:ext uri="{FF2B5EF4-FFF2-40B4-BE49-F238E27FC236}">
                  <a16:creationId xmlns:a16="http://schemas.microsoft.com/office/drawing/2014/main" id="{19BC5DD8-6758-489D-98FF-F1D212982456}"/>
                </a:ext>
              </a:extLst>
            </p:cNvPr>
            <p:cNvGrpSpPr/>
            <p:nvPr/>
          </p:nvGrpSpPr>
          <p:grpSpPr>
            <a:xfrm>
              <a:off x="9607899" y="4682080"/>
              <a:ext cx="610945" cy="976062"/>
              <a:chOff x="9607899" y="4682080"/>
              <a:chExt cx="610945" cy="976062"/>
            </a:xfrm>
          </p:grpSpPr>
          <p:sp>
            <p:nvSpPr>
              <p:cNvPr id="92" name="TextBox 91">
                <a:extLst>
                  <a:ext uri="{FF2B5EF4-FFF2-40B4-BE49-F238E27FC236}">
                    <a16:creationId xmlns:a16="http://schemas.microsoft.com/office/drawing/2014/main" id="{76DE3507-C282-9E69-C262-94FBD3DF4CD8}"/>
                  </a:ext>
                </a:extLst>
              </p:cNvPr>
              <p:cNvSpPr txBox="1"/>
              <p:nvPr/>
            </p:nvSpPr>
            <p:spPr>
              <a:xfrm>
                <a:off x="9615854" y="4682080"/>
                <a:ext cx="595036" cy="461665"/>
              </a:xfrm>
              <a:prstGeom prst="rect">
                <a:avLst/>
              </a:prstGeom>
              <a:noFill/>
            </p:spPr>
            <p:txBody>
              <a:bodyPr wrap="none" rtlCol="0">
                <a:spAutoFit/>
              </a:bodyPr>
              <a:lstStyle/>
              <a:p>
                <a:pPr algn="ctr"/>
                <a:r>
                  <a:rPr lang="en-US" sz="2400" b="1" dirty="0">
                    <a:latin typeface="Arial Black" panose="020B0604020202020204" pitchFamily="34" charset="0"/>
                    <a:cs typeface="Arial Black" panose="020B0604020202020204" pitchFamily="34" charset="0"/>
                  </a:rPr>
                  <a:t>17</a:t>
                </a:r>
              </a:p>
            </p:txBody>
          </p:sp>
          <p:pic>
            <p:nvPicPr>
              <p:cNvPr id="93" name="Picture 92">
                <a:extLst>
                  <a:ext uri="{FF2B5EF4-FFF2-40B4-BE49-F238E27FC236}">
                    <a16:creationId xmlns:a16="http://schemas.microsoft.com/office/drawing/2014/main" id="{343BE1C3-E7EF-8BA0-D38A-48C6032B8397}"/>
                  </a:ext>
                </a:extLst>
              </p:cNvPr>
              <p:cNvPicPr>
                <a:picLocks noChangeAspect="1"/>
              </p:cNvPicPr>
              <p:nvPr/>
            </p:nvPicPr>
            <p:blipFill>
              <a:blip r:embed="rId10"/>
              <a:srcRect t="3602" b="3602"/>
              <a:stretch/>
            </p:blipFill>
            <p:spPr>
              <a:xfrm>
                <a:off x="9607899" y="5091214"/>
                <a:ext cx="610945" cy="566928"/>
              </a:xfrm>
              <a:prstGeom prst="rect">
                <a:avLst/>
              </a:prstGeom>
            </p:spPr>
          </p:pic>
        </p:grpSp>
        <p:cxnSp>
          <p:nvCxnSpPr>
            <p:cNvPr id="91" name="!!Connector1">
              <a:extLst>
                <a:ext uri="{FF2B5EF4-FFF2-40B4-BE49-F238E27FC236}">
                  <a16:creationId xmlns:a16="http://schemas.microsoft.com/office/drawing/2014/main" id="{FC2C4B65-5DBA-A69D-DE54-7F7DF48F4607}"/>
                </a:ext>
              </a:extLst>
            </p:cNvPr>
            <p:cNvCxnSpPr>
              <a:cxnSpLocks/>
              <a:stCxn id="51" idx="2"/>
              <a:endCxn id="92" idx="0"/>
            </p:cNvCxnSpPr>
            <p:nvPr/>
          </p:nvCxnSpPr>
          <p:spPr>
            <a:xfrm rot="16200000" flipH="1">
              <a:off x="9702261" y="4474282"/>
              <a:ext cx="415595" cy="0"/>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grpSp>
      <p:grpSp>
        <p:nvGrpSpPr>
          <p:cNvPr id="94" name="Group 93">
            <a:extLst>
              <a:ext uri="{FF2B5EF4-FFF2-40B4-BE49-F238E27FC236}">
                <a16:creationId xmlns:a16="http://schemas.microsoft.com/office/drawing/2014/main" id="{D4070EC9-BA03-A304-4462-13F307F87A21}"/>
              </a:ext>
            </a:extLst>
          </p:cNvPr>
          <p:cNvGrpSpPr/>
          <p:nvPr/>
        </p:nvGrpSpPr>
        <p:grpSpPr>
          <a:xfrm>
            <a:off x="7329942" y="4265534"/>
            <a:ext cx="610945" cy="1403626"/>
            <a:chOff x="7329942" y="4265534"/>
            <a:chExt cx="610945" cy="1403626"/>
          </a:xfrm>
        </p:grpSpPr>
        <p:cxnSp>
          <p:nvCxnSpPr>
            <p:cNvPr id="95" name="!!Connector1">
              <a:extLst>
                <a:ext uri="{FF2B5EF4-FFF2-40B4-BE49-F238E27FC236}">
                  <a16:creationId xmlns:a16="http://schemas.microsoft.com/office/drawing/2014/main" id="{BCDF30A3-2807-DB9C-50F0-A6B794E7CF42}"/>
                </a:ext>
              </a:extLst>
            </p:cNvPr>
            <p:cNvCxnSpPr>
              <a:cxnSpLocks/>
              <a:endCxn id="97" idx="0"/>
            </p:cNvCxnSpPr>
            <p:nvPr/>
          </p:nvCxnSpPr>
          <p:spPr>
            <a:xfrm rot="16200000" flipH="1">
              <a:off x="7420751" y="4476728"/>
              <a:ext cx="425858" cy="3469"/>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grpSp>
          <p:nvGrpSpPr>
            <p:cNvPr id="96" name="Group 95">
              <a:extLst>
                <a:ext uri="{FF2B5EF4-FFF2-40B4-BE49-F238E27FC236}">
                  <a16:creationId xmlns:a16="http://schemas.microsoft.com/office/drawing/2014/main" id="{997A6CF8-4848-0F55-4AAD-A36A2F87D5C0}"/>
                </a:ext>
              </a:extLst>
            </p:cNvPr>
            <p:cNvGrpSpPr/>
            <p:nvPr/>
          </p:nvGrpSpPr>
          <p:grpSpPr>
            <a:xfrm>
              <a:off x="7329942" y="4691392"/>
              <a:ext cx="610945" cy="977768"/>
              <a:chOff x="8276874" y="4693102"/>
              <a:chExt cx="610945" cy="977768"/>
            </a:xfrm>
          </p:grpSpPr>
          <p:sp>
            <p:nvSpPr>
              <p:cNvPr id="97" name="TextBox 96">
                <a:extLst>
                  <a:ext uri="{FF2B5EF4-FFF2-40B4-BE49-F238E27FC236}">
                    <a16:creationId xmlns:a16="http://schemas.microsoft.com/office/drawing/2014/main" id="{EE322FF0-8FEE-A89F-8FBF-587AA7DB9F2B}"/>
                  </a:ext>
                </a:extLst>
              </p:cNvPr>
              <p:cNvSpPr txBox="1"/>
              <p:nvPr/>
            </p:nvSpPr>
            <p:spPr>
              <a:xfrm>
                <a:off x="8387421" y="4693102"/>
                <a:ext cx="389851" cy="461665"/>
              </a:xfrm>
              <a:prstGeom prst="rect">
                <a:avLst/>
              </a:prstGeom>
              <a:noFill/>
            </p:spPr>
            <p:txBody>
              <a:bodyPr wrap="none" rtlCol="0">
                <a:spAutoFit/>
              </a:bodyPr>
              <a:lstStyle/>
              <a:p>
                <a:pPr algn="ctr"/>
                <a:r>
                  <a:rPr lang="en-US" sz="2400" b="1" dirty="0">
                    <a:latin typeface="Arial Black" panose="020B0604020202020204" pitchFamily="34" charset="0"/>
                    <a:cs typeface="Arial Black" panose="020B0604020202020204" pitchFamily="34" charset="0"/>
                  </a:rPr>
                  <a:t>3</a:t>
                </a:r>
              </a:p>
            </p:txBody>
          </p:sp>
          <p:pic>
            <p:nvPicPr>
              <p:cNvPr id="98" name="Picture 97">
                <a:extLst>
                  <a:ext uri="{FF2B5EF4-FFF2-40B4-BE49-F238E27FC236}">
                    <a16:creationId xmlns:a16="http://schemas.microsoft.com/office/drawing/2014/main" id="{E4247409-875A-AA3B-F02A-AC54ED51F758}"/>
                  </a:ext>
                </a:extLst>
              </p:cNvPr>
              <p:cNvPicPr>
                <a:picLocks noChangeAspect="1"/>
              </p:cNvPicPr>
              <p:nvPr/>
            </p:nvPicPr>
            <p:blipFill>
              <a:blip r:embed="rId10"/>
              <a:srcRect t="3602" b="3602"/>
              <a:stretch/>
            </p:blipFill>
            <p:spPr>
              <a:xfrm>
                <a:off x="8276874" y="5103942"/>
                <a:ext cx="610945" cy="566928"/>
              </a:xfrm>
              <a:prstGeom prst="rect">
                <a:avLst/>
              </a:prstGeom>
            </p:spPr>
          </p:pic>
        </p:grpSp>
      </p:grpSp>
      <p:sp>
        <p:nvSpPr>
          <p:cNvPr id="99" name="Rectangle 98">
            <a:extLst>
              <a:ext uri="{FF2B5EF4-FFF2-40B4-BE49-F238E27FC236}">
                <a16:creationId xmlns:a16="http://schemas.microsoft.com/office/drawing/2014/main" id="{ADB77ACE-A4D0-D441-7D1C-0FF5DE701EC1}"/>
              </a:ext>
            </a:extLst>
          </p:cNvPr>
          <p:cNvSpPr/>
          <p:nvPr/>
        </p:nvSpPr>
        <p:spPr>
          <a:xfrm>
            <a:off x="7343343" y="4248400"/>
            <a:ext cx="3963494" cy="1449987"/>
          </a:xfrm>
          <a:prstGeom prst="rect">
            <a:avLst/>
          </a:pr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8FC0841-2D17-E3A6-890D-6FDD5C9C83EB}"/>
              </a:ext>
            </a:extLst>
          </p:cNvPr>
          <p:cNvSpPr/>
          <p:nvPr/>
        </p:nvSpPr>
        <p:spPr>
          <a:xfrm>
            <a:off x="3427707" y="2952622"/>
            <a:ext cx="5453177" cy="2220742"/>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9077BF50-0362-E03A-D823-45C86E578BAC}"/>
              </a:ext>
            </a:extLst>
          </p:cNvPr>
          <p:cNvGrpSpPr/>
          <p:nvPr/>
        </p:nvGrpSpPr>
        <p:grpSpPr>
          <a:xfrm>
            <a:off x="4041515" y="4255984"/>
            <a:ext cx="4093177" cy="249295"/>
            <a:chOff x="4041515" y="4255984"/>
            <a:chExt cx="4093177" cy="249295"/>
          </a:xfrm>
        </p:grpSpPr>
        <p:sp>
          <p:nvSpPr>
            <p:cNvPr id="22" name="TextBox 21">
              <a:extLst>
                <a:ext uri="{FF2B5EF4-FFF2-40B4-BE49-F238E27FC236}">
                  <a16:creationId xmlns:a16="http://schemas.microsoft.com/office/drawing/2014/main" id="{06D701E5-F0DE-F1AB-0A48-712B22E87796}"/>
                </a:ext>
              </a:extLst>
            </p:cNvPr>
            <p:cNvSpPr txBox="1"/>
            <p:nvPr/>
          </p:nvSpPr>
          <p:spPr>
            <a:xfrm>
              <a:off x="4041515" y="4259058"/>
              <a:ext cx="1027322" cy="246221"/>
            </a:xfrm>
            <a:prstGeom prst="rect">
              <a:avLst/>
            </a:prstGeom>
            <a:noFill/>
          </p:spPr>
          <p:txBody>
            <a:bodyPr wrap="square">
              <a:spAutoFit/>
            </a:bodyPr>
            <a:lstStyle/>
            <a:p>
              <a:pPr algn="ctr"/>
              <a:r>
                <a:rPr lang="en-US" sz="1000" b="1" dirty="0">
                  <a:latin typeface="Arial" panose="020B0604020202020204" pitchFamily="34" charset="0"/>
                  <a:cs typeface="Arial" panose="020B0604020202020204" pitchFamily="34" charset="0"/>
                </a:rPr>
                <a:t>False positive</a:t>
              </a:r>
            </a:p>
          </p:txBody>
        </p:sp>
        <p:sp>
          <p:nvSpPr>
            <p:cNvPr id="25" name="TextBox 24">
              <a:extLst>
                <a:ext uri="{FF2B5EF4-FFF2-40B4-BE49-F238E27FC236}">
                  <a16:creationId xmlns:a16="http://schemas.microsoft.com/office/drawing/2014/main" id="{08E6A313-4736-3D0E-4575-A8125A1F87FD}"/>
                </a:ext>
              </a:extLst>
            </p:cNvPr>
            <p:cNvSpPr txBox="1"/>
            <p:nvPr/>
          </p:nvSpPr>
          <p:spPr>
            <a:xfrm>
              <a:off x="7107370" y="4255984"/>
              <a:ext cx="1027322" cy="246221"/>
            </a:xfrm>
            <a:prstGeom prst="rect">
              <a:avLst/>
            </a:prstGeom>
            <a:noFill/>
          </p:spPr>
          <p:txBody>
            <a:bodyPr wrap="square">
              <a:spAutoFit/>
            </a:bodyPr>
            <a:lstStyle/>
            <a:p>
              <a:pPr algn="ctr"/>
              <a:r>
                <a:rPr lang="en-US" sz="1000" b="1" dirty="0">
                  <a:latin typeface="Arial" panose="020B0604020202020204" pitchFamily="34" charset="0"/>
                  <a:cs typeface="Arial" panose="020B0604020202020204" pitchFamily="34" charset="0"/>
                </a:rPr>
                <a:t>True positive</a:t>
              </a:r>
            </a:p>
          </p:txBody>
        </p:sp>
      </p:grpSp>
      <p:cxnSp>
        <p:nvCxnSpPr>
          <p:cNvPr id="14" name="Straight Connector 13">
            <a:extLst>
              <a:ext uri="{FF2B5EF4-FFF2-40B4-BE49-F238E27FC236}">
                <a16:creationId xmlns:a16="http://schemas.microsoft.com/office/drawing/2014/main" id="{2CC498C3-D769-60AA-AC76-E2EE2D816B8B}"/>
              </a:ext>
            </a:extLst>
          </p:cNvPr>
          <p:cNvCxnSpPr>
            <a:cxnSpLocks/>
          </p:cNvCxnSpPr>
          <p:nvPr/>
        </p:nvCxnSpPr>
        <p:spPr>
          <a:xfrm>
            <a:off x="0" y="5769414"/>
            <a:ext cx="12192000" cy="0"/>
          </a:xfrm>
          <a:prstGeom prst="line">
            <a:avLst/>
          </a:prstGeom>
          <a:ln w="12700">
            <a:solidFill>
              <a:schemeClr val="tx1"/>
            </a:solidFill>
          </a:ln>
        </p:spPr>
        <p:style>
          <a:lnRef idx="2">
            <a:schemeClr val="dk1"/>
          </a:lnRef>
          <a:fillRef idx="0">
            <a:schemeClr val="dk1"/>
          </a:fillRef>
          <a:effectRef idx="1">
            <a:schemeClr val="dk1"/>
          </a:effectRef>
          <a:fontRef idx="minor">
            <a:schemeClr val="tx1"/>
          </a:fontRef>
        </p:style>
      </p:cxnSp>
      <p:grpSp>
        <p:nvGrpSpPr>
          <p:cNvPr id="27" name="Group 26">
            <a:extLst>
              <a:ext uri="{FF2B5EF4-FFF2-40B4-BE49-F238E27FC236}">
                <a16:creationId xmlns:a16="http://schemas.microsoft.com/office/drawing/2014/main" id="{ADA12283-CA1F-2490-CE20-BA006256705A}"/>
              </a:ext>
            </a:extLst>
          </p:cNvPr>
          <p:cNvGrpSpPr>
            <a:grpSpLocks noChangeAspect="1"/>
          </p:cNvGrpSpPr>
          <p:nvPr/>
        </p:nvGrpSpPr>
        <p:grpSpPr>
          <a:xfrm>
            <a:off x="46662" y="5941083"/>
            <a:ext cx="1140056" cy="840263"/>
            <a:chOff x="1423698" y="962703"/>
            <a:chExt cx="2845977" cy="2097589"/>
          </a:xfrm>
        </p:grpSpPr>
        <p:pic>
          <p:nvPicPr>
            <p:cNvPr id="28" name="Picture 27" descr="A group of blue people with a white rectangle over their head&#10;&#10;Description automatically generated">
              <a:extLst>
                <a:ext uri="{FF2B5EF4-FFF2-40B4-BE49-F238E27FC236}">
                  <a16:creationId xmlns:a16="http://schemas.microsoft.com/office/drawing/2014/main" id="{4285EBAA-7DE8-8801-ADC5-7D5D42D95EB5}"/>
                </a:ext>
              </a:extLst>
            </p:cNvPr>
            <p:cNvPicPr>
              <a:picLocks noChangeAspect="1"/>
            </p:cNvPicPr>
            <p:nvPr/>
          </p:nvPicPr>
          <p:blipFill rotWithShape="1">
            <a:blip r:embed="rId11"/>
            <a:srcRect t="23200" b="21326"/>
            <a:stretch/>
          </p:blipFill>
          <p:spPr>
            <a:xfrm>
              <a:off x="1832619" y="962703"/>
              <a:ext cx="2057433" cy="1141331"/>
            </a:xfrm>
            <a:prstGeom prst="rect">
              <a:avLst/>
            </a:prstGeom>
          </p:spPr>
        </p:pic>
        <p:sp>
          <p:nvSpPr>
            <p:cNvPr id="32" name="TextBox 31">
              <a:extLst>
                <a:ext uri="{FF2B5EF4-FFF2-40B4-BE49-F238E27FC236}">
                  <a16:creationId xmlns:a16="http://schemas.microsoft.com/office/drawing/2014/main" id="{8030988B-8D59-5E63-58BB-5425FBC0D4A5}"/>
                </a:ext>
              </a:extLst>
            </p:cNvPr>
            <p:cNvSpPr txBox="1"/>
            <p:nvPr/>
          </p:nvSpPr>
          <p:spPr>
            <a:xfrm>
              <a:off x="1423698" y="2061478"/>
              <a:ext cx="2845977" cy="998814"/>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ADJUDICATED </a:t>
              </a:r>
            </a:p>
            <a:p>
              <a:pPr algn="ctr"/>
              <a:r>
                <a:rPr lang="en-US" sz="1000" b="1" dirty="0">
                  <a:latin typeface="Arial" panose="020B0604020202020204" pitchFamily="34" charset="0"/>
                  <a:cs typeface="Arial" panose="020B0604020202020204" pitchFamily="34" charset="0"/>
                </a:rPr>
                <a:t>NEGATIVE</a:t>
              </a:r>
            </a:p>
          </p:txBody>
        </p:sp>
      </p:grpSp>
      <p:grpSp>
        <p:nvGrpSpPr>
          <p:cNvPr id="35" name="Group 34">
            <a:extLst>
              <a:ext uri="{FF2B5EF4-FFF2-40B4-BE49-F238E27FC236}">
                <a16:creationId xmlns:a16="http://schemas.microsoft.com/office/drawing/2014/main" id="{60F254CA-4BEB-C6FA-ED56-CBB542202D3F}"/>
              </a:ext>
            </a:extLst>
          </p:cNvPr>
          <p:cNvGrpSpPr>
            <a:grpSpLocks noChangeAspect="1"/>
          </p:cNvGrpSpPr>
          <p:nvPr/>
        </p:nvGrpSpPr>
        <p:grpSpPr>
          <a:xfrm>
            <a:off x="1250987" y="5939107"/>
            <a:ext cx="1140057" cy="844410"/>
            <a:chOff x="4502782" y="962703"/>
            <a:chExt cx="2519151" cy="1865869"/>
          </a:xfrm>
        </p:grpSpPr>
        <p:pic>
          <p:nvPicPr>
            <p:cNvPr id="39" name="Picture 38" descr="A group of people with a white cross&#10;&#10;Description automatically generated">
              <a:extLst>
                <a:ext uri="{FF2B5EF4-FFF2-40B4-BE49-F238E27FC236}">
                  <a16:creationId xmlns:a16="http://schemas.microsoft.com/office/drawing/2014/main" id="{A319D8E7-79B2-0D7A-39FC-B325D7E4F5BE}"/>
                </a:ext>
              </a:extLst>
            </p:cNvPr>
            <p:cNvPicPr>
              <a:picLocks noChangeAspect="1"/>
            </p:cNvPicPr>
            <p:nvPr/>
          </p:nvPicPr>
          <p:blipFill rotWithShape="1">
            <a:blip r:embed="rId12"/>
            <a:srcRect t="23464" b="21063"/>
            <a:stretch/>
          </p:blipFill>
          <p:spPr>
            <a:xfrm>
              <a:off x="4856898" y="962703"/>
              <a:ext cx="1821174" cy="1010262"/>
            </a:xfrm>
            <a:prstGeom prst="rect">
              <a:avLst/>
            </a:prstGeom>
          </p:spPr>
        </p:pic>
        <p:sp>
          <p:nvSpPr>
            <p:cNvPr id="46" name="TextBox 45">
              <a:extLst>
                <a:ext uri="{FF2B5EF4-FFF2-40B4-BE49-F238E27FC236}">
                  <a16:creationId xmlns:a16="http://schemas.microsoft.com/office/drawing/2014/main" id="{A1FCDDBB-93D5-396A-2E12-825580AF4D58}"/>
                </a:ext>
              </a:extLst>
            </p:cNvPr>
            <p:cNvSpPr txBox="1"/>
            <p:nvPr/>
          </p:nvSpPr>
          <p:spPr>
            <a:xfrm>
              <a:off x="4502782" y="1944460"/>
              <a:ext cx="2519151" cy="884112"/>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ADJUDICATED </a:t>
              </a:r>
            </a:p>
            <a:p>
              <a:pPr algn="ctr"/>
              <a:r>
                <a:rPr lang="en-US" sz="1000" b="1" dirty="0">
                  <a:latin typeface="Arial" panose="020B0604020202020204" pitchFamily="34" charset="0"/>
                  <a:cs typeface="Arial" panose="020B0604020202020204" pitchFamily="34" charset="0"/>
                </a:rPr>
                <a:t>POSITIVE</a:t>
              </a:r>
            </a:p>
          </p:txBody>
        </p:sp>
      </p:grpSp>
      <p:grpSp>
        <p:nvGrpSpPr>
          <p:cNvPr id="47" name="Group 46">
            <a:extLst>
              <a:ext uri="{FF2B5EF4-FFF2-40B4-BE49-F238E27FC236}">
                <a16:creationId xmlns:a16="http://schemas.microsoft.com/office/drawing/2014/main" id="{78A7EAAE-3F2E-6DFA-9827-3A0656E41D6C}"/>
              </a:ext>
            </a:extLst>
          </p:cNvPr>
          <p:cNvGrpSpPr>
            <a:grpSpLocks noChangeAspect="1"/>
          </p:cNvGrpSpPr>
          <p:nvPr/>
        </p:nvGrpSpPr>
        <p:grpSpPr>
          <a:xfrm>
            <a:off x="2302913" y="5976175"/>
            <a:ext cx="1737975" cy="840263"/>
            <a:chOff x="6727697" y="962703"/>
            <a:chExt cx="4404021" cy="2129225"/>
          </a:xfrm>
        </p:grpSpPr>
        <p:pic>
          <p:nvPicPr>
            <p:cNvPr id="50" name="Picture 49" descr="A white question mark on a black background&#10;&#10;Description automatically generated">
              <a:extLst>
                <a:ext uri="{FF2B5EF4-FFF2-40B4-BE49-F238E27FC236}">
                  <a16:creationId xmlns:a16="http://schemas.microsoft.com/office/drawing/2014/main" id="{C3843532-D191-356B-B60F-9822A5322BA2}"/>
                </a:ext>
              </a:extLst>
            </p:cNvPr>
            <p:cNvPicPr>
              <a:picLocks noChangeAspect="1"/>
            </p:cNvPicPr>
            <p:nvPr/>
          </p:nvPicPr>
          <p:blipFill rotWithShape="1">
            <a:blip r:embed="rId13"/>
            <a:srcRect t="23583" b="20943"/>
            <a:stretch/>
          </p:blipFill>
          <p:spPr>
            <a:xfrm>
              <a:off x="7886850" y="962703"/>
              <a:ext cx="2088466" cy="1158543"/>
            </a:xfrm>
            <a:prstGeom prst="rect">
              <a:avLst/>
            </a:prstGeom>
          </p:spPr>
        </p:pic>
        <p:sp>
          <p:nvSpPr>
            <p:cNvPr id="53" name="TextBox 52">
              <a:extLst>
                <a:ext uri="{FF2B5EF4-FFF2-40B4-BE49-F238E27FC236}">
                  <a16:creationId xmlns:a16="http://schemas.microsoft.com/office/drawing/2014/main" id="{834AA29C-5F93-D18B-4FBA-03220B7A2795}"/>
                </a:ext>
              </a:extLst>
            </p:cNvPr>
            <p:cNvSpPr txBox="1"/>
            <p:nvPr/>
          </p:nvSpPr>
          <p:spPr>
            <a:xfrm>
              <a:off x="6727697" y="2078050"/>
              <a:ext cx="4404021" cy="1013878"/>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ADJUDICATION STATUS </a:t>
              </a:r>
            </a:p>
            <a:p>
              <a:pPr algn="ctr"/>
              <a:r>
                <a:rPr lang="en-US" sz="1000" b="1" dirty="0">
                  <a:latin typeface="Arial" panose="020B0604020202020204" pitchFamily="34" charset="0"/>
                  <a:cs typeface="Arial" panose="020B0604020202020204" pitchFamily="34" charset="0"/>
                </a:rPr>
                <a:t>NOT DETERMINED</a:t>
              </a:r>
            </a:p>
          </p:txBody>
        </p:sp>
      </p:grpSp>
      <p:grpSp>
        <p:nvGrpSpPr>
          <p:cNvPr id="58" name="Group 57">
            <a:extLst>
              <a:ext uri="{FF2B5EF4-FFF2-40B4-BE49-F238E27FC236}">
                <a16:creationId xmlns:a16="http://schemas.microsoft.com/office/drawing/2014/main" id="{A373CE3F-279A-CD78-7DDC-313758BBF5C3}"/>
              </a:ext>
            </a:extLst>
          </p:cNvPr>
          <p:cNvGrpSpPr>
            <a:grpSpLocks noChangeAspect="1"/>
          </p:cNvGrpSpPr>
          <p:nvPr/>
        </p:nvGrpSpPr>
        <p:grpSpPr>
          <a:xfrm>
            <a:off x="3930983" y="5988361"/>
            <a:ext cx="1150871" cy="785749"/>
            <a:chOff x="112782" y="3043604"/>
            <a:chExt cx="2565671" cy="1751695"/>
          </a:xfrm>
        </p:grpSpPr>
        <p:pic>
          <p:nvPicPr>
            <p:cNvPr id="59" name="Picture 58" descr="A test tube with a red and white logo&#10;&#10;Description automatically generated">
              <a:extLst>
                <a:ext uri="{FF2B5EF4-FFF2-40B4-BE49-F238E27FC236}">
                  <a16:creationId xmlns:a16="http://schemas.microsoft.com/office/drawing/2014/main" id="{BBF948E3-0AA3-122B-7788-75C5EAB4EA12}"/>
                </a:ext>
              </a:extLst>
            </p:cNvPr>
            <p:cNvPicPr>
              <a:picLocks noChangeAspect="1"/>
            </p:cNvPicPr>
            <p:nvPr/>
          </p:nvPicPr>
          <p:blipFill rotWithShape="1">
            <a:blip r:embed="rId14"/>
            <a:srcRect t="30850" b="33493"/>
            <a:stretch/>
          </p:blipFill>
          <p:spPr>
            <a:xfrm>
              <a:off x="112782" y="3043604"/>
              <a:ext cx="2565671" cy="914845"/>
            </a:xfrm>
            <a:prstGeom prst="rect">
              <a:avLst/>
            </a:prstGeom>
          </p:spPr>
        </p:pic>
        <p:sp>
          <p:nvSpPr>
            <p:cNvPr id="60" name="TextBox 59">
              <a:extLst>
                <a:ext uri="{FF2B5EF4-FFF2-40B4-BE49-F238E27FC236}">
                  <a16:creationId xmlns:a16="http://schemas.microsoft.com/office/drawing/2014/main" id="{C5945B76-C4F3-5A1E-C50A-5541C38D6468}"/>
                </a:ext>
              </a:extLst>
            </p:cNvPr>
            <p:cNvSpPr txBox="1"/>
            <p:nvPr/>
          </p:nvSpPr>
          <p:spPr>
            <a:xfrm>
              <a:off x="256440" y="3903321"/>
              <a:ext cx="2277111" cy="891978"/>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POSITIVE HIV</a:t>
              </a:r>
            </a:p>
            <a:p>
              <a:pPr algn="ctr"/>
              <a:r>
                <a:rPr lang="en-US" sz="1000" b="1" dirty="0">
                  <a:latin typeface="Arial" panose="020B0604020202020204" pitchFamily="34" charset="0"/>
                  <a:cs typeface="Arial" panose="020B0604020202020204" pitchFamily="34" charset="0"/>
                </a:rPr>
                <a:t>RNA TEST</a:t>
              </a:r>
            </a:p>
          </p:txBody>
        </p:sp>
      </p:grpSp>
      <p:grpSp>
        <p:nvGrpSpPr>
          <p:cNvPr id="61" name="Group 60">
            <a:extLst>
              <a:ext uri="{FF2B5EF4-FFF2-40B4-BE49-F238E27FC236}">
                <a16:creationId xmlns:a16="http://schemas.microsoft.com/office/drawing/2014/main" id="{3134E9A8-D110-CA7E-5823-21CCAC636E51}"/>
              </a:ext>
            </a:extLst>
          </p:cNvPr>
          <p:cNvGrpSpPr>
            <a:grpSpLocks noChangeAspect="1"/>
          </p:cNvGrpSpPr>
          <p:nvPr/>
        </p:nvGrpSpPr>
        <p:grpSpPr>
          <a:xfrm>
            <a:off x="5265869" y="5988671"/>
            <a:ext cx="1150308" cy="785749"/>
            <a:chOff x="3248094" y="3043604"/>
            <a:chExt cx="2564422" cy="1751697"/>
          </a:xfrm>
        </p:grpSpPr>
        <p:pic>
          <p:nvPicPr>
            <p:cNvPr id="62" name="Picture 61" descr="A grey and white test tube&#10;&#10;Description automatically generated">
              <a:extLst>
                <a:ext uri="{FF2B5EF4-FFF2-40B4-BE49-F238E27FC236}">
                  <a16:creationId xmlns:a16="http://schemas.microsoft.com/office/drawing/2014/main" id="{575BD19A-66B7-67B7-E3D9-F9BF75A9F480}"/>
                </a:ext>
              </a:extLst>
            </p:cNvPr>
            <p:cNvPicPr>
              <a:picLocks noChangeAspect="1"/>
            </p:cNvPicPr>
            <p:nvPr/>
          </p:nvPicPr>
          <p:blipFill rotWithShape="1">
            <a:blip r:embed="rId15"/>
            <a:srcRect t="30466" b="33877"/>
            <a:stretch/>
          </p:blipFill>
          <p:spPr>
            <a:xfrm>
              <a:off x="3248094" y="3043604"/>
              <a:ext cx="2564422" cy="914400"/>
            </a:xfrm>
            <a:prstGeom prst="rect">
              <a:avLst/>
            </a:prstGeom>
          </p:spPr>
        </p:pic>
        <p:sp>
          <p:nvSpPr>
            <p:cNvPr id="63" name="TextBox 62">
              <a:extLst>
                <a:ext uri="{FF2B5EF4-FFF2-40B4-BE49-F238E27FC236}">
                  <a16:creationId xmlns:a16="http://schemas.microsoft.com/office/drawing/2014/main" id="{F2D92B3C-F4C2-F83F-56B2-9DB98470D898}"/>
                </a:ext>
              </a:extLst>
            </p:cNvPr>
            <p:cNvSpPr txBox="1"/>
            <p:nvPr/>
          </p:nvSpPr>
          <p:spPr>
            <a:xfrm>
              <a:off x="3279178" y="3903322"/>
              <a:ext cx="2502257" cy="891979"/>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NEGATIVE HIV </a:t>
              </a:r>
            </a:p>
            <a:p>
              <a:pPr algn="ctr"/>
              <a:r>
                <a:rPr lang="en-US" sz="1000" b="1" dirty="0">
                  <a:latin typeface="Arial" panose="020B0604020202020204" pitchFamily="34" charset="0"/>
                  <a:cs typeface="Arial" panose="020B0604020202020204" pitchFamily="34" charset="0"/>
                </a:rPr>
                <a:t>RNA TEST</a:t>
              </a:r>
            </a:p>
          </p:txBody>
        </p:sp>
      </p:grpSp>
      <p:grpSp>
        <p:nvGrpSpPr>
          <p:cNvPr id="67" name="Group 66">
            <a:extLst>
              <a:ext uri="{FF2B5EF4-FFF2-40B4-BE49-F238E27FC236}">
                <a16:creationId xmlns:a16="http://schemas.microsoft.com/office/drawing/2014/main" id="{FA74DF6C-CDDF-0789-341B-CF3B6BBEE07F}"/>
              </a:ext>
            </a:extLst>
          </p:cNvPr>
          <p:cNvGrpSpPr>
            <a:grpSpLocks noChangeAspect="1"/>
          </p:cNvGrpSpPr>
          <p:nvPr/>
        </p:nvGrpSpPr>
        <p:grpSpPr>
          <a:xfrm>
            <a:off x="7895174" y="6008671"/>
            <a:ext cx="1481496" cy="730658"/>
            <a:chOff x="8874332" y="3043604"/>
            <a:chExt cx="3853199" cy="1900358"/>
          </a:xfrm>
        </p:grpSpPr>
        <p:pic>
          <p:nvPicPr>
            <p:cNvPr id="68" name="Picture 67" descr="A white object with a black background&#10;&#10;Description automatically generated">
              <a:extLst>
                <a:ext uri="{FF2B5EF4-FFF2-40B4-BE49-F238E27FC236}">
                  <a16:creationId xmlns:a16="http://schemas.microsoft.com/office/drawing/2014/main" id="{DD052D04-715E-EFFB-9E07-CE62C7DD5B88}"/>
                </a:ext>
              </a:extLst>
            </p:cNvPr>
            <p:cNvPicPr>
              <a:picLocks noChangeAspect="1"/>
            </p:cNvPicPr>
            <p:nvPr/>
          </p:nvPicPr>
          <p:blipFill rotWithShape="1">
            <a:blip r:embed="rId16"/>
            <a:srcRect t="32115" b="32228"/>
            <a:stretch/>
          </p:blipFill>
          <p:spPr>
            <a:xfrm>
              <a:off x="9518719" y="3043604"/>
              <a:ext cx="2564422" cy="914400"/>
            </a:xfrm>
            <a:prstGeom prst="rect">
              <a:avLst/>
            </a:prstGeom>
          </p:spPr>
        </p:pic>
        <p:sp>
          <p:nvSpPr>
            <p:cNvPr id="69" name="TextBox 68">
              <a:extLst>
                <a:ext uri="{FF2B5EF4-FFF2-40B4-BE49-F238E27FC236}">
                  <a16:creationId xmlns:a16="http://schemas.microsoft.com/office/drawing/2014/main" id="{CA00CC65-228A-C92B-D154-A1295E531251}"/>
                </a:ext>
              </a:extLst>
            </p:cNvPr>
            <p:cNvSpPr txBox="1"/>
            <p:nvPr/>
          </p:nvSpPr>
          <p:spPr>
            <a:xfrm>
              <a:off x="8874332" y="3903322"/>
              <a:ext cx="3853199" cy="1040640"/>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NEGATIVE NON-RNA</a:t>
              </a:r>
            </a:p>
            <a:p>
              <a:pPr algn="ctr"/>
              <a:r>
                <a:rPr lang="en-US" sz="1000" b="1" dirty="0">
                  <a:latin typeface="Arial" panose="020B0604020202020204" pitchFamily="34" charset="0"/>
                  <a:cs typeface="Arial" panose="020B0604020202020204" pitchFamily="34" charset="0"/>
                </a:rPr>
                <a:t>HIV TEST</a:t>
              </a:r>
            </a:p>
          </p:txBody>
        </p:sp>
      </p:grpSp>
      <p:sp>
        <p:nvSpPr>
          <p:cNvPr id="76" name="TextBox 75">
            <a:extLst>
              <a:ext uri="{FF2B5EF4-FFF2-40B4-BE49-F238E27FC236}">
                <a16:creationId xmlns:a16="http://schemas.microsoft.com/office/drawing/2014/main" id="{72611917-4B04-FE91-AA10-D62D0229C50B}"/>
              </a:ext>
            </a:extLst>
          </p:cNvPr>
          <p:cNvSpPr txBox="1"/>
          <p:nvPr/>
        </p:nvSpPr>
        <p:spPr>
          <a:xfrm>
            <a:off x="5809368" y="816119"/>
            <a:ext cx="595035" cy="461665"/>
          </a:xfrm>
          <a:prstGeom prst="rect">
            <a:avLst/>
          </a:prstGeom>
          <a:noFill/>
        </p:spPr>
        <p:txBody>
          <a:bodyPr wrap="none" rtlCol="0">
            <a:spAutoFit/>
          </a:bodyPr>
          <a:lstStyle/>
          <a:p>
            <a:pPr algn="ctr"/>
            <a:r>
              <a:rPr lang="en-US" sz="2400" b="1" dirty="0">
                <a:latin typeface="Arial Black" panose="020B0604020202020204" pitchFamily="34" charset="0"/>
                <a:cs typeface="Arial Black" panose="020B0604020202020204" pitchFamily="34" charset="0"/>
              </a:rPr>
              <a:t>73</a:t>
            </a:r>
          </a:p>
        </p:txBody>
      </p:sp>
      <p:sp>
        <p:nvSpPr>
          <p:cNvPr id="78" name="TextBox 77">
            <a:extLst>
              <a:ext uri="{FF2B5EF4-FFF2-40B4-BE49-F238E27FC236}">
                <a16:creationId xmlns:a16="http://schemas.microsoft.com/office/drawing/2014/main" id="{0B495D6B-D3D1-409A-DC95-45C00B90BCA4}"/>
              </a:ext>
            </a:extLst>
          </p:cNvPr>
          <p:cNvSpPr txBox="1"/>
          <p:nvPr/>
        </p:nvSpPr>
        <p:spPr>
          <a:xfrm>
            <a:off x="6296533" y="887966"/>
            <a:ext cx="3811763" cy="307777"/>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(One or more reactive/positive HIV test result)</a:t>
            </a:r>
          </a:p>
        </p:txBody>
      </p:sp>
      <p:grpSp>
        <p:nvGrpSpPr>
          <p:cNvPr id="81" name="Group 80">
            <a:extLst>
              <a:ext uri="{FF2B5EF4-FFF2-40B4-BE49-F238E27FC236}">
                <a16:creationId xmlns:a16="http://schemas.microsoft.com/office/drawing/2014/main" id="{AC4ECBD4-C31B-7624-82EA-144004CC6B19}"/>
              </a:ext>
            </a:extLst>
          </p:cNvPr>
          <p:cNvGrpSpPr/>
          <p:nvPr/>
        </p:nvGrpSpPr>
        <p:grpSpPr>
          <a:xfrm>
            <a:off x="4130203" y="1179150"/>
            <a:ext cx="3936027" cy="587823"/>
            <a:chOff x="4848658" y="1179150"/>
            <a:chExt cx="3936027" cy="587823"/>
          </a:xfrm>
        </p:grpSpPr>
        <p:sp>
          <p:nvSpPr>
            <p:cNvPr id="100" name="TextBox 99">
              <a:extLst>
                <a:ext uri="{FF2B5EF4-FFF2-40B4-BE49-F238E27FC236}">
                  <a16:creationId xmlns:a16="http://schemas.microsoft.com/office/drawing/2014/main" id="{12DCE09F-48DE-C644-466B-67B4B840AA8D}"/>
                </a:ext>
              </a:extLst>
            </p:cNvPr>
            <p:cNvSpPr txBox="1"/>
            <p:nvPr/>
          </p:nvSpPr>
          <p:spPr>
            <a:xfrm>
              <a:off x="5836570" y="1179150"/>
              <a:ext cx="526105" cy="461665"/>
            </a:xfrm>
            <a:prstGeom prst="rect">
              <a:avLst/>
            </a:prstGeom>
            <a:noFill/>
          </p:spPr>
          <p:txBody>
            <a:bodyPr wrap="none" rtlCol="0">
              <a:spAutoFit/>
            </a:bodyPr>
            <a:lstStyle/>
            <a:p>
              <a:pPr algn="ctr"/>
              <a:r>
                <a:rPr lang="en-US" sz="2400" b="1" dirty="0">
                  <a:latin typeface="Arial Black" panose="020B0604020202020204" pitchFamily="34" charset="0"/>
                  <a:cs typeface="Arial Black" panose="020B0604020202020204" pitchFamily="34" charset="0"/>
                </a:rPr>
                <a:t>or</a:t>
              </a:r>
            </a:p>
          </p:txBody>
        </p:sp>
        <p:pic>
          <p:nvPicPr>
            <p:cNvPr id="101" name="Picture 100">
              <a:extLst>
                <a:ext uri="{FF2B5EF4-FFF2-40B4-BE49-F238E27FC236}">
                  <a16:creationId xmlns:a16="http://schemas.microsoft.com/office/drawing/2014/main" id="{46230136-9ADA-07AB-5FEF-144D404DA3A0}"/>
                </a:ext>
              </a:extLst>
            </p:cNvPr>
            <p:cNvPicPr>
              <a:picLocks noChangeAspect="1"/>
            </p:cNvPicPr>
            <p:nvPr/>
          </p:nvPicPr>
          <p:blipFill>
            <a:blip r:embed="rId5"/>
            <a:srcRect t="4892" b="4892"/>
            <a:stretch/>
          </p:blipFill>
          <p:spPr>
            <a:xfrm>
              <a:off x="4971714" y="1517782"/>
              <a:ext cx="749627" cy="248432"/>
            </a:xfrm>
            <a:prstGeom prst="rect">
              <a:avLst/>
            </a:prstGeom>
          </p:spPr>
        </p:pic>
        <p:pic>
          <p:nvPicPr>
            <p:cNvPr id="102" name="Picture 101">
              <a:extLst>
                <a:ext uri="{FF2B5EF4-FFF2-40B4-BE49-F238E27FC236}">
                  <a16:creationId xmlns:a16="http://schemas.microsoft.com/office/drawing/2014/main" id="{F28E1499-86CC-E555-ABD6-FD9288944489}"/>
                </a:ext>
              </a:extLst>
            </p:cNvPr>
            <p:cNvPicPr>
              <a:picLocks noChangeAspect="1"/>
            </p:cNvPicPr>
            <p:nvPr/>
          </p:nvPicPr>
          <p:blipFill>
            <a:blip r:embed="rId7"/>
            <a:srcRect t="11598" b="11598"/>
            <a:stretch/>
          </p:blipFill>
          <p:spPr>
            <a:xfrm>
              <a:off x="4848658" y="1240248"/>
              <a:ext cx="995738" cy="274320"/>
            </a:xfrm>
            <a:prstGeom prst="rect">
              <a:avLst/>
            </a:prstGeom>
          </p:spPr>
        </p:pic>
        <p:pic>
          <p:nvPicPr>
            <p:cNvPr id="103" name="Picture 102">
              <a:extLst>
                <a:ext uri="{FF2B5EF4-FFF2-40B4-BE49-F238E27FC236}">
                  <a16:creationId xmlns:a16="http://schemas.microsoft.com/office/drawing/2014/main" id="{65D0ACA4-DA6C-9711-143F-EF031E490E40}"/>
                </a:ext>
              </a:extLst>
            </p:cNvPr>
            <p:cNvPicPr>
              <a:picLocks noChangeAspect="1"/>
            </p:cNvPicPr>
            <p:nvPr/>
          </p:nvPicPr>
          <p:blipFill>
            <a:blip r:embed="rId8"/>
            <a:srcRect t="7616" b="7616"/>
            <a:stretch/>
          </p:blipFill>
          <p:spPr>
            <a:xfrm>
              <a:off x="6449487" y="1518734"/>
              <a:ext cx="782220" cy="246529"/>
            </a:xfrm>
            <a:prstGeom prst="rect">
              <a:avLst/>
            </a:prstGeom>
          </p:spPr>
        </p:pic>
        <p:pic>
          <p:nvPicPr>
            <p:cNvPr id="104" name="Picture 103">
              <a:extLst>
                <a:ext uri="{FF2B5EF4-FFF2-40B4-BE49-F238E27FC236}">
                  <a16:creationId xmlns:a16="http://schemas.microsoft.com/office/drawing/2014/main" id="{E6E73595-1F6B-08D7-9485-86A9F7042B02}"/>
                </a:ext>
              </a:extLst>
            </p:cNvPr>
            <p:cNvPicPr>
              <a:picLocks noChangeAspect="1"/>
            </p:cNvPicPr>
            <p:nvPr/>
          </p:nvPicPr>
          <p:blipFill>
            <a:blip r:embed="rId7"/>
            <a:srcRect t="11598" b="11598"/>
            <a:stretch/>
          </p:blipFill>
          <p:spPr>
            <a:xfrm>
              <a:off x="6347605" y="1240248"/>
              <a:ext cx="995738" cy="274320"/>
            </a:xfrm>
            <a:prstGeom prst="rect">
              <a:avLst/>
            </a:prstGeom>
          </p:spPr>
        </p:pic>
        <p:pic>
          <p:nvPicPr>
            <p:cNvPr id="105" name="Picture 104">
              <a:extLst>
                <a:ext uri="{FF2B5EF4-FFF2-40B4-BE49-F238E27FC236}">
                  <a16:creationId xmlns:a16="http://schemas.microsoft.com/office/drawing/2014/main" id="{F84B7F31-30B3-F0CD-074E-3C9ABD74570D}"/>
                </a:ext>
              </a:extLst>
            </p:cNvPr>
            <p:cNvPicPr>
              <a:picLocks noChangeAspect="1"/>
            </p:cNvPicPr>
            <p:nvPr/>
          </p:nvPicPr>
          <p:blipFill>
            <a:blip r:embed="rId5"/>
            <a:srcRect t="4892" b="4892"/>
            <a:stretch/>
          </p:blipFill>
          <p:spPr>
            <a:xfrm>
              <a:off x="7912003" y="1518541"/>
              <a:ext cx="749627" cy="248432"/>
            </a:xfrm>
            <a:prstGeom prst="rect">
              <a:avLst/>
            </a:prstGeom>
          </p:spPr>
        </p:pic>
        <p:pic>
          <p:nvPicPr>
            <p:cNvPr id="106" name="Picture 105">
              <a:extLst>
                <a:ext uri="{FF2B5EF4-FFF2-40B4-BE49-F238E27FC236}">
                  <a16:creationId xmlns:a16="http://schemas.microsoft.com/office/drawing/2014/main" id="{96E7B3F7-B7BB-6F7F-EA0A-B0E3ADCDF006}"/>
                </a:ext>
              </a:extLst>
            </p:cNvPr>
            <p:cNvPicPr>
              <a:picLocks noChangeAspect="1"/>
            </p:cNvPicPr>
            <p:nvPr/>
          </p:nvPicPr>
          <p:blipFill>
            <a:blip r:embed="rId6"/>
            <a:srcRect t="12015" b="12015"/>
            <a:stretch/>
          </p:blipFill>
          <p:spPr>
            <a:xfrm>
              <a:off x="7788947" y="1241007"/>
              <a:ext cx="995738" cy="274320"/>
            </a:xfrm>
            <a:prstGeom prst="rect">
              <a:avLst/>
            </a:prstGeom>
          </p:spPr>
        </p:pic>
        <p:sp>
          <p:nvSpPr>
            <p:cNvPr id="107" name="TextBox 106">
              <a:extLst>
                <a:ext uri="{FF2B5EF4-FFF2-40B4-BE49-F238E27FC236}">
                  <a16:creationId xmlns:a16="http://schemas.microsoft.com/office/drawing/2014/main" id="{375914EE-953B-1770-2D3E-98D648916E0B}"/>
                </a:ext>
              </a:extLst>
            </p:cNvPr>
            <p:cNvSpPr txBox="1"/>
            <p:nvPr/>
          </p:nvSpPr>
          <p:spPr>
            <a:xfrm>
              <a:off x="7284753" y="1188872"/>
              <a:ext cx="526105" cy="461665"/>
            </a:xfrm>
            <a:prstGeom prst="rect">
              <a:avLst/>
            </a:prstGeom>
            <a:noFill/>
          </p:spPr>
          <p:txBody>
            <a:bodyPr wrap="none" rtlCol="0">
              <a:spAutoFit/>
            </a:bodyPr>
            <a:lstStyle/>
            <a:p>
              <a:pPr algn="ctr"/>
              <a:r>
                <a:rPr lang="en-US" sz="2400" b="1" dirty="0">
                  <a:latin typeface="Arial Black" panose="020B0604020202020204" pitchFamily="34" charset="0"/>
                  <a:cs typeface="Arial Black" panose="020B0604020202020204" pitchFamily="34" charset="0"/>
                </a:rPr>
                <a:t>or</a:t>
              </a:r>
            </a:p>
          </p:txBody>
        </p:sp>
      </p:grpSp>
      <p:sp>
        <p:nvSpPr>
          <p:cNvPr id="6" name="TextBox 5">
            <a:extLst>
              <a:ext uri="{FF2B5EF4-FFF2-40B4-BE49-F238E27FC236}">
                <a16:creationId xmlns:a16="http://schemas.microsoft.com/office/drawing/2014/main" id="{5625C36F-C7BB-6240-A92A-8D19FEDEF0A4}"/>
              </a:ext>
            </a:extLst>
          </p:cNvPr>
          <p:cNvSpPr txBox="1"/>
          <p:nvPr/>
        </p:nvSpPr>
        <p:spPr>
          <a:xfrm>
            <a:off x="232994" y="746346"/>
            <a:ext cx="3811763" cy="307777"/>
          </a:xfrm>
          <a:prstGeom prst="rect">
            <a:avLst/>
          </a:prstGeom>
          <a:noFill/>
        </p:spPr>
        <p:txBody>
          <a:bodyPr wrap="square">
            <a:spAutoFit/>
          </a:bodyPr>
          <a:lstStyle/>
          <a:p>
            <a:r>
              <a:rPr lang="en-US" sz="1400" dirty="0">
                <a:effectLst/>
                <a:latin typeface="Arial" panose="020B0604020202020204" pitchFamily="34" charset="0"/>
                <a:cs typeface="Arial" panose="020B0604020202020204" pitchFamily="34" charset="0"/>
              </a:rPr>
              <a:t>Visits with an RNA screening test at sites</a:t>
            </a:r>
            <a:endParaRPr lang="en-US" sz="1400" dirty="0">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A39875A7-6A39-7C6E-AB53-DCEDC757155F}"/>
              </a:ext>
            </a:extLst>
          </p:cNvPr>
          <p:cNvGrpSpPr>
            <a:grpSpLocks noChangeAspect="1"/>
          </p:cNvGrpSpPr>
          <p:nvPr/>
        </p:nvGrpSpPr>
        <p:grpSpPr>
          <a:xfrm>
            <a:off x="9223225" y="5781316"/>
            <a:ext cx="1508747" cy="1058984"/>
            <a:chOff x="912096" y="4241944"/>
            <a:chExt cx="4168411" cy="2925785"/>
          </a:xfrm>
        </p:grpSpPr>
        <p:pic>
          <p:nvPicPr>
            <p:cNvPr id="18" name="Picture 17" descr="A blue and white syringe with a white circle and black text&#10;&#10;Description automatically generated">
              <a:extLst>
                <a:ext uri="{FF2B5EF4-FFF2-40B4-BE49-F238E27FC236}">
                  <a16:creationId xmlns:a16="http://schemas.microsoft.com/office/drawing/2014/main" id="{09E0F4C8-69B8-C50E-4DB8-BD96C8B68D9D}"/>
                </a:ext>
              </a:extLst>
            </p:cNvPr>
            <p:cNvPicPr>
              <a:picLocks noChangeAspect="1"/>
            </p:cNvPicPr>
            <p:nvPr/>
          </p:nvPicPr>
          <p:blipFill>
            <a:blip r:embed="rId17"/>
            <a:stretch>
              <a:fillRect/>
            </a:stretch>
          </p:blipFill>
          <p:spPr>
            <a:xfrm>
              <a:off x="2086213" y="4241944"/>
              <a:ext cx="1828800" cy="1828800"/>
            </a:xfrm>
            <a:prstGeom prst="rect">
              <a:avLst/>
            </a:prstGeom>
          </p:spPr>
        </p:pic>
        <p:sp>
          <p:nvSpPr>
            <p:cNvPr id="19" name="TextBox 18">
              <a:extLst>
                <a:ext uri="{FF2B5EF4-FFF2-40B4-BE49-F238E27FC236}">
                  <a16:creationId xmlns:a16="http://schemas.microsoft.com/office/drawing/2014/main" id="{4142E917-FF0C-E4BD-7CC6-8BB148B5544F}"/>
                </a:ext>
              </a:extLst>
            </p:cNvPr>
            <p:cNvSpPr txBox="1"/>
            <p:nvPr/>
          </p:nvSpPr>
          <p:spPr>
            <a:xfrm>
              <a:off x="912096" y="6062296"/>
              <a:ext cx="4168411" cy="1105433"/>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NO CAB-LA W/ IN</a:t>
              </a:r>
            </a:p>
            <a:p>
              <a:pPr algn="ctr"/>
              <a:r>
                <a:rPr lang="en-US" sz="1000" b="1" dirty="0">
                  <a:latin typeface="Arial" panose="020B0604020202020204" pitchFamily="34" charset="0"/>
                  <a:cs typeface="Arial" panose="020B0604020202020204" pitchFamily="34" charset="0"/>
                </a:rPr>
                <a:t>THE LAST 6 MONTHS</a:t>
              </a:r>
            </a:p>
          </p:txBody>
        </p:sp>
      </p:grpSp>
      <p:grpSp>
        <p:nvGrpSpPr>
          <p:cNvPr id="20" name="Group 19">
            <a:extLst>
              <a:ext uri="{FF2B5EF4-FFF2-40B4-BE49-F238E27FC236}">
                <a16:creationId xmlns:a16="http://schemas.microsoft.com/office/drawing/2014/main" id="{FE0704FA-9A7C-B40A-D19E-1C93B6B6601A}"/>
              </a:ext>
            </a:extLst>
          </p:cNvPr>
          <p:cNvGrpSpPr>
            <a:grpSpLocks noChangeAspect="1"/>
          </p:cNvGrpSpPr>
          <p:nvPr/>
        </p:nvGrpSpPr>
        <p:grpSpPr>
          <a:xfrm>
            <a:off x="10676497" y="5781316"/>
            <a:ext cx="1508747" cy="1058984"/>
            <a:chOff x="7107189" y="4241944"/>
            <a:chExt cx="4168399" cy="2925785"/>
          </a:xfrm>
        </p:grpSpPr>
        <p:pic>
          <p:nvPicPr>
            <p:cNvPr id="21" name="Picture 20" descr="A yellow syringe with a circle and arrow&#10;&#10;Description automatically generated">
              <a:extLst>
                <a:ext uri="{FF2B5EF4-FFF2-40B4-BE49-F238E27FC236}">
                  <a16:creationId xmlns:a16="http://schemas.microsoft.com/office/drawing/2014/main" id="{846FA81F-44BB-46B6-F3C1-E29CCCFF89E7}"/>
                </a:ext>
              </a:extLst>
            </p:cNvPr>
            <p:cNvPicPr>
              <a:picLocks noChangeAspect="1"/>
            </p:cNvPicPr>
            <p:nvPr/>
          </p:nvPicPr>
          <p:blipFill>
            <a:blip r:embed="rId18"/>
            <a:stretch>
              <a:fillRect/>
            </a:stretch>
          </p:blipFill>
          <p:spPr>
            <a:xfrm>
              <a:off x="8276987" y="4241944"/>
              <a:ext cx="1828800" cy="1828800"/>
            </a:xfrm>
            <a:prstGeom prst="rect">
              <a:avLst/>
            </a:prstGeom>
          </p:spPr>
        </p:pic>
        <p:sp>
          <p:nvSpPr>
            <p:cNvPr id="108" name="TextBox 107">
              <a:extLst>
                <a:ext uri="{FF2B5EF4-FFF2-40B4-BE49-F238E27FC236}">
                  <a16:creationId xmlns:a16="http://schemas.microsoft.com/office/drawing/2014/main" id="{9DED4D42-4A6F-2309-29A6-A96BFD8FDD23}"/>
                </a:ext>
              </a:extLst>
            </p:cNvPr>
            <p:cNvSpPr txBox="1"/>
            <p:nvPr/>
          </p:nvSpPr>
          <p:spPr>
            <a:xfrm>
              <a:off x="7107189" y="6062296"/>
              <a:ext cx="4168399" cy="1105433"/>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CAB-LA W/ IN</a:t>
              </a:r>
            </a:p>
            <a:p>
              <a:pPr algn="ctr"/>
              <a:r>
                <a:rPr lang="en-US" sz="1000" b="1" dirty="0">
                  <a:latin typeface="Arial" panose="020B0604020202020204" pitchFamily="34" charset="0"/>
                  <a:cs typeface="Arial" panose="020B0604020202020204" pitchFamily="34" charset="0"/>
                </a:rPr>
                <a:t>THE LAST 6 MONTHS</a:t>
              </a:r>
            </a:p>
          </p:txBody>
        </p:sp>
      </p:grpSp>
      <p:pic>
        <p:nvPicPr>
          <p:cNvPr id="64" name="Picture 2" descr="HPTN Logo 2023">
            <a:extLst>
              <a:ext uri="{FF2B5EF4-FFF2-40B4-BE49-F238E27FC236}">
                <a16:creationId xmlns:a16="http://schemas.microsoft.com/office/drawing/2014/main" id="{8F01D95F-A112-8964-08A3-52210A770646}"/>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507324" y="-80985"/>
            <a:ext cx="1971040" cy="907716"/>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4">
            <a:extLst>
              <a:ext uri="{FF2B5EF4-FFF2-40B4-BE49-F238E27FC236}">
                <a16:creationId xmlns:a16="http://schemas.microsoft.com/office/drawing/2014/main" id="{53333381-921D-5AFB-6505-94DAE69612EC}"/>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905084" y="-29463"/>
            <a:ext cx="1280160" cy="804672"/>
          </a:xfrm>
          <a:prstGeom prst="rect">
            <a:avLst/>
          </a:prstGeom>
          <a:noFill/>
          <a:extLst>
            <a:ext uri="{909E8E84-426E-40DD-AFC4-6F175D3DCCD1}">
              <a14:hiddenFill xmlns:a14="http://schemas.microsoft.com/office/drawing/2010/main">
                <a:solidFill>
                  <a:srgbClr val="FFFFFF"/>
                </a:solidFill>
              </a14:hiddenFill>
            </a:ext>
          </a:extLst>
        </p:spPr>
      </p:pic>
      <p:grpSp>
        <p:nvGrpSpPr>
          <p:cNvPr id="66" name="Group 65">
            <a:extLst>
              <a:ext uri="{FF2B5EF4-FFF2-40B4-BE49-F238E27FC236}">
                <a16:creationId xmlns:a16="http://schemas.microsoft.com/office/drawing/2014/main" id="{EAD014C7-9C29-B54B-1A57-5D662EB2F96C}"/>
              </a:ext>
            </a:extLst>
          </p:cNvPr>
          <p:cNvGrpSpPr>
            <a:grpSpLocks noChangeAspect="1"/>
          </p:cNvGrpSpPr>
          <p:nvPr/>
        </p:nvGrpSpPr>
        <p:grpSpPr>
          <a:xfrm>
            <a:off x="6513104" y="6008671"/>
            <a:ext cx="1415773" cy="730658"/>
            <a:chOff x="6233623" y="3043604"/>
            <a:chExt cx="2863987" cy="1900361"/>
          </a:xfrm>
        </p:grpSpPr>
        <p:pic>
          <p:nvPicPr>
            <p:cNvPr id="70" name="Picture 69">
              <a:extLst>
                <a:ext uri="{FF2B5EF4-FFF2-40B4-BE49-F238E27FC236}">
                  <a16:creationId xmlns:a16="http://schemas.microsoft.com/office/drawing/2014/main" id="{A645927D-D65E-AEAB-2FFE-C6FD65E79848}"/>
                </a:ext>
              </a:extLst>
            </p:cNvPr>
            <p:cNvPicPr>
              <a:picLocks/>
            </p:cNvPicPr>
            <p:nvPr/>
          </p:nvPicPr>
          <p:blipFill>
            <a:blip r:embed="rId5"/>
            <a:srcRect t="1544" b="1544"/>
            <a:stretch/>
          </p:blipFill>
          <p:spPr>
            <a:xfrm>
              <a:off x="6669577" y="3043604"/>
              <a:ext cx="1997733" cy="914400"/>
            </a:xfrm>
            <a:prstGeom prst="rect">
              <a:avLst/>
            </a:prstGeom>
          </p:spPr>
        </p:pic>
        <p:sp>
          <p:nvSpPr>
            <p:cNvPr id="71" name="TextBox 70">
              <a:extLst>
                <a:ext uri="{FF2B5EF4-FFF2-40B4-BE49-F238E27FC236}">
                  <a16:creationId xmlns:a16="http://schemas.microsoft.com/office/drawing/2014/main" id="{264B97EA-6EAD-8B4E-6A86-8AEAAD830F23}"/>
                </a:ext>
              </a:extLst>
            </p:cNvPr>
            <p:cNvSpPr txBox="1"/>
            <p:nvPr/>
          </p:nvSpPr>
          <p:spPr>
            <a:xfrm>
              <a:off x="6233623" y="3903323"/>
              <a:ext cx="2863987" cy="1040642"/>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POSITIVE NON-RNA</a:t>
              </a:r>
            </a:p>
            <a:p>
              <a:pPr algn="ctr"/>
              <a:r>
                <a:rPr lang="en-US" sz="1000" b="1" dirty="0">
                  <a:latin typeface="Arial" panose="020B0604020202020204" pitchFamily="34" charset="0"/>
                  <a:cs typeface="Arial" panose="020B0604020202020204" pitchFamily="34" charset="0"/>
                </a:rPr>
                <a:t>HIV TEST</a:t>
              </a:r>
            </a:p>
          </p:txBody>
        </p:sp>
      </p:grpSp>
    </p:spTree>
    <p:extLst>
      <p:ext uri="{BB962C8B-B14F-4D97-AF65-F5344CB8AC3E}">
        <p14:creationId xmlns:p14="http://schemas.microsoft.com/office/powerpoint/2010/main" val="100507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fade">
                                      <p:cBhvr>
                                        <p:cTn id="10" dur="500"/>
                                        <p:tgtEl>
                                          <p:spTgt spid="99"/>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500"/>
                                        <p:tgtEl>
                                          <p:spTgt spid="45"/>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heel(1)">
                                      <p:cBhvr>
                                        <p:cTn id="17" dur="1000"/>
                                        <p:tgtEl>
                                          <p:spTgt spid="29"/>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E100474-96A3-53A5-49C5-77617B959374}"/>
              </a:ext>
            </a:extLst>
          </p:cNvPr>
          <p:cNvPicPr>
            <a:picLocks noChangeAspect="1"/>
          </p:cNvPicPr>
          <p:nvPr/>
        </p:nvPicPr>
        <p:blipFill>
          <a:blip r:embed="rId3"/>
          <a:srcRect l="545" r="545"/>
          <a:stretch/>
        </p:blipFill>
        <p:spPr>
          <a:xfrm>
            <a:off x="149253" y="2675540"/>
            <a:ext cx="627695" cy="634615"/>
          </a:xfrm>
          <a:prstGeom prst="rect">
            <a:avLst/>
          </a:prstGeom>
        </p:spPr>
      </p:pic>
      <p:sp>
        <p:nvSpPr>
          <p:cNvPr id="419" name="Title 1">
            <a:extLst>
              <a:ext uri="{FF2B5EF4-FFF2-40B4-BE49-F238E27FC236}">
                <a16:creationId xmlns:a16="http://schemas.microsoft.com/office/drawing/2014/main" id="{22103506-90B1-253B-32A5-D5A88B541C6A}"/>
              </a:ext>
            </a:extLst>
          </p:cNvPr>
          <p:cNvSpPr txBox="1">
            <a:spLocks/>
          </p:cNvSpPr>
          <p:nvPr/>
        </p:nvSpPr>
        <p:spPr>
          <a:xfrm>
            <a:off x="546100" y="11254"/>
            <a:ext cx="11202991" cy="1223964"/>
          </a:xfrm>
          <a:prstGeom prst="rect">
            <a:avLst/>
          </a:prstGeom>
        </p:spPr>
        <p:txBody>
          <a:bodyPr vert="horz" lIns="0" tIns="182880" rIns="0" bIns="0" rtlCol="0" anchor="t">
            <a:norm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sz="4200" dirty="0">
                <a:solidFill>
                  <a:srgbClr val="011893"/>
                </a:solidFill>
                <a:latin typeface="Arial Black" panose="020B0604020202020204" pitchFamily="34" charset="0"/>
                <a:cs typeface="Arial Black" panose="020B0604020202020204" pitchFamily="34" charset="0"/>
              </a:rPr>
              <a:t>  Performance Characteristics</a:t>
            </a:r>
            <a:endParaRPr kumimoji="0" lang="en-GB" sz="4200" u="none" strike="noStrike" kern="1200" cap="none" spc="0" normalizeH="0" baseline="0" noProof="0" dirty="0">
              <a:ln>
                <a:noFill/>
              </a:ln>
              <a:solidFill>
                <a:srgbClr val="011893"/>
              </a:solidFill>
              <a:effectLst/>
              <a:uLnTx/>
              <a:uFillTx/>
              <a:latin typeface="Arial Black" panose="020B0604020202020204" pitchFamily="34" charset="0"/>
              <a:cs typeface="Arial Black" panose="020B0604020202020204" pitchFamily="34" charset="0"/>
            </a:endParaRPr>
          </a:p>
        </p:txBody>
      </p:sp>
      <p:cxnSp>
        <p:nvCxnSpPr>
          <p:cNvPr id="420" name="Straight Connector 419">
            <a:extLst>
              <a:ext uri="{FF2B5EF4-FFF2-40B4-BE49-F238E27FC236}">
                <a16:creationId xmlns:a16="http://schemas.microsoft.com/office/drawing/2014/main" id="{B876057E-1909-A8A2-DD95-511A5CA996D2}"/>
              </a:ext>
            </a:extLst>
          </p:cNvPr>
          <p:cNvCxnSpPr>
            <a:cxnSpLocks/>
          </p:cNvCxnSpPr>
          <p:nvPr/>
        </p:nvCxnSpPr>
        <p:spPr>
          <a:xfrm>
            <a:off x="442909" y="1023242"/>
            <a:ext cx="11306182" cy="0"/>
          </a:xfrm>
          <a:prstGeom prst="line">
            <a:avLst/>
          </a:prstGeom>
          <a:ln w="38100">
            <a:solidFill>
              <a:schemeClr val="tx1"/>
            </a:solidFill>
          </a:ln>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6163C6F6-8EF8-B814-35B0-5F8B4BC92F55}"/>
              </a:ext>
            </a:extLst>
          </p:cNvPr>
          <p:cNvSpPr txBox="1"/>
          <p:nvPr/>
        </p:nvSpPr>
        <p:spPr>
          <a:xfrm>
            <a:off x="7206909" y="2063998"/>
            <a:ext cx="4857194" cy="307777"/>
          </a:xfrm>
          <a:prstGeom prst="rect">
            <a:avLst/>
          </a:prstGeom>
          <a:noFill/>
        </p:spPr>
        <p:txBody>
          <a:bodyPr wrap="square">
            <a:spAutoFit/>
          </a:bodyPr>
          <a:lstStyle/>
          <a:p>
            <a:pPr algn="ctr"/>
            <a:r>
              <a:rPr lang="en-US" sz="1400" b="1" dirty="0">
                <a:effectLst/>
                <a:latin typeface="Arial" panose="020B0604020202020204" pitchFamily="34" charset="0"/>
                <a:cs typeface="Arial" panose="020B0604020202020204" pitchFamily="34" charset="0"/>
              </a:rPr>
              <a:t>False positive rate for Isolated HIV RNA+ results by site</a:t>
            </a:r>
          </a:p>
        </p:txBody>
      </p:sp>
      <p:sp>
        <p:nvSpPr>
          <p:cNvPr id="8" name="TextBox 7">
            <a:extLst>
              <a:ext uri="{FF2B5EF4-FFF2-40B4-BE49-F238E27FC236}">
                <a16:creationId xmlns:a16="http://schemas.microsoft.com/office/drawing/2014/main" id="{C8178CA1-7793-A281-2C3B-C7CAAEF7CEF5}"/>
              </a:ext>
            </a:extLst>
          </p:cNvPr>
          <p:cNvSpPr txBox="1"/>
          <p:nvPr/>
        </p:nvSpPr>
        <p:spPr>
          <a:xfrm>
            <a:off x="7259450" y="1438630"/>
            <a:ext cx="4752113" cy="707886"/>
          </a:xfrm>
          <a:prstGeom prst="rect">
            <a:avLst/>
          </a:prstGeom>
          <a:noFill/>
        </p:spPr>
        <p:txBody>
          <a:bodyPr wrap="square" rtlCol="0">
            <a:spAutoFit/>
          </a:bodyPr>
          <a:lstStyle/>
          <a:p>
            <a:pPr algn="ctr"/>
            <a:r>
              <a:rPr lang="en-US" sz="2000" b="1" dirty="0">
                <a:latin typeface="Arial Black" panose="020B0604020202020204" pitchFamily="34" charset="0"/>
                <a:cs typeface="Arial Black" panose="020B0604020202020204" pitchFamily="34" charset="0"/>
              </a:rPr>
              <a:t>Out of 26,528 RNA tests, </a:t>
            </a:r>
          </a:p>
          <a:p>
            <a:pPr algn="ctr"/>
            <a:r>
              <a:rPr lang="en-US" sz="2000" b="1" dirty="0">
                <a:latin typeface="Arial Black" panose="020B0604020202020204" pitchFamily="34" charset="0"/>
                <a:cs typeface="Arial Black" panose="020B0604020202020204" pitchFamily="34" charset="0"/>
              </a:rPr>
              <a:t>22 were false positive </a:t>
            </a:r>
          </a:p>
        </p:txBody>
      </p:sp>
      <p:sp>
        <p:nvSpPr>
          <p:cNvPr id="27" name="TextBox 26">
            <a:extLst>
              <a:ext uri="{FF2B5EF4-FFF2-40B4-BE49-F238E27FC236}">
                <a16:creationId xmlns:a16="http://schemas.microsoft.com/office/drawing/2014/main" id="{B2808B9A-4AEF-0C05-EFFF-47A178185B5A}"/>
              </a:ext>
            </a:extLst>
          </p:cNvPr>
          <p:cNvSpPr txBox="1"/>
          <p:nvPr/>
        </p:nvSpPr>
        <p:spPr>
          <a:xfrm>
            <a:off x="651004" y="2288302"/>
            <a:ext cx="2017700" cy="338554"/>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PPV (95% CI)* </a:t>
            </a:r>
            <a:endParaRPr lang="en-US" sz="1600" dirty="0">
              <a:effectLst/>
              <a:latin typeface="Arial" panose="020B0604020202020204" pitchFamily="34" charset="0"/>
              <a:cs typeface="Arial" panose="020B0604020202020204" pitchFamily="34" charset="0"/>
            </a:endParaRPr>
          </a:p>
        </p:txBody>
      </p:sp>
      <p:cxnSp>
        <p:nvCxnSpPr>
          <p:cNvPr id="29" name="Straight Connector 28">
            <a:extLst>
              <a:ext uri="{FF2B5EF4-FFF2-40B4-BE49-F238E27FC236}">
                <a16:creationId xmlns:a16="http://schemas.microsoft.com/office/drawing/2014/main" id="{230715B3-73AE-1C7B-D734-A920F84ED8B8}"/>
              </a:ext>
            </a:extLst>
          </p:cNvPr>
          <p:cNvCxnSpPr>
            <a:cxnSpLocks/>
          </p:cNvCxnSpPr>
          <p:nvPr/>
        </p:nvCxnSpPr>
        <p:spPr>
          <a:xfrm>
            <a:off x="180437" y="2632118"/>
            <a:ext cx="5943600" cy="0"/>
          </a:xfrm>
          <a:prstGeom prst="line">
            <a:avLst/>
          </a:prstGeom>
        </p:spPr>
        <p:style>
          <a:lnRef idx="2">
            <a:schemeClr val="dk1"/>
          </a:lnRef>
          <a:fillRef idx="0">
            <a:schemeClr val="dk1"/>
          </a:fillRef>
          <a:effectRef idx="1">
            <a:schemeClr val="dk1"/>
          </a:effectRef>
          <a:fontRef idx="minor">
            <a:schemeClr val="tx1"/>
          </a:fontRef>
        </p:style>
      </p:cxnSp>
      <p:cxnSp>
        <p:nvCxnSpPr>
          <p:cNvPr id="30" name="Straight Connector 29">
            <a:extLst>
              <a:ext uri="{FF2B5EF4-FFF2-40B4-BE49-F238E27FC236}">
                <a16:creationId xmlns:a16="http://schemas.microsoft.com/office/drawing/2014/main" id="{116EC596-461D-2AB4-20A7-40FEE2811865}"/>
              </a:ext>
            </a:extLst>
          </p:cNvPr>
          <p:cNvCxnSpPr>
            <a:cxnSpLocks/>
          </p:cNvCxnSpPr>
          <p:nvPr/>
        </p:nvCxnSpPr>
        <p:spPr>
          <a:xfrm>
            <a:off x="180437" y="2272686"/>
            <a:ext cx="5943600" cy="0"/>
          </a:xfrm>
          <a:prstGeom prst="line">
            <a:avLst/>
          </a:prstGeom>
        </p:spPr>
        <p:style>
          <a:lnRef idx="2">
            <a:schemeClr val="dk1"/>
          </a:lnRef>
          <a:fillRef idx="0">
            <a:schemeClr val="dk1"/>
          </a:fillRef>
          <a:effectRef idx="1">
            <a:schemeClr val="dk1"/>
          </a:effectRef>
          <a:fontRef idx="minor">
            <a:schemeClr val="tx1"/>
          </a:fontRef>
        </p:style>
      </p:cxnSp>
      <p:sp>
        <p:nvSpPr>
          <p:cNvPr id="32" name="TextBox 31">
            <a:extLst>
              <a:ext uri="{FF2B5EF4-FFF2-40B4-BE49-F238E27FC236}">
                <a16:creationId xmlns:a16="http://schemas.microsoft.com/office/drawing/2014/main" id="{F57B48D8-ADEA-A739-D238-AD4E4751E3F6}"/>
              </a:ext>
            </a:extLst>
          </p:cNvPr>
          <p:cNvSpPr txBox="1"/>
          <p:nvPr/>
        </p:nvSpPr>
        <p:spPr>
          <a:xfrm>
            <a:off x="2489332" y="2288302"/>
            <a:ext cx="1662360"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FPR (95% CI)* </a:t>
            </a:r>
            <a:endParaRPr lang="en-US" sz="1600" dirty="0">
              <a:effectLst/>
              <a:latin typeface="Arial" panose="020B0604020202020204" pitchFamily="34" charset="0"/>
              <a:cs typeface="Arial" panose="020B0604020202020204" pitchFamily="34" charset="0"/>
            </a:endParaRPr>
          </a:p>
        </p:txBody>
      </p:sp>
      <p:cxnSp>
        <p:nvCxnSpPr>
          <p:cNvPr id="33" name="Straight Connector 32">
            <a:extLst>
              <a:ext uri="{FF2B5EF4-FFF2-40B4-BE49-F238E27FC236}">
                <a16:creationId xmlns:a16="http://schemas.microsoft.com/office/drawing/2014/main" id="{8A045F11-AF7E-B311-8F97-368EBEBA8201}"/>
              </a:ext>
            </a:extLst>
          </p:cNvPr>
          <p:cNvCxnSpPr>
            <a:cxnSpLocks/>
          </p:cNvCxnSpPr>
          <p:nvPr/>
        </p:nvCxnSpPr>
        <p:spPr>
          <a:xfrm>
            <a:off x="191524" y="4089126"/>
            <a:ext cx="5943600" cy="0"/>
          </a:xfrm>
          <a:prstGeom prst="line">
            <a:avLst/>
          </a:prstGeom>
        </p:spPr>
        <p:style>
          <a:lnRef idx="2">
            <a:schemeClr val="dk1"/>
          </a:lnRef>
          <a:fillRef idx="0">
            <a:schemeClr val="dk1"/>
          </a:fillRef>
          <a:effectRef idx="1">
            <a:schemeClr val="dk1"/>
          </a:effectRef>
          <a:fontRef idx="minor">
            <a:schemeClr val="tx1"/>
          </a:fontRef>
        </p:style>
      </p:cxnSp>
      <p:sp>
        <p:nvSpPr>
          <p:cNvPr id="34" name="TextBox 33">
            <a:extLst>
              <a:ext uri="{FF2B5EF4-FFF2-40B4-BE49-F238E27FC236}">
                <a16:creationId xmlns:a16="http://schemas.microsoft.com/office/drawing/2014/main" id="{6B6F6ACA-0E6D-60F6-CED9-1C68D449FCDF}"/>
              </a:ext>
            </a:extLst>
          </p:cNvPr>
          <p:cNvSpPr txBox="1"/>
          <p:nvPr/>
        </p:nvSpPr>
        <p:spPr>
          <a:xfrm>
            <a:off x="4168209" y="2288302"/>
            <a:ext cx="2224191"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Sensitivity (95% CI)</a:t>
            </a:r>
            <a:r>
              <a:rPr lang="en-US" sz="1600" dirty="0"/>
              <a:t> </a:t>
            </a:r>
            <a:r>
              <a:rPr lang="en-US" sz="1600" baseline="30000" dirty="0"/>
              <a:t>†</a:t>
            </a:r>
            <a:r>
              <a:rPr lang="en-US" sz="1600" dirty="0"/>
              <a:t> </a:t>
            </a:r>
            <a:r>
              <a:rPr lang="en-US" sz="1600" b="1" dirty="0">
                <a:latin typeface="Arial" panose="020B0604020202020204" pitchFamily="34" charset="0"/>
                <a:cs typeface="Arial" panose="020B0604020202020204" pitchFamily="34" charset="0"/>
              </a:rPr>
              <a:t> </a:t>
            </a:r>
            <a:endParaRPr lang="en-US" sz="1600" dirty="0">
              <a:effectLst/>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672D8A23-D674-8ED0-35F0-2D98CC7EEAB5}"/>
              </a:ext>
            </a:extLst>
          </p:cNvPr>
          <p:cNvSpPr txBox="1"/>
          <p:nvPr/>
        </p:nvSpPr>
        <p:spPr>
          <a:xfrm>
            <a:off x="2493215" y="2734760"/>
            <a:ext cx="1654594" cy="523220"/>
          </a:xfrm>
          <a:prstGeom prst="rect">
            <a:avLst/>
          </a:prstGeom>
          <a:noFill/>
        </p:spPr>
        <p:txBody>
          <a:bodyPr wrap="square">
            <a:spAutoFit/>
          </a:bodyPr>
          <a:lstStyle/>
          <a:p>
            <a:pPr algn="ctr"/>
            <a:r>
              <a:rPr lang="en-US" sz="1400" b="1" dirty="0">
                <a:effectLst/>
                <a:latin typeface="Arial" panose="020B0604020202020204" pitchFamily="34" charset="0"/>
                <a:cs typeface="Arial" panose="020B0604020202020204" pitchFamily="34" charset="0"/>
              </a:rPr>
              <a:t>0.08% </a:t>
            </a:r>
          </a:p>
          <a:p>
            <a:pPr algn="ctr"/>
            <a:r>
              <a:rPr lang="en-US" sz="1400" dirty="0">
                <a:effectLst/>
                <a:latin typeface="Arial" panose="020B0604020202020204" pitchFamily="34" charset="0"/>
                <a:cs typeface="Arial" panose="020B0604020202020204" pitchFamily="34" charset="0"/>
              </a:rPr>
              <a:t>(0.05%, 0.13%)</a:t>
            </a:r>
          </a:p>
        </p:txBody>
      </p:sp>
      <p:sp>
        <p:nvSpPr>
          <p:cNvPr id="39" name="TextBox 38">
            <a:extLst>
              <a:ext uri="{FF2B5EF4-FFF2-40B4-BE49-F238E27FC236}">
                <a16:creationId xmlns:a16="http://schemas.microsoft.com/office/drawing/2014/main" id="{98A44D28-A581-3EAA-0F17-EBCADAC1FC5F}"/>
              </a:ext>
            </a:extLst>
          </p:cNvPr>
          <p:cNvSpPr txBox="1"/>
          <p:nvPr/>
        </p:nvSpPr>
        <p:spPr>
          <a:xfrm>
            <a:off x="4230812" y="2734760"/>
            <a:ext cx="1564736" cy="523220"/>
          </a:xfrm>
          <a:prstGeom prst="rect">
            <a:avLst/>
          </a:prstGeom>
          <a:noFill/>
        </p:spPr>
        <p:txBody>
          <a:bodyPr wrap="square">
            <a:spAutoFit/>
          </a:bodyPr>
          <a:lstStyle/>
          <a:p>
            <a:pPr algn="ctr"/>
            <a:r>
              <a:rPr lang="en-US" sz="1400" b="1" dirty="0">
                <a:effectLst/>
                <a:latin typeface="Arial" panose="020B0604020202020204" pitchFamily="34" charset="0"/>
                <a:cs typeface="Arial" panose="020B0604020202020204" pitchFamily="34" charset="0"/>
              </a:rPr>
              <a:t>96.4</a:t>
            </a:r>
            <a:r>
              <a:rPr lang="en-US" sz="1400" dirty="0">
                <a:latin typeface="Arial" panose="020B0604020202020204" pitchFamily="34" charset="0"/>
                <a:cs typeface="Arial" panose="020B0604020202020204" pitchFamily="34" charset="0"/>
              </a:rPr>
              <a:t>% </a:t>
            </a:r>
          </a:p>
          <a:p>
            <a:pPr algn="ctr"/>
            <a:r>
              <a:rPr lang="en-US" sz="1400" dirty="0">
                <a:latin typeface="Arial" panose="020B0604020202020204" pitchFamily="34" charset="0"/>
                <a:cs typeface="Arial" panose="020B0604020202020204" pitchFamily="34" charset="0"/>
              </a:rPr>
              <a:t>(79.8%, 99.8%)</a:t>
            </a:r>
          </a:p>
        </p:txBody>
      </p:sp>
      <p:pic>
        <p:nvPicPr>
          <p:cNvPr id="24" name="Picture 23">
            <a:extLst>
              <a:ext uri="{FF2B5EF4-FFF2-40B4-BE49-F238E27FC236}">
                <a16:creationId xmlns:a16="http://schemas.microsoft.com/office/drawing/2014/main" id="{60C9628C-7EAB-D371-5FB9-D34182201601}"/>
              </a:ext>
            </a:extLst>
          </p:cNvPr>
          <p:cNvPicPr>
            <a:picLocks noChangeAspect="1"/>
          </p:cNvPicPr>
          <p:nvPr/>
        </p:nvPicPr>
        <p:blipFill>
          <a:blip r:embed="rId4"/>
          <a:srcRect t="3602" b="3602"/>
          <a:stretch/>
        </p:blipFill>
        <p:spPr>
          <a:xfrm>
            <a:off x="149253" y="3439525"/>
            <a:ext cx="610945" cy="566928"/>
          </a:xfrm>
          <a:prstGeom prst="rect">
            <a:avLst/>
          </a:prstGeom>
        </p:spPr>
      </p:pic>
      <p:cxnSp>
        <p:nvCxnSpPr>
          <p:cNvPr id="31" name="Straight Connector 30">
            <a:extLst>
              <a:ext uri="{FF2B5EF4-FFF2-40B4-BE49-F238E27FC236}">
                <a16:creationId xmlns:a16="http://schemas.microsoft.com/office/drawing/2014/main" id="{DE35D3A9-54F5-BCF5-9FBA-F96589A117E8}"/>
              </a:ext>
            </a:extLst>
          </p:cNvPr>
          <p:cNvCxnSpPr>
            <a:cxnSpLocks/>
          </p:cNvCxnSpPr>
          <p:nvPr/>
        </p:nvCxnSpPr>
        <p:spPr>
          <a:xfrm>
            <a:off x="191524" y="3360622"/>
            <a:ext cx="5943600" cy="0"/>
          </a:xfrm>
          <a:prstGeom prst="line">
            <a:avLst/>
          </a:prstGeom>
        </p:spPr>
        <p:style>
          <a:lnRef idx="2">
            <a:schemeClr val="dk1"/>
          </a:lnRef>
          <a:fillRef idx="0">
            <a:schemeClr val="dk1"/>
          </a:fillRef>
          <a:effectRef idx="1">
            <a:schemeClr val="dk1"/>
          </a:effectRef>
          <a:fontRef idx="minor">
            <a:schemeClr val="tx1"/>
          </a:fontRef>
        </p:style>
      </p:cxnSp>
      <p:sp>
        <p:nvSpPr>
          <p:cNvPr id="40" name="TextBox 39">
            <a:extLst>
              <a:ext uri="{FF2B5EF4-FFF2-40B4-BE49-F238E27FC236}">
                <a16:creationId xmlns:a16="http://schemas.microsoft.com/office/drawing/2014/main" id="{5E10F88F-D1B5-3426-51B8-BAB6A918F90D}"/>
              </a:ext>
            </a:extLst>
          </p:cNvPr>
          <p:cNvSpPr txBox="1"/>
          <p:nvPr/>
        </p:nvSpPr>
        <p:spPr>
          <a:xfrm>
            <a:off x="965207" y="3461379"/>
            <a:ext cx="1389294" cy="523220"/>
          </a:xfrm>
          <a:prstGeom prst="rect">
            <a:avLst/>
          </a:prstGeom>
          <a:noFill/>
        </p:spPr>
        <p:txBody>
          <a:bodyPr wrap="square">
            <a:spAutoFit/>
          </a:bodyPr>
          <a:lstStyle/>
          <a:p>
            <a:pPr algn="ctr"/>
            <a:r>
              <a:rPr lang="en-US" sz="1400" b="1" dirty="0">
                <a:latin typeface="Arial" panose="020B0604020202020204" pitchFamily="34" charset="0"/>
                <a:cs typeface="Arial" panose="020B0604020202020204" pitchFamily="34" charset="0"/>
              </a:rPr>
              <a:t>9.1% </a:t>
            </a:r>
          </a:p>
          <a:p>
            <a:pPr algn="ctr"/>
            <a:r>
              <a:rPr lang="en-US" sz="1400" dirty="0">
                <a:latin typeface="Arial" panose="020B0604020202020204" pitchFamily="34" charset="0"/>
                <a:cs typeface="Arial" panose="020B0604020202020204" pitchFamily="34" charset="0"/>
              </a:rPr>
              <a:t>(1.6%, 30.6%)</a:t>
            </a:r>
          </a:p>
        </p:txBody>
      </p:sp>
      <p:sp>
        <p:nvSpPr>
          <p:cNvPr id="41" name="TextBox 40">
            <a:extLst>
              <a:ext uri="{FF2B5EF4-FFF2-40B4-BE49-F238E27FC236}">
                <a16:creationId xmlns:a16="http://schemas.microsoft.com/office/drawing/2014/main" id="{9B426121-59C9-231B-C8D3-80AA9E423E64}"/>
              </a:ext>
            </a:extLst>
          </p:cNvPr>
          <p:cNvSpPr txBox="1"/>
          <p:nvPr/>
        </p:nvSpPr>
        <p:spPr>
          <a:xfrm>
            <a:off x="2520091" y="3461379"/>
            <a:ext cx="1600842" cy="523220"/>
          </a:xfrm>
          <a:prstGeom prst="rect">
            <a:avLst/>
          </a:prstGeom>
          <a:noFill/>
        </p:spPr>
        <p:txBody>
          <a:bodyPr wrap="square">
            <a:spAutoFit/>
          </a:bodyPr>
          <a:lstStyle/>
          <a:p>
            <a:pPr algn="ctr"/>
            <a:r>
              <a:rPr lang="en-US" sz="1400" b="1" dirty="0">
                <a:latin typeface="Arial" panose="020B0604020202020204" pitchFamily="34" charset="0"/>
                <a:cs typeface="Arial" panose="020B0604020202020204" pitchFamily="34" charset="0"/>
              </a:rPr>
              <a:t>0.09% </a:t>
            </a:r>
          </a:p>
          <a:p>
            <a:pPr algn="ctr"/>
            <a:r>
              <a:rPr lang="en-US" sz="1400" dirty="0">
                <a:latin typeface="Arial" panose="020B0604020202020204" pitchFamily="34" charset="0"/>
                <a:cs typeface="Arial" panose="020B0604020202020204" pitchFamily="34" charset="0"/>
              </a:rPr>
              <a:t>(0.05%, 0.14%)</a:t>
            </a:r>
          </a:p>
        </p:txBody>
      </p:sp>
      <p:sp>
        <p:nvSpPr>
          <p:cNvPr id="42" name="TextBox 41">
            <a:extLst>
              <a:ext uri="{FF2B5EF4-FFF2-40B4-BE49-F238E27FC236}">
                <a16:creationId xmlns:a16="http://schemas.microsoft.com/office/drawing/2014/main" id="{3252FF07-6C09-D4F5-526A-633BCC351DD8}"/>
              </a:ext>
            </a:extLst>
          </p:cNvPr>
          <p:cNvSpPr txBox="1"/>
          <p:nvPr/>
        </p:nvSpPr>
        <p:spPr>
          <a:xfrm>
            <a:off x="4230813" y="3461379"/>
            <a:ext cx="1564735" cy="523220"/>
          </a:xfrm>
          <a:prstGeom prst="rect">
            <a:avLst/>
          </a:prstGeom>
          <a:noFill/>
        </p:spPr>
        <p:txBody>
          <a:bodyPr wrap="square">
            <a:spAutoFit/>
          </a:bodyPr>
          <a:lstStyle/>
          <a:p>
            <a:pPr algn="ctr"/>
            <a:r>
              <a:rPr lang="en-US" sz="1400" b="1" dirty="0">
                <a:effectLst/>
                <a:latin typeface="Arial" panose="020B0604020202020204" pitchFamily="34" charset="0"/>
                <a:cs typeface="Arial" panose="020B0604020202020204" pitchFamily="34" charset="0"/>
              </a:rPr>
              <a:t>87.5% </a:t>
            </a:r>
          </a:p>
          <a:p>
            <a:pPr algn="ctr"/>
            <a:r>
              <a:rPr lang="en-US" sz="1400" dirty="0">
                <a:effectLst/>
                <a:latin typeface="Arial" panose="020B0604020202020204" pitchFamily="34" charset="0"/>
                <a:cs typeface="Arial" panose="020B0604020202020204" pitchFamily="34" charset="0"/>
              </a:rPr>
              <a:t>(46.7%, 99.3%)</a:t>
            </a:r>
          </a:p>
        </p:txBody>
      </p:sp>
      <p:pic>
        <p:nvPicPr>
          <p:cNvPr id="25" name="Picture 24">
            <a:extLst>
              <a:ext uri="{FF2B5EF4-FFF2-40B4-BE49-F238E27FC236}">
                <a16:creationId xmlns:a16="http://schemas.microsoft.com/office/drawing/2014/main" id="{3034D422-1546-D71E-344C-070AD989CAB8}"/>
              </a:ext>
            </a:extLst>
          </p:cNvPr>
          <p:cNvPicPr>
            <a:picLocks noChangeAspect="1"/>
          </p:cNvPicPr>
          <p:nvPr/>
        </p:nvPicPr>
        <p:blipFill>
          <a:blip r:embed="rId5"/>
          <a:srcRect t="3097" b="3097"/>
          <a:stretch/>
        </p:blipFill>
        <p:spPr>
          <a:xfrm>
            <a:off x="149253" y="4159326"/>
            <a:ext cx="604362" cy="566928"/>
          </a:xfrm>
          <a:prstGeom prst="rect">
            <a:avLst/>
          </a:prstGeom>
          <a:ln>
            <a:noFill/>
          </a:ln>
        </p:spPr>
      </p:pic>
      <p:cxnSp>
        <p:nvCxnSpPr>
          <p:cNvPr id="35" name="Straight Connector 34">
            <a:extLst>
              <a:ext uri="{FF2B5EF4-FFF2-40B4-BE49-F238E27FC236}">
                <a16:creationId xmlns:a16="http://schemas.microsoft.com/office/drawing/2014/main" id="{1ECF06D1-7213-93DA-E310-9F61E3BDE368}"/>
              </a:ext>
            </a:extLst>
          </p:cNvPr>
          <p:cNvCxnSpPr>
            <a:cxnSpLocks/>
          </p:cNvCxnSpPr>
          <p:nvPr/>
        </p:nvCxnSpPr>
        <p:spPr>
          <a:xfrm>
            <a:off x="198107" y="4817632"/>
            <a:ext cx="5682512" cy="0"/>
          </a:xfrm>
          <a:prstGeom prst="line">
            <a:avLst/>
          </a:prstGeom>
          <a:ln>
            <a:noFill/>
          </a:ln>
        </p:spPr>
        <p:style>
          <a:lnRef idx="2">
            <a:schemeClr val="dk1"/>
          </a:lnRef>
          <a:fillRef idx="0">
            <a:schemeClr val="dk1"/>
          </a:fillRef>
          <a:effectRef idx="1">
            <a:schemeClr val="dk1"/>
          </a:effectRef>
          <a:fontRef idx="minor">
            <a:schemeClr val="tx1"/>
          </a:fontRef>
        </p:style>
      </p:cxnSp>
      <p:sp>
        <p:nvSpPr>
          <p:cNvPr id="43" name="TextBox 42">
            <a:extLst>
              <a:ext uri="{FF2B5EF4-FFF2-40B4-BE49-F238E27FC236}">
                <a16:creationId xmlns:a16="http://schemas.microsoft.com/office/drawing/2014/main" id="{F18FFFF8-D64B-60FC-8E35-36F4E529D285}"/>
              </a:ext>
            </a:extLst>
          </p:cNvPr>
          <p:cNvSpPr txBox="1"/>
          <p:nvPr/>
        </p:nvSpPr>
        <p:spPr>
          <a:xfrm>
            <a:off x="965207" y="4181180"/>
            <a:ext cx="1389294" cy="523220"/>
          </a:xfrm>
          <a:prstGeom prst="rect">
            <a:avLst/>
          </a:prstGeom>
          <a:noFill/>
          <a:ln>
            <a:noFill/>
          </a:ln>
        </p:spPr>
        <p:txBody>
          <a:bodyPr wrap="square">
            <a:spAutoFit/>
          </a:bodyPr>
          <a:lstStyle/>
          <a:p>
            <a:pPr algn="ctr"/>
            <a:r>
              <a:rPr lang="en-US" sz="1400" b="1" dirty="0">
                <a:latin typeface="Arial" panose="020B0604020202020204" pitchFamily="34" charset="0"/>
                <a:cs typeface="Arial" panose="020B0604020202020204" pitchFamily="34" charset="0"/>
              </a:rPr>
              <a:t>60% </a:t>
            </a:r>
          </a:p>
          <a:p>
            <a:pPr algn="ctr"/>
            <a:r>
              <a:rPr lang="en-US" sz="1400" dirty="0">
                <a:latin typeface="Arial" panose="020B0604020202020204" pitchFamily="34" charset="0"/>
                <a:cs typeface="Arial" panose="020B0604020202020204" pitchFamily="34" charset="0"/>
              </a:rPr>
              <a:t>(17%, 92.7%)</a:t>
            </a:r>
          </a:p>
        </p:txBody>
      </p:sp>
      <p:sp>
        <p:nvSpPr>
          <p:cNvPr id="44" name="TextBox 43">
            <a:extLst>
              <a:ext uri="{FF2B5EF4-FFF2-40B4-BE49-F238E27FC236}">
                <a16:creationId xmlns:a16="http://schemas.microsoft.com/office/drawing/2014/main" id="{77C696D8-4AF7-E936-1CB7-25793F316C87}"/>
              </a:ext>
            </a:extLst>
          </p:cNvPr>
          <p:cNvSpPr txBox="1"/>
          <p:nvPr/>
        </p:nvSpPr>
        <p:spPr>
          <a:xfrm>
            <a:off x="2538146" y="4181180"/>
            <a:ext cx="1564733" cy="523220"/>
          </a:xfrm>
          <a:prstGeom prst="rect">
            <a:avLst/>
          </a:prstGeom>
          <a:noFill/>
          <a:ln>
            <a:noFill/>
          </a:ln>
        </p:spPr>
        <p:txBody>
          <a:bodyPr wrap="square">
            <a:spAutoFit/>
          </a:bodyPr>
          <a:lstStyle/>
          <a:p>
            <a:pPr algn="ctr"/>
            <a:r>
              <a:rPr lang="en-US" sz="1400" b="1" dirty="0">
                <a:effectLst/>
                <a:latin typeface="Arial" panose="020B0604020202020204" pitchFamily="34" charset="0"/>
                <a:cs typeface="Arial" panose="020B0604020202020204" pitchFamily="34" charset="0"/>
              </a:rPr>
              <a:t>0.06%</a:t>
            </a:r>
            <a:r>
              <a:rPr lang="en-US" sz="1400" dirty="0">
                <a:effectLst/>
                <a:latin typeface="Arial" panose="020B0604020202020204" pitchFamily="34" charset="0"/>
                <a:cs typeface="Arial" panose="020B0604020202020204" pitchFamily="34" charset="0"/>
              </a:rPr>
              <a:t> </a:t>
            </a:r>
          </a:p>
          <a:p>
            <a:pPr algn="ctr"/>
            <a:r>
              <a:rPr lang="en-US" sz="1400" dirty="0">
                <a:effectLst/>
                <a:latin typeface="Arial" panose="020B0604020202020204" pitchFamily="34" charset="0"/>
                <a:cs typeface="Arial" panose="020B0604020202020204" pitchFamily="34" charset="0"/>
              </a:rPr>
              <a:t>(0.01%, 0.25%)</a:t>
            </a:r>
          </a:p>
        </p:txBody>
      </p:sp>
      <p:sp>
        <p:nvSpPr>
          <p:cNvPr id="45" name="TextBox 44">
            <a:extLst>
              <a:ext uri="{FF2B5EF4-FFF2-40B4-BE49-F238E27FC236}">
                <a16:creationId xmlns:a16="http://schemas.microsoft.com/office/drawing/2014/main" id="{BCA6C167-40A6-A464-C082-7DC8BFFA9E17}"/>
              </a:ext>
            </a:extLst>
          </p:cNvPr>
          <p:cNvSpPr txBox="1"/>
          <p:nvPr/>
        </p:nvSpPr>
        <p:spPr>
          <a:xfrm>
            <a:off x="4230813" y="4181180"/>
            <a:ext cx="1564734" cy="523220"/>
          </a:xfrm>
          <a:prstGeom prst="rect">
            <a:avLst/>
          </a:prstGeom>
          <a:noFill/>
          <a:ln>
            <a:noFill/>
          </a:ln>
        </p:spPr>
        <p:txBody>
          <a:bodyPr wrap="square">
            <a:spAutoFit/>
          </a:bodyPr>
          <a:lstStyle/>
          <a:p>
            <a:pPr algn="ctr"/>
            <a:r>
              <a:rPr lang="en-US" sz="1400" b="1" dirty="0">
                <a:effectLst/>
                <a:latin typeface="Arial" panose="020B0604020202020204" pitchFamily="34" charset="0"/>
                <a:cs typeface="Arial" panose="020B0604020202020204" pitchFamily="34" charset="0"/>
              </a:rPr>
              <a:t>100% </a:t>
            </a:r>
          </a:p>
          <a:p>
            <a:pPr algn="ctr"/>
            <a:r>
              <a:rPr lang="en-US" sz="1400" dirty="0">
                <a:effectLst/>
                <a:latin typeface="Arial" panose="020B0604020202020204" pitchFamily="34" charset="0"/>
                <a:cs typeface="Arial" panose="020B0604020202020204" pitchFamily="34" charset="0"/>
              </a:rPr>
              <a:t>(80%, 100%)</a:t>
            </a:r>
          </a:p>
        </p:txBody>
      </p:sp>
      <p:grpSp>
        <p:nvGrpSpPr>
          <p:cNvPr id="22" name="Group 21">
            <a:extLst>
              <a:ext uri="{FF2B5EF4-FFF2-40B4-BE49-F238E27FC236}">
                <a16:creationId xmlns:a16="http://schemas.microsoft.com/office/drawing/2014/main" id="{7B107588-D6A8-F91C-E5B7-81B2988E70ED}"/>
              </a:ext>
            </a:extLst>
          </p:cNvPr>
          <p:cNvGrpSpPr/>
          <p:nvPr/>
        </p:nvGrpSpPr>
        <p:grpSpPr>
          <a:xfrm>
            <a:off x="345634" y="5066782"/>
            <a:ext cx="5656787" cy="1171586"/>
            <a:chOff x="325975" y="5607287"/>
            <a:chExt cx="5656787" cy="1171586"/>
          </a:xfrm>
        </p:grpSpPr>
        <p:pic>
          <p:nvPicPr>
            <p:cNvPr id="11" name="Picture 10">
              <a:extLst>
                <a:ext uri="{FF2B5EF4-FFF2-40B4-BE49-F238E27FC236}">
                  <a16:creationId xmlns:a16="http://schemas.microsoft.com/office/drawing/2014/main" id="{CA88B245-523A-9EC6-B1E5-D1A7CE899E7A}"/>
                </a:ext>
              </a:extLst>
            </p:cNvPr>
            <p:cNvPicPr>
              <a:picLocks noChangeAspect="1"/>
            </p:cNvPicPr>
            <p:nvPr/>
          </p:nvPicPr>
          <p:blipFill>
            <a:blip r:embed="rId6"/>
            <a:srcRect l="545" r="545"/>
            <a:stretch/>
          </p:blipFill>
          <p:spPr>
            <a:xfrm>
              <a:off x="994740" y="5607287"/>
              <a:ext cx="627695" cy="634615"/>
            </a:xfrm>
            <a:prstGeom prst="rect">
              <a:avLst/>
            </a:prstGeom>
          </p:spPr>
        </p:pic>
        <p:pic>
          <p:nvPicPr>
            <p:cNvPr id="12" name="Picture 11">
              <a:extLst>
                <a:ext uri="{FF2B5EF4-FFF2-40B4-BE49-F238E27FC236}">
                  <a16:creationId xmlns:a16="http://schemas.microsoft.com/office/drawing/2014/main" id="{28503E11-CE9D-A39B-542D-6DC8DF1238C8}"/>
                </a:ext>
              </a:extLst>
            </p:cNvPr>
            <p:cNvPicPr>
              <a:picLocks noChangeAspect="1"/>
            </p:cNvPicPr>
            <p:nvPr/>
          </p:nvPicPr>
          <p:blipFill>
            <a:blip r:embed="rId5"/>
            <a:srcRect t="3602" b="3602"/>
            <a:stretch/>
          </p:blipFill>
          <p:spPr>
            <a:xfrm>
              <a:off x="2868450" y="5641130"/>
              <a:ext cx="610945" cy="566928"/>
            </a:xfrm>
            <a:prstGeom prst="rect">
              <a:avLst/>
            </a:prstGeom>
          </p:spPr>
        </p:pic>
        <p:pic>
          <p:nvPicPr>
            <p:cNvPr id="13" name="Picture 12">
              <a:extLst>
                <a:ext uri="{FF2B5EF4-FFF2-40B4-BE49-F238E27FC236}">
                  <a16:creationId xmlns:a16="http://schemas.microsoft.com/office/drawing/2014/main" id="{B3A97636-45A3-FA85-C03D-0FFE287F8875}"/>
                </a:ext>
              </a:extLst>
            </p:cNvPr>
            <p:cNvPicPr>
              <a:picLocks noChangeAspect="1"/>
            </p:cNvPicPr>
            <p:nvPr/>
          </p:nvPicPr>
          <p:blipFill>
            <a:blip r:embed="rId4"/>
            <a:srcRect t="3097" b="3097"/>
            <a:stretch/>
          </p:blipFill>
          <p:spPr>
            <a:xfrm>
              <a:off x="4697969" y="5641130"/>
              <a:ext cx="604362" cy="566928"/>
            </a:xfrm>
            <a:prstGeom prst="rect">
              <a:avLst/>
            </a:prstGeom>
            <a:ln>
              <a:noFill/>
            </a:ln>
          </p:spPr>
        </p:pic>
        <p:sp>
          <p:nvSpPr>
            <p:cNvPr id="18" name="TextBox 17">
              <a:extLst>
                <a:ext uri="{FF2B5EF4-FFF2-40B4-BE49-F238E27FC236}">
                  <a16:creationId xmlns:a16="http://schemas.microsoft.com/office/drawing/2014/main" id="{01EB3F36-9C91-8412-0B57-0AEBFACD4443}"/>
                </a:ext>
              </a:extLst>
            </p:cNvPr>
            <p:cNvSpPr txBox="1"/>
            <p:nvPr/>
          </p:nvSpPr>
          <p:spPr>
            <a:xfrm>
              <a:off x="4017539" y="6255653"/>
              <a:ext cx="1965223" cy="523220"/>
            </a:xfrm>
            <a:prstGeom prst="rect">
              <a:avLst/>
            </a:prstGeom>
            <a:noFill/>
          </p:spPr>
          <p:txBody>
            <a:bodyPr wrap="square">
              <a:spAutoFit/>
            </a:bodyPr>
            <a:lstStyle/>
            <a:p>
              <a:pPr algn="ctr"/>
              <a:r>
                <a:rPr lang="en-US" sz="1400" dirty="0">
                  <a:solidFill>
                    <a:schemeClr val="tx1"/>
                  </a:solidFill>
                  <a:latin typeface="Arial" panose="020B0604020202020204" pitchFamily="34" charset="0"/>
                  <a:cs typeface="Arial" panose="020B0604020202020204" pitchFamily="34" charset="0"/>
                </a:rPr>
                <a:t>CAB-LA w/ in </a:t>
              </a:r>
            </a:p>
            <a:p>
              <a:pPr algn="ctr"/>
              <a:r>
                <a:rPr lang="en-US" sz="1400" dirty="0">
                  <a:solidFill>
                    <a:schemeClr val="tx1"/>
                  </a:solidFill>
                  <a:latin typeface="Arial" panose="020B0604020202020204" pitchFamily="34" charset="0"/>
                  <a:cs typeface="Arial" panose="020B0604020202020204" pitchFamily="34" charset="0"/>
                </a:rPr>
                <a:t>the last 6 months</a:t>
              </a:r>
            </a:p>
          </p:txBody>
        </p:sp>
        <p:sp>
          <p:nvSpPr>
            <p:cNvPr id="19" name="TextBox 18">
              <a:extLst>
                <a:ext uri="{FF2B5EF4-FFF2-40B4-BE49-F238E27FC236}">
                  <a16:creationId xmlns:a16="http://schemas.microsoft.com/office/drawing/2014/main" id="{1E05A48E-7A06-5028-3DFF-FB17635C9EA0}"/>
                </a:ext>
              </a:extLst>
            </p:cNvPr>
            <p:cNvSpPr txBox="1"/>
            <p:nvPr/>
          </p:nvSpPr>
          <p:spPr>
            <a:xfrm>
              <a:off x="2191311" y="6240889"/>
              <a:ext cx="1965223" cy="523220"/>
            </a:xfrm>
            <a:prstGeom prst="rect">
              <a:avLst/>
            </a:prstGeom>
            <a:noFill/>
          </p:spPr>
          <p:txBody>
            <a:bodyPr wrap="square">
              <a:spAutoFit/>
            </a:bodyPr>
            <a:lstStyle/>
            <a:p>
              <a:pPr algn="ctr"/>
              <a:r>
                <a:rPr lang="en-US" sz="1400" dirty="0">
                  <a:solidFill>
                    <a:schemeClr val="tx1"/>
                  </a:solidFill>
                  <a:latin typeface="Arial" panose="020B0604020202020204" pitchFamily="34" charset="0"/>
                  <a:cs typeface="Arial" panose="020B0604020202020204" pitchFamily="34" charset="0"/>
                </a:rPr>
                <a:t>No CAB-LA w/ in </a:t>
              </a:r>
            </a:p>
            <a:p>
              <a:pPr algn="ctr"/>
              <a:r>
                <a:rPr lang="en-US" sz="1400" dirty="0">
                  <a:solidFill>
                    <a:schemeClr val="tx1"/>
                  </a:solidFill>
                  <a:latin typeface="Arial" panose="020B0604020202020204" pitchFamily="34" charset="0"/>
                  <a:cs typeface="Arial" panose="020B0604020202020204" pitchFamily="34" charset="0"/>
                </a:rPr>
                <a:t>the last 6 months</a:t>
              </a:r>
            </a:p>
          </p:txBody>
        </p:sp>
        <p:sp>
          <p:nvSpPr>
            <p:cNvPr id="20" name="TextBox 19">
              <a:extLst>
                <a:ext uri="{FF2B5EF4-FFF2-40B4-BE49-F238E27FC236}">
                  <a16:creationId xmlns:a16="http://schemas.microsoft.com/office/drawing/2014/main" id="{132B79AF-256B-BA8A-D757-5B4BFC0A8231}"/>
                </a:ext>
              </a:extLst>
            </p:cNvPr>
            <p:cNvSpPr txBox="1"/>
            <p:nvPr/>
          </p:nvSpPr>
          <p:spPr>
            <a:xfrm>
              <a:off x="325975" y="6348610"/>
              <a:ext cx="1965223" cy="307777"/>
            </a:xfrm>
            <a:prstGeom prst="rect">
              <a:avLst/>
            </a:prstGeom>
            <a:noFill/>
          </p:spPr>
          <p:txBody>
            <a:bodyPr wrap="square">
              <a:spAutoFit/>
            </a:bodyPr>
            <a:lstStyle/>
            <a:p>
              <a:pPr algn="ctr"/>
              <a:r>
                <a:rPr lang="en-US" sz="1400" dirty="0">
                  <a:solidFill>
                    <a:schemeClr val="tx1"/>
                  </a:solidFill>
                  <a:latin typeface="Arial" panose="020B0604020202020204" pitchFamily="34" charset="0"/>
                  <a:cs typeface="Arial" panose="020B0604020202020204" pitchFamily="34" charset="0"/>
                </a:rPr>
                <a:t>Overall</a:t>
              </a:r>
            </a:p>
          </p:txBody>
        </p:sp>
      </p:grpSp>
      <p:cxnSp>
        <p:nvCxnSpPr>
          <p:cNvPr id="4" name="Straight Connector 3">
            <a:extLst>
              <a:ext uri="{FF2B5EF4-FFF2-40B4-BE49-F238E27FC236}">
                <a16:creationId xmlns:a16="http://schemas.microsoft.com/office/drawing/2014/main" id="{6B0402A0-14CA-D7D5-0721-C52FA372CDEC}"/>
              </a:ext>
            </a:extLst>
          </p:cNvPr>
          <p:cNvCxnSpPr>
            <a:cxnSpLocks/>
          </p:cNvCxnSpPr>
          <p:nvPr/>
        </p:nvCxnSpPr>
        <p:spPr>
          <a:xfrm>
            <a:off x="198107" y="4817632"/>
            <a:ext cx="5943600" cy="0"/>
          </a:xfrm>
          <a:prstGeom prst="line">
            <a:avLst/>
          </a:prstGeom>
        </p:spPr>
        <p:style>
          <a:lnRef idx="2">
            <a:schemeClr val="dk1"/>
          </a:lnRef>
          <a:fillRef idx="0">
            <a:schemeClr val="dk1"/>
          </a:fillRef>
          <a:effectRef idx="1">
            <a:schemeClr val="dk1"/>
          </a:effectRef>
          <a:fontRef idx="minor">
            <a:schemeClr val="tx1"/>
          </a:fontRef>
        </p:style>
      </p:cxnSp>
      <p:sp>
        <p:nvSpPr>
          <p:cNvPr id="5" name="TextBox 4">
            <a:extLst>
              <a:ext uri="{FF2B5EF4-FFF2-40B4-BE49-F238E27FC236}">
                <a16:creationId xmlns:a16="http://schemas.microsoft.com/office/drawing/2014/main" id="{6D0CD0A2-F870-4B97-D4E0-978321BDC0E0}"/>
              </a:ext>
            </a:extLst>
          </p:cNvPr>
          <p:cNvSpPr txBox="1"/>
          <p:nvPr/>
        </p:nvSpPr>
        <p:spPr>
          <a:xfrm>
            <a:off x="149253" y="6354141"/>
            <a:ext cx="2369175" cy="461665"/>
          </a:xfrm>
          <a:prstGeom prst="rect">
            <a:avLst/>
          </a:prstGeom>
          <a:noFill/>
        </p:spPr>
        <p:txBody>
          <a:bodyPr wrap="none" rtlCol="0">
            <a:spAutoFit/>
          </a:bodyPr>
          <a:lstStyle/>
          <a:p>
            <a:r>
              <a:rPr lang="en-US" sz="1200" dirty="0"/>
              <a:t>*</a:t>
            </a:r>
            <a:r>
              <a:rPr lang="en-US" sz="1200" dirty="0">
                <a:solidFill>
                  <a:srgbClr val="212529"/>
                </a:solidFill>
                <a:latin typeface="Helvetica" pitchFamily="2" charset="0"/>
              </a:rPr>
              <a:t>I</a:t>
            </a:r>
            <a:r>
              <a:rPr lang="en-US" sz="1200" dirty="0">
                <a:solidFill>
                  <a:srgbClr val="212529"/>
                </a:solidFill>
                <a:effectLst/>
                <a:latin typeface="Helvetica" pitchFamily="2" charset="0"/>
              </a:rPr>
              <a:t>solated positive RNA results</a:t>
            </a:r>
          </a:p>
          <a:p>
            <a:r>
              <a:rPr lang="en-US" sz="1200" dirty="0"/>
              <a:t>† </a:t>
            </a:r>
            <a:r>
              <a:rPr lang="en-US" sz="1200" dirty="0">
                <a:solidFill>
                  <a:srgbClr val="212529"/>
                </a:solidFill>
                <a:effectLst/>
                <a:latin typeface="Helvetica" pitchFamily="2" charset="0"/>
              </a:rPr>
              <a:t>RNA screening with other tests</a:t>
            </a:r>
          </a:p>
        </p:txBody>
      </p:sp>
      <p:sp>
        <p:nvSpPr>
          <p:cNvPr id="432" name="rc6">
            <a:extLst>
              <a:ext uri="{FF2B5EF4-FFF2-40B4-BE49-F238E27FC236}">
                <a16:creationId xmlns:a16="http://schemas.microsoft.com/office/drawing/2014/main" id="{88D90F8C-CE33-5A01-6C44-6E6B47EE41AD}"/>
              </a:ext>
            </a:extLst>
          </p:cNvPr>
          <p:cNvSpPr/>
          <p:nvPr/>
        </p:nvSpPr>
        <p:spPr>
          <a:xfrm>
            <a:off x="7100028" y="5608531"/>
            <a:ext cx="400728" cy="344130"/>
          </a:xfrm>
          <a:prstGeom prst="rect">
            <a:avLst/>
          </a:prstGeom>
          <a:solidFill>
            <a:srgbClr val="011893"/>
          </a:solidFill>
          <a:ln>
            <a:solidFill>
              <a:schemeClr val="tx1"/>
            </a:solidFill>
          </a:ln>
        </p:spPr>
        <p:txBody>
          <a:bodyPr/>
          <a:lstStyle/>
          <a:p>
            <a:endParaRPr/>
          </a:p>
        </p:txBody>
      </p:sp>
      <p:sp>
        <p:nvSpPr>
          <p:cNvPr id="433" name="rc7">
            <a:extLst>
              <a:ext uri="{FF2B5EF4-FFF2-40B4-BE49-F238E27FC236}">
                <a16:creationId xmlns:a16="http://schemas.microsoft.com/office/drawing/2014/main" id="{B2C0C78C-B0EE-D806-0E4E-71750BC9C10D}"/>
              </a:ext>
            </a:extLst>
          </p:cNvPr>
          <p:cNvSpPr/>
          <p:nvPr/>
        </p:nvSpPr>
        <p:spPr>
          <a:xfrm>
            <a:off x="7545282" y="3199612"/>
            <a:ext cx="400728" cy="2753050"/>
          </a:xfrm>
          <a:prstGeom prst="rect">
            <a:avLst/>
          </a:prstGeom>
          <a:solidFill>
            <a:srgbClr val="FF0000"/>
          </a:solidFill>
          <a:ln>
            <a:solidFill>
              <a:schemeClr val="tx1"/>
            </a:solidFill>
          </a:ln>
        </p:spPr>
        <p:txBody>
          <a:bodyPr/>
          <a:lstStyle/>
          <a:p>
            <a:endParaRPr/>
          </a:p>
        </p:txBody>
      </p:sp>
      <p:sp>
        <p:nvSpPr>
          <p:cNvPr id="434" name="rc8">
            <a:extLst>
              <a:ext uri="{FF2B5EF4-FFF2-40B4-BE49-F238E27FC236}">
                <a16:creationId xmlns:a16="http://schemas.microsoft.com/office/drawing/2014/main" id="{5A778273-A29A-CE29-838F-842A87099ED4}"/>
              </a:ext>
            </a:extLst>
          </p:cNvPr>
          <p:cNvSpPr/>
          <p:nvPr/>
        </p:nvSpPr>
        <p:spPr>
          <a:xfrm>
            <a:off x="7990535" y="3932756"/>
            <a:ext cx="400728" cy="2019905"/>
          </a:xfrm>
          <a:prstGeom prst="rect">
            <a:avLst/>
          </a:prstGeom>
          <a:solidFill>
            <a:srgbClr val="FF0000"/>
          </a:solidFill>
          <a:ln>
            <a:solidFill>
              <a:schemeClr val="tx1"/>
            </a:solidFill>
          </a:ln>
        </p:spPr>
        <p:txBody>
          <a:bodyPr/>
          <a:lstStyle/>
          <a:p>
            <a:endParaRPr/>
          </a:p>
        </p:txBody>
      </p:sp>
      <p:sp>
        <p:nvSpPr>
          <p:cNvPr id="435" name="rc9">
            <a:extLst>
              <a:ext uri="{FF2B5EF4-FFF2-40B4-BE49-F238E27FC236}">
                <a16:creationId xmlns:a16="http://schemas.microsoft.com/office/drawing/2014/main" id="{6C77944E-0AC8-8EAF-0001-2016A50412FF}"/>
              </a:ext>
            </a:extLst>
          </p:cNvPr>
          <p:cNvSpPr/>
          <p:nvPr/>
        </p:nvSpPr>
        <p:spPr>
          <a:xfrm>
            <a:off x="8435789" y="4275022"/>
            <a:ext cx="400728" cy="1677639"/>
          </a:xfrm>
          <a:prstGeom prst="rect">
            <a:avLst/>
          </a:prstGeom>
          <a:solidFill>
            <a:srgbClr val="FF0000"/>
          </a:solidFill>
          <a:ln>
            <a:solidFill>
              <a:schemeClr val="tx1"/>
            </a:solidFill>
          </a:ln>
        </p:spPr>
        <p:txBody>
          <a:bodyPr/>
          <a:lstStyle/>
          <a:p>
            <a:endParaRPr/>
          </a:p>
        </p:txBody>
      </p:sp>
      <p:sp>
        <p:nvSpPr>
          <p:cNvPr id="436" name="rc10">
            <a:extLst>
              <a:ext uri="{FF2B5EF4-FFF2-40B4-BE49-F238E27FC236}">
                <a16:creationId xmlns:a16="http://schemas.microsoft.com/office/drawing/2014/main" id="{4DC61566-731F-1670-63E2-7685F929504D}"/>
              </a:ext>
            </a:extLst>
          </p:cNvPr>
          <p:cNvSpPr/>
          <p:nvPr/>
        </p:nvSpPr>
        <p:spPr>
          <a:xfrm>
            <a:off x="8881042" y="4404072"/>
            <a:ext cx="400728" cy="1548590"/>
          </a:xfrm>
          <a:prstGeom prst="rect">
            <a:avLst/>
          </a:prstGeom>
          <a:solidFill>
            <a:srgbClr val="FF0000"/>
          </a:solidFill>
          <a:ln>
            <a:solidFill>
              <a:schemeClr val="tx1"/>
            </a:solidFill>
          </a:ln>
        </p:spPr>
        <p:txBody>
          <a:bodyPr/>
          <a:lstStyle/>
          <a:p>
            <a:endParaRPr/>
          </a:p>
        </p:txBody>
      </p:sp>
      <p:sp>
        <p:nvSpPr>
          <p:cNvPr id="437" name="rc11">
            <a:extLst>
              <a:ext uri="{FF2B5EF4-FFF2-40B4-BE49-F238E27FC236}">
                <a16:creationId xmlns:a16="http://schemas.microsoft.com/office/drawing/2014/main" id="{0A6A13B3-2881-B25E-CA3E-775D067EC3DA}"/>
              </a:ext>
            </a:extLst>
          </p:cNvPr>
          <p:cNvSpPr/>
          <p:nvPr/>
        </p:nvSpPr>
        <p:spPr>
          <a:xfrm>
            <a:off x="9326297" y="4791220"/>
            <a:ext cx="400728" cy="1161443"/>
          </a:xfrm>
          <a:prstGeom prst="rect">
            <a:avLst/>
          </a:prstGeom>
          <a:solidFill>
            <a:srgbClr val="FF0000"/>
          </a:solidFill>
          <a:ln>
            <a:solidFill>
              <a:schemeClr val="tx1"/>
            </a:solidFill>
          </a:ln>
        </p:spPr>
        <p:txBody>
          <a:bodyPr/>
          <a:lstStyle/>
          <a:p>
            <a:endParaRPr/>
          </a:p>
        </p:txBody>
      </p:sp>
      <p:sp>
        <p:nvSpPr>
          <p:cNvPr id="438" name="rc12">
            <a:extLst>
              <a:ext uri="{FF2B5EF4-FFF2-40B4-BE49-F238E27FC236}">
                <a16:creationId xmlns:a16="http://schemas.microsoft.com/office/drawing/2014/main" id="{016A5F75-5392-2A94-8194-5186670B4A74}"/>
              </a:ext>
            </a:extLst>
          </p:cNvPr>
          <p:cNvSpPr/>
          <p:nvPr/>
        </p:nvSpPr>
        <p:spPr>
          <a:xfrm>
            <a:off x="9771551" y="4834236"/>
            <a:ext cx="400728" cy="1118426"/>
          </a:xfrm>
          <a:prstGeom prst="rect">
            <a:avLst/>
          </a:prstGeom>
          <a:solidFill>
            <a:srgbClr val="FF0000"/>
          </a:solidFill>
          <a:ln>
            <a:solidFill>
              <a:schemeClr val="tx1"/>
            </a:solidFill>
          </a:ln>
        </p:spPr>
        <p:txBody>
          <a:bodyPr/>
          <a:lstStyle/>
          <a:p>
            <a:endParaRPr/>
          </a:p>
        </p:txBody>
      </p:sp>
      <p:sp>
        <p:nvSpPr>
          <p:cNvPr id="439" name="rc13">
            <a:extLst>
              <a:ext uri="{FF2B5EF4-FFF2-40B4-BE49-F238E27FC236}">
                <a16:creationId xmlns:a16="http://schemas.microsoft.com/office/drawing/2014/main" id="{9A69FB35-82EE-503C-22FE-9B423CDB9C3F}"/>
              </a:ext>
            </a:extLst>
          </p:cNvPr>
          <p:cNvSpPr/>
          <p:nvPr/>
        </p:nvSpPr>
        <p:spPr>
          <a:xfrm>
            <a:off x="10216803" y="5092334"/>
            <a:ext cx="400728" cy="860328"/>
          </a:xfrm>
          <a:prstGeom prst="rect">
            <a:avLst/>
          </a:prstGeom>
          <a:solidFill>
            <a:srgbClr val="FF0000"/>
          </a:solidFill>
          <a:ln>
            <a:solidFill>
              <a:schemeClr val="tx1"/>
            </a:solidFill>
          </a:ln>
        </p:spPr>
        <p:txBody>
          <a:bodyPr/>
          <a:lstStyle/>
          <a:p>
            <a:endParaRPr/>
          </a:p>
        </p:txBody>
      </p:sp>
      <p:sp>
        <p:nvSpPr>
          <p:cNvPr id="440" name="rc14">
            <a:extLst>
              <a:ext uri="{FF2B5EF4-FFF2-40B4-BE49-F238E27FC236}">
                <a16:creationId xmlns:a16="http://schemas.microsoft.com/office/drawing/2014/main" id="{38F4BAA5-E19D-E52F-E391-B1518DF14A2B}"/>
              </a:ext>
            </a:extLst>
          </p:cNvPr>
          <p:cNvSpPr/>
          <p:nvPr/>
        </p:nvSpPr>
        <p:spPr>
          <a:xfrm>
            <a:off x="10662058" y="5608531"/>
            <a:ext cx="400728" cy="344130"/>
          </a:xfrm>
          <a:prstGeom prst="rect">
            <a:avLst/>
          </a:prstGeom>
          <a:solidFill>
            <a:srgbClr val="FF0000"/>
          </a:solidFill>
          <a:ln>
            <a:solidFill>
              <a:schemeClr val="tx1"/>
            </a:solidFill>
          </a:ln>
        </p:spPr>
        <p:txBody>
          <a:bodyPr/>
          <a:lstStyle/>
          <a:p>
            <a:endParaRPr/>
          </a:p>
        </p:txBody>
      </p:sp>
      <p:sp>
        <p:nvSpPr>
          <p:cNvPr id="441" name="rc15">
            <a:extLst>
              <a:ext uri="{FF2B5EF4-FFF2-40B4-BE49-F238E27FC236}">
                <a16:creationId xmlns:a16="http://schemas.microsoft.com/office/drawing/2014/main" id="{7ADEA91C-4D30-F7AD-F973-E6A60CE4A050}"/>
              </a:ext>
            </a:extLst>
          </p:cNvPr>
          <p:cNvSpPr/>
          <p:nvPr/>
        </p:nvSpPr>
        <p:spPr>
          <a:xfrm>
            <a:off x="11107312" y="5737581"/>
            <a:ext cx="400728" cy="215082"/>
          </a:xfrm>
          <a:prstGeom prst="rect">
            <a:avLst/>
          </a:prstGeom>
          <a:solidFill>
            <a:srgbClr val="FF0000"/>
          </a:solidFill>
          <a:ln>
            <a:solidFill>
              <a:schemeClr val="tx1"/>
            </a:solidFill>
          </a:ln>
        </p:spPr>
        <p:txBody>
          <a:bodyPr/>
          <a:lstStyle/>
          <a:p>
            <a:endParaRPr/>
          </a:p>
        </p:txBody>
      </p:sp>
      <p:sp>
        <p:nvSpPr>
          <p:cNvPr id="442" name="rc16">
            <a:extLst>
              <a:ext uri="{FF2B5EF4-FFF2-40B4-BE49-F238E27FC236}">
                <a16:creationId xmlns:a16="http://schemas.microsoft.com/office/drawing/2014/main" id="{0B3F4A3D-B791-F6D5-4D0C-2CF894521593}"/>
              </a:ext>
            </a:extLst>
          </p:cNvPr>
          <p:cNvSpPr/>
          <p:nvPr/>
        </p:nvSpPr>
        <p:spPr>
          <a:xfrm>
            <a:off x="11552565" y="5952662"/>
            <a:ext cx="400728" cy="0"/>
          </a:xfrm>
          <a:prstGeom prst="rect">
            <a:avLst/>
          </a:prstGeom>
          <a:solidFill>
            <a:srgbClr val="4682B4">
              <a:alpha val="100000"/>
            </a:srgbClr>
          </a:solidFill>
        </p:spPr>
        <p:txBody>
          <a:bodyPr/>
          <a:lstStyle/>
          <a:p>
            <a:endParaRPr/>
          </a:p>
        </p:txBody>
      </p:sp>
      <p:sp>
        <p:nvSpPr>
          <p:cNvPr id="443" name="tx17">
            <a:extLst>
              <a:ext uri="{FF2B5EF4-FFF2-40B4-BE49-F238E27FC236}">
                <a16:creationId xmlns:a16="http://schemas.microsoft.com/office/drawing/2014/main" id="{79D1E164-0FB5-B2A7-0DAD-3EFF578A74A7}"/>
              </a:ext>
            </a:extLst>
          </p:cNvPr>
          <p:cNvSpPr/>
          <p:nvPr/>
        </p:nvSpPr>
        <p:spPr>
          <a:xfrm>
            <a:off x="7264938" y="5434774"/>
            <a:ext cx="70910" cy="114984"/>
          </a:xfrm>
          <a:prstGeom prst="rect">
            <a:avLst/>
          </a:prstGeom>
          <a:noFill/>
        </p:spPr>
        <p:txBody>
          <a:bodyPr wrap="none" lIns="0" tIns="0" rIns="0" bIns="0" anchor="ctr" anchorCtr="1"/>
          <a:lstStyle/>
          <a:p>
            <a:pPr marL="0" marR="0" indent="0" algn="l">
              <a:lnSpc>
                <a:spcPts val="995"/>
              </a:lnSpc>
              <a:spcBef>
                <a:spcPts val="0"/>
              </a:spcBef>
              <a:spcAft>
                <a:spcPts val="0"/>
              </a:spcAft>
            </a:pPr>
            <a:r>
              <a:rPr sz="995" b="1" dirty="0">
                <a:latin typeface="Helvetica"/>
                <a:cs typeface="Helvetica"/>
              </a:rPr>
              <a:t>22</a:t>
            </a:r>
          </a:p>
        </p:txBody>
      </p:sp>
      <p:sp>
        <p:nvSpPr>
          <p:cNvPr id="444" name="tx18">
            <a:extLst>
              <a:ext uri="{FF2B5EF4-FFF2-40B4-BE49-F238E27FC236}">
                <a16:creationId xmlns:a16="http://schemas.microsoft.com/office/drawing/2014/main" id="{52B826D7-C865-72EF-10D5-15DB251EE267}"/>
              </a:ext>
            </a:extLst>
          </p:cNvPr>
          <p:cNvSpPr/>
          <p:nvPr/>
        </p:nvSpPr>
        <p:spPr>
          <a:xfrm>
            <a:off x="7710191" y="3026735"/>
            <a:ext cx="70910" cy="114104"/>
          </a:xfrm>
          <a:prstGeom prst="rect">
            <a:avLst/>
          </a:prstGeom>
          <a:noFill/>
        </p:spPr>
        <p:txBody>
          <a:bodyPr wrap="none" lIns="0" tIns="0" rIns="0" bIns="0" anchor="ctr" anchorCtr="1"/>
          <a:lstStyle/>
          <a:p>
            <a:pPr marL="0" marR="0" indent="0" algn="l">
              <a:lnSpc>
                <a:spcPts val="995"/>
              </a:lnSpc>
              <a:spcBef>
                <a:spcPts val="0"/>
              </a:spcBef>
              <a:spcAft>
                <a:spcPts val="0"/>
              </a:spcAft>
            </a:pPr>
            <a:r>
              <a:rPr sz="995" b="1">
                <a:latin typeface="Helvetica"/>
                <a:cs typeface="Helvetica"/>
              </a:rPr>
              <a:t>11</a:t>
            </a:r>
          </a:p>
        </p:txBody>
      </p:sp>
      <p:sp>
        <p:nvSpPr>
          <p:cNvPr id="445" name="tx19">
            <a:extLst>
              <a:ext uri="{FF2B5EF4-FFF2-40B4-BE49-F238E27FC236}">
                <a16:creationId xmlns:a16="http://schemas.microsoft.com/office/drawing/2014/main" id="{E1F2B50F-5E6E-B230-0AAA-DB307EEE794F}"/>
              </a:ext>
            </a:extLst>
          </p:cNvPr>
          <p:cNvSpPr/>
          <p:nvPr/>
        </p:nvSpPr>
        <p:spPr>
          <a:xfrm>
            <a:off x="8173171" y="3714118"/>
            <a:ext cx="35455" cy="114984"/>
          </a:xfrm>
          <a:prstGeom prst="rect">
            <a:avLst/>
          </a:prstGeom>
          <a:noFill/>
        </p:spPr>
        <p:txBody>
          <a:bodyPr wrap="none" lIns="0" tIns="0" rIns="0" bIns="0" anchor="ctr" anchorCtr="1"/>
          <a:lstStyle/>
          <a:p>
            <a:pPr marL="0" marR="0" indent="0" algn="l">
              <a:lnSpc>
                <a:spcPts val="995"/>
              </a:lnSpc>
              <a:spcBef>
                <a:spcPts val="0"/>
              </a:spcBef>
              <a:spcAft>
                <a:spcPts val="0"/>
              </a:spcAft>
            </a:pPr>
            <a:r>
              <a:rPr sz="995" b="1">
                <a:latin typeface="Helvetica"/>
                <a:cs typeface="Helvetica"/>
              </a:rPr>
              <a:t>2</a:t>
            </a:r>
          </a:p>
        </p:txBody>
      </p:sp>
      <p:sp>
        <p:nvSpPr>
          <p:cNvPr id="446" name="tx20">
            <a:extLst>
              <a:ext uri="{FF2B5EF4-FFF2-40B4-BE49-F238E27FC236}">
                <a16:creationId xmlns:a16="http://schemas.microsoft.com/office/drawing/2014/main" id="{6679C3B3-7943-C097-78BD-B4F89F3E6CB3}"/>
              </a:ext>
            </a:extLst>
          </p:cNvPr>
          <p:cNvSpPr/>
          <p:nvPr/>
        </p:nvSpPr>
        <p:spPr>
          <a:xfrm>
            <a:off x="8618426" y="4101265"/>
            <a:ext cx="35455" cy="114984"/>
          </a:xfrm>
          <a:prstGeom prst="rect">
            <a:avLst/>
          </a:prstGeom>
          <a:noFill/>
        </p:spPr>
        <p:txBody>
          <a:bodyPr wrap="none" lIns="0" tIns="0" rIns="0" bIns="0" anchor="ctr" anchorCtr="1"/>
          <a:lstStyle/>
          <a:p>
            <a:pPr marL="0" marR="0" indent="0" algn="l">
              <a:lnSpc>
                <a:spcPts val="995"/>
              </a:lnSpc>
              <a:spcBef>
                <a:spcPts val="0"/>
              </a:spcBef>
              <a:spcAft>
                <a:spcPts val="0"/>
              </a:spcAft>
            </a:pPr>
            <a:r>
              <a:rPr sz="995" b="1">
                <a:latin typeface="Helvetica"/>
                <a:cs typeface="Helvetica"/>
              </a:rPr>
              <a:t>2</a:t>
            </a:r>
          </a:p>
        </p:txBody>
      </p:sp>
      <p:sp>
        <p:nvSpPr>
          <p:cNvPr id="447" name="tx21">
            <a:extLst>
              <a:ext uri="{FF2B5EF4-FFF2-40B4-BE49-F238E27FC236}">
                <a16:creationId xmlns:a16="http://schemas.microsoft.com/office/drawing/2014/main" id="{1B1DC205-173D-CB85-5703-C62E0EB885A9}"/>
              </a:ext>
            </a:extLst>
          </p:cNvPr>
          <p:cNvSpPr/>
          <p:nvPr/>
        </p:nvSpPr>
        <p:spPr>
          <a:xfrm>
            <a:off x="9063680" y="4231195"/>
            <a:ext cx="35455" cy="114104"/>
          </a:xfrm>
          <a:prstGeom prst="rect">
            <a:avLst/>
          </a:prstGeom>
          <a:noFill/>
        </p:spPr>
        <p:txBody>
          <a:bodyPr wrap="none" lIns="0" tIns="0" rIns="0" bIns="0" anchor="ctr" anchorCtr="1"/>
          <a:lstStyle/>
          <a:p>
            <a:pPr marL="0" marR="0" indent="0" algn="l">
              <a:lnSpc>
                <a:spcPts val="995"/>
              </a:lnSpc>
              <a:spcBef>
                <a:spcPts val="0"/>
              </a:spcBef>
              <a:spcAft>
                <a:spcPts val="0"/>
              </a:spcAft>
            </a:pPr>
            <a:r>
              <a:rPr sz="995" b="1">
                <a:latin typeface="Helvetica"/>
                <a:cs typeface="Helvetica"/>
              </a:rPr>
              <a:t>1</a:t>
            </a:r>
          </a:p>
        </p:txBody>
      </p:sp>
      <p:sp>
        <p:nvSpPr>
          <p:cNvPr id="448" name="tx22">
            <a:extLst>
              <a:ext uri="{FF2B5EF4-FFF2-40B4-BE49-F238E27FC236}">
                <a16:creationId xmlns:a16="http://schemas.microsoft.com/office/drawing/2014/main" id="{A0013D22-277E-035C-D5A6-64BAD49D0FCB}"/>
              </a:ext>
            </a:extLst>
          </p:cNvPr>
          <p:cNvSpPr/>
          <p:nvPr/>
        </p:nvSpPr>
        <p:spPr>
          <a:xfrm>
            <a:off x="9508934" y="4618343"/>
            <a:ext cx="35455" cy="114104"/>
          </a:xfrm>
          <a:prstGeom prst="rect">
            <a:avLst/>
          </a:prstGeom>
          <a:noFill/>
        </p:spPr>
        <p:txBody>
          <a:bodyPr wrap="none" lIns="0" tIns="0" rIns="0" bIns="0" anchor="ctr" anchorCtr="1"/>
          <a:lstStyle/>
          <a:p>
            <a:pPr marL="0" marR="0" indent="0" algn="l">
              <a:lnSpc>
                <a:spcPts val="995"/>
              </a:lnSpc>
              <a:spcBef>
                <a:spcPts val="0"/>
              </a:spcBef>
              <a:spcAft>
                <a:spcPts val="0"/>
              </a:spcAft>
            </a:pPr>
            <a:r>
              <a:rPr sz="995" b="1">
                <a:latin typeface="Helvetica"/>
                <a:cs typeface="Helvetica"/>
              </a:rPr>
              <a:t>1</a:t>
            </a:r>
          </a:p>
        </p:txBody>
      </p:sp>
      <p:sp>
        <p:nvSpPr>
          <p:cNvPr id="449" name="tx23">
            <a:extLst>
              <a:ext uri="{FF2B5EF4-FFF2-40B4-BE49-F238E27FC236}">
                <a16:creationId xmlns:a16="http://schemas.microsoft.com/office/drawing/2014/main" id="{6E04B0D7-E1D7-FFD8-A3EB-BDD338FCA56C}"/>
              </a:ext>
            </a:extLst>
          </p:cNvPr>
          <p:cNvSpPr/>
          <p:nvPr/>
        </p:nvSpPr>
        <p:spPr>
          <a:xfrm>
            <a:off x="9954187" y="4661359"/>
            <a:ext cx="35455" cy="114104"/>
          </a:xfrm>
          <a:prstGeom prst="rect">
            <a:avLst/>
          </a:prstGeom>
          <a:noFill/>
        </p:spPr>
        <p:txBody>
          <a:bodyPr wrap="none" lIns="0" tIns="0" rIns="0" bIns="0" anchor="ctr" anchorCtr="1"/>
          <a:lstStyle/>
          <a:p>
            <a:pPr marL="0" marR="0" indent="0" algn="l">
              <a:lnSpc>
                <a:spcPts val="995"/>
              </a:lnSpc>
              <a:spcBef>
                <a:spcPts val="0"/>
              </a:spcBef>
              <a:spcAft>
                <a:spcPts val="0"/>
              </a:spcAft>
            </a:pPr>
            <a:r>
              <a:rPr sz="995" b="1">
                <a:latin typeface="Helvetica"/>
                <a:cs typeface="Helvetica"/>
              </a:rPr>
              <a:t>1</a:t>
            </a:r>
          </a:p>
        </p:txBody>
      </p:sp>
      <p:sp>
        <p:nvSpPr>
          <p:cNvPr id="450" name="tx24">
            <a:extLst>
              <a:ext uri="{FF2B5EF4-FFF2-40B4-BE49-F238E27FC236}">
                <a16:creationId xmlns:a16="http://schemas.microsoft.com/office/drawing/2014/main" id="{0EFE6EE4-C0FF-B0E6-0126-ACA90DB34703}"/>
              </a:ext>
            </a:extLst>
          </p:cNvPr>
          <p:cNvSpPr/>
          <p:nvPr/>
        </p:nvSpPr>
        <p:spPr>
          <a:xfrm>
            <a:off x="10399441" y="4919457"/>
            <a:ext cx="35455" cy="114104"/>
          </a:xfrm>
          <a:prstGeom prst="rect">
            <a:avLst/>
          </a:prstGeom>
          <a:noFill/>
        </p:spPr>
        <p:txBody>
          <a:bodyPr wrap="none" lIns="0" tIns="0" rIns="0" bIns="0" anchor="ctr" anchorCtr="1"/>
          <a:lstStyle/>
          <a:p>
            <a:pPr marL="0" marR="0" indent="0" algn="l">
              <a:lnSpc>
                <a:spcPts val="995"/>
              </a:lnSpc>
              <a:spcBef>
                <a:spcPts val="0"/>
              </a:spcBef>
              <a:spcAft>
                <a:spcPts val="0"/>
              </a:spcAft>
            </a:pPr>
            <a:r>
              <a:rPr sz="995" b="1">
                <a:latin typeface="Helvetica"/>
                <a:cs typeface="Helvetica"/>
              </a:rPr>
              <a:t>1</a:t>
            </a:r>
          </a:p>
        </p:txBody>
      </p:sp>
      <p:sp>
        <p:nvSpPr>
          <p:cNvPr id="451" name="tx25">
            <a:extLst>
              <a:ext uri="{FF2B5EF4-FFF2-40B4-BE49-F238E27FC236}">
                <a16:creationId xmlns:a16="http://schemas.microsoft.com/office/drawing/2014/main" id="{ED2C9BBD-C83D-303E-D953-E6659DAEE336}"/>
              </a:ext>
            </a:extLst>
          </p:cNvPr>
          <p:cNvSpPr/>
          <p:nvPr/>
        </p:nvSpPr>
        <p:spPr>
          <a:xfrm>
            <a:off x="10844694" y="5434774"/>
            <a:ext cx="35455" cy="114984"/>
          </a:xfrm>
          <a:prstGeom prst="rect">
            <a:avLst/>
          </a:prstGeom>
          <a:noFill/>
        </p:spPr>
        <p:txBody>
          <a:bodyPr wrap="none" lIns="0" tIns="0" rIns="0" bIns="0" anchor="ctr" anchorCtr="1"/>
          <a:lstStyle/>
          <a:p>
            <a:pPr marL="0" marR="0" indent="0" algn="l">
              <a:lnSpc>
                <a:spcPts val="995"/>
              </a:lnSpc>
              <a:spcBef>
                <a:spcPts val="0"/>
              </a:spcBef>
              <a:spcAft>
                <a:spcPts val="0"/>
              </a:spcAft>
            </a:pPr>
            <a:r>
              <a:rPr sz="995" b="1">
                <a:latin typeface="Helvetica"/>
                <a:cs typeface="Helvetica"/>
              </a:rPr>
              <a:t>2</a:t>
            </a:r>
          </a:p>
        </p:txBody>
      </p:sp>
      <p:sp>
        <p:nvSpPr>
          <p:cNvPr id="452" name="tx26">
            <a:extLst>
              <a:ext uri="{FF2B5EF4-FFF2-40B4-BE49-F238E27FC236}">
                <a16:creationId xmlns:a16="http://schemas.microsoft.com/office/drawing/2014/main" id="{1CFCFCD7-452A-AAF5-9DA5-1BD9E890AE71}"/>
              </a:ext>
            </a:extLst>
          </p:cNvPr>
          <p:cNvSpPr/>
          <p:nvPr/>
        </p:nvSpPr>
        <p:spPr>
          <a:xfrm>
            <a:off x="11289947" y="5564704"/>
            <a:ext cx="35455" cy="114104"/>
          </a:xfrm>
          <a:prstGeom prst="rect">
            <a:avLst/>
          </a:prstGeom>
          <a:noFill/>
        </p:spPr>
        <p:txBody>
          <a:bodyPr wrap="none" lIns="0" tIns="0" rIns="0" bIns="0" anchor="ctr" anchorCtr="1"/>
          <a:lstStyle/>
          <a:p>
            <a:pPr marL="0" marR="0" indent="0" algn="l">
              <a:lnSpc>
                <a:spcPts val="995"/>
              </a:lnSpc>
              <a:spcBef>
                <a:spcPts val="0"/>
              </a:spcBef>
              <a:spcAft>
                <a:spcPts val="0"/>
              </a:spcAft>
            </a:pPr>
            <a:r>
              <a:rPr sz="995" b="1">
                <a:latin typeface="Helvetica"/>
                <a:cs typeface="Helvetica"/>
              </a:rPr>
              <a:t>1</a:t>
            </a:r>
          </a:p>
        </p:txBody>
      </p:sp>
      <p:sp>
        <p:nvSpPr>
          <p:cNvPr id="453" name="tx27">
            <a:extLst>
              <a:ext uri="{FF2B5EF4-FFF2-40B4-BE49-F238E27FC236}">
                <a16:creationId xmlns:a16="http://schemas.microsoft.com/office/drawing/2014/main" id="{58402823-6630-9199-FA08-FFEDD91D4B38}"/>
              </a:ext>
            </a:extLst>
          </p:cNvPr>
          <p:cNvSpPr/>
          <p:nvPr/>
        </p:nvSpPr>
        <p:spPr>
          <a:xfrm>
            <a:off x="11735201" y="5718589"/>
            <a:ext cx="35455" cy="117705"/>
          </a:xfrm>
          <a:prstGeom prst="rect">
            <a:avLst/>
          </a:prstGeom>
          <a:noFill/>
        </p:spPr>
        <p:txBody>
          <a:bodyPr wrap="none" lIns="0" tIns="0" rIns="0" bIns="0" anchor="ctr" anchorCtr="1"/>
          <a:lstStyle/>
          <a:p>
            <a:pPr marL="0" marR="0" indent="0" algn="ctr">
              <a:lnSpc>
                <a:spcPts val="995"/>
              </a:lnSpc>
              <a:spcBef>
                <a:spcPts val="0"/>
              </a:spcBef>
              <a:spcAft>
                <a:spcPts val="0"/>
              </a:spcAft>
            </a:pPr>
            <a:r>
              <a:rPr sz="995" b="1" dirty="0">
                <a:latin typeface="Helvetica"/>
                <a:cs typeface="Helvetica"/>
              </a:rPr>
              <a:t>0</a:t>
            </a:r>
            <a:r>
              <a:rPr lang="en-US" sz="995" b="1" dirty="0">
                <a:latin typeface="Helvetica"/>
                <a:cs typeface="Helvetica"/>
              </a:rPr>
              <a:t> </a:t>
            </a:r>
          </a:p>
          <a:p>
            <a:pPr marL="0" marR="0" indent="0" algn="ctr">
              <a:lnSpc>
                <a:spcPts val="995"/>
              </a:lnSpc>
              <a:spcBef>
                <a:spcPts val="0"/>
              </a:spcBef>
              <a:spcAft>
                <a:spcPts val="0"/>
              </a:spcAft>
            </a:pPr>
            <a:r>
              <a:rPr lang="en-US" sz="995" b="1" dirty="0">
                <a:latin typeface="Helvetica"/>
                <a:cs typeface="Helvetica"/>
              </a:rPr>
              <a:t>(0%)</a:t>
            </a:r>
            <a:endParaRPr sz="995" b="1" dirty="0">
              <a:latin typeface="Helvetica"/>
              <a:cs typeface="Helvetica"/>
            </a:endParaRPr>
          </a:p>
        </p:txBody>
      </p:sp>
      <p:sp>
        <p:nvSpPr>
          <p:cNvPr id="454" name="pl28">
            <a:extLst>
              <a:ext uri="{FF2B5EF4-FFF2-40B4-BE49-F238E27FC236}">
                <a16:creationId xmlns:a16="http://schemas.microsoft.com/office/drawing/2014/main" id="{89C46697-87AA-FD71-BA96-F8A273DB87B3}"/>
              </a:ext>
            </a:extLst>
          </p:cNvPr>
          <p:cNvSpPr/>
          <p:nvPr/>
        </p:nvSpPr>
        <p:spPr>
          <a:xfrm>
            <a:off x="7033240" y="1435939"/>
            <a:ext cx="0" cy="4731805"/>
          </a:xfrm>
          <a:custGeom>
            <a:avLst/>
            <a:gdLst/>
            <a:ahLst/>
            <a:cxnLst/>
            <a:rect l="0" t="0" r="0" b="0"/>
            <a:pathLst>
              <a:path h="3651830">
                <a:moveTo>
                  <a:pt x="0" y="3651830"/>
                </a:moveTo>
                <a:lnTo>
                  <a:pt x="0" y="0"/>
                </a:lnTo>
              </a:path>
            </a:pathLst>
          </a:custGeom>
          <a:ln w="13550" cap="flat">
            <a:solidFill>
              <a:srgbClr val="000000">
                <a:alpha val="100000"/>
              </a:srgbClr>
            </a:solidFill>
            <a:prstDash val="solid"/>
            <a:round/>
          </a:ln>
        </p:spPr>
        <p:txBody>
          <a:bodyPr/>
          <a:lstStyle/>
          <a:p>
            <a:endParaRPr/>
          </a:p>
        </p:txBody>
      </p:sp>
      <p:sp>
        <p:nvSpPr>
          <p:cNvPr id="455" name="tx29">
            <a:extLst>
              <a:ext uri="{FF2B5EF4-FFF2-40B4-BE49-F238E27FC236}">
                <a16:creationId xmlns:a16="http://schemas.microsoft.com/office/drawing/2014/main" id="{89EDDB58-D4CA-9851-2684-577814432A00}"/>
              </a:ext>
            </a:extLst>
          </p:cNvPr>
          <p:cNvSpPr/>
          <p:nvPr/>
        </p:nvSpPr>
        <p:spPr>
          <a:xfrm>
            <a:off x="6722020" y="5900586"/>
            <a:ext cx="128404" cy="104011"/>
          </a:xfrm>
          <a:prstGeom prst="rect">
            <a:avLst/>
          </a:prstGeom>
          <a:noFill/>
        </p:spPr>
        <p:txBody>
          <a:bodyPr wrap="none" lIns="0" tIns="0" rIns="0" bIns="0" anchor="ctr" anchorCtr="1"/>
          <a:lstStyle/>
          <a:p>
            <a:pPr marL="0" marR="0" indent="0" algn="l">
              <a:lnSpc>
                <a:spcPts val="880"/>
              </a:lnSpc>
              <a:spcBef>
                <a:spcPts val="0"/>
              </a:spcBef>
              <a:spcAft>
                <a:spcPts val="0"/>
              </a:spcAft>
            </a:pPr>
            <a:r>
              <a:rPr sz="880" dirty="0">
                <a:latin typeface="Helvetica"/>
                <a:cs typeface="Helvetica"/>
              </a:rPr>
              <a:t>0.0%</a:t>
            </a:r>
          </a:p>
        </p:txBody>
      </p:sp>
      <p:sp>
        <p:nvSpPr>
          <p:cNvPr id="456" name="tx30">
            <a:extLst>
              <a:ext uri="{FF2B5EF4-FFF2-40B4-BE49-F238E27FC236}">
                <a16:creationId xmlns:a16="http://schemas.microsoft.com/office/drawing/2014/main" id="{105C36EE-E86B-F234-29D1-5DF83F8983E7}"/>
              </a:ext>
            </a:extLst>
          </p:cNvPr>
          <p:cNvSpPr/>
          <p:nvPr/>
        </p:nvSpPr>
        <p:spPr>
          <a:xfrm>
            <a:off x="6722020" y="5039904"/>
            <a:ext cx="128404" cy="104365"/>
          </a:xfrm>
          <a:prstGeom prst="rect">
            <a:avLst/>
          </a:prstGeom>
          <a:noFill/>
        </p:spPr>
        <p:txBody>
          <a:bodyPr wrap="none" lIns="0" tIns="0" rIns="0" bIns="0" anchor="ctr" anchorCtr="1"/>
          <a:lstStyle/>
          <a:p>
            <a:pPr marL="0" marR="0" indent="0" algn="l">
              <a:lnSpc>
                <a:spcPts val="880"/>
              </a:lnSpc>
              <a:spcBef>
                <a:spcPts val="0"/>
              </a:spcBef>
              <a:spcAft>
                <a:spcPts val="0"/>
              </a:spcAft>
            </a:pPr>
            <a:r>
              <a:rPr sz="880">
                <a:latin typeface="Helvetica"/>
                <a:cs typeface="Helvetica"/>
              </a:rPr>
              <a:t>0.2%</a:t>
            </a:r>
          </a:p>
        </p:txBody>
      </p:sp>
      <p:sp>
        <p:nvSpPr>
          <p:cNvPr id="457" name="tx31">
            <a:extLst>
              <a:ext uri="{FF2B5EF4-FFF2-40B4-BE49-F238E27FC236}">
                <a16:creationId xmlns:a16="http://schemas.microsoft.com/office/drawing/2014/main" id="{8F2EAECD-4EED-85AE-D6B9-38DD673B4687}"/>
              </a:ext>
            </a:extLst>
          </p:cNvPr>
          <p:cNvSpPr/>
          <p:nvPr/>
        </p:nvSpPr>
        <p:spPr>
          <a:xfrm>
            <a:off x="6722020" y="4179646"/>
            <a:ext cx="128404" cy="104295"/>
          </a:xfrm>
          <a:prstGeom prst="rect">
            <a:avLst/>
          </a:prstGeom>
          <a:noFill/>
        </p:spPr>
        <p:txBody>
          <a:bodyPr wrap="none" lIns="0" tIns="0" rIns="0" bIns="0" anchor="ctr" anchorCtr="1"/>
          <a:lstStyle/>
          <a:p>
            <a:pPr marL="0" marR="0" indent="0" algn="l">
              <a:lnSpc>
                <a:spcPts val="880"/>
              </a:lnSpc>
              <a:spcBef>
                <a:spcPts val="0"/>
              </a:spcBef>
              <a:spcAft>
                <a:spcPts val="0"/>
              </a:spcAft>
            </a:pPr>
            <a:r>
              <a:rPr sz="880">
                <a:latin typeface="Helvetica"/>
                <a:cs typeface="Helvetica"/>
              </a:rPr>
              <a:t>0.4%</a:t>
            </a:r>
          </a:p>
        </p:txBody>
      </p:sp>
      <p:sp>
        <p:nvSpPr>
          <p:cNvPr id="458" name="tx32">
            <a:extLst>
              <a:ext uri="{FF2B5EF4-FFF2-40B4-BE49-F238E27FC236}">
                <a16:creationId xmlns:a16="http://schemas.microsoft.com/office/drawing/2014/main" id="{744E90E0-BA7F-4388-2DD1-267D1FB8F833}"/>
              </a:ext>
            </a:extLst>
          </p:cNvPr>
          <p:cNvSpPr/>
          <p:nvPr/>
        </p:nvSpPr>
        <p:spPr>
          <a:xfrm>
            <a:off x="6722020" y="3319176"/>
            <a:ext cx="128404" cy="104436"/>
          </a:xfrm>
          <a:prstGeom prst="rect">
            <a:avLst/>
          </a:prstGeom>
          <a:noFill/>
        </p:spPr>
        <p:txBody>
          <a:bodyPr wrap="none" lIns="0" tIns="0" rIns="0" bIns="0" anchor="ctr" anchorCtr="1"/>
          <a:lstStyle/>
          <a:p>
            <a:pPr marL="0" marR="0" indent="0" algn="l">
              <a:lnSpc>
                <a:spcPts val="880"/>
              </a:lnSpc>
              <a:spcBef>
                <a:spcPts val="0"/>
              </a:spcBef>
              <a:spcAft>
                <a:spcPts val="0"/>
              </a:spcAft>
            </a:pPr>
            <a:r>
              <a:rPr sz="880">
                <a:latin typeface="Helvetica"/>
                <a:cs typeface="Helvetica"/>
              </a:rPr>
              <a:t>0.6%</a:t>
            </a:r>
          </a:p>
        </p:txBody>
      </p:sp>
      <p:sp>
        <p:nvSpPr>
          <p:cNvPr id="459" name="tx33">
            <a:extLst>
              <a:ext uri="{FF2B5EF4-FFF2-40B4-BE49-F238E27FC236}">
                <a16:creationId xmlns:a16="http://schemas.microsoft.com/office/drawing/2014/main" id="{E088FB94-502D-241B-4D0D-97C781B019A9}"/>
              </a:ext>
            </a:extLst>
          </p:cNvPr>
          <p:cNvSpPr/>
          <p:nvPr/>
        </p:nvSpPr>
        <p:spPr>
          <a:xfrm>
            <a:off x="6722020" y="2458848"/>
            <a:ext cx="128404" cy="104436"/>
          </a:xfrm>
          <a:prstGeom prst="rect">
            <a:avLst/>
          </a:prstGeom>
          <a:noFill/>
        </p:spPr>
        <p:txBody>
          <a:bodyPr wrap="none" lIns="0" tIns="0" rIns="0" bIns="0" anchor="ctr" anchorCtr="1"/>
          <a:lstStyle/>
          <a:p>
            <a:pPr marL="0" marR="0" indent="0" algn="l">
              <a:lnSpc>
                <a:spcPts val="880"/>
              </a:lnSpc>
              <a:spcBef>
                <a:spcPts val="0"/>
              </a:spcBef>
              <a:spcAft>
                <a:spcPts val="0"/>
              </a:spcAft>
            </a:pPr>
            <a:r>
              <a:rPr sz="880">
                <a:latin typeface="Helvetica"/>
                <a:cs typeface="Helvetica"/>
              </a:rPr>
              <a:t>0.8%</a:t>
            </a:r>
          </a:p>
        </p:txBody>
      </p:sp>
      <p:sp>
        <p:nvSpPr>
          <p:cNvPr id="460" name="tx34">
            <a:extLst>
              <a:ext uri="{FF2B5EF4-FFF2-40B4-BE49-F238E27FC236}">
                <a16:creationId xmlns:a16="http://schemas.microsoft.com/office/drawing/2014/main" id="{A0F4E04B-B011-6348-FDAD-639A59D193C9}"/>
              </a:ext>
            </a:extLst>
          </p:cNvPr>
          <p:cNvSpPr/>
          <p:nvPr/>
        </p:nvSpPr>
        <p:spPr>
          <a:xfrm>
            <a:off x="6722020" y="1598944"/>
            <a:ext cx="128404" cy="104011"/>
          </a:xfrm>
          <a:prstGeom prst="rect">
            <a:avLst/>
          </a:prstGeom>
          <a:noFill/>
        </p:spPr>
        <p:txBody>
          <a:bodyPr wrap="none" lIns="0" tIns="0" rIns="0" bIns="0" anchor="ctr" anchorCtr="1"/>
          <a:lstStyle/>
          <a:p>
            <a:pPr marL="0" marR="0" indent="0" algn="l">
              <a:lnSpc>
                <a:spcPts val="880"/>
              </a:lnSpc>
              <a:spcBef>
                <a:spcPts val="0"/>
              </a:spcBef>
              <a:spcAft>
                <a:spcPts val="0"/>
              </a:spcAft>
            </a:pPr>
            <a:r>
              <a:rPr sz="880" dirty="0">
                <a:latin typeface="Helvetica"/>
                <a:cs typeface="Helvetica"/>
              </a:rPr>
              <a:t>1.0%</a:t>
            </a:r>
          </a:p>
        </p:txBody>
      </p:sp>
      <p:sp>
        <p:nvSpPr>
          <p:cNvPr id="461" name="pl35">
            <a:extLst>
              <a:ext uri="{FF2B5EF4-FFF2-40B4-BE49-F238E27FC236}">
                <a16:creationId xmlns:a16="http://schemas.microsoft.com/office/drawing/2014/main" id="{3F598976-C82E-BF45-CBB6-581DEF96EF72}"/>
              </a:ext>
            </a:extLst>
          </p:cNvPr>
          <p:cNvSpPr/>
          <p:nvPr/>
        </p:nvSpPr>
        <p:spPr>
          <a:xfrm>
            <a:off x="6983951" y="5952662"/>
            <a:ext cx="45720" cy="0"/>
          </a:xfrm>
          <a:custGeom>
            <a:avLst/>
            <a:gdLst/>
            <a:ahLst/>
            <a:cxnLst/>
            <a:rect l="0" t="0" r="0" b="0"/>
            <a:pathLst>
              <a:path w="34794">
                <a:moveTo>
                  <a:pt x="0" y="0"/>
                </a:moveTo>
                <a:lnTo>
                  <a:pt x="34794" y="0"/>
                </a:lnTo>
              </a:path>
            </a:pathLst>
          </a:custGeom>
          <a:ln w="13550" cap="flat">
            <a:solidFill>
              <a:schemeClr val="tx1"/>
            </a:solidFill>
            <a:prstDash val="solid"/>
            <a:round/>
          </a:ln>
        </p:spPr>
        <p:txBody>
          <a:bodyPr/>
          <a:lstStyle/>
          <a:p>
            <a:endParaRPr/>
          </a:p>
        </p:txBody>
      </p:sp>
      <p:sp>
        <p:nvSpPr>
          <p:cNvPr id="462" name="pl36">
            <a:extLst>
              <a:ext uri="{FF2B5EF4-FFF2-40B4-BE49-F238E27FC236}">
                <a16:creationId xmlns:a16="http://schemas.microsoft.com/office/drawing/2014/main" id="{FA630159-9D7B-1297-D861-44D85FAEB4A2}"/>
              </a:ext>
            </a:extLst>
          </p:cNvPr>
          <p:cNvSpPr/>
          <p:nvPr/>
        </p:nvSpPr>
        <p:spPr>
          <a:xfrm>
            <a:off x="6983951" y="5092334"/>
            <a:ext cx="45720" cy="0"/>
          </a:xfrm>
          <a:custGeom>
            <a:avLst/>
            <a:gdLst/>
            <a:ahLst/>
            <a:cxnLst/>
            <a:rect l="0" t="0" r="0" b="0"/>
            <a:pathLst>
              <a:path w="34794">
                <a:moveTo>
                  <a:pt x="0" y="0"/>
                </a:moveTo>
                <a:lnTo>
                  <a:pt x="34794" y="0"/>
                </a:lnTo>
              </a:path>
            </a:pathLst>
          </a:custGeom>
          <a:ln w="13550" cap="flat">
            <a:solidFill>
              <a:schemeClr val="tx1"/>
            </a:solidFill>
            <a:prstDash val="solid"/>
            <a:round/>
          </a:ln>
        </p:spPr>
        <p:txBody>
          <a:bodyPr/>
          <a:lstStyle/>
          <a:p>
            <a:endParaRPr/>
          </a:p>
        </p:txBody>
      </p:sp>
      <p:sp>
        <p:nvSpPr>
          <p:cNvPr id="463" name="pl37">
            <a:extLst>
              <a:ext uri="{FF2B5EF4-FFF2-40B4-BE49-F238E27FC236}">
                <a16:creationId xmlns:a16="http://schemas.microsoft.com/office/drawing/2014/main" id="{76E130E3-1460-02F7-0D14-56D5F6732090}"/>
              </a:ext>
            </a:extLst>
          </p:cNvPr>
          <p:cNvSpPr/>
          <p:nvPr/>
        </p:nvSpPr>
        <p:spPr>
          <a:xfrm>
            <a:off x="6983951" y="4232006"/>
            <a:ext cx="45720" cy="0"/>
          </a:xfrm>
          <a:custGeom>
            <a:avLst/>
            <a:gdLst/>
            <a:ahLst/>
            <a:cxnLst/>
            <a:rect l="0" t="0" r="0" b="0"/>
            <a:pathLst>
              <a:path w="34794">
                <a:moveTo>
                  <a:pt x="0" y="0"/>
                </a:moveTo>
                <a:lnTo>
                  <a:pt x="34794" y="0"/>
                </a:lnTo>
              </a:path>
            </a:pathLst>
          </a:custGeom>
          <a:ln w="13550" cap="flat">
            <a:solidFill>
              <a:schemeClr val="tx1"/>
            </a:solidFill>
            <a:prstDash val="solid"/>
            <a:round/>
          </a:ln>
        </p:spPr>
        <p:txBody>
          <a:bodyPr/>
          <a:lstStyle/>
          <a:p>
            <a:endParaRPr/>
          </a:p>
        </p:txBody>
      </p:sp>
      <p:sp>
        <p:nvSpPr>
          <p:cNvPr id="464" name="pl38">
            <a:extLst>
              <a:ext uri="{FF2B5EF4-FFF2-40B4-BE49-F238E27FC236}">
                <a16:creationId xmlns:a16="http://schemas.microsoft.com/office/drawing/2014/main" id="{E7E0A956-F09F-F59F-F11B-EC27D48110C1}"/>
              </a:ext>
            </a:extLst>
          </p:cNvPr>
          <p:cNvSpPr/>
          <p:nvPr/>
        </p:nvSpPr>
        <p:spPr>
          <a:xfrm>
            <a:off x="6983951" y="3371678"/>
            <a:ext cx="45720" cy="0"/>
          </a:xfrm>
          <a:custGeom>
            <a:avLst/>
            <a:gdLst/>
            <a:ahLst/>
            <a:cxnLst/>
            <a:rect l="0" t="0" r="0" b="0"/>
            <a:pathLst>
              <a:path w="34794">
                <a:moveTo>
                  <a:pt x="0" y="0"/>
                </a:moveTo>
                <a:lnTo>
                  <a:pt x="34794" y="0"/>
                </a:lnTo>
              </a:path>
            </a:pathLst>
          </a:custGeom>
          <a:ln w="13550" cap="flat">
            <a:solidFill>
              <a:schemeClr val="tx1"/>
            </a:solidFill>
            <a:prstDash val="solid"/>
            <a:round/>
          </a:ln>
        </p:spPr>
        <p:txBody>
          <a:bodyPr/>
          <a:lstStyle/>
          <a:p>
            <a:endParaRPr/>
          </a:p>
        </p:txBody>
      </p:sp>
      <p:sp>
        <p:nvSpPr>
          <p:cNvPr id="465" name="pl39">
            <a:extLst>
              <a:ext uri="{FF2B5EF4-FFF2-40B4-BE49-F238E27FC236}">
                <a16:creationId xmlns:a16="http://schemas.microsoft.com/office/drawing/2014/main" id="{CC60D76E-C862-BB5E-27F1-A0971A071E6B}"/>
              </a:ext>
            </a:extLst>
          </p:cNvPr>
          <p:cNvSpPr/>
          <p:nvPr/>
        </p:nvSpPr>
        <p:spPr>
          <a:xfrm>
            <a:off x="6983951" y="2511349"/>
            <a:ext cx="45720" cy="0"/>
          </a:xfrm>
          <a:custGeom>
            <a:avLst/>
            <a:gdLst/>
            <a:ahLst/>
            <a:cxnLst/>
            <a:rect l="0" t="0" r="0" b="0"/>
            <a:pathLst>
              <a:path w="34794">
                <a:moveTo>
                  <a:pt x="0" y="0"/>
                </a:moveTo>
                <a:lnTo>
                  <a:pt x="34794" y="0"/>
                </a:lnTo>
              </a:path>
            </a:pathLst>
          </a:custGeom>
          <a:ln w="13550" cap="flat">
            <a:solidFill>
              <a:schemeClr val="tx1"/>
            </a:solidFill>
            <a:prstDash val="solid"/>
            <a:round/>
          </a:ln>
        </p:spPr>
        <p:txBody>
          <a:bodyPr/>
          <a:lstStyle/>
          <a:p>
            <a:endParaRPr/>
          </a:p>
        </p:txBody>
      </p:sp>
      <p:sp>
        <p:nvSpPr>
          <p:cNvPr id="466" name="pl40">
            <a:extLst>
              <a:ext uri="{FF2B5EF4-FFF2-40B4-BE49-F238E27FC236}">
                <a16:creationId xmlns:a16="http://schemas.microsoft.com/office/drawing/2014/main" id="{486F2434-2E93-A8AE-C56F-00D396E1BE7E}"/>
              </a:ext>
            </a:extLst>
          </p:cNvPr>
          <p:cNvSpPr/>
          <p:nvPr/>
        </p:nvSpPr>
        <p:spPr>
          <a:xfrm>
            <a:off x="6983951" y="1651021"/>
            <a:ext cx="45720" cy="0"/>
          </a:xfrm>
          <a:custGeom>
            <a:avLst/>
            <a:gdLst/>
            <a:ahLst/>
            <a:cxnLst/>
            <a:rect l="0" t="0" r="0" b="0"/>
            <a:pathLst>
              <a:path w="34794">
                <a:moveTo>
                  <a:pt x="0" y="0"/>
                </a:moveTo>
                <a:lnTo>
                  <a:pt x="34794" y="0"/>
                </a:lnTo>
              </a:path>
            </a:pathLst>
          </a:custGeom>
          <a:ln w="13550" cap="flat">
            <a:solidFill>
              <a:schemeClr val="tx1"/>
            </a:solidFill>
            <a:prstDash val="solid"/>
            <a:round/>
          </a:ln>
        </p:spPr>
        <p:txBody>
          <a:bodyPr/>
          <a:lstStyle/>
          <a:p>
            <a:endParaRPr/>
          </a:p>
        </p:txBody>
      </p:sp>
      <p:sp>
        <p:nvSpPr>
          <p:cNvPr id="467" name="pl41">
            <a:extLst>
              <a:ext uri="{FF2B5EF4-FFF2-40B4-BE49-F238E27FC236}">
                <a16:creationId xmlns:a16="http://schemas.microsoft.com/office/drawing/2014/main" id="{D39A9E3E-4626-0337-284F-0B0157B31A4F}"/>
              </a:ext>
            </a:extLst>
          </p:cNvPr>
          <p:cNvSpPr/>
          <p:nvPr/>
        </p:nvSpPr>
        <p:spPr>
          <a:xfrm>
            <a:off x="7033240" y="6167744"/>
            <a:ext cx="4986842" cy="0"/>
          </a:xfrm>
          <a:custGeom>
            <a:avLst/>
            <a:gdLst/>
            <a:ahLst/>
            <a:cxnLst/>
            <a:rect l="0" t="0" r="0" b="0"/>
            <a:pathLst>
              <a:path w="9893157">
                <a:moveTo>
                  <a:pt x="0" y="0"/>
                </a:moveTo>
                <a:lnTo>
                  <a:pt x="9893157" y="0"/>
                </a:lnTo>
              </a:path>
            </a:pathLst>
          </a:custGeom>
          <a:ln w="13550" cap="flat">
            <a:solidFill>
              <a:srgbClr val="000000">
                <a:alpha val="100000"/>
              </a:srgbClr>
            </a:solidFill>
            <a:prstDash val="solid"/>
            <a:round/>
          </a:ln>
        </p:spPr>
        <p:txBody>
          <a:bodyPr/>
          <a:lstStyle/>
          <a:p>
            <a:endParaRPr/>
          </a:p>
        </p:txBody>
      </p:sp>
      <p:sp>
        <p:nvSpPr>
          <p:cNvPr id="468" name="pl42">
            <a:extLst>
              <a:ext uri="{FF2B5EF4-FFF2-40B4-BE49-F238E27FC236}">
                <a16:creationId xmlns:a16="http://schemas.microsoft.com/office/drawing/2014/main" id="{28CB98A7-FFA2-FC4F-12D6-2839C7D76D5B}"/>
              </a:ext>
            </a:extLst>
          </p:cNvPr>
          <p:cNvSpPr/>
          <p:nvPr/>
        </p:nvSpPr>
        <p:spPr>
          <a:xfrm>
            <a:off x="7300392" y="6167744"/>
            <a:ext cx="0" cy="47393"/>
          </a:xfrm>
          <a:custGeom>
            <a:avLst/>
            <a:gdLst/>
            <a:ahLst/>
            <a:cxnLst/>
            <a:rect l="0" t="0" r="0" b="0"/>
            <a:pathLst>
              <a:path h="34794">
                <a:moveTo>
                  <a:pt x="0" y="34794"/>
                </a:moveTo>
                <a:lnTo>
                  <a:pt x="0" y="0"/>
                </a:lnTo>
              </a:path>
            </a:pathLst>
          </a:custGeom>
          <a:ln w="13550" cap="flat">
            <a:solidFill>
              <a:schemeClr val="tx1"/>
            </a:solidFill>
            <a:prstDash val="solid"/>
            <a:round/>
          </a:ln>
        </p:spPr>
        <p:txBody>
          <a:bodyPr/>
          <a:lstStyle/>
          <a:p>
            <a:endParaRPr/>
          </a:p>
        </p:txBody>
      </p:sp>
      <p:sp>
        <p:nvSpPr>
          <p:cNvPr id="469" name="pl43">
            <a:extLst>
              <a:ext uri="{FF2B5EF4-FFF2-40B4-BE49-F238E27FC236}">
                <a16:creationId xmlns:a16="http://schemas.microsoft.com/office/drawing/2014/main" id="{71778EE7-8A58-AB9C-5481-D178731E29E4}"/>
              </a:ext>
            </a:extLst>
          </p:cNvPr>
          <p:cNvSpPr/>
          <p:nvPr/>
        </p:nvSpPr>
        <p:spPr>
          <a:xfrm>
            <a:off x="7745646" y="6167744"/>
            <a:ext cx="0" cy="47393"/>
          </a:xfrm>
          <a:custGeom>
            <a:avLst/>
            <a:gdLst/>
            <a:ahLst/>
            <a:cxnLst/>
            <a:rect l="0" t="0" r="0" b="0"/>
            <a:pathLst>
              <a:path h="34794">
                <a:moveTo>
                  <a:pt x="0" y="34794"/>
                </a:moveTo>
                <a:lnTo>
                  <a:pt x="0" y="0"/>
                </a:lnTo>
              </a:path>
            </a:pathLst>
          </a:custGeom>
          <a:ln w="13550" cap="flat">
            <a:solidFill>
              <a:schemeClr val="tx1"/>
            </a:solidFill>
            <a:prstDash val="solid"/>
            <a:round/>
          </a:ln>
        </p:spPr>
        <p:txBody>
          <a:bodyPr/>
          <a:lstStyle/>
          <a:p>
            <a:endParaRPr/>
          </a:p>
        </p:txBody>
      </p:sp>
      <p:sp>
        <p:nvSpPr>
          <p:cNvPr id="470" name="pl44">
            <a:extLst>
              <a:ext uri="{FF2B5EF4-FFF2-40B4-BE49-F238E27FC236}">
                <a16:creationId xmlns:a16="http://schemas.microsoft.com/office/drawing/2014/main" id="{2E8BBA59-CC82-E628-07FC-33ED0063E8B4}"/>
              </a:ext>
            </a:extLst>
          </p:cNvPr>
          <p:cNvSpPr/>
          <p:nvPr/>
        </p:nvSpPr>
        <p:spPr>
          <a:xfrm>
            <a:off x="8190899" y="6167744"/>
            <a:ext cx="0" cy="47393"/>
          </a:xfrm>
          <a:custGeom>
            <a:avLst/>
            <a:gdLst/>
            <a:ahLst/>
            <a:cxnLst/>
            <a:rect l="0" t="0" r="0" b="0"/>
            <a:pathLst>
              <a:path h="34794">
                <a:moveTo>
                  <a:pt x="0" y="34794"/>
                </a:moveTo>
                <a:lnTo>
                  <a:pt x="0" y="0"/>
                </a:lnTo>
              </a:path>
            </a:pathLst>
          </a:custGeom>
          <a:ln w="13550" cap="flat">
            <a:solidFill>
              <a:schemeClr val="tx1"/>
            </a:solidFill>
            <a:prstDash val="solid"/>
            <a:round/>
          </a:ln>
        </p:spPr>
        <p:txBody>
          <a:bodyPr/>
          <a:lstStyle/>
          <a:p>
            <a:endParaRPr/>
          </a:p>
        </p:txBody>
      </p:sp>
      <p:sp>
        <p:nvSpPr>
          <p:cNvPr id="471" name="pl45">
            <a:extLst>
              <a:ext uri="{FF2B5EF4-FFF2-40B4-BE49-F238E27FC236}">
                <a16:creationId xmlns:a16="http://schemas.microsoft.com/office/drawing/2014/main" id="{8A169C04-BE43-8D85-5719-3193B8573ED4}"/>
              </a:ext>
            </a:extLst>
          </p:cNvPr>
          <p:cNvSpPr/>
          <p:nvPr/>
        </p:nvSpPr>
        <p:spPr>
          <a:xfrm>
            <a:off x="8636154" y="6167744"/>
            <a:ext cx="0" cy="47393"/>
          </a:xfrm>
          <a:custGeom>
            <a:avLst/>
            <a:gdLst/>
            <a:ahLst/>
            <a:cxnLst/>
            <a:rect l="0" t="0" r="0" b="0"/>
            <a:pathLst>
              <a:path h="34794">
                <a:moveTo>
                  <a:pt x="0" y="34794"/>
                </a:moveTo>
                <a:lnTo>
                  <a:pt x="0" y="0"/>
                </a:lnTo>
              </a:path>
            </a:pathLst>
          </a:custGeom>
          <a:ln w="13550" cap="flat">
            <a:solidFill>
              <a:schemeClr val="tx1"/>
            </a:solidFill>
            <a:prstDash val="solid"/>
            <a:round/>
          </a:ln>
        </p:spPr>
        <p:txBody>
          <a:bodyPr/>
          <a:lstStyle/>
          <a:p>
            <a:endParaRPr/>
          </a:p>
        </p:txBody>
      </p:sp>
      <p:sp>
        <p:nvSpPr>
          <p:cNvPr id="472" name="pl46">
            <a:extLst>
              <a:ext uri="{FF2B5EF4-FFF2-40B4-BE49-F238E27FC236}">
                <a16:creationId xmlns:a16="http://schemas.microsoft.com/office/drawing/2014/main" id="{1E12B43C-75E1-DCE9-6176-AD692CA93D9D}"/>
              </a:ext>
            </a:extLst>
          </p:cNvPr>
          <p:cNvSpPr/>
          <p:nvPr/>
        </p:nvSpPr>
        <p:spPr>
          <a:xfrm>
            <a:off x="9081408" y="6167744"/>
            <a:ext cx="0" cy="47393"/>
          </a:xfrm>
          <a:custGeom>
            <a:avLst/>
            <a:gdLst/>
            <a:ahLst/>
            <a:cxnLst/>
            <a:rect l="0" t="0" r="0" b="0"/>
            <a:pathLst>
              <a:path h="34794">
                <a:moveTo>
                  <a:pt x="0" y="34794"/>
                </a:moveTo>
                <a:lnTo>
                  <a:pt x="0" y="0"/>
                </a:lnTo>
              </a:path>
            </a:pathLst>
          </a:custGeom>
          <a:ln w="13550" cap="flat">
            <a:solidFill>
              <a:schemeClr val="tx1"/>
            </a:solidFill>
            <a:prstDash val="solid"/>
            <a:round/>
          </a:ln>
        </p:spPr>
        <p:txBody>
          <a:bodyPr/>
          <a:lstStyle/>
          <a:p>
            <a:endParaRPr/>
          </a:p>
        </p:txBody>
      </p:sp>
      <p:sp>
        <p:nvSpPr>
          <p:cNvPr id="473" name="pl47">
            <a:extLst>
              <a:ext uri="{FF2B5EF4-FFF2-40B4-BE49-F238E27FC236}">
                <a16:creationId xmlns:a16="http://schemas.microsoft.com/office/drawing/2014/main" id="{DA78B904-744F-E37E-D7D8-ABE72157BFE2}"/>
              </a:ext>
            </a:extLst>
          </p:cNvPr>
          <p:cNvSpPr/>
          <p:nvPr/>
        </p:nvSpPr>
        <p:spPr>
          <a:xfrm>
            <a:off x="9526661" y="6167744"/>
            <a:ext cx="0" cy="47393"/>
          </a:xfrm>
          <a:custGeom>
            <a:avLst/>
            <a:gdLst/>
            <a:ahLst/>
            <a:cxnLst/>
            <a:rect l="0" t="0" r="0" b="0"/>
            <a:pathLst>
              <a:path h="34794">
                <a:moveTo>
                  <a:pt x="0" y="34794"/>
                </a:moveTo>
                <a:lnTo>
                  <a:pt x="0" y="0"/>
                </a:lnTo>
              </a:path>
            </a:pathLst>
          </a:custGeom>
          <a:ln w="13550" cap="flat">
            <a:solidFill>
              <a:schemeClr val="tx1"/>
            </a:solidFill>
            <a:prstDash val="solid"/>
            <a:round/>
          </a:ln>
        </p:spPr>
        <p:txBody>
          <a:bodyPr/>
          <a:lstStyle/>
          <a:p>
            <a:endParaRPr/>
          </a:p>
        </p:txBody>
      </p:sp>
      <p:sp>
        <p:nvSpPr>
          <p:cNvPr id="474" name="pl48">
            <a:extLst>
              <a:ext uri="{FF2B5EF4-FFF2-40B4-BE49-F238E27FC236}">
                <a16:creationId xmlns:a16="http://schemas.microsoft.com/office/drawing/2014/main" id="{EEA75343-3705-2F68-C851-AE3C7B7A3453}"/>
              </a:ext>
            </a:extLst>
          </p:cNvPr>
          <p:cNvSpPr/>
          <p:nvPr/>
        </p:nvSpPr>
        <p:spPr>
          <a:xfrm>
            <a:off x="9971915" y="6167744"/>
            <a:ext cx="0" cy="47393"/>
          </a:xfrm>
          <a:custGeom>
            <a:avLst/>
            <a:gdLst/>
            <a:ahLst/>
            <a:cxnLst/>
            <a:rect l="0" t="0" r="0" b="0"/>
            <a:pathLst>
              <a:path h="34794">
                <a:moveTo>
                  <a:pt x="0" y="34794"/>
                </a:moveTo>
                <a:lnTo>
                  <a:pt x="0" y="0"/>
                </a:lnTo>
              </a:path>
            </a:pathLst>
          </a:custGeom>
          <a:ln w="13550" cap="flat">
            <a:solidFill>
              <a:schemeClr val="tx1"/>
            </a:solidFill>
            <a:prstDash val="solid"/>
            <a:round/>
          </a:ln>
        </p:spPr>
        <p:txBody>
          <a:bodyPr/>
          <a:lstStyle/>
          <a:p>
            <a:endParaRPr/>
          </a:p>
        </p:txBody>
      </p:sp>
      <p:sp>
        <p:nvSpPr>
          <p:cNvPr id="475" name="pl49">
            <a:extLst>
              <a:ext uri="{FF2B5EF4-FFF2-40B4-BE49-F238E27FC236}">
                <a16:creationId xmlns:a16="http://schemas.microsoft.com/office/drawing/2014/main" id="{1F126C01-FEC0-505E-8006-ED55CA7060F5}"/>
              </a:ext>
            </a:extLst>
          </p:cNvPr>
          <p:cNvSpPr/>
          <p:nvPr/>
        </p:nvSpPr>
        <p:spPr>
          <a:xfrm>
            <a:off x="10417167" y="6167744"/>
            <a:ext cx="0" cy="47393"/>
          </a:xfrm>
          <a:custGeom>
            <a:avLst/>
            <a:gdLst/>
            <a:ahLst/>
            <a:cxnLst/>
            <a:rect l="0" t="0" r="0" b="0"/>
            <a:pathLst>
              <a:path h="34794">
                <a:moveTo>
                  <a:pt x="0" y="34794"/>
                </a:moveTo>
                <a:lnTo>
                  <a:pt x="0" y="0"/>
                </a:lnTo>
              </a:path>
            </a:pathLst>
          </a:custGeom>
          <a:ln w="13550" cap="flat">
            <a:solidFill>
              <a:schemeClr val="tx1"/>
            </a:solidFill>
            <a:prstDash val="solid"/>
            <a:round/>
          </a:ln>
        </p:spPr>
        <p:txBody>
          <a:bodyPr/>
          <a:lstStyle/>
          <a:p>
            <a:endParaRPr/>
          </a:p>
        </p:txBody>
      </p:sp>
      <p:sp>
        <p:nvSpPr>
          <p:cNvPr id="476" name="pl50">
            <a:extLst>
              <a:ext uri="{FF2B5EF4-FFF2-40B4-BE49-F238E27FC236}">
                <a16:creationId xmlns:a16="http://schemas.microsoft.com/office/drawing/2014/main" id="{B925BDEF-6C91-A5ED-2C94-2AB214DC05C3}"/>
              </a:ext>
            </a:extLst>
          </p:cNvPr>
          <p:cNvSpPr/>
          <p:nvPr/>
        </p:nvSpPr>
        <p:spPr>
          <a:xfrm>
            <a:off x="10862422" y="6167744"/>
            <a:ext cx="0" cy="47393"/>
          </a:xfrm>
          <a:custGeom>
            <a:avLst/>
            <a:gdLst/>
            <a:ahLst/>
            <a:cxnLst/>
            <a:rect l="0" t="0" r="0" b="0"/>
            <a:pathLst>
              <a:path h="34794">
                <a:moveTo>
                  <a:pt x="0" y="34794"/>
                </a:moveTo>
                <a:lnTo>
                  <a:pt x="0" y="0"/>
                </a:lnTo>
              </a:path>
            </a:pathLst>
          </a:custGeom>
          <a:ln w="13550" cap="flat">
            <a:solidFill>
              <a:schemeClr val="tx1"/>
            </a:solidFill>
            <a:prstDash val="solid"/>
            <a:round/>
          </a:ln>
        </p:spPr>
        <p:txBody>
          <a:bodyPr/>
          <a:lstStyle/>
          <a:p>
            <a:endParaRPr/>
          </a:p>
        </p:txBody>
      </p:sp>
      <p:sp>
        <p:nvSpPr>
          <p:cNvPr id="477" name="pl51">
            <a:extLst>
              <a:ext uri="{FF2B5EF4-FFF2-40B4-BE49-F238E27FC236}">
                <a16:creationId xmlns:a16="http://schemas.microsoft.com/office/drawing/2014/main" id="{4EC456D7-B06D-F945-FD94-1E495AC79E3C}"/>
              </a:ext>
            </a:extLst>
          </p:cNvPr>
          <p:cNvSpPr/>
          <p:nvPr/>
        </p:nvSpPr>
        <p:spPr>
          <a:xfrm>
            <a:off x="11307676" y="6167744"/>
            <a:ext cx="0" cy="47393"/>
          </a:xfrm>
          <a:custGeom>
            <a:avLst/>
            <a:gdLst/>
            <a:ahLst/>
            <a:cxnLst/>
            <a:rect l="0" t="0" r="0" b="0"/>
            <a:pathLst>
              <a:path h="34794">
                <a:moveTo>
                  <a:pt x="0" y="34794"/>
                </a:moveTo>
                <a:lnTo>
                  <a:pt x="0" y="0"/>
                </a:lnTo>
              </a:path>
            </a:pathLst>
          </a:custGeom>
          <a:ln w="13550" cap="flat">
            <a:solidFill>
              <a:schemeClr val="tx1"/>
            </a:solidFill>
            <a:prstDash val="solid"/>
            <a:round/>
          </a:ln>
        </p:spPr>
        <p:txBody>
          <a:bodyPr/>
          <a:lstStyle/>
          <a:p>
            <a:endParaRPr/>
          </a:p>
        </p:txBody>
      </p:sp>
      <p:sp>
        <p:nvSpPr>
          <p:cNvPr id="478" name="pl52">
            <a:extLst>
              <a:ext uri="{FF2B5EF4-FFF2-40B4-BE49-F238E27FC236}">
                <a16:creationId xmlns:a16="http://schemas.microsoft.com/office/drawing/2014/main" id="{5D7CCB15-BEDE-CF64-3A11-88135036B07E}"/>
              </a:ext>
            </a:extLst>
          </p:cNvPr>
          <p:cNvSpPr/>
          <p:nvPr/>
        </p:nvSpPr>
        <p:spPr>
          <a:xfrm>
            <a:off x="11752929" y="6167744"/>
            <a:ext cx="0" cy="47393"/>
          </a:xfrm>
          <a:custGeom>
            <a:avLst/>
            <a:gdLst/>
            <a:ahLst/>
            <a:cxnLst/>
            <a:rect l="0" t="0" r="0" b="0"/>
            <a:pathLst>
              <a:path h="34794">
                <a:moveTo>
                  <a:pt x="0" y="34794"/>
                </a:moveTo>
                <a:lnTo>
                  <a:pt x="0" y="0"/>
                </a:lnTo>
              </a:path>
            </a:pathLst>
          </a:custGeom>
          <a:ln w="13550" cap="flat">
            <a:solidFill>
              <a:schemeClr val="tx1"/>
            </a:solidFill>
            <a:prstDash val="solid"/>
            <a:round/>
          </a:ln>
        </p:spPr>
        <p:txBody>
          <a:bodyPr/>
          <a:lstStyle/>
          <a:p>
            <a:endParaRPr/>
          </a:p>
        </p:txBody>
      </p:sp>
      <p:sp>
        <p:nvSpPr>
          <p:cNvPr id="479" name="tx53">
            <a:extLst>
              <a:ext uri="{FF2B5EF4-FFF2-40B4-BE49-F238E27FC236}">
                <a16:creationId xmlns:a16="http://schemas.microsoft.com/office/drawing/2014/main" id="{97C45A9E-7550-88E3-6878-089BF0C9FA00}"/>
              </a:ext>
            </a:extLst>
          </p:cNvPr>
          <p:cNvSpPr/>
          <p:nvPr/>
        </p:nvSpPr>
        <p:spPr>
          <a:xfrm>
            <a:off x="7284727" y="6274724"/>
            <a:ext cx="31331" cy="100830"/>
          </a:xfrm>
          <a:prstGeom prst="rect">
            <a:avLst/>
          </a:prstGeom>
          <a:noFill/>
        </p:spPr>
        <p:txBody>
          <a:bodyPr wrap="none" lIns="0" tIns="0" rIns="0" bIns="0" anchor="ctr" anchorCtr="1"/>
          <a:lstStyle/>
          <a:p>
            <a:pPr marL="0" marR="0" indent="0" algn="l">
              <a:lnSpc>
                <a:spcPts val="880"/>
              </a:lnSpc>
              <a:spcBef>
                <a:spcPts val="0"/>
              </a:spcBef>
              <a:spcAft>
                <a:spcPts val="0"/>
              </a:spcAft>
            </a:pPr>
            <a:r>
              <a:rPr lang="en-US" sz="880" dirty="0">
                <a:latin typeface="Helvetica"/>
                <a:cs typeface="Helvetica"/>
              </a:rPr>
              <a:t>1 - 43</a:t>
            </a:r>
          </a:p>
        </p:txBody>
      </p:sp>
      <p:sp>
        <p:nvSpPr>
          <p:cNvPr id="480" name="tx54">
            <a:extLst>
              <a:ext uri="{FF2B5EF4-FFF2-40B4-BE49-F238E27FC236}">
                <a16:creationId xmlns:a16="http://schemas.microsoft.com/office/drawing/2014/main" id="{368F068D-032E-DA0E-CA95-4CE098DA7F11}"/>
              </a:ext>
            </a:extLst>
          </p:cNvPr>
          <p:cNvSpPr/>
          <p:nvPr/>
        </p:nvSpPr>
        <p:spPr>
          <a:xfrm>
            <a:off x="7729981" y="6273946"/>
            <a:ext cx="31331" cy="101608"/>
          </a:xfrm>
          <a:prstGeom prst="rect">
            <a:avLst/>
          </a:prstGeom>
          <a:noFill/>
        </p:spPr>
        <p:txBody>
          <a:bodyPr wrap="none" lIns="0" tIns="0" rIns="0" bIns="0" anchor="ctr" anchorCtr="1"/>
          <a:lstStyle/>
          <a:p>
            <a:pPr marL="0" marR="0" indent="0" algn="l">
              <a:lnSpc>
                <a:spcPts val="880"/>
              </a:lnSpc>
              <a:spcBef>
                <a:spcPts val="0"/>
              </a:spcBef>
              <a:spcAft>
                <a:spcPts val="0"/>
              </a:spcAft>
            </a:pPr>
            <a:r>
              <a:rPr lang="en-US" sz="880" dirty="0">
                <a:latin typeface="Helvetica"/>
                <a:cs typeface="Helvetica"/>
              </a:rPr>
              <a:t>1</a:t>
            </a:r>
            <a:endParaRPr sz="880" dirty="0">
              <a:latin typeface="Helvetica"/>
              <a:cs typeface="Helvetica"/>
            </a:endParaRPr>
          </a:p>
        </p:txBody>
      </p:sp>
      <p:sp>
        <p:nvSpPr>
          <p:cNvPr id="481" name="tx55">
            <a:extLst>
              <a:ext uri="{FF2B5EF4-FFF2-40B4-BE49-F238E27FC236}">
                <a16:creationId xmlns:a16="http://schemas.microsoft.com/office/drawing/2014/main" id="{3532F91A-3486-51BC-FDD9-71CEB85261C2}"/>
              </a:ext>
            </a:extLst>
          </p:cNvPr>
          <p:cNvSpPr/>
          <p:nvPr/>
        </p:nvSpPr>
        <p:spPr>
          <a:xfrm>
            <a:off x="8175234" y="6271400"/>
            <a:ext cx="31331" cy="104154"/>
          </a:xfrm>
          <a:prstGeom prst="rect">
            <a:avLst/>
          </a:prstGeom>
          <a:noFill/>
        </p:spPr>
        <p:txBody>
          <a:bodyPr wrap="none" lIns="0" tIns="0" rIns="0" bIns="0" anchor="ctr" anchorCtr="1"/>
          <a:lstStyle/>
          <a:p>
            <a:pPr marL="0" marR="0" indent="0" algn="l">
              <a:lnSpc>
                <a:spcPts val="880"/>
              </a:lnSpc>
              <a:spcBef>
                <a:spcPts val="0"/>
              </a:spcBef>
              <a:spcAft>
                <a:spcPts val="0"/>
              </a:spcAft>
            </a:pPr>
            <a:r>
              <a:rPr lang="en-US" sz="880" dirty="0">
                <a:latin typeface="Helvetica"/>
                <a:cs typeface="Helvetica"/>
              </a:rPr>
              <a:t>2</a:t>
            </a:r>
            <a:endParaRPr sz="880" dirty="0">
              <a:latin typeface="Helvetica"/>
              <a:cs typeface="Helvetica"/>
            </a:endParaRPr>
          </a:p>
        </p:txBody>
      </p:sp>
      <p:sp>
        <p:nvSpPr>
          <p:cNvPr id="482" name="tx56">
            <a:extLst>
              <a:ext uri="{FF2B5EF4-FFF2-40B4-BE49-F238E27FC236}">
                <a16:creationId xmlns:a16="http://schemas.microsoft.com/office/drawing/2014/main" id="{ECDD47D5-2A40-CFF1-390B-FA824E57A532}"/>
              </a:ext>
            </a:extLst>
          </p:cNvPr>
          <p:cNvSpPr/>
          <p:nvPr/>
        </p:nvSpPr>
        <p:spPr>
          <a:xfrm>
            <a:off x="8620488" y="6274016"/>
            <a:ext cx="31331" cy="101536"/>
          </a:xfrm>
          <a:prstGeom prst="rect">
            <a:avLst/>
          </a:prstGeom>
          <a:noFill/>
        </p:spPr>
        <p:txBody>
          <a:bodyPr wrap="none" lIns="0" tIns="0" rIns="0" bIns="0" anchor="ctr" anchorCtr="1"/>
          <a:lstStyle/>
          <a:p>
            <a:pPr marL="0" marR="0" indent="0" algn="l">
              <a:lnSpc>
                <a:spcPts val="880"/>
              </a:lnSpc>
              <a:spcBef>
                <a:spcPts val="0"/>
              </a:spcBef>
              <a:spcAft>
                <a:spcPts val="0"/>
              </a:spcAft>
            </a:pPr>
            <a:r>
              <a:rPr lang="en-US" sz="880" dirty="0">
                <a:latin typeface="Helvetica"/>
                <a:cs typeface="Helvetica"/>
              </a:rPr>
              <a:t>3</a:t>
            </a:r>
            <a:endParaRPr sz="880" dirty="0">
              <a:latin typeface="Helvetica"/>
              <a:cs typeface="Helvetica"/>
            </a:endParaRPr>
          </a:p>
        </p:txBody>
      </p:sp>
      <p:sp>
        <p:nvSpPr>
          <p:cNvPr id="483" name="tx57">
            <a:extLst>
              <a:ext uri="{FF2B5EF4-FFF2-40B4-BE49-F238E27FC236}">
                <a16:creationId xmlns:a16="http://schemas.microsoft.com/office/drawing/2014/main" id="{0D3C8AD9-FA69-8F4F-93AF-723C6D0BD61F}"/>
              </a:ext>
            </a:extLst>
          </p:cNvPr>
          <p:cNvSpPr/>
          <p:nvPr/>
        </p:nvSpPr>
        <p:spPr>
          <a:xfrm>
            <a:off x="9065742" y="6273452"/>
            <a:ext cx="31331" cy="102103"/>
          </a:xfrm>
          <a:prstGeom prst="rect">
            <a:avLst/>
          </a:prstGeom>
          <a:noFill/>
        </p:spPr>
        <p:txBody>
          <a:bodyPr wrap="none" lIns="0" tIns="0" rIns="0" bIns="0" anchor="ctr" anchorCtr="1"/>
          <a:lstStyle/>
          <a:p>
            <a:pPr marL="0" marR="0" indent="0" algn="l">
              <a:lnSpc>
                <a:spcPts val="880"/>
              </a:lnSpc>
              <a:spcBef>
                <a:spcPts val="0"/>
              </a:spcBef>
              <a:spcAft>
                <a:spcPts val="0"/>
              </a:spcAft>
            </a:pPr>
            <a:r>
              <a:rPr lang="en-US" sz="880" dirty="0">
                <a:latin typeface="Helvetica"/>
                <a:cs typeface="Helvetica"/>
              </a:rPr>
              <a:t>4</a:t>
            </a:r>
            <a:endParaRPr sz="880" dirty="0">
              <a:latin typeface="Helvetica"/>
              <a:cs typeface="Helvetica"/>
            </a:endParaRPr>
          </a:p>
        </p:txBody>
      </p:sp>
      <p:sp>
        <p:nvSpPr>
          <p:cNvPr id="484" name="tx58">
            <a:extLst>
              <a:ext uri="{FF2B5EF4-FFF2-40B4-BE49-F238E27FC236}">
                <a16:creationId xmlns:a16="http://schemas.microsoft.com/office/drawing/2014/main" id="{474201D7-B470-DA6E-6D81-E55809BFC034}"/>
              </a:ext>
            </a:extLst>
          </p:cNvPr>
          <p:cNvSpPr/>
          <p:nvPr/>
        </p:nvSpPr>
        <p:spPr>
          <a:xfrm>
            <a:off x="9510995" y="6271259"/>
            <a:ext cx="31331" cy="104295"/>
          </a:xfrm>
          <a:prstGeom prst="rect">
            <a:avLst/>
          </a:prstGeom>
          <a:noFill/>
        </p:spPr>
        <p:txBody>
          <a:bodyPr wrap="none" lIns="0" tIns="0" rIns="0" bIns="0" anchor="ctr" anchorCtr="1"/>
          <a:lstStyle/>
          <a:p>
            <a:pPr marL="0" marR="0" indent="0" algn="l">
              <a:lnSpc>
                <a:spcPts val="880"/>
              </a:lnSpc>
              <a:spcBef>
                <a:spcPts val="0"/>
              </a:spcBef>
              <a:spcAft>
                <a:spcPts val="0"/>
              </a:spcAft>
            </a:pPr>
            <a:r>
              <a:rPr lang="en-US" sz="880" dirty="0">
                <a:latin typeface="Helvetica"/>
                <a:cs typeface="Helvetica"/>
              </a:rPr>
              <a:t>5</a:t>
            </a:r>
            <a:endParaRPr sz="880" dirty="0">
              <a:latin typeface="Helvetica"/>
              <a:cs typeface="Helvetica"/>
            </a:endParaRPr>
          </a:p>
        </p:txBody>
      </p:sp>
      <p:sp>
        <p:nvSpPr>
          <p:cNvPr id="485" name="tx59">
            <a:extLst>
              <a:ext uri="{FF2B5EF4-FFF2-40B4-BE49-F238E27FC236}">
                <a16:creationId xmlns:a16="http://schemas.microsoft.com/office/drawing/2014/main" id="{92A28702-A4BF-D076-B57D-1915E2E5EF41}"/>
              </a:ext>
            </a:extLst>
          </p:cNvPr>
          <p:cNvSpPr/>
          <p:nvPr/>
        </p:nvSpPr>
        <p:spPr>
          <a:xfrm>
            <a:off x="9956249" y="6275996"/>
            <a:ext cx="31331" cy="99558"/>
          </a:xfrm>
          <a:prstGeom prst="rect">
            <a:avLst/>
          </a:prstGeom>
          <a:noFill/>
        </p:spPr>
        <p:txBody>
          <a:bodyPr wrap="none" lIns="0" tIns="0" rIns="0" bIns="0" anchor="ctr" anchorCtr="1"/>
          <a:lstStyle/>
          <a:p>
            <a:pPr marL="0" marR="0" indent="0" algn="l">
              <a:lnSpc>
                <a:spcPts val="880"/>
              </a:lnSpc>
              <a:spcBef>
                <a:spcPts val="0"/>
              </a:spcBef>
              <a:spcAft>
                <a:spcPts val="0"/>
              </a:spcAft>
            </a:pPr>
            <a:r>
              <a:rPr lang="en-US" sz="880" dirty="0">
                <a:latin typeface="Helvetica"/>
                <a:cs typeface="Helvetica"/>
              </a:rPr>
              <a:t>6</a:t>
            </a:r>
            <a:endParaRPr sz="880" dirty="0">
              <a:latin typeface="Helvetica"/>
              <a:cs typeface="Helvetica"/>
            </a:endParaRPr>
          </a:p>
        </p:txBody>
      </p:sp>
      <p:sp>
        <p:nvSpPr>
          <p:cNvPr id="486" name="tx60">
            <a:extLst>
              <a:ext uri="{FF2B5EF4-FFF2-40B4-BE49-F238E27FC236}">
                <a16:creationId xmlns:a16="http://schemas.microsoft.com/office/drawing/2014/main" id="{99EA3428-0477-DC04-562B-EA8F9B8E56A0}"/>
              </a:ext>
            </a:extLst>
          </p:cNvPr>
          <p:cNvSpPr/>
          <p:nvPr/>
        </p:nvSpPr>
        <p:spPr>
          <a:xfrm>
            <a:off x="10401502" y="6271118"/>
            <a:ext cx="31331" cy="104436"/>
          </a:xfrm>
          <a:prstGeom prst="rect">
            <a:avLst/>
          </a:prstGeom>
          <a:noFill/>
        </p:spPr>
        <p:txBody>
          <a:bodyPr wrap="none" lIns="0" tIns="0" rIns="0" bIns="0" anchor="ctr" anchorCtr="1"/>
          <a:lstStyle/>
          <a:p>
            <a:pPr marL="0" marR="0" indent="0" algn="l">
              <a:lnSpc>
                <a:spcPts val="880"/>
              </a:lnSpc>
              <a:spcBef>
                <a:spcPts val="0"/>
              </a:spcBef>
              <a:spcAft>
                <a:spcPts val="0"/>
              </a:spcAft>
            </a:pPr>
            <a:r>
              <a:rPr lang="en-US" sz="880" dirty="0">
                <a:latin typeface="Helvetica"/>
                <a:cs typeface="Helvetica"/>
              </a:rPr>
              <a:t>7</a:t>
            </a:r>
            <a:endParaRPr sz="880" dirty="0">
              <a:latin typeface="Helvetica"/>
              <a:cs typeface="Helvetica"/>
            </a:endParaRPr>
          </a:p>
        </p:txBody>
      </p:sp>
      <p:sp>
        <p:nvSpPr>
          <p:cNvPr id="487" name="tx61">
            <a:extLst>
              <a:ext uri="{FF2B5EF4-FFF2-40B4-BE49-F238E27FC236}">
                <a16:creationId xmlns:a16="http://schemas.microsoft.com/office/drawing/2014/main" id="{59EA23B2-89FD-4A3C-46D7-331816D65336}"/>
              </a:ext>
            </a:extLst>
          </p:cNvPr>
          <p:cNvSpPr/>
          <p:nvPr/>
        </p:nvSpPr>
        <p:spPr>
          <a:xfrm>
            <a:off x="10846758" y="6271330"/>
            <a:ext cx="31331" cy="104224"/>
          </a:xfrm>
          <a:prstGeom prst="rect">
            <a:avLst/>
          </a:prstGeom>
          <a:noFill/>
        </p:spPr>
        <p:txBody>
          <a:bodyPr wrap="none" lIns="0" tIns="0" rIns="0" bIns="0" anchor="ctr" anchorCtr="1"/>
          <a:lstStyle/>
          <a:p>
            <a:pPr marL="0" marR="0" indent="0" algn="l">
              <a:lnSpc>
                <a:spcPts val="880"/>
              </a:lnSpc>
              <a:spcBef>
                <a:spcPts val="0"/>
              </a:spcBef>
              <a:spcAft>
                <a:spcPts val="0"/>
              </a:spcAft>
            </a:pPr>
            <a:r>
              <a:rPr lang="en-US" sz="880" dirty="0">
                <a:latin typeface="Helvetica"/>
                <a:cs typeface="Helvetica"/>
              </a:rPr>
              <a:t>8</a:t>
            </a:r>
            <a:endParaRPr sz="880" dirty="0">
              <a:latin typeface="Helvetica"/>
              <a:cs typeface="Helvetica"/>
            </a:endParaRPr>
          </a:p>
        </p:txBody>
      </p:sp>
      <p:sp>
        <p:nvSpPr>
          <p:cNvPr id="488" name="tx62">
            <a:extLst>
              <a:ext uri="{FF2B5EF4-FFF2-40B4-BE49-F238E27FC236}">
                <a16:creationId xmlns:a16="http://schemas.microsoft.com/office/drawing/2014/main" id="{214D03C8-758F-2125-FCE7-E6A490D3F185}"/>
              </a:ext>
            </a:extLst>
          </p:cNvPr>
          <p:cNvSpPr/>
          <p:nvPr/>
        </p:nvSpPr>
        <p:spPr>
          <a:xfrm>
            <a:off x="11276345" y="6271542"/>
            <a:ext cx="62661" cy="104011"/>
          </a:xfrm>
          <a:prstGeom prst="rect">
            <a:avLst/>
          </a:prstGeom>
          <a:noFill/>
        </p:spPr>
        <p:txBody>
          <a:bodyPr wrap="none" lIns="0" tIns="0" rIns="0" bIns="0" anchor="ctr" anchorCtr="1"/>
          <a:lstStyle/>
          <a:p>
            <a:pPr marL="0" marR="0" indent="0" algn="l">
              <a:lnSpc>
                <a:spcPts val="880"/>
              </a:lnSpc>
              <a:spcBef>
                <a:spcPts val="0"/>
              </a:spcBef>
              <a:spcAft>
                <a:spcPts val="0"/>
              </a:spcAft>
            </a:pPr>
            <a:r>
              <a:rPr lang="en-US" sz="880" dirty="0">
                <a:latin typeface="Helvetica"/>
                <a:cs typeface="Helvetica"/>
              </a:rPr>
              <a:t>9</a:t>
            </a:r>
            <a:endParaRPr sz="880" dirty="0">
              <a:latin typeface="Helvetica"/>
              <a:cs typeface="Helvetica"/>
            </a:endParaRPr>
          </a:p>
        </p:txBody>
      </p:sp>
      <p:sp>
        <p:nvSpPr>
          <p:cNvPr id="489" name="tx63">
            <a:extLst>
              <a:ext uri="{FF2B5EF4-FFF2-40B4-BE49-F238E27FC236}">
                <a16:creationId xmlns:a16="http://schemas.microsoft.com/office/drawing/2014/main" id="{73AF34BB-58C4-EAB4-5023-4176F567FAA5}"/>
              </a:ext>
            </a:extLst>
          </p:cNvPr>
          <p:cNvSpPr/>
          <p:nvPr/>
        </p:nvSpPr>
        <p:spPr>
          <a:xfrm>
            <a:off x="11721598" y="6274724"/>
            <a:ext cx="62661" cy="100830"/>
          </a:xfrm>
          <a:prstGeom prst="rect">
            <a:avLst/>
          </a:prstGeom>
          <a:noFill/>
        </p:spPr>
        <p:txBody>
          <a:bodyPr wrap="none" lIns="0" tIns="0" rIns="0" bIns="0" anchor="ctr" anchorCtr="1"/>
          <a:lstStyle/>
          <a:p>
            <a:pPr marL="0" marR="0" indent="0" algn="l">
              <a:lnSpc>
                <a:spcPts val="880"/>
              </a:lnSpc>
              <a:spcBef>
                <a:spcPts val="0"/>
              </a:spcBef>
              <a:spcAft>
                <a:spcPts val="0"/>
              </a:spcAft>
            </a:pPr>
            <a:r>
              <a:rPr lang="en-US" sz="880" dirty="0">
                <a:latin typeface="Helvetica"/>
                <a:cs typeface="Helvetica"/>
              </a:rPr>
              <a:t>10-43</a:t>
            </a:r>
            <a:endParaRPr sz="880" dirty="0">
              <a:latin typeface="Helvetica"/>
              <a:cs typeface="Helvetica"/>
            </a:endParaRPr>
          </a:p>
        </p:txBody>
      </p:sp>
      <p:sp>
        <p:nvSpPr>
          <p:cNvPr id="490" name="tx64">
            <a:extLst>
              <a:ext uri="{FF2B5EF4-FFF2-40B4-BE49-F238E27FC236}">
                <a16:creationId xmlns:a16="http://schemas.microsoft.com/office/drawing/2014/main" id="{9428997D-F19F-8DDA-3E73-AE19E81FDE36}"/>
              </a:ext>
            </a:extLst>
          </p:cNvPr>
          <p:cNvSpPr/>
          <p:nvPr/>
        </p:nvSpPr>
        <p:spPr>
          <a:xfrm>
            <a:off x="9330982" y="6445335"/>
            <a:ext cx="391359" cy="137174"/>
          </a:xfrm>
          <a:prstGeom prst="rect">
            <a:avLst/>
          </a:prstGeom>
          <a:noFill/>
        </p:spPr>
        <p:txBody>
          <a:bodyPr wrap="none" lIns="0" tIns="0" rIns="0" bIns="0" anchor="ctr" anchorCtr="1"/>
          <a:lstStyle/>
          <a:p>
            <a:pPr marL="0" marR="0" indent="0" algn="l">
              <a:lnSpc>
                <a:spcPts val="1100"/>
              </a:lnSpc>
              <a:spcBef>
                <a:spcPts val="0"/>
              </a:spcBef>
              <a:spcAft>
                <a:spcPts val="0"/>
              </a:spcAft>
            </a:pPr>
            <a:r>
              <a:rPr sz="1100" dirty="0">
                <a:latin typeface="Helvetica"/>
                <a:cs typeface="Helvetica"/>
              </a:rPr>
              <a:t>Site Number</a:t>
            </a:r>
          </a:p>
        </p:txBody>
      </p:sp>
      <p:sp>
        <p:nvSpPr>
          <p:cNvPr id="491" name="tx65">
            <a:extLst>
              <a:ext uri="{FF2B5EF4-FFF2-40B4-BE49-F238E27FC236}">
                <a16:creationId xmlns:a16="http://schemas.microsoft.com/office/drawing/2014/main" id="{3D5365DB-BAE3-E193-4F10-08FE8E7393C8}"/>
              </a:ext>
            </a:extLst>
          </p:cNvPr>
          <p:cNvSpPr/>
          <p:nvPr/>
        </p:nvSpPr>
        <p:spPr>
          <a:xfrm rot="16200000">
            <a:off x="6278282" y="3776587"/>
            <a:ext cx="362028" cy="50510"/>
          </a:xfrm>
          <a:prstGeom prst="rect">
            <a:avLst/>
          </a:prstGeom>
          <a:noFill/>
        </p:spPr>
        <p:txBody>
          <a:bodyPr wrap="none" lIns="0" tIns="0" rIns="0" bIns="0" anchor="ctr" anchorCtr="1"/>
          <a:lstStyle/>
          <a:p>
            <a:pPr marL="0" marR="0" indent="0" algn="l">
              <a:lnSpc>
                <a:spcPts val="1100"/>
              </a:lnSpc>
              <a:spcBef>
                <a:spcPts val="0"/>
              </a:spcBef>
              <a:spcAft>
                <a:spcPts val="0"/>
              </a:spcAft>
            </a:pPr>
            <a:r>
              <a:rPr lang="en-US" sz="1100" dirty="0">
                <a:latin typeface="Helvetica"/>
                <a:cs typeface="Helvetica"/>
              </a:rPr>
              <a:t>False-positive Rate</a:t>
            </a:r>
            <a:endParaRPr sz="1100" dirty="0">
              <a:latin typeface="Helvetica"/>
              <a:cs typeface="Helvetica"/>
            </a:endParaRPr>
          </a:p>
        </p:txBody>
      </p:sp>
      <p:sp>
        <p:nvSpPr>
          <p:cNvPr id="492" name="tx17">
            <a:extLst>
              <a:ext uri="{FF2B5EF4-FFF2-40B4-BE49-F238E27FC236}">
                <a16:creationId xmlns:a16="http://schemas.microsoft.com/office/drawing/2014/main" id="{71F20DAE-7674-E0D5-98E0-EE3A5428D174}"/>
              </a:ext>
            </a:extLst>
          </p:cNvPr>
          <p:cNvSpPr/>
          <p:nvPr/>
        </p:nvSpPr>
        <p:spPr>
          <a:xfrm>
            <a:off x="7264930" y="5730984"/>
            <a:ext cx="70910" cy="114984"/>
          </a:xfrm>
          <a:prstGeom prst="rect">
            <a:avLst/>
          </a:prstGeom>
          <a:noFill/>
        </p:spPr>
        <p:txBody>
          <a:bodyPr wrap="none" lIns="0" tIns="0" rIns="0" bIns="0" anchor="ctr" anchorCtr="1"/>
          <a:lstStyle/>
          <a:p>
            <a:pPr marL="0" marR="0" indent="0" algn="l">
              <a:lnSpc>
                <a:spcPts val="995"/>
              </a:lnSpc>
              <a:spcBef>
                <a:spcPts val="0"/>
              </a:spcBef>
              <a:spcAft>
                <a:spcPts val="0"/>
              </a:spcAft>
            </a:pPr>
            <a:r>
              <a:rPr lang="en-US" sz="995" b="1" dirty="0">
                <a:solidFill>
                  <a:schemeClr val="bg1"/>
                </a:solidFill>
                <a:latin typeface="Helvetica"/>
                <a:cs typeface="Helvetica"/>
              </a:rPr>
              <a:t>0.08%</a:t>
            </a:r>
            <a:endParaRPr sz="995" b="1" dirty="0">
              <a:solidFill>
                <a:schemeClr val="bg1"/>
              </a:solidFill>
              <a:latin typeface="Helvetica"/>
              <a:cs typeface="Helvetica"/>
            </a:endParaRPr>
          </a:p>
        </p:txBody>
      </p:sp>
      <p:sp>
        <p:nvSpPr>
          <p:cNvPr id="493" name="tx18">
            <a:extLst>
              <a:ext uri="{FF2B5EF4-FFF2-40B4-BE49-F238E27FC236}">
                <a16:creationId xmlns:a16="http://schemas.microsoft.com/office/drawing/2014/main" id="{B6E3CBCD-7469-CC11-5604-2CB13C56615E}"/>
              </a:ext>
            </a:extLst>
          </p:cNvPr>
          <p:cNvSpPr/>
          <p:nvPr/>
        </p:nvSpPr>
        <p:spPr>
          <a:xfrm>
            <a:off x="7710183" y="3322946"/>
            <a:ext cx="70910" cy="114104"/>
          </a:xfrm>
          <a:prstGeom prst="rect">
            <a:avLst/>
          </a:prstGeom>
          <a:noFill/>
        </p:spPr>
        <p:txBody>
          <a:bodyPr wrap="none" lIns="0" tIns="0" rIns="0" bIns="0" anchor="ctr" anchorCtr="1"/>
          <a:lstStyle/>
          <a:p>
            <a:pPr marL="0" marR="0" indent="0" algn="l">
              <a:lnSpc>
                <a:spcPts val="995"/>
              </a:lnSpc>
              <a:spcBef>
                <a:spcPts val="0"/>
              </a:spcBef>
              <a:spcAft>
                <a:spcPts val="0"/>
              </a:spcAft>
            </a:pPr>
            <a:r>
              <a:rPr lang="en-US" sz="995" b="1" dirty="0">
                <a:solidFill>
                  <a:schemeClr val="bg1"/>
                </a:solidFill>
                <a:latin typeface="Helvetica"/>
                <a:cs typeface="Helvetica"/>
              </a:rPr>
              <a:t>0.64%</a:t>
            </a:r>
            <a:endParaRPr sz="995" b="1" dirty="0">
              <a:solidFill>
                <a:schemeClr val="bg1"/>
              </a:solidFill>
              <a:latin typeface="Helvetica"/>
              <a:cs typeface="Helvetica"/>
            </a:endParaRPr>
          </a:p>
        </p:txBody>
      </p:sp>
      <p:sp>
        <p:nvSpPr>
          <p:cNvPr id="494" name="tx19">
            <a:extLst>
              <a:ext uri="{FF2B5EF4-FFF2-40B4-BE49-F238E27FC236}">
                <a16:creationId xmlns:a16="http://schemas.microsoft.com/office/drawing/2014/main" id="{76CCC66D-1817-3F3A-FE7F-EB318C760529}"/>
              </a:ext>
            </a:extLst>
          </p:cNvPr>
          <p:cNvSpPr/>
          <p:nvPr/>
        </p:nvSpPr>
        <p:spPr>
          <a:xfrm>
            <a:off x="8173163" y="4038040"/>
            <a:ext cx="35455" cy="114984"/>
          </a:xfrm>
          <a:prstGeom prst="rect">
            <a:avLst/>
          </a:prstGeom>
          <a:noFill/>
        </p:spPr>
        <p:txBody>
          <a:bodyPr wrap="none" lIns="0" tIns="0" rIns="0" bIns="0" anchor="ctr" anchorCtr="1"/>
          <a:lstStyle/>
          <a:p>
            <a:pPr marL="0" marR="0" indent="0" algn="l">
              <a:lnSpc>
                <a:spcPts val="995"/>
              </a:lnSpc>
              <a:spcBef>
                <a:spcPts val="0"/>
              </a:spcBef>
              <a:spcAft>
                <a:spcPts val="0"/>
              </a:spcAft>
            </a:pPr>
            <a:r>
              <a:rPr lang="en-US" sz="995" b="1" dirty="0">
                <a:solidFill>
                  <a:schemeClr val="bg1"/>
                </a:solidFill>
                <a:latin typeface="Helvetica"/>
                <a:cs typeface="Helvetica"/>
              </a:rPr>
              <a:t>0.47%</a:t>
            </a:r>
            <a:endParaRPr sz="995" b="1" dirty="0">
              <a:solidFill>
                <a:schemeClr val="bg1"/>
              </a:solidFill>
              <a:latin typeface="Helvetica"/>
              <a:cs typeface="Helvetica"/>
            </a:endParaRPr>
          </a:p>
        </p:txBody>
      </p:sp>
      <p:sp>
        <p:nvSpPr>
          <p:cNvPr id="495" name="tx20">
            <a:extLst>
              <a:ext uri="{FF2B5EF4-FFF2-40B4-BE49-F238E27FC236}">
                <a16:creationId xmlns:a16="http://schemas.microsoft.com/office/drawing/2014/main" id="{925EB556-D46D-AD26-3E35-29D401ECDE22}"/>
              </a:ext>
            </a:extLst>
          </p:cNvPr>
          <p:cNvSpPr/>
          <p:nvPr/>
        </p:nvSpPr>
        <p:spPr>
          <a:xfrm>
            <a:off x="8618418" y="4397476"/>
            <a:ext cx="35455" cy="114984"/>
          </a:xfrm>
          <a:prstGeom prst="rect">
            <a:avLst/>
          </a:prstGeom>
          <a:noFill/>
        </p:spPr>
        <p:txBody>
          <a:bodyPr wrap="none" lIns="0" tIns="0" rIns="0" bIns="0" anchor="ctr" anchorCtr="1"/>
          <a:lstStyle/>
          <a:p>
            <a:pPr marL="0" marR="0" indent="0" algn="l">
              <a:lnSpc>
                <a:spcPts val="995"/>
              </a:lnSpc>
              <a:spcBef>
                <a:spcPts val="0"/>
              </a:spcBef>
              <a:spcAft>
                <a:spcPts val="0"/>
              </a:spcAft>
            </a:pPr>
            <a:r>
              <a:rPr lang="en-US" sz="995" b="1" dirty="0">
                <a:solidFill>
                  <a:schemeClr val="bg1"/>
                </a:solidFill>
                <a:latin typeface="Helvetica"/>
                <a:cs typeface="Helvetica"/>
              </a:rPr>
              <a:t>0.39%</a:t>
            </a:r>
            <a:endParaRPr sz="995" b="1" dirty="0">
              <a:solidFill>
                <a:schemeClr val="bg1"/>
              </a:solidFill>
              <a:latin typeface="Helvetica"/>
              <a:cs typeface="Helvetica"/>
            </a:endParaRPr>
          </a:p>
        </p:txBody>
      </p:sp>
      <p:sp>
        <p:nvSpPr>
          <p:cNvPr id="496" name="tx21">
            <a:extLst>
              <a:ext uri="{FF2B5EF4-FFF2-40B4-BE49-F238E27FC236}">
                <a16:creationId xmlns:a16="http://schemas.microsoft.com/office/drawing/2014/main" id="{7B5201E6-C231-C5FB-0FF5-4079D024B771}"/>
              </a:ext>
            </a:extLst>
          </p:cNvPr>
          <p:cNvSpPr/>
          <p:nvPr/>
        </p:nvSpPr>
        <p:spPr>
          <a:xfrm>
            <a:off x="9063672" y="4527405"/>
            <a:ext cx="35455" cy="114104"/>
          </a:xfrm>
          <a:prstGeom prst="rect">
            <a:avLst/>
          </a:prstGeom>
          <a:noFill/>
        </p:spPr>
        <p:txBody>
          <a:bodyPr wrap="none" lIns="0" tIns="0" rIns="0" bIns="0" anchor="ctr" anchorCtr="1"/>
          <a:lstStyle/>
          <a:p>
            <a:pPr marL="0" marR="0" indent="0" algn="l">
              <a:lnSpc>
                <a:spcPts val="995"/>
              </a:lnSpc>
              <a:spcBef>
                <a:spcPts val="0"/>
              </a:spcBef>
              <a:spcAft>
                <a:spcPts val="0"/>
              </a:spcAft>
            </a:pPr>
            <a:r>
              <a:rPr lang="en-US" sz="995" b="1" dirty="0">
                <a:solidFill>
                  <a:schemeClr val="bg1"/>
                </a:solidFill>
                <a:latin typeface="Helvetica"/>
                <a:cs typeface="Helvetica"/>
              </a:rPr>
              <a:t>0.36%</a:t>
            </a:r>
            <a:endParaRPr sz="995" b="1" dirty="0">
              <a:solidFill>
                <a:schemeClr val="bg1"/>
              </a:solidFill>
              <a:latin typeface="Helvetica"/>
              <a:cs typeface="Helvetica"/>
            </a:endParaRPr>
          </a:p>
        </p:txBody>
      </p:sp>
      <p:sp>
        <p:nvSpPr>
          <p:cNvPr id="497" name="tx22">
            <a:extLst>
              <a:ext uri="{FF2B5EF4-FFF2-40B4-BE49-F238E27FC236}">
                <a16:creationId xmlns:a16="http://schemas.microsoft.com/office/drawing/2014/main" id="{3A09F94D-17AD-34F5-54B9-8D8BF4061171}"/>
              </a:ext>
            </a:extLst>
          </p:cNvPr>
          <p:cNvSpPr/>
          <p:nvPr/>
        </p:nvSpPr>
        <p:spPr>
          <a:xfrm>
            <a:off x="9508926" y="4914553"/>
            <a:ext cx="35455" cy="114104"/>
          </a:xfrm>
          <a:prstGeom prst="rect">
            <a:avLst/>
          </a:prstGeom>
          <a:noFill/>
        </p:spPr>
        <p:txBody>
          <a:bodyPr wrap="none" lIns="0" tIns="0" rIns="0" bIns="0" anchor="ctr" anchorCtr="1"/>
          <a:lstStyle/>
          <a:p>
            <a:pPr marL="0" marR="0" indent="0" algn="l">
              <a:lnSpc>
                <a:spcPts val="995"/>
              </a:lnSpc>
              <a:spcBef>
                <a:spcPts val="0"/>
              </a:spcBef>
              <a:spcAft>
                <a:spcPts val="0"/>
              </a:spcAft>
            </a:pPr>
            <a:r>
              <a:rPr lang="en-US" sz="995" b="1" dirty="0">
                <a:solidFill>
                  <a:schemeClr val="bg1"/>
                </a:solidFill>
                <a:latin typeface="Helvetica"/>
                <a:cs typeface="Helvetica"/>
              </a:rPr>
              <a:t>0.27%</a:t>
            </a:r>
            <a:endParaRPr sz="995" b="1" dirty="0">
              <a:solidFill>
                <a:schemeClr val="bg1"/>
              </a:solidFill>
              <a:latin typeface="Helvetica"/>
              <a:cs typeface="Helvetica"/>
            </a:endParaRPr>
          </a:p>
        </p:txBody>
      </p:sp>
      <p:sp>
        <p:nvSpPr>
          <p:cNvPr id="498" name="tx23">
            <a:extLst>
              <a:ext uri="{FF2B5EF4-FFF2-40B4-BE49-F238E27FC236}">
                <a16:creationId xmlns:a16="http://schemas.microsoft.com/office/drawing/2014/main" id="{5C1C2F30-465D-3E19-AB3F-BC6315E1C490}"/>
              </a:ext>
            </a:extLst>
          </p:cNvPr>
          <p:cNvSpPr/>
          <p:nvPr/>
        </p:nvSpPr>
        <p:spPr>
          <a:xfrm>
            <a:off x="9954179" y="4957569"/>
            <a:ext cx="35455" cy="114104"/>
          </a:xfrm>
          <a:prstGeom prst="rect">
            <a:avLst/>
          </a:prstGeom>
          <a:noFill/>
        </p:spPr>
        <p:txBody>
          <a:bodyPr wrap="none" lIns="0" tIns="0" rIns="0" bIns="0" anchor="ctr" anchorCtr="1"/>
          <a:lstStyle/>
          <a:p>
            <a:pPr marL="0" marR="0" indent="0" algn="l">
              <a:lnSpc>
                <a:spcPts val="995"/>
              </a:lnSpc>
              <a:spcBef>
                <a:spcPts val="0"/>
              </a:spcBef>
              <a:spcAft>
                <a:spcPts val="0"/>
              </a:spcAft>
            </a:pPr>
            <a:r>
              <a:rPr lang="en-US" sz="995" b="1" dirty="0">
                <a:solidFill>
                  <a:schemeClr val="bg1"/>
                </a:solidFill>
                <a:latin typeface="Helvetica"/>
                <a:cs typeface="Helvetica"/>
              </a:rPr>
              <a:t>0.26%</a:t>
            </a:r>
            <a:endParaRPr sz="995" b="1" dirty="0">
              <a:solidFill>
                <a:schemeClr val="bg1"/>
              </a:solidFill>
              <a:latin typeface="Helvetica"/>
              <a:cs typeface="Helvetica"/>
            </a:endParaRPr>
          </a:p>
        </p:txBody>
      </p:sp>
      <p:sp>
        <p:nvSpPr>
          <p:cNvPr id="499" name="tx24">
            <a:extLst>
              <a:ext uri="{FF2B5EF4-FFF2-40B4-BE49-F238E27FC236}">
                <a16:creationId xmlns:a16="http://schemas.microsoft.com/office/drawing/2014/main" id="{9F9CD084-81FE-F7D4-9D19-2DD8BE5D0EF7}"/>
              </a:ext>
            </a:extLst>
          </p:cNvPr>
          <p:cNvSpPr/>
          <p:nvPr/>
        </p:nvSpPr>
        <p:spPr>
          <a:xfrm>
            <a:off x="10399433" y="5215668"/>
            <a:ext cx="35455" cy="114104"/>
          </a:xfrm>
          <a:prstGeom prst="rect">
            <a:avLst/>
          </a:prstGeom>
          <a:noFill/>
        </p:spPr>
        <p:txBody>
          <a:bodyPr wrap="none" lIns="0" tIns="0" rIns="0" bIns="0" anchor="ctr" anchorCtr="1"/>
          <a:lstStyle/>
          <a:p>
            <a:pPr marL="0" marR="0" indent="0" algn="l">
              <a:lnSpc>
                <a:spcPts val="995"/>
              </a:lnSpc>
              <a:spcBef>
                <a:spcPts val="0"/>
              </a:spcBef>
              <a:spcAft>
                <a:spcPts val="0"/>
              </a:spcAft>
            </a:pPr>
            <a:r>
              <a:rPr lang="en-US" sz="995" b="1" dirty="0">
                <a:solidFill>
                  <a:schemeClr val="bg1"/>
                </a:solidFill>
                <a:latin typeface="Helvetica"/>
                <a:cs typeface="Helvetica"/>
              </a:rPr>
              <a:t>0.20%</a:t>
            </a:r>
            <a:endParaRPr sz="995" b="1" dirty="0">
              <a:solidFill>
                <a:schemeClr val="bg1"/>
              </a:solidFill>
              <a:latin typeface="Helvetica"/>
              <a:cs typeface="Helvetica"/>
            </a:endParaRPr>
          </a:p>
        </p:txBody>
      </p:sp>
      <p:sp>
        <p:nvSpPr>
          <p:cNvPr id="500" name="tx25">
            <a:extLst>
              <a:ext uri="{FF2B5EF4-FFF2-40B4-BE49-F238E27FC236}">
                <a16:creationId xmlns:a16="http://schemas.microsoft.com/office/drawing/2014/main" id="{C4C57BD9-417C-5B1C-F232-940BAB6E60CF}"/>
              </a:ext>
            </a:extLst>
          </p:cNvPr>
          <p:cNvSpPr/>
          <p:nvPr/>
        </p:nvSpPr>
        <p:spPr>
          <a:xfrm>
            <a:off x="10844686" y="5730984"/>
            <a:ext cx="35455" cy="114984"/>
          </a:xfrm>
          <a:prstGeom prst="rect">
            <a:avLst/>
          </a:prstGeom>
          <a:noFill/>
        </p:spPr>
        <p:txBody>
          <a:bodyPr wrap="none" lIns="0" tIns="0" rIns="0" bIns="0" anchor="ctr" anchorCtr="1"/>
          <a:lstStyle/>
          <a:p>
            <a:pPr marL="0" marR="0" indent="0" algn="l">
              <a:lnSpc>
                <a:spcPts val="995"/>
              </a:lnSpc>
              <a:spcBef>
                <a:spcPts val="0"/>
              </a:spcBef>
              <a:spcAft>
                <a:spcPts val="0"/>
              </a:spcAft>
            </a:pPr>
            <a:r>
              <a:rPr lang="en-US" sz="995" b="1" dirty="0">
                <a:solidFill>
                  <a:schemeClr val="bg1"/>
                </a:solidFill>
                <a:latin typeface="Helvetica"/>
                <a:cs typeface="Helvetica"/>
              </a:rPr>
              <a:t>0.08%</a:t>
            </a:r>
            <a:endParaRPr sz="995" b="1" dirty="0">
              <a:solidFill>
                <a:schemeClr val="bg1"/>
              </a:solidFill>
              <a:latin typeface="Helvetica"/>
              <a:cs typeface="Helvetica"/>
            </a:endParaRPr>
          </a:p>
        </p:txBody>
      </p:sp>
      <p:sp>
        <p:nvSpPr>
          <p:cNvPr id="501" name="tx26">
            <a:extLst>
              <a:ext uri="{FF2B5EF4-FFF2-40B4-BE49-F238E27FC236}">
                <a16:creationId xmlns:a16="http://schemas.microsoft.com/office/drawing/2014/main" id="{9A8B555C-A148-35B9-C838-AC1EDB135B06}"/>
              </a:ext>
            </a:extLst>
          </p:cNvPr>
          <p:cNvSpPr/>
          <p:nvPr/>
        </p:nvSpPr>
        <p:spPr>
          <a:xfrm>
            <a:off x="11289939" y="5807747"/>
            <a:ext cx="35455" cy="114104"/>
          </a:xfrm>
          <a:prstGeom prst="rect">
            <a:avLst/>
          </a:prstGeom>
          <a:noFill/>
        </p:spPr>
        <p:txBody>
          <a:bodyPr wrap="none" lIns="0" tIns="0" rIns="0" bIns="0" anchor="ctr" anchorCtr="1"/>
          <a:lstStyle/>
          <a:p>
            <a:pPr marL="0" marR="0" indent="0" algn="l">
              <a:lnSpc>
                <a:spcPts val="995"/>
              </a:lnSpc>
              <a:spcBef>
                <a:spcPts val="0"/>
              </a:spcBef>
              <a:spcAft>
                <a:spcPts val="0"/>
              </a:spcAft>
            </a:pPr>
            <a:r>
              <a:rPr lang="en-US" sz="995" b="1" dirty="0">
                <a:solidFill>
                  <a:schemeClr val="bg1"/>
                </a:solidFill>
                <a:latin typeface="Helvetica"/>
                <a:cs typeface="Helvetica"/>
              </a:rPr>
              <a:t>0.05%</a:t>
            </a:r>
            <a:endParaRPr sz="995" b="1" dirty="0">
              <a:solidFill>
                <a:schemeClr val="bg1"/>
              </a:solidFill>
              <a:latin typeface="Helvetica"/>
              <a:cs typeface="Helvetica"/>
            </a:endParaRPr>
          </a:p>
        </p:txBody>
      </p:sp>
      <p:sp>
        <p:nvSpPr>
          <p:cNvPr id="2" name="Rectangle 1">
            <a:extLst>
              <a:ext uri="{FF2B5EF4-FFF2-40B4-BE49-F238E27FC236}">
                <a16:creationId xmlns:a16="http://schemas.microsoft.com/office/drawing/2014/main" id="{56EC523D-150C-B81E-E4AC-BD256E4F209A}"/>
              </a:ext>
            </a:extLst>
          </p:cNvPr>
          <p:cNvSpPr/>
          <p:nvPr/>
        </p:nvSpPr>
        <p:spPr>
          <a:xfrm>
            <a:off x="6141708" y="1180111"/>
            <a:ext cx="6050292" cy="566662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331E9D2-BFD9-6AE1-AC7F-08D5D8B56A7C}"/>
              </a:ext>
            </a:extLst>
          </p:cNvPr>
          <p:cNvGrpSpPr/>
          <p:nvPr/>
        </p:nvGrpSpPr>
        <p:grpSpPr>
          <a:xfrm>
            <a:off x="155445" y="3403765"/>
            <a:ext cx="5699292" cy="3041570"/>
            <a:chOff x="155445" y="3433906"/>
            <a:chExt cx="5699292" cy="3010798"/>
          </a:xfrm>
        </p:grpSpPr>
        <p:sp>
          <p:nvSpPr>
            <p:cNvPr id="6" name="Rectangle 5">
              <a:extLst>
                <a:ext uri="{FF2B5EF4-FFF2-40B4-BE49-F238E27FC236}">
                  <a16:creationId xmlns:a16="http://schemas.microsoft.com/office/drawing/2014/main" id="{EA840A19-1A58-176E-D239-C53555076F2E}"/>
                </a:ext>
              </a:extLst>
            </p:cNvPr>
            <p:cNvSpPr/>
            <p:nvPr/>
          </p:nvSpPr>
          <p:spPr>
            <a:xfrm>
              <a:off x="2296197" y="4930866"/>
              <a:ext cx="3558540" cy="15138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9E25B35-CD39-6E7E-4771-A489AF51CC4D}"/>
                </a:ext>
              </a:extLst>
            </p:cNvPr>
            <p:cNvSpPr/>
            <p:nvPr/>
          </p:nvSpPr>
          <p:spPr>
            <a:xfrm>
              <a:off x="155445" y="3433906"/>
              <a:ext cx="2362983" cy="145196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D4D8268-A888-99AD-7942-079C9ED6B072}"/>
              </a:ext>
            </a:extLst>
          </p:cNvPr>
          <p:cNvSpPr/>
          <p:nvPr/>
        </p:nvSpPr>
        <p:spPr>
          <a:xfrm>
            <a:off x="2420641" y="3423612"/>
            <a:ext cx="1833820" cy="145196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98171DE-9876-4633-7290-17BEEBB0B5C3}"/>
              </a:ext>
            </a:extLst>
          </p:cNvPr>
          <p:cNvSpPr/>
          <p:nvPr/>
        </p:nvSpPr>
        <p:spPr>
          <a:xfrm>
            <a:off x="4254460" y="3414066"/>
            <a:ext cx="1962430" cy="145196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1573328-3E8A-CB4A-54DF-A9FA9B410AF8}"/>
              </a:ext>
            </a:extLst>
          </p:cNvPr>
          <p:cNvSpPr/>
          <p:nvPr/>
        </p:nvSpPr>
        <p:spPr>
          <a:xfrm>
            <a:off x="2420640" y="1944005"/>
            <a:ext cx="1833820" cy="145196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B2DE710-2182-E3A2-BE01-CF275D648808}"/>
              </a:ext>
            </a:extLst>
          </p:cNvPr>
          <p:cNvSpPr/>
          <p:nvPr/>
        </p:nvSpPr>
        <p:spPr>
          <a:xfrm>
            <a:off x="4254460" y="1946542"/>
            <a:ext cx="2041771" cy="145196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8F2729-2539-BC68-ACE9-E0D761F1968D}"/>
              </a:ext>
            </a:extLst>
          </p:cNvPr>
          <p:cNvSpPr txBox="1"/>
          <p:nvPr/>
        </p:nvSpPr>
        <p:spPr>
          <a:xfrm>
            <a:off x="965207" y="2734760"/>
            <a:ext cx="1389294" cy="523220"/>
          </a:xfrm>
          <a:prstGeom prst="rect">
            <a:avLst/>
          </a:prstGeom>
          <a:noFill/>
        </p:spPr>
        <p:txBody>
          <a:bodyPr wrap="square">
            <a:spAutoFit/>
          </a:bodyPr>
          <a:lstStyle/>
          <a:p>
            <a:pPr algn="ctr"/>
            <a:r>
              <a:rPr lang="en-US" sz="1400" b="1" dirty="0">
                <a:latin typeface="Arial" panose="020B0604020202020204" pitchFamily="34" charset="0"/>
                <a:cs typeface="Arial" panose="020B0604020202020204" pitchFamily="34" charset="0"/>
              </a:rPr>
              <a:t>18.5% </a:t>
            </a:r>
          </a:p>
          <a:p>
            <a:pPr algn="ctr"/>
            <a:r>
              <a:rPr lang="en-US" sz="1400" dirty="0">
                <a:latin typeface="Arial" panose="020B0604020202020204" pitchFamily="34" charset="0"/>
                <a:cs typeface="Arial" panose="020B0604020202020204" pitchFamily="34" charset="0"/>
              </a:rPr>
              <a:t>(7.0%, 38.7%)</a:t>
            </a:r>
          </a:p>
        </p:txBody>
      </p:sp>
      <p:pic>
        <p:nvPicPr>
          <p:cNvPr id="3" name="Picture 2" descr="HPTN Logo 2023">
            <a:extLst>
              <a:ext uri="{FF2B5EF4-FFF2-40B4-BE49-F238E27FC236}">
                <a16:creationId xmlns:a16="http://schemas.microsoft.com/office/drawing/2014/main" id="{513E256F-4D0D-EB72-C099-2155F184682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570"/>
            <a:ext cx="1971040" cy="9077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a:extLst>
              <a:ext uri="{FF2B5EF4-FFF2-40B4-BE49-F238E27FC236}">
                <a16:creationId xmlns:a16="http://schemas.microsoft.com/office/drawing/2014/main" id="{238DF22E-5354-11C9-8B25-2A5137405D7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66066" y="53092"/>
            <a:ext cx="1280160" cy="804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46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E100474-96A3-53A5-49C5-77617B959374}"/>
              </a:ext>
            </a:extLst>
          </p:cNvPr>
          <p:cNvPicPr>
            <a:picLocks noChangeAspect="1"/>
          </p:cNvPicPr>
          <p:nvPr/>
        </p:nvPicPr>
        <p:blipFill>
          <a:blip r:embed="rId3"/>
          <a:srcRect l="545" r="545"/>
          <a:stretch/>
        </p:blipFill>
        <p:spPr>
          <a:xfrm>
            <a:off x="149253" y="2675540"/>
            <a:ext cx="627695" cy="634615"/>
          </a:xfrm>
          <a:prstGeom prst="rect">
            <a:avLst/>
          </a:prstGeom>
        </p:spPr>
      </p:pic>
      <p:sp>
        <p:nvSpPr>
          <p:cNvPr id="419" name="Title 1">
            <a:extLst>
              <a:ext uri="{FF2B5EF4-FFF2-40B4-BE49-F238E27FC236}">
                <a16:creationId xmlns:a16="http://schemas.microsoft.com/office/drawing/2014/main" id="{22103506-90B1-253B-32A5-D5A88B541C6A}"/>
              </a:ext>
            </a:extLst>
          </p:cNvPr>
          <p:cNvSpPr txBox="1">
            <a:spLocks/>
          </p:cNvSpPr>
          <p:nvPr/>
        </p:nvSpPr>
        <p:spPr>
          <a:xfrm>
            <a:off x="546100" y="11254"/>
            <a:ext cx="11202991" cy="1223964"/>
          </a:xfrm>
          <a:prstGeom prst="rect">
            <a:avLst/>
          </a:prstGeom>
        </p:spPr>
        <p:txBody>
          <a:bodyPr vert="horz" lIns="0" tIns="182880" rIns="0" bIns="0" rtlCol="0" anchor="t">
            <a:norm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sz="4200" dirty="0">
                <a:solidFill>
                  <a:srgbClr val="011893"/>
                </a:solidFill>
                <a:latin typeface="Arial Black" panose="020B0604020202020204" pitchFamily="34" charset="0"/>
                <a:cs typeface="Arial Black" panose="020B0604020202020204" pitchFamily="34" charset="0"/>
              </a:rPr>
              <a:t>Performance Characteristics</a:t>
            </a:r>
            <a:endParaRPr kumimoji="0" lang="en-GB" sz="4200" u="none" strike="noStrike" kern="1200" cap="none" spc="0" normalizeH="0" baseline="0" noProof="0" dirty="0">
              <a:ln>
                <a:noFill/>
              </a:ln>
              <a:solidFill>
                <a:srgbClr val="011893"/>
              </a:solidFill>
              <a:effectLst/>
              <a:uLnTx/>
              <a:uFillTx/>
              <a:latin typeface="Arial Black" panose="020B0604020202020204" pitchFamily="34" charset="0"/>
              <a:cs typeface="Arial Black" panose="020B0604020202020204" pitchFamily="34" charset="0"/>
            </a:endParaRPr>
          </a:p>
        </p:txBody>
      </p:sp>
      <p:cxnSp>
        <p:nvCxnSpPr>
          <p:cNvPr id="420" name="Straight Connector 419">
            <a:extLst>
              <a:ext uri="{FF2B5EF4-FFF2-40B4-BE49-F238E27FC236}">
                <a16:creationId xmlns:a16="http://schemas.microsoft.com/office/drawing/2014/main" id="{B876057E-1909-A8A2-DD95-511A5CA996D2}"/>
              </a:ext>
            </a:extLst>
          </p:cNvPr>
          <p:cNvCxnSpPr>
            <a:cxnSpLocks/>
          </p:cNvCxnSpPr>
          <p:nvPr/>
        </p:nvCxnSpPr>
        <p:spPr>
          <a:xfrm>
            <a:off x="442909" y="1023242"/>
            <a:ext cx="11306182" cy="0"/>
          </a:xfrm>
          <a:prstGeom prst="line">
            <a:avLst/>
          </a:prstGeom>
          <a:ln w="38100">
            <a:solidFill>
              <a:schemeClr val="tx1"/>
            </a:solidFill>
          </a:ln>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6163C6F6-8EF8-B814-35B0-5F8B4BC92F55}"/>
              </a:ext>
            </a:extLst>
          </p:cNvPr>
          <p:cNvSpPr txBox="1"/>
          <p:nvPr/>
        </p:nvSpPr>
        <p:spPr>
          <a:xfrm>
            <a:off x="7206909" y="2063998"/>
            <a:ext cx="4857194" cy="307777"/>
          </a:xfrm>
          <a:prstGeom prst="rect">
            <a:avLst/>
          </a:prstGeom>
          <a:noFill/>
        </p:spPr>
        <p:txBody>
          <a:bodyPr wrap="square">
            <a:spAutoFit/>
          </a:bodyPr>
          <a:lstStyle/>
          <a:p>
            <a:pPr algn="ctr"/>
            <a:r>
              <a:rPr lang="en-US" sz="1400" b="1" dirty="0">
                <a:effectLst/>
                <a:latin typeface="Arial" panose="020B0604020202020204" pitchFamily="34" charset="0"/>
                <a:cs typeface="Arial" panose="020B0604020202020204" pitchFamily="34" charset="0"/>
              </a:rPr>
              <a:t>False positive rate for Isolated HIV RNA+ results by site</a:t>
            </a:r>
          </a:p>
        </p:txBody>
      </p:sp>
      <p:sp>
        <p:nvSpPr>
          <p:cNvPr id="8" name="TextBox 7">
            <a:extLst>
              <a:ext uri="{FF2B5EF4-FFF2-40B4-BE49-F238E27FC236}">
                <a16:creationId xmlns:a16="http://schemas.microsoft.com/office/drawing/2014/main" id="{C8178CA1-7793-A281-2C3B-C7CAAEF7CEF5}"/>
              </a:ext>
            </a:extLst>
          </p:cNvPr>
          <p:cNvSpPr txBox="1"/>
          <p:nvPr/>
        </p:nvSpPr>
        <p:spPr>
          <a:xfrm>
            <a:off x="7259450" y="1438630"/>
            <a:ext cx="4752113" cy="707886"/>
          </a:xfrm>
          <a:prstGeom prst="rect">
            <a:avLst/>
          </a:prstGeom>
          <a:noFill/>
        </p:spPr>
        <p:txBody>
          <a:bodyPr wrap="square" rtlCol="0">
            <a:spAutoFit/>
          </a:bodyPr>
          <a:lstStyle/>
          <a:p>
            <a:pPr algn="ctr"/>
            <a:r>
              <a:rPr lang="en-US" sz="2000" b="1" dirty="0">
                <a:latin typeface="Arial Black" panose="020B0604020202020204" pitchFamily="34" charset="0"/>
                <a:cs typeface="Arial Black" panose="020B0604020202020204" pitchFamily="34" charset="0"/>
              </a:rPr>
              <a:t>Out of 26,528 RNA tests, </a:t>
            </a:r>
          </a:p>
          <a:p>
            <a:pPr algn="ctr"/>
            <a:r>
              <a:rPr lang="en-US" sz="2000" b="1" dirty="0">
                <a:latin typeface="Arial Black" panose="020B0604020202020204" pitchFamily="34" charset="0"/>
                <a:cs typeface="Arial Black" panose="020B0604020202020204" pitchFamily="34" charset="0"/>
              </a:rPr>
              <a:t>22 were false positive </a:t>
            </a:r>
          </a:p>
        </p:txBody>
      </p:sp>
      <p:sp>
        <p:nvSpPr>
          <p:cNvPr id="27" name="TextBox 26">
            <a:extLst>
              <a:ext uri="{FF2B5EF4-FFF2-40B4-BE49-F238E27FC236}">
                <a16:creationId xmlns:a16="http://schemas.microsoft.com/office/drawing/2014/main" id="{B2808B9A-4AEF-0C05-EFFF-47A178185B5A}"/>
              </a:ext>
            </a:extLst>
          </p:cNvPr>
          <p:cNvSpPr txBox="1"/>
          <p:nvPr/>
        </p:nvSpPr>
        <p:spPr>
          <a:xfrm>
            <a:off x="651004" y="2288302"/>
            <a:ext cx="2017700" cy="338554"/>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PPV (95% CI)* </a:t>
            </a:r>
            <a:endParaRPr lang="en-US" sz="1600" dirty="0">
              <a:effectLst/>
              <a:latin typeface="Arial" panose="020B0604020202020204" pitchFamily="34" charset="0"/>
              <a:cs typeface="Arial" panose="020B0604020202020204" pitchFamily="34" charset="0"/>
            </a:endParaRPr>
          </a:p>
        </p:txBody>
      </p:sp>
      <p:cxnSp>
        <p:nvCxnSpPr>
          <p:cNvPr id="29" name="Straight Connector 28">
            <a:extLst>
              <a:ext uri="{FF2B5EF4-FFF2-40B4-BE49-F238E27FC236}">
                <a16:creationId xmlns:a16="http://schemas.microsoft.com/office/drawing/2014/main" id="{230715B3-73AE-1C7B-D734-A920F84ED8B8}"/>
              </a:ext>
            </a:extLst>
          </p:cNvPr>
          <p:cNvCxnSpPr>
            <a:cxnSpLocks/>
          </p:cNvCxnSpPr>
          <p:nvPr/>
        </p:nvCxnSpPr>
        <p:spPr>
          <a:xfrm>
            <a:off x="180437" y="2632118"/>
            <a:ext cx="5943600" cy="0"/>
          </a:xfrm>
          <a:prstGeom prst="line">
            <a:avLst/>
          </a:prstGeom>
        </p:spPr>
        <p:style>
          <a:lnRef idx="2">
            <a:schemeClr val="dk1"/>
          </a:lnRef>
          <a:fillRef idx="0">
            <a:schemeClr val="dk1"/>
          </a:fillRef>
          <a:effectRef idx="1">
            <a:schemeClr val="dk1"/>
          </a:effectRef>
          <a:fontRef idx="minor">
            <a:schemeClr val="tx1"/>
          </a:fontRef>
        </p:style>
      </p:cxnSp>
      <p:cxnSp>
        <p:nvCxnSpPr>
          <p:cNvPr id="30" name="Straight Connector 29">
            <a:extLst>
              <a:ext uri="{FF2B5EF4-FFF2-40B4-BE49-F238E27FC236}">
                <a16:creationId xmlns:a16="http://schemas.microsoft.com/office/drawing/2014/main" id="{116EC596-461D-2AB4-20A7-40FEE2811865}"/>
              </a:ext>
            </a:extLst>
          </p:cNvPr>
          <p:cNvCxnSpPr>
            <a:cxnSpLocks/>
          </p:cNvCxnSpPr>
          <p:nvPr/>
        </p:nvCxnSpPr>
        <p:spPr>
          <a:xfrm>
            <a:off x="180437" y="2272686"/>
            <a:ext cx="5943600" cy="0"/>
          </a:xfrm>
          <a:prstGeom prst="line">
            <a:avLst/>
          </a:prstGeom>
        </p:spPr>
        <p:style>
          <a:lnRef idx="2">
            <a:schemeClr val="dk1"/>
          </a:lnRef>
          <a:fillRef idx="0">
            <a:schemeClr val="dk1"/>
          </a:fillRef>
          <a:effectRef idx="1">
            <a:schemeClr val="dk1"/>
          </a:effectRef>
          <a:fontRef idx="minor">
            <a:schemeClr val="tx1"/>
          </a:fontRef>
        </p:style>
      </p:cxnSp>
      <p:sp>
        <p:nvSpPr>
          <p:cNvPr id="32" name="TextBox 31">
            <a:extLst>
              <a:ext uri="{FF2B5EF4-FFF2-40B4-BE49-F238E27FC236}">
                <a16:creationId xmlns:a16="http://schemas.microsoft.com/office/drawing/2014/main" id="{F57B48D8-ADEA-A739-D238-AD4E4751E3F6}"/>
              </a:ext>
            </a:extLst>
          </p:cNvPr>
          <p:cNvSpPr txBox="1"/>
          <p:nvPr/>
        </p:nvSpPr>
        <p:spPr>
          <a:xfrm>
            <a:off x="2489332" y="2288302"/>
            <a:ext cx="1662360"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FPR (95% CI)* </a:t>
            </a:r>
            <a:endParaRPr lang="en-US" sz="1600" dirty="0">
              <a:effectLst/>
              <a:latin typeface="Arial" panose="020B0604020202020204" pitchFamily="34" charset="0"/>
              <a:cs typeface="Arial" panose="020B0604020202020204" pitchFamily="34" charset="0"/>
            </a:endParaRPr>
          </a:p>
        </p:txBody>
      </p:sp>
      <p:cxnSp>
        <p:nvCxnSpPr>
          <p:cNvPr id="33" name="Straight Connector 32">
            <a:extLst>
              <a:ext uri="{FF2B5EF4-FFF2-40B4-BE49-F238E27FC236}">
                <a16:creationId xmlns:a16="http://schemas.microsoft.com/office/drawing/2014/main" id="{8A045F11-AF7E-B311-8F97-368EBEBA8201}"/>
              </a:ext>
            </a:extLst>
          </p:cNvPr>
          <p:cNvCxnSpPr>
            <a:cxnSpLocks/>
          </p:cNvCxnSpPr>
          <p:nvPr/>
        </p:nvCxnSpPr>
        <p:spPr>
          <a:xfrm>
            <a:off x="191524" y="4089126"/>
            <a:ext cx="5943600" cy="0"/>
          </a:xfrm>
          <a:prstGeom prst="line">
            <a:avLst/>
          </a:prstGeom>
        </p:spPr>
        <p:style>
          <a:lnRef idx="2">
            <a:schemeClr val="dk1"/>
          </a:lnRef>
          <a:fillRef idx="0">
            <a:schemeClr val="dk1"/>
          </a:fillRef>
          <a:effectRef idx="1">
            <a:schemeClr val="dk1"/>
          </a:effectRef>
          <a:fontRef idx="minor">
            <a:schemeClr val="tx1"/>
          </a:fontRef>
        </p:style>
      </p:cxnSp>
      <p:sp>
        <p:nvSpPr>
          <p:cNvPr id="34" name="TextBox 33">
            <a:extLst>
              <a:ext uri="{FF2B5EF4-FFF2-40B4-BE49-F238E27FC236}">
                <a16:creationId xmlns:a16="http://schemas.microsoft.com/office/drawing/2014/main" id="{6B6F6ACA-0E6D-60F6-CED9-1C68D449FCDF}"/>
              </a:ext>
            </a:extLst>
          </p:cNvPr>
          <p:cNvSpPr txBox="1"/>
          <p:nvPr/>
        </p:nvSpPr>
        <p:spPr>
          <a:xfrm>
            <a:off x="4168209" y="2288302"/>
            <a:ext cx="2224191"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Sensitivity (95% CI)</a:t>
            </a:r>
            <a:r>
              <a:rPr lang="en-US" sz="1600" baseline="300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 </a:t>
            </a:r>
            <a:endParaRPr lang="en-US" sz="1600" dirty="0">
              <a:effectLst/>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F28F2729-2539-BC68-ACE9-E0D761F1968D}"/>
              </a:ext>
            </a:extLst>
          </p:cNvPr>
          <p:cNvSpPr txBox="1"/>
          <p:nvPr/>
        </p:nvSpPr>
        <p:spPr>
          <a:xfrm>
            <a:off x="965207" y="2734760"/>
            <a:ext cx="1389294" cy="523220"/>
          </a:xfrm>
          <a:prstGeom prst="rect">
            <a:avLst/>
          </a:prstGeom>
          <a:noFill/>
        </p:spPr>
        <p:txBody>
          <a:bodyPr wrap="square">
            <a:spAutoFit/>
          </a:bodyPr>
          <a:lstStyle/>
          <a:p>
            <a:pPr algn="ctr"/>
            <a:r>
              <a:rPr lang="en-US" sz="1400" b="1" dirty="0">
                <a:latin typeface="Arial" panose="020B0604020202020204" pitchFamily="34" charset="0"/>
                <a:cs typeface="Arial" panose="020B0604020202020204" pitchFamily="34" charset="0"/>
              </a:rPr>
              <a:t>18.5% </a:t>
            </a:r>
          </a:p>
          <a:p>
            <a:pPr algn="ctr"/>
            <a:r>
              <a:rPr lang="en-US" sz="1400" dirty="0">
                <a:latin typeface="Arial" panose="020B0604020202020204" pitchFamily="34" charset="0"/>
                <a:cs typeface="Arial" panose="020B0604020202020204" pitchFamily="34" charset="0"/>
              </a:rPr>
              <a:t>(7.0%, 38.7%)</a:t>
            </a:r>
          </a:p>
        </p:txBody>
      </p:sp>
      <p:sp>
        <p:nvSpPr>
          <p:cNvPr id="38" name="TextBox 37">
            <a:extLst>
              <a:ext uri="{FF2B5EF4-FFF2-40B4-BE49-F238E27FC236}">
                <a16:creationId xmlns:a16="http://schemas.microsoft.com/office/drawing/2014/main" id="{672D8A23-D674-8ED0-35F0-2D98CC7EEAB5}"/>
              </a:ext>
            </a:extLst>
          </p:cNvPr>
          <p:cNvSpPr txBox="1"/>
          <p:nvPr/>
        </p:nvSpPr>
        <p:spPr>
          <a:xfrm>
            <a:off x="2493215" y="2734760"/>
            <a:ext cx="1654594" cy="523220"/>
          </a:xfrm>
          <a:prstGeom prst="rect">
            <a:avLst/>
          </a:prstGeom>
          <a:noFill/>
        </p:spPr>
        <p:txBody>
          <a:bodyPr wrap="square">
            <a:spAutoFit/>
          </a:bodyPr>
          <a:lstStyle/>
          <a:p>
            <a:pPr algn="ctr"/>
            <a:r>
              <a:rPr lang="en-US" sz="1400" b="1" dirty="0">
                <a:effectLst/>
                <a:latin typeface="Arial" panose="020B0604020202020204" pitchFamily="34" charset="0"/>
                <a:cs typeface="Arial" panose="020B0604020202020204" pitchFamily="34" charset="0"/>
              </a:rPr>
              <a:t>0.08% </a:t>
            </a:r>
          </a:p>
          <a:p>
            <a:pPr algn="ctr"/>
            <a:r>
              <a:rPr lang="en-US" sz="1400" dirty="0">
                <a:effectLst/>
                <a:latin typeface="Arial" panose="020B0604020202020204" pitchFamily="34" charset="0"/>
                <a:cs typeface="Arial" panose="020B0604020202020204" pitchFamily="34" charset="0"/>
              </a:rPr>
              <a:t>(0.05%, 0.13%)</a:t>
            </a:r>
          </a:p>
        </p:txBody>
      </p:sp>
      <p:sp>
        <p:nvSpPr>
          <p:cNvPr id="39" name="TextBox 38">
            <a:extLst>
              <a:ext uri="{FF2B5EF4-FFF2-40B4-BE49-F238E27FC236}">
                <a16:creationId xmlns:a16="http://schemas.microsoft.com/office/drawing/2014/main" id="{98A44D28-A581-3EAA-0F17-EBCADAC1FC5F}"/>
              </a:ext>
            </a:extLst>
          </p:cNvPr>
          <p:cNvSpPr txBox="1"/>
          <p:nvPr/>
        </p:nvSpPr>
        <p:spPr>
          <a:xfrm>
            <a:off x="4230812" y="2734760"/>
            <a:ext cx="1564736" cy="523220"/>
          </a:xfrm>
          <a:prstGeom prst="rect">
            <a:avLst/>
          </a:prstGeom>
          <a:noFill/>
        </p:spPr>
        <p:txBody>
          <a:bodyPr wrap="square">
            <a:spAutoFit/>
          </a:bodyPr>
          <a:lstStyle/>
          <a:p>
            <a:pPr algn="ctr"/>
            <a:r>
              <a:rPr lang="en-US" sz="1400" b="1" dirty="0">
                <a:effectLst/>
                <a:latin typeface="Arial" panose="020B0604020202020204" pitchFamily="34" charset="0"/>
                <a:cs typeface="Arial" panose="020B0604020202020204" pitchFamily="34" charset="0"/>
              </a:rPr>
              <a:t>96.4</a:t>
            </a:r>
            <a:r>
              <a:rPr lang="en-US" sz="1400" b="1" dirty="0">
                <a:latin typeface="Arial" panose="020B0604020202020204" pitchFamily="34" charset="0"/>
                <a:cs typeface="Arial" panose="020B0604020202020204" pitchFamily="34" charset="0"/>
              </a:rPr>
              <a:t>% </a:t>
            </a:r>
          </a:p>
          <a:p>
            <a:pPr algn="ctr"/>
            <a:r>
              <a:rPr lang="en-US" sz="1400" dirty="0">
                <a:latin typeface="Arial" panose="020B0604020202020204" pitchFamily="34" charset="0"/>
                <a:cs typeface="Arial" panose="020B0604020202020204" pitchFamily="34" charset="0"/>
              </a:rPr>
              <a:t>(79.8%, 99.8%)</a:t>
            </a:r>
          </a:p>
        </p:txBody>
      </p:sp>
      <p:pic>
        <p:nvPicPr>
          <p:cNvPr id="24" name="Picture 23">
            <a:extLst>
              <a:ext uri="{FF2B5EF4-FFF2-40B4-BE49-F238E27FC236}">
                <a16:creationId xmlns:a16="http://schemas.microsoft.com/office/drawing/2014/main" id="{60C9628C-7EAB-D371-5FB9-D34182201601}"/>
              </a:ext>
            </a:extLst>
          </p:cNvPr>
          <p:cNvPicPr>
            <a:picLocks noChangeAspect="1"/>
          </p:cNvPicPr>
          <p:nvPr/>
        </p:nvPicPr>
        <p:blipFill>
          <a:blip r:embed="rId4"/>
          <a:srcRect t="3602" b="3602"/>
          <a:stretch/>
        </p:blipFill>
        <p:spPr>
          <a:xfrm>
            <a:off x="149253" y="3439525"/>
            <a:ext cx="610945" cy="566928"/>
          </a:xfrm>
          <a:prstGeom prst="rect">
            <a:avLst/>
          </a:prstGeom>
        </p:spPr>
      </p:pic>
      <p:cxnSp>
        <p:nvCxnSpPr>
          <p:cNvPr id="31" name="Straight Connector 30">
            <a:extLst>
              <a:ext uri="{FF2B5EF4-FFF2-40B4-BE49-F238E27FC236}">
                <a16:creationId xmlns:a16="http://schemas.microsoft.com/office/drawing/2014/main" id="{DE35D3A9-54F5-BCF5-9FBA-F96589A117E8}"/>
              </a:ext>
            </a:extLst>
          </p:cNvPr>
          <p:cNvCxnSpPr>
            <a:cxnSpLocks/>
          </p:cNvCxnSpPr>
          <p:nvPr/>
        </p:nvCxnSpPr>
        <p:spPr>
          <a:xfrm>
            <a:off x="191524" y="3360622"/>
            <a:ext cx="5943600" cy="0"/>
          </a:xfrm>
          <a:prstGeom prst="line">
            <a:avLst/>
          </a:prstGeom>
        </p:spPr>
        <p:style>
          <a:lnRef idx="2">
            <a:schemeClr val="dk1"/>
          </a:lnRef>
          <a:fillRef idx="0">
            <a:schemeClr val="dk1"/>
          </a:fillRef>
          <a:effectRef idx="1">
            <a:schemeClr val="dk1"/>
          </a:effectRef>
          <a:fontRef idx="minor">
            <a:schemeClr val="tx1"/>
          </a:fontRef>
        </p:style>
      </p:cxnSp>
      <p:sp>
        <p:nvSpPr>
          <p:cNvPr id="40" name="TextBox 39">
            <a:extLst>
              <a:ext uri="{FF2B5EF4-FFF2-40B4-BE49-F238E27FC236}">
                <a16:creationId xmlns:a16="http://schemas.microsoft.com/office/drawing/2014/main" id="{5E10F88F-D1B5-3426-51B8-BAB6A918F90D}"/>
              </a:ext>
            </a:extLst>
          </p:cNvPr>
          <p:cNvSpPr txBox="1"/>
          <p:nvPr/>
        </p:nvSpPr>
        <p:spPr>
          <a:xfrm>
            <a:off x="965207" y="3461379"/>
            <a:ext cx="1389294" cy="523220"/>
          </a:xfrm>
          <a:prstGeom prst="rect">
            <a:avLst/>
          </a:prstGeom>
          <a:noFill/>
        </p:spPr>
        <p:txBody>
          <a:bodyPr wrap="square">
            <a:spAutoFit/>
          </a:bodyPr>
          <a:lstStyle/>
          <a:p>
            <a:pPr algn="ctr"/>
            <a:r>
              <a:rPr lang="en-US" sz="1400" b="1" dirty="0">
                <a:latin typeface="Arial" panose="020B0604020202020204" pitchFamily="34" charset="0"/>
                <a:cs typeface="Arial" panose="020B0604020202020204" pitchFamily="34" charset="0"/>
              </a:rPr>
              <a:t>9.1% </a:t>
            </a:r>
          </a:p>
          <a:p>
            <a:pPr algn="ctr"/>
            <a:r>
              <a:rPr lang="en-US" sz="1400" dirty="0">
                <a:latin typeface="Arial" panose="020B0604020202020204" pitchFamily="34" charset="0"/>
                <a:cs typeface="Arial" panose="020B0604020202020204" pitchFamily="34" charset="0"/>
              </a:rPr>
              <a:t>(1.6%, 30.6%)</a:t>
            </a:r>
          </a:p>
        </p:txBody>
      </p:sp>
      <p:sp>
        <p:nvSpPr>
          <p:cNvPr id="41" name="TextBox 40">
            <a:extLst>
              <a:ext uri="{FF2B5EF4-FFF2-40B4-BE49-F238E27FC236}">
                <a16:creationId xmlns:a16="http://schemas.microsoft.com/office/drawing/2014/main" id="{9B426121-59C9-231B-C8D3-80AA9E423E64}"/>
              </a:ext>
            </a:extLst>
          </p:cNvPr>
          <p:cNvSpPr txBox="1"/>
          <p:nvPr/>
        </p:nvSpPr>
        <p:spPr>
          <a:xfrm>
            <a:off x="2520091" y="3461379"/>
            <a:ext cx="1600842" cy="523220"/>
          </a:xfrm>
          <a:prstGeom prst="rect">
            <a:avLst/>
          </a:prstGeom>
          <a:noFill/>
        </p:spPr>
        <p:txBody>
          <a:bodyPr wrap="square">
            <a:spAutoFit/>
          </a:bodyPr>
          <a:lstStyle/>
          <a:p>
            <a:pPr algn="ctr"/>
            <a:r>
              <a:rPr lang="en-US" sz="1400" b="1" dirty="0">
                <a:latin typeface="Arial" panose="020B0604020202020204" pitchFamily="34" charset="0"/>
                <a:cs typeface="Arial" panose="020B0604020202020204" pitchFamily="34" charset="0"/>
              </a:rPr>
              <a:t>0.09%</a:t>
            </a:r>
            <a:r>
              <a:rPr lang="en-US" sz="1400" dirty="0">
                <a:latin typeface="Arial" panose="020B0604020202020204" pitchFamily="34" charset="0"/>
                <a:cs typeface="Arial" panose="020B0604020202020204" pitchFamily="34" charset="0"/>
              </a:rPr>
              <a:t> </a:t>
            </a:r>
          </a:p>
          <a:p>
            <a:pPr algn="ctr"/>
            <a:r>
              <a:rPr lang="en-US" sz="1400" dirty="0">
                <a:latin typeface="Arial" panose="020B0604020202020204" pitchFamily="34" charset="0"/>
                <a:cs typeface="Arial" panose="020B0604020202020204" pitchFamily="34" charset="0"/>
              </a:rPr>
              <a:t>(0.05%, 0.14%)</a:t>
            </a:r>
          </a:p>
        </p:txBody>
      </p:sp>
      <p:sp>
        <p:nvSpPr>
          <p:cNvPr id="42" name="TextBox 41">
            <a:extLst>
              <a:ext uri="{FF2B5EF4-FFF2-40B4-BE49-F238E27FC236}">
                <a16:creationId xmlns:a16="http://schemas.microsoft.com/office/drawing/2014/main" id="{3252FF07-6C09-D4F5-526A-633BCC351DD8}"/>
              </a:ext>
            </a:extLst>
          </p:cNvPr>
          <p:cNvSpPr txBox="1"/>
          <p:nvPr/>
        </p:nvSpPr>
        <p:spPr>
          <a:xfrm>
            <a:off x="4230813" y="3461379"/>
            <a:ext cx="1564735" cy="523220"/>
          </a:xfrm>
          <a:prstGeom prst="rect">
            <a:avLst/>
          </a:prstGeom>
          <a:noFill/>
        </p:spPr>
        <p:txBody>
          <a:bodyPr wrap="square">
            <a:spAutoFit/>
          </a:bodyPr>
          <a:lstStyle/>
          <a:p>
            <a:pPr algn="ctr"/>
            <a:r>
              <a:rPr lang="en-US" sz="1400" b="1" dirty="0">
                <a:effectLst/>
                <a:latin typeface="Arial" panose="020B0604020202020204" pitchFamily="34" charset="0"/>
                <a:cs typeface="Arial" panose="020B0604020202020204" pitchFamily="34" charset="0"/>
              </a:rPr>
              <a:t>87.5%</a:t>
            </a:r>
            <a:r>
              <a:rPr lang="en-US" sz="1400" dirty="0">
                <a:effectLst/>
                <a:latin typeface="Arial" panose="020B0604020202020204" pitchFamily="34" charset="0"/>
                <a:cs typeface="Arial" panose="020B0604020202020204" pitchFamily="34" charset="0"/>
              </a:rPr>
              <a:t> </a:t>
            </a:r>
          </a:p>
          <a:p>
            <a:pPr algn="ctr"/>
            <a:r>
              <a:rPr lang="en-US" sz="1400" dirty="0">
                <a:effectLst/>
                <a:latin typeface="Arial" panose="020B0604020202020204" pitchFamily="34" charset="0"/>
                <a:cs typeface="Arial" panose="020B0604020202020204" pitchFamily="34" charset="0"/>
              </a:rPr>
              <a:t>(46.7%, 99.3%)</a:t>
            </a:r>
          </a:p>
        </p:txBody>
      </p:sp>
      <p:pic>
        <p:nvPicPr>
          <p:cNvPr id="25" name="Picture 24">
            <a:extLst>
              <a:ext uri="{FF2B5EF4-FFF2-40B4-BE49-F238E27FC236}">
                <a16:creationId xmlns:a16="http://schemas.microsoft.com/office/drawing/2014/main" id="{3034D422-1546-D71E-344C-070AD989CAB8}"/>
              </a:ext>
            </a:extLst>
          </p:cNvPr>
          <p:cNvPicPr>
            <a:picLocks noChangeAspect="1"/>
          </p:cNvPicPr>
          <p:nvPr/>
        </p:nvPicPr>
        <p:blipFill>
          <a:blip r:embed="rId5"/>
          <a:srcRect t="3097" b="3097"/>
          <a:stretch/>
        </p:blipFill>
        <p:spPr>
          <a:xfrm>
            <a:off x="149253" y="4159326"/>
            <a:ext cx="604362" cy="566928"/>
          </a:xfrm>
          <a:prstGeom prst="rect">
            <a:avLst/>
          </a:prstGeom>
          <a:ln>
            <a:noFill/>
          </a:ln>
        </p:spPr>
      </p:pic>
      <p:cxnSp>
        <p:nvCxnSpPr>
          <p:cNvPr id="35" name="Straight Connector 34">
            <a:extLst>
              <a:ext uri="{FF2B5EF4-FFF2-40B4-BE49-F238E27FC236}">
                <a16:creationId xmlns:a16="http://schemas.microsoft.com/office/drawing/2014/main" id="{1ECF06D1-7213-93DA-E310-9F61E3BDE368}"/>
              </a:ext>
            </a:extLst>
          </p:cNvPr>
          <p:cNvCxnSpPr>
            <a:cxnSpLocks/>
          </p:cNvCxnSpPr>
          <p:nvPr/>
        </p:nvCxnSpPr>
        <p:spPr>
          <a:xfrm>
            <a:off x="198107" y="4817632"/>
            <a:ext cx="5682512" cy="0"/>
          </a:xfrm>
          <a:prstGeom prst="line">
            <a:avLst/>
          </a:prstGeom>
          <a:ln>
            <a:noFill/>
          </a:ln>
        </p:spPr>
        <p:style>
          <a:lnRef idx="2">
            <a:schemeClr val="dk1"/>
          </a:lnRef>
          <a:fillRef idx="0">
            <a:schemeClr val="dk1"/>
          </a:fillRef>
          <a:effectRef idx="1">
            <a:schemeClr val="dk1"/>
          </a:effectRef>
          <a:fontRef idx="minor">
            <a:schemeClr val="tx1"/>
          </a:fontRef>
        </p:style>
      </p:cxnSp>
      <p:sp>
        <p:nvSpPr>
          <p:cNvPr id="43" name="TextBox 42">
            <a:extLst>
              <a:ext uri="{FF2B5EF4-FFF2-40B4-BE49-F238E27FC236}">
                <a16:creationId xmlns:a16="http://schemas.microsoft.com/office/drawing/2014/main" id="{F18FFFF8-D64B-60FC-8E35-36F4E529D285}"/>
              </a:ext>
            </a:extLst>
          </p:cNvPr>
          <p:cNvSpPr txBox="1"/>
          <p:nvPr/>
        </p:nvSpPr>
        <p:spPr>
          <a:xfrm>
            <a:off x="965207" y="4181180"/>
            <a:ext cx="1389294" cy="523220"/>
          </a:xfrm>
          <a:prstGeom prst="rect">
            <a:avLst/>
          </a:prstGeom>
          <a:noFill/>
          <a:ln>
            <a:noFill/>
          </a:ln>
        </p:spPr>
        <p:txBody>
          <a:bodyPr wrap="square">
            <a:spAutoFit/>
          </a:bodyPr>
          <a:lstStyle/>
          <a:p>
            <a:pPr algn="ctr"/>
            <a:r>
              <a:rPr lang="en-US" sz="1400" b="1" dirty="0">
                <a:latin typeface="Arial" panose="020B0604020202020204" pitchFamily="34" charset="0"/>
                <a:cs typeface="Arial" panose="020B0604020202020204" pitchFamily="34" charset="0"/>
              </a:rPr>
              <a:t>60% </a:t>
            </a:r>
          </a:p>
          <a:p>
            <a:pPr algn="ctr"/>
            <a:r>
              <a:rPr lang="en-US" sz="1400" dirty="0">
                <a:latin typeface="Arial" panose="020B0604020202020204" pitchFamily="34" charset="0"/>
                <a:cs typeface="Arial" panose="020B0604020202020204" pitchFamily="34" charset="0"/>
              </a:rPr>
              <a:t>(17%, 92.7%)</a:t>
            </a:r>
          </a:p>
        </p:txBody>
      </p:sp>
      <p:sp>
        <p:nvSpPr>
          <p:cNvPr id="44" name="TextBox 43">
            <a:extLst>
              <a:ext uri="{FF2B5EF4-FFF2-40B4-BE49-F238E27FC236}">
                <a16:creationId xmlns:a16="http://schemas.microsoft.com/office/drawing/2014/main" id="{77C696D8-4AF7-E936-1CB7-25793F316C87}"/>
              </a:ext>
            </a:extLst>
          </p:cNvPr>
          <p:cNvSpPr txBox="1"/>
          <p:nvPr/>
        </p:nvSpPr>
        <p:spPr>
          <a:xfrm>
            <a:off x="2538146" y="4181180"/>
            <a:ext cx="1564733" cy="523220"/>
          </a:xfrm>
          <a:prstGeom prst="rect">
            <a:avLst/>
          </a:prstGeom>
          <a:noFill/>
          <a:ln>
            <a:noFill/>
          </a:ln>
        </p:spPr>
        <p:txBody>
          <a:bodyPr wrap="square">
            <a:spAutoFit/>
          </a:bodyPr>
          <a:lstStyle/>
          <a:p>
            <a:pPr algn="ctr"/>
            <a:r>
              <a:rPr lang="en-US" sz="1400" b="1" dirty="0">
                <a:effectLst/>
                <a:latin typeface="Arial" panose="020B0604020202020204" pitchFamily="34" charset="0"/>
                <a:cs typeface="Arial" panose="020B0604020202020204" pitchFamily="34" charset="0"/>
              </a:rPr>
              <a:t>0.06%</a:t>
            </a:r>
            <a:r>
              <a:rPr lang="en-US" sz="1400" dirty="0">
                <a:effectLst/>
                <a:latin typeface="Arial" panose="020B0604020202020204" pitchFamily="34" charset="0"/>
                <a:cs typeface="Arial" panose="020B0604020202020204" pitchFamily="34" charset="0"/>
              </a:rPr>
              <a:t> </a:t>
            </a:r>
          </a:p>
          <a:p>
            <a:pPr algn="ctr"/>
            <a:r>
              <a:rPr lang="en-US" sz="1400" dirty="0">
                <a:effectLst/>
                <a:latin typeface="Arial" panose="020B0604020202020204" pitchFamily="34" charset="0"/>
                <a:cs typeface="Arial" panose="020B0604020202020204" pitchFamily="34" charset="0"/>
              </a:rPr>
              <a:t>(0.01%, 0.25%)</a:t>
            </a:r>
          </a:p>
        </p:txBody>
      </p:sp>
      <p:sp>
        <p:nvSpPr>
          <p:cNvPr id="45" name="TextBox 44">
            <a:extLst>
              <a:ext uri="{FF2B5EF4-FFF2-40B4-BE49-F238E27FC236}">
                <a16:creationId xmlns:a16="http://schemas.microsoft.com/office/drawing/2014/main" id="{BCA6C167-40A6-A464-C082-7DC8BFFA9E17}"/>
              </a:ext>
            </a:extLst>
          </p:cNvPr>
          <p:cNvSpPr txBox="1"/>
          <p:nvPr/>
        </p:nvSpPr>
        <p:spPr>
          <a:xfrm>
            <a:off x="4230813" y="4181180"/>
            <a:ext cx="1564734" cy="523220"/>
          </a:xfrm>
          <a:prstGeom prst="rect">
            <a:avLst/>
          </a:prstGeom>
          <a:noFill/>
          <a:ln>
            <a:noFill/>
          </a:ln>
        </p:spPr>
        <p:txBody>
          <a:bodyPr wrap="square">
            <a:spAutoFit/>
          </a:bodyPr>
          <a:lstStyle/>
          <a:p>
            <a:pPr algn="ctr"/>
            <a:r>
              <a:rPr lang="en-US" sz="1400" b="1" dirty="0">
                <a:effectLst/>
                <a:latin typeface="Arial" panose="020B0604020202020204" pitchFamily="34" charset="0"/>
                <a:cs typeface="Arial" panose="020B0604020202020204" pitchFamily="34" charset="0"/>
              </a:rPr>
              <a:t>100% </a:t>
            </a:r>
          </a:p>
          <a:p>
            <a:pPr algn="ctr"/>
            <a:r>
              <a:rPr lang="en-US" sz="1400" dirty="0">
                <a:effectLst/>
                <a:latin typeface="Arial" panose="020B0604020202020204" pitchFamily="34" charset="0"/>
                <a:cs typeface="Arial" panose="020B0604020202020204" pitchFamily="34" charset="0"/>
              </a:rPr>
              <a:t>(80%, 100%)</a:t>
            </a:r>
          </a:p>
        </p:txBody>
      </p:sp>
      <p:grpSp>
        <p:nvGrpSpPr>
          <p:cNvPr id="22" name="Group 21">
            <a:extLst>
              <a:ext uri="{FF2B5EF4-FFF2-40B4-BE49-F238E27FC236}">
                <a16:creationId xmlns:a16="http://schemas.microsoft.com/office/drawing/2014/main" id="{7B107588-D6A8-F91C-E5B7-81B2988E70ED}"/>
              </a:ext>
            </a:extLst>
          </p:cNvPr>
          <p:cNvGrpSpPr/>
          <p:nvPr/>
        </p:nvGrpSpPr>
        <p:grpSpPr>
          <a:xfrm>
            <a:off x="345634" y="5066782"/>
            <a:ext cx="5656787" cy="1171586"/>
            <a:chOff x="325975" y="5607287"/>
            <a:chExt cx="5656787" cy="1171586"/>
          </a:xfrm>
        </p:grpSpPr>
        <p:pic>
          <p:nvPicPr>
            <p:cNvPr id="11" name="Picture 10">
              <a:extLst>
                <a:ext uri="{FF2B5EF4-FFF2-40B4-BE49-F238E27FC236}">
                  <a16:creationId xmlns:a16="http://schemas.microsoft.com/office/drawing/2014/main" id="{CA88B245-523A-9EC6-B1E5-D1A7CE899E7A}"/>
                </a:ext>
              </a:extLst>
            </p:cNvPr>
            <p:cNvPicPr>
              <a:picLocks noChangeAspect="1"/>
            </p:cNvPicPr>
            <p:nvPr/>
          </p:nvPicPr>
          <p:blipFill>
            <a:blip r:embed="rId3"/>
            <a:srcRect l="545" r="545"/>
            <a:stretch/>
          </p:blipFill>
          <p:spPr>
            <a:xfrm>
              <a:off x="994740" y="5607287"/>
              <a:ext cx="627695" cy="634615"/>
            </a:xfrm>
            <a:prstGeom prst="rect">
              <a:avLst/>
            </a:prstGeom>
          </p:spPr>
        </p:pic>
        <p:pic>
          <p:nvPicPr>
            <p:cNvPr id="12" name="Picture 11">
              <a:extLst>
                <a:ext uri="{FF2B5EF4-FFF2-40B4-BE49-F238E27FC236}">
                  <a16:creationId xmlns:a16="http://schemas.microsoft.com/office/drawing/2014/main" id="{28503E11-CE9D-A39B-542D-6DC8DF1238C8}"/>
                </a:ext>
              </a:extLst>
            </p:cNvPr>
            <p:cNvPicPr>
              <a:picLocks noChangeAspect="1"/>
            </p:cNvPicPr>
            <p:nvPr/>
          </p:nvPicPr>
          <p:blipFill>
            <a:blip r:embed="rId5"/>
            <a:srcRect t="3602" b="3602"/>
            <a:stretch/>
          </p:blipFill>
          <p:spPr>
            <a:xfrm>
              <a:off x="2868450" y="5641130"/>
              <a:ext cx="610945" cy="566928"/>
            </a:xfrm>
            <a:prstGeom prst="rect">
              <a:avLst/>
            </a:prstGeom>
          </p:spPr>
        </p:pic>
        <p:pic>
          <p:nvPicPr>
            <p:cNvPr id="13" name="Picture 12">
              <a:extLst>
                <a:ext uri="{FF2B5EF4-FFF2-40B4-BE49-F238E27FC236}">
                  <a16:creationId xmlns:a16="http://schemas.microsoft.com/office/drawing/2014/main" id="{B3A97636-45A3-FA85-C03D-0FFE287F8875}"/>
                </a:ext>
              </a:extLst>
            </p:cNvPr>
            <p:cNvPicPr>
              <a:picLocks noChangeAspect="1"/>
            </p:cNvPicPr>
            <p:nvPr/>
          </p:nvPicPr>
          <p:blipFill>
            <a:blip r:embed="rId4"/>
            <a:srcRect t="3097" b="3097"/>
            <a:stretch/>
          </p:blipFill>
          <p:spPr>
            <a:xfrm>
              <a:off x="4697969" y="5641130"/>
              <a:ext cx="604362" cy="566928"/>
            </a:xfrm>
            <a:prstGeom prst="rect">
              <a:avLst/>
            </a:prstGeom>
            <a:ln>
              <a:noFill/>
            </a:ln>
          </p:spPr>
        </p:pic>
        <p:sp>
          <p:nvSpPr>
            <p:cNvPr id="18" name="TextBox 17">
              <a:extLst>
                <a:ext uri="{FF2B5EF4-FFF2-40B4-BE49-F238E27FC236}">
                  <a16:creationId xmlns:a16="http://schemas.microsoft.com/office/drawing/2014/main" id="{01EB3F36-9C91-8412-0B57-0AEBFACD4443}"/>
                </a:ext>
              </a:extLst>
            </p:cNvPr>
            <p:cNvSpPr txBox="1"/>
            <p:nvPr/>
          </p:nvSpPr>
          <p:spPr>
            <a:xfrm>
              <a:off x="4017539" y="6255653"/>
              <a:ext cx="1965223" cy="523220"/>
            </a:xfrm>
            <a:prstGeom prst="rect">
              <a:avLst/>
            </a:prstGeom>
            <a:noFill/>
          </p:spPr>
          <p:txBody>
            <a:bodyPr wrap="square">
              <a:spAutoFit/>
            </a:bodyPr>
            <a:lstStyle/>
            <a:p>
              <a:pPr algn="ctr"/>
              <a:r>
                <a:rPr lang="en-US" sz="1400" dirty="0">
                  <a:solidFill>
                    <a:schemeClr val="tx1"/>
                  </a:solidFill>
                  <a:latin typeface="Arial" panose="020B0604020202020204" pitchFamily="34" charset="0"/>
                  <a:cs typeface="Arial" panose="020B0604020202020204" pitchFamily="34" charset="0"/>
                </a:rPr>
                <a:t>CAB-LA w/ in </a:t>
              </a:r>
            </a:p>
            <a:p>
              <a:pPr algn="ctr"/>
              <a:r>
                <a:rPr lang="en-US" sz="1400" dirty="0">
                  <a:solidFill>
                    <a:schemeClr val="tx1"/>
                  </a:solidFill>
                  <a:latin typeface="Arial" panose="020B0604020202020204" pitchFamily="34" charset="0"/>
                  <a:cs typeface="Arial" panose="020B0604020202020204" pitchFamily="34" charset="0"/>
                </a:rPr>
                <a:t>the last 6 months</a:t>
              </a:r>
            </a:p>
          </p:txBody>
        </p:sp>
        <p:sp>
          <p:nvSpPr>
            <p:cNvPr id="19" name="TextBox 18">
              <a:extLst>
                <a:ext uri="{FF2B5EF4-FFF2-40B4-BE49-F238E27FC236}">
                  <a16:creationId xmlns:a16="http://schemas.microsoft.com/office/drawing/2014/main" id="{1E05A48E-7A06-5028-3DFF-FB17635C9EA0}"/>
                </a:ext>
              </a:extLst>
            </p:cNvPr>
            <p:cNvSpPr txBox="1"/>
            <p:nvPr/>
          </p:nvSpPr>
          <p:spPr>
            <a:xfrm>
              <a:off x="2191311" y="6240889"/>
              <a:ext cx="1965223" cy="523220"/>
            </a:xfrm>
            <a:prstGeom prst="rect">
              <a:avLst/>
            </a:prstGeom>
            <a:noFill/>
          </p:spPr>
          <p:txBody>
            <a:bodyPr wrap="square">
              <a:spAutoFit/>
            </a:bodyPr>
            <a:lstStyle/>
            <a:p>
              <a:pPr algn="ctr"/>
              <a:r>
                <a:rPr lang="en-US" sz="1400" dirty="0">
                  <a:solidFill>
                    <a:schemeClr val="tx1"/>
                  </a:solidFill>
                  <a:latin typeface="Arial" panose="020B0604020202020204" pitchFamily="34" charset="0"/>
                  <a:cs typeface="Arial" panose="020B0604020202020204" pitchFamily="34" charset="0"/>
                </a:rPr>
                <a:t>No CAB-LA w/ in </a:t>
              </a:r>
            </a:p>
            <a:p>
              <a:pPr algn="ctr"/>
              <a:r>
                <a:rPr lang="en-US" sz="1400" dirty="0">
                  <a:solidFill>
                    <a:schemeClr val="tx1"/>
                  </a:solidFill>
                  <a:latin typeface="Arial" panose="020B0604020202020204" pitchFamily="34" charset="0"/>
                  <a:cs typeface="Arial" panose="020B0604020202020204" pitchFamily="34" charset="0"/>
                </a:rPr>
                <a:t>the last 6 months</a:t>
              </a:r>
            </a:p>
          </p:txBody>
        </p:sp>
        <p:sp>
          <p:nvSpPr>
            <p:cNvPr id="20" name="TextBox 19">
              <a:extLst>
                <a:ext uri="{FF2B5EF4-FFF2-40B4-BE49-F238E27FC236}">
                  <a16:creationId xmlns:a16="http://schemas.microsoft.com/office/drawing/2014/main" id="{132B79AF-256B-BA8A-D757-5B4BFC0A8231}"/>
                </a:ext>
              </a:extLst>
            </p:cNvPr>
            <p:cNvSpPr txBox="1"/>
            <p:nvPr/>
          </p:nvSpPr>
          <p:spPr>
            <a:xfrm>
              <a:off x="325975" y="6348610"/>
              <a:ext cx="1965223" cy="307777"/>
            </a:xfrm>
            <a:prstGeom prst="rect">
              <a:avLst/>
            </a:prstGeom>
            <a:noFill/>
          </p:spPr>
          <p:txBody>
            <a:bodyPr wrap="square">
              <a:spAutoFit/>
            </a:bodyPr>
            <a:lstStyle/>
            <a:p>
              <a:pPr algn="ctr"/>
              <a:r>
                <a:rPr lang="en-US" sz="1400" dirty="0">
                  <a:solidFill>
                    <a:schemeClr val="tx1"/>
                  </a:solidFill>
                  <a:latin typeface="Arial" panose="020B0604020202020204" pitchFamily="34" charset="0"/>
                  <a:cs typeface="Arial" panose="020B0604020202020204" pitchFamily="34" charset="0"/>
                </a:rPr>
                <a:t>Overall</a:t>
              </a:r>
            </a:p>
          </p:txBody>
        </p:sp>
      </p:grpSp>
      <p:cxnSp>
        <p:nvCxnSpPr>
          <p:cNvPr id="4" name="Straight Connector 3">
            <a:extLst>
              <a:ext uri="{FF2B5EF4-FFF2-40B4-BE49-F238E27FC236}">
                <a16:creationId xmlns:a16="http://schemas.microsoft.com/office/drawing/2014/main" id="{6B0402A0-14CA-D7D5-0721-C52FA372CDEC}"/>
              </a:ext>
            </a:extLst>
          </p:cNvPr>
          <p:cNvCxnSpPr>
            <a:cxnSpLocks/>
          </p:cNvCxnSpPr>
          <p:nvPr/>
        </p:nvCxnSpPr>
        <p:spPr>
          <a:xfrm>
            <a:off x="198107" y="4817632"/>
            <a:ext cx="5943600" cy="0"/>
          </a:xfrm>
          <a:prstGeom prst="line">
            <a:avLst/>
          </a:prstGeom>
        </p:spPr>
        <p:style>
          <a:lnRef idx="2">
            <a:schemeClr val="dk1"/>
          </a:lnRef>
          <a:fillRef idx="0">
            <a:schemeClr val="dk1"/>
          </a:fillRef>
          <a:effectRef idx="1">
            <a:schemeClr val="dk1"/>
          </a:effectRef>
          <a:fontRef idx="minor">
            <a:schemeClr val="tx1"/>
          </a:fontRef>
        </p:style>
      </p:cxnSp>
      <p:sp>
        <p:nvSpPr>
          <p:cNvPr id="5" name="TextBox 4">
            <a:extLst>
              <a:ext uri="{FF2B5EF4-FFF2-40B4-BE49-F238E27FC236}">
                <a16:creationId xmlns:a16="http://schemas.microsoft.com/office/drawing/2014/main" id="{6D0CD0A2-F870-4B97-D4E0-978321BDC0E0}"/>
              </a:ext>
            </a:extLst>
          </p:cNvPr>
          <p:cNvSpPr txBox="1"/>
          <p:nvPr/>
        </p:nvSpPr>
        <p:spPr>
          <a:xfrm>
            <a:off x="149253" y="6354141"/>
            <a:ext cx="2369175" cy="461665"/>
          </a:xfrm>
          <a:prstGeom prst="rect">
            <a:avLst/>
          </a:prstGeom>
          <a:noFill/>
        </p:spPr>
        <p:txBody>
          <a:bodyPr wrap="none" rtlCol="0">
            <a:spAutoFit/>
          </a:bodyPr>
          <a:lstStyle/>
          <a:p>
            <a:r>
              <a:rPr lang="en-US" sz="1200" dirty="0"/>
              <a:t>*</a:t>
            </a:r>
            <a:r>
              <a:rPr lang="en-US" sz="1200" dirty="0">
                <a:solidFill>
                  <a:srgbClr val="212529"/>
                </a:solidFill>
                <a:latin typeface="Helvetica" pitchFamily="2" charset="0"/>
              </a:rPr>
              <a:t>I</a:t>
            </a:r>
            <a:r>
              <a:rPr lang="en-US" sz="1200" dirty="0">
                <a:solidFill>
                  <a:srgbClr val="212529"/>
                </a:solidFill>
                <a:effectLst/>
                <a:latin typeface="Helvetica" pitchFamily="2" charset="0"/>
              </a:rPr>
              <a:t>solated positive RNA results</a:t>
            </a:r>
          </a:p>
          <a:p>
            <a:r>
              <a:rPr lang="en-US" sz="1200" dirty="0"/>
              <a:t>† </a:t>
            </a:r>
            <a:r>
              <a:rPr lang="en-US" sz="1200" dirty="0">
                <a:solidFill>
                  <a:srgbClr val="212529"/>
                </a:solidFill>
                <a:effectLst/>
                <a:latin typeface="Helvetica" pitchFamily="2" charset="0"/>
              </a:rPr>
              <a:t>RNA screening with other tests</a:t>
            </a:r>
          </a:p>
        </p:txBody>
      </p:sp>
      <p:sp>
        <p:nvSpPr>
          <p:cNvPr id="432" name="rc6">
            <a:extLst>
              <a:ext uri="{FF2B5EF4-FFF2-40B4-BE49-F238E27FC236}">
                <a16:creationId xmlns:a16="http://schemas.microsoft.com/office/drawing/2014/main" id="{88D90F8C-CE33-5A01-6C44-6E6B47EE41AD}"/>
              </a:ext>
            </a:extLst>
          </p:cNvPr>
          <p:cNvSpPr/>
          <p:nvPr/>
        </p:nvSpPr>
        <p:spPr>
          <a:xfrm>
            <a:off x="7100028" y="5608531"/>
            <a:ext cx="400728" cy="344130"/>
          </a:xfrm>
          <a:prstGeom prst="rect">
            <a:avLst/>
          </a:prstGeom>
          <a:solidFill>
            <a:srgbClr val="011893"/>
          </a:solidFill>
          <a:ln>
            <a:solidFill>
              <a:schemeClr val="tx1"/>
            </a:solidFill>
          </a:ln>
        </p:spPr>
        <p:txBody>
          <a:bodyPr/>
          <a:lstStyle/>
          <a:p>
            <a:endParaRPr/>
          </a:p>
        </p:txBody>
      </p:sp>
      <p:sp>
        <p:nvSpPr>
          <p:cNvPr id="433" name="rc7">
            <a:extLst>
              <a:ext uri="{FF2B5EF4-FFF2-40B4-BE49-F238E27FC236}">
                <a16:creationId xmlns:a16="http://schemas.microsoft.com/office/drawing/2014/main" id="{B2C0C78C-B0EE-D806-0E4E-71750BC9C10D}"/>
              </a:ext>
            </a:extLst>
          </p:cNvPr>
          <p:cNvSpPr/>
          <p:nvPr/>
        </p:nvSpPr>
        <p:spPr>
          <a:xfrm>
            <a:off x="7545282" y="3199612"/>
            <a:ext cx="400728" cy="2753050"/>
          </a:xfrm>
          <a:prstGeom prst="rect">
            <a:avLst/>
          </a:prstGeom>
          <a:solidFill>
            <a:schemeClr val="bg1">
              <a:lumMod val="75000"/>
            </a:schemeClr>
          </a:solidFill>
          <a:ln>
            <a:solidFill>
              <a:schemeClr val="tx1"/>
            </a:solidFill>
          </a:ln>
        </p:spPr>
        <p:txBody>
          <a:bodyPr/>
          <a:lstStyle/>
          <a:p>
            <a:endParaRPr/>
          </a:p>
        </p:txBody>
      </p:sp>
      <p:sp>
        <p:nvSpPr>
          <p:cNvPr id="434" name="rc8">
            <a:extLst>
              <a:ext uri="{FF2B5EF4-FFF2-40B4-BE49-F238E27FC236}">
                <a16:creationId xmlns:a16="http://schemas.microsoft.com/office/drawing/2014/main" id="{5A778273-A29A-CE29-838F-842A87099ED4}"/>
              </a:ext>
            </a:extLst>
          </p:cNvPr>
          <p:cNvSpPr/>
          <p:nvPr/>
        </p:nvSpPr>
        <p:spPr>
          <a:xfrm>
            <a:off x="7990535" y="3932756"/>
            <a:ext cx="400728" cy="2019905"/>
          </a:xfrm>
          <a:prstGeom prst="rect">
            <a:avLst/>
          </a:prstGeom>
          <a:solidFill>
            <a:srgbClr val="FF0000"/>
          </a:solidFill>
          <a:ln>
            <a:solidFill>
              <a:schemeClr val="tx1"/>
            </a:solidFill>
          </a:ln>
        </p:spPr>
        <p:txBody>
          <a:bodyPr/>
          <a:lstStyle/>
          <a:p>
            <a:endParaRPr/>
          </a:p>
        </p:txBody>
      </p:sp>
      <p:sp>
        <p:nvSpPr>
          <p:cNvPr id="435" name="rc9">
            <a:extLst>
              <a:ext uri="{FF2B5EF4-FFF2-40B4-BE49-F238E27FC236}">
                <a16:creationId xmlns:a16="http://schemas.microsoft.com/office/drawing/2014/main" id="{6C77944E-0AC8-8EAF-0001-2016A50412FF}"/>
              </a:ext>
            </a:extLst>
          </p:cNvPr>
          <p:cNvSpPr/>
          <p:nvPr/>
        </p:nvSpPr>
        <p:spPr>
          <a:xfrm>
            <a:off x="8435789" y="4275022"/>
            <a:ext cx="400728" cy="1677639"/>
          </a:xfrm>
          <a:prstGeom prst="rect">
            <a:avLst/>
          </a:prstGeom>
          <a:solidFill>
            <a:schemeClr val="bg1">
              <a:lumMod val="75000"/>
            </a:schemeClr>
          </a:solidFill>
          <a:ln>
            <a:solidFill>
              <a:schemeClr val="tx1"/>
            </a:solidFill>
          </a:ln>
        </p:spPr>
        <p:txBody>
          <a:bodyPr/>
          <a:lstStyle/>
          <a:p>
            <a:endParaRPr/>
          </a:p>
        </p:txBody>
      </p:sp>
      <p:sp>
        <p:nvSpPr>
          <p:cNvPr id="436" name="rc10">
            <a:extLst>
              <a:ext uri="{FF2B5EF4-FFF2-40B4-BE49-F238E27FC236}">
                <a16:creationId xmlns:a16="http://schemas.microsoft.com/office/drawing/2014/main" id="{4DC61566-731F-1670-63E2-7685F929504D}"/>
              </a:ext>
            </a:extLst>
          </p:cNvPr>
          <p:cNvSpPr/>
          <p:nvPr/>
        </p:nvSpPr>
        <p:spPr>
          <a:xfrm>
            <a:off x="8881042" y="4404072"/>
            <a:ext cx="400728" cy="1548590"/>
          </a:xfrm>
          <a:prstGeom prst="rect">
            <a:avLst/>
          </a:prstGeom>
          <a:solidFill>
            <a:srgbClr val="FF0000"/>
          </a:solidFill>
          <a:ln>
            <a:solidFill>
              <a:schemeClr val="tx1"/>
            </a:solidFill>
          </a:ln>
        </p:spPr>
        <p:txBody>
          <a:bodyPr/>
          <a:lstStyle/>
          <a:p>
            <a:endParaRPr/>
          </a:p>
        </p:txBody>
      </p:sp>
      <p:sp>
        <p:nvSpPr>
          <p:cNvPr id="437" name="rc11">
            <a:extLst>
              <a:ext uri="{FF2B5EF4-FFF2-40B4-BE49-F238E27FC236}">
                <a16:creationId xmlns:a16="http://schemas.microsoft.com/office/drawing/2014/main" id="{0A6A13B3-2881-B25E-CA3E-775D067EC3DA}"/>
              </a:ext>
            </a:extLst>
          </p:cNvPr>
          <p:cNvSpPr/>
          <p:nvPr/>
        </p:nvSpPr>
        <p:spPr>
          <a:xfrm>
            <a:off x="9326297" y="4791220"/>
            <a:ext cx="400728" cy="1161443"/>
          </a:xfrm>
          <a:prstGeom prst="rect">
            <a:avLst/>
          </a:prstGeom>
          <a:solidFill>
            <a:srgbClr val="FF0000"/>
          </a:solidFill>
          <a:ln>
            <a:solidFill>
              <a:schemeClr val="tx1"/>
            </a:solidFill>
          </a:ln>
        </p:spPr>
        <p:txBody>
          <a:bodyPr/>
          <a:lstStyle/>
          <a:p>
            <a:endParaRPr/>
          </a:p>
        </p:txBody>
      </p:sp>
      <p:sp>
        <p:nvSpPr>
          <p:cNvPr id="438" name="rc12">
            <a:extLst>
              <a:ext uri="{FF2B5EF4-FFF2-40B4-BE49-F238E27FC236}">
                <a16:creationId xmlns:a16="http://schemas.microsoft.com/office/drawing/2014/main" id="{016A5F75-5392-2A94-8194-5186670B4A74}"/>
              </a:ext>
            </a:extLst>
          </p:cNvPr>
          <p:cNvSpPr/>
          <p:nvPr/>
        </p:nvSpPr>
        <p:spPr>
          <a:xfrm>
            <a:off x="9771551" y="4834236"/>
            <a:ext cx="400728" cy="1118426"/>
          </a:xfrm>
          <a:prstGeom prst="rect">
            <a:avLst/>
          </a:prstGeom>
          <a:solidFill>
            <a:srgbClr val="FF0000"/>
          </a:solidFill>
          <a:ln>
            <a:solidFill>
              <a:schemeClr val="tx1"/>
            </a:solidFill>
          </a:ln>
        </p:spPr>
        <p:txBody>
          <a:bodyPr/>
          <a:lstStyle/>
          <a:p>
            <a:endParaRPr/>
          </a:p>
        </p:txBody>
      </p:sp>
      <p:sp>
        <p:nvSpPr>
          <p:cNvPr id="439" name="rc13">
            <a:extLst>
              <a:ext uri="{FF2B5EF4-FFF2-40B4-BE49-F238E27FC236}">
                <a16:creationId xmlns:a16="http://schemas.microsoft.com/office/drawing/2014/main" id="{9A69FB35-82EE-503C-22FE-9B423CDB9C3F}"/>
              </a:ext>
            </a:extLst>
          </p:cNvPr>
          <p:cNvSpPr/>
          <p:nvPr/>
        </p:nvSpPr>
        <p:spPr>
          <a:xfrm>
            <a:off x="10216803" y="5092334"/>
            <a:ext cx="400728" cy="860328"/>
          </a:xfrm>
          <a:prstGeom prst="rect">
            <a:avLst/>
          </a:prstGeom>
          <a:solidFill>
            <a:srgbClr val="FF0000"/>
          </a:solidFill>
          <a:ln>
            <a:solidFill>
              <a:schemeClr val="tx1"/>
            </a:solidFill>
          </a:ln>
        </p:spPr>
        <p:txBody>
          <a:bodyPr/>
          <a:lstStyle/>
          <a:p>
            <a:endParaRPr/>
          </a:p>
        </p:txBody>
      </p:sp>
      <p:sp>
        <p:nvSpPr>
          <p:cNvPr id="440" name="rc14">
            <a:extLst>
              <a:ext uri="{FF2B5EF4-FFF2-40B4-BE49-F238E27FC236}">
                <a16:creationId xmlns:a16="http://schemas.microsoft.com/office/drawing/2014/main" id="{38F4BAA5-E19D-E52F-E391-B1518DF14A2B}"/>
              </a:ext>
            </a:extLst>
          </p:cNvPr>
          <p:cNvSpPr/>
          <p:nvPr/>
        </p:nvSpPr>
        <p:spPr>
          <a:xfrm>
            <a:off x="10662058" y="5608531"/>
            <a:ext cx="400728" cy="344130"/>
          </a:xfrm>
          <a:prstGeom prst="rect">
            <a:avLst/>
          </a:prstGeom>
          <a:solidFill>
            <a:schemeClr val="bg1">
              <a:lumMod val="75000"/>
            </a:schemeClr>
          </a:solidFill>
          <a:ln>
            <a:solidFill>
              <a:schemeClr val="tx1"/>
            </a:solidFill>
          </a:ln>
        </p:spPr>
        <p:txBody>
          <a:bodyPr/>
          <a:lstStyle/>
          <a:p>
            <a:endParaRPr/>
          </a:p>
        </p:txBody>
      </p:sp>
      <p:sp>
        <p:nvSpPr>
          <p:cNvPr id="441" name="rc15">
            <a:extLst>
              <a:ext uri="{FF2B5EF4-FFF2-40B4-BE49-F238E27FC236}">
                <a16:creationId xmlns:a16="http://schemas.microsoft.com/office/drawing/2014/main" id="{7ADEA91C-4D30-F7AD-F973-E6A60CE4A050}"/>
              </a:ext>
            </a:extLst>
          </p:cNvPr>
          <p:cNvSpPr/>
          <p:nvPr/>
        </p:nvSpPr>
        <p:spPr>
          <a:xfrm>
            <a:off x="11107312" y="5737581"/>
            <a:ext cx="400728" cy="215082"/>
          </a:xfrm>
          <a:prstGeom prst="rect">
            <a:avLst/>
          </a:prstGeom>
          <a:solidFill>
            <a:schemeClr val="bg1">
              <a:lumMod val="75000"/>
            </a:schemeClr>
          </a:solidFill>
          <a:ln>
            <a:solidFill>
              <a:schemeClr val="tx1"/>
            </a:solidFill>
          </a:ln>
        </p:spPr>
        <p:txBody>
          <a:bodyPr/>
          <a:lstStyle/>
          <a:p>
            <a:endParaRPr/>
          </a:p>
        </p:txBody>
      </p:sp>
      <p:sp>
        <p:nvSpPr>
          <p:cNvPr id="442" name="rc16">
            <a:extLst>
              <a:ext uri="{FF2B5EF4-FFF2-40B4-BE49-F238E27FC236}">
                <a16:creationId xmlns:a16="http://schemas.microsoft.com/office/drawing/2014/main" id="{0B3F4A3D-B791-F6D5-4D0C-2CF894521593}"/>
              </a:ext>
            </a:extLst>
          </p:cNvPr>
          <p:cNvSpPr/>
          <p:nvPr/>
        </p:nvSpPr>
        <p:spPr>
          <a:xfrm>
            <a:off x="11552565" y="5952662"/>
            <a:ext cx="400728" cy="0"/>
          </a:xfrm>
          <a:prstGeom prst="rect">
            <a:avLst/>
          </a:prstGeom>
          <a:solidFill>
            <a:srgbClr val="4682B4">
              <a:alpha val="100000"/>
            </a:srgbClr>
          </a:solidFill>
        </p:spPr>
        <p:txBody>
          <a:bodyPr/>
          <a:lstStyle/>
          <a:p>
            <a:endParaRPr/>
          </a:p>
        </p:txBody>
      </p:sp>
      <p:sp>
        <p:nvSpPr>
          <p:cNvPr id="443" name="tx17">
            <a:extLst>
              <a:ext uri="{FF2B5EF4-FFF2-40B4-BE49-F238E27FC236}">
                <a16:creationId xmlns:a16="http://schemas.microsoft.com/office/drawing/2014/main" id="{79D1E164-0FB5-B2A7-0DAD-3EFF578A74A7}"/>
              </a:ext>
            </a:extLst>
          </p:cNvPr>
          <p:cNvSpPr/>
          <p:nvPr/>
        </p:nvSpPr>
        <p:spPr>
          <a:xfrm>
            <a:off x="7264938" y="5434774"/>
            <a:ext cx="70910" cy="114984"/>
          </a:xfrm>
          <a:prstGeom prst="rect">
            <a:avLst/>
          </a:prstGeom>
          <a:noFill/>
        </p:spPr>
        <p:txBody>
          <a:bodyPr wrap="none" lIns="0" tIns="0" rIns="0" bIns="0" anchor="ctr" anchorCtr="1"/>
          <a:lstStyle/>
          <a:p>
            <a:pPr marL="0" marR="0" indent="0" algn="l">
              <a:lnSpc>
                <a:spcPts val="995"/>
              </a:lnSpc>
              <a:spcBef>
                <a:spcPts val="0"/>
              </a:spcBef>
              <a:spcAft>
                <a:spcPts val="0"/>
              </a:spcAft>
            </a:pPr>
            <a:r>
              <a:rPr sz="995" b="1" dirty="0">
                <a:latin typeface="Helvetica"/>
                <a:cs typeface="Helvetica"/>
              </a:rPr>
              <a:t>22</a:t>
            </a:r>
          </a:p>
        </p:txBody>
      </p:sp>
      <p:sp>
        <p:nvSpPr>
          <p:cNvPr id="444" name="tx18">
            <a:extLst>
              <a:ext uri="{FF2B5EF4-FFF2-40B4-BE49-F238E27FC236}">
                <a16:creationId xmlns:a16="http://schemas.microsoft.com/office/drawing/2014/main" id="{52B826D7-C865-72EF-10D5-15DB251EE267}"/>
              </a:ext>
            </a:extLst>
          </p:cNvPr>
          <p:cNvSpPr/>
          <p:nvPr/>
        </p:nvSpPr>
        <p:spPr>
          <a:xfrm>
            <a:off x="7710191" y="3026735"/>
            <a:ext cx="70910" cy="114104"/>
          </a:xfrm>
          <a:prstGeom prst="rect">
            <a:avLst/>
          </a:prstGeom>
          <a:noFill/>
        </p:spPr>
        <p:txBody>
          <a:bodyPr wrap="none" lIns="0" tIns="0" rIns="0" bIns="0" anchor="ctr" anchorCtr="1"/>
          <a:lstStyle/>
          <a:p>
            <a:pPr marL="0" marR="0" indent="0" algn="l">
              <a:lnSpc>
                <a:spcPts val="995"/>
              </a:lnSpc>
              <a:spcBef>
                <a:spcPts val="0"/>
              </a:spcBef>
              <a:spcAft>
                <a:spcPts val="0"/>
              </a:spcAft>
            </a:pPr>
            <a:r>
              <a:rPr sz="995" b="1">
                <a:latin typeface="Helvetica"/>
                <a:cs typeface="Helvetica"/>
              </a:rPr>
              <a:t>11</a:t>
            </a:r>
          </a:p>
        </p:txBody>
      </p:sp>
      <p:sp>
        <p:nvSpPr>
          <p:cNvPr id="445" name="tx19">
            <a:extLst>
              <a:ext uri="{FF2B5EF4-FFF2-40B4-BE49-F238E27FC236}">
                <a16:creationId xmlns:a16="http://schemas.microsoft.com/office/drawing/2014/main" id="{E1F2B50F-5E6E-B230-0AAA-DB307EEE794F}"/>
              </a:ext>
            </a:extLst>
          </p:cNvPr>
          <p:cNvSpPr/>
          <p:nvPr/>
        </p:nvSpPr>
        <p:spPr>
          <a:xfrm>
            <a:off x="8173171" y="3714118"/>
            <a:ext cx="35455" cy="114984"/>
          </a:xfrm>
          <a:prstGeom prst="rect">
            <a:avLst/>
          </a:prstGeom>
          <a:noFill/>
        </p:spPr>
        <p:txBody>
          <a:bodyPr wrap="none" lIns="0" tIns="0" rIns="0" bIns="0" anchor="ctr" anchorCtr="1"/>
          <a:lstStyle/>
          <a:p>
            <a:pPr marL="0" marR="0" indent="0" algn="l">
              <a:lnSpc>
                <a:spcPts val="995"/>
              </a:lnSpc>
              <a:spcBef>
                <a:spcPts val="0"/>
              </a:spcBef>
              <a:spcAft>
                <a:spcPts val="0"/>
              </a:spcAft>
            </a:pPr>
            <a:r>
              <a:rPr sz="995" b="1">
                <a:latin typeface="Helvetica"/>
                <a:cs typeface="Helvetica"/>
              </a:rPr>
              <a:t>2</a:t>
            </a:r>
          </a:p>
        </p:txBody>
      </p:sp>
      <p:sp>
        <p:nvSpPr>
          <p:cNvPr id="446" name="tx20">
            <a:extLst>
              <a:ext uri="{FF2B5EF4-FFF2-40B4-BE49-F238E27FC236}">
                <a16:creationId xmlns:a16="http://schemas.microsoft.com/office/drawing/2014/main" id="{6679C3B3-7943-C097-78BD-B4F89F3E6CB3}"/>
              </a:ext>
            </a:extLst>
          </p:cNvPr>
          <p:cNvSpPr/>
          <p:nvPr/>
        </p:nvSpPr>
        <p:spPr>
          <a:xfrm>
            <a:off x="8618426" y="4101265"/>
            <a:ext cx="35455" cy="114984"/>
          </a:xfrm>
          <a:prstGeom prst="rect">
            <a:avLst/>
          </a:prstGeom>
          <a:noFill/>
        </p:spPr>
        <p:txBody>
          <a:bodyPr wrap="none" lIns="0" tIns="0" rIns="0" bIns="0" anchor="ctr" anchorCtr="1"/>
          <a:lstStyle/>
          <a:p>
            <a:pPr marL="0" marR="0" indent="0" algn="l">
              <a:lnSpc>
                <a:spcPts val="995"/>
              </a:lnSpc>
              <a:spcBef>
                <a:spcPts val="0"/>
              </a:spcBef>
              <a:spcAft>
                <a:spcPts val="0"/>
              </a:spcAft>
            </a:pPr>
            <a:r>
              <a:rPr sz="995" b="1">
                <a:latin typeface="Helvetica"/>
                <a:cs typeface="Helvetica"/>
              </a:rPr>
              <a:t>2</a:t>
            </a:r>
          </a:p>
        </p:txBody>
      </p:sp>
      <p:sp>
        <p:nvSpPr>
          <p:cNvPr id="447" name="tx21">
            <a:extLst>
              <a:ext uri="{FF2B5EF4-FFF2-40B4-BE49-F238E27FC236}">
                <a16:creationId xmlns:a16="http://schemas.microsoft.com/office/drawing/2014/main" id="{1B1DC205-173D-CB85-5703-C62E0EB885A9}"/>
              </a:ext>
            </a:extLst>
          </p:cNvPr>
          <p:cNvSpPr/>
          <p:nvPr/>
        </p:nvSpPr>
        <p:spPr>
          <a:xfrm>
            <a:off x="9063680" y="4231195"/>
            <a:ext cx="35455" cy="114104"/>
          </a:xfrm>
          <a:prstGeom prst="rect">
            <a:avLst/>
          </a:prstGeom>
          <a:noFill/>
        </p:spPr>
        <p:txBody>
          <a:bodyPr wrap="none" lIns="0" tIns="0" rIns="0" bIns="0" anchor="ctr" anchorCtr="1"/>
          <a:lstStyle/>
          <a:p>
            <a:pPr marL="0" marR="0" indent="0" algn="l">
              <a:lnSpc>
                <a:spcPts val="995"/>
              </a:lnSpc>
              <a:spcBef>
                <a:spcPts val="0"/>
              </a:spcBef>
              <a:spcAft>
                <a:spcPts val="0"/>
              </a:spcAft>
            </a:pPr>
            <a:r>
              <a:rPr sz="995" b="1">
                <a:latin typeface="Helvetica"/>
                <a:cs typeface="Helvetica"/>
              </a:rPr>
              <a:t>1</a:t>
            </a:r>
          </a:p>
        </p:txBody>
      </p:sp>
      <p:sp>
        <p:nvSpPr>
          <p:cNvPr id="448" name="tx22">
            <a:extLst>
              <a:ext uri="{FF2B5EF4-FFF2-40B4-BE49-F238E27FC236}">
                <a16:creationId xmlns:a16="http://schemas.microsoft.com/office/drawing/2014/main" id="{A0013D22-277E-035C-D5A6-64BAD49D0FCB}"/>
              </a:ext>
            </a:extLst>
          </p:cNvPr>
          <p:cNvSpPr/>
          <p:nvPr/>
        </p:nvSpPr>
        <p:spPr>
          <a:xfrm>
            <a:off x="9508934" y="4618343"/>
            <a:ext cx="35455" cy="114104"/>
          </a:xfrm>
          <a:prstGeom prst="rect">
            <a:avLst/>
          </a:prstGeom>
          <a:noFill/>
        </p:spPr>
        <p:txBody>
          <a:bodyPr wrap="none" lIns="0" tIns="0" rIns="0" bIns="0" anchor="ctr" anchorCtr="1"/>
          <a:lstStyle/>
          <a:p>
            <a:pPr marL="0" marR="0" indent="0" algn="l">
              <a:lnSpc>
                <a:spcPts val="995"/>
              </a:lnSpc>
              <a:spcBef>
                <a:spcPts val="0"/>
              </a:spcBef>
              <a:spcAft>
                <a:spcPts val="0"/>
              </a:spcAft>
            </a:pPr>
            <a:r>
              <a:rPr sz="995" b="1">
                <a:latin typeface="Helvetica"/>
                <a:cs typeface="Helvetica"/>
              </a:rPr>
              <a:t>1</a:t>
            </a:r>
          </a:p>
        </p:txBody>
      </p:sp>
      <p:sp>
        <p:nvSpPr>
          <p:cNvPr id="449" name="tx23">
            <a:extLst>
              <a:ext uri="{FF2B5EF4-FFF2-40B4-BE49-F238E27FC236}">
                <a16:creationId xmlns:a16="http://schemas.microsoft.com/office/drawing/2014/main" id="{6E04B0D7-E1D7-FFD8-A3EB-BDD338FCA56C}"/>
              </a:ext>
            </a:extLst>
          </p:cNvPr>
          <p:cNvSpPr/>
          <p:nvPr/>
        </p:nvSpPr>
        <p:spPr>
          <a:xfrm>
            <a:off x="9954187" y="4661359"/>
            <a:ext cx="35455" cy="114104"/>
          </a:xfrm>
          <a:prstGeom prst="rect">
            <a:avLst/>
          </a:prstGeom>
          <a:noFill/>
        </p:spPr>
        <p:txBody>
          <a:bodyPr wrap="none" lIns="0" tIns="0" rIns="0" bIns="0" anchor="ctr" anchorCtr="1"/>
          <a:lstStyle/>
          <a:p>
            <a:pPr marL="0" marR="0" indent="0" algn="l">
              <a:lnSpc>
                <a:spcPts val="995"/>
              </a:lnSpc>
              <a:spcBef>
                <a:spcPts val="0"/>
              </a:spcBef>
              <a:spcAft>
                <a:spcPts val="0"/>
              </a:spcAft>
            </a:pPr>
            <a:r>
              <a:rPr sz="995" b="1">
                <a:latin typeface="Helvetica"/>
                <a:cs typeface="Helvetica"/>
              </a:rPr>
              <a:t>1</a:t>
            </a:r>
          </a:p>
        </p:txBody>
      </p:sp>
      <p:sp>
        <p:nvSpPr>
          <p:cNvPr id="450" name="tx24">
            <a:extLst>
              <a:ext uri="{FF2B5EF4-FFF2-40B4-BE49-F238E27FC236}">
                <a16:creationId xmlns:a16="http://schemas.microsoft.com/office/drawing/2014/main" id="{0EFE6EE4-C0FF-B0E6-0126-ACA90DB34703}"/>
              </a:ext>
            </a:extLst>
          </p:cNvPr>
          <p:cNvSpPr/>
          <p:nvPr/>
        </p:nvSpPr>
        <p:spPr>
          <a:xfrm>
            <a:off x="10399441" y="4919457"/>
            <a:ext cx="35455" cy="114104"/>
          </a:xfrm>
          <a:prstGeom prst="rect">
            <a:avLst/>
          </a:prstGeom>
          <a:noFill/>
        </p:spPr>
        <p:txBody>
          <a:bodyPr wrap="none" lIns="0" tIns="0" rIns="0" bIns="0" anchor="ctr" anchorCtr="1"/>
          <a:lstStyle/>
          <a:p>
            <a:pPr marL="0" marR="0" indent="0" algn="l">
              <a:lnSpc>
                <a:spcPts val="995"/>
              </a:lnSpc>
              <a:spcBef>
                <a:spcPts val="0"/>
              </a:spcBef>
              <a:spcAft>
                <a:spcPts val="0"/>
              </a:spcAft>
            </a:pPr>
            <a:r>
              <a:rPr sz="995" b="1">
                <a:latin typeface="Helvetica"/>
                <a:cs typeface="Helvetica"/>
              </a:rPr>
              <a:t>1</a:t>
            </a:r>
          </a:p>
        </p:txBody>
      </p:sp>
      <p:sp>
        <p:nvSpPr>
          <p:cNvPr id="451" name="tx25">
            <a:extLst>
              <a:ext uri="{FF2B5EF4-FFF2-40B4-BE49-F238E27FC236}">
                <a16:creationId xmlns:a16="http://schemas.microsoft.com/office/drawing/2014/main" id="{ED2C9BBD-C83D-303E-D953-E6659DAEE336}"/>
              </a:ext>
            </a:extLst>
          </p:cNvPr>
          <p:cNvSpPr/>
          <p:nvPr/>
        </p:nvSpPr>
        <p:spPr>
          <a:xfrm>
            <a:off x="10844694" y="5434774"/>
            <a:ext cx="35455" cy="114984"/>
          </a:xfrm>
          <a:prstGeom prst="rect">
            <a:avLst/>
          </a:prstGeom>
          <a:noFill/>
        </p:spPr>
        <p:txBody>
          <a:bodyPr wrap="none" lIns="0" tIns="0" rIns="0" bIns="0" anchor="ctr" anchorCtr="1"/>
          <a:lstStyle/>
          <a:p>
            <a:pPr marL="0" marR="0" indent="0" algn="l">
              <a:lnSpc>
                <a:spcPts val="995"/>
              </a:lnSpc>
              <a:spcBef>
                <a:spcPts val="0"/>
              </a:spcBef>
              <a:spcAft>
                <a:spcPts val="0"/>
              </a:spcAft>
            </a:pPr>
            <a:r>
              <a:rPr sz="995" b="1">
                <a:latin typeface="Helvetica"/>
                <a:cs typeface="Helvetica"/>
              </a:rPr>
              <a:t>2</a:t>
            </a:r>
          </a:p>
        </p:txBody>
      </p:sp>
      <p:sp>
        <p:nvSpPr>
          <p:cNvPr id="452" name="tx26">
            <a:extLst>
              <a:ext uri="{FF2B5EF4-FFF2-40B4-BE49-F238E27FC236}">
                <a16:creationId xmlns:a16="http://schemas.microsoft.com/office/drawing/2014/main" id="{1CFCFCD7-452A-AAF5-9DA5-1BD9E890AE71}"/>
              </a:ext>
            </a:extLst>
          </p:cNvPr>
          <p:cNvSpPr/>
          <p:nvPr/>
        </p:nvSpPr>
        <p:spPr>
          <a:xfrm>
            <a:off x="11289947" y="5564704"/>
            <a:ext cx="35455" cy="114104"/>
          </a:xfrm>
          <a:prstGeom prst="rect">
            <a:avLst/>
          </a:prstGeom>
          <a:noFill/>
        </p:spPr>
        <p:txBody>
          <a:bodyPr wrap="none" lIns="0" tIns="0" rIns="0" bIns="0" anchor="ctr" anchorCtr="1"/>
          <a:lstStyle/>
          <a:p>
            <a:pPr marL="0" marR="0" indent="0" algn="l">
              <a:lnSpc>
                <a:spcPts val="995"/>
              </a:lnSpc>
              <a:spcBef>
                <a:spcPts val="0"/>
              </a:spcBef>
              <a:spcAft>
                <a:spcPts val="0"/>
              </a:spcAft>
            </a:pPr>
            <a:r>
              <a:rPr sz="995" b="1">
                <a:latin typeface="Helvetica"/>
                <a:cs typeface="Helvetica"/>
              </a:rPr>
              <a:t>1</a:t>
            </a:r>
          </a:p>
        </p:txBody>
      </p:sp>
      <p:sp>
        <p:nvSpPr>
          <p:cNvPr id="453" name="tx27">
            <a:extLst>
              <a:ext uri="{FF2B5EF4-FFF2-40B4-BE49-F238E27FC236}">
                <a16:creationId xmlns:a16="http://schemas.microsoft.com/office/drawing/2014/main" id="{58402823-6630-9199-FA08-FFEDD91D4B38}"/>
              </a:ext>
            </a:extLst>
          </p:cNvPr>
          <p:cNvSpPr/>
          <p:nvPr/>
        </p:nvSpPr>
        <p:spPr>
          <a:xfrm>
            <a:off x="11735201" y="5718589"/>
            <a:ext cx="35455" cy="117705"/>
          </a:xfrm>
          <a:prstGeom prst="rect">
            <a:avLst/>
          </a:prstGeom>
          <a:noFill/>
        </p:spPr>
        <p:txBody>
          <a:bodyPr wrap="none" lIns="0" tIns="0" rIns="0" bIns="0" anchor="ctr" anchorCtr="1"/>
          <a:lstStyle/>
          <a:p>
            <a:pPr marL="0" marR="0" indent="0" algn="ctr">
              <a:lnSpc>
                <a:spcPts val="995"/>
              </a:lnSpc>
              <a:spcBef>
                <a:spcPts val="0"/>
              </a:spcBef>
              <a:spcAft>
                <a:spcPts val="0"/>
              </a:spcAft>
            </a:pPr>
            <a:r>
              <a:rPr sz="995" b="1" dirty="0">
                <a:latin typeface="Helvetica"/>
                <a:cs typeface="Helvetica"/>
              </a:rPr>
              <a:t>0</a:t>
            </a:r>
            <a:r>
              <a:rPr lang="en-US" sz="995" b="1" dirty="0">
                <a:latin typeface="Helvetica"/>
                <a:cs typeface="Helvetica"/>
              </a:rPr>
              <a:t> </a:t>
            </a:r>
          </a:p>
          <a:p>
            <a:pPr marL="0" marR="0" indent="0" algn="ctr">
              <a:lnSpc>
                <a:spcPts val="995"/>
              </a:lnSpc>
              <a:spcBef>
                <a:spcPts val="0"/>
              </a:spcBef>
              <a:spcAft>
                <a:spcPts val="0"/>
              </a:spcAft>
            </a:pPr>
            <a:r>
              <a:rPr lang="en-US" sz="995" b="1" dirty="0">
                <a:latin typeface="Helvetica"/>
                <a:cs typeface="Helvetica"/>
              </a:rPr>
              <a:t>(0%)</a:t>
            </a:r>
            <a:endParaRPr sz="995" b="1" dirty="0">
              <a:latin typeface="Helvetica"/>
              <a:cs typeface="Helvetica"/>
            </a:endParaRPr>
          </a:p>
        </p:txBody>
      </p:sp>
      <p:sp>
        <p:nvSpPr>
          <p:cNvPr id="454" name="pl28">
            <a:extLst>
              <a:ext uri="{FF2B5EF4-FFF2-40B4-BE49-F238E27FC236}">
                <a16:creationId xmlns:a16="http://schemas.microsoft.com/office/drawing/2014/main" id="{89C46697-87AA-FD71-BA96-F8A273DB87B3}"/>
              </a:ext>
            </a:extLst>
          </p:cNvPr>
          <p:cNvSpPr/>
          <p:nvPr/>
        </p:nvSpPr>
        <p:spPr>
          <a:xfrm>
            <a:off x="7033240" y="1435939"/>
            <a:ext cx="0" cy="4731805"/>
          </a:xfrm>
          <a:custGeom>
            <a:avLst/>
            <a:gdLst/>
            <a:ahLst/>
            <a:cxnLst/>
            <a:rect l="0" t="0" r="0" b="0"/>
            <a:pathLst>
              <a:path h="3651830">
                <a:moveTo>
                  <a:pt x="0" y="3651830"/>
                </a:moveTo>
                <a:lnTo>
                  <a:pt x="0" y="0"/>
                </a:lnTo>
              </a:path>
            </a:pathLst>
          </a:custGeom>
          <a:ln w="13550" cap="flat">
            <a:solidFill>
              <a:srgbClr val="000000">
                <a:alpha val="100000"/>
              </a:srgbClr>
            </a:solidFill>
            <a:prstDash val="solid"/>
            <a:round/>
          </a:ln>
        </p:spPr>
        <p:txBody>
          <a:bodyPr/>
          <a:lstStyle/>
          <a:p>
            <a:endParaRPr/>
          </a:p>
        </p:txBody>
      </p:sp>
      <p:sp>
        <p:nvSpPr>
          <p:cNvPr id="455" name="tx29">
            <a:extLst>
              <a:ext uri="{FF2B5EF4-FFF2-40B4-BE49-F238E27FC236}">
                <a16:creationId xmlns:a16="http://schemas.microsoft.com/office/drawing/2014/main" id="{89EDDB58-D4CA-9851-2684-577814432A00}"/>
              </a:ext>
            </a:extLst>
          </p:cNvPr>
          <p:cNvSpPr/>
          <p:nvPr/>
        </p:nvSpPr>
        <p:spPr>
          <a:xfrm>
            <a:off x="6722020" y="5900586"/>
            <a:ext cx="128404" cy="104011"/>
          </a:xfrm>
          <a:prstGeom prst="rect">
            <a:avLst/>
          </a:prstGeom>
          <a:noFill/>
        </p:spPr>
        <p:txBody>
          <a:bodyPr wrap="none" lIns="0" tIns="0" rIns="0" bIns="0" anchor="ctr" anchorCtr="1"/>
          <a:lstStyle/>
          <a:p>
            <a:pPr marL="0" marR="0" indent="0" algn="l">
              <a:lnSpc>
                <a:spcPts val="880"/>
              </a:lnSpc>
              <a:spcBef>
                <a:spcPts val="0"/>
              </a:spcBef>
              <a:spcAft>
                <a:spcPts val="0"/>
              </a:spcAft>
            </a:pPr>
            <a:r>
              <a:rPr sz="880" dirty="0">
                <a:latin typeface="Helvetica"/>
                <a:cs typeface="Helvetica"/>
              </a:rPr>
              <a:t>0.0%</a:t>
            </a:r>
          </a:p>
        </p:txBody>
      </p:sp>
      <p:sp>
        <p:nvSpPr>
          <p:cNvPr id="456" name="tx30">
            <a:extLst>
              <a:ext uri="{FF2B5EF4-FFF2-40B4-BE49-F238E27FC236}">
                <a16:creationId xmlns:a16="http://schemas.microsoft.com/office/drawing/2014/main" id="{105C36EE-E86B-F234-29D1-5DF83F8983E7}"/>
              </a:ext>
            </a:extLst>
          </p:cNvPr>
          <p:cNvSpPr/>
          <p:nvPr/>
        </p:nvSpPr>
        <p:spPr>
          <a:xfrm>
            <a:off x="6722020" y="5039904"/>
            <a:ext cx="128404" cy="104365"/>
          </a:xfrm>
          <a:prstGeom prst="rect">
            <a:avLst/>
          </a:prstGeom>
          <a:noFill/>
        </p:spPr>
        <p:txBody>
          <a:bodyPr wrap="none" lIns="0" tIns="0" rIns="0" bIns="0" anchor="ctr" anchorCtr="1"/>
          <a:lstStyle/>
          <a:p>
            <a:pPr marL="0" marR="0" indent="0" algn="l">
              <a:lnSpc>
                <a:spcPts val="880"/>
              </a:lnSpc>
              <a:spcBef>
                <a:spcPts val="0"/>
              </a:spcBef>
              <a:spcAft>
                <a:spcPts val="0"/>
              </a:spcAft>
            </a:pPr>
            <a:r>
              <a:rPr sz="880">
                <a:latin typeface="Helvetica"/>
                <a:cs typeface="Helvetica"/>
              </a:rPr>
              <a:t>0.2%</a:t>
            </a:r>
          </a:p>
        </p:txBody>
      </p:sp>
      <p:sp>
        <p:nvSpPr>
          <p:cNvPr id="457" name="tx31">
            <a:extLst>
              <a:ext uri="{FF2B5EF4-FFF2-40B4-BE49-F238E27FC236}">
                <a16:creationId xmlns:a16="http://schemas.microsoft.com/office/drawing/2014/main" id="{8F2EAECD-4EED-85AE-D6B9-38DD673B4687}"/>
              </a:ext>
            </a:extLst>
          </p:cNvPr>
          <p:cNvSpPr/>
          <p:nvPr/>
        </p:nvSpPr>
        <p:spPr>
          <a:xfrm>
            <a:off x="6722020" y="4179646"/>
            <a:ext cx="128404" cy="104295"/>
          </a:xfrm>
          <a:prstGeom prst="rect">
            <a:avLst/>
          </a:prstGeom>
          <a:noFill/>
        </p:spPr>
        <p:txBody>
          <a:bodyPr wrap="none" lIns="0" tIns="0" rIns="0" bIns="0" anchor="ctr" anchorCtr="1"/>
          <a:lstStyle/>
          <a:p>
            <a:pPr marL="0" marR="0" indent="0" algn="l">
              <a:lnSpc>
                <a:spcPts val="880"/>
              </a:lnSpc>
              <a:spcBef>
                <a:spcPts val="0"/>
              </a:spcBef>
              <a:spcAft>
                <a:spcPts val="0"/>
              </a:spcAft>
            </a:pPr>
            <a:r>
              <a:rPr sz="880" dirty="0">
                <a:latin typeface="Helvetica"/>
                <a:cs typeface="Helvetica"/>
              </a:rPr>
              <a:t>0.4%</a:t>
            </a:r>
          </a:p>
        </p:txBody>
      </p:sp>
      <p:sp>
        <p:nvSpPr>
          <p:cNvPr id="458" name="tx32">
            <a:extLst>
              <a:ext uri="{FF2B5EF4-FFF2-40B4-BE49-F238E27FC236}">
                <a16:creationId xmlns:a16="http://schemas.microsoft.com/office/drawing/2014/main" id="{744E90E0-BA7F-4388-2DD1-267D1FB8F833}"/>
              </a:ext>
            </a:extLst>
          </p:cNvPr>
          <p:cNvSpPr/>
          <p:nvPr/>
        </p:nvSpPr>
        <p:spPr>
          <a:xfrm>
            <a:off x="6722020" y="3319176"/>
            <a:ext cx="128404" cy="104436"/>
          </a:xfrm>
          <a:prstGeom prst="rect">
            <a:avLst/>
          </a:prstGeom>
          <a:noFill/>
        </p:spPr>
        <p:txBody>
          <a:bodyPr wrap="none" lIns="0" tIns="0" rIns="0" bIns="0" anchor="ctr" anchorCtr="1"/>
          <a:lstStyle/>
          <a:p>
            <a:pPr marL="0" marR="0" indent="0" algn="l">
              <a:lnSpc>
                <a:spcPts val="880"/>
              </a:lnSpc>
              <a:spcBef>
                <a:spcPts val="0"/>
              </a:spcBef>
              <a:spcAft>
                <a:spcPts val="0"/>
              </a:spcAft>
            </a:pPr>
            <a:r>
              <a:rPr sz="880" dirty="0">
                <a:latin typeface="Helvetica"/>
                <a:cs typeface="Helvetica"/>
              </a:rPr>
              <a:t>0.6%</a:t>
            </a:r>
          </a:p>
        </p:txBody>
      </p:sp>
      <p:sp>
        <p:nvSpPr>
          <p:cNvPr id="459" name="tx33">
            <a:extLst>
              <a:ext uri="{FF2B5EF4-FFF2-40B4-BE49-F238E27FC236}">
                <a16:creationId xmlns:a16="http://schemas.microsoft.com/office/drawing/2014/main" id="{E088FB94-502D-241B-4D0D-97C781B019A9}"/>
              </a:ext>
            </a:extLst>
          </p:cNvPr>
          <p:cNvSpPr/>
          <p:nvPr/>
        </p:nvSpPr>
        <p:spPr>
          <a:xfrm>
            <a:off x="6722020" y="2458848"/>
            <a:ext cx="128404" cy="104436"/>
          </a:xfrm>
          <a:prstGeom prst="rect">
            <a:avLst/>
          </a:prstGeom>
          <a:noFill/>
        </p:spPr>
        <p:txBody>
          <a:bodyPr wrap="none" lIns="0" tIns="0" rIns="0" bIns="0" anchor="ctr" anchorCtr="1"/>
          <a:lstStyle/>
          <a:p>
            <a:pPr marL="0" marR="0" indent="0" algn="l">
              <a:lnSpc>
                <a:spcPts val="880"/>
              </a:lnSpc>
              <a:spcBef>
                <a:spcPts val="0"/>
              </a:spcBef>
              <a:spcAft>
                <a:spcPts val="0"/>
              </a:spcAft>
            </a:pPr>
            <a:r>
              <a:rPr sz="880">
                <a:latin typeface="Helvetica"/>
                <a:cs typeface="Helvetica"/>
              </a:rPr>
              <a:t>0.8%</a:t>
            </a:r>
          </a:p>
        </p:txBody>
      </p:sp>
      <p:sp>
        <p:nvSpPr>
          <p:cNvPr id="460" name="tx34">
            <a:extLst>
              <a:ext uri="{FF2B5EF4-FFF2-40B4-BE49-F238E27FC236}">
                <a16:creationId xmlns:a16="http://schemas.microsoft.com/office/drawing/2014/main" id="{A0F4E04B-B011-6348-FDAD-639A59D193C9}"/>
              </a:ext>
            </a:extLst>
          </p:cNvPr>
          <p:cNvSpPr/>
          <p:nvPr/>
        </p:nvSpPr>
        <p:spPr>
          <a:xfrm>
            <a:off x="6722020" y="1598944"/>
            <a:ext cx="128404" cy="104011"/>
          </a:xfrm>
          <a:prstGeom prst="rect">
            <a:avLst/>
          </a:prstGeom>
          <a:noFill/>
        </p:spPr>
        <p:txBody>
          <a:bodyPr wrap="none" lIns="0" tIns="0" rIns="0" bIns="0" anchor="ctr" anchorCtr="1"/>
          <a:lstStyle/>
          <a:p>
            <a:pPr marL="0" marR="0" indent="0" algn="l">
              <a:lnSpc>
                <a:spcPts val="880"/>
              </a:lnSpc>
              <a:spcBef>
                <a:spcPts val="0"/>
              </a:spcBef>
              <a:spcAft>
                <a:spcPts val="0"/>
              </a:spcAft>
            </a:pPr>
            <a:r>
              <a:rPr sz="880" dirty="0">
                <a:latin typeface="Helvetica"/>
                <a:cs typeface="Helvetica"/>
              </a:rPr>
              <a:t>1.0%</a:t>
            </a:r>
          </a:p>
        </p:txBody>
      </p:sp>
      <p:sp>
        <p:nvSpPr>
          <p:cNvPr id="461" name="pl35">
            <a:extLst>
              <a:ext uri="{FF2B5EF4-FFF2-40B4-BE49-F238E27FC236}">
                <a16:creationId xmlns:a16="http://schemas.microsoft.com/office/drawing/2014/main" id="{3F598976-C82E-BF45-CBB6-581DEF96EF72}"/>
              </a:ext>
            </a:extLst>
          </p:cNvPr>
          <p:cNvSpPr/>
          <p:nvPr/>
        </p:nvSpPr>
        <p:spPr>
          <a:xfrm>
            <a:off x="6983951" y="5952662"/>
            <a:ext cx="45720" cy="0"/>
          </a:xfrm>
          <a:custGeom>
            <a:avLst/>
            <a:gdLst/>
            <a:ahLst/>
            <a:cxnLst/>
            <a:rect l="0" t="0" r="0" b="0"/>
            <a:pathLst>
              <a:path w="34794">
                <a:moveTo>
                  <a:pt x="0" y="0"/>
                </a:moveTo>
                <a:lnTo>
                  <a:pt x="34794" y="0"/>
                </a:lnTo>
              </a:path>
            </a:pathLst>
          </a:custGeom>
          <a:ln w="13550" cap="flat">
            <a:solidFill>
              <a:schemeClr val="tx1"/>
            </a:solidFill>
            <a:prstDash val="solid"/>
            <a:round/>
          </a:ln>
        </p:spPr>
        <p:txBody>
          <a:bodyPr/>
          <a:lstStyle/>
          <a:p>
            <a:endParaRPr/>
          </a:p>
        </p:txBody>
      </p:sp>
      <p:sp>
        <p:nvSpPr>
          <p:cNvPr id="462" name="pl36">
            <a:extLst>
              <a:ext uri="{FF2B5EF4-FFF2-40B4-BE49-F238E27FC236}">
                <a16:creationId xmlns:a16="http://schemas.microsoft.com/office/drawing/2014/main" id="{FA630159-9D7B-1297-D861-44D85FAEB4A2}"/>
              </a:ext>
            </a:extLst>
          </p:cNvPr>
          <p:cNvSpPr/>
          <p:nvPr/>
        </p:nvSpPr>
        <p:spPr>
          <a:xfrm>
            <a:off x="6983951" y="5092334"/>
            <a:ext cx="45720" cy="0"/>
          </a:xfrm>
          <a:custGeom>
            <a:avLst/>
            <a:gdLst/>
            <a:ahLst/>
            <a:cxnLst/>
            <a:rect l="0" t="0" r="0" b="0"/>
            <a:pathLst>
              <a:path w="34794">
                <a:moveTo>
                  <a:pt x="0" y="0"/>
                </a:moveTo>
                <a:lnTo>
                  <a:pt x="34794" y="0"/>
                </a:lnTo>
              </a:path>
            </a:pathLst>
          </a:custGeom>
          <a:ln w="13550" cap="flat">
            <a:solidFill>
              <a:schemeClr val="tx1"/>
            </a:solidFill>
            <a:prstDash val="solid"/>
            <a:round/>
          </a:ln>
        </p:spPr>
        <p:txBody>
          <a:bodyPr/>
          <a:lstStyle/>
          <a:p>
            <a:endParaRPr/>
          </a:p>
        </p:txBody>
      </p:sp>
      <p:sp>
        <p:nvSpPr>
          <p:cNvPr id="463" name="pl37">
            <a:extLst>
              <a:ext uri="{FF2B5EF4-FFF2-40B4-BE49-F238E27FC236}">
                <a16:creationId xmlns:a16="http://schemas.microsoft.com/office/drawing/2014/main" id="{76E130E3-1460-02F7-0D14-56D5F6732090}"/>
              </a:ext>
            </a:extLst>
          </p:cNvPr>
          <p:cNvSpPr/>
          <p:nvPr/>
        </p:nvSpPr>
        <p:spPr>
          <a:xfrm>
            <a:off x="6983951" y="4232006"/>
            <a:ext cx="45720" cy="0"/>
          </a:xfrm>
          <a:custGeom>
            <a:avLst/>
            <a:gdLst/>
            <a:ahLst/>
            <a:cxnLst/>
            <a:rect l="0" t="0" r="0" b="0"/>
            <a:pathLst>
              <a:path w="34794">
                <a:moveTo>
                  <a:pt x="0" y="0"/>
                </a:moveTo>
                <a:lnTo>
                  <a:pt x="34794" y="0"/>
                </a:lnTo>
              </a:path>
            </a:pathLst>
          </a:custGeom>
          <a:ln w="13550" cap="flat">
            <a:solidFill>
              <a:schemeClr val="tx1"/>
            </a:solidFill>
            <a:prstDash val="solid"/>
            <a:round/>
          </a:ln>
        </p:spPr>
        <p:txBody>
          <a:bodyPr/>
          <a:lstStyle/>
          <a:p>
            <a:endParaRPr/>
          </a:p>
        </p:txBody>
      </p:sp>
      <p:sp>
        <p:nvSpPr>
          <p:cNvPr id="464" name="pl38">
            <a:extLst>
              <a:ext uri="{FF2B5EF4-FFF2-40B4-BE49-F238E27FC236}">
                <a16:creationId xmlns:a16="http://schemas.microsoft.com/office/drawing/2014/main" id="{E7E0A956-F09F-F59F-F11B-EC27D48110C1}"/>
              </a:ext>
            </a:extLst>
          </p:cNvPr>
          <p:cNvSpPr/>
          <p:nvPr/>
        </p:nvSpPr>
        <p:spPr>
          <a:xfrm>
            <a:off x="6983951" y="3371678"/>
            <a:ext cx="45720" cy="0"/>
          </a:xfrm>
          <a:custGeom>
            <a:avLst/>
            <a:gdLst/>
            <a:ahLst/>
            <a:cxnLst/>
            <a:rect l="0" t="0" r="0" b="0"/>
            <a:pathLst>
              <a:path w="34794">
                <a:moveTo>
                  <a:pt x="0" y="0"/>
                </a:moveTo>
                <a:lnTo>
                  <a:pt x="34794" y="0"/>
                </a:lnTo>
              </a:path>
            </a:pathLst>
          </a:custGeom>
          <a:ln w="13550" cap="flat">
            <a:solidFill>
              <a:schemeClr val="tx1"/>
            </a:solidFill>
            <a:prstDash val="solid"/>
            <a:round/>
          </a:ln>
        </p:spPr>
        <p:txBody>
          <a:bodyPr/>
          <a:lstStyle/>
          <a:p>
            <a:endParaRPr/>
          </a:p>
        </p:txBody>
      </p:sp>
      <p:sp>
        <p:nvSpPr>
          <p:cNvPr id="465" name="pl39">
            <a:extLst>
              <a:ext uri="{FF2B5EF4-FFF2-40B4-BE49-F238E27FC236}">
                <a16:creationId xmlns:a16="http://schemas.microsoft.com/office/drawing/2014/main" id="{CC60D76E-C862-BB5E-27F1-A0971A071E6B}"/>
              </a:ext>
            </a:extLst>
          </p:cNvPr>
          <p:cNvSpPr/>
          <p:nvPr/>
        </p:nvSpPr>
        <p:spPr>
          <a:xfrm>
            <a:off x="6983951" y="2511349"/>
            <a:ext cx="45720" cy="0"/>
          </a:xfrm>
          <a:custGeom>
            <a:avLst/>
            <a:gdLst/>
            <a:ahLst/>
            <a:cxnLst/>
            <a:rect l="0" t="0" r="0" b="0"/>
            <a:pathLst>
              <a:path w="34794">
                <a:moveTo>
                  <a:pt x="0" y="0"/>
                </a:moveTo>
                <a:lnTo>
                  <a:pt x="34794" y="0"/>
                </a:lnTo>
              </a:path>
            </a:pathLst>
          </a:custGeom>
          <a:ln w="13550" cap="flat">
            <a:solidFill>
              <a:schemeClr val="tx1"/>
            </a:solidFill>
            <a:prstDash val="solid"/>
            <a:round/>
          </a:ln>
        </p:spPr>
        <p:txBody>
          <a:bodyPr/>
          <a:lstStyle/>
          <a:p>
            <a:endParaRPr/>
          </a:p>
        </p:txBody>
      </p:sp>
      <p:sp>
        <p:nvSpPr>
          <p:cNvPr id="466" name="pl40">
            <a:extLst>
              <a:ext uri="{FF2B5EF4-FFF2-40B4-BE49-F238E27FC236}">
                <a16:creationId xmlns:a16="http://schemas.microsoft.com/office/drawing/2014/main" id="{486F2434-2E93-A8AE-C56F-00D396E1BE7E}"/>
              </a:ext>
            </a:extLst>
          </p:cNvPr>
          <p:cNvSpPr/>
          <p:nvPr/>
        </p:nvSpPr>
        <p:spPr>
          <a:xfrm>
            <a:off x="6983951" y="1651021"/>
            <a:ext cx="45720" cy="0"/>
          </a:xfrm>
          <a:custGeom>
            <a:avLst/>
            <a:gdLst/>
            <a:ahLst/>
            <a:cxnLst/>
            <a:rect l="0" t="0" r="0" b="0"/>
            <a:pathLst>
              <a:path w="34794">
                <a:moveTo>
                  <a:pt x="0" y="0"/>
                </a:moveTo>
                <a:lnTo>
                  <a:pt x="34794" y="0"/>
                </a:lnTo>
              </a:path>
            </a:pathLst>
          </a:custGeom>
          <a:ln w="13550" cap="flat">
            <a:solidFill>
              <a:schemeClr val="tx1"/>
            </a:solidFill>
            <a:prstDash val="solid"/>
            <a:round/>
          </a:ln>
        </p:spPr>
        <p:txBody>
          <a:bodyPr/>
          <a:lstStyle/>
          <a:p>
            <a:endParaRPr/>
          </a:p>
        </p:txBody>
      </p:sp>
      <p:sp>
        <p:nvSpPr>
          <p:cNvPr id="467" name="pl41">
            <a:extLst>
              <a:ext uri="{FF2B5EF4-FFF2-40B4-BE49-F238E27FC236}">
                <a16:creationId xmlns:a16="http://schemas.microsoft.com/office/drawing/2014/main" id="{D39A9E3E-4626-0337-284F-0B0157B31A4F}"/>
              </a:ext>
            </a:extLst>
          </p:cNvPr>
          <p:cNvSpPr/>
          <p:nvPr/>
        </p:nvSpPr>
        <p:spPr>
          <a:xfrm>
            <a:off x="7033240" y="6167744"/>
            <a:ext cx="4986842" cy="0"/>
          </a:xfrm>
          <a:custGeom>
            <a:avLst/>
            <a:gdLst/>
            <a:ahLst/>
            <a:cxnLst/>
            <a:rect l="0" t="0" r="0" b="0"/>
            <a:pathLst>
              <a:path w="9893157">
                <a:moveTo>
                  <a:pt x="0" y="0"/>
                </a:moveTo>
                <a:lnTo>
                  <a:pt x="9893157" y="0"/>
                </a:lnTo>
              </a:path>
            </a:pathLst>
          </a:custGeom>
          <a:ln w="13550" cap="flat">
            <a:solidFill>
              <a:srgbClr val="000000">
                <a:alpha val="100000"/>
              </a:srgbClr>
            </a:solidFill>
            <a:prstDash val="solid"/>
            <a:round/>
          </a:ln>
        </p:spPr>
        <p:txBody>
          <a:bodyPr/>
          <a:lstStyle/>
          <a:p>
            <a:endParaRPr/>
          </a:p>
        </p:txBody>
      </p:sp>
      <p:sp>
        <p:nvSpPr>
          <p:cNvPr id="468" name="pl42">
            <a:extLst>
              <a:ext uri="{FF2B5EF4-FFF2-40B4-BE49-F238E27FC236}">
                <a16:creationId xmlns:a16="http://schemas.microsoft.com/office/drawing/2014/main" id="{28CB98A7-FFA2-FC4F-12D6-2839C7D76D5B}"/>
              </a:ext>
            </a:extLst>
          </p:cNvPr>
          <p:cNvSpPr/>
          <p:nvPr/>
        </p:nvSpPr>
        <p:spPr>
          <a:xfrm>
            <a:off x="7300392" y="6167744"/>
            <a:ext cx="0" cy="47393"/>
          </a:xfrm>
          <a:custGeom>
            <a:avLst/>
            <a:gdLst/>
            <a:ahLst/>
            <a:cxnLst/>
            <a:rect l="0" t="0" r="0" b="0"/>
            <a:pathLst>
              <a:path h="34794">
                <a:moveTo>
                  <a:pt x="0" y="34794"/>
                </a:moveTo>
                <a:lnTo>
                  <a:pt x="0" y="0"/>
                </a:lnTo>
              </a:path>
            </a:pathLst>
          </a:custGeom>
          <a:ln w="13550" cap="flat">
            <a:solidFill>
              <a:schemeClr val="tx1"/>
            </a:solidFill>
            <a:prstDash val="solid"/>
            <a:round/>
          </a:ln>
        </p:spPr>
        <p:txBody>
          <a:bodyPr/>
          <a:lstStyle/>
          <a:p>
            <a:endParaRPr/>
          </a:p>
        </p:txBody>
      </p:sp>
      <p:sp>
        <p:nvSpPr>
          <p:cNvPr id="469" name="pl43">
            <a:extLst>
              <a:ext uri="{FF2B5EF4-FFF2-40B4-BE49-F238E27FC236}">
                <a16:creationId xmlns:a16="http://schemas.microsoft.com/office/drawing/2014/main" id="{71778EE7-8A58-AB9C-5481-D178731E29E4}"/>
              </a:ext>
            </a:extLst>
          </p:cNvPr>
          <p:cNvSpPr/>
          <p:nvPr/>
        </p:nvSpPr>
        <p:spPr>
          <a:xfrm>
            <a:off x="7745646" y="6167744"/>
            <a:ext cx="0" cy="47393"/>
          </a:xfrm>
          <a:custGeom>
            <a:avLst/>
            <a:gdLst/>
            <a:ahLst/>
            <a:cxnLst/>
            <a:rect l="0" t="0" r="0" b="0"/>
            <a:pathLst>
              <a:path h="34794">
                <a:moveTo>
                  <a:pt x="0" y="34794"/>
                </a:moveTo>
                <a:lnTo>
                  <a:pt x="0" y="0"/>
                </a:lnTo>
              </a:path>
            </a:pathLst>
          </a:custGeom>
          <a:ln w="13550" cap="flat">
            <a:solidFill>
              <a:schemeClr val="tx1"/>
            </a:solidFill>
            <a:prstDash val="solid"/>
            <a:round/>
          </a:ln>
        </p:spPr>
        <p:txBody>
          <a:bodyPr/>
          <a:lstStyle/>
          <a:p>
            <a:endParaRPr/>
          </a:p>
        </p:txBody>
      </p:sp>
      <p:sp>
        <p:nvSpPr>
          <p:cNvPr id="470" name="pl44">
            <a:extLst>
              <a:ext uri="{FF2B5EF4-FFF2-40B4-BE49-F238E27FC236}">
                <a16:creationId xmlns:a16="http://schemas.microsoft.com/office/drawing/2014/main" id="{2E8BBA59-CC82-E628-07FC-33ED0063E8B4}"/>
              </a:ext>
            </a:extLst>
          </p:cNvPr>
          <p:cNvSpPr/>
          <p:nvPr/>
        </p:nvSpPr>
        <p:spPr>
          <a:xfrm>
            <a:off x="8190899" y="6167744"/>
            <a:ext cx="0" cy="47393"/>
          </a:xfrm>
          <a:custGeom>
            <a:avLst/>
            <a:gdLst/>
            <a:ahLst/>
            <a:cxnLst/>
            <a:rect l="0" t="0" r="0" b="0"/>
            <a:pathLst>
              <a:path h="34794">
                <a:moveTo>
                  <a:pt x="0" y="34794"/>
                </a:moveTo>
                <a:lnTo>
                  <a:pt x="0" y="0"/>
                </a:lnTo>
              </a:path>
            </a:pathLst>
          </a:custGeom>
          <a:ln w="13550" cap="flat">
            <a:solidFill>
              <a:schemeClr val="tx1"/>
            </a:solidFill>
            <a:prstDash val="solid"/>
            <a:round/>
          </a:ln>
        </p:spPr>
        <p:txBody>
          <a:bodyPr/>
          <a:lstStyle/>
          <a:p>
            <a:endParaRPr/>
          </a:p>
        </p:txBody>
      </p:sp>
      <p:sp>
        <p:nvSpPr>
          <p:cNvPr id="471" name="pl45">
            <a:extLst>
              <a:ext uri="{FF2B5EF4-FFF2-40B4-BE49-F238E27FC236}">
                <a16:creationId xmlns:a16="http://schemas.microsoft.com/office/drawing/2014/main" id="{8A169C04-BE43-8D85-5719-3193B8573ED4}"/>
              </a:ext>
            </a:extLst>
          </p:cNvPr>
          <p:cNvSpPr/>
          <p:nvPr/>
        </p:nvSpPr>
        <p:spPr>
          <a:xfrm>
            <a:off x="8636154" y="6167744"/>
            <a:ext cx="0" cy="47393"/>
          </a:xfrm>
          <a:custGeom>
            <a:avLst/>
            <a:gdLst/>
            <a:ahLst/>
            <a:cxnLst/>
            <a:rect l="0" t="0" r="0" b="0"/>
            <a:pathLst>
              <a:path h="34794">
                <a:moveTo>
                  <a:pt x="0" y="34794"/>
                </a:moveTo>
                <a:lnTo>
                  <a:pt x="0" y="0"/>
                </a:lnTo>
              </a:path>
            </a:pathLst>
          </a:custGeom>
          <a:ln w="13550" cap="flat">
            <a:solidFill>
              <a:schemeClr val="tx1"/>
            </a:solidFill>
            <a:prstDash val="solid"/>
            <a:round/>
          </a:ln>
        </p:spPr>
        <p:txBody>
          <a:bodyPr/>
          <a:lstStyle/>
          <a:p>
            <a:endParaRPr/>
          </a:p>
        </p:txBody>
      </p:sp>
      <p:sp>
        <p:nvSpPr>
          <p:cNvPr id="472" name="pl46">
            <a:extLst>
              <a:ext uri="{FF2B5EF4-FFF2-40B4-BE49-F238E27FC236}">
                <a16:creationId xmlns:a16="http://schemas.microsoft.com/office/drawing/2014/main" id="{1E12B43C-75E1-DCE9-6176-AD692CA93D9D}"/>
              </a:ext>
            </a:extLst>
          </p:cNvPr>
          <p:cNvSpPr/>
          <p:nvPr/>
        </p:nvSpPr>
        <p:spPr>
          <a:xfrm>
            <a:off x="9081408" y="6167744"/>
            <a:ext cx="0" cy="47393"/>
          </a:xfrm>
          <a:custGeom>
            <a:avLst/>
            <a:gdLst/>
            <a:ahLst/>
            <a:cxnLst/>
            <a:rect l="0" t="0" r="0" b="0"/>
            <a:pathLst>
              <a:path h="34794">
                <a:moveTo>
                  <a:pt x="0" y="34794"/>
                </a:moveTo>
                <a:lnTo>
                  <a:pt x="0" y="0"/>
                </a:lnTo>
              </a:path>
            </a:pathLst>
          </a:custGeom>
          <a:ln w="13550" cap="flat">
            <a:solidFill>
              <a:schemeClr val="tx1"/>
            </a:solidFill>
            <a:prstDash val="solid"/>
            <a:round/>
          </a:ln>
        </p:spPr>
        <p:txBody>
          <a:bodyPr/>
          <a:lstStyle/>
          <a:p>
            <a:endParaRPr/>
          </a:p>
        </p:txBody>
      </p:sp>
      <p:sp>
        <p:nvSpPr>
          <p:cNvPr id="473" name="pl47">
            <a:extLst>
              <a:ext uri="{FF2B5EF4-FFF2-40B4-BE49-F238E27FC236}">
                <a16:creationId xmlns:a16="http://schemas.microsoft.com/office/drawing/2014/main" id="{DA78B904-744F-E37E-D7D8-ABE72157BFE2}"/>
              </a:ext>
            </a:extLst>
          </p:cNvPr>
          <p:cNvSpPr/>
          <p:nvPr/>
        </p:nvSpPr>
        <p:spPr>
          <a:xfrm>
            <a:off x="9526661" y="6167744"/>
            <a:ext cx="0" cy="47393"/>
          </a:xfrm>
          <a:custGeom>
            <a:avLst/>
            <a:gdLst/>
            <a:ahLst/>
            <a:cxnLst/>
            <a:rect l="0" t="0" r="0" b="0"/>
            <a:pathLst>
              <a:path h="34794">
                <a:moveTo>
                  <a:pt x="0" y="34794"/>
                </a:moveTo>
                <a:lnTo>
                  <a:pt x="0" y="0"/>
                </a:lnTo>
              </a:path>
            </a:pathLst>
          </a:custGeom>
          <a:ln w="13550" cap="flat">
            <a:solidFill>
              <a:schemeClr val="tx1"/>
            </a:solidFill>
            <a:prstDash val="solid"/>
            <a:round/>
          </a:ln>
        </p:spPr>
        <p:txBody>
          <a:bodyPr/>
          <a:lstStyle/>
          <a:p>
            <a:endParaRPr/>
          </a:p>
        </p:txBody>
      </p:sp>
      <p:sp>
        <p:nvSpPr>
          <p:cNvPr id="474" name="pl48">
            <a:extLst>
              <a:ext uri="{FF2B5EF4-FFF2-40B4-BE49-F238E27FC236}">
                <a16:creationId xmlns:a16="http://schemas.microsoft.com/office/drawing/2014/main" id="{EEA75343-3705-2F68-C851-AE3C7B7A3453}"/>
              </a:ext>
            </a:extLst>
          </p:cNvPr>
          <p:cNvSpPr/>
          <p:nvPr/>
        </p:nvSpPr>
        <p:spPr>
          <a:xfrm>
            <a:off x="9971915" y="6167744"/>
            <a:ext cx="0" cy="47393"/>
          </a:xfrm>
          <a:custGeom>
            <a:avLst/>
            <a:gdLst/>
            <a:ahLst/>
            <a:cxnLst/>
            <a:rect l="0" t="0" r="0" b="0"/>
            <a:pathLst>
              <a:path h="34794">
                <a:moveTo>
                  <a:pt x="0" y="34794"/>
                </a:moveTo>
                <a:lnTo>
                  <a:pt x="0" y="0"/>
                </a:lnTo>
              </a:path>
            </a:pathLst>
          </a:custGeom>
          <a:ln w="13550" cap="flat">
            <a:solidFill>
              <a:schemeClr val="tx1"/>
            </a:solidFill>
            <a:prstDash val="solid"/>
            <a:round/>
          </a:ln>
        </p:spPr>
        <p:txBody>
          <a:bodyPr/>
          <a:lstStyle/>
          <a:p>
            <a:endParaRPr/>
          </a:p>
        </p:txBody>
      </p:sp>
      <p:sp>
        <p:nvSpPr>
          <p:cNvPr id="475" name="pl49">
            <a:extLst>
              <a:ext uri="{FF2B5EF4-FFF2-40B4-BE49-F238E27FC236}">
                <a16:creationId xmlns:a16="http://schemas.microsoft.com/office/drawing/2014/main" id="{1F126C01-FEC0-505E-8006-ED55CA7060F5}"/>
              </a:ext>
            </a:extLst>
          </p:cNvPr>
          <p:cNvSpPr/>
          <p:nvPr/>
        </p:nvSpPr>
        <p:spPr>
          <a:xfrm>
            <a:off x="10417167" y="6167744"/>
            <a:ext cx="0" cy="47393"/>
          </a:xfrm>
          <a:custGeom>
            <a:avLst/>
            <a:gdLst/>
            <a:ahLst/>
            <a:cxnLst/>
            <a:rect l="0" t="0" r="0" b="0"/>
            <a:pathLst>
              <a:path h="34794">
                <a:moveTo>
                  <a:pt x="0" y="34794"/>
                </a:moveTo>
                <a:lnTo>
                  <a:pt x="0" y="0"/>
                </a:lnTo>
              </a:path>
            </a:pathLst>
          </a:custGeom>
          <a:ln w="13550" cap="flat">
            <a:solidFill>
              <a:schemeClr val="tx1"/>
            </a:solidFill>
            <a:prstDash val="solid"/>
            <a:round/>
          </a:ln>
        </p:spPr>
        <p:txBody>
          <a:bodyPr/>
          <a:lstStyle/>
          <a:p>
            <a:endParaRPr/>
          </a:p>
        </p:txBody>
      </p:sp>
      <p:sp>
        <p:nvSpPr>
          <p:cNvPr id="476" name="pl50">
            <a:extLst>
              <a:ext uri="{FF2B5EF4-FFF2-40B4-BE49-F238E27FC236}">
                <a16:creationId xmlns:a16="http://schemas.microsoft.com/office/drawing/2014/main" id="{B925BDEF-6C91-A5ED-2C94-2AB214DC05C3}"/>
              </a:ext>
            </a:extLst>
          </p:cNvPr>
          <p:cNvSpPr/>
          <p:nvPr/>
        </p:nvSpPr>
        <p:spPr>
          <a:xfrm>
            <a:off x="10862422" y="6167744"/>
            <a:ext cx="0" cy="47393"/>
          </a:xfrm>
          <a:custGeom>
            <a:avLst/>
            <a:gdLst/>
            <a:ahLst/>
            <a:cxnLst/>
            <a:rect l="0" t="0" r="0" b="0"/>
            <a:pathLst>
              <a:path h="34794">
                <a:moveTo>
                  <a:pt x="0" y="34794"/>
                </a:moveTo>
                <a:lnTo>
                  <a:pt x="0" y="0"/>
                </a:lnTo>
              </a:path>
            </a:pathLst>
          </a:custGeom>
          <a:ln w="13550" cap="flat">
            <a:solidFill>
              <a:schemeClr val="tx1"/>
            </a:solidFill>
            <a:prstDash val="solid"/>
            <a:round/>
          </a:ln>
        </p:spPr>
        <p:txBody>
          <a:bodyPr/>
          <a:lstStyle/>
          <a:p>
            <a:endParaRPr/>
          </a:p>
        </p:txBody>
      </p:sp>
      <p:sp>
        <p:nvSpPr>
          <p:cNvPr id="477" name="pl51">
            <a:extLst>
              <a:ext uri="{FF2B5EF4-FFF2-40B4-BE49-F238E27FC236}">
                <a16:creationId xmlns:a16="http://schemas.microsoft.com/office/drawing/2014/main" id="{4EC456D7-B06D-F945-FD94-1E495AC79E3C}"/>
              </a:ext>
            </a:extLst>
          </p:cNvPr>
          <p:cNvSpPr/>
          <p:nvPr/>
        </p:nvSpPr>
        <p:spPr>
          <a:xfrm>
            <a:off x="11307676" y="6167744"/>
            <a:ext cx="0" cy="47393"/>
          </a:xfrm>
          <a:custGeom>
            <a:avLst/>
            <a:gdLst/>
            <a:ahLst/>
            <a:cxnLst/>
            <a:rect l="0" t="0" r="0" b="0"/>
            <a:pathLst>
              <a:path h="34794">
                <a:moveTo>
                  <a:pt x="0" y="34794"/>
                </a:moveTo>
                <a:lnTo>
                  <a:pt x="0" y="0"/>
                </a:lnTo>
              </a:path>
            </a:pathLst>
          </a:custGeom>
          <a:ln w="13550" cap="flat">
            <a:solidFill>
              <a:schemeClr val="tx1"/>
            </a:solidFill>
            <a:prstDash val="solid"/>
            <a:round/>
          </a:ln>
        </p:spPr>
        <p:txBody>
          <a:bodyPr/>
          <a:lstStyle/>
          <a:p>
            <a:endParaRPr/>
          </a:p>
        </p:txBody>
      </p:sp>
      <p:sp>
        <p:nvSpPr>
          <p:cNvPr id="478" name="pl52">
            <a:extLst>
              <a:ext uri="{FF2B5EF4-FFF2-40B4-BE49-F238E27FC236}">
                <a16:creationId xmlns:a16="http://schemas.microsoft.com/office/drawing/2014/main" id="{5D7CCB15-BEDE-CF64-3A11-88135036B07E}"/>
              </a:ext>
            </a:extLst>
          </p:cNvPr>
          <p:cNvSpPr/>
          <p:nvPr/>
        </p:nvSpPr>
        <p:spPr>
          <a:xfrm>
            <a:off x="11752929" y="6167744"/>
            <a:ext cx="0" cy="47393"/>
          </a:xfrm>
          <a:custGeom>
            <a:avLst/>
            <a:gdLst/>
            <a:ahLst/>
            <a:cxnLst/>
            <a:rect l="0" t="0" r="0" b="0"/>
            <a:pathLst>
              <a:path h="34794">
                <a:moveTo>
                  <a:pt x="0" y="34794"/>
                </a:moveTo>
                <a:lnTo>
                  <a:pt x="0" y="0"/>
                </a:lnTo>
              </a:path>
            </a:pathLst>
          </a:custGeom>
          <a:ln w="13550" cap="flat">
            <a:solidFill>
              <a:schemeClr val="tx1"/>
            </a:solidFill>
            <a:prstDash val="solid"/>
            <a:round/>
          </a:ln>
        </p:spPr>
        <p:txBody>
          <a:bodyPr/>
          <a:lstStyle/>
          <a:p>
            <a:endParaRPr/>
          </a:p>
        </p:txBody>
      </p:sp>
      <p:sp>
        <p:nvSpPr>
          <p:cNvPr id="479" name="tx53">
            <a:extLst>
              <a:ext uri="{FF2B5EF4-FFF2-40B4-BE49-F238E27FC236}">
                <a16:creationId xmlns:a16="http://schemas.microsoft.com/office/drawing/2014/main" id="{97C45A9E-7550-88E3-6878-089BF0C9FA00}"/>
              </a:ext>
            </a:extLst>
          </p:cNvPr>
          <p:cNvSpPr/>
          <p:nvPr/>
        </p:nvSpPr>
        <p:spPr>
          <a:xfrm>
            <a:off x="7284727" y="6274724"/>
            <a:ext cx="31331" cy="100830"/>
          </a:xfrm>
          <a:prstGeom prst="rect">
            <a:avLst/>
          </a:prstGeom>
          <a:noFill/>
        </p:spPr>
        <p:txBody>
          <a:bodyPr wrap="none" lIns="0" tIns="0" rIns="0" bIns="0" anchor="ctr" anchorCtr="1"/>
          <a:lstStyle/>
          <a:p>
            <a:pPr marL="0" marR="0" indent="0" algn="l">
              <a:lnSpc>
                <a:spcPts val="880"/>
              </a:lnSpc>
              <a:spcBef>
                <a:spcPts val="0"/>
              </a:spcBef>
              <a:spcAft>
                <a:spcPts val="0"/>
              </a:spcAft>
            </a:pPr>
            <a:r>
              <a:rPr lang="en-US" sz="880" dirty="0">
                <a:latin typeface="Helvetica"/>
                <a:cs typeface="Helvetica"/>
              </a:rPr>
              <a:t>1 - 43</a:t>
            </a:r>
          </a:p>
        </p:txBody>
      </p:sp>
      <p:sp>
        <p:nvSpPr>
          <p:cNvPr id="480" name="tx54">
            <a:extLst>
              <a:ext uri="{FF2B5EF4-FFF2-40B4-BE49-F238E27FC236}">
                <a16:creationId xmlns:a16="http://schemas.microsoft.com/office/drawing/2014/main" id="{368F068D-032E-DA0E-CA95-4CE098DA7F11}"/>
              </a:ext>
            </a:extLst>
          </p:cNvPr>
          <p:cNvSpPr/>
          <p:nvPr/>
        </p:nvSpPr>
        <p:spPr>
          <a:xfrm>
            <a:off x="7729981" y="6273946"/>
            <a:ext cx="31331" cy="101608"/>
          </a:xfrm>
          <a:prstGeom prst="rect">
            <a:avLst/>
          </a:prstGeom>
          <a:noFill/>
        </p:spPr>
        <p:txBody>
          <a:bodyPr wrap="none" lIns="0" tIns="0" rIns="0" bIns="0" anchor="ctr" anchorCtr="1"/>
          <a:lstStyle/>
          <a:p>
            <a:pPr marL="0" marR="0" indent="0" algn="l">
              <a:lnSpc>
                <a:spcPts val="880"/>
              </a:lnSpc>
              <a:spcBef>
                <a:spcPts val="0"/>
              </a:spcBef>
              <a:spcAft>
                <a:spcPts val="0"/>
              </a:spcAft>
            </a:pPr>
            <a:r>
              <a:rPr lang="en-US" sz="880" dirty="0">
                <a:latin typeface="Helvetica"/>
                <a:cs typeface="Helvetica"/>
              </a:rPr>
              <a:t>1</a:t>
            </a:r>
            <a:endParaRPr sz="880" dirty="0">
              <a:latin typeface="Helvetica"/>
              <a:cs typeface="Helvetica"/>
            </a:endParaRPr>
          </a:p>
        </p:txBody>
      </p:sp>
      <p:sp>
        <p:nvSpPr>
          <p:cNvPr id="481" name="tx55">
            <a:extLst>
              <a:ext uri="{FF2B5EF4-FFF2-40B4-BE49-F238E27FC236}">
                <a16:creationId xmlns:a16="http://schemas.microsoft.com/office/drawing/2014/main" id="{3532F91A-3486-51BC-FDD9-71CEB85261C2}"/>
              </a:ext>
            </a:extLst>
          </p:cNvPr>
          <p:cNvSpPr/>
          <p:nvPr/>
        </p:nvSpPr>
        <p:spPr>
          <a:xfrm>
            <a:off x="8175234" y="6271400"/>
            <a:ext cx="31331" cy="104154"/>
          </a:xfrm>
          <a:prstGeom prst="rect">
            <a:avLst/>
          </a:prstGeom>
          <a:noFill/>
        </p:spPr>
        <p:txBody>
          <a:bodyPr wrap="none" lIns="0" tIns="0" rIns="0" bIns="0" anchor="ctr" anchorCtr="1"/>
          <a:lstStyle/>
          <a:p>
            <a:pPr marL="0" marR="0" indent="0" algn="l">
              <a:lnSpc>
                <a:spcPts val="880"/>
              </a:lnSpc>
              <a:spcBef>
                <a:spcPts val="0"/>
              </a:spcBef>
              <a:spcAft>
                <a:spcPts val="0"/>
              </a:spcAft>
            </a:pPr>
            <a:r>
              <a:rPr lang="en-US" sz="880" dirty="0">
                <a:latin typeface="Helvetica"/>
                <a:cs typeface="Helvetica"/>
              </a:rPr>
              <a:t>2</a:t>
            </a:r>
            <a:endParaRPr sz="880" dirty="0">
              <a:latin typeface="Helvetica"/>
              <a:cs typeface="Helvetica"/>
            </a:endParaRPr>
          </a:p>
        </p:txBody>
      </p:sp>
      <p:sp>
        <p:nvSpPr>
          <p:cNvPr id="482" name="tx56">
            <a:extLst>
              <a:ext uri="{FF2B5EF4-FFF2-40B4-BE49-F238E27FC236}">
                <a16:creationId xmlns:a16="http://schemas.microsoft.com/office/drawing/2014/main" id="{ECDD47D5-2A40-CFF1-390B-FA824E57A532}"/>
              </a:ext>
            </a:extLst>
          </p:cNvPr>
          <p:cNvSpPr/>
          <p:nvPr/>
        </p:nvSpPr>
        <p:spPr>
          <a:xfrm>
            <a:off x="8620488" y="6274016"/>
            <a:ext cx="31331" cy="101536"/>
          </a:xfrm>
          <a:prstGeom prst="rect">
            <a:avLst/>
          </a:prstGeom>
          <a:noFill/>
        </p:spPr>
        <p:txBody>
          <a:bodyPr wrap="none" lIns="0" tIns="0" rIns="0" bIns="0" anchor="ctr" anchorCtr="1"/>
          <a:lstStyle/>
          <a:p>
            <a:pPr marL="0" marR="0" indent="0" algn="l">
              <a:lnSpc>
                <a:spcPts val="880"/>
              </a:lnSpc>
              <a:spcBef>
                <a:spcPts val="0"/>
              </a:spcBef>
              <a:spcAft>
                <a:spcPts val="0"/>
              </a:spcAft>
            </a:pPr>
            <a:r>
              <a:rPr lang="en-US" sz="880" dirty="0">
                <a:latin typeface="Helvetica"/>
                <a:cs typeface="Helvetica"/>
              </a:rPr>
              <a:t>3</a:t>
            </a:r>
            <a:endParaRPr sz="880" dirty="0">
              <a:latin typeface="Helvetica"/>
              <a:cs typeface="Helvetica"/>
            </a:endParaRPr>
          </a:p>
        </p:txBody>
      </p:sp>
      <p:sp>
        <p:nvSpPr>
          <p:cNvPr id="483" name="tx57">
            <a:extLst>
              <a:ext uri="{FF2B5EF4-FFF2-40B4-BE49-F238E27FC236}">
                <a16:creationId xmlns:a16="http://schemas.microsoft.com/office/drawing/2014/main" id="{0D3C8AD9-FA69-8F4F-93AF-723C6D0BD61F}"/>
              </a:ext>
            </a:extLst>
          </p:cNvPr>
          <p:cNvSpPr/>
          <p:nvPr/>
        </p:nvSpPr>
        <p:spPr>
          <a:xfrm>
            <a:off x="9065742" y="6273452"/>
            <a:ext cx="31331" cy="102103"/>
          </a:xfrm>
          <a:prstGeom prst="rect">
            <a:avLst/>
          </a:prstGeom>
          <a:noFill/>
        </p:spPr>
        <p:txBody>
          <a:bodyPr wrap="none" lIns="0" tIns="0" rIns="0" bIns="0" anchor="ctr" anchorCtr="1"/>
          <a:lstStyle/>
          <a:p>
            <a:pPr marL="0" marR="0" indent="0" algn="l">
              <a:lnSpc>
                <a:spcPts val="880"/>
              </a:lnSpc>
              <a:spcBef>
                <a:spcPts val="0"/>
              </a:spcBef>
              <a:spcAft>
                <a:spcPts val="0"/>
              </a:spcAft>
            </a:pPr>
            <a:r>
              <a:rPr lang="en-US" sz="880" dirty="0">
                <a:latin typeface="Helvetica"/>
                <a:cs typeface="Helvetica"/>
              </a:rPr>
              <a:t>4</a:t>
            </a:r>
            <a:endParaRPr sz="880" dirty="0">
              <a:latin typeface="Helvetica"/>
              <a:cs typeface="Helvetica"/>
            </a:endParaRPr>
          </a:p>
        </p:txBody>
      </p:sp>
      <p:sp>
        <p:nvSpPr>
          <p:cNvPr id="484" name="tx58">
            <a:extLst>
              <a:ext uri="{FF2B5EF4-FFF2-40B4-BE49-F238E27FC236}">
                <a16:creationId xmlns:a16="http://schemas.microsoft.com/office/drawing/2014/main" id="{474201D7-B470-DA6E-6D81-E55809BFC034}"/>
              </a:ext>
            </a:extLst>
          </p:cNvPr>
          <p:cNvSpPr/>
          <p:nvPr/>
        </p:nvSpPr>
        <p:spPr>
          <a:xfrm>
            <a:off x="9510995" y="6271259"/>
            <a:ext cx="31331" cy="104295"/>
          </a:xfrm>
          <a:prstGeom prst="rect">
            <a:avLst/>
          </a:prstGeom>
          <a:noFill/>
        </p:spPr>
        <p:txBody>
          <a:bodyPr wrap="none" lIns="0" tIns="0" rIns="0" bIns="0" anchor="ctr" anchorCtr="1"/>
          <a:lstStyle/>
          <a:p>
            <a:pPr marL="0" marR="0" indent="0" algn="l">
              <a:lnSpc>
                <a:spcPts val="880"/>
              </a:lnSpc>
              <a:spcBef>
                <a:spcPts val="0"/>
              </a:spcBef>
              <a:spcAft>
                <a:spcPts val="0"/>
              </a:spcAft>
            </a:pPr>
            <a:r>
              <a:rPr lang="en-US" sz="880" dirty="0">
                <a:latin typeface="Helvetica"/>
                <a:cs typeface="Helvetica"/>
              </a:rPr>
              <a:t>5</a:t>
            </a:r>
            <a:endParaRPr sz="880" dirty="0">
              <a:latin typeface="Helvetica"/>
              <a:cs typeface="Helvetica"/>
            </a:endParaRPr>
          </a:p>
        </p:txBody>
      </p:sp>
      <p:sp>
        <p:nvSpPr>
          <p:cNvPr id="485" name="tx59">
            <a:extLst>
              <a:ext uri="{FF2B5EF4-FFF2-40B4-BE49-F238E27FC236}">
                <a16:creationId xmlns:a16="http://schemas.microsoft.com/office/drawing/2014/main" id="{92A28702-A4BF-D076-B57D-1915E2E5EF41}"/>
              </a:ext>
            </a:extLst>
          </p:cNvPr>
          <p:cNvSpPr/>
          <p:nvPr/>
        </p:nvSpPr>
        <p:spPr>
          <a:xfrm>
            <a:off x="9956249" y="6275996"/>
            <a:ext cx="31331" cy="99558"/>
          </a:xfrm>
          <a:prstGeom prst="rect">
            <a:avLst/>
          </a:prstGeom>
          <a:noFill/>
        </p:spPr>
        <p:txBody>
          <a:bodyPr wrap="none" lIns="0" tIns="0" rIns="0" bIns="0" anchor="ctr" anchorCtr="1"/>
          <a:lstStyle/>
          <a:p>
            <a:pPr marL="0" marR="0" indent="0" algn="l">
              <a:lnSpc>
                <a:spcPts val="880"/>
              </a:lnSpc>
              <a:spcBef>
                <a:spcPts val="0"/>
              </a:spcBef>
              <a:spcAft>
                <a:spcPts val="0"/>
              </a:spcAft>
            </a:pPr>
            <a:r>
              <a:rPr lang="en-US" sz="880" dirty="0">
                <a:latin typeface="Helvetica"/>
                <a:cs typeface="Helvetica"/>
              </a:rPr>
              <a:t>6</a:t>
            </a:r>
            <a:endParaRPr sz="880" dirty="0">
              <a:latin typeface="Helvetica"/>
              <a:cs typeface="Helvetica"/>
            </a:endParaRPr>
          </a:p>
        </p:txBody>
      </p:sp>
      <p:sp>
        <p:nvSpPr>
          <p:cNvPr id="486" name="tx60">
            <a:extLst>
              <a:ext uri="{FF2B5EF4-FFF2-40B4-BE49-F238E27FC236}">
                <a16:creationId xmlns:a16="http://schemas.microsoft.com/office/drawing/2014/main" id="{99EA3428-0477-DC04-562B-EA8F9B8E56A0}"/>
              </a:ext>
            </a:extLst>
          </p:cNvPr>
          <p:cNvSpPr/>
          <p:nvPr/>
        </p:nvSpPr>
        <p:spPr>
          <a:xfrm>
            <a:off x="10401502" y="6271118"/>
            <a:ext cx="31331" cy="104436"/>
          </a:xfrm>
          <a:prstGeom prst="rect">
            <a:avLst/>
          </a:prstGeom>
          <a:noFill/>
        </p:spPr>
        <p:txBody>
          <a:bodyPr wrap="none" lIns="0" tIns="0" rIns="0" bIns="0" anchor="ctr" anchorCtr="1"/>
          <a:lstStyle/>
          <a:p>
            <a:pPr marL="0" marR="0" indent="0" algn="l">
              <a:lnSpc>
                <a:spcPts val="880"/>
              </a:lnSpc>
              <a:spcBef>
                <a:spcPts val="0"/>
              </a:spcBef>
              <a:spcAft>
                <a:spcPts val="0"/>
              </a:spcAft>
            </a:pPr>
            <a:r>
              <a:rPr lang="en-US" sz="880" dirty="0">
                <a:latin typeface="Helvetica"/>
                <a:cs typeface="Helvetica"/>
              </a:rPr>
              <a:t>7</a:t>
            </a:r>
            <a:endParaRPr sz="880" dirty="0">
              <a:latin typeface="Helvetica"/>
              <a:cs typeface="Helvetica"/>
            </a:endParaRPr>
          </a:p>
        </p:txBody>
      </p:sp>
      <p:sp>
        <p:nvSpPr>
          <p:cNvPr id="487" name="tx61">
            <a:extLst>
              <a:ext uri="{FF2B5EF4-FFF2-40B4-BE49-F238E27FC236}">
                <a16:creationId xmlns:a16="http://schemas.microsoft.com/office/drawing/2014/main" id="{59EA23B2-89FD-4A3C-46D7-331816D65336}"/>
              </a:ext>
            </a:extLst>
          </p:cNvPr>
          <p:cNvSpPr/>
          <p:nvPr/>
        </p:nvSpPr>
        <p:spPr>
          <a:xfrm>
            <a:off x="10846758" y="6271330"/>
            <a:ext cx="31331" cy="104224"/>
          </a:xfrm>
          <a:prstGeom prst="rect">
            <a:avLst/>
          </a:prstGeom>
          <a:noFill/>
        </p:spPr>
        <p:txBody>
          <a:bodyPr wrap="none" lIns="0" tIns="0" rIns="0" bIns="0" anchor="ctr" anchorCtr="1"/>
          <a:lstStyle/>
          <a:p>
            <a:pPr marL="0" marR="0" indent="0" algn="l">
              <a:lnSpc>
                <a:spcPts val="880"/>
              </a:lnSpc>
              <a:spcBef>
                <a:spcPts val="0"/>
              </a:spcBef>
              <a:spcAft>
                <a:spcPts val="0"/>
              </a:spcAft>
            </a:pPr>
            <a:r>
              <a:rPr lang="en-US" sz="880" dirty="0">
                <a:latin typeface="Helvetica"/>
                <a:cs typeface="Helvetica"/>
              </a:rPr>
              <a:t>8</a:t>
            </a:r>
            <a:endParaRPr sz="880" dirty="0">
              <a:latin typeface="Helvetica"/>
              <a:cs typeface="Helvetica"/>
            </a:endParaRPr>
          </a:p>
        </p:txBody>
      </p:sp>
      <p:sp>
        <p:nvSpPr>
          <p:cNvPr id="488" name="tx62">
            <a:extLst>
              <a:ext uri="{FF2B5EF4-FFF2-40B4-BE49-F238E27FC236}">
                <a16:creationId xmlns:a16="http://schemas.microsoft.com/office/drawing/2014/main" id="{214D03C8-758F-2125-FCE7-E6A490D3F185}"/>
              </a:ext>
            </a:extLst>
          </p:cNvPr>
          <p:cNvSpPr/>
          <p:nvPr/>
        </p:nvSpPr>
        <p:spPr>
          <a:xfrm>
            <a:off x="11276345" y="6271542"/>
            <a:ext cx="62661" cy="104011"/>
          </a:xfrm>
          <a:prstGeom prst="rect">
            <a:avLst/>
          </a:prstGeom>
          <a:noFill/>
        </p:spPr>
        <p:txBody>
          <a:bodyPr wrap="none" lIns="0" tIns="0" rIns="0" bIns="0" anchor="ctr" anchorCtr="1"/>
          <a:lstStyle/>
          <a:p>
            <a:pPr marL="0" marR="0" indent="0" algn="l">
              <a:lnSpc>
                <a:spcPts val="880"/>
              </a:lnSpc>
              <a:spcBef>
                <a:spcPts val="0"/>
              </a:spcBef>
              <a:spcAft>
                <a:spcPts val="0"/>
              </a:spcAft>
            </a:pPr>
            <a:r>
              <a:rPr lang="en-US" sz="880" dirty="0">
                <a:latin typeface="Helvetica"/>
                <a:cs typeface="Helvetica"/>
              </a:rPr>
              <a:t>9</a:t>
            </a:r>
            <a:endParaRPr sz="880" dirty="0">
              <a:latin typeface="Helvetica"/>
              <a:cs typeface="Helvetica"/>
            </a:endParaRPr>
          </a:p>
        </p:txBody>
      </p:sp>
      <p:sp>
        <p:nvSpPr>
          <p:cNvPr id="489" name="tx63">
            <a:extLst>
              <a:ext uri="{FF2B5EF4-FFF2-40B4-BE49-F238E27FC236}">
                <a16:creationId xmlns:a16="http://schemas.microsoft.com/office/drawing/2014/main" id="{73AF34BB-58C4-EAB4-5023-4176F567FAA5}"/>
              </a:ext>
            </a:extLst>
          </p:cNvPr>
          <p:cNvSpPr/>
          <p:nvPr/>
        </p:nvSpPr>
        <p:spPr>
          <a:xfrm>
            <a:off x="11721598" y="6274724"/>
            <a:ext cx="62661" cy="100830"/>
          </a:xfrm>
          <a:prstGeom prst="rect">
            <a:avLst/>
          </a:prstGeom>
          <a:noFill/>
        </p:spPr>
        <p:txBody>
          <a:bodyPr wrap="none" lIns="0" tIns="0" rIns="0" bIns="0" anchor="ctr" anchorCtr="1"/>
          <a:lstStyle/>
          <a:p>
            <a:pPr marL="0" marR="0" indent="0" algn="l">
              <a:lnSpc>
                <a:spcPts val="880"/>
              </a:lnSpc>
              <a:spcBef>
                <a:spcPts val="0"/>
              </a:spcBef>
              <a:spcAft>
                <a:spcPts val="0"/>
              </a:spcAft>
            </a:pPr>
            <a:r>
              <a:rPr lang="en-US" sz="880" dirty="0">
                <a:latin typeface="Helvetica"/>
                <a:cs typeface="Helvetica"/>
              </a:rPr>
              <a:t>10-43</a:t>
            </a:r>
            <a:endParaRPr sz="880" dirty="0">
              <a:latin typeface="Helvetica"/>
              <a:cs typeface="Helvetica"/>
            </a:endParaRPr>
          </a:p>
        </p:txBody>
      </p:sp>
      <p:sp>
        <p:nvSpPr>
          <p:cNvPr id="490" name="tx64">
            <a:extLst>
              <a:ext uri="{FF2B5EF4-FFF2-40B4-BE49-F238E27FC236}">
                <a16:creationId xmlns:a16="http://schemas.microsoft.com/office/drawing/2014/main" id="{9428997D-F19F-8DDA-3E73-AE19E81FDE36}"/>
              </a:ext>
            </a:extLst>
          </p:cNvPr>
          <p:cNvSpPr/>
          <p:nvPr/>
        </p:nvSpPr>
        <p:spPr>
          <a:xfrm>
            <a:off x="9330982" y="6445335"/>
            <a:ext cx="391359" cy="137174"/>
          </a:xfrm>
          <a:prstGeom prst="rect">
            <a:avLst/>
          </a:prstGeom>
          <a:noFill/>
        </p:spPr>
        <p:txBody>
          <a:bodyPr wrap="none" lIns="0" tIns="0" rIns="0" bIns="0" anchor="ctr" anchorCtr="1"/>
          <a:lstStyle/>
          <a:p>
            <a:pPr marL="0" marR="0" indent="0" algn="l">
              <a:lnSpc>
                <a:spcPts val="1100"/>
              </a:lnSpc>
              <a:spcBef>
                <a:spcPts val="0"/>
              </a:spcBef>
              <a:spcAft>
                <a:spcPts val="0"/>
              </a:spcAft>
            </a:pPr>
            <a:r>
              <a:rPr sz="1100" dirty="0">
                <a:latin typeface="Helvetica"/>
                <a:cs typeface="Helvetica"/>
              </a:rPr>
              <a:t>Site Number</a:t>
            </a:r>
          </a:p>
        </p:txBody>
      </p:sp>
      <p:sp>
        <p:nvSpPr>
          <p:cNvPr id="491" name="tx65">
            <a:extLst>
              <a:ext uri="{FF2B5EF4-FFF2-40B4-BE49-F238E27FC236}">
                <a16:creationId xmlns:a16="http://schemas.microsoft.com/office/drawing/2014/main" id="{3D5365DB-BAE3-E193-4F10-08FE8E7393C8}"/>
              </a:ext>
            </a:extLst>
          </p:cNvPr>
          <p:cNvSpPr/>
          <p:nvPr/>
        </p:nvSpPr>
        <p:spPr>
          <a:xfrm rot="16200000">
            <a:off x="6278282" y="3776587"/>
            <a:ext cx="362028" cy="50510"/>
          </a:xfrm>
          <a:prstGeom prst="rect">
            <a:avLst/>
          </a:prstGeom>
          <a:noFill/>
        </p:spPr>
        <p:txBody>
          <a:bodyPr wrap="none" lIns="0" tIns="0" rIns="0" bIns="0" anchor="ctr" anchorCtr="1"/>
          <a:lstStyle/>
          <a:p>
            <a:pPr marL="0" marR="0" indent="0" algn="l">
              <a:lnSpc>
                <a:spcPts val="1100"/>
              </a:lnSpc>
              <a:spcBef>
                <a:spcPts val="0"/>
              </a:spcBef>
              <a:spcAft>
                <a:spcPts val="0"/>
              </a:spcAft>
            </a:pPr>
            <a:r>
              <a:rPr lang="en-US" sz="1100" dirty="0">
                <a:latin typeface="Helvetica"/>
                <a:cs typeface="Helvetica"/>
              </a:rPr>
              <a:t>False-positive Rate</a:t>
            </a:r>
            <a:endParaRPr sz="1100" dirty="0">
              <a:latin typeface="Helvetica"/>
              <a:cs typeface="Helvetica"/>
            </a:endParaRPr>
          </a:p>
        </p:txBody>
      </p:sp>
      <p:sp>
        <p:nvSpPr>
          <p:cNvPr id="492" name="tx17">
            <a:extLst>
              <a:ext uri="{FF2B5EF4-FFF2-40B4-BE49-F238E27FC236}">
                <a16:creationId xmlns:a16="http://schemas.microsoft.com/office/drawing/2014/main" id="{71F20DAE-7674-E0D5-98E0-EE3A5428D174}"/>
              </a:ext>
            </a:extLst>
          </p:cNvPr>
          <p:cNvSpPr/>
          <p:nvPr/>
        </p:nvSpPr>
        <p:spPr>
          <a:xfrm>
            <a:off x="7264930" y="5730984"/>
            <a:ext cx="70910" cy="114984"/>
          </a:xfrm>
          <a:prstGeom prst="rect">
            <a:avLst/>
          </a:prstGeom>
          <a:noFill/>
        </p:spPr>
        <p:txBody>
          <a:bodyPr wrap="none" lIns="0" tIns="0" rIns="0" bIns="0" anchor="ctr" anchorCtr="1"/>
          <a:lstStyle/>
          <a:p>
            <a:pPr marL="0" marR="0" indent="0" algn="l">
              <a:lnSpc>
                <a:spcPts val="995"/>
              </a:lnSpc>
              <a:spcBef>
                <a:spcPts val="0"/>
              </a:spcBef>
              <a:spcAft>
                <a:spcPts val="0"/>
              </a:spcAft>
            </a:pPr>
            <a:r>
              <a:rPr lang="en-US" sz="995" b="1" dirty="0">
                <a:solidFill>
                  <a:schemeClr val="bg1"/>
                </a:solidFill>
                <a:latin typeface="Helvetica"/>
                <a:cs typeface="Helvetica"/>
              </a:rPr>
              <a:t>0.08%</a:t>
            </a:r>
            <a:endParaRPr sz="995" b="1" dirty="0">
              <a:solidFill>
                <a:schemeClr val="bg1"/>
              </a:solidFill>
              <a:latin typeface="Helvetica"/>
              <a:cs typeface="Helvetica"/>
            </a:endParaRPr>
          </a:p>
        </p:txBody>
      </p:sp>
      <p:sp>
        <p:nvSpPr>
          <p:cNvPr id="493" name="tx18">
            <a:extLst>
              <a:ext uri="{FF2B5EF4-FFF2-40B4-BE49-F238E27FC236}">
                <a16:creationId xmlns:a16="http://schemas.microsoft.com/office/drawing/2014/main" id="{B6E3CBCD-7469-CC11-5604-2CB13C56615E}"/>
              </a:ext>
            </a:extLst>
          </p:cNvPr>
          <p:cNvSpPr/>
          <p:nvPr/>
        </p:nvSpPr>
        <p:spPr>
          <a:xfrm>
            <a:off x="7710183" y="3322946"/>
            <a:ext cx="70910" cy="114104"/>
          </a:xfrm>
          <a:prstGeom prst="rect">
            <a:avLst/>
          </a:prstGeom>
          <a:noFill/>
        </p:spPr>
        <p:txBody>
          <a:bodyPr wrap="none" lIns="0" tIns="0" rIns="0" bIns="0" anchor="ctr" anchorCtr="1"/>
          <a:lstStyle/>
          <a:p>
            <a:pPr marL="0" marR="0" indent="0" algn="l">
              <a:lnSpc>
                <a:spcPts val="995"/>
              </a:lnSpc>
              <a:spcBef>
                <a:spcPts val="0"/>
              </a:spcBef>
              <a:spcAft>
                <a:spcPts val="0"/>
              </a:spcAft>
            </a:pPr>
            <a:r>
              <a:rPr lang="en-US" sz="995" b="1" dirty="0">
                <a:solidFill>
                  <a:schemeClr val="bg1"/>
                </a:solidFill>
                <a:latin typeface="Helvetica"/>
                <a:cs typeface="Helvetica"/>
              </a:rPr>
              <a:t>0.64%</a:t>
            </a:r>
            <a:endParaRPr sz="995" b="1" dirty="0">
              <a:solidFill>
                <a:schemeClr val="bg1"/>
              </a:solidFill>
              <a:latin typeface="Helvetica"/>
              <a:cs typeface="Helvetica"/>
            </a:endParaRPr>
          </a:p>
        </p:txBody>
      </p:sp>
      <p:sp>
        <p:nvSpPr>
          <p:cNvPr id="494" name="tx19">
            <a:extLst>
              <a:ext uri="{FF2B5EF4-FFF2-40B4-BE49-F238E27FC236}">
                <a16:creationId xmlns:a16="http://schemas.microsoft.com/office/drawing/2014/main" id="{76CCC66D-1817-3F3A-FE7F-EB318C760529}"/>
              </a:ext>
            </a:extLst>
          </p:cNvPr>
          <p:cNvSpPr/>
          <p:nvPr/>
        </p:nvSpPr>
        <p:spPr>
          <a:xfrm>
            <a:off x="8173163" y="4038040"/>
            <a:ext cx="35455" cy="114984"/>
          </a:xfrm>
          <a:prstGeom prst="rect">
            <a:avLst/>
          </a:prstGeom>
          <a:noFill/>
        </p:spPr>
        <p:txBody>
          <a:bodyPr wrap="none" lIns="0" tIns="0" rIns="0" bIns="0" anchor="ctr" anchorCtr="1"/>
          <a:lstStyle/>
          <a:p>
            <a:pPr marL="0" marR="0" indent="0" algn="l">
              <a:lnSpc>
                <a:spcPts val="995"/>
              </a:lnSpc>
              <a:spcBef>
                <a:spcPts val="0"/>
              </a:spcBef>
              <a:spcAft>
                <a:spcPts val="0"/>
              </a:spcAft>
            </a:pPr>
            <a:r>
              <a:rPr lang="en-US" sz="995" b="1" dirty="0">
                <a:solidFill>
                  <a:schemeClr val="bg1"/>
                </a:solidFill>
                <a:latin typeface="Helvetica"/>
                <a:cs typeface="Helvetica"/>
              </a:rPr>
              <a:t>0.47%</a:t>
            </a:r>
            <a:endParaRPr sz="995" b="1" dirty="0">
              <a:solidFill>
                <a:schemeClr val="bg1"/>
              </a:solidFill>
              <a:latin typeface="Helvetica"/>
              <a:cs typeface="Helvetica"/>
            </a:endParaRPr>
          </a:p>
        </p:txBody>
      </p:sp>
      <p:sp>
        <p:nvSpPr>
          <p:cNvPr id="495" name="tx20">
            <a:extLst>
              <a:ext uri="{FF2B5EF4-FFF2-40B4-BE49-F238E27FC236}">
                <a16:creationId xmlns:a16="http://schemas.microsoft.com/office/drawing/2014/main" id="{925EB556-D46D-AD26-3E35-29D401ECDE22}"/>
              </a:ext>
            </a:extLst>
          </p:cNvPr>
          <p:cNvSpPr/>
          <p:nvPr/>
        </p:nvSpPr>
        <p:spPr>
          <a:xfrm>
            <a:off x="8618418" y="4397476"/>
            <a:ext cx="35455" cy="114984"/>
          </a:xfrm>
          <a:prstGeom prst="rect">
            <a:avLst/>
          </a:prstGeom>
          <a:noFill/>
        </p:spPr>
        <p:txBody>
          <a:bodyPr wrap="none" lIns="0" tIns="0" rIns="0" bIns="0" anchor="ctr" anchorCtr="1"/>
          <a:lstStyle/>
          <a:p>
            <a:pPr marL="0" marR="0" indent="0" algn="l">
              <a:lnSpc>
                <a:spcPts val="995"/>
              </a:lnSpc>
              <a:spcBef>
                <a:spcPts val="0"/>
              </a:spcBef>
              <a:spcAft>
                <a:spcPts val="0"/>
              </a:spcAft>
            </a:pPr>
            <a:r>
              <a:rPr lang="en-US" sz="995" b="1" dirty="0">
                <a:solidFill>
                  <a:schemeClr val="bg1"/>
                </a:solidFill>
                <a:latin typeface="Helvetica"/>
                <a:cs typeface="Helvetica"/>
              </a:rPr>
              <a:t>0.39%</a:t>
            </a:r>
            <a:endParaRPr sz="995" b="1" dirty="0">
              <a:solidFill>
                <a:schemeClr val="bg1"/>
              </a:solidFill>
              <a:latin typeface="Helvetica"/>
              <a:cs typeface="Helvetica"/>
            </a:endParaRPr>
          </a:p>
        </p:txBody>
      </p:sp>
      <p:sp>
        <p:nvSpPr>
          <p:cNvPr id="496" name="tx21">
            <a:extLst>
              <a:ext uri="{FF2B5EF4-FFF2-40B4-BE49-F238E27FC236}">
                <a16:creationId xmlns:a16="http://schemas.microsoft.com/office/drawing/2014/main" id="{7B5201E6-C231-C5FB-0FF5-4079D024B771}"/>
              </a:ext>
            </a:extLst>
          </p:cNvPr>
          <p:cNvSpPr/>
          <p:nvPr/>
        </p:nvSpPr>
        <p:spPr>
          <a:xfrm>
            <a:off x="9063672" y="4527405"/>
            <a:ext cx="35455" cy="114104"/>
          </a:xfrm>
          <a:prstGeom prst="rect">
            <a:avLst/>
          </a:prstGeom>
          <a:noFill/>
        </p:spPr>
        <p:txBody>
          <a:bodyPr wrap="none" lIns="0" tIns="0" rIns="0" bIns="0" anchor="ctr" anchorCtr="1"/>
          <a:lstStyle/>
          <a:p>
            <a:pPr marL="0" marR="0" indent="0" algn="l">
              <a:lnSpc>
                <a:spcPts val="995"/>
              </a:lnSpc>
              <a:spcBef>
                <a:spcPts val="0"/>
              </a:spcBef>
              <a:spcAft>
                <a:spcPts val="0"/>
              </a:spcAft>
            </a:pPr>
            <a:r>
              <a:rPr lang="en-US" sz="995" b="1" dirty="0">
                <a:solidFill>
                  <a:schemeClr val="bg1"/>
                </a:solidFill>
                <a:latin typeface="Helvetica"/>
                <a:cs typeface="Helvetica"/>
              </a:rPr>
              <a:t>0.36%</a:t>
            </a:r>
            <a:endParaRPr sz="995" b="1" dirty="0">
              <a:solidFill>
                <a:schemeClr val="bg1"/>
              </a:solidFill>
              <a:latin typeface="Helvetica"/>
              <a:cs typeface="Helvetica"/>
            </a:endParaRPr>
          </a:p>
        </p:txBody>
      </p:sp>
      <p:sp>
        <p:nvSpPr>
          <p:cNvPr id="497" name="tx22">
            <a:extLst>
              <a:ext uri="{FF2B5EF4-FFF2-40B4-BE49-F238E27FC236}">
                <a16:creationId xmlns:a16="http://schemas.microsoft.com/office/drawing/2014/main" id="{3A09F94D-17AD-34F5-54B9-8D8BF4061171}"/>
              </a:ext>
            </a:extLst>
          </p:cNvPr>
          <p:cNvSpPr/>
          <p:nvPr/>
        </p:nvSpPr>
        <p:spPr>
          <a:xfrm>
            <a:off x="9508926" y="4914553"/>
            <a:ext cx="35455" cy="114104"/>
          </a:xfrm>
          <a:prstGeom prst="rect">
            <a:avLst/>
          </a:prstGeom>
          <a:noFill/>
        </p:spPr>
        <p:txBody>
          <a:bodyPr wrap="none" lIns="0" tIns="0" rIns="0" bIns="0" anchor="ctr" anchorCtr="1"/>
          <a:lstStyle/>
          <a:p>
            <a:pPr marL="0" marR="0" indent="0" algn="l">
              <a:lnSpc>
                <a:spcPts val="995"/>
              </a:lnSpc>
              <a:spcBef>
                <a:spcPts val="0"/>
              </a:spcBef>
              <a:spcAft>
                <a:spcPts val="0"/>
              </a:spcAft>
            </a:pPr>
            <a:r>
              <a:rPr lang="en-US" sz="995" b="1" dirty="0">
                <a:solidFill>
                  <a:schemeClr val="bg1"/>
                </a:solidFill>
                <a:latin typeface="Helvetica"/>
                <a:cs typeface="Helvetica"/>
              </a:rPr>
              <a:t>0.27%</a:t>
            </a:r>
            <a:endParaRPr sz="995" b="1" dirty="0">
              <a:solidFill>
                <a:schemeClr val="bg1"/>
              </a:solidFill>
              <a:latin typeface="Helvetica"/>
              <a:cs typeface="Helvetica"/>
            </a:endParaRPr>
          </a:p>
        </p:txBody>
      </p:sp>
      <p:sp>
        <p:nvSpPr>
          <p:cNvPr id="498" name="tx23">
            <a:extLst>
              <a:ext uri="{FF2B5EF4-FFF2-40B4-BE49-F238E27FC236}">
                <a16:creationId xmlns:a16="http://schemas.microsoft.com/office/drawing/2014/main" id="{5C1C2F30-465D-3E19-AB3F-BC6315E1C490}"/>
              </a:ext>
            </a:extLst>
          </p:cNvPr>
          <p:cNvSpPr/>
          <p:nvPr/>
        </p:nvSpPr>
        <p:spPr>
          <a:xfrm>
            <a:off x="9954179" y="4957569"/>
            <a:ext cx="35455" cy="114104"/>
          </a:xfrm>
          <a:prstGeom prst="rect">
            <a:avLst/>
          </a:prstGeom>
          <a:noFill/>
        </p:spPr>
        <p:txBody>
          <a:bodyPr wrap="none" lIns="0" tIns="0" rIns="0" bIns="0" anchor="ctr" anchorCtr="1"/>
          <a:lstStyle/>
          <a:p>
            <a:pPr marL="0" marR="0" indent="0" algn="l">
              <a:lnSpc>
                <a:spcPts val="995"/>
              </a:lnSpc>
              <a:spcBef>
                <a:spcPts val="0"/>
              </a:spcBef>
              <a:spcAft>
                <a:spcPts val="0"/>
              </a:spcAft>
            </a:pPr>
            <a:r>
              <a:rPr lang="en-US" sz="995" b="1" dirty="0">
                <a:solidFill>
                  <a:schemeClr val="bg1"/>
                </a:solidFill>
                <a:latin typeface="Helvetica"/>
                <a:cs typeface="Helvetica"/>
              </a:rPr>
              <a:t>0.26%</a:t>
            </a:r>
            <a:endParaRPr sz="995" b="1" dirty="0">
              <a:solidFill>
                <a:schemeClr val="bg1"/>
              </a:solidFill>
              <a:latin typeface="Helvetica"/>
              <a:cs typeface="Helvetica"/>
            </a:endParaRPr>
          </a:p>
        </p:txBody>
      </p:sp>
      <p:sp>
        <p:nvSpPr>
          <p:cNvPr id="499" name="tx24">
            <a:extLst>
              <a:ext uri="{FF2B5EF4-FFF2-40B4-BE49-F238E27FC236}">
                <a16:creationId xmlns:a16="http://schemas.microsoft.com/office/drawing/2014/main" id="{9F9CD084-81FE-F7D4-9D19-2DD8BE5D0EF7}"/>
              </a:ext>
            </a:extLst>
          </p:cNvPr>
          <p:cNvSpPr/>
          <p:nvPr/>
        </p:nvSpPr>
        <p:spPr>
          <a:xfrm>
            <a:off x="10399433" y="5215668"/>
            <a:ext cx="35455" cy="114104"/>
          </a:xfrm>
          <a:prstGeom prst="rect">
            <a:avLst/>
          </a:prstGeom>
          <a:noFill/>
        </p:spPr>
        <p:txBody>
          <a:bodyPr wrap="none" lIns="0" tIns="0" rIns="0" bIns="0" anchor="ctr" anchorCtr="1"/>
          <a:lstStyle/>
          <a:p>
            <a:pPr marL="0" marR="0" indent="0" algn="l">
              <a:lnSpc>
                <a:spcPts val="995"/>
              </a:lnSpc>
              <a:spcBef>
                <a:spcPts val="0"/>
              </a:spcBef>
              <a:spcAft>
                <a:spcPts val="0"/>
              </a:spcAft>
            </a:pPr>
            <a:r>
              <a:rPr lang="en-US" sz="995" b="1" dirty="0">
                <a:solidFill>
                  <a:schemeClr val="bg1"/>
                </a:solidFill>
                <a:latin typeface="Helvetica"/>
                <a:cs typeface="Helvetica"/>
              </a:rPr>
              <a:t>0.20%</a:t>
            </a:r>
            <a:endParaRPr sz="995" b="1" dirty="0">
              <a:solidFill>
                <a:schemeClr val="bg1"/>
              </a:solidFill>
              <a:latin typeface="Helvetica"/>
              <a:cs typeface="Helvetica"/>
            </a:endParaRPr>
          </a:p>
        </p:txBody>
      </p:sp>
      <p:sp>
        <p:nvSpPr>
          <p:cNvPr id="500" name="tx25">
            <a:extLst>
              <a:ext uri="{FF2B5EF4-FFF2-40B4-BE49-F238E27FC236}">
                <a16:creationId xmlns:a16="http://schemas.microsoft.com/office/drawing/2014/main" id="{C4C57BD9-417C-5B1C-F232-940BAB6E60CF}"/>
              </a:ext>
            </a:extLst>
          </p:cNvPr>
          <p:cNvSpPr/>
          <p:nvPr/>
        </p:nvSpPr>
        <p:spPr>
          <a:xfrm>
            <a:off x="10844686" y="5730984"/>
            <a:ext cx="35455" cy="114984"/>
          </a:xfrm>
          <a:prstGeom prst="rect">
            <a:avLst/>
          </a:prstGeom>
          <a:noFill/>
        </p:spPr>
        <p:txBody>
          <a:bodyPr wrap="none" lIns="0" tIns="0" rIns="0" bIns="0" anchor="ctr" anchorCtr="1"/>
          <a:lstStyle/>
          <a:p>
            <a:pPr marL="0" marR="0" indent="0" algn="l">
              <a:lnSpc>
                <a:spcPts val="995"/>
              </a:lnSpc>
              <a:spcBef>
                <a:spcPts val="0"/>
              </a:spcBef>
              <a:spcAft>
                <a:spcPts val="0"/>
              </a:spcAft>
            </a:pPr>
            <a:r>
              <a:rPr lang="en-US" sz="995" b="1" dirty="0">
                <a:solidFill>
                  <a:schemeClr val="bg1"/>
                </a:solidFill>
                <a:latin typeface="Helvetica"/>
                <a:cs typeface="Helvetica"/>
              </a:rPr>
              <a:t>0.08%</a:t>
            </a:r>
            <a:endParaRPr sz="995" b="1" dirty="0">
              <a:solidFill>
                <a:schemeClr val="bg1"/>
              </a:solidFill>
              <a:latin typeface="Helvetica"/>
              <a:cs typeface="Helvetica"/>
            </a:endParaRPr>
          </a:p>
        </p:txBody>
      </p:sp>
      <p:sp>
        <p:nvSpPr>
          <p:cNvPr id="501" name="tx26">
            <a:extLst>
              <a:ext uri="{FF2B5EF4-FFF2-40B4-BE49-F238E27FC236}">
                <a16:creationId xmlns:a16="http://schemas.microsoft.com/office/drawing/2014/main" id="{9A8B555C-A148-35B9-C838-AC1EDB135B06}"/>
              </a:ext>
            </a:extLst>
          </p:cNvPr>
          <p:cNvSpPr/>
          <p:nvPr/>
        </p:nvSpPr>
        <p:spPr>
          <a:xfrm>
            <a:off x="11289939" y="5807747"/>
            <a:ext cx="35455" cy="114104"/>
          </a:xfrm>
          <a:prstGeom prst="rect">
            <a:avLst/>
          </a:prstGeom>
          <a:noFill/>
        </p:spPr>
        <p:txBody>
          <a:bodyPr wrap="none" lIns="0" tIns="0" rIns="0" bIns="0" anchor="ctr" anchorCtr="1"/>
          <a:lstStyle/>
          <a:p>
            <a:pPr marL="0" marR="0" indent="0" algn="l">
              <a:lnSpc>
                <a:spcPts val="995"/>
              </a:lnSpc>
              <a:spcBef>
                <a:spcPts val="0"/>
              </a:spcBef>
              <a:spcAft>
                <a:spcPts val="0"/>
              </a:spcAft>
            </a:pPr>
            <a:r>
              <a:rPr lang="en-US" sz="995" b="1" dirty="0">
                <a:solidFill>
                  <a:schemeClr val="bg1"/>
                </a:solidFill>
                <a:latin typeface="Helvetica"/>
                <a:cs typeface="Helvetica"/>
              </a:rPr>
              <a:t>0.05%</a:t>
            </a:r>
            <a:endParaRPr sz="995" b="1" dirty="0">
              <a:solidFill>
                <a:schemeClr val="bg1"/>
              </a:solidFill>
              <a:latin typeface="Helvetica"/>
              <a:cs typeface="Helvetica"/>
            </a:endParaRPr>
          </a:p>
        </p:txBody>
      </p:sp>
      <p:sp>
        <p:nvSpPr>
          <p:cNvPr id="6" name="TextBox 5">
            <a:extLst>
              <a:ext uri="{FF2B5EF4-FFF2-40B4-BE49-F238E27FC236}">
                <a16:creationId xmlns:a16="http://schemas.microsoft.com/office/drawing/2014/main" id="{9E876E81-4B73-10A7-5627-1929752A0D18}"/>
              </a:ext>
            </a:extLst>
          </p:cNvPr>
          <p:cNvSpPr txBox="1"/>
          <p:nvPr/>
        </p:nvSpPr>
        <p:spPr>
          <a:xfrm>
            <a:off x="8794706" y="2598405"/>
            <a:ext cx="1838965" cy="646331"/>
          </a:xfrm>
          <a:prstGeom prst="rect">
            <a:avLst/>
          </a:prstGeom>
          <a:noFill/>
        </p:spPr>
        <p:txBody>
          <a:bodyPr wrap="none" rtlCol="0">
            <a:spAutoFit/>
          </a:bodyPr>
          <a:lstStyle/>
          <a:p>
            <a:r>
              <a:rPr lang="en-US" b="1" dirty="0">
                <a:solidFill>
                  <a:srgbClr val="FF0000"/>
                </a:solidFill>
                <a:latin typeface="Arial Black" panose="020B0604020202020204" pitchFamily="34" charset="0"/>
                <a:cs typeface="Arial Black" panose="020B0604020202020204" pitchFamily="34" charset="0"/>
              </a:rPr>
              <a:t>US Sites</a:t>
            </a:r>
          </a:p>
          <a:p>
            <a:r>
              <a:rPr lang="en-US" b="1" dirty="0">
                <a:solidFill>
                  <a:schemeClr val="bg1">
                    <a:lumMod val="50000"/>
                  </a:schemeClr>
                </a:solidFill>
                <a:latin typeface="Arial Black" panose="020B0604020202020204" pitchFamily="34" charset="0"/>
                <a:cs typeface="Arial Black" panose="020B0604020202020204" pitchFamily="34" charset="0"/>
              </a:rPr>
              <a:t>Non-US Sites</a:t>
            </a:r>
          </a:p>
        </p:txBody>
      </p:sp>
      <p:sp>
        <p:nvSpPr>
          <p:cNvPr id="3" name="Rectangle 2">
            <a:extLst>
              <a:ext uri="{FF2B5EF4-FFF2-40B4-BE49-F238E27FC236}">
                <a16:creationId xmlns:a16="http://schemas.microsoft.com/office/drawing/2014/main" id="{D1607951-28F3-C5B6-F8DF-4BD2ED1C90D6}"/>
              </a:ext>
            </a:extLst>
          </p:cNvPr>
          <p:cNvSpPr/>
          <p:nvPr/>
        </p:nvSpPr>
        <p:spPr>
          <a:xfrm>
            <a:off x="4249408" y="3414066"/>
            <a:ext cx="1967482" cy="145196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C7BFD77-8C44-8B9C-AAE3-69191A7ECDD7}"/>
              </a:ext>
            </a:extLst>
          </p:cNvPr>
          <p:cNvSpPr/>
          <p:nvPr/>
        </p:nvSpPr>
        <p:spPr>
          <a:xfrm>
            <a:off x="4245641" y="1946542"/>
            <a:ext cx="2050590" cy="145196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HPTN Logo 2023">
            <a:extLst>
              <a:ext uri="{FF2B5EF4-FFF2-40B4-BE49-F238E27FC236}">
                <a16:creationId xmlns:a16="http://schemas.microsoft.com/office/drawing/2014/main" id="{57AA9E07-AFDA-B046-8619-E6DD1F0F81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70"/>
            <a:ext cx="1971040" cy="90771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9DE8CCD7-E753-EC1E-4E73-ED66034054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66066" y="53092"/>
            <a:ext cx="1280160" cy="804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94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9376731F-18BF-E63A-93CA-661FF882666A}"/>
              </a:ext>
            </a:extLst>
          </p:cNvPr>
          <p:cNvCxnSpPr>
            <a:cxnSpLocks/>
          </p:cNvCxnSpPr>
          <p:nvPr/>
        </p:nvCxnSpPr>
        <p:spPr>
          <a:xfrm flipH="1">
            <a:off x="4382241" y="3429462"/>
            <a:ext cx="4186360" cy="12700"/>
          </a:xfrm>
          <a:prstGeom prst="line">
            <a:avLst/>
          </a:prstGeom>
          <a:ln>
            <a:solidFill>
              <a:schemeClr val="bg1">
                <a:lumMod val="50000"/>
              </a:schemeClr>
            </a:solidFill>
            <a:prstDash val="sysDot"/>
          </a:ln>
        </p:spPr>
        <p:style>
          <a:lnRef idx="2">
            <a:schemeClr val="accent1"/>
          </a:lnRef>
          <a:fillRef idx="0">
            <a:schemeClr val="accent1"/>
          </a:fillRef>
          <a:effectRef idx="1">
            <a:schemeClr val="accent1"/>
          </a:effectRef>
          <a:fontRef idx="minor">
            <a:schemeClr val="tx1"/>
          </a:fontRef>
        </p:style>
      </p:cxnSp>
      <p:sp>
        <p:nvSpPr>
          <p:cNvPr id="134" name="Title 1">
            <a:extLst>
              <a:ext uri="{FF2B5EF4-FFF2-40B4-BE49-F238E27FC236}">
                <a16:creationId xmlns:a16="http://schemas.microsoft.com/office/drawing/2014/main" id="{75C14639-1BD0-8307-DBED-D26E48287005}"/>
              </a:ext>
            </a:extLst>
          </p:cNvPr>
          <p:cNvSpPr txBox="1">
            <a:spLocks/>
          </p:cNvSpPr>
          <p:nvPr/>
        </p:nvSpPr>
        <p:spPr>
          <a:xfrm>
            <a:off x="277804" y="-121920"/>
            <a:ext cx="11471288" cy="1223964"/>
          </a:xfrm>
          <a:prstGeom prst="rect">
            <a:avLst/>
          </a:prstGeom>
        </p:spPr>
        <p:txBody>
          <a:bodyPr vert="horz" lIns="0" tIns="182880" rIns="0" bIns="0" rtlCol="0" anchor="t">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sz="4200" dirty="0">
                <a:solidFill>
                  <a:srgbClr val="011893"/>
                </a:solidFill>
                <a:latin typeface="Arial Black" panose="020B0604020202020204" pitchFamily="34" charset="0"/>
                <a:cs typeface="Arial Black" panose="020B0604020202020204" pitchFamily="34" charset="0"/>
              </a:rPr>
              <a:t>HIV viral load at </a:t>
            </a:r>
          </a:p>
          <a:p>
            <a:pPr marL="0" marR="0" lvl="0" indent="0" algn="ctr" defTabSz="914400" rtl="0" eaLnBrk="1" fontAlgn="auto" latinLnBrk="0" hangingPunct="1">
              <a:lnSpc>
                <a:spcPct val="90000"/>
              </a:lnSpc>
              <a:spcBef>
                <a:spcPct val="0"/>
              </a:spcBef>
              <a:spcAft>
                <a:spcPts val="0"/>
              </a:spcAft>
              <a:buClrTx/>
              <a:buSzTx/>
              <a:buFontTx/>
              <a:buNone/>
              <a:tabLst/>
              <a:defRPr/>
            </a:pPr>
            <a:r>
              <a:rPr lang="en-GB" sz="4200" dirty="0">
                <a:solidFill>
                  <a:srgbClr val="011893"/>
                </a:solidFill>
                <a:latin typeface="Arial Black" panose="020B0604020202020204" pitchFamily="34" charset="0"/>
                <a:cs typeface="Arial Black" panose="020B0604020202020204" pitchFamily="34" charset="0"/>
              </a:rPr>
              <a:t>isolated RNA-positive visits</a:t>
            </a:r>
            <a:endParaRPr kumimoji="0" lang="en-GB" sz="4200" u="none" strike="noStrike" kern="1200" cap="none" spc="0" normalizeH="0" baseline="0" noProof="0" dirty="0">
              <a:ln>
                <a:noFill/>
              </a:ln>
              <a:solidFill>
                <a:srgbClr val="011893"/>
              </a:solidFill>
              <a:effectLst/>
              <a:uLnTx/>
              <a:uFillTx/>
              <a:latin typeface="Arial Black" panose="020B0604020202020204" pitchFamily="34" charset="0"/>
              <a:cs typeface="Arial Black" panose="020B0604020202020204" pitchFamily="34" charset="0"/>
            </a:endParaRPr>
          </a:p>
        </p:txBody>
      </p:sp>
      <p:cxnSp>
        <p:nvCxnSpPr>
          <p:cNvPr id="135" name="Straight Connector 134">
            <a:extLst>
              <a:ext uri="{FF2B5EF4-FFF2-40B4-BE49-F238E27FC236}">
                <a16:creationId xmlns:a16="http://schemas.microsoft.com/office/drawing/2014/main" id="{0B2E43C1-DEF0-CE1D-FF19-A0221327EC7F}"/>
              </a:ext>
            </a:extLst>
          </p:cNvPr>
          <p:cNvCxnSpPr>
            <a:cxnSpLocks/>
          </p:cNvCxnSpPr>
          <p:nvPr/>
        </p:nvCxnSpPr>
        <p:spPr>
          <a:xfrm>
            <a:off x="442909" y="1223964"/>
            <a:ext cx="11306182" cy="0"/>
          </a:xfrm>
          <a:prstGeom prst="line">
            <a:avLst/>
          </a:prstGeom>
          <a:ln w="38100">
            <a:solidFill>
              <a:schemeClr val="tx1"/>
            </a:solidFill>
          </a:ln>
        </p:spPr>
        <p:style>
          <a:lnRef idx="2">
            <a:schemeClr val="dk1"/>
          </a:lnRef>
          <a:fillRef idx="0">
            <a:schemeClr val="dk1"/>
          </a:fillRef>
          <a:effectRef idx="1">
            <a:schemeClr val="dk1"/>
          </a:effectRef>
          <a:fontRef idx="minor">
            <a:schemeClr val="tx1"/>
          </a:fontRef>
        </p:style>
      </p:cxnSp>
      <p:sp>
        <p:nvSpPr>
          <p:cNvPr id="4" name="Rectangle 3">
            <a:extLst>
              <a:ext uri="{FF2B5EF4-FFF2-40B4-BE49-F238E27FC236}">
                <a16:creationId xmlns:a16="http://schemas.microsoft.com/office/drawing/2014/main" id="{F3987587-BC85-FEFE-CF8B-B66ECE4D419E}"/>
              </a:ext>
            </a:extLst>
          </p:cNvPr>
          <p:cNvSpPr/>
          <p:nvPr/>
        </p:nvSpPr>
        <p:spPr>
          <a:xfrm>
            <a:off x="6697209" y="2126951"/>
            <a:ext cx="1434455" cy="76527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a:extLst>
              <a:ext uri="{FF2B5EF4-FFF2-40B4-BE49-F238E27FC236}">
                <a16:creationId xmlns:a16="http://schemas.microsoft.com/office/drawing/2014/main" id="{BA87FA6A-395D-51BA-87D7-BF465568EA70}"/>
              </a:ext>
            </a:extLst>
          </p:cNvPr>
          <p:cNvCxnSpPr/>
          <p:nvPr/>
        </p:nvCxnSpPr>
        <p:spPr>
          <a:xfrm>
            <a:off x="6697209" y="2211981"/>
            <a:ext cx="1434455"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8C2F0FE5-F465-DD79-1D71-07B8F00E5F0A}"/>
              </a:ext>
            </a:extLst>
          </p:cNvPr>
          <p:cNvCxnSpPr/>
          <p:nvPr/>
        </p:nvCxnSpPr>
        <p:spPr>
          <a:xfrm flipV="1">
            <a:off x="7414436" y="1662828"/>
            <a:ext cx="0" cy="46412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9945CDCC-D061-13DB-561C-40C301F9F416}"/>
              </a:ext>
            </a:extLst>
          </p:cNvPr>
          <p:cNvCxnSpPr>
            <a:cxnSpLocks/>
          </p:cNvCxnSpPr>
          <p:nvPr/>
        </p:nvCxnSpPr>
        <p:spPr>
          <a:xfrm flipV="1">
            <a:off x="7414436" y="2892223"/>
            <a:ext cx="0" cy="80070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8" name="Oval 67">
            <a:extLst>
              <a:ext uri="{FF2B5EF4-FFF2-40B4-BE49-F238E27FC236}">
                <a16:creationId xmlns:a16="http://schemas.microsoft.com/office/drawing/2014/main" id="{3F1EFF23-F637-8CAC-A7FE-62102F913E3C}"/>
              </a:ext>
            </a:extLst>
          </p:cNvPr>
          <p:cNvSpPr>
            <a:spLocks noChangeAspect="1"/>
          </p:cNvSpPr>
          <p:nvPr/>
        </p:nvSpPr>
        <p:spPr>
          <a:xfrm>
            <a:off x="6855355" y="1629168"/>
            <a:ext cx="109728" cy="109728"/>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501A20FF-A5B1-FA07-AC15-18A13EC3754A}"/>
              </a:ext>
            </a:extLst>
          </p:cNvPr>
          <p:cNvSpPr>
            <a:spLocks noChangeAspect="1"/>
          </p:cNvSpPr>
          <p:nvPr/>
        </p:nvSpPr>
        <p:spPr>
          <a:xfrm>
            <a:off x="7230747" y="3659267"/>
            <a:ext cx="109728" cy="109728"/>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7308F86F-0EF5-BD4E-85BE-92FA77FF870A}"/>
              </a:ext>
            </a:extLst>
          </p:cNvPr>
          <p:cNvSpPr>
            <a:spLocks noChangeAspect="1"/>
          </p:cNvSpPr>
          <p:nvPr/>
        </p:nvSpPr>
        <p:spPr>
          <a:xfrm>
            <a:off x="5354332" y="3552683"/>
            <a:ext cx="109728" cy="109728"/>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F224CE32-E7D8-3FC7-9759-0A4DA1AEF415}"/>
              </a:ext>
            </a:extLst>
          </p:cNvPr>
          <p:cNvSpPr>
            <a:spLocks noChangeAspect="1"/>
          </p:cNvSpPr>
          <p:nvPr/>
        </p:nvSpPr>
        <p:spPr>
          <a:xfrm>
            <a:off x="4983834" y="4068769"/>
            <a:ext cx="109728" cy="109728"/>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D0EC86A5-EDFF-382C-7AE8-88F2F7CA8867}"/>
              </a:ext>
            </a:extLst>
          </p:cNvPr>
          <p:cNvSpPr>
            <a:spLocks noChangeAspect="1"/>
          </p:cNvSpPr>
          <p:nvPr/>
        </p:nvSpPr>
        <p:spPr>
          <a:xfrm>
            <a:off x="4919524" y="4315298"/>
            <a:ext cx="109728" cy="109728"/>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500E82C2-2872-61A2-B62C-DC36B370A7FE}"/>
              </a:ext>
            </a:extLst>
          </p:cNvPr>
          <p:cNvSpPr>
            <a:spLocks noChangeAspect="1"/>
          </p:cNvSpPr>
          <p:nvPr/>
        </p:nvSpPr>
        <p:spPr>
          <a:xfrm>
            <a:off x="4999215" y="4371687"/>
            <a:ext cx="109728" cy="109728"/>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D850D8B5-A827-5168-904B-907D7FFE56C1}"/>
              </a:ext>
            </a:extLst>
          </p:cNvPr>
          <p:cNvSpPr/>
          <p:nvPr/>
        </p:nvSpPr>
        <p:spPr>
          <a:xfrm>
            <a:off x="4791594" y="4747537"/>
            <a:ext cx="1434455" cy="40507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a:extLst>
              <a:ext uri="{FF2B5EF4-FFF2-40B4-BE49-F238E27FC236}">
                <a16:creationId xmlns:a16="http://schemas.microsoft.com/office/drawing/2014/main" id="{57F0F2A4-08D7-58A7-BE9C-BB23CBB475EE}"/>
              </a:ext>
            </a:extLst>
          </p:cNvPr>
          <p:cNvCxnSpPr>
            <a:cxnSpLocks noChangeAspect="1"/>
          </p:cNvCxnSpPr>
          <p:nvPr/>
        </p:nvCxnSpPr>
        <p:spPr>
          <a:xfrm flipV="1">
            <a:off x="4786060" y="5151615"/>
            <a:ext cx="1450393"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E849CF53-2F98-245D-3DA9-05282920DD2E}"/>
              </a:ext>
            </a:extLst>
          </p:cNvPr>
          <p:cNvCxnSpPr>
            <a:cxnSpLocks/>
          </p:cNvCxnSpPr>
          <p:nvPr/>
        </p:nvCxnSpPr>
        <p:spPr>
          <a:xfrm flipV="1">
            <a:off x="5508821" y="4341281"/>
            <a:ext cx="0" cy="40625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4" name="Oval 83">
            <a:extLst>
              <a:ext uri="{FF2B5EF4-FFF2-40B4-BE49-F238E27FC236}">
                <a16:creationId xmlns:a16="http://schemas.microsoft.com/office/drawing/2014/main" id="{02CEAB3E-F65E-CFBF-596C-602781B641E4}"/>
              </a:ext>
            </a:extLst>
          </p:cNvPr>
          <p:cNvSpPr>
            <a:spLocks noChangeAspect="1"/>
          </p:cNvSpPr>
          <p:nvPr/>
        </p:nvSpPr>
        <p:spPr>
          <a:xfrm>
            <a:off x="4933596" y="4542340"/>
            <a:ext cx="109728" cy="109728"/>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DDCC579F-459B-DE0D-88D6-1D8F4E0FEFD0}"/>
              </a:ext>
            </a:extLst>
          </p:cNvPr>
          <p:cNvSpPr>
            <a:spLocks noChangeAspect="1"/>
          </p:cNvSpPr>
          <p:nvPr/>
        </p:nvSpPr>
        <p:spPr>
          <a:xfrm>
            <a:off x="5041389" y="4716216"/>
            <a:ext cx="109728" cy="109728"/>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7B226E41-A2AB-8171-68FE-331FDC11CEAC}"/>
              </a:ext>
            </a:extLst>
          </p:cNvPr>
          <p:cNvSpPr>
            <a:spLocks noChangeAspect="1"/>
          </p:cNvSpPr>
          <p:nvPr/>
        </p:nvSpPr>
        <p:spPr>
          <a:xfrm>
            <a:off x="5259553" y="4718553"/>
            <a:ext cx="109728" cy="109728"/>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D59A6DEB-24C7-88F6-7CBD-59D196FD6187}"/>
              </a:ext>
            </a:extLst>
          </p:cNvPr>
          <p:cNvSpPr>
            <a:spLocks noChangeAspect="1"/>
          </p:cNvSpPr>
          <p:nvPr/>
        </p:nvSpPr>
        <p:spPr>
          <a:xfrm>
            <a:off x="4845603" y="5117956"/>
            <a:ext cx="109728" cy="109728"/>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F97C5E4-35DA-A405-532C-16CB4370319A}"/>
              </a:ext>
            </a:extLst>
          </p:cNvPr>
          <p:cNvSpPr>
            <a:spLocks noChangeAspect="1"/>
          </p:cNvSpPr>
          <p:nvPr/>
        </p:nvSpPr>
        <p:spPr>
          <a:xfrm>
            <a:off x="4879678" y="5117956"/>
            <a:ext cx="109728" cy="109728"/>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9EEE3817-FCF5-1E69-6325-D23A3E2CDAF7}"/>
              </a:ext>
            </a:extLst>
          </p:cNvPr>
          <p:cNvSpPr>
            <a:spLocks noChangeAspect="1"/>
          </p:cNvSpPr>
          <p:nvPr/>
        </p:nvSpPr>
        <p:spPr>
          <a:xfrm>
            <a:off x="4913752" y="5117956"/>
            <a:ext cx="109728" cy="109728"/>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6FD2BFE1-DFE4-25BA-9981-8AD62E7ECF8E}"/>
              </a:ext>
            </a:extLst>
          </p:cNvPr>
          <p:cNvSpPr>
            <a:spLocks noChangeAspect="1"/>
          </p:cNvSpPr>
          <p:nvPr/>
        </p:nvSpPr>
        <p:spPr>
          <a:xfrm>
            <a:off x="4960274" y="5117956"/>
            <a:ext cx="109728" cy="109728"/>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4C6FD28D-9D41-33A5-3826-68E30D587343}"/>
              </a:ext>
            </a:extLst>
          </p:cNvPr>
          <p:cNvSpPr>
            <a:spLocks noChangeAspect="1"/>
          </p:cNvSpPr>
          <p:nvPr/>
        </p:nvSpPr>
        <p:spPr>
          <a:xfrm>
            <a:off x="5039061" y="5117956"/>
            <a:ext cx="109728" cy="109728"/>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1C99BC7A-B76D-4DDE-E29F-8254D22379A7}"/>
              </a:ext>
            </a:extLst>
          </p:cNvPr>
          <p:cNvSpPr>
            <a:spLocks noChangeAspect="1"/>
          </p:cNvSpPr>
          <p:nvPr/>
        </p:nvSpPr>
        <p:spPr>
          <a:xfrm>
            <a:off x="5084679" y="5117956"/>
            <a:ext cx="109728" cy="109728"/>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7D0A7228-220C-F74D-C587-1332E55B223B}"/>
              </a:ext>
            </a:extLst>
          </p:cNvPr>
          <p:cNvSpPr>
            <a:spLocks noChangeAspect="1"/>
          </p:cNvSpPr>
          <p:nvPr/>
        </p:nvSpPr>
        <p:spPr>
          <a:xfrm>
            <a:off x="5172762" y="5117956"/>
            <a:ext cx="109728" cy="109728"/>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EFB7B3F1-4233-A3C2-7CC3-E7E2C166B8FF}"/>
              </a:ext>
            </a:extLst>
          </p:cNvPr>
          <p:cNvSpPr>
            <a:spLocks noChangeAspect="1"/>
          </p:cNvSpPr>
          <p:nvPr/>
        </p:nvSpPr>
        <p:spPr>
          <a:xfrm>
            <a:off x="5213948" y="5117956"/>
            <a:ext cx="109728" cy="109728"/>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AAF8A018-56B2-F67A-1F42-C05BC7EB5100}"/>
              </a:ext>
            </a:extLst>
          </p:cNvPr>
          <p:cNvSpPr>
            <a:spLocks noChangeAspect="1"/>
          </p:cNvSpPr>
          <p:nvPr/>
        </p:nvSpPr>
        <p:spPr>
          <a:xfrm>
            <a:off x="5252454" y="5117956"/>
            <a:ext cx="109728" cy="109728"/>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D94BB185-C1FE-73E8-797C-39B66B08D819}"/>
              </a:ext>
            </a:extLst>
          </p:cNvPr>
          <p:cNvSpPr>
            <a:spLocks noChangeAspect="1"/>
          </p:cNvSpPr>
          <p:nvPr/>
        </p:nvSpPr>
        <p:spPr>
          <a:xfrm>
            <a:off x="5332146" y="5117956"/>
            <a:ext cx="109728" cy="109728"/>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3172EBD3-CDD8-167A-7D1C-77A3E81B4395}"/>
              </a:ext>
            </a:extLst>
          </p:cNvPr>
          <p:cNvSpPr>
            <a:spLocks noChangeAspect="1"/>
          </p:cNvSpPr>
          <p:nvPr/>
        </p:nvSpPr>
        <p:spPr>
          <a:xfrm>
            <a:off x="5377526" y="5117956"/>
            <a:ext cx="109728" cy="109728"/>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E2A6089-63C1-2C89-3469-A97ED714CAC4}"/>
              </a:ext>
            </a:extLst>
          </p:cNvPr>
          <p:cNvSpPr>
            <a:spLocks noChangeAspect="1"/>
          </p:cNvSpPr>
          <p:nvPr/>
        </p:nvSpPr>
        <p:spPr>
          <a:xfrm>
            <a:off x="7500085" y="2088898"/>
            <a:ext cx="109728" cy="109728"/>
          </a:xfrm>
          <a:prstGeom prst="ellipse">
            <a:avLst/>
          </a:prstGeom>
          <a:solidFill>
            <a:schemeClr val="accent4">
              <a:lumMod val="60000"/>
              <a:lumOff val="40000"/>
            </a:schemeClr>
          </a:solidFill>
          <a:ln w="12700">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D02DF14B-15ED-6366-E6BB-024DA3B9FE97}"/>
              </a:ext>
            </a:extLst>
          </p:cNvPr>
          <p:cNvSpPr>
            <a:spLocks noChangeAspect="1"/>
          </p:cNvSpPr>
          <p:nvPr/>
        </p:nvSpPr>
        <p:spPr>
          <a:xfrm>
            <a:off x="7992625" y="2170705"/>
            <a:ext cx="109728" cy="109728"/>
          </a:xfrm>
          <a:prstGeom prst="ellipse">
            <a:avLst/>
          </a:prstGeom>
          <a:solidFill>
            <a:schemeClr val="accent4">
              <a:lumMod val="60000"/>
              <a:lumOff val="40000"/>
            </a:schemeClr>
          </a:solidFill>
          <a:ln w="12700">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1599C583-3CB0-F362-C33C-C858F8391E08}"/>
              </a:ext>
            </a:extLst>
          </p:cNvPr>
          <p:cNvSpPr>
            <a:spLocks noChangeAspect="1"/>
          </p:cNvSpPr>
          <p:nvPr/>
        </p:nvSpPr>
        <p:spPr>
          <a:xfrm>
            <a:off x="7796163" y="2851833"/>
            <a:ext cx="109728" cy="109728"/>
          </a:xfrm>
          <a:prstGeom prst="ellipse">
            <a:avLst/>
          </a:prstGeom>
          <a:solidFill>
            <a:schemeClr val="accent4">
              <a:lumMod val="60000"/>
              <a:lumOff val="40000"/>
            </a:schemeClr>
          </a:solidFill>
          <a:ln w="12700">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6CFCB4CF-3555-F82E-FF2A-CB203B828C28}"/>
              </a:ext>
            </a:extLst>
          </p:cNvPr>
          <p:cNvSpPr>
            <a:spLocks noChangeAspect="1"/>
          </p:cNvSpPr>
          <p:nvPr/>
        </p:nvSpPr>
        <p:spPr>
          <a:xfrm>
            <a:off x="5644507" y="5111225"/>
            <a:ext cx="109728" cy="109728"/>
          </a:xfrm>
          <a:prstGeom prst="ellipse">
            <a:avLst/>
          </a:prstGeom>
          <a:solidFill>
            <a:schemeClr val="accent4">
              <a:lumMod val="60000"/>
              <a:lumOff val="40000"/>
            </a:schemeClr>
          </a:solidFill>
          <a:ln w="12700">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ACAFAF87-672A-F1C4-B4E2-31A558C173AB}"/>
              </a:ext>
            </a:extLst>
          </p:cNvPr>
          <p:cNvSpPr>
            <a:spLocks noChangeAspect="1"/>
          </p:cNvSpPr>
          <p:nvPr/>
        </p:nvSpPr>
        <p:spPr>
          <a:xfrm>
            <a:off x="6097714" y="5111225"/>
            <a:ext cx="109728" cy="109728"/>
          </a:xfrm>
          <a:prstGeom prst="ellipse">
            <a:avLst/>
          </a:prstGeom>
          <a:solidFill>
            <a:schemeClr val="accent4">
              <a:lumMod val="60000"/>
              <a:lumOff val="40000"/>
            </a:schemeClr>
          </a:solidFill>
          <a:ln w="12700">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 name="Straight Connector 104">
            <a:extLst>
              <a:ext uri="{FF2B5EF4-FFF2-40B4-BE49-F238E27FC236}">
                <a16:creationId xmlns:a16="http://schemas.microsoft.com/office/drawing/2014/main" id="{D6D03446-6EB1-8AF6-56CF-9A7D70FD9BAC}"/>
              </a:ext>
            </a:extLst>
          </p:cNvPr>
          <p:cNvCxnSpPr>
            <a:cxnSpLocks/>
          </p:cNvCxnSpPr>
          <p:nvPr/>
        </p:nvCxnSpPr>
        <p:spPr>
          <a:xfrm flipV="1">
            <a:off x="4383348" y="1358540"/>
            <a:ext cx="0" cy="4041460"/>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667E9695-31D0-B3A3-A059-1AC886CC26E4}"/>
              </a:ext>
            </a:extLst>
          </p:cNvPr>
          <p:cNvCxnSpPr>
            <a:cxnSpLocks/>
          </p:cNvCxnSpPr>
          <p:nvPr/>
        </p:nvCxnSpPr>
        <p:spPr>
          <a:xfrm>
            <a:off x="4375507" y="5399984"/>
            <a:ext cx="4186365" cy="0"/>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DC80ECA7-3941-0E2F-CA17-E12ABED4ED13}"/>
              </a:ext>
            </a:extLst>
          </p:cNvPr>
          <p:cNvCxnSpPr>
            <a:cxnSpLocks/>
          </p:cNvCxnSpPr>
          <p:nvPr/>
        </p:nvCxnSpPr>
        <p:spPr>
          <a:xfrm>
            <a:off x="4342395" y="5151615"/>
            <a:ext cx="39846" cy="0"/>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696B552B-C491-F219-5D1C-386BA685DB67}"/>
              </a:ext>
            </a:extLst>
          </p:cNvPr>
          <p:cNvCxnSpPr>
            <a:cxnSpLocks/>
          </p:cNvCxnSpPr>
          <p:nvPr/>
        </p:nvCxnSpPr>
        <p:spPr>
          <a:xfrm>
            <a:off x="4342395" y="3816989"/>
            <a:ext cx="39846" cy="0"/>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99DFFEF3-CCD1-D459-193B-F6125E981669}"/>
              </a:ext>
            </a:extLst>
          </p:cNvPr>
          <p:cNvCxnSpPr>
            <a:cxnSpLocks/>
          </p:cNvCxnSpPr>
          <p:nvPr/>
        </p:nvCxnSpPr>
        <p:spPr>
          <a:xfrm>
            <a:off x="4342395" y="2482364"/>
            <a:ext cx="39846" cy="0"/>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2F38AACA-AC34-B1A7-4C9B-77F4CEF243D7}"/>
              </a:ext>
            </a:extLst>
          </p:cNvPr>
          <p:cNvCxnSpPr>
            <a:cxnSpLocks/>
          </p:cNvCxnSpPr>
          <p:nvPr/>
        </p:nvCxnSpPr>
        <p:spPr>
          <a:xfrm>
            <a:off x="5508821" y="5401418"/>
            <a:ext cx="0" cy="33658"/>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C5220C90-F602-58D8-0AE7-C6467C8ECC15}"/>
              </a:ext>
            </a:extLst>
          </p:cNvPr>
          <p:cNvCxnSpPr>
            <a:cxnSpLocks/>
          </p:cNvCxnSpPr>
          <p:nvPr/>
        </p:nvCxnSpPr>
        <p:spPr>
          <a:xfrm>
            <a:off x="7414436" y="5401418"/>
            <a:ext cx="0" cy="33658"/>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sp>
        <p:nvSpPr>
          <p:cNvPr id="119" name="TextBox 118">
            <a:extLst>
              <a:ext uri="{FF2B5EF4-FFF2-40B4-BE49-F238E27FC236}">
                <a16:creationId xmlns:a16="http://schemas.microsoft.com/office/drawing/2014/main" id="{87DFBE6F-B17B-AFE2-2911-3E200B1C39D7}"/>
              </a:ext>
            </a:extLst>
          </p:cNvPr>
          <p:cNvSpPr txBox="1"/>
          <p:nvPr/>
        </p:nvSpPr>
        <p:spPr>
          <a:xfrm>
            <a:off x="4692864" y="5428601"/>
            <a:ext cx="1630575" cy="276999"/>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False Positive (n=22)</a:t>
            </a:r>
          </a:p>
        </p:txBody>
      </p:sp>
      <p:sp>
        <p:nvSpPr>
          <p:cNvPr id="120" name="TextBox 119">
            <a:extLst>
              <a:ext uri="{FF2B5EF4-FFF2-40B4-BE49-F238E27FC236}">
                <a16:creationId xmlns:a16="http://schemas.microsoft.com/office/drawing/2014/main" id="{17842B35-9F39-B18F-07FC-C301426C220B}"/>
              </a:ext>
            </a:extLst>
          </p:cNvPr>
          <p:cNvSpPr txBox="1"/>
          <p:nvPr/>
        </p:nvSpPr>
        <p:spPr>
          <a:xfrm>
            <a:off x="6672880" y="5428601"/>
            <a:ext cx="1480597" cy="276999"/>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True Positive (n=5)</a:t>
            </a:r>
          </a:p>
        </p:txBody>
      </p:sp>
      <p:sp>
        <p:nvSpPr>
          <p:cNvPr id="121" name="TextBox 120">
            <a:extLst>
              <a:ext uri="{FF2B5EF4-FFF2-40B4-BE49-F238E27FC236}">
                <a16:creationId xmlns:a16="http://schemas.microsoft.com/office/drawing/2014/main" id="{13CE5BC6-C58E-5B11-2A82-DE4D81617ED5}"/>
              </a:ext>
            </a:extLst>
          </p:cNvPr>
          <p:cNvSpPr txBox="1"/>
          <p:nvPr/>
        </p:nvSpPr>
        <p:spPr>
          <a:xfrm>
            <a:off x="3895332" y="5013115"/>
            <a:ext cx="492444" cy="276999"/>
          </a:xfrm>
          <a:prstGeom prst="rect">
            <a:avLst/>
          </a:prstGeom>
          <a:noFill/>
        </p:spPr>
        <p:txBody>
          <a:bodyPr wrap="none" rtlCol="0" anchor="ctr" anchorCtr="0">
            <a:spAutoFit/>
          </a:bodyPr>
          <a:lstStyle/>
          <a:p>
            <a:pPr algn="r"/>
            <a:r>
              <a:rPr lang="en-US" sz="1200" dirty="0">
                <a:latin typeface="Arial" panose="020B0604020202020204" pitchFamily="34" charset="0"/>
                <a:cs typeface="Arial" panose="020B0604020202020204" pitchFamily="34" charset="0"/>
              </a:rPr>
              <a:t>BLQ</a:t>
            </a:r>
          </a:p>
        </p:txBody>
      </p:sp>
      <p:sp>
        <p:nvSpPr>
          <p:cNvPr id="122" name="TextBox 121">
            <a:extLst>
              <a:ext uri="{FF2B5EF4-FFF2-40B4-BE49-F238E27FC236}">
                <a16:creationId xmlns:a16="http://schemas.microsoft.com/office/drawing/2014/main" id="{FBB5A018-0F3A-5AF0-D7DF-63C697D2DCB2}"/>
              </a:ext>
            </a:extLst>
          </p:cNvPr>
          <p:cNvSpPr txBox="1"/>
          <p:nvPr/>
        </p:nvSpPr>
        <p:spPr>
          <a:xfrm>
            <a:off x="3945915" y="3677538"/>
            <a:ext cx="439544" cy="276999"/>
          </a:xfrm>
          <a:prstGeom prst="rect">
            <a:avLst/>
          </a:prstGeom>
          <a:noFill/>
        </p:spPr>
        <p:txBody>
          <a:bodyPr wrap="none" rtlCol="0" anchor="ctr" anchorCtr="0">
            <a:spAutoFit/>
          </a:bodyPr>
          <a:lstStyle/>
          <a:p>
            <a:pPr algn="r"/>
            <a:r>
              <a:rPr lang="en-US" sz="1200" dirty="0">
                <a:latin typeface="Arial" panose="020B0604020202020204" pitchFamily="34" charset="0"/>
                <a:cs typeface="Arial" panose="020B0604020202020204" pitchFamily="34" charset="0"/>
              </a:rPr>
              <a:t>100</a:t>
            </a:r>
          </a:p>
        </p:txBody>
      </p:sp>
      <p:sp>
        <p:nvSpPr>
          <p:cNvPr id="123" name="TextBox 122">
            <a:extLst>
              <a:ext uri="{FF2B5EF4-FFF2-40B4-BE49-F238E27FC236}">
                <a16:creationId xmlns:a16="http://schemas.microsoft.com/office/drawing/2014/main" id="{1D35B59C-2BC4-F532-E5BF-DCFB5F3D7E56}"/>
              </a:ext>
            </a:extLst>
          </p:cNvPr>
          <p:cNvSpPr txBox="1"/>
          <p:nvPr/>
        </p:nvSpPr>
        <p:spPr>
          <a:xfrm>
            <a:off x="3819992" y="2350994"/>
            <a:ext cx="567784" cy="276999"/>
          </a:xfrm>
          <a:prstGeom prst="rect">
            <a:avLst/>
          </a:prstGeom>
          <a:noFill/>
        </p:spPr>
        <p:txBody>
          <a:bodyPr wrap="none" rtlCol="0" anchor="ctr" anchorCtr="0">
            <a:spAutoFit/>
          </a:bodyPr>
          <a:lstStyle/>
          <a:p>
            <a:pPr algn="r"/>
            <a:r>
              <a:rPr lang="en-US" sz="1200" dirty="0">
                <a:latin typeface="Arial" panose="020B0604020202020204" pitchFamily="34" charset="0"/>
                <a:cs typeface="Arial" panose="020B0604020202020204" pitchFamily="34" charset="0"/>
              </a:rPr>
              <a:t>1,000</a:t>
            </a:r>
          </a:p>
        </p:txBody>
      </p:sp>
      <p:sp>
        <p:nvSpPr>
          <p:cNvPr id="130" name="TextBox 129">
            <a:extLst>
              <a:ext uri="{FF2B5EF4-FFF2-40B4-BE49-F238E27FC236}">
                <a16:creationId xmlns:a16="http://schemas.microsoft.com/office/drawing/2014/main" id="{43395A13-71C4-DF48-DF2C-14F971108126}"/>
              </a:ext>
            </a:extLst>
          </p:cNvPr>
          <p:cNvSpPr txBox="1"/>
          <p:nvPr/>
        </p:nvSpPr>
        <p:spPr>
          <a:xfrm>
            <a:off x="4382241" y="5608182"/>
            <a:ext cx="4186360" cy="2265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RNA Test Status</a:t>
            </a:r>
          </a:p>
        </p:txBody>
      </p:sp>
      <p:sp>
        <p:nvSpPr>
          <p:cNvPr id="131" name="TextBox 130">
            <a:extLst>
              <a:ext uri="{FF2B5EF4-FFF2-40B4-BE49-F238E27FC236}">
                <a16:creationId xmlns:a16="http://schemas.microsoft.com/office/drawing/2014/main" id="{7D82A3D4-10AC-E985-9678-3DB9AD8116A4}"/>
              </a:ext>
            </a:extLst>
          </p:cNvPr>
          <p:cNvSpPr txBox="1"/>
          <p:nvPr/>
        </p:nvSpPr>
        <p:spPr>
          <a:xfrm rot="16200000">
            <a:off x="1736785" y="3245151"/>
            <a:ext cx="4041461" cy="268234"/>
          </a:xfrm>
          <a:prstGeom prst="rect">
            <a:avLst/>
          </a:prstGeom>
          <a:noFill/>
        </p:spPr>
        <p:txBody>
          <a:bodyPr wrap="square" rtlCol="0">
            <a:spAutoFit/>
          </a:bodyPr>
          <a:lstStyle/>
          <a:p>
            <a:pPr algn="ctr"/>
            <a:r>
              <a:rPr lang="en-US" sz="1400" b="1" dirty="0">
                <a:effectLst/>
                <a:latin typeface="Helvetica" pitchFamily="2" charset="0"/>
              </a:rPr>
              <a:t>Isolated RNA+ Test Result (copies/mL)</a:t>
            </a:r>
          </a:p>
        </p:txBody>
      </p:sp>
      <p:sp>
        <p:nvSpPr>
          <p:cNvPr id="3" name="TextBox 2">
            <a:extLst>
              <a:ext uri="{FF2B5EF4-FFF2-40B4-BE49-F238E27FC236}">
                <a16:creationId xmlns:a16="http://schemas.microsoft.com/office/drawing/2014/main" id="{524FD162-CDD1-F1E0-B202-FCA69E65B3DC}"/>
              </a:ext>
            </a:extLst>
          </p:cNvPr>
          <p:cNvSpPr txBox="1"/>
          <p:nvPr/>
        </p:nvSpPr>
        <p:spPr>
          <a:xfrm>
            <a:off x="8389273" y="1919954"/>
            <a:ext cx="2133918" cy="646331"/>
          </a:xfrm>
          <a:prstGeom prst="rect">
            <a:avLst/>
          </a:prstGeom>
          <a:noFill/>
        </p:spPr>
        <p:txBody>
          <a:bodyPr wrap="none" rtlCol="0">
            <a:spAutoFit/>
          </a:bodyPr>
          <a:lstStyle/>
          <a:p>
            <a:pPr algn="ctr"/>
            <a:r>
              <a:rPr lang="en-US" b="1" dirty="0">
                <a:latin typeface="Arial" panose="020B0604020202020204" pitchFamily="34" charset="0"/>
                <a:cs typeface="Arial" panose="020B0604020202020204" pitchFamily="34" charset="0"/>
              </a:rPr>
              <a:t>Median (Range)</a:t>
            </a:r>
          </a:p>
          <a:p>
            <a:pPr algn="ctr"/>
            <a:r>
              <a:rPr lang="en-US" dirty="0">
                <a:latin typeface="Arial" panose="020B0604020202020204" pitchFamily="34" charset="0"/>
                <a:cs typeface="Arial" panose="020B0604020202020204" pitchFamily="34" charset="0"/>
              </a:rPr>
              <a:t>1597 (124 – 4,120)</a:t>
            </a:r>
          </a:p>
        </p:txBody>
      </p:sp>
      <p:sp>
        <p:nvSpPr>
          <p:cNvPr id="5" name="TextBox 4">
            <a:extLst>
              <a:ext uri="{FF2B5EF4-FFF2-40B4-BE49-F238E27FC236}">
                <a16:creationId xmlns:a16="http://schemas.microsoft.com/office/drawing/2014/main" id="{1D8C1764-15C3-A0EC-8D72-252E16BFDE75}"/>
              </a:ext>
            </a:extLst>
          </p:cNvPr>
          <p:cNvSpPr txBox="1"/>
          <p:nvPr/>
        </p:nvSpPr>
        <p:spPr>
          <a:xfrm>
            <a:off x="6603590" y="4544781"/>
            <a:ext cx="1903086" cy="646331"/>
          </a:xfrm>
          <a:prstGeom prst="rect">
            <a:avLst/>
          </a:prstGeom>
          <a:noFill/>
        </p:spPr>
        <p:txBody>
          <a:bodyPr wrap="none" rtlCol="0">
            <a:spAutoFit/>
          </a:bodyPr>
          <a:lstStyle/>
          <a:p>
            <a:pPr algn="ctr"/>
            <a:r>
              <a:rPr lang="en-US" b="1" dirty="0">
                <a:latin typeface="Arial" panose="020B0604020202020204" pitchFamily="34" charset="0"/>
                <a:cs typeface="Arial" panose="020B0604020202020204" pitchFamily="34" charset="0"/>
              </a:rPr>
              <a:t>Median (Range)</a:t>
            </a:r>
          </a:p>
          <a:p>
            <a:pPr algn="ctr"/>
            <a:r>
              <a:rPr lang="en-US" dirty="0">
                <a:latin typeface="Arial" panose="020B0604020202020204" pitchFamily="34" charset="0"/>
                <a:cs typeface="Arial" panose="020B0604020202020204" pitchFamily="34" charset="0"/>
              </a:rPr>
              <a:t>BLQ (BLQ - 149)</a:t>
            </a:r>
          </a:p>
        </p:txBody>
      </p:sp>
      <p:sp>
        <p:nvSpPr>
          <p:cNvPr id="11" name="TextBox 10">
            <a:extLst>
              <a:ext uri="{FF2B5EF4-FFF2-40B4-BE49-F238E27FC236}">
                <a16:creationId xmlns:a16="http://schemas.microsoft.com/office/drawing/2014/main" id="{A6F7ED12-CE61-C3B6-5AC1-583FC06D1B4B}"/>
              </a:ext>
            </a:extLst>
          </p:cNvPr>
          <p:cNvSpPr txBox="1"/>
          <p:nvPr/>
        </p:nvSpPr>
        <p:spPr>
          <a:xfrm>
            <a:off x="5766587" y="3282755"/>
            <a:ext cx="1181735" cy="276999"/>
          </a:xfrm>
          <a:prstGeom prst="rect">
            <a:avLst/>
          </a:prstGeom>
          <a:noFill/>
        </p:spPr>
        <p:txBody>
          <a:bodyPr wrap="none" rtlCol="0" anchor="ctr" anchorCtr="0">
            <a:spAutoFit/>
          </a:bodyPr>
          <a:lstStyle/>
          <a:p>
            <a:pPr algn="r"/>
            <a:r>
              <a:rPr lang="en-US" sz="1200" i="1" dirty="0">
                <a:highlight>
                  <a:srgbClr val="FFFFFF"/>
                </a:highlight>
                <a:latin typeface="Arial" panose="020B0604020202020204" pitchFamily="34" charset="0"/>
                <a:cs typeface="Arial" panose="020B0604020202020204" pitchFamily="34" charset="0"/>
              </a:rPr>
              <a:t>200 copies/mL</a:t>
            </a:r>
          </a:p>
        </p:txBody>
      </p:sp>
      <p:grpSp>
        <p:nvGrpSpPr>
          <p:cNvPr id="13" name="Group 12">
            <a:extLst>
              <a:ext uri="{FF2B5EF4-FFF2-40B4-BE49-F238E27FC236}">
                <a16:creationId xmlns:a16="http://schemas.microsoft.com/office/drawing/2014/main" id="{46C2250F-41E5-4A44-ADD4-85DA43098B10}"/>
              </a:ext>
            </a:extLst>
          </p:cNvPr>
          <p:cNvGrpSpPr/>
          <p:nvPr/>
        </p:nvGrpSpPr>
        <p:grpSpPr>
          <a:xfrm>
            <a:off x="4422171" y="6080507"/>
            <a:ext cx="1976404" cy="566928"/>
            <a:chOff x="7443127" y="6029197"/>
            <a:chExt cx="1976404" cy="566928"/>
          </a:xfrm>
        </p:grpSpPr>
        <p:pic>
          <p:nvPicPr>
            <p:cNvPr id="7" name="Picture 6">
              <a:extLst>
                <a:ext uri="{FF2B5EF4-FFF2-40B4-BE49-F238E27FC236}">
                  <a16:creationId xmlns:a16="http://schemas.microsoft.com/office/drawing/2014/main" id="{846700D4-203D-164E-25EE-6A831D16CF7D}"/>
                </a:ext>
              </a:extLst>
            </p:cNvPr>
            <p:cNvPicPr>
              <a:picLocks noChangeAspect="1"/>
            </p:cNvPicPr>
            <p:nvPr/>
          </p:nvPicPr>
          <p:blipFill>
            <a:blip r:embed="rId3"/>
            <a:srcRect t="3097" b="3097"/>
            <a:stretch/>
          </p:blipFill>
          <p:spPr>
            <a:xfrm>
              <a:off x="7443127" y="6029197"/>
              <a:ext cx="604362" cy="566928"/>
            </a:xfrm>
            <a:prstGeom prst="rect">
              <a:avLst/>
            </a:prstGeom>
          </p:spPr>
        </p:pic>
        <p:sp>
          <p:nvSpPr>
            <p:cNvPr id="2" name="TextBox 1">
              <a:extLst>
                <a:ext uri="{FF2B5EF4-FFF2-40B4-BE49-F238E27FC236}">
                  <a16:creationId xmlns:a16="http://schemas.microsoft.com/office/drawing/2014/main" id="{EF7842F7-FB9F-7A91-F955-CB403E363E6A}"/>
                </a:ext>
              </a:extLst>
            </p:cNvPr>
            <p:cNvSpPr txBox="1"/>
            <p:nvPr/>
          </p:nvSpPr>
          <p:spPr>
            <a:xfrm>
              <a:off x="8047489" y="6081829"/>
              <a:ext cx="1372042" cy="461665"/>
            </a:xfrm>
            <a:prstGeom prst="rect">
              <a:avLst/>
            </a:prstGeom>
            <a:noFill/>
          </p:spPr>
          <p:txBody>
            <a:bodyPr wrap="none" rtlCol="0">
              <a:spAutoFit/>
            </a:bodyPr>
            <a:lstStyle/>
            <a:p>
              <a:r>
                <a:rPr lang="en-US" sz="1200" dirty="0">
                  <a:solidFill>
                    <a:schemeClr val="tx1"/>
                  </a:solidFill>
                  <a:latin typeface="Arial" panose="020B0604020202020204" pitchFamily="34" charset="0"/>
                  <a:cs typeface="Arial" panose="020B0604020202020204" pitchFamily="34" charset="0"/>
                </a:rPr>
                <a:t>No CAB-LA w/ in </a:t>
              </a:r>
            </a:p>
            <a:p>
              <a:r>
                <a:rPr lang="en-US" sz="1200" dirty="0">
                  <a:solidFill>
                    <a:schemeClr val="tx1"/>
                  </a:solidFill>
                  <a:latin typeface="Arial" panose="020B0604020202020204" pitchFamily="34" charset="0"/>
                  <a:cs typeface="Arial" panose="020B0604020202020204" pitchFamily="34" charset="0"/>
                </a:rPr>
                <a:t>the last 6 months</a:t>
              </a:r>
            </a:p>
          </p:txBody>
        </p:sp>
      </p:grpSp>
      <p:grpSp>
        <p:nvGrpSpPr>
          <p:cNvPr id="12" name="Group 11">
            <a:extLst>
              <a:ext uri="{FF2B5EF4-FFF2-40B4-BE49-F238E27FC236}">
                <a16:creationId xmlns:a16="http://schemas.microsoft.com/office/drawing/2014/main" id="{D038B74E-FC50-1BE9-17E2-80A90E9985C7}"/>
              </a:ext>
            </a:extLst>
          </p:cNvPr>
          <p:cNvGrpSpPr/>
          <p:nvPr/>
        </p:nvGrpSpPr>
        <p:grpSpPr>
          <a:xfrm>
            <a:off x="6736808" y="6080507"/>
            <a:ext cx="1965803" cy="566928"/>
            <a:chOff x="3945915" y="6029197"/>
            <a:chExt cx="1965803" cy="566928"/>
          </a:xfrm>
        </p:grpSpPr>
        <p:pic>
          <p:nvPicPr>
            <p:cNvPr id="6" name="Picture 5">
              <a:extLst>
                <a:ext uri="{FF2B5EF4-FFF2-40B4-BE49-F238E27FC236}">
                  <a16:creationId xmlns:a16="http://schemas.microsoft.com/office/drawing/2014/main" id="{68212BFB-29DF-B68D-1290-2F413C3B3DC2}"/>
                </a:ext>
              </a:extLst>
            </p:cNvPr>
            <p:cNvPicPr>
              <a:picLocks noChangeAspect="1"/>
            </p:cNvPicPr>
            <p:nvPr/>
          </p:nvPicPr>
          <p:blipFill>
            <a:blip r:embed="rId4"/>
            <a:srcRect t="3602" b="3602"/>
            <a:stretch/>
          </p:blipFill>
          <p:spPr>
            <a:xfrm>
              <a:off x="3945915" y="6029197"/>
              <a:ext cx="610945" cy="566928"/>
            </a:xfrm>
            <a:prstGeom prst="rect">
              <a:avLst/>
            </a:prstGeom>
          </p:spPr>
        </p:pic>
        <p:sp>
          <p:nvSpPr>
            <p:cNvPr id="10" name="TextBox 9">
              <a:extLst>
                <a:ext uri="{FF2B5EF4-FFF2-40B4-BE49-F238E27FC236}">
                  <a16:creationId xmlns:a16="http://schemas.microsoft.com/office/drawing/2014/main" id="{800B2AB1-FF5C-29DF-3AAA-82AB24125D12}"/>
                </a:ext>
              </a:extLst>
            </p:cNvPr>
            <p:cNvSpPr txBox="1"/>
            <p:nvPr/>
          </p:nvSpPr>
          <p:spPr>
            <a:xfrm>
              <a:off x="4556860" y="6081829"/>
              <a:ext cx="1354858" cy="461665"/>
            </a:xfrm>
            <a:prstGeom prst="rect">
              <a:avLst/>
            </a:prstGeom>
            <a:noFill/>
          </p:spPr>
          <p:txBody>
            <a:bodyPr wrap="none" rtlCol="0">
              <a:spAutoFit/>
            </a:bodyPr>
            <a:lstStyle/>
            <a:p>
              <a:r>
                <a:rPr lang="en-US" sz="1200">
                  <a:solidFill>
                    <a:schemeClr val="tx1"/>
                  </a:solidFill>
                  <a:latin typeface="Arial" panose="020B0604020202020204" pitchFamily="34" charset="0"/>
                  <a:cs typeface="Arial" panose="020B0604020202020204" pitchFamily="34" charset="0"/>
                </a:rPr>
                <a:t>CAB-LA </a:t>
              </a:r>
              <a:r>
                <a:rPr lang="en-US" sz="1200" dirty="0">
                  <a:solidFill>
                    <a:schemeClr val="tx1"/>
                  </a:solidFill>
                  <a:latin typeface="Arial" panose="020B0604020202020204" pitchFamily="34" charset="0"/>
                  <a:cs typeface="Arial" panose="020B0604020202020204" pitchFamily="34" charset="0"/>
                </a:rPr>
                <a:t>w/ in </a:t>
              </a:r>
            </a:p>
            <a:p>
              <a:r>
                <a:rPr lang="en-US" sz="1200" dirty="0">
                  <a:solidFill>
                    <a:schemeClr val="tx1"/>
                  </a:solidFill>
                  <a:latin typeface="Arial" panose="020B0604020202020204" pitchFamily="34" charset="0"/>
                  <a:cs typeface="Arial" panose="020B0604020202020204" pitchFamily="34" charset="0"/>
                </a:rPr>
                <a:t>the last 6 months</a:t>
              </a:r>
            </a:p>
          </p:txBody>
        </p:sp>
      </p:grpSp>
      <p:pic>
        <p:nvPicPr>
          <p:cNvPr id="9" name="Picture 8" descr="HPTN Logo 2023">
            <a:extLst>
              <a:ext uri="{FF2B5EF4-FFF2-40B4-BE49-F238E27FC236}">
                <a16:creationId xmlns:a16="http://schemas.microsoft.com/office/drawing/2014/main" id="{5ADF6548-74F6-4C95-FB78-4DA78FFCDC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70"/>
            <a:ext cx="1971040" cy="90771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B1C94580-21FB-1CD9-B538-0FC21FFA6B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66066" y="53092"/>
            <a:ext cx="1280160" cy="804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00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or3">
            <a:extLst>
              <a:ext uri="{FF2B5EF4-FFF2-40B4-BE49-F238E27FC236}">
                <a16:creationId xmlns:a16="http://schemas.microsoft.com/office/drawing/2014/main" id="{944C83EE-5FDC-0A09-571F-B17499F48E72}"/>
              </a:ext>
            </a:extLst>
          </p:cNvPr>
          <p:cNvCxnSpPr>
            <a:cxnSpLocks/>
            <a:endCxn id="12" idx="0"/>
          </p:cNvCxnSpPr>
          <p:nvPr/>
        </p:nvCxnSpPr>
        <p:spPr>
          <a:xfrm>
            <a:off x="6096000" y="1445187"/>
            <a:ext cx="2684519" cy="270731"/>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7" name="!!Connector1">
            <a:extLst>
              <a:ext uri="{FF2B5EF4-FFF2-40B4-BE49-F238E27FC236}">
                <a16:creationId xmlns:a16="http://schemas.microsoft.com/office/drawing/2014/main" id="{236A02EF-E940-15C7-0AB0-B6FD7873BC99}"/>
              </a:ext>
            </a:extLst>
          </p:cNvPr>
          <p:cNvCxnSpPr>
            <a:cxnSpLocks/>
            <a:endCxn id="15" idx="0"/>
          </p:cNvCxnSpPr>
          <p:nvPr/>
        </p:nvCxnSpPr>
        <p:spPr>
          <a:xfrm rot="10800000" flipV="1">
            <a:off x="3439047" y="1445187"/>
            <a:ext cx="2665940" cy="270732"/>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5" name="!!Connector2">
            <a:extLst>
              <a:ext uri="{FF2B5EF4-FFF2-40B4-BE49-F238E27FC236}">
                <a16:creationId xmlns:a16="http://schemas.microsoft.com/office/drawing/2014/main" id="{FC26DB92-07EC-7294-09BD-593B88DA97BB}"/>
              </a:ext>
            </a:extLst>
          </p:cNvPr>
          <p:cNvCxnSpPr>
            <a:cxnSpLocks/>
            <a:endCxn id="9" idx="0"/>
          </p:cNvCxnSpPr>
          <p:nvPr/>
        </p:nvCxnSpPr>
        <p:spPr>
          <a:xfrm>
            <a:off x="6096000" y="1449908"/>
            <a:ext cx="1740" cy="2660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 name="TextBox 8">
            <a:extLst>
              <a:ext uri="{FF2B5EF4-FFF2-40B4-BE49-F238E27FC236}">
                <a16:creationId xmlns:a16="http://schemas.microsoft.com/office/drawing/2014/main" id="{95101599-7853-469B-2487-D67867EFB505}"/>
              </a:ext>
            </a:extLst>
          </p:cNvPr>
          <p:cNvSpPr txBox="1"/>
          <p:nvPr/>
        </p:nvSpPr>
        <p:spPr>
          <a:xfrm>
            <a:off x="5902815" y="1715918"/>
            <a:ext cx="389850" cy="400110"/>
          </a:xfrm>
          <a:prstGeom prst="rect">
            <a:avLst/>
          </a:prstGeom>
          <a:noFill/>
        </p:spPr>
        <p:txBody>
          <a:bodyPr wrap="square" rtlCol="0">
            <a:spAutoFit/>
          </a:bodyPr>
          <a:lstStyle/>
          <a:p>
            <a:pPr algn="ctr"/>
            <a:r>
              <a:rPr lang="en-US" sz="2000" b="1" dirty="0">
                <a:latin typeface="Arial Black" panose="020B0604020202020204" pitchFamily="34" charset="0"/>
                <a:cs typeface="Arial Black" panose="020B0604020202020204" pitchFamily="34" charset="0"/>
              </a:rPr>
              <a:t>2</a:t>
            </a:r>
          </a:p>
        </p:txBody>
      </p:sp>
      <p:pic>
        <p:nvPicPr>
          <p:cNvPr id="10" name="Picture 9">
            <a:extLst>
              <a:ext uri="{FF2B5EF4-FFF2-40B4-BE49-F238E27FC236}">
                <a16:creationId xmlns:a16="http://schemas.microsoft.com/office/drawing/2014/main" id="{39B0C2E1-5BE2-B2ED-2544-12470F92CF97}"/>
              </a:ext>
            </a:extLst>
          </p:cNvPr>
          <p:cNvPicPr>
            <a:picLocks noChangeAspect="1"/>
          </p:cNvPicPr>
          <p:nvPr/>
        </p:nvPicPr>
        <p:blipFill>
          <a:blip r:embed="rId2"/>
          <a:srcRect t="4643" b="4643"/>
          <a:stretch/>
        </p:blipFill>
        <p:spPr>
          <a:xfrm>
            <a:off x="5725888" y="2047757"/>
            <a:ext cx="731520" cy="363611"/>
          </a:xfrm>
          <a:prstGeom prst="rect">
            <a:avLst/>
          </a:prstGeom>
        </p:spPr>
      </p:pic>
      <p:sp>
        <p:nvSpPr>
          <p:cNvPr id="12" name="TextBox 11">
            <a:extLst>
              <a:ext uri="{FF2B5EF4-FFF2-40B4-BE49-F238E27FC236}">
                <a16:creationId xmlns:a16="http://schemas.microsoft.com/office/drawing/2014/main" id="{A1E73319-9AA6-27CD-6228-C0F1BF7E8E20}"/>
              </a:ext>
            </a:extLst>
          </p:cNvPr>
          <p:cNvSpPr txBox="1"/>
          <p:nvPr/>
        </p:nvSpPr>
        <p:spPr>
          <a:xfrm>
            <a:off x="8516664" y="1715918"/>
            <a:ext cx="527710" cy="400110"/>
          </a:xfrm>
          <a:prstGeom prst="rect">
            <a:avLst/>
          </a:prstGeom>
          <a:noFill/>
        </p:spPr>
        <p:txBody>
          <a:bodyPr wrap="none" rtlCol="0">
            <a:spAutoFit/>
          </a:bodyPr>
          <a:lstStyle/>
          <a:p>
            <a:pPr algn="ctr"/>
            <a:r>
              <a:rPr lang="en-US" sz="2000" b="1" dirty="0">
                <a:latin typeface="Arial Black" panose="020B0604020202020204" pitchFamily="34" charset="0"/>
                <a:cs typeface="Arial Black" panose="020B0604020202020204" pitchFamily="34" charset="0"/>
              </a:rPr>
              <a:t>29</a:t>
            </a:r>
          </a:p>
        </p:txBody>
      </p:sp>
      <p:pic>
        <p:nvPicPr>
          <p:cNvPr id="13" name="Picture 12">
            <a:extLst>
              <a:ext uri="{FF2B5EF4-FFF2-40B4-BE49-F238E27FC236}">
                <a16:creationId xmlns:a16="http://schemas.microsoft.com/office/drawing/2014/main" id="{CFE917E1-4123-C71D-2B5F-137AEAFC0365}"/>
              </a:ext>
            </a:extLst>
          </p:cNvPr>
          <p:cNvPicPr>
            <a:picLocks noChangeAspect="1"/>
          </p:cNvPicPr>
          <p:nvPr/>
        </p:nvPicPr>
        <p:blipFill>
          <a:blip r:embed="rId3"/>
          <a:srcRect t="4555" b="4555"/>
          <a:stretch/>
        </p:blipFill>
        <p:spPr>
          <a:xfrm>
            <a:off x="8405397" y="2046869"/>
            <a:ext cx="731520" cy="364320"/>
          </a:xfrm>
          <a:prstGeom prst="rect">
            <a:avLst/>
          </a:prstGeom>
        </p:spPr>
      </p:pic>
      <p:sp>
        <p:nvSpPr>
          <p:cNvPr id="15" name="TextBox 14">
            <a:extLst>
              <a:ext uri="{FF2B5EF4-FFF2-40B4-BE49-F238E27FC236}">
                <a16:creationId xmlns:a16="http://schemas.microsoft.com/office/drawing/2014/main" id="{12A8001C-8A70-7B31-F0EA-30B882A9CB42}"/>
              </a:ext>
            </a:extLst>
          </p:cNvPr>
          <p:cNvSpPr txBox="1"/>
          <p:nvPr/>
        </p:nvSpPr>
        <p:spPr>
          <a:xfrm>
            <a:off x="3175192" y="1715919"/>
            <a:ext cx="527710" cy="400110"/>
          </a:xfrm>
          <a:prstGeom prst="rect">
            <a:avLst/>
          </a:prstGeom>
          <a:noFill/>
        </p:spPr>
        <p:txBody>
          <a:bodyPr wrap="none" rtlCol="0">
            <a:spAutoFit/>
          </a:bodyPr>
          <a:lstStyle/>
          <a:p>
            <a:pPr algn="ctr"/>
            <a:r>
              <a:rPr lang="en-US" sz="2000" b="1" dirty="0">
                <a:latin typeface="Arial Black" panose="020B0604020202020204" pitchFamily="34" charset="0"/>
                <a:cs typeface="Arial Black" panose="020B0604020202020204" pitchFamily="34" charset="0"/>
              </a:rPr>
              <a:t>42</a:t>
            </a:r>
          </a:p>
        </p:txBody>
      </p:sp>
      <p:pic>
        <p:nvPicPr>
          <p:cNvPr id="16" name="Picture 15">
            <a:extLst>
              <a:ext uri="{FF2B5EF4-FFF2-40B4-BE49-F238E27FC236}">
                <a16:creationId xmlns:a16="http://schemas.microsoft.com/office/drawing/2014/main" id="{48F0AC36-DB40-0EE4-D3B5-048201CFADC9}"/>
              </a:ext>
            </a:extLst>
          </p:cNvPr>
          <p:cNvPicPr>
            <a:picLocks noChangeAspect="1"/>
          </p:cNvPicPr>
          <p:nvPr/>
        </p:nvPicPr>
        <p:blipFill>
          <a:blip r:embed="rId4"/>
          <a:srcRect t="5663" b="5663"/>
          <a:stretch/>
        </p:blipFill>
        <p:spPr>
          <a:xfrm>
            <a:off x="3068935" y="2047756"/>
            <a:ext cx="731520" cy="364320"/>
          </a:xfrm>
          <a:prstGeom prst="rect">
            <a:avLst/>
          </a:prstGeom>
        </p:spPr>
      </p:pic>
      <p:cxnSp>
        <p:nvCxnSpPr>
          <p:cNvPr id="23" name="!!Connector3">
            <a:extLst>
              <a:ext uri="{FF2B5EF4-FFF2-40B4-BE49-F238E27FC236}">
                <a16:creationId xmlns:a16="http://schemas.microsoft.com/office/drawing/2014/main" id="{62B07A26-CB8C-51C9-EBD2-67B339942D4E}"/>
              </a:ext>
            </a:extLst>
          </p:cNvPr>
          <p:cNvCxnSpPr>
            <a:cxnSpLocks/>
            <a:stCxn id="16" idx="2"/>
            <a:endCxn id="42" idx="0"/>
          </p:cNvCxnSpPr>
          <p:nvPr/>
        </p:nvCxnSpPr>
        <p:spPr>
          <a:xfrm rot="16200000" flipH="1">
            <a:off x="3815056" y="2031714"/>
            <a:ext cx="376187" cy="1136909"/>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24" name="!!Connector1">
            <a:extLst>
              <a:ext uri="{FF2B5EF4-FFF2-40B4-BE49-F238E27FC236}">
                <a16:creationId xmlns:a16="http://schemas.microsoft.com/office/drawing/2014/main" id="{72FEC596-F79C-8FDF-4A53-C959DE2C24A5}"/>
              </a:ext>
            </a:extLst>
          </p:cNvPr>
          <p:cNvCxnSpPr>
            <a:cxnSpLocks/>
            <a:stCxn id="16" idx="2"/>
            <a:endCxn id="41" idx="0"/>
          </p:cNvCxnSpPr>
          <p:nvPr/>
        </p:nvCxnSpPr>
        <p:spPr>
          <a:xfrm rot="5400000">
            <a:off x="2670225" y="2023794"/>
            <a:ext cx="376188" cy="1152753"/>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grpSp>
        <p:nvGrpSpPr>
          <p:cNvPr id="39" name="Group 38">
            <a:extLst>
              <a:ext uri="{FF2B5EF4-FFF2-40B4-BE49-F238E27FC236}">
                <a16:creationId xmlns:a16="http://schemas.microsoft.com/office/drawing/2014/main" id="{F7F80D53-C132-24CA-99B8-1A0689D2D4FB}"/>
              </a:ext>
            </a:extLst>
          </p:cNvPr>
          <p:cNvGrpSpPr/>
          <p:nvPr/>
        </p:nvGrpSpPr>
        <p:grpSpPr>
          <a:xfrm>
            <a:off x="1870462" y="3087791"/>
            <a:ext cx="822960" cy="456052"/>
            <a:chOff x="1784073" y="3741471"/>
            <a:chExt cx="822960" cy="456052"/>
          </a:xfrm>
        </p:grpSpPr>
        <p:pic>
          <p:nvPicPr>
            <p:cNvPr id="30" name="Picture 29">
              <a:extLst>
                <a:ext uri="{FF2B5EF4-FFF2-40B4-BE49-F238E27FC236}">
                  <a16:creationId xmlns:a16="http://schemas.microsoft.com/office/drawing/2014/main" id="{1E7324A3-0DED-54ED-DABD-F7AA5F9405C0}"/>
                </a:ext>
              </a:extLst>
            </p:cNvPr>
            <p:cNvPicPr>
              <a:picLocks noChangeAspect="1"/>
            </p:cNvPicPr>
            <p:nvPr/>
          </p:nvPicPr>
          <p:blipFill>
            <a:blip r:embed="rId5"/>
            <a:srcRect t="4892" b="4892"/>
            <a:stretch/>
          </p:blipFill>
          <p:spPr>
            <a:xfrm>
              <a:off x="1875513" y="3985396"/>
              <a:ext cx="640080" cy="212127"/>
            </a:xfrm>
            <a:prstGeom prst="rect">
              <a:avLst/>
            </a:prstGeom>
          </p:spPr>
        </p:pic>
        <p:pic>
          <p:nvPicPr>
            <p:cNvPr id="34" name="Picture 33">
              <a:extLst>
                <a:ext uri="{FF2B5EF4-FFF2-40B4-BE49-F238E27FC236}">
                  <a16:creationId xmlns:a16="http://schemas.microsoft.com/office/drawing/2014/main" id="{5AFA7E0B-57C6-2CA7-21B2-5AEF16880DDD}"/>
                </a:ext>
              </a:extLst>
            </p:cNvPr>
            <p:cNvPicPr>
              <a:picLocks noChangeAspect="1"/>
            </p:cNvPicPr>
            <p:nvPr/>
          </p:nvPicPr>
          <p:blipFill>
            <a:blip r:embed="rId6"/>
            <a:srcRect t="12015" b="12015"/>
            <a:stretch/>
          </p:blipFill>
          <p:spPr>
            <a:xfrm>
              <a:off x="1784073" y="3741471"/>
              <a:ext cx="822960" cy="226721"/>
            </a:xfrm>
            <a:prstGeom prst="rect">
              <a:avLst/>
            </a:prstGeom>
          </p:spPr>
        </p:pic>
      </p:grpSp>
      <p:sp>
        <p:nvSpPr>
          <p:cNvPr id="41" name="TextBox 40">
            <a:extLst>
              <a:ext uri="{FF2B5EF4-FFF2-40B4-BE49-F238E27FC236}">
                <a16:creationId xmlns:a16="http://schemas.microsoft.com/office/drawing/2014/main" id="{6962D2B2-105D-FC75-426F-23B9D6A385F6}"/>
              </a:ext>
            </a:extLst>
          </p:cNvPr>
          <p:cNvSpPr txBox="1"/>
          <p:nvPr/>
        </p:nvSpPr>
        <p:spPr>
          <a:xfrm>
            <a:off x="2018087" y="2788264"/>
            <a:ext cx="527710" cy="400110"/>
          </a:xfrm>
          <a:prstGeom prst="rect">
            <a:avLst/>
          </a:prstGeom>
          <a:noFill/>
        </p:spPr>
        <p:txBody>
          <a:bodyPr wrap="none" rtlCol="0">
            <a:spAutoFit/>
          </a:bodyPr>
          <a:lstStyle/>
          <a:p>
            <a:pPr algn="ctr"/>
            <a:r>
              <a:rPr lang="en-US" sz="2000" b="1" dirty="0">
                <a:latin typeface="Arial Black" panose="020B0604020202020204" pitchFamily="34" charset="0"/>
                <a:cs typeface="Arial Black" panose="020B0604020202020204" pitchFamily="34" charset="0"/>
              </a:rPr>
              <a:t>20</a:t>
            </a:r>
          </a:p>
        </p:txBody>
      </p:sp>
      <p:grpSp>
        <p:nvGrpSpPr>
          <p:cNvPr id="46" name="Group 45">
            <a:extLst>
              <a:ext uri="{FF2B5EF4-FFF2-40B4-BE49-F238E27FC236}">
                <a16:creationId xmlns:a16="http://schemas.microsoft.com/office/drawing/2014/main" id="{CBAB3CB1-EA40-ADBF-F906-3A42F445DE14}"/>
              </a:ext>
            </a:extLst>
          </p:cNvPr>
          <p:cNvGrpSpPr/>
          <p:nvPr/>
        </p:nvGrpSpPr>
        <p:grpSpPr>
          <a:xfrm>
            <a:off x="4164328" y="3087475"/>
            <a:ext cx="822960" cy="446608"/>
            <a:chOff x="4057307" y="3741471"/>
            <a:chExt cx="822960" cy="446608"/>
          </a:xfrm>
        </p:grpSpPr>
        <p:pic>
          <p:nvPicPr>
            <p:cNvPr id="31" name="Picture 30">
              <a:extLst>
                <a:ext uri="{FF2B5EF4-FFF2-40B4-BE49-F238E27FC236}">
                  <a16:creationId xmlns:a16="http://schemas.microsoft.com/office/drawing/2014/main" id="{D4C7DA5C-B13C-CE08-3032-1B3C46EFD003}"/>
                </a:ext>
              </a:extLst>
            </p:cNvPr>
            <p:cNvPicPr>
              <a:picLocks noChangeAspect="1"/>
            </p:cNvPicPr>
            <p:nvPr/>
          </p:nvPicPr>
          <p:blipFill>
            <a:blip r:embed="rId7"/>
            <a:srcRect t="11598" b="11598"/>
            <a:stretch/>
          </p:blipFill>
          <p:spPr>
            <a:xfrm>
              <a:off x="4057307" y="3741471"/>
              <a:ext cx="822960" cy="226721"/>
            </a:xfrm>
            <a:prstGeom prst="rect">
              <a:avLst/>
            </a:prstGeom>
          </p:spPr>
        </p:pic>
        <p:pic>
          <p:nvPicPr>
            <p:cNvPr id="33" name="Picture 32">
              <a:extLst>
                <a:ext uri="{FF2B5EF4-FFF2-40B4-BE49-F238E27FC236}">
                  <a16:creationId xmlns:a16="http://schemas.microsoft.com/office/drawing/2014/main" id="{08EBADB9-7778-34A5-038F-D2CF74C3ED39}"/>
                </a:ext>
              </a:extLst>
            </p:cNvPr>
            <p:cNvPicPr>
              <a:picLocks noChangeAspect="1"/>
            </p:cNvPicPr>
            <p:nvPr/>
          </p:nvPicPr>
          <p:blipFill>
            <a:blip r:embed="rId8"/>
            <a:srcRect t="7616" b="7616"/>
            <a:stretch/>
          </p:blipFill>
          <p:spPr>
            <a:xfrm>
              <a:off x="4148747" y="3986348"/>
              <a:ext cx="640080" cy="201731"/>
            </a:xfrm>
            <a:prstGeom prst="rect">
              <a:avLst/>
            </a:prstGeom>
          </p:spPr>
        </p:pic>
      </p:grpSp>
      <p:sp>
        <p:nvSpPr>
          <p:cNvPr id="42" name="TextBox 41">
            <a:extLst>
              <a:ext uri="{FF2B5EF4-FFF2-40B4-BE49-F238E27FC236}">
                <a16:creationId xmlns:a16="http://schemas.microsoft.com/office/drawing/2014/main" id="{99FAFEF8-630C-C91F-2BDC-17998F1774FD}"/>
              </a:ext>
            </a:extLst>
          </p:cNvPr>
          <p:cNvSpPr txBox="1"/>
          <p:nvPr/>
        </p:nvSpPr>
        <p:spPr>
          <a:xfrm>
            <a:off x="4307749" y="2788263"/>
            <a:ext cx="527710" cy="400110"/>
          </a:xfrm>
          <a:prstGeom prst="rect">
            <a:avLst/>
          </a:prstGeom>
          <a:noFill/>
        </p:spPr>
        <p:txBody>
          <a:bodyPr wrap="none" rtlCol="0">
            <a:spAutoFit/>
          </a:bodyPr>
          <a:lstStyle/>
          <a:p>
            <a:pPr algn="ctr"/>
            <a:r>
              <a:rPr lang="en-US" sz="2000" b="1" dirty="0">
                <a:latin typeface="Arial Black" panose="020B0604020202020204" pitchFamily="34" charset="0"/>
                <a:cs typeface="Arial Black" panose="020B0604020202020204" pitchFamily="34" charset="0"/>
              </a:rPr>
              <a:t>22</a:t>
            </a:r>
          </a:p>
        </p:txBody>
      </p:sp>
      <p:cxnSp>
        <p:nvCxnSpPr>
          <p:cNvPr id="48" name="!!Connector3">
            <a:extLst>
              <a:ext uri="{FF2B5EF4-FFF2-40B4-BE49-F238E27FC236}">
                <a16:creationId xmlns:a16="http://schemas.microsoft.com/office/drawing/2014/main" id="{B1D562D5-7FAD-F503-765C-D64971C442E1}"/>
              </a:ext>
            </a:extLst>
          </p:cNvPr>
          <p:cNvCxnSpPr>
            <a:cxnSpLocks/>
            <a:stCxn id="13" idx="2"/>
            <a:endCxn id="57" idx="0"/>
          </p:cNvCxnSpPr>
          <p:nvPr/>
        </p:nvCxnSpPr>
        <p:spPr>
          <a:xfrm rot="16200000" flipH="1">
            <a:off x="9160759" y="2021587"/>
            <a:ext cx="376125" cy="1155328"/>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49" name="!!Connector1">
            <a:extLst>
              <a:ext uri="{FF2B5EF4-FFF2-40B4-BE49-F238E27FC236}">
                <a16:creationId xmlns:a16="http://schemas.microsoft.com/office/drawing/2014/main" id="{81EFDF32-DD0D-58B9-9E35-AA9BDB97D2EB}"/>
              </a:ext>
            </a:extLst>
          </p:cNvPr>
          <p:cNvCxnSpPr>
            <a:cxnSpLocks/>
            <a:stCxn id="13" idx="2"/>
            <a:endCxn id="56" idx="0"/>
          </p:cNvCxnSpPr>
          <p:nvPr/>
        </p:nvCxnSpPr>
        <p:spPr>
          <a:xfrm rot="5400000">
            <a:off x="8015927" y="2032085"/>
            <a:ext cx="376126" cy="1134335"/>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grpSp>
        <p:nvGrpSpPr>
          <p:cNvPr id="47" name="Group 46">
            <a:extLst>
              <a:ext uri="{FF2B5EF4-FFF2-40B4-BE49-F238E27FC236}">
                <a16:creationId xmlns:a16="http://schemas.microsoft.com/office/drawing/2014/main" id="{C35F27F9-ED7B-8FFE-E7C8-63CA3A511844}"/>
              </a:ext>
            </a:extLst>
          </p:cNvPr>
          <p:cNvGrpSpPr/>
          <p:nvPr/>
        </p:nvGrpSpPr>
        <p:grpSpPr>
          <a:xfrm>
            <a:off x="7226042" y="3087378"/>
            <a:ext cx="822960" cy="447559"/>
            <a:chOff x="7226042" y="3577234"/>
            <a:chExt cx="822960" cy="447559"/>
          </a:xfrm>
        </p:grpSpPr>
        <p:pic>
          <p:nvPicPr>
            <p:cNvPr id="54" name="Picture 53">
              <a:extLst>
                <a:ext uri="{FF2B5EF4-FFF2-40B4-BE49-F238E27FC236}">
                  <a16:creationId xmlns:a16="http://schemas.microsoft.com/office/drawing/2014/main" id="{3BAFF166-B506-E376-06CE-F33788660220}"/>
                </a:ext>
              </a:extLst>
            </p:cNvPr>
            <p:cNvPicPr>
              <a:picLocks noChangeAspect="1"/>
            </p:cNvPicPr>
            <p:nvPr/>
          </p:nvPicPr>
          <p:blipFill>
            <a:blip r:embed="rId8"/>
            <a:srcRect t="7616" b="7616"/>
            <a:stretch/>
          </p:blipFill>
          <p:spPr>
            <a:xfrm>
              <a:off x="7317482" y="3823062"/>
              <a:ext cx="640080" cy="201731"/>
            </a:xfrm>
            <a:prstGeom prst="rect">
              <a:avLst/>
            </a:prstGeom>
          </p:spPr>
        </p:pic>
        <p:pic>
          <p:nvPicPr>
            <p:cNvPr id="55" name="Picture 54">
              <a:extLst>
                <a:ext uri="{FF2B5EF4-FFF2-40B4-BE49-F238E27FC236}">
                  <a16:creationId xmlns:a16="http://schemas.microsoft.com/office/drawing/2014/main" id="{B89C40C2-8496-3D74-77BB-82FD1BAE1394}"/>
                </a:ext>
              </a:extLst>
            </p:cNvPr>
            <p:cNvPicPr>
              <a:picLocks noChangeAspect="1"/>
            </p:cNvPicPr>
            <p:nvPr/>
          </p:nvPicPr>
          <p:blipFill>
            <a:blip r:embed="rId7"/>
            <a:srcRect t="11598" b="11598"/>
            <a:stretch/>
          </p:blipFill>
          <p:spPr>
            <a:xfrm>
              <a:off x="7226042" y="3577234"/>
              <a:ext cx="822960" cy="226721"/>
            </a:xfrm>
            <a:prstGeom prst="rect">
              <a:avLst/>
            </a:prstGeom>
          </p:spPr>
        </p:pic>
      </p:grpSp>
      <p:sp>
        <p:nvSpPr>
          <p:cNvPr id="56" name="TextBox 55">
            <a:extLst>
              <a:ext uri="{FF2B5EF4-FFF2-40B4-BE49-F238E27FC236}">
                <a16:creationId xmlns:a16="http://schemas.microsoft.com/office/drawing/2014/main" id="{1624FCBE-0345-D3B5-620B-40E156171364}"/>
              </a:ext>
            </a:extLst>
          </p:cNvPr>
          <p:cNvSpPr txBox="1"/>
          <p:nvPr/>
        </p:nvSpPr>
        <p:spPr>
          <a:xfrm>
            <a:off x="7458728" y="2787315"/>
            <a:ext cx="356188" cy="400110"/>
          </a:xfrm>
          <a:prstGeom prst="rect">
            <a:avLst/>
          </a:prstGeom>
          <a:noFill/>
        </p:spPr>
        <p:txBody>
          <a:bodyPr wrap="none" rtlCol="0">
            <a:spAutoFit/>
          </a:bodyPr>
          <a:lstStyle/>
          <a:p>
            <a:pPr algn="ctr"/>
            <a:r>
              <a:rPr lang="en-US" sz="2000" b="1" dirty="0">
                <a:latin typeface="Arial Black" panose="020B0604020202020204" pitchFamily="34" charset="0"/>
                <a:cs typeface="Arial Black" panose="020B0604020202020204" pitchFamily="34" charset="0"/>
              </a:rPr>
              <a:t>5</a:t>
            </a:r>
          </a:p>
        </p:txBody>
      </p:sp>
      <p:grpSp>
        <p:nvGrpSpPr>
          <p:cNvPr id="50" name="Group 49">
            <a:extLst>
              <a:ext uri="{FF2B5EF4-FFF2-40B4-BE49-F238E27FC236}">
                <a16:creationId xmlns:a16="http://schemas.microsoft.com/office/drawing/2014/main" id="{A574A45E-82F9-6565-4BEF-990DA212C7BB}"/>
              </a:ext>
            </a:extLst>
          </p:cNvPr>
          <p:cNvGrpSpPr/>
          <p:nvPr/>
        </p:nvGrpSpPr>
        <p:grpSpPr>
          <a:xfrm>
            <a:off x="9499276" y="3087378"/>
            <a:ext cx="822960" cy="457003"/>
            <a:chOff x="9499276" y="3577234"/>
            <a:chExt cx="822960" cy="457003"/>
          </a:xfrm>
        </p:grpSpPr>
        <p:pic>
          <p:nvPicPr>
            <p:cNvPr id="51" name="Picture 50">
              <a:extLst>
                <a:ext uri="{FF2B5EF4-FFF2-40B4-BE49-F238E27FC236}">
                  <a16:creationId xmlns:a16="http://schemas.microsoft.com/office/drawing/2014/main" id="{308577E3-E425-BF6B-BF4F-B49423CBFDB6}"/>
                </a:ext>
              </a:extLst>
            </p:cNvPr>
            <p:cNvPicPr>
              <a:picLocks noChangeAspect="1"/>
            </p:cNvPicPr>
            <p:nvPr/>
          </p:nvPicPr>
          <p:blipFill>
            <a:blip r:embed="rId5"/>
            <a:srcRect t="4892" b="4892"/>
            <a:stretch/>
          </p:blipFill>
          <p:spPr>
            <a:xfrm>
              <a:off x="9590716" y="3822110"/>
              <a:ext cx="640080" cy="212127"/>
            </a:xfrm>
            <a:prstGeom prst="rect">
              <a:avLst/>
            </a:prstGeom>
          </p:spPr>
        </p:pic>
        <p:pic>
          <p:nvPicPr>
            <p:cNvPr id="52" name="Picture 51">
              <a:extLst>
                <a:ext uri="{FF2B5EF4-FFF2-40B4-BE49-F238E27FC236}">
                  <a16:creationId xmlns:a16="http://schemas.microsoft.com/office/drawing/2014/main" id="{597AB10B-1035-EAE1-02DC-AE8CC8B4B93B}"/>
                </a:ext>
              </a:extLst>
            </p:cNvPr>
            <p:cNvPicPr>
              <a:picLocks noChangeAspect="1"/>
            </p:cNvPicPr>
            <p:nvPr/>
          </p:nvPicPr>
          <p:blipFill>
            <a:blip r:embed="rId7"/>
            <a:srcRect t="11598" b="11598"/>
            <a:stretch/>
          </p:blipFill>
          <p:spPr>
            <a:xfrm>
              <a:off x="9499276" y="3577234"/>
              <a:ext cx="822960" cy="226721"/>
            </a:xfrm>
            <a:prstGeom prst="rect">
              <a:avLst/>
            </a:prstGeom>
          </p:spPr>
        </p:pic>
      </p:grpSp>
      <p:sp>
        <p:nvSpPr>
          <p:cNvPr id="57" name="TextBox 56">
            <a:extLst>
              <a:ext uri="{FF2B5EF4-FFF2-40B4-BE49-F238E27FC236}">
                <a16:creationId xmlns:a16="http://schemas.microsoft.com/office/drawing/2014/main" id="{BFDC353A-D321-DFCB-ADD9-B677AFE8E027}"/>
              </a:ext>
            </a:extLst>
          </p:cNvPr>
          <p:cNvSpPr txBox="1"/>
          <p:nvPr/>
        </p:nvSpPr>
        <p:spPr>
          <a:xfrm>
            <a:off x="9662630" y="2787314"/>
            <a:ext cx="527710" cy="400110"/>
          </a:xfrm>
          <a:prstGeom prst="rect">
            <a:avLst/>
          </a:prstGeom>
          <a:noFill/>
        </p:spPr>
        <p:txBody>
          <a:bodyPr wrap="none" rtlCol="0">
            <a:spAutoFit/>
          </a:bodyPr>
          <a:lstStyle/>
          <a:p>
            <a:pPr algn="ctr"/>
            <a:r>
              <a:rPr lang="en-US" sz="2000" b="1" dirty="0">
                <a:latin typeface="Arial Black" panose="020B0604020202020204" pitchFamily="34" charset="0"/>
                <a:cs typeface="Arial Black" panose="020B0604020202020204" pitchFamily="34" charset="0"/>
              </a:rPr>
              <a:t>24</a:t>
            </a:r>
          </a:p>
        </p:txBody>
      </p:sp>
      <p:cxnSp>
        <p:nvCxnSpPr>
          <p:cNvPr id="137" name="Straight Connector 136">
            <a:extLst>
              <a:ext uri="{FF2B5EF4-FFF2-40B4-BE49-F238E27FC236}">
                <a16:creationId xmlns:a16="http://schemas.microsoft.com/office/drawing/2014/main" id="{FD361597-1710-CAC2-5B33-C3B7E07098FD}"/>
              </a:ext>
            </a:extLst>
          </p:cNvPr>
          <p:cNvCxnSpPr>
            <a:cxnSpLocks/>
          </p:cNvCxnSpPr>
          <p:nvPr/>
        </p:nvCxnSpPr>
        <p:spPr>
          <a:xfrm>
            <a:off x="0" y="5769414"/>
            <a:ext cx="12192000" cy="0"/>
          </a:xfrm>
          <a:prstGeom prst="line">
            <a:avLst/>
          </a:prstGeom>
          <a:ln w="12700">
            <a:solidFill>
              <a:schemeClr val="tx1"/>
            </a:solidFill>
          </a:ln>
        </p:spPr>
        <p:style>
          <a:lnRef idx="2">
            <a:schemeClr val="dk1"/>
          </a:lnRef>
          <a:fillRef idx="0">
            <a:schemeClr val="dk1"/>
          </a:fillRef>
          <a:effectRef idx="1">
            <a:schemeClr val="dk1"/>
          </a:effectRef>
          <a:fontRef idx="minor">
            <a:schemeClr val="tx1"/>
          </a:fontRef>
        </p:style>
      </p:cxnSp>
      <p:cxnSp>
        <p:nvCxnSpPr>
          <p:cNvPr id="122" name="!!Connector2">
            <a:extLst>
              <a:ext uri="{FF2B5EF4-FFF2-40B4-BE49-F238E27FC236}">
                <a16:creationId xmlns:a16="http://schemas.microsoft.com/office/drawing/2014/main" id="{9BFCC620-0B08-B5D8-B64D-6A00B7AA2497}"/>
              </a:ext>
            </a:extLst>
          </p:cNvPr>
          <p:cNvCxnSpPr>
            <a:cxnSpLocks/>
            <a:stCxn id="121" idx="3"/>
            <a:endCxn id="6" idx="0"/>
          </p:cNvCxnSpPr>
          <p:nvPr/>
        </p:nvCxnSpPr>
        <p:spPr>
          <a:xfrm>
            <a:off x="1784073" y="389264"/>
            <a:ext cx="4322812" cy="165595"/>
          </a:xfrm>
          <a:prstGeom prst="bentConnector2">
            <a:avLst/>
          </a:prstGeom>
          <a:ln>
            <a:tailEnd type="triangle"/>
          </a:ln>
        </p:spPr>
        <p:style>
          <a:lnRef idx="2">
            <a:schemeClr val="dk1"/>
          </a:lnRef>
          <a:fillRef idx="0">
            <a:schemeClr val="dk1"/>
          </a:fillRef>
          <a:effectRef idx="1">
            <a:schemeClr val="dk1"/>
          </a:effectRef>
          <a:fontRef idx="minor">
            <a:schemeClr val="tx1"/>
          </a:fontRef>
        </p:style>
      </p:cxnSp>
      <p:sp>
        <p:nvSpPr>
          <p:cNvPr id="121" name="TextBox 120">
            <a:extLst>
              <a:ext uri="{FF2B5EF4-FFF2-40B4-BE49-F238E27FC236}">
                <a16:creationId xmlns:a16="http://schemas.microsoft.com/office/drawing/2014/main" id="{564E2E09-EC4A-7DB4-9B59-3D02BB9ED2A2}"/>
              </a:ext>
            </a:extLst>
          </p:cNvPr>
          <p:cNvSpPr txBox="1"/>
          <p:nvPr/>
        </p:nvSpPr>
        <p:spPr>
          <a:xfrm>
            <a:off x="470893" y="158431"/>
            <a:ext cx="1313180" cy="461665"/>
          </a:xfrm>
          <a:prstGeom prst="rect">
            <a:avLst/>
          </a:prstGeom>
          <a:noFill/>
        </p:spPr>
        <p:txBody>
          <a:bodyPr wrap="none" rtlCol="0">
            <a:spAutoFit/>
          </a:bodyPr>
          <a:lstStyle/>
          <a:p>
            <a:pPr algn="ctr"/>
            <a:r>
              <a:rPr lang="en-US" sz="2400" b="1" dirty="0">
                <a:latin typeface="Arial Black" panose="020B0604020202020204" pitchFamily="34" charset="0"/>
                <a:cs typeface="Arial Black" panose="020B0604020202020204" pitchFamily="34" charset="0"/>
              </a:rPr>
              <a:t>26,528</a:t>
            </a:r>
          </a:p>
        </p:txBody>
      </p:sp>
      <p:sp>
        <p:nvSpPr>
          <p:cNvPr id="156" name="TextBox 155">
            <a:extLst>
              <a:ext uri="{FF2B5EF4-FFF2-40B4-BE49-F238E27FC236}">
                <a16:creationId xmlns:a16="http://schemas.microsoft.com/office/drawing/2014/main" id="{3A91B9AC-4692-FD2E-9DB6-85E849AF9D92}"/>
              </a:ext>
            </a:extLst>
          </p:cNvPr>
          <p:cNvSpPr txBox="1"/>
          <p:nvPr/>
        </p:nvSpPr>
        <p:spPr>
          <a:xfrm>
            <a:off x="470893" y="481597"/>
            <a:ext cx="3811763" cy="276999"/>
          </a:xfrm>
          <a:prstGeom prst="rect">
            <a:avLst/>
          </a:prstGeom>
          <a:noFill/>
        </p:spPr>
        <p:txBody>
          <a:bodyPr wrap="square">
            <a:spAutoFit/>
          </a:bodyPr>
          <a:lstStyle/>
          <a:p>
            <a:r>
              <a:rPr lang="en-US" sz="1200" dirty="0">
                <a:effectLst/>
                <a:latin typeface="Arial" panose="020B0604020202020204" pitchFamily="34" charset="0"/>
                <a:cs typeface="Arial" panose="020B0604020202020204" pitchFamily="34" charset="0"/>
              </a:rPr>
              <a:t>Visits with an RNA screening test</a:t>
            </a:r>
            <a:endParaRPr lang="en-US" sz="1200"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60224FE9-E261-868A-8BC4-FBA592415E19}"/>
              </a:ext>
            </a:extLst>
          </p:cNvPr>
          <p:cNvGrpSpPr>
            <a:grpSpLocks noChangeAspect="1"/>
          </p:cNvGrpSpPr>
          <p:nvPr/>
        </p:nvGrpSpPr>
        <p:grpSpPr>
          <a:xfrm>
            <a:off x="46662" y="5941083"/>
            <a:ext cx="1140056" cy="840263"/>
            <a:chOff x="1423698" y="962703"/>
            <a:chExt cx="2845977" cy="2097589"/>
          </a:xfrm>
        </p:grpSpPr>
        <p:pic>
          <p:nvPicPr>
            <p:cNvPr id="3" name="Picture 2" descr="A group of blue people with a white rectangle over their head&#10;&#10;Description automatically generated">
              <a:extLst>
                <a:ext uri="{FF2B5EF4-FFF2-40B4-BE49-F238E27FC236}">
                  <a16:creationId xmlns:a16="http://schemas.microsoft.com/office/drawing/2014/main" id="{7DD3C11E-4714-5F86-D3C9-87E7613538F1}"/>
                </a:ext>
              </a:extLst>
            </p:cNvPr>
            <p:cNvPicPr>
              <a:picLocks noChangeAspect="1"/>
            </p:cNvPicPr>
            <p:nvPr/>
          </p:nvPicPr>
          <p:blipFill rotWithShape="1">
            <a:blip r:embed="rId9"/>
            <a:srcRect t="23200" b="21326"/>
            <a:stretch/>
          </p:blipFill>
          <p:spPr>
            <a:xfrm>
              <a:off x="1832619" y="962703"/>
              <a:ext cx="2057433" cy="1141331"/>
            </a:xfrm>
            <a:prstGeom prst="rect">
              <a:avLst/>
            </a:prstGeom>
          </p:spPr>
        </p:pic>
        <p:sp>
          <p:nvSpPr>
            <p:cNvPr id="8" name="TextBox 7">
              <a:extLst>
                <a:ext uri="{FF2B5EF4-FFF2-40B4-BE49-F238E27FC236}">
                  <a16:creationId xmlns:a16="http://schemas.microsoft.com/office/drawing/2014/main" id="{691ABE8F-5C6D-C040-34DE-5CA3DF3D0429}"/>
                </a:ext>
              </a:extLst>
            </p:cNvPr>
            <p:cNvSpPr txBox="1"/>
            <p:nvPr/>
          </p:nvSpPr>
          <p:spPr>
            <a:xfrm>
              <a:off x="1423698" y="2061478"/>
              <a:ext cx="2845977" cy="998814"/>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ADJUDICATED </a:t>
              </a:r>
            </a:p>
            <a:p>
              <a:pPr algn="ctr"/>
              <a:r>
                <a:rPr lang="en-US" sz="1000" b="1" dirty="0">
                  <a:latin typeface="Arial" panose="020B0604020202020204" pitchFamily="34" charset="0"/>
                  <a:cs typeface="Arial" panose="020B0604020202020204" pitchFamily="34" charset="0"/>
                </a:rPr>
                <a:t>NEGATIVE</a:t>
              </a:r>
            </a:p>
          </p:txBody>
        </p:sp>
      </p:grpSp>
      <p:grpSp>
        <p:nvGrpSpPr>
          <p:cNvPr id="11" name="Group 10">
            <a:extLst>
              <a:ext uri="{FF2B5EF4-FFF2-40B4-BE49-F238E27FC236}">
                <a16:creationId xmlns:a16="http://schemas.microsoft.com/office/drawing/2014/main" id="{D9C546FA-4461-45FE-78FF-D3AD709B987B}"/>
              </a:ext>
            </a:extLst>
          </p:cNvPr>
          <p:cNvGrpSpPr>
            <a:grpSpLocks noChangeAspect="1"/>
          </p:cNvGrpSpPr>
          <p:nvPr/>
        </p:nvGrpSpPr>
        <p:grpSpPr>
          <a:xfrm>
            <a:off x="1250987" y="5939107"/>
            <a:ext cx="1140057" cy="844410"/>
            <a:chOff x="4502782" y="962703"/>
            <a:chExt cx="2519151" cy="1865869"/>
          </a:xfrm>
        </p:grpSpPr>
        <p:pic>
          <p:nvPicPr>
            <p:cNvPr id="14" name="Picture 13" descr="A group of people with a white cross&#10;&#10;Description automatically generated">
              <a:extLst>
                <a:ext uri="{FF2B5EF4-FFF2-40B4-BE49-F238E27FC236}">
                  <a16:creationId xmlns:a16="http://schemas.microsoft.com/office/drawing/2014/main" id="{9BEE3FFE-3BBA-8084-1269-C6A855BEC03C}"/>
                </a:ext>
              </a:extLst>
            </p:cNvPr>
            <p:cNvPicPr>
              <a:picLocks noChangeAspect="1"/>
            </p:cNvPicPr>
            <p:nvPr/>
          </p:nvPicPr>
          <p:blipFill rotWithShape="1">
            <a:blip r:embed="rId10"/>
            <a:srcRect t="23464" b="21063"/>
            <a:stretch/>
          </p:blipFill>
          <p:spPr>
            <a:xfrm>
              <a:off x="4856898" y="962703"/>
              <a:ext cx="1821174" cy="1010262"/>
            </a:xfrm>
            <a:prstGeom prst="rect">
              <a:avLst/>
            </a:prstGeom>
          </p:spPr>
        </p:pic>
        <p:sp>
          <p:nvSpPr>
            <p:cNvPr id="22" name="TextBox 21">
              <a:extLst>
                <a:ext uri="{FF2B5EF4-FFF2-40B4-BE49-F238E27FC236}">
                  <a16:creationId xmlns:a16="http://schemas.microsoft.com/office/drawing/2014/main" id="{9500132C-B085-FBC1-F941-38A469A22324}"/>
                </a:ext>
              </a:extLst>
            </p:cNvPr>
            <p:cNvSpPr txBox="1"/>
            <p:nvPr/>
          </p:nvSpPr>
          <p:spPr>
            <a:xfrm>
              <a:off x="4502782" y="1944460"/>
              <a:ext cx="2519151" cy="884112"/>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ADJUDICATED </a:t>
              </a:r>
            </a:p>
            <a:p>
              <a:pPr algn="ctr"/>
              <a:r>
                <a:rPr lang="en-US" sz="1000" b="1" dirty="0">
                  <a:latin typeface="Arial" panose="020B0604020202020204" pitchFamily="34" charset="0"/>
                  <a:cs typeface="Arial" panose="020B0604020202020204" pitchFamily="34" charset="0"/>
                </a:rPr>
                <a:t>POSITIVE</a:t>
              </a:r>
            </a:p>
          </p:txBody>
        </p:sp>
      </p:grpSp>
      <p:grpSp>
        <p:nvGrpSpPr>
          <p:cNvPr id="25" name="Group 24">
            <a:extLst>
              <a:ext uri="{FF2B5EF4-FFF2-40B4-BE49-F238E27FC236}">
                <a16:creationId xmlns:a16="http://schemas.microsoft.com/office/drawing/2014/main" id="{37476300-F5F4-8FBD-366F-728DCA772FB9}"/>
              </a:ext>
            </a:extLst>
          </p:cNvPr>
          <p:cNvGrpSpPr>
            <a:grpSpLocks noChangeAspect="1"/>
          </p:cNvGrpSpPr>
          <p:nvPr/>
        </p:nvGrpSpPr>
        <p:grpSpPr>
          <a:xfrm>
            <a:off x="2302913" y="5976175"/>
            <a:ext cx="1737975" cy="840263"/>
            <a:chOff x="6727697" y="962703"/>
            <a:chExt cx="4404021" cy="2129225"/>
          </a:xfrm>
        </p:grpSpPr>
        <p:pic>
          <p:nvPicPr>
            <p:cNvPr id="28" name="Picture 27" descr="A white question mark on a black background&#10;&#10;Description automatically generated">
              <a:extLst>
                <a:ext uri="{FF2B5EF4-FFF2-40B4-BE49-F238E27FC236}">
                  <a16:creationId xmlns:a16="http://schemas.microsoft.com/office/drawing/2014/main" id="{9A92EB30-A9F4-F8BD-7D23-E26F72DC7CFD}"/>
                </a:ext>
              </a:extLst>
            </p:cNvPr>
            <p:cNvPicPr>
              <a:picLocks noChangeAspect="1"/>
            </p:cNvPicPr>
            <p:nvPr/>
          </p:nvPicPr>
          <p:blipFill rotWithShape="1">
            <a:blip r:embed="rId11"/>
            <a:srcRect t="23583" b="20943"/>
            <a:stretch/>
          </p:blipFill>
          <p:spPr>
            <a:xfrm>
              <a:off x="7886850" y="962703"/>
              <a:ext cx="2088466" cy="1158543"/>
            </a:xfrm>
            <a:prstGeom prst="rect">
              <a:avLst/>
            </a:prstGeom>
          </p:spPr>
        </p:pic>
        <p:sp>
          <p:nvSpPr>
            <p:cNvPr id="29" name="TextBox 28">
              <a:extLst>
                <a:ext uri="{FF2B5EF4-FFF2-40B4-BE49-F238E27FC236}">
                  <a16:creationId xmlns:a16="http://schemas.microsoft.com/office/drawing/2014/main" id="{2A57C902-BD02-8F45-78C3-90FF34C32846}"/>
                </a:ext>
              </a:extLst>
            </p:cNvPr>
            <p:cNvSpPr txBox="1"/>
            <p:nvPr/>
          </p:nvSpPr>
          <p:spPr>
            <a:xfrm>
              <a:off x="6727697" y="2078050"/>
              <a:ext cx="4404021" cy="1013878"/>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ADJUDICATION STATUS </a:t>
              </a:r>
            </a:p>
            <a:p>
              <a:pPr algn="ctr"/>
              <a:r>
                <a:rPr lang="en-US" sz="1000" b="1" dirty="0">
                  <a:latin typeface="Arial" panose="020B0604020202020204" pitchFamily="34" charset="0"/>
                  <a:cs typeface="Arial" panose="020B0604020202020204" pitchFamily="34" charset="0"/>
                </a:rPr>
                <a:t>NOT DETERMINED</a:t>
              </a:r>
            </a:p>
          </p:txBody>
        </p:sp>
      </p:grpSp>
      <p:grpSp>
        <p:nvGrpSpPr>
          <p:cNvPr id="32" name="Group 31">
            <a:extLst>
              <a:ext uri="{FF2B5EF4-FFF2-40B4-BE49-F238E27FC236}">
                <a16:creationId xmlns:a16="http://schemas.microsoft.com/office/drawing/2014/main" id="{93D8F7A0-9B3B-9F32-0B18-2FEF2785647B}"/>
              </a:ext>
            </a:extLst>
          </p:cNvPr>
          <p:cNvGrpSpPr>
            <a:grpSpLocks noChangeAspect="1"/>
          </p:cNvGrpSpPr>
          <p:nvPr/>
        </p:nvGrpSpPr>
        <p:grpSpPr>
          <a:xfrm>
            <a:off x="3930983" y="5988361"/>
            <a:ext cx="1150871" cy="785749"/>
            <a:chOff x="112782" y="3043604"/>
            <a:chExt cx="2565671" cy="1751695"/>
          </a:xfrm>
        </p:grpSpPr>
        <p:pic>
          <p:nvPicPr>
            <p:cNvPr id="35" name="Picture 34" descr="A test tube with a red and white logo&#10;&#10;Description automatically generated">
              <a:extLst>
                <a:ext uri="{FF2B5EF4-FFF2-40B4-BE49-F238E27FC236}">
                  <a16:creationId xmlns:a16="http://schemas.microsoft.com/office/drawing/2014/main" id="{82A98083-A33A-4A1E-C507-A9143A113A1A}"/>
                </a:ext>
              </a:extLst>
            </p:cNvPr>
            <p:cNvPicPr>
              <a:picLocks noChangeAspect="1"/>
            </p:cNvPicPr>
            <p:nvPr/>
          </p:nvPicPr>
          <p:blipFill rotWithShape="1">
            <a:blip r:embed="rId12"/>
            <a:srcRect t="30850" b="33493"/>
            <a:stretch/>
          </p:blipFill>
          <p:spPr>
            <a:xfrm>
              <a:off x="112782" y="3043604"/>
              <a:ext cx="2565671" cy="914845"/>
            </a:xfrm>
            <a:prstGeom prst="rect">
              <a:avLst/>
            </a:prstGeom>
          </p:spPr>
        </p:pic>
        <p:sp>
          <p:nvSpPr>
            <p:cNvPr id="36" name="TextBox 35">
              <a:extLst>
                <a:ext uri="{FF2B5EF4-FFF2-40B4-BE49-F238E27FC236}">
                  <a16:creationId xmlns:a16="http://schemas.microsoft.com/office/drawing/2014/main" id="{C2CBA4C7-7FEA-3F58-F0FB-A40EAEFF03F5}"/>
                </a:ext>
              </a:extLst>
            </p:cNvPr>
            <p:cNvSpPr txBox="1"/>
            <p:nvPr/>
          </p:nvSpPr>
          <p:spPr>
            <a:xfrm>
              <a:off x="256440" y="3903321"/>
              <a:ext cx="2277111" cy="891978"/>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POSITIVE HIV</a:t>
              </a:r>
            </a:p>
            <a:p>
              <a:pPr algn="ctr"/>
              <a:r>
                <a:rPr lang="en-US" sz="1000" b="1" dirty="0">
                  <a:latin typeface="Arial" panose="020B0604020202020204" pitchFamily="34" charset="0"/>
                  <a:cs typeface="Arial" panose="020B0604020202020204" pitchFamily="34" charset="0"/>
                </a:rPr>
                <a:t>RNA TEST</a:t>
              </a:r>
            </a:p>
          </p:txBody>
        </p:sp>
      </p:grpSp>
      <p:grpSp>
        <p:nvGrpSpPr>
          <p:cNvPr id="37" name="Group 36">
            <a:extLst>
              <a:ext uri="{FF2B5EF4-FFF2-40B4-BE49-F238E27FC236}">
                <a16:creationId xmlns:a16="http://schemas.microsoft.com/office/drawing/2014/main" id="{7DCD6DDE-93A8-35D7-8600-6F01B8564AA8}"/>
              </a:ext>
            </a:extLst>
          </p:cNvPr>
          <p:cNvGrpSpPr>
            <a:grpSpLocks noChangeAspect="1"/>
          </p:cNvGrpSpPr>
          <p:nvPr/>
        </p:nvGrpSpPr>
        <p:grpSpPr>
          <a:xfrm>
            <a:off x="5265869" y="5988671"/>
            <a:ext cx="1150308" cy="785749"/>
            <a:chOff x="3248094" y="3043604"/>
            <a:chExt cx="2564422" cy="1751697"/>
          </a:xfrm>
        </p:grpSpPr>
        <p:pic>
          <p:nvPicPr>
            <p:cNvPr id="38" name="Picture 37" descr="A grey and white test tube&#10;&#10;Description automatically generated">
              <a:extLst>
                <a:ext uri="{FF2B5EF4-FFF2-40B4-BE49-F238E27FC236}">
                  <a16:creationId xmlns:a16="http://schemas.microsoft.com/office/drawing/2014/main" id="{B8B47808-5BC1-85BE-6A37-1DC485347207}"/>
                </a:ext>
              </a:extLst>
            </p:cNvPr>
            <p:cNvPicPr>
              <a:picLocks noChangeAspect="1"/>
            </p:cNvPicPr>
            <p:nvPr/>
          </p:nvPicPr>
          <p:blipFill rotWithShape="1">
            <a:blip r:embed="rId13"/>
            <a:srcRect t="30466" b="33877"/>
            <a:stretch/>
          </p:blipFill>
          <p:spPr>
            <a:xfrm>
              <a:off x="3248094" y="3043604"/>
              <a:ext cx="2564422" cy="914400"/>
            </a:xfrm>
            <a:prstGeom prst="rect">
              <a:avLst/>
            </a:prstGeom>
          </p:spPr>
        </p:pic>
        <p:sp>
          <p:nvSpPr>
            <p:cNvPr id="40" name="TextBox 39">
              <a:extLst>
                <a:ext uri="{FF2B5EF4-FFF2-40B4-BE49-F238E27FC236}">
                  <a16:creationId xmlns:a16="http://schemas.microsoft.com/office/drawing/2014/main" id="{E0548DB8-AB9A-05FA-1618-A51A944683BB}"/>
                </a:ext>
              </a:extLst>
            </p:cNvPr>
            <p:cNvSpPr txBox="1"/>
            <p:nvPr/>
          </p:nvSpPr>
          <p:spPr>
            <a:xfrm>
              <a:off x="3279178" y="3903322"/>
              <a:ext cx="2502257" cy="891979"/>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NEGATIVE HIV </a:t>
              </a:r>
            </a:p>
            <a:p>
              <a:pPr algn="ctr"/>
              <a:r>
                <a:rPr lang="en-US" sz="1000" b="1" dirty="0">
                  <a:latin typeface="Arial" panose="020B0604020202020204" pitchFamily="34" charset="0"/>
                  <a:cs typeface="Arial" panose="020B0604020202020204" pitchFamily="34" charset="0"/>
                </a:rPr>
                <a:t>RNA TEST</a:t>
              </a:r>
            </a:p>
          </p:txBody>
        </p:sp>
      </p:grpSp>
      <p:grpSp>
        <p:nvGrpSpPr>
          <p:cNvPr id="53" name="Group 52">
            <a:extLst>
              <a:ext uri="{FF2B5EF4-FFF2-40B4-BE49-F238E27FC236}">
                <a16:creationId xmlns:a16="http://schemas.microsoft.com/office/drawing/2014/main" id="{F7926A96-BA7D-CCAF-CE90-D7DEB69F9528}"/>
              </a:ext>
            </a:extLst>
          </p:cNvPr>
          <p:cNvGrpSpPr>
            <a:grpSpLocks noChangeAspect="1"/>
          </p:cNvGrpSpPr>
          <p:nvPr/>
        </p:nvGrpSpPr>
        <p:grpSpPr>
          <a:xfrm>
            <a:off x="7895174" y="6008671"/>
            <a:ext cx="1481496" cy="730658"/>
            <a:chOff x="8874332" y="3043604"/>
            <a:chExt cx="3853199" cy="1900358"/>
          </a:xfrm>
        </p:grpSpPr>
        <p:pic>
          <p:nvPicPr>
            <p:cNvPr id="58" name="Picture 57" descr="A white object with a black background&#10;&#10;Description automatically generated">
              <a:extLst>
                <a:ext uri="{FF2B5EF4-FFF2-40B4-BE49-F238E27FC236}">
                  <a16:creationId xmlns:a16="http://schemas.microsoft.com/office/drawing/2014/main" id="{1760CCD4-6FB7-7904-E972-3D18E29F01FC}"/>
                </a:ext>
              </a:extLst>
            </p:cNvPr>
            <p:cNvPicPr>
              <a:picLocks noChangeAspect="1"/>
            </p:cNvPicPr>
            <p:nvPr/>
          </p:nvPicPr>
          <p:blipFill rotWithShape="1">
            <a:blip r:embed="rId14"/>
            <a:srcRect t="32115" b="32228"/>
            <a:stretch/>
          </p:blipFill>
          <p:spPr>
            <a:xfrm>
              <a:off x="9518719" y="3043604"/>
              <a:ext cx="2564422" cy="914400"/>
            </a:xfrm>
            <a:prstGeom prst="rect">
              <a:avLst/>
            </a:prstGeom>
          </p:spPr>
        </p:pic>
        <p:sp>
          <p:nvSpPr>
            <p:cNvPr id="59" name="TextBox 58">
              <a:extLst>
                <a:ext uri="{FF2B5EF4-FFF2-40B4-BE49-F238E27FC236}">
                  <a16:creationId xmlns:a16="http://schemas.microsoft.com/office/drawing/2014/main" id="{5ABA9E71-F094-3EC9-DD5C-188459CB42C6}"/>
                </a:ext>
              </a:extLst>
            </p:cNvPr>
            <p:cNvSpPr txBox="1"/>
            <p:nvPr/>
          </p:nvSpPr>
          <p:spPr>
            <a:xfrm>
              <a:off x="8874332" y="3903322"/>
              <a:ext cx="3853199" cy="1040640"/>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NEGATIVE NON-RNA</a:t>
              </a:r>
            </a:p>
            <a:p>
              <a:pPr algn="ctr"/>
              <a:r>
                <a:rPr lang="en-US" sz="1000" b="1" dirty="0">
                  <a:latin typeface="Arial" panose="020B0604020202020204" pitchFamily="34" charset="0"/>
                  <a:cs typeface="Arial" panose="020B0604020202020204" pitchFamily="34" charset="0"/>
                </a:rPr>
                <a:t>HIV TEST</a:t>
              </a:r>
            </a:p>
          </p:txBody>
        </p:sp>
      </p:grpSp>
      <p:sp>
        <p:nvSpPr>
          <p:cNvPr id="6" name="TextBox 5">
            <a:extLst>
              <a:ext uri="{FF2B5EF4-FFF2-40B4-BE49-F238E27FC236}">
                <a16:creationId xmlns:a16="http://schemas.microsoft.com/office/drawing/2014/main" id="{78E1512B-76D7-C447-100E-72EC814A8231}"/>
              </a:ext>
            </a:extLst>
          </p:cNvPr>
          <p:cNvSpPr txBox="1"/>
          <p:nvPr/>
        </p:nvSpPr>
        <p:spPr>
          <a:xfrm>
            <a:off x="5843030" y="554859"/>
            <a:ext cx="527710" cy="400110"/>
          </a:xfrm>
          <a:prstGeom prst="rect">
            <a:avLst/>
          </a:prstGeom>
          <a:noFill/>
        </p:spPr>
        <p:txBody>
          <a:bodyPr wrap="none" rtlCol="0">
            <a:spAutoFit/>
          </a:bodyPr>
          <a:lstStyle/>
          <a:p>
            <a:pPr algn="ctr"/>
            <a:r>
              <a:rPr lang="en-US" sz="2000" b="1" dirty="0">
                <a:latin typeface="Arial Black" panose="020B0604020202020204" pitchFamily="34" charset="0"/>
                <a:cs typeface="Arial Black" panose="020B0604020202020204" pitchFamily="34" charset="0"/>
              </a:rPr>
              <a:t>73</a:t>
            </a:r>
          </a:p>
        </p:txBody>
      </p:sp>
      <p:sp>
        <p:nvSpPr>
          <p:cNvPr id="155" name="TextBox 154">
            <a:extLst>
              <a:ext uri="{FF2B5EF4-FFF2-40B4-BE49-F238E27FC236}">
                <a16:creationId xmlns:a16="http://schemas.microsoft.com/office/drawing/2014/main" id="{DE5ED0C3-D124-9159-BEAB-C188AF0FE02A}"/>
              </a:ext>
            </a:extLst>
          </p:cNvPr>
          <p:cNvSpPr txBox="1"/>
          <p:nvPr/>
        </p:nvSpPr>
        <p:spPr>
          <a:xfrm>
            <a:off x="6228810" y="616288"/>
            <a:ext cx="3811763" cy="276999"/>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(One or more reactive/positive HIV test result)</a:t>
            </a:r>
          </a:p>
        </p:txBody>
      </p:sp>
      <p:grpSp>
        <p:nvGrpSpPr>
          <p:cNvPr id="74" name="Group 73">
            <a:extLst>
              <a:ext uri="{FF2B5EF4-FFF2-40B4-BE49-F238E27FC236}">
                <a16:creationId xmlns:a16="http://schemas.microsoft.com/office/drawing/2014/main" id="{217BD6F2-D367-216D-A4D4-7D95B8C628D7}"/>
              </a:ext>
            </a:extLst>
          </p:cNvPr>
          <p:cNvGrpSpPr/>
          <p:nvPr/>
        </p:nvGrpSpPr>
        <p:grpSpPr>
          <a:xfrm>
            <a:off x="4260836" y="891897"/>
            <a:ext cx="3690610" cy="469147"/>
            <a:chOff x="4924860" y="891897"/>
            <a:chExt cx="3690610" cy="469147"/>
          </a:xfrm>
        </p:grpSpPr>
        <p:sp>
          <p:nvSpPr>
            <p:cNvPr id="17" name="TextBox 16">
              <a:extLst>
                <a:ext uri="{FF2B5EF4-FFF2-40B4-BE49-F238E27FC236}">
                  <a16:creationId xmlns:a16="http://schemas.microsoft.com/office/drawing/2014/main" id="{06102865-8943-6779-50CF-02F23545EB96}"/>
                </a:ext>
              </a:extLst>
            </p:cNvPr>
            <p:cNvSpPr txBox="1"/>
            <p:nvPr/>
          </p:nvSpPr>
          <p:spPr>
            <a:xfrm>
              <a:off x="5893476" y="950551"/>
              <a:ext cx="412292" cy="338554"/>
            </a:xfrm>
            <a:prstGeom prst="rect">
              <a:avLst/>
            </a:prstGeom>
            <a:noFill/>
          </p:spPr>
          <p:txBody>
            <a:bodyPr wrap="none" rtlCol="0">
              <a:spAutoFit/>
            </a:bodyPr>
            <a:lstStyle/>
            <a:p>
              <a:pPr algn="ctr"/>
              <a:r>
                <a:rPr lang="en-US" sz="1600" b="1" dirty="0">
                  <a:latin typeface="Arial Black" panose="020B0604020202020204" pitchFamily="34" charset="0"/>
                  <a:cs typeface="Arial Black" panose="020B0604020202020204" pitchFamily="34" charset="0"/>
                </a:rPr>
                <a:t>or</a:t>
              </a:r>
            </a:p>
          </p:txBody>
        </p:sp>
        <p:grpSp>
          <p:nvGrpSpPr>
            <p:cNvPr id="26" name="Group 25">
              <a:extLst>
                <a:ext uri="{FF2B5EF4-FFF2-40B4-BE49-F238E27FC236}">
                  <a16:creationId xmlns:a16="http://schemas.microsoft.com/office/drawing/2014/main" id="{AD11C6F8-F4A9-1C98-A4DB-5ED3C1269A5B}"/>
                </a:ext>
              </a:extLst>
            </p:cNvPr>
            <p:cNvGrpSpPr/>
            <p:nvPr/>
          </p:nvGrpSpPr>
          <p:grpSpPr>
            <a:xfrm>
              <a:off x="4924860" y="891897"/>
              <a:ext cx="822960" cy="457003"/>
              <a:chOff x="4848658" y="1240249"/>
              <a:chExt cx="822960" cy="457003"/>
            </a:xfrm>
          </p:grpSpPr>
          <p:pic>
            <p:nvPicPr>
              <p:cNvPr id="18" name="Picture 17">
                <a:extLst>
                  <a:ext uri="{FF2B5EF4-FFF2-40B4-BE49-F238E27FC236}">
                    <a16:creationId xmlns:a16="http://schemas.microsoft.com/office/drawing/2014/main" id="{905F392E-7694-34E2-7340-2F9542C04B9F}"/>
                  </a:ext>
                </a:extLst>
              </p:cNvPr>
              <p:cNvPicPr>
                <a:picLocks noChangeAspect="1"/>
              </p:cNvPicPr>
              <p:nvPr/>
            </p:nvPicPr>
            <p:blipFill>
              <a:blip r:embed="rId5"/>
              <a:srcRect t="4892" b="4892"/>
              <a:stretch/>
            </p:blipFill>
            <p:spPr>
              <a:xfrm>
                <a:off x="4940098" y="1485125"/>
                <a:ext cx="640080" cy="212127"/>
              </a:xfrm>
              <a:prstGeom prst="rect">
                <a:avLst/>
              </a:prstGeom>
            </p:spPr>
          </p:pic>
          <p:pic>
            <p:nvPicPr>
              <p:cNvPr id="20" name="Picture 19">
                <a:extLst>
                  <a:ext uri="{FF2B5EF4-FFF2-40B4-BE49-F238E27FC236}">
                    <a16:creationId xmlns:a16="http://schemas.microsoft.com/office/drawing/2014/main" id="{3F4E345B-5832-E40C-9621-473ECB2DBDD5}"/>
                  </a:ext>
                </a:extLst>
              </p:cNvPr>
              <p:cNvPicPr>
                <a:picLocks noChangeAspect="1"/>
              </p:cNvPicPr>
              <p:nvPr/>
            </p:nvPicPr>
            <p:blipFill>
              <a:blip r:embed="rId7"/>
              <a:srcRect t="11598" b="11598"/>
              <a:stretch/>
            </p:blipFill>
            <p:spPr>
              <a:xfrm>
                <a:off x="4848658" y="1240249"/>
                <a:ext cx="822960" cy="226721"/>
              </a:xfrm>
              <a:prstGeom prst="rect">
                <a:avLst/>
              </a:prstGeom>
            </p:spPr>
          </p:pic>
        </p:grpSp>
        <p:grpSp>
          <p:nvGrpSpPr>
            <p:cNvPr id="27" name="Group 26">
              <a:extLst>
                <a:ext uri="{FF2B5EF4-FFF2-40B4-BE49-F238E27FC236}">
                  <a16:creationId xmlns:a16="http://schemas.microsoft.com/office/drawing/2014/main" id="{5691C980-3C32-BA29-D165-4069828FEE06}"/>
                </a:ext>
              </a:extLst>
            </p:cNvPr>
            <p:cNvGrpSpPr/>
            <p:nvPr/>
          </p:nvGrpSpPr>
          <p:grpSpPr>
            <a:xfrm>
              <a:off x="6423807" y="896619"/>
              <a:ext cx="822960" cy="447559"/>
              <a:chOff x="6347605" y="1240249"/>
              <a:chExt cx="822960" cy="447559"/>
            </a:xfrm>
          </p:grpSpPr>
          <p:pic>
            <p:nvPicPr>
              <p:cNvPr id="19" name="Picture 18">
                <a:extLst>
                  <a:ext uri="{FF2B5EF4-FFF2-40B4-BE49-F238E27FC236}">
                    <a16:creationId xmlns:a16="http://schemas.microsoft.com/office/drawing/2014/main" id="{F93E91DA-4F65-7E0C-A1AC-6F498E09B9C8}"/>
                  </a:ext>
                </a:extLst>
              </p:cNvPr>
              <p:cNvPicPr>
                <a:picLocks noChangeAspect="1"/>
              </p:cNvPicPr>
              <p:nvPr/>
            </p:nvPicPr>
            <p:blipFill>
              <a:blip r:embed="rId8"/>
              <a:srcRect t="7616" b="7616"/>
              <a:stretch/>
            </p:blipFill>
            <p:spPr>
              <a:xfrm>
                <a:off x="6439045" y="1486077"/>
                <a:ext cx="640080" cy="201731"/>
              </a:xfrm>
              <a:prstGeom prst="rect">
                <a:avLst/>
              </a:prstGeom>
            </p:spPr>
          </p:pic>
          <p:pic>
            <p:nvPicPr>
              <p:cNvPr id="21" name="Picture 20">
                <a:extLst>
                  <a:ext uri="{FF2B5EF4-FFF2-40B4-BE49-F238E27FC236}">
                    <a16:creationId xmlns:a16="http://schemas.microsoft.com/office/drawing/2014/main" id="{3BC0C02C-BC61-5666-367F-C0EA6663B039}"/>
                  </a:ext>
                </a:extLst>
              </p:cNvPr>
              <p:cNvPicPr>
                <a:picLocks noChangeAspect="1"/>
              </p:cNvPicPr>
              <p:nvPr/>
            </p:nvPicPr>
            <p:blipFill>
              <a:blip r:embed="rId7"/>
              <a:srcRect t="11598" b="11598"/>
              <a:stretch/>
            </p:blipFill>
            <p:spPr>
              <a:xfrm>
                <a:off x="6347605" y="1240249"/>
                <a:ext cx="822960" cy="226721"/>
              </a:xfrm>
              <a:prstGeom prst="rect">
                <a:avLst/>
              </a:prstGeom>
            </p:spPr>
          </p:pic>
        </p:grpSp>
        <p:grpSp>
          <p:nvGrpSpPr>
            <p:cNvPr id="69" name="Group 68">
              <a:extLst>
                <a:ext uri="{FF2B5EF4-FFF2-40B4-BE49-F238E27FC236}">
                  <a16:creationId xmlns:a16="http://schemas.microsoft.com/office/drawing/2014/main" id="{CE31728F-E9AE-7530-DAD8-5424DB30B54C}"/>
                </a:ext>
              </a:extLst>
            </p:cNvPr>
            <p:cNvGrpSpPr/>
            <p:nvPr/>
          </p:nvGrpSpPr>
          <p:grpSpPr>
            <a:xfrm>
              <a:off x="7792510" y="904041"/>
              <a:ext cx="822960" cy="457003"/>
              <a:chOff x="4848658" y="1240249"/>
              <a:chExt cx="822960" cy="457003"/>
            </a:xfrm>
          </p:grpSpPr>
          <p:pic>
            <p:nvPicPr>
              <p:cNvPr id="70" name="Picture 69">
                <a:extLst>
                  <a:ext uri="{FF2B5EF4-FFF2-40B4-BE49-F238E27FC236}">
                    <a16:creationId xmlns:a16="http://schemas.microsoft.com/office/drawing/2014/main" id="{FAC00CBE-F055-202C-AA79-6D3B7C4F176A}"/>
                  </a:ext>
                </a:extLst>
              </p:cNvPr>
              <p:cNvPicPr>
                <a:picLocks noChangeAspect="1"/>
              </p:cNvPicPr>
              <p:nvPr/>
            </p:nvPicPr>
            <p:blipFill>
              <a:blip r:embed="rId5"/>
              <a:srcRect t="4892" b="4892"/>
              <a:stretch/>
            </p:blipFill>
            <p:spPr>
              <a:xfrm>
                <a:off x="4940098" y="1485125"/>
                <a:ext cx="640080" cy="212127"/>
              </a:xfrm>
              <a:prstGeom prst="rect">
                <a:avLst/>
              </a:prstGeom>
            </p:spPr>
          </p:pic>
          <p:pic>
            <p:nvPicPr>
              <p:cNvPr id="71" name="Picture 70">
                <a:extLst>
                  <a:ext uri="{FF2B5EF4-FFF2-40B4-BE49-F238E27FC236}">
                    <a16:creationId xmlns:a16="http://schemas.microsoft.com/office/drawing/2014/main" id="{4BE17545-1319-5753-AC02-D7474B09D9F0}"/>
                  </a:ext>
                </a:extLst>
              </p:cNvPr>
              <p:cNvPicPr>
                <a:picLocks noChangeAspect="1"/>
              </p:cNvPicPr>
              <p:nvPr/>
            </p:nvPicPr>
            <p:blipFill>
              <a:blip r:embed="rId6"/>
              <a:srcRect t="12015" b="12015"/>
              <a:stretch/>
            </p:blipFill>
            <p:spPr>
              <a:xfrm>
                <a:off x="4848658" y="1240249"/>
                <a:ext cx="822960" cy="226721"/>
              </a:xfrm>
              <a:prstGeom prst="rect">
                <a:avLst/>
              </a:prstGeom>
            </p:spPr>
          </p:pic>
        </p:grpSp>
        <p:sp>
          <p:nvSpPr>
            <p:cNvPr id="72" name="TextBox 71">
              <a:extLst>
                <a:ext uri="{FF2B5EF4-FFF2-40B4-BE49-F238E27FC236}">
                  <a16:creationId xmlns:a16="http://schemas.microsoft.com/office/drawing/2014/main" id="{F44290A8-0F62-F88B-4756-964AFB6FFE2E}"/>
                </a:ext>
              </a:extLst>
            </p:cNvPr>
            <p:cNvSpPr txBox="1"/>
            <p:nvPr/>
          </p:nvSpPr>
          <p:spPr>
            <a:xfrm>
              <a:off x="7287735" y="962247"/>
              <a:ext cx="412292" cy="338554"/>
            </a:xfrm>
            <a:prstGeom prst="rect">
              <a:avLst/>
            </a:prstGeom>
            <a:noFill/>
          </p:spPr>
          <p:txBody>
            <a:bodyPr wrap="none" rtlCol="0">
              <a:spAutoFit/>
            </a:bodyPr>
            <a:lstStyle/>
            <a:p>
              <a:pPr algn="ctr"/>
              <a:r>
                <a:rPr lang="en-US" sz="1600" b="1" dirty="0">
                  <a:latin typeface="Arial Black" panose="020B0604020202020204" pitchFamily="34" charset="0"/>
                  <a:cs typeface="Arial Black" panose="020B0604020202020204" pitchFamily="34" charset="0"/>
                </a:rPr>
                <a:t>or</a:t>
              </a:r>
            </a:p>
          </p:txBody>
        </p:sp>
      </p:grpSp>
      <p:grpSp>
        <p:nvGrpSpPr>
          <p:cNvPr id="66" name="Group 65">
            <a:extLst>
              <a:ext uri="{FF2B5EF4-FFF2-40B4-BE49-F238E27FC236}">
                <a16:creationId xmlns:a16="http://schemas.microsoft.com/office/drawing/2014/main" id="{E94FA659-C1E1-6D60-00A0-C3A98FFCFA68}"/>
              </a:ext>
            </a:extLst>
          </p:cNvPr>
          <p:cNvGrpSpPr>
            <a:grpSpLocks noChangeAspect="1"/>
          </p:cNvGrpSpPr>
          <p:nvPr/>
        </p:nvGrpSpPr>
        <p:grpSpPr>
          <a:xfrm>
            <a:off x="9223225" y="5781316"/>
            <a:ext cx="1508747" cy="1058984"/>
            <a:chOff x="912096" y="4241944"/>
            <a:chExt cx="4168411" cy="2925785"/>
          </a:xfrm>
        </p:grpSpPr>
        <p:pic>
          <p:nvPicPr>
            <p:cNvPr id="67" name="Picture 66" descr="A blue and white syringe with a white circle and black text&#10;&#10;Description automatically generated">
              <a:extLst>
                <a:ext uri="{FF2B5EF4-FFF2-40B4-BE49-F238E27FC236}">
                  <a16:creationId xmlns:a16="http://schemas.microsoft.com/office/drawing/2014/main" id="{29FC9477-FBB8-F0D5-5130-52EF267C2E41}"/>
                </a:ext>
              </a:extLst>
            </p:cNvPr>
            <p:cNvPicPr>
              <a:picLocks noChangeAspect="1"/>
            </p:cNvPicPr>
            <p:nvPr/>
          </p:nvPicPr>
          <p:blipFill>
            <a:blip r:embed="rId15"/>
            <a:stretch>
              <a:fillRect/>
            </a:stretch>
          </p:blipFill>
          <p:spPr>
            <a:xfrm>
              <a:off x="2086213" y="4241944"/>
              <a:ext cx="1828800" cy="1828800"/>
            </a:xfrm>
            <a:prstGeom prst="rect">
              <a:avLst/>
            </a:prstGeom>
          </p:spPr>
        </p:pic>
        <p:sp>
          <p:nvSpPr>
            <p:cNvPr id="68" name="TextBox 67">
              <a:extLst>
                <a:ext uri="{FF2B5EF4-FFF2-40B4-BE49-F238E27FC236}">
                  <a16:creationId xmlns:a16="http://schemas.microsoft.com/office/drawing/2014/main" id="{B2F12B21-979F-6288-5376-ED08D6E654BC}"/>
                </a:ext>
              </a:extLst>
            </p:cNvPr>
            <p:cNvSpPr txBox="1"/>
            <p:nvPr/>
          </p:nvSpPr>
          <p:spPr>
            <a:xfrm>
              <a:off x="912096" y="6062296"/>
              <a:ext cx="4168411" cy="1105433"/>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NO CAB-LA W/ IN</a:t>
              </a:r>
            </a:p>
            <a:p>
              <a:pPr algn="ctr"/>
              <a:r>
                <a:rPr lang="en-US" sz="1000" b="1" dirty="0">
                  <a:latin typeface="Arial" panose="020B0604020202020204" pitchFamily="34" charset="0"/>
                  <a:cs typeface="Arial" panose="020B0604020202020204" pitchFamily="34" charset="0"/>
                </a:rPr>
                <a:t>THE LAST 6 MONTHS</a:t>
              </a:r>
            </a:p>
          </p:txBody>
        </p:sp>
      </p:grpSp>
      <p:grpSp>
        <p:nvGrpSpPr>
          <p:cNvPr id="73" name="Group 72">
            <a:extLst>
              <a:ext uri="{FF2B5EF4-FFF2-40B4-BE49-F238E27FC236}">
                <a16:creationId xmlns:a16="http://schemas.microsoft.com/office/drawing/2014/main" id="{C3E1A63B-7C59-E858-7635-3EF164D1F0FB}"/>
              </a:ext>
            </a:extLst>
          </p:cNvPr>
          <p:cNvGrpSpPr>
            <a:grpSpLocks noChangeAspect="1"/>
          </p:cNvGrpSpPr>
          <p:nvPr/>
        </p:nvGrpSpPr>
        <p:grpSpPr>
          <a:xfrm>
            <a:off x="10676497" y="5781316"/>
            <a:ext cx="1508747" cy="1058984"/>
            <a:chOff x="7107189" y="4241944"/>
            <a:chExt cx="4168399" cy="2925785"/>
          </a:xfrm>
        </p:grpSpPr>
        <p:pic>
          <p:nvPicPr>
            <p:cNvPr id="75" name="Picture 74" descr="A yellow syringe with a circle and arrow&#10;&#10;Description automatically generated">
              <a:extLst>
                <a:ext uri="{FF2B5EF4-FFF2-40B4-BE49-F238E27FC236}">
                  <a16:creationId xmlns:a16="http://schemas.microsoft.com/office/drawing/2014/main" id="{6792D293-E6E4-1348-A3AF-C82A7BCE929E}"/>
                </a:ext>
              </a:extLst>
            </p:cNvPr>
            <p:cNvPicPr>
              <a:picLocks noChangeAspect="1"/>
            </p:cNvPicPr>
            <p:nvPr/>
          </p:nvPicPr>
          <p:blipFill>
            <a:blip r:embed="rId16"/>
            <a:stretch>
              <a:fillRect/>
            </a:stretch>
          </p:blipFill>
          <p:spPr>
            <a:xfrm>
              <a:off x="8276987" y="4241944"/>
              <a:ext cx="1828800" cy="1828800"/>
            </a:xfrm>
            <a:prstGeom prst="rect">
              <a:avLst/>
            </a:prstGeom>
          </p:spPr>
        </p:pic>
        <p:sp>
          <p:nvSpPr>
            <p:cNvPr id="76" name="TextBox 75">
              <a:extLst>
                <a:ext uri="{FF2B5EF4-FFF2-40B4-BE49-F238E27FC236}">
                  <a16:creationId xmlns:a16="http://schemas.microsoft.com/office/drawing/2014/main" id="{5B92AFEC-F081-8D8D-89C5-810EEC5AEDEE}"/>
                </a:ext>
              </a:extLst>
            </p:cNvPr>
            <p:cNvSpPr txBox="1"/>
            <p:nvPr/>
          </p:nvSpPr>
          <p:spPr>
            <a:xfrm>
              <a:off x="7107189" y="6062296"/>
              <a:ext cx="4168399" cy="1105433"/>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CAB-LA W/ IN</a:t>
              </a:r>
            </a:p>
            <a:p>
              <a:pPr algn="ctr"/>
              <a:r>
                <a:rPr lang="en-US" sz="1000" b="1" dirty="0">
                  <a:latin typeface="Arial" panose="020B0604020202020204" pitchFamily="34" charset="0"/>
                  <a:cs typeface="Arial" panose="020B0604020202020204" pitchFamily="34" charset="0"/>
                </a:rPr>
                <a:t>THE LAST 6 MONTHS</a:t>
              </a:r>
            </a:p>
          </p:txBody>
        </p:sp>
      </p:grpSp>
      <p:pic>
        <p:nvPicPr>
          <p:cNvPr id="43" name="Picture 2" descr="HPTN Logo 2023">
            <a:extLst>
              <a:ext uri="{FF2B5EF4-FFF2-40B4-BE49-F238E27FC236}">
                <a16:creationId xmlns:a16="http://schemas.microsoft.com/office/drawing/2014/main" id="{20C166CE-10E7-FCBD-B551-FEC4C6B71F8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246074" y="7636"/>
            <a:ext cx="1971040" cy="90771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a:extLst>
              <a:ext uri="{FF2B5EF4-FFF2-40B4-BE49-F238E27FC236}">
                <a16:creationId xmlns:a16="http://schemas.microsoft.com/office/drawing/2014/main" id="{BCF72B2F-07F4-D2BD-6411-23DADB9E16E0}"/>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936954" y="886769"/>
            <a:ext cx="1280160" cy="804672"/>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Group 44">
            <a:extLst>
              <a:ext uri="{FF2B5EF4-FFF2-40B4-BE49-F238E27FC236}">
                <a16:creationId xmlns:a16="http://schemas.microsoft.com/office/drawing/2014/main" id="{E8170A52-645A-E2F1-B344-424116195C3B}"/>
              </a:ext>
            </a:extLst>
          </p:cNvPr>
          <p:cNvGrpSpPr>
            <a:grpSpLocks noChangeAspect="1"/>
          </p:cNvGrpSpPr>
          <p:nvPr/>
        </p:nvGrpSpPr>
        <p:grpSpPr>
          <a:xfrm>
            <a:off x="6513104" y="6008671"/>
            <a:ext cx="1415773" cy="730658"/>
            <a:chOff x="6233623" y="3043604"/>
            <a:chExt cx="2863987" cy="1900361"/>
          </a:xfrm>
        </p:grpSpPr>
        <p:pic>
          <p:nvPicPr>
            <p:cNvPr id="60" name="Picture 59">
              <a:extLst>
                <a:ext uri="{FF2B5EF4-FFF2-40B4-BE49-F238E27FC236}">
                  <a16:creationId xmlns:a16="http://schemas.microsoft.com/office/drawing/2014/main" id="{5FEA5CD6-27D4-8B5D-7844-6B5DEEF17D60}"/>
                </a:ext>
              </a:extLst>
            </p:cNvPr>
            <p:cNvPicPr>
              <a:picLocks/>
            </p:cNvPicPr>
            <p:nvPr/>
          </p:nvPicPr>
          <p:blipFill>
            <a:blip r:embed="rId5"/>
            <a:srcRect t="1544" b="1544"/>
            <a:stretch/>
          </p:blipFill>
          <p:spPr>
            <a:xfrm>
              <a:off x="6669577" y="3043604"/>
              <a:ext cx="1997733" cy="914400"/>
            </a:xfrm>
            <a:prstGeom prst="rect">
              <a:avLst/>
            </a:prstGeom>
          </p:spPr>
        </p:pic>
        <p:sp>
          <p:nvSpPr>
            <p:cNvPr id="61" name="TextBox 60">
              <a:extLst>
                <a:ext uri="{FF2B5EF4-FFF2-40B4-BE49-F238E27FC236}">
                  <a16:creationId xmlns:a16="http://schemas.microsoft.com/office/drawing/2014/main" id="{9570F9F0-ECB4-8CE3-E591-81D52246560B}"/>
                </a:ext>
              </a:extLst>
            </p:cNvPr>
            <p:cNvSpPr txBox="1"/>
            <p:nvPr/>
          </p:nvSpPr>
          <p:spPr>
            <a:xfrm>
              <a:off x="6233623" y="3903323"/>
              <a:ext cx="2863987" cy="1040642"/>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POSITIVE NON-RNA</a:t>
              </a:r>
            </a:p>
            <a:p>
              <a:pPr algn="ctr"/>
              <a:r>
                <a:rPr lang="en-US" sz="1000" b="1" dirty="0">
                  <a:latin typeface="Arial" panose="020B0604020202020204" pitchFamily="34" charset="0"/>
                  <a:cs typeface="Arial" panose="020B0604020202020204" pitchFamily="34" charset="0"/>
                </a:rPr>
                <a:t>HIV TEST</a:t>
              </a:r>
            </a:p>
          </p:txBody>
        </p:sp>
      </p:grpSp>
    </p:spTree>
    <p:extLst>
      <p:ext uri="{BB962C8B-B14F-4D97-AF65-F5344CB8AC3E}">
        <p14:creationId xmlns:p14="http://schemas.microsoft.com/office/powerpoint/2010/main" val="2268360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19047AAA-6B16-7FD8-7BA0-4FA3B4194AB7}"/>
              </a:ext>
            </a:extLst>
          </p:cNvPr>
          <p:cNvSpPr txBox="1"/>
          <p:nvPr/>
        </p:nvSpPr>
        <p:spPr>
          <a:xfrm>
            <a:off x="495986" y="540318"/>
            <a:ext cx="3811763" cy="276999"/>
          </a:xfrm>
          <a:prstGeom prst="rect">
            <a:avLst/>
          </a:prstGeom>
          <a:noFill/>
        </p:spPr>
        <p:txBody>
          <a:bodyPr wrap="square">
            <a:spAutoFit/>
          </a:bodyPr>
          <a:lstStyle/>
          <a:p>
            <a:r>
              <a:rPr lang="en-US" sz="1200" dirty="0">
                <a:effectLst/>
                <a:latin typeface="Arial" panose="020B0604020202020204" pitchFamily="34" charset="0"/>
                <a:cs typeface="Arial" panose="020B0604020202020204" pitchFamily="34" charset="0"/>
              </a:rPr>
              <a:t>Visits with an RNA screening test at sites</a:t>
            </a:r>
            <a:endParaRPr lang="en-US" sz="1200" dirty="0">
              <a:latin typeface="Arial" panose="020B0604020202020204" pitchFamily="34" charset="0"/>
              <a:cs typeface="Arial" panose="020B0604020202020204" pitchFamily="34" charset="0"/>
            </a:endParaRPr>
          </a:p>
        </p:txBody>
      </p:sp>
      <p:cxnSp>
        <p:nvCxnSpPr>
          <p:cNvPr id="4" name="!!Connector3">
            <a:extLst>
              <a:ext uri="{FF2B5EF4-FFF2-40B4-BE49-F238E27FC236}">
                <a16:creationId xmlns:a16="http://schemas.microsoft.com/office/drawing/2014/main" id="{944C83EE-5FDC-0A09-571F-B17499F48E72}"/>
              </a:ext>
            </a:extLst>
          </p:cNvPr>
          <p:cNvCxnSpPr>
            <a:cxnSpLocks/>
            <a:endCxn id="12" idx="0"/>
          </p:cNvCxnSpPr>
          <p:nvPr/>
        </p:nvCxnSpPr>
        <p:spPr>
          <a:xfrm>
            <a:off x="6096000" y="1445187"/>
            <a:ext cx="2684519" cy="270731"/>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7" name="!!Connector1">
            <a:extLst>
              <a:ext uri="{FF2B5EF4-FFF2-40B4-BE49-F238E27FC236}">
                <a16:creationId xmlns:a16="http://schemas.microsoft.com/office/drawing/2014/main" id="{236A02EF-E940-15C7-0AB0-B6FD7873BC99}"/>
              </a:ext>
            </a:extLst>
          </p:cNvPr>
          <p:cNvCxnSpPr>
            <a:cxnSpLocks/>
            <a:endCxn id="15" idx="0"/>
          </p:cNvCxnSpPr>
          <p:nvPr/>
        </p:nvCxnSpPr>
        <p:spPr>
          <a:xfrm rot="10800000" flipV="1">
            <a:off x="3439047" y="1445187"/>
            <a:ext cx="2665940" cy="270732"/>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5" name="!!Connector2">
            <a:extLst>
              <a:ext uri="{FF2B5EF4-FFF2-40B4-BE49-F238E27FC236}">
                <a16:creationId xmlns:a16="http://schemas.microsoft.com/office/drawing/2014/main" id="{FC26DB92-07EC-7294-09BD-593B88DA97BB}"/>
              </a:ext>
            </a:extLst>
          </p:cNvPr>
          <p:cNvCxnSpPr>
            <a:cxnSpLocks/>
            <a:endCxn id="9" idx="0"/>
          </p:cNvCxnSpPr>
          <p:nvPr/>
        </p:nvCxnSpPr>
        <p:spPr>
          <a:xfrm flipH="1">
            <a:off x="6097740" y="1289105"/>
            <a:ext cx="1882" cy="42681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 name="TextBox 8">
            <a:extLst>
              <a:ext uri="{FF2B5EF4-FFF2-40B4-BE49-F238E27FC236}">
                <a16:creationId xmlns:a16="http://schemas.microsoft.com/office/drawing/2014/main" id="{95101599-7853-469B-2487-D67867EFB505}"/>
              </a:ext>
            </a:extLst>
          </p:cNvPr>
          <p:cNvSpPr txBox="1"/>
          <p:nvPr/>
        </p:nvSpPr>
        <p:spPr>
          <a:xfrm>
            <a:off x="5902815" y="1715918"/>
            <a:ext cx="389850" cy="400110"/>
          </a:xfrm>
          <a:prstGeom prst="rect">
            <a:avLst/>
          </a:prstGeom>
          <a:noFill/>
        </p:spPr>
        <p:txBody>
          <a:bodyPr wrap="square" rtlCol="0">
            <a:spAutoFit/>
          </a:bodyPr>
          <a:lstStyle/>
          <a:p>
            <a:pPr algn="ctr"/>
            <a:r>
              <a:rPr lang="en-US" sz="2000" b="1" dirty="0">
                <a:latin typeface="Arial Black" panose="020B0604020202020204" pitchFamily="34" charset="0"/>
                <a:cs typeface="Arial Black" panose="020B0604020202020204" pitchFamily="34" charset="0"/>
              </a:rPr>
              <a:t>2</a:t>
            </a:r>
          </a:p>
        </p:txBody>
      </p:sp>
      <p:pic>
        <p:nvPicPr>
          <p:cNvPr id="10" name="Picture 9">
            <a:extLst>
              <a:ext uri="{FF2B5EF4-FFF2-40B4-BE49-F238E27FC236}">
                <a16:creationId xmlns:a16="http://schemas.microsoft.com/office/drawing/2014/main" id="{39B0C2E1-5BE2-B2ED-2544-12470F92CF97}"/>
              </a:ext>
            </a:extLst>
          </p:cNvPr>
          <p:cNvPicPr>
            <a:picLocks noChangeAspect="1"/>
          </p:cNvPicPr>
          <p:nvPr/>
        </p:nvPicPr>
        <p:blipFill>
          <a:blip r:embed="rId2"/>
          <a:srcRect t="4643" b="4643"/>
          <a:stretch/>
        </p:blipFill>
        <p:spPr>
          <a:xfrm>
            <a:off x="5725888" y="2047757"/>
            <a:ext cx="731520" cy="363611"/>
          </a:xfrm>
          <a:prstGeom prst="rect">
            <a:avLst/>
          </a:prstGeom>
        </p:spPr>
      </p:pic>
      <p:sp>
        <p:nvSpPr>
          <p:cNvPr id="12" name="TextBox 11">
            <a:extLst>
              <a:ext uri="{FF2B5EF4-FFF2-40B4-BE49-F238E27FC236}">
                <a16:creationId xmlns:a16="http://schemas.microsoft.com/office/drawing/2014/main" id="{A1E73319-9AA6-27CD-6228-C0F1BF7E8E20}"/>
              </a:ext>
            </a:extLst>
          </p:cNvPr>
          <p:cNvSpPr txBox="1"/>
          <p:nvPr/>
        </p:nvSpPr>
        <p:spPr>
          <a:xfrm>
            <a:off x="8516664" y="1715918"/>
            <a:ext cx="527710" cy="400110"/>
          </a:xfrm>
          <a:prstGeom prst="rect">
            <a:avLst/>
          </a:prstGeom>
          <a:noFill/>
        </p:spPr>
        <p:txBody>
          <a:bodyPr wrap="none" rtlCol="0">
            <a:spAutoFit/>
          </a:bodyPr>
          <a:lstStyle/>
          <a:p>
            <a:pPr algn="ctr"/>
            <a:r>
              <a:rPr lang="en-US" sz="2000" b="1" dirty="0">
                <a:latin typeface="Arial Black" panose="020B0604020202020204" pitchFamily="34" charset="0"/>
                <a:cs typeface="Arial Black" panose="020B0604020202020204" pitchFamily="34" charset="0"/>
              </a:rPr>
              <a:t>29</a:t>
            </a:r>
          </a:p>
        </p:txBody>
      </p:sp>
      <p:pic>
        <p:nvPicPr>
          <p:cNvPr id="13" name="Picture 12">
            <a:extLst>
              <a:ext uri="{FF2B5EF4-FFF2-40B4-BE49-F238E27FC236}">
                <a16:creationId xmlns:a16="http://schemas.microsoft.com/office/drawing/2014/main" id="{CFE917E1-4123-C71D-2B5F-137AEAFC0365}"/>
              </a:ext>
            </a:extLst>
          </p:cNvPr>
          <p:cNvPicPr>
            <a:picLocks noChangeAspect="1"/>
          </p:cNvPicPr>
          <p:nvPr/>
        </p:nvPicPr>
        <p:blipFill>
          <a:blip r:embed="rId3"/>
          <a:srcRect t="4555" b="4555"/>
          <a:stretch/>
        </p:blipFill>
        <p:spPr>
          <a:xfrm>
            <a:off x="8405397" y="2046869"/>
            <a:ext cx="731520" cy="364320"/>
          </a:xfrm>
          <a:prstGeom prst="rect">
            <a:avLst/>
          </a:prstGeom>
        </p:spPr>
      </p:pic>
      <p:sp>
        <p:nvSpPr>
          <p:cNvPr id="15" name="TextBox 14">
            <a:extLst>
              <a:ext uri="{FF2B5EF4-FFF2-40B4-BE49-F238E27FC236}">
                <a16:creationId xmlns:a16="http://schemas.microsoft.com/office/drawing/2014/main" id="{12A8001C-8A70-7B31-F0EA-30B882A9CB42}"/>
              </a:ext>
            </a:extLst>
          </p:cNvPr>
          <p:cNvSpPr txBox="1"/>
          <p:nvPr/>
        </p:nvSpPr>
        <p:spPr>
          <a:xfrm>
            <a:off x="3175192" y="1715919"/>
            <a:ext cx="527710" cy="400110"/>
          </a:xfrm>
          <a:prstGeom prst="rect">
            <a:avLst/>
          </a:prstGeom>
          <a:noFill/>
        </p:spPr>
        <p:txBody>
          <a:bodyPr wrap="none" rtlCol="0">
            <a:spAutoFit/>
          </a:bodyPr>
          <a:lstStyle/>
          <a:p>
            <a:pPr algn="ctr"/>
            <a:r>
              <a:rPr lang="en-US" sz="2000" b="1" dirty="0">
                <a:latin typeface="Arial Black" panose="020B0604020202020204" pitchFamily="34" charset="0"/>
                <a:cs typeface="Arial Black" panose="020B0604020202020204" pitchFamily="34" charset="0"/>
              </a:rPr>
              <a:t>42</a:t>
            </a:r>
          </a:p>
        </p:txBody>
      </p:sp>
      <p:pic>
        <p:nvPicPr>
          <p:cNvPr id="16" name="Picture 15">
            <a:extLst>
              <a:ext uri="{FF2B5EF4-FFF2-40B4-BE49-F238E27FC236}">
                <a16:creationId xmlns:a16="http://schemas.microsoft.com/office/drawing/2014/main" id="{48F0AC36-DB40-0EE4-D3B5-048201CFADC9}"/>
              </a:ext>
            </a:extLst>
          </p:cNvPr>
          <p:cNvPicPr>
            <a:picLocks noChangeAspect="1"/>
          </p:cNvPicPr>
          <p:nvPr/>
        </p:nvPicPr>
        <p:blipFill>
          <a:blip r:embed="rId4"/>
          <a:srcRect t="5663" b="5663"/>
          <a:stretch/>
        </p:blipFill>
        <p:spPr>
          <a:xfrm>
            <a:off x="3068935" y="2047756"/>
            <a:ext cx="731520" cy="364320"/>
          </a:xfrm>
          <a:prstGeom prst="rect">
            <a:avLst/>
          </a:prstGeom>
        </p:spPr>
      </p:pic>
      <p:cxnSp>
        <p:nvCxnSpPr>
          <p:cNvPr id="23" name="!!Connector3">
            <a:extLst>
              <a:ext uri="{FF2B5EF4-FFF2-40B4-BE49-F238E27FC236}">
                <a16:creationId xmlns:a16="http://schemas.microsoft.com/office/drawing/2014/main" id="{62B07A26-CB8C-51C9-EBD2-67B339942D4E}"/>
              </a:ext>
            </a:extLst>
          </p:cNvPr>
          <p:cNvCxnSpPr>
            <a:cxnSpLocks/>
            <a:stCxn id="16" idx="2"/>
            <a:endCxn id="42" idx="0"/>
          </p:cNvCxnSpPr>
          <p:nvPr/>
        </p:nvCxnSpPr>
        <p:spPr>
          <a:xfrm rot="16200000" flipH="1">
            <a:off x="3815056" y="2031714"/>
            <a:ext cx="376187" cy="1136909"/>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24" name="!!Connector1">
            <a:extLst>
              <a:ext uri="{FF2B5EF4-FFF2-40B4-BE49-F238E27FC236}">
                <a16:creationId xmlns:a16="http://schemas.microsoft.com/office/drawing/2014/main" id="{72FEC596-F79C-8FDF-4A53-C959DE2C24A5}"/>
              </a:ext>
            </a:extLst>
          </p:cNvPr>
          <p:cNvCxnSpPr>
            <a:cxnSpLocks/>
            <a:stCxn id="16" idx="2"/>
            <a:endCxn id="41" idx="0"/>
          </p:cNvCxnSpPr>
          <p:nvPr/>
        </p:nvCxnSpPr>
        <p:spPr>
          <a:xfrm rot="5400000">
            <a:off x="2670225" y="2023794"/>
            <a:ext cx="376188" cy="1152753"/>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grpSp>
        <p:nvGrpSpPr>
          <p:cNvPr id="39" name="Group 38">
            <a:extLst>
              <a:ext uri="{FF2B5EF4-FFF2-40B4-BE49-F238E27FC236}">
                <a16:creationId xmlns:a16="http://schemas.microsoft.com/office/drawing/2014/main" id="{F7F80D53-C132-24CA-99B8-1A0689D2D4FB}"/>
              </a:ext>
            </a:extLst>
          </p:cNvPr>
          <p:cNvGrpSpPr/>
          <p:nvPr/>
        </p:nvGrpSpPr>
        <p:grpSpPr>
          <a:xfrm>
            <a:off x="1870462" y="3087791"/>
            <a:ext cx="822960" cy="456052"/>
            <a:chOff x="1784073" y="3741471"/>
            <a:chExt cx="822960" cy="456052"/>
          </a:xfrm>
        </p:grpSpPr>
        <p:pic>
          <p:nvPicPr>
            <p:cNvPr id="30" name="Picture 29">
              <a:extLst>
                <a:ext uri="{FF2B5EF4-FFF2-40B4-BE49-F238E27FC236}">
                  <a16:creationId xmlns:a16="http://schemas.microsoft.com/office/drawing/2014/main" id="{1E7324A3-0DED-54ED-DABD-F7AA5F9405C0}"/>
                </a:ext>
              </a:extLst>
            </p:cNvPr>
            <p:cNvPicPr>
              <a:picLocks noChangeAspect="1"/>
            </p:cNvPicPr>
            <p:nvPr/>
          </p:nvPicPr>
          <p:blipFill>
            <a:blip r:embed="rId5"/>
            <a:srcRect t="4892" b="4892"/>
            <a:stretch/>
          </p:blipFill>
          <p:spPr>
            <a:xfrm>
              <a:off x="1875513" y="3985396"/>
              <a:ext cx="640080" cy="212127"/>
            </a:xfrm>
            <a:prstGeom prst="rect">
              <a:avLst/>
            </a:prstGeom>
          </p:spPr>
        </p:pic>
        <p:pic>
          <p:nvPicPr>
            <p:cNvPr id="34" name="Picture 33">
              <a:extLst>
                <a:ext uri="{FF2B5EF4-FFF2-40B4-BE49-F238E27FC236}">
                  <a16:creationId xmlns:a16="http://schemas.microsoft.com/office/drawing/2014/main" id="{5AFA7E0B-57C6-2CA7-21B2-5AEF16880DDD}"/>
                </a:ext>
              </a:extLst>
            </p:cNvPr>
            <p:cNvPicPr>
              <a:picLocks noChangeAspect="1"/>
            </p:cNvPicPr>
            <p:nvPr/>
          </p:nvPicPr>
          <p:blipFill>
            <a:blip r:embed="rId6"/>
            <a:srcRect t="12015" b="12015"/>
            <a:stretch/>
          </p:blipFill>
          <p:spPr>
            <a:xfrm>
              <a:off x="1784073" y="3741471"/>
              <a:ext cx="822960" cy="226721"/>
            </a:xfrm>
            <a:prstGeom prst="rect">
              <a:avLst/>
            </a:prstGeom>
          </p:spPr>
        </p:pic>
      </p:grpSp>
      <p:sp>
        <p:nvSpPr>
          <p:cNvPr id="41" name="TextBox 40">
            <a:extLst>
              <a:ext uri="{FF2B5EF4-FFF2-40B4-BE49-F238E27FC236}">
                <a16:creationId xmlns:a16="http://schemas.microsoft.com/office/drawing/2014/main" id="{6962D2B2-105D-FC75-426F-23B9D6A385F6}"/>
              </a:ext>
            </a:extLst>
          </p:cNvPr>
          <p:cNvSpPr txBox="1"/>
          <p:nvPr/>
        </p:nvSpPr>
        <p:spPr>
          <a:xfrm>
            <a:off x="2018087" y="2788264"/>
            <a:ext cx="527710" cy="400110"/>
          </a:xfrm>
          <a:prstGeom prst="rect">
            <a:avLst/>
          </a:prstGeom>
          <a:noFill/>
        </p:spPr>
        <p:txBody>
          <a:bodyPr wrap="none" rtlCol="0">
            <a:spAutoFit/>
          </a:bodyPr>
          <a:lstStyle/>
          <a:p>
            <a:pPr algn="ctr"/>
            <a:r>
              <a:rPr lang="en-US" sz="2000" b="1" dirty="0">
                <a:latin typeface="Arial Black" panose="020B0604020202020204" pitchFamily="34" charset="0"/>
                <a:cs typeface="Arial Black" panose="020B0604020202020204" pitchFamily="34" charset="0"/>
              </a:rPr>
              <a:t>20</a:t>
            </a:r>
          </a:p>
        </p:txBody>
      </p:sp>
      <p:grpSp>
        <p:nvGrpSpPr>
          <p:cNvPr id="46" name="Group 45">
            <a:extLst>
              <a:ext uri="{FF2B5EF4-FFF2-40B4-BE49-F238E27FC236}">
                <a16:creationId xmlns:a16="http://schemas.microsoft.com/office/drawing/2014/main" id="{CBAB3CB1-EA40-ADBF-F906-3A42F445DE14}"/>
              </a:ext>
            </a:extLst>
          </p:cNvPr>
          <p:cNvGrpSpPr/>
          <p:nvPr/>
        </p:nvGrpSpPr>
        <p:grpSpPr>
          <a:xfrm>
            <a:off x="4164328" y="3087475"/>
            <a:ext cx="822960" cy="446608"/>
            <a:chOff x="4057307" y="3741471"/>
            <a:chExt cx="822960" cy="446608"/>
          </a:xfrm>
        </p:grpSpPr>
        <p:pic>
          <p:nvPicPr>
            <p:cNvPr id="31" name="Picture 30">
              <a:extLst>
                <a:ext uri="{FF2B5EF4-FFF2-40B4-BE49-F238E27FC236}">
                  <a16:creationId xmlns:a16="http://schemas.microsoft.com/office/drawing/2014/main" id="{D4C7DA5C-B13C-CE08-3032-1B3C46EFD003}"/>
                </a:ext>
              </a:extLst>
            </p:cNvPr>
            <p:cNvPicPr>
              <a:picLocks noChangeAspect="1"/>
            </p:cNvPicPr>
            <p:nvPr/>
          </p:nvPicPr>
          <p:blipFill>
            <a:blip r:embed="rId7"/>
            <a:srcRect t="11598" b="11598"/>
            <a:stretch/>
          </p:blipFill>
          <p:spPr>
            <a:xfrm>
              <a:off x="4057307" y="3741471"/>
              <a:ext cx="822960" cy="226721"/>
            </a:xfrm>
            <a:prstGeom prst="rect">
              <a:avLst/>
            </a:prstGeom>
          </p:spPr>
        </p:pic>
        <p:pic>
          <p:nvPicPr>
            <p:cNvPr id="33" name="Picture 32">
              <a:extLst>
                <a:ext uri="{FF2B5EF4-FFF2-40B4-BE49-F238E27FC236}">
                  <a16:creationId xmlns:a16="http://schemas.microsoft.com/office/drawing/2014/main" id="{08EBADB9-7778-34A5-038F-D2CF74C3ED39}"/>
                </a:ext>
              </a:extLst>
            </p:cNvPr>
            <p:cNvPicPr>
              <a:picLocks noChangeAspect="1"/>
            </p:cNvPicPr>
            <p:nvPr/>
          </p:nvPicPr>
          <p:blipFill>
            <a:blip r:embed="rId8"/>
            <a:srcRect t="7616" b="7616"/>
            <a:stretch/>
          </p:blipFill>
          <p:spPr>
            <a:xfrm>
              <a:off x="4148747" y="3986348"/>
              <a:ext cx="640080" cy="201731"/>
            </a:xfrm>
            <a:prstGeom prst="rect">
              <a:avLst/>
            </a:prstGeom>
          </p:spPr>
        </p:pic>
      </p:grpSp>
      <p:sp>
        <p:nvSpPr>
          <p:cNvPr id="42" name="TextBox 41">
            <a:extLst>
              <a:ext uri="{FF2B5EF4-FFF2-40B4-BE49-F238E27FC236}">
                <a16:creationId xmlns:a16="http://schemas.microsoft.com/office/drawing/2014/main" id="{99FAFEF8-630C-C91F-2BDC-17998F1774FD}"/>
              </a:ext>
            </a:extLst>
          </p:cNvPr>
          <p:cNvSpPr txBox="1"/>
          <p:nvPr/>
        </p:nvSpPr>
        <p:spPr>
          <a:xfrm>
            <a:off x="4307749" y="2788263"/>
            <a:ext cx="527710" cy="400110"/>
          </a:xfrm>
          <a:prstGeom prst="rect">
            <a:avLst/>
          </a:prstGeom>
          <a:noFill/>
        </p:spPr>
        <p:txBody>
          <a:bodyPr wrap="none" rtlCol="0">
            <a:spAutoFit/>
          </a:bodyPr>
          <a:lstStyle/>
          <a:p>
            <a:pPr algn="ctr"/>
            <a:r>
              <a:rPr lang="en-US" sz="2000" b="1" dirty="0">
                <a:latin typeface="Arial Black" panose="020B0604020202020204" pitchFamily="34" charset="0"/>
                <a:cs typeface="Arial Black" panose="020B0604020202020204" pitchFamily="34" charset="0"/>
              </a:rPr>
              <a:t>22</a:t>
            </a:r>
          </a:p>
        </p:txBody>
      </p:sp>
      <p:cxnSp>
        <p:nvCxnSpPr>
          <p:cNvPr id="48" name="!!Connector3">
            <a:extLst>
              <a:ext uri="{FF2B5EF4-FFF2-40B4-BE49-F238E27FC236}">
                <a16:creationId xmlns:a16="http://schemas.microsoft.com/office/drawing/2014/main" id="{B1D562D5-7FAD-F503-765C-D64971C442E1}"/>
              </a:ext>
            </a:extLst>
          </p:cNvPr>
          <p:cNvCxnSpPr>
            <a:cxnSpLocks/>
            <a:stCxn id="13" idx="2"/>
            <a:endCxn id="57" idx="0"/>
          </p:cNvCxnSpPr>
          <p:nvPr/>
        </p:nvCxnSpPr>
        <p:spPr>
          <a:xfrm rot="16200000" flipH="1">
            <a:off x="9160759" y="2021587"/>
            <a:ext cx="376125" cy="1155328"/>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49" name="!!Connector1">
            <a:extLst>
              <a:ext uri="{FF2B5EF4-FFF2-40B4-BE49-F238E27FC236}">
                <a16:creationId xmlns:a16="http://schemas.microsoft.com/office/drawing/2014/main" id="{81EFDF32-DD0D-58B9-9E35-AA9BDB97D2EB}"/>
              </a:ext>
            </a:extLst>
          </p:cNvPr>
          <p:cNvCxnSpPr>
            <a:cxnSpLocks/>
            <a:stCxn id="13" idx="2"/>
            <a:endCxn id="56" idx="0"/>
          </p:cNvCxnSpPr>
          <p:nvPr/>
        </p:nvCxnSpPr>
        <p:spPr>
          <a:xfrm rot="5400000">
            <a:off x="8015927" y="2032085"/>
            <a:ext cx="376126" cy="1134335"/>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sp>
        <p:nvSpPr>
          <p:cNvPr id="56" name="TextBox 55">
            <a:extLst>
              <a:ext uri="{FF2B5EF4-FFF2-40B4-BE49-F238E27FC236}">
                <a16:creationId xmlns:a16="http://schemas.microsoft.com/office/drawing/2014/main" id="{1624FCBE-0345-D3B5-620B-40E156171364}"/>
              </a:ext>
            </a:extLst>
          </p:cNvPr>
          <p:cNvSpPr txBox="1"/>
          <p:nvPr/>
        </p:nvSpPr>
        <p:spPr>
          <a:xfrm>
            <a:off x="7458728" y="2787315"/>
            <a:ext cx="356188" cy="400110"/>
          </a:xfrm>
          <a:prstGeom prst="rect">
            <a:avLst/>
          </a:prstGeom>
          <a:noFill/>
        </p:spPr>
        <p:txBody>
          <a:bodyPr wrap="none" rtlCol="0">
            <a:spAutoFit/>
          </a:bodyPr>
          <a:lstStyle/>
          <a:p>
            <a:pPr algn="ctr"/>
            <a:r>
              <a:rPr lang="en-US" sz="2000" b="1" dirty="0">
                <a:latin typeface="Arial Black" panose="020B0604020202020204" pitchFamily="34" charset="0"/>
                <a:cs typeface="Arial Black" panose="020B0604020202020204" pitchFamily="34" charset="0"/>
              </a:rPr>
              <a:t>5</a:t>
            </a:r>
          </a:p>
        </p:txBody>
      </p:sp>
      <p:grpSp>
        <p:nvGrpSpPr>
          <p:cNvPr id="50" name="Group 49">
            <a:extLst>
              <a:ext uri="{FF2B5EF4-FFF2-40B4-BE49-F238E27FC236}">
                <a16:creationId xmlns:a16="http://schemas.microsoft.com/office/drawing/2014/main" id="{A574A45E-82F9-6565-4BEF-990DA212C7BB}"/>
              </a:ext>
            </a:extLst>
          </p:cNvPr>
          <p:cNvGrpSpPr/>
          <p:nvPr/>
        </p:nvGrpSpPr>
        <p:grpSpPr>
          <a:xfrm>
            <a:off x="9499276" y="3087378"/>
            <a:ext cx="822960" cy="457003"/>
            <a:chOff x="9499276" y="3577234"/>
            <a:chExt cx="822960" cy="457003"/>
          </a:xfrm>
        </p:grpSpPr>
        <p:pic>
          <p:nvPicPr>
            <p:cNvPr id="51" name="Picture 50">
              <a:extLst>
                <a:ext uri="{FF2B5EF4-FFF2-40B4-BE49-F238E27FC236}">
                  <a16:creationId xmlns:a16="http://schemas.microsoft.com/office/drawing/2014/main" id="{308577E3-E425-BF6B-BF4F-B49423CBFDB6}"/>
                </a:ext>
              </a:extLst>
            </p:cNvPr>
            <p:cNvPicPr>
              <a:picLocks noChangeAspect="1"/>
            </p:cNvPicPr>
            <p:nvPr/>
          </p:nvPicPr>
          <p:blipFill>
            <a:blip r:embed="rId5"/>
            <a:srcRect t="4892" b="4892"/>
            <a:stretch/>
          </p:blipFill>
          <p:spPr>
            <a:xfrm>
              <a:off x="9590716" y="3822110"/>
              <a:ext cx="640080" cy="212127"/>
            </a:xfrm>
            <a:prstGeom prst="rect">
              <a:avLst/>
            </a:prstGeom>
          </p:spPr>
        </p:pic>
        <p:pic>
          <p:nvPicPr>
            <p:cNvPr id="52" name="Picture 51">
              <a:extLst>
                <a:ext uri="{FF2B5EF4-FFF2-40B4-BE49-F238E27FC236}">
                  <a16:creationId xmlns:a16="http://schemas.microsoft.com/office/drawing/2014/main" id="{597AB10B-1035-EAE1-02DC-AE8CC8B4B93B}"/>
                </a:ext>
              </a:extLst>
            </p:cNvPr>
            <p:cNvPicPr>
              <a:picLocks noChangeAspect="1"/>
            </p:cNvPicPr>
            <p:nvPr/>
          </p:nvPicPr>
          <p:blipFill>
            <a:blip r:embed="rId7"/>
            <a:srcRect t="11598" b="11598"/>
            <a:stretch/>
          </p:blipFill>
          <p:spPr>
            <a:xfrm>
              <a:off x="9499276" y="3577234"/>
              <a:ext cx="822960" cy="226721"/>
            </a:xfrm>
            <a:prstGeom prst="rect">
              <a:avLst/>
            </a:prstGeom>
          </p:spPr>
        </p:pic>
      </p:grpSp>
      <p:sp>
        <p:nvSpPr>
          <p:cNvPr id="57" name="TextBox 56">
            <a:extLst>
              <a:ext uri="{FF2B5EF4-FFF2-40B4-BE49-F238E27FC236}">
                <a16:creationId xmlns:a16="http://schemas.microsoft.com/office/drawing/2014/main" id="{BFDC353A-D321-DFCB-ADD9-B677AFE8E027}"/>
              </a:ext>
            </a:extLst>
          </p:cNvPr>
          <p:cNvSpPr txBox="1"/>
          <p:nvPr/>
        </p:nvSpPr>
        <p:spPr>
          <a:xfrm>
            <a:off x="9662630" y="2787314"/>
            <a:ext cx="527710" cy="400110"/>
          </a:xfrm>
          <a:prstGeom prst="rect">
            <a:avLst/>
          </a:prstGeom>
          <a:noFill/>
        </p:spPr>
        <p:txBody>
          <a:bodyPr wrap="none" rtlCol="0">
            <a:spAutoFit/>
          </a:bodyPr>
          <a:lstStyle/>
          <a:p>
            <a:pPr algn="ctr"/>
            <a:r>
              <a:rPr lang="en-US" sz="2000" b="1" dirty="0">
                <a:latin typeface="Arial Black" panose="020B0604020202020204" pitchFamily="34" charset="0"/>
                <a:cs typeface="Arial Black" panose="020B0604020202020204" pitchFamily="34" charset="0"/>
              </a:rPr>
              <a:t>24</a:t>
            </a:r>
          </a:p>
        </p:txBody>
      </p:sp>
      <p:cxnSp>
        <p:nvCxnSpPr>
          <p:cNvPr id="137" name="Straight Connector 136">
            <a:extLst>
              <a:ext uri="{FF2B5EF4-FFF2-40B4-BE49-F238E27FC236}">
                <a16:creationId xmlns:a16="http://schemas.microsoft.com/office/drawing/2014/main" id="{FD361597-1710-CAC2-5B33-C3B7E07098FD}"/>
              </a:ext>
            </a:extLst>
          </p:cNvPr>
          <p:cNvCxnSpPr>
            <a:cxnSpLocks/>
          </p:cNvCxnSpPr>
          <p:nvPr/>
        </p:nvCxnSpPr>
        <p:spPr>
          <a:xfrm>
            <a:off x="0" y="5769414"/>
            <a:ext cx="12192000" cy="0"/>
          </a:xfrm>
          <a:prstGeom prst="line">
            <a:avLst/>
          </a:prstGeom>
          <a:ln w="12700">
            <a:solidFill>
              <a:schemeClr val="tx1"/>
            </a:solidFill>
          </a:ln>
        </p:spPr>
        <p:style>
          <a:lnRef idx="2">
            <a:schemeClr val="dk1"/>
          </a:lnRef>
          <a:fillRef idx="0">
            <a:schemeClr val="dk1"/>
          </a:fillRef>
          <a:effectRef idx="1">
            <a:schemeClr val="dk1"/>
          </a:effectRef>
          <a:fontRef idx="minor">
            <a:schemeClr val="tx1"/>
          </a:fontRef>
        </p:style>
      </p:cxnSp>
      <p:cxnSp>
        <p:nvCxnSpPr>
          <p:cNvPr id="122" name="!!Connector2">
            <a:extLst>
              <a:ext uri="{FF2B5EF4-FFF2-40B4-BE49-F238E27FC236}">
                <a16:creationId xmlns:a16="http://schemas.microsoft.com/office/drawing/2014/main" id="{9BFCC620-0B08-B5D8-B64D-6A00B7AA2497}"/>
              </a:ext>
            </a:extLst>
          </p:cNvPr>
          <p:cNvCxnSpPr>
            <a:cxnSpLocks/>
            <a:stCxn id="121" idx="3"/>
            <a:endCxn id="6" idx="0"/>
          </p:cNvCxnSpPr>
          <p:nvPr/>
        </p:nvCxnSpPr>
        <p:spPr>
          <a:xfrm>
            <a:off x="1784073" y="389264"/>
            <a:ext cx="4322812" cy="165595"/>
          </a:xfrm>
          <a:prstGeom prst="bentConnector2">
            <a:avLst/>
          </a:prstGeom>
          <a:ln>
            <a:tailEnd type="triangle"/>
          </a:ln>
        </p:spPr>
        <p:style>
          <a:lnRef idx="2">
            <a:schemeClr val="dk1"/>
          </a:lnRef>
          <a:fillRef idx="0">
            <a:schemeClr val="dk1"/>
          </a:fillRef>
          <a:effectRef idx="1">
            <a:schemeClr val="dk1"/>
          </a:effectRef>
          <a:fontRef idx="minor">
            <a:schemeClr val="tx1"/>
          </a:fontRef>
        </p:style>
      </p:cxnSp>
      <p:sp>
        <p:nvSpPr>
          <p:cNvPr id="6" name="TextBox 5">
            <a:extLst>
              <a:ext uri="{FF2B5EF4-FFF2-40B4-BE49-F238E27FC236}">
                <a16:creationId xmlns:a16="http://schemas.microsoft.com/office/drawing/2014/main" id="{78E1512B-76D7-C447-100E-72EC814A8231}"/>
              </a:ext>
            </a:extLst>
          </p:cNvPr>
          <p:cNvSpPr txBox="1"/>
          <p:nvPr/>
        </p:nvSpPr>
        <p:spPr>
          <a:xfrm>
            <a:off x="5843030" y="554859"/>
            <a:ext cx="527710" cy="400110"/>
          </a:xfrm>
          <a:prstGeom prst="rect">
            <a:avLst/>
          </a:prstGeom>
          <a:noFill/>
        </p:spPr>
        <p:txBody>
          <a:bodyPr wrap="none" rtlCol="0">
            <a:spAutoFit/>
          </a:bodyPr>
          <a:lstStyle/>
          <a:p>
            <a:pPr algn="ctr"/>
            <a:r>
              <a:rPr lang="en-US" sz="2000" b="1" dirty="0">
                <a:latin typeface="Arial Black" panose="020B0604020202020204" pitchFamily="34" charset="0"/>
                <a:cs typeface="Arial Black" panose="020B0604020202020204" pitchFamily="34" charset="0"/>
              </a:rPr>
              <a:t>73</a:t>
            </a:r>
          </a:p>
        </p:txBody>
      </p:sp>
      <p:sp>
        <p:nvSpPr>
          <p:cNvPr id="155" name="TextBox 154">
            <a:extLst>
              <a:ext uri="{FF2B5EF4-FFF2-40B4-BE49-F238E27FC236}">
                <a16:creationId xmlns:a16="http://schemas.microsoft.com/office/drawing/2014/main" id="{DE5ED0C3-D124-9159-BEAB-C188AF0FE02A}"/>
              </a:ext>
            </a:extLst>
          </p:cNvPr>
          <p:cNvSpPr txBox="1"/>
          <p:nvPr/>
        </p:nvSpPr>
        <p:spPr>
          <a:xfrm>
            <a:off x="6228810" y="616288"/>
            <a:ext cx="3811763" cy="276999"/>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(One or more reactive/positive HIV test result)</a:t>
            </a:r>
          </a:p>
        </p:txBody>
      </p:sp>
      <p:sp>
        <p:nvSpPr>
          <p:cNvPr id="121" name="TextBox 120">
            <a:extLst>
              <a:ext uri="{FF2B5EF4-FFF2-40B4-BE49-F238E27FC236}">
                <a16:creationId xmlns:a16="http://schemas.microsoft.com/office/drawing/2014/main" id="{564E2E09-EC4A-7DB4-9B59-3D02BB9ED2A2}"/>
              </a:ext>
            </a:extLst>
          </p:cNvPr>
          <p:cNvSpPr txBox="1"/>
          <p:nvPr/>
        </p:nvSpPr>
        <p:spPr>
          <a:xfrm>
            <a:off x="470893" y="158431"/>
            <a:ext cx="1313180" cy="461665"/>
          </a:xfrm>
          <a:prstGeom prst="rect">
            <a:avLst/>
          </a:prstGeom>
          <a:noFill/>
        </p:spPr>
        <p:txBody>
          <a:bodyPr wrap="none" rtlCol="0">
            <a:spAutoFit/>
          </a:bodyPr>
          <a:lstStyle/>
          <a:p>
            <a:pPr algn="ctr"/>
            <a:r>
              <a:rPr lang="en-US" sz="2400" b="1" dirty="0">
                <a:latin typeface="Arial Black" panose="020B0604020202020204" pitchFamily="34" charset="0"/>
                <a:cs typeface="Arial Black" panose="020B0604020202020204" pitchFamily="34" charset="0"/>
              </a:rPr>
              <a:t>26,528</a:t>
            </a:r>
          </a:p>
        </p:txBody>
      </p:sp>
      <p:sp>
        <p:nvSpPr>
          <p:cNvPr id="2" name="Rectangle 1">
            <a:extLst>
              <a:ext uri="{FF2B5EF4-FFF2-40B4-BE49-F238E27FC236}">
                <a16:creationId xmlns:a16="http://schemas.microsoft.com/office/drawing/2014/main" id="{1A96E4FB-09D8-2158-F50D-0146B9837D1D}"/>
              </a:ext>
            </a:extLst>
          </p:cNvPr>
          <p:cNvSpPr/>
          <p:nvPr/>
        </p:nvSpPr>
        <p:spPr>
          <a:xfrm>
            <a:off x="1478143" y="2564776"/>
            <a:ext cx="1944481" cy="1128331"/>
          </a:xfrm>
          <a:prstGeom prst="rect">
            <a:avLst/>
          </a:prstGeom>
          <a:solidFill>
            <a:srgbClr val="FFFFFF">
              <a:alpha val="9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E3C381-35F4-456A-B588-B7096F84F035}"/>
              </a:ext>
            </a:extLst>
          </p:cNvPr>
          <p:cNvSpPr/>
          <p:nvPr/>
        </p:nvSpPr>
        <p:spPr>
          <a:xfrm>
            <a:off x="8786277" y="2537209"/>
            <a:ext cx="1970247" cy="1096720"/>
          </a:xfrm>
          <a:prstGeom prst="rect">
            <a:avLst/>
          </a:prstGeom>
          <a:solidFill>
            <a:srgbClr val="FFFFFF">
              <a:alpha val="9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a:extLst>
              <a:ext uri="{FF2B5EF4-FFF2-40B4-BE49-F238E27FC236}">
                <a16:creationId xmlns:a16="http://schemas.microsoft.com/office/drawing/2014/main" id="{F2AF92F7-2A75-807F-B73C-2B3A3A9DC13F}"/>
              </a:ext>
            </a:extLst>
          </p:cNvPr>
          <p:cNvGrpSpPr/>
          <p:nvPr/>
        </p:nvGrpSpPr>
        <p:grpSpPr>
          <a:xfrm>
            <a:off x="6344010" y="4642470"/>
            <a:ext cx="1538050" cy="661336"/>
            <a:chOff x="6859422" y="4857824"/>
            <a:chExt cx="1538050" cy="661336"/>
          </a:xfrm>
        </p:grpSpPr>
        <p:sp>
          <p:nvSpPr>
            <p:cNvPr id="37" name="TextBox 36">
              <a:extLst>
                <a:ext uri="{FF2B5EF4-FFF2-40B4-BE49-F238E27FC236}">
                  <a16:creationId xmlns:a16="http://schemas.microsoft.com/office/drawing/2014/main" id="{3057CF04-6834-4AF2-4DFB-8E443165494B}"/>
                </a:ext>
              </a:extLst>
            </p:cNvPr>
            <p:cNvSpPr txBox="1"/>
            <p:nvPr/>
          </p:nvSpPr>
          <p:spPr>
            <a:xfrm>
              <a:off x="6859422" y="4857824"/>
              <a:ext cx="1538050" cy="369332"/>
            </a:xfrm>
            <a:prstGeom prst="rect">
              <a:avLst/>
            </a:prstGeom>
            <a:noFill/>
          </p:spPr>
          <p:txBody>
            <a:bodyPr wrap="none" rtlCol="0">
              <a:spAutoFit/>
            </a:bodyPr>
            <a:lstStyle/>
            <a:p>
              <a:pPr algn="ctr"/>
              <a:r>
                <a:rPr lang="en-US" b="1" dirty="0">
                  <a:solidFill>
                    <a:srgbClr val="FF0000"/>
                  </a:solidFill>
                  <a:latin typeface="Arial Black" panose="020B0604020202020204" pitchFamily="34" charset="0"/>
                  <a:cs typeface="Arial Black" panose="020B0604020202020204" pitchFamily="34" charset="0"/>
                </a:rPr>
                <a:t>PPV: 100%</a:t>
              </a:r>
            </a:p>
          </p:txBody>
        </p:sp>
        <p:sp>
          <p:nvSpPr>
            <p:cNvPr id="40" name="TextBox 39">
              <a:extLst>
                <a:ext uri="{FF2B5EF4-FFF2-40B4-BE49-F238E27FC236}">
                  <a16:creationId xmlns:a16="http://schemas.microsoft.com/office/drawing/2014/main" id="{05B1B441-1E22-0FD2-1D91-C8679DB50326}"/>
                </a:ext>
              </a:extLst>
            </p:cNvPr>
            <p:cNvSpPr txBox="1"/>
            <p:nvPr/>
          </p:nvSpPr>
          <p:spPr>
            <a:xfrm>
              <a:off x="7016741" y="5149828"/>
              <a:ext cx="1223412" cy="369332"/>
            </a:xfrm>
            <a:prstGeom prst="rect">
              <a:avLst/>
            </a:prstGeom>
            <a:noFill/>
          </p:spPr>
          <p:txBody>
            <a:bodyPr wrap="none" rtlCol="0">
              <a:spAutoFit/>
            </a:bodyPr>
            <a:lstStyle/>
            <a:p>
              <a:pPr algn="ctr"/>
              <a:r>
                <a:rPr lang="en-US" b="1" dirty="0">
                  <a:solidFill>
                    <a:srgbClr val="FF0000"/>
                  </a:solidFill>
                  <a:latin typeface="Arial Black" panose="020B0604020202020204" pitchFamily="34" charset="0"/>
                  <a:cs typeface="Arial Black" panose="020B0604020202020204" pitchFamily="34" charset="0"/>
                </a:rPr>
                <a:t>FPR: 0%</a:t>
              </a:r>
            </a:p>
          </p:txBody>
        </p:sp>
      </p:grpSp>
      <p:grpSp>
        <p:nvGrpSpPr>
          <p:cNvPr id="82" name="Group 81">
            <a:extLst>
              <a:ext uri="{FF2B5EF4-FFF2-40B4-BE49-F238E27FC236}">
                <a16:creationId xmlns:a16="http://schemas.microsoft.com/office/drawing/2014/main" id="{0E359AB4-DCA9-FAD5-97D7-D4341B1B5DD1}"/>
              </a:ext>
            </a:extLst>
          </p:cNvPr>
          <p:cNvGrpSpPr/>
          <p:nvPr/>
        </p:nvGrpSpPr>
        <p:grpSpPr>
          <a:xfrm>
            <a:off x="3800455" y="4637576"/>
            <a:ext cx="1563698" cy="653263"/>
            <a:chOff x="3789755" y="4557181"/>
            <a:chExt cx="1563698" cy="653263"/>
          </a:xfrm>
        </p:grpSpPr>
        <p:sp>
          <p:nvSpPr>
            <p:cNvPr id="38" name="TextBox 37">
              <a:extLst>
                <a:ext uri="{FF2B5EF4-FFF2-40B4-BE49-F238E27FC236}">
                  <a16:creationId xmlns:a16="http://schemas.microsoft.com/office/drawing/2014/main" id="{D432FCAF-ED2C-6C26-27D2-298043DF47E2}"/>
                </a:ext>
              </a:extLst>
            </p:cNvPr>
            <p:cNvSpPr txBox="1"/>
            <p:nvPr/>
          </p:nvSpPr>
          <p:spPr>
            <a:xfrm>
              <a:off x="3789755" y="4557181"/>
              <a:ext cx="1563698" cy="369332"/>
            </a:xfrm>
            <a:prstGeom prst="rect">
              <a:avLst/>
            </a:prstGeom>
            <a:noFill/>
          </p:spPr>
          <p:txBody>
            <a:bodyPr wrap="none" rtlCol="0">
              <a:spAutoFit/>
            </a:bodyPr>
            <a:lstStyle/>
            <a:p>
              <a:pPr algn="ctr"/>
              <a:r>
                <a:rPr lang="en-US" b="1" dirty="0">
                  <a:solidFill>
                    <a:srgbClr val="FF0000"/>
                  </a:solidFill>
                  <a:latin typeface="Arial Black" panose="020B0604020202020204" pitchFamily="34" charset="0"/>
                  <a:cs typeface="Arial Black" panose="020B0604020202020204" pitchFamily="34" charset="0"/>
                </a:rPr>
                <a:t>NPV: 100%</a:t>
              </a:r>
            </a:p>
          </p:txBody>
        </p:sp>
        <p:sp>
          <p:nvSpPr>
            <p:cNvPr id="43" name="TextBox 42">
              <a:extLst>
                <a:ext uri="{FF2B5EF4-FFF2-40B4-BE49-F238E27FC236}">
                  <a16:creationId xmlns:a16="http://schemas.microsoft.com/office/drawing/2014/main" id="{8C96064C-BEAC-F1B0-EF29-FD6940FD4447}"/>
                </a:ext>
              </a:extLst>
            </p:cNvPr>
            <p:cNvSpPr txBox="1"/>
            <p:nvPr/>
          </p:nvSpPr>
          <p:spPr>
            <a:xfrm>
              <a:off x="3956467" y="4841112"/>
              <a:ext cx="1230273" cy="369332"/>
            </a:xfrm>
            <a:prstGeom prst="rect">
              <a:avLst/>
            </a:prstGeom>
            <a:noFill/>
          </p:spPr>
          <p:txBody>
            <a:bodyPr wrap="none" rtlCol="0">
              <a:spAutoFit/>
            </a:bodyPr>
            <a:lstStyle/>
            <a:p>
              <a:pPr algn="ctr"/>
              <a:r>
                <a:rPr lang="en-US" b="1" dirty="0">
                  <a:solidFill>
                    <a:srgbClr val="FF0000"/>
                  </a:solidFill>
                  <a:latin typeface="Arial Black" panose="020B0604020202020204" pitchFamily="34" charset="0"/>
                  <a:cs typeface="Arial Black" panose="020B0604020202020204" pitchFamily="34" charset="0"/>
                </a:rPr>
                <a:t>PPV: 0%</a:t>
              </a:r>
            </a:p>
          </p:txBody>
        </p:sp>
      </p:grpSp>
      <p:sp>
        <p:nvSpPr>
          <p:cNvPr id="44" name="Rectangle 43">
            <a:extLst>
              <a:ext uri="{FF2B5EF4-FFF2-40B4-BE49-F238E27FC236}">
                <a16:creationId xmlns:a16="http://schemas.microsoft.com/office/drawing/2014/main" id="{D8D2B78C-0DE8-FD36-BB8A-5C4837A67BD6}"/>
              </a:ext>
            </a:extLst>
          </p:cNvPr>
          <p:cNvSpPr/>
          <p:nvPr/>
        </p:nvSpPr>
        <p:spPr>
          <a:xfrm>
            <a:off x="5112081" y="1460856"/>
            <a:ext cx="1970247" cy="1303944"/>
          </a:xfrm>
          <a:prstGeom prst="rect">
            <a:avLst/>
          </a:prstGeom>
          <a:solidFill>
            <a:srgbClr val="FFFFFF">
              <a:alpha val="9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BD7BA172-A77E-2A50-2844-9EFE7E5849A8}"/>
              </a:ext>
            </a:extLst>
          </p:cNvPr>
          <p:cNvSpPr txBox="1"/>
          <p:nvPr/>
        </p:nvSpPr>
        <p:spPr>
          <a:xfrm>
            <a:off x="6994979" y="3079481"/>
            <a:ext cx="356189" cy="246221"/>
          </a:xfrm>
          <a:prstGeom prst="rect">
            <a:avLst/>
          </a:prstGeom>
          <a:noFill/>
        </p:spPr>
        <p:txBody>
          <a:bodyPr wrap="square">
            <a:spAutoFit/>
          </a:bodyPr>
          <a:lstStyle/>
          <a:p>
            <a:r>
              <a:rPr lang="en-US" sz="1000" b="1" dirty="0">
                <a:latin typeface="Arial" panose="020B0604020202020204" pitchFamily="34" charset="0"/>
                <a:cs typeface="Arial" panose="020B0604020202020204" pitchFamily="34" charset="0"/>
              </a:rPr>
              <a:t>#1</a:t>
            </a:r>
          </a:p>
        </p:txBody>
      </p:sp>
      <p:grpSp>
        <p:nvGrpSpPr>
          <p:cNvPr id="47" name="Group 46">
            <a:extLst>
              <a:ext uri="{FF2B5EF4-FFF2-40B4-BE49-F238E27FC236}">
                <a16:creationId xmlns:a16="http://schemas.microsoft.com/office/drawing/2014/main" id="{C35F27F9-ED7B-8FFE-E7C8-63CA3A511844}"/>
              </a:ext>
            </a:extLst>
          </p:cNvPr>
          <p:cNvGrpSpPr/>
          <p:nvPr/>
        </p:nvGrpSpPr>
        <p:grpSpPr>
          <a:xfrm>
            <a:off x="7226042" y="3087378"/>
            <a:ext cx="822960" cy="453189"/>
            <a:chOff x="7226042" y="3577234"/>
            <a:chExt cx="822960" cy="453189"/>
          </a:xfrm>
        </p:grpSpPr>
        <p:pic>
          <p:nvPicPr>
            <p:cNvPr id="54" name="Picture 53">
              <a:extLst>
                <a:ext uri="{FF2B5EF4-FFF2-40B4-BE49-F238E27FC236}">
                  <a16:creationId xmlns:a16="http://schemas.microsoft.com/office/drawing/2014/main" id="{3BAFF166-B506-E376-06CE-F33788660220}"/>
                </a:ext>
              </a:extLst>
            </p:cNvPr>
            <p:cNvPicPr>
              <a:picLocks noChangeAspect="1"/>
            </p:cNvPicPr>
            <p:nvPr/>
          </p:nvPicPr>
          <p:blipFill rotWithShape="1">
            <a:blip r:embed="rId9"/>
            <a:srcRect b="55066"/>
            <a:stretch/>
          </p:blipFill>
          <p:spPr>
            <a:xfrm>
              <a:off x="7317482" y="3823062"/>
              <a:ext cx="640080" cy="201731"/>
            </a:xfrm>
            <a:prstGeom prst="rect">
              <a:avLst/>
            </a:prstGeom>
          </p:spPr>
        </p:pic>
        <p:pic>
          <p:nvPicPr>
            <p:cNvPr id="55" name="Picture 54">
              <a:extLst>
                <a:ext uri="{FF2B5EF4-FFF2-40B4-BE49-F238E27FC236}">
                  <a16:creationId xmlns:a16="http://schemas.microsoft.com/office/drawing/2014/main" id="{B89C40C2-8496-3D74-77BB-82FD1BAE1394}"/>
                </a:ext>
              </a:extLst>
            </p:cNvPr>
            <p:cNvPicPr>
              <a:picLocks noChangeAspect="1"/>
            </p:cNvPicPr>
            <p:nvPr/>
          </p:nvPicPr>
          <p:blipFill>
            <a:blip r:embed="rId7"/>
            <a:srcRect t="11598" b="11598"/>
            <a:stretch/>
          </p:blipFill>
          <p:spPr>
            <a:xfrm>
              <a:off x="7226042" y="3577234"/>
              <a:ext cx="822960" cy="226721"/>
            </a:xfrm>
            <a:prstGeom prst="rect">
              <a:avLst/>
            </a:prstGeom>
          </p:spPr>
        </p:pic>
        <p:pic>
          <p:nvPicPr>
            <p:cNvPr id="101" name="Picture 100">
              <a:extLst>
                <a:ext uri="{FF2B5EF4-FFF2-40B4-BE49-F238E27FC236}">
                  <a16:creationId xmlns:a16="http://schemas.microsoft.com/office/drawing/2014/main" id="{18215929-B438-04E7-9FCA-F49FEDFEB96A}"/>
                </a:ext>
              </a:extLst>
            </p:cNvPr>
            <p:cNvPicPr>
              <a:picLocks noChangeAspect="1"/>
            </p:cNvPicPr>
            <p:nvPr/>
          </p:nvPicPr>
          <p:blipFill>
            <a:blip r:embed="rId8"/>
            <a:srcRect t="7616" b="7616"/>
            <a:stretch/>
          </p:blipFill>
          <p:spPr>
            <a:xfrm>
              <a:off x="7330182" y="3828692"/>
              <a:ext cx="640080" cy="201731"/>
            </a:xfrm>
            <a:prstGeom prst="rect">
              <a:avLst/>
            </a:prstGeom>
          </p:spPr>
        </p:pic>
      </p:grpSp>
      <p:sp>
        <p:nvSpPr>
          <p:cNvPr id="85" name="TextBox 84">
            <a:extLst>
              <a:ext uri="{FF2B5EF4-FFF2-40B4-BE49-F238E27FC236}">
                <a16:creationId xmlns:a16="http://schemas.microsoft.com/office/drawing/2014/main" id="{DD6889B5-2BC4-2BA4-CA80-D097B547C081}"/>
              </a:ext>
            </a:extLst>
          </p:cNvPr>
          <p:cNvSpPr txBox="1"/>
          <p:nvPr/>
        </p:nvSpPr>
        <p:spPr>
          <a:xfrm>
            <a:off x="4922991" y="3097320"/>
            <a:ext cx="356189" cy="246221"/>
          </a:xfrm>
          <a:prstGeom prst="rect">
            <a:avLst/>
          </a:prstGeom>
          <a:noFill/>
        </p:spPr>
        <p:txBody>
          <a:bodyPr wrap="square">
            <a:spAutoFit/>
          </a:bodyPr>
          <a:lstStyle/>
          <a:p>
            <a:r>
              <a:rPr lang="en-US" sz="1000" b="1" dirty="0">
                <a:latin typeface="Arial" panose="020B0604020202020204" pitchFamily="34" charset="0"/>
                <a:cs typeface="Arial" panose="020B0604020202020204" pitchFamily="34" charset="0"/>
              </a:rPr>
              <a:t>#1</a:t>
            </a:r>
          </a:p>
        </p:txBody>
      </p:sp>
      <p:grpSp>
        <p:nvGrpSpPr>
          <p:cNvPr id="32" name="Group 31">
            <a:extLst>
              <a:ext uri="{FF2B5EF4-FFF2-40B4-BE49-F238E27FC236}">
                <a16:creationId xmlns:a16="http://schemas.microsoft.com/office/drawing/2014/main" id="{A21FA5C1-D7D8-5EA0-4523-EB7FCF1AFD95}"/>
              </a:ext>
            </a:extLst>
          </p:cNvPr>
          <p:cNvGrpSpPr/>
          <p:nvPr/>
        </p:nvGrpSpPr>
        <p:grpSpPr>
          <a:xfrm>
            <a:off x="1741997" y="2826465"/>
            <a:ext cx="8604360" cy="265579"/>
            <a:chOff x="1741997" y="2826465"/>
            <a:chExt cx="8604360" cy="265579"/>
          </a:xfrm>
        </p:grpSpPr>
        <p:sp>
          <p:nvSpPr>
            <p:cNvPr id="28" name="TextBox 27">
              <a:extLst>
                <a:ext uri="{FF2B5EF4-FFF2-40B4-BE49-F238E27FC236}">
                  <a16:creationId xmlns:a16="http://schemas.microsoft.com/office/drawing/2014/main" id="{97688706-AB16-9E11-5C40-D8957681CF58}"/>
                </a:ext>
              </a:extLst>
            </p:cNvPr>
            <p:cNvSpPr txBox="1"/>
            <p:nvPr/>
          </p:nvSpPr>
          <p:spPr>
            <a:xfrm>
              <a:off x="1741997" y="2826465"/>
              <a:ext cx="2651988" cy="246221"/>
            </a:xfrm>
            <a:prstGeom prst="rect">
              <a:avLst/>
            </a:prstGeom>
            <a:noFill/>
          </p:spPr>
          <p:txBody>
            <a:bodyPr wrap="square">
              <a:spAutoFit/>
            </a:bodyPr>
            <a:lstStyle/>
            <a:p>
              <a:pPr algn="r"/>
              <a:r>
                <a:rPr lang="en-US" sz="1000" b="1" dirty="0">
                  <a:latin typeface="Arial" panose="020B0604020202020204" pitchFamily="34" charset="0"/>
                  <a:cs typeface="Arial" panose="020B0604020202020204" pitchFamily="34" charset="0"/>
                </a:rPr>
                <a:t>False positive isolated RNA </a:t>
              </a:r>
            </a:p>
          </p:txBody>
        </p:sp>
        <p:sp>
          <p:nvSpPr>
            <p:cNvPr id="29" name="TextBox 28">
              <a:extLst>
                <a:ext uri="{FF2B5EF4-FFF2-40B4-BE49-F238E27FC236}">
                  <a16:creationId xmlns:a16="http://schemas.microsoft.com/office/drawing/2014/main" id="{B2CCF601-DFBC-2DB4-D9C6-6489463EFDE3}"/>
                </a:ext>
              </a:extLst>
            </p:cNvPr>
            <p:cNvSpPr txBox="1"/>
            <p:nvPr/>
          </p:nvSpPr>
          <p:spPr>
            <a:xfrm>
              <a:off x="7694369" y="2845823"/>
              <a:ext cx="2651988" cy="246221"/>
            </a:xfrm>
            <a:prstGeom prst="rect">
              <a:avLst/>
            </a:prstGeom>
            <a:noFill/>
          </p:spPr>
          <p:txBody>
            <a:bodyPr wrap="square">
              <a:spAutoFit/>
            </a:bodyPr>
            <a:lstStyle/>
            <a:p>
              <a:r>
                <a:rPr lang="en-US" sz="1000" b="1" dirty="0">
                  <a:latin typeface="Arial" panose="020B0604020202020204" pitchFamily="34" charset="0"/>
                  <a:cs typeface="Arial" panose="020B0604020202020204" pitchFamily="34" charset="0"/>
                </a:rPr>
                <a:t>True positive isolated RNA </a:t>
              </a:r>
            </a:p>
          </p:txBody>
        </p:sp>
      </p:grpSp>
      <p:grpSp>
        <p:nvGrpSpPr>
          <p:cNvPr id="53" name="Group 52">
            <a:extLst>
              <a:ext uri="{FF2B5EF4-FFF2-40B4-BE49-F238E27FC236}">
                <a16:creationId xmlns:a16="http://schemas.microsoft.com/office/drawing/2014/main" id="{C8DA310A-D4BD-18DE-E238-6954875940C4}"/>
              </a:ext>
            </a:extLst>
          </p:cNvPr>
          <p:cNvGrpSpPr/>
          <p:nvPr/>
        </p:nvGrpSpPr>
        <p:grpSpPr>
          <a:xfrm>
            <a:off x="2582289" y="3200836"/>
            <a:ext cx="2696890" cy="1560617"/>
            <a:chOff x="2582289" y="3200836"/>
            <a:chExt cx="2696890" cy="1560617"/>
          </a:xfrm>
        </p:grpSpPr>
        <p:grpSp>
          <p:nvGrpSpPr>
            <p:cNvPr id="90" name="Group 89">
              <a:extLst>
                <a:ext uri="{FF2B5EF4-FFF2-40B4-BE49-F238E27FC236}">
                  <a16:creationId xmlns:a16="http://schemas.microsoft.com/office/drawing/2014/main" id="{3143457E-17CF-5C1C-5FB2-CA41EB772376}"/>
                </a:ext>
              </a:extLst>
            </p:cNvPr>
            <p:cNvGrpSpPr/>
            <p:nvPr/>
          </p:nvGrpSpPr>
          <p:grpSpPr>
            <a:xfrm>
              <a:off x="2582289" y="3200836"/>
              <a:ext cx="2696890" cy="1560617"/>
              <a:chOff x="2582289" y="3200836"/>
              <a:chExt cx="2696890" cy="1560617"/>
            </a:xfrm>
          </p:grpSpPr>
          <p:sp>
            <p:nvSpPr>
              <p:cNvPr id="25" name="TextBox 24">
                <a:extLst>
                  <a:ext uri="{FF2B5EF4-FFF2-40B4-BE49-F238E27FC236}">
                    <a16:creationId xmlns:a16="http://schemas.microsoft.com/office/drawing/2014/main" id="{DB66F403-B97B-A42E-08BD-82FCBC5EA4A6}"/>
                  </a:ext>
                </a:extLst>
              </p:cNvPr>
              <p:cNvSpPr txBox="1"/>
              <p:nvPr/>
            </p:nvSpPr>
            <p:spPr>
              <a:xfrm>
                <a:off x="4255768" y="4361343"/>
                <a:ext cx="637280" cy="400110"/>
              </a:xfrm>
              <a:prstGeom prst="rect">
                <a:avLst/>
              </a:prstGeom>
              <a:noFill/>
            </p:spPr>
            <p:txBody>
              <a:bodyPr wrap="square" rtlCol="0">
                <a:spAutoFit/>
              </a:bodyPr>
              <a:lstStyle/>
              <a:p>
                <a:pPr algn="ctr"/>
                <a:r>
                  <a:rPr lang="en-US" sz="2000" b="1" dirty="0">
                    <a:latin typeface="Arial Black" panose="020B0604020202020204" pitchFamily="34" charset="0"/>
                    <a:cs typeface="Arial Black" panose="020B0604020202020204" pitchFamily="34" charset="0"/>
                  </a:rPr>
                  <a:t>22</a:t>
                </a:r>
              </a:p>
            </p:txBody>
          </p:sp>
          <p:grpSp>
            <p:nvGrpSpPr>
              <p:cNvPr id="88" name="Group 87">
                <a:extLst>
                  <a:ext uri="{FF2B5EF4-FFF2-40B4-BE49-F238E27FC236}">
                    <a16:creationId xmlns:a16="http://schemas.microsoft.com/office/drawing/2014/main" id="{09E59CD0-249B-9A23-D6A6-1FA9D64A193E}"/>
                  </a:ext>
                </a:extLst>
              </p:cNvPr>
              <p:cNvGrpSpPr/>
              <p:nvPr/>
            </p:nvGrpSpPr>
            <p:grpSpPr>
              <a:xfrm>
                <a:off x="2582289" y="3200836"/>
                <a:ext cx="2404999" cy="986231"/>
                <a:chOff x="2582289" y="3200836"/>
                <a:chExt cx="2404999" cy="986231"/>
              </a:xfrm>
            </p:grpSpPr>
            <p:cxnSp>
              <p:nvCxnSpPr>
                <p:cNvPr id="14" name="Straight Arrow Connector 13">
                  <a:extLst>
                    <a:ext uri="{FF2B5EF4-FFF2-40B4-BE49-F238E27FC236}">
                      <a16:creationId xmlns:a16="http://schemas.microsoft.com/office/drawing/2014/main" id="{30A58DF2-176F-D967-766F-D328ECC2F7E7}"/>
                    </a:ext>
                  </a:extLst>
                </p:cNvPr>
                <p:cNvCxnSpPr>
                  <a:cxnSpLocks/>
                  <a:stCxn id="31" idx="1"/>
                  <a:endCxn id="74" idx="1"/>
                </p:cNvCxnSpPr>
                <p:nvPr/>
              </p:nvCxnSpPr>
              <p:spPr>
                <a:xfrm rot="10800000" flipV="1">
                  <a:off x="4109434" y="3200836"/>
                  <a:ext cx="54894" cy="870874"/>
                </a:xfrm>
                <a:prstGeom prst="bentConnector3">
                  <a:avLst>
                    <a:gd name="adj1" fmla="val 516439"/>
                  </a:avLst>
                </a:prstGeom>
                <a:ln>
                  <a:tailEnd type="triangle"/>
                </a:ln>
              </p:spPr>
              <p:style>
                <a:lnRef idx="2">
                  <a:schemeClr val="dk1"/>
                </a:lnRef>
                <a:fillRef idx="0">
                  <a:schemeClr val="dk1"/>
                </a:fillRef>
                <a:effectRef idx="1">
                  <a:schemeClr val="dk1"/>
                </a:effectRef>
                <a:fontRef idx="minor">
                  <a:schemeClr val="tx1"/>
                </a:fontRef>
              </p:style>
            </p:cxnSp>
            <p:sp>
              <p:nvSpPr>
                <p:cNvPr id="73" name="TextBox 72">
                  <a:extLst>
                    <a:ext uri="{FF2B5EF4-FFF2-40B4-BE49-F238E27FC236}">
                      <a16:creationId xmlns:a16="http://schemas.microsoft.com/office/drawing/2014/main" id="{3C022A43-4916-4A84-6041-50EB4C2E5791}"/>
                    </a:ext>
                  </a:extLst>
                </p:cNvPr>
                <p:cNvSpPr txBox="1"/>
                <p:nvPr/>
              </p:nvSpPr>
              <p:spPr>
                <a:xfrm>
                  <a:off x="2582289" y="3484417"/>
                  <a:ext cx="1304841" cy="400110"/>
                </a:xfrm>
                <a:prstGeom prst="rect">
                  <a:avLst/>
                </a:prstGeom>
                <a:noFill/>
              </p:spPr>
              <p:txBody>
                <a:bodyPr wrap="square">
                  <a:spAutoFit/>
                </a:bodyPr>
                <a:lstStyle/>
                <a:p>
                  <a:pPr algn="r"/>
                  <a:r>
                    <a:rPr lang="en-US" sz="1000" b="1" dirty="0">
                      <a:latin typeface="Arial" panose="020B0604020202020204" pitchFamily="34" charset="0"/>
                      <a:cs typeface="Arial" panose="020B0604020202020204" pitchFamily="34" charset="0"/>
                    </a:rPr>
                    <a:t>2</a:t>
                  </a:r>
                  <a:r>
                    <a:rPr lang="en-US" sz="1000" b="1" baseline="30000" dirty="0">
                      <a:latin typeface="Arial" panose="020B0604020202020204" pitchFamily="34" charset="0"/>
                      <a:cs typeface="Arial" panose="020B0604020202020204" pitchFamily="34" charset="0"/>
                    </a:rPr>
                    <a:t>nd</a:t>
                  </a:r>
                  <a:r>
                    <a:rPr lang="en-US" sz="1000" b="1" dirty="0">
                      <a:latin typeface="Arial" panose="020B0604020202020204" pitchFamily="34" charset="0"/>
                      <a:cs typeface="Arial" panose="020B0604020202020204" pitchFamily="34" charset="0"/>
                    </a:rPr>
                    <a:t> consecutive </a:t>
                  </a:r>
                </a:p>
                <a:p>
                  <a:pPr algn="r"/>
                  <a:r>
                    <a:rPr lang="en-US" sz="1000" b="1" dirty="0">
                      <a:latin typeface="Arial" panose="020B0604020202020204" pitchFamily="34" charset="0"/>
                      <a:cs typeface="Arial" panose="020B0604020202020204" pitchFamily="34" charset="0"/>
                    </a:rPr>
                    <a:t>RNA test at site</a:t>
                  </a:r>
                </a:p>
              </p:txBody>
            </p:sp>
            <p:pic>
              <p:nvPicPr>
                <p:cNvPr id="74" name="Picture 73">
                  <a:extLst>
                    <a:ext uri="{FF2B5EF4-FFF2-40B4-BE49-F238E27FC236}">
                      <a16:creationId xmlns:a16="http://schemas.microsoft.com/office/drawing/2014/main" id="{4616937F-F4EA-832F-5978-FA2E40B7D0BA}"/>
                    </a:ext>
                  </a:extLst>
                </p:cNvPr>
                <p:cNvPicPr>
                  <a:picLocks noChangeAspect="1"/>
                </p:cNvPicPr>
                <p:nvPr/>
              </p:nvPicPr>
              <p:blipFill>
                <a:blip r:embed="rId6"/>
                <a:srcRect t="13763" b="13763"/>
                <a:stretch/>
              </p:blipFill>
              <p:spPr>
                <a:xfrm>
                  <a:off x="4109434" y="3956353"/>
                  <a:ext cx="877854" cy="230714"/>
                </a:xfrm>
                <a:prstGeom prst="rect">
                  <a:avLst/>
                </a:prstGeom>
              </p:spPr>
            </p:pic>
          </p:grpSp>
          <p:sp>
            <p:nvSpPr>
              <p:cNvPr id="87" name="TextBox 86">
                <a:extLst>
                  <a:ext uri="{FF2B5EF4-FFF2-40B4-BE49-F238E27FC236}">
                    <a16:creationId xmlns:a16="http://schemas.microsoft.com/office/drawing/2014/main" id="{1F19BB55-22E9-099B-09BA-3987B51DD6EC}"/>
                  </a:ext>
                </a:extLst>
              </p:cNvPr>
              <p:cNvSpPr txBox="1"/>
              <p:nvPr/>
            </p:nvSpPr>
            <p:spPr>
              <a:xfrm>
                <a:off x="4922990" y="3963953"/>
                <a:ext cx="356189" cy="246221"/>
              </a:xfrm>
              <a:prstGeom prst="rect">
                <a:avLst/>
              </a:prstGeom>
              <a:noFill/>
            </p:spPr>
            <p:txBody>
              <a:bodyPr wrap="square">
                <a:spAutoFit/>
              </a:bodyPr>
              <a:lstStyle/>
              <a:p>
                <a:r>
                  <a:rPr lang="en-US" sz="1000" b="1" dirty="0">
                    <a:latin typeface="Arial" panose="020B0604020202020204" pitchFamily="34" charset="0"/>
                    <a:cs typeface="Arial" panose="020B0604020202020204" pitchFamily="34" charset="0"/>
                  </a:rPr>
                  <a:t>#2</a:t>
                </a:r>
              </a:p>
            </p:txBody>
          </p:sp>
        </p:grpSp>
        <p:pic>
          <p:nvPicPr>
            <p:cNvPr id="8" name="Picture 7">
              <a:extLst>
                <a:ext uri="{FF2B5EF4-FFF2-40B4-BE49-F238E27FC236}">
                  <a16:creationId xmlns:a16="http://schemas.microsoft.com/office/drawing/2014/main" id="{6FA2C36D-4889-6D39-6E8E-452F1252FB90}"/>
                </a:ext>
              </a:extLst>
            </p:cNvPr>
            <p:cNvPicPr>
              <a:picLocks noChangeAspect="1"/>
            </p:cNvPicPr>
            <p:nvPr/>
          </p:nvPicPr>
          <p:blipFill rotWithShape="1">
            <a:blip r:embed="rId9"/>
            <a:srcRect b="55066"/>
            <a:stretch/>
          </p:blipFill>
          <p:spPr>
            <a:xfrm>
              <a:off x="4223619" y="4190666"/>
              <a:ext cx="640080" cy="201731"/>
            </a:xfrm>
            <a:prstGeom prst="rect">
              <a:avLst/>
            </a:prstGeom>
          </p:spPr>
        </p:pic>
      </p:grpSp>
      <p:grpSp>
        <p:nvGrpSpPr>
          <p:cNvPr id="58" name="Group 57">
            <a:extLst>
              <a:ext uri="{FF2B5EF4-FFF2-40B4-BE49-F238E27FC236}">
                <a16:creationId xmlns:a16="http://schemas.microsoft.com/office/drawing/2014/main" id="{68ED1BDE-4DCB-1F2B-0E30-68F64BD44A40}"/>
              </a:ext>
            </a:extLst>
          </p:cNvPr>
          <p:cNvGrpSpPr/>
          <p:nvPr/>
        </p:nvGrpSpPr>
        <p:grpSpPr>
          <a:xfrm>
            <a:off x="6022184" y="3200739"/>
            <a:ext cx="3568532" cy="1557681"/>
            <a:chOff x="6022184" y="3200739"/>
            <a:chExt cx="3568532" cy="1557681"/>
          </a:xfrm>
        </p:grpSpPr>
        <p:sp>
          <p:nvSpPr>
            <p:cNvPr id="11" name="TextBox 10">
              <a:extLst>
                <a:ext uri="{FF2B5EF4-FFF2-40B4-BE49-F238E27FC236}">
                  <a16:creationId xmlns:a16="http://schemas.microsoft.com/office/drawing/2014/main" id="{E18B3B77-FEF6-7523-BAAB-E446C6584933}"/>
                </a:ext>
              </a:extLst>
            </p:cNvPr>
            <p:cNvSpPr txBox="1"/>
            <p:nvPr/>
          </p:nvSpPr>
          <p:spPr>
            <a:xfrm>
              <a:off x="6934686" y="4358310"/>
              <a:ext cx="356188" cy="400110"/>
            </a:xfrm>
            <a:prstGeom prst="rect">
              <a:avLst/>
            </a:prstGeom>
            <a:noFill/>
          </p:spPr>
          <p:txBody>
            <a:bodyPr wrap="none" rtlCol="0">
              <a:spAutoFit/>
            </a:bodyPr>
            <a:lstStyle/>
            <a:p>
              <a:pPr algn="ctr"/>
              <a:r>
                <a:rPr lang="en-US" sz="2000" b="1" dirty="0">
                  <a:latin typeface="Arial Black" panose="020B0604020202020204" pitchFamily="34" charset="0"/>
                  <a:cs typeface="Arial Black" panose="020B0604020202020204" pitchFamily="34" charset="0"/>
                </a:rPr>
                <a:t>5</a:t>
              </a:r>
            </a:p>
          </p:txBody>
        </p:sp>
        <p:pic>
          <p:nvPicPr>
            <p:cNvPr id="62" name="Picture 61">
              <a:extLst>
                <a:ext uri="{FF2B5EF4-FFF2-40B4-BE49-F238E27FC236}">
                  <a16:creationId xmlns:a16="http://schemas.microsoft.com/office/drawing/2014/main" id="{5CB35CC6-353C-6FF7-E789-0C0F54B78C97}"/>
                </a:ext>
              </a:extLst>
            </p:cNvPr>
            <p:cNvPicPr>
              <a:picLocks noChangeAspect="1"/>
            </p:cNvPicPr>
            <p:nvPr/>
          </p:nvPicPr>
          <p:blipFill>
            <a:blip r:embed="rId7"/>
            <a:srcRect t="11598" b="11598"/>
            <a:stretch/>
          </p:blipFill>
          <p:spPr>
            <a:xfrm>
              <a:off x="7226042" y="3965614"/>
              <a:ext cx="822960" cy="226721"/>
            </a:xfrm>
            <a:prstGeom prst="rect">
              <a:avLst/>
            </a:prstGeom>
          </p:spPr>
        </p:pic>
        <p:cxnSp>
          <p:nvCxnSpPr>
            <p:cNvPr id="63" name="!!Connector1">
              <a:extLst>
                <a:ext uri="{FF2B5EF4-FFF2-40B4-BE49-F238E27FC236}">
                  <a16:creationId xmlns:a16="http://schemas.microsoft.com/office/drawing/2014/main" id="{77B1E575-181B-832A-4E02-711720E4CA18}"/>
                </a:ext>
              </a:extLst>
            </p:cNvPr>
            <p:cNvCxnSpPr>
              <a:cxnSpLocks/>
              <a:stCxn id="55" idx="3"/>
              <a:endCxn id="62" idx="3"/>
            </p:cNvCxnSpPr>
            <p:nvPr/>
          </p:nvCxnSpPr>
          <p:spPr>
            <a:xfrm>
              <a:off x="8049002" y="3200739"/>
              <a:ext cx="12700" cy="878236"/>
            </a:xfrm>
            <a:prstGeom prst="bentConnector3">
              <a:avLst>
                <a:gd name="adj1" fmla="val 1800000"/>
              </a:avLst>
            </a:prstGeom>
            <a:ln>
              <a:tailEnd type="triangle"/>
            </a:ln>
          </p:spPr>
          <p:style>
            <a:lnRef idx="2">
              <a:schemeClr val="dk1"/>
            </a:lnRef>
            <a:fillRef idx="0">
              <a:schemeClr val="dk1"/>
            </a:fillRef>
            <a:effectRef idx="1">
              <a:schemeClr val="dk1"/>
            </a:effectRef>
            <a:fontRef idx="minor">
              <a:schemeClr val="tx1"/>
            </a:fontRef>
          </p:style>
        </p:cxnSp>
        <p:sp>
          <p:nvSpPr>
            <p:cNvPr id="66" name="TextBox 65">
              <a:extLst>
                <a:ext uri="{FF2B5EF4-FFF2-40B4-BE49-F238E27FC236}">
                  <a16:creationId xmlns:a16="http://schemas.microsoft.com/office/drawing/2014/main" id="{CCBCD715-9656-58E6-D7A1-99010E7A551B}"/>
                </a:ext>
              </a:extLst>
            </p:cNvPr>
            <p:cNvSpPr txBox="1"/>
            <p:nvPr/>
          </p:nvSpPr>
          <p:spPr>
            <a:xfrm>
              <a:off x="8285875" y="3474326"/>
              <a:ext cx="1304841" cy="400110"/>
            </a:xfrm>
            <a:prstGeom prst="rect">
              <a:avLst/>
            </a:prstGeom>
            <a:noFill/>
          </p:spPr>
          <p:txBody>
            <a:bodyPr wrap="square">
              <a:spAutoFit/>
            </a:bodyPr>
            <a:lstStyle/>
            <a:p>
              <a:r>
                <a:rPr lang="en-US" sz="1000" b="1" dirty="0">
                  <a:latin typeface="Arial" panose="020B0604020202020204" pitchFamily="34" charset="0"/>
                  <a:cs typeface="Arial" panose="020B0604020202020204" pitchFamily="34" charset="0"/>
                </a:rPr>
                <a:t>2</a:t>
              </a:r>
              <a:r>
                <a:rPr lang="en-US" sz="1000" b="1" baseline="30000" dirty="0">
                  <a:latin typeface="Arial" panose="020B0604020202020204" pitchFamily="34" charset="0"/>
                  <a:cs typeface="Arial" panose="020B0604020202020204" pitchFamily="34" charset="0"/>
                </a:rPr>
                <a:t>nd</a:t>
              </a:r>
              <a:r>
                <a:rPr lang="en-US" sz="1000" b="1" dirty="0">
                  <a:latin typeface="Arial" panose="020B0604020202020204" pitchFamily="34" charset="0"/>
                  <a:cs typeface="Arial" panose="020B0604020202020204" pitchFamily="34" charset="0"/>
                </a:rPr>
                <a:t> consecutive </a:t>
              </a:r>
            </a:p>
            <a:p>
              <a:r>
                <a:rPr lang="en-US" sz="1000" b="1" dirty="0">
                  <a:latin typeface="Arial" panose="020B0604020202020204" pitchFamily="34" charset="0"/>
                  <a:cs typeface="Arial" panose="020B0604020202020204" pitchFamily="34" charset="0"/>
                </a:rPr>
                <a:t>RNA test at site</a:t>
              </a:r>
            </a:p>
          </p:txBody>
        </p:sp>
        <p:sp>
          <p:nvSpPr>
            <p:cNvPr id="72" name="TextBox 71">
              <a:extLst>
                <a:ext uri="{FF2B5EF4-FFF2-40B4-BE49-F238E27FC236}">
                  <a16:creationId xmlns:a16="http://schemas.microsoft.com/office/drawing/2014/main" id="{6A01C073-4D78-93C1-0816-5F99A9189841}"/>
                </a:ext>
              </a:extLst>
            </p:cNvPr>
            <p:cNvSpPr txBox="1"/>
            <p:nvPr/>
          </p:nvSpPr>
          <p:spPr>
            <a:xfrm>
              <a:off x="6022184" y="3963953"/>
              <a:ext cx="356189" cy="246221"/>
            </a:xfrm>
            <a:prstGeom prst="rect">
              <a:avLst/>
            </a:prstGeom>
            <a:noFill/>
          </p:spPr>
          <p:txBody>
            <a:bodyPr wrap="square">
              <a:spAutoFit/>
            </a:bodyPr>
            <a:lstStyle/>
            <a:p>
              <a:r>
                <a:rPr lang="en-US" sz="1000" b="1" dirty="0">
                  <a:latin typeface="Arial" panose="020B0604020202020204" pitchFamily="34" charset="0"/>
                  <a:cs typeface="Arial" panose="020B0604020202020204" pitchFamily="34" charset="0"/>
                </a:rPr>
                <a:t>#2</a:t>
              </a:r>
            </a:p>
          </p:txBody>
        </p:sp>
        <p:pic>
          <p:nvPicPr>
            <p:cNvPr id="22" name="Picture 21">
              <a:extLst>
                <a:ext uri="{FF2B5EF4-FFF2-40B4-BE49-F238E27FC236}">
                  <a16:creationId xmlns:a16="http://schemas.microsoft.com/office/drawing/2014/main" id="{E08A6CA4-5CB9-42C2-353E-A848CE4D1282}"/>
                </a:ext>
              </a:extLst>
            </p:cNvPr>
            <p:cNvPicPr>
              <a:picLocks noChangeAspect="1"/>
            </p:cNvPicPr>
            <p:nvPr/>
          </p:nvPicPr>
          <p:blipFill>
            <a:blip r:embed="rId8"/>
            <a:srcRect t="7616" b="7616"/>
            <a:stretch/>
          </p:blipFill>
          <p:spPr>
            <a:xfrm>
              <a:off x="7317482" y="4207081"/>
              <a:ext cx="640080" cy="201731"/>
            </a:xfrm>
            <a:prstGeom prst="rect">
              <a:avLst/>
            </a:prstGeom>
          </p:spPr>
        </p:pic>
        <p:pic>
          <p:nvPicPr>
            <p:cNvPr id="35" name="Picture 34">
              <a:extLst>
                <a:ext uri="{FF2B5EF4-FFF2-40B4-BE49-F238E27FC236}">
                  <a16:creationId xmlns:a16="http://schemas.microsoft.com/office/drawing/2014/main" id="{0E155990-76F8-310A-2247-4CFF50C08DB4}"/>
                </a:ext>
              </a:extLst>
            </p:cNvPr>
            <p:cNvPicPr>
              <a:picLocks noChangeAspect="1"/>
            </p:cNvPicPr>
            <p:nvPr/>
          </p:nvPicPr>
          <p:blipFill>
            <a:blip r:embed="rId5"/>
            <a:srcRect t="4892" b="4892"/>
            <a:stretch/>
          </p:blipFill>
          <p:spPr>
            <a:xfrm>
              <a:off x="6365563" y="4210571"/>
              <a:ext cx="640080" cy="212127"/>
            </a:xfrm>
            <a:prstGeom prst="rect">
              <a:avLst/>
            </a:prstGeom>
          </p:spPr>
        </p:pic>
        <p:pic>
          <p:nvPicPr>
            <p:cNvPr id="36" name="Picture 35">
              <a:extLst>
                <a:ext uri="{FF2B5EF4-FFF2-40B4-BE49-F238E27FC236}">
                  <a16:creationId xmlns:a16="http://schemas.microsoft.com/office/drawing/2014/main" id="{FECC3A65-140B-2934-320D-45DD7D6886AF}"/>
                </a:ext>
              </a:extLst>
            </p:cNvPr>
            <p:cNvPicPr>
              <a:picLocks noChangeAspect="1"/>
            </p:cNvPicPr>
            <p:nvPr/>
          </p:nvPicPr>
          <p:blipFill>
            <a:blip r:embed="rId7"/>
            <a:srcRect t="11598" b="11598"/>
            <a:stretch/>
          </p:blipFill>
          <p:spPr>
            <a:xfrm>
              <a:off x="6269877" y="3972987"/>
              <a:ext cx="822960" cy="226721"/>
            </a:xfrm>
            <a:prstGeom prst="rect">
              <a:avLst/>
            </a:prstGeom>
          </p:spPr>
        </p:pic>
        <p:sp>
          <p:nvSpPr>
            <p:cNvPr id="45" name="TextBox 44">
              <a:extLst>
                <a:ext uri="{FF2B5EF4-FFF2-40B4-BE49-F238E27FC236}">
                  <a16:creationId xmlns:a16="http://schemas.microsoft.com/office/drawing/2014/main" id="{B793C021-9E23-7006-9025-A340CD219FBF}"/>
                </a:ext>
              </a:extLst>
            </p:cNvPr>
            <p:cNvSpPr txBox="1"/>
            <p:nvPr/>
          </p:nvSpPr>
          <p:spPr>
            <a:xfrm>
              <a:off x="6992467" y="4027581"/>
              <a:ext cx="750928" cy="307777"/>
            </a:xfrm>
            <a:prstGeom prst="rect">
              <a:avLst/>
            </a:prstGeom>
            <a:noFill/>
          </p:spPr>
          <p:txBody>
            <a:bodyPr wrap="square">
              <a:spAutoFit/>
            </a:bodyPr>
            <a:lstStyle/>
            <a:p>
              <a:r>
                <a:rPr lang="en-US" sz="1400" b="1" dirty="0">
                  <a:latin typeface="Arial" panose="020B0604020202020204" pitchFamily="34" charset="0"/>
                  <a:cs typeface="Arial" panose="020B0604020202020204" pitchFamily="34" charset="0"/>
                </a:rPr>
                <a:t>or</a:t>
              </a:r>
            </a:p>
          </p:txBody>
        </p:sp>
      </p:grpSp>
      <p:grpSp>
        <p:nvGrpSpPr>
          <p:cNvPr id="59" name="Group 58">
            <a:extLst>
              <a:ext uri="{FF2B5EF4-FFF2-40B4-BE49-F238E27FC236}">
                <a16:creationId xmlns:a16="http://schemas.microsoft.com/office/drawing/2014/main" id="{67597D64-F861-F3A3-66FE-71F2DF4D723B}"/>
              </a:ext>
            </a:extLst>
          </p:cNvPr>
          <p:cNvGrpSpPr>
            <a:grpSpLocks noChangeAspect="1"/>
          </p:cNvGrpSpPr>
          <p:nvPr/>
        </p:nvGrpSpPr>
        <p:grpSpPr>
          <a:xfrm>
            <a:off x="46662" y="5941083"/>
            <a:ext cx="1140056" cy="840263"/>
            <a:chOff x="1423698" y="962703"/>
            <a:chExt cx="2845977" cy="2097589"/>
          </a:xfrm>
        </p:grpSpPr>
        <p:pic>
          <p:nvPicPr>
            <p:cNvPr id="60" name="Picture 59" descr="A group of blue people with a white rectangle over their head&#10;&#10;Description automatically generated">
              <a:extLst>
                <a:ext uri="{FF2B5EF4-FFF2-40B4-BE49-F238E27FC236}">
                  <a16:creationId xmlns:a16="http://schemas.microsoft.com/office/drawing/2014/main" id="{943A1DDD-F056-5B1C-05CE-6B26E162A4A5}"/>
                </a:ext>
              </a:extLst>
            </p:cNvPr>
            <p:cNvPicPr>
              <a:picLocks noChangeAspect="1"/>
            </p:cNvPicPr>
            <p:nvPr/>
          </p:nvPicPr>
          <p:blipFill rotWithShape="1">
            <a:blip r:embed="rId10"/>
            <a:srcRect t="23200" b="21326"/>
            <a:stretch/>
          </p:blipFill>
          <p:spPr>
            <a:xfrm>
              <a:off x="1832619" y="962703"/>
              <a:ext cx="2057433" cy="1141331"/>
            </a:xfrm>
            <a:prstGeom prst="rect">
              <a:avLst/>
            </a:prstGeom>
          </p:spPr>
        </p:pic>
        <p:sp>
          <p:nvSpPr>
            <p:cNvPr id="61" name="TextBox 60">
              <a:extLst>
                <a:ext uri="{FF2B5EF4-FFF2-40B4-BE49-F238E27FC236}">
                  <a16:creationId xmlns:a16="http://schemas.microsoft.com/office/drawing/2014/main" id="{438A2F23-3FAD-DC82-EECD-6298DE940086}"/>
                </a:ext>
              </a:extLst>
            </p:cNvPr>
            <p:cNvSpPr txBox="1"/>
            <p:nvPr/>
          </p:nvSpPr>
          <p:spPr>
            <a:xfrm>
              <a:off x="1423698" y="2061478"/>
              <a:ext cx="2845977" cy="998814"/>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ADJUDICATED </a:t>
              </a:r>
            </a:p>
            <a:p>
              <a:pPr algn="ctr"/>
              <a:r>
                <a:rPr lang="en-US" sz="1000" b="1" dirty="0">
                  <a:latin typeface="Arial" panose="020B0604020202020204" pitchFamily="34" charset="0"/>
                  <a:cs typeface="Arial" panose="020B0604020202020204" pitchFamily="34" charset="0"/>
                </a:rPr>
                <a:t>NEGATIVE</a:t>
              </a:r>
            </a:p>
          </p:txBody>
        </p:sp>
      </p:grpSp>
      <p:grpSp>
        <p:nvGrpSpPr>
          <p:cNvPr id="64" name="Group 63">
            <a:extLst>
              <a:ext uri="{FF2B5EF4-FFF2-40B4-BE49-F238E27FC236}">
                <a16:creationId xmlns:a16="http://schemas.microsoft.com/office/drawing/2014/main" id="{A5C113B0-ACD7-F41E-F590-7988C2B96D48}"/>
              </a:ext>
            </a:extLst>
          </p:cNvPr>
          <p:cNvGrpSpPr>
            <a:grpSpLocks noChangeAspect="1"/>
          </p:cNvGrpSpPr>
          <p:nvPr/>
        </p:nvGrpSpPr>
        <p:grpSpPr>
          <a:xfrm>
            <a:off x="1250987" y="5939107"/>
            <a:ext cx="1140057" cy="844410"/>
            <a:chOff x="4502782" y="962703"/>
            <a:chExt cx="2519151" cy="1865869"/>
          </a:xfrm>
        </p:grpSpPr>
        <p:pic>
          <p:nvPicPr>
            <p:cNvPr id="65" name="Picture 64" descr="A group of people with a white cross&#10;&#10;Description automatically generated">
              <a:extLst>
                <a:ext uri="{FF2B5EF4-FFF2-40B4-BE49-F238E27FC236}">
                  <a16:creationId xmlns:a16="http://schemas.microsoft.com/office/drawing/2014/main" id="{04FFC085-2A8B-7E3F-25A1-2D5B0F64237F}"/>
                </a:ext>
              </a:extLst>
            </p:cNvPr>
            <p:cNvPicPr>
              <a:picLocks noChangeAspect="1"/>
            </p:cNvPicPr>
            <p:nvPr/>
          </p:nvPicPr>
          <p:blipFill rotWithShape="1">
            <a:blip r:embed="rId11"/>
            <a:srcRect t="23464" b="21063"/>
            <a:stretch/>
          </p:blipFill>
          <p:spPr>
            <a:xfrm>
              <a:off x="4856898" y="962703"/>
              <a:ext cx="1821174" cy="1010262"/>
            </a:xfrm>
            <a:prstGeom prst="rect">
              <a:avLst/>
            </a:prstGeom>
          </p:spPr>
        </p:pic>
        <p:sp>
          <p:nvSpPr>
            <p:cNvPr id="67" name="TextBox 66">
              <a:extLst>
                <a:ext uri="{FF2B5EF4-FFF2-40B4-BE49-F238E27FC236}">
                  <a16:creationId xmlns:a16="http://schemas.microsoft.com/office/drawing/2014/main" id="{06925725-E2DB-366A-9BA4-72A861C6E03D}"/>
                </a:ext>
              </a:extLst>
            </p:cNvPr>
            <p:cNvSpPr txBox="1"/>
            <p:nvPr/>
          </p:nvSpPr>
          <p:spPr>
            <a:xfrm>
              <a:off x="4502782" y="1944460"/>
              <a:ext cx="2519151" cy="884112"/>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ADJUDICATED </a:t>
              </a:r>
            </a:p>
            <a:p>
              <a:pPr algn="ctr"/>
              <a:r>
                <a:rPr lang="en-US" sz="1000" b="1" dirty="0">
                  <a:latin typeface="Arial" panose="020B0604020202020204" pitchFamily="34" charset="0"/>
                  <a:cs typeface="Arial" panose="020B0604020202020204" pitchFamily="34" charset="0"/>
                </a:rPr>
                <a:t>POSITIVE</a:t>
              </a:r>
            </a:p>
          </p:txBody>
        </p:sp>
      </p:grpSp>
      <p:grpSp>
        <p:nvGrpSpPr>
          <p:cNvPr id="68" name="Group 67">
            <a:extLst>
              <a:ext uri="{FF2B5EF4-FFF2-40B4-BE49-F238E27FC236}">
                <a16:creationId xmlns:a16="http://schemas.microsoft.com/office/drawing/2014/main" id="{8712F940-37FC-69BB-E898-4EEE6B5CB2BC}"/>
              </a:ext>
            </a:extLst>
          </p:cNvPr>
          <p:cNvGrpSpPr>
            <a:grpSpLocks noChangeAspect="1"/>
          </p:cNvGrpSpPr>
          <p:nvPr/>
        </p:nvGrpSpPr>
        <p:grpSpPr>
          <a:xfrm>
            <a:off x="2302913" y="5976175"/>
            <a:ext cx="1737975" cy="840263"/>
            <a:chOff x="6727697" y="962703"/>
            <a:chExt cx="4404021" cy="2129225"/>
          </a:xfrm>
        </p:grpSpPr>
        <p:pic>
          <p:nvPicPr>
            <p:cNvPr id="69" name="Picture 68" descr="A white question mark on a black background&#10;&#10;Description automatically generated">
              <a:extLst>
                <a:ext uri="{FF2B5EF4-FFF2-40B4-BE49-F238E27FC236}">
                  <a16:creationId xmlns:a16="http://schemas.microsoft.com/office/drawing/2014/main" id="{62907BC2-56FD-9C6E-ED4C-22675C76EB47}"/>
                </a:ext>
              </a:extLst>
            </p:cNvPr>
            <p:cNvPicPr>
              <a:picLocks noChangeAspect="1"/>
            </p:cNvPicPr>
            <p:nvPr/>
          </p:nvPicPr>
          <p:blipFill rotWithShape="1">
            <a:blip r:embed="rId12"/>
            <a:srcRect t="23583" b="20943"/>
            <a:stretch/>
          </p:blipFill>
          <p:spPr>
            <a:xfrm>
              <a:off x="7886850" y="962703"/>
              <a:ext cx="2088466" cy="1158543"/>
            </a:xfrm>
            <a:prstGeom prst="rect">
              <a:avLst/>
            </a:prstGeom>
          </p:spPr>
        </p:pic>
        <p:sp>
          <p:nvSpPr>
            <p:cNvPr id="75" name="TextBox 74">
              <a:extLst>
                <a:ext uri="{FF2B5EF4-FFF2-40B4-BE49-F238E27FC236}">
                  <a16:creationId xmlns:a16="http://schemas.microsoft.com/office/drawing/2014/main" id="{C4933E19-7412-EF56-CB3C-0D61F8ED1D6B}"/>
                </a:ext>
              </a:extLst>
            </p:cNvPr>
            <p:cNvSpPr txBox="1"/>
            <p:nvPr/>
          </p:nvSpPr>
          <p:spPr>
            <a:xfrm>
              <a:off x="6727697" y="2078050"/>
              <a:ext cx="4404021" cy="1013878"/>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ADJUDICATION STATUS </a:t>
              </a:r>
            </a:p>
            <a:p>
              <a:pPr algn="ctr"/>
              <a:r>
                <a:rPr lang="en-US" sz="1000" b="1" dirty="0">
                  <a:latin typeface="Arial" panose="020B0604020202020204" pitchFamily="34" charset="0"/>
                  <a:cs typeface="Arial" panose="020B0604020202020204" pitchFamily="34" charset="0"/>
                </a:rPr>
                <a:t>NOT DETERMINED</a:t>
              </a:r>
            </a:p>
          </p:txBody>
        </p:sp>
      </p:grpSp>
      <p:grpSp>
        <p:nvGrpSpPr>
          <p:cNvPr id="76" name="Group 75">
            <a:extLst>
              <a:ext uri="{FF2B5EF4-FFF2-40B4-BE49-F238E27FC236}">
                <a16:creationId xmlns:a16="http://schemas.microsoft.com/office/drawing/2014/main" id="{08E1E951-7CA5-C2E0-3BC7-133DBB47824B}"/>
              </a:ext>
            </a:extLst>
          </p:cNvPr>
          <p:cNvGrpSpPr>
            <a:grpSpLocks noChangeAspect="1"/>
          </p:cNvGrpSpPr>
          <p:nvPr/>
        </p:nvGrpSpPr>
        <p:grpSpPr>
          <a:xfrm>
            <a:off x="3930983" y="5988361"/>
            <a:ext cx="1150871" cy="785749"/>
            <a:chOff x="112782" y="3043604"/>
            <a:chExt cx="2565671" cy="1751695"/>
          </a:xfrm>
        </p:grpSpPr>
        <p:pic>
          <p:nvPicPr>
            <p:cNvPr id="77" name="Picture 76" descr="A test tube with a red and white logo&#10;&#10;Description automatically generated">
              <a:extLst>
                <a:ext uri="{FF2B5EF4-FFF2-40B4-BE49-F238E27FC236}">
                  <a16:creationId xmlns:a16="http://schemas.microsoft.com/office/drawing/2014/main" id="{26CA0F82-3094-7BA2-0F79-079CB65BBA17}"/>
                </a:ext>
              </a:extLst>
            </p:cNvPr>
            <p:cNvPicPr>
              <a:picLocks noChangeAspect="1"/>
            </p:cNvPicPr>
            <p:nvPr/>
          </p:nvPicPr>
          <p:blipFill rotWithShape="1">
            <a:blip r:embed="rId13"/>
            <a:srcRect t="30850" b="33493"/>
            <a:stretch/>
          </p:blipFill>
          <p:spPr>
            <a:xfrm>
              <a:off x="112782" y="3043604"/>
              <a:ext cx="2565671" cy="914845"/>
            </a:xfrm>
            <a:prstGeom prst="rect">
              <a:avLst/>
            </a:prstGeom>
          </p:spPr>
        </p:pic>
        <p:sp>
          <p:nvSpPr>
            <p:cNvPr id="78" name="TextBox 77">
              <a:extLst>
                <a:ext uri="{FF2B5EF4-FFF2-40B4-BE49-F238E27FC236}">
                  <a16:creationId xmlns:a16="http://schemas.microsoft.com/office/drawing/2014/main" id="{606E136B-C7AD-0A2D-A611-5F96C2BD8463}"/>
                </a:ext>
              </a:extLst>
            </p:cNvPr>
            <p:cNvSpPr txBox="1"/>
            <p:nvPr/>
          </p:nvSpPr>
          <p:spPr>
            <a:xfrm>
              <a:off x="256440" y="3903321"/>
              <a:ext cx="2277111" cy="891978"/>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POSITIVE HIV</a:t>
              </a:r>
            </a:p>
            <a:p>
              <a:pPr algn="ctr"/>
              <a:r>
                <a:rPr lang="en-US" sz="1000" b="1" dirty="0">
                  <a:latin typeface="Arial" panose="020B0604020202020204" pitchFamily="34" charset="0"/>
                  <a:cs typeface="Arial" panose="020B0604020202020204" pitchFamily="34" charset="0"/>
                </a:rPr>
                <a:t>RNA TEST</a:t>
              </a:r>
            </a:p>
          </p:txBody>
        </p:sp>
      </p:grpSp>
      <p:grpSp>
        <p:nvGrpSpPr>
          <p:cNvPr id="79" name="Group 78">
            <a:extLst>
              <a:ext uri="{FF2B5EF4-FFF2-40B4-BE49-F238E27FC236}">
                <a16:creationId xmlns:a16="http://schemas.microsoft.com/office/drawing/2014/main" id="{F4486D28-D1D8-194C-45D0-866E8348FBEA}"/>
              </a:ext>
            </a:extLst>
          </p:cNvPr>
          <p:cNvGrpSpPr>
            <a:grpSpLocks noChangeAspect="1"/>
          </p:cNvGrpSpPr>
          <p:nvPr/>
        </p:nvGrpSpPr>
        <p:grpSpPr>
          <a:xfrm>
            <a:off x="5265869" y="5988671"/>
            <a:ext cx="1150308" cy="785749"/>
            <a:chOff x="3248094" y="3043604"/>
            <a:chExt cx="2564422" cy="1751697"/>
          </a:xfrm>
        </p:grpSpPr>
        <p:pic>
          <p:nvPicPr>
            <p:cNvPr id="80" name="Picture 79" descr="A grey and white test tube&#10;&#10;Description automatically generated">
              <a:extLst>
                <a:ext uri="{FF2B5EF4-FFF2-40B4-BE49-F238E27FC236}">
                  <a16:creationId xmlns:a16="http://schemas.microsoft.com/office/drawing/2014/main" id="{5E41EDC2-B2A0-CBEA-1BFE-3C9C426B852C}"/>
                </a:ext>
              </a:extLst>
            </p:cNvPr>
            <p:cNvPicPr>
              <a:picLocks noChangeAspect="1"/>
            </p:cNvPicPr>
            <p:nvPr/>
          </p:nvPicPr>
          <p:blipFill rotWithShape="1">
            <a:blip r:embed="rId14"/>
            <a:srcRect t="30466" b="33877"/>
            <a:stretch/>
          </p:blipFill>
          <p:spPr>
            <a:xfrm>
              <a:off x="3248094" y="3043604"/>
              <a:ext cx="2564422" cy="914400"/>
            </a:xfrm>
            <a:prstGeom prst="rect">
              <a:avLst/>
            </a:prstGeom>
          </p:spPr>
        </p:pic>
        <p:sp>
          <p:nvSpPr>
            <p:cNvPr id="83" name="TextBox 82">
              <a:extLst>
                <a:ext uri="{FF2B5EF4-FFF2-40B4-BE49-F238E27FC236}">
                  <a16:creationId xmlns:a16="http://schemas.microsoft.com/office/drawing/2014/main" id="{CDCC444B-9AB2-AA4D-FDBA-3BD37B0CA2CF}"/>
                </a:ext>
              </a:extLst>
            </p:cNvPr>
            <p:cNvSpPr txBox="1"/>
            <p:nvPr/>
          </p:nvSpPr>
          <p:spPr>
            <a:xfrm>
              <a:off x="3279178" y="3903322"/>
              <a:ext cx="2502257" cy="891979"/>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NEGATIVE HIV </a:t>
              </a:r>
            </a:p>
            <a:p>
              <a:pPr algn="ctr"/>
              <a:r>
                <a:rPr lang="en-US" sz="1000" b="1" dirty="0">
                  <a:latin typeface="Arial" panose="020B0604020202020204" pitchFamily="34" charset="0"/>
                  <a:cs typeface="Arial" panose="020B0604020202020204" pitchFamily="34" charset="0"/>
                </a:rPr>
                <a:t>RNA TEST</a:t>
              </a:r>
            </a:p>
          </p:txBody>
        </p:sp>
      </p:grpSp>
      <p:grpSp>
        <p:nvGrpSpPr>
          <p:cNvPr id="92" name="Group 91">
            <a:extLst>
              <a:ext uri="{FF2B5EF4-FFF2-40B4-BE49-F238E27FC236}">
                <a16:creationId xmlns:a16="http://schemas.microsoft.com/office/drawing/2014/main" id="{15AE1124-34FF-5D81-D0D0-D994A9EC6A21}"/>
              </a:ext>
            </a:extLst>
          </p:cNvPr>
          <p:cNvGrpSpPr>
            <a:grpSpLocks noChangeAspect="1"/>
          </p:cNvGrpSpPr>
          <p:nvPr/>
        </p:nvGrpSpPr>
        <p:grpSpPr>
          <a:xfrm>
            <a:off x="7895174" y="6008671"/>
            <a:ext cx="1481496" cy="730658"/>
            <a:chOff x="8874332" y="3043604"/>
            <a:chExt cx="3853199" cy="1900358"/>
          </a:xfrm>
        </p:grpSpPr>
        <p:pic>
          <p:nvPicPr>
            <p:cNvPr id="93" name="Picture 92" descr="A white object with a black background&#10;&#10;Description automatically generated">
              <a:extLst>
                <a:ext uri="{FF2B5EF4-FFF2-40B4-BE49-F238E27FC236}">
                  <a16:creationId xmlns:a16="http://schemas.microsoft.com/office/drawing/2014/main" id="{653B053A-8959-E384-E8A3-8B1DF14E613F}"/>
                </a:ext>
              </a:extLst>
            </p:cNvPr>
            <p:cNvPicPr>
              <a:picLocks noChangeAspect="1"/>
            </p:cNvPicPr>
            <p:nvPr/>
          </p:nvPicPr>
          <p:blipFill rotWithShape="1">
            <a:blip r:embed="rId15"/>
            <a:srcRect t="32115" b="32228"/>
            <a:stretch/>
          </p:blipFill>
          <p:spPr>
            <a:xfrm>
              <a:off x="9518719" y="3043604"/>
              <a:ext cx="2564422" cy="914400"/>
            </a:xfrm>
            <a:prstGeom prst="rect">
              <a:avLst/>
            </a:prstGeom>
          </p:spPr>
        </p:pic>
        <p:sp>
          <p:nvSpPr>
            <p:cNvPr id="94" name="TextBox 93">
              <a:extLst>
                <a:ext uri="{FF2B5EF4-FFF2-40B4-BE49-F238E27FC236}">
                  <a16:creationId xmlns:a16="http://schemas.microsoft.com/office/drawing/2014/main" id="{16AA264C-24F9-7683-B1B4-8DDCF4BDB3ED}"/>
                </a:ext>
              </a:extLst>
            </p:cNvPr>
            <p:cNvSpPr txBox="1"/>
            <p:nvPr/>
          </p:nvSpPr>
          <p:spPr>
            <a:xfrm>
              <a:off x="8874332" y="3903322"/>
              <a:ext cx="3853199" cy="1040640"/>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NEGATIVE NON-RNA</a:t>
              </a:r>
            </a:p>
            <a:p>
              <a:pPr algn="ctr"/>
              <a:r>
                <a:rPr lang="en-US" sz="1000" b="1" dirty="0">
                  <a:latin typeface="Arial" panose="020B0604020202020204" pitchFamily="34" charset="0"/>
                  <a:cs typeface="Arial" panose="020B0604020202020204" pitchFamily="34" charset="0"/>
                </a:rPr>
                <a:t>HIV TEST</a:t>
              </a:r>
            </a:p>
          </p:txBody>
        </p:sp>
      </p:grpSp>
      <p:grpSp>
        <p:nvGrpSpPr>
          <p:cNvPr id="86" name="Group 85">
            <a:extLst>
              <a:ext uri="{FF2B5EF4-FFF2-40B4-BE49-F238E27FC236}">
                <a16:creationId xmlns:a16="http://schemas.microsoft.com/office/drawing/2014/main" id="{AC9BFC76-E5F3-353D-7D89-DB08D4178BE8}"/>
              </a:ext>
            </a:extLst>
          </p:cNvPr>
          <p:cNvGrpSpPr/>
          <p:nvPr/>
        </p:nvGrpSpPr>
        <p:grpSpPr>
          <a:xfrm>
            <a:off x="4260836" y="891897"/>
            <a:ext cx="3690610" cy="469147"/>
            <a:chOff x="4924860" y="891897"/>
            <a:chExt cx="3690610" cy="469147"/>
          </a:xfrm>
        </p:grpSpPr>
        <p:sp>
          <p:nvSpPr>
            <p:cNvPr id="102" name="TextBox 101">
              <a:extLst>
                <a:ext uri="{FF2B5EF4-FFF2-40B4-BE49-F238E27FC236}">
                  <a16:creationId xmlns:a16="http://schemas.microsoft.com/office/drawing/2014/main" id="{451F92DC-BC60-70D3-C571-8D2C61B14C52}"/>
                </a:ext>
              </a:extLst>
            </p:cNvPr>
            <p:cNvSpPr txBox="1"/>
            <p:nvPr/>
          </p:nvSpPr>
          <p:spPr>
            <a:xfrm>
              <a:off x="5893476" y="950551"/>
              <a:ext cx="412292" cy="338554"/>
            </a:xfrm>
            <a:prstGeom prst="rect">
              <a:avLst/>
            </a:prstGeom>
            <a:noFill/>
          </p:spPr>
          <p:txBody>
            <a:bodyPr wrap="none" rtlCol="0">
              <a:spAutoFit/>
            </a:bodyPr>
            <a:lstStyle/>
            <a:p>
              <a:pPr algn="ctr"/>
              <a:r>
                <a:rPr lang="en-US" sz="1600" b="1" dirty="0">
                  <a:latin typeface="Arial Black" panose="020B0604020202020204" pitchFamily="34" charset="0"/>
                  <a:cs typeface="Arial Black" panose="020B0604020202020204" pitchFamily="34" charset="0"/>
                </a:rPr>
                <a:t>or</a:t>
              </a:r>
            </a:p>
          </p:txBody>
        </p:sp>
        <p:grpSp>
          <p:nvGrpSpPr>
            <p:cNvPr id="103" name="Group 102">
              <a:extLst>
                <a:ext uri="{FF2B5EF4-FFF2-40B4-BE49-F238E27FC236}">
                  <a16:creationId xmlns:a16="http://schemas.microsoft.com/office/drawing/2014/main" id="{AC552F98-BDDA-19DA-2072-15C1E8B6D6B3}"/>
                </a:ext>
              </a:extLst>
            </p:cNvPr>
            <p:cNvGrpSpPr/>
            <p:nvPr/>
          </p:nvGrpSpPr>
          <p:grpSpPr>
            <a:xfrm>
              <a:off x="4924860" y="891897"/>
              <a:ext cx="822960" cy="457003"/>
              <a:chOff x="4848658" y="1240249"/>
              <a:chExt cx="822960" cy="457003"/>
            </a:xfrm>
          </p:grpSpPr>
          <p:pic>
            <p:nvPicPr>
              <p:cNvPr id="111" name="Picture 110">
                <a:extLst>
                  <a:ext uri="{FF2B5EF4-FFF2-40B4-BE49-F238E27FC236}">
                    <a16:creationId xmlns:a16="http://schemas.microsoft.com/office/drawing/2014/main" id="{E1810D85-1464-D82E-6CD3-6E4AA475AFBE}"/>
                  </a:ext>
                </a:extLst>
              </p:cNvPr>
              <p:cNvPicPr>
                <a:picLocks noChangeAspect="1"/>
              </p:cNvPicPr>
              <p:nvPr/>
            </p:nvPicPr>
            <p:blipFill>
              <a:blip r:embed="rId5"/>
              <a:srcRect t="4892" b="4892"/>
              <a:stretch/>
            </p:blipFill>
            <p:spPr>
              <a:xfrm>
                <a:off x="4940098" y="1485125"/>
                <a:ext cx="640080" cy="212127"/>
              </a:xfrm>
              <a:prstGeom prst="rect">
                <a:avLst/>
              </a:prstGeom>
            </p:spPr>
          </p:pic>
          <p:pic>
            <p:nvPicPr>
              <p:cNvPr id="112" name="Picture 111">
                <a:extLst>
                  <a:ext uri="{FF2B5EF4-FFF2-40B4-BE49-F238E27FC236}">
                    <a16:creationId xmlns:a16="http://schemas.microsoft.com/office/drawing/2014/main" id="{8051A58E-2081-F5D7-0B7F-C6EC460DDFFC}"/>
                  </a:ext>
                </a:extLst>
              </p:cNvPr>
              <p:cNvPicPr>
                <a:picLocks noChangeAspect="1"/>
              </p:cNvPicPr>
              <p:nvPr/>
            </p:nvPicPr>
            <p:blipFill>
              <a:blip r:embed="rId7"/>
              <a:srcRect t="11598" b="11598"/>
              <a:stretch/>
            </p:blipFill>
            <p:spPr>
              <a:xfrm>
                <a:off x="4848658" y="1240249"/>
                <a:ext cx="822960" cy="226721"/>
              </a:xfrm>
              <a:prstGeom prst="rect">
                <a:avLst/>
              </a:prstGeom>
            </p:spPr>
          </p:pic>
        </p:grpSp>
        <p:grpSp>
          <p:nvGrpSpPr>
            <p:cNvPr id="104" name="Group 103">
              <a:extLst>
                <a:ext uri="{FF2B5EF4-FFF2-40B4-BE49-F238E27FC236}">
                  <a16:creationId xmlns:a16="http://schemas.microsoft.com/office/drawing/2014/main" id="{C33687C4-7A0C-BCA8-3946-B8927D315249}"/>
                </a:ext>
              </a:extLst>
            </p:cNvPr>
            <p:cNvGrpSpPr/>
            <p:nvPr/>
          </p:nvGrpSpPr>
          <p:grpSpPr>
            <a:xfrm>
              <a:off x="6423807" y="896619"/>
              <a:ext cx="822960" cy="447559"/>
              <a:chOff x="6347605" y="1240249"/>
              <a:chExt cx="822960" cy="447559"/>
            </a:xfrm>
          </p:grpSpPr>
          <p:pic>
            <p:nvPicPr>
              <p:cNvPr id="109" name="Picture 108">
                <a:extLst>
                  <a:ext uri="{FF2B5EF4-FFF2-40B4-BE49-F238E27FC236}">
                    <a16:creationId xmlns:a16="http://schemas.microsoft.com/office/drawing/2014/main" id="{11F677DD-2940-86DC-E54A-6AB03CBCD9A9}"/>
                  </a:ext>
                </a:extLst>
              </p:cNvPr>
              <p:cNvPicPr>
                <a:picLocks noChangeAspect="1"/>
              </p:cNvPicPr>
              <p:nvPr/>
            </p:nvPicPr>
            <p:blipFill>
              <a:blip r:embed="rId8"/>
              <a:srcRect t="7616" b="7616"/>
              <a:stretch/>
            </p:blipFill>
            <p:spPr>
              <a:xfrm>
                <a:off x="6439045" y="1486077"/>
                <a:ext cx="640080" cy="201731"/>
              </a:xfrm>
              <a:prstGeom prst="rect">
                <a:avLst/>
              </a:prstGeom>
            </p:spPr>
          </p:pic>
          <p:pic>
            <p:nvPicPr>
              <p:cNvPr id="110" name="Picture 109">
                <a:extLst>
                  <a:ext uri="{FF2B5EF4-FFF2-40B4-BE49-F238E27FC236}">
                    <a16:creationId xmlns:a16="http://schemas.microsoft.com/office/drawing/2014/main" id="{777C7995-479B-B5A1-8615-26C049EC6F84}"/>
                  </a:ext>
                </a:extLst>
              </p:cNvPr>
              <p:cNvPicPr>
                <a:picLocks noChangeAspect="1"/>
              </p:cNvPicPr>
              <p:nvPr/>
            </p:nvPicPr>
            <p:blipFill>
              <a:blip r:embed="rId7"/>
              <a:srcRect t="11598" b="11598"/>
              <a:stretch/>
            </p:blipFill>
            <p:spPr>
              <a:xfrm>
                <a:off x="6347605" y="1240249"/>
                <a:ext cx="822960" cy="226721"/>
              </a:xfrm>
              <a:prstGeom prst="rect">
                <a:avLst/>
              </a:prstGeom>
            </p:spPr>
          </p:pic>
        </p:grpSp>
        <p:grpSp>
          <p:nvGrpSpPr>
            <p:cNvPr id="105" name="Group 104">
              <a:extLst>
                <a:ext uri="{FF2B5EF4-FFF2-40B4-BE49-F238E27FC236}">
                  <a16:creationId xmlns:a16="http://schemas.microsoft.com/office/drawing/2014/main" id="{3AC5FDF0-C9BE-805A-33AE-327F63D6518A}"/>
                </a:ext>
              </a:extLst>
            </p:cNvPr>
            <p:cNvGrpSpPr/>
            <p:nvPr/>
          </p:nvGrpSpPr>
          <p:grpSpPr>
            <a:xfrm>
              <a:off x="7792510" y="904041"/>
              <a:ext cx="822960" cy="457003"/>
              <a:chOff x="4848658" y="1240249"/>
              <a:chExt cx="822960" cy="457003"/>
            </a:xfrm>
          </p:grpSpPr>
          <p:pic>
            <p:nvPicPr>
              <p:cNvPr id="107" name="Picture 106">
                <a:extLst>
                  <a:ext uri="{FF2B5EF4-FFF2-40B4-BE49-F238E27FC236}">
                    <a16:creationId xmlns:a16="http://schemas.microsoft.com/office/drawing/2014/main" id="{25E19608-9B7D-2B63-4AFF-5A7404E6ADA7}"/>
                  </a:ext>
                </a:extLst>
              </p:cNvPr>
              <p:cNvPicPr>
                <a:picLocks noChangeAspect="1"/>
              </p:cNvPicPr>
              <p:nvPr/>
            </p:nvPicPr>
            <p:blipFill>
              <a:blip r:embed="rId5"/>
              <a:srcRect t="4892" b="4892"/>
              <a:stretch/>
            </p:blipFill>
            <p:spPr>
              <a:xfrm>
                <a:off x="4940098" y="1485125"/>
                <a:ext cx="640080" cy="212127"/>
              </a:xfrm>
              <a:prstGeom prst="rect">
                <a:avLst/>
              </a:prstGeom>
            </p:spPr>
          </p:pic>
          <p:pic>
            <p:nvPicPr>
              <p:cNvPr id="108" name="Picture 107">
                <a:extLst>
                  <a:ext uri="{FF2B5EF4-FFF2-40B4-BE49-F238E27FC236}">
                    <a16:creationId xmlns:a16="http://schemas.microsoft.com/office/drawing/2014/main" id="{2C007452-6580-6DC9-9DAA-7AD892AA5218}"/>
                  </a:ext>
                </a:extLst>
              </p:cNvPr>
              <p:cNvPicPr>
                <a:picLocks noChangeAspect="1"/>
              </p:cNvPicPr>
              <p:nvPr/>
            </p:nvPicPr>
            <p:blipFill>
              <a:blip r:embed="rId6"/>
              <a:srcRect t="12015" b="12015"/>
              <a:stretch/>
            </p:blipFill>
            <p:spPr>
              <a:xfrm>
                <a:off x="4848658" y="1240249"/>
                <a:ext cx="822960" cy="226721"/>
              </a:xfrm>
              <a:prstGeom prst="rect">
                <a:avLst/>
              </a:prstGeom>
            </p:spPr>
          </p:pic>
        </p:grpSp>
        <p:sp>
          <p:nvSpPr>
            <p:cNvPr id="106" name="TextBox 105">
              <a:extLst>
                <a:ext uri="{FF2B5EF4-FFF2-40B4-BE49-F238E27FC236}">
                  <a16:creationId xmlns:a16="http://schemas.microsoft.com/office/drawing/2014/main" id="{C8CAC10C-08E0-7C4B-7360-2CDAB08D977A}"/>
                </a:ext>
              </a:extLst>
            </p:cNvPr>
            <p:cNvSpPr txBox="1"/>
            <p:nvPr/>
          </p:nvSpPr>
          <p:spPr>
            <a:xfrm>
              <a:off x="7287735" y="962247"/>
              <a:ext cx="412292" cy="338554"/>
            </a:xfrm>
            <a:prstGeom prst="rect">
              <a:avLst/>
            </a:prstGeom>
            <a:noFill/>
          </p:spPr>
          <p:txBody>
            <a:bodyPr wrap="none" rtlCol="0">
              <a:spAutoFit/>
            </a:bodyPr>
            <a:lstStyle/>
            <a:p>
              <a:pPr algn="ctr"/>
              <a:r>
                <a:rPr lang="en-US" sz="1600" b="1" dirty="0">
                  <a:latin typeface="Arial Black" panose="020B0604020202020204" pitchFamily="34" charset="0"/>
                  <a:cs typeface="Arial Black" panose="020B0604020202020204" pitchFamily="34" charset="0"/>
                </a:rPr>
                <a:t>or</a:t>
              </a:r>
            </a:p>
          </p:txBody>
        </p:sp>
      </p:grpSp>
      <p:sp>
        <p:nvSpPr>
          <p:cNvPr id="81" name="Rectangle 80">
            <a:extLst>
              <a:ext uri="{FF2B5EF4-FFF2-40B4-BE49-F238E27FC236}">
                <a16:creationId xmlns:a16="http://schemas.microsoft.com/office/drawing/2014/main" id="{69246FB5-9734-BCC9-CB13-11B6472BF0E3}"/>
              </a:ext>
            </a:extLst>
          </p:cNvPr>
          <p:cNvSpPr/>
          <p:nvPr/>
        </p:nvSpPr>
        <p:spPr>
          <a:xfrm>
            <a:off x="377072" y="138840"/>
            <a:ext cx="9285558" cy="1291242"/>
          </a:xfrm>
          <a:prstGeom prst="rect">
            <a:avLst/>
          </a:prstGeom>
          <a:solidFill>
            <a:srgbClr val="FFFFFF">
              <a:alpha val="9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64BE95D0-5FC9-CA39-F3EA-C033B929F23F}"/>
              </a:ext>
            </a:extLst>
          </p:cNvPr>
          <p:cNvGrpSpPr>
            <a:grpSpLocks noChangeAspect="1"/>
          </p:cNvGrpSpPr>
          <p:nvPr/>
        </p:nvGrpSpPr>
        <p:grpSpPr>
          <a:xfrm>
            <a:off x="9223225" y="5781316"/>
            <a:ext cx="1508747" cy="1058984"/>
            <a:chOff x="912096" y="4241944"/>
            <a:chExt cx="4168411" cy="2925785"/>
          </a:xfrm>
        </p:grpSpPr>
        <p:pic>
          <p:nvPicPr>
            <p:cNvPr id="19" name="Picture 18" descr="A blue and white syringe with a white circle and black text&#10;&#10;Description automatically generated">
              <a:extLst>
                <a:ext uri="{FF2B5EF4-FFF2-40B4-BE49-F238E27FC236}">
                  <a16:creationId xmlns:a16="http://schemas.microsoft.com/office/drawing/2014/main" id="{7DCBFCFA-74DA-F821-D747-F94717C635C8}"/>
                </a:ext>
              </a:extLst>
            </p:cNvPr>
            <p:cNvPicPr>
              <a:picLocks noChangeAspect="1"/>
            </p:cNvPicPr>
            <p:nvPr/>
          </p:nvPicPr>
          <p:blipFill>
            <a:blip r:embed="rId16"/>
            <a:stretch>
              <a:fillRect/>
            </a:stretch>
          </p:blipFill>
          <p:spPr>
            <a:xfrm>
              <a:off x="2086213" y="4241944"/>
              <a:ext cx="1828800" cy="1828800"/>
            </a:xfrm>
            <a:prstGeom prst="rect">
              <a:avLst/>
            </a:prstGeom>
          </p:spPr>
        </p:pic>
        <p:sp>
          <p:nvSpPr>
            <p:cNvPr id="20" name="TextBox 19">
              <a:extLst>
                <a:ext uri="{FF2B5EF4-FFF2-40B4-BE49-F238E27FC236}">
                  <a16:creationId xmlns:a16="http://schemas.microsoft.com/office/drawing/2014/main" id="{1BC94CF8-3583-FD36-FA07-F1D61F53E443}"/>
                </a:ext>
              </a:extLst>
            </p:cNvPr>
            <p:cNvSpPr txBox="1"/>
            <p:nvPr/>
          </p:nvSpPr>
          <p:spPr>
            <a:xfrm>
              <a:off x="912096" y="6062296"/>
              <a:ext cx="4168411" cy="1105433"/>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NO CAB-LA W/ IN</a:t>
              </a:r>
            </a:p>
            <a:p>
              <a:pPr algn="ctr"/>
              <a:r>
                <a:rPr lang="en-US" sz="1000" b="1" dirty="0">
                  <a:latin typeface="Arial" panose="020B0604020202020204" pitchFamily="34" charset="0"/>
                  <a:cs typeface="Arial" panose="020B0604020202020204" pitchFamily="34" charset="0"/>
                </a:rPr>
                <a:t>THE LAST 6 MONTHS</a:t>
              </a:r>
            </a:p>
          </p:txBody>
        </p:sp>
      </p:grpSp>
      <p:grpSp>
        <p:nvGrpSpPr>
          <p:cNvPr id="21" name="Group 20">
            <a:extLst>
              <a:ext uri="{FF2B5EF4-FFF2-40B4-BE49-F238E27FC236}">
                <a16:creationId xmlns:a16="http://schemas.microsoft.com/office/drawing/2014/main" id="{C21846C2-4C0A-CC92-205E-E042AF142CB5}"/>
              </a:ext>
            </a:extLst>
          </p:cNvPr>
          <p:cNvGrpSpPr>
            <a:grpSpLocks noChangeAspect="1"/>
          </p:cNvGrpSpPr>
          <p:nvPr/>
        </p:nvGrpSpPr>
        <p:grpSpPr>
          <a:xfrm>
            <a:off x="10676497" y="5781316"/>
            <a:ext cx="1508747" cy="1058984"/>
            <a:chOff x="7107189" y="4241944"/>
            <a:chExt cx="4168399" cy="2925785"/>
          </a:xfrm>
        </p:grpSpPr>
        <p:pic>
          <p:nvPicPr>
            <p:cNvPr id="26" name="Picture 25" descr="A yellow syringe with a circle and arrow&#10;&#10;Description automatically generated">
              <a:extLst>
                <a:ext uri="{FF2B5EF4-FFF2-40B4-BE49-F238E27FC236}">
                  <a16:creationId xmlns:a16="http://schemas.microsoft.com/office/drawing/2014/main" id="{EA45F698-C920-098D-2752-A842AD985569}"/>
                </a:ext>
              </a:extLst>
            </p:cNvPr>
            <p:cNvPicPr>
              <a:picLocks noChangeAspect="1"/>
            </p:cNvPicPr>
            <p:nvPr/>
          </p:nvPicPr>
          <p:blipFill>
            <a:blip r:embed="rId17"/>
            <a:stretch>
              <a:fillRect/>
            </a:stretch>
          </p:blipFill>
          <p:spPr>
            <a:xfrm>
              <a:off x="8276987" y="4241944"/>
              <a:ext cx="1828800" cy="1828800"/>
            </a:xfrm>
            <a:prstGeom prst="rect">
              <a:avLst/>
            </a:prstGeom>
          </p:spPr>
        </p:pic>
        <p:sp>
          <p:nvSpPr>
            <p:cNvPr id="27" name="TextBox 26">
              <a:extLst>
                <a:ext uri="{FF2B5EF4-FFF2-40B4-BE49-F238E27FC236}">
                  <a16:creationId xmlns:a16="http://schemas.microsoft.com/office/drawing/2014/main" id="{12FF0BA9-998C-A19B-6EAC-9FE603CF9886}"/>
                </a:ext>
              </a:extLst>
            </p:cNvPr>
            <p:cNvSpPr txBox="1"/>
            <p:nvPr/>
          </p:nvSpPr>
          <p:spPr>
            <a:xfrm>
              <a:off x="7107189" y="6062296"/>
              <a:ext cx="4168399" cy="1105433"/>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CAB-LA W/ IN</a:t>
              </a:r>
            </a:p>
            <a:p>
              <a:pPr algn="ctr"/>
              <a:r>
                <a:rPr lang="en-US" sz="1000" b="1" dirty="0">
                  <a:latin typeface="Arial" panose="020B0604020202020204" pitchFamily="34" charset="0"/>
                  <a:cs typeface="Arial" panose="020B0604020202020204" pitchFamily="34" charset="0"/>
                </a:rPr>
                <a:t>THE LAST 6 MONTHS</a:t>
              </a:r>
            </a:p>
          </p:txBody>
        </p:sp>
      </p:grpSp>
      <p:pic>
        <p:nvPicPr>
          <p:cNvPr id="84" name="Picture 2" descr="HPTN Logo 2023">
            <a:extLst>
              <a:ext uri="{FF2B5EF4-FFF2-40B4-BE49-F238E27FC236}">
                <a16:creationId xmlns:a16="http://schemas.microsoft.com/office/drawing/2014/main" id="{E5E48FE9-EB74-A5B5-72FD-717457CE810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246074" y="7636"/>
            <a:ext cx="1971040" cy="907716"/>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4">
            <a:extLst>
              <a:ext uri="{FF2B5EF4-FFF2-40B4-BE49-F238E27FC236}">
                <a16:creationId xmlns:a16="http://schemas.microsoft.com/office/drawing/2014/main" id="{C050E112-578B-7967-2CBF-5F6870333E4D}"/>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936954" y="886769"/>
            <a:ext cx="1280160" cy="804672"/>
          </a:xfrm>
          <a:prstGeom prst="rect">
            <a:avLst/>
          </a:prstGeom>
          <a:noFill/>
          <a:extLst>
            <a:ext uri="{909E8E84-426E-40DD-AFC4-6F175D3DCCD1}">
              <a14:hiddenFill xmlns:a14="http://schemas.microsoft.com/office/drawing/2010/main">
                <a:solidFill>
                  <a:srgbClr val="FFFFFF"/>
                </a:solidFill>
              </a14:hiddenFill>
            </a:ext>
          </a:extLst>
        </p:spPr>
      </p:pic>
      <p:grpSp>
        <p:nvGrpSpPr>
          <p:cNvPr id="91" name="Group 90">
            <a:extLst>
              <a:ext uri="{FF2B5EF4-FFF2-40B4-BE49-F238E27FC236}">
                <a16:creationId xmlns:a16="http://schemas.microsoft.com/office/drawing/2014/main" id="{E8871FC6-F8E7-365A-74E8-98D4AF06AC6E}"/>
              </a:ext>
            </a:extLst>
          </p:cNvPr>
          <p:cNvGrpSpPr>
            <a:grpSpLocks noChangeAspect="1"/>
          </p:cNvGrpSpPr>
          <p:nvPr/>
        </p:nvGrpSpPr>
        <p:grpSpPr>
          <a:xfrm>
            <a:off x="6513104" y="6008671"/>
            <a:ext cx="1415773" cy="730658"/>
            <a:chOff x="6233623" y="3043604"/>
            <a:chExt cx="2863987" cy="1900361"/>
          </a:xfrm>
        </p:grpSpPr>
        <p:pic>
          <p:nvPicPr>
            <p:cNvPr id="95" name="Picture 94">
              <a:extLst>
                <a:ext uri="{FF2B5EF4-FFF2-40B4-BE49-F238E27FC236}">
                  <a16:creationId xmlns:a16="http://schemas.microsoft.com/office/drawing/2014/main" id="{1627440C-79FC-1799-DDF4-19F7969B09B2}"/>
                </a:ext>
              </a:extLst>
            </p:cNvPr>
            <p:cNvPicPr>
              <a:picLocks/>
            </p:cNvPicPr>
            <p:nvPr/>
          </p:nvPicPr>
          <p:blipFill>
            <a:blip r:embed="rId5"/>
            <a:srcRect t="1544" b="1544"/>
            <a:stretch/>
          </p:blipFill>
          <p:spPr>
            <a:xfrm>
              <a:off x="6669577" y="3043604"/>
              <a:ext cx="1997733" cy="914400"/>
            </a:xfrm>
            <a:prstGeom prst="rect">
              <a:avLst/>
            </a:prstGeom>
          </p:spPr>
        </p:pic>
        <p:sp>
          <p:nvSpPr>
            <p:cNvPr id="96" name="TextBox 95">
              <a:extLst>
                <a:ext uri="{FF2B5EF4-FFF2-40B4-BE49-F238E27FC236}">
                  <a16:creationId xmlns:a16="http://schemas.microsoft.com/office/drawing/2014/main" id="{15F6EA82-210B-B7BF-B7AA-A75758811BF3}"/>
                </a:ext>
              </a:extLst>
            </p:cNvPr>
            <p:cNvSpPr txBox="1"/>
            <p:nvPr/>
          </p:nvSpPr>
          <p:spPr>
            <a:xfrm>
              <a:off x="6233623" y="3903323"/>
              <a:ext cx="2863987" cy="1040642"/>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POSITIVE NON-RNA</a:t>
              </a:r>
            </a:p>
            <a:p>
              <a:pPr algn="ctr"/>
              <a:r>
                <a:rPr lang="en-US" sz="1000" b="1" dirty="0">
                  <a:latin typeface="Arial" panose="020B0604020202020204" pitchFamily="34" charset="0"/>
                  <a:cs typeface="Arial" panose="020B0604020202020204" pitchFamily="34" charset="0"/>
                </a:rPr>
                <a:t>HIV TEST</a:t>
              </a:r>
            </a:p>
          </p:txBody>
        </p:sp>
      </p:grpSp>
    </p:spTree>
    <p:extLst>
      <p:ext uri="{BB962C8B-B14F-4D97-AF65-F5344CB8AC3E}">
        <p14:creationId xmlns:p14="http://schemas.microsoft.com/office/powerpoint/2010/main" val="1620606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up)">
                                      <p:cBhvr>
                                        <p:cTn id="7" dur="500"/>
                                        <p:tgtEl>
                                          <p:spTgt spid="53"/>
                                        </p:tgtEl>
                                      </p:cBhvr>
                                    </p:animEffect>
                                  </p:childTnLst>
                                </p:cTn>
                              </p:par>
                              <p:par>
                                <p:cTn id="8" presetID="10" presetClass="exit" presetSubtype="0" fill="hold" nodeType="withEffect">
                                  <p:stCondLst>
                                    <p:cond delay="0"/>
                                  </p:stCondLst>
                                  <p:childTnLst>
                                    <p:animEffect transition="out" filter="fade">
                                      <p:cBhvr>
                                        <p:cTn id="9" dur="500"/>
                                        <p:tgtEl>
                                          <p:spTgt spid="32"/>
                                        </p:tgtEl>
                                      </p:cBhvr>
                                    </p:animEffect>
                                    <p:set>
                                      <p:cBhvr>
                                        <p:cTn id="10" dur="1" fill="hold">
                                          <p:stCondLst>
                                            <p:cond delay="499"/>
                                          </p:stCondLst>
                                        </p:cTn>
                                        <p:tgtEl>
                                          <p:spTgt spid="3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wipe(up)">
                                      <p:cBhvr>
                                        <p:cTn id="15" dur="500"/>
                                        <p:tgtEl>
                                          <p:spTgt spid="5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2"/>
                                        </p:tgtEl>
                                        <p:attrNameLst>
                                          <p:attrName>style.visibility</p:attrName>
                                        </p:attrNameLst>
                                      </p:cBhvr>
                                      <p:to>
                                        <p:strVal val="visible"/>
                                      </p:to>
                                    </p:set>
                                    <p:animEffect transition="in" filter="fade">
                                      <p:cBhvr>
                                        <p:cTn id="20" dur="500"/>
                                        <p:tgtEl>
                                          <p:spTgt spid="8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fade">
                                      <p:cBhvr>
                                        <p:cTn id="25"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or3">
            <a:extLst>
              <a:ext uri="{FF2B5EF4-FFF2-40B4-BE49-F238E27FC236}">
                <a16:creationId xmlns:a16="http://schemas.microsoft.com/office/drawing/2014/main" id="{944C83EE-5FDC-0A09-571F-B17499F48E72}"/>
              </a:ext>
            </a:extLst>
          </p:cNvPr>
          <p:cNvCxnSpPr>
            <a:cxnSpLocks/>
            <a:endCxn id="12" idx="0"/>
          </p:cNvCxnSpPr>
          <p:nvPr/>
        </p:nvCxnSpPr>
        <p:spPr>
          <a:xfrm>
            <a:off x="6096000" y="1445187"/>
            <a:ext cx="2684519" cy="270731"/>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7" name="!!Connector1">
            <a:extLst>
              <a:ext uri="{FF2B5EF4-FFF2-40B4-BE49-F238E27FC236}">
                <a16:creationId xmlns:a16="http://schemas.microsoft.com/office/drawing/2014/main" id="{236A02EF-E940-15C7-0AB0-B6FD7873BC99}"/>
              </a:ext>
            </a:extLst>
          </p:cNvPr>
          <p:cNvCxnSpPr>
            <a:cxnSpLocks/>
            <a:endCxn id="15" idx="0"/>
          </p:cNvCxnSpPr>
          <p:nvPr/>
        </p:nvCxnSpPr>
        <p:spPr>
          <a:xfrm rot="10800000" flipV="1">
            <a:off x="3439047" y="1445187"/>
            <a:ext cx="2665940" cy="270732"/>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5" name="!!Connector2">
            <a:extLst>
              <a:ext uri="{FF2B5EF4-FFF2-40B4-BE49-F238E27FC236}">
                <a16:creationId xmlns:a16="http://schemas.microsoft.com/office/drawing/2014/main" id="{FC26DB92-07EC-7294-09BD-593B88DA97BB}"/>
              </a:ext>
            </a:extLst>
          </p:cNvPr>
          <p:cNvCxnSpPr>
            <a:cxnSpLocks/>
            <a:endCxn id="9" idx="0"/>
          </p:cNvCxnSpPr>
          <p:nvPr/>
        </p:nvCxnSpPr>
        <p:spPr>
          <a:xfrm flipH="1">
            <a:off x="6097740" y="1289105"/>
            <a:ext cx="1882" cy="42681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 name="TextBox 8">
            <a:extLst>
              <a:ext uri="{FF2B5EF4-FFF2-40B4-BE49-F238E27FC236}">
                <a16:creationId xmlns:a16="http://schemas.microsoft.com/office/drawing/2014/main" id="{95101599-7853-469B-2487-D67867EFB505}"/>
              </a:ext>
            </a:extLst>
          </p:cNvPr>
          <p:cNvSpPr txBox="1"/>
          <p:nvPr/>
        </p:nvSpPr>
        <p:spPr>
          <a:xfrm>
            <a:off x="5902815" y="1715918"/>
            <a:ext cx="389850" cy="400110"/>
          </a:xfrm>
          <a:prstGeom prst="rect">
            <a:avLst/>
          </a:prstGeom>
          <a:noFill/>
        </p:spPr>
        <p:txBody>
          <a:bodyPr wrap="square" rtlCol="0">
            <a:spAutoFit/>
          </a:bodyPr>
          <a:lstStyle/>
          <a:p>
            <a:pPr algn="ctr"/>
            <a:r>
              <a:rPr lang="en-US" sz="2000" b="1" dirty="0">
                <a:latin typeface="Arial Black" panose="020B0604020202020204" pitchFamily="34" charset="0"/>
                <a:cs typeface="Arial Black" panose="020B0604020202020204" pitchFamily="34" charset="0"/>
              </a:rPr>
              <a:t>2</a:t>
            </a:r>
          </a:p>
        </p:txBody>
      </p:sp>
      <p:pic>
        <p:nvPicPr>
          <p:cNvPr id="10" name="Picture 9">
            <a:extLst>
              <a:ext uri="{FF2B5EF4-FFF2-40B4-BE49-F238E27FC236}">
                <a16:creationId xmlns:a16="http://schemas.microsoft.com/office/drawing/2014/main" id="{39B0C2E1-5BE2-B2ED-2544-12470F92CF97}"/>
              </a:ext>
            </a:extLst>
          </p:cNvPr>
          <p:cNvPicPr>
            <a:picLocks noChangeAspect="1"/>
          </p:cNvPicPr>
          <p:nvPr/>
        </p:nvPicPr>
        <p:blipFill>
          <a:blip r:embed="rId2"/>
          <a:srcRect t="4643" b="4643"/>
          <a:stretch/>
        </p:blipFill>
        <p:spPr>
          <a:xfrm>
            <a:off x="5725888" y="2047757"/>
            <a:ext cx="731520" cy="363611"/>
          </a:xfrm>
          <a:prstGeom prst="rect">
            <a:avLst/>
          </a:prstGeom>
        </p:spPr>
      </p:pic>
      <p:sp>
        <p:nvSpPr>
          <p:cNvPr id="12" name="TextBox 11">
            <a:extLst>
              <a:ext uri="{FF2B5EF4-FFF2-40B4-BE49-F238E27FC236}">
                <a16:creationId xmlns:a16="http://schemas.microsoft.com/office/drawing/2014/main" id="{A1E73319-9AA6-27CD-6228-C0F1BF7E8E20}"/>
              </a:ext>
            </a:extLst>
          </p:cNvPr>
          <p:cNvSpPr txBox="1"/>
          <p:nvPr/>
        </p:nvSpPr>
        <p:spPr>
          <a:xfrm>
            <a:off x="8516664" y="1715918"/>
            <a:ext cx="527710" cy="400110"/>
          </a:xfrm>
          <a:prstGeom prst="rect">
            <a:avLst/>
          </a:prstGeom>
          <a:noFill/>
        </p:spPr>
        <p:txBody>
          <a:bodyPr wrap="none" rtlCol="0">
            <a:spAutoFit/>
          </a:bodyPr>
          <a:lstStyle/>
          <a:p>
            <a:pPr algn="ctr"/>
            <a:r>
              <a:rPr lang="en-US" sz="2000" b="1" dirty="0">
                <a:latin typeface="Arial Black" panose="020B0604020202020204" pitchFamily="34" charset="0"/>
                <a:cs typeface="Arial Black" panose="020B0604020202020204" pitchFamily="34" charset="0"/>
              </a:rPr>
              <a:t>29</a:t>
            </a:r>
          </a:p>
        </p:txBody>
      </p:sp>
      <p:pic>
        <p:nvPicPr>
          <p:cNvPr id="13" name="Picture 12">
            <a:extLst>
              <a:ext uri="{FF2B5EF4-FFF2-40B4-BE49-F238E27FC236}">
                <a16:creationId xmlns:a16="http://schemas.microsoft.com/office/drawing/2014/main" id="{CFE917E1-4123-C71D-2B5F-137AEAFC0365}"/>
              </a:ext>
            </a:extLst>
          </p:cNvPr>
          <p:cNvPicPr>
            <a:picLocks noChangeAspect="1"/>
          </p:cNvPicPr>
          <p:nvPr/>
        </p:nvPicPr>
        <p:blipFill>
          <a:blip r:embed="rId3"/>
          <a:srcRect t="4555" b="4555"/>
          <a:stretch/>
        </p:blipFill>
        <p:spPr>
          <a:xfrm>
            <a:off x="8405397" y="2046869"/>
            <a:ext cx="731520" cy="364320"/>
          </a:xfrm>
          <a:prstGeom prst="rect">
            <a:avLst/>
          </a:prstGeom>
        </p:spPr>
      </p:pic>
      <p:sp>
        <p:nvSpPr>
          <p:cNvPr id="15" name="TextBox 14">
            <a:extLst>
              <a:ext uri="{FF2B5EF4-FFF2-40B4-BE49-F238E27FC236}">
                <a16:creationId xmlns:a16="http://schemas.microsoft.com/office/drawing/2014/main" id="{12A8001C-8A70-7B31-F0EA-30B882A9CB42}"/>
              </a:ext>
            </a:extLst>
          </p:cNvPr>
          <p:cNvSpPr txBox="1"/>
          <p:nvPr/>
        </p:nvSpPr>
        <p:spPr>
          <a:xfrm>
            <a:off x="3175192" y="1715919"/>
            <a:ext cx="527710" cy="400110"/>
          </a:xfrm>
          <a:prstGeom prst="rect">
            <a:avLst/>
          </a:prstGeom>
          <a:noFill/>
        </p:spPr>
        <p:txBody>
          <a:bodyPr wrap="none" rtlCol="0">
            <a:spAutoFit/>
          </a:bodyPr>
          <a:lstStyle/>
          <a:p>
            <a:pPr algn="ctr"/>
            <a:r>
              <a:rPr lang="en-US" sz="2000" b="1" dirty="0">
                <a:latin typeface="Arial Black" panose="020B0604020202020204" pitchFamily="34" charset="0"/>
                <a:cs typeface="Arial Black" panose="020B0604020202020204" pitchFamily="34" charset="0"/>
              </a:rPr>
              <a:t>42</a:t>
            </a:r>
          </a:p>
        </p:txBody>
      </p:sp>
      <p:pic>
        <p:nvPicPr>
          <p:cNvPr id="16" name="Picture 15">
            <a:extLst>
              <a:ext uri="{FF2B5EF4-FFF2-40B4-BE49-F238E27FC236}">
                <a16:creationId xmlns:a16="http://schemas.microsoft.com/office/drawing/2014/main" id="{48F0AC36-DB40-0EE4-D3B5-048201CFADC9}"/>
              </a:ext>
            </a:extLst>
          </p:cNvPr>
          <p:cNvPicPr>
            <a:picLocks noChangeAspect="1"/>
          </p:cNvPicPr>
          <p:nvPr/>
        </p:nvPicPr>
        <p:blipFill>
          <a:blip r:embed="rId4"/>
          <a:srcRect t="5663" b="5663"/>
          <a:stretch/>
        </p:blipFill>
        <p:spPr>
          <a:xfrm>
            <a:off x="3068935" y="2047756"/>
            <a:ext cx="731520" cy="364320"/>
          </a:xfrm>
          <a:prstGeom prst="rect">
            <a:avLst/>
          </a:prstGeom>
        </p:spPr>
      </p:pic>
      <p:cxnSp>
        <p:nvCxnSpPr>
          <p:cNvPr id="23" name="!!Connector3">
            <a:extLst>
              <a:ext uri="{FF2B5EF4-FFF2-40B4-BE49-F238E27FC236}">
                <a16:creationId xmlns:a16="http://schemas.microsoft.com/office/drawing/2014/main" id="{62B07A26-CB8C-51C9-EBD2-67B339942D4E}"/>
              </a:ext>
            </a:extLst>
          </p:cNvPr>
          <p:cNvCxnSpPr>
            <a:cxnSpLocks/>
            <a:stCxn id="16" idx="2"/>
            <a:endCxn id="42" idx="0"/>
          </p:cNvCxnSpPr>
          <p:nvPr/>
        </p:nvCxnSpPr>
        <p:spPr>
          <a:xfrm rot="16200000" flipH="1">
            <a:off x="3815056" y="2031714"/>
            <a:ext cx="376187" cy="1136909"/>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24" name="!!Connector1">
            <a:extLst>
              <a:ext uri="{FF2B5EF4-FFF2-40B4-BE49-F238E27FC236}">
                <a16:creationId xmlns:a16="http://schemas.microsoft.com/office/drawing/2014/main" id="{72FEC596-F79C-8FDF-4A53-C959DE2C24A5}"/>
              </a:ext>
            </a:extLst>
          </p:cNvPr>
          <p:cNvCxnSpPr>
            <a:cxnSpLocks/>
            <a:stCxn id="16" idx="2"/>
            <a:endCxn id="41" idx="0"/>
          </p:cNvCxnSpPr>
          <p:nvPr/>
        </p:nvCxnSpPr>
        <p:spPr>
          <a:xfrm rot="5400000">
            <a:off x="2670225" y="2023794"/>
            <a:ext cx="376188" cy="1152753"/>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grpSp>
        <p:nvGrpSpPr>
          <p:cNvPr id="39" name="Group 38">
            <a:extLst>
              <a:ext uri="{FF2B5EF4-FFF2-40B4-BE49-F238E27FC236}">
                <a16:creationId xmlns:a16="http://schemas.microsoft.com/office/drawing/2014/main" id="{F7F80D53-C132-24CA-99B8-1A0689D2D4FB}"/>
              </a:ext>
            </a:extLst>
          </p:cNvPr>
          <p:cNvGrpSpPr/>
          <p:nvPr/>
        </p:nvGrpSpPr>
        <p:grpSpPr>
          <a:xfrm>
            <a:off x="1870462" y="3087791"/>
            <a:ext cx="822960" cy="456052"/>
            <a:chOff x="1784073" y="3741471"/>
            <a:chExt cx="822960" cy="456052"/>
          </a:xfrm>
        </p:grpSpPr>
        <p:pic>
          <p:nvPicPr>
            <p:cNvPr id="30" name="Picture 29">
              <a:extLst>
                <a:ext uri="{FF2B5EF4-FFF2-40B4-BE49-F238E27FC236}">
                  <a16:creationId xmlns:a16="http://schemas.microsoft.com/office/drawing/2014/main" id="{1E7324A3-0DED-54ED-DABD-F7AA5F9405C0}"/>
                </a:ext>
              </a:extLst>
            </p:cNvPr>
            <p:cNvPicPr>
              <a:picLocks noChangeAspect="1"/>
            </p:cNvPicPr>
            <p:nvPr/>
          </p:nvPicPr>
          <p:blipFill>
            <a:blip r:embed="rId5"/>
            <a:srcRect t="4892" b="4892"/>
            <a:stretch/>
          </p:blipFill>
          <p:spPr>
            <a:xfrm>
              <a:off x="1875513" y="3985396"/>
              <a:ext cx="640080" cy="212127"/>
            </a:xfrm>
            <a:prstGeom prst="rect">
              <a:avLst/>
            </a:prstGeom>
          </p:spPr>
        </p:pic>
        <p:pic>
          <p:nvPicPr>
            <p:cNvPr id="34" name="Picture 33">
              <a:extLst>
                <a:ext uri="{FF2B5EF4-FFF2-40B4-BE49-F238E27FC236}">
                  <a16:creationId xmlns:a16="http://schemas.microsoft.com/office/drawing/2014/main" id="{5AFA7E0B-57C6-2CA7-21B2-5AEF16880DDD}"/>
                </a:ext>
              </a:extLst>
            </p:cNvPr>
            <p:cNvPicPr>
              <a:picLocks noChangeAspect="1"/>
            </p:cNvPicPr>
            <p:nvPr/>
          </p:nvPicPr>
          <p:blipFill>
            <a:blip r:embed="rId6"/>
            <a:srcRect t="12015" b="12015"/>
            <a:stretch/>
          </p:blipFill>
          <p:spPr>
            <a:xfrm>
              <a:off x="1784073" y="3741471"/>
              <a:ext cx="822960" cy="226721"/>
            </a:xfrm>
            <a:prstGeom prst="rect">
              <a:avLst/>
            </a:prstGeom>
          </p:spPr>
        </p:pic>
      </p:grpSp>
      <p:sp>
        <p:nvSpPr>
          <p:cNvPr id="41" name="TextBox 40">
            <a:extLst>
              <a:ext uri="{FF2B5EF4-FFF2-40B4-BE49-F238E27FC236}">
                <a16:creationId xmlns:a16="http://schemas.microsoft.com/office/drawing/2014/main" id="{6962D2B2-105D-FC75-426F-23B9D6A385F6}"/>
              </a:ext>
            </a:extLst>
          </p:cNvPr>
          <p:cNvSpPr txBox="1"/>
          <p:nvPr/>
        </p:nvSpPr>
        <p:spPr>
          <a:xfrm>
            <a:off x="2018087" y="2788264"/>
            <a:ext cx="527710" cy="400110"/>
          </a:xfrm>
          <a:prstGeom prst="rect">
            <a:avLst/>
          </a:prstGeom>
          <a:noFill/>
        </p:spPr>
        <p:txBody>
          <a:bodyPr wrap="none" rtlCol="0">
            <a:spAutoFit/>
          </a:bodyPr>
          <a:lstStyle/>
          <a:p>
            <a:pPr algn="ctr"/>
            <a:r>
              <a:rPr lang="en-US" sz="2000" b="1" dirty="0">
                <a:latin typeface="Arial Black" panose="020B0604020202020204" pitchFamily="34" charset="0"/>
                <a:cs typeface="Arial Black" panose="020B0604020202020204" pitchFamily="34" charset="0"/>
              </a:rPr>
              <a:t>20</a:t>
            </a:r>
          </a:p>
        </p:txBody>
      </p:sp>
      <p:grpSp>
        <p:nvGrpSpPr>
          <p:cNvPr id="46" name="Group 45">
            <a:extLst>
              <a:ext uri="{FF2B5EF4-FFF2-40B4-BE49-F238E27FC236}">
                <a16:creationId xmlns:a16="http://schemas.microsoft.com/office/drawing/2014/main" id="{CBAB3CB1-EA40-ADBF-F906-3A42F445DE14}"/>
              </a:ext>
            </a:extLst>
          </p:cNvPr>
          <p:cNvGrpSpPr/>
          <p:nvPr/>
        </p:nvGrpSpPr>
        <p:grpSpPr>
          <a:xfrm>
            <a:off x="4164328" y="3087475"/>
            <a:ext cx="822960" cy="446608"/>
            <a:chOff x="4057307" y="3741471"/>
            <a:chExt cx="822960" cy="446608"/>
          </a:xfrm>
        </p:grpSpPr>
        <p:pic>
          <p:nvPicPr>
            <p:cNvPr id="31" name="Picture 30">
              <a:extLst>
                <a:ext uri="{FF2B5EF4-FFF2-40B4-BE49-F238E27FC236}">
                  <a16:creationId xmlns:a16="http://schemas.microsoft.com/office/drawing/2014/main" id="{D4C7DA5C-B13C-CE08-3032-1B3C46EFD003}"/>
                </a:ext>
              </a:extLst>
            </p:cNvPr>
            <p:cNvPicPr>
              <a:picLocks noChangeAspect="1"/>
            </p:cNvPicPr>
            <p:nvPr/>
          </p:nvPicPr>
          <p:blipFill>
            <a:blip r:embed="rId7"/>
            <a:srcRect t="11598" b="11598"/>
            <a:stretch/>
          </p:blipFill>
          <p:spPr>
            <a:xfrm>
              <a:off x="4057307" y="3741471"/>
              <a:ext cx="822960" cy="226721"/>
            </a:xfrm>
            <a:prstGeom prst="rect">
              <a:avLst/>
            </a:prstGeom>
          </p:spPr>
        </p:pic>
        <p:pic>
          <p:nvPicPr>
            <p:cNvPr id="33" name="Picture 32">
              <a:extLst>
                <a:ext uri="{FF2B5EF4-FFF2-40B4-BE49-F238E27FC236}">
                  <a16:creationId xmlns:a16="http://schemas.microsoft.com/office/drawing/2014/main" id="{08EBADB9-7778-34A5-038F-D2CF74C3ED39}"/>
                </a:ext>
              </a:extLst>
            </p:cNvPr>
            <p:cNvPicPr>
              <a:picLocks noChangeAspect="1"/>
            </p:cNvPicPr>
            <p:nvPr/>
          </p:nvPicPr>
          <p:blipFill>
            <a:blip r:embed="rId8"/>
            <a:srcRect t="7616" b="7616"/>
            <a:stretch/>
          </p:blipFill>
          <p:spPr>
            <a:xfrm>
              <a:off x="4148747" y="3986348"/>
              <a:ext cx="640080" cy="201731"/>
            </a:xfrm>
            <a:prstGeom prst="rect">
              <a:avLst/>
            </a:prstGeom>
          </p:spPr>
        </p:pic>
      </p:grpSp>
      <p:sp>
        <p:nvSpPr>
          <p:cNvPr id="42" name="TextBox 41">
            <a:extLst>
              <a:ext uri="{FF2B5EF4-FFF2-40B4-BE49-F238E27FC236}">
                <a16:creationId xmlns:a16="http://schemas.microsoft.com/office/drawing/2014/main" id="{99FAFEF8-630C-C91F-2BDC-17998F1774FD}"/>
              </a:ext>
            </a:extLst>
          </p:cNvPr>
          <p:cNvSpPr txBox="1"/>
          <p:nvPr/>
        </p:nvSpPr>
        <p:spPr>
          <a:xfrm>
            <a:off x="4307749" y="2788263"/>
            <a:ext cx="527710" cy="400110"/>
          </a:xfrm>
          <a:prstGeom prst="rect">
            <a:avLst/>
          </a:prstGeom>
          <a:noFill/>
        </p:spPr>
        <p:txBody>
          <a:bodyPr wrap="none" rtlCol="0">
            <a:spAutoFit/>
          </a:bodyPr>
          <a:lstStyle/>
          <a:p>
            <a:pPr algn="ctr"/>
            <a:r>
              <a:rPr lang="en-US" sz="2000" b="1" dirty="0">
                <a:latin typeface="Arial Black" panose="020B0604020202020204" pitchFamily="34" charset="0"/>
                <a:cs typeface="Arial Black" panose="020B0604020202020204" pitchFamily="34" charset="0"/>
              </a:rPr>
              <a:t>22</a:t>
            </a:r>
          </a:p>
        </p:txBody>
      </p:sp>
      <p:cxnSp>
        <p:nvCxnSpPr>
          <p:cNvPr id="48" name="!!Connector3">
            <a:extLst>
              <a:ext uri="{FF2B5EF4-FFF2-40B4-BE49-F238E27FC236}">
                <a16:creationId xmlns:a16="http://schemas.microsoft.com/office/drawing/2014/main" id="{B1D562D5-7FAD-F503-765C-D64971C442E1}"/>
              </a:ext>
            </a:extLst>
          </p:cNvPr>
          <p:cNvCxnSpPr>
            <a:cxnSpLocks/>
            <a:stCxn id="13" idx="2"/>
            <a:endCxn id="57" idx="0"/>
          </p:cNvCxnSpPr>
          <p:nvPr/>
        </p:nvCxnSpPr>
        <p:spPr>
          <a:xfrm rot="16200000" flipH="1">
            <a:off x="9160759" y="2021587"/>
            <a:ext cx="376125" cy="1155328"/>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49" name="!!Connector1">
            <a:extLst>
              <a:ext uri="{FF2B5EF4-FFF2-40B4-BE49-F238E27FC236}">
                <a16:creationId xmlns:a16="http://schemas.microsoft.com/office/drawing/2014/main" id="{81EFDF32-DD0D-58B9-9E35-AA9BDB97D2EB}"/>
              </a:ext>
            </a:extLst>
          </p:cNvPr>
          <p:cNvCxnSpPr>
            <a:cxnSpLocks/>
            <a:stCxn id="13" idx="2"/>
            <a:endCxn id="56" idx="0"/>
          </p:cNvCxnSpPr>
          <p:nvPr/>
        </p:nvCxnSpPr>
        <p:spPr>
          <a:xfrm rot="5400000">
            <a:off x="8015927" y="2032085"/>
            <a:ext cx="376126" cy="1134335"/>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grpSp>
        <p:nvGrpSpPr>
          <p:cNvPr id="47" name="Group 46">
            <a:extLst>
              <a:ext uri="{FF2B5EF4-FFF2-40B4-BE49-F238E27FC236}">
                <a16:creationId xmlns:a16="http://schemas.microsoft.com/office/drawing/2014/main" id="{C35F27F9-ED7B-8FFE-E7C8-63CA3A511844}"/>
              </a:ext>
            </a:extLst>
          </p:cNvPr>
          <p:cNvGrpSpPr/>
          <p:nvPr/>
        </p:nvGrpSpPr>
        <p:grpSpPr>
          <a:xfrm>
            <a:off x="7226042" y="3087378"/>
            <a:ext cx="822960" cy="447559"/>
            <a:chOff x="7226042" y="3577234"/>
            <a:chExt cx="822960" cy="447559"/>
          </a:xfrm>
        </p:grpSpPr>
        <p:pic>
          <p:nvPicPr>
            <p:cNvPr id="54" name="Picture 53">
              <a:extLst>
                <a:ext uri="{FF2B5EF4-FFF2-40B4-BE49-F238E27FC236}">
                  <a16:creationId xmlns:a16="http://schemas.microsoft.com/office/drawing/2014/main" id="{3BAFF166-B506-E376-06CE-F33788660220}"/>
                </a:ext>
              </a:extLst>
            </p:cNvPr>
            <p:cNvPicPr>
              <a:picLocks noChangeAspect="1"/>
            </p:cNvPicPr>
            <p:nvPr/>
          </p:nvPicPr>
          <p:blipFill>
            <a:blip r:embed="rId8"/>
            <a:srcRect t="7616" b="7616"/>
            <a:stretch/>
          </p:blipFill>
          <p:spPr>
            <a:xfrm>
              <a:off x="7317482" y="3823062"/>
              <a:ext cx="640080" cy="201731"/>
            </a:xfrm>
            <a:prstGeom prst="rect">
              <a:avLst/>
            </a:prstGeom>
          </p:spPr>
        </p:pic>
        <p:pic>
          <p:nvPicPr>
            <p:cNvPr id="55" name="Picture 54">
              <a:extLst>
                <a:ext uri="{FF2B5EF4-FFF2-40B4-BE49-F238E27FC236}">
                  <a16:creationId xmlns:a16="http://schemas.microsoft.com/office/drawing/2014/main" id="{B89C40C2-8496-3D74-77BB-82FD1BAE1394}"/>
                </a:ext>
              </a:extLst>
            </p:cNvPr>
            <p:cNvPicPr>
              <a:picLocks noChangeAspect="1"/>
            </p:cNvPicPr>
            <p:nvPr/>
          </p:nvPicPr>
          <p:blipFill>
            <a:blip r:embed="rId7"/>
            <a:srcRect t="11598" b="11598"/>
            <a:stretch/>
          </p:blipFill>
          <p:spPr>
            <a:xfrm>
              <a:off x="7226042" y="3577234"/>
              <a:ext cx="822960" cy="226721"/>
            </a:xfrm>
            <a:prstGeom prst="rect">
              <a:avLst/>
            </a:prstGeom>
          </p:spPr>
        </p:pic>
      </p:grpSp>
      <p:sp>
        <p:nvSpPr>
          <p:cNvPr id="56" name="TextBox 55">
            <a:extLst>
              <a:ext uri="{FF2B5EF4-FFF2-40B4-BE49-F238E27FC236}">
                <a16:creationId xmlns:a16="http://schemas.microsoft.com/office/drawing/2014/main" id="{1624FCBE-0345-D3B5-620B-40E156171364}"/>
              </a:ext>
            </a:extLst>
          </p:cNvPr>
          <p:cNvSpPr txBox="1"/>
          <p:nvPr/>
        </p:nvSpPr>
        <p:spPr>
          <a:xfrm>
            <a:off x="7458728" y="2787315"/>
            <a:ext cx="356188" cy="400110"/>
          </a:xfrm>
          <a:prstGeom prst="rect">
            <a:avLst/>
          </a:prstGeom>
          <a:noFill/>
        </p:spPr>
        <p:txBody>
          <a:bodyPr wrap="none" rtlCol="0">
            <a:spAutoFit/>
          </a:bodyPr>
          <a:lstStyle/>
          <a:p>
            <a:pPr algn="ctr"/>
            <a:r>
              <a:rPr lang="en-US" sz="2000" b="1" dirty="0">
                <a:latin typeface="Arial Black" panose="020B0604020202020204" pitchFamily="34" charset="0"/>
                <a:cs typeface="Arial Black" panose="020B0604020202020204" pitchFamily="34" charset="0"/>
              </a:rPr>
              <a:t>5</a:t>
            </a:r>
          </a:p>
        </p:txBody>
      </p:sp>
      <p:grpSp>
        <p:nvGrpSpPr>
          <p:cNvPr id="50" name="Group 49">
            <a:extLst>
              <a:ext uri="{FF2B5EF4-FFF2-40B4-BE49-F238E27FC236}">
                <a16:creationId xmlns:a16="http://schemas.microsoft.com/office/drawing/2014/main" id="{A574A45E-82F9-6565-4BEF-990DA212C7BB}"/>
              </a:ext>
            </a:extLst>
          </p:cNvPr>
          <p:cNvGrpSpPr/>
          <p:nvPr/>
        </p:nvGrpSpPr>
        <p:grpSpPr>
          <a:xfrm>
            <a:off x="9499276" y="3087378"/>
            <a:ext cx="822960" cy="457003"/>
            <a:chOff x="9499276" y="3577234"/>
            <a:chExt cx="822960" cy="457003"/>
          </a:xfrm>
        </p:grpSpPr>
        <p:pic>
          <p:nvPicPr>
            <p:cNvPr id="51" name="Picture 50">
              <a:extLst>
                <a:ext uri="{FF2B5EF4-FFF2-40B4-BE49-F238E27FC236}">
                  <a16:creationId xmlns:a16="http://schemas.microsoft.com/office/drawing/2014/main" id="{308577E3-E425-BF6B-BF4F-B49423CBFDB6}"/>
                </a:ext>
              </a:extLst>
            </p:cNvPr>
            <p:cNvPicPr>
              <a:picLocks noChangeAspect="1"/>
            </p:cNvPicPr>
            <p:nvPr/>
          </p:nvPicPr>
          <p:blipFill>
            <a:blip r:embed="rId5"/>
            <a:srcRect t="4892" b="4892"/>
            <a:stretch/>
          </p:blipFill>
          <p:spPr>
            <a:xfrm>
              <a:off x="9590716" y="3822110"/>
              <a:ext cx="640080" cy="212127"/>
            </a:xfrm>
            <a:prstGeom prst="rect">
              <a:avLst/>
            </a:prstGeom>
          </p:spPr>
        </p:pic>
        <p:pic>
          <p:nvPicPr>
            <p:cNvPr id="52" name="Picture 51">
              <a:extLst>
                <a:ext uri="{FF2B5EF4-FFF2-40B4-BE49-F238E27FC236}">
                  <a16:creationId xmlns:a16="http://schemas.microsoft.com/office/drawing/2014/main" id="{597AB10B-1035-EAE1-02DC-AE8CC8B4B93B}"/>
                </a:ext>
              </a:extLst>
            </p:cNvPr>
            <p:cNvPicPr>
              <a:picLocks noChangeAspect="1"/>
            </p:cNvPicPr>
            <p:nvPr/>
          </p:nvPicPr>
          <p:blipFill>
            <a:blip r:embed="rId7"/>
            <a:srcRect t="11598" b="11598"/>
            <a:stretch/>
          </p:blipFill>
          <p:spPr>
            <a:xfrm>
              <a:off x="9499276" y="3577234"/>
              <a:ext cx="822960" cy="226721"/>
            </a:xfrm>
            <a:prstGeom prst="rect">
              <a:avLst/>
            </a:prstGeom>
          </p:spPr>
        </p:pic>
      </p:grpSp>
      <p:sp>
        <p:nvSpPr>
          <p:cNvPr id="57" name="TextBox 56">
            <a:extLst>
              <a:ext uri="{FF2B5EF4-FFF2-40B4-BE49-F238E27FC236}">
                <a16:creationId xmlns:a16="http://schemas.microsoft.com/office/drawing/2014/main" id="{BFDC353A-D321-DFCB-ADD9-B677AFE8E027}"/>
              </a:ext>
            </a:extLst>
          </p:cNvPr>
          <p:cNvSpPr txBox="1"/>
          <p:nvPr/>
        </p:nvSpPr>
        <p:spPr>
          <a:xfrm>
            <a:off x="9662630" y="2787314"/>
            <a:ext cx="527710" cy="400110"/>
          </a:xfrm>
          <a:prstGeom prst="rect">
            <a:avLst/>
          </a:prstGeom>
          <a:noFill/>
        </p:spPr>
        <p:txBody>
          <a:bodyPr wrap="none" rtlCol="0">
            <a:spAutoFit/>
          </a:bodyPr>
          <a:lstStyle/>
          <a:p>
            <a:pPr algn="ctr"/>
            <a:r>
              <a:rPr lang="en-US" sz="2000" b="1" dirty="0">
                <a:latin typeface="Arial Black" panose="020B0604020202020204" pitchFamily="34" charset="0"/>
                <a:cs typeface="Arial Black" panose="020B0604020202020204" pitchFamily="34" charset="0"/>
              </a:rPr>
              <a:t>24</a:t>
            </a:r>
          </a:p>
        </p:txBody>
      </p:sp>
      <p:cxnSp>
        <p:nvCxnSpPr>
          <p:cNvPr id="122" name="!!Connector2">
            <a:extLst>
              <a:ext uri="{FF2B5EF4-FFF2-40B4-BE49-F238E27FC236}">
                <a16:creationId xmlns:a16="http://schemas.microsoft.com/office/drawing/2014/main" id="{9BFCC620-0B08-B5D8-B64D-6A00B7AA2497}"/>
              </a:ext>
            </a:extLst>
          </p:cNvPr>
          <p:cNvCxnSpPr>
            <a:cxnSpLocks/>
            <a:stCxn id="121" idx="3"/>
            <a:endCxn id="6" idx="0"/>
          </p:cNvCxnSpPr>
          <p:nvPr/>
        </p:nvCxnSpPr>
        <p:spPr>
          <a:xfrm>
            <a:off x="1784073" y="389264"/>
            <a:ext cx="4322812" cy="165595"/>
          </a:xfrm>
          <a:prstGeom prst="bentConnector2">
            <a:avLst/>
          </a:prstGeom>
          <a:ln>
            <a:tailEnd type="triangle"/>
          </a:ln>
        </p:spPr>
        <p:style>
          <a:lnRef idx="2">
            <a:schemeClr val="dk1"/>
          </a:lnRef>
          <a:fillRef idx="0">
            <a:schemeClr val="dk1"/>
          </a:fillRef>
          <a:effectRef idx="1">
            <a:schemeClr val="dk1"/>
          </a:effectRef>
          <a:fontRef idx="minor">
            <a:schemeClr val="tx1"/>
          </a:fontRef>
        </p:style>
      </p:cxnSp>
      <p:sp>
        <p:nvSpPr>
          <p:cNvPr id="6" name="TextBox 5">
            <a:extLst>
              <a:ext uri="{FF2B5EF4-FFF2-40B4-BE49-F238E27FC236}">
                <a16:creationId xmlns:a16="http://schemas.microsoft.com/office/drawing/2014/main" id="{78E1512B-76D7-C447-100E-72EC814A8231}"/>
              </a:ext>
            </a:extLst>
          </p:cNvPr>
          <p:cNvSpPr txBox="1"/>
          <p:nvPr/>
        </p:nvSpPr>
        <p:spPr>
          <a:xfrm>
            <a:off x="5843030" y="554859"/>
            <a:ext cx="527710" cy="400110"/>
          </a:xfrm>
          <a:prstGeom prst="rect">
            <a:avLst/>
          </a:prstGeom>
          <a:noFill/>
        </p:spPr>
        <p:txBody>
          <a:bodyPr wrap="none" rtlCol="0">
            <a:spAutoFit/>
          </a:bodyPr>
          <a:lstStyle/>
          <a:p>
            <a:pPr algn="ctr"/>
            <a:r>
              <a:rPr lang="en-US" sz="2000" b="1" dirty="0">
                <a:latin typeface="Arial Black" panose="020B0604020202020204" pitchFamily="34" charset="0"/>
                <a:cs typeface="Arial Black" panose="020B0604020202020204" pitchFamily="34" charset="0"/>
              </a:rPr>
              <a:t>73</a:t>
            </a:r>
          </a:p>
        </p:txBody>
      </p:sp>
      <p:sp>
        <p:nvSpPr>
          <p:cNvPr id="155" name="TextBox 154">
            <a:extLst>
              <a:ext uri="{FF2B5EF4-FFF2-40B4-BE49-F238E27FC236}">
                <a16:creationId xmlns:a16="http://schemas.microsoft.com/office/drawing/2014/main" id="{DE5ED0C3-D124-9159-BEAB-C188AF0FE02A}"/>
              </a:ext>
            </a:extLst>
          </p:cNvPr>
          <p:cNvSpPr txBox="1"/>
          <p:nvPr/>
        </p:nvSpPr>
        <p:spPr>
          <a:xfrm>
            <a:off x="6228810" y="616288"/>
            <a:ext cx="3811763" cy="276999"/>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(One or more reactive/positive HIV test result)</a:t>
            </a:r>
          </a:p>
        </p:txBody>
      </p:sp>
      <p:sp>
        <p:nvSpPr>
          <p:cNvPr id="121" name="TextBox 120">
            <a:extLst>
              <a:ext uri="{FF2B5EF4-FFF2-40B4-BE49-F238E27FC236}">
                <a16:creationId xmlns:a16="http://schemas.microsoft.com/office/drawing/2014/main" id="{564E2E09-EC4A-7DB4-9B59-3D02BB9ED2A2}"/>
              </a:ext>
            </a:extLst>
          </p:cNvPr>
          <p:cNvSpPr txBox="1"/>
          <p:nvPr/>
        </p:nvSpPr>
        <p:spPr>
          <a:xfrm>
            <a:off x="470893" y="158431"/>
            <a:ext cx="1313180" cy="461665"/>
          </a:xfrm>
          <a:prstGeom prst="rect">
            <a:avLst/>
          </a:prstGeom>
          <a:noFill/>
        </p:spPr>
        <p:txBody>
          <a:bodyPr wrap="none" rtlCol="0">
            <a:spAutoFit/>
          </a:bodyPr>
          <a:lstStyle/>
          <a:p>
            <a:pPr algn="ctr"/>
            <a:r>
              <a:rPr lang="en-US" sz="2400" b="1" dirty="0">
                <a:latin typeface="Arial Black" panose="020B0604020202020204" pitchFamily="34" charset="0"/>
                <a:cs typeface="Arial Black" panose="020B0604020202020204" pitchFamily="34" charset="0"/>
              </a:rPr>
              <a:t>26,528</a:t>
            </a:r>
          </a:p>
        </p:txBody>
      </p:sp>
      <p:cxnSp>
        <p:nvCxnSpPr>
          <p:cNvPr id="62" name="!!Connector3">
            <a:extLst>
              <a:ext uri="{FF2B5EF4-FFF2-40B4-BE49-F238E27FC236}">
                <a16:creationId xmlns:a16="http://schemas.microsoft.com/office/drawing/2014/main" id="{7928B572-CEF0-DFD9-9D77-E112920916C7}"/>
              </a:ext>
            </a:extLst>
          </p:cNvPr>
          <p:cNvCxnSpPr>
            <a:cxnSpLocks/>
            <a:stCxn id="33" idx="2"/>
            <a:endCxn id="72" idx="0"/>
          </p:cNvCxnSpPr>
          <p:nvPr/>
        </p:nvCxnSpPr>
        <p:spPr>
          <a:xfrm rot="5400000">
            <a:off x="3250028" y="2940563"/>
            <a:ext cx="732260" cy="1919300"/>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63" name="!!Connector3">
            <a:extLst>
              <a:ext uri="{FF2B5EF4-FFF2-40B4-BE49-F238E27FC236}">
                <a16:creationId xmlns:a16="http://schemas.microsoft.com/office/drawing/2014/main" id="{0EDED862-202D-616A-91F5-2741A404C129}"/>
              </a:ext>
            </a:extLst>
          </p:cNvPr>
          <p:cNvCxnSpPr>
            <a:cxnSpLocks/>
            <a:stCxn id="33" idx="2"/>
            <a:endCxn id="70" idx="0"/>
          </p:cNvCxnSpPr>
          <p:nvPr/>
        </p:nvCxnSpPr>
        <p:spPr>
          <a:xfrm rot="16200000" flipH="1">
            <a:off x="4491506" y="3618385"/>
            <a:ext cx="783043" cy="614438"/>
          </a:xfrm>
          <a:prstGeom prst="bentConnector3">
            <a:avLst>
              <a:gd name="adj1" fmla="val 46605"/>
            </a:avLst>
          </a:prstGeom>
          <a:ln>
            <a:tailEnd type="triangle"/>
          </a:ln>
        </p:spPr>
        <p:style>
          <a:lnRef idx="2">
            <a:schemeClr val="dk1"/>
          </a:lnRef>
          <a:fillRef idx="0">
            <a:schemeClr val="dk1"/>
          </a:fillRef>
          <a:effectRef idx="1">
            <a:schemeClr val="dk1"/>
          </a:effectRef>
          <a:fontRef idx="minor">
            <a:schemeClr val="tx1"/>
          </a:fontRef>
        </p:style>
      </p:cxnSp>
      <p:grpSp>
        <p:nvGrpSpPr>
          <p:cNvPr id="64" name="Group 63">
            <a:extLst>
              <a:ext uri="{FF2B5EF4-FFF2-40B4-BE49-F238E27FC236}">
                <a16:creationId xmlns:a16="http://schemas.microsoft.com/office/drawing/2014/main" id="{C024E7C3-4DCE-1A61-AD38-9C9B8F6D1699}"/>
              </a:ext>
            </a:extLst>
          </p:cNvPr>
          <p:cNvGrpSpPr/>
          <p:nvPr/>
        </p:nvGrpSpPr>
        <p:grpSpPr>
          <a:xfrm>
            <a:off x="1537994" y="4317127"/>
            <a:ext cx="2226942" cy="681478"/>
            <a:chOff x="2420698" y="4324977"/>
            <a:chExt cx="2226942" cy="681478"/>
          </a:xfrm>
        </p:grpSpPr>
        <p:sp>
          <p:nvSpPr>
            <p:cNvPr id="66" name="TextBox 65">
              <a:extLst>
                <a:ext uri="{FF2B5EF4-FFF2-40B4-BE49-F238E27FC236}">
                  <a16:creationId xmlns:a16="http://schemas.microsoft.com/office/drawing/2014/main" id="{2B16678E-9760-F5CA-E16E-3A822787BFF4}"/>
                </a:ext>
              </a:extLst>
            </p:cNvPr>
            <p:cNvSpPr txBox="1"/>
            <p:nvPr/>
          </p:nvSpPr>
          <p:spPr>
            <a:xfrm>
              <a:off x="3272911" y="4324977"/>
              <a:ext cx="389850" cy="461665"/>
            </a:xfrm>
            <a:prstGeom prst="rect">
              <a:avLst/>
            </a:prstGeom>
            <a:noFill/>
          </p:spPr>
          <p:txBody>
            <a:bodyPr wrap="none" rtlCol="0">
              <a:spAutoFit/>
            </a:bodyPr>
            <a:lstStyle/>
            <a:p>
              <a:pPr algn="ctr"/>
              <a:r>
                <a:rPr lang="en-US" sz="2400" b="1" dirty="0">
                  <a:latin typeface="Arial Black" panose="020B0604020202020204" pitchFamily="34" charset="0"/>
                  <a:cs typeface="Arial Black" panose="020B0604020202020204" pitchFamily="34" charset="0"/>
                </a:rPr>
                <a:t>7</a:t>
              </a:r>
            </a:p>
          </p:txBody>
        </p:sp>
        <p:sp>
          <p:nvSpPr>
            <p:cNvPr id="67" name="TextBox 66">
              <a:extLst>
                <a:ext uri="{FF2B5EF4-FFF2-40B4-BE49-F238E27FC236}">
                  <a16:creationId xmlns:a16="http://schemas.microsoft.com/office/drawing/2014/main" id="{292588FD-3E12-AA32-BCF3-16F072C7BE71}"/>
                </a:ext>
              </a:extLst>
            </p:cNvPr>
            <p:cNvSpPr txBox="1"/>
            <p:nvPr/>
          </p:nvSpPr>
          <p:spPr>
            <a:xfrm>
              <a:off x="2420698" y="4698678"/>
              <a:ext cx="2226942"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Subsequent CAB Delays</a:t>
              </a:r>
            </a:p>
          </p:txBody>
        </p:sp>
      </p:grpSp>
      <p:grpSp>
        <p:nvGrpSpPr>
          <p:cNvPr id="68" name="Group 67">
            <a:extLst>
              <a:ext uri="{FF2B5EF4-FFF2-40B4-BE49-F238E27FC236}">
                <a16:creationId xmlns:a16="http://schemas.microsoft.com/office/drawing/2014/main" id="{2A14C16A-5F35-DAFD-B9BA-FEB7EC4BBF56}"/>
              </a:ext>
            </a:extLst>
          </p:cNvPr>
          <p:cNvGrpSpPr/>
          <p:nvPr/>
        </p:nvGrpSpPr>
        <p:grpSpPr>
          <a:xfrm>
            <a:off x="4477660" y="4317126"/>
            <a:ext cx="1441916" cy="683158"/>
            <a:chOff x="4939130" y="4324976"/>
            <a:chExt cx="1441916" cy="683158"/>
          </a:xfrm>
        </p:grpSpPr>
        <p:sp>
          <p:nvSpPr>
            <p:cNvPr id="70" name="TextBox 69">
              <a:extLst>
                <a:ext uri="{FF2B5EF4-FFF2-40B4-BE49-F238E27FC236}">
                  <a16:creationId xmlns:a16="http://schemas.microsoft.com/office/drawing/2014/main" id="{84616D4A-7184-50F4-02BD-80BAE29F1617}"/>
                </a:ext>
              </a:extLst>
            </p:cNvPr>
            <p:cNvSpPr txBox="1"/>
            <p:nvPr/>
          </p:nvSpPr>
          <p:spPr>
            <a:xfrm>
              <a:off x="5354198" y="4324976"/>
              <a:ext cx="595036" cy="461665"/>
            </a:xfrm>
            <a:prstGeom prst="rect">
              <a:avLst/>
            </a:prstGeom>
            <a:noFill/>
          </p:spPr>
          <p:txBody>
            <a:bodyPr wrap="none" rtlCol="0">
              <a:spAutoFit/>
            </a:bodyPr>
            <a:lstStyle/>
            <a:p>
              <a:pPr algn="ctr"/>
              <a:r>
                <a:rPr lang="en-US" sz="2400" b="1" dirty="0">
                  <a:latin typeface="Arial Black" panose="020B0604020202020204" pitchFamily="34" charset="0"/>
                  <a:cs typeface="Arial Black" panose="020B0604020202020204" pitchFamily="34" charset="0"/>
                </a:rPr>
                <a:t>15</a:t>
              </a:r>
            </a:p>
          </p:txBody>
        </p:sp>
        <p:sp>
          <p:nvSpPr>
            <p:cNvPr id="71" name="TextBox 70">
              <a:extLst>
                <a:ext uri="{FF2B5EF4-FFF2-40B4-BE49-F238E27FC236}">
                  <a16:creationId xmlns:a16="http://schemas.microsoft.com/office/drawing/2014/main" id="{E271CAAA-9288-DCA4-15BD-FB179593671C}"/>
                </a:ext>
              </a:extLst>
            </p:cNvPr>
            <p:cNvSpPr txBox="1"/>
            <p:nvPr/>
          </p:nvSpPr>
          <p:spPr>
            <a:xfrm>
              <a:off x="4939130" y="4700357"/>
              <a:ext cx="1441916"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No CAB Delays</a:t>
              </a:r>
            </a:p>
          </p:txBody>
        </p:sp>
      </p:grpSp>
      <p:sp>
        <p:nvSpPr>
          <p:cNvPr id="72" name="Oval 71">
            <a:extLst>
              <a:ext uri="{FF2B5EF4-FFF2-40B4-BE49-F238E27FC236}">
                <a16:creationId xmlns:a16="http://schemas.microsoft.com/office/drawing/2014/main" id="{E030A43A-0E80-9C0E-BE6D-29F2C08D054D}"/>
              </a:ext>
            </a:extLst>
          </p:cNvPr>
          <p:cNvSpPr/>
          <p:nvPr/>
        </p:nvSpPr>
        <p:spPr>
          <a:xfrm>
            <a:off x="907521" y="4266343"/>
            <a:ext cx="3497974" cy="151496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8BC37454-3AB0-B597-47DE-E1087B0B1C32}"/>
              </a:ext>
            </a:extLst>
          </p:cNvPr>
          <p:cNvSpPr txBox="1"/>
          <p:nvPr/>
        </p:nvSpPr>
        <p:spPr>
          <a:xfrm>
            <a:off x="1079533" y="4897199"/>
            <a:ext cx="3131427" cy="738664"/>
          </a:xfrm>
          <a:prstGeom prst="rect">
            <a:avLst/>
          </a:prstGeom>
          <a:noFill/>
        </p:spPr>
        <p:txBody>
          <a:bodyPr wrap="square">
            <a:spAutoFit/>
          </a:bodyPr>
          <a:lstStyle/>
          <a:p>
            <a:pPr lvl="1"/>
            <a:r>
              <a:rPr lang="en-US" sz="1400" b="1" dirty="0">
                <a:latin typeface="Arial Black" panose="020B0604020202020204" pitchFamily="34" charset="0"/>
                <a:cs typeface="Arial Black" panose="020B0604020202020204" pitchFamily="34" charset="0"/>
              </a:rPr>
              <a:t>4 CAB-LA &gt;70 days </a:t>
            </a:r>
          </a:p>
          <a:p>
            <a:pPr lvl="1"/>
            <a:r>
              <a:rPr lang="en-US" sz="1400" b="1" dirty="0">
                <a:latin typeface="Arial Black" panose="020B0604020202020204" pitchFamily="34" charset="0"/>
                <a:cs typeface="Arial Black" panose="020B0604020202020204" pitchFamily="34" charset="0"/>
              </a:rPr>
              <a:t>2 Discontinued</a:t>
            </a:r>
          </a:p>
          <a:p>
            <a:pPr lvl="1"/>
            <a:r>
              <a:rPr lang="en-US" sz="1400" b="1" dirty="0">
                <a:latin typeface="Arial Black" panose="020B0604020202020204" pitchFamily="34" charset="0"/>
                <a:cs typeface="Arial Black" panose="020B0604020202020204" pitchFamily="34" charset="0"/>
              </a:rPr>
              <a:t>1 26-day oral CAB gap </a:t>
            </a:r>
            <a:endParaRPr lang="en-US" sz="1400" dirty="0"/>
          </a:p>
        </p:txBody>
      </p:sp>
      <p:sp>
        <p:nvSpPr>
          <p:cNvPr id="44" name="Rectangle 43">
            <a:extLst>
              <a:ext uri="{FF2B5EF4-FFF2-40B4-BE49-F238E27FC236}">
                <a16:creationId xmlns:a16="http://schemas.microsoft.com/office/drawing/2014/main" id="{D3F93000-9D2B-D564-8373-A29D849F7782}"/>
              </a:ext>
            </a:extLst>
          </p:cNvPr>
          <p:cNvSpPr/>
          <p:nvPr/>
        </p:nvSpPr>
        <p:spPr>
          <a:xfrm>
            <a:off x="5452222" y="1461310"/>
            <a:ext cx="5209428" cy="2238203"/>
          </a:xfrm>
          <a:prstGeom prst="rect">
            <a:avLst/>
          </a:prstGeom>
          <a:solidFill>
            <a:srgbClr val="FFFFFF">
              <a:alpha val="9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5E179EC7-068F-5C3A-00A5-2E889F2538BD}"/>
              </a:ext>
            </a:extLst>
          </p:cNvPr>
          <p:cNvSpPr/>
          <p:nvPr/>
        </p:nvSpPr>
        <p:spPr>
          <a:xfrm>
            <a:off x="1586981" y="2511425"/>
            <a:ext cx="1840151" cy="1084143"/>
          </a:xfrm>
          <a:prstGeom prst="rect">
            <a:avLst/>
          </a:prstGeom>
          <a:solidFill>
            <a:srgbClr val="FFFFFF">
              <a:alpha val="9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780FB3CD-4906-5622-77C5-D1544F7906CC}"/>
              </a:ext>
            </a:extLst>
          </p:cNvPr>
          <p:cNvSpPr/>
          <p:nvPr/>
        </p:nvSpPr>
        <p:spPr>
          <a:xfrm>
            <a:off x="6108969" y="1425473"/>
            <a:ext cx="4962438" cy="45719"/>
          </a:xfrm>
          <a:prstGeom prst="rect">
            <a:avLst/>
          </a:prstGeom>
          <a:solidFill>
            <a:srgbClr val="FFFFFF">
              <a:alpha val="9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2F6FBCBA-3070-BF82-BF1F-F75010B59E25}"/>
              </a:ext>
            </a:extLst>
          </p:cNvPr>
          <p:cNvCxnSpPr>
            <a:cxnSpLocks/>
          </p:cNvCxnSpPr>
          <p:nvPr/>
        </p:nvCxnSpPr>
        <p:spPr>
          <a:xfrm>
            <a:off x="0" y="5769414"/>
            <a:ext cx="12192000" cy="0"/>
          </a:xfrm>
          <a:prstGeom prst="line">
            <a:avLst/>
          </a:prstGeom>
          <a:ln w="12700">
            <a:solidFill>
              <a:schemeClr val="tx1"/>
            </a:solidFill>
          </a:ln>
        </p:spPr>
        <p:style>
          <a:lnRef idx="2">
            <a:schemeClr val="dk1"/>
          </a:lnRef>
          <a:fillRef idx="0">
            <a:schemeClr val="dk1"/>
          </a:fillRef>
          <a:effectRef idx="1">
            <a:schemeClr val="dk1"/>
          </a:effectRef>
          <a:fontRef idx="minor">
            <a:schemeClr val="tx1"/>
          </a:fontRef>
        </p:style>
      </p:cxnSp>
      <p:grpSp>
        <p:nvGrpSpPr>
          <p:cNvPr id="83" name="Group 82">
            <a:extLst>
              <a:ext uri="{FF2B5EF4-FFF2-40B4-BE49-F238E27FC236}">
                <a16:creationId xmlns:a16="http://schemas.microsoft.com/office/drawing/2014/main" id="{3513B780-0DCA-E4E8-1192-3C0F2E033990}"/>
              </a:ext>
            </a:extLst>
          </p:cNvPr>
          <p:cNvGrpSpPr/>
          <p:nvPr/>
        </p:nvGrpSpPr>
        <p:grpSpPr>
          <a:xfrm>
            <a:off x="4477661" y="4926987"/>
            <a:ext cx="6834057" cy="646331"/>
            <a:chOff x="4570370" y="5082934"/>
            <a:chExt cx="7314121" cy="646331"/>
          </a:xfrm>
        </p:grpSpPr>
        <p:sp>
          <p:nvSpPr>
            <p:cNvPr id="84" name="TextBox 83">
              <a:extLst>
                <a:ext uri="{FF2B5EF4-FFF2-40B4-BE49-F238E27FC236}">
                  <a16:creationId xmlns:a16="http://schemas.microsoft.com/office/drawing/2014/main" id="{C9637BDB-2933-72FD-3825-654C75F3AFAC}"/>
                </a:ext>
              </a:extLst>
            </p:cNvPr>
            <p:cNvSpPr txBox="1"/>
            <p:nvPr/>
          </p:nvSpPr>
          <p:spPr>
            <a:xfrm>
              <a:off x="6625003" y="5082934"/>
              <a:ext cx="5259488" cy="646331"/>
            </a:xfrm>
            <a:prstGeom prst="rect">
              <a:avLst/>
            </a:prstGeom>
            <a:noFill/>
            <a:ln w="38100">
              <a:solidFill>
                <a:srgbClr val="FF0000"/>
              </a:solidFill>
            </a:ln>
          </p:spPr>
          <p:txBody>
            <a:bodyPr wrap="square">
              <a:spAutoFit/>
            </a:bodyPr>
            <a:lstStyle/>
            <a:p>
              <a:pPr algn="ctr"/>
              <a:r>
                <a:rPr lang="en-US" sz="1800" b="1" dirty="0">
                  <a:latin typeface="Arial Black" panose="020B0604020202020204" pitchFamily="34" charset="0"/>
                  <a:cs typeface="Arial Black" panose="020B0604020202020204" pitchFamily="34" charset="0"/>
                </a:rPr>
                <a:t>To date, none of these 7 individuals has evidence of HIV acquisition</a:t>
              </a:r>
              <a:endParaRPr lang="en-US" sz="1800" dirty="0">
                <a:latin typeface="Arial" panose="020B0604020202020204" pitchFamily="34" charset="0"/>
                <a:cs typeface="Arial" panose="020B0604020202020204" pitchFamily="34" charset="0"/>
              </a:endParaRPr>
            </a:p>
          </p:txBody>
        </p:sp>
        <p:cxnSp>
          <p:nvCxnSpPr>
            <p:cNvPr id="85" name="Straight Arrow Connector 84">
              <a:extLst>
                <a:ext uri="{FF2B5EF4-FFF2-40B4-BE49-F238E27FC236}">
                  <a16:creationId xmlns:a16="http://schemas.microsoft.com/office/drawing/2014/main" id="{C020BCB6-D9E1-511D-20E7-EE6BBED2C6AE}"/>
                </a:ext>
              </a:extLst>
            </p:cNvPr>
            <p:cNvCxnSpPr>
              <a:cxnSpLocks/>
              <a:stCxn id="84" idx="1"/>
            </p:cNvCxnSpPr>
            <p:nvPr/>
          </p:nvCxnSpPr>
          <p:spPr>
            <a:xfrm flipH="1" flipV="1">
              <a:off x="4570370" y="5406099"/>
              <a:ext cx="2054633" cy="1"/>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
        <p:nvSpPr>
          <p:cNvPr id="86" name="TextBox 85">
            <a:extLst>
              <a:ext uri="{FF2B5EF4-FFF2-40B4-BE49-F238E27FC236}">
                <a16:creationId xmlns:a16="http://schemas.microsoft.com/office/drawing/2014/main" id="{7F92493B-B6FE-1805-70B7-509DE4FD5CB4}"/>
              </a:ext>
            </a:extLst>
          </p:cNvPr>
          <p:cNvSpPr txBox="1"/>
          <p:nvPr/>
        </p:nvSpPr>
        <p:spPr>
          <a:xfrm>
            <a:off x="5672356" y="3800485"/>
            <a:ext cx="5993007" cy="867930"/>
          </a:xfrm>
          <a:prstGeom prst="rect">
            <a:avLst/>
          </a:prstGeom>
          <a:noFill/>
        </p:spPr>
        <p:txBody>
          <a:bodyPr wrap="square">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sz="2800" dirty="0">
                <a:solidFill>
                  <a:srgbClr val="011893"/>
                </a:solidFill>
                <a:latin typeface="Arial Black" panose="020B0604020202020204" pitchFamily="34" charset="0"/>
                <a:cs typeface="Arial Black" panose="020B0604020202020204" pitchFamily="34" charset="0"/>
              </a:rPr>
              <a:t>Negative Clinical Outcomes</a:t>
            </a:r>
          </a:p>
          <a:p>
            <a:pPr marL="0" marR="0" lvl="0" indent="0" algn="ctr" defTabSz="914400" rtl="0" eaLnBrk="1" fontAlgn="auto" latinLnBrk="0" hangingPunct="1">
              <a:lnSpc>
                <a:spcPct val="90000"/>
              </a:lnSpc>
              <a:spcBef>
                <a:spcPct val="0"/>
              </a:spcBef>
              <a:spcAft>
                <a:spcPts val="0"/>
              </a:spcAft>
              <a:buClrTx/>
              <a:buSzTx/>
              <a:buFontTx/>
              <a:buNone/>
              <a:tabLst/>
              <a:defRPr/>
            </a:pPr>
            <a:r>
              <a:rPr lang="en-GB" sz="2800" dirty="0">
                <a:solidFill>
                  <a:srgbClr val="011893"/>
                </a:solidFill>
                <a:latin typeface="Arial Black" panose="020B0604020202020204" pitchFamily="34" charset="0"/>
                <a:cs typeface="Arial Black" panose="020B0604020202020204" pitchFamily="34" charset="0"/>
              </a:rPr>
              <a:t>of false positive RNA testing</a:t>
            </a:r>
          </a:p>
        </p:txBody>
      </p:sp>
      <p:grpSp>
        <p:nvGrpSpPr>
          <p:cNvPr id="2" name="Group 1">
            <a:extLst>
              <a:ext uri="{FF2B5EF4-FFF2-40B4-BE49-F238E27FC236}">
                <a16:creationId xmlns:a16="http://schemas.microsoft.com/office/drawing/2014/main" id="{33BBBE1C-344C-4502-5A12-1701F1789377}"/>
              </a:ext>
            </a:extLst>
          </p:cNvPr>
          <p:cNvGrpSpPr>
            <a:grpSpLocks noChangeAspect="1"/>
          </p:cNvGrpSpPr>
          <p:nvPr/>
        </p:nvGrpSpPr>
        <p:grpSpPr>
          <a:xfrm>
            <a:off x="46662" y="5941083"/>
            <a:ext cx="1140056" cy="840263"/>
            <a:chOff x="1423698" y="962703"/>
            <a:chExt cx="2845977" cy="2097589"/>
          </a:xfrm>
        </p:grpSpPr>
        <p:pic>
          <p:nvPicPr>
            <p:cNvPr id="3" name="Picture 2" descr="A group of blue people with a white rectangle over their head&#10;&#10;Description automatically generated">
              <a:extLst>
                <a:ext uri="{FF2B5EF4-FFF2-40B4-BE49-F238E27FC236}">
                  <a16:creationId xmlns:a16="http://schemas.microsoft.com/office/drawing/2014/main" id="{5CFA1309-B30B-4CD3-DDEE-033E4166E56F}"/>
                </a:ext>
              </a:extLst>
            </p:cNvPr>
            <p:cNvPicPr>
              <a:picLocks noChangeAspect="1"/>
            </p:cNvPicPr>
            <p:nvPr/>
          </p:nvPicPr>
          <p:blipFill rotWithShape="1">
            <a:blip r:embed="rId9"/>
            <a:srcRect t="23200" b="21326"/>
            <a:stretch/>
          </p:blipFill>
          <p:spPr>
            <a:xfrm>
              <a:off x="1832619" y="962703"/>
              <a:ext cx="2057433" cy="1141331"/>
            </a:xfrm>
            <a:prstGeom prst="rect">
              <a:avLst/>
            </a:prstGeom>
          </p:spPr>
        </p:pic>
        <p:sp>
          <p:nvSpPr>
            <p:cNvPr id="8" name="TextBox 7">
              <a:extLst>
                <a:ext uri="{FF2B5EF4-FFF2-40B4-BE49-F238E27FC236}">
                  <a16:creationId xmlns:a16="http://schemas.microsoft.com/office/drawing/2014/main" id="{8ADF308B-12F9-B744-D842-365EFBFF5400}"/>
                </a:ext>
              </a:extLst>
            </p:cNvPr>
            <p:cNvSpPr txBox="1"/>
            <p:nvPr/>
          </p:nvSpPr>
          <p:spPr>
            <a:xfrm>
              <a:off x="1423698" y="2061478"/>
              <a:ext cx="2845977" cy="998814"/>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ADJUDICATED </a:t>
              </a:r>
            </a:p>
            <a:p>
              <a:pPr algn="ctr"/>
              <a:r>
                <a:rPr lang="en-US" sz="1000" b="1" dirty="0">
                  <a:latin typeface="Arial" panose="020B0604020202020204" pitchFamily="34" charset="0"/>
                  <a:cs typeface="Arial" panose="020B0604020202020204" pitchFamily="34" charset="0"/>
                </a:rPr>
                <a:t>NEGATIVE</a:t>
              </a:r>
            </a:p>
          </p:txBody>
        </p:sp>
      </p:grpSp>
      <p:grpSp>
        <p:nvGrpSpPr>
          <p:cNvPr id="11" name="Group 10">
            <a:extLst>
              <a:ext uri="{FF2B5EF4-FFF2-40B4-BE49-F238E27FC236}">
                <a16:creationId xmlns:a16="http://schemas.microsoft.com/office/drawing/2014/main" id="{167B94F0-C2C7-9696-0B42-23CEF9691CA3}"/>
              </a:ext>
            </a:extLst>
          </p:cNvPr>
          <p:cNvGrpSpPr>
            <a:grpSpLocks noChangeAspect="1"/>
          </p:cNvGrpSpPr>
          <p:nvPr/>
        </p:nvGrpSpPr>
        <p:grpSpPr>
          <a:xfrm>
            <a:off x="1250987" y="5939107"/>
            <a:ext cx="1140057" cy="844410"/>
            <a:chOff x="4502782" y="962703"/>
            <a:chExt cx="2519151" cy="1865869"/>
          </a:xfrm>
        </p:grpSpPr>
        <p:pic>
          <p:nvPicPr>
            <p:cNvPr id="14" name="Picture 13" descr="A group of people with a white cross&#10;&#10;Description automatically generated">
              <a:extLst>
                <a:ext uri="{FF2B5EF4-FFF2-40B4-BE49-F238E27FC236}">
                  <a16:creationId xmlns:a16="http://schemas.microsoft.com/office/drawing/2014/main" id="{582173A0-C21E-7E2F-7E8C-8C4C7BF719AA}"/>
                </a:ext>
              </a:extLst>
            </p:cNvPr>
            <p:cNvPicPr>
              <a:picLocks noChangeAspect="1"/>
            </p:cNvPicPr>
            <p:nvPr/>
          </p:nvPicPr>
          <p:blipFill rotWithShape="1">
            <a:blip r:embed="rId10"/>
            <a:srcRect t="23464" b="21063"/>
            <a:stretch/>
          </p:blipFill>
          <p:spPr>
            <a:xfrm>
              <a:off x="4856898" y="962703"/>
              <a:ext cx="1821174" cy="1010262"/>
            </a:xfrm>
            <a:prstGeom prst="rect">
              <a:avLst/>
            </a:prstGeom>
          </p:spPr>
        </p:pic>
        <p:sp>
          <p:nvSpPr>
            <p:cNvPr id="22" name="TextBox 21">
              <a:extLst>
                <a:ext uri="{FF2B5EF4-FFF2-40B4-BE49-F238E27FC236}">
                  <a16:creationId xmlns:a16="http://schemas.microsoft.com/office/drawing/2014/main" id="{263207E0-ECCC-E6C2-1E6C-42D92E90E698}"/>
                </a:ext>
              </a:extLst>
            </p:cNvPr>
            <p:cNvSpPr txBox="1"/>
            <p:nvPr/>
          </p:nvSpPr>
          <p:spPr>
            <a:xfrm>
              <a:off x="4502782" y="1944460"/>
              <a:ext cx="2519151" cy="884112"/>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ADJUDICATED </a:t>
              </a:r>
            </a:p>
            <a:p>
              <a:pPr algn="ctr"/>
              <a:r>
                <a:rPr lang="en-US" sz="1000" b="1" dirty="0">
                  <a:latin typeface="Arial" panose="020B0604020202020204" pitchFamily="34" charset="0"/>
                  <a:cs typeface="Arial" panose="020B0604020202020204" pitchFamily="34" charset="0"/>
                </a:rPr>
                <a:t>POSITIVE</a:t>
              </a:r>
            </a:p>
          </p:txBody>
        </p:sp>
      </p:grpSp>
      <p:grpSp>
        <p:nvGrpSpPr>
          <p:cNvPr id="25" name="Group 24">
            <a:extLst>
              <a:ext uri="{FF2B5EF4-FFF2-40B4-BE49-F238E27FC236}">
                <a16:creationId xmlns:a16="http://schemas.microsoft.com/office/drawing/2014/main" id="{C230D59A-2C34-D1A1-B080-86F529142A1F}"/>
              </a:ext>
            </a:extLst>
          </p:cNvPr>
          <p:cNvGrpSpPr>
            <a:grpSpLocks noChangeAspect="1"/>
          </p:cNvGrpSpPr>
          <p:nvPr/>
        </p:nvGrpSpPr>
        <p:grpSpPr>
          <a:xfrm>
            <a:off x="2302913" y="5976175"/>
            <a:ext cx="1737975" cy="840263"/>
            <a:chOff x="6727697" y="962703"/>
            <a:chExt cx="4404021" cy="2129225"/>
          </a:xfrm>
        </p:grpSpPr>
        <p:pic>
          <p:nvPicPr>
            <p:cNvPr id="28" name="Picture 27" descr="A white question mark on a black background&#10;&#10;Description automatically generated">
              <a:extLst>
                <a:ext uri="{FF2B5EF4-FFF2-40B4-BE49-F238E27FC236}">
                  <a16:creationId xmlns:a16="http://schemas.microsoft.com/office/drawing/2014/main" id="{E140243C-E684-0D55-544D-06CFA61602CF}"/>
                </a:ext>
              </a:extLst>
            </p:cNvPr>
            <p:cNvPicPr>
              <a:picLocks noChangeAspect="1"/>
            </p:cNvPicPr>
            <p:nvPr/>
          </p:nvPicPr>
          <p:blipFill rotWithShape="1">
            <a:blip r:embed="rId11"/>
            <a:srcRect t="23583" b="20943"/>
            <a:stretch/>
          </p:blipFill>
          <p:spPr>
            <a:xfrm>
              <a:off x="7886850" y="962703"/>
              <a:ext cx="2088466" cy="1158543"/>
            </a:xfrm>
            <a:prstGeom prst="rect">
              <a:avLst/>
            </a:prstGeom>
          </p:spPr>
        </p:pic>
        <p:sp>
          <p:nvSpPr>
            <p:cNvPr id="29" name="TextBox 28">
              <a:extLst>
                <a:ext uri="{FF2B5EF4-FFF2-40B4-BE49-F238E27FC236}">
                  <a16:creationId xmlns:a16="http://schemas.microsoft.com/office/drawing/2014/main" id="{CBA29741-5166-4B61-E589-56301C291BCD}"/>
                </a:ext>
              </a:extLst>
            </p:cNvPr>
            <p:cNvSpPr txBox="1"/>
            <p:nvPr/>
          </p:nvSpPr>
          <p:spPr>
            <a:xfrm>
              <a:off x="6727697" y="2078050"/>
              <a:ext cx="4404021" cy="1013878"/>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ADJUDICATION STATUS </a:t>
              </a:r>
            </a:p>
            <a:p>
              <a:pPr algn="ctr"/>
              <a:r>
                <a:rPr lang="en-US" sz="1000" b="1" dirty="0">
                  <a:latin typeface="Arial" panose="020B0604020202020204" pitchFamily="34" charset="0"/>
                  <a:cs typeface="Arial" panose="020B0604020202020204" pitchFamily="34" charset="0"/>
                </a:rPr>
                <a:t>NOT DETERMINED</a:t>
              </a:r>
            </a:p>
          </p:txBody>
        </p:sp>
      </p:grpSp>
      <p:grpSp>
        <p:nvGrpSpPr>
          <p:cNvPr id="32" name="Group 31">
            <a:extLst>
              <a:ext uri="{FF2B5EF4-FFF2-40B4-BE49-F238E27FC236}">
                <a16:creationId xmlns:a16="http://schemas.microsoft.com/office/drawing/2014/main" id="{B2F65339-3F01-DA07-E6C6-3FAF8A0F8739}"/>
              </a:ext>
            </a:extLst>
          </p:cNvPr>
          <p:cNvGrpSpPr>
            <a:grpSpLocks noChangeAspect="1"/>
          </p:cNvGrpSpPr>
          <p:nvPr/>
        </p:nvGrpSpPr>
        <p:grpSpPr>
          <a:xfrm>
            <a:off x="3930983" y="5988361"/>
            <a:ext cx="1150871" cy="785749"/>
            <a:chOff x="112782" y="3043604"/>
            <a:chExt cx="2565671" cy="1751695"/>
          </a:xfrm>
        </p:grpSpPr>
        <p:pic>
          <p:nvPicPr>
            <p:cNvPr id="35" name="Picture 34" descr="A test tube with a red and white logo&#10;&#10;Description automatically generated">
              <a:extLst>
                <a:ext uri="{FF2B5EF4-FFF2-40B4-BE49-F238E27FC236}">
                  <a16:creationId xmlns:a16="http://schemas.microsoft.com/office/drawing/2014/main" id="{7D3D7B40-F558-D84C-88D0-FE9523E71E70}"/>
                </a:ext>
              </a:extLst>
            </p:cNvPr>
            <p:cNvPicPr>
              <a:picLocks noChangeAspect="1"/>
            </p:cNvPicPr>
            <p:nvPr/>
          </p:nvPicPr>
          <p:blipFill rotWithShape="1">
            <a:blip r:embed="rId12"/>
            <a:srcRect t="30850" b="33493"/>
            <a:stretch/>
          </p:blipFill>
          <p:spPr>
            <a:xfrm>
              <a:off x="112782" y="3043604"/>
              <a:ext cx="2565671" cy="914845"/>
            </a:xfrm>
            <a:prstGeom prst="rect">
              <a:avLst/>
            </a:prstGeom>
          </p:spPr>
        </p:pic>
        <p:sp>
          <p:nvSpPr>
            <p:cNvPr id="36" name="TextBox 35">
              <a:extLst>
                <a:ext uri="{FF2B5EF4-FFF2-40B4-BE49-F238E27FC236}">
                  <a16:creationId xmlns:a16="http://schemas.microsoft.com/office/drawing/2014/main" id="{20E7A4FD-C560-289A-D72E-049CF0DE30F2}"/>
                </a:ext>
              </a:extLst>
            </p:cNvPr>
            <p:cNvSpPr txBox="1"/>
            <p:nvPr/>
          </p:nvSpPr>
          <p:spPr>
            <a:xfrm>
              <a:off x="256440" y="3903321"/>
              <a:ext cx="2277111" cy="891978"/>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POSITIVE HIV</a:t>
              </a:r>
            </a:p>
            <a:p>
              <a:pPr algn="ctr"/>
              <a:r>
                <a:rPr lang="en-US" sz="1000" b="1" dirty="0">
                  <a:latin typeface="Arial" panose="020B0604020202020204" pitchFamily="34" charset="0"/>
                  <a:cs typeface="Arial" panose="020B0604020202020204" pitchFamily="34" charset="0"/>
                </a:rPr>
                <a:t>RNA TEST</a:t>
              </a:r>
            </a:p>
          </p:txBody>
        </p:sp>
      </p:grpSp>
      <p:grpSp>
        <p:nvGrpSpPr>
          <p:cNvPr id="37" name="Group 36">
            <a:extLst>
              <a:ext uri="{FF2B5EF4-FFF2-40B4-BE49-F238E27FC236}">
                <a16:creationId xmlns:a16="http://schemas.microsoft.com/office/drawing/2014/main" id="{DA288C69-251F-6100-A899-AA74A24DEE8F}"/>
              </a:ext>
            </a:extLst>
          </p:cNvPr>
          <p:cNvGrpSpPr>
            <a:grpSpLocks noChangeAspect="1"/>
          </p:cNvGrpSpPr>
          <p:nvPr/>
        </p:nvGrpSpPr>
        <p:grpSpPr>
          <a:xfrm>
            <a:off x="5265869" y="5988671"/>
            <a:ext cx="1150308" cy="785749"/>
            <a:chOff x="3248094" y="3043604"/>
            <a:chExt cx="2564422" cy="1751697"/>
          </a:xfrm>
        </p:grpSpPr>
        <p:pic>
          <p:nvPicPr>
            <p:cNvPr id="38" name="Picture 37" descr="A grey and white test tube&#10;&#10;Description automatically generated">
              <a:extLst>
                <a:ext uri="{FF2B5EF4-FFF2-40B4-BE49-F238E27FC236}">
                  <a16:creationId xmlns:a16="http://schemas.microsoft.com/office/drawing/2014/main" id="{8BE09804-6A5D-8051-FF7C-5ABC90C843E6}"/>
                </a:ext>
              </a:extLst>
            </p:cNvPr>
            <p:cNvPicPr>
              <a:picLocks noChangeAspect="1"/>
            </p:cNvPicPr>
            <p:nvPr/>
          </p:nvPicPr>
          <p:blipFill rotWithShape="1">
            <a:blip r:embed="rId13"/>
            <a:srcRect t="30466" b="33877"/>
            <a:stretch/>
          </p:blipFill>
          <p:spPr>
            <a:xfrm>
              <a:off x="3248094" y="3043604"/>
              <a:ext cx="2564422" cy="914400"/>
            </a:xfrm>
            <a:prstGeom prst="rect">
              <a:avLst/>
            </a:prstGeom>
          </p:spPr>
        </p:pic>
        <p:sp>
          <p:nvSpPr>
            <p:cNvPr id="40" name="TextBox 39">
              <a:extLst>
                <a:ext uri="{FF2B5EF4-FFF2-40B4-BE49-F238E27FC236}">
                  <a16:creationId xmlns:a16="http://schemas.microsoft.com/office/drawing/2014/main" id="{89540134-1AFD-0D40-ED7B-9CD8A36F0669}"/>
                </a:ext>
              </a:extLst>
            </p:cNvPr>
            <p:cNvSpPr txBox="1"/>
            <p:nvPr/>
          </p:nvSpPr>
          <p:spPr>
            <a:xfrm>
              <a:off x="3279178" y="3903322"/>
              <a:ext cx="2502257" cy="891979"/>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NEGATIVE HIV </a:t>
              </a:r>
            </a:p>
            <a:p>
              <a:pPr algn="ctr"/>
              <a:r>
                <a:rPr lang="en-US" sz="1000" b="1" dirty="0">
                  <a:latin typeface="Arial" panose="020B0604020202020204" pitchFamily="34" charset="0"/>
                  <a:cs typeface="Arial" panose="020B0604020202020204" pitchFamily="34" charset="0"/>
                </a:rPr>
                <a:t>RNA TEST</a:t>
              </a:r>
            </a:p>
          </p:txBody>
        </p:sp>
      </p:grpSp>
      <p:grpSp>
        <p:nvGrpSpPr>
          <p:cNvPr id="60" name="Group 59">
            <a:extLst>
              <a:ext uri="{FF2B5EF4-FFF2-40B4-BE49-F238E27FC236}">
                <a16:creationId xmlns:a16="http://schemas.microsoft.com/office/drawing/2014/main" id="{D554664E-7F7B-20D8-5E11-A7EEE73FE18D}"/>
              </a:ext>
            </a:extLst>
          </p:cNvPr>
          <p:cNvGrpSpPr>
            <a:grpSpLocks noChangeAspect="1"/>
          </p:cNvGrpSpPr>
          <p:nvPr/>
        </p:nvGrpSpPr>
        <p:grpSpPr>
          <a:xfrm>
            <a:off x="7895174" y="6008671"/>
            <a:ext cx="1481496" cy="730658"/>
            <a:chOff x="8874332" y="3043604"/>
            <a:chExt cx="3853199" cy="1900358"/>
          </a:xfrm>
        </p:grpSpPr>
        <p:pic>
          <p:nvPicPr>
            <p:cNvPr id="65" name="Picture 64" descr="A white object with a black background&#10;&#10;Description automatically generated">
              <a:extLst>
                <a:ext uri="{FF2B5EF4-FFF2-40B4-BE49-F238E27FC236}">
                  <a16:creationId xmlns:a16="http://schemas.microsoft.com/office/drawing/2014/main" id="{03198779-41DA-536C-7695-1DF067455DF4}"/>
                </a:ext>
              </a:extLst>
            </p:cNvPr>
            <p:cNvPicPr>
              <a:picLocks noChangeAspect="1"/>
            </p:cNvPicPr>
            <p:nvPr/>
          </p:nvPicPr>
          <p:blipFill rotWithShape="1">
            <a:blip r:embed="rId14"/>
            <a:srcRect t="32115" b="32228"/>
            <a:stretch/>
          </p:blipFill>
          <p:spPr>
            <a:xfrm>
              <a:off x="9518719" y="3043604"/>
              <a:ext cx="2564422" cy="914400"/>
            </a:xfrm>
            <a:prstGeom prst="rect">
              <a:avLst/>
            </a:prstGeom>
          </p:spPr>
        </p:pic>
        <p:sp>
          <p:nvSpPr>
            <p:cNvPr id="73" name="TextBox 72">
              <a:extLst>
                <a:ext uri="{FF2B5EF4-FFF2-40B4-BE49-F238E27FC236}">
                  <a16:creationId xmlns:a16="http://schemas.microsoft.com/office/drawing/2014/main" id="{7A7D376B-382A-FDD7-BB1A-06B074430CA5}"/>
                </a:ext>
              </a:extLst>
            </p:cNvPr>
            <p:cNvSpPr txBox="1"/>
            <p:nvPr/>
          </p:nvSpPr>
          <p:spPr>
            <a:xfrm>
              <a:off x="8874332" y="3903322"/>
              <a:ext cx="3853199" cy="1040640"/>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NEGATIVE NON-RNA</a:t>
              </a:r>
            </a:p>
            <a:p>
              <a:pPr algn="ctr"/>
              <a:r>
                <a:rPr lang="en-US" sz="1000" b="1" dirty="0">
                  <a:latin typeface="Arial" panose="020B0604020202020204" pitchFamily="34" charset="0"/>
                  <a:cs typeface="Arial" panose="020B0604020202020204" pitchFamily="34" charset="0"/>
                </a:rPr>
                <a:t>HIV TEST</a:t>
              </a:r>
            </a:p>
          </p:txBody>
        </p:sp>
      </p:grpSp>
      <p:grpSp>
        <p:nvGrpSpPr>
          <p:cNvPr id="87" name="Group 86">
            <a:extLst>
              <a:ext uri="{FF2B5EF4-FFF2-40B4-BE49-F238E27FC236}">
                <a16:creationId xmlns:a16="http://schemas.microsoft.com/office/drawing/2014/main" id="{D1C19E15-725A-AEF2-91CE-B5F2C8B71081}"/>
              </a:ext>
            </a:extLst>
          </p:cNvPr>
          <p:cNvGrpSpPr>
            <a:grpSpLocks noChangeAspect="1"/>
          </p:cNvGrpSpPr>
          <p:nvPr/>
        </p:nvGrpSpPr>
        <p:grpSpPr>
          <a:xfrm>
            <a:off x="9223225" y="5781316"/>
            <a:ext cx="1508747" cy="1058984"/>
            <a:chOff x="912096" y="4241944"/>
            <a:chExt cx="4168411" cy="2925785"/>
          </a:xfrm>
        </p:grpSpPr>
        <p:pic>
          <p:nvPicPr>
            <p:cNvPr id="88" name="Picture 87" descr="A blue and white syringe with a white circle and black text&#10;&#10;Description automatically generated">
              <a:extLst>
                <a:ext uri="{FF2B5EF4-FFF2-40B4-BE49-F238E27FC236}">
                  <a16:creationId xmlns:a16="http://schemas.microsoft.com/office/drawing/2014/main" id="{0244B11F-E159-A367-9B8B-B3864A7DA797}"/>
                </a:ext>
              </a:extLst>
            </p:cNvPr>
            <p:cNvPicPr>
              <a:picLocks noChangeAspect="1"/>
            </p:cNvPicPr>
            <p:nvPr/>
          </p:nvPicPr>
          <p:blipFill>
            <a:blip r:embed="rId15"/>
            <a:stretch>
              <a:fillRect/>
            </a:stretch>
          </p:blipFill>
          <p:spPr>
            <a:xfrm>
              <a:off x="2086213" y="4241944"/>
              <a:ext cx="1828800" cy="1828800"/>
            </a:xfrm>
            <a:prstGeom prst="rect">
              <a:avLst/>
            </a:prstGeom>
          </p:spPr>
        </p:pic>
        <p:sp>
          <p:nvSpPr>
            <p:cNvPr id="89" name="TextBox 88">
              <a:extLst>
                <a:ext uri="{FF2B5EF4-FFF2-40B4-BE49-F238E27FC236}">
                  <a16:creationId xmlns:a16="http://schemas.microsoft.com/office/drawing/2014/main" id="{1A38C6E6-9F37-9030-B732-C84234609683}"/>
                </a:ext>
              </a:extLst>
            </p:cNvPr>
            <p:cNvSpPr txBox="1"/>
            <p:nvPr/>
          </p:nvSpPr>
          <p:spPr>
            <a:xfrm>
              <a:off x="912096" y="6062296"/>
              <a:ext cx="4168411" cy="1105433"/>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NO CAB-LA W/ IN</a:t>
              </a:r>
            </a:p>
            <a:p>
              <a:pPr algn="ctr"/>
              <a:r>
                <a:rPr lang="en-US" sz="1000" b="1" dirty="0">
                  <a:latin typeface="Arial" panose="020B0604020202020204" pitchFamily="34" charset="0"/>
                  <a:cs typeface="Arial" panose="020B0604020202020204" pitchFamily="34" charset="0"/>
                </a:rPr>
                <a:t>THE LAST 6 MONTHS</a:t>
              </a:r>
            </a:p>
          </p:txBody>
        </p:sp>
      </p:grpSp>
      <p:grpSp>
        <p:nvGrpSpPr>
          <p:cNvPr id="90" name="Group 89">
            <a:extLst>
              <a:ext uri="{FF2B5EF4-FFF2-40B4-BE49-F238E27FC236}">
                <a16:creationId xmlns:a16="http://schemas.microsoft.com/office/drawing/2014/main" id="{0ABBFD2A-9D18-C26A-2066-4499BC58766C}"/>
              </a:ext>
            </a:extLst>
          </p:cNvPr>
          <p:cNvGrpSpPr>
            <a:grpSpLocks noChangeAspect="1"/>
          </p:cNvGrpSpPr>
          <p:nvPr/>
        </p:nvGrpSpPr>
        <p:grpSpPr>
          <a:xfrm>
            <a:off x="10676497" y="5781316"/>
            <a:ext cx="1508747" cy="1058984"/>
            <a:chOff x="7107189" y="4241944"/>
            <a:chExt cx="4168399" cy="2925785"/>
          </a:xfrm>
        </p:grpSpPr>
        <p:pic>
          <p:nvPicPr>
            <p:cNvPr id="91" name="Picture 90" descr="A yellow syringe with a circle and arrow&#10;&#10;Description automatically generated">
              <a:extLst>
                <a:ext uri="{FF2B5EF4-FFF2-40B4-BE49-F238E27FC236}">
                  <a16:creationId xmlns:a16="http://schemas.microsoft.com/office/drawing/2014/main" id="{844165C6-94F8-E9C4-0CB8-F88DF65128A7}"/>
                </a:ext>
              </a:extLst>
            </p:cNvPr>
            <p:cNvPicPr>
              <a:picLocks noChangeAspect="1"/>
            </p:cNvPicPr>
            <p:nvPr/>
          </p:nvPicPr>
          <p:blipFill>
            <a:blip r:embed="rId16"/>
            <a:stretch>
              <a:fillRect/>
            </a:stretch>
          </p:blipFill>
          <p:spPr>
            <a:xfrm>
              <a:off x="8276987" y="4241944"/>
              <a:ext cx="1828800" cy="1828800"/>
            </a:xfrm>
            <a:prstGeom prst="rect">
              <a:avLst/>
            </a:prstGeom>
          </p:spPr>
        </p:pic>
        <p:sp>
          <p:nvSpPr>
            <p:cNvPr id="92" name="TextBox 91">
              <a:extLst>
                <a:ext uri="{FF2B5EF4-FFF2-40B4-BE49-F238E27FC236}">
                  <a16:creationId xmlns:a16="http://schemas.microsoft.com/office/drawing/2014/main" id="{C058A095-637E-D88C-8099-9664C0CF6BEE}"/>
                </a:ext>
              </a:extLst>
            </p:cNvPr>
            <p:cNvSpPr txBox="1"/>
            <p:nvPr/>
          </p:nvSpPr>
          <p:spPr>
            <a:xfrm>
              <a:off x="7107189" y="6062296"/>
              <a:ext cx="4168399" cy="1105433"/>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CAB-LA W/ IN</a:t>
              </a:r>
            </a:p>
            <a:p>
              <a:pPr algn="ctr"/>
              <a:r>
                <a:rPr lang="en-US" sz="1000" b="1" dirty="0">
                  <a:latin typeface="Arial" panose="020B0604020202020204" pitchFamily="34" charset="0"/>
                  <a:cs typeface="Arial" panose="020B0604020202020204" pitchFamily="34" charset="0"/>
                </a:rPr>
                <a:t>THE LAST 6 MONTHS</a:t>
              </a:r>
            </a:p>
          </p:txBody>
        </p:sp>
      </p:grpSp>
      <p:grpSp>
        <p:nvGrpSpPr>
          <p:cNvPr id="69" name="Group 68">
            <a:extLst>
              <a:ext uri="{FF2B5EF4-FFF2-40B4-BE49-F238E27FC236}">
                <a16:creationId xmlns:a16="http://schemas.microsoft.com/office/drawing/2014/main" id="{AC2B73AD-5EF2-F6D8-C34B-E6D6AED839B7}"/>
              </a:ext>
            </a:extLst>
          </p:cNvPr>
          <p:cNvGrpSpPr/>
          <p:nvPr/>
        </p:nvGrpSpPr>
        <p:grpSpPr>
          <a:xfrm>
            <a:off x="4260836" y="891897"/>
            <a:ext cx="3690610" cy="469147"/>
            <a:chOff x="4924860" y="891897"/>
            <a:chExt cx="3690610" cy="469147"/>
          </a:xfrm>
        </p:grpSpPr>
        <p:sp>
          <p:nvSpPr>
            <p:cNvPr id="75" name="TextBox 74">
              <a:extLst>
                <a:ext uri="{FF2B5EF4-FFF2-40B4-BE49-F238E27FC236}">
                  <a16:creationId xmlns:a16="http://schemas.microsoft.com/office/drawing/2014/main" id="{0C80E754-03DD-BAB6-952A-E2FFD19FDE15}"/>
                </a:ext>
              </a:extLst>
            </p:cNvPr>
            <p:cNvSpPr txBox="1"/>
            <p:nvPr/>
          </p:nvSpPr>
          <p:spPr>
            <a:xfrm>
              <a:off x="5893476" y="950551"/>
              <a:ext cx="412292" cy="338554"/>
            </a:xfrm>
            <a:prstGeom prst="rect">
              <a:avLst/>
            </a:prstGeom>
            <a:noFill/>
          </p:spPr>
          <p:txBody>
            <a:bodyPr wrap="none" rtlCol="0">
              <a:spAutoFit/>
            </a:bodyPr>
            <a:lstStyle/>
            <a:p>
              <a:pPr algn="ctr"/>
              <a:r>
                <a:rPr lang="en-US" sz="1600" b="1" dirty="0">
                  <a:latin typeface="Arial Black" panose="020B0604020202020204" pitchFamily="34" charset="0"/>
                  <a:cs typeface="Arial Black" panose="020B0604020202020204" pitchFamily="34" charset="0"/>
                </a:rPr>
                <a:t>or</a:t>
              </a:r>
            </a:p>
          </p:txBody>
        </p:sp>
        <p:grpSp>
          <p:nvGrpSpPr>
            <p:cNvPr id="76" name="Group 75">
              <a:extLst>
                <a:ext uri="{FF2B5EF4-FFF2-40B4-BE49-F238E27FC236}">
                  <a16:creationId xmlns:a16="http://schemas.microsoft.com/office/drawing/2014/main" id="{DE097C80-8E53-319B-D5B6-E50CC9AAD538}"/>
                </a:ext>
              </a:extLst>
            </p:cNvPr>
            <p:cNvGrpSpPr/>
            <p:nvPr/>
          </p:nvGrpSpPr>
          <p:grpSpPr>
            <a:xfrm>
              <a:off x="4924860" y="891897"/>
              <a:ext cx="822960" cy="457003"/>
              <a:chOff x="4848658" y="1240249"/>
              <a:chExt cx="822960" cy="457003"/>
            </a:xfrm>
          </p:grpSpPr>
          <p:pic>
            <p:nvPicPr>
              <p:cNvPr id="94" name="Picture 93">
                <a:extLst>
                  <a:ext uri="{FF2B5EF4-FFF2-40B4-BE49-F238E27FC236}">
                    <a16:creationId xmlns:a16="http://schemas.microsoft.com/office/drawing/2014/main" id="{661D1341-FB1B-EE2D-514F-EA43E271B5E4}"/>
                  </a:ext>
                </a:extLst>
              </p:cNvPr>
              <p:cNvPicPr>
                <a:picLocks noChangeAspect="1"/>
              </p:cNvPicPr>
              <p:nvPr/>
            </p:nvPicPr>
            <p:blipFill>
              <a:blip r:embed="rId5"/>
              <a:srcRect t="4892" b="4892"/>
              <a:stretch/>
            </p:blipFill>
            <p:spPr>
              <a:xfrm>
                <a:off x="4940098" y="1485125"/>
                <a:ext cx="640080" cy="212127"/>
              </a:xfrm>
              <a:prstGeom prst="rect">
                <a:avLst/>
              </a:prstGeom>
            </p:spPr>
          </p:pic>
          <p:pic>
            <p:nvPicPr>
              <p:cNvPr id="95" name="Picture 94">
                <a:extLst>
                  <a:ext uri="{FF2B5EF4-FFF2-40B4-BE49-F238E27FC236}">
                    <a16:creationId xmlns:a16="http://schemas.microsoft.com/office/drawing/2014/main" id="{0C86DDE8-0094-C7A8-3F53-B3D5C8194A7C}"/>
                  </a:ext>
                </a:extLst>
              </p:cNvPr>
              <p:cNvPicPr>
                <a:picLocks noChangeAspect="1"/>
              </p:cNvPicPr>
              <p:nvPr/>
            </p:nvPicPr>
            <p:blipFill>
              <a:blip r:embed="rId7"/>
              <a:srcRect t="11598" b="11598"/>
              <a:stretch/>
            </p:blipFill>
            <p:spPr>
              <a:xfrm>
                <a:off x="4848658" y="1240249"/>
                <a:ext cx="822960" cy="226721"/>
              </a:xfrm>
              <a:prstGeom prst="rect">
                <a:avLst/>
              </a:prstGeom>
            </p:spPr>
          </p:pic>
        </p:grpSp>
        <p:grpSp>
          <p:nvGrpSpPr>
            <p:cNvPr id="77" name="Group 76">
              <a:extLst>
                <a:ext uri="{FF2B5EF4-FFF2-40B4-BE49-F238E27FC236}">
                  <a16:creationId xmlns:a16="http://schemas.microsoft.com/office/drawing/2014/main" id="{F111A710-5EFB-F416-00F7-91BFA9DCE66B}"/>
                </a:ext>
              </a:extLst>
            </p:cNvPr>
            <p:cNvGrpSpPr/>
            <p:nvPr/>
          </p:nvGrpSpPr>
          <p:grpSpPr>
            <a:xfrm>
              <a:off x="6423807" y="896619"/>
              <a:ext cx="822960" cy="447559"/>
              <a:chOff x="6347605" y="1240249"/>
              <a:chExt cx="822960" cy="447559"/>
            </a:xfrm>
          </p:grpSpPr>
          <p:pic>
            <p:nvPicPr>
              <p:cNvPr id="82" name="Picture 81">
                <a:extLst>
                  <a:ext uri="{FF2B5EF4-FFF2-40B4-BE49-F238E27FC236}">
                    <a16:creationId xmlns:a16="http://schemas.microsoft.com/office/drawing/2014/main" id="{B374BAE6-6384-5489-D10F-7180C5EFB2B5}"/>
                  </a:ext>
                </a:extLst>
              </p:cNvPr>
              <p:cNvPicPr>
                <a:picLocks noChangeAspect="1"/>
              </p:cNvPicPr>
              <p:nvPr/>
            </p:nvPicPr>
            <p:blipFill>
              <a:blip r:embed="rId8"/>
              <a:srcRect t="7616" b="7616"/>
              <a:stretch/>
            </p:blipFill>
            <p:spPr>
              <a:xfrm>
                <a:off x="6439045" y="1486077"/>
                <a:ext cx="640080" cy="201731"/>
              </a:xfrm>
              <a:prstGeom prst="rect">
                <a:avLst/>
              </a:prstGeom>
            </p:spPr>
          </p:pic>
          <p:pic>
            <p:nvPicPr>
              <p:cNvPr id="93" name="Picture 92">
                <a:extLst>
                  <a:ext uri="{FF2B5EF4-FFF2-40B4-BE49-F238E27FC236}">
                    <a16:creationId xmlns:a16="http://schemas.microsoft.com/office/drawing/2014/main" id="{3AF6FF44-48A2-9420-9742-19C6DFDCAA28}"/>
                  </a:ext>
                </a:extLst>
              </p:cNvPr>
              <p:cNvPicPr>
                <a:picLocks noChangeAspect="1"/>
              </p:cNvPicPr>
              <p:nvPr/>
            </p:nvPicPr>
            <p:blipFill>
              <a:blip r:embed="rId7"/>
              <a:srcRect t="11598" b="11598"/>
              <a:stretch/>
            </p:blipFill>
            <p:spPr>
              <a:xfrm>
                <a:off x="6347605" y="1240249"/>
                <a:ext cx="822960" cy="226721"/>
              </a:xfrm>
              <a:prstGeom prst="rect">
                <a:avLst/>
              </a:prstGeom>
            </p:spPr>
          </p:pic>
        </p:grpSp>
        <p:grpSp>
          <p:nvGrpSpPr>
            <p:cNvPr id="78" name="Group 77">
              <a:extLst>
                <a:ext uri="{FF2B5EF4-FFF2-40B4-BE49-F238E27FC236}">
                  <a16:creationId xmlns:a16="http://schemas.microsoft.com/office/drawing/2014/main" id="{7044E9C9-1E09-92C8-8C76-96DB3582B1FB}"/>
                </a:ext>
              </a:extLst>
            </p:cNvPr>
            <p:cNvGrpSpPr/>
            <p:nvPr/>
          </p:nvGrpSpPr>
          <p:grpSpPr>
            <a:xfrm>
              <a:off x="7792510" y="904041"/>
              <a:ext cx="822960" cy="457003"/>
              <a:chOff x="4848658" y="1240249"/>
              <a:chExt cx="822960" cy="457003"/>
            </a:xfrm>
          </p:grpSpPr>
          <p:pic>
            <p:nvPicPr>
              <p:cNvPr id="80" name="Picture 79">
                <a:extLst>
                  <a:ext uri="{FF2B5EF4-FFF2-40B4-BE49-F238E27FC236}">
                    <a16:creationId xmlns:a16="http://schemas.microsoft.com/office/drawing/2014/main" id="{4826778C-96EC-1CE4-DA69-14F158948A07}"/>
                  </a:ext>
                </a:extLst>
              </p:cNvPr>
              <p:cNvPicPr>
                <a:picLocks noChangeAspect="1"/>
              </p:cNvPicPr>
              <p:nvPr/>
            </p:nvPicPr>
            <p:blipFill>
              <a:blip r:embed="rId5"/>
              <a:srcRect t="4892" b="4892"/>
              <a:stretch/>
            </p:blipFill>
            <p:spPr>
              <a:xfrm>
                <a:off x="4940098" y="1485125"/>
                <a:ext cx="640080" cy="212127"/>
              </a:xfrm>
              <a:prstGeom prst="rect">
                <a:avLst/>
              </a:prstGeom>
            </p:spPr>
          </p:pic>
          <p:pic>
            <p:nvPicPr>
              <p:cNvPr id="81" name="Picture 80">
                <a:extLst>
                  <a:ext uri="{FF2B5EF4-FFF2-40B4-BE49-F238E27FC236}">
                    <a16:creationId xmlns:a16="http://schemas.microsoft.com/office/drawing/2014/main" id="{C315320C-CE20-0D47-270E-F7F35D711DBE}"/>
                  </a:ext>
                </a:extLst>
              </p:cNvPr>
              <p:cNvPicPr>
                <a:picLocks noChangeAspect="1"/>
              </p:cNvPicPr>
              <p:nvPr/>
            </p:nvPicPr>
            <p:blipFill>
              <a:blip r:embed="rId6"/>
              <a:srcRect t="12015" b="12015"/>
              <a:stretch/>
            </p:blipFill>
            <p:spPr>
              <a:xfrm>
                <a:off x="4848658" y="1240249"/>
                <a:ext cx="822960" cy="226721"/>
              </a:xfrm>
              <a:prstGeom prst="rect">
                <a:avLst/>
              </a:prstGeom>
            </p:spPr>
          </p:pic>
        </p:grpSp>
        <p:sp>
          <p:nvSpPr>
            <p:cNvPr id="79" name="TextBox 78">
              <a:extLst>
                <a:ext uri="{FF2B5EF4-FFF2-40B4-BE49-F238E27FC236}">
                  <a16:creationId xmlns:a16="http://schemas.microsoft.com/office/drawing/2014/main" id="{27972651-84C3-7566-A8B2-A9666DBFE567}"/>
                </a:ext>
              </a:extLst>
            </p:cNvPr>
            <p:cNvSpPr txBox="1"/>
            <p:nvPr/>
          </p:nvSpPr>
          <p:spPr>
            <a:xfrm>
              <a:off x="7287735" y="962247"/>
              <a:ext cx="412292" cy="338554"/>
            </a:xfrm>
            <a:prstGeom prst="rect">
              <a:avLst/>
            </a:prstGeom>
            <a:noFill/>
          </p:spPr>
          <p:txBody>
            <a:bodyPr wrap="none" rtlCol="0">
              <a:spAutoFit/>
            </a:bodyPr>
            <a:lstStyle/>
            <a:p>
              <a:pPr algn="ctr"/>
              <a:r>
                <a:rPr lang="en-US" sz="1600" b="1" dirty="0">
                  <a:latin typeface="Arial Black" panose="020B0604020202020204" pitchFamily="34" charset="0"/>
                  <a:cs typeface="Arial Black" panose="020B0604020202020204" pitchFamily="34" charset="0"/>
                </a:rPr>
                <a:t>or</a:t>
              </a:r>
            </a:p>
          </p:txBody>
        </p:sp>
      </p:grpSp>
      <p:sp>
        <p:nvSpPr>
          <p:cNvPr id="17" name="TextBox 16">
            <a:extLst>
              <a:ext uri="{FF2B5EF4-FFF2-40B4-BE49-F238E27FC236}">
                <a16:creationId xmlns:a16="http://schemas.microsoft.com/office/drawing/2014/main" id="{9D2D01BD-16ED-3203-8E5C-3359F4B4BE5B}"/>
              </a:ext>
            </a:extLst>
          </p:cNvPr>
          <p:cNvSpPr txBox="1"/>
          <p:nvPr/>
        </p:nvSpPr>
        <p:spPr>
          <a:xfrm>
            <a:off x="495986" y="540318"/>
            <a:ext cx="3811763" cy="276999"/>
          </a:xfrm>
          <a:prstGeom prst="rect">
            <a:avLst/>
          </a:prstGeom>
          <a:noFill/>
        </p:spPr>
        <p:txBody>
          <a:bodyPr wrap="square">
            <a:spAutoFit/>
          </a:bodyPr>
          <a:lstStyle/>
          <a:p>
            <a:r>
              <a:rPr lang="en-US" sz="1200" dirty="0">
                <a:effectLst/>
                <a:latin typeface="Arial" panose="020B0604020202020204" pitchFamily="34" charset="0"/>
                <a:cs typeface="Arial" panose="020B0604020202020204" pitchFamily="34" charset="0"/>
              </a:rPr>
              <a:t>Visits with an RNA screening test at sites</a:t>
            </a:r>
            <a:endParaRPr lang="en-US" sz="1200" dirty="0">
              <a:latin typeface="Arial" panose="020B0604020202020204" pitchFamily="34" charset="0"/>
              <a:cs typeface="Arial" panose="020B0604020202020204" pitchFamily="34" charset="0"/>
            </a:endParaRPr>
          </a:p>
        </p:txBody>
      </p:sp>
      <p:pic>
        <p:nvPicPr>
          <p:cNvPr id="21" name="Picture 2" descr="HPTN Logo 2023">
            <a:extLst>
              <a:ext uri="{FF2B5EF4-FFF2-40B4-BE49-F238E27FC236}">
                <a16:creationId xmlns:a16="http://schemas.microsoft.com/office/drawing/2014/main" id="{EF4B32AF-14E4-DB82-C938-D346B99F418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246074" y="7636"/>
            <a:ext cx="1971040" cy="90771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a:extLst>
              <a:ext uri="{FF2B5EF4-FFF2-40B4-BE49-F238E27FC236}">
                <a16:creationId xmlns:a16="http://schemas.microsoft.com/office/drawing/2014/main" id="{5FA7EBD1-B313-C0E9-E445-C618B0454352}"/>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936954" y="886769"/>
            <a:ext cx="1280160" cy="804672"/>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a:extLst>
              <a:ext uri="{FF2B5EF4-FFF2-40B4-BE49-F238E27FC236}">
                <a16:creationId xmlns:a16="http://schemas.microsoft.com/office/drawing/2014/main" id="{996D861D-9D0E-86B8-D334-897103382C20}"/>
              </a:ext>
            </a:extLst>
          </p:cNvPr>
          <p:cNvGrpSpPr>
            <a:grpSpLocks noChangeAspect="1"/>
          </p:cNvGrpSpPr>
          <p:nvPr/>
        </p:nvGrpSpPr>
        <p:grpSpPr>
          <a:xfrm>
            <a:off x="6513104" y="6008671"/>
            <a:ext cx="1415773" cy="730658"/>
            <a:chOff x="6233623" y="3043604"/>
            <a:chExt cx="2863987" cy="1900361"/>
          </a:xfrm>
        </p:grpSpPr>
        <p:pic>
          <p:nvPicPr>
            <p:cNvPr id="43" name="Picture 42">
              <a:extLst>
                <a:ext uri="{FF2B5EF4-FFF2-40B4-BE49-F238E27FC236}">
                  <a16:creationId xmlns:a16="http://schemas.microsoft.com/office/drawing/2014/main" id="{79B017F6-4D77-BA62-58A2-89E0B8AC4B52}"/>
                </a:ext>
              </a:extLst>
            </p:cNvPr>
            <p:cNvPicPr>
              <a:picLocks/>
            </p:cNvPicPr>
            <p:nvPr/>
          </p:nvPicPr>
          <p:blipFill>
            <a:blip r:embed="rId5"/>
            <a:srcRect t="1544" b="1544"/>
            <a:stretch/>
          </p:blipFill>
          <p:spPr>
            <a:xfrm>
              <a:off x="6669577" y="3043604"/>
              <a:ext cx="1997733" cy="914400"/>
            </a:xfrm>
            <a:prstGeom prst="rect">
              <a:avLst/>
            </a:prstGeom>
          </p:spPr>
        </p:pic>
        <p:sp>
          <p:nvSpPr>
            <p:cNvPr id="58" name="TextBox 57">
              <a:extLst>
                <a:ext uri="{FF2B5EF4-FFF2-40B4-BE49-F238E27FC236}">
                  <a16:creationId xmlns:a16="http://schemas.microsoft.com/office/drawing/2014/main" id="{34FB3A97-7F6C-5DD2-C57F-9E2C0F6714FA}"/>
                </a:ext>
              </a:extLst>
            </p:cNvPr>
            <p:cNvSpPr txBox="1"/>
            <p:nvPr/>
          </p:nvSpPr>
          <p:spPr>
            <a:xfrm>
              <a:off x="6233623" y="3903323"/>
              <a:ext cx="2863987" cy="1040642"/>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POSITIVE NON-RNA</a:t>
              </a:r>
            </a:p>
            <a:p>
              <a:pPr algn="ctr"/>
              <a:r>
                <a:rPr lang="en-US" sz="1000" b="1" dirty="0">
                  <a:latin typeface="Arial" panose="020B0604020202020204" pitchFamily="34" charset="0"/>
                  <a:cs typeface="Arial" panose="020B0604020202020204" pitchFamily="34" charset="0"/>
                </a:rPr>
                <a:t>HIV TEST</a:t>
              </a:r>
            </a:p>
          </p:txBody>
        </p:sp>
      </p:grpSp>
    </p:spTree>
    <p:extLst>
      <p:ext uri="{BB962C8B-B14F-4D97-AF65-F5344CB8AC3E}">
        <p14:creationId xmlns:p14="http://schemas.microsoft.com/office/powerpoint/2010/main" val="146887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right)">
                                      <p:cBhvr>
                                        <p:cTn id="7" dur="500"/>
                                        <p:tgtEl>
                                          <p:spTgt spid="62"/>
                                        </p:tgtEl>
                                      </p:cBhvr>
                                    </p:animEffect>
                                  </p:childTnLst>
                                </p:cTn>
                              </p:par>
                              <p:par>
                                <p:cTn id="8" presetID="22" presetClass="entr" presetSubtype="8" fill="hold"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64"/>
                                        </p:tgtEl>
                                        <p:attrNameLst>
                                          <p:attrName>style.visibility</p:attrName>
                                        </p:attrNameLst>
                                      </p:cBhvr>
                                      <p:to>
                                        <p:strVal val="visible"/>
                                      </p:to>
                                    </p:set>
                                    <p:animEffect transition="in" filter="wipe(up)">
                                      <p:cBhvr>
                                        <p:cTn id="14" dur="500"/>
                                        <p:tgtEl>
                                          <p:spTgt spid="64"/>
                                        </p:tgtEl>
                                      </p:cBhvr>
                                    </p:animEffect>
                                  </p:childTnLst>
                                </p:cTn>
                              </p:par>
                              <p:par>
                                <p:cTn id="15" presetID="22" presetClass="entr" presetSubtype="1" fill="hold" nodeType="with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wipe(up)">
                                      <p:cBhvr>
                                        <p:cTn id="17" dur="500"/>
                                        <p:tgtEl>
                                          <p:spTgt spid="6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wheel(1)">
                                      <p:cBhvr>
                                        <p:cTn id="22" dur="500"/>
                                        <p:tgtEl>
                                          <p:spTgt spid="7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4"/>
                                        </p:tgtEl>
                                        <p:attrNameLst>
                                          <p:attrName>style.visibility</p:attrName>
                                        </p:attrNameLst>
                                      </p:cBhvr>
                                      <p:to>
                                        <p:strVal val="visible"/>
                                      </p:to>
                                    </p:set>
                                    <p:animEffect transition="in" filter="fade">
                                      <p:cBhvr>
                                        <p:cTn id="25" dur="500"/>
                                        <p:tgtEl>
                                          <p:spTgt spid="7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500"/>
                                        <p:tgtEl>
                                          <p:spTgt spid="8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3"/>
                                        </p:tgtEl>
                                        <p:attrNameLst>
                                          <p:attrName>style.visibility</p:attrName>
                                        </p:attrNameLst>
                                      </p:cBhvr>
                                      <p:to>
                                        <p:strVal val="visible"/>
                                      </p:to>
                                    </p:set>
                                    <p:animEffect transition="in" filter="fade">
                                      <p:cBhvr>
                                        <p:cTn id="33"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4" grpId="0"/>
      <p:bldP spid="8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237F2D0-98F0-4AA0-A3B5-5E275ED26A21}"/>
              </a:ext>
            </a:extLst>
          </p:cNvPr>
          <p:cNvSpPr txBox="1">
            <a:spLocks/>
          </p:cNvSpPr>
          <p:nvPr/>
        </p:nvSpPr>
        <p:spPr>
          <a:xfrm>
            <a:off x="142741" y="1035375"/>
            <a:ext cx="11906518" cy="5109451"/>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Courier New" panose="02070309020205020404" pitchFamily="49"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3200" b="1" dirty="0">
                <a:effectLst/>
                <a:latin typeface="Arial" panose="020B0604020202020204" pitchFamily="34" charset="0"/>
                <a:cs typeface="Arial" panose="020B0604020202020204" pitchFamily="34" charset="0"/>
              </a:rPr>
              <a:t>In this preliminary analysis, </a:t>
            </a:r>
            <a:r>
              <a:rPr lang="en-US" sz="3200" b="1" dirty="0">
                <a:latin typeface="Arial" panose="020B0604020202020204" pitchFamily="34" charset="0"/>
                <a:cs typeface="Arial" panose="020B0604020202020204" pitchFamily="34" charset="0"/>
              </a:rPr>
              <a:t>single isolated positive </a:t>
            </a:r>
            <a:r>
              <a:rPr lang="en-US" sz="3200" b="1" dirty="0">
                <a:effectLst/>
                <a:latin typeface="Arial" panose="020B0604020202020204" pitchFamily="34" charset="0"/>
                <a:cs typeface="Arial" panose="020B0604020202020204" pitchFamily="34" charset="0"/>
              </a:rPr>
              <a:t>HIV RNA result at sites performed </a:t>
            </a:r>
            <a:r>
              <a:rPr lang="en-US" sz="3200" b="1" u="sng" dirty="0">
                <a:effectLst/>
                <a:latin typeface="Arial" panose="020B0604020202020204" pitchFamily="34" charset="0"/>
                <a:cs typeface="Arial" panose="020B0604020202020204" pitchFamily="34" charset="0"/>
              </a:rPr>
              <a:t>poorly</a:t>
            </a:r>
            <a:r>
              <a:rPr lang="en-US" sz="3200" b="1" dirty="0">
                <a:effectLst/>
                <a:latin typeface="Arial" panose="020B0604020202020204" pitchFamily="34" charset="0"/>
                <a:cs typeface="Arial" panose="020B0604020202020204" pitchFamily="34" charset="0"/>
              </a:rPr>
              <a:t> for detecting HIV infection with CAB-LA </a:t>
            </a:r>
            <a:r>
              <a:rPr lang="en-US" sz="3200" b="1" dirty="0" err="1">
                <a:effectLst/>
                <a:latin typeface="Arial" panose="020B0604020202020204" pitchFamily="34" charset="0"/>
                <a:cs typeface="Arial" panose="020B0604020202020204" pitchFamily="34" charset="0"/>
              </a:rPr>
              <a:t>PrEP</a:t>
            </a:r>
            <a:endParaRPr lang="en-US" sz="3200" b="1" dirty="0">
              <a:effectLst/>
              <a:latin typeface="Arial" panose="020B0604020202020204" pitchFamily="34" charset="0"/>
              <a:cs typeface="Arial" panose="020B0604020202020204" pitchFamily="34" charset="0"/>
            </a:endParaRPr>
          </a:p>
          <a:p>
            <a:pPr marL="1028700" lvl="1" indent="-342900"/>
            <a:r>
              <a:rPr lang="en-US" sz="3200" b="1" dirty="0">
                <a:latin typeface="Arial" panose="020B0604020202020204" pitchFamily="34" charset="0"/>
                <a:cs typeface="Arial" panose="020B0604020202020204" pitchFamily="34" charset="0"/>
              </a:rPr>
              <a:t>P</a:t>
            </a:r>
            <a:r>
              <a:rPr lang="en-US" sz="3200" b="1" dirty="0">
                <a:effectLst/>
                <a:latin typeface="Arial" panose="020B0604020202020204" pitchFamily="34" charset="0"/>
                <a:cs typeface="Arial" panose="020B0604020202020204" pitchFamily="34" charset="0"/>
              </a:rPr>
              <a:t>erformance was better without CAB-LA in the past 6 months</a:t>
            </a:r>
          </a:p>
          <a:p>
            <a:pPr marL="1028700" lvl="1" indent="-342900"/>
            <a:r>
              <a:rPr lang="en-US" sz="3200" b="1" dirty="0">
                <a:latin typeface="Arial" panose="020B0604020202020204" pitchFamily="34" charset="0"/>
                <a:cs typeface="Arial" panose="020B0604020202020204" pitchFamily="34" charset="0"/>
              </a:rPr>
              <a:t>Repeat RNA testing was able to discriminate true from false </a:t>
            </a:r>
            <a:r>
              <a:rPr lang="en-US" sz="3200" b="1">
                <a:latin typeface="Arial" panose="020B0604020202020204" pitchFamily="34" charset="0"/>
                <a:cs typeface="Arial" panose="020B0604020202020204" pitchFamily="34" charset="0"/>
              </a:rPr>
              <a:t>positive cases</a:t>
            </a:r>
            <a:endParaRPr lang="en-US" sz="3200" b="1" dirty="0">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3200" b="1" u="sng" dirty="0">
                <a:effectLst/>
                <a:latin typeface="Arial" panose="020B0604020202020204" pitchFamily="34" charset="0"/>
                <a:cs typeface="Arial" panose="020B0604020202020204" pitchFamily="34" charset="0"/>
              </a:rPr>
              <a:t>Although infrequent</a:t>
            </a:r>
            <a:r>
              <a:rPr lang="en-US" sz="3200" b="1" dirty="0">
                <a:effectLst/>
                <a:latin typeface="Arial" panose="020B0604020202020204" pitchFamily="34" charset="0"/>
                <a:cs typeface="Arial" panose="020B0604020202020204" pitchFamily="34" charset="0"/>
              </a:rPr>
              <a:t>, most single isolated positive RNA test results were </a:t>
            </a:r>
            <a:r>
              <a:rPr lang="en-US" sz="3200" b="1" u="sng" dirty="0">
                <a:effectLst/>
                <a:latin typeface="Arial" panose="020B0604020202020204" pitchFamily="34" charset="0"/>
                <a:cs typeface="Arial" panose="020B0604020202020204" pitchFamily="34" charset="0"/>
              </a:rPr>
              <a:t>false-positive results </a:t>
            </a:r>
          </a:p>
          <a:p>
            <a:pPr marL="342900" indent="-342900">
              <a:buFont typeface="Arial" panose="020B0604020202020204" pitchFamily="34" charset="0"/>
              <a:buChar char="•"/>
            </a:pPr>
            <a:r>
              <a:rPr lang="en-US" sz="3200" b="1" dirty="0">
                <a:effectLst/>
                <a:latin typeface="Arial" panose="020B0604020202020204" pitchFamily="34" charset="0"/>
                <a:cs typeface="Arial" panose="020B0604020202020204" pitchFamily="34" charset="0"/>
              </a:rPr>
              <a:t>Guidelines for HIV testing algorithms for detecting HIV infections in the setting of long-acting </a:t>
            </a:r>
            <a:r>
              <a:rPr lang="en-US" sz="3200" b="1" dirty="0" err="1">
                <a:effectLst/>
                <a:latin typeface="Arial" panose="020B0604020202020204" pitchFamily="34" charset="0"/>
                <a:cs typeface="Arial" panose="020B0604020202020204" pitchFamily="34" charset="0"/>
              </a:rPr>
              <a:t>PrEP</a:t>
            </a:r>
            <a:r>
              <a:rPr lang="en-US" sz="3200" b="1" dirty="0">
                <a:effectLst/>
                <a:latin typeface="Arial" panose="020B0604020202020204" pitchFamily="34" charset="0"/>
                <a:cs typeface="Arial" panose="020B0604020202020204" pitchFamily="34" charset="0"/>
              </a:rPr>
              <a:t> should consider these performance characteristics</a:t>
            </a:r>
          </a:p>
        </p:txBody>
      </p:sp>
      <p:sp>
        <p:nvSpPr>
          <p:cNvPr id="7" name="Title 1">
            <a:extLst>
              <a:ext uri="{FF2B5EF4-FFF2-40B4-BE49-F238E27FC236}">
                <a16:creationId xmlns:a16="http://schemas.microsoft.com/office/drawing/2014/main" id="{43E37209-607F-ABAF-7B70-8466C9F4D31F}"/>
              </a:ext>
            </a:extLst>
          </p:cNvPr>
          <p:cNvSpPr txBox="1">
            <a:spLocks/>
          </p:cNvSpPr>
          <p:nvPr/>
        </p:nvSpPr>
        <p:spPr>
          <a:xfrm>
            <a:off x="546100" y="0"/>
            <a:ext cx="11202991" cy="1223964"/>
          </a:xfrm>
          <a:prstGeom prst="rect">
            <a:avLst/>
          </a:prstGeom>
        </p:spPr>
        <p:txBody>
          <a:bodyPr vert="horz" lIns="0" tIns="182880" rIns="0" bIns="0" rtlCol="0" anchor="t">
            <a:norm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sz="4800" dirty="0">
                <a:solidFill>
                  <a:srgbClr val="011893"/>
                </a:solidFill>
                <a:latin typeface="Arial Black" panose="020B0604020202020204" pitchFamily="34" charset="0"/>
                <a:cs typeface="Arial Black" panose="020B0604020202020204" pitchFamily="34" charset="0"/>
              </a:rPr>
              <a:t>Conclusions</a:t>
            </a:r>
            <a:endParaRPr kumimoji="0" lang="en-GB" sz="4800" u="none" strike="noStrike" kern="1200" cap="none" spc="0" normalizeH="0" baseline="0" noProof="0" dirty="0">
              <a:ln>
                <a:noFill/>
              </a:ln>
              <a:solidFill>
                <a:srgbClr val="011893"/>
              </a:solidFill>
              <a:effectLst/>
              <a:uLnTx/>
              <a:uFillTx/>
              <a:latin typeface="Arial Black" panose="020B0604020202020204" pitchFamily="34" charset="0"/>
              <a:cs typeface="Arial Black" panose="020B0604020202020204" pitchFamily="34" charset="0"/>
            </a:endParaRPr>
          </a:p>
        </p:txBody>
      </p:sp>
      <p:cxnSp>
        <p:nvCxnSpPr>
          <p:cNvPr id="2" name="Straight Connector 1">
            <a:extLst>
              <a:ext uri="{FF2B5EF4-FFF2-40B4-BE49-F238E27FC236}">
                <a16:creationId xmlns:a16="http://schemas.microsoft.com/office/drawing/2014/main" id="{FA77351A-292F-ADD0-8887-A804FF0E5884}"/>
              </a:ext>
            </a:extLst>
          </p:cNvPr>
          <p:cNvCxnSpPr>
            <a:cxnSpLocks/>
          </p:cNvCxnSpPr>
          <p:nvPr/>
        </p:nvCxnSpPr>
        <p:spPr>
          <a:xfrm>
            <a:off x="442909" y="887318"/>
            <a:ext cx="11306182" cy="0"/>
          </a:xfrm>
          <a:prstGeom prst="line">
            <a:avLst/>
          </a:prstGeom>
          <a:ln w="38100">
            <a:solidFill>
              <a:schemeClr val="tx1"/>
            </a:solidFill>
          </a:ln>
        </p:spPr>
        <p:style>
          <a:lnRef idx="2">
            <a:schemeClr val="dk1"/>
          </a:lnRef>
          <a:fillRef idx="0">
            <a:schemeClr val="dk1"/>
          </a:fillRef>
          <a:effectRef idx="1">
            <a:schemeClr val="dk1"/>
          </a:effectRef>
          <a:fontRef idx="minor">
            <a:schemeClr val="tx1"/>
          </a:fontRef>
        </p:style>
      </p:cxnSp>
      <p:pic>
        <p:nvPicPr>
          <p:cNvPr id="3" name="Picture 2" descr="HPTN Logo 2023">
            <a:extLst>
              <a:ext uri="{FF2B5EF4-FFF2-40B4-BE49-F238E27FC236}">
                <a16:creationId xmlns:a16="http://schemas.microsoft.com/office/drawing/2014/main" id="{EF0A5903-39D3-CBBF-8666-B5F7CA169A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70"/>
            <a:ext cx="1971040" cy="90771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B86E5BD6-2677-351E-0AC7-6135386771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66066" y="53092"/>
            <a:ext cx="1280160" cy="804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018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3E37209-607F-ABAF-7B70-8466C9F4D31F}"/>
              </a:ext>
            </a:extLst>
          </p:cNvPr>
          <p:cNvSpPr txBox="1">
            <a:spLocks/>
          </p:cNvSpPr>
          <p:nvPr/>
        </p:nvSpPr>
        <p:spPr>
          <a:xfrm>
            <a:off x="546100" y="0"/>
            <a:ext cx="11202991" cy="1223964"/>
          </a:xfrm>
          <a:prstGeom prst="rect">
            <a:avLst/>
          </a:prstGeom>
        </p:spPr>
        <p:txBody>
          <a:bodyPr vert="horz" lIns="0" tIns="182880" rIns="0" bIns="0" rtlCol="0" anchor="t">
            <a:norm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sz="4800" dirty="0">
                <a:solidFill>
                  <a:srgbClr val="011893"/>
                </a:solidFill>
                <a:latin typeface="Arial Black" panose="020B0604020202020204" pitchFamily="34" charset="0"/>
                <a:cs typeface="Arial Black" panose="020B0604020202020204" pitchFamily="34" charset="0"/>
              </a:rPr>
              <a:t>Acknowledgements</a:t>
            </a:r>
            <a:endParaRPr kumimoji="0" lang="en-GB" sz="4800" u="none" strike="noStrike" kern="1200" cap="none" spc="0" normalizeH="0" baseline="0" noProof="0" dirty="0">
              <a:ln>
                <a:noFill/>
              </a:ln>
              <a:solidFill>
                <a:srgbClr val="011893"/>
              </a:solidFill>
              <a:effectLst/>
              <a:uLnTx/>
              <a:uFillTx/>
              <a:latin typeface="Arial Black" panose="020B0604020202020204" pitchFamily="34" charset="0"/>
              <a:cs typeface="Arial Black" panose="020B0604020202020204" pitchFamily="34" charset="0"/>
            </a:endParaRPr>
          </a:p>
        </p:txBody>
      </p:sp>
      <p:cxnSp>
        <p:nvCxnSpPr>
          <p:cNvPr id="2" name="Straight Connector 1">
            <a:extLst>
              <a:ext uri="{FF2B5EF4-FFF2-40B4-BE49-F238E27FC236}">
                <a16:creationId xmlns:a16="http://schemas.microsoft.com/office/drawing/2014/main" id="{FA77351A-292F-ADD0-8887-A804FF0E5884}"/>
              </a:ext>
            </a:extLst>
          </p:cNvPr>
          <p:cNvCxnSpPr>
            <a:cxnSpLocks/>
          </p:cNvCxnSpPr>
          <p:nvPr/>
        </p:nvCxnSpPr>
        <p:spPr>
          <a:xfrm>
            <a:off x="442909" y="1023242"/>
            <a:ext cx="11306182" cy="0"/>
          </a:xfrm>
          <a:prstGeom prst="line">
            <a:avLst/>
          </a:prstGeom>
          <a:ln w="38100">
            <a:solidFill>
              <a:schemeClr val="tx1"/>
            </a:solidFill>
          </a:ln>
        </p:spPr>
        <p:style>
          <a:lnRef idx="2">
            <a:schemeClr val="dk1"/>
          </a:lnRef>
          <a:fillRef idx="0">
            <a:schemeClr val="dk1"/>
          </a:fillRef>
          <a:effectRef idx="1">
            <a:schemeClr val="dk1"/>
          </a:effectRef>
          <a:fontRef idx="minor">
            <a:schemeClr val="tx1"/>
          </a:fontRef>
        </p:style>
      </p:cxnSp>
      <p:grpSp>
        <p:nvGrpSpPr>
          <p:cNvPr id="3" name="Group 2">
            <a:extLst>
              <a:ext uri="{FF2B5EF4-FFF2-40B4-BE49-F238E27FC236}">
                <a16:creationId xmlns:a16="http://schemas.microsoft.com/office/drawing/2014/main" id="{943D24F2-052B-04B9-D0F0-20BA3856E48B}"/>
              </a:ext>
            </a:extLst>
          </p:cNvPr>
          <p:cNvGrpSpPr/>
          <p:nvPr/>
        </p:nvGrpSpPr>
        <p:grpSpPr>
          <a:xfrm>
            <a:off x="325699" y="1253020"/>
            <a:ext cx="11540602" cy="5089301"/>
            <a:chOff x="348263" y="1565661"/>
            <a:chExt cx="11540602" cy="5089301"/>
          </a:xfrm>
        </p:grpSpPr>
        <p:sp>
          <p:nvSpPr>
            <p:cNvPr id="4" name="TextBox 3">
              <a:extLst>
                <a:ext uri="{FF2B5EF4-FFF2-40B4-BE49-F238E27FC236}">
                  <a16:creationId xmlns:a16="http://schemas.microsoft.com/office/drawing/2014/main" id="{7A043909-29C9-958E-58C1-9D5FF1E11A89}"/>
                </a:ext>
              </a:extLst>
            </p:cNvPr>
            <p:cNvSpPr txBox="1"/>
            <p:nvPr/>
          </p:nvSpPr>
          <p:spPr>
            <a:xfrm>
              <a:off x="348263" y="1565661"/>
              <a:ext cx="4664599"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Sponsors</a:t>
              </a:r>
            </a:p>
          </p:txBody>
        </p:sp>
        <p:sp>
          <p:nvSpPr>
            <p:cNvPr id="5" name="TextBox 4">
              <a:extLst>
                <a:ext uri="{FF2B5EF4-FFF2-40B4-BE49-F238E27FC236}">
                  <a16:creationId xmlns:a16="http://schemas.microsoft.com/office/drawing/2014/main" id="{70FCACBA-7983-B55C-1F38-E86E97554F83}"/>
                </a:ext>
              </a:extLst>
            </p:cNvPr>
            <p:cNvSpPr txBox="1"/>
            <p:nvPr/>
          </p:nvSpPr>
          <p:spPr>
            <a:xfrm>
              <a:off x="377894" y="2003684"/>
              <a:ext cx="5476996" cy="1938992"/>
            </a:xfrm>
            <a:prstGeom prst="rect">
              <a:avLst/>
            </a:prstGeom>
            <a:noFill/>
          </p:spPr>
          <p:txBody>
            <a:bodyPr wrap="square" rtlCol="0">
              <a:spAutoFit/>
            </a:bodyPr>
            <a:lstStyle/>
            <a:p>
              <a:pPr marL="285750" lvl="0" indent="-182880">
                <a:buFont typeface="Arial" panose="020B0604020202020204" pitchFamily="34" charset="0"/>
                <a:buChar char="•"/>
                <a:defRPr/>
              </a:pPr>
              <a:r>
                <a:rPr lang="en-US" sz="1400" dirty="0">
                  <a:latin typeface="Arial" panose="020B0604020202020204" pitchFamily="34" charset="0"/>
                  <a:cs typeface="Arial" panose="020B0604020202020204" pitchFamily="34" charset="0"/>
                </a:rPr>
                <a:t>U.S. National Institute of Allergy and Infectious Diseases (NIAID), National Institute of Mental Health (NIMH), National Institute on Drug Abuse (NIDA), and the National Institute of Child Health and Human Development (NICHD) all components of the U.S. National Institutes of Health (NIH)</a:t>
              </a:r>
            </a:p>
            <a:p>
              <a:pPr marL="285750" lvl="0" indent="-182880">
                <a:buFont typeface="Arial" panose="020B0604020202020204" pitchFamily="34" charset="0"/>
                <a:buChar char="•"/>
                <a:defRPr/>
              </a:pPr>
              <a:r>
                <a:rPr lang="en-US" sz="1400" dirty="0">
                  <a:latin typeface="Arial" panose="020B0604020202020204" pitchFamily="34" charset="0"/>
                  <a:cs typeface="Arial" panose="020B0604020202020204" pitchFamily="34" charset="0"/>
                </a:rPr>
                <a:t>Additional funding from </a:t>
              </a:r>
              <a:r>
                <a:rPr lang="en-US" sz="1400" dirty="0" err="1">
                  <a:latin typeface="Arial" panose="020B0604020202020204" pitchFamily="34" charset="0"/>
                  <a:cs typeface="Arial" panose="020B0604020202020204" pitchFamily="34" charset="0"/>
                </a:rPr>
                <a:t>ViiV</a:t>
              </a:r>
              <a:r>
                <a:rPr lang="en-US" sz="1400" dirty="0">
                  <a:latin typeface="Arial" panose="020B0604020202020204" pitchFamily="34" charset="0"/>
                  <a:cs typeface="Arial" panose="020B0604020202020204" pitchFamily="34" charset="0"/>
                </a:rPr>
                <a:t> Healthcare</a:t>
              </a:r>
            </a:p>
            <a:p>
              <a:pPr marL="285750" indent="-18288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85750" indent="-18288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85750" indent="-18288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D03B353-F4A9-B050-AACF-1D358AC7F9FC}"/>
                </a:ext>
              </a:extLst>
            </p:cNvPr>
            <p:cNvSpPr txBox="1"/>
            <p:nvPr/>
          </p:nvSpPr>
          <p:spPr>
            <a:xfrm>
              <a:off x="348263" y="3432112"/>
              <a:ext cx="6109742"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HIV Prevention Trials Network (HPTN)</a:t>
              </a:r>
            </a:p>
          </p:txBody>
        </p:sp>
        <p:sp>
          <p:nvSpPr>
            <p:cNvPr id="9" name="TextBox 8">
              <a:extLst>
                <a:ext uri="{FF2B5EF4-FFF2-40B4-BE49-F238E27FC236}">
                  <a16:creationId xmlns:a16="http://schemas.microsoft.com/office/drawing/2014/main" id="{7F76A404-C842-8AA6-A90A-5435A30CD20F}"/>
                </a:ext>
              </a:extLst>
            </p:cNvPr>
            <p:cNvSpPr txBox="1"/>
            <p:nvPr/>
          </p:nvSpPr>
          <p:spPr>
            <a:xfrm>
              <a:off x="348264" y="3773897"/>
              <a:ext cx="5506626" cy="738664"/>
            </a:xfrm>
            <a:prstGeom prst="rect">
              <a:avLst/>
            </a:prstGeom>
            <a:noFill/>
          </p:spPr>
          <p:txBody>
            <a:bodyPr wrap="square" rtlCol="0">
              <a:spAutoFit/>
            </a:bodyPr>
            <a:lstStyle/>
            <a:p>
              <a:pPr marL="285750" indent="-182880">
                <a:buFont typeface="Arial" panose="020B0604020202020204" pitchFamily="34" charset="0"/>
                <a:buChar char="•"/>
              </a:pPr>
              <a:r>
                <a:rPr lang="en-US" sz="1400" dirty="0">
                  <a:latin typeface="Arial" panose="020B0604020202020204" pitchFamily="34" charset="0"/>
                  <a:cs typeface="Arial" panose="020B0604020202020204" pitchFamily="34" charset="0"/>
                </a:rPr>
                <a:t>Laboratory Center (Johns Hopkins University)</a:t>
              </a:r>
            </a:p>
            <a:p>
              <a:pPr marL="285750" indent="-182880">
                <a:buFont typeface="Arial" panose="020B0604020202020204" pitchFamily="34" charset="0"/>
                <a:buChar char="•"/>
              </a:pPr>
              <a:r>
                <a:rPr lang="en-US" sz="1400" dirty="0">
                  <a:latin typeface="Arial" panose="020B0604020202020204" pitchFamily="34" charset="0"/>
                  <a:cs typeface="Arial" panose="020B0604020202020204" pitchFamily="34" charset="0"/>
                </a:rPr>
                <a:t>SCHARP (Fred Hutchinson Cancer Research Center)</a:t>
              </a:r>
            </a:p>
            <a:p>
              <a:pPr marL="285750" indent="-182880">
                <a:buFont typeface="Arial" panose="020B0604020202020204" pitchFamily="34" charset="0"/>
                <a:buChar char="•"/>
              </a:pPr>
              <a:r>
                <a:rPr lang="en-US" sz="1400" dirty="0">
                  <a:latin typeface="Arial" panose="020B0604020202020204" pitchFamily="34" charset="0"/>
                  <a:cs typeface="Arial" panose="020B0604020202020204" pitchFamily="34" charset="0"/>
                </a:rPr>
                <a:t>Leadership and Operations Center (FHI360)</a:t>
              </a:r>
            </a:p>
          </p:txBody>
        </p:sp>
        <p:sp>
          <p:nvSpPr>
            <p:cNvPr id="10" name="TextBox 9">
              <a:extLst>
                <a:ext uri="{FF2B5EF4-FFF2-40B4-BE49-F238E27FC236}">
                  <a16:creationId xmlns:a16="http://schemas.microsoft.com/office/drawing/2014/main" id="{C3CCEFD6-E63E-F8FD-CC94-67C5FFE22EEE}"/>
                </a:ext>
              </a:extLst>
            </p:cNvPr>
            <p:cNvSpPr txBox="1"/>
            <p:nvPr/>
          </p:nvSpPr>
          <p:spPr>
            <a:xfrm>
              <a:off x="348263" y="4686459"/>
              <a:ext cx="4664599"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Pharmaceutical Support</a:t>
              </a:r>
            </a:p>
          </p:txBody>
        </p:sp>
        <p:sp>
          <p:nvSpPr>
            <p:cNvPr id="11" name="TextBox 10">
              <a:extLst>
                <a:ext uri="{FF2B5EF4-FFF2-40B4-BE49-F238E27FC236}">
                  <a16:creationId xmlns:a16="http://schemas.microsoft.com/office/drawing/2014/main" id="{6B950AEB-4AAC-C925-B4D1-D7FF8277FE6E}"/>
                </a:ext>
              </a:extLst>
            </p:cNvPr>
            <p:cNvSpPr txBox="1"/>
            <p:nvPr/>
          </p:nvSpPr>
          <p:spPr>
            <a:xfrm>
              <a:off x="377894" y="5050325"/>
              <a:ext cx="5170437" cy="523220"/>
            </a:xfrm>
            <a:prstGeom prst="rect">
              <a:avLst/>
            </a:prstGeom>
            <a:noFill/>
          </p:spPr>
          <p:txBody>
            <a:bodyPr wrap="square" rtlCol="0">
              <a:spAutoFit/>
            </a:bodyPr>
            <a:lstStyle/>
            <a:p>
              <a:pPr marL="285750" indent="-182880">
                <a:buFont typeface="Arial" panose="020B0604020202020204" pitchFamily="34" charset="0"/>
                <a:buChar char="•"/>
              </a:pPr>
              <a:r>
                <a:rPr lang="en-US" sz="1400" dirty="0" err="1">
                  <a:latin typeface="Arial" panose="020B0604020202020204" pitchFamily="34" charset="0"/>
                  <a:cs typeface="Arial" panose="020B0604020202020204" pitchFamily="34" charset="0"/>
                </a:rPr>
                <a:t>ViiV</a:t>
              </a:r>
              <a:r>
                <a:rPr lang="en-US" sz="1400" dirty="0">
                  <a:latin typeface="Arial" panose="020B0604020202020204" pitchFamily="34" charset="0"/>
                  <a:cs typeface="Arial" panose="020B0604020202020204" pitchFamily="34" charset="0"/>
                </a:rPr>
                <a:t> Healthcare</a:t>
              </a:r>
            </a:p>
            <a:p>
              <a:pPr marL="285750" indent="-182880">
                <a:buFont typeface="Arial" panose="020B0604020202020204" pitchFamily="34" charset="0"/>
                <a:buChar char="•"/>
              </a:pPr>
              <a:r>
                <a:rPr lang="en-US" sz="1400" dirty="0">
                  <a:latin typeface="Arial" panose="020B0604020202020204" pitchFamily="34" charset="0"/>
                  <a:cs typeface="Arial" panose="020B0604020202020204" pitchFamily="34" charset="0"/>
                </a:rPr>
                <a:t>Gilead Sciences, Inc.</a:t>
              </a:r>
            </a:p>
          </p:txBody>
        </p:sp>
        <p:sp>
          <p:nvSpPr>
            <p:cNvPr id="12" name="TextBox 11">
              <a:extLst>
                <a:ext uri="{FF2B5EF4-FFF2-40B4-BE49-F238E27FC236}">
                  <a16:creationId xmlns:a16="http://schemas.microsoft.com/office/drawing/2014/main" id="{E48AD920-A5FB-C503-8955-F51396DD9E44}"/>
                </a:ext>
              </a:extLst>
            </p:cNvPr>
            <p:cNvSpPr txBox="1"/>
            <p:nvPr/>
          </p:nvSpPr>
          <p:spPr>
            <a:xfrm>
              <a:off x="5165208" y="4040128"/>
              <a:ext cx="2343807" cy="646331"/>
            </a:xfrm>
            <a:prstGeom prst="rect">
              <a:avLst/>
            </a:prstGeom>
            <a:noFill/>
          </p:spPr>
          <p:txBody>
            <a:bodyPr wrap="square" rtlCol="0">
              <a:spAutoFit/>
            </a:bodyPr>
            <a:lstStyle/>
            <a:p>
              <a:pPr marL="91440"/>
              <a:endParaRPr lang="en-US" sz="1200" b="1" dirty="0">
                <a:solidFill>
                  <a:schemeClr val="accent3"/>
                </a:solidFill>
                <a:latin typeface="Arial" panose="020B0604020202020204" pitchFamily="34" charset="0"/>
                <a:cs typeface="Arial" panose="020B0604020202020204" pitchFamily="34" charset="0"/>
              </a:endParaRPr>
            </a:p>
            <a:p>
              <a:pPr marL="274320" indent="-171450">
                <a:buFont typeface="Arial" panose="020B0604020202020204" pitchFamily="34" charset="0"/>
                <a:buChar char="•"/>
              </a:pPr>
              <a:endParaRPr lang="en-US" sz="1200" dirty="0">
                <a:solidFill>
                  <a:schemeClr val="accent3"/>
                </a:solidFill>
                <a:latin typeface="Arial" panose="020B0604020202020204" pitchFamily="34" charset="0"/>
                <a:cs typeface="Arial" panose="020B0604020202020204" pitchFamily="34" charset="0"/>
              </a:endParaRPr>
            </a:p>
            <a:p>
              <a:pPr marL="274320" indent="-171450">
                <a:buFont typeface="Arial" panose="020B0604020202020204" pitchFamily="34" charset="0"/>
                <a:buChar char="•"/>
              </a:pPr>
              <a:endParaRPr lang="en-US" sz="1200" b="1" dirty="0">
                <a:solidFill>
                  <a:schemeClr val="accent3"/>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5ED6FC7-C4A9-BD6C-0EB3-AF3EB6D84717}"/>
                </a:ext>
              </a:extLst>
            </p:cNvPr>
            <p:cNvSpPr txBox="1"/>
            <p:nvPr/>
          </p:nvSpPr>
          <p:spPr>
            <a:xfrm>
              <a:off x="6151447" y="1638204"/>
              <a:ext cx="5737418" cy="5016758"/>
            </a:xfrm>
            <a:prstGeom prst="rect">
              <a:avLst/>
            </a:prstGeom>
            <a:noFill/>
          </p:spPr>
          <p:txBody>
            <a:bodyPr wrap="square" rtlCol="0">
              <a:spAutoFit/>
            </a:bodyPr>
            <a:lstStyle/>
            <a:p>
              <a:endParaRPr lang="en-US" sz="1600" b="1" dirty="0">
                <a:solidFill>
                  <a:srgbClr val="C00000"/>
                </a:solidFill>
                <a:latin typeface="Arial Black" panose="020B0604020202020204" pitchFamily="34" charset="0"/>
                <a:cs typeface="Arial Black" panose="020B0604020202020204" pitchFamily="34" charset="0"/>
              </a:endParaRPr>
            </a:p>
            <a:p>
              <a:r>
                <a:rPr lang="en-US" sz="2400" b="1" dirty="0">
                  <a:latin typeface="Arial" panose="020B0604020202020204" pitchFamily="34" charset="0"/>
                  <a:cs typeface="Arial" panose="020B0604020202020204" pitchFamily="34" charset="0"/>
                </a:rPr>
                <a:t>HPTN 083 Study Team</a:t>
              </a:r>
            </a:p>
            <a:p>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Community Program Managers</a:t>
              </a:r>
            </a:p>
            <a:p>
              <a:r>
                <a:rPr lang="en-US" sz="2400" b="1" dirty="0">
                  <a:latin typeface="Arial" panose="020B0604020202020204" pitchFamily="34" charset="0"/>
                  <a:cs typeface="Arial" panose="020B0604020202020204" pitchFamily="34" charset="0"/>
                </a:rPr>
                <a:t>Community Educators &amp; Recruiters, CAB Members</a:t>
              </a:r>
            </a:p>
            <a:p>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Our 43 study sites in 7 countries</a:t>
              </a:r>
            </a:p>
            <a:p>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And most of all, our study participants</a:t>
              </a:r>
            </a:p>
            <a:p>
              <a:endParaRPr lang="en-US" sz="24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endParaRPr lang="en-US" sz="1600" b="1" dirty="0">
                <a:solidFill>
                  <a:srgbClr val="C00000"/>
                </a:solidFill>
                <a:latin typeface="Arial Black" panose="020B0604020202020204" pitchFamily="34" charset="0"/>
                <a:cs typeface="Arial Black" panose="020B0604020202020204" pitchFamily="34" charset="0"/>
              </a:endParaRPr>
            </a:p>
          </p:txBody>
        </p:sp>
      </p:grpSp>
      <p:pic>
        <p:nvPicPr>
          <p:cNvPr id="6" name="Picture 5" descr="HPTN Logo 2023">
            <a:extLst>
              <a:ext uri="{FF2B5EF4-FFF2-40B4-BE49-F238E27FC236}">
                <a16:creationId xmlns:a16="http://schemas.microsoft.com/office/drawing/2014/main" id="{AB555D7C-5000-1D64-5608-87E4FC54BC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70"/>
            <a:ext cx="1971040" cy="90771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48E01D38-75F9-FEF4-5C7F-AEFB059DDE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6066" y="53092"/>
            <a:ext cx="1280160" cy="804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790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7482270-EA42-6E8F-06D2-124AED22CBA9}"/>
              </a:ext>
            </a:extLst>
          </p:cNvPr>
          <p:cNvSpPr txBox="1"/>
          <p:nvPr/>
        </p:nvSpPr>
        <p:spPr>
          <a:xfrm>
            <a:off x="416012" y="2506910"/>
            <a:ext cx="11045886" cy="1923604"/>
          </a:xfrm>
          <a:prstGeom prst="rect">
            <a:avLst/>
          </a:prstGeom>
          <a:noFill/>
        </p:spPr>
        <p:txBody>
          <a:bodyPr wrap="square">
            <a:spAutoFit/>
          </a:bodyPr>
          <a:lstStyle/>
          <a:p>
            <a:pPr algn="ctr"/>
            <a:r>
              <a:rPr lang="en-US" sz="2800" b="1" dirty="0">
                <a:latin typeface="Arial" panose="020B0604020202020204" pitchFamily="34" charset="0"/>
                <a:cs typeface="Arial" panose="020B0604020202020204" pitchFamily="34" charset="0"/>
              </a:rPr>
              <a:t>Raphael J. </a:t>
            </a:r>
            <a:r>
              <a:rPr lang="en-US" sz="2800" b="1" dirty="0" err="1">
                <a:latin typeface="Arial" panose="020B0604020202020204" pitchFamily="34" charset="0"/>
                <a:cs typeface="Arial" panose="020B0604020202020204" pitchFamily="34" charset="0"/>
              </a:rPr>
              <a:t>Landovitz</a:t>
            </a:r>
            <a:r>
              <a:rPr lang="en-US" sz="2800" b="1" dirty="0">
                <a:latin typeface="Arial" panose="020B0604020202020204" pitchFamily="34" charset="0"/>
                <a:cs typeface="Arial" panose="020B0604020202020204" pitchFamily="34" charset="0"/>
              </a:rPr>
              <a:t> reports consulting agreements and/or Scientific Advisory roles for Gilead Sciences, Merck Inc, </a:t>
            </a:r>
            <a:r>
              <a:rPr lang="en-US" sz="2800" b="1" dirty="0" err="1">
                <a:latin typeface="Arial" panose="020B0604020202020204" pitchFamily="34" charset="0"/>
                <a:cs typeface="Arial" panose="020B0604020202020204" pitchFamily="34" charset="0"/>
              </a:rPr>
              <a:t>RedQueen</a:t>
            </a:r>
            <a:r>
              <a:rPr lang="en-US" sz="2800" b="1" dirty="0">
                <a:latin typeface="Arial" panose="020B0604020202020204" pitchFamily="34" charset="0"/>
                <a:cs typeface="Arial" panose="020B0604020202020204" pitchFamily="34" charset="0"/>
              </a:rPr>
              <a:t> Therapeutics, and </a:t>
            </a:r>
            <a:r>
              <a:rPr lang="en-US" sz="2800" b="1" dirty="0" err="1">
                <a:latin typeface="Arial" panose="020B0604020202020204" pitchFamily="34" charset="0"/>
                <a:cs typeface="Arial" panose="020B0604020202020204" pitchFamily="34" charset="0"/>
              </a:rPr>
              <a:t>ViiV</a:t>
            </a:r>
            <a:r>
              <a:rPr lang="en-US" sz="2800" b="1" dirty="0">
                <a:latin typeface="Arial" panose="020B0604020202020204" pitchFamily="34" charset="0"/>
                <a:cs typeface="Arial" panose="020B0604020202020204" pitchFamily="34" charset="0"/>
              </a:rPr>
              <a:t> Healthcare (Financial Interest)</a:t>
            </a:r>
          </a:p>
          <a:p>
            <a:pPr marL="285750" indent="-285750" algn="ctr">
              <a:buFont typeface="Arial" panose="020B0604020202020204" pitchFamily="34" charset="0"/>
              <a:buChar char="•"/>
            </a:pPr>
            <a:endParaRPr lang="en-US" sz="700" b="1" dirty="0">
              <a:latin typeface="Arial Black" panose="020B0604020202020204" pitchFamily="34" charset="0"/>
              <a:cs typeface="Arial Black" panose="020B0604020202020204" pitchFamily="34" charset="0"/>
            </a:endParaRPr>
          </a:p>
        </p:txBody>
      </p:sp>
      <p:sp>
        <p:nvSpPr>
          <p:cNvPr id="6" name="Title 1">
            <a:extLst>
              <a:ext uri="{FF2B5EF4-FFF2-40B4-BE49-F238E27FC236}">
                <a16:creationId xmlns:a16="http://schemas.microsoft.com/office/drawing/2014/main" id="{EDEB338B-E01F-094E-4DD7-294C45B5BB65}"/>
              </a:ext>
            </a:extLst>
          </p:cNvPr>
          <p:cNvSpPr txBox="1">
            <a:spLocks/>
          </p:cNvSpPr>
          <p:nvPr/>
        </p:nvSpPr>
        <p:spPr>
          <a:xfrm>
            <a:off x="546100" y="0"/>
            <a:ext cx="11202991" cy="1223964"/>
          </a:xfrm>
          <a:prstGeom prst="rect">
            <a:avLst/>
          </a:prstGeom>
        </p:spPr>
        <p:txBody>
          <a:bodyPr vert="horz" lIns="0" tIns="182880" rIns="0" bIns="0" rtlCol="0" anchor="t">
            <a:norm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sz="4800" dirty="0">
                <a:solidFill>
                  <a:srgbClr val="011893"/>
                </a:solidFill>
                <a:latin typeface="Arial Black" panose="020B0604020202020204" pitchFamily="34" charset="0"/>
                <a:cs typeface="Arial Black" panose="020B0604020202020204" pitchFamily="34" charset="0"/>
              </a:rPr>
              <a:t>Disclosures</a:t>
            </a:r>
            <a:endParaRPr kumimoji="0" lang="en-GB" sz="4800" u="none" strike="noStrike" kern="1200" cap="none" spc="0" normalizeH="0" baseline="0" noProof="0" dirty="0">
              <a:ln>
                <a:noFill/>
              </a:ln>
              <a:solidFill>
                <a:srgbClr val="011893"/>
              </a:solidFill>
              <a:effectLst/>
              <a:uLnTx/>
              <a:uFillTx/>
              <a:latin typeface="Arial Black" panose="020B0604020202020204" pitchFamily="34" charset="0"/>
              <a:cs typeface="Arial Black" panose="020B0604020202020204" pitchFamily="34" charset="0"/>
            </a:endParaRPr>
          </a:p>
        </p:txBody>
      </p:sp>
      <p:cxnSp>
        <p:nvCxnSpPr>
          <p:cNvPr id="7" name="Straight Connector 6">
            <a:extLst>
              <a:ext uri="{FF2B5EF4-FFF2-40B4-BE49-F238E27FC236}">
                <a16:creationId xmlns:a16="http://schemas.microsoft.com/office/drawing/2014/main" id="{4E9DEBC3-F3A2-A3F5-6BF5-58173456AC65}"/>
              </a:ext>
            </a:extLst>
          </p:cNvPr>
          <p:cNvCxnSpPr>
            <a:cxnSpLocks/>
          </p:cNvCxnSpPr>
          <p:nvPr/>
        </p:nvCxnSpPr>
        <p:spPr>
          <a:xfrm>
            <a:off x="442909" y="844566"/>
            <a:ext cx="11306182" cy="0"/>
          </a:xfrm>
          <a:prstGeom prst="line">
            <a:avLst/>
          </a:prstGeom>
          <a:ln w="38100">
            <a:solidFill>
              <a:schemeClr val="tx1"/>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284912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237F2D0-98F0-4AA0-A3B5-5E275ED26A21}"/>
              </a:ext>
            </a:extLst>
          </p:cNvPr>
          <p:cNvSpPr txBox="1">
            <a:spLocks/>
          </p:cNvSpPr>
          <p:nvPr/>
        </p:nvSpPr>
        <p:spPr>
          <a:xfrm>
            <a:off x="442909" y="990973"/>
            <a:ext cx="11603317" cy="5514586"/>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Courier New" panose="02070309020205020404" pitchFamily="49"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1200"/>
              </a:spcBef>
              <a:buFont typeface="Arial" panose="020B0604020202020204" pitchFamily="34" charset="0"/>
              <a:buChar char="•"/>
            </a:pPr>
            <a:r>
              <a:rPr lang="en-US" sz="2800" b="1" dirty="0">
                <a:effectLst/>
                <a:latin typeface="Arial" panose="020B0604020202020204" pitchFamily="34" charset="0"/>
                <a:cs typeface="Arial" panose="020B0604020202020204" pitchFamily="34" charset="0"/>
              </a:rPr>
              <a:t>HPTN 083 is an </a:t>
            </a:r>
            <a:r>
              <a:rPr lang="en-US" sz="2800" b="1" dirty="0">
                <a:latin typeface="Arial" panose="020B0604020202020204" pitchFamily="34" charset="0"/>
                <a:cs typeface="Arial" panose="020B0604020202020204" pitchFamily="34" charset="0"/>
              </a:rPr>
              <a:t>ongoing </a:t>
            </a:r>
            <a:r>
              <a:rPr lang="en-US" sz="2800" b="1" dirty="0">
                <a:effectLst/>
                <a:latin typeface="Arial" panose="020B0604020202020204" pitchFamily="34" charset="0"/>
                <a:cs typeface="Arial" panose="020B0604020202020204" pitchFamily="34" charset="0"/>
              </a:rPr>
              <a:t>phase 3 study of CAB-LA vs daily oral TDF/FTC for PrEP in cisgender men and transgender women </a:t>
            </a:r>
          </a:p>
          <a:p>
            <a:pPr marL="1028700" lvl="1" indent="-342900">
              <a:spcBef>
                <a:spcPts val="1200"/>
              </a:spcBef>
            </a:pPr>
            <a:r>
              <a:rPr lang="en-US" sz="2800" b="1" dirty="0">
                <a:latin typeface="Arial" panose="020B0604020202020204" pitchFamily="34" charset="0"/>
                <a:cs typeface="Arial" panose="020B0604020202020204" pitchFamily="34" charset="0"/>
              </a:rPr>
              <a:t>S</a:t>
            </a:r>
            <a:r>
              <a:rPr lang="en-US" sz="2800" b="1" dirty="0">
                <a:effectLst/>
                <a:latin typeface="Arial" panose="020B0604020202020204" pitchFamily="34" charset="0"/>
                <a:cs typeface="Arial" panose="020B0604020202020204" pitchFamily="34" charset="0"/>
              </a:rPr>
              <a:t>topped early by DSMB for superiority of CAB-LA; continues as an open-label extension (OLE</a:t>
            </a:r>
            <a:r>
              <a:rPr lang="en-US" sz="2800" b="1" dirty="0">
                <a:latin typeface="Arial" panose="020B0604020202020204" pitchFamily="34" charset="0"/>
                <a:cs typeface="Arial" panose="020B0604020202020204" pitchFamily="34" charset="0"/>
              </a:rPr>
              <a:t>)</a:t>
            </a:r>
            <a:endParaRPr lang="en-US" sz="2800" b="1" dirty="0">
              <a:effectLst/>
              <a:latin typeface="Arial" panose="020B0604020202020204" pitchFamily="34" charset="0"/>
              <a:cs typeface="Arial" panose="020B0604020202020204" pitchFamily="34" charset="0"/>
            </a:endParaRPr>
          </a:p>
          <a:p>
            <a:pPr marL="1028700" lvl="1" indent="-342900">
              <a:spcBef>
                <a:spcPts val="1200"/>
              </a:spcBef>
            </a:pPr>
            <a:r>
              <a:rPr lang="en-US" sz="2800" b="1" dirty="0">
                <a:effectLst/>
                <a:latin typeface="Arial" panose="020B0604020202020204" pitchFamily="34" charset="0"/>
                <a:cs typeface="Arial" panose="020B0604020202020204" pitchFamily="34" charset="0"/>
              </a:rPr>
              <a:t>CAB-LA </a:t>
            </a:r>
            <a:r>
              <a:rPr lang="en-US" sz="2800" b="1" dirty="0">
                <a:latin typeface="Arial" panose="020B0604020202020204" pitchFamily="34" charset="0"/>
                <a:cs typeface="Arial" panose="020B0604020202020204" pitchFamily="34" charset="0"/>
              </a:rPr>
              <a:t>approved by US FDA and other global regulatory agencies</a:t>
            </a:r>
          </a:p>
          <a:p>
            <a:pPr marL="342900" indent="-342900">
              <a:spcBef>
                <a:spcPts val="1200"/>
              </a:spcBef>
              <a:buFont typeface="Arial" panose="020B0604020202020204" pitchFamily="34" charset="0"/>
              <a:buChar char="•"/>
            </a:pPr>
            <a:r>
              <a:rPr lang="en-US" sz="2800" b="1" dirty="0">
                <a:latin typeface="Arial" panose="020B0604020202020204" pitchFamily="34" charset="0"/>
                <a:cs typeface="Arial" panose="020B0604020202020204" pitchFamily="34" charset="0"/>
              </a:rPr>
              <a:t>CAB-LA </a:t>
            </a:r>
            <a:r>
              <a:rPr lang="en-US" sz="2800" b="1" dirty="0" err="1">
                <a:latin typeface="Arial" panose="020B0604020202020204" pitchFamily="34" charset="0"/>
                <a:cs typeface="Arial" panose="020B0604020202020204" pitchFamily="34" charset="0"/>
              </a:rPr>
              <a:t>PrEP</a:t>
            </a:r>
            <a:r>
              <a:rPr lang="en-US" sz="2800" b="1" dirty="0">
                <a:latin typeface="Arial" panose="020B0604020202020204" pitchFamily="34" charset="0"/>
                <a:cs typeface="Arial" panose="020B0604020202020204" pitchFamily="34" charset="0"/>
              </a:rPr>
              <a:t> delays detection of HIV infection compared to standard HIV testing algorithms </a:t>
            </a:r>
          </a:p>
          <a:p>
            <a:pPr marL="342900" indent="-342900">
              <a:spcBef>
                <a:spcPts val="1200"/>
              </a:spcBef>
              <a:buFont typeface="Arial" panose="020B0604020202020204" pitchFamily="34" charset="0"/>
              <a:buChar char="•"/>
            </a:pPr>
            <a:r>
              <a:rPr lang="en-US" sz="2800" b="1" dirty="0">
                <a:latin typeface="Arial" panose="020B0604020202020204" pitchFamily="34" charset="0"/>
                <a:cs typeface="Arial" panose="020B0604020202020204" pitchFamily="34" charset="0"/>
              </a:rPr>
              <a:t>In retrospective analyses, RNA testing identified HIV infection </a:t>
            </a:r>
            <a:r>
              <a:rPr lang="en-US" sz="2800" b="1" u="sng" dirty="0">
                <a:latin typeface="Arial" panose="020B0604020202020204" pitchFamily="34" charset="0"/>
                <a:cs typeface="Arial" panose="020B0604020202020204" pitchFamily="34" charset="0"/>
              </a:rPr>
              <a:t>earlier</a:t>
            </a:r>
            <a:r>
              <a:rPr lang="en-US" sz="2800" b="1" dirty="0">
                <a:latin typeface="Arial" panose="020B0604020202020204" pitchFamily="34" charset="0"/>
                <a:cs typeface="Arial" panose="020B0604020202020204" pitchFamily="34" charset="0"/>
              </a:rPr>
              <a:t> and often </a:t>
            </a:r>
            <a:r>
              <a:rPr lang="en-US" sz="2800" b="1" u="sng" dirty="0">
                <a:latin typeface="Arial" panose="020B0604020202020204" pitchFamily="34" charset="0"/>
                <a:cs typeface="Arial" panose="020B0604020202020204" pitchFamily="34" charset="0"/>
              </a:rPr>
              <a:t>prior to INSTI resistance</a:t>
            </a:r>
          </a:p>
          <a:p>
            <a:pPr marL="342900" indent="-342900">
              <a:spcBef>
                <a:spcPts val="1200"/>
              </a:spcBef>
              <a:buFont typeface="Arial" panose="020B0604020202020204" pitchFamily="34" charset="0"/>
              <a:buChar char="•"/>
            </a:pPr>
            <a:r>
              <a:rPr lang="en-US" sz="2800" b="1" dirty="0">
                <a:latin typeface="Arial" panose="020B0604020202020204" pitchFamily="34" charset="0"/>
                <a:cs typeface="Arial" panose="020B0604020202020204" pitchFamily="34" charset="0"/>
              </a:rPr>
              <a:t>The OLE HIV testing algorithm was designed to evaluate whether prospective HIV RNA testing at each injection could reliably identify HIV infection earlier</a:t>
            </a:r>
          </a:p>
        </p:txBody>
      </p:sp>
      <p:sp>
        <p:nvSpPr>
          <p:cNvPr id="7" name="Title 1">
            <a:extLst>
              <a:ext uri="{FF2B5EF4-FFF2-40B4-BE49-F238E27FC236}">
                <a16:creationId xmlns:a16="http://schemas.microsoft.com/office/drawing/2014/main" id="{43E37209-607F-ABAF-7B70-8466C9F4D31F}"/>
              </a:ext>
            </a:extLst>
          </p:cNvPr>
          <p:cNvSpPr txBox="1">
            <a:spLocks/>
          </p:cNvSpPr>
          <p:nvPr/>
        </p:nvSpPr>
        <p:spPr>
          <a:xfrm>
            <a:off x="546100" y="0"/>
            <a:ext cx="11202991" cy="1223964"/>
          </a:xfrm>
          <a:prstGeom prst="rect">
            <a:avLst/>
          </a:prstGeom>
        </p:spPr>
        <p:txBody>
          <a:bodyPr vert="horz" lIns="0" tIns="182880" rIns="0" bIns="0" rtlCol="0" anchor="t">
            <a:norm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sz="4800">
                <a:solidFill>
                  <a:srgbClr val="011893"/>
                </a:solidFill>
                <a:latin typeface="Arial Black" panose="020B0604020202020204" pitchFamily="34" charset="0"/>
                <a:cs typeface="Arial Black" panose="020B0604020202020204" pitchFamily="34" charset="0"/>
              </a:rPr>
              <a:t>Background</a:t>
            </a:r>
            <a:endParaRPr kumimoji="0" lang="en-GB" sz="4800" u="none" strike="noStrike" kern="1200" cap="none" spc="0" normalizeH="0" baseline="0" noProof="0" dirty="0">
              <a:ln>
                <a:noFill/>
              </a:ln>
              <a:solidFill>
                <a:srgbClr val="011893"/>
              </a:solidFill>
              <a:effectLst/>
              <a:uLnTx/>
              <a:uFillTx/>
              <a:latin typeface="Arial Black" panose="020B0604020202020204" pitchFamily="34" charset="0"/>
              <a:cs typeface="Arial Black" panose="020B0604020202020204" pitchFamily="34" charset="0"/>
            </a:endParaRPr>
          </a:p>
        </p:txBody>
      </p:sp>
      <p:cxnSp>
        <p:nvCxnSpPr>
          <p:cNvPr id="2" name="Straight Connector 1">
            <a:extLst>
              <a:ext uri="{FF2B5EF4-FFF2-40B4-BE49-F238E27FC236}">
                <a16:creationId xmlns:a16="http://schemas.microsoft.com/office/drawing/2014/main" id="{FA77351A-292F-ADD0-8887-A804FF0E5884}"/>
              </a:ext>
            </a:extLst>
          </p:cNvPr>
          <p:cNvCxnSpPr>
            <a:cxnSpLocks/>
          </p:cNvCxnSpPr>
          <p:nvPr/>
        </p:nvCxnSpPr>
        <p:spPr>
          <a:xfrm>
            <a:off x="442909" y="830738"/>
            <a:ext cx="11306182" cy="0"/>
          </a:xfrm>
          <a:prstGeom prst="line">
            <a:avLst/>
          </a:prstGeom>
          <a:ln w="38100">
            <a:solidFill>
              <a:schemeClr val="tx1"/>
            </a:solidFill>
          </a:ln>
        </p:spPr>
        <p:style>
          <a:lnRef idx="2">
            <a:schemeClr val="dk1"/>
          </a:lnRef>
          <a:fillRef idx="0">
            <a:schemeClr val="dk1"/>
          </a:fillRef>
          <a:effectRef idx="1">
            <a:schemeClr val="dk1"/>
          </a:effectRef>
          <a:fontRef idx="minor">
            <a:schemeClr val="tx1"/>
          </a:fontRef>
        </p:style>
      </p:cxnSp>
      <p:pic>
        <p:nvPicPr>
          <p:cNvPr id="1026" name="Picture 2" descr="HPTN Logo 2023">
            <a:extLst>
              <a:ext uri="{FF2B5EF4-FFF2-40B4-BE49-F238E27FC236}">
                <a16:creationId xmlns:a16="http://schemas.microsoft.com/office/drawing/2014/main" id="{7D9F552C-D426-936A-E88F-946449BF48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70"/>
            <a:ext cx="1971040" cy="9077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087073E-7F8C-F1EE-6BE6-2CB309F62A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6066" y="53092"/>
            <a:ext cx="1280160" cy="804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185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7482270-EA42-6E8F-06D2-124AED22CBA9}"/>
              </a:ext>
            </a:extLst>
          </p:cNvPr>
          <p:cNvSpPr txBox="1"/>
          <p:nvPr/>
        </p:nvSpPr>
        <p:spPr>
          <a:xfrm>
            <a:off x="296563" y="943924"/>
            <a:ext cx="11775988" cy="5524589"/>
          </a:xfrm>
          <a:prstGeom prst="rect">
            <a:avLst/>
          </a:prstGeom>
          <a:noFill/>
        </p:spPr>
        <p:txBody>
          <a:bodyPr wrap="square">
            <a:spAutoFit/>
          </a:bodyPr>
          <a:lstStyle/>
          <a:p>
            <a:r>
              <a:rPr lang="en-US" sz="3200" b="1" dirty="0">
                <a:latin typeface="Arial" panose="020B0604020202020204" pitchFamily="34" charset="0"/>
                <a:cs typeface="Arial" panose="020B0604020202020204" pitchFamily="34" charset="0"/>
              </a:rPr>
              <a:t>Analysis Period</a:t>
            </a:r>
          </a:p>
          <a:p>
            <a:pPr marL="285750" indent="-285750">
              <a:buFont typeface="Arial" panose="020B0604020202020204" pitchFamily="34" charset="0"/>
              <a:buChar char="•"/>
            </a:pPr>
            <a:r>
              <a:rPr lang="en-US" sz="2400" b="1" dirty="0">
                <a:latin typeface="Arial" panose="020B0604020202020204" pitchFamily="34" charset="0"/>
                <a:cs typeface="Arial" panose="020B0604020202020204" pitchFamily="34" charset="0"/>
              </a:rPr>
              <a:t>OLE entry through November 30, 2023</a:t>
            </a:r>
          </a:p>
          <a:p>
            <a:pPr marL="742950" lvl="1" indent="-285750">
              <a:buFont typeface="Arial" panose="020B0604020202020204" pitchFamily="34" charset="0"/>
              <a:buChar char="•"/>
            </a:pPr>
            <a:r>
              <a:rPr lang="en-US" sz="2400" b="1" dirty="0">
                <a:latin typeface="Arial" panose="020B0604020202020204" pitchFamily="34" charset="0"/>
                <a:cs typeface="Arial" panose="020B0604020202020204" pitchFamily="34" charset="0"/>
              </a:rPr>
              <a:t>OLE activation date varied by site</a:t>
            </a:r>
          </a:p>
          <a:p>
            <a:endParaRPr lang="en-US" sz="700" b="1" dirty="0">
              <a:latin typeface="Arial" panose="020B0604020202020204" pitchFamily="34" charset="0"/>
              <a:cs typeface="Arial" panose="020B0604020202020204" pitchFamily="34" charset="0"/>
            </a:endParaRPr>
          </a:p>
          <a:p>
            <a:r>
              <a:rPr lang="en-US" sz="3200" b="1" dirty="0">
                <a:latin typeface="Arial" panose="020B0604020202020204" pitchFamily="34" charset="0"/>
                <a:cs typeface="Arial" panose="020B0604020202020204" pitchFamily="34" charset="0"/>
              </a:rPr>
              <a:t>Testing Procedures in OLE (all visits)</a:t>
            </a:r>
          </a:p>
          <a:p>
            <a:pPr marL="285750" indent="-285750">
              <a:buFont typeface="Arial" panose="020B0604020202020204" pitchFamily="34" charset="0"/>
              <a:buChar char="•"/>
            </a:pPr>
            <a:r>
              <a:rPr lang="en-US" sz="2400" b="1" dirty="0">
                <a:latin typeface="Arial" panose="020B0604020202020204" pitchFamily="34" charset="0"/>
                <a:cs typeface="Arial" panose="020B0604020202020204" pitchFamily="34" charset="0"/>
              </a:rPr>
              <a:t>Site-based rapid testing (RT), antigen/antibody testing (Ag/Ab), and HIV RNA testing</a:t>
            </a:r>
          </a:p>
          <a:p>
            <a:pPr marL="285750" indent="-285750">
              <a:buFont typeface="Arial" panose="020B0604020202020204" pitchFamily="34" charset="0"/>
              <a:buChar char="•"/>
            </a:pPr>
            <a:r>
              <a:rPr lang="en-US" sz="2400" b="1" dirty="0">
                <a:latin typeface="Arial" panose="020B0604020202020204" pitchFamily="34" charset="0"/>
                <a:cs typeface="Arial" panose="020B0604020202020204" pitchFamily="34" charset="0"/>
              </a:rPr>
              <a:t>HIV status determined by an independent committee that reviewed results from site testing and retrospective testing at a central laboratory</a:t>
            </a:r>
          </a:p>
          <a:p>
            <a:pPr marL="742950" lvl="1" indent="-285750">
              <a:buFont typeface="Arial" panose="020B0604020202020204" pitchFamily="34" charset="0"/>
              <a:buChar char="•"/>
            </a:pPr>
            <a:r>
              <a:rPr lang="en-US" sz="2400" b="1" dirty="0">
                <a:latin typeface="Arial" panose="020B0604020202020204" pitchFamily="34" charset="0"/>
                <a:cs typeface="Arial" panose="020B0604020202020204" pitchFamily="34" charset="0"/>
              </a:rPr>
              <a:t>Review triggered by any positive/reactive HIV test result at site</a:t>
            </a:r>
          </a:p>
          <a:p>
            <a:pPr marL="285750" indent="-285750">
              <a:buFont typeface="Arial" panose="020B0604020202020204" pitchFamily="34" charset="0"/>
              <a:buChar char="•"/>
            </a:pPr>
            <a:endParaRPr lang="en-US" sz="800" dirty="0">
              <a:latin typeface="Arial Black" panose="020B0604020202020204" pitchFamily="34" charset="0"/>
              <a:cs typeface="Arial Black" panose="020B0604020202020204" pitchFamily="34" charset="0"/>
            </a:endParaRPr>
          </a:p>
          <a:p>
            <a:pPr algn="ctr"/>
            <a:endParaRPr lang="en-US" sz="2400" dirty="0">
              <a:latin typeface="Arial Black" panose="020B0604020202020204" pitchFamily="34" charset="0"/>
              <a:cs typeface="Arial Black" panose="020B0604020202020204" pitchFamily="34" charset="0"/>
            </a:endParaRPr>
          </a:p>
          <a:p>
            <a:pPr algn="ctr"/>
            <a:endParaRPr lang="en-US" sz="300" dirty="0">
              <a:latin typeface="Arial Black" panose="020B0604020202020204" pitchFamily="34" charset="0"/>
              <a:cs typeface="Arial Black" panose="020B0604020202020204" pitchFamily="34" charset="0"/>
            </a:endParaRPr>
          </a:p>
          <a:p>
            <a:pPr algn="ctr"/>
            <a:r>
              <a:rPr lang="en-US" sz="2400" b="1" dirty="0">
                <a:latin typeface="Arial" panose="020B0604020202020204" pitchFamily="34" charset="0"/>
                <a:cs typeface="Arial" panose="020B0604020202020204" pitchFamily="34" charset="0"/>
              </a:rPr>
              <a:t>In this preliminary analysis, we calculated the positive predictive value (PPV) and false positive rate (FPR) of isolated positive RNA results, and assessed the sensitivity of HIV RNA screening</a:t>
            </a:r>
          </a:p>
          <a:p>
            <a:pPr marL="285750" indent="-285750">
              <a:buFont typeface="Arial" panose="020B0604020202020204" pitchFamily="34" charset="0"/>
              <a:buChar char="•"/>
            </a:pPr>
            <a:endParaRPr lang="en-US" sz="700" b="1" dirty="0">
              <a:latin typeface="Arial Black" panose="020B0604020202020204" pitchFamily="34" charset="0"/>
              <a:cs typeface="Arial Black" panose="020B0604020202020204" pitchFamily="34" charset="0"/>
            </a:endParaRPr>
          </a:p>
        </p:txBody>
      </p:sp>
      <p:sp>
        <p:nvSpPr>
          <p:cNvPr id="6" name="Title 1">
            <a:extLst>
              <a:ext uri="{FF2B5EF4-FFF2-40B4-BE49-F238E27FC236}">
                <a16:creationId xmlns:a16="http://schemas.microsoft.com/office/drawing/2014/main" id="{EDEB338B-E01F-094E-4DD7-294C45B5BB65}"/>
              </a:ext>
            </a:extLst>
          </p:cNvPr>
          <p:cNvSpPr txBox="1">
            <a:spLocks/>
          </p:cNvSpPr>
          <p:nvPr/>
        </p:nvSpPr>
        <p:spPr>
          <a:xfrm>
            <a:off x="546100" y="0"/>
            <a:ext cx="11202991" cy="1223964"/>
          </a:xfrm>
          <a:prstGeom prst="rect">
            <a:avLst/>
          </a:prstGeom>
        </p:spPr>
        <p:txBody>
          <a:bodyPr vert="horz" lIns="0" tIns="182880" rIns="0" bIns="0" rtlCol="0" anchor="t">
            <a:norm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sz="4800" dirty="0">
                <a:solidFill>
                  <a:srgbClr val="011893"/>
                </a:solidFill>
                <a:latin typeface="Arial Black" panose="020B0604020202020204" pitchFamily="34" charset="0"/>
                <a:cs typeface="Arial Black" panose="020B0604020202020204" pitchFamily="34" charset="0"/>
              </a:rPr>
              <a:t>Methods</a:t>
            </a:r>
            <a:endParaRPr kumimoji="0" lang="en-GB" sz="4800" u="none" strike="noStrike" kern="1200" cap="none" spc="0" normalizeH="0" baseline="0" noProof="0" dirty="0">
              <a:ln>
                <a:noFill/>
              </a:ln>
              <a:solidFill>
                <a:srgbClr val="011893"/>
              </a:solidFill>
              <a:effectLst/>
              <a:uLnTx/>
              <a:uFillTx/>
              <a:latin typeface="Arial Black" panose="020B0604020202020204" pitchFamily="34" charset="0"/>
              <a:cs typeface="Arial Black" panose="020B0604020202020204" pitchFamily="34" charset="0"/>
            </a:endParaRPr>
          </a:p>
        </p:txBody>
      </p:sp>
      <p:cxnSp>
        <p:nvCxnSpPr>
          <p:cNvPr id="7" name="Straight Connector 6">
            <a:extLst>
              <a:ext uri="{FF2B5EF4-FFF2-40B4-BE49-F238E27FC236}">
                <a16:creationId xmlns:a16="http://schemas.microsoft.com/office/drawing/2014/main" id="{4E9DEBC3-F3A2-A3F5-6BF5-58173456AC65}"/>
              </a:ext>
            </a:extLst>
          </p:cNvPr>
          <p:cNvCxnSpPr>
            <a:cxnSpLocks/>
          </p:cNvCxnSpPr>
          <p:nvPr/>
        </p:nvCxnSpPr>
        <p:spPr>
          <a:xfrm>
            <a:off x="442909" y="844566"/>
            <a:ext cx="11306182" cy="0"/>
          </a:xfrm>
          <a:prstGeom prst="line">
            <a:avLst/>
          </a:prstGeom>
          <a:ln w="38100">
            <a:solidFill>
              <a:schemeClr val="tx1"/>
            </a:solidFill>
          </a:ln>
        </p:spPr>
        <p:style>
          <a:lnRef idx="2">
            <a:schemeClr val="dk1"/>
          </a:lnRef>
          <a:fillRef idx="0">
            <a:schemeClr val="dk1"/>
          </a:fillRef>
          <a:effectRef idx="1">
            <a:schemeClr val="dk1"/>
          </a:effectRef>
          <a:fontRef idx="minor">
            <a:schemeClr val="tx1"/>
          </a:fontRef>
        </p:style>
      </p:cxnSp>
      <p:pic>
        <p:nvPicPr>
          <p:cNvPr id="2" name="Picture 2" descr="HPTN Logo 2023">
            <a:extLst>
              <a:ext uri="{FF2B5EF4-FFF2-40B4-BE49-F238E27FC236}">
                <a16:creationId xmlns:a16="http://schemas.microsoft.com/office/drawing/2014/main" id="{16FA93CF-58F3-21BB-B76B-D27B50AAE6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70"/>
            <a:ext cx="1971040" cy="90771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2AAD93BA-4539-8F28-8DCC-A880BCFB4D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6066" y="53092"/>
            <a:ext cx="1280160" cy="804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177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DEB338B-E01F-094E-4DD7-294C45B5BB65}"/>
              </a:ext>
            </a:extLst>
          </p:cNvPr>
          <p:cNvSpPr txBox="1">
            <a:spLocks/>
          </p:cNvSpPr>
          <p:nvPr/>
        </p:nvSpPr>
        <p:spPr>
          <a:xfrm>
            <a:off x="546100" y="0"/>
            <a:ext cx="11202991" cy="1223964"/>
          </a:xfrm>
          <a:prstGeom prst="rect">
            <a:avLst/>
          </a:prstGeom>
        </p:spPr>
        <p:txBody>
          <a:bodyPr vert="horz" lIns="0" tIns="182880" rIns="0" bIns="0" rtlCol="0" anchor="t">
            <a:norm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sz="4800" dirty="0">
                <a:solidFill>
                  <a:srgbClr val="011893"/>
                </a:solidFill>
                <a:latin typeface="Arial Black" panose="020B0604020202020204" pitchFamily="34" charset="0"/>
                <a:cs typeface="Arial Black" panose="020B0604020202020204" pitchFamily="34" charset="0"/>
              </a:rPr>
              <a:t>Study Design</a:t>
            </a:r>
            <a:endParaRPr kumimoji="0" lang="en-GB" sz="4800" u="none" strike="noStrike" kern="1200" cap="none" spc="0" normalizeH="0" baseline="0" noProof="0" dirty="0">
              <a:ln>
                <a:noFill/>
              </a:ln>
              <a:solidFill>
                <a:srgbClr val="011893"/>
              </a:solidFill>
              <a:effectLst/>
              <a:uLnTx/>
              <a:uFillTx/>
              <a:latin typeface="Arial Black" panose="020B0604020202020204" pitchFamily="34" charset="0"/>
              <a:cs typeface="Arial Black" panose="020B0604020202020204" pitchFamily="34" charset="0"/>
            </a:endParaRPr>
          </a:p>
        </p:txBody>
      </p:sp>
      <p:cxnSp>
        <p:nvCxnSpPr>
          <p:cNvPr id="7" name="Straight Connector 6">
            <a:extLst>
              <a:ext uri="{FF2B5EF4-FFF2-40B4-BE49-F238E27FC236}">
                <a16:creationId xmlns:a16="http://schemas.microsoft.com/office/drawing/2014/main" id="{4E9DEBC3-F3A2-A3F5-6BF5-58173456AC65}"/>
              </a:ext>
            </a:extLst>
          </p:cNvPr>
          <p:cNvCxnSpPr>
            <a:cxnSpLocks/>
          </p:cNvCxnSpPr>
          <p:nvPr/>
        </p:nvCxnSpPr>
        <p:spPr>
          <a:xfrm>
            <a:off x="442909" y="1023242"/>
            <a:ext cx="11306182" cy="0"/>
          </a:xfrm>
          <a:prstGeom prst="line">
            <a:avLst/>
          </a:prstGeom>
          <a:ln w="38100">
            <a:solidFill>
              <a:schemeClr val="tx1"/>
            </a:solidFill>
          </a:ln>
        </p:spPr>
        <p:style>
          <a:lnRef idx="2">
            <a:schemeClr val="dk1"/>
          </a:lnRef>
          <a:fillRef idx="0">
            <a:schemeClr val="dk1"/>
          </a:fillRef>
          <a:effectRef idx="1">
            <a:schemeClr val="dk1"/>
          </a:effectRef>
          <a:fontRef idx="minor">
            <a:schemeClr val="tx1"/>
          </a:fontRef>
        </p:style>
      </p:cxnSp>
      <p:grpSp>
        <p:nvGrpSpPr>
          <p:cNvPr id="1074" name="Group 1073">
            <a:extLst>
              <a:ext uri="{FF2B5EF4-FFF2-40B4-BE49-F238E27FC236}">
                <a16:creationId xmlns:a16="http://schemas.microsoft.com/office/drawing/2014/main" id="{9F707B35-7483-BF83-0B62-C749E3EDF0C1}"/>
              </a:ext>
            </a:extLst>
          </p:cNvPr>
          <p:cNvGrpSpPr/>
          <p:nvPr/>
        </p:nvGrpSpPr>
        <p:grpSpPr>
          <a:xfrm>
            <a:off x="2228201" y="1621187"/>
            <a:ext cx="3150411" cy="2766709"/>
            <a:chOff x="2228201" y="1252221"/>
            <a:chExt cx="3150411" cy="2766709"/>
          </a:xfrm>
        </p:grpSpPr>
        <p:sp>
          <p:nvSpPr>
            <p:cNvPr id="25" name="TextBox 24">
              <a:extLst>
                <a:ext uri="{FF2B5EF4-FFF2-40B4-BE49-F238E27FC236}">
                  <a16:creationId xmlns:a16="http://schemas.microsoft.com/office/drawing/2014/main" id="{60816FDB-DC43-542D-E846-CB69884E2F8E}"/>
                </a:ext>
              </a:extLst>
            </p:cNvPr>
            <p:cNvSpPr txBox="1"/>
            <p:nvPr/>
          </p:nvSpPr>
          <p:spPr>
            <a:xfrm>
              <a:off x="2228201" y="1252221"/>
              <a:ext cx="3150411" cy="738664"/>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May 2020</a:t>
              </a:r>
            </a:p>
            <a:p>
              <a:pPr algn="ctr"/>
              <a:r>
                <a:rPr lang="en-US" sz="1400" dirty="0">
                  <a:latin typeface="Arial" panose="020B0604020202020204" pitchFamily="34" charset="0"/>
                  <a:cs typeface="Arial" panose="020B0604020202020204" pitchFamily="34" charset="0"/>
                </a:rPr>
                <a:t>DSMB stops randomized, blinded study for superiority</a:t>
              </a:r>
            </a:p>
          </p:txBody>
        </p:sp>
        <p:cxnSp>
          <p:nvCxnSpPr>
            <p:cNvPr id="27" name="Straight Arrow Connector 26">
              <a:extLst>
                <a:ext uri="{FF2B5EF4-FFF2-40B4-BE49-F238E27FC236}">
                  <a16:creationId xmlns:a16="http://schemas.microsoft.com/office/drawing/2014/main" id="{34C627EE-C2A2-A6D3-FD91-81275D5A6536}"/>
                </a:ext>
              </a:extLst>
            </p:cNvPr>
            <p:cNvCxnSpPr>
              <a:cxnSpLocks/>
              <a:stCxn id="25" idx="2"/>
              <a:endCxn id="29" idx="3"/>
            </p:cNvCxnSpPr>
            <p:nvPr/>
          </p:nvCxnSpPr>
          <p:spPr>
            <a:xfrm>
              <a:off x="3803407" y="1990885"/>
              <a:ext cx="1" cy="935839"/>
            </a:xfrm>
            <a:prstGeom prst="straightConnector1">
              <a:avLst/>
            </a:prstGeom>
            <a:ln w="38100">
              <a:solidFill>
                <a:schemeClr val="tx1"/>
              </a:solidFill>
              <a:tailEnd type="triangle"/>
            </a:ln>
          </p:spPr>
          <p:style>
            <a:lnRef idx="2">
              <a:schemeClr val="dk1"/>
            </a:lnRef>
            <a:fillRef idx="0">
              <a:schemeClr val="dk1"/>
            </a:fillRef>
            <a:effectRef idx="1">
              <a:schemeClr val="dk1"/>
            </a:effectRef>
            <a:fontRef idx="minor">
              <a:schemeClr val="tx1"/>
            </a:fontRef>
          </p:style>
        </p:cxnSp>
        <p:sp>
          <p:nvSpPr>
            <p:cNvPr id="29" name="Rectangle 28">
              <a:extLst>
                <a:ext uri="{FF2B5EF4-FFF2-40B4-BE49-F238E27FC236}">
                  <a16:creationId xmlns:a16="http://schemas.microsoft.com/office/drawing/2014/main" id="{27AE54C8-FE61-654E-B5FC-5F5D1F819193}"/>
                </a:ext>
              </a:extLst>
            </p:cNvPr>
            <p:cNvSpPr/>
            <p:nvPr/>
          </p:nvSpPr>
          <p:spPr>
            <a:xfrm rot="16200000">
              <a:off x="3257304" y="3398792"/>
              <a:ext cx="1092206" cy="148069"/>
            </a:xfrm>
            <a:prstGeom prst="rect">
              <a:avLst/>
            </a:prstGeom>
            <a:pattFill prst="wdDnDiag">
              <a:fgClr>
                <a:schemeClr val="tx1"/>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endParaRPr lang="en-US" sz="1400" b="1" dirty="0">
                <a:solidFill>
                  <a:schemeClr val="tx1"/>
                </a:solidFill>
                <a:latin typeface="Arial" panose="020B0604020202020204" pitchFamily="34" charset="0"/>
                <a:cs typeface="Arial" panose="020B0604020202020204" pitchFamily="34" charset="0"/>
              </a:endParaRPr>
            </a:p>
          </p:txBody>
        </p:sp>
      </p:grpSp>
      <p:grpSp>
        <p:nvGrpSpPr>
          <p:cNvPr id="1073" name="Group 1072">
            <a:extLst>
              <a:ext uri="{FF2B5EF4-FFF2-40B4-BE49-F238E27FC236}">
                <a16:creationId xmlns:a16="http://schemas.microsoft.com/office/drawing/2014/main" id="{62D9F34D-C584-3E26-416D-B42B9B230B85}"/>
              </a:ext>
            </a:extLst>
          </p:cNvPr>
          <p:cNvGrpSpPr/>
          <p:nvPr/>
        </p:nvGrpSpPr>
        <p:grpSpPr>
          <a:xfrm>
            <a:off x="511955" y="2973167"/>
            <a:ext cx="3562284" cy="3037168"/>
            <a:chOff x="511955" y="2604201"/>
            <a:chExt cx="3562284" cy="3037168"/>
          </a:xfrm>
        </p:grpSpPr>
        <p:sp>
          <p:nvSpPr>
            <p:cNvPr id="2" name="Rectangle 1">
              <a:extLst>
                <a:ext uri="{FF2B5EF4-FFF2-40B4-BE49-F238E27FC236}">
                  <a16:creationId xmlns:a16="http://schemas.microsoft.com/office/drawing/2014/main" id="{CCE352F3-C78D-C59E-72FA-0D7B68F5E11D}"/>
                </a:ext>
              </a:extLst>
            </p:cNvPr>
            <p:cNvSpPr/>
            <p:nvPr/>
          </p:nvSpPr>
          <p:spPr>
            <a:xfrm>
              <a:off x="1357268" y="3497824"/>
              <a:ext cx="2283535" cy="45801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CAB-LA</a:t>
              </a:r>
            </a:p>
          </p:txBody>
        </p:sp>
        <p:sp>
          <p:nvSpPr>
            <p:cNvPr id="3" name="Rectangle 2">
              <a:extLst>
                <a:ext uri="{FF2B5EF4-FFF2-40B4-BE49-F238E27FC236}">
                  <a16:creationId xmlns:a16="http://schemas.microsoft.com/office/drawing/2014/main" id="{EBAA6D34-BA3B-4E33-8F04-196774CD193C}"/>
                </a:ext>
              </a:extLst>
            </p:cNvPr>
            <p:cNvSpPr/>
            <p:nvPr/>
          </p:nvSpPr>
          <p:spPr>
            <a:xfrm>
              <a:off x="1357267" y="2980790"/>
              <a:ext cx="2283535" cy="45801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TDF-FTC</a:t>
              </a:r>
            </a:p>
          </p:txBody>
        </p:sp>
        <p:sp>
          <p:nvSpPr>
            <p:cNvPr id="4" name="Rectangle 3">
              <a:extLst>
                <a:ext uri="{FF2B5EF4-FFF2-40B4-BE49-F238E27FC236}">
                  <a16:creationId xmlns:a16="http://schemas.microsoft.com/office/drawing/2014/main" id="{0E51F6EA-FA86-4C13-36E9-9A556049F8D8}"/>
                </a:ext>
              </a:extLst>
            </p:cNvPr>
            <p:cNvSpPr/>
            <p:nvPr/>
          </p:nvSpPr>
          <p:spPr>
            <a:xfrm rot="16200000">
              <a:off x="-110857" y="3227013"/>
              <a:ext cx="1725793" cy="4801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1400" b="1" dirty="0">
                  <a:solidFill>
                    <a:schemeClr val="tx1"/>
                  </a:solidFill>
                  <a:latin typeface="Arial" panose="020B0604020202020204" pitchFamily="34" charset="0"/>
                  <a:cs typeface="Arial" panose="020B0604020202020204" pitchFamily="34" charset="0"/>
                </a:rPr>
                <a:t>RANDOMIZATION</a:t>
              </a:r>
            </a:p>
          </p:txBody>
        </p:sp>
        <p:pic>
          <p:nvPicPr>
            <p:cNvPr id="1026" name="Picture 2" descr="random&quot; Icon - Download for free – Iconduck">
              <a:extLst>
                <a:ext uri="{FF2B5EF4-FFF2-40B4-BE49-F238E27FC236}">
                  <a16:creationId xmlns:a16="http://schemas.microsoft.com/office/drawing/2014/main" id="{68107E86-C22F-B340-D4EB-3C8BDEDEC1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166" y="3238092"/>
              <a:ext cx="522275" cy="45801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6599E33E-4271-4810-9820-3015E5CC7C4A}"/>
                </a:ext>
              </a:extLst>
            </p:cNvPr>
            <p:cNvCxnSpPr>
              <a:cxnSpLocks/>
            </p:cNvCxnSpPr>
            <p:nvPr/>
          </p:nvCxnSpPr>
          <p:spPr>
            <a:xfrm flipV="1">
              <a:off x="1357267" y="3998226"/>
              <a:ext cx="0" cy="514584"/>
            </a:xfrm>
            <a:prstGeom prst="straightConnector1">
              <a:avLst/>
            </a:prstGeom>
            <a:ln w="38100">
              <a:solidFill>
                <a:schemeClr val="tx1"/>
              </a:solidFill>
              <a:tailEnd type="triangle"/>
            </a:ln>
          </p:spPr>
          <p:style>
            <a:lnRef idx="2">
              <a:schemeClr val="dk1"/>
            </a:lnRef>
            <a:fillRef idx="0">
              <a:schemeClr val="dk1"/>
            </a:fillRef>
            <a:effectRef idx="1">
              <a:schemeClr val="dk1"/>
            </a:effectRef>
            <a:fontRef idx="minor">
              <a:schemeClr val="tx1"/>
            </a:fontRef>
          </p:style>
        </p:cxnSp>
        <p:sp>
          <p:nvSpPr>
            <p:cNvPr id="9" name="TextBox 8">
              <a:extLst>
                <a:ext uri="{FF2B5EF4-FFF2-40B4-BE49-F238E27FC236}">
                  <a16:creationId xmlns:a16="http://schemas.microsoft.com/office/drawing/2014/main" id="{4646409C-F5E8-F70A-6CBA-FD633744C4B3}"/>
                </a:ext>
              </a:extLst>
            </p:cNvPr>
            <p:cNvSpPr txBox="1"/>
            <p:nvPr/>
          </p:nvSpPr>
          <p:spPr>
            <a:xfrm>
              <a:off x="827942" y="4533240"/>
              <a:ext cx="1050289" cy="892552"/>
            </a:xfrm>
            <a:prstGeom prst="rect">
              <a:avLst/>
            </a:prstGeom>
            <a:noFill/>
          </p:spPr>
          <p:txBody>
            <a:bodyPr wrap="none" rtlCol="0">
              <a:spAutoFit/>
            </a:bodyPr>
            <a:lstStyle/>
            <a:p>
              <a:pPr algn="ctr"/>
              <a:r>
                <a:rPr lang="en-US" sz="1400" b="1" dirty="0">
                  <a:latin typeface="Arial" panose="020B0604020202020204" pitchFamily="34" charset="0"/>
                  <a:cs typeface="Arial" panose="020B0604020202020204" pitchFamily="34" charset="0"/>
                </a:rPr>
                <a:t>Screening</a:t>
              </a:r>
            </a:p>
            <a:p>
              <a:pPr algn="ctr"/>
              <a:r>
                <a:rPr lang="en-US" sz="1200" dirty="0">
                  <a:latin typeface="Arial" panose="020B0604020202020204" pitchFamily="34" charset="0"/>
                  <a:cs typeface="Arial" panose="020B0604020202020204" pitchFamily="34" charset="0"/>
                </a:rPr>
                <a:t>Rapid test</a:t>
              </a:r>
            </a:p>
            <a:p>
              <a:pPr algn="ctr"/>
              <a:r>
                <a:rPr lang="en-US" sz="1200" dirty="0">
                  <a:latin typeface="Arial" panose="020B0604020202020204" pitchFamily="34" charset="0"/>
                  <a:cs typeface="Arial" panose="020B0604020202020204" pitchFamily="34" charset="0"/>
                </a:rPr>
                <a:t>Ag/Ab</a:t>
              </a:r>
            </a:p>
            <a:p>
              <a:pPr algn="ctr"/>
              <a:r>
                <a:rPr lang="en-US" sz="1400" b="1" dirty="0">
                  <a:solidFill>
                    <a:srgbClr val="FF0000"/>
                  </a:solidFill>
                  <a:latin typeface="Arial" panose="020B0604020202020204" pitchFamily="34" charset="0"/>
                  <a:cs typeface="Arial" panose="020B0604020202020204" pitchFamily="34" charset="0"/>
                </a:rPr>
                <a:t>RNA</a:t>
              </a:r>
            </a:p>
          </p:txBody>
        </p:sp>
        <p:sp>
          <p:nvSpPr>
            <p:cNvPr id="11" name="Left Brace 10">
              <a:extLst>
                <a:ext uri="{FF2B5EF4-FFF2-40B4-BE49-F238E27FC236}">
                  <a16:creationId xmlns:a16="http://schemas.microsoft.com/office/drawing/2014/main" id="{24008962-4BD6-095E-CC60-021513B72EE8}"/>
                </a:ext>
              </a:extLst>
            </p:cNvPr>
            <p:cNvSpPr/>
            <p:nvPr/>
          </p:nvSpPr>
          <p:spPr>
            <a:xfrm rot="16200000">
              <a:off x="2321798" y="3187731"/>
              <a:ext cx="508511" cy="2129500"/>
            </a:xfrm>
            <a:prstGeom prst="leftBrace">
              <a:avLst>
                <a:gd name="adj1" fmla="val 0"/>
                <a:gd name="adj2" fmla="val 50072"/>
              </a:avLst>
            </a:prstGeom>
            <a:ln w="38100">
              <a:solidFill>
                <a:schemeClr val="tx1"/>
              </a:solidFill>
              <a:headEnd type="triangle"/>
              <a:tailEnd type="triangle"/>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0F4F80D8-74A2-8FF2-C7BF-4CA2AF8FA2BE}"/>
                </a:ext>
              </a:extLst>
            </p:cNvPr>
            <p:cNvSpPr txBox="1"/>
            <p:nvPr/>
          </p:nvSpPr>
          <p:spPr>
            <a:xfrm>
              <a:off x="1777601" y="4533373"/>
              <a:ext cx="1596912" cy="1107996"/>
            </a:xfrm>
            <a:prstGeom prst="rect">
              <a:avLst/>
            </a:prstGeom>
            <a:noFill/>
          </p:spPr>
          <p:txBody>
            <a:bodyPr wrap="none" rtlCol="0">
              <a:spAutoFit/>
            </a:bodyPr>
            <a:lstStyle/>
            <a:p>
              <a:pPr algn="ctr"/>
              <a:r>
                <a:rPr lang="en-US" sz="1400" b="1" dirty="0">
                  <a:latin typeface="Arial" panose="020B0604020202020204" pitchFamily="34" charset="0"/>
                  <a:cs typeface="Arial" panose="020B0604020202020204" pitchFamily="34" charset="0"/>
                </a:rPr>
                <a:t>Enrollment and </a:t>
              </a:r>
            </a:p>
            <a:p>
              <a:pPr algn="ctr"/>
              <a:r>
                <a:rPr lang="en-US" sz="1400" b="1" dirty="0">
                  <a:latin typeface="Arial" panose="020B0604020202020204" pitchFamily="34" charset="0"/>
                  <a:cs typeface="Arial" panose="020B0604020202020204" pitchFamily="34" charset="0"/>
                </a:rPr>
                <a:t>All Follow-up</a:t>
              </a:r>
            </a:p>
            <a:p>
              <a:pPr algn="ctr"/>
              <a:r>
                <a:rPr lang="en-US" sz="1200" dirty="0">
                  <a:latin typeface="Arial" panose="020B0604020202020204" pitchFamily="34" charset="0"/>
                  <a:cs typeface="Arial" panose="020B0604020202020204" pitchFamily="34" charset="0"/>
                </a:rPr>
                <a:t>Rapid test</a:t>
              </a:r>
            </a:p>
            <a:p>
              <a:pPr algn="ctr"/>
              <a:r>
                <a:rPr lang="en-US" sz="1200" dirty="0">
                  <a:latin typeface="Arial" panose="020B0604020202020204" pitchFamily="34" charset="0"/>
                  <a:cs typeface="Arial" panose="020B0604020202020204" pitchFamily="34" charset="0"/>
                </a:rPr>
                <a:t>Ag/Ab</a:t>
              </a:r>
            </a:p>
            <a:p>
              <a:pPr algn="ctr"/>
              <a:endParaRPr lang="en-US" sz="1400" b="1" dirty="0">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02CA7A40-C989-652D-F164-6DC6A6DEFA96}"/>
                </a:ext>
              </a:extLst>
            </p:cNvPr>
            <p:cNvSpPr txBox="1"/>
            <p:nvPr/>
          </p:nvSpPr>
          <p:spPr>
            <a:xfrm>
              <a:off x="923828" y="2676199"/>
              <a:ext cx="3150411"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Randomized, blinded study</a:t>
              </a:r>
            </a:p>
          </p:txBody>
        </p:sp>
      </p:grpSp>
      <p:grpSp>
        <p:nvGrpSpPr>
          <p:cNvPr id="1075" name="Group 1074">
            <a:extLst>
              <a:ext uri="{FF2B5EF4-FFF2-40B4-BE49-F238E27FC236}">
                <a16:creationId xmlns:a16="http://schemas.microsoft.com/office/drawing/2014/main" id="{BC331FA8-758E-B6CA-6FFC-0FEABD9B7FA2}"/>
              </a:ext>
            </a:extLst>
          </p:cNvPr>
          <p:cNvGrpSpPr/>
          <p:nvPr/>
        </p:nvGrpSpPr>
        <p:grpSpPr>
          <a:xfrm>
            <a:off x="3966011" y="3045165"/>
            <a:ext cx="2129501" cy="2723089"/>
            <a:chOff x="3966011" y="2676199"/>
            <a:chExt cx="2129501" cy="2723089"/>
          </a:xfrm>
        </p:grpSpPr>
        <p:sp>
          <p:nvSpPr>
            <p:cNvPr id="30" name="Rectangle 29">
              <a:extLst>
                <a:ext uri="{FF2B5EF4-FFF2-40B4-BE49-F238E27FC236}">
                  <a16:creationId xmlns:a16="http://schemas.microsoft.com/office/drawing/2014/main" id="{93280810-6F12-A4BB-7AD1-38480D5EE87C}"/>
                </a:ext>
              </a:extLst>
            </p:cNvPr>
            <p:cNvSpPr/>
            <p:nvPr/>
          </p:nvSpPr>
          <p:spPr>
            <a:xfrm>
              <a:off x="3966012" y="3501034"/>
              <a:ext cx="2129500" cy="45801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CAB-LA</a:t>
              </a:r>
            </a:p>
          </p:txBody>
        </p:sp>
        <p:sp>
          <p:nvSpPr>
            <p:cNvPr id="31" name="Rectangle 30">
              <a:extLst>
                <a:ext uri="{FF2B5EF4-FFF2-40B4-BE49-F238E27FC236}">
                  <a16:creationId xmlns:a16="http://schemas.microsoft.com/office/drawing/2014/main" id="{3FBE1A77-7077-8D25-3DC1-225EAF0E710B}"/>
                </a:ext>
              </a:extLst>
            </p:cNvPr>
            <p:cNvSpPr/>
            <p:nvPr/>
          </p:nvSpPr>
          <p:spPr>
            <a:xfrm>
              <a:off x="3966012" y="2977814"/>
              <a:ext cx="2129500" cy="45801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TDF-FTC</a:t>
              </a:r>
            </a:p>
          </p:txBody>
        </p:sp>
        <p:sp>
          <p:nvSpPr>
            <p:cNvPr id="63" name="TextBox 62">
              <a:extLst>
                <a:ext uri="{FF2B5EF4-FFF2-40B4-BE49-F238E27FC236}">
                  <a16:creationId xmlns:a16="http://schemas.microsoft.com/office/drawing/2014/main" id="{2C96E877-8886-275D-3C2C-B4C715B7D5AE}"/>
                </a:ext>
              </a:extLst>
            </p:cNvPr>
            <p:cNvSpPr txBox="1"/>
            <p:nvPr/>
          </p:nvSpPr>
          <p:spPr>
            <a:xfrm>
              <a:off x="3966011" y="2676199"/>
              <a:ext cx="2129500"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Unblinded follow-up</a:t>
              </a:r>
            </a:p>
          </p:txBody>
        </p:sp>
        <p:sp>
          <p:nvSpPr>
            <p:cNvPr id="1033" name="TextBox 1032">
              <a:extLst>
                <a:ext uri="{FF2B5EF4-FFF2-40B4-BE49-F238E27FC236}">
                  <a16:creationId xmlns:a16="http://schemas.microsoft.com/office/drawing/2014/main" id="{7D373B14-4711-2B37-FA21-0272CDE995A3}"/>
                </a:ext>
              </a:extLst>
            </p:cNvPr>
            <p:cNvSpPr txBox="1"/>
            <p:nvPr/>
          </p:nvSpPr>
          <p:spPr>
            <a:xfrm>
              <a:off x="4345722" y="4506736"/>
              <a:ext cx="1490361" cy="892552"/>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All Follow-up</a:t>
              </a:r>
            </a:p>
            <a:p>
              <a:pPr algn="ctr"/>
              <a:r>
                <a:rPr lang="en-US" sz="1200" dirty="0">
                  <a:latin typeface="Arial" panose="020B0604020202020204" pitchFamily="34" charset="0"/>
                  <a:cs typeface="Arial" panose="020B0604020202020204" pitchFamily="34" charset="0"/>
                </a:rPr>
                <a:t>Rapid test</a:t>
              </a:r>
            </a:p>
            <a:p>
              <a:pPr algn="ctr"/>
              <a:r>
                <a:rPr lang="en-US" sz="1200" dirty="0">
                  <a:latin typeface="Arial" panose="020B0604020202020204" pitchFamily="34" charset="0"/>
                  <a:cs typeface="Arial" panose="020B0604020202020204" pitchFamily="34" charset="0"/>
                </a:rPr>
                <a:t>Ag/Ab</a:t>
              </a:r>
            </a:p>
            <a:p>
              <a:pPr algn="ctr"/>
              <a:endParaRPr lang="en-US" sz="1400" b="1" dirty="0">
                <a:latin typeface="Arial" panose="020B0604020202020204" pitchFamily="34" charset="0"/>
                <a:cs typeface="Arial" panose="020B0604020202020204" pitchFamily="34" charset="0"/>
              </a:endParaRPr>
            </a:p>
          </p:txBody>
        </p:sp>
        <p:sp>
          <p:nvSpPr>
            <p:cNvPr id="1034" name="Left Brace 1033">
              <a:extLst>
                <a:ext uri="{FF2B5EF4-FFF2-40B4-BE49-F238E27FC236}">
                  <a16:creationId xmlns:a16="http://schemas.microsoft.com/office/drawing/2014/main" id="{4C9AEBC4-C51A-960E-5F74-B7E586671E12}"/>
                </a:ext>
              </a:extLst>
            </p:cNvPr>
            <p:cNvSpPr/>
            <p:nvPr/>
          </p:nvSpPr>
          <p:spPr>
            <a:xfrm rot="16200000">
              <a:off x="4776506" y="3187731"/>
              <a:ext cx="508511" cy="2129500"/>
            </a:xfrm>
            <a:prstGeom prst="leftBrace">
              <a:avLst>
                <a:gd name="adj1" fmla="val 0"/>
                <a:gd name="adj2" fmla="val 50072"/>
              </a:avLst>
            </a:prstGeom>
            <a:ln w="38100">
              <a:solidFill>
                <a:schemeClr val="tx1"/>
              </a:solidFill>
              <a:headEnd type="triangle"/>
              <a:tailEnd type="triangle"/>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88F17F67-3699-3CC9-AB19-86428548B03A}"/>
              </a:ext>
            </a:extLst>
          </p:cNvPr>
          <p:cNvGrpSpPr/>
          <p:nvPr/>
        </p:nvGrpSpPr>
        <p:grpSpPr>
          <a:xfrm>
            <a:off x="6163696" y="2333728"/>
            <a:ext cx="5516349" cy="3434393"/>
            <a:chOff x="6163696" y="2333728"/>
            <a:chExt cx="5516349" cy="3434393"/>
          </a:xfrm>
        </p:grpSpPr>
        <p:grpSp>
          <p:nvGrpSpPr>
            <p:cNvPr id="1076" name="Group 1075">
              <a:extLst>
                <a:ext uri="{FF2B5EF4-FFF2-40B4-BE49-F238E27FC236}">
                  <a16:creationId xmlns:a16="http://schemas.microsoft.com/office/drawing/2014/main" id="{EC008F8F-A2F5-10B8-8B18-C7CD2EAB1C60}"/>
                </a:ext>
              </a:extLst>
            </p:cNvPr>
            <p:cNvGrpSpPr/>
            <p:nvPr/>
          </p:nvGrpSpPr>
          <p:grpSpPr>
            <a:xfrm>
              <a:off x="6163696" y="2333728"/>
              <a:ext cx="5516347" cy="1997982"/>
              <a:chOff x="6163696" y="1964762"/>
              <a:chExt cx="5516347" cy="1997982"/>
            </a:xfrm>
          </p:grpSpPr>
          <p:sp>
            <p:nvSpPr>
              <p:cNvPr id="44" name="TextBox 43">
                <a:extLst>
                  <a:ext uri="{FF2B5EF4-FFF2-40B4-BE49-F238E27FC236}">
                    <a16:creationId xmlns:a16="http://schemas.microsoft.com/office/drawing/2014/main" id="{B988016B-D0F2-E9B8-41F5-527172D0A3EC}"/>
                  </a:ext>
                </a:extLst>
              </p:cNvPr>
              <p:cNvSpPr txBox="1"/>
              <p:nvPr/>
            </p:nvSpPr>
            <p:spPr>
              <a:xfrm>
                <a:off x="7189668" y="1964762"/>
                <a:ext cx="4482660" cy="646331"/>
              </a:xfrm>
              <a:prstGeom prst="rect">
                <a:avLst/>
              </a:prstGeom>
              <a:noFill/>
            </p:spPr>
            <p:txBody>
              <a:bodyPr wrap="square" rtlCol="0">
                <a:spAutoFit/>
              </a:bodyPr>
              <a:lstStyle/>
              <a:p>
                <a:pPr algn="ctr"/>
                <a:r>
                  <a:rPr lang="en-US" b="1" dirty="0">
                    <a:solidFill>
                      <a:srgbClr val="011893"/>
                    </a:solidFill>
                    <a:latin typeface="Arial Black" panose="020B0604020202020204" pitchFamily="34" charset="0"/>
                    <a:cs typeface="Arial Black" panose="020B0604020202020204" pitchFamily="34" charset="0"/>
                  </a:rPr>
                  <a:t>~95% of participants </a:t>
                </a:r>
              </a:p>
              <a:p>
                <a:pPr algn="ctr"/>
                <a:r>
                  <a:rPr lang="en-US" b="1" dirty="0">
                    <a:solidFill>
                      <a:srgbClr val="011893"/>
                    </a:solidFill>
                    <a:latin typeface="Arial Black" panose="020B0604020202020204" pitchFamily="34" charset="0"/>
                    <a:cs typeface="Arial Black" panose="020B0604020202020204" pitchFamily="34" charset="0"/>
                  </a:rPr>
                  <a:t>chose CAB-LA</a:t>
                </a:r>
              </a:p>
            </p:txBody>
          </p:sp>
          <p:sp>
            <p:nvSpPr>
              <p:cNvPr id="1035" name="Right Arrow 1034">
                <a:extLst>
                  <a:ext uri="{FF2B5EF4-FFF2-40B4-BE49-F238E27FC236}">
                    <a16:creationId xmlns:a16="http://schemas.microsoft.com/office/drawing/2014/main" id="{742160A8-A99F-E495-A2D5-34F596E0FD4E}"/>
                  </a:ext>
                </a:extLst>
              </p:cNvPr>
              <p:cNvSpPr/>
              <p:nvPr/>
            </p:nvSpPr>
            <p:spPr>
              <a:xfrm>
                <a:off x="6163696" y="3034781"/>
                <a:ext cx="901985" cy="864637"/>
              </a:xfrm>
              <a:prstGeom prst="rightArrow">
                <a:avLst>
                  <a:gd name="adj1" fmla="val 34744"/>
                  <a:gd name="adj2" fmla="val 66551"/>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FCFE422B-AFDA-FA97-7D67-283CCC263C7A}"/>
                  </a:ext>
                </a:extLst>
              </p:cNvPr>
              <p:cNvSpPr/>
              <p:nvPr/>
            </p:nvSpPr>
            <p:spPr>
              <a:xfrm>
                <a:off x="7190418" y="2981513"/>
                <a:ext cx="4489625" cy="45801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TDF-FTC</a:t>
                </a:r>
              </a:p>
            </p:txBody>
          </p:sp>
          <p:sp>
            <p:nvSpPr>
              <p:cNvPr id="1042" name="TextBox 1041">
                <a:extLst>
                  <a:ext uri="{FF2B5EF4-FFF2-40B4-BE49-F238E27FC236}">
                    <a16:creationId xmlns:a16="http://schemas.microsoft.com/office/drawing/2014/main" id="{3FC0AE3E-F96F-6EEE-C2BA-C8E984439CB5}"/>
                  </a:ext>
                </a:extLst>
              </p:cNvPr>
              <p:cNvSpPr txBox="1"/>
              <p:nvPr/>
            </p:nvSpPr>
            <p:spPr>
              <a:xfrm>
                <a:off x="7190415" y="2680057"/>
                <a:ext cx="4489623" cy="307777"/>
              </a:xfrm>
              <a:prstGeom prst="rect">
                <a:avLst/>
              </a:prstGeom>
              <a:noFill/>
            </p:spPr>
            <p:txBody>
              <a:bodyPr wrap="square" rtlCol="0">
                <a:spAutoFit/>
              </a:bodyPr>
              <a:lstStyle/>
              <a:p>
                <a:pPr algn="ctr"/>
                <a:r>
                  <a:rPr lang="en-US" sz="1400" b="1" dirty="0">
                    <a:solidFill>
                      <a:schemeClr val="accent4"/>
                    </a:solidFill>
                    <a:latin typeface="Arial" panose="020B0604020202020204" pitchFamily="34" charset="0"/>
                    <a:cs typeface="Arial" panose="020B0604020202020204" pitchFamily="34" charset="0"/>
                  </a:rPr>
                  <a:t>Open-label Extension</a:t>
                </a:r>
              </a:p>
            </p:txBody>
          </p:sp>
          <p:sp>
            <p:nvSpPr>
              <p:cNvPr id="1036" name="Rectangle 1035">
                <a:extLst>
                  <a:ext uri="{FF2B5EF4-FFF2-40B4-BE49-F238E27FC236}">
                    <a16:creationId xmlns:a16="http://schemas.microsoft.com/office/drawing/2014/main" id="{3F72B1EC-8336-19F7-B950-95918B97FDE7}"/>
                  </a:ext>
                </a:extLst>
              </p:cNvPr>
              <p:cNvSpPr/>
              <p:nvPr/>
            </p:nvSpPr>
            <p:spPr>
              <a:xfrm>
                <a:off x="7190418" y="3504733"/>
                <a:ext cx="4489625" cy="45801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CAB-LA</a:t>
                </a:r>
              </a:p>
            </p:txBody>
          </p:sp>
        </p:grpSp>
        <p:cxnSp>
          <p:nvCxnSpPr>
            <p:cNvPr id="1038" name="Straight Arrow Connector 1037">
              <a:extLst>
                <a:ext uri="{FF2B5EF4-FFF2-40B4-BE49-F238E27FC236}">
                  <a16:creationId xmlns:a16="http://schemas.microsoft.com/office/drawing/2014/main" id="{975E4060-E57C-0B59-399C-C8A74173C131}"/>
                </a:ext>
              </a:extLst>
            </p:cNvPr>
            <p:cNvCxnSpPr>
              <a:cxnSpLocks/>
            </p:cNvCxnSpPr>
            <p:nvPr/>
          </p:nvCxnSpPr>
          <p:spPr>
            <a:xfrm flipV="1">
              <a:off x="7192312" y="4367191"/>
              <a:ext cx="0" cy="514584"/>
            </a:xfrm>
            <a:prstGeom prst="straightConnector1">
              <a:avLst/>
            </a:prstGeom>
            <a:ln w="38100">
              <a:solidFill>
                <a:schemeClr val="tx1"/>
              </a:solidFill>
              <a:tailEnd type="triangle"/>
            </a:ln>
          </p:spPr>
          <p:style>
            <a:lnRef idx="2">
              <a:schemeClr val="dk1"/>
            </a:lnRef>
            <a:fillRef idx="0">
              <a:schemeClr val="dk1"/>
            </a:fillRef>
            <a:effectRef idx="1">
              <a:schemeClr val="dk1"/>
            </a:effectRef>
            <a:fontRef idx="minor">
              <a:schemeClr val="tx1"/>
            </a:fontRef>
          </p:style>
        </p:cxnSp>
        <p:sp>
          <p:nvSpPr>
            <p:cNvPr id="1039" name="TextBox 1038">
              <a:extLst>
                <a:ext uri="{FF2B5EF4-FFF2-40B4-BE49-F238E27FC236}">
                  <a16:creationId xmlns:a16="http://schemas.microsoft.com/office/drawing/2014/main" id="{88FBF8DD-DD41-4023-B20E-B2DB380B01D2}"/>
                </a:ext>
              </a:extLst>
            </p:cNvPr>
            <p:cNvSpPr txBox="1"/>
            <p:nvPr/>
          </p:nvSpPr>
          <p:spPr>
            <a:xfrm>
              <a:off x="6629258" y="4875569"/>
              <a:ext cx="1120820" cy="892552"/>
            </a:xfrm>
            <a:prstGeom prst="rect">
              <a:avLst/>
            </a:prstGeom>
            <a:noFill/>
          </p:spPr>
          <p:txBody>
            <a:bodyPr wrap="none" rtlCol="0">
              <a:spAutoFit/>
            </a:bodyPr>
            <a:lstStyle/>
            <a:p>
              <a:pPr algn="ctr"/>
              <a:r>
                <a:rPr lang="en-US" sz="1400" b="1" dirty="0">
                  <a:latin typeface="Arial" panose="020B0604020202020204" pitchFamily="34" charset="0"/>
                  <a:cs typeface="Arial" panose="020B0604020202020204" pitchFamily="34" charset="0"/>
                </a:rPr>
                <a:t>Enrollment</a:t>
              </a:r>
            </a:p>
            <a:p>
              <a:pPr algn="ctr"/>
              <a:r>
                <a:rPr lang="en-US" sz="1200" dirty="0">
                  <a:latin typeface="Arial" panose="020B0604020202020204" pitchFamily="34" charset="0"/>
                  <a:cs typeface="Arial" panose="020B0604020202020204" pitchFamily="34" charset="0"/>
                </a:rPr>
                <a:t>Rapid test</a:t>
              </a:r>
            </a:p>
            <a:p>
              <a:pPr algn="ctr"/>
              <a:r>
                <a:rPr lang="en-US" sz="1200" dirty="0">
                  <a:latin typeface="Arial" panose="020B0604020202020204" pitchFamily="34" charset="0"/>
                  <a:cs typeface="Arial" panose="020B0604020202020204" pitchFamily="34" charset="0"/>
                </a:rPr>
                <a:t>Ag/Ab</a:t>
              </a:r>
            </a:p>
            <a:p>
              <a:pPr algn="ctr"/>
              <a:r>
                <a:rPr lang="en-US" sz="1400" b="1" dirty="0">
                  <a:solidFill>
                    <a:srgbClr val="FF0000"/>
                  </a:solidFill>
                  <a:latin typeface="Arial" panose="020B0604020202020204" pitchFamily="34" charset="0"/>
                  <a:cs typeface="Arial" panose="020B0604020202020204" pitchFamily="34" charset="0"/>
                </a:rPr>
                <a:t>RNA</a:t>
              </a:r>
            </a:p>
          </p:txBody>
        </p:sp>
        <p:sp>
          <p:nvSpPr>
            <p:cNvPr id="1040" name="Left Brace 1039">
              <a:extLst>
                <a:ext uri="{FF2B5EF4-FFF2-40B4-BE49-F238E27FC236}">
                  <a16:creationId xmlns:a16="http://schemas.microsoft.com/office/drawing/2014/main" id="{65151646-E0B3-35CE-5840-8596DC1C69DF}"/>
                </a:ext>
              </a:extLst>
            </p:cNvPr>
            <p:cNvSpPr/>
            <p:nvPr/>
          </p:nvSpPr>
          <p:spPr>
            <a:xfrm rot="16200000">
              <a:off x="9258941" y="2454598"/>
              <a:ext cx="508511" cy="4333696"/>
            </a:xfrm>
            <a:prstGeom prst="leftBrace">
              <a:avLst>
                <a:gd name="adj1" fmla="val 0"/>
                <a:gd name="adj2" fmla="val 50206"/>
              </a:avLst>
            </a:prstGeom>
            <a:ln w="38100">
              <a:solidFill>
                <a:schemeClr val="tx1"/>
              </a:solidFill>
              <a:headEnd type="triangle"/>
              <a:tailEnd type="triangle"/>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041" name="TextBox 1040">
              <a:extLst>
                <a:ext uri="{FF2B5EF4-FFF2-40B4-BE49-F238E27FC236}">
                  <a16:creationId xmlns:a16="http://schemas.microsoft.com/office/drawing/2014/main" id="{27DB8DAF-A3C0-94DD-2567-25498E64F23F}"/>
                </a:ext>
              </a:extLst>
            </p:cNvPr>
            <p:cNvSpPr txBox="1"/>
            <p:nvPr/>
          </p:nvSpPr>
          <p:spPr>
            <a:xfrm>
              <a:off x="8852067" y="4875569"/>
              <a:ext cx="1306768" cy="892552"/>
            </a:xfrm>
            <a:prstGeom prst="rect">
              <a:avLst/>
            </a:prstGeom>
            <a:noFill/>
          </p:spPr>
          <p:txBody>
            <a:bodyPr wrap="none" rtlCol="0">
              <a:spAutoFit/>
            </a:bodyPr>
            <a:lstStyle/>
            <a:p>
              <a:pPr algn="ctr"/>
              <a:r>
                <a:rPr lang="en-US" sz="1400" b="1" dirty="0">
                  <a:latin typeface="Arial" panose="020B0604020202020204" pitchFamily="34" charset="0"/>
                  <a:cs typeface="Arial" panose="020B0604020202020204" pitchFamily="34" charset="0"/>
                </a:rPr>
                <a:t>All Follow-up</a:t>
              </a:r>
            </a:p>
            <a:p>
              <a:pPr algn="ctr"/>
              <a:r>
                <a:rPr lang="en-US" sz="1200" dirty="0">
                  <a:latin typeface="Arial" panose="020B0604020202020204" pitchFamily="34" charset="0"/>
                  <a:cs typeface="Arial" panose="020B0604020202020204" pitchFamily="34" charset="0"/>
                </a:rPr>
                <a:t>Rapid test</a:t>
              </a:r>
            </a:p>
            <a:p>
              <a:pPr algn="ctr"/>
              <a:r>
                <a:rPr lang="en-US" sz="1200" dirty="0">
                  <a:latin typeface="Arial" panose="020B0604020202020204" pitchFamily="34" charset="0"/>
                  <a:cs typeface="Arial" panose="020B0604020202020204" pitchFamily="34" charset="0"/>
                </a:rPr>
                <a:t>Ag/Ab</a:t>
              </a:r>
            </a:p>
            <a:p>
              <a:pPr algn="ctr"/>
              <a:r>
                <a:rPr lang="en-US" sz="1400" b="1" dirty="0">
                  <a:solidFill>
                    <a:srgbClr val="FF0000"/>
                  </a:solidFill>
                  <a:latin typeface="Arial" panose="020B0604020202020204" pitchFamily="34" charset="0"/>
                  <a:cs typeface="Arial" panose="020B0604020202020204" pitchFamily="34" charset="0"/>
                </a:rPr>
                <a:t>RNA</a:t>
              </a:r>
            </a:p>
          </p:txBody>
        </p:sp>
      </p:grpSp>
      <p:pic>
        <p:nvPicPr>
          <p:cNvPr id="8" name="Picture 2" descr="HPTN Logo 2023">
            <a:extLst>
              <a:ext uri="{FF2B5EF4-FFF2-40B4-BE49-F238E27FC236}">
                <a16:creationId xmlns:a16="http://schemas.microsoft.com/office/drawing/2014/main" id="{ECD8F928-9D5D-1EF8-80B9-B88CF0B898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70"/>
            <a:ext cx="1971040" cy="90771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C0285490-7EEC-15A3-0C8B-2DE34ED7F3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66066" y="53092"/>
            <a:ext cx="1280160" cy="804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36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73"/>
                                        </p:tgtEl>
                                        <p:attrNameLst>
                                          <p:attrName>style.visibility</p:attrName>
                                        </p:attrNameLst>
                                      </p:cBhvr>
                                      <p:to>
                                        <p:strVal val="visible"/>
                                      </p:to>
                                    </p:set>
                                    <p:animEffect transition="in" filter="wipe(left)">
                                      <p:cBhvr>
                                        <p:cTn id="7" dur="500"/>
                                        <p:tgtEl>
                                          <p:spTgt spid="107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74"/>
                                        </p:tgtEl>
                                        <p:attrNameLst>
                                          <p:attrName>style.visibility</p:attrName>
                                        </p:attrNameLst>
                                      </p:cBhvr>
                                      <p:to>
                                        <p:strVal val="visible"/>
                                      </p:to>
                                    </p:set>
                                    <p:animEffect transition="in" filter="wipe(up)">
                                      <p:cBhvr>
                                        <p:cTn id="12" dur="500"/>
                                        <p:tgtEl>
                                          <p:spTgt spid="107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75"/>
                                        </p:tgtEl>
                                        <p:attrNameLst>
                                          <p:attrName>style.visibility</p:attrName>
                                        </p:attrNameLst>
                                      </p:cBhvr>
                                      <p:to>
                                        <p:strVal val="visible"/>
                                      </p:to>
                                    </p:set>
                                    <p:animEffect transition="in" filter="wipe(left)">
                                      <p:cBhvr>
                                        <p:cTn id="17" dur="500"/>
                                        <p:tgtEl>
                                          <p:spTgt spid="107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3E37209-607F-ABAF-7B70-8466C9F4D31F}"/>
              </a:ext>
            </a:extLst>
          </p:cNvPr>
          <p:cNvSpPr txBox="1">
            <a:spLocks/>
          </p:cNvSpPr>
          <p:nvPr/>
        </p:nvSpPr>
        <p:spPr>
          <a:xfrm>
            <a:off x="546100" y="0"/>
            <a:ext cx="11202991" cy="1223964"/>
          </a:xfrm>
          <a:prstGeom prst="rect">
            <a:avLst/>
          </a:prstGeom>
        </p:spPr>
        <p:txBody>
          <a:bodyPr vert="horz" lIns="0" tIns="182880" rIns="0" bIns="0" rtlCol="0" anchor="t">
            <a:norm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sz="4800" dirty="0">
                <a:solidFill>
                  <a:srgbClr val="011893"/>
                </a:solidFill>
                <a:latin typeface="Arial Black" panose="020B0604020202020204" pitchFamily="34" charset="0"/>
                <a:cs typeface="Arial Black" panose="020B0604020202020204" pitchFamily="34" charset="0"/>
              </a:rPr>
              <a:t>  </a:t>
            </a:r>
            <a:r>
              <a:rPr lang="en-GB" sz="4200" dirty="0">
                <a:solidFill>
                  <a:srgbClr val="011893"/>
                </a:solidFill>
                <a:latin typeface="Arial Black" panose="020B0604020202020204" pitchFamily="34" charset="0"/>
                <a:cs typeface="Arial Black" panose="020B0604020202020204" pitchFamily="34" charset="0"/>
              </a:rPr>
              <a:t>Population Characteristics</a:t>
            </a:r>
            <a:endParaRPr kumimoji="0" lang="en-GB" sz="4200" u="none" strike="noStrike" kern="1200" cap="none" spc="0" normalizeH="0" baseline="0" noProof="0" dirty="0">
              <a:ln>
                <a:noFill/>
              </a:ln>
              <a:solidFill>
                <a:srgbClr val="011893"/>
              </a:solidFill>
              <a:effectLst/>
              <a:uLnTx/>
              <a:uFillTx/>
              <a:latin typeface="Arial Black" panose="020B0604020202020204" pitchFamily="34" charset="0"/>
              <a:cs typeface="Arial Black" panose="020B0604020202020204" pitchFamily="34" charset="0"/>
            </a:endParaRPr>
          </a:p>
        </p:txBody>
      </p:sp>
      <p:cxnSp>
        <p:nvCxnSpPr>
          <p:cNvPr id="3" name="Straight Connector 2">
            <a:extLst>
              <a:ext uri="{FF2B5EF4-FFF2-40B4-BE49-F238E27FC236}">
                <a16:creationId xmlns:a16="http://schemas.microsoft.com/office/drawing/2014/main" id="{279FF1A2-B4EE-46C1-7474-DD771D3D53C4}"/>
              </a:ext>
            </a:extLst>
          </p:cNvPr>
          <p:cNvCxnSpPr>
            <a:cxnSpLocks/>
          </p:cNvCxnSpPr>
          <p:nvPr/>
        </p:nvCxnSpPr>
        <p:spPr>
          <a:xfrm>
            <a:off x="442909" y="1023242"/>
            <a:ext cx="11306182" cy="0"/>
          </a:xfrm>
          <a:prstGeom prst="line">
            <a:avLst/>
          </a:prstGeom>
          <a:ln w="38100">
            <a:solidFill>
              <a:schemeClr val="tx1"/>
            </a:solidFill>
          </a:ln>
        </p:spPr>
        <p:style>
          <a:lnRef idx="2">
            <a:schemeClr val="dk1"/>
          </a:lnRef>
          <a:fillRef idx="0">
            <a:schemeClr val="dk1"/>
          </a:fillRef>
          <a:effectRef idx="1">
            <a:schemeClr val="dk1"/>
          </a:effectRef>
          <a:fontRef idx="minor">
            <a:schemeClr val="tx1"/>
          </a:fontRef>
        </p:style>
      </p:cxnSp>
      <p:graphicFrame>
        <p:nvGraphicFramePr>
          <p:cNvPr id="2" name="Table 1">
            <a:extLst>
              <a:ext uri="{FF2B5EF4-FFF2-40B4-BE49-F238E27FC236}">
                <a16:creationId xmlns:a16="http://schemas.microsoft.com/office/drawing/2014/main" id="{A6D315F0-60EC-2CF1-CCE0-CB8EB906C21C}"/>
              </a:ext>
            </a:extLst>
          </p:cNvPr>
          <p:cNvGraphicFramePr>
            <a:graphicFrameLocks noGrp="1"/>
          </p:cNvGraphicFramePr>
          <p:nvPr>
            <p:extLst>
              <p:ext uri="{D42A27DB-BD31-4B8C-83A1-F6EECF244321}">
                <p14:modId xmlns:p14="http://schemas.microsoft.com/office/powerpoint/2010/main" val="4086224216"/>
              </p:ext>
            </p:extLst>
          </p:nvPr>
        </p:nvGraphicFramePr>
        <p:xfrm>
          <a:off x="72887" y="1224609"/>
          <a:ext cx="11973339" cy="4968240"/>
        </p:xfrm>
        <a:graphic>
          <a:graphicData uri="http://schemas.openxmlformats.org/drawingml/2006/table">
            <a:tbl>
              <a:tblPr firstRow="1" bandRow="1">
                <a:tableStyleId>{5C22544A-7EE6-4342-B048-85BDC9FD1C3A}</a:tableStyleId>
              </a:tblPr>
              <a:tblGrid>
                <a:gridCol w="5039680">
                  <a:extLst>
                    <a:ext uri="{9D8B030D-6E8A-4147-A177-3AD203B41FA5}">
                      <a16:colId xmlns:a16="http://schemas.microsoft.com/office/drawing/2014/main" val="1794848300"/>
                    </a:ext>
                  </a:extLst>
                </a:gridCol>
                <a:gridCol w="1762156">
                  <a:extLst>
                    <a:ext uri="{9D8B030D-6E8A-4147-A177-3AD203B41FA5}">
                      <a16:colId xmlns:a16="http://schemas.microsoft.com/office/drawing/2014/main" val="3601512687"/>
                    </a:ext>
                  </a:extLst>
                </a:gridCol>
                <a:gridCol w="2490740">
                  <a:extLst>
                    <a:ext uri="{9D8B030D-6E8A-4147-A177-3AD203B41FA5}">
                      <a16:colId xmlns:a16="http://schemas.microsoft.com/office/drawing/2014/main" val="1360700175"/>
                    </a:ext>
                  </a:extLst>
                </a:gridCol>
                <a:gridCol w="2680763">
                  <a:extLst>
                    <a:ext uri="{9D8B030D-6E8A-4147-A177-3AD203B41FA5}">
                      <a16:colId xmlns:a16="http://schemas.microsoft.com/office/drawing/2014/main" val="536898475"/>
                    </a:ext>
                  </a:extLst>
                </a:gridCol>
              </a:tblGrid>
              <a:tr h="376355">
                <a:tc>
                  <a:txBody>
                    <a:bodyPr/>
                    <a:lstStyle/>
                    <a:p>
                      <a:endParaRPr lang="en-US" sz="2000" dirty="0">
                        <a:latin typeface="Arial" panose="020B0604020202020204" pitchFamily="34" charset="0"/>
                        <a:cs typeface="Arial" panose="020B0604020202020204" pitchFamily="34" charset="0"/>
                      </a:endParaRPr>
                    </a:p>
                  </a:txBody>
                  <a:tcPr>
                    <a:solidFill>
                      <a:srgbClr val="011893"/>
                    </a:solidFill>
                  </a:tcPr>
                </a:tc>
                <a:tc>
                  <a:txBody>
                    <a:bodyPr/>
                    <a:lstStyle/>
                    <a:p>
                      <a:pPr algn="ctr"/>
                      <a:r>
                        <a:rPr lang="en-US" sz="2000" dirty="0">
                          <a:latin typeface="Arial" panose="020B0604020202020204" pitchFamily="34" charset="0"/>
                          <a:cs typeface="Arial" panose="020B0604020202020204" pitchFamily="34" charset="0"/>
                        </a:rPr>
                        <a:t>Participants</a:t>
                      </a:r>
                    </a:p>
                  </a:txBody>
                  <a:tcPr anchor="ctr">
                    <a:solidFill>
                      <a:srgbClr val="011893"/>
                    </a:solidFill>
                  </a:tcPr>
                </a:tc>
                <a:tc>
                  <a:txBody>
                    <a:bodyPr/>
                    <a:lstStyle/>
                    <a:p>
                      <a:pPr algn="ctr"/>
                      <a:r>
                        <a:rPr lang="en-US" sz="2000" dirty="0">
                          <a:effectLst/>
                          <a:latin typeface="Arial" panose="020B0604020202020204" pitchFamily="34" charset="0"/>
                          <a:cs typeface="Arial" panose="020B0604020202020204" pitchFamily="34" charset="0"/>
                        </a:rPr>
                        <a:t># of visits with an RNA screening test</a:t>
                      </a:r>
                      <a:endParaRPr lang="en-US" sz="2000" dirty="0">
                        <a:latin typeface="Arial" panose="020B0604020202020204" pitchFamily="34" charset="0"/>
                        <a:cs typeface="Arial" panose="020B0604020202020204" pitchFamily="34" charset="0"/>
                      </a:endParaRPr>
                    </a:p>
                  </a:txBody>
                  <a:tcPr anchor="ctr">
                    <a:solidFill>
                      <a:srgbClr val="011893"/>
                    </a:solidFill>
                  </a:tcPr>
                </a:tc>
                <a:tc>
                  <a:txBody>
                    <a:bodyPr/>
                    <a:lstStyle/>
                    <a:p>
                      <a:pPr algn="ctr"/>
                      <a:r>
                        <a:rPr lang="en-US" sz="2000" dirty="0">
                          <a:latin typeface="Arial" panose="020B0604020202020204" pitchFamily="34" charset="0"/>
                          <a:cs typeface="Arial" panose="020B0604020202020204" pitchFamily="34" charset="0"/>
                        </a:rPr>
                        <a:t>Person-years of follow-up</a:t>
                      </a:r>
                    </a:p>
                  </a:txBody>
                  <a:tcPr anchor="ctr">
                    <a:solidFill>
                      <a:srgbClr val="011893"/>
                    </a:solidFill>
                  </a:tcPr>
                </a:tc>
                <a:extLst>
                  <a:ext uri="{0D108BD9-81ED-4DB2-BD59-A6C34878D82A}">
                    <a16:rowId xmlns:a16="http://schemas.microsoft.com/office/drawing/2014/main" val="4025061565"/>
                  </a:ext>
                </a:extLst>
              </a:tr>
              <a:tr h="282266">
                <a:tc>
                  <a:txBody>
                    <a:bodyPr/>
                    <a:lstStyle/>
                    <a:p>
                      <a:r>
                        <a:rPr lang="en-US" sz="2000" b="1" dirty="0">
                          <a:latin typeface="Arial" panose="020B0604020202020204" pitchFamily="34" charset="0"/>
                          <a:cs typeface="Arial" panose="020B0604020202020204" pitchFamily="34" charset="0"/>
                        </a:rPr>
                        <a:t>Overall</a:t>
                      </a:r>
                    </a:p>
                  </a:txBody>
                  <a:tcPr marT="0" marB="0" anchor="ctr"/>
                </a:tc>
                <a:tc>
                  <a:txBody>
                    <a:bodyPr/>
                    <a:lstStyle/>
                    <a:p>
                      <a:pPr algn="ctr"/>
                      <a:r>
                        <a:rPr lang="en-US" sz="2000" dirty="0">
                          <a:latin typeface="Arial" panose="020B0604020202020204" pitchFamily="34" charset="0"/>
                          <a:cs typeface="Arial" panose="020B0604020202020204" pitchFamily="34" charset="0"/>
                        </a:rPr>
                        <a:t>2,619</a:t>
                      </a:r>
                      <a:endParaRPr lang="en-US" dirty="0"/>
                    </a:p>
                  </a:txBody>
                  <a:tcPr marT="0" marB="0" anchor="ctr"/>
                </a:tc>
                <a:tc>
                  <a:txBody>
                    <a:bodyPr/>
                    <a:lstStyle/>
                    <a:p>
                      <a:pPr algn="ctr"/>
                      <a:r>
                        <a:rPr lang="en-US" sz="2000" dirty="0">
                          <a:latin typeface="Arial" panose="020B0604020202020204" pitchFamily="34" charset="0"/>
                          <a:cs typeface="Arial" panose="020B0604020202020204" pitchFamily="34" charset="0"/>
                        </a:rPr>
                        <a:t>26,528</a:t>
                      </a:r>
                      <a:endParaRPr lang="en-US" dirty="0"/>
                    </a:p>
                  </a:txBody>
                  <a:tcPr marT="0" marB="0" anchor="ctr"/>
                </a:tc>
                <a:tc>
                  <a:txBody>
                    <a:bodyPr/>
                    <a:lstStyle/>
                    <a:p>
                      <a:pPr algn="ctr"/>
                      <a:r>
                        <a:rPr lang="en-US" sz="2000" dirty="0">
                          <a:latin typeface="Arial" panose="020B0604020202020204" pitchFamily="34" charset="0"/>
                          <a:cs typeface="Arial" panose="020B0604020202020204" pitchFamily="34" charset="0"/>
                        </a:rPr>
                        <a:t>3,892</a:t>
                      </a:r>
                    </a:p>
                  </a:txBody>
                  <a:tcPr marT="0" marB="0" anchor="ctr"/>
                </a:tc>
                <a:extLst>
                  <a:ext uri="{0D108BD9-81ED-4DB2-BD59-A6C34878D82A}">
                    <a16:rowId xmlns:a16="http://schemas.microsoft.com/office/drawing/2014/main" val="33971262"/>
                  </a:ext>
                </a:extLst>
              </a:tr>
              <a:tr h="282266">
                <a:tc>
                  <a:txBody>
                    <a:bodyPr/>
                    <a:lstStyle/>
                    <a:p>
                      <a:r>
                        <a:rPr lang="en-US" sz="2000" dirty="0">
                          <a:latin typeface="Arial" panose="020B0604020202020204" pitchFamily="34" charset="0"/>
                          <a:cs typeface="Arial" panose="020B0604020202020204" pitchFamily="34" charset="0"/>
                        </a:rPr>
                        <a:t>  Per participant median (min-max)</a:t>
                      </a:r>
                      <a:endParaRPr lang="en-US" sz="2000" b="1" dirty="0">
                        <a:latin typeface="Arial" panose="020B0604020202020204" pitchFamily="34" charset="0"/>
                        <a:cs typeface="Arial" panose="020B0604020202020204" pitchFamily="34" charset="0"/>
                      </a:endParaRPr>
                    </a:p>
                  </a:txBody>
                  <a:tcPr marT="0" marB="0" anchor="ctr"/>
                </a:tc>
                <a:tc>
                  <a:txBody>
                    <a:bodyPr/>
                    <a:lstStyle/>
                    <a:p>
                      <a:pPr algn="ctr"/>
                      <a:r>
                        <a:rPr lang="en-US" sz="1800" dirty="0">
                          <a:latin typeface="Arial" panose="020B0604020202020204" pitchFamily="34" charset="0"/>
                          <a:cs typeface="Arial" panose="020B0604020202020204" pitchFamily="34" charset="0"/>
                        </a:rPr>
                        <a:t>- - -</a:t>
                      </a:r>
                      <a:endParaRPr lang="en-US" dirty="0"/>
                    </a:p>
                  </a:txBody>
                  <a:tcPr marT="0" marB="0" anchor="ctr"/>
                </a:tc>
                <a:tc>
                  <a:txBody>
                    <a:bodyPr/>
                    <a:lstStyle/>
                    <a:p>
                      <a:pPr algn="ctr"/>
                      <a:r>
                        <a:rPr lang="en-US" dirty="0">
                          <a:latin typeface="Arial" panose="020B0604020202020204" pitchFamily="34" charset="0"/>
                          <a:cs typeface="Arial" panose="020B0604020202020204" pitchFamily="34" charset="0"/>
                        </a:rPr>
                        <a:t>12 (1-22)</a:t>
                      </a: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 - -</a:t>
                      </a:r>
                    </a:p>
                  </a:txBody>
                  <a:tcPr marT="0" marB="0" anchor="ctr"/>
                </a:tc>
                <a:extLst>
                  <a:ext uri="{0D108BD9-81ED-4DB2-BD59-A6C34878D82A}">
                    <a16:rowId xmlns:a16="http://schemas.microsoft.com/office/drawing/2014/main" val="2173935813"/>
                  </a:ext>
                </a:extLst>
              </a:tr>
              <a:tr h="282266">
                <a:tc gridSpan="4">
                  <a:txBody>
                    <a:bodyPr/>
                    <a:lstStyle/>
                    <a:p>
                      <a:r>
                        <a:rPr lang="en-US" sz="2000" b="1" dirty="0">
                          <a:latin typeface="Arial" panose="020B0604020202020204" pitchFamily="34" charset="0"/>
                          <a:cs typeface="Arial" panose="020B0604020202020204" pitchFamily="34" charset="0"/>
                        </a:rPr>
                        <a:t>Randomization Arm </a:t>
                      </a:r>
                    </a:p>
                  </a:txBody>
                  <a:tcPr marT="0" marB="0" anchor="ctr"/>
                </a:tc>
                <a:tc hMerge="1">
                  <a:txBody>
                    <a:bodyPr/>
                    <a:lstStyle/>
                    <a:p>
                      <a:endParaRPr lang="en-US"/>
                    </a:p>
                  </a:txBody>
                  <a:tcPr/>
                </a:tc>
                <a:tc hMerge="1">
                  <a:txBody>
                    <a:bodyPr/>
                    <a:lstStyle/>
                    <a:p>
                      <a:endParaRPr lang="en-US"/>
                    </a:p>
                  </a:txBody>
                  <a:tcPr/>
                </a:tc>
                <a:tc hMerge="1">
                  <a:txBody>
                    <a:bodyPr/>
                    <a:lstStyle/>
                    <a:p>
                      <a:endParaRPr lang="en-US" sz="2000" b="1" dirty="0">
                        <a:latin typeface="Arial" panose="020B0604020202020204" pitchFamily="34" charset="0"/>
                        <a:cs typeface="Arial" panose="020B0604020202020204" pitchFamily="34" charset="0"/>
                      </a:endParaRPr>
                    </a:p>
                  </a:txBody>
                  <a:tcPr marT="0" marB="0" anchor="ctr"/>
                </a:tc>
                <a:extLst>
                  <a:ext uri="{0D108BD9-81ED-4DB2-BD59-A6C34878D82A}">
                    <a16:rowId xmlns:a16="http://schemas.microsoft.com/office/drawing/2014/main" val="1738706972"/>
                  </a:ext>
                </a:extLst>
              </a:tr>
              <a:tr h="282266">
                <a:tc>
                  <a:txBody>
                    <a:bodyPr/>
                    <a:lstStyle/>
                    <a:p>
                      <a:r>
                        <a:rPr lang="en-US" sz="2000" dirty="0">
                          <a:latin typeface="Arial" panose="020B0604020202020204" pitchFamily="34" charset="0"/>
                          <a:cs typeface="Arial" panose="020B0604020202020204" pitchFamily="34" charset="0"/>
                        </a:rPr>
                        <a:t>  Cabotegravir</a:t>
                      </a:r>
                    </a:p>
                  </a:txBody>
                  <a:tcPr marT="0" marB="0" anchor="ctr"/>
                </a:tc>
                <a:tc>
                  <a:txBody>
                    <a:bodyPr/>
                    <a:lstStyle/>
                    <a:p>
                      <a:pPr algn="ctr"/>
                      <a:r>
                        <a:rPr lang="en-US" sz="2000" dirty="0">
                          <a:latin typeface="Arial" panose="020B0604020202020204" pitchFamily="34" charset="0"/>
                          <a:cs typeface="Arial" panose="020B0604020202020204" pitchFamily="34" charset="0"/>
                        </a:rPr>
                        <a:t>1,334</a:t>
                      </a:r>
                    </a:p>
                  </a:txBody>
                  <a:tcPr marT="0" marB="0" anchor="ctr"/>
                </a:tc>
                <a:tc>
                  <a:txBody>
                    <a:bodyPr/>
                    <a:lstStyle/>
                    <a:p>
                      <a:pPr algn="ctr"/>
                      <a:r>
                        <a:rPr lang="en-US" sz="2000" b="0" i="0" u="none" strike="noStrike" kern="1200" dirty="0">
                          <a:solidFill>
                            <a:schemeClr val="dk1"/>
                          </a:solidFill>
                          <a:effectLst/>
                          <a:latin typeface="Arial" panose="020B0604020202020204" pitchFamily="34" charset="0"/>
                          <a:ea typeface="+mn-ea"/>
                          <a:cs typeface="Arial" panose="020B0604020202020204" pitchFamily="34" charset="0"/>
                        </a:rPr>
                        <a:t>13,268</a:t>
                      </a:r>
                      <a:endParaRPr lang="en-US" sz="2000" dirty="0">
                        <a:latin typeface="Arial" panose="020B0604020202020204" pitchFamily="34" charset="0"/>
                        <a:cs typeface="Arial" panose="020B0604020202020204" pitchFamily="34" charset="0"/>
                      </a:endParaRPr>
                    </a:p>
                  </a:txBody>
                  <a:tcPr marT="0" marB="0" anchor="ctr"/>
                </a:tc>
                <a:tc>
                  <a:txBody>
                    <a:bodyPr/>
                    <a:lstStyle/>
                    <a:p>
                      <a:pPr algn="ctr"/>
                      <a:r>
                        <a:rPr lang="en-US" sz="2000" dirty="0">
                          <a:latin typeface="Arial" panose="020B0604020202020204" pitchFamily="34" charset="0"/>
                          <a:cs typeface="Arial" panose="020B0604020202020204" pitchFamily="34" charset="0"/>
                        </a:rPr>
                        <a:t>1,998</a:t>
                      </a:r>
                    </a:p>
                  </a:txBody>
                  <a:tcPr marT="0" marB="0" anchor="ctr"/>
                </a:tc>
                <a:extLst>
                  <a:ext uri="{0D108BD9-81ED-4DB2-BD59-A6C34878D82A}">
                    <a16:rowId xmlns:a16="http://schemas.microsoft.com/office/drawing/2014/main" val="3146349500"/>
                  </a:ext>
                </a:extLst>
              </a:tr>
              <a:tr h="282266">
                <a:tc>
                  <a:txBody>
                    <a:bodyPr/>
                    <a:lstStyle/>
                    <a:p>
                      <a:r>
                        <a:rPr lang="en-US" sz="2000" dirty="0">
                          <a:latin typeface="Arial" panose="020B0604020202020204" pitchFamily="34" charset="0"/>
                          <a:cs typeface="Arial" panose="020B0604020202020204" pitchFamily="34" charset="0"/>
                        </a:rPr>
                        <a:t>  TDF/FTC</a:t>
                      </a:r>
                    </a:p>
                  </a:txBody>
                  <a:tcPr marT="0" marB="0" anchor="ctr"/>
                </a:tc>
                <a:tc>
                  <a:txBody>
                    <a:bodyPr/>
                    <a:lstStyle/>
                    <a:p>
                      <a:pPr algn="ctr"/>
                      <a:r>
                        <a:rPr lang="en-US" sz="2000" dirty="0">
                          <a:latin typeface="Arial" panose="020B0604020202020204" pitchFamily="34" charset="0"/>
                          <a:cs typeface="Arial" panose="020B0604020202020204" pitchFamily="34" charset="0"/>
                        </a:rPr>
                        <a:t>1,285</a:t>
                      </a:r>
                    </a:p>
                  </a:txBody>
                  <a:tcPr marT="0" marB="0" anchor="ctr"/>
                </a:tc>
                <a:tc>
                  <a:txBody>
                    <a:bodyPr/>
                    <a:lstStyle/>
                    <a:p>
                      <a:pPr algn="ctr"/>
                      <a:r>
                        <a:rPr lang="en-US" sz="2000" dirty="0">
                          <a:latin typeface="Arial" panose="020B0604020202020204" pitchFamily="34" charset="0"/>
                          <a:cs typeface="Arial" panose="020B0604020202020204" pitchFamily="34" charset="0"/>
                        </a:rPr>
                        <a:t>13,260</a:t>
                      </a:r>
                    </a:p>
                  </a:txBody>
                  <a:tcPr marT="0" marB="0" anchor="ctr"/>
                </a:tc>
                <a:tc>
                  <a:txBody>
                    <a:bodyPr/>
                    <a:lstStyle/>
                    <a:p>
                      <a:pPr algn="ctr"/>
                      <a:r>
                        <a:rPr lang="en-US" sz="2000" dirty="0">
                          <a:latin typeface="Arial" panose="020B0604020202020204" pitchFamily="34" charset="0"/>
                          <a:cs typeface="Arial" panose="020B0604020202020204" pitchFamily="34" charset="0"/>
                        </a:rPr>
                        <a:t>1,894</a:t>
                      </a:r>
                    </a:p>
                  </a:txBody>
                  <a:tcPr marT="0" marB="0" anchor="ctr"/>
                </a:tc>
                <a:extLst>
                  <a:ext uri="{0D108BD9-81ED-4DB2-BD59-A6C34878D82A}">
                    <a16:rowId xmlns:a16="http://schemas.microsoft.com/office/drawing/2014/main" val="2189997434"/>
                  </a:ext>
                </a:extLst>
              </a:tr>
              <a:tr h="282266">
                <a:tc gridSpan="4">
                  <a:txBody>
                    <a:bodyPr/>
                    <a:lstStyle/>
                    <a:p>
                      <a:r>
                        <a:rPr lang="en-US" sz="2000" b="1" dirty="0">
                          <a:latin typeface="Arial" panose="020B0604020202020204" pitchFamily="34" charset="0"/>
                          <a:cs typeface="Arial" panose="020B0604020202020204" pitchFamily="34" charset="0"/>
                        </a:rPr>
                        <a:t>Region</a:t>
                      </a:r>
                    </a:p>
                  </a:txBody>
                  <a:tcPr marT="0" marB="0" anchor="ctr"/>
                </a:tc>
                <a:tc hMerge="1">
                  <a:txBody>
                    <a:bodyPr/>
                    <a:lstStyle/>
                    <a:p>
                      <a:endParaRPr lang="en-US"/>
                    </a:p>
                  </a:txBody>
                  <a:tcPr/>
                </a:tc>
                <a:tc hMerge="1">
                  <a:txBody>
                    <a:bodyPr/>
                    <a:lstStyle/>
                    <a:p>
                      <a:endParaRPr lang="en-US"/>
                    </a:p>
                  </a:txBody>
                  <a:tcPr/>
                </a:tc>
                <a:tc hMerge="1">
                  <a:txBody>
                    <a:bodyPr/>
                    <a:lstStyle/>
                    <a:p>
                      <a:endParaRPr lang="en-US" sz="2000" b="1" dirty="0">
                        <a:latin typeface="Arial" panose="020B0604020202020204" pitchFamily="34" charset="0"/>
                        <a:cs typeface="Arial" panose="020B0604020202020204" pitchFamily="34" charset="0"/>
                      </a:endParaRPr>
                    </a:p>
                  </a:txBody>
                  <a:tcPr marT="0" marB="0" anchor="ctr"/>
                </a:tc>
                <a:extLst>
                  <a:ext uri="{0D108BD9-81ED-4DB2-BD59-A6C34878D82A}">
                    <a16:rowId xmlns:a16="http://schemas.microsoft.com/office/drawing/2014/main" val="385259602"/>
                  </a:ext>
                </a:extLst>
              </a:tr>
              <a:tr h="282266">
                <a:tc>
                  <a:txBody>
                    <a:bodyPr/>
                    <a:lstStyle/>
                    <a:p>
                      <a:r>
                        <a:rPr lang="en-US" sz="2000" dirty="0">
                          <a:latin typeface="Arial" panose="020B0604020202020204" pitchFamily="34" charset="0"/>
                          <a:cs typeface="Arial" panose="020B0604020202020204" pitchFamily="34" charset="0"/>
                        </a:rPr>
                        <a:t>  Africa</a:t>
                      </a:r>
                    </a:p>
                  </a:txBody>
                  <a:tcPr marT="0" marB="0" anchor="ctr"/>
                </a:tc>
                <a:tc>
                  <a:txBody>
                    <a:bodyPr/>
                    <a:lstStyle/>
                    <a:p>
                      <a:pPr algn="ctr"/>
                      <a:r>
                        <a:rPr lang="en-US" sz="2000">
                          <a:latin typeface="Arial" panose="020B0604020202020204" pitchFamily="34" charset="0"/>
                          <a:cs typeface="Arial" panose="020B0604020202020204" pitchFamily="34" charset="0"/>
                        </a:rPr>
                        <a:t>72</a:t>
                      </a:r>
                      <a:endParaRPr lang="en-US" sz="2000" dirty="0">
                        <a:latin typeface="Arial" panose="020B0604020202020204" pitchFamily="34" charset="0"/>
                        <a:cs typeface="Arial" panose="020B0604020202020204" pitchFamily="34" charset="0"/>
                      </a:endParaRPr>
                    </a:p>
                  </a:txBody>
                  <a:tcPr marT="0" marB="0" anchor="ctr"/>
                </a:tc>
                <a:tc>
                  <a:txBody>
                    <a:bodyPr/>
                    <a:lstStyle/>
                    <a:p>
                      <a:pPr algn="ctr"/>
                      <a:r>
                        <a:rPr lang="en-US" sz="2000">
                          <a:latin typeface="Arial" panose="020B0604020202020204" pitchFamily="34" charset="0"/>
                          <a:cs typeface="Arial" panose="020B0604020202020204" pitchFamily="34" charset="0"/>
                        </a:rPr>
                        <a:t>519</a:t>
                      </a:r>
                      <a:endParaRPr lang="en-US" sz="2000" dirty="0">
                        <a:latin typeface="Arial" panose="020B0604020202020204" pitchFamily="34" charset="0"/>
                        <a:cs typeface="Arial" panose="020B0604020202020204" pitchFamily="34" charset="0"/>
                      </a:endParaRPr>
                    </a:p>
                  </a:txBody>
                  <a:tcPr marT="0" marB="0" anchor="ctr"/>
                </a:tc>
                <a:tc>
                  <a:txBody>
                    <a:bodyPr/>
                    <a:lstStyle/>
                    <a:p>
                      <a:pPr algn="ctr"/>
                      <a:r>
                        <a:rPr lang="en-US" sz="2000" dirty="0">
                          <a:latin typeface="Arial" panose="020B0604020202020204" pitchFamily="34" charset="0"/>
                          <a:cs typeface="Arial" panose="020B0604020202020204" pitchFamily="34" charset="0"/>
                        </a:rPr>
                        <a:t>141</a:t>
                      </a:r>
                    </a:p>
                  </a:txBody>
                  <a:tcPr marT="0" marB="0" anchor="ctr"/>
                </a:tc>
                <a:extLst>
                  <a:ext uri="{0D108BD9-81ED-4DB2-BD59-A6C34878D82A}">
                    <a16:rowId xmlns:a16="http://schemas.microsoft.com/office/drawing/2014/main" val="3047624224"/>
                  </a:ext>
                </a:extLst>
              </a:tr>
              <a:tr h="282266">
                <a:tc>
                  <a:txBody>
                    <a:bodyPr/>
                    <a:lstStyle/>
                    <a:p>
                      <a:r>
                        <a:rPr lang="en-US" sz="2000" dirty="0">
                          <a:latin typeface="Arial" panose="020B0604020202020204" pitchFamily="34" charset="0"/>
                          <a:cs typeface="Arial" panose="020B0604020202020204" pitchFamily="34" charset="0"/>
                        </a:rPr>
                        <a:t>  Asia</a:t>
                      </a:r>
                    </a:p>
                  </a:txBody>
                  <a:tcPr marT="0" marB="0" anchor="ctr"/>
                </a:tc>
                <a:tc>
                  <a:txBody>
                    <a:bodyPr/>
                    <a:lstStyle/>
                    <a:p>
                      <a:pPr algn="ctr"/>
                      <a:r>
                        <a:rPr lang="en-US" sz="2000">
                          <a:latin typeface="Arial" panose="020B0604020202020204" pitchFamily="34" charset="0"/>
                          <a:cs typeface="Arial" panose="020B0604020202020204" pitchFamily="34" charset="0"/>
                        </a:rPr>
                        <a:t>525</a:t>
                      </a:r>
                      <a:endParaRPr lang="en-US" sz="2000" dirty="0">
                        <a:latin typeface="Arial" panose="020B0604020202020204" pitchFamily="34" charset="0"/>
                        <a:cs typeface="Arial" panose="020B0604020202020204" pitchFamily="34" charset="0"/>
                      </a:endParaRPr>
                    </a:p>
                  </a:txBody>
                  <a:tcPr marT="0" marB="0" anchor="ctr"/>
                </a:tc>
                <a:tc>
                  <a:txBody>
                    <a:bodyPr/>
                    <a:lstStyle/>
                    <a:p>
                      <a:pPr algn="ctr"/>
                      <a:r>
                        <a:rPr lang="en-US" sz="2000">
                          <a:latin typeface="Arial" panose="020B0604020202020204" pitchFamily="34" charset="0"/>
                          <a:cs typeface="Arial" panose="020B0604020202020204" pitchFamily="34" charset="0"/>
                        </a:rPr>
                        <a:t>5,716</a:t>
                      </a:r>
                      <a:endParaRPr lang="en-US" sz="2000" dirty="0">
                        <a:latin typeface="Arial" panose="020B0604020202020204" pitchFamily="34" charset="0"/>
                        <a:cs typeface="Arial" panose="020B0604020202020204" pitchFamily="34" charset="0"/>
                      </a:endParaRPr>
                    </a:p>
                  </a:txBody>
                  <a:tcPr marT="0" marB="0" anchor="ctr"/>
                </a:tc>
                <a:tc>
                  <a:txBody>
                    <a:bodyPr/>
                    <a:lstStyle/>
                    <a:p>
                      <a:pPr algn="ctr"/>
                      <a:r>
                        <a:rPr lang="en-US" sz="2000" dirty="0">
                          <a:latin typeface="Arial" panose="020B0604020202020204" pitchFamily="34" charset="0"/>
                          <a:cs typeface="Arial" panose="020B0604020202020204" pitchFamily="34" charset="0"/>
                        </a:rPr>
                        <a:t>801</a:t>
                      </a:r>
                    </a:p>
                  </a:txBody>
                  <a:tcPr marT="0" marB="0" anchor="ctr"/>
                </a:tc>
                <a:extLst>
                  <a:ext uri="{0D108BD9-81ED-4DB2-BD59-A6C34878D82A}">
                    <a16:rowId xmlns:a16="http://schemas.microsoft.com/office/drawing/2014/main" val="2766781000"/>
                  </a:ext>
                </a:extLst>
              </a:tr>
              <a:tr h="282266">
                <a:tc>
                  <a:txBody>
                    <a:bodyPr/>
                    <a:lstStyle/>
                    <a:p>
                      <a:r>
                        <a:rPr lang="en-US" sz="2000" dirty="0">
                          <a:latin typeface="Arial" panose="020B0604020202020204" pitchFamily="34" charset="0"/>
                          <a:cs typeface="Arial" panose="020B0604020202020204" pitchFamily="34" charset="0"/>
                        </a:rPr>
                        <a:t>  Latin America</a:t>
                      </a:r>
                    </a:p>
                  </a:txBody>
                  <a:tcPr marT="0" marB="0" anchor="ctr"/>
                </a:tc>
                <a:tc>
                  <a:txBody>
                    <a:bodyPr/>
                    <a:lstStyle/>
                    <a:p>
                      <a:pPr algn="ctr"/>
                      <a:r>
                        <a:rPr lang="en-US" sz="2000" dirty="0">
                          <a:latin typeface="Arial" panose="020B0604020202020204" pitchFamily="34" charset="0"/>
                          <a:cs typeface="Arial" panose="020B0604020202020204" pitchFamily="34" charset="0"/>
                        </a:rPr>
                        <a:t>1,213</a:t>
                      </a:r>
                    </a:p>
                  </a:txBody>
                  <a:tcPr marT="0" marB="0" anchor="ctr"/>
                </a:tc>
                <a:tc>
                  <a:txBody>
                    <a:bodyPr/>
                    <a:lstStyle/>
                    <a:p>
                      <a:pPr algn="ctr"/>
                      <a:r>
                        <a:rPr lang="en-US" sz="2000">
                          <a:latin typeface="Arial" panose="020B0604020202020204" pitchFamily="34" charset="0"/>
                          <a:cs typeface="Arial" panose="020B0604020202020204" pitchFamily="34" charset="0"/>
                        </a:rPr>
                        <a:t>11,831</a:t>
                      </a:r>
                      <a:endParaRPr lang="en-US" sz="2000" dirty="0">
                        <a:latin typeface="Arial" panose="020B0604020202020204" pitchFamily="34" charset="0"/>
                        <a:cs typeface="Arial" panose="020B0604020202020204" pitchFamily="34" charset="0"/>
                      </a:endParaRPr>
                    </a:p>
                  </a:txBody>
                  <a:tcPr marT="0" marB="0" anchor="ctr"/>
                </a:tc>
                <a:tc>
                  <a:txBody>
                    <a:bodyPr/>
                    <a:lstStyle/>
                    <a:p>
                      <a:pPr algn="ctr"/>
                      <a:r>
                        <a:rPr lang="en-US" sz="2000" dirty="0">
                          <a:latin typeface="Arial" panose="020B0604020202020204" pitchFamily="34" charset="0"/>
                          <a:cs typeface="Arial" panose="020B0604020202020204" pitchFamily="34" charset="0"/>
                        </a:rPr>
                        <a:t>1,733</a:t>
                      </a:r>
                    </a:p>
                  </a:txBody>
                  <a:tcPr marT="0" marB="0" anchor="ctr"/>
                </a:tc>
                <a:extLst>
                  <a:ext uri="{0D108BD9-81ED-4DB2-BD59-A6C34878D82A}">
                    <a16:rowId xmlns:a16="http://schemas.microsoft.com/office/drawing/2014/main" val="1127695780"/>
                  </a:ext>
                </a:extLst>
              </a:tr>
              <a:tr h="282266">
                <a:tc>
                  <a:txBody>
                    <a:bodyPr/>
                    <a:lstStyle/>
                    <a:p>
                      <a:r>
                        <a:rPr lang="en-US" sz="2000" dirty="0">
                          <a:latin typeface="Arial" panose="020B0604020202020204" pitchFamily="34" charset="0"/>
                          <a:cs typeface="Arial" panose="020B0604020202020204" pitchFamily="34" charset="0"/>
                        </a:rPr>
                        <a:t>  United States</a:t>
                      </a:r>
                    </a:p>
                  </a:txBody>
                  <a:tcPr marT="0" marB="0" anchor="ctr"/>
                </a:tc>
                <a:tc>
                  <a:txBody>
                    <a:bodyPr/>
                    <a:lstStyle/>
                    <a:p>
                      <a:pPr algn="ctr"/>
                      <a:r>
                        <a:rPr lang="en-US" sz="2000" dirty="0">
                          <a:latin typeface="Arial" panose="020B0604020202020204" pitchFamily="34" charset="0"/>
                          <a:cs typeface="Arial" panose="020B0604020202020204" pitchFamily="34" charset="0"/>
                        </a:rPr>
                        <a:t>809</a:t>
                      </a:r>
                    </a:p>
                  </a:txBody>
                  <a:tcPr marT="0" marB="0" anchor="ctr"/>
                </a:tc>
                <a:tc>
                  <a:txBody>
                    <a:bodyPr/>
                    <a:lstStyle/>
                    <a:p>
                      <a:pPr algn="ctr"/>
                      <a:r>
                        <a:rPr lang="en-US" sz="2000" dirty="0">
                          <a:latin typeface="Arial" panose="020B0604020202020204" pitchFamily="34" charset="0"/>
                          <a:cs typeface="Arial" panose="020B0604020202020204" pitchFamily="34" charset="0"/>
                        </a:rPr>
                        <a:t>8,462</a:t>
                      </a:r>
                    </a:p>
                  </a:txBody>
                  <a:tcPr marT="0" marB="0" anchor="ctr"/>
                </a:tc>
                <a:tc>
                  <a:txBody>
                    <a:bodyPr/>
                    <a:lstStyle/>
                    <a:p>
                      <a:pPr algn="ctr"/>
                      <a:r>
                        <a:rPr lang="en-US" sz="2000">
                          <a:latin typeface="Arial" panose="020B0604020202020204" pitchFamily="34" charset="0"/>
                          <a:cs typeface="Arial" panose="020B0604020202020204" pitchFamily="34" charset="0"/>
                        </a:rPr>
                        <a:t>1,217</a:t>
                      </a:r>
                      <a:endParaRPr lang="en-US" sz="2000" dirty="0">
                        <a:latin typeface="Arial" panose="020B0604020202020204" pitchFamily="34" charset="0"/>
                        <a:cs typeface="Arial" panose="020B0604020202020204" pitchFamily="34" charset="0"/>
                      </a:endParaRPr>
                    </a:p>
                  </a:txBody>
                  <a:tcPr marT="0" marB="0" anchor="ctr"/>
                </a:tc>
                <a:extLst>
                  <a:ext uri="{0D108BD9-81ED-4DB2-BD59-A6C34878D82A}">
                    <a16:rowId xmlns:a16="http://schemas.microsoft.com/office/drawing/2014/main" val="642904144"/>
                  </a:ext>
                </a:extLst>
              </a:tr>
              <a:tr h="282266">
                <a:tc>
                  <a:txBody>
                    <a:bodyPr/>
                    <a:lstStyle/>
                    <a:p>
                      <a:r>
                        <a:rPr lang="en-US" sz="2000" b="1" dirty="0">
                          <a:latin typeface="Arial" panose="020B0604020202020204" pitchFamily="34" charset="0"/>
                          <a:cs typeface="Arial" panose="020B0604020202020204" pitchFamily="34" charset="0"/>
                        </a:rPr>
                        <a:t>Participants choosing CAB in OLE</a:t>
                      </a:r>
                    </a:p>
                  </a:txBody>
                  <a:tcPr marT="0" marB="0" anchor="ctr"/>
                </a:tc>
                <a:tc>
                  <a:txBody>
                    <a:bodyPr/>
                    <a:lstStyle/>
                    <a:p>
                      <a:pPr algn="ctr"/>
                      <a:r>
                        <a:rPr lang="en-US" sz="2000" b="1" dirty="0">
                          <a:latin typeface="Arial" panose="020B0604020202020204" pitchFamily="34" charset="0"/>
                          <a:cs typeface="Arial" panose="020B0604020202020204" pitchFamily="34" charset="0"/>
                        </a:rPr>
                        <a:t>2,483</a:t>
                      </a:r>
                    </a:p>
                  </a:txBody>
                  <a:tcPr marT="0" marB="0" anchor="ctr"/>
                </a:tc>
                <a:tc>
                  <a:txBody>
                    <a:bodyPr/>
                    <a:lstStyle/>
                    <a:p>
                      <a:endParaRPr lang="en-US" dirty="0"/>
                    </a:p>
                  </a:txBody>
                  <a:tcPr marT="0" marB="0" anchor="ctr"/>
                </a:tc>
                <a:tc>
                  <a:txBody>
                    <a:bodyPr/>
                    <a:lstStyle/>
                    <a:p>
                      <a:endParaRPr lang="en-US" sz="2000" b="1" dirty="0">
                        <a:latin typeface="Arial" panose="020B0604020202020204" pitchFamily="34" charset="0"/>
                        <a:cs typeface="Arial" panose="020B0604020202020204" pitchFamily="34" charset="0"/>
                      </a:endParaRPr>
                    </a:p>
                  </a:txBody>
                  <a:tcPr marT="0" marB="0" anchor="ctr"/>
                </a:tc>
                <a:extLst>
                  <a:ext uri="{0D108BD9-81ED-4DB2-BD59-A6C34878D82A}">
                    <a16:rowId xmlns:a16="http://schemas.microsoft.com/office/drawing/2014/main" val="2855365855"/>
                  </a:ext>
                </a:extLst>
              </a:tr>
              <a:tr h="282266">
                <a:tc>
                  <a:txBody>
                    <a:bodyPr/>
                    <a:lstStyle/>
                    <a:p>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 w/ Visits </a:t>
                      </a:r>
                      <a:r>
                        <a:rPr lang="en-US" sz="2000" dirty="0">
                          <a:latin typeface="Arial" panose="020B0604020202020204" pitchFamily="34" charset="0"/>
                          <a:cs typeface="Arial" panose="020B0604020202020204" pitchFamily="34" charset="0"/>
                        </a:rPr>
                        <a:t>with CAB-LA in past 6m</a:t>
                      </a:r>
                    </a:p>
                  </a:txBody>
                  <a:tcPr marT="0" marB="0" anchor="ctr">
                    <a:solidFill>
                      <a:schemeClr val="accent1">
                        <a:lumMod val="40000"/>
                        <a:lumOff val="60000"/>
                      </a:schemeClr>
                    </a:solidFill>
                  </a:tcPr>
                </a:tc>
                <a:tc>
                  <a:txBody>
                    <a:bodyPr/>
                    <a:lstStyle/>
                    <a:p>
                      <a:pPr algn="ctr"/>
                      <a:r>
                        <a:rPr lang="en-US" sz="2000" dirty="0">
                          <a:latin typeface="Arial" panose="020B0604020202020204" pitchFamily="34" charset="0"/>
                          <a:cs typeface="Arial" panose="020B0604020202020204" pitchFamily="34" charset="0"/>
                        </a:rPr>
                        <a:t>2,461</a:t>
                      </a:r>
                    </a:p>
                  </a:txBody>
                  <a:tcPr marT="0" marB="0" anchor="ctr">
                    <a:solidFill>
                      <a:schemeClr val="accent1">
                        <a:lumMod val="40000"/>
                        <a:lumOff val="60000"/>
                      </a:schemeClr>
                    </a:solidFill>
                  </a:tcPr>
                </a:tc>
                <a:tc>
                  <a:txBody>
                    <a:bodyPr/>
                    <a:lstStyle/>
                    <a:p>
                      <a:pPr algn="ctr"/>
                      <a:r>
                        <a:rPr lang="en-US" sz="2000" dirty="0">
                          <a:latin typeface="Arial" panose="020B0604020202020204" pitchFamily="34" charset="0"/>
                          <a:cs typeface="Arial" panose="020B0604020202020204" pitchFamily="34" charset="0"/>
                        </a:rPr>
                        <a:t>23,300 </a:t>
                      </a:r>
                    </a:p>
                  </a:txBody>
                  <a:tcPr marT="0" marB="0" anchor="ctr">
                    <a:solidFill>
                      <a:schemeClr val="accent1">
                        <a:lumMod val="40000"/>
                        <a:lumOff val="60000"/>
                      </a:schemeClr>
                    </a:solidFill>
                  </a:tcPr>
                </a:tc>
                <a:tc>
                  <a:txBody>
                    <a:bodyPr/>
                    <a:lstStyle/>
                    <a:p>
                      <a:pPr algn="ctr"/>
                      <a:r>
                        <a:rPr lang="en-US" sz="2000" dirty="0">
                          <a:latin typeface="Arial" panose="020B0604020202020204" pitchFamily="34" charset="0"/>
                          <a:cs typeface="Arial" panose="020B0604020202020204" pitchFamily="34" charset="0"/>
                        </a:rPr>
                        <a:t>3,684</a:t>
                      </a:r>
                    </a:p>
                  </a:txBody>
                  <a:tcPr marT="0" marB="0" anchor="ctr">
                    <a:solidFill>
                      <a:schemeClr val="accent1">
                        <a:lumMod val="40000"/>
                        <a:lumOff val="60000"/>
                      </a:schemeClr>
                    </a:solidFill>
                  </a:tcPr>
                </a:tc>
                <a:extLst>
                  <a:ext uri="{0D108BD9-81ED-4DB2-BD59-A6C34878D82A}">
                    <a16:rowId xmlns:a16="http://schemas.microsoft.com/office/drawing/2014/main" val="1450875861"/>
                  </a:ext>
                </a:extLst>
              </a:tr>
              <a:tr h="282266">
                <a:tc>
                  <a:txBody>
                    <a:bodyPr/>
                    <a:lstStyle/>
                    <a:p>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w/ Visits</a:t>
                      </a:r>
                      <a:r>
                        <a:rPr lang="en-US" sz="2000" dirty="0">
                          <a:latin typeface="Arial" panose="020B0604020202020204" pitchFamily="34" charset="0"/>
                          <a:cs typeface="Arial" panose="020B0604020202020204" pitchFamily="34" charset="0"/>
                        </a:rPr>
                        <a:t> with no CAB-LA in past 6m</a:t>
                      </a:r>
                      <a:endParaRPr lang="en-US" sz="1400" baseline="30000" dirty="0">
                        <a:latin typeface="Arial" panose="020B0604020202020204" pitchFamily="34" charset="0"/>
                        <a:cs typeface="Arial" panose="020B0604020202020204" pitchFamily="34" charset="0"/>
                      </a:endParaRPr>
                    </a:p>
                  </a:txBody>
                  <a:tcPr marT="0" marB="0" anchor="ctr">
                    <a:solidFill>
                      <a:schemeClr val="accent1">
                        <a:lumMod val="40000"/>
                        <a:lumOff val="60000"/>
                      </a:schemeClr>
                    </a:solidFill>
                  </a:tcPr>
                </a:tc>
                <a:tc>
                  <a:txBody>
                    <a:bodyPr/>
                    <a:lstStyle/>
                    <a:p>
                      <a:pPr algn="ctr"/>
                      <a:r>
                        <a:rPr lang="en-US" sz="2000" dirty="0">
                          <a:latin typeface="Arial" panose="020B0604020202020204" pitchFamily="34" charset="0"/>
                          <a:cs typeface="Arial" panose="020B0604020202020204" pitchFamily="34" charset="0"/>
                        </a:rPr>
                        <a:t>1,925</a:t>
                      </a:r>
                    </a:p>
                  </a:txBody>
                  <a:tcPr marT="0" marB="0" anchor="ctr">
                    <a:solidFill>
                      <a:schemeClr val="accent1">
                        <a:lumMod val="40000"/>
                        <a:lumOff val="60000"/>
                      </a:schemeClr>
                    </a:solidFill>
                  </a:tcPr>
                </a:tc>
                <a:tc>
                  <a:txBody>
                    <a:bodyPr/>
                    <a:lstStyle/>
                    <a:p>
                      <a:pPr algn="ctr"/>
                      <a:r>
                        <a:rPr lang="en-US" sz="2000" dirty="0">
                          <a:latin typeface="Arial" panose="020B0604020202020204" pitchFamily="34" charset="0"/>
                          <a:cs typeface="Arial" panose="020B0604020202020204" pitchFamily="34" charset="0"/>
                        </a:rPr>
                        <a:t>3,228</a:t>
                      </a:r>
                    </a:p>
                  </a:txBody>
                  <a:tcPr marT="0" marB="0" anchor="ctr">
                    <a:solidFill>
                      <a:schemeClr val="accent1">
                        <a:lumMod val="40000"/>
                        <a:lumOff val="60000"/>
                      </a:schemeClr>
                    </a:solidFill>
                  </a:tcPr>
                </a:tc>
                <a:tc>
                  <a:txBody>
                    <a:bodyPr/>
                    <a:lstStyle/>
                    <a:p>
                      <a:pPr algn="ctr"/>
                      <a:r>
                        <a:rPr lang="en-US" sz="2000" dirty="0">
                          <a:latin typeface="Arial" panose="020B0604020202020204" pitchFamily="34" charset="0"/>
                          <a:cs typeface="Arial" panose="020B0604020202020204" pitchFamily="34" charset="0"/>
                        </a:rPr>
                        <a:t>209</a:t>
                      </a:r>
                    </a:p>
                  </a:txBody>
                  <a:tcPr marT="0" marB="0" anchor="ctr">
                    <a:solidFill>
                      <a:schemeClr val="accent1">
                        <a:lumMod val="40000"/>
                        <a:lumOff val="60000"/>
                      </a:schemeClr>
                    </a:solidFill>
                  </a:tcPr>
                </a:tc>
                <a:extLst>
                  <a:ext uri="{0D108BD9-81ED-4DB2-BD59-A6C34878D82A}">
                    <a16:rowId xmlns:a16="http://schemas.microsoft.com/office/drawing/2014/main" val="2260222166"/>
                  </a:ext>
                </a:extLst>
              </a:tr>
            </a:tbl>
          </a:graphicData>
        </a:graphic>
      </p:graphicFrame>
      <p:pic>
        <p:nvPicPr>
          <p:cNvPr id="4" name="Picture 2" descr="HPTN Logo 2023">
            <a:extLst>
              <a:ext uri="{FF2B5EF4-FFF2-40B4-BE49-F238E27FC236}">
                <a16:creationId xmlns:a16="http://schemas.microsoft.com/office/drawing/2014/main" id="{DA7E7980-6B29-6ECD-BD19-0B12D48C36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70"/>
            <a:ext cx="1971040" cy="9077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2A508E3-5C2D-C8F3-84A6-970739F59B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6066" y="53092"/>
            <a:ext cx="1280160" cy="804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280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itle 1">
            <a:extLst>
              <a:ext uri="{FF2B5EF4-FFF2-40B4-BE49-F238E27FC236}">
                <a16:creationId xmlns:a16="http://schemas.microsoft.com/office/drawing/2014/main" id="{75C14639-1BD0-8307-DBED-D26E48287005}"/>
              </a:ext>
            </a:extLst>
          </p:cNvPr>
          <p:cNvSpPr txBox="1">
            <a:spLocks/>
          </p:cNvSpPr>
          <p:nvPr/>
        </p:nvSpPr>
        <p:spPr>
          <a:xfrm>
            <a:off x="0" y="-130629"/>
            <a:ext cx="12192000" cy="1223964"/>
          </a:xfrm>
          <a:prstGeom prst="rect">
            <a:avLst/>
          </a:prstGeom>
        </p:spPr>
        <p:txBody>
          <a:bodyPr vert="horz" lIns="0" tIns="182880" rIns="0" bIns="0" rtlCol="0" anchor="t">
            <a:norm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sz="4800" dirty="0">
                <a:solidFill>
                  <a:srgbClr val="011893"/>
                </a:solidFill>
                <a:latin typeface="Arial Black" panose="020B0604020202020204" pitchFamily="34" charset="0"/>
                <a:cs typeface="Arial Black" panose="020B0604020202020204" pitchFamily="34" charset="0"/>
              </a:rPr>
              <a:t>Results</a:t>
            </a:r>
            <a:endParaRPr kumimoji="0" lang="en-GB" sz="4800" u="none" strike="noStrike" kern="1200" cap="none" spc="0" normalizeH="0" baseline="0" noProof="0" dirty="0">
              <a:ln>
                <a:noFill/>
              </a:ln>
              <a:solidFill>
                <a:srgbClr val="011893"/>
              </a:solidFill>
              <a:effectLst/>
              <a:uLnTx/>
              <a:uFillTx/>
              <a:latin typeface="Arial Black" panose="020B0604020202020204" pitchFamily="34" charset="0"/>
              <a:cs typeface="Arial Black" panose="020B0604020202020204" pitchFamily="34" charset="0"/>
            </a:endParaRPr>
          </a:p>
        </p:txBody>
      </p:sp>
      <p:cxnSp>
        <p:nvCxnSpPr>
          <p:cNvPr id="135" name="Straight Connector 134">
            <a:extLst>
              <a:ext uri="{FF2B5EF4-FFF2-40B4-BE49-F238E27FC236}">
                <a16:creationId xmlns:a16="http://schemas.microsoft.com/office/drawing/2014/main" id="{0B2E43C1-DEF0-CE1D-FF19-A0221327EC7F}"/>
              </a:ext>
            </a:extLst>
          </p:cNvPr>
          <p:cNvCxnSpPr>
            <a:cxnSpLocks/>
          </p:cNvCxnSpPr>
          <p:nvPr/>
        </p:nvCxnSpPr>
        <p:spPr>
          <a:xfrm>
            <a:off x="442909" y="848635"/>
            <a:ext cx="11306182" cy="0"/>
          </a:xfrm>
          <a:prstGeom prst="line">
            <a:avLst/>
          </a:prstGeom>
          <a:ln w="38100">
            <a:solidFill>
              <a:schemeClr val="tx1"/>
            </a:solidFill>
          </a:ln>
        </p:spPr>
        <p:style>
          <a:lnRef idx="2">
            <a:schemeClr val="dk1"/>
          </a:lnRef>
          <a:fillRef idx="0">
            <a:schemeClr val="dk1"/>
          </a:fillRef>
          <a:effectRef idx="1">
            <a:schemeClr val="dk1"/>
          </a:effectRef>
          <a:fontRef idx="minor">
            <a:schemeClr val="tx1"/>
          </a:fontRef>
        </p:style>
      </p:cxnSp>
      <p:sp>
        <p:nvSpPr>
          <p:cNvPr id="139" name="TextBox 138">
            <a:extLst>
              <a:ext uri="{FF2B5EF4-FFF2-40B4-BE49-F238E27FC236}">
                <a16:creationId xmlns:a16="http://schemas.microsoft.com/office/drawing/2014/main" id="{F1E669E3-C4DB-AEF2-B3C5-4EDD8B941D5E}"/>
              </a:ext>
            </a:extLst>
          </p:cNvPr>
          <p:cNvSpPr txBox="1"/>
          <p:nvPr/>
        </p:nvSpPr>
        <p:spPr>
          <a:xfrm>
            <a:off x="7584796" y="5112980"/>
            <a:ext cx="538930" cy="1015663"/>
          </a:xfrm>
          <a:prstGeom prst="rect">
            <a:avLst/>
          </a:prstGeom>
          <a:noFill/>
        </p:spPr>
        <p:txBody>
          <a:bodyPr wrap="none" rtlCol="0">
            <a:spAutoFit/>
          </a:bodyPr>
          <a:lstStyle/>
          <a:p>
            <a:pPr algn="ctr"/>
            <a:r>
              <a:rPr lang="en-US" sz="6000" dirty="0">
                <a:solidFill>
                  <a:schemeClr val="bg1"/>
                </a:solidFill>
              </a:rPr>
              <a:t>–</a:t>
            </a:r>
            <a:endParaRPr lang="en-US" sz="6000" b="1" dirty="0">
              <a:solidFill>
                <a:schemeClr val="bg1"/>
              </a:solidFill>
              <a:latin typeface="Arial Black" panose="020B0604020202020204" pitchFamily="34" charset="0"/>
              <a:cs typeface="Arial Black" panose="020B0604020202020204" pitchFamily="34" charset="0"/>
            </a:endParaRPr>
          </a:p>
        </p:txBody>
      </p:sp>
      <p:sp>
        <p:nvSpPr>
          <p:cNvPr id="140" name="TextBox 139">
            <a:extLst>
              <a:ext uri="{FF2B5EF4-FFF2-40B4-BE49-F238E27FC236}">
                <a16:creationId xmlns:a16="http://schemas.microsoft.com/office/drawing/2014/main" id="{3A106652-4150-D25B-4338-5D38503E0D08}"/>
              </a:ext>
            </a:extLst>
          </p:cNvPr>
          <p:cNvSpPr txBox="1"/>
          <p:nvPr/>
        </p:nvSpPr>
        <p:spPr>
          <a:xfrm>
            <a:off x="7584796" y="5156344"/>
            <a:ext cx="538930" cy="1015663"/>
          </a:xfrm>
          <a:prstGeom prst="rect">
            <a:avLst/>
          </a:prstGeom>
          <a:noFill/>
        </p:spPr>
        <p:txBody>
          <a:bodyPr wrap="none" rtlCol="0">
            <a:spAutoFit/>
          </a:bodyPr>
          <a:lstStyle/>
          <a:p>
            <a:pPr algn="ctr"/>
            <a:r>
              <a:rPr lang="en-US" sz="6000" dirty="0">
                <a:solidFill>
                  <a:schemeClr val="bg1"/>
                </a:solidFill>
              </a:rPr>
              <a:t>–</a:t>
            </a:r>
            <a:endParaRPr lang="en-US" sz="6000" b="1" dirty="0">
              <a:solidFill>
                <a:schemeClr val="bg1"/>
              </a:solidFill>
              <a:latin typeface="Arial Black" panose="020B0604020202020204" pitchFamily="34" charset="0"/>
              <a:cs typeface="Arial Black" panose="020B0604020202020204" pitchFamily="34" charset="0"/>
            </a:endParaRPr>
          </a:p>
        </p:txBody>
      </p:sp>
      <p:grpSp>
        <p:nvGrpSpPr>
          <p:cNvPr id="38" name="Group 37">
            <a:extLst>
              <a:ext uri="{FF2B5EF4-FFF2-40B4-BE49-F238E27FC236}">
                <a16:creationId xmlns:a16="http://schemas.microsoft.com/office/drawing/2014/main" id="{AEC23D52-C662-4638-DC7D-CC44837671C6}"/>
              </a:ext>
            </a:extLst>
          </p:cNvPr>
          <p:cNvGrpSpPr>
            <a:grpSpLocks noChangeAspect="1"/>
          </p:cNvGrpSpPr>
          <p:nvPr/>
        </p:nvGrpSpPr>
        <p:grpSpPr>
          <a:xfrm>
            <a:off x="2071400" y="918721"/>
            <a:ext cx="2136681" cy="1645920"/>
            <a:chOff x="1832617" y="962703"/>
            <a:chExt cx="2472534" cy="1904633"/>
          </a:xfrm>
        </p:grpSpPr>
        <p:pic>
          <p:nvPicPr>
            <p:cNvPr id="3" name="Picture 2" descr="A group of blue people with a white rectangle over their head&#10;&#10;Description automatically generated">
              <a:extLst>
                <a:ext uri="{FF2B5EF4-FFF2-40B4-BE49-F238E27FC236}">
                  <a16:creationId xmlns:a16="http://schemas.microsoft.com/office/drawing/2014/main" id="{2C081676-B015-F09B-CD2E-D8581094BC7F}"/>
                </a:ext>
              </a:extLst>
            </p:cNvPr>
            <p:cNvPicPr>
              <a:picLocks noChangeAspect="1"/>
            </p:cNvPicPr>
            <p:nvPr/>
          </p:nvPicPr>
          <p:blipFill rotWithShape="1">
            <a:blip r:embed="rId3"/>
            <a:srcRect t="23200" b="21326"/>
            <a:stretch/>
          </p:blipFill>
          <p:spPr>
            <a:xfrm>
              <a:off x="1832617" y="962703"/>
              <a:ext cx="2472534" cy="1371600"/>
            </a:xfrm>
            <a:prstGeom prst="rect">
              <a:avLst/>
            </a:prstGeom>
          </p:spPr>
        </p:pic>
        <p:sp>
          <p:nvSpPr>
            <p:cNvPr id="15" name="TextBox 14">
              <a:extLst>
                <a:ext uri="{FF2B5EF4-FFF2-40B4-BE49-F238E27FC236}">
                  <a16:creationId xmlns:a16="http://schemas.microsoft.com/office/drawing/2014/main" id="{10D107F0-2F08-4613-45B7-395054903432}"/>
                </a:ext>
              </a:extLst>
            </p:cNvPr>
            <p:cNvSpPr txBox="1"/>
            <p:nvPr/>
          </p:nvSpPr>
          <p:spPr>
            <a:xfrm>
              <a:off x="2222755" y="2282561"/>
              <a:ext cx="1692258" cy="584775"/>
            </a:xfrm>
            <a:prstGeom prst="rect">
              <a:avLst/>
            </a:prstGeom>
            <a:noFill/>
          </p:spPr>
          <p:txBody>
            <a:bodyPr wrap="none" rtlCol="0">
              <a:spAutoFit/>
            </a:bodyPr>
            <a:lstStyle/>
            <a:p>
              <a:pPr algn="ctr"/>
              <a:r>
                <a:rPr lang="en-US" sz="1600" b="1" dirty="0">
                  <a:latin typeface="Arial" panose="020B0604020202020204" pitchFamily="34" charset="0"/>
                  <a:cs typeface="Arial" panose="020B0604020202020204" pitchFamily="34" charset="0"/>
                </a:rPr>
                <a:t>ADJUDICATED </a:t>
              </a:r>
            </a:p>
            <a:p>
              <a:pPr algn="ctr"/>
              <a:r>
                <a:rPr lang="en-US" sz="1600" b="1" dirty="0">
                  <a:latin typeface="Arial" panose="020B0604020202020204" pitchFamily="34" charset="0"/>
                  <a:cs typeface="Arial" panose="020B0604020202020204" pitchFamily="34" charset="0"/>
                </a:rPr>
                <a:t>NEGATIVE</a:t>
              </a:r>
            </a:p>
          </p:txBody>
        </p:sp>
      </p:grpSp>
      <p:grpSp>
        <p:nvGrpSpPr>
          <p:cNvPr id="39" name="Group 38">
            <a:extLst>
              <a:ext uri="{FF2B5EF4-FFF2-40B4-BE49-F238E27FC236}">
                <a16:creationId xmlns:a16="http://schemas.microsoft.com/office/drawing/2014/main" id="{C720BFFE-4A2B-E039-11C4-EAF20524E1A8}"/>
              </a:ext>
            </a:extLst>
          </p:cNvPr>
          <p:cNvGrpSpPr>
            <a:grpSpLocks noChangeAspect="1"/>
          </p:cNvGrpSpPr>
          <p:nvPr/>
        </p:nvGrpSpPr>
        <p:grpSpPr>
          <a:xfrm>
            <a:off x="5095680" y="918721"/>
            <a:ext cx="2136695" cy="1645920"/>
            <a:chOff x="4856896" y="962703"/>
            <a:chExt cx="2472548" cy="1904632"/>
          </a:xfrm>
        </p:grpSpPr>
        <p:pic>
          <p:nvPicPr>
            <p:cNvPr id="7" name="Picture 6" descr="A group of people with a white cross&#10;&#10;Description automatically generated">
              <a:extLst>
                <a:ext uri="{FF2B5EF4-FFF2-40B4-BE49-F238E27FC236}">
                  <a16:creationId xmlns:a16="http://schemas.microsoft.com/office/drawing/2014/main" id="{7E06158D-B83D-BC59-5AC3-CB8D358E8203}"/>
                </a:ext>
              </a:extLst>
            </p:cNvPr>
            <p:cNvPicPr>
              <a:picLocks noChangeAspect="1"/>
            </p:cNvPicPr>
            <p:nvPr/>
          </p:nvPicPr>
          <p:blipFill rotWithShape="1">
            <a:blip r:embed="rId4"/>
            <a:srcRect t="23464" b="21063"/>
            <a:stretch/>
          </p:blipFill>
          <p:spPr>
            <a:xfrm>
              <a:off x="4856896" y="962703"/>
              <a:ext cx="2472548" cy="1371600"/>
            </a:xfrm>
            <a:prstGeom prst="rect">
              <a:avLst/>
            </a:prstGeom>
          </p:spPr>
        </p:pic>
        <p:sp>
          <p:nvSpPr>
            <p:cNvPr id="16" name="TextBox 15">
              <a:extLst>
                <a:ext uri="{FF2B5EF4-FFF2-40B4-BE49-F238E27FC236}">
                  <a16:creationId xmlns:a16="http://schemas.microsoft.com/office/drawing/2014/main" id="{7D5F60FD-F047-E3EB-94F4-EB7D7BD87EFE}"/>
                </a:ext>
              </a:extLst>
            </p:cNvPr>
            <p:cNvSpPr txBox="1"/>
            <p:nvPr/>
          </p:nvSpPr>
          <p:spPr>
            <a:xfrm>
              <a:off x="5249871" y="2282560"/>
              <a:ext cx="1692258" cy="584775"/>
            </a:xfrm>
            <a:prstGeom prst="rect">
              <a:avLst/>
            </a:prstGeom>
            <a:noFill/>
          </p:spPr>
          <p:txBody>
            <a:bodyPr wrap="none" rtlCol="0">
              <a:spAutoFit/>
            </a:bodyPr>
            <a:lstStyle/>
            <a:p>
              <a:pPr algn="ctr"/>
              <a:r>
                <a:rPr lang="en-US" sz="1600" b="1" dirty="0">
                  <a:latin typeface="Arial" panose="020B0604020202020204" pitchFamily="34" charset="0"/>
                  <a:cs typeface="Arial" panose="020B0604020202020204" pitchFamily="34" charset="0"/>
                </a:rPr>
                <a:t>ADJUDICATED </a:t>
              </a:r>
            </a:p>
            <a:p>
              <a:pPr algn="ctr"/>
              <a:r>
                <a:rPr lang="en-US" sz="1600" b="1" dirty="0">
                  <a:latin typeface="Arial" panose="020B0604020202020204" pitchFamily="34" charset="0"/>
                  <a:cs typeface="Arial" panose="020B0604020202020204" pitchFamily="34" charset="0"/>
                </a:rPr>
                <a:t>POSITIVE</a:t>
              </a:r>
            </a:p>
          </p:txBody>
        </p:sp>
      </p:grpSp>
      <p:grpSp>
        <p:nvGrpSpPr>
          <p:cNvPr id="40" name="Group 39">
            <a:extLst>
              <a:ext uri="{FF2B5EF4-FFF2-40B4-BE49-F238E27FC236}">
                <a16:creationId xmlns:a16="http://schemas.microsoft.com/office/drawing/2014/main" id="{867A5A51-D3BE-380D-75BA-80B4F23BD384}"/>
              </a:ext>
            </a:extLst>
          </p:cNvPr>
          <p:cNvGrpSpPr>
            <a:grpSpLocks noChangeAspect="1"/>
          </p:cNvGrpSpPr>
          <p:nvPr/>
        </p:nvGrpSpPr>
        <p:grpSpPr>
          <a:xfrm>
            <a:off x="8052538" y="918721"/>
            <a:ext cx="2263021" cy="1645920"/>
            <a:chOff x="7813754" y="962703"/>
            <a:chExt cx="2618730" cy="1904632"/>
          </a:xfrm>
        </p:grpSpPr>
        <p:pic>
          <p:nvPicPr>
            <p:cNvPr id="9" name="Picture 8" descr="A white question mark on a black background&#10;&#10;Description automatically generated">
              <a:extLst>
                <a:ext uri="{FF2B5EF4-FFF2-40B4-BE49-F238E27FC236}">
                  <a16:creationId xmlns:a16="http://schemas.microsoft.com/office/drawing/2014/main" id="{9F2F91D0-116F-F026-1987-F3B7DD72FAA9}"/>
                </a:ext>
              </a:extLst>
            </p:cNvPr>
            <p:cNvPicPr>
              <a:picLocks noChangeAspect="1"/>
            </p:cNvPicPr>
            <p:nvPr/>
          </p:nvPicPr>
          <p:blipFill rotWithShape="1">
            <a:blip r:embed="rId5"/>
            <a:srcRect t="23583" b="20943"/>
            <a:stretch/>
          </p:blipFill>
          <p:spPr>
            <a:xfrm>
              <a:off x="7886850" y="962703"/>
              <a:ext cx="2472534" cy="1371600"/>
            </a:xfrm>
            <a:prstGeom prst="rect">
              <a:avLst/>
            </a:prstGeom>
          </p:spPr>
        </p:pic>
        <p:sp>
          <p:nvSpPr>
            <p:cNvPr id="17" name="TextBox 16">
              <a:extLst>
                <a:ext uri="{FF2B5EF4-FFF2-40B4-BE49-F238E27FC236}">
                  <a16:creationId xmlns:a16="http://schemas.microsoft.com/office/drawing/2014/main" id="{F7545714-7CA8-B4D0-B1BE-B01DE6416CA0}"/>
                </a:ext>
              </a:extLst>
            </p:cNvPr>
            <p:cNvSpPr txBox="1"/>
            <p:nvPr/>
          </p:nvSpPr>
          <p:spPr>
            <a:xfrm>
              <a:off x="7813754" y="2282560"/>
              <a:ext cx="2618730" cy="584775"/>
            </a:xfrm>
            <a:prstGeom prst="rect">
              <a:avLst/>
            </a:prstGeom>
            <a:noFill/>
          </p:spPr>
          <p:txBody>
            <a:bodyPr wrap="none" rtlCol="0">
              <a:spAutoFit/>
            </a:bodyPr>
            <a:lstStyle/>
            <a:p>
              <a:pPr algn="ctr"/>
              <a:r>
                <a:rPr lang="en-US" sz="1600" b="1" dirty="0">
                  <a:latin typeface="Arial" panose="020B0604020202020204" pitchFamily="34" charset="0"/>
                  <a:cs typeface="Arial" panose="020B0604020202020204" pitchFamily="34" charset="0"/>
                </a:rPr>
                <a:t>ADJUDICATION STATUS </a:t>
              </a:r>
            </a:p>
            <a:p>
              <a:pPr algn="ctr"/>
              <a:r>
                <a:rPr lang="en-US" sz="1600" b="1" dirty="0">
                  <a:latin typeface="Arial" panose="020B0604020202020204" pitchFamily="34" charset="0"/>
                  <a:cs typeface="Arial" panose="020B0604020202020204" pitchFamily="34" charset="0"/>
                </a:rPr>
                <a:t>NOT DETERMINED</a:t>
              </a:r>
            </a:p>
          </p:txBody>
        </p:sp>
      </p:grpSp>
      <p:grpSp>
        <p:nvGrpSpPr>
          <p:cNvPr id="41" name="Group 40">
            <a:extLst>
              <a:ext uri="{FF2B5EF4-FFF2-40B4-BE49-F238E27FC236}">
                <a16:creationId xmlns:a16="http://schemas.microsoft.com/office/drawing/2014/main" id="{4B34F7D9-9C6E-2508-E530-E04734BCF2E2}"/>
              </a:ext>
            </a:extLst>
          </p:cNvPr>
          <p:cNvGrpSpPr>
            <a:grpSpLocks noChangeAspect="1"/>
          </p:cNvGrpSpPr>
          <p:nvPr/>
        </p:nvGrpSpPr>
        <p:grpSpPr>
          <a:xfrm>
            <a:off x="544185" y="2891200"/>
            <a:ext cx="1948013" cy="1097280"/>
            <a:chOff x="112782" y="3043604"/>
            <a:chExt cx="2564422" cy="1444493"/>
          </a:xfrm>
        </p:grpSpPr>
        <p:pic>
          <p:nvPicPr>
            <p:cNvPr id="27" name="Picture 26" descr="A test tube with a red and white logo&#10;&#10;Description automatically generated">
              <a:extLst>
                <a:ext uri="{FF2B5EF4-FFF2-40B4-BE49-F238E27FC236}">
                  <a16:creationId xmlns:a16="http://schemas.microsoft.com/office/drawing/2014/main" id="{EA1C3017-F8E8-94F8-434F-B4A6898F0055}"/>
                </a:ext>
              </a:extLst>
            </p:cNvPr>
            <p:cNvPicPr>
              <a:picLocks noChangeAspect="1"/>
            </p:cNvPicPr>
            <p:nvPr/>
          </p:nvPicPr>
          <p:blipFill rotWithShape="1">
            <a:blip r:embed="rId6"/>
            <a:srcRect t="30850" b="33493"/>
            <a:stretch/>
          </p:blipFill>
          <p:spPr>
            <a:xfrm>
              <a:off x="112782" y="3043604"/>
              <a:ext cx="2564422" cy="914400"/>
            </a:xfrm>
            <a:prstGeom prst="rect">
              <a:avLst/>
            </a:prstGeom>
          </p:spPr>
        </p:pic>
        <p:sp>
          <p:nvSpPr>
            <p:cNvPr id="28" name="TextBox 27">
              <a:extLst>
                <a:ext uri="{FF2B5EF4-FFF2-40B4-BE49-F238E27FC236}">
                  <a16:creationId xmlns:a16="http://schemas.microsoft.com/office/drawing/2014/main" id="{CF358739-6493-245D-650E-2FCB04751F72}"/>
                </a:ext>
              </a:extLst>
            </p:cNvPr>
            <p:cNvSpPr txBox="1"/>
            <p:nvPr/>
          </p:nvSpPr>
          <p:spPr>
            <a:xfrm>
              <a:off x="630202" y="3903322"/>
              <a:ext cx="1529586" cy="584775"/>
            </a:xfrm>
            <a:prstGeom prst="rect">
              <a:avLst/>
            </a:prstGeom>
            <a:noFill/>
          </p:spPr>
          <p:txBody>
            <a:bodyPr wrap="none" rtlCol="0">
              <a:spAutoFit/>
            </a:bodyPr>
            <a:lstStyle/>
            <a:p>
              <a:pPr algn="ctr"/>
              <a:r>
                <a:rPr lang="en-US" sz="1600" b="1" dirty="0">
                  <a:latin typeface="Arial" panose="020B0604020202020204" pitchFamily="34" charset="0"/>
                  <a:cs typeface="Arial" panose="020B0604020202020204" pitchFamily="34" charset="0"/>
                </a:rPr>
                <a:t>POSITIVE HIV</a:t>
              </a:r>
            </a:p>
            <a:p>
              <a:pPr algn="ctr"/>
              <a:r>
                <a:rPr lang="en-US" sz="1600" b="1" dirty="0">
                  <a:latin typeface="Arial" panose="020B0604020202020204" pitchFamily="34" charset="0"/>
                  <a:cs typeface="Arial" panose="020B0604020202020204" pitchFamily="34" charset="0"/>
                </a:rPr>
                <a:t>RNA TEST</a:t>
              </a:r>
            </a:p>
          </p:txBody>
        </p:sp>
      </p:grpSp>
      <p:grpSp>
        <p:nvGrpSpPr>
          <p:cNvPr id="42" name="Group 41">
            <a:extLst>
              <a:ext uri="{FF2B5EF4-FFF2-40B4-BE49-F238E27FC236}">
                <a16:creationId xmlns:a16="http://schemas.microsoft.com/office/drawing/2014/main" id="{D9AA08D8-0F9B-E129-01B8-218A60F63F0B}"/>
              </a:ext>
            </a:extLst>
          </p:cNvPr>
          <p:cNvGrpSpPr>
            <a:grpSpLocks noChangeAspect="1"/>
          </p:cNvGrpSpPr>
          <p:nvPr/>
        </p:nvGrpSpPr>
        <p:grpSpPr>
          <a:xfrm>
            <a:off x="3683400" y="2891200"/>
            <a:ext cx="1948011" cy="1097280"/>
            <a:chOff x="3248094" y="3043604"/>
            <a:chExt cx="2564422" cy="1444494"/>
          </a:xfrm>
        </p:grpSpPr>
        <p:pic>
          <p:nvPicPr>
            <p:cNvPr id="25" name="Picture 24" descr="A grey and white test tube&#10;&#10;Description automatically generated">
              <a:extLst>
                <a:ext uri="{FF2B5EF4-FFF2-40B4-BE49-F238E27FC236}">
                  <a16:creationId xmlns:a16="http://schemas.microsoft.com/office/drawing/2014/main" id="{D75DB7D3-E13B-A47E-91EE-E317A97BFA27}"/>
                </a:ext>
              </a:extLst>
            </p:cNvPr>
            <p:cNvPicPr>
              <a:picLocks noChangeAspect="1"/>
            </p:cNvPicPr>
            <p:nvPr/>
          </p:nvPicPr>
          <p:blipFill rotWithShape="1">
            <a:blip r:embed="rId7"/>
            <a:srcRect t="30466" b="33877"/>
            <a:stretch/>
          </p:blipFill>
          <p:spPr>
            <a:xfrm>
              <a:off x="3248094" y="3043604"/>
              <a:ext cx="2564422" cy="914400"/>
            </a:xfrm>
            <a:prstGeom prst="rect">
              <a:avLst/>
            </a:prstGeom>
          </p:spPr>
        </p:pic>
        <p:sp>
          <p:nvSpPr>
            <p:cNvPr id="29" name="TextBox 28">
              <a:extLst>
                <a:ext uri="{FF2B5EF4-FFF2-40B4-BE49-F238E27FC236}">
                  <a16:creationId xmlns:a16="http://schemas.microsoft.com/office/drawing/2014/main" id="{B89CD1D7-E9A8-B4EC-EB1F-803873BDC535}"/>
                </a:ext>
              </a:extLst>
            </p:cNvPr>
            <p:cNvSpPr txBox="1"/>
            <p:nvPr/>
          </p:nvSpPr>
          <p:spPr>
            <a:xfrm>
              <a:off x="3693796" y="3903323"/>
              <a:ext cx="1673022" cy="584775"/>
            </a:xfrm>
            <a:prstGeom prst="rect">
              <a:avLst/>
            </a:prstGeom>
            <a:noFill/>
          </p:spPr>
          <p:txBody>
            <a:bodyPr wrap="none" rtlCol="0">
              <a:spAutoFit/>
            </a:bodyPr>
            <a:lstStyle/>
            <a:p>
              <a:pPr algn="ctr"/>
              <a:r>
                <a:rPr lang="en-US" sz="1600" b="1" dirty="0">
                  <a:latin typeface="Arial" panose="020B0604020202020204" pitchFamily="34" charset="0"/>
                  <a:cs typeface="Arial" panose="020B0604020202020204" pitchFamily="34" charset="0"/>
                </a:rPr>
                <a:t>NEGATIVE HIV </a:t>
              </a:r>
            </a:p>
            <a:p>
              <a:pPr algn="ctr"/>
              <a:r>
                <a:rPr lang="en-US" sz="1600" b="1" dirty="0">
                  <a:latin typeface="Arial" panose="020B0604020202020204" pitchFamily="34" charset="0"/>
                  <a:cs typeface="Arial" panose="020B0604020202020204" pitchFamily="34" charset="0"/>
                </a:rPr>
                <a:t>RNA TEST</a:t>
              </a:r>
            </a:p>
          </p:txBody>
        </p:sp>
      </p:grpSp>
      <p:grpSp>
        <p:nvGrpSpPr>
          <p:cNvPr id="43" name="Group 42">
            <a:extLst>
              <a:ext uri="{FF2B5EF4-FFF2-40B4-BE49-F238E27FC236}">
                <a16:creationId xmlns:a16="http://schemas.microsoft.com/office/drawing/2014/main" id="{2ADEB945-5F3A-DA13-07F7-14FC25340780}"/>
              </a:ext>
            </a:extLst>
          </p:cNvPr>
          <p:cNvGrpSpPr>
            <a:grpSpLocks noChangeAspect="1"/>
          </p:cNvGrpSpPr>
          <p:nvPr/>
        </p:nvGrpSpPr>
        <p:grpSpPr>
          <a:xfrm>
            <a:off x="6622189" y="2891201"/>
            <a:ext cx="1948011" cy="1097280"/>
            <a:chOff x="6383406" y="3043604"/>
            <a:chExt cx="2564422" cy="1444494"/>
          </a:xfrm>
        </p:grpSpPr>
        <p:pic>
          <p:nvPicPr>
            <p:cNvPr id="20" name="Picture 19">
              <a:extLst>
                <a:ext uri="{FF2B5EF4-FFF2-40B4-BE49-F238E27FC236}">
                  <a16:creationId xmlns:a16="http://schemas.microsoft.com/office/drawing/2014/main" id="{51F1AB07-9DCB-A80D-C499-5F3DD98CEAFA}"/>
                </a:ext>
              </a:extLst>
            </p:cNvPr>
            <p:cNvPicPr>
              <a:picLocks noChangeAspect="1"/>
            </p:cNvPicPr>
            <p:nvPr/>
          </p:nvPicPr>
          <p:blipFill>
            <a:blip r:embed="rId8"/>
            <a:srcRect t="1467" b="1467"/>
            <a:stretch/>
          </p:blipFill>
          <p:spPr>
            <a:xfrm>
              <a:off x="6383406" y="3043604"/>
              <a:ext cx="2564422" cy="914400"/>
            </a:xfrm>
            <a:prstGeom prst="rect">
              <a:avLst/>
            </a:prstGeom>
          </p:spPr>
        </p:pic>
        <p:sp>
          <p:nvSpPr>
            <p:cNvPr id="30" name="TextBox 29">
              <a:extLst>
                <a:ext uri="{FF2B5EF4-FFF2-40B4-BE49-F238E27FC236}">
                  <a16:creationId xmlns:a16="http://schemas.microsoft.com/office/drawing/2014/main" id="{E616FF7B-6CC4-9FE1-F337-B252BC2757A0}"/>
                </a:ext>
              </a:extLst>
            </p:cNvPr>
            <p:cNvSpPr txBox="1"/>
            <p:nvPr/>
          </p:nvSpPr>
          <p:spPr>
            <a:xfrm>
              <a:off x="6588239" y="3903323"/>
              <a:ext cx="2154757" cy="584775"/>
            </a:xfrm>
            <a:prstGeom prst="rect">
              <a:avLst/>
            </a:prstGeom>
            <a:noFill/>
          </p:spPr>
          <p:txBody>
            <a:bodyPr wrap="none" rtlCol="0">
              <a:spAutoFit/>
            </a:bodyPr>
            <a:lstStyle/>
            <a:p>
              <a:pPr algn="ctr"/>
              <a:r>
                <a:rPr lang="en-US" sz="1600" b="1" dirty="0">
                  <a:latin typeface="Arial" panose="020B0604020202020204" pitchFamily="34" charset="0"/>
                  <a:cs typeface="Arial" panose="020B0604020202020204" pitchFamily="34" charset="0"/>
                </a:rPr>
                <a:t>POSITIVE NON-RNA</a:t>
              </a:r>
            </a:p>
            <a:p>
              <a:pPr algn="ctr"/>
              <a:r>
                <a:rPr lang="en-US" sz="1600" b="1" dirty="0">
                  <a:latin typeface="Arial" panose="020B0604020202020204" pitchFamily="34" charset="0"/>
                  <a:cs typeface="Arial" panose="020B0604020202020204" pitchFamily="34" charset="0"/>
                </a:rPr>
                <a:t>HIV TEST</a:t>
              </a:r>
            </a:p>
          </p:txBody>
        </p:sp>
      </p:grpSp>
      <p:grpSp>
        <p:nvGrpSpPr>
          <p:cNvPr id="44" name="Group 43">
            <a:extLst>
              <a:ext uri="{FF2B5EF4-FFF2-40B4-BE49-F238E27FC236}">
                <a16:creationId xmlns:a16="http://schemas.microsoft.com/office/drawing/2014/main" id="{CB8FA330-008E-CECD-5CA0-B2F05E6B7263}"/>
              </a:ext>
            </a:extLst>
          </p:cNvPr>
          <p:cNvGrpSpPr>
            <a:grpSpLocks noChangeAspect="1"/>
          </p:cNvGrpSpPr>
          <p:nvPr/>
        </p:nvGrpSpPr>
        <p:grpSpPr>
          <a:xfrm>
            <a:off x="9605805" y="2891201"/>
            <a:ext cx="1948012" cy="1097280"/>
            <a:chOff x="9518719" y="3043604"/>
            <a:chExt cx="2564422" cy="1444493"/>
          </a:xfrm>
        </p:grpSpPr>
        <p:pic>
          <p:nvPicPr>
            <p:cNvPr id="23" name="Picture 22" descr="A white object with a black background&#10;&#10;Description automatically generated">
              <a:extLst>
                <a:ext uri="{FF2B5EF4-FFF2-40B4-BE49-F238E27FC236}">
                  <a16:creationId xmlns:a16="http://schemas.microsoft.com/office/drawing/2014/main" id="{21F0C190-4AA7-1BB3-8B0F-A365CF38B354}"/>
                </a:ext>
              </a:extLst>
            </p:cNvPr>
            <p:cNvPicPr>
              <a:picLocks noChangeAspect="1"/>
            </p:cNvPicPr>
            <p:nvPr/>
          </p:nvPicPr>
          <p:blipFill rotWithShape="1">
            <a:blip r:embed="rId9"/>
            <a:srcRect t="32115" b="32228"/>
            <a:stretch/>
          </p:blipFill>
          <p:spPr>
            <a:xfrm>
              <a:off x="9518719" y="3043604"/>
              <a:ext cx="2564422" cy="914400"/>
            </a:xfrm>
            <a:prstGeom prst="rect">
              <a:avLst/>
            </a:prstGeom>
          </p:spPr>
        </p:pic>
        <p:sp>
          <p:nvSpPr>
            <p:cNvPr id="31" name="TextBox 30">
              <a:extLst>
                <a:ext uri="{FF2B5EF4-FFF2-40B4-BE49-F238E27FC236}">
                  <a16:creationId xmlns:a16="http://schemas.microsoft.com/office/drawing/2014/main" id="{B548CDA9-E249-AB75-56B5-0B8F15EE79F1}"/>
                </a:ext>
              </a:extLst>
            </p:cNvPr>
            <p:cNvSpPr txBox="1"/>
            <p:nvPr/>
          </p:nvSpPr>
          <p:spPr>
            <a:xfrm>
              <a:off x="9680690" y="3903322"/>
              <a:ext cx="2240485" cy="584775"/>
            </a:xfrm>
            <a:prstGeom prst="rect">
              <a:avLst/>
            </a:prstGeom>
            <a:noFill/>
          </p:spPr>
          <p:txBody>
            <a:bodyPr wrap="none" rtlCol="0">
              <a:spAutoFit/>
            </a:bodyPr>
            <a:lstStyle/>
            <a:p>
              <a:pPr algn="ctr"/>
              <a:r>
                <a:rPr lang="en-US" sz="1600" b="1" dirty="0">
                  <a:latin typeface="Arial" panose="020B0604020202020204" pitchFamily="34" charset="0"/>
                  <a:cs typeface="Arial" panose="020B0604020202020204" pitchFamily="34" charset="0"/>
                </a:rPr>
                <a:t>NEGATIVE NON-RNA</a:t>
              </a:r>
            </a:p>
            <a:p>
              <a:pPr algn="ctr"/>
              <a:r>
                <a:rPr lang="en-US" sz="1600" b="1" dirty="0">
                  <a:latin typeface="Arial" panose="020B0604020202020204" pitchFamily="34" charset="0"/>
                  <a:cs typeface="Arial" panose="020B0604020202020204" pitchFamily="34" charset="0"/>
                </a:rPr>
                <a:t>HIV TEST</a:t>
              </a:r>
            </a:p>
          </p:txBody>
        </p:sp>
      </p:grpSp>
      <p:grpSp>
        <p:nvGrpSpPr>
          <p:cNvPr id="45" name="Group 44">
            <a:extLst>
              <a:ext uri="{FF2B5EF4-FFF2-40B4-BE49-F238E27FC236}">
                <a16:creationId xmlns:a16="http://schemas.microsoft.com/office/drawing/2014/main" id="{1959B7DF-63C3-E35E-5AF6-31396CD3EC12}"/>
              </a:ext>
            </a:extLst>
          </p:cNvPr>
          <p:cNvGrpSpPr>
            <a:grpSpLocks noChangeAspect="1"/>
          </p:cNvGrpSpPr>
          <p:nvPr/>
        </p:nvGrpSpPr>
        <p:grpSpPr>
          <a:xfrm>
            <a:off x="1875256" y="4111315"/>
            <a:ext cx="2302233" cy="2314965"/>
            <a:chOff x="1785199" y="4241944"/>
            <a:chExt cx="2422206" cy="2435601"/>
          </a:xfrm>
        </p:grpSpPr>
        <p:pic>
          <p:nvPicPr>
            <p:cNvPr id="35" name="Picture 34" descr="A blue and white syringe with a white circle and black text&#10;&#10;Description automatically generated">
              <a:extLst>
                <a:ext uri="{FF2B5EF4-FFF2-40B4-BE49-F238E27FC236}">
                  <a16:creationId xmlns:a16="http://schemas.microsoft.com/office/drawing/2014/main" id="{A35ADEC1-E948-360F-F01C-B56D9524843D}"/>
                </a:ext>
              </a:extLst>
            </p:cNvPr>
            <p:cNvPicPr>
              <a:picLocks noChangeAspect="1"/>
            </p:cNvPicPr>
            <p:nvPr/>
          </p:nvPicPr>
          <p:blipFill>
            <a:blip r:embed="rId10"/>
            <a:stretch>
              <a:fillRect/>
            </a:stretch>
          </p:blipFill>
          <p:spPr>
            <a:xfrm>
              <a:off x="2086213" y="4241944"/>
              <a:ext cx="1828800" cy="1828800"/>
            </a:xfrm>
            <a:prstGeom prst="rect">
              <a:avLst/>
            </a:prstGeom>
          </p:spPr>
        </p:pic>
        <p:sp>
          <p:nvSpPr>
            <p:cNvPr id="36" name="TextBox 35">
              <a:extLst>
                <a:ext uri="{FF2B5EF4-FFF2-40B4-BE49-F238E27FC236}">
                  <a16:creationId xmlns:a16="http://schemas.microsoft.com/office/drawing/2014/main" id="{6CF1228F-6A58-ECFB-20AB-D22DC6105649}"/>
                </a:ext>
              </a:extLst>
            </p:cNvPr>
            <p:cNvSpPr txBox="1"/>
            <p:nvPr/>
          </p:nvSpPr>
          <p:spPr>
            <a:xfrm>
              <a:off x="1785199" y="6062296"/>
              <a:ext cx="2422206" cy="615249"/>
            </a:xfrm>
            <a:prstGeom prst="rect">
              <a:avLst/>
            </a:prstGeom>
            <a:noFill/>
          </p:spPr>
          <p:txBody>
            <a:bodyPr wrap="none" rtlCol="0">
              <a:spAutoFit/>
            </a:bodyPr>
            <a:lstStyle/>
            <a:p>
              <a:pPr algn="ctr"/>
              <a:r>
                <a:rPr lang="en-US" sz="1600" b="1" dirty="0">
                  <a:latin typeface="Arial" panose="020B0604020202020204" pitchFamily="34" charset="0"/>
                  <a:cs typeface="Arial" panose="020B0604020202020204" pitchFamily="34" charset="0"/>
                </a:rPr>
                <a:t>NO CAB-LA W/ IN</a:t>
              </a:r>
            </a:p>
            <a:p>
              <a:pPr algn="ctr"/>
              <a:r>
                <a:rPr lang="en-US" sz="1600" b="1" dirty="0">
                  <a:latin typeface="Arial" panose="020B0604020202020204" pitchFamily="34" charset="0"/>
                  <a:cs typeface="Arial" panose="020B0604020202020204" pitchFamily="34" charset="0"/>
                </a:rPr>
                <a:t>THE LAST 6 MONTHS</a:t>
              </a:r>
            </a:p>
          </p:txBody>
        </p:sp>
      </p:grpSp>
      <p:grpSp>
        <p:nvGrpSpPr>
          <p:cNvPr id="46" name="Group 45">
            <a:extLst>
              <a:ext uri="{FF2B5EF4-FFF2-40B4-BE49-F238E27FC236}">
                <a16:creationId xmlns:a16="http://schemas.microsoft.com/office/drawing/2014/main" id="{FC4EE48A-C9D1-5C79-848C-00C7ED6255EF}"/>
              </a:ext>
            </a:extLst>
          </p:cNvPr>
          <p:cNvGrpSpPr>
            <a:grpSpLocks noChangeAspect="1"/>
          </p:cNvGrpSpPr>
          <p:nvPr/>
        </p:nvGrpSpPr>
        <p:grpSpPr>
          <a:xfrm>
            <a:off x="7983256" y="4111315"/>
            <a:ext cx="2302233" cy="2314965"/>
            <a:chOff x="7980284" y="4241944"/>
            <a:chExt cx="2422205" cy="2435601"/>
          </a:xfrm>
        </p:grpSpPr>
        <p:pic>
          <p:nvPicPr>
            <p:cNvPr id="33" name="Picture 32" descr="A yellow syringe with a circle and arrow&#10;&#10;Description automatically generated">
              <a:extLst>
                <a:ext uri="{FF2B5EF4-FFF2-40B4-BE49-F238E27FC236}">
                  <a16:creationId xmlns:a16="http://schemas.microsoft.com/office/drawing/2014/main" id="{425405F3-6257-AB89-BB83-0E657CB6D4C1}"/>
                </a:ext>
              </a:extLst>
            </p:cNvPr>
            <p:cNvPicPr>
              <a:picLocks noChangeAspect="1"/>
            </p:cNvPicPr>
            <p:nvPr/>
          </p:nvPicPr>
          <p:blipFill>
            <a:blip r:embed="rId11"/>
            <a:stretch>
              <a:fillRect/>
            </a:stretch>
          </p:blipFill>
          <p:spPr>
            <a:xfrm>
              <a:off x="8276987" y="4241944"/>
              <a:ext cx="1828800" cy="1828800"/>
            </a:xfrm>
            <a:prstGeom prst="rect">
              <a:avLst/>
            </a:prstGeom>
          </p:spPr>
        </p:pic>
        <p:sp>
          <p:nvSpPr>
            <p:cNvPr id="37" name="TextBox 36">
              <a:extLst>
                <a:ext uri="{FF2B5EF4-FFF2-40B4-BE49-F238E27FC236}">
                  <a16:creationId xmlns:a16="http://schemas.microsoft.com/office/drawing/2014/main" id="{8CD1192F-BD97-9B45-1B24-B6ECAA5DFFA1}"/>
                </a:ext>
              </a:extLst>
            </p:cNvPr>
            <p:cNvSpPr txBox="1"/>
            <p:nvPr/>
          </p:nvSpPr>
          <p:spPr>
            <a:xfrm>
              <a:off x="7980284" y="6062296"/>
              <a:ext cx="2422205" cy="615249"/>
            </a:xfrm>
            <a:prstGeom prst="rect">
              <a:avLst/>
            </a:prstGeom>
            <a:noFill/>
          </p:spPr>
          <p:txBody>
            <a:bodyPr wrap="none" rtlCol="0">
              <a:spAutoFit/>
            </a:bodyPr>
            <a:lstStyle/>
            <a:p>
              <a:pPr algn="ctr"/>
              <a:r>
                <a:rPr lang="en-US" sz="1600" b="1" dirty="0">
                  <a:latin typeface="Arial" panose="020B0604020202020204" pitchFamily="34" charset="0"/>
                  <a:cs typeface="Arial" panose="020B0604020202020204" pitchFamily="34" charset="0"/>
                </a:rPr>
                <a:t>CAB-LA W/ IN</a:t>
              </a:r>
            </a:p>
            <a:p>
              <a:pPr algn="ctr"/>
              <a:r>
                <a:rPr lang="en-US" sz="1600" b="1" dirty="0">
                  <a:latin typeface="Arial" panose="020B0604020202020204" pitchFamily="34" charset="0"/>
                  <a:cs typeface="Arial" panose="020B0604020202020204" pitchFamily="34" charset="0"/>
                </a:rPr>
                <a:t>THE LAST 6 MONTHS</a:t>
              </a:r>
            </a:p>
          </p:txBody>
        </p:sp>
      </p:grpSp>
      <p:pic>
        <p:nvPicPr>
          <p:cNvPr id="2" name="Picture 2" descr="HPTN Logo 2023">
            <a:extLst>
              <a:ext uri="{FF2B5EF4-FFF2-40B4-BE49-F238E27FC236}">
                <a16:creationId xmlns:a16="http://schemas.microsoft.com/office/drawing/2014/main" id="{56FB8BD5-B0C0-4FC6-DDCE-204F4FAC6F6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1570"/>
            <a:ext cx="1971040" cy="90771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BCE67F7A-C0BF-F683-0C5C-A43A165D54D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766066" y="53092"/>
            <a:ext cx="1280160" cy="804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967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or3">
            <a:extLst>
              <a:ext uri="{FF2B5EF4-FFF2-40B4-BE49-F238E27FC236}">
                <a16:creationId xmlns:a16="http://schemas.microsoft.com/office/drawing/2014/main" id="{944C83EE-5FDC-0A09-571F-B17499F48E72}"/>
              </a:ext>
            </a:extLst>
          </p:cNvPr>
          <p:cNvCxnSpPr>
            <a:cxnSpLocks/>
            <a:endCxn id="12" idx="0"/>
          </p:cNvCxnSpPr>
          <p:nvPr/>
        </p:nvCxnSpPr>
        <p:spPr>
          <a:xfrm>
            <a:off x="6096000" y="1891509"/>
            <a:ext cx="2684520" cy="270731"/>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7" name="!!Connector1">
            <a:extLst>
              <a:ext uri="{FF2B5EF4-FFF2-40B4-BE49-F238E27FC236}">
                <a16:creationId xmlns:a16="http://schemas.microsoft.com/office/drawing/2014/main" id="{236A02EF-E940-15C7-0AB0-B6FD7873BC99}"/>
              </a:ext>
            </a:extLst>
          </p:cNvPr>
          <p:cNvCxnSpPr>
            <a:cxnSpLocks/>
            <a:endCxn id="15" idx="0"/>
          </p:cNvCxnSpPr>
          <p:nvPr/>
        </p:nvCxnSpPr>
        <p:spPr>
          <a:xfrm rot="10800000" flipV="1">
            <a:off x="3439049" y="1891509"/>
            <a:ext cx="2667837" cy="270732"/>
          </a:xfrm>
          <a:prstGeom prst="bentConnector2">
            <a:avLst/>
          </a:prstGeom>
          <a:ln>
            <a:tailEnd type="triangle"/>
          </a:ln>
        </p:spPr>
        <p:style>
          <a:lnRef idx="2">
            <a:schemeClr val="dk1"/>
          </a:lnRef>
          <a:fillRef idx="0">
            <a:schemeClr val="dk1"/>
          </a:fillRef>
          <a:effectRef idx="1">
            <a:schemeClr val="dk1"/>
          </a:effectRef>
          <a:fontRef idx="minor">
            <a:schemeClr val="tx1"/>
          </a:fontRef>
        </p:style>
      </p:cxnSp>
      <p:grpSp>
        <p:nvGrpSpPr>
          <p:cNvPr id="164" name="Group 163">
            <a:extLst>
              <a:ext uri="{FF2B5EF4-FFF2-40B4-BE49-F238E27FC236}">
                <a16:creationId xmlns:a16="http://schemas.microsoft.com/office/drawing/2014/main" id="{2888773F-F3CD-8C35-6489-6BCFC586D21D}"/>
              </a:ext>
            </a:extLst>
          </p:cNvPr>
          <p:cNvGrpSpPr/>
          <p:nvPr/>
        </p:nvGrpSpPr>
        <p:grpSpPr>
          <a:xfrm>
            <a:off x="5638637" y="1640815"/>
            <a:ext cx="914400" cy="1373088"/>
            <a:chOff x="5638637" y="1640815"/>
            <a:chExt cx="914400" cy="1373088"/>
          </a:xfrm>
        </p:grpSpPr>
        <p:cxnSp>
          <p:nvCxnSpPr>
            <p:cNvPr id="5" name="!!Connector2">
              <a:extLst>
                <a:ext uri="{FF2B5EF4-FFF2-40B4-BE49-F238E27FC236}">
                  <a16:creationId xmlns:a16="http://schemas.microsoft.com/office/drawing/2014/main" id="{FC26DB92-07EC-7294-09BD-593B88DA97BB}"/>
                </a:ext>
              </a:extLst>
            </p:cNvPr>
            <p:cNvCxnSpPr>
              <a:cxnSpLocks/>
              <a:endCxn id="9" idx="0"/>
            </p:cNvCxnSpPr>
            <p:nvPr/>
          </p:nvCxnSpPr>
          <p:spPr>
            <a:xfrm flipH="1">
              <a:off x="6097740" y="1640815"/>
              <a:ext cx="11027" cy="52142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 name="TextBox 8">
              <a:extLst>
                <a:ext uri="{FF2B5EF4-FFF2-40B4-BE49-F238E27FC236}">
                  <a16:creationId xmlns:a16="http://schemas.microsoft.com/office/drawing/2014/main" id="{95101599-7853-469B-2487-D67867EFB505}"/>
                </a:ext>
              </a:extLst>
            </p:cNvPr>
            <p:cNvSpPr txBox="1"/>
            <p:nvPr/>
          </p:nvSpPr>
          <p:spPr>
            <a:xfrm>
              <a:off x="5902815" y="2162240"/>
              <a:ext cx="389850" cy="461665"/>
            </a:xfrm>
            <a:prstGeom prst="rect">
              <a:avLst/>
            </a:prstGeom>
            <a:noFill/>
          </p:spPr>
          <p:txBody>
            <a:bodyPr wrap="square" rtlCol="0">
              <a:spAutoFit/>
            </a:bodyPr>
            <a:lstStyle/>
            <a:p>
              <a:pPr algn="ctr"/>
              <a:r>
                <a:rPr lang="en-US" sz="2400" b="1" dirty="0">
                  <a:latin typeface="Arial Black" panose="020B0604020202020204" pitchFamily="34" charset="0"/>
                  <a:cs typeface="Arial Black" panose="020B0604020202020204" pitchFamily="34" charset="0"/>
                </a:rPr>
                <a:t>2</a:t>
              </a:r>
            </a:p>
          </p:txBody>
        </p:sp>
        <p:pic>
          <p:nvPicPr>
            <p:cNvPr id="10" name="Picture 9">
              <a:extLst>
                <a:ext uri="{FF2B5EF4-FFF2-40B4-BE49-F238E27FC236}">
                  <a16:creationId xmlns:a16="http://schemas.microsoft.com/office/drawing/2014/main" id="{39B0C2E1-5BE2-B2ED-2544-12470F92CF97}"/>
                </a:ext>
              </a:extLst>
            </p:cNvPr>
            <p:cNvPicPr>
              <a:picLocks noChangeAspect="1"/>
            </p:cNvPicPr>
            <p:nvPr/>
          </p:nvPicPr>
          <p:blipFill>
            <a:blip r:embed="rId3"/>
            <a:srcRect t="4643" b="4643"/>
            <a:stretch/>
          </p:blipFill>
          <p:spPr>
            <a:xfrm>
              <a:off x="5638637" y="2559390"/>
              <a:ext cx="914400" cy="454513"/>
            </a:xfrm>
            <a:prstGeom prst="rect">
              <a:avLst/>
            </a:prstGeom>
          </p:spPr>
        </p:pic>
      </p:grpSp>
      <p:grpSp>
        <p:nvGrpSpPr>
          <p:cNvPr id="165" name="Group 164">
            <a:extLst>
              <a:ext uri="{FF2B5EF4-FFF2-40B4-BE49-F238E27FC236}">
                <a16:creationId xmlns:a16="http://schemas.microsoft.com/office/drawing/2014/main" id="{80B82DC8-68C6-5BD2-CEC9-983C310C3EB7}"/>
              </a:ext>
            </a:extLst>
          </p:cNvPr>
          <p:cNvGrpSpPr/>
          <p:nvPr/>
        </p:nvGrpSpPr>
        <p:grpSpPr>
          <a:xfrm>
            <a:off x="8311730" y="2162240"/>
            <a:ext cx="914400" cy="851663"/>
            <a:chOff x="8311730" y="2162240"/>
            <a:chExt cx="914400" cy="851663"/>
          </a:xfrm>
        </p:grpSpPr>
        <p:sp>
          <p:nvSpPr>
            <p:cNvPr id="12" name="TextBox 11">
              <a:extLst>
                <a:ext uri="{FF2B5EF4-FFF2-40B4-BE49-F238E27FC236}">
                  <a16:creationId xmlns:a16="http://schemas.microsoft.com/office/drawing/2014/main" id="{A1E73319-9AA6-27CD-6228-C0F1BF7E8E20}"/>
                </a:ext>
              </a:extLst>
            </p:cNvPr>
            <p:cNvSpPr txBox="1"/>
            <p:nvPr/>
          </p:nvSpPr>
          <p:spPr>
            <a:xfrm>
              <a:off x="8483002" y="2162240"/>
              <a:ext cx="595035" cy="461665"/>
            </a:xfrm>
            <a:prstGeom prst="rect">
              <a:avLst/>
            </a:prstGeom>
            <a:noFill/>
          </p:spPr>
          <p:txBody>
            <a:bodyPr wrap="none" rtlCol="0">
              <a:spAutoFit/>
            </a:bodyPr>
            <a:lstStyle/>
            <a:p>
              <a:pPr algn="ctr"/>
              <a:r>
                <a:rPr lang="en-US" sz="2400" b="1" dirty="0">
                  <a:latin typeface="Arial Black" panose="020B0604020202020204" pitchFamily="34" charset="0"/>
                  <a:cs typeface="Arial Black" panose="020B0604020202020204" pitchFamily="34" charset="0"/>
                </a:rPr>
                <a:t>29</a:t>
              </a:r>
            </a:p>
          </p:txBody>
        </p:sp>
        <p:pic>
          <p:nvPicPr>
            <p:cNvPr id="13" name="Picture 12">
              <a:extLst>
                <a:ext uri="{FF2B5EF4-FFF2-40B4-BE49-F238E27FC236}">
                  <a16:creationId xmlns:a16="http://schemas.microsoft.com/office/drawing/2014/main" id="{CFE917E1-4123-C71D-2B5F-137AEAFC0365}"/>
                </a:ext>
              </a:extLst>
            </p:cNvPr>
            <p:cNvPicPr>
              <a:picLocks noChangeAspect="1"/>
            </p:cNvPicPr>
            <p:nvPr/>
          </p:nvPicPr>
          <p:blipFill>
            <a:blip r:embed="rId4"/>
            <a:srcRect t="4555" b="4555"/>
            <a:stretch/>
          </p:blipFill>
          <p:spPr>
            <a:xfrm>
              <a:off x="8311730" y="2558503"/>
              <a:ext cx="914400" cy="455400"/>
            </a:xfrm>
            <a:prstGeom prst="rect">
              <a:avLst/>
            </a:prstGeom>
          </p:spPr>
        </p:pic>
      </p:grpSp>
      <p:grpSp>
        <p:nvGrpSpPr>
          <p:cNvPr id="163" name="Group 162">
            <a:extLst>
              <a:ext uri="{FF2B5EF4-FFF2-40B4-BE49-F238E27FC236}">
                <a16:creationId xmlns:a16="http://schemas.microsoft.com/office/drawing/2014/main" id="{F3779698-953C-95DB-B91F-85E59733E9A6}"/>
              </a:ext>
            </a:extLst>
          </p:cNvPr>
          <p:cNvGrpSpPr/>
          <p:nvPr/>
        </p:nvGrpSpPr>
        <p:grpSpPr>
          <a:xfrm>
            <a:off x="2981847" y="2162241"/>
            <a:ext cx="914400" cy="852549"/>
            <a:chOff x="2981847" y="2162241"/>
            <a:chExt cx="914400" cy="852549"/>
          </a:xfrm>
        </p:grpSpPr>
        <p:sp>
          <p:nvSpPr>
            <p:cNvPr id="15" name="TextBox 14">
              <a:extLst>
                <a:ext uri="{FF2B5EF4-FFF2-40B4-BE49-F238E27FC236}">
                  <a16:creationId xmlns:a16="http://schemas.microsoft.com/office/drawing/2014/main" id="{12A8001C-8A70-7B31-F0EA-30B882A9CB42}"/>
                </a:ext>
              </a:extLst>
            </p:cNvPr>
            <p:cNvSpPr txBox="1"/>
            <p:nvPr/>
          </p:nvSpPr>
          <p:spPr>
            <a:xfrm>
              <a:off x="3141530" y="2162241"/>
              <a:ext cx="595035" cy="461665"/>
            </a:xfrm>
            <a:prstGeom prst="rect">
              <a:avLst/>
            </a:prstGeom>
            <a:noFill/>
          </p:spPr>
          <p:txBody>
            <a:bodyPr wrap="none" rtlCol="0">
              <a:spAutoFit/>
            </a:bodyPr>
            <a:lstStyle/>
            <a:p>
              <a:pPr algn="ctr"/>
              <a:r>
                <a:rPr lang="en-US" sz="2400" b="1" dirty="0">
                  <a:latin typeface="Arial Black" panose="020B0604020202020204" pitchFamily="34" charset="0"/>
                  <a:cs typeface="Arial Black" panose="020B0604020202020204" pitchFamily="34" charset="0"/>
                </a:rPr>
                <a:t>42</a:t>
              </a:r>
            </a:p>
          </p:txBody>
        </p:sp>
        <p:pic>
          <p:nvPicPr>
            <p:cNvPr id="16" name="Picture 15">
              <a:extLst>
                <a:ext uri="{FF2B5EF4-FFF2-40B4-BE49-F238E27FC236}">
                  <a16:creationId xmlns:a16="http://schemas.microsoft.com/office/drawing/2014/main" id="{48F0AC36-DB40-0EE4-D3B5-048201CFADC9}"/>
                </a:ext>
              </a:extLst>
            </p:cNvPr>
            <p:cNvPicPr>
              <a:picLocks noChangeAspect="1"/>
            </p:cNvPicPr>
            <p:nvPr/>
          </p:nvPicPr>
          <p:blipFill>
            <a:blip r:embed="rId5"/>
            <a:srcRect t="5663" b="5663"/>
            <a:stretch/>
          </p:blipFill>
          <p:spPr>
            <a:xfrm>
              <a:off x="2981847" y="2559390"/>
              <a:ext cx="914400" cy="455400"/>
            </a:xfrm>
            <a:prstGeom prst="rect">
              <a:avLst/>
            </a:prstGeom>
          </p:spPr>
        </p:pic>
      </p:grpSp>
      <p:cxnSp>
        <p:nvCxnSpPr>
          <p:cNvPr id="137" name="Straight Connector 136">
            <a:extLst>
              <a:ext uri="{FF2B5EF4-FFF2-40B4-BE49-F238E27FC236}">
                <a16:creationId xmlns:a16="http://schemas.microsoft.com/office/drawing/2014/main" id="{FD361597-1710-CAC2-5B33-C3B7E07098FD}"/>
              </a:ext>
            </a:extLst>
          </p:cNvPr>
          <p:cNvCxnSpPr>
            <a:cxnSpLocks/>
          </p:cNvCxnSpPr>
          <p:nvPr/>
        </p:nvCxnSpPr>
        <p:spPr>
          <a:xfrm>
            <a:off x="0" y="5769414"/>
            <a:ext cx="12192000" cy="0"/>
          </a:xfrm>
          <a:prstGeom prst="line">
            <a:avLst/>
          </a:prstGeom>
          <a:ln w="12700">
            <a:solidFill>
              <a:schemeClr val="tx1"/>
            </a:solidFill>
          </a:ln>
        </p:spPr>
        <p:style>
          <a:lnRef idx="2">
            <a:schemeClr val="dk1"/>
          </a:lnRef>
          <a:fillRef idx="0">
            <a:schemeClr val="dk1"/>
          </a:fillRef>
          <a:effectRef idx="1">
            <a:schemeClr val="dk1"/>
          </a:effectRef>
          <a:fontRef idx="minor">
            <a:schemeClr val="tx1"/>
          </a:fontRef>
        </p:style>
      </p:cxnSp>
      <p:cxnSp>
        <p:nvCxnSpPr>
          <p:cNvPr id="122" name="!!Connector2">
            <a:extLst>
              <a:ext uri="{FF2B5EF4-FFF2-40B4-BE49-F238E27FC236}">
                <a16:creationId xmlns:a16="http://schemas.microsoft.com/office/drawing/2014/main" id="{9BFCC620-0B08-B5D8-B64D-6A00B7AA2497}"/>
              </a:ext>
            </a:extLst>
          </p:cNvPr>
          <p:cNvCxnSpPr>
            <a:cxnSpLocks/>
            <a:stCxn id="121" idx="3"/>
          </p:cNvCxnSpPr>
          <p:nvPr/>
        </p:nvCxnSpPr>
        <p:spPr>
          <a:xfrm>
            <a:off x="2656755" y="492223"/>
            <a:ext cx="3450130" cy="335946"/>
          </a:xfrm>
          <a:prstGeom prst="bentConnector3">
            <a:avLst>
              <a:gd name="adj1" fmla="val 99996"/>
            </a:avLst>
          </a:prstGeom>
          <a:ln>
            <a:tailEnd type="triangle"/>
          </a:ln>
        </p:spPr>
        <p:style>
          <a:lnRef idx="2">
            <a:schemeClr val="dk1"/>
          </a:lnRef>
          <a:fillRef idx="0">
            <a:schemeClr val="dk1"/>
          </a:fillRef>
          <a:effectRef idx="1">
            <a:schemeClr val="dk1"/>
          </a:effectRef>
          <a:fontRef idx="minor">
            <a:schemeClr val="tx1"/>
          </a:fontRef>
        </p:style>
      </p:cxnSp>
      <p:grpSp>
        <p:nvGrpSpPr>
          <p:cNvPr id="160" name="Group 159">
            <a:extLst>
              <a:ext uri="{FF2B5EF4-FFF2-40B4-BE49-F238E27FC236}">
                <a16:creationId xmlns:a16="http://schemas.microsoft.com/office/drawing/2014/main" id="{E9E66EE7-FEE7-FE8A-168B-ECF3C4DF36F9}"/>
              </a:ext>
            </a:extLst>
          </p:cNvPr>
          <p:cNvGrpSpPr/>
          <p:nvPr/>
        </p:nvGrpSpPr>
        <p:grpSpPr>
          <a:xfrm>
            <a:off x="232994" y="169057"/>
            <a:ext cx="3811763" cy="885066"/>
            <a:chOff x="232994" y="169057"/>
            <a:chExt cx="3811763" cy="885066"/>
          </a:xfrm>
        </p:grpSpPr>
        <p:sp>
          <p:nvSpPr>
            <p:cNvPr id="121" name="TextBox 120">
              <a:extLst>
                <a:ext uri="{FF2B5EF4-FFF2-40B4-BE49-F238E27FC236}">
                  <a16:creationId xmlns:a16="http://schemas.microsoft.com/office/drawing/2014/main" id="{564E2E09-EC4A-7DB4-9B59-3D02BB9ED2A2}"/>
                </a:ext>
              </a:extLst>
            </p:cNvPr>
            <p:cNvSpPr txBox="1"/>
            <p:nvPr/>
          </p:nvSpPr>
          <p:spPr>
            <a:xfrm>
              <a:off x="779318" y="169057"/>
              <a:ext cx="1877437" cy="646331"/>
            </a:xfrm>
            <a:prstGeom prst="rect">
              <a:avLst/>
            </a:prstGeom>
            <a:noFill/>
          </p:spPr>
          <p:txBody>
            <a:bodyPr wrap="none" rtlCol="0">
              <a:spAutoFit/>
            </a:bodyPr>
            <a:lstStyle/>
            <a:p>
              <a:pPr algn="ctr"/>
              <a:r>
                <a:rPr lang="en-US" sz="3600" b="1" dirty="0">
                  <a:latin typeface="Arial Black" panose="020B0604020202020204" pitchFamily="34" charset="0"/>
                  <a:cs typeface="Arial Black" panose="020B0604020202020204" pitchFamily="34" charset="0"/>
                </a:rPr>
                <a:t>26,528</a:t>
              </a:r>
            </a:p>
          </p:txBody>
        </p:sp>
        <p:sp>
          <p:nvSpPr>
            <p:cNvPr id="156" name="TextBox 155">
              <a:extLst>
                <a:ext uri="{FF2B5EF4-FFF2-40B4-BE49-F238E27FC236}">
                  <a16:creationId xmlns:a16="http://schemas.microsoft.com/office/drawing/2014/main" id="{3A91B9AC-4692-FD2E-9DB6-85E849AF9D92}"/>
                </a:ext>
              </a:extLst>
            </p:cNvPr>
            <p:cNvSpPr txBox="1"/>
            <p:nvPr/>
          </p:nvSpPr>
          <p:spPr>
            <a:xfrm>
              <a:off x="232994" y="746346"/>
              <a:ext cx="3811763" cy="307777"/>
            </a:xfrm>
            <a:prstGeom prst="rect">
              <a:avLst/>
            </a:prstGeom>
            <a:noFill/>
          </p:spPr>
          <p:txBody>
            <a:bodyPr wrap="square">
              <a:spAutoFit/>
            </a:bodyPr>
            <a:lstStyle/>
            <a:p>
              <a:r>
                <a:rPr lang="en-US" sz="1400" dirty="0">
                  <a:effectLst/>
                  <a:latin typeface="Arial" panose="020B0604020202020204" pitchFamily="34" charset="0"/>
                  <a:cs typeface="Arial" panose="020B0604020202020204" pitchFamily="34" charset="0"/>
                </a:rPr>
                <a:t>Visits with an RNA screening test at sites</a:t>
              </a:r>
              <a:endParaRPr lang="en-US" sz="1400" dirty="0">
                <a:latin typeface="Arial" panose="020B0604020202020204" pitchFamily="34" charset="0"/>
                <a:cs typeface="Arial" panose="020B0604020202020204" pitchFamily="34" charset="0"/>
              </a:endParaRPr>
            </a:p>
          </p:txBody>
        </p:sp>
      </p:grpSp>
      <p:grpSp>
        <p:nvGrpSpPr>
          <p:cNvPr id="2" name="Group 1">
            <a:extLst>
              <a:ext uri="{FF2B5EF4-FFF2-40B4-BE49-F238E27FC236}">
                <a16:creationId xmlns:a16="http://schemas.microsoft.com/office/drawing/2014/main" id="{DF4EF49B-F607-C8B2-2030-79CCD06FEC6F}"/>
              </a:ext>
            </a:extLst>
          </p:cNvPr>
          <p:cNvGrpSpPr>
            <a:grpSpLocks noChangeAspect="1"/>
          </p:cNvGrpSpPr>
          <p:nvPr/>
        </p:nvGrpSpPr>
        <p:grpSpPr>
          <a:xfrm>
            <a:off x="46662" y="5941083"/>
            <a:ext cx="1140056" cy="840263"/>
            <a:chOff x="1423698" y="962703"/>
            <a:chExt cx="2845977" cy="2097589"/>
          </a:xfrm>
        </p:grpSpPr>
        <p:pic>
          <p:nvPicPr>
            <p:cNvPr id="3" name="Picture 2" descr="A group of blue people with a white rectangle over their head&#10;&#10;Description automatically generated">
              <a:extLst>
                <a:ext uri="{FF2B5EF4-FFF2-40B4-BE49-F238E27FC236}">
                  <a16:creationId xmlns:a16="http://schemas.microsoft.com/office/drawing/2014/main" id="{E553A58F-A938-5232-5148-F345C2B13CC2}"/>
                </a:ext>
              </a:extLst>
            </p:cNvPr>
            <p:cNvPicPr>
              <a:picLocks noChangeAspect="1"/>
            </p:cNvPicPr>
            <p:nvPr/>
          </p:nvPicPr>
          <p:blipFill rotWithShape="1">
            <a:blip r:embed="rId6"/>
            <a:srcRect t="23200" b="21326"/>
            <a:stretch/>
          </p:blipFill>
          <p:spPr>
            <a:xfrm>
              <a:off x="1832619" y="962703"/>
              <a:ext cx="2057433" cy="1141331"/>
            </a:xfrm>
            <a:prstGeom prst="rect">
              <a:avLst/>
            </a:prstGeom>
          </p:spPr>
        </p:pic>
        <p:sp>
          <p:nvSpPr>
            <p:cNvPr id="8" name="TextBox 7">
              <a:extLst>
                <a:ext uri="{FF2B5EF4-FFF2-40B4-BE49-F238E27FC236}">
                  <a16:creationId xmlns:a16="http://schemas.microsoft.com/office/drawing/2014/main" id="{6BFA0FBC-4C7A-7904-9531-CF9E345CB5EC}"/>
                </a:ext>
              </a:extLst>
            </p:cNvPr>
            <p:cNvSpPr txBox="1"/>
            <p:nvPr/>
          </p:nvSpPr>
          <p:spPr>
            <a:xfrm>
              <a:off x="1423698" y="2061478"/>
              <a:ext cx="2845977" cy="998814"/>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ADJUDICATED </a:t>
              </a:r>
            </a:p>
            <a:p>
              <a:pPr algn="ctr"/>
              <a:r>
                <a:rPr lang="en-US" sz="1000" b="1" dirty="0">
                  <a:latin typeface="Arial" panose="020B0604020202020204" pitchFamily="34" charset="0"/>
                  <a:cs typeface="Arial" panose="020B0604020202020204" pitchFamily="34" charset="0"/>
                </a:rPr>
                <a:t>NEGATIVE</a:t>
              </a:r>
            </a:p>
          </p:txBody>
        </p:sp>
      </p:grpSp>
      <p:grpSp>
        <p:nvGrpSpPr>
          <p:cNvPr id="11" name="Group 10">
            <a:extLst>
              <a:ext uri="{FF2B5EF4-FFF2-40B4-BE49-F238E27FC236}">
                <a16:creationId xmlns:a16="http://schemas.microsoft.com/office/drawing/2014/main" id="{C8809C46-CFC2-338D-B61C-20D055056A56}"/>
              </a:ext>
            </a:extLst>
          </p:cNvPr>
          <p:cNvGrpSpPr>
            <a:grpSpLocks noChangeAspect="1"/>
          </p:cNvGrpSpPr>
          <p:nvPr/>
        </p:nvGrpSpPr>
        <p:grpSpPr>
          <a:xfrm>
            <a:off x="1250987" y="5939107"/>
            <a:ext cx="1140057" cy="844410"/>
            <a:chOff x="4502782" y="962703"/>
            <a:chExt cx="2519151" cy="1865869"/>
          </a:xfrm>
        </p:grpSpPr>
        <p:pic>
          <p:nvPicPr>
            <p:cNvPr id="14" name="Picture 13" descr="A group of people with a white cross&#10;&#10;Description automatically generated">
              <a:extLst>
                <a:ext uri="{FF2B5EF4-FFF2-40B4-BE49-F238E27FC236}">
                  <a16:creationId xmlns:a16="http://schemas.microsoft.com/office/drawing/2014/main" id="{C0BEE8B7-D91F-D63A-FFC1-E34C83D737B1}"/>
                </a:ext>
              </a:extLst>
            </p:cNvPr>
            <p:cNvPicPr>
              <a:picLocks noChangeAspect="1"/>
            </p:cNvPicPr>
            <p:nvPr/>
          </p:nvPicPr>
          <p:blipFill rotWithShape="1">
            <a:blip r:embed="rId7"/>
            <a:srcRect t="23464" b="21063"/>
            <a:stretch/>
          </p:blipFill>
          <p:spPr>
            <a:xfrm>
              <a:off x="4856898" y="962703"/>
              <a:ext cx="1821174" cy="1010262"/>
            </a:xfrm>
            <a:prstGeom prst="rect">
              <a:avLst/>
            </a:prstGeom>
          </p:spPr>
        </p:pic>
        <p:sp>
          <p:nvSpPr>
            <p:cNvPr id="22" name="TextBox 21">
              <a:extLst>
                <a:ext uri="{FF2B5EF4-FFF2-40B4-BE49-F238E27FC236}">
                  <a16:creationId xmlns:a16="http://schemas.microsoft.com/office/drawing/2014/main" id="{4CD8F9CA-9063-ECA3-A721-0B4457B7B7DC}"/>
                </a:ext>
              </a:extLst>
            </p:cNvPr>
            <p:cNvSpPr txBox="1"/>
            <p:nvPr/>
          </p:nvSpPr>
          <p:spPr>
            <a:xfrm>
              <a:off x="4502782" y="1944460"/>
              <a:ext cx="2519151" cy="884112"/>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ADJUDICATED </a:t>
              </a:r>
            </a:p>
            <a:p>
              <a:pPr algn="ctr"/>
              <a:r>
                <a:rPr lang="en-US" sz="1000" b="1" dirty="0">
                  <a:latin typeface="Arial" panose="020B0604020202020204" pitchFamily="34" charset="0"/>
                  <a:cs typeface="Arial" panose="020B0604020202020204" pitchFamily="34" charset="0"/>
                </a:rPr>
                <a:t>POSITIVE</a:t>
              </a:r>
            </a:p>
          </p:txBody>
        </p:sp>
      </p:grpSp>
      <p:grpSp>
        <p:nvGrpSpPr>
          <p:cNvPr id="23" name="Group 22">
            <a:extLst>
              <a:ext uri="{FF2B5EF4-FFF2-40B4-BE49-F238E27FC236}">
                <a16:creationId xmlns:a16="http://schemas.microsoft.com/office/drawing/2014/main" id="{C2DC6DDB-1EE8-07C1-3EE2-67F6729B3A52}"/>
              </a:ext>
            </a:extLst>
          </p:cNvPr>
          <p:cNvGrpSpPr>
            <a:grpSpLocks noChangeAspect="1"/>
          </p:cNvGrpSpPr>
          <p:nvPr/>
        </p:nvGrpSpPr>
        <p:grpSpPr>
          <a:xfrm>
            <a:off x="2302913" y="5976175"/>
            <a:ext cx="1737975" cy="840263"/>
            <a:chOff x="6727697" y="962703"/>
            <a:chExt cx="4404021" cy="2129225"/>
          </a:xfrm>
        </p:grpSpPr>
        <p:pic>
          <p:nvPicPr>
            <p:cNvPr id="24" name="Picture 23" descr="A white question mark on a black background&#10;&#10;Description automatically generated">
              <a:extLst>
                <a:ext uri="{FF2B5EF4-FFF2-40B4-BE49-F238E27FC236}">
                  <a16:creationId xmlns:a16="http://schemas.microsoft.com/office/drawing/2014/main" id="{096C91B9-0177-9116-A362-F7F779AB0F65}"/>
                </a:ext>
              </a:extLst>
            </p:cNvPr>
            <p:cNvPicPr>
              <a:picLocks noChangeAspect="1"/>
            </p:cNvPicPr>
            <p:nvPr/>
          </p:nvPicPr>
          <p:blipFill rotWithShape="1">
            <a:blip r:embed="rId8"/>
            <a:srcRect t="23583" b="20943"/>
            <a:stretch/>
          </p:blipFill>
          <p:spPr>
            <a:xfrm>
              <a:off x="7886850" y="962703"/>
              <a:ext cx="2088466" cy="1158543"/>
            </a:xfrm>
            <a:prstGeom prst="rect">
              <a:avLst/>
            </a:prstGeom>
          </p:spPr>
        </p:pic>
        <p:sp>
          <p:nvSpPr>
            <p:cNvPr id="25" name="TextBox 24">
              <a:extLst>
                <a:ext uri="{FF2B5EF4-FFF2-40B4-BE49-F238E27FC236}">
                  <a16:creationId xmlns:a16="http://schemas.microsoft.com/office/drawing/2014/main" id="{88A91D54-1474-1D70-33EB-A837DED18DE7}"/>
                </a:ext>
              </a:extLst>
            </p:cNvPr>
            <p:cNvSpPr txBox="1"/>
            <p:nvPr/>
          </p:nvSpPr>
          <p:spPr>
            <a:xfrm>
              <a:off x="6727697" y="2078050"/>
              <a:ext cx="4404021" cy="1013878"/>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ADJUDICATION STATUS </a:t>
              </a:r>
            </a:p>
            <a:p>
              <a:pPr algn="ctr"/>
              <a:r>
                <a:rPr lang="en-US" sz="1000" b="1" dirty="0">
                  <a:latin typeface="Arial" panose="020B0604020202020204" pitchFamily="34" charset="0"/>
                  <a:cs typeface="Arial" panose="020B0604020202020204" pitchFamily="34" charset="0"/>
                </a:rPr>
                <a:t>NOT DETERMINED</a:t>
              </a:r>
            </a:p>
          </p:txBody>
        </p:sp>
      </p:grpSp>
      <p:grpSp>
        <p:nvGrpSpPr>
          <p:cNvPr id="26" name="Group 25">
            <a:extLst>
              <a:ext uri="{FF2B5EF4-FFF2-40B4-BE49-F238E27FC236}">
                <a16:creationId xmlns:a16="http://schemas.microsoft.com/office/drawing/2014/main" id="{DC44498B-4CC0-C4F3-A6EA-67B3322FF498}"/>
              </a:ext>
            </a:extLst>
          </p:cNvPr>
          <p:cNvGrpSpPr>
            <a:grpSpLocks noChangeAspect="1"/>
          </p:cNvGrpSpPr>
          <p:nvPr/>
        </p:nvGrpSpPr>
        <p:grpSpPr>
          <a:xfrm>
            <a:off x="3930983" y="5988361"/>
            <a:ext cx="1150871" cy="785749"/>
            <a:chOff x="112782" y="3043604"/>
            <a:chExt cx="2565671" cy="1751695"/>
          </a:xfrm>
        </p:grpSpPr>
        <p:pic>
          <p:nvPicPr>
            <p:cNvPr id="27" name="Picture 26" descr="A test tube with a red and white logo&#10;&#10;Description automatically generated">
              <a:extLst>
                <a:ext uri="{FF2B5EF4-FFF2-40B4-BE49-F238E27FC236}">
                  <a16:creationId xmlns:a16="http://schemas.microsoft.com/office/drawing/2014/main" id="{29DAE3CC-23C6-9CE2-21D9-F57F1FC4F2DB}"/>
                </a:ext>
              </a:extLst>
            </p:cNvPr>
            <p:cNvPicPr>
              <a:picLocks noChangeAspect="1"/>
            </p:cNvPicPr>
            <p:nvPr/>
          </p:nvPicPr>
          <p:blipFill rotWithShape="1">
            <a:blip r:embed="rId9"/>
            <a:srcRect t="30850" b="33493"/>
            <a:stretch/>
          </p:blipFill>
          <p:spPr>
            <a:xfrm>
              <a:off x="112782" y="3043604"/>
              <a:ext cx="2565671" cy="914845"/>
            </a:xfrm>
            <a:prstGeom prst="rect">
              <a:avLst/>
            </a:prstGeom>
          </p:spPr>
        </p:pic>
        <p:sp>
          <p:nvSpPr>
            <p:cNvPr id="28" name="TextBox 27">
              <a:extLst>
                <a:ext uri="{FF2B5EF4-FFF2-40B4-BE49-F238E27FC236}">
                  <a16:creationId xmlns:a16="http://schemas.microsoft.com/office/drawing/2014/main" id="{7A1C3933-00CC-C68C-9E64-928F2E3EE483}"/>
                </a:ext>
              </a:extLst>
            </p:cNvPr>
            <p:cNvSpPr txBox="1"/>
            <p:nvPr/>
          </p:nvSpPr>
          <p:spPr>
            <a:xfrm>
              <a:off x="256440" y="3903321"/>
              <a:ext cx="2277111" cy="891978"/>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POSITIVE HIV</a:t>
              </a:r>
            </a:p>
            <a:p>
              <a:pPr algn="ctr"/>
              <a:r>
                <a:rPr lang="en-US" sz="1000" b="1" dirty="0">
                  <a:latin typeface="Arial" panose="020B0604020202020204" pitchFamily="34" charset="0"/>
                  <a:cs typeface="Arial" panose="020B0604020202020204" pitchFamily="34" charset="0"/>
                </a:rPr>
                <a:t>RNA TEST</a:t>
              </a:r>
            </a:p>
          </p:txBody>
        </p:sp>
      </p:grpSp>
      <p:grpSp>
        <p:nvGrpSpPr>
          <p:cNvPr id="29" name="Group 28">
            <a:extLst>
              <a:ext uri="{FF2B5EF4-FFF2-40B4-BE49-F238E27FC236}">
                <a16:creationId xmlns:a16="http://schemas.microsoft.com/office/drawing/2014/main" id="{FF77D01B-86CB-5E4E-9C94-7DE602B2E01A}"/>
              </a:ext>
            </a:extLst>
          </p:cNvPr>
          <p:cNvGrpSpPr>
            <a:grpSpLocks noChangeAspect="1"/>
          </p:cNvGrpSpPr>
          <p:nvPr/>
        </p:nvGrpSpPr>
        <p:grpSpPr>
          <a:xfrm>
            <a:off x="5265869" y="5988671"/>
            <a:ext cx="1150308" cy="785749"/>
            <a:chOff x="3248094" y="3043604"/>
            <a:chExt cx="2564422" cy="1751697"/>
          </a:xfrm>
        </p:grpSpPr>
        <p:pic>
          <p:nvPicPr>
            <p:cNvPr id="30" name="Picture 29" descr="A grey and white test tube&#10;&#10;Description automatically generated">
              <a:extLst>
                <a:ext uri="{FF2B5EF4-FFF2-40B4-BE49-F238E27FC236}">
                  <a16:creationId xmlns:a16="http://schemas.microsoft.com/office/drawing/2014/main" id="{55B520F0-A2D7-4DB9-0D84-55BC47FCAC64}"/>
                </a:ext>
              </a:extLst>
            </p:cNvPr>
            <p:cNvPicPr>
              <a:picLocks noChangeAspect="1"/>
            </p:cNvPicPr>
            <p:nvPr/>
          </p:nvPicPr>
          <p:blipFill rotWithShape="1">
            <a:blip r:embed="rId10"/>
            <a:srcRect t="30466" b="33877"/>
            <a:stretch/>
          </p:blipFill>
          <p:spPr>
            <a:xfrm>
              <a:off x="3248094" y="3043604"/>
              <a:ext cx="2564422" cy="914400"/>
            </a:xfrm>
            <a:prstGeom prst="rect">
              <a:avLst/>
            </a:prstGeom>
          </p:spPr>
        </p:pic>
        <p:sp>
          <p:nvSpPr>
            <p:cNvPr id="31" name="TextBox 30">
              <a:extLst>
                <a:ext uri="{FF2B5EF4-FFF2-40B4-BE49-F238E27FC236}">
                  <a16:creationId xmlns:a16="http://schemas.microsoft.com/office/drawing/2014/main" id="{0BFF0CD0-5536-DFA5-D364-05B894D37BEB}"/>
                </a:ext>
              </a:extLst>
            </p:cNvPr>
            <p:cNvSpPr txBox="1"/>
            <p:nvPr/>
          </p:nvSpPr>
          <p:spPr>
            <a:xfrm>
              <a:off x="3279178" y="3903322"/>
              <a:ext cx="2502257" cy="891979"/>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NEGATIVE HIV </a:t>
              </a:r>
            </a:p>
            <a:p>
              <a:pPr algn="ctr"/>
              <a:r>
                <a:rPr lang="en-US" sz="1000" b="1" dirty="0">
                  <a:latin typeface="Arial" panose="020B0604020202020204" pitchFamily="34" charset="0"/>
                  <a:cs typeface="Arial" panose="020B0604020202020204" pitchFamily="34" charset="0"/>
                </a:rPr>
                <a:t>RNA TEST</a:t>
              </a:r>
            </a:p>
          </p:txBody>
        </p:sp>
      </p:grpSp>
      <p:grpSp>
        <p:nvGrpSpPr>
          <p:cNvPr id="32" name="Group 31">
            <a:extLst>
              <a:ext uri="{FF2B5EF4-FFF2-40B4-BE49-F238E27FC236}">
                <a16:creationId xmlns:a16="http://schemas.microsoft.com/office/drawing/2014/main" id="{C9E883D7-5266-85B5-F08F-73B4291F6BFD}"/>
              </a:ext>
            </a:extLst>
          </p:cNvPr>
          <p:cNvGrpSpPr>
            <a:grpSpLocks noChangeAspect="1"/>
          </p:cNvGrpSpPr>
          <p:nvPr/>
        </p:nvGrpSpPr>
        <p:grpSpPr>
          <a:xfrm>
            <a:off x="6513104" y="6008671"/>
            <a:ext cx="1415773" cy="730658"/>
            <a:chOff x="6233623" y="3043604"/>
            <a:chExt cx="2863987" cy="1900361"/>
          </a:xfrm>
        </p:grpSpPr>
        <p:pic>
          <p:nvPicPr>
            <p:cNvPr id="33" name="Picture 32">
              <a:extLst>
                <a:ext uri="{FF2B5EF4-FFF2-40B4-BE49-F238E27FC236}">
                  <a16:creationId xmlns:a16="http://schemas.microsoft.com/office/drawing/2014/main" id="{6DD090E1-F569-EC45-DB49-18FD452B7E06}"/>
                </a:ext>
              </a:extLst>
            </p:cNvPr>
            <p:cNvPicPr>
              <a:picLocks/>
            </p:cNvPicPr>
            <p:nvPr/>
          </p:nvPicPr>
          <p:blipFill>
            <a:blip r:embed="rId11"/>
            <a:srcRect t="1544" b="1544"/>
            <a:stretch/>
          </p:blipFill>
          <p:spPr>
            <a:xfrm>
              <a:off x="6669577" y="3043604"/>
              <a:ext cx="1997733" cy="914400"/>
            </a:xfrm>
            <a:prstGeom prst="rect">
              <a:avLst/>
            </a:prstGeom>
          </p:spPr>
        </p:pic>
        <p:sp>
          <p:nvSpPr>
            <p:cNvPr id="34" name="TextBox 33">
              <a:extLst>
                <a:ext uri="{FF2B5EF4-FFF2-40B4-BE49-F238E27FC236}">
                  <a16:creationId xmlns:a16="http://schemas.microsoft.com/office/drawing/2014/main" id="{4032B6EA-1048-60DA-7EDB-17415146DEBB}"/>
                </a:ext>
              </a:extLst>
            </p:cNvPr>
            <p:cNvSpPr txBox="1"/>
            <p:nvPr/>
          </p:nvSpPr>
          <p:spPr>
            <a:xfrm>
              <a:off x="6233623" y="3903323"/>
              <a:ext cx="2863987" cy="1040642"/>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POSITIVE NON-RNA</a:t>
              </a:r>
            </a:p>
            <a:p>
              <a:pPr algn="ctr"/>
              <a:r>
                <a:rPr lang="en-US" sz="1000" b="1" dirty="0">
                  <a:latin typeface="Arial" panose="020B0604020202020204" pitchFamily="34" charset="0"/>
                  <a:cs typeface="Arial" panose="020B0604020202020204" pitchFamily="34" charset="0"/>
                </a:rPr>
                <a:t>HIV TEST</a:t>
              </a:r>
            </a:p>
          </p:txBody>
        </p:sp>
      </p:grpSp>
      <p:grpSp>
        <p:nvGrpSpPr>
          <p:cNvPr id="35" name="Group 34">
            <a:extLst>
              <a:ext uri="{FF2B5EF4-FFF2-40B4-BE49-F238E27FC236}">
                <a16:creationId xmlns:a16="http://schemas.microsoft.com/office/drawing/2014/main" id="{D56A5261-83D1-B584-7A48-69AD0FEC7E93}"/>
              </a:ext>
            </a:extLst>
          </p:cNvPr>
          <p:cNvGrpSpPr>
            <a:grpSpLocks noChangeAspect="1"/>
          </p:cNvGrpSpPr>
          <p:nvPr/>
        </p:nvGrpSpPr>
        <p:grpSpPr>
          <a:xfrm>
            <a:off x="7895174" y="6008671"/>
            <a:ext cx="1481496" cy="730658"/>
            <a:chOff x="8874332" y="3043604"/>
            <a:chExt cx="3853199" cy="1900358"/>
          </a:xfrm>
        </p:grpSpPr>
        <p:pic>
          <p:nvPicPr>
            <p:cNvPr id="36" name="Picture 35" descr="A white object with a black background&#10;&#10;Description automatically generated">
              <a:extLst>
                <a:ext uri="{FF2B5EF4-FFF2-40B4-BE49-F238E27FC236}">
                  <a16:creationId xmlns:a16="http://schemas.microsoft.com/office/drawing/2014/main" id="{DBD485D9-A6D0-6889-B1DA-F12FED967BFA}"/>
                </a:ext>
              </a:extLst>
            </p:cNvPr>
            <p:cNvPicPr>
              <a:picLocks noChangeAspect="1"/>
            </p:cNvPicPr>
            <p:nvPr/>
          </p:nvPicPr>
          <p:blipFill rotWithShape="1">
            <a:blip r:embed="rId12"/>
            <a:srcRect t="32115" b="32228"/>
            <a:stretch/>
          </p:blipFill>
          <p:spPr>
            <a:xfrm>
              <a:off x="9518719" y="3043604"/>
              <a:ext cx="2564422" cy="914400"/>
            </a:xfrm>
            <a:prstGeom prst="rect">
              <a:avLst/>
            </a:prstGeom>
          </p:spPr>
        </p:pic>
        <p:sp>
          <p:nvSpPr>
            <p:cNvPr id="37" name="TextBox 36">
              <a:extLst>
                <a:ext uri="{FF2B5EF4-FFF2-40B4-BE49-F238E27FC236}">
                  <a16:creationId xmlns:a16="http://schemas.microsoft.com/office/drawing/2014/main" id="{3034C3AE-A651-EA9B-C3ED-ED4BD718F84F}"/>
                </a:ext>
              </a:extLst>
            </p:cNvPr>
            <p:cNvSpPr txBox="1"/>
            <p:nvPr/>
          </p:nvSpPr>
          <p:spPr>
            <a:xfrm>
              <a:off x="8874332" y="3903322"/>
              <a:ext cx="3853199" cy="1040640"/>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NEGATIVE NON-RNA</a:t>
              </a:r>
            </a:p>
            <a:p>
              <a:pPr algn="ctr"/>
              <a:r>
                <a:rPr lang="en-US" sz="1000" b="1" dirty="0">
                  <a:latin typeface="Arial" panose="020B0604020202020204" pitchFamily="34" charset="0"/>
                  <a:cs typeface="Arial" panose="020B0604020202020204" pitchFamily="34" charset="0"/>
                </a:rPr>
                <a:t>HIV TEST</a:t>
              </a:r>
            </a:p>
          </p:txBody>
        </p:sp>
      </p:grpSp>
      <p:grpSp>
        <p:nvGrpSpPr>
          <p:cNvPr id="38" name="Group 37">
            <a:extLst>
              <a:ext uri="{FF2B5EF4-FFF2-40B4-BE49-F238E27FC236}">
                <a16:creationId xmlns:a16="http://schemas.microsoft.com/office/drawing/2014/main" id="{1841C0DA-813C-12A6-3F2B-827EDD8C8D8B}"/>
              </a:ext>
            </a:extLst>
          </p:cNvPr>
          <p:cNvGrpSpPr>
            <a:grpSpLocks noChangeAspect="1"/>
          </p:cNvGrpSpPr>
          <p:nvPr/>
        </p:nvGrpSpPr>
        <p:grpSpPr>
          <a:xfrm>
            <a:off x="9223225" y="5781316"/>
            <a:ext cx="1508747" cy="1058984"/>
            <a:chOff x="912096" y="4241944"/>
            <a:chExt cx="4168411" cy="2925785"/>
          </a:xfrm>
        </p:grpSpPr>
        <p:pic>
          <p:nvPicPr>
            <p:cNvPr id="39" name="Picture 38" descr="A blue and white syringe with a white circle and black text&#10;&#10;Description automatically generated">
              <a:extLst>
                <a:ext uri="{FF2B5EF4-FFF2-40B4-BE49-F238E27FC236}">
                  <a16:creationId xmlns:a16="http://schemas.microsoft.com/office/drawing/2014/main" id="{068DCA4D-9EFB-52AA-9D39-8C91DB7A7AA5}"/>
                </a:ext>
              </a:extLst>
            </p:cNvPr>
            <p:cNvPicPr>
              <a:picLocks noChangeAspect="1"/>
            </p:cNvPicPr>
            <p:nvPr/>
          </p:nvPicPr>
          <p:blipFill>
            <a:blip r:embed="rId13"/>
            <a:stretch>
              <a:fillRect/>
            </a:stretch>
          </p:blipFill>
          <p:spPr>
            <a:xfrm>
              <a:off x="2086213" y="4241944"/>
              <a:ext cx="1828800" cy="1828800"/>
            </a:xfrm>
            <a:prstGeom prst="rect">
              <a:avLst/>
            </a:prstGeom>
          </p:spPr>
        </p:pic>
        <p:sp>
          <p:nvSpPr>
            <p:cNvPr id="40" name="TextBox 39">
              <a:extLst>
                <a:ext uri="{FF2B5EF4-FFF2-40B4-BE49-F238E27FC236}">
                  <a16:creationId xmlns:a16="http://schemas.microsoft.com/office/drawing/2014/main" id="{1EF842F0-8DC0-A1F9-F6F4-E4946AE1BDE3}"/>
                </a:ext>
              </a:extLst>
            </p:cNvPr>
            <p:cNvSpPr txBox="1"/>
            <p:nvPr/>
          </p:nvSpPr>
          <p:spPr>
            <a:xfrm>
              <a:off x="912096" y="6062296"/>
              <a:ext cx="4168411" cy="1105433"/>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NO CAB-LA W/ IN</a:t>
              </a:r>
            </a:p>
            <a:p>
              <a:pPr algn="ctr"/>
              <a:r>
                <a:rPr lang="en-US" sz="1000" b="1" dirty="0">
                  <a:latin typeface="Arial" panose="020B0604020202020204" pitchFamily="34" charset="0"/>
                  <a:cs typeface="Arial" panose="020B0604020202020204" pitchFamily="34" charset="0"/>
                </a:rPr>
                <a:t>THE LAST 6 MONTHS</a:t>
              </a:r>
            </a:p>
          </p:txBody>
        </p:sp>
      </p:grpSp>
      <p:grpSp>
        <p:nvGrpSpPr>
          <p:cNvPr id="41" name="Group 40">
            <a:extLst>
              <a:ext uri="{FF2B5EF4-FFF2-40B4-BE49-F238E27FC236}">
                <a16:creationId xmlns:a16="http://schemas.microsoft.com/office/drawing/2014/main" id="{82CD3E7F-3EC4-503A-2AD4-DD124A9DCEFB}"/>
              </a:ext>
            </a:extLst>
          </p:cNvPr>
          <p:cNvGrpSpPr>
            <a:grpSpLocks noChangeAspect="1"/>
          </p:cNvGrpSpPr>
          <p:nvPr/>
        </p:nvGrpSpPr>
        <p:grpSpPr>
          <a:xfrm>
            <a:off x="10676497" y="5781316"/>
            <a:ext cx="1508747" cy="1058984"/>
            <a:chOff x="7107189" y="4241944"/>
            <a:chExt cx="4168399" cy="2925785"/>
          </a:xfrm>
        </p:grpSpPr>
        <p:pic>
          <p:nvPicPr>
            <p:cNvPr id="42" name="Picture 41" descr="A yellow syringe with a circle and arrow&#10;&#10;Description automatically generated">
              <a:extLst>
                <a:ext uri="{FF2B5EF4-FFF2-40B4-BE49-F238E27FC236}">
                  <a16:creationId xmlns:a16="http://schemas.microsoft.com/office/drawing/2014/main" id="{08BD7308-AC15-BFFA-3D2F-9B038516DED1}"/>
                </a:ext>
              </a:extLst>
            </p:cNvPr>
            <p:cNvPicPr>
              <a:picLocks noChangeAspect="1"/>
            </p:cNvPicPr>
            <p:nvPr/>
          </p:nvPicPr>
          <p:blipFill>
            <a:blip r:embed="rId14"/>
            <a:stretch>
              <a:fillRect/>
            </a:stretch>
          </p:blipFill>
          <p:spPr>
            <a:xfrm>
              <a:off x="8276987" y="4241944"/>
              <a:ext cx="1828800" cy="1828800"/>
            </a:xfrm>
            <a:prstGeom prst="rect">
              <a:avLst/>
            </a:prstGeom>
          </p:spPr>
        </p:pic>
        <p:sp>
          <p:nvSpPr>
            <p:cNvPr id="43" name="TextBox 42">
              <a:extLst>
                <a:ext uri="{FF2B5EF4-FFF2-40B4-BE49-F238E27FC236}">
                  <a16:creationId xmlns:a16="http://schemas.microsoft.com/office/drawing/2014/main" id="{3EE635AF-AA91-8C83-51FE-8C75D3FB385B}"/>
                </a:ext>
              </a:extLst>
            </p:cNvPr>
            <p:cNvSpPr txBox="1"/>
            <p:nvPr/>
          </p:nvSpPr>
          <p:spPr>
            <a:xfrm>
              <a:off x="7107189" y="6062296"/>
              <a:ext cx="4168399" cy="1105433"/>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CAB-LA W/ IN</a:t>
              </a:r>
            </a:p>
            <a:p>
              <a:pPr algn="ctr"/>
              <a:r>
                <a:rPr lang="en-US" sz="1000" b="1" dirty="0">
                  <a:latin typeface="Arial" panose="020B0604020202020204" pitchFamily="34" charset="0"/>
                  <a:cs typeface="Arial" panose="020B0604020202020204" pitchFamily="34" charset="0"/>
                </a:rPr>
                <a:t>THE LAST 6 MONTHS</a:t>
              </a:r>
            </a:p>
          </p:txBody>
        </p:sp>
      </p:grpSp>
      <p:grpSp>
        <p:nvGrpSpPr>
          <p:cNvPr id="48" name="Group 47">
            <a:extLst>
              <a:ext uri="{FF2B5EF4-FFF2-40B4-BE49-F238E27FC236}">
                <a16:creationId xmlns:a16="http://schemas.microsoft.com/office/drawing/2014/main" id="{CB482B32-723F-FAE8-4498-ED7E429EA512}"/>
              </a:ext>
            </a:extLst>
          </p:cNvPr>
          <p:cNvGrpSpPr/>
          <p:nvPr/>
        </p:nvGrpSpPr>
        <p:grpSpPr>
          <a:xfrm>
            <a:off x="4130203" y="816119"/>
            <a:ext cx="5978093" cy="950854"/>
            <a:chOff x="4130203" y="816119"/>
            <a:chExt cx="5978093" cy="950854"/>
          </a:xfrm>
        </p:grpSpPr>
        <p:sp>
          <p:nvSpPr>
            <p:cNvPr id="6" name="TextBox 5">
              <a:extLst>
                <a:ext uri="{FF2B5EF4-FFF2-40B4-BE49-F238E27FC236}">
                  <a16:creationId xmlns:a16="http://schemas.microsoft.com/office/drawing/2014/main" id="{78E1512B-76D7-C447-100E-72EC814A8231}"/>
                </a:ext>
              </a:extLst>
            </p:cNvPr>
            <p:cNvSpPr txBox="1"/>
            <p:nvPr/>
          </p:nvSpPr>
          <p:spPr>
            <a:xfrm>
              <a:off x="5809368" y="816119"/>
              <a:ext cx="595035" cy="461665"/>
            </a:xfrm>
            <a:prstGeom prst="rect">
              <a:avLst/>
            </a:prstGeom>
            <a:noFill/>
          </p:spPr>
          <p:txBody>
            <a:bodyPr wrap="none" rtlCol="0">
              <a:spAutoFit/>
            </a:bodyPr>
            <a:lstStyle/>
            <a:p>
              <a:pPr algn="ctr"/>
              <a:r>
                <a:rPr lang="en-US" sz="2400" b="1" dirty="0">
                  <a:latin typeface="Arial Black" panose="020B0604020202020204" pitchFamily="34" charset="0"/>
                  <a:cs typeface="Arial Black" panose="020B0604020202020204" pitchFamily="34" charset="0"/>
                </a:rPr>
                <a:t>73</a:t>
              </a:r>
            </a:p>
          </p:txBody>
        </p:sp>
        <p:sp>
          <p:nvSpPr>
            <p:cNvPr id="155" name="TextBox 154">
              <a:extLst>
                <a:ext uri="{FF2B5EF4-FFF2-40B4-BE49-F238E27FC236}">
                  <a16:creationId xmlns:a16="http://schemas.microsoft.com/office/drawing/2014/main" id="{DE5ED0C3-D124-9159-BEAB-C188AF0FE02A}"/>
                </a:ext>
              </a:extLst>
            </p:cNvPr>
            <p:cNvSpPr txBox="1"/>
            <p:nvPr/>
          </p:nvSpPr>
          <p:spPr>
            <a:xfrm>
              <a:off x="6296533" y="887966"/>
              <a:ext cx="3811763" cy="307777"/>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(One or more reactive/positive HIV test result)</a:t>
              </a:r>
            </a:p>
          </p:txBody>
        </p:sp>
        <p:grpSp>
          <p:nvGrpSpPr>
            <p:cNvPr id="47" name="Group 46">
              <a:extLst>
                <a:ext uri="{FF2B5EF4-FFF2-40B4-BE49-F238E27FC236}">
                  <a16:creationId xmlns:a16="http://schemas.microsoft.com/office/drawing/2014/main" id="{34F840B1-40CD-B9B0-17DB-E51269206E88}"/>
                </a:ext>
              </a:extLst>
            </p:cNvPr>
            <p:cNvGrpSpPr/>
            <p:nvPr/>
          </p:nvGrpSpPr>
          <p:grpSpPr>
            <a:xfrm>
              <a:off x="4130203" y="1179150"/>
              <a:ext cx="3936027" cy="587823"/>
              <a:chOff x="4848658" y="1179150"/>
              <a:chExt cx="3936027" cy="587823"/>
            </a:xfrm>
          </p:grpSpPr>
          <p:sp>
            <p:nvSpPr>
              <p:cNvPr id="17" name="TextBox 16">
                <a:extLst>
                  <a:ext uri="{FF2B5EF4-FFF2-40B4-BE49-F238E27FC236}">
                    <a16:creationId xmlns:a16="http://schemas.microsoft.com/office/drawing/2014/main" id="{06102865-8943-6779-50CF-02F23545EB96}"/>
                  </a:ext>
                </a:extLst>
              </p:cNvPr>
              <p:cNvSpPr txBox="1"/>
              <p:nvPr/>
            </p:nvSpPr>
            <p:spPr>
              <a:xfrm>
                <a:off x="5836570" y="1179150"/>
                <a:ext cx="526105" cy="461665"/>
              </a:xfrm>
              <a:prstGeom prst="rect">
                <a:avLst/>
              </a:prstGeom>
              <a:noFill/>
            </p:spPr>
            <p:txBody>
              <a:bodyPr wrap="none" rtlCol="0">
                <a:spAutoFit/>
              </a:bodyPr>
              <a:lstStyle/>
              <a:p>
                <a:pPr algn="ctr"/>
                <a:r>
                  <a:rPr lang="en-US" sz="2400" b="1" dirty="0">
                    <a:latin typeface="Arial Black" panose="020B0604020202020204" pitchFamily="34" charset="0"/>
                    <a:cs typeface="Arial Black" panose="020B0604020202020204" pitchFamily="34" charset="0"/>
                  </a:rPr>
                  <a:t>or</a:t>
                </a:r>
              </a:p>
            </p:txBody>
          </p:sp>
          <p:pic>
            <p:nvPicPr>
              <p:cNvPr id="18" name="Picture 17">
                <a:extLst>
                  <a:ext uri="{FF2B5EF4-FFF2-40B4-BE49-F238E27FC236}">
                    <a16:creationId xmlns:a16="http://schemas.microsoft.com/office/drawing/2014/main" id="{905F392E-7694-34E2-7340-2F9542C04B9F}"/>
                  </a:ext>
                </a:extLst>
              </p:cNvPr>
              <p:cNvPicPr>
                <a:picLocks noChangeAspect="1"/>
              </p:cNvPicPr>
              <p:nvPr/>
            </p:nvPicPr>
            <p:blipFill>
              <a:blip r:embed="rId11"/>
              <a:srcRect t="4892" b="4892"/>
              <a:stretch/>
            </p:blipFill>
            <p:spPr>
              <a:xfrm>
                <a:off x="4971714" y="1517782"/>
                <a:ext cx="749627" cy="248432"/>
              </a:xfrm>
              <a:prstGeom prst="rect">
                <a:avLst/>
              </a:prstGeom>
            </p:spPr>
          </p:pic>
          <p:pic>
            <p:nvPicPr>
              <p:cNvPr id="20" name="Picture 19">
                <a:extLst>
                  <a:ext uri="{FF2B5EF4-FFF2-40B4-BE49-F238E27FC236}">
                    <a16:creationId xmlns:a16="http://schemas.microsoft.com/office/drawing/2014/main" id="{3F4E345B-5832-E40C-9621-473ECB2DBDD5}"/>
                  </a:ext>
                </a:extLst>
              </p:cNvPr>
              <p:cNvPicPr>
                <a:picLocks noChangeAspect="1"/>
              </p:cNvPicPr>
              <p:nvPr/>
            </p:nvPicPr>
            <p:blipFill>
              <a:blip r:embed="rId15"/>
              <a:srcRect t="11598" b="11598"/>
              <a:stretch/>
            </p:blipFill>
            <p:spPr>
              <a:xfrm>
                <a:off x="4848658" y="1240248"/>
                <a:ext cx="995738" cy="274320"/>
              </a:xfrm>
              <a:prstGeom prst="rect">
                <a:avLst/>
              </a:prstGeom>
            </p:spPr>
          </p:pic>
          <p:pic>
            <p:nvPicPr>
              <p:cNvPr id="19" name="Picture 18">
                <a:extLst>
                  <a:ext uri="{FF2B5EF4-FFF2-40B4-BE49-F238E27FC236}">
                    <a16:creationId xmlns:a16="http://schemas.microsoft.com/office/drawing/2014/main" id="{F93E91DA-4F65-7E0C-A1AC-6F498E09B9C8}"/>
                  </a:ext>
                </a:extLst>
              </p:cNvPr>
              <p:cNvPicPr>
                <a:picLocks noChangeAspect="1"/>
              </p:cNvPicPr>
              <p:nvPr/>
            </p:nvPicPr>
            <p:blipFill>
              <a:blip r:embed="rId16"/>
              <a:srcRect t="7616" b="7616"/>
              <a:stretch/>
            </p:blipFill>
            <p:spPr>
              <a:xfrm>
                <a:off x="6449487" y="1518734"/>
                <a:ext cx="782220" cy="246529"/>
              </a:xfrm>
              <a:prstGeom prst="rect">
                <a:avLst/>
              </a:prstGeom>
            </p:spPr>
          </p:pic>
          <p:pic>
            <p:nvPicPr>
              <p:cNvPr id="21" name="Picture 20">
                <a:extLst>
                  <a:ext uri="{FF2B5EF4-FFF2-40B4-BE49-F238E27FC236}">
                    <a16:creationId xmlns:a16="http://schemas.microsoft.com/office/drawing/2014/main" id="{3BC0C02C-BC61-5666-367F-C0EA6663B039}"/>
                  </a:ext>
                </a:extLst>
              </p:cNvPr>
              <p:cNvPicPr>
                <a:picLocks noChangeAspect="1"/>
              </p:cNvPicPr>
              <p:nvPr/>
            </p:nvPicPr>
            <p:blipFill>
              <a:blip r:embed="rId15"/>
              <a:srcRect t="11598" b="11598"/>
              <a:stretch/>
            </p:blipFill>
            <p:spPr>
              <a:xfrm>
                <a:off x="6347605" y="1240248"/>
                <a:ext cx="995738" cy="274320"/>
              </a:xfrm>
              <a:prstGeom prst="rect">
                <a:avLst/>
              </a:prstGeom>
            </p:spPr>
          </p:pic>
          <p:pic>
            <p:nvPicPr>
              <p:cNvPr id="44" name="Picture 43">
                <a:extLst>
                  <a:ext uri="{FF2B5EF4-FFF2-40B4-BE49-F238E27FC236}">
                    <a16:creationId xmlns:a16="http://schemas.microsoft.com/office/drawing/2014/main" id="{21BCCE9E-C704-B969-F755-EB926629D9F0}"/>
                  </a:ext>
                </a:extLst>
              </p:cNvPr>
              <p:cNvPicPr>
                <a:picLocks noChangeAspect="1"/>
              </p:cNvPicPr>
              <p:nvPr/>
            </p:nvPicPr>
            <p:blipFill>
              <a:blip r:embed="rId11"/>
              <a:srcRect t="4892" b="4892"/>
              <a:stretch/>
            </p:blipFill>
            <p:spPr>
              <a:xfrm>
                <a:off x="7912003" y="1518541"/>
                <a:ext cx="749627" cy="248432"/>
              </a:xfrm>
              <a:prstGeom prst="rect">
                <a:avLst/>
              </a:prstGeom>
            </p:spPr>
          </p:pic>
          <p:pic>
            <p:nvPicPr>
              <p:cNvPr id="45" name="Picture 44">
                <a:extLst>
                  <a:ext uri="{FF2B5EF4-FFF2-40B4-BE49-F238E27FC236}">
                    <a16:creationId xmlns:a16="http://schemas.microsoft.com/office/drawing/2014/main" id="{814465D9-17CE-10FA-ACC9-4887F66D80E0}"/>
                  </a:ext>
                </a:extLst>
              </p:cNvPr>
              <p:cNvPicPr>
                <a:picLocks noChangeAspect="1"/>
              </p:cNvPicPr>
              <p:nvPr/>
            </p:nvPicPr>
            <p:blipFill>
              <a:blip r:embed="rId17"/>
              <a:srcRect t="12015" b="12015"/>
              <a:stretch/>
            </p:blipFill>
            <p:spPr>
              <a:xfrm>
                <a:off x="7788947" y="1241007"/>
                <a:ext cx="995738" cy="274320"/>
              </a:xfrm>
              <a:prstGeom prst="rect">
                <a:avLst/>
              </a:prstGeom>
            </p:spPr>
          </p:pic>
          <p:sp>
            <p:nvSpPr>
              <p:cNvPr id="46" name="TextBox 45">
                <a:extLst>
                  <a:ext uri="{FF2B5EF4-FFF2-40B4-BE49-F238E27FC236}">
                    <a16:creationId xmlns:a16="http://schemas.microsoft.com/office/drawing/2014/main" id="{934BB89C-6A10-6C2C-CED5-780793D204C2}"/>
                  </a:ext>
                </a:extLst>
              </p:cNvPr>
              <p:cNvSpPr txBox="1"/>
              <p:nvPr/>
            </p:nvSpPr>
            <p:spPr>
              <a:xfrm>
                <a:off x="7284753" y="1188872"/>
                <a:ext cx="526105" cy="461665"/>
              </a:xfrm>
              <a:prstGeom prst="rect">
                <a:avLst/>
              </a:prstGeom>
              <a:noFill/>
            </p:spPr>
            <p:txBody>
              <a:bodyPr wrap="none" rtlCol="0">
                <a:spAutoFit/>
              </a:bodyPr>
              <a:lstStyle/>
              <a:p>
                <a:pPr algn="ctr"/>
                <a:r>
                  <a:rPr lang="en-US" sz="2400" b="1" dirty="0">
                    <a:latin typeface="Arial Black" panose="020B0604020202020204" pitchFamily="34" charset="0"/>
                    <a:cs typeface="Arial Black" panose="020B0604020202020204" pitchFamily="34" charset="0"/>
                  </a:rPr>
                  <a:t>or</a:t>
                </a:r>
              </a:p>
            </p:txBody>
          </p:sp>
        </p:grpSp>
      </p:grpSp>
      <p:cxnSp>
        <p:nvCxnSpPr>
          <p:cNvPr id="54" name="Straight Connector 53">
            <a:extLst>
              <a:ext uri="{FF2B5EF4-FFF2-40B4-BE49-F238E27FC236}">
                <a16:creationId xmlns:a16="http://schemas.microsoft.com/office/drawing/2014/main" id="{3DCE238A-5C91-643B-C675-2C9DC7B15629}"/>
              </a:ext>
            </a:extLst>
          </p:cNvPr>
          <p:cNvCxnSpPr>
            <a:cxnSpLocks/>
          </p:cNvCxnSpPr>
          <p:nvPr/>
        </p:nvCxnSpPr>
        <p:spPr>
          <a:xfrm>
            <a:off x="6110083" y="1765263"/>
            <a:ext cx="0" cy="126245"/>
          </a:xfrm>
          <a:prstGeom prst="line">
            <a:avLst/>
          </a:prstGeom>
        </p:spPr>
        <p:style>
          <a:lnRef idx="2">
            <a:schemeClr val="dk1"/>
          </a:lnRef>
          <a:fillRef idx="0">
            <a:schemeClr val="dk1"/>
          </a:fillRef>
          <a:effectRef idx="1">
            <a:schemeClr val="dk1"/>
          </a:effectRef>
          <a:fontRef idx="minor">
            <a:schemeClr val="tx1"/>
          </a:fontRef>
        </p:style>
      </p:cxnSp>
      <p:pic>
        <p:nvPicPr>
          <p:cNvPr id="49" name="Picture 2" descr="HPTN Logo 2023">
            <a:extLst>
              <a:ext uri="{FF2B5EF4-FFF2-40B4-BE49-F238E27FC236}">
                <a16:creationId xmlns:a16="http://schemas.microsoft.com/office/drawing/2014/main" id="{B09317DE-4852-9951-2588-440EBA9C89F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507324" y="-80985"/>
            <a:ext cx="1971040" cy="907716"/>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a:extLst>
              <a:ext uri="{FF2B5EF4-FFF2-40B4-BE49-F238E27FC236}">
                <a16:creationId xmlns:a16="http://schemas.microsoft.com/office/drawing/2014/main" id="{C61E8A7D-2485-351D-DE21-E9FD9E489FF2}"/>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905084" y="-29463"/>
            <a:ext cx="1280160" cy="804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2111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fade">
                                      <p:cBhvr>
                                        <p:cTn id="7" dur="500"/>
                                        <p:tgtEl>
                                          <p:spTgt spid="16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2"/>
                                        </p:tgtEl>
                                        <p:attrNameLst>
                                          <p:attrName>style.visibility</p:attrName>
                                        </p:attrNameLst>
                                      </p:cBhvr>
                                      <p:to>
                                        <p:strVal val="visible"/>
                                      </p:to>
                                    </p:set>
                                    <p:animEffect transition="in" filter="wipe(left)">
                                      <p:cBhvr>
                                        <p:cTn id="12" dur="500"/>
                                        <p:tgtEl>
                                          <p:spTgt spid="122"/>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wipe(up)">
                                      <p:cBhvr>
                                        <p:cTn id="16" dur="500"/>
                                        <p:tgtEl>
                                          <p:spTgt spid="4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500"/>
                            </p:stCondLst>
                            <p:childTnLst>
                              <p:par>
                                <p:cTn id="23" presetID="22" presetClass="entr" presetSubtype="2"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right)">
                                      <p:cBhvr>
                                        <p:cTn id="25" dur="500"/>
                                        <p:tgtEl>
                                          <p:spTgt spid="7"/>
                                        </p:tgtEl>
                                      </p:cBhvr>
                                    </p:animEffect>
                                  </p:childTnLst>
                                </p:cTn>
                              </p:par>
                            </p:childTnLst>
                          </p:cTn>
                        </p:par>
                        <p:par>
                          <p:cTn id="26" fill="hold">
                            <p:stCondLst>
                              <p:cond delay="1000"/>
                            </p:stCondLst>
                            <p:childTnLst>
                              <p:par>
                                <p:cTn id="27" presetID="22" presetClass="entr" presetSubtype="1" fill="hold" nodeType="afterEffect">
                                  <p:stCondLst>
                                    <p:cond delay="0"/>
                                  </p:stCondLst>
                                  <p:childTnLst>
                                    <p:set>
                                      <p:cBhvr>
                                        <p:cTn id="28" dur="1" fill="hold">
                                          <p:stCondLst>
                                            <p:cond delay="0"/>
                                          </p:stCondLst>
                                        </p:cTn>
                                        <p:tgtEl>
                                          <p:spTgt spid="163"/>
                                        </p:tgtEl>
                                        <p:attrNameLst>
                                          <p:attrName>style.visibility</p:attrName>
                                        </p:attrNameLst>
                                      </p:cBhvr>
                                      <p:to>
                                        <p:strVal val="visible"/>
                                      </p:to>
                                    </p:set>
                                    <p:animEffect transition="in" filter="wipe(up)">
                                      <p:cBhvr>
                                        <p:cTn id="29" dur="500"/>
                                        <p:tgtEl>
                                          <p:spTgt spid="16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64"/>
                                        </p:tgtEl>
                                        <p:attrNameLst>
                                          <p:attrName>style.visibility</p:attrName>
                                        </p:attrNameLst>
                                      </p:cBhvr>
                                      <p:to>
                                        <p:strVal val="visible"/>
                                      </p:to>
                                    </p:set>
                                    <p:animEffect transition="in" filter="wipe(up)">
                                      <p:cBhvr>
                                        <p:cTn id="34" dur="500"/>
                                        <p:tgtEl>
                                          <p:spTgt spid="16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500"/>
                            </p:stCondLst>
                            <p:childTnLst>
                              <p:par>
                                <p:cTn id="41" presetID="22" presetClass="entr" presetSubtype="1" fill="hold" nodeType="afterEffect">
                                  <p:stCondLst>
                                    <p:cond delay="0"/>
                                  </p:stCondLst>
                                  <p:childTnLst>
                                    <p:set>
                                      <p:cBhvr>
                                        <p:cTn id="42" dur="1" fill="hold">
                                          <p:stCondLst>
                                            <p:cond delay="0"/>
                                          </p:stCondLst>
                                        </p:cTn>
                                        <p:tgtEl>
                                          <p:spTgt spid="165"/>
                                        </p:tgtEl>
                                        <p:attrNameLst>
                                          <p:attrName>style.visibility</p:attrName>
                                        </p:attrNameLst>
                                      </p:cBhvr>
                                      <p:to>
                                        <p:strVal val="visible"/>
                                      </p:to>
                                    </p:set>
                                    <p:animEffect transition="in" filter="wipe(up)">
                                      <p:cBhvr>
                                        <p:cTn id="43"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or3">
            <a:extLst>
              <a:ext uri="{FF2B5EF4-FFF2-40B4-BE49-F238E27FC236}">
                <a16:creationId xmlns:a16="http://schemas.microsoft.com/office/drawing/2014/main" id="{944C83EE-5FDC-0A09-571F-B17499F48E72}"/>
              </a:ext>
            </a:extLst>
          </p:cNvPr>
          <p:cNvCxnSpPr>
            <a:cxnSpLocks/>
            <a:endCxn id="12" idx="0"/>
          </p:cNvCxnSpPr>
          <p:nvPr/>
        </p:nvCxnSpPr>
        <p:spPr>
          <a:xfrm>
            <a:off x="6096000" y="1891509"/>
            <a:ext cx="2684520" cy="270731"/>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7" name="!!Connector1">
            <a:extLst>
              <a:ext uri="{FF2B5EF4-FFF2-40B4-BE49-F238E27FC236}">
                <a16:creationId xmlns:a16="http://schemas.microsoft.com/office/drawing/2014/main" id="{236A02EF-E940-15C7-0AB0-B6FD7873BC99}"/>
              </a:ext>
            </a:extLst>
          </p:cNvPr>
          <p:cNvCxnSpPr>
            <a:cxnSpLocks/>
            <a:endCxn id="15" idx="0"/>
          </p:cNvCxnSpPr>
          <p:nvPr/>
        </p:nvCxnSpPr>
        <p:spPr>
          <a:xfrm rot="10800000" flipV="1">
            <a:off x="3439049" y="1891509"/>
            <a:ext cx="2665933" cy="270732"/>
          </a:xfrm>
          <a:prstGeom prst="bentConnector2">
            <a:avLst/>
          </a:prstGeom>
          <a:ln>
            <a:tailEnd type="triangle"/>
          </a:ln>
        </p:spPr>
        <p:style>
          <a:lnRef idx="2">
            <a:schemeClr val="dk1"/>
          </a:lnRef>
          <a:fillRef idx="0">
            <a:schemeClr val="dk1"/>
          </a:fillRef>
          <a:effectRef idx="1">
            <a:schemeClr val="dk1"/>
          </a:effectRef>
          <a:fontRef idx="minor">
            <a:schemeClr val="tx1"/>
          </a:fontRef>
        </p:style>
      </p:cxnSp>
      <p:grpSp>
        <p:nvGrpSpPr>
          <p:cNvPr id="164" name="Group 163">
            <a:extLst>
              <a:ext uri="{FF2B5EF4-FFF2-40B4-BE49-F238E27FC236}">
                <a16:creationId xmlns:a16="http://schemas.microsoft.com/office/drawing/2014/main" id="{2888773F-F3CD-8C35-6489-6BCFC586D21D}"/>
              </a:ext>
            </a:extLst>
          </p:cNvPr>
          <p:cNvGrpSpPr/>
          <p:nvPr/>
        </p:nvGrpSpPr>
        <p:grpSpPr>
          <a:xfrm>
            <a:off x="5638637" y="1640815"/>
            <a:ext cx="914400" cy="1373088"/>
            <a:chOff x="5638637" y="1640815"/>
            <a:chExt cx="914400" cy="1373088"/>
          </a:xfrm>
        </p:grpSpPr>
        <p:cxnSp>
          <p:nvCxnSpPr>
            <p:cNvPr id="5" name="!!Connector2">
              <a:extLst>
                <a:ext uri="{FF2B5EF4-FFF2-40B4-BE49-F238E27FC236}">
                  <a16:creationId xmlns:a16="http://schemas.microsoft.com/office/drawing/2014/main" id="{FC26DB92-07EC-7294-09BD-593B88DA97BB}"/>
                </a:ext>
              </a:extLst>
            </p:cNvPr>
            <p:cNvCxnSpPr>
              <a:cxnSpLocks/>
              <a:endCxn id="9" idx="0"/>
            </p:cNvCxnSpPr>
            <p:nvPr/>
          </p:nvCxnSpPr>
          <p:spPr>
            <a:xfrm flipH="1">
              <a:off x="6097740" y="1640815"/>
              <a:ext cx="11027" cy="52142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 name="TextBox 8">
              <a:extLst>
                <a:ext uri="{FF2B5EF4-FFF2-40B4-BE49-F238E27FC236}">
                  <a16:creationId xmlns:a16="http://schemas.microsoft.com/office/drawing/2014/main" id="{95101599-7853-469B-2487-D67867EFB505}"/>
                </a:ext>
              </a:extLst>
            </p:cNvPr>
            <p:cNvSpPr txBox="1"/>
            <p:nvPr/>
          </p:nvSpPr>
          <p:spPr>
            <a:xfrm>
              <a:off x="5902815" y="2162240"/>
              <a:ext cx="389850" cy="461665"/>
            </a:xfrm>
            <a:prstGeom prst="rect">
              <a:avLst/>
            </a:prstGeom>
            <a:noFill/>
          </p:spPr>
          <p:txBody>
            <a:bodyPr wrap="square" rtlCol="0">
              <a:spAutoFit/>
            </a:bodyPr>
            <a:lstStyle/>
            <a:p>
              <a:pPr algn="ctr"/>
              <a:r>
                <a:rPr lang="en-US" sz="2400" b="1" dirty="0">
                  <a:latin typeface="Arial Black" panose="020B0604020202020204" pitchFamily="34" charset="0"/>
                  <a:cs typeface="Arial Black" panose="020B0604020202020204" pitchFamily="34" charset="0"/>
                </a:rPr>
                <a:t>2</a:t>
              </a:r>
            </a:p>
          </p:txBody>
        </p:sp>
        <p:pic>
          <p:nvPicPr>
            <p:cNvPr id="10" name="Picture 9">
              <a:extLst>
                <a:ext uri="{FF2B5EF4-FFF2-40B4-BE49-F238E27FC236}">
                  <a16:creationId xmlns:a16="http://schemas.microsoft.com/office/drawing/2014/main" id="{39B0C2E1-5BE2-B2ED-2544-12470F92CF97}"/>
                </a:ext>
              </a:extLst>
            </p:cNvPr>
            <p:cNvPicPr>
              <a:picLocks noChangeAspect="1"/>
            </p:cNvPicPr>
            <p:nvPr/>
          </p:nvPicPr>
          <p:blipFill>
            <a:blip r:embed="rId2"/>
            <a:srcRect t="4643" b="4643"/>
            <a:stretch/>
          </p:blipFill>
          <p:spPr>
            <a:xfrm>
              <a:off x="5638637" y="2559390"/>
              <a:ext cx="914400" cy="454513"/>
            </a:xfrm>
            <a:prstGeom prst="rect">
              <a:avLst/>
            </a:prstGeom>
          </p:spPr>
        </p:pic>
      </p:grpSp>
      <p:grpSp>
        <p:nvGrpSpPr>
          <p:cNvPr id="165" name="Group 164">
            <a:extLst>
              <a:ext uri="{FF2B5EF4-FFF2-40B4-BE49-F238E27FC236}">
                <a16:creationId xmlns:a16="http://schemas.microsoft.com/office/drawing/2014/main" id="{80B82DC8-68C6-5BD2-CEC9-983C310C3EB7}"/>
              </a:ext>
            </a:extLst>
          </p:cNvPr>
          <p:cNvGrpSpPr/>
          <p:nvPr/>
        </p:nvGrpSpPr>
        <p:grpSpPr>
          <a:xfrm>
            <a:off x="8311730" y="2162240"/>
            <a:ext cx="914400" cy="851663"/>
            <a:chOff x="8311730" y="2162240"/>
            <a:chExt cx="914400" cy="851663"/>
          </a:xfrm>
        </p:grpSpPr>
        <p:sp>
          <p:nvSpPr>
            <p:cNvPr id="12" name="TextBox 11">
              <a:extLst>
                <a:ext uri="{FF2B5EF4-FFF2-40B4-BE49-F238E27FC236}">
                  <a16:creationId xmlns:a16="http://schemas.microsoft.com/office/drawing/2014/main" id="{A1E73319-9AA6-27CD-6228-C0F1BF7E8E20}"/>
                </a:ext>
              </a:extLst>
            </p:cNvPr>
            <p:cNvSpPr txBox="1"/>
            <p:nvPr/>
          </p:nvSpPr>
          <p:spPr>
            <a:xfrm>
              <a:off x="8483002" y="2162240"/>
              <a:ext cx="595035" cy="461665"/>
            </a:xfrm>
            <a:prstGeom prst="rect">
              <a:avLst/>
            </a:prstGeom>
            <a:noFill/>
          </p:spPr>
          <p:txBody>
            <a:bodyPr wrap="none" rtlCol="0">
              <a:spAutoFit/>
            </a:bodyPr>
            <a:lstStyle/>
            <a:p>
              <a:pPr algn="ctr"/>
              <a:r>
                <a:rPr lang="en-US" sz="2400" b="1" dirty="0">
                  <a:latin typeface="Arial Black" panose="020B0604020202020204" pitchFamily="34" charset="0"/>
                  <a:cs typeface="Arial Black" panose="020B0604020202020204" pitchFamily="34" charset="0"/>
                </a:rPr>
                <a:t>29</a:t>
              </a:r>
            </a:p>
          </p:txBody>
        </p:sp>
        <p:pic>
          <p:nvPicPr>
            <p:cNvPr id="13" name="Picture 12">
              <a:extLst>
                <a:ext uri="{FF2B5EF4-FFF2-40B4-BE49-F238E27FC236}">
                  <a16:creationId xmlns:a16="http://schemas.microsoft.com/office/drawing/2014/main" id="{CFE917E1-4123-C71D-2B5F-137AEAFC0365}"/>
                </a:ext>
              </a:extLst>
            </p:cNvPr>
            <p:cNvPicPr>
              <a:picLocks noChangeAspect="1"/>
            </p:cNvPicPr>
            <p:nvPr/>
          </p:nvPicPr>
          <p:blipFill>
            <a:blip r:embed="rId3"/>
            <a:srcRect t="4555" b="4555"/>
            <a:stretch/>
          </p:blipFill>
          <p:spPr>
            <a:xfrm>
              <a:off x="8311730" y="2558503"/>
              <a:ext cx="914400" cy="455400"/>
            </a:xfrm>
            <a:prstGeom prst="rect">
              <a:avLst/>
            </a:prstGeom>
          </p:spPr>
        </p:pic>
      </p:grpSp>
      <p:grpSp>
        <p:nvGrpSpPr>
          <p:cNvPr id="163" name="Group 162">
            <a:extLst>
              <a:ext uri="{FF2B5EF4-FFF2-40B4-BE49-F238E27FC236}">
                <a16:creationId xmlns:a16="http://schemas.microsoft.com/office/drawing/2014/main" id="{F3779698-953C-95DB-B91F-85E59733E9A6}"/>
              </a:ext>
            </a:extLst>
          </p:cNvPr>
          <p:cNvGrpSpPr/>
          <p:nvPr/>
        </p:nvGrpSpPr>
        <p:grpSpPr>
          <a:xfrm>
            <a:off x="2981847" y="2162241"/>
            <a:ext cx="914400" cy="852549"/>
            <a:chOff x="2981847" y="2162241"/>
            <a:chExt cx="914400" cy="852549"/>
          </a:xfrm>
        </p:grpSpPr>
        <p:sp>
          <p:nvSpPr>
            <p:cNvPr id="15" name="TextBox 14">
              <a:extLst>
                <a:ext uri="{FF2B5EF4-FFF2-40B4-BE49-F238E27FC236}">
                  <a16:creationId xmlns:a16="http://schemas.microsoft.com/office/drawing/2014/main" id="{12A8001C-8A70-7B31-F0EA-30B882A9CB42}"/>
                </a:ext>
              </a:extLst>
            </p:cNvPr>
            <p:cNvSpPr txBox="1"/>
            <p:nvPr/>
          </p:nvSpPr>
          <p:spPr>
            <a:xfrm>
              <a:off x="3141530" y="2162241"/>
              <a:ext cx="595035" cy="461665"/>
            </a:xfrm>
            <a:prstGeom prst="rect">
              <a:avLst/>
            </a:prstGeom>
            <a:noFill/>
          </p:spPr>
          <p:txBody>
            <a:bodyPr wrap="none" rtlCol="0">
              <a:spAutoFit/>
            </a:bodyPr>
            <a:lstStyle/>
            <a:p>
              <a:pPr algn="ctr"/>
              <a:r>
                <a:rPr lang="en-US" sz="2400" b="1" dirty="0">
                  <a:latin typeface="Arial Black" panose="020B0604020202020204" pitchFamily="34" charset="0"/>
                  <a:cs typeface="Arial Black" panose="020B0604020202020204" pitchFamily="34" charset="0"/>
                </a:rPr>
                <a:t>42</a:t>
              </a:r>
            </a:p>
          </p:txBody>
        </p:sp>
        <p:pic>
          <p:nvPicPr>
            <p:cNvPr id="16" name="Picture 15">
              <a:extLst>
                <a:ext uri="{FF2B5EF4-FFF2-40B4-BE49-F238E27FC236}">
                  <a16:creationId xmlns:a16="http://schemas.microsoft.com/office/drawing/2014/main" id="{48F0AC36-DB40-0EE4-D3B5-048201CFADC9}"/>
                </a:ext>
              </a:extLst>
            </p:cNvPr>
            <p:cNvPicPr>
              <a:picLocks noChangeAspect="1"/>
            </p:cNvPicPr>
            <p:nvPr/>
          </p:nvPicPr>
          <p:blipFill>
            <a:blip r:embed="rId4"/>
            <a:srcRect t="5663" b="5663"/>
            <a:stretch/>
          </p:blipFill>
          <p:spPr>
            <a:xfrm>
              <a:off x="2981847" y="2559390"/>
              <a:ext cx="914400" cy="455400"/>
            </a:xfrm>
            <a:prstGeom prst="rect">
              <a:avLst/>
            </a:prstGeom>
          </p:spPr>
        </p:pic>
      </p:grpSp>
      <p:cxnSp>
        <p:nvCxnSpPr>
          <p:cNvPr id="23" name="!!Connector3">
            <a:extLst>
              <a:ext uri="{FF2B5EF4-FFF2-40B4-BE49-F238E27FC236}">
                <a16:creationId xmlns:a16="http://schemas.microsoft.com/office/drawing/2014/main" id="{62B07A26-CB8C-51C9-EBD2-67B339942D4E}"/>
              </a:ext>
            </a:extLst>
          </p:cNvPr>
          <p:cNvCxnSpPr>
            <a:cxnSpLocks/>
            <a:stCxn id="16" idx="2"/>
            <a:endCxn id="42" idx="0"/>
          </p:cNvCxnSpPr>
          <p:nvPr/>
        </p:nvCxnSpPr>
        <p:spPr>
          <a:xfrm rot="16200000" flipH="1">
            <a:off x="3851889" y="2601948"/>
            <a:ext cx="306875" cy="1132558"/>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24" name="!!Connector1">
            <a:extLst>
              <a:ext uri="{FF2B5EF4-FFF2-40B4-BE49-F238E27FC236}">
                <a16:creationId xmlns:a16="http://schemas.microsoft.com/office/drawing/2014/main" id="{72FEC596-F79C-8FDF-4A53-C959DE2C24A5}"/>
              </a:ext>
            </a:extLst>
          </p:cNvPr>
          <p:cNvCxnSpPr>
            <a:cxnSpLocks/>
            <a:stCxn id="16" idx="2"/>
            <a:endCxn id="41" idx="0"/>
          </p:cNvCxnSpPr>
          <p:nvPr/>
        </p:nvCxnSpPr>
        <p:spPr>
          <a:xfrm rot="5400000">
            <a:off x="2707057" y="2589676"/>
            <a:ext cx="306876" cy="1157104"/>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grpSp>
        <p:nvGrpSpPr>
          <p:cNvPr id="2" name="Group 1">
            <a:extLst>
              <a:ext uri="{FF2B5EF4-FFF2-40B4-BE49-F238E27FC236}">
                <a16:creationId xmlns:a16="http://schemas.microsoft.com/office/drawing/2014/main" id="{BE4BD7F1-50DF-F5B9-0417-ADCF601DFB56}"/>
              </a:ext>
            </a:extLst>
          </p:cNvPr>
          <p:cNvGrpSpPr/>
          <p:nvPr/>
        </p:nvGrpSpPr>
        <p:grpSpPr>
          <a:xfrm>
            <a:off x="1784073" y="3321666"/>
            <a:ext cx="995738" cy="944819"/>
            <a:chOff x="1784073" y="3321666"/>
            <a:chExt cx="995738" cy="944819"/>
          </a:xfrm>
        </p:grpSpPr>
        <p:pic>
          <p:nvPicPr>
            <p:cNvPr id="30" name="Picture 29">
              <a:extLst>
                <a:ext uri="{FF2B5EF4-FFF2-40B4-BE49-F238E27FC236}">
                  <a16:creationId xmlns:a16="http://schemas.microsoft.com/office/drawing/2014/main" id="{1E7324A3-0DED-54ED-DABD-F7AA5F9405C0}"/>
                </a:ext>
              </a:extLst>
            </p:cNvPr>
            <p:cNvPicPr>
              <a:picLocks noChangeAspect="1"/>
            </p:cNvPicPr>
            <p:nvPr/>
          </p:nvPicPr>
          <p:blipFill>
            <a:blip r:embed="rId5"/>
            <a:srcRect t="4892" b="4892"/>
            <a:stretch/>
          </p:blipFill>
          <p:spPr>
            <a:xfrm>
              <a:off x="1907128" y="4018053"/>
              <a:ext cx="749627" cy="248432"/>
            </a:xfrm>
            <a:prstGeom prst="rect">
              <a:avLst/>
            </a:prstGeom>
          </p:spPr>
        </p:pic>
        <p:pic>
          <p:nvPicPr>
            <p:cNvPr id="34" name="Picture 33">
              <a:extLst>
                <a:ext uri="{FF2B5EF4-FFF2-40B4-BE49-F238E27FC236}">
                  <a16:creationId xmlns:a16="http://schemas.microsoft.com/office/drawing/2014/main" id="{5AFA7E0B-57C6-2CA7-21B2-5AEF16880DDD}"/>
                </a:ext>
              </a:extLst>
            </p:cNvPr>
            <p:cNvPicPr>
              <a:picLocks noChangeAspect="1"/>
            </p:cNvPicPr>
            <p:nvPr/>
          </p:nvPicPr>
          <p:blipFill>
            <a:blip r:embed="rId6"/>
            <a:srcRect t="12015" b="12015"/>
            <a:stretch/>
          </p:blipFill>
          <p:spPr>
            <a:xfrm>
              <a:off x="1784073" y="3741470"/>
              <a:ext cx="995738" cy="274320"/>
            </a:xfrm>
            <a:prstGeom prst="rect">
              <a:avLst/>
            </a:prstGeom>
          </p:spPr>
        </p:pic>
        <p:sp>
          <p:nvSpPr>
            <p:cNvPr id="41" name="TextBox 40">
              <a:extLst>
                <a:ext uri="{FF2B5EF4-FFF2-40B4-BE49-F238E27FC236}">
                  <a16:creationId xmlns:a16="http://schemas.microsoft.com/office/drawing/2014/main" id="{6962D2B2-105D-FC75-426F-23B9D6A385F6}"/>
                </a:ext>
              </a:extLst>
            </p:cNvPr>
            <p:cNvSpPr txBox="1"/>
            <p:nvPr/>
          </p:nvSpPr>
          <p:spPr>
            <a:xfrm>
              <a:off x="1984425" y="3321666"/>
              <a:ext cx="595035" cy="461665"/>
            </a:xfrm>
            <a:prstGeom prst="rect">
              <a:avLst/>
            </a:prstGeom>
            <a:noFill/>
          </p:spPr>
          <p:txBody>
            <a:bodyPr wrap="none" rtlCol="0">
              <a:spAutoFit/>
            </a:bodyPr>
            <a:lstStyle/>
            <a:p>
              <a:pPr algn="ctr"/>
              <a:r>
                <a:rPr lang="en-US" sz="2400" b="1" dirty="0">
                  <a:latin typeface="Arial Black" panose="020B0604020202020204" pitchFamily="34" charset="0"/>
                  <a:cs typeface="Arial Black" panose="020B0604020202020204" pitchFamily="34" charset="0"/>
                </a:rPr>
                <a:t>20</a:t>
              </a:r>
            </a:p>
          </p:txBody>
        </p:sp>
      </p:grpSp>
      <p:grpSp>
        <p:nvGrpSpPr>
          <p:cNvPr id="3" name="Group 2">
            <a:extLst>
              <a:ext uri="{FF2B5EF4-FFF2-40B4-BE49-F238E27FC236}">
                <a16:creationId xmlns:a16="http://schemas.microsoft.com/office/drawing/2014/main" id="{17174A66-C1DA-C723-C037-3D18EF2B8D19}"/>
              </a:ext>
            </a:extLst>
          </p:cNvPr>
          <p:cNvGrpSpPr/>
          <p:nvPr/>
        </p:nvGrpSpPr>
        <p:grpSpPr>
          <a:xfrm>
            <a:off x="4057307" y="3321665"/>
            <a:ext cx="995738" cy="943869"/>
            <a:chOff x="4057307" y="3321665"/>
            <a:chExt cx="995738" cy="943869"/>
          </a:xfrm>
        </p:grpSpPr>
        <p:pic>
          <p:nvPicPr>
            <p:cNvPr id="31" name="Picture 30">
              <a:extLst>
                <a:ext uri="{FF2B5EF4-FFF2-40B4-BE49-F238E27FC236}">
                  <a16:creationId xmlns:a16="http://schemas.microsoft.com/office/drawing/2014/main" id="{D4C7DA5C-B13C-CE08-3032-1B3C46EFD003}"/>
                </a:ext>
              </a:extLst>
            </p:cNvPr>
            <p:cNvPicPr>
              <a:picLocks noChangeAspect="1"/>
            </p:cNvPicPr>
            <p:nvPr/>
          </p:nvPicPr>
          <p:blipFill>
            <a:blip r:embed="rId7"/>
            <a:srcRect t="11598" b="11598"/>
            <a:stretch/>
          </p:blipFill>
          <p:spPr>
            <a:xfrm>
              <a:off x="4057307" y="3741470"/>
              <a:ext cx="995738" cy="274320"/>
            </a:xfrm>
            <a:prstGeom prst="rect">
              <a:avLst/>
            </a:prstGeom>
          </p:spPr>
        </p:pic>
        <p:pic>
          <p:nvPicPr>
            <p:cNvPr id="33" name="Picture 32">
              <a:extLst>
                <a:ext uri="{FF2B5EF4-FFF2-40B4-BE49-F238E27FC236}">
                  <a16:creationId xmlns:a16="http://schemas.microsoft.com/office/drawing/2014/main" id="{08EBADB9-7778-34A5-038F-D2CF74C3ED39}"/>
                </a:ext>
              </a:extLst>
            </p:cNvPr>
            <p:cNvPicPr>
              <a:picLocks noChangeAspect="1"/>
            </p:cNvPicPr>
            <p:nvPr/>
          </p:nvPicPr>
          <p:blipFill>
            <a:blip r:embed="rId8"/>
            <a:srcRect t="7616" b="7616"/>
            <a:stretch/>
          </p:blipFill>
          <p:spPr>
            <a:xfrm>
              <a:off x="4164066" y="4019005"/>
              <a:ext cx="782220" cy="246529"/>
            </a:xfrm>
            <a:prstGeom prst="rect">
              <a:avLst/>
            </a:prstGeom>
          </p:spPr>
        </p:pic>
        <p:sp>
          <p:nvSpPr>
            <p:cNvPr id="42" name="TextBox 41">
              <a:extLst>
                <a:ext uri="{FF2B5EF4-FFF2-40B4-BE49-F238E27FC236}">
                  <a16:creationId xmlns:a16="http://schemas.microsoft.com/office/drawing/2014/main" id="{99FAFEF8-630C-C91F-2BDC-17998F1774FD}"/>
                </a:ext>
              </a:extLst>
            </p:cNvPr>
            <p:cNvSpPr txBox="1"/>
            <p:nvPr/>
          </p:nvSpPr>
          <p:spPr>
            <a:xfrm>
              <a:off x="4274087" y="3321665"/>
              <a:ext cx="595035" cy="461665"/>
            </a:xfrm>
            <a:prstGeom prst="rect">
              <a:avLst/>
            </a:prstGeom>
            <a:noFill/>
          </p:spPr>
          <p:txBody>
            <a:bodyPr wrap="none" rtlCol="0">
              <a:spAutoFit/>
            </a:bodyPr>
            <a:lstStyle/>
            <a:p>
              <a:pPr algn="ctr"/>
              <a:r>
                <a:rPr lang="en-US" sz="2400" b="1" dirty="0">
                  <a:latin typeface="Arial Black" panose="020B0604020202020204" pitchFamily="34" charset="0"/>
                  <a:cs typeface="Arial Black" panose="020B0604020202020204" pitchFamily="34" charset="0"/>
                </a:rPr>
                <a:t>22</a:t>
              </a:r>
            </a:p>
          </p:txBody>
        </p:sp>
      </p:grpSp>
      <p:cxnSp>
        <p:nvCxnSpPr>
          <p:cNvPr id="122" name="!!Connector2">
            <a:extLst>
              <a:ext uri="{FF2B5EF4-FFF2-40B4-BE49-F238E27FC236}">
                <a16:creationId xmlns:a16="http://schemas.microsoft.com/office/drawing/2014/main" id="{9BFCC620-0B08-B5D8-B64D-6A00B7AA2497}"/>
              </a:ext>
            </a:extLst>
          </p:cNvPr>
          <p:cNvCxnSpPr>
            <a:cxnSpLocks/>
            <a:stCxn id="121" idx="3"/>
          </p:cNvCxnSpPr>
          <p:nvPr/>
        </p:nvCxnSpPr>
        <p:spPr>
          <a:xfrm>
            <a:off x="2656755" y="492223"/>
            <a:ext cx="3450130" cy="335946"/>
          </a:xfrm>
          <a:prstGeom prst="bentConnector3">
            <a:avLst>
              <a:gd name="adj1" fmla="val 99996"/>
            </a:avLst>
          </a:prstGeom>
          <a:ln>
            <a:tailEnd type="triangle"/>
          </a:ln>
        </p:spPr>
        <p:style>
          <a:lnRef idx="2">
            <a:schemeClr val="dk1"/>
          </a:lnRef>
          <a:fillRef idx="0">
            <a:schemeClr val="dk1"/>
          </a:fillRef>
          <a:effectRef idx="1">
            <a:schemeClr val="dk1"/>
          </a:effectRef>
          <a:fontRef idx="minor">
            <a:schemeClr val="tx1"/>
          </a:fontRef>
        </p:style>
      </p:cxnSp>
      <p:sp>
        <p:nvSpPr>
          <p:cNvPr id="121" name="TextBox 120">
            <a:extLst>
              <a:ext uri="{FF2B5EF4-FFF2-40B4-BE49-F238E27FC236}">
                <a16:creationId xmlns:a16="http://schemas.microsoft.com/office/drawing/2014/main" id="{564E2E09-EC4A-7DB4-9B59-3D02BB9ED2A2}"/>
              </a:ext>
            </a:extLst>
          </p:cNvPr>
          <p:cNvSpPr txBox="1"/>
          <p:nvPr/>
        </p:nvSpPr>
        <p:spPr>
          <a:xfrm>
            <a:off x="779318" y="169057"/>
            <a:ext cx="1877437" cy="646331"/>
          </a:xfrm>
          <a:prstGeom prst="rect">
            <a:avLst/>
          </a:prstGeom>
          <a:noFill/>
        </p:spPr>
        <p:txBody>
          <a:bodyPr wrap="none" rtlCol="0">
            <a:spAutoFit/>
          </a:bodyPr>
          <a:lstStyle/>
          <a:p>
            <a:pPr algn="ctr"/>
            <a:r>
              <a:rPr lang="en-US" sz="3600" b="1" dirty="0">
                <a:latin typeface="Arial Black" panose="020B0604020202020204" pitchFamily="34" charset="0"/>
                <a:cs typeface="Arial Black" panose="020B0604020202020204" pitchFamily="34" charset="0"/>
              </a:rPr>
              <a:t>26,528</a:t>
            </a:r>
          </a:p>
        </p:txBody>
      </p:sp>
      <p:sp>
        <p:nvSpPr>
          <p:cNvPr id="22" name="Freeform 21">
            <a:extLst>
              <a:ext uri="{FF2B5EF4-FFF2-40B4-BE49-F238E27FC236}">
                <a16:creationId xmlns:a16="http://schemas.microsoft.com/office/drawing/2014/main" id="{B6E9A358-2BBE-50DB-EBB1-E91A877329F4}"/>
              </a:ext>
            </a:extLst>
          </p:cNvPr>
          <p:cNvSpPr/>
          <p:nvPr/>
        </p:nvSpPr>
        <p:spPr>
          <a:xfrm>
            <a:off x="5638637" y="1882926"/>
            <a:ext cx="3706531" cy="1260814"/>
          </a:xfrm>
          <a:custGeom>
            <a:avLst/>
            <a:gdLst>
              <a:gd name="connsiteX0" fmla="*/ 475730 w 3706531"/>
              <a:gd name="connsiteY0" fmla="*/ 0 h 1260814"/>
              <a:gd name="connsiteX1" fmla="*/ 3160249 w 3706531"/>
              <a:gd name="connsiteY1" fmla="*/ 0 h 1260814"/>
              <a:gd name="connsiteX2" fmla="*/ 3160249 w 3706531"/>
              <a:gd name="connsiteY2" fmla="*/ 15561 h 1260814"/>
              <a:gd name="connsiteX3" fmla="*/ 3706531 w 3706531"/>
              <a:gd name="connsiteY3" fmla="*/ 15561 h 1260814"/>
              <a:gd name="connsiteX4" fmla="*/ 3706531 w 3706531"/>
              <a:gd name="connsiteY4" fmla="*/ 1260814 h 1260814"/>
              <a:gd name="connsiteX5" fmla="*/ 0 w 3706531"/>
              <a:gd name="connsiteY5" fmla="*/ 1260814 h 1260814"/>
              <a:gd name="connsiteX6" fmla="*/ 0 w 3706531"/>
              <a:gd name="connsiteY6" fmla="*/ 15561 h 1260814"/>
              <a:gd name="connsiteX7" fmla="*/ 475730 w 3706531"/>
              <a:gd name="connsiteY7" fmla="*/ 15561 h 1260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6531" h="1260814">
                <a:moveTo>
                  <a:pt x="475730" y="0"/>
                </a:moveTo>
                <a:lnTo>
                  <a:pt x="3160249" y="0"/>
                </a:lnTo>
                <a:lnTo>
                  <a:pt x="3160249" y="15561"/>
                </a:lnTo>
                <a:lnTo>
                  <a:pt x="3706531" y="15561"/>
                </a:lnTo>
                <a:lnTo>
                  <a:pt x="3706531" y="1260814"/>
                </a:lnTo>
                <a:lnTo>
                  <a:pt x="0" y="1260814"/>
                </a:lnTo>
                <a:lnTo>
                  <a:pt x="0" y="15561"/>
                </a:lnTo>
                <a:lnTo>
                  <a:pt x="475730" y="15561"/>
                </a:lnTo>
                <a:close/>
              </a:path>
            </a:pathLst>
          </a:cu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8" name="Straight Connector 7">
            <a:extLst>
              <a:ext uri="{FF2B5EF4-FFF2-40B4-BE49-F238E27FC236}">
                <a16:creationId xmlns:a16="http://schemas.microsoft.com/office/drawing/2014/main" id="{5FFE4EE3-A43B-FF6A-2B60-BCC01669BCED}"/>
              </a:ext>
            </a:extLst>
          </p:cNvPr>
          <p:cNvCxnSpPr>
            <a:cxnSpLocks/>
          </p:cNvCxnSpPr>
          <p:nvPr/>
        </p:nvCxnSpPr>
        <p:spPr>
          <a:xfrm>
            <a:off x="0" y="5769414"/>
            <a:ext cx="12192000" cy="0"/>
          </a:xfrm>
          <a:prstGeom prst="line">
            <a:avLst/>
          </a:prstGeom>
          <a:ln w="12700">
            <a:solidFill>
              <a:schemeClr val="tx1"/>
            </a:solidFill>
          </a:ln>
        </p:spPr>
        <p:style>
          <a:lnRef idx="2">
            <a:schemeClr val="dk1"/>
          </a:lnRef>
          <a:fillRef idx="0">
            <a:schemeClr val="dk1"/>
          </a:fillRef>
          <a:effectRef idx="1">
            <a:schemeClr val="dk1"/>
          </a:effectRef>
          <a:fontRef idx="minor">
            <a:schemeClr val="tx1"/>
          </a:fontRef>
        </p:style>
      </p:cxnSp>
      <p:grpSp>
        <p:nvGrpSpPr>
          <p:cNvPr id="11" name="Group 10">
            <a:extLst>
              <a:ext uri="{FF2B5EF4-FFF2-40B4-BE49-F238E27FC236}">
                <a16:creationId xmlns:a16="http://schemas.microsoft.com/office/drawing/2014/main" id="{66862000-17B4-8CCE-D893-7FD4D5757DD6}"/>
              </a:ext>
            </a:extLst>
          </p:cNvPr>
          <p:cNvGrpSpPr>
            <a:grpSpLocks noChangeAspect="1"/>
          </p:cNvGrpSpPr>
          <p:nvPr/>
        </p:nvGrpSpPr>
        <p:grpSpPr>
          <a:xfrm>
            <a:off x="46662" y="5941083"/>
            <a:ext cx="1140056" cy="840263"/>
            <a:chOff x="1423698" y="962703"/>
            <a:chExt cx="2845977" cy="2097589"/>
          </a:xfrm>
        </p:grpSpPr>
        <p:pic>
          <p:nvPicPr>
            <p:cNvPr id="14" name="Picture 13" descr="A group of blue people with a white rectangle over their head&#10;&#10;Description automatically generated">
              <a:extLst>
                <a:ext uri="{FF2B5EF4-FFF2-40B4-BE49-F238E27FC236}">
                  <a16:creationId xmlns:a16="http://schemas.microsoft.com/office/drawing/2014/main" id="{7C4BFFBF-A755-2A03-181D-F5E712CC0272}"/>
                </a:ext>
              </a:extLst>
            </p:cNvPr>
            <p:cNvPicPr>
              <a:picLocks noChangeAspect="1"/>
            </p:cNvPicPr>
            <p:nvPr/>
          </p:nvPicPr>
          <p:blipFill rotWithShape="1">
            <a:blip r:embed="rId9"/>
            <a:srcRect t="23200" b="21326"/>
            <a:stretch/>
          </p:blipFill>
          <p:spPr>
            <a:xfrm>
              <a:off x="1832619" y="962703"/>
              <a:ext cx="2057433" cy="1141331"/>
            </a:xfrm>
            <a:prstGeom prst="rect">
              <a:avLst/>
            </a:prstGeom>
          </p:spPr>
        </p:pic>
        <p:sp>
          <p:nvSpPr>
            <p:cNvPr id="25" name="TextBox 24">
              <a:extLst>
                <a:ext uri="{FF2B5EF4-FFF2-40B4-BE49-F238E27FC236}">
                  <a16:creationId xmlns:a16="http://schemas.microsoft.com/office/drawing/2014/main" id="{FA79EB91-9AAC-582E-F4C4-F8FAC78BD5F9}"/>
                </a:ext>
              </a:extLst>
            </p:cNvPr>
            <p:cNvSpPr txBox="1"/>
            <p:nvPr/>
          </p:nvSpPr>
          <p:spPr>
            <a:xfrm>
              <a:off x="1423698" y="2061478"/>
              <a:ext cx="2845977" cy="998814"/>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ADJUDICATED </a:t>
              </a:r>
            </a:p>
            <a:p>
              <a:pPr algn="ctr"/>
              <a:r>
                <a:rPr lang="en-US" sz="1000" b="1" dirty="0">
                  <a:latin typeface="Arial" panose="020B0604020202020204" pitchFamily="34" charset="0"/>
                  <a:cs typeface="Arial" panose="020B0604020202020204" pitchFamily="34" charset="0"/>
                </a:rPr>
                <a:t>NEGATIVE</a:t>
              </a:r>
            </a:p>
          </p:txBody>
        </p:sp>
      </p:grpSp>
      <p:grpSp>
        <p:nvGrpSpPr>
          <p:cNvPr id="26" name="Group 25">
            <a:extLst>
              <a:ext uri="{FF2B5EF4-FFF2-40B4-BE49-F238E27FC236}">
                <a16:creationId xmlns:a16="http://schemas.microsoft.com/office/drawing/2014/main" id="{B36B2CCA-0523-8150-FF94-A65B6CFDA295}"/>
              </a:ext>
            </a:extLst>
          </p:cNvPr>
          <p:cNvGrpSpPr>
            <a:grpSpLocks noChangeAspect="1"/>
          </p:cNvGrpSpPr>
          <p:nvPr/>
        </p:nvGrpSpPr>
        <p:grpSpPr>
          <a:xfrm>
            <a:off x="1250987" y="5939107"/>
            <a:ext cx="1140057" cy="844410"/>
            <a:chOff x="4502782" y="962703"/>
            <a:chExt cx="2519151" cy="1865869"/>
          </a:xfrm>
        </p:grpSpPr>
        <p:pic>
          <p:nvPicPr>
            <p:cNvPr id="27" name="Picture 26" descr="A group of people with a white cross&#10;&#10;Description automatically generated">
              <a:extLst>
                <a:ext uri="{FF2B5EF4-FFF2-40B4-BE49-F238E27FC236}">
                  <a16:creationId xmlns:a16="http://schemas.microsoft.com/office/drawing/2014/main" id="{0808B52D-BEA0-382C-D793-DAC38AD82262}"/>
                </a:ext>
              </a:extLst>
            </p:cNvPr>
            <p:cNvPicPr>
              <a:picLocks noChangeAspect="1"/>
            </p:cNvPicPr>
            <p:nvPr/>
          </p:nvPicPr>
          <p:blipFill rotWithShape="1">
            <a:blip r:embed="rId10"/>
            <a:srcRect t="23464" b="21063"/>
            <a:stretch/>
          </p:blipFill>
          <p:spPr>
            <a:xfrm>
              <a:off x="4856898" y="962703"/>
              <a:ext cx="1821174" cy="1010262"/>
            </a:xfrm>
            <a:prstGeom prst="rect">
              <a:avLst/>
            </a:prstGeom>
          </p:spPr>
        </p:pic>
        <p:sp>
          <p:nvSpPr>
            <p:cNvPr id="28" name="TextBox 27">
              <a:extLst>
                <a:ext uri="{FF2B5EF4-FFF2-40B4-BE49-F238E27FC236}">
                  <a16:creationId xmlns:a16="http://schemas.microsoft.com/office/drawing/2014/main" id="{7A698942-3FB3-12E2-0180-6B3767384564}"/>
                </a:ext>
              </a:extLst>
            </p:cNvPr>
            <p:cNvSpPr txBox="1"/>
            <p:nvPr/>
          </p:nvSpPr>
          <p:spPr>
            <a:xfrm>
              <a:off x="4502782" y="1944460"/>
              <a:ext cx="2519151" cy="884112"/>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ADJUDICATED </a:t>
              </a:r>
            </a:p>
            <a:p>
              <a:pPr algn="ctr"/>
              <a:r>
                <a:rPr lang="en-US" sz="1000" b="1" dirty="0">
                  <a:latin typeface="Arial" panose="020B0604020202020204" pitchFamily="34" charset="0"/>
                  <a:cs typeface="Arial" panose="020B0604020202020204" pitchFamily="34" charset="0"/>
                </a:rPr>
                <a:t>POSITIVE</a:t>
              </a:r>
            </a:p>
          </p:txBody>
        </p:sp>
      </p:grpSp>
      <p:grpSp>
        <p:nvGrpSpPr>
          <p:cNvPr id="29" name="Group 28">
            <a:extLst>
              <a:ext uri="{FF2B5EF4-FFF2-40B4-BE49-F238E27FC236}">
                <a16:creationId xmlns:a16="http://schemas.microsoft.com/office/drawing/2014/main" id="{F4E8FDB5-44D5-07CA-52F0-A32F3F2E41A7}"/>
              </a:ext>
            </a:extLst>
          </p:cNvPr>
          <p:cNvGrpSpPr>
            <a:grpSpLocks noChangeAspect="1"/>
          </p:cNvGrpSpPr>
          <p:nvPr/>
        </p:nvGrpSpPr>
        <p:grpSpPr>
          <a:xfrm>
            <a:off x="2302913" y="5976175"/>
            <a:ext cx="1737975" cy="840263"/>
            <a:chOff x="6727697" y="962703"/>
            <a:chExt cx="4404021" cy="2129225"/>
          </a:xfrm>
        </p:grpSpPr>
        <p:pic>
          <p:nvPicPr>
            <p:cNvPr id="32" name="Picture 31" descr="A white question mark on a black background&#10;&#10;Description automatically generated">
              <a:extLst>
                <a:ext uri="{FF2B5EF4-FFF2-40B4-BE49-F238E27FC236}">
                  <a16:creationId xmlns:a16="http://schemas.microsoft.com/office/drawing/2014/main" id="{CF597AB7-92FD-41C1-2132-FCF717709CEC}"/>
                </a:ext>
              </a:extLst>
            </p:cNvPr>
            <p:cNvPicPr>
              <a:picLocks noChangeAspect="1"/>
            </p:cNvPicPr>
            <p:nvPr/>
          </p:nvPicPr>
          <p:blipFill rotWithShape="1">
            <a:blip r:embed="rId11"/>
            <a:srcRect t="23583" b="20943"/>
            <a:stretch/>
          </p:blipFill>
          <p:spPr>
            <a:xfrm>
              <a:off x="7886850" y="962703"/>
              <a:ext cx="2088466" cy="1158543"/>
            </a:xfrm>
            <a:prstGeom prst="rect">
              <a:avLst/>
            </a:prstGeom>
          </p:spPr>
        </p:pic>
        <p:sp>
          <p:nvSpPr>
            <p:cNvPr id="35" name="TextBox 34">
              <a:extLst>
                <a:ext uri="{FF2B5EF4-FFF2-40B4-BE49-F238E27FC236}">
                  <a16:creationId xmlns:a16="http://schemas.microsoft.com/office/drawing/2014/main" id="{0E39D998-3C17-C65C-65D0-C38F07ECA203}"/>
                </a:ext>
              </a:extLst>
            </p:cNvPr>
            <p:cNvSpPr txBox="1"/>
            <p:nvPr/>
          </p:nvSpPr>
          <p:spPr>
            <a:xfrm>
              <a:off x="6727697" y="2078050"/>
              <a:ext cx="4404021" cy="1013878"/>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ADJUDICATION STATUS </a:t>
              </a:r>
            </a:p>
            <a:p>
              <a:pPr algn="ctr"/>
              <a:r>
                <a:rPr lang="en-US" sz="1000" b="1" dirty="0">
                  <a:latin typeface="Arial" panose="020B0604020202020204" pitchFamily="34" charset="0"/>
                  <a:cs typeface="Arial" panose="020B0604020202020204" pitchFamily="34" charset="0"/>
                </a:rPr>
                <a:t>NOT DETERMINED</a:t>
              </a:r>
            </a:p>
          </p:txBody>
        </p:sp>
      </p:grpSp>
      <p:grpSp>
        <p:nvGrpSpPr>
          <p:cNvPr id="36" name="Group 35">
            <a:extLst>
              <a:ext uri="{FF2B5EF4-FFF2-40B4-BE49-F238E27FC236}">
                <a16:creationId xmlns:a16="http://schemas.microsoft.com/office/drawing/2014/main" id="{FD6BBF8F-B3EA-6AB7-A812-5E24C4AC6C82}"/>
              </a:ext>
            </a:extLst>
          </p:cNvPr>
          <p:cNvGrpSpPr>
            <a:grpSpLocks noChangeAspect="1"/>
          </p:cNvGrpSpPr>
          <p:nvPr/>
        </p:nvGrpSpPr>
        <p:grpSpPr>
          <a:xfrm>
            <a:off x="3930983" y="5988361"/>
            <a:ext cx="1150871" cy="785749"/>
            <a:chOff x="112782" y="3043604"/>
            <a:chExt cx="2565671" cy="1751695"/>
          </a:xfrm>
        </p:grpSpPr>
        <p:pic>
          <p:nvPicPr>
            <p:cNvPr id="37" name="Picture 36" descr="A test tube with a red and white logo&#10;&#10;Description automatically generated">
              <a:extLst>
                <a:ext uri="{FF2B5EF4-FFF2-40B4-BE49-F238E27FC236}">
                  <a16:creationId xmlns:a16="http://schemas.microsoft.com/office/drawing/2014/main" id="{C12DFC8C-FA28-0827-B5BF-8152E63D682E}"/>
                </a:ext>
              </a:extLst>
            </p:cNvPr>
            <p:cNvPicPr>
              <a:picLocks noChangeAspect="1"/>
            </p:cNvPicPr>
            <p:nvPr/>
          </p:nvPicPr>
          <p:blipFill rotWithShape="1">
            <a:blip r:embed="rId12"/>
            <a:srcRect t="30850" b="33493"/>
            <a:stretch/>
          </p:blipFill>
          <p:spPr>
            <a:xfrm>
              <a:off x="112782" y="3043604"/>
              <a:ext cx="2565671" cy="914845"/>
            </a:xfrm>
            <a:prstGeom prst="rect">
              <a:avLst/>
            </a:prstGeom>
          </p:spPr>
        </p:pic>
        <p:sp>
          <p:nvSpPr>
            <p:cNvPr id="38" name="TextBox 37">
              <a:extLst>
                <a:ext uri="{FF2B5EF4-FFF2-40B4-BE49-F238E27FC236}">
                  <a16:creationId xmlns:a16="http://schemas.microsoft.com/office/drawing/2014/main" id="{8927BC47-DB2E-981F-B699-01AB7D798B7D}"/>
                </a:ext>
              </a:extLst>
            </p:cNvPr>
            <p:cNvSpPr txBox="1"/>
            <p:nvPr/>
          </p:nvSpPr>
          <p:spPr>
            <a:xfrm>
              <a:off x="256440" y="3903321"/>
              <a:ext cx="2277111" cy="891978"/>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POSITIVE HIV</a:t>
              </a:r>
            </a:p>
            <a:p>
              <a:pPr algn="ctr"/>
              <a:r>
                <a:rPr lang="en-US" sz="1000" b="1" dirty="0">
                  <a:latin typeface="Arial" panose="020B0604020202020204" pitchFamily="34" charset="0"/>
                  <a:cs typeface="Arial" panose="020B0604020202020204" pitchFamily="34" charset="0"/>
                </a:rPr>
                <a:t>RNA TEST</a:t>
              </a:r>
            </a:p>
          </p:txBody>
        </p:sp>
      </p:grpSp>
      <p:grpSp>
        <p:nvGrpSpPr>
          <p:cNvPr id="39" name="Group 38">
            <a:extLst>
              <a:ext uri="{FF2B5EF4-FFF2-40B4-BE49-F238E27FC236}">
                <a16:creationId xmlns:a16="http://schemas.microsoft.com/office/drawing/2014/main" id="{BB9EC2B6-8F4B-57A3-97AE-93E4EA6E838A}"/>
              </a:ext>
            </a:extLst>
          </p:cNvPr>
          <p:cNvGrpSpPr>
            <a:grpSpLocks noChangeAspect="1"/>
          </p:cNvGrpSpPr>
          <p:nvPr/>
        </p:nvGrpSpPr>
        <p:grpSpPr>
          <a:xfrm>
            <a:off x="5265869" y="5988671"/>
            <a:ext cx="1150308" cy="785749"/>
            <a:chOff x="3248094" y="3043604"/>
            <a:chExt cx="2564422" cy="1751697"/>
          </a:xfrm>
        </p:grpSpPr>
        <p:pic>
          <p:nvPicPr>
            <p:cNvPr id="40" name="Picture 39" descr="A grey and white test tube&#10;&#10;Description automatically generated">
              <a:extLst>
                <a:ext uri="{FF2B5EF4-FFF2-40B4-BE49-F238E27FC236}">
                  <a16:creationId xmlns:a16="http://schemas.microsoft.com/office/drawing/2014/main" id="{60581D05-9A2D-658B-AD9D-433550D87B3B}"/>
                </a:ext>
              </a:extLst>
            </p:cNvPr>
            <p:cNvPicPr>
              <a:picLocks noChangeAspect="1"/>
            </p:cNvPicPr>
            <p:nvPr/>
          </p:nvPicPr>
          <p:blipFill rotWithShape="1">
            <a:blip r:embed="rId13"/>
            <a:srcRect t="30466" b="33877"/>
            <a:stretch/>
          </p:blipFill>
          <p:spPr>
            <a:xfrm>
              <a:off x="3248094" y="3043604"/>
              <a:ext cx="2564422" cy="914400"/>
            </a:xfrm>
            <a:prstGeom prst="rect">
              <a:avLst/>
            </a:prstGeom>
          </p:spPr>
        </p:pic>
        <p:sp>
          <p:nvSpPr>
            <p:cNvPr id="43" name="TextBox 42">
              <a:extLst>
                <a:ext uri="{FF2B5EF4-FFF2-40B4-BE49-F238E27FC236}">
                  <a16:creationId xmlns:a16="http://schemas.microsoft.com/office/drawing/2014/main" id="{5550503C-3D35-EB6D-8846-1022C52B585B}"/>
                </a:ext>
              </a:extLst>
            </p:cNvPr>
            <p:cNvSpPr txBox="1"/>
            <p:nvPr/>
          </p:nvSpPr>
          <p:spPr>
            <a:xfrm>
              <a:off x="3279178" y="3903322"/>
              <a:ext cx="2502257" cy="891979"/>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NEGATIVE HIV </a:t>
              </a:r>
            </a:p>
            <a:p>
              <a:pPr algn="ctr"/>
              <a:r>
                <a:rPr lang="en-US" sz="1000" b="1" dirty="0">
                  <a:latin typeface="Arial" panose="020B0604020202020204" pitchFamily="34" charset="0"/>
                  <a:cs typeface="Arial" panose="020B0604020202020204" pitchFamily="34" charset="0"/>
                </a:rPr>
                <a:t>RNA TEST</a:t>
              </a:r>
            </a:p>
          </p:txBody>
        </p:sp>
      </p:grpSp>
      <p:grpSp>
        <p:nvGrpSpPr>
          <p:cNvPr id="47" name="Group 46">
            <a:extLst>
              <a:ext uri="{FF2B5EF4-FFF2-40B4-BE49-F238E27FC236}">
                <a16:creationId xmlns:a16="http://schemas.microsoft.com/office/drawing/2014/main" id="{A151E72A-2F73-50F0-EB46-69BE1DFDF2F8}"/>
              </a:ext>
            </a:extLst>
          </p:cNvPr>
          <p:cNvGrpSpPr>
            <a:grpSpLocks noChangeAspect="1"/>
          </p:cNvGrpSpPr>
          <p:nvPr/>
        </p:nvGrpSpPr>
        <p:grpSpPr>
          <a:xfrm>
            <a:off x="7895174" y="6008671"/>
            <a:ext cx="1481496" cy="730658"/>
            <a:chOff x="8874332" y="3043604"/>
            <a:chExt cx="3853199" cy="1900358"/>
          </a:xfrm>
        </p:grpSpPr>
        <p:pic>
          <p:nvPicPr>
            <p:cNvPr id="48" name="Picture 47" descr="A white object with a black background&#10;&#10;Description automatically generated">
              <a:extLst>
                <a:ext uri="{FF2B5EF4-FFF2-40B4-BE49-F238E27FC236}">
                  <a16:creationId xmlns:a16="http://schemas.microsoft.com/office/drawing/2014/main" id="{829EE42A-B4D4-5C2E-59D2-F41B4C2EE274}"/>
                </a:ext>
              </a:extLst>
            </p:cNvPr>
            <p:cNvPicPr>
              <a:picLocks noChangeAspect="1"/>
            </p:cNvPicPr>
            <p:nvPr/>
          </p:nvPicPr>
          <p:blipFill rotWithShape="1">
            <a:blip r:embed="rId14"/>
            <a:srcRect t="32115" b="32228"/>
            <a:stretch/>
          </p:blipFill>
          <p:spPr>
            <a:xfrm>
              <a:off x="9518719" y="3043604"/>
              <a:ext cx="2564422" cy="914400"/>
            </a:xfrm>
            <a:prstGeom prst="rect">
              <a:avLst/>
            </a:prstGeom>
          </p:spPr>
        </p:pic>
        <p:sp>
          <p:nvSpPr>
            <p:cNvPr id="49" name="TextBox 48">
              <a:extLst>
                <a:ext uri="{FF2B5EF4-FFF2-40B4-BE49-F238E27FC236}">
                  <a16:creationId xmlns:a16="http://schemas.microsoft.com/office/drawing/2014/main" id="{1A356012-4F7F-C7ED-14B1-256DDE7BE7A5}"/>
                </a:ext>
              </a:extLst>
            </p:cNvPr>
            <p:cNvSpPr txBox="1"/>
            <p:nvPr/>
          </p:nvSpPr>
          <p:spPr>
            <a:xfrm>
              <a:off x="8874332" y="3903322"/>
              <a:ext cx="3853199" cy="1040640"/>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NEGATIVE NON-RNA</a:t>
              </a:r>
            </a:p>
            <a:p>
              <a:pPr algn="ctr"/>
              <a:r>
                <a:rPr lang="en-US" sz="1000" b="1" dirty="0">
                  <a:latin typeface="Arial" panose="020B0604020202020204" pitchFamily="34" charset="0"/>
                  <a:cs typeface="Arial" panose="020B0604020202020204" pitchFamily="34" charset="0"/>
                </a:rPr>
                <a:t>HIV TEST</a:t>
              </a:r>
            </a:p>
          </p:txBody>
        </p:sp>
      </p:grpSp>
      <p:sp>
        <p:nvSpPr>
          <p:cNvPr id="56" name="TextBox 55">
            <a:extLst>
              <a:ext uri="{FF2B5EF4-FFF2-40B4-BE49-F238E27FC236}">
                <a16:creationId xmlns:a16="http://schemas.microsoft.com/office/drawing/2014/main" id="{763A33D5-E4F7-68F2-205C-E7E88701B414}"/>
              </a:ext>
            </a:extLst>
          </p:cNvPr>
          <p:cNvSpPr txBox="1"/>
          <p:nvPr/>
        </p:nvSpPr>
        <p:spPr>
          <a:xfrm>
            <a:off x="5809368" y="816119"/>
            <a:ext cx="595035" cy="461665"/>
          </a:xfrm>
          <a:prstGeom prst="rect">
            <a:avLst/>
          </a:prstGeom>
          <a:noFill/>
        </p:spPr>
        <p:txBody>
          <a:bodyPr wrap="none" rtlCol="0">
            <a:spAutoFit/>
          </a:bodyPr>
          <a:lstStyle/>
          <a:p>
            <a:pPr algn="ctr"/>
            <a:r>
              <a:rPr lang="en-US" sz="2400" b="1" dirty="0">
                <a:latin typeface="Arial Black" panose="020B0604020202020204" pitchFamily="34" charset="0"/>
                <a:cs typeface="Arial Black" panose="020B0604020202020204" pitchFamily="34" charset="0"/>
              </a:rPr>
              <a:t>73</a:t>
            </a:r>
          </a:p>
        </p:txBody>
      </p:sp>
      <p:sp>
        <p:nvSpPr>
          <p:cNvPr id="57" name="TextBox 56">
            <a:extLst>
              <a:ext uri="{FF2B5EF4-FFF2-40B4-BE49-F238E27FC236}">
                <a16:creationId xmlns:a16="http://schemas.microsoft.com/office/drawing/2014/main" id="{8B24EA8C-DE4B-80D5-8B0E-E8B4571DDCA0}"/>
              </a:ext>
            </a:extLst>
          </p:cNvPr>
          <p:cNvSpPr txBox="1"/>
          <p:nvPr/>
        </p:nvSpPr>
        <p:spPr>
          <a:xfrm>
            <a:off x="6296533" y="887966"/>
            <a:ext cx="3811763" cy="307777"/>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(One or more reactive/positive HIV test result)</a:t>
            </a:r>
          </a:p>
        </p:txBody>
      </p:sp>
      <p:grpSp>
        <p:nvGrpSpPr>
          <p:cNvPr id="58" name="Group 57">
            <a:extLst>
              <a:ext uri="{FF2B5EF4-FFF2-40B4-BE49-F238E27FC236}">
                <a16:creationId xmlns:a16="http://schemas.microsoft.com/office/drawing/2014/main" id="{475A3BD2-C866-0F08-2A0C-B6757272B65F}"/>
              </a:ext>
            </a:extLst>
          </p:cNvPr>
          <p:cNvGrpSpPr/>
          <p:nvPr/>
        </p:nvGrpSpPr>
        <p:grpSpPr>
          <a:xfrm>
            <a:off x="4130203" y="1179150"/>
            <a:ext cx="3936027" cy="587823"/>
            <a:chOff x="4848658" y="1179150"/>
            <a:chExt cx="3936027" cy="587823"/>
          </a:xfrm>
        </p:grpSpPr>
        <p:sp>
          <p:nvSpPr>
            <p:cNvPr id="59" name="TextBox 58">
              <a:extLst>
                <a:ext uri="{FF2B5EF4-FFF2-40B4-BE49-F238E27FC236}">
                  <a16:creationId xmlns:a16="http://schemas.microsoft.com/office/drawing/2014/main" id="{2C85D14C-A3E2-AB16-D144-44A37844CE9D}"/>
                </a:ext>
              </a:extLst>
            </p:cNvPr>
            <p:cNvSpPr txBox="1"/>
            <p:nvPr/>
          </p:nvSpPr>
          <p:spPr>
            <a:xfrm>
              <a:off x="5836570" y="1179150"/>
              <a:ext cx="526105" cy="461665"/>
            </a:xfrm>
            <a:prstGeom prst="rect">
              <a:avLst/>
            </a:prstGeom>
            <a:noFill/>
          </p:spPr>
          <p:txBody>
            <a:bodyPr wrap="none" rtlCol="0">
              <a:spAutoFit/>
            </a:bodyPr>
            <a:lstStyle/>
            <a:p>
              <a:pPr algn="ctr"/>
              <a:r>
                <a:rPr lang="en-US" sz="2400" b="1" dirty="0">
                  <a:latin typeface="Arial Black" panose="020B0604020202020204" pitchFamily="34" charset="0"/>
                  <a:cs typeface="Arial Black" panose="020B0604020202020204" pitchFamily="34" charset="0"/>
                </a:rPr>
                <a:t>or</a:t>
              </a:r>
            </a:p>
          </p:txBody>
        </p:sp>
        <p:pic>
          <p:nvPicPr>
            <p:cNvPr id="60" name="Picture 59">
              <a:extLst>
                <a:ext uri="{FF2B5EF4-FFF2-40B4-BE49-F238E27FC236}">
                  <a16:creationId xmlns:a16="http://schemas.microsoft.com/office/drawing/2014/main" id="{6142A44E-370D-69FF-A22D-2E01B8C115DA}"/>
                </a:ext>
              </a:extLst>
            </p:cNvPr>
            <p:cNvPicPr>
              <a:picLocks noChangeAspect="1"/>
            </p:cNvPicPr>
            <p:nvPr/>
          </p:nvPicPr>
          <p:blipFill>
            <a:blip r:embed="rId5"/>
            <a:srcRect t="4892" b="4892"/>
            <a:stretch/>
          </p:blipFill>
          <p:spPr>
            <a:xfrm>
              <a:off x="4971714" y="1517782"/>
              <a:ext cx="749627" cy="248432"/>
            </a:xfrm>
            <a:prstGeom prst="rect">
              <a:avLst/>
            </a:prstGeom>
          </p:spPr>
        </p:pic>
        <p:pic>
          <p:nvPicPr>
            <p:cNvPr id="61" name="Picture 60">
              <a:extLst>
                <a:ext uri="{FF2B5EF4-FFF2-40B4-BE49-F238E27FC236}">
                  <a16:creationId xmlns:a16="http://schemas.microsoft.com/office/drawing/2014/main" id="{79BDB862-348B-16DF-45AC-B0FE8B176FC4}"/>
                </a:ext>
              </a:extLst>
            </p:cNvPr>
            <p:cNvPicPr>
              <a:picLocks noChangeAspect="1"/>
            </p:cNvPicPr>
            <p:nvPr/>
          </p:nvPicPr>
          <p:blipFill>
            <a:blip r:embed="rId7"/>
            <a:srcRect t="11598" b="11598"/>
            <a:stretch/>
          </p:blipFill>
          <p:spPr>
            <a:xfrm>
              <a:off x="4848658" y="1240248"/>
              <a:ext cx="995738" cy="274320"/>
            </a:xfrm>
            <a:prstGeom prst="rect">
              <a:avLst/>
            </a:prstGeom>
          </p:spPr>
        </p:pic>
        <p:pic>
          <p:nvPicPr>
            <p:cNvPr id="62" name="Picture 61">
              <a:extLst>
                <a:ext uri="{FF2B5EF4-FFF2-40B4-BE49-F238E27FC236}">
                  <a16:creationId xmlns:a16="http://schemas.microsoft.com/office/drawing/2014/main" id="{649D52D9-9629-CCE3-4BA0-22274E9E1932}"/>
                </a:ext>
              </a:extLst>
            </p:cNvPr>
            <p:cNvPicPr>
              <a:picLocks noChangeAspect="1"/>
            </p:cNvPicPr>
            <p:nvPr/>
          </p:nvPicPr>
          <p:blipFill>
            <a:blip r:embed="rId8"/>
            <a:srcRect t="7616" b="7616"/>
            <a:stretch/>
          </p:blipFill>
          <p:spPr>
            <a:xfrm>
              <a:off x="6449487" y="1518734"/>
              <a:ext cx="782220" cy="246529"/>
            </a:xfrm>
            <a:prstGeom prst="rect">
              <a:avLst/>
            </a:prstGeom>
          </p:spPr>
        </p:pic>
        <p:pic>
          <p:nvPicPr>
            <p:cNvPr id="63" name="Picture 62">
              <a:extLst>
                <a:ext uri="{FF2B5EF4-FFF2-40B4-BE49-F238E27FC236}">
                  <a16:creationId xmlns:a16="http://schemas.microsoft.com/office/drawing/2014/main" id="{FDF5D760-609D-B330-E5ED-0EF9AEA41F3D}"/>
                </a:ext>
              </a:extLst>
            </p:cNvPr>
            <p:cNvPicPr>
              <a:picLocks noChangeAspect="1"/>
            </p:cNvPicPr>
            <p:nvPr/>
          </p:nvPicPr>
          <p:blipFill>
            <a:blip r:embed="rId7"/>
            <a:srcRect t="11598" b="11598"/>
            <a:stretch/>
          </p:blipFill>
          <p:spPr>
            <a:xfrm>
              <a:off x="6347605" y="1240248"/>
              <a:ext cx="995738" cy="274320"/>
            </a:xfrm>
            <a:prstGeom prst="rect">
              <a:avLst/>
            </a:prstGeom>
          </p:spPr>
        </p:pic>
        <p:pic>
          <p:nvPicPr>
            <p:cNvPr id="64" name="Picture 63">
              <a:extLst>
                <a:ext uri="{FF2B5EF4-FFF2-40B4-BE49-F238E27FC236}">
                  <a16:creationId xmlns:a16="http://schemas.microsoft.com/office/drawing/2014/main" id="{89FA3A08-52CC-2F64-C721-B8517C4C7BC0}"/>
                </a:ext>
              </a:extLst>
            </p:cNvPr>
            <p:cNvPicPr>
              <a:picLocks noChangeAspect="1"/>
            </p:cNvPicPr>
            <p:nvPr/>
          </p:nvPicPr>
          <p:blipFill>
            <a:blip r:embed="rId5"/>
            <a:srcRect t="4892" b="4892"/>
            <a:stretch/>
          </p:blipFill>
          <p:spPr>
            <a:xfrm>
              <a:off x="7912003" y="1518541"/>
              <a:ext cx="749627" cy="248432"/>
            </a:xfrm>
            <a:prstGeom prst="rect">
              <a:avLst/>
            </a:prstGeom>
          </p:spPr>
        </p:pic>
        <p:pic>
          <p:nvPicPr>
            <p:cNvPr id="65" name="Picture 64">
              <a:extLst>
                <a:ext uri="{FF2B5EF4-FFF2-40B4-BE49-F238E27FC236}">
                  <a16:creationId xmlns:a16="http://schemas.microsoft.com/office/drawing/2014/main" id="{B10F7F41-6153-3B19-0FA2-E8B6822BDE6C}"/>
                </a:ext>
              </a:extLst>
            </p:cNvPr>
            <p:cNvPicPr>
              <a:picLocks noChangeAspect="1"/>
            </p:cNvPicPr>
            <p:nvPr/>
          </p:nvPicPr>
          <p:blipFill>
            <a:blip r:embed="rId6"/>
            <a:srcRect t="12015" b="12015"/>
            <a:stretch/>
          </p:blipFill>
          <p:spPr>
            <a:xfrm>
              <a:off x="7788947" y="1241007"/>
              <a:ext cx="995738" cy="274320"/>
            </a:xfrm>
            <a:prstGeom prst="rect">
              <a:avLst/>
            </a:prstGeom>
          </p:spPr>
        </p:pic>
        <p:sp>
          <p:nvSpPr>
            <p:cNvPr id="66" name="TextBox 65">
              <a:extLst>
                <a:ext uri="{FF2B5EF4-FFF2-40B4-BE49-F238E27FC236}">
                  <a16:creationId xmlns:a16="http://schemas.microsoft.com/office/drawing/2014/main" id="{7624446E-53EC-6F09-BE16-18E12AA05307}"/>
                </a:ext>
              </a:extLst>
            </p:cNvPr>
            <p:cNvSpPr txBox="1"/>
            <p:nvPr/>
          </p:nvSpPr>
          <p:spPr>
            <a:xfrm>
              <a:off x="7284753" y="1188872"/>
              <a:ext cx="526105" cy="461665"/>
            </a:xfrm>
            <a:prstGeom prst="rect">
              <a:avLst/>
            </a:prstGeom>
            <a:noFill/>
          </p:spPr>
          <p:txBody>
            <a:bodyPr wrap="none" rtlCol="0">
              <a:spAutoFit/>
            </a:bodyPr>
            <a:lstStyle/>
            <a:p>
              <a:pPr algn="ctr"/>
              <a:r>
                <a:rPr lang="en-US" sz="2400" b="1" dirty="0">
                  <a:latin typeface="Arial Black" panose="020B0604020202020204" pitchFamily="34" charset="0"/>
                  <a:cs typeface="Arial Black" panose="020B0604020202020204" pitchFamily="34" charset="0"/>
                </a:rPr>
                <a:t>or</a:t>
              </a:r>
            </a:p>
          </p:txBody>
        </p:sp>
      </p:grpSp>
      <p:sp>
        <p:nvSpPr>
          <p:cNvPr id="6" name="TextBox 5">
            <a:extLst>
              <a:ext uri="{FF2B5EF4-FFF2-40B4-BE49-F238E27FC236}">
                <a16:creationId xmlns:a16="http://schemas.microsoft.com/office/drawing/2014/main" id="{F80346DB-F6F6-798A-F00C-72F2FA724096}"/>
              </a:ext>
            </a:extLst>
          </p:cNvPr>
          <p:cNvSpPr txBox="1"/>
          <p:nvPr/>
        </p:nvSpPr>
        <p:spPr>
          <a:xfrm>
            <a:off x="232994" y="746346"/>
            <a:ext cx="3811763" cy="307777"/>
          </a:xfrm>
          <a:prstGeom prst="rect">
            <a:avLst/>
          </a:prstGeom>
          <a:noFill/>
        </p:spPr>
        <p:txBody>
          <a:bodyPr wrap="square">
            <a:spAutoFit/>
          </a:bodyPr>
          <a:lstStyle/>
          <a:p>
            <a:r>
              <a:rPr lang="en-US" sz="1400" dirty="0">
                <a:effectLst/>
                <a:latin typeface="Arial" panose="020B0604020202020204" pitchFamily="34" charset="0"/>
                <a:cs typeface="Arial" panose="020B0604020202020204" pitchFamily="34" charset="0"/>
              </a:rPr>
              <a:t>Visits with an RNA screening test at sites</a:t>
            </a:r>
            <a:endParaRPr lang="en-US" sz="1400" dirty="0">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6B2277D3-7652-41B2-1A19-A24D4B656F7A}"/>
              </a:ext>
            </a:extLst>
          </p:cNvPr>
          <p:cNvGrpSpPr>
            <a:grpSpLocks noChangeAspect="1"/>
          </p:cNvGrpSpPr>
          <p:nvPr/>
        </p:nvGrpSpPr>
        <p:grpSpPr>
          <a:xfrm>
            <a:off x="9223225" y="5781316"/>
            <a:ext cx="1508747" cy="1058984"/>
            <a:chOff x="912096" y="4241944"/>
            <a:chExt cx="4168411" cy="2925785"/>
          </a:xfrm>
        </p:grpSpPr>
        <p:pic>
          <p:nvPicPr>
            <p:cNvPr id="18" name="Picture 17" descr="A blue and white syringe with a white circle and black text&#10;&#10;Description automatically generated">
              <a:extLst>
                <a:ext uri="{FF2B5EF4-FFF2-40B4-BE49-F238E27FC236}">
                  <a16:creationId xmlns:a16="http://schemas.microsoft.com/office/drawing/2014/main" id="{583B5CFB-C2D6-1595-68EF-862E89CD116B}"/>
                </a:ext>
              </a:extLst>
            </p:cNvPr>
            <p:cNvPicPr>
              <a:picLocks noChangeAspect="1"/>
            </p:cNvPicPr>
            <p:nvPr/>
          </p:nvPicPr>
          <p:blipFill>
            <a:blip r:embed="rId15"/>
            <a:stretch>
              <a:fillRect/>
            </a:stretch>
          </p:blipFill>
          <p:spPr>
            <a:xfrm>
              <a:off x="2086213" y="4241944"/>
              <a:ext cx="1828800" cy="1828800"/>
            </a:xfrm>
            <a:prstGeom prst="rect">
              <a:avLst/>
            </a:prstGeom>
          </p:spPr>
        </p:pic>
        <p:sp>
          <p:nvSpPr>
            <p:cNvPr id="19" name="TextBox 18">
              <a:extLst>
                <a:ext uri="{FF2B5EF4-FFF2-40B4-BE49-F238E27FC236}">
                  <a16:creationId xmlns:a16="http://schemas.microsoft.com/office/drawing/2014/main" id="{3A48FECA-EE6C-92D5-54CD-970CB649DB08}"/>
                </a:ext>
              </a:extLst>
            </p:cNvPr>
            <p:cNvSpPr txBox="1"/>
            <p:nvPr/>
          </p:nvSpPr>
          <p:spPr>
            <a:xfrm>
              <a:off x="912096" y="6062296"/>
              <a:ext cx="4168411" cy="1105433"/>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NO CAB-LA W/ IN</a:t>
              </a:r>
            </a:p>
            <a:p>
              <a:pPr algn="ctr"/>
              <a:r>
                <a:rPr lang="en-US" sz="1000" b="1" dirty="0">
                  <a:latin typeface="Arial" panose="020B0604020202020204" pitchFamily="34" charset="0"/>
                  <a:cs typeface="Arial" panose="020B0604020202020204" pitchFamily="34" charset="0"/>
                </a:rPr>
                <a:t>THE LAST 6 MONTHS</a:t>
              </a:r>
            </a:p>
          </p:txBody>
        </p:sp>
      </p:grpSp>
      <p:grpSp>
        <p:nvGrpSpPr>
          <p:cNvPr id="20" name="Group 19">
            <a:extLst>
              <a:ext uri="{FF2B5EF4-FFF2-40B4-BE49-F238E27FC236}">
                <a16:creationId xmlns:a16="http://schemas.microsoft.com/office/drawing/2014/main" id="{64045155-489F-5136-09A6-1DC06E1AD670}"/>
              </a:ext>
            </a:extLst>
          </p:cNvPr>
          <p:cNvGrpSpPr>
            <a:grpSpLocks noChangeAspect="1"/>
          </p:cNvGrpSpPr>
          <p:nvPr/>
        </p:nvGrpSpPr>
        <p:grpSpPr>
          <a:xfrm>
            <a:off x="10676497" y="5781316"/>
            <a:ext cx="1508747" cy="1058984"/>
            <a:chOff x="7107189" y="4241944"/>
            <a:chExt cx="4168399" cy="2925785"/>
          </a:xfrm>
        </p:grpSpPr>
        <p:pic>
          <p:nvPicPr>
            <p:cNvPr id="21" name="Picture 20" descr="A yellow syringe with a circle and arrow&#10;&#10;Description automatically generated">
              <a:extLst>
                <a:ext uri="{FF2B5EF4-FFF2-40B4-BE49-F238E27FC236}">
                  <a16:creationId xmlns:a16="http://schemas.microsoft.com/office/drawing/2014/main" id="{7C2320E5-4CE8-3027-11A6-5A99D3536778}"/>
                </a:ext>
              </a:extLst>
            </p:cNvPr>
            <p:cNvPicPr>
              <a:picLocks noChangeAspect="1"/>
            </p:cNvPicPr>
            <p:nvPr/>
          </p:nvPicPr>
          <p:blipFill>
            <a:blip r:embed="rId16"/>
            <a:stretch>
              <a:fillRect/>
            </a:stretch>
          </p:blipFill>
          <p:spPr>
            <a:xfrm>
              <a:off x="8276987" y="4241944"/>
              <a:ext cx="1828800" cy="1828800"/>
            </a:xfrm>
            <a:prstGeom prst="rect">
              <a:avLst/>
            </a:prstGeom>
          </p:spPr>
        </p:pic>
        <p:sp>
          <p:nvSpPr>
            <p:cNvPr id="67" name="TextBox 66">
              <a:extLst>
                <a:ext uri="{FF2B5EF4-FFF2-40B4-BE49-F238E27FC236}">
                  <a16:creationId xmlns:a16="http://schemas.microsoft.com/office/drawing/2014/main" id="{3FB12DF0-5D5E-FD18-D695-CC6181BD14A8}"/>
                </a:ext>
              </a:extLst>
            </p:cNvPr>
            <p:cNvSpPr txBox="1"/>
            <p:nvPr/>
          </p:nvSpPr>
          <p:spPr>
            <a:xfrm>
              <a:off x="7107189" y="6062296"/>
              <a:ext cx="4168399" cy="1105433"/>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CAB-LA W/ IN</a:t>
              </a:r>
            </a:p>
            <a:p>
              <a:pPr algn="ctr"/>
              <a:r>
                <a:rPr lang="en-US" sz="1000" b="1" dirty="0">
                  <a:latin typeface="Arial" panose="020B0604020202020204" pitchFamily="34" charset="0"/>
                  <a:cs typeface="Arial" panose="020B0604020202020204" pitchFamily="34" charset="0"/>
                </a:rPr>
                <a:t>THE LAST 6 MONTHS</a:t>
              </a:r>
            </a:p>
          </p:txBody>
        </p:sp>
      </p:grpSp>
      <p:pic>
        <p:nvPicPr>
          <p:cNvPr id="44" name="Picture 2" descr="HPTN Logo 2023">
            <a:extLst>
              <a:ext uri="{FF2B5EF4-FFF2-40B4-BE49-F238E27FC236}">
                <a16:creationId xmlns:a16="http://schemas.microsoft.com/office/drawing/2014/main" id="{6C9B9C29-9CD8-F16C-AAF3-8537CCA5D23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507324" y="-80985"/>
            <a:ext cx="1971040" cy="90771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a:extLst>
              <a:ext uri="{FF2B5EF4-FFF2-40B4-BE49-F238E27FC236}">
                <a16:creationId xmlns:a16="http://schemas.microsoft.com/office/drawing/2014/main" id="{D34A0C53-DE48-E8A6-B7E0-FF432E55C45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905084" y="-29463"/>
            <a:ext cx="1280160" cy="804672"/>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Group 45">
            <a:extLst>
              <a:ext uri="{FF2B5EF4-FFF2-40B4-BE49-F238E27FC236}">
                <a16:creationId xmlns:a16="http://schemas.microsoft.com/office/drawing/2014/main" id="{256EC9CF-0F00-FD2C-14EB-E5677198393B}"/>
              </a:ext>
            </a:extLst>
          </p:cNvPr>
          <p:cNvGrpSpPr>
            <a:grpSpLocks noChangeAspect="1"/>
          </p:cNvGrpSpPr>
          <p:nvPr/>
        </p:nvGrpSpPr>
        <p:grpSpPr>
          <a:xfrm>
            <a:off x="6513104" y="6008671"/>
            <a:ext cx="1415773" cy="730658"/>
            <a:chOff x="6233623" y="3043604"/>
            <a:chExt cx="2863987" cy="1900361"/>
          </a:xfrm>
        </p:grpSpPr>
        <p:pic>
          <p:nvPicPr>
            <p:cNvPr id="50" name="Picture 49">
              <a:extLst>
                <a:ext uri="{FF2B5EF4-FFF2-40B4-BE49-F238E27FC236}">
                  <a16:creationId xmlns:a16="http://schemas.microsoft.com/office/drawing/2014/main" id="{DC5D0F30-923C-4691-3CD6-5A797989E33D}"/>
                </a:ext>
              </a:extLst>
            </p:cNvPr>
            <p:cNvPicPr>
              <a:picLocks/>
            </p:cNvPicPr>
            <p:nvPr/>
          </p:nvPicPr>
          <p:blipFill>
            <a:blip r:embed="rId5"/>
            <a:srcRect t="1544" b="1544"/>
            <a:stretch/>
          </p:blipFill>
          <p:spPr>
            <a:xfrm>
              <a:off x="6669577" y="3043604"/>
              <a:ext cx="1997733" cy="914400"/>
            </a:xfrm>
            <a:prstGeom prst="rect">
              <a:avLst/>
            </a:prstGeom>
          </p:spPr>
        </p:pic>
        <p:sp>
          <p:nvSpPr>
            <p:cNvPr id="51" name="TextBox 50">
              <a:extLst>
                <a:ext uri="{FF2B5EF4-FFF2-40B4-BE49-F238E27FC236}">
                  <a16:creationId xmlns:a16="http://schemas.microsoft.com/office/drawing/2014/main" id="{5F1CF3FE-0944-A934-82B3-3D61E4A2913F}"/>
                </a:ext>
              </a:extLst>
            </p:cNvPr>
            <p:cNvSpPr txBox="1"/>
            <p:nvPr/>
          </p:nvSpPr>
          <p:spPr>
            <a:xfrm>
              <a:off x="6233623" y="3903323"/>
              <a:ext cx="2863987" cy="1040642"/>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POSITIVE NON-RNA</a:t>
              </a:r>
            </a:p>
            <a:p>
              <a:pPr algn="ctr"/>
              <a:r>
                <a:rPr lang="en-US" sz="1000" b="1" dirty="0">
                  <a:latin typeface="Arial" panose="020B0604020202020204" pitchFamily="34" charset="0"/>
                  <a:cs typeface="Arial" panose="020B0604020202020204" pitchFamily="34" charset="0"/>
                </a:rPr>
                <a:t>HIV TEST</a:t>
              </a:r>
            </a:p>
          </p:txBody>
        </p:sp>
      </p:grpSp>
    </p:spTree>
    <p:extLst>
      <p:ext uri="{BB962C8B-B14F-4D97-AF65-F5344CB8AC3E}">
        <p14:creationId xmlns:p14="http://schemas.microsoft.com/office/powerpoint/2010/main" val="14011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right)">
                                      <p:cBhvr>
                                        <p:cTn id="11" dur="500"/>
                                        <p:tgtEl>
                                          <p:spTgt spid="24"/>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par>
                                <p:cTn id="21" presetID="22" presetClass="entr" presetSubtype="1"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2099</TotalTime>
  <Words>1887</Words>
  <Application>Microsoft Macintosh PowerPoint</Application>
  <PresentationFormat>Widescreen</PresentationFormat>
  <Paragraphs>583</Paragraphs>
  <Slides>19</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Aptos</vt:lpstr>
      <vt:lpstr>Aptos Display</vt:lpstr>
      <vt:lpstr>Arial</vt:lpstr>
      <vt:lpstr>Arial Black</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Kofron, Ryan</dc:creator>
  <cp:lastModifiedBy>Landovitz, Raphael J.</cp:lastModifiedBy>
  <cp:revision>32</cp:revision>
  <dcterms:created xsi:type="dcterms:W3CDTF">2024-07-08T16:34:44Z</dcterms:created>
  <dcterms:modified xsi:type="dcterms:W3CDTF">2024-07-22T20:15:33Z</dcterms:modified>
</cp:coreProperties>
</file>