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70" r:id="rId8"/>
    <p:sldId id="263" r:id="rId9"/>
    <p:sldId id="264" r:id="rId10"/>
    <p:sldId id="265" r:id="rId11"/>
    <p:sldId id="269"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1" autoAdjust="0"/>
    <p:restoredTop sz="80058" autoAdjust="0"/>
  </p:normalViewPr>
  <p:slideViewPr>
    <p:cSldViewPr snapToGrid="0">
      <p:cViewPr varScale="1">
        <p:scale>
          <a:sx n="96" d="100"/>
          <a:sy n="96" d="100"/>
        </p:scale>
        <p:origin x="10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Sheet1!$A$33</c:f>
              <c:strCache>
                <c:ptCount val="1"/>
                <c:pt idx="0">
                  <c:v>Stage 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Sheet1!$B$32:$D$32</c:f>
              <c:strCache>
                <c:ptCount val="3"/>
                <c:pt idx="0">
                  <c:v>SOC</c:v>
                </c:pt>
                <c:pt idx="1">
                  <c:v>DTG+DRV/r</c:v>
                </c:pt>
                <c:pt idx="2">
                  <c:v>DTG+TDF/XTC</c:v>
                </c:pt>
              </c:strCache>
            </c:strRef>
          </c:cat>
          <c:val>
            <c:numRef>
              <c:f>Sheet1!$B$33:$D$33</c:f>
              <c:numCache>
                <c:formatCode>General</c:formatCode>
                <c:ptCount val="3"/>
                <c:pt idx="0">
                  <c:v>72.599999999999994</c:v>
                </c:pt>
                <c:pt idx="1">
                  <c:v>86.2</c:v>
                </c:pt>
                <c:pt idx="2">
                  <c:v>81.599999999999994</c:v>
                </c:pt>
              </c:numCache>
            </c:numRef>
          </c:val>
          <c:extLst>
            <c:ext xmlns:c16="http://schemas.microsoft.com/office/drawing/2014/chart" uri="{C3380CC4-5D6E-409C-BE32-E72D297353CC}">
              <c16:uniqueId val="{00000000-6C12-4C41-BCF3-66B365C6594B}"/>
            </c:ext>
          </c:extLst>
        </c:ser>
        <c:dLbls>
          <c:showLegendKey val="0"/>
          <c:showVal val="0"/>
          <c:showCatName val="0"/>
          <c:showSerName val="0"/>
          <c:showPercent val="0"/>
          <c:showBubbleSize val="0"/>
        </c:dLbls>
        <c:gapWidth val="20"/>
        <c:overlap val="-27"/>
        <c:axId val="1071980464"/>
        <c:axId val="1071979504"/>
      </c:barChart>
      <c:catAx>
        <c:axId val="107198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1979504"/>
        <c:crosses val="autoZero"/>
        <c:auto val="1"/>
        <c:lblAlgn val="ctr"/>
        <c:lblOffset val="100"/>
        <c:noMultiLvlLbl val="0"/>
      </c:catAx>
      <c:valAx>
        <c:axId val="1071979504"/>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71980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Sheet1!$A$28</c:f>
              <c:strCache>
                <c:ptCount val="1"/>
                <c:pt idx="0">
                  <c:v>Stage 1+2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Sheet1!$B$27:$C$27</c:f>
              <c:strCache>
                <c:ptCount val="2"/>
                <c:pt idx="0">
                  <c:v>SOC</c:v>
                </c:pt>
                <c:pt idx="1">
                  <c:v>DTG+DRV/r</c:v>
                </c:pt>
              </c:strCache>
            </c:strRef>
          </c:cat>
          <c:val>
            <c:numRef>
              <c:f>Sheet1!$B$28:$C$28</c:f>
              <c:numCache>
                <c:formatCode>General</c:formatCode>
                <c:ptCount val="2"/>
                <c:pt idx="0">
                  <c:v>76.099999999999994</c:v>
                </c:pt>
                <c:pt idx="1">
                  <c:v>85.7</c:v>
                </c:pt>
              </c:numCache>
            </c:numRef>
          </c:val>
          <c:extLst>
            <c:ext xmlns:c16="http://schemas.microsoft.com/office/drawing/2014/chart" uri="{C3380CC4-5D6E-409C-BE32-E72D297353CC}">
              <c16:uniqueId val="{00000000-FD5F-4642-B3F0-8B637DA384E2}"/>
            </c:ext>
          </c:extLst>
        </c:ser>
        <c:dLbls>
          <c:dLblPos val="outEnd"/>
          <c:showLegendKey val="0"/>
          <c:showVal val="1"/>
          <c:showCatName val="0"/>
          <c:showSerName val="0"/>
          <c:showPercent val="0"/>
          <c:showBubbleSize val="0"/>
        </c:dLbls>
        <c:gapWidth val="20"/>
        <c:overlap val="-27"/>
        <c:axId val="1380795296"/>
        <c:axId val="1380796736"/>
      </c:barChart>
      <c:catAx>
        <c:axId val="138079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0796736"/>
        <c:crosses val="autoZero"/>
        <c:auto val="1"/>
        <c:lblAlgn val="ctr"/>
        <c:lblOffset val="100"/>
        <c:noMultiLvlLbl val="0"/>
      </c:catAx>
      <c:valAx>
        <c:axId val="138079673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079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Sheet1!$B$3</c:f>
              <c:strCache>
                <c:ptCount val="1"/>
                <c:pt idx="0">
                  <c:v>Stage 1+2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Sheet1!$A$4:$A$5</c:f>
              <c:strCache>
                <c:ptCount val="2"/>
                <c:pt idx="0">
                  <c:v>SOC</c:v>
                </c:pt>
                <c:pt idx="1">
                  <c:v>DTG+DRV/r</c:v>
                </c:pt>
              </c:strCache>
            </c:strRef>
          </c:cat>
          <c:val>
            <c:numRef>
              <c:f>Sheet1!$B$4:$B$5</c:f>
              <c:numCache>
                <c:formatCode>General</c:formatCode>
                <c:ptCount val="2"/>
                <c:pt idx="0">
                  <c:v>75.5</c:v>
                </c:pt>
                <c:pt idx="1">
                  <c:v>84.1</c:v>
                </c:pt>
              </c:numCache>
            </c:numRef>
          </c:val>
          <c:extLst>
            <c:ext xmlns:c16="http://schemas.microsoft.com/office/drawing/2014/chart" uri="{C3380CC4-5D6E-409C-BE32-E72D297353CC}">
              <c16:uniqueId val="{00000000-DF5C-496F-A434-5E0E6EA23F97}"/>
            </c:ext>
          </c:extLst>
        </c:ser>
        <c:dLbls>
          <c:showLegendKey val="0"/>
          <c:showVal val="0"/>
          <c:showCatName val="0"/>
          <c:showSerName val="0"/>
          <c:showPercent val="0"/>
          <c:showBubbleSize val="0"/>
        </c:dLbls>
        <c:gapWidth val="20"/>
        <c:overlap val="-27"/>
        <c:axId val="1724011167"/>
        <c:axId val="1724017407"/>
      </c:barChart>
      <c:catAx>
        <c:axId val="1724011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017407"/>
        <c:crosses val="autoZero"/>
        <c:auto val="1"/>
        <c:lblAlgn val="ctr"/>
        <c:lblOffset val="100"/>
        <c:noMultiLvlLbl val="0"/>
      </c:catAx>
      <c:valAx>
        <c:axId val="1724017407"/>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011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Sheet1!$B$8</c:f>
              <c:strCache>
                <c:ptCount val="1"/>
                <c:pt idx="0">
                  <c:v>Stage 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Sheet1!$A$9:$A$11</c:f>
              <c:strCache>
                <c:ptCount val="3"/>
                <c:pt idx="0">
                  <c:v>SOC</c:v>
                </c:pt>
                <c:pt idx="1">
                  <c:v>DTG+DRV/r</c:v>
                </c:pt>
                <c:pt idx="2">
                  <c:v>DTG+TDF/XTC</c:v>
                </c:pt>
              </c:strCache>
            </c:strRef>
          </c:cat>
          <c:val>
            <c:numRef>
              <c:f>Sheet1!$B$9:$B$11</c:f>
              <c:numCache>
                <c:formatCode>General</c:formatCode>
                <c:ptCount val="3"/>
                <c:pt idx="0">
                  <c:v>71.400000000000006</c:v>
                </c:pt>
                <c:pt idx="1">
                  <c:v>84.7</c:v>
                </c:pt>
                <c:pt idx="2">
                  <c:v>78</c:v>
                </c:pt>
              </c:numCache>
            </c:numRef>
          </c:val>
          <c:extLst>
            <c:ext xmlns:c16="http://schemas.microsoft.com/office/drawing/2014/chart" uri="{C3380CC4-5D6E-409C-BE32-E72D297353CC}">
              <c16:uniqueId val="{00000000-564A-4589-966E-4F91E8A915A1}"/>
            </c:ext>
          </c:extLst>
        </c:ser>
        <c:dLbls>
          <c:showLegendKey val="0"/>
          <c:showVal val="0"/>
          <c:showCatName val="0"/>
          <c:showSerName val="0"/>
          <c:showPercent val="0"/>
          <c:showBubbleSize val="0"/>
        </c:dLbls>
        <c:gapWidth val="20"/>
        <c:overlap val="-27"/>
        <c:axId val="1724018367"/>
        <c:axId val="1724003007"/>
      </c:barChart>
      <c:catAx>
        <c:axId val="1724018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003007"/>
        <c:crosses val="autoZero"/>
        <c:auto val="1"/>
        <c:lblAlgn val="ctr"/>
        <c:lblOffset val="100"/>
        <c:noMultiLvlLbl val="0"/>
      </c:catAx>
      <c:valAx>
        <c:axId val="1724003007"/>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018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0178F0-4A83-43E3-BB38-566B98E400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F92C3E30-5A50-487B-A5B2-F8EDB9EE8C8F}">
      <dgm:prSet phldrT="[Text]"/>
      <dgm:spPr/>
      <dgm:t>
        <a:bodyPr/>
        <a:lstStyle/>
        <a:p>
          <a:r>
            <a:rPr lang="en-AU" dirty="0"/>
            <a:t>Standard of care</a:t>
          </a:r>
        </a:p>
        <a:p>
          <a:r>
            <a:rPr lang="en-AU" dirty="0"/>
            <a:t>DRV/r + 2NRTI</a:t>
          </a:r>
        </a:p>
      </dgm:t>
    </dgm:pt>
    <dgm:pt modelId="{E89AD04A-3F1E-4D05-BA42-02C9C2EF458E}" type="parTrans" cxnId="{2F64AC99-1BE2-4AF0-920A-611CC9CCBD5F}">
      <dgm:prSet/>
      <dgm:spPr/>
      <dgm:t>
        <a:bodyPr/>
        <a:lstStyle/>
        <a:p>
          <a:endParaRPr lang="en-AU"/>
        </a:p>
      </dgm:t>
    </dgm:pt>
    <dgm:pt modelId="{5C461523-56CA-42B7-8618-777FAF7963D7}" type="sibTrans" cxnId="{2F64AC99-1BE2-4AF0-920A-611CC9CCBD5F}">
      <dgm:prSet/>
      <dgm:spPr/>
      <dgm:t>
        <a:bodyPr/>
        <a:lstStyle/>
        <a:p>
          <a:endParaRPr lang="en-AU"/>
        </a:p>
      </dgm:t>
    </dgm:pt>
    <dgm:pt modelId="{2A7DB177-AA08-4789-BAFA-A4C61B74561B}">
      <dgm:prSet phldrT="[Text]" custT="1"/>
      <dgm:spPr/>
      <dgm:t>
        <a:bodyPr/>
        <a:lstStyle/>
        <a:p>
          <a:r>
            <a:rPr lang="en-AU" sz="1800" dirty="0"/>
            <a:t>NRTI selection by genotyping or WHO algorithm</a:t>
          </a:r>
        </a:p>
      </dgm:t>
    </dgm:pt>
    <dgm:pt modelId="{979FDA7E-64EB-4CD1-AD91-3494733E4BE1}" type="parTrans" cxnId="{A8ED2E1F-70A3-42CD-AF04-FF170D741DDD}">
      <dgm:prSet/>
      <dgm:spPr/>
      <dgm:t>
        <a:bodyPr/>
        <a:lstStyle/>
        <a:p>
          <a:endParaRPr lang="en-AU"/>
        </a:p>
      </dgm:t>
    </dgm:pt>
    <dgm:pt modelId="{3B61D6D1-7297-41C6-A1BE-1B2514C23AA1}" type="sibTrans" cxnId="{A8ED2E1F-70A3-42CD-AF04-FF170D741DDD}">
      <dgm:prSet/>
      <dgm:spPr/>
      <dgm:t>
        <a:bodyPr/>
        <a:lstStyle/>
        <a:p>
          <a:endParaRPr lang="en-AU"/>
        </a:p>
      </dgm:t>
    </dgm:pt>
    <dgm:pt modelId="{E8E8B788-6EE8-4302-A8ED-CF02FA3C941A}">
      <dgm:prSet phldrT="[Text]" custT="1"/>
      <dgm:spPr/>
      <dgm:t>
        <a:bodyPr/>
        <a:lstStyle/>
        <a:p>
          <a:r>
            <a:rPr lang="en-AU" sz="1800" dirty="0"/>
            <a:t>Drug class but not drug recycled</a:t>
          </a:r>
        </a:p>
      </dgm:t>
    </dgm:pt>
    <dgm:pt modelId="{BA0FAD1C-08A2-4B56-9C61-EDF26C8BCFBC}" type="parTrans" cxnId="{5436B127-E9B4-495D-9D3F-65A508EDC083}">
      <dgm:prSet/>
      <dgm:spPr/>
      <dgm:t>
        <a:bodyPr/>
        <a:lstStyle/>
        <a:p>
          <a:endParaRPr lang="en-AU"/>
        </a:p>
      </dgm:t>
    </dgm:pt>
    <dgm:pt modelId="{3E753537-AB5E-4415-B55B-E6A6A95721D0}" type="sibTrans" cxnId="{5436B127-E9B4-495D-9D3F-65A508EDC083}">
      <dgm:prSet/>
      <dgm:spPr/>
      <dgm:t>
        <a:bodyPr/>
        <a:lstStyle/>
        <a:p>
          <a:endParaRPr lang="en-AU"/>
        </a:p>
      </dgm:t>
    </dgm:pt>
    <dgm:pt modelId="{C3ABBF83-D23E-49A1-BEE3-F63479908F56}">
      <dgm:prSet phldrT="[Text]"/>
      <dgm:spPr/>
      <dgm:t>
        <a:bodyPr/>
        <a:lstStyle/>
        <a:p>
          <a:r>
            <a:rPr lang="en-AU" dirty="0"/>
            <a:t>Intervention Arm</a:t>
          </a:r>
        </a:p>
        <a:p>
          <a:r>
            <a:rPr lang="en-AU" dirty="0"/>
            <a:t>DTG + DRV/r</a:t>
          </a:r>
        </a:p>
      </dgm:t>
    </dgm:pt>
    <dgm:pt modelId="{395EB788-95C8-40D2-BED3-030115C131DD}" type="parTrans" cxnId="{DE0DCB77-E4E5-4422-BC23-52EC2D930F54}">
      <dgm:prSet/>
      <dgm:spPr/>
      <dgm:t>
        <a:bodyPr/>
        <a:lstStyle/>
        <a:p>
          <a:endParaRPr lang="en-AU"/>
        </a:p>
      </dgm:t>
    </dgm:pt>
    <dgm:pt modelId="{0CE7666A-E99B-41E9-851C-2A7BF38B219C}" type="sibTrans" cxnId="{DE0DCB77-E4E5-4422-BC23-52EC2D930F54}">
      <dgm:prSet/>
      <dgm:spPr/>
      <dgm:t>
        <a:bodyPr/>
        <a:lstStyle/>
        <a:p>
          <a:endParaRPr lang="en-AU"/>
        </a:p>
      </dgm:t>
    </dgm:pt>
    <dgm:pt modelId="{91C6ED1C-3B00-49DD-B045-D344051050E5}">
      <dgm:prSet phldrT="[Text]" custT="1"/>
      <dgm:spPr/>
      <dgm:t>
        <a:bodyPr/>
        <a:lstStyle/>
        <a:p>
          <a:r>
            <a:rPr lang="en-AU" sz="1800" dirty="0"/>
            <a:t>No NRTI</a:t>
          </a:r>
        </a:p>
      </dgm:t>
    </dgm:pt>
    <dgm:pt modelId="{382FACEB-DA5F-4E93-990E-791F650BABCF}" type="parTrans" cxnId="{FD3ADEAC-E34A-46F5-B1B2-09A7EE783EFB}">
      <dgm:prSet/>
      <dgm:spPr/>
      <dgm:t>
        <a:bodyPr/>
        <a:lstStyle/>
        <a:p>
          <a:endParaRPr lang="en-AU"/>
        </a:p>
      </dgm:t>
    </dgm:pt>
    <dgm:pt modelId="{99E528EC-3185-4DA5-82D9-AD75F9F6E354}" type="sibTrans" cxnId="{FD3ADEAC-E34A-46F5-B1B2-09A7EE783EFB}">
      <dgm:prSet/>
      <dgm:spPr/>
      <dgm:t>
        <a:bodyPr/>
        <a:lstStyle/>
        <a:p>
          <a:endParaRPr lang="en-AU"/>
        </a:p>
      </dgm:t>
    </dgm:pt>
    <dgm:pt modelId="{ABE47985-0012-42B1-89CB-00F34CE8A308}">
      <dgm:prSet phldrT="[Text]" custT="1"/>
      <dgm:spPr/>
      <dgm:t>
        <a:bodyPr/>
        <a:lstStyle/>
        <a:p>
          <a:r>
            <a:rPr lang="en-AU" sz="1800" dirty="0"/>
            <a:t>No genotyping required</a:t>
          </a:r>
        </a:p>
      </dgm:t>
    </dgm:pt>
    <dgm:pt modelId="{65442EFF-E203-4A67-8798-97C153DE08C7}" type="parTrans" cxnId="{CEC7688B-5753-4D54-94E1-8535095661F8}">
      <dgm:prSet/>
      <dgm:spPr/>
      <dgm:t>
        <a:bodyPr/>
        <a:lstStyle/>
        <a:p>
          <a:endParaRPr lang="en-AU"/>
        </a:p>
      </dgm:t>
    </dgm:pt>
    <dgm:pt modelId="{1BF6B9B1-1A3D-4CB6-8E5C-DF575C27FDFB}" type="sibTrans" cxnId="{CEC7688B-5753-4D54-94E1-8535095661F8}">
      <dgm:prSet/>
      <dgm:spPr/>
      <dgm:t>
        <a:bodyPr/>
        <a:lstStyle/>
        <a:p>
          <a:endParaRPr lang="en-AU"/>
        </a:p>
      </dgm:t>
    </dgm:pt>
    <dgm:pt modelId="{62C53DE3-82C6-4E0F-8FF1-373481B3C76C}">
      <dgm:prSet phldrT="[Text]"/>
      <dgm:spPr/>
      <dgm:t>
        <a:bodyPr/>
        <a:lstStyle/>
        <a:p>
          <a:r>
            <a:rPr lang="en-AU" dirty="0"/>
            <a:t>Intervention Arm</a:t>
          </a:r>
        </a:p>
        <a:p>
          <a:r>
            <a:rPr lang="en-AU" dirty="0"/>
            <a:t>DTG + TDF/XTC</a:t>
          </a:r>
        </a:p>
      </dgm:t>
    </dgm:pt>
    <dgm:pt modelId="{4CD6B8C7-8989-49BF-AE6D-D1742892A36A}" type="parTrans" cxnId="{991A98C4-92B3-4657-83AC-F2360C2D1CF5}">
      <dgm:prSet/>
      <dgm:spPr/>
      <dgm:t>
        <a:bodyPr/>
        <a:lstStyle/>
        <a:p>
          <a:endParaRPr lang="en-AU"/>
        </a:p>
      </dgm:t>
    </dgm:pt>
    <dgm:pt modelId="{2CDB69A3-28D8-4F6A-965D-11CA1989BDDE}" type="sibTrans" cxnId="{991A98C4-92B3-4657-83AC-F2360C2D1CF5}">
      <dgm:prSet/>
      <dgm:spPr/>
      <dgm:t>
        <a:bodyPr/>
        <a:lstStyle/>
        <a:p>
          <a:endParaRPr lang="en-AU"/>
        </a:p>
      </dgm:t>
    </dgm:pt>
    <dgm:pt modelId="{EF397F82-ABCC-4872-99DB-57560D1BB29E}">
      <dgm:prSet phldrT="[Text]" custT="1"/>
      <dgm:spPr/>
      <dgm:t>
        <a:bodyPr/>
        <a:lstStyle/>
        <a:p>
          <a:r>
            <a:rPr lang="en-AU" sz="1800" dirty="0"/>
            <a:t>Recycled NRTI (TDF/XTC)</a:t>
          </a:r>
        </a:p>
      </dgm:t>
    </dgm:pt>
    <dgm:pt modelId="{173CFAE5-1B6C-4A19-8F9F-59AD8C1A529B}" type="parTrans" cxnId="{B1EE63E2-6D44-4FAF-90D4-ED6B8A8D77A6}">
      <dgm:prSet/>
      <dgm:spPr/>
      <dgm:t>
        <a:bodyPr/>
        <a:lstStyle/>
        <a:p>
          <a:endParaRPr lang="en-AU"/>
        </a:p>
      </dgm:t>
    </dgm:pt>
    <dgm:pt modelId="{0C9377BE-E546-4CFD-99AF-89BFB79C3769}" type="sibTrans" cxnId="{B1EE63E2-6D44-4FAF-90D4-ED6B8A8D77A6}">
      <dgm:prSet/>
      <dgm:spPr/>
      <dgm:t>
        <a:bodyPr/>
        <a:lstStyle/>
        <a:p>
          <a:endParaRPr lang="en-AU"/>
        </a:p>
      </dgm:t>
    </dgm:pt>
    <dgm:pt modelId="{037550E0-C1B0-4D9D-94C1-1DE084E099C4}">
      <dgm:prSet phldrT="[Text]" custT="1"/>
      <dgm:spPr/>
      <dgm:t>
        <a:bodyPr/>
        <a:lstStyle/>
        <a:p>
          <a:r>
            <a:rPr lang="en-AU" sz="1800" dirty="0"/>
            <a:t>Co-formulated</a:t>
          </a:r>
        </a:p>
      </dgm:t>
    </dgm:pt>
    <dgm:pt modelId="{4385A2A1-8B97-4E34-91FC-97422CB6F56D}" type="parTrans" cxnId="{568A065E-BDC7-4E40-BA15-F2ED683F9F8A}">
      <dgm:prSet/>
      <dgm:spPr/>
      <dgm:t>
        <a:bodyPr/>
        <a:lstStyle/>
        <a:p>
          <a:endParaRPr lang="en-AU"/>
        </a:p>
      </dgm:t>
    </dgm:pt>
    <dgm:pt modelId="{89722563-5ED3-4F13-8FA3-BFCF3E0DF918}" type="sibTrans" cxnId="{568A065E-BDC7-4E40-BA15-F2ED683F9F8A}">
      <dgm:prSet/>
      <dgm:spPr/>
      <dgm:t>
        <a:bodyPr/>
        <a:lstStyle/>
        <a:p>
          <a:endParaRPr lang="en-AU"/>
        </a:p>
      </dgm:t>
    </dgm:pt>
    <dgm:pt modelId="{FC7717A0-FCF4-43D2-9E5E-71C8B36DAD59}">
      <dgm:prSet phldrT="[Text]" custT="1"/>
      <dgm:spPr/>
      <dgm:t>
        <a:bodyPr/>
        <a:lstStyle/>
        <a:p>
          <a:r>
            <a:rPr lang="en-AU" sz="1800" dirty="0"/>
            <a:t>No coformulation possible</a:t>
          </a:r>
        </a:p>
      </dgm:t>
    </dgm:pt>
    <dgm:pt modelId="{4D3310A9-13AD-4582-9122-71C74979EA51}" type="parTrans" cxnId="{8D871821-FEF0-4117-AE9D-19AE03ED1D97}">
      <dgm:prSet/>
      <dgm:spPr/>
      <dgm:t>
        <a:bodyPr/>
        <a:lstStyle/>
        <a:p>
          <a:endParaRPr lang="en-AU"/>
        </a:p>
      </dgm:t>
    </dgm:pt>
    <dgm:pt modelId="{5C2BF93A-56D6-41DB-8649-B68AED3300B6}" type="sibTrans" cxnId="{8D871821-FEF0-4117-AE9D-19AE03ED1D97}">
      <dgm:prSet/>
      <dgm:spPr/>
      <dgm:t>
        <a:bodyPr/>
        <a:lstStyle/>
        <a:p>
          <a:endParaRPr lang="en-AU"/>
        </a:p>
      </dgm:t>
    </dgm:pt>
    <dgm:pt modelId="{20CD0A78-11E9-4EE2-979D-DB2BCF0F0DF2}">
      <dgm:prSet phldrT="[Text]" custT="1"/>
      <dgm:spPr/>
      <dgm:t>
        <a:bodyPr/>
        <a:lstStyle/>
        <a:p>
          <a:r>
            <a:rPr lang="en-AU" sz="1800" dirty="0"/>
            <a:t>No drug class or drug recycled</a:t>
          </a:r>
        </a:p>
      </dgm:t>
    </dgm:pt>
    <dgm:pt modelId="{80F2CFBC-1B14-4B28-93A4-CD8B9ABC4167}" type="parTrans" cxnId="{7D01D6C7-75D5-4682-B72B-ED29FD1F1A0D}">
      <dgm:prSet/>
      <dgm:spPr/>
      <dgm:t>
        <a:bodyPr/>
        <a:lstStyle/>
        <a:p>
          <a:endParaRPr lang="en-AU"/>
        </a:p>
      </dgm:t>
    </dgm:pt>
    <dgm:pt modelId="{0FD01084-D2D8-4125-9809-5E94666B4DC4}" type="sibTrans" cxnId="{7D01D6C7-75D5-4682-B72B-ED29FD1F1A0D}">
      <dgm:prSet/>
      <dgm:spPr/>
      <dgm:t>
        <a:bodyPr/>
        <a:lstStyle/>
        <a:p>
          <a:endParaRPr lang="en-AU"/>
        </a:p>
      </dgm:t>
    </dgm:pt>
    <dgm:pt modelId="{EB1C0617-5D24-4BAA-9479-36E1AEFB43E3}">
      <dgm:prSet phldrT="[Text]" custT="1"/>
      <dgm:spPr/>
      <dgm:t>
        <a:bodyPr/>
        <a:lstStyle/>
        <a:p>
          <a:r>
            <a:rPr lang="en-AU" sz="1800" dirty="0"/>
            <a:t>Potential coformulation</a:t>
          </a:r>
        </a:p>
      </dgm:t>
    </dgm:pt>
    <dgm:pt modelId="{2DB58712-59C9-42D5-A53A-9371748BCB30}" type="parTrans" cxnId="{63E2E1C9-580B-4A07-AEB7-41C25B3F5327}">
      <dgm:prSet/>
      <dgm:spPr/>
      <dgm:t>
        <a:bodyPr/>
        <a:lstStyle/>
        <a:p>
          <a:endParaRPr lang="en-AU"/>
        </a:p>
      </dgm:t>
    </dgm:pt>
    <dgm:pt modelId="{848BB845-DBB3-4D6C-8EFA-E06141C106C2}" type="sibTrans" cxnId="{63E2E1C9-580B-4A07-AEB7-41C25B3F5327}">
      <dgm:prSet/>
      <dgm:spPr/>
      <dgm:t>
        <a:bodyPr/>
        <a:lstStyle/>
        <a:p>
          <a:endParaRPr lang="en-AU"/>
        </a:p>
      </dgm:t>
    </dgm:pt>
    <dgm:pt modelId="{ACB1E09E-2DED-4A4F-9D42-2BB6BFD28FEB}">
      <dgm:prSet phldrT="[Text]" custT="1"/>
      <dgm:spPr/>
      <dgm:t>
        <a:bodyPr/>
        <a:lstStyle/>
        <a:p>
          <a:r>
            <a:rPr lang="en-AU" sz="1800" dirty="0"/>
            <a:t>No genotyping required</a:t>
          </a:r>
        </a:p>
      </dgm:t>
    </dgm:pt>
    <dgm:pt modelId="{23909066-3D2E-4BC4-A8E0-E32FA888339B}" type="parTrans" cxnId="{80212B9C-7F3C-475D-9086-31618A549BF3}">
      <dgm:prSet/>
      <dgm:spPr/>
      <dgm:t>
        <a:bodyPr/>
        <a:lstStyle/>
        <a:p>
          <a:endParaRPr lang="en-AU"/>
        </a:p>
      </dgm:t>
    </dgm:pt>
    <dgm:pt modelId="{FB3B6F41-6430-40B6-821B-6B39A2DA91AC}" type="sibTrans" cxnId="{80212B9C-7F3C-475D-9086-31618A549BF3}">
      <dgm:prSet/>
      <dgm:spPr/>
      <dgm:t>
        <a:bodyPr/>
        <a:lstStyle/>
        <a:p>
          <a:endParaRPr lang="en-AU"/>
        </a:p>
      </dgm:t>
    </dgm:pt>
    <dgm:pt modelId="{A6E61892-43DE-4AA5-BBB1-193EE4B51118}" type="pres">
      <dgm:prSet presAssocID="{760178F0-4A83-43E3-BB38-566B98E40088}" presName="Name0" presStyleCnt="0">
        <dgm:presLayoutVars>
          <dgm:dir/>
          <dgm:animLvl val="lvl"/>
          <dgm:resizeHandles val="exact"/>
        </dgm:presLayoutVars>
      </dgm:prSet>
      <dgm:spPr/>
    </dgm:pt>
    <dgm:pt modelId="{F0D33E18-C1CD-472B-90E7-C22D3109C87D}" type="pres">
      <dgm:prSet presAssocID="{F92C3E30-5A50-487B-A5B2-F8EDB9EE8C8F}" presName="composite" presStyleCnt="0"/>
      <dgm:spPr/>
    </dgm:pt>
    <dgm:pt modelId="{8EA710CD-C0C2-465F-88E9-5E4ED4FFC8EF}" type="pres">
      <dgm:prSet presAssocID="{F92C3E30-5A50-487B-A5B2-F8EDB9EE8C8F}" presName="parTx" presStyleLbl="alignNode1" presStyleIdx="0" presStyleCnt="3">
        <dgm:presLayoutVars>
          <dgm:chMax val="0"/>
          <dgm:chPref val="0"/>
          <dgm:bulletEnabled val="1"/>
        </dgm:presLayoutVars>
      </dgm:prSet>
      <dgm:spPr/>
    </dgm:pt>
    <dgm:pt modelId="{21BEF76F-164C-4857-BC4D-8D78714DFFCB}" type="pres">
      <dgm:prSet presAssocID="{F92C3E30-5A50-487B-A5B2-F8EDB9EE8C8F}" presName="desTx" presStyleLbl="alignAccFollowNode1" presStyleIdx="0" presStyleCnt="3">
        <dgm:presLayoutVars>
          <dgm:bulletEnabled val="1"/>
        </dgm:presLayoutVars>
      </dgm:prSet>
      <dgm:spPr/>
    </dgm:pt>
    <dgm:pt modelId="{5E15F122-C844-4AF8-8146-D735C79DF2E3}" type="pres">
      <dgm:prSet presAssocID="{5C461523-56CA-42B7-8618-777FAF7963D7}" presName="space" presStyleCnt="0"/>
      <dgm:spPr/>
    </dgm:pt>
    <dgm:pt modelId="{1222D032-5FFC-4CD6-9AA1-644B117F882A}" type="pres">
      <dgm:prSet presAssocID="{C3ABBF83-D23E-49A1-BEE3-F63479908F56}" presName="composite" presStyleCnt="0"/>
      <dgm:spPr/>
    </dgm:pt>
    <dgm:pt modelId="{7A0FDFCD-6D51-41F6-97DD-539A276C54ED}" type="pres">
      <dgm:prSet presAssocID="{C3ABBF83-D23E-49A1-BEE3-F63479908F56}" presName="parTx" presStyleLbl="alignNode1" presStyleIdx="1" presStyleCnt="3">
        <dgm:presLayoutVars>
          <dgm:chMax val="0"/>
          <dgm:chPref val="0"/>
          <dgm:bulletEnabled val="1"/>
        </dgm:presLayoutVars>
      </dgm:prSet>
      <dgm:spPr/>
    </dgm:pt>
    <dgm:pt modelId="{FDA1302E-23E5-4327-ACA7-5B01C803602E}" type="pres">
      <dgm:prSet presAssocID="{C3ABBF83-D23E-49A1-BEE3-F63479908F56}" presName="desTx" presStyleLbl="alignAccFollowNode1" presStyleIdx="1" presStyleCnt="3">
        <dgm:presLayoutVars>
          <dgm:bulletEnabled val="1"/>
        </dgm:presLayoutVars>
      </dgm:prSet>
      <dgm:spPr/>
    </dgm:pt>
    <dgm:pt modelId="{4DB64F89-B7A0-431D-9948-BE29FD3673D5}" type="pres">
      <dgm:prSet presAssocID="{0CE7666A-E99B-41E9-851C-2A7BF38B219C}" presName="space" presStyleCnt="0"/>
      <dgm:spPr/>
    </dgm:pt>
    <dgm:pt modelId="{FA505620-F3D5-4FB2-8BE6-BB8491FE9ACD}" type="pres">
      <dgm:prSet presAssocID="{62C53DE3-82C6-4E0F-8FF1-373481B3C76C}" presName="composite" presStyleCnt="0"/>
      <dgm:spPr/>
    </dgm:pt>
    <dgm:pt modelId="{040AF00D-F445-49A1-8C32-231B5495B356}" type="pres">
      <dgm:prSet presAssocID="{62C53DE3-82C6-4E0F-8FF1-373481B3C76C}" presName="parTx" presStyleLbl="alignNode1" presStyleIdx="2" presStyleCnt="3">
        <dgm:presLayoutVars>
          <dgm:chMax val="0"/>
          <dgm:chPref val="0"/>
          <dgm:bulletEnabled val="1"/>
        </dgm:presLayoutVars>
      </dgm:prSet>
      <dgm:spPr/>
    </dgm:pt>
    <dgm:pt modelId="{840EC3DB-2D2B-40E1-A97C-604ECBDFF39D}" type="pres">
      <dgm:prSet presAssocID="{62C53DE3-82C6-4E0F-8FF1-373481B3C76C}" presName="desTx" presStyleLbl="alignAccFollowNode1" presStyleIdx="2" presStyleCnt="3">
        <dgm:presLayoutVars>
          <dgm:bulletEnabled val="1"/>
        </dgm:presLayoutVars>
      </dgm:prSet>
      <dgm:spPr/>
    </dgm:pt>
  </dgm:ptLst>
  <dgm:cxnLst>
    <dgm:cxn modelId="{5FF48903-EA1A-4CC3-A8E6-2AF07FC922D2}" type="presOf" srcId="{760178F0-4A83-43E3-BB38-566B98E40088}" destId="{A6E61892-43DE-4AA5-BBB1-193EE4B51118}" srcOrd="0" destOrd="0" presId="urn:microsoft.com/office/officeart/2005/8/layout/hList1"/>
    <dgm:cxn modelId="{A8ED2E1F-70A3-42CD-AF04-FF170D741DDD}" srcId="{F92C3E30-5A50-487B-A5B2-F8EDB9EE8C8F}" destId="{2A7DB177-AA08-4789-BAFA-A4C61B74561B}" srcOrd="0" destOrd="0" parTransId="{979FDA7E-64EB-4CD1-AD91-3494733E4BE1}" sibTransId="{3B61D6D1-7297-41C6-A1BE-1B2514C23AA1}"/>
    <dgm:cxn modelId="{8D871821-FEF0-4117-AE9D-19AE03ED1D97}" srcId="{F92C3E30-5A50-487B-A5B2-F8EDB9EE8C8F}" destId="{FC7717A0-FCF4-43D2-9E5E-71C8B36DAD59}" srcOrd="2" destOrd="0" parTransId="{4D3310A9-13AD-4582-9122-71C74979EA51}" sibTransId="{5C2BF93A-56D6-41DB-8649-B68AED3300B6}"/>
    <dgm:cxn modelId="{5436B127-E9B4-495D-9D3F-65A508EDC083}" srcId="{F92C3E30-5A50-487B-A5B2-F8EDB9EE8C8F}" destId="{E8E8B788-6EE8-4302-A8ED-CF02FA3C941A}" srcOrd="1" destOrd="0" parTransId="{BA0FAD1C-08A2-4B56-9C61-EDF26C8BCFBC}" sibTransId="{3E753537-AB5E-4415-B55B-E6A6A95721D0}"/>
    <dgm:cxn modelId="{44834C2B-56E9-48C3-8E55-16E114EEAAC1}" type="presOf" srcId="{C3ABBF83-D23E-49A1-BEE3-F63479908F56}" destId="{7A0FDFCD-6D51-41F6-97DD-539A276C54ED}" srcOrd="0" destOrd="0" presId="urn:microsoft.com/office/officeart/2005/8/layout/hList1"/>
    <dgm:cxn modelId="{568A065E-BDC7-4E40-BA15-F2ED683F9F8A}" srcId="{62C53DE3-82C6-4E0F-8FF1-373481B3C76C}" destId="{037550E0-C1B0-4D9D-94C1-1DE084E099C4}" srcOrd="2" destOrd="0" parTransId="{4385A2A1-8B97-4E34-91FC-97422CB6F56D}" sibTransId="{89722563-5ED3-4F13-8FA3-BFCF3E0DF918}"/>
    <dgm:cxn modelId="{225EA65E-6C70-45F0-B121-B1ACB633065B}" type="presOf" srcId="{ABE47985-0012-42B1-89CB-00F34CE8A308}" destId="{FDA1302E-23E5-4327-ACA7-5B01C803602E}" srcOrd="0" destOrd="1" presId="urn:microsoft.com/office/officeart/2005/8/layout/hList1"/>
    <dgm:cxn modelId="{26D8AC47-3927-4ADA-BC95-297552334A56}" type="presOf" srcId="{20CD0A78-11E9-4EE2-979D-DB2BCF0F0DF2}" destId="{FDA1302E-23E5-4327-ACA7-5B01C803602E}" srcOrd="0" destOrd="2" presId="urn:microsoft.com/office/officeart/2005/8/layout/hList1"/>
    <dgm:cxn modelId="{E44EC367-A534-481D-93C0-7FE3BEF58E5E}" type="presOf" srcId="{FC7717A0-FCF4-43D2-9E5E-71C8B36DAD59}" destId="{21BEF76F-164C-4857-BC4D-8D78714DFFCB}" srcOrd="0" destOrd="2" presId="urn:microsoft.com/office/officeart/2005/8/layout/hList1"/>
    <dgm:cxn modelId="{C7311A68-F03D-420E-963B-1633979244FE}" type="presOf" srcId="{E8E8B788-6EE8-4302-A8ED-CF02FA3C941A}" destId="{21BEF76F-164C-4857-BC4D-8D78714DFFCB}" srcOrd="0" destOrd="1" presId="urn:microsoft.com/office/officeart/2005/8/layout/hList1"/>
    <dgm:cxn modelId="{9D91034D-F609-4C09-93BB-B4E823F65BFE}" type="presOf" srcId="{F92C3E30-5A50-487B-A5B2-F8EDB9EE8C8F}" destId="{8EA710CD-C0C2-465F-88E9-5E4ED4FFC8EF}" srcOrd="0" destOrd="0" presId="urn:microsoft.com/office/officeart/2005/8/layout/hList1"/>
    <dgm:cxn modelId="{DE0DCB77-E4E5-4422-BC23-52EC2D930F54}" srcId="{760178F0-4A83-43E3-BB38-566B98E40088}" destId="{C3ABBF83-D23E-49A1-BEE3-F63479908F56}" srcOrd="1" destOrd="0" parTransId="{395EB788-95C8-40D2-BED3-030115C131DD}" sibTransId="{0CE7666A-E99B-41E9-851C-2A7BF38B219C}"/>
    <dgm:cxn modelId="{35F49088-3F7B-4702-B878-C34292D1902B}" type="presOf" srcId="{EB1C0617-5D24-4BAA-9479-36E1AEFB43E3}" destId="{FDA1302E-23E5-4327-ACA7-5B01C803602E}" srcOrd="0" destOrd="3" presId="urn:microsoft.com/office/officeart/2005/8/layout/hList1"/>
    <dgm:cxn modelId="{CEC7688B-5753-4D54-94E1-8535095661F8}" srcId="{C3ABBF83-D23E-49A1-BEE3-F63479908F56}" destId="{ABE47985-0012-42B1-89CB-00F34CE8A308}" srcOrd="1" destOrd="0" parTransId="{65442EFF-E203-4A67-8798-97C153DE08C7}" sibTransId="{1BF6B9B1-1A3D-4CB6-8E5C-DF575C27FDFB}"/>
    <dgm:cxn modelId="{8E078D96-70E4-4602-BD10-CB51FB8A98D1}" type="presOf" srcId="{EF397F82-ABCC-4872-99DB-57560D1BB29E}" destId="{840EC3DB-2D2B-40E1-A97C-604ECBDFF39D}" srcOrd="0" destOrd="0" presId="urn:microsoft.com/office/officeart/2005/8/layout/hList1"/>
    <dgm:cxn modelId="{2F64AC99-1BE2-4AF0-920A-611CC9CCBD5F}" srcId="{760178F0-4A83-43E3-BB38-566B98E40088}" destId="{F92C3E30-5A50-487B-A5B2-F8EDB9EE8C8F}" srcOrd="0" destOrd="0" parTransId="{E89AD04A-3F1E-4D05-BA42-02C9C2EF458E}" sibTransId="{5C461523-56CA-42B7-8618-777FAF7963D7}"/>
    <dgm:cxn modelId="{80212B9C-7F3C-475D-9086-31618A549BF3}" srcId="{62C53DE3-82C6-4E0F-8FF1-373481B3C76C}" destId="{ACB1E09E-2DED-4A4F-9D42-2BB6BFD28FEB}" srcOrd="1" destOrd="0" parTransId="{23909066-3D2E-4BC4-A8E0-E32FA888339B}" sibTransId="{FB3B6F41-6430-40B6-821B-6B39A2DA91AC}"/>
    <dgm:cxn modelId="{02DF529D-0BF8-43F0-B7B8-0211DC90E1AE}" type="presOf" srcId="{91C6ED1C-3B00-49DD-B045-D344051050E5}" destId="{FDA1302E-23E5-4327-ACA7-5B01C803602E}" srcOrd="0" destOrd="0" presId="urn:microsoft.com/office/officeart/2005/8/layout/hList1"/>
    <dgm:cxn modelId="{FD3ADEAC-E34A-46F5-B1B2-09A7EE783EFB}" srcId="{C3ABBF83-D23E-49A1-BEE3-F63479908F56}" destId="{91C6ED1C-3B00-49DD-B045-D344051050E5}" srcOrd="0" destOrd="0" parTransId="{382FACEB-DA5F-4E93-990E-791F650BABCF}" sibTransId="{99E528EC-3185-4DA5-82D9-AD75F9F6E354}"/>
    <dgm:cxn modelId="{BB56E0C2-40AE-472D-8302-A3C29233DCBB}" type="presOf" srcId="{ACB1E09E-2DED-4A4F-9D42-2BB6BFD28FEB}" destId="{840EC3DB-2D2B-40E1-A97C-604ECBDFF39D}" srcOrd="0" destOrd="1" presId="urn:microsoft.com/office/officeart/2005/8/layout/hList1"/>
    <dgm:cxn modelId="{991A98C4-92B3-4657-83AC-F2360C2D1CF5}" srcId="{760178F0-4A83-43E3-BB38-566B98E40088}" destId="{62C53DE3-82C6-4E0F-8FF1-373481B3C76C}" srcOrd="2" destOrd="0" parTransId="{4CD6B8C7-8989-49BF-AE6D-D1742892A36A}" sibTransId="{2CDB69A3-28D8-4F6A-965D-11CA1989BDDE}"/>
    <dgm:cxn modelId="{7D01D6C7-75D5-4682-B72B-ED29FD1F1A0D}" srcId="{C3ABBF83-D23E-49A1-BEE3-F63479908F56}" destId="{20CD0A78-11E9-4EE2-979D-DB2BCF0F0DF2}" srcOrd="2" destOrd="0" parTransId="{80F2CFBC-1B14-4B28-93A4-CD8B9ABC4167}" sibTransId="{0FD01084-D2D8-4125-9809-5E94666B4DC4}"/>
    <dgm:cxn modelId="{63E2E1C9-580B-4A07-AEB7-41C25B3F5327}" srcId="{C3ABBF83-D23E-49A1-BEE3-F63479908F56}" destId="{EB1C0617-5D24-4BAA-9479-36E1AEFB43E3}" srcOrd="3" destOrd="0" parTransId="{2DB58712-59C9-42D5-A53A-9371748BCB30}" sibTransId="{848BB845-DBB3-4D6C-8EFA-E06141C106C2}"/>
    <dgm:cxn modelId="{D45642DA-4921-4EE3-B386-F53CDAC01807}" type="presOf" srcId="{62C53DE3-82C6-4E0F-8FF1-373481B3C76C}" destId="{040AF00D-F445-49A1-8C32-231B5495B356}" srcOrd="0" destOrd="0" presId="urn:microsoft.com/office/officeart/2005/8/layout/hList1"/>
    <dgm:cxn modelId="{4FAEBFDC-3E61-43B3-A73E-D33805D24900}" type="presOf" srcId="{037550E0-C1B0-4D9D-94C1-1DE084E099C4}" destId="{840EC3DB-2D2B-40E1-A97C-604ECBDFF39D}" srcOrd="0" destOrd="2" presId="urn:microsoft.com/office/officeart/2005/8/layout/hList1"/>
    <dgm:cxn modelId="{B1EE63E2-6D44-4FAF-90D4-ED6B8A8D77A6}" srcId="{62C53DE3-82C6-4E0F-8FF1-373481B3C76C}" destId="{EF397F82-ABCC-4872-99DB-57560D1BB29E}" srcOrd="0" destOrd="0" parTransId="{173CFAE5-1B6C-4A19-8F9F-59AD8C1A529B}" sibTransId="{0C9377BE-E546-4CFD-99AF-89BFB79C3769}"/>
    <dgm:cxn modelId="{E0AA2AE5-24FA-4504-A599-D97753D6AC2E}" type="presOf" srcId="{2A7DB177-AA08-4789-BAFA-A4C61B74561B}" destId="{21BEF76F-164C-4857-BC4D-8D78714DFFCB}" srcOrd="0" destOrd="0" presId="urn:microsoft.com/office/officeart/2005/8/layout/hList1"/>
    <dgm:cxn modelId="{16F3ADA2-239B-4B1B-B813-BB242AFCE89B}" type="presParOf" srcId="{A6E61892-43DE-4AA5-BBB1-193EE4B51118}" destId="{F0D33E18-C1CD-472B-90E7-C22D3109C87D}" srcOrd="0" destOrd="0" presId="urn:microsoft.com/office/officeart/2005/8/layout/hList1"/>
    <dgm:cxn modelId="{460567F0-AFC2-452E-80C7-3C3CFAC405D3}" type="presParOf" srcId="{F0D33E18-C1CD-472B-90E7-C22D3109C87D}" destId="{8EA710CD-C0C2-465F-88E9-5E4ED4FFC8EF}" srcOrd="0" destOrd="0" presId="urn:microsoft.com/office/officeart/2005/8/layout/hList1"/>
    <dgm:cxn modelId="{4D0A2267-834E-4E3B-BF57-03625645ACB9}" type="presParOf" srcId="{F0D33E18-C1CD-472B-90E7-C22D3109C87D}" destId="{21BEF76F-164C-4857-BC4D-8D78714DFFCB}" srcOrd="1" destOrd="0" presId="urn:microsoft.com/office/officeart/2005/8/layout/hList1"/>
    <dgm:cxn modelId="{AF2ADFCA-E83D-438A-AC02-4E3E4FC6DEE1}" type="presParOf" srcId="{A6E61892-43DE-4AA5-BBB1-193EE4B51118}" destId="{5E15F122-C844-4AF8-8146-D735C79DF2E3}" srcOrd="1" destOrd="0" presId="urn:microsoft.com/office/officeart/2005/8/layout/hList1"/>
    <dgm:cxn modelId="{A2076A79-2AE5-4909-86D7-2380A34A0283}" type="presParOf" srcId="{A6E61892-43DE-4AA5-BBB1-193EE4B51118}" destId="{1222D032-5FFC-4CD6-9AA1-644B117F882A}" srcOrd="2" destOrd="0" presId="urn:microsoft.com/office/officeart/2005/8/layout/hList1"/>
    <dgm:cxn modelId="{446B5DC4-7EB7-441F-B2C0-972F1D97FD83}" type="presParOf" srcId="{1222D032-5FFC-4CD6-9AA1-644B117F882A}" destId="{7A0FDFCD-6D51-41F6-97DD-539A276C54ED}" srcOrd="0" destOrd="0" presId="urn:microsoft.com/office/officeart/2005/8/layout/hList1"/>
    <dgm:cxn modelId="{62AE0866-B4D3-4775-A162-6F250FB38B37}" type="presParOf" srcId="{1222D032-5FFC-4CD6-9AA1-644B117F882A}" destId="{FDA1302E-23E5-4327-ACA7-5B01C803602E}" srcOrd="1" destOrd="0" presId="urn:microsoft.com/office/officeart/2005/8/layout/hList1"/>
    <dgm:cxn modelId="{11D67B9B-8525-4BAE-B4D6-77DA68B8A4FF}" type="presParOf" srcId="{A6E61892-43DE-4AA5-BBB1-193EE4B51118}" destId="{4DB64F89-B7A0-431D-9948-BE29FD3673D5}" srcOrd="3" destOrd="0" presId="urn:microsoft.com/office/officeart/2005/8/layout/hList1"/>
    <dgm:cxn modelId="{00B024CE-1579-4236-BE97-662A7BC65BAB}" type="presParOf" srcId="{A6E61892-43DE-4AA5-BBB1-193EE4B51118}" destId="{FA505620-F3D5-4FB2-8BE6-BB8491FE9ACD}" srcOrd="4" destOrd="0" presId="urn:microsoft.com/office/officeart/2005/8/layout/hList1"/>
    <dgm:cxn modelId="{CA7C2BF2-987F-4137-A401-0A8E5496534E}" type="presParOf" srcId="{FA505620-F3D5-4FB2-8BE6-BB8491FE9ACD}" destId="{040AF00D-F445-49A1-8C32-231B5495B356}" srcOrd="0" destOrd="0" presId="urn:microsoft.com/office/officeart/2005/8/layout/hList1"/>
    <dgm:cxn modelId="{1CDF9D99-0FB0-4853-B55F-3F30CDB03C07}" type="presParOf" srcId="{FA505620-F3D5-4FB2-8BE6-BB8491FE9ACD}" destId="{840EC3DB-2D2B-40E1-A97C-604ECBDFF39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710CD-C0C2-465F-88E9-5E4ED4FFC8EF}">
      <dsp:nvSpPr>
        <dsp:cNvPr id="0" name=""/>
        <dsp:cNvSpPr/>
      </dsp:nvSpPr>
      <dsp:spPr>
        <a:xfrm>
          <a:off x="2999" y="560273"/>
          <a:ext cx="2924133" cy="116965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AU" sz="2800" kern="1200" dirty="0"/>
            <a:t>Standard of care</a:t>
          </a:r>
        </a:p>
        <a:p>
          <a:pPr marL="0" lvl="0" indent="0" algn="ctr" defTabSz="1244600">
            <a:lnSpc>
              <a:spcPct val="90000"/>
            </a:lnSpc>
            <a:spcBef>
              <a:spcPct val="0"/>
            </a:spcBef>
            <a:spcAft>
              <a:spcPct val="35000"/>
            </a:spcAft>
            <a:buNone/>
          </a:pPr>
          <a:r>
            <a:rPr lang="en-AU" sz="2800" kern="1200" dirty="0"/>
            <a:t>DRV/r + 2NRTI</a:t>
          </a:r>
        </a:p>
      </dsp:txBody>
      <dsp:txXfrm>
        <a:off x="2999" y="560273"/>
        <a:ext cx="2924133" cy="1169653"/>
      </dsp:txXfrm>
    </dsp:sp>
    <dsp:sp modelId="{21BEF76F-164C-4857-BC4D-8D78714DFFCB}">
      <dsp:nvSpPr>
        <dsp:cNvPr id="0" name=""/>
        <dsp:cNvSpPr/>
      </dsp:nvSpPr>
      <dsp:spPr>
        <a:xfrm>
          <a:off x="2999" y="1729927"/>
          <a:ext cx="2924133" cy="18446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NRTI selection by genotyping or WHO algorithm</a:t>
          </a:r>
        </a:p>
        <a:p>
          <a:pPr marL="171450" lvl="1" indent="-171450" algn="l" defTabSz="800100">
            <a:lnSpc>
              <a:spcPct val="90000"/>
            </a:lnSpc>
            <a:spcBef>
              <a:spcPct val="0"/>
            </a:spcBef>
            <a:spcAft>
              <a:spcPct val="15000"/>
            </a:spcAft>
            <a:buChar char="•"/>
          </a:pPr>
          <a:r>
            <a:rPr lang="en-AU" sz="1800" kern="1200" dirty="0"/>
            <a:t>Drug class but not drug recycled</a:t>
          </a:r>
        </a:p>
        <a:p>
          <a:pPr marL="171450" lvl="1" indent="-171450" algn="l" defTabSz="800100">
            <a:lnSpc>
              <a:spcPct val="90000"/>
            </a:lnSpc>
            <a:spcBef>
              <a:spcPct val="0"/>
            </a:spcBef>
            <a:spcAft>
              <a:spcPct val="15000"/>
            </a:spcAft>
            <a:buChar char="•"/>
          </a:pPr>
          <a:r>
            <a:rPr lang="en-AU" sz="1800" kern="1200" dirty="0"/>
            <a:t>No coformulation possible</a:t>
          </a:r>
        </a:p>
      </dsp:txBody>
      <dsp:txXfrm>
        <a:off x="2999" y="1729927"/>
        <a:ext cx="2924133" cy="1844640"/>
      </dsp:txXfrm>
    </dsp:sp>
    <dsp:sp modelId="{7A0FDFCD-6D51-41F6-97DD-539A276C54ED}">
      <dsp:nvSpPr>
        <dsp:cNvPr id="0" name=""/>
        <dsp:cNvSpPr/>
      </dsp:nvSpPr>
      <dsp:spPr>
        <a:xfrm>
          <a:off x="3336510" y="560273"/>
          <a:ext cx="2924133" cy="116965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AU" sz="2800" kern="1200" dirty="0"/>
            <a:t>Intervention Arm</a:t>
          </a:r>
        </a:p>
        <a:p>
          <a:pPr marL="0" lvl="0" indent="0" algn="ctr" defTabSz="1244600">
            <a:lnSpc>
              <a:spcPct val="90000"/>
            </a:lnSpc>
            <a:spcBef>
              <a:spcPct val="0"/>
            </a:spcBef>
            <a:spcAft>
              <a:spcPct val="35000"/>
            </a:spcAft>
            <a:buNone/>
          </a:pPr>
          <a:r>
            <a:rPr lang="en-AU" sz="2800" kern="1200" dirty="0"/>
            <a:t>DTG + DRV/r</a:t>
          </a:r>
        </a:p>
      </dsp:txBody>
      <dsp:txXfrm>
        <a:off x="3336510" y="560273"/>
        <a:ext cx="2924133" cy="1169653"/>
      </dsp:txXfrm>
    </dsp:sp>
    <dsp:sp modelId="{FDA1302E-23E5-4327-ACA7-5B01C803602E}">
      <dsp:nvSpPr>
        <dsp:cNvPr id="0" name=""/>
        <dsp:cNvSpPr/>
      </dsp:nvSpPr>
      <dsp:spPr>
        <a:xfrm>
          <a:off x="3336510" y="1729927"/>
          <a:ext cx="2924133" cy="18446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No NRTI</a:t>
          </a:r>
        </a:p>
        <a:p>
          <a:pPr marL="171450" lvl="1" indent="-171450" algn="l" defTabSz="800100">
            <a:lnSpc>
              <a:spcPct val="90000"/>
            </a:lnSpc>
            <a:spcBef>
              <a:spcPct val="0"/>
            </a:spcBef>
            <a:spcAft>
              <a:spcPct val="15000"/>
            </a:spcAft>
            <a:buChar char="•"/>
          </a:pPr>
          <a:r>
            <a:rPr lang="en-AU" sz="1800" kern="1200" dirty="0"/>
            <a:t>No genotyping required</a:t>
          </a:r>
        </a:p>
        <a:p>
          <a:pPr marL="171450" lvl="1" indent="-171450" algn="l" defTabSz="800100">
            <a:lnSpc>
              <a:spcPct val="90000"/>
            </a:lnSpc>
            <a:spcBef>
              <a:spcPct val="0"/>
            </a:spcBef>
            <a:spcAft>
              <a:spcPct val="15000"/>
            </a:spcAft>
            <a:buChar char="•"/>
          </a:pPr>
          <a:r>
            <a:rPr lang="en-AU" sz="1800" kern="1200" dirty="0"/>
            <a:t>No drug class or drug recycled</a:t>
          </a:r>
        </a:p>
        <a:p>
          <a:pPr marL="171450" lvl="1" indent="-171450" algn="l" defTabSz="800100">
            <a:lnSpc>
              <a:spcPct val="90000"/>
            </a:lnSpc>
            <a:spcBef>
              <a:spcPct val="0"/>
            </a:spcBef>
            <a:spcAft>
              <a:spcPct val="15000"/>
            </a:spcAft>
            <a:buChar char="•"/>
          </a:pPr>
          <a:r>
            <a:rPr lang="en-AU" sz="1800" kern="1200" dirty="0"/>
            <a:t>Potential coformulation</a:t>
          </a:r>
        </a:p>
      </dsp:txBody>
      <dsp:txXfrm>
        <a:off x="3336510" y="1729927"/>
        <a:ext cx="2924133" cy="1844640"/>
      </dsp:txXfrm>
    </dsp:sp>
    <dsp:sp modelId="{040AF00D-F445-49A1-8C32-231B5495B356}">
      <dsp:nvSpPr>
        <dsp:cNvPr id="0" name=""/>
        <dsp:cNvSpPr/>
      </dsp:nvSpPr>
      <dsp:spPr>
        <a:xfrm>
          <a:off x="6670022" y="560273"/>
          <a:ext cx="2924133" cy="116965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AU" sz="2800" kern="1200" dirty="0"/>
            <a:t>Intervention Arm</a:t>
          </a:r>
        </a:p>
        <a:p>
          <a:pPr marL="0" lvl="0" indent="0" algn="ctr" defTabSz="1244600">
            <a:lnSpc>
              <a:spcPct val="90000"/>
            </a:lnSpc>
            <a:spcBef>
              <a:spcPct val="0"/>
            </a:spcBef>
            <a:spcAft>
              <a:spcPct val="35000"/>
            </a:spcAft>
            <a:buNone/>
          </a:pPr>
          <a:r>
            <a:rPr lang="en-AU" sz="2800" kern="1200" dirty="0"/>
            <a:t>DTG + TDF/XTC</a:t>
          </a:r>
        </a:p>
      </dsp:txBody>
      <dsp:txXfrm>
        <a:off x="6670022" y="560273"/>
        <a:ext cx="2924133" cy="1169653"/>
      </dsp:txXfrm>
    </dsp:sp>
    <dsp:sp modelId="{840EC3DB-2D2B-40E1-A97C-604ECBDFF39D}">
      <dsp:nvSpPr>
        <dsp:cNvPr id="0" name=""/>
        <dsp:cNvSpPr/>
      </dsp:nvSpPr>
      <dsp:spPr>
        <a:xfrm>
          <a:off x="6670022" y="1729927"/>
          <a:ext cx="2924133" cy="18446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Recycled NRTI (TDF/XTC)</a:t>
          </a:r>
        </a:p>
        <a:p>
          <a:pPr marL="171450" lvl="1" indent="-171450" algn="l" defTabSz="800100">
            <a:lnSpc>
              <a:spcPct val="90000"/>
            </a:lnSpc>
            <a:spcBef>
              <a:spcPct val="0"/>
            </a:spcBef>
            <a:spcAft>
              <a:spcPct val="15000"/>
            </a:spcAft>
            <a:buChar char="•"/>
          </a:pPr>
          <a:r>
            <a:rPr lang="en-AU" sz="1800" kern="1200" dirty="0"/>
            <a:t>No genotyping required</a:t>
          </a:r>
        </a:p>
        <a:p>
          <a:pPr marL="171450" lvl="1" indent="-171450" algn="l" defTabSz="800100">
            <a:lnSpc>
              <a:spcPct val="90000"/>
            </a:lnSpc>
            <a:spcBef>
              <a:spcPct val="0"/>
            </a:spcBef>
            <a:spcAft>
              <a:spcPct val="15000"/>
            </a:spcAft>
            <a:buChar char="•"/>
          </a:pPr>
          <a:r>
            <a:rPr lang="en-AU" sz="1800" kern="1200" dirty="0"/>
            <a:t>Co-formulated</a:t>
          </a:r>
        </a:p>
      </dsp:txBody>
      <dsp:txXfrm>
        <a:off x="6670022" y="1729927"/>
        <a:ext cx="2924133" cy="18446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2C0E9-2F09-4D78-876B-1D8A2ACFF991}" type="datetimeFigureOut">
              <a:rPr lang="en-AU" smtClean="0"/>
              <a:t>26/07/2024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D9255-A956-4416-BE16-45EE4CBBF3C1}" type="slidenum">
              <a:rPr lang="en-AU" smtClean="0"/>
              <a:t>‹#›</a:t>
            </a:fld>
            <a:endParaRPr lang="en-AU"/>
          </a:p>
        </p:txBody>
      </p:sp>
    </p:spTree>
    <p:extLst>
      <p:ext uri="{BB962C8B-B14F-4D97-AF65-F5344CB8AC3E}">
        <p14:creationId xmlns:p14="http://schemas.microsoft.com/office/powerpoint/2010/main" val="377099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4D9255-A956-4416-BE16-45EE4CBBF3C1}" type="slidenum">
              <a:rPr lang="en-AU" smtClean="0"/>
              <a:t>1</a:t>
            </a:fld>
            <a:endParaRPr lang="en-AU"/>
          </a:p>
        </p:txBody>
      </p:sp>
    </p:spTree>
    <p:extLst>
      <p:ext uri="{BB962C8B-B14F-4D97-AF65-F5344CB8AC3E}">
        <p14:creationId xmlns:p14="http://schemas.microsoft.com/office/powerpoint/2010/main" val="603734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kern="0" dirty="0">
                <a:effectLst/>
                <a:latin typeface="Aptos" panose="020B0004020202020204" pitchFamily="34" charset="0"/>
                <a:ea typeface="Aptos" panose="020B0004020202020204" pitchFamily="34" charset="0"/>
                <a:cs typeface="Arial" panose="020B0604020202020204" pitchFamily="34" charset="0"/>
              </a:rPr>
              <a:t>Body weight increased progressively from baseline through week 48 and 96 across all three arms, with significantly higher rises in DTG containing arms.</a:t>
            </a:r>
            <a:endParaRPr lang="en-AU" dirty="0"/>
          </a:p>
        </p:txBody>
      </p:sp>
      <p:sp>
        <p:nvSpPr>
          <p:cNvPr id="4" name="Slide Number Placeholder 3"/>
          <p:cNvSpPr>
            <a:spLocks noGrp="1"/>
          </p:cNvSpPr>
          <p:nvPr>
            <p:ph type="sldNum" sz="quarter" idx="5"/>
          </p:nvPr>
        </p:nvSpPr>
        <p:spPr/>
        <p:txBody>
          <a:bodyPr/>
          <a:lstStyle/>
          <a:p>
            <a:fld id="{AB4D9255-A956-4416-BE16-45EE4CBBF3C1}" type="slidenum">
              <a:rPr lang="en-AU" smtClean="0"/>
              <a:t>10</a:t>
            </a:fld>
            <a:endParaRPr lang="en-AU"/>
          </a:p>
        </p:txBody>
      </p:sp>
    </p:spTree>
    <p:extLst>
      <p:ext uri="{BB962C8B-B14F-4D97-AF65-F5344CB8AC3E}">
        <p14:creationId xmlns:p14="http://schemas.microsoft.com/office/powerpoint/2010/main" val="2825264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SAEs</a:t>
            </a:r>
            <a:r>
              <a:rPr lang="en-AU" dirty="0"/>
              <a:t>: serious adverse events (</a:t>
            </a:r>
            <a:r>
              <a:rPr lang="en-US" dirty="0"/>
              <a:t>A SAE is any untoward medical occurrence that at any dose: • Results in death; • Is life-threatening; • Requires in-patient </a:t>
            </a:r>
            <a:r>
              <a:rPr lang="en-US" dirty="0" err="1"/>
              <a:t>hospitalisation</a:t>
            </a:r>
            <a:r>
              <a:rPr lang="en-US" dirty="0"/>
              <a:t> or prolongation of existing </a:t>
            </a:r>
            <a:r>
              <a:rPr lang="en-US" dirty="0" err="1"/>
              <a:t>hospitalisation</a:t>
            </a:r>
            <a:r>
              <a:rPr lang="en-US" dirty="0"/>
              <a:t>; • Results in persistent or significant disability/incapacity; • Is a congenital anomaly/birth defect; • Is a medically important event or reaction that may not be immediately life-threatening or result in death or </a:t>
            </a:r>
            <a:r>
              <a:rPr lang="en-US" dirty="0" err="1"/>
              <a:t>hospitalisation</a:t>
            </a:r>
            <a:r>
              <a:rPr lang="en-US" dirty="0"/>
              <a:t> but, in the judgement of the investigator, may </a:t>
            </a:r>
            <a:r>
              <a:rPr lang="en-US" dirty="0" err="1"/>
              <a:t>jeopardise</a:t>
            </a:r>
            <a:r>
              <a:rPr lang="en-US" dirty="0"/>
              <a:t> the participant or may require intervention to prevent one of the outcomes listed in the definition above; • Grade 4 events (not limited to a laboratory abnormality) not already reportable in one of the above categories; • Is an overdose of either study drug; • Is a cancer (a pre-existing cancer should only be reported if it worsens after study entry).)</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ALT events: </a:t>
            </a:r>
            <a:r>
              <a:rPr lang="en-AU" sz="1800" dirty="0">
                <a:effectLst/>
                <a:latin typeface="Calibri" panose="020F0502020204030204" pitchFamily="34" charset="0"/>
                <a:ea typeface="Calibri" panose="020F0502020204030204" pitchFamily="34" charset="0"/>
                <a:cs typeface="Times New Roman" panose="02020603050405020304" pitchFamily="18" charset="0"/>
              </a:rPr>
              <a:t>Grade 3: [</a:t>
            </a:r>
            <a:r>
              <a:rPr lang="en-AU" sz="1800" dirty="0">
                <a:effectLst/>
                <a:latin typeface="Calibri" panose="020F0502020204030204" pitchFamily="34" charset="0"/>
                <a:ea typeface="Calibri" panose="020F0502020204030204" pitchFamily="34" charset="0"/>
                <a:cs typeface="Calibri" panose="020F0502020204030204" pitchFamily="34" charset="0"/>
              </a:rPr>
              <a:t>≥</a:t>
            </a:r>
            <a:r>
              <a:rPr lang="en-AU" sz="1800" dirty="0">
                <a:effectLst/>
                <a:latin typeface="Calibri" panose="020F0502020204030204" pitchFamily="34" charset="0"/>
                <a:ea typeface="Calibri" panose="020F0502020204030204" pitchFamily="34" charset="0"/>
                <a:cs typeface="Times New Roman" panose="02020603050405020304" pitchFamily="18" charset="0"/>
              </a:rPr>
              <a:t>5.0 to &lt;10.0] x ULN; Grade 4: ≥ 10.0 x ULN, ULN = Upper limit of normal</a:t>
            </a:r>
          </a:p>
          <a:p>
            <a:r>
              <a:rPr lang="en-AU" b="1" dirty="0"/>
              <a:t>Creatinine events: </a:t>
            </a:r>
            <a:r>
              <a:rPr lang="en-AU" sz="1800" dirty="0">
                <a:effectLst/>
                <a:latin typeface="Calibri" panose="020F0502020204030204" pitchFamily="34" charset="0"/>
                <a:ea typeface="Calibri" panose="020F0502020204030204" pitchFamily="34" charset="0"/>
                <a:cs typeface="Times New Roman" panose="02020603050405020304" pitchFamily="18" charset="0"/>
              </a:rPr>
              <a:t>Grade 3: [ </a:t>
            </a:r>
            <a:r>
              <a:rPr lang="en-AU" sz="1800" dirty="0">
                <a:effectLst/>
                <a:latin typeface="Calibri" panose="020F0502020204030204" pitchFamily="34" charset="0"/>
                <a:ea typeface="Calibri" panose="020F0502020204030204" pitchFamily="34" charset="0"/>
              </a:rPr>
              <a:t>≥</a:t>
            </a:r>
            <a:r>
              <a:rPr lang="en-AU" sz="1800" dirty="0">
                <a:effectLst/>
                <a:latin typeface="Calibri" panose="020F0502020204030204" pitchFamily="34" charset="0"/>
                <a:ea typeface="Calibri" panose="020F0502020204030204" pitchFamily="34" charset="0"/>
                <a:cs typeface="Times New Roman" panose="02020603050405020304" pitchFamily="18" charset="0"/>
              </a:rPr>
              <a:t> 1.8 to &lt; 3.5] x ULN; Grade 4: ≥ 3.5 x ULN, ULN=Upper Limit of Normal</a:t>
            </a:r>
          </a:p>
          <a:p>
            <a:r>
              <a:rPr lang="en-AU" sz="1800" b="1" dirty="0">
                <a:effectLst/>
                <a:latin typeface="Calibri" panose="020F0502020204030204" pitchFamily="34" charset="0"/>
                <a:cs typeface="Times New Roman" panose="02020603050405020304" pitchFamily="18" charset="0"/>
              </a:rPr>
              <a:t>Treatment switches listed in the table: </a:t>
            </a:r>
            <a:r>
              <a:rPr lang="en-AU" sz="1800" dirty="0">
                <a:effectLst/>
                <a:latin typeface="Calibri" panose="020F0502020204030204" pitchFamily="34" charset="0"/>
                <a:cs typeface="Times New Roman" panose="02020603050405020304" pitchFamily="18" charset="0"/>
              </a:rPr>
              <a:t>do not include switches due to virological failure, minor changes in NRTI backbone, interruptions due to pregnancy or stock outs.</a:t>
            </a:r>
            <a:endParaRPr lang="en-AU" dirty="0"/>
          </a:p>
        </p:txBody>
      </p:sp>
      <p:sp>
        <p:nvSpPr>
          <p:cNvPr id="4" name="Slide Number Placeholder 3"/>
          <p:cNvSpPr>
            <a:spLocks noGrp="1"/>
          </p:cNvSpPr>
          <p:nvPr>
            <p:ph type="sldNum" sz="quarter" idx="5"/>
          </p:nvPr>
        </p:nvSpPr>
        <p:spPr/>
        <p:txBody>
          <a:bodyPr/>
          <a:lstStyle/>
          <a:p>
            <a:fld id="{AB4D9255-A956-4416-BE16-45EE4CBBF3C1}" type="slidenum">
              <a:rPr lang="en-AU" smtClean="0"/>
              <a:t>11</a:t>
            </a:fld>
            <a:endParaRPr lang="en-AU"/>
          </a:p>
        </p:txBody>
      </p:sp>
    </p:spTree>
    <p:extLst>
      <p:ext uri="{BB962C8B-B14F-4D97-AF65-F5344CB8AC3E}">
        <p14:creationId xmlns:p14="http://schemas.microsoft.com/office/powerpoint/2010/main" val="596194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B4D9255-A956-4416-BE16-45EE4CBBF3C1}" type="slidenum">
              <a:rPr lang="en-AU" smtClean="0"/>
              <a:t>12</a:t>
            </a:fld>
            <a:endParaRPr lang="en-AU"/>
          </a:p>
        </p:txBody>
      </p:sp>
    </p:spTree>
    <p:extLst>
      <p:ext uri="{BB962C8B-B14F-4D97-AF65-F5344CB8AC3E}">
        <p14:creationId xmlns:p14="http://schemas.microsoft.com/office/powerpoint/2010/main" val="3501860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B4D9255-A956-4416-BE16-45EE4CBBF3C1}" type="slidenum">
              <a:rPr lang="en-AU" smtClean="0"/>
              <a:t>13</a:t>
            </a:fld>
            <a:endParaRPr lang="en-AU"/>
          </a:p>
        </p:txBody>
      </p:sp>
    </p:spTree>
    <p:extLst>
      <p:ext uri="{BB962C8B-B14F-4D97-AF65-F5344CB8AC3E}">
        <p14:creationId xmlns:p14="http://schemas.microsoft.com/office/powerpoint/2010/main" val="189636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Originally conceived as a 2 arm RCT (Phase 1) commencing in April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response to a changing therapeutic landscape and after extensive stakeholder consultation (and additional funding) a third arm was added in May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Treatment arms</a:t>
            </a:r>
          </a:p>
          <a:p>
            <a:pPr marL="342900" lvl="0" indent="-342900" algn="just">
              <a:lnSpc>
                <a:spcPct val="150000"/>
              </a:lnSpc>
              <a:buFont typeface="+mj-lt"/>
              <a:buAutoNum type="arabicParenBoth"/>
            </a:pPr>
            <a:r>
              <a:rPr lang="en-US" sz="1800" dirty="0">
                <a:solidFill>
                  <a:srgbClr val="000000"/>
                </a:solidFill>
                <a:effectLst/>
                <a:latin typeface="Times New Roman" panose="02020603050405020304" pitchFamily="18" charset="0"/>
                <a:ea typeface="Yu Gothic" panose="020B0400000000000000" pitchFamily="34" charset="-128"/>
                <a:cs typeface="Times New Roman" panose="02020603050405020304" pitchFamily="18" charset="0"/>
              </a:rPr>
              <a:t>DRV/r+2NRTIs </a:t>
            </a:r>
            <a:r>
              <a:rPr lang="en-US" sz="1800" dirty="0">
                <a:solidFill>
                  <a:srgbClr val="000000"/>
                </a:solidFill>
                <a:effectLst/>
                <a:highlight>
                  <a:srgbClr val="FFFF00"/>
                </a:highlight>
                <a:latin typeface="Times New Roman" panose="02020603050405020304" pitchFamily="18" charset="0"/>
                <a:ea typeface="Yu Gothic" panose="020B0400000000000000" pitchFamily="34" charset="-128"/>
                <a:cs typeface="Times New Roman" panose="02020603050405020304" pitchFamily="18" charset="0"/>
              </a:rPr>
              <a:t>(SOC)</a:t>
            </a:r>
            <a:r>
              <a:rPr lang="en-US" sz="1800" dirty="0">
                <a:solidFill>
                  <a:srgbClr val="000000"/>
                </a:solidFill>
                <a:effectLst/>
                <a:latin typeface="Times New Roman" panose="02020603050405020304" pitchFamily="18" charset="0"/>
                <a:ea typeface="Yu Gothic" panose="020B0400000000000000" pitchFamily="34" charset="-128"/>
                <a:cs typeface="Times New Roman" panose="02020603050405020304" pitchFamily="18" charset="0"/>
              </a:rPr>
              <a:t> arm: DRV/r (800 mg of darunavir + 100 mg of ritonavir) once daily plus 2NRTIs (dosed once or twice daily) for 96 weeks </a:t>
            </a:r>
            <a:endParaRPr lang="en-AU" sz="1800" dirty="0">
              <a:solidFill>
                <a:srgbClr val="000000"/>
              </a:solidFill>
              <a:effectLst/>
              <a:latin typeface="Times New Roman" panose="02020603050405020304" pitchFamily="18" charset="0"/>
              <a:ea typeface="Yu Gothic" panose="020B0400000000000000" pitchFamily="34" charset="-128"/>
              <a:cs typeface="Times New Roman" panose="02020603050405020304" pitchFamily="18" charset="0"/>
            </a:endParaRPr>
          </a:p>
          <a:p>
            <a:pPr marL="342900" lvl="0" indent="-342900" algn="just">
              <a:lnSpc>
                <a:spcPct val="150000"/>
              </a:lnSpc>
              <a:buFont typeface="+mj-lt"/>
              <a:buAutoNum type="arabicParenBoth"/>
            </a:pPr>
            <a:r>
              <a:rPr lang="en-US" sz="1800" dirty="0">
                <a:solidFill>
                  <a:srgbClr val="000000"/>
                </a:solidFill>
                <a:effectLst/>
                <a:latin typeface="Times New Roman" panose="02020603050405020304" pitchFamily="18" charset="0"/>
                <a:ea typeface="Yu Gothic" panose="020B0400000000000000" pitchFamily="34" charset="-128"/>
                <a:cs typeface="Times New Roman" panose="02020603050405020304" pitchFamily="18" charset="0"/>
              </a:rPr>
              <a:t>DTG+DRV/r arm: DTG (50 mg) once daily plus DRV/r (800 mg of darunavir + 100 mg of ritonavir) once daily for 96 weeks</a:t>
            </a:r>
            <a:endParaRPr lang="en-AU" sz="1800" dirty="0">
              <a:solidFill>
                <a:srgbClr val="000000"/>
              </a:solidFill>
              <a:effectLst/>
              <a:latin typeface="Times New Roman" panose="02020603050405020304" pitchFamily="18" charset="0"/>
              <a:ea typeface="Yu Gothic" panose="020B0400000000000000" pitchFamily="34" charset="-128"/>
              <a:cs typeface="Times New Roman" panose="02020603050405020304" pitchFamily="18" charset="0"/>
            </a:endParaRPr>
          </a:p>
          <a:p>
            <a:pPr marL="342900" lvl="0" indent="-342900" algn="just">
              <a:lnSpc>
                <a:spcPct val="150000"/>
              </a:lnSpc>
              <a:buFont typeface="+mj-lt"/>
              <a:buAutoNum type="arabicParenBoth"/>
            </a:pPr>
            <a:r>
              <a:rPr lang="en-US" sz="1800" dirty="0">
                <a:solidFill>
                  <a:srgbClr val="000000"/>
                </a:solidFill>
                <a:effectLst/>
                <a:latin typeface="Times New Roman" panose="02020603050405020304" pitchFamily="18" charset="0"/>
                <a:ea typeface="Yu Gothic" panose="020B0400000000000000" pitchFamily="34" charset="-128"/>
                <a:cs typeface="Times New Roman" panose="02020603050405020304" pitchFamily="18" charset="0"/>
              </a:rPr>
              <a:t>DTG+TDF/XTC arm: DTG (50 mg) in combination with TDF (300 mg) plus either 3TC (300 mg) or FTC (200 mg), all once daily for 96 weeks.</a:t>
            </a:r>
            <a:endParaRPr lang="en-AU" sz="1800" dirty="0">
              <a:solidFill>
                <a:srgbClr val="000000"/>
              </a:solidFill>
              <a:effectLst/>
              <a:latin typeface="Times New Roman" panose="02020603050405020304" pitchFamily="18" charset="0"/>
              <a:ea typeface="Yu Gothic" panose="020B0400000000000000" pitchFamily="34" charset="-128"/>
              <a:cs typeface="Times New Roman" panose="02020603050405020304" pitchFamily="18" charset="0"/>
            </a:endParaRPr>
          </a:p>
          <a:p>
            <a:pPr algn="just">
              <a:lnSpc>
                <a:spcPct val="150000"/>
              </a:lnSpc>
            </a:pPr>
            <a:r>
              <a:rPr lang="en-US" sz="1800" dirty="0">
                <a:solidFill>
                  <a:srgbClr val="000000"/>
                </a:solidFill>
                <a:effectLst/>
                <a:latin typeface="Times New Roman" panose="02020603050405020304" pitchFamily="18" charset="0"/>
                <a:ea typeface="Yu Gothic" panose="020B0400000000000000" pitchFamily="34" charset="-128"/>
              </a:rPr>
              <a:t>The choice of NRTI backbone in DRV/r+2NRTIs arm only was guided by genotypic resistance testing if locally available or according to WHO recommended algorithm in the absence of genotyping. </a:t>
            </a:r>
            <a:endParaRPr lang="en-AU" sz="1800" dirty="0">
              <a:solidFill>
                <a:srgbClr val="000000"/>
              </a:solidFill>
              <a:effectLst/>
              <a:latin typeface="Times New Roman" panose="02020603050405020304" pitchFamily="18" charset="0"/>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AB4D9255-A956-4416-BE16-45EE4CBBF3C1}" type="slidenum">
              <a:rPr lang="en-AU" smtClean="0"/>
              <a:t>2</a:t>
            </a:fld>
            <a:endParaRPr lang="en-AU"/>
          </a:p>
        </p:txBody>
      </p:sp>
    </p:spTree>
    <p:extLst>
      <p:ext uri="{BB962C8B-B14F-4D97-AF65-F5344CB8AC3E}">
        <p14:creationId xmlns:p14="http://schemas.microsoft.com/office/powerpoint/2010/main" val="149688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48-week results has been published in Lancet HIV.</a:t>
            </a:r>
          </a:p>
          <a:p>
            <a:r>
              <a:rPr lang="en-AU" sz="1800" kern="0" dirty="0">
                <a:effectLst/>
                <a:latin typeface="Aptos" panose="020B0004020202020204" pitchFamily="34" charset="0"/>
                <a:ea typeface="Aptos" panose="020B0004020202020204" pitchFamily="34" charset="0"/>
                <a:cs typeface="Arial" panose="020B0604020202020204" pitchFamily="34" charset="0"/>
              </a:rPr>
              <a:t>In stage 1 of the study, participants were randomly allocated to either DRV/r+2NRTIs or DTG+DRV/r in a ratio of 1:1. Following progression to stage 2 with three arms including DTG+TDF/XTC, patients were randomly allocated to receive one of the three regimens in an allocation to be determined by accrual to that point. More participants were recruited to DTG+TDF/XTC arm in stage 2 to have equal power across comparisons.</a:t>
            </a:r>
          </a:p>
          <a:p>
            <a:endParaRPr lang="en-AU" sz="1800" kern="0" dirty="0">
              <a:effectLst/>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When the third arm (DTG+TDF/XTC) was added in stage 2 the sample size was re-evaluated. Under the hypothesis of no difference between randomised treatment arms a virological suppression rate of 75%, and 5% lost to follow-up, to have 90% power to demonstrate non-inferiority in the ITT analysis using a 12% margin, a total of 1010 patients were required, 305 in each of the original 2 arms, and 400 in the third 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highlight>
                <a:srgbClr val="FFFF00"/>
              </a:highligh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Recruitment was decided to halt before the target sample size was reached due to the prolonged timeframe of enrolment into the study for stage 2 due to COVID-19 pauses and the increasingly small pool of individuals with first-line NNRTI failure due to TLD transition. A recalculation of sample size was performed to provide at least 80% power to show non-inferiority for the primary endpoint.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solidFill>
                <a:srgbClr val="000000"/>
              </a:solidFill>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AB4D9255-A956-4416-BE16-45EE4CBBF3C1}" type="slidenum">
              <a:rPr lang="en-AU" smtClean="0"/>
              <a:t>3</a:t>
            </a:fld>
            <a:endParaRPr lang="en-AU"/>
          </a:p>
        </p:txBody>
      </p:sp>
    </p:spTree>
    <p:extLst>
      <p:ext uri="{BB962C8B-B14F-4D97-AF65-F5344CB8AC3E}">
        <p14:creationId xmlns:p14="http://schemas.microsoft.com/office/powerpoint/2010/main" val="301293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Full eligibility criteria</a:t>
            </a:r>
          </a:p>
          <a:p>
            <a:r>
              <a:rPr lang="en-AU" b="1" dirty="0"/>
              <a:t>Inclusion:</a:t>
            </a:r>
            <a:r>
              <a:rPr lang="en-AU" dirty="0"/>
              <a:t> (</a:t>
            </a:r>
            <a:r>
              <a:rPr lang="en-US" sz="1800" dirty="0">
                <a:solidFill>
                  <a:srgbClr val="000000"/>
                </a:solidFill>
                <a:effectLst/>
                <a:latin typeface="Times New Roman" panose="02020603050405020304" pitchFamily="18" charset="0"/>
                <a:ea typeface="Yu Gothic" panose="020B0400000000000000" pitchFamily="34" charset="-128"/>
              </a:rPr>
              <a:t>positive HIV-1 by a licensed diagnostic test, aged ≥18 years, failed first-line NNRTI + 2NRTIs combination therapy, defined as at least two consecutive (≥7 days apart) plasma viral load (</a:t>
            </a:r>
            <a:r>
              <a:rPr lang="en-US" sz="1800" dirty="0" err="1">
                <a:solidFill>
                  <a:srgbClr val="000000"/>
                </a:solidFill>
                <a:effectLst/>
                <a:latin typeface="Times New Roman" panose="02020603050405020304" pitchFamily="18" charset="0"/>
                <a:ea typeface="Yu Gothic" panose="020B0400000000000000" pitchFamily="34" charset="-128"/>
              </a:rPr>
              <a:t>pVL</a:t>
            </a:r>
            <a:r>
              <a:rPr lang="en-US" sz="1800" dirty="0">
                <a:solidFill>
                  <a:srgbClr val="000000"/>
                </a:solidFill>
                <a:effectLst/>
                <a:latin typeface="Times New Roman" panose="02020603050405020304" pitchFamily="18" charset="0"/>
                <a:ea typeface="Yu Gothic" panose="020B0400000000000000" pitchFamily="34" charset="-128"/>
              </a:rPr>
              <a:t>) results &gt;500 copies/mL after a minimum period of exposure to continuous first-line therapy for 24 weeks and able to provide written informed </a:t>
            </a:r>
            <a:r>
              <a:rPr lang="en-US" sz="1800" dirty="0" err="1">
                <a:solidFill>
                  <a:srgbClr val="000000"/>
                </a:solidFill>
                <a:effectLst/>
                <a:latin typeface="Times New Roman" panose="02020603050405020304" pitchFamily="18" charset="0"/>
                <a:ea typeface="Yu Gothic" panose="020B0400000000000000" pitchFamily="34" charset="-128"/>
              </a:rPr>
              <a:t>consen</a:t>
            </a:r>
            <a:r>
              <a:rPr lang="en-US" sz="1800" dirty="0">
                <a:solidFill>
                  <a:srgbClr val="000000"/>
                </a:solidFill>
                <a:effectLst/>
                <a:latin typeface="Times New Roman" panose="02020603050405020304" pitchFamily="18" charset="0"/>
                <a:ea typeface="Yu Gothic" panose="020B0400000000000000" pitchFamily="34" charset="-128"/>
              </a:rPr>
              <a:t>)</a:t>
            </a:r>
          </a:p>
          <a:p>
            <a:r>
              <a:rPr lang="en-US" sz="1800" b="1" dirty="0">
                <a:solidFill>
                  <a:srgbClr val="000000"/>
                </a:solidFill>
                <a:effectLst/>
                <a:latin typeface="Times New Roman" panose="02020603050405020304" pitchFamily="18" charset="0"/>
                <a:ea typeface="Yu Gothic" panose="020B0400000000000000" pitchFamily="34" charset="-128"/>
              </a:rPr>
              <a:t>Exclusion: </a:t>
            </a:r>
            <a:r>
              <a:rPr lang="en-US" sz="1800" dirty="0">
                <a:solidFill>
                  <a:srgbClr val="000000"/>
                </a:solidFill>
                <a:effectLst/>
                <a:latin typeface="Times New Roman" panose="02020603050405020304" pitchFamily="18" charset="0"/>
                <a:ea typeface="Yu Gothic" panose="020B0400000000000000" pitchFamily="34" charset="-128"/>
              </a:rPr>
              <a:t>(absolute neutrophil count &lt;500 cells/µL, </a:t>
            </a:r>
            <a:r>
              <a:rPr lang="en-US" sz="1800" dirty="0" err="1">
                <a:solidFill>
                  <a:srgbClr val="000000"/>
                </a:solidFill>
                <a:effectLst/>
                <a:latin typeface="Times New Roman" panose="02020603050405020304" pitchFamily="18" charset="0"/>
                <a:ea typeface="Yu Gothic" panose="020B0400000000000000" pitchFamily="34" charset="-128"/>
              </a:rPr>
              <a:t>haemoglobin</a:t>
            </a:r>
            <a:r>
              <a:rPr lang="en-US" sz="1800" dirty="0">
                <a:solidFill>
                  <a:srgbClr val="000000"/>
                </a:solidFill>
                <a:effectLst/>
                <a:latin typeface="Times New Roman" panose="02020603050405020304" pitchFamily="18" charset="0"/>
                <a:ea typeface="Yu Gothic" panose="020B0400000000000000" pitchFamily="34" charset="-128"/>
              </a:rPr>
              <a:t> &lt;7.0 g/dL, platelet count &lt;50,000 cells/µL, aspartate transaminase (AST) and/or alanine transaminase (ALT) ≥3 times upper limit of normal and bilirubin ≥1.5 times upper limit of normal, change in antiretroviral therapy within 12 weeks prior to randomization, prior exposure to HIV protease inhibitors and/or HIV integrase inhibitors, patients with chronic viral hepatitis B infection, unstable liver disease, anticipated need for hepatitis C virus (HCV) therapy during the study, creatine clearance of &lt;50 mL/min, current use of rifampicin or rifabutin, use of contraindicated medications, intercurrent illness requiring hospitalization, an active opportunistic disease not under adequate control in the opinion of the investigator, pregnant or nursing mothers, patients with current alcohol or illicit substance use that is in the opinion of the site investigator might adversely affect participation in the study, and patients deemed unlikely by the site investigator to be able to remain in follow-up for the protocol-defined period)</a:t>
            </a:r>
            <a:endParaRPr lang="en-AU" sz="1800" dirty="0">
              <a:solidFill>
                <a:srgbClr val="000000"/>
              </a:solidFill>
              <a:effectLst/>
              <a:latin typeface="Times New Roman" panose="02020603050405020304" pitchFamily="18" charset="0"/>
              <a:ea typeface="Yu Gothic" panose="020B0400000000000000" pitchFamily="34" charset="-128"/>
            </a:endParaRPr>
          </a:p>
          <a:p>
            <a:endParaRPr lang="en-AU" dirty="0"/>
          </a:p>
        </p:txBody>
      </p:sp>
      <p:sp>
        <p:nvSpPr>
          <p:cNvPr id="4" name="Slide Number Placeholder 3"/>
          <p:cNvSpPr>
            <a:spLocks noGrp="1"/>
          </p:cNvSpPr>
          <p:nvPr>
            <p:ph type="sldNum" sz="quarter" idx="5"/>
          </p:nvPr>
        </p:nvSpPr>
        <p:spPr/>
        <p:txBody>
          <a:bodyPr/>
          <a:lstStyle/>
          <a:p>
            <a:fld id="{AB4D9255-A956-4416-BE16-45EE4CBBF3C1}" type="slidenum">
              <a:rPr lang="en-AU" smtClean="0"/>
              <a:t>4</a:t>
            </a:fld>
            <a:endParaRPr lang="en-AU"/>
          </a:p>
        </p:txBody>
      </p:sp>
    </p:spTree>
    <p:extLst>
      <p:ext uri="{BB962C8B-B14F-4D97-AF65-F5344CB8AC3E}">
        <p14:creationId xmlns:p14="http://schemas.microsoft.com/office/powerpoint/2010/main" val="200773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Times New Roman" panose="02020603050405020304" pitchFamily="18" charset="0"/>
                <a:ea typeface="Calibri" panose="020F0502020204030204" pitchFamily="34" charset="0"/>
              </a:rPr>
              <a:t>Participating countries were Argentina, Chile, Colombia, India, Malaysia, Mexico, South Africa, Thailand, and Zimbabwe (in Stage 1) and Brazil, Guinea, Indonesia, Mali, and Nigeria (added in Stage 2). </a:t>
            </a:r>
          </a:p>
          <a:p>
            <a:r>
              <a:rPr lang="en-AU" sz="1800" dirty="0">
                <a:effectLst/>
                <a:latin typeface="Times New Roman" panose="02020603050405020304" pitchFamily="18" charset="0"/>
                <a:ea typeface="Calibri" panose="020F0502020204030204" pitchFamily="34" charset="0"/>
              </a:rPr>
              <a:t>During the study two screening pauses occurred; the first between June 2018 and September 2018 whilst the third arm adaptation was implemented, the second between April 2020 and November 2020 due to the impact of the COVID-19 pandemic. </a:t>
            </a:r>
            <a:endParaRPr lang="en-AU" dirty="0"/>
          </a:p>
        </p:txBody>
      </p:sp>
      <p:sp>
        <p:nvSpPr>
          <p:cNvPr id="4" name="Slide Number Placeholder 3"/>
          <p:cNvSpPr>
            <a:spLocks noGrp="1"/>
          </p:cNvSpPr>
          <p:nvPr>
            <p:ph type="sldNum" sz="quarter" idx="5"/>
          </p:nvPr>
        </p:nvSpPr>
        <p:spPr/>
        <p:txBody>
          <a:bodyPr/>
          <a:lstStyle/>
          <a:p>
            <a:fld id="{AB4D9255-A956-4416-BE16-45EE4CBBF3C1}" type="slidenum">
              <a:rPr lang="en-AU" smtClean="0"/>
              <a:t>5</a:t>
            </a:fld>
            <a:endParaRPr lang="en-AU"/>
          </a:p>
        </p:txBody>
      </p:sp>
    </p:spTree>
    <p:extLst>
      <p:ext uri="{BB962C8B-B14F-4D97-AF65-F5344CB8AC3E}">
        <p14:creationId xmlns:p14="http://schemas.microsoft.com/office/powerpoint/2010/main" val="101359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Full baseline table is the same as the one from published week-48 paper &lt;https://www.thelancet.com/journals/lanhiv/article/PIIS2352-3018(24)00089-4/fulltext&gt;.</a:t>
            </a:r>
          </a:p>
          <a:p>
            <a:r>
              <a:rPr lang="en-AU" dirty="0"/>
              <a:t>NNRTI at first line failure: 82.7% EFV, 11.4% Nevirapine.</a:t>
            </a:r>
          </a:p>
          <a:p>
            <a:r>
              <a:rPr lang="en-AU" dirty="0"/>
              <a:t>NRTIs used in second line with DRV/r: 76% ZDV/3TC, 19% TDF/XTC.</a:t>
            </a:r>
          </a:p>
        </p:txBody>
      </p:sp>
      <p:sp>
        <p:nvSpPr>
          <p:cNvPr id="4" name="Slide Number Placeholder 3"/>
          <p:cNvSpPr>
            <a:spLocks noGrp="1"/>
          </p:cNvSpPr>
          <p:nvPr>
            <p:ph type="sldNum" sz="quarter" idx="5"/>
          </p:nvPr>
        </p:nvSpPr>
        <p:spPr/>
        <p:txBody>
          <a:bodyPr/>
          <a:lstStyle/>
          <a:p>
            <a:fld id="{AB4D9255-A956-4416-BE16-45EE4CBBF3C1}" type="slidenum">
              <a:rPr lang="en-AU" smtClean="0"/>
              <a:t>6</a:t>
            </a:fld>
            <a:endParaRPr lang="en-AU"/>
          </a:p>
        </p:txBody>
      </p:sp>
    </p:spTree>
    <p:extLst>
      <p:ext uri="{BB962C8B-B14F-4D97-AF65-F5344CB8AC3E}">
        <p14:creationId xmlns:p14="http://schemas.microsoft.com/office/powerpoint/2010/main" val="2537281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AU" sz="1200" b="1" kern="0" dirty="0">
                <a:solidFill>
                  <a:srgbClr val="000000"/>
                </a:solidFill>
                <a:effectLst/>
                <a:highlight>
                  <a:srgbClr val="F2F2F2"/>
                </a:highlight>
                <a:latin typeface="Times New Roman" panose="02020603050405020304" pitchFamily="18" charset="0"/>
                <a:ea typeface="Aptos" panose="020B0004020202020204" pitchFamily="34" charset="0"/>
                <a:cs typeface="Times New Roman" panose="02020603050405020304" pitchFamily="18" charset="0"/>
              </a:rPr>
              <a:t>Undetectable HIV RNA at week 48 (with available data)</a:t>
            </a:r>
          </a:p>
          <a:p>
            <a:pPr algn="l">
              <a:lnSpc>
                <a:spcPct val="107000"/>
              </a:lnSpc>
              <a:spcAft>
                <a:spcPts val="800"/>
              </a:spcAft>
            </a:pPr>
            <a:r>
              <a:rPr lang="en-AU" sz="1200" b="1" kern="0" dirty="0">
                <a:effectLst/>
                <a:latin typeface="Times New Roman" panose="02020603050405020304" pitchFamily="18" charset="0"/>
                <a:ea typeface="Aptos" panose="020B0004020202020204" pitchFamily="34" charset="0"/>
                <a:cs typeface="Times New Roman" panose="02020603050405020304" pitchFamily="18" charset="0"/>
              </a:rPr>
              <a:t>Study Arm</a:t>
            </a:r>
            <a:r>
              <a:rPr lang="en-AU" sz="1200" b="1" kern="0" baseline="30000" dirty="0">
                <a:effectLst/>
                <a:latin typeface="Times New Roman" panose="02020603050405020304" pitchFamily="18" charset="0"/>
                <a:ea typeface="Aptos" panose="020B0004020202020204" pitchFamily="34" charset="0"/>
                <a:cs typeface="Times New Roman" panose="02020603050405020304" pitchFamily="18" charset="0"/>
              </a:rPr>
              <a:t>		</a:t>
            </a:r>
            <a:r>
              <a:rPr lang="en-AU" sz="1200" b="1" kern="0" dirty="0">
                <a:effectLst/>
                <a:latin typeface="Times New Roman" panose="02020603050405020304" pitchFamily="18" charset="0"/>
                <a:ea typeface="Aptos" panose="020B0004020202020204" pitchFamily="34" charset="0"/>
                <a:cs typeface="Times New Roman" panose="02020603050405020304" pitchFamily="18" charset="0"/>
              </a:rPr>
              <a:t>N with data	N miss</a:t>
            </a:r>
            <a:r>
              <a:rPr lang="en-AU" sz="1200" b="1" kern="0" baseline="30000" dirty="0">
                <a:effectLst/>
                <a:latin typeface="Times New Roman" panose="02020603050405020304" pitchFamily="18" charset="0"/>
                <a:ea typeface="Aptos" panose="020B0004020202020204" pitchFamily="34" charset="0"/>
                <a:cs typeface="Times New Roman" panose="02020603050405020304" pitchFamily="18" charset="0"/>
              </a:rPr>
              <a:t>	</a:t>
            </a:r>
            <a:r>
              <a:rPr lang="en-AU" sz="1200" b="1" kern="0" dirty="0">
                <a:effectLst/>
                <a:latin typeface="Times New Roman" panose="02020603050405020304" pitchFamily="18" charset="0"/>
                <a:ea typeface="Aptos" panose="020B0004020202020204" pitchFamily="34" charset="0"/>
                <a:cs typeface="Times New Roman" panose="02020603050405020304" pitchFamily="18" charset="0"/>
              </a:rPr>
              <a:t>&lt;50 copies/mL (n, % N with data)	&lt;200 copies/mL (n, % N with data)	&lt;400 copies/mL (n, % N with data)</a:t>
            </a:r>
          </a:p>
          <a:p>
            <a:pPr algn="l">
              <a:lnSpc>
                <a:spcPct val="107000"/>
              </a:lnSpc>
              <a:spcAft>
                <a:spcPts val="800"/>
              </a:spcAft>
            </a:pP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SOC: stage 1+2</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257</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4</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194 (75.5)			</a:t>
            </a:r>
            <a:r>
              <a:rPr lang="en-AU" sz="1200" dirty="0">
                <a:effectLst/>
                <a:latin typeface="Times New Roman" panose="02020603050405020304" pitchFamily="18" charset="0"/>
                <a:ea typeface="Aptos" panose="020B0004020202020204" pitchFamily="34" charset="0"/>
              </a:rPr>
              <a:t>222 (86.4)			227 (88.3)</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DTG+DRV/r: stage 1+2	264</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7</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222 (84.1)			</a:t>
            </a:r>
            <a:r>
              <a:rPr lang="en-AU" sz="1200" dirty="0">
                <a:effectLst/>
                <a:latin typeface="Times New Roman" panose="02020603050405020304" pitchFamily="18" charset="0"/>
                <a:ea typeface="Aptos" panose="020B0004020202020204" pitchFamily="34" charset="0"/>
              </a:rPr>
              <a:t>246 (93.2)			250 (94.7)</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SOC: stage 2</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206</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3</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147 (71.4)			</a:t>
            </a:r>
            <a:r>
              <a:rPr lang="en-AU" sz="1200" dirty="0">
                <a:effectLst/>
                <a:latin typeface="Times New Roman" panose="02020603050405020304" pitchFamily="18" charset="0"/>
                <a:ea typeface="Aptos" panose="020B0004020202020204" pitchFamily="34" charset="0"/>
              </a:rPr>
              <a:t>174 (84.5)			179 (86.9)</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DTG+DRV/r: stage 2</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209</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7</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177 (84.7)			</a:t>
            </a:r>
            <a:r>
              <a:rPr lang="en-AU" sz="1200" dirty="0">
                <a:effectLst/>
                <a:latin typeface="Times New Roman" panose="02020603050405020304" pitchFamily="18" charset="0"/>
                <a:ea typeface="Aptos" panose="020B0004020202020204" pitchFamily="34" charset="0"/>
              </a:rPr>
              <a:t>194 (92.8)			198 (94.7)</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DTG+TDF/XTC: stage2</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291 </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3</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227 (78.0)			</a:t>
            </a:r>
            <a:r>
              <a:rPr lang="en-AU" sz="1200" dirty="0">
                <a:effectLst/>
                <a:latin typeface="Times New Roman" panose="02020603050405020304" pitchFamily="18" charset="0"/>
                <a:ea typeface="Aptos" panose="020B0004020202020204" pitchFamily="34" charset="0"/>
              </a:rPr>
              <a:t>252 (86.6)			262 (90.0)</a:t>
            </a:r>
          </a:p>
          <a:p>
            <a:pPr algn="l">
              <a:lnSpc>
                <a:spcPct val="107000"/>
              </a:lnSpc>
              <a:spcAft>
                <a:spcPts val="800"/>
              </a:spcAft>
            </a:pPr>
            <a:endParaRPr lang="en-AU" sz="1200" kern="100" dirty="0">
              <a:effectLst/>
              <a:highlight>
                <a:srgbClr val="F2F2F2"/>
              </a:highligh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AU" sz="1200" b="1" kern="0" dirty="0">
                <a:solidFill>
                  <a:srgbClr val="000000"/>
                </a:solidFill>
                <a:effectLst/>
                <a:highlight>
                  <a:srgbClr val="F2F2F2"/>
                </a:highlight>
                <a:latin typeface="Times New Roman" panose="02020603050405020304" pitchFamily="18" charset="0"/>
                <a:ea typeface="Aptos" panose="020B0004020202020204" pitchFamily="34" charset="0"/>
                <a:cs typeface="Times New Roman" panose="02020603050405020304" pitchFamily="18" charset="0"/>
              </a:rPr>
              <a:t>Undetectable HIV RNA at week 96 (with available data)</a:t>
            </a:r>
          </a:p>
          <a:p>
            <a:pPr algn="l">
              <a:lnSpc>
                <a:spcPct val="107000"/>
              </a:lnSpc>
              <a:spcAft>
                <a:spcPts val="800"/>
              </a:spcAft>
            </a:pPr>
            <a:r>
              <a:rPr lang="en-AU" sz="1200" b="1" kern="0" dirty="0">
                <a:effectLst/>
                <a:latin typeface="Times New Roman" panose="02020603050405020304" pitchFamily="18" charset="0"/>
                <a:ea typeface="Aptos" panose="020B0004020202020204" pitchFamily="34" charset="0"/>
                <a:cs typeface="Times New Roman" panose="02020603050405020304" pitchFamily="18" charset="0"/>
              </a:rPr>
              <a:t>Study Arm</a:t>
            </a:r>
            <a:r>
              <a:rPr lang="en-AU" sz="1200" b="1" kern="0" baseline="30000" dirty="0">
                <a:effectLst/>
                <a:latin typeface="Times New Roman" panose="02020603050405020304" pitchFamily="18" charset="0"/>
                <a:ea typeface="Aptos" panose="020B0004020202020204" pitchFamily="34" charset="0"/>
                <a:cs typeface="Times New Roman" panose="02020603050405020304" pitchFamily="18" charset="0"/>
              </a:rPr>
              <a:t>		</a:t>
            </a:r>
            <a:r>
              <a:rPr lang="en-AU" sz="1200" b="1" kern="0" dirty="0">
                <a:effectLst/>
                <a:latin typeface="Times New Roman" panose="02020603050405020304" pitchFamily="18" charset="0"/>
                <a:ea typeface="Aptos" panose="020B0004020202020204" pitchFamily="34" charset="0"/>
                <a:cs typeface="Times New Roman" panose="02020603050405020304" pitchFamily="18" charset="0"/>
              </a:rPr>
              <a:t>N with data	N miss</a:t>
            </a:r>
            <a:r>
              <a:rPr lang="en-AU" sz="1200" b="1" kern="0" baseline="30000" dirty="0">
                <a:effectLst/>
                <a:latin typeface="Times New Roman" panose="02020603050405020304" pitchFamily="18" charset="0"/>
                <a:ea typeface="Aptos" panose="020B0004020202020204" pitchFamily="34" charset="0"/>
                <a:cs typeface="Times New Roman" panose="02020603050405020304" pitchFamily="18" charset="0"/>
              </a:rPr>
              <a:t>	</a:t>
            </a:r>
            <a:r>
              <a:rPr lang="en-AU" sz="1200" b="1" kern="0" dirty="0">
                <a:effectLst/>
                <a:latin typeface="Times New Roman" panose="02020603050405020304" pitchFamily="18" charset="0"/>
                <a:ea typeface="Aptos" panose="020B0004020202020204" pitchFamily="34" charset="0"/>
                <a:cs typeface="Times New Roman" panose="02020603050405020304" pitchFamily="18" charset="0"/>
              </a:rPr>
              <a:t>&lt;50 copies/mL (n, % N with data)	&lt;200 copies/mL (n, % N with data)	&lt;400 copies/mL (n, % N with data)</a:t>
            </a:r>
          </a:p>
          <a:p>
            <a:pPr algn="l">
              <a:lnSpc>
                <a:spcPct val="107000"/>
              </a:lnSpc>
              <a:spcAft>
                <a:spcPts val="800"/>
              </a:spcAft>
            </a:pP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SOC: stage 1+2</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251</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10</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191 (76.1)			</a:t>
            </a:r>
            <a:r>
              <a:rPr lang="en-AU" sz="1200" dirty="0">
                <a:effectLst/>
                <a:latin typeface="Times New Roman" panose="02020603050405020304" pitchFamily="18" charset="0"/>
                <a:ea typeface="Aptos" panose="020B0004020202020204" pitchFamily="34" charset="0"/>
              </a:rPr>
              <a:t>210 (83.7)			215 (85.7)</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DTG+DRV/r: stage 1+2	251</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20</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215 (85.7)			</a:t>
            </a:r>
            <a:r>
              <a:rPr lang="en-AU" sz="1200" dirty="0">
                <a:effectLst/>
                <a:latin typeface="Times New Roman" panose="02020603050405020304" pitchFamily="18" charset="0"/>
                <a:ea typeface="Aptos" panose="020B0004020202020204" pitchFamily="34" charset="0"/>
              </a:rPr>
              <a:t>233 (92.8)			239 (95.2)</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SOC: stage 2</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201</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8</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146 (72.6)			</a:t>
            </a:r>
            <a:r>
              <a:rPr lang="en-AU" sz="1200" dirty="0">
                <a:effectLst/>
                <a:latin typeface="Times New Roman" panose="02020603050405020304" pitchFamily="18" charset="0"/>
                <a:ea typeface="Aptos" panose="020B0004020202020204" pitchFamily="34" charset="0"/>
              </a:rPr>
              <a:t>163 (81.1)			168 (83.6)</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DTG+DRV/r: stage 2</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203</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13</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175 (86.2)			</a:t>
            </a:r>
            <a:r>
              <a:rPr lang="en-AU" sz="1200" dirty="0">
                <a:effectLst/>
                <a:latin typeface="Times New Roman" panose="02020603050405020304" pitchFamily="18" charset="0"/>
                <a:ea typeface="Aptos" panose="020B0004020202020204" pitchFamily="34" charset="0"/>
              </a:rPr>
              <a:t>189 (93.1)			193 (95.1)</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DTG+TDF/XTC: stage2</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283 </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11</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kern="0" dirty="0">
                <a:effectLst/>
                <a:latin typeface="Times New Roman" panose="02020603050405020304" pitchFamily="18" charset="0"/>
                <a:ea typeface="Aptos" panose="020B0004020202020204" pitchFamily="34" charset="0"/>
                <a:cs typeface="Times New Roman" panose="02020603050405020304" pitchFamily="18" charset="0"/>
              </a:rPr>
              <a:t>231 (81.6)			</a:t>
            </a:r>
            <a:r>
              <a:rPr lang="en-AU" sz="1200" dirty="0">
                <a:effectLst/>
                <a:latin typeface="Times New Roman" panose="02020603050405020304" pitchFamily="18" charset="0"/>
                <a:ea typeface="Aptos" panose="020B0004020202020204" pitchFamily="34" charset="0"/>
              </a:rPr>
              <a:t>249 (88.0)			253 (89.4)</a:t>
            </a:r>
          </a:p>
          <a:p>
            <a:pPr algn="l">
              <a:lnSpc>
                <a:spcPct val="107000"/>
              </a:lnSpc>
              <a:spcAft>
                <a:spcPts val="800"/>
              </a:spcAft>
            </a:pPr>
            <a:endParaRPr lang="en-AU" sz="1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B4D9255-A956-4416-BE16-45EE4CBBF3C1}" type="slidenum">
              <a:rPr lang="en-AU" smtClean="0"/>
              <a:t>7</a:t>
            </a:fld>
            <a:endParaRPr lang="en-AU"/>
          </a:p>
        </p:txBody>
      </p:sp>
    </p:spTree>
    <p:extLst>
      <p:ext uri="{BB962C8B-B14F-4D97-AF65-F5344CB8AC3E}">
        <p14:creationId xmlns:p14="http://schemas.microsoft.com/office/powerpoint/2010/main" val="2019085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US" sz="1800" dirty="0">
                <a:solidFill>
                  <a:srgbClr val="000000"/>
                </a:solidFill>
                <a:effectLst/>
                <a:latin typeface="Times New Roman" panose="02020603050405020304" pitchFamily="18" charset="0"/>
                <a:ea typeface="Yu Gothic" panose="020B0400000000000000" pitchFamily="34" charset="-128"/>
              </a:rPr>
              <a:t>DTG+DRV/r and DTG+TDF/XTC arms met the noninferiority and superiority thresholds compared to DRV/r+2NRTI. </a:t>
            </a:r>
          </a:p>
          <a:p>
            <a:pPr algn="l">
              <a:lnSpc>
                <a:spcPct val="107000"/>
              </a:lnSpc>
              <a:spcAft>
                <a:spcPts val="800"/>
              </a:spcAft>
            </a:pPr>
            <a:r>
              <a:rPr lang="en-US" sz="1800" dirty="0">
                <a:solidFill>
                  <a:srgbClr val="000000"/>
                </a:solidFill>
                <a:effectLst/>
                <a:latin typeface="Times New Roman" panose="02020603050405020304" pitchFamily="18" charset="0"/>
                <a:ea typeface="Yu Gothic" panose="020B0400000000000000" pitchFamily="34" charset="-128"/>
              </a:rPr>
              <a:t>Both arms also met </a:t>
            </a:r>
            <a:r>
              <a:rPr lang="en-US" sz="1800">
                <a:solidFill>
                  <a:srgbClr val="000000"/>
                </a:solidFill>
                <a:effectLst/>
                <a:latin typeface="Times New Roman" panose="02020603050405020304" pitchFamily="18" charset="0"/>
                <a:ea typeface="Yu Gothic" panose="020B0400000000000000" pitchFamily="34" charset="-128"/>
              </a:rPr>
              <a:t>non-inferiority thresholds </a:t>
            </a:r>
            <a:r>
              <a:rPr lang="en-US" sz="1800" dirty="0">
                <a:solidFill>
                  <a:srgbClr val="000000"/>
                </a:solidFill>
                <a:effectLst/>
                <a:latin typeface="Times New Roman" panose="02020603050405020304" pitchFamily="18" charset="0"/>
                <a:ea typeface="Yu Gothic" panose="020B0400000000000000" pitchFamily="34" charset="-128"/>
              </a:rPr>
              <a:t>in sensitivity analyses, where missing week-96 viral load was set as failure, and where only participants who were still on </a:t>
            </a:r>
            <a:r>
              <a:rPr lang="en-US" sz="1800" dirty="0" err="1">
                <a:solidFill>
                  <a:srgbClr val="000000"/>
                </a:solidFill>
                <a:effectLst/>
                <a:latin typeface="Times New Roman" panose="02020603050405020304" pitchFamily="18" charset="0"/>
                <a:ea typeface="Yu Gothic" panose="020B0400000000000000" pitchFamily="34" charset="-128"/>
              </a:rPr>
              <a:t>randomised</a:t>
            </a:r>
            <a:r>
              <a:rPr lang="en-US" sz="1800" dirty="0">
                <a:solidFill>
                  <a:srgbClr val="000000"/>
                </a:solidFill>
                <a:effectLst/>
                <a:latin typeface="Times New Roman" panose="02020603050405020304" pitchFamily="18" charset="0"/>
                <a:ea typeface="Yu Gothic" panose="020B0400000000000000" pitchFamily="34" charset="-128"/>
              </a:rPr>
              <a:t> ART regimen with undetectable viral load at week-96 were set as viral suppression.</a:t>
            </a:r>
          </a:p>
          <a:p>
            <a:pPr algn="l">
              <a:lnSpc>
                <a:spcPct val="107000"/>
              </a:lnSpc>
              <a:spcAft>
                <a:spcPts val="800"/>
              </a:spcAft>
            </a:pPr>
            <a:endParaRPr lang="en-US" sz="1800" dirty="0">
              <a:solidFill>
                <a:srgbClr val="000000"/>
              </a:solidFill>
              <a:effectLst/>
              <a:latin typeface="Times New Roman" panose="02020603050405020304" pitchFamily="18" charset="0"/>
              <a:ea typeface="Yu Gothic" panose="020B0400000000000000" pitchFamily="34" charset="-128"/>
            </a:endParaRPr>
          </a:p>
          <a:p>
            <a:pPr algn="l">
              <a:lnSpc>
                <a:spcPct val="107000"/>
              </a:lnSpc>
              <a:spcAft>
                <a:spcPts val="800"/>
              </a:spcAft>
            </a:pPr>
            <a:endParaRPr lang="en-AU" sz="1800" dirty="0">
              <a:solidFill>
                <a:srgbClr val="000000"/>
              </a:solidFill>
              <a:effectLst/>
              <a:latin typeface="Times New Roman" panose="02020603050405020304" pitchFamily="18" charset="0"/>
              <a:ea typeface="Yu Gothic" panose="020B0400000000000000" pitchFamily="34" charset="-128"/>
            </a:endParaRPr>
          </a:p>
          <a:p>
            <a:pPr algn="l">
              <a:lnSpc>
                <a:spcPct val="107000"/>
              </a:lnSpc>
              <a:spcAft>
                <a:spcPts val="800"/>
              </a:spcAft>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endParaRPr lang="en-AU" sz="1800" kern="100" dirty="0">
              <a:effectLst/>
              <a:highlight>
                <a:srgbClr val="F2F2F2"/>
              </a:highligh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AB4D9255-A956-4416-BE16-45EE4CBBF3C1}" type="slidenum">
              <a:rPr lang="en-AU" smtClean="0"/>
              <a:t>8</a:t>
            </a:fld>
            <a:endParaRPr lang="en-AU"/>
          </a:p>
        </p:txBody>
      </p:sp>
    </p:spTree>
    <p:extLst>
      <p:ext uri="{BB962C8B-B14F-4D97-AF65-F5344CB8AC3E}">
        <p14:creationId xmlns:p14="http://schemas.microsoft.com/office/powerpoint/2010/main" val="265672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Times New Roman" panose="02020603050405020304" pitchFamily="18" charset="0"/>
                <a:ea typeface="Yu Gothic" panose="020B0400000000000000" pitchFamily="34" charset="-128"/>
              </a:rPr>
              <a:t>Immunological response was robust in all arms.</a:t>
            </a:r>
          </a:p>
          <a:p>
            <a:r>
              <a:rPr lang="en-US" sz="1200" dirty="0">
                <a:solidFill>
                  <a:srgbClr val="000000"/>
                </a:solidFill>
                <a:effectLst/>
                <a:latin typeface="Times New Roman" panose="02020603050405020304" pitchFamily="18" charset="0"/>
                <a:ea typeface="Yu Gothic" panose="020B0400000000000000" pitchFamily="34" charset="-128"/>
              </a:rPr>
              <a:t>Significantly higher CD4 rise in DTG+DRV/r and DTG+TDF/XTC arms compared to DRV/r+2NRTI.</a:t>
            </a:r>
            <a:endParaRPr lang="en-AU" dirty="0"/>
          </a:p>
        </p:txBody>
      </p:sp>
      <p:sp>
        <p:nvSpPr>
          <p:cNvPr id="4" name="Slide Number Placeholder 3"/>
          <p:cNvSpPr>
            <a:spLocks noGrp="1"/>
          </p:cNvSpPr>
          <p:nvPr>
            <p:ph type="sldNum" sz="quarter" idx="5"/>
          </p:nvPr>
        </p:nvSpPr>
        <p:spPr/>
        <p:txBody>
          <a:bodyPr/>
          <a:lstStyle/>
          <a:p>
            <a:fld id="{AB4D9255-A956-4416-BE16-45EE4CBBF3C1}" type="slidenum">
              <a:rPr lang="en-AU" smtClean="0"/>
              <a:t>9</a:t>
            </a:fld>
            <a:endParaRPr lang="en-AU"/>
          </a:p>
        </p:txBody>
      </p:sp>
    </p:spTree>
    <p:extLst>
      <p:ext uri="{BB962C8B-B14F-4D97-AF65-F5344CB8AC3E}">
        <p14:creationId xmlns:p14="http://schemas.microsoft.com/office/powerpoint/2010/main" val="1725280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3311-38ED-9960-C0B5-3631EC68DE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CB2C975-ABDF-573E-92D4-8678956B6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2111E73-3EED-8205-52D8-81869780F71D}"/>
              </a:ext>
            </a:extLst>
          </p:cNvPr>
          <p:cNvSpPr>
            <a:spLocks noGrp="1"/>
          </p:cNvSpPr>
          <p:nvPr>
            <p:ph type="dt" sz="half" idx="10"/>
          </p:nvPr>
        </p:nvSpPr>
        <p:spPr/>
        <p:txBody>
          <a:bodyPr/>
          <a:lstStyle/>
          <a:p>
            <a:fld id="{86D67F70-A071-47F1-9A36-5BF58C40FE11}" type="datetimeFigureOut">
              <a:rPr lang="en-AU" smtClean="0"/>
              <a:t>26/07/2024</a:t>
            </a:fld>
            <a:endParaRPr lang="en-AU"/>
          </a:p>
        </p:txBody>
      </p:sp>
      <p:sp>
        <p:nvSpPr>
          <p:cNvPr id="5" name="Footer Placeholder 4">
            <a:extLst>
              <a:ext uri="{FF2B5EF4-FFF2-40B4-BE49-F238E27FC236}">
                <a16:creationId xmlns:a16="http://schemas.microsoft.com/office/drawing/2014/main" id="{60F80696-987D-E6A3-7E2E-01B8C0EAC32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8C94201-A635-621C-EBEE-3849ABBA5002}"/>
              </a:ext>
            </a:extLst>
          </p:cNvPr>
          <p:cNvSpPr>
            <a:spLocks noGrp="1"/>
          </p:cNvSpPr>
          <p:nvPr>
            <p:ph type="sldNum" sz="quarter" idx="12"/>
          </p:nvPr>
        </p:nvSpPr>
        <p:spPr/>
        <p:txBody>
          <a:bodyPr/>
          <a:lstStyle/>
          <a:p>
            <a:fld id="{F1F71EBF-3A30-42C6-AC30-E3386458048A}" type="slidenum">
              <a:rPr lang="en-AU" smtClean="0"/>
              <a:t>‹#›</a:t>
            </a:fld>
            <a:endParaRPr lang="en-AU"/>
          </a:p>
        </p:txBody>
      </p:sp>
    </p:spTree>
    <p:extLst>
      <p:ext uri="{BB962C8B-B14F-4D97-AF65-F5344CB8AC3E}">
        <p14:creationId xmlns:p14="http://schemas.microsoft.com/office/powerpoint/2010/main" val="130526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CD0D-75BA-206B-0AF8-7C6F8C28CC0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649D0D0-8857-84B9-1BA2-FC28778FDD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B1897C-28AD-6597-9546-778691D1B7B0}"/>
              </a:ext>
            </a:extLst>
          </p:cNvPr>
          <p:cNvSpPr>
            <a:spLocks noGrp="1"/>
          </p:cNvSpPr>
          <p:nvPr>
            <p:ph type="dt" sz="half" idx="10"/>
          </p:nvPr>
        </p:nvSpPr>
        <p:spPr/>
        <p:txBody>
          <a:bodyPr/>
          <a:lstStyle/>
          <a:p>
            <a:fld id="{86D67F70-A071-47F1-9A36-5BF58C40FE11}" type="datetimeFigureOut">
              <a:rPr lang="en-AU" smtClean="0"/>
              <a:t>26/07/2024</a:t>
            </a:fld>
            <a:endParaRPr lang="en-AU"/>
          </a:p>
        </p:txBody>
      </p:sp>
      <p:sp>
        <p:nvSpPr>
          <p:cNvPr id="5" name="Footer Placeholder 4">
            <a:extLst>
              <a:ext uri="{FF2B5EF4-FFF2-40B4-BE49-F238E27FC236}">
                <a16:creationId xmlns:a16="http://schemas.microsoft.com/office/drawing/2014/main" id="{A81F1885-03BE-FC1B-3615-1D5214EF23C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F0F4C1C-C4AE-9F73-3BAD-53C3334D3295}"/>
              </a:ext>
            </a:extLst>
          </p:cNvPr>
          <p:cNvSpPr>
            <a:spLocks noGrp="1"/>
          </p:cNvSpPr>
          <p:nvPr>
            <p:ph type="sldNum" sz="quarter" idx="12"/>
          </p:nvPr>
        </p:nvSpPr>
        <p:spPr/>
        <p:txBody>
          <a:bodyPr/>
          <a:lstStyle/>
          <a:p>
            <a:fld id="{F1F71EBF-3A30-42C6-AC30-E3386458048A}" type="slidenum">
              <a:rPr lang="en-AU" smtClean="0"/>
              <a:t>‹#›</a:t>
            </a:fld>
            <a:endParaRPr lang="en-AU"/>
          </a:p>
        </p:txBody>
      </p:sp>
    </p:spTree>
    <p:extLst>
      <p:ext uri="{BB962C8B-B14F-4D97-AF65-F5344CB8AC3E}">
        <p14:creationId xmlns:p14="http://schemas.microsoft.com/office/powerpoint/2010/main" val="364698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044563-F323-AB8B-3767-4E5716B149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D873615-239B-0895-6A76-34ABBAE293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4939C66-4975-8305-1DFA-73363D995833}"/>
              </a:ext>
            </a:extLst>
          </p:cNvPr>
          <p:cNvSpPr>
            <a:spLocks noGrp="1"/>
          </p:cNvSpPr>
          <p:nvPr>
            <p:ph type="dt" sz="half" idx="10"/>
          </p:nvPr>
        </p:nvSpPr>
        <p:spPr/>
        <p:txBody>
          <a:bodyPr/>
          <a:lstStyle/>
          <a:p>
            <a:fld id="{86D67F70-A071-47F1-9A36-5BF58C40FE11}" type="datetimeFigureOut">
              <a:rPr lang="en-AU" smtClean="0"/>
              <a:t>26/07/2024</a:t>
            </a:fld>
            <a:endParaRPr lang="en-AU"/>
          </a:p>
        </p:txBody>
      </p:sp>
      <p:sp>
        <p:nvSpPr>
          <p:cNvPr id="5" name="Footer Placeholder 4">
            <a:extLst>
              <a:ext uri="{FF2B5EF4-FFF2-40B4-BE49-F238E27FC236}">
                <a16:creationId xmlns:a16="http://schemas.microsoft.com/office/drawing/2014/main" id="{77CC7D91-B185-FF44-8CD6-B7564DA9DE9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F9CAE30-299F-626B-7DB6-7C2CDD7A271F}"/>
              </a:ext>
            </a:extLst>
          </p:cNvPr>
          <p:cNvSpPr>
            <a:spLocks noGrp="1"/>
          </p:cNvSpPr>
          <p:nvPr>
            <p:ph type="sldNum" sz="quarter" idx="12"/>
          </p:nvPr>
        </p:nvSpPr>
        <p:spPr/>
        <p:txBody>
          <a:bodyPr/>
          <a:lstStyle/>
          <a:p>
            <a:fld id="{F1F71EBF-3A30-42C6-AC30-E3386458048A}" type="slidenum">
              <a:rPr lang="en-AU" smtClean="0"/>
              <a:t>‹#›</a:t>
            </a:fld>
            <a:endParaRPr lang="en-AU"/>
          </a:p>
        </p:txBody>
      </p:sp>
    </p:spTree>
    <p:extLst>
      <p:ext uri="{BB962C8B-B14F-4D97-AF65-F5344CB8AC3E}">
        <p14:creationId xmlns:p14="http://schemas.microsoft.com/office/powerpoint/2010/main" val="1210972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rimary">
    <p:bg>
      <p:bgPr>
        <a:solidFill>
          <a:schemeClr val="bg1"/>
        </a:solidFill>
        <a:effectLst/>
      </p:bgPr>
    </p:bg>
    <p:spTree>
      <p:nvGrpSpPr>
        <p:cNvPr id="1" name=""/>
        <p:cNvGrpSpPr/>
        <p:nvPr/>
      </p:nvGrpSpPr>
      <p:grpSpPr>
        <a:xfrm>
          <a:off x="0" y="0"/>
          <a:ext cx="0" cy="0"/>
          <a:chOff x="0" y="0"/>
          <a:chExt cx="0" cy="0"/>
        </a:xfrm>
      </p:grpSpPr>
      <p:pic>
        <p:nvPicPr>
          <p:cNvPr id="4" name="Picture 3" descr="Shape&#10;&#10;Description automatically generated with low confidence">
            <a:extLst>
              <a:ext uri="{FF2B5EF4-FFF2-40B4-BE49-F238E27FC236}">
                <a16:creationId xmlns:a16="http://schemas.microsoft.com/office/drawing/2014/main" id="{42CC400F-21E7-CDF9-F73E-AEF8AD5B2FEA}"/>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7" name="Title 1"/>
          <p:cNvSpPr>
            <a:spLocks noGrp="1"/>
          </p:cNvSpPr>
          <p:nvPr>
            <p:ph type="title" hasCustomPrompt="1"/>
          </p:nvPr>
        </p:nvSpPr>
        <p:spPr>
          <a:xfrm>
            <a:off x="831851" y="1470028"/>
            <a:ext cx="6518075" cy="2852737"/>
          </a:xfrm>
        </p:spPr>
        <p:txBody>
          <a:bodyPr anchor="b">
            <a:normAutofit/>
          </a:bodyPr>
          <a:lstStyle>
            <a:lvl1pPr>
              <a:defRPr sz="4500">
                <a:solidFill>
                  <a:schemeClr val="accent1"/>
                </a:solidFill>
              </a:defRPr>
            </a:lvl1pPr>
          </a:lstStyle>
          <a:p>
            <a:r>
              <a:rPr lang="en-US" dirty="0"/>
              <a:t>Click to edit title slide example 1</a:t>
            </a:r>
          </a:p>
        </p:txBody>
      </p:sp>
      <p:sp>
        <p:nvSpPr>
          <p:cNvPr id="8" name="Text Placeholder 2"/>
          <p:cNvSpPr>
            <a:spLocks noGrp="1"/>
          </p:cNvSpPr>
          <p:nvPr>
            <p:ph type="body" idx="1" hasCustomPrompt="1"/>
          </p:nvPr>
        </p:nvSpPr>
        <p:spPr>
          <a:xfrm>
            <a:off x="831851" y="4589464"/>
            <a:ext cx="6518075" cy="1163155"/>
          </a:xfrm>
        </p:spPr>
        <p:txBody>
          <a:bodyPr>
            <a:normAutofit/>
          </a:bodyPr>
          <a:lstStyle>
            <a:lvl1pPr marL="0" indent="0">
              <a:spcBef>
                <a:spcPts val="0"/>
              </a:spcBef>
              <a:spcAft>
                <a:spcPts val="600"/>
              </a:spcAft>
              <a:buNone/>
              <a:defRPr sz="22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Author  |  Date</a:t>
            </a:r>
          </a:p>
        </p:txBody>
      </p:sp>
    </p:spTree>
    <p:extLst>
      <p:ext uri="{BB962C8B-B14F-4D97-AF65-F5344CB8AC3E}">
        <p14:creationId xmlns:p14="http://schemas.microsoft.com/office/powerpoint/2010/main" val="157980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A90F-69F4-651A-38F5-58628523FF6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C533719-89D9-2D39-4102-9C23890857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908710F-68F2-D57C-4A00-744EFD255824}"/>
              </a:ext>
            </a:extLst>
          </p:cNvPr>
          <p:cNvSpPr>
            <a:spLocks noGrp="1"/>
          </p:cNvSpPr>
          <p:nvPr>
            <p:ph type="dt" sz="half" idx="10"/>
          </p:nvPr>
        </p:nvSpPr>
        <p:spPr/>
        <p:txBody>
          <a:bodyPr/>
          <a:lstStyle/>
          <a:p>
            <a:fld id="{86D67F70-A071-47F1-9A36-5BF58C40FE11}" type="datetimeFigureOut">
              <a:rPr lang="en-AU" smtClean="0"/>
              <a:t>26/07/2024</a:t>
            </a:fld>
            <a:endParaRPr lang="en-AU"/>
          </a:p>
        </p:txBody>
      </p:sp>
      <p:sp>
        <p:nvSpPr>
          <p:cNvPr id="5" name="Footer Placeholder 4">
            <a:extLst>
              <a:ext uri="{FF2B5EF4-FFF2-40B4-BE49-F238E27FC236}">
                <a16:creationId xmlns:a16="http://schemas.microsoft.com/office/drawing/2014/main" id="{463DFF5E-414D-3ABA-66CF-7956E29503A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05AF6B-FED8-D1F9-E150-2740F23D49DA}"/>
              </a:ext>
            </a:extLst>
          </p:cNvPr>
          <p:cNvSpPr>
            <a:spLocks noGrp="1"/>
          </p:cNvSpPr>
          <p:nvPr>
            <p:ph type="sldNum" sz="quarter" idx="12"/>
          </p:nvPr>
        </p:nvSpPr>
        <p:spPr/>
        <p:txBody>
          <a:bodyPr/>
          <a:lstStyle/>
          <a:p>
            <a:fld id="{F1F71EBF-3A30-42C6-AC30-E3386458048A}" type="slidenum">
              <a:rPr lang="en-AU" smtClean="0"/>
              <a:t>‹#›</a:t>
            </a:fld>
            <a:endParaRPr lang="en-AU"/>
          </a:p>
        </p:txBody>
      </p:sp>
    </p:spTree>
    <p:extLst>
      <p:ext uri="{BB962C8B-B14F-4D97-AF65-F5344CB8AC3E}">
        <p14:creationId xmlns:p14="http://schemas.microsoft.com/office/powerpoint/2010/main" val="45770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606A-AC9C-DC84-9168-71D9805C75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B9ADEBC-27E0-03A7-4632-A132FA15C3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DB3058-6390-1B77-0B41-E7620BA42A33}"/>
              </a:ext>
            </a:extLst>
          </p:cNvPr>
          <p:cNvSpPr>
            <a:spLocks noGrp="1"/>
          </p:cNvSpPr>
          <p:nvPr>
            <p:ph type="dt" sz="half" idx="10"/>
          </p:nvPr>
        </p:nvSpPr>
        <p:spPr/>
        <p:txBody>
          <a:bodyPr/>
          <a:lstStyle/>
          <a:p>
            <a:fld id="{86D67F70-A071-47F1-9A36-5BF58C40FE11}" type="datetimeFigureOut">
              <a:rPr lang="en-AU" smtClean="0"/>
              <a:t>26/07/2024</a:t>
            </a:fld>
            <a:endParaRPr lang="en-AU"/>
          </a:p>
        </p:txBody>
      </p:sp>
      <p:sp>
        <p:nvSpPr>
          <p:cNvPr id="5" name="Footer Placeholder 4">
            <a:extLst>
              <a:ext uri="{FF2B5EF4-FFF2-40B4-BE49-F238E27FC236}">
                <a16:creationId xmlns:a16="http://schemas.microsoft.com/office/drawing/2014/main" id="{F6C884CF-D09A-E8D2-C8B5-E8D0A3F162C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D54722-528C-4A5B-1469-4442751E4E39}"/>
              </a:ext>
            </a:extLst>
          </p:cNvPr>
          <p:cNvSpPr>
            <a:spLocks noGrp="1"/>
          </p:cNvSpPr>
          <p:nvPr>
            <p:ph type="sldNum" sz="quarter" idx="12"/>
          </p:nvPr>
        </p:nvSpPr>
        <p:spPr/>
        <p:txBody>
          <a:bodyPr/>
          <a:lstStyle/>
          <a:p>
            <a:fld id="{F1F71EBF-3A30-42C6-AC30-E3386458048A}" type="slidenum">
              <a:rPr lang="en-AU" smtClean="0"/>
              <a:t>‹#›</a:t>
            </a:fld>
            <a:endParaRPr lang="en-AU"/>
          </a:p>
        </p:txBody>
      </p:sp>
    </p:spTree>
    <p:extLst>
      <p:ext uri="{BB962C8B-B14F-4D97-AF65-F5344CB8AC3E}">
        <p14:creationId xmlns:p14="http://schemas.microsoft.com/office/powerpoint/2010/main" val="369239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868A9-043A-6213-2916-0BEFDCD07EE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73FF232-91D6-9462-F070-489F23DD43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82BF648-5D84-5543-124C-EEA9C78693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4935BC4-BD5C-4770-CE95-9525FCB733A5}"/>
              </a:ext>
            </a:extLst>
          </p:cNvPr>
          <p:cNvSpPr>
            <a:spLocks noGrp="1"/>
          </p:cNvSpPr>
          <p:nvPr>
            <p:ph type="dt" sz="half" idx="10"/>
          </p:nvPr>
        </p:nvSpPr>
        <p:spPr/>
        <p:txBody>
          <a:bodyPr/>
          <a:lstStyle/>
          <a:p>
            <a:fld id="{86D67F70-A071-47F1-9A36-5BF58C40FE11}" type="datetimeFigureOut">
              <a:rPr lang="en-AU" smtClean="0"/>
              <a:t>26/07/2024</a:t>
            </a:fld>
            <a:endParaRPr lang="en-AU"/>
          </a:p>
        </p:txBody>
      </p:sp>
      <p:sp>
        <p:nvSpPr>
          <p:cNvPr id="6" name="Footer Placeholder 5">
            <a:extLst>
              <a:ext uri="{FF2B5EF4-FFF2-40B4-BE49-F238E27FC236}">
                <a16:creationId xmlns:a16="http://schemas.microsoft.com/office/drawing/2014/main" id="{04BEE6F2-30AB-A438-DBE9-FD6C85F8BDE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16AA467-B222-2BC1-FCD2-55BBCC1F352A}"/>
              </a:ext>
            </a:extLst>
          </p:cNvPr>
          <p:cNvSpPr>
            <a:spLocks noGrp="1"/>
          </p:cNvSpPr>
          <p:nvPr>
            <p:ph type="sldNum" sz="quarter" idx="12"/>
          </p:nvPr>
        </p:nvSpPr>
        <p:spPr/>
        <p:txBody>
          <a:bodyPr/>
          <a:lstStyle/>
          <a:p>
            <a:fld id="{F1F71EBF-3A30-42C6-AC30-E3386458048A}" type="slidenum">
              <a:rPr lang="en-AU" smtClean="0"/>
              <a:t>‹#›</a:t>
            </a:fld>
            <a:endParaRPr lang="en-AU"/>
          </a:p>
        </p:txBody>
      </p:sp>
    </p:spTree>
    <p:extLst>
      <p:ext uri="{BB962C8B-B14F-4D97-AF65-F5344CB8AC3E}">
        <p14:creationId xmlns:p14="http://schemas.microsoft.com/office/powerpoint/2010/main" val="209114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F4708-E179-638A-7CDB-70CC025FFE6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FF44908-D380-E022-0F02-244FB3C682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5D0FAF-D347-E0C4-EC5F-606138FD0C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BFC67BF-F18D-0F03-F759-F71EC281FE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1973B5-A97E-F2E0-9480-1C3DA5F7A9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AB7CA64-FF77-0305-C00C-2A8BE882FD1A}"/>
              </a:ext>
            </a:extLst>
          </p:cNvPr>
          <p:cNvSpPr>
            <a:spLocks noGrp="1"/>
          </p:cNvSpPr>
          <p:nvPr>
            <p:ph type="dt" sz="half" idx="10"/>
          </p:nvPr>
        </p:nvSpPr>
        <p:spPr/>
        <p:txBody>
          <a:bodyPr/>
          <a:lstStyle/>
          <a:p>
            <a:fld id="{86D67F70-A071-47F1-9A36-5BF58C40FE11}" type="datetimeFigureOut">
              <a:rPr lang="en-AU" smtClean="0"/>
              <a:t>26/07/2024</a:t>
            </a:fld>
            <a:endParaRPr lang="en-AU"/>
          </a:p>
        </p:txBody>
      </p:sp>
      <p:sp>
        <p:nvSpPr>
          <p:cNvPr id="8" name="Footer Placeholder 7">
            <a:extLst>
              <a:ext uri="{FF2B5EF4-FFF2-40B4-BE49-F238E27FC236}">
                <a16:creationId xmlns:a16="http://schemas.microsoft.com/office/drawing/2014/main" id="{30950333-C59D-C73F-ABC2-6885CC06B94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0676DFC-6AA1-BA19-7EE1-C16BDEFE8325}"/>
              </a:ext>
            </a:extLst>
          </p:cNvPr>
          <p:cNvSpPr>
            <a:spLocks noGrp="1"/>
          </p:cNvSpPr>
          <p:nvPr>
            <p:ph type="sldNum" sz="quarter" idx="12"/>
          </p:nvPr>
        </p:nvSpPr>
        <p:spPr/>
        <p:txBody>
          <a:bodyPr/>
          <a:lstStyle/>
          <a:p>
            <a:fld id="{F1F71EBF-3A30-42C6-AC30-E3386458048A}" type="slidenum">
              <a:rPr lang="en-AU" smtClean="0"/>
              <a:t>‹#›</a:t>
            </a:fld>
            <a:endParaRPr lang="en-AU"/>
          </a:p>
        </p:txBody>
      </p:sp>
    </p:spTree>
    <p:extLst>
      <p:ext uri="{BB962C8B-B14F-4D97-AF65-F5344CB8AC3E}">
        <p14:creationId xmlns:p14="http://schemas.microsoft.com/office/powerpoint/2010/main" val="413214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409AF-4733-5635-315D-016B57D9692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35B1891-24BE-142C-9002-ED7E87868B20}"/>
              </a:ext>
            </a:extLst>
          </p:cNvPr>
          <p:cNvSpPr>
            <a:spLocks noGrp="1"/>
          </p:cNvSpPr>
          <p:nvPr>
            <p:ph type="dt" sz="half" idx="10"/>
          </p:nvPr>
        </p:nvSpPr>
        <p:spPr/>
        <p:txBody>
          <a:bodyPr/>
          <a:lstStyle/>
          <a:p>
            <a:fld id="{86D67F70-A071-47F1-9A36-5BF58C40FE11}" type="datetimeFigureOut">
              <a:rPr lang="en-AU" smtClean="0"/>
              <a:t>26/07/2024</a:t>
            </a:fld>
            <a:endParaRPr lang="en-AU"/>
          </a:p>
        </p:txBody>
      </p:sp>
      <p:sp>
        <p:nvSpPr>
          <p:cNvPr id="4" name="Footer Placeholder 3">
            <a:extLst>
              <a:ext uri="{FF2B5EF4-FFF2-40B4-BE49-F238E27FC236}">
                <a16:creationId xmlns:a16="http://schemas.microsoft.com/office/drawing/2014/main" id="{4295EECF-F9C4-F925-D608-A878ADF99EB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61A2CDF-4598-7959-D32B-F005C37F6928}"/>
              </a:ext>
            </a:extLst>
          </p:cNvPr>
          <p:cNvSpPr>
            <a:spLocks noGrp="1"/>
          </p:cNvSpPr>
          <p:nvPr>
            <p:ph type="sldNum" sz="quarter" idx="12"/>
          </p:nvPr>
        </p:nvSpPr>
        <p:spPr/>
        <p:txBody>
          <a:bodyPr/>
          <a:lstStyle/>
          <a:p>
            <a:fld id="{F1F71EBF-3A30-42C6-AC30-E3386458048A}" type="slidenum">
              <a:rPr lang="en-AU" smtClean="0"/>
              <a:t>‹#›</a:t>
            </a:fld>
            <a:endParaRPr lang="en-AU"/>
          </a:p>
        </p:txBody>
      </p:sp>
    </p:spTree>
    <p:extLst>
      <p:ext uri="{BB962C8B-B14F-4D97-AF65-F5344CB8AC3E}">
        <p14:creationId xmlns:p14="http://schemas.microsoft.com/office/powerpoint/2010/main" val="165032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8D8792-EAE9-D480-9B97-FA2EC88591E2}"/>
              </a:ext>
            </a:extLst>
          </p:cNvPr>
          <p:cNvSpPr>
            <a:spLocks noGrp="1"/>
          </p:cNvSpPr>
          <p:nvPr>
            <p:ph type="dt" sz="half" idx="10"/>
          </p:nvPr>
        </p:nvSpPr>
        <p:spPr/>
        <p:txBody>
          <a:bodyPr/>
          <a:lstStyle/>
          <a:p>
            <a:fld id="{86D67F70-A071-47F1-9A36-5BF58C40FE11}" type="datetimeFigureOut">
              <a:rPr lang="en-AU" smtClean="0"/>
              <a:t>26/07/2024</a:t>
            </a:fld>
            <a:endParaRPr lang="en-AU"/>
          </a:p>
        </p:txBody>
      </p:sp>
      <p:sp>
        <p:nvSpPr>
          <p:cNvPr id="3" name="Footer Placeholder 2">
            <a:extLst>
              <a:ext uri="{FF2B5EF4-FFF2-40B4-BE49-F238E27FC236}">
                <a16:creationId xmlns:a16="http://schemas.microsoft.com/office/drawing/2014/main" id="{842B5666-F2E1-A94F-BC24-E8D68811392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FD5CAF2-FF71-5D55-600F-FC549EA1CD56}"/>
              </a:ext>
            </a:extLst>
          </p:cNvPr>
          <p:cNvSpPr>
            <a:spLocks noGrp="1"/>
          </p:cNvSpPr>
          <p:nvPr>
            <p:ph type="sldNum" sz="quarter" idx="12"/>
          </p:nvPr>
        </p:nvSpPr>
        <p:spPr/>
        <p:txBody>
          <a:bodyPr/>
          <a:lstStyle/>
          <a:p>
            <a:fld id="{F1F71EBF-3A30-42C6-AC30-E3386458048A}" type="slidenum">
              <a:rPr lang="en-AU" smtClean="0"/>
              <a:t>‹#›</a:t>
            </a:fld>
            <a:endParaRPr lang="en-AU"/>
          </a:p>
        </p:txBody>
      </p:sp>
    </p:spTree>
    <p:extLst>
      <p:ext uri="{BB962C8B-B14F-4D97-AF65-F5344CB8AC3E}">
        <p14:creationId xmlns:p14="http://schemas.microsoft.com/office/powerpoint/2010/main" val="155225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0E981-44A2-DC69-19E5-8BF3CE113D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F08A7D6-AB86-68FF-288E-0F6A742235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5762EEC-7B97-2B86-4847-E7C3EBC79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0101-87B5-230C-03C7-F22391A3E674}"/>
              </a:ext>
            </a:extLst>
          </p:cNvPr>
          <p:cNvSpPr>
            <a:spLocks noGrp="1"/>
          </p:cNvSpPr>
          <p:nvPr>
            <p:ph type="dt" sz="half" idx="10"/>
          </p:nvPr>
        </p:nvSpPr>
        <p:spPr/>
        <p:txBody>
          <a:bodyPr/>
          <a:lstStyle/>
          <a:p>
            <a:fld id="{86D67F70-A071-47F1-9A36-5BF58C40FE11}" type="datetimeFigureOut">
              <a:rPr lang="en-AU" smtClean="0"/>
              <a:t>26/07/2024</a:t>
            </a:fld>
            <a:endParaRPr lang="en-AU"/>
          </a:p>
        </p:txBody>
      </p:sp>
      <p:sp>
        <p:nvSpPr>
          <p:cNvPr id="6" name="Footer Placeholder 5">
            <a:extLst>
              <a:ext uri="{FF2B5EF4-FFF2-40B4-BE49-F238E27FC236}">
                <a16:creationId xmlns:a16="http://schemas.microsoft.com/office/drawing/2014/main" id="{32385FA2-A21B-56A5-B4ED-66034064AFA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1BD4DA4-477A-33BC-C314-31EE57F7C6B0}"/>
              </a:ext>
            </a:extLst>
          </p:cNvPr>
          <p:cNvSpPr>
            <a:spLocks noGrp="1"/>
          </p:cNvSpPr>
          <p:nvPr>
            <p:ph type="sldNum" sz="quarter" idx="12"/>
          </p:nvPr>
        </p:nvSpPr>
        <p:spPr/>
        <p:txBody>
          <a:bodyPr/>
          <a:lstStyle/>
          <a:p>
            <a:fld id="{F1F71EBF-3A30-42C6-AC30-E3386458048A}" type="slidenum">
              <a:rPr lang="en-AU" smtClean="0"/>
              <a:t>‹#›</a:t>
            </a:fld>
            <a:endParaRPr lang="en-AU"/>
          </a:p>
        </p:txBody>
      </p:sp>
    </p:spTree>
    <p:extLst>
      <p:ext uri="{BB962C8B-B14F-4D97-AF65-F5344CB8AC3E}">
        <p14:creationId xmlns:p14="http://schemas.microsoft.com/office/powerpoint/2010/main" val="374886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54B9-F4E3-78E9-4A93-9068A15866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63E74E6-D398-6FE1-1831-23BDFCD2C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993A218-9F1B-375D-BDEC-83F86FD61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16E304-7CB7-55FD-2169-35787F62AB3A}"/>
              </a:ext>
            </a:extLst>
          </p:cNvPr>
          <p:cNvSpPr>
            <a:spLocks noGrp="1"/>
          </p:cNvSpPr>
          <p:nvPr>
            <p:ph type="dt" sz="half" idx="10"/>
          </p:nvPr>
        </p:nvSpPr>
        <p:spPr/>
        <p:txBody>
          <a:bodyPr/>
          <a:lstStyle/>
          <a:p>
            <a:fld id="{86D67F70-A071-47F1-9A36-5BF58C40FE11}" type="datetimeFigureOut">
              <a:rPr lang="en-AU" smtClean="0"/>
              <a:t>26/07/2024</a:t>
            </a:fld>
            <a:endParaRPr lang="en-AU"/>
          </a:p>
        </p:txBody>
      </p:sp>
      <p:sp>
        <p:nvSpPr>
          <p:cNvPr id="6" name="Footer Placeholder 5">
            <a:extLst>
              <a:ext uri="{FF2B5EF4-FFF2-40B4-BE49-F238E27FC236}">
                <a16:creationId xmlns:a16="http://schemas.microsoft.com/office/drawing/2014/main" id="{4274F3F6-A598-4694-F108-1CF94FB93F2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171C080-FED4-3B15-9CC0-054F6D7CD6EB}"/>
              </a:ext>
            </a:extLst>
          </p:cNvPr>
          <p:cNvSpPr>
            <a:spLocks noGrp="1"/>
          </p:cNvSpPr>
          <p:nvPr>
            <p:ph type="sldNum" sz="quarter" idx="12"/>
          </p:nvPr>
        </p:nvSpPr>
        <p:spPr/>
        <p:txBody>
          <a:bodyPr/>
          <a:lstStyle/>
          <a:p>
            <a:fld id="{F1F71EBF-3A30-42C6-AC30-E3386458048A}" type="slidenum">
              <a:rPr lang="en-AU" smtClean="0"/>
              <a:t>‹#›</a:t>
            </a:fld>
            <a:endParaRPr lang="en-AU"/>
          </a:p>
        </p:txBody>
      </p:sp>
    </p:spTree>
    <p:extLst>
      <p:ext uri="{BB962C8B-B14F-4D97-AF65-F5344CB8AC3E}">
        <p14:creationId xmlns:p14="http://schemas.microsoft.com/office/powerpoint/2010/main" val="163608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BFD61-2E85-2C14-4C27-21C0661B14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4A6E21D-1755-8E28-F9D0-79E067E21A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CB2D3A9-A3E2-9B03-493F-AFCD269B0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D67F70-A071-47F1-9A36-5BF58C40FE11}" type="datetimeFigureOut">
              <a:rPr lang="en-AU" smtClean="0"/>
              <a:t>26/07/2024</a:t>
            </a:fld>
            <a:endParaRPr lang="en-AU"/>
          </a:p>
        </p:txBody>
      </p:sp>
      <p:sp>
        <p:nvSpPr>
          <p:cNvPr id="5" name="Footer Placeholder 4">
            <a:extLst>
              <a:ext uri="{FF2B5EF4-FFF2-40B4-BE49-F238E27FC236}">
                <a16:creationId xmlns:a16="http://schemas.microsoft.com/office/drawing/2014/main" id="{B3DC3100-3D32-0406-BF93-11A394257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FF989D2C-F6B4-5943-0D27-A4B9ACE8E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F71EBF-3A30-42C6-AC30-E3386458048A}" type="slidenum">
              <a:rPr lang="en-AU" smtClean="0"/>
              <a:t>‹#›</a:t>
            </a:fld>
            <a:endParaRPr lang="en-AU"/>
          </a:p>
        </p:txBody>
      </p:sp>
    </p:spTree>
    <p:extLst>
      <p:ext uri="{BB962C8B-B14F-4D97-AF65-F5344CB8AC3E}">
        <p14:creationId xmlns:p14="http://schemas.microsoft.com/office/powerpoint/2010/main" val="1870421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jpeg"/><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jpe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chart" Target="../charts/chart2.xml"/><Relationship Id="rId9"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288BC-F98D-4BF5-A171-D1BA61511EE4}"/>
              </a:ext>
            </a:extLst>
          </p:cNvPr>
          <p:cNvSpPr>
            <a:spLocks noGrp="1"/>
          </p:cNvSpPr>
          <p:nvPr>
            <p:ph type="title"/>
          </p:nvPr>
        </p:nvSpPr>
        <p:spPr>
          <a:xfrm>
            <a:off x="831851" y="421162"/>
            <a:ext cx="6518075" cy="2852737"/>
          </a:xfrm>
        </p:spPr>
        <p:txBody>
          <a:bodyPr>
            <a:normAutofit fontScale="90000"/>
          </a:bodyPr>
          <a:lstStyle/>
          <a:p>
            <a:r>
              <a:rPr lang="en-AU" sz="4800" dirty="0">
                <a:solidFill>
                  <a:schemeClr val="accent1">
                    <a:lumMod val="75000"/>
                  </a:schemeClr>
                </a:solidFill>
                <a:latin typeface="Arial" panose="020B0604020202020204" pitchFamily="34" charset="0"/>
                <a:cs typeface="Arial" panose="020B0604020202020204" pitchFamily="34" charset="0"/>
              </a:rPr>
              <a:t>D</a:t>
            </a:r>
            <a:r>
              <a:rPr lang="en-AU" sz="4800" baseline="30000" dirty="0">
                <a:solidFill>
                  <a:schemeClr val="accent1">
                    <a:lumMod val="75000"/>
                  </a:schemeClr>
                </a:solidFill>
                <a:latin typeface="Arial" panose="020B0604020202020204" pitchFamily="34" charset="0"/>
                <a:cs typeface="Arial" panose="020B0604020202020204" pitchFamily="34" charset="0"/>
              </a:rPr>
              <a:t>2</a:t>
            </a:r>
            <a:r>
              <a:rPr lang="en-AU" sz="4800" dirty="0">
                <a:solidFill>
                  <a:schemeClr val="accent1">
                    <a:lumMod val="75000"/>
                  </a:schemeClr>
                </a:solidFill>
                <a:latin typeface="Arial" panose="020B0604020202020204" pitchFamily="34" charset="0"/>
                <a:cs typeface="Arial" panose="020B0604020202020204" pitchFamily="34" charset="0"/>
              </a:rPr>
              <a:t>EFT: Dolutegravir and Darunavir Evaluation in Adults Failing Therapy-</a:t>
            </a:r>
            <a:br>
              <a:rPr lang="en-AU" sz="4800" dirty="0">
                <a:solidFill>
                  <a:schemeClr val="accent1">
                    <a:lumMod val="75000"/>
                  </a:schemeClr>
                </a:solidFill>
                <a:latin typeface="Arial" panose="020B0604020202020204" pitchFamily="34" charset="0"/>
                <a:cs typeface="Arial" panose="020B0604020202020204" pitchFamily="34" charset="0"/>
              </a:rPr>
            </a:br>
            <a:r>
              <a:rPr lang="en-AU" sz="4800" dirty="0">
                <a:solidFill>
                  <a:schemeClr val="accent1">
                    <a:lumMod val="75000"/>
                  </a:schemeClr>
                </a:solidFill>
                <a:latin typeface="Arial" panose="020B0604020202020204" pitchFamily="34" charset="0"/>
                <a:cs typeface="Arial" panose="020B0604020202020204" pitchFamily="34" charset="0"/>
              </a:rPr>
              <a:t>Final 96-week results</a:t>
            </a:r>
            <a:endParaRPr lang="en-AU" dirty="0">
              <a:solidFill>
                <a:schemeClr val="accent1">
                  <a:lumMod val="75000"/>
                </a:schemeClr>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6539544-AC09-44AB-964B-1C0AA60C3687}"/>
              </a:ext>
            </a:extLst>
          </p:cNvPr>
          <p:cNvSpPr>
            <a:spLocks noGrp="1"/>
          </p:cNvSpPr>
          <p:nvPr>
            <p:ph type="body" idx="1"/>
          </p:nvPr>
        </p:nvSpPr>
        <p:spPr>
          <a:xfrm>
            <a:off x="831851" y="4280183"/>
            <a:ext cx="6518075" cy="1163155"/>
          </a:xfrm>
        </p:spPr>
        <p:txBody>
          <a:bodyPr>
            <a:normAutofit lnSpcReduction="10000"/>
          </a:bodyPr>
          <a:lstStyle/>
          <a:p>
            <a:r>
              <a:rPr lang="en-AU" sz="1600" dirty="0">
                <a:latin typeface="Arial" panose="020B0604020202020204" pitchFamily="34" charset="0"/>
                <a:cs typeface="Arial" panose="020B0604020202020204" pitchFamily="34" charset="0"/>
              </a:rPr>
              <a:t>Gail Matthews, Margaret </a:t>
            </a:r>
            <a:r>
              <a:rPr lang="en-AU" sz="1600" dirty="0" err="1">
                <a:latin typeface="Arial" panose="020B0604020202020204" pitchFamily="34" charset="0"/>
                <a:cs typeface="Arial" panose="020B0604020202020204" pitchFamily="34" charset="0"/>
              </a:rPr>
              <a:t>Borok</a:t>
            </a:r>
            <a:r>
              <a:rPr lang="en-AU" sz="1600" dirty="0">
                <a:latin typeface="Arial" panose="020B0604020202020204" pitchFamily="34" charset="0"/>
                <a:cs typeface="Arial" panose="020B0604020202020204" pitchFamily="34" charset="0"/>
              </a:rPr>
              <a:t>, </a:t>
            </a:r>
            <a:r>
              <a:rPr lang="en-AU" sz="1600" dirty="0" err="1">
                <a:latin typeface="Arial" panose="020B0604020202020204" pitchFamily="34" charset="0"/>
                <a:cs typeface="Arial" panose="020B0604020202020204" pitchFamily="34" charset="0"/>
              </a:rPr>
              <a:t>Nnankelu</a:t>
            </a:r>
            <a:r>
              <a:rPr lang="en-AU" sz="1600" dirty="0">
                <a:latin typeface="Arial" panose="020B0604020202020204" pitchFamily="34" charset="0"/>
                <a:cs typeface="Arial" panose="020B0604020202020204" pitchFamily="34" charset="0"/>
              </a:rPr>
              <a:t> </a:t>
            </a:r>
            <a:r>
              <a:rPr lang="en-AU" sz="1600" dirty="0" err="1">
                <a:latin typeface="Arial" panose="020B0604020202020204" pitchFamily="34" charset="0"/>
                <a:cs typeface="Arial" panose="020B0604020202020204" pitchFamily="34" charset="0"/>
              </a:rPr>
              <a:t>Eriobu</a:t>
            </a:r>
            <a:r>
              <a:rPr lang="en-AU" sz="1600" dirty="0">
                <a:latin typeface="Arial" panose="020B0604020202020204" pitchFamily="34" charset="0"/>
                <a:cs typeface="Arial" panose="020B0604020202020204" pitchFamily="34" charset="0"/>
              </a:rPr>
              <a:t>, Richard Kaplan, </a:t>
            </a:r>
            <a:r>
              <a:rPr lang="en-AU" sz="1600" b="1" u="sng" dirty="0" err="1">
                <a:latin typeface="Arial" panose="020B0604020202020204" pitchFamily="34" charset="0"/>
                <a:cs typeface="Arial" panose="020B0604020202020204" pitchFamily="34" charset="0"/>
              </a:rPr>
              <a:t>Nagalingeswaran</a:t>
            </a:r>
            <a:r>
              <a:rPr lang="en-AU" sz="1600" b="1" u="sng" dirty="0">
                <a:latin typeface="Arial" panose="020B0604020202020204" pitchFamily="34" charset="0"/>
                <a:cs typeface="Arial" panose="020B0604020202020204" pitchFamily="34" charset="0"/>
              </a:rPr>
              <a:t> </a:t>
            </a:r>
            <a:r>
              <a:rPr lang="en-AU" sz="1600" b="1" u="sng" dirty="0" err="1">
                <a:latin typeface="Arial" panose="020B0604020202020204" pitchFamily="34" charset="0"/>
                <a:cs typeface="Arial" panose="020B0604020202020204" pitchFamily="34" charset="0"/>
              </a:rPr>
              <a:t>Kumarasamy</a:t>
            </a:r>
            <a:r>
              <a:rPr lang="en-AU" sz="1600" dirty="0">
                <a:latin typeface="Arial" panose="020B0604020202020204" pitchFamily="34" charset="0"/>
                <a:cs typeface="Arial" panose="020B0604020202020204" pitchFamily="34" charset="0"/>
              </a:rPr>
              <a:t>, </a:t>
            </a:r>
            <a:r>
              <a:rPr lang="en-AU" sz="1600" dirty="0" err="1">
                <a:latin typeface="Arial" panose="020B0604020202020204" pitchFamily="34" charset="0"/>
                <a:cs typeface="Arial" panose="020B0604020202020204" pitchFamily="34" charset="0"/>
              </a:rPr>
              <a:t>Anchalee</a:t>
            </a:r>
            <a:r>
              <a:rPr lang="en-AU" sz="1600" dirty="0">
                <a:latin typeface="Arial" panose="020B0604020202020204" pitchFamily="34" charset="0"/>
                <a:cs typeface="Arial" panose="020B0604020202020204" pitchFamily="34" charset="0"/>
              </a:rPr>
              <a:t> </a:t>
            </a:r>
            <a:r>
              <a:rPr lang="en-AU" sz="1600" dirty="0" err="1">
                <a:latin typeface="Arial" panose="020B0604020202020204" pitchFamily="34" charset="0"/>
                <a:cs typeface="Arial" panose="020B0604020202020204" pitchFamily="34" charset="0"/>
              </a:rPr>
              <a:t>Avihingsanon</a:t>
            </a:r>
            <a:r>
              <a:rPr lang="en-AU" sz="1600" dirty="0">
                <a:latin typeface="Arial" panose="020B0604020202020204" pitchFamily="34" charset="0"/>
                <a:cs typeface="Arial" panose="020B0604020202020204" pitchFamily="34" charset="0"/>
              </a:rPr>
              <a:t>, Marcelo </a:t>
            </a:r>
            <a:r>
              <a:rPr lang="en-AU" sz="1600" dirty="0" err="1">
                <a:latin typeface="Arial" panose="020B0604020202020204" pitchFamily="34" charset="0"/>
                <a:cs typeface="Arial" panose="020B0604020202020204" pitchFamily="34" charset="0"/>
              </a:rPr>
              <a:t>Losso</a:t>
            </a:r>
            <a:r>
              <a:rPr lang="en-AU" sz="1600" dirty="0">
                <a:latin typeface="Arial" panose="020B0604020202020204" pitchFamily="34" charset="0"/>
                <a:cs typeface="Arial" panose="020B0604020202020204" pitchFamily="34" charset="0"/>
              </a:rPr>
              <a:t>, Iskandar </a:t>
            </a:r>
            <a:r>
              <a:rPr lang="en-AU" sz="1600" dirty="0" err="1">
                <a:latin typeface="Arial" panose="020B0604020202020204" pitchFamily="34" charset="0"/>
                <a:cs typeface="Arial" panose="020B0604020202020204" pitchFamily="34" charset="0"/>
              </a:rPr>
              <a:t>Azwa</a:t>
            </a:r>
            <a:r>
              <a:rPr lang="en-AU" sz="1600" dirty="0">
                <a:latin typeface="Arial" panose="020B0604020202020204" pitchFamily="34" charset="0"/>
                <a:cs typeface="Arial" panose="020B0604020202020204" pitchFamily="34" charset="0"/>
              </a:rPr>
              <a:t>, Muhammad </a:t>
            </a:r>
            <a:r>
              <a:rPr lang="en-AU" sz="1600" dirty="0" err="1">
                <a:latin typeface="Arial" panose="020B0604020202020204" pitchFamily="34" charset="0"/>
                <a:cs typeface="Arial" panose="020B0604020202020204" pitchFamily="34" charset="0"/>
              </a:rPr>
              <a:t>Karyana</a:t>
            </a:r>
            <a:r>
              <a:rPr lang="en-AU" sz="1600" dirty="0">
                <a:latin typeface="Arial" panose="020B0604020202020204" pitchFamily="34" charset="0"/>
                <a:cs typeface="Arial" panose="020B0604020202020204" pitchFamily="34" charset="0"/>
              </a:rPr>
              <a:t>, </a:t>
            </a:r>
            <a:r>
              <a:rPr lang="en-AU" sz="1600" dirty="0" err="1">
                <a:latin typeface="Arial" panose="020B0604020202020204" pitchFamily="34" charset="0"/>
                <a:cs typeface="Arial" panose="020B0604020202020204" pitchFamily="34" charset="0"/>
              </a:rPr>
              <a:t>Sounkalo</a:t>
            </a:r>
            <a:r>
              <a:rPr lang="en-AU" sz="1600" dirty="0">
                <a:latin typeface="Arial" panose="020B0604020202020204" pitchFamily="34" charset="0"/>
                <a:cs typeface="Arial" panose="020B0604020202020204" pitchFamily="34" charset="0"/>
              </a:rPr>
              <a:t> Dao, Mohamed Cisse, Emmanuelle </a:t>
            </a:r>
            <a:r>
              <a:rPr lang="en-AU" sz="1600" dirty="0" err="1">
                <a:latin typeface="Arial" panose="020B0604020202020204" pitchFamily="34" charset="0"/>
                <a:cs typeface="Arial" panose="020B0604020202020204" pitchFamily="34" charset="0"/>
              </a:rPr>
              <a:t>Papot</a:t>
            </a:r>
            <a:r>
              <a:rPr lang="en-AU" sz="1600" dirty="0">
                <a:latin typeface="Arial" panose="020B0604020202020204" pitchFamily="34" charset="0"/>
                <a:cs typeface="Arial" panose="020B0604020202020204" pitchFamily="34" charset="0"/>
              </a:rPr>
              <a:t>, Jolie Hutchinson, Simone Jacoby and Matthew Law </a:t>
            </a:r>
            <a:r>
              <a:rPr lang="en-AU" sz="1600" b="1" u="sng" dirty="0">
                <a:latin typeface="Arial" panose="020B0604020202020204" pitchFamily="34" charset="0"/>
                <a:cs typeface="Arial" panose="020B0604020202020204" pitchFamily="34" charset="0"/>
              </a:rPr>
              <a:t>on behalf of the D</a:t>
            </a:r>
            <a:r>
              <a:rPr lang="en-AU" sz="1600" b="1" u="sng" baseline="30000" dirty="0">
                <a:latin typeface="Arial" panose="020B0604020202020204" pitchFamily="34" charset="0"/>
                <a:cs typeface="Arial" panose="020B0604020202020204" pitchFamily="34" charset="0"/>
              </a:rPr>
              <a:t>2</a:t>
            </a:r>
            <a:r>
              <a:rPr lang="en-AU" sz="1600" b="1" u="sng" dirty="0">
                <a:latin typeface="Arial" panose="020B0604020202020204" pitchFamily="34" charset="0"/>
                <a:cs typeface="Arial" panose="020B0604020202020204" pitchFamily="34" charset="0"/>
              </a:rPr>
              <a:t>EFT study team</a:t>
            </a:r>
          </a:p>
        </p:txBody>
      </p:sp>
      <p:pic>
        <p:nvPicPr>
          <p:cNvPr id="4" name="Picture 2" descr="Kirby Institute - AAMRI">
            <a:extLst>
              <a:ext uri="{FF2B5EF4-FFF2-40B4-BE49-F238E27FC236}">
                <a16:creationId xmlns:a16="http://schemas.microsoft.com/office/drawing/2014/main" id="{1C3EF5B4-5E5D-AAF9-13A1-D38F051577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86" b="15903"/>
          <a:stretch/>
        </p:blipFill>
        <p:spPr bwMode="auto">
          <a:xfrm>
            <a:off x="223309" y="6191790"/>
            <a:ext cx="1223609" cy="6192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DA1C371-3288-5414-7524-68D03E8B8D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3185" y="6282255"/>
            <a:ext cx="861917" cy="369674"/>
          </a:xfrm>
          <a:prstGeom prst="rect">
            <a:avLst/>
          </a:prstGeom>
        </p:spPr>
      </p:pic>
      <p:pic>
        <p:nvPicPr>
          <p:cNvPr id="6" name="Picture 2" descr="Research Data Australia">
            <a:extLst>
              <a:ext uri="{FF2B5EF4-FFF2-40B4-BE49-F238E27FC236}">
                <a16:creationId xmlns:a16="http://schemas.microsoft.com/office/drawing/2014/main" id="{93E747A5-8954-181B-A2D9-A5A3D0194B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6969" y="6282255"/>
            <a:ext cx="1122009" cy="4688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DMC-Logo .png">
            <a:extLst>
              <a:ext uri="{FF2B5EF4-FFF2-40B4-BE49-F238E27FC236}">
                <a16:creationId xmlns:a16="http://schemas.microsoft.com/office/drawing/2014/main" id="{FECEE641-FF7F-9CFD-0EF5-E96DD809D0D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76765" y="5889812"/>
            <a:ext cx="311523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6742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Kirby Institute - AAMRI">
            <a:extLst>
              <a:ext uri="{FF2B5EF4-FFF2-40B4-BE49-F238E27FC236}">
                <a16:creationId xmlns:a16="http://schemas.microsoft.com/office/drawing/2014/main" id="{366B336E-DB7A-1A1A-01B0-681564154C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86" b="15903"/>
          <a:stretch/>
        </p:blipFill>
        <p:spPr bwMode="auto">
          <a:xfrm>
            <a:off x="223309" y="6191790"/>
            <a:ext cx="1223609" cy="6192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556D572-852C-8DA4-38CD-C7A665B0D4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1416" y="6359966"/>
            <a:ext cx="861917" cy="369674"/>
          </a:xfrm>
          <a:prstGeom prst="rect">
            <a:avLst/>
          </a:prstGeom>
        </p:spPr>
      </p:pic>
      <p:pic>
        <p:nvPicPr>
          <p:cNvPr id="10" name="Picture 2" descr="Research Data Australia">
            <a:extLst>
              <a:ext uri="{FF2B5EF4-FFF2-40B4-BE49-F238E27FC236}">
                <a16:creationId xmlns:a16="http://schemas.microsoft.com/office/drawing/2014/main" id="{80D0976C-8BFB-698B-47C3-27575C0E72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6969" y="6282255"/>
            <a:ext cx="1122009" cy="4688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B10CBBAB-A9F2-7F9F-7C2C-CDFB48D7B599}"/>
              </a:ext>
            </a:extLst>
          </p:cNvPr>
          <p:cNvGraphicFramePr>
            <a:graphicFrameLocks noGrp="1"/>
          </p:cNvGraphicFramePr>
          <p:nvPr>
            <p:extLst>
              <p:ext uri="{D42A27DB-BD31-4B8C-83A1-F6EECF244321}">
                <p14:modId xmlns:p14="http://schemas.microsoft.com/office/powerpoint/2010/main" val="1139207291"/>
              </p:ext>
            </p:extLst>
          </p:nvPr>
        </p:nvGraphicFramePr>
        <p:xfrm>
          <a:off x="6357769" y="2038575"/>
          <a:ext cx="5120112" cy="2644530"/>
        </p:xfrm>
        <a:graphic>
          <a:graphicData uri="http://schemas.openxmlformats.org/drawingml/2006/table">
            <a:tbl>
              <a:tblPr firstRow="1" bandRow="1">
                <a:tableStyleId>{2D5ABB26-0587-4C30-8999-92F81FD0307C}</a:tableStyleId>
              </a:tblPr>
              <a:tblGrid>
                <a:gridCol w="1333949">
                  <a:extLst>
                    <a:ext uri="{9D8B030D-6E8A-4147-A177-3AD203B41FA5}">
                      <a16:colId xmlns:a16="http://schemas.microsoft.com/office/drawing/2014/main" val="2072042190"/>
                    </a:ext>
                  </a:extLst>
                </a:gridCol>
                <a:gridCol w="645458">
                  <a:extLst>
                    <a:ext uri="{9D8B030D-6E8A-4147-A177-3AD203B41FA5}">
                      <a16:colId xmlns:a16="http://schemas.microsoft.com/office/drawing/2014/main" val="4286452921"/>
                    </a:ext>
                  </a:extLst>
                </a:gridCol>
                <a:gridCol w="1204857">
                  <a:extLst>
                    <a:ext uri="{9D8B030D-6E8A-4147-A177-3AD203B41FA5}">
                      <a16:colId xmlns:a16="http://schemas.microsoft.com/office/drawing/2014/main" val="2184992381"/>
                    </a:ext>
                  </a:extLst>
                </a:gridCol>
                <a:gridCol w="1065007">
                  <a:extLst>
                    <a:ext uri="{9D8B030D-6E8A-4147-A177-3AD203B41FA5}">
                      <a16:colId xmlns:a16="http://schemas.microsoft.com/office/drawing/2014/main" val="2208619118"/>
                    </a:ext>
                  </a:extLst>
                </a:gridCol>
                <a:gridCol w="870841">
                  <a:extLst>
                    <a:ext uri="{9D8B030D-6E8A-4147-A177-3AD203B41FA5}">
                      <a16:colId xmlns:a16="http://schemas.microsoft.com/office/drawing/2014/main" val="2836492409"/>
                    </a:ext>
                  </a:extLst>
                </a:gridCol>
              </a:tblGrid>
              <a:tr h="464950">
                <a:tc>
                  <a:txBody>
                    <a:bodyPr/>
                    <a:lstStyle/>
                    <a:p>
                      <a:r>
                        <a:rPr lang="en-AU" sz="1400" b="1" dirty="0">
                          <a:latin typeface="+mn-lt"/>
                        </a:rPr>
                        <a:t>Arm</a:t>
                      </a:r>
                    </a:p>
                  </a:txBody>
                  <a:tcPr>
                    <a:lnL w="1905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400" b="1" dirty="0">
                          <a:latin typeface="+mn-lt"/>
                        </a:rPr>
                        <a:t>Stage</a:t>
                      </a:r>
                    </a:p>
                  </a:txBody>
                  <a:tcPr>
                    <a:lnL>
                      <a:noFill/>
                    </a:lnL>
                    <a:lnR>
                      <a:noFill/>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400" b="1" dirty="0">
                          <a:effectLst/>
                          <a:latin typeface="+mn-lt"/>
                        </a:rPr>
                        <a:t>Mean weight change at week-96 (kg) </a:t>
                      </a:r>
                      <a:endParaRPr lang="en-AU" sz="1400" b="1" dirty="0">
                        <a:latin typeface="+mn-lt"/>
                      </a:endParaRPr>
                    </a:p>
                  </a:txBody>
                  <a:tcPr>
                    <a:lnL>
                      <a:noFill/>
                    </a:lnL>
                    <a:lnR>
                      <a:noFill/>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400" b="1" dirty="0">
                          <a:effectLst/>
                          <a:latin typeface="+mn-lt"/>
                        </a:rPr>
                        <a:t>Mean Difference [95% CI]</a:t>
                      </a:r>
                      <a:endParaRPr lang="en-AU" sz="1400" b="1" dirty="0">
                        <a:latin typeface="+mn-lt"/>
                      </a:endParaRPr>
                    </a:p>
                  </a:txBody>
                  <a:tcPr>
                    <a:lnL>
                      <a:noFill/>
                    </a:lnL>
                    <a:lnR>
                      <a:noFill/>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dirty="0">
                          <a:effectLst/>
                          <a:latin typeface="+mn-lt"/>
                        </a:rPr>
                        <a:t>P-value</a:t>
                      </a:r>
                    </a:p>
                    <a:p>
                      <a:endParaRPr lang="en-AU" sz="1400" b="1" dirty="0">
                        <a:latin typeface="+mn-lt"/>
                      </a:endParaRPr>
                    </a:p>
                  </a:txBody>
                  <a:tcPr>
                    <a:lnL>
                      <a:noFill/>
                    </a:lnL>
                    <a:lnR>
                      <a:noFill/>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479846"/>
                  </a:ext>
                </a:extLst>
              </a:tr>
              <a:tr h="464950">
                <a:tc>
                  <a:txBody>
                    <a:bodyPr/>
                    <a:lstStyle/>
                    <a:p>
                      <a:r>
                        <a:rPr lang="en-AU" sz="1400" dirty="0">
                          <a:effectLst/>
                          <a:latin typeface="+mn-lt"/>
                        </a:rPr>
                        <a:t>DRV/r + 2NRTI</a:t>
                      </a:r>
                      <a:endParaRPr lang="en-AU" sz="1400" dirty="0">
                        <a:latin typeface="+mn-lt"/>
                      </a:endParaRPr>
                    </a:p>
                  </a:txBody>
                  <a:tcPr>
                    <a:lnL w="19050" cap="flat" cmpd="sng" algn="ctr">
                      <a:no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rowSpan="2">
                  <a:txBody>
                    <a:bodyPr/>
                    <a:lstStyle/>
                    <a:p>
                      <a:r>
                        <a:rPr lang="en-AU" sz="1400" dirty="0">
                          <a:effectLst/>
                          <a:latin typeface="+mn-lt"/>
                        </a:rPr>
                        <a:t>1+2</a:t>
                      </a:r>
                      <a:endParaRPr lang="en-AU" sz="1400" dirty="0">
                        <a:latin typeface="+mn-lt"/>
                      </a:endParaRPr>
                    </a:p>
                  </a:txBody>
                  <a:tcP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400" dirty="0">
                          <a:effectLst/>
                          <a:latin typeface="+mn-lt"/>
                          <a:ea typeface="Aptos" panose="020B0004020202020204" pitchFamily="34" charset="0"/>
                        </a:rPr>
                        <a:t>3.9 (6.8)</a:t>
                      </a:r>
                      <a:endParaRPr lang="en-AU" sz="1400" b="1" dirty="0">
                        <a:effectLst/>
                        <a:latin typeface="+mn-lt"/>
                        <a:ea typeface="Aptos" panose="020B0004020202020204" pitchFamily="34" charset="0"/>
                      </a:endParaRPr>
                    </a:p>
                    <a:p>
                      <a:endParaRPr lang="en-AU" sz="1400" dirty="0">
                        <a:latin typeface="+mn-lt"/>
                      </a:endParaRPr>
                    </a:p>
                  </a:txBody>
                  <a:tcPr>
                    <a:lnL>
                      <a:noFill/>
                    </a:lnL>
                    <a:lnR>
                      <a:noFill/>
                    </a:lnR>
                    <a:lnT w="635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rowSpan="2">
                  <a:txBody>
                    <a:bodyPr/>
                    <a:lstStyle/>
                    <a:p>
                      <a:r>
                        <a:rPr lang="en-AU" sz="1400" dirty="0">
                          <a:effectLst/>
                          <a:latin typeface="+mn-lt"/>
                          <a:ea typeface="Aptos" panose="020B0004020202020204" pitchFamily="34" charset="0"/>
                        </a:rPr>
                        <a:t>3.4 [2.1, 4.7]</a:t>
                      </a:r>
                      <a:endParaRPr lang="en-AU" sz="1400" dirty="0">
                        <a:latin typeface="+mn-lt"/>
                      </a:endParaRPr>
                    </a:p>
                  </a:txBody>
                  <a:tcP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r>
                        <a:rPr lang="en-AU" sz="1400" dirty="0">
                          <a:effectLst/>
                          <a:latin typeface="+mn-lt"/>
                        </a:rPr>
                        <a:t>P&lt;0.001</a:t>
                      </a:r>
                      <a:endParaRPr lang="en-AU" sz="1400" dirty="0">
                        <a:latin typeface="+mn-lt"/>
                      </a:endParaRPr>
                    </a:p>
                  </a:txBody>
                  <a:tcP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43137808"/>
                  </a:ext>
                </a:extLst>
              </a:tr>
              <a:tr h="464950">
                <a:tc>
                  <a:txBody>
                    <a:bodyPr/>
                    <a:lstStyle/>
                    <a:p>
                      <a:r>
                        <a:rPr lang="en-AU" sz="1400" dirty="0">
                          <a:effectLst/>
                          <a:latin typeface="+mn-lt"/>
                        </a:rPr>
                        <a:t>DRV/r + DTG</a:t>
                      </a:r>
                      <a:endParaRPr lang="en-AU" sz="1400" dirty="0">
                        <a:latin typeface="+mn-lt"/>
                      </a:endParaRPr>
                    </a:p>
                  </a:txBody>
                  <a:tcPr>
                    <a:lnL w="19050" cap="flat" cmpd="sng" algn="ctr">
                      <a:noFill/>
                      <a:prstDash val="solid"/>
                      <a:round/>
                      <a:headEnd type="none" w="med" len="med"/>
                      <a:tailEnd type="none" w="med" len="med"/>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AU" sz="1400" dirty="0">
                        <a:latin typeface="+mn-lt"/>
                      </a:endParaRPr>
                    </a:p>
                  </a:txBody>
                  <a:tcPr/>
                </a:tc>
                <a:tc>
                  <a:txBody>
                    <a:bodyPr/>
                    <a:lstStyle/>
                    <a:p>
                      <a:r>
                        <a:rPr lang="en-AU" sz="1400" dirty="0">
                          <a:effectLst/>
                          <a:latin typeface="+mn-lt"/>
                          <a:ea typeface="Aptos" panose="020B0004020202020204" pitchFamily="34" charset="0"/>
                        </a:rPr>
                        <a:t>7.3 (7.9)</a:t>
                      </a:r>
                      <a:endParaRPr lang="en-AU" sz="1400" dirty="0">
                        <a:latin typeface="+mn-lt"/>
                      </a:endParaRPr>
                    </a:p>
                  </a:txBody>
                  <a:tcPr>
                    <a:lnL>
                      <a:noFill/>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AU" sz="1400" dirty="0">
                        <a:latin typeface="+mn-lt"/>
                      </a:endParaRPr>
                    </a:p>
                  </a:txBody>
                  <a:tcPr/>
                </a:tc>
                <a:tc vMerge="1">
                  <a:txBody>
                    <a:bodyPr/>
                    <a:lstStyle/>
                    <a:p>
                      <a:endParaRPr lang="en-AU" sz="1400" dirty="0">
                        <a:latin typeface="+mn-lt"/>
                      </a:endParaRPr>
                    </a:p>
                  </a:txBody>
                  <a:tcPr/>
                </a:tc>
                <a:extLst>
                  <a:ext uri="{0D108BD9-81ED-4DB2-BD59-A6C34878D82A}">
                    <a16:rowId xmlns:a16="http://schemas.microsoft.com/office/drawing/2014/main" val="1331555191"/>
                  </a:ext>
                </a:extLst>
              </a:tr>
              <a:tr h="464950">
                <a:tc>
                  <a:txBody>
                    <a:bodyPr/>
                    <a:lstStyle/>
                    <a:p>
                      <a:r>
                        <a:rPr lang="en-AU" sz="1400" dirty="0">
                          <a:effectLst/>
                          <a:latin typeface="+mn-lt"/>
                        </a:rPr>
                        <a:t>DRV/r + 2NRTI</a:t>
                      </a:r>
                      <a:endParaRPr lang="en-AU" sz="1400" dirty="0">
                        <a:latin typeface="+mn-lt"/>
                      </a:endParaRPr>
                    </a:p>
                  </a:txBody>
                  <a:tcPr>
                    <a:lnL w="19050" cap="flat" cmpd="sng" algn="ctr">
                      <a:no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tc rowSpan="2">
                  <a:txBody>
                    <a:bodyPr/>
                    <a:lstStyle/>
                    <a:p>
                      <a:r>
                        <a:rPr lang="en-AU" sz="1400" dirty="0">
                          <a:effectLst/>
                          <a:latin typeface="+mn-lt"/>
                        </a:rPr>
                        <a:t>2</a:t>
                      </a:r>
                      <a:endParaRPr lang="en-AU" sz="1400" dirty="0">
                        <a:latin typeface="+mn-lt"/>
                      </a:endParaRPr>
                    </a:p>
                  </a:txBody>
                  <a:tcPr>
                    <a:lnL>
                      <a:noFill/>
                    </a:lnL>
                    <a:lnR>
                      <a:noFill/>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400" dirty="0">
                          <a:effectLst/>
                          <a:latin typeface="+mn-lt"/>
                          <a:ea typeface="Aptos" panose="020B0004020202020204" pitchFamily="34" charset="0"/>
                        </a:rPr>
                        <a:t>4.1 (7.2)</a:t>
                      </a:r>
                      <a:endParaRPr lang="en-AU" sz="1400" b="1" dirty="0">
                        <a:effectLst/>
                        <a:latin typeface="+mn-lt"/>
                        <a:ea typeface="Aptos" panose="020B0004020202020204" pitchFamily="34" charset="0"/>
                      </a:endParaRPr>
                    </a:p>
                  </a:txBody>
                  <a:tcPr>
                    <a:lnL>
                      <a:noFill/>
                    </a:lnL>
                    <a:lnR>
                      <a:noFill/>
                    </a:lnR>
                    <a:lnT w="635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tc rowSpan="2">
                  <a:txBody>
                    <a:bodyPr/>
                    <a:lstStyle/>
                    <a:p>
                      <a:r>
                        <a:rPr lang="en-AU" sz="1400" dirty="0">
                          <a:effectLst/>
                          <a:latin typeface="+mn-lt"/>
                          <a:ea typeface="Aptos" panose="020B0004020202020204" pitchFamily="34" charset="0"/>
                        </a:rPr>
                        <a:t>1.7 [0.3, 3.1]</a:t>
                      </a:r>
                      <a:endParaRPr lang="en-AU" sz="1400" dirty="0">
                        <a:latin typeface="+mn-lt"/>
                      </a:endParaRPr>
                    </a:p>
                  </a:txBody>
                  <a:tcPr>
                    <a:lnL>
                      <a:noFill/>
                    </a:lnL>
                    <a:lnR>
                      <a:noFill/>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AU" sz="1400" dirty="0">
                          <a:effectLst/>
                          <a:latin typeface="+mn-lt"/>
                        </a:rPr>
                        <a:t>P=0.01</a:t>
                      </a:r>
                      <a:endParaRPr lang="en-AU" sz="1400" dirty="0">
                        <a:latin typeface="+mn-lt"/>
                      </a:endParaRPr>
                    </a:p>
                  </a:txBody>
                  <a:tcPr>
                    <a:lnL>
                      <a:noFill/>
                    </a:lnL>
                    <a:lnR>
                      <a:noFill/>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288987"/>
                  </a:ext>
                </a:extLst>
              </a:tr>
              <a:tr h="464950">
                <a:tc>
                  <a:txBody>
                    <a:bodyPr/>
                    <a:lstStyle/>
                    <a:p>
                      <a:r>
                        <a:rPr lang="en-AU" sz="1400" dirty="0">
                          <a:effectLst/>
                          <a:latin typeface="+mn-lt"/>
                        </a:rPr>
                        <a:t>DTG+TDF+XTC</a:t>
                      </a:r>
                      <a:endParaRPr lang="en-AU" sz="1400" dirty="0">
                        <a:latin typeface="+mn-lt"/>
                      </a:endParaRPr>
                    </a:p>
                  </a:txBody>
                  <a:tcPr>
                    <a:lnL w="19050" cap="flat" cmpd="sng" algn="ctr">
                      <a:noFill/>
                      <a:prstDash val="solid"/>
                      <a:round/>
                      <a:headEnd type="none" w="med" len="med"/>
                      <a:tailEnd type="none" w="med" len="med"/>
                    </a:lnL>
                    <a:lnR>
                      <a:noFill/>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AU" sz="1400" dirty="0">
                        <a:latin typeface="+mn-lt"/>
                      </a:endParaRPr>
                    </a:p>
                  </a:txBody>
                  <a:tcPr/>
                </a:tc>
                <a:tc>
                  <a:txBody>
                    <a:bodyPr/>
                    <a:lstStyle/>
                    <a:p>
                      <a:r>
                        <a:rPr lang="en-AU" sz="1400" dirty="0">
                          <a:effectLst/>
                          <a:latin typeface="+mn-lt"/>
                          <a:ea typeface="Aptos" panose="020B0004020202020204" pitchFamily="34" charset="0"/>
                        </a:rPr>
                        <a:t>5.8 (8.1)</a:t>
                      </a:r>
                      <a:endParaRPr lang="en-AU" sz="1400" dirty="0">
                        <a:latin typeface="+mn-lt"/>
                      </a:endParaRPr>
                    </a:p>
                  </a:txBody>
                  <a:tcPr>
                    <a:lnL>
                      <a:noFill/>
                    </a:lnL>
                    <a:lnR>
                      <a:noFill/>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AU" sz="1400" dirty="0">
                        <a:latin typeface="+mn-lt"/>
                      </a:endParaRPr>
                    </a:p>
                  </a:txBody>
                  <a:tcPr/>
                </a:tc>
                <a:tc vMerge="1">
                  <a:txBody>
                    <a:bodyPr/>
                    <a:lstStyle/>
                    <a:p>
                      <a:endParaRPr lang="en-AU" sz="1400" dirty="0">
                        <a:latin typeface="+mn-lt"/>
                      </a:endParaRPr>
                    </a:p>
                  </a:txBody>
                  <a:tcPr/>
                </a:tc>
                <a:extLst>
                  <a:ext uri="{0D108BD9-81ED-4DB2-BD59-A6C34878D82A}">
                    <a16:rowId xmlns:a16="http://schemas.microsoft.com/office/drawing/2014/main" val="1821472280"/>
                  </a:ext>
                </a:extLst>
              </a:tr>
            </a:tbl>
          </a:graphicData>
        </a:graphic>
      </p:graphicFrame>
      <p:sp>
        <p:nvSpPr>
          <p:cNvPr id="4" name="TextBox 3">
            <a:extLst>
              <a:ext uri="{FF2B5EF4-FFF2-40B4-BE49-F238E27FC236}">
                <a16:creationId xmlns:a16="http://schemas.microsoft.com/office/drawing/2014/main" id="{F697164B-524E-74BB-8E5B-F40BD924BFC3}"/>
              </a:ext>
            </a:extLst>
          </p:cNvPr>
          <p:cNvSpPr txBox="1"/>
          <p:nvPr/>
        </p:nvSpPr>
        <p:spPr>
          <a:xfrm>
            <a:off x="720759" y="5715096"/>
            <a:ext cx="5494709" cy="369332"/>
          </a:xfrm>
          <a:prstGeom prst="rect">
            <a:avLst/>
          </a:prstGeom>
          <a:noFill/>
        </p:spPr>
        <p:txBody>
          <a:bodyPr wrap="none" rtlCol="0">
            <a:spAutoFit/>
          </a:bodyPr>
          <a:lstStyle/>
          <a:p>
            <a:r>
              <a:rPr lang="en-AU" b="1" dirty="0"/>
              <a:t>Mean body weight change at week-96 (Stage 2 only)</a:t>
            </a:r>
          </a:p>
        </p:txBody>
      </p:sp>
      <p:sp>
        <p:nvSpPr>
          <p:cNvPr id="7" name="Title 6">
            <a:extLst>
              <a:ext uri="{FF2B5EF4-FFF2-40B4-BE49-F238E27FC236}">
                <a16:creationId xmlns:a16="http://schemas.microsoft.com/office/drawing/2014/main" id="{E570425D-E99B-32CE-46A8-41ACCBE49D8E}"/>
              </a:ext>
            </a:extLst>
          </p:cNvPr>
          <p:cNvSpPr>
            <a:spLocks noGrp="1"/>
          </p:cNvSpPr>
          <p:nvPr>
            <p:ph type="title"/>
          </p:nvPr>
        </p:nvSpPr>
        <p:spPr>
          <a:xfrm>
            <a:off x="569843" y="365125"/>
            <a:ext cx="10908038" cy="1325563"/>
          </a:xfrm>
        </p:spPr>
        <p:txBody>
          <a:bodyPr>
            <a:normAutofit/>
          </a:bodyPr>
          <a:lstStyle/>
          <a:p>
            <a:pPr algn="ctr"/>
            <a:r>
              <a:rPr lang="en-AU" dirty="0">
                <a:solidFill>
                  <a:schemeClr val="accent1"/>
                </a:solidFill>
                <a:latin typeface="Arial" panose="020B0604020202020204" pitchFamily="34" charset="0"/>
                <a:cs typeface="Arial" panose="020B0604020202020204" pitchFamily="34" charset="0"/>
              </a:rPr>
              <a:t>Mean body weight change (kg) at week-96</a:t>
            </a:r>
          </a:p>
        </p:txBody>
      </p:sp>
      <p:pic>
        <p:nvPicPr>
          <p:cNvPr id="13" name="Picture 12" descr="A graph of a graph showing different colored lines&#10;&#10;Description automatically generated with medium confidence">
            <a:extLst>
              <a:ext uri="{FF2B5EF4-FFF2-40B4-BE49-F238E27FC236}">
                <a16:creationId xmlns:a16="http://schemas.microsoft.com/office/drawing/2014/main" id="{FB8A3F9A-A3AD-3F09-FB3F-426A14F7120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3943" y="1810798"/>
            <a:ext cx="5181600" cy="3884318"/>
          </a:xfrm>
          <a:prstGeom prst="rect">
            <a:avLst/>
          </a:prstGeom>
          <a:noFill/>
          <a:ln>
            <a:noFill/>
          </a:ln>
        </p:spPr>
      </p:pic>
    </p:spTree>
    <p:extLst>
      <p:ext uri="{BB962C8B-B14F-4D97-AF65-F5344CB8AC3E}">
        <p14:creationId xmlns:p14="http://schemas.microsoft.com/office/powerpoint/2010/main" val="873071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B8BAEE-2214-FB6C-9CA6-1DA549BC8935}"/>
              </a:ext>
            </a:extLst>
          </p:cNvPr>
          <p:cNvSpPr>
            <a:spLocks noGrp="1"/>
          </p:cNvSpPr>
          <p:nvPr>
            <p:ph type="title"/>
          </p:nvPr>
        </p:nvSpPr>
        <p:spPr/>
        <p:txBody>
          <a:bodyPr/>
          <a:lstStyle/>
          <a:p>
            <a:pPr algn="ctr"/>
            <a:r>
              <a:rPr lang="en-AU" dirty="0">
                <a:solidFill>
                  <a:schemeClr val="accent1">
                    <a:lumMod val="75000"/>
                  </a:schemeClr>
                </a:solidFill>
                <a:latin typeface="Arial" panose="020B0604020202020204" pitchFamily="34" charset="0"/>
                <a:cs typeface="Arial" panose="020B0604020202020204" pitchFamily="34" charset="0"/>
              </a:rPr>
              <a:t>Safety including pregnancies</a:t>
            </a:r>
          </a:p>
        </p:txBody>
      </p:sp>
      <p:sp>
        <p:nvSpPr>
          <p:cNvPr id="6" name="Content Placeholder 5">
            <a:extLst>
              <a:ext uri="{FF2B5EF4-FFF2-40B4-BE49-F238E27FC236}">
                <a16:creationId xmlns:a16="http://schemas.microsoft.com/office/drawing/2014/main" id="{8EAD73D1-046A-8680-678B-240F0E733E41}"/>
              </a:ext>
            </a:extLst>
          </p:cNvPr>
          <p:cNvSpPr>
            <a:spLocks noGrp="1"/>
          </p:cNvSpPr>
          <p:nvPr>
            <p:ph idx="1"/>
          </p:nvPr>
        </p:nvSpPr>
        <p:spPr>
          <a:xfrm>
            <a:off x="838200" y="5432613"/>
            <a:ext cx="10515600" cy="572229"/>
          </a:xfrm>
        </p:spPr>
        <p:txBody>
          <a:bodyPr>
            <a:normAutofit/>
          </a:bodyPr>
          <a:lstStyle/>
          <a:p>
            <a:r>
              <a:rPr lang="en-AU" sz="2000" b="1" dirty="0"/>
              <a:t>37 pregnancies (27 in DTG containing arms), no documented birth defects.</a:t>
            </a:r>
          </a:p>
        </p:txBody>
      </p:sp>
      <p:graphicFrame>
        <p:nvGraphicFramePr>
          <p:cNvPr id="2" name="Table 1">
            <a:extLst>
              <a:ext uri="{FF2B5EF4-FFF2-40B4-BE49-F238E27FC236}">
                <a16:creationId xmlns:a16="http://schemas.microsoft.com/office/drawing/2014/main" id="{EBE69FC9-B363-D723-075E-752F7BA2DAE7}"/>
              </a:ext>
            </a:extLst>
          </p:cNvPr>
          <p:cNvGraphicFramePr>
            <a:graphicFrameLocks noGrp="1"/>
          </p:cNvGraphicFramePr>
          <p:nvPr>
            <p:extLst>
              <p:ext uri="{D42A27DB-BD31-4B8C-83A1-F6EECF244321}">
                <p14:modId xmlns:p14="http://schemas.microsoft.com/office/powerpoint/2010/main" val="2766532775"/>
              </p:ext>
            </p:extLst>
          </p:nvPr>
        </p:nvGraphicFramePr>
        <p:xfrm>
          <a:off x="956235" y="1905478"/>
          <a:ext cx="10038079" cy="3225800"/>
        </p:xfrm>
        <a:graphic>
          <a:graphicData uri="http://schemas.openxmlformats.org/drawingml/2006/table">
            <a:tbl>
              <a:tblPr firstRow="1" bandRow="1">
                <a:tableStyleId>{3B4B98B0-60AC-42C2-AFA5-B58CD77FA1E5}</a:tableStyleId>
              </a:tblPr>
              <a:tblGrid>
                <a:gridCol w="3400612">
                  <a:extLst>
                    <a:ext uri="{9D8B030D-6E8A-4147-A177-3AD203B41FA5}">
                      <a16:colId xmlns:a16="http://schemas.microsoft.com/office/drawing/2014/main" val="300505842"/>
                    </a:ext>
                  </a:extLst>
                </a:gridCol>
                <a:gridCol w="1721224">
                  <a:extLst>
                    <a:ext uri="{9D8B030D-6E8A-4147-A177-3AD203B41FA5}">
                      <a16:colId xmlns:a16="http://schemas.microsoft.com/office/drawing/2014/main" val="4187205668"/>
                    </a:ext>
                  </a:extLst>
                </a:gridCol>
                <a:gridCol w="1721223">
                  <a:extLst>
                    <a:ext uri="{9D8B030D-6E8A-4147-A177-3AD203B41FA5}">
                      <a16:colId xmlns:a16="http://schemas.microsoft.com/office/drawing/2014/main" val="2406731850"/>
                    </a:ext>
                  </a:extLst>
                </a:gridCol>
                <a:gridCol w="1796527">
                  <a:extLst>
                    <a:ext uri="{9D8B030D-6E8A-4147-A177-3AD203B41FA5}">
                      <a16:colId xmlns:a16="http://schemas.microsoft.com/office/drawing/2014/main" val="2835253838"/>
                    </a:ext>
                  </a:extLst>
                </a:gridCol>
                <a:gridCol w="1398493">
                  <a:extLst>
                    <a:ext uri="{9D8B030D-6E8A-4147-A177-3AD203B41FA5}">
                      <a16:colId xmlns:a16="http://schemas.microsoft.com/office/drawing/2014/main" val="4261760170"/>
                    </a:ext>
                  </a:extLst>
                </a:gridCol>
              </a:tblGrid>
              <a:tr h="370840">
                <a:tc>
                  <a:txBody>
                    <a:bodyPr/>
                    <a:lstStyle/>
                    <a:p>
                      <a:pPr algn="ctr"/>
                      <a:endParaRPr lang="en-AU" sz="1800" dirty="0"/>
                    </a:p>
                  </a:txBody>
                  <a:tcPr/>
                </a:tc>
                <a:tc>
                  <a:txBody>
                    <a:bodyPr/>
                    <a:lstStyle/>
                    <a:p>
                      <a:pPr algn="ctr">
                        <a:lnSpc>
                          <a:spcPct val="107000"/>
                        </a:lnSpc>
                        <a:spcAft>
                          <a:spcPts val="800"/>
                        </a:spcAft>
                      </a:pPr>
                      <a:r>
                        <a:rPr lang="en-AU" sz="1800" kern="0" dirty="0">
                          <a:effectLst/>
                        </a:rPr>
                        <a:t>DRV/r + 2NRTI (n=261)</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AU" sz="1800" kern="0" dirty="0">
                          <a:effectLst/>
                        </a:rPr>
                        <a:t>DRV/r + DTG (n=271)</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AU" sz="1800" kern="0" dirty="0">
                          <a:effectLst/>
                        </a:rPr>
                        <a:t>DTG + TDF/XTC (n=294)</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AU" sz="1800" dirty="0"/>
                        <a:t>Total (n=826)</a:t>
                      </a:r>
                    </a:p>
                  </a:txBody>
                  <a:tcPr/>
                </a:tc>
                <a:extLst>
                  <a:ext uri="{0D108BD9-81ED-4DB2-BD59-A6C34878D82A}">
                    <a16:rowId xmlns:a16="http://schemas.microsoft.com/office/drawing/2014/main" val="90042416"/>
                  </a:ext>
                </a:extLst>
              </a:tr>
              <a:tr h="370840">
                <a:tc>
                  <a:txBody>
                    <a:bodyPr/>
                    <a:lstStyle/>
                    <a:p>
                      <a:r>
                        <a:rPr lang="en-AU" sz="1800" dirty="0"/>
                        <a:t>Deaths</a:t>
                      </a:r>
                    </a:p>
                  </a:txBody>
                  <a:tcPr>
                    <a:lnB w="6350" cap="flat" cmpd="sng" algn="ctr">
                      <a:solidFill>
                        <a:schemeClr val="accent1"/>
                      </a:solidFill>
                      <a:prstDash val="solid"/>
                      <a:round/>
                      <a:headEnd type="none" w="med" len="med"/>
                      <a:tailEnd type="none" w="med" len="med"/>
                    </a:lnB>
                    <a:solidFill>
                      <a:schemeClr val="bg1">
                        <a:lumMod val="85000"/>
                        <a:alpha val="20000"/>
                      </a:schemeClr>
                    </a:solidFill>
                  </a:tcPr>
                </a:tc>
                <a:tc>
                  <a:txBody>
                    <a:bodyPr/>
                    <a:lstStyle/>
                    <a:p>
                      <a:pPr algn="r"/>
                      <a:r>
                        <a:rPr lang="en-AU" sz="1800" dirty="0"/>
                        <a:t>6</a:t>
                      </a:r>
                    </a:p>
                  </a:txBody>
                  <a:tcPr>
                    <a:lnB w="6350" cap="flat" cmpd="sng" algn="ctr">
                      <a:solidFill>
                        <a:schemeClr val="accent1"/>
                      </a:solidFill>
                      <a:prstDash val="solid"/>
                      <a:round/>
                      <a:headEnd type="none" w="med" len="med"/>
                      <a:tailEnd type="none" w="med" len="med"/>
                    </a:lnB>
                    <a:solidFill>
                      <a:schemeClr val="bg1">
                        <a:lumMod val="85000"/>
                        <a:alpha val="20000"/>
                      </a:schemeClr>
                    </a:solidFill>
                  </a:tcPr>
                </a:tc>
                <a:tc>
                  <a:txBody>
                    <a:bodyPr/>
                    <a:lstStyle/>
                    <a:p>
                      <a:pPr algn="r"/>
                      <a:r>
                        <a:rPr lang="en-AU" sz="1800" dirty="0"/>
                        <a:t>2</a:t>
                      </a:r>
                    </a:p>
                  </a:txBody>
                  <a:tcPr>
                    <a:lnB w="6350" cap="flat" cmpd="sng" algn="ctr">
                      <a:solidFill>
                        <a:schemeClr val="accent1"/>
                      </a:solidFill>
                      <a:prstDash val="solid"/>
                      <a:round/>
                      <a:headEnd type="none" w="med" len="med"/>
                      <a:tailEnd type="none" w="med" len="med"/>
                    </a:lnB>
                    <a:solidFill>
                      <a:schemeClr val="bg1">
                        <a:lumMod val="85000"/>
                        <a:alpha val="20000"/>
                      </a:schemeClr>
                    </a:solidFill>
                  </a:tcPr>
                </a:tc>
                <a:tc>
                  <a:txBody>
                    <a:bodyPr/>
                    <a:lstStyle/>
                    <a:p>
                      <a:pPr algn="r"/>
                      <a:r>
                        <a:rPr lang="en-AU" sz="1800" dirty="0"/>
                        <a:t>3</a:t>
                      </a:r>
                    </a:p>
                  </a:txBody>
                  <a:tcPr>
                    <a:lnB w="6350" cap="flat" cmpd="sng" algn="ctr">
                      <a:solidFill>
                        <a:schemeClr val="accent1"/>
                      </a:solidFill>
                      <a:prstDash val="solid"/>
                      <a:round/>
                      <a:headEnd type="none" w="med" len="med"/>
                      <a:tailEnd type="none" w="med" len="med"/>
                    </a:lnB>
                    <a:solidFill>
                      <a:schemeClr val="bg1">
                        <a:lumMod val="85000"/>
                        <a:alpha val="20000"/>
                      </a:schemeClr>
                    </a:solidFill>
                  </a:tcPr>
                </a:tc>
                <a:tc>
                  <a:txBody>
                    <a:bodyPr/>
                    <a:lstStyle/>
                    <a:p>
                      <a:pPr algn="r"/>
                      <a:r>
                        <a:rPr lang="en-AU" sz="1800" dirty="0"/>
                        <a:t>11</a:t>
                      </a:r>
                    </a:p>
                  </a:txBody>
                  <a:tcPr>
                    <a:lnB w="6350" cap="flat" cmpd="sng" algn="ctr">
                      <a:solidFill>
                        <a:schemeClr val="accent1"/>
                      </a:solidFill>
                      <a:prstDash val="solid"/>
                      <a:round/>
                      <a:headEnd type="none" w="med" len="med"/>
                      <a:tailEnd type="none" w="med" len="med"/>
                    </a:lnB>
                    <a:solidFill>
                      <a:schemeClr val="bg1">
                        <a:lumMod val="85000"/>
                        <a:alpha val="20000"/>
                      </a:schemeClr>
                    </a:solidFill>
                  </a:tcPr>
                </a:tc>
                <a:extLst>
                  <a:ext uri="{0D108BD9-81ED-4DB2-BD59-A6C34878D82A}">
                    <a16:rowId xmlns:a16="http://schemas.microsoft.com/office/drawing/2014/main" val="3731002229"/>
                  </a:ext>
                </a:extLst>
              </a:tr>
              <a:tr h="370840">
                <a:tc>
                  <a:txBody>
                    <a:bodyPr/>
                    <a:lstStyle/>
                    <a:p>
                      <a:r>
                        <a:rPr lang="en-AU" sz="1800" dirty="0"/>
                        <a:t>SAEs</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r>
                        <a:rPr lang="en-AU" sz="1800" dirty="0"/>
                        <a:t>40</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r>
                        <a:rPr lang="en-AU" sz="1800" dirty="0"/>
                        <a:t>24</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r>
                        <a:rPr lang="en-AU" sz="1800" dirty="0"/>
                        <a:t>30</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r>
                        <a:rPr lang="en-AU" sz="1800" dirty="0"/>
                        <a:t>94</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38060974"/>
                  </a:ext>
                </a:extLst>
              </a:tr>
              <a:tr h="370840">
                <a:tc>
                  <a:txBody>
                    <a:bodyPr/>
                    <a:lstStyle/>
                    <a:p>
                      <a:r>
                        <a:rPr lang="en-AU" sz="1800" dirty="0"/>
                        <a:t>AIDS defining conditions</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alpha val="20000"/>
                      </a:schemeClr>
                    </a:solidFill>
                  </a:tcPr>
                </a:tc>
                <a:tc>
                  <a:txBody>
                    <a:bodyPr/>
                    <a:lstStyle/>
                    <a:p>
                      <a:pPr algn="r"/>
                      <a:r>
                        <a:rPr lang="en-AU" sz="1800" dirty="0"/>
                        <a:t>5</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alpha val="20000"/>
                      </a:schemeClr>
                    </a:solidFill>
                  </a:tcPr>
                </a:tc>
                <a:tc>
                  <a:txBody>
                    <a:bodyPr/>
                    <a:lstStyle/>
                    <a:p>
                      <a:pPr algn="r"/>
                      <a:r>
                        <a:rPr lang="en-AU" sz="1800" dirty="0"/>
                        <a:t>3</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alpha val="20000"/>
                      </a:schemeClr>
                    </a:solidFill>
                  </a:tcPr>
                </a:tc>
                <a:tc>
                  <a:txBody>
                    <a:bodyPr/>
                    <a:lstStyle/>
                    <a:p>
                      <a:pPr algn="r"/>
                      <a:r>
                        <a:rPr lang="en-AU" sz="1800" dirty="0"/>
                        <a:t>8</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alpha val="20000"/>
                      </a:schemeClr>
                    </a:solidFill>
                  </a:tcPr>
                </a:tc>
                <a:tc>
                  <a:txBody>
                    <a:bodyPr/>
                    <a:lstStyle/>
                    <a:p>
                      <a:pPr algn="r"/>
                      <a:r>
                        <a:rPr lang="en-AU" sz="1800" dirty="0"/>
                        <a:t>16</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alpha val="20000"/>
                      </a:schemeClr>
                    </a:solidFill>
                  </a:tcPr>
                </a:tc>
                <a:extLst>
                  <a:ext uri="{0D108BD9-81ED-4DB2-BD59-A6C34878D82A}">
                    <a16:rowId xmlns:a16="http://schemas.microsoft.com/office/drawing/2014/main" val="969812553"/>
                  </a:ext>
                </a:extLst>
              </a:tr>
              <a:tr h="370840">
                <a:tc>
                  <a:txBody>
                    <a:bodyPr/>
                    <a:lstStyle/>
                    <a:p>
                      <a:r>
                        <a:rPr lang="en-AU" sz="1800" dirty="0"/>
                        <a:t>Grade 3 or 4 ALT elevations</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r>
                        <a:rPr lang="en-AU" sz="1800" dirty="0"/>
                        <a:t>5</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r>
                        <a:rPr lang="en-AU" sz="1800" dirty="0"/>
                        <a:t>2</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r>
                        <a:rPr lang="en-AU" sz="1800" dirty="0"/>
                        <a:t>1</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r>
                        <a:rPr lang="en-AU" sz="1800" dirty="0"/>
                        <a:t>8</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64783392"/>
                  </a:ext>
                </a:extLst>
              </a:tr>
              <a:tr h="370840">
                <a:tc>
                  <a:txBody>
                    <a:bodyPr/>
                    <a:lstStyle/>
                    <a:p>
                      <a:r>
                        <a:rPr lang="en-AU" sz="1800" dirty="0"/>
                        <a:t>Grade 3 or 4 creatinine events</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alpha val="20000"/>
                      </a:schemeClr>
                    </a:solidFill>
                  </a:tcPr>
                </a:tc>
                <a:tc>
                  <a:txBody>
                    <a:bodyPr/>
                    <a:lstStyle/>
                    <a:p>
                      <a:pPr algn="r"/>
                      <a:r>
                        <a:rPr lang="en-AU" sz="1800" dirty="0"/>
                        <a:t>5</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alpha val="20000"/>
                      </a:schemeClr>
                    </a:solidFill>
                  </a:tcPr>
                </a:tc>
                <a:tc>
                  <a:txBody>
                    <a:bodyPr/>
                    <a:lstStyle/>
                    <a:p>
                      <a:pPr algn="r"/>
                      <a:r>
                        <a:rPr lang="en-AU" sz="1800" dirty="0"/>
                        <a:t>8</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alpha val="20000"/>
                      </a:schemeClr>
                    </a:solidFill>
                  </a:tcPr>
                </a:tc>
                <a:tc>
                  <a:txBody>
                    <a:bodyPr/>
                    <a:lstStyle/>
                    <a:p>
                      <a:pPr algn="r"/>
                      <a:r>
                        <a:rPr lang="en-AU" sz="1800" dirty="0"/>
                        <a:t>12</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alpha val="20000"/>
                      </a:schemeClr>
                    </a:solidFill>
                  </a:tcPr>
                </a:tc>
                <a:tc>
                  <a:txBody>
                    <a:bodyPr/>
                    <a:lstStyle/>
                    <a:p>
                      <a:pPr algn="r"/>
                      <a:r>
                        <a:rPr lang="en-AU" sz="1800" dirty="0"/>
                        <a:t>25</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alpha val="20000"/>
                      </a:schemeClr>
                    </a:solidFill>
                  </a:tcPr>
                </a:tc>
                <a:extLst>
                  <a:ext uri="{0D108BD9-81ED-4DB2-BD59-A6C34878D82A}">
                    <a16:rowId xmlns:a16="http://schemas.microsoft.com/office/drawing/2014/main" val="1670441145"/>
                  </a:ext>
                </a:extLst>
              </a:tr>
              <a:tr h="185420">
                <a:tc>
                  <a:txBody>
                    <a:bodyPr/>
                    <a:lstStyle/>
                    <a:p>
                      <a:r>
                        <a:rPr lang="en-AU" sz="1800" dirty="0"/>
                        <a:t>Grade 3 or 4 anaemia</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r>
                        <a:rPr lang="en-AU" sz="1800" dirty="0"/>
                        <a:t>9</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r>
                        <a:rPr lang="en-AU" sz="1800" dirty="0"/>
                        <a:t>2</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r>
                        <a:rPr lang="en-AU" sz="1800" dirty="0"/>
                        <a:t>3</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r>
                        <a:rPr lang="en-AU" sz="1800" dirty="0"/>
                        <a:t>14</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29096165"/>
                  </a:ext>
                </a:extLst>
              </a:tr>
              <a:tr h="185420">
                <a:tc>
                  <a:txBody>
                    <a:bodyPr/>
                    <a:lstStyle/>
                    <a:p>
                      <a:r>
                        <a:rPr lang="en-AU" sz="1800" dirty="0"/>
                        <a:t>Treatment switch due to AEs</a:t>
                      </a:r>
                    </a:p>
                  </a:txBody>
                  <a:tcPr>
                    <a:lnT w="6350" cap="flat" cmpd="sng" algn="ctr">
                      <a:solidFill>
                        <a:schemeClr val="accent1"/>
                      </a:solidFill>
                      <a:prstDash val="solid"/>
                      <a:round/>
                      <a:headEnd type="none" w="med" len="med"/>
                      <a:tailEnd type="none" w="med" len="med"/>
                    </a:lnT>
                    <a:solidFill>
                      <a:schemeClr val="bg1">
                        <a:lumMod val="85000"/>
                        <a:alpha val="20000"/>
                      </a:schemeClr>
                    </a:solidFill>
                  </a:tcPr>
                </a:tc>
                <a:tc>
                  <a:txBody>
                    <a:bodyPr/>
                    <a:lstStyle/>
                    <a:p>
                      <a:pPr algn="r"/>
                      <a:r>
                        <a:rPr lang="en-AU" sz="1800" dirty="0"/>
                        <a:t>9</a:t>
                      </a:r>
                    </a:p>
                  </a:txBody>
                  <a:tcPr>
                    <a:lnT w="6350" cap="flat" cmpd="sng" algn="ctr">
                      <a:solidFill>
                        <a:schemeClr val="accent1"/>
                      </a:solidFill>
                      <a:prstDash val="solid"/>
                      <a:round/>
                      <a:headEnd type="none" w="med" len="med"/>
                      <a:tailEnd type="none" w="med" len="med"/>
                    </a:lnT>
                    <a:solidFill>
                      <a:schemeClr val="bg1">
                        <a:lumMod val="85000"/>
                        <a:alpha val="20000"/>
                      </a:schemeClr>
                    </a:solidFill>
                  </a:tcPr>
                </a:tc>
                <a:tc>
                  <a:txBody>
                    <a:bodyPr/>
                    <a:lstStyle/>
                    <a:p>
                      <a:pPr algn="r"/>
                      <a:r>
                        <a:rPr lang="en-AU" sz="1800" dirty="0"/>
                        <a:t>4</a:t>
                      </a:r>
                    </a:p>
                  </a:txBody>
                  <a:tcPr>
                    <a:lnT w="6350" cap="flat" cmpd="sng" algn="ctr">
                      <a:solidFill>
                        <a:schemeClr val="accent1"/>
                      </a:solidFill>
                      <a:prstDash val="solid"/>
                      <a:round/>
                      <a:headEnd type="none" w="med" len="med"/>
                      <a:tailEnd type="none" w="med" len="med"/>
                    </a:lnT>
                    <a:solidFill>
                      <a:schemeClr val="bg1">
                        <a:lumMod val="85000"/>
                        <a:alpha val="20000"/>
                      </a:schemeClr>
                    </a:solidFill>
                  </a:tcPr>
                </a:tc>
                <a:tc>
                  <a:txBody>
                    <a:bodyPr/>
                    <a:lstStyle/>
                    <a:p>
                      <a:pPr algn="r"/>
                      <a:r>
                        <a:rPr lang="en-AU" sz="1800" dirty="0"/>
                        <a:t>6</a:t>
                      </a:r>
                    </a:p>
                  </a:txBody>
                  <a:tcPr>
                    <a:lnT w="6350" cap="flat" cmpd="sng" algn="ctr">
                      <a:solidFill>
                        <a:schemeClr val="accent1"/>
                      </a:solidFill>
                      <a:prstDash val="solid"/>
                      <a:round/>
                      <a:headEnd type="none" w="med" len="med"/>
                      <a:tailEnd type="none" w="med" len="med"/>
                    </a:lnT>
                    <a:solidFill>
                      <a:schemeClr val="bg1">
                        <a:lumMod val="85000"/>
                        <a:alpha val="20000"/>
                      </a:schemeClr>
                    </a:solidFill>
                  </a:tcPr>
                </a:tc>
                <a:tc>
                  <a:txBody>
                    <a:bodyPr/>
                    <a:lstStyle/>
                    <a:p>
                      <a:pPr algn="r"/>
                      <a:r>
                        <a:rPr lang="en-AU" sz="1800" dirty="0"/>
                        <a:t>19</a:t>
                      </a:r>
                    </a:p>
                  </a:txBody>
                  <a:tcPr>
                    <a:lnT w="6350" cap="flat" cmpd="sng" algn="ctr">
                      <a:solidFill>
                        <a:schemeClr val="accent1"/>
                      </a:solidFill>
                      <a:prstDash val="solid"/>
                      <a:round/>
                      <a:headEnd type="none" w="med" len="med"/>
                      <a:tailEnd type="none" w="med" len="med"/>
                    </a:lnT>
                    <a:solidFill>
                      <a:schemeClr val="bg1">
                        <a:lumMod val="85000"/>
                        <a:alpha val="20000"/>
                      </a:schemeClr>
                    </a:solidFill>
                  </a:tcPr>
                </a:tc>
                <a:extLst>
                  <a:ext uri="{0D108BD9-81ED-4DB2-BD59-A6C34878D82A}">
                    <a16:rowId xmlns:a16="http://schemas.microsoft.com/office/drawing/2014/main" val="537432530"/>
                  </a:ext>
                </a:extLst>
              </a:tr>
            </a:tbl>
          </a:graphicData>
        </a:graphic>
      </p:graphicFrame>
      <p:pic>
        <p:nvPicPr>
          <p:cNvPr id="3" name="Picture 2" descr="Kirby Institute - AAMRI">
            <a:extLst>
              <a:ext uri="{FF2B5EF4-FFF2-40B4-BE49-F238E27FC236}">
                <a16:creationId xmlns:a16="http://schemas.microsoft.com/office/drawing/2014/main" id="{04CB243E-AB88-5E93-53E7-942F54B686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86" b="15903"/>
          <a:stretch/>
        </p:blipFill>
        <p:spPr bwMode="auto">
          <a:xfrm>
            <a:off x="223309" y="6191790"/>
            <a:ext cx="1223609" cy="6192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A3EED26-C96F-D14B-80AC-6286302BB0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1416" y="6359966"/>
            <a:ext cx="861917" cy="369674"/>
          </a:xfrm>
          <a:prstGeom prst="rect">
            <a:avLst/>
          </a:prstGeom>
        </p:spPr>
      </p:pic>
      <p:pic>
        <p:nvPicPr>
          <p:cNvPr id="7" name="Picture 2" descr="Research Data Australia">
            <a:extLst>
              <a:ext uri="{FF2B5EF4-FFF2-40B4-BE49-F238E27FC236}">
                <a16:creationId xmlns:a16="http://schemas.microsoft.com/office/drawing/2014/main" id="{0F437362-77B1-7C76-6807-2C1A04577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6969" y="6282255"/>
            <a:ext cx="1122009" cy="46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36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6448A-BE69-94F4-836D-C5A0BED365EE}"/>
              </a:ext>
            </a:extLst>
          </p:cNvPr>
          <p:cNvSpPr>
            <a:spLocks noGrp="1"/>
          </p:cNvSpPr>
          <p:nvPr>
            <p:ph type="title"/>
          </p:nvPr>
        </p:nvSpPr>
        <p:spPr/>
        <p:txBody>
          <a:bodyPr/>
          <a:lstStyle/>
          <a:p>
            <a:pPr algn="ctr"/>
            <a:r>
              <a:rPr lang="en-AU" dirty="0">
                <a:solidFill>
                  <a:schemeClr val="accent1">
                    <a:lumMod val="75000"/>
                  </a:schemeClr>
                </a:solidFill>
                <a:latin typeface="Arial" panose="020B0604020202020204" pitchFamily="34" charset="0"/>
                <a:cs typeface="Arial" panose="020B0604020202020204" pitchFamily="34" charset="0"/>
              </a:rPr>
              <a:t>Conclusions</a:t>
            </a:r>
          </a:p>
        </p:txBody>
      </p:sp>
      <p:sp>
        <p:nvSpPr>
          <p:cNvPr id="3" name="Content Placeholder 2">
            <a:extLst>
              <a:ext uri="{FF2B5EF4-FFF2-40B4-BE49-F238E27FC236}">
                <a16:creationId xmlns:a16="http://schemas.microsoft.com/office/drawing/2014/main" id="{DAD1B852-22A8-CB00-4EBF-697A8596D0C5}"/>
              </a:ext>
            </a:extLst>
          </p:cNvPr>
          <p:cNvSpPr>
            <a:spLocks noGrp="1"/>
          </p:cNvSpPr>
          <p:nvPr>
            <p:ph idx="1"/>
          </p:nvPr>
        </p:nvSpPr>
        <p:spPr>
          <a:xfrm>
            <a:off x="838200" y="1690689"/>
            <a:ext cx="10515600" cy="4552524"/>
          </a:xfrm>
        </p:spPr>
        <p:txBody>
          <a:bodyPr>
            <a:normAutofit lnSpcReduction="10000"/>
          </a:bodyPr>
          <a:lstStyle/>
          <a:p>
            <a:r>
              <a:rPr lang="en-AU" sz="2400" b="1" kern="0" dirty="0">
                <a:effectLst/>
                <a:latin typeface="Arial" panose="020B0604020202020204" pitchFamily="34" charset="0"/>
                <a:ea typeface="Aptos" panose="020B0004020202020204" pitchFamily="34" charset="0"/>
                <a:cs typeface="Arial" panose="020B0604020202020204" pitchFamily="34" charset="0"/>
              </a:rPr>
              <a:t>DTG+DRV/r and DTG+TDF/XTC demonstrated superiority</a:t>
            </a:r>
            <a:r>
              <a:rPr lang="en-AU" sz="2400" kern="0" dirty="0">
                <a:effectLst/>
                <a:latin typeface="Arial" panose="020B0604020202020204" pitchFamily="34" charset="0"/>
                <a:ea typeface="Aptos" panose="020B0004020202020204" pitchFamily="34" charset="0"/>
                <a:cs typeface="Arial" panose="020B0604020202020204" pitchFamily="34" charset="0"/>
              </a:rPr>
              <a:t> in terms of virological efficacy and immunological recovery compared to SOC following failure of NNRTI-based first-line therapy.</a:t>
            </a:r>
          </a:p>
          <a:p>
            <a:r>
              <a:rPr lang="en-AU" sz="2400" kern="0" dirty="0">
                <a:latin typeface="Arial" panose="020B0604020202020204" pitchFamily="34" charset="0"/>
                <a:ea typeface="Aptos" panose="020B0004020202020204" pitchFamily="34" charset="0"/>
                <a:cs typeface="Arial" panose="020B0604020202020204" pitchFamily="34" charset="0"/>
              </a:rPr>
              <a:t>T</a:t>
            </a:r>
            <a:r>
              <a:rPr lang="en-AU" sz="2400" kern="0" dirty="0">
                <a:effectLst/>
                <a:latin typeface="Arial" panose="020B0604020202020204" pitchFamily="34" charset="0"/>
                <a:ea typeface="Aptos" panose="020B0004020202020204" pitchFamily="34" charset="0"/>
                <a:cs typeface="Arial" panose="020B0604020202020204" pitchFamily="34" charset="0"/>
              </a:rPr>
              <a:t>he novel second-line strategy, </a:t>
            </a:r>
            <a:r>
              <a:rPr lang="en-AU" sz="2400" b="1" kern="0" dirty="0">
                <a:effectLst/>
                <a:latin typeface="Arial" panose="020B0604020202020204" pitchFamily="34" charset="0"/>
                <a:ea typeface="Aptos" panose="020B0004020202020204" pitchFamily="34" charset="0"/>
                <a:cs typeface="Arial" panose="020B0604020202020204" pitchFamily="34" charset="0"/>
              </a:rPr>
              <a:t>DTG+DRV/r</a:t>
            </a:r>
            <a:r>
              <a:rPr lang="en-AU" sz="2400" kern="0" dirty="0">
                <a:effectLst/>
                <a:latin typeface="Arial" panose="020B0604020202020204" pitchFamily="34" charset="0"/>
                <a:ea typeface="Aptos" panose="020B0004020202020204" pitchFamily="34" charset="0"/>
                <a:cs typeface="Arial" panose="020B0604020202020204" pitchFamily="34" charset="0"/>
              </a:rPr>
              <a:t>, exhibited excellent antiviral efficacy at week-96.</a:t>
            </a:r>
          </a:p>
          <a:p>
            <a:r>
              <a:rPr lang="en-AU" sz="2400" b="1" kern="0" dirty="0">
                <a:latin typeface="Arial" panose="020B0604020202020204" pitchFamily="34" charset="0"/>
                <a:ea typeface="Aptos" panose="020B0004020202020204" pitchFamily="34" charset="0"/>
                <a:cs typeface="Arial" panose="020B0604020202020204" pitchFamily="34" charset="0"/>
              </a:rPr>
              <a:t>R</a:t>
            </a:r>
            <a:r>
              <a:rPr lang="en-AU" sz="2400" b="1" kern="0" dirty="0">
                <a:effectLst/>
                <a:latin typeface="Arial" panose="020B0604020202020204" pitchFamily="34" charset="0"/>
                <a:ea typeface="Aptos" panose="020B0004020202020204" pitchFamily="34" charset="0"/>
                <a:cs typeface="Arial" panose="020B0604020202020204" pitchFamily="34" charset="0"/>
              </a:rPr>
              <a:t>ecycling TDF as DTG+TDF/XTC in the second-line regimen is as efficacious</a:t>
            </a:r>
            <a:r>
              <a:rPr lang="en-AU" sz="2400" kern="0" dirty="0">
                <a:effectLst/>
                <a:latin typeface="Arial" panose="020B0604020202020204" pitchFamily="34" charset="0"/>
                <a:ea typeface="Aptos" panose="020B0004020202020204" pitchFamily="34" charset="0"/>
                <a:cs typeface="Arial" panose="020B0604020202020204" pitchFamily="34" charset="0"/>
              </a:rPr>
              <a:t> as WHO recommended algorithmic NRTI switch </a:t>
            </a:r>
            <a:r>
              <a:rPr lang="en-AU" sz="2400" kern="0" dirty="0">
                <a:latin typeface="Arial" panose="020B0604020202020204" pitchFamily="34" charset="0"/>
                <a:ea typeface="Aptos" panose="020B0004020202020204" pitchFamily="34" charset="0"/>
                <a:cs typeface="Arial" panose="020B0604020202020204" pitchFamily="34" charset="0"/>
              </a:rPr>
              <a:t>even if genotypic resistance testing is inaccessible.</a:t>
            </a:r>
          </a:p>
          <a:p>
            <a:r>
              <a:rPr lang="en-US" sz="2400" dirty="0">
                <a:solidFill>
                  <a:srgbClr val="000000"/>
                </a:solidFill>
                <a:effectLst/>
                <a:latin typeface="Arial" panose="020B0604020202020204" pitchFamily="34" charset="0"/>
                <a:ea typeface="Yu Gothic" panose="020B0400000000000000" pitchFamily="34" charset="-128"/>
                <a:cs typeface="Arial" panose="020B0604020202020204" pitchFamily="34" charset="0"/>
              </a:rPr>
              <a:t>Both intervention arms demonstrated greater CD4 gains compared to SOC at week-96.</a:t>
            </a:r>
          </a:p>
          <a:p>
            <a:r>
              <a:rPr lang="en-AU" sz="2400" kern="0" dirty="0">
                <a:latin typeface="Arial" panose="020B0604020202020204" pitchFamily="34" charset="0"/>
                <a:ea typeface="Aptos" panose="020B0004020202020204" pitchFamily="34" charset="0"/>
                <a:cs typeface="Arial" panose="020B0604020202020204" pitchFamily="34" charset="0"/>
              </a:rPr>
              <a:t>Weight gain was significantly greater in both intervention arms.</a:t>
            </a:r>
          </a:p>
          <a:p>
            <a:r>
              <a:rPr lang="en-AU" sz="2400" kern="0" dirty="0">
                <a:latin typeface="Arial" panose="020B0604020202020204" pitchFamily="34" charset="0"/>
                <a:cs typeface="Arial" panose="020B0604020202020204" pitchFamily="34" charset="0"/>
              </a:rPr>
              <a:t>All arms are generally well tolerated with few treatment switches due to toxicity.</a:t>
            </a:r>
            <a:endParaRPr lang="en-AU" sz="2400" dirty="0">
              <a:latin typeface="Arial" panose="020B0604020202020204" pitchFamily="34" charset="0"/>
              <a:cs typeface="Arial" panose="020B0604020202020204" pitchFamily="34" charset="0"/>
            </a:endParaRPr>
          </a:p>
        </p:txBody>
      </p:sp>
      <p:pic>
        <p:nvPicPr>
          <p:cNvPr id="7" name="Picture 2" descr="Kirby Institute - AAMRI">
            <a:extLst>
              <a:ext uri="{FF2B5EF4-FFF2-40B4-BE49-F238E27FC236}">
                <a16:creationId xmlns:a16="http://schemas.microsoft.com/office/drawing/2014/main" id="{704C8AEA-BC4E-A9E5-6F54-3F3238B909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86" b="15903"/>
          <a:stretch/>
        </p:blipFill>
        <p:spPr bwMode="auto">
          <a:xfrm>
            <a:off x="223309" y="6243212"/>
            <a:ext cx="1122009" cy="5678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370CE9-47DC-8625-A968-8406D927D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1416" y="6359966"/>
            <a:ext cx="861917" cy="369674"/>
          </a:xfrm>
          <a:prstGeom prst="rect">
            <a:avLst/>
          </a:prstGeom>
        </p:spPr>
      </p:pic>
      <p:pic>
        <p:nvPicPr>
          <p:cNvPr id="9" name="Picture 2" descr="Research Data Australia">
            <a:extLst>
              <a:ext uri="{FF2B5EF4-FFF2-40B4-BE49-F238E27FC236}">
                <a16:creationId xmlns:a16="http://schemas.microsoft.com/office/drawing/2014/main" id="{1B12589E-D292-784E-C59C-5523FC5BD6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6969" y="6322657"/>
            <a:ext cx="1025323" cy="4284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DMC-Logo .png">
            <a:extLst>
              <a:ext uri="{FF2B5EF4-FFF2-40B4-BE49-F238E27FC236}">
                <a16:creationId xmlns:a16="http://schemas.microsoft.com/office/drawing/2014/main" id="{1685AC17-DF92-3229-6073-9DD8EF8CC4A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58933" y="5983320"/>
            <a:ext cx="2948366" cy="1151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5136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7DCC-6023-39FD-2BEB-B0DA26CC74D9}"/>
              </a:ext>
            </a:extLst>
          </p:cNvPr>
          <p:cNvSpPr>
            <a:spLocks noGrp="1"/>
          </p:cNvSpPr>
          <p:nvPr>
            <p:ph type="title"/>
          </p:nvPr>
        </p:nvSpPr>
        <p:spPr/>
        <p:txBody>
          <a:bodyPr/>
          <a:lstStyle/>
          <a:p>
            <a:pPr algn="ctr"/>
            <a:r>
              <a:rPr lang="en-AU" dirty="0">
                <a:solidFill>
                  <a:schemeClr val="accent1">
                    <a:lumMod val="75000"/>
                  </a:schemeClr>
                </a:solidFill>
                <a:latin typeface="Arial" panose="020B0604020202020204" pitchFamily="34" charset="0"/>
                <a:cs typeface="Arial" panose="020B0604020202020204" pitchFamily="34" charset="0"/>
              </a:rPr>
              <a:t>Acknowledgements</a:t>
            </a:r>
          </a:p>
        </p:txBody>
      </p:sp>
      <p:sp>
        <p:nvSpPr>
          <p:cNvPr id="3" name="Content Placeholder 2">
            <a:extLst>
              <a:ext uri="{FF2B5EF4-FFF2-40B4-BE49-F238E27FC236}">
                <a16:creationId xmlns:a16="http://schemas.microsoft.com/office/drawing/2014/main" id="{874B4F91-0A89-DCA3-91A0-6F4F207C2982}"/>
              </a:ext>
            </a:extLst>
          </p:cNvPr>
          <p:cNvSpPr>
            <a:spLocks noGrp="1"/>
          </p:cNvSpPr>
          <p:nvPr>
            <p:ph idx="1"/>
          </p:nvPr>
        </p:nvSpPr>
        <p:spPr>
          <a:xfrm>
            <a:off x="838200" y="1690688"/>
            <a:ext cx="10515600" cy="4486275"/>
          </a:xfrm>
        </p:spPr>
        <p:txBody>
          <a:bodyPr>
            <a:normAutofit fontScale="47500" lnSpcReduction="20000"/>
          </a:bodyPr>
          <a:lstStyle/>
          <a:p>
            <a:pPr marL="0" indent="0">
              <a:buNone/>
            </a:pPr>
            <a:r>
              <a:rPr lang="en-AU" sz="3400" b="1" dirty="0"/>
              <a:t>The D2EFT study groups</a:t>
            </a:r>
          </a:p>
          <a:p>
            <a:r>
              <a:rPr lang="en-AU" b="1" dirty="0"/>
              <a:t>Protocol Steering committee: </a:t>
            </a:r>
            <a:r>
              <a:rPr lang="en-AU" dirty="0"/>
              <a:t>Iskandar </a:t>
            </a:r>
            <a:r>
              <a:rPr lang="en-AU" dirty="0" err="1"/>
              <a:t>Azwa</a:t>
            </a:r>
            <a:r>
              <a:rPr lang="en-AU" dirty="0"/>
              <a:t>, Margaret </a:t>
            </a:r>
            <a:r>
              <a:rPr lang="en-AU" dirty="0" err="1"/>
              <a:t>Borok</a:t>
            </a:r>
            <a:r>
              <a:rPr lang="en-AU" dirty="0"/>
              <a:t>, Mohamed Cisse, </a:t>
            </a:r>
            <a:r>
              <a:rPr lang="en-AU" dirty="0" err="1"/>
              <a:t>Soukalo</a:t>
            </a:r>
            <a:r>
              <a:rPr lang="en-AU" dirty="0"/>
              <a:t> Dao, Simone Jacoby, Richard Kaplan, Muhammad </a:t>
            </a:r>
            <a:r>
              <a:rPr lang="en-AU" dirty="0" err="1"/>
              <a:t>Karyana</a:t>
            </a:r>
            <a:r>
              <a:rPr lang="en-AU" dirty="0"/>
              <a:t>, </a:t>
            </a:r>
            <a:r>
              <a:rPr lang="en-AU" dirty="0" err="1"/>
              <a:t>Anthohey</a:t>
            </a:r>
            <a:r>
              <a:rPr lang="en-AU" dirty="0"/>
              <a:t> Kelleher, </a:t>
            </a:r>
            <a:r>
              <a:rPr lang="en-AU" dirty="0" err="1"/>
              <a:t>Nagalingeswaran</a:t>
            </a:r>
            <a:r>
              <a:rPr lang="en-AU" dirty="0"/>
              <a:t> </a:t>
            </a:r>
            <a:r>
              <a:rPr lang="en-AU" dirty="0" err="1"/>
              <a:t>Kumarasamy</a:t>
            </a:r>
            <a:r>
              <a:rPr lang="en-AU" dirty="0"/>
              <a:t>, H Clifford Lane, Matthew Law, Johnnie Lee, Marcelo </a:t>
            </a:r>
            <a:r>
              <a:rPr lang="en-AU" dirty="0" err="1"/>
              <a:t>Losso</a:t>
            </a:r>
            <a:r>
              <a:rPr lang="en-AU" dirty="0"/>
              <a:t>, Gail v Matthews, </a:t>
            </a:r>
            <a:r>
              <a:rPr lang="en-AU" dirty="0" err="1"/>
              <a:t>Nnakelu</a:t>
            </a:r>
            <a:r>
              <a:rPr lang="en-AU" dirty="0"/>
              <a:t> </a:t>
            </a:r>
            <a:r>
              <a:rPr lang="en-AU" dirty="0" err="1"/>
              <a:t>Eribou</a:t>
            </a:r>
            <a:r>
              <a:rPr lang="en-AU" dirty="0"/>
              <a:t>, Carmen Peres-Casas (Observer), Leonardo </a:t>
            </a:r>
            <a:r>
              <a:rPr lang="en-AU" dirty="0" err="1"/>
              <a:t>Perelis</a:t>
            </a:r>
            <a:r>
              <a:rPr lang="en-AU" dirty="0"/>
              <a:t>, </a:t>
            </a:r>
            <a:r>
              <a:rPr lang="en-AU" dirty="0" err="1"/>
              <a:t>Kiat</a:t>
            </a:r>
            <a:r>
              <a:rPr lang="en-AU" dirty="0"/>
              <a:t> </a:t>
            </a:r>
            <a:r>
              <a:rPr lang="en-AU" dirty="0" err="1"/>
              <a:t>Ruxrungtham</a:t>
            </a:r>
            <a:r>
              <a:rPr lang="en-AU" dirty="0"/>
              <a:t>, </a:t>
            </a:r>
            <a:r>
              <a:rPr lang="en-AU" dirty="0" err="1"/>
              <a:t>Dannae</a:t>
            </a:r>
            <a:r>
              <a:rPr lang="en-AU" dirty="0"/>
              <a:t> </a:t>
            </a:r>
            <a:r>
              <a:rPr lang="en-AU" dirty="0" err="1"/>
              <a:t>Brown,Bryn</a:t>
            </a:r>
            <a:r>
              <a:rPr lang="en-AU"/>
              <a:t> Jones, </a:t>
            </a:r>
            <a:r>
              <a:rPr lang="en-AU" dirty="0"/>
              <a:t>Jean Van WYK, Melynda Watkins (observer).</a:t>
            </a:r>
          </a:p>
          <a:p>
            <a:r>
              <a:rPr lang="en-AU" b="1" dirty="0"/>
              <a:t>Country teams</a:t>
            </a:r>
            <a:r>
              <a:rPr lang="en-AU" dirty="0"/>
              <a:t>: Argentina (Patricia </a:t>
            </a:r>
            <a:r>
              <a:rPr lang="en-AU" dirty="0" err="1"/>
              <a:t>Borgoa</a:t>
            </a:r>
            <a:r>
              <a:rPr lang="en-AU" dirty="0"/>
              <a:t>, Marcelo </a:t>
            </a:r>
            <a:r>
              <a:rPr lang="en-AU" dirty="0" err="1"/>
              <a:t>Losso</a:t>
            </a:r>
            <a:r>
              <a:rPr lang="en-AU" dirty="0"/>
              <a:t>, Sergio </a:t>
            </a:r>
            <a:r>
              <a:rPr lang="en-AU" dirty="0" err="1"/>
              <a:t>Lupo</a:t>
            </a:r>
            <a:r>
              <a:rPr lang="en-AU" dirty="0"/>
              <a:t>, Luciana Peroni, Renzo Moretto, Ana Melisa </a:t>
            </a:r>
            <a:r>
              <a:rPr lang="en-AU" dirty="0" err="1"/>
              <a:t>Solari</a:t>
            </a:r>
            <a:r>
              <a:rPr lang="en-AU" dirty="0"/>
              <a:t>, </a:t>
            </a:r>
            <a:r>
              <a:rPr lang="en-AU" dirty="0" err="1"/>
              <a:t>Silvina</a:t>
            </a:r>
            <a:r>
              <a:rPr lang="en-AU" dirty="0"/>
              <a:t> </a:t>
            </a:r>
            <a:r>
              <a:rPr lang="en-AU" dirty="0" err="1"/>
              <a:t>Tavella</a:t>
            </a:r>
            <a:r>
              <a:rPr lang="en-AU" dirty="0"/>
              <a:t>, Maria Ines </a:t>
            </a:r>
            <a:r>
              <a:rPr lang="en-AU" dirty="0" err="1"/>
              <a:t>Vieni</a:t>
            </a:r>
            <a:r>
              <a:rPr lang="en-AU" dirty="0"/>
              <a:t> </a:t>
            </a:r>
            <a:r>
              <a:rPr lang="en-AU" dirty="0" err="1"/>
              <a:t>Deboran</a:t>
            </a:r>
            <a:r>
              <a:rPr lang="en-AU" dirty="0"/>
              <a:t> </a:t>
            </a:r>
            <a:r>
              <a:rPr lang="en-AU" dirty="0" err="1"/>
              <a:t>Vanina</a:t>
            </a:r>
            <a:r>
              <a:rPr lang="en-AU" dirty="0"/>
              <a:t> Villegas); Brazil (Kelly Gama, Beatriz </a:t>
            </a:r>
            <a:r>
              <a:rPr lang="en-AU" dirty="0" err="1"/>
              <a:t>Grinsztejn</a:t>
            </a:r>
            <a:r>
              <a:rPr lang="en-AU" dirty="0"/>
              <a:t>); Chile (Gladys Allendes, Marcelo Wolff); Colombia (Ana Julia Rojas, Otto Sussmann); Guinea (Mohamed Cisse, </a:t>
            </a:r>
            <a:r>
              <a:rPr lang="en-AU" dirty="0" err="1"/>
              <a:t>Thierno</a:t>
            </a:r>
            <a:r>
              <a:rPr lang="en-AU" dirty="0"/>
              <a:t> Mamadou </a:t>
            </a:r>
            <a:r>
              <a:rPr lang="en-AU" dirty="0" err="1"/>
              <a:t>Tounkara</a:t>
            </a:r>
            <a:r>
              <a:rPr lang="en-AU" dirty="0"/>
              <a:t>); India (Faith Beulah, </a:t>
            </a:r>
            <a:r>
              <a:rPr lang="en-AU" dirty="0" err="1"/>
              <a:t>Nagalingeswaran</a:t>
            </a:r>
            <a:r>
              <a:rPr lang="en-AU" dirty="0"/>
              <a:t> Kumarasamy, </a:t>
            </a:r>
            <a:r>
              <a:rPr lang="en-AU" dirty="0" err="1"/>
              <a:t>Poonpulali</a:t>
            </a:r>
            <a:r>
              <a:rPr lang="en-AU" dirty="0"/>
              <a:t> </a:t>
            </a:r>
            <a:r>
              <a:rPr lang="en-AU" dirty="0" err="1"/>
              <a:t>Selvamuthu</a:t>
            </a:r>
            <a:r>
              <a:rPr lang="en-AU" dirty="0"/>
              <a:t>); Indonesia (</a:t>
            </a:r>
            <a:r>
              <a:rPr lang="en-AU" dirty="0" err="1"/>
              <a:t>Yusrina</a:t>
            </a:r>
            <a:r>
              <a:rPr lang="en-AU" dirty="0"/>
              <a:t> Adani, Dona Arlinda, </a:t>
            </a:r>
            <a:r>
              <a:rPr lang="en-AU" dirty="0" err="1"/>
              <a:t>Yufi</a:t>
            </a:r>
            <a:r>
              <a:rPr lang="en-AU" dirty="0"/>
              <a:t> </a:t>
            </a:r>
            <a:r>
              <a:rPr lang="en-AU" dirty="0" err="1"/>
              <a:t>Aulia</a:t>
            </a:r>
            <a:r>
              <a:rPr lang="en-AU" dirty="0"/>
              <a:t> Azmi, Usman Hadi, Sudirman </a:t>
            </a:r>
            <a:r>
              <a:rPr lang="en-AU" dirty="0" err="1"/>
              <a:t>Katu</a:t>
            </a:r>
            <a:r>
              <a:rPr lang="en-AU" dirty="0"/>
              <a:t>, </a:t>
            </a:r>
            <a:r>
              <a:rPr lang="en-AU" dirty="0" err="1"/>
              <a:t>Munawir</a:t>
            </a:r>
            <a:r>
              <a:rPr lang="en-AU" dirty="0"/>
              <a:t> Muhammad, Nur </a:t>
            </a:r>
            <a:r>
              <a:rPr lang="en-AU" dirty="0" err="1"/>
              <a:t>Herda</a:t>
            </a:r>
            <a:r>
              <a:rPr lang="en-AU" dirty="0"/>
              <a:t> Wati Nisa, </a:t>
            </a:r>
            <a:r>
              <a:rPr lang="en-AU" dirty="0" err="1"/>
              <a:t>Yunri</a:t>
            </a:r>
            <a:r>
              <a:rPr lang="en-AU" dirty="0"/>
              <a:t> </a:t>
            </a:r>
            <a:r>
              <a:rPr lang="en-AU" dirty="0" err="1"/>
              <a:t>Wijayanti</a:t>
            </a:r>
            <a:r>
              <a:rPr lang="en-AU" dirty="0"/>
              <a:t> </a:t>
            </a:r>
            <a:r>
              <a:rPr lang="en-AU" dirty="0" err="1"/>
              <a:t>Subronto</a:t>
            </a:r>
            <a:r>
              <a:rPr lang="en-AU" dirty="0"/>
              <a:t>, Evy </a:t>
            </a:r>
            <a:r>
              <a:rPr lang="en-AU" dirty="0" err="1"/>
              <a:t>Yunihastuti</a:t>
            </a:r>
            <a:r>
              <a:rPr lang="en-AU" dirty="0"/>
              <a:t>); Malaysia (Iskandar </a:t>
            </a:r>
            <a:r>
              <a:rPr lang="en-AU" dirty="0" err="1"/>
              <a:t>Azwa</a:t>
            </a:r>
            <a:r>
              <a:rPr lang="en-AU" dirty="0"/>
              <a:t>, Farhana </a:t>
            </a:r>
            <a:r>
              <a:rPr lang="en-AU" dirty="0" err="1"/>
              <a:t>Nadiah</a:t>
            </a:r>
            <a:r>
              <a:rPr lang="en-AU" dirty="0"/>
              <a:t> Abd Ghani, Chow Ting Soo, Margaret Tan); Mali (</a:t>
            </a:r>
            <a:r>
              <a:rPr lang="en-AU" dirty="0" err="1"/>
              <a:t>Sounkalo</a:t>
            </a:r>
            <a:r>
              <a:rPr lang="en-AU" dirty="0"/>
              <a:t> Dao, Yacouba </a:t>
            </a:r>
            <a:r>
              <a:rPr lang="en-AU" dirty="0" err="1"/>
              <a:t>Cissoko</a:t>
            </a:r>
            <a:r>
              <a:rPr lang="en-AU" dirty="0"/>
              <a:t>); Mexico (Jaime Andrade-Villanueva, Juan Luis </a:t>
            </a:r>
            <a:r>
              <a:rPr lang="en-AU" dirty="0" err="1"/>
              <a:t>Mosqueda</a:t>
            </a:r>
            <a:r>
              <a:rPr lang="en-AU" dirty="0"/>
              <a:t> Gomez, Fernando Amador Lara, Juan Sierra Madero, Sergio del Moral Ponce, Jorge Morale </a:t>
            </a:r>
            <a:r>
              <a:rPr lang="en-AU" dirty="0" err="1"/>
              <a:t>Varges</a:t>
            </a:r>
            <a:r>
              <a:rPr lang="en-AU" dirty="0"/>
              <a:t>); Nigeria (Maryam Al-Mujtaba, </a:t>
            </a:r>
            <a:r>
              <a:rPr lang="en-AU" dirty="0" err="1"/>
              <a:t>Eriobu</a:t>
            </a:r>
            <a:r>
              <a:rPr lang="en-AU" dirty="0"/>
              <a:t> </a:t>
            </a:r>
            <a:r>
              <a:rPr lang="en-AU" dirty="0" err="1"/>
              <a:t>Nnakelu</a:t>
            </a:r>
            <a:r>
              <a:rPr lang="en-AU" dirty="0"/>
              <a:t>, Peter </a:t>
            </a:r>
            <a:r>
              <a:rPr lang="en-AU" dirty="0" err="1"/>
              <a:t>Ekele</a:t>
            </a:r>
            <a:r>
              <a:rPr lang="en-AU" dirty="0"/>
              <a:t>, Ernest </a:t>
            </a:r>
            <a:r>
              <a:rPr lang="en-AU" dirty="0" err="1"/>
              <a:t>Ekong</a:t>
            </a:r>
            <a:r>
              <a:rPr lang="en-AU" dirty="0"/>
              <a:t>); Thailand (</a:t>
            </a:r>
            <a:r>
              <a:rPr lang="en-AU" dirty="0" err="1"/>
              <a:t>Anchalee</a:t>
            </a:r>
            <a:r>
              <a:rPr lang="en-AU" dirty="0"/>
              <a:t> </a:t>
            </a:r>
            <a:r>
              <a:rPr lang="en-AU" dirty="0" err="1"/>
              <a:t>Avihinosanon</a:t>
            </a:r>
            <a:r>
              <a:rPr lang="en-AU" dirty="0"/>
              <a:t>, </a:t>
            </a:r>
            <a:r>
              <a:rPr lang="en-AU" dirty="0" err="1"/>
              <a:t>Ploenchan</a:t>
            </a:r>
            <a:r>
              <a:rPr lang="en-AU" dirty="0"/>
              <a:t> </a:t>
            </a:r>
            <a:r>
              <a:rPr lang="en-AU" dirty="0" err="1"/>
              <a:t>Chetchotisakd</a:t>
            </a:r>
            <a:r>
              <a:rPr lang="en-AU" dirty="0"/>
              <a:t>, </a:t>
            </a:r>
            <a:r>
              <a:rPr lang="en-AU" dirty="0" err="1"/>
              <a:t>Sivaporn</a:t>
            </a:r>
            <a:r>
              <a:rPr lang="en-AU" dirty="0"/>
              <a:t> </a:t>
            </a:r>
            <a:r>
              <a:rPr lang="en-AU" dirty="0" err="1"/>
              <a:t>Gatechompol</a:t>
            </a:r>
            <a:r>
              <a:rPr lang="en-AU" dirty="0"/>
              <a:t>, </a:t>
            </a:r>
            <a:r>
              <a:rPr lang="en-AU" dirty="0" err="1"/>
              <a:t>Suwimon</a:t>
            </a:r>
            <a:r>
              <a:rPr lang="en-AU" dirty="0"/>
              <a:t> </a:t>
            </a:r>
            <a:r>
              <a:rPr lang="en-AU" dirty="0" err="1"/>
              <a:t>Khusuwan</a:t>
            </a:r>
            <a:r>
              <a:rPr lang="en-AU" dirty="0"/>
              <a:t>, </a:t>
            </a:r>
            <a:r>
              <a:rPr lang="en-AU" dirty="0" err="1"/>
              <a:t>Weerawat</a:t>
            </a:r>
            <a:r>
              <a:rPr lang="en-AU" dirty="0"/>
              <a:t> </a:t>
            </a:r>
            <a:r>
              <a:rPr lang="en-AU" dirty="0" err="1"/>
              <a:t>Manosuthi</a:t>
            </a:r>
            <a:r>
              <a:rPr lang="en-AU" dirty="0"/>
              <a:t>, </a:t>
            </a:r>
            <a:r>
              <a:rPr lang="en-AU" dirty="0" err="1"/>
              <a:t>Supawadee</a:t>
            </a:r>
            <a:r>
              <a:rPr lang="en-AU" dirty="0"/>
              <a:t> </a:t>
            </a:r>
            <a:r>
              <a:rPr lang="en-AU" dirty="0" err="1"/>
              <a:t>Pongprapass</a:t>
            </a:r>
            <a:r>
              <a:rPr lang="en-AU" dirty="0"/>
              <a:t>, </a:t>
            </a:r>
            <a:r>
              <a:rPr lang="en-AU" dirty="0" err="1"/>
              <a:t>Kanitta</a:t>
            </a:r>
            <a:r>
              <a:rPr lang="en-AU" dirty="0"/>
              <a:t> </a:t>
            </a:r>
            <a:r>
              <a:rPr lang="en-AU" dirty="0" err="1"/>
              <a:t>Pussadee</a:t>
            </a:r>
            <a:r>
              <a:rPr lang="en-AU" dirty="0"/>
              <a:t>, </a:t>
            </a:r>
            <a:r>
              <a:rPr lang="en-AU" dirty="0" err="1"/>
              <a:t>Supeda</a:t>
            </a:r>
            <a:r>
              <a:rPr lang="en-AU" dirty="0"/>
              <a:t> </a:t>
            </a:r>
            <a:r>
              <a:rPr lang="en-AU" dirty="0" err="1"/>
              <a:t>Thonoyen</a:t>
            </a:r>
            <a:r>
              <a:rPr lang="en-AU" dirty="0"/>
              <a:t>, </a:t>
            </a:r>
            <a:r>
              <a:rPr lang="en-AU" dirty="0" err="1"/>
              <a:t>Anchalee</a:t>
            </a:r>
            <a:r>
              <a:rPr lang="en-AU" dirty="0"/>
              <a:t> </a:t>
            </a:r>
            <a:r>
              <a:rPr lang="en-AU" dirty="0" err="1"/>
              <a:t>Tiyabut</a:t>
            </a:r>
            <a:r>
              <a:rPr lang="en-AU" dirty="0"/>
              <a:t>); South Africa (Desiree Van Amsterdam, Jaclyn Ann Bennet, Richard </a:t>
            </a:r>
            <a:r>
              <a:rPr lang="en-AU" dirty="0" err="1"/>
              <a:t>Daplan</a:t>
            </a:r>
            <a:r>
              <a:rPr lang="en-AU" dirty="0"/>
              <a:t>, Lerato </a:t>
            </a:r>
            <a:r>
              <a:rPr lang="en-AU" dirty="0" err="1"/>
              <a:t>Mohapi</a:t>
            </a:r>
            <a:r>
              <a:rPr lang="en-AU" dirty="0"/>
              <a:t>, Suri </a:t>
            </a:r>
            <a:r>
              <a:rPr lang="en-AU" dirty="0" err="1"/>
              <a:t>Moonsamy</a:t>
            </a:r>
            <a:r>
              <a:rPr lang="en-AU" dirty="0"/>
              <a:t>, Mary </a:t>
            </a:r>
            <a:r>
              <a:rPr lang="en-AU" dirty="0" err="1"/>
              <a:t>Sihlanou</a:t>
            </a:r>
            <a:r>
              <a:rPr lang="en-AU" dirty="0"/>
              <a:t>); Zimbabwe (Margaret </a:t>
            </a:r>
            <a:r>
              <a:rPr lang="en-AU" dirty="0" err="1"/>
              <a:t>Borok</a:t>
            </a:r>
            <a:r>
              <a:rPr lang="en-AU" dirty="0"/>
              <a:t>, </a:t>
            </a:r>
            <a:r>
              <a:rPr lang="en-AU" dirty="0" err="1"/>
              <a:t>Ennie</a:t>
            </a:r>
            <a:r>
              <a:rPr lang="en-AU" dirty="0"/>
              <a:t> </a:t>
            </a:r>
            <a:r>
              <a:rPr lang="en-AU" dirty="0" err="1"/>
              <a:t>Chidziva-Chikuse</a:t>
            </a:r>
            <a:r>
              <a:rPr lang="en-AU" dirty="0"/>
              <a:t>, James Hakim).</a:t>
            </a:r>
          </a:p>
          <a:p>
            <a:r>
              <a:rPr lang="en-AU" b="1" dirty="0"/>
              <a:t>The Kirby Institute: </a:t>
            </a:r>
            <a:r>
              <a:rPr lang="en-AU" dirty="0"/>
              <a:t>Lucienne Bamford, Eamon Brown, Michelle Burns, Ai </a:t>
            </a:r>
            <a:r>
              <a:rPr lang="en-AU" dirty="0" err="1"/>
              <a:t>Caldis</a:t>
            </a:r>
            <a:r>
              <a:rPr lang="en-AU" dirty="0"/>
              <a:t>, Cate Carey, Selina Cheng, Megan </a:t>
            </a:r>
            <a:r>
              <a:rPr lang="en-AU" dirty="0" err="1"/>
              <a:t>Clewett</a:t>
            </a:r>
            <a:r>
              <a:rPr lang="en-AU" dirty="0"/>
              <a:t>, David Cooper, Daren </a:t>
            </a:r>
            <a:r>
              <a:rPr lang="en-AU" dirty="0" err="1"/>
              <a:t>Draganic</a:t>
            </a:r>
            <a:r>
              <a:rPr lang="en-AU" dirty="0"/>
              <a:t>, Sean Emery, </a:t>
            </a:r>
            <a:r>
              <a:rPr lang="en-AU" dirty="0" err="1"/>
              <a:t>Yuvaraj</a:t>
            </a:r>
            <a:r>
              <a:rPr lang="en-AU" dirty="0"/>
              <a:t> </a:t>
            </a:r>
            <a:r>
              <a:rPr lang="en-AU" dirty="0" err="1"/>
              <a:t>Ghodke</a:t>
            </a:r>
            <a:r>
              <a:rPr lang="en-AU" dirty="0"/>
              <a:t>, Ben Hui, Jolie Hutchison, Simone Jacoby, Anthony Kelleher, Matthew Law, Margaret Lowe, Gail V Mathews, </a:t>
            </a:r>
            <a:r>
              <a:rPr lang="en-AU" dirty="0" err="1"/>
              <a:t>Dmmanuelle</a:t>
            </a:r>
            <a:r>
              <a:rPr lang="en-AU" dirty="0"/>
              <a:t> </a:t>
            </a:r>
            <a:r>
              <a:rPr lang="en-AU" dirty="0" err="1"/>
              <a:t>Papot</a:t>
            </a:r>
            <a:r>
              <a:rPr lang="en-AU" dirty="0"/>
              <a:t>, Mark </a:t>
            </a:r>
            <a:r>
              <a:rPr lang="en-AU" dirty="0" err="1"/>
              <a:t>Polizzotto</a:t>
            </a:r>
            <a:r>
              <a:rPr lang="en-AU" dirty="0"/>
              <a:t>, David Regan, David Silk.</a:t>
            </a:r>
          </a:p>
          <a:p>
            <a:r>
              <a:rPr lang="en-AU" b="1" dirty="0"/>
              <a:t>Community advisory board members</a:t>
            </a:r>
          </a:p>
          <a:p>
            <a:r>
              <a:rPr lang="en-AU" b="1" dirty="0"/>
              <a:t>Funding partners and study product donors: </a:t>
            </a:r>
            <a:r>
              <a:rPr lang="en-AU" dirty="0" err="1"/>
              <a:t>Unitaid</a:t>
            </a:r>
            <a:r>
              <a:rPr lang="en-AU" dirty="0"/>
              <a:t>, NIH, NHMRC, </a:t>
            </a:r>
            <a:r>
              <a:rPr lang="en-AU" dirty="0" err="1"/>
              <a:t>ViiV</a:t>
            </a:r>
            <a:r>
              <a:rPr lang="en-AU" dirty="0"/>
              <a:t> Healthcare and Janssen</a:t>
            </a:r>
          </a:p>
          <a:p>
            <a:r>
              <a:rPr lang="en-AU" b="1" dirty="0"/>
              <a:t>Study participants</a:t>
            </a:r>
          </a:p>
          <a:p>
            <a:r>
              <a:rPr lang="en-AU" b="1" dirty="0"/>
              <a:t>DSMB members</a:t>
            </a:r>
          </a:p>
        </p:txBody>
      </p:sp>
      <p:pic>
        <p:nvPicPr>
          <p:cNvPr id="4" name="Picture 2" descr="Kirby Institute - AAMRI">
            <a:extLst>
              <a:ext uri="{FF2B5EF4-FFF2-40B4-BE49-F238E27FC236}">
                <a16:creationId xmlns:a16="http://schemas.microsoft.com/office/drawing/2014/main" id="{21668DCB-FEFB-6B4F-E3EF-0DB3602132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86" b="15903"/>
          <a:stretch/>
        </p:blipFill>
        <p:spPr bwMode="auto">
          <a:xfrm>
            <a:off x="223309" y="6046377"/>
            <a:ext cx="1510916" cy="7647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51A5E50-384A-4E7F-C66A-47B2B55CD1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9524" y="6223629"/>
            <a:ext cx="1179798" cy="506012"/>
          </a:xfrm>
          <a:prstGeom prst="rect">
            <a:avLst/>
          </a:prstGeom>
        </p:spPr>
      </p:pic>
      <p:pic>
        <p:nvPicPr>
          <p:cNvPr id="6" name="Picture 2" descr="Research Data Australia">
            <a:extLst>
              <a:ext uri="{FF2B5EF4-FFF2-40B4-BE49-F238E27FC236}">
                <a16:creationId xmlns:a16="http://schemas.microsoft.com/office/drawing/2014/main" id="{052C9038-28E2-5F47-8802-102F0B15CE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2421" y="6223629"/>
            <a:ext cx="1262309" cy="5274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ustralia: NHMRC's revised Open Access Policy released – Access">
            <a:extLst>
              <a:ext uri="{FF2B5EF4-FFF2-40B4-BE49-F238E27FC236}">
                <a16:creationId xmlns:a16="http://schemas.microsoft.com/office/drawing/2014/main" id="{2E69488A-251F-AE3E-4CF5-1DB4BD5D0DE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7588" b="30485"/>
          <a:stretch/>
        </p:blipFill>
        <p:spPr bwMode="auto">
          <a:xfrm>
            <a:off x="3197621" y="6176963"/>
            <a:ext cx="2215627" cy="6192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rticles about National Institutes of Health (NIH)">
            <a:extLst>
              <a:ext uri="{FF2B5EF4-FFF2-40B4-BE49-F238E27FC236}">
                <a16:creationId xmlns:a16="http://schemas.microsoft.com/office/drawing/2014/main" id="{3A88A6DA-9AB4-4BC0-83B7-FD15A6EC31C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109" t="11869" r="18890"/>
          <a:stretch/>
        </p:blipFill>
        <p:spPr bwMode="auto">
          <a:xfrm>
            <a:off x="5458560" y="6126978"/>
            <a:ext cx="1006862" cy="7513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new look for Unitaid - Unitaid">
            <a:extLst>
              <a:ext uri="{FF2B5EF4-FFF2-40B4-BE49-F238E27FC236}">
                <a16:creationId xmlns:a16="http://schemas.microsoft.com/office/drawing/2014/main" id="{6DD8B35A-7B9B-ECF2-92B4-8EEB2E0F94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1344" y="6126978"/>
            <a:ext cx="1422513" cy="6241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lobal specialist company in HIV Care | ViiV Healthcare">
            <a:extLst>
              <a:ext uri="{FF2B5EF4-FFF2-40B4-BE49-F238E27FC236}">
                <a16:creationId xmlns:a16="http://schemas.microsoft.com/office/drawing/2014/main" id="{FD6B6039-CADC-C2F4-400B-4001EDED23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56748" y="6024282"/>
            <a:ext cx="901317" cy="83371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anssen Pharmaceuticals - Wikipedia">
            <a:extLst>
              <a:ext uri="{FF2B5EF4-FFF2-40B4-BE49-F238E27FC236}">
                <a16:creationId xmlns:a16="http://schemas.microsoft.com/office/drawing/2014/main" id="{575883BF-CC61-8381-6106-B952FE3370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65035" y="6170586"/>
            <a:ext cx="1638301" cy="7000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DMC-Logo .png">
            <a:extLst>
              <a:ext uri="{FF2B5EF4-FFF2-40B4-BE49-F238E27FC236}">
                <a16:creationId xmlns:a16="http://schemas.microsoft.com/office/drawing/2014/main" id="{D3D1C46A-2313-0C71-CE05-68A5FA8DADA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110956" y="5002306"/>
            <a:ext cx="2948366" cy="1151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a:extLst>
              <a:ext uri="{FF2B5EF4-FFF2-40B4-BE49-F238E27FC236}">
                <a16:creationId xmlns:a16="http://schemas.microsoft.com/office/drawing/2014/main" id="{B3C2E7FB-DB02-E1C0-5849-EF1550915C82}"/>
              </a:ext>
            </a:extLst>
          </p:cNvPr>
          <p:cNvPicPr>
            <a:picLocks noChangeAspect="1"/>
          </p:cNvPicPr>
          <p:nvPr/>
        </p:nvPicPr>
        <p:blipFill>
          <a:blip r:embed="rId12"/>
          <a:stretch>
            <a:fillRect/>
          </a:stretch>
        </p:blipFill>
        <p:spPr>
          <a:xfrm>
            <a:off x="7207624" y="5322889"/>
            <a:ext cx="1750441" cy="597548"/>
          </a:xfrm>
          <a:prstGeom prst="rect">
            <a:avLst/>
          </a:prstGeom>
        </p:spPr>
      </p:pic>
    </p:spTree>
    <p:extLst>
      <p:ext uri="{BB962C8B-B14F-4D97-AF65-F5344CB8AC3E}">
        <p14:creationId xmlns:p14="http://schemas.microsoft.com/office/powerpoint/2010/main" val="104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0352-6908-4B6C-02B1-074E937AE805}"/>
              </a:ext>
            </a:extLst>
          </p:cNvPr>
          <p:cNvSpPr>
            <a:spLocks noGrp="1"/>
          </p:cNvSpPr>
          <p:nvPr>
            <p:ph type="title"/>
          </p:nvPr>
        </p:nvSpPr>
        <p:spPr>
          <a:noFill/>
        </p:spPr>
        <p:txBody>
          <a:bodyPr/>
          <a:lstStyle/>
          <a:p>
            <a:r>
              <a:rPr lang="en-AU" dirty="0">
                <a:solidFill>
                  <a:srgbClr val="156082"/>
                </a:solidFill>
              </a:rPr>
              <a:t>The </a:t>
            </a:r>
            <a:r>
              <a:rPr lang="en-AU" sz="4400" dirty="0">
                <a:solidFill>
                  <a:srgbClr val="156082"/>
                </a:solidFill>
              </a:rPr>
              <a:t>D</a:t>
            </a:r>
            <a:r>
              <a:rPr lang="en-AU" sz="4400" baseline="30000" dirty="0">
                <a:solidFill>
                  <a:srgbClr val="156082"/>
                </a:solidFill>
              </a:rPr>
              <a:t>2</a:t>
            </a:r>
            <a:r>
              <a:rPr lang="en-AU" sz="4400" dirty="0">
                <a:solidFill>
                  <a:srgbClr val="156082"/>
                </a:solidFill>
              </a:rPr>
              <a:t>EFT study</a:t>
            </a:r>
            <a:endParaRPr lang="en-AU" dirty="0">
              <a:solidFill>
                <a:srgbClr val="156082"/>
              </a:solidFill>
            </a:endParaRPr>
          </a:p>
        </p:txBody>
      </p:sp>
      <p:sp>
        <p:nvSpPr>
          <p:cNvPr id="3" name="Content Placeholder 2">
            <a:extLst>
              <a:ext uri="{FF2B5EF4-FFF2-40B4-BE49-F238E27FC236}">
                <a16:creationId xmlns:a16="http://schemas.microsoft.com/office/drawing/2014/main" id="{BF3B3DA7-181C-863B-947A-4FE3255E52A1}"/>
              </a:ext>
            </a:extLst>
          </p:cNvPr>
          <p:cNvSpPr>
            <a:spLocks noGrp="1"/>
          </p:cNvSpPr>
          <p:nvPr>
            <p:ph idx="1"/>
          </p:nvPr>
        </p:nvSpPr>
        <p:spPr>
          <a:xfrm>
            <a:off x="838200" y="1825625"/>
            <a:ext cx="10515600" cy="1030698"/>
          </a:xfrm>
        </p:spPr>
        <p:txBody>
          <a:bodyPr>
            <a:normAutofit/>
          </a:bodyPr>
          <a:lstStyle/>
          <a:p>
            <a:r>
              <a:rPr lang="en-AU" sz="2400" dirty="0"/>
              <a:t>A prospective, </a:t>
            </a:r>
            <a:r>
              <a:rPr lang="en-AU" sz="2400" dirty="0" err="1"/>
              <a:t>multicenter</a:t>
            </a:r>
            <a:r>
              <a:rPr lang="en-AU" sz="2400" dirty="0"/>
              <a:t>, open-label international RCT</a:t>
            </a:r>
          </a:p>
          <a:p>
            <a:r>
              <a:rPr lang="en-AU" sz="2400" dirty="0"/>
              <a:t>Evaluation of 3 second-line regimens</a:t>
            </a:r>
          </a:p>
        </p:txBody>
      </p:sp>
      <p:graphicFrame>
        <p:nvGraphicFramePr>
          <p:cNvPr id="4" name="Diagram 3">
            <a:extLst>
              <a:ext uri="{FF2B5EF4-FFF2-40B4-BE49-F238E27FC236}">
                <a16:creationId xmlns:a16="http://schemas.microsoft.com/office/drawing/2014/main" id="{A2414075-409A-380E-06CF-22EA9FAF6E02}"/>
              </a:ext>
            </a:extLst>
          </p:cNvPr>
          <p:cNvGraphicFramePr/>
          <p:nvPr>
            <p:extLst>
              <p:ext uri="{D42A27DB-BD31-4B8C-83A1-F6EECF244321}">
                <p14:modId xmlns:p14="http://schemas.microsoft.com/office/powerpoint/2010/main" val="292290579"/>
              </p:ext>
            </p:extLst>
          </p:nvPr>
        </p:nvGraphicFramePr>
        <p:xfrm>
          <a:off x="1155307" y="2304019"/>
          <a:ext cx="9597155" cy="4134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elay 6">
            <a:extLst>
              <a:ext uri="{FF2B5EF4-FFF2-40B4-BE49-F238E27FC236}">
                <a16:creationId xmlns:a16="http://schemas.microsoft.com/office/drawing/2014/main" id="{787EC433-3338-FFB9-A098-9AE827F48A9C}"/>
              </a:ext>
            </a:extLst>
          </p:cNvPr>
          <p:cNvSpPr/>
          <p:nvPr/>
        </p:nvSpPr>
        <p:spPr>
          <a:xfrm rot="5400000">
            <a:off x="5593913" y="1443661"/>
            <a:ext cx="719942" cy="9597155"/>
          </a:xfrm>
          <a:prstGeom prst="flowChartDelay">
            <a:avLst/>
          </a:prstGeom>
          <a:solidFill>
            <a:schemeClr val="accent1"/>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270" rIns="0" rtlCol="0" anchor="b" anchorCtr="0"/>
          <a:lstStyle/>
          <a:p>
            <a:pPr algn="ctr"/>
            <a:r>
              <a:rPr lang="en-AU" dirty="0"/>
              <a:t>Stage 2 (Commenced in May 2018)</a:t>
            </a:r>
          </a:p>
        </p:txBody>
      </p:sp>
      <p:sp>
        <p:nvSpPr>
          <p:cNvPr id="8" name="Flowchart: Delay 7">
            <a:extLst>
              <a:ext uri="{FF2B5EF4-FFF2-40B4-BE49-F238E27FC236}">
                <a16:creationId xmlns:a16="http://schemas.microsoft.com/office/drawing/2014/main" id="{05C55B30-510D-0914-C0EE-0A9FCDE3FDA7}"/>
              </a:ext>
            </a:extLst>
          </p:cNvPr>
          <p:cNvSpPr/>
          <p:nvPr/>
        </p:nvSpPr>
        <p:spPr>
          <a:xfrm rot="5400000">
            <a:off x="4128785" y="2908197"/>
            <a:ext cx="320512" cy="6267470"/>
          </a:xfrm>
          <a:prstGeom prst="flowChartDelay">
            <a:avLst/>
          </a:prstGeom>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AU" dirty="0"/>
              <a:t>Stage 1 (Commenced in April 2017)</a:t>
            </a:r>
          </a:p>
        </p:txBody>
      </p:sp>
      <p:pic>
        <p:nvPicPr>
          <p:cNvPr id="9" name="Picture 8">
            <a:extLst>
              <a:ext uri="{FF2B5EF4-FFF2-40B4-BE49-F238E27FC236}">
                <a16:creationId xmlns:a16="http://schemas.microsoft.com/office/drawing/2014/main" id="{6B2D0E9D-FCB0-E38D-D7AD-4DBE626263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1416" y="6310489"/>
            <a:ext cx="977275" cy="419151"/>
          </a:xfrm>
          <a:prstGeom prst="rect">
            <a:avLst/>
          </a:prstGeom>
        </p:spPr>
      </p:pic>
      <p:pic>
        <p:nvPicPr>
          <p:cNvPr id="10" name="Picture 2" descr="Kirby Institute - AAMRI">
            <a:extLst>
              <a:ext uri="{FF2B5EF4-FFF2-40B4-BE49-F238E27FC236}">
                <a16:creationId xmlns:a16="http://schemas.microsoft.com/office/drawing/2014/main" id="{7E6204DC-A2F8-0755-83A0-3CE1C20D414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1986" b="15903"/>
          <a:stretch/>
        </p:blipFill>
        <p:spPr bwMode="auto">
          <a:xfrm>
            <a:off x="0" y="6254443"/>
            <a:ext cx="1155305" cy="584727"/>
          </a:xfrm>
          <a:prstGeom prst="rect">
            <a:avLst/>
          </a:prstGeom>
          <a:noFill/>
          <a:extLst>
            <a:ext uri="{909E8E84-426E-40DD-AFC4-6F175D3DCCD1}">
              <a14:hiddenFill xmlns:a14="http://schemas.microsoft.com/office/drawing/2010/main">
                <a:solidFill>
                  <a:srgbClr val="FFFFFF"/>
                </a:solidFill>
              </a14:hiddenFill>
            </a:ext>
          </a:extLst>
        </p:spPr>
      </p:pic>
      <p:sp>
        <p:nvSpPr>
          <p:cNvPr id="5" name="Oval 3">
            <a:extLst>
              <a:ext uri="{FF2B5EF4-FFF2-40B4-BE49-F238E27FC236}">
                <a16:creationId xmlns:a16="http://schemas.microsoft.com/office/drawing/2014/main" id="{FC66A78F-0F9C-34E5-FD60-52E5314E2B26}"/>
              </a:ext>
            </a:extLst>
          </p:cNvPr>
          <p:cNvSpPr>
            <a:spLocks noChangeArrowheads="1"/>
          </p:cNvSpPr>
          <p:nvPr/>
        </p:nvSpPr>
        <p:spPr bwMode="auto">
          <a:xfrm>
            <a:off x="7661730" y="2304019"/>
            <a:ext cx="3329686" cy="4188855"/>
          </a:xfrm>
          <a:prstGeom prst="ellipse">
            <a:avLst/>
          </a:prstGeom>
          <a:noFill/>
          <a:ln w="9525">
            <a:solidFill>
              <a:srgbClr val="FC00A0"/>
            </a:solidFill>
            <a:round/>
            <a:headEnd/>
            <a:tailEnd/>
          </a:ln>
          <a:extLst>
            <a:ext uri="{909E8E84-426E-40dd-AFC4-6F175D3DCCD1}">
              <a14:hiddenFill xmlns="" xmlns:a14="http://schemas.microsoft.com/office/drawing/2010/main">
                <a:solidFill>
                  <a:srgbClr val="FFFFFF"/>
                </a:solidFill>
              </a14:hiddenFill>
            </a:ext>
          </a:extLst>
        </p:spPr>
        <p:txBody>
          <a:bodyPr lIns="91426" tIns="45714" rIns="91426" bIns="45714"/>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defRPr/>
            </a:pPr>
            <a:endParaRPr lang="en-US" altLang="en-US">
              <a:ln>
                <a:solidFill>
                  <a:srgbClr val="FC00A0"/>
                </a:solidFill>
              </a:ln>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334292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5876-04C2-0B3D-20E9-154E5E0058E7}"/>
              </a:ext>
            </a:extLst>
          </p:cNvPr>
          <p:cNvSpPr>
            <a:spLocks noGrp="1"/>
          </p:cNvSpPr>
          <p:nvPr>
            <p:ph type="title"/>
          </p:nvPr>
        </p:nvSpPr>
        <p:spPr/>
        <p:txBody>
          <a:bodyPr/>
          <a:lstStyle/>
          <a:p>
            <a:pPr algn="ctr"/>
            <a:r>
              <a:rPr lang="en-AU" dirty="0">
                <a:solidFill>
                  <a:schemeClr val="accent1">
                    <a:lumMod val="75000"/>
                  </a:schemeClr>
                </a:solidFill>
              </a:rPr>
              <a:t>Trial design and adaptations</a:t>
            </a:r>
          </a:p>
        </p:txBody>
      </p:sp>
      <p:sp>
        <p:nvSpPr>
          <p:cNvPr id="3" name="Content Placeholder 2">
            <a:extLst>
              <a:ext uri="{FF2B5EF4-FFF2-40B4-BE49-F238E27FC236}">
                <a16:creationId xmlns:a16="http://schemas.microsoft.com/office/drawing/2014/main" id="{1465AFF9-5382-5280-7FE6-5472E15C694A}"/>
              </a:ext>
            </a:extLst>
          </p:cNvPr>
          <p:cNvSpPr>
            <a:spLocks noGrp="1"/>
          </p:cNvSpPr>
          <p:nvPr>
            <p:ph idx="1"/>
          </p:nvPr>
        </p:nvSpPr>
        <p:spPr>
          <a:xfrm>
            <a:off x="838200" y="1825625"/>
            <a:ext cx="10515600" cy="1433942"/>
          </a:xfrm>
        </p:spPr>
        <p:txBody>
          <a:bodyPr>
            <a:normAutofit fontScale="92500" lnSpcReduction="10000"/>
          </a:bodyPr>
          <a:lstStyle/>
          <a:p>
            <a:r>
              <a:rPr lang="en-AU" sz="2400" dirty="0">
                <a:latin typeface="Arial" panose="020B0604020202020204" pitchFamily="34" charset="0"/>
                <a:cs typeface="Arial" panose="020B0604020202020204" pitchFamily="34" charset="0"/>
              </a:rPr>
              <a:t>Non-inferiority of intervention arms against SOC </a:t>
            </a:r>
          </a:p>
          <a:p>
            <a:r>
              <a:rPr lang="en-AU" sz="2400" dirty="0">
                <a:latin typeface="Arial" panose="020B0604020202020204" pitchFamily="34" charset="0"/>
                <a:cs typeface="Arial" panose="020B0604020202020204" pitchFamily="34" charset="0"/>
              </a:rPr>
              <a:t>96-week follow-up study</a:t>
            </a:r>
          </a:p>
          <a:p>
            <a:r>
              <a:rPr lang="en-AU" sz="2400" dirty="0">
                <a:latin typeface="Arial" panose="020B0604020202020204" pitchFamily="34" charset="0"/>
                <a:cs typeface="Arial" panose="020B0604020202020204" pitchFamily="34" charset="0"/>
              </a:rPr>
              <a:t>Primary endpoint (</a:t>
            </a:r>
            <a:r>
              <a:rPr lang="en-AU" sz="2400" dirty="0" err="1">
                <a:latin typeface="Arial" panose="020B0604020202020204" pitchFamily="34" charset="0"/>
                <a:cs typeface="Arial" panose="020B0604020202020204" pitchFamily="34" charset="0"/>
              </a:rPr>
              <a:t>pVL</a:t>
            </a:r>
            <a:r>
              <a:rPr lang="en-AU" sz="2400" dirty="0">
                <a:latin typeface="Arial" panose="020B0604020202020204" pitchFamily="34" charset="0"/>
                <a:cs typeface="Arial" panose="020B0604020202020204" pitchFamily="34" charset="0"/>
              </a:rPr>
              <a:t> &lt;50 c/ml) at week-48 </a:t>
            </a:r>
            <a:r>
              <a:rPr lang="en-AU" sz="2400" dirty="0" err="1">
                <a:latin typeface="Arial" panose="020B0604020202020204" pitchFamily="34" charset="0"/>
                <a:cs typeface="Arial" panose="020B0604020202020204" pitchFamily="34" charset="0"/>
              </a:rPr>
              <a:t>mITT</a:t>
            </a:r>
            <a:r>
              <a:rPr lang="en-AU" sz="2400" dirty="0">
                <a:latin typeface="Arial" panose="020B0604020202020204" pitchFamily="34" charset="0"/>
                <a:cs typeface="Arial" panose="020B0604020202020204" pitchFamily="34" charset="0"/>
              </a:rPr>
              <a:t> analysis, excluding participants randomised but did not commence ART</a:t>
            </a:r>
          </a:p>
        </p:txBody>
      </p:sp>
      <p:pic>
        <p:nvPicPr>
          <p:cNvPr id="5" name="Picture 4">
            <a:extLst>
              <a:ext uri="{FF2B5EF4-FFF2-40B4-BE49-F238E27FC236}">
                <a16:creationId xmlns:a16="http://schemas.microsoft.com/office/drawing/2014/main" id="{5236B4EE-67F7-C0C9-797F-EE62F91D0FD6}"/>
              </a:ext>
            </a:extLst>
          </p:cNvPr>
          <p:cNvPicPr>
            <a:picLocks noChangeAspect="1"/>
          </p:cNvPicPr>
          <p:nvPr/>
        </p:nvPicPr>
        <p:blipFill>
          <a:blip r:embed="rId3"/>
          <a:stretch>
            <a:fillRect/>
          </a:stretch>
        </p:blipFill>
        <p:spPr>
          <a:xfrm>
            <a:off x="1233286" y="3259567"/>
            <a:ext cx="6637469" cy="3060837"/>
          </a:xfrm>
          <a:prstGeom prst="rect">
            <a:avLst/>
          </a:prstGeom>
        </p:spPr>
      </p:pic>
      <p:pic>
        <p:nvPicPr>
          <p:cNvPr id="6" name="Picture 5">
            <a:extLst>
              <a:ext uri="{FF2B5EF4-FFF2-40B4-BE49-F238E27FC236}">
                <a16:creationId xmlns:a16="http://schemas.microsoft.com/office/drawing/2014/main" id="{2AD29EC4-4A1B-36D9-D64F-32C59958C3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1417" y="6355124"/>
            <a:ext cx="873206" cy="374516"/>
          </a:xfrm>
          <a:prstGeom prst="rect">
            <a:avLst/>
          </a:prstGeom>
        </p:spPr>
      </p:pic>
      <p:pic>
        <p:nvPicPr>
          <p:cNvPr id="7" name="Picture 2" descr="Kirby Institute - AAMRI">
            <a:extLst>
              <a:ext uri="{FF2B5EF4-FFF2-40B4-BE49-F238E27FC236}">
                <a16:creationId xmlns:a16="http://schemas.microsoft.com/office/drawing/2014/main" id="{4BA3824D-3E8F-7F90-CE08-3F53D57613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986" b="15903"/>
          <a:stretch/>
        </p:blipFill>
        <p:spPr bwMode="auto">
          <a:xfrm>
            <a:off x="223309" y="6299914"/>
            <a:ext cx="1009977" cy="5111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earch Data Australia">
            <a:extLst>
              <a:ext uri="{FF2B5EF4-FFF2-40B4-BE49-F238E27FC236}">
                <a16:creationId xmlns:a16="http://schemas.microsoft.com/office/drawing/2014/main" id="{8ADF1B1B-9502-1FED-9FE1-5CAFAEF492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5725" y="6428803"/>
            <a:ext cx="896255" cy="37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87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6932-E43A-7D74-1D0B-0E7693C98DEB}"/>
              </a:ext>
            </a:extLst>
          </p:cNvPr>
          <p:cNvSpPr>
            <a:spLocks noGrp="1"/>
          </p:cNvSpPr>
          <p:nvPr>
            <p:ph type="title"/>
          </p:nvPr>
        </p:nvSpPr>
        <p:spPr/>
        <p:txBody>
          <a:bodyPr/>
          <a:lstStyle/>
          <a:p>
            <a:pPr algn="ctr"/>
            <a:r>
              <a:rPr lang="en-AU" dirty="0">
                <a:solidFill>
                  <a:schemeClr val="accent1">
                    <a:lumMod val="75000"/>
                  </a:schemeClr>
                </a:solidFill>
              </a:rPr>
              <a:t>Key study eligibility</a:t>
            </a:r>
          </a:p>
        </p:txBody>
      </p:sp>
      <p:sp>
        <p:nvSpPr>
          <p:cNvPr id="3" name="Content Placeholder 2">
            <a:extLst>
              <a:ext uri="{FF2B5EF4-FFF2-40B4-BE49-F238E27FC236}">
                <a16:creationId xmlns:a16="http://schemas.microsoft.com/office/drawing/2014/main" id="{C4748DE7-4093-546B-E45C-80800B43C57F}"/>
              </a:ext>
            </a:extLst>
          </p:cNvPr>
          <p:cNvSpPr>
            <a:spLocks noGrp="1"/>
          </p:cNvSpPr>
          <p:nvPr>
            <p:ph idx="1"/>
          </p:nvPr>
        </p:nvSpPr>
        <p:spPr/>
        <p:txBody>
          <a:bodyPr>
            <a:normAutofit lnSpcReduction="10000"/>
          </a:bodyPr>
          <a:lstStyle/>
          <a:p>
            <a:pPr marL="0" indent="0">
              <a:buNone/>
            </a:pPr>
            <a:r>
              <a:rPr lang="en-AU" sz="2400" b="1" dirty="0">
                <a:latin typeface="Arial" panose="020B0604020202020204" pitchFamily="34" charset="0"/>
                <a:cs typeface="Arial" panose="020B0604020202020204" pitchFamily="34" charset="0"/>
              </a:rPr>
              <a:t>Inclusion</a:t>
            </a:r>
          </a:p>
          <a:p>
            <a:r>
              <a:rPr lang="en-AU" sz="2400" dirty="0">
                <a:latin typeface="Arial" panose="020B0604020202020204" pitchFamily="34" charset="0"/>
                <a:cs typeface="Arial" panose="020B0604020202020204" pitchFamily="34" charset="0"/>
              </a:rPr>
              <a:t>&gt; 18 years old</a:t>
            </a:r>
          </a:p>
          <a:p>
            <a:r>
              <a:rPr lang="en-AU" sz="2400" dirty="0">
                <a:latin typeface="Arial" panose="020B0604020202020204" pitchFamily="34" charset="0"/>
                <a:cs typeface="Arial" panose="020B0604020202020204" pitchFamily="34" charset="0"/>
              </a:rPr>
              <a:t>Failed first-line NNRTI + 2NRTIs (at least two consecutive HIV RNA &gt; 500 c/ml at least 7 days apart after a minimum 24-week exposure)</a:t>
            </a:r>
          </a:p>
          <a:p>
            <a:pPr marL="0" indent="0">
              <a:buNone/>
            </a:pPr>
            <a:endParaRPr lang="en-AU" sz="2400" dirty="0">
              <a:latin typeface="Arial" panose="020B0604020202020204" pitchFamily="34" charset="0"/>
              <a:cs typeface="Arial" panose="020B0604020202020204" pitchFamily="34" charset="0"/>
            </a:endParaRPr>
          </a:p>
          <a:p>
            <a:pPr marL="0" indent="0">
              <a:buNone/>
            </a:pPr>
            <a:r>
              <a:rPr lang="en-AU" sz="2400" b="1" dirty="0">
                <a:latin typeface="Arial" panose="020B0604020202020204" pitchFamily="34" charset="0"/>
                <a:cs typeface="Arial" panose="020B0604020202020204" pitchFamily="34" charset="0"/>
              </a:rPr>
              <a:t>Exclusion</a:t>
            </a:r>
          </a:p>
          <a:p>
            <a:r>
              <a:rPr lang="en-AU" sz="2400" dirty="0">
                <a:latin typeface="Arial" panose="020B0604020202020204" pitchFamily="34" charset="0"/>
                <a:cs typeface="Arial" panose="020B0604020202020204" pitchFamily="34" charset="0"/>
              </a:rPr>
              <a:t>Prior PI/INSTI exposure</a:t>
            </a:r>
          </a:p>
          <a:p>
            <a:r>
              <a:rPr lang="en-AU" sz="2400" dirty="0">
                <a:latin typeface="Arial" panose="020B0604020202020204" pitchFamily="34" charset="0"/>
                <a:cs typeface="Arial" panose="020B0604020202020204" pitchFamily="34" charset="0"/>
              </a:rPr>
              <a:t>HBsAg positive</a:t>
            </a:r>
          </a:p>
          <a:p>
            <a:r>
              <a:rPr lang="en-AU" sz="2400" dirty="0">
                <a:latin typeface="Arial" panose="020B0604020202020204" pitchFamily="34" charset="0"/>
                <a:cs typeface="Arial" panose="020B0604020202020204" pitchFamily="34" charset="0"/>
              </a:rPr>
              <a:t>Significant co-morbidity/active coinfection</a:t>
            </a:r>
          </a:p>
          <a:p>
            <a:r>
              <a:rPr lang="en-AU" sz="2400" dirty="0">
                <a:latin typeface="Arial" panose="020B0604020202020204" pitchFamily="34" charset="0"/>
                <a:cs typeface="Arial" panose="020B0604020202020204" pitchFamily="34" charset="0"/>
              </a:rPr>
              <a:t>Pregnancy/breast feeding</a:t>
            </a:r>
          </a:p>
        </p:txBody>
      </p:sp>
      <p:pic>
        <p:nvPicPr>
          <p:cNvPr id="7" name="Picture 2" descr="Kirby Institute - AAMRI">
            <a:extLst>
              <a:ext uri="{FF2B5EF4-FFF2-40B4-BE49-F238E27FC236}">
                <a16:creationId xmlns:a16="http://schemas.microsoft.com/office/drawing/2014/main" id="{35C04FE5-37AF-F6CE-00DC-BB230F6534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86" b="15903"/>
          <a:stretch/>
        </p:blipFill>
        <p:spPr bwMode="auto">
          <a:xfrm>
            <a:off x="223309" y="6191790"/>
            <a:ext cx="1223609" cy="6192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6D131C2-BB72-30B3-094B-5DA9B12F3A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1416" y="6359966"/>
            <a:ext cx="861917" cy="369674"/>
          </a:xfrm>
          <a:prstGeom prst="rect">
            <a:avLst/>
          </a:prstGeom>
        </p:spPr>
      </p:pic>
      <p:pic>
        <p:nvPicPr>
          <p:cNvPr id="9" name="Picture 2" descr="Research Data Australia">
            <a:extLst>
              <a:ext uri="{FF2B5EF4-FFF2-40B4-BE49-F238E27FC236}">
                <a16:creationId xmlns:a16="http://schemas.microsoft.com/office/drawing/2014/main" id="{EA58B18F-2704-D29E-EFFD-A9D5A1E852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6969" y="6282255"/>
            <a:ext cx="1122009" cy="46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60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E7C8-3E33-9269-5138-BF3216F84835}"/>
              </a:ext>
            </a:extLst>
          </p:cNvPr>
          <p:cNvSpPr>
            <a:spLocks noGrp="1"/>
          </p:cNvSpPr>
          <p:nvPr>
            <p:ph type="title"/>
          </p:nvPr>
        </p:nvSpPr>
        <p:spPr/>
        <p:txBody>
          <a:bodyPr/>
          <a:lstStyle/>
          <a:p>
            <a:r>
              <a:rPr lang="en-AU" dirty="0">
                <a:solidFill>
                  <a:schemeClr val="accent1">
                    <a:lumMod val="75000"/>
                  </a:schemeClr>
                </a:solidFill>
                <a:latin typeface="Arial" panose="020B0604020202020204" pitchFamily="34" charset="0"/>
                <a:cs typeface="Arial" panose="020B0604020202020204" pitchFamily="34" charset="0"/>
              </a:rPr>
              <a:t>Recruitment</a:t>
            </a:r>
          </a:p>
        </p:txBody>
      </p:sp>
      <p:sp>
        <p:nvSpPr>
          <p:cNvPr id="3" name="Content Placeholder 2">
            <a:extLst>
              <a:ext uri="{FF2B5EF4-FFF2-40B4-BE49-F238E27FC236}">
                <a16:creationId xmlns:a16="http://schemas.microsoft.com/office/drawing/2014/main" id="{90CACF21-C5CF-DA54-8AD5-B741D1268E4E}"/>
              </a:ext>
            </a:extLst>
          </p:cNvPr>
          <p:cNvSpPr>
            <a:spLocks noGrp="1"/>
          </p:cNvSpPr>
          <p:nvPr>
            <p:ph idx="1"/>
          </p:nvPr>
        </p:nvSpPr>
        <p:spPr>
          <a:xfrm>
            <a:off x="838200" y="1825626"/>
            <a:ext cx="5110779" cy="3456379"/>
          </a:xfrm>
        </p:spPr>
        <p:txBody>
          <a:bodyPr>
            <a:normAutofit/>
          </a:bodyPr>
          <a:lstStyle/>
          <a:p>
            <a:r>
              <a:rPr lang="en-AU" dirty="0">
                <a:latin typeface="Arial" panose="020B0604020202020204" pitchFamily="34" charset="0"/>
                <a:cs typeface="Arial" panose="020B0604020202020204" pitchFamily="34" charset="0"/>
              </a:rPr>
              <a:t>826 participants from 14 countries (28 sites)</a:t>
            </a:r>
          </a:p>
          <a:p>
            <a:r>
              <a:rPr lang="en-AU" dirty="0">
                <a:latin typeface="Arial" panose="020B0604020202020204" pitchFamily="34" charset="0"/>
                <a:cs typeface="Arial" panose="020B0604020202020204" pitchFamily="34" charset="0"/>
              </a:rPr>
              <a:t>107 in stage 1and 721 in stage 2</a:t>
            </a:r>
          </a:p>
          <a:p>
            <a:r>
              <a:rPr lang="en-AU" dirty="0">
                <a:latin typeface="Arial" panose="020B0604020202020204" pitchFamily="34" charset="0"/>
                <a:cs typeface="Arial" panose="020B0604020202020204" pitchFamily="34" charset="0"/>
              </a:rPr>
              <a:t>Exceptional retention and engagement of participants despite external challenges: 2 withdrawals and 4 LTFU</a:t>
            </a:r>
          </a:p>
        </p:txBody>
      </p:sp>
      <p:pic>
        <p:nvPicPr>
          <p:cNvPr id="1034" name="Picture 10">
            <a:extLst>
              <a:ext uri="{FF2B5EF4-FFF2-40B4-BE49-F238E27FC236}">
                <a16:creationId xmlns:a16="http://schemas.microsoft.com/office/drawing/2014/main" id="{3A73E906-A7B5-A11B-8267-5BA39322241C}"/>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10489"/>
          <a:stretch/>
        </p:blipFill>
        <p:spPr bwMode="auto">
          <a:xfrm>
            <a:off x="5643929" y="1206275"/>
            <a:ext cx="6548071" cy="44454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7" name="Picture 2" descr="Kirby Institute - AAMRI">
            <a:extLst>
              <a:ext uri="{FF2B5EF4-FFF2-40B4-BE49-F238E27FC236}">
                <a16:creationId xmlns:a16="http://schemas.microsoft.com/office/drawing/2014/main" id="{EE83A83C-2878-AB9F-79F1-A6260DC9A7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86" b="15903"/>
          <a:stretch/>
        </p:blipFill>
        <p:spPr bwMode="auto">
          <a:xfrm>
            <a:off x="223309" y="6191790"/>
            <a:ext cx="1223609" cy="6192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D747BEC-4B94-A03C-5989-B068AF5CEF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1416" y="6359966"/>
            <a:ext cx="861917" cy="369674"/>
          </a:xfrm>
          <a:prstGeom prst="rect">
            <a:avLst/>
          </a:prstGeom>
        </p:spPr>
      </p:pic>
      <p:pic>
        <p:nvPicPr>
          <p:cNvPr id="9" name="Picture 2" descr="Research Data Australia">
            <a:extLst>
              <a:ext uri="{FF2B5EF4-FFF2-40B4-BE49-F238E27FC236}">
                <a16:creationId xmlns:a16="http://schemas.microsoft.com/office/drawing/2014/main" id="{BB0053CB-E988-BE8B-2514-7FD293940F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6969" y="6282255"/>
            <a:ext cx="1122009" cy="46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33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38720-ACCF-9328-EB6D-FC3B646E1ACD}"/>
              </a:ext>
            </a:extLst>
          </p:cNvPr>
          <p:cNvSpPr>
            <a:spLocks noGrp="1"/>
          </p:cNvSpPr>
          <p:nvPr>
            <p:ph type="title"/>
          </p:nvPr>
        </p:nvSpPr>
        <p:spPr/>
        <p:txBody>
          <a:bodyPr/>
          <a:lstStyle/>
          <a:p>
            <a:pPr algn="ctr"/>
            <a:r>
              <a:rPr lang="en-AU" dirty="0">
                <a:solidFill>
                  <a:schemeClr val="accent1">
                    <a:lumMod val="75000"/>
                  </a:schemeClr>
                </a:solidFill>
                <a:latin typeface="Arial" panose="020B0604020202020204" pitchFamily="34" charset="0"/>
                <a:cs typeface="Arial" panose="020B0604020202020204" pitchFamily="34" charset="0"/>
              </a:rPr>
              <a:t>Baseline characteristics</a:t>
            </a:r>
          </a:p>
        </p:txBody>
      </p:sp>
      <p:pic>
        <p:nvPicPr>
          <p:cNvPr id="7" name="Picture 6">
            <a:extLst>
              <a:ext uri="{FF2B5EF4-FFF2-40B4-BE49-F238E27FC236}">
                <a16:creationId xmlns:a16="http://schemas.microsoft.com/office/drawing/2014/main" id="{EF70D66D-8A63-9D02-20AC-D8A94C0A95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8643" y="6399368"/>
            <a:ext cx="770048" cy="330272"/>
          </a:xfrm>
          <a:prstGeom prst="rect">
            <a:avLst/>
          </a:prstGeom>
        </p:spPr>
      </p:pic>
      <p:pic>
        <p:nvPicPr>
          <p:cNvPr id="8" name="Picture 2" descr="Kirby Institute - AAMRI">
            <a:extLst>
              <a:ext uri="{FF2B5EF4-FFF2-40B4-BE49-F238E27FC236}">
                <a16:creationId xmlns:a16="http://schemas.microsoft.com/office/drawing/2014/main" id="{8BEA60D9-6E7F-715E-0536-B2F2696328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86" b="15903"/>
          <a:stretch/>
        </p:blipFill>
        <p:spPr bwMode="auto">
          <a:xfrm>
            <a:off x="68152" y="6375272"/>
            <a:ext cx="953823" cy="4827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earch Data Australia">
            <a:extLst>
              <a:ext uri="{FF2B5EF4-FFF2-40B4-BE49-F238E27FC236}">
                <a16:creationId xmlns:a16="http://schemas.microsoft.com/office/drawing/2014/main" id="{19C61C1B-A4D8-A7BD-A745-046302C0D5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120" y="6462961"/>
            <a:ext cx="953823" cy="3985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F45E372A-CB50-FE2B-7526-EC4D541A804D}"/>
              </a:ext>
            </a:extLst>
          </p:cNvPr>
          <p:cNvGraphicFramePr>
            <a:graphicFrameLocks noGrp="1"/>
          </p:cNvGraphicFramePr>
          <p:nvPr>
            <p:extLst>
              <p:ext uri="{D42A27DB-BD31-4B8C-83A1-F6EECF244321}">
                <p14:modId xmlns:p14="http://schemas.microsoft.com/office/powerpoint/2010/main" val="3160671448"/>
              </p:ext>
            </p:extLst>
          </p:nvPr>
        </p:nvGraphicFramePr>
        <p:xfrm>
          <a:off x="838200" y="1497043"/>
          <a:ext cx="10360440" cy="4696262"/>
        </p:xfrm>
        <a:graphic>
          <a:graphicData uri="http://schemas.openxmlformats.org/drawingml/2006/table">
            <a:tbl>
              <a:tblPr firstRow="1" firstCol="1" bandRow="1">
                <a:tableStyleId>{2D5ABB26-0587-4C30-8999-92F81FD0307C}</a:tableStyleId>
              </a:tblPr>
              <a:tblGrid>
                <a:gridCol w="2270760">
                  <a:extLst>
                    <a:ext uri="{9D8B030D-6E8A-4147-A177-3AD203B41FA5}">
                      <a16:colId xmlns:a16="http://schemas.microsoft.com/office/drawing/2014/main" val="1483378290"/>
                    </a:ext>
                  </a:extLst>
                </a:gridCol>
                <a:gridCol w="1348280">
                  <a:extLst>
                    <a:ext uri="{9D8B030D-6E8A-4147-A177-3AD203B41FA5}">
                      <a16:colId xmlns:a16="http://schemas.microsoft.com/office/drawing/2014/main" val="3707324857"/>
                    </a:ext>
                  </a:extLst>
                </a:gridCol>
                <a:gridCol w="1348280">
                  <a:extLst>
                    <a:ext uri="{9D8B030D-6E8A-4147-A177-3AD203B41FA5}">
                      <a16:colId xmlns:a16="http://schemas.microsoft.com/office/drawing/2014/main" val="2038245687"/>
                    </a:ext>
                  </a:extLst>
                </a:gridCol>
                <a:gridCol w="1348280">
                  <a:extLst>
                    <a:ext uri="{9D8B030D-6E8A-4147-A177-3AD203B41FA5}">
                      <a16:colId xmlns:a16="http://schemas.microsoft.com/office/drawing/2014/main" val="4021348927"/>
                    </a:ext>
                  </a:extLst>
                </a:gridCol>
                <a:gridCol w="1348280">
                  <a:extLst>
                    <a:ext uri="{9D8B030D-6E8A-4147-A177-3AD203B41FA5}">
                      <a16:colId xmlns:a16="http://schemas.microsoft.com/office/drawing/2014/main" val="671038486"/>
                    </a:ext>
                  </a:extLst>
                </a:gridCol>
                <a:gridCol w="1348280">
                  <a:extLst>
                    <a:ext uri="{9D8B030D-6E8A-4147-A177-3AD203B41FA5}">
                      <a16:colId xmlns:a16="http://schemas.microsoft.com/office/drawing/2014/main" val="3926138020"/>
                    </a:ext>
                  </a:extLst>
                </a:gridCol>
                <a:gridCol w="1348280">
                  <a:extLst>
                    <a:ext uri="{9D8B030D-6E8A-4147-A177-3AD203B41FA5}">
                      <a16:colId xmlns:a16="http://schemas.microsoft.com/office/drawing/2014/main" val="1035938379"/>
                    </a:ext>
                  </a:extLst>
                </a:gridCol>
              </a:tblGrid>
              <a:tr h="292760">
                <a:tc rowSpan="2">
                  <a:txBody>
                    <a:bodyPr/>
                    <a:lstStyle/>
                    <a:p>
                      <a:pPr>
                        <a:lnSpc>
                          <a:spcPct val="107000"/>
                        </a:lnSpc>
                        <a:spcAft>
                          <a:spcPts val="800"/>
                        </a:spcAft>
                      </a:pPr>
                      <a:r>
                        <a:rPr lang="en-AU" sz="1400" b="1" kern="100" dirty="0">
                          <a:solidFill>
                            <a:schemeClr val="tx1"/>
                          </a:solidFill>
                          <a:effectLst/>
                        </a:rPr>
                        <a:t>Characteristics</a:t>
                      </a:r>
                      <a:endParaRPr lang="en-AU"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lnSpc>
                          <a:spcPct val="107000"/>
                        </a:lnSpc>
                        <a:spcAft>
                          <a:spcPts val="800"/>
                        </a:spcAft>
                      </a:pPr>
                      <a:r>
                        <a:rPr lang="en-AU" sz="1400" b="1" kern="100" dirty="0">
                          <a:solidFill>
                            <a:schemeClr val="tx1"/>
                          </a:solidFill>
                          <a:effectLst/>
                        </a:rPr>
                        <a:t>Stage 1 (n=107)</a:t>
                      </a:r>
                      <a:endParaRPr lang="en-AU"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hMerge="1">
                  <a:txBody>
                    <a:bodyPr/>
                    <a:lstStyle/>
                    <a:p>
                      <a:endParaRPr lang="en-AU"/>
                    </a:p>
                  </a:txBody>
                  <a:tcPr/>
                </a:tc>
                <a:tc gridSpan="3">
                  <a:txBody>
                    <a:bodyPr/>
                    <a:lstStyle/>
                    <a:p>
                      <a:pPr algn="ctr">
                        <a:lnSpc>
                          <a:spcPct val="107000"/>
                        </a:lnSpc>
                        <a:spcAft>
                          <a:spcPts val="800"/>
                        </a:spcAft>
                      </a:pPr>
                      <a:r>
                        <a:rPr lang="en-AU" sz="1400" b="1" kern="100" dirty="0">
                          <a:solidFill>
                            <a:schemeClr val="tx1"/>
                          </a:solidFill>
                          <a:effectLst/>
                        </a:rPr>
                        <a:t>Stage 2 (n=719)</a:t>
                      </a:r>
                      <a:endParaRPr lang="en-AU"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hMerge="1">
                  <a:txBody>
                    <a:bodyPr/>
                    <a:lstStyle/>
                    <a:p>
                      <a:endParaRPr lang="en-AU"/>
                    </a:p>
                  </a:txBody>
                  <a:tcPr/>
                </a:tc>
                <a:tc hMerge="1">
                  <a:txBody>
                    <a:bodyPr/>
                    <a:lstStyle/>
                    <a:p>
                      <a:endParaRPr lang="en-AU"/>
                    </a:p>
                  </a:txBody>
                  <a:tcPr/>
                </a:tc>
                <a:tc rowSpan="2">
                  <a:txBody>
                    <a:bodyPr/>
                    <a:lstStyle/>
                    <a:p>
                      <a:pPr algn="ctr">
                        <a:lnSpc>
                          <a:spcPct val="107000"/>
                        </a:lnSpc>
                        <a:spcAft>
                          <a:spcPts val="800"/>
                        </a:spcAft>
                      </a:pPr>
                      <a:r>
                        <a:rPr lang="en-AU" sz="1400" b="1" kern="100" dirty="0">
                          <a:solidFill>
                            <a:schemeClr val="tx1"/>
                          </a:solidFill>
                          <a:effectLst/>
                        </a:rPr>
                        <a:t>Total</a:t>
                      </a:r>
                    </a:p>
                    <a:p>
                      <a:pPr algn="ctr">
                        <a:lnSpc>
                          <a:spcPct val="107000"/>
                        </a:lnSpc>
                        <a:spcAft>
                          <a:spcPts val="800"/>
                        </a:spcAft>
                      </a:pPr>
                      <a:r>
                        <a:rPr lang="en-AU" sz="1400" b="1" kern="100" dirty="0">
                          <a:solidFill>
                            <a:schemeClr val="tx1"/>
                          </a:solidFill>
                          <a:effectLst/>
                        </a:rPr>
                        <a:t>(n=826)</a:t>
                      </a:r>
                      <a:endParaRPr lang="en-AU" sz="1400" b="1" kern="100" dirty="0">
                        <a:solidFill>
                          <a:schemeClr val="tx1"/>
                        </a:solidFill>
                        <a:effectLst/>
                        <a:latin typeface="Aptos" panose="020B0004020202020204" pitchFamily="34" charset="0"/>
                        <a:cs typeface="Times New Roman" panose="02020603050405020304" pitchFamily="18" charset="0"/>
                      </a:endParaRPr>
                    </a:p>
                  </a:txBody>
                  <a:tcPr marL="0" marR="0" marT="0" marB="0">
                    <a:lnL w="635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43461357"/>
                  </a:ext>
                </a:extLst>
              </a:tr>
              <a:tr h="595998">
                <a:tc vMerge="1">
                  <a:txBody>
                    <a:bodyPr/>
                    <a:lstStyle/>
                    <a:p>
                      <a:endParaRPr lang="en-AU"/>
                    </a:p>
                  </a:txBody>
                  <a:tcPr/>
                </a:tc>
                <a:tc>
                  <a:txBody>
                    <a:bodyPr/>
                    <a:lstStyle/>
                    <a:p>
                      <a:pPr algn="ctr">
                        <a:lnSpc>
                          <a:spcPct val="107000"/>
                        </a:lnSpc>
                        <a:spcAft>
                          <a:spcPts val="800"/>
                        </a:spcAft>
                      </a:pPr>
                      <a:r>
                        <a:rPr lang="en-AU" sz="1400" b="1" kern="100" dirty="0">
                          <a:solidFill>
                            <a:schemeClr val="tx1"/>
                          </a:solidFill>
                          <a:effectLst/>
                        </a:rPr>
                        <a:t>DRV/r + 2NRTI (n=52)</a:t>
                      </a:r>
                      <a:endParaRPr lang="en-AU"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a:lnSpc>
                          <a:spcPct val="107000"/>
                        </a:lnSpc>
                        <a:spcAft>
                          <a:spcPts val="800"/>
                        </a:spcAft>
                      </a:pPr>
                      <a:r>
                        <a:rPr lang="en-AU" sz="1400" b="1" kern="100" dirty="0">
                          <a:solidFill>
                            <a:schemeClr val="tx1"/>
                          </a:solidFill>
                          <a:effectLst/>
                        </a:rPr>
                        <a:t>DRV/r + DTG (n=55)</a:t>
                      </a:r>
                      <a:endParaRPr lang="en-AU"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lnSpc>
                          <a:spcPct val="107000"/>
                        </a:lnSpc>
                        <a:spcAft>
                          <a:spcPts val="800"/>
                        </a:spcAft>
                      </a:pPr>
                      <a:r>
                        <a:rPr lang="en-AU" sz="1400" b="1" kern="100" dirty="0">
                          <a:solidFill>
                            <a:schemeClr val="tx1"/>
                          </a:solidFill>
                          <a:effectLst/>
                        </a:rPr>
                        <a:t>DRV/r + 2NRTI (n=209)</a:t>
                      </a:r>
                      <a:endParaRPr lang="en-AU"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a:lnSpc>
                          <a:spcPct val="107000"/>
                        </a:lnSpc>
                        <a:spcAft>
                          <a:spcPts val="800"/>
                        </a:spcAft>
                      </a:pPr>
                      <a:r>
                        <a:rPr lang="en-AU" sz="1400" b="1" kern="100" dirty="0">
                          <a:solidFill>
                            <a:schemeClr val="tx1"/>
                          </a:solidFill>
                          <a:effectLst/>
                        </a:rPr>
                        <a:t>DRV/r + DTG (n=216)</a:t>
                      </a:r>
                      <a:endParaRPr lang="en-AU"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B w="12700" cap="flat" cmpd="sng" algn="ctr">
                      <a:solidFill>
                        <a:schemeClr val="accent1"/>
                      </a:solidFill>
                      <a:prstDash val="solid"/>
                      <a:round/>
                      <a:headEnd type="none" w="med" len="med"/>
                      <a:tailEnd type="none" w="med" len="med"/>
                    </a:lnB>
                  </a:tcPr>
                </a:tc>
                <a:tc>
                  <a:txBody>
                    <a:bodyPr/>
                    <a:lstStyle/>
                    <a:p>
                      <a:pPr algn="ctr">
                        <a:lnSpc>
                          <a:spcPct val="107000"/>
                        </a:lnSpc>
                        <a:spcAft>
                          <a:spcPts val="800"/>
                        </a:spcAft>
                      </a:pPr>
                      <a:r>
                        <a:rPr lang="en-AU" sz="1400" b="1" kern="100" dirty="0">
                          <a:solidFill>
                            <a:schemeClr val="tx1"/>
                          </a:solidFill>
                          <a:effectLst/>
                        </a:rPr>
                        <a:t>DTG + TDF/XTC (n=294)</a:t>
                      </a:r>
                      <a:endParaRPr lang="en-AU"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R w="635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vMerge="1">
                  <a:txBody>
                    <a:bodyPr/>
                    <a:lstStyle/>
                    <a:p>
                      <a:endParaRPr dirty="0"/>
                    </a:p>
                  </a:txBody>
                  <a:tcPr marL="0" marR="0" marT="0" marB="0"/>
                </a:tc>
                <a:extLst>
                  <a:ext uri="{0D108BD9-81ED-4DB2-BD59-A6C34878D82A}">
                    <a16:rowId xmlns:a16="http://schemas.microsoft.com/office/drawing/2014/main" val="95605402"/>
                  </a:ext>
                </a:extLst>
              </a:tr>
              <a:tr h="376773">
                <a:tc>
                  <a:txBody>
                    <a:bodyPr/>
                    <a:lstStyle/>
                    <a:p>
                      <a:pPr>
                        <a:lnSpc>
                          <a:spcPct val="107000"/>
                        </a:lnSpc>
                        <a:spcAft>
                          <a:spcPts val="800"/>
                        </a:spcAft>
                      </a:pPr>
                      <a:r>
                        <a:rPr lang="en-AU" sz="1400" kern="100" dirty="0">
                          <a:solidFill>
                            <a:schemeClr val="tx1"/>
                          </a:solidFill>
                          <a:effectLst/>
                        </a:rPr>
                        <a:t>Age at randomisation (years), mean (SD)</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39.2 (9.6)</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40.0 (10.6)</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39.7 (9.6)</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39.2 (9.6)</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39.0 (9.6)</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R w="635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39.4 (10.0)</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635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83168765"/>
                  </a:ext>
                </a:extLst>
              </a:tr>
              <a:tr h="376773">
                <a:tc>
                  <a:txBody>
                    <a:bodyPr/>
                    <a:lstStyle/>
                    <a:p>
                      <a:pPr>
                        <a:lnSpc>
                          <a:spcPct val="107000"/>
                        </a:lnSpc>
                        <a:spcAft>
                          <a:spcPts val="800"/>
                        </a:spcAft>
                      </a:pPr>
                      <a:r>
                        <a:rPr lang="en-AU" sz="1400" kern="100">
                          <a:solidFill>
                            <a:schemeClr val="tx1"/>
                          </a:solidFill>
                          <a:effectLst/>
                        </a:rPr>
                        <a:t>BMI (kg/m</a:t>
                      </a:r>
                      <a:r>
                        <a:rPr lang="en-AU" sz="1400" kern="100" baseline="30000">
                          <a:solidFill>
                            <a:schemeClr val="tx1"/>
                          </a:solidFill>
                          <a:effectLst/>
                        </a:rPr>
                        <a:t>2</a:t>
                      </a:r>
                      <a:r>
                        <a:rPr lang="en-AU" sz="1400" kern="100">
                          <a:solidFill>
                            <a:schemeClr val="tx1"/>
                          </a:solidFill>
                          <a:effectLst/>
                        </a:rPr>
                        <a:t>), median [IQR]</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a:solidFill>
                            <a:schemeClr val="tx1"/>
                          </a:solidFill>
                          <a:effectLst/>
                        </a:rPr>
                        <a:t>22.5 [20.1, 24.7]</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a:solidFill>
                            <a:schemeClr val="tx1"/>
                          </a:solidFill>
                          <a:effectLst/>
                        </a:rPr>
                        <a:t>21.6 [19.3, 25.1]</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a:solidFill>
                            <a:schemeClr val="tx1"/>
                          </a:solidFill>
                          <a:effectLst/>
                        </a:rPr>
                        <a:t>23.6 [21.0, 27.4]</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a:solidFill>
                            <a:schemeClr val="tx1"/>
                          </a:solidFill>
                          <a:effectLst/>
                        </a:rPr>
                        <a:t>22.5 [19.8, 26.7]</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dirty="0">
                          <a:solidFill>
                            <a:schemeClr val="tx1"/>
                          </a:solidFill>
                          <a:effectLst/>
                        </a:rPr>
                        <a:t>23.5 [20.4, 27.1]</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dirty="0">
                          <a:solidFill>
                            <a:schemeClr val="tx1"/>
                          </a:solidFill>
                          <a:effectLst/>
                        </a:rPr>
                        <a:t>23.0 [20.3, 26.8]</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20269077"/>
                  </a:ext>
                </a:extLst>
              </a:tr>
              <a:tr h="292760">
                <a:tc>
                  <a:txBody>
                    <a:bodyPr/>
                    <a:lstStyle/>
                    <a:p>
                      <a:pPr>
                        <a:lnSpc>
                          <a:spcPct val="107000"/>
                        </a:lnSpc>
                        <a:spcAft>
                          <a:spcPts val="800"/>
                        </a:spcAft>
                      </a:pPr>
                      <a:r>
                        <a:rPr lang="en-AU" sz="1400" kern="100" dirty="0">
                          <a:solidFill>
                            <a:schemeClr val="tx1"/>
                          </a:solidFill>
                          <a:effectLst/>
                        </a:rPr>
                        <a:t>Male </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23 (44.2)</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a:solidFill>
                            <a:schemeClr val="tx1"/>
                          </a:solidFill>
                          <a:effectLst/>
                        </a:rPr>
                        <a:t>29 (52.7)</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a:solidFill>
                            <a:schemeClr val="tx1"/>
                          </a:solidFill>
                          <a:effectLst/>
                        </a:rPr>
                        <a:t>96 (45.9)</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93 (43.5)</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134 (45.7)</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376 (45.5)</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96350671"/>
                  </a:ext>
                </a:extLst>
              </a:tr>
              <a:tr h="292760">
                <a:tc>
                  <a:txBody>
                    <a:bodyPr/>
                    <a:lstStyle/>
                    <a:p>
                      <a:pPr>
                        <a:lnSpc>
                          <a:spcPct val="107000"/>
                        </a:lnSpc>
                        <a:spcAft>
                          <a:spcPts val="800"/>
                        </a:spcAft>
                      </a:pPr>
                      <a:r>
                        <a:rPr lang="en-AU" sz="1400" kern="100">
                          <a:solidFill>
                            <a:schemeClr val="tx1"/>
                          </a:solidFill>
                          <a:effectLst/>
                        </a:rPr>
                        <a:t>Ethnicity </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a:solidFill>
                            <a:schemeClr val="tx1"/>
                          </a:solidFill>
                          <a:effectLst/>
                        </a:rPr>
                        <a:t> </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a:solidFill>
                            <a:schemeClr val="tx1"/>
                          </a:solidFill>
                          <a:effectLst/>
                        </a:rPr>
                        <a:t> </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a:solidFill>
                            <a:schemeClr val="tx1"/>
                          </a:solidFill>
                          <a:effectLst/>
                        </a:rPr>
                        <a:t> </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a:solidFill>
                            <a:schemeClr val="tx1"/>
                          </a:solidFill>
                          <a:effectLst/>
                        </a:rPr>
                        <a:t> </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dirty="0">
                          <a:solidFill>
                            <a:schemeClr val="tx1"/>
                          </a:solidFill>
                          <a:effectLst/>
                        </a:rPr>
                        <a:t> </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dirty="0">
                          <a:solidFill>
                            <a:schemeClr val="tx1"/>
                          </a:solidFill>
                          <a:effectLst/>
                        </a:rPr>
                        <a:t> </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31326118"/>
                  </a:ext>
                </a:extLst>
              </a:tr>
              <a:tr h="292760">
                <a:tc>
                  <a:txBody>
                    <a:bodyPr/>
                    <a:lstStyle/>
                    <a:p>
                      <a:pPr>
                        <a:lnSpc>
                          <a:spcPct val="107000"/>
                        </a:lnSpc>
                        <a:spcAft>
                          <a:spcPts val="800"/>
                        </a:spcAft>
                      </a:pPr>
                      <a:r>
                        <a:rPr lang="en-AU" sz="1400" kern="100">
                          <a:solidFill>
                            <a:schemeClr val="tx1"/>
                          </a:solidFill>
                          <a:effectLst/>
                        </a:rPr>
                        <a:t>Asian</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a:solidFill>
                            <a:schemeClr val="tx1"/>
                          </a:solidFill>
                          <a:effectLst/>
                        </a:rPr>
                        <a:t>19 (36.5)</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a:solidFill>
                            <a:schemeClr val="tx1"/>
                          </a:solidFill>
                          <a:effectLst/>
                        </a:rPr>
                        <a:t>19 (34.6)</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a:solidFill>
                            <a:schemeClr val="tx1"/>
                          </a:solidFill>
                          <a:effectLst/>
                        </a:rPr>
                        <a:t>51 (24.4)</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a:solidFill>
                            <a:schemeClr val="tx1"/>
                          </a:solidFill>
                          <a:effectLst/>
                        </a:rPr>
                        <a:t>51 (23.6)</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67 (22.8)</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207 (25.1)</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00714219"/>
                  </a:ext>
                </a:extLst>
              </a:tr>
              <a:tr h="292760">
                <a:tc>
                  <a:txBody>
                    <a:bodyPr/>
                    <a:lstStyle/>
                    <a:p>
                      <a:pPr>
                        <a:lnSpc>
                          <a:spcPct val="107000"/>
                        </a:lnSpc>
                        <a:spcAft>
                          <a:spcPts val="800"/>
                        </a:spcAft>
                      </a:pPr>
                      <a:r>
                        <a:rPr lang="en-AU" sz="1400" kern="100">
                          <a:solidFill>
                            <a:schemeClr val="tx1"/>
                          </a:solidFill>
                          <a:effectLst/>
                        </a:rPr>
                        <a:t>Black</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a:solidFill>
                            <a:schemeClr val="tx1"/>
                          </a:solidFill>
                          <a:effectLst/>
                        </a:rPr>
                        <a:t>32 (61.5)</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a:solidFill>
                            <a:schemeClr val="tx1"/>
                          </a:solidFill>
                          <a:effectLst/>
                        </a:rPr>
                        <a:t>36 (65.5)</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a:solidFill>
                            <a:schemeClr val="tx1"/>
                          </a:solidFill>
                          <a:effectLst/>
                        </a:rPr>
                        <a:t>145 (69.4)</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a:solidFill>
                            <a:schemeClr val="tx1"/>
                          </a:solidFill>
                          <a:effectLst/>
                        </a:rPr>
                        <a:t>149 (69.0)</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dirty="0">
                          <a:solidFill>
                            <a:schemeClr val="tx1"/>
                          </a:solidFill>
                          <a:effectLst/>
                        </a:rPr>
                        <a:t>208 (70.8)</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dirty="0">
                          <a:solidFill>
                            <a:schemeClr val="tx1"/>
                          </a:solidFill>
                          <a:effectLst/>
                        </a:rPr>
                        <a:t>570 (69.0)</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63046832"/>
                  </a:ext>
                </a:extLst>
              </a:tr>
              <a:tr h="376773">
                <a:tc>
                  <a:txBody>
                    <a:bodyPr/>
                    <a:lstStyle/>
                    <a:p>
                      <a:pPr>
                        <a:lnSpc>
                          <a:spcPct val="107000"/>
                        </a:lnSpc>
                        <a:spcAft>
                          <a:spcPts val="800"/>
                        </a:spcAft>
                      </a:pPr>
                      <a:r>
                        <a:rPr lang="en-AU" sz="1400" kern="100" dirty="0">
                          <a:solidFill>
                            <a:schemeClr val="tx1"/>
                          </a:solidFill>
                          <a:effectLst/>
                        </a:rPr>
                        <a:t>CD4 T-cell count (cell/µL), median [IQR]</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a:solidFill>
                            <a:schemeClr val="tx1"/>
                          </a:solidFill>
                          <a:effectLst/>
                        </a:rPr>
                        <a:t>186 [92, 345]</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a:solidFill>
                            <a:schemeClr val="tx1"/>
                          </a:solidFill>
                          <a:effectLst/>
                        </a:rPr>
                        <a:t>166 [61, 298]</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a:solidFill>
                            <a:schemeClr val="tx1"/>
                          </a:solidFill>
                          <a:effectLst/>
                        </a:rPr>
                        <a:t>195 [85, 355]</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a:solidFill>
                            <a:schemeClr val="tx1"/>
                          </a:solidFill>
                          <a:effectLst/>
                        </a:rPr>
                        <a:t>213 [93, 350]</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222 [111, 375]</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206 [93, 354]</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89401697"/>
                  </a:ext>
                </a:extLst>
              </a:tr>
              <a:tr h="785932">
                <a:tc>
                  <a:txBody>
                    <a:bodyPr/>
                    <a:lstStyle/>
                    <a:p>
                      <a:pPr>
                        <a:lnSpc>
                          <a:spcPct val="107000"/>
                        </a:lnSpc>
                        <a:spcAft>
                          <a:spcPts val="800"/>
                        </a:spcAft>
                      </a:pPr>
                      <a:r>
                        <a:rPr lang="en-AU" sz="1400" kern="100" dirty="0">
                          <a:solidFill>
                            <a:schemeClr val="tx1"/>
                          </a:solidFill>
                          <a:effectLst/>
                        </a:rPr>
                        <a:t>HIV-RNA (copies/mL), median [IQR]</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a:solidFill>
                            <a:schemeClr val="tx1"/>
                          </a:solidFill>
                          <a:effectLst/>
                        </a:rPr>
                        <a:t>17000</a:t>
                      </a:r>
                    </a:p>
                    <a:p>
                      <a:pPr algn="r">
                        <a:lnSpc>
                          <a:spcPct val="107000"/>
                        </a:lnSpc>
                        <a:spcAft>
                          <a:spcPts val="800"/>
                        </a:spcAft>
                      </a:pPr>
                      <a:r>
                        <a:rPr lang="en-AU" sz="1400" kern="100">
                          <a:solidFill>
                            <a:schemeClr val="tx1"/>
                          </a:solidFill>
                          <a:effectLst/>
                        </a:rPr>
                        <a:t>[2200, 49561]</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a:solidFill>
                            <a:schemeClr val="tx1"/>
                          </a:solidFill>
                          <a:effectLst/>
                        </a:rPr>
                        <a:t>21500</a:t>
                      </a:r>
                    </a:p>
                    <a:p>
                      <a:pPr algn="r">
                        <a:lnSpc>
                          <a:spcPct val="107000"/>
                        </a:lnSpc>
                        <a:spcAft>
                          <a:spcPts val="800"/>
                        </a:spcAft>
                      </a:pPr>
                      <a:r>
                        <a:rPr lang="en-AU" sz="1400" kern="100">
                          <a:solidFill>
                            <a:schemeClr val="tx1"/>
                          </a:solidFill>
                          <a:effectLst/>
                        </a:rPr>
                        <a:t>[5209, 87744]</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a:solidFill>
                            <a:schemeClr val="tx1"/>
                          </a:solidFill>
                          <a:effectLst/>
                        </a:rPr>
                        <a:t>14195</a:t>
                      </a:r>
                    </a:p>
                    <a:p>
                      <a:pPr algn="r">
                        <a:lnSpc>
                          <a:spcPct val="107000"/>
                        </a:lnSpc>
                        <a:spcAft>
                          <a:spcPts val="800"/>
                        </a:spcAft>
                      </a:pPr>
                      <a:r>
                        <a:rPr lang="en-AU" sz="1400" kern="100">
                          <a:solidFill>
                            <a:schemeClr val="tx1"/>
                          </a:solidFill>
                          <a:effectLst/>
                        </a:rPr>
                        <a:t>[3109, 70923]</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a:solidFill>
                            <a:schemeClr val="tx1"/>
                          </a:solidFill>
                          <a:effectLst/>
                        </a:rPr>
                        <a:t>13162</a:t>
                      </a:r>
                    </a:p>
                    <a:p>
                      <a:pPr algn="r">
                        <a:lnSpc>
                          <a:spcPct val="107000"/>
                        </a:lnSpc>
                        <a:spcAft>
                          <a:spcPts val="800"/>
                        </a:spcAft>
                      </a:pPr>
                      <a:r>
                        <a:rPr lang="en-AU" sz="1400" kern="100">
                          <a:solidFill>
                            <a:schemeClr val="tx1"/>
                          </a:solidFill>
                          <a:effectLst/>
                        </a:rPr>
                        <a:t>[3600, 72661]</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dirty="0">
                          <a:solidFill>
                            <a:schemeClr val="tx1"/>
                          </a:solidFill>
                          <a:effectLst/>
                        </a:rPr>
                        <a:t>16000</a:t>
                      </a:r>
                    </a:p>
                    <a:p>
                      <a:pPr algn="r">
                        <a:lnSpc>
                          <a:spcPct val="107000"/>
                        </a:lnSpc>
                        <a:spcAft>
                          <a:spcPts val="800"/>
                        </a:spcAft>
                      </a:pPr>
                      <a:r>
                        <a:rPr lang="en-AU" sz="1400" kern="100" dirty="0">
                          <a:solidFill>
                            <a:schemeClr val="tx1"/>
                          </a:solidFill>
                          <a:effectLst/>
                        </a:rPr>
                        <a:t>[4100, 57891]</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AU" sz="1400" kern="100" dirty="0">
                          <a:solidFill>
                            <a:schemeClr val="tx1"/>
                          </a:solidFill>
                          <a:effectLst/>
                        </a:rPr>
                        <a:t>15400</a:t>
                      </a:r>
                    </a:p>
                    <a:p>
                      <a:pPr algn="r">
                        <a:lnSpc>
                          <a:spcPct val="107000"/>
                        </a:lnSpc>
                        <a:spcAft>
                          <a:spcPts val="800"/>
                        </a:spcAft>
                      </a:pPr>
                      <a:r>
                        <a:rPr lang="en-AU" sz="1400" kern="100" dirty="0">
                          <a:solidFill>
                            <a:schemeClr val="tx1"/>
                          </a:solidFill>
                          <a:effectLst/>
                        </a:rPr>
                        <a:t>[3600, 65986]</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3402482"/>
                  </a:ext>
                </a:extLst>
              </a:tr>
              <a:tr h="561941">
                <a:tc>
                  <a:txBody>
                    <a:bodyPr/>
                    <a:lstStyle/>
                    <a:p>
                      <a:pPr>
                        <a:lnSpc>
                          <a:spcPct val="107000"/>
                        </a:lnSpc>
                        <a:spcAft>
                          <a:spcPts val="800"/>
                        </a:spcAft>
                      </a:pPr>
                      <a:r>
                        <a:rPr lang="en-AU" sz="1400" kern="100">
                          <a:solidFill>
                            <a:schemeClr val="tx1"/>
                          </a:solidFill>
                          <a:effectLst/>
                        </a:rPr>
                        <a:t>Duration ART (years), median [IQR]</a:t>
                      </a:r>
                      <a:endParaRPr lang="en-AU"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5.1 [2.9, 7.5]</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5.8 [2.7, 8.0]</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4.7 [2.5, 7.9]</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4.4 [1.8, 8.2]</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7971" marR="67971" marT="9440" marB="0">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5.4 [2.3, 8.9]</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lnSpc>
                          <a:spcPct val="107000"/>
                        </a:lnSpc>
                        <a:spcAft>
                          <a:spcPts val="800"/>
                        </a:spcAft>
                      </a:pPr>
                      <a:r>
                        <a:rPr lang="en-AU" sz="1400" kern="100" dirty="0">
                          <a:solidFill>
                            <a:schemeClr val="tx1"/>
                          </a:solidFill>
                          <a:effectLst/>
                        </a:rPr>
                        <a:t>5.0 [2.2, 8.3]</a:t>
                      </a:r>
                      <a:endParaRPr lang="en-AU"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18485105"/>
                  </a:ext>
                </a:extLst>
              </a:tr>
            </a:tbl>
          </a:graphicData>
        </a:graphic>
      </p:graphicFrame>
    </p:spTree>
    <p:extLst>
      <p:ext uri="{BB962C8B-B14F-4D97-AF65-F5344CB8AC3E}">
        <p14:creationId xmlns:p14="http://schemas.microsoft.com/office/powerpoint/2010/main" val="65226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44D0-7BF2-482B-3556-25FBD1C3D555}"/>
              </a:ext>
            </a:extLst>
          </p:cNvPr>
          <p:cNvSpPr>
            <a:spLocks noGrp="1"/>
          </p:cNvSpPr>
          <p:nvPr>
            <p:ph type="title"/>
          </p:nvPr>
        </p:nvSpPr>
        <p:spPr/>
        <p:txBody>
          <a:bodyPr/>
          <a:lstStyle/>
          <a:p>
            <a:pPr algn="ctr"/>
            <a:r>
              <a:rPr lang="en-AU" dirty="0">
                <a:solidFill>
                  <a:schemeClr val="accent1">
                    <a:lumMod val="75000"/>
                  </a:schemeClr>
                </a:solidFill>
                <a:latin typeface="Arial" panose="020B0604020202020204" pitchFamily="34" charset="0"/>
                <a:cs typeface="Arial" panose="020B0604020202020204" pitchFamily="34" charset="0"/>
              </a:rPr>
              <a:t>Virological efficacy at week-48 and 96</a:t>
            </a:r>
            <a:endParaRPr lang="en-AU"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375294FA-4D0D-FA60-3C17-700FECC23389}"/>
              </a:ext>
            </a:extLst>
          </p:cNvPr>
          <p:cNvSpPr>
            <a:spLocks noGrp="1"/>
          </p:cNvSpPr>
          <p:nvPr>
            <p:ph sz="half" idx="2"/>
          </p:nvPr>
        </p:nvSpPr>
        <p:spPr>
          <a:xfrm>
            <a:off x="6418740" y="5669108"/>
            <a:ext cx="4894729" cy="324463"/>
          </a:xfrm>
        </p:spPr>
        <p:txBody>
          <a:bodyPr>
            <a:normAutofit/>
          </a:bodyPr>
          <a:lstStyle/>
          <a:p>
            <a:pPr marL="0" indent="0">
              <a:buNone/>
            </a:pPr>
            <a:r>
              <a:rPr lang="en-AU" sz="1600" b="1" dirty="0"/>
              <a:t>Percentage with HIV RNA &lt;50 copies/ml at week 96</a:t>
            </a:r>
          </a:p>
        </p:txBody>
      </p:sp>
      <p:graphicFrame>
        <p:nvGraphicFramePr>
          <p:cNvPr id="5" name="Chart 4">
            <a:extLst>
              <a:ext uri="{FF2B5EF4-FFF2-40B4-BE49-F238E27FC236}">
                <a16:creationId xmlns:a16="http://schemas.microsoft.com/office/drawing/2014/main" id="{874F10D7-86DD-DA3C-FF3E-49AB8EFA9F3D}"/>
              </a:ext>
            </a:extLst>
          </p:cNvPr>
          <p:cNvGraphicFramePr>
            <a:graphicFrameLocks/>
          </p:cNvGraphicFramePr>
          <p:nvPr>
            <p:extLst>
              <p:ext uri="{D42A27DB-BD31-4B8C-83A1-F6EECF244321}">
                <p14:modId xmlns:p14="http://schemas.microsoft.com/office/powerpoint/2010/main" val="5666023"/>
              </p:ext>
            </p:extLst>
          </p:nvPr>
        </p:nvGraphicFramePr>
        <p:xfrm>
          <a:off x="8456979" y="1690688"/>
          <a:ext cx="2644914" cy="39364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825B2F5-02AB-37E7-DBCC-3710BD7C484D}"/>
              </a:ext>
            </a:extLst>
          </p:cNvPr>
          <p:cNvGraphicFramePr>
            <a:graphicFrameLocks/>
          </p:cNvGraphicFramePr>
          <p:nvPr>
            <p:extLst>
              <p:ext uri="{D42A27DB-BD31-4B8C-83A1-F6EECF244321}">
                <p14:modId xmlns:p14="http://schemas.microsoft.com/office/powerpoint/2010/main" val="1694939730"/>
              </p:ext>
            </p:extLst>
          </p:nvPr>
        </p:nvGraphicFramePr>
        <p:xfrm>
          <a:off x="6395973" y="1690688"/>
          <a:ext cx="2168586" cy="3936489"/>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76732C46-2BBB-4917-73DA-7E413EBCD8AE}"/>
              </a:ext>
            </a:extLst>
          </p:cNvPr>
          <p:cNvSpPr/>
          <p:nvPr/>
        </p:nvSpPr>
        <p:spPr>
          <a:xfrm rot="16200000">
            <a:off x="6626739" y="3943866"/>
            <a:ext cx="1054245" cy="3765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191/251</a:t>
            </a:r>
          </a:p>
        </p:txBody>
      </p:sp>
      <p:sp>
        <p:nvSpPr>
          <p:cNvPr id="8" name="Rectangle 7">
            <a:extLst>
              <a:ext uri="{FF2B5EF4-FFF2-40B4-BE49-F238E27FC236}">
                <a16:creationId xmlns:a16="http://schemas.microsoft.com/office/drawing/2014/main" id="{672E2DD9-D7D9-71DB-6B96-99667BBC17FF}"/>
              </a:ext>
            </a:extLst>
          </p:cNvPr>
          <p:cNvSpPr/>
          <p:nvPr/>
        </p:nvSpPr>
        <p:spPr>
          <a:xfrm rot="16200000">
            <a:off x="7489690" y="3900239"/>
            <a:ext cx="1054245" cy="3765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215/251</a:t>
            </a:r>
          </a:p>
        </p:txBody>
      </p:sp>
      <p:sp>
        <p:nvSpPr>
          <p:cNvPr id="9" name="Rectangle 8">
            <a:extLst>
              <a:ext uri="{FF2B5EF4-FFF2-40B4-BE49-F238E27FC236}">
                <a16:creationId xmlns:a16="http://schemas.microsoft.com/office/drawing/2014/main" id="{712F8864-5FCB-592F-CC52-23FD832B213D}"/>
              </a:ext>
            </a:extLst>
          </p:cNvPr>
          <p:cNvSpPr/>
          <p:nvPr/>
        </p:nvSpPr>
        <p:spPr>
          <a:xfrm rot="16200000">
            <a:off x="8519131" y="3943867"/>
            <a:ext cx="1054245" cy="3765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146/201</a:t>
            </a:r>
          </a:p>
        </p:txBody>
      </p:sp>
      <p:sp>
        <p:nvSpPr>
          <p:cNvPr id="10" name="Rectangle 9">
            <a:extLst>
              <a:ext uri="{FF2B5EF4-FFF2-40B4-BE49-F238E27FC236}">
                <a16:creationId xmlns:a16="http://schemas.microsoft.com/office/drawing/2014/main" id="{10635368-B218-11BD-BF9F-BB0A13A8B40D}"/>
              </a:ext>
            </a:extLst>
          </p:cNvPr>
          <p:cNvSpPr/>
          <p:nvPr/>
        </p:nvSpPr>
        <p:spPr>
          <a:xfrm rot="16200000">
            <a:off x="9299012" y="3943867"/>
            <a:ext cx="1054245" cy="3765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175/203</a:t>
            </a:r>
          </a:p>
        </p:txBody>
      </p:sp>
      <p:sp>
        <p:nvSpPr>
          <p:cNvPr id="11" name="Rectangle 10">
            <a:extLst>
              <a:ext uri="{FF2B5EF4-FFF2-40B4-BE49-F238E27FC236}">
                <a16:creationId xmlns:a16="http://schemas.microsoft.com/office/drawing/2014/main" id="{489452C5-AA77-1E42-4757-199A142C9ED4}"/>
              </a:ext>
            </a:extLst>
          </p:cNvPr>
          <p:cNvSpPr/>
          <p:nvPr/>
        </p:nvSpPr>
        <p:spPr>
          <a:xfrm rot="16200000">
            <a:off x="10035266" y="3900240"/>
            <a:ext cx="1141499" cy="3765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230/283</a:t>
            </a:r>
          </a:p>
        </p:txBody>
      </p:sp>
      <p:pic>
        <p:nvPicPr>
          <p:cNvPr id="12" name="Picture 2" descr="Kirby Institute - AAMRI">
            <a:extLst>
              <a:ext uri="{FF2B5EF4-FFF2-40B4-BE49-F238E27FC236}">
                <a16:creationId xmlns:a16="http://schemas.microsoft.com/office/drawing/2014/main" id="{86F94FA4-703E-5917-871A-7A30A41305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986" b="15903"/>
          <a:stretch/>
        </p:blipFill>
        <p:spPr bwMode="auto">
          <a:xfrm>
            <a:off x="226395" y="6221007"/>
            <a:ext cx="1223609" cy="6192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21F73BB-F86E-1679-C1A0-09DEE51C64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1416" y="6359966"/>
            <a:ext cx="861917" cy="369674"/>
          </a:xfrm>
          <a:prstGeom prst="rect">
            <a:avLst/>
          </a:prstGeom>
        </p:spPr>
      </p:pic>
      <p:pic>
        <p:nvPicPr>
          <p:cNvPr id="14" name="Picture 2" descr="Research Data Australia">
            <a:extLst>
              <a:ext uri="{FF2B5EF4-FFF2-40B4-BE49-F238E27FC236}">
                <a16:creationId xmlns:a16="http://schemas.microsoft.com/office/drawing/2014/main" id="{73111CC9-9AD4-0482-8544-107F273577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6362" y="6342237"/>
            <a:ext cx="1122009" cy="4688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A1A4DD15-7245-64B8-F24C-5C38FC996C7F}"/>
              </a:ext>
            </a:extLst>
          </p:cNvPr>
          <p:cNvGraphicFramePr>
            <a:graphicFrameLocks/>
          </p:cNvGraphicFramePr>
          <p:nvPr>
            <p:extLst>
              <p:ext uri="{D42A27DB-BD31-4B8C-83A1-F6EECF244321}">
                <p14:modId xmlns:p14="http://schemas.microsoft.com/office/powerpoint/2010/main" val="2184317520"/>
              </p:ext>
            </p:extLst>
          </p:nvPr>
        </p:nvGraphicFramePr>
        <p:xfrm>
          <a:off x="720762" y="1690689"/>
          <a:ext cx="2248220" cy="393648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14">
            <a:extLst>
              <a:ext uri="{FF2B5EF4-FFF2-40B4-BE49-F238E27FC236}">
                <a16:creationId xmlns:a16="http://schemas.microsoft.com/office/drawing/2014/main" id="{B8101453-DB05-8F98-AF09-E2B3DB68E030}"/>
              </a:ext>
            </a:extLst>
          </p:cNvPr>
          <p:cNvGraphicFramePr>
            <a:graphicFrameLocks/>
          </p:cNvGraphicFramePr>
          <p:nvPr>
            <p:extLst>
              <p:ext uri="{D42A27DB-BD31-4B8C-83A1-F6EECF244321}">
                <p14:modId xmlns:p14="http://schemas.microsoft.com/office/powerpoint/2010/main" val="4054654117"/>
              </p:ext>
            </p:extLst>
          </p:nvPr>
        </p:nvGraphicFramePr>
        <p:xfrm>
          <a:off x="2968982" y="1690688"/>
          <a:ext cx="3023027" cy="3936489"/>
        </p:xfrm>
        <a:graphic>
          <a:graphicData uri="http://schemas.openxmlformats.org/drawingml/2006/chart">
            <c:chart xmlns:c="http://schemas.openxmlformats.org/drawingml/2006/chart" xmlns:r="http://schemas.openxmlformats.org/officeDocument/2006/relationships" r:id="rId9"/>
          </a:graphicData>
        </a:graphic>
      </p:graphicFrame>
      <p:sp>
        <p:nvSpPr>
          <p:cNvPr id="16" name="Content Placeholder 3">
            <a:extLst>
              <a:ext uri="{FF2B5EF4-FFF2-40B4-BE49-F238E27FC236}">
                <a16:creationId xmlns:a16="http://schemas.microsoft.com/office/drawing/2014/main" id="{C5409A64-EFAE-F476-E351-8F80E9EB047B}"/>
              </a:ext>
            </a:extLst>
          </p:cNvPr>
          <p:cNvSpPr txBox="1">
            <a:spLocks/>
          </p:cNvSpPr>
          <p:nvPr/>
        </p:nvSpPr>
        <p:spPr>
          <a:xfrm>
            <a:off x="955637" y="5670896"/>
            <a:ext cx="4894729" cy="324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600" b="1" dirty="0"/>
              <a:t>Percentage with HIV RNA &lt;50 copies/ml at week 48</a:t>
            </a:r>
          </a:p>
        </p:txBody>
      </p:sp>
      <p:sp>
        <p:nvSpPr>
          <p:cNvPr id="17" name="Rectangle 16">
            <a:extLst>
              <a:ext uri="{FF2B5EF4-FFF2-40B4-BE49-F238E27FC236}">
                <a16:creationId xmlns:a16="http://schemas.microsoft.com/office/drawing/2014/main" id="{84A57F0D-592B-3421-739C-A504F1ADE7B0}"/>
              </a:ext>
            </a:extLst>
          </p:cNvPr>
          <p:cNvSpPr/>
          <p:nvPr/>
        </p:nvSpPr>
        <p:spPr>
          <a:xfrm rot="16200000">
            <a:off x="937746" y="3934896"/>
            <a:ext cx="1054245" cy="3765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194/257</a:t>
            </a:r>
          </a:p>
        </p:txBody>
      </p:sp>
      <p:sp>
        <p:nvSpPr>
          <p:cNvPr id="18" name="Rectangle 17">
            <a:extLst>
              <a:ext uri="{FF2B5EF4-FFF2-40B4-BE49-F238E27FC236}">
                <a16:creationId xmlns:a16="http://schemas.microsoft.com/office/drawing/2014/main" id="{2D5E0C30-70DC-0EFE-C2DF-02AC0E20B6CC}"/>
              </a:ext>
            </a:extLst>
          </p:cNvPr>
          <p:cNvSpPr/>
          <p:nvPr/>
        </p:nvSpPr>
        <p:spPr>
          <a:xfrm rot="16200000">
            <a:off x="1869900" y="3936943"/>
            <a:ext cx="1054245" cy="3765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222/264</a:t>
            </a:r>
          </a:p>
        </p:txBody>
      </p:sp>
      <p:sp>
        <p:nvSpPr>
          <p:cNvPr id="19" name="Rectangle 18">
            <a:extLst>
              <a:ext uri="{FF2B5EF4-FFF2-40B4-BE49-F238E27FC236}">
                <a16:creationId xmlns:a16="http://schemas.microsoft.com/office/drawing/2014/main" id="{E26A8310-65B1-7BF2-3680-9F19785606D9}"/>
              </a:ext>
            </a:extLst>
          </p:cNvPr>
          <p:cNvSpPr/>
          <p:nvPr/>
        </p:nvSpPr>
        <p:spPr>
          <a:xfrm rot="16200000">
            <a:off x="3198659" y="3938990"/>
            <a:ext cx="1054245" cy="3765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147/206</a:t>
            </a:r>
          </a:p>
        </p:txBody>
      </p:sp>
      <p:sp>
        <p:nvSpPr>
          <p:cNvPr id="20" name="Rectangle 19">
            <a:extLst>
              <a:ext uri="{FF2B5EF4-FFF2-40B4-BE49-F238E27FC236}">
                <a16:creationId xmlns:a16="http://schemas.microsoft.com/office/drawing/2014/main" id="{FBDEFC51-BC0F-9740-B021-29A870EAEE65}"/>
              </a:ext>
            </a:extLst>
          </p:cNvPr>
          <p:cNvSpPr/>
          <p:nvPr/>
        </p:nvSpPr>
        <p:spPr>
          <a:xfrm rot="16200000">
            <a:off x="4042677" y="3941037"/>
            <a:ext cx="1054245" cy="3765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177/209</a:t>
            </a:r>
          </a:p>
        </p:txBody>
      </p:sp>
      <p:sp>
        <p:nvSpPr>
          <p:cNvPr id="21" name="Rectangle 20">
            <a:extLst>
              <a:ext uri="{FF2B5EF4-FFF2-40B4-BE49-F238E27FC236}">
                <a16:creationId xmlns:a16="http://schemas.microsoft.com/office/drawing/2014/main" id="{7D327849-C442-A5C5-A5A2-1FF83679D1EC}"/>
              </a:ext>
            </a:extLst>
          </p:cNvPr>
          <p:cNvSpPr/>
          <p:nvPr/>
        </p:nvSpPr>
        <p:spPr>
          <a:xfrm rot="16200000">
            <a:off x="4886695" y="3943084"/>
            <a:ext cx="1054245" cy="3765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227/291</a:t>
            </a:r>
          </a:p>
        </p:txBody>
      </p:sp>
    </p:spTree>
    <p:extLst>
      <p:ext uri="{BB962C8B-B14F-4D97-AF65-F5344CB8AC3E}">
        <p14:creationId xmlns:p14="http://schemas.microsoft.com/office/powerpoint/2010/main" val="247586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1269-3717-928A-D910-2C243AF105C8}"/>
              </a:ext>
            </a:extLst>
          </p:cNvPr>
          <p:cNvSpPr>
            <a:spLocks noGrp="1"/>
          </p:cNvSpPr>
          <p:nvPr>
            <p:ph type="title"/>
          </p:nvPr>
        </p:nvSpPr>
        <p:spPr/>
        <p:txBody>
          <a:bodyPr/>
          <a:lstStyle/>
          <a:p>
            <a:pPr algn="ctr"/>
            <a:r>
              <a:rPr lang="en-AU" dirty="0">
                <a:solidFill>
                  <a:schemeClr val="accent1">
                    <a:lumMod val="75000"/>
                  </a:schemeClr>
                </a:solidFill>
                <a:latin typeface="Arial" panose="020B0604020202020204" pitchFamily="34" charset="0"/>
                <a:cs typeface="Arial" panose="020B0604020202020204" pitchFamily="34" charset="0"/>
              </a:rPr>
              <a:t>Virological efficacy at week-96</a:t>
            </a:r>
          </a:p>
        </p:txBody>
      </p:sp>
      <p:pic>
        <p:nvPicPr>
          <p:cNvPr id="4" name="Picture 3">
            <a:extLst>
              <a:ext uri="{FF2B5EF4-FFF2-40B4-BE49-F238E27FC236}">
                <a16:creationId xmlns:a16="http://schemas.microsoft.com/office/drawing/2014/main" id="{8BB9E1EE-39C3-E620-84A9-6B2D084C08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316" y="1406285"/>
            <a:ext cx="6320790" cy="4814722"/>
          </a:xfrm>
          <a:prstGeom prst="rect">
            <a:avLst/>
          </a:prstGeom>
        </p:spPr>
      </p:pic>
      <p:graphicFrame>
        <p:nvGraphicFramePr>
          <p:cNvPr id="8" name="Table 7">
            <a:extLst>
              <a:ext uri="{FF2B5EF4-FFF2-40B4-BE49-F238E27FC236}">
                <a16:creationId xmlns:a16="http://schemas.microsoft.com/office/drawing/2014/main" id="{F2CCF5EF-35B6-6864-8452-1609F5EC019F}"/>
              </a:ext>
            </a:extLst>
          </p:cNvPr>
          <p:cNvGraphicFramePr>
            <a:graphicFrameLocks noGrp="1"/>
          </p:cNvGraphicFramePr>
          <p:nvPr>
            <p:extLst>
              <p:ext uri="{D42A27DB-BD31-4B8C-83A1-F6EECF244321}">
                <p14:modId xmlns:p14="http://schemas.microsoft.com/office/powerpoint/2010/main" val="1450264145"/>
              </p:ext>
            </p:extLst>
          </p:nvPr>
        </p:nvGraphicFramePr>
        <p:xfrm>
          <a:off x="7702475" y="1793190"/>
          <a:ext cx="3504722" cy="3381238"/>
        </p:xfrm>
        <a:graphic>
          <a:graphicData uri="http://schemas.openxmlformats.org/drawingml/2006/table">
            <a:tbl>
              <a:tblPr firstRow="1" bandRow="1">
                <a:tableStyleId>{5C22544A-7EE6-4342-B048-85BDC9FD1C3A}</a:tableStyleId>
              </a:tblPr>
              <a:tblGrid>
                <a:gridCol w="1108038">
                  <a:extLst>
                    <a:ext uri="{9D8B030D-6E8A-4147-A177-3AD203B41FA5}">
                      <a16:colId xmlns:a16="http://schemas.microsoft.com/office/drawing/2014/main" val="1224211318"/>
                    </a:ext>
                  </a:extLst>
                </a:gridCol>
                <a:gridCol w="2396684">
                  <a:extLst>
                    <a:ext uri="{9D8B030D-6E8A-4147-A177-3AD203B41FA5}">
                      <a16:colId xmlns:a16="http://schemas.microsoft.com/office/drawing/2014/main" val="874449080"/>
                    </a:ext>
                  </a:extLst>
                </a:gridCol>
              </a:tblGrid>
              <a:tr h="483032">
                <a:tc gridSpan="2">
                  <a:txBody>
                    <a:bodyPr/>
                    <a:lstStyle/>
                    <a:p>
                      <a:pPr marL="0" indent="0">
                        <a:buNone/>
                      </a:pPr>
                      <a:r>
                        <a:rPr lang="en-AU" sz="1800" b="1" dirty="0">
                          <a:solidFill>
                            <a:schemeClr val="tx1"/>
                          </a:solidFill>
                        </a:rPr>
                        <a:t>Difference % [95% CI], p value</a:t>
                      </a:r>
                    </a:p>
                  </a:txBody>
                  <a:tcPr>
                    <a:lnL w="190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buNone/>
                      </a:pPr>
                      <a:endParaRPr lang="en-AU" sz="1800" b="1" dirty="0">
                        <a:solidFill>
                          <a:schemeClr val="tx1"/>
                        </a:solidFill>
                      </a:endParaRPr>
                    </a:p>
                  </a:txBody>
                  <a:tcPr>
                    <a:lnL w="190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603121"/>
                  </a:ext>
                </a:extLst>
              </a:tr>
              <a:tr h="37387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t>SOC vs DTG+DRV/r</a:t>
                      </a:r>
                      <a:endParaRPr lang="en-AU" sz="1600" dirty="0"/>
                    </a:p>
                  </a:txBody>
                  <a:tcPr>
                    <a:lnL w="190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a:lnL w="190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8908241"/>
                  </a:ext>
                </a:extLst>
              </a:tr>
              <a:tr h="1115080">
                <a:tc>
                  <a:txBody>
                    <a:bodyPr/>
                    <a:lstStyle/>
                    <a:p>
                      <a:r>
                        <a:rPr lang="en-AU" sz="1600" dirty="0">
                          <a:effectLst/>
                          <a:latin typeface="Times New Roman" panose="02020603050405020304" pitchFamily="18" charset="0"/>
                          <a:ea typeface="Aptos" panose="020B0004020202020204" pitchFamily="34" charset="0"/>
                        </a:rPr>
                        <a:t>&lt;50 c/ml </a:t>
                      </a:r>
                    </a:p>
                    <a:p>
                      <a:r>
                        <a:rPr lang="en-AU" sz="1600" dirty="0">
                          <a:effectLst/>
                          <a:latin typeface="Times New Roman" panose="02020603050405020304" pitchFamily="18" charset="0"/>
                        </a:rPr>
                        <a:t>&lt;200 c/ml</a:t>
                      </a:r>
                    </a:p>
                    <a:p>
                      <a:r>
                        <a:rPr lang="en-AU" sz="1600" dirty="0">
                          <a:effectLst/>
                          <a:latin typeface="Times New Roman" panose="02020603050405020304" pitchFamily="18" charset="0"/>
                        </a:rPr>
                        <a:t>&lt;400 c/ml</a:t>
                      </a:r>
                      <a:endParaRPr lang="en-AU" sz="1600" dirty="0"/>
                    </a:p>
                  </a:txBody>
                  <a:tcPr>
                    <a:lnL w="190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dirty="0">
                          <a:effectLst/>
                          <a:latin typeface="Times New Roman" panose="02020603050405020304" pitchFamily="18" charset="0"/>
                          <a:ea typeface="Aptos" panose="020B0004020202020204" pitchFamily="34" charset="0"/>
                        </a:rPr>
                        <a:t>9.6 [2.7, 16.4], P=0.01</a:t>
                      </a:r>
                    </a:p>
                    <a:p>
                      <a:r>
                        <a:rPr lang="en-AU" sz="1600" dirty="0">
                          <a:effectLst/>
                          <a:latin typeface="Times New Roman" panose="02020603050405020304" pitchFamily="18" charset="0"/>
                          <a:ea typeface="Aptos" panose="020B0004020202020204" pitchFamily="34" charset="0"/>
                        </a:rPr>
                        <a:t>9.2 [3.6, 14.7], P=0.002</a:t>
                      </a:r>
                      <a:endParaRPr lang="en-AU" sz="1600" dirty="0">
                        <a:latin typeface="Times New Roman" panose="02020603050405020304" pitchFamily="18" charset="0"/>
                        <a:ea typeface="Aptos" panose="020B0004020202020204" pitchFamily="34" charset="0"/>
                      </a:endParaRPr>
                    </a:p>
                    <a:p>
                      <a:r>
                        <a:rPr lang="en-AU" sz="1600" dirty="0">
                          <a:effectLst/>
                          <a:latin typeface="Times New Roman" panose="02020603050405020304" pitchFamily="18" charset="0"/>
                          <a:ea typeface="Aptos" panose="020B0004020202020204" pitchFamily="34" charset="0"/>
                        </a:rPr>
                        <a:t>9.6 [4.5, 14.6], P=0.004</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0770427"/>
                  </a:ext>
                </a:extLst>
              </a:tr>
              <a:tr h="3475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t>SOC vs DTG+TDF/XTC</a:t>
                      </a:r>
                      <a:endParaRPr lang="en-AU" sz="1600" b="1" dirty="0">
                        <a:latin typeface="Times New Roman" panose="02020603050405020304" pitchFamily="18" charset="0"/>
                      </a:endParaRPr>
                    </a:p>
                  </a:txBody>
                  <a:tcPr>
                    <a:lnL w="190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b="1" dirty="0">
                        <a:latin typeface="Times New Roman" panose="02020603050405020304" pitchFamily="18" charset="0"/>
                      </a:endParaRPr>
                    </a:p>
                  </a:txBody>
                  <a:tcPr>
                    <a:lnL w="190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9191615"/>
                  </a:ext>
                </a:extLst>
              </a:tr>
              <a:tr h="1061655">
                <a:tc>
                  <a:txBody>
                    <a:bodyPr/>
                    <a:lstStyle/>
                    <a:p>
                      <a:r>
                        <a:rPr lang="en-AU" sz="1600" dirty="0">
                          <a:effectLst/>
                          <a:latin typeface="Times New Roman" panose="02020603050405020304" pitchFamily="18" charset="0"/>
                          <a:ea typeface="Aptos" panose="020B0004020202020204" pitchFamily="34" charset="0"/>
                        </a:rPr>
                        <a:t>&lt;50 c/ml </a:t>
                      </a:r>
                    </a:p>
                    <a:p>
                      <a:r>
                        <a:rPr lang="en-AU" sz="1600" dirty="0">
                          <a:effectLst/>
                          <a:latin typeface="Times New Roman" panose="02020603050405020304" pitchFamily="18" charset="0"/>
                        </a:rPr>
                        <a:t>&lt;200 c/ml</a:t>
                      </a:r>
                    </a:p>
                    <a:p>
                      <a:r>
                        <a:rPr lang="en-AU" sz="1600" dirty="0">
                          <a:effectLst/>
                          <a:latin typeface="Times New Roman" panose="02020603050405020304" pitchFamily="18" charset="0"/>
                        </a:rPr>
                        <a:t>&lt;400 c/ml</a:t>
                      </a:r>
                      <a:endParaRPr lang="en-AU" sz="1600" dirty="0"/>
                    </a:p>
                  </a:txBody>
                  <a:tcPr>
                    <a:lnL w="19050" cap="flat" cmpd="sng" algn="ctr">
                      <a:solidFill>
                        <a:schemeClr val="accent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dirty="0">
                          <a:effectLst/>
                          <a:latin typeface="Times New Roman" panose="02020603050405020304" pitchFamily="18" charset="0"/>
                          <a:ea typeface="Aptos" panose="020B0004020202020204" pitchFamily="34" charset="0"/>
                        </a:rPr>
                        <a:t>9.0 [1.4, 16.6], P=0.02</a:t>
                      </a:r>
                    </a:p>
                    <a:p>
                      <a:r>
                        <a:rPr lang="en-AU" sz="1600" dirty="0">
                          <a:effectLst/>
                          <a:latin typeface="Times New Roman" panose="02020603050405020304" pitchFamily="18" charset="0"/>
                          <a:ea typeface="Aptos" panose="020B0004020202020204" pitchFamily="34" charset="0"/>
                        </a:rPr>
                        <a:t>6.9 [0.3, 13.5], P=0.04</a:t>
                      </a:r>
                      <a:endParaRPr lang="en-AU" sz="1600" dirty="0">
                        <a:latin typeface="Times New Roman" panose="02020603050405020304" pitchFamily="18" charset="0"/>
                        <a:ea typeface="Aptos" panose="020B0004020202020204" pitchFamily="34" charset="0"/>
                      </a:endParaRPr>
                    </a:p>
                    <a:p>
                      <a:r>
                        <a:rPr lang="en-AU" sz="1600" dirty="0">
                          <a:effectLst/>
                          <a:latin typeface="Times New Roman" panose="02020603050405020304" pitchFamily="18" charset="0"/>
                          <a:ea typeface="Aptos" panose="020B0004020202020204" pitchFamily="34" charset="0"/>
                        </a:rPr>
                        <a:t>5.8 [-0.4, 12.1], P=0.07</a:t>
                      </a:r>
                      <a:endParaRPr lang="en-AU" sz="16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199030"/>
                  </a:ext>
                </a:extLst>
              </a:tr>
            </a:tbl>
          </a:graphicData>
        </a:graphic>
      </p:graphicFrame>
      <p:pic>
        <p:nvPicPr>
          <p:cNvPr id="12" name="Picture 2" descr="Kirby Institute - AAMRI">
            <a:extLst>
              <a:ext uri="{FF2B5EF4-FFF2-40B4-BE49-F238E27FC236}">
                <a16:creationId xmlns:a16="http://schemas.microsoft.com/office/drawing/2014/main" id="{4C20743A-12BF-D25F-179F-6F68D3B873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86" b="15903"/>
          <a:stretch/>
        </p:blipFill>
        <p:spPr bwMode="auto">
          <a:xfrm>
            <a:off x="226395" y="6221007"/>
            <a:ext cx="1223609" cy="6192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FBED3AA-8831-4E54-E2F2-631DAEF4E1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1416" y="6359966"/>
            <a:ext cx="861917" cy="369674"/>
          </a:xfrm>
          <a:prstGeom prst="rect">
            <a:avLst/>
          </a:prstGeom>
        </p:spPr>
      </p:pic>
      <p:pic>
        <p:nvPicPr>
          <p:cNvPr id="14" name="Picture 2" descr="Research Data Australia">
            <a:extLst>
              <a:ext uri="{FF2B5EF4-FFF2-40B4-BE49-F238E27FC236}">
                <a16:creationId xmlns:a16="http://schemas.microsoft.com/office/drawing/2014/main" id="{A1A37814-50E8-39BF-DAD2-8FC66994A6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6362" y="6342237"/>
            <a:ext cx="1122009" cy="46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57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0FAEA-918F-2BF0-4310-E4D18E649716}"/>
              </a:ext>
            </a:extLst>
          </p:cNvPr>
          <p:cNvSpPr>
            <a:spLocks noGrp="1"/>
          </p:cNvSpPr>
          <p:nvPr>
            <p:ph type="title"/>
          </p:nvPr>
        </p:nvSpPr>
        <p:spPr/>
        <p:txBody>
          <a:bodyPr/>
          <a:lstStyle/>
          <a:p>
            <a:pPr algn="ctr"/>
            <a:r>
              <a:rPr lang="en-AU" dirty="0">
                <a:solidFill>
                  <a:schemeClr val="accent1">
                    <a:lumMod val="75000"/>
                  </a:schemeClr>
                </a:solidFill>
                <a:latin typeface="Arial" panose="020B0604020202020204" pitchFamily="34" charset="0"/>
                <a:cs typeface="Arial" panose="020B0604020202020204" pitchFamily="34" charset="0"/>
              </a:rPr>
              <a:t>Mean CD4 change (cells/µL) at week-96</a:t>
            </a:r>
          </a:p>
        </p:txBody>
      </p:sp>
      <p:pic>
        <p:nvPicPr>
          <p:cNvPr id="5" name="Content Placeholder 4" descr="A graph of a graph showing the number of patients&#10;&#10;Description automatically generated with medium confidence">
            <a:extLst>
              <a:ext uri="{FF2B5EF4-FFF2-40B4-BE49-F238E27FC236}">
                <a16:creationId xmlns:a16="http://schemas.microsoft.com/office/drawing/2014/main" id="{886CA828-A418-5BFD-F8B6-0836B577C26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59427" y="1690689"/>
            <a:ext cx="5236978" cy="3927732"/>
          </a:xfrm>
          <a:prstGeom prst="rect">
            <a:avLst/>
          </a:prstGeom>
          <a:noFill/>
          <a:ln>
            <a:noFill/>
          </a:ln>
        </p:spPr>
      </p:pic>
      <p:pic>
        <p:nvPicPr>
          <p:cNvPr id="9" name="Picture 2" descr="Kirby Institute - AAMRI">
            <a:extLst>
              <a:ext uri="{FF2B5EF4-FFF2-40B4-BE49-F238E27FC236}">
                <a16:creationId xmlns:a16="http://schemas.microsoft.com/office/drawing/2014/main" id="{688D8A88-6912-B716-AC7E-B5F1074048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86" b="15903"/>
          <a:stretch/>
        </p:blipFill>
        <p:spPr bwMode="auto">
          <a:xfrm>
            <a:off x="223309" y="6191790"/>
            <a:ext cx="1223609" cy="619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B5CE0DB-7991-E949-A1AE-F57AB6A552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1416" y="6359966"/>
            <a:ext cx="861917" cy="369674"/>
          </a:xfrm>
          <a:prstGeom prst="rect">
            <a:avLst/>
          </a:prstGeom>
        </p:spPr>
      </p:pic>
      <p:pic>
        <p:nvPicPr>
          <p:cNvPr id="11" name="Picture 2" descr="Research Data Australia">
            <a:extLst>
              <a:ext uri="{FF2B5EF4-FFF2-40B4-BE49-F238E27FC236}">
                <a16:creationId xmlns:a16="http://schemas.microsoft.com/office/drawing/2014/main" id="{FC2BDC68-ED21-4E76-D04D-5B4E5FEAAC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6969" y="6282255"/>
            <a:ext cx="1122009" cy="4688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545A4B71-3051-51C7-CEF5-0A5A4C0D6ED2}"/>
              </a:ext>
            </a:extLst>
          </p:cNvPr>
          <p:cNvGraphicFramePr>
            <a:graphicFrameLocks noGrp="1"/>
          </p:cNvGraphicFramePr>
          <p:nvPr>
            <p:extLst>
              <p:ext uri="{D42A27DB-BD31-4B8C-83A1-F6EECF244321}">
                <p14:modId xmlns:p14="http://schemas.microsoft.com/office/powerpoint/2010/main" val="420437159"/>
              </p:ext>
            </p:extLst>
          </p:nvPr>
        </p:nvGraphicFramePr>
        <p:xfrm>
          <a:off x="6486861" y="2038575"/>
          <a:ext cx="4991020" cy="2857890"/>
        </p:xfrm>
        <a:graphic>
          <a:graphicData uri="http://schemas.openxmlformats.org/drawingml/2006/table">
            <a:tbl>
              <a:tblPr firstRow="1" bandRow="1">
                <a:tableStyleId>{2D5ABB26-0587-4C30-8999-92F81FD0307C}</a:tableStyleId>
              </a:tblPr>
              <a:tblGrid>
                <a:gridCol w="1323191">
                  <a:extLst>
                    <a:ext uri="{9D8B030D-6E8A-4147-A177-3AD203B41FA5}">
                      <a16:colId xmlns:a16="http://schemas.microsoft.com/office/drawing/2014/main" val="2072042190"/>
                    </a:ext>
                  </a:extLst>
                </a:gridCol>
                <a:gridCol w="666974">
                  <a:extLst>
                    <a:ext uri="{9D8B030D-6E8A-4147-A177-3AD203B41FA5}">
                      <a16:colId xmlns:a16="http://schemas.microsoft.com/office/drawing/2014/main" val="4286452921"/>
                    </a:ext>
                  </a:extLst>
                </a:gridCol>
                <a:gridCol w="1021976">
                  <a:extLst>
                    <a:ext uri="{9D8B030D-6E8A-4147-A177-3AD203B41FA5}">
                      <a16:colId xmlns:a16="http://schemas.microsoft.com/office/drawing/2014/main" val="2184992381"/>
                    </a:ext>
                  </a:extLst>
                </a:gridCol>
                <a:gridCol w="1108038">
                  <a:extLst>
                    <a:ext uri="{9D8B030D-6E8A-4147-A177-3AD203B41FA5}">
                      <a16:colId xmlns:a16="http://schemas.microsoft.com/office/drawing/2014/main" val="2208619118"/>
                    </a:ext>
                  </a:extLst>
                </a:gridCol>
                <a:gridCol w="870841">
                  <a:extLst>
                    <a:ext uri="{9D8B030D-6E8A-4147-A177-3AD203B41FA5}">
                      <a16:colId xmlns:a16="http://schemas.microsoft.com/office/drawing/2014/main" val="2836492409"/>
                    </a:ext>
                  </a:extLst>
                </a:gridCol>
              </a:tblGrid>
              <a:tr h="464950">
                <a:tc>
                  <a:txBody>
                    <a:bodyPr/>
                    <a:lstStyle/>
                    <a:p>
                      <a:r>
                        <a:rPr lang="en-AU" sz="1400" b="1" dirty="0"/>
                        <a:t>Arm</a:t>
                      </a:r>
                      <a:endParaRPr lang="en-AU" sz="1400" b="1" dirty="0">
                        <a:latin typeface="+mn-lt"/>
                      </a:endParaRPr>
                    </a:p>
                  </a:txBody>
                  <a:tcPr>
                    <a:lnL w="1905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400" b="1" dirty="0"/>
                        <a:t>Stage</a:t>
                      </a:r>
                      <a:endParaRPr lang="en-AU" sz="1400" b="1" dirty="0">
                        <a:latin typeface="+mn-lt"/>
                      </a:endParaRPr>
                    </a:p>
                  </a:txBody>
                  <a:tcPr>
                    <a:lnL>
                      <a:noFill/>
                    </a:lnL>
                    <a:lnR>
                      <a:noFill/>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400" b="1" dirty="0">
                          <a:effectLst/>
                        </a:rPr>
                        <a:t>Mean CD4 change at week-96 (cells/µL) </a:t>
                      </a:r>
                      <a:endParaRPr lang="en-AU" sz="1400" b="1" dirty="0">
                        <a:latin typeface="+mn-lt"/>
                      </a:endParaRPr>
                    </a:p>
                  </a:txBody>
                  <a:tcPr>
                    <a:lnL>
                      <a:noFill/>
                    </a:lnL>
                    <a:lnR>
                      <a:noFill/>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400" b="1" dirty="0">
                          <a:effectLst/>
                        </a:rPr>
                        <a:t>Mean Difference [95% CI]</a:t>
                      </a:r>
                      <a:endParaRPr lang="en-AU" sz="1400" b="1" dirty="0">
                        <a:latin typeface="+mn-lt"/>
                      </a:endParaRPr>
                    </a:p>
                  </a:txBody>
                  <a:tcPr>
                    <a:lnL>
                      <a:noFill/>
                    </a:lnL>
                    <a:lnR>
                      <a:noFill/>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dirty="0">
                          <a:effectLst/>
                        </a:rPr>
                        <a:t>P-value</a:t>
                      </a:r>
                    </a:p>
                    <a:p>
                      <a:endParaRPr lang="en-AU" sz="1400" b="1" dirty="0">
                        <a:latin typeface="+mn-lt"/>
                      </a:endParaRPr>
                    </a:p>
                  </a:txBody>
                  <a:tcPr>
                    <a:lnL>
                      <a:noFill/>
                    </a:lnL>
                    <a:lnR>
                      <a:noFill/>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479846"/>
                  </a:ext>
                </a:extLst>
              </a:tr>
              <a:tr h="464950">
                <a:tc>
                  <a:txBody>
                    <a:bodyPr/>
                    <a:lstStyle/>
                    <a:p>
                      <a:r>
                        <a:rPr lang="en-AU" sz="1400" dirty="0">
                          <a:effectLst/>
                        </a:rPr>
                        <a:t>DRV/r + 2NRTI</a:t>
                      </a:r>
                      <a:endParaRPr lang="en-AU" sz="1400" dirty="0">
                        <a:latin typeface="+mn-lt"/>
                      </a:endParaRPr>
                    </a:p>
                  </a:txBody>
                  <a:tcPr>
                    <a:lnL w="19050" cap="flat" cmpd="sng" algn="ctr">
                      <a:no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rowSpan="2">
                  <a:txBody>
                    <a:bodyPr/>
                    <a:lstStyle/>
                    <a:p>
                      <a:r>
                        <a:rPr lang="en-AU" sz="1400" dirty="0">
                          <a:effectLst/>
                        </a:rPr>
                        <a:t>1+2</a:t>
                      </a:r>
                      <a:endParaRPr lang="en-AU" sz="1400" dirty="0">
                        <a:latin typeface="+mn-lt"/>
                      </a:endParaRPr>
                    </a:p>
                  </a:txBody>
                  <a:tcP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effectLst/>
                        </a:rPr>
                        <a:t>196 (194)</a:t>
                      </a:r>
                      <a:endParaRPr lang="en-AU" sz="1400" b="1" dirty="0">
                        <a:effectLst/>
                      </a:endParaRPr>
                    </a:p>
                    <a:p>
                      <a:endParaRPr lang="en-AU" sz="1400" dirty="0">
                        <a:latin typeface="+mn-lt"/>
                      </a:endParaRPr>
                    </a:p>
                  </a:txBody>
                  <a:tcPr>
                    <a:lnL>
                      <a:noFill/>
                    </a:lnL>
                    <a:lnR>
                      <a:noFill/>
                    </a:lnR>
                    <a:lnT w="635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rowSpan="2">
                  <a:txBody>
                    <a:bodyPr/>
                    <a:lstStyle/>
                    <a:p>
                      <a:r>
                        <a:rPr lang="en-AU" sz="1400" dirty="0">
                          <a:effectLst/>
                        </a:rPr>
                        <a:t>56 [26, 85]</a:t>
                      </a:r>
                      <a:endParaRPr lang="en-AU" sz="1400" dirty="0">
                        <a:latin typeface="+mn-lt"/>
                      </a:endParaRPr>
                    </a:p>
                  </a:txBody>
                  <a:tcP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r>
                        <a:rPr lang="en-AU" sz="1400" dirty="0">
                          <a:effectLst/>
                        </a:rPr>
                        <a:t>P&lt;0.001</a:t>
                      </a:r>
                      <a:endParaRPr lang="en-AU" sz="1400" dirty="0">
                        <a:latin typeface="+mn-lt"/>
                      </a:endParaRPr>
                    </a:p>
                  </a:txBody>
                  <a:tcP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43137808"/>
                  </a:ext>
                </a:extLst>
              </a:tr>
              <a:tr h="464950">
                <a:tc>
                  <a:txBody>
                    <a:bodyPr/>
                    <a:lstStyle/>
                    <a:p>
                      <a:r>
                        <a:rPr lang="en-AU" sz="1400" dirty="0">
                          <a:effectLst/>
                        </a:rPr>
                        <a:t>DRV/r + DTG</a:t>
                      </a:r>
                      <a:endParaRPr lang="en-AU" sz="1400" dirty="0">
                        <a:latin typeface="+mn-lt"/>
                      </a:endParaRPr>
                    </a:p>
                  </a:txBody>
                  <a:tcPr>
                    <a:lnL w="19050" cap="flat" cmpd="sng" algn="ctr">
                      <a:noFill/>
                      <a:prstDash val="solid"/>
                      <a:round/>
                      <a:headEnd type="none" w="med" len="med"/>
                      <a:tailEnd type="none" w="med" len="med"/>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AU" sz="1400" dirty="0">
                        <a:latin typeface="+mn-lt"/>
                      </a:endParaRPr>
                    </a:p>
                  </a:txBody>
                  <a:tcPr/>
                </a:tc>
                <a:tc>
                  <a:txBody>
                    <a:bodyPr/>
                    <a:lstStyle/>
                    <a:p>
                      <a:r>
                        <a:rPr lang="en-AU" sz="1400" dirty="0">
                          <a:effectLst/>
                        </a:rPr>
                        <a:t>250 (208)</a:t>
                      </a:r>
                      <a:endParaRPr lang="en-AU" sz="1400" dirty="0">
                        <a:latin typeface="+mn-lt"/>
                      </a:endParaRPr>
                    </a:p>
                  </a:txBody>
                  <a:tcPr>
                    <a:lnL>
                      <a:noFill/>
                    </a:lnL>
                    <a:lnR>
                      <a:noFill/>
                    </a:lnR>
                    <a:lnT>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AU" sz="1400" dirty="0">
                        <a:latin typeface="+mn-lt"/>
                      </a:endParaRPr>
                    </a:p>
                  </a:txBody>
                  <a:tcPr/>
                </a:tc>
                <a:tc vMerge="1">
                  <a:txBody>
                    <a:bodyPr/>
                    <a:lstStyle/>
                    <a:p>
                      <a:endParaRPr lang="en-AU" sz="1400" dirty="0">
                        <a:latin typeface="+mn-lt"/>
                      </a:endParaRPr>
                    </a:p>
                  </a:txBody>
                  <a:tcPr/>
                </a:tc>
                <a:extLst>
                  <a:ext uri="{0D108BD9-81ED-4DB2-BD59-A6C34878D82A}">
                    <a16:rowId xmlns:a16="http://schemas.microsoft.com/office/drawing/2014/main" val="1331555191"/>
                  </a:ext>
                </a:extLst>
              </a:tr>
              <a:tr h="464950">
                <a:tc>
                  <a:txBody>
                    <a:bodyPr/>
                    <a:lstStyle/>
                    <a:p>
                      <a:r>
                        <a:rPr lang="en-AU" sz="1400" dirty="0">
                          <a:effectLst/>
                        </a:rPr>
                        <a:t>DRV/r + 2NRTI</a:t>
                      </a:r>
                      <a:endParaRPr lang="en-AU" sz="1400" dirty="0">
                        <a:latin typeface="+mn-lt"/>
                      </a:endParaRPr>
                    </a:p>
                  </a:txBody>
                  <a:tcPr>
                    <a:lnL w="19050" cap="flat" cmpd="sng" algn="ctr">
                      <a:no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tc rowSpan="2">
                  <a:txBody>
                    <a:bodyPr/>
                    <a:lstStyle/>
                    <a:p>
                      <a:r>
                        <a:rPr lang="en-AU" sz="1400" dirty="0">
                          <a:effectLst/>
                        </a:rPr>
                        <a:t>2</a:t>
                      </a:r>
                      <a:endParaRPr lang="en-AU" sz="1400" dirty="0">
                        <a:latin typeface="+mn-lt"/>
                      </a:endParaRPr>
                    </a:p>
                  </a:txBody>
                  <a:tcPr>
                    <a:lnL>
                      <a:noFill/>
                    </a:lnL>
                    <a:lnR>
                      <a:noFill/>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400" dirty="0">
                          <a:effectLst/>
                        </a:rPr>
                        <a:t>189 (204)</a:t>
                      </a:r>
                      <a:endParaRPr lang="en-AU" sz="1400" b="1" dirty="0">
                        <a:effectLst/>
                        <a:latin typeface="+mn-lt"/>
                        <a:ea typeface="Aptos" panose="020B0004020202020204" pitchFamily="34" charset="0"/>
                      </a:endParaRPr>
                    </a:p>
                  </a:txBody>
                  <a:tcPr>
                    <a:lnL>
                      <a:noFill/>
                    </a:lnL>
                    <a:lnR>
                      <a:noFill/>
                    </a:lnR>
                    <a:lnT w="635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tc rowSpan="2">
                  <a:txBody>
                    <a:bodyPr/>
                    <a:lstStyle/>
                    <a:p>
                      <a:r>
                        <a:rPr lang="en-AU" sz="1400" dirty="0">
                          <a:effectLst/>
                        </a:rPr>
                        <a:t>42 [11, 72]</a:t>
                      </a:r>
                      <a:endParaRPr lang="en-AU" sz="1400" dirty="0">
                        <a:latin typeface="+mn-lt"/>
                      </a:endParaRPr>
                    </a:p>
                  </a:txBody>
                  <a:tcPr>
                    <a:lnL>
                      <a:noFill/>
                    </a:lnL>
                    <a:lnR>
                      <a:noFill/>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AU" sz="1400" dirty="0">
                          <a:effectLst/>
                        </a:rPr>
                        <a:t>P=0.01</a:t>
                      </a:r>
                      <a:endParaRPr lang="en-AU" sz="1400" dirty="0">
                        <a:latin typeface="+mn-lt"/>
                      </a:endParaRPr>
                    </a:p>
                  </a:txBody>
                  <a:tcPr>
                    <a:lnL>
                      <a:noFill/>
                    </a:lnL>
                    <a:lnR>
                      <a:noFill/>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288987"/>
                  </a:ext>
                </a:extLst>
              </a:tr>
              <a:tr h="464950">
                <a:tc>
                  <a:txBody>
                    <a:bodyPr/>
                    <a:lstStyle/>
                    <a:p>
                      <a:r>
                        <a:rPr lang="en-AU" sz="1400" dirty="0">
                          <a:effectLst/>
                        </a:rPr>
                        <a:t>DTG+TDF+XTC</a:t>
                      </a:r>
                      <a:endParaRPr lang="en-AU" sz="1400" dirty="0">
                        <a:latin typeface="+mn-lt"/>
                      </a:endParaRPr>
                    </a:p>
                  </a:txBody>
                  <a:tcPr>
                    <a:lnL w="19050" cap="flat" cmpd="sng" algn="ctr">
                      <a:noFill/>
                      <a:prstDash val="solid"/>
                      <a:round/>
                      <a:headEnd type="none" w="med" len="med"/>
                      <a:tailEnd type="none" w="med" len="med"/>
                    </a:lnL>
                    <a:lnR>
                      <a:noFill/>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AU" sz="1400" dirty="0">
                        <a:latin typeface="+mn-lt"/>
                      </a:endParaRPr>
                    </a:p>
                  </a:txBody>
                  <a:tcPr/>
                </a:tc>
                <a:tc>
                  <a:txBody>
                    <a:bodyPr/>
                    <a:lstStyle/>
                    <a:p>
                      <a:r>
                        <a:rPr lang="en-AU" sz="1400" dirty="0">
                          <a:effectLst/>
                        </a:rPr>
                        <a:t>224 (195)</a:t>
                      </a:r>
                      <a:endParaRPr lang="en-AU" sz="1400" dirty="0">
                        <a:latin typeface="+mn-lt"/>
                      </a:endParaRPr>
                    </a:p>
                  </a:txBody>
                  <a:tcPr>
                    <a:lnL>
                      <a:noFill/>
                    </a:lnL>
                    <a:lnR>
                      <a:noFill/>
                    </a:lnR>
                    <a:lnT>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AU" sz="1400" dirty="0">
                        <a:latin typeface="+mn-lt"/>
                      </a:endParaRPr>
                    </a:p>
                  </a:txBody>
                  <a:tcPr/>
                </a:tc>
                <a:tc vMerge="1">
                  <a:txBody>
                    <a:bodyPr/>
                    <a:lstStyle/>
                    <a:p>
                      <a:endParaRPr lang="en-AU" sz="1400" dirty="0">
                        <a:latin typeface="+mn-lt"/>
                      </a:endParaRPr>
                    </a:p>
                  </a:txBody>
                  <a:tcPr/>
                </a:tc>
                <a:extLst>
                  <a:ext uri="{0D108BD9-81ED-4DB2-BD59-A6C34878D82A}">
                    <a16:rowId xmlns:a16="http://schemas.microsoft.com/office/drawing/2014/main" val="1821472280"/>
                  </a:ext>
                </a:extLst>
              </a:tr>
            </a:tbl>
          </a:graphicData>
        </a:graphic>
      </p:graphicFrame>
      <p:sp>
        <p:nvSpPr>
          <p:cNvPr id="4" name="TextBox 3">
            <a:extLst>
              <a:ext uri="{FF2B5EF4-FFF2-40B4-BE49-F238E27FC236}">
                <a16:creationId xmlns:a16="http://schemas.microsoft.com/office/drawing/2014/main" id="{06310DB5-6B95-0554-E496-B14E156461D3}"/>
              </a:ext>
            </a:extLst>
          </p:cNvPr>
          <p:cNvSpPr txBox="1"/>
          <p:nvPr/>
        </p:nvSpPr>
        <p:spPr>
          <a:xfrm>
            <a:off x="1194101" y="5621417"/>
            <a:ext cx="4684231" cy="369332"/>
          </a:xfrm>
          <a:prstGeom prst="rect">
            <a:avLst/>
          </a:prstGeom>
          <a:noFill/>
        </p:spPr>
        <p:txBody>
          <a:bodyPr wrap="none" rtlCol="0">
            <a:spAutoFit/>
          </a:bodyPr>
          <a:lstStyle/>
          <a:p>
            <a:r>
              <a:rPr lang="en-AU" b="1" dirty="0"/>
              <a:t>Mean CD4 change at week-96 (Stage 2 only)</a:t>
            </a:r>
          </a:p>
        </p:txBody>
      </p:sp>
    </p:spTree>
    <p:extLst>
      <p:ext uri="{BB962C8B-B14F-4D97-AF65-F5344CB8AC3E}">
        <p14:creationId xmlns:p14="http://schemas.microsoft.com/office/powerpoint/2010/main" val="281081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14286</TotalTime>
  <Words>3318</Words>
  <Application>Microsoft Office PowerPoint</Application>
  <PresentationFormat>Widescreen</PresentationFormat>
  <Paragraphs>315</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MS PGothic</vt:lpstr>
      <vt:lpstr>Yu Gothic</vt:lpstr>
      <vt:lpstr>Aptos</vt:lpstr>
      <vt:lpstr>Aptos Display</vt:lpstr>
      <vt:lpstr>Arial</vt:lpstr>
      <vt:lpstr>Calibri</vt:lpstr>
      <vt:lpstr>Times New Roman</vt:lpstr>
      <vt:lpstr>Office Theme</vt:lpstr>
      <vt:lpstr>D2EFT: Dolutegravir and Darunavir Evaluation in Adults Failing Therapy- Final 96-week results</vt:lpstr>
      <vt:lpstr>The D2EFT study</vt:lpstr>
      <vt:lpstr>Trial design and adaptations</vt:lpstr>
      <vt:lpstr>Key study eligibility</vt:lpstr>
      <vt:lpstr>Recruitment</vt:lpstr>
      <vt:lpstr>Baseline characteristics</vt:lpstr>
      <vt:lpstr>Virological efficacy at week-48 and 96</vt:lpstr>
      <vt:lpstr>Virological efficacy at week-96</vt:lpstr>
      <vt:lpstr>Mean CD4 change (cells/µL) at week-96</vt:lpstr>
      <vt:lpstr>Mean body weight change (kg) at week-96</vt:lpstr>
      <vt:lpstr>Safety including pregnancies</vt:lpstr>
      <vt:lpstr>Conclusions</vt:lpstr>
      <vt:lpstr>Acknowledgements</vt:lpstr>
    </vt:vector>
  </TitlesOfParts>
  <Manager/>
  <Company>VHS IDMC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D2EFT Wk96 results- AIDS 2024</dc:title>
  <dc:subject/>
  <dc:creator>Dr.N.Kumarasamy</dc:creator>
  <cp:keywords/>
  <dc:description/>
  <cp:lastModifiedBy>Preview 6 Rack 2</cp:lastModifiedBy>
  <cp:revision>19</cp:revision>
  <dcterms:created xsi:type="dcterms:W3CDTF">2024-06-04T23:25:29Z</dcterms:created>
  <dcterms:modified xsi:type="dcterms:W3CDTF">2024-07-26T10:44:37Z</dcterms:modified>
  <cp:category/>
</cp:coreProperties>
</file>