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4" r:id="rId2"/>
    <p:sldMasterId id="2147483660" r:id="rId3"/>
    <p:sldMasterId id="2147483663" r:id="rId4"/>
    <p:sldMasterId id="2147483667" r:id="rId5"/>
    <p:sldMasterId id="2147483670" r:id="rId6"/>
    <p:sldMasterId id="2147483657" r:id="rId7"/>
    <p:sldMasterId id="2147483673" r:id="rId8"/>
    <p:sldMasterId id="2147483700" r:id="rId9"/>
    <p:sldMasterId id="2147483800" r:id="rId10"/>
    <p:sldMasterId id="2147483825" r:id="rId11"/>
  </p:sldMasterIdLst>
  <p:notesMasterIdLst>
    <p:notesMasterId r:id="rId32"/>
  </p:notesMasterIdLst>
  <p:sldIdLst>
    <p:sldId id="2147482144" r:id="rId12"/>
    <p:sldId id="2147482146" r:id="rId13"/>
    <p:sldId id="2147482155" r:id="rId14"/>
    <p:sldId id="2147482142" r:id="rId15"/>
    <p:sldId id="263" r:id="rId16"/>
    <p:sldId id="2147482074" r:id="rId17"/>
    <p:sldId id="278" r:id="rId18"/>
    <p:sldId id="281" r:id="rId19"/>
    <p:sldId id="2147482137" r:id="rId20"/>
    <p:sldId id="291" r:id="rId21"/>
    <p:sldId id="294" r:id="rId22"/>
    <p:sldId id="298" r:id="rId23"/>
    <p:sldId id="2147482154" r:id="rId24"/>
    <p:sldId id="300" r:id="rId25"/>
    <p:sldId id="305" r:id="rId26"/>
    <p:sldId id="307" r:id="rId27"/>
    <p:sldId id="2145706541" r:id="rId28"/>
    <p:sldId id="2147482131" r:id="rId29"/>
    <p:sldId id="2147375528" r:id="rId30"/>
    <p:sldId id="214570654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A00"/>
    <a:srgbClr val="52CAFF"/>
    <a:srgbClr val="D911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CC521-E897-4FBB-A43B-A7EDFDE7A306}" v="12" dt="2024-07-12T15:36:39.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4249" autoAdjust="0"/>
  </p:normalViewPr>
  <p:slideViewPr>
    <p:cSldViewPr snapToGrid="0">
      <p:cViewPr varScale="1">
        <p:scale>
          <a:sx n="103" d="100"/>
          <a:sy n="103" d="100"/>
        </p:scale>
        <p:origin x="114" y="480"/>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7A0E7-AD52-384A-9AFC-DEA6F6C6CC0E}" type="datetimeFigureOut">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EBF3B-6FD5-F340-B236-4C916D7733D0}" type="slidenum">
              <a:t>‹#›</a:t>
            </a:fld>
            <a:endParaRPr lang="en-US"/>
          </a:p>
        </p:txBody>
      </p:sp>
    </p:spTree>
    <p:extLst>
      <p:ext uri="{BB962C8B-B14F-4D97-AF65-F5344CB8AC3E}">
        <p14:creationId xmlns:p14="http://schemas.microsoft.com/office/powerpoint/2010/main" val="1521281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899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49EBF3B-6FD5-F340-B236-4C916D7733D0}" type="slidenum">
              <a:rPr lang="en-GB"/>
              <a:t>11</a:t>
            </a:fld>
            <a:endParaRPr lang="en-GB"/>
          </a:p>
        </p:txBody>
      </p:sp>
      <p:sp>
        <p:nvSpPr>
          <p:cNvPr id="6" name="Notes Placeholder 5">
            <a:extLst>
              <a:ext uri="{FF2B5EF4-FFF2-40B4-BE49-F238E27FC236}">
                <a16:creationId xmlns:a16="http://schemas.microsoft.com/office/drawing/2014/main" id="{F6E1977A-BBE1-E923-92F0-AE598F1EF50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9416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9EBF3B-6FD5-F340-B236-4C916D7733D0}" type="slidenum">
              <a:t>12</a:t>
            </a:fld>
            <a:endParaRPr lang="en-US"/>
          </a:p>
        </p:txBody>
      </p:sp>
    </p:spTree>
    <p:extLst>
      <p:ext uri="{BB962C8B-B14F-4D97-AF65-F5344CB8AC3E}">
        <p14:creationId xmlns:p14="http://schemas.microsoft.com/office/powerpoint/2010/main" val="379659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78FEB7-494A-1E41-90E4-0D33A9BD27D7}" type="slidenum">
              <a:rPr lang="en-GB" smtClean="0"/>
              <a:t>13</a:t>
            </a:fld>
            <a:endParaRPr lang="en-GB" dirty="0"/>
          </a:p>
        </p:txBody>
      </p:sp>
    </p:spTree>
    <p:extLst>
      <p:ext uri="{BB962C8B-B14F-4D97-AF65-F5344CB8AC3E}">
        <p14:creationId xmlns:p14="http://schemas.microsoft.com/office/powerpoint/2010/main" val="327976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9EBF3B-6FD5-F340-B236-4C916D7733D0}" type="slidenum">
              <a:rPr lang="en-GB"/>
              <a:t>14</a:t>
            </a:fld>
            <a:endParaRPr lang="en-GB"/>
          </a:p>
        </p:txBody>
      </p:sp>
    </p:spTree>
    <p:extLst>
      <p:ext uri="{BB962C8B-B14F-4D97-AF65-F5344CB8AC3E}">
        <p14:creationId xmlns:p14="http://schemas.microsoft.com/office/powerpoint/2010/main" val="2539364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C61F6935-E219-B057-7625-4F8652C8088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282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9EBF3B-6FD5-F340-B236-4C916D7733D0}" type="slidenum">
              <a:rPr lang="en-GB"/>
              <a:t>16</a:t>
            </a:fld>
            <a:endParaRPr lang="en-GB"/>
          </a:p>
        </p:txBody>
      </p:sp>
    </p:spTree>
    <p:extLst>
      <p:ext uri="{BB962C8B-B14F-4D97-AF65-F5344CB8AC3E}">
        <p14:creationId xmlns:p14="http://schemas.microsoft.com/office/powerpoint/2010/main" val="3249891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78FEB7-494A-1E41-90E4-0D33A9BD27D7}" type="slidenum">
              <a:rPr lang="en-GB" smtClean="0"/>
              <a:t>17</a:t>
            </a:fld>
            <a:endParaRPr lang="en-GB" dirty="0"/>
          </a:p>
        </p:txBody>
      </p:sp>
    </p:spTree>
    <p:extLst>
      <p:ext uri="{BB962C8B-B14F-4D97-AF65-F5344CB8AC3E}">
        <p14:creationId xmlns:p14="http://schemas.microsoft.com/office/powerpoint/2010/main" val="1067352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3e690136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3e690136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799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F79A34-F095-4AB8-9126-A01B652A27FB}" type="slidenum">
              <a:rPr lang="en-US" smtClean="0"/>
              <a:t>19</a:t>
            </a:fld>
            <a:endParaRPr lang="en-US"/>
          </a:p>
        </p:txBody>
      </p:sp>
    </p:spTree>
    <p:extLst>
      <p:ext uri="{BB962C8B-B14F-4D97-AF65-F5344CB8AC3E}">
        <p14:creationId xmlns:p14="http://schemas.microsoft.com/office/powerpoint/2010/main" val="4139325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8FEB7-494A-1E41-90E4-0D33A9BD27D7}" type="slidenum">
              <a:rPr kumimoji="0" lang="en-GB"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234568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9EBF3B-6FD5-F340-B236-4C916D7733D0}" type="slidenum">
              <a:rPr lang="en-US" smtClean="0"/>
              <a:t>2</a:t>
            </a:fld>
            <a:endParaRPr lang="en-US"/>
          </a:p>
        </p:txBody>
      </p:sp>
    </p:spTree>
    <p:extLst>
      <p:ext uri="{BB962C8B-B14F-4D97-AF65-F5344CB8AC3E}">
        <p14:creationId xmlns:p14="http://schemas.microsoft.com/office/powerpoint/2010/main" val="1893524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8FEB7-494A-1E41-90E4-0D33A9BD27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76CA85A6-C5E8-D9F8-0221-A667592F44F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0459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4734D97-7CFC-E15F-000A-3EBC5EA386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25254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47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Over the past decade, the use of non-invasive tests has emerged as the gold standard for staging of liver disease globally, and with ready access to well validated non-invasive serum tests such as APRI and FIB-4 that are indirect markers of liver fibrosis score in low- and middle-income countries, or ultrasound that measures liver stiffness (transient elastography (FibroScan®)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We have an updated recommendation from the 2015 guidelines - it is now a strong recommendation supported by a substantive moderate-certainty evidence base.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We also have a new recommendation - In the 2015 hepatitis B guidelines, the cut-off of &gt;2 for APRI was used for diagnosing cirrhosis.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This cut-off had a sensitivity of 35% and a specificity of 89%.  Although, the choice of a high cut-off was to reduce false-positive results, it was increasingly recognized that at least 50% of those who had cirrhosis were being missed by such a high cut-off.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b="1">
                <a:effectLst/>
                <a:latin typeface="Aptos" panose="020B0004020202020204" pitchFamily="34" charset="0"/>
                <a:ea typeface="Aptos" panose="020B0004020202020204" pitchFamily="34" charset="0"/>
                <a:cs typeface="Times New Roman" panose="02020603050405020304" pitchFamily="18" charset="0"/>
              </a:rPr>
              <a:t>In the 2024 guidelines, the focus is now on detecting the presence of significant fibrosis (≥F2) as well as cirrhosis (F4) using non-invasive tests since this is now a priority criteria for treat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49EBF3B-6FD5-F340-B236-4C916D7733D0}" type="slidenum">
              <a:t>7</a:t>
            </a:fld>
            <a:endParaRPr lang="en-US"/>
          </a:p>
        </p:txBody>
      </p:sp>
    </p:spTree>
    <p:extLst>
      <p:ext uri="{BB962C8B-B14F-4D97-AF65-F5344CB8AC3E}">
        <p14:creationId xmlns:p14="http://schemas.microsoft.com/office/powerpoint/2010/main" val="1479814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49EBF3B-6FD5-F340-B236-4C916D7733D0}" type="slidenum">
              <a:rPr lang="en-GB"/>
              <a:t>8</a:t>
            </a:fld>
            <a:endParaRPr lang="en-GB"/>
          </a:p>
        </p:txBody>
      </p:sp>
      <p:sp>
        <p:nvSpPr>
          <p:cNvPr id="6" name="Notes Placeholder 5">
            <a:extLst>
              <a:ext uri="{FF2B5EF4-FFF2-40B4-BE49-F238E27FC236}">
                <a16:creationId xmlns:a16="http://schemas.microsoft.com/office/drawing/2014/main" id="{368D813E-FE7E-3D54-3906-24DB08487C7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7833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7C696-7A11-44BF-BE76-E15B72944CBE}" type="slidenum">
              <a:rPr kumimoji="0" lang="en-US"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
        <p:nvSpPr>
          <p:cNvPr id="5" name="Notes Placeholder 4">
            <a:extLst>
              <a:ext uri="{FF2B5EF4-FFF2-40B4-BE49-F238E27FC236}">
                <a16:creationId xmlns:a16="http://schemas.microsoft.com/office/drawing/2014/main" id="{E6EFDDCF-4009-DD6C-5002-AE83A33256C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0320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1225550"/>
            <a:ext cx="5486400" cy="3086100"/>
          </a:xfrm>
        </p:spPr>
      </p:sp>
      <p:sp>
        <p:nvSpPr>
          <p:cNvPr id="4" name="Slide Number Placeholder 3"/>
          <p:cNvSpPr>
            <a:spLocks noGrp="1"/>
          </p:cNvSpPr>
          <p:nvPr>
            <p:ph type="sldNum" sz="quarter" idx="5"/>
          </p:nvPr>
        </p:nvSpPr>
        <p:spPr/>
        <p:txBody>
          <a:bodyPr/>
          <a:lstStyle/>
          <a:p>
            <a:fld id="{D49EBF3B-6FD5-F340-B236-4C916D7733D0}" type="slidenum">
              <a:rPr lang="en-GB"/>
              <a:t>10</a:t>
            </a:fld>
            <a:endParaRPr lang="en-GB"/>
          </a:p>
        </p:txBody>
      </p:sp>
      <p:sp>
        <p:nvSpPr>
          <p:cNvPr id="6" name="Notes Placeholder 5">
            <a:extLst>
              <a:ext uri="{FF2B5EF4-FFF2-40B4-BE49-F238E27FC236}">
                <a16:creationId xmlns:a16="http://schemas.microsoft.com/office/drawing/2014/main" id="{DEC6E869-206F-595F-8607-8707A4F8156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07817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xml"/><Relationship Id="rId7" Type="http://schemas.openxmlformats.org/officeDocument/2006/relationships/image" Target="../media/image29.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ith lin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F0DED4-F53B-E1C0-C45C-B68739548A46}"/>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6C9F1EE-003A-2890-8D42-3D202B38684A}"/>
              </a:ext>
            </a:extLst>
          </p:cNvPr>
          <p:cNvSpPr>
            <a:spLocks noGrp="1"/>
          </p:cNvSpPr>
          <p:nvPr>
            <p:ph type="title"/>
          </p:nvPr>
        </p:nvSpPr>
        <p:spPr>
          <a:xfrm>
            <a:off x="457200" y="685801"/>
            <a:ext cx="11277600" cy="1171201"/>
          </a:xfrm>
          <a:prstGeom prst="rect">
            <a:avLst/>
          </a:prstGeom>
        </p:spPr>
        <p:txBody>
          <a:bodyPr/>
          <a:lstStyle>
            <a:lvl1pPr>
              <a:defRPr sz="4200" b="1">
                <a:solidFill>
                  <a:srgbClr val="00205C"/>
                </a:solidFill>
              </a:defRPr>
            </a:lvl1pPr>
          </a:lstStyle>
          <a:p>
            <a:r>
              <a:rPr lang="en-US" dirty="0"/>
              <a:t>Click to edit Master title style</a:t>
            </a:r>
          </a:p>
        </p:txBody>
      </p:sp>
    </p:spTree>
    <p:extLst>
      <p:ext uri="{BB962C8B-B14F-4D97-AF65-F5344CB8AC3E}">
        <p14:creationId xmlns:p14="http://schemas.microsoft.com/office/powerpoint/2010/main" val="195902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commendations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16ED-C094-CB5C-DC0F-E0F064498125}"/>
              </a:ext>
            </a:extLst>
          </p:cNvPr>
          <p:cNvSpPr>
            <a:spLocks noGrp="1"/>
          </p:cNvSpPr>
          <p:nvPr>
            <p:ph type="title" hasCustomPrompt="1"/>
          </p:nvPr>
        </p:nvSpPr>
        <p:spPr>
          <a:xfrm>
            <a:off x="457200" y="317666"/>
            <a:ext cx="11277600" cy="489857"/>
          </a:xfrm>
          <a:prstGeom prst="rect">
            <a:avLst/>
          </a:prstGeom>
        </p:spPr>
        <p:txBody>
          <a:bodyPr/>
          <a:lstStyle>
            <a:lvl1pPr>
              <a:defRPr sz="3200" b="1">
                <a:solidFill>
                  <a:schemeClr val="accent1"/>
                </a:solidFill>
              </a:defRPr>
            </a:lvl1pPr>
          </a:lstStyle>
          <a:p>
            <a:r>
              <a:rPr lang="en-US" dirty="0"/>
              <a:t>RECOMMENDATIONS – Click to edit Master title style  </a:t>
            </a:r>
          </a:p>
        </p:txBody>
      </p:sp>
      <p:sp>
        <p:nvSpPr>
          <p:cNvPr id="4" name="Text Placeholder 4">
            <a:extLst>
              <a:ext uri="{FF2B5EF4-FFF2-40B4-BE49-F238E27FC236}">
                <a16:creationId xmlns:a16="http://schemas.microsoft.com/office/drawing/2014/main" id="{849C30BA-C3BE-AF92-A01C-90788BE77652}"/>
              </a:ext>
            </a:extLst>
          </p:cNvPr>
          <p:cNvSpPr>
            <a:spLocks noGrp="1"/>
          </p:cNvSpPr>
          <p:nvPr>
            <p:ph type="body" sz="quarter" idx="10"/>
          </p:nvPr>
        </p:nvSpPr>
        <p:spPr>
          <a:xfrm>
            <a:off x="457200" y="1044575"/>
            <a:ext cx="7594270" cy="1546234"/>
          </a:xfrm>
          <a:prstGeom prst="rect">
            <a:avLst/>
          </a:prstGeom>
          <a:solidFill>
            <a:schemeClr val="accent1">
              <a:alpha val="10000"/>
            </a:schemeClr>
          </a:solidFill>
        </p:spPr>
        <p:txBody>
          <a:bodyPr lIns="90000" tIns="90000" rIns="90000" bIns="90000">
            <a:sp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99FB35B3-5177-9260-5EC3-536FA939C4F1}"/>
              </a:ext>
            </a:extLst>
          </p:cNvPr>
          <p:cNvSpPr>
            <a:spLocks noGrp="1"/>
          </p:cNvSpPr>
          <p:nvPr>
            <p:ph type="body" sz="quarter" idx="11" hasCustomPrompt="1"/>
          </p:nvPr>
        </p:nvSpPr>
        <p:spPr>
          <a:xfrm>
            <a:off x="8382000" y="1044575"/>
            <a:ext cx="3352800" cy="1089529"/>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Please manually change the second half of the title to navy as this is not possible in the master slides.</a:t>
            </a:r>
            <a:endParaRPr lang="en-US" dirty="0"/>
          </a:p>
        </p:txBody>
      </p:sp>
      <p:sp>
        <p:nvSpPr>
          <p:cNvPr id="7" name="Text Placeholder 5">
            <a:extLst>
              <a:ext uri="{FF2B5EF4-FFF2-40B4-BE49-F238E27FC236}">
                <a16:creationId xmlns:a16="http://schemas.microsoft.com/office/drawing/2014/main" id="{67E63CD0-6A9F-026A-9BE1-921F8109C946}"/>
              </a:ext>
            </a:extLst>
          </p:cNvPr>
          <p:cNvSpPr>
            <a:spLocks noGrp="1"/>
          </p:cNvSpPr>
          <p:nvPr>
            <p:ph type="body" sz="quarter" idx="12" hasCustomPrompt="1"/>
          </p:nvPr>
        </p:nvSpPr>
        <p:spPr>
          <a:xfrm>
            <a:off x="8382000" y="2439039"/>
            <a:ext cx="3352800" cy="1338828"/>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When pasting content over from another </a:t>
            </a:r>
            <a:r>
              <a:rPr lang="en-GB" dirty="0" err="1"/>
              <a:t>Powerpoint</a:t>
            </a:r>
            <a:r>
              <a:rPr lang="en-GB" dirty="0"/>
              <a:t>, make sure that the font is set to Calibri to meet WHO brand guidance.</a:t>
            </a:r>
            <a:endParaRPr lang="en-US" dirty="0"/>
          </a:p>
        </p:txBody>
      </p:sp>
    </p:spTree>
    <p:extLst>
      <p:ext uri="{BB962C8B-B14F-4D97-AF65-F5344CB8AC3E}">
        <p14:creationId xmlns:p14="http://schemas.microsoft.com/office/powerpoint/2010/main" val="17443836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rison_ Tw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0533442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_ Thr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034481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33875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117977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8003033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931180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655665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026940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End page_navy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2893698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E338-010E-3E4D-B45D-54C05B3B1934}"/>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14419E6F-C203-8045-8FF2-7221DD8FC8D1}"/>
              </a:ext>
            </a:extLst>
          </p:cNvPr>
          <p:cNvSpPr>
            <a:spLocks noGrp="1"/>
          </p:cNvSpPr>
          <p:nvPr>
            <p:ph type="sldNum" sz="quarter" idx="11"/>
          </p:nvPr>
        </p:nvSpPr>
        <p:spPr>
          <a:xfrm>
            <a:off x="11415713" y="6480000"/>
            <a:ext cx="290512" cy="180975"/>
          </a:xfrm>
        </p:spPr>
        <p:txBody>
          <a:bodyPr/>
          <a:lstStyle/>
          <a:p>
            <a:pPr>
              <a:defRPr/>
            </a:pPr>
            <a:fld id="{F8722D5B-3102-4346-B5A7-36B33C094CED}" type="slidenum">
              <a:rPr lang="en-GB" altLang="en-US" smtClean="0"/>
              <a:pPr>
                <a:defRPr/>
              </a:pPr>
              <a:t>‹#›</a:t>
            </a:fld>
            <a:endParaRPr lang="en-GB" altLang="en-US"/>
          </a:p>
        </p:txBody>
      </p:sp>
      <p:sp>
        <p:nvSpPr>
          <p:cNvPr id="11" name="Text Placeholder 2">
            <a:extLst>
              <a:ext uri="{FF2B5EF4-FFF2-40B4-BE49-F238E27FC236}">
                <a16:creationId xmlns:a16="http://schemas.microsoft.com/office/drawing/2014/main" id="{08448191-C494-2E43-81D5-F06726526065}"/>
              </a:ext>
            </a:extLst>
          </p:cNvPr>
          <p:cNvSpPr>
            <a:spLocks noGrp="1"/>
          </p:cNvSpPr>
          <p:nvPr>
            <p:ph idx="1"/>
          </p:nvPr>
        </p:nvSpPr>
        <p:spPr bwMode="invGray">
          <a:xfrm>
            <a:off x="479425" y="1800225"/>
            <a:ext cx="11233150" cy="4237038"/>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Tree>
    <p:extLst>
      <p:ext uri="{BB962C8B-B14F-4D97-AF65-F5344CB8AC3E}">
        <p14:creationId xmlns:p14="http://schemas.microsoft.com/office/powerpoint/2010/main" val="32698218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17">
          <p15:clr>
            <a:srgbClr val="FBAE40"/>
          </p15:clr>
        </p15:guide>
        <p15:guide id="2" orient="horz" pos="3804">
          <p15:clr>
            <a:srgbClr val="FBAE40"/>
          </p15:clr>
        </p15:guide>
        <p15:guide id="4" pos="3749">
          <p15:clr>
            <a:srgbClr val="FBAE40"/>
          </p15:clr>
        </p15:guide>
        <p15:guide id="5" pos="3931">
          <p15:clr>
            <a:srgbClr val="FBAE40"/>
          </p15:clr>
        </p15:guide>
        <p15:guide id="6" pos="7378">
          <p15:clr>
            <a:srgbClr val="FBAE40"/>
          </p15:clr>
        </p15:guide>
        <p15:guide id="7" pos="2545">
          <p15:clr>
            <a:srgbClr val="FBAE40"/>
          </p15:clr>
        </p15:guide>
        <p15:guide id="8" pos="2729">
          <p15:clr>
            <a:srgbClr val="FBAE40"/>
          </p15:clr>
        </p15:guide>
        <p15:guide id="9" pos="4974">
          <p15:clr>
            <a:srgbClr val="FBAE40"/>
          </p15:clr>
        </p15:guide>
        <p15:guide id="10" pos="513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ationale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16ED-C094-CB5C-DC0F-E0F064498125}"/>
              </a:ext>
            </a:extLst>
          </p:cNvPr>
          <p:cNvSpPr>
            <a:spLocks noGrp="1"/>
          </p:cNvSpPr>
          <p:nvPr>
            <p:ph type="title" hasCustomPrompt="1"/>
          </p:nvPr>
        </p:nvSpPr>
        <p:spPr>
          <a:xfrm>
            <a:off x="457200" y="317666"/>
            <a:ext cx="11277600" cy="489857"/>
          </a:xfrm>
          <a:prstGeom prst="rect">
            <a:avLst/>
          </a:prstGeom>
        </p:spPr>
        <p:txBody>
          <a:bodyPr/>
          <a:lstStyle>
            <a:lvl1pPr>
              <a:defRPr sz="3200" b="1">
                <a:solidFill>
                  <a:schemeClr val="accent3"/>
                </a:solidFill>
              </a:defRPr>
            </a:lvl1pPr>
          </a:lstStyle>
          <a:p>
            <a:r>
              <a:rPr lang="en-US" dirty="0"/>
              <a:t>RATIONALE Click to edit Master title style  </a:t>
            </a:r>
          </a:p>
        </p:txBody>
      </p:sp>
      <p:sp>
        <p:nvSpPr>
          <p:cNvPr id="4" name="Text Placeholder 4">
            <a:extLst>
              <a:ext uri="{FF2B5EF4-FFF2-40B4-BE49-F238E27FC236}">
                <a16:creationId xmlns:a16="http://schemas.microsoft.com/office/drawing/2014/main" id="{849C30BA-C3BE-AF92-A01C-90788BE77652}"/>
              </a:ext>
            </a:extLst>
          </p:cNvPr>
          <p:cNvSpPr>
            <a:spLocks noGrp="1"/>
          </p:cNvSpPr>
          <p:nvPr>
            <p:ph type="body" sz="quarter" idx="10"/>
          </p:nvPr>
        </p:nvSpPr>
        <p:spPr>
          <a:xfrm>
            <a:off x="457200" y="1044575"/>
            <a:ext cx="7594270" cy="1727992"/>
          </a:xfrm>
          <a:prstGeom prst="rect">
            <a:avLst/>
          </a:prstGeom>
          <a:noFill/>
          <a:ln>
            <a:solidFill>
              <a:schemeClr val="tx2"/>
            </a:solidFill>
          </a:ln>
        </p:spPr>
        <p:txBody>
          <a:bodyPr lIns="180000" tIns="180000" rIns="180000" bIns="180000">
            <a:spAutoFit/>
          </a:bodyPr>
          <a:lstStyle>
            <a:lvl1pPr>
              <a:buClr>
                <a:schemeClr val="accent3"/>
              </a:buClr>
              <a:defRPr sz="1600">
                <a:solidFill>
                  <a:schemeClr val="tx2"/>
                </a:solidFill>
              </a:defRPr>
            </a:lvl1pPr>
            <a:lvl2pPr>
              <a:buClr>
                <a:schemeClr val="accent3"/>
              </a:buClr>
              <a:defRPr sz="1600">
                <a:solidFill>
                  <a:schemeClr val="tx2"/>
                </a:solidFill>
              </a:defRPr>
            </a:lvl2pPr>
            <a:lvl3pPr>
              <a:buClr>
                <a:schemeClr val="accent3"/>
              </a:buClr>
              <a:defRPr sz="16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99FB35B3-5177-9260-5EC3-536FA939C4F1}"/>
              </a:ext>
            </a:extLst>
          </p:cNvPr>
          <p:cNvSpPr>
            <a:spLocks noGrp="1"/>
          </p:cNvSpPr>
          <p:nvPr>
            <p:ph type="body" sz="quarter" idx="11" hasCustomPrompt="1"/>
          </p:nvPr>
        </p:nvSpPr>
        <p:spPr>
          <a:xfrm>
            <a:off x="8382000" y="1044575"/>
            <a:ext cx="3352800" cy="1089529"/>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Please manually change the second half of the title to blue as this is not possible in the master slides.</a:t>
            </a:r>
            <a:endParaRPr lang="en-US" dirty="0"/>
          </a:p>
        </p:txBody>
      </p:sp>
      <p:sp>
        <p:nvSpPr>
          <p:cNvPr id="7" name="Text Placeholder 5">
            <a:extLst>
              <a:ext uri="{FF2B5EF4-FFF2-40B4-BE49-F238E27FC236}">
                <a16:creationId xmlns:a16="http://schemas.microsoft.com/office/drawing/2014/main" id="{67E63CD0-6A9F-026A-9BE1-921F8109C946}"/>
              </a:ext>
            </a:extLst>
          </p:cNvPr>
          <p:cNvSpPr>
            <a:spLocks noGrp="1"/>
          </p:cNvSpPr>
          <p:nvPr>
            <p:ph type="body" sz="quarter" idx="12" hasCustomPrompt="1"/>
          </p:nvPr>
        </p:nvSpPr>
        <p:spPr>
          <a:xfrm>
            <a:off x="8382000" y="2439039"/>
            <a:ext cx="3352800" cy="1338828"/>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When pasting content over from another </a:t>
            </a:r>
            <a:r>
              <a:rPr lang="en-GB" dirty="0" err="1"/>
              <a:t>Powerpoint</a:t>
            </a:r>
            <a:r>
              <a:rPr lang="en-GB" dirty="0"/>
              <a:t>, make sure that the font is set to Calibri to meet WHO brand guidance.</a:t>
            </a:r>
            <a:endParaRPr lang="en-US" dirty="0"/>
          </a:p>
        </p:txBody>
      </p:sp>
    </p:spTree>
    <p:extLst>
      <p:ext uri="{BB962C8B-B14F-4D97-AF65-F5344CB8AC3E}">
        <p14:creationId xmlns:p14="http://schemas.microsoft.com/office/powerpoint/2010/main" val="3879671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35" name="Text Placeholder 8">
            <a:extLst>
              <a:ext uri="{FF2B5EF4-FFF2-40B4-BE49-F238E27FC236}">
                <a16:creationId xmlns:a16="http://schemas.microsoft.com/office/drawing/2014/main" id="{645879FE-583A-DE44-88BA-EB276A69E0F6}"/>
              </a:ext>
            </a:extLst>
          </p:cNvPr>
          <p:cNvSpPr>
            <a:spLocks noGrp="1"/>
          </p:cNvSpPr>
          <p:nvPr>
            <p:ph type="body" idx="13"/>
          </p:nvPr>
        </p:nvSpPr>
        <p:spPr>
          <a:xfrm>
            <a:off x="531133" y="1304925"/>
            <a:ext cx="11144930" cy="592778"/>
          </a:xfrm>
        </p:spPr>
        <p:txBody>
          <a:bodyPr numCol="1" spcCol="180000">
            <a:normAutofit/>
          </a:bodyPr>
          <a:lstStyle>
            <a:lvl1pPr marL="0" indent="0">
              <a:buClr>
                <a:schemeClr val="bg2"/>
              </a:buClr>
              <a:buFont typeface="Arial" panose="020B0604020202020204" pitchFamily="34" charset="0"/>
              <a:buNone/>
              <a:defRPr sz="1600">
                <a:solidFill>
                  <a:schemeClr val="tx2">
                    <a:lumMod val="50000"/>
                  </a:schemeClr>
                </a:solidFill>
              </a:defRPr>
            </a:lvl1pPr>
          </a:lstStyle>
          <a:p>
            <a:pPr lvl="0"/>
            <a:r>
              <a:rPr lang="en-GB"/>
              <a:t>Click to edit Master text styles</a:t>
            </a:r>
          </a:p>
        </p:txBody>
      </p:sp>
      <p:sp>
        <p:nvSpPr>
          <p:cNvPr id="5" name="Table Placeholder 4">
            <a:extLst>
              <a:ext uri="{FF2B5EF4-FFF2-40B4-BE49-F238E27FC236}">
                <a16:creationId xmlns:a16="http://schemas.microsoft.com/office/drawing/2014/main" id="{229D7B8B-35CA-A145-A474-98CA941C8914}"/>
              </a:ext>
            </a:extLst>
          </p:cNvPr>
          <p:cNvSpPr>
            <a:spLocks noGrp="1"/>
          </p:cNvSpPr>
          <p:nvPr>
            <p:ph type="tbl" sz="quarter" idx="14"/>
          </p:nvPr>
        </p:nvSpPr>
        <p:spPr>
          <a:xfrm>
            <a:off x="515938" y="2081213"/>
            <a:ext cx="11153775" cy="3832225"/>
          </a:xfrm>
        </p:spPr>
        <p:txBody>
          <a:bodyPr anchor="ctr">
            <a:normAutofit/>
          </a:bodyPr>
          <a:lstStyle>
            <a:lvl1pPr algn="ctr">
              <a:defRPr sz="1600">
                <a:solidFill>
                  <a:schemeClr val="bg1">
                    <a:lumMod val="50000"/>
                  </a:schemeClr>
                </a:solidFill>
              </a:defRPr>
            </a:lvl1pPr>
          </a:lstStyle>
          <a:p>
            <a:r>
              <a:rPr lang="en-GB"/>
              <a:t>Click icon to add table</a:t>
            </a:r>
          </a:p>
        </p:txBody>
      </p:sp>
    </p:spTree>
    <p:extLst>
      <p:ext uri="{BB962C8B-B14F-4D97-AF65-F5344CB8AC3E}">
        <p14:creationId xmlns:p14="http://schemas.microsoft.com/office/powerpoint/2010/main" val="8322584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ext, Quote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63869"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5564867"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Picture Placeholder 2">
            <a:extLst>
              <a:ext uri="{FF2B5EF4-FFF2-40B4-BE49-F238E27FC236}">
                <a16:creationId xmlns:a16="http://schemas.microsoft.com/office/drawing/2014/main" id="{D7BA9708-B496-A663-CB06-FD4F2E3602E5}"/>
              </a:ext>
            </a:extLst>
          </p:cNvPr>
          <p:cNvSpPr>
            <a:spLocks noGrp="1"/>
          </p:cNvSpPr>
          <p:nvPr>
            <p:ph type="pic" sz="quarter" idx="20"/>
          </p:nvPr>
        </p:nvSpPr>
        <p:spPr>
          <a:xfrm>
            <a:off x="6359525" y="3227929"/>
            <a:ext cx="5326063" cy="2685506"/>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18" name="Slide Number Placeholder 2">
            <a:extLst>
              <a:ext uri="{FF2B5EF4-FFF2-40B4-BE49-F238E27FC236}">
                <a16:creationId xmlns:a16="http://schemas.microsoft.com/office/drawing/2014/main" id="{8D67BD3D-5E5B-2957-7B72-B286DEA69454}"/>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11DD0B93-9CA3-DE96-64E9-7FECBAD37972}"/>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3526303-0969-95FB-D8FA-0C9E3916524B}"/>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21" name="Picture 11">
            <a:extLst>
              <a:ext uri="{FF2B5EF4-FFF2-40B4-BE49-F238E27FC236}">
                <a16:creationId xmlns:a16="http://schemas.microsoft.com/office/drawing/2014/main" id="{24A4E3D3-8EF4-A80C-4780-9639C12D4E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
        <p:nvSpPr>
          <p:cNvPr id="12" name="Text Placeholder 8">
            <a:extLst>
              <a:ext uri="{FF2B5EF4-FFF2-40B4-BE49-F238E27FC236}">
                <a16:creationId xmlns:a16="http://schemas.microsoft.com/office/drawing/2014/main" id="{6DFBA0EA-6763-E017-8DB4-792094E59657}"/>
              </a:ext>
            </a:extLst>
          </p:cNvPr>
          <p:cNvSpPr>
            <a:spLocks noGrp="1"/>
          </p:cNvSpPr>
          <p:nvPr>
            <p:ph type="body" idx="21"/>
          </p:nvPr>
        </p:nvSpPr>
        <p:spPr>
          <a:xfrm>
            <a:off x="6345193" y="1304925"/>
            <a:ext cx="5340395" cy="312265"/>
          </a:xfrm>
        </p:spPr>
        <p:txBody>
          <a:bodyPr numCol="1" spcCol="180000">
            <a:spAutoFit/>
          </a:bodyPr>
          <a:lstStyle>
            <a:lvl1pPr marL="0" indent="0">
              <a:spcAft>
                <a:spcPts val="600"/>
              </a:spcAft>
              <a:buClr>
                <a:schemeClr val="bg2"/>
              </a:buClr>
              <a:buFont typeface="Arial" panose="020B0604020202020204" pitchFamily="34" charset="0"/>
              <a:buNone/>
              <a:defRPr b="1">
                <a:solidFill>
                  <a:schemeClr val="accent4"/>
                </a:solidFill>
              </a:defRPr>
            </a:lvl1pPr>
            <a:lvl2pPr marL="457200"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13" name="Text Placeholder 8">
            <a:extLst>
              <a:ext uri="{FF2B5EF4-FFF2-40B4-BE49-F238E27FC236}">
                <a16:creationId xmlns:a16="http://schemas.microsoft.com/office/drawing/2014/main" id="{4BC205A0-AF05-E822-A6D1-8E80B8895804}"/>
              </a:ext>
            </a:extLst>
          </p:cNvPr>
          <p:cNvSpPr>
            <a:spLocks noGrp="1"/>
          </p:cNvSpPr>
          <p:nvPr>
            <p:ph type="body" idx="22" hasCustomPrompt="1"/>
          </p:nvPr>
        </p:nvSpPr>
        <p:spPr>
          <a:xfrm>
            <a:off x="6345193" y="5962960"/>
            <a:ext cx="5340395" cy="140488"/>
          </a:xfrm>
        </p:spPr>
        <p:txBody>
          <a:bodyPr numCol="1" spcCol="180000">
            <a:spAutoFit/>
          </a:bodyPr>
          <a:lstStyle>
            <a:lvl1pPr marL="0" indent="0">
              <a:spcAft>
                <a:spcPts val="600"/>
              </a:spcAft>
              <a:buClr>
                <a:schemeClr val="bg2"/>
              </a:buClr>
              <a:buFont typeface="Arial" panose="020B0604020202020204" pitchFamily="34" charset="0"/>
              <a:buNone/>
              <a:defRPr sz="900" b="0">
                <a:solidFill>
                  <a:schemeClr val="bg1">
                    <a:lumMod val="65000"/>
                  </a:schemeClr>
                </a:solidFill>
              </a:defRPr>
            </a:lvl1pPr>
            <a:lvl2pPr marL="457200"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Optional image caption</a:t>
            </a:r>
          </a:p>
        </p:txBody>
      </p:sp>
    </p:spTree>
    <p:extLst>
      <p:ext uri="{BB962C8B-B14F-4D97-AF65-F5344CB8AC3E}">
        <p14:creationId xmlns:p14="http://schemas.microsoft.com/office/powerpoint/2010/main" val="3900521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9DB0F7D-3D0C-43DE-9B0F-67462100AE00}" type="datetime1">
              <a:rPr lang="it-IT" smtClean="0">
                <a:solidFill>
                  <a:prstClr val="black"/>
                </a:solidFill>
              </a:rPr>
              <a:t>18/07/2024</a:t>
            </a:fld>
            <a:endParaRPr lang="en-GB">
              <a:solidFill>
                <a:prstClr val="black"/>
              </a:solidFill>
            </a:endParaRPr>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solidFill>
                <a:prstClr val="black"/>
              </a:solidFill>
            </a:endParaRP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invGray">
          <a:xfrm>
            <a:off x="480010" y="629366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1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8847747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05C8EF-6088-F742-B42F-9E1FEA02244A}"/>
              </a:ext>
            </a:extLst>
          </p:cNvPr>
          <p:cNvSpPr>
            <a:spLocks noGrp="1"/>
          </p:cNvSpPr>
          <p:nvPr>
            <p:ph sz="half" idx="1"/>
          </p:nvPr>
        </p:nvSpPr>
        <p:spPr>
          <a:xfrm>
            <a:off x="371475" y="1825625"/>
            <a:ext cx="5724525" cy="479032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06B77B33-F915-9B4A-9CC2-6E66C5EA5C9A}"/>
              </a:ext>
            </a:extLst>
          </p:cNvPr>
          <p:cNvSpPr>
            <a:spLocks noGrp="1"/>
          </p:cNvSpPr>
          <p:nvPr>
            <p:ph sz="half" idx="2"/>
          </p:nvPr>
        </p:nvSpPr>
        <p:spPr>
          <a:xfrm>
            <a:off x="6172200" y="1825625"/>
            <a:ext cx="5724524" cy="479032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CEB14DAC-0D54-A8F0-A74B-251CF6380EDC}"/>
              </a:ext>
            </a:extLst>
          </p:cNvPr>
          <p:cNvSpPr>
            <a:spLocks noGrp="1"/>
          </p:cNvSpPr>
          <p:nvPr>
            <p:ph type="title"/>
          </p:nvPr>
        </p:nvSpPr>
        <p:spPr>
          <a:xfrm>
            <a:off x="360000" y="360000"/>
            <a:ext cx="9000000" cy="1080000"/>
          </a:xfrm>
          <a:prstGeom prst="rect">
            <a:avLst/>
          </a:prstGeom>
        </p:spPr>
        <p:txBody>
          <a:bodyPr lIns="0" tIns="0" rIns="0" bIns="0" anchor="t" anchorCtr="0">
            <a:noAutofit/>
          </a:bodyPr>
          <a:lstStyle>
            <a:lvl1pPr>
              <a:defRPr sz="3200" b="1" i="0">
                <a:solidFill>
                  <a:schemeClr val="accent1"/>
                </a:solidFill>
                <a:latin typeface="+mn-lt"/>
                <a:cs typeface="+mn-cs"/>
              </a:defRPr>
            </a:lvl1pPr>
          </a:lstStyle>
          <a:p>
            <a:r>
              <a:rPr lang="en-GB"/>
              <a:t>Click to edit Master title style</a:t>
            </a:r>
            <a:endParaRPr lang="en-ES"/>
          </a:p>
        </p:txBody>
      </p:sp>
    </p:spTree>
    <p:extLst>
      <p:ext uri="{BB962C8B-B14F-4D97-AF65-F5344CB8AC3E}">
        <p14:creationId xmlns:p14="http://schemas.microsoft.com/office/powerpoint/2010/main" val="31602255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12487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1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7769793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11" y="180001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1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lvl1pPr>
              <a:defRPr/>
            </a:lvl1pPr>
          </a:lstStyle>
          <a:p>
            <a:fld id="{CC479B53-1D90-4813-BED8-AB313575FAE1}" type="datetime1">
              <a:rPr lang="it-IT" smtClean="0">
                <a:solidFill>
                  <a:prstClr val="black"/>
                </a:solidFill>
              </a:rPr>
              <a:t>18/07/2024</a:t>
            </a:fld>
            <a:endParaRPr lang="en-GB">
              <a:solidFill>
                <a:prstClr val="black"/>
              </a:solidFill>
            </a:endParaRPr>
          </a:p>
        </p:txBody>
      </p:sp>
      <p:sp>
        <p:nvSpPr>
          <p:cNvPr id="5" name="Footer Placeholder 4"/>
          <p:cNvSpPr>
            <a:spLocks noGrp="1"/>
          </p:cNvSpPr>
          <p:nvPr>
            <p:ph type="ftr" sz="quarter" idx="15"/>
          </p:nvPr>
        </p:nvSpPr>
        <p:spPr bwMode="invGray"/>
        <p:txBody>
          <a:bodyPr/>
          <a:lstStyle>
            <a:lvl1pPr>
              <a:defRPr b="1" baseline="0">
                <a:solidFill>
                  <a:srgbClr val="C00000"/>
                </a:solidFill>
                <a:latin typeface="Ebrima" panose="02000000000000000000" pitchFamily="2" charset="0"/>
              </a:defRPr>
            </a:lvl1pPr>
          </a:lstStyle>
          <a:p>
            <a:endParaRPr lang="en-GB"/>
          </a:p>
        </p:txBody>
      </p:sp>
      <p:sp>
        <p:nvSpPr>
          <p:cNvPr id="6" name="Slide Number Placeholder 5"/>
          <p:cNvSpPr>
            <a:spLocks noGrp="1"/>
          </p:cNvSpPr>
          <p:nvPr>
            <p:ph type="sldNum" sz="quarter" idx="16"/>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bwMode="invGray">
          <a:xfrm>
            <a:off x="480010" y="629366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6229953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EB25-EEBF-F443-9A1B-CB082D853565}"/>
              </a:ext>
            </a:extLst>
          </p:cNvPr>
          <p:cNvSpPr>
            <a:spLocks noGrp="1"/>
          </p:cNvSpPr>
          <p:nvPr>
            <p:ph type="title"/>
          </p:nvPr>
        </p:nvSpPr>
        <p:spPr>
          <a:xfrm>
            <a:off x="1059367" y="1081669"/>
            <a:ext cx="10772968" cy="1215482"/>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7041C9FD-89EB-2A48-AFCB-E06C42DAD2DB}"/>
              </a:ext>
            </a:extLst>
          </p:cNvPr>
          <p:cNvSpPr>
            <a:spLocks noGrp="1"/>
          </p:cNvSpPr>
          <p:nvPr>
            <p:ph idx="1"/>
          </p:nvPr>
        </p:nvSpPr>
        <p:spPr>
          <a:xfrm>
            <a:off x="1059367" y="2554675"/>
            <a:ext cx="10772968" cy="3622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CBFD3-553E-8446-9FB7-57B9DDF707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D356CB-90B6-1346-B9F7-6642EF7395C2}" type="datetimeFigureOut">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F41FA6A-772D-C243-B2A3-B0E0BD851A20}"/>
              </a:ext>
            </a:extLst>
          </p:cNvPr>
          <p:cNvSpPr>
            <a:spLocks noGrp="1"/>
          </p:cNvSpPr>
          <p:nvPr>
            <p:ph type="ftr" sz="quarter" idx="11"/>
          </p:nvPr>
        </p:nvSpPr>
        <p:spPr>
          <a:xfrm>
            <a:off x="4126832" y="6356350"/>
            <a:ext cx="411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70635E-0F46-AD42-AD4F-BE4BCC9D2CD9}"/>
              </a:ext>
            </a:extLst>
          </p:cNvPr>
          <p:cNvSpPr>
            <a:spLocks noGrp="1"/>
          </p:cNvSpPr>
          <p:nvPr>
            <p:ph type="sldNum" sz="quarter" idx="12"/>
          </p:nvPr>
        </p:nvSpPr>
        <p:spPr>
          <a:xfrm>
            <a:off x="908913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FC42F-A652-4948-84ED-31A8A4279A7D}"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3" name="Text Placeholder 16">
            <a:extLst>
              <a:ext uri="{FF2B5EF4-FFF2-40B4-BE49-F238E27FC236}">
                <a16:creationId xmlns:a16="http://schemas.microsoft.com/office/drawing/2014/main" id="{71D96386-14F0-C64E-A1F8-5EB91E62AFB5}"/>
              </a:ext>
            </a:extLst>
          </p:cNvPr>
          <p:cNvSpPr>
            <a:spLocks noGrp="1"/>
          </p:cNvSpPr>
          <p:nvPr>
            <p:ph type="body" sz="quarter" idx="14"/>
          </p:nvPr>
        </p:nvSpPr>
        <p:spPr>
          <a:xfrm>
            <a:off x="7950993" y="427831"/>
            <a:ext cx="3881342" cy="329406"/>
          </a:xfrm>
        </p:spPr>
        <p:txBody>
          <a:bodyPr>
            <a:normAutofit/>
          </a:bodyPr>
          <a:lstStyle>
            <a:lvl1pPr marL="0" indent="0" algn="r">
              <a:buNone/>
              <a:defRPr sz="1200"/>
            </a:lvl1pPr>
          </a:lstStyle>
          <a:p>
            <a:pPr lvl="0"/>
            <a:r>
              <a:rPr lang="en-US"/>
              <a:t>Edit Master text styles</a:t>
            </a:r>
          </a:p>
        </p:txBody>
      </p:sp>
    </p:spTree>
    <p:extLst>
      <p:ext uri="{BB962C8B-B14F-4D97-AF65-F5344CB8AC3E}">
        <p14:creationId xmlns:p14="http://schemas.microsoft.com/office/powerpoint/2010/main" val="3160783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64F69-B290-45B5-8C8B-90B4AC0AE054}"/>
              </a:ext>
            </a:extLst>
          </p:cNvPr>
          <p:cNvSpPr>
            <a:spLocks noGrp="1"/>
          </p:cNvSpPr>
          <p:nvPr>
            <p:ph type="dt" sz="half" idx="10"/>
          </p:nvPr>
        </p:nvSpPr>
        <p:spPr/>
        <p:txBody>
          <a:bodyPr/>
          <a:lstStyle/>
          <a:p>
            <a:fld id="{F5AA479F-C5B5-40A0-ABBE-AD1C51404A2F}" type="datetimeFigureOut">
              <a:rPr lang="en-GB" smtClean="0"/>
              <a:t>18/07/2024</a:t>
            </a:fld>
            <a:endParaRPr lang="en-GB"/>
          </a:p>
        </p:txBody>
      </p:sp>
      <p:sp>
        <p:nvSpPr>
          <p:cNvPr id="3" name="Footer Placeholder 2">
            <a:extLst>
              <a:ext uri="{FF2B5EF4-FFF2-40B4-BE49-F238E27FC236}">
                <a16:creationId xmlns:a16="http://schemas.microsoft.com/office/drawing/2014/main" id="{35681376-9964-483F-80A8-DA07422C51D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CE12C9-0108-4196-825B-63F168B12658}"/>
              </a:ext>
            </a:extLst>
          </p:cNvPr>
          <p:cNvSpPr>
            <a:spLocks noGrp="1"/>
          </p:cNvSpPr>
          <p:nvPr>
            <p:ph type="sldNum" sz="quarter" idx="12"/>
          </p:nvPr>
        </p:nvSpPr>
        <p:spPr/>
        <p:txBody>
          <a:bodyPr/>
          <a:lstStyle/>
          <a:p>
            <a:fld id="{0549CB59-9FA9-41D8-9785-6AC35D5B4749}" type="slidenum">
              <a:rPr lang="en-GB" smtClean="0"/>
              <a:t>‹#›</a:t>
            </a:fld>
            <a:endParaRPr lang="en-GB"/>
          </a:p>
        </p:txBody>
      </p:sp>
    </p:spTree>
    <p:extLst>
      <p:ext uri="{BB962C8B-B14F-4D97-AF65-F5344CB8AC3E}">
        <p14:creationId xmlns:p14="http://schemas.microsoft.com/office/powerpoint/2010/main" val="28226975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ustom Three Content With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EA215F-E308-4485-BD7A-A7B7B561240F}"/>
              </a:ext>
            </a:extLst>
          </p:cNvPr>
          <p:cNvSpPr>
            <a:spLocks noGrp="1"/>
          </p:cNvSpPr>
          <p:nvPr>
            <p:ph type="sldNum" sz="quarter" idx="10"/>
          </p:nvPr>
        </p:nvSpPr>
        <p:spPr/>
        <p:txBody>
          <a:bodyPr/>
          <a:lstStyle/>
          <a:p>
            <a:fld id="{C5EF2332-01BF-834F-8236-50238282D533}" type="slidenum">
              <a:rPr lang="en-US" smtClean="0"/>
              <a:t>‹#›</a:t>
            </a:fld>
            <a:endParaRPr lang="en-US"/>
          </a:p>
        </p:txBody>
      </p:sp>
      <p:sp>
        <p:nvSpPr>
          <p:cNvPr id="4" name="Date Placeholder 3">
            <a:extLst>
              <a:ext uri="{FF2B5EF4-FFF2-40B4-BE49-F238E27FC236}">
                <a16:creationId xmlns:a16="http://schemas.microsoft.com/office/drawing/2014/main" id="{BCA401B4-EA85-450A-9AD6-B22F81704CBF}"/>
              </a:ext>
            </a:extLst>
          </p:cNvPr>
          <p:cNvSpPr>
            <a:spLocks noGrp="1"/>
          </p:cNvSpPr>
          <p:nvPr>
            <p:ph type="dt" sz="half" idx="11"/>
          </p:nvPr>
        </p:nvSpPr>
        <p:spPr/>
        <p:txBody>
          <a:bodyPr/>
          <a:lstStyle/>
          <a:p>
            <a:fld id="{241EB5C9-1307-BA42-ABA2-0BC069CD8E7F}" type="datetimeFigureOut">
              <a:rPr lang="en-US" smtClean="0"/>
              <a:t>7/18/2024</a:t>
            </a:fld>
            <a:endParaRPr lang="en-US"/>
          </a:p>
        </p:txBody>
      </p:sp>
      <p:sp>
        <p:nvSpPr>
          <p:cNvPr id="5" name="Content Placeholder 2">
            <a:extLst>
              <a:ext uri="{FF2B5EF4-FFF2-40B4-BE49-F238E27FC236}">
                <a16:creationId xmlns:a16="http://schemas.microsoft.com/office/drawing/2014/main" id="{314B0D1C-69A9-4DE5-A2EC-3AE23CBAB864}"/>
              </a:ext>
            </a:extLst>
          </p:cNvPr>
          <p:cNvSpPr>
            <a:spLocks noGrp="1"/>
          </p:cNvSpPr>
          <p:nvPr>
            <p:ph sz="half" idx="1"/>
          </p:nvPr>
        </p:nvSpPr>
        <p:spPr>
          <a:xfrm>
            <a:off x="6176434" y="1670857"/>
            <a:ext cx="5669535" cy="4956683"/>
          </a:xfrm>
        </p:spPr>
        <p:txBody>
          <a:bodyPr/>
          <a:lstStyle>
            <a:lvl1pPr>
              <a:defRPr sz="2100" b="0"/>
            </a:lvl1pPr>
            <a:lvl2pPr>
              <a:defRPr sz="1800" b="0"/>
            </a:lvl2pPr>
            <a:lvl3pPr>
              <a:defRPr sz="1500" b="0"/>
            </a:lvl3pPr>
            <a:lvl4pPr>
              <a:defRPr sz="1351" b="0"/>
            </a:lvl4pPr>
            <a:lvl5pPr>
              <a:defRPr sz="1351" b="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8">
            <a:extLst>
              <a:ext uri="{FF2B5EF4-FFF2-40B4-BE49-F238E27FC236}">
                <a16:creationId xmlns:a16="http://schemas.microsoft.com/office/drawing/2014/main" id="{40E36CC0-0CEE-4F7D-BD64-E12742EC33CD}"/>
              </a:ext>
            </a:extLst>
          </p:cNvPr>
          <p:cNvSpPr/>
          <p:nvPr userDrawn="1"/>
        </p:nvSpPr>
        <p:spPr>
          <a:xfrm>
            <a:off x="0" y="5877768"/>
            <a:ext cx="12192000" cy="980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a:p>
        </p:txBody>
      </p:sp>
      <p:sp>
        <p:nvSpPr>
          <p:cNvPr id="6" name="Content Placeholder 2">
            <a:extLst>
              <a:ext uri="{FF2B5EF4-FFF2-40B4-BE49-F238E27FC236}">
                <a16:creationId xmlns:a16="http://schemas.microsoft.com/office/drawing/2014/main" id="{3D8B041D-E134-4B62-A4BC-A12CE4E35896}"/>
              </a:ext>
            </a:extLst>
          </p:cNvPr>
          <p:cNvSpPr>
            <a:spLocks noGrp="1"/>
          </p:cNvSpPr>
          <p:nvPr>
            <p:ph sz="half" idx="12"/>
          </p:nvPr>
        </p:nvSpPr>
        <p:spPr>
          <a:xfrm>
            <a:off x="346034" y="1261955"/>
            <a:ext cx="5669535" cy="1817472"/>
          </a:xfrm>
        </p:spPr>
        <p:txBody>
          <a:bodyPr/>
          <a:lstStyle>
            <a:lvl1pPr>
              <a:defRPr sz="2100" b="0"/>
            </a:lvl1pPr>
            <a:lvl2pPr>
              <a:defRPr sz="1800" b="0"/>
            </a:lvl2pPr>
            <a:lvl3pPr>
              <a:defRPr sz="1500" b="0"/>
            </a:lvl3pPr>
            <a:lvl4pPr>
              <a:defRPr sz="1351" b="0"/>
            </a:lvl4pPr>
            <a:lvl5pPr>
              <a:defRPr sz="1351" b="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3ECA7F43-0C57-4B08-B5FB-65BC8E5CFF2C}"/>
              </a:ext>
            </a:extLst>
          </p:cNvPr>
          <p:cNvSpPr>
            <a:spLocks noGrp="1"/>
          </p:cNvSpPr>
          <p:nvPr>
            <p:ph sz="half" idx="13"/>
          </p:nvPr>
        </p:nvSpPr>
        <p:spPr>
          <a:xfrm>
            <a:off x="346034" y="3150172"/>
            <a:ext cx="5669535" cy="3477371"/>
          </a:xfrm>
        </p:spPr>
        <p:txBody>
          <a:bodyPr/>
          <a:lstStyle>
            <a:lvl1pPr>
              <a:defRPr sz="2100" b="0"/>
            </a:lvl1pPr>
            <a:lvl2pPr>
              <a:defRPr sz="1800" b="0"/>
            </a:lvl2pPr>
            <a:lvl3pPr>
              <a:defRPr sz="1500" b="0"/>
            </a:lvl3pPr>
            <a:lvl4pPr>
              <a:defRPr sz="1351" b="0"/>
            </a:lvl4pPr>
            <a:lvl5pPr>
              <a:defRPr sz="1351" b="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FD1F9657-5C8B-4EEF-A1B6-DCE306850F4C}"/>
              </a:ext>
            </a:extLst>
          </p:cNvPr>
          <p:cNvSpPr>
            <a:spLocks noGrp="1"/>
          </p:cNvSpPr>
          <p:nvPr>
            <p:ph type="title"/>
          </p:nvPr>
        </p:nvSpPr>
        <p:spPr>
          <a:xfrm>
            <a:off x="346034" y="48211"/>
            <a:ext cx="11499935" cy="1143000"/>
          </a:xfrm>
        </p:spPr>
        <p:txBody>
          <a:bodyPr/>
          <a:lstStyle/>
          <a:p>
            <a:r>
              <a:rPr lang="en-US"/>
              <a:t>Click to edit Master title style</a:t>
            </a:r>
            <a:endParaRPr lang="en-GB"/>
          </a:p>
        </p:txBody>
      </p:sp>
      <p:sp>
        <p:nvSpPr>
          <p:cNvPr id="11" name="Text Placeholder 13">
            <a:extLst>
              <a:ext uri="{FF2B5EF4-FFF2-40B4-BE49-F238E27FC236}">
                <a16:creationId xmlns:a16="http://schemas.microsoft.com/office/drawing/2014/main" id="{83B3A65B-C338-407C-869F-D257AB93E55C}"/>
              </a:ext>
            </a:extLst>
          </p:cNvPr>
          <p:cNvSpPr>
            <a:spLocks noGrp="1"/>
          </p:cNvSpPr>
          <p:nvPr>
            <p:ph type="body" sz="quarter" idx="14"/>
          </p:nvPr>
        </p:nvSpPr>
        <p:spPr>
          <a:xfrm>
            <a:off x="6176432" y="1262063"/>
            <a:ext cx="5669533" cy="408795"/>
          </a:xfrm>
        </p:spPr>
        <p:txBody>
          <a:bodyPr/>
          <a:lstStyle>
            <a:lvl1pPr marL="0" indent="0">
              <a:buNone/>
              <a:defRPr sz="1400" b="1">
                <a:solidFill>
                  <a:schemeClr val="tx1"/>
                </a:solidFill>
              </a:defRPr>
            </a:lvl1pPr>
          </a:lstStyle>
          <a:p>
            <a:pPr lvl="0"/>
            <a:r>
              <a:rPr lang="en-US"/>
              <a:t>Click to edit Master text styles</a:t>
            </a:r>
            <a:endParaRPr lang="en-FI"/>
          </a:p>
        </p:txBody>
      </p:sp>
    </p:spTree>
    <p:extLst>
      <p:ext uri="{BB962C8B-B14F-4D97-AF65-F5344CB8AC3E}">
        <p14:creationId xmlns:p14="http://schemas.microsoft.com/office/powerpoint/2010/main" val="433189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tional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16ED-C094-CB5C-DC0F-E0F064498125}"/>
              </a:ext>
            </a:extLst>
          </p:cNvPr>
          <p:cNvSpPr>
            <a:spLocks noGrp="1"/>
          </p:cNvSpPr>
          <p:nvPr>
            <p:ph type="title" hasCustomPrompt="1"/>
          </p:nvPr>
        </p:nvSpPr>
        <p:spPr>
          <a:xfrm>
            <a:off x="457200" y="317666"/>
            <a:ext cx="11277600" cy="489857"/>
          </a:xfrm>
          <a:prstGeom prst="rect">
            <a:avLst/>
          </a:prstGeom>
        </p:spPr>
        <p:txBody>
          <a:bodyPr/>
          <a:lstStyle>
            <a:lvl1pPr>
              <a:defRPr sz="3200" b="1">
                <a:solidFill>
                  <a:schemeClr val="accent1"/>
                </a:solidFill>
              </a:defRPr>
            </a:lvl1pPr>
          </a:lstStyle>
          <a:p>
            <a:r>
              <a:rPr lang="en-US" dirty="0"/>
              <a:t>RATIONALE Click to edit Master title style  </a:t>
            </a:r>
          </a:p>
        </p:txBody>
      </p:sp>
      <p:sp>
        <p:nvSpPr>
          <p:cNvPr id="4" name="Text Placeholder 4">
            <a:extLst>
              <a:ext uri="{FF2B5EF4-FFF2-40B4-BE49-F238E27FC236}">
                <a16:creationId xmlns:a16="http://schemas.microsoft.com/office/drawing/2014/main" id="{849C30BA-C3BE-AF92-A01C-90788BE77652}"/>
              </a:ext>
            </a:extLst>
          </p:cNvPr>
          <p:cNvSpPr>
            <a:spLocks noGrp="1"/>
          </p:cNvSpPr>
          <p:nvPr>
            <p:ph type="body" sz="quarter" idx="10"/>
          </p:nvPr>
        </p:nvSpPr>
        <p:spPr>
          <a:xfrm>
            <a:off x="457200" y="1044575"/>
            <a:ext cx="7594270" cy="1727992"/>
          </a:xfrm>
          <a:prstGeom prst="rect">
            <a:avLst/>
          </a:prstGeom>
          <a:noFill/>
          <a:ln>
            <a:solidFill>
              <a:schemeClr val="tx2"/>
            </a:solidFill>
          </a:ln>
        </p:spPr>
        <p:txBody>
          <a:bodyPr lIns="180000" tIns="180000" rIns="180000" bIns="180000">
            <a:spAutoFit/>
          </a:bodyPr>
          <a:lstStyle>
            <a:lvl1pPr>
              <a:buClr>
                <a:schemeClr val="accent1"/>
              </a:buClr>
              <a:defRPr sz="1600">
                <a:solidFill>
                  <a:schemeClr val="tx2"/>
                </a:solidFill>
              </a:defRPr>
            </a:lvl1pPr>
            <a:lvl2pPr>
              <a:buClr>
                <a:schemeClr val="accent1"/>
              </a:buClr>
              <a:defRPr sz="1600">
                <a:solidFill>
                  <a:schemeClr val="tx2"/>
                </a:solidFill>
              </a:defRPr>
            </a:lvl2pPr>
            <a:lvl3pPr>
              <a:buClr>
                <a:schemeClr val="accent1"/>
              </a:buClr>
              <a:defRPr sz="1600">
                <a:solidFill>
                  <a:schemeClr val="tx2"/>
                </a:solidFill>
              </a:defRPr>
            </a:lvl3pPr>
            <a:lvl4pPr>
              <a:buClr>
                <a:schemeClr val="accent1"/>
              </a:buClr>
              <a:defRPr sz="1600">
                <a:solidFill>
                  <a:schemeClr val="tx2"/>
                </a:solidFill>
              </a:defRPr>
            </a:lvl4pPr>
            <a:lvl5pPr>
              <a:buClr>
                <a:schemeClr val="accent1"/>
              </a:buCl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99FB35B3-5177-9260-5EC3-536FA939C4F1}"/>
              </a:ext>
            </a:extLst>
          </p:cNvPr>
          <p:cNvSpPr>
            <a:spLocks noGrp="1"/>
          </p:cNvSpPr>
          <p:nvPr>
            <p:ph type="body" sz="quarter" idx="11" hasCustomPrompt="1"/>
          </p:nvPr>
        </p:nvSpPr>
        <p:spPr>
          <a:xfrm>
            <a:off x="8382000" y="1044575"/>
            <a:ext cx="3352800" cy="1089529"/>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Please manually change the second half of the title to navy as this is not possible in the master slides.</a:t>
            </a:r>
            <a:endParaRPr lang="en-US" dirty="0"/>
          </a:p>
        </p:txBody>
      </p:sp>
      <p:sp>
        <p:nvSpPr>
          <p:cNvPr id="7" name="Text Placeholder 5">
            <a:extLst>
              <a:ext uri="{FF2B5EF4-FFF2-40B4-BE49-F238E27FC236}">
                <a16:creationId xmlns:a16="http://schemas.microsoft.com/office/drawing/2014/main" id="{67E63CD0-6A9F-026A-9BE1-921F8109C946}"/>
              </a:ext>
            </a:extLst>
          </p:cNvPr>
          <p:cNvSpPr>
            <a:spLocks noGrp="1"/>
          </p:cNvSpPr>
          <p:nvPr>
            <p:ph type="body" sz="quarter" idx="12" hasCustomPrompt="1"/>
          </p:nvPr>
        </p:nvSpPr>
        <p:spPr>
          <a:xfrm>
            <a:off x="8382000" y="2439039"/>
            <a:ext cx="3352800" cy="1338828"/>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When pasting content over from another </a:t>
            </a:r>
            <a:r>
              <a:rPr lang="en-GB" dirty="0" err="1"/>
              <a:t>Powerpoint</a:t>
            </a:r>
            <a:r>
              <a:rPr lang="en-GB" dirty="0"/>
              <a:t>, make sure that the font is set to Calibri to meet WHO brand guidance.</a:t>
            </a:r>
            <a:endParaRPr lang="en-US" dirty="0"/>
          </a:p>
        </p:txBody>
      </p:sp>
    </p:spTree>
    <p:extLst>
      <p:ext uri="{BB962C8B-B14F-4D97-AF65-F5344CB8AC3E}">
        <p14:creationId xmlns:p14="http://schemas.microsoft.com/office/powerpoint/2010/main" val="1839952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559227-C79C-8C45-BA3F-1033686FC84F}"/>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err="1"/>
              <a:t>Nulla</a:t>
            </a:r>
            <a:r>
              <a:rPr lang="en-US"/>
              <a:t> </a:t>
            </a:r>
            <a:r>
              <a:rPr lang="en-US" err="1"/>
              <a:t>quis</a:t>
            </a:r>
            <a:r>
              <a:rPr lang="en-US"/>
              <a:t> lorem </a:t>
            </a:r>
            <a:r>
              <a:rPr lang="en-US" err="1"/>
              <a:t>ut</a:t>
            </a:r>
            <a:r>
              <a:rPr lang="en-US"/>
              <a:t> libero </a:t>
            </a:r>
            <a:r>
              <a:rPr lang="en-US" err="1"/>
              <a:t>malesuada</a:t>
            </a:r>
            <a:r>
              <a:rPr lang="en-US"/>
              <a:t> </a:t>
            </a:r>
            <a:r>
              <a:rPr lang="en-US" err="1"/>
              <a:t>feugiat</a:t>
            </a:r>
            <a:r>
              <a:rPr lang="en-US"/>
              <a:t>. </a:t>
            </a:r>
            <a:r>
              <a:rPr lang="en-US" err="1"/>
              <a:t>Curabitur</a:t>
            </a:r>
            <a:r>
              <a:rPr lang="en-US"/>
              <a:t> non </a:t>
            </a:r>
            <a:r>
              <a:rPr lang="en-US" err="1"/>
              <a:t>nulla</a:t>
            </a:r>
            <a:r>
              <a:rPr lang="en-US"/>
              <a:t> sit </a:t>
            </a:r>
            <a:r>
              <a:rPr lang="en-US" err="1"/>
              <a:t>amet</a:t>
            </a:r>
            <a:r>
              <a:rPr lang="en-US"/>
              <a:t> </a:t>
            </a:r>
            <a:r>
              <a:rPr lang="en-US" err="1"/>
              <a:t>nisl</a:t>
            </a:r>
            <a:r>
              <a:rPr lang="en-US"/>
              <a:t> tempus convallis </a:t>
            </a:r>
            <a:r>
              <a:rPr lang="en-US" err="1"/>
              <a:t>quis</a:t>
            </a:r>
            <a:r>
              <a:rPr lang="en-US"/>
              <a:t> ac </a:t>
            </a:r>
            <a:r>
              <a:rPr lang="en-US" err="1"/>
              <a:t>lectus</a:t>
            </a:r>
            <a:r>
              <a:rPr lang="en-US"/>
              <a:t>.</a:t>
            </a:r>
          </a:p>
          <a:p>
            <a:r>
              <a:rPr lang="en-US"/>
              <a:t>Proin </a:t>
            </a:r>
            <a:r>
              <a:rPr lang="en-US" err="1"/>
              <a:t>eget</a:t>
            </a:r>
            <a:r>
              <a:rPr lang="en-US"/>
              <a:t> </a:t>
            </a:r>
            <a:r>
              <a:rPr lang="en-US" err="1"/>
              <a:t>tortor</a:t>
            </a:r>
            <a:r>
              <a:rPr lang="en-US"/>
              <a:t> </a:t>
            </a:r>
            <a:r>
              <a:rPr lang="en-US" err="1"/>
              <a:t>risus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457200" indent="-457200">
              <a:buFont typeface="Arial" panose="020B0604020202020204" pitchFamily="34" charset="0"/>
              <a:buChar char="•"/>
            </a:pPr>
            <a:r>
              <a:rPr lang="en-US"/>
              <a:t>Donec </a:t>
            </a:r>
            <a:r>
              <a:rPr lang="en-US" err="1"/>
              <a:t>rutrum</a:t>
            </a:r>
            <a:r>
              <a:rPr lang="en-US"/>
              <a:t> </a:t>
            </a:r>
            <a:r>
              <a:rPr lang="en-US" err="1"/>
              <a:t>congue</a:t>
            </a:r>
            <a:r>
              <a:rPr lang="en-US"/>
              <a:t> </a:t>
            </a:r>
            <a:r>
              <a:rPr lang="en-US" err="1"/>
              <a:t>leo</a:t>
            </a:r>
            <a:r>
              <a:rPr lang="en-US"/>
              <a:t> </a:t>
            </a:r>
            <a:r>
              <a:rPr lang="en-US" err="1"/>
              <a:t>eget</a:t>
            </a:r>
            <a:r>
              <a:rPr lang="en-US"/>
              <a:t> </a:t>
            </a:r>
            <a:r>
              <a:rPr lang="en-US" err="1"/>
              <a:t>malesuada</a:t>
            </a:r>
            <a:r>
              <a:rPr lang="en-US"/>
              <a:t>.</a:t>
            </a:r>
          </a:p>
          <a:p>
            <a:pPr marL="457200" indent="-457200">
              <a:buFont typeface="Arial" panose="020B0604020202020204" pitchFamily="34" charset="0"/>
              <a:buChar char="•"/>
            </a:pPr>
            <a:r>
              <a:rPr lang="en-US" err="1"/>
              <a:t>Curabitur</a:t>
            </a:r>
            <a:r>
              <a:rPr lang="en-US"/>
              <a:t> </a:t>
            </a:r>
            <a:r>
              <a:rPr lang="en-US" err="1"/>
              <a:t>aliquet</a:t>
            </a:r>
            <a:r>
              <a:rPr lang="en-US"/>
              <a:t> </a:t>
            </a:r>
            <a:r>
              <a:rPr lang="en-US" err="1"/>
              <a:t>quam</a:t>
            </a:r>
            <a:r>
              <a:rPr lang="en-US"/>
              <a:t> id dui </a:t>
            </a:r>
            <a:r>
              <a:rPr lang="en-US" err="1"/>
              <a:t>posuere</a:t>
            </a:r>
            <a:r>
              <a:rPr lang="en-US"/>
              <a:t> </a:t>
            </a:r>
            <a:r>
              <a:rPr lang="en-US" err="1"/>
              <a:t>blandit</a:t>
            </a:r>
            <a:r>
              <a:rPr lang="en-US"/>
              <a:t>.</a:t>
            </a:r>
          </a:p>
          <a:p>
            <a:pPr marL="457200" indent="-457200">
              <a:buFont typeface="Arial" panose="020B0604020202020204" pitchFamily="34" charset="0"/>
              <a:buChar char="•"/>
            </a:pPr>
            <a:r>
              <a:rPr lang="en-US"/>
              <a:t>Proin </a:t>
            </a:r>
            <a:r>
              <a:rPr lang="en-US" err="1"/>
              <a:t>eget</a:t>
            </a:r>
            <a:r>
              <a:rPr lang="en-US"/>
              <a:t> </a:t>
            </a:r>
            <a:r>
              <a:rPr lang="en-US" err="1"/>
              <a:t>tortor</a:t>
            </a:r>
            <a:r>
              <a:rPr lang="en-US"/>
              <a:t> </a:t>
            </a:r>
            <a:r>
              <a:rPr lang="en-US" err="1"/>
              <a:t>risus</a:t>
            </a:r>
            <a:r>
              <a:rPr lang="en-US"/>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29 July – 2 August · Montreal &amp;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GB"/>
              <a:t>Click to edit Master title style</a:t>
            </a:r>
            <a:endParaRPr lang="en-US"/>
          </a:p>
        </p:txBody>
      </p:sp>
      <p:sp>
        <p:nvSpPr>
          <p:cNvPr id="9" name="TextBox 8">
            <a:extLst>
              <a:ext uri="{FF2B5EF4-FFF2-40B4-BE49-F238E27FC236}">
                <a16:creationId xmlns:a16="http://schemas.microsoft.com/office/drawing/2014/main" id="{EE2431B0-0DEE-274A-8AA7-F4388EFA23F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a:t>
            </a:r>
          </a:p>
        </p:txBody>
      </p:sp>
      <p:pic>
        <p:nvPicPr>
          <p:cNvPr id="10" name="Picture 9">
            <a:extLst>
              <a:ext uri="{FF2B5EF4-FFF2-40B4-BE49-F238E27FC236}">
                <a16:creationId xmlns:a16="http://schemas.microsoft.com/office/drawing/2014/main" id="{46624B48-6A91-EF4B-800A-445B8F13F8A1}"/>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2023501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Section Header_light blue">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5468652" y="6333828"/>
            <a:ext cx="5154592" cy="324091"/>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23244" y="6333828"/>
            <a:ext cx="380035" cy="320675"/>
          </a:xfr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5CEDBB83-A577-ED61-446B-AB3C8BB77952}"/>
              </a:ext>
            </a:extLst>
          </p:cNvPr>
          <p:cNvPicPr>
            <a:picLocks noChangeAspect="1"/>
          </p:cNvPicPr>
          <p:nvPr userDrawn="1"/>
        </p:nvPicPr>
        <p:blipFill>
          <a:blip r:embed="rId2"/>
          <a:stretch>
            <a:fillRect/>
          </a:stretch>
        </p:blipFill>
        <p:spPr>
          <a:xfrm>
            <a:off x="-238700" y="5075702"/>
            <a:ext cx="4511572" cy="2535978"/>
          </a:xfrm>
          <a:prstGeom prst="rect">
            <a:avLst/>
          </a:prstGeom>
        </p:spPr>
      </p:pic>
      <p:pic>
        <p:nvPicPr>
          <p:cNvPr id="4" name="Picture 3" descr="A close up of a sign&#10;&#10;Description generated with high confidence">
            <a:extLst>
              <a:ext uri="{FF2B5EF4-FFF2-40B4-BE49-F238E27FC236}">
                <a16:creationId xmlns:a16="http://schemas.microsoft.com/office/drawing/2014/main" id="{C8569A09-6035-4A01-6276-7137E99AC1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7846" y="5972507"/>
            <a:ext cx="772837" cy="771578"/>
          </a:xfrm>
          <a:prstGeom prst="rect">
            <a:avLst/>
          </a:prstGeom>
        </p:spPr>
      </p:pic>
      <p:sp>
        <p:nvSpPr>
          <p:cNvPr id="7" name="Title 1">
            <a:extLst>
              <a:ext uri="{FF2B5EF4-FFF2-40B4-BE49-F238E27FC236}">
                <a16:creationId xmlns:a16="http://schemas.microsoft.com/office/drawing/2014/main" id="{198C238A-21FB-1E24-037E-2C682292CF35}"/>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CD73DEAF-DCC1-6231-B7B0-A357B042CF8D}"/>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9028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44624"/>
            <a:ext cx="10972800" cy="643508"/>
          </a:xfrm>
          <a:prstGeom prst="rect">
            <a:avLst/>
          </a:prstGeom>
        </p:spPr>
        <p:txBody>
          <a:bodyPr anchor="ctr" anchorCtr="0"/>
          <a:lstStyle>
            <a:lvl1pPr marL="0" algn="l" defTabSz="914400" rtl="0" eaLnBrk="1" latinLnBrk="0" hangingPunct="1">
              <a:spcBef>
                <a:spcPct val="0"/>
              </a:spcBef>
              <a:buNone/>
              <a:defRPr lang="en-GB" sz="3200" kern="1200" baseline="0" dirty="0">
                <a:solidFill>
                  <a:schemeClr val="bg1"/>
                </a:solidFill>
                <a:latin typeface="+mj-lt"/>
                <a:ea typeface="+mj-ea"/>
                <a:cs typeface="+mj-cs"/>
              </a:defRPr>
            </a:lvl1pPr>
          </a:lstStyle>
          <a:p>
            <a:r>
              <a:rPr lang="en-US"/>
              <a:t>Click to edit title</a:t>
            </a:r>
            <a:endParaRPr lang="en-GB"/>
          </a:p>
        </p:txBody>
      </p:sp>
      <p:sp>
        <p:nvSpPr>
          <p:cNvPr id="4" name="Text Placeholder 3"/>
          <p:cNvSpPr>
            <a:spLocks noGrp="1"/>
          </p:cNvSpPr>
          <p:nvPr>
            <p:ph type="body" sz="quarter" idx="10" hasCustomPrompt="1"/>
          </p:nvPr>
        </p:nvSpPr>
        <p:spPr>
          <a:xfrm>
            <a:off x="898724" y="1124745"/>
            <a:ext cx="10285841" cy="5050085"/>
          </a:xfrm>
        </p:spPr>
        <p:txBody>
          <a:body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0818417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18/07/2024</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25264004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p:txBody>
          <a:bodyPr/>
          <a:lstStyle/>
          <a:p>
            <a:fld id="{05F5F25C-B8D8-45F9-9C80-5699EEACB709}" type="datetime1">
              <a:rPr lang="en-GB" noProof="0" smtClean="0"/>
              <a:t>18/07/2024</a:t>
            </a:fld>
            <a:endParaRPr lang="en-GB" noProof="0"/>
          </a:p>
        </p:txBody>
      </p:sp>
      <p:sp>
        <p:nvSpPr>
          <p:cNvPr id="5" name="Footer Placeholder 4"/>
          <p:cNvSpPr>
            <a:spLocks noGrp="1"/>
          </p:cNvSpPr>
          <p:nvPr>
            <p:ph type="ftr" sz="quarter" idx="15"/>
          </p:nvPr>
        </p:nvSpPr>
        <p:spPr/>
        <p:txBody>
          <a:bodyPr/>
          <a:lstStyle/>
          <a:p>
            <a:r>
              <a:rPr lang="en-GB" noProof="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0372318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p:txBody>
          <a:bodyPr/>
          <a:lstStyle/>
          <a:p>
            <a:fld id="{F5FFF000-091D-47C5-9387-17D52AD2CE62}" type="datetime1">
              <a:rPr lang="en-GB" noProof="0" smtClean="0"/>
              <a:t>18/07/2024</a:t>
            </a:fld>
            <a:endParaRPr lang="en-GB" noProof="0"/>
          </a:p>
        </p:txBody>
      </p:sp>
      <p:sp>
        <p:nvSpPr>
          <p:cNvPr id="9" name="Footer Placeholder 8"/>
          <p:cNvSpPr>
            <a:spLocks noGrp="1"/>
          </p:cNvSpPr>
          <p:nvPr>
            <p:ph type="ftr" sz="quarter" idx="23"/>
          </p:nvPr>
        </p:nvSpPr>
        <p:spPr/>
        <p:txBody>
          <a:bodyPr/>
          <a:lstStyle/>
          <a:p>
            <a:r>
              <a:rPr lang="en-GB" noProof="0"/>
              <a:t>|     Title of the presentation</a:t>
            </a:r>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16190958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80000" y="36001"/>
            <a:ext cx="2844800" cy="365125"/>
          </a:xfrm>
          <a:prstGeom prst="rect">
            <a:avLst/>
          </a:prstGeom>
        </p:spPr>
        <p:txBody>
          <a:bodyPr/>
          <a:lstStyle/>
          <a:p>
            <a:fld id="{3744C38A-CC3A-43E1-BF47-CC4E68F6ED37}" type="datetime4">
              <a:rPr lang="en-GB" smtClean="0">
                <a:solidFill>
                  <a:prstClr val="white"/>
                </a:solidFill>
              </a:rPr>
              <a:pPr/>
              <a:t>18 July 2024</a:t>
            </a:fld>
            <a:endParaRPr lang="en-GB">
              <a:solidFill>
                <a:prstClr val="white"/>
              </a:solidFill>
            </a:endParaRPr>
          </a:p>
        </p:txBody>
      </p:sp>
      <p:sp>
        <p:nvSpPr>
          <p:cNvPr id="4" name="Slide Number Placeholder 3"/>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93292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54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
        <p:nvSpPr>
          <p:cNvPr id="6" name="Date Placeholder 3">
            <a:extLst>
              <a:ext uri="{FF2B5EF4-FFF2-40B4-BE49-F238E27FC236}">
                <a16:creationId xmlns:a16="http://schemas.microsoft.com/office/drawing/2014/main" id="{468863B9-3E6F-48E8-865B-15F887A96F6B}"/>
              </a:ext>
            </a:extLst>
          </p:cNvPr>
          <p:cNvSpPr>
            <a:spLocks noGrp="1"/>
          </p:cNvSpPr>
          <p:nvPr>
            <p:ph type="dt" sz="half" idx="22"/>
          </p:nvPr>
        </p:nvSpPr>
        <p:spPr/>
        <p:txBody>
          <a:bodyPr/>
          <a:lstStyle>
            <a:lvl1pPr>
              <a:defRPr/>
            </a:lvl1pPr>
          </a:lstStyle>
          <a:p>
            <a:pPr>
              <a:defRPr/>
            </a:pPr>
            <a:fld id="{9CD38B1C-FCCB-4701-8F93-FC8797397D4E}" type="datetime1">
              <a:rPr lang="en-GB"/>
              <a:pPr>
                <a:defRPr/>
              </a:pPr>
              <a:t>18/07/2024</a:t>
            </a:fld>
            <a:endParaRPr lang="en-GB"/>
          </a:p>
        </p:txBody>
      </p:sp>
      <p:sp>
        <p:nvSpPr>
          <p:cNvPr id="9" name="Footer Placeholder 4">
            <a:extLst>
              <a:ext uri="{FF2B5EF4-FFF2-40B4-BE49-F238E27FC236}">
                <a16:creationId xmlns:a16="http://schemas.microsoft.com/office/drawing/2014/main" id="{2FE222F0-B108-457B-AF5D-C19F3B36BC74}"/>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8D2D12D3-C8F6-4F4B-BDB8-F97611B366B1}"/>
              </a:ext>
            </a:extLst>
          </p:cNvPr>
          <p:cNvSpPr>
            <a:spLocks noGrp="1"/>
          </p:cNvSpPr>
          <p:nvPr>
            <p:ph type="sldNum" sz="quarter" idx="24"/>
          </p:nvPr>
        </p:nvSpPr>
        <p:spPr/>
        <p:txBody>
          <a:bodyPr/>
          <a:lstStyle>
            <a:lvl1pPr>
              <a:defRPr/>
            </a:lvl1pPr>
          </a:lstStyle>
          <a:p>
            <a:pPr>
              <a:defRPr/>
            </a:pPr>
            <a:fld id="{3749EF42-A75F-4038-A2EC-82A7A0051922}" type="slidenum">
              <a:rPr lang="en-GB" altLang="en-US"/>
              <a:pPr>
                <a:defRPr/>
              </a:pPr>
              <a:t>‹#›</a:t>
            </a:fld>
            <a:endParaRPr lang="en-GB" altLang="en-US"/>
          </a:p>
        </p:txBody>
      </p:sp>
    </p:spTree>
    <p:extLst>
      <p:ext uri="{BB962C8B-B14F-4D97-AF65-F5344CB8AC3E}">
        <p14:creationId xmlns:p14="http://schemas.microsoft.com/office/powerpoint/2010/main" val="26763760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18/07/2024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87387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idence base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16ED-C094-CB5C-DC0F-E0F064498125}"/>
              </a:ext>
            </a:extLst>
          </p:cNvPr>
          <p:cNvSpPr>
            <a:spLocks noGrp="1"/>
          </p:cNvSpPr>
          <p:nvPr>
            <p:ph type="title" hasCustomPrompt="1"/>
          </p:nvPr>
        </p:nvSpPr>
        <p:spPr>
          <a:xfrm>
            <a:off x="457200" y="317666"/>
            <a:ext cx="11277600" cy="489857"/>
          </a:xfrm>
          <a:prstGeom prst="rect">
            <a:avLst/>
          </a:prstGeom>
        </p:spPr>
        <p:txBody>
          <a:bodyPr/>
          <a:lstStyle>
            <a:lvl1pPr>
              <a:defRPr sz="3200" b="1">
                <a:solidFill>
                  <a:schemeClr val="accent3"/>
                </a:solidFill>
              </a:defRPr>
            </a:lvl1pPr>
          </a:lstStyle>
          <a:p>
            <a:r>
              <a:rPr lang="en-US" dirty="0"/>
              <a:t>EVIDENCE BASE Click to edit Master title style  </a:t>
            </a:r>
          </a:p>
        </p:txBody>
      </p:sp>
      <p:sp>
        <p:nvSpPr>
          <p:cNvPr id="4" name="Text Placeholder 4">
            <a:extLst>
              <a:ext uri="{FF2B5EF4-FFF2-40B4-BE49-F238E27FC236}">
                <a16:creationId xmlns:a16="http://schemas.microsoft.com/office/drawing/2014/main" id="{849C30BA-C3BE-AF92-A01C-90788BE77652}"/>
              </a:ext>
            </a:extLst>
          </p:cNvPr>
          <p:cNvSpPr>
            <a:spLocks noGrp="1"/>
          </p:cNvSpPr>
          <p:nvPr>
            <p:ph type="body" sz="quarter" idx="10"/>
          </p:nvPr>
        </p:nvSpPr>
        <p:spPr>
          <a:xfrm>
            <a:off x="457200" y="1044575"/>
            <a:ext cx="7594270" cy="1727992"/>
          </a:xfrm>
          <a:prstGeom prst="rect">
            <a:avLst/>
          </a:prstGeom>
          <a:noFill/>
          <a:ln>
            <a:solidFill>
              <a:schemeClr val="tx2"/>
            </a:solidFill>
          </a:ln>
        </p:spPr>
        <p:txBody>
          <a:bodyPr lIns="180000" tIns="180000" rIns="180000" bIns="180000">
            <a:spAutoFit/>
          </a:bodyPr>
          <a:lstStyle>
            <a:lvl1pPr>
              <a:buClr>
                <a:schemeClr val="accent3"/>
              </a:buClr>
              <a:defRPr sz="1600">
                <a:solidFill>
                  <a:schemeClr val="tx2"/>
                </a:solidFill>
              </a:defRPr>
            </a:lvl1pPr>
            <a:lvl2pPr>
              <a:buClr>
                <a:schemeClr val="accent3"/>
              </a:buClr>
              <a:defRPr sz="1600">
                <a:solidFill>
                  <a:schemeClr val="tx2"/>
                </a:solidFill>
              </a:defRPr>
            </a:lvl2pPr>
            <a:lvl3pPr>
              <a:buClr>
                <a:schemeClr val="accent3"/>
              </a:buClr>
              <a:defRPr sz="16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99FB35B3-5177-9260-5EC3-536FA939C4F1}"/>
              </a:ext>
            </a:extLst>
          </p:cNvPr>
          <p:cNvSpPr>
            <a:spLocks noGrp="1"/>
          </p:cNvSpPr>
          <p:nvPr>
            <p:ph type="body" sz="quarter" idx="11" hasCustomPrompt="1"/>
          </p:nvPr>
        </p:nvSpPr>
        <p:spPr>
          <a:xfrm>
            <a:off x="8382000" y="1044575"/>
            <a:ext cx="3352800" cy="1089529"/>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Please manually change the second half of the title to blue as this is not possible in the master slides.</a:t>
            </a:r>
            <a:endParaRPr lang="en-US" dirty="0"/>
          </a:p>
        </p:txBody>
      </p:sp>
      <p:sp>
        <p:nvSpPr>
          <p:cNvPr id="7" name="Text Placeholder 5">
            <a:extLst>
              <a:ext uri="{FF2B5EF4-FFF2-40B4-BE49-F238E27FC236}">
                <a16:creationId xmlns:a16="http://schemas.microsoft.com/office/drawing/2014/main" id="{67E63CD0-6A9F-026A-9BE1-921F8109C946}"/>
              </a:ext>
            </a:extLst>
          </p:cNvPr>
          <p:cNvSpPr>
            <a:spLocks noGrp="1"/>
          </p:cNvSpPr>
          <p:nvPr>
            <p:ph type="body" sz="quarter" idx="12" hasCustomPrompt="1"/>
          </p:nvPr>
        </p:nvSpPr>
        <p:spPr>
          <a:xfrm>
            <a:off x="8382000" y="2439039"/>
            <a:ext cx="3352800" cy="1338828"/>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When pasting content over from another </a:t>
            </a:r>
            <a:r>
              <a:rPr lang="en-GB" dirty="0" err="1"/>
              <a:t>Powerpoint</a:t>
            </a:r>
            <a:r>
              <a:rPr lang="en-GB" dirty="0"/>
              <a:t>, make sure that the font is set to Calibri to meet WHO brand guidance.</a:t>
            </a:r>
            <a:endParaRPr lang="en-US" dirty="0"/>
          </a:p>
        </p:txBody>
      </p:sp>
    </p:spTree>
    <p:extLst>
      <p:ext uri="{BB962C8B-B14F-4D97-AF65-F5344CB8AC3E}">
        <p14:creationId xmlns:p14="http://schemas.microsoft.com/office/powerpoint/2010/main" val="2523704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ext und Bild">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de-DE"/>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de-DE"/>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22079689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Name on Picture">
    <p:bg bwMode="gray">
      <p:bgRef idx="1001">
        <a:schemeClr val="bg1"/>
      </p:bgRef>
    </p:bg>
    <p:spTree>
      <p:nvGrpSpPr>
        <p:cNvPr id="1" name=""/>
        <p:cNvGrpSpPr/>
        <p:nvPr/>
      </p:nvGrpSpPr>
      <p:grpSpPr>
        <a:xfrm>
          <a:off x="0" y="0"/>
          <a:ext cx="0" cy="0"/>
          <a:chOff x="0" y="0"/>
          <a:chExt cx="0" cy="0"/>
        </a:xfrm>
      </p:grpSpPr>
      <p:sp>
        <p:nvSpPr>
          <p:cNvPr id="13" name="Bildplatzhalter 7">
            <a:extLst>
              <a:ext uri="{FF2B5EF4-FFF2-40B4-BE49-F238E27FC236}">
                <a16:creationId xmlns:a16="http://schemas.microsoft.com/office/drawing/2014/main" id="{5872740D-2286-426D-B5D7-01FEC4E62C80}"/>
              </a:ext>
            </a:extLst>
          </p:cNvPr>
          <p:cNvSpPr>
            <a:spLocks noGrp="1"/>
          </p:cNvSpPr>
          <p:nvPr>
            <p:ph type="pic" sz="quarter" idx="13"/>
          </p:nvPr>
        </p:nvSpPr>
        <p:spPr bwMode="gray">
          <a:xfrm>
            <a:off x="1" y="0"/>
            <a:ext cx="12192000" cy="6858000"/>
          </a:xfrm>
          <a:solidFill>
            <a:schemeClr val="bg1">
              <a:lumMod val="85000"/>
            </a:schemeClr>
          </a:solidFill>
        </p:spPr>
        <p:txBody>
          <a:bodyPr anchor="ctr"/>
          <a:lstStyle>
            <a:lvl1pPr algn="ctr">
              <a:buNone/>
              <a:defRPr sz="1400"/>
            </a:lvl1pPr>
          </a:lstStyle>
          <a:p>
            <a:r>
              <a:rPr lang="en-US"/>
              <a:t>Click icon to add picture</a:t>
            </a:r>
            <a:endParaRPr lang="de-DE"/>
          </a:p>
        </p:txBody>
      </p:sp>
      <p:sp>
        <p:nvSpPr>
          <p:cNvPr id="7" name="Textplatzhalter 6">
            <a:extLst>
              <a:ext uri="{FF2B5EF4-FFF2-40B4-BE49-F238E27FC236}">
                <a16:creationId xmlns:a16="http://schemas.microsoft.com/office/drawing/2014/main" id="{79FCD8EF-17CB-4C60-B99B-4D01A0BAD213}"/>
              </a:ext>
            </a:extLst>
          </p:cNvPr>
          <p:cNvSpPr>
            <a:spLocks noGrp="1"/>
          </p:cNvSpPr>
          <p:nvPr>
            <p:ph type="body" sz="quarter" idx="12" hasCustomPrompt="1"/>
          </p:nvPr>
        </p:nvSpPr>
        <p:spPr bwMode="gray">
          <a:xfrm>
            <a:off x="75285" y="5914956"/>
            <a:ext cx="2336400" cy="831600"/>
          </a:xfrm>
          <a:blipFill>
            <a:blip r:embed="rId2"/>
            <a:stretch>
              <a:fillRect/>
            </a:stretch>
          </a:blipFill>
        </p:spPr>
        <p:txBody>
          <a:bodyPr/>
          <a:lstStyle>
            <a:lvl1pPr>
              <a:buNone/>
              <a:defRPr sz="600"/>
            </a:lvl1pPr>
          </a:lstStyle>
          <a:p>
            <a:pPr lvl="0"/>
            <a:r>
              <a:rPr lang="de-DE"/>
              <a:t> </a:t>
            </a:r>
          </a:p>
        </p:txBody>
      </p:sp>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a:xfrm>
            <a:off x="334963" y="1295716"/>
            <a:ext cx="5021897" cy="4000184"/>
          </a:xfrm>
        </p:spPr>
        <p:txBody>
          <a:bodyPr wrap="none"/>
          <a:lstStyle>
            <a:lvl1pPr>
              <a:defRPr sz="4200"/>
            </a:lvl1p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de-DE"/>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de-DE"/>
              <a:t>Topic Lore Ipsum</a:t>
            </a:r>
          </a:p>
        </p:txBody>
      </p:sp>
    </p:spTree>
    <p:extLst>
      <p:ext uri="{BB962C8B-B14F-4D97-AF65-F5344CB8AC3E}">
        <p14:creationId xmlns:p14="http://schemas.microsoft.com/office/powerpoint/2010/main" val="10537975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6F477A-E39C-46AF-BBA5-3E343653EB42}"/>
              </a:ext>
            </a:extLst>
          </p:cNvPr>
          <p:cNvSpPr>
            <a:spLocks noGrp="1"/>
          </p:cNvSpPr>
          <p:nvPr>
            <p:ph sz="quarter" idx="12" hasCustomPrompt="1"/>
          </p:nvPr>
        </p:nvSpPr>
        <p:spPr>
          <a:xfrm>
            <a:off x="457200" y="1371600"/>
            <a:ext cx="11430000" cy="4389120"/>
          </a:xfrm>
        </p:spPr>
        <p:txBody>
          <a:bodyPr anchor="t" anchorCtr="1">
            <a:normAutofit/>
          </a:bodyPr>
          <a:lstStyle>
            <a:lvl1pPr marL="0" indent="0">
              <a:buNone/>
              <a:defRPr sz="2000" baseline="0"/>
            </a:lvl1pPr>
          </a:lstStyle>
          <a:p>
            <a:pPr lvl="0"/>
            <a:r>
              <a:rPr lang="en-US"/>
              <a:t>Click to add chart title</a:t>
            </a:r>
          </a:p>
        </p:txBody>
      </p:sp>
      <p:sp>
        <p:nvSpPr>
          <p:cNvPr id="11" name="Text Placeholder 10">
            <a:extLst>
              <a:ext uri="{FF2B5EF4-FFF2-40B4-BE49-F238E27FC236}">
                <a16:creationId xmlns:a16="http://schemas.microsoft.com/office/drawing/2014/main" id="{FF628AA1-34C1-48F7-AB8F-F525ED2C316A}"/>
              </a:ext>
            </a:extLst>
          </p:cNvPr>
          <p:cNvSpPr>
            <a:spLocks noGrp="1"/>
          </p:cNvSpPr>
          <p:nvPr>
            <p:ph type="body" sz="quarter" idx="10" hasCustomPrompt="1"/>
          </p:nvPr>
        </p:nvSpPr>
        <p:spPr>
          <a:xfrm>
            <a:off x="0" y="0"/>
            <a:ext cx="12192000" cy="960120"/>
          </a:xfrm>
          <a:solidFill>
            <a:srgbClr val="E1492E"/>
          </a:solidFill>
        </p:spPr>
        <p:txBody>
          <a:bodyPr wrap="none" lIns="182880" tIns="91440" rIns="182880" anchor="ctr" anchorCtr="1">
            <a:normAutofit/>
          </a:bodyPr>
          <a:lstStyle>
            <a:lvl1pPr marL="0" indent="0">
              <a:buNone/>
              <a:defRPr sz="3600" b="1" i="0" baseline="0">
                <a:solidFill>
                  <a:schemeClr val="bg1"/>
                </a:solidFill>
              </a:defRPr>
            </a:lvl1pPr>
          </a:lstStyle>
          <a:p>
            <a:pPr lvl="0"/>
            <a:r>
              <a:rPr lang="fr-CH"/>
              <a:t>Click to </a:t>
            </a:r>
            <a:r>
              <a:rPr lang="fr-CH" err="1"/>
              <a:t>add</a:t>
            </a:r>
            <a:r>
              <a:rPr lang="fr-CH"/>
              <a:t> slide message</a:t>
            </a:r>
            <a:endParaRPr lang="LID4096"/>
          </a:p>
        </p:txBody>
      </p:sp>
    </p:spTree>
    <p:extLst>
      <p:ext uri="{BB962C8B-B14F-4D97-AF65-F5344CB8AC3E}">
        <p14:creationId xmlns:p14="http://schemas.microsoft.com/office/powerpoint/2010/main" val="21616845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6142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5" imgW="327" imgH="327" progId="TCLayout.ActiveDocument.1">
                  <p:embed/>
                </p:oleObj>
              </mc:Choice>
              <mc:Fallback>
                <p:oleObj name="think-cell Slide" r:id="rId5" imgW="327" imgH="327"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8" name="Title 7"/>
          <p:cNvSpPr>
            <a:spLocks noGrp="1"/>
          </p:cNvSpPr>
          <p:nvPr>
            <p:ph type="title" hasCustomPrompt="1"/>
          </p:nvPr>
        </p:nvSpPr>
        <p:spPr>
          <a:xfrm>
            <a:off x="630000" y="622800"/>
            <a:ext cx="10933350" cy="332399"/>
          </a:xfrm>
        </p:spPr>
        <p:txBody>
          <a:bodyPr/>
          <a:lstStyle>
            <a:lvl1pPr>
              <a:defRPr>
                <a:solidFill>
                  <a:srgbClr val="002060"/>
                </a:solidFill>
                <a:latin typeface="+mj-lt"/>
                <a:ea typeface="+mj-ea"/>
                <a:cs typeface="+mj-cs"/>
                <a:sym typeface="+mj-lt"/>
              </a:defRPr>
            </a:lvl1pPr>
          </a:lstStyle>
          <a:p>
            <a:r>
              <a:rPr lang="en-US"/>
              <a:t>Click to add title</a:t>
            </a:r>
          </a:p>
        </p:txBody>
      </p:sp>
      <p:sp>
        <p:nvSpPr>
          <p:cNvPr id="7" name="Rectangle 6">
            <a:extLst>
              <a:ext uri="{FF2B5EF4-FFF2-40B4-BE49-F238E27FC236}">
                <a16:creationId xmlns:a16="http://schemas.microsoft.com/office/drawing/2014/main" id="{78BA9C02-0749-4F19-8A61-ACA5123027DD}"/>
              </a:ext>
            </a:extLst>
          </p:cNvPr>
          <p:cNvSpPr/>
          <p:nvPr userDrawn="1"/>
        </p:nvSpPr>
        <p:spPr>
          <a:xfrm>
            <a:off x="-1" y="6419088"/>
            <a:ext cx="12191999" cy="438912"/>
          </a:xfrm>
          <a:prstGeom prst="rect">
            <a:avLst/>
          </a:prstGeom>
          <a:solidFill>
            <a:srgbClr val="00A9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FC8D1A45-18B6-4016-9A63-804C0D1A3095}"/>
              </a:ext>
            </a:extLst>
          </p:cNvPr>
          <p:cNvSpPr txBox="1">
            <a:spLocks/>
          </p:cNvSpPr>
          <p:nvPr userDrawn="1"/>
        </p:nvSpPr>
        <p:spPr>
          <a:xfrm>
            <a:off x="254000" y="6445765"/>
            <a:ext cx="48768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43498C2-4217-4BD6-A090-23D819C298D0}"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1085DD4-5F87-454A-B306-3638ECF16B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097436" y="6533193"/>
            <a:ext cx="796824" cy="190268"/>
          </a:xfrm>
          <a:prstGeom prst="rect">
            <a:avLst/>
          </a:prstGeom>
        </p:spPr>
      </p:pic>
      <p:pic>
        <p:nvPicPr>
          <p:cNvPr id="12" name="Picture 11">
            <a:extLst>
              <a:ext uri="{FF2B5EF4-FFF2-40B4-BE49-F238E27FC236}">
                <a16:creationId xmlns:a16="http://schemas.microsoft.com/office/drawing/2014/main" id="{C822F3E3-F8D4-447C-A1A7-00DAF7FC04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6"/>
            <a:ext cx="12192000" cy="529619"/>
          </a:xfrm>
          <a:prstGeom prst="rect">
            <a:avLst/>
          </a:prstGeom>
        </p:spPr>
      </p:pic>
    </p:spTree>
    <p:extLst>
      <p:ext uri="{BB962C8B-B14F-4D97-AF65-F5344CB8AC3E}">
        <p14:creationId xmlns:p14="http://schemas.microsoft.com/office/powerpoint/2010/main" val="193883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5506-3181-48B8-978A-7FC969FB01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099299-62A1-460D-8D7C-30276BE8E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FB6605-C376-4EEE-A431-D0EB215971DA}"/>
              </a:ext>
            </a:extLst>
          </p:cNvPr>
          <p:cNvSpPr>
            <a:spLocks noGrp="1"/>
          </p:cNvSpPr>
          <p:nvPr>
            <p:ph type="dt" sz="half" idx="10"/>
          </p:nvPr>
        </p:nvSpPr>
        <p:spPr/>
        <p:txBody>
          <a:bodyPr/>
          <a:lstStyle/>
          <a:p>
            <a:fld id="{66F81633-AA1E-40E4-AB00-021544E2C3F1}" type="datetimeFigureOut">
              <a:rPr lang="en-US" smtClean="0"/>
              <a:t>7/18/2024</a:t>
            </a:fld>
            <a:endParaRPr lang="en-US"/>
          </a:p>
        </p:txBody>
      </p:sp>
      <p:sp>
        <p:nvSpPr>
          <p:cNvPr id="5" name="Footer Placeholder 4">
            <a:extLst>
              <a:ext uri="{FF2B5EF4-FFF2-40B4-BE49-F238E27FC236}">
                <a16:creationId xmlns:a16="http://schemas.microsoft.com/office/drawing/2014/main" id="{0791CFBF-F3EB-4EFD-8B1E-ADDF1CBEE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D45EA-48C4-425C-99F2-3AE0BD800632}"/>
              </a:ext>
            </a:extLst>
          </p:cNvPr>
          <p:cNvSpPr>
            <a:spLocks noGrp="1"/>
          </p:cNvSpPr>
          <p:nvPr>
            <p:ph type="sldNum" sz="quarter" idx="12"/>
          </p:nvPr>
        </p:nvSpPr>
        <p:spPr/>
        <p:txBody>
          <a:bodyPr/>
          <a:lstStyle/>
          <a:p>
            <a:fld id="{A37837FF-F5BF-40A5-B00B-7CD949CBCA61}" type="slidenum">
              <a:rPr lang="en-US" smtClean="0"/>
              <a:t>‹#›</a:t>
            </a:fld>
            <a:endParaRPr lang="en-US"/>
          </a:p>
        </p:txBody>
      </p:sp>
    </p:spTree>
    <p:extLst>
      <p:ext uri="{BB962C8B-B14F-4D97-AF65-F5344CB8AC3E}">
        <p14:creationId xmlns:p14="http://schemas.microsoft.com/office/powerpoint/2010/main" val="42181132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x-none" noProof="0"/>
              <a:t>Drag picture to placeholder or click icon to add</a:t>
            </a:r>
            <a:endParaRPr lang="en-GB" noProof="0" dirty="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x-none" noProof="0"/>
              <a:t>Click to edit Master title style</a:t>
            </a:r>
            <a:endParaRPr lang="en-GB" noProof="0" dirty="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x-none" noProof="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x-none" noProof="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x-none" noProof="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pPr lvl="0"/>
            <a:r>
              <a:rPr lang="x-none" noProof="0"/>
              <a:t>Drag picture to placeholder or click icon to add</a:t>
            </a:r>
            <a:endParaRPr lang="en-GB" noProof="0"/>
          </a:p>
        </p:txBody>
      </p:sp>
    </p:spTree>
    <p:extLst>
      <p:ext uri="{BB962C8B-B14F-4D97-AF65-F5344CB8AC3E}">
        <p14:creationId xmlns:p14="http://schemas.microsoft.com/office/powerpoint/2010/main" val="2538492512"/>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genda blue new">
    <p:spTree>
      <p:nvGrpSpPr>
        <p:cNvPr id="1" name=""/>
        <p:cNvGrpSpPr/>
        <p:nvPr/>
      </p:nvGrpSpPr>
      <p:grpSpPr>
        <a:xfrm>
          <a:off x="0" y="0"/>
          <a:ext cx="0" cy="0"/>
          <a:chOff x="0" y="0"/>
          <a:chExt cx="0" cy="0"/>
        </a:xfrm>
      </p:grpSpPr>
      <p:sp>
        <p:nvSpPr>
          <p:cNvPr id="22" name="Rectangle 21"/>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0" name="Title 9"/>
          <p:cNvSpPr>
            <a:spLocks noGrp="1"/>
          </p:cNvSpPr>
          <p:nvPr>
            <p:ph type="title"/>
          </p:nvPr>
        </p:nvSpPr>
        <p:spPr bwMode="gray">
          <a:xfrm>
            <a:off x="360000" y="359999"/>
            <a:ext cx="8160000" cy="720000"/>
          </a:xfrm>
        </p:spPr>
        <p:txBody>
          <a:bodyPr/>
          <a:lstStyle/>
          <a:p>
            <a:r>
              <a:rPr lang="en-GB" noProof="0" dirty="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x-none" noProof="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x-none" noProof="0"/>
              <a:t>Click to edit Master text styles</a:t>
            </a:r>
          </a:p>
        </p:txBody>
      </p:sp>
      <p:sp>
        <p:nvSpPr>
          <p:cNvPr id="23" name="Date Placeholder 6"/>
          <p:cNvSpPr>
            <a:spLocks noGrp="1"/>
          </p:cNvSpPr>
          <p:nvPr>
            <p:ph type="dt" sz="half" idx="51"/>
          </p:nvPr>
        </p:nvSpPr>
        <p:spPr bwMode="gray"/>
        <p:txBody>
          <a:bodyPr/>
          <a:lstStyle>
            <a:lvl1pPr>
              <a:defRPr/>
            </a:lvl1pPr>
          </a:lstStyle>
          <a:p>
            <a:fld id="{93B691AE-B626-4071-A442-D39E1380B2BD}" type="datetime1">
              <a:rPr lang="en-US" smtClean="0"/>
              <a:t>7/18/2024</a:t>
            </a:fld>
            <a:endParaRPr lang="en-GB"/>
          </a:p>
        </p:txBody>
      </p:sp>
      <p:sp>
        <p:nvSpPr>
          <p:cNvPr id="24" name="Footer Placeholder 7"/>
          <p:cNvSpPr>
            <a:spLocks noGrp="1"/>
          </p:cNvSpPr>
          <p:nvPr>
            <p:ph type="ftr" sz="quarter" idx="52"/>
          </p:nvPr>
        </p:nvSpPr>
        <p:spPr bwMode="gray"/>
        <p:txBody>
          <a:bodyPr/>
          <a:lstStyle>
            <a:lvl1pPr>
              <a:defRPr>
                <a:solidFill>
                  <a:schemeClr val="tx1"/>
                </a:solidFill>
              </a:defRPr>
            </a:lvl1pPr>
          </a:lstStyle>
          <a:p>
            <a:pPr>
              <a:defRPr/>
            </a:pPr>
            <a:r>
              <a:rPr lang="en-GB" dirty="0"/>
              <a:t>|     Title of the presentation</a:t>
            </a:r>
          </a:p>
        </p:txBody>
      </p:sp>
      <p:sp>
        <p:nvSpPr>
          <p:cNvPr id="26" name="Slide Number Placeholder 8"/>
          <p:cNvSpPr>
            <a:spLocks noGrp="1"/>
          </p:cNvSpPr>
          <p:nvPr>
            <p:ph type="sldNum" sz="quarter" idx="53"/>
          </p:nvPr>
        </p:nvSpPr>
        <p:spPr bwMode="gray"/>
        <p:txBody>
          <a:bodyPr/>
          <a:lstStyle>
            <a:lvl1pPr>
              <a:defRPr/>
            </a:lvl1pPr>
          </a:lstStyle>
          <a:p>
            <a:fld id="{DB9535D5-9BB8-4C4F-9F64-4B566C213299}" type="slidenum">
              <a:rPr lang="en-GB"/>
              <a:pPr/>
              <a:t>‹#›</a:t>
            </a:fld>
            <a:endParaRPr lang="en-GB"/>
          </a:p>
        </p:txBody>
      </p:sp>
    </p:spTree>
    <p:extLst>
      <p:ext uri="{BB962C8B-B14F-4D97-AF65-F5344CB8AC3E}">
        <p14:creationId xmlns:p14="http://schemas.microsoft.com/office/powerpoint/2010/main" val="9831730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x-none" noProof="0"/>
              <a:t>Drag picture to placeholder or click icon to add</a:t>
            </a:r>
            <a:endParaRPr lang="en-GB" noProof="0" dirty="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x-none" noProof="0"/>
              <a:t>Click to edit Master text styles</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7" name="Date Placeholder 1"/>
          <p:cNvSpPr>
            <a:spLocks noGrp="1"/>
          </p:cNvSpPr>
          <p:nvPr>
            <p:ph type="dt" sz="half" idx="25"/>
          </p:nvPr>
        </p:nvSpPr>
        <p:spPr bwMode="gray"/>
        <p:txBody>
          <a:bodyPr/>
          <a:lstStyle>
            <a:lvl1pPr>
              <a:defRPr/>
            </a:lvl1pPr>
          </a:lstStyle>
          <a:p>
            <a:fld id="{C252FBC6-27AB-4D0B-9884-C3DA9F5DD885}" type="datetime1">
              <a:rPr lang="en-US" smtClean="0"/>
              <a:t>7/18/2024</a:t>
            </a:fld>
            <a:endParaRPr lang="en-GB"/>
          </a:p>
        </p:txBody>
      </p:sp>
      <p:sp>
        <p:nvSpPr>
          <p:cNvPr id="10" name="Footer Placeholder 2"/>
          <p:cNvSpPr>
            <a:spLocks noGrp="1"/>
          </p:cNvSpPr>
          <p:nvPr>
            <p:ph type="ftr" sz="quarter" idx="26"/>
          </p:nvPr>
        </p:nvSpPr>
        <p:spPr bwMode="gray"/>
        <p:txBody>
          <a:bodyPr/>
          <a:lstStyle>
            <a:lvl1pPr>
              <a:defRPr>
                <a:solidFill>
                  <a:schemeClr val="tx1"/>
                </a:solidFill>
              </a:defRPr>
            </a:lvl1pPr>
          </a:lstStyle>
          <a:p>
            <a:pPr>
              <a:defRPr/>
            </a:pPr>
            <a:r>
              <a:rPr lang="en-GB" dirty="0"/>
              <a:t>|     Title of the presentation</a:t>
            </a:r>
          </a:p>
        </p:txBody>
      </p:sp>
      <p:sp>
        <p:nvSpPr>
          <p:cNvPr id="11" name="Slide Number Placeholder 3"/>
          <p:cNvSpPr>
            <a:spLocks noGrp="1"/>
          </p:cNvSpPr>
          <p:nvPr>
            <p:ph type="sldNum" sz="quarter" idx="27"/>
          </p:nvPr>
        </p:nvSpPr>
        <p:spPr bwMode="gray"/>
        <p:txBody>
          <a:bodyPr/>
          <a:lstStyle>
            <a:lvl1pPr>
              <a:defRPr/>
            </a:lvl1pPr>
          </a:lstStyle>
          <a:p>
            <a:fld id="{33D60DCB-61C1-AC43-B521-DE2490FD8710}" type="slidenum">
              <a:rPr lang="en-GB"/>
              <a:pPr/>
              <a:t>‹#›</a:t>
            </a:fld>
            <a:endParaRPr lang="en-GB"/>
          </a:p>
        </p:txBody>
      </p:sp>
      <p:sp>
        <p:nvSpPr>
          <p:cNvPr id="2" name="Rectangle 1">
            <a:extLst>
              <a:ext uri="{FF2B5EF4-FFF2-40B4-BE49-F238E27FC236}">
                <a16:creationId xmlns:a16="http://schemas.microsoft.com/office/drawing/2014/main" id="{02F90D53-F42C-5732-5C37-ABA0B5FB91C8}"/>
              </a:ext>
            </a:extLst>
          </p:cNvPr>
          <p:cNvSpPr>
            <a:spLocks noChangeArrowheads="1"/>
          </p:cNvSpPr>
          <p:nvPr userDrawn="1"/>
        </p:nvSpPr>
        <p:spPr bwMode="gray">
          <a:xfrm>
            <a:off x="10068647" y="213159"/>
            <a:ext cx="1976437" cy="695325"/>
          </a:xfrm>
          <a:prstGeom prst="rect">
            <a:avLst/>
          </a:prstGeom>
          <a:blipFill dpi="0" rotWithShape="1">
            <a:blip r:embed="rId2"/>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dirty="0">
              <a:solidFill>
                <a:schemeClr val="lt1"/>
              </a:solidFill>
              <a:latin typeface="+mn-lt"/>
              <a:ea typeface="+mn-ea"/>
              <a:cs typeface="+mn-cs"/>
            </a:endParaRPr>
          </a:p>
        </p:txBody>
      </p:sp>
    </p:spTree>
    <p:extLst>
      <p:ext uri="{BB962C8B-B14F-4D97-AF65-F5344CB8AC3E}">
        <p14:creationId xmlns:p14="http://schemas.microsoft.com/office/powerpoint/2010/main" val="29447652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733779"/>
            <a:ext cx="9002182" cy="743150"/>
          </a:xfrm>
        </p:spPr>
        <p:txBody>
          <a:bodyPr anchor="t"/>
          <a:lstStyle>
            <a:lvl1pPr>
              <a:defRPr sz="2000" b="0">
                <a:solidFill>
                  <a:schemeClr val="tx1"/>
                </a:solidFill>
                <a:latin typeface="+mj-lt"/>
              </a:defRPr>
            </a:lvl1pPr>
          </a:lstStyle>
          <a:p>
            <a:pPr lvl="0"/>
            <a:r>
              <a:rPr lang="x-none" noProof="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x-none" noProof="0"/>
              <a:t>Click to edit Master text styles</a:t>
            </a:r>
          </a:p>
        </p:txBody>
      </p:sp>
      <p:sp>
        <p:nvSpPr>
          <p:cNvPr id="7" name="Title 6"/>
          <p:cNvSpPr>
            <a:spLocks noGrp="1"/>
          </p:cNvSpPr>
          <p:nvPr>
            <p:ph type="title"/>
          </p:nvPr>
        </p:nvSpPr>
        <p:spPr bwMode="invGray">
          <a:xfrm>
            <a:off x="479999" y="359999"/>
            <a:ext cx="9002182" cy="303223"/>
          </a:xfrm>
        </p:spPr>
        <p:txBody>
          <a:bodyPr anchor="t"/>
          <a:lstStyle>
            <a:lvl1pPr>
              <a:defRPr sz="1800"/>
            </a:lvl1pPr>
          </a:lstStyle>
          <a:p>
            <a:r>
              <a:rPr lang="en-GB" noProof="0" dirty="0"/>
              <a:t>Click to edit Master title style</a:t>
            </a:r>
          </a:p>
        </p:txBody>
      </p:sp>
      <p:sp>
        <p:nvSpPr>
          <p:cNvPr id="6" name="Date Placeholder 3"/>
          <p:cNvSpPr>
            <a:spLocks noGrp="1"/>
          </p:cNvSpPr>
          <p:nvPr>
            <p:ph type="dt" sz="half" idx="22"/>
          </p:nvPr>
        </p:nvSpPr>
        <p:spPr/>
        <p:txBody>
          <a:bodyPr/>
          <a:lstStyle>
            <a:lvl1pPr>
              <a:defRPr/>
            </a:lvl1pPr>
          </a:lstStyle>
          <a:p>
            <a:fld id="{FEF8E69A-5AD0-405F-AA8A-C08386EEE11E}" type="datetime1">
              <a:rPr lang="en-US" smtClean="0"/>
              <a:t>7/18/2024</a:t>
            </a:fld>
            <a:endParaRPr lang="en-GB"/>
          </a:p>
        </p:txBody>
      </p:sp>
      <p:sp>
        <p:nvSpPr>
          <p:cNvPr id="9" name="Footer Placeholder 4"/>
          <p:cNvSpPr>
            <a:spLocks noGrp="1"/>
          </p:cNvSpPr>
          <p:nvPr>
            <p:ph type="ftr" sz="quarter" idx="23"/>
          </p:nvPr>
        </p:nvSpPr>
        <p:spPr/>
        <p:txBody>
          <a:bodyPr/>
          <a:lstStyle>
            <a:lvl1pPr>
              <a:defRPr/>
            </a:lvl1pPr>
          </a:lstStyle>
          <a:p>
            <a:pPr>
              <a:defRPr/>
            </a:pPr>
            <a:r>
              <a:rPr lang="en-GB" dirty="0"/>
              <a:t>|     Title of the presentation</a:t>
            </a:r>
          </a:p>
        </p:txBody>
      </p:sp>
      <p:sp>
        <p:nvSpPr>
          <p:cNvPr id="10" name="Slide Number Placeholder 5"/>
          <p:cNvSpPr>
            <a:spLocks noGrp="1"/>
          </p:cNvSpPr>
          <p:nvPr>
            <p:ph type="sldNum" sz="quarter" idx="24"/>
          </p:nvPr>
        </p:nvSpPr>
        <p:spPr/>
        <p:txBody>
          <a:bodyPr/>
          <a:lstStyle>
            <a:lvl1pPr>
              <a:defRPr/>
            </a:lvl1pPr>
          </a:lstStyle>
          <a:p>
            <a:fld id="{0F5DCE02-000D-494E-8A2E-E5DA58AF0240}" type="slidenum">
              <a:rPr lang="en-GB"/>
              <a:pPr/>
              <a:t>‹#›</a:t>
            </a:fld>
            <a:endParaRPr lang="en-GB"/>
          </a:p>
        </p:txBody>
      </p:sp>
      <p:sp>
        <p:nvSpPr>
          <p:cNvPr id="2" name="Rectangle 1">
            <a:extLst>
              <a:ext uri="{FF2B5EF4-FFF2-40B4-BE49-F238E27FC236}">
                <a16:creationId xmlns:a16="http://schemas.microsoft.com/office/drawing/2014/main" id="{46022F67-F670-86EE-BEA1-EA47FBAC49A0}"/>
              </a:ext>
            </a:extLst>
          </p:cNvPr>
          <p:cNvSpPr>
            <a:spLocks noChangeArrowheads="1"/>
          </p:cNvSpPr>
          <p:nvPr userDrawn="1"/>
        </p:nvSpPr>
        <p:spPr bwMode="gray">
          <a:xfrm>
            <a:off x="10068647" y="213159"/>
            <a:ext cx="1976437" cy="695325"/>
          </a:xfrm>
          <a:prstGeom prst="rect">
            <a:avLst/>
          </a:prstGeom>
          <a:blipFill dpi="0" rotWithShape="1">
            <a:blip r:embed="rId2"/>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dirty="0">
              <a:solidFill>
                <a:schemeClr val="lt1"/>
              </a:solidFill>
              <a:latin typeface="+mn-lt"/>
              <a:ea typeface="+mn-ea"/>
              <a:cs typeface="+mn-cs"/>
            </a:endParaRPr>
          </a:p>
        </p:txBody>
      </p:sp>
    </p:spTree>
    <p:extLst>
      <p:ext uri="{BB962C8B-B14F-4D97-AF65-F5344CB8AC3E}">
        <p14:creationId xmlns:p14="http://schemas.microsoft.com/office/powerpoint/2010/main" val="10419528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x-none" noProof="0"/>
              <a:t>Drag picture to placeholder or click icon to add</a:t>
            </a:r>
            <a:endParaRPr lang="en-GB" noProof="0" dirty="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x-none" noProof="0"/>
              <a:t>Click to edit Master text styles</a:t>
            </a:r>
          </a:p>
        </p:txBody>
      </p:sp>
      <p:sp>
        <p:nvSpPr>
          <p:cNvPr id="9" name="Text Placeholder 7"/>
          <p:cNvSpPr>
            <a:spLocks noGrp="1"/>
          </p:cNvSpPr>
          <p:nvPr>
            <p:ph type="body" sz="quarter" idx="13"/>
          </p:nvPr>
        </p:nvSpPr>
        <p:spPr bwMode="invGray">
          <a:xfrm>
            <a:off x="480484" y="733779"/>
            <a:ext cx="8988071" cy="743150"/>
          </a:xfrm>
        </p:spPr>
        <p:txBody>
          <a:bodyPr anchor="t"/>
          <a:lstStyle>
            <a:lvl1pPr>
              <a:defRPr sz="2000" b="0">
                <a:solidFill>
                  <a:schemeClr val="tx1"/>
                </a:solidFill>
                <a:latin typeface="+mj-lt"/>
              </a:defRPr>
            </a:lvl1pPr>
          </a:lstStyle>
          <a:p>
            <a:pPr lvl="0"/>
            <a:r>
              <a:rPr lang="x-none" noProof="0"/>
              <a:t>Click to edit Master text styles</a:t>
            </a:r>
          </a:p>
        </p:txBody>
      </p:sp>
      <p:sp>
        <p:nvSpPr>
          <p:cNvPr id="10" name="Title 6"/>
          <p:cNvSpPr>
            <a:spLocks noGrp="1"/>
          </p:cNvSpPr>
          <p:nvPr>
            <p:ph type="title"/>
          </p:nvPr>
        </p:nvSpPr>
        <p:spPr bwMode="invGray">
          <a:xfrm>
            <a:off x="479998" y="359999"/>
            <a:ext cx="8988071" cy="303223"/>
          </a:xfrm>
        </p:spPr>
        <p:txBody>
          <a:bodyPr anchor="t"/>
          <a:lstStyle>
            <a:lvl1pPr>
              <a:defRPr sz="1800"/>
            </a:lvl1pPr>
          </a:lstStyle>
          <a:p>
            <a:r>
              <a:rPr lang="en-GB" noProof="0" dirty="0"/>
              <a:t>Click to edit Master title style</a:t>
            </a:r>
          </a:p>
        </p:txBody>
      </p:sp>
      <p:sp>
        <p:nvSpPr>
          <p:cNvPr id="7" name="Date Placeholder 2"/>
          <p:cNvSpPr>
            <a:spLocks noGrp="1"/>
          </p:cNvSpPr>
          <p:nvPr>
            <p:ph type="dt" sz="half" idx="22"/>
          </p:nvPr>
        </p:nvSpPr>
        <p:spPr/>
        <p:txBody>
          <a:bodyPr/>
          <a:lstStyle>
            <a:lvl1pPr>
              <a:defRPr/>
            </a:lvl1pPr>
          </a:lstStyle>
          <a:p>
            <a:fld id="{7D4DD5F1-522A-4DDC-B4B6-687CF8AABE72}" type="datetime1">
              <a:rPr lang="en-US" smtClean="0"/>
              <a:t>7/18/2024</a:t>
            </a:fld>
            <a:endParaRPr lang="en-GB"/>
          </a:p>
        </p:txBody>
      </p:sp>
      <p:sp>
        <p:nvSpPr>
          <p:cNvPr id="8" name="Footer Placeholder 3"/>
          <p:cNvSpPr>
            <a:spLocks noGrp="1"/>
          </p:cNvSpPr>
          <p:nvPr>
            <p:ph type="ftr" sz="quarter" idx="23"/>
          </p:nvPr>
        </p:nvSpPr>
        <p:spPr/>
        <p:txBody>
          <a:bodyPr/>
          <a:lstStyle>
            <a:lvl1pPr>
              <a:defRPr/>
            </a:lvl1pPr>
          </a:lstStyle>
          <a:p>
            <a:pPr>
              <a:defRPr/>
            </a:pPr>
            <a:r>
              <a:rPr lang="en-GB" dirty="0"/>
              <a:t>|     Title of the presentation</a:t>
            </a:r>
          </a:p>
        </p:txBody>
      </p:sp>
      <p:sp>
        <p:nvSpPr>
          <p:cNvPr id="11" name="Slide Number Placeholder 4"/>
          <p:cNvSpPr>
            <a:spLocks noGrp="1"/>
          </p:cNvSpPr>
          <p:nvPr>
            <p:ph type="sldNum" sz="quarter" idx="24"/>
          </p:nvPr>
        </p:nvSpPr>
        <p:spPr/>
        <p:txBody>
          <a:bodyPr/>
          <a:lstStyle>
            <a:lvl1pPr>
              <a:defRPr/>
            </a:lvl1pPr>
          </a:lstStyle>
          <a:p>
            <a:fld id="{ECFE6E5D-BCB9-AE4C-BB14-16D4AEBC66E1}" type="slidenum">
              <a:rPr lang="en-GB"/>
              <a:pPr/>
              <a:t>‹#›</a:t>
            </a:fld>
            <a:endParaRPr lang="en-GB"/>
          </a:p>
        </p:txBody>
      </p:sp>
      <p:sp>
        <p:nvSpPr>
          <p:cNvPr id="2" name="Rectangle 1">
            <a:extLst>
              <a:ext uri="{FF2B5EF4-FFF2-40B4-BE49-F238E27FC236}">
                <a16:creationId xmlns:a16="http://schemas.microsoft.com/office/drawing/2014/main" id="{E7E81241-73B2-DBD8-037C-3C97CE93AD10}"/>
              </a:ext>
            </a:extLst>
          </p:cNvPr>
          <p:cNvSpPr>
            <a:spLocks noChangeArrowheads="1"/>
          </p:cNvSpPr>
          <p:nvPr userDrawn="1"/>
        </p:nvSpPr>
        <p:spPr bwMode="gray">
          <a:xfrm>
            <a:off x="10068647" y="213159"/>
            <a:ext cx="1976437" cy="695325"/>
          </a:xfrm>
          <a:prstGeom prst="rect">
            <a:avLst/>
          </a:prstGeom>
          <a:blipFill dpi="0" rotWithShape="1">
            <a:blip r:embed="rId2"/>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dirty="0">
              <a:solidFill>
                <a:schemeClr val="lt1"/>
              </a:solidFill>
              <a:latin typeface="+mn-lt"/>
              <a:ea typeface="+mn-ea"/>
              <a:cs typeface="+mn-cs"/>
            </a:endParaRPr>
          </a:p>
        </p:txBody>
      </p:sp>
    </p:spTree>
    <p:extLst>
      <p:ext uri="{BB962C8B-B14F-4D97-AF65-F5344CB8AC3E}">
        <p14:creationId xmlns:p14="http://schemas.microsoft.com/office/powerpoint/2010/main" val="2487526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idence bas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16ED-C094-CB5C-DC0F-E0F064498125}"/>
              </a:ext>
            </a:extLst>
          </p:cNvPr>
          <p:cNvSpPr>
            <a:spLocks noGrp="1"/>
          </p:cNvSpPr>
          <p:nvPr>
            <p:ph type="title" hasCustomPrompt="1"/>
          </p:nvPr>
        </p:nvSpPr>
        <p:spPr>
          <a:xfrm>
            <a:off x="457200" y="317666"/>
            <a:ext cx="11277600" cy="489857"/>
          </a:xfrm>
          <a:prstGeom prst="rect">
            <a:avLst/>
          </a:prstGeom>
        </p:spPr>
        <p:txBody>
          <a:bodyPr/>
          <a:lstStyle>
            <a:lvl1pPr>
              <a:defRPr sz="3200" b="1">
                <a:solidFill>
                  <a:schemeClr val="accent1"/>
                </a:solidFill>
              </a:defRPr>
            </a:lvl1pPr>
          </a:lstStyle>
          <a:p>
            <a:r>
              <a:rPr lang="en-US" dirty="0"/>
              <a:t>EVIDENCE BASE Click to edit Master title style  </a:t>
            </a:r>
          </a:p>
        </p:txBody>
      </p:sp>
      <p:sp>
        <p:nvSpPr>
          <p:cNvPr id="4" name="Text Placeholder 4">
            <a:extLst>
              <a:ext uri="{FF2B5EF4-FFF2-40B4-BE49-F238E27FC236}">
                <a16:creationId xmlns:a16="http://schemas.microsoft.com/office/drawing/2014/main" id="{849C30BA-C3BE-AF92-A01C-90788BE77652}"/>
              </a:ext>
            </a:extLst>
          </p:cNvPr>
          <p:cNvSpPr>
            <a:spLocks noGrp="1"/>
          </p:cNvSpPr>
          <p:nvPr>
            <p:ph type="body" sz="quarter" idx="10"/>
          </p:nvPr>
        </p:nvSpPr>
        <p:spPr>
          <a:xfrm>
            <a:off x="457200" y="1044575"/>
            <a:ext cx="7594270" cy="1727992"/>
          </a:xfrm>
          <a:prstGeom prst="rect">
            <a:avLst/>
          </a:prstGeom>
          <a:noFill/>
          <a:ln>
            <a:solidFill>
              <a:schemeClr val="tx2"/>
            </a:solidFill>
          </a:ln>
        </p:spPr>
        <p:txBody>
          <a:bodyPr lIns="180000" tIns="180000" rIns="180000" bIns="180000">
            <a:spAutoFit/>
          </a:bodyPr>
          <a:lstStyle>
            <a:lvl1pPr>
              <a:buClr>
                <a:schemeClr val="accent1"/>
              </a:buClr>
              <a:defRPr sz="1600">
                <a:solidFill>
                  <a:schemeClr val="tx2"/>
                </a:solidFill>
              </a:defRPr>
            </a:lvl1pPr>
            <a:lvl2pPr>
              <a:buClr>
                <a:schemeClr val="accent1"/>
              </a:buClr>
              <a:defRPr sz="1600">
                <a:solidFill>
                  <a:schemeClr val="tx2"/>
                </a:solidFill>
              </a:defRPr>
            </a:lvl2pPr>
            <a:lvl3pPr>
              <a:buClr>
                <a:schemeClr val="accent1"/>
              </a:buClr>
              <a:defRPr sz="1600">
                <a:solidFill>
                  <a:schemeClr val="tx2"/>
                </a:solidFill>
              </a:defRPr>
            </a:lvl3pPr>
            <a:lvl4pPr>
              <a:buClr>
                <a:schemeClr val="accent1"/>
              </a:buClr>
              <a:defRPr sz="1600">
                <a:solidFill>
                  <a:schemeClr val="tx2"/>
                </a:solidFill>
              </a:defRPr>
            </a:lvl4pPr>
            <a:lvl5pPr>
              <a:buClr>
                <a:schemeClr val="accent1"/>
              </a:buCl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99FB35B3-5177-9260-5EC3-536FA939C4F1}"/>
              </a:ext>
            </a:extLst>
          </p:cNvPr>
          <p:cNvSpPr>
            <a:spLocks noGrp="1"/>
          </p:cNvSpPr>
          <p:nvPr>
            <p:ph type="body" sz="quarter" idx="11" hasCustomPrompt="1"/>
          </p:nvPr>
        </p:nvSpPr>
        <p:spPr>
          <a:xfrm>
            <a:off x="8382000" y="1044575"/>
            <a:ext cx="3352800" cy="1089529"/>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Please manually change the second half of the title to navy as this is not possible in the master slides.</a:t>
            </a:r>
            <a:endParaRPr lang="en-US" dirty="0"/>
          </a:p>
        </p:txBody>
      </p:sp>
      <p:sp>
        <p:nvSpPr>
          <p:cNvPr id="7" name="Text Placeholder 5">
            <a:extLst>
              <a:ext uri="{FF2B5EF4-FFF2-40B4-BE49-F238E27FC236}">
                <a16:creationId xmlns:a16="http://schemas.microsoft.com/office/drawing/2014/main" id="{67E63CD0-6A9F-026A-9BE1-921F8109C946}"/>
              </a:ext>
            </a:extLst>
          </p:cNvPr>
          <p:cNvSpPr>
            <a:spLocks noGrp="1"/>
          </p:cNvSpPr>
          <p:nvPr>
            <p:ph type="body" sz="quarter" idx="12" hasCustomPrompt="1"/>
          </p:nvPr>
        </p:nvSpPr>
        <p:spPr>
          <a:xfrm>
            <a:off x="8382000" y="2439039"/>
            <a:ext cx="3352800" cy="1338828"/>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When pasting content over from another </a:t>
            </a:r>
            <a:r>
              <a:rPr lang="en-GB" dirty="0" err="1"/>
              <a:t>Powerpoint</a:t>
            </a:r>
            <a:r>
              <a:rPr lang="en-GB" dirty="0"/>
              <a:t>, make sure that the font is set to Calibri to meet WHO brand guidance.</a:t>
            </a:r>
            <a:endParaRPr lang="en-US" dirty="0"/>
          </a:p>
        </p:txBody>
      </p:sp>
    </p:spTree>
    <p:extLst>
      <p:ext uri="{BB962C8B-B14F-4D97-AF65-F5344CB8AC3E}">
        <p14:creationId xmlns:p14="http://schemas.microsoft.com/office/powerpoint/2010/main" val="2248308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x-none" noProof="0"/>
              <a:t>Click to edit Master text styles</a:t>
            </a:r>
          </a:p>
        </p:txBody>
      </p:sp>
      <p:sp>
        <p:nvSpPr>
          <p:cNvPr id="8" name="Text Placeholder 7"/>
          <p:cNvSpPr>
            <a:spLocks noGrp="1"/>
          </p:cNvSpPr>
          <p:nvPr>
            <p:ph type="body" sz="quarter" idx="13"/>
          </p:nvPr>
        </p:nvSpPr>
        <p:spPr bwMode="invGray">
          <a:xfrm>
            <a:off x="480485" y="733779"/>
            <a:ext cx="9002182" cy="743150"/>
          </a:xfrm>
        </p:spPr>
        <p:txBody>
          <a:bodyPr anchor="t"/>
          <a:lstStyle>
            <a:lvl1pPr>
              <a:defRPr sz="2000" b="0">
                <a:solidFill>
                  <a:schemeClr val="tx1"/>
                </a:solidFill>
                <a:latin typeface="+mj-lt"/>
              </a:defRPr>
            </a:lvl1pPr>
          </a:lstStyle>
          <a:p>
            <a:pPr lvl="0"/>
            <a:r>
              <a:rPr lang="x-none" noProof="0"/>
              <a:t>Click to edit Master text styles</a:t>
            </a:r>
          </a:p>
        </p:txBody>
      </p:sp>
      <p:sp>
        <p:nvSpPr>
          <p:cNvPr id="9" name="Title 6"/>
          <p:cNvSpPr>
            <a:spLocks noGrp="1"/>
          </p:cNvSpPr>
          <p:nvPr>
            <p:ph type="title"/>
          </p:nvPr>
        </p:nvSpPr>
        <p:spPr bwMode="invGray">
          <a:xfrm>
            <a:off x="479999" y="359999"/>
            <a:ext cx="9002182" cy="303223"/>
          </a:xfrm>
        </p:spPr>
        <p:txBody>
          <a:bodyPr anchor="t"/>
          <a:lstStyle>
            <a:lvl1pPr>
              <a:defRPr sz="1800"/>
            </a:lvl1pPr>
          </a:lstStyle>
          <a:p>
            <a:r>
              <a:rPr lang="en-GB" noProof="0" dirty="0"/>
              <a:t>Click to edit Master title style</a:t>
            </a:r>
          </a:p>
        </p:txBody>
      </p:sp>
      <p:sp>
        <p:nvSpPr>
          <p:cNvPr id="5" name="Date Placeholder 2"/>
          <p:cNvSpPr>
            <a:spLocks noGrp="1"/>
          </p:cNvSpPr>
          <p:nvPr>
            <p:ph type="dt" sz="half" idx="22"/>
          </p:nvPr>
        </p:nvSpPr>
        <p:spPr/>
        <p:txBody>
          <a:bodyPr/>
          <a:lstStyle>
            <a:lvl1pPr>
              <a:defRPr/>
            </a:lvl1pPr>
          </a:lstStyle>
          <a:p>
            <a:fld id="{A8139D24-F249-45E7-A697-81C28A971FAD}" type="datetime1">
              <a:rPr lang="en-US" smtClean="0"/>
              <a:t>7/18/2024</a:t>
            </a:fld>
            <a:endParaRPr lang="en-GB"/>
          </a:p>
        </p:txBody>
      </p:sp>
      <p:sp>
        <p:nvSpPr>
          <p:cNvPr id="6" name="Footer Placeholder 3"/>
          <p:cNvSpPr>
            <a:spLocks noGrp="1"/>
          </p:cNvSpPr>
          <p:nvPr>
            <p:ph type="ftr" sz="quarter" idx="23"/>
          </p:nvPr>
        </p:nvSpPr>
        <p:spPr/>
        <p:txBody>
          <a:bodyPr/>
          <a:lstStyle>
            <a:lvl1pPr>
              <a:defRPr>
                <a:solidFill>
                  <a:schemeClr val="tx1"/>
                </a:solidFill>
              </a:defRPr>
            </a:lvl1pPr>
          </a:lstStyle>
          <a:p>
            <a:pPr>
              <a:defRPr/>
            </a:pPr>
            <a:r>
              <a:rPr lang="en-GB" dirty="0"/>
              <a:t>|     Title of the presentation</a:t>
            </a:r>
          </a:p>
        </p:txBody>
      </p:sp>
      <p:sp>
        <p:nvSpPr>
          <p:cNvPr id="7" name="Slide Number Placeholder 4"/>
          <p:cNvSpPr>
            <a:spLocks noGrp="1"/>
          </p:cNvSpPr>
          <p:nvPr>
            <p:ph type="sldNum" sz="quarter" idx="24"/>
          </p:nvPr>
        </p:nvSpPr>
        <p:spPr/>
        <p:txBody>
          <a:bodyPr/>
          <a:lstStyle>
            <a:lvl1pPr>
              <a:defRPr/>
            </a:lvl1pPr>
          </a:lstStyle>
          <a:p>
            <a:fld id="{C3CE0950-7C2E-D541-91A6-7B9920A05F13}" type="slidenum">
              <a:rPr lang="en-GB"/>
              <a:pPr/>
              <a:t>‹#›</a:t>
            </a:fld>
            <a:endParaRPr lang="en-GB"/>
          </a:p>
        </p:txBody>
      </p:sp>
      <p:sp>
        <p:nvSpPr>
          <p:cNvPr id="2" name="Rectangle 1">
            <a:extLst>
              <a:ext uri="{FF2B5EF4-FFF2-40B4-BE49-F238E27FC236}">
                <a16:creationId xmlns:a16="http://schemas.microsoft.com/office/drawing/2014/main" id="{93727FFE-E40A-CD2B-0102-041CC33B3206}"/>
              </a:ext>
            </a:extLst>
          </p:cNvPr>
          <p:cNvSpPr>
            <a:spLocks noChangeArrowheads="1"/>
          </p:cNvSpPr>
          <p:nvPr userDrawn="1"/>
        </p:nvSpPr>
        <p:spPr bwMode="gray">
          <a:xfrm>
            <a:off x="10068647" y="213159"/>
            <a:ext cx="1976437" cy="695325"/>
          </a:xfrm>
          <a:prstGeom prst="rect">
            <a:avLst/>
          </a:prstGeom>
          <a:blipFill dpi="0" rotWithShape="1">
            <a:blip r:embed="rId2"/>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dirty="0">
              <a:solidFill>
                <a:schemeClr val="lt1"/>
              </a:solidFill>
              <a:latin typeface="+mn-lt"/>
              <a:ea typeface="+mn-ea"/>
              <a:cs typeface="+mn-cs"/>
            </a:endParaRPr>
          </a:p>
        </p:txBody>
      </p:sp>
    </p:spTree>
    <p:extLst>
      <p:ext uri="{BB962C8B-B14F-4D97-AF65-F5344CB8AC3E}">
        <p14:creationId xmlns:p14="http://schemas.microsoft.com/office/powerpoint/2010/main" val="35527364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x-none" noProof="0"/>
              <a:t>Drag picture to placeholder or click icon to add</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x-none" noProof="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x-none" noProof="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x-none" noProof="0"/>
              <a:t>Click to edit Master title style</a:t>
            </a:r>
            <a:endParaRPr lang="en-GB" noProof="0" dirty="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pPr lvl="0"/>
            <a:r>
              <a:rPr lang="x-none" noProof="0"/>
              <a:t>Drag picture to placeholder or click icon to add</a:t>
            </a:r>
            <a:endParaRPr lang="en-GB" noProof="0"/>
          </a:p>
        </p:txBody>
      </p:sp>
    </p:spTree>
    <p:extLst>
      <p:ext uri="{BB962C8B-B14F-4D97-AF65-F5344CB8AC3E}">
        <p14:creationId xmlns:p14="http://schemas.microsoft.com/office/powerpoint/2010/main" val="1270555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363"/>
            <a:ext cx="11226800" cy="719137"/>
          </a:xfrm>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90000"/>
              </a:lnSpc>
              <a:spcBef>
                <a:spcPts val="600"/>
              </a:spcBef>
              <a:spcAft>
                <a:spcPts val="300"/>
              </a:spcAft>
              <a:defRPr/>
            </a:lvl1pPr>
            <a:lvl2pPr>
              <a:lnSpc>
                <a:spcPct val="90000"/>
              </a:lnSpc>
              <a:spcBef>
                <a:spcPts val="300"/>
              </a:spcBef>
              <a:spcAft>
                <a:spcPts val="200"/>
              </a:spcAft>
              <a:defRPr/>
            </a:lvl2pPr>
            <a:lvl3pPr>
              <a:lnSpc>
                <a:spcPct val="90000"/>
              </a:lnSpc>
              <a:spcBef>
                <a:spcPts val="300"/>
              </a:spcBef>
              <a:spcAft>
                <a:spcPts val="200"/>
              </a:spcAft>
              <a:defRPr/>
            </a:lvl3pPr>
            <a:lvl4pPr>
              <a:lnSpc>
                <a:spcPct val="90000"/>
              </a:lnSpc>
              <a:spcBef>
                <a:spcPts val="300"/>
              </a:spcBef>
              <a:spcAft>
                <a:spcPts val="200"/>
              </a:spcAft>
              <a:defRPr/>
            </a:lvl4pPr>
            <a:lvl5pPr>
              <a:lnSpc>
                <a:spcPct val="90000"/>
              </a:lnSpc>
              <a:spcBef>
                <a:spcPts val="300"/>
              </a:spcBef>
              <a:spcAft>
                <a:spcPts val="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defTabSz="455613">
              <a:defRPr/>
            </a:lvl1pPr>
          </a:lstStyle>
          <a:p>
            <a:fld id="{F641716C-CCDE-4D45-A2E8-647C6D701476}" type="datetime1">
              <a:rPr lang="en-US" smtClean="0"/>
              <a:t>7/18/2024</a:t>
            </a:fld>
            <a:endParaRPr lang="en-US"/>
          </a:p>
        </p:txBody>
      </p:sp>
      <p:sp>
        <p:nvSpPr>
          <p:cNvPr id="6" name="Footer Placeholder 4"/>
          <p:cNvSpPr>
            <a:spLocks noGrp="1"/>
          </p:cNvSpPr>
          <p:nvPr>
            <p:ph type="ftr" sz="quarter" idx="11"/>
          </p:nvPr>
        </p:nvSpPr>
        <p:spPr/>
        <p:txBody>
          <a:bodyPr/>
          <a:lstStyle>
            <a:lvl1pPr defTabSz="457189">
              <a:defRPr/>
            </a:lvl1pPr>
          </a:lstStyle>
          <a:p>
            <a:pPr>
              <a:defRPr/>
            </a:pPr>
            <a:r>
              <a:rPr lang="en-US" dirty="0"/>
              <a:t>|     Title of the presentation</a:t>
            </a:r>
          </a:p>
        </p:txBody>
      </p:sp>
      <p:sp>
        <p:nvSpPr>
          <p:cNvPr id="7" name="Slide Number Placeholder 5"/>
          <p:cNvSpPr>
            <a:spLocks noGrp="1"/>
          </p:cNvSpPr>
          <p:nvPr>
            <p:ph type="sldNum" sz="quarter" idx="12"/>
          </p:nvPr>
        </p:nvSpPr>
        <p:spPr/>
        <p:txBody>
          <a:bodyPr/>
          <a:lstStyle>
            <a:lvl1pPr defTabSz="455613">
              <a:defRPr/>
            </a:lvl1pPr>
          </a:lstStyle>
          <a:p>
            <a:fld id="{2FE27B4A-4717-9A4F-8727-C40E2542DACC}" type="slidenum">
              <a:rPr lang="en-US"/>
              <a:pPr/>
              <a:t>‹#›</a:t>
            </a:fld>
            <a:endParaRPr lang="en-US"/>
          </a:p>
        </p:txBody>
      </p:sp>
      <p:sp>
        <p:nvSpPr>
          <p:cNvPr id="8" name="Rectangle 7">
            <a:extLst>
              <a:ext uri="{FF2B5EF4-FFF2-40B4-BE49-F238E27FC236}">
                <a16:creationId xmlns:a16="http://schemas.microsoft.com/office/drawing/2014/main" id="{90DC98CB-ACD8-90DD-4060-0311DF4C669B}"/>
              </a:ext>
            </a:extLst>
          </p:cNvPr>
          <p:cNvSpPr>
            <a:spLocks noChangeArrowheads="1"/>
          </p:cNvSpPr>
          <p:nvPr userDrawn="1"/>
        </p:nvSpPr>
        <p:spPr bwMode="gray">
          <a:xfrm>
            <a:off x="10068647" y="213159"/>
            <a:ext cx="1976437" cy="695325"/>
          </a:xfrm>
          <a:prstGeom prst="rect">
            <a:avLst/>
          </a:prstGeom>
          <a:blipFill dpi="0" rotWithShape="1">
            <a:blip r:embed="rId2"/>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dirty="0">
              <a:solidFill>
                <a:schemeClr val="lt1"/>
              </a:solidFill>
              <a:latin typeface="+mn-lt"/>
              <a:ea typeface="+mn-ea"/>
              <a:cs typeface="+mn-cs"/>
            </a:endParaRPr>
          </a:p>
        </p:txBody>
      </p:sp>
    </p:spTree>
    <p:extLst>
      <p:ext uri="{BB962C8B-B14F-4D97-AF65-F5344CB8AC3E}">
        <p14:creationId xmlns:p14="http://schemas.microsoft.com/office/powerpoint/2010/main" val="39631141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
        <p:nvSpPr>
          <p:cNvPr id="6" name="Date Placeholder 3"/>
          <p:cNvSpPr>
            <a:spLocks noGrp="1"/>
          </p:cNvSpPr>
          <p:nvPr>
            <p:ph type="dt" sz="half" idx="22"/>
          </p:nvPr>
        </p:nvSpPr>
        <p:spPr/>
        <p:txBody>
          <a:bodyPr/>
          <a:lstStyle>
            <a:lvl1pPr>
              <a:defRPr/>
            </a:lvl1pPr>
          </a:lstStyle>
          <a:p>
            <a:pPr>
              <a:defRPr/>
            </a:pPr>
            <a:fld id="{C49CEAEA-BBDD-411E-9519-51814E36FF3B}" type="datetime1">
              <a:rPr lang="en-US" altLang="en-US" smtClean="0"/>
              <a:t>7/18/2024</a:t>
            </a:fld>
            <a:endParaRPr lang="en-GB" altLang="en-US"/>
          </a:p>
        </p:txBody>
      </p:sp>
      <p:sp>
        <p:nvSpPr>
          <p:cNvPr id="7" name="Footer Placeholder 4"/>
          <p:cNvSpPr>
            <a:spLocks noGrp="1"/>
          </p:cNvSpPr>
          <p:nvPr>
            <p:ph type="ftr" sz="quarter" idx="23"/>
          </p:nvPr>
        </p:nvSpPr>
        <p:spPr/>
        <p:txBody>
          <a:bodyPr/>
          <a:lstStyle>
            <a:lvl1pPr>
              <a:defRPr/>
            </a:lvl1pPr>
          </a:lstStyle>
          <a:p>
            <a:pPr>
              <a:defRPr/>
            </a:pPr>
            <a:r>
              <a:rPr lang="en-GB" dirty="0"/>
              <a:t>|     Title of the presentation</a:t>
            </a:r>
          </a:p>
        </p:txBody>
      </p:sp>
      <p:sp>
        <p:nvSpPr>
          <p:cNvPr id="8" name="Slide Number Placeholder 5"/>
          <p:cNvSpPr>
            <a:spLocks noGrp="1"/>
          </p:cNvSpPr>
          <p:nvPr>
            <p:ph type="sldNum" sz="quarter" idx="24"/>
          </p:nvPr>
        </p:nvSpPr>
        <p:spPr/>
        <p:txBody>
          <a:bodyPr/>
          <a:lstStyle>
            <a:lvl1pPr>
              <a:defRPr/>
            </a:lvl1pPr>
          </a:lstStyle>
          <a:p>
            <a:pPr>
              <a:defRPr/>
            </a:pPr>
            <a:fld id="{63080BE3-572D-47A6-8482-87D101FC11A2}" type="slidenum">
              <a:rPr lang="en-GB" altLang="en-US"/>
              <a:pPr>
                <a:defRPr/>
              </a:pPr>
              <a:t>‹#›</a:t>
            </a:fld>
            <a:endParaRPr lang="en-GB" altLang="en-US"/>
          </a:p>
        </p:txBody>
      </p:sp>
    </p:spTree>
    <p:extLst>
      <p:ext uri="{BB962C8B-B14F-4D97-AF65-F5344CB8AC3E}">
        <p14:creationId xmlns:p14="http://schemas.microsoft.com/office/powerpoint/2010/main" val="23094273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7637138C-626F-484F-9542-63AE3305B4FD}" type="datetime1">
              <a:rPr lang="en-US" noProof="0" smtClean="0"/>
              <a:t>7/18/2024</a:t>
            </a:fld>
            <a:endParaRPr lang="en-GB" noProof="0"/>
          </a:p>
        </p:txBody>
      </p:sp>
      <p:sp>
        <p:nvSpPr>
          <p:cNvPr id="5" name="Footer Placeholder 4"/>
          <p:cNvSpPr>
            <a:spLocks noGrp="1"/>
          </p:cNvSpPr>
          <p:nvPr>
            <p:ph type="ftr" sz="quarter" idx="15"/>
          </p:nvPr>
        </p:nvSpPr>
        <p:spPr/>
        <p:txBody>
          <a:bodyPr/>
          <a:lstStyle/>
          <a:p>
            <a:r>
              <a:rPr lang="en-GB" noProof="0" dirty="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a:xfrm>
            <a:off x="371475" y="360000"/>
            <a:ext cx="9000000" cy="1080000"/>
          </a:xfrm>
        </p:spPr>
        <p:txBody>
          <a:bodyPr/>
          <a:lstStyle/>
          <a:p>
            <a:r>
              <a:rPr lang="en-GB" noProof="0" dirty="0"/>
              <a:t>Click to edit Master title style</a:t>
            </a:r>
          </a:p>
        </p:txBody>
      </p:sp>
    </p:spTree>
    <p:extLst>
      <p:ext uri="{BB962C8B-B14F-4D97-AF65-F5344CB8AC3E}">
        <p14:creationId xmlns:p14="http://schemas.microsoft.com/office/powerpoint/2010/main" val="32110166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05C8EF-6088-F742-B42F-9E1FEA02244A}"/>
              </a:ext>
            </a:extLst>
          </p:cNvPr>
          <p:cNvSpPr>
            <a:spLocks noGrp="1"/>
          </p:cNvSpPr>
          <p:nvPr>
            <p:ph sz="half" idx="1"/>
          </p:nvPr>
        </p:nvSpPr>
        <p:spPr>
          <a:xfrm>
            <a:off x="371475" y="1825625"/>
            <a:ext cx="5724525" cy="479032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a:p>
        </p:txBody>
      </p:sp>
      <p:sp>
        <p:nvSpPr>
          <p:cNvPr id="4" name="Content Placeholder 3">
            <a:extLst>
              <a:ext uri="{FF2B5EF4-FFF2-40B4-BE49-F238E27FC236}">
                <a16:creationId xmlns:a16="http://schemas.microsoft.com/office/drawing/2014/main" id="{06B77B33-F915-9B4A-9CC2-6E66C5EA5C9A}"/>
              </a:ext>
            </a:extLst>
          </p:cNvPr>
          <p:cNvSpPr>
            <a:spLocks noGrp="1"/>
          </p:cNvSpPr>
          <p:nvPr>
            <p:ph sz="half" idx="2"/>
          </p:nvPr>
        </p:nvSpPr>
        <p:spPr>
          <a:xfrm>
            <a:off x="6172200" y="1825625"/>
            <a:ext cx="5724524" cy="479032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CEB14DAC-0D54-A8F0-A74B-251CF6380EDC}"/>
              </a:ext>
            </a:extLst>
          </p:cNvPr>
          <p:cNvSpPr>
            <a:spLocks noGrp="1"/>
          </p:cNvSpPr>
          <p:nvPr>
            <p:ph type="title"/>
          </p:nvPr>
        </p:nvSpPr>
        <p:spPr>
          <a:xfrm>
            <a:off x="360000" y="360000"/>
            <a:ext cx="9000000" cy="1080000"/>
          </a:xfrm>
          <a:prstGeom prst="rect">
            <a:avLst/>
          </a:prstGeom>
        </p:spPr>
        <p:txBody>
          <a:bodyPr lIns="0" tIns="0" rIns="0" bIns="0" anchor="t" anchorCtr="0">
            <a:noAutofit/>
          </a:bodyPr>
          <a:lstStyle>
            <a:lvl1pPr>
              <a:defRPr sz="3200" b="1" i="0">
                <a:solidFill>
                  <a:schemeClr val="accent1"/>
                </a:solidFill>
                <a:latin typeface="+mn-lt"/>
                <a:cs typeface="+mn-cs"/>
              </a:defRPr>
            </a:lvl1pPr>
          </a:lstStyle>
          <a:p>
            <a:r>
              <a:rPr lang="en-GB" dirty="0"/>
              <a:t>Click to edit Master title style</a:t>
            </a:r>
            <a:endParaRPr lang="en-ES" dirty="0"/>
          </a:p>
        </p:txBody>
      </p:sp>
    </p:spTree>
    <p:extLst>
      <p:ext uri="{BB962C8B-B14F-4D97-AF65-F5344CB8AC3E}">
        <p14:creationId xmlns:p14="http://schemas.microsoft.com/office/powerpoint/2010/main" val="416379196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EC24-EFE1-41C1-98D8-30217BA06E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1762EA-DC05-4580-A993-89B1E6DD6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681E29-1EA0-4EF9-9C59-23C531B77680}"/>
              </a:ext>
            </a:extLst>
          </p:cNvPr>
          <p:cNvSpPr>
            <a:spLocks noGrp="1"/>
          </p:cNvSpPr>
          <p:nvPr>
            <p:ph type="dt" sz="half" idx="10"/>
          </p:nvPr>
        </p:nvSpPr>
        <p:spPr/>
        <p:txBody>
          <a:bodyPr/>
          <a:lstStyle/>
          <a:p>
            <a:fld id="{F012F639-993D-4360-9EBF-B5923A0956AA}" type="datetime1">
              <a:rPr lang="en-US" smtClean="0"/>
              <a:t>7/18/2024</a:t>
            </a:fld>
            <a:endParaRPr lang="en-US"/>
          </a:p>
        </p:txBody>
      </p:sp>
      <p:sp>
        <p:nvSpPr>
          <p:cNvPr id="5" name="Footer Placeholder 4">
            <a:extLst>
              <a:ext uri="{FF2B5EF4-FFF2-40B4-BE49-F238E27FC236}">
                <a16:creationId xmlns:a16="http://schemas.microsoft.com/office/drawing/2014/main" id="{417B0B66-9504-4271-85D2-9EE24C04F097}"/>
              </a:ext>
            </a:extLst>
          </p:cNvPr>
          <p:cNvSpPr>
            <a:spLocks noGrp="1"/>
          </p:cNvSpPr>
          <p:nvPr>
            <p:ph type="ftr" sz="quarter" idx="11"/>
          </p:nvPr>
        </p:nvSpPr>
        <p:spPr/>
        <p:txBody>
          <a:bodyPr/>
          <a:lstStyle/>
          <a:p>
            <a:r>
              <a:rPr lang="en-US" dirty="0"/>
              <a:t>|     Title of the presentation</a:t>
            </a:r>
          </a:p>
        </p:txBody>
      </p:sp>
      <p:sp>
        <p:nvSpPr>
          <p:cNvPr id="6" name="Slide Number Placeholder 5">
            <a:extLst>
              <a:ext uri="{FF2B5EF4-FFF2-40B4-BE49-F238E27FC236}">
                <a16:creationId xmlns:a16="http://schemas.microsoft.com/office/drawing/2014/main" id="{1D8B037D-C437-40D9-9355-9087DFC4B285}"/>
              </a:ext>
            </a:extLst>
          </p:cNvPr>
          <p:cNvSpPr>
            <a:spLocks noGrp="1"/>
          </p:cNvSpPr>
          <p:nvPr>
            <p:ph type="sldNum" sz="quarter" idx="12"/>
          </p:nvPr>
        </p:nvSpPr>
        <p:spPr/>
        <p:txBody>
          <a:bodyPr/>
          <a:lstStyle/>
          <a:p>
            <a:fld id="{3847C30E-93C1-44C0-9B5F-26BDFC892600}" type="slidenum">
              <a:rPr lang="en-US" smtClean="0"/>
              <a:t>‹#›</a:t>
            </a:fld>
            <a:endParaRPr lang="en-US"/>
          </a:p>
        </p:txBody>
      </p:sp>
    </p:spTree>
    <p:extLst>
      <p:ext uri="{BB962C8B-B14F-4D97-AF65-F5344CB8AC3E}">
        <p14:creationId xmlns:p14="http://schemas.microsoft.com/office/powerpoint/2010/main" val="26699280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0ACC-8EEA-47FA-ADC6-F052305E79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91EAE5-F31F-42A9-9900-30EE6BAD0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CA553-690F-4B03-8335-0D2C8C160CAD}"/>
              </a:ext>
            </a:extLst>
          </p:cNvPr>
          <p:cNvSpPr>
            <a:spLocks noGrp="1"/>
          </p:cNvSpPr>
          <p:nvPr>
            <p:ph type="dt" sz="half" idx="10"/>
          </p:nvPr>
        </p:nvSpPr>
        <p:spPr/>
        <p:txBody>
          <a:bodyPr/>
          <a:lstStyle/>
          <a:p>
            <a:fld id="{5396F84D-58E4-42CB-8D4C-2CA5917B60C0}" type="datetime1">
              <a:rPr lang="en-US" smtClean="0"/>
              <a:t>7/18/2024</a:t>
            </a:fld>
            <a:endParaRPr lang="en-US"/>
          </a:p>
        </p:txBody>
      </p:sp>
      <p:sp>
        <p:nvSpPr>
          <p:cNvPr id="5" name="Footer Placeholder 4">
            <a:extLst>
              <a:ext uri="{FF2B5EF4-FFF2-40B4-BE49-F238E27FC236}">
                <a16:creationId xmlns:a16="http://schemas.microsoft.com/office/drawing/2014/main" id="{80916E58-3792-4AE3-A6DB-DA54633BEDE3}"/>
              </a:ext>
            </a:extLst>
          </p:cNvPr>
          <p:cNvSpPr>
            <a:spLocks noGrp="1"/>
          </p:cNvSpPr>
          <p:nvPr>
            <p:ph type="ftr" sz="quarter" idx="11"/>
          </p:nvPr>
        </p:nvSpPr>
        <p:spPr/>
        <p:txBody>
          <a:bodyPr/>
          <a:lstStyle/>
          <a:p>
            <a:r>
              <a:rPr lang="en-US" dirty="0"/>
              <a:t>|     Title of the presentation</a:t>
            </a:r>
          </a:p>
        </p:txBody>
      </p:sp>
      <p:sp>
        <p:nvSpPr>
          <p:cNvPr id="6" name="Slide Number Placeholder 5">
            <a:extLst>
              <a:ext uri="{FF2B5EF4-FFF2-40B4-BE49-F238E27FC236}">
                <a16:creationId xmlns:a16="http://schemas.microsoft.com/office/drawing/2014/main" id="{1F9F3C27-7997-4CAB-95D3-03E99F579540}"/>
              </a:ext>
            </a:extLst>
          </p:cNvPr>
          <p:cNvSpPr>
            <a:spLocks noGrp="1"/>
          </p:cNvSpPr>
          <p:nvPr>
            <p:ph type="sldNum" sz="quarter" idx="12"/>
          </p:nvPr>
        </p:nvSpPr>
        <p:spPr/>
        <p:txBody>
          <a:bodyPr/>
          <a:lstStyle/>
          <a:p>
            <a:fld id="{3847C30E-93C1-44C0-9B5F-26BDFC892600}" type="slidenum">
              <a:rPr lang="en-US" smtClean="0"/>
              <a:t>‹#›</a:t>
            </a:fld>
            <a:endParaRPr lang="en-US"/>
          </a:p>
        </p:txBody>
      </p:sp>
      <p:sp>
        <p:nvSpPr>
          <p:cNvPr id="8" name="Rectangle 7">
            <a:extLst>
              <a:ext uri="{FF2B5EF4-FFF2-40B4-BE49-F238E27FC236}">
                <a16:creationId xmlns:a16="http://schemas.microsoft.com/office/drawing/2014/main" id="{91A06768-EDE7-FDDB-57A1-01CDFABB91CC}"/>
              </a:ext>
            </a:extLst>
          </p:cNvPr>
          <p:cNvSpPr>
            <a:spLocks noChangeArrowheads="1"/>
          </p:cNvSpPr>
          <p:nvPr userDrawn="1"/>
        </p:nvSpPr>
        <p:spPr bwMode="gray">
          <a:xfrm>
            <a:off x="10068647" y="213159"/>
            <a:ext cx="1976437" cy="695325"/>
          </a:xfrm>
          <a:prstGeom prst="rect">
            <a:avLst/>
          </a:prstGeom>
          <a:blipFill dpi="0" rotWithShape="1">
            <a:blip r:embed="rId2"/>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dirty="0">
              <a:solidFill>
                <a:schemeClr val="lt1"/>
              </a:solidFill>
              <a:latin typeface="+mn-lt"/>
              <a:ea typeface="+mn-ea"/>
              <a:cs typeface="+mn-cs"/>
            </a:endParaRPr>
          </a:p>
        </p:txBody>
      </p:sp>
    </p:spTree>
    <p:extLst>
      <p:ext uri="{BB962C8B-B14F-4D97-AF65-F5344CB8AC3E}">
        <p14:creationId xmlns:p14="http://schemas.microsoft.com/office/powerpoint/2010/main" val="420054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E338-010E-3E4D-B45D-54C05B3B1934}"/>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4419E6F-C203-8045-8FF2-7221DD8FC8D1}"/>
              </a:ext>
            </a:extLst>
          </p:cNvPr>
          <p:cNvSpPr>
            <a:spLocks noGrp="1"/>
          </p:cNvSpPr>
          <p:nvPr>
            <p:ph type="sldNum" sz="quarter" idx="11"/>
          </p:nvPr>
        </p:nvSpPr>
        <p:spPr>
          <a:xfrm>
            <a:off x="11415713" y="6480000"/>
            <a:ext cx="290512" cy="180975"/>
          </a:xfrm>
        </p:spPr>
        <p:txBody>
          <a:bodyPr/>
          <a:lstStyle/>
          <a:p>
            <a:pPr>
              <a:defRPr/>
            </a:pPr>
            <a:fld id="{F8722D5B-3102-4346-B5A7-36B33C094CED}" type="slidenum">
              <a:rPr lang="en-GB" altLang="en-US" smtClean="0"/>
              <a:pPr>
                <a:defRPr/>
              </a:pPr>
              <a:t>‹#›</a:t>
            </a:fld>
            <a:endParaRPr lang="en-GB" altLang="en-US"/>
          </a:p>
        </p:txBody>
      </p:sp>
      <p:sp>
        <p:nvSpPr>
          <p:cNvPr id="11" name="Text Placeholder 2">
            <a:extLst>
              <a:ext uri="{FF2B5EF4-FFF2-40B4-BE49-F238E27FC236}">
                <a16:creationId xmlns:a16="http://schemas.microsoft.com/office/drawing/2014/main" id="{08448191-C494-2E43-81D5-F06726526065}"/>
              </a:ext>
            </a:extLst>
          </p:cNvPr>
          <p:cNvSpPr>
            <a:spLocks noGrp="1"/>
          </p:cNvSpPr>
          <p:nvPr>
            <p:ph idx="1"/>
          </p:nvPr>
        </p:nvSpPr>
        <p:spPr bwMode="invGray">
          <a:xfrm>
            <a:off x="479425" y="1800225"/>
            <a:ext cx="11233150" cy="4237038"/>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Tree>
    <p:extLst>
      <p:ext uri="{BB962C8B-B14F-4D97-AF65-F5344CB8AC3E}">
        <p14:creationId xmlns:p14="http://schemas.microsoft.com/office/powerpoint/2010/main" val="4271556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17">
          <p15:clr>
            <a:srgbClr val="FBAE40"/>
          </p15:clr>
        </p15:guide>
        <p15:guide id="2" orient="horz" pos="3804">
          <p15:clr>
            <a:srgbClr val="FBAE40"/>
          </p15:clr>
        </p15:guide>
        <p15:guide id="4" pos="3749">
          <p15:clr>
            <a:srgbClr val="FBAE40"/>
          </p15:clr>
        </p15:guide>
        <p15:guide id="5" pos="3931">
          <p15:clr>
            <a:srgbClr val="FBAE40"/>
          </p15:clr>
        </p15:guide>
        <p15:guide id="6" pos="7378">
          <p15:clr>
            <a:srgbClr val="FBAE40"/>
          </p15:clr>
        </p15:guide>
        <p15:guide id="7" pos="2545">
          <p15:clr>
            <a:srgbClr val="FBAE40"/>
          </p15:clr>
        </p15:guide>
        <p15:guide id="8" pos="2729">
          <p15:clr>
            <a:srgbClr val="FBAE40"/>
          </p15:clr>
        </p15:guide>
        <p15:guide id="9" pos="4974">
          <p15:clr>
            <a:srgbClr val="FBAE40"/>
          </p15:clr>
        </p15:guide>
        <p15:guide id="10" pos="51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05C8EF-6088-F742-B42F-9E1FEA02244A}"/>
              </a:ext>
            </a:extLst>
          </p:cNvPr>
          <p:cNvSpPr>
            <a:spLocks noGrp="1"/>
          </p:cNvSpPr>
          <p:nvPr>
            <p:ph sz="half" idx="1"/>
          </p:nvPr>
        </p:nvSpPr>
        <p:spPr>
          <a:xfrm>
            <a:off x="371475" y="1825625"/>
            <a:ext cx="5724525" cy="479032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a:p>
        </p:txBody>
      </p:sp>
      <p:sp>
        <p:nvSpPr>
          <p:cNvPr id="4" name="Content Placeholder 3">
            <a:extLst>
              <a:ext uri="{FF2B5EF4-FFF2-40B4-BE49-F238E27FC236}">
                <a16:creationId xmlns:a16="http://schemas.microsoft.com/office/drawing/2014/main" id="{06B77B33-F915-9B4A-9CC2-6E66C5EA5C9A}"/>
              </a:ext>
            </a:extLst>
          </p:cNvPr>
          <p:cNvSpPr>
            <a:spLocks noGrp="1"/>
          </p:cNvSpPr>
          <p:nvPr>
            <p:ph sz="half" idx="2"/>
          </p:nvPr>
        </p:nvSpPr>
        <p:spPr>
          <a:xfrm>
            <a:off x="6172200" y="1825625"/>
            <a:ext cx="5724524" cy="479032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CEB14DAC-0D54-A8F0-A74B-251CF6380EDC}"/>
              </a:ext>
            </a:extLst>
          </p:cNvPr>
          <p:cNvSpPr>
            <a:spLocks noGrp="1"/>
          </p:cNvSpPr>
          <p:nvPr>
            <p:ph type="title"/>
          </p:nvPr>
        </p:nvSpPr>
        <p:spPr>
          <a:xfrm>
            <a:off x="360000" y="360000"/>
            <a:ext cx="9000000" cy="1080000"/>
          </a:xfrm>
          <a:prstGeom prst="rect">
            <a:avLst/>
          </a:prstGeom>
        </p:spPr>
        <p:txBody>
          <a:bodyPr lIns="0" tIns="0" rIns="0" bIns="0" anchor="t" anchorCtr="0">
            <a:noAutofit/>
          </a:bodyPr>
          <a:lstStyle>
            <a:lvl1pPr>
              <a:defRPr sz="3200" b="1" i="0">
                <a:solidFill>
                  <a:schemeClr val="accent1"/>
                </a:solidFill>
                <a:latin typeface="+mn-lt"/>
                <a:cs typeface="+mn-cs"/>
              </a:defRPr>
            </a:lvl1pPr>
          </a:lstStyle>
          <a:p>
            <a:r>
              <a:rPr lang="en-GB" dirty="0"/>
              <a:t>Click to edit Master title style</a:t>
            </a:r>
            <a:endParaRPr lang="en-ES" dirty="0"/>
          </a:p>
        </p:txBody>
      </p:sp>
    </p:spTree>
    <p:extLst>
      <p:ext uri="{BB962C8B-B14F-4D97-AF65-F5344CB8AC3E}">
        <p14:creationId xmlns:p14="http://schemas.microsoft.com/office/powerpoint/2010/main" val="20356217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 cover - with lin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F0DED4-F53B-E1C0-C45C-B68739548A46}"/>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text, person&#10;&#10;Description automatically generated">
            <a:extLst>
              <a:ext uri="{FF2B5EF4-FFF2-40B4-BE49-F238E27FC236}">
                <a16:creationId xmlns:a16="http://schemas.microsoft.com/office/drawing/2014/main" id="{7E7F776D-8152-24D0-97F2-B0B1F784E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sp>
        <p:nvSpPr>
          <p:cNvPr id="5" name="Title 1">
            <a:extLst>
              <a:ext uri="{FF2B5EF4-FFF2-40B4-BE49-F238E27FC236}">
                <a16:creationId xmlns:a16="http://schemas.microsoft.com/office/drawing/2014/main" id="{AB07BA0B-8196-2574-2BC7-05569C81B55F}"/>
              </a:ext>
            </a:extLst>
          </p:cNvPr>
          <p:cNvSpPr>
            <a:spLocks noGrp="1"/>
          </p:cNvSpPr>
          <p:nvPr>
            <p:ph type="title"/>
          </p:nvPr>
        </p:nvSpPr>
        <p:spPr>
          <a:xfrm>
            <a:off x="457200" y="685801"/>
            <a:ext cx="5777345" cy="3945553"/>
          </a:xfrm>
          <a:prstGeom prst="rect">
            <a:avLst/>
          </a:prstGeom>
        </p:spPr>
        <p:txBody>
          <a:bodyPr/>
          <a:lstStyle>
            <a:lvl1pPr>
              <a:defRPr sz="4200" b="1">
                <a:solidFill>
                  <a:srgbClr val="00205C"/>
                </a:solidFill>
              </a:defRPr>
            </a:lvl1pPr>
          </a:lstStyle>
          <a:p>
            <a:r>
              <a:rPr lang="en-US" dirty="0"/>
              <a:t>Click to edit Master title style</a:t>
            </a:r>
          </a:p>
        </p:txBody>
      </p:sp>
    </p:spTree>
    <p:extLst>
      <p:ext uri="{BB962C8B-B14F-4D97-AF65-F5344CB8AC3E}">
        <p14:creationId xmlns:p14="http://schemas.microsoft.com/office/powerpoint/2010/main" val="163919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 no line">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8C3E0F6B-10BD-6BE5-FEFE-0F7E19ECAE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sp>
        <p:nvSpPr>
          <p:cNvPr id="7" name="Title 1">
            <a:extLst>
              <a:ext uri="{FF2B5EF4-FFF2-40B4-BE49-F238E27FC236}">
                <a16:creationId xmlns:a16="http://schemas.microsoft.com/office/drawing/2014/main" id="{7B20F131-6123-037D-7029-0903F05BA534}"/>
              </a:ext>
            </a:extLst>
          </p:cNvPr>
          <p:cNvSpPr>
            <a:spLocks noGrp="1"/>
          </p:cNvSpPr>
          <p:nvPr>
            <p:ph type="title"/>
          </p:nvPr>
        </p:nvSpPr>
        <p:spPr>
          <a:xfrm>
            <a:off x="457200" y="317689"/>
            <a:ext cx="5777345" cy="3945553"/>
          </a:xfrm>
          <a:prstGeom prst="rect">
            <a:avLst/>
          </a:prstGeom>
        </p:spPr>
        <p:txBody>
          <a:bodyPr/>
          <a:lstStyle>
            <a:lvl1pPr>
              <a:defRPr sz="4200" b="1">
                <a:solidFill>
                  <a:srgbClr val="00205C"/>
                </a:solidFill>
              </a:defRPr>
            </a:lvl1pPr>
          </a:lstStyle>
          <a:p>
            <a:r>
              <a:rPr lang="en-US" dirty="0"/>
              <a:t>Click to edit Master title style</a:t>
            </a:r>
          </a:p>
        </p:txBody>
      </p:sp>
    </p:spTree>
    <p:extLst>
      <p:ext uri="{BB962C8B-B14F-4D97-AF65-F5344CB8AC3E}">
        <p14:creationId xmlns:p14="http://schemas.microsoft.com/office/powerpoint/2010/main" val="794407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12192000" cy="6858000"/>
          </a:xfrm>
          <a:solidFill>
            <a:schemeClr val="bg1"/>
          </a:solidFill>
        </p:spPr>
        <p:txBody>
          <a:bodyPr bIns="1224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2" y="4482001"/>
            <a:ext cx="12191999" cy="1656000"/>
          </a:xfrm>
          <a:solidFill>
            <a:schemeClr val="tx2"/>
          </a:solidFill>
        </p:spPr>
        <p:txBody>
          <a:bodyPr lIns="360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479999" y="5440855"/>
            <a:ext cx="11211172" cy="288000"/>
          </a:xfrm>
          <a:noFill/>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7460678" y="485184"/>
            <a:ext cx="4230495"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11753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05F5F25C-B8D8-45F9-9C80-5699EEACB709}" type="datetime1">
              <a:rPr lang="en-GB" noProof="0" smtClean="0"/>
              <a:t>18/07/2024</a:t>
            </a:fld>
            <a:endParaRPr lang="en-GB" noProof="0"/>
          </a:p>
        </p:txBody>
      </p:sp>
      <p:sp>
        <p:nvSpPr>
          <p:cNvPr id="5" name="Footer Placeholder 4"/>
          <p:cNvSpPr>
            <a:spLocks noGrp="1"/>
          </p:cNvSpPr>
          <p:nvPr>
            <p:ph type="ftr" sz="quarter" idx="15"/>
          </p:nvPr>
        </p:nvSpPr>
        <p:spPr/>
        <p:txBody>
          <a:bodyPr/>
          <a:lstStyle/>
          <a:p>
            <a:r>
              <a:rPr lang="en-GB" noProof="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132893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F5FFF000-091D-47C5-9387-17D52AD2CE62}" type="datetime1">
              <a:rPr lang="en-GB" noProof="0" smtClean="0"/>
              <a:t>18/07/2024</a:t>
            </a:fld>
            <a:endParaRPr lang="en-GB" noProof="0"/>
          </a:p>
        </p:txBody>
      </p:sp>
      <p:sp>
        <p:nvSpPr>
          <p:cNvPr id="9" name="Footer Placeholder 8"/>
          <p:cNvSpPr>
            <a:spLocks noGrp="1"/>
          </p:cNvSpPr>
          <p:nvPr>
            <p:ph type="ftr" sz="quarter" idx="23"/>
          </p:nvPr>
        </p:nvSpPr>
        <p:spPr/>
        <p:txBody>
          <a:bodyPr/>
          <a:lstStyle/>
          <a:p>
            <a:r>
              <a:rPr lang="en-GB" noProof="0"/>
              <a:t>|     Title of the presentation</a:t>
            </a:r>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418351881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no lin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357DBB-D0A5-1134-DE98-762E9D987DCD}"/>
              </a:ext>
            </a:extLst>
          </p:cNvPr>
          <p:cNvSpPr>
            <a:spLocks noGrp="1"/>
          </p:cNvSpPr>
          <p:nvPr>
            <p:ph type="title"/>
          </p:nvPr>
        </p:nvSpPr>
        <p:spPr>
          <a:xfrm>
            <a:off x="457200" y="317666"/>
            <a:ext cx="11277600" cy="1171201"/>
          </a:xfrm>
          <a:prstGeom prst="rect">
            <a:avLst/>
          </a:prstGeom>
        </p:spPr>
        <p:txBody>
          <a:bodyPr/>
          <a:lstStyle>
            <a:lvl1pPr>
              <a:defRPr sz="4200" b="1">
                <a:solidFill>
                  <a:srgbClr val="00205C"/>
                </a:solidFill>
              </a:defRPr>
            </a:lvl1pPr>
          </a:lstStyle>
          <a:p>
            <a:r>
              <a:rPr lang="en-US" dirty="0"/>
              <a:t>Click to edit Master title style</a:t>
            </a:r>
          </a:p>
        </p:txBody>
      </p:sp>
    </p:spTree>
    <p:extLst>
      <p:ext uri="{BB962C8B-B14F-4D97-AF65-F5344CB8AC3E}">
        <p14:creationId xmlns:p14="http://schemas.microsoft.com/office/powerpoint/2010/main" val="2141904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6C78BF3F-558A-4B3C-B451-D04BA3C54A4A}" type="datetime1">
              <a:rPr lang="en-GB" noProof="0" smtClean="0"/>
              <a:t>18/07/2024</a:t>
            </a:fld>
            <a:endParaRPr lang="en-GB" noProof="0"/>
          </a:p>
        </p:txBody>
      </p:sp>
      <p:sp>
        <p:nvSpPr>
          <p:cNvPr id="9" name="Footer Placeholder 8"/>
          <p:cNvSpPr>
            <a:spLocks noGrp="1"/>
          </p:cNvSpPr>
          <p:nvPr>
            <p:ph type="ftr" sz="quarter" idx="23"/>
          </p:nvPr>
        </p:nvSpPr>
        <p:spPr/>
        <p:txBody>
          <a:bodyPr/>
          <a:lstStyle/>
          <a:p>
            <a:r>
              <a:rPr lang="en-GB" noProof="0"/>
              <a:t>|     Title of the presentation</a:t>
            </a:r>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52745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600EC954-D5DE-4DD1-907A-F19F26ED4621}" type="datetime1">
              <a:rPr lang="en-GB" noProof="0" smtClean="0"/>
              <a:t>18/07/2024</a:t>
            </a:fld>
            <a:endParaRPr lang="en-GB" noProof="0"/>
          </a:p>
        </p:txBody>
      </p:sp>
      <p:sp>
        <p:nvSpPr>
          <p:cNvPr id="9" name="Footer Placeholder 8"/>
          <p:cNvSpPr>
            <a:spLocks noGrp="1"/>
          </p:cNvSpPr>
          <p:nvPr>
            <p:ph type="ftr" sz="quarter" idx="23"/>
          </p:nvPr>
        </p:nvSpPr>
        <p:spPr/>
        <p:txBody>
          <a:bodyPr/>
          <a:lstStyle/>
          <a:p>
            <a:r>
              <a:rPr lang="en-GB" noProof="0"/>
              <a:t>|     Title of the presentation</a:t>
            </a:r>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59670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539959C5-8A63-4BDF-9345-C80A98690B8E}" type="datetime1">
              <a:rPr lang="en-GB" noProof="0" smtClean="0"/>
              <a:t>18/07/2024</a:t>
            </a:fld>
            <a:endParaRPr lang="en-GB" noProof="0"/>
          </a:p>
        </p:txBody>
      </p:sp>
      <p:sp>
        <p:nvSpPr>
          <p:cNvPr id="9" name="Footer Placeholder 8"/>
          <p:cNvSpPr>
            <a:spLocks noGrp="1"/>
          </p:cNvSpPr>
          <p:nvPr>
            <p:ph type="ftr" sz="quarter" idx="23"/>
          </p:nvPr>
        </p:nvSpPr>
        <p:spPr/>
        <p:txBody>
          <a:bodyPr/>
          <a:lstStyle/>
          <a:p>
            <a:r>
              <a:rPr lang="en-GB" noProof="0"/>
              <a:t>|     Title of the presentation</a:t>
            </a:r>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72751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aseline="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FEB9FF11-A344-43C4-823B-F8CC00676CD1}" type="datetime1">
              <a:rPr lang="en-GB" noProof="0" smtClean="0"/>
              <a:t>18/07/2024</a:t>
            </a:fld>
            <a:endParaRPr lang="en-GB" noProof="0"/>
          </a:p>
        </p:txBody>
      </p:sp>
      <p:sp>
        <p:nvSpPr>
          <p:cNvPr id="9" name="Footer Placeholder 8"/>
          <p:cNvSpPr>
            <a:spLocks noGrp="1"/>
          </p:cNvSpPr>
          <p:nvPr>
            <p:ph type="ftr" sz="quarter" idx="19"/>
          </p:nvPr>
        </p:nvSpPr>
        <p:spPr/>
        <p:txBody>
          <a:bodyPr/>
          <a:lstStyle/>
          <a:p>
            <a:r>
              <a:rPr lang="en-GB" noProof="0"/>
              <a:t>|     Title of the presentation</a:t>
            </a:r>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2448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p>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829A7516-E6F8-4BF1-9169-1AE6A8B4C4E1}" type="datetime1">
              <a:rPr lang="en-GB" noProof="0" smtClean="0"/>
              <a:t>18/07/2024</a:t>
            </a:fld>
            <a:endParaRPr lang="en-GB" noProof="0"/>
          </a:p>
        </p:txBody>
      </p:sp>
      <p:sp>
        <p:nvSpPr>
          <p:cNvPr id="9" name="Footer Placeholder 8"/>
          <p:cNvSpPr>
            <a:spLocks noGrp="1"/>
          </p:cNvSpPr>
          <p:nvPr>
            <p:ph type="ftr" sz="quarter" idx="19"/>
          </p:nvPr>
        </p:nvSpPr>
        <p:spPr/>
        <p:txBody>
          <a:bodyPr/>
          <a:lstStyle/>
          <a:p>
            <a:r>
              <a:rPr lang="en-GB" noProof="0"/>
              <a:t>|     Title of the presentation</a:t>
            </a:r>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77229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631EE352-73CD-4388-84F2-249FAFD249D6}" type="datetime1">
              <a:rPr lang="en-GB" noProof="0" smtClean="0"/>
              <a:t>18/07/2024</a:t>
            </a:fld>
            <a:endParaRPr lang="en-GB" noProof="0"/>
          </a:p>
        </p:txBody>
      </p:sp>
      <p:sp>
        <p:nvSpPr>
          <p:cNvPr id="4" name="Footer Placeholder 3"/>
          <p:cNvSpPr>
            <a:spLocks noGrp="1"/>
          </p:cNvSpPr>
          <p:nvPr>
            <p:ph type="ftr" sz="quarter" idx="19"/>
          </p:nvPr>
        </p:nvSpPr>
        <p:spPr/>
        <p:txBody>
          <a:bodyPr/>
          <a:lstStyle/>
          <a:p>
            <a:r>
              <a:rPr lang="en-GB" noProof="0"/>
              <a:t>|     Title of the presentation</a:t>
            </a:r>
          </a:p>
        </p:txBody>
      </p:sp>
      <p:sp>
        <p:nvSpPr>
          <p:cNvPr id="5" name="Slide Number Placeholder 4"/>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39809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EA826542-68AB-4EF5-B2B7-7C8D70871A17}" type="datetime1">
              <a:rPr lang="en-GB" noProof="0" smtClean="0"/>
              <a:pPr/>
              <a:t>18/07/2024</a:t>
            </a:fld>
            <a:endParaRPr lang="en-GB" noProof="0"/>
          </a:p>
        </p:txBody>
      </p:sp>
      <p:sp>
        <p:nvSpPr>
          <p:cNvPr id="19" name="Footer Placeholder 18"/>
          <p:cNvSpPr>
            <a:spLocks noGrp="1"/>
          </p:cNvSpPr>
          <p:nvPr>
            <p:ph type="ftr" sz="quarter" idx="15"/>
          </p:nvPr>
        </p:nvSpPr>
        <p:spPr>
          <a:noFill/>
        </p:spPr>
        <p:txBody>
          <a:bodyPr/>
          <a:lstStyle/>
          <a:p>
            <a:r>
              <a:rPr lang="en-GB" noProof="0"/>
              <a:t>|     Title of the presentation</a:t>
            </a:r>
          </a:p>
        </p:txBody>
      </p:sp>
      <p:sp>
        <p:nvSpPr>
          <p:cNvPr id="20" name="Slide Number Placeholder 19"/>
          <p:cNvSpPr>
            <a:spLocks noGrp="1"/>
          </p:cNvSpPr>
          <p:nvPr>
            <p:ph type="sldNum" sz="quarter" idx="16"/>
          </p:nvPr>
        </p:nvSpPr>
        <p:spPr>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667238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3"/>
            <a:ext cx="12192000" cy="6857999"/>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6"/>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p>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360000" tIns="180000" rIns="360000" bIns="180000">
            <a:noAutofit/>
          </a:bodyPr>
          <a:lstStyle>
            <a:lvl1pPr>
              <a:defRPr sz="2800" b="1">
                <a:solidFill>
                  <a:schemeClr val="bg1"/>
                </a:solidFill>
                <a:latin typeface="+mj-lt"/>
              </a:defRPr>
            </a:lvl1pPr>
            <a:lvl2pPr marL="541338" indent="-274638">
              <a:buClr>
                <a:schemeClr val="bg1"/>
              </a:buClr>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48AB999A-019E-47DF-9626-59D35A5C5D1F}" type="datetime1">
              <a:rPr lang="en-GB" noProof="0" smtClean="0"/>
              <a:t>18/07/2024</a:t>
            </a:fld>
            <a:endParaRPr lang="en-GB" noProof="0"/>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noProof="0"/>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71164" y="371958"/>
            <a:ext cx="26352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281835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99262F6C-3198-4C0D-9FD3-A522B66D4040}" type="datetime1">
              <a:rPr lang="en-GB" noProof="0" smtClean="0"/>
              <a:t>18/07/2024</a:t>
            </a:fld>
            <a:endParaRPr lang="en-GB" noProof="0"/>
          </a:p>
        </p:txBody>
      </p:sp>
      <p:sp>
        <p:nvSpPr>
          <p:cNvPr id="8" name="Footer Placeholder 7"/>
          <p:cNvSpPr>
            <a:spLocks noGrp="1"/>
          </p:cNvSpPr>
          <p:nvPr>
            <p:ph type="ftr" sz="quarter" idx="31"/>
          </p:nvPr>
        </p:nvSpPr>
        <p:spPr bwMode="gray"/>
        <p:txBody>
          <a:bodyPr/>
          <a:lstStyle/>
          <a:p>
            <a:r>
              <a:rPr lang="en-GB" noProof="0"/>
              <a:t>|     Title of the presentation</a:t>
            </a:r>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555212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98F2AE24-6C3D-4363-8DA8-E9E849065A01}" type="datetime1">
              <a:rPr lang="en-GB" noProof="0" smtClean="0"/>
              <a:t>18/07/2024</a:t>
            </a:fld>
            <a:endParaRPr lang="en-GB" noProof="0"/>
          </a:p>
        </p:txBody>
      </p:sp>
      <p:sp>
        <p:nvSpPr>
          <p:cNvPr id="4" name="Footer Placeholder 3"/>
          <p:cNvSpPr>
            <a:spLocks noGrp="1"/>
          </p:cNvSpPr>
          <p:nvPr>
            <p:ph type="ftr" sz="quarter" idx="11"/>
          </p:nvPr>
        </p:nvSpPr>
        <p:spPr bwMode="gray"/>
        <p:txBody>
          <a:bodyPr/>
          <a:lstStyle/>
          <a:p>
            <a:r>
              <a:rPr lang="en-GB" noProof="0"/>
              <a:t>|     Title of the presentation</a:t>
            </a:r>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57494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 no line - with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DC2AE2-0E2D-4551-FC4A-CA62BA36231E}"/>
              </a:ext>
            </a:extLst>
          </p:cNvPr>
          <p:cNvSpPr>
            <a:spLocks noGrp="1"/>
          </p:cNvSpPr>
          <p:nvPr>
            <p:ph type="title"/>
          </p:nvPr>
        </p:nvSpPr>
        <p:spPr>
          <a:xfrm>
            <a:off x="457200" y="317666"/>
            <a:ext cx="11277600" cy="489857"/>
          </a:xfrm>
          <a:prstGeom prst="rect">
            <a:avLst/>
          </a:prstGeom>
        </p:spPr>
        <p:txBody>
          <a:bodyPr/>
          <a:lstStyle>
            <a:lvl1pPr>
              <a:defRPr sz="3200" b="1">
                <a:solidFill>
                  <a:srgbClr val="00205C"/>
                </a:solidFill>
              </a:defRPr>
            </a:lvl1pPr>
          </a:lstStyle>
          <a:p>
            <a:r>
              <a:rPr lang="en-US" dirty="0"/>
              <a:t>Click to edit Master title style</a:t>
            </a:r>
          </a:p>
        </p:txBody>
      </p:sp>
      <p:pic>
        <p:nvPicPr>
          <p:cNvPr id="8" name="Picture 7">
            <a:extLst>
              <a:ext uri="{FF2B5EF4-FFF2-40B4-BE49-F238E27FC236}">
                <a16:creationId xmlns:a16="http://schemas.microsoft.com/office/drawing/2014/main" id="{8F64B539-2C8C-F57B-CCBF-018B98DD1B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140108"/>
            <a:ext cx="1371596" cy="417609"/>
          </a:xfrm>
          <a:prstGeom prst="rect">
            <a:avLst/>
          </a:prstGeom>
        </p:spPr>
      </p:pic>
    </p:spTree>
    <p:extLst>
      <p:ext uri="{BB962C8B-B14F-4D97-AF65-F5344CB8AC3E}">
        <p14:creationId xmlns:p14="http://schemas.microsoft.com/office/powerpoint/2010/main" val="213862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p:nvPr>
        </p:nvSpPr>
        <p:spPr bwMode="gray">
          <a:xfrm>
            <a:off x="2" y="4482000"/>
            <a:ext cx="12191999" cy="1656000"/>
          </a:xfrm>
          <a:solidFill>
            <a:schemeClr val="tx2">
              <a:alpha val="90000"/>
            </a:schemeClr>
          </a:solidFill>
        </p:spPr>
        <p:txBody>
          <a:bodyPr lIns="360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35" name="Picture Placeholder 8"/>
          <p:cNvSpPr>
            <a:spLocks noGrp="1"/>
          </p:cNvSpPr>
          <p:nvPr>
            <p:ph type="pic" sz="quarter" idx="22" hasCustomPrompt="1"/>
          </p:nvPr>
        </p:nvSpPr>
        <p:spPr bwMode="gray">
          <a:xfrm>
            <a:off x="7460678" y="488563"/>
            <a:ext cx="4230495"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482675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7"/>
            <a:ext cx="7632700" cy="4103687"/>
          </a:xfrm>
          <a:prstGeom prst="rect">
            <a:avLst/>
          </a:prstGeom>
        </p:spPr>
        <p:txBody>
          <a:bodyPr lIns="0" tIns="0" rIns="0" bIns="0" anchor="t">
            <a:normAutofit/>
          </a:bodyPr>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4B60FDB-A672-194A-8015-15EF87CA8EA2}"/>
              </a:ext>
            </a:extLst>
          </p:cNvPr>
          <p:cNvSpPr>
            <a:spLocks noGrp="1"/>
          </p:cNvSpPr>
          <p:nvPr>
            <p:ph type="body" sz="quarter" idx="10" hasCustomPrompt="1"/>
          </p:nvPr>
        </p:nvSpPr>
        <p:spPr>
          <a:xfrm>
            <a:off x="4116388" y="1231490"/>
            <a:ext cx="7632700" cy="433798"/>
          </a:xfrm>
        </p:spPr>
        <p:txBody>
          <a:bodyPr anchor="t">
            <a:normAutofit/>
          </a:bodyPr>
          <a:lstStyle>
            <a:lvl1pPr>
              <a:defRPr sz="2800" b="1" i="0">
                <a:solidFill>
                  <a:schemeClr val="accent1"/>
                </a:solidFill>
                <a:latin typeface="+mj-lt"/>
                <a:ea typeface="IAS Ribbon Sans Bold" pitchFamily="2" charset="0"/>
              </a:defRPr>
            </a:lvl1pPr>
          </a:lstStyle>
          <a:p>
            <a:pPr lvl="0"/>
            <a:r>
              <a:rPr lang="en-GB"/>
              <a:t>Session name</a:t>
            </a:r>
          </a:p>
        </p:txBody>
      </p:sp>
      <p:sp>
        <p:nvSpPr>
          <p:cNvPr id="5" name="Text Placeholder 4">
            <a:extLst>
              <a:ext uri="{FF2B5EF4-FFF2-40B4-BE49-F238E27FC236}">
                <a16:creationId xmlns:a16="http://schemas.microsoft.com/office/drawing/2014/main" id="{395A5847-221C-FD44-96A5-ECB756A29F6A}"/>
              </a:ext>
            </a:extLst>
          </p:cNvPr>
          <p:cNvSpPr>
            <a:spLocks noGrp="1"/>
          </p:cNvSpPr>
          <p:nvPr>
            <p:ph type="body" sz="quarter" idx="11" hasCustomPrompt="1"/>
          </p:nvPr>
        </p:nvSpPr>
        <p:spPr>
          <a:xfrm>
            <a:off x="4116388" y="765175"/>
            <a:ext cx="7632700" cy="385199"/>
          </a:xfrm>
        </p:spPr>
        <p:txBody>
          <a:bodyPr anchor="b">
            <a:normAutofit/>
          </a:bodyPr>
          <a:lstStyle>
            <a:lvl1pPr>
              <a:defRPr sz="1600"/>
            </a:lvl1pPr>
          </a:lstStyle>
          <a:p>
            <a:pPr lvl="0"/>
            <a:r>
              <a:rPr lang="en-GB"/>
              <a:t>Presenter name &amp; affiliation</a:t>
            </a:r>
          </a:p>
        </p:txBody>
      </p:sp>
    </p:spTree>
    <p:extLst>
      <p:ext uri="{BB962C8B-B14F-4D97-AF65-F5344CB8AC3E}">
        <p14:creationId xmlns:p14="http://schemas.microsoft.com/office/powerpoint/2010/main" val="4095796187"/>
      </p:ext>
    </p:extLst>
  </p:cSld>
  <p:clrMapOvr>
    <a:masterClrMapping/>
  </p:clrMapOvr>
  <p:extLst>
    <p:ext uri="{DCECCB84-F9BA-43D5-87BE-67443E8EF086}">
      <p15:sldGuideLst xmlns:p15="http://schemas.microsoft.com/office/powerpoint/2012/main">
        <p15:guide id="1" orient="horz" pos="48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277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www.euro.who.int</a:t>
            </a:r>
          </a:p>
        </p:txBody>
      </p:sp>
    </p:spTree>
    <p:extLst>
      <p:ext uri="{BB962C8B-B14F-4D97-AF65-F5344CB8AC3E}">
        <p14:creationId xmlns:p14="http://schemas.microsoft.com/office/powerpoint/2010/main" val="3694722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14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1009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a:prstGeom prst="rect">
            <a:avLst/>
          </a:prstGeom>
        </p:spPr>
        <p:txBody>
          <a:bodyPr lIns="89877" tIns="44939" rIns="89877" bIns="44939"/>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a:prstGeom prst="rect">
            <a:avLst/>
          </a:prstGeom>
        </p:spPr>
        <p:txBody>
          <a:bodyPr lIns="89877" tIns="44939" rIns="89877" bIns="449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7600" y="1600206"/>
            <a:ext cx="5384800" cy="4525963"/>
          </a:xfrm>
          <a:prstGeom prst="rect">
            <a:avLst/>
          </a:prstGeom>
        </p:spPr>
        <p:txBody>
          <a:bodyPr lIns="89877" tIns="44939" rIns="89877" bIns="449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962" y="6244636"/>
            <a:ext cx="2845283" cy="476589"/>
          </a:xfrm>
          <a:prstGeom prst="rect">
            <a:avLst/>
          </a:prstGeom>
        </p:spPr>
        <p:txBody>
          <a:bodyPr vert="horz" wrap="square" lIns="89877" tIns="44939" rIns="89877" bIns="44939" numCol="1" anchor="t" anchorCtr="0" compatLnSpc="1">
            <a:prstTxWarp prst="textNoShape">
              <a:avLst/>
            </a:prstTxWarp>
          </a:bodyPr>
          <a:lstStyle>
            <a:lvl1pPr rtl="0">
              <a:spcBef>
                <a:spcPct val="50000"/>
              </a:spcBef>
              <a:defRPr sz="1800">
                <a:solidFill>
                  <a:srgbClr val="000000"/>
                </a:solidFill>
              </a:defRPr>
            </a:lvl1pPr>
          </a:lstStyle>
          <a:p>
            <a:endParaRPr lang="en-US"/>
          </a:p>
        </p:txBody>
      </p:sp>
      <p:sp>
        <p:nvSpPr>
          <p:cNvPr id="6" name="Footer Placeholder 5"/>
          <p:cNvSpPr>
            <a:spLocks noGrp="1"/>
          </p:cNvSpPr>
          <p:nvPr>
            <p:ph type="ftr" sz="quarter" idx="11"/>
          </p:nvPr>
        </p:nvSpPr>
        <p:spPr>
          <a:xfrm>
            <a:off x="4164763" y="6244636"/>
            <a:ext cx="3862489" cy="476589"/>
          </a:xfrm>
          <a:prstGeom prst="rect">
            <a:avLst/>
          </a:prstGeom>
        </p:spPr>
        <p:txBody>
          <a:bodyPr vert="horz" wrap="square" lIns="89877" tIns="44939" rIns="89877" bIns="44939" numCol="1" anchor="t" anchorCtr="0" compatLnSpc="1">
            <a:prstTxWarp prst="textNoShape">
              <a:avLst/>
            </a:prstTxWarp>
          </a:bodyPr>
          <a:lstStyle>
            <a:lvl1pPr rtl="0">
              <a:spcBef>
                <a:spcPct val="50000"/>
              </a:spcBef>
              <a:defRPr sz="1800">
                <a:solidFill>
                  <a:srgbClr val="000000"/>
                </a:solidFill>
              </a:defRPr>
            </a:lvl1pPr>
          </a:lstStyle>
          <a:p>
            <a:endParaRPr lang="en-US"/>
          </a:p>
        </p:txBody>
      </p:sp>
      <p:sp>
        <p:nvSpPr>
          <p:cNvPr id="7" name="Slide Number Placeholder 6"/>
          <p:cNvSpPr>
            <a:spLocks noGrp="1"/>
          </p:cNvSpPr>
          <p:nvPr>
            <p:ph type="sldNum" sz="quarter" idx="12"/>
          </p:nvPr>
        </p:nvSpPr>
        <p:spPr>
          <a:xfrm>
            <a:off x="8736757" y="6244636"/>
            <a:ext cx="2845283" cy="476589"/>
          </a:xfrm>
          <a:prstGeom prst="rect">
            <a:avLst/>
          </a:prstGeom>
        </p:spPr>
        <p:txBody>
          <a:bodyPr vert="horz" wrap="square" lIns="89877" tIns="44939" rIns="89877" bIns="44939" numCol="1" anchor="t" anchorCtr="0" compatLnSpc="1">
            <a:prstTxWarp prst="textNoShape">
              <a:avLst/>
            </a:prstTxWarp>
          </a:bodyPr>
          <a:lstStyle>
            <a:lvl1pPr rtl="0">
              <a:spcBef>
                <a:spcPct val="50000"/>
              </a:spcBef>
              <a:defRPr sz="1800">
                <a:solidFill>
                  <a:srgbClr val="898989"/>
                </a:solidFill>
              </a:defRPr>
            </a:lvl1pPr>
          </a:lstStyle>
          <a:p>
            <a:fld id="{DC193132-66DC-FC45-A327-57219F9737C2}" type="slidenum">
              <a:rPr lang="en-US"/>
              <a:pPr/>
              <a:t>‹#›</a:t>
            </a:fld>
            <a:endParaRPr lang="en-US"/>
          </a:p>
        </p:txBody>
      </p:sp>
    </p:spTree>
    <p:extLst>
      <p:ext uri="{BB962C8B-B14F-4D97-AF65-F5344CB8AC3E}">
        <p14:creationId xmlns:p14="http://schemas.microsoft.com/office/powerpoint/2010/main" val="1534651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1188005"/>
            <a:ext cx="8160000" cy="288925"/>
          </a:xfrm>
        </p:spPr>
        <p:txBody>
          <a:bodyPr anchor="ctr">
            <a:normAutofit/>
          </a:bodyPr>
          <a:lstStyle>
            <a:lvl1pPr>
              <a:defRPr sz="1200" b="0">
                <a:solidFill>
                  <a:schemeClr val="tx1"/>
                </a:solidFill>
                <a:latin typeface="+mj-lt"/>
              </a:defRPr>
            </a:lvl1pPr>
          </a:lstStyle>
          <a:p>
            <a:pPr lvl="0"/>
            <a:r>
              <a:rPr lang="en-US" noProof="0"/>
              <a:t>Click to edit Master text styles</a:t>
            </a:r>
          </a:p>
        </p:txBody>
      </p:sp>
      <p:sp>
        <p:nvSpPr>
          <p:cNvPr id="13" name="Text Placeholder 7"/>
          <p:cNvSpPr>
            <a:spLocks noGrp="1"/>
          </p:cNvSpPr>
          <p:nvPr>
            <p:ph type="body" sz="quarter" idx="2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6" name="Date Placeholder 3"/>
          <p:cNvSpPr>
            <a:spLocks noGrp="1"/>
          </p:cNvSpPr>
          <p:nvPr>
            <p:ph type="dt" sz="half" idx="22"/>
          </p:nvPr>
        </p:nvSpPr>
        <p:spPr/>
        <p:txBody>
          <a:bodyPr/>
          <a:lstStyle>
            <a:lvl1pPr>
              <a:defRPr/>
            </a:lvl1pPr>
          </a:lstStyle>
          <a:p>
            <a:pPr>
              <a:defRPr/>
            </a:pPr>
            <a:fld id="{5F41B666-8E15-470C-8F42-17157F8CE130}" type="datetime1">
              <a:rPr lang="en-GB" altLang="en-US"/>
              <a:pPr>
                <a:defRPr/>
              </a:pPr>
              <a:t>18/07/2024</a:t>
            </a:fld>
            <a:endParaRPr lang="en-GB" altLang="en-US"/>
          </a:p>
        </p:txBody>
      </p:sp>
      <p:sp>
        <p:nvSpPr>
          <p:cNvPr id="9"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072C2EE8-EE52-487D-8C8A-3043DC76FF14}" type="slidenum">
              <a:rPr lang="en-GB" altLang="en-US"/>
              <a:pPr>
                <a:defRPr/>
              </a:pPr>
              <a:t>‹#›</a:t>
            </a:fld>
            <a:endParaRPr lang="en-GB" altLang="en-US"/>
          </a:p>
        </p:txBody>
      </p:sp>
    </p:spTree>
    <p:extLst>
      <p:ext uri="{BB962C8B-B14F-4D97-AF65-F5344CB8AC3E}">
        <p14:creationId xmlns:p14="http://schemas.microsoft.com/office/powerpoint/2010/main" val="388146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
        <p:nvSpPr>
          <p:cNvPr id="6" name="Date Placeholder 3"/>
          <p:cNvSpPr>
            <a:spLocks noGrp="1"/>
          </p:cNvSpPr>
          <p:nvPr>
            <p:ph type="dt" sz="half" idx="22"/>
          </p:nvPr>
        </p:nvSpPr>
        <p:spPr/>
        <p:txBody>
          <a:bodyPr/>
          <a:lstStyle>
            <a:lvl1pPr>
              <a:defRPr/>
            </a:lvl1pPr>
          </a:lstStyle>
          <a:p>
            <a:pPr>
              <a:defRPr/>
            </a:pPr>
            <a:fld id="{C49CEAEA-BBDD-411E-9519-51814E36FF3B}" type="datetime1">
              <a:rPr lang="en-US" altLang="en-US" smtClean="0"/>
              <a:t>7/18/2024</a:t>
            </a:fld>
            <a:endParaRPr lang="en-GB" altLang="en-US"/>
          </a:p>
        </p:txBody>
      </p:sp>
      <p:sp>
        <p:nvSpPr>
          <p:cNvPr id="7" name="Footer Placeholder 4"/>
          <p:cNvSpPr>
            <a:spLocks noGrp="1"/>
          </p:cNvSpPr>
          <p:nvPr>
            <p:ph type="ftr" sz="quarter" idx="23"/>
          </p:nvPr>
        </p:nvSpPr>
        <p:spPr/>
        <p:txBody>
          <a:bodyPr/>
          <a:lstStyle>
            <a:lvl1pPr>
              <a:defRPr/>
            </a:lvl1pPr>
          </a:lstStyle>
          <a:p>
            <a:pPr>
              <a:defRPr/>
            </a:pPr>
            <a:r>
              <a:rPr lang="en-GB" dirty="0"/>
              <a:t>|     Title of the presentation</a:t>
            </a:r>
          </a:p>
        </p:txBody>
      </p:sp>
      <p:sp>
        <p:nvSpPr>
          <p:cNvPr id="8" name="Slide Number Placeholder 5"/>
          <p:cNvSpPr>
            <a:spLocks noGrp="1"/>
          </p:cNvSpPr>
          <p:nvPr>
            <p:ph type="sldNum" sz="quarter" idx="24"/>
          </p:nvPr>
        </p:nvSpPr>
        <p:spPr/>
        <p:txBody>
          <a:bodyPr/>
          <a:lstStyle>
            <a:lvl1pPr>
              <a:defRPr/>
            </a:lvl1pPr>
          </a:lstStyle>
          <a:p>
            <a:pPr>
              <a:defRPr/>
            </a:pPr>
            <a:fld id="{63080BE3-572D-47A6-8482-87D101FC11A2}" type="slidenum">
              <a:rPr lang="en-GB" altLang="en-US"/>
              <a:pPr>
                <a:defRPr/>
              </a:pPr>
              <a:t>‹#›</a:t>
            </a:fld>
            <a:endParaRPr lang="en-GB" altLang="en-US"/>
          </a:p>
        </p:txBody>
      </p:sp>
    </p:spTree>
    <p:extLst>
      <p:ext uri="{BB962C8B-B14F-4D97-AF65-F5344CB8AC3E}">
        <p14:creationId xmlns:p14="http://schemas.microsoft.com/office/powerpoint/2010/main" val="1023965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246" b="1"/>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1246" b="1"/>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en-US"/>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28AC32-D4A0-4E31-96AF-3116EB880F2F}" type="datetimeFigureOut">
              <a:rPr kumimoji="1" lang="ja-JP" altLang="en-US" smtClean="0"/>
              <a:t>2024/7/18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913B27-B3EA-4568-BC6F-422F8215F9A1}" type="slidenum">
              <a:rPr kumimoji="1" lang="ja-JP" altLang="en-US" smtClean="0"/>
              <a:t>‹#›</a:t>
            </a:fld>
            <a:endParaRPr kumimoji="1" lang="ja-JP" altLang="en-US"/>
          </a:p>
        </p:txBody>
      </p:sp>
    </p:spTree>
    <p:extLst>
      <p:ext uri="{BB962C8B-B14F-4D97-AF65-F5344CB8AC3E}">
        <p14:creationId xmlns:p14="http://schemas.microsoft.com/office/powerpoint/2010/main" val="421320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 no line - no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B78583-1ED8-AAFC-C13B-13D6F3E8BC2B}"/>
              </a:ext>
            </a:extLst>
          </p:cNvPr>
          <p:cNvSpPr>
            <a:spLocks noGrp="1"/>
          </p:cNvSpPr>
          <p:nvPr>
            <p:ph type="title"/>
          </p:nvPr>
        </p:nvSpPr>
        <p:spPr>
          <a:xfrm>
            <a:off x="457200" y="317666"/>
            <a:ext cx="11277600" cy="489857"/>
          </a:xfrm>
          <a:prstGeom prst="rect">
            <a:avLst/>
          </a:prstGeom>
        </p:spPr>
        <p:txBody>
          <a:bodyPr/>
          <a:lstStyle>
            <a:lvl1pPr>
              <a:defRPr sz="3200" b="1">
                <a:solidFill>
                  <a:srgbClr val="00205C"/>
                </a:solidFill>
              </a:defRPr>
            </a:lvl1pPr>
          </a:lstStyle>
          <a:p>
            <a:r>
              <a:rPr lang="en-US" dirty="0"/>
              <a:t>Click to edit Master title style</a:t>
            </a:r>
          </a:p>
        </p:txBody>
      </p:sp>
    </p:spTree>
    <p:extLst>
      <p:ext uri="{BB962C8B-B14F-4D97-AF65-F5344CB8AC3E}">
        <p14:creationId xmlns:p14="http://schemas.microsoft.com/office/powerpoint/2010/main" val="2086513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_navy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492410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955595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_navy + blue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257503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865139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511011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852222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1874400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_navy+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621133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_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8974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Section Header_navy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63707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46364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943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_light blu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696339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418423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16229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59745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541385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09853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299855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Section Header_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80314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1821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05C8EF-6088-F742-B42F-9E1FEA02244A}"/>
              </a:ext>
            </a:extLst>
          </p:cNvPr>
          <p:cNvSpPr>
            <a:spLocks noGrp="1"/>
          </p:cNvSpPr>
          <p:nvPr>
            <p:ph sz="half" idx="1"/>
          </p:nvPr>
        </p:nvSpPr>
        <p:spPr>
          <a:xfrm>
            <a:off x="371475" y="1825625"/>
            <a:ext cx="5724525" cy="479032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06B77B33-F915-9B4A-9CC2-6E66C5EA5C9A}"/>
              </a:ext>
            </a:extLst>
          </p:cNvPr>
          <p:cNvSpPr>
            <a:spLocks noGrp="1"/>
          </p:cNvSpPr>
          <p:nvPr>
            <p:ph sz="half" idx="2"/>
          </p:nvPr>
        </p:nvSpPr>
        <p:spPr>
          <a:xfrm>
            <a:off x="6172200" y="1825625"/>
            <a:ext cx="5724524" cy="479032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CEB14DAC-0D54-A8F0-A74B-251CF6380EDC}"/>
              </a:ext>
            </a:extLst>
          </p:cNvPr>
          <p:cNvSpPr>
            <a:spLocks noGrp="1"/>
          </p:cNvSpPr>
          <p:nvPr>
            <p:ph type="title"/>
          </p:nvPr>
        </p:nvSpPr>
        <p:spPr>
          <a:xfrm>
            <a:off x="360000" y="360000"/>
            <a:ext cx="9000000" cy="1080000"/>
          </a:xfrm>
          <a:prstGeom prst="rect">
            <a:avLst/>
          </a:prstGeom>
        </p:spPr>
        <p:txBody>
          <a:bodyPr lIns="0" tIns="0" rIns="0" bIns="0" anchor="t" anchorCtr="0">
            <a:noAutofit/>
          </a:bodyPr>
          <a:lstStyle>
            <a:lvl1pPr>
              <a:defRPr sz="3200" b="1" i="0">
                <a:solidFill>
                  <a:schemeClr val="accent1"/>
                </a:solidFill>
                <a:latin typeface="+mn-lt"/>
                <a:cs typeface="+mn-cs"/>
              </a:defRPr>
            </a:lvl1pPr>
          </a:lstStyle>
          <a:p>
            <a:r>
              <a:rPr lang="en-GB"/>
              <a:t>Click to edit Master title style</a:t>
            </a:r>
            <a:endParaRPr lang="en-ES"/>
          </a:p>
        </p:txBody>
      </p:sp>
    </p:spTree>
    <p:extLst>
      <p:ext uri="{BB962C8B-B14F-4D97-AF65-F5344CB8AC3E}">
        <p14:creationId xmlns:p14="http://schemas.microsoft.com/office/powerpoint/2010/main" val="31847155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076253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7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837856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8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643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_Section Header_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22561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511141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text_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283291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text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364733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516653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7548348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55866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age - with line -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64B539-2C8C-F57B-CCBF-018B98DD1B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140108"/>
            <a:ext cx="1371596" cy="417609"/>
          </a:xfrm>
          <a:prstGeom prst="rect">
            <a:avLst/>
          </a:prstGeom>
        </p:spPr>
      </p:pic>
      <p:sp>
        <p:nvSpPr>
          <p:cNvPr id="2" name="Title 1">
            <a:extLst>
              <a:ext uri="{FF2B5EF4-FFF2-40B4-BE49-F238E27FC236}">
                <a16:creationId xmlns:a16="http://schemas.microsoft.com/office/drawing/2014/main" id="{EE671CDE-81D3-507A-04A1-2B54041B9763}"/>
              </a:ext>
            </a:extLst>
          </p:cNvPr>
          <p:cNvSpPr>
            <a:spLocks noGrp="1"/>
          </p:cNvSpPr>
          <p:nvPr>
            <p:ph type="title"/>
          </p:nvPr>
        </p:nvSpPr>
        <p:spPr>
          <a:xfrm>
            <a:off x="457200" y="685800"/>
            <a:ext cx="11277600" cy="489857"/>
          </a:xfrm>
          <a:prstGeom prst="rect">
            <a:avLst/>
          </a:prstGeom>
        </p:spPr>
        <p:txBody>
          <a:bodyPr/>
          <a:lstStyle>
            <a:lvl1pPr>
              <a:defRPr sz="3200" b="1">
                <a:solidFill>
                  <a:srgbClr val="00205C"/>
                </a:solidFill>
              </a:defRPr>
            </a:lvl1pPr>
          </a:lstStyle>
          <a:p>
            <a:r>
              <a:rPr lang="en-US" dirty="0"/>
              <a:t>Click to edit Master title style</a:t>
            </a:r>
          </a:p>
        </p:txBody>
      </p:sp>
    </p:spTree>
    <p:extLst>
      <p:ext uri="{BB962C8B-B14F-4D97-AF65-F5344CB8AC3E}">
        <p14:creationId xmlns:p14="http://schemas.microsoft.com/office/powerpoint/2010/main" val="4002586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3197394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6368351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14243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626964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25973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755181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06462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638646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4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386464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306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 with line - no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B78583-1ED8-AAFC-C13B-13D6F3E8BC2B}"/>
              </a:ext>
            </a:extLst>
          </p:cNvPr>
          <p:cNvSpPr>
            <a:spLocks noGrp="1"/>
          </p:cNvSpPr>
          <p:nvPr>
            <p:ph type="title"/>
          </p:nvPr>
        </p:nvSpPr>
        <p:spPr>
          <a:xfrm>
            <a:off x="457200" y="685800"/>
            <a:ext cx="11277600" cy="489857"/>
          </a:xfrm>
          <a:prstGeom prst="rect">
            <a:avLst/>
          </a:prstGeom>
        </p:spPr>
        <p:txBody>
          <a:bodyPr/>
          <a:lstStyle>
            <a:lvl1pPr>
              <a:defRPr sz="3200" b="1">
                <a:solidFill>
                  <a:srgbClr val="00205C"/>
                </a:solidFill>
              </a:defRPr>
            </a:lvl1pPr>
          </a:lstStyle>
          <a:p>
            <a:r>
              <a:rPr lang="en-US" dirty="0"/>
              <a:t>Click to edit Master title style</a:t>
            </a:r>
          </a:p>
        </p:txBody>
      </p:sp>
    </p:spTree>
    <p:extLst>
      <p:ext uri="{BB962C8B-B14F-4D97-AF65-F5344CB8AC3E}">
        <p14:creationId xmlns:p14="http://schemas.microsoft.com/office/powerpoint/2010/main" val="22061537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39733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83764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74777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075427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864573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8268108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0384855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69380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15495526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57340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commendations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16ED-C094-CB5C-DC0F-E0F064498125}"/>
              </a:ext>
            </a:extLst>
          </p:cNvPr>
          <p:cNvSpPr>
            <a:spLocks noGrp="1"/>
          </p:cNvSpPr>
          <p:nvPr>
            <p:ph type="title" hasCustomPrompt="1"/>
          </p:nvPr>
        </p:nvSpPr>
        <p:spPr>
          <a:xfrm>
            <a:off x="457200" y="317666"/>
            <a:ext cx="11277600" cy="489857"/>
          </a:xfrm>
          <a:prstGeom prst="rect">
            <a:avLst/>
          </a:prstGeom>
        </p:spPr>
        <p:txBody>
          <a:bodyPr/>
          <a:lstStyle>
            <a:lvl1pPr>
              <a:defRPr sz="3200" b="1">
                <a:solidFill>
                  <a:schemeClr val="accent3"/>
                </a:solidFill>
              </a:defRPr>
            </a:lvl1pPr>
          </a:lstStyle>
          <a:p>
            <a:r>
              <a:rPr lang="en-US" dirty="0"/>
              <a:t>RECOMMENDATIONS – Click to edit Master title style  </a:t>
            </a:r>
          </a:p>
        </p:txBody>
      </p:sp>
      <p:sp>
        <p:nvSpPr>
          <p:cNvPr id="4" name="Text Placeholder 4">
            <a:extLst>
              <a:ext uri="{FF2B5EF4-FFF2-40B4-BE49-F238E27FC236}">
                <a16:creationId xmlns:a16="http://schemas.microsoft.com/office/drawing/2014/main" id="{849C30BA-C3BE-AF92-A01C-90788BE77652}"/>
              </a:ext>
            </a:extLst>
          </p:cNvPr>
          <p:cNvSpPr>
            <a:spLocks noGrp="1"/>
          </p:cNvSpPr>
          <p:nvPr>
            <p:ph type="body" sz="quarter" idx="10"/>
          </p:nvPr>
        </p:nvSpPr>
        <p:spPr>
          <a:xfrm>
            <a:off x="457200" y="1044575"/>
            <a:ext cx="7594270" cy="1546234"/>
          </a:xfrm>
          <a:prstGeom prst="rect">
            <a:avLst/>
          </a:prstGeom>
          <a:solidFill>
            <a:schemeClr val="accent3">
              <a:alpha val="10000"/>
            </a:schemeClr>
          </a:solidFill>
        </p:spPr>
        <p:txBody>
          <a:bodyPr lIns="90000" tIns="90000" rIns="90000" bIns="90000">
            <a:sp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99FB35B3-5177-9260-5EC3-536FA939C4F1}"/>
              </a:ext>
            </a:extLst>
          </p:cNvPr>
          <p:cNvSpPr>
            <a:spLocks noGrp="1"/>
          </p:cNvSpPr>
          <p:nvPr>
            <p:ph type="body" sz="quarter" idx="11" hasCustomPrompt="1"/>
          </p:nvPr>
        </p:nvSpPr>
        <p:spPr>
          <a:xfrm>
            <a:off x="8382000" y="1044575"/>
            <a:ext cx="3352800" cy="1089529"/>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Please manually change the second half of the title to blue as this is not possible in the master slides.</a:t>
            </a:r>
            <a:endParaRPr lang="en-US" dirty="0"/>
          </a:p>
        </p:txBody>
      </p:sp>
      <p:sp>
        <p:nvSpPr>
          <p:cNvPr id="7" name="Text Placeholder 5">
            <a:extLst>
              <a:ext uri="{FF2B5EF4-FFF2-40B4-BE49-F238E27FC236}">
                <a16:creationId xmlns:a16="http://schemas.microsoft.com/office/drawing/2014/main" id="{67E63CD0-6A9F-026A-9BE1-921F8109C946}"/>
              </a:ext>
            </a:extLst>
          </p:cNvPr>
          <p:cNvSpPr>
            <a:spLocks noGrp="1"/>
          </p:cNvSpPr>
          <p:nvPr>
            <p:ph type="body" sz="quarter" idx="12" hasCustomPrompt="1"/>
          </p:nvPr>
        </p:nvSpPr>
        <p:spPr>
          <a:xfrm>
            <a:off x="8382000" y="2439039"/>
            <a:ext cx="3352800" cy="1338828"/>
          </a:xfrm>
          <a:prstGeom prst="rect">
            <a:avLst/>
          </a:prstGeom>
          <a:solidFill>
            <a:srgbClr val="D9117E"/>
          </a:solidFill>
        </p:spPr>
        <p:txBody>
          <a:bodyPr>
            <a:spAutoFit/>
          </a:bodyPr>
          <a:lstStyle>
            <a:lvl1pPr marL="0" indent="0">
              <a:buNone/>
              <a:defRPr sz="1800" b="1">
                <a:solidFill>
                  <a:schemeClr val="bg1"/>
                </a:solidFill>
              </a:defRPr>
            </a:lvl1pPr>
          </a:lstStyle>
          <a:p>
            <a:pPr lvl="0"/>
            <a:r>
              <a:rPr lang="en-GB" dirty="0"/>
              <a:t>Delete box once read: When pasting content over from another </a:t>
            </a:r>
            <a:r>
              <a:rPr lang="en-GB" dirty="0" err="1"/>
              <a:t>Powerpoint</a:t>
            </a:r>
            <a:r>
              <a:rPr lang="en-GB" dirty="0"/>
              <a:t>, make sure that the font is set to Calibri to meet WHO brand guidance.</a:t>
            </a:r>
            <a:endParaRPr lang="en-US" dirty="0"/>
          </a:p>
        </p:txBody>
      </p:sp>
    </p:spTree>
    <p:extLst>
      <p:ext uri="{BB962C8B-B14F-4D97-AF65-F5344CB8AC3E}">
        <p14:creationId xmlns:p14="http://schemas.microsoft.com/office/powerpoint/2010/main" val="10369799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84954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_navy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848645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409268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8447016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5444096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764052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288043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70668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253636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93391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31.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0.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theme" Target="../theme/theme11.xml"/><Relationship Id="rId4"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65.xml"/><Relationship Id="rId21" Type="http://schemas.openxmlformats.org/officeDocument/2006/relationships/slideLayout" Target="../slideLayouts/slideLayout60.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63" Type="http://schemas.openxmlformats.org/officeDocument/2006/relationships/slideLayout" Target="../slideLayouts/slideLayout102.xml"/><Relationship Id="rId68" Type="http://schemas.openxmlformats.org/officeDocument/2006/relationships/slideLayout" Target="../slideLayouts/slideLayout107.xml"/><Relationship Id="rId84" Type="http://schemas.openxmlformats.org/officeDocument/2006/relationships/slideLayout" Target="../slideLayouts/slideLayout123.xml"/><Relationship Id="rId89" Type="http://schemas.openxmlformats.org/officeDocument/2006/relationships/slideLayout" Target="../slideLayouts/slideLayout128.xml"/><Relationship Id="rId16" Type="http://schemas.openxmlformats.org/officeDocument/2006/relationships/slideLayout" Target="../slideLayouts/slideLayout55.xml"/><Relationship Id="rId11" Type="http://schemas.openxmlformats.org/officeDocument/2006/relationships/slideLayout" Target="../slideLayouts/slideLayout50.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3" Type="http://schemas.openxmlformats.org/officeDocument/2006/relationships/slideLayout" Target="../slideLayouts/slideLayout92.xml"/><Relationship Id="rId58" Type="http://schemas.openxmlformats.org/officeDocument/2006/relationships/slideLayout" Target="../slideLayouts/slideLayout97.xml"/><Relationship Id="rId74" Type="http://schemas.openxmlformats.org/officeDocument/2006/relationships/slideLayout" Target="../slideLayouts/slideLayout113.xml"/><Relationship Id="rId79" Type="http://schemas.openxmlformats.org/officeDocument/2006/relationships/slideLayout" Target="../slideLayouts/slideLayout118.xml"/><Relationship Id="rId5" Type="http://schemas.openxmlformats.org/officeDocument/2006/relationships/slideLayout" Target="../slideLayouts/slideLayout44.xml"/><Relationship Id="rId90" Type="http://schemas.openxmlformats.org/officeDocument/2006/relationships/slideLayout" Target="../slideLayouts/slideLayout129.xml"/><Relationship Id="rId95" Type="http://schemas.openxmlformats.org/officeDocument/2006/relationships/slideLayout" Target="../slideLayouts/slideLayout134.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64" Type="http://schemas.openxmlformats.org/officeDocument/2006/relationships/slideLayout" Target="../slideLayouts/slideLayout103.xml"/><Relationship Id="rId69" Type="http://schemas.openxmlformats.org/officeDocument/2006/relationships/slideLayout" Target="../slideLayouts/slideLayout108.xml"/><Relationship Id="rId8" Type="http://schemas.openxmlformats.org/officeDocument/2006/relationships/slideLayout" Target="../slideLayouts/slideLayout47.xml"/><Relationship Id="rId51" Type="http://schemas.openxmlformats.org/officeDocument/2006/relationships/slideLayout" Target="../slideLayouts/slideLayout90.xml"/><Relationship Id="rId72" Type="http://schemas.openxmlformats.org/officeDocument/2006/relationships/slideLayout" Target="../slideLayouts/slideLayout111.xml"/><Relationship Id="rId80" Type="http://schemas.openxmlformats.org/officeDocument/2006/relationships/slideLayout" Target="../slideLayouts/slideLayout119.xml"/><Relationship Id="rId85" Type="http://schemas.openxmlformats.org/officeDocument/2006/relationships/slideLayout" Target="../slideLayouts/slideLayout124.xml"/><Relationship Id="rId93" Type="http://schemas.openxmlformats.org/officeDocument/2006/relationships/slideLayout" Target="../slideLayouts/slideLayout132.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59" Type="http://schemas.openxmlformats.org/officeDocument/2006/relationships/slideLayout" Target="../slideLayouts/slideLayout98.xml"/><Relationship Id="rId67" Type="http://schemas.openxmlformats.org/officeDocument/2006/relationships/slideLayout" Target="../slideLayouts/slideLayout106.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54" Type="http://schemas.openxmlformats.org/officeDocument/2006/relationships/slideLayout" Target="../slideLayouts/slideLayout93.xml"/><Relationship Id="rId62" Type="http://schemas.openxmlformats.org/officeDocument/2006/relationships/slideLayout" Target="../slideLayouts/slideLayout101.xml"/><Relationship Id="rId70" Type="http://schemas.openxmlformats.org/officeDocument/2006/relationships/slideLayout" Target="../slideLayouts/slideLayout109.xml"/><Relationship Id="rId75" Type="http://schemas.openxmlformats.org/officeDocument/2006/relationships/slideLayout" Target="../slideLayouts/slideLayout114.xml"/><Relationship Id="rId83" Type="http://schemas.openxmlformats.org/officeDocument/2006/relationships/slideLayout" Target="../slideLayouts/slideLayout122.xml"/><Relationship Id="rId88" Type="http://schemas.openxmlformats.org/officeDocument/2006/relationships/slideLayout" Target="../slideLayouts/slideLayout127.xml"/><Relationship Id="rId91" Type="http://schemas.openxmlformats.org/officeDocument/2006/relationships/slideLayout" Target="../slideLayouts/slideLayout130.xml"/><Relationship Id="rId96" Type="http://schemas.openxmlformats.org/officeDocument/2006/relationships/theme" Target="../theme/theme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 Id="rId57" Type="http://schemas.openxmlformats.org/officeDocument/2006/relationships/slideLayout" Target="../slideLayouts/slideLayout96.xml"/><Relationship Id="rId10" Type="http://schemas.openxmlformats.org/officeDocument/2006/relationships/slideLayout" Target="../slideLayouts/slideLayout49.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52" Type="http://schemas.openxmlformats.org/officeDocument/2006/relationships/slideLayout" Target="../slideLayouts/slideLayout91.xml"/><Relationship Id="rId60" Type="http://schemas.openxmlformats.org/officeDocument/2006/relationships/slideLayout" Target="../slideLayouts/slideLayout99.xml"/><Relationship Id="rId65" Type="http://schemas.openxmlformats.org/officeDocument/2006/relationships/slideLayout" Target="../slideLayouts/slideLayout104.xml"/><Relationship Id="rId73" Type="http://schemas.openxmlformats.org/officeDocument/2006/relationships/slideLayout" Target="../slideLayouts/slideLayout112.xml"/><Relationship Id="rId78" Type="http://schemas.openxmlformats.org/officeDocument/2006/relationships/slideLayout" Target="../slideLayouts/slideLayout117.xml"/><Relationship Id="rId81" Type="http://schemas.openxmlformats.org/officeDocument/2006/relationships/slideLayout" Target="../slideLayouts/slideLayout120.xml"/><Relationship Id="rId86" Type="http://schemas.openxmlformats.org/officeDocument/2006/relationships/slideLayout" Target="../slideLayouts/slideLayout125.xml"/><Relationship Id="rId94" Type="http://schemas.openxmlformats.org/officeDocument/2006/relationships/slideLayout" Target="../slideLayouts/slideLayout13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9" Type="http://schemas.openxmlformats.org/officeDocument/2006/relationships/slideLayout" Target="../slideLayouts/slideLayout78.xml"/><Relationship Id="rId34" Type="http://schemas.openxmlformats.org/officeDocument/2006/relationships/slideLayout" Target="../slideLayouts/slideLayout73.xml"/><Relationship Id="rId50" Type="http://schemas.openxmlformats.org/officeDocument/2006/relationships/slideLayout" Target="../slideLayouts/slideLayout89.xml"/><Relationship Id="rId55" Type="http://schemas.openxmlformats.org/officeDocument/2006/relationships/slideLayout" Target="../slideLayouts/slideLayout94.xml"/><Relationship Id="rId76" Type="http://schemas.openxmlformats.org/officeDocument/2006/relationships/slideLayout" Target="../slideLayouts/slideLayout115.xml"/><Relationship Id="rId7" Type="http://schemas.openxmlformats.org/officeDocument/2006/relationships/slideLayout" Target="../slideLayouts/slideLayout46.xml"/><Relationship Id="rId71" Type="http://schemas.openxmlformats.org/officeDocument/2006/relationships/slideLayout" Target="../slideLayouts/slideLayout110.xml"/><Relationship Id="rId92" Type="http://schemas.openxmlformats.org/officeDocument/2006/relationships/slideLayout" Target="../slideLayouts/slideLayout131.xml"/><Relationship Id="rId2" Type="http://schemas.openxmlformats.org/officeDocument/2006/relationships/slideLayout" Target="../slideLayouts/slideLayout41.xml"/><Relationship Id="rId29" Type="http://schemas.openxmlformats.org/officeDocument/2006/relationships/slideLayout" Target="../slideLayouts/slideLayout68.xml"/><Relationship Id="rId24" Type="http://schemas.openxmlformats.org/officeDocument/2006/relationships/slideLayout" Target="../slideLayouts/slideLayout63.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66" Type="http://schemas.openxmlformats.org/officeDocument/2006/relationships/slideLayout" Target="../slideLayouts/slideLayout105.xml"/><Relationship Id="rId87" Type="http://schemas.openxmlformats.org/officeDocument/2006/relationships/slideLayout" Target="../slideLayouts/slideLayout126.xml"/><Relationship Id="rId61" Type="http://schemas.openxmlformats.org/officeDocument/2006/relationships/slideLayout" Target="../slideLayouts/slideLayout100.xml"/><Relationship Id="rId82" Type="http://schemas.openxmlformats.org/officeDocument/2006/relationships/slideLayout" Target="../slideLayouts/slideLayout121.xml"/><Relationship Id="rId19" Type="http://schemas.openxmlformats.org/officeDocument/2006/relationships/slideLayout" Target="../slideLayouts/slideLayout58.xml"/><Relationship Id="rId14" Type="http://schemas.openxmlformats.org/officeDocument/2006/relationships/slideLayout" Target="../slideLayouts/slideLayout53.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56" Type="http://schemas.openxmlformats.org/officeDocument/2006/relationships/slideLayout" Target="../slideLayouts/slideLayout95.xml"/><Relationship Id="rId77"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C95AF1-7F1B-7655-3B9F-95F178F9E8F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348866888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invGray">
          <a:xfrm>
            <a:off x="360000" y="360363"/>
            <a:ext cx="8161338" cy="719137"/>
          </a:xfrm>
          <a:prstGeom prst="rect">
            <a:avLst/>
          </a:prstGeom>
          <a:noFill/>
          <a:ln>
            <a:noFill/>
          </a:ln>
          <a:extLst>
            <a:ext uri="{909E8E84-426E-40dd-AFC4-6F175D3DCCD1}">
              <a14:hiddenFill xmlns="" xmlns:ma14="http://schemas.microsoft.com/office/mac/drawingml/2011/main" xmlns:p14="http://schemas.microsoft.com/office/powerpoint/2010/main" xmlns:a14="http://schemas.microsoft.com/office/drawing/2010/main">
                <a:solidFill>
                  <a:srgbClr val="FFFFFF"/>
                </a:solidFill>
              </a14:hiddenFill>
            </a:ext>
            <a:ext uri="{91240B29-F687-4f45-9708-019B960494DF}">
              <a14:hiddenLine xmlns="" xmlns:ma14="http://schemas.microsoft.com/office/mac/drawingml/2011/main" xmlns:p14="http://schemas.microsoft.com/office/powerpoint/2010/main" xmlns:a14="http://schemas.microsoft.com/office/drawing/2010/main" w="9525">
                <a:solidFill>
                  <a:srgbClr val="000000"/>
                </a:solidFill>
                <a:miter lim="800000"/>
                <a:headEnd/>
                <a:tailEnd/>
              </a14:hiddenLine>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a:t>Click to edit Master title style</a:t>
            </a:r>
          </a:p>
        </p:txBody>
      </p:sp>
      <p:sp>
        <p:nvSpPr>
          <p:cNvPr id="3" name="Text Placeholder 2"/>
          <p:cNvSpPr>
            <a:spLocks noGrp="1"/>
          </p:cNvSpPr>
          <p:nvPr>
            <p:ph type="body" idx="1"/>
          </p:nvPr>
        </p:nvSpPr>
        <p:spPr bwMode="invGray">
          <a:xfrm>
            <a:off x="370800" y="1800225"/>
            <a:ext cx="11233150" cy="4237038"/>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425" y="6580188"/>
            <a:ext cx="790575" cy="180975"/>
          </a:xfrm>
          <a:prstGeom prst="rect">
            <a:avLst/>
          </a:prstGeom>
        </p:spPr>
        <p:txBody>
          <a:bodyPr vert="horz" wrap="square" lIns="0" tIns="0" rIns="0" bIns="0" numCol="1" anchor="t" anchorCtr="0" compatLnSpc="1">
            <a:prstTxWarp prst="textNoShape">
              <a:avLst/>
            </a:prstTxWarp>
          </a:bodyPr>
          <a:lstStyle>
            <a:lvl1pPr eaLnBrk="1" hangingPunct="1">
              <a:defRPr sz="800">
                <a:cs typeface="Times New Roman" charset="0"/>
              </a:defRPr>
            </a:lvl1pPr>
          </a:lstStyle>
          <a:p>
            <a:fld id="{BEEA51EC-9193-4B42-869E-89AF5A62664D}" type="datetime1">
              <a:rPr lang="en-US" smtClean="0"/>
              <a:t>7/18/2024</a:t>
            </a:fld>
            <a:endParaRPr lang="en-GB"/>
          </a:p>
        </p:txBody>
      </p:sp>
      <p:sp>
        <p:nvSpPr>
          <p:cNvPr id="5" name="Footer Placeholder 4"/>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ea typeface="+mn-ea"/>
                <a:cs typeface="Times New Roman" panose="02020603050405020304" pitchFamily="18" charset="0"/>
              </a:defRPr>
            </a:lvl1pPr>
          </a:lstStyle>
          <a:p>
            <a:pPr>
              <a:defRPr/>
            </a:pPr>
            <a:r>
              <a:rPr lang="en-GB" dirty="0"/>
              <a:t>|     Title of the presentation</a:t>
            </a:r>
          </a:p>
        </p:txBody>
      </p:sp>
      <p:sp>
        <p:nvSpPr>
          <p:cNvPr id="6" name="Slide Number Placeholder 5"/>
          <p:cNvSpPr>
            <a:spLocks noGrp="1"/>
          </p:cNvSpPr>
          <p:nvPr>
            <p:ph type="sldNum" sz="quarter" idx="4"/>
          </p:nvPr>
        </p:nvSpPr>
        <p:spPr bwMode="invGray">
          <a:xfrm>
            <a:off x="11415713" y="6580188"/>
            <a:ext cx="290512" cy="180975"/>
          </a:xfrm>
          <a:prstGeom prst="rect">
            <a:avLst/>
          </a:prstGeom>
        </p:spPr>
        <p:txBody>
          <a:bodyPr vert="horz" wrap="square" lIns="0" tIns="0" rIns="0" bIns="0" numCol="1" anchor="t" anchorCtr="0" compatLnSpc="1">
            <a:prstTxWarp prst="textNoShape">
              <a:avLst/>
            </a:prstTxWarp>
          </a:bodyPr>
          <a:lstStyle>
            <a:lvl1pPr algn="r" eaLnBrk="1" hangingPunct="1">
              <a:defRPr sz="800">
                <a:cs typeface="Times New Roman" charset="0"/>
              </a:defRPr>
            </a:lvl1pPr>
          </a:lstStyle>
          <a:p>
            <a:fld id="{724721D7-63F7-2F49-B218-2B76962226D9}" type="slidenum">
              <a:rPr lang="en-GB"/>
              <a:pPr/>
              <a:t>‹#›</a:t>
            </a:fld>
            <a:endParaRPr lang="en-GB"/>
          </a:p>
        </p:txBody>
      </p:sp>
      <p:sp>
        <p:nvSpPr>
          <p:cNvPr id="9" name="Rectangle 8"/>
          <p:cNvSpPr>
            <a:spLocks noChangeArrowheads="1"/>
          </p:cNvSpPr>
          <p:nvPr userDrawn="1"/>
        </p:nvSpPr>
        <p:spPr bwMode="invGray">
          <a:xfrm>
            <a:off x="9736138" y="2128838"/>
            <a:ext cx="1976437" cy="693737"/>
          </a:xfrm>
          <a:prstGeom prst="rect">
            <a:avLst/>
          </a:prstGeom>
          <a:blipFill dpi="0" rotWithShape="1">
            <a:blip r:embed="rId13"/>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a:solidFill>
                <a:schemeClr val="lt1"/>
              </a:solidFill>
              <a:latin typeface="+mn-lt"/>
              <a:ea typeface="+mn-ea"/>
              <a:cs typeface="+mn-cs"/>
            </a:endParaRPr>
          </a:p>
        </p:txBody>
      </p:sp>
      <p:sp>
        <p:nvSpPr>
          <p:cNvPr id="12" name="Rectangle 11"/>
          <p:cNvSpPr>
            <a:spLocks noChangeArrowheads="1"/>
          </p:cNvSpPr>
          <p:nvPr userDrawn="1"/>
        </p:nvSpPr>
        <p:spPr bwMode="gray">
          <a:xfrm>
            <a:off x="10068647" y="213159"/>
            <a:ext cx="1976437" cy="695325"/>
          </a:xfrm>
          <a:prstGeom prst="rect">
            <a:avLst/>
          </a:prstGeom>
          <a:blipFill dpi="0" rotWithShape="1">
            <a:blip r:embed="rId14"/>
            <a:srcRect/>
            <a:stretch>
              <a:fillRect/>
            </a:stretch>
          </a:blipFill>
          <a:ln>
            <a:noFill/>
          </a:ln>
          <a:extLst>
            <a:ext uri="{91240B29-F687-4f45-9708-019B960494DF}">
              <a14:hiddenLine xmlns="" xmlns:ma14="http://schemas.microsoft.com/office/mac/drawingml/2011/main" xmlns:p14="http://schemas.microsoft.com/office/powerpoint/2010/main" xmlns:a14="http://schemas.microsoft.com/office/drawing/2010/main" w="12700">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GB" dirty="0">
              <a:solidFill>
                <a:schemeClr val="lt1"/>
              </a:solidFill>
              <a:latin typeface="+mn-lt"/>
              <a:ea typeface="+mn-ea"/>
              <a:cs typeface="+mn-cs"/>
            </a:endParaRPr>
          </a:p>
        </p:txBody>
      </p:sp>
    </p:spTree>
    <p:extLst>
      <p:ext uri="{BB962C8B-B14F-4D97-AF65-F5344CB8AC3E}">
        <p14:creationId xmlns:p14="http://schemas.microsoft.com/office/powerpoint/2010/main" val="129241375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1" r:id="rId10"/>
    <p:sldLayoutId id="2147483812" r:id="rId11"/>
  </p:sldLayoutIdLst>
  <p:hf sldNum="0" hdr="0" ftr="0" dt="0"/>
  <p:txStyles>
    <p:titleStyle>
      <a:lvl1pPr algn="l" rtl="0" eaLnBrk="0" fontAlgn="base" hangingPunct="0">
        <a:lnSpc>
          <a:spcPct val="90000"/>
        </a:lnSpc>
        <a:spcBef>
          <a:spcPct val="0"/>
        </a:spcBef>
        <a:spcAft>
          <a:spcPct val="0"/>
        </a:spcAft>
        <a:defRPr sz="3200" b="1" kern="1200">
          <a:solidFill>
            <a:schemeClr val="tx2"/>
          </a:solidFill>
          <a:latin typeface="+mj-lt"/>
          <a:ea typeface="ＭＳ Ｐゴシック"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5pPr>
      <a:lvl6pPr marL="4572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6pPr>
      <a:lvl7pPr marL="9144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7pPr>
      <a:lvl8pPr marL="13716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8pPr>
      <a:lvl9pPr marL="18288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ＭＳ Ｐゴシック" panose="020B0600070205080204" pitchFamily="34" charset="-128"/>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accent2"/>
        </a:buClr>
        <a:buSzPct val="100000"/>
        <a:buFont typeface="Arial" charset="0"/>
        <a:buChar char="•"/>
        <a:defRPr sz="1400" kern="1200">
          <a:solidFill>
            <a:schemeClr val="tx1"/>
          </a:solidFill>
          <a:latin typeface="+mn-lt"/>
          <a:ea typeface="ＭＳ Ｐゴシック" panose="020B0600070205080204" pitchFamily="34" charset="-128"/>
          <a:cs typeface="+mn-cs"/>
        </a:defRPr>
      </a:lvl2pPr>
      <a:lvl3pPr marL="825500" indent="-285750" algn="l" rtl="0" eaLnBrk="0" fontAlgn="base" hangingPunct="0">
        <a:lnSpc>
          <a:spcPct val="110000"/>
        </a:lnSpc>
        <a:spcBef>
          <a:spcPts val="500"/>
        </a:spcBef>
        <a:spcAft>
          <a:spcPts val="600"/>
        </a:spcAft>
        <a:buClr>
          <a:schemeClr val="accent2"/>
        </a:buClr>
        <a:buSzPct val="100000"/>
        <a:buFont typeface="Arial" charset="0"/>
        <a:buChar char="•"/>
        <a:defRPr sz="1400" kern="1200">
          <a:solidFill>
            <a:schemeClr val="tx1"/>
          </a:solidFill>
          <a:latin typeface="+mn-lt"/>
          <a:ea typeface="ＭＳ Ｐゴシック" panose="020B0600070205080204" pitchFamily="34" charset="-128"/>
          <a:cs typeface="+mn-cs"/>
        </a:defRPr>
      </a:lvl3pPr>
      <a:lvl4pPr marL="1179513" indent="-285750" algn="l" rtl="0" eaLnBrk="0" fontAlgn="base" hangingPunct="0">
        <a:lnSpc>
          <a:spcPct val="110000"/>
        </a:lnSpc>
        <a:spcBef>
          <a:spcPts val="500"/>
        </a:spcBef>
        <a:spcAft>
          <a:spcPts val="600"/>
        </a:spcAft>
        <a:buClr>
          <a:schemeClr val="accent2"/>
        </a:buClr>
        <a:buSzPct val="100000"/>
        <a:buFont typeface="Arial" charset="0"/>
        <a:buChar char="•"/>
        <a:tabLst>
          <a:tab pos="1074738" algn="l"/>
        </a:tabLst>
        <a:defRPr sz="1400" kern="1200">
          <a:solidFill>
            <a:schemeClr val="tx1"/>
          </a:solidFill>
          <a:latin typeface="+mn-lt"/>
          <a:ea typeface="ＭＳ Ｐゴシック" panose="020B0600070205080204" pitchFamily="34" charset="-128"/>
          <a:cs typeface="+mn-cs"/>
        </a:defRPr>
      </a:lvl4pPr>
      <a:lvl5pPr marL="1616075" indent="-358775" algn="l" rtl="0" eaLnBrk="0" fontAlgn="base" hangingPunct="0">
        <a:lnSpc>
          <a:spcPct val="110000"/>
        </a:lnSpc>
        <a:spcBef>
          <a:spcPts val="500"/>
        </a:spcBef>
        <a:spcAft>
          <a:spcPts val="600"/>
        </a:spcAft>
        <a:buClr>
          <a:schemeClr val="accent2"/>
        </a:buClr>
        <a:buSzPct val="100000"/>
        <a:buFont typeface="Arial" charset="0"/>
        <a:buChar char="•"/>
        <a:defRPr sz="1400" kern="1200">
          <a:solidFill>
            <a:schemeClr val="tx1"/>
          </a:solidFill>
          <a:latin typeface="+mn-lt"/>
          <a:ea typeface="ＭＳ Ｐゴシック" panose="020B0600070205080204" pitchFamily="34" charset="-128"/>
          <a:cs typeface="+mn-cs"/>
        </a:defRPr>
      </a:lvl5pPr>
      <a:lvl6pPr marL="2062163" indent="-358775"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27">
          <p15:clr>
            <a:srgbClr val="F26B43"/>
          </p15:clr>
        </p15:guide>
        <p15:guide id="4" pos="23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C38C48-3D0D-47A7-B4DE-9FDB243E9C9A}"/>
              </a:ext>
            </a:extLst>
          </p:cNvPr>
          <p:cNvSpPr>
            <a:spLocks noGrp="1"/>
          </p:cNvSpPr>
          <p:nvPr>
            <p:ph type="title"/>
          </p:nvPr>
        </p:nvSpPr>
        <p:spPr>
          <a:xfrm>
            <a:off x="360000" y="360000"/>
            <a:ext cx="8999999" cy="1080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15C55B1-BD1C-43B8-AB9B-46E6C325B5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AB33B9-CE22-458D-A321-69AA66932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BABDA-2F9F-4214-AFB0-B019C9737015}" type="datetime1">
              <a:rPr lang="en-US" smtClean="0"/>
              <a:t>7/18/2024</a:t>
            </a:fld>
            <a:endParaRPr lang="en-US"/>
          </a:p>
        </p:txBody>
      </p:sp>
      <p:sp>
        <p:nvSpPr>
          <p:cNvPr id="5" name="Footer Placeholder 4">
            <a:extLst>
              <a:ext uri="{FF2B5EF4-FFF2-40B4-BE49-F238E27FC236}">
                <a16:creationId xmlns:a16="http://schemas.microsoft.com/office/drawing/2014/main" id="{DBAA434B-AE39-424C-8AAB-A57A8DBAD5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Title of the presentation</a:t>
            </a:r>
          </a:p>
        </p:txBody>
      </p:sp>
      <p:sp>
        <p:nvSpPr>
          <p:cNvPr id="6" name="Slide Number Placeholder 5">
            <a:extLst>
              <a:ext uri="{FF2B5EF4-FFF2-40B4-BE49-F238E27FC236}">
                <a16:creationId xmlns:a16="http://schemas.microsoft.com/office/drawing/2014/main" id="{BF071B98-E486-49D1-B0D4-F2B323382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7C30E-93C1-44C0-9B5F-26BDFC892600}" type="slidenum">
              <a:rPr lang="en-US" smtClean="0"/>
              <a:t>‹#›</a:t>
            </a:fld>
            <a:endParaRPr lang="en-US"/>
          </a:p>
        </p:txBody>
      </p:sp>
    </p:spTree>
    <p:extLst>
      <p:ext uri="{BB962C8B-B14F-4D97-AF65-F5344CB8AC3E}">
        <p14:creationId xmlns:p14="http://schemas.microsoft.com/office/powerpoint/2010/main" val="339632610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Lst>
  <p:hf sldNum="0"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123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98" r:id="rId3"/>
    <p:sldLayoutId id="214748379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352081A-31E4-1156-6BB0-CB3B21BD584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7918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608146"/>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164564"/>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020497"/>
      </p:ext>
    </p:extLst>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C95AF1-7F1B-7655-3B9F-95F178F9E8F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187619444"/>
      </p:ext>
    </p:extLst>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999" y="367619"/>
            <a:ext cx="8160000" cy="720000"/>
          </a:xfrm>
          <a:prstGeom prst="rect">
            <a:avLst/>
          </a:prstGeom>
        </p:spPr>
        <p:txBody>
          <a:bodyPr vert="horz" lIns="18000" tIns="0" rIns="360000"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80000" y="180762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gray">
          <a:xfrm>
            <a:off x="480000" y="658820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0087168E-D4AA-4E26-BAB4-555C1D81D0C3}" type="datetime1">
              <a:rPr lang="en-GB" noProof="0" smtClean="0"/>
              <a:t>18/07/2024</a:t>
            </a:fld>
            <a:endParaRPr lang="en-GB" noProof="0"/>
          </a:p>
        </p:txBody>
      </p:sp>
      <p:sp>
        <p:nvSpPr>
          <p:cNvPr id="5" name="Footer Placeholder 4"/>
          <p:cNvSpPr>
            <a:spLocks noGrp="1"/>
          </p:cNvSpPr>
          <p:nvPr>
            <p:ph type="ftr" sz="quarter" idx="3"/>
          </p:nvPr>
        </p:nvSpPr>
        <p:spPr bwMode="gray">
          <a:xfrm>
            <a:off x="1392992" y="658820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noProof="0"/>
              <a:t>|     Title of the presentation</a:t>
            </a:r>
          </a:p>
        </p:txBody>
      </p:sp>
      <p:sp>
        <p:nvSpPr>
          <p:cNvPr id="6" name="Slide Number Placeholder 5"/>
          <p:cNvSpPr>
            <a:spLocks noGrp="1"/>
          </p:cNvSpPr>
          <p:nvPr>
            <p:ph type="sldNum" sz="quarter" idx="4"/>
          </p:nvPr>
        </p:nvSpPr>
        <p:spPr bwMode="gray">
          <a:xfrm>
            <a:off x="11416433" y="658820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12" name="Rectangle 11"/>
          <p:cNvSpPr/>
          <p:nvPr userDrawn="1"/>
        </p:nvSpPr>
        <p:spPr bwMode="gray">
          <a:xfrm>
            <a:off x="9071164" y="379578"/>
            <a:ext cx="2635200" cy="694800"/>
          </a:xfrm>
          <a:prstGeom prst="rect">
            <a:avLst/>
          </a:prstGeom>
          <a:blipFill dpi="0" rotWithShape="1">
            <a:blip r:embed="rId2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830185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1" r:id="rId17"/>
    <p:sldLayoutId id="2147483692" r:id="rId18"/>
    <p:sldLayoutId id="2147483693" r:id="rId19"/>
    <p:sldLayoutId id="2147483694" r:id="rId20"/>
    <p:sldLayoutId id="2147483695" r:id="rId21"/>
    <p:sldLayoutId id="2147483696" r:id="rId22"/>
    <p:sldLayoutId id="2147483830" r:id="rId23"/>
  </p:sldLayoutIdLst>
  <p:hf hdr="0"/>
  <p:txStyles>
    <p:title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orient="horz" pos="3809">
          <p15:clr>
            <a:srgbClr val="F26B43"/>
          </p15:clr>
        </p15:guide>
        <p15:guide id="3" pos="2880">
          <p15:clr>
            <a:srgbClr val="F26B43"/>
          </p15:clr>
        </p15:guide>
        <p15:guide id="4" pos="226">
          <p15:clr>
            <a:srgbClr val="F26B43"/>
          </p15:clr>
        </p15:guide>
        <p15:guide id="5" pos="5534">
          <p15:clr>
            <a:srgbClr val="F26B43"/>
          </p15:clr>
        </p15:guide>
        <p15:guide id="6" pos="2939">
          <p15:clr>
            <a:srgbClr val="F26B43"/>
          </p15:clr>
        </p15:guide>
        <p15:guide id="7" pos="282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377313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 id="2147483745" r:id="rId45"/>
    <p:sldLayoutId id="2147483746" r:id="rId46"/>
    <p:sldLayoutId id="2147483747" r:id="rId47"/>
    <p:sldLayoutId id="2147483748" r:id="rId48"/>
    <p:sldLayoutId id="2147483749" r:id="rId49"/>
    <p:sldLayoutId id="2147483750" r:id="rId50"/>
    <p:sldLayoutId id="2147483751" r:id="rId51"/>
    <p:sldLayoutId id="2147483752" r:id="rId52"/>
    <p:sldLayoutId id="2147483753" r:id="rId53"/>
    <p:sldLayoutId id="2147483754" r:id="rId54"/>
    <p:sldLayoutId id="2147483755" r:id="rId55"/>
    <p:sldLayoutId id="2147483756" r:id="rId56"/>
    <p:sldLayoutId id="2147483757" r:id="rId57"/>
    <p:sldLayoutId id="2147483758" r:id="rId58"/>
    <p:sldLayoutId id="2147483759" r:id="rId59"/>
    <p:sldLayoutId id="2147483760" r:id="rId60"/>
    <p:sldLayoutId id="2147483761" r:id="rId61"/>
    <p:sldLayoutId id="2147483762" r:id="rId62"/>
    <p:sldLayoutId id="2147483763" r:id="rId63"/>
    <p:sldLayoutId id="2147483764" r:id="rId64"/>
    <p:sldLayoutId id="2147483765" r:id="rId65"/>
    <p:sldLayoutId id="2147483766" r:id="rId66"/>
    <p:sldLayoutId id="2147483767" r:id="rId67"/>
    <p:sldLayoutId id="2147483768" r:id="rId68"/>
    <p:sldLayoutId id="2147483769" r:id="rId69"/>
    <p:sldLayoutId id="2147483770" r:id="rId70"/>
    <p:sldLayoutId id="2147483771" r:id="rId71"/>
    <p:sldLayoutId id="2147483772" r:id="rId72"/>
    <p:sldLayoutId id="2147483775" r:id="rId73"/>
    <p:sldLayoutId id="2147483776" r:id="rId74"/>
    <p:sldLayoutId id="2147483777" r:id="rId75"/>
    <p:sldLayoutId id="2147483778" r:id="rId76"/>
    <p:sldLayoutId id="2147483779" r:id="rId77"/>
    <p:sldLayoutId id="2147483780" r:id="rId78"/>
    <p:sldLayoutId id="2147483781" r:id="rId79"/>
    <p:sldLayoutId id="2147483782" r:id="rId80"/>
    <p:sldLayoutId id="2147483783" r:id="rId81"/>
    <p:sldLayoutId id="2147483784" r:id="rId82"/>
    <p:sldLayoutId id="2147483785" r:id="rId83"/>
    <p:sldLayoutId id="2147483786" r:id="rId84"/>
    <p:sldLayoutId id="2147483787" r:id="rId85"/>
    <p:sldLayoutId id="2147483788" r:id="rId86"/>
    <p:sldLayoutId id="2147483789" r:id="rId87"/>
    <p:sldLayoutId id="2147483790" r:id="rId88"/>
    <p:sldLayoutId id="2147483791" r:id="rId89"/>
    <p:sldLayoutId id="2147483792" r:id="rId90"/>
    <p:sldLayoutId id="2147483793" r:id="rId91"/>
    <p:sldLayoutId id="2147483794" r:id="rId92"/>
    <p:sldLayoutId id="2147483795" r:id="rId93"/>
    <p:sldLayoutId id="2147483796" r:id="rId94"/>
    <p:sldLayoutId id="2147483797" r:id="rId95"/>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49.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87.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emf"/></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42.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7367-5048-1515-6BCF-2F868AC73462}"/>
              </a:ext>
            </a:extLst>
          </p:cNvPr>
          <p:cNvSpPr>
            <a:spLocks noGrp="1"/>
          </p:cNvSpPr>
          <p:nvPr>
            <p:ph type="ctrTitle"/>
          </p:nvPr>
        </p:nvSpPr>
        <p:spPr>
          <a:xfrm>
            <a:off x="139475" y="1809719"/>
            <a:ext cx="5956525" cy="2686082"/>
          </a:xfrm>
        </p:spPr>
        <p:txBody>
          <a:bodyPr>
            <a:normAutofit fontScale="90000"/>
          </a:bodyPr>
          <a:lstStyle/>
          <a:p>
            <a:pPr>
              <a:lnSpc>
                <a:spcPct val="107000"/>
              </a:lnSpc>
              <a:spcBef>
                <a:spcPts val="0"/>
              </a:spcBef>
              <a:spcAft>
                <a:spcPts val="800"/>
              </a:spcAft>
            </a:pPr>
            <a:r>
              <a:rPr lang="en-US" sz="3600" b="1"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2024 WHO HBV Guidelines for prevention, diagnosis, and treatment of people with chronic hepatitis B infection </a:t>
            </a:r>
            <a:br>
              <a:rPr lang="en-US" sz="3600" b="1" dirty="0">
                <a:effectLst/>
                <a:latin typeface="Calibri" panose="020F0502020204030204" pitchFamily="34" charset="0"/>
                <a:ea typeface="Calibri" panose="020F0502020204030204" pitchFamily="34" charset="0"/>
                <a:cs typeface="Calibri" panose="020F0502020204030204" pitchFamily="34" charset="0"/>
              </a:rPr>
            </a:br>
            <a:br>
              <a:rPr lang="en-US" sz="3600" b="1" dirty="0">
                <a:effectLst/>
                <a:latin typeface="Calibri" panose="020F0502020204030204" pitchFamily="34" charset="0"/>
                <a:ea typeface="Calibri" panose="020F0502020204030204" pitchFamily="34" charset="0"/>
                <a:cs typeface="Calibri" panose="020F0502020204030204" pitchFamily="34" charset="0"/>
              </a:rPr>
            </a:br>
            <a:endParaRPr lang="en-US" sz="2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BC0C021D-F649-89F7-8DF8-4B95B282289A}"/>
              </a:ext>
            </a:extLst>
          </p:cNvPr>
          <p:cNvSpPr>
            <a:spLocks noGrp="1"/>
          </p:cNvSpPr>
          <p:nvPr>
            <p:ph type="subTitle" idx="1"/>
          </p:nvPr>
        </p:nvSpPr>
        <p:spPr>
          <a:xfrm>
            <a:off x="0" y="4964562"/>
            <a:ext cx="6809632" cy="1874388"/>
          </a:xfr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noProof="0" dirty="0">
              <a:solidFill>
                <a:schemeClr val="tx1"/>
              </a:solidFill>
              <a:latin typeface="Calibri" panose="020F0502020204030204" pitchFamily="34" charset="0"/>
              <a:cs typeface="Calibri" panose="020F0502020204030204" pitchFamily="34" charset="0"/>
            </a:endParaRPr>
          </a:p>
          <a:p>
            <a:pPr marL="111125" marR="0" lvl="0"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err="1">
                <a:ln>
                  <a:noFill/>
                </a:ln>
                <a:solidFill>
                  <a:schemeClr val="tx1"/>
                </a:solidFill>
                <a:effectLst/>
                <a:uLnTx/>
                <a:uFillTx/>
                <a:latin typeface="Calibri" panose="020F0502020204030204"/>
                <a:ea typeface="+mn-ea"/>
                <a:cs typeface="+mn-cs"/>
              </a:rPr>
              <a:t>Dr.</a:t>
            </a:r>
            <a:r>
              <a:rPr kumimoji="0" lang="en-GB" b="0" i="0" u="none" strike="noStrike" kern="1200" cap="none" spc="0" normalizeH="0" baseline="0" noProof="0" dirty="0">
                <a:ln>
                  <a:noFill/>
                </a:ln>
                <a:solidFill>
                  <a:schemeClr val="tx1"/>
                </a:solidFill>
                <a:effectLst/>
                <a:uLnTx/>
                <a:uFillTx/>
                <a:latin typeface="Calibri" panose="020F0502020204030204"/>
                <a:ea typeface="+mn-ea"/>
                <a:cs typeface="+mn-cs"/>
              </a:rPr>
              <a:t> Polin Chan</a:t>
            </a:r>
          </a:p>
          <a:p>
            <a:pPr marL="111125" marR="0" lvl="0"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alibri" panose="020F0502020204030204"/>
                <a:cs typeface="+mn-cs"/>
              </a:rPr>
              <a:t>Regional Advisor HIV/Hepatitis/STI/EMTCT</a:t>
            </a:r>
            <a:endParaRPr kumimoji="0" lang="en-GB"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111125" marR="0" lvl="0"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alibri" panose="020F0502020204030204"/>
                <a:cs typeface="+mn-cs"/>
              </a:rPr>
              <a:t>WHO South-east Asia Regional Office (SEARO)</a:t>
            </a:r>
          </a:p>
          <a:p>
            <a:pPr marL="111125" marR="0" lvl="0"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tx1"/>
                </a:solidFill>
                <a:effectLst/>
                <a:uLnTx/>
                <a:uFillTx/>
                <a:latin typeface="Calibri" panose="020F0502020204030204"/>
                <a:ea typeface="+mn-ea"/>
                <a:cs typeface="+mn-cs"/>
              </a:rPr>
              <a:t>New Delhi, India</a:t>
            </a:r>
          </a:p>
        </p:txBody>
      </p:sp>
      <p:pic>
        <p:nvPicPr>
          <p:cNvPr id="5" name="Picture 2" descr="Image result for who logo">
            <a:extLst>
              <a:ext uri="{FF2B5EF4-FFF2-40B4-BE49-F238E27FC236}">
                <a16:creationId xmlns:a16="http://schemas.microsoft.com/office/drawing/2014/main" id="{D7DD8236-051A-03A8-F1AA-9D0AB3EBC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63" y="219037"/>
            <a:ext cx="2675193" cy="828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oster of a group of people sitting on a bench&#10;&#10;Description automatically generated">
            <a:extLst>
              <a:ext uri="{FF2B5EF4-FFF2-40B4-BE49-F238E27FC236}">
                <a16:creationId xmlns:a16="http://schemas.microsoft.com/office/drawing/2014/main" id="{2739993A-0F6E-7151-54FC-562185E9ACE8}"/>
              </a:ext>
            </a:extLst>
          </p:cNvPr>
          <p:cNvPicPr>
            <a:picLocks noChangeAspect="1"/>
          </p:cNvPicPr>
          <p:nvPr/>
        </p:nvPicPr>
        <p:blipFill>
          <a:blip r:embed="rId4"/>
          <a:stretch>
            <a:fillRect/>
          </a:stretch>
        </p:blipFill>
        <p:spPr>
          <a:xfrm>
            <a:off x="6096000" y="275448"/>
            <a:ext cx="3061544" cy="4220353"/>
          </a:xfrm>
          <a:prstGeom prst="rect">
            <a:avLst/>
          </a:prstGeom>
          <a:ln>
            <a:solidFill>
              <a:schemeClr val="accent1">
                <a:lumMod val="75000"/>
              </a:schemeClr>
            </a:solidFill>
          </a:ln>
        </p:spPr>
      </p:pic>
      <p:pic>
        <p:nvPicPr>
          <p:cNvPr id="10" name="Picture 9" descr="A blue and white cover with text&#10;&#10;Description automatically generated">
            <a:extLst>
              <a:ext uri="{FF2B5EF4-FFF2-40B4-BE49-F238E27FC236}">
                <a16:creationId xmlns:a16="http://schemas.microsoft.com/office/drawing/2014/main" id="{0F518467-9BC7-4E7C-B0F5-9C889EA136D7}"/>
              </a:ext>
            </a:extLst>
          </p:cNvPr>
          <p:cNvPicPr>
            <a:picLocks noChangeAspect="1"/>
          </p:cNvPicPr>
          <p:nvPr/>
        </p:nvPicPr>
        <p:blipFill>
          <a:blip r:embed="rId5"/>
          <a:stretch>
            <a:fillRect/>
          </a:stretch>
        </p:blipFill>
        <p:spPr>
          <a:xfrm>
            <a:off x="9115063" y="2210829"/>
            <a:ext cx="2876169" cy="4321006"/>
          </a:xfrm>
          <a:prstGeom prst="rect">
            <a:avLst/>
          </a:prstGeom>
          <a:ln>
            <a:solidFill>
              <a:schemeClr val="accent1">
                <a:lumMod val="75000"/>
              </a:schemeClr>
            </a:solidFill>
          </a:ln>
        </p:spPr>
      </p:pic>
    </p:spTree>
    <p:extLst>
      <p:ext uri="{BB962C8B-B14F-4D97-AF65-F5344CB8AC3E}">
        <p14:creationId xmlns:p14="http://schemas.microsoft.com/office/powerpoint/2010/main" val="1364151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0DFA-A970-2F11-9612-29654F2C9F19}"/>
              </a:ext>
            </a:extLst>
          </p:cNvPr>
          <p:cNvSpPr>
            <a:spLocks noGrp="1"/>
          </p:cNvSpPr>
          <p:nvPr>
            <p:ph type="title"/>
          </p:nvPr>
        </p:nvSpPr>
        <p:spPr>
          <a:xfrm>
            <a:off x="1155756" y="434268"/>
            <a:ext cx="2594225" cy="489857"/>
          </a:xfrm>
        </p:spPr>
        <p:txBody>
          <a:bodyPr/>
          <a:lstStyle/>
          <a:p>
            <a:pPr algn="ctr"/>
            <a:r>
              <a:rPr lang="en-US" dirty="0"/>
              <a:t>2015</a:t>
            </a:r>
          </a:p>
        </p:txBody>
      </p:sp>
      <p:pic>
        <p:nvPicPr>
          <p:cNvPr id="3" name="Picture 2">
            <a:extLst>
              <a:ext uri="{FF2B5EF4-FFF2-40B4-BE49-F238E27FC236}">
                <a16:creationId xmlns:a16="http://schemas.microsoft.com/office/drawing/2014/main" id="{2D03BA70-B908-FDC4-9D54-AD0C607B2D5D}"/>
              </a:ext>
            </a:extLst>
          </p:cNvPr>
          <p:cNvPicPr>
            <a:picLocks noChangeAspect="1"/>
          </p:cNvPicPr>
          <p:nvPr/>
        </p:nvPicPr>
        <p:blipFill>
          <a:blip r:embed="rId3"/>
          <a:srcRect/>
          <a:stretch/>
        </p:blipFill>
        <p:spPr>
          <a:xfrm>
            <a:off x="6580909" y="336480"/>
            <a:ext cx="4696691" cy="6521520"/>
          </a:xfrm>
          <a:prstGeom prst="rect">
            <a:avLst/>
          </a:prstGeom>
          <a:effectLst>
            <a:outerShdw blurRad="63500" sx="102000" sy="102000" algn="ctr" rotWithShape="0">
              <a:prstClr val="black">
                <a:alpha val="10000"/>
              </a:prstClr>
            </a:outerShdw>
          </a:effectLst>
        </p:spPr>
      </p:pic>
      <p:pic>
        <p:nvPicPr>
          <p:cNvPr id="4" name="Picture 3">
            <a:extLst>
              <a:ext uri="{FF2B5EF4-FFF2-40B4-BE49-F238E27FC236}">
                <a16:creationId xmlns:a16="http://schemas.microsoft.com/office/drawing/2014/main" id="{1BADF611-973F-DEBA-CE24-3F74197A4C8E}"/>
              </a:ext>
            </a:extLst>
          </p:cNvPr>
          <p:cNvPicPr>
            <a:picLocks noChangeAspect="1"/>
          </p:cNvPicPr>
          <p:nvPr/>
        </p:nvPicPr>
        <p:blipFill>
          <a:blip r:embed="rId4"/>
          <a:srcRect/>
          <a:stretch/>
        </p:blipFill>
        <p:spPr>
          <a:xfrm>
            <a:off x="463023" y="974814"/>
            <a:ext cx="3750761" cy="5448918"/>
          </a:xfrm>
          <a:prstGeom prst="rect">
            <a:avLst/>
          </a:prstGeom>
          <a:effectLst>
            <a:outerShdw blurRad="63500" sx="102000" sy="102000" algn="ctr" rotWithShape="0">
              <a:prstClr val="black">
                <a:alpha val="10000"/>
              </a:prstClr>
            </a:outerShdw>
          </a:effectLst>
        </p:spPr>
      </p:pic>
      <p:sp>
        <p:nvSpPr>
          <p:cNvPr id="9" name="Title 1">
            <a:extLst>
              <a:ext uri="{FF2B5EF4-FFF2-40B4-BE49-F238E27FC236}">
                <a16:creationId xmlns:a16="http://schemas.microsoft.com/office/drawing/2014/main" id="{CC8D56DC-DA63-6044-B356-4CE9D0E279E9}"/>
              </a:ext>
            </a:extLst>
          </p:cNvPr>
          <p:cNvSpPr txBox="1">
            <a:spLocks/>
          </p:cNvSpPr>
          <p:nvPr/>
        </p:nvSpPr>
        <p:spPr>
          <a:xfrm>
            <a:off x="4100234" y="2584763"/>
            <a:ext cx="2594225" cy="489857"/>
          </a:xfrm>
          <a:prstGeom prst="rect">
            <a:avLst/>
          </a:prstGeom>
        </p:spPr>
        <p:txBody>
          <a:bodyPr/>
          <a:lstStyle>
            <a:lvl1pPr algn="l" defTabSz="914400" rtl="0" eaLnBrk="1" latinLnBrk="0" hangingPunct="1">
              <a:lnSpc>
                <a:spcPct val="90000"/>
              </a:lnSpc>
              <a:spcBef>
                <a:spcPct val="0"/>
              </a:spcBef>
              <a:buNone/>
              <a:defRPr sz="3200" b="1" kern="1200">
                <a:solidFill>
                  <a:srgbClr val="00205C"/>
                </a:solidFill>
                <a:latin typeface="+mj-lt"/>
                <a:ea typeface="+mj-ea"/>
                <a:cs typeface="+mj-cs"/>
              </a:defRPr>
            </a:lvl1pPr>
          </a:lstStyle>
          <a:p>
            <a:pPr algn="ctr"/>
            <a:r>
              <a:rPr lang="en-US" sz="3000" dirty="0">
                <a:solidFill>
                  <a:srgbClr val="C00000"/>
                </a:solidFill>
              </a:rPr>
              <a:t>2024 – NEW</a:t>
            </a:r>
          </a:p>
        </p:txBody>
      </p:sp>
      <p:sp>
        <p:nvSpPr>
          <p:cNvPr id="13" name="Right Arrow 12">
            <a:extLst>
              <a:ext uri="{FF2B5EF4-FFF2-40B4-BE49-F238E27FC236}">
                <a16:creationId xmlns:a16="http://schemas.microsoft.com/office/drawing/2014/main" id="{0FC9901E-2457-7BFE-51E4-F7B862C4A26E}"/>
              </a:ext>
            </a:extLst>
          </p:cNvPr>
          <p:cNvSpPr/>
          <p:nvPr/>
        </p:nvSpPr>
        <p:spPr>
          <a:xfrm>
            <a:off x="4582571" y="3183465"/>
            <a:ext cx="1260764" cy="519545"/>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ame 4">
            <a:extLst>
              <a:ext uri="{FF2B5EF4-FFF2-40B4-BE49-F238E27FC236}">
                <a16:creationId xmlns:a16="http://schemas.microsoft.com/office/drawing/2014/main" id="{C87635C4-C056-26F4-5979-81BB5F528B0E}"/>
              </a:ext>
            </a:extLst>
          </p:cNvPr>
          <p:cNvSpPr/>
          <p:nvPr/>
        </p:nvSpPr>
        <p:spPr>
          <a:xfrm>
            <a:off x="6636901" y="1066798"/>
            <a:ext cx="4640699" cy="1385457"/>
          </a:xfrm>
          <a:prstGeom prst="frame">
            <a:avLst>
              <a:gd name="adj1" fmla="val 0"/>
            </a:avLst>
          </a:prstGeom>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Frame 5">
            <a:extLst>
              <a:ext uri="{FF2B5EF4-FFF2-40B4-BE49-F238E27FC236}">
                <a16:creationId xmlns:a16="http://schemas.microsoft.com/office/drawing/2014/main" id="{C966A2FF-CD68-C89A-B347-16060CEC6CC8}"/>
              </a:ext>
            </a:extLst>
          </p:cNvPr>
          <p:cNvSpPr/>
          <p:nvPr/>
        </p:nvSpPr>
        <p:spPr>
          <a:xfrm>
            <a:off x="6650751" y="5694218"/>
            <a:ext cx="4640699" cy="1066800"/>
          </a:xfrm>
          <a:prstGeom prst="frame">
            <a:avLst>
              <a:gd name="adj1" fmla="val 0"/>
            </a:avLst>
          </a:prstGeom>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646895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1C31-8A96-9852-DF81-6C8C529FFC8D}"/>
              </a:ext>
            </a:extLst>
          </p:cNvPr>
          <p:cNvSpPr>
            <a:spLocks noGrp="1"/>
          </p:cNvSpPr>
          <p:nvPr>
            <p:ph type="title"/>
          </p:nvPr>
        </p:nvSpPr>
        <p:spPr>
          <a:xfrm>
            <a:off x="191198" y="267791"/>
            <a:ext cx="11734800" cy="489857"/>
          </a:xfrm>
        </p:spPr>
        <p:txBody>
          <a:bodyPr/>
          <a:lstStyle/>
          <a:p>
            <a:r>
              <a:rPr lang="en-US" sz="3200" dirty="0">
                <a:solidFill>
                  <a:srgbClr val="F18A00"/>
                </a:solidFill>
              </a:rPr>
              <a:t>3. RECOMMENDATIONS</a:t>
            </a:r>
            <a:r>
              <a:rPr lang="en-US" sz="3200" dirty="0"/>
              <a:t> </a:t>
            </a:r>
            <a:r>
              <a:rPr lang="en-US" sz="3200" dirty="0">
                <a:solidFill>
                  <a:srgbClr val="F18A00"/>
                </a:solidFill>
              </a:rPr>
              <a:t>and RATIONALE </a:t>
            </a:r>
            <a:r>
              <a:rPr lang="en-US" sz="3200" dirty="0"/>
              <a:t>– </a:t>
            </a:r>
            <a:r>
              <a:rPr lang="en-US" sz="2800" dirty="0">
                <a:solidFill>
                  <a:srgbClr val="002060"/>
                </a:solidFill>
              </a:rPr>
              <a:t>First line antiviral therapies</a:t>
            </a:r>
            <a:endParaRPr lang="en-US" sz="3200" dirty="0">
              <a:solidFill>
                <a:srgbClr val="002060"/>
              </a:solidFill>
            </a:endParaRPr>
          </a:p>
        </p:txBody>
      </p:sp>
      <p:sp>
        <p:nvSpPr>
          <p:cNvPr id="5" name="Content Placeholder 2">
            <a:extLst>
              <a:ext uri="{FF2B5EF4-FFF2-40B4-BE49-F238E27FC236}">
                <a16:creationId xmlns:a16="http://schemas.microsoft.com/office/drawing/2014/main" id="{50E8F7E5-44F7-664B-557A-493504AA2CA5}"/>
              </a:ext>
            </a:extLst>
          </p:cNvPr>
          <p:cNvSpPr txBox="1">
            <a:spLocks/>
          </p:cNvSpPr>
          <p:nvPr/>
        </p:nvSpPr>
        <p:spPr>
          <a:xfrm>
            <a:off x="7447287" y="1021033"/>
            <a:ext cx="4478711" cy="556917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b="1" u="sng" dirty="0">
                <a:solidFill>
                  <a:srgbClr val="F18A00"/>
                </a:solidFill>
                <a:ea typeface="Times New Roman" panose="02020603050405020304" pitchFamily="18" charset="0"/>
                <a:cs typeface="Times New Roman" panose="02020603050405020304" pitchFamily="18" charset="0"/>
              </a:rPr>
              <a:t>Evidence-base and Rationale</a:t>
            </a:r>
          </a:p>
          <a:p>
            <a:pPr>
              <a:lnSpc>
                <a:spcPct val="100000"/>
              </a:lnSpc>
            </a:pPr>
            <a:r>
              <a:rPr lang="en-GB" sz="1800" b="1" dirty="0">
                <a:solidFill>
                  <a:srgbClr val="F18A00"/>
                </a:solidFill>
                <a:ea typeface="Times New Roman" panose="02020603050405020304" pitchFamily="18" charset="0"/>
                <a:cs typeface="Times New Roman" panose="02020603050405020304" pitchFamily="18" charset="0"/>
              </a:rPr>
              <a:t>Systematic review of 5 RCTs of TAF vs. TDF</a:t>
            </a:r>
          </a:p>
          <a:p>
            <a:pPr lvl="1">
              <a:lnSpc>
                <a:spcPct val="100000"/>
              </a:lnSpc>
            </a:pPr>
            <a:r>
              <a:rPr lang="en-GB" sz="1800" dirty="0">
                <a:ea typeface="Times New Roman" panose="02020603050405020304" pitchFamily="18" charset="0"/>
                <a:cs typeface="Times New Roman" panose="02020603050405020304" pitchFamily="18" charset="0"/>
              </a:rPr>
              <a:t>Similar outcomes for undetectable HBV DNA.</a:t>
            </a:r>
          </a:p>
          <a:p>
            <a:pPr lvl="1">
              <a:lnSpc>
                <a:spcPct val="100000"/>
              </a:lnSpc>
            </a:pPr>
            <a:r>
              <a:rPr lang="en-GB" sz="1800" dirty="0">
                <a:ea typeface="Times New Roman" panose="02020603050405020304" pitchFamily="18" charset="0"/>
                <a:cs typeface="Times New Roman" panose="02020603050405020304" pitchFamily="18" charset="0"/>
              </a:rPr>
              <a:t>No differences in adverse events- TAF less decline in renal function and BMD but changes small (1-3%)</a:t>
            </a:r>
          </a:p>
          <a:p>
            <a:pPr lvl="1">
              <a:lnSpc>
                <a:spcPct val="100000"/>
              </a:lnSpc>
            </a:pPr>
            <a:r>
              <a:rPr lang="en-GB" sz="1800" dirty="0">
                <a:ea typeface="Times New Roman" panose="02020603050405020304" pitchFamily="18" charset="0"/>
                <a:cs typeface="Times New Roman" panose="02020603050405020304" pitchFamily="18" charset="0"/>
              </a:rPr>
              <a:t>Limited evidence on effects on clinical outcomes.</a:t>
            </a:r>
            <a:endParaRPr lang="en-US" sz="1800" dirty="0">
              <a:ea typeface="Times New Roman" panose="02020603050405020304" pitchFamily="18" charset="0"/>
              <a:cs typeface="Times New Roman" panose="02020603050405020304" pitchFamily="18" charset="0"/>
            </a:endParaRPr>
          </a:p>
          <a:p>
            <a:r>
              <a:rPr lang="en-GB" sz="1800" b="1" dirty="0">
                <a:solidFill>
                  <a:srgbClr val="F18A00"/>
                </a:solidFill>
                <a:effectLst/>
                <a:ea typeface="Times New Roman" panose="02020603050405020304" pitchFamily="18" charset="0"/>
                <a:cs typeface="Times New Roman" panose="02020603050405020304" pitchFamily="18" charset="0"/>
              </a:rPr>
              <a:t>Systematic review of 5 RCTs of dual therapy (TDF+FTC) vs. TDF monotherapy</a:t>
            </a:r>
          </a:p>
          <a:p>
            <a:pPr lvl="1">
              <a:lnSpc>
                <a:spcPct val="100000"/>
              </a:lnSpc>
            </a:pPr>
            <a:r>
              <a:rPr lang="en-GB" sz="1800" dirty="0">
                <a:effectLst/>
                <a:ea typeface="Times New Roman" panose="02020603050405020304" pitchFamily="18" charset="0"/>
                <a:cs typeface="Times New Roman" panose="02020603050405020304" pitchFamily="18" charset="0"/>
              </a:rPr>
              <a:t>Similar outcomes (HBV DNA suppression, ALT normalisation, HBsAg  and eAg loss, and adverse events)</a:t>
            </a:r>
          </a:p>
          <a:p>
            <a:pPr lvl="1">
              <a:lnSpc>
                <a:spcPct val="100000"/>
              </a:lnSpc>
            </a:pPr>
            <a:endParaRPr lang="en-GB" sz="1800" dirty="0">
              <a:effectLst/>
              <a:ea typeface="Times New Roman" panose="02020603050405020304" pitchFamily="18" charset="0"/>
              <a:cs typeface="Times New Roman" panose="02020603050405020304" pitchFamily="18" charset="0"/>
            </a:endParaRPr>
          </a:p>
          <a:p>
            <a:pPr>
              <a:lnSpc>
                <a:spcPct val="100000"/>
              </a:lnSpc>
            </a:pPr>
            <a:r>
              <a:rPr lang="en-GB" sz="1800" b="1" dirty="0">
                <a:solidFill>
                  <a:srgbClr val="F18A00"/>
                </a:solidFill>
                <a:effectLst/>
                <a:ea typeface="Times New Roman" panose="02020603050405020304" pitchFamily="18" charset="0"/>
              </a:rPr>
              <a:t>Expanding access through dual therapy: </a:t>
            </a:r>
            <a:r>
              <a:rPr lang="en-GB" sz="1800" dirty="0">
                <a:effectLst/>
                <a:ea typeface="Times New Roman" panose="02020603050405020304" pitchFamily="18" charset="0"/>
              </a:rPr>
              <a:t>In countries with limited availability of TDF monotherapy esp. LMICs/SSA</a:t>
            </a:r>
            <a:r>
              <a:rPr lang="en-GB" sz="1800" dirty="0">
                <a:solidFill>
                  <a:srgbClr val="000000"/>
                </a:solidFill>
                <a:ea typeface="Times New Roman" panose="02020603050405020304" pitchFamily="18" charset="0"/>
                <a:cs typeface="Times New Roman" panose="02020603050405020304" pitchFamily="18" charset="0"/>
              </a:rPr>
              <a:t> - </a:t>
            </a:r>
            <a:r>
              <a:rPr lang="en-GB" sz="1800" dirty="0">
                <a:effectLst/>
                <a:ea typeface="Times New Roman" panose="02020603050405020304" pitchFamily="18" charset="0"/>
              </a:rPr>
              <a:t>use of dual therapy available through HIV/ART programmes may expand treatment access</a:t>
            </a:r>
            <a:endParaRPr lang="en-US" sz="1200" dirty="0"/>
          </a:p>
        </p:txBody>
      </p:sp>
      <p:sp>
        <p:nvSpPr>
          <p:cNvPr id="6" name="TextBox 5">
            <a:extLst>
              <a:ext uri="{FF2B5EF4-FFF2-40B4-BE49-F238E27FC236}">
                <a16:creationId xmlns:a16="http://schemas.microsoft.com/office/drawing/2014/main" id="{AD4972DC-2312-FF7F-FED3-CF2424AB0CB0}"/>
              </a:ext>
            </a:extLst>
          </p:cNvPr>
          <p:cNvSpPr txBox="1"/>
          <p:nvPr/>
        </p:nvSpPr>
        <p:spPr>
          <a:xfrm>
            <a:off x="191198" y="1021033"/>
            <a:ext cx="7058110" cy="2369880"/>
          </a:xfrm>
          <a:prstGeom prst="rect">
            <a:avLst/>
          </a:prstGeom>
          <a:solidFill>
            <a:srgbClr val="F18A00">
              <a:alpha val="9804"/>
            </a:srgbClr>
          </a:solidFill>
        </p:spPr>
        <p:txBody>
          <a:bodyPr wrap="square">
            <a:spAutoFit/>
          </a:bodyPr>
          <a:lstStyle/>
          <a:p>
            <a:pPr marL="0" marR="0" lvl="0" indent="0" defTabSz="914400" rtl="0" eaLnBrk="1" fontAlgn="auto" latinLnBrk="0" hangingPunct="1">
              <a:spcBef>
                <a:spcPts val="0"/>
              </a:spcBef>
              <a:spcAft>
                <a:spcPts val="400"/>
              </a:spcAft>
              <a:buClrTx/>
              <a:buSzTx/>
              <a:buFontTx/>
              <a:buNone/>
              <a:tabLst/>
              <a:defRPr/>
            </a:pPr>
            <a:r>
              <a:rPr kumimoji="0" lang="en-GB" sz="2000" b="1"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Updated recommendation</a:t>
            </a:r>
          </a:p>
          <a:p>
            <a:pPr marL="285750" marR="0" lvl="0" indent="-285750" defTabSz="914400" rtl="0" eaLnBrk="1" fontAlgn="auto" latinLnBrk="0" hangingPunct="1">
              <a:spcBef>
                <a:spcPts val="0"/>
              </a:spcBef>
              <a:spcAft>
                <a:spcPts val="4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tenofovir disoproxil fumarate (TDF) or entecavir (ETV) – are recommended as </a:t>
            </a:r>
            <a:r>
              <a:rPr kumimoji="0" lang="en-GB"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preferred regimens </a:t>
            </a:r>
            <a:r>
              <a:rPr kumimoji="0" lang="en-GB"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and</a:t>
            </a:r>
          </a:p>
          <a:p>
            <a:pPr marL="285750" marR="0" lvl="0" indent="-285750" defTabSz="914400" rtl="0" eaLnBrk="1" fontAlgn="auto" latinLnBrk="0" hangingPunct="1">
              <a:spcBef>
                <a:spcPts val="0"/>
              </a:spcBef>
              <a:spcAft>
                <a:spcPts val="4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TDF + lamivudine (3TC) and TDF + emtricitabine (FTC) as </a:t>
            </a:r>
            <a:br>
              <a:rPr kumimoji="0" lang="en-GB"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br>
            <a:r>
              <a:rPr kumimoji="0" lang="en-GB"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alternative regimens </a:t>
            </a:r>
            <a:r>
              <a:rPr kumimoji="0" lang="en-GB"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(where TDF monotherapy is </a:t>
            </a:r>
            <a:r>
              <a:rPr kumimoji="0" lang="en-GB" sz="2000" b="0" i="0" u="sng"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not</a:t>
            </a:r>
            <a:r>
              <a:rPr kumimoji="0" lang="en-GB"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available).</a:t>
            </a:r>
            <a:endParaRPr kumimoji="0" lang="en-US"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400"/>
              </a:spcAft>
              <a:buClrTx/>
              <a:buSzTx/>
              <a:buFontTx/>
              <a:buNone/>
              <a:tabLst/>
              <a:defRPr/>
            </a:pPr>
            <a:r>
              <a:rPr kumimoji="0" lang="en-GB" b="0" i="1"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(strong recommendation, moderate-certainty evidence)</a:t>
            </a:r>
            <a:endParaRPr kumimoji="0" lang="en-US"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46B04D7-8E32-7E4E-4792-A04802EE42FE}"/>
              </a:ext>
            </a:extLst>
          </p:cNvPr>
          <p:cNvSpPr txBox="1"/>
          <p:nvPr/>
        </p:nvSpPr>
        <p:spPr>
          <a:xfrm>
            <a:off x="191198" y="3467088"/>
            <a:ext cx="7058110" cy="2536249"/>
          </a:xfrm>
          <a:prstGeom prst="rect">
            <a:avLst/>
          </a:prstGeom>
          <a:solidFill>
            <a:srgbClr val="F18A00">
              <a:alpha val="9804"/>
            </a:srgbClr>
          </a:solidFill>
          <a:ln>
            <a:noFill/>
          </a:ln>
        </p:spPr>
        <p:txBody>
          <a:bodyPr wrap="square" lIns="90000" tIns="90000" rIns="90000" bIns="90000" rtlCol="0">
            <a:spAutoFit/>
          </a:bodyPr>
          <a:lstStyle/>
          <a:p>
            <a:pPr>
              <a:spcAft>
                <a:spcPts val="1000"/>
              </a:spcAft>
            </a:pPr>
            <a:r>
              <a:rPr kumimoji="0" lang="en-GB" sz="2000" b="1" i="0" u="none" strike="noStrike" kern="1200" cap="none" spc="0" normalizeH="0" baseline="0" noProof="0" dirty="0">
                <a:ln>
                  <a:noFill/>
                </a:ln>
                <a:solidFill>
                  <a:srgbClr val="C00000"/>
                </a:solidFill>
                <a:effectLst/>
                <a:uLnTx/>
                <a:uFillTx/>
                <a:ea typeface="Times New Roman" panose="02020603050405020304" pitchFamily="18" charset="0"/>
                <a:cs typeface="Arial" panose="020B0604020202020204" pitchFamily="34" charset="0"/>
              </a:rPr>
              <a:t>New recommendation</a:t>
            </a:r>
            <a:r>
              <a:rPr lang="en-GB" sz="2000" b="1" dirty="0">
                <a:solidFill>
                  <a:srgbClr val="C00000"/>
                </a:solidFill>
                <a:cs typeface="Arial" panose="020B0604020202020204" pitchFamily="34" charset="0"/>
              </a:rPr>
              <a:t>:</a:t>
            </a:r>
            <a:r>
              <a:rPr lang="en-GB" sz="2000" dirty="0">
                <a:solidFill>
                  <a:srgbClr val="C00000"/>
                </a:solidFill>
                <a:cs typeface="Arial" panose="020B0604020202020204" pitchFamily="34" charset="0"/>
              </a:rPr>
              <a:t> </a:t>
            </a:r>
          </a:p>
          <a:p>
            <a:pPr marL="285750" marR="0" lvl="0" indent="-285750"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Entecavir (ETV) or tenofovir alafenamide fumarate (TAF) (if available)</a:t>
            </a:r>
            <a:r>
              <a:rPr kumimoji="0" lang="en-GB" b="0" i="0" u="none" strike="noStrike" kern="1200" cap="none" spc="0" normalizeH="0" baseline="30000" noProof="0" dirty="0">
                <a:ln>
                  <a:noFill/>
                </a:ln>
                <a:effectLst/>
                <a:uLnTx/>
                <a:uFillTx/>
                <a:ea typeface="Times New Roman" panose="02020603050405020304" pitchFamily="18" charset="0"/>
                <a:cs typeface="Arial" panose="020B0604020202020204" pitchFamily="34" charset="0"/>
              </a:rPr>
              <a:t> </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is recommended for people with established osteoporosis and/or impaired kidney function </a:t>
            </a:r>
            <a:r>
              <a:rPr kumimoji="0" lang="en-GB" b="0" i="0" u="sng" strike="noStrike" kern="1200" cap="none" spc="0" normalizeH="0" baseline="0" noProof="0" dirty="0">
                <a:ln>
                  <a:noFill/>
                </a:ln>
                <a:effectLst/>
                <a:uLnTx/>
                <a:uFillTx/>
                <a:ea typeface="Times New Roman" panose="02020603050405020304" pitchFamily="18" charset="0"/>
                <a:cs typeface="Arial" panose="020B0604020202020204" pitchFamily="34" charset="0"/>
              </a:rPr>
              <a:t>and</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 </a:t>
            </a:r>
          </a:p>
          <a:p>
            <a:pPr marL="285750" marR="0" lvl="0" indent="-285750"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for children or adolescents for whom antiviral therapy is indicated (ETV aged ≥ 3 years and TAF aged ≥12 years)</a:t>
            </a:r>
          </a:p>
          <a:p>
            <a:pPr marR="0" lvl="0" defTabSz="914400" rtl="0" eaLnBrk="1" fontAlgn="auto" latinLnBrk="0" hangingPunct="1">
              <a:lnSpc>
                <a:spcPct val="100000"/>
              </a:lnSpc>
              <a:spcBef>
                <a:spcPts val="0"/>
              </a:spcBef>
              <a:spcAft>
                <a:spcPts val="1000"/>
              </a:spcAft>
              <a:buClrTx/>
              <a:buSzTx/>
              <a:tabLst/>
              <a:defRPr/>
            </a:pPr>
            <a:r>
              <a:rPr kumimoji="0" lang="en-GB" sz="1600" b="0" i="1" u="none" strike="noStrike" kern="1200" cap="none" spc="0" normalizeH="0" baseline="0" noProof="0" dirty="0">
                <a:ln>
                  <a:noFill/>
                </a:ln>
                <a:effectLst/>
                <a:uLnTx/>
                <a:uFillTx/>
                <a:ea typeface="Times New Roman" panose="02020603050405020304" pitchFamily="18" charset="0"/>
                <a:cs typeface="Arial" panose="020B0604020202020204" pitchFamily="34" charset="0"/>
              </a:rPr>
              <a:t>(strong recommendation, moderate-certainty evidence)</a:t>
            </a:r>
            <a:endParaRPr kumimoji="0" lang="en-US" sz="1600" b="0" i="0" u="none" strike="noStrike" kern="1200" cap="none" spc="0" normalizeH="0" baseline="0" noProof="0" dirty="0">
              <a:ln>
                <a:noFill/>
              </a:ln>
              <a:effectLst/>
              <a:uLnTx/>
              <a:uFillTx/>
              <a:cs typeface="Arial" panose="020B0604020202020204" pitchFamily="34" charset="0"/>
            </a:endParaRPr>
          </a:p>
        </p:txBody>
      </p:sp>
    </p:spTree>
    <p:extLst>
      <p:ext uri="{BB962C8B-B14F-4D97-AF65-F5344CB8AC3E}">
        <p14:creationId xmlns:p14="http://schemas.microsoft.com/office/powerpoint/2010/main" val="4230630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1C31-8A96-9852-DF81-6C8C529FFC8D}"/>
              </a:ext>
            </a:extLst>
          </p:cNvPr>
          <p:cNvSpPr>
            <a:spLocks noGrp="1"/>
          </p:cNvSpPr>
          <p:nvPr>
            <p:ph type="title"/>
          </p:nvPr>
        </p:nvSpPr>
        <p:spPr>
          <a:xfrm>
            <a:off x="386860" y="97701"/>
            <a:ext cx="11380124" cy="1196678"/>
          </a:xfrm>
        </p:spPr>
        <p:txBody>
          <a:bodyPr/>
          <a:lstStyle/>
          <a:p>
            <a:r>
              <a:rPr lang="en-US" sz="3200" dirty="0">
                <a:solidFill>
                  <a:srgbClr val="F18A00"/>
                </a:solidFill>
              </a:rPr>
              <a:t>4. RECOMMENDATIONS</a:t>
            </a:r>
            <a:r>
              <a:rPr lang="en-US" sz="3200" dirty="0"/>
              <a:t> </a:t>
            </a:r>
            <a:r>
              <a:rPr lang="en-US" sz="3200" dirty="0">
                <a:solidFill>
                  <a:srgbClr val="F18A00"/>
                </a:solidFill>
              </a:rPr>
              <a:t>- </a:t>
            </a:r>
            <a:r>
              <a:rPr lang="en-GB" sz="3200" b="1" dirty="0">
                <a:solidFill>
                  <a:schemeClr val="tx1"/>
                </a:solidFill>
                <a:latin typeface="+mn-lt"/>
                <a:ea typeface="Times New Roman" panose="02020603050405020304" pitchFamily="18" charset="0"/>
                <a:cs typeface="Times New Roman" panose="02020603050405020304" pitchFamily="18" charset="0"/>
              </a:rPr>
              <a:t>Preventing mother to child transmission of HBV</a:t>
            </a:r>
            <a:r>
              <a:rPr lang="en-GB" dirty="0">
                <a:solidFill>
                  <a:schemeClr val="tx1"/>
                </a:solidFill>
                <a:latin typeface="+mn-lt"/>
                <a:ea typeface="Times New Roman" panose="02020603050405020304" pitchFamily="18" charset="0"/>
                <a:cs typeface="Times New Roman" panose="02020603050405020304" pitchFamily="18" charset="0"/>
              </a:rPr>
              <a:t> </a:t>
            </a:r>
            <a:r>
              <a:rPr lang="en-GB" sz="3200" b="1" dirty="0">
                <a:solidFill>
                  <a:schemeClr val="tx1"/>
                </a:solidFill>
                <a:latin typeface="+mn-lt"/>
                <a:ea typeface="Times New Roman" panose="02020603050405020304" pitchFamily="18" charset="0"/>
                <a:cs typeface="Times New Roman" panose="02020603050405020304" pitchFamily="18" charset="0"/>
              </a:rPr>
              <a:t>using antiviral prophylaxis </a:t>
            </a:r>
          </a:p>
        </p:txBody>
      </p:sp>
      <p:sp>
        <p:nvSpPr>
          <p:cNvPr id="6" name="TextBox 5">
            <a:extLst>
              <a:ext uri="{FF2B5EF4-FFF2-40B4-BE49-F238E27FC236}">
                <a16:creationId xmlns:a16="http://schemas.microsoft.com/office/drawing/2014/main" id="{AD4972DC-2312-FF7F-FED3-CF2424AB0CB0}"/>
              </a:ext>
            </a:extLst>
          </p:cNvPr>
          <p:cNvSpPr txBox="1"/>
          <p:nvPr/>
        </p:nvSpPr>
        <p:spPr>
          <a:xfrm>
            <a:off x="142637" y="1284468"/>
            <a:ext cx="7247981" cy="1708160"/>
          </a:xfrm>
          <a:prstGeom prst="rect">
            <a:avLst/>
          </a:prstGeom>
          <a:solidFill>
            <a:schemeClr val="accent1">
              <a:alpha val="9804"/>
            </a:schemeClr>
          </a:solid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GB" sz="1900" b="1"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Updated recommendation</a:t>
            </a:r>
          </a:p>
          <a:p>
            <a:pPr>
              <a:spcAft>
                <a:spcPts val="600"/>
              </a:spcAft>
              <a:defRPr/>
            </a:pPr>
            <a:r>
              <a:rPr lang="en-GB" sz="1900" b="1" dirty="0">
                <a:effectLst/>
                <a:ea typeface="Times New Roman" panose="02020603050405020304" pitchFamily="18" charset="0"/>
                <a:cs typeface="Times New Roman" panose="02020603050405020304" pitchFamily="18" charset="0"/>
              </a:rPr>
              <a:t>In settings where HBV DNA </a:t>
            </a:r>
            <a:r>
              <a:rPr lang="en-GB" sz="1900" b="1" dirty="0">
                <a:ea typeface="Times New Roman" panose="02020603050405020304" pitchFamily="18" charset="0"/>
                <a:cs typeface="Times New Roman" panose="02020603050405020304" pitchFamily="18" charset="0"/>
              </a:rPr>
              <a:t>or</a:t>
            </a:r>
            <a:r>
              <a:rPr lang="en-GB" sz="1900" b="1" dirty="0">
                <a:effectLst/>
                <a:ea typeface="Times New Roman" panose="02020603050405020304" pitchFamily="18" charset="0"/>
                <a:cs typeface="Times New Roman" panose="02020603050405020304" pitchFamily="18" charset="0"/>
              </a:rPr>
              <a:t> </a:t>
            </a:r>
            <a:r>
              <a:rPr lang="en-GB" sz="1900" b="1" dirty="0" err="1">
                <a:effectLst/>
                <a:ea typeface="Times New Roman" panose="02020603050405020304" pitchFamily="18" charset="0"/>
                <a:cs typeface="Times New Roman" panose="02020603050405020304" pitchFamily="18" charset="0"/>
              </a:rPr>
              <a:t>HBeAg</a:t>
            </a:r>
            <a:r>
              <a:rPr lang="en-GB" sz="1900" b="1" dirty="0">
                <a:effectLst/>
                <a:ea typeface="Times New Roman" panose="02020603050405020304" pitchFamily="18" charset="0"/>
                <a:cs typeface="Times New Roman" panose="02020603050405020304" pitchFamily="18" charset="0"/>
              </a:rPr>
              <a:t> testing is available, </a:t>
            </a:r>
            <a:r>
              <a:rPr lang="en-GB" sz="1900" b="1" dirty="0">
                <a:ea typeface="Times New Roman" panose="02020603050405020304" pitchFamily="18" charset="0"/>
                <a:cs typeface="Times New Roman" panose="02020603050405020304" pitchFamily="18" charset="0"/>
              </a:rPr>
              <a:t>*</a:t>
            </a:r>
            <a:r>
              <a:rPr lang="en-GB" sz="1900" dirty="0">
                <a:ea typeface="Times New Roman" panose="02020603050405020304" pitchFamily="18" charset="0"/>
                <a:cs typeface="Times New Roman" panose="02020603050405020304" pitchFamily="18" charset="0"/>
              </a:rPr>
              <a:t>P</a:t>
            </a:r>
            <a:r>
              <a:rPr lang="en-GB" sz="1900" dirty="0">
                <a:effectLst/>
                <a:ea typeface="Times New Roman" panose="02020603050405020304" pitchFamily="18" charset="0"/>
                <a:cs typeface="Times New Roman" panose="02020603050405020304" pitchFamily="18" charset="0"/>
              </a:rPr>
              <a:t>rophylaxis with TDF is recommended for HBV-positive (HBsAg-positive) pregnant women with </a:t>
            </a:r>
            <a:r>
              <a:rPr lang="en-GB" sz="1900" dirty="0">
                <a:solidFill>
                  <a:srgbClr val="C00000"/>
                </a:solidFill>
                <a:effectLst/>
                <a:ea typeface="Times New Roman" panose="02020603050405020304" pitchFamily="18" charset="0"/>
                <a:cs typeface="Times New Roman" panose="02020603050405020304" pitchFamily="18" charset="0"/>
              </a:rPr>
              <a:t>HBV DNA ≥200 000 IU/mL or positive </a:t>
            </a:r>
            <a:r>
              <a:rPr lang="en-GB" sz="1900" dirty="0" err="1">
                <a:solidFill>
                  <a:srgbClr val="C00000"/>
                </a:solidFill>
                <a:effectLst/>
                <a:ea typeface="Times New Roman" panose="02020603050405020304" pitchFamily="18" charset="0"/>
                <a:cs typeface="Times New Roman" panose="02020603050405020304" pitchFamily="18" charset="0"/>
              </a:rPr>
              <a:t>HBeAg</a:t>
            </a:r>
            <a:endParaRPr lang="en-GB" sz="1900" dirty="0">
              <a:solidFill>
                <a:srgbClr val="C00000"/>
              </a:solidFill>
              <a:effectLst/>
              <a:ea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600"/>
              </a:spcAft>
              <a:buClrTx/>
              <a:buSzTx/>
              <a:buFontTx/>
              <a:buNone/>
              <a:tabLst/>
              <a:defRPr/>
            </a:pPr>
            <a:r>
              <a:rPr kumimoji="0" lang="en-GB" sz="1900" b="0" i="1"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(strong recommendation, moderate-certainty evidence)</a:t>
            </a:r>
            <a:endParaRPr kumimoji="0" lang="en-US" sz="19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DEC832B-FCBF-A9FC-885F-816F15D44755}"/>
              </a:ext>
            </a:extLst>
          </p:cNvPr>
          <p:cNvSpPr txBox="1"/>
          <p:nvPr/>
        </p:nvSpPr>
        <p:spPr>
          <a:xfrm>
            <a:off x="142637" y="3112152"/>
            <a:ext cx="7247981" cy="1708160"/>
          </a:xfrm>
          <a:prstGeom prst="rect">
            <a:avLst/>
          </a:prstGeom>
          <a:solidFill>
            <a:schemeClr val="accent1">
              <a:alpha val="9804"/>
            </a:schemeClr>
          </a:solid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GB" sz="1900" b="1"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New 2024 recommendation</a:t>
            </a:r>
            <a:endParaRPr kumimoji="0" lang="en-US" sz="1900" b="0"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endParaRPr>
          </a:p>
          <a:p>
            <a:pPr marL="0" marR="0">
              <a:spcBef>
                <a:spcPts val="0"/>
              </a:spcBef>
              <a:spcAft>
                <a:spcPts val="600"/>
              </a:spcAft>
            </a:pPr>
            <a:r>
              <a:rPr lang="en-GB" sz="1900" b="1" dirty="0">
                <a:effectLst/>
                <a:ea typeface="Times New Roman" panose="02020603050405020304" pitchFamily="18" charset="0"/>
                <a:cs typeface="Times New Roman" panose="02020603050405020304" pitchFamily="18" charset="0"/>
              </a:rPr>
              <a:t>In settings where neither HBV DNA nor </a:t>
            </a:r>
            <a:r>
              <a:rPr lang="en-GB" sz="1900" b="1" dirty="0" err="1">
                <a:effectLst/>
                <a:ea typeface="Times New Roman" panose="02020603050405020304" pitchFamily="18" charset="0"/>
                <a:cs typeface="Times New Roman" panose="02020603050405020304" pitchFamily="18" charset="0"/>
              </a:rPr>
              <a:t>HBeAg</a:t>
            </a:r>
            <a:r>
              <a:rPr lang="en-GB" sz="1900" b="1" dirty="0">
                <a:effectLst/>
                <a:ea typeface="Times New Roman" panose="02020603050405020304" pitchFamily="18" charset="0"/>
                <a:cs typeface="Times New Roman" panose="02020603050405020304" pitchFamily="18" charset="0"/>
              </a:rPr>
              <a:t> testing is available,</a:t>
            </a:r>
            <a:br>
              <a:rPr lang="en-GB" sz="1900" b="1" dirty="0">
                <a:effectLst/>
                <a:ea typeface="Times New Roman" panose="02020603050405020304" pitchFamily="18" charset="0"/>
                <a:cs typeface="Times New Roman" panose="02020603050405020304" pitchFamily="18" charset="0"/>
              </a:rPr>
            </a:br>
            <a:r>
              <a:rPr lang="en-GB" sz="1900" dirty="0">
                <a:ea typeface="Times New Roman" panose="02020603050405020304" pitchFamily="18" charset="0"/>
                <a:cs typeface="Times New Roman" panose="02020603050405020304" pitchFamily="18" charset="0"/>
              </a:rPr>
              <a:t>*P</a:t>
            </a:r>
            <a:r>
              <a:rPr lang="en-GB" sz="1900" dirty="0">
                <a:effectLst/>
                <a:ea typeface="Times New Roman" panose="02020603050405020304" pitchFamily="18" charset="0"/>
                <a:cs typeface="Times New Roman" panose="02020603050405020304" pitchFamily="18" charset="0"/>
              </a:rPr>
              <a:t>rophylaxis with TDF for </a:t>
            </a:r>
            <a:r>
              <a:rPr lang="en-GB" sz="1900" dirty="0">
                <a:solidFill>
                  <a:srgbClr val="C00000"/>
                </a:solidFill>
                <a:effectLst/>
                <a:ea typeface="Times New Roman" panose="02020603050405020304" pitchFamily="18" charset="0"/>
                <a:cs typeface="Times New Roman" panose="02020603050405020304" pitchFamily="18" charset="0"/>
              </a:rPr>
              <a:t>all HBV-positive </a:t>
            </a:r>
            <a:r>
              <a:rPr lang="en-GB" sz="1900" dirty="0">
                <a:effectLst/>
                <a:ea typeface="Times New Roman" panose="02020603050405020304" pitchFamily="18" charset="0"/>
                <a:cs typeface="Times New Roman" panose="02020603050405020304" pitchFamily="18" charset="0"/>
              </a:rPr>
              <a:t>(HBsAg-positive) pregnant women may be considered </a:t>
            </a:r>
          </a:p>
          <a:p>
            <a:pPr marL="0" marR="0" lvl="0" indent="0" defTabSz="914400" rtl="0" eaLnBrk="1" fontAlgn="auto" latinLnBrk="0" hangingPunct="1">
              <a:spcBef>
                <a:spcPts val="0"/>
              </a:spcBef>
              <a:spcAft>
                <a:spcPts val="600"/>
              </a:spcAft>
              <a:buClrTx/>
              <a:buSzTx/>
              <a:buFontTx/>
              <a:buNone/>
              <a:tabLst/>
              <a:defRPr/>
            </a:pPr>
            <a:r>
              <a:rPr kumimoji="0" lang="en-GB" sz="1900" b="0" i="1" u="none" strike="noStrike" kern="1200" cap="none" spc="0" normalizeH="0" baseline="0" noProof="0" dirty="0">
                <a:ln>
                  <a:noFill/>
                </a:ln>
                <a:effectLst/>
                <a:uLnTx/>
                <a:uFillTx/>
                <a:ea typeface="Times New Roman" panose="02020603050405020304" pitchFamily="18" charset="0"/>
                <a:cs typeface="+mn-cs"/>
              </a:rPr>
              <a:t>(conditional recommendation, low-certainty evidence)</a:t>
            </a:r>
            <a:endParaRPr kumimoji="0" lang="en-US" sz="1900" b="0" i="0" u="none" strike="noStrike" kern="1200" cap="none" spc="0" normalizeH="0" baseline="0" noProof="0" dirty="0">
              <a:ln>
                <a:noFill/>
              </a:ln>
              <a:effectLst/>
              <a:uLnTx/>
              <a:uFillTx/>
              <a:ea typeface="+mn-ea"/>
              <a:cs typeface="+mn-cs"/>
            </a:endParaRPr>
          </a:p>
        </p:txBody>
      </p:sp>
      <p:sp>
        <p:nvSpPr>
          <p:cNvPr id="4" name="Content Placeholder 2">
            <a:extLst>
              <a:ext uri="{FF2B5EF4-FFF2-40B4-BE49-F238E27FC236}">
                <a16:creationId xmlns:a16="http://schemas.microsoft.com/office/drawing/2014/main" id="{78B1DECE-E2EF-A75F-FA53-BF2CCE55BF68}"/>
              </a:ext>
            </a:extLst>
          </p:cNvPr>
          <p:cNvSpPr txBox="1">
            <a:spLocks/>
          </p:cNvSpPr>
          <p:nvPr/>
        </p:nvSpPr>
        <p:spPr>
          <a:xfrm>
            <a:off x="142637" y="5054032"/>
            <a:ext cx="7247981" cy="1489882"/>
          </a:xfrm>
          <a:prstGeom prst="rect">
            <a:avLst/>
          </a:prstGeom>
          <a:solidFill>
            <a:schemeClr val="accent3">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GB" sz="1900" dirty="0">
                <a:ea typeface="Times New Roman" panose="02020603050405020304" pitchFamily="18" charset="0"/>
                <a:cs typeface="Times New Roman" panose="02020603050405020304" pitchFamily="18" charset="0"/>
              </a:rPr>
              <a:t>*P</a:t>
            </a:r>
            <a:r>
              <a:rPr lang="en-GB" sz="1900" dirty="0">
                <a:effectLst/>
                <a:ea typeface="Times New Roman" panose="02020603050405020304" pitchFamily="18" charset="0"/>
                <a:cs typeface="Times New Roman" panose="02020603050405020304" pitchFamily="18" charset="0"/>
              </a:rPr>
              <a:t>referably </a:t>
            </a:r>
            <a:r>
              <a:rPr lang="en-GB" sz="1900" b="1" dirty="0">
                <a:effectLst/>
                <a:ea typeface="Times New Roman" panose="02020603050405020304" pitchFamily="18" charset="0"/>
                <a:cs typeface="Times New Roman" panose="02020603050405020304" pitchFamily="18" charset="0"/>
              </a:rPr>
              <a:t>from the second trimester of pregnancy until at least delivery or completion of the infant HBV vaccination series)</a:t>
            </a:r>
            <a:r>
              <a:rPr lang="en-GB" sz="1900" dirty="0">
                <a:effectLst/>
                <a:ea typeface="Times New Roman" panose="02020603050405020304" pitchFamily="18" charset="0"/>
                <a:cs typeface="Times New Roman" panose="02020603050405020304" pitchFamily="18" charset="0"/>
              </a:rPr>
              <a:t>, to prevent MTCT of HBV. </a:t>
            </a:r>
          </a:p>
          <a:p>
            <a:pPr marL="0" marR="0" indent="0">
              <a:spcBef>
                <a:spcPts val="0"/>
              </a:spcBef>
              <a:spcAft>
                <a:spcPts val="0"/>
              </a:spcAft>
              <a:buNone/>
            </a:pPr>
            <a:br>
              <a:rPr lang="en-GB" sz="1900" dirty="0">
                <a:effectLst/>
                <a:ea typeface="Times New Roman" panose="02020603050405020304" pitchFamily="18" charset="0"/>
                <a:cs typeface="Times New Roman" panose="02020603050405020304" pitchFamily="18" charset="0"/>
              </a:rPr>
            </a:br>
            <a:r>
              <a:rPr lang="en-GB" sz="1900" dirty="0">
                <a:effectLst/>
                <a:ea typeface="Times New Roman" panose="02020603050405020304" pitchFamily="18" charset="0"/>
                <a:cs typeface="Times New Roman" panose="02020603050405020304" pitchFamily="18" charset="0"/>
              </a:rPr>
              <a:t>All interventions should be given in addition to at least three doses of hepatitis B vaccination for all infants, including a timely birth dose.</a:t>
            </a:r>
          </a:p>
        </p:txBody>
      </p:sp>
      <p:pic>
        <p:nvPicPr>
          <p:cNvPr id="3" name="Picture 2" descr="A diagram of a medical procedure&#10;&#10;Description automatically generated with medium confidence">
            <a:extLst>
              <a:ext uri="{FF2B5EF4-FFF2-40B4-BE49-F238E27FC236}">
                <a16:creationId xmlns:a16="http://schemas.microsoft.com/office/drawing/2014/main" id="{9F1EF969-5AFC-66D6-0276-83B68642287A}"/>
              </a:ext>
            </a:extLst>
          </p:cNvPr>
          <p:cNvPicPr>
            <a:picLocks noChangeAspect="1"/>
          </p:cNvPicPr>
          <p:nvPr/>
        </p:nvPicPr>
        <p:blipFill>
          <a:blip r:embed="rId3"/>
          <a:stretch>
            <a:fillRect/>
          </a:stretch>
        </p:blipFill>
        <p:spPr>
          <a:xfrm>
            <a:off x="7634841" y="750561"/>
            <a:ext cx="4508053" cy="5793353"/>
          </a:xfrm>
          <a:prstGeom prst="rect">
            <a:avLst/>
          </a:prstGeom>
        </p:spPr>
      </p:pic>
    </p:spTree>
    <p:extLst>
      <p:ext uri="{BB962C8B-B14F-4D97-AF65-F5344CB8AC3E}">
        <p14:creationId xmlns:p14="http://schemas.microsoft.com/office/powerpoint/2010/main" val="1954467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931F7E18-E7FE-433A-C1AF-1AE47E664BBB}"/>
              </a:ext>
            </a:extLst>
          </p:cNvPr>
          <p:cNvSpPr>
            <a:spLocks noGrp="1"/>
          </p:cNvSpPr>
          <p:nvPr>
            <p:ph type="title"/>
          </p:nvPr>
        </p:nvSpPr>
        <p:spPr>
          <a:xfrm>
            <a:off x="259200" y="208087"/>
            <a:ext cx="11561325" cy="986067"/>
          </a:xfrm>
        </p:spPr>
        <p:txBody>
          <a:bodyPr/>
          <a:lstStyle/>
          <a:p>
            <a:r>
              <a:rPr lang="en-US" dirty="0">
                <a:solidFill>
                  <a:srgbClr val="F18A00"/>
                </a:solidFill>
              </a:rPr>
              <a:t>IMPLEMENTATION CONSIDERATIONS </a:t>
            </a:r>
            <a:r>
              <a:rPr lang="en-US" dirty="0">
                <a:solidFill>
                  <a:schemeClr val="tx1"/>
                </a:solidFill>
              </a:rPr>
              <a:t>– Antiviral prophylaxis for PMTCT</a:t>
            </a:r>
            <a:endParaRPr lang="en-US" dirty="0">
              <a:solidFill>
                <a:srgbClr val="F18A00"/>
              </a:solidFill>
            </a:endParaRPr>
          </a:p>
        </p:txBody>
      </p:sp>
      <p:sp>
        <p:nvSpPr>
          <p:cNvPr id="2" name="TextBox 1">
            <a:extLst>
              <a:ext uri="{FF2B5EF4-FFF2-40B4-BE49-F238E27FC236}">
                <a16:creationId xmlns:a16="http://schemas.microsoft.com/office/drawing/2014/main" id="{EA8C5A2E-63EE-5632-02DF-6B6D7E4C7437}"/>
              </a:ext>
            </a:extLst>
          </p:cNvPr>
          <p:cNvSpPr txBox="1"/>
          <p:nvPr/>
        </p:nvSpPr>
        <p:spPr>
          <a:xfrm>
            <a:off x="595086" y="1350540"/>
            <a:ext cx="10479313" cy="4795498"/>
          </a:xfrm>
          <a:prstGeom prst="rect">
            <a:avLst/>
          </a:prstGeom>
          <a:noFill/>
          <a:ln>
            <a:solidFill>
              <a:schemeClr val="accent5">
                <a:lumMod val="75000"/>
              </a:schemeClr>
            </a:solidFill>
          </a:ln>
        </p:spPr>
        <p:txBody>
          <a:bodyPr wrap="square" lIns="180000" tIns="180000" rIns="180000" bIns="180000" rtlCol="0">
            <a:spAutoFit/>
          </a:bodyPr>
          <a:lstStyle/>
          <a:p>
            <a:pPr>
              <a:buClr>
                <a:srgbClr val="F18A00"/>
              </a:buClr>
              <a:buSzPct val="110000"/>
            </a:pPr>
            <a:endParaRPr lang="en-GB" sz="1800" b="1" dirty="0">
              <a:solidFill>
                <a:srgbClr val="F18A00"/>
              </a:solidFill>
              <a:effectLst/>
              <a:ea typeface="Times New Roman" panose="02020603050405020304" pitchFamily="18" charset="0"/>
            </a:endParaRPr>
          </a:p>
          <a:p>
            <a:pPr marL="285750" lvl="0" indent="-285750" algn="l">
              <a:buClr>
                <a:srgbClr val="F18A00"/>
              </a:buClr>
              <a:buSzPct val="110000"/>
              <a:buFont typeface="Arial" panose="020B0604020202020204" pitchFamily="34" charset="0"/>
              <a:buChar char="•"/>
            </a:pPr>
            <a:r>
              <a:rPr lang="pt-BR" sz="1800" b="1" dirty="0">
                <a:solidFill>
                  <a:srgbClr val="0070C0"/>
                </a:solidFill>
                <a:effectLst/>
                <a:latin typeface="Arial" panose="020B0604020202020204" pitchFamily="34" charset="0"/>
                <a:cs typeface="Arial" panose="020B0604020202020204" pitchFamily="34" charset="0"/>
              </a:rPr>
              <a:t>Increased coverage of HepBD vaccination should be priority: </a:t>
            </a:r>
            <a:r>
              <a:rPr lang="pt-BR" sz="1800" b="0" dirty="0">
                <a:solidFill>
                  <a:schemeClr val="tx1"/>
                </a:solidFill>
                <a:effectLst/>
                <a:latin typeface="Arial" panose="020B0604020202020204" pitchFamily="34" charset="0"/>
                <a:cs typeface="Arial" panose="020B0604020202020204" pitchFamily="34" charset="0"/>
              </a:rPr>
              <a:t>Funding for introducing and scaling up hepatitis B birth-dose vaccination is now available through Gavi for eligible countries. </a:t>
            </a:r>
          </a:p>
          <a:p>
            <a:pPr marL="285750" lvl="0" indent="-285750" algn="l">
              <a:buClr>
                <a:srgbClr val="F18A00"/>
              </a:buClr>
              <a:buSzPct val="110000"/>
              <a:buFont typeface="Arial" panose="020B0604020202020204" pitchFamily="34" charset="0"/>
              <a:buChar char="•"/>
            </a:pPr>
            <a:endParaRPr lang="pt-BR" sz="1800" b="0" dirty="0">
              <a:solidFill>
                <a:schemeClr val="tx1"/>
              </a:solidFill>
              <a:effectLst/>
              <a:latin typeface="Arial" panose="020B0604020202020204" pitchFamily="34" charset="0"/>
              <a:cs typeface="Arial" panose="020B0604020202020204" pitchFamily="34" charset="0"/>
            </a:endParaRPr>
          </a:p>
          <a:p>
            <a:pPr marL="285750" lvl="0" indent="-285750" algn="l">
              <a:buClr>
                <a:srgbClr val="F18A00"/>
              </a:buClr>
              <a:buSzPct val="110000"/>
              <a:buFont typeface="Arial" panose="020B0604020202020204" pitchFamily="34" charset="0"/>
              <a:buChar char="•"/>
            </a:pPr>
            <a:r>
              <a:rPr lang="pt-BR" sz="1800" b="1" dirty="0">
                <a:solidFill>
                  <a:srgbClr val="0070C0"/>
                </a:solidFill>
                <a:effectLst/>
                <a:latin typeface="Arial" panose="020B0604020202020204" pitchFamily="34" charset="0"/>
                <a:cs typeface="Arial" panose="020B0604020202020204" pitchFamily="34" charset="0"/>
              </a:rPr>
              <a:t>Universal testing for HBsAg, HIV and syphilis for pregnant women: </a:t>
            </a:r>
            <a:r>
              <a:rPr lang="pt-BR" dirty="0">
                <a:latin typeface="Arial" panose="020B0604020202020204" pitchFamily="34" charset="0"/>
                <a:cs typeface="Arial" panose="020B0604020202020204" pitchFamily="34" charset="0"/>
              </a:rPr>
              <a:t>WH</a:t>
            </a:r>
            <a:r>
              <a:rPr lang="pt-BR" sz="1800" b="0" dirty="0">
                <a:solidFill>
                  <a:schemeClr val="tx1"/>
                </a:solidFill>
                <a:effectLst/>
                <a:latin typeface="Arial" panose="020B0604020202020204" pitchFamily="34" charset="0"/>
                <a:cs typeface="Arial" panose="020B0604020202020204" pitchFamily="34" charset="0"/>
              </a:rPr>
              <a:t>O recommends that all pregnant women are tested routinely for HIV, syphilis and HBsAg during pregnancy as part of a triple mother-to-child transmission elimination strategy</a:t>
            </a:r>
          </a:p>
          <a:p>
            <a:pPr marL="285750" lvl="0" indent="-285750" algn="l">
              <a:buClr>
                <a:srgbClr val="F18A00"/>
              </a:buClr>
              <a:buSzPct val="110000"/>
              <a:buFont typeface="Arial" panose="020B0604020202020204" pitchFamily="34" charset="0"/>
              <a:buChar char="•"/>
            </a:pPr>
            <a:endParaRPr lang="pt-BR" sz="1800" b="0" dirty="0">
              <a:solidFill>
                <a:schemeClr val="tx1"/>
              </a:solidFill>
              <a:effectLst/>
              <a:latin typeface="Arial" panose="020B0604020202020204" pitchFamily="34" charset="0"/>
              <a:cs typeface="Arial" panose="020B0604020202020204" pitchFamily="34" charset="0"/>
            </a:endParaRPr>
          </a:p>
          <a:p>
            <a:pPr marL="285750" lvl="0" indent="-285750" algn="l">
              <a:buClr>
                <a:srgbClr val="F18A00"/>
              </a:buClr>
              <a:buSzPct val="110000"/>
              <a:buFont typeface="Arial" panose="020B0604020202020204" pitchFamily="34" charset="0"/>
              <a:buChar char="•"/>
            </a:pPr>
            <a:r>
              <a:rPr lang="pt-BR" sz="1800" b="1" dirty="0">
                <a:solidFill>
                  <a:srgbClr val="0070C0"/>
                </a:solidFill>
                <a:effectLst/>
                <a:latin typeface="Arial" panose="020B0604020202020204" pitchFamily="34" charset="0"/>
                <a:cs typeface="Arial" panose="020B0604020202020204" pitchFamily="34" charset="0"/>
              </a:rPr>
              <a:t>Increased health-care worker capacity: </a:t>
            </a:r>
            <a:r>
              <a:rPr lang="pt-BR" sz="1800" b="0" dirty="0">
                <a:solidFill>
                  <a:schemeClr val="tx1"/>
                </a:solidFill>
                <a:effectLst/>
                <a:latin typeface="Arial" panose="020B0604020202020204" pitchFamily="34" charset="0"/>
                <a:cs typeface="Arial" panose="020B0604020202020204" pitchFamily="34" charset="0"/>
              </a:rPr>
              <a:t>Increased number of trained health-care workers in antenatal clinic settings will be required to support expanded HepB antiviral prophylaxis and monitoring after treatment. </a:t>
            </a:r>
          </a:p>
          <a:p>
            <a:pPr marL="285750" lvl="0" indent="-285750" algn="l">
              <a:buClr>
                <a:srgbClr val="F18A00"/>
              </a:buClr>
              <a:buSzPct val="110000"/>
              <a:buFont typeface="Arial" panose="020B0604020202020204" pitchFamily="34" charset="0"/>
              <a:buChar char="•"/>
            </a:pPr>
            <a:endParaRPr lang="pt-BR" sz="1800" b="0" dirty="0">
              <a:solidFill>
                <a:schemeClr val="tx1"/>
              </a:solidFill>
              <a:effectLst/>
              <a:latin typeface="Arial" panose="020B0604020202020204" pitchFamily="34" charset="0"/>
              <a:cs typeface="Arial" panose="020B0604020202020204" pitchFamily="34" charset="0"/>
            </a:endParaRPr>
          </a:p>
          <a:p>
            <a:pPr marL="285750" indent="-285750">
              <a:buClr>
                <a:srgbClr val="F18A00"/>
              </a:buClr>
              <a:buSzPct val="110000"/>
              <a:buFont typeface="Arial" panose="020B0604020202020204" pitchFamily="34" charset="0"/>
              <a:buChar char="•"/>
            </a:pPr>
            <a:r>
              <a:rPr lang="pt-BR" sz="1800" b="1" dirty="0" err="1">
                <a:solidFill>
                  <a:srgbClr val="0070C0"/>
                </a:solidFill>
                <a:effectLst/>
                <a:latin typeface="Arial" panose="020B0604020202020204" pitchFamily="34" charset="0"/>
                <a:cs typeface="Arial" panose="020B0604020202020204" pitchFamily="34" charset="0"/>
              </a:rPr>
              <a:t>Simplified, integrated </a:t>
            </a:r>
            <a:r>
              <a:rPr lang="pt-BR" sz="1800" b="1" dirty="0">
                <a:solidFill>
                  <a:srgbClr val="0070C0"/>
                </a:solidFill>
                <a:effectLst/>
                <a:latin typeface="Arial" panose="020B0604020202020204" pitchFamily="34" charset="0"/>
                <a:cs typeface="Arial" panose="020B0604020202020204" pitchFamily="34" charset="0"/>
              </a:rPr>
              <a:t>HIV, HBV and syphilis </a:t>
            </a:r>
            <a:r>
              <a:rPr lang="pt-BR" sz="1800" b="1" dirty="0" err="1">
                <a:solidFill>
                  <a:srgbClr val="0070C0"/>
                </a:solidFill>
                <a:effectLst/>
                <a:latin typeface="Arial" panose="020B0604020202020204" pitchFamily="34" charset="0"/>
                <a:cs typeface="Arial" panose="020B0604020202020204" pitchFamily="34" charset="0"/>
              </a:rPr>
              <a:t>ANC testing and treatment </a:t>
            </a:r>
            <a:r>
              <a:rPr lang="pt-BR" sz="1800" b="0" dirty="0">
                <a:solidFill>
                  <a:schemeClr val="tx1"/>
                </a:solidFill>
                <a:effectLst/>
                <a:latin typeface="Arial" panose="020B0604020202020204" pitchFamily="34" charset="0"/>
                <a:cs typeface="Arial" panose="020B0604020202020204" pitchFamily="34" charset="0"/>
              </a:rPr>
              <a:t>pathways, ideally in the context of triple elimination of MTCT, will be key to support implementation of HBV DNA or universal hepatitis B prophylaxis</a:t>
            </a:r>
          </a:p>
          <a:p>
            <a:pPr marL="285750" lvl="0" indent="-285750" algn="l">
              <a:buClr>
                <a:srgbClr val="F18A00"/>
              </a:buClr>
              <a:buSzPct val="110000"/>
              <a:buFont typeface="Arial" panose="020B0604020202020204" pitchFamily="34" charset="0"/>
              <a:buChar char="•"/>
            </a:pPr>
            <a:endParaRPr lang="pt-BR" sz="1800" b="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69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AC8A42-191D-B021-B952-6C40BD6BBC1C}"/>
              </a:ext>
            </a:extLst>
          </p:cNvPr>
          <p:cNvSpPr/>
          <p:nvPr/>
        </p:nvSpPr>
        <p:spPr>
          <a:xfrm>
            <a:off x="457200" y="5814871"/>
            <a:ext cx="1807029" cy="9204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4620B-E925-9AD4-3F5E-29B25D2E4F3E}"/>
              </a:ext>
            </a:extLst>
          </p:cNvPr>
          <p:cNvSpPr>
            <a:spLocks noGrp="1"/>
          </p:cNvSpPr>
          <p:nvPr>
            <p:ph type="title"/>
          </p:nvPr>
        </p:nvSpPr>
        <p:spPr>
          <a:xfrm>
            <a:off x="457200" y="251166"/>
            <a:ext cx="11277600" cy="806544"/>
          </a:xfrm>
        </p:spPr>
        <p:txBody>
          <a:bodyPr/>
          <a:lstStyle/>
          <a:p>
            <a:r>
              <a:rPr lang="en-US" sz="3200" dirty="0">
                <a:solidFill>
                  <a:srgbClr val="F18A00"/>
                </a:solidFill>
              </a:rPr>
              <a:t>5. RECOMMENDATIONS AND RATIONALE</a:t>
            </a:r>
            <a:r>
              <a:rPr lang="en-US" sz="3200" dirty="0"/>
              <a:t> </a:t>
            </a:r>
            <a:r>
              <a:rPr lang="en-US" sz="3200" dirty="0">
                <a:solidFill>
                  <a:schemeClr val="tx1"/>
                </a:solidFill>
              </a:rPr>
              <a:t>– HBV DNA testing and Reflex testing</a:t>
            </a:r>
            <a:endParaRPr lang="en-US" dirty="0">
              <a:solidFill>
                <a:schemeClr val="tx1"/>
              </a:solidFill>
            </a:endParaRPr>
          </a:p>
        </p:txBody>
      </p:sp>
      <p:sp>
        <p:nvSpPr>
          <p:cNvPr id="6" name="TextBox 5">
            <a:extLst>
              <a:ext uri="{FF2B5EF4-FFF2-40B4-BE49-F238E27FC236}">
                <a16:creationId xmlns:a16="http://schemas.microsoft.com/office/drawing/2014/main" id="{71630ECC-D4E0-DAB7-ED37-D330777F9AD4}"/>
              </a:ext>
            </a:extLst>
          </p:cNvPr>
          <p:cNvSpPr txBox="1"/>
          <p:nvPr/>
        </p:nvSpPr>
        <p:spPr>
          <a:xfrm>
            <a:off x="240999" y="1561535"/>
            <a:ext cx="7171295" cy="2092881"/>
          </a:xfrm>
          <a:prstGeom prst="rect">
            <a:avLst/>
          </a:prstGeom>
          <a:solidFill>
            <a:srgbClr val="F18A00">
              <a:alpha val="9804"/>
            </a:srgbClr>
          </a:solidFill>
        </p:spPr>
        <p:txBody>
          <a:bodyPr wrap="square">
            <a:spAutoFit/>
          </a:bodyPr>
          <a:lstStyle/>
          <a:p>
            <a:pPr>
              <a:spcAft>
                <a:spcPts val="600"/>
              </a:spcAft>
              <a:defRPr/>
            </a:pPr>
            <a:r>
              <a:rPr lang="en-GB" sz="2000" b="1" dirty="0">
                <a:solidFill>
                  <a:srgbClr val="C00000"/>
                </a:solidFill>
                <a:effectLst/>
                <a:ea typeface="Times New Roman" panose="02020603050405020304" pitchFamily="18" charset="0"/>
                <a:cs typeface="Arial" panose="020B0604020202020204" pitchFamily="34" charset="0"/>
              </a:rPr>
              <a:t>Point-of-care (POC) HBV DNA assays:</a:t>
            </a:r>
          </a:p>
          <a:p>
            <a:pPr marL="0" marR="0" lvl="0" indent="0" defTabSz="914400" rtl="0" eaLnBrk="1" fontAlgn="auto" latinLnBrk="0" hangingPunct="1">
              <a:spcBef>
                <a:spcPts val="0"/>
              </a:spcBef>
              <a:spcAft>
                <a:spcPts val="600"/>
              </a:spcAft>
              <a:buClrTx/>
              <a:buSzTx/>
              <a:buFontTx/>
              <a:buNone/>
              <a:tabLst/>
              <a:defRPr/>
            </a:pPr>
            <a:r>
              <a:rPr lang="en-GB" sz="2000" dirty="0">
                <a:effectLst/>
                <a:ea typeface="Times New Roman" panose="02020603050405020304" pitchFamily="18" charset="0"/>
                <a:cs typeface="Arial" panose="020B0604020202020204" pitchFamily="34" charset="0"/>
              </a:rPr>
              <a:t>POC HBV DNA nucleic acid testing (NAT) assays may be used as an </a:t>
            </a:r>
            <a:r>
              <a:rPr lang="en-GB" sz="2000" b="1" dirty="0">
                <a:effectLst/>
                <a:ea typeface="Times New Roman" panose="02020603050405020304" pitchFamily="18" charset="0"/>
                <a:cs typeface="Arial" panose="020B0604020202020204" pitchFamily="34" charset="0"/>
              </a:rPr>
              <a:t>alternative approach </a:t>
            </a:r>
            <a:r>
              <a:rPr lang="en-GB" sz="2000" dirty="0">
                <a:effectLst/>
                <a:ea typeface="Times New Roman" panose="02020603050405020304" pitchFamily="18" charset="0"/>
                <a:cs typeface="Arial" panose="020B0604020202020204" pitchFamily="34" charset="0"/>
              </a:rPr>
              <a:t>to laboratory-based HBV DNA testing to assess HBV DNA level for treatment eligibility and to monitor treatment response.</a:t>
            </a:r>
          </a:p>
          <a:p>
            <a:pPr marL="0" marR="0" lvl="0" indent="0" defTabSz="914400" rtl="0" eaLnBrk="1" fontAlgn="auto" latinLnBrk="0" hangingPunct="1">
              <a:spcBef>
                <a:spcPts val="0"/>
              </a:spcBef>
              <a:spcAft>
                <a:spcPts val="600"/>
              </a:spcAft>
              <a:buClrTx/>
              <a:buSzTx/>
              <a:buFontTx/>
              <a:buNone/>
              <a:tabLst/>
              <a:defRPr/>
            </a:pPr>
            <a:r>
              <a:rPr kumimoji="0" lang="en-GB" sz="2000" b="0" i="1"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(conditional recommendation, low-certainty evidence)</a:t>
            </a:r>
            <a:endParaRPr kumimoji="0" lang="en-US"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0F9CC43-7A71-DE46-2779-E9E135B198AE}"/>
              </a:ext>
            </a:extLst>
          </p:cNvPr>
          <p:cNvSpPr txBox="1"/>
          <p:nvPr/>
        </p:nvSpPr>
        <p:spPr>
          <a:xfrm>
            <a:off x="4253751" y="754991"/>
            <a:ext cx="4753419" cy="400110"/>
          </a:xfrm>
          <a:prstGeom prst="rect">
            <a:avLst/>
          </a:prstGeom>
          <a:no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GB" sz="2000" b="1" i="1"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New recommendations</a:t>
            </a:r>
            <a:endParaRPr kumimoji="0" lang="en-US" sz="2000" b="0" i="1"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8E22007E-715A-1EEB-36EA-C3849BCB6ACD}"/>
              </a:ext>
            </a:extLst>
          </p:cNvPr>
          <p:cNvSpPr txBox="1">
            <a:spLocks/>
          </p:cNvSpPr>
          <p:nvPr/>
        </p:nvSpPr>
        <p:spPr>
          <a:xfrm>
            <a:off x="7645124" y="3734632"/>
            <a:ext cx="4438791" cy="30007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F18A00"/>
                </a:solidFill>
                <a:effectLst/>
                <a:ea typeface="Times New Roman" panose="02020603050405020304" pitchFamily="18" charset="0"/>
              </a:rPr>
              <a:t>Three systematic reviews</a:t>
            </a:r>
          </a:p>
          <a:p>
            <a:r>
              <a:rPr lang="en-GB" sz="1600" dirty="0">
                <a:solidFill>
                  <a:srgbClr val="F18A00"/>
                </a:solidFill>
                <a:ea typeface="Times New Roman" panose="02020603050405020304" pitchFamily="18" charset="0"/>
              </a:rPr>
              <a:t>D</a:t>
            </a:r>
            <a:r>
              <a:rPr lang="en-GB" sz="1600" dirty="0">
                <a:solidFill>
                  <a:srgbClr val="F18A00"/>
                </a:solidFill>
                <a:effectLst/>
                <a:ea typeface="Times New Roman" panose="02020603050405020304" pitchFamily="18" charset="0"/>
              </a:rPr>
              <a:t>iagnostic accuracy of </a:t>
            </a:r>
            <a:r>
              <a:rPr lang="en-GB" sz="1600" u="sng" dirty="0">
                <a:solidFill>
                  <a:srgbClr val="F18A00"/>
                </a:solidFill>
                <a:effectLst/>
                <a:ea typeface="Times New Roman" panose="02020603050405020304" pitchFamily="18" charset="0"/>
              </a:rPr>
              <a:t>POC</a:t>
            </a:r>
            <a:r>
              <a:rPr lang="en-GB" sz="1600" dirty="0">
                <a:solidFill>
                  <a:srgbClr val="F18A00"/>
                </a:solidFill>
                <a:effectLst/>
                <a:ea typeface="Times New Roman" panose="02020603050405020304" pitchFamily="18" charset="0"/>
              </a:rPr>
              <a:t> assays review </a:t>
            </a:r>
            <a:r>
              <a:rPr lang="en-GB" sz="1600" dirty="0">
                <a:solidFill>
                  <a:srgbClr val="F18A00"/>
                </a:solidFill>
                <a:ea typeface="Times New Roman" panose="02020603050405020304" pitchFamily="18" charset="0"/>
              </a:rPr>
              <a:t>(</a:t>
            </a:r>
            <a:r>
              <a:rPr lang="en-GB" sz="1600" dirty="0">
                <a:effectLst/>
                <a:ea typeface="Times New Roman" panose="02020603050405020304" pitchFamily="18" charset="0"/>
              </a:rPr>
              <a:t>15 studies): high sensitivity (96–98%) and specificity (98–99%)) </a:t>
            </a:r>
          </a:p>
          <a:p>
            <a:r>
              <a:rPr lang="en-GB" sz="1600" dirty="0">
                <a:solidFill>
                  <a:srgbClr val="F18A00"/>
                </a:solidFill>
                <a:ea typeface="Times New Roman" panose="02020603050405020304" pitchFamily="18" charset="0"/>
              </a:rPr>
              <a:t>Clinical impact </a:t>
            </a:r>
            <a:r>
              <a:rPr lang="en-GB" sz="1600" dirty="0">
                <a:solidFill>
                  <a:srgbClr val="F18A00"/>
                </a:solidFill>
                <a:effectLst/>
                <a:ea typeface="Times New Roman" panose="02020603050405020304" pitchFamily="18" charset="0"/>
              </a:rPr>
              <a:t>review of </a:t>
            </a:r>
            <a:r>
              <a:rPr lang="en-GB" sz="1600" u="sng" dirty="0">
                <a:solidFill>
                  <a:srgbClr val="F18A00"/>
                </a:solidFill>
                <a:effectLst/>
                <a:ea typeface="Times New Roman" panose="02020603050405020304" pitchFamily="18" charset="0"/>
              </a:rPr>
              <a:t>POC</a:t>
            </a:r>
            <a:r>
              <a:rPr lang="en-GB" sz="1600" dirty="0">
                <a:solidFill>
                  <a:srgbClr val="F18A00"/>
                </a:solidFill>
                <a:effectLst/>
                <a:ea typeface="Times New Roman" panose="02020603050405020304" pitchFamily="18" charset="0"/>
              </a:rPr>
              <a:t> assays </a:t>
            </a:r>
            <a:r>
              <a:rPr lang="en-GB" sz="1600" dirty="0">
                <a:effectLst/>
                <a:ea typeface="Times New Roman" panose="02020603050405020304" pitchFamily="18" charset="0"/>
              </a:rPr>
              <a:t>(7 studies) showed high uptake of testing (89% (95% CI 55–100%) and of treatment initiation (88% (95% CI 66–100%). </a:t>
            </a:r>
            <a:endParaRPr lang="en-GB" sz="1600" dirty="0">
              <a:ea typeface="Times New Roman" panose="02020603050405020304" pitchFamily="18" charset="0"/>
            </a:endParaRPr>
          </a:p>
          <a:p>
            <a:r>
              <a:rPr lang="en-GB" sz="1600" dirty="0">
                <a:solidFill>
                  <a:srgbClr val="F18A00"/>
                </a:solidFill>
                <a:ea typeface="Times New Roman" panose="02020603050405020304" pitchFamily="18" charset="0"/>
              </a:rPr>
              <a:t>Clinical impact </a:t>
            </a:r>
            <a:r>
              <a:rPr lang="en-GB" sz="1600" dirty="0">
                <a:solidFill>
                  <a:srgbClr val="F18A00"/>
                </a:solidFill>
                <a:effectLst/>
                <a:ea typeface="Times New Roman" panose="02020603050405020304" pitchFamily="18" charset="0"/>
              </a:rPr>
              <a:t>review of </a:t>
            </a:r>
            <a:r>
              <a:rPr lang="en-GB" sz="1600" u="sng" dirty="0">
                <a:solidFill>
                  <a:srgbClr val="F18A00"/>
                </a:solidFill>
                <a:effectLst/>
                <a:ea typeface="Times New Roman" panose="02020603050405020304" pitchFamily="18" charset="0"/>
              </a:rPr>
              <a:t>Reflex</a:t>
            </a:r>
            <a:r>
              <a:rPr lang="en-GB" sz="1600" dirty="0">
                <a:solidFill>
                  <a:srgbClr val="F18A00"/>
                </a:solidFill>
                <a:effectLst/>
                <a:ea typeface="Times New Roman" panose="02020603050405020304" pitchFamily="18" charset="0"/>
              </a:rPr>
              <a:t> HBV DNA testing </a:t>
            </a:r>
            <a:r>
              <a:rPr lang="en-GB" sz="1600" dirty="0">
                <a:effectLst/>
                <a:ea typeface="Times New Roman" panose="02020603050405020304" pitchFamily="18" charset="0"/>
              </a:rPr>
              <a:t>(8 studies) showed high uptake of HBV DNA testing and treatment initiation. </a:t>
            </a:r>
            <a:endParaRPr lang="en-US" sz="1600" dirty="0"/>
          </a:p>
        </p:txBody>
      </p:sp>
      <p:pic>
        <p:nvPicPr>
          <p:cNvPr id="3" name="Picture 2" descr="A white and black machine with blue text&#10;&#10;Description automatically generated with medium confidence">
            <a:extLst>
              <a:ext uri="{FF2B5EF4-FFF2-40B4-BE49-F238E27FC236}">
                <a16:creationId xmlns:a16="http://schemas.microsoft.com/office/drawing/2014/main" id="{68C768C5-4093-3EC2-2ABB-FA0D234D624E}"/>
              </a:ext>
            </a:extLst>
          </p:cNvPr>
          <p:cNvPicPr>
            <a:picLocks noChangeAspect="1"/>
          </p:cNvPicPr>
          <p:nvPr/>
        </p:nvPicPr>
        <p:blipFill>
          <a:blip r:embed="rId3"/>
          <a:stretch>
            <a:fillRect/>
          </a:stretch>
        </p:blipFill>
        <p:spPr>
          <a:xfrm>
            <a:off x="7938249" y="1043129"/>
            <a:ext cx="4145665" cy="2484559"/>
          </a:xfrm>
          <a:prstGeom prst="rect">
            <a:avLst/>
          </a:prstGeom>
        </p:spPr>
      </p:pic>
      <p:sp>
        <p:nvSpPr>
          <p:cNvPr id="7" name="TextBox 6">
            <a:extLst>
              <a:ext uri="{FF2B5EF4-FFF2-40B4-BE49-F238E27FC236}">
                <a16:creationId xmlns:a16="http://schemas.microsoft.com/office/drawing/2014/main" id="{4DCF952A-2EE4-2C3C-5A42-DD27FA3DA2ED}"/>
              </a:ext>
            </a:extLst>
          </p:cNvPr>
          <p:cNvSpPr txBox="1"/>
          <p:nvPr/>
        </p:nvSpPr>
        <p:spPr>
          <a:xfrm>
            <a:off x="240999" y="3825797"/>
            <a:ext cx="7187924" cy="2816156"/>
          </a:xfrm>
          <a:prstGeom prst="rect">
            <a:avLst/>
          </a:prstGeom>
          <a:solidFill>
            <a:schemeClr val="accent4">
              <a:lumMod val="40000"/>
              <a:lumOff val="60000"/>
              <a:alpha val="9804"/>
            </a:schemeClr>
          </a:solidFill>
        </p:spPr>
        <p:txBody>
          <a:bodyPr wrap="square">
            <a:spAutoFit/>
          </a:bodyPr>
          <a:lstStyle/>
          <a:p>
            <a:pPr>
              <a:spcAft>
                <a:spcPts val="600"/>
              </a:spcAft>
              <a:defRPr/>
            </a:pPr>
            <a:r>
              <a:rPr lang="en-GB" b="1" dirty="0">
                <a:solidFill>
                  <a:srgbClr val="C00000"/>
                </a:solidFill>
                <a:effectLst/>
                <a:ea typeface="Times New Roman" panose="02020603050405020304" pitchFamily="18" charset="0"/>
                <a:cs typeface="Times New Roman" panose="02020603050405020304" pitchFamily="18" charset="0"/>
              </a:rPr>
              <a:t>Reflex HBV DNA testing:</a:t>
            </a:r>
          </a:p>
          <a:p>
            <a:pPr marL="0" marR="643255" indent="0" algn="l">
              <a:spcBef>
                <a:spcPts val="0"/>
              </a:spcBef>
              <a:spcAft>
                <a:spcPts val="600"/>
              </a:spcAft>
              <a:buNone/>
            </a:pPr>
            <a:r>
              <a:rPr lang="en-GB" dirty="0">
                <a:effectLst/>
                <a:ea typeface="Times New Roman" panose="02020603050405020304" pitchFamily="18" charset="0"/>
                <a:cs typeface="Arial" panose="020B0604020202020204" pitchFamily="34" charset="0"/>
              </a:rPr>
              <a:t>Reflex testing for those testing positive on HBsAg may be used as an additional strategy to promote linkage to care and treatment.</a:t>
            </a:r>
            <a:endParaRPr lang="en-US" dirty="0">
              <a:ea typeface="Times New Roman" panose="02020603050405020304" pitchFamily="18" charset="0"/>
              <a:cs typeface="Arial" panose="020B0604020202020204" pitchFamily="34" charset="0"/>
            </a:endParaRPr>
          </a:p>
          <a:p>
            <a:pPr marR="643255">
              <a:spcBef>
                <a:spcPts val="0"/>
              </a:spcBef>
              <a:spcAft>
                <a:spcPts val="600"/>
              </a:spcAft>
            </a:pPr>
            <a:r>
              <a:rPr lang="en-GB" dirty="0">
                <a:effectLst/>
                <a:ea typeface="Times New Roman" panose="02020603050405020304" pitchFamily="18" charset="0"/>
                <a:cs typeface="Arial" panose="020B0604020202020204" pitchFamily="34" charset="0"/>
              </a:rPr>
              <a:t>This can be achieved through either l</a:t>
            </a:r>
            <a:r>
              <a:rPr lang="en-GB" b="1" dirty="0">
                <a:effectLst/>
                <a:ea typeface="Times New Roman" panose="02020603050405020304" pitchFamily="18" charset="0"/>
                <a:cs typeface="Arial" panose="020B0604020202020204" pitchFamily="34" charset="0"/>
              </a:rPr>
              <a:t>aboratory-based</a:t>
            </a:r>
            <a:r>
              <a:rPr lang="en-GB" dirty="0">
                <a:effectLst/>
                <a:ea typeface="Times New Roman" panose="02020603050405020304" pitchFamily="18" charset="0"/>
                <a:cs typeface="Arial" panose="020B0604020202020204" pitchFamily="34" charset="0"/>
              </a:rPr>
              <a:t> reflex HBV DNA testing using a sample already held in the laboratory or </a:t>
            </a:r>
            <a:r>
              <a:rPr lang="en-GB" b="1" dirty="0">
                <a:effectLst/>
                <a:ea typeface="Times New Roman" panose="02020603050405020304" pitchFamily="18" charset="0"/>
                <a:cs typeface="Arial" panose="020B0604020202020204" pitchFamily="34" charset="0"/>
              </a:rPr>
              <a:t>clinic-based reflex </a:t>
            </a:r>
            <a:r>
              <a:rPr lang="en-GB" dirty="0">
                <a:effectLst/>
                <a:ea typeface="Times New Roman" panose="02020603050405020304" pitchFamily="18" charset="0"/>
                <a:cs typeface="Arial" panose="020B0604020202020204" pitchFamily="34" charset="0"/>
              </a:rPr>
              <a:t>testing in a health-care facility through immediate sample collection following a positive HBsAg rapid diagnostic test (RDT).</a:t>
            </a:r>
          </a:p>
          <a:p>
            <a:pPr>
              <a:spcAft>
                <a:spcPts val="600"/>
              </a:spcAft>
            </a:pPr>
            <a:r>
              <a:rPr lang="en-GB" i="1" dirty="0">
                <a:effectLst/>
                <a:ea typeface="Times New Roman" panose="02020603050405020304" pitchFamily="18" charset="0"/>
                <a:cs typeface="Arial" panose="020B0604020202020204" pitchFamily="34" charset="0"/>
              </a:rPr>
              <a:t>(conditional recommendation, low-certainty evidence)</a:t>
            </a:r>
            <a:endParaRPr lang="en-US"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7915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9CE6C8-CA31-A35D-C6C9-AE7FE00A0679}"/>
              </a:ext>
            </a:extLst>
          </p:cNvPr>
          <p:cNvSpPr/>
          <p:nvPr/>
        </p:nvSpPr>
        <p:spPr>
          <a:xfrm>
            <a:off x="332509" y="6008914"/>
            <a:ext cx="1655948" cy="71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4620B-E925-9AD4-3F5E-29B25D2E4F3E}"/>
              </a:ext>
            </a:extLst>
          </p:cNvPr>
          <p:cNvSpPr>
            <a:spLocks noGrp="1"/>
          </p:cNvSpPr>
          <p:nvPr>
            <p:ph type="title"/>
          </p:nvPr>
        </p:nvSpPr>
        <p:spPr>
          <a:xfrm>
            <a:off x="157948" y="134791"/>
            <a:ext cx="11878887" cy="489857"/>
          </a:xfrm>
        </p:spPr>
        <p:txBody>
          <a:bodyPr/>
          <a:lstStyle/>
          <a:p>
            <a:r>
              <a:rPr lang="en-US" sz="3200" dirty="0">
                <a:solidFill>
                  <a:srgbClr val="F18A00"/>
                </a:solidFill>
              </a:rPr>
              <a:t>5. RECOMMENDATIONS AND RATIONALE</a:t>
            </a:r>
            <a:r>
              <a:rPr lang="en-US" sz="3200" dirty="0"/>
              <a:t> </a:t>
            </a:r>
            <a:r>
              <a:rPr lang="en-US" sz="3200" dirty="0">
                <a:solidFill>
                  <a:schemeClr val="tx1"/>
                </a:solidFill>
              </a:rPr>
              <a:t>– HDV testing - Who to test?</a:t>
            </a:r>
            <a:endParaRPr lang="en-US" dirty="0">
              <a:solidFill>
                <a:schemeClr val="tx1"/>
              </a:solidFill>
            </a:endParaRPr>
          </a:p>
        </p:txBody>
      </p:sp>
      <p:sp>
        <p:nvSpPr>
          <p:cNvPr id="6" name="TextBox 5">
            <a:extLst>
              <a:ext uri="{FF2B5EF4-FFF2-40B4-BE49-F238E27FC236}">
                <a16:creationId xmlns:a16="http://schemas.microsoft.com/office/drawing/2014/main" id="{71630ECC-D4E0-DAB7-ED37-D330777F9AD4}"/>
              </a:ext>
            </a:extLst>
          </p:cNvPr>
          <p:cNvSpPr txBox="1"/>
          <p:nvPr/>
        </p:nvSpPr>
        <p:spPr>
          <a:xfrm>
            <a:off x="157948" y="1320822"/>
            <a:ext cx="5732871" cy="1908215"/>
          </a:xfrm>
          <a:prstGeom prst="rect">
            <a:avLst/>
          </a:prstGeom>
          <a:solidFill>
            <a:srgbClr val="F18A00">
              <a:alpha val="9804"/>
            </a:srgbClr>
          </a:solid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GB" b="1"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Universal testing approach</a:t>
            </a:r>
          </a:p>
          <a:p>
            <a:pPr marL="0" marR="0" lvl="0" indent="0">
              <a:spcBef>
                <a:spcPts val="0"/>
              </a:spcBef>
              <a:spcAft>
                <a:spcPts val="600"/>
              </a:spcAft>
              <a:buNone/>
            </a:pPr>
            <a:r>
              <a:rPr lang="en-GB" dirty="0">
                <a:ea typeface="Times New Roman" panose="02020603050405020304" pitchFamily="18" charset="0"/>
                <a:cs typeface="Arial" panose="020B0604020202020204" pitchFamily="34" charset="0"/>
              </a:rPr>
              <a:t>S</a:t>
            </a:r>
            <a:r>
              <a:rPr lang="en-GB" dirty="0">
                <a:effectLst/>
                <a:ea typeface="Times New Roman" panose="02020603050405020304" pitchFamily="18" charset="0"/>
                <a:cs typeface="Arial" panose="020B0604020202020204" pitchFamily="34" charset="0"/>
              </a:rPr>
              <a:t>erological testing for anti-HDV antibodies may be performed </a:t>
            </a:r>
            <a:r>
              <a:rPr lang="en-GB" b="1" u="sng" dirty="0">
                <a:effectLst/>
                <a:ea typeface="Times New Roman" panose="02020603050405020304" pitchFamily="18" charset="0"/>
                <a:cs typeface="Arial" panose="020B0604020202020204" pitchFamily="34" charset="0"/>
              </a:rPr>
              <a:t>for all individuals </a:t>
            </a:r>
            <a:r>
              <a:rPr lang="en-GB" dirty="0">
                <a:effectLst/>
                <a:ea typeface="Times New Roman" panose="02020603050405020304" pitchFamily="18" charset="0"/>
                <a:cs typeface="Arial" panose="020B0604020202020204" pitchFamily="34" charset="0"/>
              </a:rPr>
              <a:t>who are HBsAg positive, as the preferred approach to scale up access to HDV diagnosis and linkage to care</a:t>
            </a:r>
            <a:r>
              <a:rPr lang="en-US" dirty="0">
                <a:ea typeface="Times New Roman" panose="02020603050405020304" pitchFamily="18" charset="0"/>
                <a:cs typeface="Arial" panose="020B0604020202020204" pitchFamily="34" charset="0"/>
              </a:rPr>
              <a:t> </a:t>
            </a:r>
          </a:p>
          <a:p>
            <a:pPr marL="0" marR="0" lvl="0" indent="0" defTabSz="914400" rtl="0" eaLnBrk="1" fontAlgn="auto" latinLnBrk="0" hangingPunct="1">
              <a:spcBef>
                <a:spcPts val="0"/>
              </a:spcBef>
              <a:spcAft>
                <a:spcPts val="600"/>
              </a:spcAft>
              <a:buClrTx/>
              <a:buSzTx/>
              <a:buFontTx/>
              <a:buNone/>
              <a:tabLst/>
              <a:defRPr/>
            </a:pPr>
            <a:r>
              <a:rPr kumimoji="0" lang="en-GB" b="0" i="1"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(conditional recommendation, very-low-certainty evidence)</a:t>
            </a:r>
            <a:endParaRPr kumimoji="0" lang="en-US"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DCF952A-2EE4-2C3C-5A42-DD27FA3DA2ED}"/>
              </a:ext>
            </a:extLst>
          </p:cNvPr>
          <p:cNvSpPr txBox="1"/>
          <p:nvPr/>
        </p:nvSpPr>
        <p:spPr>
          <a:xfrm>
            <a:off x="6301181" y="855480"/>
            <a:ext cx="5741366" cy="6093976"/>
          </a:xfrm>
          <a:prstGeom prst="rect">
            <a:avLst/>
          </a:prstGeom>
          <a:solidFill>
            <a:srgbClr val="F18A00">
              <a:alpha val="9804"/>
            </a:srgbClr>
          </a:solid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GB" sz="2000" b="1"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Priority population testing approach</a:t>
            </a:r>
            <a:endParaRPr kumimoji="0" lang="en-US" sz="2000" b="0"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GB" sz="2000" b="1" dirty="0">
                <a:ea typeface="Times New Roman" panose="02020603050405020304" pitchFamily="18" charset="0"/>
                <a:cs typeface="Arial" panose="020B0604020202020204" pitchFamily="34" charset="0"/>
              </a:rPr>
              <a:t>In settings in which a universal anti-HDV antibody testing approach is not feasible </a:t>
            </a:r>
            <a:r>
              <a:rPr lang="en-GB" sz="2000" dirty="0">
                <a:ea typeface="Times New Roman" panose="02020603050405020304" pitchFamily="18" charset="0"/>
                <a:cs typeface="Arial" panose="020B0604020202020204" pitchFamily="34" charset="0"/>
              </a:rPr>
              <a:t>because laboratory capacity or other resources are limited,</a:t>
            </a:r>
            <a:r>
              <a:rPr lang="en-GB" sz="2000" i="1" dirty="0">
                <a:ea typeface="Times New Roman" panose="02020603050405020304" pitchFamily="18" charset="0"/>
                <a:cs typeface="Arial" panose="020B0604020202020204" pitchFamily="34" charset="0"/>
              </a:rPr>
              <a:t> </a:t>
            </a:r>
            <a:r>
              <a:rPr lang="en-GB" sz="2000" dirty="0">
                <a:ea typeface="Times New Roman" panose="02020603050405020304" pitchFamily="18" charset="0"/>
                <a:cs typeface="Arial" panose="020B0604020202020204" pitchFamily="34" charset="0"/>
              </a:rPr>
              <a:t>testing for anti-HDV may be given </a:t>
            </a:r>
            <a:r>
              <a:rPr lang="en-GB" sz="2000" b="1" u="sng" dirty="0">
                <a:ea typeface="Times New Roman" panose="02020603050405020304" pitchFamily="18" charset="0"/>
                <a:cs typeface="Arial" panose="020B0604020202020204" pitchFamily="34" charset="0"/>
              </a:rPr>
              <a:t>priority in specific populations </a:t>
            </a:r>
            <a:r>
              <a:rPr lang="en-GB" sz="2000" dirty="0">
                <a:ea typeface="Times New Roman" panose="02020603050405020304" pitchFamily="18" charset="0"/>
                <a:cs typeface="Arial" panose="020B0604020202020204" pitchFamily="34" charset="0"/>
              </a:rPr>
              <a:t>of HBsAg-positive individuals:</a:t>
            </a:r>
          </a:p>
          <a:p>
            <a:pPr marL="285750" indent="-285750">
              <a:buFont typeface="Arial" panose="020B0604020202020204" pitchFamily="34" charset="0"/>
              <a:buChar char="•"/>
            </a:pPr>
            <a:r>
              <a:rPr lang="en-GB" sz="2000" dirty="0">
                <a:ea typeface="Times New Roman" panose="02020603050405020304" pitchFamily="18" charset="0"/>
                <a:cs typeface="Arial" panose="020B0604020202020204" pitchFamily="34" charset="0"/>
              </a:rPr>
              <a:t>people born in </a:t>
            </a:r>
            <a:r>
              <a:rPr lang="en-GB" sz="2000" b="1" dirty="0">
                <a:ea typeface="Times New Roman" panose="02020603050405020304" pitchFamily="18" charset="0"/>
                <a:cs typeface="Arial" panose="020B0604020202020204" pitchFamily="34" charset="0"/>
              </a:rPr>
              <a:t>HDV-endemic</a:t>
            </a:r>
            <a:r>
              <a:rPr lang="en-GB" sz="2000" dirty="0">
                <a:ea typeface="Times New Roman" panose="02020603050405020304" pitchFamily="18" charset="0"/>
                <a:cs typeface="Arial" panose="020B0604020202020204" pitchFamily="34" charset="0"/>
              </a:rPr>
              <a:t> countries, regions and areas;</a:t>
            </a:r>
            <a:endParaRPr lang="en-US" sz="2000" dirty="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sz="2000" dirty="0">
                <a:ea typeface="Times New Roman" panose="02020603050405020304" pitchFamily="18" charset="0"/>
                <a:cs typeface="Arial" panose="020B0604020202020204" pitchFamily="34" charset="0"/>
              </a:rPr>
              <a:t>people with </a:t>
            </a:r>
            <a:r>
              <a:rPr lang="en-GB" sz="2000" b="1" dirty="0">
                <a:ea typeface="Times New Roman" panose="02020603050405020304" pitchFamily="18" charset="0"/>
                <a:cs typeface="Arial" panose="020B0604020202020204" pitchFamily="34" charset="0"/>
              </a:rPr>
              <a:t>advanced liver disease</a:t>
            </a:r>
            <a:r>
              <a:rPr lang="en-GB" sz="2000" dirty="0">
                <a:ea typeface="Times New Roman" panose="02020603050405020304" pitchFamily="18" charset="0"/>
                <a:cs typeface="Arial" panose="020B0604020202020204" pitchFamily="34" charset="0"/>
              </a:rPr>
              <a:t>, those receiving </a:t>
            </a:r>
            <a:r>
              <a:rPr lang="en-GB" sz="2000" dirty="0" err="1">
                <a:ea typeface="Times New Roman" panose="02020603050405020304" pitchFamily="18" charset="0"/>
                <a:cs typeface="Arial" panose="020B0604020202020204" pitchFamily="34" charset="0"/>
              </a:rPr>
              <a:t>hepB</a:t>
            </a:r>
            <a:r>
              <a:rPr lang="en-GB" sz="2000" i="1" dirty="0">
                <a:solidFill>
                  <a:srgbClr val="000000"/>
                </a:solidFill>
                <a:ea typeface="Times New Roman" panose="02020603050405020304" pitchFamily="18" charset="0"/>
                <a:cs typeface="Arial" panose="020B0604020202020204" pitchFamily="34" charset="0"/>
              </a:rPr>
              <a:t> </a:t>
            </a:r>
            <a:r>
              <a:rPr lang="en-GB" sz="2000" dirty="0">
                <a:ea typeface="Times New Roman" panose="02020603050405020304" pitchFamily="18" charset="0"/>
                <a:cs typeface="Arial" panose="020B0604020202020204" pitchFamily="34" charset="0"/>
              </a:rPr>
              <a:t>treatment; and those with features suggesting HDV infection (such as </a:t>
            </a:r>
            <a:r>
              <a:rPr lang="en-GB" sz="2000" dirty="0">
                <a:solidFill>
                  <a:srgbClr val="3F3F3F"/>
                </a:solidFill>
                <a:ea typeface="Calibri" panose="020F0502020204030204" pitchFamily="34" charset="0"/>
                <a:cs typeface="Arial" panose="020B0604020202020204" pitchFamily="34" charset="0"/>
              </a:rPr>
              <a:t>low HBV DNA with high ALT levels)</a:t>
            </a:r>
            <a:r>
              <a:rPr lang="en-GB" sz="2000" dirty="0">
                <a:ea typeface="Times New Roman" panose="02020603050405020304" pitchFamily="18" charset="0"/>
                <a:cs typeface="Arial" panose="020B0604020202020204" pitchFamily="34" charset="0"/>
              </a:rPr>
              <a:t>; </a:t>
            </a:r>
            <a:r>
              <a:rPr lang="en-GB" sz="2000" u="sng" dirty="0">
                <a:ea typeface="Times New Roman" panose="02020603050405020304" pitchFamily="18" charset="0"/>
                <a:cs typeface="Arial" panose="020B0604020202020204" pitchFamily="34" charset="0"/>
              </a:rPr>
              <a:t>and</a:t>
            </a:r>
          </a:p>
          <a:p>
            <a:pPr marL="285750" indent="-285750">
              <a:spcAft>
                <a:spcPts val="600"/>
              </a:spcAft>
              <a:buFont typeface="Arial" panose="020B0604020202020204" pitchFamily="34" charset="0"/>
              <a:buChar char="•"/>
            </a:pPr>
            <a:r>
              <a:rPr lang="en-GB" sz="2000" dirty="0">
                <a:ea typeface="Times New Roman" panose="02020603050405020304" pitchFamily="18" charset="0"/>
                <a:cs typeface="Arial" panose="020B0604020202020204" pitchFamily="34" charset="0"/>
              </a:rPr>
              <a:t>people considered to have </a:t>
            </a:r>
            <a:r>
              <a:rPr lang="en-GB" sz="2000" b="1" dirty="0">
                <a:ea typeface="Times New Roman" panose="02020603050405020304" pitchFamily="18" charset="0"/>
                <a:cs typeface="Arial" panose="020B0604020202020204" pitchFamily="34" charset="0"/>
              </a:rPr>
              <a:t>increased risk </a:t>
            </a:r>
            <a:r>
              <a:rPr lang="en-GB" sz="2000" dirty="0">
                <a:ea typeface="Times New Roman" panose="02020603050405020304" pitchFamily="18" charset="0"/>
                <a:cs typeface="Arial" panose="020B0604020202020204" pitchFamily="34" charset="0"/>
              </a:rPr>
              <a:t>of HDV infection (haemodialysis recipients, people living with HCV or HIV, people who inject drugs, sex workers and men who have sex with men). </a:t>
            </a:r>
          </a:p>
          <a:p>
            <a:pPr>
              <a:spcAft>
                <a:spcPts val="600"/>
              </a:spcAft>
            </a:pPr>
            <a:r>
              <a:rPr lang="en-GB" sz="2000" i="1" dirty="0">
                <a:effectLst/>
                <a:ea typeface="Times New Roman" panose="02020603050405020304" pitchFamily="18" charset="0"/>
                <a:cs typeface="Arial" panose="020B0604020202020204" pitchFamily="34" charset="0"/>
              </a:rPr>
              <a:t>(conditional recommendation, very-low-certainty evidence)</a:t>
            </a:r>
            <a:endParaRPr lang="en-GB" sz="1600" i="1" dirty="0">
              <a:effectLst/>
              <a:ea typeface="Times New Roman" panose="02020603050405020304" pitchFamily="18" charset="0"/>
              <a:cs typeface="Arial" panose="020B0604020202020204" pitchFamily="34" charset="0"/>
            </a:endParaRPr>
          </a:p>
          <a:p>
            <a:pPr>
              <a:spcAft>
                <a:spcPts val="600"/>
              </a:spcAft>
            </a:pPr>
            <a:endParaRPr lang="en-US" sz="1600" dirty="0">
              <a:effectLst/>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5B06D26B-52C4-259E-C3A3-370E498EBC81}"/>
              </a:ext>
            </a:extLst>
          </p:cNvPr>
          <p:cNvSpPr txBox="1"/>
          <p:nvPr/>
        </p:nvSpPr>
        <p:spPr>
          <a:xfrm>
            <a:off x="149453" y="624648"/>
            <a:ext cx="6101542" cy="461665"/>
          </a:xfrm>
          <a:prstGeom prst="rect">
            <a:avLst/>
          </a:prstGeom>
          <a:noFill/>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kumimoji="0" lang="en-GB" sz="2400" b="1" i="1"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New recommendations</a:t>
            </a:r>
          </a:p>
        </p:txBody>
      </p:sp>
      <p:sp>
        <p:nvSpPr>
          <p:cNvPr id="12" name="TextBox 11">
            <a:extLst>
              <a:ext uri="{FF2B5EF4-FFF2-40B4-BE49-F238E27FC236}">
                <a16:creationId xmlns:a16="http://schemas.microsoft.com/office/drawing/2014/main" id="{07705ACF-1261-F49E-A171-0DAB14EA1A53}"/>
              </a:ext>
            </a:extLst>
          </p:cNvPr>
          <p:cNvSpPr txBox="1"/>
          <p:nvPr/>
        </p:nvSpPr>
        <p:spPr>
          <a:xfrm>
            <a:off x="149453" y="3429000"/>
            <a:ext cx="5741366" cy="3133505"/>
          </a:xfrm>
          <a:prstGeom prst="rect">
            <a:avLst/>
          </a:prstGeom>
          <a:noFill/>
          <a:ln>
            <a:solidFill>
              <a:schemeClr val="tx1"/>
            </a:solidFill>
          </a:ln>
        </p:spPr>
        <p:txBody>
          <a:bodyPr wrap="square" lIns="180000" tIns="180000" rIns="180000" bIns="180000" rtlCol="0">
            <a:spAutoFit/>
          </a:bodyPr>
          <a:lstStyle/>
          <a:p>
            <a:pPr>
              <a:buClr>
                <a:srgbClr val="F18A00"/>
              </a:buClr>
              <a:buSzPct val="110000"/>
            </a:pPr>
            <a:r>
              <a:rPr lang="en-GB" sz="1800" b="1" dirty="0">
                <a:solidFill>
                  <a:srgbClr val="F18A00"/>
                </a:solidFill>
                <a:effectLst/>
                <a:ea typeface="Times New Roman" panose="02020603050405020304" pitchFamily="18" charset="0"/>
              </a:rPr>
              <a:t>Narrative review</a:t>
            </a:r>
          </a:p>
          <a:p>
            <a:pPr marL="285750" lvl="0" indent="-285750">
              <a:buClr>
                <a:srgbClr val="F18A00"/>
              </a:buClr>
              <a:buSzPct val="110000"/>
              <a:buFont typeface="Arial" panose="020B0604020202020204" pitchFamily="34" charset="0"/>
              <a:buChar char="•"/>
            </a:pPr>
            <a:r>
              <a:rPr lang="en-GB" dirty="0"/>
              <a:t>No studies directly evaluated impact and cost-effectiveness of different anti-HDV testing approaches.</a:t>
            </a:r>
            <a:endParaRPr lang="en-GB" dirty="0">
              <a:cs typeface="Arial" panose="020B0604020202020204" pitchFamily="34" charset="0"/>
            </a:endParaRPr>
          </a:p>
          <a:p>
            <a:pPr marL="285750" indent="-285750">
              <a:buClr>
                <a:srgbClr val="F18A00"/>
              </a:buClr>
              <a:buSzPct val="110000"/>
              <a:buFont typeface="Arial" panose="020B0604020202020204" pitchFamily="34" charset="0"/>
              <a:buChar char="•"/>
            </a:pPr>
            <a:r>
              <a:rPr lang="en-GB" dirty="0"/>
              <a:t>Observational studies from high income settings </a:t>
            </a:r>
            <a:r>
              <a:rPr lang="en-GB" b="1" dirty="0"/>
              <a:t>show poor testing uptake and case-finding based on risk-based approach</a:t>
            </a:r>
            <a:r>
              <a:rPr lang="en-GB" dirty="0"/>
              <a:t>, and marked increase with laboratory-based universal anti-HDV testing</a:t>
            </a:r>
          </a:p>
          <a:p>
            <a:pPr marL="285750" indent="-285750">
              <a:buClr>
                <a:srgbClr val="F18A00"/>
              </a:buClr>
              <a:buSzPct val="110000"/>
              <a:buFont typeface="Arial" panose="020B0604020202020204" pitchFamily="34" charset="0"/>
              <a:buChar char="•"/>
            </a:pPr>
            <a:r>
              <a:rPr lang="en-AU" b="1" dirty="0"/>
              <a:t>Effective case-finding crucial to implement preventative interventions </a:t>
            </a:r>
            <a:r>
              <a:rPr lang="en-AU" dirty="0"/>
              <a:t>eg. enhanced HCC surveillance, and access new treatment options</a:t>
            </a:r>
          </a:p>
        </p:txBody>
      </p:sp>
    </p:spTree>
    <p:extLst>
      <p:ext uri="{BB962C8B-B14F-4D97-AF65-F5344CB8AC3E}">
        <p14:creationId xmlns:p14="http://schemas.microsoft.com/office/powerpoint/2010/main" val="960368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20B-E925-9AD4-3F5E-29B25D2E4F3E}"/>
              </a:ext>
            </a:extLst>
          </p:cNvPr>
          <p:cNvSpPr>
            <a:spLocks noGrp="1"/>
          </p:cNvSpPr>
          <p:nvPr>
            <p:ph type="title"/>
          </p:nvPr>
        </p:nvSpPr>
        <p:spPr/>
        <p:txBody>
          <a:bodyPr/>
          <a:lstStyle/>
          <a:p>
            <a:pPr>
              <a:lnSpc>
                <a:spcPct val="100000"/>
              </a:lnSpc>
            </a:pPr>
            <a:r>
              <a:rPr lang="en-US" sz="3200" dirty="0">
                <a:solidFill>
                  <a:srgbClr val="F18A00"/>
                </a:solidFill>
              </a:rPr>
              <a:t>5. RECOMMENDATIONS</a:t>
            </a:r>
            <a:r>
              <a:rPr lang="en-US" sz="3200" dirty="0"/>
              <a:t> </a:t>
            </a:r>
            <a:r>
              <a:rPr lang="en-US" sz="3200" dirty="0">
                <a:solidFill>
                  <a:schemeClr val="tx1"/>
                </a:solidFill>
              </a:rPr>
              <a:t>– HDV testing    How to test?</a:t>
            </a:r>
            <a:endParaRPr lang="en-US" dirty="0">
              <a:solidFill>
                <a:schemeClr val="tx1"/>
              </a:solidFill>
            </a:endParaRPr>
          </a:p>
        </p:txBody>
      </p:sp>
      <p:sp>
        <p:nvSpPr>
          <p:cNvPr id="6" name="TextBox 5">
            <a:extLst>
              <a:ext uri="{FF2B5EF4-FFF2-40B4-BE49-F238E27FC236}">
                <a16:creationId xmlns:a16="http://schemas.microsoft.com/office/drawing/2014/main" id="{71630ECC-D4E0-DAB7-ED37-D330777F9AD4}"/>
              </a:ext>
            </a:extLst>
          </p:cNvPr>
          <p:cNvSpPr txBox="1"/>
          <p:nvPr/>
        </p:nvSpPr>
        <p:spPr>
          <a:xfrm>
            <a:off x="219979" y="1172807"/>
            <a:ext cx="6111465" cy="2539157"/>
          </a:xfrm>
          <a:prstGeom prst="rect">
            <a:avLst/>
          </a:prstGeom>
          <a:solidFill>
            <a:srgbClr val="F18A00">
              <a:alpha val="9804"/>
            </a:srgbClr>
          </a:solidFill>
        </p:spPr>
        <p:txBody>
          <a:bodyPr wrap="square">
            <a:spAutoFit/>
          </a:bodyPr>
          <a:lstStyle/>
          <a:p>
            <a:pPr marL="0" marR="0" lvl="0" indent="0" algn="l">
              <a:spcBef>
                <a:spcPts val="0"/>
              </a:spcBef>
              <a:spcAft>
                <a:spcPts val="600"/>
              </a:spcAft>
              <a:buNone/>
            </a:pPr>
            <a:r>
              <a:rPr lang="en-GB" b="1" dirty="0">
                <a:solidFill>
                  <a:srgbClr val="C00000"/>
                </a:solidFill>
                <a:effectLst/>
                <a:ea typeface="Times New Roman" panose="02020603050405020304" pitchFamily="18" charset="0"/>
                <a:cs typeface="Arial" panose="020B0604020202020204" pitchFamily="34" charset="0"/>
              </a:rPr>
              <a:t>Diagnostic pathway</a:t>
            </a:r>
          </a:p>
          <a:p>
            <a:pPr marL="0" marR="0" lvl="0" indent="0" algn="l">
              <a:spcBef>
                <a:spcPts val="0"/>
              </a:spcBef>
              <a:spcAft>
                <a:spcPts val="600"/>
              </a:spcAft>
              <a:buNone/>
            </a:pPr>
            <a:r>
              <a:rPr lang="en-GB" dirty="0">
                <a:effectLst/>
                <a:ea typeface="Times New Roman" panose="02020603050405020304" pitchFamily="18" charset="0"/>
                <a:cs typeface="Arial" panose="020B0604020202020204" pitchFamily="34" charset="0"/>
              </a:rPr>
              <a:t>People with CHB (HBsAg positive) may be diagnosed with hepatitis D by using a serological assay to detect total anti-HDV followed by an NAT to detect HDV RNA and active (viraemic) infection among those who are anti-HDV positive. </a:t>
            </a:r>
          </a:p>
          <a:p>
            <a:pPr marL="0" marR="0" lvl="0" indent="0" algn="l">
              <a:spcBef>
                <a:spcPts val="0"/>
              </a:spcBef>
              <a:spcAft>
                <a:spcPts val="600"/>
              </a:spcAft>
              <a:buNone/>
            </a:pPr>
            <a:r>
              <a:rPr lang="en-GB" dirty="0">
                <a:effectLst/>
                <a:ea typeface="Times New Roman" panose="02020603050405020304" pitchFamily="18" charset="0"/>
                <a:cs typeface="Arial" panose="020B0604020202020204" pitchFamily="34" charset="0"/>
              </a:rPr>
              <a:t>Assays should meet minimum quality, safety and performance standards.</a:t>
            </a:r>
          </a:p>
          <a:p>
            <a:pPr marL="0" marR="0" lvl="0" indent="0" defTabSz="914400" rtl="0" eaLnBrk="1" fontAlgn="auto" latinLnBrk="0" hangingPunct="1">
              <a:spcBef>
                <a:spcPts val="0"/>
              </a:spcBef>
              <a:spcAft>
                <a:spcPts val="600"/>
              </a:spcAft>
              <a:buClrTx/>
              <a:buSzTx/>
              <a:buFontTx/>
              <a:buNone/>
              <a:tabLst/>
              <a:defRPr/>
            </a:pPr>
            <a:r>
              <a:rPr kumimoji="0" lang="en-GB" b="0" i="1"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(conditional recommendation, low-certainty evidence)</a:t>
            </a:r>
          </a:p>
        </p:txBody>
      </p:sp>
      <p:sp>
        <p:nvSpPr>
          <p:cNvPr id="7" name="TextBox 6">
            <a:extLst>
              <a:ext uri="{FF2B5EF4-FFF2-40B4-BE49-F238E27FC236}">
                <a16:creationId xmlns:a16="http://schemas.microsoft.com/office/drawing/2014/main" id="{4DCF952A-2EE4-2C3C-5A42-DD27FA3DA2ED}"/>
              </a:ext>
            </a:extLst>
          </p:cNvPr>
          <p:cNvSpPr txBox="1"/>
          <p:nvPr/>
        </p:nvSpPr>
        <p:spPr>
          <a:xfrm>
            <a:off x="219979" y="3954303"/>
            <a:ext cx="6111465" cy="1908215"/>
          </a:xfrm>
          <a:prstGeom prst="rect">
            <a:avLst/>
          </a:prstGeom>
          <a:solidFill>
            <a:srgbClr val="F18A00">
              <a:alpha val="9804"/>
            </a:srgbClr>
          </a:solid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GB" b="1"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Reflex testing</a:t>
            </a:r>
            <a:endParaRPr kumimoji="0" lang="en-US" b="0"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endParaRPr>
          </a:p>
          <a:p>
            <a:pPr marL="0" marR="0" lvl="0" indent="0">
              <a:spcBef>
                <a:spcPts val="0"/>
              </a:spcBef>
              <a:spcAft>
                <a:spcPts val="600"/>
              </a:spcAft>
              <a:buNone/>
            </a:pPr>
            <a:r>
              <a:rPr lang="en-GB" dirty="0">
                <a:ea typeface="Times New Roman" panose="02020603050405020304" pitchFamily="18" charset="0"/>
                <a:cs typeface="Arial" panose="020B0604020202020204" pitchFamily="34" charset="0"/>
              </a:rPr>
              <a:t>Reflex testing for anti-HDV antibody testing following a positive HBsAg test result and also for HDV RNA testing (where available) following a positive anti-HDV antibody test result, may be used as an additional strategy to promote diagnosis.</a:t>
            </a:r>
          </a:p>
          <a:p>
            <a:pPr>
              <a:spcAft>
                <a:spcPts val="600"/>
              </a:spcAft>
            </a:pPr>
            <a:r>
              <a:rPr lang="en-GB" i="1" dirty="0">
                <a:effectLst/>
                <a:ea typeface="Times New Roman" panose="02020603050405020304" pitchFamily="18" charset="0"/>
                <a:cs typeface="Arial" panose="020B0604020202020204" pitchFamily="34" charset="0"/>
              </a:rPr>
              <a:t>(conditional recommendation, low-certainty evidence)</a:t>
            </a:r>
            <a:endParaRPr lang="en-US" dirty="0">
              <a:effectLst/>
              <a:ea typeface="Times New Roman" panose="02020603050405020304" pitchFamily="18" charset="0"/>
              <a:cs typeface="Arial" panose="020B0604020202020204" pitchFamily="34" charset="0"/>
            </a:endParaRPr>
          </a:p>
        </p:txBody>
      </p:sp>
      <p:pic>
        <p:nvPicPr>
          <p:cNvPr id="5" name="Picture 4" descr="A diagram of a test&#10;&#10;Description automatically generated with medium confidence">
            <a:extLst>
              <a:ext uri="{FF2B5EF4-FFF2-40B4-BE49-F238E27FC236}">
                <a16:creationId xmlns:a16="http://schemas.microsoft.com/office/drawing/2014/main" id="{A0C5B1EA-1F44-B48F-2094-CE522CEC757F}"/>
              </a:ext>
            </a:extLst>
          </p:cNvPr>
          <p:cNvPicPr>
            <a:picLocks noChangeAspect="1"/>
          </p:cNvPicPr>
          <p:nvPr/>
        </p:nvPicPr>
        <p:blipFill>
          <a:blip r:embed="rId3"/>
          <a:stretch>
            <a:fillRect/>
          </a:stretch>
        </p:blipFill>
        <p:spPr>
          <a:xfrm>
            <a:off x="6456230" y="1172807"/>
            <a:ext cx="5341573" cy="2920222"/>
          </a:xfrm>
          <a:prstGeom prst="rect">
            <a:avLst/>
          </a:prstGeom>
        </p:spPr>
      </p:pic>
      <p:sp>
        <p:nvSpPr>
          <p:cNvPr id="10" name="TextBox 9">
            <a:extLst>
              <a:ext uri="{FF2B5EF4-FFF2-40B4-BE49-F238E27FC236}">
                <a16:creationId xmlns:a16="http://schemas.microsoft.com/office/drawing/2014/main" id="{60FE9729-AD82-BF57-5073-02E8C177093C}"/>
              </a:ext>
            </a:extLst>
          </p:cNvPr>
          <p:cNvSpPr txBox="1"/>
          <p:nvPr/>
        </p:nvSpPr>
        <p:spPr>
          <a:xfrm>
            <a:off x="6644339" y="4540969"/>
            <a:ext cx="5087820" cy="1969083"/>
          </a:xfrm>
          <a:prstGeom prst="rect">
            <a:avLst/>
          </a:prstGeom>
          <a:noFill/>
          <a:ln>
            <a:solidFill>
              <a:schemeClr val="tx1"/>
            </a:solidFill>
          </a:ln>
        </p:spPr>
        <p:txBody>
          <a:bodyPr wrap="square" lIns="180000" tIns="180000" rIns="180000" bIns="180000" rtlCol="0">
            <a:spAutoFit/>
          </a:bodyPr>
          <a:lstStyle/>
          <a:p>
            <a:pPr>
              <a:spcAft>
                <a:spcPts val="400"/>
              </a:spcAft>
            </a:pPr>
            <a:r>
              <a:rPr lang="en-GB" sz="1700" b="1" dirty="0">
                <a:solidFill>
                  <a:srgbClr val="F18A00"/>
                </a:solidFill>
                <a:cs typeface="Arial" panose="020B0604020202020204" pitchFamily="34" charset="0"/>
              </a:rPr>
              <a:t>Systematic review of reflex testing</a:t>
            </a:r>
          </a:p>
          <a:p>
            <a:pPr marL="285750" lvl="0" indent="-285750">
              <a:buClr>
                <a:schemeClr val="accent2"/>
              </a:buClr>
              <a:buSzPct val="110000"/>
              <a:buFont typeface="Arial" panose="020B0604020202020204" pitchFamily="34" charset="0"/>
              <a:buChar char="•"/>
            </a:pPr>
            <a:r>
              <a:rPr lang="en-GB" sz="1400" dirty="0">
                <a:cs typeface="Arial" panose="020B0604020202020204" pitchFamily="34" charset="0"/>
              </a:rPr>
              <a:t>11 studies of reflex anti-HDV Ab testing  (3 had non-reflex comparator arm) in those HBsAg positive</a:t>
            </a:r>
          </a:p>
          <a:p>
            <a:pPr marL="285750" lvl="0" indent="-285750">
              <a:buClr>
                <a:schemeClr val="accent2"/>
              </a:buClr>
              <a:buSzPct val="110000"/>
              <a:buFont typeface="Arial" panose="020B0604020202020204" pitchFamily="34" charset="0"/>
              <a:buChar char="•"/>
            </a:pPr>
            <a:r>
              <a:rPr lang="en-GB" sz="1400" dirty="0">
                <a:solidFill>
                  <a:srgbClr val="F18A00"/>
                </a:solidFill>
                <a:cs typeface="Arial" panose="020B0604020202020204" pitchFamily="34" charset="0"/>
              </a:rPr>
              <a:t>Increased uptake of serology testing </a:t>
            </a:r>
            <a:r>
              <a:rPr lang="en-GB" sz="1400" dirty="0">
                <a:cs typeface="Arial" panose="020B0604020202020204" pitchFamily="34" charset="0"/>
              </a:rPr>
              <a:t>(</a:t>
            </a:r>
            <a:r>
              <a:rPr lang="en-AU" sz="1400" dirty="0"/>
              <a:t>97% (95% CI: 92–100%) vs. 45% (95% CI: 0.3–98%) vs. non-reflex testing</a:t>
            </a:r>
          </a:p>
          <a:p>
            <a:pPr marL="285750" lvl="0" indent="-285750">
              <a:buClr>
                <a:schemeClr val="accent2"/>
              </a:buClr>
              <a:buSzPct val="110000"/>
              <a:buFont typeface="Arial" panose="020B0604020202020204" pitchFamily="34" charset="0"/>
              <a:buChar char="•"/>
            </a:pPr>
            <a:r>
              <a:rPr lang="en-GB" sz="1400" dirty="0">
                <a:solidFill>
                  <a:srgbClr val="F18A00"/>
                </a:solidFill>
              </a:rPr>
              <a:t>Very high uptake of </a:t>
            </a:r>
            <a:r>
              <a:rPr lang="en-AU" sz="1400" dirty="0">
                <a:solidFill>
                  <a:srgbClr val="F18A00"/>
                </a:solidFill>
              </a:rPr>
              <a:t>reflex HDV RNA </a:t>
            </a:r>
            <a:r>
              <a:rPr lang="en-AU" sz="1400" dirty="0"/>
              <a:t>in those anti-HDV positive - 98% (95% CI: 77–100%) in 8 studies.</a:t>
            </a:r>
            <a:endParaRPr lang="en-GB" sz="1400" dirty="0">
              <a:cs typeface="Arial" panose="020B0604020202020204" pitchFamily="34" charset="0"/>
            </a:endParaRPr>
          </a:p>
        </p:txBody>
      </p:sp>
      <p:sp>
        <p:nvSpPr>
          <p:cNvPr id="11" name="Content Placeholder 2">
            <a:extLst>
              <a:ext uri="{FF2B5EF4-FFF2-40B4-BE49-F238E27FC236}">
                <a16:creationId xmlns:a16="http://schemas.microsoft.com/office/drawing/2014/main" id="{E72A043B-6384-7694-A45A-6E8A2EC53EB0}"/>
              </a:ext>
            </a:extLst>
          </p:cNvPr>
          <p:cNvSpPr txBox="1">
            <a:spLocks/>
          </p:cNvSpPr>
          <p:nvPr/>
        </p:nvSpPr>
        <p:spPr>
          <a:xfrm>
            <a:off x="9576261" y="2477191"/>
            <a:ext cx="2600081" cy="177890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t>Available commercial anti-HDV and molecular PCR assays have good diagnostic accuracy and correlate well with one another. </a:t>
            </a:r>
          </a:p>
          <a:p>
            <a:r>
              <a:rPr lang="en-AU" sz="1400" dirty="0"/>
              <a:t>Key limitation is lack of established gold standard assays and of an RDT for anti-HDV antibody.</a:t>
            </a:r>
            <a:endParaRPr lang="en-GB" sz="1400" dirty="0"/>
          </a:p>
        </p:txBody>
      </p:sp>
    </p:spTree>
    <p:extLst>
      <p:ext uri="{BB962C8B-B14F-4D97-AF65-F5344CB8AC3E}">
        <p14:creationId xmlns:p14="http://schemas.microsoft.com/office/powerpoint/2010/main" val="3480607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6816A4-12CB-F8D5-48E0-C3068DCCCAF0}"/>
              </a:ext>
            </a:extLst>
          </p:cNvPr>
          <p:cNvGraphicFramePr>
            <a:graphicFrameLocks noGrp="1"/>
          </p:cNvGraphicFramePr>
          <p:nvPr>
            <p:extLst>
              <p:ext uri="{D42A27DB-BD31-4B8C-83A1-F6EECF244321}">
                <p14:modId xmlns:p14="http://schemas.microsoft.com/office/powerpoint/2010/main" val="2443281514"/>
              </p:ext>
            </p:extLst>
          </p:nvPr>
        </p:nvGraphicFramePr>
        <p:xfrm>
          <a:off x="67984" y="1153607"/>
          <a:ext cx="5956300" cy="5614684"/>
        </p:xfrm>
        <a:graphic>
          <a:graphicData uri="http://schemas.openxmlformats.org/drawingml/2006/table">
            <a:tbl>
              <a:tblPr firstRow="1" bandRow="1">
                <a:tableStyleId>{5C22544A-7EE6-4342-B048-85BDC9FD1C3A}</a:tableStyleId>
              </a:tblPr>
              <a:tblGrid>
                <a:gridCol w="5956300">
                  <a:extLst>
                    <a:ext uri="{9D8B030D-6E8A-4147-A177-3AD203B41FA5}">
                      <a16:colId xmlns:a16="http://schemas.microsoft.com/office/drawing/2014/main" val="543561788"/>
                    </a:ext>
                  </a:extLst>
                </a:gridCol>
              </a:tblGrid>
              <a:tr h="3906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kern="1400" spc="25" dirty="0">
                          <a:solidFill>
                            <a:schemeClr val="bg1">
                              <a:lumMod val="95000"/>
                            </a:schemeClr>
                          </a:solidFill>
                          <a:effectLst/>
                        </a:rPr>
                        <a:t>HBV DNA POC </a:t>
                      </a:r>
                      <a:r>
                        <a:rPr lang="pt-BR" sz="1800" kern="1400" spc="25" dirty="0" err="1">
                          <a:solidFill>
                            <a:schemeClr val="bg1">
                              <a:lumMod val="95000"/>
                            </a:schemeClr>
                          </a:solidFill>
                          <a:effectLst/>
                        </a:rPr>
                        <a:t>assays</a:t>
                      </a:r>
                      <a:endParaRPr lang="en-GB" sz="1800" dirty="0">
                        <a:solidFill>
                          <a:schemeClr val="bg1">
                            <a:lumMod val="9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lnB w="6350" cap="flat" cmpd="sng" algn="ctr">
                      <a:solidFill>
                        <a:srgbClr val="F18A00"/>
                      </a:solidFill>
                      <a:prstDash val="solid"/>
                      <a:round/>
                      <a:headEnd type="none" w="med" len="med"/>
                      <a:tailEnd type="none" w="med" len="med"/>
                    </a:lnB>
                    <a:solidFill>
                      <a:srgbClr val="F18A00"/>
                    </a:solidFill>
                  </a:tcPr>
                </a:tc>
                <a:extLst>
                  <a:ext uri="{0D108BD9-81ED-4DB2-BD59-A6C34878D82A}">
                    <a16:rowId xmlns:a16="http://schemas.microsoft.com/office/drawing/2014/main" val="3383448187"/>
                  </a:ext>
                </a:extLst>
              </a:tr>
              <a:tr h="5224000">
                <a:tc>
                  <a:txBody>
                    <a:bodyPr/>
                    <a:lstStyle/>
                    <a:p>
                      <a:pPr marL="285750" lvl="0" indent="-285750" algn="l">
                        <a:buClr>
                          <a:srgbClr val="F18A00"/>
                        </a:buClr>
                        <a:buSzPct val="110000"/>
                        <a:buFont typeface="Arial" panose="020B0604020202020204" pitchFamily="34" charset="0"/>
                        <a:buChar char="•"/>
                      </a:pPr>
                      <a:r>
                        <a:rPr lang="pt-BR" sz="1600" b="1" dirty="0">
                          <a:solidFill>
                            <a:srgbClr val="009ADE"/>
                          </a:solidFill>
                          <a:effectLst/>
                          <a:latin typeface="Arial" panose="020B0604020202020204" pitchFamily="34" charset="0"/>
                          <a:cs typeface="Arial" panose="020B0604020202020204" pitchFamily="34" charset="0"/>
                        </a:rPr>
                        <a:t>Strategic </a:t>
                      </a:r>
                      <a:r>
                        <a:rPr lang="pt-BR" sz="1600" b="1" dirty="0" err="1">
                          <a:solidFill>
                            <a:srgbClr val="009ADE"/>
                          </a:solidFill>
                          <a:effectLst/>
                          <a:latin typeface="Arial" panose="020B0604020202020204" pitchFamily="34" charset="0"/>
                          <a:cs typeface="Arial" panose="020B0604020202020204" pitchFamily="34" charset="0"/>
                        </a:rPr>
                        <a:t>choice</a:t>
                      </a:r>
                      <a:r>
                        <a:rPr lang="pt-BR" sz="1600" b="1" dirty="0">
                          <a:solidFill>
                            <a:srgbClr val="009ADE"/>
                          </a:solidFill>
                          <a:effectLst/>
                          <a:latin typeface="Arial" panose="020B0604020202020204" pitchFamily="34" charset="0"/>
                          <a:cs typeface="Arial" panose="020B0604020202020204" pitchFamily="34" charset="0"/>
                        </a:rPr>
                        <a:t> - use of lab-based </a:t>
                      </a:r>
                      <a:r>
                        <a:rPr lang="pt-BR" sz="1600" b="1" dirty="0" err="1">
                          <a:solidFill>
                            <a:srgbClr val="009ADE"/>
                          </a:solidFill>
                          <a:effectLst/>
                          <a:latin typeface="Arial" panose="020B0604020202020204" pitchFamily="34" charset="0"/>
                          <a:cs typeface="Arial" panose="020B0604020202020204" pitchFamily="34" charset="0"/>
                        </a:rPr>
                        <a:t>vs</a:t>
                      </a:r>
                      <a:r>
                        <a:rPr lang="pt-BR" sz="1600" b="1" dirty="0">
                          <a:solidFill>
                            <a:srgbClr val="009ADE"/>
                          </a:solidFill>
                          <a:effectLst/>
                          <a:latin typeface="Arial" panose="020B0604020202020204" pitchFamily="34" charset="0"/>
                          <a:cs typeface="Arial" panose="020B0604020202020204" pitchFamily="34" charset="0"/>
                        </a:rPr>
                        <a:t> POC NAT platforms: </a:t>
                      </a:r>
                      <a:r>
                        <a:rPr lang="pt-BR" sz="1600" b="0" dirty="0">
                          <a:solidFill>
                            <a:schemeClr val="tx1"/>
                          </a:solidFill>
                          <a:effectLst/>
                          <a:latin typeface="Arial" panose="020B0604020202020204" pitchFamily="34" charset="0"/>
                          <a:cs typeface="Arial" panose="020B0604020202020204" pitchFamily="34" charset="0"/>
                        </a:rPr>
                        <a:t>will depend on characteristics of testing site. eg. (storage facilities, infrastructure, level of staff skills) and costs.</a:t>
                      </a:r>
                    </a:p>
                    <a:p>
                      <a:pPr marL="285750" lvl="0" indent="-285750" algn="l">
                        <a:buClr>
                          <a:srgbClr val="F18A00"/>
                        </a:buClr>
                        <a:buSzPct val="110000"/>
                        <a:buFont typeface="Arial" panose="020B0604020202020204" pitchFamily="34" charset="0"/>
                        <a:buChar char="•"/>
                      </a:pPr>
                      <a:endParaRPr lang="pt-BR" sz="1600" b="0" dirty="0">
                        <a:solidFill>
                          <a:schemeClr val="tx1"/>
                        </a:solidFill>
                        <a:effectLst/>
                        <a:latin typeface="Arial" panose="020B0604020202020204" pitchFamily="34" charset="0"/>
                        <a:cs typeface="Arial" panose="020B0604020202020204" pitchFamily="34" charset="0"/>
                      </a:endParaRPr>
                    </a:p>
                    <a:p>
                      <a:pPr marL="285750" lvl="0" indent="-285750" algn="l">
                        <a:buClr>
                          <a:srgbClr val="F18A00"/>
                        </a:buClr>
                        <a:buSzPct val="110000"/>
                        <a:buFont typeface="Arial" panose="020B0604020202020204" pitchFamily="34" charset="0"/>
                        <a:buChar char="•"/>
                      </a:pPr>
                      <a:r>
                        <a:rPr lang="pt-BR" sz="1600" b="1" dirty="0">
                          <a:solidFill>
                            <a:srgbClr val="009ADE"/>
                          </a:solidFill>
                          <a:effectLst/>
                          <a:latin typeface="Arial" panose="020B0604020202020204" pitchFamily="34" charset="0"/>
                          <a:cs typeface="Arial" panose="020B0604020202020204" pitchFamily="34" charset="0"/>
                        </a:rPr>
                        <a:t>Priority settings for placement of HBV DNA POC platforms</a:t>
                      </a:r>
                      <a:r>
                        <a:rPr lang="pt-BR" sz="1600" b="0" dirty="0">
                          <a:solidFill>
                            <a:schemeClr val="tx1"/>
                          </a:solidFill>
                          <a:effectLst/>
                          <a:latin typeface="Arial" panose="020B0604020202020204" pitchFamily="34" charset="0"/>
                          <a:cs typeface="Arial" panose="020B0604020202020204" pitchFamily="34" charset="0"/>
                        </a:rPr>
                        <a:t> eg. antenatal clinic sites for PMTCT antiviral prophylaxis, where fast-tracking confirmation of high HBV DNA can </a:t>
                      </a:r>
                      <a:r>
                        <a:rPr lang="pt-BR" sz="1600" b="0" dirty="0" err="1">
                          <a:solidFill>
                            <a:schemeClr val="tx1"/>
                          </a:solidFill>
                          <a:effectLst/>
                          <a:latin typeface="Arial" panose="020B0604020202020204" pitchFamily="34" charset="0"/>
                          <a:cs typeface="Arial" panose="020B0604020202020204" pitchFamily="34" charset="0"/>
                        </a:rPr>
                        <a:t>improve timely uptake of antiviral prophylaxis</a:t>
                      </a:r>
                      <a:r>
                        <a:rPr lang="pt-BR" sz="1600" b="0" dirty="0">
                          <a:solidFill>
                            <a:schemeClr val="tx1"/>
                          </a:solidFill>
                          <a:effectLst/>
                          <a:latin typeface="Arial" panose="020B0604020202020204" pitchFamily="34" charset="0"/>
                          <a:cs typeface="Arial" panose="020B0604020202020204" pitchFamily="34" charset="0"/>
                        </a:rPr>
                        <a:t>.</a:t>
                      </a:r>
                    </a:p>
                    <a:p>
                      <a:pPr marL="285750" lvl="0" indent="-285750" algn="l">
                        <a:buClr>
                          <a:srgbClr val="F18A00"/>
                        </a:buClr>
                        <a:buSzPct val="110000"/>
                        <a:buFont typeface="Arial" panose="020B0604020202020204" pitchFamily="34" charset="0"/>
                        <a:buChar char="•"/>
                      </a:pPr>
                      <a:endParaRPr lang="pt-BR" sz="1600" b="0" dirty="0">
                        <a:solidFill>
                          <a:schemeClr val="tx1"/>
                        </a:solidFill>
                        <a:effectLst/>
                        <a:latin typeface="Arial" panose="020B0604020202020204" pitchFamily="34" charset="0"/>
                        <a:cs typeface="Arial" panose="020B0604020202020204" pitchFamily="34" charset="0"/>
                      </a:endParaRPr>
                    </a:p>
                    <a:p>
                      <a:pPr marL="285750" lvl="0" indent="-285750" algn="l">
                        <a:buClr>
                          <a:srgbClr val="F18A00"/>
                        </a:buClr>
                        <a:buSzPct val="110000"/>
                        <a:buFont typeface="Arial" panose="020B0604020202020204" pitchFamily="34" charset="0"/>
                        <a:buChar char="•"/>
                      </a:pPr>
                      <a:r>
                        <a:rPr lang="pt-BR" sz="1600" b="1" dirty="0">
                          <a:solidFill>
                            <a:srgbClr val="009ADE"/>
                          </a:solidFill>
                          <a:effectLst/>
                          <a:latin typeface="Arial" panose="020B0604020202020204" pitchFamily="34" charset="0"/>
                          <a:cs typeface="Arial" panose="020B0604020202020204" pitchFamily="34" charset="0"/>
                        </a:rPr>
                        <a:t>Optimal placement of a POC instrument is where testing and treatment are at the same site – a “one-stop shops”</a:t>
                      </a:r>
                    </a:p>
                    <a:p>
                      <a:pPr marL="285750" lvl="0" indent="-285750" algn="l">
                        <a:buClr>
                          <a:srgbClr val="F18A00"/>
                        </a:buClr>
                        <a:buSzPct val="110000"/>
                        <a:buFont typeface="Arial" panose="020B0604020202020204" pitchFamily="34" charset="0"/>
                        <a:buChar char="•"/>
                      </a:pPr>
                      <a:endParaRPr lang="pt-BR" sz="1600" b="1" dirty="0">
                        <a:solidFill>
                          <a:srgbClr val="009ADE"/>
                        </a:solidFill>
                        <a:effectLst/>
                        <a:latin typeface="Arial" panose="020B0604020202020204" pitchFamily="34" charset="0"/>
                        <a:cs typeface="Arial" panose="020B0604020202020204" pitchFamily="34" charset="0"/>
                      </a:endParaRPr>
                    </a:p>
                    <a:p>
                      <a:pPr marL="285750" lvl="0" indent="-285750" algn="l">
                        <a:buClr>
                          <a:srgbClr val="F18A00"/>
                        </a:buClr>
                        <a:buSzPct val="110000"/>
                        <a:buFont typeface="Arial" panose="020B0604020202020204" pitchFamily="34" charset="0"/>
                        <a:buChar char="•"/>
                      </a:pPr>
                      <a:r>
                        <a:rPr lang="pt-BR" sz="1600" b="1" dirty="0" err="1">
                          <a:solidFill>
                            <a:srgbClr val="009ADE"/>
                          </a:solidFill>
                          <a:effectLst/>
                          <a:latin typeface="Arial" panose="020B0604020202020204" pitchFamily="34" charset="0"/>
                          <a:cs typeface="Arial" panose="020B0604020202020204" pitchFamily="34" charset="0"/>
                        </a:rPr>
                        <a:t>Opportunity</a:t>
                      </a:r>
                      <a:r>
                        <a:rPr lang="pt-BR" sz="1600" b="1" dirty="0">
                          <a:solidFill>
                            <a:srgbClr val="009ADE"/>
                          </a:solidFill>
                          <a:effectLst/>
                          <a:latin typeface="Arial" panose="020B0604020202020204" pitchFamily="34" charset="0"/>
                          <a:cs typeface="Arial" panose="020B0604020202020204" pitchFamily="34" charset="0"/>
                        </a:rPr>
                        <a:t> for diagnostic integration across programmes</a:t>
                      </a:r>
                      <a:r>
                        <a:rPr lang="pt-BR" sz="1600" b="0" dirty="0">
                          <a:solidFill>
                            <a:schemeClr val="tx1"/>
                          </a:solidFill>
                          <a:effectLst/>
                          <a:latin typeface="Arial" panose="020B0604020202020204" pitchFamily="34" charset="0"/>
                          <a:cs typeface="Arial" panose="020B0604020202020204" pitchFamily="34" charset="0"/>
                        </a:rPr>
                        <a:t> </a:t>
                      </a:r>
                      <a:r>
                        <a:rPr lang="pt-BR" sz="1600" b="0" dirty="0" err="1">
                          <a:solidFill>
                            <a:srgbClr val="009ADE"/>
                          </a:solidFill>
                          <a:effectLst/>
                          <a:latin typeface="Arial" panose="020B0604020202020204" pitchFamily="34" charset="0"/>
                          <a:cs typeface="Arial" panose="020B0604020202020204" pitchFamily="34" charset="0"/>
                        </a:rPr>
                        <a:t>using</a:t>
                      </a:r>
                      <a:r>
                        <a:rPr lang="pt-BR" sz="1600" b="0" dirty="0">
                          <a:solidFill>
                            <a:schemeClr val="tx1"/>
                          </a:solidFill>
                          <a:effectLst/>
                          <a:latin typeface="Arial" panose="020B0604020202020204" pitchFamily="34" charset="0"/>
                          <a:cs typeface="Arial" panose="020B0604020202020204" pitchFamily="34" charset="0"/>
                        </a:rPr>
                        <a:t> </a:t>
                      </a:r>
                      <a:r>
                        <a:rPr lang="pt-BR" sz="1600" b="1" dirty="0">
                          <a:solidFill>
                            <a:srgbClr val="009ADE"/>
                          </a:solidFill>
                          <a:effectLst/>
                          <a:latin typeface="Arial" panose="020B0604020202020204" pitchFamily="34" charset="0"/>
                          <a:cs typeface="Arial" panose="020B0604020202020204" pitchFamily="34" charset="0"/>
                        </a:rPr>
                        <a:t>multi-disease testing platforms. </a:t>
                      </a:r>
                      <a:r>
                        <a:rPr lang="pt-BR" sz="1600" b="0" dirty="0">
                          <a:solidFill>
                            <a:schemeClr val="tx1"/>
                          </a:solidFill>
                          <a:effectLst/>
                          <a:latin typeface="Arial" panose="020B0604020202020204" pitchFamily="34" charset="0"/>
                          <a:cs typeface="Arial" panose="020B0604020202020204" pitchFamily="34" charset="0"/>
                        </a:rPr>
                        <a:t>Countries with existing platforms for HIV or HCV viral load or TB testing, can consider collaboration and integration of HBV DNA testing.</a:t>
                      </a:r>
                    </a:p>
                  </a:txBody>
                  <a:tcPr>
                    <a:lnL w="6350" cap="flat" cmpd="sng" algn="ctr">
                      <a:solidFill>
                        <a:srgbClr val="F18A00"/>
                      </a:solidFill>
                      <a:prstDash val="solid"/>
                      <a:round/>
                      <a:headEnd type="none" w="med" len="med"/>
                      <a:tailEnd type="none" w="med" len="med"/>
                    </a:lnL>
                    <a:lnR w="6350" cap="flat" cmpd="sng" algn="ctr">
                      <a:solidFill>
                        <a:srgbClr val="F18A00"/>
                      </a:solidFill>
                      <a:prstDash val="solid"/>
                      <a:round/>
                      <a:headEnd type="none" w="med" len="med"/>
                      <a:tailEnd type="none" w="med" len="med"/>
                    </a:lnR>
                    <a:lnT w="6350" cap="flat" cmpd="sng" algn="ctr">
                      <a:solidFill>
                        <a:srgbClr val="F18A00"/>
                      </a:solidFill>
                      <a:prstDash val="solid"/>
                      <a:round/>
                      <a:headEnd type="none" w="med" len="med"/>
                      <a:tailEnd type="none" w="med" len="med"/>
                    </a:lnT>
                    <a:lnB w="6350" cap="flat" cmpd="sng" algn="ctr">
                      <a:solidFill>
                        <a:srgbClr val="F18A00"/>
                      </a:solidFill>
                      <a:prstDash val="solid"/>
                      <a:round/>
                      <a:headEnd type="none" w="med" len="med"/>
                      <a:tailEnd type="none" w="med" len="med"/>
                    </a:lnB>
                    <a:noFill/>
                  </a:tcPr>
                </a:tc>
                <a:extLst>
                  <a:ext uri="{0D108BD9-81ED-4DB2-BD59-A6C34878D82A}">
                    <a16:rowId xmlns:a16="http://schemas.microsoft.com/office/drawing/2014/main" val="1200196725"/>
                  </a:ext>
                </a:extLst>
              </a:tr>
            </a:tbl>
          </a:graphicData>
        </a:graphic>
      </p:graphicFrame>
      <p:graphicFrame>
        <p:nvGraphicFramePr>
          <p:cNvPr id="6" name="Table 6">
            <a:extLst>
              <a:ext uri="{FF2B5EF4-FFF2-40B4-BE49-F238E27FC236}">
                <a16:creationId xmlns:a16="http://schemas.microsoft.com/office/drawing/2014/main" id="{5EB7578A-D306-2F47-04A8-E394D3B50768}"/>
              </a:ext>
            </a:extLst>
          </p:cNvPr>
          <p:cNvGraphicFramePr>
            <a:graphicFrameLocks noGrp="1"/>
          </p:cNvGraphicFramePr>
          <p:nvPr>
            <p:extLst>
              <p:ext uri="{D42A27DB-BD31-4B8C-83A1-F6EECF244321}">
                <p14:modId xmlns:p14="http://schemas.microsoft.com/office/powerpoint/2010/main" val="1070351495"/>
              </p:ext>
            </p:extLst>
          </p:nvPr>
        </p:nvGraphicFramePr>
        <p:xfrm>
          <a:off x="6364936" y="1198214"/>
          <a:ext cx="5724524" cy="5397951"/>
        </p:xfrm>
        <a:graphic>
          <a:graphicData uri="http://schemas.openxmlformats.org/drawingml/2006/table">
            <a:tbl>
              <a:tblPr firstRow="1" bandRow="1">
                <a:tableStyleId>{5C22544A-7EE6-4342-B048-85BDC9FD1C3A}</a:tableStyleId>
              </a:tblPr>
              <a:tblGrid>
                <a:gridCol w="5724524">
                  <a:extLst>
                    <a:ext uri="{9D8B030D-6E8A-4147-A177-3AD203B41FA5}">
                      <a16:colId xmlns:a16="http://schemas.microsoft.com/office/drawing/2014/main" val="543561788"/>
                    </a:ext>
                  </a:extLst>
                </a:gridCol>
              </a:tblGrid>
              <a:tr h="275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effectLst/>
                          <a:latin typeface="+mn-lt"/>
                          <a:ea typeface="+mn-ea"/>
                          <a:cs typeface="+mn-cs"/>
                        </a:rPr>
                        <a:t>HBV DNA Reflex and Delta serology and RNA testing</a:t>
                      </a:r>
                      <a:endParaRPr lang="en-GB" sz="1800" dirty="0">
                        <a:solidFill>
                          <a:schemeClr val="bg1">
                            <a:lumMod val="9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lnB w="6350" cap="flat" cmpd="sng" algn="ctr">
                      <a:solidFill>
                        <a:srgbClr val="F18A00"/>
                      </a:solidFill>
                      <a:prstDash val="solid"/>
                      <a:round/>
                      <a:headEnd type="none" w="med" len="med"/>
                      <a:tailEnd type="none" w="med" len="med"/>
                    </a:lnB>
                    <a:solidFill>
                      <a:srgbClr val="F18A00"/>
                    </a:solidFill>
                  </a:tcPr>
                </a:tc>
                <a:extLst>
                  <a:ext uri="{0D108BD9-81ED-4DB2-BD59-A6C34878D82A}">
                    <a16:rowId xmlns:a16="http://schemas.microsoft.com/office/drawing/2014/main" val="3383448187"/>
                  </a:ext>
                </a:extLst>
              </a:tr>
              <a:tr h="2819599">
                <a:tc>
                  <a:txBody>
                    <a:bodyPr/>
                    <a:lstStyle/>
                    <a:p>
                      <a:r>
                        <a:rPr lang="en-GB" sz="1600" b="1" kern="1200" dirty="0">
                          <a:solidFill>
                            <a:schemeClr val="dk1"/>
                          </a:solidFill>
                          <a:effectLst/>
                          <a:latin typeface="Arial" panose="020B0604020202020204" pitchFamily="34" charset="0"/>
                          <a:ea typeface="+mn-ea"/>
                          <a:cs typeface="Arial" panose="020B0604020202020204" pitchFamily="34" charset="0"/>
                        </a:rPr>
                        <a:t>Choice of laboratory-based reflex testing or clinic-based reflex HBV DNA testing for different country contexts</a:t>
                      </a:r>
                    </a:p>
                    <a:p>
                      <a:endParaRPr lang="en-GB" sz="1600" kern="1200" dirty="0">
                        <a:solidFill>
                          <a:schemeClr val="dk1"/>
                        </a:solidFill>
                        <a:effectLst/>
                        <a:latin typeface="Arial" panose="020B0604020202020204" pitchFamily="34" charset="0"/>
                        <a:ea typeface="+mn-ea"/>
                        <a:cs typeface="Arial" panose="020B0604020202020204" pitchFamily="34" charset="0"/>
                      </a:endParaRPr>
                    </a:p>
                    <a:p>
                      <a:pPr marL="285750" lvl="0" indent="-285750">
                        <a:buClr>
                          <a:srgbClr val="F18A00"/>
                        </a:buClr>
                        <a:buSzPct val="110000"/>
                        <a:buFont typeface="Arial" panose="020B0604020202020204" pitchFamily="34" charset="0"/>
                        <a:buChar char="•"/>
                      </a:pPr>
                      <a:r>
                        <a:rPr lang="en-GB" sz="1600" b="1" kern="1200" dirty="0">
                          <a:solidFill>
                            <a:srgbClr val="009ADE"/>
                          </a:solidFill>
                          <a:effectLst/>
                          <a:latin typeface="Arial" panose="020B0604020202020204" pitchFamily="34" charset="0"/>
                          <a:ea typeface="+mn-ea"/>
                          <a:cs typeface="Arial" panose="020B0604020202020204" pitchFamily="34" charset="0"/>
                        </a:rPr>
                        <a:t>Laboratory-based reflex testing approach</a:t>
                      </a:r>
                      <a:r>
                        <a:rPr lang="en-GB" sz="1600" kern="1200" dirty="0">
                          <a:solidFill>
                            <a:srgbClr val="009ADE"/>
                          </a:solidFill>
                          <a:effectLst/>
                          <a:latin typeface="Arial" panose="020B0604020202020204" pitchFamily="34" charset="0"/>
                          <a:ea typeface="+mn-ea"/>
                          <a:cs typeface="Arial" panose="020B0604020202020204" pitchFamily="34" charset="0"/>
                        </a:rPr>
                        <a:t> </a:t>
                      </a:r>
                      <a:r>
                        <a:rPr lang="en-GB" sz="1600" kern="1200" dirty="0">
                          <a:solidFill>
                            <a:schemeClr val="dk1"/>
                          </a:solidFill>
                          <a:effectLst/>
                          <a:latin typeface="Arial" panose="020B0604020202020204" pitchFamily="34" charset="0"/>
                          <a:ea typeface="+mn-ea"/>
                          <a:cs typeface="Arial" panose="020B0604020202020204" pitchFamily="34" charset="0"/>
                        </a:rPr>
                        <a:t>- settings with large testing volumes for HBsAg supported by extensive sample transport networks.</a:t>
                      </a:r>
                    </a:p>
                    <a:p>
                      <a:pPr marL="285750" lvl="0" indent="-285750">
                        <a:buClr>
                          <a:srgbClr val="F18A00"/>
                        </a:buClr>
                        <a:buSzPct val="110000"/>
                        <a:buFont typeface="Arial" panose="020B0604020202020204" pitchFamily="34" charset="0"/>
                        <a:buChar char="•"/>
                      </a:pPr>
                      <a:endParaRPr lang="en-GB" sz="1600" kern="1200" dirty="0">
                        <a:solidFill>
                          <a:schemeClr val="dk1"/>
                        </a:solidFill>
                        <a:effectLst/>
                        <a:latin typeface="Arial" panose="020B0604020202020204" pitchFamily="34" charset="0"/>
                        <a:ea typeface="+mn-ea"/>
                        <a:cs typeface="Arial" panose="020B0604020202020204" pitchFamily="34" charset="0"/>
                      </a:endParaRPr>
                    </a:p>
                    <a:p>
                      <a:pPr marL="285750" indent="-285750">
                        <a:buClr>
                          <a:srgbClr val="F18A00"/>
                        </a:buClr>
                        <a:buSzPct val="110000"/>
                        <a:buFont typeface="Arial" panose="020B0604020202020204" pitchFamily="34" charset="0"/>
                        <a:buChar char="•"/>
                      </a:pPr>
                      <a:r>
                        <a:rPr lang="en-GB" sz="1600" b="1" kern="1200" dirty="0">
                          <a:solidFill>
                            <a:srgbClr val="009ADE"/>
                          </a:solidFill>
                          <a:effectLst/>
                          <a:latin typeface="Arial" panose="020B0604020202020204" pitchFamily="34" charset="0"/>
                          <a:ea typeface="+mn-ea"/>
                          <a:cs typeface="Arial" panose="020B0604020202020204" pitchFamily="34" charset="0"/>
                        </a:rPr>
                        <a:t>Clinic-based reflex specimen collection approach</a:t>
                      </a:r>
                      <a:r>
                        <a:rPr lang="en-GB" sz="1600" kern="1200" dirty="0">
                          <a:solidFill>
                            <a:srgbClr val="009ADE"/>
                          </a:solidFill>
                          <a:effectLst/>
                          <a:latin typeface="Arial" panose="020B0604020202020204" pitchFamily="34" charset="0"/>
                          <a:ea typeface="+mn-ea"/>
                          <a:cs typeface="Arial" panose="020B0604020202020204" pitchFamily="34" charset="0"/>
                        </a:rPr>
                        <a:t> </a:t>
                      </a:r>
                      <a:r>
                        <a:rPr lang="en-GB" sz="1600" kern="1200" dirty="0">
                          <a:solidFill>
                            <a:schemeClr val="dk1"/>
                          </a:solidFill>
                          <a:effectLst/>
                          <a:latin typeface="Arial" panose="020B0604020202020204" pitchFamily="34" charset="0"/>
                          <a:ea typeface="+mn-ea"/>
                          <a:cs typeface="Arial" panose="020B0604020202020204" pitchFamily="34" charset="0"/>
                        </a:rPr>
                        <a:t>- settings where RDTs used and limited access to lab services, and for populations such as PWID. </a:t>
                      </a:r>
                    </a:p>
                    <a:p>
                      <a:pPr marL="285750" indent="-285750">
                        <a:buClr>
                          <a:srgbClr val="F18A00"/>
                        </a:buClr>
                        <a:buSzPct val="110000"/>
                        <a:buFont typeface="Arial" panose="020B0604020202020204" pitchFamily="34" charset="0"/>
                        <a:buChar char="•"/>
                      </a:pPr>
                      <a:endParaRPr lang="en-GB" sz="1600" kern="1200" dirty="0">
                        <a:solidFill>
                          <a:schemeClr val="dk1"/>
                        </a:solidFill>
                        <a:effectLst/>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18A00"/>
                        </a:buClr>
                        <a:buSzPct val="110000"/>
                        <a:buFont typeface="Arial" panose="020B0604020202020204" pitchFamily="34" charset="0"/>
                        <a:buChar char="•"/>
                        <a:tabLst/>
                        <a:defRPr/>
                      </a:pPr>
                      <a:r>
                        <a:rPr lang="en-GB" sz="1600" b="1" kern="1200" dirty="0">
                          <a:solidFill>
                            <a:srgbClr val="009ADE"/>
                          </a:solidFill>
                          <a:effectLst/>
                          <a:latin typeface="Arial" panose="020B0604020202020204" pitchFamily="34" charset="0"/>
                          <a:ea typeface="+mn-ea"/>
                          <a:cs typeface="Arial" panose="020B0604020202020204" pitchFamily="34" charset="0"/>
                        </a:rPr>
                        <a:t>Train laboratory staff - </a:t>
                      </a:r>
                      <a:r>
                        <a:rPr lang="en-GB" sz="1600" b="0" kern="1200" dirty="0">
                          <a:solidFill>
                            <a:schemeClr val="tx1"/>
                          </a:solidFill>
                          <a:effectLst/>
                          <a:latin typeface="Arial" panose="020B0604020202020204" pitchFamily="34" charset="0"/>
                          <a:ea typeface="+mn-ea"/>
                          <a:cs typeface="Arial" panose="020B0604020202020204" pitchFamily="34" charset="0"/>
                        </a:rPr>
                        <a:t>procedures for sample collection and processing for reflex testing (to minimize cross-contamination), and planning for additional costs</a:t>
                      </a:r>
                    </a:p>
                    <a:p>
                      <a:pPr marL="285750" indent="-285750">
                        <a:buClr>
                          <a:srgbClr val="F18A00"/>
                        </a:buClr>
                        <a:buSzPct val="110000"/>
                        <a:buFont typeface="Arial" panose="020B0604020202020204" pitchFamily="34" charset="0"/>
                        <a:buChar char="•"/>
                      </a:pPr>
                      <a:endParaRPr lang="en-GB" sz="1600" kern="1200" dirty="0">
                        <a:solidFill>
                          <a:schemeClr val="dk1"/>
                        </a:solidFill>
                        <a:effectLst/>
                        <a:latin typeface="Arial" panose="020B0604020202020204" pitchFamily="34" charset="0"/>
                        <a:ea typeface="+mn-ea"/>
                        <a:cs typeface="Arial" panose="020B0604020202020204" pitchFamily="34" charset="0"/>
                      </a:endParaRPr>
                    </a:p>
                  </a:txBody>
                  <a:tcPr>
                    <a:lnL w="6350" cap="flat" cmpd="sng" algn="ctr">
                      <a:solidFill>
                        <a:srgbClr val="F18A00"/>
                      </a:solidFill>
                      <a:prstDash val="solid"/>
                      <a:round/>
                      <a:headEnd type="none" w="med" len="med"/>
                      <a:tailEnd type="none" w="med" len="med"/>
                    </a:lnL>
                    <a:lnR w="6350" cap="flat" cmpd="sng" algn="ctr">
                      <a:solidFill>
                        <a:srgbClr val="F18A00"/>
                      </a:solidFill>
                      <a:prstDash val="solid"/>
                      <a:round/>
                      <a:headEnd type="none" w="med" len="med"/>
                      <a:tailEnd type="none" w="med" len="med"/>
                    </a:lnR>
                    <a:lnT w="6350" cap="flat" cmpd="sng" algn="ctr">
                      <a:solidFill>
                        <a:srgbClr val="F18A00"/>
                      </a:solidFill>
                      <a:prstDash val="solid"/>
                      <a:round/>
                      <a:headEnd type="none" w="med" len="med"/>
                      <a:tailEnd type="none" w="med" len="med"/>
                    </a:lnT>
                    <a:lnB w="6350" cap="flat" cmpd="sng" algn="ctr">
                      <a:solidFill>
                        <a:srgbClr val="F18A00"/>
                      </a:solidFill>
                      <a:prstDash val="solid"/>
                      <a:round/>
                      <a:headEnd type="none" w="med" len="med"/>
                      <a:tailEnd type="none" w="med" len="med"/>
                    </a:lnB>
                    <a:noFill/>
                  </a:tcPr>
                </a:tc>
                <a:extLst>
                  <a:ext uri="{0D108BD9-81ED-4DB2-BD59-A6C34878D82A}">
                    <a16:rowId xmlns:a16="http://schemas.microsoft.com/office/drawing/2014/main" val="1200196725"/>
                  </a:ext>
                </a:extLst>
              </a:tr>
              <a:tr h="1283151">
                <a:tc>
                  <a:txBody>
                    <a:bodyPr/>
                    <a:lstStyle/>
                    <a:p>
                      <a:endParaRPr lang="en-GB" sz="1550" b="0" dirty="0">
                        <a:solidFill>
                          <a:schemeClr val="tx1"/>
                        </a:solidFill>
                        <a:effectLst/>
                        <a:latin typeface="Arial" panose="020B0604020202020204" pitchFamily="34" charset="0"/>
                        <a:cs typeface="Arial" panose="020B0604020202020204" pitchFamily="34" charset="0"/>
                      </a:endParaRPr>
                    </a:p>
                  </a:txBody>
                  <a:tcPr>
                    <a:lnL w="6350" cap="flat" cmpd="sng" algn="ctr">
                      <a:solidFill>
                        <a:srgbClr val="F18A00"/>
                      </a:solidFill>
                      <a:prstDash val="solid"/>
                      <a:round/>
                      <a:headEnd type="none" w="med" len="med"/>
                      <a:tailEnd type="none" w="med" len="med"/>
                    </a:lnL>
                    <a:lnR w="6350" cap="flat" cmpd="sng" algn="ctr">
                      <a:solidFill>
                        <a:srgbClr val="F18A00"/>
                      </a:solidFill>
                      <a:prstDash val="solid"/>
                      <a:round/>
                      <a:headEnd type="none" w="med" len="med"/>
                      <a:tailEnd type="none" w="med" len="med"/>
                    </a:lnR>
                    <a:lnT w="6350" cap="flat" cmpd="sng" algn="ctr">
                      <a:solidFill>
                        <a:srgbClr val="F18A00"/>
                      </a:solidFill>
                      <a:prstDash val="solid"/>
                      <a:round/>
                      <a:headEnd type="none" w="med" len="med"/>
                      <a:tailEnd type="none" w="med" len="med"/>
                    </a:lnT>
                    <a:lnB w="6350" cap="flat" cmpd="sng" algn="ctr">
                      <a:solidFill>
                        <a:srgbClr val="F18A00"/>
                      </a:solidFill>
                      <a:prstDash val="solid"/>
                      <a:round/>
                      <a:headEnd type="none" w="med" len="med"/>
                      <a:tailEnd type="none" w="med" len="med"/>
                    </a:lnB>
                    <a:noFill/>
                  </a:tcPr>
                </a:tc>
                <a:extLst>
                  <a:ext uri="{0D108BD9-81ED-4DB2-BD59-A6C34878D82A}">
                    <a16:rowId xmlns:a16="http://schemas.microsoft.com/office/drawing/2014/main" val="2694632093"/>
                  </a:ext>
                </a:extLst>
              </a:tr>
            </a:tbl>
          </a:graphicData>
        </a:graphic>
      </p:graphicFrame>
      <p:sp>
        <p:nvSpPr>
          <p:cNvPr id="12" name="Title 3">
            <a:extLst>
              <a:ext uri="{FF2B5EF4-FFF2-40B4-BE49-F238E27FC236}">
                <a16:creationId xmlns:a16="http://schemas.microsoft.com/office/drawing/2014/main" id="{931F7E18-E7FE-433A-C1AF-1AE47E664BBB}"/>
              </a:ext>
            </a:extLst>
          </p:cNvPr>
          <p:cNvSpPr>
            <a:spLocks noGrp="1"/>
          </p:cNvSpPr>
          <p:nvPr>
            <p:ph type="title"/>
          </p:nvPr>
        </p:nvSpPr>
        <p:spPr>
          <a:xfrm>
            <a:off x="139700" y="261835"/>
            <a:ext cx="12052300" cy="739417"/>
          </a:xfrm>
        </p:spPr>
        <p:txBody>
          <a:bodyPr/>
          <a:lstStyle/>
          <a:p>
            <a:r>
              <a:rPr lang="en-US" sz="3600" dirty="0">
                <a:solidFill>
                  <a:srgbClr val="F18A00"/>
                </a:solidFill>
              </a:rPr>
              <a:t>6. IMPLEMENTATION CONSIDERATIONS </a:t>
            </a:r>
            <a:r>
              <a:rPr lang="en-US" sz="3000" dirty="0">
                <a:solidFill>
                  <a:schemeClr val="tx1"/>
                </a:solidFill>
                <a:latin typeface="+mj-lt"/>
              </a:rPr>
              <a:t>– </a:t>
            </a:r>
            <a:r>
              <a:rPr lang="en-US" sz="2900" dirty="0">
                <a:solidFill>
                  <a:schemeClr val="tx1"/>
                </a:solidFill>
                <a:latin typeface="+mj-lt"/>
              </a:rPr>
              <a:t>HBV DNA POC + Reflex                 </a:t>
            </a:r>
            <a:br>
              <a:rPr lang="en-US" sz="2900" dirty="0">
                <a:solidFill>
                  <a:schemeClr val="tx1"/>
                </a:solidFill>
                <a:latin typeface="+mj-lt"/>
              </a:rPr>
            </a:br>
            <a:r>
              <a:rPr lang="en-US" sz="2900" dirty="0">
                <a:solidFill>
                  <a:schemeClr val="tx1"/>
                </a:solidFill>
                <a:latin typeface="+mj-lt"/>
              </a:rPr>
              <a:t>                                                                                               testing</a:t>
            </a:r>
            <a:endParaRPr lang="en-US" sz="2900" dirty="0">
              <a:solidFill>
                <a:srgbClr val="F18A00"/>
              </a:solidFill>
              <a:latin typeface="+mj-lt"/>
            </a:endParaRPr>
          </a:p>
        </p:txBody>
      </p:sp>
    </p:spTree>
    <p:extLst>
      <p:ext uri="{BB962C8B-B14F-4D97-AF65-F5344CB8AC3E}">
        <p14:creationId xmlns:p14="http://schemas.microsoft.com/office/powerpoint/2010/main" val="399108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8"/>
          <p:cNvSpPr txBox="1">
            <a:spLocks noGrp="1"/>
          </p:cNvSpPr>
          <p:nvPr>
            <p:ph type="title"/>
          </p:nvPr>
        </p:nvSpPr>
        <p:spPr>
          <a:xfrm>
            <a:off x="92990" y="157678"/>
            <a:ext cx="10687373" cy="769665"/>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200" dirty="0">
                <a:solidFill>
                  <a:srgbClr val="F18A00"/>
                </a:solidFill>
              </a:rPr>
              <a:t>EVIDENCE-BASE AND RATIONALE</a:t>
            </a:r>
            <a:r>
              <a:rPr lang="en-US" sz="3200" dirty="0"/>
              <a:t> </a:t>
            </a:r>
            <a:r>
              <a:rPr lang="en-US" sz="3200" dirty="0">
                <a:solidFill>
                  <a:srgbClr val="002060"/>
                </a:solidFill>
              </a:rPr>
              <a:t>– </a:t>
            </a:r>
            <a:r>
              <a:rPr lang="en-US" sz="3200">
                <a:solidFill>
                  <a:srgbClr val="002060"/>
                </a:solidFill>
              </a:rPr>
              <a:t>Range of observed HBV service delivery models</a:t>
            </a:r>
            <a:endParaRPr sz="3200">
              <a:solidFill>
                <a:srgbClr val="002060"/>
              </a:solidFill>
            </a:endParaRPr>
          </a:p>
        </p:txBody>
      </p:sp>
      <p:sp>
        <p:nvSpPr>
          <p:cNvPr id="516" name="Google Shape;516;p48"/>
          <p:cNvSpPr/>
          <p:nvPr/>
        </p:nvSpPr>
        <p:spPr>
          <a:xfrm>
            <a:off x="9625" y="5451725"/>
            <a:ext cx="12192000" cy="140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517" name="Google Shape;517;p48"/>
          <p:cNvGraphicFramePr/>
          <p:nvPr>
            <p:extLst>
              <p:ext uri="{D42A27DB-BD31-4B8C-83A1-F6EECF244321}">
                <p14:modId xmlns:p14="http://schemas.microsoft.com/office/powerpoint/2010/main" val="4039586207"/>
              </p:ext>
            </p:extLst>
          </p:nvPr>
        </p:nvGraphicFramePr>
        <p:xfrm>
          <a:off x="838200" y="1145493"/>
          <a:ext cx="11070150" cy="5652780"/>
        </p:xfrm>
        <a:graphic>
          <a:graphicData uri="http://schemas.openxmlformats.org/drawingml/2006/table">
            <a:tbl>
              <a:tblPr>
                <a:noFill/>
              </a:tblPr>
              <a:tblGrid>
                <a:gridCol w="2952875">
                  <a:extLst>
                    <a:ext uri="{9D8B030D-6E8A-4147-A177-3AD203B41FA5}">
                      <a16:colId xmlns:a16="http://schemas.microsoft.com/office/drawing/2014/main" val="20000"/>
                    </a:ext>
                  </a:extLst>
                </a:gridCol>
                <a:gridCol w="8117275">
                  <a:extLst>
                    <a:ext uri="{9D8B030D-6E8A-4147-A177-3AD203B41FA5}">
                      <a16:colId xmlns:a16="http://schemas.microsoft.com/office/drawing/2014/main" val="20001"/>
                    </a:ext>
                  </a:extLst>
                </a:gridCol>
              </a:tblGrid>
              <a:tr h="491200">
                <a:tc>
                  <a:txBody>
                    <a:bodyPr/>
                    <a:lstStyle/>
                    <a:p>
                      <a:pPr marL="0" lvl="0" indent="0" algn="l" rtl="0">
                        <a:spcBef>
                          <a:spcPts val="0"/>
                        </a:spcBef>
                        <a:spcAft>
                          <a:spcPts val="0"/>
                        </a:spcAft>
                        <a:buNone/>
                      </a:pPr>
                      <a:r>
                        <a:rPr lang="en-US" sz="1600" b="1"/>
                        <a:t>MODEL CATEGORY</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b="1"/>
                        <a:t>DEFINITION AND EXAMPLES</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71925">
                <a:tc>
                  <a:txBody>
                    <a:bodyPr/>
                    <a:lstStyle/>
                    <a:p>
                      <a:pPr marL="0" lvl="0" indent="0" algn="l" rtl="0">
                        <a:spcBef>
                          <a:spcPts val="0"/>
                        </a:spcBef>
                        <a:spcAft>
                          <a:spcPts val="0"/>
                        </a:spcAft>
                        <a:buNone/>
                      </a:pPr>
                      <a:r>
                        <a:rPr lang="en-US" sz="1600" b="1"/>
                        <a:t>Community testing</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a:t>Education and rapid POCT for general or targeted populations, with or without “linkage” to local care, sometimes vaccination for HbsAg negative</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1200">
                <a:tc>
                  <a:txBody>
                    <a:bodyPr/>
                    <a:lstStyle/>
                    <a:p>
                      <a:pPr marL="0" lvl="0" indent="0" algn="l" rtl="0">
                        <a:spcBef>
                          <a:spcPts val="0"/>
                        </a:spcBef>
                        <a:spcAft>
                          <a:spcPts val="0"/>
                        </a:spcAft>
                        <a:buNone/>
                      </a:pPr>
                      <a:r>
                        <a:rPr lang="en-US" sz="1600" b="1">
                          <a:solidFill>
                            <a:schemeClr val="dk1"/>
                          </a:solidFill>
                        </a:rPr>
                        <a:t>General populations </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91200">
                <a:tc>
                  <a:txBody>
                    <a:bodyPr/>
                    <a:lstStyle/>
                    <a:p>
                      <a:pPr marL="457200" lvl="0" indent="0" algn="l" rtl="0">
                        <a:spcBef>
                          <a:spcPts val="0"/>
                        </a:spcBef>
                        <a:spcAft>
                          <a:spcPts val="0"/>
                        </a:spcAft>
                        <a:buNone/>
                      </a:pPr>
                      <a:r>
                        <a:rPr lang="en-US" sz="1600"/>
                        <a:t>Hospital-based</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a:t>Inpatient or ambulatory care attached to a hospital, secondary/district and tertiary levels</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91200">
                <a:tc>
                  <a:txBody>
                    <a:bodyPr/>
                    <a:lstStyle/>
                    <a:p>
                      <a:pPr marL="457200" lvl="0" indent="0" algn="l" rtl="0">
                        <a:spcBef>
                          <a:spcPts val="0"/>
                        </a:spcBef>
                        <a:spcAft>
                          <a:spcPts val="0"/>
                        </a:spcAft>
                        <a:buNone/>
                      </a:pPr>
                      <a:r>
                        <a:rPr lang="en-US" sz="1600"/>
                        <a:t>Speciality clinic</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dirty="0"/>
                        <a:t>Specialist care in ambulatory setting, including referral from testing camp or other community followed by visiting specialist or specialist clinic</a:t>
                      </a:r>
                      <a:endParaRPr sz="1600"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91200">
                <a:tc>
                  <a:txBody>
                    <a:bodyPr/>
                    <a:lstStyle/>
                    <a:p>
                      <a:pPr marL="457200" lvl="0" indent="0" algn="l" rtl="0">
                        <a:spcBef>
                          <a:spcPts val="0"/>
                        </a:spcBef>
                        <a:spcAft>
                          <a:spcPts val="0"/>
                        </a:spcAft>
                        <a:buNone/>
                      </a:pPr>
                      <a:r>
                        <a:rPr lang="en-US" sz="1600">
                          <a:solidFill>
                            <a:schemeClr val="dk1"/>
                          </a:solidFill>
                        </a:rPr>
                        <a:t>Integrated</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Hep B care delivered alongside other services, e.g., HIV, NCDs, harm reduction/OSA</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771925">
                <a:tc>
                  <a:txBody>
                    <a:bodyPr/>
                    <a:lstStyle/>
                    <a:p>
                      <a:pPr marL="457200" lvl="0" indent="0" algn="l" rtl="0">
                        <a:spcBef>
                          <a:spcPts val="0"/>
                        </a:spcBef>
                        <a:spcAft>
                          <a:spcPts val="0"/>
                        </a:spcAft>
                        <a:buNone/>
                      </a:pPr>
                      <a:r>
                        <a:rPr lang="en-US" sz="1600"/>
                        <a:t>Co-managed</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a:t>Care led by non-specialist physicians/nurses/teams with input from or access to specialists via variety of platforms (e.g., virtual, case conference, visiting specialists)</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91200">
                <a:tc>
                  <a:txBody>
                    <a:bodyPr/>
                    <a:lstStyle/>
                    <a:p>
                      <a:pPr marL="457200" lvl="0" indent="0" algn="l" rtl="0">
                        <a:spcBef>
                          <a:spcPts val="0"/>
                        </a:spcBef>
                        <a:spcAft>
                          <a:spcPts val="0"/>
                        </a:spcAft>
                        <a:buNone/>
                      </a:pPr>
                      <a:r>
                        <a:rPr lang="en-US" sz="1600"/>
                        <a:t>Primary care</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a:t>Care solely in primary care facilities by non-specialist physicians, nurses or teams</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91200">
                <a:tc>
                  <a:txBody>
                    <a:bodyPr/>
                    <a:lstStyle/>
                    <a:p>
                      <a:pPr marL="457200" lvl="0" indent="0" algn="l" rtl="0">
                        <a:spcBef>
                          <a:spcPts val="0"/>
                        </a:spcBef>
                        <a:spcAft>
                          <a:spcPts val="0"/>
                        </a:spcAft>
                        <a:buNone/>
                      </a:pPr>
                      <a:r>
                        <a:rPr lang="en-US" sz="1600"/>
                        <a:t>Outreach</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a:t>Pop-up clinics, mobile clinics</a:t>
                      </a:r>
                      <a:endParaRPr sz="16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491200">
                <a:tc>
                  <a:txBody>
                    <a:bodyPr/>
                    <a:lstStyle/>
                    <a:p>
                      <a:pPr marL="0" lvl="0" indent="0" algn="l" rtl="0">
                        <a:spcBef>
                          <a:spcPts val="0"/>
                        </a:spcBef>
                        <a:spcAft>
                          <a:spcPts val="0"/>
                        </a:spcAft>
                        <a:buNone/>
                      </a:pPr>
                      <a:r>
                        <a:rPr lang="en-US" sz="1600" b="1"/>
                        <a:t>Key populations</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600" dirty="0"/>
                        <a:t>Pregnant/post-partum, PLHIV, migrants, Indigenous, PWID, prison populations</a:t>
                      </a:r>
                      <a:endParaRPr sz="1600"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bl>
          </a:graphicData>
        </a:graphic>
      </p:graphicFrame>
      <p:pic>
        <p:nvPicPr>
          <p:cNvPr id="518" name="Google Shape;518;p48"/>
          <p:cNvPicPr preferRelativeResize="0"/>
          <p:nvPr/>
        </p:nvPicPr>
        <p:blipFill>
          <a:blip r:embed="rId3">
            <a:alphaModFix/>
          </a:blip>
          <a:stretch>
            <a:fillRect/>
          </a:stretch>
        </p:blipFill>
        <p:spPr>
          <a:xfrm>
            <a:off x="3195547" y="1700625"/>
            <a:ext cx="356400" cy="356425"/>
          </a:xfrm>
          <a:prstGeom prst="rect">
            <a:avLst/>
          </a:prstGeom>
          <a:noFill/>
          <a:ln>
            <a:noFill/>
          </a:ln>
        </p:spPr>
      </p:pic>
      <p:pic>
        <p:nvPicPr>
          <p:cNvPr id="519" name="Google Shape;519;p48"/>
          <p:cNvPicPr preferRelativeResize="0"/>
          <p:nvPr/>
        </p:nvPicPr>
        <p:blipFill>
          <a:blip r:embed="rId4">
            <a:alphaModFix/>
          </a:blip>
          <a:stretch>
            <a:fillRect/>
          </a:stretch>
        </p:blipFill>
        <p:spPr>
          <a:xfrm>
            <a:off x="3061223" y="5588313"/>
            <a:ext cx="448050" cy="448069"/>
          </a:xfrm>
          <a:prstGeom prst="rect">
            <a:avLst/>
          </a:prstGeom>
          <a:noFill/>
          <a:ln>
            <a:noFill/>
          </a:ln>
        </p:spPr>
      </p:pic>
      <p:pic>
        <p:nvPicPr>
          <p:cNvPr id="520" name="Google Shape;520;p48"/>
          <p:cNvPicPr preferRelativeResize="0"/>
          <p:nvPr/>
        </p:nvPicPr>
        <p:blipFill>
          <a:blip r:embed="rId5">
            <a:alphaModFix/>
          </a:blip>
          <a:stretch>
            <a:fillRect/>
          </a:stretch>
        </p:blipFill>
        <p:spPr>
          <a:xfrm>
            <a:off x="3061225" y="2703459"/>
            <a:ext cx="448050" cy="448031"/>
          </a:xfrm>
          <a:prstGeom prst="rect">
            <a:avLst/>
          </a:prstGeom>
          <a:noFill/>
          <a:ln>
            <a:noFill/>
          </a:ln>
        </p:spPr>
      </p:pic>
      <p:pic>
        <p:nvPicPr>
          <p:cNvPr id="521" name="Google Shape;521;p48"/>
          <p:cNvPicPr preferRelativeResize="0"/>
          <p:nvPr/>
        </p:nvPicPr>
        <p:blipFill>
          <a:blip r:embed="rId6">
            <a:alphaModFix/>
          </a:blip>
          <a:stretch>
            <a:fillRect/>
          </a:stretch>
        </p:blipFill>
        <p:spPr>
          <a:xfrm>
            <a:off x="3018550" y="3308325"/>
            <a:ext cx="533400" cy="517712"/>
          </a:xfrm>
          <a:prstGeom prst="rect">
            <a:avLst/>
          </a:prstGeom>
          <a:noFill/>
          <a:ln>
            <a:noFill/>
          </a:ln>
        </p:spPr>
      </p:pic>
      <p:pic>
        <p:nvPicPr>
          <p:cNvPr id="522" name="Google Shape;522;p48"/>
          <p:cNvPicPr preferRelativeResize="0"/>
          <p:nvPr/>
        </p:nvPicPr>
        <p:blipFill>
          <a:blip r:embed="rId7">
            <a:alphaModFix/>
          </a:blip>
          <a:stretch>
            <a:fillRect/>
          </a:stretch>
        </p:blipFill>
        <p:spPr>
          <a:xfrm>
            <a:off x="3061225" y="5026084"/>
            <a:ext cx="448050" cy="425641"/>
          </a:xfrm>
          <a:prstGeom prst="rect">
            <a:avLst/>
          </a:prstGeom>
          <a:noFill/>
          <a:ln>
            <a:noFill/>
          </a:ln>
        </p:spPr>
      </p:pic>
      <p:pic>
        <p:nvPicPr>
          <p:cNvPr id="523" name="Google Shape;523;p48"/>
          <p:cNvPicPr preferRelativeResize="0"/>
          <p:nvPr/>
        </p:nvPicPr>
        <p:blipFill>
          <a:blip r:embed="rId8">
            <a:alphaModFix/>
          </a:blip>
          <a:stretch>
            <a:fillRect/>
          </a:stretch>
        </p:blipFill>
        <p:spPr>
          <a:xfrm>
            <a:off x="2960900" y="4362000"/>
            <a:ext cx="648701" cy="448075"/>
          </a:xfrm>
          <a:prstGeom prst="rect">
            <a:avLst/>
          </a:prstGeom>
          <a:noFill/>
          <a:ln>
            <a:noFill/>
          </a:ln>
        </p:spPr>
      </p:pic>
      <p:cxnSp>
        <p:nvCxnSpPr>
          <p:cNvPr id="524" name="Google Shape;524;p48"/>
          <p:cNvCxnSpPr/>
          <p:nvPr/>
        </p:nvCxnSpPr>
        <p:spPr>
          <a:xfrm rot="10800000" flipH="1">
            <a:off x="838200" y="1476650"/>
            <a:ext cx="10887600" cy="15900"/>
          </a:xfrm>
          <a:prstGeom prst="straightConnector1">
            <a:avLst/>
          </a:prstGeom>
          <a:noFill/>
          <a:ln w="28575" cap="flat" cmpd="sng">
            <a:solidFill>
              <a:schemeClr val="accent1"/>
            </a:solidFill>
            <a:prstDash val="solid"/>
            <a:round/>
            <a:headEnd type="none" w="med" len="med"/>
            <a:tailEnd type="none" w="med" len="med"/>
          </a:ln>
        </p:spPr>
      </p:cxnSp>
      <p:cxnSp>
        <p:nvCxnSpPr>
          <p:cNvPr id="525" name="Google Shape;525;p48"/>
          <p:cNvCxnSpPr/>
          <p:nvPr/>
        </p:nvCxnSpPr>
        <p:spPr>
          <a:xfrm rot="10800000" flipH="1">
            <a:off x="838200" y="2265125"/>
            <a:ext cx="10887600" cy="15900"/>
          </a:xfrm>
          <a:prstGeom prst="straightConnector1">
            <a:avLst/>
          </a:prstGeom>
          <a:noFill/>
          <a:ln w="9525" cap="flat" cmpd="sng">
            <a:solidFill>
              <a:schemeClr val="accent1"/>
            </a:solidFill>
            <a:prstDash val="solid"/>
            <a:round/>
            <a:headEnd type="none" w="med" len="med"/>
            <a:tailEnd type="none" w="med" len="med"/>
          </a:ln>
        </p:spPr>
      </p:cxnSp>
      <p:cxnSp>
        <p:nvCxnSpPr>
          <p:cNvPr id="526" name="Google Shape;526;p48"/>
          <p:cNvCxnSpPr/>
          <p:nvPr/>
        </p:nvCxnSpPr>
        <p:spPr>
          <a:xfrm rot="10800000" flipH="1">
            <a:off x="838200" y="6172975"/>
            <a:ext cx="10887600" cy="15900"/>
          </a:xfrm>
          <a:prstGeom prst="straightConnector1">
            <a:avLst/>
          </a:prstGeom>
          <a:noFill/>
          <a:ln w="9525" cap="flat" cmpd="sng">
            <a:solidFill>
              <a:schemeClr val="accent1"/>
            </a:solidFill>
            <a:prstDash val="solid"/>
            <a:round/>
            <a:headEnd type="none" w="med" len="med"/>
            <a:tailEnd type="none" w="med" len="med"/>
          </a:ln>
        </p:spPr>
      </p:cxnSp>
      <p:pic>
        <p:nvPicPr>
          <p:cNvPr id="527" name="Google Shape;527;p48"/>
          <p:cNvPicPr preferRelativeResize="0"/>
          <p:nvPr/>
        </p:nvPicPr>
        <p:blipFill>
          <a:blip r:embed="rId9">
            <a:alphaModFix/>
          </a:blip>
          <a:stretch>
            <a:fillRect/>
          </a:stretch>
        </p:blipFill>
        <p:spPr>
          <a:xfrm>
            <a:off x="3018550" y="3808475"/>
            <a:ext cx="533400" cy="460664"/>
          </a:xfrm>
          <a:prstGeom prst="rect">
            <a:avLst/>
          </a:prstGeom>
          <a:noFill/>
          <a:ln>
            <a:noFill/>
          </a:ln>
        </p:spPr>
      </p:pic>
    </p:spTree>
    <p:extLst>
      <p:ext uri="{BB962C8B-B14F-4D97-AF65-F5344CB8AC3E}">
        <p14:creationId xmlns:p14="http://schemas.microsoft.com/office/powerpoint/2010/main" val="2440747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3A9640-F57B-8845-BAFD-19A5E974E5D3}"/>
              </a:ext>
            </a:extLst>
          </p:cNvPr>
          <p:cNvSpPr txBox="1"/>
          <p:nvPr/>
        </p:nvSpPr>
        <p:spPr>
          <a:xfrm>
            <a:off x="465973" y="1104184"/>
            <a:ext cx="789847"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50"/>
                </a:solidFill>
                <a:effectLst/>
                <a:uLnTx/>
                <a:uFillTx/>
                <a:latin typeface="Calibri" panose="020F0502020204030204"/>
                <a:ea typeface="+mn-ea"/>
                <a:cs typeface="+mn-cs"/>
              </a:rPr>
              <a:t>I</a:t>
            </a:r>
          </a:p>
        </p:txBody>
      </p:sp>
      <p:sp>
        <p:nvSpPr>
          <p:cNvPr id="17" name="TextBox 16">
            <a:extLst>
              <a:ext uri="{FF2B5EF4-FFF2-40B4-BE49-F238E27FC236}">
                <a16:creationId xmlns:a16="http://schemas.microsoft.com/office/drawing/2014/main" id="{14BD3FA0-5AA3-FB46-A8E1-35BA28953937}"/>
              </a:ext>
            </a:extLst>
          </p:cNvPr>
          <p:cNvSpPr txBox="1"/>
          <p:nvPr/>
        </p:nvSpPr>
        <p:spPr>
          <a:xfrm>
            <a:off x="419474" y="2005335"/>
            <a:ext cx="89877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92D050"/>
                </a:solidFill>
                <a:latin typeface="Calibri" panose="020F0502020204030204"/>
              </a:rPr>
              <a:t>II</a:t>
            </a:r>
            <a:endParaRPr kumimoji="0" lang="en-GB" sz="60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2870B5E-E32B-9846-A04D-4C4B99EDF852}"/>
              </a:ext>
            </a:extLst>
          </p:cNvPr>
          <p:cNvSpPr txBox="1"/>
          <p:nvPr/>
        </p:nvSpPr>
        <p:spPr>
          <a:xfrm>
            <a:off x="1122560" y="2209025"/>
            <a:ext cx="7417006"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alibri" panose="020F0502020204030204" pitchFamily="34" charset="0"/>
                <a:ea typeface="Times New Roman" panose="02020603050405020304" pitchFamily="18" charset="0"/>
                <a:cs typeface="Calibri" panose="020F0502020204030204" pitchFamily="34" charset="0"/>
              </a:rPr>
              <a:t>Updating of n</a:t>
            </a:r>
            <a:r>
              <a:rPr lang="en-GB" sz="2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ational Guidelines with adoption of recommendations informed by local context*and implementation considerations</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865D8A6-F977-4847-8041-B74C37B03CE8}"/>
              </a:ext>
            </a:extLst>
          </p:cNvPr>
          <p:cNvSpPr txBox="1"/>
          <p:nvPr/>
        </p:nvSpPr>
        <p:spPr>
          <a:xfrm>
            <a:off x="341985" y="2825098"/>
            <a:ext cx="1190239"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chemeClr val="accent6">
                    <a:lumMod val="50000"/>
                  </a:schemeClr>
                </a:solidFill>
                <a:latin typeface="Calibri" panose="020F0502020204030204"/>
              </a:rPr>
              <a:t>III</a:t>
            </a:r>
            <a:endParaRPr kumimoji="0" lang="en-GB" sz="6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47320F8-97B2-7948-AA36-1BBB40B98097}"/>
              </a:ext>
            </a:extLst>
          </p:cNvPr>
          <p:cNvSpPr txBox="1"/>
          <p:nvPr/>
        </p:nvSpPr>
        <p:spPr>
          <a:xfrm>
            <a:off x="1153548" y="3058687"/>
            <a:ext cx="7133072" cy="615553"/>
          </a:xfrm>
          <a:prstGeom prst="rect">
            <a:avLst/>
          </a:prstGeom>
          <a:noFill/>
        </p:spPr>
        <p:txBody>
          <a:bodyPr wrap="square" lIns="0" tIns="0" rIns="0" bIns="0" rtlCol="0">
            <a:spAutoFit/>
          </a:bodyPr>
          <a:lstStyle/>
          <a:p>
            <a:r>
              <a:rPr lang="en-GB" sz="2000" b="1" dirty="0">
                <a:ea typeface="Times New Roman" panose="02020603050405020304" pitchFamily="18" charset="0"/>
              </a:rPr>
              <a:t>Widespread education and awareness raising campaigns among community and healthcare workers</a:t>
            </a:r>
          </a:p>
        </p:txBody>
      </p:sp>
      <p:sp>
        <p:nvSpPr>
          <p:cNvPr id="22" name="TextBox 21">
            <a:extLst>
              <a:ext uri="{FF2B5EF4-FFF2-40B4-BE49-F238E27FC236}">
                <a16:creationId xmlns:a16="http://schemas.microsoft.com/office/drawing/2014/main" id="{216FF5C9-A6AB-40AC-B819-14764DD11232}"/>
              </a:ext>
            </a:extLst>
          </p:cNvPr>
          <p:cNvSpPr txBox="1"/>
          <p:nvPr/>
        </p:nvSpPr>
        <p:spPr>
          <a:xfrm>
            <a:off x="1057399" y="1438226"/>
            <a:ext cx="6258688" cy="400110"/>
          </a:xfrm>
          <a:prstGeom prst="rect">
            <a:avLst/>
          </a:prstGeom>
          <a:noFill/>
        </p:spPr>
        <p:txBody>
          <a:bodyPr wrap="square">
            <a:spAutoFit/>
          </a:bodyPr>
          <a:lstStyle/>
          <a:p>
            <a:r>
              <a:rPr lang="en-US" sz="2000" b="1" dirty="0">
                <a:cs typeface="Calibri" panose="020F0502020204030204" pitchFamily="34" charset="0"/>
              </a:rPr>
              <a:t>Scale-up of testing and case-finding</a:t>
            </a:r>
          </a:p>
        </p:txBody>
      </p:sp>
      <p:sp>
        <p:nvSpPr>
          <p:cNvPr id="23" name="TextBox 22">
            <a:extLst>
              <a:ext uri="{FF2B5EF4-FFF2-40B4-BE49-F238E27FC236}">
                <a16:creationId xmlns:a16="http://schemas.microsoft.com/office/drawing/2014/main" id="{AA18208B-6BF5-4C94-9ACE-7BAF80537B55}"/>
              </a:ext>
            </a:extLst>
          </p:cNvPr>
          <p:cNvSpPr txBox="1"/>
          <p:nvPr/>
        </p:nvSpPr>
        <p:spPr>
          <a:xfrm>
            <a:off x="364880" y="4394113"/>
            <a:ext cx="2198914"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accent6"/>
                </a:solidFill>
                <a:effectLst/>
                <a:uLnTx/>
                <a:uFillTx/>
                <a:latin typeface="Calibri" panose="020F0502020204030204"/>
                <a:ea typeface="+mn-ea"/>
                <a:cs typeface="+mn-cs"/>
              </a:rPr>
              <a:t>V</a:t>
            </a:r>
          </a:p>
        </p:txBody>
      </p:sp>
      <p:sp>
        <p:nvSpPr>
          <p:cNvPr id="27" name="TextBox 26">
            <a:extLst>
              <a:ext uri="{FF2B5EF4-FFF2-40B4-BE49-F238E27FC236}">
                <a16:creationId xmlns:a16="http://schemas.microsoft.com/office/drawing/2014/main" id="{44A1847A-2029-40FF-9971-DE4CDBA2C650}"/>
              </a:ext>
            </a:extLst>
          </p:cNvPr>
          <p:cNvSpPr txBox="1"/>
          <p:nvPr/>
        </p:nvSpPr>
        <p:spPr>
          <a:xfrm>
            <a:off x="310990" y="3592996"/>
            <a:ext cx="100330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rPr>
              <a:t>IV</a:t>
            </a:r>
          </a:p>
        </p:txBody>
      </p:sp>
      <p:sp>
        <p:nvSpPr>
          <p:cNvPr id="28" name="TextBox 27">
            <a:extLst>
              <a:ext uri="{FF2B5EF4-FFF2-40B4-BE49-F238E27FC236}">
                <a16:creationId xmlns:a16="http://schemas.microsoft.com/office/drawing/2014/main" id="{7AC31528-A6F4-428C-BCE9-DEF3D7C44E21}"/>
              </a:ext>
            </a:extLst>
          </p:cNvPr>
          <p:cNvSpPr txBox="1"/>
          <p:nvPr/>
        </p:nvSpPr>
        <p:spPr>
          <a:xfrm>
            <a:off x="1153552" y="3913175"/>
            <a:ext cx="7417006" cy="830997"/>
          </a:xfrm>
          <a:prstGeom prst="rect">
            <a:avLst/>
          </a:prstGeom>
          <a:noFill/>
        </p:spPr>
        <p:txBody>
          <a:bodyPr wrap="square" lIns="0" tIns="0" rIns="0" bIns="0" rtlCol="0">
            <a:spAutoFit/>
          </a:bodyPr>
          <a:lstStyle/>
          <a:p>
            <a:r>
              <a:rPr lang="en-GB" sz="2000" b="1" dirty="0">
                <a:ea typeface="Times New Roman" panose="02020603050405020304" pitchFamily="18" charset="0"/>
              </a:rPr>
              <a:t>Promote wide access to training and capacity building of healthcare workers to provide adherence support and retention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cxnSp>
        <p:nvCxnSpPr>
          <p:cNvPr id="30" name="Straight Connector 29">
            <a:extLst>
              <a:ext uri="{FF2B5EF4-FFF2-40B4-BE49-F238E27FC236}">
                <a16:creationId xmlns:a16="http://schemas.microsoft.com/office/drawing/2014/main" id="{7E09C513-E567-429A-8627-52007AD2D418}"/>
              </a:ext>
              <a:ext uri="{C183D7F6-B498-43B3-948B-1728B52AA6E4}">
                <adec:decorative xmlns:adec="http://schemas.microsoft.com/office/drawing/2017/decorative" val="1"/>
              </a:ext>
            </a:extLst>
          </p:cNvPr>
          <p:cNvCxnSpPr>
            <a:cxnSpLocks/>
          </p:cNvCxnSpPr>
          <p:nvPr/>
        </p:nvCxnSpPr>
        <p:spPr>
          <a:xfrm>
            <a:off x="198511" y="2044538"/>
            <a:ext cx="713307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D79298-448D-46E1-9CE0-F4643AD0F8AF}"/>
              </a:ext>
              <a:ext uri="{C183D7F6-B498-43B3-948B-1728B52AA6E4}">
                <adec:decorative xmlns:adec="http://schemas.microsoft.com/office/drawing/2017/decorative" val="1"/>
              </a:ext>
            </a:extLst>
          </p:cNvPr>
          <p:cNvCxnSpPr>
            <a:cxnSpLocks/>
          </p:cNvCxnSpPr>
          <p:nvPr/>
        </p:nvCxnSpPr>
        <p:spPr>
          <a:xfrm>
            <a:off x="260508" y="3678723"/>
            <a:ext cx="713307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21C35B-E345-4253-8733-B01565AAEB88}"/>
              </a:ext>
              <a:ext uri="{C183D7F6-B498-43B3-948B-1728B52AA6E4}">
                <adec:decorative xmlns:adec="http://schemas.microsoft.com/office/drawing/2017/decorative" val="1"/>
              </a:ext>
            </a:extLst>
          </p:cNvPr>
          <p:cNvCxnSpPr>
            <a:cxnSpLocks/>
          </p:cNvCxnSpPr>
          <p:nvPr/>
        </p:nvCxnSpPr>
        <p:spPr>
          <a:xfrm>
            <a:off x="183015" y="2867314"/>
            <a:ext cx="713307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A11272A-239E-4CBB-A8DE-34A260F24561}"/>
              </a:ext>
            </a:extLst>
          </p:cNvPr>
          <p:cNvSpPr txBox="1"/>
          <p:nvPr/>
        </p:nvSpPr>
        <p:spPr>
          <a:xfrm>
            <a:off x="1138054" y="4711531"/>
            <a:ext cx="6859069" cy="307777"/>
          </a:xfrm>
          <a:prstGeom prst="rect">
            <a:avLst/>
          </a:prstGeom>
          <a:noFill/>
        </p:spPr>
        <p:txBody>
          <a:bodyPr wrap="square" lIns="0" tIns="0" rIns="0" bIns="0" rtlCol="0">
            <a:spAutoFit/>
          </a:bodyPr>
          <a:lstStyle/>
          <a:p>
            <a:r>
              <a:rPr lang="en-US" sz="2000" b="1">
                <a:latin typeface="+mj-lt"/>
              </a:rPr>
              <a:t>Opportunities for cost reductions for HBV meds and diagnostics</a:t>
            </a:r>
          </a:p>
        </p:txBody>
      </p:sp>
      <p:cxnSp>
        <p:nvCxnSpPr>
          <p:cNvPr id="34" name="Straight Connector 33">
            <a:extLst>
              <a:ext uri="{FF2B5EF4-FFF2-40B4-BE49-F238E27FC236}">
                <a16:creationId xmlns:a16="http://schemas.microsoft.com/office/drawing/2014/main" id="{2053ED01-1F7A-4D1D-A07B-BD35039F3FC7}"/>
              </a:ext>
              <a:ext uri="{C183D7F6-B498-43B3-948B-1728B52AA6E4}">
                <adec:decorative xmlns:adec="http://schemas.microsoft.com/office/drawing/2017/decorative" val="1"/>
              </a:ext>
            </a:extLst>
          </p:cNvPr>
          <p:cNvCxnSpPr>
            <a:cxnSpLocks/>
          </p:cNvCxnSpPr>
          <p:nvPr/>
        </p:nvCxnSpPr>
        <p:spPr>
          <a:xfrm>
            <a:off x="353497" y="4532571"/>
            <a:ext cx="713307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E9ED216-6553-BF9C-3A7B-CCF1ACD71778}"/>
              </a:ext>
            </a:extLst>
          </p:cNvPr>
          <p:cNvSpPr>
            <a:spLocks noGrp="1"/>
          </p:cNvSpPr>
          <p:nvPr>
            <p:ph type="title"/>
          </p:nvPr>
        </p:nvSpPr>
        <p:spPr>
          <a:xfrm>
            <a:off x="464512" y="577549"/>
            <a:ext cx="10515600" cy="642666"/>
          </a:xfrm>
        </p:spPr>
        <p:txBody>
          <a:bodyPr>
            <a:normAutofit/>
          </a:bodyPr>
          <a:lstStyle/>
          <a:p>
            <a:r>
              <a:rPr lang="en-US" sz="4000" b="1" dirty="0"/>
              <a:t>Implementation priorities</a:t>
            </a:r>
          </a:p>
        </p:txBody>
      </p:sp>
      <p:cxnSp>
        <p:nvCxnSpPr>
          <p:cNvPr id="7" name="Straight Connector 6">
            <a:extLst>
              <a:ext uri="{FF2B5EF4-FFF2-40B4-BE49-F238E27FC236}">
                <a16:creationId xmlns:a16="http://schemas.microsoft.com/office/drawing/2014/main" id="{2F3921DB-8EBC-B4E5-051F-AA0693D247ED}"/>
              </a:ext>
              <a:ext uri="{C183D7F6-B498-43B3-948B-1728B52AA6E4}">
                <adec:decorative xmlns:adec="http://schemas.microsoft.com/office/drawing/2017/decorative" val="1"/>
              </a:ext>
            </a:extLst>
          </p:cNvPr>
          <p:cNvCxnSpPr>
            <a:cxnSpLocks/>
          </p:cNvCxnSpPr>
          <p:nvPr/>
        </p:nvCxnSpPr>
        <p:spPr>
          <a:xfrm>
            <a:off x="384495" y="5225083"/>
            <a:ext cx="713307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EB7273D-DAC0-6789-5D44-2610C9627E8A}"/>
              </a:ext>
            </a:extLst>
          </p:cNvPr>
          <p:cNvSpPr txBox="1"/>
          <p:nvPr/>
        </p:nvSpPr>
        <p:spPr>
          <a:xfrm>
            <a:off x="198511" y="5817664"/>
            <a:ext cx="11550145" cy="923330"/>
          </a:xfrm>
          <a:prstGeom prst="rect">
            <a:avLst/>
          </a:prstGeom>
          <a:solidFill>
            <a:schemeClr val="accent3">
              <a:lumMod val="20000"/>
              <a:lumOff val="80000"/>
            </a:schemeClr>
          </a:solidFill>
        </p:spPr>
        <p:txBody>
          <a:bodyPr wrap="square">
            <a:spAutoFit/>
          </a:bodyPr>
          <a:lstStyle/>
          <a:p>
            <a:r>
              <a:rPr lang="en-GB" dirty="0">
                <a:latin typeface="Calibri" panose="020F0502020204030204" pitchFamily="34" charset="0"/>
                <a:ea typeface="Times New Roman" panose="02020603050405020304" pitchFamily="18" charset="0"/>
                <a:cs typeface="Calibri" panose="020F0502020204030204" pitchFamily="34" charset="0"/>
              </a:rPr>
              <a:t>*</a:t>
            </a:r>
            <a:r>
              <a:rPr lang="en-GB"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Local context including national HBV epidemiology, health systems and laboratory capacity, supply systems for drugs and other commodities, availability of financial resources, the organization and capacity of the health system and the anticipated cost–effectiveness of the various interventions</a:t>
            </a:r>
            <a:endParaRPr lang="en-US" dirty="0"/>
          </a:p>
        </p:txBody>
      </p:sp>
      <p:pic>
        <p:nvPicPr>
          <p:cNvPr id="24" name="Picture 2">
            <a:extLst>
              <a:ext uri="{FF2B5EF4-FFF2-40B4-BE49-F238E27FC236}">
                <a16:creationId xmlns:a16="http://schemas.microsoft.com/office/drawing/2014/main" id="{2580D719-979A-4E82-A7A2-7BDF521AF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494" y="26027"/>
            <a:ext cx="2939353" cy="2049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51357156-2B7A-7AB3-9FE7-831CEE0B412E}"/>
              </a:ext>
            </a:extLst>
          </p:cNvPr>
          <p:cNvPicPr>
            <a:picLocks noChangeAspect="1"/>
          </p:cNvPicPr>
          <p:nvPr/>
        </p:nvPicPr>
        <p:blipFill>
          <a:blip r:embed="rId4"/>
          <a:stretch>
            <a:fillRect/>
          </a:stretch>
        </p:blipFill>
        <p:spPr>
          <a:xfrm>
            <a:off x="8593810" y="4019645"/>
            <a:ext cx="3287200" cy="1802658"/>
          </a:xfrm>
          <a:prstGeom prst="rect">
            <a:avLst/>
          </a:prstGeom>
        </p:spPr>
      </p:pic>
      <p:pic>
        <p:nvPicPr>
          <p:cNvPr id="3" name="Picture 2" descr="A table with text on it&#10;&#10;Description automatically generated">
            <a:extLst>
              <a:ext uri="{FF2B5EF4-FFF2-40B4-BE49-F238E27FC236}">
                <a16:creationId xmlns:a16="http://schemas.microsoft.com/office/drawing/2014/main" id="{D6EB369D-0DDB-625B-25E2-CFFC8F95C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020" y="2502780"/>
            <a:ext cx="3618536" cy="1245648"/>
          </a:xfrm>
          <a:prstGeom prst="rect">
            <a:avLst/>
          </a:prstGeom>
        </p:spPr>
      </p:pic>
    </p:spTree>
    <p:extLst>
      <p:ext uri="{BB962C8B-B14F-4D97-AF65-F5344CB8AC3E}">
        <p14:creationId xmlns:p14="http://schemas.microsoft.com/office/powerpoint/2010/main" val="200434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oster of a medical conference&#10;&#10;Description automatically generated with medium confidence">
            <a:extLst>
              <a:ext uri="{FF2B5EF4-FFF2-40B4-BE49-F238E27FC236}">
                <a16:creationId xmlns:a16="http://schemas.microsoft.com/office/drawing/2014/main" id="{EF011351-6C66-DAF7-DBBC-0237522B67E4}"/>
              </a:ext>
            </a:extLst>
          </p:cNvPr>
          <p:cNvPicPr>
            <a:picLocks noGrp="1" noChangeAspect="1"/>
          </p:cNvPicPr>
          <p:nvPr>
            <p:ph sz="half" idx="2"/>
          </p:nvPr>
        </p:nvPicPr>
        <p:blipFill>
          <a:blip r:embed="rId3"/>
          <a:stretch>
            <a:fillRect/>
          </a:stretch>
        </p:blipFill>
        <p:spPr>
          <a:xfrm>
            <a:off x="147403" y="371696"/>
            <a:ext cx="4434757" cy="6109106"/>
          </a:xfrm>
          <a:prstGeom prst="rect">
            <a:avLst/>
          </a:prstGeom>
          <a:ln>
            <a:solidFill>
              <a:schemeClr val="accent1">
                <a:lumMod val="75000"/>
              </a:schemeClr>
            </a:solidFill>
          </a:ln>
        </p:spPr>
      </p:pic>
      <p:pic>
        <p:nvPicPr>
          <p:cNvPr id="2" name="Picture 1">
            <a:extLst>
              <a:ext uri="{FF2B5EF4-FFF2-40B4-BE49-F238E27FC236}">
                <a16:creationId xmlns:a16="http://schemas.microsoft.com/office/drawing/2014/main" id="{E24AE7E1-12FF-B96D-E3AF-A205F4477C46}"/>
              </a:ext>
            </a:extLst>
          </p:cNvPr>
          <p:cNvPicPr>
            <a:picLocks noChangeAspect="1"/>
          </p:cNvPicPr>
          <p:nvPr/>
        </p:nvPicPr>
        <p:blipFill>
          <a:blip r:embed="rId4"/>
          <a:stretch>
            <a:fillRect/>
          </a:stretch>
        </p:blipFill>
        <p:spPr>
          <a:xfrm>
            <a:off x="7942720" y="0"/>
            <a:ext cx="4249280" cy="6852498"/>
          </a:xfrm>
          <a:prstGeom prst="rect">
            <a:avLst/>
          </a:prstGeom>
        </p:spPr>
      </p:pic>
      <p:pic>
        <p:nvPicPr>
          <p:cNvPr id="12" name="Picture 11" descr="A qr code on a white background&#10;&#10;Description automatically generated">
            <a:extLst>
              <a:ext uri="{FF2B5EF4-FFF2-40B4-BE49-F238E27FC236}">
                <a16:creationId xmlns:a16="http://schemas.microsoft.com/office/drawing/2014/main" id="{C1912043-6C93-6BF3-4B2E-2461A1DD1077}"/>
              </a:ext>
            </a:extLst>
          </p:cNvPr>
          <p:cNvPicPr>
            <a:picLocks noChangeAspect="1"/>
          </p:cNvPicPr>
          <p:nvPr/>
        </p:nvPicPr>
        <p:blipFill>
          <a:blip r:embed="rId5"/>
          <a:stretch>
            <a:fillRect/>
          </a:stretch>
        </p:blipFill>
        <p:spPr>
          <a:xfrm>
            <a:off x="7490961" y="369217"/>
            <a:ext cx="4223157" cy="4223157"/>
          </a:xfrm>
          <a:prstGeom prst="rect">
            <a:avLst/>
          </a:prstGeom>
        </p:spPr>
      </p:pic>
      <p:sp>
        <p:nvSpPr>
          <p:cNvPr id="14" name="TextBox 13">
            <a:extLst>
              <a:ext uri="{FF2B5EF4-FFF2-40B4-BE49-F238E27FC236}">
                <a16:creationId xmlns:a16="http://schemas.microsoft.com/office/drawing/2014/main" id="{AC885598-62EA-0100-949D-65C7D894FAC8}"/>
              </a:ext>
            </a:extLst>
          </p:cNvPr>
          <p:cNvSpPr txBox="1"/>
          <p:nvPr/>
        </p:nvSpPr>
        <p:spPr>
          <a:xfrm>
            <a:off x="4789713" y="5834471"/>
            <a:ext cx="7053943" cy="646331"/>
          </a:xfrm>
          <a:prstGeom prst="rect">
            <a:avLst/>
          </a:prstGeom>
          <a:noFill/>
        </p:spPr>
        <p:txBody>
          <a:bodyPr wrap="square">
            <a:spAutoFit/>
          </a:bodyPr>
          <a:lstStyle/>
          <a:p>
            <a:r>
              <a:rPr lang="en-US" b="1" dirty="0"/>
              <a:t>Resources available</a:t>
            </a:r>
          </a:p>
          <a:p>
            <a:r>
              <a:rPr lang="en-US" b="1" dirty="0"/>
              <a:t>https://www.who.int/publications/i/item/9789240090903</a:t>
            </a:r>
          </a:p>
        </p:txBody>
      </p:sp>
      <p:pic>
        <p:nvPicPr>
          <p:cNvPr id="15" name="Picture 14" descr="A blue and white cover&#10;&#10;Description automatically generated">
            <a:extLst>
              <a:ext uri="{FF2B5EF4-FFF2-40B4-BE49-F238E27FC236}">
                <a16:creationId xmlns:a16="http://schemas.microsoft.com/office/drawing/2014/main" id="{E4C25C55-82DC-B272-BD52-AA323E3585DB}"/>
              </a:ext>
            </a:extLst>
          </p:cNvPr>
          <p:cNvPicPr>
            <a:picLocks noChangeAspect="1"/>
          </p:cNvPicPr>
          <p:nvPr/>
        </p:nvPicPr>
        <p:blipFill>
          <a:blip r:embed="rId6"/>
          <a:stretch>
            <a:fillRect/>
          </a:stretch>
        </p:blipFill>
        <p:spPr>
          <a:xfrm>
            <a:off x="4701040" y="213549"/>
            <a:ext cx="1859557" cy="2267246"/>
          </a:xfrm>
          <a:prstGeom prst="rect">
            <a:avLst/>
          </a:prstGeom>
        </p:spPr>
      </p:pic>
      <p:pic>
        <p:nvPicPr>
          <p:cNvPr id="16" name="Picture 15" descr="A blue and white cover with a blue and white design&#10;&#10;Description automatically generated">
            <a:extLst>
              <a:ext uri="{FF2B5EF4-FFF2-40B4-BE49-F238E27FC236}">
                <a16:creationId xmlns:a16="http://schemas.microsoft.com/office/drawing/2014/main" id="{87D7A64F-2D10-0196-8BD4-6BA0551C498E}"/>
              </a:ext>
            </a:extLst>
          </p:cNvPr>
          <p:cNvPicPr>
            <a:picLocks noChangeAspect="1"/>
          </p:cNvPicPr>
          <p:nvPr/>
        </p:nvPicPr>
        <p:blipFill>
          <a:blip r:embed="rId7"/>
          <a:stretch>
            <a:fillRect/>
          </a:stretch>
        </p:blipFill>
        <p:spPr>
          <a:xfrm>
            <a:off x="4682780" y="2524067"/>
            <a:ext cx="953821" cy="1255372"/>
          </a:xfrm>
          <a:prstGeom prst="rect">
            <a:avLst/>
          </a:prstGeom>
        </p:spPr>
      </p:pic>
      <p:pic>
        <p:nvPicPr>
          <p:cNvPr id="17" name="Picture 16" descr="A blue and white cover with a blue and white logo&#10;&#10;Description automatically generated">
            <a:extLst>
              <a:ext uri="{FF2B5EF4-FFF2-40B4-BE49-F238E27FC236}">
                <a16:creationId xmlns:a16="http://schemas.microsoft.com/office/drawing/2014/main" id="{5BAC6A1A-1786-909D-D7F8-D402E706BDB5}"/>
              </a:ext>
            </a:extLst>
          </p:cNvPr>
          <p:cNvPicPr>
            <a:picLocks noChangeAspect="1"/>
          </p:cNvPicPr>
          <p:nvPr/>
        </p:nvPicPr>
        <p:blipFill>
          <a:blip r:embed="rId8"/>
          <a:stretch>
            <a:fillRect/>
          </a:stretch>
        </p:blipFill>
        <p:spPr>
          <a:xfrm>
            <a:off x="5417069" y="3274609"/>
            <a:ext cx="949147" cy="1255372"/>
          </a:xfrm>
          <a:prstGeom prst="rect">
            <a:avLst/>
          </a:prstGeom>
        </p:spPr>
      </p:pic>
      <p:pic>
        <p:nvPicPr>
          <p:cNvPr id="18" name="Picture 17" descr="A blue and white cover with a blue and white design&#10;&#10;Description automatically generated">
            <a:extLst>
              <a:ext uri="{FF2B5EF4-FFF2-40B4-BE49-F238E27FC236}">
                <a16:creationId xmlns:a16="http://schemas.microsoft.com/office/drawing/2014/main" id="{42068176-8157-55EA-7416-F454558D3524}"/>
              </a:ext>
            </a:extLst>
          </p:cNvPr>
          <p:cNvPicPr>
            <a:picLocks noChangeAspect="1"/>
          </p:cNvPicPr>
          <p:nvPr/>
        </p:nvPicPr>
        <p:blipFill>
          <a:blip r:embed="rId9"/>
          <a:stretch>
            <a:fillRect/>
          </a:stretch>
        </p:blipFill>
        <p:spPr>
          <a:xfrm>
            <a:off x="6262898" y="4207404"/>
            <a:ext cx="969295" cy="1255371"/>
          </a:xfrm>
          <a:prstGeom prst="rect">
            <a:avLst/>
          </a:prstGeom>
        </p:spPr>
      </p:pic>
      <p:sp>
        <p:nvSpPr>
          <p:cNvPr id="19" name="Rectangle: Rounded Corners 18">
            <a:extLst>
              <a:ext uri="{FF2B5EF4-FFF2-40B4-BE49-F238E27FC236}">
                <a16:creationId xmlns:a16="http://schemas.microsoft.com/office/drawing/2014/main" id="{3840D13F-7EC7-69A1-7310-F05CAC1CE936}"/>
              </a:ext>
            </a:extLst>
          </p:cNvPr>
          <p:cNvSpPr/>
          <p:nvPr/>
        </p:nvSpPr>
        <p:spPr>
          <a:xfrm>
            <a:off x="4867937" y="4708874"/>
            <a:ext cx="1228063" cy="4733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Web annexes</a:t>
            </a:r>
          </a:p>
        </p:txBody>
      </p:sp>
      <p:sp>
        <p:nvSpPr>
          <p:cNvPr id="20" name="Rectangle: Rounded Corners 19">
            <a:extLst>
              <a:ext uri="{FF2B5EF4-FFF2-40B4-BE49-F238E27FC236}">
                <a16:creationId xmlns:a16="http://schemas.microsoft.com/office/drawing/2014/main" id="{3D5A75C7-FA4F-D2B4-C5EA-11C20A0C9EDC}"/>
              </a:ext>
            </a:extLst>
          </p:cNvPr>
          <p:cNvSpPr/>
          <p:nvPr/>
        </p:nvSpPr>
        <p:spPr>
          <a:xfrm>
            <a:off x="5679026" y="2429561"/>
            <a:ext cx="1859557" cy="4733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guidelines</a:t>
            </a:r>
          </a:p>
        </p:txBody>
      </p:sp>
    </p:spTree>
    <p:extLst>
      <p:ext uri="{BB962C8B-B14F-4D97-AF65-F5344CB8AC3E}">
        <p14:creationId xmlns:p14="http://schemas.microsoft.com/office/powerpoint/2010/main" val="3768091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50B924-568A-8439-97AB-031138E4D7FB}"/>
              </a:ext>
            </a:extLst>
          </p:cNvPr>
          <p:cNvSpPr>
            <a:spLocks noGrp="1"/>
          </p:cNvSpPr>
          <p:nvPr>
            <p:ph type="title"/>
          </p:nvPr>
        </p:nvSpPr>
        <p:spPr>
          <a:xfrm>
            <a:off x="360000" y="360000"/>
            <a:ext cx="6890747" cy="1056639"/>
          </a:xfrm>
        </p:spPr>
        <p:txBody>
          <a:bodyPr>
            <a:normAutofit fontScale="90000"/>
          </a:bodyPr>
          <a:lstStyle/>
          <a:p>
            <a:r>
              <a:rPr lang="en-US" sz="3600" dirty="0">
                <a:solidFill>
                  <a:srgbClr val="002060"/>
                </a:solidFill>
              </a:rPr>
              <a:t>Acknowledgements</a:t>
            </a:r>
            <a:br>
              <a:rPr lang="en-US" dirty="0">
                <a:solidFill>
                  <a:srgbClr val="002060"/>
                </a:solidFill>
              </a:rPr>
            </a:br>
            <a:r>
              <a:rPr lang="en-US" sz="2600" b="0" dirty="0">
                <a:solidFill>
                  <a:srgbClr val="002060"/>
                </a:solidFill>
              </a:rPr>
              <a:t>Guidelines Development Group and </a:t>
            </a:r>
            <a:br>
              <a:rPr lang="en-US" sz="2600" b="0" dirty="0">
                <a:solidFill>
                  <a:srgbClr val="002060"/>
                </a:solidFill>
              </a:rPr>
            </a:br>
            <a:r>
              <a:rPr lang="en-US" sz="2600" b="0" dirty="0">
                <a:solidFill>
                  <a:srgbClr val="002060"/>
                </a:solidFill>
              </a:rPr>
              <a:t>WHO Steering Committee</a:t>
            </a:r>
            <a:endParaRPr lang="en-US" b="0" dirty="0">
              <a:solidFill>
                <a:srgbClr val="002060"/>
              </a:solidFill>
            </a:endParaRPr>
          </a:p>
        </p:txBody>
      </p:sp>
      <p:sp>
        <p:nvSpPr>
          <p:cNvPr id="5" name="Content Placeholder 20">
            <a:extLst>
              <a:ext uri="{FF2B5EF4-FFF2-40B4-BE49-F238E27FC236}">
                <a16:creationId xmlns:a16="http://schemas.microsoft.com/office/drawing/2014/main" id="{72D6D738-08EB-A009-AFB6-307DFC4171CE}"/>
              </a:ext>
            </a:extLst>
          </p:cNvPr>
          <p:cNvSpPr>
            <a:spLocks noGrp="1"/>
          </p:cNvSpPr>
          <p:nvPr>
            <p:ph idx="1"/>
          </p:nvPr>
        </p:nvSpPr>
        <p:spPr>
          <a:xfrm>
            <a:off x="360000" y="1527782"/>
            <a:ext cx="6890747" cy="5330217"/>
          </a:xfrm>
        </p:spPr>
        <p:txBody>
          <a:bodyPr lIns="0" tIns="0" rIns="0" bIns="0">
            <a:noAutofit/>
          </a:bodyPr>
          <a:lstStyle/>
          <a:p>
            <a:pPr marL="0" indent="0">
              <a:spcBef>
                <a:spcPts val="600"/>
              </a:spcBef>
              <a:buNone/>
            </a:pPr>
            <a:r>
              <a:rPr lang="en-US" sz="1100" b="1" dirty="0">
                <a:solidFill>
                  <a:srgbClr val="009ADE"/>
                </a:solidFill>
                <a:latin typeface="+mn-lt"/>
                <a:cs typeface="+mn-cs"/>
              </a:rPr>
              <a:t>Co-chairs: </a:t>
            </a:r>
            <a:r>
              <a:rPr lang="en-US" sz="1100" b="1" dirty="0">
                <a:latin typeface="+mn-lt"/>
                <a:cs typeface="+mn-cs"/>
              </a:rPr>
              <a:t>Saeed Sadiq Hamid </a:t>
            </a:r>
            <a:r>
              <a:rPr lang="en-US" sz="1100" dirty="0">
                <a:latin typeface="+mn-lt"/>
                <a:cs typeface="+mn-cs"/>
              </a:rPr>
              <a:t>(The Aga Khan University, Pakistan), </a:t>
            </a:r>
            <a:r>
              <a:rPr lang="en-US" sz="1100" b="1" dirty="0">
                <a:latin typeface="+mn-lt"/>
                <a:cs typeface="+mn-cs"/>
              </a:rPr>
              <a:t>Wendy Spearman </a:t>
            </a:r>
            <a:r>
              <a:rPr lang="en-US" sz="1100" dirty="0">
                <a:latin typeface="+mn-lt"/>
                <a:cs typeface="+mn-cs"/>
              </a:rPr>
              <a:t>(University </a:t>
            </a:r>
            <a:r>
              <a:rPr lang="en-US" sz="1100" dirty="0" err="1">
                <a:latin typeface="+mn-lt"/>
                <a:cs typeface="+mn-cs"/>
              </a:rPr>
              <a:t>CapeTown</a:t>
            </a:r>
            <a:r>
              <a:rPr lang="en-US" sz="1100" dirty="0">
                <a:latin typeface="+mn-lt"/>
                <a:cs typeface="+mn-cs"/>
              </a:rPr>
              <a:t>, South Africa) and </a:t>
            </a:r>
            <a:r>
              <a:rPr lang="en-US" sz="1100" b="1" dirty="0">
                <a:solidFill>
                  <a:srgbClr val="009ADE"/>
                </a:solidFill>
                <a:latin typeface="+mn-lt"/>
                <a:cs typeface="+mn-cs"/>
              </a:rPr>
              <a:t>GRADE methodologist: </a:t>
            </a:r>
            <a:r>
              <a:rPr lang="en-US" sz="1100" b="1" dirty="0">
                <a:latin typeface="+mn-lt"/>
                <a:cs typeface="+mn-cs"/>
              </a:rPr>
              <a:t>Roger Chou </a:t>
            </a:r>
            <a:r>
              <a:rPr lang="en-US" sz="1100" dirty="0">
                <a:latin typeface="+mn-lt"/>
                <a:cs typeface="+mn-cs"/>
              </a:rPr>
              <a:t>(Oregon Health and Science University, Portland, USA).</a:t>
            </a:r>
          </a:p>
          <a:p>
            <a:pPr marL="0" indent="0">
              <a:spcBef>
                <a:spcPts val="600"/>
              </a:spcBef>
              <a:buNone/>
            </a:pPr>
            <a:r>
              <a:rPr lang="en-US" sz="1100" b="1" dirty="0">
                <a:solidFill>
                  <a:srgbClr val="009ADE"/>
                </a:solidFill>
                <a:latin typeface="+mn-lt"/>
                <a:cs typeface="+mn-cs"/>
              </a:rPr>
              <a:t>GDG: </a:t>
            </a:r>
            <a:r>
              <a:rPr lang="en-GB" sz="1100" b="1" dirty="0">
                <a:effectLst/>
                <a:latin typeface="+mn-lt"/>
                <a:cs typeface="+mn-cs"/>
              </a:rPr>
              <a:t>Danjuma Adda </a:t>
            </a:r>
            <a:r>
              <a:rPr lang="en-GB" sz="1100" dirty="0">
                <a:effectLst/>
                <a:latin typeface="+mn-lt"/>
                <a:cs typeface="+mn-cs"/>
              </a:rPr>
              <a:t>(</a:t>
            </a:r>
            <a:r>
              <a:rPr lang="en-GB" sz="1100" dirty="0">
                <a:effectLst/>
                <a:latin typeface="+mn-lt"/>
                <a:ea typeface="Times New Roman" panose="02020603050405020304" pitchFamily="18" charset="0"/>
                <a:cs typeface="+mn-cs"/>
              </a:rPr>
              <a:t>World Hepatitis Alliance),</a:t>
            </a:r>
            <a:r>
              <a:rPr lang="en-GB" sz="1100" dirty="0">
                <a:effectLst/>
                <a:latin typeface="+mn-lt"/>
                <a:cs typeface="+mn-cs"/>
              </a:rPr>
              <a:t> </a:t>
            </a:r>
            <a:r>
              <a:rPr lang="en-US" sz="1100" b="1" dirty="0" err="1">
                <a:latin typeface="+mn-lt"/>
                <a:cs typeface="+mn-cs"/>
              </a:rPr>
              <a:t>Suna</a:t>
            </a:r>
            <a:r>
              <a:rPr lang="en-US" sz="1100" b="1" dirty="0">
                <a:latin typeface="+mn-lt"/>
                <a:cs typeface="+mn-cs"/>
              </a:rPr>
              <a:t> Balkan </a:t>
            </a:r>
            <a:r>
              <a:rPr lang="en-US" sz="1100" dirty="0">
                <a:latin typeface="+mn-lt"/>
                <a:cs typeface="+mn-cs"/>
              </a:rPr>
              <a:t>(</a:t>
            </a:r>
            <a:r>
              <a:rPr lang="en-US" sz="1100" dirty="0" err="1">
                <a:latin typeface="+mn-lt"/>
                <a:cs typeface="+mn-cs"/>
              </a:rPr>
              <a:t>Médecins</a:t>
            </a:r>
            <a:r>
              <a:rPr lang="en-US" sz="1100" dirty="0">
                <a:latin typeface="+mn-lt"/>
                <a:cs typeface="+mn-cs"/>
              </a:rPr>
              <a:t> Sans </a:t>
            </a:r>
            <a:r>
              <a:rPr lang="en-US" sz="1100" dirty="0" err="1">
                <a:latin typeface="+mn-lt"/>
                <a:cs typeface="+mn-cs"/>
              </a:rPr>
              <a:t>Frontières</a:t>
            </a:r>
            <a:r>
              <a:rPr lang="en-US" sz="1100" dirty="0">
                <a:latin typeface="+mn-lt"/>
                <a:cs typeface="+mn-cs"/>
              </a:rPr>
              <a:t>, France), </a:t>
            </a:r>
            <a:r>
              <a:rPr lang="en-US" sz="1100" b="1" dirty="0">
                <a:latin typeface="+mn-lt"/>
                <a:cs typeface="+mn-cs"/>
              </a:rPr>
              <a:t>Ajeet Singh </a:t>
            </a:r>
            <a:r>
              <a:rPr lang="en-US" sz="1100" b="1" dirty="0" err="1">
                <a:latin typeface="+mn-lt"/>
                <a:cs typeface="+mn-cs"/>
              </a:rPr>
              <a:t>Bhadoria</a:t>
            </a:r>
            <a:r>
              <a:rPr lang="en-US" sz="1100" b="1" dirty="0">
                <a:latin typeface="+mn-lt"/>
                <a:cs typeface="+mn-cs"/>
              </a:rPr>
              <a:t> </a:t>
            </a:r>
            <a:r>
              <a:rPr lang="en-US" sz="1100" dirty="0">
                <a:latin typeface="+mn-lt"/>
                <a:cs typeface="+mn-cs"/>
              </a:rPr>
              <a:t>(All India Institute of Medical Sciences, Rishikesh, India), </a:t>
            </a:r>
            <a:r>
              <a:rPr lang="en-US" sz="1100" b="1" dirty="0">
                <a:latin typeface="+mn-lt"/>
                <a:cs typeface="+mn-cs"/>
              </a:rPr>
              <a:t>Yap </a:t>
            </a:r>
            <a:r>
              <a:rPr lang="en-US" sz="1100" b="1" dirty="0" err="1">
                <a:latin typeface="+mn-lt"/>
                <a:cs typeface="+mn-cs"/>
              </a:rPr>
              <a:t>Boum</a:t>
            </a:r>
            <a:r>
              <a:rPr lang="en-US" sz="1100" b="1" dirty="0">
                <a:latin typeface="+mn-lt"/>
                <a:cs typeface="+mn-cs"/>
              </a:rPr>
              <a:t> </a:t>
            </a:r>
            <a:r>
              <a:rPr lang="en-US" sz="1100" dirty="0">
                <a:latin typeface="+mn-lt"/>
                <a:cs typeface="+mn-cs"/>
              </a:rPr>
              <a:t>(</a:t>
            </a:r>
            <a:r>
              <a:rPr lang="en-GB" sz="1100" dirty="0">
                <a:effectLst/>
                <a:latin typeface="+mn-lt"/>
                <a:ea typeface="Times New Roman" panose="02020603050405020304" pitchFamily="18" charset="0"/>
                <a:cs typeface="+mn-cs"/>
              </a:rPr>
              <a:t>Pasteur Institute of Bangui, Cameroun), </a:t>
            </a:r>
            <a:r>
              <a:rPr lang="en-US" sz="1100" b="1" dirty="0">
                <a:latin typeface="+mn-lt"/>
                <a:cs typeface="+mn-cs"/>
              </a:rPr>
              <a:t>Maria Butí </a:t>
            </a:r>
            <a:r>
              <a:rPr lang="en-US" sz="1100" dirty="0">
                <a:latin typeface="+mn-lt"/>
                <a:cs typeface="+mn-cs"/>
              </a:rPr>
              <a:t>(Hospital Universitario Valle Hebron, Spain),</a:t>
            </a:r>
            <a:r>
              <a:rPr lang="en-US" sz="1100" dirty="0">
                <a:effectLst/>
                <a:latin typeface="+mn-lt"/>
                <a:ea typeface="Times New Roman" panose="02020603050405020304" pitchFamily="18" charset="0"/>
                <a:cs typeface="+mn-cs"/>
              </a:rPr>
              <a:t> </a:t>
            </a:r>
            <a:r>
              <a:rPr lang="en-US" sz="1100" b="1" dirty="0">
                <a:latin typeface="+mn-lt"/>
                <a:cs typeface="+mn-cs"/>
              </a:rPr>
              <a:t>Vladimir </a:t>
            </a:r>
            <a:r>
              <a:rPr lang="en-US" sz="1100" b="1" dirty="0" err="1">
                <a:latin typeface="+mn-lt"/>
                <a:cs typeface="+mn-cs"/>
              </a:rPr>
              <a:t>Chulanov</a:t>
            </a:r>
            <a:r>
              <a:rPr lang="en-US" sz="1100" b="1" dirty="0">
                <a:latin typeface="+mn-lt"/>
                <a:cs typeface="+mn-cs"/>
              </a:rPr>
              <a:t> </a:t>
            </a:r>
            <a:r>
              <a:rPr lang="en-US" sz="1100" dirty="0">
                <a:latin typeface="+mn-lt"/>
                <a:cs typeface="+mn-cs"/>
              </a:rPr>
              <a:t>(National Medical Research Centre for TB and Infectious Diseases, Russian Federation), </a:t>
            </a:r>
            <a:r>
              <a:rPr lang="en-US" sz="1100" b="1" dirty="0">
                <a:latin typeface="+mn-lt"/>
                <a:cs typeface="+mn-cs"/>
              </a:rPr>
              <a:t>Chari Cohen </a:t>
            </a:r>
            <a:r>
              <a:rPr lang="en-US" sz="1100" dirty="0">
                <a:latin typeface="+mn-lt"/>
                <a:cs typeface="+mn-cs"/>
              </a:rPr>
              <a:t>(Hepatitis B Foundation), </a:t>
            </a:r>
            <a:r>
              <a:rPr lang="en-US" sz="1100" b="1" dirty="0" err="1">
                <a:effectLst/>
                <a:latin typeface="+mn-lt"/>
                <a:ea typeface="Times New Roman" panose="02020603050405020304" pitchFamily="18" charset="0"/>
                <a:cs typeface="+mn-cs"/>
              </a:rPr>
              <a:t>Naranjargal</a:t>
            </a:r>
            <a:r>
              <a:rPr lang="en-US" sz="1100" b="1" dirty="0">
                <a:effectLst/>
                <a:latin typeface="+mn-lt"/>
                <a:ea typeface="Times New Roman" panose="02020603050405020304" pitchFamily="18" charset="0"/>
                <a:cs typeface="+mn-cs"/>
              </a:rPr>
              <a:t> </a:t>
            </a:r>
            <a:r>
              <a:rPr lang="en-US" sz="1100" b="1" dirty="0" err="1">
                <a:effectLst/>
                <a:latin typeface="+mn-lt"/>
                <a:ea typeface="Times New Roman" panose="02020603050405020304" pitchFamily="18" charset="0"/>
                <a:cs typeface="+mn-cs"/>
              </a:rPr>
              <a:t>Dashdorj</a:t>
            </a:r>
            <a:r>
              <a:rPr lang="en-US" sz="1100" b="1" dirty="0">
                <a:effectLst/>
                <a:latin typeface="+mn-lt"/>
                <a:ea typeface="Times New Roman" panose="02020603050405020304" pitchFamily="18" charset="0"/>
                <a:cs typeface="+mn-cs"/>
              </a:rPr>
              <a:t> </a:t>
            </a:r>
            <a:r>
              <a:rPr lang="en-US" sz="1100" dirty="0">
                <a:effectLst/>
                <a:latin typeface="+mn-lt"/>
                <a:ea typeface="Times New Roman" panose="02020603050405020304" pitchFamily="18" charset="0"/>
                <a:cs typeface="+mn-cs"/>
              </a:rPr>
              <a:t>(</a:t>
            </a:r>
            <a:r>
              <a:rPr lang="en-GB" sz="1100" dirty="0" err="1">
                <a:effectLst/>
                <a:latin typeface="+mn-lt"/>
                <a:ea typeface="Times New Roman" panose="02020603050405020304" pitchFamily="18" charset="0"/>
                <a:cs typeface="+mn-cs"/>
              </a:rPr>
              <a:t>Onom</a:t>
            </a:r>
            <a:r>
              <a:rPr lang="en-GB" sz="1100" dirty="0">
                <a:effectLst/>
                <a:latin typeface="+mn-lt"/>
                <a:ea typeface="Times New Roman" panose="02020603050405020304" pitchFamily="18" charset="0"/>
                <a:cs typeface="+mn-cs"/>
              </a:rPr>
              <a:t> Foundation, Mongolia), </a:t>
            </a:r>
            <a:r>
              <a:rPr lang="en-GB" sz="1100" b="1" dirty="0" err="1">
                <a:effectLst/>
                <a:latin typeface="+mn-lt"/>
                <a:ea typeface="Times New Roman" panose="02020603050405020304" pitchFamily="18" charset="0"/>
                <a:cs typeface="+mn-cs"/>
              </a:rPr>
              <a:t>Hailemichael</a:t>
            </a:r>
            <a:r>
              <a:rPr lang="en-GB" sz="1100" b="1" dirty="0">
                <a:effectLst/>
                <a:latin typeface="+mn-lt"/>
                <a:ea typeface="Times New Roman" panose="02020603050405020304" pitchFamily="18" charset="0"/>
                <a:cs typeface="+mn-cs"/>
              </a:rPr>
              <a:t> Desalegn </a:t>
            </a:r>
            <a:r>
              <a:rPr lang="en-GB" sz="1100" b="1" dirty="0" err="1">
                <a:effectLst/>
                <a:latin typeface="+mn-lt"/>
                <a:ea typeface="Times New Roman" panose="02020603050405020304" pitchFamily="18" charset="0"/>
                <a:cs typeface="+mn-cs"/>
              </a:rPr>
              <a:t>Mekonnen</a:t>
            </a:r>
            <a:r>
              <a:rPr lang="en-GB" sz="1100" b="1" dirty="0">
                <a:effectLst/>
                <a:latin typeface="+mn-lt"/>
                <a:cs typeface="+mn-cs"/>
              </a:rPr>
              <a:t> </a:t>
            </a:r>
            <a:r>
              <a:rPr lang="en-GB" sz="1100" dirty="0">
                <a:effectLst/>
                <a:latin typeface="+mn-lt"/>
                <a:cs typeface="+mn-cs"/>
              </a:rPr>
              <a:t>(</a:t>
            </a:r>
            <a:r>
              <a:rPr lang="en-GB" sz="1100" dirty="0">
                <a:effectLst/>
                <a:latin typeface="+mn-lt"/>
                <a:ea typeface="Times New Roman" panose="02020603050405020304" pitchFamily="18" charset="0"/>
                <a:cs typeface="+mn-cs"/>
              </a:rPr>
              <a:t>St Paul’s Hospital Millennium Medical College, Ethiopia), </a:t>
            </a:r>
            <a:r>
              <a:rPr lang="en-US" sz="1100" b="1" dirty="0">
                <a:latin typeface="+mn-lt"/>
                <a:cs typeface="+mn-cs"/>
              </a:rPr>
              <a:t>Manal Hamdy El-Sayed </a:t>
            </a:r>
            <a:r>
              <a:rPr lang="en-US" sz="1100" dirty="0">
                <a:latin typeface="+mn-lt"/>
                <a:cs typeface="+mn-cs"/>
              </a:rPr>
              <a:t>(Ain Shams University, Egypt), </a:t>
            </a:r>
            <a:r>
              <a:rPr lang="en-US" sz="1100" b="1" dirty="0">
                <a:effectLst/>
                <a:latin typeface="+mn-lt"/>
                <a:ea typeface="Times New Roman" panose="02020603050405020304" pitchFamily="18" charset="0"/>
                <a:cs typeface="+mn-cs"/>
              </a:rPr>
              <a:t>Jordan Feld (</a:t>
            </a:r>
            <a:r>
              <a:rPr lang="en-GB" sz="1100" dirty="0">
                <a:effectLst/>
                <a:latin typeface="+mn-lt"/>
                <a:ea typeface="Times New Roman" panose="02020603050405020304" pitchFamily="18" charset="0"/>
                <a:cs typeface="+mn-cs"/>
              </a:rPr>
              <a:t>Toronto General Hospital, University of Toronto), </a:t>
            </a:r>
            <a:r>
              <a:rPr lang="en-GB" sz="1100" b="1" dirty="0" err="1">
                <a:effectLst/>
                <a:latin typeface="+mn-lt"/>
                <a:ea typeface="Times New Roman" panose="02020603050405020304" pitchFamily="18" charset="0"/>
                <a:cs typeface="+mn-cs"/>
              </a:rPr>
              <a:t>Jin</a:t>
            </a:r>
            <a:r>
              <a:rPr lang="en-GB" sz="1100" b="1" dirty="0">
                <a:effectLst/>
                <a:latin typeface="+mn-lt"/>
                <a:ea typeface="Times New Roman" panose="02020603050405020304" pitchFamily="18" charset="0"/>
                <a:cs typeface="+mn-cs"/>
              </a:rPr>
              <a:t>-Lin Hou </a:t>
            </a:r>
            <a:r>
              <a:rPr lang="en-GB" sz="1100" dirty="0">
                <a:effectLst/>
                <a:latin typeface="+mn-lt"/>
                <a:ea typeface="Times New Roman" panose="02020603050405020304" pitchFamily="18" charset="0"/>
                <a:cs typeface="+mn-cs"/>
              </a:rPr>
              <a:t>(Southern Medical University, China)</a:t>
            </a:r>
            <a:r>
              <a:rPr lang="en-GB" sz="1100" dirty="0">
                <a:latin typeface="+mn-lt"/>
                <a:ea typeface="Times New Roman" panose="02020603050405020304" pitchFamily="18" charset="0"/>
                <a:cs typeface="+mn-cs"/>
              </a:rPr>
              <a:t>, </a:t>
            </a:r>
            <a:r>
              <a:rPr lang="en-US" sz="1100" b="1" dirty="0">
                <a:effectLst/>
                <a:latin typeface="+mn-lt"/>
                <a:ea typeface="Times New Roman" panose="02020603050405020304" pitchFamily="18" charset="0"/>
                <a:cs typeface="+mn-cs"/>
              </a:rPr>
              <a:t>Saleem </a:t>
            </a:r>
            <a:r>
              <a:rPr lang="en-US" sz="1100" b="1" dirty="0" err="1">
                <a:effectLst/>
                <a:latin typeface="+mn-lt"/>
                <a:ea typeface="Times New Roman" panose="02020603050405020304" pitchFamily="18" charset="0"/>
                <a:cs typeface="+mn-cs"/>
              </a:rPr>
              <a:t>Kamili</a:t>
            </a:r>
            <a:r>
              <a:rPr lang="en-US" sz="1100" b="1" dirty="0">
                <a:effectLst/>
                <a:latin typeface="+mn-lt"/>
                <a:ea typeface="Times New Roman" panose="02020603050405020304" pitchFamily="18" charset="0"/>
                <a:cs typeface="+mn-cs"/>
              </a:rPr>
              <a:t> </a:t>
            </a:r>
            <a:r>
              <a:rPr lang="en-US" sz="1100" dirty="0">
                <a:effectLst/>
                <a:latin typeface="+mn-lt"/>
                <a:ea typeface="Times New Roman" panose="02020603050405020304" pitchFamily="18" charset="0"/>
                <a:cs typeface="+mn-cs"/>
              </a:rPr>
              <a:t>(</a:t>
            </a:r>
            <a:r>
              <a:rPr lang="en-GB" sz="1100" dirty="0" err="1">
                <a:solidFill>
                  <a:srgbClr val="000000"/>
                </a:solidFill>
                <a:effectLst/>
                <a:latin typeface="+mn-lt"/>
                <a:ea typeface="Times New Roman" panose="02020603050405020304" pitchFamily="18" charset="0"/>
                <a:cs typeface="+mn-cs"/>
              </a:rPr>
              <a:t>Centers</a:t>
            </a:r>
            <a:r>
              <a:rPr lang="en-GB" sz="1100" dirty="0">
                <a:solidFill>
                  <a:srgbClr val="000000"/>
                </a:solidFill>
                <a:effectLst/>
                <a:latin typeface="+mn-lt"/>
                <a:ea typeface="Times New Roman" panose="02020603050405020304" pitchFamily="18" charset="0"/>
                <a:cs typeface="+mn-cs"/>
              </a:rPr>
              <a:t> for Disease Control and Prevention, United States), </a:t>
            </a:r>
            <a:r>
              <a:rPr lang="en-GB" sz="1100" b="1" dirty="0">
                <a:effectLst/>
                <a:latin typeface="+mn-lt"/>
                <a:ea typeface="Times New Roman" panose="02020603050405020304" pitchFamily="18" charset="0"/>
                <a:cs typeface="+mn-cs"/>
              </a:rPr>
              <a:t>Patrick Kennedy</a:t>
            </a:r>
            <a:r>
              <a:rPr lang="en-GB" sz="1100" dirty="0">
                <a:effectLst/>
                <a:latin typeface="+mn-lt"/>
                <a:ea typeface="Times New Roman" panose="02020603050405020304" pitchFamily="18" charset="0"/>
                <a:cs typeface="+mn-cs"/>
              </a:rPr>
              <a:t> (Queen Mary’s University, UK),</a:t>
            </a:r>
            <a:r>
              <a:rPr lang="en-US" sz="1100" dirty="0">
                <a:latin typeface="+mn-lt"/>
                <a:cs typeface="+mn-cs"/>
              </a:rPr>
              <a:t> </a:t>
            </a:r>
            <a:r>
              <a:rPr lang="en-US" sz="1100" b="1" dirty="0" err="1">
                <a:latin typeface="+mn-lt"/>
                <a:cs typeface="+mn-cs"/>
              </a:rPr>
              <a:t>Giten</a:t>
            </a:r>
            <a:r>
              <a:rPr lang="en-US" sz="1100" b="1" dirty="0">
                <a:latin typeface="+mn-lt"/>
                <a:cs typeface="+mn-cs"/>
              </a:rPr>
              <a:t> </a:t>
            </a:r>
            <a:r>
              <a:rPr lang="en-US" sz="1100" b="1" dirty="0" err="1">
                <a:latin typeface="+mn-lt"/>
                <a:cs typeface="+mn-cs"/>
              </a:rPr>
              <a:t>Khwairakpam</a:t>
            </a:r>
            <a:r>
              <a:rPr lang="en-US" sz="1100" b="1" dirty="0">
                <a:latin typeface="+mn-lt"/>
                <a:cs typeface="+mn-cs"/>
              </a:rPr>
              <a:t> </a:t>
            </a:r>
            <a:r>
              <a:rPr lang="en-US" sz="1100" dirty="0">
                <a:latin typeface="+mn-lt"/>
                <a:cs typeface="+mn-cs"/>
              </a:rPr>
              <a:t>(TREAT Asia, Thailand), </a:t>
            </a:r>
            <a:r>
              <a:rPr lang="en-GB" sz="1100" b="1" dirty="0">
                <a:effectLst/>
                <a:latin typeface="+mn-lt"/>
                <a:ea typeface="Times New Roman" panose="02020603050405020304" pitchFamily="18" charset="0"/>
                <a:cs typeface="+mn-cs"/>
              </a:rPr>
              <a:t>David </a:t>
            </a:r>
            <a:r>
              <a:rPr lang="en-GB" sz="1100" b="1" dirty="0" err="1">
                <a:effectLst/>
                <a:latin typeface="+mn-lt"/>
                <a:ea typeface="Times New Roman" panose="02020603050405020304" pitchFamily="18" charset="0"/>
                <a:cs typeface="+mn-cs"/>
              </a:rPr>
              <a:t>Muljono</a:t>
            </a:r>
            <a:r>
              <a:rPr lang="en-GB" sz="1100" b="1" dirty="0">
                <a:effectLst/>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a:t>
            </a:r>
            <a:r>
              <a:rPr lang="en-GB" sz="1100" dirty="0">
                <a:solidFill>
                  <a:srgbClr val="000000"/>
                </a:solidFill>
                <a:effectLst/>
                <a:latin typeface="+mn-lt"/>
                <a:ea typeface="Times New Roman" panose="02020603050405020304" pitchFamily="18" charset="0"/>
                <a:cs typeface="+mn-cs"/>
              </a:rPr>
              <a:t>Eijkman Institute for Molecular Biology, Indonesia)</a:t>
            </a:r>
            <a:r>
              <a:rPr lang="en-GB" sz="1100" dirty="0">
                <a:solidFill>
                  <a:srgbClr val="000000"/>
                </a:solidFill>
                <a:latin typeface="+mn-lt"/>
                <a:ea typeface="Times New Roman" panose="02020603050405020304" pitchFamily="18" charset="0"/>
                <a:cs typeface="+mn-cs"/>
              </a:rPr>
              <a:t>, </a:t>
            </a:r>
            <a:r>
              <a:rPr lang="en-GB" sz="1100" b="1" dirty="0" err="1">
                <a:effectLst/>
                <a:latin typeface="+mn-lt"/>
                <a:ea typeface="Times New Roman" panose="02020603050405020304" pitchFamily="18" charset="0"/>
                <a:cs typeface="+mn-cs"/>
              </a:rPr>
              <a:t>Wongani</a:t>
            </a:r>
            <a:r>
              <a:rPr lang="en-GB" sz="1100" b="1" dirty="0">
                <a:effectLst/>
                <a:latin typeface="+mn-lt"/>
                <a:ea typeface="Times New Roman" panose="02020603050405020304" pitchFamily="18" charset="0"/>
                <a:cs typeface="+mn-cs"/>
              </a:rPr>
              <a:t> </a:t>
            </a:r>
            <a:r>
              <a:rPr lang="en-GB" sz="1100" b="1" dirty="0" err="1">
                <a:effectLst/>
                <a:latin typeface="+mn-lt"/>
                <a:ea typeface="Times New Roman" panose="02020603050405020304" pitchFamily="18" charset="0"/>
                <a:cs typeface="+mn-cs"/>
              </a:rPr>
              <a:t>Mzumara</a:t>
            </a:r>
            <a:r>
              <a:rPr lang="en-GB" sz="1100" b="1" dirty="0">
                <a:effectLst/>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a:t>
            </a:r>
            <a:r>
              <a:rPr lang="en-GB" sz="1100" dirty="0">
                <a:solidFill>
                  <a:srgbClr val="000000"/>
                </a:solidFill>
                <a:effectLst/>
                <a:latin typeface="+mn-lt"/>
                <a:ea typeface="Times New Roman" panose="02020603050405020304" pitchFamily="18" charset="0"/>
                <a:cs typeface="+mn-cs"/>
              </a:rPr>
              <a:t>Ministry of Health, Malawi),</a:t>
            </a:r>
            <a:r>
              <a:rPr lang="en-GB" sz="1100" dirty="0">
                <a:solidFill>
                  <a:srgbClr val="000000"/>
                </a:solidFill>
                <a:latin typeface="+mn-lt"/>
                <a:ea typeface="Times New Roman" panose="02020603050405020304" pitchFamily="18" charset="0"/>
                <a:cs typeface="+mn-cs"/>
              </a:rPr>
              <a:t> </a:t>
            </a:r>
            <a:r>
              <a:rPr lang="en-GB" sz="1100" b="1" dirty="0">
                <a:effectLst/>
                <a:latin typeface="+mn-lt"/>
                <a:ea typeface="Times New Roman" panose="02020603050405020304" pitchFamily="18" charset="0"/>
                <a:cs typeface="+mn-cs"/>
              </a:rPr>
              <a:t>Edith Okeke </a:t>
            </a:r>
            <a:r>
              <a:rPr lang="en-GB" sz="1100" dirty="0">
                <a:effectLst/>
                <a:latin typeface="+mn-lt"/>
                <a:ea typeface="Times New Roman" panose="02020603050405020304" pitchFamily="18" charset="0"/>
                <a:cs typeface="+mn-cs"/>
              </a:rPr>
              <a:t>(</a:t>
            </a:r>
            <a:r>
              <a:rPr lang="en-GB" sz="1100" dirty="0">
                <a:solidFill>
                  <a:srgbClr val="000000"/>
                </a:solidFill>
                <a:effectLst/>
                <a:latin typeface="+mn-lt"/>
                <a:ea typeface="Times New Roman" panose="02020603050405020304" pitchFamily="18" charset="0"/>
                <a:cs typeface="+mn-cs"/>
              </a:rPr>
              <a:t>Jos University Teaching Hospital</a:t>
            </a:r>
            <a:r>
              <a:rPr lang="en-GB" sz="1100" dirty="0">
                <a:latin typeface="+mn-lt"/>
                <a:ea typeface="Times New Roman" panose="02020603050405020304" pitchFamily="18" charset="0"/>
                <a:cs typeface="+mn-cs"/>
              </a:rPr>
              <a:t>, </a:t>
            </a:r>
            <a:r>
              <a:rPr lang="en-GB" sz="1100" dirty="0">
                <a:solidFill>
                  <a:srgbClr val="000000"/>
                </a:solidFill>
                <a:effectLst/>
                <a:latin typeface="+mn-lt"/>
                <a:ea typeface="Times New Roman" panose="02020603050405020304" pitchFamily="18" charset="0"/>
                <a:cs typeface="+mn-cs"/>
              </a:rPr>
              <a:t>Nigeria), </a:t>
            </a:r>
            <a:r>
              <a:rPr lang="en-GB" sz="1100" b="1" dirty="0">
                <a:effectLst/>
                <a:latin typeface="+mn-lt"/>
                <a:ea typeface="Times New Roman" panose="02020603050405020304" pitchFamily="18" charset="0"/>
                <a:cs typeface="+mn-cs"/>
              </a:rPr>
              <a:t>Janus Ong</a:t>
            </a:r>
            <a:r>
              <a:rPr lang="en-GB" sz="1100" b="1" dirty="0">
                <a:latin typeface="+mn-lt"/>
                <a:ea typeface="Times New Roman" panose="02020603050405020304" pitchFamily="18" charset="0"/>
                <a:cs typeface="+mn-cs"/>
              </a:rPr>
              <a:t> </a:t>
            </a:r>
            <a:r>
              <a:rPr lang="en-GB" sz="1100" dirty="0">
                <a:latin typeface="+mn-lt"/>
                <a:ea typeface="Times New Roman" panose="02020603050405020304" pitchFamily="18" charset="0"/>
                <a:cs typeface="+mn-cs"/>
              </a:rPr>
              <a:t>(</a:t>
            </a:r>
            <a:r>
              <a:rPr lang="en-GB" sz="1100" dirty="0">
                <a:solidFill>
                  <a:srgbClr val="000000"/>
                </a:solidFill>
                <a:effectLst/>
                <a:latin typeface="+mn-lt"/>
                <a:ea typeface="Times New Roman" panose="02020603050405020304" pitchFamily="18" charset="0"/>
                <a:cs typeface="+mn-cs"/>
              </a:rPr>
              <a:t>University of the Philippines</a:t>
            </a:r>
            <a:r>
              <a:rPr lang="en-GB" sz="1100" dirty="0">
                <a:latin typeface="+mn-lt"/>
                <a:ea typeface="Times New Roman" panose="02020603050405020304" pitchFamily="18" charset="0"/>
                <a:cs typeface="+mn-cs"/>
              </a:rPr>
              <a:t>, </a:t>
            </a:r>
            <a:r>
              <a:rPr lang="en-GB" sz="1100" dirty="0">
                <a:solidFill>
                  <a:srgbClr val="000000"/>
                </a:solidFill>
                <a:effectLst/>
                <a:latin typeface="+mn-lt"/>
                <a:ea typeface="Times New Roman" panose="02020603050405020304" pitchFamily="18" charset="0"/>
                <a:cs typeface="+mn-cs"/>
              </a:rPr>
              <a:t>Philippines),</a:t>
            </a:r>
            <a:r>
              <a:rPr lang="en-GB" sz="1100" dirty="0">
                <a:solidFill>
                  <a:srgbClr val="212121"/>
                </a:solidFill>
                <a:effectLst/>
                <a:latin typeface="+mn-lt"/>
                <a:ea typeface="Times New Roman" panose="02020603050405020304" pitchFamily="18" charset="0"/>
                <a:cs typeface="+mn-cs"/>
              </a:rPr>
              <a:t> </a:t>
            </a:r>
            <a:r>
              <a:rPr lang="en-US" sz="1100" b="1" dirty="0">
                <a:latin typeface="+mn-lt"/>
                <a:cs typeface="+mn-cs"/>
              </a:rPr>
              <a:t>Christian B. </a:t>
            </a:r>
            <a:r>
              <a:rPr lang="en-US" sz="1100" b="1" dirty="0" err="1">
                <a:latin typeface="+mn-lt"/>
                <a:cs typeface="+mn-cs"/>
              </a:rPr>
              <a:t>Ramers</a:t>
            </a:r>
            <a:r>
              <a:rPr lang="en-US" sz="1100" b="1" dirty="0">
                <a:latin typeface="+mn-lt"/>
                <a:cs typeface="+mn-cs"/>
              </a:rPr>
              <a:t> </a:t>
            </a:r>
            <a:r>
              <a:rPr lang="en-US" sz="1100" dirty="0">
                <a:latin typeface="+mn-lt"/>
                <a:cs typeface="+mn-cs"/>
              </a:rPr>
              <a:t>(Clinton Health Access Initiative, USA), </a:t>
            </a:r>
            <a:r>
              <a:rPr lang="en-GB" sz="1100" b="1" dirty="0" err="1">
                <a:solidFill>
                  <a:srgbClr val="212121"/>
                </a:solidFill>
                <a:effectLst/>
                <a:latin typeface="+mn-lt"/>
                <a:ea typeface="Times New Roman" panose="02020603050405020304" pitchFamily="18" charset="0"/>
                <a:cs typeface="+mn-cs"/>
              </a:rPr>
              <a:t>Tânia</a:t>
            </a:r>
            <a:r>
              <a:rPr lang="en-GB" sz="1100" b="1" dirty="0">
                <a:solidFill>
                  <a:srgbClr val="212121"/>
                </a:solidFill>
                <a:effectLst/>
                <a:latin typeface="+mn-lt"/>
                <a:ea typeface="Times New Roman" panose="02020603050405020304" pitchFamily="18" charset="0"/>
                <a:cs typeface="+mn-cs"/>
              </a:rPr>
              <a:t> Reuter</a:t>
            </a:r>
            <a:r>
              <a:rPr lang="en-GB" sz="1100" b="1" dirty="0">
                <a:effectLst/>
                <a:latin typeface="+mn-lt"/>
                <a:cs typeface="+mn-cs"/>
              </a:rPr>
              <a:t> (</a:t>
            </a:r>
            <a:r>
              <a:rPr lang="en-GB" sz="1100" dirty="0">
                <a:solidFill>
                  <a:srgbClr val="212121"/>
                </a:solidFill>
                <a:effectLst/>
                <a:latin typeface="+mn-lt"/>
                <a:ea typeface="Times New Roman" panose="02020603050405020304" pitchFamily="18" charset="0"/>
                <a:cs typeface="+mn-cs"/>
              </a:rPr>
              <a:t>Federal University of </a:t>
            </a:r>
            <a:r>
              <a:rPr lang="en-GB" sz="1100" dirty="0" err="1">
                <a:solidFill>
                  <a:srgbClr val="212121"/>
                </a:solidFill>
                <a:effectLst/>
                <a:latin typeface="+mn-lt"/>
                <a:ea typeface="Times New Roman" panose="02020603050405020304" pitchFamily="18" charset="0"/>
                <a:cs typeface="+mn-cs"/>
              </a:rPr>
              <a:t>Espírito</a:t>
            </a:r>
            <a:r>
              <a:rPr lang="en-GB" sz="1100" dirty="0">
                <a:solidFill>
                  <a:srgbClr val="212121"/>
                </a:solidFill>
                <a:effectLst/>
                <a:latin typeface="+mn-lt"/>
                <a:ea typeface="Times New Roman" panose="02020603050405020304" pitchFamily="18" charset="0"/>
                <a:cs typeface="+mn-cs"/>
              </a:rPr>
              <a:t> Santo, Brazil), </a:t>
            </a:r>
            <a:r>
              <a:rPr lang="en-US" sz="1100" b="1" dirty="0">
                <a:latin typeface="+mn-lt"/>
                <a:cs typeface="+mn-cs"/>
              </a:rPr>
              <a:t>Cielo </a:t>
            </a:r>
            <a:r>
              <a:rPr lang="en-US" sz="1100" b="1" dirty="0" err="1">
                <a:latin typeface="+mn-lt"/>
                <a:cs typeface="+mn-cs"/>
              </a:rPr>
              <a:t>Yaneth</a:t>
            </a:r>
            <a:r>
              <a:rPr lang="en-US" sz="1100" b="1" dirty="0">
                <a:latin typeface="+mn-lt"/>
                <a:cs typeface="+mn-cs"/>
              </a:rPr>
              <a:t> </a:t>
            </a:r>
            <a:r>
              <a:rPr lang="en-US" sz="1100" b="1" dirty="0" err="1">
                <a:latin typeface="+mn-lt"/>
                <a:cs typeface="+mn-cs"/>
              </a:rPr>
              <a:t>Ríos-Hincapie</a:t>
            </a:r>
            <a:r>
              <a:rPr lang="en-US" sz="1100" b="1" dirty="0">
                <a:latin typeface="+mn-lt"/>
                <a:cs typeface="+mn-cs"/>
              </a:rPr>
              <a:t>́ </a:t>
            </a:r>
            <a:r>
              <a:rPr lang="en-US" sz="1100" dirty="0">
                <a:latin typeface="+mn-lt"/>
                <a:cs typeface="+mn-cs"/>
              </a:rPr>
              <a:t>(Ministry of Health and Social Protection, Colombia), </a:t>
            </a:r>
            <a:r>
              <a:rPr lang="en-US" sz="1100" b="1" dirty="0">
                <a:effectLst/>
                <a:latin typeface="+mn-lt"/>
                <a:ea typeface="Times New Roman" panose="02020603050405020304" pitchFamily="18" charset="0"/>
                <a:cs typeface="+mn-cs"/>
              </a:rPr>
              <a:t>Lewis Roberts</a:t>
            </a:r>
            <a:r>
              <a:rPr lang="en-GB" sz="1100" b="1" dirty="0">
                <a:latin typeface="+mn-lt"/>
                <a:ea typeface="Times New Roman" panose="02020603050405020304" pitchFamily="18" charset="0"/>
                <a:cs typeface="+mn-cs"/>
              </a:rPr>
              <a:t> </a:t>
            </a:r>
            <a:r>
              <a:rPr lang="en-GB" sz="1100" dirty="0">
                <a:latin typeface="+mn-lt"/>
                <a:ea typeface="Times New Roman" panose="02020603050405020304" pitchFamily="18" charset="0"/>
                <a:cs typeface="+mn-cs"/>
              </a:rPr>
              <a:t>(</a:t>
            </a:r>
            <a:r>
              <a:rPr lang="en-GB" sz="1100" dirty="0">
                <a:effectLst/>
                <a:latin typeface="+mn-lt"/>
                <a:ea typeface="Times New Roman" panose="02020603050405020304" pitchFamily="18" charset="0"/>
                <a:cs typeface="+mn-cs"/>
              </a:rPr>
              <a:t>Mayo Clinic, United States), </a:t>
            </a:r>
            <a:r>
              <a:rPr lang="en-US" sz="1100" b="1" dirty="0">
                <a:effectLst/>
                <a:latin typeface="+mn-lt"/>
                <a:ea typeface="Times New Roman" panose="02020603050405020304" pitchFamily="18" charset="0"/>
                <a:cs typeface="+mn-cs"/>
              </a:rPr>
              <a:t>Cao </a:t>
            </a:r>
            <a:r>
              <a:rPr lang="en-US" sz="1100" b="1" dirty="0" err="1">
                <a:effectLst/>
                <a:latin typeface="+mn-lt"/>
                <a:ea typeface="Times New Roman" panose="02020603050405020304" pitchFamily="18" charset="0"/>
                <a:cs typeface="+mn-cs"/>
              </a:rPr>
              <a:t>Thi</a:t>
            </a:r>
            <a:r>
              <a:rPr lang="en-US" sz="1100" b="1" dirty="0">
                <a:effectLst/>
                <a:latin typeface="+mn-lt"/>
                <a:ea typeface="Times New Roman" panose="02020603050405020304" pitchFamily="18" charset="0"/>
                <a:cs typeface="+mn-cs"/>
              </a:rPr>
              <a:t> Thanh Thuy</a:t>
            </a:r>
            <a:r>
              <a:rPr lang="en-GB" sz="1100" b="1" dirty="0">
                <a:latin typeface="+mn-lt"/>
                <a:ea typeface="Times New Roman" panose="02020603050405020304" pitchFamily="18" charset="0"/>
                <a:cs typeface="+mn-cs"/>
              </a:rPr>
              <a:t> </a:t>
            </a:r>
            <a:r>
              <a:rPr lang="en-GB" sz="1100" dirty="0">
                <a:latin typeface="+mn-lt"/>
                <a:ea typeface="Times New Roman" panose="02020603050405020304" pitchFamily="18" charset="0"/>
                <a:cs typeface="+mn-cs"/>
              </a:rPr>
              <a:t>(</a:t>
            </a:r>
            <a:r>
              <a:rPr lang="en-GB" sz="1100" dirty="0">
                <a:effectLst/>
                <a:latin typeface="+mn-lt"/>
                <a:ea typeface="Times New Roman" panose="02020603050405020304" pitchFamily="18" charset="0"/>
                <a:cs typeface="+mn-cs"/>
              </a:rPr>
              <a:t>Clinton Health Access Initiative</a:t>
            </a:r>
            <a:r>
              <a:rPr lang="en-GB" sz="1100"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Vietnam), </a:t>
            </a:r>
            <a:r>
              <a:rPr lang="en-US" sz="1100" b="1" dirty="0" err="1">
                <a:effectLst/>
                <a:latin typeface="+mn-lt"/>
                <a:ea typeface="Times New Roman" panose="02020603050405020304" pitchFamily="18" charset="0"/>
                <a:cs typeface="+mn-cs"/>
              </a:rPr>
              <a:t>Su</a:t>
            </a:r>
            <a:r>
              <a:rPr lang="en-US" sz="1100" b="1" dirty="0">
                <a:effectLst/>
                <a:latin typeface="+mn-lt"/>
                <a:ea typeface="Times New Roman" panose="02020603050405020304" pitchFamily="18" charset="0"/>
                <a:cs typeface="+mn-cs"/>
              </a:rPr>
              <a:t> Wang </a:t>
            </a:r>
            <a:r>
              <a:rPr lang="en-GB" sz="1100" dirty="0">
                <a:latin typeface="+mn-lt"/>
                <a:ea typeface="Times New Roman" panose="02020603050405020304" pitchFamily="18" charset="0"/>
                <a:cs typeface="+mn-cs"/>
              </a:rPr>
              <a:t>(</a:t>
            </a:r>
            <a:r>
              <a:rPr lang="en-GB" sz="1100" dirty="0" err="1">
                <a:solidFill>
                  <a:srgbClr val="000000"/>
                </a:solidFill>
                <a:effectLst/>
                <a:latin typeface="+mn-lt"/>
                <a:ea typeface="Times New Roman" panose="02020603050405020304" pitchFamily="18" charset="0"/>
                <a:cs typeface="+mn-cs"/>
              </a:rPr>
              <a:t>Center</a:t>
            </a:r>
            <a:r>
              <a:rPr lang="en-GB" sz="1100" dirty="0">
                <a:solidFill>
                  <a:srgbClr val="000000"/>
                </a:solidFill>
                <a:effectLst/>
                <a:latin typeface="+mn-lt"/>
                <a:ea typeface="Times New Roman" panose="02020603050405020304" pitchFamily="18" charset="0"/>
                <a:cs typeface="+mn-cs"/>
              </a:rPr>
              <a:t> for Asian Health and Viral Hepatitis</a:t>
            </a:r>
            <a:r>
              <a:rPr lang="en-GB" sz="1100" dirty="0">
                <a:effectLst/>
                <a:latin typeface="+mn-lt"/>
                <a:ea typeface="Times New Roman" panose="02020603050405020304" pitchFamily="18" charset="0"/>
                <a:cs typeface="+mn-cs"/>
              </a:rPr>
              <a:t>, United States)</a:t>
            </a:r>
          </a:p>
          <a:p>
            <a:pPr marL="0" indent="0">
              <a:spcBef>
                <a:spcPts val="600"/>
              </a:spcBef>
              <a:buNone/>
            </a:pPr>
            <a:r>
              <a:rPr lang="en-US" sz="1100" b="1" dirty="0" err="1">
                <a:solidFill>
                  <a:srgbClr val="009ADE"/>
                </a:solidFill>
                <a:latin typeface="+mn-lt"/>
                <a:cs typeface="+mn-cs"/>
              </a:rPr>
              <a:t>Paediatrics</a:t>
            </a:r>
            <a:r>
              <a:rPr lang="en-US" sz="1100" b="1" dirty="0">
                <a:solidFill>
                  <a:srgbClr val="009ADE"/>
                </a:solidFill>
                <a:latin typeface="+mn-lt"/>
                <a:cs typeface="+mn-cs"/>
              </a:rPr>
              <a:t> sub-group:</a:t>
            </a:r>
            <a:r>
              <a:rPr lang="en-GB" sz="1100" b="1" dirty="0">
                <a:solidFill>
                  <a:srgbClr val="009ADE"/>
                </a:solidFill>
                <a:latin typeface="+mn-lt"/>
                <a:cs typeface="+mn-cs"/>
              </a:rPr>
              <a:t> </a:t>
            </a:r>
            <a:r>
              <a:rPr lang="en-GB" sz="1100" b="1" dirty="0">
                <a:effectLst/>
                <a:latin typeface="+mn-lt"/>
                <a:ea typeface="Times New Roman" panose="02020603050405020304" pitchFamily="18" charset="0"/>
                <a:cs typeface="+mn-cs"/>
              </a:rPr>
              <a:t>Alasdair Bamford (</a:t>
            </a:r>
            <a:r>
              <a:rPr lang="en-GB" sz="1100" dirty="0">
                <a:effectLst/>
                <a:latin typeface="+mn-lt"/>
                <a:ea typeface="Times New Roman" panose="02020603050405020304" pitchFamily="18" charset="0"/>
                <a:cs typeface="+mn-cs"/>
              </a:rPr>
              <a:t> Great Ormond Street Institute of Child Health, UK)</a:t>
            </a:r>
            <a:r>
              <a:rPr lang="en-GB" sz="1100" dirty="0">
                <a:latin typeface="+mn-lt"/>
                <a:ea typeface="Times New Roman" panose="02020603050405020304" pitchFamily="18" charset="0"/>
                <a:cs typeface="+mn-cs"/>
              </a:rPr>
              <a:t>, </a:t>
            </a:r>
            <a:r>
              <a:rPr lang="en-US" sz="1100" b="1" dirty="0">
                <a:effectLst/>
                <a:latin typeface="+mn-lt"/>
                <a:ea typeface="Times New Roman" panose="02020603050405020304" pitchFamily="18" charset="0"/>
                <a:cs typeface="+mn-cs"/>
              </a:rPr>
              <a:t>Mei </a:t>
            </a:r>
            <a:r>
              <a:rPr lang="en-US" sz="1100" b="1" dirty="0" err="1">
                <a:effectLst/>
                <a:latin typeface="+mn-lt"/>
                <a:ea typeface="Times New Roman" panose="02020603050405020304" pitchFamily="18" charset="0"/>
                <a:cs typeface="+mn-cs"/>
              </a:rPr>
              <a:t>Hwei</a:t>
            </a:r>
            <a:r>
              <a:rPr lang="en-US" sz="1100" b="1" dirty="0">
                <a:effectLst/>
                <a:latin typeface="+mn-lt"/>
                <a:ea typeface="Times New Roman" panose="02020603050405020304" pitchFamily="18" charset="0"/>
                <a:cs typeface="+mn-cs"/>
              </a:rPr>
              <a:t> Chang</a:t>
            </a:r>
            <a:r>
              <a:rPr lang="en-GB" sz="1100" b="1"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College of Medicine National Taiwan University and Children Hospital</a:t>
            </a:r>
            <a:r>
              <a:rPr lang="en-GB" sz="1100"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Taiwan (China)</a:t>
            </a:r>
            <a:r>
              <a:rPr lang="en-GB" sz="1100" dirty="0">
                <a:latin typeface="+mn-lt"/>
                <a:ea typeface="Times New Roman" panose="02020603050405020304" pitchFamily="18" charset="0"/>
                <a:cs typeface="+mn-cs"/>
              </a:rPr>
              <a:t>, </a:t>
            </a:r>
            <a:r>
              <a:rPr lang="en-US" sz="1100" b="1" dirty="0">
                <a:latin typeface="+mn-lt"/>
                <a:cs typeface="+mn-cs"/>
              </a:rPr>
              <a:t>Geoffrey </a:t>
            </a:r>
            <a:r>
              <a:rPr lang="en-US" sz="1100" b="1" dirty="0" err="1">
                <a:latin typeface="+mn-lt"/>
                <a:cs typeface="+mn-cs"/>
              </a:rPr>
              <a:t>Dusheiko</a:t>
            </a:r>
            <a:r>
              <a:rPr lang="en-US" sz="1100" b="1" dirty="0">
                <a:latin typeface="+mn-lt"/>
                <a:cs typeface="+mn-cs"/>
              </a:rPr>
              <a:t> </a:t>
            </a:r>
            <a:r>
              <a:rPr lang="en-US" sz="1100" dirty="0">
                <a:latin typeface="+mn-lt"/>
                <a:cs typeface="+mn-cs"/>
              </a:rPr>
              <a:t>(King’s College Hospital, United Kingdom), </a:t>
            </a:r>
            <a:r>
              <a:rPr lang="en-GB" sz="1100" b="1" dirty="0">
                <a:effectLst/>
                <a:latin typeface="+mn-lt"/>
                <a:ea typeface="Times New Roman" panose="02020603050405020304" pitchFamily="18" charset="0"/>
                <a:cs typeface="+mn-cs"/>
              </a:rPr>
              <a:t>Giuseppe </a:t>
            </a:r>
            <a:r>
              <a:rPr lang="en-GB" sz="1100" b="1" dirty="0" err="1">
                <a:effectLst/>
                <a:latin typeface="+mn-lt"/>
                <a:ea typeface="Times New Roman" panose="02020603050405020304" pitchFamily="18" charset="0"/>
                <a:cs typeface="+mn-cs"/>
              </a:rPr>
              <a:t>Indolfi</a:t>
            </a:r>
            <a:r>
              <a:rPr lang="en-GB" sz="1100" b="1" dirty="0">
                <a:latin typeface="+mn-lt"/>
                <a:ea typeface="Times New Roman" panose="02020603050405020304" pitchFamily="18" charset="0"/>
                <a:cs typeface="+mn-cs"/>
              </a:rPr>
              <a:t> (</a:t>
            </a:r>
            <a:r>
              <a:rPr lang="en-GB" sz="1100" dirty="0">
                <a:solidFill>
                  <a:srgbClr val="212121"/>
                </a:solidFill>
                <a:effectLst/>
                <a:latin typeface="+mn-lt"/>
                <a:ea typeface="Times New Roman" panose="02020603050405020304" pitchFamily="18" charset="0"/>
                <a:cs typeface="+mn-cs"/>
              </a:rPr>
              <a:t>Anna Meyer Children's University-Hospital of Florence, Italy)</a:t>
            </a:r>
            <a:r>
              <a:rPr lang="en-GB" sz="1100" dirty="0">
                <a:solidFill>
                  <a:srgbClr val="212121"/>
                </a:solidFill>
                <a:latin typeface="+mn-lt"/>
                <a:ea typeface="Times New Roman" panose="02020603050405020304" pitchFamily="18" charset="0"/>
                <a:cs typeface="+mn-cs"/>
              </a:rPr>
              <a:t>, </a:t>
            </a:r>
            <a:r>
              <a:rPr lang="en-US" sz="1100" b="1" dirty="0">
                <a:effectLst/>
                <a:latin typeface="+mn-lt"/>
                <a:ea typeface="Times New Roman" panose="02020603050405020304" pitchFamily="18" charset="0"/>
                <a:cs typeface="+mn-cs"/>
              </a:rPr>
              <a:t>Simon Ling</a:t>
            </a:r>
            <a:r>
              <a:rPr lang="en-GB" sz="1100" b="1"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The Hospital For Sick Children</a:t>
            </a:r>
            <a:r>
              <a:rPr lang="en-GB" sz="1100"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Canada)</a:t>
            </a:r>
            <a:r>
              <a:rPr lang="en-GB" sz="1100" dirty="0">
                <a:latin typeface="+mn-lt"/>
                <a:ea typeface="Times New Roman" panose="02020603050405020304" pitchFamily="18" charset="0"/>
                <a:cs typeface="+mn-cs"/>
              </a:rPr>
              <a:t>, </a:t>
            </a:r>
            <a:r>
              <a:rPr lang="en-US" sz="1100" b="1" dirty="0">
                <a:effectLst/>
                <a:latin typeface="+mn-lt"/>
                <a:ea typeface="Times New Roman" panose="02020603050405020304" pitchFamily="18" charset="0"/>
                <a:cs typeface="+mn-cs"/>
              </a:rPr>
              <a:t>Fatima Mir</a:t>
            </a:r>
            <a:r>
              <a:rPr lang="en-GB" sz="1100" b="1"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Department of </a:t>
            </a:r>
            <a:r>
              <a:rPr lang="en-GB" sz="1100" dirty="0" err="1">
                <a:effectLst/>
                <a:latin typeface="+mn-lt"/>
                <a:ea typeface="Times New Roman" panose="02020603050405020304" pitchFamily="18" charset="0"/>
                <a:cs typeface="+mn-cs"/>
              </a:rPr>
              <a:t>Pediatrics</a:t>
            </a:r>
            <a:r>
              <a:rPr lang="en-GB" sz="1100" dirty="0">
                <a:effectLst/>
                <a:latin typeface="+mn-lt"/>
                <a:ea typeface="Times New Roman" panose="02020603050405020304" pitchFamily="18" charset="0"/>
                <a:cs typeface="+mn-cs"/>
              </a:rPr>
              <a:t> and Child Health, Aga Khan University</a:t>
            </a:r>
            <a:r>
              <a:rPr lang="en-GB" sz="1100"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Pakistan),</a:t>
            </a:r>
            <a:r>
              <a:rPr lang="en-US" sz="1100" dirty="0">
                <a:latin typeface="+mn-lt"/>
                <a:cs typeface="+mn-cs"/>
              </a:rPr>
              <a:t> </a:t>
            </a:r>
            <a:r>
              <a:rPr lang="en-US" sz="1100" b="1" dirty="0">
                <a:latin typeface="+mn-lt"/>
                <a:cs typeface="+mn-cs"/>
              </a:rPr>
              <a:t>Tammy Meyers </a:t>
            </a:r>
            <a:r>
              <a:rPr lang="en-US" sz="1100" dirty="0">
                <a:latin typeface="+mn-lt"/>
                <a:cs typeface="+mn-cs"/>
              </a:rPr>
              <a:t>(School of Women's and Children's Health, UNSW, Sydney, Australia</a:t>
            </a:r>
            <a:r>
              <a:rPr lang="en-GB" sz="1100" dirty="0">
                <a:effectLst/>
                <a:latin typeface="+mn-lt"/>
                <a:ea typeface="Times New Roman" panose="02020603050405020304" pitchFamily="18" charset="0"/>
                <a:cs typeface="+mn-cs"/>
              </a:rPr>
              <a:t> </a:t>
            </a:r>
          </a:p>
          <a:p>
            <a:pPr marL="0" lvl="0" indent="0">
              <a:spcBef>
                <a:spcPts val="600"/>
              </a:spcBef>
              <a:buNone/>
            </a:pPr>
            <a:r>
              <a:rPr lang="en-US" sz="1100" b="1" dirty="0">
                <a:solidFill>
                  <a:srgbClr val="009ADE"/>
                </a:solidFill>
                <a:latin typeface="+mn-lt"/>
                <a:cs typeface="+mn-cs"/>
              </a:rPr>
              <a:t>Delta co-infection sub-group:</a:t>
            </a:r>
            <a:r>
              <a:rPr lang="en-GB" sz="1100" dirty="0">
                <a:solidFill>
                  <a:srgbClr val="009ADE"/>
                </a:solidFill>
                <a:latin typeface="+mn-lt"/>
                <a:cs typeface="+mn-cs"/>
              </a:rPr>
              <a:t> </a:t>
            </a:r>
            <a:r>
              <a:rPr lang="en-US" sz="1100" b="1" dirty="0" err="1">
                <a:solidFill>
                  <a:srgbClr val="000000"/>
                </a:solidFill>
                <a:effectLst/>
                <a:latin typeface="+mn-lt"/>
                <a:ea typeface="Times New Roman" panose="02020603050405020304" pitchFamily="18" charset="0"/>
                <a:cs typeface="+mn-cs"/>
              </a:rPr>
              <a:t>Segolene</a:t>
            </a:r>
            <a:r>
              <a:rPr lang="en-US" sz="1100" b="1" dirty="0">
                <a:solidFill>
                  <a:srgbClr val="000000"/>
                </a:solidFill>
                <a:effectLst/>
                <a:latin typeface="+mn-lt"/>
                <a:ea typeface="Times New Roman" panose="02020603050405020304" pitchFamily="18" charset="0"/>
                <a:cs typeface="+mn-cs"/>
              </a:rPr>
              <a:t> </a:t>
            </a:r>
            <a:r>
              <a:rPr lang="en-US" sz="1100" b="1" dirty="0" err="1">
                <a:solidFill>
                  <a:srgbClr val="000000"/>
                </a:solidFill>
                <a:effectLst/>
                <a:latin typeface="+mn-lt"/>
                <a:ea typeface="Times New Roman" panose="02020603050405020304" pitchFamily="18" charset="0"/>
                <a:cs typeface="+mn-cs"/>
              </a:rPr>
              <a:t>Brichler</a:t>
            </a:r>
            <a:r>
              <a:rPr lang="en-GB" sz="1100" b="1" dirty="0">
                <a:latin typeface="+mn-lt"/>
                <a:ea typeface="Times New Roman" panose="02020603050405020304" pitchFamily="18" charset="0"/>
                <a:cs typeface="+mn-cs"/>
              </a:rPr>
              <a:t> (</a:t>
            </a:r>
            <a:r>
              <a:rPr lang="en-GB" sz="1100" dirty="0">
                <a:solidFill>
                  <a:srgbClr val="000000"/>
                </a:solidFill>
                <a:effectLst/>
                <a:latin typeface="+mn-lt"/>
                <a:ea typeface="Times New Roman" panose="02020603050405020304" pitchFamily="18" charset="0"/>
                <a:cs typeface="+mn-cs"/>
              </a:rPr>
              <a:t>French National Reference Centre for Hepatitis B, C and Delta, France), </a:t>
            </a:r>
            <a:r>
              <a:rPr lang="en-US" sz="1100" b="1" dirty="0">
                <a:effectLst/>
                <a:latin typeface="+mn-lt"/>
                <a:ea typeface="Times New Roman" panose="02020603050405020304" pitchFamily="18" charset="0"/>
                <a:cs typeface="+mn-cs"/>
              </a:rPr>
              <a:t>You Hong</a:t>
            </a:r>
            <a:r>
              <a:rPr lang="en-GB" sz="1100" dirty="0">
                <a:effectLst/>
                <a:latin typeface="+mn-lt"/>
                <a:ea typeface="Times New Roman" panose="02020603050405020304" pitchFamily="18" charset="0"/>
                <a:cs typeface="+mn-cs"/>
              </a:rPr>
              <a:t> (Capital Medical University</a:t>
            </a:r>
            <a:r>
              <a:rPr lang="en-GB" sz="1100"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China)</a:t>
            </a:r>
            <a:r>
              <a:rPr lang="en-GB" sz="1100" dirty="0">
                <a:latin typeface="+mn-lt"/>
                <a:ea typeface="Times New Roman" panose="02020603050405020304" pitchFamily="18" charset="0"/>
                <a:cs typeface="+mn-cs"/>
              </a:rPr>
              <a:t>, </a:t>
            </a:r>
            <a:r>
              <a:rPr lang="en-US" sz="1100" b="1" dirty="0">
                <a:effectLst/>
                <a:latin typeface="+mn-lt"/>
                <a:ea typeface="Times New Roman" panose="02020603050405020304" pitchFamily="18" charset="0"/>
                <a:cs typeface="+mn-cs"/>
              </a:rPr>
              <a:t>Will Irving</a:t>
            </a:r>
            <a:r>
              <a:rPr lang="en-GB" sz="1100" b="1" dirty="0">
                <a:latin typeface="+mn-lt"/>
                <a:ea typeface="Times New Roman" panose="02020603050405020304" pitchFamily="18" charset="0"/>
                <a:cs typeface="+mn-cs"/>
              </a:rPr>
              <a:t> (</a:t>
            </a:r>
            <a:r>
              <a:rPr lang="es-ES" sz="1100" dirty="0" err="1">
                <a:solidFill>
                  <a:srgbClr val="000000"/>
                </a:solidFill>
                <a:effectLst/>
                <a:latin typeface="+mn-lt"/>
                <a:ea typeface="Times New Roman" panose="02020603050405020304" pitchFamily="18" charset="0"/>
                <a:cs typeface="+mn-cs"/>
              </a:rPr>
              <a:t>University</a:t>
            </a:r>
            <a:r>
              <a:rPr lang="es-ES" sz="1100" dirty="0">
                <a:solidFill>
                  <a:srgbClr val="000000"/>
                </a:solidFill>
                <a:effectLst/>
                <a:latin typeface="+mn-lt"/>
                <a:ea typeface="Times New Roman" panose="02020603050405020304" pitchFamily="18" charset="0"/>
                <a:cs typeface="+mn-cs"/>
              </a:rPr>
              <a:t> </a:t>
            </a:r>
            <a:r>
              <a:rPr lang="es-ES" sz="1100" dirty="0" err="1">
                <a:solidFill>
                  <a:srgbClr val="000000"/>
                </a:solidFill>
                <a:effectLst/>
                <a:latin typeface="+mn-lt"/>
                <a:ea typeface="Times New Roman" panose="02020603050405020304" pitchFamily="18" charset="0"/>
                <a:cs typeface="+mn-cs"/>
              </a:rPr>
              <a:t>of</a:t>
            </a:r>
            <a:r>
              <a:rPr lang="es-ES" sz="1100" dirty="0">
                <a:solidFill>
                  <a:srgbClr val="000000"/>
                </a:solidFill>
                <a:effectLst/>
                <a:latin typeface="+mn-lt"/>
                <a:ea typeface="Times New Roman" panose="02020603050405020304" pitchFamily="18" charset="0"/>
                <a:cs typeface="+mn-cs"/>
              </a:rPr>
              <a:t> Nottingham, UK)</a:t>
            </a:r>
            <a:r>
              <a:rPr lang="en-GB" sz="1100" dirty="0">
                <a:latin typeface="+mn-lt"/>
                <a:ea typeface="Times New Roman" panose="02020603050405020304" pitchFamily="18" charset="0"/>
                <a:cs typeface="+mn-cs"/>
              </a:rPr>
              <a:t>, </a:t>
            </a:r>
            <a:r>
              <a:rPr lang="en-US" sz="1100" b="1" dirty="0">
                <a:solidFill>
                  <a:srgbClr val="000000"/>
                </a:solidFill>
                <a:effectLst/>
                <a:latin typeface="+mn-lt"/>
                <a:ea typeface="Times New Roman" panose="02020603050405020304" pitchFamily="18" charset="0"/>
                <a:cs typeface="+mn-cs"/>
              </a:rPr>
              <a:t>Francesco </a:t>
            </a:r>
            <a:r>
              <a:rPr lang="en-US" sz="1100" b="1" dirty="0">
                <a:effectLst/>
                <a:latin typeface="+mn-lt"/>
                <a:ea typeface="Times New Roman" panose="02020603050405020304" pitchFamily="18" charset="0"/>
                <a:cs typeface="+mn-cs"/>
              </a:rPr>
              <a:t>Negro</a:t>
            </a:r>
            <a:r>
              <a:rPr lang="en-GB" sz="1100" b="1" dirty="0">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University of Geneva, Switzerland)</a:t>
            </a:r>
            <a:r>
              <a:rPr lang="en-GB" sz="1100" dirty="0">
                <a:latin typeface="+mn-lt"/>
                <a:ea typeface="Times New Roman" panose="02020603050405020304" pitchFamily="18" charset="0"/>
                <a:cs typeface="+mn-cs"/>
              </a:rPr>
              <a:t>, </a:t>
            </a:r>
            <a:r>
              <a:rPr lang="en-US" sz="1100" b="1" dirty="0" err="1">
                <a:effectLst/>
                <a:latin typeface="+mn-lt"/>
                <a:ea typeface="Times New Roman" panose="02020603050405020304" pitchFamily="18" charset="0"/>
                <a:cs typeface="+mn-cs"/>
              </a:rPr>
              <a:t>Cirley</a:t>
            </a:r>
            <a:r>
              <a:rPr lang="en-US" sz="1100" b="1" dirty="0">
                <a:effectLst/>
                <a:latin typeface="+mn-lt"/>
                <a:ea typeface="Times New Roman" panose="02020603050405020304" pitchFamily="18" charset="0"/>
                <a:cs typeface="+mn-cs"/>
              </a:rPr>
              <a:t> Maria de Oliveira Lobato</a:t>
            </a:r>
            <a:r>
              <a:rPr lang="en-GB" sz="1100" b="1" dirty="0">
                <a:latin typeface="+mn-lt"/>
                <a:ea typeface="Times New Roman" panose="02020603050405020304" pitchFamily="18" charset="0"/>
                <a:cs typeface="+mn-cs"/>
              </a:rPr>
              <a:t> (</a:t>
            </a:r>
            <a:r>
              <a:rPr lang="en-GB" sz="1100" dirty="0" err="1">
                <a:effectLst/>
                <a:latin typeface="+mn-lt"/>
                <a:ea typeface="Times New Roman" panose="02020603050405020304" pitchFamily="18" charset="0"/>
                <a:cs typeface="+mn-cs"/>
              </a:rPr>
              <a:t>Faculdade</a:t>
            </a:r>
            <a:r>
              <a:rPr lang="en-GB" sz="1100" dirty="0">
                <a:effectLst/>
                <a:latin typeface="+mn-lt"/>
                <a:ea typeface="Times New Roman" panose="02020603050405020304" pitchFamily="18" charset="0"/>
                <a:cs typeface="+mn-cs"/>
              </a:rPr>
              <a:t> de </a:t>
            </a:r>
            <a:r>
              <a:rPr lang="en-GB" sz="1100" dirty="0" err="1">
                <a:effectLst/>
                <a:latin typeface="+mn-lt"/>
                <a:ea typeface="Times New Roman" panose="02020603050405020304" pitchFamily="18" charset="0"/>
                <a:cs typeface="+mn-cs"/>
              </a:rPr>
              <a:t>Medicina</a:t>
            </a:r>
            <a:r>
              <a:rPr lang="en-GB" sz="1100" dirty="0">
                <a:effectLst/>
                <a:latin typeface="+mn-lt"/>
                <a:ea typeface="Times New Roman" panose="02020603050405020304" pitchFamily="18" charset="0"/>
                <a:cs typeface="+mn-cs"/>
              </a:rPr>
              <a:t> da </a:t>
            </a:r>
            <a:r>
              <a:rPr lang="en-GB" sz="1100" dirty="0" err="1">
                <a:effectLst/>
                <a:latin typeface="+mn-lt"/>
                <a:ea typeface="Times New Roman" panose="02020603050405020304" pitchFamily="18" charset="0"/>
                <a:cs typeface="+mn-cs"/>
              </a:rPr>
              <a:t>Universidade</a:t>
            </a:r>
            <a:r>
              <a:rPr lang="en-GB" sz="1100" dirty="0">
                <a:effectLst/>
                <a:latin typeface="+mn-lt"/>
                <a:ea typeface="Times New Roman" panose="02020603050405020304" pitchFamily="18" charset="0"/>
                <a:cs typeface="+mn-cs"/>
              </a:rPr>
              <a:t> Federal do Acre, Brazil)</a:t>
            </a:r>
            <a:r>
              <a:rPr lang="en-GB" sz="1100" dirty="0">
                <a:latin typeface="+mn-lt"/>
                <a:ea typeface="Times New Roman" panose="02020603050405020304" pitchFamily="18" charset="0"/>
                <a:cs typeface="+mn-cs"/>
              </a:rPr>
              <a:t>, </a:t>
            </a:r>
            <a:r>
              <a:rPr lang="en-US" sz="1100" b="1" dirty="0" err="1">
                <a:solidFill>
                  <a:srgbClr val="000000"/>
                </a:solidFill>
                <a:effectLst/>
                <a:latin typeface="+mn-lt"/>
                <a:ea typeface="Times New Roman" panose="02020603050405020304" pitchFamily="18" charset="0"/>
                <a:cs typeface="+mn-cs"/>
              </a:rPr>
              <a:t>Cihan</a:t>
            </a:r>
            <a:r>
              <a:rPr lang="en-US" sz="1100" b="1" dirty="0">
                <a:solidFill>
                  <a:srgbClr val="000000"/>
                </a:solidFill>
                <a:effectLst/>
                <a:latin typeface="+mn-lt"/>
                <a:ea typeface="Times New Roman" panose="02020603050405020304" pitchFamily="18" charset="0"/>
                <a:cs typeface="+mn-cs"/>
              </a:rPr>
              <a:t> </a:t>
            </a:r>
            <a:r>
              <a:rPr lang="en-US" sz="1100" b="1" dirty="0" err="1">
                <a:solidFill>
                  <a:srgbClr val="000000"/>
                </a:solidFill>
                <a:effectLst/>
                <a:latin typeface="+mn-lt"/>
                <a:ea typeface="Times New Roman" panose="02020603050405020304" pitchFamily="18" charset="0"/>
                <a:cs typeface="+mn-cs"/>
              </a:rPr>
              <a:t>Yurdaydin</a:t>
            </a:r>
            <a:r>
              <a:rPr lang="en-GB" sz="1100" b="1" dirty="0">
                <a:solidFill>
                  <a:srgbClr val="000000"/>
                </a:solidFill>
                <a:latin typeface="+mn-lt"/>
                <a:ea typeface="Times New Roman" panose="02020603050405020304" pitchFamily="18" charset="0"/>
                <a:cs typeface="+mn-cs"/>
              </a:rPr>
              <a:t> (</a:t>
            </a:r>
            <a:r>
              <a:rPr lang="en-GB" sz="1100" dirty="0">
                <a:effectLst/>
                <a:latin typeface="+mn-lt"/>
                <a:ea typeface="Times New Roman" panose="02020603050405020304" pitchFamily="18" charset="0"/>
                <a:cs typeface="+mn-cs"/>
              </a:rPr>
              <a:t>University of Ankara, Turkey)</a:t>
            </a:r>
            <a:r>
              <a:rPr lang="en-GB" sz="1100" u="none" strike="noStrike" dirty="0">
                <a:effectLst/>
                <a:latin typeface="+mn-lt"/>
                <a:ea typeface="Times New Roman" panose="02020603050405020304" pitchFamily="18" charset="0"/>
                <a:cs typeface="+mn-cs"/>
              </a:rPr>
              <a:t> </a:t>
            </a:r>
            <a:endParaRPr lang="en-GB" sz="1100" dirty="0">
              <a:effectLst/>
              <a:latin typeface="+mn-lt"/>
              <a:ea typeface="Times New Roman" panose="02020603050405020304" pitchFamily="18" charset="0"/>
              <a:cs typeface="+mn-cs"/>
            </a:endParaRPr>
          </a:p>
        </p:txBody>
      </p:sp>
      <p:pic>
        <p:nvPicPr>
          <p:cNvPr id="6" name="Picture Placeholder 26">
            <a:extLst>
              <a:ext uri="{FF2B5EF4-FFF2-40B4-BE49-F238E27FC236}">
                <a16:creationId xmlns:a16="http://schemas.microsoft.com/office/drawing/2014/main" id="{D605C385-CBA9-7F6D-C819-948B630ABC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2451" b="2451"/>
          <a:stretch>
            <a:fillRect/>
          </a:stretch>
        </p:blipFill>
        <p:spPr>
          <a:xfrm>
            <a:off x="7209916" y="292100"/>
            <a:ext cx="4821859" cy="1696366"/>
          </a:xfrm>
          <a:prstGeom prst="rect">
            <a:avLst/>
          </a:prstGeom>
          <a:blipFill>
            <a:srcRect t="2451" b="2451"/>
          </a:blipFill>
        </p:spPr>
      </p:pic>
      <p:sp>
        <p:nvSpPr>
          <p:cNvPr id="2" name="Rectangle 1">
            <a:extLst>
              <a:ext uri="{FF2B5EF4-FFF2-40B4-BE49-F238E27FC236}">
                <a16:creationId xmlns:a16="http://schemas.microsoft.com/office/drawing/2014/main" id="{76BFE88E-DB16-3348-0AD5-708FC6B792FD}"/>
              </a:ext>
            </a:extLst>
          </p:cNvPr>
          <p:cNvSpPr/>
          <p:nvPr/>
        </p:nvSpPr>
        <p:spPr>
          <a:xfrm>
            <a:off x="360000" y="6030096"/>
            <a:ext cx="7265670" cy="857606"/>
          </a:xfrm>
          <a:prstGeom prst="rect">
            <a:avLst/>
          </a:prstGeom>
        </p:spPr>
        <p:txBody>
          <a:bodyPr wrap="square" lIns="0" tIns="0" rIns="0" bIns="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100" b="1" i="0" u="none" strike="noStrike" kern="1200" cap="none" spc="0" normalizeH="0" baseline="0" noProof="0" dirty="0">
                <a:ln>
                  <a:noFill/>
                </a:ln>
                <a:solidFill>
                  <a:srgbClr val="345A8A"/>
                </a:solidFill>
                <a:effectLst/>
                <a:uLnTx/>
                <a:uFillTx/>
                <a:latin typeface="Arial" panose="020B0604020202020204" pitchFamily="34" charset="0"/>
                <a:ea typeface="MS Gothic" panose="020B0609070205080204" pitchFamily="49" charset="-128"/>
                <a:cs typeface="Arial" panose="020B0604020202020204" pitchFamily="34" charset="0"/>
              </a:rPr>
              <a:t>WHO Steering Committee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WHO headquarters staff</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 (GHP) Philippa Easterbrook, Olufunmilayo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Lesi</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Niklas</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Luhmann, Sandi Myat Min, Catherine de Martel; and </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Meg Doherty,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Nathan Ford, Morkor Newman, Marco Vitoria, Lara Vojnov</a:t>
            </a:r>
            <a:endPar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WHO regional office staff: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Kiyohiko</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 Izumi</a:t>
            </a: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(WPRO), Casimir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Mingiedi</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Mazengo</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 (AFRO), Joumana Hermez (EMRO), Marcelo </a:t>
            </a:r>
            <a:r>
              <a:rPr kumimoji="0" lang="en-GB" sz="1100" b="0" i="0"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Naveira</a:t>
            </a:r>
            <a:r>
              <a:rPr kumimoji="0" lang="en-GB" sz="11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 (EURO), Bharat Bhushan Rewari (SEARO), Leandro Soares Sereno (PAHO).</a:t>
            </a:r>
          </a:p>
        </p:txBody>
      </p:sp>
      <p:pic>
        <p:nvPicPr>
          <p:cNvPr id="24" name="Picture 23" descr="A picture containing text, screenshot, logo, font&#10;&#10;Description automatically generated">
            <a:extLst>
              <a:ext uri="{FF2B5EF4-FFF2-40B4-BE49-F238E27FC236}">
                <a16:creationId xmlns:a16="http://schemas.microsoft.com/office/drawing/2014/main" id="{8243AB4D-5F6E-8BD2-84B0-FF4F77CD8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0747" y="2253221"/>
            <a:ext cx="4843400" cy="4077086"/>
          </a:xfrm>
          <a:prstGeom prst="rect">
            <a:avLst/>
          </a:prstGeom>
        </p:spPr>
      </p:pic>
    </p:spTree>
    <p:extLst>
      <p:ext uri="{BB962C8B-B14F-4D97-AF65-F5344CB8AC3E}">
        <p14:creationId xmlns:p14="http://schemas.microsoft.com/office/powerpoint/2010/main" val="141040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31B4F-AD88-B076-1A01-8E75A7165DA5}"/>
              </a:ext>
            </a:extLst>
          </p:cNvPr>
          <p:cNvSpPr>
            <a:spLocks noGrp="1"/>
          </p:cNvSpPr>
          <p:nvPr>
            <p:ph type="title"/>
          </p:nvPr>
        </p:nvSpPr>
        <p:spPr>
          <a:xfrm>
            <a:off x="420795" y="585632"/>
            <a:ext cx="9000000" cy="497578"/>
          </a:xfrm>
        </p:spPr>
        <p:txBody>
          <a:bodyPr/>
          <a:lstStyle/>
          <a:p>
            <a:r>
              <a:rPr lang="en-US" b="1" dirty="0"/>
              <a:t>Distinctive Features of WHO Guidelines</a:t>
            </a:r>
          </a:p>
        </p:txBody>
      </p:sp>
      <p:pic>
        <p:nvPicPr>
          <p:cNvPr id="5" name="Picture 4">
            <a:extLst>
              <a:ext uri="{FF2B5EF4-FFF2-40B4-BE49-F238E27FC236}">
                <a16:creationId xmlns:a16="http://schemas.microsoft.com/office/drawing/2014/main" id="{9D783F4F-F46D-D630-BBFD-3205C8C4D353}"/>
              </a:ext>
            </a:extLst>
          </p:cNvPr>
          <p:cNvPicPr>
            <a:picLocks noChangeAspect="1"/>
          </p:cNvPicPr>
          <p:nvPr/>
        </p:nvPicPr>
        <p:blipFill>
          <a:blip r:embed="rId3"/>
          <a:stretch>
            <a:fillRect/>
          </a:stretch>
        </p:blipFill>
        <p:spPr>
          <a:xfrm>
            <a:off x="277366" y="1242867"/>
            <a:ext cx="8921480" cy="5483845"/>
          </a:xfrm>
          <a:prstGeom prst="rect">
            <a:avLst/>
          </a:prstGeom>
        </p:spPr>
      </p:pic>
      <p:pic>
        <p:nvPicPr>
          <p:cNvPr id="7" name="Picture 6">
            <a:extLst>
              <a:ext uri="{FF2B5EF4-FFF2-40B4-BE49-F238E27FC236}">
                <a16:creationId xmlns:a16="http://schemas.microsoft.com/office/drawing/2014/main" id="{69A92C72-E010-9E23-8B19-ABF1567F3C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9226" y="3065840"/>
            <a:ext cx="1032157" cy="1391516"/>
          </a:xfrm>
          <a:prstGeom prst="rect">
            <a:avLst/>
          </a:prstGeom>
          <a:effectLst>
            <a:outerShdw blurRad="63500" sx="102000" sy="102000" algn="ctr" rotWithShape="0">
              <a:prstClr val="black">
                <a:alpha val="20000"/>
              </a:prstClr>
            </a:outerShdw>
          </a:effectLst>
        </p:spPr>
      </p:pic>
      <p:pic>
        <p:nvPicPr>
          <p:cNvPr id="8" name="Picture 17">
            <a:extLst>
              <a:ext uri="{FF2B5EF4-FFF2-40B4-BE49-F238E27FC236}">
                <a16:creationId xmlns:a16="http://schemas.microsoft.com/office/drawing/2014/main" id="{635ADAD9-D298-9BEE-AC84-63FE7A3AB1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20795" y="1083210"/>
            <a:ext cx="1014599" cy="1525496"/>
          </a:xfrm>
          <a:prstGeom prst="rect">
            <a:avLst/>
          </a:prstGeom>
          <a:noFill/>
          <a:ln>
            <a:noFill/>
          </a:ln>
          <a:effectLst>
            <a:outerShdw blurRad="63500" sx="102000" sy="102000" algn="ctr" rotWithShape="0">
              <a:prstClr val="black">
                <a:alpha val="20000"/>
              </a:prstClr>
            </a:outerShdw>
          </a:effectLst>
          <a:extLst>
            <a:ext uri="{909E8E84-426E-40dd-AFC4-6F175D3DCCD1}">
              <a14:hiddenFill xmlns:a14="http://schemas.microsoft.com/office/drawing/2010/main" xmlns:p14="http://schemas.microsoft.com/office/powerpoint/2010/main" xmlns:a16="http://schemas.microsoft.com/office/drawing/2014/main" xmlns="">
                <a:solidFill>
                  <a:schemeClr val="accent1"/>
                </a:solidFill>
              </a14:hiddenFill>
            </a:ext>
            <a:ext uri="{91240B29-F687-4f45-9708-019B960494DF}">
              <a14:hiddenLine xmlns:a14="http://schemas.microsoft.com/office/drawing/2010/main" xmlns:p14="http://schemas.microsoft.com/office/powerpoint/2010/main" xmlns:a16="http://schemas.microsoft.com/office/drawing/2014/main" xmlns="" w="9525">
                <a:solidFill>
                  <a:schemeClr val="tx1"/>
                </a:solidFill>
                <a:miter lim="800000"/>
                <a:headEnd/>
                <a:tailEnd/>
              </a14:hiddenLine>
            </a:ext>
            <a:ext uri="{AF507438-7753-43e0-B8FC-AC1667EBCBE1}">
              <a14:hiddenEffects xmlns:a14="http://schemas.microsoft.com/office/drawing/2010/main" xmlns:p14="http://schemas.microsoft.com/office/powerpoint/2010/main" xmlns:a16="http://schemas.microsoft.com/office/drawing/2014/main" xmlns="">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CC559F30-AE4A-48C1-0C1E-EB2668E94C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67407" y="1046781"/>
            <a:ext cx="1080979" cy="1525496"/>
          </a:xfrm>
          <a:prstGeom prst="rect">
            <a:avLst/>
          </a:prstGeom>
        </p:spPr>
      </p:pic>
      <p:pic>
        <p:nvPicPr>
          <p:cNvPr id="3" name="Picture 2">
            <a:extLst>
              <a:ext uri="{FF2B5EF4-FFF2-40B4-BE49-F238E27FC236}">
                <a16:creationId xmlns:a16="http://schemas.microsoft.com/office/drawing/2014/main" id="{4280C542-72FC-064B-3911-EBC0280F79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25281" y="3086850"/>
            <a:ext cx="965230" cy="1447047"/>
          </a:xfrm>
          <a:prstGeom prst="rect">
            <a:avLst/>
          </a:prstGeom>
        </p:spPr>
      </p:pic>
      <p:pic>
        <p:nvPicPr>
          <p:cNvPr id="6" name="Picture 5">
            <a:extLst>
              <a:ext uri="{FF2B5EF4-FFF2-40B4-BE49-F238E27FC236}">
                <a16:creationId xmlns:a16="http://schemas.microsoft.com/office/drawing/2014/main" id="{B24D3D1B-30EC-3921-53A7-337C5B7AFBB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467737" y="4835706"/>
            <a:ext cx="1013645" cy="1519265"/>
          </a:xfrm>
          <a:prstGeom prst="rect">
            <a:avLst/>
          </a:prstGeom>
          <a:effectLst>
            <a:outerShdw blurRad="63500" sx="102000" sy="102000" algn="ctr" rotWithShape="0">
              <a:prstClr val="black">
                <a:alpha val="10000"/>
              </a:prstClr>
            </a:outerShdw>
          </a:effectLst>
        </p:spPr>
      </p:pic>
      <p:pic>
        <p:nvPicPr>
          <p:cNvPr id="10" name="Picture 9">
            <a:extLst>
              <a:ext uri="{FF2B5EF4-FFF2-40B4-BE49-F238E27FC236}">
                <a16:creationId xmlns:a16="http://schemas.microsoft.com/office/drawing/2014/main" id="{5D69B54A-4C4A-E78F-CFD2-55C5DC56F02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674004" y="4835706"/>
            <a:ext cx="867289" cy="1223151"/>
          </a:xfrm>
          <a:prstGeom prst="rect">
            <a:avLst/>
          </a:prstGeom>
          <a:effectLst>
            <a:outerShdw blurRad="63500" sx="102000" sy="102000" algn="ctr" rotWithShape="0">
              <a:prstClr val="black">
                <a:alpha val="10000"/>
              </a:prstClr>
            </a:outerShdw>
          </a:effectLst>
        </p:spPr>
      </p:pic>
      <p:pic>
        <p:nvPicPr>
          <p:cNvPr id="11" name="Picture 10">
            <a:extLst>
              <a:ext uri="{FF2B5EF4-FFF2-40B4-BE49-F238E27FC236}">
                <a16:creationId xmlns:a16="http://schemas.microsoft.com/office/drawing/2014/main" id="{FFD4D226-11A9-B39F-ADD0-52E4256B8EB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336074" y="5284065"/>
            <a:ext cx="817022" cy="1155922"/>
          </a:xfrm>
          <a:prstGeom prst="rect">
            <a:avLst/>
          </a:prstGeom>
          <a:effectLst>
            <a:outerShdw blurRad="63500" sx="102000" sy="102000" algn="ctr" rotWithShape="0">
              <a:prstClr val="black">
                <a:alpha val="10000"/>
              </a:prstClr>
            </a:outerShdw>
          </a:effectLst>
        </p:spPr>
      </p:pic>
    </p:spTree>
    <p:extLst>
      <p:ext uri="{BB962C8B-B14F-4D97-AF65-F5344CB8AC3E}">
        <p14:creationId xmlns:p14="http://schemas.microsoft.com/office/powerpoint/2010/main" val="2126050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847B22-7387-C609-D350-0E7B9D5554DB}"/>
              </a:ext>
            </a:extLst>
          </p:cNvPr>
          <p:cNvSpPr>
            <a:spLocks noGrp="1"/>
          </p:cNvSpPr>
          <p:nvPr>
            <p:ph type="title"/>
          </p:nvPr>
        </p:nvSpPr>
        <p:spPr>
          <a:xfrm>
            <a:off x="479288" y="-247709"/>
            <a:ext cx="11965056" cy="719137"/>
          </a:xfrm>
        </p:spPr>
        <p:txBody>
          <a:bodyPr>
            <a:noAutofit/>
          </a:bodyPr>
          <a:lstStyle/>
          <a:p>
            <a:br>
              <a:rPr lang="en-GB" b="1" dirty="0">
                <a:latin typeface="+mn-lt"/>
              </a:rPr>
            </a:br>
            <a:br>
              <a:rPr lang="en-GB" b="1" dirty="0"/>
            </a:br>
            <a:r>
              <a:rPr lang="en-US" b="1" dirty="0"/>
              <a:t>Why the need for updated WHO HBV guidelines?</a:t>
            </a:r>
            <a:br>
              <a:rPr lang="en-GB" b="1" dirty="0">
                <a:latin typeface="+mn-lt"/>
              </a:rPr>
            </a:br>
            <a:endParaRPr lang="en-GB" b="1" dirty="0"/>
          </a:p>
        </p:txBody>
      </p:sp>
      <p:sp>
        <p:nvSpPr>
          <p:cNvPr id="4" name="Content Placeholder 3"/>
          <p:cNvSpPr>
            <a:spLocks noGrp="1"/>
          </p:cNvSpPr>
          <p:nvPr>
            <p:ph idx="1"/>
          </p:nvPr>
        </p:nvSpPr>
        <p:spPr>
          <a:xfrm>
            <a:off x="186263" y="1866100"/>
            <a:ext cx="6210728" cy="4467543"/>
          </a:xfrm>
        </p:spPr>
        <p:txBody>
          <a:bodyPr>
            <a:noAutofit/>
          </a:bodyPr>
          <a:lstStyle/>
          <a:p>
            <a:pPr marL="0" indent="0">
              <a:lnSpc>
                <a:spcPct val="100000"/>
              </a:lnSpc>
              <a:spcBef>
                <a:spcPts val="0"/>
              </a:spcBef>
              <a:buNone/>
            </a:pPr>
            <a:endParaRPr lang="en-GB" sz="2200" b="1" dirty="0">
              <a:solidFill>
                <a:srgbClr val="C00000"/>
              </a:solidFill>
            </a:endParaRPr>
          </a:p>
          <a:p>
            <a:pPr>
              <a:lnSpc>
                <a:spcPct val="100000"/>
              </a:lnSpc>
              <a:spcBef>
                <a:spcPts val="0"/>
              </a:spcBef>
            </a:pPr>
            <a:r>
              <a:rPr lang="en-GB" sz="2200" b="1" dirty="0">
                <a:solidFill>
                  <a:srgbClr val="C00000"/>
                </a:solidFill>
              </a:rPr>
              <a:t>Guidelines complex</a:t>
            </a:r>
          </a:p>
          <a:p>
            <a:pPr marL="0" indent="0">
              <a:lnSpc>
                <a:spcPct val="100000"/>
              </a:lnSpc>
              <a:spcBef>
                <a:spcPts val="0"/>
              </a:spcBef>
              <a:buNone/>
            </a:pPr>
            <a:endParaRPr lang="en-GB" sz="1800" b="1" dirty="0">
              <a:solidFill>
                <a:srgbClr val="C00000"/>
              </a:solidFill>
            </a:endParaRPr>
          </a:p>
          <a:p>
            <a:pPr>
              <a:spcBef>
                <a:spcPts val="0"/>
              </a:spcBef>
            </a:pPr>
            <a:endParaRPr lang="en-GB" sz="2200" b="1" dirty="0">
              <a:solidFill>
                <a:srgbClr val="C00000"/>
              </a:solidFill>
            </a:endParaRPr>
          </a:p>
          <a:p>
            <a:pPr>
              <a:spcBef>
                <a:spcPts val="0"/>
              </a:spcBef>
            </a:pPr>
            <a:r>
              <a:rPr lang="en-GB" sz="2200" b="1" dirty="0">
                <a:solidFill>
                  <a:srgbClr val="C00000"/>
                </a:solidFill>
              </a:rPr>
              <a:t>Regional differences in </a:t>
            </a:r>
          </a:p>
          <a:p>
            <a:pPr marL="0" indent="0">
              <a:spcBef>
                <a:spcPts val="0"/>
              </a:spcBef>
              <a:buNone/>
            </a:pPr>
            <a:r>
              <a:rPr lang="en-GB" sz="2200" b="1" dirty="0">
                <a:solidFill>
                  <a:srgbClr val="C00000"/>
                </a:solidFill>
              </a:rPr>
              <a:t>demographics + epidemiology</a:t>
            </a:r>
          </a:p>
          <a:p>
            <a:pPr marL="0" indent="0">
              <a:lnSpc>
                <a:spcPct val="100000"/>
              </a:lnSpc>
              <a:spcBef>
                <a:spcPts val="0"/>
              </a:spcBef>
              <a:buNone/>
            </a:pPr>
            <a:endParaRPr lang="en-GB" sz="1800" b="1" dirty="0">
              <a:solidFill>
                <a:srgbClr val="C00000"/>
              </a:solidFill>
            </a:endParaRPr>
          </a:p>
          <a:p>
            <a:pPr marL="0" indent="0">
              <a:lnSpc>
                <a:spcPct val="100000"/>
              </a:lnSpc>
              <a:spcBef>
                <a:spcPts val="0"/>
              </a:spcBef>
              <a:buNone/>
            </a:pPr>
            <a:endParaRPr lang="en-GB" sz="1800" b="1" dirty="0">
              <a:solidFill>
                <a:srgbClr val="C00000"/>
              </a:solidFill>
            </a:endParaRPr>
          </a:p>
          <a:p>
            <a:pPr marL="180000" lvl="1" indent="-180000"/>
            <a:r>
              <a:rPr lang="en-GB" sz="2400" b="1" dirty="0">
                <a:solidFill>
                  <a:srgbClr val="C00000"/>
                </a:solidFill>
              </a:rPr>
              <a:t>Emerging evidence</a:t>
            </a:r>
          </a:p>
          <a:p>
            <a:pPr marL="0" indent="0">
              <a:lnSpc>
                <a:spcPct val="100000"/>
              </a:lnSpc>
              <a:spcBef>
                <a:spcPts val="0"/>
              </a:spcBef>
              <a:buNone/>
            </a:pPr>
            <a:endParaRPr lang="en-GB" sz="1800" b="1" dirty="0">
              <a:solidFill>
                <a:srgbClr val="C00000"/>
              </a:solidFill>
            </a:endParaRPr>
          </a:p>
          <a:p>
            <a:pPr marL="342900" lvl="1" indent="-342900"/>
            <a:endParaRPr lang="en-GB" sz="2400" b="1" dirty="0">
              <a:solidFill>
                <a:srgbClr val="C00000"/>
              </a:solidFill>
            </a:endParaRPr>
          </a:p>
          <a:p>
            <a:pPr marL="342900" lvl="1" indent="-342900"/>
            <a:r>
              <a:rPr lang="en-GB" sz="2400" b="1" dirty="0">
                <a:solidFill>
                  <a:srgbClr val="C00000"/>
                </a:solidFill>
              </a:rPr>
              <a:t>Access challenges</a:t>
            </a:r>
          </a:p>
          <a:p>
            <a:pPr marL="0" lvl="1" indent="0">
              <a:buNone/>
            </a:pPr>
            <a:endParaRPr lang="en-GB" sz="2800" b="1" dirty="0"/>
          </a:p>
          <a:p>
            <a:pPr marL="0" indent="0">
              <a:lnSpc>
                <a:spcPct val="100000"/>
              </a:lnSpc>
              <a:spcBef>
                <a:spcPts val="0"/>
              </a:spcBef>
              <a:buNone/>
            </a:pPr>
            <a:endParaRPr lang="en-GB" sz="2800" b="1" dirty="0">
              <a:solidFill>
                <a:srgbClr val="C00000"/>
              </a:solidFill>
            </a:endParaRPr>
          </a:p>
          <a:p>
            <a:pPr>
              <a:lnSpc>
                <a:spcPct val="100000"/>
              </a:lnSpc>
              <a:spcBef>
                <a:spcPts val="0"/>
              </a:spcBef>
            </a:pPr>
            <a:endParaRPr lang="en-GB" sz="2800" b="1" dirty="0">
              <a:solidFill>
                <a:srgbClr val="C00000"/>
              </a:solidFill>
            </a:endParaRPr>
          </a:p>
        </p:txBody>
      </p:sp>
      <p:cxnSp>
        <p:nvCxnSpPr>
          <p:cNvPr id="6" name="Straight Connector 5">
            <a:extLst>
              <a:ext uri="{FF2B5EF4-FFF2-40B4-BE49-F238E27FC236}">
                <a16:creationId xmlns:a16="http://schemas.microsoft.com/office/drawing/2014/main" id="{C371CFB9-79D0-433E-B9E3-21A39F4DA1AA}"/>
              </a:ext>
            </a:extLst>
          </p:cNvPr>
          <p:cNvCxnSpPr>
            <a:cxnSpLocks/>
          </p:cNvCxnSpPr>
          <p:nvPr/>
        </p:nvCxnSpPr>
        <p:spPr>
          <a:xfrm>
            <a:off x="127055" y="2055643"/>
            <a:ext cx="3399916" cy="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4EE37C-019C-4E1C-8C75-9C2ED07A8C0F}"/>
              </a:ext>
            </a:extLst>
          </p:cNvPr>
          <p:cNvCxnSpPr>
            <a:cxnSpLocks/>
          </p:cNvCxnSpPr>
          <p:nvPr/>
        </p:nvCxnSpPr>
        <p:spPr>
          <a:xfrm>
            <a:off x="79553" y="4985832"/>
            <a:ext cx="34474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C70CDF-F9ED-444D-99FE-036000B30472}"/>
              </a:ext>
            </a:extLst>
          </p:cNvPr>
          <p:cNvCxnSpPr>
            <a:cxnSpLocks/>
          </p:cNvCxnSpPr>
          <p:nvPr/>
        </p:nvCxnSpPr>
        <p:spPr>
          <a:xfrm>
            <a:off x="103305" y="5942959"/>
            <a:ext cx="3423666"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1B24A3-A145-4176-86F5-8E85971AA144}"/>
              </a:ext>
            </a:extLst>
          </p:cNvPr>
          <p:cNvSpPr txBox="1"/>
          <p:nvPr/>
        </p:nvSpPr>
        <p:spPr>
          <a:xfrm>
            <a:off x="3757304" y="2111162"/>
            <a:ext cx="5144926" cy="400110"/>
          </a:xfrm>
          <a:prstGeom prst="rect">
            <a:avLst/>
          </a:prstGeom>
          <a:solidFill>
            <a:schemeClr val="bg1"/>
          </a:solidFill>
          <a:ln>
            <a:solidFill>
              <a:schemeClr val="bg1"/>
            </a:solidFill>
          </a:ln>
        </p:spPr>
        <p:txBody>
          <a:bodyPr wrap="square">
            <a:spAutoFit/>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Progressive simplification</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17CE570-61B3-437A-9DEE-70BDCAD817CF}"/>
              </a:ext>
            </a:extLst>
          </p:cNvPr>
          <p:cNvSpPr txBox="1"/>
          <p:nvPr/>
        </p:nvSpPr>
        <p:spPr>
          <a:xfrm>
            <a:off x="3794730" y="3984114"/>
            <a:ext cx="5223660" cy="1323439"/>
          </a:xfrm>
          <a:prstGeom prst="rect">
            <a:avLst/>
          </a:prstGeom>
          <a:solidFill>
            <a:schemeClr val="bg1"/>
          </a:solidFill>
          <a:ln>
            <a:solidFill>
              <a:schemeClr val="bg1"/>
            </a:solidFill>
          </a:ln>
        </p:spPr>
        <p:txBody>
          <a:bodyPr wrap="square">
            <a:spAutoFit/>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Ongoing HBV DNA integration –oncogenicity</a:t>
            </a:r>
          </a:p>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Significant rate of ongoing new infections  through MTCT in SSA</a:t>
            </a:r>
          </a:p>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More cohort data now available from SSA</a:t>
            </a:r>
          </a:p>
        </p:txBody>
      </p:sp>
      <p:sp>
        <p:nvSpPr>
          <p:cNvPr id="18" name="TextBox 17">
            <a:extLst>
              <a:ext uri="{FF2B5EF4-FFF2-40B4-BE49-F238E27FC236}">
                <a16:creationId xmlns:a16="http://schemas.microsoft.com/office/drawing/2014/main" id="{CBC7D0C8-3A7E-4DA5-806E-06A0A9E4DB59}"/>
              </a:ext>
            </a:extLst>
          </p:cNvPr>
          <p:cNvSpPr txBox="1"/>
          <p:nvPr/>
        </p:nvSpPr>
        <p:spPr>
          <a:xfrm>
            <a:off x="3780164" y="5480870"/>
            <a:ext cx="5165920" cy="707886"/>
          </a:xfrm>
          <a:prstGeom prst="rect">
            <a:avLst/>
          </a:prstGeom>
          <a:solidFill>
            <a:schemeClr val="bg1"/>
          </a:solidFill>
          <a:ln>
            <a:solidFill>
              <a:schemeClr val="bg1"/>
            </a:solidFill>
          </a:ln>
        </p:spPr>
        <p:txBody>
          <a:bodyPr wrap="square">
            <a:spAutoFit/>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Limited access to HBV DNA in LMIC</a:t>
            </a:r>
          </a:p>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Low uptake of Hep BD in SSA</a:t>
            </a:r>
          </a:p>
        </p:txBody>
      </p:sp>
      <p:pic>
        <p:nvPicPr>
          <p:cNvPr id="20" name="Content Placeholder 6" descr="https://images.populationpyramid.net/capture/?selector=%23pyramid-share-container&amp;url=https%3A%2F%2Fwww.populationpyramid.net%2Fgambia%2F2023%2F%3Fshare%3Dtrue">
            <a:extLst>
              <a:ext uri="{FF2B5EF4-FFF2-40B4-BE49-F238E27FC236}">
                <a16:creationId xmlns:a16="http://schemas.microsoft.com/office/drawing/2014/main" id="{1394BD6F-2FAF-4268-8FCE-25438931D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798" y="3188527"/>
            <a:ext cx="1365652" cy="1379902"/>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1" name="Picture 8" descr="https://images.populationpyramid.net/capture/?selector=%23pyramid-share-container&amp;url=https%3A%2F%2Fwww.populationpyramid.net%2Fchina%2F2023%2F%3Fshare%3Dtrue">
            <a:extLst>
              <a:ext uri="{FF2B5EF4-FFF2-40B4-BE49-F238E27FC236}">
                <a16:creationId xmlns:a16="http://schemas.microsoft.com/office/drawing/2014/main" id="{017A8CC2-8236-43F7-BA70-2244FD707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5916" y="4432180"/>
            <a:ext cx="1446531" cy="1379902"/>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D2C95E0-7883-437F-BAA4-43E125659371}"/>
              </a:ext>
            </a:extLst>
          </p:cNvPr>
          <p:cNvSpPr txBox="1"/>
          <p:nvPr/>
        </p:nvSpPr>
        <p:spPr>
          <a:xfrm>
            <a:off x="9486810" y="5927074"/>
            <a:ext cx="251892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Population Pyramid-Gambia &amp; China, 2023</a:t>
            </a:r>
          </a:p>
        </p:txBody>
      </p:sp>
      <p:sp>
        <p:nvSpPr>
          <p:cNvPr id="3" name="TextBox 2">
            <a:extLst>
              <a:ext uri="{FF2B5EF4-FFF2-40B4-BE49-F238E27FC236}">
                <a16:creationId xmlns:a16="http://schemas.microsoft.com/office/drawing/2014/main" id="{EA539A0F-662E-DE47-77C5-E6A11BB1DC10}"/>
              </a:ext>
            </a:extLst>
          </p:cNvPr>
          <p:cNvSpPr txBox="1"/>
          <p:nvPr/>
        </p:nvSpPr>
        <p:spPr>
          <a:xfrm>
            <a:off x="52721" y="1287309"/>
            <a:ext cx="3678053" cy="76944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Still major gaps in testing and treatment uptake</a:t>
            </a:r>
          </a:p>
        </p:txBody>
      </p:sp>
      <p:sp>
        <p:nvSpPr>
          <p:cNvPr id="5" name="TextBox 4">
            <a:extLst>
              <a:ext uri="{FF2B5EF4-FFF2-40B4-BE49-F238E27FC236}">
                <a16:creationId xmlns:a16="http://schemas.microsoft.com/office/drawing/2014/main" id="{43E329CF-22D5-80F2-25E2-8808DC94E95E}"/>
              </a:ext>
            </a:extLst>
          </p:cNvPr>
          <p:cNvSpPr txBox="1"/>
          <p:nvPr/>
        </p:nvSpPr>
        <p:spPr>
          <a:xfrm>
            <a:off x="3711765" y="1587190"/>
            <a:ext cx="5257570" cy="400110"/>
          </a:xfrm>
          <a:prstGeom prst="rect">
            <a:avLst/>
          </a:prstGeom>
          <a:solidFill>
            <a:schemeClr val="bg1"/>
          </a:solidFill>
          <a:ln>
            <a:solidFill>
              <a:schemeClr val="bg1"/>
            </a:solidFill>
          </a:ln>
        </p:spPr>
        <p:txBody>
          <a:bodyPr wrap="square">
            <a:spAutoFit/>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Expanded and simplified treatment criteria</a:t>
            </a:r>
          </a:p>
        </p:txBody>
      </p:sp>
      <p:sp>
        <p:nvSpPr>
          <p:cNvPr id="10" name="TextBox 9">
            <a:extLst>
              <a:ext uri="{FF2B5EF4-FFF2-40B4-BE49-F238E27FC236}">
                <a16:creationId xmlns:a16="http://schemas.microsoft.com/office/drawing/2014/main" id="{85F706D2-591E-5A10-3CF4-853840FF726B}"/>
              </a:ext>
            </a:extLst>
          </p:cNvPr>
          <p:cNvSpPr txBox="1"/>
          <p:nvPr/>
        </p:nvSpPr>
        <p:spPr>
          <a:xfrm>
            <a:off x="3738609" y="2645291"/>
            <a:ext cx="5482680" cy="1323439"/>
          </a:xfrm>
          <a:prstGeom prst="rect">
            <a:avLst/>
          </a:prstGeom>
          <a:solidFill>
            <a:schemeClr val="bg1"/>
          </a:solidFill>
          <a:ln>
            <a:solidFill>
              <a:schemeClr val="bg1"/>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High birth rate and high % of population&lt;20yrs (25% of all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HBsAg+ve</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in SSA)</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Liver cancers at younger age in SSA</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75%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HBsAg+ve</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HBV DNA &lt;2000 IU/mL in SSA</a:t>
            </a:r>
          </a:p>
        </p:txBody>
      </p:sp>
      <p:cxnSp>
        <p:nvCxnSpPr>
          <p:cNvPr id="12" name="Straight Connector 11">
            <a:extLst>
              <a:ext uri="{FF2B5EF4-FFF2-40B4-BE49-F238E27FC236}">
                <a16:creationId xmlns:a16="http://schemas.microsoft.com/office/drawing/2014/main" id="{20AD2445-1AAE-79E6-C5C1-7FF8AE6CC1FC}"/>
              </a:ext>
            </a:extLst>
          </p:cNvPr>
          <p:cNvCxnSpPr>
            <a:cxnSpLocks/>
          </p:cNvCxnSpPr>
          <p:nvPr/>
        </p:nvCxnSpPr>
        <p:spPr>
          <a:xfrm>
            <a:off x="148827" y="2641888"/>
            <a:ext cx="33781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CEF36C-9C0E-6EB4-2802-F9B9C255ED4D}"/>
              </a:ext>
            </a:extLst>
          </p:cNvPr>
          <p:cNvCxnSpPr>
            <a:cxnSpLocks/>
          </p:cNvCxnSpPr>
          <p:nvPr/>
        </p:nvCxnSpPr>
        <p:spPr>
          <a:xfrm>
            <a:off x="146850" y="4008122"/>
            <a:ext cx="338012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EA6053E-D6A7-790C-C3A5-137EF084F4E0}"/>
              </a:ext>
            </a:extLst>
          </p:cNvPr>
          <p:cNvSpPr txBox="1"/>
          <p:nvPr/>
        </p:nvSpPr>
        <p:spPr>
          <a:xfrm>
            <a:off x="9010231" y="1125292"/>
            <a:ext cx="298454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 2022, </a:t>
            </a:r>
            <a:r>
              <a:rPr kumimoji="0" lang="en-US" sz="1100" b="0" i="0" u="none" strike="noStrike" kern="1200" cap="none" spc="0" normalizeH="0" baseline="0" noProof="0" dirty="0">
                <a:ln>
                  <a:noFill/>
                </a:ln>
                <a:solidFill>
                  <a:srgbClr val="C00000"/>
                </a:solidFill>
                <a:effectLst/>
                <a:uLnTx/>
                <a:uFillTx/>
                <a:latin typeface="Calibri" panose="020F0502020204030204"/>
                <a:ea typeface="+mn-ea"/>
                <a:cs typeface="+mn-cs"/>
              </a:rPr>
              <a:t>13% of 254 million </a:t>
            </a: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rPr>
              <a:t>people with chronic HBV infection were diagnosed + 3% treated</a:t>
            </a:r>
          </a:p>
        </p:txBody>
      </p:sp>
      <p:pic>
        <p:nvPicPr>
          <p:cNvPr id="23" name="Picture 22" descr="A graph of green and white bars with black text&#10;&#10;Description automatically generated">
            <a:extLst>
              <a:ext uri="{FF2B5EF4-FFF2-40B4-BE49-F238E27FC236}">
                <a16:creationId xmlns:a16="http://schemas.microsoft.com/office/drawing/2014/main" id="{1A8F20A0-53DB-A93A-6383-AE8EDC63C932}"/>
              </a:ext>
            </a:extLst>
          </p:cNvPr>
          <p:cNvPicPr>
            <a:picLocks noChangeAspect="1"/>
          </p:cNvPicPr>
          <p:nvPr/>
        </p:nvPicPr>
        <p:blipFill>
          <a:blip r:embed="rId5"/>
          <a:stretch>
            <a:fillRect/>
          </a:stretch>
        </p:blipFill>
        <p:spPr>
          <a:xfrm>
            <a:off x="9486810" y="1757972"/>
            <a:ext cx="2330557" cy="1335695"/>
          </a:xfrm>
          <a:prstGeom prst="rect">
            <a:avLst/>
          </a:prstGeom>
        </p:spPr>
      </p:pic>
    </p:spTree>
    <p:extLst>
      <p:ext uri="{BB962C8B-B14F-4D97-AF65-F5344CB8AC3E}">
        <p14:creationId xmlns:p14="http://schemas.microsoft.com/office/powerpoint/2010/main" val="118852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93E5-19AB-88BE-95EF-5F95E11B8B58}"/>
              </a:ext>
            </a:extLst>
          </p:cNvPr>
          <p:cNvSpPr>
            <a:spLocks noGrp="1"/>
          </p:cNvSpPr>
          <p:nvPr>
            <p:ph type="title"/>
          </p:nvPr>
        </p:nvSpPr>
        <p:spPr>
          <a:xfrm>
            <a:off x="340825" y="201291"/>
            <a:ext cx="11277600" cy="489857"/>
          </a:xfrm>
        </p:spPr>
        <p:txBody>
          <a:bodyPr/>
          <a:lstStyle/>
          <a:p>
            <a:r>
              <a:rPr kumimoji="0" lang="it-IT" sz="3200" b="1" i="0" u="none" strike="noStrike" kern="1200" cap="none" spc="0" normalizeH="0" baseline="0" noProof="0" dirty="0">
                <a:ln>
                  <a:noFill/>
                </a:ln>
                <a:solidFill>
                  <a:schemeClr val="tx1"/>
                </a:solidFill>
                <a:effectLst/>
                <a:uLnTx/>
                <a:uFillTx/>
                <a:latin typeface="+mn-lt"/>
                <a:ea typeface="+mn-ea"/>
                <a:cs typeface="+mn-cs"/>
              </a:rPr>
              <a:t>HBV Guideline Recomendations (2015) </a:t>
            </a:r>
            <a:br>
              <a:rPr kumimoji="0" lang="it-IT" sz="3200" b="1" i="0" u="none" strike="noStrike" kern="1200" cap="none" spc="0" normalizeH="0" baseline="0" noProof="0" dirty="0">
                <a:ln>
                  <a:noFill/>
                </a:ln>
                <a:solidFill>
                  <a:schemeClr val="tx1"/>
                </a:solidFill>
                <a:effectLst/>
                <a:uLnTx/>
                <a:uFillTx/>
                <a:latin typeface="+mn-lt"/>
                <a:ea typeface="+mn-ea"/>
                <a:cs typeface="+mn-cs"/>
              </a:rPr>
            </a:br>
            <a:r>
              <a:rPr kumimoji="0" lang="it-IT" sz="3200" b="1" i="0" u="none" strike="noStrike" kern="1200" cap="none" spc="0" normalizeH="0" baseline="0" noProof="0" dirty="0">
                <a:ln>
                  <a:noFill/>
                </a:ln>
                <a:solidFill>
                  <a:schemeClr val="tx1"/>
                </a:solidFill>
                <a:effectLst/>
                <a:uLnTx/>
                <a:uFillTx/>
                <a:latin typeface="+mn-lt"/>
                <a:ea typeface="+mn-ea"/>
                <a:cs typeface="+mn-cs"/>
              </a:rPr>
              <a:t>and PMTCT update (2020)</a:t>
            </a:r>
            <a:endParaRPr lang="en-US" dirty="0">
              <a:solidFill>
                <a:schemeClr val="tx1"/>
              </a:solidFill>
            </a:endParaRPr>
          </a:p>
        </p:txBody>
      </p:sp>
      <p:pic>
        <p:nvPicPr>
          <p:cNvPr id="3" name="Picture 2">
            <a:extLst>
              <a:ext uri="{FF2B5EF4-FFF2-40B4-BE49-F238E27FC236}">
                <a16:creationId xmlns:a16="http://schemas.microsoft.com/office/drawing/2014/main" id="{BE5B34B1-25E9-CBCA-B6C1-AE3B13E36E4A}"/>
              </a:ext>
            </a:extLst>
          </p:cNvPr>
          <p:cNvPicPr>
            <a:picLocks noChangeAspect="1"/>
          </p:cNvPicPr>
          <p:nvPr/>
        </p:nvPicPr>
        <p:blipFill>
          <a:blip r:embed="rId2"/>
          <a:stretch>
            <a:fillRect/>
          </a:stretch>
        </p:blipFill>
        <p:spPr>
          <a:xfrm>
            <a:off x="389900" y="1285038"/>
            <a:ext cx="3999220" cy="5255296"/>
          </a:xfrm>
          <a:prstGeom prst="rect">
            <a:avLst/>
          </a:prstGeom>
          <a:effectLst>
            <a:outerShdw blurRad="63500" sx="102000" sy="102000" algn="ctr" rotWithShape="0">
              <a:srgbClr val="000000">
                <a:alpha val="10000"/>
              </a:srgbClr>
            </a:outerShdw>
          </a:effectLst>
        </p:spPr>
      </p:pic>
      <p:pic>
        <p:nvPicPr>
          <p:cNvPr id="5" name="Picture 4">
            <a:extLst>
              <a:ext uri="{FF2B5EF4-FFF2-40B4-BE49-F238E27FC236}">
                <a16:creationId xmlns:a16="http://schemas.microsoft.com/office/drawing/2014/main" id="{61673856-36F4-BFFE-2B82-166C19833596}"/>
              </a:ext>
            </a:extLst>
          </p:cNvPr>
          <p:cNvPicPr>
            <a:picLocks noChangeAspect="1"/>
          </p:cNvPicPr>
          <p:nvPr/>
        </p:nvPicPr>
        <p:blipFill rotWithShape="1">
          <a:blip r:embed="rId3">
            <a:extLst>
              <a:ext uri="{28A0092B-C50C-407E-A947-70E740481C1C}">
                <a14:useLocalDpi xmlns:a14="http://schemas.microsoft.com/office/drawing/2010/main" val="0"/>
              </a:ext>
            </a:extLst>
          </a:blip>
          <a:srcRect l="345"/>
          <a:stretch/>
        </p:blipFill>
        <p:spPr>
          <a:xfrm>
            <a:off x="4767990" y="2515031"/>
            <a:ext cx="7295250" cy="4072008"/>
          </a:xfrm>
          <a:prstGeom prst="rect">
            <a:avLst/>
          </a:prstGeom>
          <a:effectLst>
            <a:outerShdw blurRad="63500" sx="102000" sy="102000" algn="ctr" rotWithShape="0">
              <a:srgbClr val="000000">
                <a:alpha val="10000"/>
              </a:srgbClr>
            </a:outerShdw>
          </a:effectLst>
        </p:spPr>
      </p:pic>
      <p:pic>
        <p:nvPicPr>
          <p:cNvPr id="7" name="Content Placeholder 6">
            <a:extLst>
              <a:ext uri="{FF2B5EF4-FFF2-40B4-BE49-F238E27FC236}">
                <a16:creationId xmlns:a16="http://schemas.microsoft.com/office/drawing/2014/main" id="{20EDE383-F62C-B717-CDC2-7E5104FCAF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714270"/>
            <a:ext cx="1042534" cy="1559491"/>
          </a:xfrm>
          <a:prstGeom prst="rect">
            <a:avLst/>
          </a:prstGeom>
          <a:ln>
            <a:noFill/>
          </a:ln>
          <a:effectLst>
            <a:outerShdw blurRad="63500" sx="102000" sy="102000" algn="tl" rotWithShape="0">
              <a:prstClr val="black">
                <a:alpha val="10000"/>
              </a:prstClr>
            </a:outerShdw>
          </a:effectLst>
        </p:spPr>
      </p:pic>
      <p:pic>
        <p:nvPicPr>
          <p:cNvPr id="8" name="Picture 17">
            <a:extLst>
              <a:ext uri="{FF2B5EF4-FFF2-40B4-BE49-F238E27FC236}">
                <a16:creationId xmlns:a16="http://schemas.microsoft.com/office/drawing/2014/main" id="{1B1A91B7-0C59-F17C-D36B-449C23E7DA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8267" y="500485"/>
            <a:ext cx="1194614" cy="1773276"/>
          </a:xfrm>
          <a:prstGeom prst="rect">
            <a:avLst/>
          </a:prstGeom>
          <a:noFill/>
          <a:ln>
            <a:noFill/>
          </a:ln>
          <a:effectLst>
            <a:outerShdw blurRad="63500" sx="102000" sy="102000" algn="ctr" rotWithShape="0">
              <a:prstClr val="black">
                <a:alpha val="1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descr="A group of people standing in front of a wall&#10;&#10;Description automatically generated">
            <a:extLst>
              <a:ext uri="{FF2B5EF4-FFF2-40B4-BE49-F238E27FC236}">
                <a16:creationId xmlns:a16="http://schemas.microsoft.com/office/drawing/2014/main" id="{024C5F3D-2FF3-CE8B-5F03-5A512D45199D}"/>
              </a:ext>
            </a:extLst>
          </p:cNvPr>
          <p:cNvPicPr>
            <a:picLocks noChangeAspect="1"/>
          </p:cNvPicPr>
          <p:nvPr/>
        </p:nvPicPr>
        <p:blipFill>
          <a:blip r:embed="rId6"/>
          <a:stretch>
            <a:fillRect/>
          </a:stretch>
        </p:blipFill>
        <p:spPr>
          <a:xfrm>
            <a:off x="7342139" y="201291"/>
            <a:ext cx="3302522" cy="2201681"/>
          </a:xfrm>
          <a:prstGeom prst="rect">
            <a:avLst/>
          </a:prstGeom>
        </p:spPr>
      </p:pic>
    </p:spTree>
    <p:extLst>
      <p:ext uri="{BB962C8B-B14F-4D97-AF65-F5344CB8AC3E}">
        <p14:creationId xmlns:p14="http://schemas.microsoft.com/office/powerpoint/2010/main" val="416650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847B22-7387-C609-D350-0E7B9D5554DB}"/>
              </a:ext>
            </a:extLst>
          </p:cNvPr>
          <p:cNvSpPr>
            <a:spLocks noGrp="1"/>
          </p:cNvSpPr>
          <p:nvPr>
            <p:ph type="title"/>
          </p:nvPr>
        </p:nvSpPr>
        <p:spPr>
          <a:xfrm>
            <a:off x="479288" y="-247709"/>
            <a:ext cx="11965056" cy="719137"/>
          </a:xfrm>
        </p:spPr>
        <p:txBody>
          <a:bodyPr>
            <a:normAutofit fontScale="90000"/>
          </a:bodyPr>
          <a:lstStyle/>
          <a:p>
            <a:br>
              <a:rPr lang="en-GB" b="1" dirty="0">
                <a:latin typeface="+mn-lt"/>
              </a:rPr>
            </a:br>
            <a:br>
              <a:rPr lang="en-GB" b="1" dirty="0"/>
            </a:br>
            <a:r>
              <a:rPr lang="en-GB" b="1" dirty="0">
                <a:latin typeface="+mn-lt"/>
              </a:rPr>
              <a:t>Key topics of new </a:t>
            </a:r>
            <a:r>
              <a:rPr lang="en-GB" b="1" dirty="0"/>
              <a:t>Hepatitis B Guidelines </a:t>
            </a:r>
            <a:r>
              <a:rPr lang="en-GB" b="1" dirty="0">
                <a:latin typeface="+mn-lt"/>
              </a:rPr>
              <a:t>across the cascade of prevention, diagnosis, treatment &amp; care - </a:t>
            </a:r>
            <a:r>
              <a:rPr lang="en-GB" sz="2700" dirty="0">
                <a:latin typeface="+mn-lt"/>
              </a:rPr>
              <a:t>WHO hepatitis B guidelines 2024</a:t>
            </a:r>
            <a:br>
              <a:rPr lang="en-GB" b="1" dirty="0">
                <a:latin typeface="+mn-lt"/>
              </a:rPr>
            </a:br>
            <a:endParaRPr lang="en-GB" b="1" dirty="0"/>
          </a:p>
        </p:txBody>
      </p:sp>
      <p:sp>
        <p:nvSpPr>
          <p:cNvPr id="4" name="Content Placeholder 3"/>
          <p:cNvSpPr>
            <a:spLocks noGrp="1"/>
          </p:cNvSpPr>
          <p:nvPr>
            <p:ph idx="1"/>
          </p:nvPr>
        </p:nvSpPr>
        <p:spPr>
          <a:xfrm>
            <a:off x="360454" y="1703798"/>
            <a:ext cx="6210728" cy="4489799"/>
          </a:xfrm>
        </p:spPr>
        <p:txBody>
          <a:bodyPr>
            <a:noAutofit/>
          </a:bodyPr>
          <a:lstStyle/>
          <a:p>
            <a:pPr marL="0" indent="0">
              <a:lnSpc>
                <a:spcPct val="100000"/>
              </a:lnSpc>
              <a:spcBef>
                <a:spcPts val="0"/>
              </a:spcBef>
              <a:buNone/>
            </a:pPr>
            <a:r>
              <a:rPr lang="en-GB" sz="2800" b="1" dirty="0">
                <a:solidFill>
                  <a:srgbClr val="C00000"/>
                </a:solidFill>
              </a:rPr>
              <a:t>1. Non invasive fibrosis assessment</a:t>
            </a:r>
          </a:p>
          <a:p>
            <a:pPr>
              <a:lnSpc>
                <a:spcPct val="100000"/>
              </a:lnSpc>
              <a:spcBef>
                <a:spcPts val="0"/>
              </a:spcBef>
            </a:pPr>
            <a:endParaRPr lang="en-GB" sz="2800" b="1" dirty="0">
              <a:solidFill>
                <a:srgbClr val="C00000"/>
              </a:solidFill>
            </a:endParaRPr>
          </a:p>
          <a:p>
            <a:pPr marL="0" indent="0">
              <a:lnSpc>
                <a:spcPct val="100000"/>
              </a:lnSpc>
              <a:spcBef>
                <a:spcPts val="0"/>
              </a:spcBef>
              <a:buNone/>
            </a:pPr>
            <a:r>
              <a:rPr lang="en-GB" sz="2800" b="1" dirty="0">
                <a:solidFill>
                  <a:srgbClr val="C00000"/>
                </a:solidFill>
              </a:rPr>
              <a:t>2. Who to treat</a:t>
            </a:r>
          </a:p>
          <a:p>
            <a:pPr marL="0" indent="0">
              <a:lnSpc>
                <a:spcPct val="100000"/>
              </a:lnSpc>
              <a:spcBef>
                <a:spcPts val="0"/>
              </a:spcBef>
              <a:buNone/>
            </a:pPr>
            <a:endParaRPr lang="en-GB" sz="1800" b="1" dirty="0">
              <a:solidFill>
                <a:srgbClr val="C00000"/>
              </a:solidFill>
            </a:endParaRPr>
          </a:p>
          <a:p>
            <a:pPr marL="0" indent="0">
              <a:lnSpc>
                <a:spcPct val="100000"/>
              </a:lnSpc>
              <a:spcBef>
                <a:spcPts val="0"/>
              </a:spcBef>
              <a:buNone/>
            </a:pPr>
            <a:r>
              <a:rPr lang="en-GB" sz="2800" b="1" dirty="0">
                <a:solidFill>
                  <a:srgbClr val="C00000"/>
                </a:solidFill>
              </a:rPr>
              <a:t>3.</a:t>
            </a:r>
            <a:r>
              <a:rPr lang="en-GB" sz="1800" b="1" dirty="0">
                <a:solidFill>
                  <a:srgbClr val="C00000"/>
                </a:solidFill>
              </a:rPr>
              <a:t> </a:t>
            </a:r>
            <a:r>
              <a:rPr lang="en-GB" sz="2800" b="1" dirty="0">
                <a:solidFill>
                  <a:srgbClr val="C00000"/>
                </a:solidFill>
              </a:rPr>
              <a:t>First-line treatment</a:t>
            </a:r>
          </a:p>
          <a:p>
            <a:pPr marL="0" indent="0">
              <a:lnSpc>
                <a:spcPct val="100000"/>
              </a:lnSpc>
              <a:spcBef>
                <a:spcPts val="0"/>
              </a:spcBef>
              <a:buNone/>
            </a:pPr>
            <a:endParaRPr lang="en-GB" sz="1800" b="1" dirty="0">
              <a:solidFill>
                <a:srgbClr val="C00000"/>
              </a:solidFill>
            </a:endParaRPr>
          </a:p>
          <a:p>
            <a:pPr marL="0" indent="0">
              <a:lnSpc>
                <a:spcPct val="100000"/>
              </a:lnSpc>
              <a:spcBef>
                <a:spcPts val="0"/>
              </a:spcBef>
              <a:buNone/>
            </a:pPr>
            <a:r>
              <a:rPr lang="en-GB" sz="2800" b="1" dirty="0">
                <a:solidFill>
                  <a:srgbClr val="C00000"/>
                </a:solidFill>
              </a:rPr>
              <a:t>4. PMTCT</a:t>
            </a:r>
          </a:p>
          <a:p>
            <a:pPr marL="0" indent="0">
              <a:lnSpc>
                <a:spcPct val="100000"/>
              </a:lnSpc>
              <a:spcBef>
                <a:spcPts val="0"/>
              </a:spcBef>
              <a:buNone/>
            </a:pPr>
            <a:endParaRPr lang="en-GB" sz="1800" b="1" dirty="0">
              <a:solidFill>
                <a:srgbClr val="C00000"/>
              </a:solidFill>
            </a:endParaRPr>
          </a:p>
          <a:p>
            <a:pPr marL="0" indent="0">
              <a:lnSpc>
                <a:spcPct val="100000"/>
              </a:lnSpc>
              <a:spcBef>
                <a:spcPts val="0"/>
              </a:spcBef>
              <a:buNone/>
            </a:pPr>
            <a:r>
              <a:rPr lang="en-GB" sz="2800" b="1" dirty="0">
                <a:solidFill>
                  <a:srgbClr val="C00000"/>
                </a:solidFill>
              </a:rPr>
              <a:t>5. Simplifying diagnosis </a:t>
            </a:r>
          </a:p>
          <a:p>
            <a:pPr marL="0" indent="0">
              <a:lnSpc>
                <a:spcPct val="100000"/>
              </a:lnSpc>
              <a:spcBef>
                <a:spcPts val="0"/>
              </a:spcBef>
              <a:buNone/>
            </a:pPr>
            <a:endParaRPr lang="en-GB" sz="1800" b="1" dirty="0">
              <a:solidFill>
                <a:srgbClr val="C00000"/>
              </a:solidFill>
            </a:endParaRPr>
          </a:p>
          <a:p>
            <a:pPr marL="0" indent="0">
              <a:lnSpc>
                <a:spcPct val="100000"/>
              </a:lnSpc>
              <a:spcBef>
                <a:spcPts val="0"/>
              </a:spcBef>
              <a:buNone/>
            </a:pPr>
            <a:r>
              <a:rPr lang="en-GB" sz="2800" b="1" dirty="0">
                <a:solidFill>
                  <a:srgbClr val="C00000"/>
                </a:solidFill>
              </a:rPr>
              <a:t>6. Simplifying service delivery</a:t>
            </a:r>
          </a:p>
        </p:txBody>
      </p:sp>
      <p:pic>
        <p:nvPicPr>
          <p:cNvPr id="2" name="Picture 1" descr="A picture containing text, screenshot, font, diagram&#10;&#10;Description automatically generated">
            <a:extLst>
              <a:ext uri="{FF2B5EF4-FFF2-40B4-BE49-F238E27FC236}">
                <a16:creationId xmlns:a16="http://schemas.microsoft.com/office/drawing/2014/main" id="{D15F4D21-4500-84C8-5993-D80E417F8D7F}"/>
              </a:ext>
            </a:extLst>
          </p:cNvPr>
          <p:cNvPicPr>
            <a:picLocks noChangeAspect="1"/>
          </p:cNvPicPr>
          <p:nvPr/>
        </p:nvPicPr>
        <p:blipFill>
          <a:blip r:embed="rId3"/>
          <a:stretch>
            <a:fillRect/>
          </a:stretch>
        </p:blipFill>
        <p:spPr>
          <a:xfrm>
            <a:off x="5746271" y="1794489"/>
            <a:ext cx="6081168" cy="3608460"/>
          </a:xfrm>
          <a:prstGeom prst="rect">
            <a:avLst/>
          </a:prstGeom>
          <a:solidFill>
            <a:schemeClr val="bg1"/>
          </a:solidFill>
        </p:spPr>
      </p:pic>
      <p:cxnSp>
        <p:nvCxnSpPr>
          <p:cNvPr id="6" name="Straight Connector 5">
            <a:extLst>
              <a:ext uri="{FF2B5EF4-FFF2-40B4-BE49-F238E27FC236}">
                <a16:creationId xmlns:a16="http://schemas.microsoft.com/office/drawing/2014/main" id="{C371CFB9-79D0-433E-B9E3-21A39F4DA1AA}"/>
              </a:ext>
            </a:extLst>
          </p:cNvPr>
          <p:cNvCxnSpPr>
            <a:cxnSpLocks/>
          </p:cNvCxnSpPr>
          <p:nvPr/>
        </p:nvCxnSpPr>
        <p:spPr>
          <a:xfrm>
            <a:off x="364561" y="2363056"/>
            <a:ext cx="5490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4EE37C-019C-4E1C-8C75-9C2ED07A8C0F}"/>
              </a:ext>
            </a:extLst>
          </p:cNvPr>
          <p:cNvCxnSpPr>
            <a:cxnSpLocks/>
          </p:cNvCxnSpPr>
          <p:nvPr/>
        </p:nvCxnSpPr>
        <p:spPr>
          <a:xfrm>
            <a:off x="109379" y="3130831"/>
            <a:ext cx="70274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236C6-265F-412B-B9F3-1239F6EB6507}"/>
              </a:ext>
            </a:extLst>
          </p:cNvPr>
          <p:cNvCxnSpPr/>
          <p:nvPr/>
        </p:nvCxnSpPr>
        <p:spPr>
          <a:xfrm>
            <a:off x="364561" y="3830548"/>
            <a:ext cx="72777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C70CDF-F9ED-444D-99FE-036000B30472}"/>
              </a:ext>
            </a:extLst>
          </p:cNvPr>
          <p:cNvCxnSpPr/>
          <p:nvPr/>
        </p:nvCxnSpPr>
        <p:spPr>
          <a:xfrm>
            <a:off x="364561" y="4527478"/>
            <a:ext cx="72777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3EC556-ABCA-4AD7-B8C7-95D7CFF02FF4}"/>
              </a:ext>
            </a:extLst>
          </p:cNvPr>
          <p:cNvCxnSpPr>
            <a:cxnSpLocks/>
          </p:cNvCxnSpPr>
          <p:nvPr/>
        </p:nvCxnSpPr>
        <p:spPr>
          <a:xfrm>
            <a:off x="479288" y="5238567"/>
            <a:ext cx="537547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9269EB-5B23-4E33-8EE5-82604AEFDD02}"/>
              </a:ext>
            </a:extLst>
          </p:cNvPr>
          <p:cNvSpPr txBox="1"/>
          <p:nvPr/>
        </p:nvSpPr>
        <p:spPr>
          <a:xfrm>
            <a:off x="5840733" y="5836343"/>
            <a:ext cx="789847"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0B050"/>
                </a:solidFill>
                <a:latin typeface="Calibri" panose="020F0502020204030204"/>
              </a:rPr>
              <a:t>29</a:t>
            </a:r>
            <a:endParaRPr kumimoji="0" lang="en-GB" sz="6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A72342B-5337-4344-AAAE-D8956876920A}"/>
              </a:ext>
            </a:extLst>
          </p:cNvPr>
          <p:cNvSpPr txBox="1"/>
          <p:nvPr/>
        </p:nvSpPr>
        <p:spPr>
          <a:xfrm>
            <a:off x="6822257" y="5944065"/>
            <a:ext cx="4356734" cy="707886"/>
          </a:xfrm>
          <a:prstGeom prst="rect">
            <a:avLst/>
          </a:prstGeom>
          <a:solidFill>
            <a:srgbClr val="FFFF00"/>
          </a:solidFill>
        </p:spPr>
        <p:txBody>
          <a:bodyPr wrap="square">
            <a:spAutoFit/>
          </a:bodyPr>
          <a:lstStyle/>
          <a:p>
            <a:r>
              <a:rPr lang="en-US" sz="2000" b="1" dirty="0">
                <a:latin typeface="+mj-lt"/>
                <a:cs typeface="Calibri" panose="020F0502020204030204" pitchFamily="34" charset="0"/>
              </a:rPr>
              <a:t>Recommendations</a:t>
            </a:r>
          </a:p>
          <a:p>
            <a:r>
              <a:rPr lang="en-US" sz="2000" b="1" dirty="0">
                <a:solidFill>
                  <a:srgbClr val="C00000"/>
                </a:solidFill>
                <a:latin typeface="+mj-lt"/>
                <a:cs typeface="Calibri" panose="020F0502020204030204" pitchFamily="34" charset="0"/>
              </a:rPr>
              <a:t>14 </a:t>
            </a:r>
            <a:r>
              <a:rPr lang="en-US" sz="2000" b="1" dirty="0">
                <a:solidFill>
                  <a:srgbClr val="C00000"/>
                </a:solidFill>
                <a:latin typeface="+mj-lt"/>
                <a:cs typeface="Calibri Light" panose="020F0302020204030204" pitchFamily="34" charset="0"/>
              </a:rPr>
              <a:t>New </a:t>
            </a:r>
            <a:r>
              <a:rPr lang="en-US" sz="2000" b="1" dirty="0">
                <a:solidFill>
                  <a:srgbClr val="000000"/>
                </a:solidFill>
                <a:latin typeface="+mj-lt"/>
                <a:cs typeface="Calibri Light" panose="020F0302020204030204" pitchFamily="34" charset="0"/>
              </a:rPr>
              <a:t>(including updated)</a:t>
            </a:r>
            <a:endParaRPr kumimoji="0" lang="en-US" sz="2000" b="1"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endParaRPr>
          </a:p>
        </p:txBody>
      </p:sp>
      <p:sp>
        <p:nvSpPr>
          <p:cNvPr id="3" name="Rectangle 2">
            <a:extLst>
              <a:ext uri="{FF2B5EF4-FFF2-40B4-BE49-F238E27FC236}">
                <a16:creationId xmlns:a16="http://schemas.microsoft.com/office/drawing/2014/main" id="{DA35C8A9-3AA2-9B34-B75B-C778FADF1890}"/>
              </a:ext>
            </a:extLst>
          </p:cNvPr>
          <p:cNvSpPr/>
          <p:nvPr/>
        </p:nvSpPr>
        <p:spPr>
          <a:xfrm>
            <a:off x="10338318" y="1703798"/>
            <a:ext cx="1007706" cy="41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753885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BB2C-72A6-7D34-45AF-4D296AA49662}"/>
              </a:ext>
            </a:extLst>
          </p:cNvPr>
          <p:cNvSpPr>
            <a:spLocks noGrp="1"/>
          </p:cNvSpPr>
          <p:nvPr>
            <p:ph type="title"/>
          </p:nvPr>
        </p:nvSpPr>
        <p:spPr/>
        <p:txBody>
          <a:bodyPr/>
          <a:lstStyle/>
          <a:p>
            <a:r>
              <a:rPr lang="en-US" sz="3200" dirty="0">
                <a:solidFill>
                  <a:srgbClr val="F18A00"/>
                </a:solidFill>
              </a:rPr>
              <a:t>1. RECOMMENDATIONS</a:t>
            </a:r>
            <a:r>
              <a:rPr lang="en-US" sz="3200" dirty="0"/>
              <a:t> – </a:t>
            </a:r>
            <a:r>
              <a:rPr lang="en-US" sz="3200" dirty="0">
                <a:solidFill>
                  <a:schemeClr val="tx1"/>
                </a:solidFill>
              </a:rPr>
              <a:t>Non-invasive tests for liver fibrosis</a:t>
            </a:r>
            <a:endParaRPr lang="en-US" dirty="0">
              <a:solidFill>
                <a:schemeClr val="tx1"/>
              </a:solidFill>
            </a:endParaRPr>
          </a:p>
        </p:txBody>
      </p:sp>
      <p:pic>
        <p:nvPicPr>
          <p:cNvPr id="4" name="Picture 3">
            <a:extLst>
              <a:ext uri="{FF2B5EF4-FFF2-40B4-BE49-F238E27FC236}">
                <a16:creationId xmlns:a16="http://schemas.microsoft.com/office/drawing/2014/main" id="{694C1A69-0F49-E06B-3F16-6EAAA2F9C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541" y="3288285"/>
            <a:ext cx="4176978" cy="1418771"/>
          </a:xfrm>
          <a:prstGeom prst="rect">
            <a:avLst/>
          </a:prstGeom>
          <a:effectLst/>
        </p:spPr>
      </p:pic>
      <p:pic>
        <p:nvPicPr>
          <p:cNvPr id="5" name="Picture 4">
            <a:extLst>
              <a:ext uri="{FF2B5EF4-FFF2-40B4-BE49-F238E27FC236}">
                <a16:creationId xmlns:a16="http://schemas.microsoft.com/office/drawing/2014/main" id="{15324BF1-3C38-E68A-175D-C466CFE33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541" y="1934695"/>
            <a:ext cx="4176978" cy="935804"/>
          </a:xfrm>
          <a:prstGeom prst="rect">
            <a:avLst/>
          </a:prstGeom>
          <a:effectLst/>
        </p:spPr>
      </p:pic>
      <p:sp>
        <p:nvSpPr>
          <p:cNvPr id="6" name="TextBox 5">
            <a:extLst>
              <a:ext uri="{FF2B5EF4-FFF2-40B4-BE49-F238E27FC236}">
                <a16:creationId xmlns:a16="http://schemas.microsoft.com/office/drawing/2014/main" id="{C12E700D-C4AF-2F4C-3468-A743FF59CB9E}"/>
              </a:ext>
            </a:extLst>
          </p:cNvPr>
          <p:cNvSpPr txBox="1"/>
          <p:nvPr/>
        </p:nvSpPr>
        <p:spPr>
          <a:xfrm>
            <a:off x="265481" y="822047"/>
            <a:ext cx="7292340" cy="5213905"/>
          </a:xfrm>
          <a:prstGeom prst="rect">
            <a:avLst/>
          </a:prstGeom>
          <a:solidFill>
            <a:srgbClr val="F18A00">
              <a:alpha val="10000"/>
            </a:srgbClr>
          </a:solidFill>
          <a:ln>
            <a:noFill/>
          </a:ln>
        </p:spPr>
        <p:txBody>
          <a:bodyPr wrap="square" lIns="90000" tIns="90000" rIns="90000" bIns="90000" rtlCol="0">
            <a:spAutoFit/>
          </a:bodyPr>
          <a:lstStyle/>
          <a:p>
            <a:pPr>
              <a:spcAft>
                <a:spcPts val="600"/>
              </a:spcAft>
            </a:pPr>
            <a:r>
              <a:rPr kumimoji="0" lang="en-GB" sz="2000" b="1" i="0" u="none" strike="noStrike" kern="1200" cap="none" spc="0" normalizeH="0" baseline="0" noProof="0" dirty="0">
                <a:ln>
                  <a:noFill/>
                </a:ln>
                <a:solidFill>
                  <a:srgbClr val="C00000"/>
                </a:solidFill>
                <a:effectLst/>
                <a:uLnTx/>
                <a:uFillTx/>
                <a:ea typeface="Times New Roman" panose="02020603050405020304" pitchFamily="18" charset="0"/>
                <a:cs typeface="Arial" panose="020B0604020202020204" pitchFamily="34" charset="0"/>
              </a:rPr>
              <a:t>Updated recommendation</a:t>
            </a:r>
            <a:r>
              <a:rPr lang="en-GB" sz="2000" b="1" dirty="0">
                <a:solidFill>
                  <a:srgbClr val="C00000"/>
                </a:solidFill>
                <a:cs typeface="Arial" panose="020B0604020202020204" pitchFamily="34" charset="0"/>
              </a:rPr>
              <a:t>:</a:t>
            </a:r>
            <a:r>
              <a:rPr lang="en-GB" sz="2000" dirty="0">
                <a:solidFill>
                  <a:schemeClr val="accent2"/>
                </a:solidFill>
                <a:cs typeface="Arial" panose="020B0604020202020204" pitchFamily="34" charset="0"/>
              </a:rPr>
              <a:t> </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APRI (aspartate aminotransferase-to-platelet ratio index) </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is recommended as the </a:t>
            </a: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preferred non-invasive test </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to assess for the presence of significant fibrosis or cirrhosis among adults in resource-limited settings. </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Transient elastography </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(FibroScan®) may be a preferable non-invasive test in settings where it is available and cost is not a major constraint.</a:t>
            </a:r>
          </a:p>
          <a:p>
            <a:pPr marR="0" lvl="0" defTabSz="914400" rtl="0" eaLnBrk="1" fontAlgn="auto" latinLnBrk="0" hangingPunct="1">
              <a:lnSpc>
                <a:spcPct val="100000"/>
              </a:lnSpc>
              <a:spcBef>
                <a:spcPts val="0"/>
              </a:spcBef>
              <a:spcAft>
                <a:spcPts val="1200"/>
              </a:spcAft>
              <a:buClrTx/>
              <a:buSzTx/>
              <a:tabLst/>
              <a:defRPr/>
            </a:pPr>
            <a:r>
              <a:rPr kumimoji="0" lang="en-GB" sz="1600" b="0" i="1" u="none" strike="noStrike" kern="1200" cap="none" spc="0" normalizeH="0" baseline="0" noProof="0" dirty="0">
                <a:ln>
                  <a:noFill/>
                </a:ln>
                <a:effectLst/>
                <a:uLnTx/>
                <a:uFillTx/>
                <a:ea typeface="Times New Roman" panose="02020603050405020304" pitchFamily="18" charset="0"/>
                <a:cs typeface="Arial" panose="020B0604020202020204" pitchFamily="34" charset="0"/>
              </a:rPr>
              <a:t>(strong recommendation, moderate-certainty evidence)</a:t>
            </a:r>
          </a:p>
          <a:p>
            <a:pPr marR="0" lvl="0" defTabSz="914400" rtl="0" eaLnBrk="1" fontAlgn="auto" latinLnBrk="0" hangingPunct="1">
              <a:lnSpc>
                <a:spcPct val="100000"/>
              </a:lnSpc>
              <a:spcBef>
                <a:spcPts val="0"/>
              </a:spcBef>
              <a:spcAft>
                <a:spcPts val="1200"/>
              </a:spcAft>
              <a:buClrTx/>
              <a:buSzTx/>
              <a:tabLst/>
              <a:defRPr/>
            </a:pPr>
            <a:endParaRPr kumimoji="0" lang="en-GB" sz="1600" b="1" i="0" u="none" strike="noStrike" kern="1200" cap="none" spc="0" normalizeH="0" baseline="0" noProof="0" dirty="0">
              <a:ln>
                <a:noFill/>
              </a:ln>
              <a:effectLst/>
              <a:uLnTx/>
              <a:uFillTx/>
              <a:ea typeface="Times New Roman" panose="02020603050405020304" pitchFamily="18" charset="0"/>
              <a:cs typeface="Arial" panose="020B0604020202020204" pitchFamily="34" charset="0"/>
            </a:endParaRPr>
          </a:p>
          <a:p>
            <a:pPr>
              <a:spcAft>
                <a:spcPts val="600"/>
              </a:spcAft>
            </a:pPr>
            <a:r>
              <a:rPr kumimoji="0" lang="en-GB" sz="2000" b="1" i="0" u="none" strike="noStrike" kern="1200" cap="none" spc="0" normalizeH="0" baseline="0" noProof="0" dirty="0">
                <a:ln>
                  <a:noFill/>
                </a:ln>
                <a:solidFill>
                  <a:srgbClr val="C00000"/>
                </a:solidFill>
                <a:effectLst/>
                <a:uLnTx/>
                <a:uFillTx/>
                <a:ea typeface="Times New Roman" panose="02020603050405020304" pitchFamily="18" charset="0"/>
                <a:cs typeface="Arial" panose="020B0604020202020204" pitchFamily="34" charset="0"/>
              </a:rPr>
              <a:t>New recommendation</a:t>
            </a:r>
            <a:r>
              <a:rPr lang="en-GB" sz="2000" b="1" dirty="0">
                <a:solidFill>
                  <a:srgbClr val="C00000"/>
                </a:solidFill>
                <a:cs typeface="Arial" panose="020B0604020202020204" pitchFamily="34" charset="0"/>
              </a:rPr>
              <a:t>:</a:t>
            </a:r>
            <a:r>
              <a:rPr lang="en-GB" sz="2000" dirty="0">
                <a:solidFill>
                  <a:srgbClr val="C00000"/>
                </a:solidFill>
                <a:cs typeface="Arial" panose="020B0604020202020204" pitchFamily="34" charset="0"/>
              </a:rPr>
              <a:t> </a:t>
            </a:r>
          </a:p>
          <a:p>
            <a:pPr marL="285750" lvl="0" indent="-285750" defTabSz="914400">
              <a:spcAft>
                <a:spcPts val="600"/>
              </a:spcAft>
              <a:buFont typeface="Arial" panose="020B0604020202020204" pitchFamily="34" charset="0"/>
              <a:buChar char="•"/>
              <a:defRPr/>
            </a:pP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Evidence of significant fibrosis (≥F2) </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should be based on </a:t>
            </a: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an APRI </a:t>
            </a:r>
            <a:b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b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score of &gt;0.5 </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or </a:t>
            </a: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transient elastography value of &gt;7.0 kPa</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 and </a:t>
            </a: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cirrhosis (F4) </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should be based on clinical criteria (or an </a:t>
            </a:r>
            <a:r>
              <a:rPr kumimoji="0" lang="en-GB" b="1"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APRI score of &gt;1.0</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 or)</a:t>
            </a:r>
            <a:r>
              <a:rPr lang="en-GB" b="1" dirty="0">
                <a:ea typeface="Times New Roman" panose="02020603050405020304" pitchFamily="18" charset="0"/>
                <a:cs typeface="Arial" panose="020B0604020202020204" pitchFamily="34" charset="0"/>
              </a:rPr>
              <a:t> transient elastography value of &gt;12.5 kPa</a:t>
            </a:r>
            <a:r>
              <a:rPr kumimoji="0" lang="en-GB" b="0" i="0" u="none" strike="noStrike" kern="1200" cap="none" spc="0" normalizeH="0" baseline="0" noProof="0" dirty="0">
                <a:ln>
                  <a:noFill/>
                </a:ln>
                <a:effectLst/>
                <a:uLnTx/>
                <a:uFillTx/>
                <a:ea typeface="Times New Roman" panose="02020603050405020304" pitchFamily="18" charset="0"/>
                <a:cs typeface="Arial" panose="020B0604020202020204" pitchFamily="34" charset="0"/>
              </a:rPr>
              <a:t>.</a:t>
            </a:r>
          </a:p>
          <a:p>
            <a:pPr lvl="0" defTabSz="914400">
              <a:spcAft>
                <a:spcPts val="600"/>
              </a:spcAft>
              <a:defRPr/>
            </a:pPr>
            <a:r>
              <a:rPr kumimoji="0" lang="en-GB" sz="1600" b="0" i="1" u="none" strike="noStrike" kern="1200" cap="none" spc="0" normalizeH="0" baseline="0" noProof="0" dirty="0">
                <a:ln>
                  <a:noFill/>
                </a:ln>
                <a:effectLst/>
                <a:uLnTx/>
                <a:uFillTx/>
                <a:ea typeface="Times New Roman" panose="02020603050405020304" pitchFamily="18" charset="0"/>
                <a:cs typeface="Arial" panose="020B0604020202020204" pitchFamily="34" charset="0"/>
              </a:rPr>
              <a:t>(adults: strong recommendation, moderate-certainty evidence; adolescents: strong recommendation, low-certainty evidence)</a:t>
            </a:r>
            <a:endParaRPr kumimoji="0" lang="en-US" sz="1600" b="0" i="1" u="none" strike="noStrike" kern="1200" cap="none" spc="0" normalizeH="0" baseline="0" noProof="0" dirty="0">
              <a:ln>
                <a:noFill/>
              </a:ln>
              <a:effectLst/>
              <a:uLnTx/>
              <a:uFillTx/>
              <a:cs typeface="Arial" panose="020B0604020202020204" pitchFamily="34" charset="0"/>
            </a:endParaRPr>
          </a:p>
        </p:txBody>
      </p:sp>
    </p:spTree>
    <p:extLst>
      <p:ext uri="{BB962C8B-B14F-4D97-AF65-F5344CB8AC3E}">
        <p14:creationId xmlns:p14="http://schemas.microsoft.com/office/powerpoint/2010/main" val="316235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AE2295B-AE2F-47D8-924C-E3631F406934}"/>
              </a:ext>
            </a:extLst>
          </p:cNvPr>
          <p:cNvCxnSpPr>
            <a:cxnSpLocks/>
          </p:cNvCxnSpPr>
          <p:nvPr/>
        </p:nvCxnSpPr>
        <p:spPr>
          <a:xfrm>
            <a:off x="730728" y="2192357"/>
            <a:ext cx="473727"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7E96FD3-2EF1-FA8E-3AE2-C609189AC3A8}"/>
              </a:ext>
            </a:extLst>
          </p:cNvPr>
          <p:cNvSpPr>
            <a:spLocks noGrp="1"/>
          </p:cNvSpPr>
          <p:nvPr>
            <p:ph type="title"/>
          </p:nvPr>
        </p:nvSpPr>
        <p:spPr>
          <a:xfrm>
            <a:off x="457200" y="118166"/>
            <a:ext cx="11277600" cy="489857"/>
          </a:xfrm>
        </p:spPr>
        <p:txBody>
          <a:bodyPr/>
          <a:lstStyle/>
          <a:p>
            <a:r>
              <a:rPr lang="en-US" sz="3200" dirty="0">
                <a:solidFill>
                  <a:srgbClr val="F18A00"/>
                </a:solidFill>
              </a:rPr>
              <a:t>2. RECOMMENDATIONS</a:t>
            </a:r>
            <a:r>
              <a:rPr lang="en-US" sz="3200" dirty="0"/>
              <a:t> – </a:t>
            </a:r>
            <a:r>
              <a:rPr lang="en-US" sz="3200" dirty="0">
                <a:solidFill>
                  <a:schemeClr val="tx1"/>
                </a:solidFill>
              </a:rPr>
              <a:t>Who to treat?</a:t>
            </a:r>
            <a:endParaRPr lang="en-US" dirty="0">
              <a:solidFill>
                <a:schemeClr val="tx1"/>
              </a:solidFill>
            </a:endParaRPr>
          </a:p>
        </p:txBody>
      </p:sp>
      <p:sp>
        <p:nvSpPr>
          <p:cNvPr id="3" name="TextBox 2">
            <a:extLst>
              <a:ext uri="{FF2B5EF4-FFF2-40B4-BE49-F238E27FC236}">
                <a16:creationId xmlns:a16="http://schemas.microsoft.com/office/drawing/2014/main" id="{9FB9FA84-88E7-730D-A1F5-FF6E880F6125}"/>
              </a:ext>
            </a:extLst>
          </p:cNvPr>
          <p:cNvSpPr txBox="1"/>
          <p:nvPr/>
        </p:nvSpPr>
        <p:spPr>
          <a:xfrm>
            <a:off x="1222041" y="1698217"/>
            <a:ext cx="9882130" cy="4157205"/>
          </a:xfrm>
          <a:prstGeom prst="rect">
            <a:avLst/>
          </a:prstGeom>
          <a:solidFill>
            <a:srgbClr val="F18A00">
              <a:alpha val="10000"/>
            </a:srgbClr>
          </a:solidFill>
          <a:ln>
            <a:noFill/>
          </a:ln>
        </p:spPr>
        <p:txBody>
          <a:bodyPr wrap="square" lIns="90000" tIns="90000" rIns="90000" bIns="90000" rtlCol="0">
            <a:spAutoFit/>
          </a:bodyPr>
          <a:lstStyle/>
          <a:p>
            <a:pPr marL="0" marR="0">
              <a:spcBef>
                <a:spcPts val="0"/>
              </a:spcBef>
              <a:spcAft>
                <a:spcPts val="0"/>
              </a:spcAft>
            </a:pPr>
            <a:r>
              <a:rPr lang="en-GB" sz="1500" b="1" dirty="0">
                <a:effectLst/>
                <a:ea typeface="Times New Roman" panose="02020603050405020304" pitchFamily="18" charset="0"/>
                <a:cs typeface="Times New Roman" panose="02020603050405020304" pitchFamily="18" charset="0"/>
              </a:rPr>
              <a:t>Evidence of significant fibrosis </a:t>
            </a:r>
            <a:r>
              <a:rPr lang="en-GB" sz="1500" dirty="0">
                <a:effectLst/>
                <a:ea typeface="Times New Roman" panose="02020603050405020304" pitchFamily="18" charset="0"/>
                <a:cs typeface="Times New Roman" panose="02020603050405020304" pitchFamily="18" charset="0"/>
              </a:rPr>
              <a:t>(≥F2) based on </a:t>
            </a:r>
            <a:r>
              <a:rPr lang="en-GB" sz="1500" b="1" dirty="0">
                <a:solidFill>
                  <a:srgbClr val="C00000"/>
                </a:solidFill>
                <a:effectLst/>
                <a:ea typeface="Times New Roman" panose="02020603050405020304" pitchFamily="18" charset="0"/>
                <a:cs typeface="Times New Roman" panose="02020603050405020304" pitchFamily="18" charset="0"/>
              </a:rPr>
              <a:t>APRI score of &gt;0.5 or transient elastography value of &gt;7 </a:t>
            </a:r>
            <a:r>
              <a:rPr lang="en-GB" sz="1500" dirty="0">
                <a:effectLst/>
                <a:ea typeface="Times New Roman" panose="02020603050405020304" pitchFamily="18" charset="0"/>
                <a:cs typeface="Times New Roman" panose="02020603050405020304" pitchFamily="18" charset="0"/>
              </a:rPr>
              <a:t>kPa or evidence of cirrhosis (F4) (based on clinical criteria  or APRI score of &gt;1 or transient elastography value of &gt;12.5 </a:t>
            </a:r>
            <a:r>
              <a:rPr lang="en-GB" sz="1500" dirty="0" err="1">
                <a:effectLst/>
                <a:ea typeface="Times New Roman" panose="02020603050405020304" pitchFamily="18" charset="0"/>
                <a:cs typeface="Times New Roman" panose="02020603050405020304" pitchFamily="18" charset="0"/>
              </a:rPr>
              <a:t>kPa</a:t>
            </a:r>
            <a:r>
              <a:rPr lang="en-GB" sz="1500" baseline="30000" dirty="0" err="1">
                <a:effectLst/>
                <a:ea typeface="Times New Roman" panose="02020603050405020304" pitchFamily="18" charset="0"/>
                <a:cs typeface="Times New Roman" panose="02020603050405020304" pitchFamily="18" charset="0"/>
              </a:rPr>
              <a:t>c</a:t>
            </a:r>
            <a:r>
              <a:rPr lang="en-GB" sz="1500" dirty="0">
                <a:effectLst/>
                <a:ea typeface="Times New Roman" panose="02020603050405020304" pitchFamily="18" charset="0"/>
                <a:cs typeface="Times New Roman" panose="02020603050405020304" pitchFamily="18" charset="0"/>
              </a:rPr>
              <a:t>), </a:t>
            </a:r>
            <a:r>
              <a:rPr lang="en-GB" sz="1500" i="1" dirty="0">
                <a:effectLst/>
                <a:ea typeface="Times New Roman" panose="02020603050405020304" pitchFamily="18" charset="0"/>
                <a:cs typeface="Times New Roman" panose="02020603050405020304" pitchFamily="18" charset="0"/>
              </a:rPr>
              <a:t>regardless of HBV DNA or ALT levels. </a:t>
            </a:r>
            <a:r>
              <a:rPr lang="en-GB" sz="1500" i="1" dirty="0">
                <a:ea typeface="Times New Roman" panose="02020603050405020304" pitchFamily="18" charset="0"/>
                <a:cs typeface="Times New Roman" panose="02020603050405020304" pitchFamily="18" charset="0"/>
              </a:rPr>
              <a:t>(A</a:t>
            </a:r>
            <a:r>
              <a:rPr lang="en-GB" sz="1500" i="1" dirty="0">
                <a:effectLst/>
                <a:ea typeface="Times New Roman" panose="02020603050405020304" pitchFamily="18" charset="0"/>
                <a:cs typeface="Times New Roman" panose="02020603050405020304" pitchFamily="18" charset="0"/>
              </a:rPr>
              <a:t>dults: Strong/Mod, Adolescents Strong/Low)</a:t>
            </a:r>
            <a:endParaRPr lang="en-US" sz="1500" i="1" dirty="0">
              <a:effectLst/>
              <a:ea typeface="Times New Roman" panose="02020603050405020304" pitchFamily="18" charset="0"/>
              <a:cs typeface="Times New Roman" panose="02020603050405020304" pitchFamily="18" charset="0"/>
            </a:endParaRPr>
          </a:p>
          <a:p>
            <a:pPr marL="0" marR="0" algn="ctr">
              <a:spcBef>
                <a:spcPts val="600"/>
              </a:spcBef>
              <a:spcAft>
                <a:spcPts val="800"/>
              </a:spcAft>
            </a:pPr>
            <a:r>
              <a:rPr lang="en-GB" sz="1500" u="sng" dirty="0">
                <a:effectLst/>
                <a:ea typeface="Times New Roman" panose="02020603050405020304" pitchFamily="18" charset="0"/>
                <a:cs typeface="Times New Roman" panose="02020603050405020304" pitchFamily="18" charset="0"/>
              </a:rPr>
              <a:t>OR</a:t>
            </a:r>
            <a:endParaRPr lang="en-US" sz="1500" dirty="0">
              <a:effectLst/>
              <a:ea typeface="Times New Roman" panose="02020603050405020304" pitchFamily="18" charset="0"/>
              <a:cs typeface="Times New Roman" panose="02020603050405020304" pitchFamily="18" charset="0"/>
            </a:endParaRPr>
          </a:p>
          <a:p>
            <a:r>
              <a:rPr lang="en-GB" sz="1500" b="1" dirty="0">
                <a:solidFill>
                  <a:srgbClr val="C00000"/>
                </a:solidFill>
                <a:effectLst/>
                <a:ea typeface="Times New Roman" panose="02020603050405020304" pitchFamily="18" charset="0"/>
                <a:cs typeface="Times New Roman" panose="02020603050405020304" pitchFamily="18" charset="0"/>
              </a:rPr>
              <a:t>HBV DNA &gt;2000 IU/mL and an ALT level above upper limit of normal </a:t>
            </a:r>
            <a:r>
              <a:rPr lang="en-GB" sz="1500" dirty="0">
                <a:effectLst/>
                <a:ea typeface="Times New Roman" panose="02020603050405020304" pitchFamily="18" charset="0"/>
                <a:cs typeface="Times New Roman" panose="02020603050405020304" pitchFamily="18" charset="0"/>
              </a:rPr>
              <a:t>(ULN) (30 U/L for men and boys and 19 U/L for women and girls). For adolescents, this should be based on ALT&gt;ULN on at least two occasions in a 6- to 12-month period. </a:t>
            </a:r>
            <a:r>
              <a:rPr lang="en-GB" sz="1500" i="1" dirty="0">
                <a:effectLst/>
                <a:ea typeface="Times New Roman" panose="02020603050405020304" pitchFamily="18" charset="0"/>
                <a:cs typeface="Times New Roman" panose="02020603050405020304" pitchFamily="18" charset="0"/>
              </a:rPr>
              <a:t>(</a:t>
            </a:r>
            <a:r>
              <a:rPr lang="en-GB" sz="1500" i="1" dirty="0">
                <a:ea typeface="Times New Roman" panose="02020603050405020304" pitchFamily="18" charset="0"/>
                <a:cs typeface="Times New Roman" panose="02020603050405020304" pitchFamily="18" charset="0"/>
              </a:rPr>
              <a:t>A</a:t>
            </a:r>
            <a:r>
              <a:rPr lang="en-GB" sz="1500" i="1" dirty="0">
                <a:effectLst/>
                <a:ea typeface="Times New Roman" panose="02020603050405020304" pitchFamily="18" charset="0"/>
                <a:cs typeface="Times New Roman" panose="02020603050405020304" pitchFamily="18" charset="0"/>
              </a:rPr>
              <a:t>dults: Strong/high; [HBV DNA &gt;20 000 IU/mL] &amp; Low [HBV DNA 2000–20 000]; </a:t>
            </a:r>
            <a:r>
              <a:rPr lang="en-GB" sz="1500" i="1" dirty="0">
                <a:ea typeface="Times New Roman" panose="02020603050405020304" pitchFamily="18" charset="0"/>
                <a:cs typeface="Times New Roman" panose="02020603050405020304" pitchFamily="18" charset="0"/>
              </a:rPr>
              <a:t>A</a:t>
            </a:r>
            <a:r>
              <a:rPr lang="en-GB" sz="1500" i="1" dirty="0">
                <a:effectLst/>
                <a:ea typeface="Times New Roman" panose="02020603050405020304" pitchFamily="18" charset="0"/>
                <a:cs typeface="Times New Roman" panose="02020603050405020304" pitchFamily="18" charset="0"/>
              </a:rPr>
              <a:t>dolescents: Conditional/Low)</a:t>
            </a:r>
            <a:endParaRPr lang="en-US" sz="1500" i="1" dirty="0">
              <a:effectLst/>
              <a:ea typeface="Times New Roman" panose="02020603050405020304" pitchFamily="18" charset="0"/>
              <a:cs typeface="Times New Roman" panose="02020603050405020304" pitchFamily="18" charset="0"/>
            </a:endParaRPr>
          </a:p>
          <a:p>
            <a:pPr algn="ctr">
              <a:spcBef>
                <a:spcPts val="600"/>
              </a:spcBef>
              <a:spcAft>
                <a:spcPts val="800"/>
              </a:spcAft>
            </a:pPr>
            <a:r>
              <a:rPr lang="en-GB" sz="1500" u="sng" dirty="0">
                <a:effectLst/>
                <a:ea typeface="Times New Roman" panose="02020603050405020304" pitchFamily="18" charset="0"/>
                <a:cs typeface="Times New Roman" panose="02020603050405020304" pitchFamily="18" charset="0"/>
              </a:rPr>
              <a:t>OR</a:t>
            </a:r>
          </a:p>
          <a:p>
            <a:r>
              <a:rPr lang="en-GB" sz="1500" b="1" dirty="0">
                <a:effectLst/>
                <a:ea typeface="Times New Roman" panose="02020603050405020304" pitchFamily="18" charset="0"/>
                <a:cs typeface="Times New Roman" panose="02020603050405020304" pitchFamily="18" charset="0"/>
              </a:rPr>
              <a:t>Presence of </a:t>
            </a:r>
            <a:r>
              <a:rPr lang="en-GB" sz="1500" b="1" dirty="0">
                <a:solidFill>
                  <a:srgbClr val="C00000"/>
                </a:solidFill>
                <a:effectLst/>
                <a:ea typeface="Times New Roman" panose="02020603050405020304" pitchFamily="18" charset="0"/>
                <a:cs typeface="Times New Roman" panose="02020603050405020304" pitchFamily="18" charset="0"/>
              </a:rPr>
              <a:t>coinfections</a:t>
            </a:r>
            <a:r>
              <a:rPr lang="en-GB" sz="1500" b="1" dirty="0">
                <a:effectLst/>
                <a:ea typeface="Times New Roman" panose="02020603050405020304" pitchFamily="18" charset="0"/>
                <a:cs typeface="Times New Roman" panose="02020603050405020304" pitchFamily="18" charset="0"/>
              </a:rPr>
              <a:t> </a:t>
            </a:r>
            <a:r>
              <a:rPr lang="en-GB" sz="1500" dirty="0">
                <a:effectLst/>
                <a:ea typeface="Times New Roman" panose="02020603050405020304" pitchFamily="18" charset="0"/>
                <a:cs typeface="Times New Roman" panose="02020603050405020304" pitchFamily="18" charset="0"/>
              </a:rPr>
              <a:t>(such as HIV, hepatitis D or hepatitis C); </a:t>
            </a:r>
            <a:r>
              <a:rPr lang="en-GB" sz="1500" b="1" dirty="0">
                <a:solidFill>
                  <a:srgbClr val="C00000"/>
                </a:solidFill>
                <a:effectLst/>
                <a:ea typeface="Times New Roman" panose="02020603050405020304" pitchFamily="18" charset="0"/>
                <a:cs typeface="Times New Roman" panose="02020603050405020304" pitchFamily="18" charset="0"/>
              </a:rPr>
              <a:t>family history of liver cancer or </a:t>
            </a:r>
            <a:r>
              <a:rPr lang="en-GB" sz="1500" dirty="0">
                <a:solidFill>
                  <a:srgbClr val="C00000"/>
                </a:solidFill>
                <a:effectLst/>
                <a:ea typeface="Times New Roman" panose="02020603050405020304" pitchFamily="18" charset="0"/>
                <a:cs typeface="Times New Roman" panose="02020603050405020304" pitchFamily="18" charset="0"/>
              </a:rPr>
              <a:t>cirrhosis</a:t>
            </a:r>
            <a:r>
              <a:rPr lang="en-GB" sz="1500" dirty="0">
                <a:effectLst/>
                <a:ea typeface="Times New Roman" panose="02020603050405020304" pitchFamily="18" charset="0"/>
                <a:cs typeface="Times New Roman" panose="02020603050405020304" pitchFamily="18" charset="0"/>
              </a:rPr>
              <a:t>;</a:t>
            </a:r>
            <a:r>
              <a:rPr lang="en-GB" sz="1500" dirty="0">
                <a:solidFill>
                  <a:srgbClr val="000000"/>
                </a:solidFill>
                <a:effectLst/>
                <a:ea typeface="Times New Roman" panose="02020603050405020304" pitchFamily="18" charset="0"/>
                <a:cs typeface="Times New Roman" panose="02020603050405020304" pitchFamily="18" charset="0"/>
              </a:rPr>
              <a:t> </a:t>
            </a:r>
            <a:r>
              <a:rPr lang="en-GB" sz="1500" b="1" dirty="0">
                <a:solidFill>
                  <a:srgbClr val="C00000"/>
                </a:solidFill>
                <a:effectLst/>
                <a:ea typeface="Times New Roman" panose="02020603050405020304" pitchFamily="18" charset="0"/>
                <a:cs typeface="Times New Roman" panose="02020603050405020304" pitchFamily="18" charset="0"/>
              </a:rPr>
              <a:t>immune suppression; comorbidities </a:t>
            </a:r>
            <a:r>
              <a:rPr lang="en-GB" sz="1500" b="1" dirty="0">
                <a:effectLst/>
                <a:ea typeface="Times New Roman" panose="02020603050405020304" pitchFamily="18" charset="0"/>
                <a:cs typeface="Times New Roman" panose="02020603050405020304" pitchFamily="18" charset="0"/>
              </a:rPr>
              <a:t>(</a:t>
            </a:r>
            <a:r>
              <a:rPr lang="en-GB" sz="1500" dirty="0">
                <a:effectLst/>
                <a:ea typeface="Times New Roman" panose="02020603050405020304" pitchFamily="18" charset="0"/>
                <a:cs typeface="Times New Roman" panose="02020603050405020304" pitchFamily="18" charset="0"/>
              </a:rPr>
              <a:t>such as metabolic-associated steatotic liver disease</a:t>
            </a:r>
            <a:r>
              <a:rPr lang="en-GB" sz="1500" b="1" dirty="0">
                <a:effectLst/>
                <a:ea typeface="Times New Roman" panose="02020603050405020304" pitchFamily="18" charset="0"/>
                <a:cs typeface="Times New Roman" panose="02020603050405020304" pitchFamily="18" charset="0"/>
              </a:rPr>
              <a:t>); </a:t>
            </a:r>
            <a:r>
              <a:rPr lang="en-GB" sz="1500" b="1" dirty="0">
                <a:solidFill>
                  <a:srgbClr val="C00000"/>
                </a:solidFill>
                <a:effectLst/>
                <a:ea typeface="Times New Roman" panose="02020603050405020304" pitchFamily="18" charset="0"/>
                <a:cs typeface="Times New Roman" panose="02020603050405020304" pitchFamily="18" charset="0"/>
              </a:rPr>
              <a:t>or extrahepatic manifestations</a:t>
            </a:r>
            <a:r>
              <a:rPr lang="en-GB" sz="1500" dirty="0">
                <a:ea typeface="Times New Roman" panose="02020603050405020304" pitchFamily="18" charset="0"/>
                <a:cs typeface="Times New Roman" panose="02020603050405020304" pitchFamily="18" charset="0"/>
              </a:rPr>
              <a:t>, </a:t>
            </a:r>
            <a:r>
              <a:rPr lang="en-GB" sz="1500" i="1" dirty="0">
                <a:effectLst/>
                <a:ea typeface="Times New Roman" panose="02020603050405020304" pitchFamily="18" charset="0"/>
                <a:cs typeface="Times New Roman" panose="02020603050405020304" pitchFamily="18" charset="0"/>
              </a:rPr>
              <a:t>regardless of the APRI score or HBV DNA or ALT levels.</a:t>
            </a:r>
            <a:r>
              <a:rPr lang="en-GB" sz="1500" i="1" dirty="0">
                <a:ea typeface="Times New Roman" panose="02020603050405020304" pitchFamily="18" charset="0"/>
                <a:cs typeface="Times New Roman" panose="02020603050405020304" pitchFamily="18" charset="0"/>
              </a:rPr>
              <a:t> (A</a:t>
            </a:r>
            <a:r>
              <a:rPr lang="en-GB" sz="1500" i="1" dirty="0">
                <a:effectLst/>
                <a:ea typeface="Times New Roman" panose="02020603050405020304" pitchFamily="18" charset="0"/>
                <a:cs typeface="Times New Roman" panose="02020603050405020304" pitchFamily="18" charset="0"/>
              </a:rPr>
              <a:t>dults: Strong/Mod; </a:t>
            </a:r>
            <a:r>
              <a:rPr lang="en-GB" sz="1500" i="1" dirty="0">
                <a:ea typeface="Times New Roman" panose="02020603050405020304" pitchFamily="18" charset="0"/>
                <a:cs typeface="Times New Roman" panose="02020603050405020304" pitchFamily="18" charset="0"/>
              </a:rPr>
              <a:t> A</a:t>
            </a:r>
            <a:r>
              <a:rPr lang="en-GB" sz="1500" i="1" dirty="0">
                <a:effectLst/>
                <a:ea typeface="Times New Roman" panose="02020603050405020304" pitchFamily="18" charset="0"/>
                <a:cs typeface="Times New Roman" panose="02020603050405020304" pitchFamily="18" charset="0"/>
              </a:rPr>
              <a:t>dolescents: Conditional/Low)</a:t>
            </a:r>
            <a:endParaRPr lang="en-US" sz="1500" i="1" dirty="0">
              <a:effectLst/>
              <a:ea typeface="Times New Roman" panose="02020603050405020304" pitchFamily="18" charset="0"/>
              <a:cs typeface="Times New Roman" panose="02020603050405020304" pitchFamily="18" charset="0"/>
            </a:endParaRPr>
          </a:p>
          <a:p>
            <a:pPr algn="ctr">
              <a:spcBef>
                <a:spcPts val="600"/>
              </a:spcBef>
              <a:spcAft>
                <a:spcPts val="600"/>
              </a:spcAft>
            </a:pPr>
            <a:r>
              <a:rPr lang="en-GB" sz="1500" u="sng" dirty="0">
                <a:effectLst/>
                <a:ea typeface="Times New Roman" panose="02020603050405020304" pitchFamily="18" charset="0"/>
                <a:cs typeface="Times New Roman" panose="02020603050405020304" pitchFamily="18" charset="0"/>
              </a:rPr>
              <a:t>OR</a:t>
            </a:r>
            <a:endParaRPr lang="en-GB" sz="1500" u="sng" dirty="0">
              <a:ea typeface="Times New Roman" panose="02020603050405020304" pitchFamily="18" charset="0"/>
              <a:cs typeface="Times New Roman" panose="02020603050405020304" pitchFamily="18" charset="0"/>
            </a:endParaRPr>
          </a:p>
          <a:p>
            <a:r>
              <a:rPr lang="en-GB" sz="1500" b="1" dirty="0">
                <a:effectLst/>
                <a:ea typeface="Times New Roman" panose="02020603050405020304" pitchFamily="18" charset="0"/>
                <a:cs typeface="Times New Roman" panose="02020603050405020304" pitchFamily="18" charset="0"/>
              </a:rPr>
              <a:t>In the absence of access to an HBV DNA assay: </a:t>
            </a:r>
          </a:p>
          <a:p>
            <a:r>
              <a:rPr lang="en-GB" sz="1500" b="1" dirty="0">
                <a:solidFill>
                  <a:srgbClr val="C00000"/>
                </a:solidFill>
                <a:effectLst/>
                <a:ea typeface="Times New Roman" panose="02020603050405020304" pitchFamily="18" charset="0"/>
                <a:cs typeface="Times New Roman" panose="02020603050405020304" pitchFamily="18" charset="0"/>
              </a:rPr>
              <a:t>Persistently abnormal ALT levels </a:t>
            </a:r>
            <a:r>
              <a:rPr lang="en-GB" sz="1500" dirty="0">
                <a:effectLst/>
                <a:ea typeface="Calibri" panose="020F0502020204030204" pitchFamily="34" charset="0"/>
                <a:cs typeface="Times New Roman" panose="02020603050405020304" pitchFamily="18" charset="0"/>
              </a:rPr>
              <a:t>(defined as two ALT values &gt;ULN at unspecified intervals during a 6- to 12-month period</a:t>
            </a:r>
            <a:r>
              <a:rPr lang="en-GB" sz="1500" dirty="0">
                <a:effectLst/>
                <a:ea typeface="Times New Roman" panose="02020603050405020304" pitchFamily="18" charset="0"/>
                <a:cs typeface="Times New Roman" panose="02020603050405020304" pitchFamily="18" charset="0"/>
              </a:rPr>
              <a:t>), </a:t>
            </a:r>
            <a:r>
              <a:rPr lang="en-GB" sz="1500" i="1" dirty="0">
                <a:effectLst/>
                <a:ea typeface="Times New Roman" panose="02020603050405020304" pitchFamily="18" charset="0"/>
                <a:cs typeface="Times New Roman" panose="02020603050405020304" pitchFamily="18" charset="0"/>
              </a:rPr>
              <a:t>regardless of APRI score. (</a:t>
            </a:r>
            <a:r>
              <a:rPr lang="en-GB" sz="1500" i="1" dirty="0">
                <a:ea typeface="Times New Roman" panose="02020603050405020304" pitchFamily="18" charset="0"/>
                <a:cs typeface="Times New Roman" panose="02020603050405020304" pitchFamily="18" charset="0"/>
              </a:rPr>
              <a:t>A</a:t>
            </a:r>
            <a:r>
              <a:rPr lang="en-GB" sz="1500" i="1" dirty="0">
                <a:effectLst/>
                <a:ea typeface="Times New Roman" panose="02020603050405020304" pitchFamily="18" charset="0"/>
                <a:cs typeface="Times New Roman" panose="02020603050405020304" pitchFamily="18" charset="0"/>
              </a:rPr>
              <a:t>dults and adolescents: </a:t>
            </a:r>
            <a:r>
              <a:rPr lang="en-GB" sz="1500" i="1" dirty="0">
                <a:ea typeface="Times New Roman" panose="02020603050405020304" pitchFamily="18" charset="0"/>
                <a:cs typeface="Times New Roman" panose="02020603050405020304" pitchFamily="18" charset="0"/>
              </a:rPr>
              <a:t>C</a:t>
            </a:r>
            <a:r>
              <a:rPr lang="en-GB" sz="1500" i="1" dirty="0">
                <a:effectLst/>
                <a:ea typeface="Times New Roman" panose="02020603050405020304" pitchFamily="18" charset="0"/>
                <a:cs typeface="Times New Roman" panose="02020603050405020304" pitchFamily="18" charset="0"/>
              </a:rPr>
              <a:t>onditional/very Low)</a:t>
            </a:r>
            <a:endParaRPr lang="en-US" sz="1500" dirty="0">
              <a:effectLst/>
              <a:ea typeface="Times New Roman" panose="02020603050405020304" pitchFamily="18" charset="0"/>
              <a:cs typeface="Times New Roman" panose="02020603050405020304" pitchFamily="18" charset="0"/>
            </a:endParaRPr>
          </a:p>
        </p:txBody>
      </p:sp>
      <p:sp>
        <p:nvSpPr>
          <p:cNvPr id="4" name="Content Placeholder 4">
            <a:extLst>
              <a:ext uri="{FF2B5EF4-FFF2-40B4-BE49-F238E27FC236}">
                <a16:creationId xmlns:a16="http://schemas.microsoft.com/office/drawing/2014/main" id="{2E9E91C4-35B4-68DA-5313-A6FB58CE83E0}"/>
              </a:ext>
            </a:extLst>
          </p:cNvPr>
          <p:cNvSpPr txBox="1">
            <a:spLocks/>
          </p:cNvSpPr>
          <p:nvPr/>
        </p:nvSpPr>
        <p:spPr>
          <a:xfrm>
            <a:off x="457200" y="718614"/>
            <a:ext cx="10928330" cy="646331"/>
          </a:xfrm>
          <a:prstGeom prst="rect">
            <a:avLst/>
          </a:prstGeom>
          <a:solidFill>
            <a:schemeClr val="accent1">
              <a:lumMod val="20000"/>
              <a:lumOff val="80000"/>
            </a:schemeClr>
          </a:solid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000" b="1" dirty="0">
                <a:ea typeface="Times New Roman" panose="02020603050405020304" pitchFamily="18" charset="0"/>
                <a:cs typeface="Times New Roman" panose="02020603050405020304" pitchFamily="18" charset="0"/>
              </a:rPr>
              <a:t>Treatment is recommended for all </a:t>
            </a:r>
            <a:r>
              <a:rPr lang="en-GB" sz="2000" b="1" dirty="0">
                <a:solidFill>
                  <a:srgbClr val="C00000"/>
                </a:solidFill>
                <a:ea typeface="Times New Roman" panose="02020603050405020304" pitchFamily="18" charset="0"/>
                <a:cs typeface="Times New Roman" panose="02020603050405020304" pitchFamily="18" charset="0"/>
              </a:rPr>
              <a:t>adults and adolescents (aged ≥12 years) </a:t>
            </a:r>
            <a:r>
              <a:rPr lang="en-GB" sz="2000" b="1" dirty="0">
                <a:ea typeface="Times New Roman" panose="02020603050405020304" pitchFamily="18" charset="0"/>
                <a:cs typeface="Times New Roman" panose="02020603050405020304" pitchFamily="18" charset="0"/>
              </a:rPr>
              <a:t>with CHB</a:t>
            </a:r>
            <a:r>
              <a:rPr lang="en-GB" sz="2000" b="1" baseline="30000" dirty="0">
                <a:ea typeface="Times New Roman" panose="02020603050405020304" pitchFamily="18" charset="0"/>
                <a:cs typeface="Times New Roman" panose="02020603050405020304" pitchFamily="18" charset="0"/>
              </a:rPr>
              <a:t> </a:t>
            </a:r>
            <a:r>
              <a:rPr lang="en-GB" sz="2000" b="1" dirty="0">
                <a:ea typeface="Times New Roman" panose="02020603050405020304" pitchFamily="18" charset="0"/>
                <a:cs typeface="Times New Roman" panose="02020603050405020304" pitchFamily="18" charset="0"/>
              </a:rPr>
              <a:t>(including pregnant women and girls and women of reproductive age) with:</a:t>
            </a:r>
            <a:endParaRPr lang="en-US" sz="2000" b="1" dirty="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98B85C-6A0B-8717-652C-FD67AB71F6A7}"/>
              </a:ext>
            </a:extLst>
          </p:cNvPr>
          <p:cNvSpPr/>
          <p:nvPr/>
        </p:nvSpPr>
        <p:spPr>
          <a:xfrm>
            <a:off x="175840" y="1803985"/>
            <a:ext cx="781794" cy="781794"/>
          </a:xfrm>
          <a:prstGeom prst="ellipse">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b="1" dirty="0"/>
              <a:t>1</a:t>
            </a:r>
          </a:p>
        </p:txBody>
      </p:sp>
      <p:sp>
        <p:nvSpPr>
          <p:cNvPr id="7" name="Oval 6">
            <a:extLst>
              <a:ext uri="{FF2B5EF4-FFF2-40B4-BE49-F238E27FC236}">
                <a16:creationId xmlns:a16="http://schemas.microsoft.com/office/drawing/2014/main" id="{F6D1BCEF-D896-5017-DEDA-895401F19CF7}"/>
              </a:ext>
            </a:extLst>
          </p:cNvPr>
          <p:cNvSpPr/>
          <p:nvPr/>
        </p:nvSpPr>
        <p:spPr>
          <a:xfrm>
            <a:off x="193425" y="2905672"/>
            <a:ext cx="781794" cy="781794"/>
          </a:xfrm>
          <a:prstGeom prst="ellipse">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b="1" dirty="0"/>
              <a:t>2</a:t>
            </a:r>
          </a:p>
        </p:txBody>
      </p:sp>
      <p:sp>
        <p:nvSpPr>
          <p:cNvPr id="8" name="Oval 7">
            <a:extLst>
              <a:ext uri="{FF2B5EF4-FFF2-40B4-BE49-F238E27FC236}">
                <a16:creationId xmlns:a16="http://schemas.microsoft.com/office/drawing/2014/main" id="{D3717DAE-7EBD-42CB-BECF-6558FAA3E7EE}"/>
              </a:ext>
            </a:extLst>
          </p:cNvPr>
          <p:cNvSpPr/>
          <p:nvPr/>
        </p:nvSpPr>
        <p:spPr>
          <a:xfrm>
            <a:off x="193425" y="3996342"/>
            <a:ext cx="781794" cy="781794"/>
          </a:xfrm>
          <a:prstGeom prst="ellipse">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b="1" dirty="0"/>
              <a:t>3</a:t>
            </a:r>
          </a:p>
        </p:txBody>
      </p:sp>
      <p:sp>
        <p:nvSpPr>
          <p:cNvPr id="9" name="Oval 8">
            <a:extLst>
              <a:ext uri="{FF2B5EF4-FFF2-40B4-BE49-F238E27FC236}">
                <a16:creationId xmlns:a16="http://schemas.microsoft.com/office/drawing/2014/main" id="{82208A23-6AC0-AC02-5CE3-1CF44BB0B417}"/>
              </a:ext>
            </a:extLst>
          </p:cNvPr>
          <p:cNvSpPr/>
          <p:nvPr/>
        </p:nvSpPr>
        <p:spPr>
          <a:xfrm>
            <a:off x="228595" y="5053961"/>
            <a:ext cx="781794" cy="781794"/>
          </a:xfrm>
          <a:prstGeom prst="ellipse">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b="1" dirty="0"/>
              <a:t>4</a:t>
            </a:r>
          </a:p>
        </p:txBody>
      </p:sp>
      <p:cxnSp>
        <p:nvCxnSpPr>
          <p:cNvPr id="13" name="Straight Connector 12">
            <a:extLst>
              <a:ext uri="{FF2B5EF4-FFF2-40B4-BE49-F238E27FC236}">
                <a16:creationId xmlns:a16="http://schemas.microsoft.com/office/drawing/2014/main" id="{7B4B5684-EB0C-5113-A9A5-A36446EBE428}"/>
              </a:ext>
            </a:extLst>
          </p:cNvPr>
          <p:cNvCxnSpPr>
            <a:cxnSpLocks/>
          </p:cNvCxnSpPr>
          <p:nvPr/>
        </p:nvCxnSpPr>
        <p:spPr>
          <a:xfrm>
            <a:off x="765898" y="3294044"/>
            <a:ext cx="47372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7320206-8C9F-C218-3580-DF3DA138AB03}"/>
              </a:ext>
            </a:extLst>
          </p:cNvPr>
          <p:cNvCxnSpPr>
            <a:cxnSpLocks/>
          </p:cNvCxnSpPr>
          <p:nvPr/>
        </p:nvCxnSpPr>
        <p:spPr>
          <a:xfrm>
            <a:off x="765898" y="4395730"/>
            <a:ext cx="47372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F35685E-CC35-88E1-5CB7-B8BBACE6F521}"/>
              </a:ext>
            </a:extLst>
          </p:cNvPr>
          <p:cNvCxnSpPr>
            <a:cxnSpLocks/>
          </p:cNvCxnSpPr>
          <p:nvPr/>
        </p:nvCxnSpPr>
        <p:spPr>
          <a:xfrm>
            <a:off x="783483" y="5442333"/>
            <a:ext cx="473727"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B7989C90-3D54-5044-C571-1A8FA54AA898}"/>
              </a:ext>
            </a:extLst>
          </p:cNvPr>
          <p:cNvSpPr/>
          <p:nvPr/>
        </p:nvSpPr>
        <p:spPr>
          <a:xfrm>
            <a:off x="10969958" y="1601734"/>
            <a:ext cx="1222041" cy="64633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20-25% of HBsAg +ve</a:t>
            </a:r>
          </a:p>
        </p:txBody>
      </p:sp>
      <p:sp>
        <p:nvSpPr>
          <p:cNvPr id="10" name="Oval 9">
            <a:extLst>
              <a:ext uri="{FF2B5EF4-FFF2-40B4-BE49-F238E27FC236}">
                <a16:creationId xmlns:a16="http://schemas.microsoft.com/office/drawing/2014/main" id="{30AE2B48-F772-7E24-1681-0979803D4650}"/>
              </a:ext>
            </a:extLst>
          </p:cNvPr>
          <p:cNvSpPr/>
          <p:nvPr/>
        </p:nvSpPr>
        <p:spPr>
          <a:xfrm>
            <a:off x="10964095" y="2861974"/>
            <a:ext cx="1222041" cy="64633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20-35% of HBsAg +ve</a:t>
            </a:r>
          </a:p>
        </p:txBody>
      </p:sp>
      <p:sp>
        <p:nvSpPr>
          <p:cNvPr id="12" name="Oval 11">
            <a:extLst>
              <a:ext uri="{FF2B5EF4-FFF2-40B4-BE49-F238E27FC236}">
                <a16:creationId xmlns:a16="http://schemas.microsoft.com/office/drawing/2014/main" id="{39C269FF-081B-E98C-B9CB-E620699406C4}"/>
              </a:ext>
            </a:extLst>
          </p:cNvPr>
          <p:cNvSpPr/>
          <p:nvPr/>
        </p:nvSpPr>
        <p:spPr>
          <a:xfrm>
            <a:off x="10975815" y="3999112"/>
            <a:ext cx="1222041" cy="64633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5-8% of HBsAg +ve</a:t>
            </a:r>
          </a:p>
        </p:txBody>
      </p:sp>
      <p:sp>
        <p:nvSpPr>
          <p:cNvPr id="16" name="Oval 15">
            <a:extLst>
              <a:ext uri="{FF2B5EF4-FFF2-40B4-BE49-F238E27FC236}">
                <a16:creationId xmlns:a16="http://schemas.microsoft.com/office/drawing/2014/main" id="{804294BD-C374-C0DC-622C-8D71573DCD1D}"/>
              </a:ext>
            </a:extLst>
          </p:cNvPr>
          <p:cNvSpPr/>
          <p:nvPr/>
        </p:nvSpPr>
        <p:spPr>
          <a:xfrm>
            <a:off x="10917195" y="5136262"/>
            <a:ext cx="1222041" cy="64633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20% of HBsAg +ve</a:t>
            </a:r>
          </a:p>
        </p:txBody>
      </p:sp>
    </p:spTree>
    <p:extLst>
      <p:ext uri="{BB962C8B-B14F-4D97-AF65-F5344CB8AC3E}">
        <p14:creationId xmlns:p14="http://schemas.microsoft.com/office/powerpoint/2010/main" val="419213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7BB8C-E36F-5F3F-ABBB-D5B4E9C521FA}"/>
              </a:ext>
            </a:extLst>
          </p:cNvPr>
          <p:cNvSpPr>
            <a:spLocks noGrp="1"/>
          </p:cNvSpPr>
          <p:nvPr>
            <p:ph type="title"/>
          </p:nvPr>
        </p:nvSpPr>
        <p:spPr>
          <a:xfrm>
            <a:off x="371475" y="280162"/>
            <a:ext cx="10006965" cy="977572"/>
          </a:xfrm>
        </p:spPr>
        <p:txBody>
          <a:bodyPr/>
          <a:lstStyle/>
          <a:p>
            <a:r>
              <a:rPr lang="en-US" dirty="0">
                <a:solidFill>
                  <a:srgbClr val="002060"/>
                </a:solidFill>
              </a:rPr>
              <a:t>Expanded treatment eligibility - Key messages</a:t>
            </a:r>
          </a:p>
        </p:txBody>
      </p:sp>
      <p:sp>
        <p:nvSpPr>
          <p:cNvPr id="3" name="Content Placeholder 2">
            <a:extLst>
              <a:ext uri="{FF2B5EF4-FFF2-40B4-BE49-F238E27FC236}">
                <a16:creationId xmlns:a16="http://schemas.microsoft.com/office/drawing/2014/main" id="{0709F490-E475-605B-5C93-3F162EF9686F}"/>
              </a:ext>
            </a:extLst>
          </p:cNvPr>
          <p:cNvSpPr>
            <a:spLocks noGrp="1"/>
          </p:cNvSpPr>
          <p:nvPr>
            <p:ph idx="1"/>
          </p:nvPr>
        </p:nvSpPr>
        <p:spPr>
          <a:xfrm>
            <a:off x="371475" y="1199702"/>
            <a:ext cx="6318885" cy="5334102"/>
          </a:xfrm>
        </p:spPr>
        <p:txBody>
          <a:bodyPr/>
          <a:lstStyle/>
          <a:p>
            <a:pPr marL="180000" lvl="1" indent="-180000"/>
            <a:r>
              <a:rPr lang="en-GB" sz="1700" dirty="0">
                <a:latin typeface="Calibri" panose="020F0502020204030204" pitchFamily="34" charset="0"/>
                <a:cs typeface="Calibri" panose="020F0502020204030204" pitchFamily="34" charset="0"/>
              </a:rPr>
              <a:t>Recommendations now focus mainly on </a:t>
            </a:r>
            <a:r>
              <a:rPr lang="en-GB" sz="1700" b="1" dirty="0">
                <a:latin typeface="Calibri" panose="020F0502020204030204" pitchFamily="34" charset="0"/>
                <a:cs typeface="Calibri" panose="020F0502020204030204" pitchFamily="34" charset="0"/>
              </a:rPr>
              <a:t>who to treat</a:t>
            </a:r>
            <a:endParaRPr lang="en-GB" sz="1700" dirty="0">
              <a:latin typeface="Calibri" panose="020F0502020204030204" pitchFamily="34" charset="0"/>
              <a:cs typeface="Calibri" panose="020F0502020204030204" pitchFamily="34" charset="0"/>
            </a:endParaRPr>
          </a:p>
          <a:p>
            <a:pPr marL="180000" lvl="1" indent="-180000"/>
            <a:r>
              <a:rPr lang="en-GB" sz="1700" dirty="0">
                <a:latin typeface="Calibri" panose="020F0502020204030204" pitchFamily="34" charset="0"/>
                <a:cs typeface="Calibri" panose="020F0502020204030204" pitchFamily="34" charset="0"/>
              </a:rPr>
              <a:t>Inclusion of </a:t>
            </a:r>
            <a:r>
              <a:rPr lang="en-GB" sz="1700" b="1" u="sng" dirty="0">
                <a:latin typeface="Calibri" panose="020F0502020204030204" pitchFamily="34" charset="0"/>
                <a:cs typeface="Calibri" panose="020F0502020204030204" pitchFamily="34" charset="0"/>
              </a:rPr>
              <a:t>all</a:t>
            </a:r>
            <a:r>
              <a:rPr lang="en-GB" sz="1700" dirty="0">
                <a:latin typeface="Calibri" panose="020F0502020204030204" pitchFamily="34" charset="0"/>
                <a:cs typeface="Calibri" panose="020F0502020204030204" pitchFamily="34" charset="0"/>
              </a:rPr>
              <a:t> age groups (adults and adolescents, including women of reproductive age (pregnant and non-pregnant)</a:t>
            </a:r>
          </a:p>
          <a:p>
            <a:pPr lvl="1"/>
            <a:r>
              <a:rPr lang="en-GB" sz="1700" b="1" dirty="0">
                <a:latin typeface="Calibri" panose="020F0502020204030204" pitchFamily="34" charset="0"/>
                <a:cs typeface="Calibri" panose="020F0502020204030204" pitchFamily="34" charset="0"/>
              </a:rPr>
              <a:t>Allows a common entry point for treatment, </a:t>
            </a:r>
            <a:r>
              <a:rPr lang="en-GB" sz="1700" dirty="0">
                <a:latin typeface="Calibri" panose="020F0502020204030204" pitchFamily="34" charset="0"/>
                <a:cs typeface="Calibri" panose="020F0502020204030204" pitchFamily="34" charset="0"/>
              </a:rPr>
              <a:t>simplifying guidelines and implementation</a:t>
            </a:r>
          </a:p>
          <a:p>
            <a:pPr lvl="1"/>
            <a:r>
              <a:rPr lang="en-GB" sz="1700" dirty="0">
                <a:latin typeface="Calibri" panose="020F0502020204030204" pitchFamily="34" charset="0"/>
                <a:cs typeface="Calibri" panose="020F0502020204030204" pitchFamily="34" charset="0"/>
              </a:rPr>
              <a:t>Will mean many more pregnant and non-pregnant women will be on treatment for their own health. Complements expanded eligibility for antiviral prophylaxis – option for continuous treatment post-partum</a:t>
            </a:r>
          </a:p>
          <a:p>
            <a:pPr lvl="1"/>
            <a:endParaRPr lang="en-GB" sz="1700" dirty="0">
              <a:latin typeface="Calibri" panose="020F0502020204030204" pitchFamily="34" charset="0"/>
              <a:cs typeface="Calibri" panose="020F0502020204030204" pitchFamily="34" charset="0"/>
            </a:endParaRPr>
          </a:p>
          <a:p>
            <a:pPr marL="180000" lvl="1" indent="-180000"/>
            <a:r>
              <a:rPr lang="en-GB" sz="1700" b="1" dirty="0">
                <a:latin typeface="Calibri" panose="020F0502020204030204" pitchFamily="34" charset="0"/>
                <a:cs typeface="Calibri" panose="020F0502020204030204" pitchFamily="34" charset="0"/>
              </a:rPr>
              <a:t>Four </a:t>
            </a:r>
            <a:r>
              <a:rPr lang="en-GB" sz="1700" b="1" u="sng" dirty="0">
                <a:latin typeface="Calibri" panose="020F0502020204030204" pitchFamily="34" charset="0"/>
                <a:cs typeface="Calibri" panose="020F0502020204030204" pitchFamily="34" charset="0"/>
              </a:rPr>
              <a:t>and/or</a:t>
            </a:r>
            <a:r>
              <a:rPr lang="en-GB" sz="1700" b="1" dirty="0">
                <a:latin typeface="Calibri" panose="020F0502020204030204" pitchFamily="34" charset="0"/>
                <a:cs typeface="Calibri" panose="020F0502020204030204" pitchFamily="34" charset="0"/>
              </a:rPr>
              <a:t> options for meeting treatment eligibility</a:t>
            </a:r>
          </a:p>
          <a:p>
            <a:pPr lvl="1"/>
            <a:r>
              <a:rPr lang="en-GB" sz="1700" dirty="0">
                <a:latin typeface="Calibri" panose="020F0502020204030204" pitchFamily="34" charset="0"/>
                <a:cs typeface="Calibri" panose="020F0502020204030204" pitchFamily="34" charset="0"/>
              </a:rPr>
              <a:t>Will capture high proportion </a:t>
            </a:r>
            <a:r>
              <a:rPr lang="en-GB" sz="1700" b="1" dirty="0">
                <a:latin typeface="Calibri" panose="020F0502020204030204" pitchFamily="34" charset="0"/>
                <a:cs typeface="Calibri" panose="020F0502020204030204" pitchFamily="34" charset="0"/>
              </a:rPr>
              <a:t>(≈ 50%) of all HBsAg vs. 8-15% previously. </a:t>
            </a:r>
          </a:p>
          <a:p>
            <a:pPr lvl="1"/>
            <a:r>
              <a:rPr lang="en-GB" sz="1700" b="1" dirty="0">
                <a:latin typeface="Calibri" panose="020F0502020204030204" pitchFamily="34" charset="0"/>
                <a:cs typeface="Calibri" panose="020F0502020204030204" pitchFamily="34" charset="0"/>
              </a:rPr>
              <a:t>Applicable to all settings – where there is ready or limited or no access to HBV DNA assays</a:t>
            </a:r>
            <a:r>
              <a:rPr lang="en-GB" sz="1700" dirty="0">
                <a:latin typeface="Calibri" panose="020F0502020204030204" pitchFamily="34" charset="0"/>
                <a:cs typeface="Calibri" panose="020F0502020204030204" pitchFamily="34" charset="0"/>
              </a:rPr>
              <a:t>. Majority of HBsAg +</a:t>
            </a:r>
            <a:r>
              <a:rPr lang="en-GB" sz="1700" dirty="0" err="1">
                <a:latin typeface="Calibri" panose="020F0502020204030204" pitchFamily="34" charset="0"/>
                <a:cs typeface="Calibri" panose="020F0502020204030204" pitchFamily="34" charset="0"/>
              </a:rPr>
              <a:t>ve</a:t>
            </a:r>
            <a:r>
              <a:rPr lang="en-GB" sz="1700" dirty="0">
                <a:latin typeface="Calibri" panose="020F0502020204030204" pitchFamily="34" charset="0"/>
                <a:cs typeface="Calibri" panose="020F0502020204030204" pitchFamily="34" charset="0"/>
              </a:rPr>
              <a:t> will meet criteria for treatment without need for HBV DNA assay. Only 1 of 4 options requires access to HBV DNA. </a:t>
            </a:r>
          </a:p>
          <a:p>
            <a:pPr lvl="1"/>
            <a:r>
              <a:rPr lang="en-GB" sz="1700" b="1" dirty="0">
                <a:latin typeface="Calibri" panose="020F0502020204030204" pitchFamily="34" charset="0"/>
                <a:cs typeface="Calibri" panose="020F0502020204030204" pitchFamily="34" charset="0"/>
              </a:rPr>
              <a:t>Use of non-invasive tests </a:t>
            </a:r>
            <a:r>
              <a:rPr lang="en-GB" sz="1700" dirty="0">
                <a:latin typeface="Calibri" panose="020F0502020204030204" pitchFamily="34" charset="0"/>
                <a:cs typeface="Calibri" panose="020F0502020204030204" pitchFamily="34" charset="0"/>
              </a:rPr>
              <a:t>(APRI/TE) (≥F2): greatest individual benefit in reducing liver cancer, cirrhosis and liver related mortality </a:t>
            </a:r>
          </a:p>
        </p:txBody>
      </p:sp>
      <p:pic>
        <p:nvPicPr>
          <p:cNvPr id="7" name="Picture 6" descr="A picture containing text, screenshot, number, font&#10;&#10;Description automatically generated">
            <a:extLst>
              <a:ext uri="{FF2B5EF4-FFF2-40B4-BE49-F238E27FC236}">
                <a16:creationId xmlns:a16="http://schemas.microsoft.com/office/drawing/2014/main" id="{61F32065-1202-FBCE-EC60-001310F9EE1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71889" y="2099343"/>
            <a:ext cx="4260942" cy="2205554"/>
          </a:xfrm>
          <a:prstGeom prst="rect">
            <a:avLst/>
          </a:prstGeom>
        </p:spPr>
      </p:pic>
      <p:pic>
        <p:nvPicPr>
          <p:cNvPr id="8" name="Picture 7" descr="A picture containing text, screenshot, number, font&#10;&#10;Description automatically generated">
            <a:extLst>
              <a:ext uri="{FF2B5EF4-FFF2-40B4-BE49-F238E27FC236}">
                <a16:creationId xmlns:a16="http://schemas.microsoft.com/office/drawing/2014/main" id="{85770D45-7FF7-9D68-3EA5-B4CD8C03BD2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71890" y="4515458"/>
            <a:ext cx="4260942" cy="2187793"/>
          </a:xfrm>
          <a:prstGeom prst="rect">
            <a:avLst/>
          </a:prstGeom>
        </p:spPr>
      </p:pic>
      <p:sp>
        <p:nvSpPr>
          <p:cNvPr id="9" name="Title 4">
            <a:extLst>
              <a:ext uri="{FF2B5EF4-FFF2-40B4-BE49-F238E27FC236}">
                <a16:creationId xmlns:a16="http://schemas.microsoft.com/office/drawing/2014/main" id="{7094F255-A89B-7342-C7E2-2F3189B6A8A6}"/>
              </a:ext>
            </a:extLst>
          </p:cNvPr>
          <p:cNvSpPr txBox="1">
            <a:spLocks/>
          </p:cNvSpPr>
          <p:nvPr/>
        </p:nvSpPr>
        <p:spPr bwMode="invGray">
          <a:xfrm>
            <a:off x="7936446" y="1655543"/>
            <a:ext cx="3384341" cy="452146"/>
          </a:xfrm>
          <a:prstGeom prst="rect">
            <a:avLst/>
          </a:prstGeom>
          <a:noFill/>
          <a:ln>
            <a:noFill/>
          </a:ln>
          <a:extLst>
            <a:ext uri="{909E8E84-426E-40dd-AFC4-6F175D3DCCD1}">
              <a14:hiddenFill xmlns:a14="http://schemas.microsoft.com/office/drawing/2010/main" xmlns:p14="http://schemas.microsoft.com/office/powerpoint/2010/main" xmlns:ma14="http://schemas.microsoft.com/office/mac/drawingml/2011/main" xmlns:a16="http://schemas.microsoft.com/office/drawing/2014/main" xmlns="">
                <a:solidFill>
                  <a:srgbClr val="FFFFFF"/>
                </a:solidFill>
              </a14:hiddenFill>
            </a:ext>
            <a:ext uri="{91240B29-F687-4f45-9708-019B960494DF}">
              <a14:hiddenLine xmlns:a14="http://schemas.microsoft.com/office/drawing/2010/main" xmlns:p14="http://schemas.microsoft.com/office/powerpoint/2010/main" xmlns:ma14="http://schemas.microsoft.com/office/mac/drawingml/2011/main" xmlns:a16="http://schemas.microsoft.com/office/drawing/2014/main" xmlns=""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18000" tIns="0" rIns="360000" bIns="0" numCol="1" anchor="t" anchorCtr="0" compatLnSpc="1">
            <a:prstTxWarp prst="textNoShape">
              <a:avLst/>
            </a:prstTxWarp>
            <a:noAutofit/>
          </a:bodyPr>
          <a:lstStyle>
            <a:lvl1pPr algn="l" rtl="0" eaLnBrk="0" fontAlgn="base" hangingPunct="0">
              <a:lnSpc>
                <a:spcPct val="90000"/>
              </a:lnSpc>
              <a:spcBef>
                <a:spcPct val="0"/>
              </a:spcBef>
              <a:spcAft>
                <a:spcPct val="0"/>
              </a:spcAft>
              <a:defRPr sz="2800" b="1" kern="1200">
                <a:solidFill>
                  <a:schemeClr val="tx2"/>
                </a:solidFill>
                <a:latin typeface="+mj-lt"/>
                <a:ea typeface="ＭＳ Ｐゴシック"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5pPr>
            <a:lvl6pPr marL="4572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6pPr>
            <a:lvl7pPr marL="9144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7pPr>
            <a:lvl8pPr marL="13716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8pPr>
            <a:lvl9pPr marL="18288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9CDE"/>
                </a:solidFill>
                <a:effectLst/>
                <a:uLnTx/>
                <a:uFillTx/>
                <a:latin typeface="Arial" panose="020B0604020202020204"/>
                <a:ea typeface="ＭＳ Ｐゴシック" panose="020B0600070205080204" pitchFamily="34" charset="-128"/>
              </a:rPr>
              <a:t>Proportion eligible according to different hypothetical treatment eligibility criteria</a:t>
            </a:r>
          </a:p>
        </p:txBody>
      </p:sp>
      <p:pic>
        <p:nvPicPr>
          <p:cNvPr id="4" name="Picture 3">
            <a:extLst>
              <a:ext uri="{FF2B5EF4-FFF2-40B4-BE49-F238E27FC236}">
                <a16:creationId xmlns:a16="http://schemas.microsoft.com/office/drawing/2014/main" id="{DDB0E0A5-0C61-3F0D-92B9-3E56E975C009}"/>
              </a:ext>
            </a:extLst>
          </p:cNvPr>
          <p:cNvPicPr>
            <a:picLocks noChangeAspect="1"/>
          </p:cNvPicPr>
          <p:nvPr/>
        </p:nvPicPr>
        <p:blipFill>
          <a:blip r:embed="rId5"/>
          <a:stretch>
            <a:fillRect/>
          </a:stretch>
        </p:blipFill>
        <p:spPr>
          <a:xfrm>
            <a:off x="11155323" y="860022"/>
            <a:ext cx="885903" cy="580588"/>
          </a:xfrm>
          <a:prstGeom prst="rect">
            <a:avLst/>
          </a:prstGeom>
        </p:spPr>
      </p:pic>
      <p:sp>
        <p:nvSpPr>
          <p:cNvPr id="5" name="Title 1">
            <a:extLst>
              <a:ext uri="{FF2B5EF4-FFF2-40B4-BE49-F238E27FC236}">
                <a16:creationId xmlns:a16="http://schemas.microsoft.com/office/drawing/2014/main" id="{A607FCB0-C34F-5A0F-5723-BB4174CCCD1A}"/>
              </a:ext>
            </a:extLst>
          </p:cNvPr>
          <p:cNvSpPr txBox="1">
            <a:spLocks/>
          </p:cNvSpPr>
          <p:nvPr/>
        </p:nvSpPr>
        <p:spPr bwMode="invGray">
          <a:xfrm>
            <a:off x="7271889" y="1097568"/>
            <a:ext cx="3983458" cy="465238"/>
          </a:xfrm>
          <a:prstGeom prst="rect">
            <a:avLst/>
          </a:prstGeom>
          <a:noFill/>
          <a:ln>
            <a:noFill/>
          </a:ln>
          <a:extLst>
            <a:ext uri="{909E8E84-426E-40dd-AFC4-6F175D3DCCD1}">
              <a14:hiddenFill xmlns="" xmlns:ma14="http://schemas.microsoft.com/office/mac/drawingml/2011/main" xmlns:p14="http://schemas.microsoft.com/office/powerpoint/2010/main" xmlns:a14="http://schemas.microsoft.com/office/drawing/2010/main">
                <a:solidFill>
                  <a:srgbClr val="FFFFFF"/>
                </a:solidFill>
              </a14:hiddenFill>
            </a:ext>
            <a:ext uri="{91240B29-F687-4f45-9708-019B960494DF}">
              <a14:hiddenLine xmlns="" xmlns:ma14="http://schemas.microsoft.com/office/mac/drawingml/2011/main" xmlns:p14="http://schemas.microsoft.com/office/powerpoint/2010/main" xmlns:a14="http://schemas.microsoft.com/office/drawing/2010/main" w="9525">
                <a:solidFill>
                  <a:srgbClr val="000000"/>
                </a:solidFill>
                <a:miter lim="800000"/>
                <a:headEnd/>
                <a:tailEnd/>
              </a14:hiddenLine>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tx2"/>
                </a:solidFill>
                <a:latin typeface="+mj-lt"/>
                <a:ea typeface="ＭＳ Ｐゴシック"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tx2"/>
                </a:solidFill>
                <a:latin typeface="+mn-lt"/>
                <a:ea typeface="ＭＳ Ｐゴシック" panose="020B0600070205080204" pitchFamily="34" charset="-128"/>
                <a:cs typeface="ＭＳ Ｐゴシック" charset="0"/>
              </a:defRPr>
            </a:lvl5pPr>
            <a:lvl6pPr marL="4572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6pPr>
            <a:lvl7pPr marL="9144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7pPr>
            <a:lvl8pPr marL="13716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8pPr>
            <a:lvl9pPr marL="1828800" algn="l" rtl="0" fontAlgn="base">
              <a:lnSpc>
                <a:spcPct val="90000"/>
              </a:lnSpc>
              <a:spcBef>
                <a:spcPct val="0"/>
              </a:spcBef>
              <a:spcAft>
                <a:spcPct val="0"/>
              </a:spcAft>
              <a:defRPr sz="2800" b="1">
                <a:solidFill>
                  <a:schemeClr val="tx2"/>
                </a:solidFill>
                <a:latin typeface="+mn-lt"/>
                <a:ea typeface="ＭＳ Ｐゴシック" panose="020B0600070205080204" pitchFamily="34" charset="-128"/>
              </a:defRPr>
            </a:lvl9pPr>
          </a:lstStyle>
          <a:p>
            <a:r>
              <a:rPr lang="en-US" sz="1600" dirty="0">
                <a:solidFill>
                  <a:srgbClr val="F18A00"/>
                </a:solidFill>
              </a:rPr>
              <a:t>Modelling</a:t>
            </a:r>
            <a:r>
              <a:rPr lang="en-US" sz="1600" dirty="0"/>
              <a:t>: </a:t>
            </a:r>
            <a:r>
              <a:rPr lang="en-US" sz="1600" b="0" dirty="0"/>
              <a:t>impact of changing age, HBV DNA and ALT levels eligibility for treatment </a:t>
            </a:r>
          </a:p>
        </p:txBody>
      </p:sp>
    </p:spTree>
    <p:extLst>
      <p:ext uri="{BB962C8B-B14F-4D97-AF65-F5344CB8AC3E}">
        <p14:creationId xmlns:p14="http://schemas.microsoft.com/office/powerpoint/2010/main" val="4006947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3Zii8lZTXyxVoOvfKhbNg"/>
</p:tagLst>
</file>

<file path=ppt/theme/theme1.xml><?xml version="1.0" encoding="utf-8"?>
<a:theme xmlns:a="http://schemas.openxmlformats.org/drawingml/2006/main" name="Cover">
  <a:themeElements>
    <a:clrScheme name="WHO - HBV">
      <a:dk1>
        <a:srgbClr val="00205C"/>
      </a:dk1>
      <a:lt1>
        <a:srgbClr val="FFFFFF"/>
      </a:lt1>
      <a:dk2>
        <a:srgbClr val="000000"/>
      </a:dk2>
      <a:lt2>
        <a:srgbClr val="E8E8E8"/>
      </a:lt2>
      <a:accent1>
        <a:srgbClr val="009ADE"/>
      </a:accent1>
      <a:accent2>
        <a:srgbClr val="F26828"/>
      </a:accent2>
      <a:accent3>
        <a:srgbClr val="F3A81D"/>
      </a:accent3>
      <a:accent4>
        <a:srgbClr val="A6228C"/>
      </a:accent4>
      <a:accent5>
        <a:srgbClr val="EF3841"/>
      </a:accent5>
      <a:accent6>
        <a:srgbClr val="4EA72E"/>
      </a:accent6>
      <a:hlink>
        <a:srgbClr val="009ADE"/>
      </a:hlink>
      <a:folHlink>
        <a:srgbClr val="A6228C"/>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Office Theme">
  <a:themeElements>
    <a:clrScheme name="WHO">
      <a:dk1>
        <a:sysClr val="windowText" lastClr="000000"/>
      </a:dk1>
      <a:lt1>
        <a:sysClr val="window" lastClr="FFFFFF"/>
      </a:lt1>
      <a:dk2>
        <a:srgbClr val="009CDE"/>
      </a:dk2>
      <a:lt2>
        <a:srgbClr val="F3F3F3"/>
      </a:lt2>
      <a:accent1>
        <a:srgbClr val="009CDE"/>
      </a:accent1>
      <a:accent2>
        <a:srgbClr val="F18A00"/>
      </a:accent2>
      <a:accent3>
        <a:srgbClr val="66C4EB"/>
      </a:accent3>
      <a:accent4>
        <a:srgbClr val="9B9B9B"/>
      </a:accent4>
      <a:accent5>
        <a:srgbClr val="CCEBF8"/>
      </a:accent5>
      <a:accent6>
        <a:srgbClr val="C9C9C9"/>
      </a:accent6>
      <a:hlink>
        <a:srgbClr val="009CDE"/>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WHO">
      <a:dk1>
        <a:sysClr val="windowText" lastClr="000000"/>
      </a:dk1>
      <a:lt1>
        <a:sysClr val="window" lastClr="FFFFFF"/>
      </a:lt1>
      <a:dk2>
        <a:srgbClr val="009CDE"/>
      </a:dk2>
      <a:lt2>
        <a:srgbClr val="F3F3F3"/>
      </a:lt2>
      <a:accent1>
        <a:srgbClr val="009CDE"/>
      </a:accent1>
      <a:accent2>
        <a:srgbClr val="F18A00"/>
      </a:accent2>
      <a:accent3>
        <a:srgbClr val="66C4EB"/>
      </a:accent3>
      <a:accent4>
        <a:srgbClr val="9B9B9B"/>
      </a:accent4>
      <a:accent5>
        <a:srgbClr val="CCEBF8"/>
      </a:accent5>
      <a:accent6>
        <a:srgbClr val="C9C9C9"/>
      </a:accent6>
      <a:hlink>
        <a:srgbClr val="009CDE"/>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page - no line">
  <a:themeElements>
    <a:clrScheme name="WHO - HBV">
      <a:dk1>
        <a:srgbClr val="00205C"/>
      </a:dk1>
      <a:lt1>
        <a:srgbClr val="FFFFFF"/>
      </a:lt1>
      <a:dk2>
        <a:srgbClr val="000000"/>
      </a:dk2>
      <a:lt2>
        <a:srgbClr val="E8E8E8"/>
      </a:lt2>
      <a:accent1>
        <a:srgbClr val="009ADE"/>
      </a:accent1>
      <a:accent2>
        <a:srgbClr val="F26828"/>
      </a:accent2>
      <a:accent3>
        <a:srgbClr val="F3A81D"/>
      </a:accent3>
      <a:accent4>
        <a:srgbClr val="A6228C"/>
      </a:accent4>
      <a:accent5>
        <a:srgbClr val="EF3841"/>
      </a:accent5>
      <a:accent6>
        <a:srgbClr val="4EA72E"/>
      </a:accent6>
      <a:hlink>
        <a:srgbClr val="009ADE"/>
      </a:hlink>
      <a:folHlink>
        <a:srgbClr val="A6228C"/>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tent page - with line">
  <a:themeElements>
    <a:clrScheme name="WHO - HBV">
      <a:dk1>
        <a:srgbClr val="00205C"/>
      </a:dk1>
      <a:lt1>
        <a:srgbClr val="FFFFFF"/>
      </a:lt1>
      <a:dk2>
        <a:srgbClr val="000000"/>
      </a:dk2>
      <a:lt2>
        <a:srgbClr val="E8E8E8"/>
      </a:lt2>
      <a:accent1>
        <a:srgbClr val="009ADE"/>
      </a:accent1>
      <a:accent2>
        <a:srgbClr val="F26828"/>
      </a:accent2>
      <a:accent3>
        <a:srgbClr val="F3A81D"/>
      </a:accent3>
      <a:accent4>
        <a:srgbClr val="A6228C"/>
      </a:accent4>
      <a:accent5>
        <a:srgbClr val="EF3841"/>
      </a:accent5>
      <a:accent6>
        <a:srgbClr val="4EA72E"/>
      </a:accent6>
      <a:hlink>
        <a:srgbClr val="009ADE"/>
      </a:hlink>
      <a:folHlink>
        <a:srgbClr val="A6228C"/>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Recommendations">
  <a:themeElements>
    <a:clrScheme name="WHO - HBV">
      <a:dk1>
        <a:srgbClr val="00205C"/>
      </a:dk1>
      <a:lt1>
        <a:srgbClr val="FFFFFF"/>
      </a:lt1>
      <a:dk2>
        <a:srgbClr val="000000"/>
      </a:dk2>
      <a:lt2>
        <a:srgbClr val="E8E8E8"/>
      </a:lt2>
      <a:accent1>
        <a:srgbClr val="009ADE"/>
      </a:accent1>
      <a:accent2>
        <a:srgbClr val="F26828"/>
      </a:accent2>
      <a:accent3>
        <a:srgbClr val="F3A81D"/>
      </a:accent3>
      <a:accent4>
        <a:srgbClr val="A6228C"/>
      </a:accent4>
      <a:accent5>
        <a:srgbClr val="EF3841"/>
      </a:accent5>
      <a:accent6>
        <a:srgbClr val="4EA72E"/>
      </a:accent6>
      <a:hlink>
        <a:srgbClr val="009ADE"/>
      </a:hlink>
      <a:folHlink>
        <a:srgbClr val="A6228C"/>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Rationale">
  <a:themeElements>
    <a:clrScheme name="WHO - HBV">
      <a:dk1>
        <a:srgbClr val="00205C"/>
      </a:dk1>
      <a:lt1>
        <a:srgbClr val="FFFFFF"/>
      </a:lt1>
      <a:dk2>
        <a:srgbClr val="000000"/>
      </a:dk2>
      <a:lt2>
        <a:srgbClr val="E8E8E8"/>
      </a:lt2>
      <a:accent1>
        <a:srgbClr val="009ADE"/>
      </a:accent1>
      <a:accent2>
        <a:srgbClr val="F26828"/>
      </a:accent2>
      <a:accent3>
        <a:srgbClr val="F3A81D"/>
      </a:accent3>
      <a:accent4>
        <a:srgbClr val="A6228C"/>
      </a:accent4>
      <a:accent5>
        <a:srgbClr val="EF3841"/>
      </a:accent5>
      <a:accent6>
        <a:srgbClr val="4EA72E"/>
      </a:accent6>
      <a:hlink>
        <a:srgbClr val="009ADE"/>
      </a:hlink>
      <a:folHlink>
        <a:srgbClr val="A6228C"/>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Evidence base">
  <a:themeElements>
    <a:clrScheme name="WHO - HBV">
      <a:dk1>
        <a:srgbClr val="00205C"/>
      </a:dk1>
      <a:lt1>
        <a:srgbClr val="FFFFFF"/>
      </a:lt1>
      <a:dk2>
        <a:srgbClr val="000000"/>
      </a:dk2>
      <a:lt2>
        <a:srgbClr val="E8E8E8"/>
      </a:lt2>
      <a:accent1>
        <a:srgbClr val="009ADE"/>
      </a:accent1>
      <a:accent2>
        <a:srgbClr val="F26828"/>
      </a:accent2>
      <a:accent3>
        <a:srgbClr val="F3A81D"/>
      </a:accent3>
      <a:accent4>
        <a:srgbClr val="A6228C"/>
      </a:accent4>
      <a:accent5>
        <a:srgbClr val="EF3841"/>
      </a:accent5>
      <a:accent6>
        <a:srgbClr val="4EA72E"/>
      </a:accent6>
      <a:hlink>
        <a:srgbClr val="009ADE"/>
      </a:hlink>
      <a:folHlink>
        <a:srgbClr val="A6228C"/>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Back cover">
  <a:themeElements>
    <a:clrScheme name="WHO - HBV">
      <a:dk1>
        <a:srgbClr val="00205C"/>
      </a:dk1>
      <a:lt1>
        <a:srgbClr val="FFFFFF"/>
      </a:lt1>
      <a:dk2>
        <a:srgbClr val="000000"/>
      </a:dk2>
      <a:lt2>
        <a:srgbClr val="E8E8E8"/>
      </a:lt2>
      <a:accent1>
        <a:srgbClr val="009ADE"/>
      </a:accent1>
      <a:accent2>
        <a:srgbClr val="F26828"/>
      </a:accent2>
      <a:accent3>
        <a:srgbClr val="F3A81D"/>
      </a:accent3>
      <a:accent4>
        <a:srgbClr val="A6228C"/>
      </a:accent4>
      <a:accent5>
        <a:srgbClr val="EF3841"/>
      </a:accent5>
      <a:accent6>
        <a:srgbClr val="4EA72E"/>
      </a:accent6>
      <a:hlink>
        <a:srgbClr val="009ADE"/>
      </a:hlink>
      <a:folHlink>
        <a:srgbClr val="A6228C"/>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docProps/app.xml><?xml version="1.0" encoding="utf-8"?>
<Properties xmlns="http://schemas.openxmlformats.org/officeDocument/2006/extended-properties" xmlns:vt="http://schemas.openxmlformats.org/officeDocument/2006/docPropsVTypes">
  <TotalTime>6045</TotalTime>
  <Words>3529</Words>
  <Application>Microsoft Office PowerPoint</Application>
  <PresentationFormat>Widescreen</PresentationFormat>
  <Paragraphs>254</Paragraphs>
  <Slides>20</Slides>
  <Notes>19</Notes>
  <HiddenSlides>0</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20</vt:i4>
      </vt:variant>
    </vt:vector>
  </HeadingPairs>
  <TitlesOfParts>
    <vt:vector size="43" baseType="lpstr">
      <vt:lpstr>MS Gothic</vt:lpstr>
      <vt:lpstr>ＭＳ Ｐゴシック</vt:lpstr>
      <vt:lpstr>Aptos</vt:lpstr>
      <vt:lpstr>Arial</vt:lpstr>
      <vt:lpstr>Calibri</vt:lpstr>
      <vt:lpstr>Calibri Light</vt:lpstr>
      <vt:lpstr>Courier New</vt:lpstr>
      <vt:lpstr>Ebrima</vt:lpstr>
      <vt:lpstr>IAS Ribbon Sans Bold</vt:lpstr>
      <vt:lpstr>Times New Roman</vt:lpstr>
      <vt:lpstr>Wingdings</vt:lpstr>
      <vt:lpstr>Cover</vt:lpstr>
      <vt:lpstr>Content page - no line</vt:lpstr>
      <vt:lpstr>Content page - with line</vt:lpstr>
      <vt:lpstr>Recommendations</vt:lpstr>
      <vt:lpstr>Rationale</vt:lpstr>
      <vt:lpstr>Evidence base</vt:lpstr>
      <vt:lpstr>Back cover</vt:lpstr>
      <vt:lpstr>2_Office Theme</vt:lpstr>
      <vt:lpstr>8_Office Theme</vt:lpstr>
      <vt:lpstr>3_Office Theme</vt:lpstr>
      <vt:lpstr>Office Theme</vt:lpstr>
      <vt:lpstr>think-cell Slide</vt:lpstr>
      <vt:lpstr>2024 WHO HBV Guidelines for prevention, diagnosis, and treatment of people with chronic hepatitis B infection   </vt:lpstr>
      <vt:lpstr>PowerPoint Presentation</vt:lpstr>
      <vt:lpstr>Distinctive Features of WHO Guidelines</vt:lpstr>
      <vt:lpstr>  Why the need for updated WHO HBV guidelines? </vt:lpstr>
      <vt:lpstr>HBV Guideline Recomendations (2015)  and PMTCT update (2020)</vt:lpstr>
      <vt:lpstr>  Key topics of new Hepatitis B Guidelines across the cascade of prevention, diagnosis, treatment &amp; care - WHO hepatitis B guidelines 2024 </vt:lpstr>
      <vt:lpstr>1. RECOMMENDATIONS – Non-invasive tests for liver fibrosis</vt:lpstr>
      <vt:lpstr>2. RECOMMENDATIONS – Who to treat?</vt:lpstr>
      <vt:lpstr>Expanded treatment eligibility - Key messages</vt:lpstr>
      <vt:lpstr>2015</vt:lpstr>
      <vt:lpstr>3. RECOMMENDATIONS and RATIONALE – First line antiviral therapies</vt:lpstr>
      <vt:lpstr>4. RECOMMENDATIONS - Preventing mother to child transmission of HBV using antiviral prophylaxis </vt:lpstr>
      <vt:lpstr>IMPLEMENTATION CONSIDERATIONS – Antiviral prophylaxis for PMTCT</vt:lpstr>
      <vt:lpstr>5. RECOMMENDATIONS AND RATIONALE – HBV DNA testing and Reflex testing</vt:lpstr>
      <vt:lpstr>5. RECOMMENDATIONS AND RATIONALE – HDV testing - Who to test?</vt:lpstr>
      <vt:lpstr>5. RECOMMENDATIONS – HDV testing    How to test?</vt:lpstr>
      <vt:lpstr>6. IMPLEMENTATION CONSIDERATIONS – HBV DNA POC + Reflex                                                                                                                 testing</vt:lpstr>
      <vt:lpstr>EVIDENCE-BASE AND RATIONALE – Range of observed HBV service delivery models</vt:lpstr>
      <vt:lpstr>Implementation priorities</vt:lpstr>
      <vt:lpstr>Acknowledgements Guidelines Development Group and  WHO Steering Committee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Innes</dc:creator>
  <cp:lastModifiedBy>Preview 1 Rack 2</cp:lastModifiedBy>
  <cp:revision>206</cp:revision>
  <dcterms:created xsi:type="dcterms:W3CDTF">2024-03-27T16:08:21Z</dcterms:created>
  <dcterms:modified xsi:type="dcterms:W3CDTF">2024-07-18T13:22:10Z</dcterms:modified>
</cp:coreProperties>
</file>