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handoutMasterIdLst>
    <p:handoutMasterId r:id="rId18"/>
  </p:handoutMasterIdLst>
  <p:sldIdLst>
    <p:sldId id="266" r:id="rId2"/>
    <p:sldId id="2147374666" r:id="rId3"/>
    <p:sldId id="2147374648" r:id="rId4"/>
    <p:sldId id="4717" r:id="rId5"/>
    <p:sldId id="4683" r:id="rId6"/>
    <p:sldId id="2147374649" r:id="rId7"/>
    <p:sldId id="2147374652" r:id="rId8"/>
    <p:sldId id="2147374655" r:id="rId9"/>
    <p:sldId id="2147374647" r:id="rId10"/>
    <p:sldId id="2147374660" r:id="rId11"/>
    <p:sldId id="2147374661" r:id="rId12"/>
    <p:sldId id="2147374663" r:id="rId13"/>
    <p:sldId id="2147374664" r:id="rId14"/>
    <p:sldId id="2147374665" r:id="rId15"/>
    <p:sldId id="2147374650" r:id="rId16"/>
  </p:sldIdLst>
  <p:sldSz cx="12192000" cy="6858000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B13"/>
    <a:srgbClr val="EA9B42"/>
    <a:srgbClr val="44C200"/>
    <a:srgbClr val="18979A"/>
    <a:srgbClr val="0070C4"/>
    <a:srgbClr val="2B8D1B"/>
    <a:srgbClr val="0066B3"/>
    <a:srgbClr val="9148C8"/>
    <a:srgbClr val="BC84E6"/>
    <a:srgbClr val="F1B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 autoAdjust="0"/>
    <p:restoredTop sz="94257" autoAdjust="0"/>
  </p:normalViewPr>
  <p:slideViewPr>
    <p:cSldViewPr>
      <p:cViewPr varScale="1">
        <p:scale>
          <a:sx n="113" d="100"/>
          <a:sy n="113" d="100"/>
        </p:scale>
        <p:origin x="66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29" d="100"/>
        <a:sy n="129" d="100"/>
      </p:scale>
      <p:origin x="0" y="11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40EF7D-0234-440E-8C0B-EBA6CDF48E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09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0E63C7D-2462-4169-BDF5-03E1A22E41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290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E00C2-77A7-40AF-B531-BFA9ED58091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1F34F-06D3-4144-B601-AB9F1204D5C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3F3F1-A5C8-4696-A3FF-F942654C897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41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782A0-710A-4AA0-9BBC-BA7D02C7A21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CA05A-973F-44E9-B8CA-107B062EFD9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2F992-9C1E-4ADA-9678-B7CA3038921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F99FF-246F-4F6F-8C6F-77C9D505286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59D1A-E561-4B2B-8CBC-77BBB2F1E4B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89DF5-D959-431A-812D-1601BDCC8D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7C9B2-A9B6-4DFA-BFE4-DB35213578D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39653-0EFC-4DC1-A17A-6EFC00B82E2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7CB6DE-93E9-46F1-AFF2-870629970D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mmunizationdata.who.int/pages/coverage/hepb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792" y="3284984"/>
            <a:ext cx="7357341" cy="2967485"/>
          </a:xfrm>
        </p:spPr>
        <p:txBody>
          <a:bodyPr anchor="ctr" anchorCtr="0">
            <a:normAutofit/>
          </a:bodyPr>
          <a:lstStyle/>
          <a:p>
            <a:r>
              <a:rPr lang="en-ZA" sz="4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New </a:t>
            </a:r>
            <a:r>
              <a:rPr lang="en-ZA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sz="4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pproach to          Prevent, Diagnose and Treat </a:t>
            </a:r>
            <a:br>
              <a:rPr lang="en-ZA" sz="4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4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Hepatitis B in Africa</a:t>
            </a:r>
            <a:endParaRPr lang="en-GB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1784" y="696043"/>
            <a:ext cx="7357344" cy="2732957"/>
          </a:xfrm>
        </p:spPr>
        <p:txBody>
          <a:bodyPr>
            <a:normAutofit fontScale="25000" lnSpcReduction="20000"/>
          </a:bodyPr>
          <a:lstStyle/>
          <a:p>
            <a:pPr algn="ctr" eaLnBrk="1" hangingPunct="1"/>
            <a:r>
              <a:rPr lang="en-ZA" sz="1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CWN Spearman</a:t>
            </a:r>
          </a:p>
          <a:p>
            <a:pPr algn="ctr" eaLnBrk="1" hangingPunct="1"/>
            <a:endParaRPr lang="en-Z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ZA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ZA" sz="10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Hepatology</a:t>
            </a:r>
          </a:p>
          <a:p>
            <a:pPr algn="ctr" eaLnBrk="1" hangingPunct="1"/>
            <a:r>
              <a:rPr lang="en-ZA" sz="10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Medicine</a:t>
            </a:r>
          </a:p>
          <a:p>
            <a:pPr algn="ctr" eaLnBrk="1" hangingPunct="1"/>
            <a:r>
              <a:rPr lang="en-ZA" sz="10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Health Sciences</a:t>
            </a:r>
          </a:p>
          <a:p>
            <a:pPr algn="ctr" eaLnBrk="1" hangingPunct="1"/>
            <a:r>
              <a:rPr lang="en-ZA" sz="10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Cape Town &amp;</a:t>
            </a:r>
          </a:p>
          <a:p>
            <a:pPr algn="ctr" eaLnBrk="1" hangingPunct="1"/>
            <a:r>
              <a:rPr lang="en-ZA" sz="10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Groote Schuur Hospital</a:t>
            </a:r>
            <a:endParaRPr lang="en-GB" sz="10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0CB6-036C-3DC2-325E-F05C4414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Addressing the Challenges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1F15-5022-69C5-05D7-0BBF8674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69101"/>
            <a:ext cx="11856640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Role of Advocacy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Contextualizing HBV education and treatment guidelines, within the beliefs, behaviours, experiences, and expectations of PLWHB in different settings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HBV champions and peer supporters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nhance the profile of HBV, education, and tackle stigma</a:t>
            </a:r>
          </a:p>
          <a:p>
            <a:pPr>
              <a:spcBef>
                <a:spcPts val="0"/>
              </a:spcBef>
            </a:pP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Women in Hepatitis Africa</a:t>
            </a: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Trained &gt;5 000 African women (18 countries) as ‘Hepatitis Champions’</a:t>
            </a:r>
          </a:p>
          <a:p>
            <a:pPr>
              <a:spcBef>
                <a:spcPts val="0"/>
              </a:spcBef>
            </a:pPr>
            <a:endParaRPr lang="en-ZA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ZA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90% uptake of HB-Birth </a:t>
            </a: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lang="en-ZA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vaccination by low literacy women for their babies, and improved                  overall health outcomes for mothers and infants: </a:t>
            </a: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Makoko community in Nigeria</a:t>
            </a:r>
          </a:p>
          <a:p>
            <a:pPr marL="728662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Z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haring stories: Hepatitis B Foundation (‘</a:t>
            </a:r>
            <a:r>
              <a:rPr lang="en-Z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HepBStories.Org</a:t>
            </a: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’) &amp; the World Hepatitis Alliance (‘Stories’)</a:t>
            </a:r>
          </a:p>
          <a:p>
            <a:pPr>
              <a:spcBef>
                <a:spcPts val="0"/>
              </a:spcBef>
            </a:pPr>
            <a:endParaRPr lang="en-ZA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culturally and regionally targeted communication strategies for HBV             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ZA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enhance knowledge and reduce stigma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B6174-07D1-D4D2-D029-BA52D24E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4" y="5608533"/>
            <a:ext cx="1149002" cy="1019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2D570-A6B6-F794-9AC1-C4F8ECF37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015" y="5609781"/>
            <a:ext cx="1149002" cy="1088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2FE7E6-EB5C-3104-82FA-7AA95D1E4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361" y="5619520"/>
            <a:ext cx="1085241" cy="1047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F1345-34CC-640F-DBAD-7B2CE7889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181" y="5455427"/>
            <a:ext cx="1320746" cy="1243269"/>
          </a:xfrm>
          <a:prstGeom prst="rect">
            <a:avLst/>
          </a:prstGeom>
          <a:ln w="9525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505C3B-FEA2-0375-CA13-269C9DC4A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537" y="5671259"/>
            <a:ext cx="1320746" cy="965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33B57A-710A-83DC-8FAB-5708997D35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8425" y="5612492"/>
            <a:ext cx="1231762" cy="938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F5DCEF-44F5-D307-4BD7-DDE28AB6E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6872" y="5660073"/>
            <a:ext cx="1149002" cy="938126"/>
          </a:xfrm>
          <a:prstGeom prst="rect">
            <a:avLst/>
          </a:prstGeom>
          <a:ln w="2857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3C9AB-ED51-DBED-586C-D24900DE3AE1}"/>
              </a:ext>
            </a:extLst>
          </p:cNvPr>
          <p:cNvSpPr txBox="1"/>
          <p:nvPr/>
        </p:nvSpPr>
        <p:spPr>
          <a:xfrm>
            <a:off x="9423306" y="5856848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BMC Global &amp; Public Health </a:t>
            </a:r>
          </a:p>
          <a:p>
            <a:pPr algn="ctr"/>
            <a:r>
              <a:rPr lang="en-ZA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2023: 1:24</a:t>
            </a:r>
          </a:p>
        </p:txBody>
      </p:sp>
    </p:spTree>
    <p:extLst>
      <p:ext uri="{BB962C8B-B14F-4D97-AF65-F5344CB8AC3E}">
        <p14:creationId xmlns:p14="http://schemas.microsoft.com/office/powerpoint/2010/main" val="32345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A806-140A-AA2C-94A8-F1E47B7A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7837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Addressing the Challenges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7D3D-ED53-A7C4-BD7C-8CE48D11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2978"/>
            <a:ext cx="11679088" cy="535932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23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Improved HBV prevention strategies</a:t>
            </a:r>
          </a:p>
          <a:p>
            <a:pPr marL="0" indent="0">
              <a:spcBef>
                <a:spcPts val="0"/>
              </a:spcBef>
              <a:buNone/>
            </a:pPr>
            <a:endParaRPr lang="en-ZA" sz="13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ZA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Vaccination, </a:t>
            </a:r>
            <a:r>
              <a:rPr lang="en-ZA" sz="2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en-ZA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HB-Birth dose Vaccination is cornerstone of HBV prevention</a:t>
            </a:r>
          </a:p>
          <a:p>
            <a:pPr marL="0" indent="0">
              <a:spcBef>
                <a:spcPts val="0"/>
              </a:spcBef>
              <a:buNone/>
            </a:pPr>
            <a:endParaRPr lang="en-ZA" sz="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June 2023: Gavi: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Recommitted HB-BD vaccine support for LICs: Sustainable implementation</a:t>
            </a:r>
          </a:p>
          <a:p>
            <a:pPr>
              <a:spcBef>
                <a:spcPts val="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Modelling studies repeatedly shown HB-BD vaccination to be cost-effective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Home deliveries and HB-Birth dose Vaccination: China, Indonesia and Vietnam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Increasing capacity for auxiliary health workers or community health workers to administer HB-BD vaccines at home</a:t>
            </a:r>
          </a:p>
          <a:p>
            <a:pPr>
              <a:spcBef>
                <a:spcPts val="0"/>
              </a:spcBef>
            </a:pPr>
            <a:endParaRPr lang="en-GB" sz="1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Pregnancy tracking to improve HB-BD coverage: </a:t>
            </a: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Village health workers inform community health workers of births </a:t>
            </a:r>
          </a:p>
          <a:p>
            <a:pPr>
              <a:spcBef>
                <a:spcPts val="0"/>
              </a:spcBef>
            </a:pPr>
            <a:endParaRPr lang="en-Z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Anti-viral prophylaxis for highly viraemic HBsAg-positive pregnant women</a:t>
            </a:r>
          </a:p>
          <a:p>
            <a:pPr marL="0" indent="0">
              <a:spcBef>
                <a:spcPts val="0"/>
              </a:spcBef>
              <a:buNone/>
            </a:pPr>
            <a:endParaRPr lang="en-ZA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&lt;1% of pregnant women screened and treated to prevent HBV MTCT in Africa</a:t>
            </a:r>
          </a:p>
          <a:p>
            <a:endParaRPr lang="en-ZA" sz="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7863" indent="-180975">
              <a:buFont typeface="Courier New" panose="02070309020205020404" pitchFamily="49" charset="0"/>
              <a:buChar char="o"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ZA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imited access to HBV viral load quantification</a:t>
            </a:r>
          </a:p>
          <a:p>
            <a:pPr marL="334963" indent="0">
              <a:buNone/>
            </a:pPr>
            <a:endParaRPr lang="en-ZA" sz="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triple elimination initiative </a:t>
            </a: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(HIV, syphilis and HBV) ensuring universal access to affordable            POC screening, treatment, and follow-up of all women is key</a:t>
            </a:r>
          </a:p>
          <a:p>
            <a:endParaRPr lang="en-ZA" sz="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Follow-up HBsAg screening of partners &amp; families: Break cycles of infection within communities</a:t>
            </a:r>
          </a:p>
          <a:p>
            <a:pPr marL="0" indent="0">
              <a:spcBef>
                <a:spcPts val="0"/>
              </a:spcBef>
              <a:buNone/>
            </a:pP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D4697EB9-E8F6-8DD2-5382-577DE804D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527"/>
            <a:ext cx="2412380" cy="11339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4A5A4-EB67-8A1D-23C7-C4038379D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80" y="119527"/>
            <a:ext cx="2297374" cy="1328733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680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55B0-C405-2060-E0D3-5534B17A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665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Addressing the Challenges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F807-B66B-C3DA-E548-7B3D8F07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1737304" cy="580526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Improved access to HBV diagnostics</a:t>
            </a:r>
          </a:p>
          <a:p>
            <a:pPr marL="0" indent="0">
              <a:spcBef>
                <a:spcPts val="0"/>
              </a:spcBef>
              <a:buNone/>
            </a:pPr>
            <a:endParaRPr lang="en-ZA" sz="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Prevention strategies and expanded treatment access programmes can only be realized if affordable and reliable diagnostics are available</a:t>
            </a:r>
          </a:p>
          <a:p>
            <a:pPr>
              <a:spcBef>
                <a:spcPts val="0"/>
              </a:spcBef>
            </a:pPr>
            <a:endParaRPr lang="en-ZA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HBV molecular diagnostics often more expensive than costs of 1-year TDF (32 USD/annum)</a:t>
            </a:r>
          </a:p>
          <a:p>
            <a:pPr>
              <a:spcBef>
                <a:spcPts val="0"/>
              </a:spcBef>
            </a:pPr>
            <a:endParaRPr lang="en-ZA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prequalified HBsAg POC tests must be available at primary care level </a:t>
            </a:r>
          </a:p>
          <a:p>
            <a:pPr marL="0" indent="0">
              <a:spcBef>
                <a:spcPts val="0"/>
              </a:spcBef>
              <a:buNone/>
            </a:pPr>
            <a:endParaRPr lang="en-ZA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3603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ZA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identify and link PLWHB to care</a:t>
            </a:r>
          </a:p>
          <a:p>
            <a:pPr marL="808038" indent="-360363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ZA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HBV DNA POC testing has potential to risk-stratify PLWHB</a:t>
            </a:r>
          </a:p>
          <a:p>
            <a:pPr>
              <a:spcBef>
                <a:spcPts val="0"/>
              </a:spcBef>
            </a:pPr>
            <a:endParaRPr lang="en-ZA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Transient elastography to assess liver fibrosis and risk of cirrhosis and HCC</a:t>
            </a:r>
            <a:endParaRPr lang="en-Z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Novel screening approaches: Active screen all approach</a:t>
            </a:r>
          </a:p>
          <a:p>
            <a:pPr marL="0" indent="0">
              <a:spcBef>
                <a:spcPts val="0"/>
              </a:spcBef>
              <a:buNone/>
            </a:pPr>
            <a:endParaRPr lang="en-ZA" sz="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ZA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ommunity screening initiatives: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aise awareness of viral hepatitis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Z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early case finding</a:t>
            </a:r>
          </a:p>
          <a:p>
            <a:endParaRPr lang="en-ZA" sz="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334963">
              <a:buFont typeface="Courier New" panose="02070309020205020404" pitchFamily="49" charset="0"/>
              <a:buChar char="o"/>
            </a:pPr>
            <a:r>
              <a:rPr lang="en-ZA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Linking HBV screening to other events: </a:t>
            </a: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ZA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ensus initiatives and village festivals: Rwanda</a:t>
            </a:r>
          </a:p>
          <a:p>
            <a:pPr marL="808038" indent="-334963">
              <a:buFont typeface="Courier New" panose="02070309020205020404" pitchFamily="49" charset="0"/>
              <a:buChar char="o"/>
            </a:pPr>
            <a:endParaRPr lang="en-ZA" sz="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334963">
              <a:buFont typeface="Courier New" panose="02070309020205020404" pitchFamily="49" charset="0"/>
              <a:buChar char="o"/>
            </a:pPr>
            <a:r>
              <a:rPr lang="en-ZA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Cooperation with religious leaders: </a:t>
            </a: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ZA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inkage of campaigns &amp; public education with major religious festivals</a:t>
            </a:r>
          </a:p>
          <a:p>
            <a:pPr marL="808038" indent="-334963">
              <a:buFont typeface="Courier New" panose="02070309020205020404" pitchFamily="49" charset="0"/>
              <a:buChar char="o"/>
            </a:pPr>
            <a:endParaRPr lang="en-ZA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screening: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Egypt screened 60 M people for HCV</a:t>
            </a:r>
            <a:endParaRPr lang="en-Z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334963">
              <a:buFont typeface="Courier New" panose="02070309020205020404" pitchFamily="49" charset="0"/>
              <a:buChar char="o"/>
            </a:pPr>
            <a:endParaRPr lang="en-ZA" sz="1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334963">
              <a:buFont typeface="Courier New" panose="02070309020205020404" pitchFamily="49" charset="0"/>
              <a:buChar char="o"/>
            </a:pPr>
            <a:endParaRPr lang="en-ZA" sz="1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4C5B-C7CE-CBCB-E476-99DB3096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913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Addressing the Challenges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7B74-A4AD-3686-2E7D-C39437FFA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6"/>
            <a:ext cx="11582400" cy="549144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ZA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Simplified and expanded access to HBV treatment: Integrate care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ZA" sz="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Mother-to child prevention and HBV treatment algorithms that can be implemented at primary care/community level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Sustainable access to Tenofovir and ensure retainment in care and adherence to treatment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WHO 2024 HBV Treatment Guidelines: Demystify the management of Hepatitis B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 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options for meeting treatment eligibility: Captures at least 50% of all PLWHB people versus previous 8–15%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itchFamily="2" charset="2"/>
              <a:buChar char=""/>
            </a:pPr>
            <a:endParaRPr lang="en-ZA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New APRI 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AST to Platelet Ratio Index</a:t>
            </a:r>
            <a:r>
              <a:rPr lang="en-GB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criteria for staging liver disease: &gt;0.5 for F2 fibrosis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itchFamily="2" charset="2"/>
              <a:buChar char=""/>
            </a:pPr>
            <a:endParaRPr lang="en-GB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Alternative antiviral regimens for treatment </a:t>
            </a: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 Hepatitis B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itchFamily="2" charset="2"/>
              <a:buChar char=""/>
            </a:pPr>
            <a:endParaRPr lang="en-ZA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Expanded access to antiviral prophylaxis for HBsAg positive pregnant women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itchFamily="2" charset="2"/>
              <a:buChar char=""/>
            </a:pPr>
            <a:endParaRPr lang="en-ZA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 of point-of-care HBV DNA assays at primary care level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endParaRPr lang="en-ZA" sz="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Reflex Hepatitis D co-infection testing if HBsAg positive: Need to address acces</a:t>
            </a: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 to Bulevirtide</a:t>
            </a:r>
            <a:endParaRPr lang="en-ZA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rt&#10;&#10;Description automatically generated">
            <a:extLst>
              <a:ext uri="{FF2B5EF4-FFF2-40B4-BE49-F238E27FC236}">
                <a16:creationId xmlns:a16="http://schemas.microsoft.com/office/drawing/2014/main" id="{B52600D4-162E-5698-E1CE-B7E49F554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4" y="787290"/>
            <a:ext cx="5976664" cy="45220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0F87AA-51FB-5768-7A88-B2C7D42BB373}"/>
              </a:ext>
            </a:extLst>
          </p:cNvPr>
          <p:cNvSpPr txBox="1"/>
          <p:nvPr/>
        </p:nvSpPr>
        <p:spPr>
          <a:xfrm>
            <a:off x="3107842" y="150625"/>
            <a:ext cx="5976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WHO 2024 Hepatitis B Guidelines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8293A-AA6C-95B6-AB5D-CE9D9A3A54CA}"/>
              </a:ext>
            </a:extLst>
          </p:cNvPr>
          <p:cNvSpPr txBox="1"/>
          <p:nvPr/>
        </p:nvSpPr>
        <p:spPr>
          <a:xfrm>
            <a:off x="911424" y="5446303"/>
            <a:ext cx="10585176" cy="10464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 </a:t>
            </a:r>
            <a:r>
              <a:rPr lang="en-GB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options for meeting treatment eligibility will capture at least 50% of all HBsAg-positive people versus previous 8–15% PLWHB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TDF prophylaxis for preventing HBV MTCT no longer dependent on HBV DNA quantification</a:t>
            </a:r>
            <a:endParaRPr lang="en-ZA" sz="1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diagram of a test&#10;&#10;Description automatically generated">
            <a:extLst>
              <a:ext uri="{FF2B5EF4-FFF2-40B4-BE49-F238E27FC236}">
                <a16:creationId xmlns:a16="http://schemas.microsoft.com/office/drawing/2014/main" id="{1C36A57F-48A7-8ABC-B820-0EECA46B9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68" y="1115858"/>
            <a:ext cx="5389318" cy="38884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7AB2D6-C7F1-9B10-F9C9-BBED9EB37A4A}"/>
              </a:ext>
            </a:extLst>
          </p:cNvPr>
          <p:cNvSpPr/>
          <p:nvPr/>
        </p:nvSpPr>
        <p:spPr>
          <a:xfrm>
            <a:off x="911424" y="1412776"/>
            <a:ext cx="4248472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8F66E-F3F7-24B6-CF5A-C62108C451DB}"/>
              </a:ext>
            </a:extLst>
          </p:cNvPr>
          <p:cNvSpPr/>
          <p:nvPr/>
        </p:nvSpPr>
        <p:spPr>
          <a:xfrm>
            <a:off x="911424" y="2204864"/>
            <a:ext cx="424847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EDF8C-AD3C-AD37-8B44-283A0078E893}"/>
              </a:ext>
            </a:extLst>
          </p:cNvPr>
          <p:cNvSpPr/>
          <p:nvPr/>
        </p:nvSpPr>
        <p:spPr>
          <a:xfrm>
            <a:off x="10272464" y="3068960"/>
            <a:ext cx="1637322" cy="1935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45506A-3687-FED5-3C42-971278B4AB6C}"/>
              </a:ext>
            </a:extLst>
          </p:cNvPr>
          <p:cNvSpPr/>
          <p:nvPr/>
        </p:nvSpPr>
        <p:spPr>
          <a:xfrm>
            <a:off x="911424" y="2780928"/>
            <a:ext cx="4248472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5F3AD7-422A-0388-1149-A5B95CE97CB3}"/>
              </a:ext>
            </a:extLst>
          </p:cNvPr>
          <p:cNvSpPr/>
          <p:nvPr/>
        </p:nvSpPr>
        <p:spPr>
          <a:xfrm>
            <a:off x="911424" y="4077072"/>
            <a:ext cx="424847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1B9F4-D589-14B8-7879-19224514B6FF}"/>
              </a:ext>
            </a:extLst>
          </p:cNvPr>
          <p:cNvSpPr/>
          <p:nvPr/>
        </p:nvSpPr>
        <p:spPr>
          <a:xfrm>
            <a:off x="1343472" y="4807117"/>
            <a:ext cx="2592288" cy="2071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9E5D-CEFD-6AE2-5A08-9E725AFD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814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Hepatitis B in Africa: Addressing the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38DC0-2A90-ABB2-FDB9-5F250748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1959"/>
            <a:ext cx="11366765" cy="5400600"/>
          </a:xfrm>
        </p:spPr>
        <p:txBody>
          <a:bodyPr>
            <a:norm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Z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ncrease HCW and public awareness of HBV transmission routes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Educate that it is a silent but vaccine preventable disease with devastating consequences of cirrhosis and hepatocellular carcinoma</a:t>
            </a:r>
          </a:p>
          <a:p>
            <a:pPr marL="0" indent="0">
              <a:buNone/>
            </a:pPr>
            <a:endParaRPr lang="en-ZA" sz="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334963">
              <a:buFont typeface="Courier New" panose="02070309020205020404" pitchFamily="49" charset="0"/>
              <a:buChar char="o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Know your status</a:t>
            </a:r>
          </a:p>
          <a:p>
            <a:pPr marL="808038" indent="-334963">
              <a:buFont typeface="Courier New" panose="02070309020205020404" pitchFamily="49" charset="0"/>
              <a:buChar char="o"/>
            </a:pP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Address stigma and discrimination: Hepatitis B champions</a:t>
            </a:r>
          </a:p>
          <a:p>
            <a:endParaRPr lang="en-ZA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diagnosis and linkage to care</a:t>
            </a:r>
          </a:p>
          <a:p>
            <a:pPr marL="0" indent="0">
              <a:buNone/>
            </a:pP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 access to affordable POC diagnostics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 simplified treatment algorithms that enable decentralised care</a:t>
            </a:r>
          </a:p>
          <a:p>
            <a:endParaRPr lang="en-ZA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 sustainable access to lifelong Tenofovir</a:t>
            </a:r>
          </a:p>
          <a:p>
            <a:endParaRPr lang="en-ZA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Need Domestic-funded implementable National Viral Hepatitis Strategic Plans</a:t>
            </a:r>
            <a:endParaRPr lang="en-ZA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A logo with people in the shape of a person&#10;&#10;Description automatically generated">
            <a:extLst>
              <a:ext uri="{FF2B5EF4-FFF2-40B4-BE49-F238E27FC236}">
                <a16:creationId xmlns:a16="http://schemas.microsoft.com/office/drawing/2014/main" id="{858A534E-A8EE-3979-D407-B24CE2087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30814"/>
            <a:ext cx="1440160" cy="11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DA10-F1C7-7C1D-154B-7F0C2AE8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324"/>
            <a:ext cx="12192000" cy="1143000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Outline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EE759-666A-E9DA-EFD2-8011D79B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88840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Epidemiology of Hepatitis B in Africa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Challenges: Management of Hepatitis B in Africa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Addressing the Challenges of Diagnosis and Linkage to care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8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FC3BE-1F8D-9845-813E-A7C286421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620" y="1959946"/>
            <a:ext cx="5872044" cy="4537052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142875" indent="0">
              <a:buNone/>
            </a:pPr>
            <a:endParaRPr lang="en-ZA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WHO Africa 2022: 64.7 M (50.4-81.0 M)</a:t>
            </a:r>
          </a:p>
          <a:p>
            <a:pPr marL="142875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5775">
              <a:lnSpc>
                <a:spcPct val="120000"/>
              </a:lnSpc>
              <a:spcBef>
                <a:spcPts val="0"/>
              </a:spcBef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New infections: 771 000</a:t>
            </a:r>
          </a:p>
          <a:p>
            <a:pPr marL="142875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5775">
              <a:lnSpc>
                <a:spcPct val="120000"/>
              </a:lnSpc>
              <a:spcBef>
                <a:spcPts val="0"/>
              </a:spcBef>
            </a:pPr>
            <a:endParaRPr lang="en-ZA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5775">
              <a:lnSpc>
                <a:spcPct val="120000"/>
              </a:lnSpc>
              <a:spcBef>
                <a:spcPts val="0"/>
              </a:spcBef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Deaths: </a:t>
            </a:r>
            <a:r>
              <a:rPr lang="en-ZA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272 000</a:t>
            </a:r>
          </a:p>
          <a:p>
            <a:pPr marL="142875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3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Further compounded by: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5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223838">
              <a:lnSpc>
                <a:spcPct val="120000"/>
              </a:lnSpc>
              <a:spcBef>
                <a:spcPts val="0"/>
              </a:spcBef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ZA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o-infections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3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indent="-223838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ZA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1.9 </a:t>
            </a: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ZA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 living with HIV-HBV </a:t>
            </a:r>
          </a:p>
          <a:p>
            <a:pPr marL="671513" indent="-223838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ZA" sz="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indent="-223838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ZA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1.6 </a:t>
            </a:r>
            <a:r>
              <a:rPr lang="en-ZA" sz="21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ZA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[95% CI 1.1–2.5] living with HDV-HBV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9575" indent="-273050">
              <a:lnSpc>
                <a:spcPct val="120000"/>
              </a:lnSpc>
              <a:spcBef>
                <a:spcPts val="0"/>
              </a:spcBef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Increasing alcohol consumption &amp; metabolic risk factors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ccelerate risk of HBV-related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cirrhosis &amp; HCC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ZA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D5C51-38D0-0848-B61C-926BF88AC23E}"/>
              </a:ext>
            </a:extLst>
          </p:cNvPr>
          <p:cNvSpPr/>
          <p:nvPr/>
        </p:nvSpPr>
        <p:spPr>
          <a:xfrm>
            <a:off x="371364" y="816946"/>
            <a:ext cx="1144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2" indent="-342882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HBsAg modelled prevalence in 2022: 5.8% in WHO AFRO region</a:t>
            </a:r>
          </a:p>
          <a:p>
            <a:pPr marL="342882" indent="-342882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WHO Africa: Accounts for 63% of all new HBV infections</a:t>
            </a: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5A7A7-CFD0-B843-95DD-1B9D1FBE01DD}"/>
              </a:ext>
            </a:extLst>
          </p:cNvPr>
          <p:cNvSpPr/>
          <p:nvPr/>
        </p:nvSpPr>
        <p:spPr>
          <a:xfrm>
            <a:off x="479376" y="6074131"/>
            <a:ext cx="65255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https://immunizationdata.who.int/pages/coverage/hepb.html</a:t>
            </a:r>
            <a:endParaRPr lang="en-GB" sz="14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ZA" sz="400" b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WHO Global Hepatitis Report 2024</a:t>
            </a:r>
            <a:endParaRPr lang="en-ZA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ZA" sz="14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C1F7B94F-512E-9BCA-3E4B-5B28EF4EA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7" y="2148244"/>
            <a:ext cx="5764033" cy="37230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F1984C5-16B9-6755-C725-AC88296E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1156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Hepatitis B in Africa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E5ECFF-36BF-A4CF-EA88-549B0668EB62}"/>
              </a:ext>
            </a:extLst>
          </p:cNvPr>
          <p:cNvSpPr/>
          <p:nvPr/>
        </p:nvSpPr>
        <p:spPr>
          <a:xfrm>
            <a:off x="2351584" y="4869160"/>
            <a:ext cx="1296144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F6C0E2-B46B-38EC-BA2E-FF35E6041CBD}"/>
              </a:ext>
            </a:extLst>
          </p:cNvPr>
          <p:cNvSpPr/>
          <p:nvPr/>
        </p:nvSpPr>
        <p:spPr>
          <a:xfrm>
            <a:off x="228961" y="4192778"/>
            <a:ext cx="1404156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5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83D05-6870-C906-7CAB-886D0065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66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Hepatitis B in Africa: Children &lt;5years old </a:t>
            </a:r>
            <a:endParaRPr lang="en-US" sz="3200" dirty="0"/>
          </a:p>
        </p:txBody>
      </p:sp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527186E3-919D-AF58-50E4-0FB1B50BE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4" y="2163073"/>
            <a:ext cx="5904656" cy="32996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2EC75E-126C-CBA8-4F01-BADEA167102E}"/>
              </a:ext>
            </a:extLst>
          </p:cNvPr>
          <p:cNvSpPr txBox="1"/>
          <p:nvPr/>
        </p:nvSpPr>
        <p:spPr>
          <a:xfrm>
            <a:off x="6482034" y="1095258"/>
            <a:ext cx="5544617" cy="43858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HBsAg positive children &lt;5 years: 2022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Global: 5.6 M (4.5-7.8)</a:t>
            </a:r>
          </a:p>
          <a:p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1906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0.7% (0.6-1.0) prevalence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 WHO AFRO: 3.6 M (2.9-4.9)</a:t>
            </a:r>
          </a:p>
          <a:p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19063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1.7% (1.3-2.3) prevalence</a:t>
            </a:r>
          </a:p>
          <a:p>
            <a:pPr marL="342900" indent="-119063">
              <a:buFont typeface="Arial" panose="020B0604020202020204" pitchFamily="34" charset="0"/>
              <a:buChar char="•"/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1906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2.4-fold higher than global prevalence</a:t>
            </a:r>
          </a:p>
          <a:p>
            <a:pPr marL="142875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Highest prevalence in WHO AFRO region</a:t>
            </a:r>
          </a:p>
          <a:p>
            <a:pPr marL="142875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64% of all children living with chronic HBV reside in WHO AFRO </a:t>
            </a:r>
          </a:p>
          <a:p>
            <a:pPr marL="428625" indent="-285750">
              <a:buFont typeface="Arial" panose="020B0604020202020204" pitchFamily="34" charset="0"/>
              <a:buChar char="•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Only 15 countries:</a:t>
            </a:r>
            <a:r>
              <a:rPr lang="en-US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&lt;1.0% HBsAg </a:t>
            </a:r>
            <a:r>
              <a:rPr lang="en-ZA" sz="20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B3132-2694-6964-61A6-FD862003248D}"/>
              </a:ext>
            </a:extLst>
          </p:cNvPr>
          <p:cNvSpPr txBox="1"/>
          <p:nvPr/>
        </p:nvSpPr>
        <p:spPr>
          <a:xfrm>
            <a:off x="3456856" y="6331310"/>
            <a:ext cx="6840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Polaris Observatory: Lancet Gastroenterol Hepatol 2023;8:879 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FD4DCA1-1254-444E-0FE1-BE74E44DC3C0}"/>
                  </a:ext>
                </a:extLst>
              </p:cNvPr>
              <p:cNvSpPr/>
              <p:nvPr/>
            </p:nvSpPr>
            <p:spPr>
              <a:xfrm>
                <a:off x="331984" y="1189903"/>
                <a:ext cx="5904656" cy="86177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Global: 2020</a:t>
                </a:r>
                <a14:m>
                  <m:oMath xmlns:m="http://schemas.openxmlformats.org/officeDocument/2006/math">
                    <m:r>
                      <a:rPr lang="en-US" sz="2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target: &lt;1.0%    2030 target: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0.1%</a:t>
                </a:r>
              </a:p>
              <a:p>
                <a:endParaRPr lang="en-US" sz="2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37" indent="-285737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WHO AFRO 2020 target: &lt;2%</a:t>
                </a:r>
              </a:p>
              <a:p>
                <a:endParaRPr lang="en-US" sz="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FD4DCA1-1254-444E-0FE1-BE74E44DC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4" y="1189903"/>
                <a:ext cx="5904656" cy="861774"/>
              </a:xfrm>
              <a:prstGeom prst="rect">
                <a:avLst/>
              </a:prstGeom>
              <a:blipFill>
                <a:blip r:embed="rId3"/>
                <a:stretch>
                  <a:fillRect l="-640" t="-1389" r="-213" b="-277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AB49474-39BE-7F48-23C9-E8E612140C1E}"/>
              </a:ext>
            </a:extLst>
          </p:cNvPr>
          <p:cNvSpPr txBox="1"/>
          <p:nvPr/>
        </p:nvSpPr>
        <p:spPr>
          <a:xfrm>
            <a:off x="1009164" y="5617397"/>
            <a:ext cx="10454952" cy="6771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Failure of Maternal and Child health services to identify HBsAg positive pregnant women and prevent HBV MTCT and early childhood HBV acquisition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62C731-C76A-D652-91A7-D83C40791F07}"/>
              </a:ext>
            </a:extLst>
          </p:cNvPr>
          <p:cNvSpPr/>
          <p:nvPr/>
        </p:nvSpPr>
        <p:spPr>
          <a:xfrm>
            <a:off x="2639616" y="2996952"/>
            <a:ext cx="1634480" cy="19049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84D0-2E03-EA4B-BA2A-413D7E94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5763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Prevention of Perinatal HBV Infection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5F993A-E8AA-BC40-937D-7A7885D08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921" y="1124744"/>
            <a:ext cx="5147717" cy="38065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2A472-F145-9342-9135-2FA8860D82E8}"/>
              </a:ext>
            </a:extLst>
          </p:cNvPr>
          <p:cNvSpPr txBox="1"/>
          <p:nvPr/>
        </p:nvSpPr>
        <p:spPr>
          <a:xfrm>
            <a:off x="1559496" y="1556792"/>
            <a:ext cx="3456384" cy="29700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Systematic review:</a:t>
            </a:r>
          </a:p>
          <a:p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Earlier age at infection 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associated with:</a:t>
            </a:r>
          </a:p>
          <a:p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6888" indent="-223838">
              <a:buFont typeface="Arial" panose="020B0604020202020204" pitchFamily="34" charset="0"/>
              <a:buChar char="•"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Increasing probability of  </a:t>
            </a:r>
          </a:p>
          <a:p>
            <a:pPr marL="496888" indent="-311150"/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     chronic HBV infection </a:t>
            </a:r>
          </a:p>
          <a:p>
            <a:pPr marL="496888" indent="-311150">
              <a:buFont typeface="Arial" panose="020B0604020202020204" pitchFamily="34" charset="0"/>
              <a:buChar char="•"/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6888" indent="-223838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Worse liver outcomes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i="1" dirty="0">
                <a:latin typeface="Arial" panose="020B0604020202020204" pitchFamily="34" charset="0"/>
                <a:cs typeface="Arial" panose="020B0604020202020204" pitchFamily="34" charset="0"/>
              </a:rPr>
              <a:t>     Shimakawa et al;</a:t>
            </a:r>
          </a:p>
          <a:p>
            <a:r>
              <a:rPr lang="en-ZA" sz="1600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ZA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PlosOne</a:t>
            </a:r>
            <a:r>
              <a:rPr lang="en-ZA" sz="1600" i="1" dirty="0">
                <a:latin typeface="Arial" panose="020B0604020202020204" pitchFamily="34" charset="0"/>
                <a:cs typeface="Arial" panose="020B0604020202020204" pitchFamily="34" charset="0"/>
              </a:rPr>
              <a:t> 2013; 8(7): e69430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1DE7B-F302-7D43-B329-4E45C83BBD63}"/>
              </a:ext>
            </a:extLst>
          </p:cNvPr>
          <p:cNvSpPr txBox="1"/>
          <p:nvPr/>
        </p:nvSpPr>
        <p:spPr>
          <a:xfrm>
            <a:off x="2061812" y="5071021"/>
            <a:ext cx="8435280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Longitudinal study in The Gambia: HBV MTCT was a risk factor for:</a:t>
            </a:r>
          </a:p>
          <a:p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indent="-3365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Persistent high viral replication</a:t>
            </a:r>
          </a:p>
          <a:p>
            <a:pPr marL="584200" indent="-336550">
              <a:buFont typeface="Arial" panose="020B0604020202020204" pitchFamily="34" charset="0"/>
              <a:buChar char="•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indent="-3365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Significant fibrosis </a:t>
            </a:r>
          </a:p>
          <a:p>
            <a:pPr marL="584200" indent="-336550">
              <a:buFont typeface="Arial" panose="020B0604020202020204" pitchFamily="34" charset="0"/>
              <a:buChar char="•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indent="-3365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HCC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31EF90-C960-5F4C-8BDD-0521409D3662}"/>
              </a:ext>
            </a:extLst>
          </p:cNvPr>
          <p:cNvSpPr/>
          <p:nvPr/>
        </p:nvSpPr>
        <p:spPr>
          <a:xfrm>
            <a:off x="5375921" y="1268760"/>
            <a:ext cx="1008112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F5225-92E0-1344-A6A2-B32FBAC83062}"/>
              </a:ext>
            </a:extLst>
          </p:cNvPr>
          <p:cNvSpPr/>
          <p:nvPr/>
        </p:nvSpPr>
        <p:spPr>
          <a:xfrm>
            <a:off x="5375921" y="1855687"/>
            <a:ext cx="108012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91FB0-70F9-F6E7-48D6-FB51F9C0AC63}"/>
              </a:ext>
            </a:extLst>
          </p:cNvPr>
          <p:cNvSpPr txBox="1"/>
          <p:nvPr/>
        </p:nvSpPr>
        <p:spPr>
          <a:xfrm>
            <a:off x="6655336" y="6348294"/>
            <a:ext cx="3812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i="1" dirty="0">
                <a:latin typeface="Arial" panose="020B0604020202020204" pitchFamily="34" charset="0"/>
                <a:cs typeface="Arial" panose="020B0604020202020204" pitchFamily="34" charset="0"/>
              </a:rPr>
              <a:t>Shimakawa et al; Gut 2016;65(12):2007</a:t>
            </a:r>
          </a:p>
          <a:p>
            <a:endParaRPr lang="en-Z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4CDE-23E9-63E4-59F0-53C72467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482719"/>
            <a:ext cx="11521280" cy="3855128"/>
          </a:xfrm>
        </p:spPr>
        <p:txBody>
          <a:bodyPr>
            <a:normAutofit fontScale="92500"/>
          </a:bodyPr>
          <a:lstStyle/>
          <a:p>
            <a:pPr marL="441325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15 (32%) WHO African countries have implemented the HB-Birth dose vaccine</a:t>
            </a:r>
          </a:p>
          <a:p>
            <a:pPr marL="441325"/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3450" indent="-349250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18% timeous HB-BD coverage</a:t>
            </a:r>
          </a:p>
          <a:p>
            <a:pPr marL="671513" indent="-349250">
              <a:buFont typeface="Courier New" panose="02070309020205020404" pitchFamily="49" charset="0"/>
              <a:buChar char="o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Full HBV-3 vaccine coverage: 72%</a:t>
            </a:r>
          </a:p>
          <a:p>
            <a:pPr marL="441325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/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Diagnosed: 2.7 M (4.2%)</a:t>
            </a:r>
          </a:p>
          <a:p>
            <a:pPr marL="441325"/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/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Treated: </a:t>
            </a:r>
            <a:r>
              <a:rPr lang="en-ZA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150 000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(0.2%)</a:t>
            </a:r>
          </a:p>
          <a:p>
            <a:pPr marL="441325"/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" indent="0" algn="ctr"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Traditionally, decisions to initiate treatment were dependent on assessing the ALT level, HBV DNA (replication) and the stage of the liver disease (severity of fibrosis)</a:t>
            </a:r>
          </a:p>
          <a:p>
            <a:pPr marL="441325"/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A121D-D23E-EAE2-A33E-C8B1DC891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6359"/>
            <a:ext cx="2520280" cy="1558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D00A3-5279-AEFB-6D3B-CDBF013FCFE4}"/>
              </a:ext>
            </a:extLst>
          </p:cNvPr>
          <p:cNvSpPr txBox="1"/>
          <p:nvPr/>
        </p:nvSpPr>
        <p:spPr>
          <a:xfrm>
            <a:off x="2207568" y="418975"/>
            <a:ext cx="67759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0" algn="ctr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Hepatitis B </a:t>
            </a:r>
          </a:p>
          <a:p>
            <a:pPr marL="142875" indent="0" algn="ctr">
              <a:buNone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 vaccine preventable &amp; treatable</a:t>
            </a:r>
          </a:p>
          <a:p>
            <a:pPr marL="142875" indent="0" algn="ctr">
              <a:buNone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</p:txBody>
      </p:sp>
      <p:pic>
        <p:nvPicPr>
          <p:cNvPr id="2" name="Picture 1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56583AEB-A242-9EB8-0EAD-3EE99B206F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20" y="196359"/>
            <a:ext cx="3331344" cy="16312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5E0D77-3D2E-A795-18A9-62DE28FBA5AF}"/>
              </a:ext>
            </a:extLst>
          </p:cNvPr>
          <p:cNvSpPr txBox="1"/>
          <p:nvPr/>
        </p:nvSpPr>
        <p:spPr>
          <a:xfrm>
            <a:off x="4541728" y="6438702"/>
            <a:ext cx="310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WHO Global Hepatitis Report 2024</a:t>
            </a:r>
            <a:endParaRPr lang="en-ZA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0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8487-4A5A-BD35-BF9E-025C14E3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191"/>
            <a:ext cx="109728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Hepatitis B: Challenges in Africa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9153-EF07-9637-6553-DA88211C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2" y="1002433"/>
            <a:ext cx="11521774" cy="624299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65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 countries in WHO Africa have National Viral Hepatitis Strategic Plans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sz="1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6200" dirty="0">
                <a:latin typeface="Arial" panose="020B0604020202020204" pitchFamily="34" charset="0"/>
                <a:cs typeface="Arial" panose="020B0604020202020204" pitchFamily="34" charset="0"/>
              </a:rPr>
              <a:t>Integration into healthcare services and dedicated domestic funding for implementation</a:t>
            </a:r>
            <a:endParaRPr lang="en-ZA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6200" b="1" dirty="0">
                <a:latin typeface="Arial" panose="020B0604020202020204" pitchFamily="34" charset="0"/>
                <a:cs typeface="Arial" panose="020B0604020202020204" pitchFamily="34" charset="0"/>
              </a:rPr>
              <a:t>Central to any Elimination strategy is diagnosis and linkage to care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5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Limited access to affordable &amp; funded diagnostics</a:t>
            </a:r>
            <a:r>
              <a:rPr lang="en-ZA" sz="5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5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 tests: HBsAg and HBV DNA quantification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5800" b="1" dirty="0">
                <a:latin typeface="Arial" panose="020B0604020202020204" pitchFamily="34" charset="0"/>
                <a:cs typeface="Arial" panose="020B0604020202020204" pitchFamily="34" charset="0"/>
              </a:rPr>
              <a:t>HBeAg is poor proxy for high HBV viral load: West Africa: HBV GT E: </a:t>
            </a:r>
            <a:r>
              <a:rPr lang="en-ZA" sz="5800" dirty="0">
                <a:latin typeface="Arial" panose="020B0604020202020204" pitchFamily="34" charset="0"/>
                <a:cs typeface="Arial" panose="020B0604020202020204" pitchFamily="34" charset="0"/>
              </a:rPr>
              <a:t>HBeAg negative          </a:t>
            </a:r>
            <a:r>
              <a:rPr lang="en-ZA" sz="5800" b="1" dirty="0">
                <a:latin typeface="Arial" panose="020B0604020202020204" pitchFamily="34" charset="0"/>
                <a:cs typeface="Arial" panose="020B0604020202020204" pitchFamily="34" charset="0"/>
              </a:rPr>
              <a:t>Southern Africa: Subgenotype A1: </a:t>
            </a:r>
            <a:r>
              <a:rPr lang="en-ZA" sz="5800" dirty="0">
                <a:latin typeface="Arial" panose="020B0604020202020204" pitchFamily="34" charset="0"/>
                <a:cs typeface="Arial" panose="020B0604020202020204" pitchFamily="34" charset="0"/>
              </a:rPr>
              <a:t>Loses HBeAg early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341313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12-16% HBeAg-negative women have HBV DNA ≥5 log</a:t>
            </a:r>
            <a:r>
              <a:rPr lang="en-GB" sz="55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5500" dirty="0">
                <a:latin typeface="Arial" panose="020B0604020202020204" pitchFamily="34" charset="0"/>
                <a:cs typeface="Arial" panose="020B0604020202020204" pitchFamily="34" charset="0"/>
              </a:rPr>
              <a:t> IU/mL</a:t>
            </a:r>
            <a:endParaRPr lang="en-ZA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2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6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Failure to prevent, diagnose</a:t>
            </a:r>
            <a:r>
              <a:rPr lang="en-ZA" sz="62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ZA" sz="6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 HBV: Major factor contributing to cirrhosis &amp; HCC burden</a:t>
            </a:r>
            <a:endParaRPr lang="en-ZA" sz="2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25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6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2017 Global burden of disease: </a:t>
            </a:r>
            <a:r>
              <a:rPr lang="en-US" sz="4900" i="1" dirty="0">
                <a:latin typeface="Arial" panose="020B0604020202020204" pitchFamily="34" charset="0"/>
                <a:cs typeface="Arial" panose="020B0604020202020204" pitchFamily="34" charset="0"/>
              </a:rPr>
              <a:t>Lancet Gastroenterol Hepatol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2020; 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(3): 245</a:t>
            </a:r>
            <a:endParaRPr lang="en-ZA" sz="4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17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5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SSA: Highest cirrhosis-related age-standardized death rate: GBD super-regions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sz="1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825" indent="-398463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ZA" sz="5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32.2 [95% UI 25.8–38.6] deaths per 100,000: </a:t>
            </a:r>
            <a:r>
              <a:rPr lang="en-ZA" sz="5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sz="5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lmost double global level of 16.5 [15.8– 18.1]</a:t>
            </a:r>
          </a:p>
          <a:p>
            <a:pPr marL="758825" indent="-261938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ZA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5800" b="1" dirty="0">
                <a:latin typeface="Arial" panose="020B0604020202020204" pitchFamily="34" charset="0"/>
                <a:cs typeface="Arial" panose="020B0604020202020204" pitchFamily="34" charset="0"/>
              </a:rPr>
              <a:t>HBV leading cause of cirrhotic deaths: </a:t>
            </a:r>
            <a:r>
              <a:rPr lang="en-ZA" sz="5800" dirty="0">
                <a:latin typeface="Arial" panose="020B0604020202020204" pitchFamily="34" charset="0"/>
                <a:cs typeface="Arial" panose="020B0604020202020204" pitchFamily="34" charset="0"/>
              </a:rPr>
              <a:t>West Africa (48.9%); Central Africa (31.2%),                          East Africa (25.9%) &amp; Southern Africa (21.9%)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6200" b="1" dirty="0">
                <a:latin typeface="Arial" panose="020B0604020202020204" pitchFamily="34" charset="0"/>
                <a:cs typeface="Arial" panose="020B0604020202020204" pitchFamily="34" charset="0"/>
              </a:rPr>
              <a:t>GLOBOCAN 2020: </a:t>
            </a:r>
            <a:r>
              <a:rPr lang="en-ZA" sz="4900" i="1" dirty="0">
                <a:latin typeface="Arial" panose="020B0604020202020204" pitchFamily="34" charset="0"/>
                <a:cs typeface="Arial" panose="020B0604020202020204" pitchFamily="34" charset="0"/>
              </a:rPr>
              <a:t>CA Cancer J Clin 2021; 71: 209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1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sz="5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HCC: </a:t>
            </a:r>
            <a:r>
              <a:rPr lang="en-ZA" sz="5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sz="5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ZA" sz="5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5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leading cause of cancer deaths in men, 3</a:t>
            </a:r>
            <a:r>
              <a:rPr lang="en-ZA" sz="58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ZA" sz="5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in women in WHO Africa: HBV 65.8%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8487-4A5A-BD35-BF9E-025C14E3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40567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Hepatitis B: Challenges in Africa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9153-EF07-9637-6553-DA88211C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908720"/>
            <a:ext cx="11712624" cy="58555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</a:p>
          <a:p>
            <a:pPr marL="0" indent="0">
              <a:spcBef>
                <a:spcPts val="0"/>
              </a:spcBef>
              <a:buNone/>
            </a:pPr>
            <a:endParaRPr lang="en-Z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25% of all HBsAg positive individuals are &lt;20 years in SSA</a:t>
            </a:r>
          </a:p>
          <a:p>
            <a:pPr marL="0" indent="0">
              <a:spcBef>
                <a:spcPts val="0"/>
              </a:spcBef>
              <a:buNone/>
            </a:pP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75% of HBsAg positive individuals have HBV DNA levels &lt;2 000 IU/ml</a:t>
            </a:r>
          </a:p>
          <a:p>
            <a:pPr marL="342882" indent="-34288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ZA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indent="-3349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Lack of longitudinal natural history studies</a:t>
            </a:r>
          </a:p>
          <a:p>
            <a:pPr marL="342882" indent="-34288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HCC, often multifocal and inoperable, presents at a young age: Early HBV DNA integration</a:t>
            </a:r>
          </a:p>
          <a:p>
            <a:pPr marL="0" indent="0">
              <a:spcBef>
                <a:spcPts val="0"/>
              </a:spcBef>
              <a:buNone/>
            </a:pPr>
            <a:endParaRPr lang="en-Z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Low levels of awareness amongst healthcare workers and the public</a:t>
            </a:r>
          </a:p>
          <a:p>
            <a:pPr marL="0" indent="0">
              <a:spcBef>
                <a:spcPts val="0"/>
              </a:spcBef>
              <a:buNone/>
            </a:pPr>
            <a:endParaRPr lang="en-Z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Transmission risks: Predominantly Mother-to-child transmission or early childhood</a:t>
            </a:r>
          </a:p>
          <a:p>
            <a:pPr>
              <a:spcBef>
                <a:spcPts val="0"/>
              </a:spcBef>
            </a:pPr>
            <a:endParaRPr lang="en-Z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Silent but preventable and treatable disease with devastating consequences in young adults</a:t>
            </a:r>
          </a:p>
          <a:p>
            <a:pPr marL="0" indent="0">
              <a:spcBef>
                <a:spcPts val="0"/>
              </a:spcBef>
              <a:buNone/>
            </a:pPr>
            <a:endParaRPr lang="en-Z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Siloed healthcare structures: Dedicated International funding: HIV, malaria and TB</a:t>
            </a:r>
          </a:p>
          <a:p>
            <a:pPr>
              <a:spcBef>
                <a:spcPts val="0"/>
              </a:spcBef>
            </a:pPr>
            <a:endParaRPr lang="en-Z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Complex treatment algorithms: High threshold for treatment</a:t>
            </a:r>
          </a:p>
          <a:p>
            <a:pPr>
              <a:spcBef>
                <a:spcPts val="0"/>
              </a:spcBef>
            </a:pPr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Stigma and discrimination impair healthcare seeking</a:t>
            </a:r>
          </a:p>
          <a:p>
            <a:pPr marL="0" indent="0">
              <a:buNone/>
            </a:pPr>
            <a:endParaRPr lang="en-ZA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Vulnerable groups: Refugees, IDPs, Incarcerated, SWs, LGBTQ: Underserved </a:t>
            </a:r>
          </a:p>
          <a:p>
            <a:pPr>
              <a:buFont typeface="Courier New" panose="02070309020205020404" pitchFamily="49" charset="0"/>
              <a:buChar char="o"/>
            </a:pPr>
            <a:endParaRPr lang="en-Z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Out-of-pocket payment: HB-Birth dose vaccine, diagnostics and antivirals</a:t>
            </a:r>
          </a:p>
        </p:txBody>
      </p:sp>
    </p:spTree>
    <p:extLst>
      <p:ext uri="{BB962C8B-B14F-4D97-AF65-F5344CB8AC3E}">
        <p14:creationId xmlns:p14="http://schemas.microsoft.com/office/powerpoint/2010/main" val="18038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EB63-018A-9E9D-B56D-D0458C74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5112"/>
            <a:ext cx="121920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Prevention of HBV MTCT : Challenges to HB-BD Vaccination in Africa</a:t>
            </a:r>
          </a:p>
        </p:txBody>
      </p:sp>
      <p:pic>
        <p:nvPicPr>
          <p:cNvPr id="6" name="Picture 5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B806E539-5B42-C742-C5E9-86D148C49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1" y="1013758"/>
            <a:ext cx="5631633" cy="28030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E4A80-4C63-44C8-91DC-3190579F42E8}"/>
              </a:ext>
            </a:extLst>
          </p:cNvPr>
          <p:cNvSpPr txBox="1"/>
          <p:nvPr/>
        </p:nvSpPr>
        <p:spPr>
          <a:xfrm>
            <a:off x="1082559" y="6461102"/>
            <a:ext cx="4107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SSM </a:t>
            </a:r>
            <a:r>
              <a:rPr lang="en-ZA" sz="1600" b="1" i="0" u="none" strike="noStrike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Popul</a:t>
            </a:r>
            <a:r>
              <a:rPr lang="en-ZA" sz="1600" b="1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Health 2021 Dec; 16: 100955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25AFA-8185-84D4-BEB1-6552658F240F}"/>
              </a:ext>
            </a:extLst>
          </p:cNvPr>
          <p:cNvSpPr txBox="1"/>
          <p:nvPr/>
        </p:nvSpPr>
        <p:spPr>
          <a:xfrm>
            <a:off x="320351" y="3954015"/>
            <a:ext cx="5631633" cy="23698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ZA" sz="400" b="1" i="0" u="none" strike="noStrike" dirty="0">
              <a:solidFill>
                <a:srgbClr val="040C2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i="0" u="none" strike="noStrike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Home Deliveries: Sub-Saharan Africa: 31%,    </a:t>
            </a:r>
          </a:p>
          <a:p>
            <a:r>
              <a:rPr lang="en-ZA" sz="2000" b="1" dirty="0">
                <a:solidFill>
                  <a:srgbClr val="202124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ZA" sz="2000" b="1" i="0" u="none" strike="noStrike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95% CI: 0.25–0.39</a:t>
            </a:r>
            <a:r>
              <a:rPr lang="en-ZA" b="1" i="0" u="none" strike="noStrike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ZA" sz="500" b="1" i="0" u="none" strike="noStrike" dirty="0">
              <a:solidFill>
                <a:srgbClr val="040C2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9575" indent="-277813">
              <a:buFont typeface="Arial" panose="020B0604020202020204" pitchFamily="34" charset="0"/>
              <a:buChar char="•"/>
            </a:pPr>
            <a:r>
              <a:rPr lang="en-ZA" sz="19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Countries &gt;50% home births </a:t>
            </a:r>
          </a:p>
          <a:p>
            <a:endParaRPr lang="en-ZA" sz="600" b="0" i="0" u="none" strike="noStrike" dirty="0">
              <a:solidFill>
                <a:srgbClr val="040C2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900" b="0" i="0" u="none" strike="noStrike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900" b="1" i="0" u="none" strike="noStrike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Chad: </a:t>
            </a:r>
            <a:r>
              <a:rPr lang="en-ZA" sz="1900" b="0" i="0" u="none" strike="noStrike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78% (95% CI: 0.77–0.79)</a:t>
            </a:r>
          </a:p>
          <a:p>
            <a:endParaRPr lang="en-ZA" sz="600" b="0" i="0" u="none" strike="noStrike" dirty="0">
              <a:solidFill>
                <a:srgbClr val="040C2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0" i="0" u="none" strike="noStrike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900" b="1" i="0" u="none" strike="noStrike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Ethiopia: </a:t>
            </a:r>
            <a:r>
              <a:rPr lang="en-ZA" sz="1900" b="0" i="0" u="none" strike="noStrike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73% (95% CI: 0.73–0.74)</a:t>
            </a:r>
          </a:p>
          <a:p>
            <a:endParaRPr lang="en-ZA" sz="600" b="0" i="0" u="none" strike="noStrike" dirty="0">
              <a:solidFill>
                <a:srgbClr val="040C2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900" b="0" i="0" u="none" strike="noStrike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900" b="1" i="0" u="none" strike="noStrike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Niger: </a:t>
            </a:r>
            <a:r>
              <a:rPr lang="en-ZA" sz="1900" b="0" i="0" u="none" strike="noStrike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70% (95% CI: 0.69–0.71)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aph of a number of patients&#10;&#10;Description automatically generated">
            <a:extLst>
              <a:ext uri="{FF2B5EF4-FFF2-40B4-BE49-F238E27FC236}">
                <a16:creationId xmlns:a16="http://schemas.microsoft.com/office/drawing/2014/main" id="{63E3946A-9307-083A-DCFE-B5C9AC642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8" y="1654167"/>
            <a:ext cx="5745629" cy="43252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E21119-E5EF-64BD-BBB4-C673766D7F04}"/>
              </a:ext>
            </a:extLst>
          </p:cNvPr>
          <p:cNvSpPr txBox="1"/>
          <p:nvPr/>
        </p:nvSpPr>
        <p:spPr>
          <a:xfrm>
            <a:off x="7126422" y="975927"/>
            <a:ext cx="397281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 of Hepatitis B Vaccination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B18EE2-B699-3B85-E41F-41035A0B8DC0}"/>
              </a:ext>
            </a:extLst>
          </p:cNvPr>
          <p:cNvSpPr/>
          <p:nvPr/>
        </p:nvSpPr>
        <p:spPr>
          <a:xfrm>
            <a:off x="7320136" y="3573015"/>
            <a:ext cx="792088" cy="1143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CAE48-23E1-0762-A66C-6F1FFA29A1A1}"/>
              </a:ext>
            </a:extLst>
          </p:cNvPr>
          <p:cNvSpPr txBox="1"/>
          <p:nvPr/>
        </p:nvSpPr>
        <p:spPr>
          <a:xfrm>
            <a:off x="7824192" y="6323895"/>
            <a:ext cx="310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WHO 2024 Global Hepatitis Report</a:t>
            </a:r>
          </a:p>
        </p:txBody>
      </p:sp>
    </p:spTree>
    <p:extLst>
      <p:ext uri="{BB962C8B-B14F-4D97-AF65-F5344CB8AC3E}">
        <p14:creationId xmlns:p14="http://schemas.microsoft.com/office/powerpoint/2010/main" val="1206289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73242</TotalTime>
  <Words>1604</Words>
  <Application>Microsoft Office PowerPoint</Application>
  <PresentationFormat>Widescreen</PresentationFormat>
  <Paragraphs>292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Courier New</vt:lpstr>
      <vt:lpstr>IAS Ribbon Sans Bold</vt:lpstr>
      <vt:lpstr>IAS Ribbon Sans Regular</vt:lpstr>
      <vt:lpstr>Symbol</vt:lpstr>
      <vt:lpstr>Times New Roman</vt:lpstr>
      <vt:lpstr>Verdana</vt:lpstr>
      <vt:lpstr>Office Theme</vt:lpstr>
      <vt:lpstr>A New Approach to          Prevent, Diagnose and Treat  Hepatitis B in Africa</vt:lpstr>
      <vt:lpstr>Outline of Talk</vt:lpstr>
      <vt:lpstr>Hepatitis B in Africa</vt:lpstr>
      <vt:lpstr>Hepatitis B in Africa: Children &lt;5years old </vt:lpstr>
      <vt:lpstr>Prevention of Perinatal HBV Infection</vt:lpstr>
      <vt:lpstr>PowerPoint Presentation</vt:lpstr>
      <vt:lpstr>Hepatitis B: Challenges in Africa</vt:lpstr>
      <vt:lpstr>Hepatitis B: Challenges in Africa</vt:lpstr>
      <vt:lpstr>Prevention of HBV MTCT : Challenges to HB-BD Vaccination in Africa</vt:lpstr>
      <vt:lpstr>Addressing the Challenges</vt:lpstr>
      <vt:lpstr>Addressing the Challenges</vt:lpstr>
      <vt:lpstr>Addressing the Challenges</vt:lpstr>
      <vt:lpstr>Addressing the Challenges</vt:lpstr>
      <vt:lpstr>PowerPoint Presentation</vt:lpstr>
      <vt:lpstr>           Hepatitis B in Africa: Addressing the Challenges</vt:lpstr>
    </vt:vector>
  </TitlesOfParts>
  <Company>University of Cape 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Fozia Francis</dc:creator>
  <cp:lastModifiedBy>Preview 10 Rack 2</cp:lastModifiedBy>
  <cp:revision>3704</cp:revision>
  <cp:lastPrinted>2014-10-31T13:47:20Z</cp:lastPrinted>
  <dcterms:created xsi:type="dcterms:W3CDTF">2009-12-04T07:38:19Z</dcterms:created>
  <dcterms:modified xsi:type="dcterms:W3CDTF">2024-07-18T13:18:29Z</dcterms:modified>
</cp:coreProperties>
</file>