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  <p:sldMasterId id="2147483701" r:id="rId2"/>
  </p:sldMasterIdLst>
  <p:notesMasterIdLst>
    <p:notesMasterId r:id="rId15"/>
  </p:notesMasterIdLst>
  <p:sldIdLst>
    <p:sldId id="266" r:id="rId3"/>
    <p:sldId id="273" r:id="rId4"/>
    <p:sldId id="290" r:id="rId5"/>
    <p:sldId id="291" r:id="rId6"/>
    <p:sldId id="276" r:id="rId7"/>
    <p:sldId id="277" r:id="rId8"/>
    <p:sldId id="278" r:id="rId9"/>
    <p:sldId id="287" r:id="rId10"/>
    <p:sldId id="281" r:id="rId11"/>
    <p:sldId id="285" r:id="rId12"/>
    <p:sldId id="284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66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Estimated ever 
HCV RNA+</c:v>
                </c:pt>
                <c:pt idx="1">
                  <c:v>Estimated currenlty HCV RNA+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1811</c:v>
                </c:pt>
                <c:pt idx="1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1-429D-ACFA-AECFC9B5F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318368"/>
        <c:axId val="848319456"/>
      </c:barChart>
      <c:catAx>
        <c:axId val="84831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8319456"/>
        <c:crosses val="autoZero"/>
        <c:auto val="1"/>
        <c:lblAlgn val="ctr"/>
        <c:lblOffset val="100"/>
        <c:noMultiLvlLbl val="0"/>
      </c:catAx>
      <c:valAx>
        <c:axId val="848319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3.1862745098039214E-2"/>
              <c:y val="0.21150046261632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831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D2844-AD11-46E8-86C7-572C43668BA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075567-F1A1-4692-A3EA-EF2C6D22EF6D}">
      <dgm:prSet phldrT="[Text]"/>
      <dgm:spPr>
        <a:solidFill>
          <a:srgbClr val="CCECFF"/>
        </a:solidFill>
        <a:ln>
          <a:solidFill>
            <a:srgbClr val="003366"/>
          </a:solidFill>
        </a:ln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  <a:p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Georgia</a:t>
          </a:r>
          <a:endParaRPr lang="en-US" dirty="0"/>
        </a:p>
      </dgm:t>
    </dgm:pt>
    <dgm:pt modelId="{24F65EEF-B913-4C15-B41A-0AC2D12A6C59}" type="parTrans" cxnId="{589F636A-FBA1-4D17-9ADA-EF526CC45041}">
      <dgm:prSet/>
      <dgm:spPr/>
      <dgm:t>
        <a:bodyPr/>
        <a:lstStyle/>
        <a:p>
          <a:endParaRPr lang="en-US"/>
        </a:p>
      </dgm:t>
    </dgm:pt>
    <dgm:pt modelId="{425A7226-4C8B-4C03-AF43-1364D92C98CF}" type="sibTrans" cxnId="{589F636A-FBA1-4D17-9ADA-EF526CC45041}">
      <dgm:prSet/>
      <dgm:spPr>
        <a:solidFill>
          <a:srgbClr val="CCECFF"/>
        </a:solidFill>
        <a:ln w="15875">
          <a:solidFill>
            <a:srgbClr val="003366"/>
          </a:solidFill>
        </a:ln>
      </dgm:spPr>
      <dgm:t>
        <a:bodyPr/>
        <a:lstStyle/>
        <a:p>
          <a:endParaRPr lang="en-US"/>
        </a:p>
      </dgm:t>
    </dgm:pt>
    <dgm:pt modelId="{DC9A903E-8C57-4A41-A7A2-7A8A655EFB90}">
      <dgm:prSet phldrT="[Text]"/>
      <dgm:spPr>
        <a:solidFill>
          <a:srgbClr val="CCECFF"/>
        </a:solidFill>
        <a:ln>
          <a:solidFill>
            <a:srgbClr val="003366"/>
          </a:solidFill>
        </a:ln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20EEE32D-F344-48B5-A065-96239EEEF3A6}" type="sibTrans" cxnId="{902A2AFE-FBA1-499D-9282-E9724881D90D}">
      <dgm:prSet/>
      <dgm:spPr>
        <a:solidFill>
          <a:srgbClr val="CCECFF"/>
        </a:solidFill>
        <a:ln w="15875">
          <a:solidFill>
            <a:srgbClr val="003366"/>
          </a:solidFill>
        </a:ln>
      </dgm:spPr>
      <dgm:t>
        <a:bodyPr/>
        <a:lstStyle/>
        <a:p>
          <a:endParaRPr lang="en-US"/>
        </a:p>
      </dgm:t>
    </dgm:pt>
    <dgm:pt modelId="{7FBCC491-D613-48CE-A815-4BB96AD36CE6}" type="parTrans" cxnId="{902A2AFE-FBA1-499D-9282-E9724881D90D}">
      <dgm:prSet/>
      <dgm:spPr/>
      <dgm:t>
        <a:bodyPr/>
        <a:lstStyle/>
        <a:p>
          <a:endParaRPr lang="en-US"/>
        </a:p>
      </dgm:t>
    </dgm:pt>
    <dgm:pt modelId="{66B15719-3B1B-4E7D-9BC0-9A83E104C13C}">
      <dgm:prSet phldrT="[Text]"/>
      <dgm:spPr>
        <a:solidFill>
          <a:srgbClr val="CCECFF"/>
        </a:solidFill>
        <a:ln>
          <a:solidFill>
            <a:srgbClr val="003366"/>
          </a:solidFill>
        </a:ln>
      </dgm:spPr>
      <dgm:t>
        <a:bodyPr/>
        <a:lstStyle/>
        <a:p>
          <a:endParaRPr lang="en-US" dirty="0"/>
        </a:p>
      </dgm:t>
    </dgm:pt>
    <dgm:pt modelId="{2107FCA5-E63C-4EF9-8F28-07DA5F1D3AB0}" type="sibTrans" cxnId="{C3B96007-D293-4947-AFD9-292AB7D2F406}">
      <dgm:prSet/>
      <dgm:spPr>
        <a:solidFill>
          <a:srgbClr val="CCECFF"/>
        </a:solidFill>
        <a:ln w="15875">
          <a:solidFill>
            <a:srgbClr val="003366"/>
          </a:solidFill>
        </a:ln>
      </dgm:spPr>
      <dgm:t>
        <a:bodyPr/>
        <a:lstStyle/>
        <a:p>
          <a:endParaRPr lang="en-US"/>
        </a:p>
      </dgm:t>
    </dgm:pt>
    <dgm:pt modelId="{7BAFA4DE-1348-45A6-A120-F094154B7807}" type="parTrans" cxnId="{C3B96007-D293-4947-AFD9-292AB7D2F406}">
      <dgm:prSet/>
      <dgm:spPr/>
      <dgm:t>
        <a:bodyPr/>
        <a:lstStyle/>
        <a:p>
          <a:endParaRPr lang="en-US"/>
        </a:p>
      </dgm:t>
    </dgm:pt>
    <dgm:pt modelId="{5BCF37B6-0FB3-4AE5-8EE9-815AF35AF58C}" type="pres">
      <dgm:prSet presAssocID="{A4DD2844-AD11-46E8-86C7-572C43668BA1}" presName="cycle" presStyleCnt="0">
        <dgm:presLayoutVars>
          <dgm:dir/>
          <dgm:resizeHandles val="exact"/>
        </dgm:presLayoutVars>
      </dgm:prSet>
      <dgm:spPr/>
    </dgm:pt>
    <dgm:pt modelId="{E79ACB77-0D8E-42BD-A076-62D6477F543D}" type="pres">
      <dgm:prSet presAssocID="{8A075567-F1A1-4692-A3EA-EF2C6D22EF6D}" presName="node" presStyleLbl="node1" presStyleIdx="0" presStyleCnt="3">
        <dgm:presLayoutVars>
          <dgm:bulletEnabled val="1"/>
        </dgm:presLayoutVars>
      </dgm:prSet>
      <dgm:spPr/>
    </dgm:pt>
    <dgm:pt modelId="{53EEE566-A753-41E3-B479-F339592AD223}" type="pres">
      <dgm:prSet presAssocID="{425A7226-4C8B-4C03-AF43-1364D92C98CF}" presName="sibTrans" presStyleLbl="sibTrans2D1" presStyleIdx="0" presStyleCnt="3" custLinFactNeighborX="42839" custLinFactNeighborY="1734"/>
      <dgm:spPr/>
    </dgm:pt>
    <dgm:pt modelId="{228267FD-A252-4276-A3A8-99A60E3A8EFE}" type="pres">
      <dgm:prSet presAssocID="{425A7226-4C8B-4C03-AF43-1364D92C98CF}" presName="connectorText" presStyleLbl="sibTrans2D1" presStyleIdx="0" presStyleCnt="3"/>
      <dgm:spPr/>
    </dgm:pt>
    <dgm:pt modelId="{EDA9D823-AC30-4A98-BD03-B63C01719359}" type="pres">
      <dgm:prSet presAssocID="{DC9A903E-8C57-4A41-A7A2-7A8A655EFB90}" presName="node" presStyleLbl="node1" presStyleIdx="1" presStyleCnt="3">
        <dgm:presLayoutVars>
          <dgm:bulletEnabled val="1"/>
        </dgm:presLayoutVars>
      </dgm:prSet>
      <dgm:spPr/>
    </dgm:pt>
    <dgm:pt modelId="{4BC58898-0706-4983-95F0-878CA76AE116}" type="pres">
      <dgm:prSet presAssocID="{20EEE32D-F344-48B5-A065-96239EEEF3A6}" presName="sibTrans" presStyleLbl="sibTrans2D1" presStyleIdx="1" presStyleCnt="3"/>
      <dgm:spPr/>
    </dgm:pt>
    <dgm:pt modelId="{E34C7515-3D5F-43E5-ACD0-4F77BE78179C}" type="pres">
      <dgm:prSet presAssocID="{20EEE32D-F344-48B5-A065-96239EEEF3A6}" presName="connectorText" presStyleLbl="sibTrans2D1" presStyleIdx="1" presStyleCnt="3"/>
      <dgm:spPr/>
    </dgm:pt>
    <dgm:pt modelId="{AF618280-733D-4C72-A0DA-BBBD7C5AB488}" type="pres">
      <dgm:prSet presAssocID="{66B15719-3B1B-4E7D-9BC0-9A83E104C13C}" presName="node" presStyleLbl="node1" presStyleIdx="2" presStyleCnt="3">
        <dgm:presLayoutVars>
          <dgm:bulletEnabled val="1"/>
        </dgm:presLayoutVars>
      </dgm:prSet>
      <dgm:spPr/>
    </dgm:pt>
    <dgm:pt modelId="{35A9530A-8597-4652-8F3F-1D6DE44B3782}" type="pres">
      <dgm:prSet presAssocID="{2107FCA5-E63C-4EF9-8F28-07DA5F1D3AB0}" presName="sibTrans" presStyleLbl="sibTrans2D1" presStyleIdx="2" presStyleCnt="3"/>
      <dgm:spPr/>
    </dgm:pt>
    <dgm:pt modelId="{B7761F52-05C7-4683-B726-8933E2BD2BB0}" type="pres">
      <dgm:prSet presAssocID="{2107FCA5-E63C-4EF9-8F28-07DA5F1D3AB0}" presName="connectorText" presStyleLbl="sibTrans2D1" presStyleIdx="2" presStyleCnt="3"/>
      <dgm:spPr/>
    </dgm:pt>
  </dgm:ptLst>
  <dgm:cxnLst>
    <dgm:cxn modelId="{82FC1100-9EE3-4112-AD0D-209E32BC6EDF}" type="presOf" srcId="{A4DD2844-AD11-46E8-86C7-572C43668BA1}" destId="{5BCF37B6-0FB3-4AE5-8EE9-815AF35AF58C}" srcOrd="0" destOrd="0" presId="urn:microsoft.com/office/officeart/2005/8/layout/cycle2"/>
    <dgm:cxn modelId="{93EAA006-9D7C-4051-9768-AB7EC054EA3B}" type="presOf" srcId="{20EEE32D-F344-48B5-A065-96239EEEF3A6}" destId="{4BC58898-0706-4983-95F0-878CA76AE116}" srcOrd="0" destOrd="0" presId="urn:microsoft.com/office/officeart/2005/8/layout/cycle2"/>
    <dgm:cxn modelId="{C3B96007-D293-4947-AFD9-292AB7D2F406}" srcId="{A4DD2844-AD11-46E8-86C7-572C43668BA1}" destId="{66B15719-3B1B-4E7D-9BC0-9A83E104C13C}" srcOrd="2" destOrd="0" parTransId="{7BAFA4DE-1348-45A6-A120-F094154B7807}" sibTransId="{2107FCA5-E63C-4EF9-8F28-07DA5F1D3AB0}"/>
    <dgm:cxn modelId="{58A16E2C-0A7B-4F34-8D3E-67533292A827}" type="presOf" srcId="{425A7226-4C8B-4C03-AF43-1364D92C98CF}" destId="{228267FD-A252-4276-A3A8-99A60E3A8EFE}" srcOrd="1" destOrd="0" presId="urn:microsoft.com/office/officeart/2005/8/layout/cycle2"/>
    <dgm:cxn modelId="{D4BCC636-F10A-456D-8120-DEF70E7A80D7}" type="presOf" srcId="{8A075567-F1A1-4692-A3EA-EF2C6D22EF6D}" destId="{E79ACB77-0D8E-42BD-A076-62D6477F543D}" srcOrd="0" destOrd="0" presId="urn:microsoft.com/office/officeart/2005/8/layout/cycle2"/>
    <dgm:cxn modelId="{11557B3E-13AF-436B-967B-1BC6D5B5383D}" type="presOf" srcId="{66B15719-3B1B-4E7D-9BC0-9A83E104C13C}" destId="{AF618280-733D-4C72-A0DA-BBBD7C5AB488}" srcOrd="0" destOrd="0" presId="urn:microsoft.com/office/officeart/2005/8/layout/cycle2"/>
    <dgm:cxn modelId="{589F636A-FBA1-4D17-9ADA-EF526CC45041}" srcId="{A4DD2844-AD11-46E8-86C7-572C43668BA1}" destId="{8A075567-F1A1-4692-A3EA-EF2C6D22EF6D}" srcOrd="0" destOrd="0" parTransId="{24F65EEF-B913-4C15-B41A-0AC2D12A6C59}" sibTransId="{425A7226-4C8B-4C03-AF43-1364D92C98CF}"/>
    <dgm:cxn modelId="{041EB078-2ABC-48AA-B618-2AE26F8331F4}" type="presOf" srcId="{20EEE32D-F344-48B5-A065-96239EEEF3A6}" destId="{E34C7515-3D5F-43E5-ACD0-4F77BE78179C}" srcOrd="1" destOrd="0" presId="urn:microsoft.com/office/officeart/2005/8/layout/cycle2"/>
    <dgm:cxn modelId="{E3B9D8A3-0B62-4CED-93D1-0759F4417F7B}" type="presOf" srcId="{2107FCA5-E63C-4EF9-8F28-07DA5F1D3AB0}" destId="{B7761F52-05C7-4683-B726-8933E2BD2BB0}" srcOrd="1" destOrd="0" presId="urn:microsoft.com/office/officeart/2005/8/layout/cycle2"/>
    <dgm:cxn modelId="{5C2FF2B9-F31F-49D0-BEA6-DDD61E5DC0A8}" type="presOf" srcId="{425A7226-4C8B-4C03-AF43-1364D92C98CF}" destId="{53EEE566-A753-41E3-B479-F339592AD223}" srcOrd="0" destOrd="0" presId="urn:microsoft.com/office/officeart/2005/8/layout/cycle2"/>
    <dgm:cxn modelId="{C2BD8DE1-244E-4E04-8017-DEE7F611BBF0}" type="presOf" srcId="{2107FCA5-E63C-4EF9-8F28-07DA5F1D3AB0}" destId="{35A9530A-8597-4652-8F3F-1D6DE44B3782}" srcOrd="0" destOrd="0" presId="urn:microsoft.com/office/officeart/2005/8/layout/cycle2"/>
    <dgm:cxn modelId="{3E9F25F9-37D6-4974-99D9-1425A0934DCF}" type="presOf" srcId="{DC9A903E-8C57-4A41-A7A2-7A8A655EFB90}" destId="{EDA9D823-AC30-4A98-BD03-B63C01719359}" srcOrd="0" destOrd="0" presId="urn:microsoft.com/office/officeart/2005/8/layout/cycle2"/>
    <dgm:cxn modelId="{902A2AFE-FBA1-499D-9282-E9724881D90D}" srcId="{A4DD2844-AD11-46E8-86C7-572C43668BA1}" destId="{DC9A903E-8C57-4A41-A7A2-7A8A655EFB90}" srcOrd="1" destOrd="0" parTransId="{7FBCC491-D613-48CE-A815-4BB96AD36CE6}" sibTransId="{20EEE32D-F344-48B5-A065-96239EEEF3A6}"/>
    <dgm:cxn modelId="{3D82E604-23C3-42B4-B67B-3C082B4B5608}" type="presParOf" srcId="{5BCF37B6-0FB3-4AE5-8EE9-815AF35AF58C}" destId="{E79ACB77-0D8E-42BD-A076-62D6477F543D}" srcOrd="0" destOrd="0" presId="urn:microsoft.com/office/officeart/2005/8/layout/cycle2"/>
    <dgm:cxn modelId="{AA21EF86-5ABD-4C21-9434-D17AC6ED4E18}" type="presParOf" srcId="{5BCF37B6-0FB3-4AE5-8EE9-815AF35AF58C}" destId="{53EEE566-A753-41E3-B479-F339592AD223}" srcOrd="1" destOrd="0" presId="urn:microsoft.com/office/officeart/2005/8/layout/cycle2"/>
    <dgm:cxn modelId="{1646EE7B-EE82-431E-901E-F352E07DA5F9}" type="presParOf" srcId="{53EEE566-A753-41E3-B479-F339592AD223}" destId="{228267FD-A252-4276-A3A8-99A60E3A8EFE}" srcOrd="0" destOrd="0" presId="urn:microsoft.com/office/officeart/2005/8/layout/cycle2"/>
    <dgm:cxn modelId="{90DBEA77-9CEF-45F0-8920-BA224DFF2E69}" type="presParOf" srcId="{5BCF37B6-0FB3-4AE5-8EE9-815AF35AF58C}" destId="{EDA9D823-AC30-4A98-BD03-B63C01719359}" srcOrd="2" destOrd="0" presId="urn:microsoft.com/office/officeart/2005/8/layout/cycle2"/>
    <dgm:cxn modelId="{CF256B3D-93DD-4351-85FD-4ECFF84E8047}" type="presParOf" srcId="{5BCF37B6-0FB3-4AE5-8EE9-815AF35AF58C}" destId="{4BC58898-0706-4983-95F0-878CA76AE116}" srcOrd="3" destOrd="0" presId="urn:microsoft.com/office/officeart/2005/8/layout/cycle2"/>
    <dgm:cxn modelId="{1E023E18-5829-42EA-813A-7D9C9C8DC17E}" type="presParOf" srcId="{4BC58898-0706-4983-95F0-878CA76AE116}" destId="{E34C7515-3D5F-43E5-ACD0-4F77BE78179C}" srcOrd="0" destOrd="0" presId="urn:microsoft.com/office/officeart/2005/8/layout/cycle2"/>
    <dgm:cxn modelId="{C2BE53E6-A7F3-4D95-B81C-99E514398518}" type="presParOf" srcId="{5BCF37B6-0FB3-4AE5-8EE9-815AF35AF58C}" destId="{AF618280-733D-4C72-A0DA-BBBD7C5AB488}" srcOrd="4" destOrd="0" presId="urn:microsoft.com/office/officeart/2005/8/layout/cycle2"/>
    <dgm:cxn modelId="{889A4669-2818-450F-BDBA-0BABEDE7A8F3}" type="presParOf" srcId="{5BCF37B6-0FB3-4AE5-8EE9-815AF35AF58C}" destId="{35A9530A-8597-4652-8F3F-1D6DE44B3782}" srcOrd="5" destOrd="0" presId="urn:microsoft.com/office/officeart/2005/8/layout/cycle2"/>
    <dgm:cxn modelId="{3946306B-9BAB-473C-969B-1C3E03B8E010}" type="presParOf" srcId="{35A9530A-8597-4652-8F3F-1D6DE44B3782}" destId="{B7761F52-05C7-4683-B726-8933E2BD2B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ACB77-0D8E-42BD-A076-62D6477F543D}">
      <dsp:nvSpPr>
        <dsp:cNvPr id="0" name=""/>
        <dsp:cNvSpPr/>
      </dsp:nvSpPr>
      <dsp:spPr>
        <a:xfrm>
          <a:off x="1662532" y="594"/>
          <a:ext cx="1223855" cy="1223855"/>
        </a:xfrm>
        <a:prstGeom prst="ellipse">
          <a:avLst/>
        </a:prstGeom>
        <a:solidFill>
          <a:srgbClr val="CCECFF"/>
        </a:solidFill>
        <a:ln w="127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Georgia</a:t>
          </a:r>
          <a:endParaRPr lang="en-US" sz="1400" kern="1200" dirty="0"/>
        </a:p>
      </dsp:txBody>
      <dsp:txXfrm>
        <a:off x="1841761" y="179823"/>
        <a:ext cx="865397" cy="865397"/>
      </dsp:txXfrm>
    </dsp:sp>
    <dsp:sp modelId="{53EEE566-A753-41E3-B479-F339592AD223}">
      <dsp:nvSpPr>
        <dsp:cNvPr id="0" name=""/>
        <dsp:cNvSpPr/>
      </dsp:nvSpPr>
      <dsp:spPr>
        <a:xfrm rot="3600000">
          <a:off x="2705750" y="1200452"/>
          <a:ext cx="324732" cy="413051"/>
        </a:xfrm>
        <a:prstGeom prst="rightArrow">
          <a:avLst>
            <a:gd name="adj1" fmla="val 60000"/>
            <a:gd name="adj2" fmla="val 50000"/>
          </a:avLst>
        </a:prstGeom>
        <a:solidFill>
          <a:srgbClr val="CCECFF"/>
        </a:solidFill>
        <a:ln w="15875">
          <a:solidFill>
            <a:srgbClr val="0033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730105" y="1240878"/>
        <a:ext cx="227312" cy="247831"/>
      </dsp:txXfrm>
    </dsp:sp>
    <dsp:sp modelId="{EDA9D823-AC30-4A98-BD03-B63C01719359}">
      <dsp:nvSpPr>
        <dsp:cNvPr id="0" name=""/>
        <dsp:cNvSpPr/>
      </dsp:nvSpPr>
      <dsp:spPr>
        <a:xfrm>
          <a:off x="2580811" y="1591100"/>
          <a:ext cx="1223855" cy="1223855"/>
        </a:xfrm>
        <a:prstGeom prst="ellipse">
          <a:avLst/>
        </a:prstGeom>
        <a:solidFill>
          <a:srgbClr val="CCECFF"/>
        </a:solidFill>
        <a:ln w="127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/>
            </a:solidFill>
          </a:endParaRPr>
        </a:p>
      </dsp:txBody>
      <dsp:txXfrm>
        <a:off x="2760040" y="1770329"/>
        <a:ext cx="865397" cy="865397"/>
      </dsp:txXfrm>
    </dsp:sp>
    <dsp:sp modelId="{4BC58898-0706-4983-95F0-878CA76AE116}">
      <dsp:nvSpPr>
        <dsp:cNvPr id="0" name=""/>
        <dsp:cNvSpPr/>
      </dsp:nvSpPr>
      <dsp:spPr>
        <a:xfrm rot="10800000">
          <a:off x="2121284" y="1996502"/>
          <a:ext cx="324732" cy="413051"/>
        </a:xfrm>
        <a:prstGeom prst="rightArrow">
          <a:avLst>
            <a:gd name="adj1" fmla="val 60000"/>
            <a:gd name="adj2" fmla="val 50000"/>
          </a:avLst>
        </a:prstGeom>
        <a:solidFill>
          <a:srgbClr val="CCECFF"/>
        </a:solidFill>
        <a:ln w="15875">
          <a:solidFill>
            <a:srgbClr val="0033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218704" y="2079112"/>
        <a:ext cx="227312" cy="247831"/>
      </dsp:txXfrm>
    </dsp:sp>
    <dsp:sp modelId="{AF618280-733D-4C72-A0DA-BBBD7C5AB488}">
      <dsp:nvSpPr>
        <dsp:cNvPr id="0" name=""/>
        <dsp:cNvSpPr/>
      </dsp:nvSpPr>
      <dsp:spPr>
        <a:xfrm>
          <a:off x="744254" y="1591100"/>
          <a:ext cx="1223855" cy="1223855"/>
        </a:xfrm>
        <a:prstGeom prst="ellipse">
          <a:avLst/>
        </a:prstGeom>
        <a:solidFill>
          <a:srgbClr val="CCECFF"/>
        </a:solidFill>
        <a:ln w="127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923483" y="1770329"/>
        <a:ext cx="865397" cy="865397"/>
      </dsp:txXfrm>
    </dsp:sp>
    <dsp:sp modelId="{35A9530A-8597-4652-8F3F-1D6DE44B3782}">
      <dsp:nvSpPr>
        <dsp:cNvPr id="0" name=""/>
        <dsp:cNvSpPr/>
      </dsp:nvSpPr>
      <dsp:spPr>
        <a:xfrm rot="18000000">
          <a:off x="1648359" y="1209208"/>
          <a:ext cx="324732" cy="413051"/>
        </a:xfrm>
        <a:prstGeom prst="rightArrow">
          <a:avLst>
            <a:gd name="adj1" fmla="val 60000"/>
            <a:gd name="adj2" fmla="val 50000"/>
          </a:avLst>
        </a:prstGeom>
        <a:solidFill>
          <a:srgbClr val="CCECFF"/>
        </a:solidFill>
        <a:ln w="15875">
          <a:solidFill>
            <a:srgbClr val="0033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672714" y="1334002"/>
        <a:ext cx="227312" cy="247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d0767b9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963613"/>
            <a:ext cx="4622800" cy="2601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d0767b9baa_0_0:notes"/>
          <p:cNvSpPr txBox="1">
            <a:spLocks noGrp="1"/>
          </p:cNvSpPr>
          <p:nvPr>
            <p:ph type="body" idx="1"/>
          </p:nvPr>
        </p:nvSpPr>
        <p:spPr>
          <a:xfrm>
            <a:off x="930590" y="3711213"/>
            <a:ext cx="7444733" cy="3036447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2d0767b9baa_0_0:notes"/>
          <p:cNvSpPr txBox="1">
            <a:spLocks noGrp="1"/>
          </p:cNvSpPr>
          <p:nvPr>
            <p:ph type="sldNum" idx="12"/>
          </p:nvPr>
        </p:nvSpPr>
        <p:spPr>
          <a:xfrm>
            <a:off x="5271185" y="7324693"/>
            <a:ext cx="4032514" cy="386966"/>
          </a:xfrm>
          <a:prstGeom prst="rect">
            <a:avLst/>
          </a:prstGeom>
        </p:spPr>
        <p:txBody>
          <a:bodyPr spcFirstLastPara="1" wrap="square" lIns="94225" tIns="47100" rIns="94225" bIns="47100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prstClr val="black"/>
                </a:solidFill>
              </a:rPr>
              <a:pPr>
                <a:buSzPts val="1200"/>
              </a:pPr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5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5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1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03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1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2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4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9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2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3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90-C1B1-4EAA-A0B2-90A3222B2C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2419-6109-4956-8393-D9C5D56C3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0" r:id="rId3"/>
    <p:sldLayoutId id="2147483694" r:id="rId4"/>
    <p:sldLayoutId id="2147483665" r:id="rId5"/>
    <p:sldLayoutId id="2147483667" r:id="rId6"/>
    <p:sldLayoutId id="2147483698" r:id="rId7"/>
    <p:sldLayoutId id="2147483699" r:id="rId8"/>
    <p:sldLayoutId id="2147483700" r:id="rId9"/>
    <p:sldLayoutId id="2147483696" r:id="rId10"/>
    <p:sldLayoutId id="2147483697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88B590-C1B1-4EAA-A0B2-90A3222B2C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23/07/2024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AA02419-6109-4956-8393-D9C5D56C35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4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192867"/>
            <a:ext cx="7872409" cy="3915586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lang="en-GB" sz="5200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Hepatitis C elimination: Sharing best practices</a:t>
            </a:r>
            <a:endParaRPr lang="en-US" sz="5200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749567"/>
            <a:ext cx="7357344" cy="433798"/>
          </a:xfrm>
        </p:spPr>
        <p:txBody>
          <a:bodyPr>
            <a:normAutofit/>
          </a:bodyPr>
          <a:lstStyle/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Viral hepatitis: Not gone, not forgotten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91" y="382200"/>
            <a:ext cx="7872412" cy="1203944"/>
          </a:xfrm>
        </p:spPr>
        <p:txBody>
          <a:bodyPr>
            <a:noAutofit/>
          </a:bodyPr>
          <a:lstStyle/>
          <a:p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Akaki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Abutidze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MD, MPH, PhD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Director for Research, Infectious Diseases, AIDS and Clinical  Immunology Research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Associate Professor, faculty of medicine, Tbilisi State University. Tbilisi, Georgia 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Challenges &amp; Next Steps</a:t>
            </a:r>
            <a:r>
              <a:rPr lang="en-US" sz="4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oogle Shape;874;p85"/>
          <p:cNvGrpSpPr/>
          <p:nvPr/>
        </p:nvGrpSpPr>
        <p:grpSpPr>
          <a:xfrm>
            <a:off x="846124" y="4220666"/>
            <a:ext cx="3823203" cy="1579106"/>
            <a:chOff x="704464" y="3108425"/>
            <a:chExt cx="2867474" cy="1184359"/>
          </a:xfrm>
        </p:grpSpPr>
        <p:cxnSp>
          <p:nvCxnSpPr>
            <p:cNvPr id="81" name="Google Shape;875;p85"/>
            <p:cNvCxnSpPr/>
            <p:nvPr/>
          </p:nvCxnSpPr>
          <p:spPr>
            <a:xfrm rot="10800000">
              <a:off x="2641938" y="3108425"/>
              <a:ext cx="9300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2" name="Google Shape;876;p85"/>
            <p:cNvSpPr txBox="1"/>
            <p:nvPr/>
          </p:nvSpPr>
          <p:spPr>
            <a:xfrm>
              <a:off x="704464" y="3368184"/>
              <a:ext cx="2745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457200"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b="1" kern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2. Strengthen infection transmission prevention       </a:t>
              </a:r>
              <a:endParaRPr sz="1600" b="1" ker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457200"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kern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Both in general and key populations</a:t>
              </a:r>
              <a:endParaRPr sz="1600" ker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>
                <a:spcBef>
                  <a:spcPts val="117"/>
                </a:spcBef>
                <a:buClr>
                  <a:srgbClr val="000000"/>
                </a:buClr>
                <a:buSzPts val="2000"/>
                <a:buFont typeface="Arial"/>
                <a:buNone/>
              </a:pPr>
              <a:endParaRPr sz="1600" b="1" kern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</p:grpSp>
      <p:grpSp>
        <p:nvGrpSpPr>
          <p:cNvPr id="83" name="Google Shape;877;p85"/>
          <p:cNvGrpSpPr/>
          <p:nvPr/>
        </p:nvGrpSpPr>
        <p:grpSpPr>
          <a:xfrm>
            <a:off x="6117024" y="4972828"/>
            <a:ext cx="5492582" cy="1232769"/>
            <a:chOff x="4657738" y="3672561"/>
            <a:chExt cx="3991868" cy="924600"/>
          </a:xfrm>
        </p:grpSpPr>
        <p:cxnSp>
          <p:nvCxnSpPr>
            <p:cNvPr id="84" name="Google Shape;878;p85"/>
            <p:cNvCxnSpPr/>
            <p:nvPr/>
          </p:nvCxnSpPr>
          <p:spPr>
            <a:xfrm>
              <a:off x="4657738" y="3854000"/>
              <a:ext cx="1838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5" name="Google Shape;879;p85"/>
            <p:cNvSpPr txBox="1"/>
            <p:nvPr/>
          </p:nvSpPr>
          <p:spPr>
            <a:xfrm>
              <a:off x="6219906" y="3672561"/>
              <a:ext cx="24297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  <a:p>
              <a:pPr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b="1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3.  Increase Hepatitis B vaccination coverage</a:t>
              </a:r>
              <a:endParaRPr sz="1600" b="1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600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among target and key populations</a:t>
              </a:r>
              <a:endParaRPr sz="1600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86" name="Google Shape;880;p85"/>
          <p:cNvGrpSpPr/>
          <p:nvPr/>
        </p:nvGrpSpPr>
        <p:grpSpPr>
          <a:xfrm>
            <a:off x="289238" y="2281620"/>
            <a:ext cx="4773664" cy="1137773"/>
            <a:chOff x="486192" y="1654113"/>
            <a:chExt cx="3381021" cy="853351"/>
          </a:xfrm>
        </p:grpSpPr>
        <p:cxnSp>
          <p:nvCxnSpPr>
            <p:cNvPr id="87" name="Google Shape;881;p85"/>
            <p:cNvCxnSpPr/>
            <p:nvPr/>
          </p:nvCxnSpPr>
          <p:spPr>
            <a:xfrm rot="10800000">
              <a:off x="2642013" y="1654113"/>
              <a:ext cx="12252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8" name="Google Shape;882;p85"/>
            <p:cNvSpPr txBox="1"/>
            <p:nvPr/>
          </p:nvSpPr>
          <p:spPr>
            <a:xfrm>
              <a:off x="486192" y="1843864"/>
              <a:ext cx="2972100" cy="6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457200">
                <a:buClr>
                  <a:srgbClr val="000000"/>
                </a:buClr>
                <a:buSzPts val="1500"/>
                <a:buFont typeface="Arial"/>
                <a:buNone/>
              </a:pPr>
              <a:endParaRPr sz="1600" b="1" kern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</p:grpSp>
      <p:grpSp>
        <p:nvGrpSpPr>
          <p:cNvPr id="89" name="Google Shape;883;p85"/>
          <p:cNvGrpSpPr/>
          <p:nvPr/>
        </p:nvGrpSpPr>
        <p:grpSpPr>
          <a:xfrm>
            <a:off x="6853140" y="1692722"/>
            <a:ext cx="4756466" cy="1232769"/>
            <a:chOff x="5209838" y="1212420"/>
            <a:chExt cx="3567438" cy="924600"/>
          </a:xfrm>
        </p:grpSpPr>
        <p:sp>
          <p:nvSpPr>
            <p:cNvPr id="90" name="Google Shape;884;p85"/>
            <p:cNvSpPr txBox="1"/>
            <p:nvPr/>
          </p:nvSpPr>
          <p:spPr>
            <a:xfrm>
              <a:off x="6547976" y="1212420"/>
              <a:ext cx="22293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b="1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5. Apply for the validation of path to hepatitis C elimination</a:t>
              </a:r>
              <a:endParaRPr sz="1600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>
                <a:spcBef>
                  <a:spcPts val="1000"/>
                </a:spcBef>
                <a:spcAft>
                  <a:spcPts val="10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1" kern="0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cxnSp>
          <p:nvCxnSpPr>
            <p:cNvPr id="91" name="Google Shape;885;p85"/>
            <p:cNvCxnSpPr/>
            <p:nvPr/>
          </p:nvCxnSpPr>
          <p:spPr>
            <a:xfrm>
              <a:off x="5209838" y="1654113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2" name="Google Shape;886;p85"/>
          <p:cNvGrpSpPr/>
          <p:nvPr/>
        </p:nvGrpSpPr>
        <p:grpSpPr>
          <a:xfrm>
            <a:off x="7387059" y="3291898"/>
            <a:ext cx="4396816" cy="1232769"/>
            <a:chOff x="5610288" y="2411830"/>
            <a:chExt cx="3297694" cy="924600"/>
          </a:xfrm>
        </p:grpSpPr>
        <p:cxnSp>
          <p:nvCxnSpPr>
            <p:cNvPr id="93" name="Google Shape;887;p85"/>
            <p:cNvCxnSpPr/>
            <p:nvPr/>
          </p:nvCxnSpPr>
          <p:spPr>
            <a:xfrm>
              <a:off x="5610288" y="2775650"/>
              <a:ext cx="8862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94" name="Google Shape;888;p85"/>
            <p:cNvSpPr txBox="1"/>
            <p:nvPr/>
          </p:nvSpPr>
          <p:spPr>
            <a:xfrm>
              <a:off x="6273382" y="2411830"/>
              <a:ext cx="26346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b="1" kern="0" dirty="0"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4.  </a:t>
              </a:r>
              <a:r>
                <a:rPr lang="en-US" sz="1600" b="1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	Raising awareness</a:t>
              </a:r>
              <a:endParaRPr sz="1600" b="1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457200"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600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about</a:t>
              </a:r>
              <a:r>
                <a:rPr lang="en-US" sz="1600" b="1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hepatitis B</a:t>
              </a:r>
              <a:r>
                <a:rPr lang="en-US" sz="1600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and</a:t>
              </a:r>
              <a:r>
                <a:rPr lang="en-US" sz="1600" b="1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C</a:t>
              </a:r>
              <a:r>
                <a:rPr lang="en-US" sz="1600" kern="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, treatment availability and National Elimination Program</a:t>
              </a:r>
              <a:endParaRPr sz="1600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>
                <a:buClr>
                  <a:srgbClr val="000000"/>
                </a:buClr>
                <a:buSzPts val="2000"/>
                <a:buFont typeface="Arial"/>
                <a:buNone/>
              </a:pPr>
              <a:endParaRPr sz="1600" b="1" kern="0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</p:grpSp>
      <p:grpSp>
        <p:nvGrpSpPr>
          <p:cNvPr id="95" name="Google Shape;889;p85"/>
          <p:cNvGrpSpPr/>
          <p:nvPr/>
        </p:nvGrpSpPr>
        <p:grpSpPr>
          <a:xfrm>
            <a:off x="3388170" y="1166354"/>
            <a:ext cx="5443621" cy="5221233"/>
            <a:chOff x="2610906" y="610653"/>
            <a:chExt cx="3922200" cy="3922200"/>
          </a:xfrm>
        </p:grpSpPr>
        <p:sp>
          <p:nvSpPr>
            <p:cNvPr id="96" name="Google Shape;890;p85"/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Google Shape;891;p85"/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8" name="Google Shape;892;p85"/>
            <p:cNvSpPr/>
            <p:nvPr/>
          </p:nvSpPr>
          <p:spPr>
            <a:xfrm rot="3600063">
              <a:off x="3186335" y="1195681"/>
              <a:ext cx="2777488" cy="2777488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9" name="Google Shape;893;p85"/>
            <p:cNvSpPr/>
            <p:nvPr/>
          </p:nvSpPr>
          <p:spPr>
            <a:xfrm rot="4024705">
              <a:off x="5326681" y="1940898"/>
              <a:ext cx="578477" cy="57914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B786E"/>
            </a:solidFill>
            <a:ln>
              <a:noFill/>
            </a:ln>
            <a:effectLst>
              <a:outerShdw blurRad="142875" algn="bl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Google Shape;894;p85"/>
            <p:cNvSpPr/>
            <p:nvPr/>
          </p:nvSpPr>
          <p:spPr>
            <a:xfrm rot="-6816027">
              <a:off x="5326729" y="1940918"/>
              <a:ext cx="578485" cy="57903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Google Shape;895;p85"/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Google Shape;896;p85"/>
            <p:cNvSpPr/>
            <p:nvPr/>
          </p:nvSpPr>
          <p:spPr>
            <a:xfrm rot="-8936366">
              <a:off x="3659126" y="3173505"/>
              <a:ext cx="578551" cy="578963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F887E"/>
            </a:solidFill>
            <a:ln>
              <a:noFill/>
            </a:ln>
            <a:effectLst>
              <a:outerShdw blurRad="142875" algn="bl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Google Shape;897;p85"/>
            <p:cNvSpPr/>
            <p:nvPr/>
          </p:nvSpPr>
          <p:spPr>
            <a:xfrm rot="1824498">
              <a:off x="3659375" y="3173497"/>
              <a:ext cx="578475" cy="57888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Google Shape;898;p85"/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name="adj1" fmla="val 12513247"/>
                <a:gd name="adj2" fmla="val 16867657"/>
                <a:gd name="adj3" fmla="val 20844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5" name="Google Shape;899;p85"/>
            <p:cNvSpPr/>
            <p:nvPr/>
          </p:nvSpPr>
          <p:spPr>
            <a:xfrm rot="-176551">
              <a:off x="4312105" y="1195442"/>
              <a:ext cx="578563" cy="579162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FC000"/>
            </a:solidFill>
            <a:ln>
              <a:noFill/>
            </a:ln>
            <a:effectLst>
              <a:outerShdw blurRad="142875" algn="bl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6" name="Google Shape;900;p85"/>
            <p:cNvSpPr/>
            <p:nvPr/>
          </p:nvSpPr>
          <p:spPr>
            <a:xfrm rot="10584085">
              <a:off x="4312088" y="1195622"/>
              <a:ext cx="578340" cy="578939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7" name="Google Shape;901;p85"/>
            <p:cNvSpPr/>
            <p:nvPr/>
          </p:nvSpPr>
          <p:spPr>
            <a:xfrm rot="8344778">
              <a:off x="4940929" y="3162886"/>
              <a:ext cx="578465" cy="578888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D7E74"/>
            </a:solidFill>
            <a:ln>
              <a:noFill/>
            </a:ln>
            <a:effectLst>
              <a:outerShdw blurRad="142875" algn="bl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8" name="Google Shape;902;p85"/>
            <p:cNvSpPr/>
            <p:nvPr/>
          </p:nvSpPr>
          <p:spPr>
            <a:xfrm rot="-2495643">
              <a:off x="4941000" y="3162728"/>
              <a:ext cx="578445" cy="579093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" name="Google Shape;903;p85"/>
            <p:cNvSpPr/>
            <p:nvPr/>
          </p:nvSpPr>
          <p:spPr>
            <a:xfrm rot="-4556960">
              <a:off x="3257335" y="1939059"/>
              <a:ext cx="578302" cy="57895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249C90"/>
            </a:solidFill>
            <a:ln>
              <a:noFill/>
            </a:ln>
            <a:effectLst>
              <a:outerShdw blurRad="142875" algn="bl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Google Shape;904;p85"/>
            <p:cNvSpPr/>
            <p:nvPr/>
          </p:nvSpPr>
          <p:spPr>
            <a:xfrm rot="6204541">
              <a:off x="3257468" y="1938977"/>
              <a:ext cx="578264" cy="578917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600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Google Shape;905;p85"/>
            <p:cNvSpPr txBox="1"/>
            <p:nvPr/>
          </p:nvSpPr>
          <p:spPr>
            <a:xfrm>
              <a:off x="4341900" y="127189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600" b="1" kern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05</a:t>
              </a:r>
              <a:endParaRPr sz="1600" b="1" ker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2" name="Google Shape;906;p85"/>
            <p:cNvSpPr txBox="1"/>
            <p:nvPr/>
          </p:nvSpPr>
          <p:spPr>
            <a:xfrm>
              <a:off x="3274219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600" b="1" kern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01</a:t>
              </a:r>
              <a:endParaRPr sz="1600" b="1" ker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3" name="Google Shape;907;p85"/>
            <p:cNvSpPr txBox="1"/>
            <p:nvPr/>
          </p:nvSpPr>
          <p:spPr>
            <a:xfrm>
              <a:off x="3685317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600" b="1" kern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02</a:t>
              </a:r>
              <a:endParaRPr sz="1600" b="1" ker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4" name="Google Shape;908;p85"/>
            <p:cNvSpPr txBox="1"/>
            <p:nvPr/>
          </p:nvSpPr>
          <p:spPr>
            <a:xfrm>
              <a:off x="4955323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600" b="1" kern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03</a:t>
              </a:r>
              <a:endParaRPr sz="1600" b="1" ker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5" name="Google Shape;909;p85"/>
            <p:cNvSpPr txBox="1"/>
            <p:nvPr/>
          </p:nvSpPr>
          <p:spPr>
            <a:xfrm>
              <a:off x="5364737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600" b="1" kern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04</a:t>
              </a:r>
              <a:endParaRPr sz="1600" b="1" ker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116" name="Google Shape;910;p85"/>
          <p:cNvSpPr txBox="1"/>
          <p:nvPr/>
        </p:nvSpPr>
        <p:spPr>
          <a:xfrm>
            <a:off x="596488" y="2358366"/>
            <a:ext cx="3768900" cy="96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17"/>
              </a:spcBef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1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1. Strengthen linkage-to-care</a:t>
            </a:r>
            <a:endParaRPr sz="1600" kern="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>
              <a:spcBef>
                <a:spcPts val="117"/>
              </a:spcBef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Diagnose remaining 19 060  individuals</a:t>
            </a:r>
            <a:endParaRPr sz="1600" kern="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>
              <a:spcBef>
                <a:spcPts val="117"/>
              </a:spcBef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Treat remaining 14 062 individuals </a:t>
            </a:r>
            <a:endParaRPr sz="1600" kern="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7" name="Google Shape;911;p85"/>
          <p:cNvSpPr txBox="1"/>
          <p:nvPr/>
        </p:nvSpPr>
        <p:spPr>
          <a:xfrm>
            <a:off x="8242988" y="2281628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>
              <a:buClr>
                <a:srgbClr val="000000"/>
              </a:buClr>
              <a:buSzPts val="1400"/>
              <a:buFont typeface="Arial"/>
              <a:buNone/>
            </a:pPr>
            <a:endParaRPr sz="1600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56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2" y="441325"/>
            <a:ext cx="9162641" cy="1404892"/>
          </a:xfrm>
        </p:spPr>
        <p:txBody>
          <a:bodyPr>
            <a:noAutofit/>
          </a:bodyPr>
          <a:lstStyle/>
          <a:p>
            <a:pPr algn="ctr"/>
            <a:r>
              <a:rPr lang="en-GB" sz="2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UNITED NATIONS SIDE EVENT</a:t>
            </a:r>
            <a:br>
              <a:rPr lang="en-GB" sz="2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Solidarity for Hepatitis Elimination: A Call for a United Nations Group of Friends. </a:t>
            </a:r>
            <a:br>
              <a:rPr lang="en-GB" sz="2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20th, 2022. New York.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2324349"/>
            <a:ext cx="4530865" cy="3398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9767" y="3157443"/>
            <a:ext cx="5629124" cy="1420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invited all Member States to join formation of the UN Charter/Group of Friends to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Hepatitis </a:t>
            </a:r>
          </a:p>
        </p:txBody>
      </p:sp>
    </p:spTree>
    <p:extLst>
      <p:ext uri="{BB962C8B-B14F-4D97-AF65-F5344CB8AC3E}">
        <p14:creationId xmlns:p14="http://schemas.microsoft.com/office/powerpoint/2010/main" val="53321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16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369" y="1883046"/>
            <a:ext cx="2350698" cy="6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17;p91" descr="https://upload.wikimedia.org/wikipedia/en/thumb/5/56/Gilead_Sciences_Logo.svg/1280px-Gilead_Sciences_Logo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259" y="598302"/>
            <a:ext cx="2856632" cy="8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18;p91" descr="http://www.liver-institute.org/images/lifer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869" y="1662793"/>
            <a:ext cx="1683244" cy="81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19;p91" descr="http://heartlandtrc.org/wp-content/uploads/2016/04/EHC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236" y="4809259"/>
            <a:ext cx="1510784" cy="81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20;p91" descr="http://hepatitis-delta.org/assets/WHA-logo-en-jpe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3412" y="3135787"/>
            <a:ext cx="3146145" cy="8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21;p91" descr="http://www.worldhepatitisday.org/sites/default/files/campaign_materials/nohep.logo_squar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6291" y="3149385"/>
            <a:ext cx="1253442" cy="88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22;p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48913" y="4624850"/>
            <a:ext cx="3412930" cy="118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3;p9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19308" y="1352719"/>
            <a:ext cx="2463481" cy="153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24;p91" descr="baseline-FIND-Office.em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19309" y="5303644"/>
            <a:ext cx="969569" cy="44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25;p91" descr="logo-FIND-Office.wm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80489" y="4670777"/>
            <a:ext cx="962212" cy="54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26;p9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55113" y="4185737"/>
            <a:ext cx="1894262" cy="189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27;p91"/>
          <p:cNvSpPr txBox="1"/>
          <p:nvPr/>
        </p:nvSpPr>
        <p:spPr>
          <a:xfrm>
            <a:off x="3274423" y="3050273"/>
            <a:ext cx="47026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4400"/>
            </a:pPr>
            <a:r>
              <a:rPr 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028;p9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26427" y="281926"/>
            <a:ext cx="3106881" cy="143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29;p9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7899" y="561363"/>
            <a:ext cx="2086167" cy="76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82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200" y="2097091"/>
            <a:ext cx="9118600" cy="4103687"/>
          </a:xfrm>
        </p:spPr>
        <p:txBody>
          <a:bodyPr>
            <a:normAutofit/>
          </a:bodyPr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 have nothing to disclose.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41325"/>
            <a:ext cx="9220200" cy="1446742"/>
          </a:xfrm>
        </p:spPr>
        <p:txBody>
          <a:bodyPr anchor="ctr">
            <a:noAutofit/>
          </a:bodyPr>
          <a:lstStyle/>
          <a:p>
            <a:pPr algn="ctr"/>
            <a:r>
              <a:rPr lang="en-GB" sz="4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129705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441325"/>
            <a:ext cx="9406467" cy="998008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Maven Pro"/>
              </a:rPr>
              <a:t>Epidemiology of hepatitis C in Georgia, 2015-2021</a:t>
            </a:r>
            <a:endParaRPr lang="en-GB" sz="3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735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000" y="3826256"/>
            <a:ext cx="4710718" cy="2408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6;p81"/>
          <p:cNvSpPr txBox="1"/>
          <p:nvPr/>
        </p:nvSpPr>
        <p:spPr>
          <a:xfrm>
            <a:off x="889000" y="3198281"/>
            <a:ext cx="4710718" cy="51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Prevalence and Estimated Number of HCV RNA+ Individuals by Regions and Cities, 2015</a:t>
            </a:r>
            <a:endParaRPr sz="1400" b="1" i="0" u="none" strike="noStrike" cap="none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aphicFrame>
        <p:nvGraphicFramePr>
          <p:cNvPr id="6" name="Google Shape;737;p81"/>
          <p:cNvGraphicFramePr/>
          <p:nvPr>
            <p:extLst>
              <p:ext uri="{D42A27DB-BD31-4B8C-83A1-F6EECF244321}">
                <p14:modId xmlns:p14="http://schemas.microsoft.com/office/powerpoint/2010/main" val="940055126"/>
              </p:ext>
            </p:extLst>
          </p:nvPr>
        </p:nvGraphicFramePr>
        <p:xfrm>
          <a:off x="7069669" y="4005722"/>
          <a:ext cx="4772657" cy="169234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6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0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 2015</a:t>
                      </a:r>
                      <a:endParaRPr sz="1400" u="none" strike="noStrike" cap="none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 2021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2021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Anti-HCV+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7.7%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6.8%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0%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RNA +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0%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738;p81"/>
          <p:cNvSpPr txBox="1"/>
          <p:nvPr/>
        </p:nvSpPr>
        <p:spPr>
          <a:xfrm>
            <a:off x="7712113" y="3210733"/>
            <a:ext cx="357986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2015 and 2021 National Serosurvey for Hepatitis B and C in Georgia</a:t>
            </a:r>
            <a:endParaRPr sz="1400" b="1" i="0" u="none" strike="noStrike" cap="none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" name="Google Shape;739;p81"/>
          <p:cNvSpPr txBox="1"/>
          <p:nvPr/>
        </p:nvSpPr>
        <p:spPr>
          <a:xfrm>
            <a:off x="506717" y="1542582"/>
            <a:ext cx="106605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•"/>
            </a:pPr>
            <a:r>
              <a:rPr lang="en-US" sz="1400" b="0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initial serosurvey on Hepatitis C conducted in Georgia in 2015 showed a prevalence rate of HCV RNA in 5.4% of the adult population.</a:t>
            </a:r>
            <a:endParaRPr sz="1400" b="0" i="0" u="none" strike="noStrike" cap="none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•"/>
            </a:pPr>
            <a:r>
              <a:rPr lang="en-US" sz="1400" b="0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 2021, the NCDC in close partnership with the U.S. CDC conducted the 2</a:t>
            </a:r>
            <a:r>
              <a:rPr lang="en-US" sz="1400" b="0" i="0" u="none" strike="noStrike" cap="none" baseline="30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nd </a:t>
            </a:r>
            <a:r>
              <a:rPr lang="en-US" sz="1400" b="0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nationwide serosurveys on hepatitis B and C.  </a:t>
            </a:r>
            <a:endParaRPr sz="1400" b="0" i="0" u="none" strike="noStrike" cap="none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Roboto"/>
              <a:buChar char="•"/>
            </a:pPr>
            <a:r>
              <a:rPr lang="en-US" sz="1400" b="0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 6 years, the prevalence of chronic HCV infection has </a:t>
            </a:r>
            <a:r>
              <a:rPr lang="en-US" sz="1400" b="1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decreased by 67% </a:t>
            </a:r>
            <a:r>
              <a:rPr lang="en-US" sz="1400" b="0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(from 5.4% in 2015 to 1.8% in 2021). </a:t>
            </a:r>
            <a:endParaRPr sz="1400" b="0" i="0" u="none" strike="noStrike" cap="none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5268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325"/>
            <a:ext cx="9686925" cy="1223964"/>
          </a:xfrm>
        </p:spPr>
        <p:txBody>
          <a:bodyPr anchor="ctr">
            <a:normAutofit/>
          </a:bodyPr>
          <a:lstStyle/>
          <a:p>
            <a:pPr algn="ctr"/>
            <a:r>
              <a:rPr lang="en-US" sz="3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Hepatitis C Elimination Program </a:t>
            </a:r>
            <a:endParaRPr lang="en-GB" sz="3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196" y="1935282"/>
            <a:ext cx="3609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Launched in April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7169" y="2428823"/>
            <a:ext cx="4548921" cy="2815550"/>
            <a:chOff x="1972981" y="530857"/>
            <a:chExt cx="4548921" cy="2815550"/>
          </a:xfrm>
        </p:grpSpPr>
        <p:graphicFrame>
          <p:nvGraphicFramePr>
            <p:cNvPr id="7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4335044"/>
                </p:ext>
              </p:extLst>
            </p:nvPr>
          </p:nvGraphicFramePr>
          <p:xfrm>
            <a:off x="1972981" y="530857"/>
            <a:ext cx="4548921" cy="28155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5" descr="https://gallery.mailchimp.com/381c2b109dc0809662b7cd0da/images/3b288831-e382-4752-b2f0-16ac965fbd4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4" t="8276" r="9213" b="17719"/>
            <a:stretch>
              <a:fillRect/>
            </a:stretch>
          </p:blipFill>
          <p:spPr bwMode="auto">
            <a:xfrm>
              <a:off x="4752144" y="2463660"/>
              <a:ext cx="823138" cy="47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http://upload.wikimedia.org/wikipedia/commons/thumb/9/94/Greater_coat_of_arms_of_Georgia.svg/2000px-Greater_coat_of_arms_of_Georgia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970" y="612082"/>
              <a:ext cx="681436" cy="67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http://upload.wikimedia.org/wikipedia/en/thumb/5/56/Gilead_Sciences_Logo.svg/1024px-Gilead_Sciences_Logo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44"/>
            <a:stretch>
              <a:fillRect/>
            </a:stretch>
          </p:blipFill>
          <p:spPr bwMode="auto">
            <a:xfrm>
              <a:off x="3156975" y="2292162"/>
              <a:ext cx="308677" cy="43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http://upload.wikimedia.org/wikipedia/en/thumb/5/56/Gilead_Sciences_Logo.svg/1024px-Gilead_Sciences_Logo.sv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1"/>
            <a:stretch>
              <a:fillRect/>
            </a:stretch>
          </p:blipFill>
          <p:spPr bwMode="auto">
            <a:xfrm>
              <a:off x="2850103" y="2726432"/>
              <a:ext cx="922420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62774" y="5368583"/>
            <a:ext cx="50140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Gilead committed to supply the elimination program with </a:t>
            </a:r>
          </a:p>
          <a:p>
            <a:pPr algn="ctr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Sofosbuvir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Ledipasvir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Sofosbuvir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Velpatasvir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Sofosbuvir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of charge. 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8025" y="1918058"/>
            <a:ext cx="36263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Targets: 90-95-95 by 2025</a:t>
            </a:r>
            <a:endParaRPr lang="en-GB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2806" y="2931938"/>
            <a:ext cx="6420666" cy="28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1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61"/>
            <a:ext cx="9897533" cy="1223964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Georgia’s HCV elimination program builds on delivering a comprehensive response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7134" y="1549480"/>
            <a:ext cx="10893344" cy="4453388"/>
            <a:chOff x="152400" y="2238225"/>
            <a:chExt cx="8686802" cy="3581401"/>
          </a:xfrm>
        </p:grpSpPr>
        <p:sp>
          <p:nvSpPr>
            <p:cNvPr id="6" name="Rectangle 5"/>
            <p:cNvSpPr/>
            <p:nvPr/>
          </p:nvSpPr>
          <p:spPr>
            <a:xfrm>
              <a:off x="825262" y="2790677"/>
              <a:ext cx="7300537" cy="2480311"/>
            </a:xfrm>
            <a:prstGeom prst="rect">
              <a:avLst/>
            </a:prstGeom>
            <a:blipFill dpi="0" rotWithShape="1">
              <a:blip r:embed="rId2">
                <a:alphaModFix amt="62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2209805" y="3547913"/>
              <a:ext cx="4403725" cy="130026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5425" indent="-225425" algn="l" defTabSz="685800" rtl="0" eaLnBrk="1" latinLnBrk="0" hangingPunct="1">
                <a:lnSpc>
                  <a:spcPct val="10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96504" indent="-253604" algn="l" defTabSz="685800" rtl="0" eaLnBrk="1" latinLnBrk="0" hangingPunct="1">
                <a:lnSpc>
                  <a:spcPct val="100000"/>
                </a:lnSpc>
                <a:spcBef>
                  <a:spcPts val="375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377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5333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HCV </a:t>
              </a:r>
            </a:p>
            <a:p>
              <a:pPr marL="0" indent="0" algn="ctr" defTabSz="914377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5333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Elimination</a:t>
              </a:r>
              <a:endParaRPr lang="ru-RU" sz="5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553200" y="3185377"/>
              <a:ext cx="2286000" cy="1028700"/>
            </a:xfrm>
            <a:prstGeom prst="horizontalScroll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information system </a:t>
              </a:r>
            </a:p>
          </p:txBody>
        </p:sp>
        <p:sp>
          <p:nvSpPr>
            <p:cNvPr id="9" name="Oval 9"/>
            <p:cNvSpPr/>
            <p:nvPr/>
          </p:nvSpPr>
          <p:spPr bwMode="auto">
            <a:xfrm>
              <a:off x="3221483" y="5108389"/>
              <a:ext cx="2342753" cy="685799"/>
            </a:xfrm>
            <a:prstGeom prst="horizontalScroll">
              <a:avLst>
                <a:gd name="adj" fmla="val 25000"/>
              </a:avLst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Harm</a:t>
              </a:r>
              <a:r>
                <a:rPr lang="ru-RU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reduction</a:t>
              </a:r>
            </a:p>
          </p:txBody>
        </p:sp>
        <p:sp>
          <p:nvSpPr>
            <p:cNvPr id="10" name="Oval 12"/>
            <p:cNvSpPr/>
            <p:nvPr/>
          </p:nvSpPr>
          <p:spPr bwMode="auto">
            <a:xfrm>
              <a:off x="228600" y="4442343"/>
              <a:ext cx="2209800" cy="685800"/>
            </a:xfrm>
            <a:prstGeom prst="horizontalScroll">
              <a:avLst>
                <a:gd name="adj" fmla="val 25000"/>
              </a:avLst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Infection control</a:t>
              </a:r>
            </a:p>
          </p:txBody>
        </p:sp>
        <p:sp>
          <p:nvSpPr>
            <p:cNvPr id="11" name="Oval 13"/>
            <p:cNvSpPr/>
            <p:nvPr/>
          </p:nvSpPr>
          <p:spPr bwMode="auto">
            <a:xfrm>
              <a:off x="152400" y="3190784"/>
              <a:ext cx="2743200" cy="1028700"/>
            </a:xfrm>
            <a:prstGeom prst="horizontalScroll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Treating </a:t>
              </a:r>
              <a:br>
                <a:rPr lang="ru-RU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(including retreatment)</a:t>
              </a:r>
              <a:br>
                <a:rPr lang="ru-RU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HCV-infected persons</a:t>
              </a:r>
            </a:p>
          </p:txBody>
        </p:sp>
        <p:sp>
          <p:nvSpPr>
            <p:cNvPr id="12" name="Oval 14"/>
            <p:cNvSpPr/>
            <p:nvPr/>
          </p:nvSpPr>
          <p:spPr bwMode="auto">
            <a:xfrm>
              <a:off x="255608" y="2238225"/>
              <a:ext cx="1981200" cy="822960"/>
            </a:xfrm>
            <a:prstGeom prst="horizontalScroll">
              <a:avLst>
                <a:gd name="adj" fmla="val 15782"/>
              </a:avLst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Nationwide HCV screening </a:t>
              </a:r>
            </a:p>
          </p:txBody>
        </p:sp>
        <p:sp>
          <p:nvSpPr>
            <p:cNvPr id="13" name="Oval 15"/>
            <p:cNvSpPr/>
            <p:nvPr/>
          </p:nvSpPr>
          <p:spPr bwMode="auto">
            <a:xfrm>
              <a:off x="3091048" y="2238225"/>
              <a:ext cx="3004952" cy="822960"/>
            </a:xfrm>
            <a:prstGeom prst="horizontalScroll">
              <a:avLst>
                <a:gd name="adj" fmla="val 16461"/>
              </a:avLst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Baseline and follow-up </a:t>
              </a:r>
            </a:p>
            <a:p>
              <a:pPr algn="ctr" defTabSz="1219170">
                <a:defRPr/>
              </a:pPr>
              <a:r>
                <a:rPr lang="en-US" b="1" kern="0" dirty="0" err="1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sero</a:t>
              </a: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-prevalence surveys</a:t>
              </a:r>
            </a:p>
          </p:txBody>
        </p:sp>
        <p:sp>
          <p:nvSpPr>
            <p:cNvPr id="14" name="Oval 17"/>
            <p:cNvSpPr/>
            <p:nvPr/>
          </p:nvSpPr>
          <p:spPr bwMode="auto">
            <a:xfrm>
              <a:off x="228600" y="5133826"/>
              <a:ext cx="1905000" cy="685800"/>
            </a:xfrm>
            <a:prstGeom prst="horizontalScroll">
              <a:avLst>
                <a:gd name="adj" fmla="val 25000"/>
              </a:avLst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Surveillance </a:t>
              </a:r>
            </a:p>
          </p:txBody>
        </p:sp>
        <p:sp>
          <p:nvSpPr>
            <p:cNvPr id="15" name="Oval 18"/>
            <p:cNvSpPr/>
            <p:nvPr/>
          </p:nvSpPr>
          <p:spPr bwMode="auto">
            <a:xfrm>
              <a:off x="6705600" y="5133825"/>
              <a:ext cx="2133600" cy="685800"/>
            </a:xfrm>
            <a:prstGeom prst="horizontalScroll">
              <a:avLst>
                <a:gd name="adj" fmla="val 25000"/>
              </a:avLst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Blood safety</a:t>
              </a:r>
            </a:p>
          </p:txBody>
        </p:sp>
        <p:cxnSp>
          <p:nvCxnSpPr>
            <p:cNvPr id="16" name="Прямая соединительная линия 3"/>
            <p:cNvCxnSpPr/>
            <p:nvPr/>
          </p:nvCxnSpPr>
          <p:spPr>
            <a:xfrm flipH="1" flipV="1">
              <a:off x="2286000" y="2670775"/>
              <a:ext cx="1514674" cy="1028591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" name="Прямая соединительная линия 11"/>
            <p:cNvCxnSpPr/>
            <p:nvPr/>
          </p:nvCxnSpPr>
          <p:spPr>
            <a:xfrm flipH="1">
              <a:off x="2971800" y="3933675"/>
              <a:ext cx="762000" cy="0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Прямая соединительная линия 19"/>
            <p:cNvCxnSpPr/>
            <p:nvPr/>
          </p:nvCxnSpPr>
          <p:spPr>
            <a:xfrm flipH="1">
              <a:off x="2438401" y="4760480"/>
              <a:ext cx="495299" cy="49902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Прямая соединительная линия 21"/>
            <p:cNvCxnSpPr/>
            <p:nvPr/>
          </p:nvCxnSpPr>
          <p:spPr>
            <a:xfrm flipH="1">
              <a:off x="2133600" y="4848270"/>
              <a:ext cx="1600200" cy="559876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Прямая соединительная линия 24"/>
            <p:cNvCxnSpPr>
              <a:stCxn id="7" idx="2"/>
              <a:endCxn id="9" idx="0"/>
            </p:cNvCxnSpPr>
            <p:nvPr/>
          </p:nvCxnSpPr>
          <p:spPr>
            <a:xfrm flipH="1">
              <a:off x="4392860" y="4848173"/>
              <a:ext cx="18808" cy="431666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Прямая соединительная линия 26"/>
            <p:cNvCxnSpPr/>
            <p:nvPr/>
          </p:nvCxnSpPr>
          <p:spPr>
            <a:xfrm>
              <a:off x="5410200" y="4848270"/>
              <a:ext cx="1143000" cy="422716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Прямая соединительная линия 28"/>
            <p:cNvCxnSpPr/>
            <p:nvPr/>
          </p:nvCxnSpPr>
          <p:spPr>
            <a:xfrm>
              <a:off x="5981700" y="4676625"/>
              <a:ext cx="571500" cy="0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Прямая соединительная линия 30"/>
            <p:cNvCxnSpPr/>
            <p:nvPr/>
          </p:nvCxnSpPr>
          <p:spPr>
            <a:xfrm>
              <a:off x="5029200" y="3819375"/>
              <a:ext cx="1371600" cy="0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Прямая соединительная линия 32"/>
            <p:cNvCxnSpPr/>
            <p:nvPr/>
          </p:nvCxnSpPr>
          <p:spPr>
            <a:xfrm flipV="1">
              <a:off x="4819408" y="2785328"/>
              <a:ext cx="2419597" cy="800100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" name="Прямая соединительная линия 34"/>
            <p:cNvCxnSpPr/>
            <p:nvPr/>
          </p:nvCxnSpPr>
          <p:spPr>
            <a:xfrm flipV="1">
              <a:off x="4392860" y="3019277"/>
              <a:ext cx="0" cy="562796"/>
            </a:xfrm>
            <a:prstGeom prst="line">
              <a:avLst/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6" name="Oval 6"/>
            <p:cNvSpPr/>
            <p:nvPr/>
          </p:nvSpPr>
          <p:spPr bwMode="auto">
            <a:xfrm>
              <a:off x="7401296" y="2238225"/>
              <a:ext cx="1437904" cy="822960"/>
            </a:xfrm>
            <a:prstGeom prst="horizontalScroll">
              <a:avLst>
                <a:gd name="adj" fmla="val 15141"/>
              </a:avLst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9600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case finding</a:t>
              </a:r>
            </a:p>
          </p:txBody>
        </p:sp>
        <p:sp>
          <p:nvSpPr>
            <p:cNvPr id="27" name="Oval 8"/>
            <p:cNvSpPr/>
            <p:nvPr/>
          </p:nvSpPr>
          <p:spPr bwMode="auto">
            <a:xfrm>
              <a:off x="6734375" y="4287334"/>
              <a:ext cx="2104827" cy="822960"/>
            </a:xfrm>
            <a:prstGeom prst="horizontalScroll">
              <a:avLst>
                <a:gd name="adj" fmla="val 19109"/>
              </a:avLst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1219170">
                <a:defRPr/>
              </a:pP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awareness </a:t>
              </a:r>
              <a:br>
                <a:rPr lang="ru-RU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15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sz="3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key activities under the Hepatitis C Elimination program in Georgia</a:t>
            </a:r>
          </a:p>
        </p:txBody>
      </p:sp>
      <p:grpSp>
        <p:nvGrpSpPr>
          <p:cNvPr id="6" name="Google Shape;746;p82"/>
          <p:cNvGrpSpPr/>
          <p:nvPr/>
        </p:nvGrpSpPr>
        <p:grpSpPr>
          <a:xfrm>
            <a:off x="144708" y="1896547"/>
            <a:ext cx="2104733" cy="2599419"/>
            <a:chOff x="2726705" y="1638391"/>
            <a:chExt cx="2215509" cy="1949613"/>
          </a:xfrm>
        </p:grpSpPr>
        <p:sp>
          <p:nvSpPr>
            <p:cNvPr id="7" name="Google Shape;747;p82"/>
            <p:cNvSpPr/>
            <p:nvPr/>
          </p:nvSpPr>
          <p:spPr>
            <a:xfrm>
              <a:off x="2726705" y="3079468"/>
              <a:ext cx="1688400" cy="13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3A5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748;p82"/>
            <p:cNvSpPr txBox="1"/>
            <p:nvPr/>
          </p:nvSpPr>
          <p:spPr>
            <a:xfrm>
              <a:off x="3030591" y="3216604"/>
              <a:ext cx="961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2015</a:t>
              </a:r>
              <a:endParaRPr sz="20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9" name="Google Shape;749;p82"/>
            <p:cNvSpPr txBox="1"/>
            <p:nvPr/>
          </p:nvSpPr>
          <p:spPr>
            <a:xfrm>
              <a:off x="2842214" y="1638391"/>
              <a:ext cx="21000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 10-year agreement between Gilead and the GOG signed</a:t>
              </a:r>
              <a:endParaRPr sz="11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First National Strategy 2016–2020 approved</a:t>
              </a:r>
              <a:endParaRPr sz="11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10" name="Google Shape;750;p82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1" name="Google Shape;751;p8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cxnSp>
            <p:nvCxnSpPr>
              <p:cNvPr id="12" name="Google Shape;752;p8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3" name="Google Shape;753;p82"/>
          <p:cNvGrpSpPr/>
          <p:nvPr/>
        </p:nvGrpSpPr>
        <p:grpSpPr>
          <a:xfrm>
            <a:off x="10141250" y="3313583"/>
            <a:ext cx="2050582" cy="2397813"/>
            <a:chOff x="1241471" y="2702600"/>
            <a:chExt cx="1906809" cy="1798405"/>
          </a:xfrm>
        </p:grpSpPr>
        <p:sp>
          <p:nvSpPr>
            <p:cNvPr id="14" name="Google Shape;754;p82"/>
            <p:cNvSpPr/>
            <p:nvPr/>
          </p:nvSpPr>
          <p:spPr>
            <a:xfrm>
              <a:off x="1998980" y="3079462"/>
              <a:ext cx="1149300" cy="133500"/>
            </a:xfrm>
            <a:prstGeom prst="rect">
              <a:avLst/>
            </a:prstGeom>
            <a:solidFill>
              <a:srgbClr val="003A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Google Shape;755;p82"/>
            <p:cNvSpPr txBox="1"/>
            <p:nvPr/>
          </p:nvSpPr>
          <p:spPr>
            <a:xfrm>
              <a:off x="1831422" y="2702600"/>
              <a:ext cx="894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2024</a:t>
              </a:r>
              <a:endParaRPr sz="20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6" name="Google Shape;756;p82"/>
            <p:cNvSpPr txBox="1"/>
            <p:nvPr/>
          </p:nvSpPr>
          <p:spPr>
            <a:xfrm>
              <a:off x="1241471" y="3548805"/>
              <a:ext cx="1786800" cy="9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HBV state program approved</a:t>
              </a: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17" name="Google Shape;757;p82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18" name="Google Shape;758;p82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" name="Google Shape;759;p82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20" name="Google Shape;760;p82"/>
          <p:cNvGrpSpPr/>
          <p:nvPr/>
        </p:nvGrpSpPr>
        <p:grpSpPr>
          <a:xfrm>
            <a:off x="2334750" y="1741903"/>
            <a:ext cx="2104611" cy="2751700"/>
            <a:chOff x="2963163" y="1524173"/>
            <a:chExt cx="1896900" cy="2063827"/>
          </a:xfrm>
        </p:grpSpPr>
        <p:sp>
          <p:nvSpPr>
            <p:cNvPr id="21" name="Google Shape;761;p82"/>
            <p:cNvSpPr/>
            <p:nvPr/>
          </p:nvSpPr>
          <p:spPr>
            <a:xfrm>
              <a:off x="3485718" y="3079468"/>
              <a:ext cx="1130700" cy="1335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Google Shape;762;p82"/>
            <p:cNvSpPr txBox="1"/>
            <p:nvPr/>
          </p:nvSpPr>
          <p:spPr>
            <a:xfrm>
              <a:off x="3154242" y="3216600"/>
              <a:ext cx="913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2017</a:t>
              </a:r>
              <a:endParaRPr sz="20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3" name="Google Shape;763;p82"/>
            <p:cNvSpPr txBox="1"/>
            <p:nvPr/>
          </p:nvSpPr>
          <p:spPr>
            <a:xfrm>
              <a:off x="2963163" y="1524173"/>
              <a:ext cx="18969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Diagnostics available and free of charge</a:t>
              </a:r>
              <a:endParaRPr sz="11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Decentralization</a:t>
              </a:r>
              <a:endParaRPr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of HCV Diagnostic, Care, and Treatment Services to PHC and HR services</a:t>
              </a:r>
              <a:endParaRPr sz="11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24" name="Google Shape;764;p82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25" name="Google Shape;765;p8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cxnSp>
            <p:nvCxnSpPr>
              <p:cNvPr id="26" name="Google Shape;766;p8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7" name="Google Shape;767;p82"/>
          <p:cNvGrpSpPr/>
          <p:nvPr/>
        </p:nvGrpSpPr>
        <p:grpSpPr>
          <a:xfrm>
            <a:off x="3372012" y="3315617"/>
            <a:ext cx="1996806" cy="2941249"/>
            <a:chOff x="4132917" y="2702599"/>
            <a:chExt cx="1735297" cy="2205992"/>
          </a:xfrm>
        </p:grpSpPr>
        <p:sp>
          <p:nvSpPr>
            <p:cNvPr id="28" name="Google Shape;768;p82"/>
            <p:cNvSpPr/>
            <p:nvPr/>
          </p:nvSpPr>
          <p:spPr>
            <a:xfrm>
              <a:off x="4780414" y="3079472"/>
              <a:ext cx="1087800" cy="1335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29" name="Google Shape;769;p82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32" name="Google Shape;770;p82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" name="Google Shape;771;p82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0" name="Google Shape;772;p82"/>
            <p:cNvSpPr txBox="1"/>
            <p:nvPr/>
          </p:nvSpPr>
          <p:spPr>
            <a:xfrm>
              <a:off x="4349179" y="2702599"/>
              <a:ext cx="909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2018</a:t>
              </a:r>
              <a:endParaRPr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1" name="Google Shape;773;p82"/>
            <p:cNvSpPr txBox="1"/>
            <p:nvPr/>
          </p:nvSpPr>
          <p:spPr>
            <a:xfrm>
              <a:off x="4132917" y="3491308"/>
              <a:ext cx="1735200" cy="1417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 pilot project – Integration of HCV, TB, and HIV Detection at PHC level initiated</a:t>
              </a:r>
              <a:endParaRPr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34" name="Google Shape;774;p82"/>
          <p:cNvGrpSpPr/>
          <p:nvPr/>
        </p:nvGrpSpPr>
        <p:grpSpPr>
          <a:xfrm>
            <a:off x="4852695" y="1788653"/>
            <a:ext cx="2058342" cy="2704958"/>
            <a:chOff x="5588152" y="1554524"/>
            <a:chExt cx="1435285" cy="2028769"/>
          </a:xfrm>
        </p:grpSpPr>
        <p:sp>
          <p:nvSpPr>
            <p:cNvPr id="35" name="Google Shape;775;p82"/>
            <p:cNvSpPr/>
            <p:nvPr/>
          </p:nvSpPr>
          <p:spPr>
            <a:xfrm>
              <a:off x="5967801" y="3081862"/>
              <a:ext cx="824700" cy="129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36" name="Google Shape;776;p82"/>
            <p:cNvGrpSpPr/>
            <p:nvPr/>
          </p:nvGrpSpPr>
          <p:grpSpPr>
            <a:xfrm>
              <a:off x="5914857" y="2772614"/>
              <a:ext cx="92400" cy="439145"/>
              <a:chOff x="729038" y="2536249"/>
              <a:chExt cx="92400" cy="439145"/>
            </a:xfrm>
          </p:grpSpPr>
          <p:cxnSp>
            <p:nvCxnSpPr>
              <p:cNvPr id="39" name="Google Shape;777;p82"/>
              <p:cNvCxnSpPr/>
              <p:nvPr/>
            </p:nvCxnSpPr>
            <p:spPr>
              <a:xfrm>
                <a:off x="775238" y="2615994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" name="Google Shape;778;p82"/>
              <p:cNvSpPr/>
              <p:nvPr/>
            </p:nvSpPr>
            <p:spPr>
              <a:xfrm>
                <a:off x="729038" y="2536249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7" name="Google Shape;779;p82"/>
            <p:cNvSpPr txBox="1"/>
            <p:nvPr/>
          </p:nvSpPr>
          <p:spPr>
            <a:xfrm>
              <a:off x="5588152" y="321189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2019</a:t>
              </a:r>
              <a:endParaRPr sz="18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8" name="Google Shape;780;p82"/>
            <p:cNvSpPr txBox="1"/>
            <p:nvPr/>
          </p:nvSpPr>
          <p:spPr>
            <a:xfrm>
              <a:off x="5686937" y="1554524"/>
              <a:ext cx="1336500" cy="8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Georgia named EILF Center of Excellence in Viral Hepatitis Elimination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All diagnostics free of charge</a:t>
              </a: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41" name="Google Shape;781;p82"/>
          <p:cNvGrpSpPr/>
          <p:nvPr/>
        </p:nvGrpSpPr>
        <p:grpSpPr>
          <a:xfrm>
            <a:off x="6050612" y="3315607"/>
            <a:ext cx="1539441" cy="2325582"/>
            <a:chOff x="6848912" y="2702599"/>
            <a:chExt cx="1957331" cy="1744361"/>
          </a:xfrm>
        </p:grpSpPr>
        <p:sp>
          <p:nvSpPr>
            <p:cNvPr id="42" name="Google Shape;782;p82"/>
            <p:cNvSpPr/>
            <p:nvPr/>
          </p:nvSpPr>
          <p:spPr>
            <a:xfrm>
              <a:off x="7369843" y="3079480"/>
              <a:ext cx="1436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43" name="Google Shape;783;p82"/>
            <p:cNvGrpSpPr/>
            <p:nvPr/>
          </p:nvGrpSpPr>
          <p:grpSpPr>
            <a:xfrm rot="10800000">
              <a:off x="7308878" y="3079467"/>
              <a:ext cx="131100" cy="423683"/>
              <a:chOff x="2050744" y="2551842"/>
              <a:chExt cx="131100" cy="423683"/>
            </a:xfrm>
          </p:grpSpPr>
          <p:cxnSp>
            <p:nvCxnSpPr>
              <p:cNvPr id="46" name="Google Shape;784;p82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7" name="Google Shape;785;p82"/>
              <p:cNvSpPr/>
              <p:nvPr/>
            </p:nvSpPr>
            <p:spPr>
              <a:xfrm>
                <a:off x="2050744" y="2551842"/>
                <a:ext cx="1311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4" name="Google Shape;786;p82"/>
            <p:cNvSpPr txBox="1"/>
            <p:nvPr/>
          </p:nvSpPr>
          <p:spPr>
            <a:xfrm>
              <a:off x="7147213" y="2702599"/>
              <a:ext cx="10716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2020</a:t>
              </a:r>
              <a:endParaRPr sz="20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45" name="Google Shape;787;p82"/>
            <p:cNvSpPr txBox="1"/>
            <p:nvPr/>
          </p:nvSpPr>
          <p:spPr>
            <a:xfrm>
              <a:off x="6848912" y="3503160"/>
              <a:ext cx="15552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The linkage-to-care</a:t>
              </a:r>
              <a:r>
                <a:rPr lang="en-US" sz="1100" b="1" i="0" u="none" strike="noStrike" cap="none">
                  <a:solidFill>
                    <a:schemeClr val="dk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program initiated </a:t>
              </a: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48" name="Google Shape;790;p82"/>
          <p:cNvGrpSpPr/>
          <p:nvPr/>
        </p:nvGrpSpPr>
        <p:grpSpPr>
          <a:xfrm>
            <a:off x="7034843" y="1817999"/>
            <a:ext cx="1996771" cy="2599514"/>
            <a:chOff x="2963163" y="1732842"/>
            <a:chExt cx="1637100" cy="1850451"/>
          </a:xfrm>
        </p:grpSpPr>
        <p:sp>
          <p:nvSpPr>
            <p:cNvPr id="49" name="Google Shape;791;p82"/>
            <p:cNvSpPr/>
            <p:nvPr/>
          </p:nvSpPr>
          <p:spPr>
            <a:xfrm>
              <a:off x="3420239" y="3153455"/>
              <a:ext cx="992700" cy="1335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0" name="Google Shape;792;p82"/>
            <p:cNvSpPr txBox="1"/>
            <p:nvPr/>
          </p:nvSpPr>
          <p:spPr>
            <a:xfrm>
              <a:off x="3154242" y="3211893"/>
              <a:ext cx="913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2021</a:t>
              </a:r>
              <a:endParaRPr sz="20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1" name="Google Shape;793;p82"/>
            <p:cNvSpPr txBox="1"/>
            <p:nvPr/>
          </p:nvSpPr>
          <p:spPr>
            <a:xfrm>
              <a:off x="2963163" y="1732842"/>
              <a:ext cx="1637100" cy="9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Showed by conducted Population-based Serosurvey of Prevalence and Risk Factors for SARS-CoV-2, HCV, and HBV </a:t>
              </a: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67% decrease In prevalence</a:t>
              </a:r>
              <a:endParaRPr sz="1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52" name="Google Shape;794;p82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53" name="Google Shape;795;p8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cxnSp>
            <p:nvCxnSpPr>
              <p:cNvPr id="54" name="Google Shape;796;p8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55" name="Google Shape;797;p82"/>
          <p:cNvGrpSpPr/>
          <p:nvPr/>
        </p:nvGrpSpPr>
        <p:grpSpPr>
          <a:xfrm>
            <a:off x="7986214" y="3311655"/>
            <a:ext cx="2059785" cy="2401680"/>
            <a:chOff x="3892667" y="2702599"/>
            <a:chExt cx="1950000" cy="1801305"/>
          </a:xfrm>
        </p:grpSpPr>
        <p:sp>
          <p:nvSpPr>
            <p:cNvPr id="56" name="Google Shape;798;p82"/>
            <p:cNvSpPr/>
            <p:nvPr/>
          </p:nvSpPr>
          <p:spPr>
            <a:xfrm>
              <a:off x="4655197" y="3079472"/>
              <a:ext cx="1127100" cy="1335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7" name="Google Shape;799;p82"/>
            <p:cNvGrpSpPr/>
            <p:nvPr/>
          </p:nvGrpSpPr>
          <p:grpSpPr>
            <a:xfrm rot="10800000">
              <a:off x="4578575" y="3074010"/>
              <a:ext cx="116100" cy="426860"/>
              <a:chOff x="2205238" y="2554122"/>
              <a:chExt cx="116100" cy="426860"/>
            </a:xfrm>
          </p:grpSpPr>
          <p:cxnSp>
            <p:nvCxnSpPr>
              <p:cNvPr id="60" name="Google Shape;800;p82"/>
              <p:cNvCxnSpPr/>
              <p:nvPr/>
            </p:nvCxnSpPr>
            <p:spPr>
              <a:xfrm>
                <a:off x="2244720" y="2621582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1" name="Google Shape;801;p82"/>
              <p:cNvSpPr/>
              <p:nvPr/>
            </p:nvSpPr>
            <p:spPr>
              <a:xfrm>
                <a:off x="2205238" y="2554122"/>
                <a:ext cx="116100" cy="102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8" name="Google Shape;802;p82"/>
            <p:cNvSpPr txBox="1"/>
            <p:nvPr/>
          </p:nvSpPr>
          <p:spPr>
            <a:xfrm>
              <a:off x="4413174" y="2702599"/>
              <a:ext cx="909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2022</a:t>
              </a:r>
              <a:endParaRPr sz="20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9" name="Google Shape;803;p82"/>
            <p:cNvSpPr txBox="1"/>
            <p:nvPr/>
          </p:nvSpPr>
          <p:spPr>
            <a:xfrm>
              <a:off x="3892667" y="3548404"/>
              <a:ext cx="1950000" cy="9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NCDC is designated as the WHO CC on Viral Hepatitis Elimination</a:t>
              </a: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National Strategy 2021–2025 updated</a:t>
              </a: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HBV workgroup established</a:t>
              </a: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2" name="Google Shape;804;p82"/>
          <p:cNvGrpSpPr/>
          <p:nvPr/>
        </p:nvGrpSpPr>
        <p:grpSpPr>
          <a:xfrm>
            <a:off x="9681049" y="1896553"/>
            <a:ext cx="1539373" cy="2597052"/>
            <a:chOff x="5532050" y="1640156"/>
            <a:chExt cx="1340100" cy="1947838"/>
          </a:xfrm>
        </p:grpSpPr>
        <p:sp>
          <p:nvSpPr>
            <p:cNvPr id="63" name="Google Shape;805;p82"/>
            <p:cNvSpPr/>
            <p:nvPr/>
          </p:nvSpPr>
          <p:spPr>
            <a:xfrm>
              <a:off x="5795347" y="3079479"/>
              <a:ext cx="993900" cy="1335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4" name="Google Shape;806;p82"/>
            <p:cNvGrpSpPr/>
            <p:nvPr/>
          </p:nvGrpSpPr>
          <p:grpSpPr>
            <a:xfrm>
              <a:off x="5744189" y="2749945"/>
              <a:ext cx="92400" cy="420750"/>
              <a:chOff x="558370" y="2513580"/>
              <a:chExt cx="92400" cy="420750"/>
            </a:xfrm>
          </p:grpSpPr>
          <p:cxnSp>
            <p:nvCxnSpPr>
              <p:cNvPr id="67" name="Google Shape;807;p82"/>
              <p:cNvCxnSpPr/>
              <p:nvPr/>
            </p:nvCxnSpPr>
            <p:spPr>
              <a:xfrm>
                <a:off x="604559" y="2574930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8" name="Google Shape;808;p82"/>
              <p:cNvSpPr/>
              <p:nvPr/>
            </p:nvSpPr>
            <p:spPr>
              <a:xfrm>
                <a:off x="558370" y="251358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5" name="Google Shape;809;p82"/>
            <p:cNvSpPr txBox="1"/>
            <p:nvPr/>
          </p:nvSpPr>
          <p:spPr>
            <a:xfrm>
              <a:off x="5550197" y="3216594"/>
              <a:ext cx="948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2023</a:t>
              </a:r>
              <a:endParaRPr sz="18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66" name="Google Shape;810;p82"/>
            <p:cNvSpPr txBox="1"/>
            <p:nvPr/>
          </p:nvSpPr>
          <p:spPr>
            <a:xfrm>
              <a:off x="5532050" y="1640156"/>
              <a:ext cx="1340100" cy="11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HBV state program drafted</a:t>
              </a: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</a:t>
              </a: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69" name="Google Shape;811;p82"/>
          <p:cNvGrpSpPr/>
          <p:nvPr/>
        </p:nvGrpSpPr>
        <p:grpSpPr>
          <a:xfrm>
            <a:off x="843500" y="3313583"/>
            <a:ext cx="2050582" cy="2397813"/>
            <a:chOff x="1241471" y="2702600"/>
            <a:chExt cx="1906809" cy="1798405"/>
          </a:xfrm>
        </p:grpSpPr>
        <p:sp>
          <p:nvSpPr>
            <p:cNvPr id="70" name="Google Shape;812;p82"/>
            <p:cNvSpPr/>
            <p:nvPr/>
          </p:nvSpPr>
          <p:spPr>
            <a:xfrm>
              <a:off x="1998980" y="3079462"/>
              <a:ext cx="1149300" cy="133500"/>
            </a:xfrm>
            <a:prstGeom prst="rect">
              <a:avLst/>
            </a:prstGeom>
            <a:solidFill>
              <a:srgbClr val="003A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1" name="Google Shape;813;p82"/>
            <p:cNvSpPr txBox="1"/>
            <p:nvPr/>
          </p:nvSpPr>
          <p:spPr>
            <a:xfrm>
              <a:off x="1831422" y="2702600"/>
              <a:ext cx="894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2016</a:t>
              </a:r>
              <a:endParaRPr sz="20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72" name="Google Shape;814;p82"/>
            <p:cNvSpPr txBox="1"/>
            <p:nvPr/>
          </p:nvSpPr>
          <p:spPr>
            <a:xfrm>
              <a:off x="1241471" y="3548805"/>
              <a:ext cx="1786800" cy="9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Launch of the elimination Program</a:t>
              </a:r>
              <a:endParaRPr sz="1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Nationwide serosurvey: 5.4% adults with chronic HCV</a:t>
              </a: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Beginning of National screening program</a:t>
              </a:r>
              <a:endParaRPr sz="11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73" name="Google Shape;815;p82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74" name="Google Shape;816;p82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817;p82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691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91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11" y="5809949"/>
            <a:ext cx="10694523" cy="11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8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20725" y="62651"/>
            <a:ext cx="12191998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70397" y="1550475"/>
            <a:ext cx="517349" cy="6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83"/>
          <p:cNvSpPr txBox="1"/>
          <p:nvPr/>
        </p:nvSpPr>
        <p:spPr>
          <a:xfrm>
            <a:off x="10275825" y="18555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500" ker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19,060</a:t>
            </a:r>
            <a:endParaRPr sz="1500" kern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3325" y="3224325"/>
            <a:ext cx="517350" cy="604899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83"/>
          <p:cNvSpPr txBox="1"/>
          <p:nvPr/>
        </p:nvSpPr>
        <p:spPr>
          <a:xfrm>
            <a:off x="7567225" y="36020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 ker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-14,062</a:t>
            </a:r>
            <a:endParaRPr sz="1500" kern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83"/>
          <p:cNvSpPr txBox="1"/>
          <p:nvPr/>
        </p:nvSpPr>
        <p:spPr>
          <a:xfrm>
            <a:off x="9006337" y="2424300"/>
            <a:ext cx="3000000" cy="321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spcBef>
                <a:spcPts val="12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Since 2015: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914400">
              <a:spcBef>
                <a:spcPts val="12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·</a:t>
            </a:r>
            <a:r>
              <a:rPr lang="en-US" sz="9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over </a:t>
            </a:r>
            <a:r>
              <a:rPr lang="en-US" sz="12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6,7 million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HCV screenings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914400">
              <a:spcBef>
                <a:spcPts val="12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·</a:t>
            </a:r>
            <a:r>
              <a:rPr lang="en-US" sz="9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over</a:t>
            </a:r>
            <a:r>
              <a:rPr lang="en-US" sz="12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2,8 million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persons tested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914400">
              <a:spcBef>
                <a:spcPts val="12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·</a:t>
            </a:r>
            <a:r>
              <a:rPr lang="en-US" sz="9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2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165 508</a:t>
            </a:r>
            <a:r>
              <a:rPr lang="en-US"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anti-HCV positive cases identified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914400">
              <a:spcBef>
                <a:spcPts val="12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·</a:t>
            </a:r>
            <a:r>
              <a:rPr lang="en-US" sz="9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2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19,060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anti-HCV+ individuals to follow-up and link to care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914400">
              <a:spcBef>
                <a:spcPts val="12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·</a:t>
            </a:r>
            <a:r>
              <a:rPr lang="en-US" sz="9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Over </a:t>
            </a:r>
            <a:r>
              <a:rPr lang="en-US" sz="12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86,762</a:t>
            </a:r>
            <a:r>
              <a:rPr lang="en-US"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patients started treatment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91440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·</a:t>
            </a:r>
            <a:r>
              <a:rPr lang="en-US" sz="9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Cure rate – </a:t>
            </a:r>
            <a:r>
              <a:rPr lang="en-US" sz="12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99%</a:t>
            </a:r>
            <a:endParaRPr sz="1400" b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3750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Micro-elimination Among PLHIV Aware of Their HIV Status</a:t>
            </a:r>
            <a:endParaRPr lang="en-GB" sz="32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58425459"/>
              </p:ext>
            </p:extLst>
          </p:nvPr>
        </p:nvGraphicFramePr>
        <p:xfrm>
          <a:off x="321733" y="1761067"/>
          <a:ext cx="5698067" cy="441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725" indent="-339725">
              <a:spcBef>
                <a:spcPts val="1800"/>
              </a:spcBef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HCV treatment since 2011</a:t>
            </a:r>
          </a:p>
          <a:p>
            <a:pPr marL="339725" indent="-339725">
              <a:spcBef>
                <a:spcPts val="1800"/>
              </a:spcBef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6.6-fold decrease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viremic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infections</a:t>
            </a:r>
          </a:p>
          <a:p>
            <a:pPr marL="339725" indent="-339725">
              <a:spcBef>
                <a:spcPts val="1800"/>
              </a:spcBef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Prevalence decreased from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27% to 4.1%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reduction</a:t>
            </a:r>
          </a:p>
          <a:p>
            <a:pPr marL="339725" indent="-339725">
              <a:spcBef>
                <a:spcPts val="1800"/>
              </a:spcBef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Reinfection rate: 2.55/100 PY</a:t>
            </a:r>
          </a:p>
        </p:txBody>
      </p:sp>
    </p:spTree>
    <p:extLst>
      <p:ext uri="{BB962C8B-B14F-4D97-AF65-F5344CB8AC3E}">
        <p14:creationId xmlns:p14="http://schemas.microsoft.com/office/powerpoint/2010/main" val="271358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Hepatitis C Elimination Program in Georgia: Best Practices</a:t>
            </a:r>
            <a:endParaRPr lang="en-GB" sz="32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oogle Shape;839;p84"/>
          <p:cNvGrpSpPr/>
          <p:nvPr/>
        </p:nvGrpSpPr>
        <p:grpSpPr>
          <a:xfrm>
            <a:off x="7895056" y="3849646"/>
            <a:ext cx="4248674" cy="1932649"/>
            <a:chOff x="5989772" y="2203118"/>
            <a:chExt cx="3173969" cy="1378494"/>
          </a:xfrm>
        </p:grpSpPr>
        <p:sp>
          <p:nvSpPr>
            <p:cNvPr id="31" name="Google Shape;840;p84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Google Shape;841;p84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kern="0">
                  <a:solidFill>
                    <a:srgbClr val="307AF3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5</a:t>
              </a:r>
              <a:endParaRPr sz="1200" b="1" kern="0">
                <a:solidFill>
                  <a:srgbClr val="307AF3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3" name="Google Shape;842;p84"/>
            <p:cNvSpPr txBox="1"/>
            <p:nvPr/>
          </p:nvSpPr>
          <p:spPr>
            <a:xfrm rot="-2700000">
              <a:off x="6340541" y="2203118"/>
              <a:ext cx="2562979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lnSpc>
                  <a:spcPct val="115000"/>
                </a:lnSpc>
                <a:spcBef>
                  <a:spcPts val="900"/>
                </a:spcBef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kern="0">
                  <a:solidFill>
                    <a:srgbClr val="FFFFFF"/>
                  </a:solidFill>
                  <a:latin typeface="Arial"/>
                  <a:ea typeface="Calibri"/>
                  <a:cs typeface="Arial" panose="020B0604020202020204" pitchFamily="34" charset="0"/>
                  <a:sym typeface="Calibri"/>
                </a:rPr>
                <a:t>The Technical Advisory Group (TAG)</a:t>
              </a:r>
              <a:endParaRPr sz="1500" b="1" kern="0">
                <a:solidFill>
                  <a:srgbClr val="FFFFFF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4" name="Google Shape;843;p84"/>
            <p:cNvSpPr txBox="1"/>
            <p:nvPr/>
          </p:nvSpPr>
          <p:spPr>
            <a:xfrm rot="18900000">
              <a:off x="6765586" y="2518572"/>
              <a:ext cx="2398155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Composed of 12 international experts, providing the monitoring and evaluation of indicators, as well as recommendations on long-term elimination strategy.</a:t>
              </a:r>
              <a:endParaRPr sz="1200" kern="0" dirty="0">
                <a:solidFill>
                  <a:srgbClr val="000000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  <a:p>
              <a:pPr defTabSz="914400"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kern="0" dirty="0">
                <a:solidFill>
                  <a:srgbClr val="000000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35" name="Google Shape;844;p84"/>
          <p:cNvGrpSpPr/>
          <p:nvPr/>
        </p:nvGrpSpPr>
        <p:grpSpPr>
          <a:xfrm>
            <a:off x="5896393" y="2778883"/>
            <a:ext cx="4176870" cy="3884163"/>
            <a:chOff x="4496673" y="1439380"/>
            <a:chExt cx="3120328" cy="2770444"/>
          </a:xfrm>
        </p:grpSpPr>
        <p:sp>
          <p:nvSpPr>
            <p:cNvPr id="36" name="Google Shape;845;p84"/>
            <p:cNvSpPr/>
            <p:nvPr/>
          </p:nvSpPr>
          <p:spPr>
            <a:xfrm rot="2700000">
              <a:off x="5746767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003A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Google Shape;846;p84"/>
            <p:cNvSpPr/>
            <p:nvPr/>
          </p:nvSpPr>
          <p:spPr>
            <a:xfrm>
              <a:off x="4950863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kern="0">
                  <a:solidFill>
                    <a:srgbClr val="0E63F0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4</a:t>
              </a:r>
              <a:endParaRPr sz="1200" b="1" kern="0">
                <a:solidFill>
                  <a:srgbClr val="0E63F0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8" name="Google Shape;847;p84"/>
            <p:cNvSpPr txBox="1"/>
            <p:nvPr/>
          </p:nvSpPr>
          <p:spPr>
            <a:xfrm rot="18900000">
              <a:off x="4818555" y="2083950"/>
              <a:ext cx="2798446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lnSpc>
                  <a:spcPct val="115000"/>
                </a:lnSpc>
                <a:spcBef>
                  <a:spcPts val="1200"/>
                </a:spcBef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600" b="1" kern="0" dirty="0">
                  <a:solidFill>
                    <a:srgbClr val="FFFFFF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Infection prevention and control </a:t>
              </a:r>
              <a:endParaRPr sz="1600" b="1" kern="0" dirty="0">
                <a:solidFill>
                  <a:srgbClr val="FFFFFF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9" name="Google Shape;848;p84"/>
            <p:cNvSpPr txBox="1"/>
            <p:nvPr/>
          </p:nvSpPr>
          <p:spPr>
            <a:xfrm rot="-2700526">
              <a:off x="5136782" y="2731264"/>
              <a:ext cx="2770444" cy="186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Established in the  medical and non-medical facilities;</a:t>
              </a:r>
              <a:endParaRPr sz="1200" kern="0" dirty="0">
                <a:solidFill>
                  <a:srgbClr val="000000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  <a:p>
              <a:pPr defTabSz="914400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Blood Safety - All screenings using Nucleic Acid Testing (NAT)</a:t>
              </a:r>
              <a:endParaRPr sz="1200" kern="0" dirty="0">
                <a:solidFill>
                  <a:srgbClr val="000000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  <a:p>
              <a:pPr defTabSz="914400">
                <a:buClr>
                  <a:srgbClr val="000000"/>
                </a:buClr>
                <a:buSzPts val="1700"/>
                <a:buFont typeface="Arial"/>
                <a:buNone/>
              </a:pPr>
              <a:endParaRPr sz="1200" kern="0" dirty="0">
                <a:solidFill>
                  <a:srgbClr val="262626"/>
                </a:solidFill>
                <a:latin typeface="Arial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0" name="Google Shape;849;p84"/>
          <p:cNvGrpSpPr/>
          <p:nvPr/>
        </p:nvGrpSpPr>
        <p:grpSpPr>
          <a:xfrm>
            <a:off x="3899648" y="3959194"/>
            <a:ext cx="4318106" cy="1823101"/>
            <a:chOff x="3005006" y="2281255"/>
            <a:chExt cx="3225838" cy="1300357"/>
          </a:xfrm>
        </p:grpSpPr>
        <p:sp>
          <p:nvSpPr>
            <p:cNvPr id="41" name="Google Shape;850;p84"/>
            <p:cNvSpPr/>
            <p:nvPr/>
          </p:nvSpPr>
          <p:spPr>
            <a:xfrm rot="2700000">
              <a:off x="4255100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" name="Google Shape;851;p84"/>
            <p:cNvSpPr/>
            <p:nvPr/>
          </p:nvSpPr>
          <p:spPr>
            <a:xfrm>
              <a:off x="3459197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kern="0">
                  <a:solidFill>
                    <a:srgbClr val="0D5CDF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3</a:t>
              </a:r>
              <a:endParaRPr sz="1200" b="1" kern="0">
                <a:solidFill>
                  <a:srgbClr val="0D5CDF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43" name="Google Shape;852;p84"/>
            <p:cNvSpPr txBox="1"/>
            <p:nvPr/>
          </p:nvSpPr>
          <p:spPr>
            <a:xfrm rot="-2700000">
              <a:off x="3352523" y="2281255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lnSpc>
                  <a:spcPct val="115000"/>
                </a:lnSpc>
                <a:spcBef>
                  <a:spcPts val="1000"/>
                </a:spcBef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kern="0">
                  <a:solidFill>
                    <a:srgbClr val="FFFFFF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Decentralisation of testing and treatment</a:t>
              </a:r>
              <a:endParaRPr sz="1600" b="1" kern="0">
                <a:solidFill>
                  <a:srgbClr val="FFFFFF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44" name="Google Shape;853;p84"/>
            <p:cNvSpPr txBox="1"/>
            <p:nvPr/>
          </p:nvSpPr>
          <p:spPr>
            <a:xfrm rot="18900000">
              <a:off x="3771922" y="2498059"/>
              <a:ext cx="2458922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914400"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Point-of-care </a:t>
              </a:r>
              <a:r>
                <a:rPr lang="en-US" sz="1200" kern="0" dirty="0" err="1">
                  <a:solidFill>
                    <a:srgbClr val="000000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viremic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 testing and initiation of HCV treatment are free of charge and widely available</a:t>
              </a:r>
              <a:endParaRPr sz="1200" kern="0" dirty="0">
                <a:solidFill>
                  <a:srgbClr val="000000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45" name="Google Shape;854;p84"/>
          <p:cNvGrpSpPr/>
          <p:nvPr/>
        </p:nvGrpSpPr>
        <p:grpSpPr>
          <a:xfrm>
            <a:off x="2255337" y="2608909"/>
            <a:ext cx="3486414" cy="3449341"/>
            <a:chOff x="1776625" y="1318142"/>
            <a:chExt cx="2604523" cy="2460300"/>
          </a:xfrm>
        </p:grpSpPr>
        <p:grpSp>
          <p:nvGrpSpPr>
            <p:cNvPr id="46" name="Google Shape;855;p84"/>
            <p:cNvGrpSpPr/>
            <p:nvPr/>
          </p:nvGrpSpPr>
          <p:grpSpPr>
            <a:xfrm>
              <a:off x="1776625" y="1318142"/>
              <a:ext cx="2604523" cy="2460300"/>
              <a:chOff x="1776625" y="1318142"/>
              <a:chExt cx="2604523" cy="2460300"/>
            </a:xfrm>
          </p:grpSpPr>
          <p:sp>
            <p:nvSpPr>
              <p:cNvPr id="48" name="Google Shape;856;p84"/>
              <p:cNvSpPr/>
              <p:nvPr/>
            </p:nvSpPr>
            <p:spPr>
              <a:xfrm rot="2700000">
                <a:off x="2761975" y="1053398"/>
                <a:ext cx="489601" cy="2989789"/>
              </a:xfrm>
              <a:prstGeom prst="roundRect">
                <a:avLst>
                  <a:gd name="adj" fmla="val 50000"/>
                </a:avLst>
              </a:pr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857;p84"/>
              <p:cNvSpPr txBox="1"/>
              <p:nvPr/>
            </p:nvSpPr>
            <p:spPr>
              <a:xfrm rot="-2700000">
                <a:off x="1890736" y="2269123"/>
                <a:ext cx="2376303" cy="34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400">
                  <a:lnSpc>
                    <a:spcPct val="115000"/>
                  </a:lnSpc>
                  <a:spcBef>
                    <a:spcPts val="1000"/>
                  </a:spcBef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b="1" kern="0">
                    <a:solidFill>
                      <a:srgbClr val="FFFFFF"/>
                    </a:solidFill>
                    <a:latin typeface="Arial"/>
                    <a:ea typeface="Roboto"/>
                    <a:cs typeface="Arial" panose="020B0604020202020204" pitchFamily="34" charset="0"/>
                    <a:sym typeface="Roboto"/>
                  </a:rPr>
                  <a:t>Integrated TB/HIV/HCV screening</a:t>
                </a:r>
                <a:endParaRPr sz="1600" b="1" kern="0">
                  <a:solidFill>
                    <a:srgbClr val="FFFFFF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50" name="Google Shape;858;p84"/>
              <p:cNvSpPr txBox="1"/>
              <p:nvPr/>
            </p:nvSpPr>
            <p:spPr>
              <a:xfrm rot="-2700000">
                <a:off x="2310468" y="2571061"/>
                <a:ext cx="2242660" cy="442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914400"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200" kern="0" dirty="0">
                    <a:solidFill>
                      <a:srgbClr val="262626"/>
                    </a:solidFill>
                    <a:latin typeface="Arial"/>
                    <a:ea typeface="Roboto"/>
                    <a:cs typeface="Arial" panose="020B0604020202020204" pitchFamily="34" charset="0"/>
                    <a:sym typeface="Roboto"/>
                  </a:rPr>
                  <a:t>implemented at primary healthcare centers  and Harm Reduction Centers</a:t>
                </a:r>
                <a:r>
                  <a:rPr lang="en-US" sz="1200" kern="0" dirty="0">
                    <a:solidFill>
                      <a:srgbClr val="000000"/>
                    </a:solidFill>
                    <a:latin typeface="Arial"/>
                    <a:ea typeface="Roboto"/>
                    <a:cs typeface="Arial" panose="020B0604020202020204" pitchFamily="34" charset="0"/>
                    <a:sym typeface="Roboto"/>
                  </a:rPr>
                  <a:t>.</a:t>
                </a:r>
                <a:endParaRPr sz="1200" b="1" kern="0" dirty="0">
                  <a:solidFill>
                    <a:srgbClr val="000000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sp>
          <p:nvSpPr>
            <p:cNvPr id="47" name="Google Shape;859;p84"/>
            <p:cNvSpPr/>
            <p:nvPr/>
          </p:nvSpPr>
          <p:spPr>
            <a:xfrm>
              <a:off x="196607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kern="0">
                  <a:solidFill>
                    <a:srgbClr val="0C57D3"/>
                  </a:solidFill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2</a:t>
              </a:r>
              <a:endParaRPr sz="1200" b="1" kern="0">
                <a:solidFill>
                  <a:srgbClr val="0C57D3"/>
                </a:solidFill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51" name="Google Shape;860;p84"/>
          <p:cNvGrpSpPr/>
          <p:nvPr/>
        </p:nvGrpSpPr>
        <p:grpSpPr>
          <a:xfrm>
            <a:off x="258593" y="2608909"/>
            <a:ext cx="3486412" cy="3449341"/>
            <a:chOff x="284959" y="1318142"/>
            <a:chExt cx="2604522" cy="2460300"/>
          </a:xfrm>
        </p:grpSpPr>
        <p:sp>
          <p:nvSpPr>
            <p:cNvPr id="52" name="Google Shape;861;p84"/>
            <p:cNvSpPr/>
            <p:nvPr/>
          </p:nvSpPr>
          <p:spPr>
            <a:xfrm rot="2700000">
              <a:off x="1270309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0B63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3" name="Google Shape;862;p84"/>
            <p:cNvSpPr/>
            <p:nvPr/>
          </p:nvSpPr>
          <p:spPr>
            <a:xfrm>
              <a:off x="472955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942A1"/>
                  </a:solidFill>
                  <a:effectLst/>
                  <a:uLnTx/>
                  <a:uFillTx/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1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942A1"/>
                </a:solidFill>
                <a:effectLst/>
                <a:uLnTx/>
                <a:uFillTx/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4" name="Google Shape;863;p84"/>
            <p:cNvSpPr txBox="1"/>
            <p:nvPr/>
          </p:nvSpPr>
          <p:spPr>
            <a:xfrm rot="-2700000">
              <a:off x="402889" y="2235879"/>
              <a:ext cx="2368666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Electronic  registries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5" name="Google Shape;864;p84"/>
            <p:cNvSpPr txBox="1"/>
            <p:nvPr/>
          </p:nvSpPr>
          <p:spPr>
            <a:xfrm rot="-2700000">
              <a:off x="818801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Roboto"/>
                  <a:cs typeface="Arial" panose="020B0604020202020204" pitchFamily="34" charset="0"/>
                  <a:sym typeface="Roboto"/>
                </a:rPr>
                <a:t>Established to collect real-time data for testing and treatment progress of the enrolled individuals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498767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</Template>
  <TotalTime>130</TotalTime>
  <Words>784</Words>
  <Application>Microsoft Office PowerPoint</Application>
  <PresentationFormat>Widescreen</PresentationFormat>
  <Paragraphs>157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IAS Ribbon Sans Bold</vt:lpstr>
      <vt:lpstr>IAS Ribbon Sans Regular</vt:lpstr>
      <vt:lpstr>Maven Pro</vt:lpstr>
      <vt:lpstr>Nunito</vt:lpstr>
      <vt:lpstr>Roboto</vt:lpstr>
      <vt:lpstr>Symbol</vt:lpstr>
      <vt:lpstr>Verdana</vt:lpstr>
      <vt:lpstr>Verdana Bold</vt:lpstr>
      <vt:lpstr>IAS2023</vt:lpstr>
      <vt:lpstr>Office Theme</vt:lpstr>
      <vt:lpstr>Hepatitis C elimination: Sharing best practices</vt:lpstr>
      <vt:lpstr>Declaration of conflict of interest</vt:lpstr>
      <vt:lpstr>Epidemiology of hepatitis C in Georgia, 2015-2021</vt:lpstr>
      <vt:lpstr>National Hepatitis C Elimination Program </vt:lpstr>
      <vt:lpstr>Georgia’s HCV elimination program builds on delivering a comprehensive response</vt:lpstr>
      <vt:lpstr>Timeline of key activities under the Hepatitis C Elimination program in Georgia</vt:lpstr>
      <vt:lpstr>PowerPoint Presentation</vt:lpstr>
      <vt:lpstr>HCV Micro-elimination Among PLHIV Aware of Their HIV Status</vt:lpstr>
      <vt:lpstr>Hepatitis C Elimination Program in Georgia: Best Practices</vt:lpstr>
      <vt:lpstr>Challenges &amp; Next Steps </vt:lpstr>
      <vt:lpstr>A UNITED NATIONS SIDE EVENT Solidarity for Hepatitis Elimination: A Call for a United Nations Group of Friends.  September 20th, 2022. New York. 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Tengiz Tsertsvadze</dc:creator>
  <cp:lastModifiedBy>Preview 5 Rack 2</cp:lastModifiedBy>
  <cp:revision>36</cp:revision>
  <dcterms:created xsi:type="dcterms:W3CDTF">2024-07-12T09:25:18Z</dcterms:created>
  <dcterms:modified xsi:type="dcterms:W3CDTF">2024-07-23T13:46:33Z</dcterms:modified>
</cp:coreProperties>
</file>