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66" r:id="rId5"/>
    <p:sldId id="271" r:id="rId6"/>
    <p:sldId id="466" r:id="rId7"/>
    <p:sldId id="467" r:id="rId8"/>
    <p:sldId id="468" r:id="rId9"/>
    <p:sldId id="469" r:id="rId10"/>
    <p:sldId id="470" r:id="rId11"/>
    <p:sldId id="269" r:id="rId12"/>
    <p:sldId id="471" r:id="rId13"/>
    <p:sldId id="456" r:id="rId14"/>
    <p:sldId id="472" r:id="rId15"/>
    <p:sldId id="473" r:id="rId16"/>
    <p:sldId id="474" r:id="rId17"/>
    <p:sldId id="476"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p:restoredTop sz="85535" autoAdjust="0"/>
  </p:normalViewPr>
  <p:slideViewPr>
    <p:cSldViewPr snapToGrid="0" snapToObjects="1">
      <p:cViewPr varScale="1">
        <p:scale>
          <a:sx n="135" d="100"/>
          <a:sy n="135" d="100"/>
        </p:scale>
        <p:origin x="816" y="138"/>
      </p:cViewPr>
      <p:guideLst>
        <p:guide orient="horz" pos="1620"/>
        <p:guide pos="288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a:t>
            </a:r>
            <a:r>
              <a:rPr lang="en-US" sz="1600" baseline="0" dirty="0"/>
              <a:t> experiencing recent violence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7888843766847"/>
          <c:y val="0.1876417741247734"/>
          <c:w val="0.83048375069444647"/>
          <c:h val="0.6382980213261452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Sheet1!$C$2:$C$5</c:f>
                <c:numCache>
                  <c:formatCode>General</c:formatCode>
                  <c:ptCount val="4"/>
                  <c:pt idx="0">
                    <c:v>7.0000000000000007E-2</c:v>
                  </c:pt>
                  <c:pt idx="1">
                    <c:v>0.14000000000000001</c:v>
                  </c:pt>
                  <c:pt idx="2">
                    <c:v>0.18</c:v>
                  </c:pt>
                  <c:pt idx="3">
                    <c:v>0.13</c:v>
                  </c:pt>
                </c:numCache>
              </c:numRef>
            </c:plus>
            <c:minus>
              <c:numRef>
                <c:f>Sheet1!$D$2:$D$5</c:f>
                <c:numCache>
                  <c:formatCode>General</c:formatCode>
                  <c:ptCount val="4"/>
                  <c:pt idx="0">
                    <c:v>0.11</c:v>
                  </c:pt>
                  <c:pt idx="1">
                    <c:v>0.17</c:v>
                  </c:pt>
                  <c:pt idx="2">
                    <c:v>0.33</c:v>
                  </c:pt>
                  <c:pt idx="3">
                    <c:v>0.11</c:v>
                  </c:pt>
                </c:numCache>
              </c:numRef>
            </c:minus>
            <c:spPr>
              <a:noFill/>
              <a:ln w="9525" cap="flat" cmpd="sng" algn="ctr">
                <a:solidFill>
                  <a:schemeClr val="tx1">
                    <a:lumMod val="65000"/>
                    <a:lumOff val="35000"/>
                  </a:schemeClr>
                </a:solidFill>
                <a:round/>
              </a:ln>
              <a:effectLst/>
            </c:spPr>
          </c:errBars>
          <c:cat>
            <c:strRef>
              <c:f>Sheet1!$A$2:$A$5</c:f>
              <c:strCache>
                <c:ptCount val="4"/>
                <c:pt idx="0">
                  <c:v>Baseline</c:v>
                </c:pt>
                <c:pt idx="1">
                  <c:v>No Homelessness</c:v>
                </c:pt>
                <c:pt idx="2">
                  <c:v>No Police Displacement</c:v>
                </c:pt>
                <c:pt idx="3">
                  <c:v>Neither</c:v>
                </c:pt>
              </c:strCache>
            </c:strRef>
          </c:cat>
          <c:val>
            <c:numRef>
              <c:f>Sheet1!$B$2:$B$5</c:f>
              <c:numCache>
                <c:formatCode>0%</c:formatCode>
                <c:ptCount val="4"/>
                <c:pt idx="0">
                  <c:v>0.75</c:v>
                </c:pt>
                <c:pt idx="1">
                  <c:v>0.52</c:v>
                </c:pt>
                <c:pt idx="2">
                  <c:v>0.46</c:v>
                </c:pt>
                <c:pt idx="3">
                  <c:v>0.22</c:v>
                </c:pt>
              </c:numCache>
            </c:numRef>
          </c:val>
          <c:extLst>
            <c:ext xmlns:c16="http://schemas.microsoft.com/office/drawing/2014/chart" uri="{C3380CC4-5D6E-409C-BE32-E72D297353CC}">
              <c16:uniqueId val="{00000000-C513-44B3-8A14-7A861B4C50EE}"/>
            </c:ext>
          </c:extLst>
        </c:ser>
        <c:dLbls>
          <c:showLegendKey val="0"/>
          <c:showVal val="0"/>
          <c:showCatName val="0"/>
          <c:showSerName val="0"/>
          <c:showPercent val="0"/>
          <c:showBubbleSize val="0"/>
        </c:dLbls>
        <c:gapWidth val="219"/>
        <c:overlap val="-27"/>
        <c:axId val="798870064"/>
        <c:axId val="2090915696"/>
      </c:barChart>
      <c:catAx>
        <c:axId val="79887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90915696"/>
        <c:crosses val="autoZero"/>
        <c:auto val="1"/>
        <c:lblAlgn val="ctr"/>
        <c:lblOffset val="100"/>
        <c:noMultiLvlLbl val="0"/>
      </c:catAx>
      <c:valAx>
        <c:axId val="20909156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887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no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Sheet1!$J$2:$J$17</c:f>
                <c:numCache>
                  <c:formatCode>General</c:formatCode>
                  <c:ptCount val="16"/>
                  <c:pt idx="0">
                    <c:v>4.9999999999999989E-2</c:v>
                  </c:pt>
                  <c:pt idx="1">
                    <c:v>3.999999999999998E-2</c:v>
                  </c:pt>
                  <c:pt idx="2">
                    <c:v>3.999999999999998E-2</c:v>
                  </c:pt>
                  <c:pt idx="3">
                    <c:v>4.9999999999999989E-2</c:v>
                  </c:pt>
                  <c:pt idx="4">
                    <c:v>4.0000000000000036E-2</c:v>
                  </c:pt>
                  <c:pt idx="5">
                    <c:v>3.999999999999998E-2</c:v>
                  </c:pt>
                  <c:pt idx="6">
                    <c:v>4.9999999999999989E-2</c:v>
                  </c:pt>
                  <c:pt idx="7">
                    <c:v>3.999999999999998E-2</c:v>
                  </c:pt>
                  <c:pt idx="8">
                    <c:v>4.9999999999999989E-2</c:v>
                  </c:pt>
                  <c:pt idx="9">
                    <c:v>4.0000000000000008E-2</c:v>
                  </c:pt>
                  <c:pt idx="10">
                    <c:v>3.999999999999998E-2</c:v>
                  </c:pt>
                  <c:pt idx="11">
                    <c:v>4.0000000000000008E-2</c:v>
                  </c:pt>
                  <c:pt idx="12">
                    <c:v>0.03</c:v>
                  </c:pt>
                  <c:pt idx="13">
                    <c:v>0.03</c:v>
                  </c:pt>
                  <c:pt idx="14">
                    <c:v>1.9999999999999997E-2</c:v>
                  </c:pt>
                  <c:pt idx="15">
                    <c:v>1.9999999999999997E-2</c:v>
                  </c:pt>
                </c:numCache>
                <c:extLst/>
              </c:numRef>
            </c:plus>
            <c:minus>
              <c:numRef>
                <c:f>Sheet1!$I$2:$I$17</c:f>
                <c:numCache>
                  <c:formatCode>General</c:formatCode>
                  <c:ptCount val="16"/>
                  <c:pt idx="0">
                    <c:v>4.0000000000000036E-2</c:v>
                  </c:pt>
                  <c:pt idx="1">
                    <c:v>3.999999999999998E-2</c:v>
                  </c:pt>
                  <c:pt idx="2">
                    <c:v>0.03</c:v>
                  </c:pt>
                  <c:pt idx="3">
                    <c:v>3.999999999999998E-2</c:v>
                  </c:pt>
                  <c:pt idx="4">
                    <c:v>3.999999999999998E-2</c:v>
                  </c:pt>
                  <c:pt idx="5">
                    <c:v>4.0000000000000008E-2</c:v>
                  </c:pt>
                  <c:pt idx="6">
                    <c:v>3.999999999999998E-2</c:v>
                  </c:pt>
                  <c:pt idx="7">
                    <c:v>4.9999999999999989E-2</c:v>
                  </c:pt>
                  <c:pt idx="8">
                    <c:v>4.0000000000000036E-2</c:v>
                  </c:pt>
                  <c:pt idx="9">
                    <c:v>4.0000000000000008E-2</c:v>
                  </c:pt>
                  <c:pt idx="10">
                    <c:v>4.0000000000000008E-2</c:v>
                  </c:pt>
                  <c:pt idx="11">
                    <c:v>0.03</c:v>
                  </c:pt>
                  <c:pt idx="12">
                    <c:v>0.03</c:v>
                  </c:pt>
                  <c:pt idx="13">
                    <c:v>1.9999999999999997E-2</c:v>
                  </c:pt>
                  <c:pt idx="14">
                    <c:v>0.02</c:v>
                  </c:pt>
                  <c:pt idx="15">
                    <c:v>0.01</c:v>
                  </c:pt>
                </c:numCache>
                <c:extLst/>
              </c:numRef>
            </c:minus>
            <c:spPr>
              <a:noFill/>
              <a:ln w="9525" cap="flat" cmpd="sng" algn="ctr">
                <a:solidFill>
                  <a:schemeClr val="tx1">
                    <a:lumMod val="65000"/>
                    <a:lumOff val="35000"/>
                  </a:schemeClr>
                </a:solidFill>
                <a:round/>
              </a:ln>
              <a:effectLst/>
            </c:spPr>
          </c:errBars>
          <c:cat>
            <c:strRef>
              <c:f>Sheet1!$E$2:$E$17</c:f>
              <c:strCache>
                <c:ptCount val="16"/>
                <c:pt idx="0">
                  <c:v>March 2011 - September 2011</c:v>
                </c:pt>
                <c:pt idx="1">
                  <c:v>September 2011 - March 2012</c:v>
                </c:pt>
                <c:pt idx="2">
                  <c:v>March 2012 - September 2012</c:v>
                </c:pt>
                <c:pt idx="3">
                  <c:v>September 2012 - March 2013</c:v>
                </c:pt>
                <c:pt idx="4">
                  <c:v>March 2013 - September 2013</c:v>
                </c:pt>
                <c:pt idx="5">
                  <c:v>September 2013 - March 2014</c:v>
                </c:pt>
                <c:pt idx="6">
                  <c:v>March 2014 - September 2014</c:v>
                </c:pt>
                <c:pt idx="7">
                  <c:v>September 2014 - March 2015</c:v>
                </c:pt>
                <c:pt idx="8">
                  <c:v>March 2015 - September 2015</c:v>
                </c:pt>
                <c:pt idx="9">
                  <c:v>September 2015 - March 2016</c:v>
                </c:pt>
                <c:pt idx="10">
                  <c:v>March 2016 - September 2016</c:v>
                </c:pt>
                <c:pt idx="11">
                  <c:v>September 2016 - March 2017</c:v>
                </c:pt>
                <c:pt idx="12">
                  <c:v>March 2017 - September 2017</c:v>
                </c:pt>
                <c:pt idx="13">
                  <c:v>September 2017 - March 2018</c:v>
                </c:pt>
                <c:pt idx="14">
                  <c:v>March 2018 - September 2018</c:v>
                </c:pt>
                <c:pt idx="15">
                  <c:v>September 2018 - March 2019</c:v>
                </c:pt>
              </c:strCache>
              <c:extLst/>
            </c:strRef>
          </c:cat>
          <c:val>
            <c:numRef>
              <c:f>Sheet1!$F$2:$F$17</c:f>
              <c:numCache>
                <c:formatCode>General</c:formatCode>
                <c:ptCount val="16"/>
                <c:pt idx="0">
                  <c:v>0.34</c:v>
                </c:pt>
                <c:pt idx="1">
                  <c:v>0.32</c:v>
                </c:pt>
                <c:pt idx="2">
                  <c:v>0.25</c:v>
                </c:pt>
                <c:pt idx="3">
                  <c:v>0.43</c:v>
                </c:pt>
                <c:pt idx="4">
                  <c:v>0.28999999999999998</c:v>
                </c:pt>
                <c:pt idx="5">
                  <c:v>0.26</c:v>
                </c:pt>
                <c:pt idx="6">
                  <c:v>0.32</c:v>
                </c:pt>
                <c:pt idx="7">
                  <c:v>0.39</c:v>
                </c:pt>
                <c:pt idx="8">
                  <c:v>0.28000000000000003</c:v>
                </c:pt>
                <c:pt idx="9">
                  <c:v>0.23</c:v>
                </c:pt>
                <c:pt idx="10">
                  <c:v>0.2</c:v>
                </c:pt>
                <c:pt idx="11">
                  <c:v>0.12</c:v>
                </c:pt>
                <c:pt idx="12">
                  <c:v>0.09</c:v>
                </c:pt>
                <c:pt idx="13">
                  <c:v>0.06</c:v>
                </c:pt>
                <c:pt idx="14">
                  <c:v>0.04</c:v>
                </c:pt>
                <c:pt idx="15">
                  <c:v>0.01</c:v>
                </c:pt>
              </c:numCache>
              <c:extLst/>
            </c:numRef>
          </c:val>
          <c:smooth val="0"/>
          <c:extLst>
            <c:ext xmlns:c16="http://schemas.microsoft.com/office/drawing/2014/chart" uri="{C3380CC4-5D6E-409C-BE32-E72D297353CC}">
              <c16:uniqueId val="{00000000-E9DE-40BE-AB90-15163EE0CF74}"/>
            </c:ext>
          </c:extLst>
        </c:ser>
        <c:ser>
          <c:idx val="0"/>
          <c:order val="1"/>
          <c:spPr>
            <a:ln w="28575" cap="rnd">
              <a:noFill/>
              <a:round/>
            </a:ln>
            <a:effectLst/>
          </c:spPr>
          <c:marker>
            <c:symbol val="square"/>
            <c:size val="7"/>
            <c:spPr>
              <a:solidFill>
                <a:schemeClr val="accent1"/>
              </a:solidFill>
              <a:ln w="9525">
                <a:solidFill>
                  <a:schemeClr val="accent1"/>
                </a:solidFill>
              </a:ln>
              <a:effectLst/>
            </c:spPr>
          </c:marker>
          <c:errBars>
            <c:errDir val="y"/>
            <c:errBarType val="both"/>
            <c:errValType val="cust"/>
            <c:noEndCap val="0"/>
            <c:plus>
              <c:numRef>
                <c:f>Sheet1!$J$2:$J$17</c:f>
                <c:numCache>
                  <c:formatCode>General</c:formatCode>
                  <c:ptCount val="16"/>
                  <c:pt idx="0">
                    <c:v>4.9999999999999989E-2</c:v>
                  </c:pt>
                  <c:pt idx="1">
                    <c:v>3.999999999999998E-2</c:v>
                  </c:pt>
                  <c:pt idx="2">
                    <c:v>3.999999999999998E-2</c:v>
                  </c:pt>
                  <c:pt idx="3">
                    <c:v>4.9999999999999989E-2</c:v>
                  </c:pt>
                  <c:pt idx="4">
                    <c:v>4.0000000000000036E-2</c:v>
                  </c:pt>
                  <c:pt idx="5">
                    <c:v>3.999999999999998E-2</c:v>
                  </c:pt>
                  <c:pt idx="6">
                    <c:v>4.9999999999999989E-2</c:v>
                  </c:pt>
                  <c:pt idx="7">
                    <c:v>3.999999999999998E-2</c:v>
                  </c:pt>
                  <c:pt idx="8">
                    <c:v>4.9999999999999989E-2</c:v>
                  </c:pt>
                  <c:pt idx="9">
                    <c:v>4.0000000000000008E-2</c:v>
                  </c:pt>
                  <c:pt idx="10">
                    <c:v>3.999999999999998E-2</c:v>
                  </c:pt>
                  <c:pt idx="11">
                    <c:v>4.0000000000000008E-2</c:v>
                  </c:pt>
                  <c:pt idx="12">
                    <c:v>0.03</c:v>
                  </c:pt>
                  <c:pt idx="13">
                    <c:v>0.03</c:v>
                  </c:pt>
                  <c:pt idx="14">
                    <c:v>1.9999999999999997E-2</c:v>
                  </c:pt>
                  <c:pt idx="15">
                    <c:v>1.9999999999999997E-2</c:v>
                  </c:pt>
                </c:numCache>
                <c:extLst/>
              </c:numRef>
            </c:plus>
            <c:minus>
              <c:numRef>
                <c:f>Sheet1!$I$2:$I$17</c:f>
                <c:numCache>
                  <c:formatCode>General</c:formatCode>
                  <c:ptCount val="16"/>
                  <c:pt idx="0">
                    <c:v>4.0000000000000036E-2</c:v>
                  </c:pt>
                  <c:pt idx="1">
                    <c:v>3.999999999999998E-2</c:v>
                  </c:pt>
                  <c:pt idx="2">
                    <c:v>0.03</c:v>
                  </c:pt>
                  <c:pt idx="3">
                    <c:v>3.999999999999998E-2</c:v>
                  </c:pt>
                  <c:pt idx="4">
                    <c:v>3.999999999999998E-2</c:v>
                  </c:pt>
                  <c:pt idx="5">
                    <c:v>4.0000000000000008E-2</c:v>
                  </c:pt>
                  <c:pt idx="6">
                    <c:v>3.999999999999998E-2</c:v>
                  </c:pt>
                  <c:pt idx="7">
                    <c:v>4.9999999999999989E-2</c:v>
                  </c:pt>
                  <c:pt idx="8">
                    <c:v>4.0000000000000036E-2</c:v>
                  </c:pt>
                  <c:pt idx="9">
                    <c:v>4.0000000000000008E-2</c:v>
                  </c:pt>
                  <c:pt idx="10">
                    <c:v>4.0000000000000008E-2</c:v>
                  </c:pt>
                  <c:pt idx="11">
                    <c:v>0.03</c:v>
                  </c:pt>
                  <c:pt idx="12">
                    <c:v>0.03</c:v>
                  </c:pt>
                  <c:pt idx="13">
                    <c:v>1.9999999999999997E-2</c:v>
                  </c:pt>
                  <c:pt idx="14">
                    <c:v>0.02</c:v>
                  </c:pt>
                  <c:pt idx="15">
                    <c:v>0.01</c:v>
                  </c:pt>
                </c:numCache>
                <c:extLst/>
              </c:numRef>
            </c:minus>
            <c:spPr>
              <a:noFill/>
              <a:ln w="9525" cap="flat" cmpd="sng" algn="ctr">
                <a:solidFill>
                  <a:schemeClr val="tx1">
                    <a:lumMod val="65000"/>
                    <a:lumOff val="35000"/>
                  </a:schemeClr>
                </a:solidFill>
                <a:round/>
              </a:ln>
              <a:effectLst/>
            </c:spPr>
          </c:errBars>
          <c:cat>
            <c:strRef>
              <c:f>Sheet1!$E$2:$E$17</c:f>
              <c:strCache>
                <c:ptCount val="16"/>
                <c:pt idx="0">
                  <c:v>March 2011 - September 2011</c:v>
                </c:pt>
                <c:pt idx="1">
                  <c:v>September 2011 - March 2012</c:v>
                </c:pt>
                <c:pt idx="2">
                  <c:v>March 2012 - September 2012</c:v>
                </c:pt>
                <c:pt idx="3">
                  <c:v>September 2012 - March 2013</c:v>
                </c:pt>
                <c:pt idx="4">
                  <c:v>March 2013 - September 2013</c:v>
                </c:pt>
                <c:pt idx="5">
                  <c:v>September 2013 - March 2014</c:v>
                </c:pt>
                <c:pt idx="6">
                  <c:v>March 2014 - September 2014</c:v>
                </c:pt>
                <c:pt idx="7">
                  <c:v>September 2014 - March 2015</c:v>
                </c:pt>
                <c:pt idx="8">
                  <c:v>March 2015 - September 2015</c:v>
                </c:pt>
                <c:pt idx="9">
                  <c:v>September 2015 - March 2016</c:v>
                </c:pt>
                <c:pt idx="10">
                  <c:v>March 2016 - September 2016</c:v>
                </c:pt>
                <c:pt idx="11">
                  <c:v>September 2016 - March 2017</c:v>
                </c:pt>
                <c:pt idx="12">
                  <c:v>March 2017 - September 2017</c:v>
                </c:pt>
                <c:pt idx="13">
                  <c:v>September 2017 - March 2018</c:v>
                </c:pt>
                <c:pt idx="14">
                  <c:v>March 2018 - September 2018</c:v>
                </c:pt>
                <c:pt idx="15">
                  <c:v>September 2018 - March 2019</c:v>
                </c:pt>
              </c:strCache>
              <c:extLst/>
            </c:strRef>
          </c:cat>
          <c:val>
            <c:numRef>
              <c:f>Sheet1!$F$2:$F$17</c:f>
              <c:numCache>
                <c:formatCode>General</c:formatCode>
                <c:ptCount val="16"/>
                <c:pt idx="0">
                  <c:v>0.34</c:v>
                </c:pt>
                <c:pt idx="1">
                  <c:v>0.32</c:v>
                </c:pt>
                <c:pt idx="2">
                  <c:v>0.25</c:v>
                </c:pt>
                <c:pt idx="3">
                  <c:v>0.43</c:v>
                </c:pt>
                <c:pt idx="4">
                  <c:v>0.28999999999999998</c:v>
                </c:pt>
                <c:pt idx="5">
                  <c:v>0.26</c:v>
                </c:pt>
                <c:pt idx="6">
                  <c:v>0.32</c:v>
                </c:pt>
                <c:pt idx="7">
                  <c:v>0.39</c:v>
                </c:pt>
                <c:pt idx="8">
                  <c:v>0.28000000000000003</c:v>
                </c:pt>
                <c:pt idx="9">
                  <c:v>0.23</c:v>
                </c:pt>
                <c:pt idx="10">
                  <c:v>0.2</c:v>
                </c:pt>
                <c:pt idx="11">
                  <c:v>0.12</c:v>
                </c:pt>
                <c:pt idx="12">
                  <c:v>0.09</c:v>
                </c:pt>
                <c:pt idx="13">
                  <c:v>0.06</c:v>
                </c:pt>
                <c:pt idx="14">
                  <c:v>0.04</c:v>
                </c:pt>
                <c:pt idx="15">
                  <c:v>0.01</c:v>
                </c:pt>
              </c:numCache>
              <c:extLst/>
            </c:numRef>
          </c:val>
          <c:smooth val="0"/>
          <c:extLst>
            <c:ext xmlns:c16="http://schemas.microsoft.com/office/drawing/2014/chart" uri="{C3380CC4-5D6E-409C-BE32-E72D297353CC}">
              <c16:uniqueId val="{00000001-E9DE-40BE-AB90-15163EE0CF74}"/>
            </c:ext>
          </c:extLst>
        </c:ser>
        <c:dLbls>
          <c:showLegendKey val="0"/>
          <c:showVal val="0"/>
          <c:showCatName val="0"/>
          <c:showSerName val="0"/>
          <c:showPercent val="0"/>
          <c:showBubbleSize val="0"/>
        </c:dLbls>
        <c:marker val="1"/>
        <c:smooth val="0"/>
        <c:axId val="1090289327"/>
        <c:axId val="1090287247"/>
      </c:lineChart>
      <c:catAx>
        <c:axId val="1090289327"/>
        <c:scaling>
          <c:orientation val="minMax"/>
        </c:scaling>
        <c:delete val="0"/>
        <c:axPos val="b"/>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90287247"/>
        <c:crosses val="autoZero"/>
        <c:auto val="1"/>
        <c:lblAlgn val="ctr"/>
        <c:lblOffset val="100"/>
        <c:noMultiLvlLbl val="0"/>
      </c:catAx>
      <c:valAx>
        <c:axId val="109028724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aseline="0">
                    <a:solidFill>
                      <a:sysClr val="windowText" lastClr="000000"/>
                    </a:solidFill>
                  </a:rPr>
                  <a:t>Probability of PWID who reported spending time in jail/prison/detention center in past 6 months</a:t>
                </a:r>
                <a:endParaRPr lang="en-GB" sz="10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90289327"/>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36194951981783"/>
          <c:y val="6.6367196809804491E-2"/>
          <c:w val="0.68363805048018222"/>
          <c:h val="0.45688481733280589"/>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('2yr and 10 yr impact'!$F$2,'2yr and 10 yr impact'!$F$4,'2yr and 10 yr impact'!$F$6:$F$7)</c:f>
                <c:numCache>
                  <c:formatCode>General</c:formatCode>
                  <c:ptCount val="2"/>
                  <c:pt idx="0">
                    <c:v>1.7600000000000001E-2</c:v>
                  </c:pt>
                  <c:pt idx="1">
                    <c:v>0.14400000000000002</c:v>
                  </c:pt>
                </c:numCache>
                <c:extLst/>
              </c:numRef>
            </c:plus>
            <c:minus>
              <c:numRef>
                <c:f>('2yr and 10 yr impact'!$E$2,'2yr and 10 yr impact'!$E$4,'2yr and 10 yr impact'!$E$6:$E$8)</c:f>
                <c:numCache>
                  <c:formatCode>General</c:formatCode>
                  <c:ptCount val="3"/>
                  <c:pt idx="0">
                    <c:v>1.03E-2</c:v>
                  </c:pt>
                  <c:pt idx="1">
                    <c:v>7.6899999999999996E-2</c:v>
                  </c:pt>
                </c:numCache>
                <c:extLst/>
              </c:numRef>
            </c:minus>
            <c:spPr>
              <a:noFill/>
              <a:ln w="9525" cap="flat" cmpd="sng" algn="ctr">
                <a:solidFill>
                  <a:schemeClr val="tx1">
                    <a:lumMod val="65000"/>
                    <a:lumOff val="35000"/>
                  </a:schemeClr>
                </a:solidFill>
                <a:round/>
              </a:ln>
              <a:effectLst/>
            </c:spPr>
          </c:errBars>
          <c:cat>
            <c:strRef>
              <c:f>('2yr and 10 yr impact'!$A$2,'2yr and 10 yr impact'!$A$4)</c:f>
              <c:strCache>
                <c:ptCount val="2"/>
                <c:pt idx="0">
                  <c:v>HIV </c:v>
                </c:pt>
                <c:pt idx="1">
                  <c:v>Fatal overdose</c:v>
                </c:pt>
              </c:strCache>
              <c:extLst/>
            </c:strRef>
          </c:cat>
          <c:val>
            <c:numRef>
              <c:f>('2yr and 10 yr impact'!$B$2,'2yr and 10 yr impact'!$B$4)</c:f>
              <c:numCache>
                <c:formatCode>General</c:formatCode>
                <c:ptCount val="2"/>
                <c:pt idx="0">
                  <c:v>1.7299999999999999E-2</c:v>
                </c:pt>
                <c:pt idx="1">
                  <c:v>0.122</c:v>
                </c:pt>
              </c:numCache>
              <c:extLst/>
            </c:numRef>
          </c:val>
          <c:extLst>
            <c:ext xmlns:c16="http://schemas.microsoft.com/office/drawing/2014/chart" uri="{C3380CC4-5D6E-409C-BE32-E72D297353CC}">
              <c16:uniqueId val="{00000000-C983-4D49-80EA-99CC167D79C6}"/>
            </c:ext>
          </c:extLst>
        </c:ser>
        <c:dLbls>
          <c:showLegendKey val="0"/>
          <c:showVal val="0"/>
          <c:showCatName val="0"/>
          <c:showSerName val="0"/>
          <c:showPercent val="0"/>
          <c:showBubbleSize val="0"/>
        </c:dLbls>
        <c:gapWidth val="219"/>
        <c:overlap val="-27"/>
        <c:axId val="1252549456"/>
        <c:axId val="1252550288"/>
      </c:barChart>
      <c:catAx>
        <c:axId val="12525494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252550288"/>
        <c:crosses val="autoZero"/>
        <c:auto val="1"/>
        <c:lblAlgn val="ctr"/>
        <c:lblOffset val="100"/>
        <c:noMultiLvlLbl val="0"/>
      </c:catAx>
      <c:valAx>
        <c:axId val="125255028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GB" sz="1400">
                    <a:solidFill>
                      <a:sysClr val="windowText" lastClr="000000"/>
                    </a:solidFill>
                  </a:rPr>
                  <a:t>Proportion averted </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5254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0.95326</cdr:x>
      <cdr:y>0.32834</cdr:y>
    </cdr:from>
    <cdr:to>
      <cdr:x>0.95326</cdr:x>
      <cdr:y>0.65041</cdr:y>
    </cdr:to>
    <cdr:cxnSp macro="">
      <cdr:nvCxnSpPr>
        <cdr:cNvPr id="2" name="Straight Arrow Connector 1">
          <a:extLst xmlns:a="http://schemas.openxmlformats.org/drawingml/2006/main">
            <a:ext uri="{FF2B5EF4-FFF2-40B4-BE49-F238E27FC236}">
              <a16:creationId xmlns:a16="http://schemas.microsoft.com/office/drawing/2014/main" id="{FE022455-EAD2-08E3-0168-6E2249739071}"/>
            </a:ext>
          </a:extLst>
        </cdr:cNvPr>
        <cdr:cNvCxnSpPr>
          <a:cxnSpLocks xmlns:a="http://schemas.openxmlformats.org/drawingml/2006/main"/>
        </cdr:cNvCxnSpPr>
      </cdr:nvCxnSpPr>
      <cdr:spPr>
        <a:xfrm xmlns:a="http://schemas.openxmlformats.org/drawingml/2006/main">
          <a:off x="3843771" y="745755"/>
          <a:ext cx="0" cy="731520"/>
        </a:xfrm>
        <a:prstGeom xmlns:a="http://schemas.openxmlformats.org/drawingml/2006/main" prst="straightConnector1">
          <a:avLst/>
        </a:prstGeom>
        <a:ln xmlns:a="http://schemas.openxmlformats.org/drawingml/2006/main" w="47625">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0.58944</cdr:x>
      <cdr:y>0.07807</cdr:y>
    </cdr:from>
    <cdr:to>
      <cdr:x>0.77176</cdr:x>
      <cdr:y>0.60526</cdr:y>
    </cdr:to>
    <cdr:sp macro="" textlink="">
      <cdr:nvSpPr>
        <cdr:cNvPr id="2" name="Rectangle 1">
          <a:extLst xmlns:a="http://schemas.openxmlformats.org/drawingml/2006/main">
            <a:ext uri="{FF2B5EF4-FFF2-40B4-BE49-F238E27FC236}">
              <a16:creationId xmlns:a16="http://schemas.microsoft.com/office/drawing/2014/main" id="{427C34FF-F62D-D64C-249C-2847F5286788}"/>
            </a:ext>
          </a:extLst>
        </cdr:cNvPr>
        <cdr:cNvSpPr/>
      </cdr:nvSpPr>
      <cdr:spPr>
        <a:xfrm xmlns:a="http://schemas.openxmlformats.org/drawingml/2006/main">
          <a:off x="3241657" y="175088"/>
          <a:ext cx="1002675" cy="1182390"/>
        </a:xfrm>
        <a:prstGeom xmlns:a="http://schemas.openxmlformats.org/drawingml/2006/main" prst="rect">
          <a:avLst/>
        </a:prstGeom>
        <a:solidFill xmlns:a="http://schemas.openxmlformats.org/drawingml/2006/main">
          <a:schemeClr val="accent4">
            <a:lumMod val="20000"/>
            <a:lumOff val="80000"/>
            <a:alpha val="4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0C461-B06C-45C7-9B0F-E7C67EA5C19A}"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956BF-9714-4D98-8A8C-EBB063E6F17B}" type="slidenum">
              <a:rPr lang="en-US" smtClean="0"/>
              <a:t>‹#›</a:t>
            </a:fld>
            <a:endParaRPr lang="en-US"/>
          </a:p>
        </p:txBody>
      </p:sp>
    </p:spTree>
    <p:extLst>
      <p:ext uri="{BB962C8B-B14F-4D97-AF65-F5344CB8AC3E}">
        <p14:creationId xmlns:p14="http://schemas.microsoft.com/office/powerpoint/2010/main" val="60784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developed models to estimate the impact of misinformation on vaccination uptake by political ideology and subsequent SARS-CoV-2 infections and mortality in Texas.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estimated SARS-CoV-2 infections and deaths in Texas between 1 July -  8 October 8th 2021 </a:t>
            </a:r>
          </a:p>
          <a:p>
            <a:endParaRPr lang="en-CH" dirty="0"/>
          </a:p>
        </p:txBody>
      </p:sp>
      <p:sp>
        <p:nvSpPr>
          <p:cNvPr id="4" name="Slide Number Placeholder 3"/>
          <p:cNvSpPr>
            <a:spLocks noGrp="1"/>
          </p:cNvSpPr>
          <p:nvPr>
            <p:ph type="sldNum" sz="quarter" idx="5"/>
          </p:nvPr>
        </p:nvSpPr>
        <p:spPr/>
        <p:txBody>
          <a:bodyPr/>
          <a:lstStyle/>
          <a:p>
            <a:fld id="{87E956BF-9714-4D98-8A8C-EBB063E6F17B}" type="slidenum">
              <a:rPr lang="en-US" smtClean="0"/>
              <a:t>7</a:t>
            </a:fld>
            <a:endParaRPr lang="en-US"/>
          </a:p>
        </p:txBody>
      </p:sp>
    </p:spTree>
    <p:extLst>
      <p:ext uri="{BB962C8B-B14F-4D97-AF65-F5344CB8AC3E}">
        <p14:creationId xmlns:p14="http://schemas.microsoft.com/office/powerpoint/2010/main" val="396959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t>Equal misinformation spread/consumption between Republicans and Democrats: </a:t>
            </a:r>
            <a:r>
              <a:rPr lang="en-US" sz="1200" dirty="0"/>
              <a:t>44% of SARS-CoV-2 infections (1.6 million infections) and 52% of COVID-19-related deaths (9K) could have been prevented in Texas from July-Oct 2021.</a:t>
            </a:r>
          </a:p>
          <a:p>
            <a:pPr marL="285750" indent="-285750">
              <a:buFont typeface="Arial" panose="020B0604020202020204" pitchFamily="34" charset="0"/>
              <a:buChar char="•"/>
            </a:pPr>
            <a:r>
              <a:rPr lang="en-US" sz="1200" b="1" dirty="0"/>
              <a:t>No misinformation: </a:t>
            </a:r>
            <a:r>
              <a:rPr lang="en-US" sz="1200" dirty="0"/>
              <a:t>75% of infections (2.7 million infections) and 87% of deaths (15K) could have been prevented in Texas.</a:t>
            </a:r>
          </a:p>
          <a:p>
            <a:pPr marL="285750" indent="-285750">
              <a:buFont typeface="Arial" panose="020B0604020202020204" pitchFamily="34" charset="0"/>
              <a:buChar char="•"/>
            </a:pPr>
            <a:r>
              <a:rPr lang="en-US" sz="1200" dirty="0"/>
              <a:t>Misinformation was an important driver of SARS-CoV-2 transmission and death. </a:t>
            </a:r>
          </a:p>
          <a:p>
            <a:endParaRPr lang="en-CH" dirty="0"/>
          </a:p>
        </p:txBody>
      </p:sp>
      <p:sp>
        <p:nvSpPr>
          <p:cNvPr id="4" name="Slide Number Placeholder 3"/>
          <p:cNvSpPr>
            <a:spLocks noGrp="1"/>
          </p:cNvSpPr>
          <p:nvPr>
            <p:ph type="sldNum" sz="quarter" idx="5"/>
          </p:nvPr>
        </p:nvSpPr>
        <p:spPr/>
        <p:txBody>
          <a:bodyPr/>
          <a:lstStyle/>
          <a:p>
            <a:fld id="{87E956BF-9714-4D98-8A8C-EBB063E6F17B}" type="slidenum">
              <a:rPr lang="en-US" smtClean="0"/>
              <a:t>8</a:t>
            </a:fld>
            <a:endParaRPr lang="en-US"/>
          </a:p>
        </p:txBody>
      </p:sp>
    </p:spTree>
    <p:extLst>
      <p:ext uri="{BB962C8B-B14F-4D97-AF65-F5344CB8AC3E}">
        <p14:creationId xmlns:p14="http://schemas.microsoft.com/office/powerpoint/2010/main" val="38665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spcBef>
                <a:spcPts val="0"/>
              </a:spcBef>
              <a:defRPr/>
            </a:pPr>
            <a:r>
              <a:rPr lang="en-US" sz="1200" b="1" dirty="0">
                <a:solidFill>
                  <a:prstClr val="black"/>
                </a:solidFill>
              </a:rPr>
              <a:t>Parent study in East London</a:t>
            </a:r>
            <a:r>
              <a:rPr lang="en-US" sz="1200" dirty="0">
                <a:solidFill>
                  <a:prstClr val="black"/>
                </a:solidFill>
              </a:rPr>
              <a:t>: Participatory, mixed-method study on how police enforcement affects sex workers’ safety, health, and access to services, </a:t>
            </a:r>
          </a:p>
          <a:p>
            <a:pPr lvl="0" defTabSz="457200">
              <a:spcBef>
                <a:spcPts val="0"/>
              </a:spcBef>
              <a:defRPr/>
            </a:pPr>
            <a:endParaRPr lang="en-US" sz="1200" dirty="0">
              <a:solidFill>
                <a:prstClr val="black"/>
              </a:solidFill>
            </a:endParaRPr>
          </a:p>
          <a:p>
            <a:pPr lvl="0" defTabSz="457200">
              <a:spcBef>
                <a:spcPts val="0"/>
              </a:spcBef>
              <a:defRPr/>
            </a:pPr>
            <a:r>
              <a:rPr lang="en-US" sz="1200" b="1" dirty="0">
                <a:solidFill>
                  <a:prstClr val="black"/>
                </a:solidFill>
              </a:rPr>
              <a:t>Dynamic model of violence </a:t>
            </a:r>
            <a:r>
              <a:rPr lang="en-US" sz="1200" dirty="0">
                <a:solidFill>
                  <a:prstClr val="black"/>
                </a:solidFill>
              </a:rPr>
              <a:t>among street-based sex workers and how affected by homelessness and repressive policing</a:t>
            </a:r>
          </a:p>
          <a:p>
            <a:endParaRPr lang="en-CH" dirty="0"/>
          </a:p>
        </p:txBody>
      </p:sp>
      <p:sp>
        <p:nvSpPr>
          <p:cNvPr id="4" name="Slide Number Placeholder 3"/>
          <p:cNvSpPr>
            <a:spLocks noGrp="1"/>
          </p:cNvSpPr>
          <p:nvPr>
            <p:ph type="sldNum" sz="quarter" idx="5"/>
          </p:nvPr>
        </p:nvSpPr>
        <p:spPr/>
        <p:txBody>
          <a:bodyPr/>
          <a:lstStyle/>
          <a:p>
            <a:fld id="{87E956BF-9714-4D98-8A8C-EBB063E6F17B}" type="slidenum">
              <a:rPr lang="en-US" smtClean="0"/>
              <a:t>9</a:t>
            </a:fld>
            <a:endParaRPr lang="en-US"/>
          </a:p>
        </p:txBody>
      </p:sp>
    </p:spTree>
    <p:extLst>
      <p:ext uri="{BB962C8B-B14F-4D97-AF65-F5344CB8AC3E}">
        <p14:creationId xmlns:p14="http://schemas.microsoft.com/office/powerpoint/2010/main" val="41094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a:t>Removing police displacement and/or homelessness </a:t>
            </a:r>
            <a:r>
              <a:rPr lang="en-US" dirty="0"/>
              <a:t>- reduce violence by up to two-thirds</a:t>
            </a:r>
          </a:p>
          <a:p>
            <a:pPr marL="285750" indent="-285750">
              <a:buFont typeface="Arial" panose="020B0604020202020204" pitchFamily="34" charset="0"/>
              <a:buChar char="•"/>
            </a:pPr>
            <a:r>
              <a:rPr lang="en-US" dirty="0"/>
              <a:t>If interventions partially reduce homelessness or displacement:</a:t>
            </a:r>
          </a:p>
          <a:p>
            <a:pPr marL="800100" lvl="1" indent="-285750"/>
            <a:r>
              <a:rPr lang="en-US" dirty="0"/>
              <a:t>Less impact </a:t>
            </a:r>
          </a:p>
          <a:p>
            <a:pPr marL="800100" lvl="1" indent="-285750"/>
            <a:r>
              <a:rPr lang="en-US" dirty="0"/>
              <a:t>Hard to achieve [need 70-80% decrease in rates to halve prevalence of homelessness/ displacement]</a:t>
            </a:r>
          </a:p>
          <a:p>
            <a:pPr marL="0" indent="0">
              <a:buNone/>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7690F3-57CF-F742-A1E4-8CAA9CDEAFE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516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from Feb 2015- May 2016 </a:t>
            </a:r>
            <a:endParaRPr lang="en-CH" dirty="0"/>
          </a:p>
        </p:txBody>
      </p:sp>
      <p:sp>
        <p:nvSpPr>
          <p:cNvPr id="4" name="Slide Number Placeholder 3"/>
          <p:cNvSpPr>
            <a:spLocks noGrp="1"/>
          </p:cNvSpPr>
          <p:nvPr>
            <p:ph type="sldNum" sz="quarter" idx="5"/>
          </p:nvPr>
        </p:nvSpPr>
        <p:spPr/>
        <p:txBody>
          <a:bodyPr/>
          <a:lstStyle/>
          <a:p>
            <a:fld id="{87E956BF-9714-4D98-8A8C-EBB063E6F17B}" type="slidenum">
              <a:rPr lang="en-US" smtClean="0"/>
              <a:t>12</a:t>
            </a:fld>
            <a:endParaRPr lang="en-US"/>
          </a:p>
        </p:txBody>
      </p:sp>
    </p:spTree>
    <p:extLst>
      <p:ext uri="{BB962C8B-B14F-4D97-AF65-F5344CB8AC3E}">
        <p14:creationId xmlns:p14="http://schemas.microsoft.com/office/powerpoint/2010/main" val="82885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lvl="0" indent="-257175" defTabSz="342900">
              <a:spcBef>
                <a:spcPct val="20000"/>
              </a:spcBef>
              <a:buFont typeface="Arial"/>
              <a:buChar char="•"/>
              <a:defRPr/>
            </a:pPr>
            <a:r>
              <a:rPr lang="en-US" sz="1200" dirty="0">
                <a:solidFill>
                  <a:prstClr val="black"/>
                </a:solidFill>
                <a:latin typeface="Calibri"/>
              </a:rPr>
              <a:t>Incarceration reported by people who inject drugs significantly declined after police in Tijuana received the training</a:t>
            </a:r>
          </a:p>
          <a:p>
            <a:pPr marL="257175" lvl="0" indent="-257175" defTabSz="342900">
              <a:spcBef>
                <a:spcPct val="20000"/>
              </a:spcBef>
              <a:buFont typeface="Arial"/>
              <a:buChar char="•"/>
              <a:defRPr/>
            </a:pPr>
            <a:r>
              <a:rPr lang="en-US" sz="1200" dirty="0">
                <a:solidFill>
                  <a:prstClr val="black"/>
                </a:solidFill>
                <a:latin typeface="Calibri"/>
              </a:rPr>
              <a:t>Over two years, the intervention could have averted 2% new HIV infections and 12% of fatal overdoses</a:t>
            </a:r>
          </a:p>
          <a:p>
            <a:pPr marL="257175" lvl="0" indent="-257175" defTabSz="342900">
              <a:spcBef>
                <a:spcPct val="20000"/>
              </a:spcBef>
              <a:buFont typeface="Arial"/>
              <a:buChar char="•"/>
              <a:defRPr/>
            </a:pPr>
            <a:r>
              <a:rPr lang="en-US" sz="1200" dirty="0">
                <a:solidFill>
                  <a:prstClr val="black"/>
                </a:solidFill>
                <a:latin typeface="Calibri"/>
              </a:rPr>
              <a:t>The intervention was cost-effective. Investing in public health and human rights-oriented police education has good value for money.</a:t>
            </a:r>
          </a:p>
          <a:p>
            <a:pPr marL="342900" indent="-342900">
              <a:buAutoNum type="arabicPeriod"/>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7690F3-57CF-F742-A1E4-8CAA9CDEAFE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292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IAS Ribbon Sans Regular" pitchFamily="50" charset="0"/>
              </a:rPr>
              <a:t>I am now pleased to introduce James Ward. James Ward is an Aboriginal man from Australia and Professor of Indigenous health and Director of the University of Queensland Poche Centre for Indigenous health with a long track record of working in HIV, STIs and viral hepatitis</a:t>
            </a:r>
            <a:r>
              <a:rPr lang="en-US" b="0" i="0" dirty="0">
                <a:solidFill>
                  <a:srgbClr val="000000"/>
                </a:solidFill>
                <a:effectLst/>
                <a:latin typeface="IAS Ribbon Sans Regular" pitchFamily="50" charset="0"/>
              </a:rPr>
              <a:t>.</a:t>
            </a:r>
            <a:endParaRPr lang="en-CH" dirty="0"/>
          </a:p>
        </p:txBody>
      </p:sp>
      <p:sp>
        <p:nvSpPr>
          <p:cNvPr id="4" name="Slide Number Placeholder 3"/>
          <p:cNvSpPr>
            <a:spLocks noGrp="1"/>
          </p:cNvSpPr>
          <p:nvPr>
            <p:ph type="sldNum" sz="quarter" idx="5"/>
          </p:nvPr>
        </p:nvSpPr>
        <p:spPr/>
        <p:txBody>
          <a:bodyPr/>
          <a:lstStyle/>
          <a:p>
            <a:fld id="{87E956BF-9714-4D98-8A8C-EBB063E6F17B}" type="slidenum">
              <a:rPr lang="en-US" smtClean="0"/>
              <a:t>14</a:t>
            </a:fld>
            <a:endParaRPr lang="en-US"/>
          </a:p>
        </p:txBody>
      </p:sp>
    </p:spTree>
    <p:extLst>
      <p:ext uri="{BB962C8B-B14F-4D97-AF65-F5344CB8AC3E}">
        <p14:creationId xmlns:p14="http://schemas.microsoft.com/office/powerpoint/2010/main" val="1899632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9144000" cy="124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3087294" y="1359042"/>
            <a:ext cx="5518006" cy="3222298"/>
          </a:xfrm>
          <a:prstGeom prst="rect">
            <a:avLst/>
          </a:prstGeom>
        </p:spPr>
        <p:txBody>
          <a:bodyPr lIns="0" tIns="0" rIns="0" bIns="0" anchor="ctr" anchorCtr="0">
            <a:normAutofit/>
          </a:bodyPr>
          <a:lstStyle>
            <a:lvl1pPr>
              <a:defRPr sz="4500"/>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3087291" y="871768"/>
            <a:ext cx="5518008" cy="325349"/>
          </a:xfrm>
          <a:prstGeom prst="rect">
            <a:avLst/>
          </a:prstGeom>
        </p:spPr>
        <p:txBody>
          <a:bodyPr lIns="0" tIns="0" rIns="0" bIns="0" anchor="t">
            <a:normAutofit/>
          </a:bodyPr>
          <a:lstStyle>
            <a:lvl1pPr marL="0" indent="0">
              <a:buNone/>
              <a:defRPr sz="21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3087291" y="522033"/>
            <a:ext cx="5518008" cy="288899"/>
          </a:xfrm>
          <a:prstGeom prst="rect">
            <a:avLst/>
          </a:prstGeom>
        </p:spPr>
        <p:txBody>
          <a:bodyPr lIns="0" tIns="0" rIns="0" bIns="0" anchor="b">
            <a:normAutofit/>
          </a:bodyPr>
          <a:lstStyle>
            <a:lvl1pPr marL="0" indent="0">
              <a:buNone/>
              <a:defRPr sz="12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3087292"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5842399"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185755" y="3045539"/>
            <a:ext cx="2664764" cy="171582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2700000" cy="2700000"/>
          </a:xfrm>
          <a:prstGeom prst="rect">
            <a:avLst/>
          </a:prstGeom>
        </p:spPr>
      </p:pic>
    </p:spTree>
    <p:extLst>
      <p:ext uri="{BB962C8B-B14F-4D97-AF65-F5344CB8AC3E}">
        <p14:creationId xmlns:p14="http://schemas.microsoft.com/office/powerpoint/2010/main" val="3384242629"/>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332186" y="2442575"/>
            <a:ext cx="4077891" cy="2208006"/>
          </a:xfrm>
          <a:prstGeom prst="rect">
            <a:avLst/>
          </a:prstGeom>
        </p:spPr>
        <p:txBody>
          <a:bodyPr lIns="0" tIns="0" rIns="0" bIns="0" anchor="t"/>
          <a:lstStyle>
            <a:lvl1pPr marL="0" indent="0">
              <a:buNone/>
              <a:defRPr sz="15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332185" y="1248971"/>
            <a:ext cx="4077890" cy="107148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5715000" y="0"/>
            <a:ext cx="3429000" cy="51435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4733100" y="853200"/>
            <a:ext cx="3550500" cy="3434400"/>
          </a:xfrm>
          <a:prstGeom prst="rect">
            <a:avLst/>
          </a:prstGeom>
          <a:solidFill>
            <a:schemeClr val="tx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318463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332186" y="2442575"/>
            <a:ext cx="4077891" cy="2208006"/>
          </a:xfrm>
          <a:prstGeom prst="rect">
            <a:avLst/>
          </a:prstGeom>
        </p:spPr>
        <p:txBody>
          <a:bodyPr lIns="0" tIns="0" rIns="0" bIns="0" anchor="t"/>
          <a:lstStyle>
            <a:lvl1pPr marL="0" indent="0">
              <a:buNone/>
              <a:defRPr sz="15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332185" y="1248971"/>
            <a:ext cx="4077890" cy="107148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5715000" y="0"/>
            <a:ext cx="3429000" cy="51435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4733100" y="853200"/>
            <a:ext cx="3550500" cy="3434400"/>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323912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733927" y="1572819"/>
            <a:ext cx="4077891" cy="3077765"/>
          </a:xfrm>
          <a:prstGeom prst="rect">
            <a:avLst/>
          </a:prstGeom>
        </p:spPr>
        <p:txBody>
          <a:bodyPr lIns="0" tIns="0" rIns="0" bIns="0">
            <a:normAutofit/>
          </a:bodyPr>
          <a:lstStyle>
            <a:lvl1pPr marL="0" indent="0">
              <a:buNone/>
              <a:defRPr sz="1500"/>
            </a:lvl1pPr>
          </a:lstStyle>
          <a:p>
            <a:pPr lvl="0"/>
            <a:r>
              <a:rPr lang="en-GB"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3087293" y="330994"/>
            <a:ext cx="5724525" cy="917973"/>
          </a:xfrm>
          <a:prstGeom prst="rect">
            <a:avLst/>
          </a:prstGeom>
        </p:spPr>
        <p:txBody>
          <a:bodyPr lIns="0" tIns="0" rIns="0" bIns="0" anchor="t"/>
          <a:lstStyle/>
          <a:p>
            <a:r>
              <a:rPr lang="en-GB" noProof="0"/>
              <a:t>Click to edit Master title style</a:t>
            </a:r>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3087292"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5842399"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tretch>
            <a:fillRect/>
          </a:stretch>
        </p:blipFill>
        <p:spPr>
          <a:xfrm>
            <a:off x="0" y="1572818"/>
            <a:ext cx="2678012" cy="3570682"/>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891000" y="1574100"/>
            <a:ext cx="3518100" cy="2678400"/>
          </a:xfrm>
          <a:prstGeom prst="rect">
            <a:avLst/>
          </a:prstGeom>
          <a:solidFill>
            <a:schemeClr val="tx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307869224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733927" y="1572819"/>
            <a:ext cx="4077891" cy="3077765"/>
          </a:xfrm>
          <a:prstGeom prst="rect">
            <a:avLst/>
          </a:prstGeom>
        </p:spPr>
        <p:txBody>
          <a:bodyPr lIns="0" tIns="0" rIns="0" bIns="0">
            <a:normAutofit/>
          </a:bodyPr>
          <a:lstStyle>
            <a:lvl1pPr marL="0" indent="0">
              <a:buNone/>
              <a:defRPr sz="1500"/>
            </a:lvl1pPr>
          </a:lstStyle>
          <a:p>
            <a:pPr lvl="0"/>
            <a:r>
              <a:rPr lang="en-GB"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3087293" y="330994"/>
            <a:ext cx="5724525" cy="917973"/>
          </a:xfrm>
          <a:prstGeom prst="rect">
            <a:avLst/>
          </a:prstGeom>
        </p:spPr>
        <p:txBody>
          <a:bodyPr lIns="0" tIns="0" rIns="0" bIns="0" anchor="t"/>
          <a:lstStyle/>
          <a:p>
            <a:r>
              <a:rPr lang="en-GB" noProof="0"/>
              <a:t>Click to edit Master title style</a:t>
            </a:r>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3087292"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5842399"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1572818"/>
            <a:ext cx="2678012" cy="3570682"/>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891539" y="1574100"/>
            <a:ext cx="3518100" cy="2678400"/>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30036968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332185" y="1572817"/>
            <a:ext cx="4077890" cy="3077765"/>
          </a:xfrm>
          <a:prstGeom prst="rect">
            <a:avLst/>
          </a:prstGeom>
        </p:spPr>
        <p:txBody>
          <a:bodyPr lIns="0" tIns="0" rIns="0" bIns="0">
            <a:normAutofit/>
          </a:bodyPr>
          <a:lstStyle>
            <a:lvl1pPr marL="0" indent="0">
              <a:buNone/>
              <a:defRPr sz="1500"/>
            </a:lvl1pPr>
          </a:lstStyle>
          <a:p>
            <a:pPr lvl="0"/>
            <a:r>
              <a:rPr lang="en-GB"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3087293" y="330994"/>
            <a:ext cx="5724525" cy="917973"/>
          </a:xfrm>
          <a:prstGeom prst="rect">
            <a:avLst/>
          </a:prstGeom>
        </p:spPr>
        <p:txBody>
          <a:bodyPr lIns="0" tIns="0" rIns="0" bIns="0" anchor="t"/>
          <a:lstStyle/>
          <a:p>
            <a:r>
              <a:rPr lang="en-GB" noProof="0"/>
              <a:t>Click to edit Master title style</a:t>
            </a:r>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4733927" y="1572819"/>
            <a:ext cx="4077891" cy="3077765"/>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83792629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3087293" y="330994"/>
            <a:ext cx="5724525" cy="3456980"/>
          </a:xfrm>
          <a:prstGeom prst="rect">
            <a:avLst/>
          </a:prstGeom>
        </p:spPr>
        <p:txBody>
          <a:bodyPr lIns="0" tIns="0" rIns="0" bIns="0" anchor="b">
            <a:normAutofit/>
          </a:bodyPr>
          <a:lstStyle>
            <a:lvl1pPr>
              <a:defRPr sz="3600" b="0" i="0">
                <a:latin typeface="+mn-lt"/>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3087291" y="4023717"/>
            <a:ext cx="5724525" cy="626864"/>
          </a:xfrm>
          <a:prstGeom prst="rect">
            <a:avLst/>
          </a:prstGeom>
        </p:spPr>
        <p:txBody>
          <a:bodyPr lIns="0" tIns="0" rIns="0" bIns="0">
            <a:normAutofit/>
          </a:bodyPr>
          <a:lstStyle>
            <a:lvl1pPr marL="0" indent="0">
              <a:buNone/>
              <a:defRPr sz="1500" b="1"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3087292"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5842399"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9B3F29-75B8-BD6C-204A-CAA4C9B129CE}"/>
              </a:ext>
            </a:extLst>
          </p:cNvPr>
          <p:cNvPicPr>
            <a:picLocks noChangeAspect="1"/>
          </p:cNvPicPr>
          <p:nvPr userDrawn="1"/>
        </p:nvPicPr>
        <p:blipFill>
          <a:blip r:embed="rId2"/>
          <a:srcRect/>
          <a:stretch/>
        </p:blipFill>
        <p:spPr>
          <a:xfrm>
            <a:off x="0" y="1543500"/>
            <a:ext cx="2700000" cy="3600000"/>
          </a:xfrm>
          <a:prstGeom prst="rect">
            <a:avLst/>
          </a:prstGeom>
        </p:spPr>
      </p:pic>
    </p:spTree>
    <p:extLst>
      <p:ext uri="{BB962C8B-B14F-4D97-AF65-F5344CB8AC3E}">
        <p14:creationId xmlns:p14="http://schemas.microsoft.com/office/powerpoint/2010/main" val="3004852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332185" y="2247901"/>
            <a:ext cx="4077890" cy="2402681"/>
          </a:xfrm>
          <a:prstGeom prst="rect">
            <a:avLst/>
          </a:prstGeom>
        </p:spPr>
        <p:txBody>
          <a:bodyPr lIns="0" tIns="0" rIns="0" bIns="0">
            <a:normAutofit/>
          </a:bodyPr>
          <a:lstStyle>
            <a:lvl1pPr marL="0" indent="0">
              <a:buNone/>
              <a:defRPr sz="15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733927" y="2254690"/>
            <a:ext cx="4077891" cy="2395895"/>
          </a:xfrm>
          <a:prstGeom prst="rect">
            <a:avLst/>
          </a:prstGeom>
        </p:spPr>
        <p:txBody>
          <a:bodyPr lIns="0" tIns="0" rIns="0" bIns="0">
            <a:normAutofit/>
          </a:bodyPr>
          <a:lstStyle>
            <a:lvl1pPr marL="0" indent="0">
              <a:buNone/>
              <a:defRPr sz="15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332185" y="1572816"/>
            <a:ext cx="4077890" cy="485775"/>
          </a:xfrm>
          <a:prstGeom prst="rect">
            <a:avLst/>
          </a:prstGeom>
        </p:spPr>
        <p:txBody>
          <a:bodyPr lIns="0" tIns="0" rIns="0" bIns="0" anchor="b">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chemeClr val="accent1"/>
                </a:solidFill>
                <a:latin typeface="+mj-lt"/>
                <a:ea typeface="IAS Ribbon Sans Bold"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4733927" y="1572816"/>
            <a:ext cx="4077891" cy="485775"/>
          </a:xfrm>
          <a:prstGeom prst="rect">
            <a:avLst/>
          </a:prstGeom>
        </p:spPr>
        <p:txBody>
          <a:bodyPr lIns="0" tIns="0" rIns="0" bIns="0" anchor="b">
            <a:normAutofit/>
          </a:bodyPr>
          <a:lstStyle>
            <a:lvl1pPr marL="0" indent="0">
              <a:buNone/>
              <a:defRPr sz="135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3087293" y="330994"/>
            <a:ext cx="5724525" cy="917973"/>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60078919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3087293" y="330994"/>
            <a:ext cx="5724525" cy="4319588"/>
          </a:xfrm>
          <a:prstGeom prst="rect">
            <a:avLst/>
          </a:prstGeom>
        </p:spPr>
        <p:txBody>
          <a:bodyPr lIns="0" tIns="0" rIns="0" bIns="0" anchor="ctr">
            <a:normAutofit/>
          </a:bodyPr>
          <a:lstStyle>
            <a:lvl1pPr>
              <a:defRPr sz="4500"/>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3087292"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5842399"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1543500"/>
            <a:ext cx="2700000" cy="3600000"/>
          </a:xfrm>
          <a:prstGeom prst="rect">
            <a:avLst/>
          </a:prstGeom>
        </p:spPr>
      </p:pic>
    </p:spTree>
    <p:extLst>
      <p:ext uri="{BB962C8B-B14F-4D97-AF65-F5344CB8AC3E}">
        <p14:creationId xmlns:p14="http://schemas.microsoft.com/office/powerpoint/2010/main" val="415201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9144000" cy="124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332188" y="1572819"/>
            <a:ext cx="8479631" cy="3077765"/>
          </a:xfrm>
          <a:prstGeom prst="rect">
            <a:avLst/>
          </a:prstGeom>
        </p:spPr>
        <p:txBody>
          <a:bodyPr lIns="0" tIns="0" rIns="0" bIns="0">
            <a:normAutofit/>
          </a:bodyPr>
          <a:lstStyle>
            <a:lvl1pPr marL="342900" indent="-342900">
              <a:buFont typeface="Arial" panose="020B0604020202020204" pitchFamily="34" charset="0"/>
              <a:buChar char="•"/>
              <a:defRPr sz="15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332185" y="330994"/>
            <a:ext cx="6668939" cy="917973"/>
          </a:xfrm>
          <a:prstGeom prst="rect">
            <a:avLst/>
          </a:prstGeom>
          <a:noFill/>
        </p:spPr>
        <p:txBody>
          <a:bodyPr lIns="0" tIns="0" rIns="0" bIns="0" anchor="t"/>
          <a:lstStyle/>
          <a:p>
            <a:r>
              <a:rPr lang="en-GB" noProof="0"/>
              <a:t>Click to edit Master title style</a:t>
            </a:r>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7414981" y="155299"/>
            <a:ext cx="1536248" cy="989178"/>
          </a:xfrm>
          <a:prstGeom prst="rect">
            <a:avLst/>
          </a:prstGeom>
        </p:spPr>
      </p:pic>
    </p:spTree>
    <p:extLst>
      <p:ext uri="{BB962C8B-B14F-4D97-AF65-F5344CB8AC3E}">
        <p14:creationId xmlns:p14="http://schemas.microsoft.com/office/powerpoint/2010/main" val="280002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9144000" cy="124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332185" y="330994"/>
            <a:ext cx="6668936" cy="917973"/>
          </a:xfrm>
          <a:prstGeom prst="rect">
            <a:avLst/>
          </a:prstGeom>
        </p:spPr>
        <p:txBody>
          <a:bodyPr lIns="0" tIns="0" rIns="0" bIns="0" anchor="t"/>
          <a:lstStyle/>
          <a:p>
            <a:r>
              <a:rPr lang="en-GB" noProof="0"/>
              <a:t>Click to edit Master title style</a:t>
            </a:r>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7414981" y="155299"/>
            <a:ext cx="1536248" cy="989178"/>
          </a:xfrm>
          <a:prstGeom prst="rect">
            <a:avLst/>
          </a:prstGeom>
        </p:spPr>
      </p:pic>
    </p:spTree>
    <p:extLst>
      <p:ext uri="{BB962C8B-B14F-4D97-AF65-F5344CB8AC3E}">
        <p14:creationId xmlns:p14="http://schemas.microsoft.com/office/powerpoint/2010/main" val="159898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332185" y="1572817"/>
            <a:ext cx="4077890" cy="3077765"/>
          </a:xfrm>
          <a:prstGeom prst="rect">
            <a:avLst/>
          </a:prstGeom>
        </p:spPr>
        <p:txBody>
          <a:bodyPr lIns="0" tIns="0" rIns="0" bIns="0">
            <a:normAutofit/>
          </a:bodyPr>
          <a:lstStyle>
            <a:lvl1pPr marL="0" indent="0">
              <a:buNone/>
              <a:defRPr sz="1500"/>
            </a:lvl1pPr>
          </a:lstStyle>
          <a:p>
            <a:pPr lvl="0"/>
            <a:r>
              <a:rPr lang="en-GB"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733927" y="1572819"/>
            <a:ext cx="4077891" cy="3077765"/>
          </a:xfrm>
          <a:prstGeom prst="rect">
            <a:avLst/>
          </a:prstGeom>
        </p:spPr>
        <p:txBody>
          <a:bodyPr lIns="0" tIns="0" rIns="0" bIns="0"/>
          <a:lstStyle>
            <a:lvl1pPr marL="0" indent="0">
              <a:buNone/>
              <a:defRPr sz="1500"/>
            </a:lvl1pPr>
          </a:lstStyle>
          <a:p>
            <a:pPr lvl="0"/>
            <a:r>
              <a:rPr lang="en-GB"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3087293" y="330994"/>
            <a:ext cx="5724525" cy="917973"/>
          </a:xfrm>
          <a:prstGeom prst="rect">
            <a:avLst/>
          </a:prstGeom>
        </p:spPr>
        <p:txBody>
          <a:bodyPr lIns="0" tIns="0" rIns="0" bIns="0" anchor="t"/>
          <a:lstStyle/>
          <a:p>
            <a:r>
              <a:rPr lang="en-GB" noProof="0"/>
              <a:t>Click to edit Master title style</a:t>
            </a:r>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279074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332186" y="2442575"/>
            <a:ext cx="4077891" cy="2208006"/>
          </a:xfrm>
          <a:prstGeom prst="rect">
            <a:avLst/>
          </a:prstGeom>
        </p:spPr>
        <p:txBody>
          <a:bodyPr lIns="0" tIns="0" rIns="0" bIns="0" anchor="t">
            <a:normAutofit/>
          </a:bodyPr>
          <a:lstStyle>
            <a:lvl1pPr marL="0" indent="0">
              <a:buNone/>
              <a:defRPr sz="15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4733927" y="330994"/>
            <a:ext cx="4077891" cy="4319588"/>
          </a:xfrm>
          <a:prstGeom prst="rect">
            <a:avLst/>
          </a:prstGeom>
        </p:spPr>
        <p:txBody>
          <a:bodyPr lIns="0" tIns="0" rIns="0" bIns="0">
            <a:normAutofit/>
          </a:bodyPr>
          <a:lstStyle>
            <a:lvl1pPr marL="0" indent="0">
              <a:buNone/>
              <a:defRPr sz="1500"/>
            </a:lvl1pPr>
          </a:lstStyle>
          <a:p>
            <a:pPr lvl="0"/>
            <a:r>
              <a:rPr lang="en-GB"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332185" y="1248971"/>
            <a:ext cx="4077890" cy="107148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772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3087292" y="1572817"/>
            <a:ext cx="5724527" cy="3077769"/>
          </a:xfrm>
          <a:prstGeom prst="rect">
            <a:avLst/>
          </a:prstGeom>
        </p:spPr>
        <p:txBody>
          <a:bodyPr lIns="0" tIns="0" rIns="0" bIns="0">
            <a:normAutofit/>
          </a:bodyPr>
          <a:lstStyle>
            <a:lvl1pPr marL="0" indent="0">
              <a:buNone/>
              <a:defRPr sz="15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3087293" y="330994"/>
            <a:ext cx="5724525" cy="917973"/>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332185" y="1572817"/>
            <a:ext cx="2526599" cy="3077765"/>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9919999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733926" y="1572817"/>
            <a:ext cx="4077893" cy="3077769"/>
          </a:xfrm>
          <a:prstGeom prst="rect">
            <a:avLst/>
          </a:prstGeom>
        </p:spPr>
        <p:txBody>
          <a:bodyPr lIns="0" tIns="0" rIns="0" bIns="0">
            <a:normAutofit/>
          </a:bodyPr>
          <a:lstStyle>
            <a:lvl1pPr marL="0" indent="0">
              <a:buNone/>
              <a:defRPr sz="15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3087293" y="330994"/>
            <a:ext cx="5724525" cy="917973"/>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332185" y="1572817"/>
            <a:ext cx="4077890" cy="3077765"/>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4033482271"/>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056710" y="1572817"/>
            <a:ext cx="2755109" cy="3077769"/>
          </a:xfrm>
          <a:prstGeom prst="rect">
            <a:avLst/>
          </a:prstGeom>
        </p:spPr>
        <p:txBody>
          <a:bodyPr lIns="0" tIns="0" rIns="0" bIns="0">
            <a:normAutofit/>
          </a:bodyPr>
          <a:lstStyle>
            <a:lvl1pPr marL="0" indent="0">
              <a:buNone/>
              <a:defRPr sz="15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332185" y="4812506"/>
            <a:ext cx="2755106"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3087293" y="330994"/>
            <a:ext cx="5724525" cy="917973"/>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3087292" y="4812506"/>
            <a:ext cx="1322783" cy="161925"/>
          </a:xfrm>
          <a:prstGeom prst="rect">
            <a:avLst/>
          </a:prstGeom>
          <a:noFill/>
        </p:spPr>
        <p:txBody>
          <a:bodyPr wrap="square" lIns="0" tIns="0" rIns="0" bIns="0" rtlCol="0" anchor="ctr">
            <a:noAutofit/>
          </a:bodyPr>
          <a:lstStyle/>
          <a:p>
            <a:r>
              <a:rPr lang="en-GB" sz="75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4734019" y="4812507"/>
            <a:ext cx="1322783" cy="161925"/>
          </a:xfrm>
          <a:prstGeom prst="rect">
            <a:avLst/>
          </a:prstGeom>
          <a:noFill/>
        </p:spPr>
        <p:txBody>
          <a:bodyPr wrap="square" lIns="0" tIns="0" rIns="0" bIns="0" rtlCol="0" anchor="ctr">
            <a:noAutofit/>
          </a:bodyPr>
          <a:lstStyle/>
          <a:p>
            <a:endParaRPr lang="en-GB" sz="75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332185" y="1572817"/>
            <a:ext cx="5400675" cy="3077765"/>
          </a:xfrm>
        </p:spPr>
        <p:txBody>
          <a:bodyPr/>
          <a:lstStyle>
            <a:lvl1pPr marL="342900" indent="-342900">
              <a:buFont typeface="Arial" panose="020B0604020202020204" pitchFamily="34" charset="0"/>
              <a:buChar char="•"/>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1435194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7292" y="330995"/>
            <a:ext cx="5724519" cy="917973"/>
          </a:xfrm>
          <a:prstGeom prst="rect">
            <a:avLst/>
          </a:prstGeom>
        </p:spPr>
        <p:txBody>
          <a:bodyPr vert="horz" lIns="0" tIns="0" rIns="0" bIns="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32181" y="1572818"/>
            <a:ext cx="8479631" cy="3059904"/>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8"/>
          <a:srcRect/>
          <a:stretch/>
        </p:blipFill>
        <p:spPr>
          <a:xfrm>
            <a:off x="188424" y="155299"/>
            <a:ext cx="1536248" cy="989178"/>
          </a:xfrm>
          <a:prstGeom prst="rect">
            <a:avLst/>
          </a:prstGeom>
        </p:spPr>
      </p:pic>
    </p:spTree>
    <p:extLst>
      <p:ext uri="{BB962C8B-B14F-4D97-AF65-F5344CB8AC3E}">
        <p14:creationId xmlns:p14="http://schemas.microsoft.com/office/powerpoint/2010/main" val="3507047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685800" rtl="0" eaLnBrk="1" latinLnBrk="0" hangingPunct="1">
        <a:lnSpc>
          <a:spcPct val="90000"/>
        </a:lnSpc>
        <a:spcBef>
          <a:spcPct val="0"/>
        </a:spcBef>
        <a:buNone/>
        <a:defRPr sz="330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rmAutofit/>
          </a:bodyPr>
          <a:lstStyle/>
          <a:p>
            <a:r>
              <a:rPr lang="en-US" dirty="0"/>
              <a:t>Under Threat:  </a:t>
            </a:r>
            <a:br>
              <a:rPr lang="en-US" dirty="0"/>
            </a:br>
            <a:r>
              <a:rPr lang="en-US" dirty="0"/>
              <a:t>The IAS-Lancet Commission on Health and Human Rights</a:t>
            </a:r>
            <a:endParaRPr lang="en-GB"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3087293" y="937225"/>
            <a:ext cx="5518008" cy="325349"/>
          </a:xfrm>
        </p:spPr>
        <p:txBody>
          <a:bodyPr>
            <a:normAutofit/>
          </a:bodyPr>
          <a:lstStyle/>
          <a:p>
            <a:r>
              <a:rPr lang="en-GB" dirty="0"/>
              <a:t>Lancet Health and </a:t>
            </a:r>
            <a:r>
              <a:rPr lang="en-GB"/>
              <a:t>Human Rights </a:t>
            </a:r>
            <a:endParaRPr lang="en-GB"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a:xfrm>
            <a:off x="3151839" y="24421"/>
            <a:ext cx="5518008" cy="1075478"/>
          </a:xfrm>
        </p:spPr>
        <p:txBody>
          <a:bodyPr>
            <a:normAutofit/>
          </a:bodyPr>
          <a:lstStyle/>
          <a:p>
            <a:pPr>
              <a:spcBef>
                <a:spcPts val="0"/>
              </a:spcBef>
            </a:pPr>
            <a:r>
              <a:rPr lang="en-GB" dirty="0"/>
              <a:t>Chris Beyrer MD, MPH</a:t>
            </a:r>
          </a:p>
          <a:p>
            <a:pPr>
              <a:spcBef>
                <a:spcPts val="0"/>
              </a:spcBef>
            </a:pPr>
            <a:r>
              <a:rPr lang="en-GB" dirty="0"/>
              <a:t>Director, Duke Global Health Institute</a:t>
            </a:r>
          </a:p>
          <a:p>
            <a:pPr>
              <a:spcBef>
                <a:spcPts val="0"/>
              </a:spcBef>
            </a:pPr>
            <a:r>
              <a:rPr lang="en-GB" dirty="0"/>
              <a:t>Gary Hock Distinguished Professor in Global Health  </a:t>
            </a:r>
          </a:p>
          <a:p>
            <a:endParaRPr lang="en-GB" dirty="0"/>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6112-DABC-634D-82A8-E73587697F25}"/>
              </a:ext>
            </a:extLst>
          </p:cNvPr>
          <p:cNvSpPr>
            <a:spLocks noGrp="1"/>
          </p:cNvSpPr>
          <p:nvPr>
            <p:ph type="title"/>
          </p:nvPr>
        </p:nvSpPr>
        <p:spPr>
          <a:xfrm>
            <a:off x="2229933" y="-41363"/>
            <a:ext cx="4077890" cy="1071481"/>
          </a:xfrm>
        </p:spPr>
        <p:txBody>
          <a:bodyPr/>
          <a:lstStyle/>
          <a:p>
            <a:pPr algn="l"/>
            <a:r>
              <a:rPr lang="en-US" dirty="0"/>
              <a:t>Results</a:t>
            </a:r>
          </a:p>
        </p:txBody>
      </p:sp>
      <p:pic>
        <p:nvPicPr>
          <p:cNvPr id="1026" name="Picture 2" descr="page13image31952">
            <a:extLst>
              <a:ext uri="{FF2B5EF4-FFF2-40B4-BE49-F238E27FC236}">
                <a16:creationId xmlns:a16="http://schemas.microsoft.com/office/drawing/2014/main" id="{80F30577-8FF0-FA41-BE36-D4111502C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5497"/>
            <a:ext cx="895350" cy="95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B62C5CB-ACB8-E7B0-E1EF-C257767437CB}"/>
              </a:ext>
            </a:extLst>
          </p:cNvPr>
          <p:cNvGrpSpPr/>
          <p:nvPr/>
        </p:nvGrpSpPr>
        <p:grpSpPr>
          <a:xfrm>
            <a:off x="4674292" y="1462128"/>
            <a:ext cx="4500578" cy="2747367"/>
            <a:chOff x="4548172" y="1462128"/>
            <a:chExt cx="4500578" cy="2747367"/>
          </a:xfrm>
        </p:grpSpPr>
        <p:pic>
          <p:nvPicPr>
            <p:cNvPr id="14" name="Picture 13">
              <a:extLst>
                <a:ext uri="{FF2B5EF4-FFF2-40B4-BE49-F238E27FC236}">
                  <a16:creationId xmlns:a16="http://schemas.microsoft.com/office/drawing/2014/main" id="{545316AF-0D68-9390-F999-4EA32B270106}"/>
                </a:ext>
              </a:extLst>
            </p:cNvPr>
            <p:cNvPicPr>
              <a:picLocks noChangeAspect="1"/>
            </p:cNvPicPr>
            <p:nvPr/>
          </p:nvPicPr>
          <p:blipFill rotWithShape="1">
            <a:blip r:embed="rId4">
              <a:extLst>
                <a:ext uri="{28A0092B-C50C-407E-A947-70E740481C1C}">
                  <a14:useLocalDpi xmlns:a14="http://schemas.microsoft.com/office/drawing/2010/main" val="0"/>
                </a:ext>
              </a:extLst>
            </a:blip>
            <a:srcRect t="2043"/>
            <a:stretch/>
          </p:blipFill>
          <p:spPr>
            <a:xfrm>
              <a:off x="4673946" y="1462128"/>
              <a:ext cx="4374804" cy="2678372"/>
            </a:xfrm>
            <a:prstGeom prst="rect">
              <a:avLst/>
            </a:prstGeom>
          </p:spPr>
        </p:pic>
        <p:sp>
          <p:nvSpPr>
            <p:cNvPr id="15" name="TextBox 14">
              <a:extLst>
                <a:ext uri="{FF2B5EF4-FFF2-40B4-BE49-F238E27FC236}">
                  <a16:creationId xmlns:a16="http://schemas.microsoft.com/office/drawing/2014/main" id="{FA71F734-D657-A2CE-9D81-B6B123096743}"/>
                </a:ext>
              </a:extLst>
            </p:cNvPr>
            <p:cNvSpPr txBox="1"/>
            <p:nvPr/>
          </p:nvSpPr>
          <p:spPr>
            <a:xfrm rot="16200000">
              <a:off x="5733097" y="2781161"/>
              <a:ext cx="2548890" cy="30777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 experiencing recent violence</a:t>
              </a:r>
            </a:p>
          </p:txBody>
        </p:sp>
        <p:sp>
          <p:nvSpPr>
            <p:cNvPr id="16" name="TextBox 15">
              <a:extLst>
                <a:ext uri="{FF2B5EF4-FFF2-40B4-BE49-F238E27FC236}">
                  <a16:creationId xmlns:a16="http://schemas.microsoft.com/office/drawing/2014/main" id="{0F2B0CC1-CDD6-E8F3-CFEA-7CA6D85A48D0}"/>
                </a:ext>
              </a:extLst>
            </p:cNvPr>
            <p:cNvSpPr txBox="1"/>
            <p:nvPr/>
          </p:nvSpPr>
          <p:spPr>
            <a:xfrm rot="16200000">
              <a:off x="3427616" y="2781161"/>
              <a:ext cx="2548890" cy="30777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 experiencing recent violence</a:t>
              </a:r>
            </a:p>
          </p:txBody>
        </p:sp>
      </p:grpSp>
      <p:sp>
        <p:nvSpPr>
          <p:cNvPr id="17" name="TextBox 16">
            <a:extLst>
              <a:ext uri="{FF2B5EF4-FFF2-40B4-BE49-F238E27FC236}">
                <a16:creationId xmlns:a16="http://schemas.microsoft.com/office/drawing/2014/main" id="{C455C458-5830-5D03-07A5-CBDE2D0F2E58}"/>
              </a:ext>
            </a:extLst>
          </p:cNvPr>
          <p:cNvSpPr txBox="1"/>
          <p:nvPr/>
        </p:nvSpPr>
        <p:spPr>
          <a:xfrm>
            <a:off x="4619667" y="4813934"/>
            <a:ext cx="1728683" cy="30777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 recent homeless</a:t>
            </a:r>
          </a:p>
        </p:txBody>
      </p:sp>
      <p:sp>
        <p:nvSpPr>
          <p:cNvPr id="18" name="TextBox 17">
            <a:extLst>
              <a:ext uri="{FF2B5EF4-FFF2-40B4-BE49-F238E27FC236}">
                <a16:creationId xmlns:a16="http://schemas.microsoft.com/office/drawing/2014/main" id="{F3250EF8-1E55-4E96-7BC9-DD54C1289E33}"/>
              </a:ext>
            </a:extLst>
          </p:cNvPr>
          <p:cNvSpPr txBox="1"/>
          <p:nvPr/>
        </p:nvSpPr>
        <p:spPr>
          <a:xfrm>
            <a:off x="6793212" y="4797712"/>
            <a:ext cx="2117993" cy="30777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 Police displacement</a:t>
            </a:r>
          </a:p>
        </p:txBody>
      </p:sp>
      <p:graphicFrame>
        <p:nvGraphicFramePr>
          <p:cNvPr id="21" name="Content Placeholder 8">
            <a:extLst>
              <a:ext uri="{FF2B5EF4-FFF2-40B4-BE49-F238E27FC236}">
                <a16:creationId xmlns:a16="http://schemas.microsoft.com/office/drawing/2014/main" id="{6A624B75-2748-4411-B5FF-7C03564E9430}"/>
              </a:ext>
            </a:extLst>
          </p:cNvPr>
          <p:cNvGraphicFramePr>
            <a:graphicFrameLocks/>
          </p:cNvGraphicFramePr>
          <p:nvPr>
            <p:extLst>
              <p:ext uri="{D42A27DB-BD31-4B8C-83A1-F6EECF244321}">
                <p14:modId xmlns:p14="http://schemas.microsoft.com/office/powerpoint/2010/main" val="2900539450"/>
              </p:ext>
            </p:extLst>
          </p:nvPr>
        </p:nvGraphicFramePr>
        <p:xfrm>
          <a:off x="11170" y="1906882"/>
          <a:ext cx="4032235" cy="2271314"/>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a:extLst>
              <a:ext uri="{FF2B5EF4-FFF2-40B4-BE49-F238E27FC236}">
                <a16:creationId xmlns:a16="http://schemas.microsoft.com/office/drawing/2014/main" id="{AC14ED19-7080-48C1-8F58-47BA82CF5032}"/>
              </a:ext>
            </a:extLst>
          </p:cNvPr>
          <p:cNvCxnSpPr>
            <a:cxnSpLocks/>
          </p:cNvCxnSpPr>
          <p:nvPr/>
        </p:nvCxnSpPr>
        <p:spPr>
          <a:xfrm>
            <a:off x="906520" y="2628285"/>
            <a:ext cx="2891179" cy="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4FB2B07-EFEC-478A-8C80-53D68AC248C2}"/>
              </a:ext>
            </a:extLst>
          </p:cNvPr>
          <p:cNvSpPr txBox="1"/>
          <p:nvPr/>
        </p:nvSpPr>
        <p:spPr>
          <a:xfrm>
            <a:off x="3888094" y="2830112"/>
            <a:ext cx="85225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66% decrease</a:t>
            </a:r>
          </a:p>
        </p:txBody>
      </p:sp>
    </p:spTree>
    <p:extLst>
      <p:ext uri="{BB962C8B-B14F-4D97-AF65-F5344CB8AC3E}">
        <p14:creationId xmlns:p14="http://schemas.microsoft.com/office/powerpoint/2010/main" val="362744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B101E-4C96-41EA-A919-5B6F3300F287}"/>
              </a:ext>
            </a:extLst>
          </p:cNvPr>
          <p:cNvSpPr>
            <a:spLocks noGrp="1"/>
          </p:cNvSpPr>
          <p:nvPr>
            <p:ph type="title"/>
          </p:nvPr>
        </p:nvSpPr>
        <p:spPr/>
        <p:txBody>
          <a:bodyPr>
            <a:normAutofit fontScale="90000"/>
          </a:bodyPr>
          <a:lstStyle/>
          <a:p>
            <a:r>
              <a:rPr lang="en-US" sz="3600" dirty="0"/>
              <a:t>Modeling impact and cost-effectiveness of police education program on HIV and overdose outcomes among people who inject drugs in Tijuana</a:t>
            </a:r>
            <a:br>
              <a:rPr lang="en-US" dirty="0"/>
            </a:br>
            <a:endParaRPr lang="en-US" dirty="0"/>
          </a:p>
        </p:txBody>
      </p:sp>
    </p:spTree>
    <p:extLst>
      <p:ext uri="{BB962C8B-B14F-4D97-AF65-F5344CB8AC3E}">
        <p14:creationId xmlns:p14="http://schemas.microsoft.com/office/powerpoint/2010/main" val="422577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25AABC-029E-4054-80FF-A49BA086C941}"/>
              </a:ext>
            </a:extLst>
          </p:cNvPr>
          <p:cNvSpPr>
            <a:spLocks noGrp="1"/>
          </p:cNvSpPr>
          <p:nvPr>
            <p:ph sz="quarter" idx="13"/>
          </p:nvPr>
        </p:nvSpPr>
        <p:spPr/>
        <p:txBody>
          <a:bodyPr/>
          <a:lstStyle/>
          <a:p>
            <a:r>
              <a:rPr lang="en-US" sz="1600" dirty="0"/>
              <a:t>Certain policing behaviors, such as syringe confiscation and arrest, are associated with HIV and overdose risk in Tijuana, Mexico (and elsewhere).</a:t>
            </a:r>
          </a:p>
          <a:p>
            <a:r>
              <a:rPr lang="en-US" sz="1600" dirty="0"/>
              <a:t>Over 1,800 police officers in Tijuana received a public health and human rights-oriented education program to align policing with public health practice. </a:t>
            </a:r>
          </a:p>
          <a:p>
            <a:r>
              <a:rPr lang="en-US" sz="1600" dirty="0"/>
              <a:t>We developed a mathematical model to estimate the impact and cost-effectiveness of this police education program on HIV incidence and overdose among people who inject drugs in Tijuana. </a:t>
            </a:r>
          </a:p>
          <a:p>
            <a:endParaRPr lang="en-US" dirty="0"/>
          </a:p>
        </p:txBody>
      </p:sp>
      <p:sp>
        <p:nvSpPr>
          <p:cNvPr id="3" name="Title 2">
            <a:extLst>
              <a:ext uri="{FF2B5EF4-FFF2-40B4-BE49-F238E27FC236}">
                <a16:creationId xmlns:a16="http://schemas.microsoft.com/office/drawing/2014/main" id="{4D1FB9B2-00E6-4388-BA10-784617AD7D6E}"/>
              </a:ext>
            </a:extLst>
          </p:cNvPr>
          <p:cNvSpPr>
            <a:spLocks noGrp="1"/>
          </p:cNvSpPr>
          <p:nvPr>
            <p:ph type="title"/>
          </p:nvPr>
        </p:nvSpPr>
        <p:spPr/>
        <p:txBody>
          <a:bodyPr/>
          <a:lstStyle/>
          <a:p>
            <a:r>
              <a:rPr lang="en-US" dirty="0"/>
              <a:t>Background	</a:t>
            </a:r>
          </a:p>
        </p:txBody>
      </p:sp>
    </p:spTree>
    <p:extLst>
      <p:ext uri="{BB962C8B-B14F-4D97-AF65-F5344CB8AC3E}">
        <p14:creationId xmlns:p14="http://schemas.microsoft.com/office/powerpoint/2010/main" val="215881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6112-DABC-634D-82A8-E73587697F25}"/>
              </a:ext>
            </a:extLst>
          </p:cNvPr>
          <p:cNvSpPr>
            <a:spLocks noGrp="1"/>
          </p:cNvSpPr>
          <p:nvPr>
            <p:ph type="title"/>
          </p:nvPr>
        </p:nvSpPr>
        <p:spPr>
          <a:xfrm>
            <a:off x="2031102" y="-126462"/>
            <a:ext cx="4077890" cy="1071481"/>
          </a:xfrm>
        </p:spPr>
        <p:txBody>
          <a:bodyPr/>
          <a:lstStyle/>
          <a:p>
            <a:pPr algn="l"/>
            <a:r>
              <a:rPr lang="en-US" dirty="0"/>
              <a:t>Key Findings </a:t>
            </a:r>
          </a:p>
        </p:txBody>
      </p:sp>
      <p:pic>
        <p:nvPicPr>
          <p:cNvPr id="1026" name="Picture 2" descr="page13image31952">
            <a:extLst>
              <a:ext uri="{FF2B5EF4-FFF2-40B4-BE49-F238E27FC236}">
                <a16:creationId xmlns:a16="http://schemas.microsoft.com/office/drawing/2014/main" id="{80F30577-8FF0-FA41-BE36-D4111502C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5497"/>
            <a:ext cx="895350"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Chart 27">
            <a:extLst>
              <a:ext uri="{FF2B5EF4-FFF2-40B4-BE49-F238E27FC236}">
                <a16:creationId xmlns:a16="http://schemas.microsoft.com/office/drawing/2014/main" id="{6F0D352E-C190-47B0-B51F-09A7AE2A3811}"/>
              </a:ext>
            </a:extLst>
          </p:cNvPr>
          <p:cNvGraphicFramePr>
            <a:graphicFrameLocks/>
          </p:cNvGraphicFramePr>
          <p:nvPr>
            <p:extLst>
              <p:ext uri="{D42A27DB-BD31-4B8C-83A1-F6EECF244321}">
                <p14:modId xmlns:p14="http://schemas.microsoft.com/office/powerpoint/2010/main" val="1465049454"/>
              </p:ext>
            </p:extLst>
          </p:nvPr>
        </p:nvGraphicFramePr>
        <p:xfrm>
          <a:off x="-54063" y="1575275"/>
          <a:ext cx="5499535" cy="2242802"/>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a:extLst>
              <a:ext uri="{FF2B5EF4-FFF2-40B4-BE49-F238E27FC236}">
                <a16:creationId xmlns:a16="http://schemas.microsoft.com/office/drawing/2014/main" id="{7F2838C2-BA3E-4E7E-8DEA-7387FF16F5E6}"/>
              </a:ext>
            </a:extLst>
          </p:cNvPr>
          <p:cNvSpPr/>
          <p:nvPr/>
        </p:nvSpPr>
        <p:spPr>
          <a:xfrm>
            <a:off x="1128203" y="1750363"/>
            <a:ext cx="2069660" cy="1159091"/>
          </a:xfrm>
          <a:prstGeom prst="rect">
            <a:avLst/>
          </a:prstGeom>
          <a:solidFill>
            <a:schemeClr val="accent6">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AB481363-5BBB-41FF-9C9A-A898FDE50E70}"/>
              </a:ext>
            </a:extLst>
          </p:cNvPr>
          <p:cNvSpPr txBox="1"/>
          <p:nvPr/>
        </p:nvSpPr>
        <p:spPr>
          <a:xfrm>
            <a:off x="2100515" y="1287226"/>
            <a:ext cx="11885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Pre-training</a:t>
            </a:r>
          </a:p>
        </p:txBody>
      </p:sp>
      <p:sp>
        <p:nvSpPr>
          <p:cNvPr id="31" name="TextBox 30">
            <a:extLst>
              <a:ext uri="{FF2B5EF4-FFF2-40B4-BE49-F238E27FC236}">
                <a16:creationId xmlns:a16="http://schemas.microsoft.com/office/drawing/2014/main" id="{EABF56FD-2303-45BC-A90F-64931BE24B7E}"/>
              </a:ext>
            </a:extLst>
          </p:cNvPr>
          <p:cNvSpPr txBox="1"/>
          <p:nvPr/>
        </p:nvSpPr>
        <p:spPr>
          <a:xfrm>
            <a:off x="3449626" y="1287226"/>
            <a:ext cx="77225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32" name="Rectangle 31">
            <a:extLst>
              <a:ext uri="{FF2B5EF4-FFF2-40B4-BE49-F238E27FC236}">
                <a16:creationId xmlns:a16="http://schemas.microsoft.com/office/drawing/2014/main" id="{6947A50D-97E9-48BB-9569-C80066F91BAC}"/>
              </a:ext>
            </a:extLst>
          </p:cNvPr>
          <p:cNvSpPr/>
          <p:nvPr/>
        </p:nvSpPr>
        <p:spPr>
          <a:xfrm>
            <a:off x="4190269" y="1752199"/>
            <a:ext cx="1132527" cy="1157255"/>
          </a:xfrm>
          <a:prstGeom prst="rect">
            <a:avLst/>
          </a:prstGeom>
          <a:solidFill>
            <a:schemeClr val="accent5">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61BF7E09-58B1-406F-97A6-3B131379185C}"/>
              </a:ext>
            </a:extLst>
          </p:cNvPr>
          <p:cNvSpPr txBox="1"/>
          <p:nvPr/>
        </p:nvSpPr>
        <p:spPr>
          <a:xfrm>
            <a:off x="4258882" y="1287226"/>
            <a:ext cx="113252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Post-Training</a:t>
            </a:r>
          </a:p>
        </p:txBody>
      </p:sp>
      <p:graphicFrame>
        <p:nvGraphicFramePr>
          <p:cNvPr id="27" name="Chart 26">
            <a:extLst>
              <a:ext uri="{FF2B5EF4-FFF2-40B4-BE49-F238E27FC236}">
                <a16:creationId xmlns:a16="http://schemas.microsoft.com/office/drawing/2014/main" id="{343EDE94-8C24-4F5A-BD56-DA60FFC20117}"/>
              </a:ext>
            </a:extLst>
          </p:cNvPr>
          <p:cNvGraphicFramePr>
            <a:graphicFrameLocks/>
          </p:cNvGraphicFramePr>
          <p:nvPr>
            <p:extLst>
              <p:ext uri="{D42A27DB-BD31-4B8C-83A1-F6EECF244321}">
                <p14:modId xmlns:p14="http://schemas.microsoft.com/office/powerpoint/2010/main" val="2333209836"/>
              </p:ext>
            </p:extLst>
          </p:nvPr>
        </p:nvGraphicFramePr>
        <p:xfrm>
          <a:off x="4756532" y="3458395"/>
          <a:ext cx="4279105" cy="162798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21DBD9EB-0E45-DA64-0C1E-CE9681860027}"/>
              </a:ext>
            </a:extLst>
          </p:cNvPr>
          <p:cNvSpPr txBox="1"/>
          <p:nvPr/>
        </p:nvSpPr>
        <p:spPr>
          <a:xfrm>
            <a:off x="6077413" y="4615263"/>
            <a:ext cx="1391728" cy="338554"/>
          </a:xfrm>
          <a:prstGeom prst="rect">
            <a:avLst/>
          </a:prstGeom>
          <a:noFill/>
        </p:spPr>
        <p:txBody>
          <a:bodyPr wrap="none" rtlCol="0">
            <a:spAutoFit/>
          </a:bodyPr>
          <a:lstStyle/>
          <a:p>
            <a:r>
              <a:rPr lang="en-US" sz="1600" dirty="0"/>
              <a:t>acquisitions</a:t>
            </a:r>
            <a:endParaRPr lang="en-CH" sz="1600" dirty="0"/>
          </a:p>
        </p:txBody>
      </p:sp>
    </p:spTree>
    <p:extLst>
      <p:ext uri="{BB962C8B-B14F-4D97-AF65-F5344CB8AC3E}">
        <p14:creationId xmlns:p14="http://schemas.microsoft.com/office/powerpoint/2010/main" val="426769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4"/>
          </p:nvPr>
        </p:nvSpPr>
        <p:spPr>
          <a:xfrm>
            <a:off x="4572000" y="1163994"/>
            <a:ext cx="4077891" cy="3077765"/>
          </a:xfrm>
        </p:spPr>
        <p:txBody>
          <a:bodyPr>
            <a:normAutofit/>
          </a:bodyPr>
          <a:lstStyle/>
          <a:p>
            <a:r>
              <a:rPr lang="en-US" noProof="0" dirty="0"/>
              <a:t>James Ward is an Aboriginal man from Australia and Professor of Indigenous health and Director of the University of Queensland Poche Centre for Indigenous health with a long track record of working in HIV, STIs and viral hepatitis.</a:t>
            </a:r>
            <a:endParaRPr lang="en-GB"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1738424" y="330994"/>
            <a:ext cx="7073395" cy="917973"/>
          </a:xfrm>
        </p:spPr>
        <p:txBody>
          <a:bodyPr anchor="t">
            <a:normAutofit/>
          </a:bodyPr>
          <a:lstStyle/>
          <a:p>
            <a:r>
              <a:rPr lang="en-GB" dirty="0"/>
              <a:t>Introducing James Ward</a:t>
            </a:r>
            <a:endParaRPr lang="en-GB" noProof="0" dirty="0"/>
          </a:p>
        </p:txBody>
      </p:sp>
      <p:pic>
        <p:nvPicPr>
          <p:cNvPr id="6" name="Picture 5" descr="A person with a beard&#10;&#10;Description automatically generated">
            <a:extLst>
              <a:ext uri="{FF2B5EF4-FFF2-40B4-BE49-F238E27FC236}">
                <a16:creationId xmlns:a16="http://schemas.microsoft.com/office/drawing/2014/main" id="{473E2018-9307-42DA-5AEA-5C11B7A43529}"/>
              </a:ext>
            </a:extLst>
          </p:cNvPr>
          <p:cNvPicPr>
            <a:picLocks noChangeAspect="1"/>
          </p:cNvPicPr>
          <p:nvPr/>
        </p:nvPicPr>
        <p:blipFill>
          <a:blip r:embed="rId3"/>
          <a:stretch>
            <a:fillRect/>
          </a:stretch>
        </p:blipFill>
        <p:spPr>
          <a:xfrm>
            <a:off x="1323887" y="1163994"/>
            <a:ext cx="2736384" cy="3648512"/>
          </a:xfrm>
          <a:prstGeom prst="rect">
            <a:avLst/>
          </a:prstGeom>
        </p:spPr>
      </p:pic>
    </p:spTree>
    <p:extLst>
      <p:ext uri="{BB962C8B-B14F-4D97-AF65-F5344CB8AC3E}">
        <p14:creationId xmlns:p14="http://schemas.microsoft.com/office/powerpoint/2010/main" val="312214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E90B16-2195-3B57-1EC8-7E57E4200D04}"/>
              </a:ext>
            </a:extLst>
          </p:cNvPr>
          <p:cNvSpPr>
            <a:spLocks noGrp="1"/>
          </p:cNvSpPr>
          <p:nvPr>
            <p:ph type="title"/>
          </p:nvPr>
        </p:nvSpPr>
        <p:spPr>
          <a:xfrm>
            <a:off x="332185" y="337940"/>
            <a:ext cx="6668939" cy="917973"/>
          </a:xfrm>
        </p:spPr>
        <p:txBody>
          <a:bodyPr/>
          <a:lstStyle/>
          <a:p>
            <a:r>
              <a:rPr lang="en-GB" dirty="0"/>
              <a:t>Committee Members</a:t>
            </a:r>
          </a:p>
        </p:txBody>
      </p:sp>
      <p:sp>
        <p:nvSpPr>
          <p:cNvPr id="6" name="Rectangle 5">
            <a:extLst>
              <a:ext uri="{FF2B5EF4-FFF2-40B4-BE49-F238E27FC236}">
                <a16:creationId xmlns:a16="http://schemas.microsoft.com/office/drawing/2014/main" id="{BFAC9B2C-0862-40A9-AF70-A6B8C361143A}"/>
              </a:ext>
            </a:extLst>
          </p:cNvPr>
          <p:cNvSpPr/>
          <p:nvPr/>
        </p:nvSpPr>
        <p:spPr>
          <a:xfrm>
            <a:off x="414338" y="1255913"/>
            <a:ext cx="7424737" cy="3373359"/>
          </a:xfrm>
          <a:prstGeom prst="rect">
            <a:avLst/>
          </a:prstGeom>
        </p:spPr>
        <p:txBody>
          <a:bodyPr wrap="square">
            <a:spAutoFit/>
          </a:bodyPr>
          <a:lstStyle/>
          <a:p>
            <a:pPr>
              <a:lnSpc>
                <a:spcPct val="150000"/>
              </a:lnSpc>
            </a:pPr>
            <a:r>
              <a:rPr lang="en-GB" dirty="0">
                <a:latin typeface="Calibri" panose="020F0502020204030204" pitchFamily="34" charset="0"/>
                <a:ea typeface="Calibri" panose="020F0502020204030204" pitchFamily="34" charset="0"/>
                <a:cs typeface="Calibri" panose="020F0502020204030204" pitchFamily="34" charset="0"/>
              </a:rPr>
              <a:t>Co-Chairs:  Chris Beyrer and </a:t>
            </a:r>
            <a:r>
              <a:rPr lang="en-GB" dirty="0" err="1">
                <a:latin typeface="Calibri" panose="020F0502020204030204" pitchFamily="34" charset="0"/>
                <a:ea typeface="Calibri" panose="020F0502020204030204" pitchFamily="34" charset="0"/>
                <a:cs typeface="Calibri" panose="020F0502020204030204" pitchFamily="34" charset="0"/>
              </a:rPr>
              <a:t>Adeeba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Kamarulzaman</a:t>
            </a: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GB" dirty="0">
                <a:latin typeface="Calibri" panose="020F0502020204030204" pitchFamily="34" charset="0"/>
                <a:ea typeface="Calibri" panose="020F0502020204030204" pitchFamily="34" charset="0"/>
                <a:cs typeface="Calibri" panose="020F0502020204030204" pitchFamily="34" charset="0"/>
              </a:rPr>
              <a:t>Michael Isbell, Joseph Amon, Stefan </a:t>
            </a:r>
            <a:r>
              <a:rPr lang="en-GB" dirty="0" err="1">
                <a:latin typeface="Calibri" panose="020F0502020204030204" pitchFamily="34" charset="0"/>
                <a:ea typeface="Calibri" panose="020F0502020204030204" pitchFamily="34" charset="0"/>
                <a:cs typeface="Calibri" panose="020F0502020204030204" pitchFamily="34" charset="0"/>
              </a:rPr>
              <a:t>Baral</a:t>
            </a:r>
            <a:r>
              <a:rPr lang="en-GB" dirty="0">
                <a:latin typeface="Calibri" panose="020F0502020204030204" pitchFamily="34" charset="0"/>
                <a:ea typeface="Calibri" panose="020F0502020204030204" pitchFamily="34" charset="0"/>
                <a:cs typeface="Calibri" panose="020F0502020204030204" pitchFamily="34" charset="0"/>
              </a:rPr>
              <a:t>, Mary T. Bassett, Javier Cepeda, Harriet Deacon, Lorraine Dean, </a:t>
            </a:r>
            <a:r>
              <a:rPr lang="en-GB" dirty="0" err="1">
                <a:latin typeface="Calibri" panose="020F0502020204030204" pitchFamily="34" charset="0"/>
                <a:ea typeface="Calibri" panose="020F0502020204030204" pitchFamily="34" charset="0"/>
                <a:cs typeface="Calibri" panose="020F0502020204030204" pitchFamily="34" charset="0"/>
              </a:rPr>
              <a:t>Lilianne</a:t>
            </a:r>
            <a:r>
              <a:rPr lang="en-GB" dirty="0">
                <a:latin typeface="Calibri" panose="020F0502020204030204" pitchFamily="34" charset="0"/>
                <a:ea typeface="Calibri" panose="020F0502020204030204" pitchFamily="34" charset="0"/>
                <a:cs typeface="Calibri" panose="020F0502020204030204" pitchFamily="34" charset="0"/>
              </a:rPr>
              <a:t> Fan, Rita </a:t>
            </a:r>
            <a:r>
              <a:rPr lang="en-GB" dirty="0" err="1">
                <a:latin typeface="Calibri" panose="020F0502020204030204" pitchFamily="34" charset="0"/>
                <a:ea typeface="Calibri" panose="020F0502020204030204" pitchFamily="34" charset="0"/>
                <a:cs typeface="Calibri" panose="020F0502020204030204" pitchFamily="34" charset="0"/>
              </a:rPr>
              <a:t>Giacaman</a:t>
            </a:r>
            <a:r>
              <a:rPr lang="en-GB" dirty="0">
                <a:latin typeface="Calibri" panose="020F0502020204030204" pitchFamily="34" charset="0"/>
                <a:ea typeface="Calibri" panose="020F0502020204030204" pitchFamily="34" charset="0"/>
                <a:cs typeface="Calibri" panose="020F0502020204030204" pitchFamily="34" charset="0"/>
              </a:rPr>
              <a:t>, Carolyn Gomes, Sofia </a:t>
            </a:r>
            <a:r>
              <a:rPr lang="en-GB" dirty="0" err="1">
                <a:latin typeface="Calibri" panose="020F0502020204030204" pitchFamily="34" charset="0"/>
                <a:ea typeface="Calibri" panose="020F0502020204030204" pitchFamily="34" charset="0"/>
                <a:cs typeface="Calibri" panose="020F0502020204030204" pitchFamily="34" charset="0"/>
              </a:rPr>
              <a:t>Gruskin</a:t>
            </a:r>
            <a:r>
              <a:rPr lang="en-GB" dirty="0">
                <a:latin typeface="Calibri" panose="020F0502020204030204" pitchFamily="34" charset="0"/>
                <a:ea typeface="Calibri" panose="020F0502020204030204" pitchFamily="34" charset="0"/>
                <a:cs typeface="Calibri" panose="020F0502020204030204" pitchFamily="34" charset="0"/>
              </a:rPr>
              <a:t>, Sandra Hsu Hnin Mon, Samer </a:t>
            </a:r>
            <a:r>
              <a:rPr lang="en-GB" dirty="0" err="1">
                <a:latin typeface="Calibri" panose="020F0502020204030204" pitchFamily="34" charset="0"/>
                <a:ea typeface="Calibri" panose="020F0502020204030204" pitchFamily="34" charset="0"/>
                <a:cs typeface="Calibri" panose="020F0502020204030204" pitchFamily="34" charset="0"/>
              </a:rPr>
              <a:t>Jabbour</a:t>
            </a:r>
            <a:r>
              <a:rPr lang="en-GB" dirty="0">
                <a:latin typeface="Calibri" panose="020F0502020204030204" pitchFamily="34" charset="0"/>
                <a:ea typeface="Calibri" panose="020F0502020204030204" pitchFamily="34" charset="0"/>
                <a:cs typeface="Calibri" panose="020F0502020204030204" pitchFamily="34" charset="0"/>
              </a:rPr>
              <a:t>, Michel </a:t>
            </a:r>
            <a:r>
              <a:rPr lang="en-GB" dirty="0" err="1">
                <a:latin typeface="Calibri" panose="020F0502020204030204" pitchFamily="34" charset="0"/>
                <a:ea typeface="Calibri" panose="020F0502020204030204" pitchFamily="34" charset="0"/>
                <a:cs typeface="Calibri" panose="020F0502020204030204" pitchFamily="34" charset="0"/>
              </a:rPr>
              <a:t>Kazatchkine</a:t>
            </a:r>
            <a:r>
              <a:rPr lang="en-GB" dirty="0">
                <a:latin typeface="Calibri" panose="020F0502020204030204" pitchFamily="34" charset="0"/>
                <a:ea typeface="Calibri" panose="020F0502020204030204" pitchFamily="34" charset="0"/>
                <a:cs typeface="Calibri" panose="020F0502020204030204" pitchFamily="34" charset="0"/>
              </a:rPr>
              <a:t>, Carrie Lyons, Allan </a:t>
            </a:r>
            <a:r>
              <a:rPr lang="en-GB" dirty="0" err="1">
                <a:latin typeface="Calibri" panose="020F0502020204030204" pitchFamily="34" charset="0"/>
                <a:ea typeface="Calibri" panose="020F0502020204030204" pitchFamily="34" charset="0"/>
                <a:cs typeface="Calibri" panose="020F0502020204030204" pitchFamily="34" charset="0"/>
              </a:rPr>
              <a:t>Maleche</a:t>
            </a:r>
            <a:r>
              <a:rPr lang="en-GB" dirty="0">
                <a:latin typeface="Calibri" panose="020F0502020204030204" pitchFamily="34" charset="0"/>
                <a:ea typeface="Calibri" panose="020F0502020204030204" pitchFamily="34" charset="0"/>
                <a:cs typeface="Calibri" panose="020F0502020204030204" pitchFamily="34" charset="0"/>
              </a:rPr>
              <a:t>, Natasha Martin, Martin McKee, Vera Paiva, </a:t>
            </a:r>
            <a:r>
              <a:rPr lang="en-GB" dirty="0" err="1">
                <a:latin typeface="Calibri" panose="020F0502020204030204" pitchFamily="34" charset="0"/>
                <a:ea typeface="Calibri" panose="020F0502020204030204" pitchFamily="34" charset="0"/>
                <a:cs typeface="Calibri" panose="020F0502020204030204" pitchFamily="34" charset="0"/>
              </a:rPr>
              <a:t>Dainius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Puras</a:t>
            </a:r>
            <a:r>
              <a:rPr lang="en-GB" dirty="0">
                <a:latin typeface="Calibri" panose="020F0502020204030204" pitchFamily="34" charset="0"/>
                <a:ea typeface="Calibri" panose="020F0502020204030204" pitchFamily="34" charset="0"/>
                <a:cs typeface="Calibri" panose="020F0502020204030204" pitchFamily="34" charset="0"/>
              </a:rPr>
              <a:t>, Gerson </a:t>
            </a:r>
            <a:r>
              <a:rPr lang="en-GB" dirty="0" err="1">
                <a:latin typeface="Calibri" panose="020F0502020204030204" pitchFamily="34" charset="0"/>
                <a:ea typeface="Calibri" panose="020F0502020204030204" pitchFamily="34" charset="0"/>
                <a:cs typeface="Calibri" panose="020F0502020204030204" pitchFamily="34" charset="0"/>
              </a:rPr>
              <a:t>Smoger</a:t>
            </a:r>
            <a:r>
              <a:rPr lang="en-GB" dirty="0">
                <a:latin typeface="Calibri" panose="020F0502020204030204" pitchFamily="34" charset="0"/>
                <a:ea typeface="Calibri" panose="020F0502020204030204" pitchFamily="34" charset="0"/>
                <a:cs typeface="Calibri" panose="020F0502020204030204" pitchFamily="34" charset="0"/>
              </a:rPr>
              <a:t>, Lucy </a:t>
            </a:r>
            <a:r>
              <a:rPr lang="en-GB" dirty="0" err="1">
                <a:latin typeface="Calibri" panose="020F0502020204030204" pitchFamily="34" charset="0"/>
                <a:ea typeface="Calibri" panose="020F0502020204030204" pitchFamily="34" charset="0"/>
                <a:cs typeface="Calibri" panose="020F0502020204030204" pitchFamily="34" charset="0"/>
              </a:rPr>
              <a:t>Stackpool</a:t>
            </a:r>
            <a:r>
              <a:rPr lang="en-GB" dirty="0">
                <a:latin typeface="Calibri" panose="020F0502020204030204" pitchFamily="34" charset="0"/>
                <a:ea typeface="Calibri" panose="020F0502020204030204" pitchFamily="34" charset="0"/>
                <a:cs typeface="Calibri" panose="020F0502020204030204" pitchFamily="34" charset="0"/>
              </a:rPr>
              <a:t>-Moore, Peter Vickerman, Leonard Rubenstein.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36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DD2E-65B5-A9C2-3F9C-D11142D497DB}"/>
              </a:ext>
            </a:extLst>
          </p:cNvPr>
          <p:cNvSpPr>
            <a:spLocks noGrp="1"/>
          </p:cNvSpPr>
          <p:nvPr>
            <p:ph type="title"/>
          </p:nvPr>
        </p:nvSpPr>
        <p:spPr/>
        <p:txBody>
          <a:bodyPr>
            <a:normAutofit/>
          </a:bodyPr>
          <a:lstStyle/>
          <a:p>
            <a:r>
              <a:rPr lang="en-US" dirty="0"/>
              <a:t>The Universal Declaration of Human Rights at 75</a:t>
            </a:r>
          </a:p>
        </p:txBody>
      </p:sp>
      <p:sp>
        <p:nvSpPr>
          <p:cNvPr id="3" name="Content Placeholder 2">
            <a:extLst>
              <a:ext uri="{FF2B5EF4-FFF2-40B4-BE49-F238E27FC236}">
                <a16:creationId xmlns:a16="http://schemas.microsoft.com/office/drawing/2014/main" id="{2326F864-7B4B-B667-8E04-B63AF72C73F1}"/>
              </a:ext>
            </a:extLst>
          </p:cNvPr>
          <p:cNvSpPr>
            <a:spLocks noGrp="1"/>
          </p:cNvSpPr>
          <p:nvPr>
            <p:ph idx="4294967295"/>
          </p:nvPr>
        </p:nvSpPr>
        <p:spPr>
          <a:xfrm>
            <a:off x="471488" y="1414463"/>
            <a:ext cx="7885112" cy="3228976"/>
          </a:xfrm>
        </p:spPr>
        <p:txBody>
          <a:bodyPr>
            <a:normAutofit/>
          </a:bodyPr>
          <a:lstStyle/>
          <a:p>
            <a:r>
              <a:rPr lang="en-US" sz="1500" dirty="0"/>
              <a:t>Human rights principles and practices have led to major advances in health care access—in the HIV response, in child survival and now in the movement for Universal Health Coverage (UHC)</a:t>
            </a:r>
          </a:p>
          <a:p>
            <a:r>
              <a:rPr lang="en-US" sz="1500" dirty="0"/>
              <a:t>Yet the COVID-19 pandemic underscored how little equity, justice and the right to health have mattered</a:t>
            </a:r>
          </a:p>
          <a:p>
            <a:r>
              <a:rPr lang="en-US" sz="1500" dirty="0"/>
              <a:t>Climate change is impacting the health of the world’s poorest people—who contributed almost nothing to the climate crisis</a:t>
            </a:r>
          </a:p>
          <a:p>
            <a:r>
              <a:rPr lang="en-US" sz="1500" dirty="0"/>
              <a:t>Impunity for rights violations is becoming a new norm of war and a threat to the principle of medical neutrality</a:t>
            </a:r>
          </a:p>
          <a:p>
            <a:r>
              <a:rPr lang="en-US" sz="1500" dirty="0"/>
              <a:t>Rising racism, xenophobia, anti-immigrant policies and politics all threaten the human rights consensus and undermine the right to health</a:t>
            </a:r>
          </a:p>
          <a:p>
            <a:endParaRPr lang="en-US" dirty="0"/>
          </a:p>
        </p:txBody>
      </p:sp>
    </p:spTree>
    <p:extLst>
      <p:ext uri="{BB962C8B-B14F-4D97-AF65-F5344CB8AC3E}">
        <p14:creationId xmlns:p14="http://schemas.microsoft.com/office/powerpoint/2010/main" val="3428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DD2E-65B5-A9C2-3F9C-D11142D497DB}"/>
              </a:ext>
            </a:extLst>
          </p:cNvPr>
          <p:cNvSpPr>
            <a:spLocks noGrp="1"/>
          </p:cNvSpPr>
          <p:nvPr>
            <p:ph type="title"/>
          </p:nvPr>
        </p:nvSpPr>
        <p:spPr/>
        <p:txBody>
          <a:bodyPr>
            <a:normAutofit/>
          </a:bodyPr>
          <a:lstStyle/>
          <a:p>
            <a:r>
              <a:rPr lang="en-US" dirty="0"/>
              <a:t>Framing Questions </a:t>
            </a:r>
          </a:p>
        </p:txBody>
      </p:sp>
      <p:sp>
        <p:nvSpPr>
          <p:cNvPr id="3" name="Content Placeholder 2">
            <a:extLst>
              <a:ext uri="{FF2B5EF4-FFF2-40B4-BE49-F238E27FC236}">
                <a16:creationId xmlns:a16="http://schemas.microsoft.com/office/drawing/2014/main" id="{2326F864-7B4B-B667-8E04-B63AF72C73F1}"/>
              </a:ext>
            </a:extLst>
          </p:cNvPr>
          <p:cNvSpPr>
            <a:spLocks noGrp="1"/>
          </p:cNvSpPr>
          <p:nvPr>
            <p:ph idx="4294967295"/>
          </p:nvPr>
        </p:nvSpPr>
        <p:spPr>
          <a:xfrm>
            <a:off x="542925" y="1093862"/>
            <a:ext cx="7210425" cy="3549577"/>
          </a:xfrm>
        </p:spPr>
        <p:txBody>
          <a:bodyPr>
            <a:normAutofit/>
          </a:bodyPr>
          <a:lstStyle/>
          <a:p>
            <a:pPr lvl="0"/>
            <a:r>
              <a:rPr lang="en-US" sz="2000" dirty="0">
                <a:cs typeface="Arial" panose="020B0604020202020204" pitchFamily="34" charset="0"/>
              </a:rPr>
              <a:t>What is the future of the health and human rights movement?</a:t>
            </a:r>
          </a:p>
          <a:p>
            <a:pPr lvl="0"/>
            <a:r>
              <a:rPr lang="en-US" sz="2000" dirty="0">
                <a:cs typeface="Arial" panose="020B0604020202020204" pitchFamily="34" charset="0"/>
              </a:rPr>
              <a:t>How can the health and human rights framework be re-vitalized and re-invigorated to achieve healthy </a:t>
            </a:r>
            <a:r>
              <a:rPr lang="en-US" sz="2000">
                <a:cs typeface="Arial" panose="020B0604020202020204" pitchFamily="34" charset="0"/>
              </a:rPr>
              <a:t>communities?</a:t>
            </a:r>
            <a:endParaRPr lang="en-US" sz="2000" dirty="0">
              <a:cs typeface="Arial" panose="020B0604020202020204" pitchFamily="34" charset="0"/>
            </a:endParaRPr>
          </a:p>
          <a:p>
            <a:r>
              <a:rPr lang="en-US" sz="2000" dirty="0">
                <a:cs typeface="Arial" panose="020B0604020202020204" pitchFamily="34" charset="0"/>
              </a:rPr>
              <a:t>What domains of the health and human rights framework are most relevant for ensuring robust health systems and universal access to care? </a:t>
            </a:r>
          </a:p>
          <a:p>
            <a:endParaRPr lang="en-US" dirty="0"/>
          </a:p>
        </p:txBody>
      </p:sp>
    </p:spTree>
    <p:extLst>
      <p:ext uri="{BB962C8B-B14F-4D97-AF65-F5344CB8AC3E}">
        <p14:creationId xmlns:p14="http://schemas.microsoft.com/office/powerpoint/2010/main" val="42906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DD2E-65B5-A9C2-3F9C-D11142D497DB}"/>
              </a:ext>
            </a:extLst>
          </p:cNvPr>
          <p:cNvSpPr>
            <a:spLocks noGrp="1"/>
          </p:cNvSpPr>
          <p:nvPr>
            <p:ph type="title"/>
          </p:nvPr>
        </p:nvSpPr>
        <p:spPr/>
        <p:txBody>
          <a:bodyPr>
            <a:normAutofit fontScale="90000"/>
          </a:bodyPr>
          <a:lstStyle/>
          <a:p>
            <a:r>
              <a:rPr lang="en-US" sz="3600" dirty="0"/>
              <a:t>Social-Ecological Model for Health and Human Rights</a:t>
            </a:r>
          </a:p>
        </p:txBody>
      </p:sp>
      <p:pic>
        <p:nvPicPr>
          <p:cNvPr id="4" name="Picture 3">
            <a:extLst>
              <a:ext uri="{FF2B5EF4-FFF2-40B4-BE49-F238E27FC236}">
                <a16:creationId xmlns:a16="http://schemas.microsoft.com/office/drawing/2014/main" id="{E2FD060F-EDC5-4660-997E-64811441674D}"/>
              </a:ext>
            </a:extLst>
          </p:cNvPr>
          <p:cNvPicPr>
            <a:picLocks noChangeAspect="1"/>
          </p:cNvPicPr>
          <p:nvPr/>
        </p:nvPicPr>
        <p:blipFill>
          <a:blip r:embed="rId2"/>
          <a:stretch>
            <a:fillRect/>
          </a:stretch>
        </p:blipFill>
        <p:spPr>
          <a:xfrm>
            <a:off x="929443" y="1263007"/>
            <a:ext cx="6744681" cy="3549499"/>
          </a:xfrm>
          <a:prstGeom prst="rect">
            <a:avLst/>
          </a:prstGeom>
        </p:spPr>
      </p:pic>
    </p:spTree>
    <p:extLst>
      <p:ext uri="{BB962C8B-B14F-4D97-AF65-F5344CB8AC3E}">
        <p14:creationId xmlns:p14="http://schemas.microsoft.com/office/powerpoint/2010/main" val="25678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80B3-2FB2-450E-A91E-54B930D4A680}"/>
              </a:ext>
            </a:extLst>
          </p:cNvPr>
          <p:cNvSpPr>
            <a:spLocks noGrp="1"/>
          </p:cNvSpPr>
          <p:nvPr>
            <p:ph type="title"/>
          </p:nvPr>
        </p:nvSpPr>
        <p:spPr/>
        <p:txBody>
          <a:bodyPr/>
          <a:lstStyle/>
          <a:p>
            <a:r>
              <a:rPr lang="en-US" dirty="0"/>
              <a:t>Domains of Health and Rights Interaction</a:t>
            </a:r>
          </a:p>
        </p:txBody>
      </p:sp>
      <p:sp>
        <p:nvSpPr>
          <p:cNvPr id="3" name="Rectangle 2">
            <a:extLst>
              <a:ext uri="{FF2B5EF4-FFF2-40B4-BE49-F238E27FC236}">
                <a16:creationId xmlns:a16="http://schemas.microsoft.com/office/drawing/2014/main" id="{F6494174-B47B-4040-B315-5DFCC17B2F68}"/>
              </a:ext>
            </a:extLst>
          </p:cNvPr>
          <p:cNvSpPr/>
          <p:nvPr/>
        </p:nvSpPr>
        <p:spPr>
          <a:xfrm>
            <a:off x="92373" y="1386364"/>
            <a:ext cx="8564515" cy="3416320"/>
          </a:xfrm>
          <a:prstGeom prst="rect">
            <a:avLst/>
          </a:prstGeom>
        </p:spPr>
        <p:txBody>
          <a:bodyPr wrap="square">
            <a:spAutoFit/>
          </a:bodyPr>
          <a:lstStyle/>
          <a:p>
            <a:r>
              <a:rPr lang="en-GB" kern="0" dirty="0">
                <a:ea typeface="Calibri" panose="020F0502020204030204" pitchFamily="34" charset="0"/>
              </a:rPr>
              <a:t>The Commission reviewed available evidence and developed actionable recommendations in 8 health and human rights domains:</a:t>
            </a:r>
          </a:p>
          <a:p>
            <a:pPr marL="285750" indent="-285750">
              <a:buFont typeface="Arial" panose="020B0604020202020204" pitchFamily="34" charset="0"/>
              <a:buChar char="•"/>
            </a:pPr>
            <a:r>
              <a:rPr lang="en-GB" b="1" kern="0" dirty="0">
                <a:ea typeface="Calibri" panose="020F0502020204030204" pitchFamily="34" charset="0"/>
              </a:rPr>
              <a:t>P</a:t>
            </a:r>
            <a:r>
              <a:rPr lang="en-US" b="1" kern="0" dirty="0" err="1">
                <a:ea typeface="Calibri" panose="020F0502020204030204" pitchFamily="34" charset="0"/>
              </a:rPr>
              <a:t>andemics</a:t>
            </a:r>
            <a:r>
              <a:rPr lang="en-US" b="1" kern="0" dirty="0">
                <a:ea typeface="Calibri" panose="020F0502020204030204" pitchFamily="34" charset="0"/>
              </a:rPr>
              <a:t> </a:t>
            </a:r>
            <a:r>
              <a:rPr lang="en-US" kern="0" dirty="0">
                <a:ea typeface="Calibri" panose="020F0502020204030204" pitchFamily="34" charset="0"/>
              </a:rPr>
              <a:t>and equitable access to essential interventions </a:t>
            </a:r>
          </a:p>
          <a:p>
            <a:pPr marL="285750" indent="-285750">
              <a:buFont typeface="Arial" panose="020B0604020202020204" pitchFamily="34" charset="0"/>
              <a:buChar char="•"/>
            </a:pPr>
            <a:r>
              <a:rPr lang="en-US" b="1" kern="0" dirty="0">
                <a:ea typeface="Calibri" panose="020F0502020204030204" pitchFamily="34" charset="0"/>
              </a:rPr>
              <a:t>The climate crisis, </a:t>
            </a:r>
            <a:r>
              <a:rPr lang="en-US" kern="0" dirty="0">
                <a:ea typeface="Calibri" panose="020F0502020204030204" pitchFamily="34" charset="0"/>
              </a:rPr>
              <a:t>health and rights </a:t>
            </a:r>
          </a:p>
          <a:p>
            <a:pPr marL="285750" indent="-285750">
              <a:buFont typeface="Arial" panose="020B0604020202020204" pitchFamily="34" charset="0"/>
              <a:buChar char="•"/>
            </a:pPr>
            <a:r>
              <a:rPr lang="en-US" b="1" kern="0" dirty="0">
                <a:ea typeface="Calibri" panose="020F0502020204030204" pitchFamily="34" charset="0"/>
              </a:rPr>
              <a:t>Conflict, </a:t>
            </a:r>
            <a:r>
              <a:rPr lang="en-US" kern="0" dirty="0">
                <a:ea typeface="Calibri" panose="020F0502020204030204" pitchFamily="34" charset="0"/>
              </a:rPr>
              <a:t>displacement, migration, and refugees</a:t>
            </a:r>
          </a:p>
          <a:p>
            <a:pPr marL="285750" indent="-285750">
              <a:buFont typeface="Arial" panose="020B0604020202020204" pitchFamily="34" charset="0"/>
              <a:buChar char="•"/>
            </a:pPr>
            <a:r>
              <a:rPr lang="en-US" kern="0" dirty="0">
                <a:ea typeface="Calibri" panose="020F0502020204030204" pitchFamily="34" charset="0"/>
              </a:rPr>
              <a:t>Structural </a:t>
            </a:r>
            <a:r>
              <a:rPr lang="en-US" b="1" kern="0" dirty="0">
                <a:ea typeface="Calibri" panose="020F0502020204030204" pitchFamily="34" charset="0"/>
              </a:rPr>
              <a:t>racism, </a:t>
            </a:r>
            <a:r>
              <a:rPr lang="en-US" kern="0" dirty="0">
                <a:ea typeface="Calibri" panose="020F0502020204030204" pitchFamily="34" charset="0"/>
              </a:rPr>
              <a:t>inequity, and discrimination against devalued minorities </a:t>
            </a:r>
          </a:p>
          <a:p>
            <a:pPr marL="285750" indent="-285750">
              <a:buFont typeface="Arial" panose="020B0604020202020204" pitchFamily="34" charset="0"/>
              <a:buChar char="•"/>
            </a:pPr>
            <a:r>
              <a:rPr lang="en-US" b="1" kern="0" dirty="0">
                <a:ea typeface="Calibri" panose="020F0502020204030204" pitchFamily="34" charset="0"/>
              </a:rPr>
              <a:t>Sexual and reproductive </a:t>
            </a:r>
            <a:r>
              <a:rPr lang="en-US" kern="0" dirty="0">
                <a:ea typeface="Calibri" panose="020F0502020204030204" pitchFamily="34" charset="0"/>
              </a:rPr>
              <a:t>health and rights </a:t>
            </a:r>
          </a:p>
          <a:p>
            <a:pPr marL="285750" indent="-285750">
              <a:buFont typeface="Arial" panose="020B0604020202020204" pitchFamily="34" charset="0"/>
              <a:buChar char="•"/>
            </a:pPr>
            <a:r>
              <a:rPr lang="en-US" b="1" kern="0" dirty="0">
                <a:ea typeface="Calibri" panose="020F0502020204030204" pitchFamily="34" charset="0"/>
              </a:rPr>
              <a:t>Misinformation, disinformation</a:t>
            </a:r>
            <a:r>
              <a:rPr lang="en-US" kern="0" dirty="0">
                <a:ea typeface="Calibri" panose="020F0502020204030204" pitchFamily="34" charset="0"/>
              </a:rPr>
              <a:t> and the right to benefit from science </a:t>
            </a:r>
          </a:p>
          <a:p>
            <a:pPr marL="285750" indent="-285750">
              <a:buFont typeface="Arial" panose="020B0604020202020204" pitchFamily="34" charset="0"/>
              <a:buChar char="•"/>
            </a:pPr>
            <a:r>
              <a:rPr lang="en-US" b="1" kern="0" dirty="0">
                <a:ea typeface="Calibri" panose="020F0502020204030204" pitchFamily="34" charset="0"/>
              </a:rPr>
              <a:t>Artificial intelligence </a:t>
            </a:r>
          </a:p>
          <a:p>
            <a:pPr marL="285750" indent="-285750">
              <a:buFont typeface="Arial" panose="020B0604020202020204" pitchFamily="34" charset="0"/>
              <a:buChar char="•"/>
            </a:pPr>
            <a:r>
              <a:rPr lang="en-US" kern="0" dirty="0">
                <a:ea typeface="Calibri" panose="020F0502020204030204" pitchFamily="34" charset="0"/>
              </a:rPr>
              <a:t>The </a:t>
            </a:r>
            <a:r>
              <a:rPr lang="en-US" b="1" kern="0" dirty="0">
                <a:ea typeface="Calibri" panose="020F0502020204030204" pitchFamily="34" charset="0"/>
              </a:rPr>
              <a:t>economic and commercial </a:t>
            </a:r>
            <a:r>
              <a:rPr lang="en-US" kern="0" dirty="0">
                <a:ea typeface="Calibri" panose="020F0502020204030204" pitchFamily="34" charset="0"/>
              </a:rPr>
              <a:t>determinants of the right to health</a:t>
            </a:r>
            <a:endParaRPr lang="en-US" dirty="0"/>
          </a:p>
        </p:txBody>
      </p:sp>
    </p:spTree>
    <p:extLst>
      <p:ext uri="{BB962C8B-B14F-4D97-AF65-F5344CB8AC3E}">
        <p14:creationId xmlns:p14="http://schemas.microsoft.com/office/powerpoint/2010/main" val="13777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5244C6-9811-4B59-BEB4-756B6B518F28}"/>
              </a:ext>
            </a:extLst>
          </p:cNvPr>
          <p:cNvSpPr>
            <a:spLocks noGrp="1"/>
          </p:cNvSpPr>
          <p:nvPr>
            <p:ph sz="quarter" idx="13"/>
          </p:nvPr>
        </p:nvSpPr>
        <p:spPr>
          <a:xfrm>
            <a:off x="221093" y="1558071"/>
            <a:ext cx="8479631" cy="3077765"/>
          </a:xfrm>
        </p:spPr>
        <p:txBody>
          <a:bodyPr>
            <a:normAutofit/>
          </a:bodyPr>
          <a:lstStyle/>
          <a:p>
            <a:r>
              <a:rPr lang="en-US" dirty="0"/>
              <a:t>Misinformation was widespread during the pandemic and was associated with political ideology in the United States</a:t>
            </a:r>
            <a:r>
              <a:rPr lang="en-US" baseline="30000" dirty="0"/>
              <a:t>1</a:t>
            </a:r>
            <a:r>
              <a:rPr lang="en-US" dirty="0"/>
              <a:t>. Although misinformation reduces vaccine acceptability, its impact on COVID-19 mortality had not been quantified</a:t>
            </a:r>
            <a:r>
              <a:rPr lang="en-US" baseline="30000" dirty="0"/>
              <a:t>2</a:t>
            </a:r>
            <a:r>
              <a:rPr lang="en-US" dirty="0"/>
              <a:t>. </a:t>
            </a:r>
          </a:p>
          <a:p>
            <a:r>
              <a:rPr lang="en-US" dirty="0"/>
              <a:t>Three scenarios were modelled: </a:t>
            </a:r>
          </a:p>
          <a:p>
            <a:pPr lvl="2">
              <a:buFont typeface="+mj-lt"/>
              <a:buAutoNum type="arabicPeriod"/>
            </a:pPr>
            <a:r>
              <a:rPr lang="en-US" sz="1500" dirty="0"/>
              <a:t> status quo </a:t>
            </a:r>
          </a:p>
          <a:p>
            <a:pPr lvl="2">
              <a:buFont typeface="+mj-lt"/>
              <a:buAutoNum type="arabicPeriod"/>
            </a:pPr>
            <a:r>
              <a:rPr lang="en-US" sz="1500" dirty="0"/>
              <a:t> misinformation among Republicans equaled that of Democrats</a:t>
            </a:r>
          </a:p>
          <a:p>
            <a:pPr lvl="2">
              <a:buFont typeface="+mj-lt"/>
              <a:buAutoNum type="arabicPeriod"/>
            </a:pPr>
            <a:r>
              <a:rPr lang="en-US" sz="1500" dirty="0"/>
              <a:t> no misinformation</a:t>
            </a:r>
          </a:p>
          <a:p>
            <a:endParaRPr lang="en-US" dirty="0"/>
          </a:p>
        </p:txBody>
      </p:sp>
      <p:sp>
        <p:nvSpPr>
          <p:cNvPr id="3" name="Title 2">
            <a:extLst>
              <a:ext uri="{FF2B5EF4-FFF2-40B4-BE49-F238E27FC236}">
                <a16:creationId xmlns:a16="http://schemas.microsoft.com/office/drawing/2014/main" id="{B73D43E9-AC8C-4D0F-8769-9588493AA759}"/>
              </a:ext>
            </a:extLst>
          </p:cNvPr>
          <p:cNvSpPr>
            <a:spLocks noGrp="1"/>
          </p:cNvSpPr>
          <p:nvPr>
            <p:ph type="title"/>
          </p:nvPr>
        </p:nvSpPr>
        <p:spPr>
          <a:xfrm>
            <a:off x="332185" y="330994"/>
            <a:ext cx="7188114" cy="917973"/>
          </a:xfrm>
        </p:spPr>
        <p:txBody>
          <a:bodyPr>
            <a:noAutofit/>
          </a:bodyPr>
          <a:lstStyle/>
          <a:p>
            <a:r>
              <a:rPr lang="en-US" sz="2400" dirty="0"/>
              <a:t>The impact of vaccine misinformation on SARS-CoV-2 infections and COVID-19 related deaths in Texas: a modeling study</a:t>
            </a:r>
          </a:p>
        </p:txBody>
      </p:sp>
      <p:sp>
        <p:nvSpPr>
          <p:cNvPr id="5" name="TextBox 4">
            <a:extLst>
              <a:ext uri="{FF2B5EF4-FFF2-40B4-BE49-F238E27FC236}">
                <a16:creationId xmlns:a16="http://schemas.microsoft.com/office/drawing/2014/main" id="{4C9081DF-05E7-4DD8-AFB7-488F27FEF279}"/>
              </a:ext>
            </a:extLst>
          </p:cNvPr>
          <p:cNvSpPr txBox="1"/>
          <p:nvPr/>
        </p:nvSpPr>
        <p:spPr>
          <a:xfrm>
            <a:off x="310101" y="4455918"/>
            <a:ext cx="5712718" cy="307777"/>
          </a:xfrm>
          <a:prstGeom prst="rect">
            <a:avLst/>
          </a:prstGeom>
          <a:noFill/>
        </p:spPr>
        <p:txBody>
          <a:bodyPr wrap="none" rtlCol="0">
            <a:spAutoFit/>
          </a:bodyPr>
          <a:lstStyle/>
          <a:p>
            <a:r>
              <a:rPr lang="en-US" sz="1400" dirty="0"/>
              <a:t>1. Jones and McDermott. </a:t>
            </a:r>
            <a:r>
              <a:rPr lang="en-US" sz="1400" i="1" dirty="0"/>
              <a:t>Polity</a:t>
            </a:r>
            <a:r>
              <a:rPr lang="en-US" sz="1400" dirty="0"/>
              <a:t> 2022. 2. Loomba et al. </a:t>
            </a:r>
            <a:r>
              <a:rPr lang="en-US" sz="1400" i="1" dirty="0"/>
              <a:t>Nat Hum </a:t>
            </a:r>
            <a:r>
              <a:rPr lang="en-US" sz="1400" i="1" dirty="0" err="1"/>
              <a:t>Behav</a:t>
            </a:r>
            <a:r>
              <a:rPr lang="en-US" sz="1400" i="1" dirty="0"/>
              <a:t> </a:t>
            </a:r>
            <a:r>
              <a:rPr lang="en-US" sz="1400" dirty="0"/>
              <a:t>2021</a:t>
            </a:r>
          </a:p>
        </p:txBody>
      </p:sp>
    </p:spTree>
    <p:extLst>
      <p:ext uri="{BB962C8B-B14F-4D97-AF65-F5344CB8AC3E}">
        <p14:creationId xmlns:p14="http://schemas.microsoft.com/office/powerpoint/2010/main" val="63087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1C041-17DA-9120-4B84-2584CD3ECB6C}"/>
              </a:ext>
            </a:extLst>
          </p:cNvPr>
          <p:cNvSpPr>
            <a:spLocks noGrp="1"/>
          </p:cNvSpPr>
          <p:nvPr>
            <p:ph type="title"/>
          </p:nvPr>
        </p:nvSpPr>
        <p:spPr>
          <a:xfrm>
            <a:off x="229635" y="502750"/>
            <a:ext cx="4077890" cy="1071481"/>
          </a:xfrm>
        </p:spPr>
        <p:txBody>
          <a:bodyPr/>
          <a:lstStyle/>
          <a:p>
            <a:r>
              <a:rPr lang="en-US" dirty="0"/>
              <a:t>Key Findings</a:t>
            </a:r>
            <a:endParaRPr lang="en-GB" dirty="0"/>
          </a:p>
        </p:txBody>
      </p:sp>
      <p:pic>
        <p:nvPicPr>
          <p:cNvPr id="7" name="Picture 6">
            <a:extLst>
              <a:ext uri="{FF2B5EF4-FFF2-40B4-BE49-F238E27FC236}">
                <a16:creationId xmlns:a16="http://schemas.microsoft.com/office/drawing/2014/main" id="{0ECEE459-1222-4AEC-B2F5-53618B8A555A}"/>
              </a:ext>
            </a:extLst>
          </p:cNvPr>
          <p:cNvPicPr>
            <a:picLocks noChangeAspect="1"/>
          </p:cNvPicPr>
          <p:nvPr/>
        </p:nvPicPr>
        <p:blipFill>
          <a:blip r:embed="rId3"/>
          <a:stretch>
            <a:fillRect/>
          </a:stretch>
        </p:blipFill>
        <p:spPr>
          <a:xfrm>
            <a:off x="229635" y="2354240"/>
            <a:ext cx="4218798" cy="2115495"/>
          </a:xfrm>
          <a:prstGeom prst="rect">
            <a:avLst/>
          </a:prstGeom>
        </p:spPr>
      </p:pic>
      <p:pic>
        <p:nvPicPr>
          <p:cNvPr id="8" name="Graphic 3">
            <a:extLst>
              <a:ext uri="{FF2B5EF4-FFF2-40B4-BE49-F238E27FC236}">
                <a16:creationId xmlns:a16="http://schemas.microsoft.com/office/drawing/2014/main" id="{D159284B-EABF-4E69-96B2-47C44A59741A}"/>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5569" y="2270239"/>
            <a:ext cx="4078288" cy="2039144"/>
          </a:xfrm>
          <a:prstGeom prst="rect">
            <a:avLst/>
          </a:prstGeom>
        </p:spPr>
      </p:pic>
      <p:sp>
        <p:nvSpPr>
          <p:cNvPr id="9" name="TextBox 8">
            <a:extLst>
              <a:ext uri="{FF2B5EF4-FFF2-40B4-BE49-F238E27FC236}">
                <a16:creationId xmlns:a16="http://schemas.microsoft.com/office/drawing/2014/main" id="{45CBD2B8-1494-4666-8494-70564E4D5382}"/>
              </a:ext>
            </a:extLst>
          </p:cNvPr>
          <p:cNvSpPr txBox="1"/>
          <p:nvPr/>
        </p:nvSpPr>
        <p:spPr>
          <a:xfrm>
            <a:off x="229635" y="1801125"/>
            <a:ext cx="3129896" cy="338554"/>
          </a:xfrm>
          <a:prstGeom prst="rect">
            <a:avLst/>
          </a:prstGeom>
          <a:noFill/>
        </p:spPr>
        <p:txBody>
          <a:bodyPr wrap="none" rtlCol="0">
            <a:spAutoFit/>
          </a:bodyPr>
          <a:lstStyle/>
          <a:p>
            <a:r>
              <a:rPr lang="en-US" sz="1600" dirty="0"/>
              <a:t>New SARS-CoV-2 infections in Texas</a:t>
            </a:r>
          </a:p>
        </p:txBody>
      </p:sp>
      <p:sp>
        <p:nvSpPr>
          <p:cNvPr id="10" name="TextBox 9">
            <a:extLst>
              <a:ext uri="{FF2B5EF4-FFF2-40B4-BE49-F238E27FC236}">
                <a16:creationId xmlns:a16="http://schemas.microsoft.com/office/drawing/2014/main" id="{43772E88-ED05-4DD3-8DF3-B02A4AAC4AB2}"/>
              </a:ext>
            </a:extLst>
          </p:cNvPr>
          <p:cNvSpPr txBox="1"/>
          <p:nvPr/>
        </p:nvSpPr>
        <p:spPr>
          <a:xfrm>
            <a:off x="4695569" y="1786183"/>
            <a:ext cx="1600310" cy="338554"/>
          </a:xfrm>
          <a:prstGeom prst="rect">
            <a:avLst/>
          </a:prstGeom>
          <a:noFill/>
        </p:spPr>
        <p:txBody>
          <a:bodyPr wrap="none" rtlCol="0">
            <a:spAutoFit/>
          </a:bodyPr>
          <a:lstStyle/>
          <a:p>
            <a:r>
              <a:rPr lang="en-US" sz="1600" dirty="0"/>
              <a:t>COVID-19 deaths</a:t>
            </a:r>
          </a:p>
        </p:txBody>
      </p:sp>
    </p:spTree>
    <p:extLst>
      <p:ext uri="{BB962C8B-B14F-4D97-AF65-F5344CB8AC3E}">
        <p14:creationId xmlns:p14="http://schemas.microsoft.com/office/powerpoint/2010/main" val="128449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A670AE9-15B4-44E8-9EC4-949C688CFA3D}"/>
              </a:ext>
            </a:extLst>
          </p:cNvPr>
          <p:cNvSpPr>
            <a:spLocks noGrp="1"/>
          </p:cNvSpPr>
          <p:nvPr>
            <p:ph sz="quarter" idx="13"/>
          </p:nvPr>
        </p:nvSpPr>
        <p:spPr>
          <a:xfrm>
            <a:off x="332185" y="1744004"/>
            <a:ext cx="5248808" cy="3077765"/>
          </a:xfrm>
        </p:spPr>
        <p:txBody>
          <a:bodyPr>
            <a:normAutofit/>
          </a:bodyPr>
          <a:lstStyle/>
          <a:p>
            <a:pPr marL="285750" indent="-285750">
              <a:buFont typeface="Arial" panose="020B0604020202020204" pitchFamily="34" charset="0"/>
              <a:buChar char="•"/>
            </a:pPr>
            <a:r>
              <a:rPr lang="en-US" dirty="0"/>
              <a:t>19-44%</a:t>
            </a:r>
            <a:r>
              <a:rPr lang="en-US" baseline="30000" dirty="0"/>
              <a:t>1</a:t>
            </a:r>
            <a:r>
              <a:rPr lang="en-US" dirty="0"/>
              <a:t> of sex workers experienced physical violence in past year </a:t>
            </a:r>
          </a:p>
          <a:p>
            <a:pPr marL="285750" indent="-285750">
              <a:buFont typeface="Arial" panose="020B0604020202020204" pitchFamily="34" charset="0"/>
              <a:buChar char="•"/>
            </a:pPr>
            <a:r>
              <a:rPr lang="en-US" dirty="0"/>
              <a:t>Risk of violence related to:</a:t>
            </a:r>
          </a:p>
          <a:p>
            <a:pPr marL="800100" lvl="1" indent="-285750"/>
            <a:r>
              <a:rPr lang="en-US" sz="1500" b="1" dirty="0"/>
              <a:t>Health and social inequalities</a:t>
            </a:r>
            <a:r>
              <a:rPr lang="en-US" sz="1500" dirty="0"/>
              <a:t>, including poverty, homelessness, racial inequalities, and drug use</a:t>
            </a:r>
          </a:p>
          <a:p>
            <a:pPr marL="800100" lvl="1" indent="-285750"/>
            <a:r>
              <a:rPr lang="en-US" sz="1500" b="1" dirty="0"/>
              <a:t>Criminalization of sex work </a:t>
            </a:r>
            <a:r>
              <a:rPr lang="en-US" sz="1500" dirty="0"/>
              <a:t>- repressive policing associated with 3-times higher odds of violence</a:t>
            </a:r>
            <a:r>
              <a:rPr lang="en-US" sz="1500" baseline="30000" dirty="0"/>
              <a:t>2</a:t>
            </a:r>
          </a:p>
          <a:p>
            <a:pPr marL="800100" lvl="1" indent="-285750"/>
            <a:r>
              <a:rPr lang="en-US" sz="1500" b="1" dirty="0"/>
              <a:t>Work setting </a:t>
            </a:r>
            <a:r>
              <a:rPr lang="en-US" sz="1500" dirty="0"/>
              <a:t>(indoor vs outdoor)</a:t>
            </a:r>
          </a:p>
          <a:p>
            <a:endParaRPr lang="en-US" dirty="0"/>
          </a:p>
        </p:txBody>
      </p:sp>
      <p:sp>
        <p:nvSpPr>
          <p:cNvPr id="5" name="Title 4">
            <a:extLst>
              <a:ext uri="{FF2B5EF4-FFF2-40B4-BE49-F238E27FC236}">
                <a16:creationId xmlns:a16="http://schemas.microsoft.com/office/drawing/2014/main" id="{0C28185D-1245-441A-8AA6-CFE0532A517D}"/>
              </a:ext>
            </a:extLst>
          </p:cNvPr>
          <p:cNvSpPr>
            <a:spLocks noGrp="1"/>
          </p:cNvSpPr>
          <p:nvPr>
            <p:ph type="title"/>
          </p:nvPr>
        </p:nvSpPr>
        <p:spPr>
          <a:xfrm>
            <a:off x="1986456" y="330994"/>
            <a:ext cx="5969876" cy="917973"/>
          </a:xfrm>
        </p:spPr>
        <p:txBody>
          <a:bodyPr>
            <a:noAutofit/>
          </a:bodyPr>
          <a:lstStyle/>
          <a:p>
            <a:r>
              <a:rPr lang="en-US" sz="2000" dirty="0"/>
              <a:t>Modelling the effect of homelessness and police displacement on violence among female sex workers in London, UK</a:t>
            </a:r>
            <a:br>
              <a:rPr lang="en-US" sz="2000" dirty="0"/>
            </a:br>
            <a:endParaRPr lang="en-US" sz="2000" dirty="0"/>
          </a:p>
        </p:txBody>
      </p:sp>
      <p:pic>
        <p:nvPicPr>
          <p:cNvPr id="8" name="Picture 7">
            <a:extLst>
              <a:ext uri="{FF2B5EF4-FFF2-40B4-BE49-F238E27FC236}">
                <a16:creationId xmlns:a16="http://schemas.microsoft.com/office/drawing/2014/main" id="{5EFEF832-F4CE-4742-B5C6-25F5243FB99C}"/>
              </a:ext>
            </a:extLst>
          </p:cNvPr>
          <p:cNvPicPr>
            <a:picLocks noChangeAspect="1"/>
          </p:cNvPicPr>
          <p:nvPr/>
        </p:nvPicPr>
        <p:blipFill>
          <a:blip r:embed="rId3"/>
          <a:stretch>
            <a:fillRect/>
          </a:stretch>
        </p:blipFill>
        <p:spPr>
          <a:xfrm>
            <a:off x="6736273" y="1502855"/>
            <a:ext cx="1971128" cy="570118"/>
          </a:xfrm>
          <a:prstGeom prst="rect">
            <a:avLst/>
          </a:prstGeom>
        </p:spPr>
      </p:pic>
      <p:pic>
        <p:nvPicPr>
          <p:cNvPr id="9" name="Picture 8">
            <a:extLst>
              <a:ext uri="{FF2B5EF4-FFF2-40B4-BE49-F238E27FC236}">
                <a16:creationId xmlns:a16="http://schemas.microsoft.com/office/drawing/2014/main" id="{3F910294-846A-4B99-A26F-F3EF830A4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221" y="2313066"/>
            <a:ext cx="1474371" cy="815968"/>
          </a:xfrm>
          <a:prstGeom prst="rect">
            <a:avLst/>
          </a:prstGeom>
        </p:spPr>
      </p:pic>
      <p:pic>
        <p:nvPicPr>
          <p:cNvPr id="10" name="Picture 9">
            <a:extLst>
              <a:ext uri="{FF2B5EF4-FFF2-40B4-BE49-F238E27FC236}">
                <a16:creationId xmlns:a16="http://schemas.microsoft.com/office/drawing/2014/main" id="{A5DE3EF7-2799-409F-BB00-CCAA48F51512}"/>
              </a:ext>
            </a:extLst>
          </p:cNvPr>
          <p:cNvPicPr>
            <a:picLocks noChangeAspect="1"/>
          </p:cNvPicPr>
          <p:nvPr/>
        </p:nvPicPr>
        <p:blipFill rotWithShape="1">
          <a:blip r:embed="rId5"/>
          <a:srcRect t="11363" b="11098"/>
          <a:stretch/>
        </p:blipFill>
        <p:spPr>
          <a:xfrm>
            <a:off x="6889093" y="3282886"/>
            <a:ext cx="1975275" cy="713805"/>
          </a:xfrm>
          <a:prstGeom prst="rect">
            <a:avLst/>
          </a:prstGeom>
        </p:spPr>
      </p:pic>
      <p:sp>
        <p:nvSpPr>
          <p:cNvPr id="12" name="Rectangle 11">
            <a:extLst>
              <a:ext uri="{FF2B5EF4-FFF2-40B4-BE49-F238E27FC236}">
                <a16:creationId xmlns:a16="http://schemas.microsoft.com/office/drawing/2014/main" id="{0B72D675-CEBA-47E3-BA77-81EE8A053AFE}"/>
              </a:ext>
            </a:extLst>
          </p:cNvPr>
          <p:cNvSpPr/>
          <p:nvPr/>
        </p:nvSpPr>
        <p:spPr>
          <a:xfrm>
            <a:off x="4292368" y="4612451"/>
            <a:ext cx="4572000" cy="400110"/>
          </a:xfrm>
          <a:prstGeom prst="rect">
            <a:avLst/>
          </a:prstGeom>
        </p:spPr>
        <p:txBody>
          <a:bodyPr>
            <a:spAutoFit/>
          </a:bodyPr>
          <a:lstStyle/>
          <a:p>
            <a:r>
              <a:rPr lang="en-US" sz="1000" dirty="0"/>
              <a:t>1. Deering KN, et al. Am J Pub Health 2014;104:e42-e54.</a:t>
            </a:r>
          </a:p>
          <a:p>
            <a:r>
              <a:rPr lang="en-US" sz="1000" dirty="0"/>
              <a:t>2. Platt L, Grenfell al. </a:t>
            </a:r>
            <a:r>
              <a:rPr lang="en-US" sz="1000" dirty="0" err="1"/>
              <a:t>PLoS</a:t>
            </a:r>
            <a:r>
              <a:rPr lang="en-US" sz="1000" dirty="0"/>
              <a:t> Med 2018;15:e1002680</a:t>
            </a:r>
          </a:p>
        </p:txBody>
      </p:sp>
    </p:spTree>
    <p:extLst>
      <p:ext uri="{BB962C8B-B14F-4D97-AF65-F5344CB8AC3E}">
        <p14:creationId xmlns:p14="http://schemas.microsoft.com/office/powerpoint/2010/main" val="22629507"/>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C0E6AB67-CD9B-A246-B6CE-F81BDAD84354}" vid="{5D216F09-CBF6-154B-A948-A440F68D81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3d3018a3-4faf-4e6b-8b26-f4217bce7ff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8" ma:contentTypeDescription="Create a new document." ma:contentTypeScope="" ma:versionID="45b86267ac289d754837540843c115a2">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a56d428c8e8b5e3cc1cee1fd8cf09108"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A4224-ADC4-4E70-9338-9D338ABD5FD9}">
  <ds:schemaRefs>
    <ds:schemaRef ds:uri="http://schemas.microsoft.com/sharepoint/v3"/>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810f3a29-9292-4402-892b-e6470cd45de6"/>
    <ds:schemaRef ds:uri="http://schemas.microsoft.com/office/infopath/2007/PartnerControls"/>
    <ds:schemaRef ds:uri="http://schemas.openxmlformats.org/package/2006/metadata/core-properties"/>
    <ds:schemaRef ds:uri="4a096c92-6bd7-4e81-8360-1ef7f5bc3b81"/>
    <ds:schemaRef ds:uri="http://purl.org/dc/elements/1.1/"/>
    <ds:schemaRef ds:uri="250929fa-9806-4449-af20-7947085fa170"/>
    <ds:schemaRef ds:uri="3d3018a3-4faf-4e6b-8b26-f4217bce7ffb"/>
  </ds:schemaRefs>
</ds:datastoreItem>
</file>

<file path=customXml/itemProps2.xml><?xml version="1.0" encoding="utf-8"?>
<ds:datastoreItem xmlns:ds="http://schemas.openxmlformats.org/officeDocument/2006/customXml" ds:itemID="{9F32EF18-F35C-4A79-8892-7FCAF34A03D8}">
  <ds:schemaRefs>
    <ds:schemaRef ds:uri="http://schemas.microsoft.com/sharepoint/v3/contenttype/forms"/>
  </ds:schemaRefs>
</ds:datastoreItem>
</file>

<file path=customXml/itemProps3.xml><?xml version="1.0" encoding="utf-8"?>
<ds:datastoreItem xmlns:ds="http://schemas.openxmlformats.org/officeDocument/2006/customXml" ds:itemID="{24488C27-61EC-434B-A211-1D84273DE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8a3-4faf-4e6b-8b26-f4217bce7ffb"/>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1866</TotalTime>
  <Words>1096</Words>
  <Application>Microsoft Office PowerPoint</Application>
  <PresentationFormat>On-screen Show (16:9)</PresentationFormat>
  <Paragraphs>94</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IAS Ribbon Sans Bold</vt:lpstr>
      <vt:lpstr>IAS Ribbon Sans Regular</vt:lpstr>
      <vt:lpstr>Times New Roman</vt:lpstr>
      <vt:lpstr>Verdana</vt:lpstr>
      <vt:lpstr>Verdana Bold</vt:lpstr>
      <vt:lpstr>IAS2023</vt:lpstr>
      <vt:lpstr>Under Threat:   The IAS-Lancet Commission on Health and Human Rights</vt:lpstr>
      <vt:lpstr>Committee Members</vt:lpstr>
      <vt:lpstr>The Universal Declaration of Human Rights at 75</vt:lpstr>
      <vt:lpstr>Framing Questions </vt:lpstr>
      <vt:lpstr>Social-Ecological Model for Health and Human Rights</vt:lpstr>
      <vt:lpstr>Domains of Health and Rights Interaction</vt:lpstr>
      <vt:lpstr>The impact of vaccine misinformation on SARS-CoV-2 infections and COVID-19 related deaths in Texas: a modeling study</vt:lpstr>
      <vt:lpstr>Key Findings</vt:lpstr>
      <vt:lpstr>Modelling the effect of homelessness and police displacement on violence among female sex workers in London, UK </vt:lpstr>
      <vt:lpstr>Results</vt:lpstr>
      <vt:lpstr>Modeling impact and cost-effectiveness of police education program on HIV and overdose outcomes among people who inject drugs in Tijuana </vt:lpstr>
      <vt:lpstr>Background </vt:lpstr>
      <vt:lpstr>Key Findings </vt:lpstr>
      <vt:lpstr>Introducing James Ward</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Global Support</dc:creator>
  <cp:lastModifiedBy>Preview 6 Rack 2</cp:lastModifiedBy>
  <cp:revision>217</cp:revision>
  <dcterms:created xsi:type="dcterms:W3CDTF">2016-11-30T13:13:58Z</dcterms:created>
  <dcterms:modified xsi:type="dcterms:W3CDTF">2024-07-23T06:58:40Z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0x0101008EA1DB0929D38B49BE3F7DB6EA59087A</vt:lpwstr>
  </property>
  <property fmtid="{D5CDD505-2E9C-101B-9397-08002B2CF9AE}" pid="3" name="MSIP_Label_549ac42a-3eb4-4074-b885-aea26bd6241e_Enabled">
    <vt:lpwstr>true</vt:lpwstr>
  </property>
  <property fmtid="{D5CDD505-2E9C-101B-9397-08002B2CF9AE}" pid="4" name="MSIP_Label_549ac42a-3eb4-4074-b885-aea26bd6241e_SetDate">
    <vt:lpwstr>2021-04-28T13:36:27Z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0ad7b935-6d69-4b4a-8df7-b1e0bf50faab</vt:lpwstr>
  </property>
  <property fmtid="{D5CDD505-2E9C-101B-9397-08002B2CF9AE}" pid="9" name="MSIP_Label_549ac42a-3eb4-4074-b885-aea26bd6241e_ContentBits">
    <vt:lpwstr>0</vt:lpwstr>
  </property>
  <property fmtid="{D5CDD505-2E9C-101B-9397-08002B2CF9AE}" pid="10" name="MediaServiceImageTags">
    <vt:lpwstr/>
  </property>
</Properties>
</file>