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1" r:id="rId6"/>
    <p:sldId id="264" r:id="rId7"/>
    <p:sldId id="275" r:id="rId8"/>
    <p:sldId id="262" r:id="rId9"/>
    <p:sldId id="265" r:id="rId10"/>
    <p:sldId id="27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>
                <a:solidFill>
                  <a:srgbClr val="FF0000"/>
                </a:solidFill>
              </a:rPr>
              <a:t>HIV</a:t>
            </a:r>
            <a:r>
              <a:rPr lang="en-AU" b="1" baseline="0" dirty="0">
                <a:solidFill>
                  <a:srgbClr val="FF0000"/>
                </a:solidFill>
              </a:rPr>
              <a:t> notification rate by Indigenous status 2013-2022 </a:t>
            </a:r>
            <a:endParaRPr lang="en-AU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 RATE_ATSI (2)'!$A$2</c:f>
              <c:strCache>
                <c:ptCount val="1"/>
                <c:pt idx="0">
                  <c:v>Aboriginal and Torres Strait Islander peoples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'7 RATE_ATSI (2)'!$B$1:$K$1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'7 RATE_ATSI (2)'!$B$2:$K$2</c:f>
              <c:numCache>
                <c:formatCode>0.0</c:formatCode>
                <c:ptCount val="10"/>
                <c:pt idx="0">
                  <c:v>4.443321704864502</c:v>
                </c:pt>
                <c:pt idx="1">
                  <c:v>5.2604646682739258</c:v>
                </c:pt>
                <c:pt idx="2">
                  <c:v>5.976036548614502</c:v>
                </c:pt>
                <c:pt idx="3">
                  <c:v>6.4674344062805176</c:v>
                </c:pt>
                <c:pt idx="4">
                  <c:v>4.365633487701416</c:v>
                </c:pt>
                <c:pt idx="5">
                  <c:v>4.1787190437316895</c:v>
                </c:pt>
                <c:pt idx="6">
                  <c:v>3.288344144821167</c:v>
                </c:pt>
                <c:pt idx="7">
                  <c:v>2.2496185302734375</c:v>
                </c:pt>
                <c:pt idx="8">
                  <c:v>2.296884298324585</c:v>
                </c:pt>
                <c:pt idx="9" formatCode="General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53-4F7B-86F6-8846019B5F5C}"/>
            </c:ext>
          </c:extLst>
        </c:ser>
        <c:ser>
          <c:idx val="1"/>
          <c:order val="1"/>
          <c:tx>
            <c:strRef>
              <c:f>'7 RATE_ATSI (2)'!$A$3</c:f>
              <c:strCache>
                <c:ptCount val="1"/>
                <c:pt idx="0">
                  <c:v>Australian-born non-Indigenous people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'7 RATE_ATSI (2)'!$B$1:$K$1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'7 RATE_ATSI (2)'!$B$3:$K$3</c:f>
              <c:numCache>
                <c:formatCode>0.0</c:formatCode>
                <c:ptCount val="10"/>
                <c:pt idx="0">
                  <c:v>3.9920756816864014</c:v>
                </c:pt>
                <c:pt idx="1">
                  <c:v>4.2273516654968262</c:v>
                </c:pt>
                <c:pt idx="2">
                  <c:v>3.6033449172973633</c:v>
                </c:pt>
                <c:pt idx="3">
                  <c:v>3.3994245529174805</c:v>
                </c:pt>
                <c:pt idx="4">
                  <c:v>3.4778034687042236</c:v>
                </c:pt>
                <c:pt idx="5">
                  <c:v>2.5980167388916016</c:v>
                </c:pt>
                <c:pt idx="6">
                  <c:v>2.7542204856872559</c:v>
                </c:pt>
                <c:pt idx="7">
                  <c:v>2.0352742671966553</c:v>
                </c:pt>
                <c:pt idx="8">
                  <c:v>1.7013822793960571</c:v>
                </c:pt>
                <c:pt idx="9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53-4F7B-86F6-8846019B5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5068272"/>
        <c:axId val="1255058192"/>
      </c:lineChart>
      <c:catAx>
        <c:axId val="125506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058192"/>
        <c:crosses val="autoZero"/>
        <c:auto val="1"/>
        <c:lblAlgn val="ctr"/>
        <c:lblOffset val="100"/>
        <c:noMultiLvlLbl val="0"/>
      </c:catAx>
      <c:valAx>
        <c:axId val="125505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06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0876498190666"/>
          <c:y val="5.0177355480734799E-2"/>
          <c:w val="0.88091416233762065"/>
          <c:h val="0.8334914139634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notif_rate_AOR!$B$1</c:f>
              <c:strCache>
                <c:ptCount val="1"/>
                <c:pt idx="0">
                  <c:v>Aboriginal and Torres Strait Islander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notif_rate_AOR!$A$2:$A$4</c:f>
              <c:strCache>
                <c:ptCount val="3"/>
                <c:pt idx="0">
                  <c:v>Major cities</c:v>
                </c:pt>
                <c:pt idx="1">
                  <c:v>Regional</c:v>
                </c:pt>
                <c:pt idx="2">
                  <c:v>Remote</c:v>
                </c:pt>
              </c:strCache>
            </c:strRef>
          </c:cat>
          <c:val>
            <c:numRef>
              <c:f>notif_rate_AOR!$B$2:$B$4</c:f>
              <c:numCache>
                <c:formatCode>#,##0.0;\-#,##0.0</c:formatCode>
                <c:ptCount val="3"/>
                <c:pt idx="0">
                  <c:v>85.138785999999996</c:v>
                </c:pt>
                <c:pt idx="1">
                  <c:v>65.557365000000004</c:v>
                </c:pt>
                <c:pt idx="2">
                  <c:v>273.38260000000002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C-4559-BAA8-A749228F42EB}"/>
            </c:ext>
          </c:extLst>
        </c:ser>
        <c:ser>
          <c:idx val="1"/>
          <c:order val="1"/>
          <c:tx>
            <c:strRef>
              <c:f>notif_rate_AOR!$C$1</c:f>
              <c:strCache>
                <c:ptCount val="1"/>
                <c:pt idx="0">
                  <c:v>Non-Indigenous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notif_rate_AOR!$A$2:$A$4</c:f>
              <c:strCache>
                <c:ptCount val="3"/>
                <c:pt idx="0">
                  <c:v>Major cities</c:v>
                </c:pt>
                <c:pt idx="1">
                  <c:v>Regional</c:v>
                </c:pt>
                <c:pt idx="2">
                  <c:v>Remote</c:v>
                </c:pt>
              </c:strCache>
            </c:strRef>
          </c:cat>
          <c:val>
            <c:numRef>
              <c:f>notif_rate_AOR!$C$2:$C$4</c:f>
              <c:numCache>
                <c:formatCode>#,##0.0;\-#,##0.0</c:formatCode>
                <c:ptCount val="3"/>
                <c:pt idx="0">
                  <c:v>23.684483</c:v>
                </c:pt>
                <c:pt idx="1">
                  <c:v>9.3941859999999995</c:v>
                </c:pt>
                <c:pt idx="2">
                  <c:v>7.802835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C-4559-BAA8-A749228F42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731630384"/>
        <c:axId val="731647768"/>
      </c:barChart>
      <c:catAx>
        <c:axId val="731630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 cap="none" baseline="0"/>
                  <a:t>Area of Residence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647768"/>
        <c:crosses val="autoZero"/>
        <c:auto val="1"/>
        <c:lblAlgn val="ctr"/>
        <c:lblOffset val="100"/>
        <c:noMultiLvlLbl val="0"/>
      </c:catAx>
      <c:valAx>
        <c:axId val="7316477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Notification rate per 100 000</a:t>
                </a:r>
                <a:endParaRPr lang="en-US" cap="none" baseline="0"/>
              </a:p>
            </c:rich>
          </c:tx>
          <c:layout>
            <c:manualLayout>
              <c:xMode val="edge"/>
              <c:yMode val="edge"/>
              <c:x val="2.6388888888888889E-2"/>
              <c:y val="0.187989938757655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;\-#,##0.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63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Rate_remote!$B$1</c:f>
              <c:strCache>
                <c:ptCount val="1"/>
                <c:pt idx="0">
                  <c:v>Aboriginal and Torres Strait Islander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Rate_remote!$A$2:$A$4</c:f>
              <c:strCache>
                <c:ptCount val="3"/>
                <c:pt idx="0">
                  <c:v>Major Cities</c:v>
                </c:pt>
                <c:pt idx="1">
                  <c:v>Regional</c:v>
                </c:pt>
                <c:pt idx="2">
                  <c:v>Remote</c:v>
                </c:pt>
              </c:strCache>
            </c:strRef>
          </c:cat>
          <c:val>
            <c:numRef>
              <c:f>Rate_remote!$B$2:$B$4</c:f>
              <c:numCache>
                <c:formatCode>#,##0.0;\-#,##0.0</c:formatCode>
                <c:ptCount val="3"/>
                <c:pt idx="0">
                  <c:v>282.01215000000002</c:v>
                </c:pt>
                <c:pt idx="1">
                  <c:v>338.51544000000001</c:v>
                </c:pt>
                <c:pt idx="2">
                  <c:v>1650.6098999999999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0-4A0E-858D-5FF2B7148413}"/>
            </c:ext>
          </c:extLst>
        </c:ser>
        <c:ser>
          <c:idx val="1"/>
          <c:order val="1"/>
          <c:tx>
            <c:strRef>
              <c:f>Rate_remote!$C$1</c:f>
              <c:strCache>
                <c:ptCount val="1"/>
                <c:pt idx="0">
                  <c:v>Non Indigenous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Rate_remote!$A$2:$A$4</c:f>
              <c:strCache>
                <c:ptCount val="3"/>
                <c:pt idx="0">
                  <c:v>Major Cities</c:v>
                </c:pt>
                <c:pt idx="1">
                  <c:v>Regional</c:v>
                </c:pt>
                <c:pt idx="2">
                  <c:v>Remote</c:v>
                </c:pt>
              </c:strCache>
            </c:strRef>
          </c:cat>
          <c:val>
            <c:numRef>
              <c:f>Rate_remote!$C$2:$C$4</c:f>
              <c:numCache>
                <c:formatCode>#,##0.0;\-#,##0.0</c:formatCode>
                <c:ptCount val="3"/>
                <c:pt idx="0">
                  <c:v>121.14398</c:v>
                </c:pt>
                <c:pt idx="1">
                  <c:v>55.345413000000001</c:v>
                </c:pt>
                <c:pt idx="2">
                  <c:v>78.795653999999999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80-4A0E-858D-5FF2B71484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1536832"/>
        <c:axId val="651537488"/>
      </c:barChart>
      <c:catAx>
        <c:axId val="651536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200"/>
                  <a:t>Area of residence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537488"/>
        <c:crosses val="autoZero"/>
        <c:auto val="1"/>
        <c:lblAlgn val="ctr"/>
        <c:lblOffset val="100"/>
        <c:noMultiLvlLbl val="0"/>
      </c:catAx>
      <c:valAx>
        <c:axId val="651537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Age-standardrised</a:t>
                </a:r>
                <a:r>
                  <a:rPr lang="en-AU" baseline="0"/>
                  <a:t> r</a:t>
                </a:r>
                <a:r>
                  <a:rPr lang="en-AU"/>
                  <a:t>ate</a:t>
                </a:r>
                <a:r>
                  <a:rPr lang="en-AU" baseline="0"/>
                  <a:t> per 100 000 population</a:t>
                </a:r>
                <a:endParaRPr lang="en-A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;\-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53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89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71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070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339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396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907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 dirty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3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8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0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640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06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72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4EB9-BC73-1B62-3563-90DD17C7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609" y="1915322"/>
            <a:ext cx="7946176" cy="3361193"/>
          </a:xfrm>
        </p:spPr>
        <p:txBody>
          <a:bodyPr>
            <a:normAutofit fontScale="90000"/>
          </a:bodyPr>
          <a:lstStyle/>
          <a:p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r>
              <a:rPr lang="en-AU" sz="4000" dirty="0"/>
              <a:t>Under threat: Findings and recommendations from the IAS–Lancet Commission on Health </a:t>
            </a:r>
            <a:br>
              <a:rPr lang="en-AU" sz="4000" dirty="0"/>
            </a:br>
            <a:r>
              <a:rPr lang="en-AU" sz="4000" dirty="0"/>
              <a:t>and Human Rights</a:t>
            </a:r>
            <a:br>
              <a:rPr lang="en-AU" sz="4000" dirty="0"/>
            </a:br>
            <a:br>
              <a:rPr lang="en-AU" sz="4000" dirty="0"/>
            </a:br>
            <a:r>
              <a:rPr lang="en-AU" sz="4000" dirty="0"/>
              <a:t>Human Rights Indigenous Australians and HIV</a:t>
            </a:r>
            <a:br>
              <a:rPr lang="en-AU" sz="3600" dirty="0">
                <a:solidFill>
                  <a:srgbClr val="FF0000"/>
                </a:solidFill>
                <a:latin typeface="+mn-lt"/>
              </a:rPr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br>
              <a:rPr lang="en-AU" sz="3600" dirty="0"/>
            </a:br>
            <a:r>
              <a:rPr lang="en-AU" sz="36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71B55-137E-2B30-27FA-49BE26FC3B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8" y="460900"/>
            <a:ext cx="7357344" cy="1843889"/>
          </a:xfrm>
        </p:spPr>
        <p:txBody>
          <a:bodyPr>
            <a:normAutofit/>
          </a:bodyPr>
          <a:lstStyle/>
          <a:p>
            <a:r>
              <a:rPr lang="en-AU" sz="1400" b="0" dirty="0">
                <a:solidFill>
                  <a:schemeClr val="tx1"/>
                </a:solidFill>
                <a:latin typeface="+mn-lt"/>
              </a:rPr>
              <a:t>Professor James Ward University of Queensland</a:t>
            </a:r>
            <a:br>
              <a:rPr lang="en-AU" sz="2000" dirty="0"/>
            </a:br>
            <a:r>
              <a:rPr lang="en-AU" sz="2400" dirty="0">
                <a:latin typeface="+mn-lt"/>
              </a:rPr>
              <a:t>Lancet Health and Human Rights</a:t>
            </a:r>
            <a:endParaRPr lang="en-AU" sz="21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9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89F82FA-5110-89C5-44A8-D9C9390B34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518" r="451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542E19E8-E14C-CD50-E8ED-1402E65B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9576"/>
          <a:stretch>
            <a:fillRect/>
          </a:stretch>
        </p:blipFill>
        <p:spPr bwMode="auto">
          <a:xfrm>
            <a:off x="1404937" y="2144925"/>
            <a:ext cx="4691063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4860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87F9EF-8855-3DFD-2189-F4F980820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AA4F70-78BA-8889-E4E1-687BC575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            </a:t>
            </a:r>
          </a:p>
        </p:txBody>
      </p:sp>
      <p:pic>
        <p:nvPicPr>
          <p:cNvPr id="6" name="Picture 8" descr="To Help Australia, Look to Aboriginal Fire Management - YES! Magazine  Solutions Journalism">
            <a:extLst>
              <a:ext uri="{FF2B5EF4-FFF2-40B4-BE49-F238E27FC236}">
                <a16:creationId xmlns:a16="http://schemas.microsoft.com/office/drawing/2014/main" id="{BA71A025-FC66-713F-B1EF-A3E50EA560A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r="18981"/>
          <a:stretch/>
        </p:blipFill>
        <p:spPr bwMode="auto">
          <a:xfrm>
            <a:off x="6310313" y="1138238"/>
            <a:ext cx="4733925" cy="45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7" name="Content Placeholder 2" descr="Effects - NASA Science">
            <a:extLst>
              <a:ext uri="{FF2B5EF4-FFF2-40B4-BE49-F238E27FC236}">
                <a16:creationId xmlns:a16="http://schemas.microsoft.com/office/drawing/2014/main" id="{FB76D4C5-1A88-4853-EDB0-D53107775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0" b="-2"/>
          <a:stretch/>
        </p:blipFill>
        <p:spPr bwMode="auto">
          <a:xfrm>
            <a:off x="3408539" y="1138238"/>
            <a:ext cx="2686667" cy="1450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8" name="Picture 7" descr="Gender and Indigenous Climate Justice at the United Nations | Earth.Org">
            <a:extLst>
              <a:ext uri="{FF2B5EF4-FFF2-40B4-BE49-F238E27FC236}">
                <a16:creationId xmlns:a16="http://schemas.microsoft.com/office/drawing/2014/main" id="{C55132D4-4A26-C9EC-941C-1B1D5D5AF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r="-2" b="-2"/>
          <a:stretch/>
        </p:blipFill>
        <p:spPr bwMode="auto">
          <a:xfrm>
            <a:off x="510631" y="1863546"/>
            <a:ext cx="2682801" cy="1848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9" name="Picture 10" descr="Indigenous Programs Benefit Australians but Could Do More With Increased  Funding | The Pew Charitable Trusts">
            <a:extLst>
              <a:ext uri="{FF2B5EF4-FFF2-40B4-BE49-F238E27FC236}">
                <a16:creationId xmlns:a16="http://schemas.microsoft.com/office/drawing/2014/main" id="{B2B905FC-DF39-7EF3-B245-52EB35FE9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3424" b="2"/>
          <a:stretch/>
        </p:blipFill>
        <p:spPr bwMode="auto">
          <a:xfrm>
            <a:off x="474839" y="3985566"/>
            <a:ext cx="2686667" cy="1835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0" name="Picture 9" descr="Grey and blue patterns">
            <a:extLst>
              <a:ext uri="{FF2B5EF4-FFF2-40B4-BE49-F238E27FC236}">
                <a16:creationId xmlns:a16="http://schemas.microsoft.com/office/drawing/2014/main" id="{233AA882-B9B8-CD7B-AA9E-FB3653FEA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27" r="2" b="2"/>
          <a:stretch/>
        </p:blipFill>
        <p:spPr>
          <a:xfrm>
            <a:off x="3408539" y="2751686"/>
            <a:ext cx="2686667" cy="1454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11" name="Picture 6" descr="INTERNATIONAL INDIGENOUS PEOPLE'S FORUM ON CLIMATE CHANGE">
            <a:extLst>
              <a:ext uri="{FF2B5EF4-FFF2-40B4-BE49-F238E27FC236}">
                <a16:creationId xmlns:a16="http://schemas.microsoft.com/office/drawing/2014/main" id="{A08AE3E5-AE12-4ECC-C82F-D327F4417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/>
          <a:stretch/>
        </p:blipFill>
        <p:spPr bwMode="auto">
          <a:xfrm>
            <a:off x="3408538" y="4369441"/>
            <a:ext cx="2686667" cy="1451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3079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oice referendum: “If you don't know, vote no” – an old slogan for modern  politics – Monash Lens">
            <a:extLst>
              <a:ext uri="{FF2B5EF4-FFF2-40B4-BE49-F238E27FC236}">
                <a16:creationId xmlns:a16="http://schemas.microsoft.com/office/drawing/2014/main" id="{D9992544-B52E-3632-D34D-F608EFCC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0" y="1879156"/>
            <a:ext cx="6005893" cy="40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ncestral Wisdom, Australia Aboriginal Australians passing the knowledge to newer generations aboriginal stock pictures, royalty-free photos &amp; images">
            <a:extLst>
              <a:ext uri="{FF2B5EF4-FFF2-40B4-BE49-F238E27FC236}">
                <a16:creationId xmlns:a16="http://schemas.microsoft.com/office/drawing/2014/main" id="{A796BEFE-ACC1-6859-952D-FB3F835A461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4" r="15534"/>
          <a:stretch/>
        </p:blipFill>
        <p:spPr bwMode="auto">
          <a:xfrm>
            <a:off x="6310313" y="1138238"/>
            <a:ext cx="4733925" cy="45783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6" name="Picture 2" descr="UN Declaration on the Rights of Indigenous Peoples (UNDRIP) | International  Year of Rangelands and Pastoralists Initiative">
            <a:extLst>
              <a:ext uri="{FF2B5EF4-FFF2-40B4-BE49-F238E27FC236}">
                <a16:creationId xmlns:a16="http://schemas.microsoft.com/office/drawing/2014/main" id="{249D3421-43D9-49B1-883A-3F6482A60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" b="1"/>
          <a:stretch/>
        </p:blipFill>
        <p:spPr bwMode="auto">
          <a:xfrm>
            <a:off x="1806130" y="1507182"/>
            <a:ext cx="4154488" cy="4209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7044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EDE07713-337C-11AE-263E-4BA60359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</p:spPr>
        <p:txBody>
          <a:bodyPr anchor="t">
            <a:normAutofit/>
          </a:bodyPr>
          <a:lstStyle/>
          <a:p>
            <a:r>
              <a:rPr lang="en-US" dirty="0"/>
              <a:t>HIV Cases by Population Groups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8A37BF-C91A-8B98-D5A5-EBC4AD653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561229"/>
              </p:ext>
            </p:extLst>
          </p:nvPr>
        </p:nvGraphicFramePr>
        <p:xfrm>
          <a:off x="4116388" y="1778696"/>
          <a:ext cx="7632704" cy="442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22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45611D-C53A-E920-9E6B-EFA8B6AA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340" y="441325"/>
            <a:ext cx="8880953" cy="1223964"/>
          </a:xfrm>
        </p:spPr>
        <p:txBody>
          <a:bodyPr>
            <a:normAutofit/>
          </a:bodyPr>
          <a:lstStyle/>
          <a:p>
            <a:r>
              <a:rPr lang="en-AU" sz="4000" dirty="0"/>
              <a:t>Sexual &amp; Reproductive rights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D12550F-062C-427B-AECA-446D64080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221486"/>
              </p:ext>
            </p:extLst>
          </p:nvPr>
        </p:nvGraphicFramePr>
        <p:xfrm>
          <a:off x="150313" y="2004164"/>
          <a:ext cx="5736920" cy="409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DE548AD0-BD91-EDE4-A84A-3AD33EFD5C16}"/>
              </a:ext>
            </a:extLst>
          </p:cNvPr>
          <p:cNvSpPr txBox="1"/>
          <p:nvPr/>
        </p:nvSpPr>
        <p:spPr>
          <a:xfrm>
            <a:off x="997906" y="1421031"/>
            <a:ext cx="4100187" cy="7835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rgbClr val="FF0000"/>
                </a:solidFill>
              </a:rPr>
              <a:t>ASR of Gonorrhoea by Indigenous status and remoteness 2022 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F06F9CE-1407-4E35-951D-6E9BBDD2C22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14659674"/>
              </p:ext>
            </p:extLst>
          </p:nvPr>
        </p:nvGraphicFramePr>
        <p:xfrm>
          <a:off x="6311900" y="2097088"/>
          <a:ext cx="5437188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">
            <a:extLst>
              <a:ext uri="{FF2B5EF4-FFF2-40B4-BE49-F238E27FC236}">
                <a16:creationId xmlns:a16="http://schemas.microsoft.com/office/drawing/2014/main" id="{30F2832F-E878-093B-A891-D4C71454D467}"/>
              </a:ext>
            </a:extLst>
          </p:cNvPr>
          <p:cNvSpPr txBox="1"/>
          <p:nvPr/>
        </p:nvSpPr>
        <p:spPr>
          <a:xfrm>
            <a:off x="6837122" y="1421031"/>
            <a:ext cx="5025026" cy="7835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>
                <a:solidFill>
                  <a:srgbClr val="FF0000"/>
                </a:solidFill>
              </a:rPr>
              <a:t>ASR of Infectious Syphilis by Indigenous status and remoteness 2022 </a:t>
            </a:r>
          </a:p>
        </p:txBody>
      </p:sp>
    </p:spTree>
    <p:extLst>
      <p:ext uri="{BB962C8B-B14F-4D97-AF65-F5344CB8AC3E}">
        <p14:creationId xmlns:p14="http://schemas.microsoft.com/office/powerpoint/2010/main" val="313510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earing the white noise | Pursuit by The University of Melbourne">
            <a:extLst>
              <a:ext uri="{FF2B5EF4-FFF2-40B4-BE49-F238E27FC236}">
                <a16:creationId xmlns:a16="http://schemas.microsoft.com/office/drawing/2014/main" id="{01901176-0D19-4FC6-4003-53B7CDF2889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15515"/>
          <a:stretch>
            <a:fillRect/>
          </a:stretch>
        </p:blipFill>
        <p:spPr bwMode="auto">
          <a:xfrm>
            <a:off x="2320588" y="2694114"/>
            <a:ext cx="3775412" cy="36513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6" name="Picture 5" descr="NACCHO Aboriginal health and racism : What are the impacts of racism on Aboriginal  health ? | NACCHO Aboriginal and Torres Strait Islander Health News">
            <a:extLst>
              <a:ext uri="{FF2B5EF4-FFF2-40B4-BE49-F238E27FC236}">
                <a16:creationId xmlns:a16="http://schemas.microsoft.com/office/drawing/2014/main" id="{F83AEBE2-E511-0F3E-B6C8-A69F53C0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08" y="3124520"/>
            <a:ext cx="1571586" cy="1919967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8" name="Picture 6" descr="Australia's constitutional answer to structural racism | Pursuit by The  University of Melbourne">
            <a:extLst>
              <a:ext uri="{FF2B5EF4-FFF2-40B4-BE49-F238E27FC236}">
                <a16:creationId xmlns:a16="http://schemas.microsoft.com/office/drawing/2014/main" id="{B72C2709-F164-4A91-E91D-80C1A900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5971" y="368240"/>
            <a:ext cx="3055717" cy="2163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473504732"/>
      </p:ext>
    </p:extLst>
  </p:cSld>
  <p:clrMapOvr>
    <a:masterClrMapping/>
  </p:clrMapOvr>
</p:sld>
</file>

<file path=ppt/theme/theme1.xml><?xml version="1.0" encoding="utf-8"?>
<a:theme xmlns:a="http://schemas.openxmlformats.org/drawingml/2006/main" name="AID_2024_MUNICH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ID_2024_MUNICH" id="{4E4D912C-1315-479C-B66C-9B4452A0D09D}" vid="{99127061-CD81-472F-A44D-39AC44308BD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b6b567-2ce5-423d-8b96-b405d4cc315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E77DAEA63B14CBF0F7180B03DB25B" ma:contentTypeVersion="10" ma:contentTypeDescription="Create a new document." ma:contentTypeScope="" ma:versionID="14509b3c6168ce44079997de6dbbaf3e">
  <xsd:schema xmlns:xsd="http://www.w3.org/2001/XMLSchema" xmlns:xs="http://www.w3.org/2001/XMLSchema" xmlns:p="http://schemas.microsoft.com/office/2006/metadata/properties" xmlns:ns3="6fb6b567-2ce5-423d-8b96-b405d4cc315b" targetNamespace="http://schemas.microsoft.com/office/2006/metadata/properties" ma:root="true" ma:fieldsID="295dbbd4a57443b439fa724b2a812db9" ns3:_="">
    <xsd:import namespace="6fb6b567-2ce5-423d-8b96-b405d4cc315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b6b567-2ce5-423d-8b96-b405d4cc315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7C392-8440-4835-96DB-8845ED01CF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193F99-BFD8-46CC-95E6-3FA4968FD93A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6fb6b567-2ce5-423d-8b96-b405d4cc315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9AE826D-5982-48BA-B321-540E5AB55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b6b567-2ce5-423d-8b96-b405d4cc3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AID_2024_MUNICH</Template>
  <TotalTime>948</TotalTime>
  <Words>108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Courier New</vt:lpstr>
      <vt:lpstr>IAS Ribbon Sans Bold</vt:lpstr>
      <vt:lpstr>IAS Ribbon Sans Regular</vt:lpstr>
      <vt:lpstr>Verdana</vt:lpstr>
      <vt:lpstr>Verdana Bold</vt:lpstr>
      <vt:lpstr>AID_2024_MUNICH</vt:lpstr>
      <vt:lpstr>        Under threat: Findings and recommendations from the IAS–Lancet Commission on Health  and Human Rights  Human Rights Indigenous Australians and HIV        </vt:lpstr>
      <vt:lpstr>PowerPoint Presentation</vt:lpstr>
      <vt:lpstr>             </vt:lpstr>
      <vt:lpstr>PowerPoint Presentation</vt:lpstr>
      <vt:lpstr>PowerPoint Presentation</vt:lpstr>
      <vt:lpstr>HIV Cases by Population Groups</vt:lpstr>
      <vt:lpstr>Sexual &amp; Reproductive rights </vt:lpstr>
      <vt:lpstr>PowerPoint Presentation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Human Rights Indigenous Australians and HIV   Professor James Ward University of Queensland          </dc:title>
  <dc:creator>Stephanie Evans</dc:creator>
  <cp:lastModifiedBy>Preview 7 Rack 2</cp:lastModifiedBy>
  <cp:revision>8</cp:revision>
  <dcterms:created xsi:type="dcterms:W3CDTF">2024-07-16T05:21:42Z</dcterms:created>
  <dcterms:modified xsi:type="dcterms:W3CDTF">2024-07-23T07:00:01Z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2024-07-16T05:51:03Z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8321f765-d15d-4310-86b5-23b994bcd925</vt:lpwstr>
  </property>
  <property fmtid="{D5CDD505-2E9C-101B-9397-08002B2CF9AE}" pid="8" name="MSIP_Label_0f488380-630a-4f55-a077-a19445e3f360_ContentBits">
    <vt:lpwstr>0</vt:lpwstr>
  </property>
  <property fmtid="{D5CDD505-2E9C-101B-9397-08002B2CF9AE}" pid="9" name="ContentTypeId">
    <vt:lpwstr>0x010100E7DE77DAEA63B14CBF0F7180B03DB25B</vt:lpwstr>
  </property>
</Properties>
</file>