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sldIdLst>
    <p:sldId id="2145706752" r:id="rId5"/>
    <p:sldId id="2145706714" r:id="rId6"/>
    <p:sldId id="268" r:id="rId7"/>
    <p:sldId id="2145706756" r:id="rId8"/>
    <p:sldId id="2145706757" r:id="rId9"/>
    <p:sldId id="2145706787" r:id="rId10"/>
    <p:sldId id="259" r:id="rId11"/>
    <p:sldId id="284" r:id="rId12"/>
    <p:sldId id="287" r:id="rId13"/>
    <p:sldId id="2145706789" r:id="rId14"/>
    <p:sldId id="292" r:id="rId15"/>
    <p:sldId id="291" r:id="rId16"/>
    <p:sldId id="2145706788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45999-463F-4A37-957B-F187A6E7DE88}" v="54" dt="2024-07-21T10:41:11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68409" autoAdjust="0"/>
  </p:normalViewPr>
  <p:slideViewPr>
    <p:cSldViewPr snapToGrid="0">
      <p:cViewPr varScale="1">
        <p:scale>
          <a:sx n="82" d="100"/>
          <a:sy n="82" d="100"/>
        </p:scale>
        <p:origin x="19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E0E29-C8B4-448C-A1FB-872824DA4BB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3600000"/>
          </a:camera>
          <a:lightRig rig="threePt" dir="t"/>
        </a:scene3d>
      </dgm:spPr>
      <dgm:t>
        <a:bodyPr/>
        <a:lstStyle/>
        <a:p>
          <a:endParaRPr lang="LID4096"/>
        </a:p>
      </dgm:t>
    </dgm:pt>
    <dgm:pt modelId="{1998C70D-8390-438C-8161-34E26E2170F3}">
      <dgm:prSet phldrT="[Text]"/>
      <dgm:spPr/>
      <dgm:t>
        <a:bodyPr/>
        <a:lstStyle/>
        <a:p>
          <a:r>
            <a:rPr lang="en-US" dirty="0"/>
            <a:t>Convene</a:t>
          </a:r>
          <a:endParaRPr lang="LID4096" dirty="0"/>
        </a:p>
      </dgm:t>
    </dgm:pt>
    <dgm:pt modelId="{CDBFF23B-8FF5-4AD5-8705-3CC9E795584D}" type="parTrans" cxnId="{A6C427F8-EF1A-4CC8-A568-37A0F8CB5324}">
      <dgm:prSet/>
      <dgm:spPr/>
      <dgm:t>
        <a:bodyPr/>
        <a:lstStyle/>
        <a:p>
          <a:endParaRPr lang="LID4096"/>
        </a:p>
      </dgm:t>
    </dgm:pt>
    <dgm:pt modelId="{E05F7D32-E504-4340-944A-7E6B16CEB72F}" type="sibTrans" cxnId="{A6C427F8-EF1A-4CC8-A568-37A0F8CB5324}">
      <dgm:prSet/>
      <dgm:spPr/>
      <dgm:t>
        <a:bodyPr/>
        <a:lstStyle/>
        <a:p>
          <a:endParaRPr lang="LID4096"/>
        </a:p>
      </dgm:t>
    </dgm:pt>
    <dgm:pt modelId="{DE2EED23-10A9-4150-AE56-BC881B6B5C24}">
      <dgm:prSet phldrT="[Text]"/>
      <dgm:spPr/>
      <dgm:t>
        <a:bodyPr/>
        <a:lstStyle/>
        <a:p>
          <a:r>
            <a:rPr lang="en-US" dirty="0"/>
            <a:t>Advocate</a:t>
          </a:r>
          <a:endParaRPr lang="LID4096" dirty="0"/>
        </a:p>
      </dgm:t>
    </dgm:pt>
    <dgm:pt modelId="{265F7653-780A-4B1D-AA9F-F012CC6B1CE1}" type="parTrans" cxnId="{93F66E13-48D8-4246-B50E-B28E858ED83B}">
      <dgm:prSet/>
      <dgm:spPr/>
      <dgm:t>
        <a:bodyPr/>
        <a:lstStyle/>
        <a:p>
          <a:endParaRPr lang="LID4096"/>
        </a:p>
      </dgm:t>
    </dgm:pt>
    <dgm:pt modelId="{1003EF73-65F1-41DC-94BD-86AE3F0DC91C}" type="sibTrans" cxnId="{93F66E13-48D8-4246-B50E-B28E858ED83B}">
      <dgm:prSet/>
      <dgm:spPr/>
      <dgm:t>
        <a:bodyPr/>
        <a:lstStyle/>
        <a:p>
          <a:endParaRPr lang="LID4096"/>
        </a:p>
      </dgm:t>
    </dgm:pt>
    <dgm:pt modelId="{63E102A2-F35C-42D4-B673-0B20A2199D4A}">
      <dgm:prSet phldrT="[Text]"/>
      <dgm:spPr/>
      <dgm:t>
        <a:bodyPr/>
        <a:lstStyle/>
        <a:p>
          <a:r>
            <a:rPr lang="en-US" dirty="0"/>
            <a:t>Educate</a:t>
          </a:r>
          <a:endParaRPr lang="LID4096" dirty="0"/>
        </a:p>
      </dgm:t>
    </dgm:pt>
    <dgm:pt modelId="{D0883027-9334-468B-9A85-62262D70C52C}" type="parTrans" cxnId="{4E0623E0-CC78-4F1E-BC04-4BAD2983D055}">
      <dgm:prSet/>
      <dgm:spPr/>
      <dgm:t>
        <a:bodyPr/>
        <a:lstStyle/>
        <a:p>
          <a:endParaRPr lang="LID4096"/>
        </a:p>
      </dgm:t>
    </dgm:pt>
    <dgm:pt modelId="{16CEBBD8-5D6D-4A84-89D4-81CB1E5B6720}" type="sibTrans" cxnId="{4E0623E0-CC78-4F1E-BC04-4BAD2983D055}">
      <dgm:prSet/>
      <dgm:spPr/>
      <dgm:t>
        <a:bodyPr/>
        <a:lstStyle/>
        <a:p>
          <a:endParaRPr lang="LID4096"/>
        </a:p>
      </dgm:t>
    </dgm:pt>
    <dgm:pt modelId="{AC82A9F1-6EF9-4743-A063-E7432438B906}" type="pres">
      <dgm:prSet presAssocID="{338E0E29-C8B4-448C-A1FB-872824DA4BB7}" presName="cycle" presStyleCnt="0">
        <dgm:presLayoutVars>
          <dgm:dir/>
          <dgm:resizeHandles val="exact"/>
        </dgm:presLayoutVars>
      </dgm:prSet>
      <dgm:spPr/>
    </dgm:pt>
    <dgm:pt modelId="{AC6951A2-B3BB-4FE6-AB6C-4900CA0FE82D}" type="pres">
      <dgm:prSet presAssocID="{1998C70D-8390-438C-8161-34E26E2170F3}" presName="node" presStyleLbl="node1" presStyleIdx="0" presStyleCnt="3" custScaleX="36084" custScaleY="30799" custRadScaleRad="100615">
        <dgm:presLayoutVars>
          <dgm:bulletEnabled val="1"/>
        </dgm:presLayoutVars>
      </dgm:prSet>
      <dgm:spPr/>
    </dgm:pt>
    <dgm:pt modelId="{5C5A502F-7538-4441-ABC0-C18630A44342}" type="pres">
      <dgm:prSet presAssocID="{1998C70D-8390-438C-8161-34E26E2170F3}" presName="spNode" presStyleCnt="0"/>
      <dgm:spPr/>
    </dgm:pt>
    <dgm:pt modelId="{DAEF74B6-A60D-4A57-9C05-1A236184F19E}" type="pres">
      <dgm:prSet presAssocID="{E05F7D32-E504-4340-944A-7E6B16CEB72F}" presName="sibTrans" presStyleLbl="sibTrans1D1" presStyleIdx="0" presStyleCnt="3"/>
      <dgm:spPr/>
    </dgm:pt>
    <dgm:pt modelId="{9035F90F-0CEA-42F8-BDC9-F96A6F496D71}" type="pres">
      <dgm:prSet presAssocID="{DE2EED23-10A9-4150-AE56-BC881B6B5C24}" presName="node" presStyleLbl="node1" presStyleIdx="1" presStyleCnt="3" custAng="6960000" custScaleX="57532" custScaleY="30799">
        <dgm:presLayoutVars>
          <dgm:bulletEnabled val="1"/>
        </dgm:presLayoutVars>
      </dgm:prSet>
      <dgm:spPr/>
    </dgm:pt>
    <dgm:pt modelId="{E5DC3A52-30E0-473F-9A74-EFC17C8DAD48}" type="pres">
      <dgm:prSet presAssocID="{DE2EED23-10A9-4150-AE56-BC881B6B5C24}" presName="spNode" presStyleCnt="0"/>
      <dgm:spPr/>
    </dgm:pt>
    <dgm:pt modelId="{5FA7CD73-36C2-4B5D-8F02-AC107654F563}" type="pres">
      <dgm:prSet presAssocID="{1003EF73-65F1-41DC-94BD-86AE3F0DC91C}" presName="sibTrans" presStyleLbl="sibTrans1D1" presStyleIdx="1" presStyleCnt="3"/>
      <dgm:spPr/>
    </dgm:pt>
    <dgm:pt modelId="{1D261214-9B4F-4B18-BB7A-EBA34B27B912}" type="pres">
      <dgm:prSet presAssocID="{63E102A2-F35C-42D4-B673-0B20A2199D4A}" presName="node" presStyleLbl="node1" presStyleIdx="2" presStyleCnt="3" custAng="3540000" custScaleX="69591" custScaleY="30799">
        <dgm:presLayoutVars>
          <dgm:bulletEnabled val="1"/>
        </dgm:presLayoutVars>
      </dgm:prSet>
      <dgm:spPr/>
    </dgm:pt>
    <dgm:pt modelId="{D4B2AB72-C612-4E53-A55B-42113B29367A}" type="pres">
      <dgm:prSet presAssocID="{63E102A2-F35C-42D4-B673-0B20A2199D4A}" presName="spNode" presStyleCnt="0"/>
      <dgm:spPr/>
    </dgm:pt>
    <dgm:pt modelId="{FFC91435-0896-4336-895B-18838B935E64}" type="pres">
      <dgm:prSet presAssocID="{16CEBBD8-5D6D-4A84-89D4-81CB1E5B6720}" presName="sibTrans" presStyleLbl="sibTrans1D1" presStyleIdx="2" presStyleCnt="3"/>
      <dgm:spPr/>
    </dgm:pt>
  </dgm:ptLst>
  <dgm:cxnLst>
    <dgm:cxn modelId="{83A6F307-9663-4A32-BCB1-F63AD99CF5BA}" type="presOf" srcId="{1003EF73-65F1-41DC-94BD-86AE3F0DC91C}" destId="{5FA7CD73-36C2-4B5D-8F02-AC107654F563}" srcOrd="0" destOrd="0" presId="urn:microsoft.com/office/officeart/2005/8/layout/cycle5"/>
    <dgm:cxn modelId="{93F66E13-48D8-4246-B50E-B28E858ED83B}" srcId="{338E0E29-C8B4-448C-A1FB-872824DA4BB7}" destId="{DE2EED23-10A9-4150-AE56-BC881B6B5C24}" srcOrd="1" destOrd="0" parTransId="{265F7653-780A-4B1D-AA9F-F012CC6B1CE1}" sibTransId="{1003EF73-65F1-41DC-94BD-86AE3F0DC91C}"/>
    <dgm:cxn modelId="{30E1BC5D-4735-4FAF-96B1-F72BF2291846}" type="presOf" srcId="{DE2EED23-10A9-4150-AE56-BC881B6B5C24}" destId="{9035F90F-0CEA-42F8-BDC9-F96A6F496D71}" srcOrd="0" destOrd="0" presId="urn:microsoft.com/office/officeart/2005/8/layout/cycle5"/>
    <dgm:cxn modelId="{AED48461-853C-4355-A437-93B8D500BAAB}" type="presOf" srcId="{338E0E29-C8B4-448C-A1FB-872824DA4BB7}" destId="{AC82A9F1-6EF9-4743-A063-E7432438B906}" srcOrd="0" destOrd="0" presId="urn:microsoft.com/office/officeart/2005/8/layout/cycle5"/>
    <dgm:cxn modelId="{BA3FEAA1-5E5E-41BD-B8B0-01DB8AD0C537}" type="presOf" srcId="{63E102A2-F35C-42D4-B673-0B20A2199D4A}" destId="{1D261214-9B4F-4B18-BB7A-EBA34B27B912}" srcOrd="0" destOrd="0" presId="urn:microsoft.com/office/officeart/2005/8/layout/cycle5"/>
    <dgm:cxn modelId="{9B3D8EB0-ED0B-4E93-BBC4-9D79FEE14858}" type="presOf" srcId="{E05F7D32-E504-4340-944A-7E6B16CEB72F}" destId="{DAEF74B6-A60D-4A57-9C05-1A236184F19E}" srcOrd="0" destOrd="0" presId="urn:microsoft.com/office/officeart/2005/8/layout/cycle5"/>
    <dgm:cxn modelId="{8F2D3BBA-1009-445F-BB1C-E4C4D3D0F5FE}" type="presOf" srcId="{1998C70D-8390-438C-8161-34E26E2170F3}" destId="{AC6951A2-B3BB-4FE6-AB6C-4900CA0FE82D}" srcOrd="0" destOrd="0" presId="urn:microsoft.com/office/officeart/2005/8/layout/cycle5"/>
    <dgm:cxn modelId="{9F36D7BF-CE97-4CCC-9222-065F12A8E76C}" type="presOf" srcId="{16CEBBD8-5D6D-4A84-89D4-81CB1E5B6720}" destId="{FFC91435-0896-4336-895B-18838B935E64}" srcOrd="0" destOrd="0" presId="urn:microsoft.com/office/officeart/2005/8/layout/cycle5"/>
    <dgm:cxn modelId="{4E0623E0-CC78-4F1E-BC04-4BAD2983D055}" srcId="{338E0E29-C8B4-448C-A1FB-872824DA4BB7}" destId="{63E102A2-F35C-42D4-B673-0B20A2199D4A}" srcOrd="2" destOrd="0" parTransId="{D0883027-9334-468B-9A85-62262D70C52C}" sibTransId="{16CEBBD8-5D6D-4A84-89D4-81CB1E5B6720}"/>
    <dgm:cxn modelId="{A6C427F8-EF1A-4CC8-A568-37A0F8CB5324}" srcId="{338E0E29-C8B4-448C-A1FB-872824DA4BB7}" destId="{1998C70D-8390-438C-8161-34E26E2170F3}" srcOrd="0" destOrd="0" parTransId="{CDBFF23B-8FF5-4AD5-8705-3CC9E795584D}" sibTransId="{E05F7D32-E504-4340-944A-7E6B16CEB72F}"/>
    <dgm:cxn modelId="{793500F8-7BA9-4C1F-911B-179D9AFACB77}" type="presParOf" srcId="{AC82A9F1-6EF9-4743-A063-E7432438B906}" destId="{AC6951A2-B3BB-4FE6-AB6C-4900CA0FE82D}" srcOrd="0" destOrd="0" presId="urn:microsoft.com/office/officeart/2005/8/layout/cycle5"/>
    <dgm:cxn modelId="{E9CE10C6-34F0-4261-9FCB-9CD9D0173EF8}" type="presParOf" srcId="{AC82A9F1-6EF9-4743-A063-E7432438B906}" destId="{5C5A502F-7538-4441-ABC0-C18630A44342}" srcOrd="1" destOrd="0" presId="urn:microsoft.com/office/officeart/2005/8/layout/cycle5"/>
    <dgm:cxn modelId="{DEC10AE4-1FFE-4784-865C-CF54F60A4512}" type="presParOf" srcId="{AC82A9F1-6EF9-4743-A063-E7432438B906}" destId="{DAEF74B6-A60D-4A57-9C05-1A236184F19E}" srcOrd="2" destOrd="0" presId="urn:microsoft.com/office/officeart/2005/8/layout/cycle5"/>
    <dgm:cxn modelId="{CB56ABFF-C525-4600-A716-C79BF9FF91E9}" type="presParOf" srcId="{AC82A9F1-6EF9-4743-A063-E7432438B906}" destId="{9035F90F-0CEA-42F8-BDC9-F96A6F496D71}" srcOrd="3" destOrd="0" presId="urn:microsoft.com/office/officeart/2005/8/layout/cycle5"/>
    <dgm:cxn modelId="{4A68A1BB-E0A5-4CC0-9CDB-5DBB5B2536DB}" type="presParOf" srcId="{AC82A9F1-6EF9-4743-A063-E7432438B906}" destId="{E5DC3A52-30E0-473F-9A74-EFC17C8DAD48}" srcOrd="4" destOrd="0" presId="urn:microsoft.com/office/officeart/2005/8/layout/cycle5"/>
    <dgm:cxn modelId="{C7B162B0-E4A2-4FE1-95D2-48E0E3F4A41F}" type="presParOf" srcId="{AC82A9F1-6EF9-4743-A063-E7432438B906}" destId="{5FA7CD73-36C2-4B5D-8F02-AC107654F563}" srcOrd="5" destOrd="0" presId="urn:microsoft.com/office/officeart/2005/8/layout/cycle5"/>
    <dgm:cxn modelId="{4D8D620F-ECB7-4F74-9EC9-121FA50D0EB4}" type="presParOf" srcId="{AC82A9F1-6EF9-4743-A063-E7432438B906}" destId="{1D261214-9B4F-4B18-BB7A-EBA34B27B912}" srcOrd="6" destOrd="0" presId="urn:microsoft.com/office/officeart/2005/8/layout/cycle5"/>
    <dgm:cxn modelId="{AF765E86-6792-4F34-86AF-A728E06C2518}" type="presParOf" srcId="{AC82A9F1-6EF9-4743-A063-E7432438B906}" destId="{D4B2AB72-C612-4E53-A55B-42113B29367A}" srcOrd="7" destOrd="0" presId="urn:microsoft.com/office/officeart/2005/8/layout/cycle5"/>
    <dgm:cxn modelId="{AEA530AD-F3B6-4F0D-A97F-CCB03DF17104}" type="presParOf" srcId="{AC82A9F1-6EF9-4743-A063-E7432438B906}" destId="{FFC91435-0896-4336-895B-18838B935E6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5B9D1-FEF6-5A47-BB1F-46B79EA997B9}" type="doc">
      <dgm:prSet loTypeId="urn:microsoft.com/office/officeart/2005/8/layout/ven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A3A42E8-9BF5-404C-BD8C-167A3FFE8278}">
      <dgm:prSet phldrT="[Text]" custT="1"/>
      <dgm:spPr/>
      <dgm:t>
        <a:bodyPr/>
        <a:lstStyle/>
        <a:p>
          <a:r>
            <a:rPr lang="en-ZA" sz="2400" b="0" i="0" dirty="0">
              <a:latin typeface="+mj-lt"/>
            </a:rPr>
            <a:t>Address key knowledge gaps</a:t>
          </a:r>
          <a:endParaRPr lang="en-GB" sz="2400" dirty="0">
            <a:latin typeface="+mn-lt"/>
          </a:endParaRPr>
        </a:p>
      </dgm:t>
    </dgm:pt>
    <dgm:pt modelId="{9F925889-A460-A443-8897-7EA65DF70317}" type="parTrans" cxnId="{DBBEDAA7-C0F1-414D-A366-B98C41775F4C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7A8D1FF7-66E2-D944-8EA0-A8E0E3F5D860}" type="sibTrans" cxnId="{DBBEDAA7-C0F1-414D-A366-B98C41775F4C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E4F9957F-CCE7-D34A-ACA0-10AC117E1489}">
      <dgm:prSet custT="1"/>
      <dgm:spPr/>
      <dgm:t>
        <a:bodyPr/>
        <a:lstStyle/>
        <a:p>
          <a:r>
            <a:rPr lang="en-ZA" sz="2400" b="0" i="0" dirty="0">
              <a:latin typeface="+mj-lt"/>
            </a:rPr>
            <a:t>Share latest research</a:t>
          </a:r>
          <a:endParaRPr lang="en-ZA" sz="2400" b="0" i="0" dirty="0">
            <a:latin typeface="+mn-lt"/>
          </a:endParaRPr>
        </a:p>
      </dgm:t>
    </dgm:pt>
    <dgm:pt modelId="{9F907E6E-4E40-FC45-BBBE-F53F815CE3AC}" type="parTrans" cxnId="{EFECBCAA-FC6C-2A4B-8616-9BB5851DEF0A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D29F3037-4D3A-D94B-AFBB-1CE57F73C0B4}" type="sibTrans" cxnId="{EFECBCAA-FC6C-2A4B-8616-9BB5851DEF0A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33F21C89-FEAA-A04C-AF20-34F4C4356D11}">
      <dgm:prSet custT="1"/>
      <dgm:spPr/>
      <dgm:t>
        <a:bodyPr/>
        <a:lstStyle/>
        <a:p>
          <a:r>
            <a:rPr lang="en-ZA" sz="2400" b="0" i="0" dirty="0">
              <a:latin typeface="+mj-lt"/>
            </a:rPr>
            <a:t>Improve services</a:t>
          </a:r>
        </a:p>
      </dgm:t>
    </dgm:pt>
    <dgm:pt modelId="{6A95C0D8-56D2-484C-8FA2-6B2DC302FA65}" type="parTrans" cxnId="{422AE7BD-AE9A-754C-BCDA-64A067708D9A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E64AB9C8-9235-0C4B-A5B3-8D3958563201}" type="sibTrans" cxnId="{422AE7BD-AE9A-754C-BCDA-64A067708D9A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541AC862-41B7-0A43-946F-036C21E954CE}" type="pres">
      <dgm:prSet presAssocID="{E0A5B9D1-FEF6-5A47-BB1F-46B79EA997B9}" presName="compositeShape" presStyleCnt="0">
        <dgm:presLayoutVars>
          <dgm:chMax val="7"/>
          <dgm:dir/>
          <dgm:resizeHandles val="exact"/>
        </dgm:presLayoutVars>
      </dgm:prSet>
      <dgm:spPr/>
    </dgm:pt>
    <dgm:pt modelId="{87463253-086A-1B46-AAFF-31C1CBBA346E}" type="pres">
      <dgm:prSet presAssocID="{2A3A42E8-9BF5-404C-BD8C-167A3FFE8278}" presName="circ1" presStyleLbl="vennNode1" presStyleIdx="0" presStyleCnt="3" custAng="0" custLinFactNeighborX="-1949" custLinFactNeighborY="-82"/>
      <dgm:spPr/>
    </dgm:pt>
    <dgm:pt modelId="{D9196270-F2B7-5E46-B4FE-4043836EFFE9}" type="pres">
      <dgm:prSet presAssocID="{2A3A42E8-9BF5-404C-BD8C-167A3FFE82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6528A8-F332-9848-97A2-2710AE46DE16}" type="pres">
      <dgm:prSet presAssocID="{E4F9957F-CCE7-D34A-ACA0-10AC117E1489}" presName="circ2" presStyleLbl="vennNode1" presStyleIdx="1" presStyleCnt="3" custLinFactNeighborX="5098" custLinFactNeighborY="-1734"/>
      <dgm:spPr/>
    </dgm:pt>
    <dgm:pt modelId="{0B75C856-0E05-504E-B994-AB73978E8AAD}" type="pres">
      <dgm:prSet presAssocID="{E4F9957F-CCE7-D34A-ACA0-10AC117E14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D04F11-9A2E-C64C-AF6C-9687F208929D}" type="pres">
      <dgm:prSet presAssocID="{33F21C89-FEAA-A04C-AF20-34F4C4356D11}" presName="circ3" presStyleLbl="vennNode1" presStyleIdx="2" presStyleCnt="3"/>
      <dgm:spPr/>
    </dgm:pt>
    <dgm:pt modelId="{AA53996E-73D6-E240-8C97-A27AB66A82C9}" type="pres">
      <dgm:prSet presAssocID="{33F21C89-FEAA-A04C-AF20-34F4C4356D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72A733-8E88-CC42-81BC-08450AA83E90}" type="presOf" srcId="{2A3A42E8-9BF5-404C-BD8C-167A3FFE8278}" destId="{87463253-086A-1B46-AAFF-31C1CBBA346E}" srcOrd="0" destOrd="0" presId="urn:microsoft.com/office/officeart/2005/8/layout/venn1"/>
    <dgm:cxn modelId="{CED8EB42-40AA-D44B-B895-A5BAEB34489B}" type="presOf" srcId="{33F21C89-FEAA-A04C-AF20-34F4C4356D11}" destId="{18D04F11-9A2E-C64C-AF6C-9687F208929D}" srcOrd="0" destOrd="0" presId="urn:microsoft.com/office/officeart/2005/8/layout/venn1"/>
    <dgm:cxn modelId="{34694F59-709D-C741-8DA9-97550E2A212A}" type="presOf" srcId="{E4F9957F-CCE7-D34A-ACA0-10AC117E1489}" destId="{656528A8-F332-9848-97A2-2710AE46DE16}" srcOrd="0" destOrd="0" presId="urn:microsoft.com/office/officeart/2005/8/layout/venn1"/>
    <dgm:cxn modelId="{00DF458A-A579-144A-975F-9D466294F057}" type="presOf" srcId="{2A3A42E8-9BF5-404C-BD8C-167A3FFE8278}" destId="{D9196270-F2B7-5E46-B4FE-4043836EFFE9}" srcOrd="1" destOrd="0" presId="urn:microsoft.com/office/officeart/2005/8/layout/venn1"/>
    <dgm:cxn modelId="{BEB646A3-0884-7E48-8CA8-C531E58FE166}" type="presOf" srcId="{E4F9957F-CCE7-D34A-ACA0-10AC117E1489}" destId="{0B75C856-0E05-504E-B994-AB73978E8AAD}" srcOrd="1" destOrd="0" presId="urn:microsoft.com/office/officeart/2005/8/layout/venn1"/>
    <dgm:cxn modelId="{DBBEDAA7-C0F1-414D-A366-B98C41775F4C}" srcId="{E0A5B9D1-FEF6-5A47-BB1F-46B79EA997B9}" destId="{2A3A42E8-9BF5-404C-BD8C-167A3FFE8278}" srcOrd="0" destOrd="0" parTransId="{9F925889-A460-A443-8897-7EA65DF70317}" sibTransId="{7A8D1FF7-66E2-D944-8EA0-A8E0E3F5D860}"/>
    <dgm:cxn modelId="{EFECBCAA-FC6C-2A4B-8616-9BB5851DEF0A}" srcId="{E0A5B9D1-FEF6-5A47-BB1F-46B79EA997B9}" destId="{E4F9957F-CCE7-D34A-ACA0-10AC117E1489}" srcOrd="1" destOrd="0" parTransId="{9F907E6E-4E40-FC45-BBBE-F53F815CE3AC}" sibTransId="{D29F3037-4D3A-D94B-AFBB-1CE57F73C0B4}"/>
    <dgm:cxn modelId="{422AE7BD-AE9A-754C-BCDA-64A067708D9A}" srcId="{E0A5B9D1-FEF6-5A47-BB1F-46B79EA997B9}" destId="{33F21C89-FEAA-A04C-AF20-34F4C4356D11}" srcOrd="2" destOrd="0" parTransId="{6A95C0D8-56D2-484C-8FA2-6B2DC302FA65}" sibTransId="{E64AB9C8-9235-0C4B-A5B3-8D3958563201}"/>
    <dgm:cxn modelId="{8BC53DC0-39ED-AA42-9919-9588847A0EB1}" type="presOf" srcId="{E0A5B9D1-FEF6-5A47-BB1F-46B79EA997B9}" destId="{541AC862-41B7-0A43-946F-036C21E954CE}" srcOrd="0" destOrd="0" presId="urn:microsoft.com/office/officeart/2005/8/layout/venn1"/>
    <dgm:cxn modelId="{E06D67EC-D146-6E48-BB29-EA4E8CBB9F84}" type="presOf" srcId="{33F21C89-FEAA-A04C-AF20-34F4C4356D11}" destId="{AA53996E-73D6-E240-8C97-A27AB66A82C9}" srcOrd="1" destOrd="0" presId="urn:microsoft.com/office/officeart/2005/8/layout/venn1"/>
    <dgm:cxn modelId="{658BE6B7-196E-F547-85BF-291906CD423A}" type="presParOf" srcId="{541AC862-41B7-0A43-946F-036C21E954CE}" destId="{87463253-086A-1B46-AAFF-31C1CBBA346E}" srcOrd="0" destOrd="0" presId="urn:microsoft.com/office/officeart/2005/8/layout/venn1"/>
    <dgm:cxn modelId="{95334314-91AB-4D48-A821-8C410A24B2B8}" type="presParOf" srcId="{541AC862-41B7-0A43-946F-036C21E954CE}" destId="{D9196270-F2B7-5E46-B4FE-4043836EFFE9}" srcOrd="1" destOrd="0" presId="urn:microsoft.com/office/officeart/2005/8/layout/venn1"/>
    <dgm:cxn modelId="{0D065A84-CBC7-2043-A105-B8995481A572}" type="presParOf" srcId="{541AC862-41B7-0A43-946F-036C21E954CE}" destId="{656528A8-F332-9848-97A2-2710AE46DE16}" srcOrd="2" destOrd="0" presId="urn:microsoft.com/office/officeart/2005/8/layout/venn1"/>
    <dgm:cxn modelId="{AC50A8E5-C7FA-3949-AD5F-2542B79EB844}" type="presParOf" srcId="{541AC862-41B7-0A43-946F-036C21E954CE}" destId="{0B75C856-0E05-504E-B994-AB73978E8AAD}" srcOrd="3" destOrd="0" presId="urn:microsoft.com/office/officeart/2005/8/layout/venn1"/>
    <dgm:cxn modelId="{EBC35FCA-4927-8D49-AB7F-7A03FE8FF0CA}" type="presParOf" srcId="{541AC862-41B7-0A43-946F-036C21E954CE}" destId="{18D04F11-9A2E-C64C-AF6C-9687F208929D}" srcOrd="4" destOrd="0" presId="urn:microsoft.com/office/officeart/2005/8/layout/venn1"/>
    <dgm:cxn modelId="{151D7036-75CF-6D49-A2F2-71870442D446}" type="presParOf" srcId="{541AC862-41B7-0A43-946F-036C21E954CE}" destId="{AA53996E-73D6-E240-8C97-A27AB66A82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51A2-B3BB-4FE6-AB6C-4900CA0FE82D}">
      <dsp:nvSpPr>
        <dsp:cNvPr id="0" name=""/>
        <dsp:cNvSpPr/>
      </dsp:nvSpPr>
      <dsp:spPr>
        <a:xfrm>
          <a:off x="3423318" y="331845"/>
          <a:ext cx="1112043" cy="61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Convene</a:t>
          </a:r>
          <a:endParaRPr lang="LID4096" sz="1700" kern="1200" dirty="0"/>
        </a:p>
      </dsp:txBody>
      <dsp:txXfrm>
        <a:off x="3453435" y="361962"/>
        <a:ext cx="1051809" cy="556725"/>
      </dsp:txXfrm>
    </dsp:sp>
    <dsp:sp modelId="{DAEF74B6-A60D-4A57-9C05-1A236184F19E}">
      <dsp:nvSpPr>
        <dsp:cNvPr id="0" name=""/>
        <dsp:cNvSpPr/>
      </dsp:nvSpPr>
      <dsp:spPr>
        <a:xfrm>
          <a:off x="1312548" y="641331"/>
          <a:ext cx="5346559" cy="5346559"/>
        </a:xfrm>
        <a:custGeom>
          <a:avLst/>
          <a:gdLst/>
          <a:ahLst/>
          <a:cxnLst/>
          <a:rect l="0" t="0" r="0" b="0"/>
          <a:pathLst>
            <a:path>
              <a:moveTo>
                <a:pt x="3992167" y="347992"/>
              </a:moveTo>
              <a:arcTo wR="2673279" hR="2673279" stAng="17973697" swAng="39430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5F90F-0CEA-42F8-BDC9-F96A6F496D71}">
      <dsp:nvSpPr>
        <dsp:cNvPr id="0" name=""/>
        <dsp:cNvSpPr/>
      </dsp:nvSpPr>
      <dsp:spPr>
        <a:xfrm rot="6960000">
          <a:off x="5407952" y="4358205"/>
          <a:ext cx="1773031" cy="61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Advocate</a:t>
          </a:r>
          <a:endParaRPr lang="LID4096" sz="1700" kern="1200" dirty="0"/>
        </a:p>
      </dsp:txBody>
      <dsp:txXfrm>
        <a:off x="5438069" y="4388322"/>
        <a:ext cx="1712797" cy="556725"/>
      </dsp:txXfrm>
    </dsp:sp>
    <dsp:sp modelId="{5FA7CD73-36C2-4B5D-8F02-AC107654F563}">
      <dsp:nvSpPr>
        <dsp:cNvPr id="0" name=""/>
        <dsp:cNvSpPr/>
      </dsp:nvSpPr>
      <dsp:spPr>
        <a:xfrm>
          <a:off x="1306060" y="656766"/>
          <a:ext cx="5346559" cy="5346559"/>
        </a:xfrm>
        <a:custGeom>
          <a:avLst/>
          <a:gdLst/>
          <a:ahLst/>
          <a:cxnLst/>
          <a:rect l="0" t="0" r="0" b="0"/>
          <a:pathLst>
            <a:path>
              <a:moveTo>
                <a:pt x="4166409" y="4890708"/>
              </a:moveTo>
              <a:arcTo wR="2673279" hR="2673279" stAng="3362713" swAng="40745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61214-9B4F-4B18-BB7A-EBA34B27B912}">
      <dsp:nvSpPr>
        <dsp:cNvPr id="0" name=""/>
        <dsp:cNvSpPr/>
      </dsp:nvSpPr>
      <dsp:spPr>
        <a:xfrm rot="3540000">
          <a:off x="591877" y="4358205"/>
          <a:ext cx="2144668" cy="61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Educate</a:t>
          </a:r>
          <a:endParaRPr lang="LID4096" sz="1700" kern="1200" dirty="0"/>
        </a:p>
      </dsp:txBody>
      <dsp:txXfrm>
        <a:off x="621994" y="4388322"/>
        <a:ext cx="2084434" cy="556725"/>
      </dsp:txXfrm>
    </dsp:sp>
    <dsp:sp modelId="{FFC91435-0896-4336-895B-18838B935E64}">
      <dsp:nvSpPr>
        <dsp:cNvPr id="0" name=""/>
        <dsp:cNvSpPr/>
      </dsp:nvSpPr>
      <dsp:spPr>
        <a:xfrm>
          <a:off x="1299572" y="641331"/>
          <a:ext cx="5346559" cy="5346559"/>
        </a:xfrm>
        <a:custGeom>
          <a:avLst/>
          <a:gdLst/>
          <a:ahLst/>
          <a:cxnLst/>
          <a:rect l="0" t="0" r="0" b="0"/>
          <a:pathLst>
            <a:path>
              <a:moveTo>
                <a:pt x="11339" y="2919242"/>
              </a:moveTo>
              <a:arcTo wR="2673279" hR="2673279" stAng="10483253" swAng="39430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360000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3253-086A-1B46-AAFF-31C1CBBA346E}">
      <dsp:nvSpPr>
        <dsp:cNvPr id="0" name=""/>
        <dsp:cNvSpPr/>
      </dsp:nvSpPr>
      <dsp:spPr>
        <a:xfrm>
          <a:off x="1797794" y="56332"/>
          <a:ext cx="2814761" cy="28147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0" i="0" kern="1200" dirty="0">
              <a:latin typeface="+mj-lt"/>
            </a:rPr>
            <a:t>Address key knowledge gaps</a:t>
          </a:r>
          <a:endParaRPr lang="en-GB" sz="2400" kern="1200" dirty="0">
            <a:latin typeface="+mn-lt"/>
          </a:endParaRPr>
        </a:p>
      </dsp:txBody>
      <dsp:txXfrm>
        <a:off x="2173096" y="548916"/>
        <a:ext cx="2064158" cy="1266642"/>
      </dsp:txXfrm>
    </dsp:sp>
    <dsp:sp modelId="{656528A8-F332-9848-97A2-2710AE46DE16}">
      <dsp:nvSpPr>
        <dsp:cNvPr id="0" name=""/>
        <dsp:cNvSpPr/>
      </dsp:nvSpPr>
      <dsp:spPr>
        <a:xfrm>
          <a:off x="3011810" y="1769058"/>
          <a:ext cx="2814761" cy="28147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0" i="0" kern="1200" dirty="0">
              <a:latin typeface="+mj-lt"/>
            </a:rPr>
            <a:t>Share latest research</a:t>
          </a:r>
          <a:endParaRPr lang="en-ZA" sz="2400" b="0" i="0" kern="1200" dirty="0">
            <a:latin typeface="+mn-lt"/>
          </a:endParaRPr>
        </a:p>
      </dsp:txBody>
      <dsp:txXfrm>
        <a:off x="3872658" y="2496205"/>
        <a:ext cx="1688856" cy="1548118"/>
      </dsp:txXfrm>
    </dsp:sp>
    <dsp:sp modelId="{18D04F11-9A2E-C64C-AF6C-9687F208929D}">
      <dsp:nvSpPr>
        <dsp:cNvPr id="0" name=""/>
        <dsp:cNvSpPr/>
      </dsp:nvSpPr>
      <dsp:spPr>
        <a:xfrm>
          <a:off x="836994" y="1817866"/>
          <a:ext cx="2814761" cy="28147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0" i="0" kern="1200" dirty="0">
              <a:latin typeface="+mj-lt"/>
            </a:rPr>
            <a:t>Improve services</a:t>
          </a:r>
        </a:p>
      </dsp:txBody>
      <dsp:txXfrm>
        <a:off x="1102051" y="2545013"/>
        <a:ext cx="1688856" cy="154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5574-65A8-48D0-B5A1-A6FF4D8BB5A3}" type="datetimeFigureOut">
              <a:rPr lang="en-CH" smtClean="0"/>
              <a:t>07/22/2024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9B07-F4DB-4BF8-9455-91245C862E1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192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2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JIAS was founded by our beloved past IAS president Dr. Mark Wainberg, and launched at the 15th International AIDS Conference in Bangkok, Thailand in 2024.</a:t>
            </a:r>
          </a:p>
          <a:p>
            <a:endParaRPr lang="en-US" dirty="0"/>
          </a:p>
          <a:p>
            <a:r>
              <a:rPr lang="en-US" dirty="0"/>
              <a:t>Mark had a visionary and revolutionary idea at that time: he wanted our journal to be open access so that the most impactful science could reach as many people as possible.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47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at AIDS 2024, we are celebrating 20 years of global impact and scientific excellence of our Society journal!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published &gt;2500 articles, all available for free to anyone without restrictions.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map shows the countries where our readers were based in 2023, showing a truly global reach, with virtually every country in the world reading our articles – believe it or not, we had readers from Vatican City!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published 79 supplements on various timely and important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just in the past 3 years, we provided scientific capacity-building opportunities to &gt;5000 users globally, both IAS members and non-members!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9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Last but not least, we, the JIAS team would like to thank the International AIDS Society for its continuous and unconditional support through its leadership and members worldwide.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And express our gratitude to our Editors-in-Chief, past and present, who all served with passion and dedication, and to the numerous Editorial Board members, Deputy Editors, Reviewers, Authors and Readers!</a:t>
            </a:r>
            <a:endParaRPr lang="en-CH" sz="1200" dirty="0">
              <a:effectLst/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12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ptos" panose="020B0004020202020204" pitchFamily="34" charset="0"/>
              </a:rPr>
              <a:t>Intro Marlene</a:t>
            </a:r>
          </a:p>
          <a:p>
            <a:endParaRPr lang="en-US" sz="18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r>
              <a:rPr lang="en-US" sz="1800">
                <a:effectLst/>
                <a:latin typeface="Aptos" panose="020B0004020202020204" pitchFamily="34" charset="0"/>
                <a:ea typeface="Yu Gothic" panose="020B0400000000000000" pitchFamily="34" charset="-128"/>
                <a:cs typeface="Aptos" panose="020B0004020202020204" pitchFamily="34" charset="0"/>
              </a:rPr>
              <a:t>Then Jen</a:t>
            </a:r>
            <a:endParaRPr lang="en-US" sz="18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B9B07-F4DB-4BF8-9455-91245C862E1D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02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spc="10" dirty="0">
                <a:effectLst/>
                <a:latin typeface="IAS Ribbon Sans Light" pitchFamily="50" charset="0"/>
                <a:ea typeface="IAS Ribbon Sans Light" pitchFamily="50" charset="0"/>
                <a:cs typeface="IAS Ribbon Sans Light" pitchFamily="50" charset="0"/>
              </a:rPr>
              <a:t>46.62% female, 45.42% male, 1.71% non-binary or gender non-conforming. 0.1% of members identify as trans.</a:t>
            </a:r>
          </a:p>
          <a:p>
            <a:endParaRPr lang="en-GB" sz="1800" spc="10" dirty="0">
              <a:effectLst/>
              <a:latin typeface="IAS Ribbon Sans Light" pitchFamily="50" charset="0"/>
              <a:ea typeface="IAS Ribbon Sans Light" pitchFamily="50" charset="0"/>
            </a:endParaRPr>
          </a:p>
          <a:p>
            <a:r>
              <a:rPr lang="en-GB" sz="1800" spc="10" dirty="0">
                <a:effectLst/>
                <a:latin typeface="IAS Ribbon Sans Light" pitchFamily="50" charset="0"/>
                <a:ea typeface="IAS Ribbon Sans Light" pitchFamily="50" charset="0"/>
              </a:rPr>
              <a:t>Most IAS Members are healthcare workers at 38%, followed by researchers at 15.7% and professionals working in policy and administration at 13.4%.</a:t>
            </a:r>
          </a:p>
          <a:p>
            <a:endParaRPr lang="en-GB" sz="1800" spc="10" dirty="0">
              <a:effectLst/>
              <a:latin typeface="IAS Ribbon Sans Light" pitchFamily="50" charset="0"/>
              <a:ea typeface="IAS Ribbon Sans Light" pitchFamily="50" charset="0"/>
            </a:endParaRPr>
          </a:p>
          <a:p>
            <a:endParaRPr lang="en-GB" sz="1800" spc="10" dirty="0">
              <a:effectLst/>
              <a:latin typeface="IAS Ribbon Sans Light" pitchFamily="50" charset="0"/>
              <a:ea typeface="IAS Ribbon Sans Light" pitchFamily="50" charset="0"/>
            </a:endParaRPr>
          </a:p>
          <a:p>
            <a:r>
              <a:rPr lang="en-GB" sz="1800" spc="10" dirty="0">
                <a:effectLst/>
                <a:latin typeface="IAS Ribbon Sans Light" pitchFamily="50" charset="0"/>
                <a:ea typeface="IAS Ribbon Sans Light" pitchFamily="50" charset="0"/>
              </a:rPr>
              <a:t>Thank you for feedback on our 2026-2025 strategy!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715030"/>
            <a:ext cx="2971800" cy="4587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ADB82-A706-4784-AE8E-3965AD040C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 LCG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ing LCG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ASRibbonSans"/>
              </a:rPr>
              <a:t>A world in which HIV no longer presents a threat to public health and individual well-being.</a:t>
            </a:r>
          </a:p>
          <a:p>
            <a:endParaRPr lang="en-US" sz="1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ASRibbon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ASRibbonSans"/>
              </a:rPr>
              <a:t>The IAS unites the global HIV response because progress happens when science, policy and activism come together. </a:t>
            </a:r>
            <a:endParaRPr lang="LID4096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ADB82-A706-4784-AE8E-3965AD040C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g LCG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ing LCG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41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ptos" panose="020B0004020202020204" pitchFamily="34" charset="0"/>
              </a:rPr>
              <a:t>Numbers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ptos" panose="020B0004020202020204" pitchFamily="34" charset="0"/>
              </a:rPr>
              <a:t>Highlights/coverage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ptos" panose="020B0004020202020204" pitchFamily="34" charset="0"/>
              </a:rPr>
              <a:t>Scholz if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B9B07-F4DB-4BF8-9455-91245C862E1D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776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u="none" strike="noStrike" spc="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300 HIV professionals reached in Q1/2 – not about the numbers but the </a:t>
            </a:r>
            <a:r>
              <a:rPr lang="en-US" sz="1800" u="none" strike="noStrike" spc="1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calibre</a:t>
            </a:r>
            <a:r>
              <a:rPr lang="en-US" sz="1800" u="none" strike="noStrike" spc="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of people: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AS Ribbon Sa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AS Ribbon Sans Light"/>
                <a:ea typeface="+mn-ea"/>
                <a:cs typeface="+mn-cs"/>
              </a:rPr>
              <a:t>Q4 (Regional meetings)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AS Ribbon Sans Light"/>
                <a:ea typeface="+mn-ea"/>
                <a:cs typeface="+mn-cs"/>
              </a:rPr>
              <a:t>Trinidad &amp; Tobago (Caribbean)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AS Ribbon Sans Light"/>
                <a:ea typeface="+mn-ea"/>
                <a:cs typeface="+mn-cs"/>
              </a:rPr>
              <a:t>Moldova (EECA)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B9B07-F4DB-4BF8-9455-91245C862E1D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0031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7A06E-4818-3DB0-64A5-25C2DC4DF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DC113-2BC6-9327-6753-AC25344177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F0409-059A-8763-4FB2-8DAC3D9F73B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B2C682-0FE7-4A71-99A9-57E71C3B3986}" type="slidenum">
              <a:t>6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Ping LCG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958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477AA-67B2-F691-0844-3608039DE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2BCCC-9055-A077-F2EC-3F2A49E905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lang="en-US" dirty="0"/>
              <a:t>Vehicle for annual themes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lang="en-US" dirty="0"/>
              <a:t>More than 1,660 resources in 13 different languages.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US" dirty="0"/>
              <a:t>Almost 16,000 unique users from 171 different countries since launch at the end of October last year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US" dirty="0"/>
              <a:t>New features in 2024 include: </a:t>
            </a:r>
          </a:p>
          <a:p>
            <a:pPr marL="628650" lvl="1" indent="-171450">
              <a:buSzPct val="100000"/>
              <a:buFont typeface="Arial" pitchFamily="34"/>
              <a:buChar char="•"/>
            </a:pPr>
            <a:r>
              <a:rPr lang="en-US" dirty="0"/>
              <a:t>Ability to host IAS Member-only content. 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US" dirty="0"/>
              <a:t>New in Q3/4 :</a:t>
            </a:r>
          </a:p>
          <a:p>
            <a:pPr marL="628650" lvl="1" indent="-171450">
              <a:buSzPct val="100000"/>
              <a:buFont typeface="Arial" pitchFamily="34"/>
              <a:buChar char="•"/>
            </a:pPr>
            <a:r>
              <a:rPr lang="en-US" dirty="0"/>
              <a:t>Translation into multiple languages to increase access for all.</a:t>
            </a:r>
          </a:p>
          <a:p>
            <a:pPr marL="628650" lvl="1" indent="-171450">
              <a:buSzPct val="100000"/>
              <a:buFont typeface="Arial" pitchFamily="34"/>
              <a:buChar char="•"/>
            </a:pPr>
            <a:endParaRPr lang="en-US" dirty="0"/>
          </a:p>
          <a:p>
            <a:pPr marL="628650" lvl="1" indent="-171450">
              <a:buSzPct val="100000"/>
              <a:buFont typeface="Arial" pitchFamily="34"/>
              <a:buChar char="•"/>
            </a:pPr>
            <a:r>
              <a:rPr lang="en-US" dirty="0"/>
              <a:t>Prize for Best Education or Professional Development Offering 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D8D68-5E66-31E0-850C-4CE7BB6DE2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4C27C6-FAB7-4F63-960C-16A69F4BD5D0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ing LCG Ligh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1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I am Marlène Bras and I am the Executive Editor of the </a:t>
            </a:r>
            <a:r>
              <a:rPr lang="en-US" i="1" dirty="0"/>
              <a:t>Journal of the International AIDS Society </a:t>
            </a:r>
            <a:r>
              <a:rPr lang="en-US" dirty="0"/>
              <a:t>– the journal of our Society and all its members worldwide. </a:t>
            </a:r>
          </a:p>
          <a:p>
            <a:endParaRPr lang="en-US" dirty="0"/>
          </a:p>
          <a:p>
            <a:r>
              <a:rPr lang="en-US" dirty="0"/>
              <a:t>Today we are celebrating an important milestone: 20 years of publications! (and my 10 years with the journal)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</p:spTree>
    <p:extLst>
      <p:ext uri="{BB962C8B-B14F-4D97-AF65-F5344CB8AC3E}">
        <p14:creationId xmlns:p14="http://schemas.microsoft.com/office/powerpoint/2010/main" val="2738202887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dirty="0"/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5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90726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1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72498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380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70680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34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714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  <a:endParaRPr lang="de-DE" sz="1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/>
              <a:t>Topic Lore Ipsum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>
          <p15:clr>
            <a:srgbClr val="F26B43"/>
          </p15:clr>
        </p15:guide>
        <p15:guide id="2" pos="279">
          <p15:clr>
            <a:srgbClr val="F26B43"/>
          </p15:clr>
        </p15:guide>
        <p15:guide id="3" pos="7469">
          <p15:clr>
            <a:srgbClr val="F26B43"/>
          </p15:clr>
        </p15:guide>
        <p15:guide id="4" pos="4180">
          <p15:clr>
            <a:srgbClr val="F26B43"/>
          </p15:clr>
        </p15:guide>
        <p15:guide id="5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177" y="1901179"/>
            <a:ext cx="8828754" cy="47629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General Members’ Meeting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July 2024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latin typeface="+mn-lt"/>
              </a:rPr>
              <a:t>Secretariat Update</a:t>
            </a:r>
            <a:br>
              <a:rPr lang="en-US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1413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978097"/>
            <a:ext cx="11030819" cy="1260000"/>
          </a:xfrm>
        </p:spPr>
        <p:txBody>
          <a:bodyPr/>
          <a:lstStyle/>
          <a:p>
            <a:r>
              <a:rPr lang="en-US" sz="2000" noProof="0" dirty="0"/>
              <a:t>Founded by </a:t>
            </a:r>
            <a:r>
              <a:rPr lang="en-US" sz="2000" noProof="0" dirty="0">
                <a:solidFill>
                  <a:srgbClr val="E0001B"/>
                </a:solidFill>
              </a:rPr>
              <a:t>Dr. Mark A. Wainberg</a:t>
            </a:r>
            <a:r>
              <a:rPr lang="en-US" sz="2000" noProof="0" dirty="0"/>
              <a:t>, past President of the </a:t>
            </a:r>
            <a:r>
              <a:rPr lang="en-US" sz="2000" noProof="0" dirty="0">
                <a:solidFill>
                  <a:srgbClr val="E0001B"/>
                </a:solidFill>
              </a:rPr>
              <a:t>International AIDS Society</a:t>
            </a:r>
            <a:r>
              <a:rPr lang="en-US" sz="2000" noProof="0" dirty="0"/>
              <a:t>, and first launched during </a:t>
            </a:r>
            <a:r>
              <a:rPr lang="en-US" sz="2000" noProof="0" dirty="0">
                <a:solidFill>
                  <a:srgbClr val="E0001B"/>
                </a:solidFill>
              </a:rPr>
              <a:t>AIDS 2004 </a:t>
            </a:r>
            <a:r>
              <a:rPr lang="en-US" sz="2000" noProof="0" dirty="0"/>
              <a:t>in Bangkok, Thailand </a:t>
            </a:r>
            <a:br>
              <a:rPr lang="en-US" sz="2000" noProof="0" dirty="0"/>
            </a:br>
            <a:endParaRPr lang="en-GB" sz="2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8FFF18-2DED-4406-B248-85DE5EAB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Marlène Bras</a:t>
            </a:r>
          </a:p>
        </p:txBody>
      </p:sp>
      <p:pic>
        <p:nvPicPr>
          <p:cNvPr id="6" name="Picture 5" descr="A red and black text&#10;&#10;Description automatically generated">
            <a:extLst>
              <a:ext uri="{FF2B5EF4-FFF2-40B4-BE49-F238E27FC236}">
                <a16:creationId xmlns:a16="http://schemas.microsoft.com/office/drawing/2014/main" id="{02E26C37-1B7F-130A-A2B1-EC9DE057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5" t="17789" r="11882" b="20075"/>
          <a:stretch/>
        </p:blipFill>
        <p:spPr>
          <a:xfrm>
            <a:off x="4476818" y="196513"/>
            <a:ext cx="3238364" cy="1362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7EFE72-6488-8484-60F4-C71E38599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2946911"/>
            <a:ext cx="6084000" cy="3066960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590CC-D915-1F48-E1B9-CFBF70BC5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5" y="4140870"/>
            <a:ext cx="6084000" cy="2052364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15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8FFF18-2DED-4406-B248-85DE5EAB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Marlène Bras</a:t>
            </a:r>
          </a:p>
        </p:txBody>
      </p:sp>
      <p:pic>
        <p:nvPicPr>
          <p:cNvPr id="6" name="Picture 5" descr="A red and black text&#10;&#10;Description automatically generated">
            <a:extLst>
              <a:ext uri="{FF2B5EF4-FFF2-40B4-BE49-F238E27FC236}">
                <a16:creationId xmlns:a16="http://schemas.microsoft.com/office/drawing/2014/main" id="{02E26C37-1B7F-130A-A2B1-EC9DE057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5" t="17789" r="11882" b="20075"/>
          <a:stretch/>
        </p:blipFill>
        <p:spPr>
          <a:xfrm>
            <a:off x="4476818" y="196513"/>
            <a:ext cx="3238364" cy="1362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432BD-12AF-D5AB-5AFA-FA62ABE28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60" y="2145323"/>
            <a:ext cx="8325643" cy="406536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6F8B9E-2AE1-2ECE-0844-11D622F276D8}"/>
              </a:ext>
            </a:extLst>
          </p:cNvPr>
          <p:cNvSpPr txBox="1">
            <a:spLocks/>
          </p:cNvSpPr>
          <p:nvPr/>
        </p:nvSpPr>
        <p:spPr>
          <a:xfrm>
            <a:off x="442913" y="2356337"/>
            <a:ext cx="4445610" cy="37336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IAS Ribbon Sans Bold" pitchFamily="50" charset="0"/>
              <a:buChar char="‒"/>
            </a:pPr>
            <a:r>
              <a:rPr lang="en-US" dirty="0"/>
              <a:t>&gt;2500 articles published!</a:t>
            </a:r>
          </a:p>
          <a:p>
            <a:pPr marL="342900" indent="-342900">
              <a:spcAft>
                <a:spcPts val="1200"/>
              </a:spcAft>
              <a:buFont typeface="IAS Ribbon Sans Bold" pitchFamily="50" charset="0"/>
              <a:buChar char="‒"/>
            </a:pPr>
            <a:r>
              <a:rPr lang="en-US" dirty="0"/>
              <a:t>Global reach!</a:t>
            </a:r>
          </a:p>
          <a:p>
            <a:pPr marL="342900" indent="-342900">
              <a:spcAft>
                <a:spcPts val="1200"/>
              </a:spcAft>
              <a:buFont typeface="IAS Ribbon Sans Bold" pitchFamily="50" charset="0"/>
              <a:buChar char="‒"/>
            </a:pPr>
            <a:r>
              <a:rPr lang="en-US" dirty="0"/>
              <a:t>79 supplements published!</a:t>
            </a:r>
          </a:p>
          <a:p>
            <a:pPr marL="342900" indent="-342900">
              <a:spcAft>
                <a:spcPts val="1200"/>
              </a:spcAft>
              <a:buFont typeface="IAS Ribbon Sans Bold" pitchFamily="50" charset="0"/>
              <a:buChar char="‒"/>
            </a:pPr>
            <a:r>
              <a:rPr lang="en-US" dirty="0"/>
              <a:t>&gt;5000 participants attended our virtual workshops in the period 2022-2024!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53F04-4565-CEC6-9919-40E4D6C64720}"/>
              </a:ext>
            </a:extLst>
          </p:cNvPr>
          <p:cNvSpPr txBox="1"/>
          <p:nvPr/>
        </p:nvSpPr>
        <p:spPr>
          <a:xfrm>
            <a:off x="7016261" y="5949077"/>
            <a:ext cx="2818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E0001B"/>
                </a:solidFill>
              </a:rPr>
              <a:t>Country of JIAS readers in 2023</a:t>
            </a:r>
            <a:endParaRPr lang="en-GB" sz="1100" b="1" dirty="0">
              <a:solidFill>
                <a:srgbClr val="E00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9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8FFF18-2DED-4406-B248-85DE5EAB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Marlène Bras</a:t>
            </a:r>
          </a:p>
        </p:txBody>
      </p:sp>
      <p:pic>
        <p:nvPicPr>
          <p:cNvPr id="6" name="Picture 5" descr="A red and black text&#10;&#10;Description automatically generated">
            <a:extLst>
              <a:ext uri="{FF2B5EF4-FFF2-40B4-BE49-F238E27FC236}">
                <a16:creationId xmlns:a16="http://schemas.microsoft.com/office/drawing/2014/main" id="{02E26C37-1B7F-130A-A2B1-EC9DE057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5" t="17789" r="11882" b="20075"/>
          <a:stretch/>
        </p:blipFill>
        <p:spPr>
          <a:xfrm>
            <a:off x="4476818" y="196513"/>
            <a:ext cx="3238364" cy="13622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E2BB8-7A86-F0F3-3FC9-50ABE8A1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93" y="1803943"/>
            <a:ext cx="10371969" cy="438284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We </a:t>
            </a:r>
            <a:r>
              <a:rPr lang="en-US" noProof="0"/>
              <a:t>are thankful </a:t>
            </a:r>
            <a:r>
              <a:rPr lang="en-US" noProof="0" dirty="0"/>
              <a:t>to our Editors-in-Chief who all served with passion and dedication, and to the numerous Editorial Board members, Deputy Editors, Reviewers, Authors and Readers!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Editors in Chief</a:t>
            </a:r>
            <a:r>
              <a:rPr lang="en-US" dirty="0"/>
              <a:t>:</a:t>
            </a:r>
            <a:endParaRPr lang="en-US" noProof="0" dirty="0"/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Mark Wainberg: 2004–2017</a:t>
            </a:r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Elly </a:t>
            </a:r>
            <a:r>
              <a:rPr lang="en-US" dirty="0" err="1"/>
              <a:t>Katabira</a:t>
            </a:r>
            <a:r>
              <a:rPr lang="en-US" dirty="0"/>
              <a:t>: 2004–2009 </a:t>
            </a:r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Papa Salif Sow: 2009–2017 </a:t>
            </a:r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Susan Kippax: 2009–2019 </a:t>
            </a:r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Kenneth H. Mayer: 2017–present </a:t>
            </a:r>
          </a:p>
          <a:p>
            <a:pPr marL="971550" lvl="1" indent="-285750">
              <a:buFont typeface="IAS Ribbon Sans Bold" pitchFamily="50" charset="0"/>
              <a:buChar char="‒"/>
            </a:pPr>
            <a:r>
              <a:rPr lang="en-US" dirty="0"/>
              <a:t>Annette Sohn: 2018–present</a:t>
            </a:r>
          </a:p>
        </p:txBody>
      </p:sp>
    </p:spTree>
    <p:extLst>
      <p:ext uri="{BB962C8B-B14F-4D97-AF65-F5344CB8AC3E}">
        <p14:creationId xmlns:p14="http://schemas.microsoft.com/office/powerpoint/2010/main" val="382624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0F00FF80-E7FE-FDCB-2E3D-2D11CC699D02}"/>
              </a:ext>
            </a:extLst>
          </p:cNvPr>
          <p:cNvSpPr txBox="1">
            <a:spLocks/>
          </p:cNvSpPr>
          <p:nvPr/>
        </p:nvSpPr>
        <p:spPr bwMode="gray">
          <a:xfrm>
            <a:off x="3239453" y="2959277"/>
            <a:ext cx="10115819" cy="7204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accent1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321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 map formed by people united">
            <a:extLst>
              <a:ext uri="{FF2B5EF4-FFF2-40B4-BE49-F238E27FC236}">
                <a16:creationId xmlns:a16="http://schemas.microsoft.com/office/drawing/2014/main" id="{2DC8C95E-F351-E0F4-445E-6D15CE80F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5"/>
          <a:stretch/>
        </p:blipFill>
        <p:spPr>
          <a:xfrm>
            <a:off x="1524000" y="1879918"/>
            <a:ext cx="9144000" cy="4848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ADEEF-0869-55CD-9301-D1090346D6A8}"/>
              </a:ext>
            </a:extLst>
          </p:cNvPr>
          <p:cNvSpPr txBox="1"/>
          <p:nvPr/>
        </p:nvSpPr>
        <p:spPr>
          <a:xfrm>
            <a:off x="6023564" y="4391273"/>
            <a:ext cx="973000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37.8%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130A6-D47C-3888-5193-6C0FED16DECF}"/>
              </a:ext>
            </a:extLst>
          </p:cNvPr>
          <p:cNvSpPr txBox="1"/>
          <p:nvPr/>
        </p:nvSpPr>
        <p:spPr>
          <a:xfrm>
            <a:off x="3719308" y="4976261"/>
            <a:ext cx="79208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IAS Ribbon Sans Bold" pitchFamily="50" charset="0"/>
                <a:ea typeface="IAS Ribbon Sans Bold" pitchFamily="50" charset="0"/>
              </a:rPr>
              <a:t>7.4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%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1CBCE-A805-A4A2-0F2F-6D2872FE08A6}"/>
              </a:ext>
            </a:extLst>
          </p:cNvPr>
          <p:cNvSpPr txBox="1"/>
          <p:nvPr/>
        </p:nvSpPr>
        <p:spPr>
          <a:xfrm>
            <a:off x="8687860" y="3824133"/>
            <a:ext cx="893462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IAS Ribbon Sans Bold" pitchFamily="50" charset="0"/>
                <a:ea typeface="IAS Ribbon Sans Bold" pitchFamily="50" charset="0"/>
              </a:rPr>
              <a:t>16.8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%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986A0-5CFC-7BFB-4CEE-CDD751713F2C}"/>
              </a:ext>
            </a:extLst>
          </p:cNvPr>
          <p:cNvSpPr txBox="1"/>
          <p:nvPr/>
        </p:nvSpPr>
        <p:spPr>
          <a:xfrm>
            <a:off x="5851927" y="2879372"/>
            <a:ext cx="937019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IAS Ribbon Sans Bold" pitchFamily="50" charset="0"/>
                <a:ea typeface="IAS Ribbon Sans Bold" pitchFamily="50" charset="0"/>
              </a:rPr>
              <a:t>12.5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%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D330B8-9878-4611-9132-8873AC91EA54}"/>
              </a:ext>
            </a:extLst>
          </p:cNvPr>
          <p:cNvSpPr txBox="1"/>
          <p:nvPr/>
        </p:nvSpPr>
        <p:spPr>
          <a:xfrm>
            <a:off x="2927219" y="2888029"/>
            <a:ext cx="937019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IAS Ribbon Sans Bold" pitchFamily="50" charset="0"/>
                <a:ea typeface="IAS Ribbon Sans Bold" pitchFamily="50" charset="0"/>
              </a:rPr>
              <a:t>25.5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%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ECEC9-443A-D022-8C33-E291CB969E6E}"/>
              </a:ext>
            </a:extLst>
          </p:cNvPr>
          <p:cNvSpPr txBox="1"/>
          <p:nvPr/>
        </p:nvSpPr>
        <p:spPr>
          <a:xfrm>
            <a:off x="4125044" y="856171"/>
            <a:ext cx="3941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/>
                <a:ea typeface="+mn-ea"/>
                <a:cs typeface="+mn-cs"/>
              </a:rPr>
              <a:t>1</a:t>
            </a:r>
            <a:r>
              <a:rPr lang="en-US" sz="4200" dirty="0">
                <a:solidFill>
                  <a:prstClr val="black"/>
                </a:solidFill>
                <a:latin typeface="IAS Ribbon Sans Bold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/>
                <a:ea typeface="+mn-ea"/>
                <a:cs typeface="+mn-cs"/>
              </a:rPr>
              <a:t>,123</a:t>
            </a:r>
            <a:endParaRPr kumimoji="0" lang="LID4096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0F3BB-1F42-F641-2637-21510FE3A825}"/>
              </a:ext>
            </a:extLst>
          </p:cNvPr>
          <p:cNvSpPr txBox="1"/>
          <p:nvPr/>
        </p:nvSpPr>
        <p:spPr>
          <a:xfrm>
            <a:off x="3042623" y="3061833"/>
            <a:ext cx="79208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3,347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40662-1736-AF48-5D62-33D3EF8D1FF4}"/>
              </a:ext>
            </a:extLst>
          </p:cNvPr>
          <p:cNvSpPr txBox="1"/>
          <p:nvPr/>
        </p:nvSpPr>
        <p:spPr>
          <a:xfrm>
            <a:off x="6184108" y="4497859"/>
            <a:ext cx="79208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4,961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3629F-B806-D99E-2382-C01228E62219}"/>
              </a:ext>
            </a:extLst>
          </p:cNvPr>
          <p:cNvSpPr txBox="1"/>
          <p:nvPr/>
        </p:nvSpPr>
        <p:spPr>
          <a:xfrm>
            <a:off x="6006731" y="2984577"/>
            <a:ext cx="93701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1,640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E1FB07-7D4F-AF17-614A-FB4FC0F03D2A}"/>
              </a:ext>
            </a:extLst>
          </p:cNvPr>
          <p:cNvSpPr txBox="1"/>
          <p:nvPr/>
        </p:nvSpPr>
        <p:spPr>
          <a:xfrm>
            <a:off x="8819052" y="3912026"/>
            <a:ext cx="893462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2,204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77CBF1-D9EB-5F36-0F15-817F9E3C0EDB}"/>
              </a:ext>
            </a:extLst>
          </p:cNvPr>
          <p:cNvSpPr txBox="1"/>
          <p:nvPr/>
        </p:nvSpPr>
        <p:spPr>
          <a:xfrm>
            <a:off x="3815866" y="5150065"/>
            <a:ext cx="792088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AS Ribbon Sans Bold" pitchFamily="50" charset="0"/>
                <a:ea typeface="IAS Ribbon Sans Bold" pitchFamily="50" charset="0"/>
                <a:cs typeface="+mn-cs"/>
              </a:rPr>
              <a:t>971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AS Ribbon Sans Bold" pitchFamily="50" charset="0"/>
              <a:ea typeface="IAS Ribbon Sans Bold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8750FE-8DD1-0F3E-A804-EE008C04E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47974"/>
              </p:ext>
            </p:extLst>
          </p:nvPr>
        </p:nvGraphicFramePr>
        <p:xfrm>
          <a:off x="2792906" y="517669"/>
          <a:ext cx="7772862" cy="672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01E4352-34FE-4757-10A6-8B802DC2D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96137"/>
              </p:ext>
            </p:extLst>
          </p:nvPr>
        </p:nvGraphicFramePr>
        <p:xfrm>
          <a:off x="3511805" y="1083365"/>
          <a:ext cx="6520070" cy="469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64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people in the shape of a heart&#10;&#10;Description automatically generated">
            <a:extLst>
              <a:ext uri="{FF2B5EF4-FFF2-40B4-BE49-F238E27FC236}">
                <a16:creationId xmlns:a16="http://schemas.microsoft.com/office/drawing/2014/main" id="{CB3A67CA-1293-F8B1-EA30-3F6F32B44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-609601"/>
            <a:ext cx="11421424" cy="73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A65943-39CD-9B60-087A-31341B2B4F26}"/>
              </a:ext>
            </a:extLst>
          </p:cNvPr>
          <p:cNvGrpSpPr/>
          <p:nvPr/>
        </p:nvGrpSpPr>
        <p:grpSpPr>
          <a:xfrm>
            <a:off x="3263900" y="1420060"/>
            <a:ext cx="7615537" cy="4887611"/>
            <a:chOff x="622300" y="1915360"/>
            <a:chExt cx="7615537" cy="48876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0D19C7-04F0-BDAA-11A9-642C28645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00" y="1915360"/>
              <a:ext cx="7615537" cy="4887611"/>
            </a:xfrm>
            <a:prstGeom prst="rect">
              <a:avLst/>
            </a:prstGeom>
          </p:spPr>
        </p:pic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1F7C16AA-C481-FFF9-E680-9072CF5B0EFF}"/>
                </a:ext>
              </a:extLst>
            </p:cNvPr>
            <p:cNvSpPr/>
            <p:nvPr/>
          </p:nvSpPr>
          <p:spPr>
            <a:xfrm>
              <a:off x="4477538" y="2829801"/>
              <a:ext cx="1101206" cy="88283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CC99">
                <a:alpha val="25882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-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AS Ribbon Sans Light"/>
                <a:ea typeface="+mn-ea"/>
                <a:cs typeface="+mn-cs"/>
              </a:endParaRPr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44956D2D-EEA4-4745-6384-FE545A9173FA}"/>
                </a:ext>
              </a:extLst>
            </p:cNvPr>
            <p:cNvSpPr/>
            <p:nvPr/>
          </p:nvSpPr>
          <p:spPr>
            <a:xfrm>
              <a:off x="2247475" y="4238690"/>
              <a:ext cx="1216670" cy="8152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CC99">
                <a:alpha val="25882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-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AS Ribbon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">
            <a:extLst>
              <a:ext uri="{FF2B5EF4-FFF2-40B4-BE49-F238E27FC236}">
                <a16:creationId xmlns:a16="http://schemas.microsoft.com/office/drawing/2014/main" id="{0515ED2E-2458-8E05-4C52-1AF6AFE8E0BB}"/>
              </a:ext>
            </a:extLst>
          </p:cNvPr>
          <p:cNvGrpSpPr/>
          <p:nvPr/>
        </p:nvGrpSpPr>
        <p:grpSpPr>
          <a:xfrm>
            <a:off x="4738270" y="3322545"/>
            <a:ext cx="2199644" cy="1620911"/>
            <a:chOff x="1211067" y="2819131"/>
            <a:chExt cx="2199644" cy="1620911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96DEA77-9E75-2706-E617-2058D35C00F8}"/>
                </a:ext>
              </a:extLst>
            </p:cNvPr>
            <p:cNvSpPr/>
            <p:nvPr/>
          </p:nvSpPr>
          <p:spPr>
            <a:xfrm>
              <a:off x="1211067" y="3180045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Uniting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the HIV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response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909CA2C0-900E-E085-D9C5-D93C8819BED1}"/>
                </a:ext>
              </a:extLst>
            </p:cNvPr>
            <p:cNvSpPr txBox="1"/>
            <p:nvPr/>
          </p:nvSpPr>
          <p:spPr>
            <a:xfrm>
              <a:off x="1241833" y="2819131"/>
              <a:ext cx="2114549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>
                  <a:solidFill>
                    <a:srgbClr val="000000"/>
                  </a:solidFill>
                  <a:latin typeface="IAS Ribbon Sans Light"/>
                </a:rPr>
                <a:t>June - July</a:t>
              </a: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 2024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03C0B5-9328-23D1-2CEA-EF120C442972}"/>
              </a:ext>
            </a:extLst>
          </p:cNvPr>
          <p:cNvGrpSpPr/>
          <p:nvPr/>
        </p:nvGrpSpPr>
        <p:grpSpPr>
          <a:xfrm>
            <a:off x="1159883" y="3344905"/>
            <a:ext cx="2213544" cy="1598551"/>
            <a:chOff x="1211067" y="892631"/>
            <a:chExt cx="2213544" cy="1598551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B73F679-0F8F-7CFF-7BDF-73900527B047}"/>
                </a:ext>
              </a:extLst>
            </p:cNvPr>
            <p:cNvSpPr/>
            <p:nvPr/>
          </p:nvSpPr>
          <p:spPr>
            <a:xfrm>
              <a:off x="1224967" y="1231185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Upholding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human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rights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and putting people first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D40168E7-B4B1-0447-179C-329FA74CEFF5}"/>
                </a:ext>
              </a:extLst>
            </p:cNvPr>
            <p:cNvSpPr txBox="1"/>
            <p:nvPr/>
          </p:nvSpPr>
          <p:spPr>
            <a:xfrm>
              <a:off x="1211067" y="892631"/>
              <a:ext cx="2114549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April </a:t>
              </a:r>
              <a:r>
                <a:rPr lang="fr-FR" sz="1600">
                  <a:solidFill>
                    <a:srgbClr val="000000"/>
                  </a:solidFill>
                  <a:latin typeface="IAS Ribbon Sans Light"/>
                </a:rPr>
                <a:t>- May </a:t>
              </a: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2024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EB7F61D1-E928-5D97-E13C-9AB6D106952E}"/>
              </a:ext>
            </a:extLst>
          </p:cNvPr>
          <p:cNvGrpSpPr/>
          <p:nvPr/>
        </p:nvGrpSpPr>
        <p:grpSpPr>
          <a:xfrm>
            <a:off x="4620797" y="5160078"/>
            <a:ext cx="2434590" cy="1628380"/>
            <a:chOff x="8841425" y="2703415"/>
            <a:chExt cx="2434590" cy="162838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DF81D89-7580-0AE0-673B-AC634179F29C}"/>
                </a:ext>
              </a:extLst>
            </p:cNvPr>
            <p:cNvSpPr/>
            <p:nvPr/>
          </p:nvSpPr>
          <p:spPr>
            <a:xfrm>
              <a:off x="8958898" y="3071798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Improving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access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F0ACFDF2-1856-D61C-2F8E-5532DBE7D0BE}"/>
                </a:ext>
              </a:extLst>
            </p:cNvPr>
            <p:cNvSpPr txBox="1"/>
            <p:nvPr/>
          </p:nvSpPr>
          <p:spPr>
            <a:xfrm>
              <a:off x="8841425" y="2703415"/>
              <a:ext cx="2434590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err="1">
                  <a:solidFill>
                    <a:srgbClr val="000000"/>
                  </a:solidFill>
                  <a:latin typeface="IAS Ribbon Sans Light"/>
                </a:rPr>
                <a:t>Dec</a:t>
              </a:r>
              <a:r>
                <a:rPr lang="fr-FR" sz="1600">
                  <a:solidFill>
                    <a:srgbClr val="000000"/>
                  </a:solidFill>
                  <a:latin typeface="IAS Ribbon Sans Light"/>
                </a:rPr>
                <a:t>. 2024 – Jan. 2025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D3D585-1949-4042-AEF6-6EACE127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43" y="1078773"/>
            <a:ext cx="3267898" cy="16395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FEDF56-6C42-1D7E-026B-A007C50B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957" y="1078773"/>
            <a:ext cx="3268800" cy="15797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6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51D6111D-C54F-B28E-5AAD-9D88FA131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7" y="1078773"/>
            <a:ext cx="3268800" cy="204380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5" name="Group 22">
            <a:extLst>
              <a:ext uri="{FF2B5EF4-FFF2-40B4-BE49-F238E27FC236}">
                <a16:creationId xmlns:a16="http://schemas.microsoft.com/office/drawing/2014/main" id="{52C3101B-18ED-5390-2ED2-051A1E251608}"/>
              </a:ext>
            </a:extLst>
          </p:cNvPr>
          <p:cNvGrpSpPr/>
          <p:nvPr/>
        </p:nvGrpSpPr>
        <p:grpSpPr>
          <a:xfrm>
            <a:off x="8124957" y="3315077"/>
            <a:ext cx="2361289" cy="1628379"/>
            <a:chOff x="6360612" y="4429520"/>
            <a:chExt cx="2361289" cy="1628379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C6D2CCA-7990-E9FC-3BCF-BCA1E8A26474}"/>
                </a:ext>
              </a:extLst>
            </p:cNvPr>
            <p:cNvSpPr/>
            <p:nvPr/>
          </p:nvSpPr>
          <p:spPr>
            <a:xfrm>
              <a:off x="6441435" y="4797902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Promoting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the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latest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research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C919E719-2AF7-F7A2-0284-83506275A11E}"/>
                </a:ext>
              </a:extLst>
            </p:cNvPr>
            <p:cNvSpPr txBox="1"/>
            <p:nvPr/>
          </p:nvSpPr>
          <p:spPr>
            <a:xfrm>
              <a:off x="6360612" y="4429520"/>
              <a:ext cx="2361289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>
                  <a:solidFill>
                    <a:srgbClr val="000000"/>
                  </a:solidFill>
                  <a:latin typeface="IAS Ribbon Sans Light"/>
                </a:rPr>
                <a:t>August</a:t>
              </a: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 – Sept. 2024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5133D1-122B-F831-02C3-B24BD6AAFF42}"/>
              </a:ext>
            </a:extLst>
          </p:cNvPr>
          <p:cNvGrpSpPr/>
          <p:nvPr/>
        </p:nvGrpSpPr>
        <p:grpSpPr>
          <a:xfrm>
            <a:off x="1120428" y="5189907"/>
            <a:ext cx="2252999" cy="1598551"/>
            <a:chOff x="8909987" y="892631"/>
            <a:chExt cx="2252999" cy="1598551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169E239C-C65F-DF8B-0747-A18064F5A519}"/>
                </a:ext>
              </a:extLst>
            </p:cNvPr>
            <p:cNvSpPr/>
            <p:nvPr/>
          </p:nvSpPr>
          <p:spPr>
            <a:xfrm>
              <a:off x="8963342" y="1231185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Advancing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prevention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565FB0D8-85A4-90E0-A35E-594AE1B97494}"/>
                </a:ext>
              </a:extLst>
            </p:cNvPr>
            <p:cNvSpPr txBox="1"/>
            <p:nvPr/>
          </p:nvSpPr>
          <p:spPr>
            <a:xfrm>
              <a:off x="8909987" y="892631"/>
              <a:ext cx="2242181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err="1">
                  <a:solidFill>
                    <a:srgbClr val="000000"/>
                  </a:solidFill>
                  <a:uFillTx/>
                  <a:latin typeface="IAS Ribbon Sans Light"/>
                </a:rPr>
                <a:t>October</a:t>
              </a: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 – Nov. 2024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13F2A592-1E44-1024-F053-B93870416AFE}"/>
              </a:ext>
            </a:extLst>
          </p:cNvPr>
          <p:cNvGrpSpPr/>
          <p:nvPr/>
        </p:nvGrpSpPr>
        <p:grpSpPr>
          <a:xfrm>
            <a:off x="8124957" y="5160079"/>
            <a:ext cx="2463795" cy="1628379"/>
            <a:chOff x="8792521" y="4531802"/>
            <a:chExt cx="2463795" cy="1628379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CD4E5A5-9114-D8F5-A70E-F5E042B77B94}"/>
                </a:ext>
              </a:extLst>
            </p:cNvPr>
            <p:cNvSpPr/>
            <p:nvPr/>
          </p:nvSpPr>
          <p:spPr>
            <a:xfrm>
              <a:off x="8971589" y="4900184"/>
              <a:ext cx="2199644" cy="1259997"/>
            </a:xfrm>
            <a:prstGeom prst="rect">
              <a:avLst/>
            </a:prstGeom>
            <a:solidFill>
              <a:srgbClr val="E000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IAS Ribbon Sans Light"/>
                </a:rPr>
                <a:t>Integrating</a:t>
              </a:r>
              <a:r>
                <a:rPr lang="fr-FR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IAS Ribbon Sans Light"/>
                </a:rPr>
                <a:t> services </a:t>
              </a: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H" sz="1800" b="0" i="0" u="none" strike="noStrike" kern="1200" cap="none" spc="0" baseline="0" dirty="0">
                <a:solidFill>
                  <a:srgbClr val="FFFFFF"/>
                </a:solidFill>
                <a:uFillTx/>
                <a:latin typeface="IAS Ribbon Sans Ligh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17B20-3437-A089-BEC1-1AD5A7C0CB0A}"/>
                </a:ext>
              </a:extLst>
            </p:cNvPr>
            <p:cNvSpPr txBox="1"/>
            <p:nvPr/>
          </p:nvSpPr>
          <p:spPr>
            <a:xfrm>
              <a:off x="8792521" y="4531802"/>
              <a:ext cx="2463795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err="1">
                  <a:solidFill>
                    <a:srgbClr val="000000"/>
                  </a:solidFill>
                  <a:uFillTx/>
                  <a:latin typeface="IAS Ribbon Sans Light"/>
                </a:rPr>
                <a:t>February</a:t>
              </a: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IAS Ribbon Sans Light"/>
                </a:rPr>
                <a:t> - March 2025</a:t>
              </a:r>
              <a:endParaRPr lang="en-CH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4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F3D4E96-397C-2B9C-BE23-3B94A373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9494"/>
          <a:stretch>
            <a:fillRect/>
          </a:stretch>
        </p:blipFill>
        <p:spPr>
          <a:xfrm>
            <a:off x="922410" y="734473"/>
            <a:ext cx="5232059" cy="2781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Placeholder 29" descr="A computer on a table&#10;&#10;Description automatically generated">
            <a:extLst>
              <a:ext uri="{FF2B5EF4-FFF2-40B4-BE49-F238E27FC236}">
                <a16:creationId xmlns:a16="http://schemas.microsoft.com/office/drawing/2014/main" id="{21F3E9A6-2689-C8BA-DE66-81693B62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565" r="-2" b="15883"/>
          <a:stretch>
            <a:fillRect/>
          </a:stretch>
        </p:blipFill>
        <p:spPr>
          <a:xfrm>
            <a:off x="709135" y="3696151"/>
            <a:ext cx="5658599" cy="2781943"/>
          </a:xfrm>
          <a:prstGeom prst="rect">
            <a:avLst/>
          </a:prstGeom>
          <a:solidFill>
            <a:srgbClr val="D9D9D9"/>
          </a:solidFill>
          <a:ln cap="flat">
            <a:noFill/>
          </a:ln>
        </p:spPr>
      </p:pic>
      <p:pic>
        <p:nvPicPr>
          <p:cNvPr id="4" name="Picture Placeholder 7" descr="A person holding a phone&#10;&#10;Description automatically generated">
            <a:extLst>
              <a:ext uri="{FF2B5EF4-FFF2-40B4-BE49-F238E27FC236}">
                <a16:creationId xmlns:a16="http://schemas.microsoft.com/office/drawing/2014/main" id="{0781323F-0C3D-BCEF-8BED-F808019799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53" r="20189" b="2"/>
          <a:stretch>
            <a:fillRect/>
          </a:stretch>
        </p:blipFill>
        <p:spPr>
          <a:xfrm>
            <a:off x="6736220" y="499015"/>
            <a:ext cx="4851303" cy="5979069"/>
          </a:xfrm>
          <a:prstGeom prst="rect">
            <a:avLst/>
          </a:prstGeom>
          <a:solidFill>
            <a:srgbClr val="D9D9D9"/>
          </a:solidFill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04ECC74-27FA-1C36-F4E1-2C09AFC4E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77" y="441176"/>
            <a:ext cx="1236665" cy="5034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E4309E74-F2B6-04BB-B147-F5092FBA8582}"/>
              </a:ext>
            </a:extLst>
          </p:cNvPr>
          <p:cNvSpPr txBox="1"/>
          <p:nvPr/>
        </p:nvSpPr>
        <p:spPr>
          <a:xfrm>
            <a:off x="9825246" y="6478094"/>
            <a:ext cx="213076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IAS Ribbon Sans Light" pitchFamily="50"/>
                <a:ea typeface="IAS Ribbon Sans Light" pitchFamily="50"/>
              </a:rPr>
              <a:t>plus.iasociety.org</a:t>
            </a:r>
            <a:endParaRPr lang="en-CH" sz="1600" b="0" i="0" u="none" strike="noStrike" kern="1200" cap="none" spc="0" baseline="0">
              <a:solidFill>
                <a:srgbClr val="000000"/>
              </a:solidFill>
              <a:uFillTx/>
              <a:latin typeface="IAS Ribbon Sans Light" pitchFamily="50"/>
              <a:ea typeface="IAS Ribbon Sans Light" pitchFamily="5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BD914E-CBE8-F82A-9D33-AE332A021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1" y="1241259"/>
            <a:ext cx="10040698" cy="4781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8D1A6B-A68D-CCBE-E090-2EE8AD6D98CB}"/>
              </a:ext>
            </a:extLst>
          </p:cNvPr>
          <p:cNvSpPr txBox="1"/>
          <p:nvPr/>
        </p:nvSpPr>
        <p:spPr>
          <a:xfrm>
            <a:off x="7626158" y="3524076"/>
            <a:ext cx="1730278" cy="4224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🎀</a:t>
            </a:r>
            <a:r>
              <a:rPr lang="en-US" dirty="0">
                <a:latin typeface="+mj-lt"/>
              </a:rPr>
              <a:t>HIVR4P </a:t>
            </a:r>
            <a:r>
              <a:rPr lang="en-US" dirty="0"/>
              <a:t>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FD23F-2A48-0D33-5705-FF1BC03992CC}"/>
              </a:ext>
            </a:extLst>
          </p:cNvPr>
          <p:cNvSpPr txBox="1"/>
          <p:nvPr/>
        </p:nvSpPr>
        <p:spPr>
          <a:xfrm>
            <a:off x="4938376" y="4161385"/>
            <a:ext cx="1240751" cy="4224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🎀</a:t>
            </a:r>
            <a:r>
              <a:rPr lang="en-US" dirty="0">
                <a:latin typeface="+mj-lt"/>
              </a:rPr>
              <a:t>IAS </a:t>
            </a:r>
            <a:r>
              <a:rPr lang="en-US" dirty="0"/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ECC67-0B2E-1F20-EB97-E85E09B284D1}"/>
              </a:ext>
            </a:extLst>
          </p:cNvPr>
          <p:cNvSpPr txBox="1"/>
          <p:nvPr/>
        </p:nvSpPr>
        <p:spPr>
          <a:xfrm>
            <a:off x="2767831" y="5186622"/>
            <a:ext cx="1447800" cy="4224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🎀</a:t>
            </a:r>
            <a:r>
              <a:rPr lang="en-US" dirty="0">
                <a:latin typeface="+mj-lt"/>
              </a:rPr>
              <a:t>AIDS </a:t>
            </a:r>
            <a:r>
              <a:rPr lang="en-US" dirty="0"/>
              <a:t>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75DDD-56CA-F1EA-5390-BB77FA09EC80}"/>
              </a:ext>
            </a:extLst>
          </p:cNvPr>
          <p:cNvSpPr txBox="1"/>
          <p:nvPr/>
        </p:nvSpPr>
        <p:spPr>
          <a:xfrm>
            <a:off x="2121284" y="4336877"/>
            <a:ext cx="1739515" cy="4224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🎀</a:t>
            </a:r>
            <a:r>
              <a:rPr lang="en-US" dirty="0">
                <a:latin typeface="+mj-lt"/>
              </a:rPr>
              <a:t>HIVR4P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9969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4416357"/>
            <a:ext cx="7467973" cy="1641542"/>
          </a:xfrm>
        </p:spPr>
        <p:txBody>
          <a:bodyPr/>
          <a:lstStyle/>
          <a:p>
            <a:r>
              <a:rPr lang="en-US" sz="3200" noProof="0" dirty="0">
                <a:solidFill>
                  <a:srgbClr val="E0001B"/>
                </a:solidFill>
              </a:rPr>
              <a:t>Celebrating 20 years of global impact and scientific excellence!</a:t>
            </a:r>
            <a:endParaRPr lang="en-GB" sz="3200" noProof="0" dirty="0">
              <a:solidFill>
                <a:srgbClr val="E0001B"/>
              </a:solidFill>
            </a:endParaRPr>
          </a:p>
        </p:txBody>
      </p:sp>
      <p:pic>
        <p:nvPicPr>
          <p:cNvPr id="4" name="Picture 3" descr="A red and black text&#10;&#10;Description automatically generated">
            <a:extLst>
              <a:ext uri="{FF2B5EF4-FFF2-40B4-BE49-F238E27FC236}">
                <a16:creationId xmlns:a16="http://schemas.microsoft.com/office/drawing/2014/main" id="{E6492996-5C58-874E-652D-56F1B3DAD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5" t="17789" r="11882" b="20075"/>
          <a:stretch/>
        </p:blipFill>
        <p:spPr>
          <a:xfrm>
            <a:off x="3837869" y="1992258"/>
            <a:ext cx="4516262" cy="18997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FAA-B0E0-F1FB-66CB-F2DC4169B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theme/theme1.xml><?xml version="1.0" encoding="utf-8"?>
<a:theme xmlns:a="http://schemas.openxmlformats.org/drawingml/2006/main" name="1_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_PowerPoint_Template_IASRibbonSans_02" id="{E295BE98-0F4B-4B26-B1FF-7A10E4425561}" vid="{7DDE96D7-6AA2-4C52-9150-A4108908F2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2adf97-5915-4597-9811-1c197448af34">
      <Terms xmlns="http://schemas.microsoft.com/office/infopath/2007/PartnerControls"/>
    </lcf76f155ced4ddcb4097134ff3c332f>
    <TaxCatchAll xmlns="250929fa-9806-4449-af20-7947085fa1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17C82BB89904790C9B353DDFAF77F" ma:contentTypeVersion="15" ma:contentTypeDescription="Create a new document." ma:contentTypeScope="" ma:versionID="3ef635a0f19a71936e9ba420541db209">
  <xsd:schema xmlns:xsd="http://www.w3.org/2001/XMLSchema" xmlns:xs="http://www.w3.org/2001/XMLSchema" xmlns:p="http://schemas.microsoft.com/office/2006/metadata/properties" xmlns:ns2="bd2adf97-5915-4597-9811-1c197448af34" xmlns:ns3="250929fa-9806-4449-af20-7947085fa170" targetNamespace="http://schemas.microsoft.com/office/2006/metadata/properties" ma:root="true" ma:fieldsID="e9e1113a2aa54655db51718adb3215a7" ns2:_="" ns3:_="">
    <xsd:import namespace="bd2adf97-5915-4597-9811-1c197448af3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adf97-5915-4597-9811-1c197448a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9871A1-3FB8-4F06-8FF5-B26747FBB70A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250929fa-9806-4449-af20-7947085fa17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d2adf97-5915-4597-9811-1c197448af3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4176E9-C925-4B32-AB17-AA50DFFB0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20E2D-AD9C-491F-B4F8-09733A743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adf97-5915-4597-9811-1c197448af3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766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Yu Gothic</vt:lpstr>
      <vt:lpstr>Aptos</vt:lpstr>
      <vt:lpstr>Arial</vt:lpstr>
      <vt:lpstr>IAS Ribbon Sans Bold</vt:lpstr>
      <vt:lpstr>IAS Ribbon Sans Light</vt:lpstr>
      <vt:lpstr>IASRibbonSans</vt:lpstr>
      <vt:lpstr>Ping LCG Light</vt:lpstr>
      <vt:lpstr>Times New Roman</vt:lpstr>
      <vt:lpstr>Verdana</vt:lpstr>
      <vt:lpstr>Wingdings</vt:lpstr>
      <vt:lpstr>1_International AIDS Society</vt:lpstr>
      <vt:lpstr>General Members’ Meeting July 2024 Secretariat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Celebrating 20 years of global impact and scientific excellence!</vt:lpstr>
      <vt:lpstr>Founded by Dr. Mark A. Wainberg, past President of the International AIDS Society, and first launched during AIDS 2004 in Bangkok, Thailand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IAS Strategy 2026-2030: Update</dc:title>
  <dc:creator>Diana Paredes</dc:creator>
  <cp:lastModifiedBy>Preview 8 Rack 2</cp:lastModifiedBy>
  <cp:revision>81</cp:revision>
  <dcterms:created xsi:type="dcterms:W3CDTF">2024-06-26T13:50:38Z</dcterms:created>
  <dcterms:modified xsi:type="dcterms:W3CDTF">2024-07-22T14:18:23Z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0x01010051717C82BB89904790C9B353DDFAF77F</vt:lpwstr>
  </property>
  <property fmtid="{D5CDD505-2E9C-101B-9397-08002B2CF9AE}" pid="3" name="MediaServiceImageTags">
    <vt:lpwstr/>
  </property>
</Properties>
</file>