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338" r:id="rId5"/>
    <p:sldId id="342" r:id="rId6"/>
    <p:sldId id="309" r:id="rId7"/>
    <p:sldId id="312" r:id="rId8"/>
    <p:sldId id="329" r:id="rId9"/>
    <p:sldId id="340" r:id="rId10"/>
    <p:sldId id="344" r:id="rId11"/>
    <p:sldId id="341" r:id="rId12"/>
    <p:sldId id="295" r:id="rId13"/>
    <p:sldId id="296" r:id="rId14"/>
    <p:sldId id="304" r:id="rId15"/>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8C2651C-1A98-C25C-25A2-D6EC5D7A78C9}" name="ricardo.rubio@geneva.msf.org" initials="ri" userId="S::urn:spo:guest#ricardo.rubio@geneva.msf.org::" providerId="AD"/>
  <p188:author id="{7B098775-354D-816A-EEBE-01563F7B7FAE}" name="Emmanuel Flamand" initials="EF" userId="S::emmanuel.flamand@iasociety.org::6f14b49b-82ba-4982-93cd-3fa51742b3fa" providerId="AD"/>
  <p188:author id="{6F208681-F60B-2D76-AA44-141D59DB8953}" name="jenniferk@kff.org" initials="je" userId="S::urn:spo:guest#jenniferk@kff.org::"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75" autoAdjust="0"/>
    <p:restoredTop sz="72822" autoAdjust="0"/>
  </p:normalViewPr>
  <p:slideViewPr>
    <p:cSldViewPr snapToGrid="0" showGuides="1">
      <p:cViewPr varScale="1">
        <p:scale>
          <a:sx n="87" d="100"/>
          <a:sy n="87" d="100"/>
        </p:scale>
        <p:origin x="1230" y="84"/>
      </p:cViewPr>
      <p:guideLst/>
    </p:cSldViewPr>
  </p:slideViewPr>
  <p:notesTextViewPr>
    <p:cViewPr>
      <p:scale>
        <a:sx n="3" d="2"/>
        <a:sy n="3" d="2"/>
      </p:scale>
      <p:origin x="0" y="0"/>
    </p:cViewPr>
  </p:notesTextViewPr>
  <p:sorterViewPr>
    <p:cViewPr>
      <p:scale>
        <a:sx n="110" d="100"/>
        <a:sy n="110" d="100"/>
      </p:scale>
      <p:origin x="0" y="-8611"/>
    </p:cViewPr>
  </p:sorterViewPr>
  <p:notesViewPr>
    <p:cSldViewPr snapToGrid="0" showGuides="1">
      <p:cViewPr varScale="1">
        <p:scale>
          <a:sx n="65" d="100"/>
          <a:sy n="65" d="100"/>
        </p:scale>
        <p:origin x="2083"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6AAA520-F2F5-4EDD-89FF-112F506DBD84}"/>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dirty="0">
              <a:latin typeface="Verdana" panose="020B0604030504040204" pitchFamily="34" charset="0"/>
            </a:endParaRPr>
          </a:p>
        </p:txBody>
      </p:sp>
      <p:sp>
        <p:nvSpPr>
          <p:cNvPr id="3" name="Datumsplatzhalter 2">
            <a:extLst>
              <a:ext uri="{FF2B5EF4-FFF2-40B4-BE49-F238E27FC236}">
                <a16:creationId xmlns:a16="http://schemas.microsoft.com/office/drawing/2014/main" id="{16D02F3C-8EFD-4B07-80ED-B2429D54C343}"/>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662BD4C-6D77-4375-88B2-8F24E3740D1D}" type="datetimeFigureOut">
              <a:rPr lang="de-DE" smtClean="0">
                <a:latin typeface="Verdana" panose="020B0604030504040204" pitchFamily="34" charset="0"/>
              </a:rPr>
              <a:t>22.07.2024</a:t>
            </a:fld>
            <a:endParaRPr lang="de-DE" dirty="0">
              <a:latin typeface="Verdana" panose="020B0604030504040204" pitchFamily="34" charset="0"/>
            </a:endParaRPr>
          </a:p>
        </p:txBody>
      </p:sp>
      <p:sp>
        <p:nvSpPr>
          <p:cNvPr id="4" name="Fußzeilenplatzhalter 3">
            <a:extLst>
              <a:ext uri="{FF2B5EF4-FFF2-40B4-BE49-F238E27FC236}">
                <a16:creationId xmlns:a16="http://schemas.microsoft.com/office/drawing/2014/main" id="{D51B987F-84C1-40E0-A9D7-A8F4901E4677}"/>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dirty="0">
              <a:latin typeface="Verdana" panose="020B0604030504040204" pitchFamily="34" charset="0"/>
            </a:endParaRPr>
          </a:p>
        </p:txBody>
      </p:sp>
      <p:sp>
        <p:nvSpPr>
          <p:cNvPr id="5" name="Foliennummernplatzhalter 4">
            <a:extLst>
              <a:ext uri="{FF2B5EF4-FFF2-40B4-BE49-F238E27FC236}">
                <a16:creationId xmlns:a16="http://schemas.microsoft.com/office/drawing/2014/main" id="{05432F72-438D-4B28-B0F3-2E4B8F6078C5}"/>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DFC5FE3-128E-4546-A5A8-7038C4C3160C}" type="slidenum">
              <a:rPr lang="de-DE" smtClean="0">
                <a:latin typeface="Verdana" panose="020B0604030504040204" pitchFamily="34" charset="0"/>
              </a:rPr>
              <a:t>‹#›</a:t>
            </a:fld>
            <a:endParaRPr lang="de-DE" dirty="0">
              <a:latin typeface="Verdana" panose="020B0604030504040204" pitchFamily="34" charset="0"/>
            </a:endParaRPr>
          </a:p>
        </p:txBody>
      </p:sp>
    </p:spTree>
    <p:extLst>
      <p:ext uri="{BB962C8B-B14F-4D97-AF65-F5344CB8AC3E}">
        <p14:creationId xmlns:p14="http://schemas.microsoft.com/office/powerpoint/2010/main" val="1338465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b="0" i="0">
                <a:latin typeface="Verdana" panose="020B0604030504040204" pitchFamily="34" charset="0"/>
              </a:defRPr>
            </a:lvl1pPr>
          </a:lstStyle>
          <a:p>
            <a:endParaRPr lang="de-DE" dirty="0"/>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b="0" i="0">
                <a:latin typeface="Verdana" panose="020B0604030504040204" pitchFamily="34" charset="0"/>
              </a:defRPr>
            </a:lvl1pPr>
          </a:lstStyle>
          <a:p>
            <a:fld id="{59AF585C-AB1D-41F5-8A22-EE236ED1EB54}" type="datetimeFigureOut">
              <a:rPr lang="de-DE" smtClean="0"/>
              <a:pPr/>
              <a:t>22.07.2024</a:t>
            </a:fld>
            <a:endParaRPr lang="de-DE" dirty="0"/>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b="0" i="0">
                <a:latin typeface="Verdana" panose="020B0604030504040204" pitchFamily="34" charset="0"/>
              </a:defRPr>
            </a:lvl1pPr>
          </a:lstStyle>
          <a:p>
            <a:endParaRPr lang="de-DE" dirty="0"/>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b="0" i="0">
                <a:latin typeface="Verdana" panose="020B0604030504040204" pitchFamily="34" charset="0"/>
              </a:defRPr>
            </a:lvl1pPr>
          </a:lstStyle>
          <a:p>
            <a:fld id="{F6DADB82-A706-4784-AE8E-3965AD040C7C}" type="slidenum">
              <a:rPr lang="de-DE" smtClean="0"/>
              <a:pPr/>
              <a:t>‹#›</a:t>
            </a:fld>
            <a:endParaRPr lang="de-DE" dirty="0"/>
          </a:p>
        </p:txBody>
      </p:sp>
    </p:spTree>
    <p:extLst>
      <p:ext uri="{BB962C8B-B14F-4D97-AF65-F5344CB8AC3E}">
        <p14:creationId xmlns:p14="http://schemas.microsoft.com/office/powerpoint/2010/main" val="860537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Verdana" panose="020B0604030504040204" pitchFamily="34" charset="0"/>
        <a:ea typeface="+mn-ea"/>
        <a:cs typeface="+mn-cs"/>
      </a:defRPr>
    </a:lvl1pPr>
    <a:lvl2pPr marL="457200" algn="l" defTabSz="914400" rtl="0" eaLnBrk="1" latinLnBrk="0" hangingPunct="1">
      <a:defRPr sz="1200" b="0" i="0" kern="1200">
        <a:solidFill>
          <a:schemeClr val="tx1"/>
        </a:solidFill>
        <a:latin typeface="Verdana" panose="020B0604030504040204" pitchFamily="34" charset="0"/>
        <a:ea typeface="+mn-ea"/>
        <a:cs typeface="+mn-cs"/>
      </a:defRPr>
    </a:lvl2pPr>
    <a:lvl3pPr marL="914400" algn="l" defTabSz="914400" rtl="0" eaLnBrk="1" latinLnBrk="0" hangingPunct="1">
      <a:defRPr sz="1200" b="0" i="0" kern="1200">
        <a:solidFill>
          <a:schemeClr val="tx1"/>
        </a:solidFill>
        <a:latin typeface="Verdana" panose="020B0604030504040204" pitchFamily="34" charset="0"/>
        <a:ea typeface="+mn-ea"/>
        <a:cs typeface="+mn-cs"/>
      </a:defRPr>
    </a:lvl3pPr>
    <a:lvl4pPr marL="1371600" algn="l" defTabSz="914400" rtl="0" eaLnBrk="1" latinLnBrk="0" hangingPunct="1">
      <a:defRPr sz="1200" b="0" i="0" kern="1200">
        <a:solidFill>
          <a:schemeClr val="tx1"/>
        </a:solidFill>
        <a:latin typeface="Verdana" panose="020B0604030504040204" pitchFamily="34" charset="0"/>
        <a:ea typeface="+mn-ea"/>
        <a:cs typeface="+mn-cs"/>
      </a:defRPr>
    </a:lvl4pPr>
    <a:lvl5pPr marL="1828800" algn="l" defTabSz="914400" rtl="0" eaLnBrk="1" latinLnBrk="0" hangingPunct="1">
      <a:defRPr sz="1200" b="0" i="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Verdana" panose="020B0604030504040204" pitchFamily="34" charset="0"/>
              <a:ea typeface="+mn-ea"/>
              <a:cs typeface="+mn-cs"/>
            </a:endParaRPr>
          </a:p>
        </p:txBody>
      </p:sp>
      <p:sp>
        <p:nvSpPr>
          <p:cNvPr id="4" name="Slide Number Placeholder 3"/>
          <p:cNvSpPr>
            <a:spLocks noGrp="1"/>
          </p:cNvSpPr>
          <p:nvPr>
            <p:ph type="sldNum" sz="quarter" idx="10"/>
          </p:nvPr>
        </p:nvSpPr>
        <p:spPr/>
        <p:txBody>
          <a:bodyPr/>
          <a:lstStyle/>
          <a:p>
            <a:fld id="{F6DADB82-A706-4784-AE8E-3965AD040C7C}" type="slidenum">
              <a:rPr lang="de-DE" smtClean="0"/>
              <a:pPr/>
              <a:t>1</a:t>
            </a:fld>
            <a:endParaRPr lang="de-DE" dirty="0"/>
          </a:p>
        </p:txBody>
      </p:sp>
    </p:spTree>
    <p:extLst>
      <p:ext uri="{BB962C8B-B14F-4D97-AF65-F5344CB8AC3E}">
        <p14:creationId xmlns:p14="http://schemas.microsoft.com/office/powerpoint/2010/main" val="3448858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Verdana" panose="020B0604030504040204" pitchFamily="34" charset="0"/>
              <a:ea typeface="+mn-ea"/>
              <a:cs typeface="+mn-cs"/>
            </a:endParaRPr>
          </a:p>
        </p:txBody>
      </p:sp>
      <p:sp>
        <p:nvSpPr>
          <p:cNvPr id="4" name="Slide Number Placeholder 3"/>
          <p:cNvSpPr>
            <a:spLocks noGrp="1"/>
          </p:cNvSpPr>
          <p:nvPr>
            <p:ph type="sldNum" sz="quarter" idx="10"/>
          </p:nvPr>
        </p:nvSpPr>
        <p:spPr/>
        <p:txBody>
          <a:bodyPr/>
          <a:lstStyle/>
          <a:p>
            <a:fld id="{F6DADB82-A706-4784-AE8E-3965AD040C7C}" type="slidenum">
              <a:rPr lang="de-DE" smtClean="0"/>
              <a:pPr/>
              <a:t>10</a:t>
            </a:fld>
            <a:endParaRPr lang="de-DE" dirty="0"/>
          </a:p>
        </p:txBody>
      </p:sp>
    </p:spTree>
    <p:extLst>
      <p:ext uri="{BB962C8B-B14F-4D97-AF65-F5344CB8AC3E}">
        <p14:creationId xmlns:p14="http://schemas.microsoft.com/office/powerpoint/2010/main" val="3741154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Verdana" panose="020B0604030504040204" pitchFamily="34" charset="0"/>
              <a:ea typeface="+mn-ea"/>
              <a:cs typeface="+mn-cs"/>
            </a:endParaRPr>
          </a:p>
        </p:txBody>
      </p:sp>
      <p:sp>
        <p:nvSpPr>
          <p:cNvPr id="4" name="Slide Number Placeholder 3"/>
          <p:cNvSpPr>
            <a:spLocks noGrp="1"/>
          </p:cNvSpPr>
          <p:nvPr>
            <p:ph type="sldNum" sz="quarter" idx="10"/>
          </p:nvPr>
        </p:nvSpPr>
        <p:spPr/>
        <p:txBody>
          <a:bodyPr/>
          <a:lstStyle/>
          <a:p>
            <a:fld id="{F6DADB82-A706-4784-AE8E-3965AD040C7C}" type="slidenum">
              <a:rPr lang="de-DE" smtClean="0"/>
              <a:pPr/>
              <a:t>11</a:t>
            </a:fld>
            <a:endParaRPr lang="de-DE" dirty="0"/>
          </a:p>
        </p:txBody>
      </p:sp>
    </p:spTree>
    <p:extLst>
      <p:ext uri="{BB962C8B-B14F-4D97-AF65-F5344CB8AC3E}">
        <p14:creationId xmlns:p14="http://schemas.microsoft.com/office/powerpoint/2010/main" val="2613483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am presenting to you </a:t>
            </a:r>
            <a:r>
              <a:rPr lang="en-US" sz="1200" b="0" i="0" kern="1200" dirty="0">
                <a:solidFill>
                  <a:schemeClr val="tx1"/>
                </a:solidFill>
                <a:latin typeface="Verdana" panose="020B0604030504040204" pitchFamily="34" charset="0"/>
                <a:ea typeface="+mn-ea"/>
                <a:cs typeface="+mn-cs"/>
              </a:rPr>
              <a:t>the 2023 accounts.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latin typeface="Verdana" panose="020B060403050404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latin typeface="Verdana" panose="020B0604030504040204" pitchFamily="34" charset="0"/>
                <a:ea typeface="+mn-ea"/>
                <a:cs typeface="+mn-cs"/>
              </a:rPr>
              <a:t>Before we proceed, unless there are any objections, the auditors KPMG will not be calling in for the meeting today. But please note that the Finance Committee met with the auditors in June.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latin typeface="Verdana" panose="020B0604030504040204" pitchFamily="34" charset="0"/>
                <a:ea typeface="+mn-ea"/>
                <a:cs typeface="+mn-cs"/>
              </a:rPr>
              <a:t>Any questions can be addressed today to me and Emmanuel Flamand, Finance director.  Are there any objections?</a:t>
            </a:r>
            <a:endParaRPr lang="en-CH" sz="1200" b="0" i="0" kern="1200" dirty="0">
              <a:solidFill>
                <a:schemeClr val="tx1"/>
              </a:solidFill>
              <a:latin typeface="Verdana" panose="020B060403050404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latin typeface="Verdana" panose="020B0604030504040204" pitchFamily="34" charset="0"/>
              <a:ea typeface="+mn-ea"/>
              <a:cs typeface="+mn-cs"/>
            </a:endParaRPr>
          </a:p>
          <a:p>
            <a:r>
              <a:rPr lang="en-US" sz="1200" b="0" i="0" kern="1200" dirty="0">
                <a:solidFill>
                  <a:schemeClr val="tx1"/>
                </a:solidFill>
                <a:latin typeface="Verdana" panose="020B0604030504040204" pitchFamily="34" charset="0"/>
                <a:ea typeface="+mn-ea"/>
                <a:cs typeface="+mn-cs"/>
              </a:rPr>
              <a:t>The audited accounts include the 2023 consolidated financial statements of the IAS and the statement of the IAS 2023 conference.</a:t>
            </a:r>
          </a:p>
          <a:p>
            <a:endParaRPr lang="en-US" sz="1200" b="0" i="0" kern="1200" dirty="0">
              <a:solidFill>
                <a:schemeClr val="tx1"/>
              </a:solidFill>
              <a:latin typeface="Verdana" panose="020B0604030504040204" pitchFamily="34" charset="0"/>
              <a:ea typeface="+mn-ea"/>
              <a:cs typeface="+mn-cs"/>
            </a:endParaRPr>
          </a:p>
          <a:p>
            <a:r>
              <a:rPr lang="en-US" baseline="0" dirty="0"/>
              <a:t>You can find all the details online, and I will focus here on the main points.</a:t>
            </a:r>
          </a:p>
          <a:p>
            <a:endParaRPr lang="en-US" baseline="0" dirty="0"/>
          </a:p>
          <a:p>
            <a:r>
              <a:rPr lang="en-US" baseline="0" dirty="0"/>
              <a:t>Finally we will have to approve the appointment of the auditor for 2024.</a:t>
            </a:r>
          </a:p>
          <a:p>
            <a:endParaRPr lang="en-US" dirty="0"/>
          </a:p>
          <a:p>
            <a:endParaRPr lang="en-US" sz="1200" b="0" i="0" kern="1200" dirty="0">
              <a:solidFill>
                <a:schemeClr val="tx1"/>
              </a:solidFill>
              <a:effectLst/>
              <a:latin typeface="Verdana" panose="020B0604030504040204" pitchFamily="34" charset="0"/>
              <a:ea typeface="+mn-ea"/>
              <a:cs typeface="+mn-cs"/>
            </a:endParaRPr>
          </a:p>
        </p:txBody>
      </p:sp>
      <p:sp>
        <p:nvSpPr>
          <p:cNvPr id="4" name="Slide Number Placeholder 3"/>
          <p:cNvSpPr>
            <a:spLocks noGrp="1"/>
          </p:cNvSpPr>
          <p:nvPr>
            <p:ph type="sldNum" sz="quarter" idx="10"/>
          </p:nvPr>
        </p:nvSpPr>
        <p:spPr/>
        <p:txBody>
          <a:bodyPr/>
          <a:lstStyle/>
          <a:p>
            <a:fld id="{F6DADB82-A706-4784-AE8E-3965AD040C7C}" type="slidenum">
              <a:rPr lang="de-DE" smtClean="0"/>
              <a:pPr/>
              <a:t>2</a:t>
            </a:fld>
            <a:endParaRPr lang="de-DE" dirty="0"/>
          </a:p>
        </p:txBody>
      </p:sp>
    </p:spTree>
    <p:extLst>
      <p:ext uri="{BB962C8B-B14F-4D97-AF65-F5344CB8AC3E}">
        <p14:creationId xmlns:p14="http://schemas.microsoft.com/office/powerpoint/2010/main" val="2958108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2023 net result is a deficit of 3,084k. </a:t>
            </a:r>
          </a:p>
          <a:p>
            <a:endParaRPr lang="en-US" baseline="0" dirty="0"/>
          </a:p>
          <a:p>
            <a:r>
              <a:rPr lang="en-US" baseline="0" dirty="0"/>
              <a:t>The IAS2023 conference had a deficit of 1M. This does not add up to the result of the IAS (it is within).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annual audit was very positive, and KPMG, our auditor, issued an </a:t>
            </a:r>
            <a:r>
              <a:rPr lang="en-GB" sz="1200" dirty="0"/>
              <a:t>unqualified opinion</a:t>
            </a:r>
            <a:r>
              <a:rPr lang="en-GB" sz="1200" baseline="0" dirty="0"/>
              <a:t> with no significant control deficiency.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p:txBody>
      </p:sp>
      <p:sp>
        <p:nvSpPr>
          <p:cNvPr id="4" name="Slide Number Placeholder 3"/>
          <p:cNvSpPr>
            <a:spLocks noGrp="1"/>
          </p:cNvSpPr>
          <p:nvPr>
            <p:ph type="sldNum" sz="quarter" idx="10"/>
          </p:nvPr>
        </p:nvSpPr>
        <p:spPr/>
        <p:txBody>
          <a:bodyPr/>
          <a:lstStyle/>
          <a:p>
            <a:fld id="{F6DADB82-A706-4784-AE8E-3965AD040C7C}" type="slidenum">
              <a:rPr lang="de-DE" smtClean="0"/>
              <a:pPr/>
              <a:t>3</a:t>
            </a:fld>
            <a:endParaRPr lang="de-DE" dirty="0"/>
          </a:p>
        </p:txBody>
      </p:sp>
    </p:spTree>
    <p:extLst>
      <p:ext uri="{BB962C8B-B14F-4D97-AF65-F5344CB8AC3E}">
        <p14:creationId xmlns:p14="http://schemas.microsoft.com/office/powerpoint/2010/main" val="298182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total income is 15M, and total expenditure is 19M. These are higher than in 2021, as IAS2021 was much cheaper (virtual). </a:t>
            </a:r>
            <a:r>
              <a:rPr lang="en-US" b="0" dirty="0"/>
              <a:t>We</a:t>
            </a:r>
            <a:r>
              <a:rPr lang="en-US" b="0" baseline="0" dirty="0"/>
              <a:t> need to remember that we alternate every other years between a small and a big conference.</a:t>
            </a:r>
            <a:endParaRPr lang="en-US" b="0" dirty="0"/>
          </a:p>
          <a:p>
            <a:endParaRPr lang="en-US" dirty="0"/>
          </a:p>
          <a:p>
            <a:r>
              <a:rPr lang="en-US" dirty="0"/>
              <a:t>The operating result is a deficit of 4M. </a:t>
            </a:r>
          </a:p>
          <a:p>
            <a:r>
              <a:rPr lang="en-US" dirty="0"/>
              <a:t>Then we have an outstanding financial result of 847k that we will explain.</a:t>
            </a:r>
          </a:p>
          <a:p>
            <a:endParaRPr lang="en-US" dirty="0"/>
          </a:p>
          <a:p>
            <a:r>
              <a:rPr lang="en-US" dirty="0"/>
              <a:t>Then for the first time we are using the scholarship fund that allows to reduce the deficit, that it still 3M.</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6DADB82-A706-4784-AE8E-3965AD040C7C}" type="slidenum">
              <a:rPr lang="de-DE" smtClean="0"/>
              <a:pPr/>
              <a:t>4</a:t>
            </a:fld>
            <a:endParaRPr lang="de-DE" dirty="0"/>
          </a:p>
        </p:txBody>
      </p:sp>
    </p:spTree>
    <p:extLst>
      <p:ext uri="{BB962C8B-B14F-4D97-AF65-F5344CB8AC3E}">
        <p14:creationId xmlns:p14="http://schemas.microsoft.com/office/powerpoint/2010/main" val="1485597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result for governance,</a:t>
            </a:r>
            <a:r>
              <a:rPr lang="en-US" baseline="0" dirty="0"/>
              <a:t> management and administration, the Secretariat, is a surplus of 331k. This is due to the outstanding financial result of 862k.</a:t>
            </a:r>
          </a:p>
          <a:p>
            <a:endParaRPr lang="en-US" dirty="0"/>
          </a:p>
          <a:p>
            <a:r>
              <a:rPr lang="en-US" dirty="0"/>
              <a:t>The forex gain of 106k represents the difference in exchange rates, primarily USD/CHF, at the end of the year. This is beyond our control.</a:t>
            </a:r>
          </a:p>
          <a:p>
            <a:endParaRPr lang="en-US" dirty="0"/>
          </a:p>
          <a:p>
            <a:r>
              <a:rPr lang="en-US" dirty="0"/>
              <a:t>The money market reflects what we do with our cash, and the gain is due to the interest rate.</a:t>
            </a:r>
          </a:p>
          <a:p>
            <a:endParaRPr lang="en-US" dirty="0"/>
          </a:p>
          <a:p>
            <a:r>
              <a:rPr lang="en-US" dirty="0"/>
              <a:t>Finally, we have an investment portfolio.</a:t>
            </a:r>
          </a:p>
          <a:p>
            <a:endParaRPr lang="en-US" dirty="0"/>
          </a:p>
          <a:p>
            <a:r>
              <a:rPr lang="en-US" dirty="0"/>
              <a:t>Overall, this amounts to an exceptional gain of 862k.</a:t>
            </a:r>
          </a:p>
          <a:p>
            <a:endParaRPr lang="en-US" dirty="0"/>
          </a:p>
          <a:p>
            <a:endParaRPr lang="en-US" dirty="0"/>
          </a:p>
          <a:p>
            <a:r>
              <a:rPr lang="en-US" dirty="0"/>
              <a:t>In 2022:</a:t>
            </a:r>
          </a:p>
          <a:p>
            <a:r>
              <a:rPr lang="en-US" dirty="0"/>
              <a:t>Forex -218</a:t>
            </a:r>
          </a:p>
          <a:p>
            <a:r>
              <a:rPr lang="en-US" dirty="0"/>
              <a:t>Money market 207</a:t>
            </a:r>
          </a:p>
          <a:p>
            <a:r>
              <a:rPr lang="en-US" dirty="0"/>
              <a:t>Investment -100</a:t>
            </a:r>
          </a:p>
          <a:p>
            <a:endParaRPr lang="en-US" dirty="0"/>
          </a:p>
        </p:txBody>
      </p:sp>
      <p:sp>
        <p:nvSpPr>
          <p:cNvPr id="4" name="Slide Number Placeholder 3"/>
          <p:cNvSpPr>
            <a:spLocks noGrp="1"/>
          </p:cNvSpPr>
          <p:nvPr>
            <p:ph type="sldNum" sz="quarter" idx="10"/>
          </p:nvPr>
        </p:nvSpPr>
        <p:spPr/>
        <p:txBody>
          <a:bodyPr/>
          <a:lstStyle/>
          <a:p>
            <a:fld id="{F6DADB82-A706-4784-AE8E-3965AD040C7C}" type="slidenum">
              <a:rPr lang="de-DE" smtClean="0"/>
              <a:pPr/>
              <a:t>5</a:t>
            </a:fld>
            <a:endParaRPr lang="de-DE" dirty="0"/>
          </a:p>
        </p:txBody>
      </p:sp>
    </p:spTree>
    <p:extLst>
      <p:ext uri="{BB962C8B-B14F-4D97-AF65-F5344CB8AC3E}">
        <p14:creationId xmlns:p14="http://schemas.microsoft.com/office/powerpoint/2010/main" val="806468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t>
            </a:r>
            <a:r>
              <a:rPr lang="en-US" baseline="0" dirty="0"/>
              <a:t>or</a:t>
            </a:r>
            <a:r>
              <a:rPr lang="en-US" dirty="0"/>
              <a:t> </a:t>
            </a:r>
            <a:r>
              <a:rPr lang="en-US" b="0" dirty="0"/>
              <a:t>programmes,</a:t>
            </a:r>
            <a:r>
              <a:rPr lang="en-US" b="0" baseline="0" dirty="0"/>
              <a:t> income amounts to 6.5 M dollars, and the expense to 6.9M. </a:t>
            </a:r>
          </a:p>
          <a:p>
            <a:endParaRPr lang="en-US" b="0" baseline="0" dirty="0"/>
          </a:p>
          <a:p>
            <a:r>
              <a:rPr lang="en-US" b="0" baseline="0" dirty="0"/>
              <a:t>Our main programme was the Educational Fund, followed by Global HIV Vaccine Enterprise and the Differentiated Service Delivery.</a:t>
            </a:r>
          </a:p>
          <a:p>
            <a:r>
              <a:rPr lang="en-US" b="0" baseline="0" dirty="0"/>
              <a:t> </a:t>
            </a:r>
          </a:p>
          <a:p>
            <a:endParaRPr lang="en-US" dirty="0"/>
          </a:p>
        </p:txBody>
      </p:sp>
      <p:sp>
        <p:nvSpPr>
          <p:cNvPr id="4" name="Slide Number Placeholder 3"/>
          <p:cNvSpPr>
            <a:spLocks noGrp="1"/>
          </p:cNvSpPr>
          <p:nvPr>
            <p:ph type="sldNum" sz="quarter" idx="10"/>
          </p:nvPr>
        </p:nvSpPr>
        <p:spPr/>
        <p:txBody>
          <a:bodyPr/>
          <a:lstStyle/>
          <a:p>
            <a:fld id="{F6DADB82-A706-4784-AE8E-3965AD040C7C}" type="slidenum">
              <a:rPr lang="de-DE" smtClean="0"/>
              <a:pPr/>
              <a:t>6</a:t>
            </a:fld>
            <a:endParaRPr lang="de-DE" dirty="0"/>
          </a:p>
        </p:txBody>
      </p:sp>
    </p:spTree>
    <p:extLst>
      <p:ext uri="{BB962C8B-B14F-4D97-AF65-F5344CB8AC3E}">
        <p14:creationId xmlns:p14="http://schemas.microsoft.com/office/powerpoint/2010/main" val="3121064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operating result is a deficit of 339k.</a:t>
            </a:r>
          </a:p>
          <a:p>
            <a:r>
              <a:rPr lang="en-US" dirty="0"/>
              <a:t>This is mostly due to the IAS+ that went live I October 2023. We are now looking for external funding.</a:t>
            </a:r>
          </a:p>
          <a:p>
            <a:endParaRPr lang="en-US" dirty="0"/>
          </a:p>
          <a:p>
            <a:endParaRPr lang="en-US" dirty="0"/>
          </a:p>
        </p:txBody>
      </p:sp>
      <p:sp>
        <p:nvSpPr>
          <p:cNvPr id="4" name="Slide Number Placeholder 3"/>
          <p:cNvSpPr>
            <a:spLocks noGrp="1"/>
          </p:cNvSpPr>
          <p:nvPr>
            <p:ph type="sldNum" sz="quarter" idx="10"/>
          </p:nvPr>
        </p:nvSpPr>
        <p:spPr/>
        <p:txBody>
          <a:bodyPr/>
          <a:lstStyle/>
          <a:p>
            <a:fld id="{F6DADB82-A706-4784-AE8E-3965AD040C7C}" type="slidenum">
              <a:rPr lang="de-DE" smtClean="0"/>
              <a:pPr/>
              <a:t>7</a:t>
            </a:fld>
            <a:endParaRPr lang="de-DE" dirty="0"/>
          </a:p>
        </p:txBody>
      </p:sp>
    </p:spTree>
    <p:extLst>
      <p:ext uri="{BB962C8B-B14F-4D97-AF65-F5344CB8AC3E}">
        <p14:creationId xmlns:p14="http://schemas.microsoft.com/office/powerpoint/2010/main" val="2044392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a:t>
            </a:r>
            <a:r>
              <a:rPr lang="en-US" b="0" dirty="0"/>
              <a:t>look now at the capital of the organization.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used the scholarship reserve for IAS 2023 scholarship costs. These are restricted funds coming from delegates at the time of registrations.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We decided last year to modify the way we present and allocate our reserve.</a:t>
            </a:r>
          </a:p>
          <a:p>
            <a:r>
              <a:rPr lang="en-US" dirty="0"/>
              <a:t>All revolving funds were canceled, and are now at zero (right column), and we created a Risk reserve and a Fund for organizing conferences in LMIC. This fund will be used to compensate for lower local funding.</a:t>
            </a:r>
          </a:p>
          <a:p>
            <a:endParaRPr lang="en-US" dirty="0"/>
          </a:p>
          <a:p>
            <a:r>
              <a:rPr lang="en-US" dirty="0"/>
              <a:t>In 2023, the general reserve was used to cover the deficit of the conference and of Programmes. On the other hand, the secretariat surplus was added to it. All in all, the General reserve went from 4.5M to 1.8M, and the capital is now 20.8M.</a:t>
            </a:r>
          </a:p>
          <a:p>
            <a:endParaRPr lang="en-US" dirty="0"/>
          </a:p>
          <a:p>
            <a:r>
              <a:rPr lang="en-US" dirty="0"/>
              <a:t>If we look at longer perspective, we can see on the chart on the left, that the capital of the organization remains comfortable.</a:t>
            </a:r>
          </a:p>
          <a:p>
            <a:endParaRPr lang="en-US" dirty="0"/>
          </a:p>
        </p:txBody>
      </p:sp>
      <p:sp>
        <p:nvSpPr>
          <p:cNvPr id="4" name="Slide Number Placeholder 3"/>
          <p:cNvSpPr>
            <a:spLocks noGrp="1"/>
          </p:cNvSpPr>
          <p:nvPr>
            <p:ph type="sldNum" sz="quarter" idx="10"/>
          </p:nvPr>
        </p:nvSpPr>
        <p:spPr/>
        <p:txBody>
          <a:bodyPr/>
          <a:lstStyle/>
          <a:p>
            <a:fld id="{F6DADB82-A706-4784-AE8E-3965AD040C7C}" type="slidenum">
              <a:rPr lang="de-DE" smtClean="0"/>
              <a:pPr/>
              <a:t>8</a:t>
            </a:fld>
            <a:endParaRPr lang="de-DE" dirty="0"/>
          </a:p>
        </p:txBody>
      </p:sp>
    </p:spTree>
    <p:extLst>
      <p:ext uri="{BB962C8B-B14F-4D97-AF65-F5344CB8AC3E}">
        <p14:creationId xmlns:p14="http://schemas.microsoft.com/office/powerpoint/2010/main" val="2384589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now move to the Statement</a:t>
            </a:r>
            <a:r>
              <a:rPr lang="en-US" baseline="0" dirty="0"/>
              <a:t> of Income and Expenditure of IAS 2023.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a:t>
            </a:r>
            <a:r>
              <a:rPr lang="en-US" baseline="0" dirty="0"/>
              <a:t> table shows not </a:t>
            </a:r>
            <a:r>
              <a:rPr lang="en-US" dirty="0"/>
              <a:t>only the expense</a:t>
            </a:r>
            <a:r>
              <a:rPr lang="en-US" baseline="0" dirty="0"/>
              <a:t> and income incurred in 2023, but the full statement of the </a:t>
            </a:r>
            <a:r>
              <a:rPr lang="en-US" dirty="0"/>
              <a:t>conference. E</a:t>
            </a:r>
            <a:r>
              <a:rPr lang="en-US" baseline="0" dirty="0"/>
              <a:t>xpenditures started in 2022.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dirty="0"/>
              <a:t>This conference was expensive, and the number of paying delegates less than expected. The operating result is a deficit of 1M, and we used the scholarship reserve and the general reserve to cover it.</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6DADB82-A706-4784-AE8E-3965AD040C7C}" type="slidenum">
              <a:rPr lang="de-DE" smtClean="0"/>
              <a:pPr/>
              <a:t>9</a:t>
            </a:fld>
            <a:endParaRPr lang="de-DE" dirty="0"/>
          </a:p>
        </p:txBody>
      </p:sp>
    </p:spTree>
    <p:extLst>
      <p:ext uri="{BB962C8B-B14F-4D97-AF65-F5344CB8AC3E}">
        <p14:creationId xmlns:p14="http://schemas.microsoft.com/office/powerpoint/2010/main" val="32635392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bwMode="gray">
      <p:bgRef idx="1001">
        <a:schemeClr val="bg1"/>
      </p:bgRef>
    </p:bg>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9140E9AE-AB8C-45D2-8169-8A8F93E9393A}"/>
              </a:ext>
            </a:extLst>
          </p:cNvPr>
          <p:cNvSpPr>
            <a:spLocks noGrp="1"/>
          </p:cNvSpPr>
          <p:nvPr>
            <p:ph type="title"/>
          </p:nvPr>
        </p:nvSpPr>
        <p:spPr>
          <a:xfrm>
            <a:off x="3719512" y="1294944"/>
            <a:ext cx="8137526" cy="4762956"/>
          </a:xfrm>
        </p:spPr>
        <p:txBody>
          <a:bodyPr/>
          <a:lstStyle>
            <a:lvl1pPr>
              <a:lnSpc>
                <a:spcPct val="85000"/>
              </a:lnSpc>
              <a:defRPr sz="7500">
                <a:solidFill>
                  <a:schemeClr val="accent1"/>
                </a:solidFill>
              </a:defRPr>
            </a:lvl1pPr>
          </a:lstStyle>
          <a:p>
            <a:r>
              <a:rPr lang="en-US"/>
              <a:t>Click to edit Master title style</a:t>
            </a:r>
            <a:endParaRPr lang="de-DE" dirty="0"/>
          </a:p>
        </p:txBody>
      </p:sp>
      <p:pic>
        <p:nvPicPr>
          <p:cNvPr id="34" name="Grafik 33">
            <a:extLst>
              <a:ext uri="{FF2B5EF4-FFF2-40B4-BE49-F238E27FC236}">
                <a16:creationId xmlns:a16="http://schemas.microsoft.com/office/drawing/2014/main" id="{0583FDD7-9A57-49D6-92B5-D5F33EBBFFD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61963" y="454977"/>
            <a:ext cx="1233487" cy="450502"/>
          </a:xfrm>
          <a:prstGeom prst="rect">
            <a:avLst/>
          </a:prstGeom>
        </p:spPr>
      </p:pic>
    </p:spTree>
    <p:extLst>
      <p:ext uri="{BB962C8B-B14F-4D97-AF65-F5344CB8AC3E}">
        <p14:creationId xmlns:p14="http://schemas.microsoft.com/office/powerpoint/2010/main" val="1567092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p:bg bwMode="gray">
      <p:bgRef idx="1001">
        <a:schemeClr val="bg1"/>
      </p:bgRef>
    </p:bg>
    <p:spTree>
      <p:nvGrpSpPr>
        <p:cNvPr id="1" name=""/>
        <p:cNvGrpSpPr/>
        <p:nvPr/>
      </p:nvGrpSpPr>
      <p:grpSpPr>
        <a:xfrm>
          <a:off x="0" y="0"/>
          <a:ext cx="0" cy="0"/>
          <a:chOff x="0" y="0"/>
          <a:chExt cx="0" cy="0"/>
        </a:xfrm>
      </p:grpSpPr>
      <p:pic>
        <p:nvPicPr>
          <p:cNvPr id="34" name="Grafik 33">
            <a:extLst>
              <a:ext uri="{FF2B5EF4-FFF2-40B4-BE49-F238E27FC236}">
                <a16:creationId xmlns:a16="http://schemas.microsoft.com/office/drawing/2014/main" id="{0583FDD7-9A57-49D6-92B5-D5F33EBBFFD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61963" y="454977"/>
            <a:ext cx="1233487" cy="450502"/>
          </a:xfrm>
          <a:prstGeom prst="rect">
            <a:avLst/>
          </a:prstGeom>
        </p:spPr>
      </p:pic>
      <p:sp>
        <p:nvSpPr>
          <p:cNvPr id="2" name="Titel 1">
            <a:extLst>
              <a:ext uri="{FF2B5EF4-FFF2-40B4-BE49-F238E27FC236}">
                <a16:creationId xmlns:a16="http://schemas.microsoft.com/office/drawing/2014/main" id="{933EC23C-51C9-47E8-9EC0-51E75A9906EB}"/>
              </a:ext>
            </a:extLst>
          </p:cNvPr>
          <p:cNvSpPr>
            <a:spLocks noGrp="1"/>
          </p:cNvSpPr>
          <p:nvPr>
            <p:ph type="title"/>
          </p:nvPr>
        </p:nvSpPr>
        <p:spPr>
          <a:xfrm>
            <a:off x="442913" y="1401624"/>
            <a:ext cx="6192838" cy="1151076"/>
          </a:xfrm>
        </p:spPr>
        <p:txBody>
          <a:bodyPr/>
          <a:lstStyle>
            <a:lvl1pPr>
              <a:defRPr>
                <a:solidFill>
                  <a:schemeClr val="accent1"/>
                </a:solidFill>
              </a:defRPr>
            </a:lvl1pPr>
          </a:lstStyle>
          <a:p>
            <a:r>
              <a:rPr lang="en-US"/>
              <a:t>Click to edit Master title style</a:t>
            </a:r>
            <a:endParaRPr lang="de-DE" dirty="0"/>
          </a:p>
        </p:txBody>
      </p:sp>
      <p:sp>
        <p:nvSpPr>
          <p:cNvPr id="4" name="Textplatzhalter 3">
            <a:extLst>
              <a:ext uri="{FF2B5EF4-FFF2-40B4-BE49-F238E27FC236}">
                <a16:creationId xmlns:a16="http://schemas.microsoft.com/office/drawing/2014/main" id="{F79E4F12-16AF-4CA2-9394-804A19491551}"/>
              </a:ext>
            </a:extLst>
          </p:cNvPr>
          <p:cNvSpPr>
            <a:spLocks noGrp="1"/>
          </p:cNvSpPr>
          <p:nvPr>
            <p:ph type="body" sz="quarter" idx="11"/>
          </p:nvPr>
        </p:nvSpPr>
        <p:spPr>
          <a:xfrm>
            <a:off x="442912" y="2552700"/>
            <a:ext cx="6192837" cy="3505200"/>
          </a:xfrm>
        </p:spPr>
        <p:txBody>
          <a:bodyPr/>
          <a:lstStyle>
            <a:lvl1pPr marL="0" indent="0">
              <a:lnSpc>
                <a:spcPct val="90000"/>
              </a:lnSpc>
              <a:buNone/>
              <a:defRPr sz="4200"/>
            </a:lvl1pPr>
          </a:lstStyle>
          <a:p>
            <a:pPr lvl="0"/>
            <a:r>
              <a:rPr lang="en-US"/>
              <a:t>Edit Master text styles</a:t>
            </a:r>
          </a:p>
        </p:txBody>
      </p:sp>
      <p:sp>
        <p:nvSpPr>
          <p:cNvPr id="11" name="Bildplatzhalter 7">
            <a:extLst>
              <a:ext uri="{FF2B5EF4-FFF2-40B4-BE49-F238E27FC236}">
                <a16:creationId xmlns:a16="http://schemas.microsoft.com/office/drawing/2014/main" id="{0222BDBD-0C76-472C-A496-F0F76AC3E687}"/>
              </a:ext>
            </a:extLst>
          </p:cNvPr>
          <p:cNvSpPr>
            <a:spLocks noGrp="1"/>
          </p:cNvSpPr>
          <p:nvPr>
            <p:ph type="pic" sz="quarter" idx="12"/>
          </p:nvPr>
        </p:nvSpPr>
        <p:spPr bwMode="gray">
          <a:xfrm>
            <a:off x="6996113" y="0"/>
            <a:ext cx="5195887" cy="6858000"/>
          </a:xfrm>
          <a:solidFill>
            <a:schemeClr val="bg1">
              <a:lumMod val="85000"/>
            </a:schemeClr>
          </a:solidFill>
        </p:spPr>
        <p:txBody>
          <a:bodyPr anchor="ctr"/>
          <a:lstStyle>
            <a:lvl1pPr algn="ctr">
              <a:buNone/>
              <a:defRPr sz="1400"/>
            </a:lvl1pPr>
          </a:lstStyle>
          <a:p>
            <a:r>
              <a:rPr lang="en-US"/>
              <a:t>Click icon to add picture</a:t>
            </a:r>
            <a:endParaRPr lang="de-DE"/>
          </a:p>
        </p:txBody>
      </p:sp>
    </p:spTree>
    <p:extLst>
      <p:ext uri="{BB962C8B-B14F-4D97-AF65-F5344CB8AC3E}">
        <p14:creationId xmlns:p14="http://schemas.microsoft.com/office/powerpoint/2010/main" val="4272430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bg bwMode="gray">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9F3A56-2912-4F6C-B763-FA01B5A3DBD6}"/>
              </a:ext>
            </a:extLst>
          </p:cNvPr>
          <p:cNvSpPr>
            <a:spLocks noGrp="1"/>
          </p:cNvSpPr>
          <p:nvPr>
            <p:ph type="title"/>
          </p:nvPr>
        </p:nvSpPr>
        <p:spPr bwMode="gray"/>
        <p:txBody>
          <a:bodyPr/>
          <a:lstStyle/>
          <a:p>
            <a:r>
              <a:rPr lang="en-US"/>
              <a:t>Click to edit Master title style</a:t>
            </a:r>
            <a:endParaRPr lang="de-DE" dirty="0"/>
          </a:p>
        </p:txBody>
      </p:sp>
      <p:sp>
        <p:nvSpPr>
          <p:cNvPr id="3" name="Inhaltsplatzhalter 2">
            <a:extLst>
              <a:ext uri="{FF2B5EF4-FFF2-40B4-BE49-F238E27FC236}">
                <a16:creationId xmlns:a16="http://schemas.microsoft.com/office/drawing/2014/main" id="{A978F880-622A-4AD4-AD12-DB8ACC4A855D}"/>
              </a:ext>
            </a:extLst>
          </p:cNvPr>
          <p:cNvSpPr>
            <a:spLocks noGrp="1"/>
          </p:cNvSpPr>
          <p:nvPr>
            <p:ph idx="1"/>
          </p:nvPr>
        </p:nvSpPr>
        <p:spPr bwMode="gray"/>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3358505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und Bild">
    <p:bg bwMode="gray">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9F3A56-2912-4F6C-B763-FA01B5A3DBD6}"/>
              </a:ext>
            </a:extLst>
          </p:cNvPr>
          <p:cNvSpPr>
            <a:spLocks noGrp="1"/>
          </p:cNvSpPr>
          <p:nvPr>
            <p:ph type="title"/>
          </p:nvPr>
        </p:nvSpPr>
        <p:spPr bwMode="gray"/>
        <p:txBody>
          <a:bodyPr/>
          <a:lstStyle/>
          <a:p>
            <a:r>
              <a:rPr lang="en-US"/>
              <a:t>Click to edit Master title style</a:t>
            </a:r>
            <a:endParaRPr lang="de-DE" dirty="0"/>
          </a:p>
        </p:txBody>
      </p:sp>
      <p:sp>
        <p:nvSpPr>
          <p:cNvPr id="3" name="Inhaltsplatzhalter 2">
            <a:extLst>
              <a:ext uri="{FF2B5EF4-FFF2-40B4-BE49-F238E27FC236}">
                <a16:creationId xmlns:a16="http://schemas.microsoft.com/office/drawing/2014/main" id="{A978F880-622A-4AD4-AD12-DB8ACC4A855D}"/>
              </a:ext>
            </a:extLst>
          </p:cNvPr>
          <p:cNvSpPr>
            <a:spLocks noGrp="1"/>
          </p:cNvSpPr>
          <p:nvPr>
            <p:ph idx="1"/>
          </p:nvPr>
        </p:nvSpPr>
        <p:spPr bwMode="gray"/>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8" name="Bildplatzhalter 7">
            <a:extLst>
              <a:ext uri="{FF2B5EF4-FFF2-40B4-BE49-F238E27FC236}">
                <a16:creationId xmlns:a16="http://schemas.microsoft.com/office/drawing/2014/main" id="{F5E3B62B-CF09-471B-9761-31105E803B91}"/>
              </a:ext>
            </a:extLst>
          </p:cNvPr>
          <p:cNvSpPr>
            <a:spLocks noGrp="1"/>
          </p:cNvSpPr>
          <p:nvPr>
            <p:ph type="pic" sz="quarter" idx="12"/>
          </p:nvPr>
        </p:nvSpPr>
        <p:spPr bwMode="gray">
          <a:xfrm>
            <a:off x="6996113" y="0"/>
            <a:ext cx="5195887" cy="6858000"/>
          </a:xfrm>
          <a:solidFill>
            <a:schemeClr val="bg1">
              <a:lumMod val="85000"/>
            </a:schemeClr>
          </a:solidFill>
        </p:spPr>
        <p:txBody>
          <a:bodyPr anchor="ctr"/>
          <a:lstStyle>
            <a:lvl1pPr algn="ctr">
              <a:buNone/>
              <a:defRPr sz="1400"/>
            </a:lvl1pPr>
          </a:lstStyle>
          <a:p>
            <a:r>
              <a:rPr lang="en-US"/>
              <a:t>Click icon to add picture</a:t>
            </a:r>
            <a:endParaRPr lang="de-DE"/>
          </a:p>
        </p:txBody>
      </p:sp>
    </p:spTree>
    <p:extLst>
      <p:ext uri="{BB962C8B-B14F-4D97-AF65-F5344CB8AC3E}">
        <p14:creationId xmlns:p14="http://schemas.microsoft.com/office/powerpoint/2010/main" val="2762966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bg bwMode="gray">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67EA35-F68A-454D-A1CC-5E137F915BE5}"/>
              </a:ext>
            </a:extLst>
          </p:cNvPr>
          <p:cNvSpPr>
            <a:spLocks noGrp="1"/>
          </p:cNvSpPr>
          <p:nvPr>
            <p:ph type="title"/>
          </p:nvPr>
        </p:nvSpPr>
        <p:spPr bwMode="gray"/>
        <p:txBody>
          <a:bodyPr/>
          <a:lstStyle/>
          <a:p>
            <a:r>
              <a:rPr lang="en-US"/>
              <a:t>Click to edit Master title style</a:t>
            </a:r>
            <a:endParaRPr lang="de-DE"/>
          </a:p>
        </p:txBody>
      </p:sp>
    </p:spTree>
    <p:extLst>
      <p:ext uri="{BB962C8B-B14F-4D97-AF65-F5344CB8AC3E}">
        <p14:creationId xmlns:p14="http://schemas.microsoft.com/office/powerpoint/2010/main" val="1948634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aption">
    <p:spTree>
      <p:nvGrpSpPr>
        <p:cNvPr id="1" name=""/>
        <p:cNvGrpSpPr/>
        <p:nvPr/>
      </p:nvGrpSpPr>
      <p:grpSpPr>
        <a:xfrm>
          <a:off x="0" y="0"/>
          <a:ext cx="0" cy="0"/>
          <a:chOff x="0" y="0"/>
          <a:chExt cx="0" cy="0"/>
        </a:xfrm>
      </p:grpSpPr>
      <p:sp>
        <p:nvSpPr>
          <p:cNvPr id="9" name="Textplatzhalter 8">
            <a:extLst>
              <a:ext uri="{FF2B5EF4-FFF2-40B4-BE49-F238E27FC236}">
                <a16:creationId xmlns:a16="http://schemas.microsoft.com/office/drawing/2014/main" id="{CA3000E4-2BD5-435D-AE69-C20EC0E3F2C1}"/>
              </a:ext>
            </a:extLst>
          </p:cNvPr>
          <p:cNvSpPr>
            <a:spLocks noGrp="1"/>
          </p:cNvSpPr>
          <p:nvPr>
            <p:ph type="body" sz="quarter" idx="12"/>
          </p:nvPr>
        </p:nvSpPr>
        <p:spPr bwMode="gray">
          <a:xfrm>
            <a:off x="3725862" y="1346515"/>
            <a:ext cx="8131175" cy="4711385"/>
          </a:xfrm>
        </p:spPr>
        <p:txBody>
          <a:bodyPr/>
          <a:lstStyle>
            <a:lvl1pPr marL="266700" indent="-266700">
              <a:lnSpc>
                <a:spcPct val="90000"/>
              </a:lnSpc>
              <a:buFont typeface="Ping LCG Light" pitchFamily="50" charset="0"/>
              <a:buChar char="»"/>
              <a:defRPr sz="4200">
                <a:solidFill>
                  <a:schemeClr val="accent1"/>
                </a:solidFill>
              </a:defRPr>
            </a:lvl1pPr>
            <a:lvl2pPr marL="182563" indent="0" algn="r">
              <a:lnSpc>
                <a:spcPct val="90000"/>
              </a:lnSpc>
              <a:buNone/>
              <a:defRPr sz="2000">
                <a:solidFill>
                  <a:schemeClr val="accent1"/>
                </a:solidFill>
              </a:defRPr>
            </a:lvl2pPr>
            <a:lvl3pPr>
              <a:lnSpc>
                <a:spcPct val="90000"/>
              </a:lnSpc>
              <a:defRPr sz="4200"/>
            </a:lvl3pPr>
            <a:lvl4pPr>
              <a:lnSpc>
                <a:spcPct val="90000"/>
              </a:lnSpc>
              <a:defRPr sz="4200"/>
            </a:lvl4pPr>
            <a:lvl5pPr>
              <a:lnSpc>
                <a:spcPct val="90000"/>
              </a:lnSpc>
              <a:defRPr sz="42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688199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bg bwMode="gray">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144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097AD9D-CB55-4687-8CA2-BD97C7BC954E}"/>
              </a:ext>
            </a:extLst>
          </p:cNvPr>
          <p:cNvSpPr>
            <a:spLocks noGrp="1"/>
          </p:cNvSpPr>
          <p:nvPr>
            <p:ph type="title"/>
          </p:nvPr>
        </p:nvSpPr>
        <p:spPr bwMode="gray">
          <a:xfrm>
            <a:off x="442913" y="1401624"/>
            <a:ext cx="6192838" cy="1260000"/>
          </a:xfrm>
          <a:prstGeom prst="rect">
            <a:avLst/>
          </a:prstGeom>
        </p:spPr>
        <p:txBody>
          <a:bodyPr vert="horz" lIns="0" tIns="0" rIns="0" bIns="0" rtlCol="0" anchor="t" anchorCtr="0">
            <a:noAutofit/>
          </a:bodyPr>
          <a:lstStyle/>
          <a:p>
            <a:r>
              <a:rPr lang="de-DE" dirty="0"/>
              <a:t>Mastertitelformat bearbeiten</a:t>
            </a:r>
          </a:p>
        </p:txBody>
      </p:sp>
      <p:sp>
        <p:nvSpPr>
          <p:cNvPr id="3" name="Textplatzhalter 2">
            <a:extLst>
              <a:ext uri="{FF2B5EF4-FFF2-40B4-BE49-F238E27FC236}">
                <a16:creationId xmlns:a16="http://schemas.microsoft.com/office/drawing/2014/main" id="{2934E4A2-260E-40E9-AC47-DF4CBDE6A31B}"/>
              </a:ext>
            </a:extLst>
          </p:cNvPr>
          <p:cNvSpPr>
            <a:spLocks noGrp="1"/>
          </p:cNvSpPr>
          <p:nvPr>
            <p:ph type="body" idx="1"/>
          </p:nvPr>
        </p:nvSpPr>
        <p:spPr bwMode="gray">
          <a:xfrm>
            <a:off x="442913" y="2766059"/>
            <a:ext cx="6192837" cy="3291841"/>
          </a:xfrm>
          <a:prstGeom prst="rect">
            <a:avLst/>
          </a:prstGeom>
        </p:spPr>
        <p:txBody>
          <a:bodyPr vert="horz" lIns="0" tIns="0" rIns="0" bIns="0" rtlCol="0" anchor="t" anchorCtr="0">
            <a:no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C24889AC-79BD-4225-8067-CB3E052B3BBB}"/>
              </a:ext>
            </a:extLst>
          </p:cNvPr>
          <p:cNvSpPr>
            <a:spLocks noGrp="1"/>
          </p:cNvSpPr>
          <p:nvPr>
            <p:ph type="dt" sz="half" idx="2"/>
          </p:nvPr>
        </p:nvSpPr>
        <p:spPr bwMode="gray">
          <a:xfrm>
            <a:off x="442913" y="6276101"/>
            <a:ext cx="3130867" cy="244317"/>
          </a:xfrm>
          <a:prstGeom prst="rect">
            <a:avLst/>
          </a:prstGeom>
        </p:spPr>
        <p:txBody>
          <a:bodyPr vert="horz" lIns="0" tIns="0" rIns="0" bIns="0" rtlCol="0" anchor="t" anchorCtr="0">
            <a:noAutofit/>
          </a:bodyPr>
          <a:lstStyle>
            <a:lvl1pPr algn="l">
              <a:defRPr sz="1000">
                <a:solidFill>
                  <a:schemeClr val="tx1"/>
                </a:solidFill>
              </a:defRPr>
            </a:lvl1pPr>
          </a:lstStyle>
          <a:p>
            <a:r>
              <a:rPr lang="de-DE" dirty="0">
                <a:latin typeface="Verdana" panose="020B0604030504040204" pitchFamily="34" charset="0"/>
              </a:rPr>
              <a:t>Name </a:t>
            </a:r>
            <a:r>
              <a:rPr lang="de-DE" dirty="0" err="1">
                <a:latin typeface="Verdana" panose="020B0604030504040204" pitchFamily="34" charset="0"/>
              </a:rPr>
              <a:t>of</a:t>
            </a:r>
            <a:r>
              <a:rPr lang="de-DE" dirty="0">
                <a:latin typeface="Verdana" panose="020B0604030504040204" pitchFamily="34" charset="0"/>
              </a:rPr>
              <a:t> </a:t>
            </a:r>
            <a:r>
              <a:rPr lang="de-DE" dirty="0" err="1">
                <a:latin typeface="Verdana" panose="020B0604030504040204" pitchFamily="34" charset="0"/>
              </a:rPr>
              <a:t>the</a:t>
            </a:r>
            <a:r>
              <a:rPr lang="de-DE" dirty="0">
                <a:latin typeface="Verdana" panose="020B0604030504040204" pitchFamily="34" charset="0"/>
              </a:rPr>
              <a:t> Speaker</a:t>
            </a:r>
          </a:p>
        </p:txBody>
      </p:sp>
      <p:sp>
        <p:nvSpPr>
          <p:cNvPr id="5" name="Fußzeilenplatzhalter 4">
            <a:extLst>
              <a:ext uri="{FF2B5EF4-FFF2-40B4-BE49-F238E27FC236}">
                <a16:creationId xmlns:a16="http://schemas.microsoft.com/office/drawing/2014/main" id="{A94A541A-BF46-4134-A473-7ECADFE557E6}"/>
              </a:ext>
            </a:extLst>
          </p:cNvPr>
          <p:cNvSpPr>
            <a:spLocks noGrp="1"/>
          </p:cNvSpPr>
          <p:nvPr>
            <p:ph type="ftr" sz="quarter" idx="3"/>
          </p:nvPr>
        </p:nvSpPr>
        <p:spPr bwMode="gray">
          <a:xfrm>
            <a:off x="3725863" y="6276101"/>
            <a:ext cx="2909887" cy="244317"/>
          </a:xfrm>
          <a:prstGeom prst="rect">
            <a:avLst/>
          </a:prstGeom>
        </p:spPr>
        <p:txBody>
          <a:bodyPr vert="horz" wrap="none" lIns="0" tIns="0" rIns="0" bIns="0" rtlCol="0" anchor="t" anchorCtr="0">
            <a:noAutofit/>
          </a:bodyPr>
          <a:lstStyle>
            <a:lvl1pPr algn="l">
              <a:defRPr sz="1000" b="0" i="0">
                <a:solidFill>
                  <a:schemeClr val="tx1"/>
                </a:solidFill>
                <a:latin typeface="Verdana" panose="020B0604030504040204" pitchFamily="34" charset="0"/>
              </a:defRPr>
            </a:lvl1pPr>
          </a:lstStyle>
          <a:p>
            <a:r>
              <a:rPr lang="de-DE" dirty="0"/>
              <a:t>Topic Lore </a:t>
            </a:r>
            <a:r>
              <a:rPr lang="de-DE" dirty="0" err="1"/>
              <a:t>Ipsum</a:t>
            </a:r>
            <a:endParaRPr lang="de-DE" dirty="0"/>
          </a:p>
        </p:txBody>
      </p:sp>
      <p:pic>
        <p:nvPicPr>
          <p:cNvPr id="8" name="Grafik 7">
            <a:extLst>
              <a:ext uri="{FF2B5EF4-FFF2-40B4-BE49-F238E27FC236}">
                <a16:creationId xmlns:a16="http://schemas.microsoft.com/office/drawing/2014/main" id="{A833CDCE-25B5-4F69-9C0F-55D421676E24}"/>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461963" y="459740"/>
            <a:ext cx="728662" cy="266127"/>
          </a:xfrm>
          <a:prstGeom prst="rect">
            <a:avLst/>
          </a:prstGeom>
        </p:spPr>
      </p:pic>
    </p:spTree>
    <p:extLst>
      <p:ext uri="{BB962C8B-B14F-4D97-AF65-F5344CB8AC3E}">
        <p14:creationId xmlns:p14="http://schemas.microsoft.com/office/powerpoint/2010/main" val="1664377623"/>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64" r:id="rId3"/>
    <p:sldLayoutId id="2147483650" r:id="rId4"/>
    <p:sldLayoutId id="2147483654" r:id="rId5"/>
    <p:sldLayoutId id="2147483662" r:id="rId6"/>
    <p:sldLayoutId id="2147483655" r:id="rId7"/>
  </p:sldLayoutIdLst>
  <p:hf sldNum="0" hdr="0"/>
  <p:txStyles>
    <p:titleStyle>
      <a:lvl1pPr algn="l" defTabSz="914400" rtl="0" eaLnBrk="1" latinLnBrk="0" hangingPunct="1">
        <a:lnSpc>
          <a:spcPct val="90000"/>
        </a:lnSpc>
        <a:spcBef>
          <a:spcPct val="0"/>
        </a:spcBef>
        <a:buNone/>
        <a:defRPr sz="4200" b="1" i="0" kern="1200">
          <a:solidFill>
            <a:schemeClr val="tx1"/>
          </a:solidFill>
          <a:latin typeface="Verdana" panose="020B0604030504040204" pitchFamily="34" charset="0"/>
          <a:ea typeface="+mj-ea"/>
          <a:cs typeface="+mj-cs"/>
        </a:defRPr>
      </a:lvl1pPr>
    </p:titleStyle>
    <p:bodyStyle>
      <a:lvl1pPr marL="220663" indent="-220663"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1pPr>
      <a:lvl2pPr marL="449263" indent="-228600"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2pPr>
      <a:lvl3pPr marL="655638" indent="-212725"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3pPr>
      <a:lvl4pPr marL="898525" indent="-234950"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4pPr>
      <a:lvl5pPr marL="1127125" indent="-234950"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407" userDrawn="1">
          <p15:clr>
            <a:srgbClr val="F26B43"/>
          </p15:clr>
        </p15:guide>
        <p15:guide id="2" pos="279" userDrawn="1">
          <p15:clr>
            <a:srgbClr val="F26B43"/>
          </p15:clr>
        </p15:guide>
        <p15:guide id="3" pos="7469" userDrawn="1">
          <p15:clr>
            <a:srgbClr val="F26B43"/>
          </p15:clr>
        </p15:guide>
        <p15:guide id="4" pos="4180" userDrawn="1">
          <p15:clr>
            <a:srgbClr val="F26B43"/>
          </p15:clr>
        </p15:guide>
        <p15:guide id="5" orient="horz" pos="381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6.emf"/><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6.emf"/><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1569AAB7-D708-E468-F809-B358E91C1220}"/>
              </a:ext>
            </a:extLst>
          </p:cNvPr>
          <p:cNvSpPr txBox="1">
            <a:spLocks/>
          </p:cNvSpPr>
          <p:nvPr/>
        </p:nvSpPr>
        <p:spPr bwMode="gray">
          <a:xfrm>
            <a:off x="951721" y="1432555"/>
            <a:ext cx="10289495" cy="2782389"/>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200" b="1" i="0" kern="1200">
                <a:solidFill>
                  <a:schemeClr val="tx1"/>
                </a:solidFill>
                <a:latin typeface="Verdana" panose="020B0604030504040204" pitchFamily="34" charset="0"/>
                <a:ea typeface="+mj-ea"/>
                <a:cs typeface="+mj-cs"/>
              </a:defRPr>
            </a:lvl1pPr>
          </a:lstStyle>
          <a:p>
            <a:pPr algn="ctr"/>
            <a:r>
              <a:rPr lang="en-US" sz="4400" dirty="0">
                <a:solidFill>
                  <a:schemeClr val="accent1"/>
                </a:solidFill>
              </a:rPr>
              <a:t>2023 Annual Accounts</a:t>
            </a:r>
            <a:br>
              <a:rPr lang="en-US" sz="4400" dirty="0">
                <a:solidFill>
                  <a:schemeClr val="accent1"/>
                </a:solidFill>
              </a:rPr>
            </a:br>
            <a:br>
              <a:rPr lang="en-US" sz="4400" dirty="0"/>
            </a:br>
            <a:r>
              <a:rPr lang="en-US" sz="4400" b="0" dirty="0"/>
              <a:t>IAS Members’ Meeting</a:t>
            </a:r>
            <a:br>
              <a:rPr lang="de-DE" sz="4400" b="0" dirty="0"/>
            </a:br>
            <a:r>
              <a:rPr lang="de-DE" sz="4400" b="0" dirty="0"/>
              <a:t>23 </a:t>
            </a:r>
            <a:r>
              <a:rPr lang="de-DE" sz="4400" b="0" dirty="0" err="1"/>
              <a:t>July</a:t>
            </a:r>
            <a:r>
              <a:rPr lang="de-DE" sz="4400" b="0" dirty="0"/>
              <a:t> 2024</a:t>
            </a:r>
            <a:br>
              <a:rPr lang="de-DE" sz="5400" b="0" dirty="0"/>
            </a:br>
            <a:br>
              <a:rPr lang="de-DE" sz="6000" b="0" dirty="0"/>
            </a:br>
            <a:endParaRPr lang="de-DE" sz="6000" b="0" dirty="0"/>
          </a:p>
        </p:txBody>
      </p:sp>
      <p:sp>
        <p:nvSpPr>
          <p:cNvPr id="9" name="Textplatzhalter 2">
            <a:extLst>
              <a:ext uri="{FF2B5EF4-FFF2-40B4-BE49-F238E27FC236}">
                <a16:creationId xmlns:a16="http://schemas.microsoft.com/office/drawing/2014/main" id="{6691F8FB-8E86-03ED-06A8-5DCE17BE6C38}"/>
              </a:ext>
            </a:extLst>
          </p:cNvPr>
          <p:cNvSpPr txBox="1">
            <a:spLocks/>
          </p:cNvSpPr>
          <p:nvPr/>
        </p:nvSpPr>
        <p:spPr bwMode="gray">
          <a:xfrm>
            <a:off x="1987749" y="4937760"/>
            <a:ext cx="8137526" cy="1471749"/>
          </a:xfrm>
          <a:prstGeom prst="rect">
            <a:avLst/>
          </a:prstGeom>
        </p:spPr>
        <p:txBody>
          <a:bodyPr vert="horz" lIns="0" tIns="0" rIns="0" bIns="0" rtlCol="0" anchor="t" anchorCtr="0">
            <a:noAutofit/>
          </a:bodyPr>
          <a:lstStyle>
            <a:lvl1pPr marL="220663" indent="-220663"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1pPr>
            <a:lvl2pPr marL="449263" indent="-228600"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2pPr>
            <a:lvl3pPr marL="655638" indent="-212725"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3pPr>
            <a:lvl4pPr marL="898525" indent="-234950"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4pPr>
            <a:lvl5pPr marL="1127125" indent="-234950"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dirty="0"/>
              <a:t>Jennifer Kates, IAS Treasurer</a:t>
            </a:r>
          </a:p>
        </p:txBody>
      </p:sp>
    </p:spTree>
    <p:extLst>
      <p:ext uri="{BB962C8B-B14F-4D97-AF65-F5344CB8AC3E}">
        <p14:creationId xmlns:p14="http://schemas.microsoft.com/office/powerpoint/2010/main" val="653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EB762-B210-4CC4-9F39-572EC03B556D}"/>
              </a:ext>
            </a:extLst>
          </p:cNvPr>
          <p:cNvSpPr>
            <a:spLocks noGrp="1"/>
          </p:cNvSpPr>
          <p:nvPr>
            <p:ph type="title"/>
          </p:nvPr>
        </p:nvSpPr>
        <p:spPr>
          <a:xfrm>
            <a:off x="1724025" y="388139"/>
            <a:ext cx="10254615" cy="722207"/>
          </a:xfrm>
        </p:spPr>
        <p:txBody>
          <a:bodyPr/>
          <a:lstStyle/>
          <a:p>
            <a:r>
              <a:rPr lang="de-DE" sz="2800" dirty="0">
                <a:solidFill>
                  <a:schemeClr val="accent1"/>
                </a:solidFill>
              </a:rPr>
              <a:t>2023 Comprehensive Auditor’s Report </a:t>
            </a:r>
          </a:p>
        </p:txBody>
      </p:sp>
      <p:sp>
        <p:nvSpPr>
          <p:cNvPr id="8" name="Inhaltsplatzhalter 2">
            <a:extLst>
              <a:ext uri="{FF2B5EF4-FFF2-40B4-BE49-F238E27FC236}">
                <a16:creationId xmlns:a16="http://schemas.microsoft.com/office/drawing/2014/main" id="{04DD0E3C-3675-44C6-AE22-972FDE27B6FE}"/>
              </a:ext>
            </a:extLst>
          </p:cNvPr>
          <p:cNvSpPr>
            <a:spLocks noGrp="1"/>
          </p:cNvSpPr>
          <p:nvPr>
            <p:ph idx="1"/>
          </p:nvPr>
        </p:nvSpPr>
        <p:spPr>
          <a:xfrm>
            <a:off x="1246909" y="1658983"/>
            <a:ext cx="10052462" cy="4033157"/>
          </a:xfrm>
        </p:spPr>
        <p:txBody>
          <a:bodyPr/>
          <a:lstStyle/>
          <a:p>
            <a:endParaRPr lang="de-DE" dirty="0"/>
          </a:p>
          <a:p>
            <a:r>
              <a:rPr lang="en-US" sz="2400" dirty="0"/>
              <a:t>Unqualified opinion</a:t>
            </a:r>
          </a:p>
          <a:p>
            <a:endParaRPr lang="en-US" sz="2400" dirty="0"/>
          </a:p>
          <a:p>
            <a:r>
              <a:rPr lang="en-US" sz="2400" dirty="0"/>
              <a:t>No significant control deficiency</a:t>
            </a:r>
          </a:p>
          <a:p>
            <a:endParaRPr lang="en-US" sz="2400" dirty="0"/>
          </a:p>
          <a:p>
            <a:r>
              <a:rPr lang="en-US" sz="2400" dirty="0"/>
              <a:t>Recommends approval by the Members</a:t>
            </a:r>
          </a:p>
          <a:p>
            <a:endParaRPr lang="en-US" sz="2400" dirty="0"/>
          </a:p>
          <a:p>
            <a:endParaRPr lang="en-US" dirty="0"/>
          </a:p>
          <a:p>
            <a:pPr marL="0" indent="0">
              <a:buNone/>
            </a:pPr>
            <a:endParaRPr lang="en-US" dirty="0"/>
          </a:p>
          <a:p>
            <a:pPr marL="0" indent="0">
              <a:buNone/>
            </a:pPr>
            <a:endParaRPr lang="de-DE" dirty="0"/>
          </a:p>
        </p:txBody>
      </p:sp>
      <p:pic>
        <p:nvPicPr>
          <p:cNvPr id="9" name="Picture 8"/>
          <p:cNvPicPr>
            <a:picLocks noChangeAspect="1"/>
          </p:cNvPicPr>
          <p:nvPr/>
        </p:nvPicPr>
        <p:blipFill>
          <a:blip r:embed="rId3"/>
          <a:stretch>
            <a:fillRect/>
          </a:stretch>
        </p:blipFill>
        <p:spPr>
          <a:xfrm>
            <a:off x="10192870" y="-206968"/>
            <a:ext cx="1964213" cy="1448607"/>
          </a:xfrm>
          <a:prstGeom prst="rect">
            <a:avLst/>
          </a:prstGeom>
        </p:spPr>
      </p:pic>
    </p:spTree>
    <p:extLst>
      <p:ext uri="{BB962C8B-B14F-4D97-AF65-F5344CB8AC3E}">
        <p14:creationId xmlns:p14="http://schemas.microsoft.com/office/powerpoint/2010/main" val="2081271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EB762-B210-4CC4-9F39-572EC03B556D}"/>
              </a:ext>
            </a:extLst>
          </p:cNvPr>
          <p:cNvSpPr>
            <a:spLocks noGrp="1"/>
          </p:cNvSpPr>
          <p:nvPr>
            <p:ph type="title"/>
          </p:nvPr>
        </p:nvSpPr>
        <p:spPr>
          <a:xfrm>
            <a:off x="1724025" y="388139"/>
            <a:ext cx="10254615" cy="722207"/>
          </a:xfrm>
        </p:spPr>
        <p:txBody>
          <a:bodyPr/>
          <a:lstStyle/>
          <a:p>
            <a:r>
              <a:rPr lang="de-DE" sz="2800" dirty="0">
                <a:solidFill>
                  <a:schemeClr val="accent1"/>
                </a:solidFill>
              </a:rPr>
              <a:t>Members </a:t>
            </a:r>
            <a:r>
              <a:rPr lang="de-DE" sz="2800" dirty="0" err="1">
                <a:solidFill>
                  <a:schemeClr val="accent1"/>
                </a:solidFill>
              </a:rPr>
              <a:t>approval</a:t>
            </a:r>
            <a:endParaRPr lang="de-DE" sz="2800" dirty="0">
              <a:solidFill>
                <a:schemeClr val="accent1"/>
              </a:solidFill>
            </a:endParaRPr>
          </a:p>
        </p:txBody>
      </p:sp>
      <p:sp>
        <p:nvSpPr>
          <p:cNvPr id="8" name="Inhaltsplatzhalter 2">
            <a:extLst>
              <a:ext uri="{FF2B5EF4-FFF2-40B4-BE49-F238E27FC236}">
                <a16:creationId xmlns:a16="http://schemas.microsoft.com/office/drawing/2014/main" id="{04DD0E3C-3675-44C6-AE22-972FDE27B6FE}"/>
              </a:ext>
            </a:extLst>
          </p:cNvPr>
          <p:cNvSpPr>
            <a:spLocks noGrp="1"/>
          </p:cNvSpPr>
          <p:nvPr>
            <p:ph idx="1"/>
          </p:nvPr>
        </p:nvSpPr>
        <p:spPr>
          <a:xfrm>
            <a:off x="1734777" y="1548882"/>
            <a:ext cx="8695098" cy="4436281"/>
          </a:xfrm>
        </p:spPr>
        <p:txBody>
          <a:bodyPr/>
          <a:lstStyle/>
          <a:p>
            <a:pPr marL="0" indent="0">
              <a:buNone/>
            </a:pPr>
            <a:endParaRPr lang="en-US" sz="2400" dirty="0"/>
          </a:p>
          <a:p>
            <a:pPr marL="0" indent="0">
              <a:buNone/>
            </a:pPr>
            <a:r>
              <a:rPr lang="en-US" sz="2400" b="1" dirty="0"/>
              <a:t>The GC recommends the Members to :</a:t>
            </a:r>
          </a:p>
          <a:p>
            <a:pPr marL="0" indent="0">
              <a:buNone/>
            </a:pPr>
            <a:endParaRPr lang="en-US" sz="2400" b="1" dirty="0"/>
          </a:p>
          <a:p>
            <a:pPr lvl="1"/>
            <a:r>
              <a:rPr lang="en-US" sz="2400" dirty="0"/>
              <a:t>Approve the 2023 consolidated financial statements</a:t>
            </a:r>
          </a:p>
          <a:p>
            <a:pPr lvl="1"/>
            <a:endParaRPr lang="en-US" sz="2400" dirty="0"/>
          </a:p>
          <a:p>
            <a:pPr lvl="1"/>
            <a:r>
              <a:rPr lang="en-US" sz="2400" dirty="0"/>
              <a:t>Reappoint KPMG as IAS auditor for 2024</a:t>
            </a:r>
          </a:p>
          <a:p>
            <a:pPr marL="0" indent="0">
              <a:buNone/>
            </a:pPr>
            <a:endParaRPr lang="en-US" dirty="0"/>
          </a:p>
        </p:txBody>
      </p:sp>
    </p:spTree>
    <p:extLst>
      <p:ext uri="{BB962C8B-B14F-4D97-AF65-F5344CB8AC3E}">
        <p14:creationId xmlns:p14="http://schemas.microsoft.com/office/powerpoint/2010/main" val="3025404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EB762-B210-4CC4-9F39-572EC03B556D}"/>
              </a:ext>
            </a:extLst>
          </p:cNvPr>
          <p:cNvSpPr>
            <a:spLocks noGrp="1"/>
          </p:cNvSpPr>
          <p:nvPr>
            <p:ph type="title"/>
          </p:nvPr>
        </p:nvSpPr>
        <p:spPr>
          <a:xfrm>
            <a:off x="1724025" y="388139"/>
            <a:ext cx="10254615" cy="722207"/>
          </a:xfrm>
        </p:spPr>
        <p:txBody>
          <a:bodyPr/>
          <a:lstStyle/>
          <a:p>
            <a:r>
              <a:rPr lang="de-DE" sz="2800" dirty="0">
                <a:solidFill>
                  <a:schemeClr val="accent1"/>
                </a:solidFill>
              </a:rPr>
              <a:t>AGENDA</a:t>
            </a:r>
          </a:p>
        </p:txBody>
      </p:sp>
      <p:sp>
        <p:nvSpPr>
          <p:cNvPr id="8" name="Inhaltsplatzhalter 2">
            <a:extLst>
              <a:ext uri="{FF2B5EF4-FFF2-40B4-BE49-F238E27FC236}">
                <a16:creationId xmlns:a16="http://schemas.microsoft.com/office/drawing/2014/main" id="{04DD0E3C-3675-44C6-AE22-972FDE27B6FE}"/>
              </a:ext>
            </a:extLst>
          </p:cNvPr>
          <p:cNvSpPr>
            <a:spLocks noGrp="1"/>
          </p:cNvSpPr>
          <p:nvPr>
            <p:ph idx="1"/>
          </p:nvPr>
        </p:nvSpPr>
        <p:spPr>
          <a:xfrm>
            <a:off x="1501061" y="1745624"/>
            <a:ext cx="10254615" cy="4491954"/>
          </a:xfrm>
        </p:spPr>
        <p:txBody>
          <a:bodyPr/>
          <a:lstStyle/>
          <a:p>
            <a:pPr marL="0" indent="0">
              <a:buNone/>
            </a:pPr>
            <a:r>
              <a:rPr lang="en-US" b="1" dirty="0"/>
              <a:t>2023 audit</a:t>
            </a:r>
          </a:p>
          <a:p>
            <a:pPr lvl="1"/>
            <a:r>
              <a:rPr lang="en-US" dirty="0"/>
              <a:t>2023 Consolidated Financial statements	(FOR APPROVAL)</a:t>
            </a:r>
          </a:p>
          <a:p>
            <a:pPr lvl="1"/>
            <a:r>
              <a:rPr lang="en-US" dirty="0"/>
              <a:t>IAS 2023 Conference</a:t>
            </a:r>
          </a:p>
          <a:p>
            <a:pPr lvl="1"/>
            <a:r>
              <a:rPr lang="en-US" dirty="0"/>
              <a:t>Auditor’s report</a:t>
            </a:r>
          </a:p>
          <a:p>
            <a:pPr marL="0" indent="0">
              <a:buNone/>
            </a:pPr>
            <a:endParaRPr lang="en-US" b="1" dirty="0"/>
          </a:p>
          <a:p>
            <a:pPr marL="0" indent="0">
              <a:buNone/>
            </a:pPr>
            <a:endParaRPr lang="en-US" dirty="0"/>
          </a:p>
          <a:p>
            <a:pPr marL="0" indent="0">
              <a:buNone/>
            </a:pPr>
            <a:r>
              <a:rPr lang="en-US" sz="2000" b="1" dirty="0"/>
              <a:t>Reappointment of auditor for 2024	</a:t>
            </a:r>
            <a:r>
              <a:rPr lang="en-US" b="1" dirty="0"/>
              <a:t>	</a:t>
            </a:r>
            <a:r>
              <a:rPr lang="en-US" dirty="0"/>
              <a:t>(FOR APPROVAL)</a:t>
            </a:r>
            <a:endParaRPr lang="en-US" sz="2000" b="1" dirty="0"/>
          </a:p>
          <a:p>
            <a:pPr marL="0" indent="0">
              <a:buNone/>
            </a:pPr>
            <a:endParaRPr lang="en-US" sz="2000" b="1" dirty="0"/>
          </a:p>
        </p:txBody>
      </p:sp>
    </p:spTree>
    <p:extLst>
      <p:ext uri="{BB962C8B-B14F-4D97-AF65-F5344CB8AC3E}">
        <p14:creationId xmlns:p14="http://schemas.microsoft.com/office/powerpoint/2010/main" val="3100454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EB762-B210-4CC4-9F39-572EC03B556D}"/>
              </a:ext>
            </a:extLst>
          </p:cNvPr>
          <p:cNvSpPr>
            <a:spLocks noGrp="1"/>
          </p:cNvSpPr>
          <p:nvPr>
            <p:ph type="title"/>
          </p:nvPr>
        </p:nvSpPr>
        <p:spPr>
          <a:xfrm>
            <a:off x="1724025" y="388139"/>
            <a:ext cx="10254615" cy="722207"/>
          </a:xfrm>
        </p:spPr>
        <p:txBody>
          <a:bodyPr/>
          <a:lstStyle/>
          <a:p>
            <a:r>
              <a:rPr lang="de-DE" sz="2800" dirty="0">
                <a:solidFill>
                  <a:schemeClr val="accent1"/>
                </a:solidFill>
              </a:rPr>
              <a:t>2023 Audit </a:t>
            </a:r>
            <a:r>
              <a:rPr lang="de-DE" sz="2800" dirty="0" err="1">
                <a:solidFill>
                  <a:schemeClr val="accent1"/>
                </a:solidFill>
              </a:rPr>
              <a:t>Overview</a:t>
            </a:r>
            <a:endParaRPr lang="de-DE" sz="2800" dirty="0">
              <a:solidFill>
                <a:schemeClr val="accent1"/>
              </a:solidFill>
            </a:endParaRPr>
          </a:p>
        </p:txBody>
      </p:sp>
      <p:sp>
        <p:nvSpPr>
          <p:cNvPr id="3" name="Inhaltsplatzhalter 2">
            <a:extLst>
              <a:ext uri="{FF2B5EF4-FFF2-40B4-BE49-F238E27FC236}">
                <a16:creationId xmlns:a16="http://schemas.microsoft.com/office/drawing/2014/main" id="{AAFCB2BF-8C18-7425-FD4E-E7EBFC032336}"/>
              </a:ext>
            </a:extLst>
          </p:cNvPr>
          <p:cNvSpPr txBox="1">
            <a:spLocks/>
          </p:cNvSpPr>
          <p:nvPr/>
        </p:nvSpPr>
        <p:spPr bwMode="gray">
          <a:xfrm>
            <a:off x="1300163" y="1457141"/>
            <a:ext cx="10001250" cy="4812228"/>
          </a:xfrm>
          <a:prstGeom prst="rect">
            <a:avLst/>
          </a:prstGeom>
        </p:spPr>
        <p:txBody>
          <a:bodyPr vert="horz" lIns="0" tIns="0" rIns="0" bIns="0" rtlCol="0" anchor="t" anchorCtr="0">
            <a:noAutofit/>
          </a:bodyPr>
          <a:lstStyle>
            <a:lvl1pPr marL="220663" indent="-220663"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1pPr>
            <a:lvl2pPr marL="449263" indent="-228600"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2pPr>
            <a:lvl3pPr marL="655638" indent="-212725"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3pPr>
            <a:lvl4pPr marL="898525" indent="-234950"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4pPr>
            <a:lvl5pPr marL="1127125" indent="-234950" algn="l" defTabSz="914400" rtl="0" eaLnBrk="1" latinLnBrk="0" hangingPunct="1">
              <a:lnSpc>
                <a:spcPct val="100000"/>
              </a:lnSpc>
              <a:spcBef>
                <a:spcPts val="0"/>
              </a:spcBef>
              <a:buFont typeface="Arial" panose="020B0604020202020204" pitchFamily="34" charset="0"/>
              <a:buChar char="○"/>
              <a:defRPr sz="2000" b="0" i="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b="1" dirty="0"/>
              <a:t>Consolidated Financial Statements</a:t>
            </a:r>
          </a:p>
          <a:p>
            <a:pPr marL="220663" lvl="1" indent="0">
              <a:buFont typeface="Arial" panose="020B0604020202020204" pitchFamily="34" charset="0"/>
              <a:buNone/>
            </a:pPr>
            <a:r>
              <a:rPr lang="en-US" sz="2400" dirty="0"/>
              <a:t>Net result				 $ 3,084k deficit</a:t>
            </a:r>
          </a:p>
          <a:p>
            <a:pPr marL="220663" lvl="1" indent="0">
              <a:buFont typeface="Arial" panose="020B0604020202020204" pitchFamily="34" charset="0"/>
              <a:buNone/>
            </a:pPr>
            <a:endParaRPr lang="en-US" sz="2400" dirty="0"/>
          </a:p>
          <a:p>
            <a:pPr marL="0" indent="-7937">
              <a:buFont typeface="Arial" panose="020B0604020202020204" pitchFamily="34" charset="0"/>
              <a:buNone/>
            </a:pPr>
            <a:r>
              <a:rPr lang="en-US" sz="2400" b="1" dirty="0"/>
              <a:t>Conference </a:t>
            </a:r>
          </a:p>
          <a:p>
            <a:pPr marL="220663" lvl="1" indent="0">
              <a:buFont typeface="Arial" panose="020B0604020202020204" pitchFamily="34" charset="0"/>
              <a:buNone/>
            </a:pPr>
            <a:r>
              <a:rPr lang="en-US" sz="2400" dirty="0"/>
              <a:t>IAS 2023 Conference		 $ 1,057k deficit</a:t>
            </a:r>
          </a:p>
          <a:p>
            <a:endParaRPr lang="en-US" sz="2400" dirty="0"/>
          </a:p>
          <a:p>
            <a:pPr marL="0" indent="0">
              <a:buFont typeface="Arial" panose="020B0604020202020204" pitchFamily="34" charset="0"/>
              <a:buNone/>
            </a:pPr>
            <a:r>
              <a:rPr lang="en-US" sz="2400" b="1" dirty="0"/>
              <a:t>Auditor’s report</a:t>
            </a:r>
          </a:p>
          <a:p>
            <a:pPr marL="220663" lvl="1" indent="0">
              <a:buFont typeface="Arial" panose="020B0604020202020204" pitchFamily="34" charset="0"/>
              <a:buNone/>
            </a:pPr>
            <a:r>
              <a:rPr lang="en-US" sz="2400" dirty="0"/>
              <a:t>Unqualified opinion on the 2023 Financial Statements </a:t>
            </a:r>
          </a:p>
          <a:p>
            <a:pPr marL="220663" lvl="1" indent="0">
              <a:buFont typeface="Arial" panose="020B0604020202020204" pitchFamily="34" charset="0"/>
              <a:buNone/>
            </a:pPr>
            <a:r>
              <a:rPr lang="en-US" sz="2400" dirty="0"/>
              <a:t>Recommends approval by the Members</a:t>
            </a:r>
          </a:p>
          <a:p>
            <a:pPr marL="0" indent="0">
              <a:buFont typeface="Arial" panose="020B0604020202020204" pitchFamily="34" charset="0"/>
              <a:buNone/>
            </a:pPr>
            <a:endParaRPr lang="en-US" sz="2400" b="1" dirty="0"/>
          </a:p>
        </p:txBody>
      </p:sp>
    </p:spTree>
    <p:extLst>
      <p:ext uri="{BB962C8B-B14F-4D97-AF65-F5344CB8AC3E}">
        <p14:creationId xmlns:p14="http://schemas.microsoft.com/office/powerpoint/2010/main" val="1142258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EB762-B210-4CC4-9F39-572EC03B556D}"/>
              </a:ext>
            </a:extLst>
          </p:cNvPr>
          <p:cNvSpPr>
            <a:spLocks noGrp="1"/>
          </p:cNvSpPr>
          <p:nvPr>
            <p:ph type="title"/>
          </p:nvPr>
        </p:nvSpPr>
        <p:spPr>
          <a:xfrm>
            <a:off x="1724025" y="388139"/>
            <a:ext cx="10254615" cy="722207"/>
          </a:xfrm>
        </p:spPr>
        <p:txBody>
          <a:bodyPr/>
          <a:lstStyle/>
          <a:p>
            <a:r>
              <a:rPr lang="en-US" sz="2800" dirty="0">
                <a:solidFill>
                  <a:schemeClr val="accent1"/>
                </a:solidFill>
              </a:rPr>
              <a:t>Statement of Financial Activities</a:t>
            </a:r>
            <a:endParaRPr lang="de-DE" sz="2800" dirty="0">
              <a:solidFill>
                <a:schemeClr val="accent1"/>
              </a:solidFill>
            </a:endParaRPr>
          </a:p>
        </p:txBody>
      </p:sp>
      <p:sp>
        <p:nvSpPr>
          <p:cNvPr id="6" name="Datumsplatzhalter 3">
            <a:extLst>
              <a:ext uri="{FF2B5EF4-FFF2-40B4-BE49-F238E27FC236}">
                <a16:creationId xmlns:a16="http://schemas.microsoft.com/office/drawing/2014/main" id="{FA8FFF18-2DED-4406-B248-85DE5EABEF1B}"/>
              </a:ext>
            </a:extLst>
          </p:cNvPr>
          <p:cNvSpPr txBox="1">
            <a:spLocks/>
          </p:cNvSpPr>
          <p:nvPr/>
        </p:nvSpPr>
        <p:spPr bwMode="gray">
          <a:xfrm>
            <a:off x="216612" y="934060"/>
            <a:ext cx="1662867" cy="276674"/>
          </a:xfrm>
          <a:prstGeom prst="rect">
            <a:avLst/>
          </a:prstGeom>
        </p:spPr>
        <p:txBody>
          <a:bodyPr vert="horz" lIns="0" tIns="0" rIns="0" bIns="0" rtlCol="0" anchor="t" anchorCtr="0">
            <a:noAutofit/>
          </a:bodyPr>
          <a:lstStyle>
            <a:defPPr>
              <a:defRPr lang="de-DE"/>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(Figures in thousand USD)</a:t>
            </a:r>
          </a:p>
        </p:txBody>
      </p:sp>
      <p:pic>
        <p:nvPicPr>
          <p:cNvPr id="3" name="Picture 2">
            <a:extLst>
              <a:ext uri="{FF2B5EF4-FFF2-40B4-BE49-F238E27FC236}">
                <a16:creationId xmlns:a16="http://schemas.microsoft.com/office/drawing/2014/main" id="{50BAD4F8-CF0F-1F17-7B27-459097B03016}"/>
              </a:ext>
            </a:extLst>
          </p:cNvPr>
          <p:cNvPicPr>
            <a:picLocks noChangeAspect="1"/>
          </p:cNvPicPr>
          <p:nvPr/>
        </p:nvPicPr>
        <p:blipFill>
          <a:blip r:embed="rId3"/>
          <a:stretch>
            <a:fillRect/>
          </a:stretch>
        </p:blipFill>
        <p:spPr>
          <a:xfrm>
            <a:off x="1705473" y="1610434"/>
            <a:ext cx="8027256" cy="3111689"/>
          </a:xfrm>
          <a:prstGeom prst="rect">
            <a:avLst/>
          </a:prstGeom>
        </p:spPr>
      </p:pic>
    </p:spTree>
    <p:extLst>
      <p:ext uri="{BB962C8B-B14F-4D97-AF65-F5344CB8AC3E}">
        <p14:creationId xmlns:p14="http://schemas.microsoft.com/office/powerpoint/2010/main" val="2657185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EB762-B210-4CC4-9F39-572EC03B556D}"/>
              </a:ext>
            </a:extLst>
          </p:cNvPr>
          <p:cNvSpPr>
            <a:spLocks noGrp="1"/>
          </p:cNvSpPr>
          <p:nvPr>
            <p:ph type="title"/>
          </p:nvPr>
        </p:nvSpPr>
        <p:spPr>
          <a:xfrm>
            <a:off x="1724025" y="388139"/>
            <a:ext cx="10254615" cy="722207"/>
          </a:xfrm>
        </p:spPr>
        <p:txBody>
          <a:bodyPr/>
          <a:lstStyle/>
          <a:p>
            <a:r>
              <a:rPr lang="en-US" sz="2800" dirty="0">
                <a:solidFill>
                  <a:schemeClr val="accent1"/>
                </a:solidFill>
              </a:rPr>
              <a:t>Statement of Financial Activities</a:t>
            </a:r>
            <a:endParaRPr lang="de-DE" sz="2800" dirty="0">
              <a:solidFill>
                <a:schemeClr val="accent1"/>
              </a:solidFill>
            </a:endParaRPr>
          </a:p>
        </p:txBody>
      </p:sp>
      <p:sp>
        <p:nvSpPr>
          <p:cNvPr id="6" name="Datumsplatzhalter 3">
            <a:extLst>
              <a:ext uri="{FF2B5EF4-FFF2-40B4-BE49-F238E27FC236}">
                <a16:creationId xmlns:a16="http://schemas.microsoft.com/office/drawing/2014/main" id="{FA8FFF18-2DED-4406-B248-85DE5EABEF1B}"/>
              </a:ext>
            </a:extLst>
          </p:cNvPr>
          <p:cNvSpPr txBox="1">
            <a:spLocks/>
          </p:cNvSpPr>
          <p:nvPr/>
        </p:nvSpPr>
        <p:spPr bwMode="gray">
          <a:xfrm>
            <a:off x="216612" y="934060"/>
            <a:ext cx="1662867" cy="276674"/>
          </a:xfrm>
          <a:prstGeom prst="rect">
            <a:avLst/>
          </a:prstGeom>
        </p:spPr>
        <p:txBody>
          <a:bodyPr vert="horz" lIns="0" tIns="0" rIns="0" bIns="0" rtlCol="0" anchor="t" anchorCtr="0">
            <a:noAutofit/>
          </a:bodyPr>
          <a:lstStyle>
            <a:defPPr>
              <a:defRPr lang="de-DE"/>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(Figures in thousand USD)</a:t>
            </a:r>
          </a:p>
        </p:txBody>
      </p:sp>
      <p:pic>
        <p:nvPicPr>
          <p:cNvPr id="4" name="Picture 3">
            <a:extLst>
              <a:ext uri="{FF2B5EF4-FFF2-40B4-BE49-F238E27FC236}">
                <a16:creationId xmlns:a16="http://schemas.microsoft.com/office/drawing/2014/main" id="{18E736DE-365D-173B-5B10-8D63AB8473DF}"/>
              </a:ext>
            </a:extLst>
          </p:cNvPr>
          <p:cNvPicPr>
            <a:picLocks noChangeAspect="1"/>
          </p:cNvPicPr>
          <p:nvPr/>
        </p:nvPicPr>
        <p:blipFill rotWithShape="1">
          <a:blip r:embed="rId3"/>
          <a:srcRect r="16458"/>
          <a:stretch/>
        </p:blipFill>
        <p:spPr>
          <a:xfrm>
            <a:off x="1890494" y="1459200"/>
            <a:ext cx="4605556" cy="4063693"/>
          </a:xfrm>
          <a:prstGeom prst="rect">
            <a:avLst/>
          </a:prstGeom>
        </p:spPr>
      </p:pic>
      <p:sp>
        <p:nvSpPr>
          <p:cNvPr id="3" name="Arrow: Curved Right 2">
            <a:extLst>
              <a:ext uri="{FF2B5EF4-FFF2-40B4-BE49-F238E27FC236}">
                <a16:creationId xmlns:a16="http://schemas.microsoft.com/office/drawing/2014/main" id="{08DF0744-0022-B665-4E86-637B99831847}"/>
              </a:ext>
            </a:extLst>
          </p:cNvPr>
          <p:cNvSpPr/>
          <p:nvPr/>
        </p:nvSpPr>
        <p:spPr>
          <a:xfrm>
            <a:off x="1059547" y="2815770"/>
            <a:ext cx="731520" cy="1465943"/>
          </a:xfrm>
          <a:prstGeom prst="curvedRightArrow">
            <a:avLst>
              <a:gd name="adj1" fmla="val 25000"/>
              <a:gd name="adj2" fmla="val 50000"/>
              <a:gd name="adj3" fmla="val 1904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solidFill>
                <a:schemeClr val="tx1"/>
              </a:solidFill>
            </a:endParaRPr>
          </a:p>
        </p:txBody>
      </p:sp>
    </p:spTree>
    <p:extLst>
      <p:ext uri="{BB962C8B-B14F-4D97-AF65-F5344CB8AC3E}">
        <p14:creationId xmlns:p14="http://schemas.microsoft.com/office/powerpoint/2010/main" val="3401879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EB762-B210-4CC4-9F39-572EC03B556D}"/>
              </a:ext>
            </a:extLst>
          </p:cNvPr>
          <p:cNvSpPr>
            <a:spLocks noGrp="1"/>
          </p:cNvSpPr>
          <p:nvPr>
            <p:ph type="title"/>
          </p:nvPr>
        </p:nvSpPr>
        <p:spPr>
          <a:xfrm>
            <a:off x="1724025" y="388139"/>
            <a:ext cx="7102475" cy="722207"/>
          </a:xfrm>
        </p:spPr>
        <p:txBody>
          <a:bodyPr/>
          <a:lstStyle/>
          <a:p>
            <a:r>
              <a:rPr lang="en-US" sz="2800" dirty="0">
                <a:solidFill>
                  <a:schemeClr val="accent1"/>
                </a:solidFill>
              </a:rPr>
              <a:t>Statement of Financial Activities</a:t>
            </a:r>
            <a:endParaRPr lang="de-DE" sz="2800" dirty="0">
              <a:solidFill>
                <a:schemeClr val="accent1"/>
              </a:solidFill>
            </a:endParaRPr>
          </a:p>
        </p:txBody>
      </p:sp>
      <p:sp>
        <p:nvSpPr>
          <p:cNvPr id="6" name="Datumsplatzhalter 3">
            <a:extLst>
              <a:ext uri="{FF2B5EF4-FFF2-40B4-BE49-F238E27FC236}">
                <a16:creationId xmlns:a16="http://schemas.microsoft.com/office/drawing/2014/main" id="{FA8FFF18-2DED-4406-B248-85DE5EABEF1B}"/>
              </a:ext>
            </a:extLst>
          </p:cNvPr>
          <p:cNvSpPr txBox="1">
            <a:spLocks/>
          </p:cNvSpPr>
          <p:nvPr/>
        </p:nvSpPr>
        <p:spPr bwMode="gray">
          <a:xfrm>
            <a:off x="216612" y="934060"/>
            <a:ext cx="1662867" cy="276674"/>
          </a:xfrm>
          <a:prstGeom prst="rect">
            <a:avLst/>
          </a:prstGeom>
        </p:spPr>
        <p:txBody>
          <a:bodyPr vert="horz" lIns="0" tIns="0" rIns="0" bIns="0" rtlCol="0" anchor="t" anchorCtr="0">
            <a:noAutofit/>
          </a:bodyPr>
          <a:lstStyle>
            <a:defPPr>
              <a:defRPr lang="de-DE"/>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(Figures in thousand USD)</a:t>
            </a:r>
          </a:p>
        </p:txBody>
      </p:sp>
      <p:pic>
        <p:nvPicPr>
          <p:cNvPr id="10" name="Picture 9">
            <a:extLst>
              <a:ext uri="{FF2B5EF4-FFF2-40B4-BE49-F238E27FC236}">
                <a16:creationId xmlns:a16="http://schemas.microsoft.com/office/drawing/2014/main" id="{C461EBEE-4C9F-13FF-CD31-52380DE7CF28}"/>
              </a:ext>
            </a:extLst>
          </p:cNvPr>
          <p:cNvPicPr>
            <a:picLocks noChangeAspect="1"/>
          </p:cNvPicPr>
          <p:nvPr/>
        </p:nvPicPr>
        <p:blipFill>
          <a:blip r:embed="rId3"/>
          <a:stretch>
            <a:fillRect/>
          </a:stretch>
        </p:blipFill>
        <p:spPr>
          <a:xfrm>
            <a:off x="9600154" y="149491"/>
            <a:ext cx="2489073" cy="966109"/>
          </a:xfrm>
          <a:prstGeom prst="rect">
            <a:avLst/>
          </a:prstGeom>
        </p:spPr>
      </p:pic>
      <p:pic>
        <p:nvPicPr>
          <p:cNvPr id="7" name="Picture 6">
            <a:extLst>
              <a:ext uri="{FF2B5EF4-FFF2-40B4-BE49-F238E27FC236}">
                <a16:creationId xmlns:a16="http://schemas.microsoft.com/office/drawing/2014/main" id="{5B9B00D2-0BDE-D9EE-0069-284821A47B18}"/>
              </a:ext>
            </a:extLst>
          </p:cNvPr>
          <p:cNvPicPr>
            <a:picLocks noChangeAspect="1"/>
          </p:cNvPicPr>
          <p:nvPr/>
        </p:nvPicPr>
        <p:blipFill>
          <a:blip r:embed="rId4"/>
          <a:stretch>
            <a:fillRect/>
          </a:stretch>
        </p:blipFill>
        <p:spPr>
          <a:xfrm>
            <a:off x="3531870" y="1799592"/>
            <a:ext cx="8566134" cy="5009166"/>
          </a:xfrm>
          <a:prstGeom prst="rect">
            <a:avLst/>
          </a:prstGeom>
        </p:spPr>
      </p:pic>
      <p:pic>
        <p:nvPicPr>
          <p:cNvPr id="3" name="Picture 2">
            <a:extLst>
              <a:ext uri="{FF2B5EF4-FFF2-40B4-BE49-F238E27FC236}">
                <a16:creationId xmlns:a16="http://schemas.microsoft.com/office/drawing/2014/main" id="{70498762-2957-AC5D-7451-28E8B05F1D2A}"/>
              </a:ext>
            </a:extLst>
          </p:cNvPr>
          <p:cNvPicPr>
            <a:picLocks noChangeAspect="1"/>
          </p:cNvPicPr>
          <p:nvPr/>
        </p:nvPicPr>
        <p:blipFill rotWithShape="1">
          <a:blip r:embed="rId5"/>
          <a:srcRect r="23902" b="64915"/>
          <a:stretch/>
        </p:blipFill>
        <p:spPr>
          <a:xfrm>
            <a:off x="834391" y="1520189"/>
            <a:ext cx="2531110" cy="1184911"/>
          </a:xfrm>
          <a:prstGeom prst="rect">
            <a:avLst/>
          </a:prstGeom>
        </p:spPr>
      </p:pic>
      <p:sp>
        <p:nvSpPr>
          <p:cNvPr id="5" name="TextBox 4">
            <a:extLst>
              <a:ext uri="{FF2B5EF4-FFF2-40B4-BE49-F238E27FC236}">
                <a16:creationId xmlns:a16="http://schemas.microsoft.com/office/drawing/2014/main" id="{DE69F5E2-8F64-C33E-1B0C-A77DF66FE6A3}"/>
              </a:ext>
            </a:extLst>
          </p:cNvPr>
          <p:cNvSpPr txBox="1"/>
          <p:nvPr/>
        </p:nvSpPr>
        <p:spPr>
          <a:xfrm>
            <a:off x="3817620" y="6429828"/>
            <a:ext cx="8143631" cy="307777"/>
          </a:xfrm>
          <a:prstGeom prst="rect">
            <a:avLst/>
          </a:prstGeom>
          <a:solidFill>
            <a:srgbClr val="0070C0"/>
          </a:solidFill>
        </p:spPr>
        <p:txBody>
          <a:bodyPr wrap="square" rtlCol="0">
            <a:spAutoFit/>
          </a:bodyPr>
          <a:lstStyle/>
          <a:p>
            <a:pPr algn="ctr"/>
            <a:r>
              <a:rPr lang="en-US" sz="1400" b="1" dirty="0">
                <a:solidFill>
                  <a:schemeClr val="bg1"/>
                </a:solidFill>
                <a:latin typeface="Calibri" panose="020F0502020204030204" pitchFamily="34" charset="0"/>
                <a:cs typeface="Calibri" panose="020F0502020204030204" pitchFamily="34" charset="0"/>
              </a:rPr>
              <a:t>Expense per programme</a:t>
            </a:r>
          </a:p>
        </p:txBody>
      </p:sp>
    </p:spTree>
    <p:extLst>
      <p:ext uri="{BB962C8B-B14F-4D97-AF65-F5344CB8AC3E}">
        <p14:creationId xmlns:p14="http://schemas.microsoft.com/office/powerpoint/2010/main" val="1220935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EB762-B210-4CC4-9F39-572EC03B556D}"/>
              </a:ext>
            </a:extLst>
          </p:cNvPr>
          <p:cNvSpPr>
            <a:spLocks noGrp="1"/>
          </p:cNvSpPr>
          <p:nvPr>
            <p:ph type="title"/>
          </p:nvPr>
        </p:nvSpPr>
        <p:spPr>
          <a:xfrm>
            <a:off x="1724025" y="388139"/>
            <a:ext cx="7102475" cy="722207"/>
          </a:xfrm>
        </p:spPr>
        <p:txBody>
          <a:bodyPr/>
          <a:lstStyle/>
          <a:p>
            <a:r>
              <a:rPr lang="en-US" sz="2800" dirty="0">
                <a:solidFill>
                  <a:schemeClr val="accent1"/>
                </a:solidFill>
              </a:rPr>
              <a:t>Statement of Financial Activities</a:t>
            </a:r>
            <a:endParaRPr lang="de-DE" sz="2800" dirty="0">
              <a:solidFill>
                <a:schemeClr val="accent1"/>
              </a:solidFill>
            </a:endParaRPr>
          </a:p>
        </p:txBody>
      </p:sp>
      <p:sp>
        <p:nvSpPr>
          <p:cNvPr id="6" name="Datumsplatzhalter 3">
            <a:extLst>
              <a:ext uri="{FF2B5EF4-FFF2-40B4-BE49-F238E27FC236}">
                <a16:creationId xmlns:a16="http://schemas.microsoft.com/office/drawing/2014/main" id="{FA8FFF18-2DED-4406-B248-85DE5EABEF1B}"/>
              </a:ext>
            </a:extLst>
          </p:cNvPr>
          <p:cNvSpPr txBox="1">
            <a:spLocks/>
          </p:cNvSpPr>
          <p:nvPr/>
        </p:nvSpPr>
        <p:spPr bwMode="gray">
          <a:xfrm>
            <a:off x="216612" y="934060"/>
            <a:ext cx="1662867" cy="276674"/>
          </a:xfrm>
          <a:prstGeom prst="rect">
            <a:avLst/>
          </a:prstGeom>
        </p:spPr>
        <p:txBody>
          <a:bodyPr vert="horz" lIns="0" tIns="0" rIns="0" bIns="0" rtlCol="0" anchor="t" anchorCtr="0">
            <a:noAutofit/>
          </a:bodyPr>
          <a:lstStyle>
            <a:defPPr>
              <a:defRPr lang="de-DE"/>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(Figures in thousand USD)</a:t>
            </a:r>
          </a:p>
        </p:txBody>
      </p:sp>
      <p:pic>
        <p:nvPicPr>
          <p:cNvPr id="10" name="Picture 9">
            <a:extLst>
              <a:ext uri="{FF2B5EF4-FFF2-40B4-BE49-F238E27FC236}">
                <a16:creationId xmlns:a16="http://schemas.microsoft.com/office/drawing/2014/main" id="{C461EBEE-4C9F-13FF-CD31-52380DE7CF28}"/>
              </a:ext>
            </a:extLst>
          </p:cNvPr>
          <p:cNvPicPr>
            <a:picLocks noChangeAspect="1"/>
          </p:cNvPicPr>
          <p:nvPr/>
        </p:nvPicPr>
        <p:blipFill>
          <a:blip r:embed="rId3"/>
          <a:stretch>
            <a:fillRect/>
          </a:stretch>
        </p:blipFill>
        <p:spPr>
          <a:xfrm>
            <a:off x="9600154" y="149491"/>
            <a:ext cx="2489073" cy="966109"/>
          </a:xfrm>
          <a:prstGeom prst="rect">
            <a:avLst/>
          </a:prstGeom>
        </p:spPr>
      </p:pic>
      <p:pic>
        <p:nvPicPr>
          <p:cNvPr id="7" name="Picture 6">
            <a:extLst>
              <a:ext uri="{FF2B5EF4-FFF2-40B4-BE49-F238E27FC236}">
                <a16:creationId xmlns:a16="http://schemas.microsoft.com/office/drawing/2014/main" id="{5B9B00D2-0BDE-D9EE-0069-284821A47B18}"/>
              </a:ext>
            </a:extLst>
          </p:cNvPr>
          <p:cNvPicPr>
            <a:picLocks noChangeAspect="1"/>
          </p:cNvPicPr>
          <p:nvPr/>
        </p:nvPicPr>
        <p:blipFill>
          <a:blip r:embed="rId4"/>
          <a:stretch>
            <a:fillRect/>
          </a:stretch>
        </p:blipFill>
        <p:spPr>
          <a:xfrm>
            <a:off x="3531870" y="1799592"/>
            <a:ext cx="8566134" cy="5009166"/>
          </a:xfrm>
          <a:prstGeom prst="rect">
            <a:avLst/>
          </a:prstGeom>
        </p:spPr>
      </p:pic>
      <p:pic>
        <p:nvPicPr>
          <p:cNvPr id="3" name="Picture 2">
            <a:extLst>
              <a:ext uri="{FF2B5EF4-FFF2-40B4-BE49-F238E27FC236}">
                <a16:creationId xmlns:a16="http://schemas.microsoft.com/office/drawing/2014/main" id="{70498762-2957-AC5D-7451-28E8B05F1D2A}"/>
              </a:ext>
            </a:extLst>
          </p:cNvPr>
          <p:cNvPicPr>
            <a:picLocks noChangeAspect="1"/>
          </p:cNvPicPr>
          <p:nvPr/>
        </p:nvPicPr>
        <p:blipFill rotWithShape="1">
          <a:blip r:embed="rId5"/>
          <a:srcRect r="24093"/>
          <a:stretch/>
        </p:blipFill>
        <p:spPr>
          <a:xfrm>
            <a:off x="834391" y="1520189"/>
            <a:ext cx="2524760" cy="3377300"/>
          </a:xfrm>
          <a:prstGeom prst="rect">
            <a:avLst/>
          </a:prstGeom>
        </p:spPr>
      </p:pic>
      <p:sp>
        <p:nvSpPr>
          <p:cNvPr id="5" name="TextBox 4">
            <a:extLst>
              <a:ext uri="{FF2B5EF4-FFF2-40B4-BE49-F238E27FC236}">
                <a16:creationId xmlns:a16="http://schemas.microsoft.com/office/drawing/2014/main" id="{DE69F5E2-8F64-C33E-1B0C-A77DF66FE6A3}"/>
              </a:ext>
            </a:extLst>
          </p:cNvPr>
          <p:cNvSpPr txBox="1"/>
          <p:nvPr/>
        </p:nvSpPr>
        <p:spPr>
          <a:xfrm>
            <a:off x="3817620" y="6429828"/>
            <a:ext cx="8143631" cy="307777"/>
          </a:xfrm>
          <a:prstGeom prst="rect">
            <a:avLst/>
          </a:prstGeom>
          <a:solidFill>
            <a:srgbClr val="0070C0"/>
          </a:solidFill>
        </p:spPr>
        <p:txBody>
          <a:bodyPr wrap="square" rtlCol="0">
            <a:spAutoFit/>
          </a:bodyPr>
          <a:lstStyle/>
          <a:p>
            <a:pPr algn="ctr"/>
            <a:r>
              <a:rPr lang="en-US" sz="1400" b="1" dirty="0">
                <a:solidFill>
                  <a:schemeClr val="bg1"/>
                </a:solidFill>
                <a:latin typeface="Calibri" panose="020F0502020204030204" pitchFamily="34" charset="0"/>
                <a:cs typeface="Calibri" panose="020F0502020204030204" pitchFamily="34" charset="0"/>
              </a:rPr>
              <a:t>Expense per programme</a:t>
            </a:r>
          </a:p>
        </p:txBody>
      </p:sp>
      <p:sp>
        <p:nvSpPr>
          <p:cNvPr id="4" name="Arrow: Curved Right 3">
            <a:extLst>
              <a:ext uri="{FF2B5EF4-FFF2-40B4-BE49-F238E27FC236}">
                <a16:creationId xmlns:a16="http://schemas.microsoft.com/office/drawing/2014/main" id="{5F8B8327-28EB-97BB-25C0-31FE7A80EDC9}"/>
              </a:ext>
            </a:extLst>
          </p:cNvPr>
          <p:cNvSpPr/>
          <p:nvPr/>
        </p:nvSpPr>
        <p:spPr>
          <a:xfrm>
            <a:off x="151296" y="2394856"/>
            <a:ext cx="608904" cy="2502633"/>
          </a:xfrm>
          <a:prstGeom prst="curvedRightArrow">
            <a:avLst>
              <a:gd name="adj1" fmla="val 25000"/>
              <a:gd name="adj2" fmla="val 50000"/>
              <a:gd name="adj3" fmla="val 1904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solidFill>
                <a:schemeClr val="tx1"/>
              </a:solidFill>
            </a:endParaRPr>
          </a:p>
        </p:txBody>
      </p:sp>
    </p:spTree>
    <p:extLst>
      <p:ext uri="{BB962C8B-B14F-4D97-AF65-F5344CB8AC3E}">
        <p14:creationId xmlns:p14="http://schemas.microsoft.com/office/powerpoint/2010/main" val="4278619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EB762-B210-4CC4-9F39-572EC03B556D}"/>
              </a:ext>
            </a:extLst>
          </p:cNvPr>
          <p:cNvSpPr>
            <a:spLocks noGrp="1"/>
          </p:cNvSpPr>
          <p:nvPr>
            <p:ph type="title"/>
          </p:nvPr>
        </p:nvSpPr>
        <p:spPr>
          <a:xfrm>
            <a:off x="1786371" y="388139"/>
            <a:ext cx="10254615" cy="722207"/>
          </a:xfrm>
        </p:spPr>
        <p:txBody>
          <a:bodyPr/>
          <a:lstStyle/>
          <a:p>
            <a:r>
              <a:rPr lang="en-US" sz="2800" dirty="0">
                <a:solidFill>
                  <a:schemeClr val="accent1"/>
                </a:solidFill>
              </a:rPr>
              <a:t>Capital of the organization </a:t>
            </a:r>
            <a:br>
              <a:rPr lang="en-US" sz="2800" dirty="0">
                <a:solidFill>
                  <a:schemeClr val="accent1"/>
                </a:solidFill>
              </a:rPr>
            </a:br>
            <a:r>
              <a:rPr lang="en-US" sz="2800" dirty="0">
                <a:solidFill>
                  <a:schemeClr val="accent1"/>
                </a:solidFill>
              </a:rPr>
              <a:t> </a:t>
            </a:r>
            <a:r>
              <a:rPr lang="en-US" sz="1800" dirty="0">
                <a:solidFill>
                  <a:schemeClr val="accent1"/>
                </a:solidFill>
              </a:rPr>
              <a:t>excluding conf. pre-funding</a:t>
            </a:r>
            <a:endParaRPr lang="de-DE" sz="1800" dirty="0">
              <a:solidFill>
                <a:schemeClr val="accent1"/>
              </a:solidFill>
            </a:endParaRPr>
          </a:p>
        </p:txBody>
      </p:sp>
      <p:sp>
        <p:nvSpPr>
          <p:cNvPr id="6" name="Datumsplatzhalter 3">
            <a:extLst>
              <a:ext uri="{FF2B5EF4-FFF2-40B4-BE49-F238E27FC236}">
                <a16:creationId xmlns:a16="http://schemas.microsoft.com/office/drawing/2014/main" id="{FA8FFF18-2DED-4406-B248-85DE5EABEF1B}"/>
              </a:ext>
            </a:extLst>
          </p:cNvPr>
          <p:cNvSpPr txBox="1">
            <a:spLocks/>
          </p:cNvSpPr>
          <p:nvPr/>
        </p:nvSpPr>
        <p:spPr bwMode="gray">
          <a:xfrm>
            <a:off x="216612" y="934060"/>
            <a:ext cx="1662867" cy="276674"/>
          </a:xfrm>
          <a:prstGeom prst="rect">
            <a:avLst/>
          </a:prstGeom>
        </p:spPr>
        <p:txBody>
          <a:bodyPr vert="horz" lIns="0" tIns="0" rIns="0" bIns="0" rtlCol="0" anchor="t" anchorCtr="0">
            <a:noAutofit/>
          </a:bodyPr>
          <a:lstStyle>
            <a:defPPr>
              <a:defRPr lang="de-DE"/>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(Figures in thousand USD)</a:t>
            </a:r>
          </a:p>
        </p:txBody>
      </p:sp>
      <p:pic>
        <p:nvPicPr>
          <p:cNvPr id="8" name="Picture 7">
            <a:extLst>
              <a:ext uri="{FF2B5EF4-FFF2-40B4-BE49-F238E27FC236}">
                <a16:creationId xmlns:a16="http://schemas.microsoft.com/office/drawing/2014/main" id="{A23CEF09-575D-F74F-A757-79D9D7EE5CCB}"/>
              </a:ext>
            </a:extLst>
          </p:cNvPr>
          <p:cNvPicPr>
            <a:picLocks noChangeAspect="1"/>
          </p:cNvPicPr>
          <p:nvPr/>
        </p:nvPicPr>
        <p:blipFill>
          <a:blip r:embed="rId3"/>
          <a:stretch>
            <a:fillRect/>
          </a:stretch>
        </p:blipFill>
        <p:spPr>
          <a:xfrm>
            <a:off x="267886" y="1533675"/>
            <a:ext cx="7634689" cy="3790650"/>
          </a:xfrm>
          <a:prstGeom prst="rect">
            <a:avLst/>
          </a:prstGeom>
        </p:spPr>
      </p:pic>
      <p:pic>
        <p:nvPicPr>
          <p:cNvPr id="4" name="Picture 3">
            <a:extLst>
              <a:ext uri="{FF2B5EF4-FFF2-40B4-BE49-F238E27FC236}">
                <a16:creationId xmlns:a16="http://schemas.microsoft.com/office/drawing/2014/main" id="{18D33908-83C6-DC76-7239-98B3A6FFC814}"/>
              </a:ext>
            </a:extLst>
          </p:cNvPr>
          <p:cNvPicPr>
            <a:picLocks noChangeAspect="1"/>
          </p:cNvPicPr>
          <p:nvPr/>
        </p:nvPicPr>
        <p:blipFill>
          <a:blip r:embed="rId4"/>
          <a:stretch>
            <a:fillRect/>
          </a:stretch>
        </p:blipFill>
        <p:spPr>
          <a:xfrm>
            <a:off x="8127015" y="2568694"/>
            <a:ext cx="3913971" cy="2755631"/>
          </a:xfrm>
          <a:prstGeom prst="rect">
            <a:avLst/>
          </a:prstGeom>
        </p:spPr>
      </p:pic>
    </p:spTree>
    <p:extLst>
      <p:ext uri="{BB962C8B-B14F-4D97-AF65-F5344CB8AC3E}">
        <p14:creationId xmlns:p14="http://schemas.microsoft.com/office/powerpoint/2010/main" val="3573215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EB762-B210-4CC4-9F39-572EC03B556D}"/>
              </a:ext>
            </a:extLst>
          </p:cNvPr>
          <p:cNvSpPr>
            <a:spLocks noGrp="1"/>
          </p:cNvSpPr>
          <p:nvPr>
            <p:ph type="title"/>
          </p:nvPr>
        </p:nvSpPr>
        <p:spPr>
          <a:xfrm>
            <a:off x="1805914" y="388139"/>
            <a:ext cx="6050630" cy="722207"/>
          </a:xfrm>
        </p:spPr>
        <p:txBody>
          <a:bodyPr/>
          <a:lstStyle/>
          <a:p>
            <a:r>
              <a:rPr lang="en-US" sz="2800" dirty="0">
                <a:solidFill>
                  <a:schemeClr val="accent1"/>
                </a:solidFill>
              </a:rPr>
              <a:t>IAS 2023, Statement of Income &amp; Expenditures</a:t>
            </a:r>
            <a:endParaRPr lang="de-DE" sz="2800" dirty="0">
              <a:solidFill>
                <a:schemeClr val="accent1"/>
              </a:solidFill>
            </a:endParaRPr>
          </a:p>
        </p:txBody>
      </p:sp>
      <p:sp>
        <p:nvSpPr>
          <p:cNvPr id="6" name="Datumsplatzhalter 3">
            <a:extLst>
              <a:ext uri="{FF2B5EF4-FFF2-40B4-BE49-F238E27FC236}">
                <a16:creationId xmlns:a16="http://schemas.microsoft.com/office/drawing/2014/main" id="{FA8FFF18-2DED-4406-B248-85DE5EABEF1B}"/>
              </a:ext>
            </a:extLst>
          </p:cNvPr>
          <p:cNvSpPr txBox="1">
            <a:spLocks/>
          </p:cNvSpPr>
          <p:nvPr/>
        </p:nvSpPr>
        <p:spPr bwMode="gray">
          <a:xfrm>
            <a:off x="216612" y="934060"/>
            <a:ext cx="1662867" cy="276674"/>
          </a:xfrm>
          <a:prstGeom prst="rect">
            <a:avLst/>
          </a:prstGeom>
        </p:spPr>
        <p:txBody>
          <a:bodyPr vert="horz" lIns="0" tIns="0" rIns="0" bIns="0" rtlCol="0" anchor="t" anchorCtr="0">
            <a:noAutofit/>
          </a:bodyPr>
          <a:lstStyle>
            <a:defPPr>
              <a:defRPr lang="de-DE"/>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(Figures in thousand USD)</a:t>
            </a:r>
          </a:p>
        </p:txBody>
      </p:sp>
      <p:pic>
        <p:nvPicPr>
          <p:cNvPr id="3" name="Picture 2">
            <a:extLst>
              <a:ext uri="{FF2B5EF4-FFF2-40B4-BE49-F238E27FC236}">
                <a16:creationId xmlns:a16="http://schemas.microsoft.com/office/drawing/2014/main" id="{1D959EB6-A476-E602-2B4D-CE7372392E00}"/>
              </a:ext>
            </a:extLst>
          </p:cNvPr>
          <p:cNvPicPr>
            <a:picLocks noChangeAspect="1"/>
          </p:cNvPicPr>
          <p:nvPr/>
        </p:nvPicPr>
        <p:blipFill>
          <a:blip r:embed="rId3"/>
          <a:stretch>
            <a:fillRect/>
          </a:stretch>
        </p:blipFill>
        <p:spPr>
          <a:xfrm>
            <a:off x="6868869" y="2599310"/>
            <a:ext cx="4697855" cy="920575"/>
          </a:xfrm>
          <a:prstGeom prst="rect">
            <a:avLst/>
          </a:prstGeom>
        </p:spPr>
      </p:pic>
      <p:pic>
        <p:nvPicPr>
          <p:cNvPr id="4" name="Picture 3">
            <a:extLst>
              <a:ext uri="{FF2B5EF4-FFF2-40B4-BE49-F238E27FC236}">
                <a16:creationId xmlns:a16="http://schemas.microsoft.com/office/drawing/2014/main" id="{9CCAB3DA-DC92-DB82-4DAF-5452ED60DC7F}"/>
              </a:ext>
            </a:extLst>
          </p:cNvPr>
          <p:cNvPicPr>
            <a:picLocks noChangeAspect="1"/>
          </p:cNvPicPr>
          <p:nvPr/>
        </p:nvPicPr>
        <p:blipFill>
          <a:blip r:embed="rId4"/>
          <a:stretch>
            <a:fillRect/>
          </a:stretch>
        </p:blipFill>
        <p:spPr>
          <a:xfrm>
            <a:off x="1234388" y="2599310"/>
            <a:ext cx="4209614" cy="1836212"/>
          </a:xfrm>
          <a:prstGeom prst="rect">
            <a:avLst/>
          </a:prstGeom>
        </p:spPr>
      </p:pic>
      <p:pic>
        <p:nvPicPr>
          <p:cNvPr id="8" name="Picture 7">
            <a:extLst>
              <a:ext uri="{FF2B5EF4-FFF2-40B4-BE49-F238E27FC236}">
                <a16:creationId xmlns:a16="http://schemas.microsoft.com/office/drawing/2014/main" id="{B510DBA1-40FA-15DB-6B3B-1F3D89097CB7}"/>
              </a:ext>
            </a:extLst>
          </p:cNvPr>
          <p:cNvPicPr>
            <a:picLocks noChangeAspect="1"/>
          </p:cNvPicPr>
          <p:nvPr/>
        </p:nvPicPr>
        <p:blipFill>
          <a:blip r:embed="rId5"/>
          <a:stretch>
            <a:fillRect/>
          </a:stretch>
        </p:blipFill>
        <p:spPr>
          <a:xfrm>
            <a:off x="7963676" y="427611"/>
            <a:ext cx="3603048" cy="920576"/>
          </a:xfrm>
          <a:prstGeom prst="rect">
            <a:avLst/>
          </a:prstGeom>
        </p:spPr>
      </p:pic>
    </p:spTree>
    <p:extLst>
      <p:ext uri="{BB962C8B-B14F-4D97-AF65-F5344CB8AC3E}">
        <p14:creationId xmlns:p14="http://schemas.microsoft.com/office/powerpoint/2010/main" val="3452870688"/>
      </p:ext>
    </p:extLst>
  </p:cSld>
  <p:clrMapOvr>
    <a:masterClrMapping/>
  </p:clrMapOvr>
</p:sld>
</file>

<file path=ppt/theme/theme1.xml><?xml version="1.0" encoding="utf-8"?>
<a:theme xmlns:a="http://schemas.openxmlformats.org/drawingml/2006/main" name="International AIDS Society">
  <a:themeElements>
    <a:clrScheme name="Benutzerdefiniert 114">
      <a:dk1>
        <a:sysClr val="windowText" lastClr="000000"/>
      </a:dk1>
      <a:lt1>
        <a:sysClr val="window" lastClr="FFFFFF"/>
      </a:lt1>
      <a:dk2>
        <a:srgbClr val="7F7F7F"/>
      </a:dk2>
      <a:lt2>
        <a:srgbClr val="D8D8D8"/>
      </a:lt2>
      <a:accent1>
        <a:srgbClr val="E0001B"/>
      </a:accent1>
      <a:accent2>
        <a:srgbClr val="C8F04B"/>
      </a:accent2>
      <a:accent3>
        <a:srgbClr val="472482"/>
      </a:accent3>
      <a:accent4>
        <a:srgbClr val="8CCDCD"/>
      </a:accent4>
      <a:accent5>
        <a:srgbClr val="B4BEA5"/>
      </a:accent5>
      <a:accent6>
        <a:srgbClr val="7F7F7F"/>
      </a:accent6>
      <a:hlink>
        <a:srgbClr val="000000"/>
      </a:hlink>
      <a:folHlink>
        <a:srgbClr val="000000"/>
      </a:folHlink>
    </a:clrScheme>
    <a:fontScheme name="Benutzerdefiniert 237">
      <a:majorFont>
        <a:latin typeface="IAS Ribbon Sans Bold"/>
        <a:ea typeface=""/>
        <a:cs typeface=""/>
      </a:majorFont>
      <a:minorFont>
        <a:latin typeface="IAS Ribbo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äsentation1" id="{0BEA0C59-6BE6-574B-8DF0-843D19A6691B}" vid="{DFA08CD2-990E-E443-A274-9D06C7DA0EA4}"/>
    </a:ext>
  </a:extLst>
</a:theme>
</file>

<file path=ppt/theme/theme2.xml><?xml version="1.0" encoding="utf-8"?>
<a:theme xmlns:a="http://schemas.openxmlformats.org/drawingml/2006/main" name="Office">
  <a:themeElements>
    <a:clrScheme name="Benutzerdefiniert 114">
      <a:dk1>
        <a:sysClr val="windowText" lastClr="000000"/>
      </a:dk1>
      <a:lt1>
        <a:sysClr val="window" lastClr="FFFFFF"/>
      </a:lt1>
      <a:dk2>
        <a:srgbClr val="7F7F7F"/>
      </a:dk2>
      <a:lt2>
        <a:srgbClr val="D8D8D8"/>
      </a:lt2>
      <a:accent1>
        <a:srgbClr val="E0001B"/>
      </a:accent1>
      <a:accent2>
        <a:srgbClr val="C8F04B"/>
      </a:accent2>
      <a:accent3>
        <a:srgbClr val="472482"/>
      </a:accent3>
      <a:accent4>
        <a:srgbClr val="8CCDCD"/>
      </a:accent4>
      <a:accent5>
        <a:srgbClr val="B4BEA5"/>
      </a:accent5>
      <a:accent6>
        <a:srgbClr val="7F7F7F"/>
      </a:accent6>
      <a:hlink>
        <a:srgbClr val="000000"/>
      </a:hlink>
      <a:folHlink>
        <a:srgbClr val="000000"/>
      </a:folHlink>
    </a:clrScheme>
    <a:fontScheme name="Benutzerdefiniert 183">
      <a:majorFont>
        <a:latin typeface="Ping LCG Medium"/>
        <a:ea typeface=""/>
        <a:cs typeface=""/>
      </a:majorFont>
      <a:minorFont>
        <a:latin typeface="Ping LCG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114">
      <a:dk1>
        <a:sysClr val="windowText" lastClr="000000"/>
      </a:dk1>
      <a:lt1>
        <a:sysClr val="window" lastClr="FFFFFF"/>
      </a:lt1>
      <a:dk2>
        <a:srgbClr val="7F7F7F"/>
      </a:dk2>
      <a:lt2>
        <a:srgbClr val="D8D8D8"/>
      </a:lt2>
      <a:accent1>
        <a:srgbClr val="E0001B"/>
      </a:accent1>
      <a:accent2>
        <a:srgbClr val="C8F04B"/>
      </a:accent2>
      <a:accent3>
        <a:srgbClr val="472482"/>
      </a:accent3>
      <a:accent4>
        <a:srgbClr val="8CCDCD"/>
      </a:accent4>
      <a:accent5>
        <a:srgbClr val="B4BEA5"/>
      </a:accent5>
      <a:accent6>
        <a:srgbClr val="7F7F7F"/>
      </a:accent6>
      <a:hlink>
        <a:srgbClr val="000000"/>
      </a:hlink>
      <a:folHlink>
        <a:srgbClr val="000000"/>
      </a:folHlink>
    </a:clrScheme>
    <a:fontScheme name="Benutzerdefiniert 183">
      <a:majorFont>
        <a:latin typeface="Ping LCG Medium"/>
        <a:ea typeface=""/>
        <a:cs typeface=""/>
      </a:majorFont>
      <a:minorFont>
        <a:latin typeface="Ping LCG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884B02C4C13D747A46C305FE466BBB2" ma:contentTypeVersion="15" ma:contentTypeDescription="Create a new document." ma:contentTypeScope="" ma:versionID="73b7c3a91892121b6037471fccad7487">
  <xsd:schema xmlns:xsd="http://www.w3.org/2001/XMLSchema" xmlns:xs="http://www.w3.org/2001/XMLSchema" xmlns:p="http://schemas.microsoft.com/office/2006/metadata/properties" xmlns:ns2="cca1fb59-c4b7-4cf4-b2e3-d11e70ba2877" xmlns:ns3="3e346f99-f4e2-45e2-8a11-ecfa7a59914d" targetNamespace="http://schemas.microsoft.com/office/2006/metadata/properties" ma:root="true" ma:fieldsID="74548513f04985624527548210b0efcd" ns2:_="" ns3:_="">
    <xsd:import namespace="cca1fb59-c4b7-4cf4-b2e3-d11e70ba2877"/>
    <xsd:import namespace="3e346f99-f4e2-45e2-8a11-ecfa7a59914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a1fb59-c4b7-4cf4-b2e3-d11e70ba28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8752f36-f899-4024-97aa-312620fde4b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e346f99-f4e2-45e2-8a11-ecfa7a59914d"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953a205e-01c7-4baf-b672-4c945a72271e}" ma:internalName="TaxCatchAll" ma:showField="CatchAllData" ma:web="3e346f99-f4e2-45e2-8a11-ecfa7a59914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e346f99-f4e2-45e2-8a11-ecfa7a59914d" xsi:nil="true"/>
    <lcf76f155ced4ddcb4097134ff3c332f xmlns="cca1fb59-c4b7-4cf4-b2e3-d11e70ba287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B18B9A9-589C-4AB1-A77F-C0696A20FDEA}">
  <ds:schemaRefs>
    <ds:schemaRef ds:uri="http://schemas.microsoft.com/sharepoint/v3/contenttype/forms"/>
  </ds:schemaRefs>
</ds:datastoreItem>
</file>

<file path=customXml/itemProps2.xml><?xml version="1.0" encoding="utf-8"?>
<ds:datastoreItem xmlns:ds="http://schemas.openxmlformats.org/officeDocument/2006/customXml" ds:itemID="{79D6A338-0723-4F1D-BCE9-5D195BD757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a1fb59-c4b7-4cf4-b2e3-d11e70ba2877"/>
    <ds:schemaRef ds:uri="3e346f99-f4e2-45e2-8a11-ecfa7a5991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06F776-15E1-4608-A05B-E8CEEC2417C7}">
  <ds:schemaRefs>
    <ds:schemaRef ds:uri="http://purl.org/dc/dcmitype/"/>
    <ds:schemaRef ds:uri="http://schemas.openxmlformats.org/package/2006/metadata/core-properties"/>
    <ds:schemaRef ds:uri="250929fa-9806-4449-af20-7947085fa170"/>
    <ds:schemaRef ds:uri="8f9d799d-7b27-4542-a589-fc3f0c3bda80"/>
    <ds:schemaRef ds:uri="http://purl.org/dc/terms/"/>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http://purl.org/dc/elements/1.1/"/>
    <ds:schemaRef ds:uri="458ee6e1-6a6e-47cf-abcf-a386e572cbd4"/>
    <ds:schemaRef ds:uri="653658bf-d6d6-49af-86f1-730ab5a97e69"/>
    <ds:schemaRef ds:uri="3e346f99-f4e2-45e2-8a11-ecfa7a59914d"/>
    <ds:schemaRef ds:uri="cca1fb59-c4b7-4cf4-b2e3-d11e70ba2877"/>
  </ds:schemaRefs>
</ds:datastoreItem>
</file>

<file path=docProps/app.xml><?xml version="1.0" encoding="utf-8"?>
<Properties xmlns="http://schemas.openxmlformats.org/officeDocument/2006/extended-properties" xmlns:vt="http://schemas.openxmlformats.org/officeDocument/2006/docPropsVTypes">
  <Template>IAS_PowerPoint_Template_Verdana_BM</Template>
  <TotalTime>4059</TotalTime>
  <Words>912</Words>
  <Application>Microsoft Office PowerPoint</Application>
  <PresentationFormat>Widescreen</PresentationFormat>
  <Paragraphs>122</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IAS Ribbon Sans Light</vt:lpstr>
      <vt:lpstr>Ping LCG Light</vt:lpstr>
      <vt:lpstr>Verdana</vt:lpstr>
      <vt:lpstr>International AIDS Society</vt:lpstr>
      <vt:lpstr>PowerPoint Presentation</vt:lpstr>
      <vt:lpstr>AGENDA</vt:lpstr>
      <vt:lpstr>2023 Audit Overview</vt:lpstr>
      <vt:lpstr>Statement of Financial Activities</vt:lpstr>
      <vt:lpstr>Statement of Financial Activities</vt:lpstr>
      <vt:lpstr>Statement of Financial Activities</vt:lpstr>
      <vt:lpstr>Statement of Financial Activities</vt:lpstr>
      <vt:lpstr>Capital of the organization   excluding conf. pre-funding</vt:lpstr>
      <vt:lpstr>IAS 2023, Statement of Income &amp; Expenditures</vt:lpstr>
      <vt:lpstr>2023 Comprehensive Auditor’s Report </vt:lpstr>
      <vt:lpstr>Members approval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a short headline Lorem ipsum  sit dolor</dc:title>
  <dc:creator>Emmanuel Flamand</dc:creator>
  <cp:lastModifiedBy>Preview 8 Rack 2</cp:lastModifiedBy>
  <cp:revision>164</cp:revision>
  <cp:lastPrinted>2023-06-16T08:01:29Z</cp:lastPrinted>
  <dcterms:created xsi:type="dcterms:W3CDTF">2021-06-16T07:56:02Z</dcterms:created>
  <dcterms:modified xsi:type="dcterms:W3CDTF">2024-07-22T14:18:42Z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0x010100424B29D2F17CBF4DA2DE550E4F606041</vt:lpwstr>
  </property>
  <property fmtid="{D5CDD505-2E9C-101B-9397-08002B2CF9AE}" pid="3" name="MediaServiceImageTags">
    <vt:lpwstr/>
  </property>
</Properties>
</file>