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80" r:id="rId6"/>
    <p:sldId id="281" r:id="rId7"/>
    <p:sldId id="282" r:id="rId8"/>
    <p:sldId id="2147472329" r:id="rId9"/>
    <p:sldId id="2147472332" r:id="rId10"/>
    <p:sldId id="2147472333" r:id="rId11"/>
    <p:sldId id="266" r:id="rId12"/>
    <p:sldId id="274" r:id="rId13"/>
    <p:sldId id="269" r:id="rId14"/>
    <p:sldId id="268" r:id="rId15"/>
    <p:sldId id="2145707564" r:id="rId16"/>
    <p:sldId id="276" r:id="rId17"/>
    <p:sldId id="272" r:id="rId18"/>
    <p:sldId id="2145707565" r:id="rId19"/>
    <p:sldId id="278" r:id="rId20"/>
    <p:sldId id="214747233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8B2EB-E619-4EDD-B26E-58F34F07A97F}" v="10" dt="2024-07-22T11:42:11.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13" d="100"/>
          <a:sy n="113" d="100"/>
        </p:scale>
        <p:origin x="474" y="108"/>
      </p:cViewPr>
      <p:guideLst/>
    </p:cSldViewPr>
  </p:slideViewPr>
  <p:notesTextViewPr>
    <p:cViewPr>
      <p:scale>
        <a:sx n="1" d="1"/>
        <a:sy n="1" d="1"/>
      </p:scale>
      <p:origin x="0" y="0"/>
    </p:cViewPr>
  </p:notesTextViewPr>
  <p:sorterViewPr>
    <p:cViewPr>
      <p:scale>
        <a:sx n="100" d="100"/>
        <a:sy n="100" d="100"/>
      </p:scale>
      <p:origin x="0" y="-3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7423B-AA33-4701-8DE8-4B72A943F23E}" type="datetimeFigureOut">
              <a:rPr lang="en-US" smtClean="0"/>
              <a:t>7/23/2024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78848-6CF2-4A64-AE78-3EAB590046E5}" type="slidenum">
              <a:rPr lang="en-US" smtClean="0"/>
              <a:t>‹#›</a:t>
            </a:fld>
            <a:endParaRPr lang="en-US"/>
          </a:p>
        </p:txBody>
      </p:sp>
    </p:spTree>
    <p:extLst>
      <p:ext uri="{BB962C8B-B14F-4D97-AF65-F5344CB8AC3E}">
        <p14:creationId xmlns:p14="http://schemas.microsoft.com/office/powerpoint/2010/main" val="328730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8A90D8-2647-4560-8208-F58DCE3DB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083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8A90D8-2647-4560-8208-F58DCE3DB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3837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8A90D8-2647-4560-8208-F58DCE3DB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45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8A90D8-2647-4560-8208-F58DCE3DB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229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8A90D8-2647-4560-8208-F58DCE3DB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289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8A90D8-2647-4560-8208-F58DCE3DB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015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8A90D8-2647-4560-8208-F58DCE3DB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337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C02EE-9661-4A18-8A8F-B0942498E6ED}"/>
              </a:ext>
            </a:extLst>
          </p:cNvPr>
          <p:cNvSpPr/>
          <p:nvPr userDrawn="1"/>
        </p:nvSpPr>
        <p:spPr>
          <a:xfrm rot="10800000">
            <a:off x="0" y="1"/>
            <a:ext cx="12192000" cy="6857999"/>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880606FA-C36B-44EE-91CC-23E328C62D24}"/>
              </a:ext>
            </a:extLst>
          </p:cNvPr>
          <p:cNvSpPr>
            <a:spLocks noGrp="1"/>
          </p:cNvSpPr>
          <p:nvPr>
            <p:ph type="subTitle" idx="1"/>
          </p:nvPr>
        </p:nvSpPr>
        <p:spPr>
          <a:xfrm>
            <a:off x="5210104" y="3681248"/>
            <a:ext cx="6387638" cy="962190"/>
          </a:xfrm>
        </p:spPr>
        <p:txBody>
          <a:bodyPr>
            <a:normAutofit/>
          </a:bodyPr>
          <a:lstStyle>
            <a:lvl1pPr marL="0" indent="0" algn="l">
              <a:buNone/>
              <a:defRPr sz="180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Title 1">
            <a:extLst>
              <a:ext uri="{FF2B5EF4-FFF2-40B4-BE49-F238E27FC236}">
                <a16:creationId xmlns:a16="http://schemas.microsoft.com/office/drawing/2014/main" id="{EB746CDD-D828-4CA9-922F-39CA5C1B8DE9}"/>
              </a:ext>
            </a:extLst>
          </p:cNvPr>
          <p:cNvSpPr>
            <a:spLocks noGrp="1"/>
          </p:cNvSpPr>
          <p:nvPr>
            <p:ph type="title" hasCustomPrompt="1"/>
          </p:nvPr>
        </p:nvSpPr>
        <p:spPr>
          <a:xfrm>
            <a:off x="5210105" y="1838673"/>
            <a:ext cx="6387639" cy="1827156"/>
          </a:xfrm>
        </p:spPr>
        <p:txBody>
          <a:bodyPr anchor="ctr">
            <a:noAutofit/>
          </a:bodyPr>
          <a:lstStyle>
            <a:lvl1pPr algn="l">
              <a:defRPr sz="5400" b="1">
                <a:solidFill>
                  <a:srgbClr val="FFFFFF"/>
                </a:solidFill>
                <a:latin typeface="Century Gothic" panose="020B0502020202020204" pitchFamily="34" charset="0"/>
              </a:defRPr>
            </a:lvl1pPr>
          </a:lstStyle>
          <a:p>
            <a:r>
              <a:rPr lang="en-US"/>
              <a:t>CLICK TO EDIT</a:t>
            </a:r>
          </a:p>
        </p:txBody>
      </p:sp>
      <p:pic>
        <p:nvPicPr>
          <p:cNvPr id="5" name="Picture 4" descr="A logo with a black background&#10;&#10;Description automatically generated">
            <a:extLst>
              <a:ext uri="{FF2B5EF4-FFF2-40B4-BE49-F238E27FC236}">
                <a16:creationId xmlns:a16="http://schemas.microsoft.com/office/drawing/2014/main" id="{FF8BBF71-EC9E-2D3A-FC57-BE6D35E127E1}"/>
              </a:ext>
            </a:extLst>
          </p:cNvPr>
          <p:cNvPicPr>
            <a:picLocks noChangeAspect="1"/>
          </p:cNvPicPr>
          <p:nvPr userDrawn="1"/>
        </p:nvPicPr>
        <p:blipFill>
          <a:blip r:embed="rId2"/>
          <a:stretch>
            <a:fillRect/>
          </a:stretch>
        </p:blipFill>
        <p:spPr>
          <a:xfrm>
            <a:off x="9680549" y="5351133"/>
            <a:ext cx="1917193" cy="1077773"/>
          </a:xfrm>
          <a:prstGeom prst="rect">
            <a:avLst/>
          </a:prstGeom>
        </p:spPr>
      </p:pic>
    </p:spTree>
    <p:extLst>
      <p:ext uri="{BB962C8B-B14F-4D97-AF65-F5344CB8AC3E}">
        <p14:creationId xmlns:p14="http://schemas.microsoft.com/office/powerpoint/2010/main" val="244172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ntent 3_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F7FE98-6B0C-4514-B978-11C7B1F2E18D}"/>
              </a:ext>
            </a:extLst>
          </p:cNvPr>
          <p:cNvSpPr/>
          <p:nvPr userDrawn="1"/>
        </p:nvSpPr>
        <p:spPr>
          <a:xfrm>
            <a:off x="0" y="0"/>
            <a:ext cx="1535185" cy="6857999"/>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964317" y="520700"/>
            <a:ext cx="9144456" cy="838199"/>
          </a:xfrm>
        </p:spPr>
        <p:txBody>
          <a:bodyPr anchor="t">
            <a:normAutofit/>
          </a:bodyPr>
          <a:lstStyle>
            <a:lvl1pPr algn="l">
              <a:defRPr sz="2800" b="1">
                <a:solidFill>
                  <a:srgbClr val="022169"/>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964318" y="1511300"/>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8">
            <a:extLst>
              <a:ext uri="{FF2B5EF4-FFF2-40B4-BE49-F238E27FC236}">
                <a16:creationId xmlns:a16="http://schemas.microsoft.com/office/drawing/2014/main" id="{BCA9E357-0231-8ABC-6BB5-EC6336BF7E97}"/>
              </a:ext>
            </a:extLst>
          </p:cNvPr>
          <p:cNvSpPr>
            <a:spLocks noGrp="1"/>
          </p:cNvSpPr>
          <p:nvPr>
            <p:ph sz="quarter" idx="12"/>
          </p:nvPr>
        </p:nvSpPr>
        <p:spPr>
          <a:xfrm>
            <a:off x="6629761" y="1511300"/>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blue and white logo&#10;&#10;Description automatically generated">
            <a:extLst>
              <a:ext uri="{FF2B5EF4-FFF2-40B4-BE49-F238E27FC236}">
                <a16:creationId xmlns:a16="http://schemas.microsoft.com/office/drawing/2014/main" id="{B5B633BC-25B0-D04B-4C8E-D1DC81BB15E8}"/>
              </a:ext>
            </a:extLst>
          </p:cNvPr>
          <p:cNvPicPr>
            <a:picLocks noChangeAspect="1"/>
          </p:cNvPicPr>
          <p:nvPr userDrawn="1"/>
        </p:nvPicPr>
        <p:blipFill>
          <a:blip r:embed="rId2"/>
          <a:stretch>
            <a:fillRect/>
          </a:stretch>
        </p:blipFill>
        <p:spPr>
          <a:xfrm>
            <a:off x="10889673" y="6123615"/>
            <a:ext cx="1302327" cy="690840"/>
          </a:xfrm>
          <a:prstGeom prst="rect">
            <a:avLst/>
          </a:prstGeom>
        </p:spPr>
      </p:pic>
    </p:spTree>
    <p:extLst>
      <p:ext uri="{BB962C8B-B14F-4D97-AF65-F5344CB8AC3E}">
        <p14:creationId xmlns:p14="http://schemas.microsoft.com/office/powerpoint/2010/main" val="386104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B602BE2B-D6FC-BD84-6EF1-7064346973A9}"/>
              </a:ext>
            </a:extLst>
          </p:cNvPr>
          <p:cNvPicPr>
            <a:picLocks noChangeAspect="1"/>
          </p:cNvPicPr>
          <p:nvPr userDrawn="1"/>
        </p:nvPicPr>
        <p:blipFill>
          <a:blip r:embed="rId2"/>
          <a:stretch>
            <a:fillRect/>
          </a:stretch>
        </p:blipFill>
        <p:spPr>
          <a:xfrm>
            <a:off x="11190155" y="6244840"/>
            <a:ext cx="832363" cy="477460"/>
          </a:xfrm>
          <a:prstGeom prst="rect">
            <a:avLst/>
          </a:prstGeom>
        </p:spPr>
      </p:pic>
    </p:spTree>
    <p:extLst>
      <p:ext uri="{BB962C8B-B14F-4D97-AF65-F5344CB8AC3E}">
        <p14:creationId xmlns:p14="http://schemas.microsoft.com/office/powerpoint/2010/main" val="2721166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C02EE-9661-4A18-8A8F-B0942498E6ED}"/>
              </a:ext>
            </a:extLst>
          </p:cNvPr>
          <p:cNvSpPr/>
          <p:nvPr userDrawn="1"/>
        </p:nvSpPr>
        <p:spPr>
          <a:xfrm>
            <a:off x="0" y="1"/>
            <a:ext cx="12192000" cy="6857999"/>
          </a:xfrm>
          <a:prstGeom prst="rect">
            <a:avLst/>
          </a:prstGeom>
          <a:gradFill flip="none" rotWithShape="1">
            <a:gsLst>
              <a:gs pos="0">
                <a:srgbClr val="022169">
                  <a:shade val="30000"/>
                  <a:satMod val="115000"/>
                </a:srgbClr>
              </a:gs>
              <a:gs pos="48000">
                <a:srgbClr val="022169">
                  <a:shade val="67500"/>
                  <a:satMod val="115000"/>
                </a:srgbClr>
              </a:gs>
              <a:gs pos="97000">
                <a:srgbClr val="022169">
                  <a:shade val="100000"/>
                  <a:satMod val="115000"/>
                </a:srgbClr>
              </a:gs>
            </a:gsLst>
            <a:lin ang="7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880606FA-C36B-44EE-91CC-23E328C62D24}"/>
              </a:ext>
            </a:extLst>
          </p:cNvPr>
          <p:cNvSpPr>
            <a:spLocks noGrp="1"/>
          </p:cNvSpPr>
          <p:nvPr>
            <p:ph type="subTitle" idx="1"/>
          </p:nvPr>
        </p:nvSpPr>
        <p:spPr>
          <a:xfrm>
            <a:off x="818857" y="3681248"/>
            <a:ext cx="6387638" cy="962190"/>
          </a:xfrm>
        </p:spPr>
        <p:txBody>
          <a:bodyPr>
            <a:normAutofit/>
          </a:bodyPr>
          <a:lstStyle>
            <a:lvl1pPr marL="0" indent="0" algn="l">
              <a:buNone/>
              <a:defRPr sz="180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Title 1">
            <a:extLst>
              <a:ext uri="{FF2B5EF4-FFF2-40B4-BE49-F238E27FC236}">
                <a16:creationId xmlns:a16="http://schemas.microsoft.com/office/drawing/2014/main" id="{EB746CDD-D828-4CA9-922F-39CA5C1B8DE9}"/>
              </a:ext>
            </a:extLst>
          </p:cNvPr>
          <p:cNvSpPr>
            <a:spLocks noGrp="1"/>
          </p:cNvSpPr>
          <p:nvPr>
            <p:ph type="title" hasCustomPrompt="1"/>
          </p:nvPr>
        </p:nvSpPr>
        <p:spPr>
          <a:xfrm>
            <a:off x="818858" y="1838673"/>
            <a:ext cx="6387639" cy="1827156"/>
          </a:xfrm>
        </p:spPr>
        <p:txBody>
          <a:bodyPr anchor="ctr">
            <a:noAutofit/>
          </a:bodyPr>
          <a:lstStyle>
            <a:lvl1pPr algn="l">
              <a:defRPr sz="5400" b="1">
                <a:solidFill>
                  <a:srgbClr val="FFFFFF"/>
                </a:solidFill>
                <a:latin typeface="Century Gothic" panose="020B0502020202020204" pitchFamily="34" charset="0"/>
              </a:defRPr>
            </a:lvl1pPr>
          </a:lstStyle>
          <a:p>
            <a:r>
              <a:rPr lang="en-US"/>
              <a:t>CLICK TO EDIT</a:t>
            </a:r>
          </a:p>
        </p:txBody>
      </p:sp>
      <p:sp>
        <p:nvSpPr>
          <p:cNvPr id="5" name="Picture Placeholder 4">
            <a:extLst>
              <a:ext uri="{FF2B5EF4-FFF2-40B4-BE49-F238E27FC236}">
                <a16:creationId xmlns:a16="http://schemas.microsoft.com/office/drawing/2014/main" id="{F5496835-195E-E9F4-3CBE-7C62F6DAC962}"/>
              </a:ext>
            </a:extLst>
          </p:cNvPr>
          <p:cNvSpPr>
            <a:spLocks noGrp="1"/>
          </p:cNvSpPr>
          <p:nvPr>
            <p:ph type="pic" sz="quarter" idx="10"/>
          </p:nvPr>
        </p:nvSpPr>
        <p:spPr>
          <a:xfrm>
            <a:off x="7495953" y="0"/>
            <a:ext cx="4696047" cy="6858000"/>
          </a:xfrm>
        </p:spPr>
        <p:txBody>
          <a:bodyPr anchor="ctr"/>
          <a:lstStyle>
            <a:lvl1pPr algn="ctr">
              <a:defRPr spc="300">
                <a:solidFill>
                  <a:schemeClr val="bg1"/>
                </a:solidFill>
              </a:defRPr>
            </a:lvl1pPr>
          </a:lstStyle>
          <a:p>
            <a:r>
              <a:rPr lang="en-US"/>
              <a:t>Click icon to add picture</a:t>
            </a:r>
          </a:p>
        </p:txBody>
      </p:sp>
      <p:pic>
        <p:nvPicPr>
          <p:cNvPr id="6" name="Picture 5" descr="A logo with a black background&#10;&#10;Description automatically generated">
            <a:extLst>
              <a:ext uri="{FF2B5EF4-FFF2-40B4-BE49-F238E27FC236}">
                <a16:creationId xmlns:a16="http://schemas.microsoft.com/office/drawing/2014/main" id="{BD275EA2-AC84-2003-71B5-7CF53841C207}"/>
              </a:ext>
            </a:extLst>
          </p:cNvPr>
          <p:cNvPicPr>
            <a:picLocks noChangeAspect="1"/>
          </p:cNvPicPr>
          <p:nvPr userDrawn="1"/>
        </p:nvPicPr>
        <p:blipFill>
          <a:blip r:embed="rId2"/>
          <a:stretch>
            <a:fillRect/>
          </a:stretch>
        </p:blipFill>
        <p:spPr>
          <a:xfrm>
            <a:off x="925708" y="5433500"/>
            <a:ext cx="1881990" cy="1057983"/>
          </a:xfrm>
          <a:prstGeom prst="rect">
            <a:avLst/>
          </a:prstGeom>
        </p:spPr>
      </p:pic>
    </p:spTree>
    <p:extLst>
      <p:ext uri="{BB962C8B-B14F-4D97-AF65-F5344CB8AC3E}">
        <p14:creationId xmlns:p14="http://schemas.microsoft.com/office/powerpoint/2010/main" val="127769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39DF82-A038-4DAB-A858-F7EBC5209F7E}"/>
              </a:ext>
            </a:extLst>
          </p:cNvPr>
          <p:cNvSpPr/>
          <p:nvPr userDrawn="1"/>
        </p:nvSpPr>
        <p:spPr>
          <a:xfrm>
            <a:off x="0" y="5936"/>
            <a:ext cx="12192000" cy="6877559"/>
          </a:xfrm>
          <a:prstGeom prst="rect">
            <a:avLst/>
          </a:prstGeom>
          <a:gradFill flip="none" rotWithShape="1">
            <a:gsLst>
              <a:gs pos="0">
                <a:srgbClr val="022169">
                  <a:shade val="30000"/>
                  <a:satMod val="115000"/>
                </a:srgbClr>
              </a:gs>
              <a:gs pos="63000">
                <a:srgbClr val="022169">
                  <a:shade val="67500"/>
                  <a:satMod val="115000"/>
                </a:srgbClr>
              </a:gs>
              <a:gs pos="100000">
                <a:srgbClr val="022169">
                  <a:shade val="100000"/>
                  <a:satMod val="115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444262" y="3896069"/>
            <a:ext cx="7321061" cy="900863"/>
          </a:xfrm>
        </p:spPr>
        <p:txBody>
          <a:bodyPr anchor="t">
            <a:normAutofit/>
          </a:bodyPr>
          <a:lstStyle>
            <a:lvl1pPr algn="ctr">
              <a:defRPr sz="4000" b="1">
                <a:solidFill>
                  <a:srgbClr val="FFFFFF"/>
                </a:solidFill>
              </a:defRPr>
            </a:lvl1pPr>
          </a:lstStyle>
          <a:p>
            <a:r>
              <a:rPr lang="en-US"/>
              <a:t>CLICK TO EDIT</a:t>
            </a:r>
          </a:p>
        </p:txBody>
      </p:sp>
      <p:sp>
        <p:nvSpPr>
          <p:cNvPr id="3" name="Picture Placeholder 2">
            <a:extLst>
              <a:ext uri="{FF2B5EF4-FFF2-40B4-BE49-F238E27FC236}">
                <a16:creationId xmlns:a16="http://schemas.microsoft.com/office/drawing/2014/main" id="{897CDB90-7F95-46D7-9750-A473B620A466}"/>
              </a:ext>
            </a:extLst>
          </p:cNvPr>
          <p:cNvSpPr>
            <a:spLocks noGrp="1"/>
          </p:cNvSpPr>
          <p:nvPr>
            <p:ph type="pic" sz="quarter" idx="10"/>
          </p:nvPr>
        </p:nvSpPr>
        <p:spPr>
          <a:xfrm>
            <a:off x="4918475" y="1074861"/>
            <a:ext cx="2355050" cy="2354138"/>
          </a:xfrm>
          <a:prstGeom prst="ellipse">
            <a:avLst/>
          </a:prstGeom>
        </p:spPr>
        <p:txBody>
          <a:bodyPr anchor="ctr"/>
          <a:lstStyle>
            <a:lvl1pPr marL="0" indent="0" algn="ctr">
              <a:buNone/>
              <a:defRPr spc="300">
                <a:solidFill>
                  <a:schemeClr val="bg1"/>
                </a:solidFill>
              </a:defRPr>
            </a:lvl1pPr>
          </a:lstStyle>
          <a:p>
            <a:r>
              <a:rPr lang="en-US"/>
              <a:t>Click icon to add picture</a:t>
            </a:r>
          </a:p>
        </p:txBody>
      </p:sp>
      <p:pic>
        <p:nvPicPr>
          <p:cNvPr id="2" name="Picture 1" descr="A logo with a black background&#10;&#10;Description automatically generated">
            <a:extLst>
              <a:ext uri="{FF2B5EF4-FFF2-40B4-BE49-F238E27FC236}">
                <a16:creationId xmlns:a16="http://schemas.microsoft.com/office/drawing/2014/main" id="{5512C84B-337F-9D1C-B62F-CBB398011DE3}"/>
              </a:ext>
            </a:extLst>
          </p:cNvPr>
          <p:cNvPicPr>
            <a:picLocks noChangeAspect="1"/>
          </p:cNvPicPr>
          <p:nvPr userDrawn="1"/>
        </p:nvPicPr>
        <p:blipFill>
          <a:blip r:embed="rId2"/>
          <a:stretch>
            <a:fillRect/>
          </a:stretch>
        </p:blipFill>
        <p:spPr>
          <a:xfrm>
            <a:off x="10505214" y="5818639"/>
            <a:ext cx="1277543" cy="718186"/>
          </a:xfrm>
          <a:prstGeom prst="rect">
            <a:avLst/>
          </a:prstGeom>
        </p:spPr>
      </p:pic>
    </p:spTree>
    <p:extLst>
      <p:ext uri="{BB962C8B-B14F-4D97-AF65-F5344CB8AC3E}">
        <p14:creationId xmlns:p14="http://schemas.microsoft.com/office/powerpoint/2010/main" val="954452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1_photo &amp;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E28A67-3D2A-47FE-8FEE-BEDC483737C0}"/>
              </a:ext>
            </a:extLst>
          </p:cNvPr>
          <p:cNvSpPr/>
          <p:nvPr userDrawn="1"/>
        </p:nvSpPr>
        <p:spPr>
          <a:xfrm rot="10800000">
            <a:off x="7632699" y="0"/>
            <a:ext cx="4559298" cy="6858000"/>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idx="1"/>
          </p:nvPr>
        </p:nvSpPr>
        <p:spPr>
          <a:xfrm>
            <a:off x="2" y="0"/>
            <a:ext cx="6896098" cy="6858000"/>
          </a:xfrm>
        </p:spPr>
        <p:txBody>
          <a:bodyPr anchor="ctr">
            <a:normAutofit/>
          </a:bodyPr>
          <a:lstStyle>
            <a:lvl1pPr marL="0" indent="0" algn="ctr">
              <a:buNone/>
              <a:defRPr sz="2800" spc="300">
                <a:solidFill>
                  <a:schemeClr val="bg2">
                    <a:lumMod val="9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Title 1"/>
          <p:cNvSpPr>
            <a:spLocks noGrp="1"/>
          </p:cNvSpPr>
          <p:nvPr>
            <p:ph type="title"/>
          </p:nvPr>
        </p:nvSpPr>
        <p:spPr>
          <a:xfrm>
            <a:off x="7381496" y="508000"/>
            <a:ext cx="4366006" cy="850899"/>
          </a:xfrm>
        </p:spPr>
        <p:txBody>
          <a:bodyPr anchor="t">
            <a:noAutofit/>
          </a:bodyPr>
          <a:lstStyle>
            <a:lvl1pPr algn="l">
              <a:defRPr sz="2800" b="1">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B4FC8C91-517A-E263-7CC8-86DAE9667CA9}"/>
              </a:ext>
            </a:extLst>
          </p:cNvPr>
          <p:cNvSpPr>
            <a:spLocks noGrp="1"/>
          </p:cNvSpPr>
          <p:nvPr>
            <p:ph type="body" sz="quarter" idx="10"/>
          </p:nvPr>
        </p:nvSpPr>
        <p:spPr>
          <a:xfrm>
            <a:off x="7381495" y="1600200"/>
            <a:ext cx="4366006" cy="4483100"/>
          </a:xfrm>
        </p:spPr>
        <p:txBody>
          <a:bodyPr/>
          <a:lstStyle>
            <a:lvl1pPr marL="0" indent="0">
              <a:lnSpc>
                <a:spcPct val="100000"/>
              </a:lnSpc>
              <a:spcBef>
                <a:spcPts val="0"/>
              </a:spcBef>
              <a:spcAft>
                <a:spcPts val="600"/>
              </a:spcAft>
              <a:buFont typeface="Arial" panose="020B0604020202020204" pitchFamily="34" charset="0"/>
              <a:buNone/>
              <a:defRPr sz="1800" b="1">
                <a:solidFill>
                  <a:schemeClr val="bg1"/>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bg1"/>
                </a:solidFill>
              </a:defRPr>
            </a:lvl2pPr>
            <a:lvl3pPr marL="1143000" indent="-228600">
              <a:lnSpc>
                <a:spcPct val="100000"/>
              </a:lnSpc>
              <a:spcBef>
                <a:spcPts val="0"/>
              </a:spcBef>
              <a:spcAft>
                <a:spcPts val="600"/>
              </a:spcAft>
              <a:buFont typeface="Arial" panose="020B0604020202020204" pitchFamily="34" charset="0"/>
              <a:buChar char="•"/>
              <a:defRPr sz="1800">
                <a:solidFill>
                  <a:schemeClr val="bg1"/>
                </a:solidFill>
              </a:defRPr>
            </a:lvl3pPr>
            <a:lvl4pPr marL="1600200" indent="-228600">
              <a:lnSpc>
                <a:spcPct val="100000"/>
              </a:lnSpc>
              <a:spcBef>
                <a:spcPts val="0"/>
              </a:spcBef>
              <a:spcAft>
                <a:spcPts val="600"/>
              </a:spcAft>
              <a:buFont typeface="Arial" panose="020B0604020202020204" pitchFamily="34" charset="0"/>
              <a:buChar char="•"/>
              <a:defRPr sz="1600">
                <a:solidFill>
                  <a:schemeClr val="bg1"/>
                </a:solidFill>
              </a:defRPr>
            </a:lvl4pPr>
            <a:lvl5pPr marL="2057400" indent="-228600">
              <a:lnSpc>
                <a:spcPct val="100000"/>
              </a:lnSpc>
              <a:spcBef>
                <a:spcPts val="0"/>
              </a:spcBef>
              <a:spcAft>
                <a:spcPts val="600"/>
              </a:spcAft>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logo with a black background&#10;&#10;Description automatically generated">
            <a:extLst>
              <a:ext uri="{FF2B5EF4-FFF2-40B4-BE49-F238E27FC236}">
                <a16:creationId xmlns:a16="http://schemas.microsoft.com/office/drawing/2014/main" id="{50F7C7F8-4CE0-C8C2-9396-131855E61013}"/>
              </a:ext>
            </a:extLst>
          </p:cNvPr>
          <p:cNvPicPr>
            <a:picLocks noChangeAspect="1"/>
          </p:cNvPicPr>
          <p:nvPr userDrawn="1"/>
        </p:nvPicPr>
        <p:blipFill>
          <a:blip r:embed="rId2"/>
          <a:stretch>
            <a:fillRect/>
          </a:stretch>
        </p:blipFill>
        <p:spPr>
          <a:xfrm>
            <a:off x="11005882" y="6162861"/>
            <a:ext cx="1186118" cy="629195"/>
          </a:xfrm>
          <a:prstGeom prst="rect">
            <a:avLst/>
          </a:prstGeom>
        </p:spPr>
      </p:pic>
    </p:spTree>
    <p:extLst>
      <p:ext uri="{BB962C8B-B14F-4D97-AF65-F5344CB8AC3E}">
        <p14:creationId xmlns:p14="http://schemas.microsoft.com/office/powerpoint/2010/main" val="302945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ntent 1_photo &amp; text">
    <p:bg>
      <p:bgPr>
        <a:solidFill>
          <a:schemeClr val="bg1"/>
        </a:solidFill>
        <a:effectLst/>
      </p:bgPr>
    </p:bg>
    <p:spTree>
      <p:nvGrpSpPr>
        <p:cNvPr id="1" name=""/>
        <p:cNvGrpSpPr/>
        <p:nvPr/>
      </p:nvGrpSpPr>
      <p:grpSpPr>
        <a:xfrm>
          <a:off x="0" y="0"/>
          <a:ext cx="0" cy="0"/>
          <a:chOff x="0" y="0"/>
          <a:chExt cx="0" cy="0"/>
        </a:xfrm>
      </p:grpSpPr>
      <p:sp>
        <p:nvSpPr>
          <p:cNvPr id="13" name="Picture Placeholder 2"/>
          <p:cNvSpPr>
            <a:spLocks noGrp="1"/>
          </p:cNvSpPr>
          <p:nvPr>
            <p:ph type="pic" idx="1"/>
          </p:nvPr>
        </p:nvSpPr>
        <p:spPr>
          <a:xfrm>
            <a:off x="0" y="0"/>
            <a:ext cx="6764692" cy="6858000"/>
          </a:xfrm>
          <a:noFill/>
        </p:spPr>
        <p:txBody>
          <a:bodyPr anchor="ctr">
            <a:normAutofit/>
          </a:bodyPr>
          <a:lstStyle>
            <a:lvl1pPr marL="0" indent="0" algn="ctr">
              <a:buNone/>
              <a:defRPr sz="1800" spc="3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a:p>
            <a:endParaRPr lang="en-US"/>
          </a:p>
          <a:p>
            <a:r>
              <a:rPr lang="en-US"/>
              <a:t>CLICK ICON TO ADD PICTURE</a:t>
            </a:r>
          </a:p>
        </p:txBody>
      </p:sp>
      <p:sp>
        <p:nvSpPr>
          <p:cNvPr id="14" name="Title 1"/>
          <p:cNvSpPr>
            <a:spLocks noGrp="1"/>
          </p:cNvSpPr>
          <p:nvPr>
            <p:ph type="title"/>
          </p:nvPr>
        </p:nvSpPr>
        <p:spPr>
          <a:xfrm>
            <a:off x="7287388" y="0"/>
            <a:ext cx="4513324" cy="1716884"/>
          </a:xfrm>
        </p:spPr>
        <p:txBody>
          <a:bodyPr anchor="b">
            <a:noAutofit/>
          </a:bodyPr>
          <a:lstStyle>
            <a:lvl1pPr algn="l">
              <a:defRPr sz="24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B4FC8C91-517A-E263-7CC8-86DAE9667CA9}"/>
              </a:ext>
            </a:extLst>
          </p:cNvPr>
          <p:cNvSpPr>
            <a:spLocks noGrp="1"/>
          </p:cNvSpPr>
          <p:nvPr>
            <p:ph type="body" sz="quarter" idx="10"/>
          </p:nvPr>
        </p:nvSpPr>
        <p:spPr>
          <a:xfrm>
            <a:off x="7287388" y="1912774"/>
            <a:ext cx="4513324" cy="4169469"/>
          </a:xfrm>
        </p:spPr>
        <p:txBody>
          <a:bodyPr>
            <a:normAutofit/>
          </a:bodyPr>
          <a:lstStyle>
            <a:lvl1pPr marL="0" indent="0">
              <a:lnSpc>
                <a:spcPct val="100000"/>
              </a:lnSpc>
              <a:spcBef>
                <a:spcPts val="0"/>
              </a:spcBef>
              <a:spcAft>
                <a:spcPts val="600"/>
              </a:spcAft>
              <a:buFont typeface="Arial" panose="020B0604020202020204" pitchFamily="34" charset="0"/>
              <a:buNone/>
              <a:defRPr sz="1400" b="1">
                <a:solidFill>
                  <a:schemeClr val="tx2"/>
                </a:solidFill>
              </a:defRPr>
            </a:lvl1pPr>
            <a:lvl2pPr marL="742950" indent="-285750">
              <a:lnSpc>
                <a:spcPct val="100000"/>
              </a:lnSpc>
              <a:spcBef>
                <a:spcPts val="0"/>
              </a:spcBef>
              <a:spcAft>
                <a:spcPts val="600"/>
              </a:spcAft>
              <a:buFont typeface="Arial" panose="020B0604020202020204" pitchFamily="34" charset="0"/>
              <a:buChar char="•"/>
              <a:defRPr sz="1400" b="1">
                <a:solidFill>
                  <a:schemeClr val="tx2"/>
                </a:solidFill>
              </a:defRPr>
            </a:lvl2pPr>
            <a:lvl3pPr marL="1143000" indent="-228600">
              <a:lnSpc>
                <a:spcPct val="100000"/>
              </a:lnSpc>
              <a:spcBef>
                <a:spcPts val="0"/>
              </a:spcBef>
              <a:spcAft>
                <a:spcPts val="600"/>
              </a:spcAft>
              <a:buFont typeface="Arial" panose="020B0604020202020204" pitchFamily="34" charset="0"/>
              <a:buChar char="•"/>
              <a:defRPr sz="1400">
                <a:solidFill>
                  <a:schemeClr val="tx2"/>
                </a:solidFill>
              </a:defRPr>
            </a:lvl3pPr>
            <a:lvl4pPr marL="1600200" indent="-228600">
              <a:lnSpc>
                <a:spcPct val="100000"/>
              </a:lnSpc>
              <a:spcBef>
                <a:spcPts val="0"/>
              </a:spcBef>
              <a:spcAft>
                <a:spcPts val="600"/>
              </a:spcAft>
              <a:buFont typeface="Arial" panose="020B0604020202020204" pitchFamily="34" charset="0"/>
              <a:buChar char="•"/>
              <a:defRPr sz="1200">
                <a:solidFill>
                  <a:schemeClr val="tx2"/>
                </a:solidFill>
              </a:defRPr>
            </a:lvl4pPr>
            <a:lvl5pPr marL="2057400" indent="-228600">
              <a:lnSpc>
                <a:spcPct val="100000"/>
              </a:lnSpc>
              <a:spcBef>
                <a:spcPts val="0"/>
              </a:spcBef>
              <a:spcAft>
                <a:spcPts val="600"/>
              </a:spcAft>
              <a:buFont typeface="Arial" panose="020B0604020202020204" pitchFamily="34" charset="0"/>
              <a:buChar char="•"/>
              <a:defRPr sz="1100">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descr="A blue and white logo&#10;&#10;Description automatically generated">
            <a:extLst>
              <a:ext uri="{FF2B5EF4-FFF2-40B4-BE49-F238E27FC236}">
                <a16:creationId xmlns:a16="http://schemas.microsoft.com/office/drawing/2014/main" id="{45DAF53D-AF49-2323-D4EF-56D9F7DD8628}"/>
              </a:ext>
            </a:extLst>
          </p:cNvPr>
          <p:cNvPicPr>
            <a:picLocks noChangeAspect="1"/>
          </p:cNvPicPr>
          <p:nvPr userDrawn="1"/>
        </p:nvPicPr>
        <p:blipFill>
          <a:blip r:embed="rId2"/>
          <a:stretch>
            <a:fillRect/>
          </a:stretch>
        </p:blipFill>
        <p:spPr>
          <a:xfrm>
            <a:off x="11027228" y="6174811"/>
            <a:ext cx="1164772" cy="617872"/>
          </a:xfrm>
          <a:prstGeom prst="rect">
            <a:avLst/>
          </a:prstGeom>
        </p:spPr>
      </p:pic>
    </p:spTree>
    <p:extLst>
      <p:ext uri="{BB962C8B-B14F-4D97-AF65-F5344CB8AC3E}">
        <p14:creationId xmlns:p14="http://schemas.microsoft.com/office/powerpoint/2010/main" val="359182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t 1_photo &amp; tex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87AB69-F863-1D21-C8BB-5EF4C54D1049}"/>
              </a:ext>
            </a:extLst>
          </p:cNvPr>
          <p:cNvSpPr/>
          <p:nvPr userDrawn="1"/>
        </p:nvSpPr>
        <p:spPr>
          <a:xfrm>
            <a:off x="0" y="0"/>
            <a:ext cx="6197600" cy="6858000"/>
          </a:xfrm>
          <a:prstGeom prst="rect">
            <a:avLst/>
          </a:prstGeom>
          <a:gradFill flip="none" rotWithShape="1">
            <a:gsLst>
              <a:gs pos="0">
                <a:schemeClr val="tx2">
                  <a:lumMod val="75000"/>
                </a:schemeClr>
              </a:gs>
              <a:gs pos="99000">
                <a:schemeClr val="tx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idx="1"/>
          </p:nvPr>
        </p:nvSpPr>
        <p:spPr>
          <a:xfrm>
            <a:off x="7264530" y="0"/>
            <a:ext cx="4927470" cy="6858000"/>
          </a:xfrm>
          <a:noFill/>
        </p:spPr>
        <p:txBody>
          <a:bodyPr anchor="ctr">
            <a:normAutofit/>
          </a:bodyPr>
          <a:lstStyle>
            <a:lvl1pPr marL="0" indent="0" algn="ctr">
              <a:buNone/>
              <a:defRPr sz="1800" spc="3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a:p>
            <a:endParaRPr lang="en-US"/>
          </a:p>
          <a:p>
            <a:r>
              <a:rPr lang="en-US"/>
              <a:t>CLICK ICON TO ADD PICTURE</a:t>
            </a:r>
          </a:p>
        </p:txBody>
      </p:sp>
      <p:sp>
        <p:nvSpPr>
          <p:cNvPr id="14" name="Title 1"/>
          <p:cNvSpPr>
            <a:spLocks noGrp="1"/>
          </p:cNvSpPr>
          <p:nvPr>
            <p:ph type="title"/>
          </p:nvPr>
        </p:nvSpPr>
        <p:spPr>
          <a:xfrm>
            <a:off x="414148" y="0"/>
            <a:ext cx="6535292" cy="1343660"/>
          </a:xfrm>
        </p:spPr>
        <p:txBody>
          <a:bodyPr anchor="b">
            <a:noAutofit/>
          </a:bodyPr>
          <a:lstStyle>
            <a:lvl1pPr algn="l">
              <a:defRPr sz="3200" b="1">
                <a:solidFill>
                  <a:schemeClr val="bg2"/>
                </a:solidFill>
              </a:defRPr>
            </a:lvl1pPr>
          </a:lstStyle>
          <a:p>
            <a:r>
              <a:rPr lang="en-US"/>
              <a:t>Click to edit Master title style</a:t>
            </a:r>
          </a:p>
        </p:txBody>
      </p:sp>
      <p:sp>
        <p:nvSpPr>
          <p:cNvPr id="3" name="Text Placeholder 2">
            <a:extLst>
              <a:ext uri="{FF2B5EF4-FFF2-40B4-BE49-F238E27FC236}">
                <a16:creationId xmlns:a16="http://schemas.microsoft.com/office/drawing/2014/main" id="{B4FC8C91-517A-E263-7CC8-86DAE9667CA9}"/>
              </a:ext>
            </a:extLst>
          </p:cNvPr>
          <p:cNvSpPr>
            <a:spLocks noGrp="1"/>
          </p:cNvSpPr>
          <p:nvPr>
            <p:ph type="body" sz="quarter" idx="10"/>
          </p:nvPr>
        </p:nvSpPr>
        <p:spPr>
          <a:xfrm>
            <a:off x="414148" y="1548883"/>
            <a:ext cx="6535292" cy="4721289"/>
          </a:xfrm>
        </p:spPr>
        <p:txBody>
          <a:bodyPr numCol="2" spcCol="274320"/>
          <a:lstStyle>
            <a:lvl1pPr marL="0" indent="0">
              <a:lnSpc>
                <a:spcPct val="100000"/>
              </a:lnSpc>
              <a:spcBef>
                <a:spcPts val="0"/>
              </a:spcBef>
              <a:spcAft>
                <a:spcPts val="600"/>
              </a:spcAft>
              <a:buFont typeface="Arial" panose="020B0604020202020204" pitchFamily="34" charset="0"/>
              <a:buNone/>
              <a:defRPr sz="1800" b="1">
                <a:solidFill>
                  <a:schemeClr val="bg1"/>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bg1"/>
                </a:solidFill>
              </a:defRPr>
            </a:lvl2pPr>
            <a:lvl3pPr marL="1143000" indent="-228600">
              <a:lnSpc>
                <a:spcPct val="100000"/>
              </a:lnSpc>
              <a:spcBef>
                <a:spcPts val="0"/>
              </a:spcBef>
              <a:spcAft>
                <a:spcPts val="600"/>
              </a:spcAft>
              <a:buFont typeface="Arial" panose="020B0604020202020204" pitchFamily="34" charset="0"/>
              <a:buChar char="•"/>
              <a:defRPr sz="1800">
                <a:solidFill>
                  <a:schemeClr val="bg1"/>
                </a:solidFill>
              </a:defRPr>
            </a:lvl3pPr>
            <a:lvl4pPr marL="1600200" indent="-228600">
              <a:lnSpc>
                <a:spcPct val="100000"/>
              </a:lnSpc>
              <a:spcBef>
                <a:spcPts val="0"/>
              </a:spcBef>
              <a:spcAft>
                <a:spcPts val="600"/>
              </a:spcAft>
              <a:buFont typeface="Arial" panose="020B0604020202020204" pitchFamily="34" charset="0"/>
              <a:buChar char="•"/>
              <a:defRPr sz="1600">
                <a:solidFill>
                  <a:schemeClr val="bg1"/>
                </a:solidFill>
              </a:defRPr>
            </a:lvl4pPr>
            <a:lvl5pPr marL="2057400" indent="-228600">
              <a:lnSpc>
                <a:spcPct val="100000"/>
              </a:lnSpc>
              <a:spcBef>
                <a:spcPts val="0"/>
              </a:spcBef>
              <a:spcAft>
                <a:spcPts val="600"/>
              </a:spcAft>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blue logo&#10;&#10;Description automatically generated">
            <a:extLst>
              <a:ext uri="{FF2B5EF4-FFF2-40B4-BE49-F238E27FC236}">
                <a16:creationId xmlns:a16="http://schemas.microsoft.com/office/drawing/2014/main" id="{27F69031-1E04-BC99-5BE0-0136E8E1661C}"/>
              </a:ext>
            </a:extLst>
          </p:cNvPr>
          <p:cNvPicPr>
            <a:picLocks noChangeAspect="1"/>
          </p:cNvPicPr>
          <p:nvPr userDrawn="1"/>
        </p:nvPicPr>
        <p:blipFill>
          <a:blip r:embed="rId2"/>
          <a:stretch>
            <a:fillRect/>
          </a:stretch>
        </p:blipFill>
        <p:spPr>
          <a:xfrm>
            <a:off x="88172" y="6321932"/>
            <a:ext cx="1762399" cy="418529"/>
          </a:xfrm>
          <a:prstGeom prst="rect">
            <a:avLst/>
          </a:prstGeom>
        </p:spPr>
      </p:pic>
    </p:spTree>
    <p:extLst>
      <p:ext uri="{BB962C8B-B14F-4D97-AF65-F5344CB8AC3E}">
        <p14:creationId xmlns:p14="http://schemas.microsoft.com/office/powerpoint/2010/main" val="97782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ontent 3_text">
    <p:spTree>
      <p:nvGrpSpPr>
        <p:cNvPr id="1" name=""/>
        <p:cNvGrpSpPr/>
        <p:nvPr/>
      </p:nvGrpSpPr>
      <p:grpSpPr>
        <a:xfrm>
          <a:off x="0" y="0"/>
          <a:ext cx="0" cy="0"/>
          <a:chOff x="0" y="0"/>
          <a:chExt cx="0" cy="0"/>
        </a:xfrm>
      </p:grpSpPr>
      <p:sp>
        <p:nvSpPr>
          <p:cNvPr id="14" name="Title 1"/>
          <p:cNvSpPr>
            <a:spLocks noGrp="1"/>
          </p:cNvSpPr>
          <p:nvPr>
            <p:ph type="title"/>
          </p:nvPr>
        </p:nvSpPr>
        <p:spPr>
          <a:xfrm>
            <a:off x="414147" y="1"/>
            <a:ext cx="6705110" cy="1343660"/>
          </a:xfrm>
        </p:spPr>
        <p:txBody>
          <a:bodyPr anchor="b">
            <a:normAutofit/>
          </a:bodyPr>
          <a:lstStyle>
            <a:lvl1pPr algn="l">
              <a:defRPr sz="3200" b="1">
                <a:solidFill>
                  <a:schemeClr val="accent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414147" y="1501811"/>
            <a:ext cx="6705110" cy="479185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2">
            <a:extLst>
              <a:ext uri="{FF2B5EF4-FFF2-40B4-BE49-F238E27FC236}">
                <a16:creationId xmlns:a16="http://schemas.microsoft.com/office/drawing/2014/main" id="{525F0768-A161-6A94-FAC7-1241C9145A5F}"/>
              </a:ext>
            </a:extLst>
          </p:cNvPr>
          <p:cNvSpPr>
            <a:spLocks noGrp="1"/>
          </p:cNvSpPr>
          <p:nvPr>
            <p:ph type="pic" idx="1"/>
          </p:nvPr>
        </p:nvSpPr>
        <p:spPr>
          <a:xfrm>
            <a:off x="7264530" y="0"/>
            <a:ext cx="4927470" cy="6858000"/>
          </a:xfrm>
          <a:noFill/>
        </p:spPr>
        <p:txBody>
          <a:bodyPr anchor="ctr">
            <a:normAutofit/>
          </a:bodyPr>
          <a:lstStyle>
            <a:lvl1pPr marL="0" indent="0" algn="ctr">
              <a:buNone/>
              <a:defRPr sz="1800" spc="3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a:p>
            <a:endParaRPr lang="en-US"/>
          </a:p>
          <a:p>
            <a:r>
              <a:rPr lang="en-US"/>
              <a:t>CLICK ICON TO ADD PICTURE</a:t>
            </a:r>
          </a:p>
        </p:txBody>
      </p:sp>
      <p:pic>
        <p:nvPicPr>
          <p:cNvPr id="17" name="Picture 16" descr="A blue text on a black background&#10;&#10;Description automatically generated">
            <a:extLst>
              <a:ext uri="{FF2B5EF4-FFF2-40B4-BE49-F238E27FC236}">
                <a16:creationId xmlns:a16="http://schemas.microsoft.com/office/drawing/2014/main" id="{4B6F7F46-D191-DB0A-CD96-65C2D60A5E18}"/>
              </a:ext>
            </a:extLst>
          </p:cNvPr>
          <p:cNvPicPr>
            <a:picLocks noChangeAspect="1"/>
          </p:cNvPicPr>
          <p:nvPr userDrawn="1"/>
        </p:nvPicPr>
        <p:blipFill>
          <a:blip r:embed="rId2"/>
          <a:stretch>
            <a:fillRect/>
          </a:stretch>
        </p:blipFill>
        <p:spPr>
          <a:xfrm>
            <a:off x="86693" y="6327052"/>
            <a:ext cx="1762400" cy="418529"/>
          </a:xfrm>
          <a:prstGeom prst="rect">
            <a:avLst/>
          </a:prstGeom>
        </p:spPr>
      </p:pic>
    </p:spTree>
    <p:extLst>
      <p:ext uri="{BB962C8B-B14F-4D97-AF65-F5344CB8AC3E}">
        <p14:creationId xmlns:p14="http://schemas.microsoft.com/office/powerpoint/2010/main" val="203232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 2_text &amp; 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1666C-989C-531F-168B-432D99E96F9A}"/>
              </a:ext>
            </a:extLst>
          </p:cNvPr>
          <p:cNvSpPr/>
          <p:nvPr userDrawn="1"/>
        </p:nvSpPr>
        <p:spPr>
          <a:xfrm rot="10800000">
            <a:off x="7481454" y="0"/>
            <a:ext cx="4710545" cy="6858000"/>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hasCustomPrompt="1"/>
          </p:nvPr>
        </p:nvSpPr>
        <p:spPr>
          <a:xfrm>
            <a:off x="7619999" y="1610685"/>
            <a:ext cx="3959605" cy="4551088"/>
          </a:xfrm>
        </p:spPr>
        <p:txBody>
          <a:bodyPr/>
          <a:lstStyle>
            <a:lvl1pPr marL="0" indent="0" algn="ctr">
              <a:buNone/>
              <a:defRPr sz="1800" b="1">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a:t>
            </a:r>
          </a:p>
          <a:p>
            <a:pPr lvl="0"/>
            <a:endParaRPr lang="en-US"/>
          </a:p>
        </p:txBody>
      </p:sp>
      <p:sp>
        <p:nvSpPr>
          <p:cNvPr id="14" name="Title 1"/>
          <p:cNvSpPr>
            <a:spLocks noGrp="1"/>
          </p:cNvSpPr>
          <p:nvPr>
            <p:ph type="title"/>
          </p:nvPr>
        </p:nvSpPr>
        <p:spPr>
          <a:xfrm>
            <a:off x="612396" y="520700"/>
            <a:ext cx="6140742" cy="838199"/>
          </a:xfrm>
        </p:spPr>
        <p:txBody>
          <a:bodyPr anchor="t">
            <a:normAutofit/>
          </a:bodyPr>
          <a:lstStyle>
            <a:lvl1pPr algn="l">
              <a:defRPr sz="2800" b="1">
                <a:solidFill>
                  <a:srgbClr val="022169"/>
                </a:solidFill>
              </a:defRPr>
            </a:lvl1pPr>
          </a:lstStyle>
          <a:p>
            <a:r>
              <a:rPr lang="en-US"/>
              <a:t>Click to edit Master title style</a:t>
            </a:r>
          </a:p>
        </p:txBody>
      </p:sp>
      <p:sp>
        <p:nvSpPr>
          <p:cNvPr id="3" name="Text Placeholder 2">
            <a:extLst>
              <a:ext uri="{FF2B5EF4-FFF2-40B4-BE49-F238E27FC236}">
                <a16:creationId xmlns:a16="http://schemas.microsoft.com/office/drawing/2014/main" id="{C5B81281-E39B-231E-47D2-649DE2D92094}"/>
              </a:ext>
            </a:extLst>
          </p:cNvPr>
          <p:cNvSpPr>
            <a:spLocks noGrp="1"/>
          </p:cNvSpPr>
          <p:nvPr>
            <p:ph type="body" sz="quarter" idx="10"/>
          </p:nvPr>
        </p:nvSpPr>
        <p:spPr>
          <a:xfrm>
            <a:off x="612775" y="1511300"/>
            <a:ext cx="6140450" cy="4738688"/>
          </a:xfrm>
        </p:spPr>
        <p:txBody>
          <a:bodyPr/>
          <a:lstStyle>
            <a:lvl1pPr marL="0" indent="0">
              <a:lnSpc>
                <a:spcPct val="100000"/>
              </a:lnSpc>
              <a:spcBef>
                <a:spcPts val="0"/>
              </a:spcBef>
              <a:spcAft>
                <a:spcPts val="600"/>
              </a:spcAft>
              <a:buFont typeface="Arial" panose="020B0604020202020204" pitchFamily="34" charset="0"/>
              <a:buNone/>
              <a:defRPr sz="1800" b="1">
                <a:solidFill>
                  <a:schemeClr val="tx1">
                    <a:lumMod val="85000"/>
                    <a:lumOff val="15000"/>
                  </a:schemeClr>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tx1">
                    <a:lumMod val="85000"/>
                    <a:lumOff val="15000"/>
                  </a:schemeClr>
                </a:solidFill>
              </a:defRPr>
            </a:lvl2pPr>
            <a:lvl3pPr marL="1200150" indent="-285750">
              <a:lnSpc>
                <a:spcPct val="100000"/>
              </a:lnSpc>
              <a:spcBef>
                <a:spcPts val="0"/>
              </a:spcBef>
              <a:spcAft>
                <a:spcPts val="600"/>
              </a:spcAft>
              <a:buFont typeface="Arial" panose="020B0604020202020204" pitchFamily="34" charset="0"/>
              <a:buChar char="•"/>
              <a:defRPr sz="1800">
                <a:solidFill>
                  <a:schemeClr val="tx1">
                    <a:lumMod val="85000"/>
                    <a:lumOff val="15000"/>
                  </a:schemeClr>
                </a:solidFill>
              </a:defRPr>
            </a:lvl3pPr>
            <a:lvl4pPr marL="16573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4pPr>
            <a:lvl5pPr marL="21145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logo with a black background&#10;&#10;Description automatically generated">
            <a:extLst>
              <a:ext uri="{FF2B5EF4-FFF2-40B4-BE49-F238E27FC236}">
                <a16:creationId xmlns:a16="http://schemas.microsoft.com/office/drawing/2014/main" id="{6F6E7BBB-60B6-DBC0-95A1-5DC5A8A65313}"/>
              </a:ext>
            </a:extLst>
          </p:cNvPr>
          <p:cNvPicPr>
            <a:picLocks noChangeAspect="1"/>
          </p:cNvPicPr>
          <p:nvPr userDrawn="1"/>
        </p:nvPicPr>
        <p:blipFill>
          <a:blip r:embed="rId2"/>
          <a:stretch>
            <a:fillRect/>
          </a:stretch>
        </p:blipFill>
        <p:spPr>
          <a:xfrm>
            <a:off x="11005882" y="6162861"/>
            <a:ext cx="1186118" cy="629195"/>
          </a:xfrm>
          <a:prstGeom prst="rect">
            <a:avLst/>
          </a:prstGeom>
        </p:spPr>
      </p:pic>
    </p:spTree>
    <p:extLst>
      <p:ext uri="{BB962C8B-B14F-4D97-AF65-F5344CB8AC3E}">
        <p14:creationId xmlns:p14="http://schemas.microsoft.com/office/powerpoint/2010/main" val="4233249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t 3_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F7FE98-6B0C-4514-B978-11C7B1F2E18D}"/>
              </a:ext>
            </a:extLst>
          </p:cNvPr>
          <p:cNvSpPr/>
          <p:nvPr userDrawn="1"/>
        </p:nvSpPr>
        <p:spPr>
          <a:xfrm>
            <a:off x="0" y="0"/>
            <a:ext cx="1535185" cy="6857999"/>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964317" y="520700"/>
            <a:ext cx="9144456" cy="838199"/>
          </a:xfrm>
        </p:spPr>
        <p:txBody>
          <a:bodyPr anchor="t">
            <a:normAutofit/>
          </a:bodyPr>
          <a:lstStyle>
            <a:lvl1pPr algn="l">
              <a:defRPr sz="2800" b="1">
                <a:solidFill>
                  <a:srgbClr val="022169"/>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964318" y="1511300"/>
            <a:ext cx="9145008"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ue and white logo&#10;&#10;Description automatically generated">
            <a:extLst>
              <a:ext uri="{FF2B5EF4-FFF2-40B4-BE49-F238E27FC236}">
                <a16:creationId xmlns:a16="http://schemas.microsoft.com/office/drawing/2014/main" id="{B50E9CB4-F05D-26D7-E04A-DC66A6309F01}"/>
              </a:ext>
            </a:extLst>
          </p:cNvPr>
          <p:cNvPicPr>
            <a:picLocks noChangeAspect="1"/>
          </p:cNvPicPr>
          <p:nvPr userDrawn="1"/>
        </p:nvPicPr>
        <p:blipFill>
          <a:blip r:embed="rId2"/>
          <a:stretch>
            <a:fillRect/>
          </a:stretch>
        </p:blipFill>
        <p:spPr>
          <a:xfrm>
            <a:off x="10889673" y="6123615"/>
            <a:ext cx="1302327" cy="690840"/>
          </a:xfrm>
          <a:prstGeom prst="rect">
            <a:avLst/>
          </a:prstGeom>
        </p:spPr>
      </p:pic>
    </p:spTree>
    <p:extLst>
      <p:ext uri="{BB962C8B-B14F-4D97-AF65-F5344CB8AC3E}">
        <p14:creationId xmlns:p14="http://schemas.microsoft.com/office/powerpoint/2010/main" val="16259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C14A9-C4CF-DB40-A6AA-59530B781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792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p:titleStyle>
    <p:body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hyperlink" Target="https://www.cdc.gov/hiv/images/group/gender/men/2020/infographics/cdc-hiv-men-care-continuum-infographic-1200x630.png" TargetMode="External"/><Relationship Id="rId4" Type="http://schemas.openxmlformats.org/officeDocument/2006/relationships/hyperlink" Target="https://www.cdc.gov/hiv/data-research/facts-stats/women.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stacks.cdc.gov/view/cdc/156513" TargetMode="Externa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hiv/data-research/facts-stats/women.html" TargetMode="External"/><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gi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5C2A8C6-5906-AEDD-86B9-1867497400A8}"/>
              </a:ext>
            </a:extLst>
          </p:cNvPr>
          <p:cNvSpPr>
            <a:spLocks noGrp="1"/>
          </p:cNvSpPr>
          <p:nvPr>
            <p:ph type="subTitle" idx="1"/>
          </p:nvPr>
        </p:nvSpPr>
        <p:spPr>
          <a:xfrm>
            <a:off x="4869186" y="3681077"/>
            <a:ext cx="5890444" cy="1284890"/>
          </a:xfrm>
        </p:spPr>
        <p:txBody>
          <a:bodyPr vert="horz" lIns="91440" tIns="45720" rIns="91440" bIns="45720" rtlCol="0" anchor="t">
            <a:normAutofit/>
          </a:bodyPr>
          <a:lstStyle/>
          <a:p>
            <a:r>
              <a:rPr lang="en-US" sz="2800"/>
              <a:t>Wafaa El-Sadr, MD, MPH, MPA</a:t>
            </a:r>
            <a:endParaRPr lang="en-US" sz="2800">
              <a:ea typeface="Calibri"/>
            </a:endParaRPr>
          </a:p>
          <a:p>
            <a:r>
              <a:rPr lang="en-US" sz="2000" b="0"/>
              <a:t>ICAP at Columbia University</a:t>
            </a:r>
            <a:endParaRPr lang="en-US" sz="2000" b="0">
              <a:ea typeface="Calibri"/>
            </a:endParaRPr>
          </a:p>
          <a:p>
            <a:r>
              <a:rPr lang="en-US" sz="2000" b="0"/>
              <a:t>Columbia Global</a:t>
            </a:r>
            <a:endParaRPr lang="en-US" sz="2000" b="0">
              <a:ea typeface="Calibri"/>
            </a:endParaRPr>
          </a:p>
        </p:txBody>
      </p:sp>
      <p:sp>
        <p:nvSpPr>
          <p:cNvPr id="3" name="Title 2">
            <a:extLst>
              <a:ext uri="{FF2B5EF4-FFF2-40B4-BE49-F238E27FC236}">
                <a16:creationId xmlns:a16="http://schemas.microsoft.com/office/drawing/2014/main" id="{6360A02C-6D2A-1EB1-C900-C108A2445CDE}"/>
              </a:ext>
            </a:extLst>
          </p:cNvPr>
          <p:cNvSpPr>
            <a:spLocks noGrp="1"/>
          </p:cNvSpPr>
          <p:nvPr>
            <p:ph type="title"/>
          </p:nvPr>
        </p:nvSpPr>
        <p:spPr>
          <a:xfrm>
            <a:off x="4754886" y="1475865"/>
            <a:ext cx="7056449" cy="1827156"/>
          </a:xfrm>
        </p:spPr>
        <p:txBody>
          <a:bodyPr/>
          <a:lstStyle/>
          <a:p>
            <a:r>
              <a:rPr lang="en-US" sz="4000">
                <a:solidFill>
                  <a:schemeClr val="accent1"/>
                </a:solidFill>
                <a:latin typeface="Century Gothic"/>
              </a:rPr>
              <a:t>Women and HIV:</a:t>
            </a:r>
            <a:br>
              <a:rPr lang="en-US" sz="4000" b="0">
                <a:solidFill>
                  <a:schemeClr val="accent1"/>
                </a:solidFill>
                <a:latin typeface="Century Gothic"/>
              </a:rPr>
            </a:br>
            <a:r>
              <a:rPr lang="en-US" sz="4000" b="0">
                <a:solidFill>
                  <a:schemeClr val="accent1"/>
                </a:solidFill>
                <a:latin typeface="Century Gothic"/>
              </a:rPr>
              <a:t>Triumphs and Tribulations</a:t>
            </a:r>
            <a:endParaRPr lang="en-US" sz="4000" b="0">
              <a:solidFill>
                <a:schemeClr val="accent1">
                  <a:lumMod val="60000"/>
                  <a:lumOff val="40000"/>
                </a:schemeClr>
              </a:solidFill>
            </a:endParaRPr>
          </a:p>
        </p:txBody>
      </p:sp>
      <p:sp>
        <p:nvSpPr>
          <p:cNvPr id="10" name="Rectangle 9">
            <a:extLst>
              <a:ext uri="{FF2B5EF4-FFF2-40B4-BE49-F238E27FC236}">
                <a16:creationId xmlns:a16="http://schemas.microsoft.com/office/drawing/2014/main" id="{ABCB5715-A0DF-9C87-4035-FD8FCCBA5F50}"/>
              </a:ext>
            </a:extLst>
          </p:cNvPr>
          <p:cNvSpPr/>
          <p:nvPr/>
        </p:nvSpPr>
        <p:spPr>
          <a:xfrm>
            <a:off x="3464151" y="0"/>
            <a:ext cx="154703"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FB90D51F-E7B6-E2CA-C06C-3180AB1E033C}"/>
              </a:ext>
            </a:extLst>
          </p:cNvPr>
          <p:cNvCxnSpPr/>
          <p:nvPr/>
        </p:nvCxnSpPr>
        <p:spPr>
          <a:xfrm>
            <a:off x="4754886" y="3709334"/>
            <a:ext cx="0" cy="1228377"/>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15B88FDF-D969-F257-8A11-997CDBDD4365}"/>
              </a:ext>
            </a:extLst>
          </p:cNvPr>
          <p:cNvPicPr>
            <a:picLocks noChangeAspect="1"/>
          </p:cNvPicPr>
          <p:nvPr/>
        </p:nvPicPr>
        <p:blipFill>
          <a:blip r:embed="rId2"/>
          <a:stretch>
            <a:fillRect/>
          </a:stretch>
        </p:blipFill>
        <p:spPr>
          <a:xfrm>
            <a:off x="0" y="4838700"/>
            <a:ext cx="3423853" cy="2019300"/>
          </a:xfrm>
          <a:prstGeom prst="rect">
            <a:avLst/>
          </a:prstGeom>
        </p:spPr>
      </p:pic>
      <p:pic>
        <p:nvPicPr>
          <p:cNvPr id="2056" name="Picture 8" descr="Group of women smiling.">
            <a:extLst>
              <a:ext uri="{FF2B5EF4-FFF2-40B4-BE49-F238E27FC236}">
                <a16:creationId xmlns:a16="http://schemas.microsoft.com/office/drawing/2014/main" id="{53C0F4A9-AA0D-DE5E-1DE8-FE133ABA0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5" y="16595"/>
            <a:ext cx="3326618" cy="18712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erson holding a book&#10;&#10;Description automatically generated with medium confidence">
            <a:extLst>
              <a:ext uri="{FF2B5EF4-FFF2-40B4-BE49-F238E27FC236}">
                <a16:creationId xmlns:a16="http://schemas.microsoft.com/office/drawing/2014/main" id="{10413AA4-847E-57B1-2B2A-26F095B96B70}"/>
              </a:ext>
            </a:extLst>
          </p:cNvPr>
          <p:cNvPicPr>
            <a:picLocks noChangeAspect="1"/>
          </p:cNvPicPr>
          <p:nvPr/>
        </p:nvPicPr>
        <p:blipFill>
          <a:blip r:embed="rId4"/>
          <a:stretch>
            <a:fillRect/>
          </a:stretch>
        </p:blipFill>
        <p:spPr>
          <a:xfrm>
            <a:off x="-1551" y="2273527"/>
            <a:ext cx="3445553" cy="2298473"/>
          </a:xfrm>
          <a:prstGeom prst="rect">
            <a:avLst/>
          </a:prstGeom>
        </p:spPr>
      </p:pic>
    </p:spTree>
    <p:extLst>
      <p:ext uri="{BB962C8B-B14F-4D97-AF65-F5344CB8AC3E}">
        <p14:creationId xmlns:p14="http://schemas.microsoft.com/office/powerpoint/2010/main" val="140554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376F-F351-D520-685B-98CD64A8EEE5}"/>
              </a:ext>
            </a:extLst>
          </p:cNvPr>
          <p:cNvSpPr>
            <a:spLocks noGrp="1"/>
          </p:cNvSpPr>
          <p:nvPr>
            <p:ph type="title"/>
          </p:nvPr>
        </p:nvSpPr>
        <p:spPr>
          <a:xfrm>
            <a:off x="1615942" y="177800"/>
            <a:ext cx="9144456" cy="838199"/>
          </a:xfrm>
        </p:spPr>
        <p:txBody>
          <a:bodyPr>
            <a:normAutofit/>
          </a:bodyPr>
          <a:lstStyle/>
          <a:p>
            <a:r>
              <a:rPr lang="en-US" sz="3600"/>
              <a:t>Progress Towards 95-95-95 Targets  </a:t>
            </a:r>
          </a:p>
        </p:txBody>
      </p:sp>
      <p:pic>
        <p:nvPicPr>
          <p:cNvPr id="5" name="Picture 4">
            <a:extLst>
              <a:ext uri="{FF2B5EF4-FFF2-40B4-BE49-F238E27FC236}">
                <a16:creationId xmlns:a16="http://schemas.microsoft.com/office/drawing/2014/main" id="{00A21C17-749B-3057-8431-2E4866150FC5}"/>
              </a:ext>
            </a:extLst>
          </p:cNvPr>
          <p:cNvPicPr>
            <a:picLocks noChangeAspect="1"/>
          </p:cNvPicPr>
          <p:nvPr/>
        </p:nvPicPr>
        <p:blipFill>
          <a:blip r:embed="rId3"/>
          <a:stretch>
            <a:fillRect/>
          </a:stretch>
        </p:blipFill>
        <p:spPr>
          <a:xfrm>
            <a:off x="1615942" y="1701799"/>
            <a:ext cx="5150115" cy="4311872"/>
          </a:xfrm>
          <a:prstGeom prst="rect">
            <a:avLst/>
          </a:prstGeom>
        </p:spPr>
      </p:pic>
      <p:pic>
        <p:nvPicPr>
          <p:cNvPr id="7" name="Picture 6">
            <a:extLst>
              <a:ext uri="{FF2B5EF4-FFF2-40B4-BE49-F238E27FC236}">
                <a16:creationId xmlns:a16="http://schemas.microsoft.com/office/drawing/2014/main" id="{E832DD83-86A4-EE3F-5374-C5885A449E17}"/>
              </a:ext>
            </a:extLst>
          </p:cNvPr>
          <p:cNvPicPr>
            <a:picLocks noChangeAspect="1"/>
          </p:cNvPicPr>
          <p:nvPr/>
        </p:nvPicPr>
        <p:blipFill>
          <a:blip r:embed="rId4"/>
          <a:stretch>
            <a:fillRect/>
          </a:stretch>
        </p:blipFill>
        <p:spPr>
          <a:xfrm>
            <a:off x="6753745" y="1701799"/>
            <a:ext cx="5163063" cy="4311872"/>
          </a:xfrm>
          <a:prstGeom prst="rect">
            <a:avLst/>
          </a:prstGeom>
        </p:spPr>
      </p:pic>
      <p:sp>
        <p:nvSpPr>
          <p:cNvPr id="11" name="TextBox 10">
            <a:extLst>
              <a:ext uri="{FF2B5EF4-FFF2-40B4-BE49-F238E27FC236}">
                <a16:creationId xmlns:a16="http://schemas.microsoft.com/office/drawing/2014/main" id="{D37A76C0-5A87-309D-0A9E-00B0E048408B}"/>
              </a:ext>
            </a:extLst>
          </p:cNvPr>
          <p:cNvSpPr txBox="1"/>
          <p:nvPr/>
        </p:nvSpPr>
        <p:spPr>
          <a:xfrm>
            <a:off x="1615942" y="1015999"/>
            <a:ext cx="1017666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22069"/>
                </a:solidFill>
                <a:effectLst/>
                <a:uLnTx/>
                <a:uFillTx/>
                <a:latin typeface="Calibri" panose="020F0502020204030204"/>
                <a:ea typeface="+mn-ea"/>
                <a:cs typeface="+mn-cs"/>
              </a:rPr>
              <a:t>Women slightly ahead of men in testing and treatment cascade targets   </a:t>
            </a:r>
          </a:p>
        </p:txBody>
      </p:sp>
      <p:sp>
        <p:nvSpPr>
          <p:cNvPr id="13" name="TextBox 12">
            <a:extLst>
              <a:ext uri="{FF2B5EF4-FFF2-40B4-BE49-F238E27FC236}">
                <a16:creationId xmlns:a16="http://schemas.microsoft.com/office/drawing/2014/main" id="{746AD3CF-BF0B-16E2-F710-58222ABC1537}"/>
              </a:ext>
            </a:extLst>
          </p:cNvPr>
          <p:cNvSpPr txBox="1"/>
          <p:nvPr/>
        </p:nvSpPr>
        <p:spPr>
          <a:xfrm>
            <a:off x="1615942" y="6310868"/>
            <a:ext cx="6096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22069"/>
                </a:solidFill>
                <a:effectLst/>
                <a:uLnTx/>
                <a:uFillTx/>
                <a:latin typeface="Calibri" panose="020F0502020204030204"/>
                <a:ea typeface="+mn-ea"/>
                <a:cs typeface="+mn-cs"/>
              </a:rPr>
              <a:t>WHO (2022)</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93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837676-C4FA-D080-82D5-D70DA147BDFB}"/>
              </a:ext>
            </a:extLst>
          </p:cNvPr>
          <p:cNvSpPr>
            <a:spLocks noGrp="1"/>
          </p:cNvSpPr>
          <p:nvPr>
            <p:ph type="title"/>
          </p:nvPr>
        </p:nvSpPr>
        <p:spPr>
          <a:xfrm>
            <a:off x="130071" y="0"/>
            <a:ext cx="7179732" cy="1091256"/>
          </a:xfrm>
        </p:spPr>
        <p:txBody>
          <a:bodyPr/>
          <a:lstStyle/>
          <a:p>
            <a:r>
              <a:rPr lang="en-US" dirty="0">
                <a:solidFill>
                  <a:schemeClr val="tx2">
                    <a:lumMod val="75000"/>
                  </a:schemeClr>
                </a:solidFill>
              </a:rPr>
              <a:t>New HIV Infections – </a:t>
            </a:r>
            <a:br>
              <a:rPr lang="en-US" dirty="0">
                <a:solidFill>
                  <a:schemeClr val="tx2">
                    <a:lumMod val="75000"/>
                  </a:schemeClr>
                </a:solidFill>
              </a:rPr>
            </a:br>
            <a:r>
              <a:rPr lang="en-US" dirty="0">
                <a:solidFill>
                  <a:schemeClr val="tx2">
                    <a:lumMod val="75000"/>
                  </a:schemeClr>
                </a:solidFill>
              </a:rPr>
              <a:t>Women and Girls in Eastern and Southern Africa</a:t>
            </a:r>
          </a:p>
        </p:txBody>
      </p:sp>
      <p:sp>
        <p:nvSpPr>
          <p:cNvPr id="4" name="Text Placeholder 3">
            <a:extLst>
              <a:ext uri="{FF2B5EF4-FFF2-40B4-BE49-F238E27FC236}">
                <a16:creationId xmlns:a16="http://schemas.microsoft.com/office/drawing/2014/main" id="{265C2016-1A82-7BD7-1734-EF4B1CA1C901}"/>
              </a:ext>
            </a:extLst>
          </p:cNvPr>
          <p:cNvSpPr>
            <a:spLocks noGrp="1"/>
          </p:cNvSpPr>
          <p:nvPr>
            <p:ph type="body" sz="quarter" idx="10"/>
          </p:nvPr>
        </p:nvSpPr>
        <p:spPr>
          <a:xfrm>
            <a:off x="7825994" y="1267883"/>
            <a:ext cx="4366006" cy="4483100"/>
          </a:xfrm>
        </p:spPr>
        <p:txBody>
          <a:bodyPr>
            <a:normAutofit fontScale="92500"/>
          </a:bodyPr>
          <a:lstStyle/>
          <a:p>
            <a:pPr marL="342900" indent="-342900">
              <a:buFont typeface="Arial" panose="020B0604020202020204" pitchFamily="34" charset="0"/>
              <a:buChar char="•"/>
            </a:pPr>
            <a:r>
              <a:rPr lang="en-US" sz="2800" b="0" dirty="0"/>
              <a:t>46% of all new HIV infections among women and girls</a:t>
            </a:r>
          </a:p>
          <a:p>
            <a:endParaRPr lang="en-US" sz="2800" b="0" dirty="0"/>
          </a:p>
          <a:p>
            <a:pPr marL="342900" indent="-342900">
              <a:buFont typeface="Arial" panose="020B0604020202020204" pitchFamily="34" charset="0"/>
              <a:buChar char="•"/>
            </a:pPr>
            <a:r>
              <a:rPr lang="en-US" sz="2800" b="0" dirty="0"/>
              <a:t>Numbers of new infections among </a:t>
            </a:r>
            <a:r>
              <a:rPr lang="en-US" sz="2800" dirty="0">
                <a:solidFill>
                  <a:schemeClr val="accent2"/>
                </a:solidFill>
              </a:rPr>
              <a:t>adolescent girls and young women </a:t>
            </a:r>
            <a:r>
              <a:rPr lang="en-US" sz="2800" b="0" dirty="0"/>
              <a:t>are declining, but not as quickly as among their </a:t>
            </a:r>
            <a:r>
              <a:rPr lang="en-US" sz="2800" dirty="0">
                <a:solidFill>
                  <a:srgbClr val="92D050"/>
                </a:solidFill>
              </a:rPr>
              <a:t>male counterparts</a:t>
            </a:r>
          </a:p>
          <a:p>
            <a:endParaRPr lang="en-US" dirty="0"/>
          </a:p>
        </p:txBody>
      </p:sp>
      <p:pic>
        <p:nvPicPr>
          <p:cNvPr id="8" name="Picture 7">
            <a:extLst>
              <a:ext uri="{FF2B5EF4-FFF2-40B4-BE49-F238E27FC236}">
                <a16:creationId xmlns:a16="http://schemas.microsoft.com/office/drawing/2014/main" id="{94B590C2-0437-6AA1-5110-0C820011FBD1}"/>
              </a:ext>
            </a:extLst>
          </p:cNvPr>
          <p:cNvPicPr>
            <a:picLocks noChangeAspect="1"/>
          </p:cNvPicPr>
          <p:nvPr/>
        </p:nvPicPr>
        <p:blipFill>
          <a:blip r:embed="rId2"/>
          <a:stretch>
            <a:fillRect/>
          </a:stretch>
        </p:blipFill>
        <p:spPr>
          <a:xfrm>
            <a:off x="0" y="1339184"/>
            <a:ext cx="7628151" cy="4702119"/>
          </a:xfrm>
          <a:prstGeom prst="rect">
            <a:avLst/>
          </a:prstGeom>
        </p:spPr>
      </p:pic>
      <p:sp>
        <p:nvSpPr>
          <p:cNvPr id="2" name="Rectangle 1">
            <a:extLst>
              <a:ext uri="{FF2B5EF4-FFF2-40B4-BE49-F238E27FC236}">
                <a16:creationId xmlns:a16="http://schemas.microsoft.com/office/drawing/2014/main" id="{01567BE7-2F6B-05A1-6544-A21E0B9A6B5E}"/>
              </a:ext>
            </a:extLst>
          </p:cNvPr>
          <p:cNvSpPr/>
          <p:nvPr/>
        </p:nvSpPr>
        <p:spPr>
          <a:xfrm>
            <a:off x="130071" y="1339184"/>
            <a:ext cx="7498080" cy="4807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62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DDE55-6631-D71C-025F-814917EBD3B9}"/>
              </a:ext>
            </a:extLst>
          </p:cNvPr>
          <p:cNvSpPr>
            <a:spLocks noGrp="1"/>
          </p:cNvSpPr>
          <p:nvPr>
            <p:ph type="title"/>
          </p:nvPr>
        </p:nvSpPr>
        <p:spPr>
          <a:xfrm>
            <a:off x="1643589" y="315872"/>
            <a:ext cx="9144456" cy="838199"/>
          </a:xfrm>
        </p:spPr>
        <p:txBody>
          <a:bodyPr>
            <a:normAutofit/>
          </a:bodyPr>
          <a:lstStyle/>
          <a:p>
            <a:r>
              <a:rPr lang="en-US" sz="3200"/>
              <a:t>HIV Treatment Cascade Among Women – US </a:t>
            </a:r>
          </a:p>
        </p:txBody>
      </p:sp>
      <p:pic>
        <p:nvPicPr>
          <p:cNvPr id="5" name="Picture 4">
            <a:extLst>
              <a:ext uri="{FF2B5EF4-FFF2-40B4-BE49-F238E27FC236}">
                <a16:creationId xmlns:a16="http://schemas.microsoft.com/office/drawing/2014/main" id="{44FA7FF0-C45E-89B7-57F2-44A1FFE0E35E}"/>
              </a:ext>
            </a:extLst>
          </p:cNvPr>
          <p:cNvPicPr>
            <a:picLocks noChangeAspect="1"/>
          </p:cNvPicPr>
          <p:nvPr/>
        </p:nvPicPr>
        <p:blipFill>
          <a:blip r:embed="rId3"/>
          <a:stretch>
            <a:fillRect/>
          </a:stretch>
        </p:blipFill>
        <p:spPr>
          <a:xfrm>
            <a:off x="2881422" y="1260382"/>
            <a:ext cx="7371500" cy="2363317"/>
          </a:xfrm>
          <a:prstGeom prst="rect">
            <a:avLst/>
          </a:prstGeom>
        </p:spPr>
      </p:pic>
      <p:sp>
        <p:nvSpPr>
          <p:cNvPr id="3" name="TextBox 2">
            <a:extLst>
              <a:ext uri="{FF2B5EF4-FFF2-40B4-BE49-F238E27FC236}">
                <a16:creationId xmlns:a16="http://schemas.microsoft.com/office/drawing/2014/main" id="{11B6F528-0E3B-B605-CD8C-D374AFDEBD96}"/>
              </a:ext>
            </a:extLst>
          </p:cNvPr>
          <p:cNvSpPr txBox="1"/>
          <p:nvPr/>
        </p:nvSpPr>
        <p:spPr>
          <a:xfrm>
            <a:off x="1558528" y="6342674"/>
            <a:ext cx="738429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hlinkClick r:id="rId4"/>
              </a:rPr>
              <a:t>US CDC: Fast Facts: HIV and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hlinkClick r:id="rId5"/>
              </a:rPr>
              <a:t>US CDC: HIV men care continuum</a:t>
            </a: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2E1B30F-E03E-29DC-C07D-84FA952ABB51}"/>
              </a:ext>
            </a:extLst>
          </p:cNvPr>
          <p:cNvSpPr txBox="1"/>
          <p:nvPr/>
        </p:nvSpPr>
        <p:spPr>
          <a:xfrm>
            <a:off x="1643589" y="1022592"/>
            <a:ext cx="995562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HIV care continuum among </a:t>
            </a:r>
            <a:r>
              <a:rPr kumimoji="0" lang="en-US" sz="1800" b="1" i="0" u="none" strike="noStrike" kern="1200" cap="none" spc="0" normalizeH="0" baseline="0" noProof="0">
                <a:ln>
                  <a:noFill/>
                </a:ln>
                <a:solidFill>
                  <a:srgbClr val="F04E58"/>
                </a:solidFill>
                <a:effectLst/>
                <a:uLnTx/>
                <a:uFillTx/>
                <a:latin typeface="Calibri" panose="020F0502020204030204"/>
                <a:ea typeface="+mn-ea"/>
                <a:cs typeface="+mn-cs"/>
              </a:rPr>
              <a:t>women </a:t>
            </a: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with diagnosed HIV in 44 states and DC, 2019</a:t>
            </a:r>
          </a:p>
        </p:txBody>
      </p:sp>
      <p:pic>
        <p:nvPicPr>
          <p:cNvPr id="7" name="Picture 6">
            <a:extLst>
              <a:ext uri="{FF2B5EF4-FFF2-40B4-BE49-F238E27FC236}">
                <a16:creationId xmlns:a16="http://schemas.microsoft.com/office/drawing/2014/main" id="{83109774-5A02-82F2-B73A-3D0EDBF11A9D}"/>
              </a:ext>
            </a:extLst>
          </p:cNvPr>
          <p:cNvPicPr>
            <a:picLocks noChangeAspect="1"/>
          </p:cNvPicPr>
          <p:nvPr/>
        </p:nvPicPr>
        <p:blipFill>
          <a:blip r:embed="rId6"/>
          <a:stretch>
            <a:fillRect/>
          </a:stretch>
        </p:blipFill>
        <p:spPr>
          <a:xfrm>
            <a:off x="2881422" y="4351929"/>
            <a:ext cx="8972974" cy="1812168"/>
          </a:xfrm>
          <a:prstGeom prst="rect">
            <a:avLst/>
          </a:prstGeom>
        </p:spPr>
      </p:pic>
      <p:sp>
        <p:nvSpPr>
          <p:cNvPr id="8" name="TextBox 7">
            <a:extLst>
              <a:ext uri="{FF2B5EF4-FFF2-40B4-BE49-F238E27FC236}">
                <a16:creationId xmlns:a16="http://schemas.microsoft.com/office/drawing/2014/main" id="{D466710C-7BE4-CF64-C7AA-3C8B43CD4650}"/>
              </a:ext>
            </a:extLst>
          </p:cNvPr>
          <p:cNvSpPr txBox="1"/>
          <p:nvPr/>
        </p:nvSpPr>
        <p:spPr>
          <a:xfrm>
            <a:off x="1643589" y="3804020"/>
            <a:ext cx="1045626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HIV care continuum among adult and adolescent </a:t>
            </a:r>
            <a:r>
              <a:rPr kumimoji="0" lang="en-US" sz="1800" b="1" i="0" u="none" strike="noStrike" kern="1200" cap="none" spc="0" normalizeH="0" baseline="0" noProof="0">
                <a:ln>
                  <a:noFill/>
                </a:ln>
                <a:solidFill>
                  <a:srgbClr val="0070C0"/>
                </a:solidFill>
                <a:effectLst/>
                <a:uLnTx/>
                <a:uFillTx/>
                <a:latin typeface="Calibri" panose="020F0502020204030204"/>
                <a:ea typeface="+mn-ea"/>
                <a:cs typeface="+mn-cs"/>
              </a:rPr>
              <a:t>men </a:t>
            </a: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with HIV in 50 states and DC, 2018</a:t>
            </a:r>
          </a:p>
        </p:txBody>
      </p:sp>
      <p:cxnSp>
        <p:nvCxnSpPr>
          <p:cNvPr id="10" name="Straight Connector 9">
            <a:extLst>
              <a:ext uri="{FF2B5EF4-FFF2-40B4-BE49-F238E27FC236}">
                <a16:creationId xmlns:a16="http://schemas.microsoft.com/office/drawing/2014/main" id="{D8EEBAA8-B5B4-87FF-E5B0-BDE94F170EFC}"/>
              </a:ext>
            </a:extLst>
          </p:cNvPr>
          <p:cNvCxnSpPr>
            <a:cxnSpLocks/>
          </p:cNvCxnSpPr>
          <p:nvPr/>
        </p:nvCxnSpPr>
        <p:spPr>
          <a:xfrm flipV="1">
            <a:off x="1530175" y="3736432"/>
            <a:ext cx="10661825" cy="11941"/>
          </a:xfrm>
          <a:prstGeom prst="line">
            <a:avLst/>
          </a:prstGeom>
          <a:ln w="38100">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6F0259DD-5E5C-4581-BE3D-FC97E2D64136}"/>
              </a:ext>
            </a:extLst>
          </p:cNvPr>
          <p:cNvSpPr/>
          <p:nvPr/>
        </p:nvSpPr>
        <p:spPr>
          <a:xfrm>
            <a:off x="2881422" y="1403865"/>
            <a:ext cx="7490245" cy="5738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9517C22-D4F5-413F-AFF2-02940D6F51C8}"/>
              </a:ext>
            </a:extLst>
          </p:cNvPr>
          <p:cNvSpPr/>
          <p:nvPr/>
        </p:nvSpPr>
        <p:spPr>
          <a:xfrm>
            <a:off x="2822049" y="4281325"/>
            <a:ext cx="8252351" cy="5738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8276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1E8A-4031-13AD-1A68-9D947469CE00}"/>
              </a:ext>
            </a:extLst>
          </p:cNvPr>
          <p:cNvSpPr>
            <a:spLocks noGrp="1"/>
          </p:cNvSpPr>
          <p:nvPr>
            <p:ph type="title"/>
          </p:nvPr>
        </p:nvSpPr>
        <p:spPr>
          <a:xfrm>
            <a:off x="1697616" y="485820"/>
            <a:ext cx="11027783" cy="838199"/>
          </a:xfrm>
        </p:spPr>
        <p:txBody>
          <a:bodyPr>
            <a:normAutofit/>
          </a:bodyPr>
          <a:lstStyle/>
          <a:p>
            <a:r>
              <a:rPr lang="en-US" sz="3200" dirty="0"/>
              <a:t>Estimated number of new HIV infections – US</a:t>
            </a:r>
          </a:p>
        </p:txBody>
      </p:sp>
      <p:grpSp>
        <p:nvGrpSpPr>
          <p:cNvPr id="10" name="Group 9">
            <a:extLst>
              <a:ext uri="{FF2B5EF4-FFF2-40B4-BE49-F238E27FC236}">
                <a16:creationId xmlns:a16="http://schemas.microsoft.com/office/drawing/2014/main" id="{828D9630-C377-B9B5-5BEC-4DDC4E76DD12}"/>
              </a:ext>
            </a:extLst>
          </p:cNvPr>
          <p:cNvGrpSpPr/>
          <p:nvPr/>
        </p:nvGrpSpPr>
        <p:grpSpPr>
          <a:xfrm>
            <a:off x="1964317" y="1647748"/>
            <a:ext cx="9835291" cy="4511752"/>
            <a:chOff x="1964317" y="1647748"/>
            <a:chExt cx="9835291" cy="4511752"/>
          </a:xfrm>
        </p:grpSpPr>
        <p:pic>
          <p:nvPicPr>
            <p:cNvPr id="5" name="Picture 4">
              <a:extLst>
                <a:ext uri="{FF2B5EF4-FFF2-40B4-BE49-F238E27FC236}">
                  <a16:creationId xmlns:a16="http://schemas.microsoft.com/office/drawing/2014/main" id="{106E4DBB-B1DD-DE0D-D6D4-DA0A48CB93C5}"/>
                </a:ext>
              </a:extLst>
            </p:cNvPr>
            <p:cNvPicPr>
              <a:picLocks noChangeAspect="1"/>
            </p:cNvPicPr>
            <p:nvPr/>
          </p:nvPicPr>
          <p:blipFill>
            <a:blip r:embed="rId3"/>
            <a:stretch>
              <a:fillRect/>
            </a:stretch>
          </p:blipFill>
          <p:spPr>
            <a:xfrm>
              <a:off x="1964317" y="1647748"/>
              <a:ext cx="9302483" cy="4511752"/>
            </a:xfrm>
            <a:prstGeom prst="rect">
              <a:avLst/>
            </a:prstGeom>
          </p:spPr>
        </p:pic>
        <p:pic>
          <p:nvPicPr>
            <p:cNvPr id="7" name="Picture 6">
              <a:extLst>
                <a:ext uri="{FF2B5EF4-FFF2-40B4-BE49-F238E27FC236}">
                  <a16:creationId xmlns:a16="http://schemas.microsoft.com/office/drawing/2014/main" id="{4C368525-8B0C-CB69-7CD4-CE4B9F445642}"/>
                </a:ext>
              </a:extLst>
            </p:cNvPr>
            <p:cNvPicPr>
              <a:picLocks noChangeAspect="1"/>
            </p:cNvPicPr>
            <p:nvPr/>
          </p:nvPicPr>
          <p:blipFill>
            <a:blip r:embed="rId4"/>
            <a:stretch>
              <a:fillRect/>
            </a:stretch>
          </p:blipFill>
          <p:spPr>
            <a:xfrm>
              <a:off x="6930991" y="3625907"/>
              <a:ext cx="1301817" cy="1257365"/>
            </a:xfrm>
            <a:prstGeom prst="rect">
              <a:avLst/>
            </a:prstGeom>
          </p:spPr>
        </p:pic>
        <p:sp>
          <p:nvSpPr>
            <p:cNvPr id="9" name="TextBox 8">
              <a:extLst>
                <a:ext uri="{FF2B5EF4-FFF2-40B4-BE49-F238E27FC236}">
                  <a16:creationId xmlns:a16="http://schemas.microsoft.com/office/drawing/2014/main" id="{5B2614A7-E39A-4D92-F3C0-9FBE1F047D8E}"/>
                </a:ext>
              </a:extLst>
            </p:cNvPr>
            <p:cNvSpPr txBox="1"/>
            <p:nvPr/>
          </p:nvSpPr>
          <p:spPr>
            <a:xfrm>
              <a:off x="8232808" y="3903624"/>
              <a:ext cx="3566800" cy="707886"/>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22069"/>
                  </a:solidFill>
                  <a:effectLst/>
                  <a:uLnTx/>
                  <a:uFillTx/>
                  <a:latin typeface="Calibri" panose="020F0502020204030204"/>
                  <a:ea typeface="+mn-ea"/>
                  <a:cs typeface="+mn-cs"/>
                </a:rPr>
                <a:t>Of all new infections were among people AFAB in 2022</a:t>
              </a:r>
            </a:p>
          </p:txBody>
        </p:sp>
      </p:grpSp>
      <p:sp>
        <p:nvSpPr>
          <p:cNvPr id="3" name="Rectangle 2">
            <a:extLst>
              <a:ext uri="{FF2B5EF4-FFF2-40B4-BE49-F238E27FC236}">
                <a16:creationId xmlns:a16="http://schemas.microsoft.com/office/drawing/2014/main" id="{EFC3F157-C1B9-D07F-77EB-515FA62007D2}"/>
              </a:ext>
            </a:extLst>
          </p:cNvPr>
          <p:cNvSpPr/>
          <p:nvPr/>
        </p:nvSpPr>
        <p:spPr>
          <a:xfrm>
            <a:off x="1964317" y="1510066"/>
            <a:ext cx="9060734" cy="62179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96ADDB4-AB1D-9CBB-1043-382CE3C6D051}"/>
              </a:ext>
            </a:extLst>
          </p:cNvPr>
          <p:cNvSpPr txBox="1"/>
          <p:nvPr/>
        </p:nvSpPr>
        <p:spPr>
          <a:xfrm>
            <a:off x="1697616" y="6372180"/>
            <a:ext cx="636270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hlinkClick r:id="rId5"/>
              </a:rPr>
              <a:t>US CDC HIV Surveillance Report (2024)</a:t>
            </a: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5BDECC-F894-BBAC-5B7D-D3D95759863F}"/>
              </a:ext>
            </a:extLst>
          </p:cNvPr>
          <p:cNvSpPr/>
          <p:nvPr/>
        </p:nvSpPr>
        <p:spPr>
          <a:xfrm>
            <a:off x="2677886" y="6098663"/>
            <a:ext cx="8588914" cy="1985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5566AF6-24ED-C119-8768-C8733E5E023A}"/>
              </a:ext>
            </a:extLst>
          </p:cNvPr>
          <p:cNvSpPr/>
          <p:nvPr/>
        </p:nvSpPr>
        <p:spPr>
          <a:xfrm>
            <a:off x="7000875" y="5067300"/>
            <a:ext cx="4572000" cy="1167198"/>
          </a:xfrm>
          <a:prstGeom prst="rect">
            <a:avLst/>
          </a:prstGeom>
          <a:noFill/>
          <a:ln w="34925">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200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84C4-66A4-A848-A4CE-926842E6A7AE}"/>
              </a:ext>
            </a:extLst>
          </p:cNvPr>
          <p:cNvSpPr>
            <a:spLocks noGrp="1"/>
          </p:cNvSpPr>
          <p:nvPr>
            <p:ph type="title"/>
          </p:nvPr>
        </p:nvSpPr>
        <p:spPr>
          <a:xfrm>
            <a:off x="1783499" y="419100"/>
            <a:ext cx="9144456" cy="838199"/>
          </a:xfrm>
        </p:spPr>
        <p:txBody>
          <a:bodyPr>
            <a:normAutofit/>
          </a:bodyPr>
          <a:lstStyle/>
          <a:p>
            <a:r>
              <a:rPr lang="en-US" sz="3200"/>
              <a:t>Racial Disparities in HIV Diagnoses </a:t>
            </a:r>
          </a:p>
        </p:txBody>
      </p:sp>
      <p:pic>
        <p:nvPicPr>
          <p:cNvPr id="5" name="Picture 4">
            <a:extLst>
              <a:ext uri="{FF2B5EF4-FFF2-40B4-BE49-F238E27FC236}">
                <a16:creationId xmlns:a16="http://schemas.microsoft.com/office/drawing/2014/main" id="{700052CA-F867-53C2-AA63-3E64C59FF5A6}"/>
              </a:ext>
            </a:extLst>
          </p:cNvPr>
          <p:cNvPicPr>
            <a:picLocks noChangeAspect="1"/>
          </p:cNvPicPr>
          <p:nvPr/>
        </p:nvPicPr>
        <p:blipFill>
          <a:blip r:embed="rId2"/>
          <a:stretch>
            <a:fillRect/>
          </a:stretch>
        </p:blipFill>
        <p:spPr>
          <a:xfrm>
            <a:off x="1693090" y="1111172"/>
            <a:ext cx="9325274" cy="5213428"/>
          </a:xfrm>
          <a:prstGeom prst="rect">
            <a:avLst/>
          </a:prstGeom>
        </p:spPr>
      </p:pic>
      <p:sp>
        <p:nvSpPr>
          <p:cNvPr id="7" name="TextBox 6">
            <a:extLst>
              <a:ext uri="{FF2B5EF4-FFF2-40B4-BE49-F238E27FC236}">
                <a16:creationId xmlns:a16="http://schemas.microsoft.com/office/drawing/2014/main" id="{1C545715-1280-B4AE-1311-F7B25C50E2B5}"/>
              </a:ext>
            </a:extLst>
          </p:cNvPr>
          <p:cNvSpPr txBox="1"/>
          <p:nvPr/>
        </p:nvSpPr>
        <p:spPr>
          <a:xfrm>
            <a:off x="1783498" y="6438900"/>
            <a:ext cx="9049601"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HIV diagnoses among women by race/ethnicity in the US and dependent areas, 2019*</a:t>
            </a:r>
          </a:p>
        </p:txBody>
      </p:sp>
      <p:sp>
        <p:nvSpPr>
          <p:cNvPr id="4" name="TextBox 3">
            <a:extLst>
              <a:ext uri="{FF2B5EF4-FFF2-40B4-BE49-F238E27FC236}">
                <a16:creationId xmlns:a16="http://schemas.microsoft.com/office/drawing/2014/main" id="{E47B13A5-8FAA-DF3F-9DE0-21C2EC179CA0}"/>
              </a:ext>
            </a:extLst>
          </p:cNvPr>
          <p:cNvSpPr txBox="1"/>
          <p:nvPr/>
        </p:nvSpPr>
        <p:spPr>
          <a:xfrm>
            <a:off x="9360799" y="6191288"/>
            <a:ext cx="1572237"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hlinkClick r:id="rId3"/>
              </a:rPr>
              <a:t>US CDC: Fast Facts: HIV and Women </a:t>
            </a: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088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D70C00-0308-7658-5400-41FCB8D55D65}"/>
              </a:ext>
            </a:extLst>
          </p:cNvPr>
          <p:cNvSpPr>
            <a:spLocks noGrp="1"/>
          </p:cNvSpPr>
          <p:nvPr>
            <p:ph type="title"/>
          </p:nvPr>
        </p:nvSpPr>
        <p:spPr>
          <a:xfrm>
            <a:off x="251927" y="249217"/>
            <a:ext cx="7240555" cy="683020"/>
          </a:xfrm>
        </p:spPr>
        <p:txBody>
          <a:bodyPr>
            <a:normAutofit/>
          </a:bodyPr>
          <a:lstStyle/>
          <a:p>
            <a:r>
              <a:rPr lang="en-US"/>
              <a:t>HIV is Part of a Complex "</a:t>
            </a:r>
            <a:r>
              <a:rPr lang="en-US" err="1"/>
              <a:t>Syndemic</a:t>
            </a:r>
            <a:r>
              <a:rPr lang="en-US"/>
              <a:t>" </a:t>
            </a:r>
          </a:p>
        </p:txBody>
      </p:sp>
      <p:pic>
        <p:nvPicPr>
          <p:cNvPr id="6" name="Picture 5">
            <a:extLst>
              <a:ext uri="{FF2B5EF4-FFF2-40B4-BE49-F238E27FC236}">
                <a16:creationId xmlns:a16="http://schemas.microsoft.com/office/drawing/2014/main" id="{7C54F0C0-CB1A-E723-DE25-37D3C2628CB4}"/>
              </a:ext>
            </a:extLst>
          </p:cNvPr>
          <p:cNvPicPr>
            <a:picLocks noChangeAspect="1"/>
          </p:cNvPicPr>
          <p:nvPr/>
        </p:nvPicPr>
        <p:blipFill>
          <a:blip r:embed="rId2"/>
          <a:stretch>
            <a:fillRect/>
          </a:stretch>
        </p:blipFill>
        <p:spPr>
          <a:xfrm>
            <a:off x="7883831" y="3329612"/>
            <a:ext cx="3846490" cy="2771065"/>
          </a:xfrm>
          <a:prstGeom prst="rect">
            <a:avLst/>
          </a:prstGeom>
        </p:spPr>
      </p:pic>
      <p:pic>
        <p:nvPicPr>
          <p:cNvPr id="9" name="Picture 8">
            <a:extLst>
              <a:ext uri="{FF2B5EF4-FFF2-40B4-BE49-F238E27FC236}">
                <a16:creationId xmlns:a16="http://schemas.microsoft.com/office/drawing/2014/main" id="{DA883DC1-73AC-8C73-CD58-33C2BB3EA033}"/>
              </a:ext>
            </a:extLst>
          </p:cNvPr>
          <p:cNvPicPr>
            <a:picLocks noChangeAspect="1"/>
          </p:cNvPicPr>
          <p:nvPr/>
        </p:nvPicPr>
        <p:blipFill>
          <a:blip r:embed="rId3"/>
          <a:stretch>
            <a:fillRect/>
          </a:stretch>
        </p:blipFill>
        <p:spPr>
          <a:xfrm>
            <a:off x="7883831" y="662260"/>
            <a:ext cx="3846490" cy="2512112"/>
          </a:xfrm>
          <a:prstGeom prst="rect">
            <a:avLst/>
          </a:prstGeom>
        </p:spPr>
      </p:pic>
      <p:sp>
        <p:nvSpPr>
          <p:cNvPr id="8" name="TextBox 7">
            <a:extLst>
              <a:ext uri="{FF2B5EF4-FFF2-40B4-BE49-F238E27FC236}">
                <a16:creationId xmlns:a16="http://schemas.microsoft.com/office/drawing/2014/main" id="{A49F965C-1890-1884-F9E5-BECBE62D2B9C}"/>
              </a:ext>
            </a:extLst>
          </p:cNvPr>
          <p:cNvSpPr txBox="1"/>
          <p:nvPr/>
        </p:nvSpPr>
        <p:spPr>
          <a:xfrm>
            <a:off x="7769530" y="6195740"/>
            <a:ext cx="1390799"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rPr>
              <a:t>Source: </a:t>
            </a:r>
            <a:r>
              <a:rPr kumimoji="0" lang="en-US" sz="1000" b="0" i="1" u="none" strike="noStrike" kern="1200" cap="none" spc="0" normalizeH="0" baseline="0" noProof="0">
                <a:ln>
                  <a:noFill/>
                </a:ln>
                <a:solidFill>
                  <a:srgbClr val="FFFFFF"/>
                </a:solidFill>
                <a:effectLst/>
                <a:uLnTx/>
                <a:uFillTx/>
                <a:latin typeface="Calibri" panose="020F0502020204030204"/>
                <a:ea typeface="+mn-ea"/>
                <a:cs typeface="+mn-cs"/>
              </a:rPr>
              <a:t>WHO</a:t>
            </a:r>
          </a:p>
        </p:txBody>
      </p:sp>
      <p:pic>
        <p:nvPicPr>
          <p:cNvPr id="14" name="Picture 13">
            <a:extLst>
              <a:ext uri="{FF2B5EF4-FFF2-40B4-BE49-F238E27FC236}">
                <a16:creationId xmlns:a16="http://schemas.microsoft.com/office/drawing/2014/main" id="{9554ED48-A236-7018-AC0D-92E8B9236166}"/>
              </a:ext>
            </a:extLst>
          </p:cNvPr>
          <p:cNvPicPr>
            <a:picLocks noChangeAspect="1"/>
          </p:cNvPicPr>
          <p:nvPr/>
        </p:nvPicPr>
        <p:blipFill rotWithShape="1">
          <a:blip r:embed="rId4"/>
          <a:srcRect l="1165" t="13083" r="892"/>
          <a:stretch/>
        </p:blipFill>
        <p:spPr>
          <a:xfrm>
            <a:off x="251927" y="2453785"/>
            <a:ext cx="6941127" cy="4235252"/>
          </a:xfrm>
          <a:prstGeom prst="rect">
            <a:avLst/>
          </a:prstGeom>
        </p:spPr>
      </p:pic>
      <p:sp>
        <p:nvSpPr>
          <p:cNvPr id="16" name="TextBox 15">
            <a:extLst>
              <a:ext uri="{FF2B5EF4-FFF2-40B4-BE49-F238E27FC236}">
                <a16:creationId xmlns:a16="http://schemas.microsoft.com/office/drawing/2014/main" id="{D087AE4F-7952-8F92-0D94-DD1EA364E9EF}"/>
              </a:ext>
            </a:extLst>
          </p:cNvPr>
          <p:cNvSpPr txBox="1"/>
          <p:nvPr/>
        </p:nvSpPr>
        <p:spPr>
          <a:xfrm>
            <a:off x="251927" y="932237"/>
            <a:ext cx="7240555" cy="129586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Pts val="4000"/>
              <a:buFontTx/>
              <a:buNone/>
              <a:tabLst/>
              <a:defRPr/>
            </a:pPr>
            <a:r>
              <a:rPr kumimoji="0" lang="en-US" sz="1800" b="1" i="0" u="none" strike="noStrike" kern="1200" cap="none" spc="0" normalizeH="0" baseline="0" noProof="0">
                <a:ln>
                  <a:noFill/>
                </a:ln>
                <a:solidFill>
                  <a:srgbClr val="F04E58"/>
                </a:solidFill>
                <a:effectLst/>
                <a:uLnTx/>
                <a:uFillTx/>
                <a:latin typeface="Calibri" panose="020F0502020204030204"/>
                <a:ea typeface="+mn-ea"/>
                <a:cs typeface="+mn-cs"/>
              </a:rPr>
              <a:t>1.3 million </a:t>
            </a:r>
            <a:r>
              <a:rPr kumimoji="0" lang="en-US" sz="1800" b="0" i="0" u="none" strike="noStrike" kern="1200" cap="none" spc="0" normalizeH="0" baseline="0" noProof="0">
                <a:ln>
                  <a:noFill/>
                </a:ln>
                <a:solidFill>
                  <a:srgbClr val="F04E58"/>
                </a:solidFill>
                <a:effectLst/>
                <a:uLnTx/>
                <a:uFillTx/>
                <a:latin typeface="Calibri" panose="020F0502020204030204"/>
                <a:ea typeface="+mn-ea"/>
                <a:cs typeface="+mn-cs"/>
              </a:rPr>
              <a:t>acquired HIV in 2022</a:t>
            </a:r>
          </a:p>
          <a:p>
            <a:pPr marL="0" marR="0" lvl="0" indent="0" algn="l" defTabSz="914400" rtl="0" eaLnBrk="1" fontAlgn="auto" latinLnBrk="0" hangingPunct="1">
              <a:lnSpc>
                <a:spcPct val="150000"/>
              </a:lnSpc>
              <a:spcBef>
                <a:spcPts val="0"/>
              </a:spcBef>
              <a:spcAft>
                <a:spcPts val="0"/>
              </a:spcAft>
              <a:buClrTx/>
              <a:buSzPts val="4000"/>
              <a:buFontTx/>
              <a:buNone/>
              <a:tabLst/>
              <a:defRPr/>
            </a:pPr>
            <a:r>
              <a:rPr kumimoji="0" lang="en-US" sz="1800" b="1" i="0" u="none" strike="noStrike" kern="1200" cap="none" spc="0" normalizeH="0" baseline="0" noProof="0">
                <a:ln>
                  <a:noFill/>
                </a:ln>
                <a:solidFill>
                  <a:srgbClr val="F04E58"/>
                </a:solidFill>
                <a:effectLst/>
                <a:uLnTx/>
                <a:uFillTx/>
                <a:latin typeface="Calibri" panose="020F0502020204030204"/>
                <a:ea typeface="+mn-ea"/>
                <a:cs typeface="+mn-cs"/>
              </a:rPr>
              <a:t>Over 1 million </a:t>
            </a:r>
            <a:r>
              <a:rPr kumimoji="0" lang="en-US" sz="1800" b="0" i="0" u="none" strike="noStrike" kern="1200" cap="none" spc="0" normalizeH="0" baseline="0" noProof="0">
                <a:ln>
                  <a:noFill/>
                </a:ln>
                <a:solidFill>
                  <a:srgbClr val="F04E58"/>
                </a:solidFill>
                <a:effectLst/>
                <a:uLnTx/>
                <a:uFillTx/>
                <a:latin typeface="Calibri" panose="020F0502020204030204"/>
                <a:ea typeface="+mn-ea"/>
                <a:cs typeface="+mn-cs"/>
              </a:rPr>
              <a:t>people contract a sexually transmitted infection every day</a:t>
            </a:r>
            <a:endParaRPr kumimoji="0" lang="en-US" sz="1800" b="0" i="0" u="none" strike="noStrike" kern="1200" cap="none" spc="0" normalizeH="0" baseline="0" noProof="0">
              <a:ln>
                <a:noFill/>
              </a:ln>
              <a:solidFill>
                <a:srgbClr val="F04E58"/>
              </a:solidFill>
              <a:effectLst/>
              <a:uLnTx/>
              <a:uFillTx/>
              <a:latin typeface="Calibri" panose="020F0502020204030204"/>
              <a:ea typeface="+mn-ea"/>
              <a:cs typeface="Arial"/>
            </a:endParaRPr>
          </a:p>
          <a:p>
            <a:pPr marL="0" marR="0" lvl="0" indent="0" algn="l" defTabSz="914400" rtl="0" eaLnBrk="1" fontAlgn="auto" latinLnBrk="0" hangingPunct="1">
              <a:lnSpc>
                <a:spcPct val="150000"/>
              </a:lnSpc>
              <a:spcBef>
                <a:spcPts val="0"/>
              </a:spcBef>
              <a:spcAft>
                <a:spcPts val="0"/>
              </a:spcAft>
              <a:buClrTx/>
              <a:buSzPts val="4000"/>
              <a:buFontTx/>
              <a:buNone/>
              <a:tabLst/>
              <a:defRPr/>
            </a:pPr>
            <a:r>
              <a:rPr kumimoji="0" lang="en-US" sz="1800" b="1" i="0" u="none" strike="noStrike" kern="1200" cap="none" spc="0" normalizeH="0" baseline="0" noProof="0">
                <a:ln>
                  <a:noFill/>
                </a:ln>
                <a:solidFill>
                  <a:srgbClr val="F04E58"/>
                </a:solidFill>
                <a:effectLst/>
                <a:uLnTx/>
                <a:uFillTx/>
                <a:latin typeface="Calibri" panose="020F0502020204030204"/>
                <a:ea typeface="+mn-ea"/>
                <a:cs typeface="Arial"/>
              </a:rPr>
              <a:t>67% </a:t>
            </a:r>
            <a:r>
              <a:rPr kumimoji="0" lang="en-US" sz="1800" b="0" i="0" u="none" strike="noStrike" kern="1200" cap="none" spc="0" normalizeH="0" baseline="0" noProof="0">
                <a:ln>
                  <a:noFill/>
                </a:ln>
                <a:solidFill>
                  <a:srgbClr val="F04E58"/>
                </a:solidFill>
                <a:effectLst/>
                <a:uLnTx/>
                <a:uFillTx/>
                <a:latin typeface="Calibri" panose="020F0502020204030204"/>
                <a:ea typeface="+mn-ea"/>
                <a:cs typeface="Arial"/>
              </a:rPr>
              <a:t>of pregnancies are "unintended"</a:t>
            </a:r>
          </a:p>
        </p:txBody>
      </p:sp>
      <p:sp>
        <p:nvSpPr>
          <p:cNvPr id="18" name="TextBox 17">
            <a:extLst>
              <a:ext uri="{FF2B5EF4-FFF2-40B4-BE49-F238E27FC236}">
                <a16:creationId xmlns:a16="http://schemas.microsoft.com/office/drawing/2014/main" id="{43AAA5D0-B563-38D6-9281-DD415D5EE65F}"/>
              </a:ext>
            </a:extLst>
          </p:cNvPr>
          <p:cNvSpPr txBox="1"/>
          <p:nvPr/>
        </p:nvSpPr>
        <p:spPr>
          <a:xfrm>
            <a:off x="7883830" y="179611"/>
            <a:ext cx="3846491"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DB913"/>
                </a:solidFill>
                <a:effectLst/>
                <a:uLnTx/>
                <a:uFillTx/>
                <a:latin typeface="Calibri" panose="020F0502020204030204"/>
                <a:ea typeface="+mn-ea"/>
                <a:cs typeface="+mn-cs"/>
              </a:rPr>
              <a:t>Concerning rise in syphilis </a:t>
            </a:r>
          </a:p>
        </p:txBody>
      </p:sp>
    </p:spTree>
    <p:extLst>
      <p:ext uri="{BB962C8B-B14F-4D97-AF65-F5344CB8AC3E}">
        <p14:creationId xmlns:p14="http://schemas.microsoft.com/office/powerpoint/2010/main" val="360729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77D69-C436-5892-745C-85594E75C340}"/>
              </a:ext>
            </a:extLst>
          </p:cNvPr>
          <p:cNvSpPr>
            <a:spLocks noGrp="1"/>
          </p:cNvSpPr>
          <p:nvPr>
            <p:ph type="title"/>
          </p:nvPr>
        </p:nvSpPr>
        <p:spPr>
          <a:xfrm>
            <a:off x="1784263" y="330897"/>
            <a:ext cx="9144456" cy="838199"/>
          </a:xfrm>
        </p:spPr>
        <p:txBody>
          <a:bodyPr>
            <a:noAutofit/>
          </a:bodyPr>
          <a:lstStyle/>
          <a:p>
            <a:r>
              <a:rPr lang="en-US"/>
              <a:t>Issues Faced by Diverse Women</a:t>
            </a:r>
          </a:p>
        </p:txBody>
      </p:sp>
      <p:sp>
        <p:nvSpPr>
          <p:cNvPr id="3" name="Content Placeholder 2">
            <a:extLst>
              <a:ext uri="{FF2B5EF4-FFF2-40B4-BE49-F238E27FC236}">
                <a16:creationId xmlns:a16="http://schemas.microsoft.com/office/drawing/2014/main" id="{6B28D5BC-C66B-85DB-DEA9-9F020142E4E0}"/>
              </a:ext>
            </a:extLst>
          </p:cNvPr>
          <p:cNvSpPr>
            <a:spLocks noGrp="1"/>
          </p:cNvSpPr>
          <p:nvPr>
            <p:ph sz="quarter" idx="11"/>
          </p:nvPr>
        </p:nvSpPr>
        <p:spPr>
          <a:xfrm>
            <a:off x="1933043" y="1031421"/>
            <a:ext cx="4934129" cy="4464958"/>
          </a:xfrm>
        </p:spPr>
        <p:txBody>
          <a:bodyPr>
            <a:noAutofit/>
          </a:bodyPr>
          <a:lstStyle/>
          <a:p>
            <a:r>
              <a:rPr lang="en-US" sz="2000">
                <a:solidFill>
                  <a:schemeClr val="accent1">
                    <a:lumMod val="50000"/>
                  </a:schemeClr>
                </a:solidFill>
              </a:rPr>
              <a:t>Transgender Women </a:t>
            </a:r>
          </a:p>
          <a:p>
            <a:pPr marL="342900" indent="-342900">
              <a:buFontTx/>
              <a:buChar char="-"/>
            </a:pPr>
            <a:r>
              <a:rPr lang="en-US" sz="1400" b="0">
                <a:solidFill>
                  <a:schemeClr val="accent1">
                    <a:lumMod val="50000"/>
                  </a:schemeClr>
                </a:solidFill>
              </a:rPr>
              <a:t>Stigma and discrimination</a:t>
            </a:r>
          </a:p>
          <a:p>
            <a:pPr marL="342900" indent="-342900">
              <a:buFontTx/>
              <a:buChar char="-"/>
            </a:pPr>
            <a:r>
              <a:rPr lang="en-US" sz="1400" b="0">
                <a:solidFill>
                  <a:schemeClr val="accent1">
                    <a:lumMod val="50000"/>
                  </a:schemeClr>
                </a:solidFill>
              </a:rPr>
              <a:t>Psychological trauma</a:t>
            </a:r>
          </a:p>
          <a:p>
            <a:pPr marL="342900" indent="-342900">
              <a:buFontTx/>
              <a:buChar char="-"/>
            </a:pPr>
            <a:r>
              <a:rPr lang="en-US" sz="1400" b="0">
                <a:solidFill>
                  <a:schemeClr val="accent1">
                    <a:lumMod val="50000"/>
                  </a:schemeClr>
                </a:solidFill>
              </a:rPr>
              <a:t>Gender power dynamics</a:t>
            </a:r>
          </a:p>
          <a:p>
            <a:pPr marL="342900" indent="-342900">
              <a:buFontTx/>
              <a:buChar char="-"/>
            </a:pPr>
            <a:r>
              <a:rPr lang="en-US" sz="1400" b="0">
                <a:solidFill>
                  <a:schemeClr val="accent1">
                    <a:lumMod val="50000"/>
                  </a:schemeClr>
                </a:solidFill>
              </a:rPr>
              <a:t>Violence</a:t>
            </a:r>
          </a:p>
          <a:p>
            <a:pPr marL="342900" indent="-342900">
              <a:buFontTx/>
              <a:buChar char="-"/>
            </a:pPr>
            <a:r>
              <a:rPr lang="en-US" sz="1400" b="0">
                <a:solidFill>
                  <a:schemeClr val="accent1">
                    <a:lumMod val="50000"/>
                  </a:schemeClr>
                </a:solidFill>
              </a:rPr>
              <a:t>Decreased economic opportunities</a:t>
            </a:r>
          </a:p>
          <a:p>
            <a:pPr marL="342900" indent="-342900">
              <a:buFontTx/>
              <a:buChar char="-"/>
            </a:pPr>
            <a:endParaRPr lang="en-US" sz="1400">
              <a:solidFill>
                <a:srgbClr val="022069"/>
              </a:solidFill>
            </a:endParaRPr>
          </a:p>
          <a:p>
            <a:r>
              <a:rPr lang="en-US" sz="2000">
                <a:solidFill>
                  <a:schemeClr val="accent5"/>
                </a:solidFill>
              </a:rPr>
              <a:t>Women of Reproductive Age</a:t>
            </a:r>
          </a:p>
          <a:p>
            <a:pPr marL="342900" indent="-342900">
              <a:buFontTx/>
              <a:buChar char="-"/>
            </a:pPr>
            <a:r>
              <a:rPr lang="en-US" sz="1400" b="0">
                <a:solidFill>
                  <a:schemeClr val="accent5"/>
                </a:solidFill>
              </a:rPr>
              <a:t>Comprehensive reproductive care that addresses contraception and HIV needs  </a:t>
            </a:r>
          </a:p>
          <a:p>
            <a:pPr marL="342900" indent="-342900">
              <a:buFontTx/>
              <a:buChar char="-"/>
            </a:pPr>
            <a:r>
              <a:rPr lang="en-US" sz="1400" b="0">
                <a:solidFill>
                  <a:schemeClr val="accent5"/>
                </a:solidFill>
              </a:rPr>
              <a:t>Stigma for women with HIV regarding pregnancy and formula feeding </a:t>
            </a:r>
          </a:p>
          <a:p>
            <a:pPr marL="342900" indent="-342900">
              <a:buFontTx/>
              <a:buChar char="-"/>
            </a:pPr>
            <a:r>
              <a:rPr lang="en-US" sz="1400" b="0">
                <a:solidFill>
                  <a:schemeClr val="accent5"/>
                </a:solidFill>
              </a:rPr>
              <a:t>Post-partum ART adherence for women living with HIV </a:t>
            </a:r>
          </a:p>
          <a:p>
            <a:pPr marL="342900" indent="-342900">
              <a:buFontTx/>
              <a:buChar char="-"/>
            </a:pPr>
            <a:endParaRPr lang="en-US" b="1">
              <a:solidFill>
                <a:srgbClr val="022069"/>
              </a:solidFill>
            </a:endParaRPr>
          </a:p>
          <a:p>
            <a:r>
              <a:rPr lang="en-US" sz="2000" b="1">
                <a:solidFill>
                  <a:schemeClr val="accent3"/>
                </a:solidFill>
              </a:rPr>
              <a:t>Older Women </a:t>
            </a:r>
          </a:p>
          <a:p>
            <a:pPr marL="342900" indent="-342900">
              <a:spcAft>
                <a:spcPts val="600"/>
              </a:spcAft>
              <a:buFontTx/>
              <a:buChar char="-"/>
            </a:pPr>
            <a:r>
              <a:rPr lang="en-US" sz="1400" b="0">
                <a:solidFill>
                  <a:schemeClr val="accent3"/>
                </a:solidFill>
                <a:cs typeface="Arial"/>
              </a:rPr>
              <a:t>Lower risk of getting pregnant and thus, reduced condom usage and HIV prevention measures </a:t>
            </a:r>
          </a:p>
          <a:p>
            <a:pPr marL="342900" indent="-342900">
              <a:spcAft>
                <a:spcPts val="600"/>
              </a:spcAft>
              <a:buFontTx/>
              <a:buChar char="-"/>
            </a:pPr>
            <a:r>
              <a:rPr lang="en-US" sz="1400" b="0">
                <a:solidFill>
                  <a:schemeClr val="accent3"/>
                </a:solidFill>
                <a:cs typeface="Arial"/>
              </a:rPr>
              <a:t>Biological changes for post-menopausal women that increase risk for HIV acquisition </a:t>
            </a:r>
          </a:p>
          <a:p>
            <a:endParaRPr lang="en-US" sz="1600">
              <a:solidFill>
                <a:schemeClr val="accent3"/>
              </a:solidFill>
            </a:endParaRPr>
          </a:p>
          <a:p>
            <a:endParaRPr lang="en-US" sz="1600">
              <a:solidFill>
                <a:srgbClr val="022069"/>
              </a:solidFill>
            </a:endParaRPr>
          </a:p>
        </p:txBody>
      </p:sp>
      <p:sp>
        <p:nvSpPr>
          <p:cNvPr id="11" name="Oval 10">
            <a:extLst>
              <a:ext uri="{FF2B5EF4-FFF2-40B4-BE49-F238E27FC236}">
                <a16:creationId xmlns:a16="http://schemas.microsoft.com/office/drawing/2014/main" id="{DD8A8218-2E4C-8C9F-E133-41743139DFED}"/>
              </a:ext>
            </a:extLst>
          </p:cNvPr>
          <p:cNvSpPr/>
          <p:nvPr/>
        </p:nvSpPr>
        <p:spPr>
          <a:xfrm>
            <a:off x="6753803" y="1063140"/>
            <a:ext cx="1407886" cy="132291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rPr>
              <a:t>14x</a:t>
            </a:r>
          </a:p>
        </p:txBody>
      </p:sp>
      <p:sp>
        <p:nvSpPr>
          <p:cNvPr id="13" name="TextBox 12">
            <a:extLst>
              <a:ext uri="{FF2B5EF4-FFF2-40B4-BE49-F238E27FC236}">
                <a16:creationId xmlns:a16="http://schemas.microsoft.com/office/drawing/2014/main" id="{3257EBB2-4F41-72B0-0198-9D47F106108B}"/>
              </a:ext>
            </a:extLst>
          </p:cNvPr>
          <p:cNvSpPr txBox="1"/>
          <p:nvPr/>
        </p:nvSpPr>
        <p:spPr>
          <a:xfrm>
            <a:off x="8320991" y="1328461"/>
            <a:ext cx="3366941"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6CACE3">
                    <a:lumMod val="50000"/>
                  </a:srgbClr>
                </a:solidFill>
                <a:effectLst/>
                <a:uLnTx/>
                <a:uFillTx/>
                <a:latin typeface="Calibri" panose="020F0502020204030204"/>
                <a:ea typeface="+mn-ea"/>
                <a:cs typeface="+mn-cs"/>
              </a:rPr>
              <a:t>HIV prevalence among trans women versus cis-gender women</a:t>
            </a:r>
          </a:p>
        </p:txBody>
      </p:sp>
      <p:sp>
        <p:nvSpPr>
          <p:cNvPr id="14" name="Oval 13">
            <a:extLst>
              <a:ext uri="{FF2B5EF4-FFF2-40B4-BE49-F238E27FC236}">
                <a16:creationId xmlns:a16="http://schemas.microsoft.com/office/drawing/2014/main" id="{5F745959-7110-B077-932B-FA29631D63A6}"/>
              </a:ext>
            </a:extLst>
          </p:cNvPr>
          <p:cNvSpPr/>
          <p:nvPr/>
        </p:nvSpPr>
        <p:spPr>
          <a:xfrm>
            <a:off x="6786116" y="3123791"/>
            <a:ext cx="1407886" cy="132291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rPr>
              <a:t>25%</a:t>
            </a:r>
          </a:p>
        </p:txBody>
      </p:sp>
      <p:sp>
        <p:nvSpPr>
          <p:cNvPr id="16" name="Oval 15">
            <a:extLst>
              <a:ext uri="{FF2B5EF4-FFF2-40B4-BE49-F238E27FC236}">
                <a16:creationId xmlns:a16="http://schemas.microsoft.com/office/drawing/2014/main" id="{A76B9B95-A041-138C-00B2-5FDFB62826A6}"/>
              </a:ext>
            </a:extLst>
          </p:cNvPr>
          <p:cNvSpPr/>
          <p:nvPr/>
        </p:nvSpPr>
        <p:spPr>
          <a:xfrm>
            <a:off x="6791634" y="5160832"/>
            <a:ext cx="1402369" cy="1322912"/>
          </a:xfrm>
          <a:prstGeom prst="ellipse">
            <a:avLst/>
          </a:prstGeom>
          <a:solidFill>
            <a:srgbClr val="00B8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n-ea"/>
                <a:cs typeface="+mn-cs"/>
              </a:rPr>
              <a:t>47%</a:t>
            </a:r>
          </a:p>
        </p:txBody>
      </p:sp>
      <p:sp>
        <p:nvSpPr>
          <p:cNvPr id="18" name="TextBox 17">
            <a:extLst>
              <a:ext uri="{FF2B5EF4-FFF2-40B4-BE49-F238E27FC236}">
                <a16:creationId xmlns:a16="http://schemas.microsoft.com/office/drawing/2014/main" id="{E949F20E-23A4-9CCB-B2F1-C93D97D7BD82}"/>
              </a:ext>
            </a:extLst>
          </p:cNvPr>
          <p:cNvSpPr txBox="1"/>
          <p:nvPr/>
        </p:nvSpPr>
        <p:spPr>
          <a:xfrm>
            <a:off x="8222985" y="5363447"/>
            <a:ext cx="3763606"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8A5"/>
                </a:solidFill>
                <a:effectLst/>
                <a:uLnTx/>
                <a:uFillTx/>
                <a:latin typeface="Calibri" panose="020F0502020204030204"/>
                <a:ea typeface="+mn-ea"/>
                <a:cs typeface="+mn-cs"/>
              </a:rPr>
              <a:t>People diagnosed with HIV in the US are aged 50 years or older</a:t>
            </a:r>
          </a:p>
        </p:txBody>
      </p:sp>
      <p:sp>
        <p:nvSpPr>
          <p:cNvPr id="19" name="TextBox 18">
            <a:extLst>
              <a:ext uri="{FF2B5EF4-FFF2-40B4-BE49-F238E27FC236}">
                <a16:creationId xmlns:a16="http://schemas.microsoft.com/office/drawing/2014/main" id="{685325AF-C071-F2BA-91AB-5537CE7CAFF8}"/>
              </a:ext>
            </a:extLst>
          </p:cNvPr>
          <p:cNvSpPr txBox="1"/>
          <p:nvPr/>
        </p:nvSpPr>
        <p:spPr>
          <a:xfrm>
            <a:off x="8298214" y="3315769"/>
            <a:ext cx="3022456"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975CA5"/>
                </a:solidFill>
                <a:effectLst/>
                <a:uLnTx/>
                <a:uFillTx/>
                <a:latin typeface="Calibri" panose="020F0502020204030204"/>
                <a:ea typeface="+mn-ea"/>
                <a:cs typeface="+mn-cs"/>
              </a:rPr>
              <a:t>Women virally suppressed 24 months post-partum </a:t>
            </a:r>
          </a:p>
        </p:txBody>
      </p:sp>
      <p:sp>
        <p:nvSpPr>
          <p:cNvPr id="22" name="Rectangle 21">
            <a:extLst>
              <a:ext uri="{FF2B5EF4-FFF2-40B4-BE49-F238E27FC236}">
                <a16:creationId xmlns:a16="http://schemas.microsoft.com/office/drawing/2014/main" id="{152044E1-C1EF-209E-077E-A6C9F456E304}"/>
              </a:ext>
            </a:extLst>
          </p:cNvPr>
          <p:cNvSpPr/>
          <p:nvPr/>
        </p:nvSpPr>
        <p:spPr>
          <a:xfrm>
            <a:off x="10809078" y="6059618"/>
            <a:ext cx="1263281" cy="6389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1BEF0EC-167D-A08F-B748-A5D8E02575C2}"/>
              </a:ext>
            </a:extLst>
          </p:cNvPr>
          <p:cNvSpPr txBox="1"/>
          <p:nvPr/>
        </p:nvSpPr>
        <p:spPr>
          <a:xfrm>
            <a:off x="8538640" y="6596390"/>
            <a:ext cx="10515600"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1.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Adimora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et al., Lancet (2021),  2.  Chen  et al., AIDS (2019)</a:t>
            </a:r>
          </a:p>
        </p:txBody>
      </p:sp>
    </p:spTree>
    <p:extLst>
      <p:ext uri="{BB962C8B-B14F-4D97-AF65-F5344CB8AC3E}">
        <p14:creationId xmlns:p14="http://schemas.microsoft.com/office/powerpoint/2010/main" val="2430383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3DD8-23D2-6FC2-A176-D81FBB1B66CA}"/>
              </a:ext>
            </a:extLst>
          </p:cNvPr>
          <p:cNvSpPr>
            <a:spLocks noGrp="1"/>
          </p:cNvSpPr>
          <p:nvPr>
            <p:ph type="title"/>
          </p:nvPr>
        </p:nvSpPr>
        <p:spPr>
          <a:xfrm>
            <a:off x="1815923" y="266700"/>
            <a:ext cx="9144456" cy="838199"/>
          </a:xfrm>
        </p:spPr>
        <p:txBody>
          <a:bodyPr>
            <a:normAutofit fontScale="90000"/>
          </a:bodyPr>
          <a:lstStyle/>
          <a:p>
            <a:r>
              <a:rPr lang="en-US" sz="3600" dirty="0"/>
              <a:t>HIV and Women in US</a:t>
            </a:r>
            <a:br>
              <a:rPr lang="en-US" sz="3600" dirty="0"/>
            </a:br>
            <a:r>
              <a:rPr lang="en-US" sz="3600" dirty="0"/>
              <a:t>Key Recommendations </a:t>
            </a:r>
          </a:p>
        </p:txBody>
      </p:sp>
      <p:pic>
        <p:nvPicPr>
          <p:cNvPr id="7" name="Picture 6">
            <a:extLst>
              <a:ext uri="{FF2B5EF4-FFF2-40B4-BE49-F238E27FC236}">
                <a16:creationId xmlns:a16="http://schemas.microsoft.com/office/drawing/2014/main" id="{072D909C-F507-92BA-70DA-125165110EA8}"/>
              </a:ext>
            </a:extLst>
          </p:cNvPr>
          <p:cNvPicPr>
            <a:picLocks noChangeAspect="1"/>
          </p:cNvPicPr>
          <p:nvPr/>
        </p:nvPicPr>
        <p:blipFill>
          <a:blip r:embed="rId2"/>
          <a:stretch>
            <a:fillRect/>
          </a:stretch>
        </p:blipFill>
        <p:spPr>
          <a:xfrm>
            <a:off x="6931742" y="1104899"/>
            <a:ext cx="4849352" cy="4738688"/>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AF816FB2-3FF5-DB25-67A1-1478EAD8EF48}"/>
              </a:ext>
            </a:extLst>
          </p:cNvPr>
          <p:cNvSpPr>
            <a:spLocks noGrp="1"/>
          </p:cNvSpPr>
          <p:nvPr>
            <p:ph sz="quarter" idx="11"/>
          </p:nvPr>
        </p:nvSpPr>
        <p:spPr>
          <a:xfrm>
            <a:off x="1815923" y="1579032"/>
            <a:ext cx="4865825" cy="4738688"/>
          </a:xfrm>
        </p:spPr>
        <p:txBody>
          <a:bodyPr>
            <a:normAutofit fontScale="92500" lnSpcReduction="10000"/>
          </a:bodyPr>
          <a:lstStyle/>
          <a:p>
            <a:r>
              <a:rPr lang="en-US" sz="2800" dirty="0">
                <a:solidFill>
                  <a:schemeClr val="tx2"/>
                </a:solidFill>
              </a:rPr>
              <a:t>Treatment: </a:t>
            </a:r>
            <a:r>
              <a:rPr lang="en-US" sz="2800" b="0" dirty="0">
                <a:solidFill>
                  <a:schemeClr val="tx2"/>
                </a:solidFill>
              </a:rPr>
              <a:t>ensure sustained, high-quality health coverage</a:t>
            </a:r>
          </a:p>
          <a:p>
            <a:endParaRPr lang="en-US" sz="2800" dirty="0">
              <a:solidFill>
                <a:schemeClr val="tx2"/>
              </a:solidFill>
            </a:endParaRPr>
          </a:p>
          <a:p>
            <a:r>
              <a:rPr lang="en-US" sz="2800" dirty="0">
                <a:solidFill>
                  <a:schemeClr val="tx2"/>
                </a:solidFill>
              </a:rPr>
              <a:t>Prevention: </a:t>
            </a:r>
            <a:r>
              <a:rPr lang="en-US" sz="2800" b="0" dirty="0">
                <a:solidFill>
                  <a:schemeClr val="tx2"/>
                </a:solidFill>
              </a:rPr>
              <a:t>improve integration of services and maintain the reproductive rights of women</a:t>
            </a:r>
          </a:p>
          <a:p>
            <a:endParaRPr lang="en-US" sz="2800" dirty="0">
              <a:solidFill>
                <a:schemeClr val="tx2"/>
              </a:solidFill>
            </a:endParaRPr>
          </a:p>
          <a:p>
            <a:r>
              <a:rPr lang="en-US" sz="2800" dirty="0">
                <a:solidFill>
                  <a:schemeClr val="tx2"/>
                </a:solidFill>
              </a:rPr>
              <a:t>Research</a:t>
            </a:r>
            <a:r>
              <a:rPr lang="en-US" sz="2800" b="0" dirty="0">
                <a:solidFill>
                  <a:schemeClr val="tx2"/>
                </a:solidFill>
              </a:rPr>
              <a:t>: increase inclusion of women and enforce the requirement of the FDA for their enrolment in trials</a:t>
            </a:r>
          </a:p>
        </p:txBody>
      </p:sp>
      <p:sp>
        <p:nvSpPr>
          <p:cNvPr id="4" name="TextBox 3">
            <a:extLst>
              <a:ext uri="{FF2B5EF4-FFF2-40B4-BE49-F238E27FC236}">
                <a16:creationId xmlns:a16="http://schemas.microsoft.com/office/drawing/2014/main" id="{06AC007F-CC79-7D22-9FCB-1F30D63D8918}"/>
              </a:ext>
            </a:extLst>
          </p:cNvPr>
          <p:cNvSpPr txBox="1"/>
          <p:nvPr/>
        </p:nvSpPr>
        <p:spPr>
          <a:xfrm>
            <a:off x="8267700" y="6512509"/>
            <a:ext cx="246413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Adimora</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et al. Lancet, 2021</a:t>
            </a:r>
          </a:p>
        </p:txBody>
      </p:sp>
    </p:spTree>
    <p:extLst>
      <p:ext uri="{BB962C8B-B14F-4D97-AF65-F5344CB8AC3E}">
        <p14:creationId xmlns:p14="http://schemas.microsoft.com/office/powerpoint/2010/main" val="260652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D8F5-F7AC-82A4-DC9A-22365FFBBDE2}"/>
              </a:ext>
            </a:extLst>
          </p:cNvPr>
          <p:cNvSpPr>
            <a:spLocks noGrp="1"/>
          </p:cNvSpPr>
          <p:nvPr>
            <p:ph type="title"/>
          </p:nvPr>
        </p:nvSpPr>
        <p:spPr>
          <a:xfrm>
            <a:off x="1964317" y="395178"/>
            <a:ext cx="9144456" cy="838199"/>
          </a:xfrm>
        </p:spPr>
        <p:txBody>
          <a:bodyPr>
            <a:normAutofit/>
          </a:bodyPr>
          <a:lstStyle/>
          <a:p>
            <a:r>
              <a:rPr lang="en-US" sz="3200"/>
              <a:t>Conclusions</a:t>
            </a:r>
          </a:p>
        </p:txBody>
      </p:sp>
      <p:sp>
        <p:nvSpPr>
          <p:cNvPr id="3" name="Content Placeholder 2">
            <a:extLst>
              <a:ext uri="{FF2B5EF4-FFF2-40B4-BE49-F238E27FC236}">
                <a16:creationId xmlns:a16="http://schemas.microsoft.com/office/drawing/2014/main" id="{94E0AC2E-8A38-5FB6-A9CF-9571A468F10A}"/>
              </a:ext>
            </a:extLst>
          </p:cNvPr>
          <p:cNvSpPr>
            <a:spLocks noGrp="1"/>
          </p:cNvSpPr>
          <p:nvPr>
            <p:ph sz="quarter" idx="11"/>
          </p:nvPr>
        </p:nvSpPr>
        <p:spPr>
          <a:xfrm>
            <a:off x="1993678" y="1426324"/>
            <a:ext cx="6127060" cy="4738688"/>
          </a:xfrm>
        </p:spPr>
        <p:txBody>
          <a:bodyPr>
            <a:normAutofit/>
          </a:bodyPr>
          <a:lstStyle/>
          <a:p>
            <a:pPr marL="285750" indent="-285750">
              <a:buFont typeface="Arial" panose="020B0604020202020204" pitchFamily="34" charset="0"/>
              <a:buChar char="•"/>
            </a:pPr>
            <a:r>
              <a:rPr lang="en-US" sz="2400" b="0" dirty="0"/>
              <a:t>Important strides have been made in the fight against HIV among women</a:t>
            </a:r>
          </a:p>
          <a:p>
            <a:pPr marL="285750" indent="-285750">
              <a:buFont typeface="Arial" panose="020B0604020202020204" pitchFamily="34" charset="0"/>
              <a:buChar char="•"/>
            </a:pPr>
            <a:r>
              <a:rPr lang="en-US" sz="2400" b="0" dirty="0"/>
              <a:t>Social and structural inequities, whether gender-related, racial, geographical, or the   intersectionality of all, are root causes for the health disparities that diverse women face </a:t>
            </a:r>
          </a:p>
          <a:p>
            <a:pPr marL="285750" indent="-285750">
              <a:buFont typeface="Arial" panose="020B0604020202020204" pitchFamily="34" charset="0"/>
              <a:buChar char="•"/>
            </a:pPr>
            <a:r>
              <a:rPr lang="en-US" sz="2400" b="0" dirty="0"/>
              <a:t>Addressing these barriers through combination of socio-behavioral, structural and biomedical strategies will be key to addressing the HIV epidemic among women globally</a:t>
            </a:r>
          </a:p>
        </p:txBody>
      </p:sp>
      <p:pic>
        <p:nvPicPr>
          <p:cNvPr id="7170" name="Picture 2">
            <a:extLst>
              <a:ext uri="{FF2B5EF4-FFF2-40B4-BE49-F238E27FC236}">
                <a16:creationId xmlns:a16="http://schemas.microsoft.com/office/drawing/2014/main" id="{96D6C3CF-8542-3875-3BFA-08BC70992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2298" y="1233377"/>
            <a:ext cx="2950770" cy="416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430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1150-C2B8-540B-F921-2ECB7F3995DF}"/>
              </a:ext>
            </a:extLst>
          </p:cNvPr>
          <p:cNvSpPr>
            <a:spLocks noGrp="1"/>
          </p:cNvSpPr>
          <p:nvPr>
            <p:ph type="title"/>
          </p:nvPr>
        </p:nvSpPr>
        <p:spPr/>
        <p:txBody>
          <a:bodyPr>
            <a:normAutofit fontScale="90000"/>
          </a:bodyPr>
          <a:lstStyle/>
          <a:p>
            <a:r>
              <a:rPr lang="en-US"/>
              <a:t>Celebrating Ada </a:t>
            </a:r>
            <a:r>
              <a:rPr lang="en-US" dirty="0"/>
              <a:t>Adimora</a:t>
            </a:r>
            <a:br>
              <a:rPr lang="en-US" dirty="0"/>
            </a:br>
            <a:r>
              <a:rPr lang="en-US" b="0" i="0" dirty="0">
                <a:solidFill>
                  <a:srgbClr val="4D5156"/>
                </a:solidFill>
                <a:effectLst/>
                <a:latin typeface="Arial" panose="020B0604020202020204" pitchFamily="34" charset="0"/>
              </a:rPr>
              <a:t>May 5, 1956 – January 1, 2024</a:t>
            </a:r>
            <a:endParaRPr lang="en-US" dirty="0"/>
          </a:p>
        </p:txBody>
      </p:sp>
      <p:pic>
        <p:nvPicPr>
          <p:cNvPr id="1026" name="Picture 2">
            <a:extLst>
              <a:ext uri="{FF2B5EF4-FFF2-40B4-BE49-F238E27FC236}">
                <a16:creationId xmlns:a16="http://schemas.microsoft.com/office/drawing/2014/main" id="{7A61992C-3094-43DF-7355-7C270B1EA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675" y="1713903"/>
            <a:ext cx="521335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01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54AF-3ED3-F442-F5E3-6B9CFA8E1473}"/>
              </a:ext>
            </a:extLst>
          </p:cNvPr>
          <p:cNvSpPr>
            <a:spLocks noGrp="1"/>
          </p:cNvSpPr>
          <p:nvPr>
            <p:ph type="title"/>
          </p:nvPr>
        </p:nvSpPr>
        <p:spPr/>
        <p:txBody>
          <a:bodyPr>
            <a:normAutofit/>
          </a:bodyPr>
          <a:lstStyle/>
          <a:p>
            <a:r>
              <a:rPr lang="en-US" sz="3200"/>
              <a:t>Outline of Presentation</a:t>
            </a:r>
          </a:p>
        </p:txBody>
      </p:sp>
      <p:sp>
        <p:nvSpPr>
          <p:cNvPr id="3" name="Content Placeholder 2">
            <a:extLst>
              <a:ext uri="{FF2B5EF4-FFF2-40B4-BE49-F238E27FC236}">
                <a16:creationId xmlns:a16="http://schemas.microsoft.com/office/drawing/2014/main" id="{D4576926-05D4-A8D9-CEF1-08CCF56B13E5}"/>
              </a:ext>
            </a:extLst>
          </p:cNvPr>
          <p:cNvSpPr>
            <a:spLocks noGrp="1"/>
          </p:cNvSpPr>
          <p:nvPr>
            <p:ph sz="quarter" idx="11"/>
          </p:nvPr>
        </p:nvSpPr>
        <p:spPr>
          <a:xfrm>
            <a:off x="1964317" y="1511300"/>
            <a:ext cx="8507739" cy="4738688"/>
          </a:xfrm>
        </p:spPr>
        <p:txBody>
          <a:bodyPr vert="horz" lIns="91440" tIns="45720" rIns="91440" bIns="45720" rtlCol="0" anchor="t">
            <a:normAutofit/>
          </a:bodyPr>
          <a:lstStyle/>
          <a:p>
            <a:pPr marL="457200" indent="-457200">
              <a:spcAft>
                <a:spcPts val="1200"/>
              </a:spcAft>
              <a:buFont typeface="Arial" panose="020B0604020202020204" pitchFamily="34" charset="0"/>
              <a:buChar char="•"/>
            </a:pPr>
            <a:r>
              <a:rPr lang="en-US" sz="3200" dirty="0">
                <a:solidFill>
                  <a:schemeClr val="accent1">
                    <a:lumMod val="75000"/>
                  </a:schemeClr>
                </a:solidFill>
              </a:rPr>
              <a:t>Women and HIV  </a:t>
            </a:r>
          </a:p>
          <a:p>
            <a:pPr marL="457200" indent="-457200">
              <a:spcAft>
                <a:spcPts val="1200"/>
              </a:spcAft>
              <a:buFont typeface="Arial" panose="020B0604020202020204" pitchFamily="34" charset="0"/>
              <a:buChar char="•"/>
            </a:pPr>
            <a:r>
              <a:rPr lang="en-US" sz="3200" dirty="0">
                <a:solidFill>
                  <a:schemeClr val="accent1">
                    <a:lumMod val="75000"/>
                  </a:schemeClr>
                </a:solidFill>
              </a:rPr>
              <a:t>Triumphs and tribulations </a:t>
            </a:r>
          </a:p>
          <a:p>
            <a:pPr marL="457200" indent="-457200">
              <a:spcAft>
                <a:spcPts val="1200"/>
              </a:spcAft>
              <a:buFont typeface="Arial" panose="020B0604020202020204" pitchFamily="34" charset="0"/>
              <a:buChar char="•"/>
            </a:pPr>
            <a:r>
              <a:rPr lang="en-US" sz="3200" dirty="0">
                <a:solidFill>
                  <a:schemeClr val="accent1">
                    <a:lumMod val="75000"/>
                  </a:schemeClr>
                </a:solidFill>
              </a:rPr>
              <a:t>Ending the epidemic</a:t>
            </a:r>
          </a:p>
          <a:p>
            <a:pPr marL="457200" indent="-457200">
              <a:spcAft>
                <a:spcPts val="1200"/>
              </a:spcAft>
              <a:buFont typeface="Arial" panose="020B0604020202020204" pitchFamily="34" charset="0"/>
              <a:buChar char="•"/>
            </a:pPr>
            <a:r>
              <a:rPr lang="en-US" sz="3200" dirty="0">
                <a:solidFill>
                  <a:schemeClr val="accent1">
                    <a:lumMod val="75000"/>
                  </a:schemeClr>
                </a:solidFill>
              </a:rPr>
              <a:t>Conclusions</a:t>
            </a:r>
          </a:p>
          <a:p>
            <a:pPr marL="457200" indent="-457200">
              <a:spcAft>
                <a:spcPts val="1200"/>
              </a:spcAft>
              <a:buFont typeface="Arial" panose="020B0604020202020204" pitchFamily="34" charset="0"/>
              <a:buChar char="•"/>
            </a:pPr>
            <a:r>
              <a:rPr lang="en-US" sz="3200" dirty="0">
                <a:solidFill>
                  <a:schemeClr val="accent1">
                    <a:lumMod val="75000"/>
                  </a:schemeClr>
                </a:solidFill>
              </a:rPr>
              <a:t>Reflections</a:t>
            </a:r>
          </a:p>
        </p:txBody>
      </p:sp>
    </p:spTree>
    <p:extLst>
      <p:ext uri="{BB962C8B-B14F-4D97-AF65-F5344CB8AC3E}">
        <p14:creationId xmlns:p14="http://schemas.microsoft.com/office/powerpoint/2010/main" val="341755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A70F-9B82-D94C-74D7-F8B893900C66}"/>
              </a:ext>
            </a:extLst>
          </p:cNvPr>
          <p:cNvSpPr>
            <a:spLocks noGrp="1"/>
          </p:cNvSpPr>
          <p:nvPr>
            <p:ph type="title"/>
          </p:nvPr>
        </p:nvSpPr>
        <p:spPr>
          <a:xfrm>
            <a:off x="1964317" y="520700"/>
            <a:ext cx="9144456" cy="838199"/>
          </a:xfrm>
        </p:spPr>
        <p:txBody>
          <a:bodyPr anchor="t">
            <a:normAutofit/>
          </a:bodyPr>
          <a:lstStyle/>
          <a:p>
            <a:r>
              <a:rPr lang="en-US" sz="3600"/>
              <a:t>Thank you, Ada.</a:t>
            </a:r>
          </a:p>
        </p:txBody>
      </p:sp>
      <p:pic>
        <p:nvPicPr>
          <p:cNvPr id="3" name="Picture 2" descr="undefined">
            <a:extLst>
              <a:ext uri="{FF2B5EF4-FFF2-40B4-BE49-F238E27FC236}">
                <a16:creationId xmlns:a16="http://schemas.microsoft.com/office/drawing/2014/main" id="{C35B9957-D592-8563-4596-39B91D66A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54726"/>
            <a:ext cx="7620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425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4D066C-5E47-3915-B849-832D028BEA4C}"/>
              </a:ext>
            </a:extLst>
          </p:cNvPr>
          <p:cNvPicPr>
            <a:picLocks noChangeAspect="1"/>
          </p:cNvPicPr>
          <p:nvPr/>
        </p:nvPicPr>
        <p:blipFill>
          <a:blip r:embed="rId2"/>
          <a:stretch>
            <a:fillRect/>
          </a:stretch>
        </p:blipFill>
        <p:spPr>
          <a:xfrm>
            <a:off x="2560036" y="2646507"/>
            <a:ext cx="6657336" cy="3995228"/>
          </a:xfrm>
          <a:prstGeom prst="rect">
            <a:avLst/>
          </a:prstGeom>
        </p:spPr>
      </p:pic>
      <p:sp>
        <p:nvSpPr>
          <p:cNvPr id="2" name="Title 1">
            <a:extLst>
              <a:ext uri="{FF2B5EF4-FFF2-40B4-BE49-F238E27FC236}">
                <a16:creationId xmlns:a16="http://schemas.microsoft.com/office/drawing/2014/main" id="{B032D6C3-E461-EA11-B7CC-362FFD6D7896}"/>
              </a:ext>
            </a:extLst>
          </p:cNvPr>
          <p:cNvSpPr>
            <a:spLocks noGrp="1"/>
          </p:cNvSpPr>
          <p:nvPr>
            <p:ph type="title"/>
          </p:nvPr>
        </p:nvSpPr>
        <p:spPr>
          <a:xfrm>
            <a:off x="1672218" y="221457"/>
            <a:ext cx="9144456" cy="838199"/>
          </a:xfrm>
        </p:spPr>
        <p:txBody>
          <a:bodyPr>
            <a:normAutofit/>
          </a:bodyPr>
          <a:lstStyle/>
          <a:p>
            <a:r>
              <a:rPr lang="en-US" sz="3200" b="1"/>
              <a:t>Global Burden of HIV Among Women</a:t>
            </a:r>
            <a:endParaRPr lang="en-US" sz="3200"/>
          </a:p>
        </p:txBody>
      </p:sp>
      <p:sp>
        <p:nvSpPr>
          <p:cNvPr id="3" name="Content Placeholder 2">
            <a:extLst>
              <a:ext uri="{FF2B5EF4-FFF2-40B4-BE49-F238E27FC236}">
                <a16:creationId xmlns:a16="http://schemas.microsoft.com/office/drawing/2014/main" id="{8B155992-DCB5-864C-1455-72C21BCFBC4F}"/>
              </a:ext>
            </a:extLst>
          </p:cNvPr>
          <p:cNvSpPr>
            <a:spLocks noGrp="1"/>
          </p:cNvSpPr>
          <p:nvPr>
            <p:ph sz="quarter" idx="11"/>
          </p:nvPr>
        </p:nvSpPr>
        <p:spPr>
          <a:xfrm>
            <a:off x="1672218" y="932656"/>
            <a:ext cx="10430882" cy="4738688"/>
          </a:xfrm>
        </p:spPr>
        <p:txBody>
          <a:bodyPr vert="horz" lIns="91440" tIns="45720" rIns="91440" bIns="45720" rtlCol="0" anchor="t">
            <a:normAutofit/>
          </a:bodyPr>
          <a:lstStyle/>
          <a:p>
            <a:r>
              <a:rPr lang="en-US" sz="2400" b="0"/>
              <a:t>In 2022, there were </a:t>
            </a:r>
            <a:r>
              <a:rPr lang="en-US" sz="2400"/>
              <a:t>39 million [33.1 million–45.7 million] </a:t>
            </a:r>
            <a:r>
              <a:rPr lang="en-US" sz="2400" b="0"/>
              <a:t>people with HIV</a:t>
            </a:r>
          </a:p>
          <a:p>
            <a:pPr marL="342900" indent="-342900">
              <a:buFont typeface="Arial" panose="020B0604020202020204" pitchFamily="34" charset="0"/>
              <a:buChar char="•"/>
            </a:pPr>
            <a:r>
              <a:rPr lang="en-US" sz="2400" b="0"/>
              <a:t>37.5 million [31.8 million–43.6 million] adults (15 years or older)</a:t>
            </a:r>
          </a:p>
          <a:p>
            <a:pPr marL="342900" indent="-342900">
              <a:buFont typeface="Arial" panose="020B0604020202020204" pitchFamily="34" charset="0"/>
              <a:buChar char="•"/>
            </a:pPr>
            <a:r>
              <a:rPr lang="en-US" sz="2400" b="0"/>
              <a:t>1.5 million [1.2 million–2.1 million] children (0–14 years)</a:t>
            </a:r>
          </a:p>
          <a:p>
            <a:pPr marL="342900" indent="-342900">
              <a:buFont typeface="Arial" panose="020B0604020202020204" pitchFamily="34" charset="0"/>
              <a:buChar char="•"/>
            </a:pPr>
            <a:r>
              <a:rPr lang="en-US" sz="2400">
                <a:highlight>
                  <a:srgbClr val="00FFFF"/>
                </a:highlight>
              </a:rPr>
              <a:t>53% of all people living with HIV were women and girls</a:t>
            </a:r>
          </a:p>
          <a:p>
            <a:endParaRPr lang="en-US" sz="2400">
              <a:highlight>
                <a:srgbClr val="00FFFF"/>
              </a:highlight>
            </a:endParaRPr>
          </a:p>
          <a:p>
            <a:pPr marL="342900" indent="-342900">
              <a:buFont typeface="Arial" panose="020B0604020202020204" pitchFamily="34" charset="0"/>
              <a:buChar char="•"/>
            </a:pPr>
            <a:endParaRPr lang="en-US" sz="2400">
              <a:highlight>
                <a:srgbClr val="00FFFF"/>
              </a:highlight>
            </a:endParaRPr>
          </a:p>
        </p:txBody>
      </p:sp>
      <p:sp>
        <p:nvSpPr>
          <p:cNvPr id="11" name="TextBox 10">
            <a:extLst>
              <a:ext uri="{FF2B5EF4-FFF2-40B4-BE49-F238E27FC236}">
                <a16:creationId xmlns:a16="http://schemas.microsoft.com/office/drawing/2014/main" id="{EF615D63-D7F2-8B6E-498E-B60EE8BA4542}"/>
              </a:ext>
            </a:extLst>
          </p:cNvPr>
          <p:cNvSpPr txBox="1"/>
          <p:nvPr/>
        </p:nvSpPr>
        <p:spPr>
          <a:xfrm>
            <a:off x="8862625" y="3103890"/>
            <a:ext cx="2883507" cy="523220"/>
          </a:xfrm>
          <a:prstGeom prst="rect">
            <a:avLst/>
          </a:prstGeom>
          <a:noFill/>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a:ea typeface="+mn-ea"/>
                <a:cs typeface="+mn-cs"/>
              </a:rPr>
              <a:t>Share of the population living with HIV (15 years and  older) – women</a:t>
            </a:r>
          </a:p>
        </p:txBody>
      </p:sp>
    </p:spTree>
    <p:extLst>
      <p:ext uri="{BB962C8B-B14F-4D97-AF65-F5344CB8AC3E}">
        <p14:creationId xmlns:p14="http://schemas.microsoft.com/office/powerpoint/2010/main" val="407609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DF6C58B-AEFB-324A-E923-05A458D37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903" y="173599"/>
            <a:ext cx="9185297" cy="621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49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D71D-6EFF-DA7A-43DF-130294F9B517}"/>
              </a:ext>
            </a:extLst>
          </p:cNvPr>
          <p:cNvSpPr>
            <a:spLocks noGrp="1"/>
          </p:cNvSpPr>
          <p:nvPr>
            <p:ph type="title"/>
          </p:nvPr>
        </p:nvSpPr>
        <p:spPr>
          <a:xfrm>
            <a:off x="1922193" y="448441"/>
            <a:ext cx="9144456" cy="838199"/>
          </a:xfrm>
        </p:spPr>
        <p:txBody>
          <a:bodyPr>
            <a:normAutofit/>
          </a:bodyPr>
          <a:lstStyle/>
          <a:p>
            <a:r>
              <a:rPr lang="en-US" sz="3200"/>
              <a:t>A Look Back </a:t>
            </a:r>
          </a:p>
        </p:txBody>
      </p:sp>
      <p:pic>
        <p:nvPicPr>
          <p:cNvPr id="5" name="Picture 4">
            <a:extLst>
              <a:ext uri="{FF2B5EF4-FFF2-40B4-BE49-F238E27FC236}">
                <a16:creationId xmlns:a16="http://schemas.microsoft.com/office/drawing/2014/main" id="{B313540D-3482-F078-5103-7DCAA723A700}"/>
              </a:ext>
            </a:extLst>
          </p:cNvPr>
          <p:cNvPicPr>
            <a:picLocks noChangeAspect="1"/>
          </p:cNvPicPr>
          <p:nvPr/>
        </p:nvPicPr>
        <p:blipFill>
          <a:blip r:embed="rId3"/>
          <a:stretch>
            <a:fillRect/>
          </a:stretch>
        </p:blipFill>
        <p:spPr>
          <a:xfrm>
            <a:off x="1922193" y="1286640"/>
            <a:ext cx="5444426" cy="3790043"/>
          </a:xfrm>
          <a:prstGeom prst="rect">
            <a:avLst/>
          </a:prstGeom>
          <a:noFill/>
          <a:ln w="28575">
            <a:solidFill>
              <a:schemeClr val="tx1"/>
            </a:solidFill>
          </a:ln>
        </p:spPr>
      </p:pic>
      <p:sp>
        <p:nvSpPr>
          <p:cNvPr id="9" name="TextBox 8">
            <a:extLst>
              <a:ext uri="{FF2B5EF4-FFF2-40B4-BE49-F238E27FC236}">
                <a16:creationId xmlns:a16="http://schemas.microsoft.com/office/drawing/2014/main" id="{4B2A4029-D5DE-8E1B-862D-C3E9C2FADCAA}"/>
              </a:ext>
            </a:extLst>
          </p:cNvPr>
          <p:cNvSpPr txBox="1"/>
          <p:nvPr/>
        </p:nvSpPr>
        <p:spPr>
          <a:xfrm>
            <a:off x="1847066" y="5248194"/>
            <a:ext cx="5594679"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1983</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 – CDC’s Morbidity and Mortality Weekly Report (MMWR) reports the first cases of AIDS in women</a:t>
            </a:r>
          </a:p>
        </p:txBody>
      </p:sp>
      <p:pic>
        <p:nvPicPr>
          <p:cNvPr id="11" name="Picture 2">
            <a:extLst>
              <a:ext uri="{FF2B5EF4-FFF2-40B4-BE49-F238E27FC236}">
                <a16:creationId xmlns:a16="http://schemas.microsoft.com/office/drawing/2014/main" id="{E6275F4A-8CC5-8EC4-F0B6-D90EDDC35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057" y="1286640"/>
            <a:ext cx="3741964" cy="261937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EA38D3F-BE0F-E592-C654-24867942D080}"/>
              </a:ext>
            </a:extLst>
          </p:cNvPr>
          <p:cNvSpPr txBox="1"/>
          <p:nvPr/>
        </p:nvSpPr>
        <p:spPr>
          <a:xfrm>
            <a:off x="7719282" y="4037521"/>
            <a:ext cx="3951514"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1985</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 – San Francisco AIDS Foundation produces first brochure about women and AIDS</a:t>
            </a:r>
          </a:p>
        </p:txBody>
      </p:sp>
    </p:spTree>
    <p:extLst>
      <p:ext uri="{BB962C8B-B14F-4D97-AF65-F5344CB8AC3E}">
        <p14:creationId xmlns:p14="http://schemas.microsoft.com/office/powerpoint/2010/main" val="1219755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57B3F-5F53-42C1-BF5D-F93AE7466D68}"/>
              </a:ext>
            </a:extLst>
          </p:cNvPr>
          <p:cNvSpPr>
            <a:spLocks noGrp="1"/>
          </p:cNvSpPr>
          <p:nvPr>
            <p:ph type="title"/>
          </p:nvPr>
        </p:nvSpPr>
        <p:spPr>
          <a:xfrm>
            <a:off x="1721875" y="265544"/>
            <a:ext cx="9144456" cy="838199"/>
          </a:xfrm>
        </p:spPr>
        <p:txBody>
          <a:bodyPr/>
          <a:lstStyle/>
          <a:p>
            <a:r>
              <a:rPr lang="en-US"/>
              <a:t>An Epidemic Ignored</a:t>
            </a:r>
          </a:p>
        </p:txBody>
      </p:sp>
      <p:pic>
        <p:nvPicPr>
          <p:cNvPr id="3078" name="Picture 6" descr="Three women hold signs that read: &quot;Women with AIDS dead but not disabled,&quot; &quot;Women with HIV get pulmonary tuberculosis/Cash not caskets,&quot; and &quot;Women with HIV get pelvic inflammatory disease/Cash not caskets.&quot;">
            <a:extLst>
              <a:ext uri="{FF2B5EF4-FFF2-40B4-BE49-F238E27FC236}">
                <a16:creationId xmlns:a16="http://schemas.microsoft.com/office/drawing/2014/main" id="{8A893EE7-3CA4-D308-F545-D68991A6E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816" y="2795583"/>
            <a:ext cx="3749684" cy="374968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109ACE-BBE7-9543-DA82-49295E93A02D}"/>
              </a:ext>
            </a:extLst>
          </p:cNvPr>
          <p:cNvSpPr txBox="1"/>
          <p:nvPr/>
        </p:nvSpPr>
        <p:spPr>
          <a:xfrm>
            <a:off x="4830618" y="4906522"/>
            <a:ext cx="2398189" cy="923330"/>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1990</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 - AIDS protest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National Institutes of Health Washington, DC</a:t>
            </a:r>
          </a:p>
        </p:txBody>
      </p:sp>
      <p:pic>
        <p:nvPicPr>
          <p:cNvPr id="3080" name="Picture 8" descr="The HIV/AIDS Crisis – Redline Collection: A New Play">
            <a:extLst>
              <a:ext uri="{FF2B5EF4-FFF2-40B4-BE49-F238E27FC236}">
                <a16:creationId xmlns:a16="http://schemas.microsoft.com/office/drawing/2014/main" id="{FC25252F-9AF9-E358-F957-96FB93AF0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381" y="1048665"/>
            <a:ext cx="4180018" cy="29961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6864BFB-CEC5-C6F3-21BB-D8C87CA201C1}"/>
              </a:ext>
            </a:extLst>
          </p:cNvPr>
          <p:cNvSpPr txBox="1"/>
          <p:nvPr/>
        </p:nvSpPr>
        <p:spPr>
          <a:xfrm>
            <a:off x="1648849" y="4074517"/>
            <a:ext cx="4320152"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1989</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 - Members of ACT UP demand improved HIV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New York, NY</a:t>
            </a:r>
          </a:p>
        </p:txBody>
      </p:sp>
      <p:pic>
        <p:nvPicPr>
          <p:cNvPr id="4100" name="Picture 4">
            <a:extLst>
              <a:ext uri="{FF2B5EF4-FFF2-40B4-BE49-F238E27FC236}">
                <a16:creationId xmlns:a16="http://schemas.microsoft.com/office/drawing/2014/main" id="{E0064458-C507-34F8-0F97-6388FA3CB9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0657" y="493761"/>
            <a:ext cx="4628001" cy="23018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601AA00-0696-0FCF-7F8C-FD96AB25771F}"/>
              </a:ext>
            </a:extLst>
          </p:cNvPr>
          <p:cNvSpPr txBox="1"/>
          <p:nvPr/>
        </p:nvSpPr>
        <p:spPr>
          <a:xfrm>
            <a:off x="1549400" y="6528245"/>
            <a:ext cx="6096000"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Photos: Donna Binder, ACT UP, NY Public Library</a:t>
            </a:r>
          </a:p>
        </p:txBody>
      </p:sp>
    </p:spTree>
    <p:extLst>
      <p:ext uri="{BB962C8B-B14F-4D97-AF65-F5344CB8AC3E}">
        <p14:creationId xmlns:p14="http://schemas.microsoft.com/office/powerpoint/2010/main" val="279697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D8D2E-A6CE-119C-95BE-EE01DCE1ABCB}"/>
              </a:ext>
            </a:extLst>
          </p:cNvPr>
          <p:cNvSpPr>
            <a:spLocks noGrp="1"/>
          </p:cNvSpPr>
          <p:nvPr>
            <p:ph type="title"/>
          </p:nvPr>
        </p:nvSpPr>
        <p:spPr>
          <a:xfrm>
            <a:off x="1698785" y="199213"/>
            <a:ext cx="9144456" cy="935867"/>
          </a:xfrm>
        </p:spPr>
        <p:txBody>
          <a:bodyPr/>
          <a:lstStyle/>
          <a:p>
            <a:r>
              <a:rPr lang="en-US"/>
              <a:t> A Call for Recognition and Equity </a:t>
            </a:r>
          </a:p>
        </p:txBody>
      </p:sp>
      <p:pic>
        <p:nvPicPr>
          <p:cNvPr id="5" name="Picture 4">
            <a:extLst>
              <a:ext uri="{FF2B5EF4-FFF2-40B4-BE49-F238E27FC236}">
                <a16:creationId xmlns:a16="http://schemas.microsoft.com/office/drawing/2014/main" id="{F05360B6-E092-5CCE-FC0A-2E2CFF2C5BDA}"/>
              </a:ext>
            </a:extLst>
          </p:cNvPr>
          <p:cNvPicPr>
            <a:picLocks noChangeAspect="1"/>
          </p:cNvPicPr>
          <p:nvPr/>
        </p:nvPicPr>
        <p:blipFill>
          <a:blip r:embed="rId2"/>
          <a:stretch>
            <a:fillRect/>
          </a:stretch>
        </p:blipFill>
        <p:spPr>
          <a:xfrm>
            <a:off x="1830729" y="906043"/>
            <a:ext cx="7473597" cy="2390863"/>
          </a:xfrm>
          <a:prstGeom prst="rect">
            <a:avLst/>
          </a:prstGeom>
          <a:noFill/>
          <a:ln w="28575">
            <a:solidFill>
              <a:schemeClr val="tx1"/>
            </a:solidFill>
          </a:ln>
        </p:spPr>
      </p:pic>
      <p:sp>
        <p:nvSpPr>
          <p:cNvPr id="7" name="TextBox 6">
            <a:extLst>
              <a:ext uri="{FF2B5EF4-FFF2-40B4-BE49-F238E27FC236}">
                <a16:creationId xmlns:a16="http://schemas.microsoft.com/office/drawing/2014/main" id="{6603C685-6F2A-0472-3EC2-836387F52B66}"/>
              </a:ext>
            </a:extLst>
          </p:cNvPr>
          <p:cNvSpPr txBox="1"/>
          <p:nvPr/>
        </p:nvSpPr>
        <p:spPr>
          <a:xfrm>
            <a:off x="1698785" y="3366094"/>
            <a:ext cx="543912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1993</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 – CDC changes its case definition of AIDS to include HIV-related risks and illnesses specific to women</a:t>
            </a:r>
          </a:p>
        </p:txBody>
      </p:sp>
      <p:sp>
        <p:nvSpPr>
          <p:cNvPr id="13" name="TextBox 12">
            <a:extLst>
              <a:ext uri="{FF2B5EF4-FFF2-40B4-BE49-F238E27FC236}">
                <a16:creationId xmlns:a16="http://schemas.microsoft.com/office/drawing/2014/main" id="{A4E0E20C-8ABE-1EDB-ED47-2A4912B1AD3D}"/>
              </a:ext>
            </a:extLst>
          </p:cNvPr>
          <p:cNvSpPr txBox="1"/>
          <p:nvPr/>
        </p:nvSpPr>
        <p:spPr>
          <a:xfrm>
            <a:off x="7401844" y="5942958"/>
            <a:ext cx="4628729" cy="877163"/>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Calibri" panose="020F0502020204030204"/>
                <a:ea typeface="+mn-ea"/>
                <a:cs typeface="+mn-cs"/>
              </a:rPr>
              <a:t>1994</a:t>
            </a:r>
            <a:r>
              <a:rPr kumimoji="0" lang="en-US" sz="1700" b="0" i="0" u="none" strike="noStrike" kern="1200" cap="none" spc="0" normalizeH="0" baseline="0" noProof="0">
                <a:ln>
                  <a:noFill/>
                </a:ln>
                <a:solidFill>
                  <a:srgbClr val="000000"/>
                </a:solidFill>
                <a:effectLst/>
                <a:uLnTx/>
                <a:uFillTx/>
                <a:latin typeface="Calibri" panose="020F0502020204030204"/>
                <a:ea typeface="+mn-ea"/>
                <a:cs typeface="+mn-cs"/>
              </a:rPr>
              <a:t> - Lawsuit filed against Social Security Administration that enables women with AIDS to receive government benefits</a:t>
            </a:r>
          </a:p>
        </p:txBody>
      </p:sp>
      <p:pic>
        <p:nvPicPr>
          <p:cNvPr id="15" name="Picture 14">
            <a:extLst>
              <a:ext uri="{FF2B5EF4-FFF2-40B4-BE49-F238E27FC236}">
                <a16:creationId xmlns:a16="http://schemas.microsoft.com/office/drawing/2014/main" id="{D9993064-9F57-49B6-F98F-9E2B0BDC4C86}"/>
              </a:ext>
            </a:extLst>
          </p:cNvPr>
          <p:cNvPicPr>
            <a:picLocks noChangeAspect="1"/>
          </p:cNvPicPr>
          <p:nvPr/>
        </p:nvPicPr>
        <p:blipFill>
          <a:blip r:embed="rId3"/>
          <a:stretch>
            <a:fillRect/>
          </a:stretch>
        </p:blipFill>
        <p:spPr>
          <a:xfrm>
            <a:off x="7434667" y="4024849"/>
            <a:ext cx="4595906" cy="1839284"/>
          </a:xfrm>
          <a:prstGeom prst="rect">
            <a:avLst/>
          </a:prstGeom>
          <a:noFill/>
          <a:ln w="28575">
            <a:solidFill>
              <a:schemeClr val="tx1"/>
            </a:solidFill>
          </a:ln>
        </p:spPr>
      </p:pic>
      <p:grpSp>
        <p:nvGrpSpPr>
          <p:cNvPr id="22" name="Group 21">
            <a:extLst>
              <a:ext uri="{FF2B5EF4-FFF2-40B4-BE49-F238E27FC236}">
                <a16:creationId xmlns:a16="http://schemas.microsoft.com/office/drawing/2014/main" id="{7B6C24EC-B1AC-8219-18D2-5F33E5C9B8F3}"/>
              </a:ext>
            </a:extLst>
          </p:cNvPr>
          <p:cNvGrpSpPr/>
          <p:nvPr/>
        </p:nvGrpSpPr>
        <p:grpSpPr>
          <a:xfrm>
            <a:off x="1830729" y="4174515"/>
            <a:ext cx="4241657" cy="2050273"/>
            <a:chOff x="1854343" y="4153948"/>
            <a:chExt cx="4241657" cy="2050273"/>
          </a:xfrm>
        </p:grpSpPr>
        <p:pic>
          <p:nvPicPr>
            <p:cNvPr id="17" name="Picture 16">
              <a:extLst>
                <a:ext uri="{FF2B5EF4-FFF2-40B4-BE49-F238E27FC236}">
                  <a16:creationId xmlns:a16="http://schemas.microsoft.com/office/drawing/2014/main" id="{625AA098-6FF9-BC99-02AA-82F38C0DDF8A}"/>
                </a:ext>
              </a:extLst>
            </p:cNvPr>
            <p:cNvPicPr>
              <a:picLocks noChangeAspect="1"/>
            </p:cNvPicPr>
            <p:nvPr/>
          </p:nvPicPr>
          <p:blipFill>
            <a:blip r:embed="rId4"/>
            <a:stretch>
              <a:fillRect/>
            </a:stretch>
          </p:blipFill>
          <p:spPr>
            <a:xfrm>
              <a:off x="1854343" y="4153948"/>
              <a:ext cx="4241657" cy="2050273"/>
            </a:xfrm>
            <a:prstGeom prst="rect">
              <a:avLst/>
            </a:prstGeom>
            <a:noFill/>
            <a:ln w="28575">
              <a:solidFill>
                <a:schemeClr val="tx1"/>
              </a:solidFill>
            </a:ln>
          </p:spPr>
        </p:pic>
        <p:pic>
          <p:nvPicPr>
            <p:cNvPr id="19" name="Picture 18">
              <a:extLst>
                <a:ext uri="{FF2B5EF4-FFF2-40B4-BE49-F238E27FC236}">
                  <a16:creationId xmlns:a16="http://schemas.microsoft.com/office/drawing/2014/main" id="{944F5EFD-7345-A789-461B-CBAC944BB29C}"/>
                </a:ext>
              </a:extLst>
            </p:cNvPr>
            <p:cNvPicPr>
              <a:picLocks noChangeAspect="1"/>
            </p:cNvPicPr>
            <p:nvPr/>
          </p:nvPicPr>
          <p:blipFill>
            <a:blip r:embed="rId5"/>
            <a:stretch>
              <a:fillRect/>
            </a:stretch>
          </p:blipFill>
          <p:spPr>
            <a:xfrm>
              <a:off x="1880544" y="4272659"/>
              <a:ext cx="1419468" cy="241406"/>
            </a:xfrm>
            <a:prstGeom prst="rect">
              <a:avLst/>
            </a:prstGeom>
          </p:spPr>
        </p:pic>
      </p:grpSp>
      <p:sp>
        <p:nvSpPr>
          <p:cNvPr id="21" name="TextBox 20">
            <a:extLst>
              <a:ext uri="{FF2B5EF4-FFF2-40B4-BE49-F238E27FC236}">
                <a16:creationId xmlns:a16="http://schemas.microsoft.com/office/drawing/2014/main" id="{446AA644-37C7-30E6-FB16-B9F777191BF1}"/>
              </a:ext>
            </a:extLst>
          </p:cNvPr>
          <p:cNvSpPr txBox="1"/>
          <p:nvPr/>
        </p:nvSpPr>
        <p:spPr>
          <a:xfrm>
            <a:off x="1698785" y="6229936"/>
            <a:ext cx="63754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1993 – </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Inclusion of women in clinical trials </a:t>
            </a:r>
          </a:p>
        </p:txBody>
      </p:sp>
      <p:graphicFrame>
        <p:nvGraphicFramePr>
          <p:cNvPr id="4" name="Table 3">
            <a:extLst>
              <a:ext uri="{FF2B5EF4-FFF2-40B4-BE49-F238E27FC236}">
                <a16:creationId xmlns:a16="http://schemas.microsoft.com/office/drawing/2014/main" id="{ED13D4DD-F3EF-B25D-8D9B-3822F5FA87E3}"/>
              </a:ext>
            </a:extLst>
          </p:cNvPr>
          <p:cNvGraphicFramePr>
            <a:graphicFrameLocks noGrp="1"/>
          </p:cNvGraphicFramePr>
          <p:nvPr/>
        </p:nvGraphicFramePr>
        <p:xfrm>
          <a:off x="6426635" y="2100317"/>
          <a:ext cx="5507331" cy="1588942"/>
        </p:xfrm>
        <a:graphic>
          <a:graphicData uri="http://schemas.openxmlformats.org/drawingml/2006/table">
            <a:tbl>
              <a:tblPr firstRow="1" bandRow="1"/>
              <a:tblGrid>
                <a:gridCol w="1835777">
                  <a:extLst>
                    <a:ext uri="{9D8B030D-6E8A-4147-A177-3AD203B41FA5}">
                      <a16:colId xmlns:a16="http://schemas.microsoft.com/office/drawing/2014/main" val="2534403807"/>
                    </a:ext>
                  </a:extLst>
                </a:gridCol>
                <a:gridCol w="1835777">
                  <a:extLst>
                    <a:ext uri="{9D8B030D-6E8A-4147-A177-3AD203B41FA5}">
                      <a16:colId xmlns:a16="http://schemas.microsoft.com/office/drawing/2014/main" val="1838140713"/>
                    </a:ext>
                  </a:extLst>
                </a:gridCol>
                <a:gridCol w="1835777">
                  <a:extLst>
                    <a:ext uri="{9D8B030D-6E8A-4147-A177-3AD203B41FA5}">
                      <a16:colId xmlns:a16="http://schemas.microsoft.com/office/drawing/2014/main" val="2718038444"/>
                    </a:ext>
                  </a:extLst>
                </a:gridCol>
              </a:tblGrid>
              <a:tr h="336211">
                <a:tc gridSpan="3">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1600"/>
                        <a:t>Rate of reported AIDS cases, per 100,000 population -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4831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8644691"/>
                  </a:ext>
                </a:extLst>
              </a:tr>
              <a:tr h="58030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600"/>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48312">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600"/>
                        <a:t>Non-Hispanic Black Women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48312">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600"/>
                        <a:t>Non-Hispanic White Women</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48312">
                        <a:tint val="40000"/>
                      </a:srgbClr>
                    </a:solidFill>
                  </a:tcPr>
                </a:tc>
                <a:extLst>
                  <a:ext uri="{0D108BD9-81ED-4DB2-BD59-A6C34878D82A}">
                    <a16:rowId xmlns:a16="http://schemas.microsoft.com/office/drawing/2014/main" val="2277058518"/>
                  </a:ext>
                </a:extLst>
              </a:tr>
              <a:tr h="33621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600" b="1"/>
                        <a:t>1991-1992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600"/>
                        <a:t>31.3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600"/>
                        <a:t>1.8</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8312">
                        <a:tint val="20000"/>
                      </a:srgbClr>
                    </a:solidFill>
                  </a:tcPr>
                </a:tc>
                <a:extLst>
                  <a:ext uri="{0D108BD9-81ED-4DB2-BD59-A6C34878D82A}">
                    <a16:rowId xmlns:a16="http://schemas.microsoft.com/office/drawing/2014/main" val="651912287"/>
                  </a:ext>
                </a:extLst>
              </a:tr>
              <a:tr h="33621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600" b="1"/>
                        <a:t>1993</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8312">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600"/>
                        <a:t>73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8312">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600"/>
                        <a:t>5</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8312">
                        <a:tint val="40000"/>
                      </a:srgbClr>
                    </a:solidFill>
                  </a:tcPr>
                </a:tc>
                <a:extLst>
                  <a:ext uri="{0D108BD9-81ED-4DB2-BD59-A6C34878D82A}">
                    <a16:rowId xmlns:a16="http://schemas.microsoft.com/office/drawing/2014/main" val="2367284158"/>
                  </a:ext>
                </a:extLst>
              </a:tr>
            </a:tbl>
          </a:graphicData>
        </a:graphic>
      </p:graphicFrame>
    </p:spTree>
    <p:extLst>
      <p:ext uri="{BB962C8B-B14F-4D97-AF65-F5344CB8AC3E}">
        <p14:creationId xmlns:p14="http://schemas.microsoft.com/office/powerpoint/2010/main" val="148437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FD9BDE-D3D1-C5B4-4DA8-05DC36C71528}"/>
              </a:ext>
            </a:extLst>
          </p:cNvPr>
          <p:cNvPicPr>
            <a:picLocks noChangeAspect="1"/>
          </p:cNvPicPr>
          <p:nvPr/>
        </p:nvPicPr>
        <p:blipFill>
          <a:blip r:embed="rId3"/>
          <a:stretch>
            <a:fillRect/>
          </a:stretch>
        </p:blipFill>
        <p:spPr>
          <a:xfrm>
            <a:off x="1700477" y="1028261"/>
            <a:ext cx="2169310" cy="3022347"/>
          </a:xfrm>
          <a:prstGeom prst="rect">
            <a:avLst/>
          </a:prstGeom>
          <a:ln>
            <a:noFill/>
          </a:ln>
          <a:effectLst>
            <a:outerShdw blurRad="292100" dist="139700" dir="2700000" algn="tl" rotWithShape="0">
              <a:srgbClr val="333333">
                <a:alpha val="65000"/>
              </a:srgbClr>
            </a:outerShdw>
          </a:effectLst>
        </p:spPr>
      </p:pic>
      <p:pic>
        <p:nvPicPr>
          <p:cNvPr id="6150" name="Picture 6" descr="Nearly half of adults with HIV are women">
            <a:extLst>
              <a:ext uri="{FF2B5EF4-FFF2-40B4-BE49-F238E27FC236}">
                <a16:creationId xmlns:a16="http://schemas.microsoft.com/office/drawing/2014/main" id="{91D393F2-CD4A-094D-C7D5-A54F94589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1322" y="3962295"/>
            <a:ext cx="3008985" cy="28957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3C0E55-B280-34AC-7417-73D0A1F18D77}"/>
              </a:ext>
            </a:extLst>
          </p:cNvPr>
          <p:cNvSpPr>
            <a:spLocks noGrp="1"/>
          </p:cNvSpPr>
          <p:nvPr>
            <p:ph type="title"/>
          </p:nvPr>
        </p:nvSpPr>
        <p:spPr>
          <a:xfrm>
            <a:off x="1668508" y="278374"/>
            <a:ext cx="10697086" cy="838199"/>
          </a:xfrm>
        </p:spPr>
        <p:txBody>
          <a:bodyPr>
            <a:normAutofit/>
          </a:bodyPr>
          <a:lstStyle/>
          <a:p>
            <a:r>
              <a:rPr lang="en-US" sz="3000"/>
              <a:t>A Crisis Among Women and Children Unfolds Globally </a:t>
            </a:r>
          </a:p>
        </p:txBody>
      </p:sp>
      <p:pic>
        <p:nvPicPr>
          <p:cNvPr id="5" name="Picture 4">
            <a:extLst>
              <a:ext uri="{FF2B5EF4-FFF2-40B4-BE49-F238E27FC236}">
                <a16:creationId xmlns:a16="http://schemas.microsoft.com/office/drawing/2014/main" id="{DBF81FF1-9D34-4DCD-F9CB-B6084D347BD9}"/>
              </a:ext>
            </a:extLst>
          </p:cNvPr>
          <p:cNvPicPr>
            <a:picLocks noChangeAspect="1"/>
          </p:cNvPicPr>
          <p:nvPr/>
        </p:nvPicPr>
        <p:blipFill>
          <a:blip r:embed="rId5"/>
          <a:stretch>
            <a:fillRect/>
          </a:stretch>
        </p:blipFill>
        <p:spPr>
          <a:xfrm>
            <a:off x="3080366" y="1598887"/>
            <a:ext cx="2725550" cy="2205914"/>
          </a:xfrm>
          <a:prstGeom prst="rect">
            <a:avLst/>
          </a:prstGeom>
          <a:ln>
            <a:solidFill>
              <a:schemeClr val="tx2"/>
            </a:solid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560498B-7F77-0BAD-B856-B68C8A43936E}"/>
              </a:ext>
            </a:extLst>
          </p:cNvPr>
          <p:cNvPicPr>
            <a:picLocks noChangeAspect="1"/>
          </p:cNvPicPr>
          <p:nvPr/>
        </p:nvPicPr>
        <p:blipFill>
          <a:blip r:embed="rId6"/>
          <a:stretch>
            <a:fillRect/>
          </a:stretch>
        </p:blipFill>
        <p:spPr>
          <a:xfrm>
            <a:off x="6636965" y="1713891"/>
            <a:ext cx="5320197" cy="3022347"/>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254E2A47-9DA2-9C76-83BA-10355AC062A7}"/>
              </a:ext>
            </a:extLst>
          </p:cNvPr>
          <p:cNvPicPr>
            <a:picLocks noChangeAspect="1"/>
          </p:cNvPicPr>
          <p:nvPr/>
        </p:nvPicPr>
        <p:blipFill>
          <a:blip r:embed="rId7"/>
          <a:stretch>
            <a:fillRect/>
          </a:stretch>
        </p:blipFill>
        <p:spPr>
          <a:xfrm>
            <a:off x="7787240" y="1069039"/>
            <a:ext cx="3019646" cy="57738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EDA4C924-8E8C-4B70-DED5-CE4F56A58191}"/>
              </a:ext>
            </a:extLst>
          </p:cNvPr>
          <p:cNvSpPr txBox="1"/>
          <p:nvPr/>
        </p:nvSpPr>
        <p:spPr>
          <a:xfrm>
            <a:off x="6736493" y="4844485"/>
            <a:ext cx="3761509" cy="1872853"/>
          </a:xfrm>
          <a:prstGeom prst="wedgeRoundRectCallout">
            <a:avLst>
              <a:gd name="adj1" fmla="val -20550"/>
              <a:gd name="adj2" fmla="val -67934"/>
              <a:gd name="adj3" fmla="val 16667"/>
            </a:avLst>
          </a:prstGeom>
          <a:solidFill>
            <a:schemeClr val="bg1">
              <a:lumMod val="95000"/>
            </a:schemeClr>
          </a:solidFill>
          <a:ln>
            <a:solidFill>
              <a:schemeClr val="accent6"/>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"If the international community had done the things we know we need to do around women's empowerment issues, the impact of HIV and AIDS wouldn't be as severe as it is today.“ </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panose="020F0502020204030204"/>
                <a:ea typeface="+mn-ea"/>
                <a:cs typeface="+mn-cs"/>
              </a:rPr>
              <a:t>Ms. Sibongile </a:t>
            </a:r>
            <a:r>
              <a:rPr kumimoji="0" lang="en-US" sz="1200" b="0" i="1" u="none" strike="noStrike" kern="1200" cap="none" spc="0" normalizeH="0" baseline="0" noProof="0" err="1">
                <a:ln>
                  <a:noFill/>
                </a:ln>
                <a:solidFill>
                  <a:srgbClr val="000000"/>
                </a:solidFill>
                <a:effectLst/>
                <a:uLnTx/>
                <a:uFillTx/>
                <a:latin typeface="Calibri" panose="020F0502020204030204"/>
                <a:ea typeface="+mn-ea"/>
                <a:cs typeface="+mn-cs"/>
              </a:rPr>
              <a:t>Msimela</a:t>
            </a:r>
            <a:r>
              <a:rPr kumimoji="0" lang="en-US" sz="1200" b="0" i="1" u="none" strike="noStrike" kern="1200" cap="none" spc="0" normalizeH="0" baseline="0" noProof="0">
                <a:ln>
                  <a:noFill/>
                </a:ln>
                <a:solidFill>
                  <a:srgbClr val="000000"/>
                </a:solidFill>
                <a:effectLst/>
                <a:uLnTx/>
                <a:uFillTx/>
                <a:latin typeface="Calibri" panose="020F0502020204030204"/>
                <a:ea typeface="+mn-ea"/>
                <a:cs typeface="+mn-cs"/>
              </a:rPr>
              <a:t>, UNAIDS Gender Adviser for East and Southern Africa, 2004</a:t>
            </a:r>
          </a:p>
        </p:txBody>
      </p:sp>
      <p:sp>
        <p:nvSpPr>
          <p:cNvPr id="23" name="TextBox 22">
            <a:extLst>
              <a:ext uri="{FF2B5EF4-FFF2-40B4-BE49-F238E27FC236}">
                <a16:creationId xmlns:a16="http://schemas.microsoft.com/office/drawing/2014/main" id="{BDB153A3-A839-B614-E6A4-FDE4745F6EA9}"/>
              </a:ext>
            </a:extLst>
          </p:cNvPr>
          <p:cNvSpPr txBox="1"/>
          <p:nvPr/>
        </p:nvSpPr>
        <p:spPr>
          <a:xfrm>
            <a:off x="1700477" y="2069399"/>
            <a:ext cx="688107"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22069"/>
                </a:solidFill>
                <a:effectLst/>
                <a:uLnTx/>
                <a:uFillTx/>
                <a:latin typeface="Calibri" panose="020F0502020204030204"/>
                <a:ea typeface="+mn-ea"/>
                <a:cs typeface="+mn-cs"/>
              </a:rPr>
              <a:t>2003</a:t>
            </a:r>
          </a:p>
        </p:txBody>
      </p:sp>
      <p:sp>
        <p:nvSpPr>
          <p:cNvPr id="37" name="TextBox 36">
            <a:extLst>
              <a:ext uri="{FF2B5EF4-FFF2-40B4-BE49-F238E27FC236}">
                <a16:creationId xmlns:a16="http://schemas.microsoft.com/office/drawing/2014/main" id="{7537EB1B-0E7D-FAA7-BC77-DE01A15360CC}"/>
              </a:ext>
            </a:extLst>
          </p:cNvPr>
          <p:cNvSpPr txBox="1"/>
          <p:nvPr/>
        </p:nvSpPr>
        <p:spPr>
          <a:xfrm>
            <a:off x="2376786" y="4087255"/>
            <a:ext cx="688107"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22069"/>
                </a:solidFill>
                <a:effectLst/>
                <a:uLnTx/>
                <a:uFillTx/>
                <a:latin typeface="Calibri" panose="020F0502020204030204"/>
                <a:ea typeface="+mn-ea"/>
                <a:cs typeface="+mn-cs"/>
              </a:rPr>
              <a:t>2004</a:t>
            </a:r>
          </a:p>
        </p:txBody>
      </p:sp>
      <p:sp>
        <p:nvSpPr>
          <p:cNvPr id="38" name="TextBox 37">
            <a:extLst>
              <a:ext uri="{FF2B5EF4-FFF2-40B4-BE49-F238E27FC236}">
                <a16:creationId xmlns:a16="http://schemas.microsoft.com/office/drawing/2014/main" id="{995AB443-3F9D-F0BC-4C02-AAFAC9338C77}"/>
              </a:ext>
            </a:extLst>
          </p:cNvPr>
          <p:cNvSpPr txBox="1"/>
          <p:nvPr/>
        </p:nvSpPr>
        <p:spPr>
          <a:xfrm>
            <a:off x="11287112" y="4753542"/>
            <a:ext cx="688107"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22069"/>
                </a:solidFill>
                <a:effectLst/>
                <a:uLnTx/>
                <a:uFillTx/>
                <a:latin typeface="Calibri" panose="020F0502020204030204"/>
                <a:ea typeface="+mn-ea"/>
                <a:cs typeface="+mn-cs"/>
              </a:rPr>
              <a:t>2004</a:t>
            </a:r>
          </a:p>
        </p:txBody>
      </p:sp>
    </p:spTree>
    <p:extLst>
      <p:ext uri="{BB962C8B-B14F-4D97-AF65-F5344CB8AC3E}">
        <p14:creationId xmlns:p14="http://schemas.microsoft.com/office/powerpoint/2010/main" val="2736500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D650-38A0-17DA-44D1-5B3F24A44B4A}"/>
              </a:ext>
            </a:extLst>
          </p:cNvPr>
          <p:cNvSpPr>
            <a:spLocks noGrp="1"/>
          </p:cNvSpPr>
          <p:nvPr>
            <p:ph type="title"/>
          </p:nvPr>
        </p:nvSpPr>
        <p:spPr>
          <a:xfrm>
            <a:off x="1673561" y="357033"/>
            <a:ext cx="9144456" cy="838199"/>
          </a:xfrm>
        </p:spPr>
        <p:txBody>
          <a:bodyPr>
            <a:normAutofit/>
          </a:bodyPr>
          <a:lstStyle/>
          <a:p>
            <a:r>
              <a:rPr lang="en-US" sz="3200"/>
              <a:t>Turning the Tide </a:t>
            </a:r>
          </a:p>
        </p:txBody>
      </p:sp>
      <p:pic>
        <p:nvPicPr>
          <p:cNvPr id="5" name="Picture 4">
            <a:extLst>
              <a:ext uri="{FF2B5EF4-FFF2-40B4-BE49-F238E27FC236}">
                <a16:creationId xmlns:a16="http://schemas.microsoft.com/office/drawing/2014/main" id="{087A20E5-F2AB-A001-461C-235E0708F03A}"/>
              </a:ext>
            </a:extLst>
          </p:cNvPr>
          <p:cNvPicPr>
            <a:picLocks noChangeAspect="1"/>
          </p:cNvPicPr>
          <p:nvPr/>
        </p:nvPicPr>
        <p:blipFill>
          <a:blip r:embed="rId2"/>
          <a:stretch>
            <a:fillRect/>
          </a:stretch>
        </p:blipFill>
        <p:spPr>
          <a:xfrm>
            <a:off x="6263158" y="488079"/>
            <a:ext cx="3171406" cy="477969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A925209-7A0B-AF54-FE9F-C888F678D7B5}"/>
              </a:ext>
            </a:extLst>
          </p:cNvPr>
          <p:cNvPicPr>
            <a:picLocks noChangeAspect="1"/>
          </p:cNvPicPr>
          <p:nvPr/>
        </p:nvPicPr>
        <p:blipFill>
          <a:blip r:embed="rId3"/>
          <a:stretch>
            <a:fillRect/>
          </a:stretch>
        </p:blipFill>
        <p:spPr>
          <a:xfrm>
            <a:off x="1673561" y="1186470"/>
            <a:ext cx="4338602" cy="2665020"/>
          </a:xfrm>
          <a:prstGeom prst="rect">
            <a:avLst/>
          </a:prstGeom>
          <a:ln>
            <a:noFill/>
          </a:ln>
          <a:effectLst>
            <a:outerShdw blurRad="292100" dist="139700" dir="2700000" algn="tl" rotWithShape="0">
              <a:srgbClr val="333333">
                <a:alpha val="65000"/>
              </a:srgbClr>
            </a:outerShdw>
          </a:effectLst>
        </p:spPr>
      </p:pic>
      <p:pic>
        <p:nvPicPr>
          <p:cNvPr id="9226" name="Picture 10">
            <a:extLst>
              <a:ext uri="{FF2B5EF4-FFF2-40B4-BE49-F238E27FC236}">
                <a16:creationId xmlns:a16="http://schemas.microsoft.com/office/drawing/2014/main" id="{B8B11ED1-2A5D-7577-533F-0EDD11411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3561" y="4036265"/>
            <a:ext cx="4338601" cy="2646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B0FF3DF-D33B-85B7-E7EA-16A931BD8F67}"/>
              </a:ext>
            </a:extLst>
          </p:cNvPr>
          <p:cNvSpPr txBox="1"/>
          <p:nvPr/>
        </p:nvSpPr>
        <p:spPr>
          <a:xfrm>
            <a:off x="6385678" y="6445934"/>
            <a:ext cx="6097772"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AP Photo/Christian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Schwetz</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BBC</a:t>
            </a:r>
          </a:p>
        </p:txBody>
      </p:sp>
      <p:pic>
        <p:nvPicPr>
          <p:cNvPr id="9228" name="Picture 12" descr="National Community of Women Living With HIV/AIDS in Uganda (NACWOLA)">
            <a:extLst>
              <a:ext uri="{FF2B5EF4-FFF2-40B4-BE49-F238E27FC236}">
                <a16:creationId xmlns:a16="http://schemas.microsoft.com/office/drawing/2014/main" id="{D065428A-85A6-E074-21D4-9601EAA8DC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09130">
            <a:off x="9235535" y="1479967"/>
            <a:ext cx="1707460" cy="3596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90073"/>
      </p:ext>
    </p:extLst>
  </p:cSld>
  <p:clrMapOvr>
    <a:masterClrMapping/>
  </p:clrMapOvr>
</p:sld>
</file>

<file path=ppt/theme/theme1.xml><?xml version="1.0" encoding="utf-8"?>
<a:theme xmlns:a="http://schemas.openxmlformats.org/drawingml/2006/main" name="1_Office Theme">
  <a:themeElements>
    <a:clrScheme name="ICAP - Primary Digital Palette">
      <a:dk1>
        <a:srgbClr val="000000"/>
      </a:dk1>
      <a:lt1>
        <a:srgbClr val="FFFFFF"/>
      </a:lt1>
      <a:dk2>
        <a:srgbClr val="022069"/>
      </a:dk2>
      <a:lt2>
        <a:srgbClr val="B9D9EB"/>
      </a:lt2>
      <a:accent1>
        <a:srgbClr val="6CACE3"/>
      </a:accent1>
      <a:accent2>
        <a:srgbClr val="FDB913"/>
      </a:accent2>
      <a:accent3>
        <a:srgbClr val="00B8A5"/>
      </a:accent3>
      <a:accent4>
        <a:srgbClr val="F04E58"/>
      </a:accent4>
      <a:accent5>
        <a:srgbClr val="975CA5"/>
      </a:accent5>
      <a:accent6>
        <a:srgbClr val="70AD47"/>
      </a:accent6>
      <a:hlink>
        <a:srgbClr val="0071CE"/>
      </a:hlink>
      <a:folHlink>
        <a:srgbClr val="6CACE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5D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3_PPT Template" id="{517E0CA0-F7B1-3B4F-9705-2A6C8CFA188A}" vid="{647A627D-54C1-5F45-8987-A2AA74AD7D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TotalTime>
  <Words>828</Words>
  <Application>Microsoft Office PowerPoint</Application>
  <PresentationFormat>Widescreen</PresentationFormat>
  <Paragraphs>113</Paragraphs>
  <Slides>20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Calibri</vt:lpstr>
      <vt:lpstr>Century Gothic</vt:lpstr>
      <vt:lpstr>1_Office Theme</vt:lpstr>
      <vt:lpstr>Women and HIV: Triumphs and Tribulations</vt:lpstr>
      <vt:lpstr>Outline of Presentation</vt:lpstr>
      <vt:lpstr>Global Burden of HIV Among Women</vt:lpstr>
      <vt:lpstr>PowerPoint Presentation</vt:lpstr>
      <vt:lpstr>A Look Back </vt:lpstr>
      <vt:lpstr>An Epidemic Ignored</vt:lpstr>
      <vt:lpstr> A Call for Recognition and Equity </vt:lpstr>
      <vt:lpstr>A Crisis Among Women and Children Unfolds Globally </vt:lpstr>
      <vt:lpstr>Turning the Tide </vt:lpstr>
      <vt:lpstr>Progress Towards 95-95-95 Targets  </vt:lpstr>
      <vt:lpstr>New HIV Infections –  Women and Girls in Eastern and Southern Africa</vt:lpstr>
      <vt:lpstr>HIV Treatment Cascade Among Women – US </vt:lpstr>
      <vt:lpstr>Estimated number of new HIV infections – US</vt:lpstr>
      <vt:lpstr>Racial Disparities in HIV Diagnoses </vt:lpstr>
      <vt:lpstr>HIV is Part of a Complex "Syndemic" </vt:lpstr>
      <vt:lpstr>Issues Faced by Diverse Women</vt:lpstr>
      <vt:lpstr>HIV and Women in US Key Recommendations </vt:lpstr>
      <vt:lpstr>Conclusions</vt:lpstr>
      <vt:lpstr>Celebrating Ada Adimora May 5, 1956 – January 1, 2024</vt:lpstr>
      <vt:lpstr>Thank you, 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and HIV: Triumphs and Tribulations</dc:title>
  <dc:creator>El-Sadr, Wafaa M.</dc:creator>
  <cp:lastModifiedBy>Preview 6 Rack 2</cp:lastModifiedBy>
  <cp:revision>3</cp:revision>
  <dcterms:created xsi:type="dcterms:W3CDTF">2024-07-16T13:42:24Z</dcterms:created>
  <dcterms:modified xsi:type="dcterms:W3CDTF">2024-07-23T08:34:38Z</dcterms:modified>
</cp:coreProperties>
</file>