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omments/modernComment_112_315A449E.xml" ContentType="application/vnd.ms-powerpoint.comment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autoCompressPictures="0">
  <p:sldMasterIdLst>
    <p:sldMasterId id="2147483680" r:id="rId4"/>
  </p:sldMasterIdLst>
  <p:notesMasterIdLst>
    <p:notesMasterId r:id="rId24"/>
  </p:notesMasterIdLst>
  <p:sldIdLst>
    <p:sldId id="266" r:id="rId5"/>
    <p:sldId id="274" r:id="rId6"/>
    <p:sldId id="293" r:id="rId7"/>
    <p:sldId id="326" r:id="rId8"/>
    <p:sldId id="327" r:id="rId9"/>
    <p:sldId id="284" r:id="rId10"/>
    <p:sldId id="367" r:id="rId11"/>
    <p:sldId id="328" r:id="rId12"/>
    <p:sldId id="354" r:id="rId13"/>
    <p:sldId id="356" r:id="rId14"/>
    <p:sldId id="357" r:id="rId15"/>
    <p:sldId id="359" r:id="rId16"/>
    <p:sldId id="361" r:id="rId17"/>
    <p:sldId id="362" r:id="rId18"/>
    <p:sldId id="363" r:id="rId19"/>
    <p:sldId id="353" r:id="rId20"/>
    <p:sldId id="364" r:id="rId21"/>
    <p:sldId id="365" r:id="rId22"/>
    <p:sldId id="366" r:id="rId23"/>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3F062A8-DC88-BE71-964C-3CFDAB0BF887}" name="Emma Williams" initials="EW" userId="S::emma.williams@iasociety.org::63db2afe-75be-4bc2-8293-016e533a203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E7C6EB4-56E6-44C2-82AD-842BD5DE09C0}" v="1773" dt="2024-07-13T13:37:02.09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777"/>
    <p:restoredTop sz="95078" autoAdjust="0"/>
  </p:normalViewPr>
  <p:slideViewPr>
    <p:cSldViewPr snapToGrid="0" snapToObjects="1">
      <p:cViewPr varScale="1">
        <p:scale>
          <a:sx n="114" d="100"/>
          <a:sy n="114" d="100"/>
        </p:scale>
        <p:origin x="828" y="96"/>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 Id="rId48" Type="http://schemas.microsoft.com/office/2018/10/relationships/authors" Target="authors.xml"/></Relationships>
</file>

<file path=ppt/comments/modernComment_112_315A449E.xml><?xml version="1.0" encoding="utf-8"?>
<p188:cmLst xmlns:a="http://schemas.openxmlformats.org/drawingml/2006/main" xmlns:r="http://schemas.openxmlformats.org/officeDocument/2006/relationships" xmlns:p188="http://schemas.microsoft.com/office/powerpoint/2018/8/main">
  <p188:cm id="{6CFDEA5C-145E-42BA-9146-2247A3BC0740}" authorId="{13F062A8-DC88-BE71-964C-3CFDAB0BF887}" created="2024-07-13T12:43:24.156">
    <pc:sldMkLst xmlns:pc="http://schemas.microsoft.com/office/powerpoint/2013/main/command">
      <pc:docMk/>
      <pc:sldMk cId="827999390" sldId="274"/>
    </pc:sldMkLst>
    <p188:txBody>
      <a:bodyPr/>
      <a:lstStyle/>
      <a:p>
        <a:r>
          <a:rPr lang="en-CH"/>
          <a:t>Darrell to complete</a:t>
        </a:r>
      </a:p>
    </p188:txBody>
  </p188:cm>
</p188:cmLst>
</file>

<file path=ppt/diagrams/_rels/data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image" Target="../media/image9.png"/><Relationship Id="rId5" Type="http://schemas.openxmlformats.org/officeDocument/2006/relationships/image" Target="../media/image13.png"/><Relationship Id="rId4" Type="http://schemas.openxmlformats.org/officeDocument/2006/relationships/image" Target="../media/image12.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image" Target="../media/image9.png"/><Relationship Id="rId5" Type="http://schemas.openxmlformats.org/officeDocument/2006/relationships/image" Target="../media/image13.png"/><Relationship Id="rId4" Type="http://schemas.openxmlformats.org/officeDocument/2006/relationships/image" Target="../media/image12.jpeg"/></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654B35A-317C-43E2-90AC-7C586E2F1047}" type="doc">
      <dgm:prSet loTypeId="urn:microsoft.com/office/officeart/2005/8/layout/vList3" loCatId="list" qsTypeId="urn:microsoft.com/office/officeart/2005/8/quickstyle/simple4" qsCatId="simple" csTypeId="urn:microsoft.com/office/officeart/2005/8/colors/accent0_1" csCatId="mainScheme" phldr="1"/>
      <dgm:spPr/>
    </dgm:pt>
    <dgm:pt modelId="{EDC9AE64-454F-48C9-AB1F-A34D6C2255A3}">
      <dgm:prSet phldrT="[Text]"/>
      <dgm:spPr/>
      <dgm:t>
        <a:bodyPr/>
        <a:lstStyle/>
        <a:p>
          <a:r>
            <a:rPr lang="en-US" dirty="0"/>
            <a:t>Setting the scene</a:t>
          </a:r>
          <a:endParaRPr lang="en-CH" dirty="0"/>
        </a:p>
      </dgm:t>
    </dgm:pt>
    <dgm:pt modelId="{E18256AB-40F1-4922-B329-9F3C51F238EB}" type="parTrans" cxnId="{86945399-108D-46B8-8507-13D758D35CC5}">
      <dgm:prSet/>
      <dgm:spPr/>
      <dgm:t>
        <a:bodyPr/>
        <a:lstStyle/>
        <a:p>
          <a:endParaRPr lang="en-CH"/>
        </a:p>
      </dgm:t>
    </dgm:pt>
    <dgm:pt modelId="{8CBE80FD-B2DC-4BAB-9CF3-D6D49F6395F9}" type="sibTrans" cxnId="{86945399-108D-46B8-8507-13D758D35CC5}">
      <dgm:prSet/>
      <dgm:spPr/>
      <dgm:t>
        <a:bodyPr/>
        <a:lstStyle/>
        <a:p>
          <a:endParaRPr lang="en-CH"/>
        </a:p>
      </dgm:t>
    </dgm:pt>
    <dgm:pt modelId="{B7FFC6B2-EFC4-4586-9B12-DBF643050482}">
      <dgm:prSet phldrT="[Text]"/>
      <dgm:spPr/>
      <dgm:t>
        <a:bodyPr/>
        <a:lstStyle/>
        <a:p>
          <a:r>
            <a:rPr lang="en-US" dirty="0"/>
            <a:t>Evidence focus</a:t>
          </a:r>
          <a:endParaRPr lang="en-CH" dirty="0"/>
        </a:p>
      </dgm:t>
    </dgm:pt>
    <dgm:pt modelId="{3B154198-22CB-4646-8890-3D0B06B9ADE0}" type="parTrans" cxnId="{E169EA1F-93CA-4F10-B3CB-2598C0B2A7FB}">
      <dgm:prSet/>
      <dgm:spPr/>
      <dgm:t>
        <a:bodyPr/>
        <a:lstStyle/>
        <a:p>
          <a:endParaRPr lang="en-CH"/>
        </a:p>
      </dgm:t>
    </dgm:pt>
    <dgm:pt modelId="{BDA74FAF-9BAF-452C-ABF2-2936641D581C}" type="sibTrans" cxnId="{E169EA1F-93CA-4F10-B3CB-2598C0B2A7FB}">
      <dgm:prSet/>
      <dgm:spPr/>
      <dgm:t>
        <a:bodyPr/>
        <a:lstStyle/>
        <a:p>
          <a:endParaRPr lang="en-CH"/>
        </a:p>
      </dgm:t>
    </dgm:pt>
    <dgm:pt modelId="{5419E325-53E7-4024-88F9-A3EF0C55E6EB}">
      <dgm:prSet phldrT="[Text]"/>
      <dgm:spPr/>
      <dgm:t>
        <a:bodyPr/>
        <a:lstStyle/>
        <a:p>
          <a:r>
            <a:rPr lang="en-US" dirty="0"/>
            <a:t>Service delivery considerations</a:t>
          </a:r>
          <a:endParaRPr lang="en-CH" dirty="0"/>
        </a:p>
      </dgm:t>
    </dgm:pt>
    <dgm:pt modelId="{59B5EA70-BCF8-4674-9B82-607CC03A7CC9}" type="parTrans" cxnId="{1ECB61B1-EA3A-4465-9435-6614A5C47DDA}">
      <dgm:prSet/>
      <dgm:spPr/>
      <dgm:t>
        <a:bodyPr/>
        <a:lstStyle/>
        <a:p>
          <a:endParaRPr lang="en-CH"/>
        </a:p>
      </dgm:t>
    </dgm:pt>
    <dgm:pt modelId="{D28A1EC0-48B4-4720-BA02-438A27003DCE}" type="sibTrans" cxnId="{1ECB61B1-EA3A-4465-9435-6614A5C47DDA}">
      <dgm:prSet/>
      <dgm:spPr/>
      <dgm:t>
        <a:bodyPr/>
        <a:lstStyle/>
        <a:p>
          <a:endParaRPr lang="en-CH"/>
        </a:p>
      </dgm:t>
    </dgm:pt>
    <dgm:pt modelId="{4564B1FD-0355-4BD3-995F-7A4FD94BD24A}">
      <dgm:prSet phldrT="[Text]"/>
      <dgm:spPr/>
      <dgm:t>
        <a:bodyPr/>
        <a:lstStyle/>
        <a:p>
          <a:r>
            <a:rPr lang="en-US" dirty="0"/>
            <a:t>Core elements and mechanisms</a:t>
          </a:r>
          <a:endParaRPr lang="en-CH" dirty="0"/>
        </a:p>
      </dgm:t>
    </dgm:pt>
    <dgm:pt modelId="{F972D090-BC36-4A3D-A052-E91F364F64EA}" type="parTrans" cxnId="{346A356B-B145-44DD-90F0-B292F4E966E9}">
      <dgm:prSet/>
      <dgm:spPr/>
      <dgm:t>
        <a:bodyPr/>
        <a:lstStyle/>
        <a:p>
          <a:endParaRPr lang="en-CH"/>
        </a:p>
      </dgm:t>
    </dgm:pt>
    <dgm:pt modelId="{94F3BB42-6C50-4764-94A3-4A51E5F83046}" type="sibTrans" cxnId="{346A356B-B145-44DD-90F0-B292F4E966E9}">
      <dgm:prSet/>
      <dgm:spPr/>
      <dgm:t>
        <a:bodyPr/>
        <a:lstStyle/>
        <a:p>
          <a:endParaRPr lang="en-CH"/>
        </a:p>
      </dgm:t>
    </dgm:pt>
    <dgm:pt modelId="{5CF5E325-E714-40AB-A38F-1DE7DB477B45}">
      <dgm:prSet phldrT="[Text]"/>
      <dgm:spPr/>
      <dgm:t>
        <a:bodyPr/>
        <a:lstStyle/>
        <a:p>
          <a:r>
            <a:rPr lang="en-US" dirty="0"/>
            <a:t>Prioritization for action</a:t>
          </a:r>
          <a:endParaRPr lang="en-CH" dirty="0"/>
        </a:p>
      </dgm:t>
    </dgm:pt>
    <dgm:pt modelId="{7E5CFDED-9D83-41DB-947B-426E3B24328F}" type="parTrans" cxnId="{F5B8B77B-DF22-4174-BB2C-BAF75B9ABB4F}">
      <dgm:prSet/>
      <dgm:spPr/>
      <dgm:t>
        <a:bodyPr/>
        <a:lstStyle/>
        <a:p>
          <a:endParaRPr lang="en-CH"/>
        </a:p>
      </dgm:t>
    </dgm:pt>
    <dgm:pt modelId="{CF4B079F-9884-4A33-BBCA-D47B29953056}" type="sibTrans" cxnId="{F5B8B77B-DF22-4174-BB2C-BAF75B9ABB4F}">
      <dgm:prSet/>
      <dgm:spPr/>
      <dgm:t>
        <a:bodyPr/>
        <a:lstStyle/>
        <a:p>
          <a:endParaRPr lang="en-CH"/>
        </a:p>
      </dgm:t>
    </dgm:pt>
    <dgm:pt modelId="{C54EC882-6C0B-48EE-94BE-4687B2528404}" type="pres">
      <dgm:prSet presAssocID="{3654B35A-317C-43E2-90AC-7C586E2F1047}" presName="linearFlow" presStyleCnt="0">
        <dgm:presLayoutVars>
          <dgm:dir/>
          <dgm:resizeHandles val="exact"/>
        </dgm:presLayoutVars>
      </dgm:prSet>
      <dgm:spPr/>
    </dgm:pt>
    <dgm:pt modelId="{59E21E31-C115-40B0-A03D-B27B5F6F2B1A}" type="pres">
      <dgm:prSet presAssocID="{EDC9AE64-454F-48C9-AB1F-A34D6C2255A3}" presName="composite" presStyleCnt="0"/>
      <dgm:spPr/>
    </dgm:pt>
    <dgm:pt modelId="{258FD080-1530-4705-A3DA-69F66F44434D}" type="pres">
      <dgm:prSet presAssocID="{EDC9AE64-454F-48C9-AB1F-A34D6C2255A3}" presName="imgShp" presStyleLbl="fgImgPlace1" presStyleIdx="0" presStyleCnt="5"/>
      <dgm:spPr>
        <a:blipFill>
          <a:blip xmlns:r="http://schemas.openxmlformats.org/officeDocument/2006/relationships" r:embed="rId1">
            <a:extLst>
              <a:ext uri="{28A0092B-C50C-407E-A947-70E740481C1C}">
                <a14:useLocalDpi xmlns:a14="http://schemas.microsoft.com/office/drawing/2010/main" val="0"/>
              </a:ext>
            </a:extLst>
          </a:blip>
          <a:srcRect/>
          <a:stretch>
            <a:fillRect l="-27000" r="-27000"/>
          </a:stretch>
        </a:blipFill>
      </dgm:spPr>
    </dgm:pt>
    <dgm:pt modelId="{0AD36D9C-9956-4D13-9E2C-AA306F1F216C}" type="pres">
      <dgm:prSet presAssocID="{EDC9AE64-454F-48C9-AB1F-A34D6C2255A3}" presName="txShp" presStyleLbl="node1" presStyleIdx="0" presStyleCnt="5">
        <dgm:presLayoutVars>
          <dgm:bulletEnabled val="1"/>
        </dgm:presLayoutVars>
      </dgm:prSet>
      <dgm:spPr/>
    </dgm:pt>
    <dgm:pt modelId="{B62B13D5-E06D-4E86-8D35-933C404AB69E}" type="pres">
      <dgm:prSet presAssocID="{8CBE80FD-B2DC-4BAB-9CF3-D6D49F6395F9}" presName="spacing" presStyleCnt="0"/>
      <dgm:spPr/>
    </dgm:pt>
    <dgm:pt modelId="{91C6E4B2-17A3-4CEE-B86C-BBA43B106AFD}" type="pres">
      <dgm:prSet presAssocID="{B7FFC6B2-EFC4-4586-9B12-DBF643050482}" presName="composite" presStyleCnt="0"/>
      <dgm:spPr/>
    </dgm:pt>
    <dgm:pt modelId="{D51E0C8F-DBC4-4D2F-BBF5-014ED5A2FA5B}" type="pres">
      <dgm:prSet presAssocID="{B7FFC6B2-EFC4-4586-9B12-DBF643050482}" presName="imgShp" presStyleLbl="fgImgPlace1" presStyleIdx="1" presStyleCnt="5"/>
      <dgm:spPr>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dgm:spPr>
      <dgm:extLst>
        <a:ext uri="{E40237B7-FDA0-4F09-8148-C483321AD2D9}">
          <dgm14:cNvPr xmlns:dgm14="http://schemas.microsoft.com/office/drawing/2010/diagram" id="0" name="" descr="Person looking at computer screen"/>
        </a:ext>
      </dgm:extLst>
    </dgm:pt>
    <dgm:pt modelId="{805B528B-C1B8-4583-B94F-D6446C7D1D22}" type="pres">
      <dgm:prSet presAssocID="{B7FFC6B2-EFC4-4586-9B12-DBF643050482}" presName="txShp" presStyleLbl="node1" presStyleIdx="1" presStyleCnt="5">
        <dgm:presLayoutVars>
          <dgm:bulletEnabled val="1"/>
        </dgm:presLayoutVars>
      </dgm:prSet>
      <dgm:spPr/>
    </dgm:pt>
    <dgm:pt modelId="{7A3DB4A5-1643-4615-A89F-5CD18408FB3E}" type="pres">
      <dgm:prSet presAssocID="{BDA74FAF-9BAF-452C-ABF2-2936641D581C}" presName="spacing" presStyleCnt="0"/>
      <dgm:spPr/>
    </dgm:pt>
    <dgm:pt modelId="{C23D8A9D-7816-420C-B791-E1DD4F81DF32}" type="pres">
      <dgm:prSet presAssocID="{5419E325-53E7-4024-88F9-A3EF0C55E6EB}" presName="composite" presStyleCnt="0"/>
      <dgm:spPr/>
    </dgm:pt>
    <dgm:pt modelId="{E46A7BA6-C56E-4043-843F-D8CC3758B7A3}" type="pres">
      <dgm:prSet presAssocID="{5419E325-53E7-4024-88F9-A3EF0C55E6EB}" presName="imgShp" presStyleLbl="fgImgPlace1" presStyleIdx="2" presStyleCnt="5"/>
      <dgm:spPr>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dgm:spPr>
      <dgm:extLst>
        <a:ext uri="{E40237B7-FDA0-4F09-8148-C483321AD2D9}">
          <dgm14:cNvPr xmlns:dgm14="http://schemas.microsoft.com/office/drawing/2010/diagram" id="0" name="" descr="Woman in a video call"/>
        </a:ext>
      </dgm:extLst>
    </dgm:pt>
    <dgm:pt modelId="{C32CD1E8-F0F1-4000-95FE-769C37B96B9F}" type="pres">
      <dgm:prSet presAssocID="{5419E325-53E7-4024-88F9-A3EF0C55E6EB}" presName="txShp" presStyleLbl="node1" presStyleIdx="2" presStyleCnt="5">
        <dgm:presLayoutVars>
          <dgm:bulletEnabled val="1"/>
        </dgm:presLayoutVars>
      </dgm:prSet>
      <dgm:spPr/>
    </dgm:pt>
    <dgm:pt modelId="{AFB33D11-DC6C-40B0-BAB0-645C7109592F}" type="pres">
      <dgm:prSet presAssocID="{D28A1EC0-48B4-4720-BA02-438A27003DCE}" presName="spacing" presStyleCnt="0"/>
      <dgm:spPr/>
    </dgm:pt>
    <dgm:pt modelId="{2B7D813C-D399-41CC-9772-5835F8A9E77E}" type="pres">
      <dgm:prSet presAssocID="{4564B1FD-0355-4BD3-995F-7A4FD94BD24A}" presName="composite" presStyleCnt="0"/>
      <dgm:spPr/>
    </dgm:pt>
    <dgm:pt modelId="{D268E928-9CD1-4D06-A39E-3821063D4D8D}" type="pres">
      <dgm:prSet presAssocID="{4564B1FD-0355-4BD3-995F-7A4FD94BD24A}" presName="imgShp" presStyleLbl="fgImgPlace1" presStyleIdx="3" presStyleCnt="5"/>
      <dgm:spPr>
        <a:blipFill>
          <a:blip xmlns:r="http://schemas.openxmlformats.org/officeDocument/2006/relationships" r:embed="rId4">
            <a:extLst>
              <a:ext uri="{28A0092B-C50C-407E-A947-70E740481C1C}">
                <a14:useLocalDpi xmlns:a14="http://schemas.microsoft.com/office/drawing/2010/main" val="0"/>
              </a:ext>
            </a:extLst>
          </a:blip>
          <a:srcRect/>
          <a:stretch>
            <a:fillRect l="-25000" r="-25000"/>
          </a:stretch>
        </a:blipFill>
      </dgm:spPr>
      <dgm:extLst>
        <a:ext uri="{E40237B7-FDA0-4F09-8148-C483321AD2D9}">
          <dgm14:cNvPr xmlns:dgm14="http://schemas.microsoft.com/office/drawing/2010/diagram" id="0" name="" descr="Older man in a video call"/>
        </a:ext>
      </dgm:extLst>
    </dgm:pt>
    <dgm:pt modelId="{3957F9E6-9194-4B08-86A4-B22138B7EB7D}" type="pres">
      <dgm:prSet presAssocID="{4564B1FD-0355-4BD3-995F-7A4FD94BD24A}" presName="txShp" presStyleLbl="node1" presStyleIdx="3" presStyleCnt="5">
        <dgm:presLayoutVars>
          <dgm:bulletEnabled val="1"/>
        </dgm:presLayoutVars>
      </dgm:prSet>
      <dgm:spPr/>
    </dgm:pt>
    <dgm:pt modelId="{9D9DC7BD-4616-40D2-AEDF-7AFA5609BD56}" type="pres">
      <dgm:prSet presAssocID="{94F3BB42-6C50-4764-94A3-4A51E5F83046}" presName="spacing" presStyleCnt="0"/>
      <dgm:spPr/>
    </dgm:pt>
    <dgm:pt modelId="{FE10741A-935B-4764-B137-3ABC5AB0A5F1}" type="pres">
      <dgm:prSet presAssocID="{5CF5E325-E714-40AB-A38F-1DE7DB477B45}" presName="composite" presStyleCnt="0"/>
      <dgm:spPr/>
    </dgm:pt>
    <dgm:pt modelId="{DD794201-D62A-4E17-BEB8-0E3123738494}" type="pres">
      <dgm:prSet presAssocID="{5CF5E325-E714-40AB-A38F-1DE7DB477B45}" presName="imgShp" presStyleLbl="fgImgPlace1" presStyleIdx="4" presStyleCnt="5"/>
      <dgm:spPr>
        <a:blipFill>
          <a:blip xmlns:r="http://schemas.openxmlformats.org/officeDocument/2006/relationships" r:embed="rId5">
            <a:extLst>
              <a:ext uri="{28A0092B-C50C-407E-A947-70E740481C1C}">
                <a14:useLocalDpi xmlns:a14="http://schemas.microsoft.com/office/drawing/2010/main" val="0"/>
              </a:ext>
            </a:extLst>
          </a:blip>
          <a:srcRect/>
          <a:stretch>
            <a:fillRect l="-17000" r="-17000"/>
          </a:stretch>
        </a:blipFill>
      </dgm:spPr>
    </dgm:pt>
    <dgm:pt modelId="{F59CB033-5D94-4168-B556-87CBEFFF3421}" type="pres">
      <dgm:prSet presAssocID="{5CF5E325-E714-40AB-A38F-1DE7DB477B45}" presName="txShp" presStyleLbl="node1" presStyleIdx="4" presStyleCnt="5">
        <dgm:presLayoutVars>
          <dgm:bulletEnabled val="1"/>
        </dgm:presLayoutVars>
      </dgm:prSet>
      <dgm:spPr/>
    </dgm:pt>
  </dgm:ptLst>
  <dgm:cxnLst>
    <dgm:cxn modelId="{E169EA1F-93CA-4F10-B3CB-2598C0B2A7FB}" srcId="{3654B35A-317C-43E2-90AC-7C586E2F1047}" destId="{B7FFC6B2-EFC4-4586-9B12-DBF643050482}" srcOrd="1" destOrd="0" parTransId="{3B154198-22CB-4646-8890-3D0B06B9ADE0}" sibTransId="{BDA74FAF-9BAF-452C-ABF2-2936641D581C}"/>
    <dgm:cxn modelId="{C0AE515E-CDD9-4A19-AB5E-1F07AD43E20E}" type="presOf" srcId="{3654B35A-317C-43E2-90AC-7C586E2F1047}" destId="{C54EC882-6C0B-48EE-94BE-4687B2528404}" srcOrd="0" destOrd="0" presId="urn:microsoft.com/office/officeart/2005/8/layout/vList3"/>
    <dgm:cxn modelId="{346A356B-B145-44DD-90F0-B292F4E966E9}" srcId="{3654B35A-317C-43E2-90AC-7C586E2F1047}" destId="{4564B1FD-0355-4BD3-995F-7A4FD94BD24A}" srcOrd="3" destOrd="0" parTransId="{F972D090-BC36-4A3D-A052-E91F364F64EA}" sibTransId="{94F3BB42-6C50-4764-94A3-4A51E5F83046}"/>
    <dgm:cxn modelId="{EF60C572-EC70-4DD2-A0C3-1B25AE91D18D}" type="presOf" srcId="{5CF5E325-E714-40AB-A38F-1DE7DB477B45}" destId="{F59CB033-5D94-4168-B556-87CBEFFF3421}" srcOrd="0" destOrd="0" presId="urn:microsoft.com/office/officeart/2005/8/layout/vList3"/>
    <dgm:cxn modelId="{F5B8B77B-DF22-4174-BB2C-BAF75B9ABB4F}" srcId="{3654B35A-317C-43E2-90AC-7C586E2F1047}" destId="{5CF5E325-E714-40AB-A38F-1DE7DB477B45}" srcOrd="4" destOrd="0" parTransId="{7E5CFDED-9D83-41DB-947B-426E3B24328F}" sibTransId="{CF4B079F-9884-4A33-BBCA-D47B29953056}"/>
    <dgm:cxn modelId="{86945399-108D-46B8-8507-13D758D35CC5}" srcId="{3654B35A-317C-43E2-90AC-7C586E2F1047}" destId="{EDC9AE64-454F-48C9-AB1F-A34D6C2255A3}" srcOrd="0" destOrd="0" parTransId="{E18256AB-40F1-4922-B329-9F3C51F238EB}" sibTransId="{8CBE80FD-B2DC-4BAB-9CF3-D6D49F6395F9}"/>
    <dgm:cxn modelId="{1ECB61B1-EA3A-4465-9435-6614A5C47DDA}" srcId="{3654B35A-317C-43E2-90AC-7C586E2F1047}" destId="{5419E325-53E7-4024-88F9-A3EF0C55E6EB}" srcOrd="2" destOrd="0" parTransId="{59B5EA70-BCF8-4674-9B82-607CC03A7CC9}" sibTransId="{D28A1EC0-48B4-4720-BA02-438A27003DCE}"/>
    <dgm:cxn modelId="{E3A07EBB-80AD-4771-8FCF-B778880BD1B7}" type="presOf" srcId="{5419E325-53E7-4024-88F9-A3EF0C55E6EB}" destId="{C32CD1E8-F0F1-4000-95FE-769C37B96B9F}" srcOrd="0" destOrd="0" presId="urn:microsoft.com/office/officeart/2005/8/layout/vList3"/>
    <dgm:cxn modelId="{93B367BE-0D1E-4D11-AE27-BAB6E09D34C0}" type="presOf" srcId="{4564B1FD-0355-4BD3-995F-7A4FD94BD24A}" destId="{3957F9E6-9194-4B08-86A4-B22138B7EB7D}" srcOrd="0" destOrd="0" presId="urn:microsoft.com/office/officeart/2005/8/layout/vList3"/>
    <dgm:cxn modelId="{D1A482BF-FEDA-48A2-96E9-A19180A26C7B}" type="presOf" srcId="{B7FFC6B2-EFC4-4586-9B12-DBF643050482}" destId="{805B528B-C1B8-4583-B94F-D6446C7D1D22}" srcOrd="0" destOrd="0" presId="urn:microsoft.com/office/officeart/2005/8/layout/vList3"/>
    <dgm:cxn modelId="{39D46DE5-52E7-4ADF-8937-00B211EB3EF5}" type="presOf" srcId="{EDC9AE64-454F-48C9-AB1F-A34D6C2255A3}" destId="{0AD36D9C-9956-4D13-9E2C-AA306F1F216C}" srcOrd="0" destOrd="0" presId="urn:microsoft.com/office/officeart/2005/8/layout/vList3"/>
    <dgm:cxn modelId="{9AE34A8D-599A-47F7-A997-79B56746DBA6}" type="presParOf" srcId="{C54EC882-6C0B-48EE-94BE-4687B2528404}" destId="{59E21E31-C115-40B0-A03D-B27B5F6F2B1A}" srcOrd="0" destOrd="0" presId="urn:microsoft.com/office/officeart/2005/8/layout/vList3"/>
    <dgm:cxn modelId="{B95874D8-8233-4801-8367-8D6D82E5EAC7}" type="presParOf" srcId="{59E21E31-C115-40B0-A03D-B27B5F6F2B1A}" destId="{258FD080-1530-4705-A3DA-69F66F44434D}" srcOrd="0" destOrd="0" presId="urn:microsoft.com/office/officeart/2005/8/layout/vList3"/>
    <dgm:cxn modelId="{168AD3F8-AAD9-4BD4-BB76-B562F84A6986}" type="presParOf" srcId="{59E21E31-C115-40B0-A03D-B27B5F6F2B1A}" destId="{0AD36D9C-9956-4D13-9E2C-AA306F1F216C}" srcOrd="1" destOrd="0" presId="urn:microsoft.com/office/officeart/2005/8/layout/vList3"/>
    <dgm:cxn modelId="{C5B40FB2-21C3-4C91-B64A-978081AA49B9}" type="presParOf" srcId="{C54EC882-6C0B-48EE-94BE-4687B2528404}" destId="{B62B13D5-E06D-4E86-8D35-933C404AB69E}" srcOrd="1" destOrd="0" presId="urn:microsoft.com/office/officeart/2005/8/layout/vList3"/>
    <dgm:cxn modelId="{D8F8E388-9E7B-444B-93B6-1190E0017479}" type="presParOf" srcId="{C54EC882-6C0B-48EE-94BE-4687B2528404}" destId="{91C6E4B2-17A3-4CEE-B86C-BBA43B106AFD}" srcOrd="2" destOrd="0" presId="urn:microsoft.com/office/officeart/2005/8/layout/vList3"/>
    <dgm:cxn modelId="{37232DC2-4F52-4A3F-B894-E81287AA552C}" type="presParOf" srcId="{91C6E4B2-17A3-4CEE-B86C-BBA43B106AFD}" destId="{D51E0C8F-DBC4-4D2F-BBF5-014ED5A2FA5B}" srcOrd="0" destOrd="0" presId="urn:microsoft.com/office/officeart/2005/8/layout/vList3"/>
    <dgm:cxn modelId="{F16C4906-A0C3-4812-9F7F-9E184C9185CC}" type="presParOf" srcId="{91C6E4B2-17A3-4CEE-B86C-BBA43B106AFD}" destId="{805B528B-C1B8-4583-B94F-D6446C7D1D22}" srcOrd="1" destOrd="0" presId="urn:microsoft.com/office/officeart/2005/8/layout/vList3"/>
    <dgm:cxn modelId="{3D18FACB-B3FE-4DB6-BB1B-D3F3A7234218}" type="presParOf" srcId="{C54EC882-6C0B-48EE-94BE-4687B2528404}" destId="{7A3DB4A5-1643-4615-A89F-5CD18408FB3E}" srcOrd="3" destOrd="0" presId="urn:microsoft.com/office/officeart/2005/8/layout/vList3"/>
    <dgm:cxn modelId="{B68E2AE6-9AD8-4892-8C9D-D7A436ED199D}" type="presParOf" srcId="{C54EC882-6C0B-48EE-94BE-4687B2528404}" destId="{C23D8A9D-7816-420C-B791-E1DD4F81DF32}" srcOrd="4" destOrd="0" presId="urn:microsoft.com/office/officeart/2005/8/layout/vList3"/>
    <dgm:cxn modelId="{70EDD75B-6E9A-43BC-83B1-A5129F0179B0}" type="presParOf" srcId="{C23D8A9D-7816-420C-B791-E1DD4F81DF32}" destId="{E46A7BA6-C56E-4043-843F-D8CC3758B7A3}" srcOrd="0" destOrd="0" presId="urn:microsoft.com/office/officeart/2005/8/layout/vList3"/>
    <dgm:cxn modelId="{CD0176EA-137B-4F09-8F72-A550C1187CF5}" type="presParOf" srcId="{C23D8A9D-7816-420C-B791-E1DD4F81DF32}" destId="{C32CD1E8-F0F1-4000-95FE-769C37B96B9F}" srcOrd="1" destOrd="0" presId="urn:microsoft.com/office/officeart/2005/8/layout/vList3"/>
    <dgm:cxn modelId="{25D1C9CA-9525-4BDF-8DE7-0DB891E5D8E9}" type="presParOf" srcId="{C54EC882-6C0B-48EE-94BE-4687B2528404}" destId="{AFB33D11-DC6C-40B0-BAB0-645C7109592F}" srcOrd="5" destOrd="0" presId="urn:microsoft.com/office/officeart/2005/8/layout/vList3"/>
    <dgm:cxn modelId="{CDC1053C-2A67-4206-9A0E-4548FF7FE26D}" type="presParOf" srcId="{C54EC882-6C0B-48EE-94BE-4687B2528404}" destId="{2B7D813C-D399-41CC-9772-5835F8A9E77E}" srcOrd="6" destOrd="0" presId="urn:microsoft.com/office/officeart/2005/8/layout/vList3"/>
    <dgm:cxn modelId="{033C138A-8166-4424-B141-2ECE184CF2A6}" type="presParOf" srcId="{2B7D813C-D399-41CC-9772-5835F8A9E77E}" destId="{D268E928-9CD1-4D06-A39E-3821063D4D8D}" srcOrd="0" destOrd="0" presId="urn:microsoft.com/office/officeart/2005/8/layout/vList3"/>
    <dgm:cxn modelId="{75DE621A-A122-4BF9-992F-3C6C02884B09}" type="presParOf" srcId="{2B7D813C-D399-41CC-9772-5835F8A9E77E}" destId="{3957F9E6-9194-4B08-86A4-B22138B7EB7D}" srcOrd="1" destOrd="0" presId="urn:microsoft.com/office/officeart/2005/8/layout/vList3"/>
    <dgm:cxn modelId="{AAC6417B-AD44-4C7C-B942-4D689434DB29}" type="presParOf" srcId="{C54EC882-6C0B-48EE-94BE-4687B2528404}" destId="{9D9DC7BD-4616-40D2-AEDF-7AFA5609BD56}" srcOrd="7" destOrd="0" presId="urn:microsoft.com/office/officeart/2005/8/layout/vList3"/>
    <dgm:cxn modelId="{B1D987D4-B899-4211-882D-53892FD1EE54}" type="presParOf" srcId="{C54EC882-6C0B-48EE-94BE-4687B2528404}" destId="{FE10741A-935B-4764-B137-3ABC5AB0A5F1}" srcOrd="8" destOrd="0" presId="urn:microsoft.com/office/officeart/2005/8/layout/vList3"/>
    <dgm:cxn modelId="{CE4F8D03-E611-4643-A807-43EA2C130FEE}" type="presParOf" srcId="{FE10741A-935B-4764-B137-3ABC5AB0A5F1}" destId="{DD794201-D62A-4E17-BEB8-0E3123738494}" srcOrd="0" destOrd="0" presId="urn:microsoft.com/office/officeart/2005/8/layout/vList3"/>
    <dgm:cxn modelId="{00FC49A5-F899-4DFC-934E-D6B175F61014}" type="presParOf" srcId="{FE10741A-935B-4764-B137-3ABC5AB0A5F1}" destId="{F59CB033-5D94-4168-B556-87CBEFFF3421}"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D36D9C-9956-4D13-9E2C-AA306F1F216C}">
      <dsp:nvSpPr>
        <dsp:cNvPr id="0" name=""/>
        <dsp:cNvSpPr/>
      </dsp:nvSpPr>
      <dsp:spPr>
        <a:xfrm rot="10800000">
          <a:off x="2062310" y="1394"/>
          <a:ext cx="7518606" cy="674105"/>
        </a:xfrm>
        <a:prstGeom prst="homePlat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97262" tIns="118110" rIns="220472"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Setting the scene</a:t>
          </a:r>
          <a:endParaRPr lang="en-CH" sz="3100" kern="1200" dirty="0"/>
        </a:p>
      </dsp:txBody>
      <dsp:txXfrm rot="10800000">
        <a:off x="2230836" y="1394"/>
        <a:ext cx="7350080" cy="674105"/>
      </dsp:txXfrm>
    </dsp:sp>
    <dsp:sp modelId="{258FD080-1530-4705-A3DA-69F66F44434D}">
      <dsp:nvSpPr>
        <dsp:cNvPr id="0" name=""/>
        <dsp:cNvSpPr/>
      </dsp:nvSpPr>
      <dsp:spPr>
        <a:xfrm>
          <a:off x="1725257" y="1394"/>
          <a:ext cx="674105" cy="674105"/>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7000" r="-27000"/>
          </a:stretch>
        </a:blipFill>
        <a:ln>
          <a:noFill/>
        </a:ln>
        <a:effectLst/>
      </dsp:spPr>
      <dsp:style>
        <a:lnRef idx="0">
          <a:scrgbClr r="0" g="0" b="0"/>
        </a:lnRef>
        <a:fillRef idx="1">
          <a:scrgbClr r="0" g="0" b="0"/>
        </a:fillRef>
        <a:effectRef idx="2">
          <a:scrgbClr r="0" g="0" b="0"/>
        </a:effectRef>
        <a:fontRef idx="minor"/>
      </dsp:style>
    </dsp:sp>
    <dsp:sp modelId="{805B528B-C1B8-4583-B94F-D6446C7D1D22}">
      <dsp:nvSpPr>
        <dsp:cNvPr id="0" name=""/>
        <dsp:cNvSpPr/>
      </dsp:nvSpPr>
      <dsp:spPr>
        <a:xfrm rot="10800000">
          <a:off x="2062310" y="858092"/>
          <a:ext cx="7518606" cy="674105"/>
        </a:xfrm>
        <a:prstGeom prst="homePlat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97262" tIns="118110" rIns="220472"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Evidence focus</a:t>
          </a:r>
          <a:endParaRPr lang="en-CH" sz="3100" kern="1200" dirty="0"/>
        </a:p>
      </dsp:txBody>
      <dsp:txXfrm rot="10800000">
        <a:off x="2230836" y="858092"/>
        <a:ext cx="7350080" cy="674105"/>
      </dsp:txXfrm>
    </dsp:sp>
    <dsp:sp modelId="{D51E0C8F-DBC4-4D2F-BBF5-014ED5A2FA5B}">
      <dsp:nvSpPr>
        <dsp:cNvPr id="0" name=""/>
        <dsp:cNvSpPr/>
      </dsp:nvSpPr>
      <dsp:spPr>
        <a:xfrm>
          <a:off x="1725257" y="858092"/>
          <a:ext cx="674105" cy="674105"/>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a:ln>
          <a:noFill/>
        </a:ln>
        <a:effectLst/>
      </dsp:spPr>
      <dsp:style>
        <a:lnRef idx="0">
          <a:scrgbClr r="0" g="0" b="0"/>
        </a:lnRef>
        <a:fillRef idx="1">
          <a:scrgbClr r="0" g="0" b="0"/>
        </a:fillRef>
        <a:effectRef idx="2">
          <a:scrgbClr r="0" g="0" b="0"/>
        </a:effectRef>
        <a:fontRef idx="minor"/>
      </dsp:style>
    </dsp:sp>
    <dsp:sp modelId="{C32CD1E8-F0F1-4000-95FE-769C37B96B9F}">
      <dsp:nvSpPr>
        <dsp:cNvPr id="0" name=""/>
        <dsp:cNvSpPr/>
      </dsp:nvSpPr>
      <dsp:spPr>
        <a:xfrm rot="10800000">
          <a:off x="2062310" y="1714790"/>
          <a:ext cx="7518606" cy="674105"/>
        </a:xfrm>
        <a:prstGeom prst="homePlat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97262" tIns="118110" rIns="220472"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Service delivery considerations</a:t>
          </a:r>
          <a:endParaRPr lang="en-CH" sz="3100" kern="1200" dirty="0"/>
        </a:p>
      </dsp:txBody>
      <dsp:txXfrm rot="10800000">
        <a:off x="2230836" y="1714790"/>
        <a:ext cx="7350080" cy="674105"/>
      </dsp:txXfrm>
    </dsp:sp>
    <dsp:sp modelId="{E46A7BA6-C56E-4043-843F-D8CC3758B7A3}">
      <dsp:nvSpPr>
        <dsp:cNvPr id="0" name=""/>
        <dsp:cNvSpPr/>
      </dsp:nvSpPr>
      <dsp:spPr>
        <a:xfrm>
          <a:off x="1725257" y="1714790"/>
          <a:ext cx="674105" cy="674105"/>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a:ln>
          <a:noFill/>
        </a:ln>
        <a:effectLst/>
      </dsp:spPr>
      <dsp:style>
        <a:lnRef idx="0">
          <a:scrgbClr r="0" g="0" b="0"/>
        </a:lnRef>
        <a:fillRef idx="1">
          <a:scrgbClr r="0" g="0" b="0"/>
        </a:fillRef>
        <a:effectRef idx="2">
          <a:scrgbClr r="0" g="0" b="0"/>
        </a:effectRef>
        <a:fontRef idx="minor"/>
      </dsp:style>
    </dsp:sp>
    <dsp:sp modelId="{3957F9E6-9194-4B08-86A4-B22138B7EB7D}">
      <dsp:nvSpPr>
        <dsp:cNvPr id="0" name=""/>
        <dsp:cNvSpPr/>
      </dsp:nvSpPr>
      <dsp:spPr>
        <a:xfrm rot="10800000">
          <a:off x="2062310" y="2571488"/>
          <a:ext cx="7518606" cy="674105"/>
        </a:xfrm>
        <a:prstGeom prst="homePlat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97262" tIns="118110" rIns="220472"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Core elements and mechanisms</a:t>
          </a:r>
          <a:endParaRPr lang="en-CH" sz="3100" kern="1200" dirty="0"/>
        </a:p>
      </dsp:txBody>
      <dsp:txXfrm rot="10800000">
        <a:off x="2230836" y="2571488"/>
        <a:ext cx="7350080" cy="674105"/>
      </dsp:txXfrm>
    </dsp:sp>
    <dsp:sp modelId="{D268E928-9CD1-4D06-A39E-3821063D4D8D}">
      <dsp:nvSpPr>
        <dsp:cNvPr id="0" name=""/>
        <dsp:cNvSpPr/>
      </dsp:nvSpPr>
      <dsp:spPr>
        <a:xfrm>
          <a:off x="1725257" y="2571488"/>
          <a:ext cx="674105" cy="674105"/>
        </a:xfrm>
        <a:prstGeom prst="ellipse">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25000" r="-25000"/>
          </a:stretch>
        </a:blipFill>
        <a:ln>
          <a:noFill/>
        </a:ln>
        <a:effectLst/>
      </dsp:spPr>
      <dsp:style>
        <a:lnRef idx="0">
          <a:scrgbClr r="0" g="0" b="0"/>
        </a:lnRef>
        <a:fillRef idx="1">
          <a:scrgbClr r="0" g="0" b="0"/>
        </a:fillRef>
        <a:effectRef idx="2">
          <a:scrgbClr r="0" g="0" b="0"/>
        </a:effectRef>
        <a:fontRef idx="minor"/>
      </dsp:style>
    </dsp:sp>
    <dsp:sp modelId="{F59CB033-5D94-4168-B556-87CBEFFF3421}">
      <dsp:nvSpPr>
        <dsp:cNvPr id="0" name=""/>
        <dsp:cNvSpPr/>
      </dsp:nvSpPr>
      <dsp:spPr>
        <a:xfrm rot="10800000">
          <a:off x="2062310" y="3428186"/>
          <a:ext cx="7518606" cy="674105"/>
        </a:xfrm>
        <a:prstGeom prst="homePlat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97262" tIns="118110" rIns="220472"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Prioritization for action</a:t>
          </a:r>
          <a:endParaRPr lang="en-CH" sz="3100" kern="1200" dirty="0"/>
        </a:p>
      </dsp:txBody>
      <dsp:txXfrm rot="10800000">
        <a:off x="2230836" y="3428186"/>
        <a:ext cx="7350080" cy="674105"/>
      </dsp:txXfrm>
    </dsp:sp>
    <dsp:sp modelId="{DD794201-D62A-4E17-BEB8-0E3123738494}">
      <dsp:nvSpPr>
        <dsp:cNvPr id="0" name=""/>
        <dsp:cNvSpPr/>
      </dsp:nvSpPr>
      <dsp:spPr>
        <a:xfrm>
          <a:off x="1725257" y="3428186"/>
          <a:ext cx="674105" cy="674105"/>
        </a:xfrm>
        <a:prstGeom prst="ellipse">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17000" r="-17000"/>
          </a:stretch>
        </a:blipFill>
        <a:ln>
          <a:noFill/>
        </a:ln>
        <a:effectLst/>
      </dsp:spPr>
      <dsp:style>
        <a:lnRef idx="0">
          <a:scrgbClr r="0" g="0" b="0"/>
        </a:lnRef>
        <a:fillRef idx="1">
          <a:scrgbClr r="0" g="0" b="0"/>
        </a:fillRef>
        <a:effectRef idx="2">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GB"/>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AC4D20E5-D8F7-594B-9D91-F763D43B9AF7}" type="datetimeFigureOut">
              <a:rPr lang="en-GB" smtClean="0"/>
              <a:t>24/07/2024</a:t>
            </a:fld>
            <a:endParaRPr lang="en-GB"/>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GB"/>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GB"/>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1BE8DCDC-D13C-2549-BE6A-717E9EED41AD}" type="slidenum">
              <a:rPr lang="en-GB" smtClean="0"/>
              <a:t>‹#›</a:t>
            </a:fld>
            <a:endParaRPr lang="en-GB"/>
          </a:p>
        </p:txBody>
      </p:sp>
    </p:spTree>
    <p:extLst>
      <p:ext uri="{BB962C8B-B14F-4D97-AF65-F5344CB8AC3E}">
        <p14:creationId xmlns:p14="http://schemas.microsoft.com/office/powerpoint/2010/main" val="37923213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a:t>
            </a:r>
          </a:p>
          <a:p>
            <a:endParaRPr lang="en-US" dirty="0"/>
          </a:p>
          <a:p>
            <a:r>
              <a:rPr lang="en-US" dirty="0"/>
              <a:t>Despite the focus of this session being on the person centred care consensus statement, I actually don’t think the end goal is that we all agree, I think the journey of exploration and of relationship building is far more important</a:t>
            </a:r>
          </a:p>
          <a:p>
            <a:endParaRPr lang="en-US" dirty="0"/>
          </a:p>
          <a:p>
            <a:r>
              <a:rPr lang="en-US" dirty="0"/>
              <a:t>Let me explain our journey so far</a:t>
            </a:r>
            <a:endParaRPr lang="en-CH" dirty="0"/>
          </a:p>
        </p:txBody>
      </p:sp>
      <p:sp>
        <p:nvSpPr>
          <p:cNvPr id="4" name="Slide Number Placeholder 3"/>
          <p:cNvSpPr>
            <a:spLocks noGrp="1"/>
          </p:cNvSpPr>
          <p:nvPr>
            <p:ph type="sldNum" sz="quarter" idx="5"/>
          </p:nvPr>
        </p:nvSpPr>
        <p:spPr/>
        <p:txBody>
          <a:bodyPr/>
          <a:lstStyle/>
          <a:p>
            <a:fld id="{1BE8DCDC-D13C-2549-BE6A-717E9EED41AD}" type="slidenum">
              <a:rPr lang="en-GB" smtClean="0"/>
              <a:t>1</a:t>
            </a:fld>
            <a:endParaRPr lang="en-GB"/>
          </a:p>
        </p:txBody>
      </p:sp>
    </p:spTree>
    <p:extLst>
      <p:ext uri="{BB962C8B-B14F-4D97-AF65-F5344CB8AC3E}">
        <p14:creationId xmlns:p14="http://schemas.microsoft.com/office/powerpoint/2010/main" val="35282166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15597" indent="-915597"/>
            <a:r>
              <a:rPr lang="en-US" dirty="0"/>
              <a:t>2.1.	We must strive to use and continue to evolve person-first and destigmatizing language at all levels of the healthcare system, including in research settings, to support the reduction of stigma and discrimination. Appropriate language should preferably be defined by communities themselves (98%).</a:t>
            </a:r>
          </a:p>
          <a:p>
            <a:pPr marL="915597" indent="-915597"/>
            <a:r>
              <a:rPr lang="en-US" dirty="0"/>
              <a:t>2.2.	We need to build health literacy and self-advocacy capabilities so clients can engage with evidence and contribute their lived experience to their interactions with the health system (98%).</a:t>
            </a:r>
          </a:p>
          <a:p>
            <a:pPr marL="915597" indent="-915597"/>
            <a:r>
              <a:rPr lang="en-US" dirty="0"/>
              <a:t>2.3.	Person-centred care prioritizes client-healthcare provider partnerships and communication that enable client empowerment through kindness, education and support. This allows clients to feel heard, ask questions and engage in shared priority setting and shared decision making (98%).</a:t>
            </a:r>
          </a:p>
          <a:p>
            <a:pPr marL="915597" indent="-915597"/>
            <a:r>
              <a:rPr lang="en-US" dirty="0"/>
              <a:t>2.4.	We need to foster a culture that hears all voices in the care team, including clients, peer supporters, all healthcare provider cadres and caregivers. This should be reinforced through feedback mechanisms to guide continuous improvements in person-centred care (98%).</a:t>
            </a:r>
          </a:p>
          <a:p>
            <a:endParaRPr lang="en-CH" dirty="0"/>
          </a:p>
        </p:txBody>
      </p:sp>
      <p:sp>
        <p:nvSpPr>
          <p:cNvPr id="4" name="Slide Number Placeholder 3"/>
          <p:cNvSpPr>
            <a:spLocks noGrp="1"/>
          </p:cNvSpPr>
          <p:nvPr>
            <p:ph type="sldNum" sz="quarter" idx="5"/>
          </p:nvPr>
        </p:nvSpPr>
        <p:spPr/>
        <p:txBody>
          <a:bodyPr/>
          <a:lstStyle/>
          <a:p>
            <a:fld id="{1BE8DCDC-D13C-2549-BE6A-717E9EED41AD}" type="slidenum">
              <a:rPr lang="en-GB" smtClean="0"/>
              <a:t>10</a:t>
            </a:fld>
            <a:endParaRPr lang="en-GB"/>
          </a:p>
        </p:txBody>
      </p:sp>
    </p:spTree>
    <p:extLst>
      <p:ext uri="{BB962C8B-B14F-4D97-AF65-F5344CB8AC3E}">
        <p14:creationId xmlns:p14="http://schemas.microsoft.com/office/powerpoint/2010/main" val="23589348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15597" indent="-915597"/>
            <a:r>
              <a:rPr lang="en-US" dirty="0"/>
              <a:t>3.1.	Person-centred care requires prioritization in addressing physical and mental conditions, including sexual and reproductive health, according to the person’s priorities. Hence, a shared decision-making process, reinforced through person-centred communication with the client, is necessary to identify those priorities (98%).</a:t>
            </a:r>
          </a:p>
          <a:p>
            <a:pPr marL="915597" indent="-915597"/>
            <a:r>
              <a:rPr lang="en-US" dirty="0"/>
              <a:t>3.2.	People living with HIV and vulnerable to HIV acquisition have a fundamental right to access a team of appropriate healthcare providers who are evidence-informed and can provide sex-positive, stigma-free and gender-affirming HIV care and prevention services, preferably within integrated care models (95%).</a:t>
            </a:r>
          </a:p>
          <a:p>
            <a:pPr marL="915597" indent="-915597"/>
            <a:r>
              <a:rPr lang="en-US" dirty="0"/>
              <a:t>3.3.	Differentiated service delivery enables the development of a diversity of models that are responsive to choice, confidentiality, needs and preferences. This approach is especially crucial in resource-limited settings (93%).</a:t>
            </a:r>
          </a:p>
          <a:p>
            <a:pPr marL="915597" indent="-915597"/>
            <a:r>
              <a:rPr lang="en-US" dirty="0"/>
              <a:t>3.4.	People living with HIV require care for healthy ageing that considers the challenges of managing multiple health conditions. It is imperative to have a life-course perspective that prioritizes quality of life and considers the different clinical and psychosocial needs of people at different stages of their lives (97%).</a:t>
            </a:r>
          </a:p>
          <a:p>
            <a:pPr marL="915597" indent="-915597"/>
            <a:r>
              <a:rPr lang="en-US" dirty="0"/>
              <a:t>3.5.	Stigma-reduction efforts and protections from discrimination within and beyond healthcare settings should be implemented intentionally, with the involvement of clients and communities of people living with and affected by HIV and with human rights as the guiding principle (98%). </a:t>
            </a:r>
          </a:p>
          <a:p>
            <a:pPr marL="915597" indent="-915597"/>
            <a:r>
              <a:rPr lang="en-US" dirty="0"/>
              <a:t>3.6.	Harm reduction is an essential part of an integrated, person-centred, evidence-based and effective HIV and hepatitis response (95%).</a:t>
            </a:r>
          </a:p>
          <a:p>
            <a:pPr marL="915597" indent="-915597"/>
            <a:r>
              <a:rPr lang="en-US" i="1" dirty="0"/>
              <a:t>3.7.	Healthcare providers caring for trans and gender-diverse people need to deliver gender-affirming and respectful healthcare in HIV prevention and treatment settings (92%). Note: covered in 3.2</a:t>
            </a:r>
          </a:p>
          <a:p>
            <a:pPr marL="915597" indent="-915597"/>
            <a:endParaRPr lang="en-US" dirty="0"/>
          </a:p>
          <a:p>
            <a:endParaRPr lang="en-CH" dirty="0"/>
          </a:p>
        </p:txBody>
      </p:sp>
      <p:sp>
        <p:nvSpPr>
          <p:cNvPr id="4" name="Slide Number Placeholder 3"/>
          <p:cNvSpPr>
            <a:spLocks noGrp="1"/>
          </p:cNvSpPr>
          <p:nvPr>
            <p:ph type="sldNum" sz="quarter" idx="5"/>
          </p:nvPr>
        </p:nvSpPr>
        <p:spPr/>
        <p:txBody>
          <a:bodyPr/>
          <a:lstStyle/>
          <a:p>
            <a:fld id="{1BE8DCDC-D13C-2549-BE6A-717E9EED41AD}" type="slidenum">
              <a:rPr lang="en-GB" smtClean="0"/>
              <a:t>11</a:t>
            </a:fld>
            <a:endParaRPr lang="en-GB"/>
          </a:p>
        </p:txBody>
      </p:sp>
    </p:spTree>
    <p:extLst>
      <p:ext uri="{BB962C8B-B14F-4D97-AF65-F5344CB8AC3E}">
        <p14:creationId xmlns:p14="http://schemas.microsoft.com/office/powerpoint/2010/main" val="29394413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15597" indent="-915597"/>
            <a:r>
              <a:rPr lang="en-US" dirty="0"/>
              <a:t>4.1.	Resilient and sustained person-centred care requires a diversity of funding sources, including the strengthening of domestic financing mechanisms, and the accountability of funders to the communities they serve (95%).  </a:t>
            </a:r>
          </a:p>
          <a:p>
            <a:pPr marL="915597" indent="-915597"/>
            <a:r>
              <a:rPr lang="en-US" dirty="0"/>
              <a:t>4.2.	An effective primary healthcare  system, which prioritizes the promotion of health and well-being of an individual and evolves as their needs change throughout their life, is foundational for person-centred care (100%).</a:t>
            </a:r>
          </a:p>
          <a:p>
            <a:pPr marL="915597" indent="-915597"/>
            <a:r>
              <a:rPr lang="en-US" dirty="0"/>
              <a:t>4.3.	Person-centred care requires ensuring that provider well-being is also prioritized and that the healthcare workforce, including the community health workforce, is appropriately resourced and compensated (98%). </a:t>
            </a:r>
          </a:p>
          <a:p>
            <a:pPr marL="915597" indent="-915597"/>
            <a:r>
              <a:rPr lang="en-US" dirty="0"/>
              <a:t>4.4.	Effective universal health coverage in the context of HIV requires affordable – or free, depending on the setting – and timely access to high-quality health promotion and prevention, testing and treatment services, as well as related commodities (98%).</a:t>
            </a:r>
          </a:p>
          <a:p>
            <a:pPr marL="915597" indent="-915597"/>
            <a:r>
              <a:rPr lang="en-US" dirty="0"/>
              <a:t>4.5.	The use of appropriate, trusted and accessible digital technology and telehealth, where it is available, can complement the provision and scale up of person-centred care (100%).</a:t>
            </a:r>
          </a:p>
          <a:p>
            <a:pPr marL="915597" indent="-915597"/>
            <a:r>
              <a:rPr lang="en-US" dirty="0"/>
              <a:t>4.6.	The design and governance of healthcare services must meaningfully include clients and community members to ensure the responsiveness of the healthcare services to meet their needs. A focus on accountability is needed to create and refine service delivery models, capacitate workforces and create systems that are truly responsive to client needs (98%).</a:t>
            </a:r>
          </a:p>
          <a:p>
            <a:pPr marL="915597" indent="-915597"/>
            <a:r>
              <a:rPr lang="en-US" dirty="0"/>
              <a:t>4.7.	Peer navigators and community health workers play a critical role in the provision of person-centred care, and they must be valued, acknowledged, protected, trained, mentored  and remunerated for their work, skills, knowledge and unique insights (100%).</a:t>
            </a:r>
          </a:p>
          <a:p>
            <a:pPr marL="915597" indent="-915597"/>
            <a:r>
              <a:rPr lang="en-US" dirty="0"/>
              <a:t>4.8.	Guidance documents and job aides should articulate the roles, responsibilities and techniques to enable clients and healthcare providers to collaboratively design, deliver and continuously adapt healthcare services to be responsive to shifting and complex needs (95%).</a:t>
            </a:r>
          </a:p>
          <a:p>
            <a:pPr marL="915597" indent="-915597"/>
            <a:endParaRPr lang="en-US" dirty="0"/>
          </a:p>
          <a:p>
            <a:endParaRPr lang="en-CH" dirty="0"/>
          </a:p>
        </p:txBody>
      </p:sp>
      <p:sp>
        <p:nvSpPr>
          <p:cNvPr id="4" name="Slide Number Placeholder 3"/>
          <p:cNvSpPr>
            <a:spLocks noGrp="1"/>
          </p:cNvSpPr>
          <p:nvPr>
            <p:ph type="sldNum" sz="quarter" idx="5"/>
          </p:nvPr>
        </p:nvSpPr>
        <p:spPr/>
        <p:txBody>
          <a:bodyPr/>
          <a:lstStyle/>
          <a:p>
            <a:fld id="{1BE8DCDC-D13C-2549-BE6A-717E9EED41AD}" type="slidenum">
              <a:rPr lang="en-GB" smtClean="0"/>
              <a:t>12</a:t>
            </a:fld>
            <a:endParaRPr lang="en-GB"/>
          </a:p>
        </p:txBody>
      </p:sp>
    </p:spTree>
    <p:extLst>
      <p:ext uri="{BB962C8B-B14F-4D97-AF65-F5344CB8AC3E}">
        <p14:creationId xmlns:p14="http://schemas.microsoft.com/office/powerpoint/2010/main" val="27534007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15597" indent="-915597"/>
            <a:r>
              <a:rPr lang="en-US" dirty="0"/>
              <a:t>5.1.	Person-centred care requires creating safe spaces, as well as building and maintaining trusting relationships. Healthcare providers should provide care that is based on cultural humility, self-reflection, appreciation of clients’ expertise, openness to sharing power with clients and a willingness to continue learning from clients. These values should be instilled through healthcare provider education and training programmes (100%).</a:t>
            </a:r>
          </a:p>
          <a:p>
            <a:pPr marL="915597" indent="-915597"/>
            <a:r>
              <a:rPr lang="en-US" dirty="0"/>
              <a:t>5.2.	It is important to secure investments in opportunities for collaboration, coordination and exchange across healthcare disciplines and areas of specialization to improve support for the quality of life of people with co-morbidities and/or co-infections (100%).</a:t>
            </a:r>
          </a:p>
          <a:p>
            <a:pPr marL="915597" indent="-915597"/>
            <a:r>
              <a:rPr lang="en-US" dirty="0"/>
              <a:t>5.3.	Guidelines are important to create a benchmark for healthcare providers and decision makers to ensure consistency in approach and promote good practice in the delivery of person-centred care, including the important roles of peer support, primary healthcare, differentiated service delivery, pharmacy-based services and telehealth (100%).</a:t>
            </a:r>
          </a:p>
          <a:p>
            <a:endParaRPr lang="en-CH" dirty="0"/>
          </a:p>
        </p:txBody>
      </p:sp>
      <p:sp>
        <p:nvSpPr>
          <p:cNvPr id="4" name="Slide Number Placeholder 3"/>
          <p:cNvSpPr>
            <a:spLocks noGrp="1"/>
          </p:cNvSpPr>
          <p:nvPr>
            <p:ph type="sldNum" sz="quarter" idx="5"/>
          </p:nvPr>
        </p:nvSpPr>
        <p:spPr/>
        <p:txBody>
          <a:bodyPr/>
          <a:lstStyle/>
          <a:p>
            <a:fld id="{1BE8DCDC-D13C-2549-BE6A-717E9EED41AD}" type="slidenum">
              <a:rPr lang="en-GB" smtClean="0"/>
              <a:t>13</a:t>
            </a:fld>
            <a:endParaRPr lang="en-GB"/>
          </a:p>
        </p:txBody>
      </p:sp>
    </p:spTree>
    <p:extLst>
      <p:ext uri="{BB962C8B-B14F-4D97-AF65-F5344CB8AC3E}">
        <p14:creationId xmlns:p14="http://schemas.microsoft.com/office/powerpoint/2010/main" val="3449818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15597" indent="-915597"/>
            <a:r>
              <a:rPr lang="en-US" dirty="0"/>
              <a:t>1.	Prioritize social participation by ensuring the meaningful engagement of clients, peer navigators and community representatives in the design, delivery and monitoring of health services for the prevention and treatment of HIV and other health needs (98%).  </a:t>
            </a:r>
          </a:p>
          <a:p>
            <a:pPr marL="915597" indent="-915597"/>
            <a:r>
              <a:rPr lang="en-US" dirty="0"/>
              <a:t>2.	Advocate for the fair remuneration  of peer navigators, lay providers and community health workers and the prioritization of well-being for all healthcare workers (98%).</a:t>
            </a:r>
          </a:p>
          <a:p>
            <a:pPr marL="915597" indent="-915597"/>
            <a:r>
              <a:rPr lang="en-US" dirty="0"/>
              <a:t>3.	Prioritize community-academic partnerships  in research to improve the quality and relevance of research outcomes informed by the knowledge and expertise provided by community members (95%).</a:t>
            </a:r>
          </a:p>
          <a:p>
            <a:pPr marL="915597" indent="-915597"/>
            <a:r>
              <a:rPr lang="en-US" dirty="0"/>
              <a:t>4.	Advocate for strengthened integration of HIV prevention and treatment services into primary healthcare services, to promote sustainable person-centred care throughout the life course (98%). </a:t>
            </a:r>
          </a:p>
          <a:p>
            <a:pPr marL="915597" indent="-915597"/>
            <a:r>
              <a:rPr lang="en-US" dirty="0"/>
              <a:t>5.	The HIV response should align with the primary healthcare and universal health coverage agenda to advocate for increased investment in and quality of inclusive and responsive healthcare for all (97%).</a:t>
            </a:r>
          </a:p>
          <a:p>
            <a:pPr marL="915597" indent="-915597"/>
            <a:r>
              <a:rPr lang="en-US" dirty="0"/>
              <a:t>6.	Advocate for the use of destigmatizing and person-first language  within the HIV response at all levels of the healthcare system, including research and in the broader community to empower rather than stigmatize people living with and affected by HIV and to build and maintain trusting relationships (100%).</a:t>
            </a:r>
          </a:p>
          <a:p>
            <a:pPr marL="915597" indent="-915597"/>
            <a:r>
              <a:rPr lang="en-US" dirty="0"/>
              <a:t>7.	Support greater understanding and adoption of client-reported outcomes  to improve quality and effectiveness of health programmes, including HIV prevention and treatment services (97%).</a:t>
            </a:r>
          </a:p>
          <a:p>
            <a:pPr marL="915597" indent="-915597"/>
            <a:r>
              <a:rPr lang="en-US" dirty="0"/>
              <a:t>8.	Advocate for healthcare provider education and training programmes based on cultural humility to instil the skills needed to create safe spaces and build trusting relationships (98%).</a:t>
            </a:r>
          </a:p>
          <a:p>
            <a:pPr marL="915597" indent="-915597"/>
            <a:r>
              <a:rPr lang="en-US" dirty="0"/>
              <a:t>9.	Continue to advocate for scale up of differentiated service delivery (DSD)  for HIV and the integration of other health needs within DSD models, as well as using the DSD building blocks to design differentiated models for other health needs, including hypertension, diabetes and family planning (97%).</a:t>
            </a:r>
          </a:p>
          <a:p>
            <a:endParaRPr lang="en-CH" dirty="0"/>
          </a:p>
        </p:txBody>
      </p:sp>
      <p:sp>
        <p:nvSpPr>
          <p:cNvPr id="4" name="Slide Number Placeholder 3"/>
          <p:cNvSpPr>
            <a:spLocks noGrp="1"/>
          </p:cNvSpPr>
          <p:nvPr>
            <p:ph type="sldNum" sz="quarter" idx="5"/>
          </p:nvPr>
        </p:nvSpPr>
        <p:spPr/>
        <p:txBody>
          <a:bodyPr/>
          <a:lstStyle/>
          <a:p>
            <a:fld id="{1BE8DCDC-D13C-2549-BE6A-717E9EED41AD}" type="slidenum">
              <a:rPr lang="en-GB" smtClean="0"/>
              <a:t>14</a:t>
            </a:fld>
            <a:endParaRPr lang="en-GB"/>
          </a:p>
        </p:txBody>
      </p:sp>
    </p:spTree>
    <p:extLst>
      <p:ext uri="{BB962C8B-B14F-4D97-AF65-F5344CB8AC3E}">
        <p14:creationId xmlns:p14="http://schemas.microsoft.com/office/powerpoint/2010/main" val="32658030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15597" indent="-915597"/>
            <a:r>
              <a:rPr lang="en-US" dirty="0"/>
              <a:t>8.	Advocate for healthcare provider education and training programmes based on cultural humility to instil the skills needed to create safe spaces and build trusting relationships (98%).</a:t>
            </a:r>
          </a:p>
          <a:p>
            <a:pPr marL="915597" indent="-915597">
              <a:buAutoNum type="arabicPeriod" startAt="9"/>
            </a:pPr>
            <a:r>
              <a:rPr lang="en-US" dirty="0"/>
              <a:t>Continue to advocate for scale up of differentiated service delivery (DSD)  for HIV and the integration of other health needs within DSD models, as well as using the DSD building blocks to design differentiated models for other health needs, including hypertension, diabetes and family planning (97%).</a:t>
            </a:r>
          </a:p>
          <a:p>
            <a:pPr marL="915597" indent="-915597"/>
            <a:r>
              <a:rPr lang="en-US" dirty="0"/>
              <a:t>10.	Advocate for the scale up of integrated health services, including for sexual and reproductive health and rights, gender-affirming care, non-communicable diseases, co-infections, harm reduction and mental health services (100%).</a:t>
            </a:r>
          </a:p>
          <a:p>
            <a:pPr marL="915597" indent="-915597"/>
            <a:r>
              <a:rPr lang="en-US" dirty="0"/>
              <a:t>11.	Advocate for more research and the development of specialized care for healthy ageing  for people living with HIV that considers the challenges of ageism and managing multiple health conditions and ensures continued access to necessary medications, treatments and community support (98%).</a:t>
            </a:r>
          </a:p>
          <a:p>
            <a:pPr marL="915597" indent="-915597"/>
            <a:r>
              <a:rPr lang="en-US" dirty="0"/>
              <a:t>12.	Prioritize long-term health and well-being for people living with HIV. This means supporting clients to achieve sustained undetectable viral load, minimal impact of treatment and clinical monitoring, optimized health-related quality of life, integrated health services, and freedom from stigma and discrimination in order to achieve the vision of “every person living with HIV being able to live their best life” (100%).</a:t>
            </a:r>
          </a:p>
          <a:p>
            <a:pPr marL="915597" indent="-915597"/>
            <a:r>
              <a:rPr lang="en-US" dirty="0"/>
              <a:t>13.	Advocate for national strategic targets with defined timeframes for achieving improvements in self-reported quality of life. This includes recognizing that the determinants of health-related quality of life are social, economic and structural, as well as clinical (95%).</a:t>
            </a:r>
          </a:p>
          <a:p>
            <a:pPr marL="915597" indent="-915597">
              <a:buAutoNum type="arabicPeriod" startAt="9"/>
            </a:pPr>
            <a:endParaRPr lang="en-US" dirty="0"/>
          </a:p>
          <a:p>
            <a:endParaRPr lang="en-CH" dirty="0"/>
          </a:p>
        </p:txBody>
      </p:sp>
      <p:sp>
        <p:nvSpPr>
          <p:cNvPr id="4" name="Slide Number Placeholder 3"/>
          <p:cNvSpPr>
            <a:spLocks noGrp="1"/>
          </p:cNvSpPr>
          <p:nvPr>
            <p:ph type="sldNum" sz="quarter" idx="5"/>
          </p:nvPr>
        </p:nvSpPr>
        <p:spPr/>
        <p:txBody>
          <a:bodyPr/>
          <a:lstStyle/>
          <a:p>
            <a:fld id="{1BE8DCDC-D13C-2549-BE6A-717E9EED41AD}" type="slidenum">
              <a:rPr lang="en-GB" smtClean="0"/>
              <a:t>15</a:t>
            </a:fld>
            <a:endParaRPr lang="en-GB"/>
          </a:p>
        </p:txBody>
      </p:sp>
    </p:spTree>
    <p:extLst>
      <p:ext uri="{BB962C8B-B14F-4D97-AF65-F5344CB8AC3E}">
        <p14:creationId xmlns:p14="http://schemas.microsoft.com/office/powerpoint/2010/main" val="2393612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Finalize the statements and publish a manuscript to further disseminate and advocate for the key recommendations</a:t>
            </a:r>
          </a:p>
          <a:p>
            <a:endParaRPr lang="en-US" dirty="0"/>
          </a:p>
          <a:p>
            <a:r>
              <a:rPr lang="en-US" dirty="0"/>
              <a:t>Facilitate a person-centred care research collaborative to regularly convene researchers and encourage them to work collectively and efficiently to fill evidence gaps around person-centred care for people living with HIV or vulnerable to HIV acquisition</a:t>
            </a:r>
          </a:p>
          <a:p>
            <a:endParaRPr lang="en-CH" dirty="0"/>
          </a:p>
        </p:txBody>
      </p:sp>
      <p:sp>
        <p:nvSpPr>
          <p:cNvPr id="4" name="Slide Number Placeholder 3"/>
          <p:cNvSpPr>
            <a:spLocks noGrp="1"/>
          </p:cNvSpPr>
          <p:nvPr>
            <p:ph type="sldNum" sz="quarter" idx="5"/>
          </p:nvPr>
        </p:nvSpPr>
        <p:spPr/>
        <p:txBody>
          <a:bodyPr/>
          <a:lstStyle/>
          <a:p>
            <a:fld id="{1BE8DCDC-D13C-2549-BE6A-717E9EED41AD}" type="slidenum">
              <a:rPr lang="en-GB" smtClean="0"/>
              <a:t>16</a:t>
            </a:fld>
            <a:endParaRPr lang="en-GB"/>
          </a:p>
        </p:txBody>
      </p:sp>
    </p:spTree>
    <p:extLst>
      <p:ext uri="{BB962C8B-B14F-4D97-AF65-F5344CB8AC3E}">
        <p14:creationId xmlns:p14="http://schemas.microsoft.com/office/powerpoint/2010/main" val="10683053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E8DCDC-D13C-2549-BE6A-717E9EED41AD}" type="slidenum">
              <a:rPr lang="en-GB" smtClean="0"/>
              <a:t>17</a:t>
            </a:fld>
            <a:endParaRPr lang="en-GB"/>
          </a:p>
        </p:txBody>
      </p:sp>
    </p:spTree>
    <p:extLst>
      <p:ext uri="{BB962C8B-B14F-4D97-AF65-F5344CB8AC3E}">
        <p14:creationId xmlns:p14="http://schemas.microsoft.com/office/powerpoint/2010/main" val="6894194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E8DCDC-D13C-2549-BE6A-717E9EED41AD}" type="slidenum">
              <a:rPr lang="en-GB" smtClean="0"/>
              <a:t>18</a:t>
            </a:fld>
            <a:endParaRPr lang="en-GB"/>
          </a:p>
        </p:txBody>
      </p:sp>
    </p:spTree>
    <p:extLst>
      <p:ext uri="{BB962C8B-B14F-4D97-AF65-F5344CB8AC3E}">
        <p14:creationId xmlns:p14="http://schemas.microsoft.com/office/powerpoint/2010/main" val="2007499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E8DCDC-D13C-2549-BE6A-717E9EED41AD}" type="slidenum">
              <a:rPr lang="en-GB" smtClean="0"/>
              <a:t>19</a:t>
            </a:fld>
            <a:endParaRPr lang="en-GB"/>
          </a:p>
        </p:txBody>
      </p:sp>
    </p:spTree>
    <p:extLst>
      <p:ext uri="{BB962C8B-B14F-4D97-AF65-F5344CB8AC3E}">
        <p14:creationId xmlns:p14="http://schemas.microsoft.com/office/powerpoint/2010/main" val="29986711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E8DCDC-D13C-2549-BE6A-717E9EED41AD}" type="slidenum">
              <a:rPr lang="en-GB" smtClean="0"/>
              <a:t>2</a:t>
            </a:fld>
            <a:endParaRPr lang="en-GB"/>
          </a:p>
        </p:txBody>
      </p:sp>
    </p:spTree>
    <p:extLst>
      <p:ext uri="{BB962C8B-B14F-4D97-AF65-F5344CB8AC3E}">
        <p14:creationId xmlns:p14="http://schemas.microsoft.com/office/powerpoint/2010/main" val="34886184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In July 2021, IAS called on the WHO to emphasize person-centred care in order to</a:t>
            </a:r>
            <a:endParaRPr lang="en-US" b="1" dirty="0"/>
          </a:p>
          <a:p>
            <a:pPr defTabSz="931774">
              <a:defRPr/>
            </a:pPr>
            <a:endParaRPr lang="en-US" b="1" dirty="0"/>
          </a:p>
          <a:p>
            <a:pPr defTabSz="931774">
              <a:defRPr/>
            </a:pPr>
            <a:r>
              <a:rPr lang="en-US" b="1" dirty="0"/>
              <a:t>IAS proposed expanded definition Person-centred care: </a:t>
            </a:r>
            <a:r>
              <a:rPr lang="en-US" i="1" dirty="0"/>
              <a:t>empathetic and caring approaches and practices that see the person as an autonomous whole with many intersecting needs, priorities and concerns linked – but not reducible – to their personal social determinants of health, family and social circumstances across the life course.</a:t>
            </a:r>
          </a:p>
          <a:p>
            <a:endParaRPr lang="en-CH" dirty="0"/>
          </a:p>
        </p:txBody>
      </p:sp>
      <p:sp>
        <p:nvSpPr>
          <p:cNvPr id="4" name="Slide Number Placeholder 3"/>
          <p:cNvSpPr>
            <a:spLocks noGrp="1"/>
          </p:cNvSpPr>
          <p:nvPr>
            <p:ph type="sldNum" sz="quarter" idx="5"/>
          </p:nvPr>
        </p:nvSpPr>
        <p:spPr/>
        <p:txBody>
          <a:bodyPr/>
          <a:lstStyle/>
          <a:p>
            <a:fld id="{1BE8DCDC-D13C-2549-BE6A-717E9EED41AD}" type="slidenum">
              <a:rPr lang="en-GB" smtClean="0"/>
              <a:t>3</a:t>
            </a:fld>
            <a:endParaRPr lang="en-GB"/>
          </a:p>
        </p:txBody>
      </p:sp>
    </p:spTree>
    <p:extLst>
      <p:ext uri="{BB962C8B-B14F-4D97-AF65-F5344CB8AC3E}">
        <p14:creationId xmlns:p14="http://schemas.microsoft.com/office/powerpoint/2010/main" val="7594465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2b0f1df3531_5_1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3" name="Google Shape;333;g2b0f1df3531_5_11:notes"/>
          <p:cNvSpPr txBox="1">
            <a:spLocks noGrp="1"/>
          </p:cNvSpPr>
          <p:nvPr>
            <p:ph type="body" idx="1"/>
          </p:nvPr>
        </p:nvSpPr>
        <p:spPr>
          <a:xfrm>
            <a:off x="701040" y="4473891"/>
            <a:ext cx="5608320" cy="3660610"/>
          </a:xfrm>
          <a:prstGeom prst="rect">
            <a:avLst/>
          </a:prstGeom>
          <a:noFill/>
          <a:ln>
            <a:noFill/>
          </a:ln>
        </p:spPr>
        <p:txBody>
          <a:bodyPr spcFirstLastPara="1" wrap="square" lIns="93162" tIns="46568" rIns="93162" bIns="46568" anchor="t" anchorCtr="0">
            <a:noAutofit/>
          </a:bodyPr>
          <a:lstStyle/>
          <a:p>
            <a:pPr marL="161766">
              <a:lnSpc>
                <a:spcPct val="107000"/>
              </a:lnSpc>
              <a:spcAft>
                <a:spcPts val="815"/>
              </a:spcAft>
            </a:pPr>
            <a:r>
              <a:rPr lang="en-GB" kern="100" dirty="0"/>
              <a:t>How does person-centred care fit in to the changing landscape of global guidance?</a:t>
            </a:r>
          </a:p>
          <a:p>
            <a:pPr marL="161766">
              <a:lnSpc>
                <a:spcPct val="107000"/>
              </a:lnSpc>
              <a:spcAft>
                <a:spcPts val="815"/>
              </a:spcAft>
            </a:pPr>
            <a:endParaRPr lang="en-GB" kern="100" dirty="0"/>
          </a:p>
          <a:p>
            <a:pPr marL="161766" defTabSz="931774">
              <a:lnSpc>
                <a:spcPct val="107000"/>
              </a:lnSpc>
              <a:spcAft>
                <a:spcPts val="815"/>
              </a:spcAft>
              <a:defRPr/>
            </a:pPr>
            <a:r>
              <a:rPr lang="en-CH" dirty="0"/>
              <a:t>The</a:t>
            </a:r>
            <a:r>
              <a:rPr lang="en-CH" b="1" dirty="0"/>
              <a:t> </a:t>
            </a:r>
            <a:r>
              <a:rPr lang="en-US" b="1" dirty="0"/>
              <a:t>World Health Organization </a:t>
            </a:r>
            <a:r>
              <a:rPr lang="en-US" dirty="0"/>
              <a:t>calls for people-centred practices and communication, including ongoing training, mentoring, supportive supervision and monitoring of healthcare workers, to improve the relationship between healthcare clients and healthcare providers and promotes integrated people-centred approaches and linkages with primary healthcare services.</a:t>
            </a:r>
          </a:p>
          <a:p>
            <a:pPr marL="161766">
              <a:lnSpc>
                <a:spcPct val="107000"/>
              </a:lnSpc>
              <a:spcAft>
                <a:spcPts val="815"/>
              </a:spcAft>
            </a:pPr>
            <a:endParaRPr lang="en-GB" dirty="0"/>
          </a:p>
          <a:p>
            <a:pPr marL="161766">
              <a:lnSpc>
                <a:spcPct val="107000"/>
              </a:lnSpc>
              <a:spcAft>
                <a:spcPts val="815"/>
              </a:spcAft>
            </a:pPr>
            <a:r>
              <a:rPr lang="en-ZA" sz="1800" kern="100" dirty="0">
                <a:latin typeface="Calibri" panose="020F0502020204030204" pitchFamily="34" charset="0"/>
                <a:ea typeface="Calibri" panose="020F0502020204030204" pitchFamily="34" charset="0"/>
                <a:cs typeface="Times New Roman" panose="02020603050405020304" pitchFamily="18" charset="0"/>
              </a:rPr>
              <a:t> </a:t>
            </a:r>
          </a:p>
          <a:p>
            <a:pPr marL="161766">
              <a:lnSpc>
                <a:spcPct val="107000"/>
              </a:lnSpc>
              <a:spcAft>
                <a:spcPts val="815"/>
              </a:spcAft>
            </a:pPr>
            <a:r>
              <a:rPr lang="en-GB" sz="1800" kern="100" dirty="0">
                <a:latin typeface="Calibri"/>
                <a:ea typeface="Calibri"/>
                <a:cs typeface="Calibri"/>
              </a:rPr>
              <a:t>In July 2021, the updated recommendations from the WHO on service delivery for people living with HIV noted that health systems should invest in </a:t>
            </a:r>
            <a:r>
              <a:rPr lang="en-GB" sz="1800" b="1" kern="100" dirty="0">
                <a:latin typeface="Calibri"/>
                <a:ea typeface="Calibri"/>
                <a:cs typeface="Calibri"/>
              </a:rPr>
              <a:t>people-centred practices and communication</a:t>
            </a:r>
            <a:r>
              <a:rPr lang="en-GB" sz="1800" kern="100" dirty="0">
                <a:latin typeface="Calibri"/>
                <a:ea typeface="Calibri"/>
                <a:cs typeface="Calibri"/>
              </a:rPr>
              <a:t>, including ongoing training, mentoring, supportive supervision and monitoring of healthcare workers, to improve the relationship between clients and providers.</a:t>
            </a:r>
            <a:endParaRPr lang="en-ZA" sz="1800" kern="100" dirty="0">
              <a:latin typeface="Calibri"/>
              <a:ea typeface="Calibri"/>
              <a:cs typeface="Calibri"/>
            </a:endParaRPr>
          </a:p>
          <a:p>
            <a:pPr marL="161766">
              <a:lnSpc>
                <a:spcPct val="107000"/>
              </a:lnSpc>
              <a:spcAft>
                <a:spcPts val="815"/>
              </a:spcAft>
            </a:pPr>
            <a:r>
              <a:rPr lang="en-ZA" sz="1800" kern="100" dirty="0">
                <a:latin typeface="Calibri" panose="020F0502020204030204" pitchFamily="34" charset="0"/>
                <a:ea typeface="Calibri" panose="020F0502020204030204" pitchFamily="34" charset="0"/>
                <a:cs typeface="Times New Roman" panose="02020603050405020304" pitchFamily="18" charset="0"/>
              </a:rPr>
              <a:t> </a:t>
            </a:r>
          </a:p>
          <a:p>
            <a:pPr marL="161766">
              <a:lnSpc>
                <a:spcPct val="107000"/>
              </a:lnSpc>
              <a:spcAft>
                <a:spcPts val="815"/>
              </a:spcAft>
            </a:pPr>
            <a:r>
              <a:rPr lang="en-GB" sz="1800" kern="100" dirty="0">
                <a:latin typeface="Calibri"/>
                <a:ea typeface="Calibri"/>
                <a:cs typeface="Calibri"/>
              </a:rPr>
              <a:t>In July 2022, the WHO launched the Global health sector strategies on HIV, viral hepatitis and sexually transmitted infections. This guidance notes that putting people at the centre of the health system response is the key to ending these epidemics. This means organizing services around people’s needs rather than around diseases and promoting integrated people-centred approaches and linkages with primary healthcare services.</a:t>
            </a:r>
            <a:endParaRPr lang="en-ZA" sz="1800" kern="100" dirty="0">
              <a:latin typeface="Calibri"/>
              <a:ea typeface="Calibri"/>
              <a:cs typeface="Calibri"/>
            </a:endParaRPr>
          </a:p>
          <a:p>
            <a:pPr marL="161766">
              <a:lnSpc>
                <a:spcPct val="107000"/>
              </a:lnSpc>
              <a:spcAft>
                <a:spcPts val="815"/>
              </a:spcAft>
            </a:pPr>
            <a:r>
              <a:rPr lang="en-ZA" sz="1800" kern="100" dirty="0">
                <a:latin typeface="Calibri" panose="020F0502020204030204" pitchFamily="34" charset="0"/>
                <a:ea typeface="Calibri" panose="020F0502020204030204" pitchFamily="34" charset="0"/>
                <a:cs typeface="Times New Roman" panose="02020603050405020304" pitchFamily="18" charset="0"/>
              </a:rPr>
              <a:t> </a:t>
            </a:r>
          </a:p>
          <a:p>
            <a:pPr marL="161766">
              <a:lnSpc>
                <a:spcPct val="107000"/>
              </a:lnSpc>
              <a:spcAft>
                <a:spcPts val="815"/>
              </a:spcAft>
            </a:pPr>
            <a:r>
              <a:rPr lang="en-GB" sz="1800" kern="100" dirty="0">
                <a:latin typeface="Calibri"/>
                <a:ea typeface="Calibri" panose="020F0502020204030204" pitchFamily="34" charset="0"/>
                <a:cs typeface="Calibri"/>
              </a:rPr>
              <a:t>Also in July 2022, WHO released the Consolidated guidelines on person-centred HIV strategic information: strengthening routine data for impact. These present a </a:t>
            </a:r>
            <a:r>
              <a:rPr lang="en-GB" sz="1800" b="1" kern="100" dirty="0">
                <a:latin typeface="Calibri"/>
                <a:ea typeface="Calibri" panose="020F0502020204030204" pitchFamily="34" charset="0"/>
                <a:cs typeface="Calibri"/>
              </a:rPr>
              <a:t>standard minimum dataset, priority indicators and recommendations to strengthen data use </a:t>
            </a:r>
            <a:r>
              <a:rPr lang="en-GB" sz="1800" kern="100" dirty="0">
                <a:latin typeface="Calibri"/>
                <a:ea typeface="Calibri" panose="020F0502020204030204" pitchFamily="34" charset="0"/>
                <a:cs typeface="Calibri"/>
              </a:rPr>
              <a:t>across HIV prevention, testing and treatment. It also outlines </a:t>
            </a:r>
            <a:r>
              <a:rPr lang="en-GB" sz="1800" b="1" kern="100" dirty="0">
                <a:latin typeface="Calibri"/>
                <a:ea typeface="Calibri" panose="020F0502020204030204" pitchFamily="34" charset="0"/>
                <a:cs typeface="Calibri"/>
              </a:rPr>
              <a:t>linkages to services </a:t>
            </a:r>
            <a:r>
              <a:rPr lang="en-GB" sz="1800" kern="100" dirty="0">
                <a:latin typeface="Calibri"/>
                <a:ea typeface="Calibri" panose="020F0502020204030204" pitchFamily="34" charset="0"/>
                <a:cs typeface="Calibri"/>
              </a:rPr>
              <a:t>for sexually transmitted infections, viral hepatitis, tuberculosis and cervical cancer – integrating services is one of the principles of person-centred care.</a:t>
            </a:r>
            <a:endParaRPr lang="en-ZA" sz="1800" kern="100" dirty="0">
              <a:latin typeface="Calibri"/>
              <a:ea typeface="Calibri" panose="020F0502020204030204" pitchFamily="34" charset="0"/>
              <a:cs typeface="Calibri"/>
            </a:endParaRPr>
          </a:p>
          <a:p>
            <a:pPr marL="161766">
              <a:lnSpc>
                <a:spcPct val="107000"/>
              </a:lnSpc>
              <a:spcAft>
                <a:spcPts val="815"/>
              </a:spcAft>
            </a:pPr>
            <a:r>
              <a:rPr lang="en-ZA" sz="1800" kern="100" dirty="0">
                <a:latin typeface="Calibri" panose="020F0502020204030204" pitchFamily="34" charset="0"/>
                <a:ea typeface="Calibri" panose="020F0502020204030204" pitchFamily="34" charset="0"/>
                <a:cs typeface="Times New Roman" panose="02020603050405020304" pitchFamily="18" charset="0"/>
              </a:rPr>
              <a:t> </a:t>
            </a:r>
          </a:p>
          <a:p>
            <a:pPr marL="161766">
              <a:lnSpc>
                <a:spcPct val="107000"/>
              </a:lnSpc>
              <a:spcAft>
                <a:spcPts val="815"/>
              </a:spcAft>
            </a:pPr>
            <a:r>
              <a:rPr lang="en-GB" sz="1800" kern="100" dirty="0">
                <a:latin typeface="Calibri"/>
                <a:ea typeface="Calibri"/>
                <a:cs typeface="Calibri"/>
              </a:rPr>
              <a:t>In 2023, WHO published the implementation guidance on Integrating the prevention and control of noncommunicable diseases into HIV, tuberculosis and sexual and reproductive health programmes. This guidance provides pragmatic, holistic solutions, such as evidence-based checklists, practical considerations, case studies and tools for various stakeholders to integrate care across diseases.</a:t>
            </a:r>
            <a:endParaRPr lang="en-ZA" sz="1800" kern="100" dirty="0">
              <a:latin typeface="Calibri"/>
              <a:ea typeface="Calibri"/>
              <a:cs typeface="Calibri"/>
            </a:endParaRPr>
          </a:p>
          <a:p>
            <a:pPr marL="161766">
              <a:lnSpc>
                <a:spcPct val="107000"/>
              </a:lnSpc>
              <a:spcAft>
                <a:spcPts val="815"/>
              </a:spcAft>
            </a:pPr>
            <a:r>
              <a:rPr lang="en-ZA" sz="1800" kern="100" dirty="0">
                <a:latin typeface="Calibri" panose="020F0502020204030204" pitchFamily="34" charset="0"/>
                <a:ea typeface="Calibri" panose="020F0502020204030204" pitchFamily="34" charset="0"/>
                <a:cs typeface="Times New Roman" panose="02020603050405020304" pitchFamily="18" charset="0"/>
              </a:rPr>
              <a:t> </a:t>
            </a:r>
          </a:p>
        </p:txBody>
      </p:sp>
      <p:sp>
        <p:nvSpPr>
          <p:cNvPr id="334" name="Google Shape;334;g2b0f1df3531_5_11:notes"/>
          <p:cNvSpPr txBox="1"/>
          <p:nvPr/>
        </p:nvSpPr>
        <p:spPr>
          <a:xfrm>
            <a:off x="3970933" y="8829961"/>
            <a:ext cx="3037840" cy="466345"/>
          </a:xfrm>
          <a:prstGeom prst="rect">
            <a:avLst/>
          </a:prstGeom>
          <a:noFill/>
          <a:ln>
            <a:noFill/>
          </a:ln>
        </p:spPr>
        <p:txBody>
          <a:bodyPr spcFirstLastPara="1" wrap="square" lIns="93162" tIns="46568" rIns="93162" bIns="46568" anchor="b" anchorCtr="0">
            <a:noAutofit/>
          </a:bodyPr>
          <a:lstStyle/>
          <a:p>
            <a:pPr algn="r">
              <a:buClr>
                <a:srgbClr val="000000"/>
              </a:buClr>
              <a:buSzPts val="1800"/>
            </a:pPr>
            <a:fld id="{00000000-1234-1234-1234-123412341234}" type="slidenum">
              <a:rPr lang="en-GB">
                <a:solidFill>
                  <a:srgbClr val="000000"/>
                </a:solidFill>
                <a:latin typeface="Calibri"/>
                <a:ea typeface="Calibri"/>
                <a:cs typeface="Calibri"/>
                <a:sym typeface="Calibri"/>
              </a:rPr>
              <a:pPr algn="r">
                <a:buClr>
                  <a:srgbClr val="000000"/>
                </a:buClr>
                <a:buSzPts val="1800"/>
              </a:pPr>
              <a:t>4</a:t>
            </a:fld>
            <a:endParaRPr sz="1200">
              <a:solidFill>
                <a:srgbClr val="000000"/>
              </a:solidFill>
              <a:latin typeface="Verdana"/>
              <a:ea typeface="Verdana"/>
              <a:cs typeface="Verdana"/>
              <a:sym typeface="Verdana"/>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2b0f1df3531_5_1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3" name="Google Shape;333;g2b0f1df3531_5_11:notes"/>
          <p:cNvSpPr txBox="1">
            <a:spLocks noGrp="1"/>
          </p:cNvSpPr>
          <p:nvPr>
            <p:ph type="body" idx="1"/>
          </p:nvPr>
        </p:nvSpPr>
        <p:spPr>
          <a:xfrm>
            <a:off x="701040" y="4473891"/>
            <a:ext cx="5608320" cy="3660610"/>
          </a:xfrm>
          <a:prstGeom prst="rect">
            <a:avLst/>
          </a:prstGeom>
          <a:noFill/>
          <a:ln>
            <a:noFill/>
          </a:ln>
        </p:spPr>
        <p:txBody>
          <a:bodyPr spcFirstLastPara="1" wrap="square" lIns="93162" tIns="46568" rIns="93162" bIns="46568" anchor="t" anchorCtr="0">
            <a:noAutofit/>
          </a:bodyPr>
          <a:lstStyle/>
          <a:p>
            <a:pPr marL="161766">
              <a:lnSpc>
                <a:spcPct val="107000"/>
              </a:lnSpc>
              <a:spcAft>
                <a:spcPts val="815"/>
              </a:spcAft>
            </a:pPr>
            <a:r>
              <a:rPr lang="en-GB" sz="6100" dirty="0">
                <a:latin typeface="Verdana"/>
                <a:ea typeface="Verdana"/>
              </a:rPr>
              <a:t>Do global funders support person-centred care? </a:t>
            </a:r>
            <a:r>
              <a:rPr lang="en-GB" sz="1800" kern="100" dirty="0">
                <a:latin typeface="Calibri"/>
                <a:ea typeface="Calibri" panose="020F0502020204030204" pitchFamily="34" charset="0"/>
                <a:cs typeface="Calibri"/>
              </a:rPr>
              <a:t>Also yes. </a:t>
            </a:r>
            <a:endParaRPr lang="en-GB" dirty="0"/>
          </a:p>
          <a:p>
            <a:pPr marL="161766">
              <a:lnSpc>
                <a:spcPct val="107000"/>
              </a:lnSpc>
              <a:spcAft>
                <a:spcPts val="815"/>
              </a:spcAft>
            </a:pPr>
            <a:r>
              <a:rPr lang="en-ZA" sz="1800" kern="100" dirty="0">
                <a:latin typeface="Calibri" panose="020F0502020204030204" pitchFamily="34" charset="0"/>
                <a:ea typeface="Calibri" panose="020F0502020204030204" pitchFamily="34" charset="0"/>
                <a:cs typeface="Times New Roman" panose="02020603050405020304" pitchFamily="18" charset="0"/>
              </a:rPr>
              <a:t> </a:t>
            </a:r>
          </a:p>
          <a:p>
            <a:pPr marL="161766">
              <a:lnSpc>
                <a:spcPct val="107000"/>
              </a:lnSpc>
              <a:spcAft>
                <a:spcPts val="815"/>
              </a:spcAft>
            </a:pPr>
            <a:r>
              <a:rPr lang="en-GB" sz="1800" kern="100" dirty="0">
                <a:latin typeface="Calibri"/>
                <a:ea typeface="Calibri"/>
                <a:cs typeface="Calibri"/>
              </a:rPr>
              <a:t>PEPFAR’s reimagined strategic direction also highlights the priority to </a:t>
            </a:r>
            <a:r>
              <a:rPr lang="en-GB" sz="1800" b="1" kern="100" dirty="0">
                <a:latin typeface="Calibri"/>
                <a:ea typeface="Calibri"/>
                <a:cs typeface="Calibri"/>
              </a:rPr>
              <a:t>integrate vertical HIV and AIDS programmes more efficiently and effectively into the local health service delivery infrastructure </a:t>
            </a:r>
            <a:r>
              <a:rPr lang="en-GB" sz="1800" kern="100" dirty="0">
                <a:latin typeface="Calibri"/>
                <a:ea typeface="Calibri"/>
                <a:cs typeface="Calibri"/>
              </a:rPr>
              <a:t>to manage services across multiple conditions that impact people living with HIV, such as tuberculosis, non-communicable diseases, and sexual reproductive health. </a:t>
            </a:r>
            <a:endParaRPr lang="en-ZA" sz="1800" kern="100" dirty="0">
              <a:latin typeface="Calibri"/>
              <a:ea typeface="Calibri"/>
              <a:cs typeface="Calibri"/>
            </a:endParaRPr>
          </a:p>
          <a:p>
            <a:pPr marL="161766">
              <a:lnSpc>
                <a:spcPct val="107000"/>
              </a:lnSpc>
              <a:spcAft>
                <a:spcPts val="815"/>
              </a:spcAft>
            </a:pPr>
            <a:r>
              <a:rPr lang="en-ZA" sz="1800" kern="100" dirty="0">
                <a:latin typeface="Calibri" panose="020F0502020204030204" pitchFamily="34" charset="0"/>
                <a:ea typeface="Calibri" panose="020F0502020204030204" pitchFamily="34" charset="0"/>
                <a:cs typeface="Times New Roman" panose="02020603050405020304" pitchFamily="18" charset="0"/>
              </a:rPr>
              <a:t> </a:t>
            </a:r>
          </a:p>
          <a:p>
            <a:pPr marL="161766">
              <a:lnSpc>
                <a:spcPct val="107000"/>
              </a:lnSpc>
              <a:spcAft>
                <a:spcPts val="815"/>
              </a:spcAft>
            </a:pPr>
            <a:r>
              <a:rPr lang="en-GB" sz="1800" kern="100" dirty="0">
                <a:latin typeface="Calibri" panose="020F0502020204030204" pitchFamily="34" charset="0"/>
                <a:ea typeface="Calibri" panose="020F0502020204030204" pitchFamily="34" charset="0"/>
                <a:cs typeface="Times New Roman" panose="02020603050405020304" pitchFamily="18" charset="0"/>
              </a:rPr>
              <a:t>The new Global Fund strategy also calls for</a:t>
            </a:r>
            <a:r>
              <a:rPr lang="en-GB" sz="1800" b="1" kern="100" dirty="0">
                <a:latin typeface="Calibri" panose="020F0502020204030204" pitchFamily="34" charset="0"/>
                <a:ea typeface="Calibri" panose="020F0502020204030204" pitchFamily="34" charset="0"/>
                <a:cs typeface="Times New Roman" panose="02020603050405020304" pitchFamily="18" charset="0"/>
              </a:rPr>
              <a:t> resilient and sustainable systems for health that place people and communities, not diseases, at the centre of the health system</a:t>
            </a:r>
            <a:r>
              <a:rPr lang="en-GB" sz="1800" kern="100" dirty="0">
                <a:latin typeface="Calibri" panose="020F0502020204030204" pitchFamily="34" charset="0"/>
                <a:ea typeface="Calibri" panose="020F0502020204030204" pitchFamily="34" charset="0"/>
                <a:cs typeface="Times New Roman" panose="02020603050405020304" pitchFamily="18" charset="0"/>
              </a:rPr>
              <a:t>.</a:t>
            </a:r>
            <a:endParaRPr lang="en-ZA" sz="1800" kern="100" dirty="0">
              <a:latin typeface="Calibri" panose="020F0502020204030204" pitchFamily="34" charset="0"/>
              <a:ea typeface="Calibri" panose="020F0502020204030204" pitchFamily="34" charset="0"/>
              <a:cs typeface="Times New Roman" panose="02020603050405020304" pitchFamily="18" charset="0"/>
            </a:endParaRPr>
          </a:p>
          <a:p>
            <a:pPr marL="161766">
              <a:lnSpc>
                <a:spcPct val="107000"/>
              </a:lnSpc>
              <a:spcAft>
                <a:spcPts val="815"/>
              </a:spcAft>
            </a:pPr>
            <a:r>
              <a:rPr lang="en-ZA" sz="1800" kern="100" dirty="0">
                <a:latin typeface="Calibri" panose="020F0502020204030204" pitchFamily="34" charset="0"/>
                <a:ea typeface="Calibri" panose="020F0502020204030204" pitchFamily="34" charset="0"/>
                <a:cs typeface="Times New Roman" panose="02020603050405020304" pitchFamily="18" charset="0"/>
              </a:rPr>
              <a:t> </a:t>
            </a:r>
          </a:p>
        </p:txBody>
      </p:sp>
      <p:sp>
        <p:nvSpPr>
          <p:cNvPr id="334" name="Google Shape;334;g2b0f1df3531_5_11:notes"/>
          <p:cNvSpPr txBox="1"/>
          <p:nvPr/>
        </p:nvSpPr>
        <p:spPr>
          <a:xfrm>
            <a:off x="3970933" y="8829961"/>
            <a:ext cx="3037840" cy="466345"/>
          </a:xfrm>
          <a:prstGeom prst="rect">
            <a:avLst/>
          </a:prstGeom>
          <a:noFill/>
          <a:ln>
            <a:noFill/>
          </a:ln>
        </p:spPr>
        <p:txBody>
          <a:bodyPr spcFirstLastPara="1" wrap="square" lIns="93162" tIns="46568" rIns="93162" bIns="46568" anchor="b" anchorCtr="0">
            <a:noAutofit/>
          </a:bodyPr>
          <a:lstStyle/>
          <a:p>
            <a:pPr algn="r">
              <a:buClr>
                <a:srgbClr val="000000"/>
              </a:buClr>
              <a:buSzPts val="1800"/>
            </a:pPr>
            <a:fld id="{00000000-1234-1234-1234-123412341234}" type="slidenum">
              <a:rPr lang="en-GB">
                <a:solidFill>
                  <a:srgbClr val="000000"/>
                </a:solidFill>
                <a:latin typeface="Calibri"/>
                <a:ea typeface="Calibri"/>
                <a:cs typeface="Calibri"/>
                <a:sym typeface="Calibri"/>
              </a:rPr>
              <a:pPr algn="r">
                <a:buClr>
                  <a:srgbClr val="000000"/>
                </a:buClr>
                <a:buSzPts val="1800"/>
              </a:pPr>
              <a:t>5</a:t>
            </a:fld>
            <a:endParaRPr sz="1200">
              <a:solidFill>
                <a:srgbClr val="000000"/>
              </a:solidFill>
              <a:latin typeface="Verdana"/>
              <a:ea typeface="Verdana"/>
              <a:cs typeface="Verdana"/>
              <a:sym typeface="Verdana"/>
            </a:endParaRPr>
          </a:p>
        </p:txBody>
      </p:sp>
    </p:spTree>
    <p:extLst>
      <p:ext uri="{BB962C8B-B14F-4D97-AF65-F5344CB8AC3E}">
        <p14:creationId xmlns:p14="http://schemas.microsoft.com/office/powerpoint/2010/main" val="30037539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we embarked on a five part meeting series or stakeholder consultations</a:t>
            </a:r>
          </a:p>
        </p:txBody>
      </p:sp>
      <p:sp>
        <p:nvSpPr>
          <p:cNvPr id="4" name="Slide Number Placeholder 3"/>
          <p:cNvSpPr>
            <a:spLocks noGrp="1"/>
          </p:cNvSpPr>
          <p:nvPr>
            <p:ph type="sldNum" sz="quarter" idx="5"/>
          </p:nvPr>
        </p:nvSpPr>
        <p:spPr/>
        <p:txBody>
          <a:bodyPr/>
          <a:lstStyle/>
          <a:p>
            <a:fld id="{1BE8DCDC-D13C-2549-BE6A-717E9EED41AD}" type="slidenum">
              <a:rPr lang="en-GB" smtClean="0"/>
              <a:t>6</a:t>
            </a:fld>
            <a:endParaRPr lang="en-GB"/>
          </a:p>
        </p:txBody>
      </p:sp>
    </p:spTree>
    <p:extLst>
      <p:ext uri="{BB962C8B-B14F-4D97-AF65-F5344CB8AC3E}">
        <p14:creationId xmlns:p14="http://schemas.microsoft.com/office/powerpoint/2010/main" val="28611259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March to July 2024 we further refined those statements and measured the consensus using a three round </a:t>
            </a:r>
            <a:r>
              <a:rPr lang="en-US" dirty="0" err="1"/>
              <a:t>delphi</a:t>
            </a:r>
            <a:r>
              <a:rPr lang="en-US" dirty="0"/>
              <a:t> survey</a:t>
            </a:r>
          </a:p>
          <a:p>
            <a:endParaRPr lang="en-US" dirty="0"/>
          </a:p>
          <a:p>
            <a:r>
              <a:rPr lang="en-US" dirty="0"/>
              <a:t>So, overall we had 3400 people express interest in the various stakeholder consultations and around 400 people actively engage</a:t>
            </a:r>
          </a:p>
          <a:p>
            <a:endParaRPr lang="en-US" dirty="0"/>
          </a:p>
          <a:p>
            <a:r>
              <a:rPr lang="en-US" dirty="0"/>
              <a:t>We then curated the people who engaged and added in “experts” from pub med searches for example</a:t>
            </a:r>
          </a:p>
          <a:p>
            <a:endParaRPr lang="en-US" dirty="0"/>
          </a:p>
          <a:p>
            <a:r>
              <a:rPr lang="en-US" dirty="0"/>
              <a:t>Finally, we invited around 350 experts plus the IAS governing council to participate in a multi-round </a:t>
            </a:r>
            <a:r>
              <a:rPr lang="en-US" dirty="0" err="1"/>
              <a:t>delphi</a:t>
            </a:r>
            <a:r>
              <a:rPr lang="en-US" dirty="0"/>
              <a:t> survey to define the level of consensus and had 70 experts agree to be a part of the </a:t>
            </a:r>
            <a:r>
              <a:rPr lang="en-US" dirty="0" err="1"/>
              <a:t>delphi</a:t>
            </a:r>
            <a:r>
              <a:rPr lang="en-US" dirty="0"/>
              <a:t> survey consensus building process, of which 45 participated in at least one round</a:t>
            </a:r>
          </a:p>
          <a:p>
            <a:endParaRPr lang="en-CH" dirty="0"/>
          </a:p>
        </p:txBody>
      </p:sp>
      <p:sp>
        <p:nvSpPr>
          <p:cNvPr id="4" name="Slide Number Placeholder 3"/>
          <p:cNvSpPr>
            <a:spLocks noGrp="1"/>
          </p:cNvSpPr>
          <p:nvPr>
            <p:ph type="sldNum" sz="quarter" idx="5"/>
          </p:nvPr>
        </p:nvSpPr>
        <p:spPr/>
        <p:txBody>
          <a:bodyPr/>
          <a:lstStyle/>
          <a:p>
            <a:fld id="{1BE8DCDC-D13C-2549-BE6A-717E9EED41AD}" type="slidenum">
              <a:rPr lang="en-GB" smtClean="0"/>
              <a:t>7</a:t>
            </a:fld>
            <a:endParaRPr lang="en-GB"/>
          </a:p>
        </p:txBody>
      </p:sp>
    </p:spTree>
    <p:extLst>
      <p:ext uri="{BB962C8B-B14F-4D97-AF65-F5344CB8AC3E}">
        <p14:creationId xmlns:p14="http://schemas.microsoft.com/office/powerpoint/2010/main" val="18128767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E8DCDC-D13C-2549-BE6A-717E9EED41AD}" type="slidenum">
              <a:rPr lang="en-GB" smtClean="0"/>
              <a:t>8</a:t>
            </a:fld>
            <a:endParaRPr lang="en-GB"/>
          </a:p>
        </p:txBody>
      </p:sp>
    </p:spTree>
    <p:extLst>
      <p:ext uri="{BB962C8B-B14F-4D97-AF65-F5344CB8AC3E}">
        <p14:creationId xmlns:p14="http://schemas.microsoft.com/office/powerpoint/2010/main" val="30107560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32802" indent="-732802"/>
            <a:r>
              <a:rPr lang="en-US" dirty="0"/>
              <a:t>1.1.	HIV is not only a biomedical phenomenon, but also a social and </a:t>
            </a:r>
            <a:r>
              <a:rPr lang="en-US" dirty="0" err="1"/>
              <a:t>behavioural</a:t>
            </a:r>
            <a:r>
              <a:rPr lang="en-US" dirty="0"/>
              <a:t> one. This means that </a:t>
            </a:r>
            <a:r>
              <a:rPr lang="en-US" b="1" dirty="0"/>
              <a:t>optimizing quality of life is a goal in itself</a:t>
            </a:r>
            <a:r>
              <a:rPr lang="en-US" dirty="0"/>
              <a:t>, as well as being central to achieving other good health outcomes (100%).</a:t>
            </a:r>
          </a:p>
          <a:p>
            <a:pPr marL="732802" indent="-732802"/>
            <a:r>
              <a:rPr lang="en-US" dirty="0"/>
              <a:t>1.2.	Person-centred </a:t>
            </a:r>
            <a:r>
              <a:rPr lang="en-US" b="0" dirty="0"/>
              <a:t>care respects human rights </a:t>
            </a:r>
            <a:r>
              <a:rPr lang="en-US" dirty="0"/>
              <a:t>and </a:t>
            </a:r>
            <a:r>
              <a:rPr lang="en-US" b="1" dirty="0" err="1"/>
              <a:t>centres</a:t>
            </a:r>
            <a:r>
              <a:rPr lang="en-US" b="1" dirty="0"/>
              <a:t> on a person’s autonomy and dignity </a:t>
            </a:r>
            <a:r>
              <a:rPr lang="en-US" dirty="0"/>
              <a:t>(95%). </a:t>
            </a:r>
          </a:p>
          <a:p>
            <a:pPr marL="732802" indent="-732802"/>
            <a:r>
              <a:rPr lang="en-US" dirty="0"/>
              <a:t>1.3.	Building sustainable and resilient health systems necessitates addressing </a:t>
            </a:r>
            <a:r>
              <a:rPr lang="en-US" b="1" dirty="0"/>
              <a:t>systemic, legal and structural barriers (including societal stigma and self-stigma) </a:t>
            </a:r>
            <a:r>
              <a:rPr lang="en-US" dirty="0"/>
              <a:t>to enable access to respectful, judgement-free and person-centred services (98%).</a:t>
            </a:r>
          </a:p>
          <a:p>
            <a:pPr marL="732802" indent="-732802"/>
            <a:r>
              <a:rPr lang="en-US" dirty="0"/>
              <a:t>1.4.	Person-centred care should acknowledge and respond to: social, environmental and economic determinants of health; political, legal and broader structural determinants of health; and psychosocial factors. This means acknowledging and actively working to address the impact of structurally unmet non-biomedical needs on health and quality of life. These could relate to a multitude of factors, including </a:t>
            </a:r>
            <a:r>
              <a:rPr lang="en-US" b="1" dirty="0"/>
              <a:t>housing, food security, employment, education, carer needs and responsibilities and mental health </a:t>
            </a:r>
            <a:r>
              <a:rPr lang="en-US" dirty="0"/>
              <a:t>(93%).</a:t>
            </a:r>
          </a:p>
          <a:p>
            <a:pPr marL="732802" indent="-732802"/>
            <a:r>
              <a:rPr lang="en-US" dirty="0"/>
              <a:t>1.5.	Person-centred care enables clients to feel confident that they can receive </a:t>
            </a:r>
            <a:r>
              <a:rPr lang="en-US" b="1" dirty="0"/>
              <a:t>respectful and judgement-free care, including in structurally inequitable societies </a:t>
            </a:r>
            <a:r>
              <a:rPr lang="en-US" dirty="0"/>
              <a:t>(95%).</a:t>
            </a:r>
          </a:p>
          <a:p>
            <a:pPr marL="732802" indent="-732802"/>
            <a:r>
              <a:rPr lang="en-US" dirty="0"/>
              <a:t>1.6.	People can participate only if they feel safe. There is a responsibility on healthcare providers and decision makers to create </a:t>
            </a:r>
            <a:r>
              <a:rPr lang="en-US" b="1" dirty="0"/>
              <a:t>safe and inclusive spaces within healthcare settings </a:t>
            </a:r>
            <a:r>
              <a:rPr lang="en-US" dirty="0"/>
              <a:t>(100%).</a:t>
            </a:r>
          </a:p>
          <a:p>
            <a:pPr marL="732802" indent="-732802"/>
            <a:r>
              <a:rPr lang="en-US" dirty="0"/>
              <a:t>1.7.	Person-centred care provides </a:t>
            </a:r>
            <a:r>
              <a:rPr lang="en-US" b="1" dirty="0"/>
              <a:t>options for how and where people can access healthcare</a:t>
            </a:r>
            <a:r>
              <a:rPr lang="en-US" dirty="0"/>
              <a:t>, including peer support, community-led, virtual and home-based services (98%).</a:t>
            </a:r>
          </a:p>
          <a:p>
            <a:pPr marL="732802" indent="-732802"/>
            <a:endParaRPr lang="en-US" dirty="0"/>
          </a:p>
          <a:p>
            <a:endParaRPr lang="en-CH" dirty="0"/>
          </a:p>
        </p:txBody>
      </p:sp>
      <p:sp>
        <p:nvSpPr>
          <p:cNvPr id="4" name="Slide Number Placeholder 3"/>
          <p:cNvSpPr>
            <a:spLocks noGrp="1"/>
          </p:cNvSpPr>
          <p:nvPr>
            <p:ph type="sldNum" sz="quarter" idx="5"/>
          </p:nvPr>
        </p:nvSpPr>
        <p:spPr/>
        <p:txBody>
          <a:bodyPr/>
          <a:lstStyle/>
          <a:p>
            <a:fld id="{1BE8DCDC-D13C-2549-BE6A-717E9EED41AD}" type="slidenum">
              <a:rPr lang="en-GB" smtClean="0"/>
              <a:t>9</a:t>
            </a:fld>
            <a:endParaRPr lang="en-GB"/>
          </a:p>
        </p:txBody>
      </p:sp>
    </p:spTree>
    <p:extLst>
      <p:ext uri="{BB962C8B-B14F-4D97-AF65-F5344CB8AC3E}">
        <p14:creationId xmlns:p14="http://schemas.microsoft.com/office/powerpoint/2010/main" val="117818238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60E06508-29B0-CD26-5E55-B30DFEB51329}"/>
              </a:ext>
            </a:extLst>
          </p:cNvPr>
          <p:cNvSpPr/>
          <p:nvPr userDrawn="1"/>
        </p:nvSpPr>
        <p:spPr>
          <a:xfrm>
            <a:off x="0" y="0"/>
            <a:ext cx="12192000" cy="16652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7" name="Title 1">
            <a:extLst>
              <a:ext uri="{FF2B5EF4-FFF2-40B4-BE49-F238E27FC236}">
                <a16:creationId xmlns:a16="http://schemas.microsoft.com/office/drawing/2014/main" id="{1EAEC98C-6D09-7F42-88C1-4A9DE544669A}"/>
              </a:ext>
            </a:extLst>
          </p:cNvPr>
          <p:cNvSpPr>
            <a:spLocks noGrp="1"/>
          </p:cNvSpPr>
          <p:nvPr>
            <p:ph type="title"/>
          </p:nvPr>
        </p:nvSpPr>
        <p:spPr>
          <a:xfrm>
            <a:off x="4116391" y="1812056"/>
            <a:ext cx="7357341" cy="4296397"/>
          </a:xfrm>
          <a:prstGeom prst="rect">
            <a:avLst/>
          </a:prstGeom>
        </p:spPr>
        <p:txBody>
          <a:bodyPr lIns="0" tIns="0" rIns="0" bIns="0" anchor="ctr" anchorCtr="0">
            <a:normAutofit/>
          </a:bodyPr>
          <a:lstStyle>
            <a:lvl1pPr>
              <a:defRPr sz="6000"/>
            </a:lvl1pPr>
          </a:lstStyle>
          <a:p>
            <a:r>
              <a:rPr lang="en-US" noProof="0"/>
              <a:t>Click to edit Master title style</a:t>
            </a:r>
            <a:endParaRPr lang="en-GB" noProof="0"/>
          </a:p>
        </p:txBody>
      </p:sp>
      <p:sp>
        <p:nvSpPr>
          <p:cNvPr id="12" name="TextBox 11">
            <a:extLst>
              <a:ext uri="{FF2B5EF4-FFF2-40B4-BE49-F238E27FC236}">
                <a16:creationId xmlns:a16="http://schemas.microsoft.com/office/drawing/2014/main" id="{8B69231F-CE46-B143-A02F-F3089167ACB3}"/>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
        <p:nvSpPr>
          <p:cNvPr id="4" name="Text Placeholder 2">
            <a:extLst>
              <a:ext uri="{FF2B5EF4-FFF2-40B4-BE49-F238E27FC236}">
                <a16:creationId xmlns:a16="http://schemas.microsoft.com/office/drawing/2014/main" id="{27F30928-B8B0-4CD7-EA8A-AA46742A9F83}"/>
              </a:ext>
            </a:extLst>
          </p:cNvPr>
          <p:cNvSpPr>
            <a:spLocks noGrp="1"/>
          </p:cNvSpPr>
          <p:nvPr>
            <p:ph type="body" sz="quarter" idx="10" hasCustomPrompt="1"/>
          </p:nvPr>
        </p:nvSpPr>
        <p:spPr>
          <a:xfrm>
            <a:off x="4116388" y="1162358"/>
            <a:ext cx="7357344" cy="433798"/>
          </a:xfrm>
          <a:prstGeom prst="rect">
            <a:avLst/>
          </a:prstGeom>
        </p:spPr>
        <p:txBody>
          <a:bodyPr lIns="0" tIns="0" rIns="0" bIns="0" anchor="t">
            <a:normAutofit/>
          </a:bodyPr>
          <a:lstStyle>
            <a:lvl1pPr marL="0" indent="0">
              <a:buNone/>
              <a:defRPr sz="2800" b="1" i="0">
                <a:solidFill>
                  <a:schemeClr val="accent1"/>
                </a:solidFill>
                <a:latin typeface="+mj-lt"/>
                <a:ea typeface="IAS Ribbon Sans Bold" pitchFamily="2" charset="0"/>
              </a:defRPr>
            </a:lvl1pPr>
          </a:lstStyle>
          <a:p>
            <a:pPr lvl="0"/>
            <a:r>
              <a:rPr lang="en-GB" noProof="0" dirty="0"/>
              <a:t>Session name</a:t>
            </a:r>
          </a:p>
        </p:txBody>
      </p:sp>
      <p:sp>
        <p:nvSpPr>
          <p:cNvPr id="5" name="Text Placeholder 4">
            <a:extLst>
              <a:ext uri="{FF2B5EF4-FFF2-40B4-BE49-F238E27FC236}">
                <a16:creationId xmlns:a16="http://schemas.microsoft.com/office/drawing/2014/main" id="{3C0750B0-F078-4486-2017-F8B331530B6F}"/>
              </a:ext>
            </a:extLst>
          </p:cNvPr>
          <p:cNvSpPr>
            <a:spLocks noGrp="1"/>
          </p:cNvSpPr>
          <p:nvPr>
            <p:ph type="body" sz="quarter" idx="11" hasCustomPrompt="1"/>
          </p:nvPr>
        </p:nvSpPr>
        <p:spPr>
          <a:xfrm>
            <a:off x="4116388" y="696043"/>
            <a:ext cx="7357344" cy="385199"/>
          </a:xfrm>
          <a:prstGeom prst="rect">
            <a:avLst/>
          </a:prstGeom>
        </p:spPr>
        <p:txBody>
          <a:bodyPr lIns="0" tIns="0" rIns="0" bIns="0" anchor="b">
            <a:normAutofit/>
          </a:bodyPr>
          <a:lstStyle>
            <a:lvl1pPr marL="0" indent="0">
              <a:buNone/>
              <a:defRPr sz="1600"/>
            </a:lvl1pPr>
          </a:lstStyle>
          <a:p>
            <a:pPr lvl="0"/>
            <a:r>
              <a:rPr lang="en-GB" noProof="0"/>
              <a:t>Presenter name &amp; affiliation</a:t>
            </a:r>
          </a:p>
        </p:txBody>
      </p:sp>
      <p:sp>
        <p:nvSpPr>
          <p:cNvPr id="16" name="TextBox 15">
            <a:extLst>
              <a:ext uri="{FF2B5EF4-FFF2-40B4-BE49-F238E27FC236}">
                <a16:creationId xmlns:a16="http://schemas.microsoft.com/office/drawing/2014/main" id="{92A26220-484C-E021-DC95-3F0DB777000E}"/>
              </a:ext>
            </a:extLst>
          </p:cNvPr>
          <p:cNvSpPr txBox="1"/>
          <p:nvPr userDrawn="1"/>
        </p:nvSpPr>
        <p:spPr>
          <a:xfrm>
            <a:off x="4116388"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22 – 26 July · Munich, Germany and virtual</a:t>
            </a:r>
          </a:p>
        </p:txBody>
      </p:sp>
      <p:sp>
        <p:nvSpPr>
          <p:cNvPr id="18" name="TextBox 17">
            <a:extLst>
              <a:ext uri="{FF2B5EF4-FFF2-40B4-BE49-F238E27FC236}">
                <a16:creationId xmlns:a16="http://schemas.microsoft.com/office/drawing/2014/main" id="{58538053-F5FF-0EEB-86C2-6343D0DDDCD0}"/>
              </a:ext>
            </a:extLst>
          </p:cNvPr>
          <p:cNvSpPr txBox="1"/>
          <p:nvPr userDrawn="1"/>
        </p:nvSpPr>
        <p:spPr>
          <a:xfrm>
            <a:off x="7789864"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aids2024.org</a:t>
            </a:r>
          </a:p>
        </p:txBody>
      </p:sp>
      <p:pic>
        <p:nvPicPr>
          <p:cNvPr id="3" name="Picture 2">
            <a:extLst>
              <a:ext uri="{FF2B5EF4-FFF2-40B4-BE49-F238E27FC236}">
                <a16:creationId xmlns:a16="http://schemas.microsoft.com/office/drawing/2014/main" id="{433650E2-923F-C3D8-A779-3D63B9AD3BB0}"/>
              </a:ext>
            </a:extLst>
          </p:cNvPr>
          <p:cNvPicPr>
            <a:picLocks noChangeAspect="1"/>
          </p:cNvPicPr>
          <p:nvPr userDrawn="1"/>
        </p:nvPicPr>
        <p:blipFill>
          <a:blip r:embed="rId2"/>
          <a:srcRect/>
          <a:stretch/>
        </p:blipFill>
        <p:spPr>
          <a:xfrm>
            <a:off x="247672" y="4060719"/>
            <a:ext cx="3553019" cy="2287762"/>
          </a:xfrm>
          <a:prstGeom prst="rect">
            <a:avLst/>
          </a:prstGeom>
        </p:spPr>
      </p:pic>
      <p:pic>
        <p:nvPicPr>
          <p:cNvPr id="20" name="Picture 19">
            <a:extLst>
              <a:ext uri="{FF2B5EF4-FFF2-40B4-BE49-F238E27FC236}">
                <a16:creationId xmlns:a16="http://schemas.microsoft.com/office/drawing/2014/main" id="{DB1003BC-2DBC-50F0-53BB-5291084D702E}"/>
              </a:ext>
            </a:extLst>
          </p:cNvPr>
          <p:cNvPicPr>
            <a:picLocks noChangeAspect="1"/>
          </p:cNvPicPr>
          <p:nvPr userDrawn="1"/>
        </p:nvPicPr>
        <p:blipFill>
          <a:blip r:embed="rId3"/>
          <a:stretch>
            <a:fillRect/>
          </a:stretch>
        </p:blipFill>
        <p:spPr>
          <a:xfrm rot="10800000">
            <a:off x="0" y="0"/>
            <a:ext cx="3600000" cy="3600000"/>
          </a:xfrm>
          <a:prstGeom prst="rect">
            <a:avLst/>
          </a:prstGeom>
        </p:spPr>
      </p:pic>
    </p:spTree>
    <p:extLst>
      <p:ext uri="{BB962C8B-B14F-4D97-AF65-F5344CB8AC3E}">
        <p14:creationId xmlns:p14="http://schemas.microsoft.com/office/powerpoint/2010/main" val="3091970221"/>
      </p:ext>
    </p:extLst>
  </p:cSld>
  <p:clrMapOvr>
    <a:masterClrMapping/>
  </p:clrMapOvr>
  <p:extLst>
    <p:ext uri="{DCECCB84-F9BA-43D5-87BE-67443E8EF086}">
      <p15:sldGuideLst xmlns:p15="http://schemas.microsoft.com/office/powerpoint/2012/main">
        <p15:guide id="1" pos="3840">
          <p15:clr>
            <a:srgbClr val="FBAE40"/>
          </p15:clr>
        </p15:guide>
        <p15:guide id="2" pos="2434">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mage with Caption 2">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2D4093A-7AF9-304D-AE6D-F745B4F0164D}"/>
              </a:ext>
            </a:extLst>
          </p:cNvPr>
          <p:cNvSpPr>
            <a:spLocks noGrp="1"/>
          </p:cNvSpPr>
          <p:nvPr>
            <p:ph type="body" sz="quarter" idx="13" hasCustomPrompt="1"/>
          </p:nvPr>
        </p:nvSpPr>
        <p:spPr>
          <a:xfrm>
            <a:off x="442915" y="3256767"/>
            <a:ext cx="5437188" cy="2944008"/>
          </a:xfrm>
          <a:prstGeom prst="rect">
            <a:avLst/>
          </a:prstGeom>
        </p:spPr>
        <p:txBody>
          <a:bodyPr lIns="0" tIns="0" rIns="0" bIns="0" anchor="t"/>
          <a:lstStyle>
            <a:lvl1pPr marL="0" indent="0">
              <a:buNone/>
              <a:defRPr sz="2000"/>
            </a:lvl1pPr>
          </a:lstStyle>
          <a:p>
            <a:pPr lvl="0"/>
            <a:r>
              <a:rPr lang="en-GB" noProof="0"/>
              <a:t>Nulla quis lorem ut libero malesuada feugiat. Curabitur non nulla sit amet nisl tempus convallis quis ac lectus.</a:t>
            </a:r>
          </a:p>
        </p:txBody>
      </p:sp>
      <p:sp>
        <p:nvSpPr>
          <p:cNvPr id="11" name="Title 10">
            <a:extLst>
              <a:ext uri="{FF2B5EF4-FFF2-40B4-BE49-F238E27FC236}">
                <a16:creationId xmlns:a16="http://schemas.microsoft.com/office/drawing/2014/main" id="{22C07795-8A1B-4F48-ADAF-7475467E7A60}"/>
              </a:ext>
            </a:extLst>
          </p:cNvPr>
          <p:cNvSpPr>
            <a:spLocks noGrp="1"/>
          </p:cNvSpPr>
          <p:nvPr>
            <p:ph type="title"/>
          </p:nvPr>
        </p:nvSpPr>
        <p:spPr>
          <a:xfrm>
            <a:off x="442913" y="1665294"/>
            <a:ext cx="5437187" cy="1428641"/>
          </a:xfrm>
          <a:prstGeom prst="rect">
            <a:avLst/>
          </a:prstGeom>
        </p:spPr>
        <p:txBody>
          <a:bodyPr lIns="0" tIns="0" rIns="0" bIns="0" anchor="b"/>
          <a:lstStyle/>
          <a:p>
            <a:r>
              <a:rPr lang="en-US" noProof="0"/>
              <a:t>Click to edit Master title style</a:t>
            </a:r>
            <a:endParaRPr lang="en-GB" noProof="0"/>
          </a:p>
        </p:txBody>
      </p:sp>
      <p:sp>
        <p:nvSpPr>
          <p:cNvPr id="9" name="TextBox 8">
            <a:extLst>
              <a:ext uri="{FF2B5EF4-FFF2-40B4-BE49-F238E27FC236}">
                <a16:creationId xmlns:a16="http://schemas.microsoft.com/office/drawing/2014/main" id="{655BEA16-9E9F-0D4A-9C31-85DAC460949F}"/>
              </a:ext>
            </a:extLst>
          </p:cNvPr>
          <p:cNvSpPr txBox="1"/>
          <p:nvPr userDrawn="1"/>
        </p:nvSpPr>
        <p:spPr>
          <a:xfrm>
            <a:off x="442913"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22 – 26 July · Munich, Germany and virtual</a:t>
            </a:r>
          </a:p>
        </p:txBody>
      </p:sp>
      <p:sp>
        <p:nvSpPr>
          <p:cNvPr id="15" name="TextBox 14">
            <a:extLst>
              <a:ext uri="{FF2B5EF4-FFF2-40B4-BE49-F238E27FC236}">
                <a16:creationId xmlns:a16="http://schemas.microsoft.com/office/drawing/2014/main" id="{2A3A0912-00E9-3E4E-9381-0A5C958C62D2}"/>
              </a:ext>
            </a:extLst>
          </p:cNvPr>
          <p:cNvSpPr txBox="1"/>
          <p:nvPr userDrawn="1"/>
        </p:nvSpPr>
        <p:spPr>
          <a:xfrm>
            <a:off x="4116389"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aids2024.org</a:t>
            </a:r>
          </a:p>
        </p:txBody>
      </p:sp>
      <p:sp>
        <p:nvSpPr>
          <p:cNvPr id="16" name="TextBox 15">
            <a:extLst>
              <a:ext uri="{FF2B5EF4-FFF2-40B4-BE49-F238E27FC236}">
                <a16:creationId xmlns:a16="http://schemas.microsoft.com/office/drawing/2014/main" id="{6DD43CCD-AAFC-B847-BF0F-B7E2A805F6E1}"/>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pic>
        <p:nvPicPr>
          <p:cNvPr id="2" name="Picture 1">
            <a:extLst>
              <a:ext uri="{FF2B5EF4-FFF2-40B4-BE49-F238E27FC236}">
                <a16:creationId xmlns:a16="http://schemas.microsoft.com/office/drawing/2014/main" id="{05FD00EE-BA8D-4911-16EE-CA53007DC878}"/>
              </a:ext>
            </a:extLst>
          </p:cNvPr>
          <p:cNvPicPr>
            <a:picLocks noChangeAspect="1"/>
          </p:cNvPicPr>
          <p:nvPr userDrawn="1"/>
        </p:nvPicPr>
        <p:blipFill>
          <a:blip r:embed="rId2"/>
          <a:srcRect/>
          <a:stretch/>
        </p:blipFill>
        <p:spPr>
          <a:xfrm rot="10800000">
            <a:off x="7620000" y="0"/>
            <a:ext cx="4572000" cy="6858000"/>
          </a:xfrm>
          <a:prstGeom prst="rect">
            <a:avLst/>
          </a:prstGeom>
        </p:spPr>
      </p:pic>
      <p:sp>
        <p:nvSpPr>
          <p:cNvPr id="10" name="Picture Placeholder 9">
            <a:extLst>
              <a:ext uri="{FF2B5EF4-FFF2-40B4-BE49-F238E27FC236}">
                <a16:creationId xmlns:a16="http://schemas.microsoft.com/office/drawing/2014/main" id="{A12FA691-34E1-B147-9F45-2CFB053A59B9}"/>
              </a:ext>
            </a:extLst>
          </p:cNvPr>
          <p:cNvSpPr>
            <a:spLocks noGrp="1"/>
          </p:cNvSpPr>
          <p:nvPr>
            <p:ph type="pic" sz="quarter" idx="14"/>
          </p:nvPr>
        </p:nvSpPr>
        <p:spPr>
          <a:xfrm>
            <a:off x="6310800" y="1137600"/>
            <a:ext cx="4734000" cy="4579200"/>
          </a:xfrm>
          <a:prstGeom prst="rect">
            <a:avLst/>
          </a:prstGeom>
          <a:solidFill>
            <a:schemeClr val="accent2"/>
          </a:solidFill>
        </p:spPr>
        <p:txBody>
          <a:bodyPr lIns="0" tIns="0" rIns="0" bIns="0" anchor="ctr"/>
          <a:lstStyle>
            <a:lvl1pPr marL="0" indent="0" algn="ctr">
              <a:buNone/>
              <a:defRPr/>
            </a:lvl1pPr>
          </a:lstStyle>
          <a:p>
            <a:r>
              <a:rPr lang="en-US" noProof="0"/>
              <a:t>Click icon to add picture</a:t>
            </a:r>
            <a:endParaRPr lang="en-GB" noProof="0"/>
          </a:p>
        </p:txBody>
      </p:sp>
    </p:spTree>
    <p:extLst>
      <p:ext uri="{BB962C8B-B14F-4D97-AF65-F5344CB8AC3E}">
        <p14:creationId xmlns:p14="http://schemas.microsoft.com/office/powerpoint/2010/main" val="40478388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mage and Content - Pattern 2">
    <p:spTree>
      <p:nvGrpSpPr>
        <p:cNvPr id="1" name=""/>
        <p:cNvGrpSpPr/>
        <p:nvPr/>
      </p:nvGrpSpPr>
      <p:grpSpPr>
        <a:xfrm>
          <a:off x="0" y="0"/>
          <a:ext cx="0" cy="0"/>
          <a:chOff x="0" y="0"/>
          <a:chExt cx="0" cy="0"/>
        </a:xfrm>
      </p:grpSpPr>
      <p:sp>
        <p:nvSpPr>
          <p:cNvPr id="17" name="Content Placeholder 16">
            <a:extLst>
              <a:ext uri="{FF2B5EF4-FFF2-40B4-BE49-F238E27FC236}">
                <a16:creationId xmlns:a16="http://schemas.microsoft.com/office/drawing/2014/main" id="{9B53F7F2-792C-5946-B26B-153D893CB55B}"/>
              </a:ext>
            </a:extLst>
          </p:cNvPr>
          <p:cNvSpPr>
            <a:spLocks noGrp="1"/>
          </p:cNvSpPr>
          <p:nvPr>
            <p:ph sz="quarter" idx="14"/>
          </p:nvPr>
        </p:nvSpPr>
        <p:spPr>
          <a:xfrm>
            <a:off x="6311903" y="2097091"/>
            <a:ext cx="5437188" cy="4103687"/>
          </a:xfrm>
          <a:prstGeom prst="rect">
            <a:avLst/>
          </a:prstGeom>
        </p:spPr>
        <p:txBody>
          <a:bodyPr lIns="0" tIns="0" rIns="0" bIns="0">
            <a:normAutofit/>
          </a:bodyPr>
          <a:lstStyle>
            <a:lvl1pPr marL="0" indent="0">
              <a:buNone/>
              <a:defRPr sz="2000"/>
            </a:lvl1pPr>
          </a:lstStyle>
          <a:p>
            <a:pPr lvl="0"/>
            <a:r>
              <a:rPr lang="en-US" noProof="0"/>
              <a:t>Click to edit Master text styles</a:t>
            </a:r>
          </a:p>
        </p:txBody>
      </p:sp>
      <p:sp>
        <p:nvSpPr>
          <p:cNvPr id="13" name="Title 1">
            <a:extLst>
              <a:ext uri="{FF2B5EF4-FFF2-40B4-BE49-F238E27FC236}">
                <a16:creationId xmlns:a16="http://schemas.microsoft.com/office/drawing/2014/main" id="{3A9FAEF4-2CDC-9742-AEF3-A25C5A448891}"/>
              </a:ext>
            </a:extLst>
          </p:cNvPr>
          <p:cNvSpPr>
            <a:spLocks noGrp="1"/>
          </p:cNvSpPr>
          <p:nvPr>
            <p:ph type="title"/>
          </p:nvPr>
        </p:nvSpPr>
        <p:spPr>
          <a:xfrm>
            <a:off x="4116391" y="441325"/>
            <a:ext cx="7632700" cy="1223964"/>
          </a:xfrm>
          <a:prstGeom prst="rect">
            <a:avLst/>
          </a:prstGeom>
        </p:spPr>
        <p:txBody>
          <a:bodyPr lIns="0" tIns="0" rIns="0" bIns="0" anchor="t"/>
          <a:lstStyle/>
          <a:p>
            <a:r>
              <a:rPr lang="en-US" noProof="0"/>
              <a:t>Click to edit Master title style</a:t>
            </a:r>
            <a:endParaRPr lang="en-GB" noProof="0"/>
          </a:p>
        </p:txBody>
      </p:sp>
      <p:sp>
        <p:nvSpPr>
          <p:cNvPr id="11" name="TextBox 10">
            <a:extLst>
              <a:ext uri="{FF2B5EF4-FFF2-40B4-BE49-F238E27FC236}">
                <a16:creationId xmlns:a16="http://schemas.microsoft.com/office/drawing/2014/main" id="{AF9BC3C2-303A-12CB-9291-D0D960E99FC9}"/>
              </a:ext>
            </a:extLst>
          </p:cNvPr>
          <p:cNvSpPr txBox="1"/>
          <p:nvPr userDrawn="1"/>
        </p:nvSpPr>
        <p:spPr>
          <a:xfrm>
            <a:off x="4116388"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22 – 26 July · Munich, Germany and virtual</a:t>
            </a:r>
          </a:p>
        </p:txBody>
      </p:sp>
      <p:sp>
        <p:nvSpPr>
          <p:cNvPr id="12" name="TextBox 11">
            <a:extLst>
              <a:ext uri="{FF2B5EF4-FFF2-40B4-BE49-F238E27FC236}">
                <a16:creationId xmlns:a16="http://schemas.microsoft.com/office/drawing/2014/main" id="{E7A9DA97-3B37-BB0F-1BE6-74FB3CC95EA0}"/>
              </a:ext>
            </a:extLst>
          </p:cNvPr>
          <p:cNvSpPr txBox="1"/>
          <p:nvPr userDrawn="1"/>
        </p:nvSpPr>
        <p:spPr>
          <a:xfrm>
            <a:off x="7789864"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aids2024.org</a:t>
            </a:r>
          </a:p>
        </p:txBody>
      </p:sp>
      <p:pic>
        <p:nvPicPr>
          <p:cNvPr id="2" name="Picture 1">
            <a:extLst>
              <a:ext uri="{FF2B5EF4-FFF2-40B4-BE49-F238E27FC236}">
                <a16:creationId xmlns:a16="http://schemas.microsoft.com/office/drawing/2014/main" id="{B587F51E-9D60-F793-C968-27BFB6828641}"/>
              </a:ext>
            </a:extLst>
          </p:cNvPr>
          <p:cNvPicPr>
            <a:picLocks noChangeAspect="1"/>
          </p:cNvPicPr>
          <p:nvPr userDrawn="1"/>
        </p:nvPicPr>
        <p:blipFill>
          <a:blip r:embed="rId2"/>
          <a:stretch>
            <a:fillRect/>
          </a:stretch>
        </p:blipFill>
        <p:spPr>
          <a:xfrm rot="10800000">
            <a:off x="0" y="2097090"/>
            <a:ext cx="3570682" cy="4760909"/>
          </a:xfrm>
          <a:prstGeom prst="rect">
            <a:avLst/>
          </a:prstGeom>
        </p:spPr>
      </p:pic>
      <p:sp>
        <p:nvSpPr>
          <p:cNvPr id="7" name="Picture Placeholder 2">
            <a:extLst>
              <a:ext uri="{FF2B5EF4-FFF2-40B4-BE49-F238E27FC236}">
                <a16:creationId xmlns:a16="http://schemas.microsoft.com/office/drawing/2014/main" id="{14DCF326-D6B4-5E4A-8E2C-D9FE40FD28A1}"/>
              </a:ext>
            </a:extLst>
          </p:cNvPr>
          <p:cNvSpPr>
            <a:spLocks noGrp="1"/>
          </p:cNvSpPr>
          <p:nvPr>
            <p:ph type="pic" sz="quarter" idx="15"/>
          </p:nvPr>
        </p:nvSpPr>
        <p:spPr>
          <a:xfrm>
            <a:off x="1188719" y="2098800"/>
            <a:ext cx="4690800" cy="3571200"/>
          </a:xfrm>
          <a:prstGeom prst="rect">
            <a:avLst/>
          </a:prstGeom>
          <a:solidFill>
            <a:schemeClr val="accent2"/>
          </a:solidFill>
        </p:spPr>
        <p:txBody>
          <a:bodyPr lIns="0" tIns="0" rIns="0" bIns="0" anchor="ctr"/>
          <a:lstStyle>
            <a:lvl1pPr marL="0" indent="0" algn="ctr">
              <a:buNone/>
              <a:defRPr/>
            </a:lvl1pPr>
          </a:lstStyle>
          <a:p>
            <a:r>
              <a:rPr lang="en-US" noProof="0"/>
              <a:t>Click icon to add picture</a:t>
            </a:r>
            <a:endParaRPr lang="en-GB" noProof="0"/>
          </a:p>
        </p:txBody>
      </p:sp>
    </p:spTree>
    <p:extLst>
      <p:ext uri="{BB962C8B-B14F-4D97-AF65-F5344CB8AC3E}">
        <p14:creationId xmlns:p14="http://schemas.microsoft.com/office/powerpoint/2010/main" val="800707941"/>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mage and Content">
    <p:spTree>
      <p:nvGrpSpPr>
        <p:cNvPr id="1" name=""/>
        <p:cNvGrpSpPr/>
        <p:nvPr/>
      </p:nvGrpSpPr>
      <p:grpSpPr>
        <a:xfrm>
          <a:off x="0" y="0"/>
          <a:ext cx="0" cy="0"/>
          <a:chOff x="0" y="0"/>
          <a:chExt cx="0" cy="0"/>
        </a:xfrm>
      </p:grpSpPr>
      <p:sp>
        <p:nvSpPr>
          <p:cNvPr id="15" name="Content Placeholder 14">
            <a:extLst>
              <a:ext uri="{FF2B5EF4-FFF2-40B4-BE49-F238E27FC236}">
                <a16:creationId xmlns:a16="http://schemas.microsoft.com/office/drawing/2014/main" id="{C6D1B286-EE94-DE44-8BBB-C1AC46863680}"/>
              </a:ext>
            </a:extLst>
          </p:cNvPr>
          <p:cNvSpPr>
            <a:spLocks noGrp="1"/>
          </p:cNvSpPr>
          <p:nvPr>
            <p:ph sz="quarter" idx="13"/>
          </p:nvPr>
        </p:nvSpPr>
        <p:spPr>
          <a:xfrm>
            <a:off x="442913" y="2097089"/>
            <a:ext cx="5437187" cy="4103686"/>
          </a:xfrm>
          <a:prstGeom prst="rect">
            <a:avLst/>
          </a:prstGeom>
        </p:spPr>
        <p:txBody>
          <a:bodyPr lIns="0" tIns="0" rIns="0" bIns="0">
            <a:normAutofit/>
          </a:bodyPr>
          <a:lstStyle>
            <a:lvl1pPr marL="0" indent="0">
              <a:buNone/>
              <a:defRPr sz="2000"/>
            </a:lvl1pPr>
          </a:lstStyle>
          <a:p>
            <a:pPr lvl="0"/>
            <a:r>
              <a:rPr lang="en-US" noProof="0"/>
              <a:t>Click to edit Master text styles</a:t>
            </a:r>
          </a:p>
        </p:txBody>
      </p:sp>
      <p:sp>
        <p:nvSpPr>
          <p:cNvPr id="20" name="Title 1">
            <a:extLst>
              <a:ext uri="{FF2B5EF4-FFF2-40B4-BE49-F238E27FC236}">
                <a16:creationId xmlns:a16="http://schemas.microsoft.com/office/drawing/2014/main" id="{93976421-9C43-4A44-829D-511FFE0243F2}"/>
              </a:ext>
            </a:extLst>
          </p:cNvPr>
          <p:cNvSpPr>
            <a:spLocks noGrp="1"/>
          </p:cNvSpPr>
          <p:nvPr>
            <p:ph type="title"/>
          </p:nvPr>
        </p:nvSpPr>
        <p:spPr>
          <a:xfrm>
            <a:off x="4116391" y="441325"/>
            <a:ext cx="7632700" cy="1223964"/>
          </a:xfrm>
          <a:prstGeom prst="rect">
            <a:avLst/>
          </a:prstGeom>
        </p:spPr>
        <p:txBody>
          <a:bodyPr lIns="0" tIns="0" rIns="0" bIns="0" anchor="t"/>
          <a:lstStyle/>
          <a:p>
            <a:r>
              <a:rPr lang="en-US" noProof="0"/>
              <a:t>Click to edit Master title style</a:t>
            </a:r>
            <a:endParaRPr lang="en-GB" noProof="0"/>
          </a:p>
        </p:txBody>
      </p:sp>
      <p:sp>
        <p:nvSpPr>
          <p:cNvPr id="3" name="Picture Placeholder 2">
            <a:extLst>
              <a:ext uri="{FF2B5EF4-FFF2-40B4-BE49-F238E27FC236}">
                <a16:creationId xmlns:a16="http://schemas.microsoft.com/office/drawing/2014/main" id="{7BCB34A3-C584-1046-8C17-AB1BCE2694C8}"/>
              </a:ext>
            </a:extLst>
          </p:cNvPr>
          <p:cNvSpPr>
            <a:spLocks noGrp="1"/>
          </p:cNvSpPr>
          <p:nvPr>
            <p:ph type="pic" sz="quarter" idx="14"/>
          </p:nvPr>
        </p:nvSpPr>
        <p:spPr>
          <a:xfrm>
            <a:off x="6311903" y="2097091"/>
            <a:ext cx="5437188" cy="4103687"/>
          </a:xfrm>
          <a:prstGeom prst="rect">
            <a:avLst/>
          </a:prstGeom>
          <a:solidFill>
            <a:schemeClr val="accent2"/>
          </a:solidFill>
        </p:spPr>
        <p:txBody>
          <a:bodyPr lIns="0" tIns="0" rIns="0" bIns="0" anchor="ctr"/>
          <a:lstStyle>
            <a:lvl1pPr marL="0" indent="0" algn="ctr">
              <a:buNone/>
              <a:defRPr/>
            </a:lvl1pPr>
          </a:lstStyle>
          <a:p>
            <a:r>
              <a:rPr lang="en-US" noProof="0"/>
              <a:t>Click icon to add picture</a:t>
            </a:r>
            <a:endParaRPr lang="en-GB" noProof="0"/>
          </a:p>
        </p:txBody>
      </p:sp>
      <p:sp>
        <p:nvSpPr>
          <p:cNvPr id="7" name="TextBox 6">
            <a:extLst>
              <a:ext uri="{FF2B5EF4-FFF2-40B4-BE49-F238E27FC236}">
                <a16:creationId xmlns:a16="http://schemas.microsoft.com/office/drawing/2014/main" id="{A60FD6BC-85DA-4F47-A647-F2C427823D98}"/>
              </a:ext>
            </a:extLst>
          </p:cNvPr>
          <p:cNvSpPr txBox="1"/>
          <p:nvPr userDrawn="1"/>
        </p:nvSpPr>
        <p:spPr>
          <a:xfrm>
            <a:off x="442913"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22 – 26 July · Munich, Germany and virtual</a:t>
            </a:r>
          </a:p>
        </p:txBody>
      </p:sp>
      <p:sp>
        <p:nvSpPr>
          <p:cNvPr id="10" name="TextBox 9">
            <a:extLst>
              <a:ext uri="{FF2B5EF4-FFF2-40B4-BE49-F238E27FC236}">
                <a16:creationId xmlns:a16="http://schemas.microsoft.com/office/drawing/2014/main" id="{74D34DC7-EE56-704B-BED2-428093484F64}"/>
              </a:ext>
            </a:extLst>
          </p:cNvPr>
          <p:cNvSpPr txBox="1"/>
          <p:nvPr userDrawn="1"/>
        </p:nvSpPr>
        <p:spPr>
          <a:xfrm>
            <a:off x="4116389"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aids2024.org</a:t>
            </a:r>
          </a:p>
        </p:txBody>
      </p:sp>
      <p:sp>
        <p:nvSpPr>
          <p:cNvPr id="11" name="TextBox 10">
            <a:extLst>
              <a:ext uri="{FF2B5EF4-FFF2-40B4-BE49-F238E27FC236}">
                <a16:creationId xmlns:a16="http://schemas.microsoft.com/office/drawing/2014/main" id="{C51A06C6-814D-4A47-8F9A-552C373FA66E}"/>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Tree>
    <p:extLst>
      <p:ext uri="{BB962C8B-B14F-4D97-AF65-F5344CB8AC3E}">
        <p14:creationId xmlns:p14="http://schemas.microsoft.com/office/powerpoint/2010/main" val="4252273388"/>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Title and Content">
    <p:bg bwMode="gray">
      <p:bgRef idx="1001">
        <a:schemeClr val="bg1"/>
      </p:bgRef>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9F3A56-2912-4F6C-B763-FA01B5A3DBD6}"/>
              </a:ext>
            </a:extLst>
          </p:cNvPr>
          <p:cNvSpPr>
            <a:spLocks noGrp="1"/>
          </p:cNvSpPr>
          <p:nvPr>
            <p:ph type="title"/>
          </p:nvPr>
        </p:nvSpPr>
        <p:spPr bwMode="gray"/>
        <p:txBody>
          <a:bodyPr/>
          <a:lstStyle/>
          <a:p>
            <a:r>
              <a:rPr lang="en-US"/>
              <a:t>Click to edit Master title style</a:t>
            </a:r>
            <a:endParaRPr lang="de-DE"/>
          </a:p>
        </p:txBody>
      </p:sp>
      <p:sp>
        <p:nvSpPr>
          <p:cNvPr id="3" name="Inhaltsplatzhalter 2">
            <a:extLst>
              <a:ext uri="{FF2B5EF4-FFF2-40B4-BE49-F238E27FC236}">
                <a16:creationId xmlns:a16="http://schemas.microsoft.com/office/drawing/2014/main" id="{A978F880-622A-4AD4-AD12-DB8ACC4A855D}"/>
              </a:ext>
            </a:extLst>
          </p:cNvPr>
          <p:cNvSpPr>
            <a:spLocks noGrp="1"/>
          </p:cNvSpPr>
          <p:nvPr>
            <p:ph idx="1"/>
          </p:nvPr>
        </p:nvSpPr>
        <p:spPr bwMode="gray"/>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Datumsplatzhalter 3">
            <a:extLst>
              <a:ext uri="{FF2B5EF4-FFF2-40B4-BE49-F238E27FC236}">
                <a16:creationId xmlns:a16="http://schemas.microsoft.com/office/drawing/2014/main" id="{C42E4203-C6EB-4A6B-B123-7F7ECE103EA1}"/>
              </a:ext>
            </a:extLst>
          </p:cNvPr>
          <p:cNvSpPr>
            <a:spLocks noGrp="1"/>
          </p:cNvSpPr>
          <p:nvPr>
            <p:ph type="dt" sz="half" idx="10"/>
          </p:nvPr>
        </p:nvSpPr>
        <p:spPr bwMode="gray"/>
        <p:txBody>
          <a:bodyPr/>
          <a:lstStyle/>
          <a:p>
            <a:r>
              <a:rPr lang="en-GB" noProof="0">
                <a:latin typeface="Verdana" panose="020B0604030504040204" pitchFamily="34" charset="0"/>
              </a:rPr>
              <a:t>Name of the Speaker</a:t>
            </a:r>
          </a:p>
        </p:txBody>
      </p:sp>
      <p:sp>
        <p:nvSpPr>
          <p:cNvPr id="5" name="Fußzeilenplatzhalter 4">
            <a:extLst>
              <a:ext uri="{FF2B5EF4-FFF2-40B4-BE49-F238E27FC236}">
                <a16:creationId xmlns:a16="http://schemas.microsoft.com/office/drawing/2014/main" id="{F5ACFDB4-E040-4C21-85D2-79A7480946FD}"/>
              </a:ext>
            </a:extLst>
          </p:cNvPr>
          <p:cNvSpPr>
            <a:spLocks noGrp="1"/>
          </p:cNvSpPr>
          <p:nvPr>
            <p:ph type="ftr" sz="quarter" idx="11"/>
          </p:nvPr>
        </p:nvSpPr>
        <p:spPr bwMode="gray"/>
        <p:txBody>
          <a:bodyPr/>
          <a:lstStyle/>
          <a:p>
            <a:r>
              <a:rPr lang="en-GB" noProof="0"/>
              <a:t>Topic Lore Ipsum</a:t>
            </a:r>
          </a:p>
        </p:txBody>
      </p:sp>
    </p:spTree>
    <p:extLst>
      <p:ext uri="{BB962C8B-B14F-4D97-AF65-F5344CB8AC3E}">
        <p14:creationId xmlns:p14="http://schemas.microsoft.com/office/powerpoint/2010/main" val="4049953512"/>
      </p:ext>
    </p:extLst>
  </p:cSld>
  <p:clrMapOvr>
    <a:masterClrMapping/>
  </p:clrMapOvr>
  <p:hf sldNum="0" hdr="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1EAEC98C-6D09-7F42-88C1-4A9DE544669A}"/>
              </a:ext>
            </a:extLst>
          </p:cNvPr>
          <p:cNvSpPr>
            <a:spLocks noGrp="1"/>
          </p:cNvSpPr>
          <p:nvPr>
            <p:ph type="title"/>
          </p:nvPr>
        </p:nvSpPr>
        <p:spPr>
          <a:xfrm>
            <a:off x="4116391" y="441325"/>
            <a:ext cx="7632700" cy="5759450"/>
          </a:xfrm>
          <a:prstGeom prst="rect">
            <a:avLst/>
          </a:prstGeom>
        </p:spPr>
        <p:txBody>
          <a:bodyPr lIns="0" tIns="0" rIns="0" bIns="0" anchor="ctr">
            <a:normAutofit/>
          </a:bodyPr>
          <a:lstStyle>
            <a:lvl1pPr>
              <a:defRPr sz="6000"/>
            </a:lvl1pPr>
          </a:lstStyle>
          <a:p>
            <a:r>
              <a:rPr lang="en-US" noProof="0"/>
              <a:t>Click to edit Master title style</a:t>
            </a:r>
            <a:endParaRPr lang="en-GB" noProof="0"/>
          </a:p>
        </p:txBody>
      </p:sp>
      <p:sp>
        <p:nvSpPr>
          <p:cNvPr id="12" name="TextBox 11">
            <a:extLst>
              <a:ext uri="{FF2B5EF4-FFF2-40B4-BE49-F238E27FC236}">
                <a16:creationId xmlns:a16="http://schemas.microsoft.com/office/drawing/2014/main" id="{8B69231F-CE46-B143-A02F-F3089167ACB3}"/>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
        <p:nvSpPr>
          <p:cNvPr id="4" name="TextBox 3">
            <a:extLst>
              <a:ext uri="{FF2B5EF4-FFF2-40B4-BE49-F238E27FC236}">
                <a16:creationId xmlns:a16="http://schemas.microsoft.com/office/drawing/2014/main" id="{F3BF5EE9-054B-49CF-C714-3B4EF9E4C64F}"/>
              </a:ext>
            </a:extLst>
          </p:cNvPr>
          <p:cNvSpPr txBox="1"/>
          <p:nvPr userDrawn="1"/>
        </p:nvSpPr>
        <p:spPr>
          <a:xfrm>
            <a:off x="4116388"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22 – 26 July · Munich, Germany and virtual</a:t>
            </a:r>
          </a:p>
        </p:txBody>
      </p:sp>
      <p:sp>
        <p:nvSpPr>
          <p:cNvPr id="5" name="TextBox 4">
            <a:extLst>
              <a:ext uri="{FF2B5EF4-FFF2-40B4-BE49-F238E27FC236}">
                <a16:creationId xmlns:a16="http://schemas.microsoft.com/office/drawing/2014/main" id="{7370DA7D-2DD8-A57A-3FF5-CAA8CD78ED41}"/>
              </a:ext>
            </a:extLst>
          </p:cNvPr>
          <p:cNvSpPr txBox="1"/>
          <p:nvPr userDrawn="1"/>
        </p:nvSpPr>
        <p:spPr>
          <a:xfrm>
            <a:off x="7789864"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aids2024.org</a:t>
            </a:r>
          </a:p>
        </p:txBody>
      </p:sp>
      <p:pic>
        <p:nvPicPr>
          <p:cNvPr id="3" name="Picture 2">
            <a:extLst>
              <a:ext uri="{FF2B5EF4-FFF2-40B4-BE49-F238E27FC236}">
                <a16:creationId xmlns:a16="http://schemas.microsoft.com/office/drawing/2014/main" id="{72C70770-A7D4-D1BA-618C-E7C4E5567B1E}"/>
              </a:ext>
            </a:extLst>
          </p:cNvPr>
          <p:cNvPicPr>
            <a:picLocks noChangeAspect="1"/>
          </p:cNvPicPr>
          <p:nvPr userDrawn="1"/>
        </p:nvPicPr>
        <p:blipFill>
          <a:blip r:embed="rId2"/>
          <a:stretch>
            <a:fillRect/>
          </a:stretch>
        </p:blipFill>
        <p:spPr>
          <a:xfrm>
            <a:off x="0" y="2058000"/>
            <a:ext cx="3600000" cy="4800000"/>
          </a:xfrm>
          <a:prstGeom prst="rect">
            <a:avLst/>
          </a:prstGeom>
        </p:spPr>
      </p:pic>
    </p:spTree>
    <p:extLst>
      <p:ext uri="{BB962C8B-B14F-4D97-AF65-F5344CB8AC3E}">
        <p14:creationId xmlns:p14="http://schemas.microsoft.com/office/powerpoint/2010/main" val="31779101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 and Content (no patter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4759B3F-D110-D6ED-127F-0FAAA91002E8}"/>
              </a:ext>
            </a:extLst>
          </p:cNvPr>
          <p:cNvSpPr/>
          <p:nvPr userDrawn="1"/>
        </p:nvSpPr>
        <p:spPr>
          <a:xfrm>
            <a:off x="0" y="0"/>
            <a:ext cx="12192000" cy="16652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3" name="Content Placeholder 12">
            <a:extLst>
              <a:ext uri="{FF2B5EF4-FFF2-40B4-BE49-F238E27FC236}">
                <a16:creationId xmlns:a16="http://schemas.microsoft.com/office/drawing/2014/main" id="{D21A2CA5-C9BE-8646-A49A-C5E2D560704B}"/>
              </a:ext>
            </a:extLst>
          </p:cNvPr>
          <p:cNvSpPr>
            <a:spLocks noGrp="1"/>
          </p:cNvSpPr>
          <p:nvPr>
            <p:ph sz="quarter" idx="13" hasCustomPrompt="1"/>
          </p:nvPr>
        </p:nvSpPr>
        <p:spPr>
          <a:xfrm>
            <a:off x="442917" y="2097091"/>
            <a:ext cx="11306175" cy="4103687"/>
          </a:xfrm>
          <a:prstGeom prst="rect">
            <a:avLst/>
          </a:prstGeom>
        </p:spPr>
        <p:txBody>
          <a:bodyPr lIns="0" tIns="0" rIns="0" bIns="0">
            <a:normAutofit/>
          </a:bodyPr>
          <a:lstStyle>
            <a:lvl1pPr marL="0" indent="0">
              <a:buFont typeface="Courier New" panose="02070309020205020404" pitchFamily="49" charset="0"/>
              <a:buNone/>
              <a:defRPr sz="2000"/>
            </a:lvl1pPr>
          </a:lstStyle>
          <a:p>
            <a:r>
              <a:rPr lang="en-GB" noProof="0"/>
              <a:t>Nulla quis lorem ut libero malesuada feugiat. Curabitur non nulla sit amet nisl tempus convallis quis ac lectus.</a:t>
            </a:r>
          </a:p>
          <a:p>
            <a:r>
              <a:rPr lang="en-GB" noProof="0"/>
              <a:t>Proin eget tortor risus. Lorem ipsum dolor sit amet, consectetur adipiscing elit.</a:t>
            </a:r>
          </a:p>
          <a:p>
            <a:pPr marL="457200" indent="-457200">
              <a:buFont typeface="Arial" panose="020B0604020202020204" pitchFamily="34" charset="0"/>
              <a:buChar char="•"/>
            </a:pPr>
            <a:r>
              <a:rPr lang="en-GB" noProof="0"/>
              <a:t>Donec rutrum congue leo eget malesuada.</a:t>
            </a:r>
          </a:p>
          <a:p>
            <a:pPr marL="457200" indent="-457200">
              <a:buFont typeface="Arial" panose="020B0604020202020204" pitchFamily="34" charset="0"/>
              <a:buChar char="•"/>
            </a:pPr>
            <a:r>
              <a:rPr lang="en-GB" noProof="0"/>
              <a:t>Curabitur aliquet quam id dui posuere blandit.</a:t>
            </a:r>
          </a:p>
          <a:p>
            <a:pPr marL="457200" indent="-457200">
              <a:buFont typeface="Arial" panose="020B0604020202020204" pitchFamily="34" charset="0"/>
              <a:buChar char="•"/>
            </a:pPr>
            <a:r>
              <a:rPr lang="en-GB" noProof="0"/>
              <a:t>Proin eget tortor risus.</a:t>
            </a:r>
          </a:p>
        </p:txBody>
      </p:sp>
      <p:sp>
        <p:nvSpPr>
          <p:cNvPr id="15" name="TextBox 14">
            <a:extLst>
              <a:ext uri="{FF2B5EF4-FFF2-40B4-BE49-F238E27FC236}">
                <a16:creationId xmlns:a16="http://schemas.microsoft.com/office/drawing/2014/main" id="{091C2EAF-4008-1240-8C52-9E641194B157}"/>
              </a:ext>
            </a:extLst>
          </p:cNvPr>
          <p:cNvSpPr txBox="1"/>
          <p:nvPr userDrawn="1"/>
        </p:nvSpPr>
        <p:spPr>
          <a:xfrm>
            <a:off x="442913"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22 – 26 July · Munich, Germany and virtual</a:t>
            </a:r>
          </a:p>
        </p:txBody>
      </p:sp>
      <p:sp>
        <p:nvSpPr>
          <p:cNvPr id="17" name="Title 1">
            <a:extLst>
              <a:ext uri="{FF2B5EF4-FFF2-40B4-BE49-F238E27FC236}">
                <a16:creationId xmlns:a16="http://schemas.microsoft.com/office/drawing/2014/main" id="{0B918DAA-45D8-EF4A-B0DE-9DB83618DF2E}"/>
              </a:ext>
            </a:extLst>
          </p:cNvPr>
          <p:cNvSpPr>
            <a:spLocks noGrp="1"/>
          </p:cNvSpPr>
          <p:nvPr>
            <p:ph type="title"/>
          </p:nvPr>
        </p:nvSpPr>
        <p:spPr>
          <a:xfrm>
            <a:off x="442913" y="441325"/>
            <a:ext cx="8891918" cy="1223964"/>
          </a:xfrm>
          <a:prstGeom prst="rect">
            <a:avLst/>
          </a:prstGeom>
          <a:noFill/>
        </p:spPr>
        <p:txBody>
          <a:bodyPr lIns="0" tIns="0" rIns="0" bIns="0" anchor="t"/>
          <a:lstStyle/>
          <a:p>
            <a:r>
              <a:rPr lang="en-US" noProof="0"/>
              <a:t>Click to edit Master title style</a:t>
            </a:r>
            <a:endParaRPr lang="en-GB" noProof="0"/>
          </a:p>
        </p:txBody>
      </p:sp>
      <p:sp>
        <p:nvSpPr>
          <p:cNvPr id="7" name="TextBox 6">
            <a:extLst>
              <a:ext uri="{FF2B5EF4-FFF2-40B4-BE49-F238E27FC236}">
                <a16:creationId xmlns:a16="http://schemas.microsoft.com/office/drawing/2014/main" id="{909497C5-5C94-8C43-959D-C5FE7F60E92D}"/>
              </a:ext>
            </a:extLst>
          </p:cNvPr>
          <p:cNvSpPr txBox="1"/>
          <p:nvPr userDrawn="1"/>
        </p:nvSpPr>
        <p:spPr>
          <a:xfrm>
            <a:off x="4116389"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aids2024.org</a:t>
            </a:r>
          </a:p>
        </p:txBody>
      </p:sp>
      <p:sp>
        <p:nvSpPr>
          <p:cNvPr id="9" name="TextBox 8">
            <a:extLst>
              <a:ext uri="{FF2B5EF4-FFF2-40B4-BE49-F238E27FC236}">
                <a16:creationId xmlns:a16="http://schemas.microsoft.com/office/drawing/2014/main" id="{05DE0E92-4155-274E-B8D3-6224F5791510}"/>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pic>
        <p:nvPicPr>
          <p:cNvPr id="5" name="Picture 4">
            <a:extLst>
              <a:ext uri="{FF2B5EF4-FFF2-40B4-BE49-F238E27FC236}">
                <a16:creationId xmlns:a16="http://schemas.microsoft.com/office/drawing/2014/main" id="{D2F21790-326B-DB22-0FD0-1775D2C0DA7F}"/>
              </a:ext>
            </a:extLst>
          </p:cNvPr>
          <p:cNvPicPr>
            <a:picLocks noChangeAspect="1"/>
          </p:cNvPicPr>
          <p:nvPr userDrawn="1"/>
        </p:nvPicPr>
        <p:blipFill>
          <a:blip r:embed="rId2"/>
          <a:srcRect/>
          <a:stretch/>
        </p:blipFill>
        <p:spPr>
          <a:xfrm>
            <a:off x="9886641" y="207065"/>
            <a:ext cx="2048330" cy="1318904"/>
          </a:xfrm>
          <a:prstGeom prst="rect">
            <a:avLst/>
          </a:prstGeom>
        </p:spPr>
      </p:pic>
    </p:spTree>
    <p:extLst>
      <p:ext uri="{BB962C8B-B14F-4D97-AF65-F5344CB8AC3E}">
        <p14:creationId xmlns:p14="http://schemas.microsoft.com/office/powerpoint/2010/main" val="28072841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A84E54A-D965-FC50-802E-562CE671CB7A}"/>
              </a:ext>
            </a:extLst>
          </p:cNvPr>
          <p:cNvSpPr/>
          <p:nvPr userDrawn="1"/>
        </p:nvSpPr>
        <p:spPr>
          <a:xfrm>
            <a:off x="0" y="0"/>
            <a:ext cx="12192000" cy="16652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5" name="TextBox 14">
            <a:extLst>
              <a:ext uri="{FF2B5EF4-FFF2-40B4-BE49-F238E27FC236}">
                <a16:creationId xmlns:a16="http://schemas.microsoft.com/office/drawing/2014/main" id="{091C2EAF-4008-1240-8C52-9E641194B157}"/>
              </a:ext>
            </a:extLst>
          </p:cNvPr>
          <p:cNvSpPr txBox="1"/>
          <p:nvPr userDrawn="1"/>
        </p:nvSpPr>
        <p:spPr>
          <a:xfrm>
            <a:off x="442913"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22 – 26 July · Munich, Germany and virtual</a:t>
            </a:r>
          </a:p>
        </p:txBody>
      </p:sp>
      <p:sp>
        <p:nvSpPr>
          <p:cNvPr id="17" name="Title 1">
            <a:extLst>
              <a:ext uri="{FF2B5EF4-FFF2-40B4-BE49-F238E27FC236}">
                <a16:creationId xmlns:a16="http://schemas.microsoft.com/office/drawing/2014/main" id="{0B918DAA-45D8-EF4A-B0DE-9DB83618DF2E}"/>
              </a:ext>
            </a:extLst>
          </p:cNvPr>
          <p:cNvSpPr>
            <a:spLocks noGrp="1"/>
          </p:cNvSpPr>
          <p:nvPr>
            <p:ph type="title"/>
          </p:nvPr>
        </p:nvSpPr>
        <p:spPr>
          <a:xfrm>
            <a:off x="442913" y="441325"/>
            <a:ext cx="8891914" cy="1223964"/>
          </a:xfrm>
          <a:prstGeom prst="rect">
            <a:avLst/>
          </a:prstGeom>
        </p:spPr>
        <p:txBody>
          <a:bodyPr lIns="0" tIns="0" rIns="0" bIns="0" anchor="t"/>
          <a:lstStyle/>
          <a:p>
            <a:r>
              <a:rPr lang="en-US" noProof="0"/>
              <a:t>Click to edit Master title style</a:t>
            </a:r>
            <a:endParaRPr lang="en-GB" noProof="0"/>
          </a:p>
        </p:txBody>
      </p:sp>
      <p:sp>
        <p:nvSpPr>
          <p:cNvPr id="7" name="TextBox 6">
            <a:extLst>
              <a:ext uri="{FF2B5EF4-FFF2-40B4-BE49-F238E27FC236}">
                <a16:creationId xmlns:a16="http://schemas.microsoft.com/office/drawing/2014/main" id="{909497C5-5C94-8C43-959D-C5FE7F60E92D}"/>
              </a:ext>
            </a:extLst>
          </p:cNvPr>
          <p:cNvSpPr txBox="1"/>
          <p:nvPr userDrawn="1"/>
        </p:nvSpPr>
        <p:spPr>
          <a:xfrm>
            <a:off x="4116389"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aids2024.org</a:t>
            </a:r>
          </a:p>
        </p:txBody>
      </p:sp>
      <p:sp>
        <p:nvSpPr>
          <p:cNvPr id="9" name="TextBox 8">
            <a:extLst>
              <a:ext uri="{FF2B5EF4-FFF2-40B4-BE49-F238E27FC236}">
                <a16:creationId xmlns:a16="http://schemas.microsoft.com/office/drawing/2014/main" id="{05DE0E92-4155-274E-B8D3-6224F5791510}"/>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pic>
        <p:nvPicPr>
          <p:cNvPr id="3" name="Picture 2">
            <a:extLst>
              <a:ext uri="{FF2B5EF4-FFF2-40B4-BE49-F238E27FC236}">
                <a16:creationId xmlns:a16="http://schemas.microsoft.com/office/drawing/2014/main" id="{D592C575-DA7D-953C-CA15-BC6E24545815}"/>
              </a:ext>
            </a:extLst>
          </p:cNvPr>
          <p:cNvPicPr>
            <a:picLocks noChangeAspect="1"/>
          </p:cNvPicPr>
          <p:nvPr userDrawn="1"/>
        </p:nvPicPr>
        <p:blipFill>
          <a:blip r:embed="rId2"/>
          <a:srcRect/>
          <a:stretch/>
        </p:blipFill>
        <p:spPr>
          <a:xfrm>
            <a:off x="9886641" y="207065"/>
            <a:ext cx="2048330" cy="1318904"/>
          </a:xfrm>
          <a:prstGeom prst="rect">
            <a:avLst/>
          </a:prstGeom>
        </p:spPr>
      </p:pic>
    </p:spTree>
    <p:extLst>
      <p:ext uri="{BB962C8B-B14F-4D97-AF65-F5344CB8AC3E}">
        <p14:creationId xmlns:p14="http://schemas.microsoft.com/office/powerpoint/2010/main" val="42440573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5" name="Content Placeholder 14">
            <a:extLst>
              <a:ext uri="{FF2B5EF4-FFF2-40B4-BE49-F238E27FC236}">
                <a16:creationId xmlns:a16="http://schemas.microsoft.com/office/drawing/2014/main" id="{C6D1B286-EE94-DE44-8BBB-C1AC46863680}"/>
              </a:ext>
            </a:extLst>
          </p:cNvPr>
          <p:cNvSpPr>
            <a:spLocks noGrp="1"/>
          </p:cNvSpPr>
          <p:nvPr>
            <p:ph sz="quarter" idx="13"/>
          </p:nvPr>
        </p:nvSpPr>
        <p:spPr>
          <a:xfrm>
            <a:off x="442913" y="2097089"/>
            <a:ext cx="5437187" cy="4103686"/>
          </a:xfrm>
          <a:prstGeom prst="rect">
            <a:avLst/>
          </a:prstGeom>
        </p:spPr>
        <p:txBody>
          <a:bodyPr lIns="0" tIns="0" rIns="0" bIns="0">
            <a:normAutofit/>
          </a:bodyPr>
          <a:lstStyle>
            <a:lvl1pPr marL="0" indent="0">
              <a:buNone/>
              <a:defRPr sz="2000"/>
            </a:lvl1pPr>
          </a:lstStyle>
          <a:p>
            <a:pPr lvl="0"/>
            <a:r>
              <a:rPr lang="en-US" noProof="0"/>
              <a:t>Click to edit Master text styles</a:t>
            </a:r>
          </a:p>
        </p:txBody>
      </p:sp>
      <p:sp>
        <p:nvSpPr>
          <p:cNvPr id="17" name="Content Placeholder 16">
            <a:extLst>
              <a:ext uri="{FF2B5EF4-FFF2-40B4-BE49-F238E27FC236}">
                <a16:creationId xmlns:a16="http://schemas.microsoft.com/office/drawing/2014/main" id="{9B53F7F2-792C-5946-B26B-153D893CB55B}"/>
              </a:ext>
            </a:extLst>
          </p:cNvPr>
          <p:cNvSpPr>
            <a:spLocks noGrp="1"/>
          </p:cNvSpPr>
          <p:nvPr>
            <p:ph sz="quarter" idx="14"/>
          </p:nvPr>
        </p:nvSpPr>
        <p:spPr>
          <a:xfrm>
            <a:off x="6311903" y="2097091"/>
            <a:ext cx="5437188" cy="4103687"/>
          </a:xfrm>
          <a:prstGeom prst="rect">
            <a:avLst/>
          </a:prstGeom>
        </p:spPr>
        <p:txBody>
          <a:bodyPr lIns="0" tIns="0" rIns="0" bIns="0"/>
          <a:lstStyle>
            <a:lvl1pPr marL="0" indent="0">
              <a:buNone/>
              <a:defRPr sz="2000"/>
            </a:lvl1pPr>
          </a:lstStyle>
          <a:p>
            <a:pPr lvl="0"/>
            <a:r>
              <a:rPr lang="en-US" noProof="0"/>
              <a:t>Click to edit Master text styles</a:t>
            </a:r>
          </a:p>
        </p:txBody>
      </p:sp>
      <p:sp>
        <p:nvSpPr>
          <p:cNvPr id="8" name="TextBox 7">
            <a:extLst>
              <a:ext uri="{FF2B5EF4-FFF2-40B4-BE49-F238E27FC236}">
                <a16:creationId xmlns:a16="http://schemas.microsoft.com/office/drawing/2014/main" id="{A3180687-9ED9-514C-9D5C-4D3E75055068}"/>
              </a:ext>
            </a:extLst>
          </p:cNvPr>
          <p:cNvSpPr txBox="1"/>
          <p:nvPr userDrawn="1"/>
        </p:nvSpPr>
        <p:spPr>
          <a:xfrm>
            <a:off x="442913"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22 – 26 July · Munich, Germany and virtual</a:t>
            </a:r>
          </a:p>
        </p:txBody>
      </p:sp>
      <p:sp>
        <p:nvSpPr>
          <p:cNvPr id="10" name="Title 1">
            <a:extLst>
              <a:ext uri="{FF2B5EF4-FFF2-40B4-BE49-F238E27FC236}">
                <a16:creationId xmlns:a16="http://schemas.microsoft.com/office/drawing/2014/main" id="{E5A67C6D-451D-6C40-B015-49D1207326AE}"/>
              </a:ext>
            </a:extLst>
          </p:cNvPr>
          <p:cNvSpPr>
            <a:spLocks noGrp="1"/>
          </p:cNvSpPr>
          <p:nvPr>
            <p:ph type="title"/>
          </p:nvPr>
        </p:nvSpPr>
        <p:spPr>
          <a:xfrm>
            <a:off x="4116391" y="441325"/>
            <a:ext cx="7632700" cy="1223964"/>
          </a:xfrm>
          <a:prstGeom prst="rect">
            <a:avLst/>
          </a:prstGeom>
        </p:spPr>
        <p:txBody>
          <a:bodyPr lIns="0" tIns="0" rIns="0" bIns="0" anchor="t"/>
          <a:lstStyle/>
          <a:p>
            <a:r>
              <a:rPr lang="en-US" noProof="0"/>
              <a:t>Click to edit Master title style</a:t>
            </a:r>
            <a:endParaRPr lang="en-GB" noProof="0"/>
          </a:p>
        </p:txBody>
      </p:sp>
      <p:sp>
        <p:nvSpPr>
          <p:cNvPr id="11" name="TextBox 10">
            <a:extLst>
              <a:ext uri="{FF2B5EF4-FFF2-40B4-BE49-F238E27FC236}">
                <a16:creationId xmlns:a16="http://schemas.microsoft.com/office/drawing/2014/main" id="{917245EE-BB3A-034C-BE06-055376C80D0C}"/>
              </a:ext>
            </a:extLst>
          </p:cNvPr>
          <p:cNvSpPr txBox="1"/>
          <p:nvPr userDrawn="1"/>
        </p:nvSpPr>
        <p:spPr>
          <a:xfrm>
            <a:off x="4116389"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aids2024.org</a:t>
            </a:r>
          </a:p>
        </p:txBody>
      </p:sp>
      <p:sp>
        <p:nvSpPr>
          <p:cNvPr id="12" name="TextBox 11">
            <a:extLst>
              <a:ext uri="{FF2B5EF4-FFF2-40B4-BE49-F238E27FC236}">
                <a16:creationId xmlns:a16="http://schemas.microsoft.com/office/drawing/2014/main" id="{48551B1C-217B-4F4B-81FF-529B758036DF}"/>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Tree>
    <p:extLst>
      <p:ext uri="{BB962C8B-B14F-4D97-AF65-F5344CB8AC3E}">
        <p14:creationId xmlns:p14="http://schemas.microsoft.com/office/powerpoint/2010/main" val="524558221"/>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with Text">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2D4093A-7AF9-304D-AE6D-F745B4F0164D}"/>
              </a:ext>
            </a:extLst>
          </p:cNvPr>
          <p:cNvSpPr>
            <a:spLocks noGrp="1"/>
          </p:cNvSpPr>
          <p:nvPr>
            <p:ph type="body" sz="quarter" idx="13" hasCustomPrompt="1"/>
          </p:nvPr>
        </p:nvSpPr>
        <p:spPr>
          <a:xfrm>
            <a:off x="442915" y="3256767"/>
            <a:ext cx="5437188" cy="2944008"/>
          </a:xfrm>
          <a:prstGeom prst="rect">
            <a:avLst/>
          </a:prstGeom>
        </p:spPr>
        <p:txBody>
          <a:bodyPr lIns="0" tIns="0" rIns="0" bIns="0" anchor="t">
            <a:normAutofit/>
          </a:bodyPr>
          <a:lstStyle>
            <a:lvl1pPr marL="0" indent="0">
              <a:buNone/>
              <a:defRPr sz="2000"/>
            </a:lvl1pPr>
          </a:lstStyle>
          <a:p>
            <a:pPr lvl="0"/>
            <a:r>
              <a:rPr lang="en-GB" noProof="0" dirty="0" err="1"/>
              <a:t>Nulla</a:t>
            </a:r>
            <a:r>
              <a:rPr lang="en-GB" noProof="0" dirty="0"/>
              <a:t> </a:t>
            </a:r>
            <a:r>
              <a:rPr lang="en-GB" noProof="0" dirty="0" err="1"/>
              <a:t>quis</a:t>
            </a:r>
            <a:r>
              <a:rPr lang="en-GB" noProof="0" dirty="0"/>
              <a:t> lorem </a:t>
            </a:r>
            <a:r>
              <a:rPr lang="en-GB" noProof="0" dirty="0" err="1"/>
              <a:t>ut</a:t>
            </a:r>
            <a:r>
              <a:rPr lang="en-GB" noProof="0" dirty="0"/>
              <a:t> libero </a:t>
            </a:r>
            <a:r>
              <a:rPr lang="en-GB" noProof="0" dirty="0" err="1"/>
              <a:t>malesuada</a:t>
            </a:r>
            <a:r>
              <a:rPr lang="en-GB" noProof="0" dirty="0"/>
              <a:t> </a:t>
            </a:r>
            <a:r>
              <a:rPr lang="en-GB" noProof="0" dirty="0" err="1"/>
              <a:t>feugiat</a:t>
            </a:r>
            <a:r>
              <a:rPr lang="en-GB" noProof="0" dirty="0"/>
              <a:t>. </a:t>
            </a:r>
            <a:r>
              <a:rPr lang="en-GB" noProof="0" dirty="0" err="1"/>
              <a:t>Curabitur</a:t>
            </a:r>
            <a:r>
              <a:rPr lang="en-GB" noProof="0" dirty="0"/>
              <a:t> non </a:t>
            </a:r>
            <a:r>
              <a:rPr lang="en-GB" noProof="0" dirty="0" err="1"/>
              <a:t>nulla</a:t>
            </a:r>
            <a:r>
              <a:rPr lang="en-GB" noProof="0" dirty="0"/>
              <a:t> sit </a:t>
            </a:r>
            <a:r>
              <a:rPr lang="en-GB" noProof="0" dirty="0" err="1"/>
              <a:t>amet</a:t>
            </a:r>
            <a:r>
              <a:rPr lang="en-GB" noProof="0" dirty="0"/>
              <a:t> </a:t>
            </a:r>
            <a:r>
              <a:rPr lang="en-GB" noProof="0" dirty="0" err="1"/>
              <a:t>nisl</a:t>
            </a:r>
            <a:r>
              <a:rPr lang="en-GB" noProof="0" dirty="0"/>
              <a:t> tempus convallis </a:t>
            </a:r>
            <a:r>
              <a:rPr lang="en-GB" noProof="0" dirty="0" err="1"/>
              <a:t>quis</a:t>
            </a:r>
            <a:r>
              <a:rPr lang="en-GB" noProof="0" dirty="0"/>
              <a:t> ac </a:t>
            </a:r>
            <a:r>
              <a:rPr lang="en-GB" noProof="0" dirty="0" err="1"/>
              <a:t>lectus</a:t>
            </a:r>
            <a:r>
              <a:rPr lang="en-GB" noProof="0" dirty="0"/>
              <a:t>.</a:t>
            </a:r>
          </a:p>
        </p:txBody>
      </p:sp>
      <p:sp>
        <p:nvSpPr>
          <p:cNvPr id="12" name="Content Placeholder 11">
            <a:extLst>
              <a:ext uri="{FF2B5EF4-FFF2-40B4-BE49-F238E27FC236}">
                <a16:creationId xmlns:a16="http://schemas.microsoft.com/office/drawing/2014/main" id="{FEE9A4EF-A011-1744-9932-D74E1968F6E7}"/>
              </a:ext>
            </a:extLst>
          </p:cNvPr>
          <p:cNvSpPr>
            <a:spLocks noGrp="1"/>
          </p:cNvSpPr>
          <p:nvPr>
            <p:ph sz="quarter" idx="14"/>
          </p:nvPr>
        </p:nvSpPr>
        <p:spPr>
          <a:xfrm>
            <a:off x="6311903" y="441325"/>
            <a:ext cx="5437188" cy="5759450"/>
          </a:xfrm>
          <a:prstGeom prst="rect">
            <a:avLst/>
          </a:prstGeom>
        </p:spPr>
        <p:txBody>
          <a:bodyPr lIns="0" tIns="0" rIns="0" bIns="0">
            <a:normAutofit/>
          </a:bodyPr>
          <a:lstStyle>
            <a:lvl1pPr marL="0" indent="0">
              <a:buNone/>
              <a:defRPr sz="2000"/>
            </a:lvl1pPr>
          </a:lstStyle>
          <a:p>
            <a:pPr lvl="0"/>
            <a:r>
              <a:rPr lang="en-US" noProof="0"/>
              <a:t>Click to edit Master text styles</a:t>
            </a:r>
          </a:p>
        </p:txBody>
      </p:sp>
      <p:sp>
        <p:nvSpPr>
          <p:cNvPr id="16" name="Title 10">
            <a:extLst>
              <a:ext uri="{FF2B5EF4-FFF2-40B4-BE49-F238E27FC236}">
                <a16:creationId xmlns:a16="http://schemas.microsoft.com/office/drawing/2014/main" id="{091C71F5-B0A7-8745-8F8B-E636D57FA2A7}"/>
              </a:ext>
            </a:extLst>
          </p:cNvPr>
          <p:cNvSpPr>
            <a:spLocks noGrp="1"/>
          </p:cNvSpPr>
          <p:nvPr>
            <p:ph type="title"/>
          </p:nvPr>
        </p:nvSpPr>
        <p:spPr>
          <a:xfrm>
            <a:off x="442913" y="1665294"/>
            <a:ext cx="5437187" cy="1428641"/>
          </a:xfrm>
          <a:prstGeom prst="rect">
            <a:avLst/>
          </a:prstGeom>
        </p:spPr>
        <p:txBody>
          <a:bodyPr lIns="0" tIns="0" rIns="0" bIns="0" anchor="b"/>
          <a:lstStyle/>
          <a:p>
            <a:r>
              <a:rPr lang="en-US" noProof="0"/>
              <a:t>Click to edit Master title style</a:t>
            </a:r>
            <a:endParaRPr lang="en-GB" noProof="0"/>
          </a:p>
        </p:txBody>
      </p:sp>
      <p:sp>
        <p:nvSpPr>
          <p:cNvPr id="9" name="TextBox 8">
            <a:extLst>
              <a:ext uri="{FF2B5EF4-FFF2-40B4-BE49-F238E27FC236}">
                <a16:creationId xmlns:a16="http://schemas.microsoft.com/office/drawing/2014/main" id="{57465E4D-8ADE-2143-908C-7C2920965ACF}"/>
              </a:ext>
            </a:extLst>
          </p:cNvPr>
          <p:cNvSpPr txBox="1"/>
          <p:nvPr userDrawn="1"/>
        </p:nvSpPr>
        <p:spPr>
          <a:xfrm>
            <a:off x="442913"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22 – 26 July · Munich, Germany and virtual</a:t>
            </a:r>
          </a:p>
        </p:txBody>
      </p:sp>
      <p:sp>
        <p:nvSpPr>
          <p:cNvPr id="11" name="TextBox 10">
            <a:extLst>
              <a:ext uri="{FF2B5EF4-FFF2-40B4-BE49-F238E27FC236}">
                <a16:creationId xmlns:a16="http://schemas.microsoft.com/office/drawing/2014/main" id="{5D76478F-F1E2-AD47-BAC6-395C98E2FF59}"/>
              </a:ext>
            </a:extLst>
          </p:cNvPr>
          <p:cNvSpPr txBox="1"/>
          <p:nvPr userDrawn="1"/>
        </p:nvSpPr>
        <p:spPr>
          <a:xfrm>
            <a:off x="4116389"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aids2024.org</a:t>
            </a:r>
          </a:p>
        </p:txBody>
      </p:sp>
      <p:sp>
        <p:nvSpPr>
          <p:cNvPr id="13" name="TextBox 12">
            <a:extLst>
              <a:ext uri="{FF2B5EF4-FFF2-40B4-BE49-F238E27FC236}">
                <a16:creationId xmlns:a16="http://schemas.microsoft.com/office/drawing/2014/main" id="{67AD4010-0096-6B46-B74C-E77670FCDEA8}"/>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Tree>
    <p:extLst>
      <p:ext uri="{BB962C8B-B14F-4D97-AF65-F5344CB8AC3E}">
        <p14:creationId xmlns:p14="http://schemas.microsoft.com/office/powerpoint/2010/main" val="41836808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with Text 2">
    <p:spTree>
      <p:nvGrpSpPr>
        <p:cNvPr id="1" name=""/>
        <p:cNvGrpSpPr/>
        <p:nvPr/>
      </p:nvGrpSpPr>
      <p:grpSpPr>
        <a:xfrm>
          <a:off x="0" y="0"/>
          <a:ext cx="0" cy="0"/>
          <a:chOff x="0" y="0"/>
          <a:chExt cx="0" cy="0"/>
        </a:xfrm>
      </p:grpSpPr>
      <p:sp>
        <p:nvSpPr>
          <p:cNvPr id="17" name="Content Placeholder 16">
            <a:extLst>
              <a:ext uri="{FF2B5EF4-FFF2-40B4-BE49-F238E27FC236}">
                <a16:creationId xmlns:a16="http://schemas.microsoft.com/office/drawing/2014/main" id="{9B53F7F2-792C-5946-B26B-153D893CB55B}"/>
              </a:ext>
            </a:extLst>
          </p:cNvPr>
          <p:cNvSpPr>
            <a:spLocks noGrp="1"/>
          </p:cNvSpPr>
          <p:nvPr>
            <p:ph sz="quarter" idx="14"/>
          </p:nvPr>
        </p:nvSpPr>
        <p:spPr>
          <a:xfrm>
            <a:off x="4116388" y="2097089"/>
            <a:ext cx="7632703" cy="4103692"/>
          </a:xfrm>
          <a:prstGeom prst="rect">
            <a:avLst/>
          </a:prstGeom>
        </p:spPr>
        <p:txBody>
          <a:bodyPr lIns="0" tIns="0" rIns="0" bIns="0">
            <a:normAutofit/>
          </a:bodyPr>
          <a:lstStyle>
            <a:lvl1pPr marL="0" indent="0">
              <a:buNone/>
              <a:defRPr sz="2000"/>
            </a:lvl1pPr>
          </a:lstStyle>
          <a:p>
            <a:pPr lvl="0"/>
            <a:r>
              <a:rPr lang="en-US" noProof="0"/>
              <a:t>Click to edit Master text styles</a:t>
            </a:r>
          </a:p>
        </p:txBody>
      </p:sp>
      <p:sp>
        <p:nvSpPr>
          <p:cNvPr id="11" name="TextBox 10">
            <a:extLst>
              <a:ext uri="{FF2B5EF4-FFF2-40B4-BE49-F238E27FC236}">
                <a16:creationId xmlns:a16="http://schemas.microsoft.com/office/drawing/2014/main" id="{4663AB3E-8BB7-2D4E-9A4B-1FA373B92B4A}"/>
              </a:ext>
            </a:extLst>
          </p:cNvPr>
          <p:cNvSpPr txBox="1"/>
          <p:nvPr userDrawn="1"/>
        </p:nvSpPr>
        <p:spPr>
          <a:xfrm>
            <a:off x="442913"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22 – 26 July · Munich, Germany and virtual</a:t>
            </a:r>
          </a:p>
        </p:txBody>
      </p:sp>
      <p:sp>
        <p:nvSpPr>
          <p:cNvPr id="18" name="Title 1">
            <a:extLst>
              <a:ext uri="{FF2B5EF4-FFF2-40B4-BE49-F238E27FC236}">
                <a16:creationId xmlns:a16="http://schemas.microsoft.com/office/drawing/2014/main" id="{4C75301D-79B8-304D-A9AB-978AFF9076BB}"/>
              </a:ext>
            </a:extLst>
          </p:cNvPr>
          <p:cNvSpPr>
            <a:spLocks noGrp="1"/>
          </p:cNvSpPr>
          <p:nvPr>
            <p:ph type="title"/>
          </p:nvPr>
        </p:nvSpPr>
        <p:spPr>
          <a:xfrm>
            <a:off x="4116391" y="441325"/>
            <a:ext cx="7632700" cy="1223964"/>
          </a:xfrm>
          <a:prstGeom prst="rect">
            <a:avLst/>
          </a:prstGeom>
        </p:spPr>
        <p:txBody>
          <a:bodyPr lIns="0" tIns="0" rIns="0" bIns="0" anchor="t"/>
          <a:lstStyle/>
          <a:p>
            <a:r>
              <a:rPr lang="en-US" noProof="0"/>
              <a:t>Click to edit Master title style</a:t>
            </a:r>
            <a:endParaRPr lang="en-GB" noProof="0"/>
          </a:p>
        </p:txBody>
      </p:sp>
      <p:sp>
        <p:nvSpPr>
          <p:cNvPr id="13" name="TextBox 12">
            <a:extLst>
              <a:ext uri="{FF2B5EF4-FFF2-40B4-BE49-F238E27FC236}">
                <a16:creationId xmlns:a16="http://schemas.microsoft.com/office/drawing/2014/main" id="{CEEB2E94-95BD-AF4A-8CB8-DEF6AF2D71CC}"/>
              </a:ext>
            </a:extLst>
          </p:cNvPr>
          <p:cNvSpPr txBox="1"/>
          <p:nvPr userDrawn="1"/>
        </p:nvSpPr>
        <p:spPr>
          <a:xfrm>
            <a:off x="4116389"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aids2024.org</a:t>
            </a:r>
          </a:p>
        </p:txBody>
      </p:sp>
      <p:sp>
        <p:nvSpPr>
          <p:cNvPr id="16" name="TextBox 15">
            <a:extLst>
              <a:ext uri="{FF2B5EF4-FFF2-40B4-BE49-F238E27FC236}">
                <a16:creationId xmlns:a16="http://schemas.microsoft.com/office/drawing/2014/main" id="{63903E21-8E3C-EA42-845E-ACA015593389}"/>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
        <p:nvSpPr>
          <p:cNvPr id="4" name="Text Placeholder 3">
            <a:extLst>
              <a:ext uri="{FF2B5EF4-FFF2-40B4-BE49-F238E27FC236}">
                <a16:creationId xmlns:a16="http://schemas.microsoft.com/office/drawing/2014/main" id="{6F60080C-8E2C-13C8-F305-B9340CF0ACDB}"/>
              </a:ext>
            </a:extLst>
          </p:cNvPr>
          <p:cNvSpPr>
            <a:spLocks noGrp="1"/>
          </p:cNvSpPr>
          <p:nvPr>
            <p:ph type="body" sz="quarter" idx="17" hasCustomPrompt="1"/>
          </p:nvPr>
        </p:nvSpPr>
        <p:spPr>
          <a:xfrm>
            <a:off x="442913" y="2097088"/>
            <a:ext cx="3368799" cy="4103687"/>
          </a:xfrm>
        </p:spPr>
        <p:txBody>
          <a:bodyPr/>
          <a:lstStyle>
            <a:lvl1pPr marL="0" indent="0">
              <a:buNone/>
              <a:defRPr/>
            </a:lvl1pPr>
          </a:lstStyle>
          <a:p>
            <a:pPr lvl="0"/>
            <a:r>
              <a:rPr lang="en-GB" noProof="0" dirty="0" err="1"/>
              <a:t>Nulla</a:t>
            </a:r>
            <a:r>
              <a:rPr lang="en-GB" noProof="0" dirty="0"/>
              <a:t> </a:t>
            </a:r>
            <a:r>
              <a:rPr lang="en-GB" noProof="0" dirty="0" err="1"/>
              <a:t>quis</a:t>
            </a:r>
            <a:r>
              <a:rPr lang="en-GB" noProof="0" dirty="0"/>
              <a:t> lorem </a:t>
            </a:r>
            <a:r>
              <a:rPr lang="en-GB" noProof="0" dirty="0" err="1"/>
              <a:t>ut</a:t>
            </a:r>
            <a:r>
              <a:rPr lang="en-GB" noProof="0" dirty="0"/>
              <a:t> libero </a:t>
            </a:r>
            <a:r>
              <a:rPr lang="en-GB" noProof="0" dirty="0" err="1"/>
              <a:t>malesuada</a:t>
            </a:r>
            <a:r>
              <a:rPr lang="en-GB" noProof="0" dirty="0"/>
              <a:t> </a:t>
            </a:r>
            <a:r>
              <a:rPr lang="en-GB" noProof="0" dirty="0" err="1"/>
              <a:t>feugiat</a:t>
            </a:r>
            <a:r>
              <a:rPr lang="en-GB" noProof="0" dirty="0"/>
              <a:t>. </a:t>
            </a:r>
            <a:r>
              <a:rPr lang="en-GB" noProof="0" dirty="0" err="1"/>
              <a:t>Curabitur</a:t>
            </a:r>
            <a:r>
              <a:rPr lang="en-GB" noProof="0" dirty="0"/>
              <a:t> non </a:t>
            </a:r>
            <a:r>
              <a:rPr lang="en-GB" noProof="0" dirty="0" err="1"/>
              <a:t>nulla</a:t>
            </a:r>
            <a:r>
              <a:rPr lang="en-GB" noProof="0" dirty="0"/>
              <a:t> sit </a:t>
            </a:r>
            <a:r>
              <a:rPr lang="en-GB" noProof="0" dirty="0" err="1"/>
              <a:t>amet</a:t>
            </a:r>
            <a:r>
              <a:rPr lang="en-GB" noProof="0" dirty="0"/>
              <a:t> </a:t>
            </a:r>
            <a:r>
              <a:rPr lang="en-GB" noProof="0" dirty="0" err="1"/>
              <a:t>nisl</a:t>
            </a:r>
            <a:r>
              <a:rPr lang="en-GB" noProof="0" dirty="0"/>
              <a:t> tempus convallis </a:t>
            </a:r>
            <a:r>
              <a:rPr lang="en-GB" noProof="0" dirty="0" err="1"/>
              <a:t>quis</a:t>
            </a:r>
            <a:r>
              <a:rPr lang="en-GB" noProof="0" dirty="0"/>
              <a:t> ac </a:t>
            </a:r>
            <a:r>
              <a:rPr lang="en-GB" noProof="0" dirty="0" err="1"/>
              <a:t>lectus</a:t>
            </a:r>
            <a:r>
              <a:rPr lang="en-GB" noProof="0" dirty="0"/>
              <a:t>.</a:t>
            </a:r>
          </a:p>
        </p:txBody>
      </p:sp>
    </p:spTree>
    <p:extLst>
      <p:ext uri="{BB962C8B-B14F-4D97-AF65-F5344CB8AC3E}">
        <p14:creationId xmlns:p14="http://schemas.microsoft.com/office/powerpoint/2010/main" val="872391255"/>
      </p:ext>
    </p:extLst>
  </p:cSld>
  <p:clrMapOvr>
    <a:masterClrMapping/>
  </p:clrMapOvr>
  <p:extLst>
    <p:ext uri="{DCECCB84-F9BA-43D5-87BE-67443E8EF086}">
      <p15:sldGuideLst xmlns:p15="http://schemas.microsoft.com/office/powerpoint/2012/main">
        <p15:guide id="1" orient="horz" pos="1888">
          <p15:clr>
            <a:srgbClr val="FBAE40"/>
          </p15:clr>
        </p15:guide>
        <p15:guide id="2" orient="horz" pos="1729">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Text 3">
    <p:spTree>
      <p:nvGrpSpPr>
        <p:cNvPr id="1" name=""/>
        <p:cNvGrpSpPr/>
        <p:nvPr/>
      </p:nvGrpSpPr>
      <p:grpSpPr>
        <a:xfrm>
          <a:off x="0" y="0"/>
          <a:ext cx="0" cy="0"/>
          <a:chOff x="0" y="0"/>
          <a:chExt cx="0" cy="0"/>
        </a:xfrm>
      </p:grpSpPr>
      <p:sp>
        <p:nvSpPr>
          <p:cNvPr id="17" name="Content Placeholder 16">
            <a:extLst>
              <a:ext uri="{FF2B5EF4-FFF2-40B4-BE49-F238E27FC236}">
                <a16:creationId xmlns:a16="http://schemas.microsoft.com/office/drawing/2014/main" id="{9B53F7F2-792C-5946-B26B-153D893CB55B}"/>
              </a:ext>
            </a:extLst>
          </p:cNvPr>
          <p:cNvSpPr>
            <a:spLocks noGrp="1"/>
          </p:cNvSpPr>
          <p:nvPr>
            <p:ph sz="quarter" idx="14"/>
          </p:nvPr>
        </p:nvSpPr>
        <p:spPr>
          <a:xfrm>
            <a:off x="6311900" y="2097089"/>
            <a:ext cx="5437191" cy="4103692"/>
          </a:xfrm>
          <a:prstGeom prst="rect">
            <a:avLst/>
          </a:prstGeom>
        </p:spPr>
        <p:txBody>
          <a:bodyPr lIns="0" tIns="0" rIns="0" bIns="0">
            <a:normAutofit/>
          </a:bodyPr>
          <a:lstStyle>
            <a:lvl1pPr marL="0" indent="0">
              <a:buNone/>
              <a:defRPr sz="2000"/>
            </a:lvl1pPr>
          </a:lstStyle>
          <a:p>
            <a:pPr lvl="0"/>
            <a:r>
              <a:rPr lang="en-US" noProof="0"/>
              <a:t>Click to edit Master text styles</a:t>
            </a:r>
          </a:p>
        </p:txBody>
      </p:sp>
      <p:sp>
        <p:nvSpPr>
          <p:cNvPr id="11" name="TextBox 10">
            <a:extLst>
              <a:ext uri="{FF2B5EF4-FFF2-40B4-BE49-F238E27FC236}">
                <a16:creationId xmlns:a16="http://schemas.microsoft.com/office/drawing/2014/main" id="{4663AB3E-8BB7-2D4E-9A4B-1FA373B92B4A}"/>
              </a:ext>
            </a:extLst>
          </p:cNvPr>
          <p:cNvSpPr txBox="1"/>
          <p:nvPr userDrawn="1"/>
        </p:nvSpPr>
        <p:spPr>
          <a:xfrm>
            <a:off x="442913"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22 – 26 July · Munich, Germany and virtual</a:t>
            </a:r>
          </a:p>
        </p:txBody>
      </p:sp>
      <p:sp>
        <p:nvSpPr>
          <p:cNvPr id="18" name="Title 1">
            <a:extLst>
              <a:ext uri="{FF2B5EF4-FFF2-40B4-BE49-F238E27FC236}">
                <a16:creationId xmlns:a16="http://schemas.microsoft.com/office/drawing/2014/main" id="{4C75301D-79B8-304D-A9AB-978AFF9076BB}"/>
              </a:ext>
            </a:extLst>
          </p:cNvPr>
          <p:cNvSpPr>
            <a:spLocks noGrp="1"/>
          </p:cNvSpPr>
          <p:nvPr>
            <p:ph type="title"/>
          </p:nvPr>
        </p:nvSpPr>
        <p:spPr>
          <a:xfrm>
            <a:off x="4116391" y="441325"/>
            <a:ext cx="7632700" cy="1223964"/>
          </a:xfrm>
          <a:prstGeom prst="rect">
            <a:avLst/>
          </a:prstGeom>
        </p:spPr>
        <p:txBody>
          <a:bodyPr lIns="0" tIns="0" rIns="0" bIns="0" anchor="t"/>
          <a:lstStyle/>
          <a:p>
            <a:r>
              <a:rPr lang="en-US" noProof="0"/>
              <a:t>Click to edit Master title style</a:t>
            </a:r>
            <a:endParaRPr lang="en-GB" noProof="0"/>
          </a:p>
        </p:txBody>
      </p:sp>
      <p:sp>
        <p:nvSpPr>
          <p:cNvPr id="13" name="TextBox 12">
            <a:extLst>
              <a:ext uri="{FF2B5EF4-FFF2-40B4-BE49-F238E27FC236}">
                <a16:creationId xmlns:a16="http://schemas.microsoft.com/office/drawing/2014/main" id="{CEEB2E94-95BD-AF4A-8CB8-DEF6AF2D71CC}"/>
              </a:ext>
            </a:extLst>
          </p:cNvPr>
          <p:cNvSpPr txBox="1"/>
          <p:nvPr userDrawn="1"/>
        </p:nvSpPr>
        <p:spPr>
          <a:xfrm>
            <a:off x="4116389"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aids2024.org</a:t>
            </a:r>
          </a:p>
        </p:txBody>
      </p:sp>
      <p:sp>
        <p:nvSpPr>
          <p:cNvPr id="16" name="TextBox 15">
            <a:extLst>
              <a:ext uri="{FF2B5EF4-FFF2-40B4-BE49-F238E27FC236}">
                <a16:creationId xmlns:a16="http://schemas.microsoft.com/office/drawing/2014/main" id="{63903E21-8E3C-EA42-845E-ACA015593389}"/>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
        <p:nvSpPr>
          <p:cNvPr id="4" name="Text Placeholder 3">
            <a:extLst>
              <a:ext uri="{FF2B5EF4-FFF2-40B4-BE49-F238E27FC236}">
                <a16:creationId xmlns:a16="http://schemas.microsoft.com/office/drawing/2014/main" id="{6F60080C-8E2C-13C8-F305-B9340CF0ACDB}"/>
              </a:ext>
            </a:extLst>
          </p:cNvPr>
          <p:cNvSpPr>
            <a:spLocks noGrp="1"/>
          </p:cNvSpPr>
          <p:nvPr>
            <p:ph type="body" sz="quarter" idx="17" hasCustomPrompt="1"/>
          </p:nvPr>
        </p:nvSpPr>
        <p:spPr>
          <a:xfrm>
            <a:off x="442913" y="2097088"/>
            <a:ext cx="5437187" cy="4103687"/>
          </a:xfrm>
        </p:spPr>
        <p:txBody>
          <a:bodyPr/>
          <a:lstStyle>
            <a:lvl1pPr marL="0" indent="0">
              <a:buNone/>
              <a:defRPr/>
            </a:lvl1pPr>
          </a:lstStyle>
          <a:p>
            <a:r>
              <a:rPr lang="en-GB" noProof="0" dirty="0" err="1"/>
              <a:t>Nulla</a:t>
            </a:r>
            <a:r>
              <a:rPr lang="en-GB" noProof="0" dirty="0"/>
              <a:t> </a:t>
            </a:r>
            <a:r>
              <a:rPr lang="en-GB" noProof="0" dirty="0" err="1"/>
              <a:t>quis</a:t>
            </a:r>
            <a:r>
              <a:rPr lang="en-GB" noProof="0" dirty="0"/>
              <a:t> lorem </a:t>
            </a:r>
            <a:r>
              <a:rPr lang="en-GB" noProof="0" dirty="0" err="1"/>
              <a:t>ut</a:t>
            </a:r>
            <a:r>
              <a:rPr lang="en-GB" noProof="0" dirty="0"/>
              <a:t> libero </a:t>
            </a:r>
            <a:r>
              <a:rPr lang="en-GB" noProof="0" dirty="0" err="1"/>
              <a:t>malesuada</a:t>
            </a:r>
            <a:r>
              <a:rPr lang="en-GB" noProof="0" dirty="0"/>
              <a:t> </a:t>
            </a:r>
            <a:r>
              <a:rPr lang="en-GB" noProof="0" dirty="0" err="1"/>
              <a:t>feugiat</a:t>
            </a:r>
            <a:r>
              <a:rPr lang="en-GB" noProof="0" dirty="0"/>
              <a:t>. </a:t>
            </a:r>
            <a:r>
              <a:rPr lang="en-GB" noProof="0" dirty="0" err="1"/>
              <a:t>Curabitur</a:t>
            </a:r>
            <a:r>
              <a:rPr lang="en-GB" noProof="0" dirty="0"/>
              <a:t> non </a:t>
            </a:r>
            <a:r>
              <a:rPr lang="en-GB" noProof="0" dirty="0" err="1"/>
              <a:t>nulla</a:t>
            </a:r>
            <a:r>
              <a:rPr lang="en-GB" noProof="0" dirty="0"/>
              <a:t> sit </a:t>
            </a:r>
            <a:r>
              <a:rPr lang="en-GB" noProof="0" dirty="0" err="1"/>
              <a:t>amet</a:t>
            </a:r>
            <a:r>
              <a:rPr lang="en-GB" noProof="0" dirty="0"/>
              <a:t> </a:t>
            </a:r>
            <a:r>
              <a:rPr lang="en-GB" noProof="0" dirty="0" err="1"/>
              <a:t>nisl</a:t>
            </a:r>
            <a:r>
              <a:rPr lang="en-GB" noProof="0" dirty="0"/>
              <a:t> tempus convallis </a:t>
            </a:r>
            <a:r>
              <a:rPr lang="en-GB" noProof="0" dirty="0" err="1"/>
              <a:t>quis</a:t>
            </a:r>
            <a:r>
              <a:rPr lang="en-GB" noProof="0" dirty="0"/>
              <a:t> ac </a:t>
            </a:r>
            <a:r>
              <a:rPr lang="en-GB" noProof="0" dirty="0" err="1"/>
              <a:t>lectus</a:t>
            </a:r>
            <a:r>
              <a:rPr lang="en-GB" noProof="0" dirty="0"/>
              <a:t>.</a:t>
            </a:r>
          </a:p>
          <a:p>
            <a:r>
              <a:rPr lang="en-GB" noProof="0" dirty="0"/>
              <a:t>Proin </a:t>
            </a:r>
            <a:r>
              <a:rPr lang="en-GB" noProof="0" dirty="0" err="1"/>
              <a:t>eget</a:t>
            </a:r>
            <a:r>
              <a:rPr lang="en-GB" noProof="0" dirty="0"/>
              <a:t> </a:t>
            </a:r>
            <a:r>
              <a:rPr lang="en-GB" noProof="0" dirty="0" err="1"/>
              <a:t>tortor</a:t>
            </a:r>
            <a:r>
              <a:rPr lang="en-GB" noProof="0" dirty="0"/>
              <a:t> </a:t>
            </a:r>
            <a:r>
              <a:rPr lang="en-GB" noProof="0" dirty="0" err="1"/>
              <a:t>risus</a:t>
            </a:r>
            <a:r>
              <a:rPr lang="en-GB" noProof="0" dirty="0"/>
              <a:t>. Lorem ipsum </a:t>
            </a:r>
            <a:r>
              <a:rPr lang="en-GB" noProof="0" dirty="0" err="1"/>
              <a:t>dolor</a:t>
            </a:r>
            <a:r>
              <a:rPr lang="en-GB" noProof="0" dirty="0"/>
              <a:t> sit </a:t>
            </a:r>
            <a:r>
              <a:rPr lang="en-GB" noProof="0" dirty="0" err="1"/>
              <a:t>amet</a:t>
            </a:r>
            <a:r>
              <a:rPr lang="en-GB" noProof="0" dirty="0"/>
              <a:t>, </a:t>
            </a:r>
            <a:r>
              <a:rPr lang="en-GB" noProof="0" dirty="0" err="1"/>
              <a:t>consectetur</a:t>
            </a:r>
            <a:r>
              <a:rPr lang="en-GB" noProof="0" dirty="0"/>
              <a:t> </a:t>
            </a:r>
            <a:r>
              <a:rPr lang="en-GB" noProof="0" dirty="0" err="1"/>
              <a:t>adipiscing</a:t>
            </a:r>
            <a:r>
              <a:rPr lang="en-GB" noProof="0" dirty="0"/>
              <a:t> </a:t>
            </a:r>
            <a:r>
              <a:rPr lang="en-GB" noProof="0" dirty="0" err="1"/>
              <a:t>elit</a:t>
            </a:r>
            <a:r>
              <a:rPr lang="en-GB" noProof="0" dirty="0"/>
              <a:t>.</a:t>
            </a:r>
          </a:p>
        </p:txBody>
      </p:sp>
    </p:spTree>
    <p:extLst>
      <p:ext uri="{BB962C8B-B14F-4D97-AF65-F5344CB8AC3E}">
        <p14:creationId xmlns:p14="http://schemas.microsoft.com/office/powerpoint/2010/main" val="324458100"/>
      </p:ext>
    </p:extLst>
  </p:cSld>
  <p:clrMapOvr>
    <a:masterClrMapping/>
  </p:clrMapOvr>
  <p:extLst>
    <p:ext uri="{DCECCB84-F9BA-43D5-87BE-67443E8EF086}">
      <p15:sldGuideLst xmlns:p15="http://schemas.microsoft.com/office/powerpoint/2012/main">
        <p15:guide id="1" orient="horz" pos="1888">
          <p15:clr>
            <a:srgbClr val="FBAE40"/>
          </p15:clr>
        </p15:guide>
        <p15:guide id="2" orient="horz" pos="1729">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with Text 4">
    <p:spTree>
      <p:nvGrpSpPr>
        <p:cNvPr id="1" name=""/>
        <p:cNvGrpSpPr/>
        <p:nvPr/>
      </p:nvGrpSpPr>
      <p:grpSpPr>
        <a:xfrm>
          <a:off x="0" y="0"/>
          <a:ext cx="0" cy="0"/>
          <a:chOff x="0" y="0"/>
          <a:chExt cx="0" cy="0"/>
        </a:xfrm>
      </p:grpSpPr>
      <p:sp>
        <p:nvSpPr>
          <p:cNvPr id="17" name="Content Placeholder 16">
            <a:extLst>
              <a:ext uri="{FF2B5EF4-FFF2-40B4-BE49-F238E27FC236}">
                <a16:creationId xmlns:a16="http://schemas.microsoft.com/office/drawing/2014/main" id="{9B53F7F2-792C-5946-B26B-153D893CB55B}"/>
              </a:ext>
            </a:extLst>
          </p:cNvPr>
          <p:cNvSpPr>
            <a:spLocks noGrp="1"/>
          </p:cNvSpPr>
          <p:nvPr>
            <p:ph sz="quarter" idx="14"/>
          </p:nvPr>
        </p:nvSpPr>
        <p:spPr>
          <a:xfrm>
            <a:off x="8075613" y="2097089"/>
            <a:ext cx="3673478" cy="4103692"/>
          </a:xfrm>
          <a:prstGeom prst="rect">
            <a:avLst/>
          </a:prstGeom>
        </p:spPr>
        <p:txBody>
          <a:bodyPr lIns="0" tIns="0" rIns="0" bIns="0">
            <a:normAutofit/>
          </a:bodyPr>
          <a:lstStyle>
            <a:lvl1pPr marL="0" indent="0">
              <a:buNone/>
              <a:defRPr sz="2000"/>
            </a:lvl1pPr>
          </a:lstStyle>
          <a:p>
            <a:pPr lvl="0"/>
            <a:r>
              <a:rPr lang="en-US" noProof="0"/>
              <a:t>Click to edit Master text styles</a:t>
            </a:r>
          </a:p>
        </p:txBody>
      </p:sp>
      <p:sp>
        <p:nvSpPr>
          <p:cNvPr id="11" name="TextBox 10">
            <a:extLst>
              <a:ext uri="{FF2B5EF4-FFF2-40B4-BE49-F238E27FC236}">
                <a16:creationId xmlns:a16="http://schemas.microsoft.com/office/drawing/2014/main" id="{4663AB3E-8BB7-2D4E-9A4B-1FA373B92B4A}"/>
              </a:ext>
            </a:extLst>
          </p:cNvPr>
          <p:cNvSpPr txBox="1"/>
          <p:nvPr userDrawn="1"/>
        </p:nvSpPr>
        <p:spPr>
          <a:xfrm>
            <a:off x="442913"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22 – 26 July · Munich, Germany and virtual</a:t>
            </a:r>
          </a:p>
        </p:txBody>
      </p:sp>
      <p:sp>
        <p:nvSpPr>
          <p:cNvPr id="18" name="Title 1">
            <a:extLst>
              <a:ext uri="{FF2B5EF4-FFF2-40B4-BE49-F238E27FC236}">
                <a16:creationId xmlns:a16="http://schemas.microsoft.com/office/drawing/2014/main" id="{4C75301D-79B8-304D-A9AB-978AFF9076BB}"/>
              </a:ext>
            </a:extLst>
          </p:cNvPr>
          <p:cNvSpPr>
            <a:spLocks noGrp="1"/>
          </p:cNvSpPr>
          <p:nvPr>
            <p:ph type="title"/>
          </p:nvPr>
        </p:nvSpPr>
        <p:spPr>
          <a:xfrm>
            <a:off x="4116391" y="441325"/>
            <a:ext cx="7632700" cy="1223964"/>
          </a:xfrm>
          <a:prstGeom prst="rect">
            <a:avLst/>
          </a:prstGeom>
        </p:spPr>
        <p:txBody>
          <a:bodyPr lIns="0" tIns="0" rIns="0" bIns="0" anchor="t"/>
          <a:lstStyle/>
          <a:p>
            <a:r>
              <a:rPr lang="en-US" noProof="0"/>
              <a:t>Click to edit Master title style</a:t>
            </a:r>
            <a:endParaRPr lang="en-GB" noProof="0"/>
          </a:p>
        </p:txBody>
      </p:sp>
      <p:sp>
        <p:nvSpPr>
          <p:cNvPr id="13" name="TextBox 12">
            <a:extLst>
              <a:ext uri="{FF2B5EF4-FFF2-40B4-BE49-F238E27FC236}">
                <a16:creationId xmlns:a16="http://schemas.microsoft.com/office/drawing/2014/main" id="{CEEB2E94-95BD-AF4A-8CB8-DEF6AF2D71CC}"/>
              </a:ext>
            </a:extLst>
          </p:cNvPr>
          <p:cNvSpPr txBox="1"/>
          <p:nvPr userDrawn="1"/>
        </p:nvSpPr>
        <p:spPr>
          <a:xfrm>
            <a:off x="4116389"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aids2024.org</a:t>
            </a:r>
          </a:p>
        </p:txBody>
      </p:sp>
      <p:sp>
        <p:nvSpPr>
          <p:cNvPr id="16" name="TextBox 15">
            <a:extLst>
              <a:ext uri="{FF2B5EF4-FFF2-40B4-BE49-F238E27FC236}">
                <a16:creationId xmlns:a16="http://schemas.microsoft.com/office/drawing/2014/main" id="{63903E21-8E3C-EA42-845E-ACA015593389}"/>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
        <p:nvSpPr>
          <p:cNvPr id="4" name="Text Placeholder 3">
            <a:extLst>
              <a:ext uri="{FF2B5EF4-FFF2-40B4-BE49-F238E27FC236}">
                <a16:creationId xmlns:a16="http://schemas.microsoft.com/office/drawing/2014/main" id="{6F60080C-8E2C-13C8-F305-B9340CF0ACDB}"/>
              </a:ext>
            </a:extLst>
          </p:cNvPr>
          <p:cNvSpPr>
            <a:spLocks noGrp="1"/>
          </p:cNvSpPr>
          <p:nvPr>
            <p:ph type="body" sz="quarter" idx="17" hasCustomPrompt="1"/>
          </p:nvPr>
        </p:nvSpPr>
        <p:spPr>
          <a:xfrm>
            <a:off x="442913" y="2097088"/>
            <a:ext cx="7200900" cy="4103687"/>
          </a:xfrm>
        </p:spPr>
        <p:txBody>
          <a:bodyPr/>
          <a:lstStyle>
            <a:lvl1pPr marL="0" indent="0">
              <a:buNone/>
              <a:defRPr/>
            </a:lvl1pPr>
          </a:lstStyle>
          <a:p>
            <a:r>
              <a:rPr lang="en-GB" noProof="0" dirty="0" err="1"/>
              <a:t>Nulla</a:t>
            </a:r>
            <a:r>
              <a:rPr lang="en-GB" noProof="0" dirty="0"/>
              <a:t> </a:t>
            </a:r>
            <a:r>
              <a:rPr lang="en-GB" noProof="0" dirty="0" err="1"/>
              <a:t>quis</a:t>
            </a:r>
            <a:r>
              <a:rPr lang="en-GB" noProof="0" dirty="0"/>
              <a:t> lorem </a:t>
            </a:r>
            <a:r>
              <a:rPr lang="en-GB" noProof="0" dirty="0" err="1"/>
              <a:t>ut</a:t>
            </a:r>
            <a:r>
              <a:rPr lang="en-GB" noProof="0" dirty="0"/>
              <a:t> libero </a:t>
            </a:r>
            <a:r>
              <a:rPr lang="en-GB" noProof="0" dirty="0" err="1"/>
              <a:t>malesuada</a:t>
            </a:r>
            <a:r>
              <a:rPr lang="en-GB" noProof="0" dirty="0"/>
              <a:t> </a:t>
            </a:r>
            <a:r>
              <a:rPr lang="en-GB" noProof="0" dirty="0" err="1"/>
              <a:t>feugiat</a:t>
            </a:r>
            <a:r>
              <a:rPr lang="en-GB" noProof="0" dirty="0"/>
              <a:t>. </a:t>
            </a:r>
            <a:r>
              <a:rPr lang="en-GB" noProof="0" dirty="0" err="1"/>
              <a:t>Curabitur</a:t>
            </a:r>
            <a:r>
              <a:rPr lang="en-GB" noProof="0" dirty="0"/>
              <a:t> non </a:t>
            </a:r>
            <a:r>
              <a:rPr lang="en-GB" noProof="0" dirty="0" err="1"/>
              <a:t>nulla</a:t>
            </a:r>
            <a:r>
              <a:rPr lang="en-GB" noProof="0" dirty="0"/>
              <a:t> sit </a:t>
            </a:r>
            <a:r>
              <a:rPr lang="en-GB" noProof="0" dirty="0" err="1"/>
              <a:t>amet</a:t>
            </a:r>
            <a:r>
              <a:rPr lang="en-GB" noProof="0" dirty="0"/>
              <a:t> </a:t>
            </a:r>
            <a:r>
              <a:rPr lang="en-GB" noProof="0" dirty="0" err="1"/>
              <a:t>nisl</a:t>
            </a:r>
            <a:r>
              <a:rPr lang="en-GB" noProof="0" dirty="0"/>
              <a:t> tempus convallis </a:t>
            </a:r>
            <a:r>
              <a:rPr lang="en-GB" noProof="0" dirty="0" err="1"/>
              <a:t>quis</a:t>
            </a:r>
            <a:r>
              <a:rPr lang="en-GB" noProof="0" dirty="0"/>
              <a:t> ac </a:t>
            </a:r>
            <a:r>
              <a:rPr lang="en-GB" noProof="0" dirty="0" err="1"/>
              <a:t>lectus</a:t>
            </a:r>
            <a:r>
              <a:rPr lang="en-GB" noProof="0" dirty="0"/>
              <a:t>.</a:t>
            </a:r>
          </a:p>
          <a:p>
            <a:r>
              <a:rPr lang="en-GB" noProof="0" dirty="0"/>
              <a:t>Proin </a:t>
            </a:r>
            <a:r>
              <a:rPr lang="en-GB" noProof="0" dirty="0" err="1"/>
              <a:t>eget</a:t>
            </a:r>
            <a:r>
              <a:rPr lang="en-GB" noProof="0" dirty="0"/>
              <a:t> </a:t>
            </a:r>
            <a:r>
              <a:rPr lang="en-GB" noProof="0" dirty="0" err="1"/>
              <a:t>tortor</a:t>
            </a:r>
            <a:r>
              <a:rPr lang="en-GB" noProof="0" dirty="0"/>
              <a:t> </a:t>
            </a:r>
            <a:r>
              <a:rPr lang="en-GB" noProof="0" dirty="0" err="1"/>
              <a:t>risus</a:t>
            </a:r>
            <a:r>
              <a:rPr lang="en-GB" noProof="0" dirty="0"/>
              <a:t>. Lorem ipsum </a:t>
            </a:r>
            <a:r>
              <a:rPr lang="en-GB" noProof="0" dirty="0" err="1"/>
              <a:t>dolor</a:t>
            </a:r>
            <a:r>
              <a:rPr lang="en-GB" noProof="0" dirty="0"/>
              <a:t> sit </a:t>
            </a:r>
            <a:r>
              <a:rPr lang="en-GB" noProof="0" dirty="0" err="1"/>
              <a:t>amet</a:t>
            </a:r>
            <a:r>
              <a:rPr lang="en-GB" noProof="0" dirty="0"/>
              <a:t>, </a:t>
            </a:r>
            <a:r>
              <a:rPr lang="en-GB" noProof="0" dirty="0" err="1"/>
              <a:t>consectetur</a:t>
            </a:r>
            <a:r>
              <a:rPr lang="en-GB" noProof="0" dirty="0"/>
              <a:t> </a:t>
            </a:r>
            <a:r>
              <a:rPr lang="en-GB" noProof="0" dirty="0" err="1"/>
              <a:t>adipiscing</a:t>
            </a:r>
            <a:r>
              <a:rPr lang="en-GB" noProof="0" dirty="0"/>
              <a:t> </a:t>
            </a:r>
            <a:r>
              <a:rPr lang="en-GB" noProof="0" dirty="0" err="1"/>
              <a:t>elit</a:t>
            </a:r>
            <a:r>
              <a:rPr lang="en-GB" noProof="0" dirty="0"/>
              <a:t>.</a:t>
            </a:r>
          </a:p>
          <a:p>
            <a:pPr marL="457200" indent="-457200">
              <a:buFont typeface="Arial" panose="020B0604020202020204" pitchFamily="34" charset="0"/>
              <a:buChar char="•"/>
            </a:pPr>
            <a:r>
              <a:rPr lang="en-GB" noProof="0" dirty="0"/>
              <a:t>Donec </a:t>
            </a:r>
            <a:r>
              <a:rPr lang="en-GB" noProof="0" dirty="0" err="1"/>
              <a:t>rutrum</a:t>
            </a:r>
            <a:r>
              <a:rPr lang="en-GB" noProof="0" dirty="0"/>
              <a:t> </a:t>
            </a:r>
            <a:r>
              <a:rPr lang="en-GB" noProof="0" dirty="0" err="1"/>
              <a:t>congue</a:t>
            </a:r>
            <a:r>
              <a:rPr lang="en-GB" noProof="0" dirty="0"/>
              <a:t> </a:t>
            </a:r>
            <a:r>
              <a:rPr lang="en-GB" noProof="0" dirty="0" err="1"/>
              <a:t>leo</a:t>
            </a:r>
            <a:r>
              <a:rPr lang="en-GB" noProof="0" dirty="0"/>
              <a:t> </a:t>
            </a:r>
            <a:r>
              <a:rPr lang="en-GB" noProof="0" dirty="0" err="1"/>
              <a:t>eget</a:t>
            </a:r>
            <a:r>
              <a:rPr lang="en-GB" noProof="0" dirty="0"/>
              <a:t> </a:t>
            </a:r>
            <a:r>
              <a:rPr lang="en-GB" noProof="0" dirty="0" err="1"/>
              <a:t>malesuada</a:t>
            </a:r>
            <a:r>
              <a:rPr lang="en-GB" noProof="0" dirty="0"/>
              <a:t>.</a:t>
            </a:r>
          </a:p>
          <a:p>
            <a:pPr marL="457200" indent="-457200">
              <a:buFont typeface="Arial" panose="020B0604020202020204" pitchFamily="34" charset="0"/>
              <a:buChar char="•"/>
            </a:pPr>
            <a:r>
              <a:rPr lang="en-GB" noProof="0" dirty="0" err="1"/>
              <a:t>Curabitur</a:t>
            </a:r>
            <a:r>
              <a:rPr lang="en-GB" noProof="0" dirty="0"/>
              <a:t> </a:t>
            </a:r>
            <a:r>
              <a:rPr lang="en-GB" noProof="0" dirty="0" err="1"/>
              <a:t>aliquet</a:t>
            </a:r>
            <a:r>
              <a:rPr lang="en-GB" noProof="0" dirty="0"/>
              <a:t> </a:t>
            </a:r>
            <a:r>
              <a:rPr lang="en-GB" noProof="0" dirty="0" err="1"/>
              <a:t>quam</a:t>
            </a:r>
            <a:r>
              <a:rPr lang="en-GB" noProof="0" dirty="0"/>
              <a:t> id dui </a:t>
            </a:r>
            <a:r>
              <a:rPr lang="en-GB" noProof="0" dirty="0" err="1"/>
              <a:t>posuere</a:t>
            </a:r>
            <a:r>
              <a:rPr lang="en-GB" noProof="0" dirty="0"/>
              <a:t> </a:t>
            </a:r>
            <a:r>
              <a:rPr lang="en-GB" noProof="0" dirty="0" err="1"/>
              <a:t>blandit</a:t>
            </a:r>
            <a:r>
              <a:rPr lang="en-GB" noProof="0" dirty="0"/>
              <a:t>.</a:t>
            </a:r>
          </a:p>
          <a:p>
            <a:pPr marL="457200" indent="-457200">
              <a:buFont typeface="Arial" panose="020B0604020202020204" pitchFamily="34" charset="0"/>
              <a:buChar char="•"/>
            </a:pPr>
            <a:r>
              <a:rPr lang="en-GB" noProof="0" dirty="0"/>
              <a:t>Proin </a:t>
            </a:r>
            <a:r>
              <a:rPr lang="en-GB" noProof="0" dirty="0" err="1"/>
              <a:t>eget</a:t>
            </a:r>
            <a:r>
              <a:rPr lang="en-GB" noProof="0" dirty="0"/>
              <a:t> </a:t>
            </a:r>
            <a:r>
              <a:rPr lang="en-GB" noProof="0" dirty="0" err="1"/>
              <a:t>tortor</a:t>
            </a:r>
            <a:r>
              <a:rPr lang="en-GB" noProof="0" dirty="0"/>
              <a:t> </a:t>
            </a:r>
            <a:r>
              <a:rPr lang="en-GB" noProof="0" dirty="0" err="1"/>
              <a:t>risus</a:t>
            </a:r>
            <a:r>
              <a:rPr lang="en-GB" noProof="0" dirty="0"/>
              <a:t>.</a:t>
            </a:r>
          </a:p>
        </p:txBody>
      </p:sp>
    </p:spTree>
    <p:extLst>
      <p:ext uri="{BB962C8B-B14F-4D97-AF65-F5344CB8AC3E}">
        <p14:creationId xmlns:p14="http://schemas.microsoft.com/office/powerpoint/2010/main" val="3001938430"/>
      </p:ext>
    </p:extLst>
  </p:cSld>
  <p:clrMapOvr>
    <a:masterClrMapping/>
  </p:clrMapOvr>
  <p:extLst>
    <p:ext uri="{DCECCB84-F9BA-43D5-87BE-67443E8EF086}">
      <p15:sldGuideLst xmlns:p15="http://schemas.microsoft.com/office/powerpoint/2012/main">
        <p15:guide id="1" orient="horz" pos="1888">
          <p15:clr>
            <a:srgbClr val="FBAE40"/>
          </p15:clr>
        </p15:guide>
        <p15:guide id="2" orient="horz" pos="1729">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116390" y="441326"/>
            <a:ext cx="7632692" cy="1223964"/>
          </a:xfrm>
          <a:prstGeom prst="rect">
            <a:avLst/>
          </a:prstGeom>
        </p:spPr>
        <p:txBody>
          <a:bodyPr vert="horz" lIns="0" tIns="0" rIns="0" bIns="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42907" y="2097090"/>
            <a:ext cx="11306175" cy="4079872"/>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4" name="Picture 3">
            <a:extLst>
              <a:ext uri="{FF2B5EF4-FFF2-40B4-BE49-F238E27FC236}">
                <a16:creationId xmlns:a16="http://schemas.microsoft.com/office/drawing/2014/main" id="{DB2911C2-CB14-73B1-B98D-60E41E95A97B}"/>
              </a:ext>
            </a:extLst>
          </p:cNvPr>
          <p:cNvPicPr>
            <a:picLocks noChangeAspect="1"/>
          </p:cNvPicPr>
          <p:nvPr userDrawn="1"/>
        </p:nvPicPr>
        <p:blipFill>
          <a:blip r:embed="rId15"/>
          <a:srcRect/>
          <a:stretch/>
        </p:blipFill>
        <p:spPr>
          <a:xfrm>
            <a:off x="251232" y="207065"/>
            <a:ext cx="2048330" cy="1318904"/>
          </a:xfrm>
          <a:prstGeom prst="rect">
            <a:avLst/>
          </a:prstGeom>
        </p:spPr>
      </p:pic>
    </p:spTree>
    <p:extLst>
      <p:ext uri="{BB962C8B-B14F-4D97-AF65-F5344CB8AC3E}">
        <p14:creationId xmlns:p14="http://schemas.microsoft.com/office/powerpoint/2010/main" val="2999483053"/>
      </p:ext>
    </p:extLst>
  </p:cSld>
  <p:clrMap bg1="lt1" tx1="dk1" bg2="lt2" tx2="dk2" accent1="accent1" accent2="accent2" accent3="accent3" accent4="accent4" accent5="accent5" accent6="accent6" hlink="hlink" folHlink="folHlink"/>
  <p:sldLayoutIdLst>
    <p:sldLayoutId id="2147483693" r:id="rId1"/>
    <p:sldLayoutId id="2147483673" r:id="rId2"/>
    <p:sldLayoutId id="2147483690" r:id="rId3"/>
    <p:sldLayoutId id="2147483694" r:id="rId4"/>
    <p:sldLayoutId id="2147483665" r:id="rId5"/>
    <p:sldLayoutId id="2147483667" r:id="rId6"/>
    <p:sldLayoutId id="2147483698" r:id="rId7"/>
    <p:sldLayoutId id="2147483699" r:id="rId8"/>
    <p:sldLayoutId id="2147483700" r:id="rId9"/>
    <p:sldLayoutId id="2147483696" r:id="rId10"/>
    <p:sldLayoutId id="2147483697" r:id="rId11"/>
    <p:sldLayoutId id="2147483674" r:id="rId12"/>
    <p:sldLayoutId id="2147483701" r:id="rId13"/>
  </p:sldLayoutIdLst>
  <p:txStyles>
    <p:title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79">
          <p15:clr>
            <a:srgbClr val="F26B43"/>
          </p15:clr>
        </p15:guide>
        <p15:guide id="2" pos="2593">
          <p15:clr>
            <a:srgbClr val="F26B43"/>
          </p15:clr>
        </p15:guide>
        <p15:guide id="3" pos="2865">
          <p15:clr>
            <a:srgbClr val="F26B43"/>
          </p15:clr>
        </p15:guide>
        <p15:guide id="4" pos="3704">
          <p15:clr>
            <a:srgbClr val="F26B43"/>
          </p15:clr>
        </p15:guide>
        <p15:guide id="5" pos="3976">
          <p15:clr>
            <a:srgbClr val="F26B43"/>
          </p15:clr>
        </p15:guide>
        <p15:guide id="6" pos="4815">
          <p15:clr>
            <a:srgbClr val="F26B43"/>
          </p15:clr>
        </p15:guide>
        <p15:guide id="7" pos="5087">
          <p15:clr>
            <a:srgbClr val="F26B43"/>
          </p15:clr>
        </p15:guide>
        <p15:guide id="8" pos="7401">
          <p15:clr>
            <a:srgbClr val="F26B43"/>
          </p15:clr>
        </p15:guide>
        <p15:guide id="9" orient="horz" pos="278">
          <p15:clr>
            <a:srgbClr val="F26B43"/>
          </p15:clr>
        </p15:guide>
        <p15:guide id="10" orient="horz" pos="1049">
          <p15:clr>
            <a:srgbClr val="F26B43"/>
          </p15:clr>
        </p15:guide>
        <p15:guide id="11" orient="horz" pos="1321">
          <p15:clr>
            <a:srgbClr val="F26B43"/>
          </p15:clr>
        </p15:guide>
        <p15:guide id="12" orient="horz" pos="3906">
          <p15:clr>
            <a:srgbClr val="F26B43"/>
          </p15:clr>
        </p15:guide>
        <p15:guide id="13" orient="horz" pos="4178">
          <p15:clr>
            <a:srgbClr val="F26B43"/>
          </p15:clr>
        </p15:guide>
        <p15:guide id="14" orient="horz" pos="4042">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5.jpeg"/><Relationship Id="rId7"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g"/><Relationship Id="rId9"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hyperlink" Target="mailto:pcc@iasociety.org"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18/10/relationships/comments" Target="../comments/modernComment_112_315A449E.xml"/><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hyperlink" Target="https://www.who.int/publications/i/item/9789240023581" TargetMode="External"/><Relationship Id="rId7" Type="http://schemas.openxmlformats.org/officeDocument/2006/relationships/hyperlink" Target="https://www.who.int/publications/i/item/9789240055315"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6.jpeg"/><Relationship Id="rId5" Type="http://schemas.openxmlformats.org/officeDocument/2006/relationships/hyperlink" Target="https://www.who.int/publications/i/item/9789240053779" TargetMode="External"/><Relationship Id="rId4" Type="http://schemas.openxmlformats.org/officeDocument/2006/relationships/image" Target="../media/image5.jpeg"/><Relationship Id="rId9" Type="http://schemas.openxmlformats.org/officeDocument/2006/relationships/image" Target="../media/image8.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9.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F4D35D-9FB0-95A3-17CD-1754C0D7C0AA}"/>
              </a:ext>
            </a:extLst>
          </p:cNvPr>
          <p:cNvSpPr>
            <a:spLocks noGrp="1"/>
          </p:cNvSpPr>
          <p:nvPr>
            <p:ph type="title"/>
          </p:nvPr>
        </p:nvSpPr>
        <p:spPr/>
        <p:txBody>
          <a:bodyPr anchor="ctr" anchorCtr="0">
            <a:normAutofit/>
          </a:bodyPr>
          <a:lstStyle/>
          <a:p>
            <a:r>
              <a:rPr lang="en-GB" noProof="0" dirty="0"/>
              <a:t>How we got here</a:t>
            </a:r>
            <a:endParaRPr lang="en-GB" dirty="0"/>
          </a:p>
        </p:txBody>
      </p:sp>
      <p:sp>
        <p:nvSpPr>
          <p:cNvPr id="3" name="Text Placeholder 2">
            <a:extLst>
              <a:ext uri="{FF2B5EF4-FFF2-40B4-BE49-F238E27FC236}">
                <a16:creationId xmlns:a16="http://schemas.microsoft.com/office/drawing/2014/main" id="{6EA84B2F-E52F-9015-D192-CF183D256194}"/>
              </a:ext>
            </a:extLst>
          </p:cNvPr>
          <p:cNvSpPr>
            <a:spLocks noGrp="1"/>
          </p:cNvSpPr>
          <p:nvPr>
            <p:ph type="body" sz="quarter" idx="10"/>
          </p:nvPr>
        </p:nvSpPr>
        <p:spPr/>
        <p:txBody>
          <a:bodyPr>
            <a:normAutofit fontScale="85000" lnSpcReduction="10000"/>
          </a:bodyPr>
          <a:lstStyle/>
          <a:p>
            <a:r>
              <a:rPr lang="en-GB" sz="1800" spc="10" dirty="0">
                <a:effectLst/>
                <a:ea typeface="MS Mincho" panose="02020609040205080304" pitchFamily="49" charset="-128"/>
                <a:cs typeface="Times New Roman" panose="02020603050405020304" pitchFamily="18" charset="0"/>
              </a:rPr>
              <a:t>A global consensus statement on person-centred care within the HIV response: how we got here and where we are going next</a:t>
            </a:r>
            <a:endParaRPr lang="en-GB" dirty="0"/>
          </a:p>
        </p:txBody>
      </p:sp>
      <p:sp>
        <p:nvSpPr>
          <p:cNvPr id="4" name="Text Placeholder 3">
            <a:extLst>
              <a:ext uri="{FF2B5EF4-FFF2-40B4-BE49-F238E27FC236}">
                <a16:creationId xmlns:a16="http://schemas.microsoft.com/office/drawing/2014/main" id="{44289A9C-59C8-D96C-FF8D-6EF6BF55A525}"/>
              </a:ext>
            </a:extLst>
          </p:cNvPr>
          <p:cNvSpPr>
            <a:spLocks noGrp="1"/>
          </p:cNvSpPr>
          <p:nvPr>
            <p:ph type="body" sz="quarter" idx="11"/>
          </p:nvPr>
        </p:nvSpPr>
        <p:spPr/>
        <p:txBody>
          <a:bodyPr/>
          <a:lstStyle/>
          <a:p>
            <a:r>
              <a:rPr lang="en-GB" dirty="0"/>
              <a:t>Darrell H. S. Tan, University of Toronto, Canada</a:t>
            </a:r>
          </a:p>
        </p:txBody>
      </p:sp>
    </p:spTree>
    <p:extLst>
      <p:ext uri="{BB962C8B-B14F-4D97-AF65-F5344CB8AC3E}">
        <p14:creationId xmlns:p14="http://schemas.microsoft.com/office/powerpoint/2010/main" val="9241443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66E8DF0-9B89-08C6-CDA2-DCA772057A98}"/>
              </a:ext>
            </a:extLst>
          </p:cNvPr>
          <p:cNvSpPr>
            <a:spLocks noGrp="1"/>
          </p:cNvSpPr>
          <p:nvPr>
            <p:ph sz="quarter" idx="13"/>
          </p:nvPr>
        </p:nvSpPr>
        <p:spPr/>
        <p:txBody>
          <a:bodyPr>
            <a:normAutofit/>
          </a:bodyPr>
          <a:lstStyle/>
          <a:p>
            <a:pPr marL="898525" indent="-898525">
              <a:buFont typeface="Courier New" panose="02070309020205020404" pitchFamily="49" charset="0"/>
              <a:buChar char="o"/>
            </a:pPr>
            <a:r>
              <a:rPr lang="en-US" dirty="0"/>
              <a:t>Uses person-first and destigmatizing language </a:t>
            </a:r>
          </a:p>
          <a:p>
            <a:pPr marL="898525" indent="-898525">
              <a:buFont typeface="Courier New" panose="02070309020205020404" pitchFamily="49" charset="0"/>
              <a:buChar char="o"/>
            </a:pPr>
            <a:r>
              <a:rPr lang="en-US" dirty="0"/>
              <a:t>Builds health literacy and self-advocacy capabilities </a:t>
            </a:r>
          </a:p>
          <a:p>
            <a:pPr marL="898525" indent="-898525">
              <a:buFont typeface="Courier New" panose="02070309020205020404" pitchFamily="49" charset="0"/>
              <a:buChar char="o"/>
            </a:pPr>
            <a:r>
              <a:rPr lang="en-US" dirty="0"/>
              <a:t>Prioritizes client-healthcare provider partnerships and communication </a:t>
            </a:r>
          </a:p>
          <a:p>
            <a:pPr marL="898525" indent="-898525">
              <a:buFont typeface="Courier New" panose="02070309020205020404" pitchFamily="49" charset="0"/>
              <a:buChar char="o"/>
            </a:pPr>
            <a:r>
              <a:rPr lang="en-US" dirty="0"/>
              <a:t>Fosters a culture that hears all voices in the care team</a:t>
            </a:r>
          </a:p>
          <a:p>
            <a:pPr marL="898525" indent="-898525"/>
            <a:endParaRPr lang="en-CH" dirty="0"/>
          </a:p>
        </p:txBody>
      </p:sp>
      <p:sp>
        <p:nvSpPr>
          <p:cNvPr id="3" name="Title 2">
            <a:extLst>
              <a:ext uri="{FF2B5EF4-FFF2-40B4-BE49-F238E27FC236}">
                <a16:creationId xmlns:a16="http://schemas.microsoft.com/office/drawing/2014/main" id="{7834FA90-5C51-6BFB-2A04-B68A1C1604FF}"/>
              </a:ext>
            </a:extLst>
          </p:cNvPr>
          <p:cNvSpPr>
            <a:spLocks noGrp="1"/>
          </p:cNvSpPr>
          <p:nvPr>
            <p:ph type="title"/>
          </p:nvPr>
        </p:nvSpPr>
        <p:spPr/>
        <p:txBody>
          <a:bodyPr/>
          <a:lstStyle/>
          <a:p>
            <a:r>
              <a:rPr lang="en-US" dirty="0"/>
              <a:t>Relationships and empowerment</a:t>
            </a:r>
            <a:endParaRPr lang="en-CH" dirty="0"/>
          </a:p>
        </p:txBody>
      </p:sp>
    </p:spTree>
    <p:extLst>
      <p:ext uri="{BB962C8B-B14F-4D97-AF65-F5344CB8AC3E}">
        <p14:creationId xmlns:p14="http://schemas.microsoft.com/office/powerpoint/2010/main" val="22914755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7911EAF-6767-A021-EAD8-16D610139C69}"/>
              </a:ext>
            </a:extLst>
          </p:cNvPr>
          <p:cNvSpPr>
            <a:spLocks noGrp="1"/>
          </p:cNvSpPr>
          <p:nvPr>
            <p:ph sz="quarter" idx="13"/>
          </p:nvPr>
        </p:nvSpPr>
        <p:spPr>
          <a:xfrm>
            <a:off x="442917" y="2097091"/>
            <a:ext cx="10924021" cy="4103687"/>
          </a:xfrm>
        </p:spPr>
        <p:txBody>
          <a:bodyPr>
            <a:normAutofit/>
          </a:bodyPr>
          <a:lstStyle/>
          <a:p>
            <a:pPr marL="898525" indent="-898525">
              <a:buFont typeface="Courier New" panose="02070309020205020404" pitchFamily="49" charset="0"/>
              <a:buChar char="o"/>
            </a:pPr>
            <a:r>
              <a:rPr lang="en-US" dirty="0"/>
              <a:t>Uses shared decision-making processes</a:t>
            </a:r>
          </a:p>
          <a:p>
            <a:pPr marL="898525" indent="-898525">
              <a:buFont typeface="Courier New" panose="02070309020205020404" pitchFamily="49" charset="0"/>
              <a:buChar char="o"/>
            </a:pPr>
            <a:r>
              <a:rPr lang="en-US" dirty="0"/>
              <a:t>Provides sex-positive, stigma-free and gender-affirming HIV care and prevention services, preferably within integrated care models </a:t>
            </a:r>
          </a:p>
          <a:p>
            <a:pPr marL="898525" indent="-898525">
              <a:buFont typeface="Courier New" panose="02070309020205020404" pitchFamily="49" charset="0"/>
              <a:buChar char="o"/>
            </a:pPr>
            <a:r>
              <a:rPr lang="en-US" dirty="0"/>
              <a:t>Is responsive to choice, confidentiality, needs and preferences</a:t>
            </a:r>
          </a:p>
          <a:p>
            <a:pPr marL="898525" indent="-898525">
              <a:buFont typeface="Courier New" panose="02070309020205020404" pitchFamily="49" charset="0"/>
              <a:buChar char="o"/>
            </a:pPr>
            <a:r>
              <a:rPr lang="en-US" dirty="0"/>
              <a:t>Includes care for healthy ageing and a life-course perspective </a:t>
            </a:r>
          </a:p>
          <a:p>
            <a:pPr marL="898525" indent="-898525">
              <a:buFont typeface="Courier New" panose="02070309020205020404" pitchFamily="49" charset="0"/>
              <a:buChar char="o"/>
            </a:pPr>
            <a:r>
              <a:rPr lang="en-US" dirty="0"/>
              <a:t>Implements stigma-reduction efforts and protections from discrimination</a:t>
            </a:r>
          </a:p>
          <a:p>
            <a:pPr marL="898525" indent="-898525">
              <a:buFont typeface="Courier New" panose="02070309020205020404" pitchFamily="49" charset="0"/>
              <a:buChar char="o"/>
            </a:pPr>
            <a:r>
              <a:rPr lang="en-US" dirty="0"/>
              <a:t>Includes harm reduction </a:t>
            </a:r>
          </a:p>
          <a:p>
            <a:pPr marL="898525" indent="-898525"/>
            <a:endParaRPr lang="en-US" dirty="0"/>
          </a:p>
          <a:p>
            <a:pPr marL="898525" indent="-898525"/>
            <a:endParaRPr lang="en-CH" dirty="0"/>
          </a:p>
        </p:txBody>
      </p:sp>
      <p:sp>
        <p:nvSpPr>
          <p:cNvPr id="3" name="Title 2">
            <a:extLst>
              <a:ext uri="{FF2B5EF4-FFF2-40B4-BE49-F238E27FC236}">
                <a16:creationId xmlns:a16="http://schemas.microsoft.com/office/drawing/2014/main" id="{2F48B64A-5981-7526-CB64-B5184C79CE26}"/>
              </a:ext>
            </a:extLst>
          </p:cNvPr>
          <p:cNvSpPr>
            <a:spLocks noGrp="1"/>
          </p:cNvSpPr>
          <p:nvPr>
            <p:ph type="title"/>
          </p:nvPr>
        </p:nvSpPr>
        <p:spPr/>
        <p:txBody>
          <a:bodyPr/>
          <a:lstStyle/>
          <a:p>
            <a:r>
              <a:rPr lang="en-US" dirty="0"/>
              <a:t>Complex clinical needs and integrated services</a:t>
            </a:r>
            <a:endParaRPr lang="en-CH" dirty="0"/>
          </a:p>
        </p:txBody>
      </p:sp>
    </p:spTree>
    <p:extLst>
      <p:ext uri="{BB962C8B-B14F-4D97-AF65-F5344CB8AC3E}">
        <p14:creationId xmlns:p14="http://schemas.microsoft.com/office/powerpoint/2010/main" val="21955601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D467EBB-E8C0-8E30-3596-873F6E9D22EA}"/>
              </a:ext>
            </a:extLst>
          </p:cNvPr>
          <p:cNvSpPr>
            <a:spLocks noGrp="1"/>
          </p:cNvSpPr>
          <p:nvPr>
            <p:ph sz="quarter" idx="13"/>
          </p:nvPr>
        </p:nvSpPr>
        <p:spPr/>
        <p:txBody>
          <a:bodyPr>
            <a:normAutofit fontScale="92500"/>
          </a:bodyPr>
          <a:lstStyle/>
          <a:p>
            <a:pPr marL="898525" indent="-898525">
              <a:buFont typeface="Courier New" panose="02070309020205020404" pitchFamily="49" charset="0"/>
              <a:buChar char="o"/>
            </a:pPr>
            <a:r>
              <a:rPr lang="en-US" dirty="0"/>
              <a:t>Needs a diversity of funding sources and accountability of funders to the communities they serve</a:t>
            </a:r>
          </a:p>
          <a:p>
            <a:pPr marL="898525" indent="-898525">
              <a:buFont typeface="Courier New" panose="02070309020205020404" pitchFamily="49" charset="0"/>
              <a:buChar char="o"/>
            </a:pPr>
            <a:r>
              <a:rPr lang="en-US" dirty="0"/>
              <a:t>Needs an effective primary healthcare system</a:t>
            </a:r>
          </a:p>
          <a:p>
            <a:pPr marL="898525" indent="-898525">
              <a:buFont typeface="Courier New" panose="02070309020205020404" pitchFamily="49" charset="0"/>
              <a:buChar char="o"/>
            </a:pPr>
            <a:r>
              <a:rPr lang="en-US" dirty="0"/>
              <a:t>Prioritizes healthcare providers’ well-being, including resourcing and compensation</a:t>
            </a:r>
          </a:p>
          <a:p>
            <a:pPr marL="898525" indent="-898525">
              <a:buFont typeface="Courier New" panose="02070309020205020404" pitchFamily="49" charset="0"/>
              <a:buChar char="o"/>
            </a:pPr>
            <a:r>
              <a:rPr lang="en-US" dirty="0"/>
              <a:t>Ensures affordable and timely access</a:t>
            </a:r>
          </a:p>
          <a:p>
            <a:pPr marL="898525" indent="-898525">
              <a:buFont typeface="Courier New" panose="02070309020205020404" pitchFamily="49" charset="0"/>
              <a:buChar char="o"/>
            </a:pPr>
            <a:r>
              <a:rPr lang="en-US" dirty="0"/>
              <a:t>Uses appropriate, trusted and accessible digital technology and telehealth </a:t>
            </a:r>
          </a:p>
          <a:p>
            <a:pPr marL="898525" indent="-898525">
              <a:buFont typeface="Courier New" panose="02070309020205020404" pitchFamily="49" charset="0"/>
              <a:buChar char="o"/>
            </a:pPr>
            <a:r>
              <a:rPr lang="en-US" dirty="0"/>
              <a:t>Meaningfully includes clients and community members within design and governance of healthcare services </a:t>
            </a:r>
          </a:p>
          <a:p>
            <a:pPr marL="898525" indent="-898525">
              <a:buFont typeface="Courier New" panose="02070309020205020404" pitchFamily="49" charset="0"/>
              <a:buChar char="o"/>
            </a:pPr>
            <a:r>
              <a:rPr lang="en-US" dirty="0"/>
              <a:t>Acknowledges that peer navigators and community health workers play a critical role </a:t>
            </a:r>
          </a:p>
          <a:p>
            <a:pPr marL="898525" indent="-898525">
              <a:buFont typeface="Courier New" panose="02070309020205020404" pitchFamily="49" charset="0"/>
              <a:buChar char="o"/>
            </a:pPr>
            <a:r>
              <a:rPr lang="en-US" dirty="0"/>
              <a:t>Supports clients and healthcare providers to collaboratively design, deliver and continuously adapt healthcare services</a:t>
            </a:r>
            <a:endParaRPr lang="en-CH" dirty="0"/>
          </a:p>
        </p:txBody>
      </p:sp>
      <p:sp>
        <p:nvSpPr>
          <p:cNvPr id="3" name="Title 2">
            <a:extLst>
              <a:ext uri="{FF2B5EF4-FFF2-40B4-BE49-F238E27FC236}">
                <a16:creationId xmlns:a16="http://schemas.microsoft.com/office/drawing/2014/main" id="{E5CA565D-017D-24C9-A1A3-5D5AC1056BB9}"/>
              </a:ext>
            </a:extLst>
          </p:cNvPr>
          <p:cNvSpPr>
            <a:spLocks noGrp="1"/>
          </p:cNvSpPr>
          <p:nvPr>
            <p:ph type="title"/>
          </p:nvPr>
        </p:nvSpPr>
        <p:spPr>
          <a:xfrm>
            <a:off x="442912" y="441325"/>
            <a:ext cx="9489363" cy="1223964"/>
          </a:xfrm>
        </p:spPr>
        <p:txBody>
          <a:bodyPr>
            <a:noAutofit/>
          </a:bodyPr>
          <a:lstStyle/>
          <a:p>
            <a:r>
              <a:rPr lang="en-US" sz="3800" dirty="0"/>
              <a:t>Resilient health systems &amp; access to Universal Health Coverage</a:t>
            </a:r>
            <a:endParaRPr lang="en-CH" sz="3800" dirty="0"/>
          </a:p>
        </p:txBody>
      </p:sp>
    </p:spTree>
    <p:extLst>
      <p:ext uri="{BB962C8B-B14F-4D97-AF65-F5344CB8AC3E}">
        <p14:creationId xmlns:p14="http://schemas.microsoft.com/office/powerpoint/2010/main" val="16284833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B5330FA-A66D-F8D1-8AF1-1251DC6A1022}"/>
              </a:ext>
            </a:extLst>
          </p:cNvPr>
          <p:cNvSpPr>
            <a:spLocks noGrp="1"/>
          </p:cNvSpPr>
          <p:nvPr>
            <p:ph sz="quarter" idx="13"/>
          </p:nvPr>
        </p:nvSpPr>
        <p:spPr/>
        <p:txBody>
          <a:bodyPr>
            <a:normAutofit/>
          </a:bodyPr>
          <a:lstStyle/>
          <a:p>
            <a:pPr marL="898525" indent="-898525">
              <a:buFont typeface="Courier New" panose="02070309020205020404" pitchFamily="49" charset="0"/>
              <a:buChar char="o"/>
            </a:pPr>
            <a:r>
              <a:rPr lang="en-US" dirty="0"/>
              <a:t>Creating safe spaces</a:t>
            </a:r>
          </a:p>
          <a:p>
            <a:pPr marL="898525" indent="-898525">
              <a:buFont typeface="Courier New" panose="02070309020205020404" pitchFamily="49" charset="0"/>
              <a:buChar char="o"/>
            </a:pPr>
            <a:r>
              <a:rPr lang="en-US" dirty="0"/>
              <a:t>	Building and maintaining trusting relationships </a:t>
            </a:r>
          </a:p>
          <a:p>
            <a:pPr marL="898525" indent="-898525">
              <a:buFont typeface="Courier New" panose="02070309020205020404" pitchFamily="49" charset="0"/>
              <a:buChar char="o"/>
            </a:pPr>
            <a:r>
              <a:rPr lang="en-US" dirty="0"/>
              <a:t>	Appreciating clients’ expertise and lived experience</a:t>
            </a:r>
          </a:p>
          <a:p>
            <a:pPr marL="898525" indent="-898525">
              <a:buFont typeface="Courier New" panose="02070309020205020404" pitchFamily="49" charset="0"/>
              <a:buChar char="o"/>
            </a:pPr>
            <a:r>
              <a:rPr lang="en-US" dirty="0"/>
              <a:t>	Openness to sharing power with clients </a:t>
            </a:r>
          </a:p>
          <a:p>
            <a:pPr marL="898525" indent="-898525">
              <a:buFont typeface="Courier New" panose="02070309020205020404" pitchFamily="49" charset="0"/>
              <a:buChar char="o"/>
            </a:pPr>
            <a:r>
              <a:rPr lang="en-US" dirty="0"/>
              <a:t>Willingness to continue learning from clients </a:t>
            </a:r>
          </a:p>
          <a:p>
            <a:pPr marL="898525" indent="-898525">
              <a:buFont typeface="Courier New" panose="02070309020205020404" pitchFamily="49" charset="0"/>
              <a:buChar char="o"/>
            </a:pPr>
            <a:r>
              <a:rPr lang="en-US" dirty="0"/>
              <a:t>Collaborating across healthcare disciplines and areas of specialization </a:t>
            </a:r>
          </a:p>
          <a:p>
            <a:pPr marL="898525" indent="-898525">
              <a:buFont typeface="Courier New" panose="02070309020205020404" pitchFamily="49" charset="0"/>
              <a:buChar char="o"/>
            </a:pPr>
            <a:r>
              <a:rPr lang="en-US" dirty="0"/>
              <a:t>Embracing the roles of peer support, primary healthcare, differentiated service delivery, pharmacy-based services and telehealth</a:t>
            </a:r>
          </a:p>
        </p:txBody>
      </p:sp>
      <p:sp>
        <p:nvSpPr>
          <p:cNvPr id="3" name="Title 2">
            <a:extLst>
              <a:ext uri="{FF2B5EF4-FFF2-40B4-BE49-F238E27FC236}">
                <a16:creationId xmlns:a16="http://schemas.microsoft.com/office/drawing/2014/main" id="{C8987BDC-CE03-1F3D-1CD3-1688810C648D}"/>
              </a:ext>
            </a:extLst>
          </p:cNvPr>
          <p:cNvSpPr>
            <a:spLocks noGrp="1"/>
          </p:cNvSpPr>
          <p:nvPr>
            <p:ph type="title"/>
          </p:nvPr>
        </p:nvSpPr>
        <p:spPr/>
        <p:txBody>
          <a:bodyPr/>
          <a:lstStyle/>
          <a:p>
            <a:r>
              <a:rPr lang="en-US" dirty="0"/>
              <a:t>Core competencies needed</a:t>
            </a:r>
            <a:endParaRPr lang="en-CH" dirty="0"/>
          </a:p>
        </p:txBody>
      </p:sp>
    </p:spTree>
    <p:extLst>
      <p:ext uri="{BB962C8B-B14F-4D97-AF65-F5344CB8AC3E}">
        <p14:creationId xmlns:p14="http://schemas.microsoft.com/office/powerpoint/2010/main" val="31383078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9CD3F12-CEA5-BE65-7642-917424B8570F}"/>
              </a:ext>
            </a:extLst>
          </p:cNvPr>
          <p:cNvSpPr>
            <a:spLocks noGrp="1"/>
          </p:cNvSpPr>
          <p:nvPr>
            <p:ph sz="quarter" idx="13"/>
          </p:nvPr>
        </p:nvSpPr>
        <p:spPr/>
        <p:txBody>
          <a:bodyPr>
            <a:normAutofit/>
          </a:bodyPr>
          <a:lstStyle/>
          <a:p>
            <a:pPr marL="898525" indent="-898525">
              <a:buAutoNum type="arabicPeriod"/>
            </a:pPr>
            <a:r>
              <a:rPr lang="en-US" dirty="0"/>
              <a:t>Engage clients, peer navigators and community representatives </a:t>
            </a:r>
          </a:p>
          <a:p>
            <a:pPr marL="898525" indent="-898525">
              <a:buAutoNum type="arabicPeriod"/>
            </a:pPr>
            <a:r>
              <a:rPr lang="en-US" dirty="0"/>
              <a:t>Advocate for the fair remuneration of peer navigators, lay providers and community health workers </a:t>
            </a:r>
          </a:p>
          <a:p>
            <a:pPr marL="898525" indent="-898525">
              <a:buFont typeface="Courier New" panose="02070309020205020404" pitchFamily="49" charset="0"/>
              <a:buAutoNum type="arabicPeriod"/>
            </a:pPr>
            <a:r>
              <a:rPr lang="en-US" dirty="0"/>
              <a:t>Advocate for the prioritization of well-being for all healthcare workers</a:t>
            </a:r>
          </a:p>
          <a:p>
            <a:pPr marL="898525" indent="-898525">
              <a:buAutoNum type="arabicPeriod"/>
            </a:pPr>
            <a:r>
              <a:rPr lang="en-US" dirty="0"/>
              <a:t>Prioritize community-academic partnerships in research </a:t>
            </a:r>
          </a:p>
          <a:p>
            <a:pPr marL="898525" indent="-898525">
              <a:buAutoNum type="arabicPeriod"/>
            </a:pPr>
            <a:r>
              <a:rPr lang="en-US" dirty="0"/>
              <a:t>Advocate for strengthened integration of HIV prevention and treatment services into primary healthcare services and the universal health coverage agenda</a:t>
            </a:r>
          </a:p>
          <a:p>
            <a:pPr marL="898525" indent="-898525">
              <a:buAutoNum type="arabicPeriod"/>
            </a:pPr>
            <a:r>
              <a:rPr lang="en-US" dirty="0"/>
              <a:t>Advocate for the use of destigmatizing and person-first language within the HIV response at all levels of the healthcare system</a:t>
            </a:r>
          </a:p>
          <a:p>
            <a:pPr marL="898525" indent="-898525">
              <a:buAutoNum type="arabicPeriod"/>
            </a:pPr>
            <a:r>
              <a:rPr lang="en-US" dirty="0"/>
              <a:t>Support greater understanding and adoption of client-reported outcomes</a:t>
            </a:r>
            <a:endParaRPr lang="en-CH" dirty="0"/>
          </a:p>
        </p:txBody>
      </p:sp>
      <p:sp>
        <p:nvSpPr>
          <p:cNvPr id="3" name="Title 2">
            <a:extLst>
              <a:ext uri="{FF2B5EF4-FFF2-40B4-BE49-F238E27FC236}">
                <a16:creationId xmlns:a16="http://schemas.microsoft.com/office/drawing/2014/main" id="{C7F4AE57-AED5-9B2F-93A8-81F6C9D70DB0}"/>
              </a:ext>
            </a:extLst>
          </p:cNvPr>
          <p:cNvSpPr>
            <a:spLocks noGrp="1"/>
          </p:cNvSpPr>
          <p:nvPr>
            <p:ph type="title"/>
          </p:nvPr>
        </p:nvSpPr>
        <p:spPr/>
        <p:txBody>
          <a:bodyPr/>
          <a:lstStyle/>
          <a:p>
            <a:r>
              <a:rPr lang="en-US" dirty="0"/>
              <a:t>Recommendations</a:t>
            </a:r>
            <a:endParaRPr lang="en-CH" dirty="0"/>
          </a:p>
        </p:txBody>
      </p:sp>
    </p:spTree>
    <p:extLst>
      <p:ext uri="{BB962C8B-B14F-4D97-AF65-F5344CB8AC3E}">
        <p14:creationId xmlns:p14="http://schemas.microsoft.com/office/powerpoint/2010/main" val="2927943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1" nodeType="clickEffect">
                                  <p:stCondLst>
                                    <p:cond delay="0"/>
                                  </p:stCondLst>
                                  <p:childTnLst>
                                    <p:animClr clrSpc="rgb" dir="cw">
                                      <p:cBhvr override="childStyle">
                                        <p:cTn id="6" dur="2000" fill="hold"/>
                                        <p:tgtEl>
                                          <p:spTgt spid="2">
                                            <p:txEl>
                                              <p:pRg st="0" end="0"/>
                                            </p:txEl>
                                          </p:spTgt>
                                        </p:tgtEl>
                                        <p:attrNameLst>
                                          <p:attrName>style.color</p:attrName>
                                        </p:attrNameLst>
                                      </p:cBhvr>
                                      <p:to>
                                        <a:srgbClr val="B2B2B2"/>
                                      </p:to>
                                    </p:animClr>
                                  </p:childTnLst>
                                </p:cTn>
                              </p:par>
                              <p:par>
                                <p:cTn id="7" presetID="1" presetClass="entr" presetSubtype="0" fill="hold" grpId="0"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3" presetClass="emph" presetSubtype="2" fill="hold" grpId="1" nodeType="clickEffect">
                                  <p:stCondLst>
                                    <p:cond delay="0"/>
                                  </p:stCondLst>
                                  <p:childTnLst>
                                    <p:animClr clrSpc="rgb" dir="cw">
                                      <p:cBhvr override="childStyle">
                                        <p:cTn id="16" dur="2000" fill="hold"/>
                                        <p:tgtEl>
                                          <p:spTgt spid="2">
                                            <p:txEl>
                                              <p:pRg st="1" end="1"/>
                                            </p:txEl>
                                          </p:spTgt>
                                        </p:tgtEl>
                                        <p:attrNameLst>
                                          <p:attrName>style.color</p:attrName>
                                        </p:attrNameLst>
                                      </p:cBhvr>
                                      <p:to>
                                        <a:srgbClr val="B2B2B2"/>
                                      </p:to>
                                    </p:animClr>
                                  </p:childTnLst>
                                </p:cTn>
                              </p:par>
                            </p:childTnLst>
                          </p:cTn>
                        </p:par>
                      </p:childTnLst>
                    </p:cTn>
                  </p:par>
                  <p:par>
                    <p:cTn id="17" fill="hold">
                      <p:stCondLst>
                        <p:cond delay="indefinite"/>
                      </p:stCondLst>
                      <p:childTnLst>
                        <p:par>
                          <p:cTn id="18" fill="hold">
                            <p:stCondLst>
                              <p:cond delay="0"/>
                            </p:stCondLst>
                            <p:childTnLst>
                              <p:par>
                                <p:cTn id="19" presetID="3" presetClass="emph" presetSubtype="2" fill="hold" grpId="1" nodeType="clickEffect">
                                  <p:stCondLst>
                                    <p:cond delay="0"/>
                                  </p:stCondLst>
                                  <p:childTnLst>
                                    <p:animClr clrSpc="rgb" dir="cw">
                                      <p:cBhvr override="childStyle">
                                        <p:cTn id="20" dur="2000" fill="hold"/>
                                        <p:tgtEl>
                                          <p:spTgt spid="2">
                                            <p:txEl>
                                              <p:pRg st="2" end="2"/>
                                            </p:txEl>
                                          </p:spTgt>
                                        </p:tgtEl>
                                        <p:attrNameLst>
                                          <p:attrName>style.color</p:attrName>
                                        </p:attrNameLst>
                                      </p:cBhvr>
                                      <p:to>
                                        <a:srgbClr val="B2B2B2"/>
                                      </p:to>
                                    </p:animClr>
                                  </p:childTnLst>
                                </p:cTn>
                              </p:par>
                              <p:par>
                                <p:cTn id="21" presetID="1" presetClass="entr" presetSubtype="0" fill="hold" grpId="0" nodeType="withEffect">
                                  <p:stCondLst>
                                    <p:cond delay="0"/>
                                  </p:stCondLst>
                                  <p:childTnLst>
                                    <p:set>
                                      <p:cBhvr>
                                        <p:cTn id="2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3" presetClass="emph" presetSubtype="2" fill="hold" grpId="1" nodeType="clickEffect">
                                  <p:stCondLst>
                                    <p:cond delay="0"/>
                                  </p:stCondLst>
                                  <p:childTnLst>
                                    <p:animClr clrSpc="rgb" dir="cw">
                                      <p:cBhvr override="childStyle">
                                        <p:cTn id="26" dur="2000" fill="hold"/>
                                        <p:tgtEl>
                                          <p:spTgt spid="2">
                                            <p:txEl>
                                              <p:pRg st="3" end="3"/>
                                            </p:txEl>
                                          </p:spTgt>
                                        </p:tgtEl>
                                        <p:attrNameLst>
                                          <p:attrName>style.color</p:attrName>
                                        </p:attrNameLst>
                                      </p:cBhvr>
                                      <p:to>
                                        <a:srgbClr val="B2B2B2"/>
                                      </p:to>
                                    </p:animClr>
                                  </p:childTnLst>
                                </p:cTn>
                              </p:par>
                              <p:par>
                                <p:cTn id="27" presetID="1" presetClass="entr" presetSubtype="0" fill="hold" grpId="0" nodeType="withEffect">
                                  <p:stCondLst>
                                    <p:cond delay="0"/>
                                  </p:stCondLst>
                                  <p:childTnLst>
                                    <p:set>
                                      <p:cBhvr>
                                        <p:cTn id="2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3" presetClass="emph" presetSubtype="2" fill="hold" grpId="1" nodeType="clickEffect">
                                  <p:stCondLst>
                                    <p:cond delay="0"/>
                                  </p:stCondLst>
                                  <p:childTnLst>
                                    <p:animClr clrSpc="rgb" dir="cw">
                                      <p:cBhvr override="childStyle">
                                        <p:cTn id="32" dur="2000" fill="hold"/>
                                        <p:tgtEl>
                                          <p:spTgt spid="2">
                                            <p:txEl>
                                              <p:pRg st="4" end="4"/>
                                            </p:txEl>
                                          </p:spTgt>
                                        </p:tgtEl>
                                        <p:attrNameLst>
                                          <p:attrName>style.color</p:attrName>
                                        </p:attrNameLst>
                                      </p:cBhvr>
                                      <p:to>
                                        <a:srgbClr val="B2B2B2"/>
                                      </p:to>
                                    </p:animClr>
                                  </p:childTnLst>
                                </p:cTn>
                              </p:par>
                              <p:par>
                                <p:cTn id="33" presetID="1" presetClass="entr" presetSubtype="0" fill="hold" grpId="0" nodeType="withEffect">
                                  <p:stCondLst>
                                    <p:cond delay="0"/>
                                  </p:stCondLst>
                                  <p:childTnLst>
                                    <p:set>
                                      <p:cBhvr>
                                        <p:cTn id="3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3" presetClass="emph" presetSubtype="2" fill="hold" grpId="1" nodeType="clickEffect">
                                  <p:stCondLst>
                                    <p:cond delay="0"/>
                                  </p:stCondLst>
                                  <p:childTnLst>
                                    <p:animClr clrSpc="rgb" dir="cw">
                                      <p:cBhvr override="childStyle">
                                        <p:cTn id="38" dur="2000" fill="hold"/>
                                        <p:tgtEl>
                                          <p:spTgt spid="2">
                                            <p:txEl>
                                              <p:pRg st="5" end="5"/>
                                            </p:txEl>
                                          </p:spTgt>
                                        </p:tgtEl>
                                        <p:attrNameLst>
                                          <p:attrName>style.color</p:attrName>
                                        </p:attrNameLst>
                                      </p:cBhvr>
                                      <p:to>
                                        <a:srgbClr val="B2B2B2"/>
                                      </p:to>
                                    </p:animClr>
                                  </p:childTnLst>
                                </p:cTn>
                              </p:par>
                              <p:par>
                                <p:cTn id="39" presetID="1" presetClass="entr" presetSubtype="0" fill="hold" grpId="0" nodeType="withEffect">
                                  <p:stCondLst>
                                    <p:cond delay="0"/>
                                  </p:stCondLst>
                                  <p:childTnLst>
                                    <p:set>
                                      <p:cBhvr>
                                        <p:cTn id="4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2" grpId="1"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9CD3F12-CEA5-BE65-7642-917424B8570F}"/>
              </a:ext>
            </a:extLst>
          </p:cNvPr>
          <p:cNvSpPr>
            <a:spLocks noGrp="1"/>
          </p:cNvSpPr>
          <p:nvPr>
            <p:ph sz="quarter" idx="13"/>
          </p:nvPr>
        </p:nvSpPr>
        <p:spPr/>
        <p:txBody>
          <a:bodyPr>
            <a:normAutofit fontScale="92500" lnSpcReduction="10000"/>
          </a:bodyPr>
          <a:lstStyle/>
          <a:p>
            <a:pPr marL="898525" indent="-898525">
              <a:buAutoNum type="arabicPeriod" startAt="8"/>
            </a:pPr>
            <a:r>
              <a:rPr lang="en-US" dirty="0"/>
              <a:t>Advocate for healthcare provider education and training programmes based on cultural humility </a:t>
            </a:r>
          </a:p>
          <a:p>
            <a:pPr marL="898525" indent="-898525">
              <a:buAutoNum type="arabicPeriod" startAt="8"/>
            </a:pPr>
            <a:r>
              <a:rPr lang="en-US" dirty="0"/>
              <a:t>Advocate for scale up of differentiated service delivery (DSD) for HIV and the integration of other health needs within DSD models</a:t>
            </a:r>
          </a:p>
          <a:p>
            <a:pPr marL="898525" indent="-898525">
              <a:buAutoNum type="arabicPeriod" startAt="8"/>
            </a:pPr>
            <a:r>
              <a:rPr lang="en-US" dirty="0"/>
              <a:t>Advocate for the scale up of integrated health services, including for sexual and reproductive health and rights, gender-affirming care, non-communicable diseases, co-infections, harm reduction and mental health services </a:t>
            </a:r>
          </a:p>
          <a:p>
            <a:pPr marL="898525" indent="-898525">
              <a:buAutoNum type="arabicPeriod" startAt="8"/>
            </a:pPr>
            <a:r>
              <a:rPr lang="en-US" dirty="0"/>
              <a:t>Advocate for more research and the development of specialized care for healthy ageing for people living with HIV </a:t>
            </a:r>
          </a:p>
          <a:p>
            <a:pPr marL="898525" indent="-898525">
              <a:buAutoNum type="arabicPeriod" startAt="8"/>
            </a:pPr>
            <a:r>
              <a:rPr lang="en-US" dirty="0"/>
              <a:t>Prioritize long-term health and well-being for people living with HIV</a:t>
            </a:r>
          </a:p>
          <a:p>
            <a:pPr marL="898525" indent="-898525">
              <a:buAutoNum type="arabicPeriod" startAt="8"/>
            </a:pPr>
            <a:r>
              <a:rPr lang="en-US" dirty="0"/>
              <a:t>Advocate for national strategic targets with defined timeframes for achieving improvements in self-reported quality of life</a:t>
            </a:r>
            <a:endParaRPr lang="en-CH" dirty="0"/>
          </a:p>
        </p:txBody>
      </p:sp>
      <p:sp>
        <p:nvSpPr>
          <p:cNvPr id="3" name="Title 2">
            <a:extLst>
              <a:ext uri="{FF2B5EF4-FFF2-40B4-BE49-F238E27FC236}">
                <a16:creationId xmlns:a16="http://schemas.microsoft.com/office/drawing/2014/main" id="{C7F4AE57-AED5-9B2F-93A8-81F6C9D70DB0}"/>
              </a:ext>
            </a:extLst>
          </p:cNvPr>
          <p:cNvSpPr>
            <a:spLocks noGrp="1"/>
          </p:cNvSpPr>
          <p:nvPr>
            <p:ph type="title"/>
          </p:nvPr>
        </p:nvSpPr>
        <p:spPr/>
        <p:txBody>
          <a:bodyPr/>
          <a:lstStyle/>
          <a:p>
            <a:r>
              <a:rPr lang="en-US" dirty="0"/>
              <a:t>Recommendations</a:t>
            </a:r>
            <a:endParaRPr lang="en-CH" dirty="0"/>
          </a:p>
        </p:txBody>
      </p:sp>
    </p:spTree>
    <p:extLst>
      <p:ext uri="{BB962C8B-B14F-4D97-AF65-F5344CB8AC3E}">
        <p14:creationId xmlns:p14="http://schemas.microsoft.com/office/powerpoint/2010/main" val="3073204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1" nodeType="clickEffect">
                                  <p:stCondLst>
                                    <p:cond delay="0"/>
                                  </p:stCondLst>
                                  <p:childTnLst>
                                    <p:animClr clrSpc="rgb" dir="cw">
                                      <p:cBhvr override="childStyle">
                                        <p:cTn id="6" dur="2000" fill="hold"/>
                                        <p:tgtEl>
                                          <p:spTgt spid="2">
                                            <p:txEl>
                                              <p:pRg st="0" end="0"/>
                                            </p:txEl>
                                          </p:spTgt>
                                        </p:tgtEl>
                                        <p:attrNameLst>
                                          <p:attrName>style.color</p:attrName>
                                        </p:attrNameLst>
                                      </p:cBhvr>
                                      <p:to>
                                        <a:srgbClr val="B2B2B2"/>
                                      </p:to>
                                    </p:animClr>
                                  </p:childTnLst>
                                </p:cTn>
                              </p:par>
                              <p:par>
                                <p:cTn id="7" presetID="1" presetClass="entr" presetSubtype="0" fill="hold" grpId="0"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3" presetClass="emph" presetSubtype="2" fill="hold" grpId="1" nodeType="clickEffect">
                                  <p:stCondLst>
                                    <p:cond delay="0"/>
                                  </p:stCondLst>
                                  <p:childTnLst>
                                    <p:animClr clrSpc="rgb" dir="cw">
                                      <p:cBhvr override="childStyle">
                                        <p:cTn id="12" dur="2000" fill="hold"/>
                                        <p:tgtEl>
                                          <p:spTgt spid="2">
                                            <p:txEl>
                                              <p:pRg st="1" end="1"/>
                                            </p:txEl>
                                          </p:spTgt>
                                        </p:tgtEl>
                                        <p:attrNameLst>
                                          <p:attrName>style.color</p:attrName>
                                        </p:attrNameLst>
                                      </p:cBhvr>
                                      <p:to>
                                        <a:srgbClr val="B2B2B2"/>
                                      </p:to>
                                    </p:animClr>
                                  </p:childTnLst>
                                </p:cTn>
                              </p:par>
                              <p:par>
                                <p:cTn id="13" presetID="1" presetClass="entr" presetSubtype="0" fill="hold" grpId="0" nodeType="with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3" presetClass="emph" presetSubtype="2" fill="hold" grpId="1" nodeType="clickEffect">
                                  <p:stCondLst>
                                    <p:cond delay="0"/>
                                  </p:stCondLst>
                                  <p:childTnLst>
                                    <p:animClr clrSpc="rgb" dir="cw">
                                      <p:cBhvr override="childStyle">
                                        <p:cTn id="18" dur="2000" fill="hold"/>
                                        <p:tgtEl>
                                          <p:spTgt spid="2">
                                            <p:txEl>
                                              <p:pRg st="2" end="2"/>
                                            </p:txEl>
                                          </p:spTgt>
                                        </p:tgtEl>
                                        <p:attrNameLst>
                                          <p:attrName>style.color</p:attrName>
                                        </p:attrNameLst>
                                      </p:cBhvr>
                                      <p:to>
                                        <a:srgbClr val="B2B2B2"/>
                                      </p:to>
                                    </p:animClr>
                                  </p:childTnLst>
                                </p:cTn>
                              </p:par>
                              <p:par>
                                <p:cTn id="19" presetID="1" presetClass="entr" presetSubtype="0" fill="hold" grpId="0" nodeType="with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3" presetClass="emph" presetSubtype="2" fill="hold" grpId="1" nodeType="clickEffect">
                                  <p:stCondLst>
                                    <p:cond delay="0"/>
                                  </p:stCondLst>
                                  <p:childTnLst>
                                    <p:animClr clrSpc="rgb" dir="cw">
                                      <p:cBhvr override="childStyle">
                                        <p:cTn id="24" dur="2000" fill="hold"/>
                                        <p:tgtEl>
                                          <p:spTgt spid="2">
                                            <p:txEl>
                                              <p:pRg st="3" end="3"/>
                                            </p:txEl>
                                          </p:spTgt>
                                        </p:tgtEl>
                                        <p:attrNameLst>
                                          <p:attrName>style.color</p:attrName>
                                        </p:attrNameLst>
                                      </p:cBhvr>
                                      <p:to>
                                        <a:srgbClr val="B2B2B2"/>
                                      </p:to>
                                    </p:animClr>
                                  </p:childTnLst>
                                </p:cTn>
                              </p:par>
                              <p:par>
                                <p:cTn id="25" presetID="1" presetClass="entr" presetSubtype="0" fill="hold" grpId="0" nodeType="with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3" presetClass="emph" presetSubtype="2" fill="hold" grpId="1" nodeType="clickEffect">
                                  <p:stCondLst>
                                    <p:cond delay="0"/>
                                  </p:stCondLst>
                                  <p:childTnLst>
                                    <p:animClr clrSpc="rgb" dir="cw">
                                      <p:cBhvr override="childStyle">
                                        <p:cTn id="30" dur="2000" fill="hold"/>
                                        <p:tgtEl>
                                          <p:spTgt spid="2">
                                            <p:txEl>
                                              <p:pRg st="4" end="4"/>
                                            </p:txEl>
                                          </p:spTgt>
                                        </p:tgtEl>
                                        <p:attrNameLst>
                                          <p:attrName>style.color</p:attrName>
                                        </p:attrNameLst>
                                      </p:cBhvr>
                                      <p:to>
                                        <a:srgbClr val="B2B2B2"/>
                                      </p:to>
                                    </p:animClr>
                                  </p:childTnLst>
                                </p:cTn>
                              </p:par>
                              <p:par>
                                <p:cTn id="31" presetID="1" presetClass="entr" presetSubtype="0" fill="hold" grpId="0" nodeType="withEffect">
                                  <p:stCondLst>
                                    <p:cond delay="0"/>
                                  </p:stCondLst>
                                  <p:childTnLst>
                                    <p:set>
                                      <p:cBhvr>
                                        <p:cTn id="3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2" grpId="1"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F74CC46-C85F-0EA7-EAB8-6C3283F2C7E0}"/>
              </a:ext>
            </a:extLst>
          </p:cNvPr>
          <p:cNvSpPr>
            <a:spLocks noGrp="1"/>
          </p:cNvSpPr>
          <p:nvPr>
            <p:ph type="body" sz="quarter" idx="13"/>
          </p:nvPr>
        </p:nvSpPr>
        <p:spPr>
          <a:xfrm>
            <a:off x="442915" y="2795954"/>
            <a:ext cx="5437188" cy="3404821"/>
          </a:xfrm>
        </p:spPr>
        <p:txBody>
          <a:bodyPr>
            <a:normAutofit/>
          </a:bodyPr>
          <a:lstStyle/>
          <a:p>
            <a:pPr marL="342900" indent="-342900">
              <a:buFont typeface="Courier New" panose="02070309020205020404" pitchFamily="49" charset="0"/>
              <a:buChar char="o"/>
            </a:pPr>
            <a:r>
              <a:rPr lang="en-US" dirty="0"/>
              <a:t>Publish the statements and recommendations</a:t>
            </a:r>
          </a:p>
          <a:p>
            <a:pPr marL="342900" indent="-342900">
              <a:buFont typeface="Courier New" panose="02070309020205020404" pitchFamily="49" charset="0"/>
              <a:buChar char="o"/>
            </a:pPr>
            <a:r>
              <a:rPr lang="en-US" dirty="0"/>
              <a:t>Facilitate a person-centred care research collaborative with goal of filling evidence gaps</a:t>
            </a:r>
            <a:endParaRPr lang="en-CH" dirty="0"/>
          </a:p>
        </p:txBody>
      </p:sp>
      <p:sp>
        <p:nvSpPr>
          <p:cNvPr id="3" name="Title 2">
            <a:extLst>
              <a:ext uri="{FF2B5EF4-FFF2-40B4-BE49-F238E27FC236}">
                <a16:creationId xmlns:a16="http://schemas.microsoft.com/office/drawing/2014/main" id="{0E96ED1A-BFBB-70A3-7334-FAD46729B8D1}"/>
              </a:ext>
            </a:extLst>
          </p:cNvPr>
          <p:cNvSpPr>
            <a:spLocks noGrp="1"/>
          </p:cNvSpPr>
          <p:nvPr>
            <p:ph type="title"/>
          </p:nvPr>
        </p:nvSpPr>
        <p:spPr>
          <a:xfrm>
            <a:off x="442913" y="1665295"/>
            <a:ext cx="5437187" cy="778968"/>
          </a:xfrm>
        </p:spPr>
        <p:txBody>
          <a:bodyPr/>
          <a:lstStyle/>
          <a:p>
            <a:r>
              <a:rPr lang="en-US" dirty="0"/>
              <a:t>Next steps</a:t>
            </a:r>
            <a:endParaRPr lang="en-CH" dirty="0"/>
          </a:p>
        </p:txBody>
      </p:sp>
      <p:pic>
        <p:nvPicPr>
          <p:cNvPr id="6" name="Picture Placeholder 5" descr="A person standing at a podium&#10;&#10;Description automatically generated">
            <a:extLst>
              <a:ext uri="{FF2B5EF4-FFF2-40B4-BE49-F238E27FC236}">
                <a16:creationId xmlns:a16="http://schemas.microsoft.com/office/drawing/2014/main" id="{C4342AED-6EF0-F937-2FF6-1988BE1075A0}"/>
              </a:ext>
            </a:extLst>
          </p:cNvPr>
          <p:cNvPicPr>
            <a:picLocks noGrp="1" noChangeAspect="1"/>
          </p:cNvPicPr>
          <p:nvPr>
            <p:ph type="pic" sz="quarter" idx="14"/>
          </p:nvPr>
        </p:nvPicPr>
        <p:blipFill>
          <a:blip r:embed="rId3"/>
          <a:srcRect l="15543" r="15543"/>
          <a:stretch>
            <a:fillRect/>
          </a:stretch>
        </p:blipFill>
        <p:spPr/>
      </p:pic>
    </p:spTree>
    <p:extLst>
      <p:ext uri="{BB962C8B-B14F-4D97-AF65-F5344CB8AC3E}">
        <p14:creationId xmlns:p14="http://schemas.microsoft.com/office/powerpoint/2010/main" val="17849059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3120E9D-9B41-F9AD-38A7-1BDD69E81905}"/>
              </a:ext>
            </a:extLst>
          </p:cNvPr>
          <p:cNvSpPr>
            <a:spLocks noGrp="1"/>
          </p:cNvSpPr>
          <p:nvPr>
            <p:ph type="title"/>
          </p:nvPr>
        </p:nvSpPr>
        <p:spPr/>
        <p:txBody>
          <a:bodyPr/>
          <a:lstStyle/>
          <a:p>
            <a:r>
              <a:rPr lang="en-US" dirty="0"/>
              <a:t>Where we are going next</a:t>
            </a:r>
            <a:endParaRPr lang="en-CH" dirty="0"/>
          </a:p>
        </p:txBody>
      </p:sp>
      <p:pic>
        <p:nvPicPr>
          <p:cNvPr id="1026" name="Picture 2" descr="Beatriz Grinsztejn">
            <a:extLst>
              <a:ext uri="{FF2B5EF4-FFF2-40B4-BE49-F238E27FC236}">
                <a16:creationId xmlns:a16="http://schemas.microsoft.com/office/drawing/2014/main" id="{EE37B4EB-5504-D173-B274-AD3834AADF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13154" y="1351226"/>
            <a:ext cx="2098292" cy="209829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0B5A95A-AF24-E254-837A-1E8015B2F47C}"/>
              </a:ext>
            </a:extLst>
          </p:cNvPr>
          <p:cNvSpPr txBox="1"/>
          <p:nvPr/>
        </p:nvSpPr>
        <p:spPr>
          <a:xfrm>
            <a:off x="3429570" y="3477685"/>
            <a:ext cx="2309075" cy="338554"/>
          </a:xfrm>
          <a:prstGeom prst="rect">
            <a:avLst/>
          </a:prstGeom>
          <a:noFill/>
        </p:spPr>
        <p:txBody>
          <a:bodyPr wrap="square">
            <a:spAutoFit/>
          </a:bodyPr>
          <a:lstStyle/>
          <a:p>
            <a:pPr algn="l"/>
            <a:r>
              <a:rPr lang="en-US" sz="1600" b="0" i="0" dirty="0">
                <a:solidFill>
                  <a:srgbClr val="000000"/>
                </a:solidFill>
                <a:effectLst/>
                <a:highlight>
                  <a:srgbClr val="FFFFFF"/>
                </a:highlight>
                <a:latin typeface="+mj-lt"/>
              </a:rPr>
              <a:t>Beatriz Grinsztejn</a:t>
            </a:r>
          </a:p>
        </p:txBody>
      </p:sp>
      <p:pic>
        <p:nvPicPr>
          <p:cNvPr id="7" name="Picture 6" descr="A person smiling for a picture&#10;&#10;Description automatically generated">
            <a:extLst>
              <a:ext uri="{FF2B5EF4-FFF2-40B4-BE49-F238E27FC236}">
                <a16:creationId xmlns:a16="http://schemas.microsoft.com/office/drawing/2014/main" id="{EA8C0F8A-450D-9AFD-8BDE-C0C5CFBF69BB}"/>
              </a:ext>
            </a:extLst>
          </p:cNvPr>
          <p:cNvPicPr>
            <a:picLocks noChangeAspect="1"/>
          </p:cNvPicPr>
          <p:nvPr/>
        </p:nvPicPr>
        <p:blipFill>
          <a:blip r:embed="rId4"/>
          <a:stretch>
            <a:fillRect/>
          </a:stretch>
        </p:blipFill>
        <p:spPr>
          <a:xfrm>
            <a:off x="664779" y="1351226"/>
            <a:ext cx="2098292" cy="2098292"/>
          </a:xfrm>
          <a:prstGeom prst="rect">
            <a:avLst/>
          </a:prstGeom>
        </p:spPr>
      </p:pic>
      <p:pic>
        <p:nvPicPr>
          <p:cNvPr id="1028" name="Picture 4" descr="Lillian Mworeko ">
            <a:extLst>
              <a:ext uri="{FF2B5EF4-FFF2-40B4-BE49-F238E27FC236}">
                <a16:creationId xmlns:a16="http://schemas.microsoft.com/office/drawing/2014/main" id="{39BCFD93-83FB-D66D-F052-734B2A89471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23613"/>
          <a:stretch/>
        </p:blipFill>
        <p:spPr bwMode="auto">
          <a:xfrm>
            <a:off x="6361529" y="1351226"/>
            <a:ext cx="2098293" cy="213709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8161A332-3767-2EF7-5FC6-657D65E34724}"/>
              </a:ext>
            </a:extLst>
          </p:cNvPr>
          <p:cNvSpPr txBox="1"/>
          <p:nvPr/>
        </p:nvSpPr>
        <p:spPr>
          <a:xfrm>
            <a:off x="6283669" y="3511197"/>
            <a:ext cx="2157619" cy="338554"/>
          </a:xfrm>
          <a:prstGeom prst="rect">
            <a:avLst/>
          </a:prstGeom>
          <a:noFill/>
        </p:spPr>
        <p:txBody>
          <a:bodyPr wrap="square">
            <a:spAutoFit/>
          </a:bodyPr>
          <a:lstStyle/>
          <a:p>
            <a:r>
              <a:rPr lang="en-US" sz="1600" b="0" i="0" dirty="0">
                <a:solidFill>
                  <a:srgbClr val="000000"/>
                </a:solidFill>
                <a:effectLst/>
                <a:highlight>
                  <a:srgbClr val="FFFFFF"/>
                </a:highlight>
                <a:latin typeface="+mj-lt"/>
              </a:rPr>
              <a:t>Lillian Mworeko</a:t>
            </a:r>
            <a:endParaRPr lang="en-CH" sz="1600" dirty="0">
              <a:latin typeface="+mj-lt"/>
            </a:endParaRPr>
          </a:p>
        </p:txBody>
      </p:sp>
      <p:pic>
        <p:nvPicPr>
          <p:cNvPr id="1030" name="Picture 6" descr="Reena Rajasuriar ">
            <a:extLst>
              <a:ext uri="{FF2B5EF4-FFF2-40B4-BE49-F238E27FC236}">
                <a16:creationId xmlns:a16="http://schemas.microsoft.com/office/drawing/2014/main" id="{3FAEA57B-1DB2-83B2-7720-306E13C1E7B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23635"/>
          <a:stretch/>
        </p:blipFill>
        <p:spPr bwMode="auto">
          <a:xfrm>
            <a:off x="3503581" y="3958673"/>
            <a:ext cx="2098904" cy="2137097"/>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733383C2-F809-9C85-0887-68CB885D580B}"/>
              </a:ext>
            </a:extLst>
          </p:cNvPr>
          <p:cNvSpPr txBox="1"/>
          <p:nvPr/>
        </p:nvSpPr>
        <p:spPr>
          <a:xfrm>
            <a:off x="3398038" y="6095770"/>
            <a:ext cx="2309075" cy="584775"/>
          </a:xfrm>
          <a:prstGeom prst="rect">
            <a:avLst/>
          </a:prstGeom>
          <a:solidFill>
            <a:schemeClr val="bg2"/>
          </a:solidFill>
        </p:spPr>
        <p:txBody>
          <a:bodyPr wrap="square">
            <a:spAutoFit/>
          </a:bodyPr>
          <a:lstStyle/>
          <a:p>
            <a:r>
              <a:rPr lang="en-US" sz="1600" b="0" i="0" dirty="0">
                <a:solidFill>
                  <a:srgbClr val="000000"/>
                </a:solidFill>
                <a:effectLst/>
                <a:highlight>
                  <a:srgbClr val="FFFFFF"/>
                </a:highlight>
                <a:latin typeface="+mj-lt"/>
              </a:rPr>
              <a:t>Reena Rajasuriar</a:t>
            </a:r>
          </a:p>
          <a:p>
            <a:r>
              <a:rPr lang="en-US" sz="1600" dirty="0">
                <a:latin typeface="+mj-lt"/>
              </a:rPr>
              <a:t>                        </a:t>
            </a:r>
            <a:endParaRPr lang="en-CH" sz="1600" dirty="0">
              <a:latin typeface="+mj-lt"/>
            </a:endParaRPr>
          </a:p>
        </p:txBody>
      </p:sp>
      <p:pic>
        <p:nvPicPr>
          <p:cNvPr id="12" name="Picture 11" descr="A person leaning on a railing&#10;&#10;Description automatically generated">
            <a:extLst>
              <a:ext uri="{FF2B5EF4-FFF2-40B4-BE49-F238E27FC236}">
                <a16:creationId xmlns:a16="http://schemas.microsoft.com/office/drawing/2014/main" id="{6A418B42-941E-A6F0-C62D-E8773E9F5B7C}"/>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contrast="-20000"/>
                    </a14:imgEffect>
                  </a14:imgLayer>
                </a14:imgProps>
              </a:ext>
              <a:ext uri="{28A0092B-C50C-407E-A947-70E740481C1C}">
                <a14:useLocalDpi xmlns:a14="http://schemas.microsoft.com/office/drawing/2010/main" val="0"/>
              </a:ext>
            </a:extLst>
          </a:blip>
          <a:srcRect l="44889" t="11613" r="13151" b="64344"/>
          <a:stretch/>
        </p:blipFill>
        <p:spPr bwMode="auto">
          <a:xfrm>
            <a:off x="664780" y="3958673"/>
            <a:ext cx="2098292" cy="2137098"/>
          </a:xfrm>
          <a:prstGeom prst="rect">
            <a:avLst/>
          </a:prstGeom>
          <a:ln>
            <a:noFill/>
          </a:ln>
          <a:extLst>
            <a:ext uri="{53640926-AAD7-44D8-BBD7-CCE9431645EC}">
              <a14:shadowObscured xmlns:a14="http://schemas.microsoft.com/office/drawing/2010/main"/>
            </a:ext>
          </a:extLst>
        </p:spPr>
      </p:pic>
      <p:pic>
        <p:nvPicPr>
          <p:cNvPr id="13" name="Picture 12">
            <a:extLst>
              <a:ext uri="{FF2B5EF4-FFF2-40B4-BE49-F238E27FC236}">
                <a16:creationId xmlns:a16="http://schemas.microsoft.com/office/drawing/2014/main" id="{F1CC88F4-C3B0-72A8-152E-161F64A88081}"/>
              </a:ext>
            </a:extLst>
          </p:cNvPr>
          <p:cNvPicPr>
            <a:picLocks noChangeAspect="1"/>
          </p:cNvPicPr>
          <p:nvPr/>
        </p:nvPicPr>
        <p:blipFill rotWithShape="1">
          <a:blip r:embed="rId9"/>
          <a:srcRect t="6431" b="20336"/>
          <a:stretch/>
        </p:blipFill>
        <p:spPr>
          <a:xfrm>
            <a:off x="6342995" y="3958673"/>
            <a:ext cx="2116827" cy="2137098"/>
          </a:xfrm>
          <a:prstGeom prst="rect">
            <a:avLst/>
          </a:prstGeom>
        </p:spPr>
      </p:pic>
      <p:sp>
        <p:nvSpPr>
          <p:cNvPr id="14" name="TextBox 13">
            <a:extLst>
              <a:ext uri="{FF2B5EF4-FFF2-40B4-BE49-F238E27FC236}">
                <a16:creationId xmlns:a16="http://schemas.microsoft.com/office/drawing/2014/main" id="{D277FC93-F0D0-C82F-FCC5-2B8F5995CB0F}"/>
              </a:ext>
            </a:extLst>
          </p:cNvPr>
          <p:cNvSpPr txBox="1"/>
          <p:nvPr/>
        </p:nvSpPr>
        <p:spPr>
          <a:xfrm>
            <a:off x="364083" y="6108521"/>
            <a:ext cx="2930909" cy="584775"/>
          </a:xfrm>
          <a:prstGeom prst="rect">
            <a:avLst/>
          </a:prstGeom>
          <a:solidFill>
            <a:schemeClr val="bg2"/>
          </a:solidFill>
        </p:spPr>
        <p:txBody>
          <a:bodyPr wrap="square">
            <a:spAutoFit/>
          </a:bodyPr>
          <a:lstStyle/>
          <a:p>
            <a:r>
              <a:rPr lang="en-US" sz="1600" b="0" i="0" dirty="0">
                <a:solidFill>
                  <a:srgbClr val="000000"/>
                </a:solidFill>
                <a:effectLst/>
                <a:highlight>
                  <a:srgbClr val="FFFFFF"/>
                </a:highlight>
                <a:latin typeface="+mj-lt"/>
              </a:rPr>
              <a:t>   Rodenie Olete</a:t>
            </a:r>
          </a:p>
          <a:p>
            <a:r>
              <a:rPr lang="en-US" sz="1600" dirty="0">
                <a:latin typeface="+mj-lt"/>
              </a:rPr>
              <a:t>                        </a:t>
            </a:r>
            <a:endParaRPr lang="en-CH" sz="1600" dirty="0">
              <a:latin typeface="+mj-lt"/>
            </a:endParaRPr>
          </a:p>
        </p:txBody>
      </p:sp>
      <p:sp>
        <p:nvSpPr>
          <p:cNvPr id="15" name="TextBox 14">
            <a:extLst>
              <a:ext uri="{FF2B5EF4-FFF2-40B4-BE49-F238E27FC236}">
                <a16:creationId xmlns:a16="http://schemas.microsoft.com/office/drawing/2014/main" id="{D31C2EB8-B994-8FEE-C213-A2FF35D9BF39}"/>
              </a:ext>
            </a:extLst>
          </p:cNvPr>
          <p:cNvSpPr txBox="1"/>
          <p:nvPr/>
        </p:nvSpPr>
        <p:spPr>
          <a:xfrm>
            <a:off x="559387" y="3477685"/>
            <a:ext cx="2309075" cy="338554"/>
          </a:xfrm>
          <a:prstGeom prst="rect">
            <a:avLst/>
          </a:prstGeom>
          <a:noFill/>
        </p:spPr>
        <p:txBody>
          <a:bodyPr wrap="square">
            <a:spAutoFit/>
          </a:bodyPr>
          <a:lstStyle/>
          <a:p>
            <a:pPr algn="l"/>
            <a:r>
              <a:rPr lang="en-US" sz="1600" b="0" i="0" dirty="0">
                <a:solidFill>
                  <a:srgbClr val="000000"/>
                </a:solidFill>
                <a:effectLst/>
                <a:highlight>
                  <a:srgbClr val="FFFFFF"/>
                </a:highlight>
                <a:latin typeface="+mj-lt"/>
              </a:rPr>
              <a:t>Darrell Tan</a:t>
            </a:r>
          </a:p>
        </p:txBody>
      </p:sp>
      <p:sp>
        <p:nvSpPr>
          <p:cNvPr id="16" name="TextBox 15">
            <a:extLst>
              <a:ext uri="{FF2B5EF4-FFF2-40B4-BE49-F238E27FC236}">
                <a16:creationId xmlns:a16="http://schemas.microsoft.com/office/drawing/2014/main" id="{60B02213-35C0-BFC2-BEB3-759A3A564B6D}"/>
              </a:ext>
            </a:extLst>
          </p:cNvPr>
          <p:cNvSpPr txBox="1"/>
          <p:nvPr/>
        </p:nvSpPr>
        <p:spPr>
          <a:xfrm>
            <a:off x="6246870" y="6135539"/>
            <a:ext cx="2309075" cy="338554"/>
          </a:xfrm>
          <a:prstGeom prst="rect">
            <a:avLst/>
          </a:prstGeom>
          <a:noFill/>
        </p:spPr>
        <p:txBody>
          <a:bodyPr wrap="square">
            <a:spAutoFit/>
          </a:bodyPr>
          <a:lstStyle/>
          <a:p>
            <a:pPr algn="l"/>
            <a:r>
              <a:rPr lang="en-US" sz="1600" b="0" i="0" dirty="0">
                <a:solidFill>
                  <a:srgbClr val="000000"/>
                </a:solidFill>
                <a:effectLst/>
                <a:highlight>
                  <a:srgbClr val="FFFFFF"/>
                </a:highlight>
                <a:latin typeface="+mj-lt"/>
              </a:rPr>
              <a:t>Elvin Geng</a:t>
            </a:r>
          </a:p>
        </p:txBody>
      </p:sp>
    </p:spTree>
    <p:extLst>
      <p:ext uri="{BB962C8B-B14F-4D97-AF65-F5344CB8AC3E}">
        <p14:creationId xmlns:p14="http://schemas.microsoft.com/office/powerpoint/2010/main" val="28100574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4D189A9-6F93-3C7B-942B-0B83A3820A39}"/>
              </a:ext>
            </a:extLst>
          </p:cNvPr>
          <p:cNvSpPr>
            <a:spLocks noGrp="1"/>
          </p:cNvSpPr>
          <p:nvPr>
            <p:ph sz="quarter" idx="13"/>
          </p:nvPr>
        </p:nvSpPr>
        <p:spPr>
          <a:xfrm>
            <a:off x="442917" y="4371976"/>
            <a:ext cx="11306175" cy="1828801"/>
          </a:xfrm>
        </p:spPr>
        <p:txBody>
          <a:bodyPr>
            <a:normAutofit/>
          </a:bodyPr>
          <a:lstStyle/>
          <a:p>
            <a:r>
              <a:rPr lang="en-US" sz="1600" dirty="0"/>
              <a:t>The Person-Centred Care programme of IAS – the International AIDS Society – is implemented with financial support from, and in collaboration with, Gilead Sciences.</a:t>
            </a:r>
          </a:p>
          <a:p>
            <a:r>
              <a:rPr lang="en-US" sz="1600" dirty="0"/>
              <a:t>Gilead Sciences has provided input into the development of the consensus statements and recommendations. </a:t>
            </a:r>
          </a:p>
          <a:p>
            <a:r>
              <a:rPr lang="en-US" sz="1600" dirty="0"/>
              <a:t>The IAS has full control over all the activities and decisions relating to, and forming part of, the Person-</a:t>
            </a:r>
            <a:r>
              <a:rPr lang="en-US" sz="1600" dirty="0" err="1"/>
              <a:t>Centred</a:t>
            </a:r>
            <a:r>
              <a:rPr lang="en-US" sz="1600" dirty="0"/>
              <a:t> Care </a:t>
            </a:r>
            <a:r>
              <a:rPr lang="en-US" sz="1600" dirty="0" err="1"/>
              <a:t>programme</a:t>
            </a:r>
            <a:r>
              <a:rPr lang="en-US" sz="1600" dirty="0"/>
              <a:t>. </a:t>
            </a:r>
          </a:p>
          <a:p>
            <a:endParaRPr lang="en-CH" sz="1600" dirty="0"/>
          </a:p>
        </p:txBody>
      </p:sp>
      <p:sp>
        <p:nvSpPr>
          <p:cNvPr id="3" name="Title 2">
            <a:extLst>
              <a:ext uri="{FF2B5EF4-FFF2-40B4-BE49-F238E27FC236}">
                <a16:creationId xmlns:a16="http://schemas.microsoft.com/office/drawing/2014/main" id="{AB5298C9-8E15-C5E0-6F94-D74C70DC31D0}"/>
              </a:ext>
            </a:extLst>
          </p:cNvPr>
          <p:cNvSpPr>
            <a:spLocks noGrp="1"/>
          </p:cNvSpPr>
          <p:nvPr>
            <p:ph type="title"/>
          </p:nvPr>
        </p:nvSpPr>
        <p:spPr/>
        <p:txBody>
          <a:bodyPr/>
          <a:lstStyle/>
          <a:p>
            <a:r>
              <a:rPr lang="en-US" dirty="0"/>
              <a:t>Acknowledgements</a:t>
            </a:r>
            <a:endParaRPr lang="en-CH" dirty="0"/>
          </a:p>
        </p:txBody>
      </p:sp>
      <p:pic>
        <p:nvPicPr>
          <p:cNvPr id="6" name="Picture 5" descr="A close up of a logo&#10;&#10;Description automatically generated">
            <a:extLst>
              <a:ext uri="{FF2B5EF4-FFF2-40B4-BE49-F238E27FC236}">
                <a16:creationId xmlns:a16="http://schemas.microsoft.com/office/drawing/2014/main" id="{F4D189F4-8F5C-1DE5-B061-634D8522F383}"/>
              </a:ext>
            </a:extLst>
          </p:cNvPr>
          <p:cNvPicPr>
            <a:picLocks noChangeAspect="1"/>
          </p:cNvPicPr>
          <p:nvPr/>
        </p:nvPicPr>
        <p:blipFill>
          <a:blip r:embed="rId3"/>
          <a:stretch>
            <a:fillRect/>
          </a:stretch>
        </p:blipFill>
        <p:spPr>
          <a:xfrm>
            <a:off x="5171088" y="2024406"/>
            <a:ext cx="4834759" cy="1611586"/>
          </a:xfrm>
          <a:prstGeom prst="rect">
            <a:avLst/>
          </a:prstGeom>
        </p:spPr>
      </p:pic>
      <p:pic>
        <p:nvPicPr>
          <p:cNvPr id="8" name="Picture 7" descr="A black text with a red ribbon&#10;&#10;Description automatically generated">
            <a:extLst>
              <a:ext uri="{FF2B5EF4-FFF2-40B4-BE49-F238E27FC236}">
                <a16:creationId xmlns:a16="http://schemas.microsoft.com/office/drawing/2014/main" id="{74B27EA2-7232-FEED-7521-3D4B0EF51443}"/>
              </a:ext>
            </a:extLst>
          </p:cNvPr>
          <p:cNvPicPr>
            <a:picLocks noChangeAspect="1"/>
          </p:cNvPicPr>
          <p:nvPr/>
        </p:nvPicPr>
        <p:blipFill>
          <a:blip r:embed="rId4"/>
          <a:stretch>
            <a:fillRect/>
          </a:stretch>
        </p:blipFill>
        <p:spPr>
          <a:xfrm>
            <a:off x="1608918" y="1479526"/>
            <a:ext cx="2857143" cy="2533333"/>
          </a:xfrm>
          <a:prstGeom prst="rect">
            <a:avLst/>
          </a:prstGeom>
        </p:spPr>
      </p:pic>
    </p:spTree>
    <p:extLst>
      <p:ext uri="{BB962C8B-B14F-4D97-AF65-F5344CB8AC3E}">
        <p14:creationId xmlns:p14="http://schemas.microsoft.com/office/powerpoint/2010/main" val="29706534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9661B0-F6B4-53D7-730D-F96F5BF2CE73}"/>
              </a:ext>
            </a:extLst>
          </p:cNvPr>
          <p:cNvSpPr>
            <a:spLocks noGrp="1"/>
          </p:cNvSpPr>
          <p:nvPr>
            <p:ph type="title"/>
          </p:nvPr>
        </p:nvSpPr>
        <p:spPr/>
        <p:txBody>
          <a:bodyPr>
            <a:normAutofit/>
          </a:bodyPr>
          <a:lstStyle/>
          <a:p>
            <a:r>
              <a:rPr lang="en-US" sz="5400" dirty="0"/>
              <a:t>Thank you</a:t>
            </a:r>
            <a:br>
              <a:rPr lang="en-US" sz="5400" dirty="0"/>
            </a:br>
            <a:br>
              <a:rPr lang="en-US" sz="5400" dirty="0"/>
            </a:br>
            <a:r>
              <a:rPr lang="en-US" sz="5400" b="0" dirty="0">
                <a:solidFill>
                  <a:schemeClr val="tx1"/>
                </a:solidFill>
                <a:latin typeface="+mn-lt"/>
              </a:rPr>
              <a:t>Contact </a:t>
            </a:r>
            <a:r>
              <a:rPr lang="en-US" sz="5400" b="0" dirty="0">
                <a:solidFill>
                  <a:schemeClr val="tx1"/>
                </a:solidFill>
                <a:latin typeface="+mn-lt"/>
                <a:hlinkClick r:id="rId3">
                  <a:extLst>
                    <a:ext uri="{A12FA001-AC4F-418D-AE19-62706E023703}">
                      <ahyp:hlinkClr xmlns:ahyp="http://schemas.microsoft.com/office/drawing/2018/hyperlinkcolor" val="tx"/>
                    </a:ext>
                  </a:extLst>
                </a:hlinkClick>
              </a:rPr>
              <a:t>pcc@iasociety.org</a:t>
            </a:r>
            <a:r>
              <a:rPr lang="en-US" sz="5400" b="0" dirty="0">
                <a:solidFill>
                  <a:schemeClr val="tx1"/>
                </a:solidFill>
                <a:latin typeface="+mn-lt"/>
              </a:rPr>
              <a:t> with any questions</a:t>
            </a:r>
            <a:endParaRPr lang="en-CH" sz="5400" b="0" dirty="0">
              <a:solidFill>
                <a:schemeClr val="tx1"/>
              </a:solidFill>
              <a:latin typeface="+mn-lt"/>
            </a:endParaRPr>
          </a:p>
        </p:txBody>
      </p:sp>
    </p:spTree>
    <p:extLst>
      <p:ext uri="{BB962C8B-B14F-4D97-AF65-F5344CB8AC3E}">
        <p14:creationId xmlns:p14="http://schemas.microsoft.com/office/powerpoint/2010/main" val="16019022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CCEF99C-E9FF-4BE7-F459-C80EB08A0C23}"/>
              </a:ext>
            </a:extLst>
          </p:cNvPr>
          <p:cNvSpPr>
            <a:spLocks noGrp="1"/>
          </p:cNvSpPr>
          <p:nvPr>
            <p:ph type="title"/>
          </p:nvPr>
        </p:nvSpPr>
        <p:spPr/>
        <p:txBody>
          <a:bodyPr/>
          <a:lstStyle/>
          <a:p>
            <a:r>
              <a:rPr lang="en-US"/>
              <a:t>Conflict of interest disclosure</a:t>
            </a:r>
            <a:endParaRPr lang="en-CH"/>
          </a:p>
        </p:txBody>
      </p:sp>
      <p:sp>
        <p:nvSpPr>
          <p:cNvPr id="4" name="Content Placeholder 2">
            <a:extLst>
              <a:ext uri="{FF2B5EF4-FFF2-40B4-BE49-F238E27FC236}">
                <a16:creationId xmlns:a16="http://schemas.microsoft.com/office/drawing/2014/main" id="{B630FCA3-38A4-8901-4CCE-19669CD1844E}"/>
              </a:ext>
            </a:extLst>
          </p:cNvPr>
          <p:cNvSpPr txBox="1">
            <a:spLocks/>
          </p:cNvSpPr>
          <p:nvPr/>
        </p:nvSpPr>
        <p:spPr>
          <a:xfrm>
            <a:off x="442912" y="2264782"/>
            <a:ext cx="11306175" cy="1726059"/>
          </a:xfrm>
          <a:prstGeom prst="rect">
            <a:avLst/>
          </a:prstGeom>
        </p:spPr>
        <p:txBody>
          <a:bodyPr lIns="0" tIns="0" rIns="0" bIns="0">
            <a:noAutofit/>
          </a:bodyPr>
          <a:lstStyle>
            <a:lvl1pPr marL="0" indent="0" algn="l" defTabSz="914400" rtl="0" eaLnBrk="1" latinLnBrk="0" hangingPunct="1">
              <a:lnSpc>
                <a:spcPct val="100000"/>
              </a:lnSpc>
              <a:spcBef>
                <a:spcPts val="1000"/>
              </a:spcBef>
              <a:buSzPct val="100000"/>
              <a:buFont typeface="Arial" panose="020B0604020202020204" pitchFamily="34" charset="0"/>
              <a:buNone/>
              <a:defRPr sz="2000" kern="1200">
                <a:solidFill>
                  <a:schemeClr val="tx1"/>
                </a:solidFill>
                <a:latin typeface="+mn-lt"/>
                <a:ea typeface="+mn-ea"/>
                <a:cs typeface="+mn-cs"/>
              </a:defRPr>
            </a:lvl1pPr>
            <a:lvl2pPr marL="449263" indent="-234950" algn="l" defTabSz="914400" rtl="0" eaLnBrk="1" latinLnBrk="0" hangingPunct="1">
              <a:lnSpc>
                <a:spcPct val="100000"/>
              </a:lnSpc>
              <a:spcBef>
                <a:spcPts val="500"/>
              </a:spcBef>
              <a:buSzPct val="100000"/>
              <a:buFont typeface="Arial" panose="020B0604020202020204" pitchFamily="34" charset="0"/>
              <a:buChar char="•"/>
              <a:tabLst/>
              <a:defRPr sz="1800" kern="1200">
                <a:solidFill>
                  <a:schemeClr val="tx1"/>
                </a:solidFill>
                <a:latin typeface="+mn-lt"/>
                <a:ea typeface="+mn-ea"/>
                <a:cs typeface="+mn-cs"/>
              </a:defRPr>
            </a:lvl2pPr>
            <a:lvl3pPr marL="712788" indent="-254000" algn="l" defTabSz="914400" rtl="0" eaLnBrk="1" latinLnBrk="0" hangingPunct="1">
              <a:lnSpc>
                <a:spcPct val="100000"/>
              </a:lnSpc>
              <a:spcBef>
                <a:spcPts val="500"/>
              </a:spcBef>
              <a:buSzPct val="100000"/>
              <a:buFont typeface="Arial" panose="020B0604020202020204" pitchFamily="34" charset="0"/>
              <a:buChar char="•"/>
              <a:tabLst/>
              <a:defRPr sz="1800" kern="1200">
                <a:solidFill>
                  <a:schemeClr val="tx1"/>
                </a:solidFill>
                <a:latin typeface="+mn-lt"/>
                <a:ea typeface="+mn-ea"/>
                <a:cs typeface="+mn-cs"/>
              </a:defRPr>
            </a:lvl3pPr>
            <a:lvl4pPr marL="936625" indent="-214313" algn="l" defTabSz="914400" rtl="0" eaLnBrk="1" latinLnBrk="0" hangingPunct="1">
              <a:lnSpc>
                <a:spcPct val="100000"/>
              </a:lnSpc>
              <a:spcBef>
                <a:spcPts val="500"/>
              </a:spcBef>
              <a:buSzPct val="100000"/>
              <a:buFont typeface="Arial" panose="020B0604020202020204" pitchFamily="34" charset="0"/>
              <a:buChar char="•"/>
              <a:tabLst/>
              <a:defRPr sz="1800" kern="1200">
                <a:solidFill>
                  <a:schemeClr val="tx1"/>
                </a:solidFill>
                <a:latin typeface="+mn-lt"/>
                <a:ea typeface="+mn-ea"/>
                <a:cs typeface="+mn-cs"/>
              </a:defRPr>
            </a:lvl4pPr>
            <a:lvl5pPr marL="1200150" indent="-223838" algn="l" defTabSz="914400" rtl="0" eaLnBrk="1" latinLnBrk="0" hangingPunct="1">
              <a:lnSpc>
                <a:spcPct val="100000"/>
              </a:lnSpc>
              <a:spcBef>
                <a:spcPts val="500"/>
              </a:spcBef>
              <a:buSzPct val="100000"/>
              <a:buFont typeface="Arial" panose="020B0604020202020204" pitchFamily="34" charset="0"/>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dirty="0"/>
              <a:t>My institution has received support from Gilead for investigator-initiated research studies.</a:t>
            </a:r>
          </a:p>
          <a:p>
            <a:endParaRPr lang="en-US" sz="2800" dirty="0"/>
          </a:p>
          <a:p>
            <a:r>
              <a:rPr lang="en-US" sz="2800" dirty="0"/>
              <a:t>My institution has received support from Glaxo Smith Kline for participation in industry-sponsored clinical trials.</a:t>
            </a:r>
          </a:p>
          <a:p>
            <a:endParaRPr lang="en-US" sz="2800" dirty="0"/>
          </a:p>
        </p:txBody>
      </p:sp>
    </p:spTree>
    <p:extLst>
      <p:ext uri="{BB962C8B-B14F-4D97-AF65-F5344CB8AC3E}">
        <p14:creationId xmlns:p14="http://schemas.microsoft.com/office/powerpoint/2010/main" val="827999390"/>
      </p:ext>
    </p:extLst>
  </p:cSld>
  <p:clrMapOvr>
    <a:masterClrMapping/>
  </p:clrMapOvr>
  <p:extLst mod="1">
    <p:ext uri="{6950BFC3-D8DA-4A85-94F7-54DA5524770B}">
      <p188:commentRel xmlns:p188="http://schemas.microsoft.com/office/powerpoint/2018/8/main" xmlns="" r:id="rId3"/>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1" name="Content Placeholder 1">
            <a:extLst>
              <a:ext uri="{FF2B5EF4-FFF2-40B4-BE49-F238E27FC236}">
                <a16:creationId xmlns:a16="http://schemas.microsoft.com/office/drawing/2014/main" id="{22F28A27-FB61-57EE-930A-799127819E6D}"/>
              </a:ext>
            </a:extLst>
          </p:cNvPr>
          <p:cNvSpPr>
            <a:spLocks noGrp="1"/>
          </p:cNvSpPr>
          <p:nvPr>
            <p:ph sz="quarter" idx="13"/>
          </p:nvPr>
        </p:nvSpPr>
        <p:spPr/>
        <p:txBody>
          <a:bodyPr>
            <a:normAutofit/>
          </a:bodyPr>
          <a:lstStyle/>
          <a:p>
            <a:r>
              <a:rPr lang="en-US" dirty="0"/>
              <a:t>In 2021, we recognized the importance of person-</a:t>
            </a:r>
            <a:r>
              <a:rPr lang="en-US" dirty="0" err="1"/>
              <a:t>centred</a:t>
            </a:r>
            <a:r>
              <a:rPr lang="en-US" dirty="0"/>
              <a:t> care to:</a:t>
            </a:r>
          </a:p>
          <a:p>
            <a:endParaRPr lang="en-US" dirty="0"/>
          </a:p>
          <a:p>
            <a:pPr marL="457200" indent="-457200">
              <a:buFont typeface="+mj-lt"/>
              <a:buAutoNum type="alphaLcParenR"/>
            </a:pPr>
            <a:r>
              <a:rPr lang="en-US" dirty="0"/>
              <a:t>Facilitate due attention to diversity and intersectionality</a:t>
            </a:r>
          </a:p>
          <a:p>
            <a:pPr marL="457200" indent="-457200">
              <a:buFont typeface="+mj-lt"/>
              <a:buAutoNum type="alphaLcParenR"/>
            </a:pPr>
            <a:r>
              <a:rPr lang="en-US" dirty="0"/>
              <a:t>Make service delivery more responsive to complex individual evolving needs</a:t>
            </a:r>
          </a:p>
          <a:p>
            <a:pPr marL="457200" indent="-457200">
              <a:buFont typeface="+mj-lt"/>
              <a:buAutoNum type="alphaLcParenR"/>
            </a:pPr>
            <a:r>
              <a:rPr lang="en-US" dirty="0"/>
              <a:t>Move away from fragmented and disease-oriented approaches</a:t>
            </a:r>
          </a:p>
          <a:p>
            <a:pPr marL="457200" indent="-457200">
              <a:buFont typeface="+mj-lt"/>
              <a:buAutoNum type="alphaLcParenR"/>
            </a:pPr>
            <a:r>
              <a:rPr lang="en-US" dirty="0"/>
              <a:t>Include the involvement of individuals in their own healthcare decision making</a:t>
            </a:r>
          </a:p>
          <a:p>
            <a:pPr marL="457200" indent="-457200">
              <a:buFont typeface="+mj-lt"/>
              <a:buAutoNum type="alphaLcParenR"/>
            </a:pPr>
            <a:r>
              <a:rPr lang="en-US" dirty="0"/>
              <a:t>Streamline integrated healthcare</a:t>
            </a:r>
          </a:p>
          <a:p>
            <a:pPr marL="457200" indent="-457200">
              <a:buFont typeface="+mj-lt"/>
              <a:buAutoNum type="alphaLcParenR"/>
            </a:pPr>
            <a:endParaRPr lang="en-US" dirty="0"/>
          </a:p>
        </p:txBody>
      </p:sp>
      <p:sp>
        <p:nvSpPr>
          <p:cNvPr id="3" name="Title 2">
            <a:extLst>
              <a:ext uri="{FF2B5EF4-FFF2-40B4-BE49-F238E27FC236}">
                <a16:creationId xmlns:a16="http://schemas.microsoft.com/office/drawing/2014/main" id="{5DB2D1FA-4AEC-7573-2F26-98BA5E47D7F4}"/>
              </a:ext>
            </a:extLst>
          </p:cNvPr>
          <p:cNvSpPr>
            <a:spLocks noGrp="1"/>
          </p:cNvSpPr>
          <p:nvPr>
            <p:ph type="title"/>
          </p:nvPr>
        </p:nvSpPr>
        <p:spPr/>
        <p:txBody>
          <a:bodyPr anchor="t">
            <a:normAutofit/>
          </a:bodyPr>
          <a:lstStyle/>
          <a:p>
            <a:r>
              <a:rPr lang="en-US" dirty="0"/>
              <a:t>Where we started</a:t>
            </a:r>
            <a:endParaRPr lang="en-CH" dirty="0"/>
          </a:p>
        </p:txBody>
      </p:sp>
    </p:spTree>
    <p:extLst>
      <p:ext uri="{BB962C8B-B14F-4D97-AF65-F5344CB8AC3E}">
        <p14:creationId xmlns:p14="http://schemas.microsoft.com/office/powerpoint/2010/main" val="19432853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6" name="Google Shape;336;p59"/>
          <p:cNvSpPr txBox="1">
            <a:spLocks noGrp="1"/>
          </p:cNvSpPr>
          <p:nvPr>
            <p:ph type="title"/>
          </p:nvPr>
        </p:nvSpPr>
        <p:spPr>
          <a:prstGeom prst="rect">
            <a:avLst/>
          </a:prstGeom>
          <a:noFill/>
          <a:ln>
            <a:noFill/>
          </a:ln>
        </p:spPr>
        <p:txBody>
          <a:bodyPr spcFirstLastPara="1" vert="horz" wrap="square" lIns="0" tIns="0" rIns="0" bIns="0" rtlCol="0" anchor="t" anchorCtr="0">
            <a:noAutofit/>
          </a:bodyPr>
          <a:lstStyle/>
          <a:p>
            <a:r>
              <a:rPr lang="en-GB" dirty="0"/>
              <a:t>Does global normative guidance support person-centred care?</a:t>
            </a:r>
            <a:endParaRPr sz="3333" dirty="0"/>
          </a:p>
        </p:txBody>
      </p:sp>
      <p:sp>
        <p:nvSpPr>
          <p:cNvPr id="337" name="Google Shape;337;p59"/>
          <p:cNvSpPr txBox="1"/>
          <p:nvPr/>
        </p:nvSpPr>
        <p:spPr>
          <a:xfrm>
            <a:off x="3725859" y="6276103"/>
            <a:ext cx="2910000" cy="244400"/>
          </a:xfrm>
          <a:prstGeom prst="rect">
            <a:avLst/>
          </a:prstGeom>
          <a:noFill/>
          <a:ln>
            <a:noFill/>
          </a:ln>
        </p:spPr>
        <p:txBody>
          <a:bodyPr spcFirstLastPara="1" wrap="square" lIns="0" tIns="0" rIns="0" bIns="0" anchor="t" anchorCtr="0">
            <a:noAutofit/>
          </a:bodyPr>
          <a:lstStyle/>
          <a:p>
            <a:pPr>
              <a:buClr>
                <a:srgbClr val="000000"/>
              </a:buClr>
              <a:buSzPts val="800"/>
            </a:pPr>
            <a:endParaRPr sz="1467"/>
          </a:p>
        </p:txBody>
      </p:sp>
      <p:pic>
        <p:nvPicPr>
          <p:cNvPr id="2050" name="Picture 2" descr="Updated recommendations on service delivery for the treatment &#10;and care of people living with HIV">
            <a:hlinkClick r:id="rId3"/>
            <a:extLst>
              <a:ext uri="{FF2B5EF4-FFF2-40B4-BE49-F238E27FC236}">
                <a16:creationId xmlns:a16="http://schemas.microsoft.com/office/drawing/2014/main" id="{0D18D13A-8721-E8FF-434B-D526F253B9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4539" y="2907373"/>
            <a:ext cx="1628478" cy="244990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052" name="Picture 4" descr="Global health sector &#10;strategies on, respectively, &#10;HIV, viral hepatitis and &#10;sexually transmitted &#10;infections for the period &#10;2022-2030">
            <a:hlinkClick r:id="rId5"/>
            <a:extLst>
              <a:ext uri="{FF2B5EF4-FFF2-40B4-BE49-F238E27FC236}">
                <a16:creationId xmlns:a16="http://schemas.microsoft.com/office/drawing/2014/main" id="{0AA9D0E6-428D-11BC-1D71-ED689CFF268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41933" y="2907373"/>
            <a:ext cx="1743736" cy="244990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054" name="Picture 6" descr="Consolidated guidelines on person-centred HIV strategic information: strengthening routine data for impact">
            <a:hlinkClick r:id="rId7"/>
            <a:extLst>
              <a:ext uri="{FF2B5EF4-FFF2-40B4-BE49-F238E27FC236}">
                <a16:creationId xmlns:a16="http://schemas.microsoft.com/office/drawing/2014/main" id="{296D9956-366B-B28C-8CEA-220CA0FB084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47611" y="2907373"/>
            <a:ext cx="1642855" cy="244990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 name="Picture 2" descr="A cover of a book&#10;&#10;Description automatically generated">
            <a:extLst>
              <a:ext uri="{FF2B5EF4-FFF2-40B4-BE49-F238E27FC236}">
                <a16:creationId xmlns:a16="http://schemas.microsoft.com/office/drawing/2014/main" id="{E5C0466C-4EFE-165E-FE87-ACBB6B94CB07}"/>
              </a:ext>
            </a:extLst>
          </p:cNvPr>
          <p:cNvPicPr>
            <a:picLocks noChangeAspect="1"/>
          </p:cNvPicPr>
          <p:nvPr/>
        </p:nvPicPr>
        <p:blipFill>
          <a:blip r:embed="rId9"/>
          <a:stretch>
            <a:fillRect/>
          </a:stretch>
        </p:blipFill>
        <p:spPr>
          <a:xfrm>
            <a:off x="9381572" y="2908480"/>
            <a:ext cx="1748073" cy="2451333"/>
          </a:xfrm>
          <a:prstGeom prst="rect">
            <a:avLst/>
          </a:prstGeom>
          <a:ln>
            <a:solidFill>
              <a:schemeClr val="tx1"/>
            </a:solid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6" name="Google Shape;336;p59"/>
          <p:cNvSpPr txBox="1">
            <a:spLocks noGrp="1"/>
          </p:cNvSpPr>
          <p:nvPr>
            <p:ph type="title"/>
          </p:nvPr>
        </p:nvSpPr>
        <p:spPr>
          <a:xfrm>
            <a:off x="4116391" y="2017985"/>
            <a:ext cx="7632700" cy="4182789"/>
          </a:xfrm>
          <a:prstGeom prst="rect">
            <a:avLst/>
          </a:prstGeom>
          <a:noFill/>
          <a:ln>
            <a:noFill/>
          </a:ln>
        </p:spPr>
        <p:txBody>
          <a:bodyPr spcFirstLastPara="1" vert="horz" wrap="square" lIns="0" tIns="0" rIns="0" bIns="0" rtlCol="0" anchor="t" anchorCtr="0">
            <a:noAutofit/>
          </a:bodyPr>
          <a:lstStyle/>
          <a:p>
            <a:r>
              <a:rPr lang="en-GB" dirty="0"/>
              <a:t>Do global funders support person-centred care?</a:t>
            </a:r>
            <a:endParaRPr sz="3333" dirty="0"/>
          </a:p>
        </p:txBody>
      </p:sp>
      <p:sp>
        <p:nvSpPr>
          <p:cNvPr id="337" name="Google Shape;337;p59"/>
          <p:cNvSpPr txBox="1"/>
          <p:nvPr/>
        </p:nvSpPr>
        <p:spPr>
          <a:xfrm>
            <a:off x="3725859" y="6276103"/>
            <a:ext cx="2910000" cy="244400"/>
          </a:xfrm>
          <a:prstGeom prst="rect">
            <a:avLst/>
          </a:prstGeom>
          <a:noFill/>
          <a:ln>
            <a:noFill/>
          </a:ln>
        </p:spPr>
        <p:txBody>
          <a:bodyPr spcFirstLastPara="1" wrap="square" lIns="0" tIns="0" rIns="0" bIns="0" anchor="t" anchorCtr="0">
            <a:noAutofit/>
          </a:bodyPr>
          <a:lstStyle/>
          <a:p>
            <a:pPr>
              <a:buClr>
                <a:srgbClr val="000000"/>
              </a:buClr>
              <a:buSzPts val="800"/>
            </a:pPr>
            <a:endParaRPr sz="1467"/>
          </a:p>
        </p:txBody>
      </p:sp>
    </p:spTree>
    <p:extLst>
      <p:ext uri="{BB962C8B-B14F-4D97-AF65-F5344CB8AC3E}">
        <p14:creationId xmlns:p14="http://schemas.microsoft.com/office/powerpoint/2010/main" val="42335924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
            <a:extLst>
              <a:ext uri="{FF2B5EF4-FFF2-40B4-BE49-F238E27FC236}">
                <a16:creationId xmlns:a16="http://schemas.microsoft.com/office/drawing/2014/main" id="{267A78C5-1772-A411-9373-B24B2C63E9F9}"/>
              </a:ext>
            </a:extLst>
          </p:cNvPr>
          <p:cNvSpPr>
            <a:spLocks noGrp="1"/>
          </p:cNvSpPr>
          <p:nvPr>
            <p:ph type="title"/>
          </p:nvPr>
        </p:nvSpPr>
        <p:spPr>
          <a:xfrm>
            <a:off x="442913" y="441325"/>
            <a:ext cx="8891918" cy="1223964"/>
          </a:xfrm>
        </p:spPr>
        <p:txBody>
          <a:bodyPr/>
          <a:lstStyle/>
          <a:p>
            <a:r>
              <a:rPr lang="en-US" dirty="0"/>
              <a:t>Our journey so far</a:t>
            </a:r>
          </a:p>
        </p:txBody>
      </p:sp>
      <p:graphicFrame>
        <p:nvGraphicFramePr>
          <p:cNvPr id="4" name="Content Placeholder 3">
            <a:extLst>
              <a:ext uri="{FF2B5EF4-FFF2-40B4-BE49-F238E27FC236}">
                <a16:creationId xmlns:a16="http://schemas.microsoft.com/office/drawing/2014/main" id="{A8975418-D198-621B-B325-D3A0A08B7E8F}"/>
              </a:ext>
            </a:extLst>
          </p:cNvPr>
          <p:cNvGraphicFramePr>
            <a:graphicFrameLocks noGrp="1"/>
          </p:cNvGraphicFramePr>
          <p:nvPr>
            <p:ph sz="quarter" idx="13"/>
            <p:extLst>
              <p:ext uri="{D42A27DB-BD31-4B8C-83A1-F6EECF244321}">
                <p14:modId xmlns:p14="http://schemas.microsoft.com/office/powerpoint/2010/main" val="2340353097"/>
              </p:ext>
            </p:extLst>
          </p:nvPr>
        </p:nvGraphicFramePr>
        <p:xfrm>
          <a:off x="442913" y="2097088"/>
          <a:ext cx="11306175" cy="41036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Picture 1" descr="A logo with a red ribbon and blue and yellow flower&#10;&#10;Description automatically generated">
            <a:extLst>
              <a:ext uri="{FF2B5EF4-FFF2-40B4-BE49-F238E27FC236}">
                <a16:creationId xmlns:a16="http://schemas.microsoft.com/office/drawing/2014/main" id="{A25D9C58-BF66-A398-EC08-86E71F3272C7}"/>
              </a:ext>
            </a:extLst>
          </p:cNvPr>
          <p:cNvPicPr>
            <a:picLocks noChangeAspect="1"/>
          </p:cNvPicPr>
          <p:nvPr/>
        </p:nvPicPr>
        <p:blipFill>
          <a:blip r:embed="rId8"/>
          <a:stretch>
            <a:fillRect/>
          </a:stretch>
        </p:blipFill>
        <p:spPr>
          <a:xfrm>
            <a:off x="1881375" y="5434884"/>
            <a:ext cx="1155255" cy="859532"/>
          </a:xfrm>
          <a:prstGeom prst="rect">
            <a:avLst/>
          </a:prstGeom>
        </p:spPr>
      </p:pic>
      <p:pic>
        <p:nvPicPr>
          <p:cNvPr id="3" name="Picture 2" descr="A logo with a leaf and text&#10;&#10;Description automatically generated">
            <a:extLst>
              <a:ext uri="{FF2B5EF4-FFF2-40B4-BE49-F238E27FC236}">
                <a16:creationId xmlns:a16="http://schemas.microsoft.com/office/drawing/2014/main" id="{295D7411-A13E-B81D-412A-4E5440EF68F5}"/>
              </a:ext>
            </a:extLst>
          </p:cNvPr>
          <p:cNvPicPr>
            <a:picLocks noChangeAspect="1"/>
          </p:cNvPicPr>
          <p:nvPr/>
        </p:nvPicPr>
        <p:blipFill>
          <a:blip r:embed="rId9"/>
          <a:stretch>
            <a:fillRect/>
          </a:stretch>
        </p:blipFill>
        <p:spPr>
          <a:xfrm>
            <a:off x="1915912" y="2071330"/>
            <a:ext cx="1155254" cy="754798"/>
          </a:xfrm>
          <a:prstGeom prst="rect">
            <a:avLst/>
          </a:prstGeom>
        </p:spPr>
      </p:pic>
      <p:sp>
        <p:nvSpPr>
          <p:cNvPr id="6" name="TextBox 5">
            <a:extLst>
              <a:ext uri="{FF2B5EF4-FFF2-40B4-BE49-F238E27FC236}">
                <a16:creationId xmlns:a16="http://schemas.microsoft.com/office/drawing/2014/main" id="{5D51D0AB-E958-5180-17AD-BFD5CFD2F307}"/>
              </a:ext>
            </a:extLst>
          </p:cNvPr>
          <p:cNvSpPr txBox="1"/>
          <p:nvPr/>
        </p:nvSpPr>
        <p:spPr>
          <a:xfrm>
            <a:off x="10062466" y="2322610"/>
            <a:ext cx="1937939" cy="3693319"/>
          </a:xfrm>
          <a:prstGeom prst="rect">
            <a:avLst/>
          </a:prstGeom>
          <a:noFill/>
        </p:spPr>
        <p:txBody>
          <a:bodyPr wrap="square">
            <a:spAutoFit/>
          </a:bodyPr>
          <a:lstStyle/>
          <a:p>
            <a:r>
              <a:rPr lang="en-US" sz="1800" b="1" dirty="0">
                <a:solidFill>
                  <a:schemeClr val="accent1"/>
                </a:solidFill>
              </a:rPr>
              <a:t>July 2022</a:t>
            </a:r>
          </a:p>
          <a:p>
            <a:endParaRPr lang="en-US" sz="1800" b="1" dirty="0">
              <a:solidFill>
                <a:schemeClr val="accent1"/>
              </a:solidFill>
            </a:endParaRPr>
          </a:p>
          <a:p>
            <a:endParaRPr lang="en-US" b="1" dirty="0">
              <a:solidFill>
                <a:schemeClr val="accent1"/>
              </a:solidFill>
            </a:endParaRPr>
          </a:p>
          <a:p>
            <a:r>
              <a:rPr lang="en-US" sz="1800" b="1" dirty="0">
                <a:solidFill>
                  <a:schemeClr val="accent1"/>
                </a:solidFill>
              </a:rPr>
              <a:t>April 2023</a:t>
            </a:r>
          </a:p>
          <a:p>
            <a:endParaRPr lang="en-CA" b="1" dirty="0">
              <a:solidFill>
                <a:schemeClr val="accent1"/>
              </a:solidFill>
            </a:endParaRPr>
          </a:p>
          <a:p>
            <a:endParaRPr lang="en-CA" b="1" dirty="0">
              <a:solidFill>
                <a:schemeClr val="accent1"/>
              </a:solidFill>
            </a:endParaRPr>
          </a:p>
          <a:p>
            <a:r>
              <a:rPr lang="en-CA" sz="1800" b="1" dirty="0">
                <a:solidFill>
                  <a:schemeClr val="accent1"/>
                </a:solidFill>
              </a:rPr>
              <a:t>May 2023</a:t>
            </a:r>
          </a:p>
          <a:p>
            <a:endParaRPr lang="en-CA" b="1" dirty="0">
              <a:solidFill>
                <a:schemeClr val="accent1"/>
              </a:solidFill>
            </a:endParaRPr>
          </a:p>
          <a:p>
            <a:endParaRPr lang="en-CA" b="1" dirty="0">
              <a:solidFill>
                <a:schemeClr val="accent1"/>
              </a:solidFill>
            </a:endParaRPr>
          </a:p>
          <a:p>
            <a:r>
              <a:rPr lang="en-CA" sz="1800" b="1" dirty="0">
                <a:solidFill>
                  <a:schemeClr val="accent1"/>
                </a:solidFill>
              </a:rPr>
              <a:t>June 2023</a:t>
            </a:r>
          </a:p>
          <a:p>
            <a:endParaRPr lang="en-CA" b="1" dirty="0">
              <a:solidFill>
                <a:schemeClr val="accent1"/>
              </a:solidFill>
            </a:endParaRPr>
          </a:p>
          <a:p>
            <a:endParaRPr lang="en-CA" b="1" dirty="0">
              <a:solidFill>
                <a:schemeClr val="accent1"/>
              </a:solidFill>
            </a:endParaRPr>
          </a:p>
          <a:p>
            <a:r>
              <a:rPr lang="en-CA" sz="1800" b="1" dirty="0">
                <a:solidFill>
                  <a:schemeClr val="accent1"/>
                </a:solidFill>
              </a:rPr>
              <a:t>July 2023</a:t>
            </a:r>
            <a:endParaRPr lang="en-US" sz="1800" b="1" dirty="0">
              <a:solidFill>
                <a:schemeClr val="accent1"/>
              </a:solidFill>
            </a:endParaRPr>
          </a:p>
        </p:txBody>
      </p:sp>
    </p:spTree>
    <p:extLst>
      <p:ext uri="{BB962C8B-B14F-4D97-AF65-F5344CB8AC3E}">
        <p14:creationId xmlns:p14="http://schemas.microsoft.com/office/powerpoint/2010/main" val="6810547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09FF595-F102-5712-B916-2953D69F893B}"/>
              </a:ext>
            </a:extLst>
          </p:cNvPr>
          <p:cNvSpPr>
            <a:spLocks noGrp="1"/>
          </p:cNvSpPr>
          <p:nvPr>
            <p:ph type="title"/>
          </p:nvPr>
        </p:nvSpPr>
        <p:spPr>
          <a:xfrm>
            <a:off x="442913" y="441325"/>
            <a:ext cx="8390191" cy="1223964"/>
          </a:xfrm>
        </p:spPr>
        <p:txBody>
          <a:bodyPr>
            <a:normAutofit fontScale="90000"/>
          </a:bodyPr>
          <a:lstStyle/>
          <a:p>
            <a:r>
              <a:rPr lang="en-US" dirty="0"/>
              <a:t>Mar-Jul 2024 Delphi survey: </a:t>
            </a:r>
            <a:br>
              <a:rPr lang="en-US" dirty="0"/>
            </a:br>
            <a:r>
              <a:rPr lang="en-US" dirty="0"/>
              <a:t>Level of consensus &gt;92%</a:t>
            </a:r>
            <a:endParaRPr lang="en-CH" dirty="0"/>
          </a:p>
        </p:txBody>
      </p:sp>
      <p:graphicFrame>
        <p:nvGraphicFramePr>
          <p:cNvPr id="7" name="Table 6">
            <a:extLst>
              <a:ext uri="{FF2B5EF4-FFF2-40B4-BE49-F238E27FC236}">
                <a16:creationId xmlns:a16="http://schemas.microsoft.com/office/drawing/2014/main" id="{40953A6B-485B-BB51-46D2-F5B6C552CBC2}"/>
              </a:ext>
            </a:extLst>
          </p:cNvPr>
          <p:cNvGraphicFramePr>
            <a:graphicFrameLocks noGrp="1"/>
          </p:cNvGraphicFramePr>
          <p:nvPr>
            <p:extLst>
              <p:ext uri="{D42A27DB-BD31-4B8C-83A1-F6EECF244321}">
                <p14:modId xmlns:p14="http://schemas.microsoft.com/office/powerpoint/2010/main" val="3923048588"/>
              </p:ext>
            </p:extLst>
          </p:nvPr>
        </p:nvGraphicFramePr>
        <p:xfrm>
          <a:off x="1206831" y="2184884"/>
          <a:ext cx="8891920" cy="3490703"/>
        </p:xfrm>
        <a:graphic>
          <a:graphicData uri="http://schemas.openxmlformats.org/drawingml/2006/table">
            <a:tbl>
              <a:tblPr firstRow="1" bandRow="1">
                <a:tableStyleId>{5C22544A-7EE6-4342-B048-85BDC9FD1C3A}</a:tableStyleId>
              </a:tblPr>
              <a:tblGrid>
                <a:gridCol w="2222980">
                  <a:extLst>
                    <a:ext uri="{9D8B030D-6E8A-4147-A177-3AD203B41FA5}">
                      <a16:colId xmlns:a16="http://schemas.microsoft.com/office/drawing/2014/main" val="1073039442"/>
                    </a:ext>
                  </a:extLst>
                </a:gridCol>
                <a:gridCol w="2222980">
                  <a:extLst>
                    <a:ext uri="{9D8B030D-6E8A-4147-A177-3AD203B41FA5}">
                      <a16:colId xmlns:a16="http://schemas.microsoft.com/office/drawing/2014/main" val="1383535212"/>
                    </a:ext>
                  </a:extLst>
                </a:gridCol>
                <a:gridCol w="2222980">
                  <a:extLst>
                    <a:ext uri="{9D8B030D-6E8A-4147-A177-3AD203B41FA5}">
                      <a16:colId xmlns:a16="http://schemas.microsoft.com/office/drawing/2014/main" val="2605994247"/>
                    </a:ext>
                  </a:extLst>
                </a:gridCol>
                <a:gridCol w="2222980">
                  <a:extLst>
                    <a:ext uri="{9D8B030D-6E8A-4147-A177-3AD203B41FA5}">
                      <a16:colId xmlns:a16="http://schemas.microsoft.com/office/drawing/2014/main" val="1743759414"/>
                    </a:ext>
                  </a:extLst>
                </a:gridCol>
              </a:tblGrid>
              <a:tr h="451811">
                <a:tc>
                  <a:txBody>
                    <a:bodyPr/>
                    <a:lstStyle/>
                    <a:p>
                      <a:pPr algn="ctr"/>
                      <a:r>
                        <a:rPr lang="en-US" dirty="0"/>
                        <a:t>Mar – Jul 2024</a:t>
                      </a:r>
                      <a:endParaRPr lang="en-CH" dirty="0"/>
                    </a:p>
                  </a:txBody>
                  <a:tcPr anchor="ctr"/>
                </a:tc>
                <a:tc>
                  <a:txBody>
                    <a:bodyPr/>
                    <a:lstStyle/>
                    <a:p>
                      <a:pPr algn="ctr"/>
                      <a:r>
                        <a:rPr lang="en-US" dirty="0"/>
                        <a:t>Round one</a:t>
                      </a:r>
                      <a:endParaRPr lang="en-CH" dirty="0"/>
                    </a:p>
                  </a:txBody>
                  <a:tcPr anchor="ctr"/>
                </a:tc>
                <a:tc>
                  <a:txBody>
                    <a:bodyPr/>
                    <a:lstStyle/>
                    <a:p>
                      <a:pPr algn="ctr"/>
                      <a:r>
                        <a:rPr lang="en-US" dirty="0"/>
                        <a:t>Round two</a:t>
                      </a:r>
                      <a:endParaRPr lang="en-CH" dirty="0"/>
                    </a:p>
                  </a:txBody>
                  <a:tcPr anchor="ctr"/>
                </a:tc>
                <a:tc>
                  <a:txBody>
                    <a:bodyPr/>
                    <a:lstStyle/>
                    <a:p>
                      <a:pPr algn="ctr"/>
                      <a:r>
                        <a:rPr lang="en-US" dirty="0"/>
                        <a:t>Round three</a:t>
                      </a:r>
                      <a:endParaRPr lang="en-CH" dirty="0"/>
                    </a:p>
                  </a:txBody>
                  <a:tcPr anchor="ctr"/>
                </a:tc>
                <a:extLst>
                  <a:ext uri="{0D108BD9-81ED-4DB2-BD59-A6C34878D82A}">
                    <a16:rowId xmlns:a16="http://schemas.microsoft.com/office/drawing/2014/main" val="2840461978"/>
                  </a:ext>
                </a:extLst>
              </a:tr>
              <a:tr h="451811">
                <a:tc>
                  <a:txBody>
                    <a:bodyPr/>
                    <a:lstStyle/>
                    <a:p>
                      <a:pPr algn="ctr"/>
                      <a:r>
                        <a:rPr lang="en-US" dirty="0"/>
                        <a:t>100%</a:t>
                      </a:r>
                      <a:endParaRPr lang="en-CH" dirty="0"/>
                    </a:p>
                  </a:txBody>
                  <a:tcPr anchor="ctr"/>
                </a:tc>
                <a:tc>
                  <a:txBody>
                    <a:bodyPr/>
                    <a:lstStyle/>
                    <a:p>
                      <a:pPr algn="ctr"/>
                      <a:r>
                        <a:rPr lang="en-US" dirty="0"/>
                        <a:t>6</a:t>
                      </a:r>
                      <a:endParaRPr lang="en-CH" dirty="0"/>
                    </a:p>
                  </a:txBody>
                  <a:tcPr anchor="ctr"/>
                </a:tc>
                <a:tc>
                  <a:txBody>
                    <a:bodyPr/>
                    <a:lstStyle/>
                    <a:p>
                      <a:pPr algn="ctr"/>
                      <a:r>
                        <a:rPr lang="en-US" dirty="0"/>
                        <a:t>14</a:t>
                      </a:r>
                      <a:endParaRPr lang="en-CH" dirty="0"/>
                    </a:p>
                  </a:txBody>
                  <a:tcPr anchor="ctr"/>
                </a:tc>
                <a:tc>
                  <a:txBody>
                    <a:bodyPr/>
                    <a:lstStyle/>
                    <a:p>
                      <a:pPr algn="ctr"/>
                      <a:r>
                        <a:rPr lang="en-US" dirty="0"/>
                        <a:t>11</a:t>
                      </a:r>
                      <a:endParaRPr lang="en-CH" dirty="0"/>
                    </a:p>
                  </a:txBody>
                  <a:tcPr anchor="ctr"/>
                </a:tc>
                <a:extLst>
                  <a:ext uri="{0D108BD9-81ED-4DB2-BD59-A6C34878D82A}">
                    <a16:rowId xmlns:a16="http://schemas.microsoft.com/office/drawing/2014/main" val="2298483293"/>
                  </a:ext>
                </a:extLst>
              </a:tr>
              <a:tr h="451811">
                <a:tc>
                  <a:txBody>
                    <a:bodyPr/>
                    <a:lstStyle/>
                    <a:p>
                      <a:pPr algn="ctr"/>
                      <a:r>
                        <a:rPr lang="en-US" dirty="0"/>
                        <a:t>95-99%</a:t>
                      </a:r>
                      <a:endParaRPr lang="en-CH" dirty="0"/>
                    </a:p>
                  </a:txBody>
                  <a:tcPr anchor="ctr"/>
                </a:tc>
                <a:tc>
                  <a:txBody>
                    <a:bodyPr/>
                    <a:lstStyle/>
                    <a:p>
                      <a:pPr algn="ctr"/>
                      <a:r>
                        <a:rPr lang="en-US" dirty="0"/>
                        <a:t>19</a:t>
                      </a:r>
                    </a:p>
                  </a:txBody>
                  <a:tcPr anchor="ctr"/>
                </a:tc>
                <a:tc>
                  <a:txBody>
                    <a:bodyPr/>
                    <a:lstStyle/>
                    <a:p>
                      <a:pPr algn="ctr"/>
                      <a:r>
                        <a:rPr lang="en-US" dirty="0"/>
                        <a:t>27</a:t>
                      </a:r>
                      <a:endParaRPr lang="en-CH" dirty="0"/>
                    </a:p>
                  </a:txBody>
                  <a:tcPr anchor="ctr"/>
                </a:tc>
                <a:tc>
                  <a:txBody>
                    <a:bodyPr/>
                    <a:lstStyle/>
                    <a:p>
                      <a:pPr algn="ctr"/>
                      <a:r>
                        <a:rPr lang="en-US" dirty="0"/>
                        <a:t>28</a:t>
                      </a:r>
                      <a:endParaRPr lang="en-CH" dirty="0"/>
                    </a:p>
                  </a:txBody>
                  <a:tcPr anchor="ctr"/>
                </a:tc>
                <a:extLst>
                  <a:ext uri="{0D108BD9-81ED-4DB2-BD59-A6C34878D82A}">
                    <a16:rowId xmlns:a16="http://schemas.microsoft.com/office/drawing/2014/main" val="543874139"/>
                  </a:ext>
                </a:extLst>
              </a:tr>
              <a:tr h="451811">
                <a:tc>
                  <a:txBody>
                    <a:bodyPr/>
                    <a:lstStyle/>
                    <a:p>
                      <a:pPr algn="ctr"/>
                      <a:r>
                        <a:rPr lang="en-US" dirty="0"/>
                        <a:t>90-94%</a:t>
                      </a:r>
                      <a:endParaRPr lang="en-CH" dirty="0"/>
                    </a:p>
                  </a:txBody>
                  <a:tcPr anchor="ctr"/>
                </a:tc>
                <a:tc>
                  <a:txBody>
                    <a:bodyPr/>
                    <a:lstStyle/>
                    <a:p>
                      <a:pPr algn="ctr"/>
                      <a:r>
                        <a:rPr lang="en-US" dirty="0"/>
                        <a:t>7</a:t>
                      </a:r>
                      <a:endParaRPr lang="en-CH" dirty="0"/>
                    </a:p>
                  </a:txBody>
                  <a:tcPr anchor="ctr"/>
                </a:tc>
                <a:tc>
                  <a:txBody>
                    <a:bodyPr/>
                    <a:lstStyle/>
                    <a:p>
                      <a:pPr algn="ctr"/>
                      <a:r>
                        <a:rPr lang="en-US" dirty="0"/>
                        <a:t>1</a:t>
                      </a:r>
                      <a:endParaRPr lang="en-CH" dirty="0"/>
                    </a:p>
                  </a:txBody>
                  <a:tcPr anchor="ctr"/>
                </a:tc>
                <a:tc>
                  <a:txBody>
                    <a:bodyPr/>
                    <a:lstStyle/>
                    <a:p>
                      <a:pPr algn="ctr"/>
                      <a:r>
                        <a:rPr lang="en-US" dirty="0"/>
                        <a:t>3</a:t>
                      </a:r>
                      <a:endParaRPr lang="en-CH" dirty="0"/>
                    </a:p>
                  </a:txBody>
                  <a:tcPr anchor="ctr"/>
                </a:tc>
                <a:extLst>
                  <a:ext uri="{0D108BD9-81ED-4DB2-BD59-A6C34878D82A}">
                    <a16:rowId xmlns:a16="http://schemas.microsoft.com/office/drawing/2014/main" val="1347977394"/>
                  </a:ext>
                </a:extLst>
              </a:tr>
              <a:tr h="451811">
                <a:tc>
                  <a:txBody>
                    <a:bodyPr/>
                    <a:lstStyle/>
                    <a:p>
                      <a:pPr algn="ctr"/>
                      <a:r>
                        <a:rPr lang="en-US" dirty="0"/>
                        <a:t>&lt;90%</a:t>
                      </a:r>
                      <a:endParaRPr lang="en-CH" dirty="0"/>
                    </a:p>
                  </a:txBody>
                  <a:tcPr anchor="ctr"/>
                </a:tc>
                <a:tc>
                  <a:txBody>
                    <a:bodyPr/>
                    <a:lstStyle/>
                    <a:p>
                      <a:pPr algn="ctr"/>
                      <a:r>
                        <a:rPr lang="en-US" dirty="0"/>
                        <a:t>3</a:t>
                      </a:r>
                      <a:endParaRPr lang="en-CH" dirty="0"/>
                    </a:p>
                  </a:txBody>
                  <a:tcPr anchor="ctr"/>
                </a:tc>
                <a:tc>
                  <a:txBody>
                    <a:bodyPr/>
                    <a:lstStyle/>
                    <a:p>
                      <a:pPr algn="ctr"/>
                      <a:r>
                        <a:rPr lang="en-US" dirty="0"/>
                        <a:t>0</a:t>
                      </a:r>
                      <a:endParaRPr lang="en-CH" dirty="0"/>
                    </a:p>
                  </a:txBody>
                  <a:tcPr anchor="ctr"/>
                </a:tc>
                <a:tc>
                  <a:txBody>
                    <a:bodyPr/>
                    <a:lstStyle/>
                    <a:p>
                      <a:pPr algn="ctr"/>
                      <a:r>
                        <a:rPr lang="en-US" dirty="0"/>
                        <a:t>0</a:t>
                      </a:r>
                      <a:endParaRPr lang="en-CH" dirty="0"/>
                    </a:p>
                  </a:txBody>
                  <a:tcPr anchor="ctr"/>
                </a:tc>
                <a:extLst>
                  <a:ext uri="{0D108BD9-81ED-4DB2-BD59-A6C34878D82A}">
                    <a16:rowId xmlns:a16="http://schemas.microsoft.com/office/drawing/2014/main" val="3639104838"/>
                  </a:ext>
                </a:extLst>
              </a:tr>
              <a:tr h="451811">
                <a:tc>
                  <a:txBody>
                    <a:bodyPr/>
                    <a:lstStyle/>
                    <a:p>
                      <a:pPr algn="ctr"/>
                      <a:r>
                        <a:rPr lang="en-US" dirty="0"/>
                        <a:t>Response rate</a:t>
                      </a:r>
                      <a:endParaRPr lang="en-CH" dirty="0"/>
                    </a:p>
                  </a:txBody>
                  <a:tcPr anchor="ctr"/>
                </a:tc>
                <a:tc>
                  <a:txBody>
                    <a:bodyPr/>
                    <a:lstStyle/>
                    <a:p>
                      <a:pPr algn="ctr"/>
                      <a:r>
                        <a:rPr lang="en-US" dirty="0"/>
                        <a:t>67%</a:t>
                      </a:r>
                      <a:endParaRPr lang="en-CH" dirty="0"/>
                    </a:p>
                  </a:txBody>
                  <a:tcPr anchor="ctr"/>
                </a:tc>
                <a:tc>
                  <a:txBody>
                    <a:bodyPr/>
                    <a:lstStyle/>
                    <a:p>
                      <a:pPr algn="ctr"/>
                      <a:r>
                        <a:rPr lang="en-US" dirty="0"/>
                        <a:t>60%</a:t>
                      </a:r>
                      <a:endParaRPr lang="en-CH" dirty="0"/>
                    </a:p>
                  </a:txBody>
                  <a:tcPr anchor="ctr"/>
                </a:tc>
                <a:tc>
                  <a:txBody>
                    <a:bodyPr/>
                    <a:lstStyle/>
                    <a:p>
                      <a:pPr algn="ctr"/>
                      <a:r>
                        <a:rPr lang="en-US" dirty="0"/>
                        <a:t>67%</a:t>
                      </a:r>
                      <a:endParaRPr lang="en-CH" dirty="0"/>
                    </a:p>
                  </a:txBody>
                  <a:tcPr anchor="ctr"/>
                </a:tc>
                <a:extLst>
                  <a:ext uri="{0D108BD9-81ED-4DB2-BD59-A6C34878D82A}">
                    <a16:rowId xmlns:a16="http://schemas.microsoft.com/office/drawing/2014/main" val="581684731"/>
                  </a:ext>
                </a:extLst>
              </a:tr>
              <a:tr h="779837">
                <a:tc>
                  <a:txBody>
                    <a:bodyPr/>
                    <a:lstStyle/>
                    <a:p>
                      <a:pPr algn="ctr"/>
                      <a:r>
                        <a:rPr lang="en-US" dirty="0"/>
                        <a:t>Number of responses</a:t>
                      </a:r>
                      <a:endParaRPr lang="en-CH" dirty="0"/>
                    </a:p>
                  </a:txBody>
                  <a:tcPr anchor="ctr"/>
                </a:tc>
                <a:tc>
                  <a:txBody>
                    <a:bodyPr/>
                    <a:lstStyle/>
                    <a:p>
                      <a:pPr algn="ctr"/>
                      <a:r>
                        <a:rPr lang="en-US" dirty="0"/>
                        <a:t>37 - 42</a:t>
                      </a:r>
                      <a:endParaRPr lang="en-CH" dirty="0"/>
                    </a:p>
                  </a:txBody>
                  <a:tcPr anchor="ctr"/>
                </a:tc>
                <a:tc>
                  <a:txBody>
                    <a:bodyPr/>
                    <a:lstStyle/>
                    <a:p>
                      <a:pPr algn="ctr"/>
                      <a:r>
                        <a:rPr lang="en-US" dirty="0"/>
                        <a:t>36 - 39</a:t>
                      </a:r>
                      <a:endParaRPr lang="en-CH" dirty="0"/>
                    </a:p>
                  </a:txBody>
                  <a:tcPr anchor="ctr"/>
                </a:tc>
                <a:tc>
                  <a:txBody>
                    <a:bodyPr/>
                    <a:lstStyle/>
                    <a:p>
                      <a:pPr algn="ctr"/>
                      <a:r>
                        <a:rPr lang="en-US" dirty="0"/>
                        <a:t>38 - 41</a:t>
                      </a:r>
                      <a:endParaRPr lang="en-CH" dirty="0"/>
                    </a:p>
                  </a:txBody>
                  <a:tcPr anchor="ctr"/>
                </a:tc>
                <a:extLst>
                  <a:ext uri="{0D108BD9-81ED-4DB2-BD59-A6C34878D82A}">
                    <a16:rowId xmlns:a16="http://schemas.microsoft.com/office/drawing/2014/main" val="1353275411"/>
                  </a:ext>
                </a:extLst>
              </a:tr>
            </a:tbl>
          </a:graphicData>
        </a:graphic>
      </p:graphicFrame>
    </p:spTree>
    <p:extLst>
      <p:ext uri="{BB962C8B-B14F-4D97-AF65-F5344CB8AC3E}">
        <p14:creationId xmlns:p14="http://schemas.microsoft.com/office/powerpoint/2010/main" val="20878261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6ED78F-165B-D51E-E21D-48F3DF36F3ED}"/>
              </a:ext>
            </a:extLst>
          </p:cNvPr>
          <p:cNvSpPr>
            <a:spLocks noGrp="1"/>
          </p:cNvSpPr>
          <p:nvPr>
            <p:ph type="title"/>
          </p:nvPr>
        </p:nvSpPr>
        <p:spPr/>
        <p:txBody>
          <a:bodyPr>
            <a:normAutofit/>
          </a:bodyPr>
          <a:lstStyle/>
          <a:p>
            <a:r>
              <a:rPr lang="en-US" sz="4800" dirty="0"/>
              <a:t>The </a:t>
            </a:r>
            <a:r>
              <a:rPr lang="en-US" sz="4800"/>
              <a:t>global consensus </a:t>
            </a:r>
            <a:r>
              <a:rPr lang="en-US" sz="4800" dirty="0"/>
              <a:t>statement on person-centred care within the HIV response</a:t>
            </a:r>
            <a:endParaRPr lang="en-CH" sz="4800" dirty="0"/>
          </a:p>
        </p:txBody>
      </p:sp>
    </p:spTree>
    <p:extLst>
      <p:ext uri="{BB962C8B-B14F-4D97-AF65-F5344CB8AC3E}">
        <p14:creationId xmlns:p14="http://schemas.microsoft.com/office/powerpoint/2010/main" val="8739566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BEE908A-51DE-8921-2C17-46C92D26B8CA}"/>
              </a:ext>
            </a:extLst>
          </p:cNvPr>
          <p:cNvSpPr>
            <a:spLocks noGrp="1"/>
          </p:cNvSpPr>
          <p:nvPr>
            <p:ph sz="quarter" idx="13"/>
          </p:nvPr>
        </p:nvSpPr>
        <p:spPr/>
        <p:txBody>
          <a:bodyPr>
            <a:normAutofit/>
          </a:bodyPr>
          <a:lstStyle/>
          <a:p>
            <a:pPr marL="719138" indent="-719138">
              <a:buFont typeface="Courier New" panose="02070309020205020404" pitchFamily="49" charset="0"/>
              <a:buChar char="o"/>
            </a:pPr>
            <a:r>
              <a:rPr lang="en-US" dirty="0"/>
              <a:t>Optimizes quality of life is a goal in itself</a:t>
            </a:r>
          </a:p>
          <a:p>
            <a:pPr marL="719138" indent="-719138">
              <a:buFont typeface="Courier New" panose="02070309020205020404" pitchFamily="49" charset="0"/>
              <a:buChar char="o"/>
            </a:pPr>
            <a:r>
              <a:rPr lang="en-US" dirty="0" err="1"/>
              <a:t>Centres</a:t>
            </a:r>
            <a:r>
              <a:rPr lang="en-US" dirty="0"/>
              <a:t> on a person’s autonomy and dignity</a:t>
            </a:r>
          </a:p>
          <a:p>
            <a:pPr marL="719138" indent="-719138">
              <a:buFont typeface="Courier New" panose="02070309020205020404" pitchFamily="49" charset="0"/>
              <a:buChar char="o"/>
            </a:pPr>
            <a:r>
              <a:rPr lang="en-US" dirty="0"/>
              <a:t>Addresses systemic, legal and structural barriers (including societal stigma and self-stigma) </a:t>
            </a:r>
          </a:p>
          <a:p>
            <a:pPr marL="719138" indent="-719138">
              <a:buFont typeface="Courier New" panose="02070309020205020404" pitchFamily="49" charset="0"/>
              <a:buChar char="o"/>
            </a:pPr>
            <a:r>
              <a:rPr lang="en-US" dirty="0"/>
              <a:t>Responds to social, environmental and economic determinants of health; political, legal and broader structural determinants of health; and psychosocial factors. </a:t>
            </a:r>
          </a:p>
          <a:p>
            <a:pPr marL="719138" indent="-719138">
              <a:buFont typeface="Courier New" panose="02070309020205020404" pitchFamily="49" charset="0"/>
              <a:buChar char="o"/>
            </a:pPr>
            <a:r>
              <a:rPr lang="en-US" dirty="0"/>
              <a:t>Respectful and judgement-free care, including in structurally inequitable societies </a:t>
            </a:r>
          </a:p>
          <a:p>
            <a:pPr marL="719138" indent="-719138">
              <a:buFont typeface="Courier New" panose="02070309020205020404" pitchFamily="49" charset="0"/>
              <a:buChar char="o"/>
            </a:pPr>
            <a:r>
              <a:rPr lang="en-US" dirty="0"/>
              <a:t>Creates safe and inclusive spaces within healthcare settings </a:t>
            </a:r>
          </a:p>
          <a:p>
            <a:pPr marL="719138" indent="-719138">
              <a:buFont typeface="Courier New" panose="02070309020205020404" pitchFamily="49" charset="0"/>
              <a:buChar char="o"/>
            </a:pPr>
            <a:r>
              <a:rPr lang="en-US" dirty="0"/>
              <a:t>Provides options for how and where people can access healthcare</a:t>
            </a:r>
          </a:p>
          <a:p>
            <a:pPr marL="719138" indent="-719138">
              <a:buFont typeface="Courier New" panose="02070309020205020404" pitchFamily="49" charset="0"/>
              <a:buChar char="o"/>
            </a:pPr>
            <a:endParaRPr lang="en-CH" dirty="0"/>
          </a:p>
        </p:txBody>
      </p:sp>
      <p:sp>
        <p:nvSpPr>
          <p:cNvPr id="3" name="Title 2">
            <a:extLst>
              <a:ext uri="{FF2B5EF4-FFF2-40B4-BE49-F238E27FC236}">
                <a16:creationId xmlns:a16="http://schemas.microsoft.com/office/drawing/2014/main" id="{F8B75251-FDE3-6655-F6EC-CC51968BE912}"/>
              </a:ext>
            </a:extLst>
          </p:cNvPr>
          <p:cNvSpPr>
            <a:spLocks noGrp="1"/>
          </p:cNvSpPr>
          <p:nvPr>
            <p:ph type="title"/>
          </p:nvPr>
        </p:nvSpPr>
        <p:spPr/>
        <p:txBody>
          <a:bodyPr/>
          <a:lstStyle/>
          <a:p>
            <a:r>
              <a:rPr lang="en-US" dirty="0"/>
              <a:t>Context and participation</a:t>
            </a:r>
            <a:endParaRPr lang="en-CH" dirty="0"/>
          </a:p>
        </p:txBody>
      </p:sp>
    </p:spTree>
    <p:extLst>
      <p:ext uri="{BB962C8B-B14F-4D97-AF65-F5344CB8AC3E}">
        <p14:creationId xmlns:p14="http://schemas.microsoft.com/office/powerpoint/2010/main" val="1010407597"/>
      </p:ext>
    </p:extLst>
  </p:cSld>
  <p:clrMapOvr>
    <a:masterClrMapping/>
  </p:clrMapOvr>
</p:sld>
</file>

<file path=ppt/theme/theme1.xml><?xml version="1.0" encoding="utf-8"?>
<a:theme xmlns:a="http://schemas.openxmlformats.org/drawingml/2006/main" name="IAS2023">
  <a:themeElements>
    <a:clrScheme name="AIDS 2024">
      <a:dk1>
        <a:srgbClr val="000000"/>
      </a:dk1>
      <a:lt1>
        <a:srgbClr val="FFFFFF"/>
      </a:lt1>
      <a:dk2>
        <a:srgbClr val="E0001B"/>
      </a:dk2>
      <a:lt2>
        <a:srgbClr val="FFFFFF"/>
      </a:lt2>
      <a:accent1>
        <a:srgbClr val="2C90CF"/>
      </a:accent1>
      <a:accent2>
        <a:srgbClr val="F9B300"/>
      </a:accent2>
      <a:accent3>
        <a:srgbClr val="E0001B"/>
      </a:accent3>
      <a:accent4>
        <a:srgbClr val="8A3FFC"/>
      </a:accent4>
      <a:accent5>
        <a:srgbClr val="08BDBA"/>
      </a:accent5>
      <a:accent6>
        <a:srgbClr val="FF8D00"/>
      </a:accent6>
      <a:hlink>
        <a:srgbClr val="E0001B"/>
      </a:hlink>
      <a:folHlink>
        <a:srgbClr val="E0001B"/>
      </a:folHlink>
    </a:clrScheme>
    <a:fontScheme name="IAS Verdana">
      <a:majorFont>
        <a:latin typeface="Verdana Bold"/>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Verdana"/>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wrap="square" lIns="288000" tIns="288000" rIns="288000" bIns="288000" rtlCol="0" anchor="t"/>
      <a:lstStyle>
        <a:defPPr algn="l">
          <a:defRPr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4" id="{C0E6AB67-CD9B-A246-B6CE-F81BDAD84354}" vid="{5D216F09-CBF6-154B-A948-A440F68D812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EA1DB0929D38B49BE3F7DB6EA59087A" ma:contentTypeVersion="18" ma:contentTypeDescription="Create a new document." ma:contentTypeScope="" ma:versionID="45b86267ac289d754837540843c115a2">
  <xsd:schema xmlns:xsd="http://www.w3.org/2001/XMLSchema" xmlns:xs="http://www.w3.org/2001/XMLSchema" xmlns:p="http://schemas.microsoft.com/office/2006/metadata/properties" xmlns:ns2="3d3018a3-4faf-4e6b-8b26-f4217bce7ffb" xmlns:ns3="250929fa-9806-4449-af20-7947085fa170" targetNamespace="http://schemas.microsoft.com/office/2006/metadata/properties" ma:root="true" ma:fieldsID="a56d428c8e8b5e3cc1cee1fd8cf09108" ns2:_="" ns3:_="">
    <xsd:import namespace="3d3018a3-4faf-4e6b-8b26-f4217bce7ffb"/>
    <xsd:import namespace="250929fa-9806-4449-af20-7947085fa170"/>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ServiceLocation" minOccurs="0"/>
                <xsd:element ref="ns3:SharedWithUsers" minOccurs="0"/>
                <xsd:element ref="ns3:SharedWithDetails" minOccurs="0"/>
                <xsd:element ref="ns2:lcf76f155ced4ddcb4097134ff3c332f" minOccurs="0"/>
                <xsd:element ref="ns3:TaxCatchAll" minOccurs="0"/>
                <xsd:element ref="ns2:MediaLengthInSecond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d3018a3-4faf-4e6b-8b26-f4217bce7ff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d8752f36-f899-4024-97aa-312620fde4bc" ma:termSetId="09814cd3-568e-fe90-9814-8d621ff8fb84" ma:anchorId="fba54fb3-c3e1-fe81-a776-ca4b69148c4d" ma:open="true" ma:isKeyword="false">
      <xsd:complexType>
        <xsd:sequence>
          <xsd:element ref="pc:Terms" minOccurs="0" maxOccurs="1"/>
        </xsd:sequence>
      </xsd:complexType>
    </xsd:element>
    <xsd:element name="MediaLengthInSeconds" ma:index="23" nillable="true" ma:displayName="MediaLengthInSeconds" ma:hidden="true" ma:internalName="MediaLengthInSeconds" ma:readOnly="true">
      <xsd:simpleType>
        <xsd:restriction base="dms:Unknown"/>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50929fa-9806-4449-af20-7947085fa170"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d8963c6f-ee03-4b2a-8221-928f9d265193}" ma:internalName="TaxCatchAll" ma:showField="CatchAllData" ma:web="250929fa-9806-4449-af20-7947085fa17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250929fa-9806-4449-af20-7947085fa170" xsi:nil="true"/>
    <lcf76f155ced4ddcb4097134ff3c332f xmlns="3d3018a3-4faf-4e6b-8b26-f4217bce7ffb">
      <Terms xmlns="http://schemas.microsoft.com/office/infopath/2007/PartnerControls"/>
    </lcf76f155ced4ddcb4097134ff3c332f>
    <SharedWithUsers xmlns="250929fa-9806-4449-af20-7947085fa170">
      <UserInfo>
        <DisplayName>Lina Golob</DisplayName>
        <AccountId>49</AccountId>
        <AccountType/>
      </UserInfo>
      <UserInfo>
        <DisplayName>Emma Williams</DisplayName>
        <AccountId>26401</AccountId>
        <AccountType/>
      </UserInfo>
    </SharedWithUsers>
  </documentManagement>
</p:properties>
</file>

<file path=customXml/itemProps1.xml><?xml version="1.0" encoding="utf-8"?>
<ds:datastoreItem xmlns:ds="http://schemas.openxmlformats.org/officeDocument/2006/customXml" ds:itemID="{22A584DF-C554-4857-80FC-508013715926}">
  <ds:schemaRefs>
    <ds:schemaRef ds:uri="http://schemas.microsoft.com/sharepoint/v3/contenttype/forms"/>
  </ds:schemaRefs>
</ds:datastoreItem>
</file>

<file path=customXml/itemProps2.xml><?xml version="1.0" encoding="utf-8"?>
<ds:datastoreItem xmlns:ds="http://schemas.openxmlformats.org/officeDocument/2006/customXml" ds:itemID="{16F99A56-87FD-4055-889B-A59D9F144E0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d3018a3-4faf-4e6b-8b26-f4217bce7ffb"/>
    <ds:schemaRef ds:uri="250929fa-9806-4449-af20-7947085fa17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0B92223-3203-41C1-8127-1679CA5FC84D}">
  <ds:schemaRefs>
    <ds:schemaRef ds:uri="http://schemas.openxmlformats.org/package/2006/metadata/core-properties"/>
    <ds:schemaRef ds:uri="250929fa-9806-4449-af20-7947085fa170"/>
    <ds:schemaRef ds:uri="http://purl.org/dc/terms/"/>
    <ds:schemaRef ds:uri="http://schemas.microsoft.com/office/2006/documentManagement/types"/>
    <ds:schemaRef ds:uri="3d3018a3-4faf-4e6b-8b26-f4217bce7ffb"/>
    <ds:schemaRef ds:uri="http://schemas.microsoft.com/office/infopath/2007/PartnerControls"/>
    <ds:schemaRef ds:uri="http://purl.org/dc/elements/1.1/"/>
    <ds:schemaRef ds:uri="http://schemas.microsoft.com/office/2006/metadata/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AIDS-2024-Speaker-template_Verdana</Template>
  <TotalTime>1474</TotalTime>
  <Words>3486</Words>
  <Application>Microsoft Office PowerPoint</Application>
  <PresentationFormat>Widescreen</PresentationFormat>
  <Paragraphs>236</Paragraphs>
  <Slides>19</Slides>
  <Notes>19</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19</vt:i4>
      </vt:variant>
    </vt:vector>
  </HeadingPairs>
  <TitlesOfParts>
    <vt:vector size="29" baseType="lpstr">
      <vt:lpstr>MS Mincho</vt:lpstr>
      <vt:lpstr>Arial</vt:lpstr>
      <vt:lpstr>Calibri</vt:lpstr>
      <vt:lpstr>Courier New</vt:lpstr>
      <vt:lpstr>IAS Ribbon Sans Bold</vt:lpstr>
      <vt:lpstr>IAS Ribbon Sans Regular</vt:lpstr>
      <vt:lpstr>Times New Roman</vt:lpstr>
      <vt:lpstr>Verdana</vt:lpstr>
      <vt:lpstr>Verdana Bold</vt:lpstr>
      <vt:lpstr>IAS2023</vt:lpstr>
      <vt:lpstr>How we got here</vt:lpstr>
      <vt:lpstr>Conflict of interest disclosure</vt:lpstr>
      <vt:lpstr>Where we started</vt:lpstr>
      <vt:lpstr>Does global normative guidance support person-centred care?</vt:lpstr>
      <vt:lpstr>Do global funders support person-centred care?</vt:lpstr>
      <vt:lpstr>Our journey so far</vt:lpstr>
      <vt:lpstr>Mar-Jul 2024 Delphi survey:  Level of consensus &gt;92%</vt:lpstr>
      <vt:lpstr>The global consensus statement on person-centred care within the HIV response</vt:lpstr>
      <vt:lpstr>Context and participation</vt:lpstr>
      <vt:lpstr>Relationships and empowerment</vt:lpstr>
      <vt:lpstr>Complex clinical needs and integrated services</vt:lpstr>
      <vt:lpstr>Resilient health systems &amp; access to Universal Health Coverage</vt:lpstr>
      <vt:lpstr>Core competencies needed</vt:lpstr>
      <vt:lpstr>Recommendations</vt:lpstr>
      <vt:lpstr>Recommendations</vt:lpstr>
      <vt:lpstr>Next steps</vt:lpstr>
      <vt:lpstr>Where we are going next</vt:lpstr>
      <vt:lpstr>Acknowledgements</vt:lpstr>
      <vt:lpstr>Thank you  Contact pcc@iasociety.org with any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words we use matter in the response to HIV</dc:title>
  <dc:creator>Emma Williams</dc:creator>
  <cp:lastModifiedBy>Preview 10 Rack 2</cp:lastModifiedBy>
  <cp:revision>11</cp:revision>
  <cp:lastPrinted>2024-07-16T23:41:57Z</cp:lastPrinted>
  <dcterms:created xsi:type="dcterms:W3CDTF">2024-03-07T09:27:32Z</dcterms:created>
  <dcterms:modified xsi:type="dcterms:W3CDTF">2024-07-24T14:47:44Z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0x0101008EA1DB0929D38B49BE3F7DB6EA59087A</vt:lpwstr>
  </property>
  <property fmtid="{D5CDD505-2E9C-101B-9397-08002B2CF9AE}" pid="3" name="MediaServiceImageTags">
    <vt:lpwstr/>
  </property>
</Properties>
</file>