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4"/>
  </p:sldMasterIdLst>
  <p:notesMasterIdLst>
    <p:notesMasterId r:id="rId16"/>
  </p:notesMasterIdLst>
  <p:sldIdLst>
    <p:sldId id="266" r:id="rId5"/>
    <p:sldId id="274" r:id="rId6"/>
    <p:sldId id="257" r:id="rId7"/>
    <p:sldId id="258" r:id="rId8"/>
    <p:sldId id="275" r:id="rId9"/>
    <p:sldId id="276" r:id="rId10"/>
    <p:sldId id="259" r:id="rId11"/>
    <p:sldId id="277" r:id="rId12"/>
    <p:sldId id="278" r:id="rId13"/>
    <p:sldId id="263" r:id="rId14"/>
    <p:sldId id="27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062A8-DC88-BE71-964C-3CFDAB0BF887}" name="Emma Williams" initials="EW" userId="S::emma.williams@iasociety.org::63db2afe-75be-4bc2-8293-016e533a20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50C17-969E-43D5-89A0-8D85F9057662}" v="1" dt="2024-07-10T09:33:50.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p:restoredTop sz="74240" autoAdjust="0"/>
  </p:normalViewPr>
  <p:slideViewPr>
    <p:cSldViewPr snapToGrid="0" snapToObjects="1">
      <p:cViewPr varScale="1">
        <p:scale>
          <a:sx n="89" d="100"/>
          <a:sy n="89" d="100"/>
        </p:scale>
        <p:origin x="1788"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Geopolitical turmoil</a:t>
            </a:r>
            <a:r>
              <a:rPr lang="en-GB" dirty="0"/>
              <a:t>: mass migration caused by wars in the region</a:t>
            </a:r>
          </a:p>
          <a:p>
            <a:r>
              <a:rPr lang="en-GB" b="1" dirty="0"/>
              <a:t>Rising authoritarianism</a:t>
            </a:r>
            <a:r>
              <a:rPr lang="en-GB" dirty="0"/>
              <a:t>: guess who?</a:t>
            </a:r>
          </a:p>
          <a:p>
            <a:r>
              <a:rPr lang="en-US" b="1" dirty="0"/>
              <a:t>Shrinking spaces for civil society</a:t>
            </a:r>
            <a:r>
              <a:rPr lang="en-US" dirty="0"/>
              <a:t>: laws on “foreign agents”, “undesirable organizations”, etc.</a:t>
            </a:r>
          </a:p>
          <a:p>
            <a:r>
              <a:rPr lang="en-GB" b="1" dirty="0"/>
              <a:t>Criminalization of key populations</a:t>
            </a:r>
            <a:r>
              <a:rPr lang="en-GB" dirty="0"/>
              <a:t> (</a:t>
            </a:r>
            <a:r>
              <a:rPr lang="en-US" i="1" dirty="0"/>
              <a:t>gay men and other men who have sex with men, sex workers and their clients, trans*people, people who inject drugs, people in prisons and other closed settings</a:t>
            </a:r>
            <a:r>
              <a:rPr lang="en-US" dirty="0"/>
              <a:t>): “LGBT movement” – an extremist entity; laws against “LGBT propaganda” and gender</a:t>
            </a:r>
            <a:r>
              <a:rPr lang="en-US" baseline="0" dirty="0"/>
              <a:t> affirming surgery</a:t>
            </a:r>
            <a:r>
              <a:rPr lang="en-US" dirty="0"/>
              <a:t>; laws against “drug propaganda”</a:t>
            </a:r>
          </a:p>
          <a:p>
            <a:r>
              <a:rPr lang="en-US" b="1" dirty="0"/>
              <a:t>Threats to harm reduction programmes</a:t>
            </a:r>
            <a:r>
              <a:rPr lang="en-US" dirty="0"/>
              <a:t>: closure of OAT services</a:t>
            </a:r>
          </a:p>
          <a:p>
            <a:r>
              <a:rPr lang="en-US" b="1" dirty="0"/>
              <a:t>Funding issues</a:t>
            </a:r>
            <a:r>
              <a:rPr lang="en-US" dirty="0"/>
              <a:t>: dependence on several large international donors; decrease in domestic funding</a:t>
            </a:r>
          </a:p>
          <a:p>
            <a:endParaRPr lang="aa-ET"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19634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Unites 5 largest regional networks – </a:t>
            </a:r>
            <a:r>
              <a:rPr lang="en-US" b="1" dirty="0"/>
              <a:t>ECOM</a:t>
            </a:r>
            <a:r>
              <a:rPr lang="en-US" dirty="0"/>
              <a:t>, </a:t>
            </a:r>
            <a:r>
              <a:rPr lang="en-US" b="1" dirty="0"/>
              <a:t>EHRA</a:t>
            </a:r>
            <a:r>
              <a:rPr lang="en-US" dirty="0"/>
              <a:t>, </a:t>
            </a:r>
            <a:r>
              <a:rPr lang="en-US" b="1" dirty="0"/>
              <a:t>ENPUD</a:t>
            </a:r>
            <a:r>
              <a:rPr lang="en-US" dirty="0"/>
              <a:t>, </a:t>
            </a:r>
            <a:r>
              <a:rPr lang="en-US" b="1" dirty="0"/>
              <a:t>EWNA</a:t>
            </a:r>
            <a:r>
              <a:rPr lang="en-US" dirty="0"/>
              <a:t> &amp; </a:t>
            </a:r>
            <a:r>
              <a:rPr lang="en-US" b="1" dirty="0"/>
              <a:t>SWAN</a:t>
            </a:r>
            <a:r>
              <a:rPr lang="en-US" dirty="0"/>
              <a:t> – and is tailored to commonly advocate for the rights of vulnerable populations. </a:t>
            </a:r>
          </a:p>
          <a:p>
            <a:r>
              <a:rPr lang="en-US" dirty="0"/>
              <a:t>Builds on intersectionality of communities and acknowledges that all networks should direct their efforts to advocating for decriminalization. </a:t>
            </a:r>
          </a:p>
          <a:p>
            <a:r>
              <a:rPr lang="en-US" dirty="0"/>
              <a:t>Decriminalization should focus on five pillars: </a:t>
            </a:r>
          </a:p>
          <a:p>
            <a:pPr marL="342900" indent="-342900">
              <a:buFont typeface="Arial" panose="020B0604020202020204" pitchFamily="34" charset="0"/>
              <a:buChar char="•"/>
            </a:pPr>
            <a:r>
              <a:rPr lang="en-US" b="1" dirty="0"/>
              <a:t>bodily autonomy </a:t>
            </a:r>
            <a:r>
              <a:rPr lang="en-US" dirty="0"/>
              <a:t>and </a:t>
            </a:r>
            <a:r>
              <a:rPr lang="en-US" b="1" dirty="0"/>
              <a:t>integrity</a:t>
            </a:r>
            <a:r>
              <a:rPr lang="en-US" dirty="0"/>
              <a:t>, </a:t>
            </a:r>
          </a:p>
          <a:p>
            <a:pPr marL="342900" indent="-342900">
              <a:buFont typeface="Arial" panose="020B0604020202020204" pitchFamily="34" charset="0"/>
              <a:buChar char="•"/>
            </a:pPr>
            <a:r>
              <a:rPr lang="en-US" b="1" dirty="0"/>
              <a:t>access to justice</a:t>
            </a:r>
            <a:r>
              <a:rPr lang="en-US" dirty="0"/>
              <a:t>, </a:t>
            </a:r>
          </a:p>
          <a:p>
            <a:pPr marL="342900" indent="-342900">
              <a:buFont typeface="Arial" panose="020B0604020202020204" pitchFamily="34" charset="0"/>
              <a:buChar char="•"/>
            </a:pPr>
            <a:r>
              <a:rPr lang="en-US" b="1" dirty="0"/>
              <a:t>freedom from legal restrictions</a:t>
            </a:r>
            <a:r>
              <a:rPr lang="en-US" dirty="0"/>
              <a:t>, </a:t>
            </a:r>
          </a:p>
          <a:p>
            <a:pPr marL="342900" indent="-342900">
              <a:buFont typeface="Arial" panose="020B0604020202020204" pitchFamily="34" charset="0"/>
              <a:buChar char="•"/>
            </a:pPr>
            <a:r>
              <a:rPr lang="en-US" b="1" dirty="0"/>
              <a:t>community-led interventions,</a:t>
            </a:r>
            <a:r>
              <a:rPr lang="en-US" dirty="0"/>
              <a:t> </a:t>
            </a:r>
          </a:p>
          <a:p>
            <a:pPr marL="342900" indent="-342900">
              <a:buFont typeface="Arial" panose="020B0604020202020204" pitchFamily="34" charset="0"/>
              <a:buChar char="•"/>
            </a:pPr>
            <a:r>
              <a:rPr lang="en-US" b="1" dirty="0"/>
              <a:t>availability of comprehensive services</a:t>
            </a:r>
            <a:r>
              <a:rPr lang="en-US" dirty="0"/>
              <a:t>.</a:t>
            </a:r>
            <a:endParaRPr lang="en-GB" noProof="0" dirty="0"/>
          </a:p>
          <a:p>
            <a:endParaRPr lang="aa-ET"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169108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Low-threshold community-based medical centre in Saint Petersburg, Russia. Operated by </a:t>
            </a:r>
            <a:r>
              <a:rPr lang="en-GB" b="1" noProof="0" dirty="0"/>
              <a:t>Humanitarian Action</a:t>
            </a:r>
            <a:r>
              <a:rPr lang="en-GB" noProof="0" dirty="0"/>
              <a:t> Fund.</a:t>
            </a:r>
          </a:p>
          <a:p>
            <a:r>
              <a:rPr lang="en-GB" u="sng" noProof="0" dirty="0"/>
              <a:t>Beneficiaries</a:t>
            </a:r>
            <a:r>
              <a:rPr lang="en-GB" noProof="0" dirty="0"/>
              <a:t>: people who use drugs, sex workers, gay men and other men who have sex with men, homeless, refugees, people living with HIV. </a:t>
            </a:r>
          </a:p>
          <a:p>
            <a:r>
              <a:rPr lang="en-GB" u="sng" noProof="0" dirty="0"/>
              <a:t>Doctors</a:t>
            </a:r>
            <a:r>
              <a:rPr lang="en-GB" noProof="0" dirty="0"/>
              <a:t>: therapist, surgeon, neurologist, narcologist, ultrasound specialist, </a:t>
            </a:r>
            <a:r>
              <a:rPr lang="en-GB" noProof="0" dirty="0" err="1"/>
              <a:t>dermatovenerologist</a:t>
            </a:r>
            <a:r>
              <a:rPr lang="en-GB" noProof="0" dirty="0"/>
              <a:t>, and others.</a:t>
            </a:r>
            <a:endParaRPr lang="ru-RU" noProof="0" dirty="0"/>
          </a:p>
          <a:p>
            <a:r>
              <a:rPr lang="en-US" u="sng" noProof="0" dirty="0"/>
              <a:t>Results in 2023</a:t>
            </a:r>
            <a:r>
              <a:rPr lang="en-US" noProof="0" dirty="0"/>
              <a:t>: more than </a:t>
            </a:r>
            <a:r>
              <a:rPr lang="en-US" b="1" noProof="0" dirty="0"/>
              <a:t>3,100</a:t>
            </a:r>
            <a:r>
              <a:rPr lang="en-US" noProof="0" dirty="0"/>
              <a:t> medical consultations, </a:t>
            </a:r>
            <a:r>
              <a:rPr lang="en-US" b="1" noProof="0" dirty="0"/>
              <a:t>945</a:t>
            </a:r>
            <a:r>
              <a:rPr lang="en-US" noProof="0" dirty="0"/>
              <a:t> HIV tests, </a:t>
            </a:r>
            <a:r>
              <a:rPr lang="en-US" b="1" noProof="0" dirty="0"/>
              <a:t>906</a:t>
            </a:r>
            <a:r>
              <a:rPr lang="en-US" noProof="0" dirty="0"/>
              <a:t> HCV tests</a:t>
            </a:r>
            <a:endParaRPr lang="en-GB" noProof="0" dirty="0"/>
          </a:p>
          <a:p>
            <a:endParaRPr lang="aa-ET"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277889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Due to an ongoing increase in online drug trafficking and communications among people who use drugs, including new psychoactive substances, a </a:t>
            </a:r>
            <a:r>
              <a:rPr lang="en-GB" b="1" noProof="0" dirty="0"/>
              <a:t>web outreach </a:t>
            </a:r>
            <a:r>
              <a:rPr lang="en-GB" noProof="0" dirty="0"/>
              <a:t>approach has been developed and utilized by NGOs from the EECA region.</a:t>
            </a:r>
          </a:p>
          <a:p>
            <a:r>
              <a:rPr lang="en-US" dirty="0"/>
              <a:t>A method for contacting, counseling, engaging, and retaining people who use drugs in harm reduction programs and other services through websites, social networks, messengers, and specialized forums.</a:t>
            </a:r>
          </a:p>
          <a:p>
            <a:r>
              <a:rPr lang="en-US" noProof="0" dirty="0" err="1"/>
              <a:t>Imple</a:t>
            </a:r>
            <a:r>
              <a:rPr lang="en-US" dirty="0" err="1"/>
              <a:t>mented</a:t>
            </a:r>
            <a:r>
              <a:rPr lang="en-US" dirty="0"/>
              <a:t> in </a:t>
            </a:r>
            <a:r>
              <a:rPr lang="en-US" b="1" dirty="0"/>
              <a:t>Kazakhstan</a:t>
            </a:r>
            <a:r>
              <a:rPr lang="en-US" dirty="0"/>
              <a:t>, </a:t>
            </a:r>
            <a:r>
              <a:rPr lang="en-US" b="1" dirty="0"/>
              <a:t>Kyrgyzstan</a:t>
            </a:r>
            <a:r>
              <a:rPr lang="en-US" dirty="0"/>
              <a:t>, </a:t>
            </a:r>
            <a:r>
              <a:rPr lang="en-US" b="1" dirty="0"/>
              <a:t>Moldova</a:t>
            </a:r>
            <a:r>
              <a:rPr lang="en-US" dirty="0"/>
              <a:t>, </a:t>
            </a:r>
            <a:r>
              <a:rPr lang="en-US" b="1" dirty="0"/>
              <a:t>Russia</a:t>
            </a:r>
            <a:r>
              <a:rPr lang="en-US" dirty="0"/>
              <a:t>, </a:t>
            </a:r>
            <a:r>
              <a:rPr lang="en-US" b="1" dirty="0"/>
              <a:t>Uzbekistan</a:t>
            </a:r>
            <a:r>
              <a:rPr lang="en-US" dirty="0"/>
              <a:t>, </a:t>
            </a:r>
            <a:r>
              <a:rPr lang="en-US" b="1" dirty="0"/>
              <a:t>Ukraine</a:t>
            </a:r>
            <a:r>
              <a:rPr lang="en-US" dirty="0"/>
              <a:t>, etc. In Ukraine, AI is being</a:t>
            </a:r>
            <a:r>
              <a:rPr lang="en-US" baseline="0" dirty="0"/>
              <a:t> used for case management!</a:t>
            </a:r>
            <a:endParaRPr lang="en-US" dirty="0"/>
          </a:p>
          <a:p>
            <a:r>
              <a:rPr lang="en-GB" noProof="0" dirty="0"/>
              <a:t>Driven by regional teams of UNODC, UNDP, and UNAIDS.</a:t>
            </a:r>
          </a:p>
          <a:p>
            <a:endParaRPr lang="aa-ET"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41811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3 core areas of innovation – Low Dead Space Syringes and Needles (LDSS/N); Long Acting Depot Buprenorphine (LADB); simplified Hepatitis C Testing and Treatment Care Pathway</a:t>
            </a:r>
          </a:p>
          <a:p>
            <a:pPr marL="342900" indent="-342900">
              <a:buFont typeface="Arial" panose="020B0604020202020204" pitchFamily="34" charset="0"/>
              <a:buChar char="•"/>
            </a:pPr>
            <a:r>
              <a:rPr lang="en-US" dirty="0"/>
              <a:t>3 consortiums in 10 countries (including </a:t>
            </a:r>
            <a:r>
              <a:rPr lang="en-US" b="1" dirty="0"/>
              <a:t>Armenia</a:t>
            </a:r>
            <a:r>
              <a:rPr lang="en-US" dirty="0"/>
              <a:t>, </a:t>
            </a:r>
            <a:r>
              <a:rPr lang="en-US" b="1" dirty="0"/>
              <a:t>Georgia</a:t>
            </a:r>
            <a:r>
              <a:rPr lang="en-US" dirty="0"/>
              <a:t>, </a:t>
            </a:r>
            <a:r>
              <a:rPr lang="en-US" b="1" dirty="0"/>
              <a:t>Kyrgyzstan</a:t>
            </a:r>
            <a:r>
              <a:rPr lang="en-US" dirty="0"/>
              <a:t>, </a:t>
            </a:r>
            <a:r>
              <a:rPr lang="en-US" b="1" dirty="0"/>
              <a:t>Ukraine</a:t>
            </a:r>
            <a:r>
              <a:rPr lang="en-US" dirty="0"/>
              <a:t>)</a:t>
            </a:r>
          </a:p>
          <a:p>
            <a:pPr marL="342900" indent="-342900">
              <a:buFont typeface="Arial" panose="020B0604020202020204" pitchFamily="34" charset="0"/>
              <a:buChar char="•"/>
            </a:pPr>
            <a:r>
              <a:rPr lang="en-US" dirty="0"/>
              <a:t>Modelling impact – effectiveness and cost effectiveness </a:t>
            </a:r>
          </a:p>
          <a:p>
            <a:pPr marL="342900" indent="-342900">
              <a:buFont typeface="Arial" panose="020B0604020202020204" pitchFamily="34" charset="0"/>
              <a:buChar char="•"/>
            </a:pPr>
            <a:r>
              <a:rPr lang="en-US" dirty="0"/>
              <a:t>Commitment to community-led responses, including community advisory board (CAB)</a:t>
            </a:r>
          </a:p>
          <a:p>
            <a:pPr marL="342900" indent="-342900">
              <a:buFont typeface="Arial" panose="020B0604020202020204" pitchFamily="34" charset="0"/>
              <a:buChar char="•"/>
            </a:pPr>
            <a:r>
              <a:rPr lang="en-US" dirty="0"/>
              <a:t>Findings contribute to WHO and country guidelines</a:t>
            </a:r>
          </a:p>
          <a:p>
            <a:endParaRPr lang="aa-ET"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23898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As of June 2024, more than </a:t>
            </a:r>
            <a:r>
              <a:rPr lang="en-US" b="1" dirty="0"/>
              <a:t>600</a:t>
            </a:r>
            <a:r>
              <a:rPr lang="en-US" dirty="0"/>
              <a:t> learners enrolled in the online course including from the EECA region. The average completion rate of the HIV Criminalization Online Course has been around 20%.</a:t>
            </a:r>
          </a:p>
          <a:p>
            <a:endParaRPr lang="en-US" dirty="0"/>
          </a:p>
          <a:p>
            <a:r>
              <a:rPr lang="en-US" dirty="0"/>
              <a:t>Some users have incorporated the materials into their own training programmes. For example, the Eurasian Women’s Network on AIDS (EWNA) included materials from the HIV Justice Academy in their workshops, including with government officials and society representatives in Eastern Europe and Central Asia.</a:t>
            </a:r>
          </a:p>
        </p:txBody>
      </p:sp>
      <p:sp>
        <p:nvSpPr>
          <p:cNvPr id="4" name="Номер слайда 3"/>
          <p:cNvSpPr>
            <a:spLocks noGrp="1"/>
          </p:cNvSpPr>
          <p:nvPr>
            <p:ph type="sldNum" sz="quarter" idx="10"/>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43805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Can be done in both virtual and in-person formats.</a:t>
            </a:r>
            <a:br>
              <a:rPr lang="en-US" dirty="0"/>
            </a:br>
            <a:endParaRPr lang="en-US" dirty="0"/>
          </a:p>
          <a:p>
            <a:r>
              <a:rPr lang="en-US" dirty="0"/>
              <a:t>Easily adaptable to local contexts. Has already been presented in Kyrgyzstan and Kazakhstan, will be delivered in Belarus and Ukraine in the near future.</a:t>
            </a:r>
          </a:p>
        </p:txBody>
      </p:sp>
      <p:sp>
        <p:nvSpPr>
          <p:cNvPr id="4" name="Номер слайда 3"/>
          <p:cNvSpPr>
            <a:spLocks noGrp="1"/>
          </p:cNvSpPr>
          <p:nvPr>
            <p:ph type="sldNum" sz="quarter" idx="10"/>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43226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196337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78372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047838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a:stretch>
            <a:fillRect/>
          </a:stretch>
        </p:blipFill>
        <p:spPr>
          <a:xfrm>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1"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9B3F29-75B8-BD6C-204A-CAA4C9B129CE}"/>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403219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dirty="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20"/>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84" r:id="rId3"/>
    <p:sldLayoutId id="2147483690" r:id="rId4"/>
    <p:sldLayoutId id="2147483694" r:id="rId5"/>
    <p:sldLayoutId id="2147483691" r:id="rId6"/>
    <p:sldLayoutId id="2147483665" r:id="rId7"/>
    <p:sldLayoutId id="2147483667" r:id="rId8"/>
    <p:sldLayoutId id="2147483698" r:id="rId9"/>
    <p:sldLayoutId id="2147483699" r:id="rId10"/>
    <p:sldLayoutId id="2147483700" r:id="rId11"/>
    <p:sldLayoutId id="2147483686" r:id="rId12"/>
    <p:sldLayoutId id="2147483696" r:id="rId13"/>
    <p:sldLayoutId id="2147483687" r:id="rId14"/>
    <p:sldLayoutId id="2147483697" r:id="rId15"/>
    <p:sldLayoutId id="2147483674" r:id="rId16"/>
    <p:sldLayoutId id="2147483692" r:id="rId17"/>
    <p:sldLayoutId id="2147483701" r:id="rId18"/>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p:txBody>
          <a:bodyPr anchor="ctr" anchorCtr="0">
            <a:normAutofit fontScale="90000"/>
          </a:bodyPr>
          <a:lstStyle/>
          <a:p>
            <a:r>
              <a:rPr lang="en-US" dirty="0"/>
              <a:t>Harm reduction and HIV response challenges and innovations in the EECA region</a:t>
            </a:r>
            <a:endParaRPr lang="en-GB"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6388" y="1162358"/>
            <a:ext cx="7357344" cy="649698"/>
          </a:xfrm>
        </p:spPr>
        <p:txBody>
          <a:bodyPr>
            <a:normAutofit fontScale="55000" lnSpcReduction="20000"/>
          </a:bodyPr>
          <a:lstStyle/>
          <a:p>
            <a:r>
              <a:rPr lang="en-US" dirty="0"/>
              <a:t>Person-centred and integrated healthcare and harm reduction services for people living with and affected by HIV, hepatitis C and tuberculosis in eastern Europe and central Asia</a:t>
            </a:r>
            <a:endParaRPr lang="en-GB"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lstStyle/>
          <a:p>
            <a:r>
              <a:rPr lang="en-GB" b="1" dirty="0"/>
              <a:t>Alexei Lakhov</a:t>
            </a:r>
            <a:r>
              <a:rPr lang="en-GB" dirty="0"/>
              <a:t>, </a:t>
            </a:r>
            <a:r>
              <a:rPr lang="en-GB" b="1" dirty="0"/>
              <a:t>European Network of People who Use Drugs</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116388" y="1271016"/>
            <a:ext cx="7632704" cy="4929763"/>
          </a:xfrm>
        </p:spPr>
        <p:txBody>
          <a:bodyPr>
            <a:normAutofit lnSpcReduction="10000"/>
          </a:bodyPr>
          <a:lstStyle/>
          <a:p>
            <a:r>
              <a:rPr lang="en-US" b="1" dirty="0"/>
              <a:t>UNDP</a:t>
            </a:r>
          </a:p>
          <a:p>
            <a:r>
              <a:rPr lang="en-US" b="1" dirty="0"/>
              <a:t>UNODC</a:t>
            </a:r>
          </a:p>
          <a:p>
            <a:r>
              <a:rPr lang="en-US" b="1" dirty="0"/>
              <a:t>UNAIDS</a:t>
            </a:r>
          </a:p>
          <a:p>
            <a:r>
              <a:rPr lang="en-US" b="1" dirty="0" err="1"/>
              <a:t>Sidaction</a:t>
            </a:r>
            <a:endParaRPr lang="en-US" b="1" dirty="0"/>
          </a:p>
          <a:p>
            <a:r>
              <a:rPr lang="en-US" b="1" dirty="0"/>
              <a:t>Aidsfonds</a:t>
            </a:r>
          </a:p>
          <a:p>
            <a:r>
              <a:rPr lang="en-US" b="1" dirty="0"/>
              <a:t>ViiV Healthcare</a:t>
            </a:r>
          </a:p>
          <a:p>
            <a:r>
              <a:rPr lang="en-US" b="1" dirty="0"/>
              <a:t>The Global Fund</a:t>
            </a:r>
          </a:p>
          <a:p>
            <a:r>
              <a:rPr lang="en-US" b="1" dirty="0"/>
              <a:t>Robert </a:t>
            </a:r>
            <a:r>
              <a:rPr lang="en-US" b="1" dirty="0" err="1"/>
              <a:t>Carr</a:t>
            </a:r>
            <a:r>
              <a:rPr lang="en-US" b="1" dirty="0"/>
              <a:t> Fund</a:t>
            </a:r>
          </a:p>
          <a:p>
            <a:r>
              <a:rPr lang="en-US" b="1" dirty="0" err="1"/>
              <a:t>Médecins</a:t>
            </a:r>
            <a:r>
              <a:rPr lang="en-US" b="1" dirty="0"/>
              <a:t> du Monde</a:t>
            </a:r>
          </a:p>
          <a:p>
            <a:r>
              <a:rPr lang="en-US" b="1" dirty="0" err="1"/>
              <a:t>Médecins</a:t>
            </a:r>
            <a:r>
              <a:rPr lang="en-US" b="1" dirty="0"/>
              <a:t> Sans </a:t>
            </a:r>
            <a:r>
              <a:rPr lang="en-US" b="1" dirty="0" err="1"/>
              <a:t>Frontières</a:t>
            </a:r>
            <a:endParaRPr lang="en-US" b="1" dirty="0"/>
          </a:p>
          <a:p>
            <a:r>
              <a:rPr lang="en-US" b="1" dirty="0"/>
              <a:t>Open Society Foundations</a:t>
            </a:r>
          </a:p>
          <a:p>
            <a:r>
              <a:rPr lang="en-US" b="1" dirty="0"/>
              <a:t>Elton John AIDS Foundation </a:t>
            </a:r>
            <a:r>
              <a:rPr lang="en-US" i="1" dirty="0"/>
              <a:t>and many, many more…</a:t>
            </a:r>
          </a:p>
          <a:p>
            <a:endParaRPr lang="ru-RU" dirty="0"/>
          </a:p>
        </p:txBody>
      </p:sp>
      <p:sp>
        <p:nvSpPr>
          <p:cNvPr id="2" name="Заголовок 1"/>
          <p:cNvSpPr>
            <a:spLocks noGrp="1"/>
          </p:cNvSpPr>
          <p:nvPr>
            <p:ph type="title"/>
          </p:nvPr>
        </p:nvSpPr>
        <p:spPr>
          <a:xfrm>
            <a:off x="4116388" y="365679"/>
            <a:ext cx="7632700" cy="1113155"/>
          </a:xfrm>
        </p:spPr>
        <p:txBody>
          <a:bodyPr>
            <a:normAutofit/>
          </a:bodyPr>
          <a:lstStyle/>
          <a:p>
            <a:pPr algn="ctr"/>
            <a:r>
              <a:rPr lang="en-US" sz="4000" dirty="0"/>
              <a:t>Thank you to donors </a:t>
            </a:r>
            <a:br>
              <a:rPr lang="en-US" sz="4000" dirty="0"/>
            </a:br>
            <a:r>
              <a:rPr lang="en-US" sz="4000" dirty="0"/>
              <a:t>and partners!</a:t>
            </a:r>
            <a:endParaRPr lang="ru-RU" sz="4000" dirty="0"/>
          </a:p>
        </p:txBody>
      </p:sp>
    </p:spTree>
    <p:extLst>
      <p:ext uri="{BB962C8B-B14F-4D97-AF65-F5344CB8AC3E}">
        <p14:creationId xmlns:p14="http://schemas.microsoft.com/office/powerpoint/2010/main" val="2721340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4116391" y="824384"/>
            <a:ext cx="7632700" cy="4609306"/>
          </a:xfrm>
        </p:spPr>
        <p:txBody>
          <a:bodyPr wrap="square">
            <a:normAutofit/>
          </a:bodyPr>
          <a:lstStyle/>
          <a:p>
            <a:r>
              <a:rPr lang="en-GB" sz="4000" dirty="0"/>
              <a:t>“</a:t>
            </a:r>
            <a:r>
              <a:rPr lang="en-US" sz="4000" dirty="0"/>
              <a:t>Let us continue to work together, sharing knowledge, resources, and support to ensure that no one is left behind. Thank you for your dedication and commitment to this vital cause. Together, we can make </a:t>
            </a:r>
            <a:r>
              <a:rPr lang="en-US" sz="4000"/>
              <a:t>a difference</a:t>
            </a:r>
            <a:r>
              <a:rPr lang="en-GB" sz="4000"/>
              <a:t>.”</a:t>
            </a:r>
            <a:endParaRPr lang="en-GB" sz="4000" dirty="0"/>
          </a:p>
        </p:txBody>
      </p:sp>
      <p:sp>
        <p:nvSpPr>
          <p:cNvPr id="3" name="Text Placeholder 2">
            <a:extLst>
              <a:ext uri="{FF2B5EF4-FFF2-40B4-BE49-F238E27FC236}">
                <a16:creationId xmlns:a16="http://schemas.microsoft.com/office/drawing/2014/main" id="{A45719E9-DEE5-AD41-99DD-439B9AF6D1DA}"/>
              </a:ext>
            </a:extLst>
          </p:cNvPr>
          <p:cNvSpPr>
            <a:spLocks noGrp="1"/>
          </p:cNvSpPr>
          <p:nvPr>
            <p:ph type="body" sz="quarter" idx="10"/>
          </p:nvPr>
        </p:nvSpPr>
        <p:spPr>
          <a:xfrm>
            <a:off x="4116391" y="5575021"/>
            <a:ext cx="7632700" cy="835818"/>
          </a:xfrm>
        </p:spPr>
        <p:txBody>
          <a:bodyPr/>
          <a:lstStyle/>
          <a:p>
            <a:r>
              <a:rPr lang="en-GB" dirty="0" err="1"/>
              <a:t>ChatGPT</a:t>
            </a:r>
            <a:endParaRPr lang="en-GB" dirty="0"/>
          </a:p>
        </p:txBody>
      </p:sp>
    </p:spTree>
    <p:extLst>
      <p:ext uri="{BB962C8B-B14F-4D97-AF65-F5344CB8AC3E}">
        <p14:creationId xmlns:p14="http://schemas.microsoft.com/office/powerpoint/2010/main" val="329395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CEF99C-E9FF-4BE7-F459-C80EB08A0C23}"/>
              </a:ext>
            </a:extLst>
          </p:cNvPr>
          <p:cNvSpPr>
            <a:spLocks noGrp="1"/>
          </p:cNvSpPr>
          <p:nvPr>
            <p:ph type="title"/>
          </p:nvPr>
        </p:nvSpPr>
        <p:spPr/>
        <p:txBody>
          <a:bodyPr/>
          <a:lstStyle/>
          <a:p>
            <a:r>
              <a:rPr lang="en-US" dirty="0"/>
              <a:t>Conflict of interest disclosure</a:t>
            </a:r>
            <a:endParaRPr lang="aa-ET" dirty="0"/>
          </a:p>
        </p:txBody>
      </p:sp>
      <p:sp>
        <p:nvSpPr>
          <p:cNvPr id="4" name="Content Placeholder 2">
            <a:extLst>
              <a:ext uri="{FF2B5EF4-FFF2-40B4-BE49-F238E27FC236}">
                <a16:creationId xmlns:a16="http://schemas.microsoft.com/office/drawing/2014/main" id="{B630FCA3-38A4-8901-4CCE-19669CD1844E}"/>
              </a:ext>
            </a:extLst>
          </p:cNvPr>
          <p:cNvSpPr txBox="1">
            <a:spLocks/>
          </p:cNvSpPr>
          <p:nvPr/>
        </p:nvSpPr>
        <p:spPr>
          <a:xfrm>
            <a:off x="442912" y="2081987"/>
            <a:ext cx="11306175" cy="1726059"/>
          </a:xfrm>
          <a:prstGeom prst="rect">
            <a:avLst/>
          </a:prstGeom>
        </p:spPr>
        <p:txBody>
          <a:bodyPr lIns="0" tIns="0" rIns="0" bIns="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 </a:t>
            </a:r>
          </a:p>
        </p:txBody>
      </p:sp>
      <p:sp>
        <p:nvSpPr>
          <p:cNvPr id="5" name="Content Placeholder 2">
            <a:extLst>
              <a:ext uri="{FF2B5EF4-FFF2-40B4-BE49-F238E27FC236}">
                <a16:creationId xmlns:a16="http://schemas.microsoft.com/office/drawing/2014/main" id="{DAFA7499-AC7C-5A3D-8844-2FA68EDBC0AF}"/>
              </a:ext>
            </a:extLst>
          </p:cNvPr>
          <p:cNvSpPr txBox="1">
            <a:spLocks/>
          </p:cNvSpPr>
          <p:nvPr/>
        </p:nvSpPr>
        <p:spPr>
          <a:xfrm>
            <a:off x="442912" y="2140974"/>
            <a:ext cx="10460267" cy="37581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t>I have no relevant financial relationships with ineligible companies to disclose.</a:t>
            </a:r>
            <a:endParaRPr lang="en-GB" sz="2400" dirty="0"/>
          </a:p>
        </p:txBody>
      </p:sp>
      <p:sp>
        <p:nvSpPr>
          <p:cNvPr id="6" name="Content Placeholder 2">
            <a:extLst>
              <a:ext uri="{FF2B5EF4-FFF2-40B4-BE49-F238E27FC236}">
                <a16:creationId xmlns:a16="http://schemas.microsoft.com/office/drawing/2014/main" id="{14C0CD7C-EC6B-A5AC-2A9B-D48010DBBC70}"/>
              </a:ext>
            </a:extLst>
          </p:cNvPr>
          <p:cNvSpPr txBox="1">
            <a:spLocks/>
          </p:cNvSpPr>
          <p:nvPr/>
        </p:nvSpPr>
        <p:spPr>
          <a:xfrm>
            <a:off x="442916" y="3848402"/>
            <a:ext cx="4992113" cy="235107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Tree>
    <p:extLst>
      <p:ext uri="{BB962C8B-B14F-4D97-AF65-F5344CB8AC3E}">
        <p14:creationId xmlns:p14="http://schemas.microsoft.com/office/powerpoint/2010/main" val="82799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116388" y="2007220"/>
            <a:ext cx="7632704" cy="4321575"/>
          </a:xfrm>
        </p:spPr>
        <p:txBody>
          <a:bodyPr>
            <a:normAutofit/>
          </a:bodyPr>
          <a:lstStyle/>
          <a:p>
            <a:pPr marL="342900" indent="-342900">
              <a:buFont typeface="Arial" panose="020B0604020202020204" pitchFamily="34" charset="0"/>
              <a:buChar char="•"/>
            </a:pPr>
            <a:r>
              <a:rPr lang="en-GB" sz="2800" dirty="0"/>
              <a:t>Geopolitical turmoil</a:t>
            </a:r>
          </a:p>
          <a:p>
            <a:pPr marL="342900" indent="-342900">
              <a:buFont typeface="Arial" panose="020B0604020202020204" pitchFamily="34" charset="0"/>
              <a:buChar char="•"/>
            </a:pPr>
            <a:r>
              <a:rPr lang="en-GB" sz="2800" dirty="0"/>
              <a:t>Rising authoritarianism</a:t>
            </a:r>
          </a:p>
          <a:p>
            <a:pPr marL="342900" indent="-342900">
              <a:buFont typeface="Arial" panose="020B0604020202020204" pitchFamily="34" charset="0"/>
              <a:buChar char="•"/>
            </a:pPr>
            <a:r>
              <a:rPr lang="en-US" sz="2800" dirty="0"/>
              <a:t>Shrinking spaces for civil society</a:t>
            </a:r>
          </a:p>
          <a:p>
            <a:pPr marL="342900" indent="-342900">
              <a:buFont typeface="Arial" panose="020B0604020202020204" pitchFamily="34" charset="0"/>
              <a:buChar char="•"/>
            </a:pPr>
            <a:r>
              <a:rPr lang="en-GB" sz="2800" dirty="0"/>
              <a:t>Criminalization of key populations </a:t>
            </a:r>
          </a:p>
          <a:p>
            <a:pPr marL="342900" indent="-342900">
              <a:buFont typeface="Arial" panose="020B0604020202020204" pitchFamily="34" charset="0"/>
              <a:buChar char="•"/>
            </a:pPr>
            <a:r>
              <a:rPr lang="en-US" sz="2800" dirty="0"/>
              <a:t>Threats to harm reduction programmes</a:t>
            </a:r>
          </a:p>
          <a:p>
            <a:pPr marL="342900" indent="-342900">
              <a:buFont typeface="Arial" panose="020B0604020202020204" pitchFamily="34" charset="0"/>
              <a:buChar char="•"/>
            </a:pPr>
            <a:r>
              <a:rPr lang="en-US" sz="2800" dirty="0"/>
              <a:t>Funding issues</a:t>
            </a:r>
            <a:endParaRPr lang="en-GB" sz="2800" noProof="0" dirty="0"/>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116391" y="441324"/>
            <a:ext cx="7632700" cy="1209055"/>
          </a:xfrm>
        </p:spPr>
        <p:txBody>
          <a:bodyPr>
            <a:normAutofit/>
          </a:bodyPr>
          <a:lstStyle/>
          <a:p>
            <a:r>
              <a:rPr lang="en-GB" sz="4800" noProof="0" dirty="0"/>
              <a:t>Challenges</a:t>
            </a:r>
          </a:p>
        </p:txBody>
      </p:sp>
    </p:spTree>
    <p:extLst>
      <p:ext uri="{BB962C8B-B14F-4D97-AF65-F5344CB8AC3E}">
        <p14:creationId xmlns:p14="http://schemas.microsoft.com/office/powerpoint/2010/main" val="269481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42914" y="2807208"/>
            <a:ext cx="6053419" cy="3393567"/>
          </a:xfrm>
        </p:spPr>
        <p:txBody>
          <a:bodyPr>
            <a:normAutofit/>
          </a:bodyPr>
          <a:lstStyle/>
          <a:p>
            <a:r>
              <a:rPr lang="en-US" sz="2400" dirty="0"/>
              <a:t>Five pillars for decriminalization: </a:t>
            </a:r>
          </a:p>
          <a:p>
            <a:pPr marL="342900" indent="-342900">
              <a:buFont typeface="Arial" panose="020B0604020202020204" pitchFamily="34" charset="0"/>
              <a:buChar char="•"/>
            </a:pPr>
            <a:r>
              <a:rPr lang="en-US" sz="2400" dirty="0"/>
              <a:t>bodily autonomy and integrity </a:t>
            </a:r>
          </a:p>
          <a:p>
            <a:pPr marL="342900" indent="-342900">
              <a:buFont typeface="Arial" panose="020B0604020202020204" pitchFamily="34" charset="0"/>
              <a:buChar char="•"/>
            </a:pPr>
            <a:r>
              <a:rPr lang="en-US" sz="2400" dirty="0"/>
              <a:t>access to justice</a:t>
            </a:r>
          </a:p>
          <a:p>
            <a:pPr marL="342900" indent="-342900">
              <a:buFont typeface="Arial" panose="020B0604020202020204" pitchFamily="34" charset="0"/>
              <a:buChar char="•"/>
            </a:pPr>
            <a:r>
              <a:rPr lang="en-US" sz="2400" dirty="0"/>
              <a:t>freedom from legal restrictions </a:t>
            </a:r>
          </a:p>
          <a:p>
            <a:pPr marL="342900" indent="-342900">
              <a:buFont typeface="Arial" panose="020B0604020202020204" pitchFamily="34" charset="0"/>
              <a:buChar char="•"/>
            </a:pPr>
            <a:r>
              <a:rPr lang="en-US" sz="2400" dirty="0"/>
              <a:t>community-led interventions </a:t>
            </a:r>
          </a:p>
          <a:p>
            <a:pPr marL="342900" indent="-342900">
              <a:buFont typeface="Arial" panose="020B0604020202020204" pitchFamily="34" charset="0"/>
              <a:buChar char="•"/>
            </a:pPr>
            <a:r>
              <a:rPr lang="en-US" sz="2400" dirty="0"/>
              <a:t>availability of comprehensive services</a:t>
            </a:r>
            <a:endParaRPr lang="en-GB" sz="2400" noProof="0"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2913" y="1357745"/>
            <a:ext cx="5948743" cy="1230008"/>
          </a:xfrm>
        </p:spPr>
        <p:txBody>
          <a:bodyPr>
            <a:noAutofit/>
          </a:bodyPr>
          <a:lstStyle/>
          <a:p>
            <a:r>
              <a:rPr lang="en-GB" sz="3600" dirty="0"/>
              <a:t>“Rise &amp; Decriminalize” movement</a:t>
            </a:r>
            <a:endParaRPr lang="en-GB" sz="3600" noProof="0" dirty="0"/>
          </a:p>
        </p:txBody>
      </p:sp>
      <p:pic>
        <p:nvPicPr>
          <p:cNvPr id="5" name="Рисунок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43" b="1643"/>
          <a:stretch>
            <a:fillRect/>
          </a:stretch>
        </p:blipFill>
        <p:spPr>
          <a:xfrm>
            <a:off x="6815769" y="1137600"/>
            <a:ext cx="4734000" cy="4579200"/>
          </a:xfrm>
        </p:spPr>
      </p:pic>
    </p:spTree>
    <p:extLst>
      <p:ext uri="{BB962C8B-B14F-4D97-AF65-F5344CB8AC3E}">
        <p14:creationId xmlns:p14="http://schemas.microsoft.com/office/powerpoint/2010/main" val="203357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42915" y="2807208"/>
            <a:ext cx="5437188" cy="3393567"/>
          </a:xfrm>
        </p:spPr>
        <p:txBody>
          <a:bodyPr>
            <a:normAutofit/>
          </a:bodyPr>
          <a:lstStyle/>
          <a:p>
            <a:r>
              <a:rPr lang="en-US" sz="2800" b="1" noProof="0" dirty="0"/>
              <a:t>Results in 2023:</a:t>
            </a:r>
          </a:p>
          <a:p>
            <a:r>
              <a:rPr lang="en-US" sz="2800" b="1" noProof="0" dirty="0"/>
              <a:t>3,100</a:t>
            </a:r>
            <a:r>
              <a:rPr lang="en-US" sz="2800" noProof="0" dirty="0"/>
              <a:t> medical consultations</a:t>
            </a:r>
          </a:p>
          <a:p>
            <a:r>
              <a:rPr lang="en-US" sz="2800" b="1" noProof="0" dirty="0"/>
              <a:t>945</a:t>
            </a:r>
            <a:r>
              <a:rPr lang="en-US" sz="2800" noProof="0" dirty="0"/>
              <a:t> HIV tests</a:t>
            </a:r>
          </a:p>
          <a:p>
            <a:r>
              <a:rPr lang="en-US" sz="2800" b="1" noProof="0" dirty="0"/>
              <a:t>906</a:t>
            </a:r>
            <a:r>
              <a:rPr lang="en-US" sz="2800" noProof="0" dirty="0"/>
              <a:t> HCV tests</a:t>
            </a:r>
            <a:endParaRPr lang="en-GB" sz="2800" noProof="0"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2913" y="1665295"/>
            <a:ext cx="5573839" cy="812729"/>
          </a:xfrm>
        </p:spPr>
        <p:txBody>
          <a:bodyPr>
            <a:noAutofit/>
          </a:bodyPr>
          <a:lstStyle/>
          <a:p>
            <a:r>
              <a:rPr lang="en-GB" sz="2800" dirty="0"/>
              <a:t>Community-based medicine in St. Petersburg, Russia</a:t>
            </a:r>
            <a:endParaRPr lang="en-GB" sz="2800" noProof="0" dirty="0"/>
          </a:p>
        </p:txBody>
      </p:sp>
      <p:pic>
        <p:nvPicPr>
          <p:cNvPr id="6" name="Рисунок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534" r="15534"/>
          <a:stretch>
            <a:fillRect/>
          </a:stretch>
        </p:blipFill>
        <p:spPr/>
      </p:pic>
    </p:spTree>
    <p:extLst>
      <p:ext uri="{BB962C8B-B14F-4D97-AF65-F5344CB8AC3E}">
        <p14:creationId xmlns:p14="http://schemas.microsoft.com/office/powerpoint/2010/main" val="185682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42915" y="3117273"/>
            <a:ext cx="5437188" cy="3083502"/>
          </a:xfrm>
        </p:spPr>
        <p:txBody>
          <a:bodyPr>
            <a:normAutofit/>
          </a:bodyPr>
          <a:lstStyle/>
          <a:p>
            <a:pPr marL="342900" indent="-342900">
              <a:buFont typeface="Arial" panose="020B0604020202020204" pitchFamily="34" charset="0"/>
              <a:buChar char="•"/>
            </a:pPr>
            <a:r>
              <a:rPr lang="en-GB" dirty="0"/>
              <a:t>Online</a:t>
            </a:r>
            <a:r>
              <a:rPr lang="en-GB" noProof="0" dirty="0"/>
              <a:t> drug trafficking and communications among people who use drugs are increasing</a:t>
            </a:r>
          </a:p>
          <a:p>
            <a:pPr marL="342900" indent="-342900">
              <a:buFont typeface="Arial" panose="020B0604020202020204" pitchFamily="34" charset="0"/>
              <a:buChar char="•"/>
            </a:pPr>
            <a:r>
              <a:rPr lang="en-US" dirty="0"/>
              <a:t>Web outreach is used to contact, counsel, engage and retain people who use drugs in harm reduction services via websites, social networks, messenger apps and specialized forums</a:t>
            </a:r>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2913" y="1665295"/>
            <a:ext cx="5573839" cy="1141913"/>
          </a:xfrm>
        </p:spPr>
        <p:txBody>
          <a:bodyPr>
            <a:noAutofit/>
          </a:bodyPr>
          <a:lstStyle/>
          <a:p>
            <a:r>
              <a:rPr lang="en-GB" sz="2800" noProof="0" dirty="0"/>
              <a:t>Web outreach among people who use </a:t>
            </a:r>
            <a:r>
              <a:rPr lang="en-GB" sz="2800" dirty="0"/>
              <a:t>new psychoactive substances</a:t>
            </a:r>
            <a:endParaRPr lang="en-GB" sz="2800" noProof="0" dirty="0"/>
          </a:p>
        </p:txBody>
      </p:sp>
      <p:pic>
        <p:nvPicPr>
          <p:cNvPr id="10" name="Рисунок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568" r="15568"/>
          <a:stretch>
            <a:fillRect/>
          </a:stretch>
        </p:blipFill>
        <p:spPr/>
      </p:pic>
    </p:spTree>
    <p:extLst>
      <p:ext uri="{BB962C8B-B14F-4D97-AF65-F5344CB8AC3E}">
        <p14:creationId xmlns:p14="http://schemas.microsoft.com/office/powerpoint/2010/main" val="292859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A9785-5714-F747-B084-91CE0A734F24}"/>
              </a:ext>
            </a:extLst>
          </p:cNvPr>
          <p:cNvSpPr>
            <a:spLocks noGrp="1"/>
          </p:cNvSpPr>
          <p:nvPr>
            <p:ph sz="quarter" idx="14"/>
          </p:nvPr>
        </p:nvSpPr>
        <p:spPr>
          <a:xfrm>
            <a:off x="6311903" y="2097091"/>
            <a:ext cx="5242788" cy="4103687"/>
          </a:xfrm>
        </p:spPr>
        <p:txBody>
          <a:bodyPr>
            <a:normAutofit/>
          </a:bodyPr>
          <a:lstStyle/>
          <a:p>
            <a:r>
              <a:rPr lang="en-US" sz="2800" dirty="0"/>
              <a:t>Core areas of innovation:</a:t>
            </a:r>
          </a:p>
          <a:p>
            <a:pPr marL="457200" indent="-457200">
              <a:buFont typeface="+mj-lt"/>
              <a:buAutoNum type="arabicPeriod"/>
            </a:pPr>
            <a:r>
              <a:rPr lang="en-US" sz="2800" dirty="0"/>
              <a:t>Low dead space syringes and needles  </a:t>
            </a:r>
          </a:p>
          <a:p>
            <a:pPr marL="457200" indent="-457200">
              <a:buFont typeface="+mj-lt"/>
              <a:buAutoNum type="arabicPeriod"/>
            </a:pPr>
            <a:r>
              <a:rPr lang="en-US" sz="2800" dirty="0"/>
              <a:t>Long-acting depot buprenorphine</a:t>
            </a:r>
          </a:p>
          <a:p>
            <a:pPr marL="457200" indent="-457200">
              <a:buFont typeface="+mj-lt"/>
              <a:buAutoNum type="arabicPeriod"/>
            </a:pPr>
            <a:r>
              <a:rPr lang="en-US" sz="2800" dirty="0"/>
              <a:t>Simplified hepatitis C testing and treatment care pathway</a:t>
            </a:r>
          </a:p>
        </p:txBody>
      </p:sp>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p:txBody>
          <a:bodyPr>
            <a:normAutofit/>
          </a:bodyPr>
          <a:lstStyle/>
          <a:p>
            <a:r>
              <a:rPr lang="en-GB" sz="2800" noProof="0" dirty="0"/>
              <a:t>UNITAID programme on </a:t>
            </a:r>
            <a:r>
              <a:rPr lang="en-US" sz="2800" dirty="0"/>
              <a:t>Hepatitis C innovations in low- and middle- income countries</a:t>
            </a:r>
            <a:endParaRPr lang="en-GB" sz="2800" noProof="0" dirty="0"/>
          </a:p>
        </p:txBody>
      </p:sp>
      <p:pic>
        <p:nvPicPr>
          <p:cNvPr id="5" name="Рисунок 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3062" r="13062"/>
          <a:stretch>
            <a:fillRect/>
          </a:stretch>
        </p:blipFill>
        <p:spPr/>
      </p:pic>
    </p:spTree>
    <p:extLst>
      <p:ext uri="{BB962C8B-B14F-4D97-AF65-F5344CB8AC3E}">
        <p14:creationId xmlns:p14="http://schemas.microsoft.com/office/powerpoint/2010/main" val="296995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420595" y="1968215"/>
            <a:ext cx="2927010" cy="4103686"/>
          </a:xfrm>
        </p:spPr>
        <p:txBody>
          <a:bodyPr>
            <a:normAutofit/>
          </a:bodyPr>
          <a:lstStyle/>
          <a:p>
            <a:r>
              <a:rPr lang="en-US" dirty="0"/>
              <a:t>The </a:t>
            </a:r>
            <a:r>
              <a:rPr lang="en-US" b="1" dirty="0"/>
              <a:t>HIV Justice Academy</a:t>
            </a:r>
            <a:r>
              <a:rPr lang="en-US" dirty="0"/>
              <a:t> implemented by HIV Justice Network is a free online platform that provides access to information for advocates and activists working to end HIV criminalization.</a:t>
            </a:r>
          </a:p>
          <a:p>
            <a:endParaRPr lang="en-US" dirty="0"/>
          </a:p>
          <a:p>
            <a:endParaRPr lang="ru-RU" dirty="0"/>
          </a:p>
        </p:txBody>
      </p:sp>
      <p:sp>
        <p:nvSpPr>
          <p:cNvPr id="3" name="Объект 2"/>
          <p:cNvSpPr>
            <a:spLocks noGrp="1"/>
          </p:cNvSpPr>
          <p:nvPr>
            <p:ph sz="quarter" idx="14"/>
          </p:nvPr>
        </p:nvSpPr>
        <p:spPr>
          <a:xfrm>
            <a:off x="6334217" y="2097091"/>
            <a:ext cx="5437188" cy="4103687"/>
          </a:xfrm>
        </p:spPr>
        <p:txBody>
          <a:bodyPr/>
          <a:lstStyle/>
          <a:p>
            <a:endParaRPr lang="en-US" dirty="0"/>
          </a:p>
        </p:txBody>
      </p:sp>
      <p:sp>
        <p:nvSpPr>
          <p:cNvPr id="7" name="Title 6">
            <a:extLst>
              <a:ext uri="{FF2B5EF4-FFF2-40B4-BE49-F238E27FC236}">
                <a16:creationId xmlns:a16="http://schemas.microsoft.com/office/drawing/2014/main" id="{DCCEF99C-E9FF-4BE7-F459-C80EB08A0C23}"/>
              </a:ext>
            </a:extLst>
          </p:cNvPr>
          <p:cNvSpPr>
            <a:spLocks noGrp="1"/>
          </p:cNvSpPr>
          <p:nvPr>
            <p:ph type="title"/>
          </p:nvPr>
        </p:nvSpPr>
        <p:spPr>
          <a:xfrm>
            <a:off x="2770632" y="441325"/>
            <a:ext cx="9180576" cy="830719"/>
          </a:xfrm>
        </p:spPr>
        <p:txBody>
          <a:bodyPr>
            <a:normAutofit/>
          </a:bodyPr>
          <a:lstStyle/>
          <a:p>
            <a:pPr algn="ctr"/>
            <a:r>
              <a:rPr lang="en-US" sz="3600" dirty="0"/>
              <a:t>Course on HIV criminalization</a:t>
            </a:r>
            <a:endParaRPr lang="aa-ET" sz="3600" dirty="0"/>
          </a:p>
        </p:txBody>
      </p:sp>
      <p:sp>
        <p:nvSpPr>
          <p:cNvPr id="4" name="Content Placeholder 2">
            <a:extLst>
              <a:ext uri="{FF2B5EF4-FFF2-40B4-BE49-F238E27FC236}">
                <a16:creationId xmlns:a16="http://schemas.microsoft.com/office/drawing/2014/main" id="{B630FCA3-38A4-8901-4CCE-19669CD1844E}"/>
              </a:ext>
            </a:extLst>
          </p:cNvPr>
          <p:cNvSpPr txBox="1">
            <a:spLocks/>
          </p:cNvSpPr>
          <p:nvPr/>
        </p:nvSpPr>
        <p:spPr>
          <a:xfrm>
            <a:off x="442912" y="2081987"/>
            <a:ext cx="11306175" cy="1726059"/>
          </a:xfrm>
          <a:prstGeom prst="rect">
            <a:avLst/>
          </a:prstGeom>
        </p:spPr>
        <p:txBody>
          <a:bodyPr lIns="0" tIns="0" rIns="0" bIns="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 </a:t>
            </a:r>
          </a:p>
        </p:txBody>
      </p:sp>
      <p:sp>
        <p:nvSpPr>
          <p:cNvPr id="5" name="Content Placeholder 2">
            <a:extLst>
              <a:ext uri="{FF2B5EF4-FFF2-40B4-BE49-F238E27FC236}">
                <a16:creationId xmlns:a16="http://schemas.microsoft.com/office/drawing/2014/main" id="{DAFA7499-AC7C-5A3D-8844-2FA68EDBC0AF}"/>
              </a:ext>
            </a:extLst>
          </p:cNvPr>
          <p:cNvSpPr txBox="1">
            <a:spLocks/>
          </p:cNvSpPr>
          <p:nvPr/>
        </p:nvSpPr>
        <p:spPr>
          <a:xfrm>
            <a:off x="442912" y="2140974"/>
            <a:ext cx="10460267" cy="37581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6" name="Content Placeholder 2">
            <a:extLst>
              <a:ext uri="{FF2B5EF4-FFF2-40B4-BE49-F238E27FC236}">
                <a16:creationId xmlns:a16="http://schemas.microsoft.com/office/drawing/2014/main" id="{14C0CD7C-EC6B-A5AC-2A9B-D48010DBBC70}"/>
              </a:ext>
            </a:extLst>
          </p:cNvPr>
          <p:cNvSpPr txBox="1">
            <a:spLocks/>
          </p:cNvSpPr>
          <p:nvPr/>
        </p:nvSpPr>
        <p:spPr>
          <a:xfrm>
            <a:off x="442916" y="3848402"/>
            <a:ext cx="4992113" cy="235107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276" y="1444803"/>
            <a:ext cx="8401482" cy="4807197"/>
          </a:xfrm>
          <a:prstGeom prst="rect">
            <a:avLst/>
          </a:prstGeom>
        </p:spPr>
      </p:pic>
    </p:spTree>
    <p:extLst>
      <p:ext uri="{BB962C8B-B14F-4D97-AF65-F5344CB8AC3E}">
        <p14:creationId xmlns:p14="http://schemas.microsoft.com/office/powerpoint/2010/main" val="278459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a:bodyPr>
          <a:lstStyle/>
          <a:p>
            <a:r>
              <a:rPr lang="en-US" b="1" dirty="0"/>
              <a:t>HIV Prevention, Treatment, Care and </a:t>
            </a:r>
            <a:br>
              <a:rPr lang="en-US" b="1" dirty="0"/>
            </a:br>
            <a:r>
              <a:rPr lang="en-US" b="1" dirty="0"/>
              <a:t>Support for People Who Use Stimulant Drugs </a:t>
            </a:r>
            <a:r>
              <a:rPr lang="en-US" dirty="0"/>
              <a:t>course was developed by UNODC with the meaningful involvement of communities.</a:t>
            </a:r>
          </a:p>
          <a:p>
            <a:endParaRPr lang="en-US" dirty="0"/>
          </a:p>
          <a:p>
            <a:endParaRPr lang="ru-RU" dirty="0"/>
          </a:p>
        </p:txBody>
      </p:sp>
      <p:sp>
        <p:nvSpPr>
          <p:cNvPr id="7" name="Title 6">
            <a:extLst>
              <a:ext uri="{FF2B5EF4-FFF2-40B4-BE49-F238E27FC236}">
                <a16:creationId xmlns:a16="http://schemas.microsoft.com/office/drawing/2014/main" id="{DCCEF99C-E9FF-4BE7-F459-C80EB08A0C23}"/>
              </a:ext>
            </a:extLst>
          </p:cNvPr>
          <p:cNvSpPr>
            <a:spLocks noGrp="1"/>
          </p:cNvSpPr>
          <p:nvPr>
            <p:ph type="title"/>
          </p:nvPr>
        </p:nvSpPr>
        <p:spPr>
          <a:xfrm>
            <a:off x="2770632" y="243979"/>
            <a:ext cx="9180576" cy="1139978"/>
          </a:xfrm>
        </p:spPr>
        <p:txBody>
          <a:bodyPr>
            <a:noAutofit/>
          </a:bodyPr>
          <a:lstStyle/>
          <a:p>
            <a:pPr algn="ctr"/>
            <a:r>
              <a:rPr lang="en-US" sz="3600" dirty="0"/>
              <a:t>Course on HIV prevention among people who use stimulants</a:t>
            </a:r>
            <a:endParaRPr lang="aa-ET" sz="3600" dirty="0"/>
          </a:p>
        </p:txBody>
      </p:sp>
      <p:sp>
        <p:nvSpPr>
          <p:cNvPr id="4" name="Content Placeholder 2">
            <a:extLst>
              <a:ext uri="{FF2B5EF4-FFF2-40B4-BE49-F238E27FC236}">
                <a16:creationId xmlns:a16="http://schemas.microsoft.com/office/drawing/2014/main" id="{B630FCA3-38A4-8901-4CCE-19669CD1844E}"/>
              </a:ext>
            </a:extLst>
          </p:cNvPr>
          <p:cNvSpPr txBox="1">
            <a:spLocks/>
          </p:cNvSpPr>
          <p:nvPr/>
        </p:nvSpPr>
        <p:spPr>
          <a:xfrm>
            <a:off x="442912" y="2081987"/>
            <a:ext cx="11306175" cy="1726059"/>
          </a:xfrm>
          <a:prstGeom prst="rect">
            <a:avLst/>
          </a:prstGeom>
        </p:spPr>
        <p:txBody>
          <a:bodyPr lIns="0" tIns="0" rIns="0" bIns="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 </a:t>
            </a:r>
          </a:p>
        </p:txBody>
      </p:sp>
      <p:sp>
        <p:nvSpPr>
          <p:cNvPr id="5" name="Content Placeholder 2">
            <a:extLst>
              <a:ext uri="{FF2B5EF4-FFF2-40B4-BE49-F238E27FC236}">
                <a16:creationId xmlns:a16="http://schemas.microsoft.com/office/drawing/2014/main" id="{DAFA7499-AC7C-5A3D-8844-2FA68EDBC0AF}"/>
              </a:ext>
            </a:extLst>
          </p:cNvPr>
          <p:cNvSpPr txBox="1">
            <a:spLocks/>
          </p:cNvSpPr>
          <p:nvPr/>
        </p:nvSpPr>
        <p:spPr>
          <a:xfrm>
            <a:off x="442912" y="2140974"/>
            <a:ext cx="10460267" cy="37581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6" name="Content Placeholder 2">
            <a:extLst>
              <a:ext uri="{FF2B5EF4-FFF2-40B4-BE49-F238E27FC236}">
                <a16:creationId xmlns:a16="http://schemas.microsoft.com/office/drawing/2014/main" id="{14C0CD7C-EC6B-A5AC-2A9B-D48010DBBC70}"/>
              </a:ext>
            </a:extLst>
          </p:cNvPr>
          <p:cNvSpPr txBox="1">
            <a:spLocks/>
          </p:cNvSpPr>
          <p:nvPr/>
        </p:nvSpPr>
        <p:spPr>
          <a:xfrm>
            <a:off x="442916" y="3848402"/>
            <a:ext cx="4992113" cy="235107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Courier New" panose="02070309020205020404" pitchFamily="49"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pic>
        <p:nvPicPr>
          <p:cNvPr id="10" name="Picture 2" descr="A picture containing background pattern&#10;&#10;Description automatically generated">
            <a:extLst>
              <a:ext uri="{FF2B5EF4-FFF2-40B4-BE49-F238E27FC236}">
                <a16:creationId xmlns:a16="http://schemas.microsoft.com/office/drawing/2014/main" id="{E25616F1-07C5-F140-96A5-4E46DD39085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360920" y="1796558"/>
            <a:ext cx="2895912" cy="4103687"/>
          </a:xfrm>
          <a:prstGeom prst="rect">
            <a:avLst/>
          </a:prstGeom>
        </p:spPr>
      </p:pic>
    </p:spTree>
    <p:extLst>
      <p:ext uri="{BB962C8B-B14F-4D97-AF65-F5344CB8AC3E}">
        <p14:creationId xmlns:p14="http://schemas.microsoft.com/office/powerpoint/2010/main" val="3952981091"/>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C0E6AB67-CD9B-A246-B6CE-F81BDAD84354}" vid="{5D216F09-CBF6-154B-A948-A440F68D8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3018a3-4faf-4e6b-8b26-f4217bce7ffb">
      <Terms xmlns="http://schemas.microsoft.com/office/infopath/2007/PartnerControls"/>
    </lcf76f155ced4ddcb4097134ff3c332f>
    <TaxCatchAll xmlns="250929fa-9806-4449-af20-7947085fa17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A1DB0929D38B49BE3F7DB6EA59087A" ma:contentTypeVersion="18" ma:contentTypeDescription="Create a new document." ma:contentTypeScope="" ma:versionID="45b86267ac289d754837540843c115a2">
  <xsd:schema xmlns:xsd="http://www.w3.org/2001/XMLSchema" xmlns:xs="http://www.w3.org/2001/XMLSchema" xmlns:p="http://schemas.microsoft.com/office/2006/metadata/properties" xmlns:ns2="3d3018a3-4faf-4e6b-8b26-f4217bce7ffb" xmlns:ns3="250929fa-9806-4449-af20-7947085fa170" targetNamespace="http://schemas.microsoft.com/office/2006/metadata/properties" ma:root="true" ma:fieldsID="a56d428c8e8b5e3cc1cee1fd8cf09108" ns2:_="" ns3:_="">
    <xsd:import namespace="3d3018a3-4faf-4e6b-8b26-f4217bce7ffb"/>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018a3-4faf-4e6b-8b26-f4217bce7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76C87B-EF6C-46E8-A8FE-BAE16CA345F0}">
  <ds:schemaRefs>
    <ds:schemaRef ds:uri="http://schemas.microsoft.com/sharepoint/v3/contenttype/forms"/>
  </ds:schemaRefs>
</ds:datastoreItem>
</file>

<file path=customXml/itemProps2.xml><?xml version="1.0" encoding="utf-8"?>
<ds:datastoreItem xmlns:ds="http://schemas.openxmlformats.org/officeDocument/2006/customXml" ds:itemID="{9E389DE3-6763-45C2-B76F-A4DA1EAFD6B1}">
  <ds:schemaRefs>
    <ds:schemaRef ds:uri="http://schemas.microsoft.com/office/2006/metadata/properties"/>
    <ds:schemaRef ds:uri="http://schemas.microsoft.com/office/infopath/2007/PartnerControls"/>
    <ds:schemaRef ds:uri="3d3018a3-4faf-4e6b-8b26-f4217bce7ffb"/>
    <ds:schemaRef ds:uri="250929fa-9806-4449-af20-7947085fa170"/>
  </ds:schemaRefs>
</ds:datastoreItem>
</file>

<file path=customXml/itemProps3.xml><?xml version="1.0" encoding="utf-8"?>
<ds:datastoreItem xmlns:ds="http://schemas.openxmlformats.org/officeDocument/2006/customXml" ds:itemID="{98BD7A6B-14EE-4C9F-8791-85452B82D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3018a3-4faf-4e6b-8b26-f4217bce7ffb"/>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AIDS-2024-Speaker-template_Verdana (2)</Template>
  <TotalTime>433</TotalTime>
  <Words>974</Words>
  <Application>Microsoft Office PowerPoint</Application>
  <PresentationFormat>Widescreen</PresentationFormat>
  <Paragraphs>94</Paragraphs>
  <Slides>11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Courier New</vt:lpstr>
      <vt:lpstr>IAS Ribbon Sans Bold</vt:lpstr>
      <vt:lpstr>IAS Ribbon Sans Regular</vt:lpstr>
      <vt:lpstr>Verdana</vt:lpstr>
      <vt:lpstr>Verdana Bold</vt:lpstr>
      <vt:lpstr>IAS2023</vt:lpstr>
      <vt:lpstr>Harm reduction and HIV response challenges and innovations in the EECA region</vt:lpstr>
      <vt:lpstr>Conflict of interest disclosure</vt:lpstr>
      <vt:lpstr>Challenges</vt:lpstr>
      <vt:lpstr>“Rise &amp; Decriminalize” movement</vt:lpstr>
      <vt:lpstr>Community-based medicine in St. Petersburg, Russia</vt:lpstr>
      <vt:lpstr>Web outreach among people who use new psychoactive substances</vt:lpstr>
      <vt:lpstr>UNITAID programme on Hepatitis C innovations in low- and middle- income countries</vt:lpstr>
      <vt:lpstr>Course on HIV criminalization</vt:lpstr>
      <vt:lpstr>Course on HIV prevention among people who use stimulants</vt:lpstr>
      <vt:lpstr>Thank you to donors  and partners!</vt:lpstr>
      <vt:lpstr>“Let us continue to work together, sharing knowledge, resources, and support to ensure that no one is left behind. Thank you for your dedication and commitment to this vital cause. Together, we can make a difference.”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Emma Williams</dc:creator>
  <cp:lastModifiedBy>Preview 1 Rack 2</cp:lastModifiedBy>
  <cp:revision>28</cp:revision>
  <dcterms:created xsi:type="dcterms:W3CDTF">2024-05-23T11:45:32Z</dcterms:created>
  <dcterms:modified xsi:type="dcterms:W3CDTF">2024-07-20T09:55:28Z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0x0101008EA1DB0929D38B49BE3F7DB6EA59087A</vt:lpwstr>
  </property>
</Properties>
</file>