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80" r:id="rId4"/>
  </p:sldMasterIdLst>
  <p:notesMasterIdLst>
    <p:notesMasterId r:id="rId14"/>
  </p:notesMasterIdLst>
  <p:handoutMasterIdLst>
    <p:handoutMasterId r:id="rId15"/>
  </p:handoutMasterIdLst>
  <p:sldIdLst>
    <p:sldId id="266" r:id="rId5"/>
    <p:sldId id="274" r:id="rId6"/>
    <p:sldId id="275" r:id="rId7"/>
    <p:sldId id="257" r:id="rId8"/>
    <p:sldId id="278" r:id="rId9"/>
    <p:sldId id="262" r:id="rId10"/>
    <p:sldId id="276" r:id="rId11"/>
    <p:sldId id="277" r:id="rId12"/>
    <p:sldId id="280" r:id="rId13"/>
  </p:sldIdLst>
  <p:sldSz cx="12192000" cy="6858000"/>
  <p:notesSz cx="6889750"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D6A880-A92D-6A4C-A8B6-E05C8BBD393B}" name="Ataiants,Janna" initials="JA" userId="S::ja633@drexel.edu::ce9a1a9b-d8ed-4d25-8bea-a427b3acbae5" providerId="AD"/>
  <p188:author id="{13F062A8-DC88-BE71-964C-3CFDAB0BF887}" name="Emma Williams" initials="EW" userId="S::emma.williams@iasociety.org::63db2afe-75be-4bc2-8293-016e533a203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83425" autoAdjust="0"/>
  </p:normalViewPr>
  <p:slideViewPr>
    <p:cSldViewPr snapToGrid="0" snapToObjects="1">
      <p:cViewPr varScale="1">
        <p:scale>
          <a:sx n="100" d="100"/>
          <a:sy n="100" d="100"/>
        </p:scale>
        <p:origin x="840" y="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4E216D89-2065-4CE1-83A6-DCC4197374A6}"/>
              </a:ext>
            </a:extLst>
          </p:cNvPr>
          <p:cNvSpPr>
            <a:spLocks noGrp="1"/>
          </p:cNvSpPr>
          <p:nvPr>
            <p:ph type="hdr" sz="quarter"/>
          </p:nvPr>
        </p:nvSpPr>
        <p:spPr>
          <a:xfrm>
            <a:off x="0" y="0"/>
            <a:ext cx="2985558" cy="503415"/>
          </a:xfrm>
          <a:prstGeom prst="rect">
            <a:avLst/>
          </a:prstGeom>
        </p:spPr>
        <p:txBody>
          <a:bodyPr vert="horz" lIns="96634" tIns="48317" rIns="96634" bIns="48317" rtlCol="0"/>
          <a:lstStyle>
            <a:lvl1pPr algn="l">
              <a:defRPr sz="1300"/>
            </a:lvl1pPr>
          </a:lstStyle>
          <a:p>
            <a:endParaRPr lang="ru-RU"/>
          </a:p>
        </p:txBody>
      </p:sp>
      <p:sp>
        <p:nvSpPr>
          <p:cNvPr id="3" name="Дата 2">
            <a:extLst>
              <a:ext uri="{FF2B5EF4-FFF2-40B4-BE49-F238E27FC236}">
                <a16:creationId xmlns:a16="http://schemas.microsoft.com/office/drawing/2014/main" id="{45E2440D-C79E-4D18-8957-6A7E788F2F3A}"/>
              </a:ext>
            </a:extLst>
          </p:cNvPr>
          <p:cNvSpPr>
            <a:spLocks noGrp="1"/>
          </p:cNvSpPr>
          <p:nvPr>
            <p:ph type="dt" sz="quarter" idx="1"/>
          </p:nvPr>
        </p:nvSpPr>
        <p:spPr>
          <a:xfrm>
            <a:off x="3902996" y="0"/>
            <a:ext cx="2985558" cy="503415"/>
          </a:xfrm>
          <a:prstGeom prst="rect">
            <a:avLst/>
          </a:prstGeom>
        </p:spPr>
        <p:txBody>
          <a:bodyPr vert="horz" lIns="96634" tIns="48317" rIns="96634" bIns="48317" rtlCol="0"/>
          <a:lstStyle>
            <a:lvl1pPr algn="r">
              <a:defRPr sz="1300"/>
            </a:lvl1pPr>
          </a:lstStyle>
          <a:p>
            <a:fld id="{07A2485E-6E11-49A3-BAE7-6AA06EAA1379}" type="datetimeFigureOut">
              <a:rPr lang="ru-RU" smtClean="0"/>
              <a:t>22.07.2024</a:t>
            </a:fld>
            <a:endParaRPr lang="ru-RU"/>
          </a:p>
        </p:txBody>
      </p:sp>
      <p:sp>
        <p:nvSpPr>
          <p:cNvPr id="4" name="Нижний колонтитул 3">
            <a:extLst>
              <a:ext uri="{FF2B5EF4-FFF2-40B4-BE49-F238E27FC236}">
                <a16:creationId xmlns:a16="http://schemas.microsoft.com/office/drawing/2014/main" id="{CBE63025-FC9B-4280-857D-B65E611035F2}"/>
              </a:ext>
            </a:extLst>
          </p:cNvPr>
          <p:cNvSpPr>
            <a:spLocks noGrp="1"/>
          </p:cNvSpPr>
          <p:nvPr>
            <p:ph type="ftr" sz="quarter" idx="2"/>
          </p:nvPr>
        </p:nvSpPr>
        <p:spPr>
          <a:xfrm>
            <a:off x="0" y="9518476"/>
            <a:ext cx="2985558" cy="503414"/>
          </a:xfrm>
          <a:prstGeom prst="rect">
            <a:avLst/>
          </a:prstGeom>
        </p:spPr>
        <p:txBody>
          <a:bodyPr vert="horz" lIns="96634" tIns="48317" rIns="96634" bIns="48317" rtlCol="0" anchor="b"/>
          <a:lstStyle>
            <a:lvl1pPr algn="l">
              <a:defRPr sz="1300"/>
            </a:lvl1pPr>
          </a:lstStyle>
          <a:p>
            <a:endParaRPr lang="ru-RU"/>
          </a:p>
        </p:txBody>
      </p:sp>
      <p:sp>
        <p:nvSpPr>
          <p:cNvPr id="5" name="Номер слайда 4">
            <a:extLst>
              <a:ext uri="{FF2B5EF4-FFF2-40B4-BE49-F238E27FC236}">
                <a16:creationId xmlns:a16="http://schemas.microsoft.com/office/drawing/2014/main" id="{3A0FBA55-3335-418B-8153-657AA30EEBEF}"/>
              </a:ext>
            </a:extLst>
          </p:cNvPr>
          <p:cNvSpPr>
            <a:spLocks noGrp="1"/>
          </p:cNvSpPr>
          <p:nvPr>
            <p:ph type="sldNum" sz="quarter" idx="3"/>
          </p:nvPr>
        </p:nvSpPr>
        <p:spPr>
          <a:xfrm>
            <a:off x="3902996" y="9518476"/>
            <a:ext cx="2985558" cy="503414"/>
          </a:xfrm>
          <a:prstGeom prst="rect">
            <a:avLst/>
          </a:prstGeom>
        </p:spPr>
        <p:txBody>
          <a:bodyPr vert="horz" lIns="96634" tIns="48317" rIns="96634" bIns="48317" rtlCol="0" anchor="b"/>
          <a:lstStyle>
            <a:lvl1pPr algn="r">
              <a:defRPr sz="1300"/>
            </a:lvl1pPr>
          </a:lstStyle>
          <a:p>
            <a:fld id="{695C768A-310C-478A-8A57-19F62812236D}" type="slidenum">
              <a:rPr lang="ru-RU" smtClean="0"/>
              <a:t>‹#›</a:t>
            </a:fld>
            <a:endParaRPr lang="ru-RU"/>
          </a:p>
        </p:txBody>
      </p:sp>
    </p:spTree>
    <p:extLst>
      <p:ext uri="{BB962C8B-B14F-4D97-AF65-F5344CB8AC3E}">
        <p14:creationId xmlns:p14="http://schemas.microsoft.com/office/powerpoint/2010/main" val="1222635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8" name="Заметки 7">
            <a:extLst>
              <a:ext uri="{FF2B5EF4-FFF2-40B4-BE49-F238E27FC236}">
                <a16:creationId xmlns:a16="http://schemas.microsoft.com/office/drawing/2014/main" id="{CFAC2C3A-87BF-43C0-9133-A9CA78671152}"/>
              </a:ext>
            </a:extLst>
          </p:cNvPr>
          <p:cNvSpPr>
            <a:spLocks noGrp="1"/>
          </p:cNvSpPr>
          <p:nvPr>
            <p:ph type="body" sz="quarter" idx="3"/>
          </p:nvPr>
        </p:nvSpPr>
        <p:spPr>
          <a:xfrm>
            <a:off x="688975" y="4823038"/>
            <a:ext cx="5511800" cy="3946117"/>
          </a:xfrm>
          <a:prstGeom prst="rect">
            <a:avLst/>
          </a:prstGeom>
        </p:spPr>
        <p:txBody>
          <a:bodyPr vert="horz" lIns="96634" tIns="48317" rIns="96634" bIns="48317"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9" name="Верхний колонтитул 8">
            <a:extLst>
              <a:ext uri="{FF2B5EF4-FFF2-40B4-BE49-F238E27FC236}">
                <a16:creationId xmlns:a16="http://schemas.microsoft.com/office/drawing/2014/main" id="{B9A2F984-BBF4-41F5-B4AE-3AFFF3C26E70}"/>
              </a:ext>
            </a:extLst>
          </p:cNvPr>
          <p:cNvSpPr>
            <a:spLocks noGrp="1"/>
          </p:cNvSpPr>
          <p:nvPr>
            <p:ph type="hdr" sz="quarter"/>
          </p:nvPr>
        </p:nvSpPr>
        <p:spPr>
          <a:xfrm>
            <a:off x="0" y="1"/>
            <a:ext cx="2985558" cy="502835"/>
          </a:xfrm>
          <a:prstGeom prst="rect">
            <a:avLst/>
          </a:prstGeom>
        </p:spPr>
        <p:txBody>
          <a:bodyPr vert="horz" lIns="96634" tIns="48317" rIns="96634" bIns="48317" rtlCol="0"/>
          <a:lstStyle>
            <a:lvl1pPr algn="l">
              <a:defRPr sz="1300"/>
            </a:lvl1pPr>
          </a:lstStyle>
          <a:p>
            <a:endParaRPr lang="ru-RU"/>
          </a:p>
        </p:txBody>
      </p:sp>
      <p:sp>
        <p:nvSpPr>
          <p:cNvPr id="10" name="Нижний колонтитул 9">
            <a:extLst>
              <a:ext uri="{FF2B5EF4-FFF2-40B4-BE49-F238E27FC236}">
                <a16:creationId xmlns:a16="http://schemas.microsoft.com/office/drawing/2014/main" id="{FD6194A5-C833-44A6-B8C0-565D7EF06232}"/>
              </a:ext>
            </a:extLst>
          </p:cNvPr>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ru-RU"/>
          </a:p>
        </p:txBody>
      </p:sp>
      <p:sp>
        <p:nvSpPr>
          <p:cNvPr id="11" name="Дата 10">
            <a:extLst>
              <a:ext uri="{FF2B5EF4-FFF2-40B4-BE49-F238E27FC236}">
                <a16:creationId xmlns:a16="http://schemas.microsoft.com/office/drawing/2014/main" id="{920DD333-9DF3-4D49-BD17-37832998AD70}"/>
              </a:ext>
            </a:extLst>
          </p:cNvPr>
          <p:cNvSpPr>
            <a:spLocks noGrp="1"/>
          </p:cNvSpPr>
          <p:nvPr>
            <p:ph type="dt" idx="1"/>
          </p:nvPr>
        </p:nvSpPr>
        <p:spPr>
          <a:xfrm>
            <a:off x="3902597" y="1"/>
            <a:ext cx="2985558" cy="502835"/>
          </a:xfrm>
          <a:prstGeom prst="rect">
            <a:avLst/>
          </a:prstGeom>
        </p:spPr>
        <p:txBody>
          <a:bodyPr vert="horz" lIns="96634" tIns="48317" rIns="96634" bIns="48317" rtlCol="0"/>
          <a:lstStyle>
            <a:lvl1pPr algn="r">
              <a:defRPr sz="1300"/>
            </a:lvl1pPr>
          </a:lstStyle>
          <a:p>
            <a:fld id="{0C3C9399-15D4-4ECF-A4A6-03EF4C3BBF61}" type="datetimeFigureOut">
              <a:rPr lang="ru-RU" smtClean="0"/>
              <a:t>22.07.2024</a:t>
            </a:fld>
            <a:endParaRPr lang="ru-RU"/>
          </a:p>
        </p:txBody>
      </p:sp>
      <p:sp>
        <p:nvSpPr>
          <p:cNvPr id="12" name="Номер слайда 11">
            <a:extLst>
              <a:ext uri="{FF2B5EF4-FFF2-40B4-BE49-F238E27FC236}">
                <a16:creationId xmlns:a16="http://schemas.microsoft.com/office/drawing/2014/main" id="{D7C1A92B-CFFE-4AFD-B36E-DF8215BB54BC}"/>
              </a:ext>
            </a:extLst>
          </p:cNvPr>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1E626D0D-B3B9-4C83-B994-05B5685CD7E3}" type="slidenum">
              <a:rPr lang="ru-RU" smtClean="0"/>
              <a:t>‹#›</a:t>
            </a:fld>
            <a:endParaRPr lang="ru-RU"/>
          </a:p>
        </p:txBody>
      </p:sp>
    </p:spTree>
    <p:extLst>
      <p:ext uri="{BB962C8B-B14F-4D97-AF65-F5344CB8AC3E}">
        <p14:creationId xmlns:p14="http://schemas.microsoft.com/office/powerpoint/2010/main" val="379232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2538"/>
            <a:ext cx="6013450" cy="3382962"/>
          </a:xfrm>
        </p:spPr>
      </p:sp>
      <p:sp>
        <p:nvSpPr>
          <p:cNvPr id="3" name="Заметки 2"/>
          <p:cNvSpPr>
            <a:spLocks noGrp="1"/>
          </p:cNvSpPr>
          <p:nvPr>
            <p:ph type="body" idx="1"/>
          </p:nvPr>
        </p:nvSpPr>
        <p:spPr>
          <a:xfrm>
            <a:off x="688975" y="4823033"/>
            <a:ext cx="5511800" cy="3946119"/>
          </a:xfrm>
          <a:prstGeom prst="rect">
            <a:avLst/>
          </a:prstGeom>
        </p:spPr>
        <p:txBody>
          <a:bodyPr/>
          <a:lstStyle/>
          <a:p>
            <a:pPr rtl="0"/>
            <a:r>
              <a:rPr lang="en-US" sz="1300" dirty="0"/>
              <a:t>Hello, everyone. It is a great honor [o] for me to speak at this conference and in this hall. </a:t>
            </a:r>
            <a:endParaRPr lang="en-US" b="0" dirty="0">
              <a:effectLst/>
            </a:endParaRPr>
          </a:p>
          <a:p>
            <a:pPr rtl="0"/>
            <a:r>
              <a:rPr lang="en-US" sz="1300" dirty="0"/>
              <a:t>Tuberculosis has been a par</a:t>
            </a:r>
            <a:r>
              <a:rPr lang="en-US" sz="1300" u="sng" dirty="0"/>
              <a:t>t o</a:t>
            </a:r>
            <a:r>
              <a:rPr lang="en-US" sz="1300" dirty="0"/>
              <a:t>f my life f</a:t>
            </a:r>
            <a:r>
              <a:rPr lang="en-US" sz="1300" u="sng" dirty="0"/>
              <a:t>or q</a:t>
            </a:r>
            <a:r>
              <a:rPr lang="en-US" sz="1300" dirty="0"/>
              <a:t>uit</a:t>
            </a:r>
            <a:r>
              <a:rPr lang="en-US" sz="1300" u="sng" dirty="0"/>
              <a:t>e a lo</a:t>
            </a:r>
            <a:r>
              <a:rPr lang="en-US" sz="1300" dirty="0"/>
              <a:t>ng time [</a:t>
            </a:r>
            <a:r>
              <a:rPr lang="en-US" sz="1300" dirty="0" err="1"/>
              <a:t>куаяРа</a:t>
            </a:r>
            <a:r>
              <a:rPr lang="en-US" sz="1300" dirty="0"/>
              <a:t>]; my grandmother underwent surgery to remove a tuberculoma, after which she lived only with one third of her lung. So, even before I was born, tuberculosis was present in my family. In 2004 (two thousand four), I had the good fortune </a:t>
            </a:r>
            <a:r>
              <a:rPr lang="en-US" sz="1300" u="sng" dirty="0"/>
              <a:t>to get to know</a:t>
            </a:r>
            <a:r>
              <a:rPr lang="en-US" sz="1300" dirty="0"/>
              <a:t> the work of Partners in Health in Tomsk, a small city in Siberia, which was among the pioneers in implementing an MDR-TB treatment. </a:t>
            </a:r>
            <a:endParaRPr lang="en-US" b="0" dirty="0">
              <a:effectLst/>
            </a:endParaRPr>
          </a:p>
          <a:p>
            <a:pPr rtl="0"/>
            <a:r>
              <a:rPr lang="en-US" sz="1300" dirty="0"/>
              <a:t>Within my work, I was delivering TB medication to my friends who wer</a:t>
            </a:r>
            <a:r>
              <a:rPr lang="en-US" sz="1300" u="sng" dirty="0"/>
              <a:t>e u</a:t>
            </a:r>
            <a:r>
              <a:rPr lang="en-US" sz="1300" dirty="0"/>
              <a:t>sing drugs. This was 20 years ago. Unfortunately [ч], tuberculosis (TB) still remains a significant issue in many countries for now.</a:t>
            </a:r>
            <a:endParaRPr lang="en-US" b="0" dirty="0">
              <a:effectLst/>
            </a:endParaRPr>
          </a:p>
          <a:p>
            <a:r>
              <a:rPr lang="en-US" sz="1300" dirty="0"/>
              <a:t>I continue to engage in social work and provide counseling to people who have TB or a TB infection. I visit hospitals, travel to homes, respond to messages, and train charity organization staff.</a:t>
            </a:r>
            <a:endParaRPr lang="ru-RU" dirty="0"/>
          </a:p>
        </p:txBody>
      </p:sp>
      <p:sp>
        <p:nvSpPr>
          <p:cNvPr id="4" name="Номер слайда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1</a:t>
            </a:fld>
            <a:endParaRPr lang="en-GB"/>
          </a:p>
        </p:txBody>
      </p:sp>
    </p:spTree>
    <p:extLst>
      <p:ext uri="{BB962C8B-B14F-4D97-AF65-F5344CB8AC3E}">
        <p14:creationId xmlns:p14="http://schemas.microsoft.com/office/powerpoint/2010/main" val="86511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2538"/>
            <a:ext cx="6013450" cy="3382962"/>
          </a:xfrm>
        </p:spPr>
      </p:sp>
      <p:sp>
        <p:nvSpPr>
          <p:cNvPr id="3" name="Заметки 2"/>
          <p:cNvSpPr>
            <a:spLocks noGrp="1"/>
          </p:cNvSpPr>
          <p:nvPr>
            <p:ph type="body" idx="1"/>
          </p:nvPr>
        </p:nvSpPr>
        <p:spPr>
          <a:xfrm>
            <a:off x="688975" y="4823033"/>
            <a:ext cx="5511800" cy="3946119"/>
          </a:xfrm>
          <a:prstGeom prst="rect">
            <a:avLst/>
          </a:prstGeom>
        </p:spPr>
        <p:txBody>
          <a:bodyPr/>
          <a:lstStyle/>
          <a:p>
            <a:r>
              <a:rPr lang="en-US" sz="1300" dirty="0"/>
              <a:t>I have no relevant financial relationships with ineligible [</a:t>
            </a:r>
            <a:r>
              <a:rPr lang="en-US" sz="1300" dirty="0" err="1"/>
              <a:t>уИðынЭлиджибл</a:t>
            </a:r>
            <a:r>
              <a:rPr lang="en-US" sz="1300" dirty="0"/>
              <a:t>] companies </a:t>
            </a:r>
            <a:r>
              <a:rPr lang="en-US" sz="1300" u="sng" dirty="0"/>
              <a:t>to d</a:t>
            </a:r>
            <a:r>
              <a:rPr lang="en-US" sz="1300" dirty="0"/>
              <a:t>isclose.</a:t>
            </a:r>
            <a:endParaRPr lang="ru-RU" dirty="0"/>
          </a:p>
        </p:txBody>
      </p:sp>
      <p:sp>
        <p:nvSpPr>
          <p:cNvPr id="4" name="Номер слайда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2</a:t>
            </a:fld>
            <a:endParaRPr lang="en-GB"/>
          </a:p>
        </p:txBody>
      </p:sp>
    </p:spTree>
    <p:extLst>
      <p:ext uri="{BB962C8B-B14F-4D97-AF65-F5344CB8AC3E}">
        <p14:creationId xmlns:p14="http://schemas.microsoft.com/office/powerpoint/2010/main" val="2335173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a:xfrm>
            <a:off x="688975" y="4823033"/>
            <a:ext cx="5511800" cy="3946119"/>
          </a:xfrm>
          <a:prstGeom prst="rect">
            <a:avLst/>
          </a:prstGeom>
        </p:spPr>
        <p:txBody>
          <a:bodyPr/>
          <a:lstStyle/>
          <a:p>
            <a:pPr rtl="0"/>
            <a:r>
              <a:rPr lang="en-US" sz="1300" dirty="0"/>
              <a:t>Our global threats [</a:t>
            </a:r>
            <a:r>
              <a:rPr lang="el-GR" sz="1300" dirty="0"/>
              <a:t>θ</a:t>
            </a:r>
            <a:r>
              <a:rPr lang="ru-RU" sz="1300" dirty="0" err="1"/>
              <a:t>рэтс</a:t>
            </a:r>
            <a:r>
              <a:rPr lang="ru-RU" sz="1300" dirty="0"/>
              <a:t>] </a:t>
            </a:r>
            <a:r>
              <a:rPr lang="en-US" sz="1300" dirty="0"/>
              <a:t>are HIV, TB, and MDR-TB. In this slide, we see three global lists of countries with a high burden of TB, HIV-associated [</a:t>
            </a:r>
            <a:r>
              <a:rPr lang="ru-RU" sz="1300" dirty="0"/>
              <a:t>ши] </a:t>
            </a:r>
            <a:r>
              <a:rPr lang="en-US" sz="1300" dirty="0"/>
              <a:t>tuberculosis, and MDR-TB.</a:t>
            </a:r>
            <a:endParaRPr lang="en-US" b="0" dirty="0">
              <a:effectLst/>
            </a:endParaRPr>
          </a:p>
          <a:p>
            <a:pPr rtl="0"/>
            <a:r>
              <a:rPr lang="en-US" sz="1300" dirty="0"/>
              <a:t>These lists are for 2021-2025 </a:t>
            </a:r>
            <a:r>
              <a:rPr lang="en-US" sz="1300" u="sng" dirty="0"/>
              <a:t>per</a:t>
            </a:r>
            <a:r>
              <a:rPr lang="en-US" sz="1300" dirty="0"/>
              <a:t>iod, and their territories partially [</a:t>
            </a:r>
            <a:r>
              <a:rPr lang="ru-RU" sz="1300" dirty="0" err="1"/>
              <a:t>пАрШали</a:t>
            </a:r>
            <a:r>
              <a:rPr lang="ru-RU" sz="1300" dirty="0"/>
              <a:t>] </a:t>
            </a:r>
            <a:r>
              <a:rPr lang="en-US" sz="1300" dirty="0"/>
              <a:t>overlap.</a:t>
            </a:r>
            <a:endParaRPr lang="en-US" b="0" dirty="0">
              <a:effectLst/>
            </a:endParaRPr>
          </a:p>
          <a:p>
            <a:r>
              <a:rPr lang="en-US" sz="1300" dirty="0"/>
              <a:t>High MDR-TB burden countries in the EECA [</a:t>
            </a:r>
            <a:r>
              <a:rPr lang="ru-RU" sz="1300" dirty="0"/>
              <a:t>ИИСИЭЙ] </a:t>
            </a:r>
            <a:r>
              <a:rPr lang="en-US" sz="1300" dirty="0"/>
              <a:t>region include: Azerbaijan, Belarus, Kazakhstan, Moldova, Russia, Tajikistan, Ukraine, Uzbekistan.</a:t>
            </a:r>
            <a:endParaRPr lang="en-US" dirty="0"/>
          </a:p>
        </p:txBody>
      </p:sp>
      <p:sp>
        <p:nvSpPr>
          <p:cNvPr id="4" name="Slide Number Placeholder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3</a:t>
            </a:fld>
            <a:endParaRPr lang="en-GB"/>
          </a:p>
        </p:txBody>
      </p:sp>
    </p:spTree>
    <p:extLst>
      <p:ext uri="{BB962C8B-B14F-4D97-AF65-F5344CB8AC3E}">
        <p14:creationId xmlns:p14="http://schemas.microsoft.com/office/powerpoint/2010/main" val="58627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2538"/>
            <a:ext cx="6013450" cy="3382962"/>
          </a:xfrm>
        </p:spPr>
      </p:sp>
      <p:sp>
        <p:nvSpPr>
          <p:cNvPr id="3" name="Заметки 2"/>
          <p:cNvSpPr>
            <a:spLocks noGrp="1"/>
          </p:cNvSpPr>
          <p:nvPr>
            <p:ph type="body" idx="1"/>
          </p:nvPr>
        </p:nvSpPr>
        <p:spPr>
          <a:xfrm>
            <a:off x="688975" y="4823033"/>
            <a:ext cx="5511800" cy="3946119"/>
          </a:xfrm>
          <a:prstGeom prst="rect">
            <a:avLst/>
          </a:prstGeom>
        </p:spPr>
        <p:txBody>
          <a:bodyPr/>
          <a:lstStyle/>
          <a:p>
            <a:r>
              <a:rPr lang="en-US" sz="1300" dirty="0"/>
              <a:t>We will not be able to defeat tuberculosis without the active involvemen</a:t>
            </a:r>
            <a:r>
              <a:rPr lang="en-US" sz="1300" u="sng" dirty="0"/>
              <a:t>t [В] of</a:t>
            </a:r>
            <a:r>
              <a:rPr lang="en-US" sz="1300" dirty="0"/>
              <a:t> people affected by TB and their Families. I am happy to be part of this work. Since [</a:t>
            </a:r>
            <a:r>
              <a:rPr lang="en-US" sz="1300" dirty="0" err="1"/>
              <a:t>синс</a:t>
            </a:r>
            <a:r>
              <a:rPr lang="en-US" sz="1300" dirty="0"/>
              <a:t>] 2016 [</a:t>
            </a:r>
            <a:r>
              <a:rPr lang="en-US" sz="1300" dirty="0" err="1"/>
              <a:t>сиксТИИИН</a:t>
            </a:r>
            <a:r>
              <a:rPr lang="en-US" sz="1300" dirty="0"/>
              <a:t>], a new model of TB care has been actively [</a:t>
            </a:r>
            <a:r>
              <a:rPr lang="en-US" sz="1300" dirty="0" err="1"/>
              <a:t>Эктивли</a:t>
            </a:r>
            <a:r>
              <a:rPr lang="en-US" sz="1300" dirty="0"/>
              <a:t>] developing in the EECA region, involving the community of people affected by tuberculosis and/or HIV. [____] </a:t>
            </a:r>
            <a:br>
              <a:rPr lang="en-US" sz="1300" dirty="0"/>
            </a:br>
            <a:br>
              <a:rPr lang="en-US" sz="1300" dirty="0"/>
            </a:br>
            <a:r>
              <a:rPr lang="en-US" sz="1300" dirty="0"/>
              <a:t>What do we do? We talk about tuberculosis, participate in providing assistance to the most vulnerable [</a:t>
            </a:r>
            <a:r>
              <a:rPr lang="en-US" sz="1300" dirty="0" err="1"/>
              <a:t>ВАлнэрабл</a:t>
            </a:r>
            <a:r>
              <a:rPr lang="en-US" sz="1300" dirty="0"/>
              <a:t>] communities, and strive [</a:t>
            </a:r>
            <a:r>
              <a:rPr lang="en-US" sz="1300" dirty="0" err="1"/>
              <a:t>страйв</a:t>
            </a:r>
            <a:r>
              <a:rPr lang="en-US" sz="1300" dirty="0"/>
              <a:t>] to improve services and care.</a:t>
            </a:r>
            <a:endParaRPr lang="ru-RU" dirty="0"/>
          </a:p>
        </p:txBody>
      </p:sp>
      <p:sp>
        <p:nvSpPr>
          <p:cNvPr id="4" name="Номер слайда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4</a:t>
            </a:fld>
            <a:endParaRPr lang="en-GB"/>
          </a:p>
        </p:txBody>
      </p:sp>
    </p:spTree>
    <p:extLst>
      <p:ext uri="{BB962C8B-B14F-4D97-AF65-F5344CB8AC3E}">
        <p14:creationId xmlns:p14="http://schemas.microsoft.com/office/powerpoint/2010/main" val="2469288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a:xfrm>
            <a:off x="688975" y="4823033"/>
            <a:ext cx="5511800" cy="3946119"/>
          </a:xfrm>
          <a:prstGeom prst="rect">
            <a:avLst/>
          </a:prstGeom>
        </p:spPr>
        <p:txBody>
          <a:bodyPr/>
          <a:lstStyle/>
          <a:p>
            <a:pPr rtl="0"/>
            <a:r>
              <a:rPr lang="en-US" sz="1300" dirty="0"/>
              <a:t>People </a:t>
            </a:r>
            <a:r>
              <a:rPr lang="en-US" sz="1300" i="1" dirty="0"/>
              <a:t>with</a:t>
            </a:r>
            <a:r>
              <a:rPr lang="en-US" sz="1300" dirty="0"/>
              <a:t> HIV are more likely than people </a:t>
            </a:r>
            <a:r>
              <a:rPr lang="en-US" sz="1300" i="1" dirty="0"/>
              <a:t>without</a:t>
            </a:r>
            <a:r>
              <a:rPr lang="en-US" sz="1300" dirty="0"/>
              <a:t> HIV to develop active TB disease. This is because HIV weakens [</a:t>
            </a:r>
            <a:r>
              <a:rPr lang="en-US" sz="1300" dirty="0" err="1"/>
              <a:t>УИкенз</a:t>
            </a:r>
            <a:r>
              <a:rPr lang="en-US" sz="1300" dirty="0"/>
              <a:t>] the immune system, which makes it harder for the body to fight TB germs.</a:t>
            </a:r>
            <a:endParaRPr lang="en-US" b="0" dirty="0">
              <a:effectLst/>
            </a:endParaRPr>
          </a:p>
          <a:p>
            <a:pPr rtl="0"/>
            <a:r>
              <a:rPr lang="en-US" sz="1300" dirty="0"/>
              <a:t>Despite [</a:t>
            </a:r>
            <a:r>
              <a:rPr lang="en-US" sz="1300" dirty="0" err="1"/>
              <a:t>ай</a:t>
            </a:r>
            <a:r>
              <a:rPr lang="en-US" sz="1300" dirty="0"/>
              <a:t>] all efforts, peopl</a:t>
            </a:r>
            <a:r>
              <a:rPr lang="en-US" sz="1300" u="sng" dirty="0"/>
              <a:t>e ar</a:t>
            </a:r>
            <a:r>
              <a:rPr lang="en-US" sz="1300" dirty="0"/>
              <a:t>e still dyin</a:t>
            </a:r>
            <a:r>
              <a:rPr lang="en-US" sz="1300" u="sng" dirty="0"/>
              <a:t>g of</a:t>
            </a:r>
            <a:r>
              <a:rPr lang="en-US" sz="1300" dirty="0"/>
              <a:t> tuberculosis. [__]  Why is this happening?</a:t>
            </a:r>
            <a:endParaRPr lang="en-US" b="0" dirty="0">
              <a:effectLst/>
            </a:endParaRPr>
          </a:p>
          <a:p>
            <a:pPr rtl="0"/>
            <a:r>
              <a:rPr lang="en-US" sz="1300" dirty="0"/>
              <a:t>HIV and TB [__] form a lethal [θ] combination, speeding up each other's progress. Without proper treatment, 50% [</a:t>
            </a:r>
            <a:r>
              <a:rPr lang="en-US" sz="1300" dirty="0" err="1"/>
              <a:t>пёрСЭНТ</a:t>
            </a:r>
            <a:r>
              <a:rPr lang="en-US" sz="1300" dirty="0"/>
              <a:t>] of HIV-negative people with TB, [__] on average, [__] will die, and nearly </a:t>
            </a:r>
            <a:r>
              <a:rPr lang="en-US" sz="1300" i="1" dirty="0"/>
              <a:t>all</a:t>
            </a:r>
            <a:r>
              <a:rPr lang="en-US" sz="1300" dirty="0"/>
              <a:t> HIV-positive people with TB [__] will die too.</a:t>
            </a:r>
            <a:endParaRPr lang="en-US" b="0" dirty="0">
              <a:effectLst/>
            </a:endParaRPr>
          </a:p>
          <a:p>
            <a:br>
              <a:rPr lang="en-US" dirty="0"/>
            </a:br>
            <a:endParaRPr lang="en-CH" dirty="0"/>
          </a:p>
        </p:txBody>
      </p:sp>
      <p:sp>
        <p:nvSpPr>
          <p:cNvPr id="4" name="Slide Number Placeholder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5</a:t>
            </a:fld>
            <a:endParaRPr lang="en-GB"/>
          </a:p>
        </p:txBody>
      </p:sp>
    </p:spTree>
    <p:extLst>
      <p:ext uri="{BB962C8B-B14F-4D97-AF65-F5344CB8AC3E}">
        <p14:creationId xmlns:p14="http://schemas.microsoft.com/office/powerpoint/2010/main" val="42544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a:xfrm>
            <a:off x="688975" y="4823033"/>
            <a:ext cx="5511800" cy="3946119"/>
          </a:xfrm>
          <a:prstGeom prst="rect">
            <a:avLst/>
          </a:prstGeom>
        </p:spPr>
        <p:txBody>
          <a:bodyPr/>
          <a:lstStyle/>
          <a:p>
            <a:pPr rtl="0"/>
            <a:r>
              <a:rPr lang="en-US" sz="1300" dirty="0"/>
              <a:t>Many people do not realize that TB still exists.</a:t>
            </a:r>
            <a:endParaRPr lang="en-US" b="0" dirty="0">
              <a:effectLst/>
            </a:endParaRPr>
          </a:p>
          <a:p>
            <a:pPr rtl="0"/>
            <a:r>
              <a:rPr lang="en-US" sz="1300" dirty="0"/>
              <a:t>What can the community do? Talk about tuberculosis everywhere. Talk openly. </a:t>
            </a:r>
            <a:endParaRPr lang="en-US" b="0" dirty="0">
              <a:effectLst/>
            </a:endParaRPr>
          </a:p>
          <a:p>
            <a:pPr rtl="0"/>
            <a:r>
              <a:rPr lang="en-US" sz="1300" dirty="0"/>
              <a:t>Since 2018, I interview [</a:t>
            </a:r>
            <a:r>
              <a:rPr lang="en-US" sz="1300" dirty="0" err="1"/>
              <a:t>вью</a:t>
            </a:r>
            <a:r>
              <a:rPr lang="en-US" sz="1300" dirty="0"/>
              <a:t>] people who have recovered from TB. And some of these interviews are still anonymous. People often </a:t>
            </a:r>
            <a:r>
              <a:rPr lang="en-US" sz="1300" i="1" dirty="0"/>
              <a:t>don’t</a:t>
            </a:r>
            <a:r>
              <a:rPr lang="en-US" sz="1300" dirty="0"/>
              <a:t> want to openly discuss their experiences.</a:t>
            </a:r>
            <a:endParaRPr lang="en-US" b="0" dirty="0">
              <a:effectLst/>
            </a:endParaRPr>
          </a:p>
          <a:p>
            <a:pPr rtl="0"/>
            <a:r>
              <a:rPr lang="en-US" sz="1300" dirty="0"/>
              <a:t>Some people affected by TB become activists despite the common stigma, helping to raise awareness [</a:t>
            </a:r>
            <a:r>
              <a:rPr lang="en-US" sz="1300" dirty="0" err="1"/>
              <a:t>аУЭарнес</a:t>
            </a:r>
            <a:r>
              <a:rPr lang="en-US" sz="1300" dirty="0"/>
              <a:t>] about the disease. The brochure "Tuberculosis and You" is a prime example. This guide, designed for those experiencing tuberculosis, [__] was initiated [</a:t>
            </a:r>
            <a:r>
              <a:rPr lang="en-US" sz="1300" dirty="0" err="1"/>
              <a:t>инищиЭйтид</a:t>
            </a:r>
            <a:r>
              <a:rPr lang="en-US" sz="1300" dirty="0"/>
              <a:t>] by Paulina </a:t>
            </a:r>
            <a:r>
              <a:rPr lang="en-US" sz="1300" dirty="0" err="1"/>
              <a:t>Siniatkina</a:t>
            </a:r>
            <a:r>
              <a:rPr lang="en-US" sz="1300" dirty="0"/>
              <a:t> and Ksenia </a:t>
            </a:r>
            <a:r>
              <a:rPr lang="en-US" sz="1300" dirty="0" err="1"/>
              <a:t>Shchenina</a:t>
            </a:r>
            <a:r>
              <a:rPr lang="en-US" sz="1300" dirty="0"/>
              <a:t>. These women collected the most popular myths [</a:t>
            </a:r>
            <a:r>
              <a:rPr lang="en-US" sz="1300" dirty="0" err="1"/>
              <a:t>θс</a:t>
            </a:r>
            <a:r>
              <a:rPr lang="en-US" sz="1300" dirty="0"/>
              <a:t>] about tuberculosis in the EECA region [__] and, with the help of world-renowned [</a:t>
            </a:r>
            <a:r>
              <a:rPr lang="en-US" sz="1300" dirty="0" err="1"/>
              <a:t>ринАунд</a:t>
            </a:r>
            <a:r>
              <a:rPr lang="en-US" sz="1300" dirty="0"/>
              <a:t>] doctors and experts [__], debunked them. The creation of this brochure [</a:t>
            </a:r>
            <a:r>
              <a:rPr lang="en-US" sz="1300" dirty="0" err="1"/>
              <a:t>брошУар</a:t>
            </a:r>
            <a:r>
              <a:rPr lang="en-US" sz="1300" dirty="0"/>
              <a:t>] was followed by a tour across Russian cities, where activists dis</a:t>
            </a:r>
            <a:r>
              <a:rPr lang="en-US" sz="1300" u="sng" dirty="0"/>
              <a:t>tri</a:t>
            </a:r>
            <a:r>
              <a:rPr lang="en-US" sz="1300" dirty="0"/>
              <a:t>buted the bro</a:t>
            </a:r>
            <a:r>
              <a:rPr lang="en-US" sz="1300" u="sng" dirty="0"/>
              <a:t>chu</a:t>
            </a:r>
            <a:r>
              <a:rPr lang="en-US" sz="1300" dirty="0"/>
              <a:t>res, visited hospitals, and introduced their work to patients, medical workers, and city administrations. They also organized educational events for the public, based on the brochure's content. Such activities help bridge the gap between society [</a:t>
            </a:r>
            <a:r>
              <a:rPr lang="en-US" sz="1300" dirty="0" err="1"/>
              <a:t>сосАяти</a:t>
            </a:r>
            <a:r>
              <a:rPr lang="en-US" sz="1300" dirty="0"/>
              <a:t>] and the medical field, contributing to the reduction [a] of stigma associated with tuberculosis. The brochure “TB and You” was launched at HLM TB in 2018 and is now available in 13 different languages</a:t>
            </a:r>
            <a:r>
              <a:rPr lang="en-GB" sz="1300" dirty="0"/>
              <a:t>.</a:t>
            </a:r>
            <a:endParaRPr lang="en-US" b="0" dirty="0">
              <a:effectLst/>
            </a:endParaRPr>
          </a:p>
        </p:txBody>
      </p:sp>
      <p:sp>
        <p:nvSpPr>
          <p:cNvPr id="4" name="Slide Number Placeholder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6</a:t>
            </a:fld>
            <a:endParaRPr lang="en-GB"/>
          </a:p>
        </p:txBody>
      </p:sp>
    </p:spTree>
    <p:extLst>
      <p:ext uri="{BB962C8B-B14F-4D97-AF65-F5344CB8AC3E}">
        <p14:creationId xmlns:p14="http://schemas.microsoft.com/office/powerpoint/2010/main" val="41434358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a:xfrm>
            <a:off x="688975" y="4823033"/>
            <a:ext cx="5511800" cy="3946119"/>
          </a:xfrm>
          <a:prstGeom prst="rect">
            <a:avLst/>
          </a:prstGeom>
        </p:spPr>
        <p:txBody>
          <a:bodyPr/>
          <a:lstStyle/>
          <a:p>
            <a:pPr rtl="0"/>
            <a:r>
              <a:rPr lang="en-US" sz="1300" dirty="0"/>
              <a:t>People start to seek help too late. Everyone has a different reason for this:</a:t>
            </a:r>
            <a:endParaRPr lang="en-US" b="0" dirty="0">
              <a:effectLst/>
            </a:endParaRPr>
          </a:p>
          <a:p>
            <a:pPr rtl="0"/>
            <a:r>
              <a:rPr lang="en-US" sz="1300" dirty="0"/>
              <a:t>Single mothers with small children can’t get help because there might be no one to stay with the child.</a:t>
            </a:r>
            <a:endParaRPr lang="en-US" b="0" dirty="0">
              <a:effectLst/>
            </a:endParaRPr>
          </a:p>
          <a:p>
            <a:pPr rtl="0"/>
            <a:r>
              <a:rPr lang="en-US" sz="1300" dirty="0"/>
              <a:t>Men seek medical help too late [__]  due to fear of losing their income. In many families only men make money. Lack of medication-assisted drug dependence treatment [__] during TB treatment. In Russia and Uzbekistan there is no opioid substitution therapy; in Kazakhstan, methadone is issued only in the narcological service. </a:t>
            </a:r>
            <a:endParaRPr lang="en-US" b="0" dirty="0">
              <a:effectLst/>
            </a:endParaRPr>
          </a:p>
          <a:p>
            <a:pPr rtl="0"/>
            <a:r>
              <a:rPr lang="en-US" sz="1300" dirty="0"/>
              <a:t>What does the community do? Works with key [</a:t>
            </a:r>
            <a:r>
              <a:rPr lang="en-US" sz="1300" dirty="0" err="1"/>
              <a:t>кИИ</a:t>
            </a:r>
            <a:r>
              <a:rPr lang="en-US" sz="1300" dirty="0"/>
              <a:t>] populations - with people living with HIV, with people who use drugs, also they assist doctors in identifying [</a:t>
            </a:r>
            <a:r>
              <a:rPr lang="en-US" sz="1300" dirty="0" err="1"/>
              <a:t>айдэнтифАинг</a:t>
            </a:r>
            <a:r>
              <a:rPr lang="en-US" sz="1300" dirty="0"/>
              <a:t>] TB within the general population and especially in isolated [</a:t>
            </a:r>
            <a:r>
              <a:rPr lang="en-US" sz="1300" dirty="0" err="1"/>
              <a:t>ай</a:t>
            </a:r>
            <a:r>
              <a:rPr lang="en-US" sz="1300" dirty="0"/>
              <a:t>] groups. Provides support to ensure adherence [</a:t>
            </a:r>
            <a:r>
              <a:rPr lang="en-US" sz="1300" dirty="0" err="1"/>
              <a:t>адхИренс</a:t>
            </a:r>
            <a:r>
              <a:rPr lang="en-US" sz="1300" dirty="0"/>
              <a:t>] to TB treatment. Offers social, legal, and psycho</a:t>
            </a:r>
            <a:r>
              <a:rPr lang="en-US" sz="1300" u="sng" dirty="0"/>
              <a:t>lo</a:t>
            </a:r>
            <a:r>
              <a:rPr lang="en-US" sz="1300" dirty="0"/>
              <a:t>gical support  [__] to people with TB and their families, protecting their rights, </a:t>
            </a:r>
            <a:r>
              <a:rPr lang="en-US" sz="1300" u="sng" dirty="0"/>
              <a:t>com</a:t>
            </a:r>
            <a:r>
              <a:rPr lang="en-US" sz="1300" dirty="0"/>
              <a:t>bating stigma and discrimination. Provides psycho</a:t>
            </a:r>
            <a:r>
              <a:rPr lang="en-US" sz="1300" u="sng" dirty="0"/>
              <a:t>lo</a:t>
            </a:r>
            <a:r>
              <a:rPr lang="en-US" sz="1300" dirty="0"/>
              <a:t>gical support through peer consultations, sup</a:t>
            </a:r>
            <a:r>
              <a:rPr lang="en-US" sz="1300" u="sng" dirty="0"/>
              <a:t>port</a:t>
            </a:r>
            <a:r>
              <a:rPr lang="en-US" sz="1300" dirty="0"/>
              <a:t> groups, and community hubs  to encourage treatment continuation. Assists in securing financial and legal aid, facilitating employment, and integrating affected individuals and families into social life. Their efforts span Kazakhstan, Ukraine, Georgia, Tajikistan, and Russia and other countries of the EECA region.</a:t>
            </a:r>
            <a:endParaRPr lang="en-GB" dirty="0"/>
          </a:p>
        </p:txBody>
      </p:sp>
      <p:sp>
        <p:nvSpPr>
          <p:cNvPr id="4" name="Slide Number Placeholder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7</a:t>
            </a:fld>
            <a:endParaRPr lang="en-GB"/>
          </a:p>
        </p:txBody>
      </p:sp>
    </p:spTree>
    <p:extLst>
      <p:ext uri="{BB962C8B-B14F-4D97-AF65-F5344CB8AC3E}">
        <p14:creationId xmlns:p14="http://schemas.microsoft.com/office/powerpoint/2010/main" val="397152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a:xfrm>
            <a:off x="688975" y="4823033"/>
            <a:ext cx="5511800" cy="3946119"/>
          </a:xfrm>
          <a:prstGeom prst="rect">
            <a:avLst/>
          </a:prstGeom>
        </p:spPr>
        <p:txBody>
          <a:bodyPr/>
          <a:lstStyle/>
          <a:p>
            <a:pPr rtl="0"/>
            <a:r>
              <a:rPr lang="en-US" sz="1300" dirty="0"/>
              <a:t>Treatment of TB in our region is outdated. People are still isolated in hospitals for a long time, modern treatment regimens  [</a:t>
            </a:r>
            <a:r>
              <a:rPr lang="en-US" sz="1300" dirty="0" err="1"/>
              <a:t>рЭджименз</a:t>
            </a:r>
            <a:r>
              <a:rPr lang="en-US" sz="1300" dirty="0"/>
              <a:t>] are not available for everyone, and we see a slow transition to short treatment regimens [</a:t>
            </a:r>
            <a:r>
              <a:rPr lang="en-US" sz="1300" dirty="0" err="1"/>
              <a:t>рЭджименз</a:t>
            </a:r>
            <a:r>
              <a:rPr lang="en-US" sz="1300" dirty="0"/>
              <a:t>] .</a:t>
            </a:r>
            <a:endParaRPr lang="en-US" b="0" dirty="0">
              <a:effectLst/>
            </a:endParaRPr>
          </a:p>
          <a:p>
            <a:pPr rtl="0"/>
            <a:r>
              <a:rPr lang="en-US" sz="1300" dirty="0"/>
              <a:t>What can we do about it?</a:t>
            </a:r>
            <a:endParaRPr lang="en-US" b="0" dirty="0">
              <a:effectLst/>
            </a:endParaRPr>
          </a:p>
          <a:p>
            <a:pPr rtl="0"/>
            <a:r>
              <a:rPr lang="en-US" sz="1300" dirty="0"/>
              <a:t>Advocacy: Creating conditions for people affected by TB to participate in healthcare decisions. Promotion of new TB diagnostic methods and treatment regimens that are people oriented. Help to implement WHO clinical recommendations, such as moving away from injectable forms [__] and adopting shorter treatment regimens [</a:t>
            </a:r>
            <a:r>
              <a:rPr lang="en-US" sz="1300" dirty="0" err="1"/>
              <a:t>рЭджименз</a:t>
            </a:r>
            <a:r>
              <a:rPr lang="en-US" sz="1300" dirty="0"/>
              <a:t>] in every hospital.</a:t>
            </a:r>
            <a:endParaRPr lang="en-US" b="0" dirty="0">
              <a:effectLst/>
            </a:endParaRPr>
          </a:p>
          <a:p>
            <a:pPr rtl="0"/>
            <a:r>
              <a:rPr lang="en-US" sz="1300" dirty="0"/>
              <a:t>Examples in EECA region:</a:t>
            </a:r>
            <a:endParaRPr lang="en-US" b="0" dirty="0">
              <a:effectLst/>
            </a:endParaRPr>
          </a:p>
          <a:p>
            <a:pPr rtl="0"/>
            <a:r>
              <a:rPr lang="en-US" sz="1300" dirty="0"/>
              <a:t>-Within the CCM there is a dedicated space for the TB-affected community in Kazakhstan, Tajikistan, Moldova, Belarus, Ukraine, and others.</a:t>
            </a:r>
            <a:endParaRPr lang="en-US" b="0" dirty="0">
              <a:effectLst/>
            </a:endParaRPr>
          </a:p>
          <a:p>
            <a:pPr rtl="0"/>
            <a:r>
              <a:rPr lang="en-US" sz="1300" dirty="0"/>
              <a:t>-Budget advocacy </a:t>
            </a:r>
            <a:r>
              <a:rPr lang="en-US" sz="1300" u="sng" dirty="0"/>
              <a:t>eff</a:t>
            </a:r>
            <a:r>
              <a:rPr lang="en-US" sz="1300" dirty="0"/>
              <a:t>orts are underway in Belarus and Moldova.</a:t>
            </a:r>
            <a:endParaRPr lang="en-US" b="0" dirty="0">
              <a:effectLst/>
            </a:endParaRPr>
          </a:p>
          <a:p>
            <a:pPr rtl="0"/>
            <a:r>
              <a:rPr lang="en-US" sz="1300" dirty="0"/>
              <a:t>- In Russia, monitoring of the quality of TB services is provided to individuals with [__] or affected by TB.</a:t>
            </a:r>
            <a:endParaRPr lang="en-US" b="0" dirty="0">
              <a:effectLst/>
            </a:endParaRPr>
          </a:p>
          <a:p>
            <a:pPr rtl="0"/>
            <a:r>
              <a:rPr lang="en-US" sz="1300" dirty="0"/>
              <a:t>- Identifying barriers [_] to timely and high-quality TB diagnosis and treatment [__] is a focus in Russia and Kazakhstan. Kazakhstan con</a:t>
            </a:r>
            <a:r>
              <a:rPr lang="en-US" sz="1300" u="sng" dirty="0"/>
              <a:t>du</a:t>
            </a:r>
            <a:r>
              <a:rPr lang="en-US" sz="1300" dirty="0"/>
              <a:t>cts [</a:t>
            </a:r>
            <a:r>
              <a:rPr lang="en-US" sz="1300" dirty="0" err="1"/>
              <a:t>кондАкст</a:t>
            </a:r>
            <a:r>
              <a:rPr lang="en-US" sz="1300" dirty="0"/>
              <a:t>] gender analysis of TB services.</a:t>
            </a:r>
          </a:p>
          <a:p>
            <a:br>
              <a:rPr lang="en-US" dirty="0"/>
            </a:br>
            <a:endParaRPr lang="en-GB" dirty="0"/>
          </a:p>
        </p:txBody>
      </p:sp>
      <p:sp>
        <p:nvSpPr>
          <p:cNvPr id="4" name="Slide Number Placeholder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8</a:t>
            </a:fld>
            <a:endParaRPr lang="en-GB"/>
          </a:p>
        </p:txBody>
      </p:sp>
    </p:spTree>
    <p:extLst>
      <p:ext uri="{BB962C8B-B14F-4D97-AF65-F5344CB8AC3E}">
        <p14:creationId xmlns:p14="http://schemas.microsoft.com/office/powerpoint/2010/main" val="344625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38150" y="1252538"/>
            <a:ext cx="6013450" cy="3382962"/>
          </a:xfrm>
        </p:spPr>
      </p:sp>
      <p:sp>
        <p:nvSpPr>
          <p:cNvPr id="3" name="Заметки 2"/>
          <p:cNvSpPr>
            <a:spLocks noGrp="1"/>
          </p:cNvSpPr>
          <p:nvPr>
            <p:ph type="body" idx="1"/>
          </p:nvPr>
        </p:nvSpPr>
        <p:spPr>
          <a:xfrm>
            <a:off x="688975" y="4823033"/>
            <a:ext cx="5511800" cy="3946119"/>
          </a:xfrm>
          <a:prstGeom prst="rect">
            <a:avLst/>
          </a:prstGeom>
        </p:spPr>
        <p:txBody>
          <a:bodyPr/>
          <a:lstStyle/>
          <a:p>
            <a:pPr rtl="0"/>
            <a:r>
              <a:rPr lang="en-US" sz="1300" dirty="0"/>
              <a:t>I want to express my gratitude to  communities and civil society for their engagement into TB and HIV service delivery [_] where conventional health care is beyond the reach of people who are living with HIV, [_] who have been using drugs [_] and others.</a:t>
            </a:r>
            <a:endParaRPr lang="en-US" b="0" dirty="0">
              <a:effectLst/>
            </a:endParaRPr>
          </a:p>
          <a:p>
            <a:r>
              <a:rPr lang="en-US" sz="1300" dirty="0"/>
              <a:t>I believe [_] that people will stop dying [_] from this absolutely curable disease.</a:t>
            </a:r>
            <a:endParaRPr lang="ru-RU" dirty="0"/>
          </a:p>
        </p:txBody>
      </p:sp>
      <p:sp>
        <p:nvSpPr>
          <p:cNvPr id="4" name="Номер слайда 3"/>
          <p:cNvSpPr>
            <a:spLocks noGrp="1"/>
          </p:cNvSpPr>
          <p:nvPr>
            <p:ph type="sldNum" sz="quarter" idx="5"/>
          </p:nvPr>
        </p:nvSpPr>
        <p:spPr>
          <a:xfrm>
            <a:off x="3902597" y="9519055"/>
            <a:ext cx="2985558" cy="502834"/>
          </a:xfrm>
          <a:prstGeom prst="rect">
            <a:avLst/>
          </a:prstGeom>
        </p:spPr>
        <p:txBody>
          <a:bodyPr/>
          <a:lstStyle/>
          <a:p>
            <a:fld id="{1BE8DCDC-D13C-2549-BE6A-717E9EED41AD}" type="slidenum">
              <a:rPr lang="en-GB" smtClean="0"/>
              <a:t>9</a:t>
            </a:fld>
            <a:endParaRPr lang="en-GB"/>
          </a:p>
        </p:txBody>
      </p:sp>
    </p:spTree>
    <p:extLst>
      <p:ext uri="{BB962C8B-B14F-4D97-AF65-F5344CB8AC3E}">
        <p14:creationId xmlns:p14="http://schemas.microsoft.com/office/powerpoint/2010/main" val="3634205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0E06508-29B0-CD26-5E55-B30DFEB51329}"/>
              </a:ext>
            </a:extLst>
          </p:cNvPr>
          <p:cNvSpPr/>
          <p:nvPr userDrawn="1"/>
        </p:nvSpPr>
        <p:spPr>
          <a:xfrm>
            <a:off x="0" y="2"/>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2" y="1812056"/>
            <a:ext cx="7357341" cy="4296397"/>
          </a:xfrm>
          <a:prstGeom prst="rect">
            <a:avLst/>
          </a:prstGeom>
        </p:spPr>
        <p:txBody>
          <a:bodyPr lIns="0" tIns="0" rIns="0" bIns="0" anchor="ctr" anchorCtr="0">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2">
            <a:extLst>
              <a:ext uri="{FF2B5EF4-FFF2-40B4-BE49-F238E27FC236}">
                <a16:creationId xmlns:a16="http://schemas.microsoft.com/office/drawing/2014/main" id="{27F30928-B8B0-4CD7-EA8A-AA46742A9F83}"/>
              </a:ext>
            </a:extLst>
          </p:cNvPr>
          <p:cNvSpPr>
            <a:spLocks noGrp="1"/>
          </p:cNvSpPr>
          <p:nvPr>
            <p:ph type="body" sz="quarter" idx="10" hasCustomPrompt="1"/>
          </p:nvPr>
        </p:nvSpPr>
        <p:spPr>
          <a:xfrm>
            <a:off x="4116388" y="1162358"/>
            <a:ext cx="7357344" cy="433798"/>
          </a:xfrm>
          <a:prstGeom prst="rect">
            <a:avLst/>
          </a:prstGeom>
        </p:spPr>
        <p:txBody>
          <a:bodyPr lIns="0" tIns="0" rIns="0" bIns="0" anchor="t">
            <a:normAutofit/>
          </a:bodyPr>
          <a:lstStyle>
            <a:lvl1pPr marL="0" indent="0">
              <a:buNone/>
              <a:defRPr sz="2800" b="1" i="0">
                <a:solidFill>
                  <a:schemeClr val="accent1"/>
                </a:solidFill>
                <a:latin typeface="+mj-lt"/>
                <a:ea typeface="IAS Ribbon Sans Bold" pitchFamily="2" charset="0"/>
              </a:defRPr>
            </a:lvl1pPr>
          </a:lstStyle>
          <a:p>
            <a:pPr lvl="0"/>
            <a:r>
              <a:rPr lang="en-GB" noProof="0" dirty="0"/>
              <a:t>Session name</a:t>
            </a:r>
          </a:p>
        </p:txBody>
      </p:sp>
      <p:sp>
        <p:nvSpPr>
          <p:cNvPr id="5" name="Text Placeholder 4">
            <a:extLst>
              <a:ext uri="{FF2B5EF4-FFF2-40B4-BE49-F238E27FC236}">
                <a16:creationId xmlns:a16="http://schemas.microsoft.com/office/drawing/2014/main" id="{3C0750B0-F078-4486-2017-F8B331530B6F}"/>
              </a:ext>
            </a:extLst>
          </p:cNvPr>
          <p:cNvSpPr>
            <a:spLocks noGrp="1"/>
          </p:cNvSpPr>
          <p:nvPr>
            <p:ph type="body" sz="quarter" idx="11" hasCustomPrompt="1"/>
          </p:nvPr>
        </p:nvSpPr>
        <p:spPr>
          <a:xfrm>
            <a:off x="4116388" y="696045"/>
            <a:ext cx="7357344" cy="385199"/>
          </a:xfrm>
          <a:prstGeom prst="rect">
            <a:avLst/>
          </a:prstGeom>
        </p:spPr>
        <p:txBody>
          <a:bodyPr lIns="0" tIns="0" rIns="0" bIns="0" anchor="b">
            <a:normAutofit/>
          </a:bodyPr>
          <a:lstStyle>
            <a:lvl1pPr marL="0" indent="0">
              <a:buNone/>
              <a:defRPr sz="1600"/>
            </a:lvl1pPr>
          </a:lstStyle>
          <a:p>
            <a:pPr lvl="0"/>
            <a:r>
              <a:rPr lang="en-GB" noProof="0"/>
              <a:t>Presenter name &amp; affiliation</a:t>
            </a:r>
          </a:p>
        </p:txBody>
      </p:sp>
      <p:sp>
        <p:nvSpPr>
          <p:cNvPr id="16" name="TextBox 15">
            <a:extLst>
              <a:ext uri="{FF2B5EF4-FFF2-40B4-BE49-F238E27FC236}">
                <a16:creationId xmlns:a16="http://schemas.microsoft.com/office/drawing/2014/main" id="{92A26220-484C-E021-DC95-3F0DB777000E}"/>
              </a:ext>
            </a:extLst>
          </p:cNvPr>
          <p:cNvSpPr txBox="1"/>
          <p:nvPr userDrawn="1"/>
        </p:nvSpPr>
        <p:spPr>
          <a:xfrm>
            <a:off x="4116389"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extBox 17">
            <a:extLst>
              <a:ext uri="{FF2B5EF4-FFF2-40B4-BE49-F238E27FC236}">
                <a16:creationId xmlns:a16="http://schemas.microsoft.com/office/drawing/2014/main" id="{58538053-F5FF-0EEB-86C2-6343D0DDDCD0}"/>
              </a:ext>
            </a:extLst>
          </p:cNvPr>
          <p:cNvSpPr txBox="1"/>
          <p:nvPr userDrawn="1"/>
        </p:nvSpPr>
        <p:spPr>
          <a:xfrm>
            <a:off x="7789866"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433650E2-923F-C3D8-A779-3D63B9AD3BB0}"/>
              </a:ext>
            </a:extLst>
          </p:cNvPr>
          <p:cNvPicPr>
            <a:picLocks noChangeAspect="1"/>
          </p:cNvPicPr>
          <p:nvPr userDrawn="1"/>
        </p:nvPicPr>
        <p:blipFill>
          <a:blip r:embed="rId2"/>
          <a:srcRect/>
          <a:stretch/>
        </p:blipFill>
        <p:spPr>
          <a:xfrm>
            <a:off x="247673" y="4060719"/>
            <a:ext cx="3553019" cy="2287762"/>
          </a:xfrm>
          <a:prstGeom prst="rect">
            <a:avLst/>
          </a:prstGeom>
        </p:spPr>
      </p:pic>
      <p:pic>
        <p:nvPicPr>
          <p:cNvPr id="20" name="Picture 19">
            <a:extLst>
              <a:ext uri="{FF2B5EF4-FFF2-40B4-BE49-F238E27FC236}">
                <a16:creationId xmlns:a16="http://schemas.microsoft.com/office/drawing/2014/main" id="{DB1003BC-2DBC-50F0-53BB-5291084D702E}"/>
              </a:ext>
            </a:extLst>
          </p:cNvPr>
          <p:cNvPicPr>
            <a:picLocks noChangeAspect="1"/>
          </p:cNvPicPr>
          <p:nvPr userDrawn="1"/>
        </p:nvPicPr>
        <p:blipFill>
          <a:blip r:embed="rId3"/>
          <a:stretch>
            <a:fillRect/>
          </a:stretch>
        </p:blipFill>
        <p:spPr>
          <a:xfrm rot="10800000">
            <a:off x="0" y="0"/>
            <a:ext cx="3600000" cy="3600000"/>
          </a:xfrm>
          <a:prstGeom prst="rect">
            <a:avLst/>
          </a:prstGeom>
        </p:spPr>
      </p:pic>
    </p:spTree>
    <p:extLst>
      <p:ext uri="{BB962C8B-B14F-4D97-AF65-F5344CB8AC3E}">
        <p14:creationId xmlns:p14="http://schemas.microsoft.com/office/powerpoint/2010/main" val="3091970221"/>
      </p:ext>
    </p:extLst>
  </p:cSld>
  <p:clrMapOvr>
    <a:masterClrMapping/>
  </p:clrMapOvr>
  <p:extLst>
    <p:ext uri="{DCECCB84-F9BA-43D5-87BE-67443E8EF086}">
      <p15:sldGuideLst xmlns:p15="http://schemas.microsoft.com/office/powerpoint/2012/main">
        <p15:guide id="1" pos="3840" userDrawn="1">
          <p15:clr>
            <a:srgbClr val="FBAE40"/>
          </p15:clr>
        </p15:guide>
        <p15:guide id="2" pos="243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Text 3">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2" y="2097089"/>
            <a:ext cx="5437191"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3" y="2097090"/>
            <a:ext cx="5437187" cy="4103687"/>
          </a:xfrm>
        </p:spPr>
        <p:txBody>
          <a:bodyPr/>
          <a:lstStyle>
            <a:lvl1pPr marL="0" indent="0">
              <a:buNone/>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p:txBody>
      </p:sp>
    </p:spTree>
    <p:extLst>
      <p:ext uri="{BB962C8B-B14F-4D97-AF65-F5344CB8AC3E}">
        <p14:creationId xmlns:p14="http://schemas.microsoft.com/office/powerpoint/2010/main" val="324458100"/>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Text 4">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8075614" y="2097089"/>
            <a:ext cx="3673479"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4" y="2097090"/>
            <a:ext cx="7200900" cy="4103687"/>
          </a:xfrm>
        </p:spPr>
        <p:txBody>
          <a:bodyPr/>
          <a:lstStyle>
            <a:lvl1pPr marL="457200" indent="-457200">
              <a:buFont typeface="Arial" panose="020B0604020202020204" pitchFamily="34" charset="0"/>
              <a:buChar char="•"/>
              <a:defRPr/>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Tree>
    <p:extLst>
      <p:ext uri="{BB962C8B-B14F-4D97-AF65-F5344CB8AC3E}">
        <p14:creationId xmlns:p14="http://schemas.microsoft.com/office/powerpoint/2010/main" val="3001938430"/>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with Caption 2">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lstStyle>
            <a:lvl1pPr marL="0" indent="0">
              <a:buNone/>
              <a:defRPr sz="2000"/>
            </a:lvl1pPr>
          </a:lstStyle>
          <a:p>
            <a:pPr lvl="0"/>
            <a:r>
              <a:rPr lang="en-GB" noProof="0"/>
              <a:t>Nulla quis lorem ut libero malesuada feugiat. Curabitur non nulla sit amet nisl tempus convallis quis ac lectus.</a:t>
            </a:r>
          </a:p>
        </p:txBody>
      </p:sp>
      <p:sp>
        <p:nvSpPr>
          <p:cNvPr id="11" name="Title 10">
            <a:extLst>
              <a:ext uri="{FF2B5EF4-FFF2-40B4-BE49-F238E27FC236}">
                <a16:creationId xmlns:a16="http://schemas.microsoft.com/office/drawing/2014/main" id="{22C07795-8A1B-4F48-ADAF-7475467E7A60}"/>
              </a:ext>
            </a:extLst>
          </p:cNvPr>
          <p:cNvSpPr>
            <a:spLocks noGrp="1"/>
          </p:cNvSpPr>
          <p:nvPr>
            <p:ph type="title"/>
          </p:nvPr>
        </p:nvSpPr>
        <p:spPr>
          <a:xfrm>
            <a:off x="442913" y="1665296"/>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655BEA16-9E9F-0D4A-9C31-85DAC460949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5" name="TextBox 14">
            <a:extLst>
              <a:ext uri="{FF2B5EF4-FFF2-40B4-BE49-F238E27FC236}">
                <a16:creationId xmlns:a16="http://schemas.microsoft.com/office/drawing/2014/main" id="{2A3A0912-00E9-3E4E-9381-0A5C958C62D2}"/>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DD43CCD-AAFC-B847-BF0F-B7E2A805F6E1}"/>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2" name="Picture 1">
            <a:extLst>
              <a:ext uri="{FF2B5EF4-FFF2-40B4-BE49-F238E27FC236}">
                <a16:creationId xmlns:a16="http://schemas.microsoft.com/office/drawing/2014/main" id="{05FD00EE-BA8D-4911-16EE-CA53007DC878}"/>
              </a:ext>
            </a:extLst>
          </p:cNvPr>
          <p:cNvPicPr>
            <a:picLocks noChangeAspect="1"/>
          </p:cNvPicPr>
          <p:nvPr userDrawn="1"/>
        </p:nvPicPr>
        <p:blipFill>
          <a:blip r:embed="rId2"/>
          <a:srcRect/>
          <a:stretch/>
        </p:blipFill>
        <p:spPr>
          <a:xfrm rot="10800000">
            <a:off x="7620000" y="0"/>
            <a:ext cx="4572000" cy="6858000"/>
          </a:xfrm>
          <a:prstGeom prst="rect">
            <a:avLst/>
          </a:prstGeom>
        </p:spPr>
      </p:pic>
      <p:sp>
        <p:nvSpPr>
          <p:cNvPr id="10" name="Picture Placeholder 9">
            <a:extLst>
              <a:ext uri="{FF2B5EF4-FFF2-40B4-BE49-F238E27FC236}">
                <a16:creationId xmlns:a16="http://schemas.microsoft.com/office/drawing/2014/main" id="{A12FA691-34E1-B147-9F45-2CFB053A59B9}"/>
              </a:ext>
            </a:extLst>
          </p:cNvPr>
          <p:cNvSpPr>
            <a:spLocks noGrp="1"/>
          </p:cNvSpPr>
          <p:nvPr>
            <p:ph type="pic" sz="quarter" idx="14"/>
          </p:nvPr>
        </p:nvSpPr>
        <p:spPr>
          <a:xfrm>
            <a:off x="6310800" y="1137600"/>
            <a:ext cx="4734000" cy="4579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4047838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Content - Pattern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3" name="Title 1">
            <a:extLst>
              <a:ext uri="{FF2B5EF4-FFF2-40B4-BE49-F238E27FC236}">
                <a16:creationId xmlns:a16="http://schemas.microsoft.com/office/drawing/2014/main" id="{3A9FAEF4-2CDC-9742-AEF3-A25C5A448891}"/>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AF9BC3C2-303A-12CB-9291-D0D960E99FC9}"/>
              </a:ext>
            </a:extLst>
          </p:cNvPr>
          <p:cNvSpPr txBox="1"/>
          <p:nvPr userDrawn="1"/>
        </p:nvSpPr>
        <p:spPr>
          <a:xfrm>
            <a:off x="4116389"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2" name="TextBox 11">
            <a:extLst>
              <a:ext uri="{FF2B5EF4-FFF2-40B4-BE49-F238E27FC236}">
                <a16:creationId xmlns:a16="http://schemas.microsoft.com/office/drawing/2014/main" id="{E7A9DA97-3B37-BB0F-1BE6-74FB3CC95EA0}"/>
              </a:ext>
            </a:extLst>
          </p:cNvPr>
          <p:cNvSpPr txBox="1"/>
          <p:nvPr userDrawn="1"/>
        </p:nvSpPr>
        <p:spPr>
          <a:xfrm>
            <a:off x="7789866"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87F51E-9D60-F793-C968-27BFB6828641}"/>
              </a:ext>
            </a:extLst>
          </p:cNvPr>
          <p:cNvPicPr>
            <a:picLocks noChangeAspect="1"/>
          </p:cNvPicPr>
          <p:nvPr userDrawn="1"/>
        </p:nvPicPr>
        <p:blipFill>
          <a:blip r:embed="rId2"/>
          <a:stretch>
            <a:fillRect/>
          </a:stretch>
        </p:blipFill>
        <p:spPr>
          <a:xfrm rot="10800000">
            <a:off x="0" y="2097092"/>
            <a:ext cx="3570683" cy="4760909"/>
          </a:xfrm>
          <a:prstGeom prst="rect">
            <a:avLst/>
          </a:prstGeom>
        </p:spPr>
      </p:pic>
      <p:sp>
        <p:nvSpPr>
          <p:cNvPr id="7" name="Picture Placeholder 2">
            <a:extLst>
              <a:ext uri="{FF2B5EF4-FFF2-40B4-BE49-F238E27FC236}">
                <a16:creationId xmlns:a16="http://schemas.microsoft.com/office/drawing/2014/main" id="{14DCF326-D6B4-5E4A-8E2C-D9FE40FD28A1}"/>
              </a:ext>
            </a:extLst>
          </p:cNvPr>
          <p:cNvSpPr>
            <a:spLocks noGrp="1"/>
          </p:cNvSpPr>
          <p:nvPr>
            <p:ph type="pic" sz="quarter" idx="15"/>
          </p:nvPr>
        </p:nvSpPr>
        <p:spPr>
          <a:xfrm>
            <a:off x="1188719" y="2098800"/>
            <a:ext cx="4690800" cy="3571200"/>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Tree>
    <p:extLst>
      <p:ext uri="{BB962C8B-B14F-4D97-AF65-F5344CB8AC3E}">
        <p14:creationId xmlns:p14="http://schemas.microsoft.com/office/powerpoint/2010/main" val="80070794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20" name="Title 1">
            <a:extLst>
              <a:ext uri="{FF2B5EF4-FFF2-40B4-BE49-F238E27FC236}">
                <a16:creationId xmlns:a16="http://schemas.microsoft.com/office/drawing/2014/main" id="{93976421-9C43-4A44-829D-511FFE0243F2}"/>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3" name="Picture Placeholder 2">
            <a:extLst>
              <a:ext uri="{FF2B5EF4-FFF2-40B4-BE49-F238E27FC236}">
                <a16:creationId xmlns:a16="http://schemas.microsoft.com/office/drawing/2014/main" id="{7BCB34A3-C584-1046-8C17-AB1BCE2694C8}"/>
              </a:ext>
            </a:extLst>
          </p:cNvPr>
          <p:cNvSpPr>
            <a:spLocks noGrp="1"/>
          </p:cNvSpPr>
          <p:nvPr>
            <p:ph type="pic" sz="quarter" idx="14"/>
          </p:nvPr>
        </p:nvSpPr>
        <p:spPr>
          <a:xfrm>
            <a:off x="6311903" y="2097091"/>
            <a:ext cx="5437188" cy="4103687"/>
          </a:xfrm>
          <a:prstGeom prst="rect">
            <a:avLst/>
          </a:prstGeom>
          <a:solidFill>
            <a:schemeClr val="accent2"/>
          </a:solidFill>
        </p:spPr>
        <p:txBody>
          <a:bodyPr lIns="0" tIns="0" rIns="0" bIns="0" anchor="ctr"/>
          <a:lstStyle>
            <a:lvl1pPr marL="0" indent="0" algn="ctr">
              <a:buNone/>
              <a:defRPr/>
            </a:lvl1pPr>
          </a:lstStyle>
          <a:p>
            <a:r>
              <a:rPr lang="en-US" noProof="0"/>
              <a:t>Click icon to add picture</a:t>
            </a:r>
            <a:endParaRPr lang="en-GB" noProof="0"/>
          </a:p>
        </p:txBody>
      </p:sp>
      <p:sp>
        <p:nvSpPr>
          <p:cNvPr id="7" name="TextBox 6">
            <a:extLst>
              <a:ext uri="{FF2B5EF4-FFF2-40B4-BE49-F238E27FC236}">
                <a16:creationId xmlns:a16="http://schemas.microsoft.com/office/drawing/2014/main" id="{A60FD6BC-85DA-4F47-A647-F2C427823D9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extBox 9">
            <a:extLst>
              <a:ext uri="{FF2B5EF4-FFF2-40B4-BE49-F238E27FC236}">
                <a16:creationId xmlns:a16="http://schemas.microsoft.com/office/drawing/2014/main" id="{74D34DC7-EE56-704B-BED2-428093484F64}"/>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1" name="TextBox 10">
            <a:extLst>
              <a:ext uri="{FF2B5EF4-FFF2-40B4-BE49-F238E27FC236}">
                <a16:creationId xmlns:a16="http://schemas.microsoft.com/office/drawing/2014/main" id="{C51A06C6-814D-4A47-8F9A-552C373FA66E}"/>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5227338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Full slide quot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hasCustomPrompt="1"/>
          </p:nvPr>
        </p:nvSpPr>
        <p:spPr>
          <a:xfrm>
            <a:off x="4116391" y="441325"/>
            <a:ext cx="7632700" cy="4609306"/>
          </a:xfrm>
          <a:prstGeom prst="rect">
            <a:avLst/>
          </a:prstGeom>
        </p:spPr>
        <p:txBody>
          <a:bodyPr lIns="0" tIns="0" rIns="0" bIns="0" anchor="b">
            <a:normAutofit/>
          </a:bodyPr>
          <a:lstStyle>
            <a:lvl1pPr>
              <a:defRPr sz="4800" b="0" i="0">
                <a:latin typeface="+mn-lt"/>
                <a:ea typeface="IAS Ribbon Sans Regular" pitchFamily="2" charset="0"/>
              </a:defRPr>
            </a:lvl1pPr>
          </a:lstStyle>
          <a:p>
            <a:r>
              <a:rPr lang="en-GB" noProof="0" dirty="0"/>
              <a:t>“Click to edit Master title style”</a:t>
            </a:r>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C5683131-2416-4447-B094-A11566C29689}"/>
              </a:ext>
            </a:extLst>
          </p:cNvPr>
          <p:cNvSpPr>
            <a:spLocks noGrp="1"/>
          </p:cNvSpPr>
          <p:nvPr>
            <p:ph type="body" sz="quarter" idx="10" hasCustomPrompt="1"/>
          </p:nvPr>
        </p:nvSpPr>
        <p:spPr>
          <a:xfrm>
            <a:off x="4116389" y="5364956"/>
            <a:ext cx="7632700" cy="835818"/>
          </a:xfrm>
          <a:prstGeom prst="rect">
            <a:avLst/>
          </a:prstGeom>
        </p:spPr>
        <p:txBody>
          <a:bodyPr lIns="0" tIns="0" rIns="0" bIns="0">
            <a:normAutofit/>
          </a:bodyPr>
          <a:lstStyle>
            <a:lvl1pPr marL="0" indent="0">
              <a:buNone/>
              <a:defRPr sz="2000" b="1" i="0">
                <a:solidFill>
                  <a:schemeClr val="accent1"/>
                </a:solidFill>
                <a:latin typeface="+mj-lt"/>
                <a:ea typeface="IAS Ribbon Sans Regular" pitchFamily="2" charset="0"/>
              </a:defRPr>
            </a:lvl1pPr>
          </a:lstStyle>
          <a:p>
            <a:pPr lvl="0"/>
            <a:r>
              <a:rPr lang="en-GB" noProof="0" dirty="0"/>
              <a:t>Quote citation</a:t>
            </a:r>
          </a:p>
        </p:txBody>
      </p:sp>
      <p:sp>
        <p:nvSpPr>
          <p:cNvPr id="3" name="TextBox 2">
            <a:extLst>
              <a:ext uri="{FF2B5EF4-FFF2-40B4-BE49-F238E27FC236}">
                <a16:creationId xmlns:a16="http://schemas.microsoft.com/office/drawing/2014/main" id="{BE9CD793-F130-9CB2-2451-FA943BB6AE2F}"/>
              </a:ext>
            </a:extLst>
          </p:cNvPr>
          <p:cNvSpPr txBox="1"/>
          <p:nvPr userDrawn="1"/>
        </p:nvSpPr>
        <p:spPr>
          <a:xfrm>
            <a:off x="4116389"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6" name="TextBox 5">
            <a:extLst>
              <a:ext uri="{FF2B5EF4-FFF2-40B4-BE49-F238E27FC236}">
                <a16:creationId xmlns:a16="http://schemas.microsoft.com/office/drawing/2014/main" id="{AE239B4C-6F81-2889-0EB9-39A0F6583ECD}"/>
              </a:ext>
            </a:extLst>
          </p:cNvPr>
          <p:cNvSpPr txBox="1"/>
          <p:nvPr userDrawn="1"/>
        </p:nvSpPr>
        <p:spPr>
          <a:xfrm>
            <a:off x="7789866"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2" name="Picture 1">
            <a:extLst>
              <a:ext uri="{FF2B5EF4-FFF2-40B4-BE49-F238E27FC236}">
                <a16:creationId xmlns:a16="http://schemas.microsoft.com/office/drawing/2014/main" id="{B59B3F29-75B8-BD6C-204A-CAA4C9B129CE}"/>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269610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1EAEC98C-6D09-7F42-88C1-4A9DE544669A}"/>
              </a:ext>
            </a:extLst>
          </p:cNvPr>
          <p:cNvSpPr>
            <a:spLocks noGrp="1"/>
          </p:cNvSpPr>
          <p:nvPr>
            <p:ph type="title"/>
          </p:nvPr>
        </p:nvSpPr>
        <p:spPr>
          <a:xfrm>
            <a:off x="4116391" y="441325"/>
            <a:ext cx="7632700" cy="5759450"/>
          </a:xfrm>
          <a:prstGeom prst="rect">
            <a:avLst/>
          </a:prstGeom>
        </p:spPr>
        <p:txBody>
          <a:bodyPr lIns="0" tIns="0" rIns="0" bIns="0" anchor="ctr">
            <a:normAutofit/>
          </a:bodyPr>
          <a:lstStyle>
            <a:lvl1pPr>
              <a:defRPr sz="6000"/>
            </a:lvl1pPr>
          </a:lstStyle>
          <a:p>
            <a:r>
              <a:rPr lang="en-US" noProof="0"/>
              <a:t>Click to edit Master title style</a:t>
            </a:r>
            <a:endParaRPr lang="en-GB" noProof="0"/>
          </a:p>
        </p:txBody>
      </p:sp>
      <p:sp>
        <p:nvSpPr>
          <p:cNvPr id="12" name="TextBox 11">
            <a:extLst>
              <a:ext uri="{FF2B5EF4-FFF2-40B4-BE49-F238E27FC236}">
                <a16:creationId xmlns:a16="http://schemas.microsoft.com/office/drawing/2014/main" id="{8B69231F-CE46-B143-A02F-F3089167ACB3}"/>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F3BF5EE9-054B-49CF-C714-3B4EF9E4C64F}"/>
              </a:ext>
            </a:extLst>
          </p:cNvPr>
          <p:cNvSpPr txBox="1"/>
          <p:nvPr userDrawn="1"/>
        </p:nvSpPr>
        <p:spPr>
          <a:xfrm>
            <a:off x="4116389"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5" name="TextBox 4">
            <a:extLst>
              <a:ext uri="{FF2B5EF4-FFF2-40B4-BE49-F238E27FC236}">
                <a16:creationId xmlns:a16="http://schemas.microsoft.com/office/drawing/2014/main" id="{7370DA7D-2DD8-A57A-3FF5-CAA8CD78ED41}"/>
              </a:ext>
            </a:extLst>
          </p:cNvPr>
          <p:cNvSpPr txBox="1"/>
          <p:nvPr userDrawn="1"/>
        </p:nvSpPr>
        <p:spPr>
          <a:xfrm>
            <a:off x="7789866"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pic>
        <p:nvPicPr>
          <p:cNvPr id="3" name="Picture 2">
            <a:extLst>
              <a:ext uri="{FF2B5EF4-FFF2-40B4-BE49-F238E27FC236}">
                <a16:creationId xmlns:a16="http://schemas.microsoft.com/office/drawing/2014/main" id="{72C70770-A7D4-D1BA-618C-E7C4E5567B1E}"/>
              </a:ext>
            </a:extLst>
          </p:cNvPr>
          <p:cNvPicPr>
            <a:picLocks noChangeAspect="1"/>
          </p:cNvPicPr>
          <p:nvPr userDrawn="1"/>
        </p:nvPicPr>
        <p:blipFill>
          <a:blip r:embed="rId2"/>
          <a:stretch>
            <a:fillRect/>
          </a:stretch>
        </p:blipFill>
        <p:spPr>
          <a:xfrm>
            <a:off x="0" y="2058000"/>
            <a:ext cx="3600000" cy="4800000"/>
          </a:xfrm>
          <a:prstGeom prst="rect">
            <a:avLst/>
          </a:prstGeom>
        </p:spPr>
      </p:pic>
    </p:spTree>
    <p:extLst>
      <p:ext uri="{BB962C8B-B14F-4D97-AF65-F5344CB8AC3E}">
        <p14:creationId xmlns:p14="http://schemas.microsoft.com/office/powerpoint/2010/main" val="3177910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116388" y="2097091"/>
            <a:ext cx="7632704" cy="4103687"/>
          </a:xfrm>
          <a:prstGeom prst="rect">
            <a:avLst/>
          </a:prstGeom>
        </p:spPr>
        <p:txBody>
          <a:bodyPr lIns="0" tIns="0" rIns="0" bIns="0"/>
          <a:lstStyle>
            <a:lvl1pPr marL="457200" indent="-457200">
              <a:buFont typeface="Arial" panose="020B0604020202020204" pitchFamily="34" charset="0"/>
              <a:buChar char="•"/>
              <a:defRPr sz="2000"/>
            </a:lvl1pPr>
          </a:lstStyle>
          <a:p>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a:p>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 Lorem ipsum </a:t>
            </a:r>
            <a:r>
              <a:rPr lang="en-GB" noProof="0" dirty="0" err="1"/>
              <a:t>dolor</a:t>
            </a:r>
            <a:r>
              <a:rPr lang="en-GB" noProof="0" dirty="0"/>
              <a:t> sit </a:t>
            </a:r>
            <a:r>
              <a:rPr lang="en-GB" noProof="0" dirty="0" err="1"/>
              <a:t>amet</a:t>
            </a:r>
            <a:r>
              <a:rPr lang="en-GB" noProof="0" dirty="0"/>
              <a:t>, </a:t>
            </a:r>
            <a:r>
              <a:rPr lang="en-GB" noProof="0" dirty="0" err="1"/>
              <a:t>consectetur</a:t>
            </a:r>
            <a:r>
              <a:rPr lang="en-GB" noProof="0" dirty="0"/>
              <a:t> </a:t>
            </a:r>
            <a:r>
              <a:rPr lang="en-GB" noProof="0" dirty="0" err="1"/>
              <a:t>adipiscing</a:t>
            </a:r>
            <a:r>
              <a:rPr lang="en-GB" noProof="0" dirty="0"/>
              <a:t> </a:t>
            </a:r>
            <a:r>
              <a:rPr lang="en-GB" noProof="0" dirty="0" err="1"/>
              <a:t>elit</a:t>
            </a:r>
            <a:r>
              <a:rPr lang="en-GB" noProof="0" dirty="0"/>
              <a:t>.</a:t>
            </a:r>
          </a:p>
          <a:p>
            <a:pPr marL="457200" indent="-457200">
              <a:buFont typeface="Arial" panose="020B0604020202020204" pitchFamily="34" charset="0"/>
              <a:buChar char="•"/>
            </a:pPr>
            <a:r>
              <a:rPr lang="en-GB" noProof="0" dirty="0"/>
              <a:t>Donec </a:t>
            </a:r>
            <a:r>
              <a:rPr lang="en-GB" noProof="0" dirty="0" err="1"/>
              <a:t>rutrum</a:t>
            </a:r>
            <a:r>
              <a:rPr lang="en-GB" noProof="0" dirty="0"/>
              <a:t> </a:t>
            </a:r>
            <a:r>
              <a:rPr lang="en-GB" noProof="0" dirty="0" err="1"/>
              <a:t>congue</a:t>
            </a:r>
            <a:r>
              <a:rPr lang="en-GB" noProof="0" dirty="0"/>
              <a:t> </a:t>
            </a:r>
            <a:r>
              <a:rPr lang="en-GB" noProof="0" dirty="0" err="1"/>
              <a:t>leo</a:t>
            </a:r>
            <a:r>
              <a:rPr lang="en-GB" noProof="0" dirty="0"/>
              <a:t> </a:t>
            </a:r>
            <a:r>
              <a:rPr lang="en-GB" noProof="0" dirty="0" err="1"/>
              <a:t>eget</a:t>
            </a:r>
            <a:r>
              <a:rPr lang="en-GB" noProof="0" dirty="0"/>
              <a:t> </a:t>
            </a:r>
            <a:r>
              <a:rPr lang="en-GB" noProof="0" dirty="0" err="1"/>
              <a:t>malesuada</a:t>
            </a:r>
            <a:r>
              <a:rPr lang="en-GB" noProof="0" dirty="0"/>
              <a:t>.</a:t>
            </a:r>
          </a:p>
          <a:p>
            <a:pPr marL="457200" indent="-457200">
              <a:buFont typeface="Arial" panose="020B0604020202020204" pitchFamily="34" charset="0"/>
              <a:buChar char="•"/>
            </a:pPr>
            <a:r>
              <a:rPr lang="en-GB" noProof="0" dirty="0" err="1"/>
              <a:t>Curabitur</a:t>
            </a:r>
            <a:r>
              <a:rPr lang="en-GB" noProof="0" dirty="0"/>
              <a:t> </a:t>
            </a:r>
            <a:r>
              <a:rPr lang="en-GB" noProof="0" dirty="0" err="1"/>
              <a:t>aliquet</a:t>
            </a:r>
            <a:r>
              <a:rPr lang="en-GB" noProof="0" dirty="0"/>
              <a:t> </a:t>
            </a:r>
            <a:r>
              <a:rPr lang="en-GB" noProof="0" dirty="0" err="1"/>
              <a:t>quam</a:t>
            </a:r>
            <a:r>
              <a:rPr lang="en-GB" noProof="0" dirty="0"/>
              <a:t> id dui </a:t>
            </a:r>
            <a:r>
              <a:rPr lang="en-GB" noProof="0" dirty="0" err="1"/>
              <a:t>posuere</a:t>
            </a:r>
            <a:r>
              <a:rPr lang="en-GB" noProof="0" dirty="0"/>
              <a:t> </a:t>
            </a:r>
            <a:r>
              <a:rPr lang="en-GB" noProof="0" dirty="0" err="1"/>
              <a:t>blandit</a:t>
            </a:r>
            <a:r>
              <a:rPr lang="en-GB" noProof="0" dirty="0"/>
              <a:t>.</a:t>
            </a:r>
          </a:p>
          <a:p>
            <a:pPr marL="457200" indent="-457200">
              <a:buFont typeface="Arial" panose="020B0604020202020204" pitchFamily="34" charset="0"/>
              <a:buChar char="•"/>
            </a:pPr>
            <a:r>
              <a:rPr lang="en-GB" noProof="0" dirty="0"/>
              <a:t>Proin </a:t>
            </a:r>
            <a:r>
              <a:rPr lang="en-GB" noProof="0" dirty="0" err="1"/>
              <a:t>eget</a:t>
            </a:r>
            <a:r>
              <a:rPr lang="en-GB" noProof="0" dirty="0"/>
              <a:t> </a:t>
            </a:r>
            <a:r>
              <a:rPr lang="en-GB" noProof="0" dirty="0" err="1"/>
              <a:t>tortor</a:t>
            </a:r>
            <a:r>
              <a:rPr lang="en-GB" noProof="0" dirty="0"/>
              <a:t> </a:t>
            </a:r>
            <a:r>
              <a:rPr lang="en-GB" noProof="0" dirty="0" err="1"/>
              <a:t>risus</a:t>
            </a:r>
            <a:r>
              <a:rPr lang="en-GB" noProof="0" dirty="0"/>
              <a:t>.</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116389"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6" name="TextBox 15">
            <a:extLst>
              <a:ext uri="{FF2B5EF4-FFF2-40B4-BE49-F238E27FC236}">
                <a16:creationId xmlns:a16="http://schemas.microsoft.com/office/drawing/2014/main" id="{CEED8009-8440-8D46-8AD7-A2541109AEA4}"/>
              </a:ext>
            </a:extLst>
          </p:cNvPr>
          <p:cNvSpPr txBox="1"/>
          <p:nvPr userDrawn="1"/>
        </p:nvSpPr>
        <p:spPr>
          <a:xfrm>
            <a:off x="7789866"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pic>
        <p:nvPicPr>
          <p:cNvPr id="2" name="Picture 1">
            <a:extLst>
              <a:ext uri="{FF2B5EF4-FFF2-40B4-BE49-F238E27FC236}">
                <a16:creationId xmlns:a16="http://schemas.microsoft.com/office/drawing/2014/main" id="{057827BD-B4A1-A8BF-967A-5149D648CD1F}"/>
              </a:ext>
            </a:extLst>
          </p:cNvPr>
          <p:cNvPicPr>
            <a:picLocks noChangeAspect="1"/>
          </p:cNvPicPr>
          <p:nvPr userDrawn="1"/>
        </p:nvPicPr>
        <p:blipFill>
          <a:blip r:embed="rId2"/>
          <a:srcRect/>
          <a:stretch/>
        </p:blipFill>
        <p:spPr>
          <a:xfrm>
            <a:off x="0" y="2058000"/>
            <a:ext cx="3600000" cy="4800000"/>
          </a:xfrm>
          <a:prstGeom prst="rect">
            <a:avLst/>
          </a:prstGeom>
        </p:spPr>
      </p:pic>
    </p:spTree>
    <p:extLst>
      <p:ext uri="{BB962C8B-B14F-4D97-AF65-F5344CB8AC3E}">
        <p14:creationId xmlns:p14="http://schemas.microsoft.com/office/powerpoint/2010/main" val="361091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no patter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4759B3F-D110-D6ED-127F-0FAAA91002E8}"/>
              </a:ext>
            </a:extLst>
          </p:cNvPr>
          <p:cNvSpPr/>
          <p:nvPr userDrawn="1"/>
        </p:nvSpPr>
        <p:spPr>
          <a:xfrm>
            <a:off x="0" y="2"/>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3" name="Content Placeholder 12">
            <a:extLst>
              <a:ext uri="{FF2B5EF4-FFF2-40B4-BE49-F238E27FC236}">
                <a16:creationId xmlns:a16="http://schemas.microsoft.com/office/drawing/2014/main" id="{D21A2CA5-C9BE-8646-A49A-C5E2D560704B}"/>
              </a:ext>
            </a:extLst>
          </p:cNvPr>
          <p:cNvSpPr>
            <a:spLocks noGrp="1"/>
          </p:cNvSpPr>
          <p:nvPr>
            <p:ph sz="quarter" idx="13" hasCustomPrompt="1"/>
          </p:nvPr>
        </p:nvSpPr>
        <p:spPr>
          <a:xfrm>
            <a:off x="442918" y="2097091"/>
            <a:ext cx="11306175" cy="4103687"/>
          </a:xfrm>
          <a:prstGeom prst="rect">
            <a:avLst/>
          </a:prstGeom>
        </p:spPr>
        <p:txBody>
          <a:bodyPr lIns="0" tIns="0" rIns="0" bIns="0">
            <a:normAutofit/>
          </a:bodyPr>
          <a:lstStyle>
            <a:lvl1pPr marL="457200" indent="-457200">
              <a:buFont typeface="Arial" panose="020B0604020202020204" pitchFamily="34" charset="0"/>
              <a:buChar char="•"/>
              <a:defRPr sz="2000"/>
            </a:lvl1pPr>
          </a:lstStyle>
          <a:p>
            <a:r>
              <a:rPr lang="en-GB" noProof="0"/>
              <a:t>Nulla quis lorem ut libero malesuada feugiat. Curabitur non nulla sit amet nisl tempus convallis quis ac lectus.</a:t>
            </a:r>
          </a:p>
          <a:p>
            <a:r>
              <a:rPr lang="en-GB" noProof="0"/>
              <a:t>Proin eget tortor risus. Lorem ipsum dolor sit amet, consectetur adipiscing elit.</a:t>
            </a:r>
          </a:p>
          <a:p>
            <a:pPr marL="457200" indent="-457200">
              <a:buFont typeface="Arial" panose="020B0604020202020204" pitchFamily="34" charset="0"/>
              <a:buChar char="•"/>
            </a:pPr>
            <a:r>
              <a:rPr lang="en-GB" noProof="0"/>
              <a:t>Donec rutrum congue leo eget malesuada.</a:t>
            </a:r>
          </a:p>
          <a:p>
            <a:pPr marL="457200" indent="-457200">
              <a:buFont typeface="Arial" panose="020B0604020202020204" pitchFamily="34" charset="0"/>
              <a:buChar char="•"/>
            </a:pPr>
            <a:r>
              <a:rPr lang="en-GB" noProof="0"/>
              <a:t>Curabitur aliquet quam id dui posuere blandit.</a:t>
            </a:r>
          </a:p>
          <a:p>
            <a:pPr marL="457200" indent="-457200">
              <a:buFont typeface="Arial" panose="020B0604020202020204" pitchFamily="34" charset="0"/>
              <a:buChar char="•"/>
            </a:pPr>
            <a:r>
              <a:rPr lang="en-GB" noProof="0"/>
              <a:t>Proin eget tortor risus.</a:t>
            </a:r>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4" y="441325"/>
            <a:ext cx="8891919" cy="1223964"/>
          </a:xfrm>
          <a:prstGeom prst="rect">
            <a:avLst/>
          </a:prstGeom>
          <a:noFill/>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5" name="Picture 4">
            <a:extLst>
              <a:ext uri="{FF2B5EF4-FFF2-40B4-BE49-F238E27FC236}">
                <a16:creationId xmlns:a16="http://schemas.microsoft.com/office/drawing/2014/main" id="{D2F21790-326B-DB22-0FD0-1775D2C0DA7F}"/>
              </a:ext>
            </a:extLst>
          </p:cNvPr>
          <p:cNvPicPr>
            <a:picLocks noChangeAspect="1"/>
          </p:cNvPicPr>
          <p:nvPr userDrawn="1"/>
        </p:nvPicPr>
        <p:blipFill>
          <a:blip r:embed="rId2"/>
          <a:srcRect/>
          <a:stretch/>
        </p:blipFill>
        <p:spPr>
          <a:xfrm>
            <a:off x="9886641" y="207065"/>
            <a:ext cx="2048331" cy="1318904"/>
          </a:xfrm>
          <a:prstGeom prst="rect">
            <a:avLst/>
          </a:prstGeom>
        </p:spPr>
      </p:pic>
    </p:spTree>
    <p:extLst>
      <p:ext uri="{BB962C8B-B14F-4D97-AF65-F5344CB8AC3E}">
        <p14:creationId xmlns:p14="http://schemas.microsoft.com/office/powerpoint/2010/main" val="2807284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A84E54A-D965-FC50-802E-562CE671CB7A}"/>
              </a:ext>
            </a:extLst>
          </p:cNvPr>
          <p:cNvSpPr/>
          <p:nvPr userDrawn="1"/>
        </p:nvSpPr>
        <p:spPr>
          <a:xfrm>
            <a:off x="0" y="2"/>
            <a:ext cx="12192000" cy="1665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15" name="TextBox 14">
            <a:extLst>
              <a:ext uri="{FF2B5EF4-FFF2-40B4-BE49-F238E27FC236}">
                <a16:creationId xmlns:a16="http://schemas.microsoft.com/office/drawing/2014/main" id="{091C2EAF-4008-1240-8C52-9E641194B157}"/>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7" name="Title 1">
            <a:extLst>
              <a:ext uri="{FF2B5EF4-FFF2-40B4-BE49-F238E27FC236}">
                <a16:creationId xmlns:a16="http://schemas.microsoft.com/office/drawing/2014/main" id="{0B918DAA-45D8-EF4A-B0DE-9DB83618DF2E}"/>
              </a:ext>
            </a:extLst>
          </p:cNvPr>
          <p:cNvSpPr>
            <a:spLocks noGrp="1"/>
          </p:cNvSpPr>
          <p:nvPr>
            <p:ph type="title"/>
          </p:nvPr>
        </p:nvSpPr>
        <p:spPr>
          <a:xfrm>
            <a:off x="442913" y="441325"/>
            <a:ext cx="8891915" cy="1223964"/>
          </a:xfrm>
          <a:prstGeom prst="rect">
            <a:avLst/>
          </a:prstGeom>
        </p:spPr>
        <p:txBody>
          <a:bodyPr lIns="0" tIns="0" rIns="0" bIns="0" anchor="t"/>
          <a:lstStyle/>
          <a:p>
            <a:r>
              <a:rPr lang="en-US" noProof="0"/>
              <a:t>Click to edit Master title style</a:t>
            </a:r>
            <a:endParaRPr lang="en-GB" noProof="0"/>
          </a:p>
        </p:txBody>
      </p:sp>
      <p:sp>
        <p:nvSpPr>
          <p:cNvPr id="7" name="TextBox 6">
            <a:extLst>
              <a:ext uri="{FF2B5EF4-FFF2-40B4-BE49-F238E27FC236}">
                <a16:creationId xmlns:a16="http://schemas.microsoft.com/office/drawing/2014/main" id="{909497C5-5C94-8C43-959D-C5FE7F60E92D}"/>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9" name="TextBox 8">
            <a:extLst>
              <a:ext uri="{FF2B5EF4-FFF2-40B4-BE49-F238E27FC236}">
                <a16:creationId xmlns:a16="http://schemas.microsoft.com/office/drawing/2014/main" id="{05DE0E92-4155-274E-B8D3-6224F5791510}"/>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pic>
        <p:nvPicPr>
          <p:cNvPr id="3" name="Picture 2">
            <a:extLst>
              <a:ext uri="{FF2B5EF4-FFF2-40B4-BE49-F238E27FC236}">
                <a16:creationId xmlns:a16="http://schemas.microsoft.com/office/drawing/2014/main" id="{D592C575-DA7D-953C-CA15-BC6E24545815}"/>
              </a:ext>
            </a:extLst>
          </p:cNvPr>
          <p:cNvPicPr>
            <a:picLocks noChangeAspect="1"/>
          </p:cNvPicPr>
          <p:nvPr userDrawn="1"/>
        </p:nvPicPr>
        <p:blipFill>
          <a:blip r:embed="rId2"/>
          <a:srcRect/>
          <a:stretch/>
        </p:blipFill>
        <p:spPr>
          <a:xfrm>
            <a:off x="9886641" y="207065"/>
            <a:ext cx="2048331" cy="1318904"/>
          </a:xfrm>
          <a:prstGeom prst="rect">
            <a:avLst/>
          </a:prstGeom>
        </p:spPr>
      </p:pic>
    </p:spTree>
    <p:extLst>
      <p:ext uri="{BB962C8B-B14F-4D97-AF65-F5344CB8AC3E}">
        <p14:creationId xmlns:p14="http://schemas.microsoft.com/office/powerpoint/2010/main" val="4244057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997201"/>
            <a:ext cx="5437187" cy="3203574"/>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3006255"/>
            <a:ext cx="5437188" cy="3194527"/>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7" name="Text Placeholder 6">
            <a:extLst>
              <a:ext uri="{FF2B5EF4-FFF2-40B4-BE49-F238E27FC236}">
                <a16:creationId xmlns:a16="http://schemas.microsoft.com/office/drawing/2014/main" id="{6D77C5BB-ECCB-7A41-A232-01EA8F05C1EE}"/>
              </a:ext>
            </a:extLst>
          </p:cNvPr>
          <p:cNvSpPr>
            <a:spLocks noGrp="1"/>
          </p:cNvSpPr>
          <p:nvPr>
            <p:ph type="body" sz="quarter" idx="15" hasCustomPrompt="1"/>
          </p:nvPr>
        </p:nvSpPr>
        <p:spPr>
          <a:xfrm>
            <a:off x="442913" y="2097088"/>
            <a:ext cx="5437187" cy="647700"/>
          </a:xfrm>
          <a:prstGeom prst="rect">
            <a:avLst/>
          </a:prstGeom>
        </p:spPr>
        <p:txBody>
          <a:bodyPr lIns="0" tIns="0" rIns="0" bIns="0" anchor="b">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solidFill>
                  <a:schemeClr val="accent1"/>
                </a:solidFill>
                <a:latin typeface="+mj-lt"/>
                <a:ea typeface="IAS Ribbon Sans Bold"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dirty="0"/>
              <a:t>Caption</a:t>
            </a:r>
          </a:p>
        </p:txBody>
      </p:sp>
      <p:sp>
        <p:nvSpPr>
          <p:cNvPr id="9" name="Text Placeholder 8">
            <a:extLst>
              <a:ext uri="{FF2B5EF4-FFF2-40B4-BE49-F238E27FC236}">
                <a16:creationId xmlns:a16="http://schemas.microsoft.com/office/drawing/2014/main" id="{CBAD9058-33A3-1840-83AB-734EB9C24FBC}"/>
              </a:ext>
            </a:extLst>
          </p:cNvPr>
          <p:cNvSpPr>
            <a:spLocks noGrp="1"/>
          </p:cNvSpPr>
          <p:nvPr>
            <p:ph type="body" sz="quarter" idx="16" hasCustomPrompt="1"/>
          </p:nvPr>
        </p:nvSpPr>
        <p:spPr>
          <a:xfrm>
            <a:off x="6311903" y="2097088"/>
            <a:ext cx="5437188" cy="647700"/>
          </a:xfrm>
          <a:prstGeom prst="rect">
            <a:avLst/>
          </a:prstGeom>
        </p:spPr>
        <p:txBody>
          <a:bodyPr lIns="0" tIns="0" rIns="0" bIns="0" anchor="b">
            <a:normAutofit/>
          </a:bodyPr>
          <a:lstStyle>
            <a:lvl1pPr marL="0" indent="0">
              <a:buNone/>
              <a:defRPr sz="1800" b="1" i="0">
                <a:solidFill>
                  <a:schemeClr val="accent1"/>
                </a:solidFill>
                <a:latin typeface="+mj-lt"/>
                <a:ea typeface="IAS Ribbon Sans Bold" pitchFamily="2" charset="0"/>
              </a:defRPr>
            </a:lvl1pPr>
          </a:lstStyle>
          <a:p>
            <a:pPr lvl="0"/>
            <a:r>
              <a:rPr lang="en-GB" noProof="0" dirty="0"/>
              <a:t>Caption</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234683899"/>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C6D1B286-EE94-DE44-8BBB-C1AC46863680}"/>
              </a:ext>
            </a:extLst>
          </p:cNvPr>
          <p:cNvSpPr>
            <a:spLocks noGrp="1"/>
          </p:cNvSpPr>
          <p:nvPr>
            <p:ph sz="quarter" idx="13"/>
          </p:nvPr>
        </p:nvSpPr>
        <p:spPr>
          <a:xfrm>
            <a:off x="442913" y="2097089"/>
            <a:ext cx="5437187" cy="4103686"/>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6311903" y="2097091"/>
            <a:ext cx="5437188" cy="4103687"/>
          </a:xfrm>
          <a:prstGeom prst="rect">
            <a:avLst/>
          </a:prstGeom>
        </p:spPr>
        <p:txBody>
          <a:bodyPr lIns="0" tIns="0" rIns="0" bIns="0"/>
          <a:lstStyle>
            <a:lvl1pPr marL="0" indent="0">
              <a:buNone/>
              <a:defRPr sz="2000"/>
            </a:lvl1pPr>
          </a:lstStyle>
          <a:p>
            <a:pPr lvl="0"/>
            <a:r>
              <a:rPr lang="en-US" noProof="0"/>
              <a:t>Click to edit Master text styles</a:t>
            </a:r>
          </a:p>
        </p:txBody>
      </p:sp>
      <p:sp>
        <p:nvSpPr>
          <p:cNvPr id="8" name="TextBox 7">
            <a:extLst>
              <a:ext uri="{FF2B5EF4-FFF2-40B4-BE49-F238E27FC236}">
                <a16:creationId xmlns:a16="http://schemas.microsoft.com/office/drawing/2014/main" id="{A3180687-9ED9-514C-9D5C-4D3E75055068}"/>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0" name="Title 1">
            <a:extLst>
              <a:ext uri="{FF2B5EF4-FFF2-40B4-BE49-F238E27FC236}">
                <a16:creationId xmlns:a16="http://schemas.microsoft.com/office/drawing/2014/main" id="{E5A67C6D-451D-6C40-B015-49D1207326AE}"/>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1" name="TextBox 10">
            <a:extLst>
              <a:ext uri="{FF2B5EF4-FFF2-40B4-BE49-F238E27FC236}">
                <a16:creationId xmlns:a16="http://schemas.microsoft.com/office/drawing/2014/main" id="{917245EE-BB3A-034C-BE06-055376C80D0C}"/>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2" name="TextBox 11">
            <a:extLst>
              <a:ext uri="{FF2B5EF4-FFF2-40B4-BE49-F238E27FC236}">
                <a16:creationId xmlns:a16="http://schemas.microsoft.com/office/drawing/2014/main" id="{48551B1C-217B-4F4B-81FF-529B758036DF}"/>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52455822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Tex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22D4093A-7AF9-304D-AE6D-F745B4F0164D}"/>
              </a:ext>
            </a:extLst>
          </p:cNvPr>
          <p:cNvSpPr>
            <a:spLocks noGrp="1"/>
          </p:cNvSpPr>
          <p:nvPr>
            <p:ph type="body" sz="quarter" idx="13" hasCustomPrompt="1"/>
          </p:nvPr>
        </p:nvSpPr>
        <p:spPr>
          <a:xfrm>
            <a:off x="442915" y="3256767"/>
            <a:ext cx="5437188" cy="2944008"/>
          </a:xfrm>
          <a:prstGeom prst="rect">
            <a:avLst/>
          </a:prstGeom>
        </p:spPr>
        <p:txBody>
          <a:bodyPr lIns="0" tIns="0" rIns="0" bIns="0" anchor="t">
            <a:normAutofit/>
          </a:bodyPr>
          <a:lstStyle>
            <a:lvl1pPr marL="0" indent="0">
              <a:buNone/>
              <a:defRPr sz="2000"/>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
        <p:nvSpPr>
          <p:cNvPr id="12" name="Content Placeholder 11">
            <a:extLst>
              <a:ext uri="{FF2B5EF4-FFF2-40B4-BE49-F238E27FC236}">
                <a16:creationId xmlns:a16="http://schemas.microsoft.com/office/drawing/2014/main" id="{FEE9A4EF-A011-1744-9932-D74E1968F6E7}"/>
              </a:ext>
            </a:extLst>
          </p:cNvPr>
          <p:cNvSpPr>
            <a:spLocks noGrp="1"/>
          </p:cNvSpPr>
          <p:nvPr>
            <p:ph sz="quarter" idx="14"/>
          </p:nvPr>
        </p:nvSpPr>
        <p:spPr>
          <a:xfrm>
            <a:off x="6311903" y="441325"/>
            <a:ext cx="5437188" cy="5759450"/>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6" name="Title 10">
            <a:extLst>
              <a:ext uri="{FF2B5EF4-FFF2-40B4-BE49-F238E27FC236}">
                <a16:creationId xmlns:a16="http://schemas.microsoft.com/office/drawing/2014/main" id="{091C71F5-B0A7-8745-8F8B-E636D57FA2A7}"/>
              </a:ext>
            </a:extLst>
          </p:cNvPr>
          <p:cNvSpPr>
            <a:spLocks noGrp="1"/>
          </p:cNvSpPr>
          <p:nvPr>
            <p:ph type="title"/>
          </p:nvPr>
        </p:nvSpPr>
        <p:spPr>
          <a:xfrm>
            <a:off x="442913" y="1665296"/>
            <a:ext cx="5437187" cy="1428641"/>
          </a:xfrm>
          <a:prstGeom prst="rect">
            <a:avLst/>
          </a:prstGeom>
        </p:spPr>
        <p:txBody>
          <a:bodyPr lIns="0" tIns="0" rIns="0" bIns="0" anchor="b"/>
          <a:lstStyle/>
          <a:p>
            <a:r>
              <a:rPr lang="en-US" noProof="0"/>
              <a:t>Click to edit Master title style</a:t>
            </a:r>
            <a:endParaRPr lang="en-GB" noProof="0"/>
          </a:p>
        </p:txBody>
      </p:sp>
      <p:sp>
        <p:nvSpPr>
          <p:cNvPr id="9" name="TextBox 8">
            <a:extLst>
              <a:ext uri="{FF2B5EF4-FFF2-40B4-BE49-F238E27FC236}">
                <a16:creationId xmlns:a16="http://schemas.microsoft.com/office/drawing/2014/main" id="{57465E4D-8ADE-2143-908C-7C2920965ACF}"/>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1" name="TextBox 10">
            <a:extLst>
              <a:ext uri="{FF2B5EF4-FFF2-40B4-BE49-F238E27FC236}">
                <a16:creationId xmlns:a16="http://schemas.microsoft.com/office/drawing/2014/main" id="{5D76478F-F1E2-AD47-BAC6-395C98E2FF59}"/>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3" name="TextBox 12">
            <a:extLst>
              <a:ext uri="{FF2B5EF4-FFF2-40B4-BE49-F238E27FC236}">
                <a16:creationId xmlns:a16="http://schemas.microsoft.com/office/drawing/2014/main" id="{67AD4010-0096-6B46-B74C-E77670FCDEA8}"/>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Tree>
    <p:extLst>
      <p:ext uri="{BB962C8B-B14F-4D97-AF65-F5344CB8AC3E}">
        <p14:creationId xmlns:p14="http://schemas.microsoft.com/office/powerpoint/2010/main" val="4183680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ext 2">
    <p:spTree>
      <p:nvGrpSpPr>
        <p:cNvPr id="1" name=""/>
        <p:cNvGrpSpPr/>
        <p:nvPr/>
      </p:nvGrpSpPr>
      <p:grpSpPr>
        <a:xfrm>
          <a:off x="0" y="0"/>
          <a:ext cx="0" cy="0"/>
          <a:chOff x="0" y="0"/>
          <a:chExt cx="0" cy="0"/>
        </a:xfrm>
      </p:grpSpPr>
      <p:sp>
        <p:nvSpPr>
          <p:cNvPr id="17" name="Content Placeholder 16">
            <a:extLst>
              <a:ext uri="{FF2B5EF4-FFF2-40B4-BE49-F238E27FC236}">
                <a16:creationId xmlns:a16="http://schemas.microsoft.com/office/drawing/2014/main" id="{9B53F7F2-792C-5946-B26B-153D893CB55B}"/>
              </a:ext>
            </a:extLst>
          </p:cNvPr>
          <p:cNvSpPr>
            <a:spLocks noGrp="1"/>
          </p:cNvSpPr>
          <p:nvPr>
            <p:ph sz="quarter" idx="14"/>
          </p:nvPr>
        </p:nvSpPr>
        <p:spPr>
          <a:xfrm>
            <a:off x="4116390" y="2097089"/>
            <a:ext cx="7632703" cy="4103692"/>
          </a:xfrm>
          <a:prstGeom prst="rect">
            <a:avLst/>
          </a:prstGeom>
        </p:spPr>
        <p:txBody>
          <a:bodyPr lIns="0" tIns="0" rIns="0" bIns="0">
            <a:normAutofit/>
          </a:bodyPr>
          <a:lstStyle>
            <a:lvl1pPr marL="0" indent="0">
              <a:buNone/>
              <a:defRPr sz="2000"/>
            </a:lvl1pPr>
          </a:lstStyle>
          <a:p>
            <a:pPr lvl="0"/>
            <a:r>
              <a:rPr lang="en-US" noProof="0"/>
              <a:t>Click to edit Master text styles</a:t>
            </a:r>
          </a:p>
        </p:txBody>
      </p:sp>
      <p:sp>
        <p:nvSpPr>
          <p:cNvPr id="11" name="TextBox 10">
            <a:extLst>
              <a:ext uri="{FF2B5EF4-FFF2-40B4-BE49-F238E27FC236}">
                <a16:creationId xmlns:a16="http://schemas.microsoft.com/office/drawing/2014/main" id="{4663AB3E-8BB7-2D4E-9A4B-1FA373B92B4A}"/>
              </a:ext>
            </a:extLst>
          </p:cNvPr>
          <p:cNvSpPr txBox="1"/>
          <p:nvPr userDrawn="1"/>
        </p:nvSpPr>
        <p:spPr>
          <a:xfrm>
            <a:off x="442913" y="6416675"/>
            <a:ext cx="3673475"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22 – 26 July · Munich, Germany and virtual</a:t>
            </a:r>
          </a:p>
        </p:txBody>
      </p:sp>
      <p:sp>
        <p:nvSpPr>
          <p:cNvPr id="18" name="Title 1">
            <a:extLst>
              <a:ext uri="{FF2B5EF4-FFF2-40B4-BE49-F238E27FC236}">
                <a16:creationId xmlns:a16="http://schemas.microsoft.com/office/drawing/2014/main" id="{4C75301D-79B8-304D-A9AB-978AFF9076BB}"/>
              </a:ext>
            </a:extLst>
          </p:cNvPr>
          <p:cNvSpPr>
            <a:spLocks noGrp="1"/>
          </p:cNvSpPr>
          <p:nvPr>
            <p:ph type="title"/>
          </p:nvPr>
        </p:nvSpPr>
        <p:spPr>
          <a:xfrm>
            <a:off x="4116391" y="441325"/>
            <a:ext cx="7632700" cy="1223964"/>
          </a:xfrm>
          <a:prstGeom prst="rect">
            <a:avLst/>
          </a:prstGeom>
        </p:spPr>
        <p:txBody>
          <a:bodyPr lIns="0" tIns="0" rIns="0" bIns="0" anchor="t"/>
          <a:lstStyle/>
          <a:p>
            <a:r>
              <a:rPr lang="en-US" noProof="0"/>
              <a:t>Click to edit Master title style</a:t>
            </a:r>
            <a:endParaRPr lang="en-GB" noProof="0"/>
          </a:p>
        </p:txBody>
      </p:sp>
      <p:sp>
        <p:nvSpPr>
          <p:cNvPr id="13" name="TextBox 12">
            <a:extLst>
              <a:ext uri="{FF2B5EF4-FFF2-40B4-BE49-F238E27FC236}">
                <a16:creationId xmlns:a16="http://schemas.microsoft.com/office/drawing/2014/main" id="{CEEB2E94-95BD-AF4A-8CB8-DEF6AF2D71CC}"/>
              </a:ext>
            </a:extLst>
          </p:cNvPr>
          <p:cNvSpPr txBox="1"/>
          <p:nvPr userDrawn="1"/>
        </p:nvSpPr>
        <p:spPr>
          <a:xfrm>
            <a:off x="4116390" y="6416675"/>
            <a:ext cx="1763711" cy="215900"/>
          </a:xfrm>
          <a:prstGeom prst="rect">
            <a:avLst/>
          </a:prstGeom>
          <a:noFill/>
        </p:spPr>
        <p:txBody>
          <a:bodyPr wrap="square" lIns="0" tIns="0" rIns="0" bIns="0" rtlCol="0" anchor="ctr">
            <a:noAutofit/>
          </a:bodyPr>
          <a:lstStyle/>
          <a:p>
            <a:r>
              <a:rPr lang="en-GB" sz="1000" b="0" i="0" kern="1200" noProof="0" dirty="0">
                <a:solidFill>
                  <a:schemeClr val="tx1"/>
                </a:solidFill>
                <a:effectLst/>
                <a:latin typeface="+mn-lt"/>
                <a:ea typeface="IAS Ribbon Sans Regular" pitchFamily="2" charset="0"/>
                <a:cs typeface="+mn-cs"/>
              </a:rPr>
              <a:t>aids2024.org</a:t>
            </a:r>
          </a:p>
        </p:txBody>
      </p:sp>
      <p:sp>
        <p:nvSpPr>
          <p:cNvPr id="16" name="TextBox 15">
            <a:extLst>
              <a:ext uri="{FF2B5EF4-FFF2-40B4-BE49-F238E27FC236}">
                <a16:creationId xmlns:a16="http://schemas.microsoft.com/office/drawing/2014/main" id="{63903E21-8E3C-EA42-845E-ACA015593389}"/>
              </a:ext>
            </a:extLst>
          </p:cNvPr>
          <p:cNvSpPr txBox="1"/>
          <p:nvPr userDrawn="1"/>
        </p:nvSpPr>
        <p:spPr>
          <a:xfrm>
            <a:off x="6312026" y="6416676"/>
            <a:ext cx="1763711" cy="215900"/>
          </a:xfrm>
          <a:prstGeom prst="rect">
            <a:avLst/>
          </a:prstGeom>
          <a:noFill/>
        </p:spPr>
        <p:txBody>
          <a:bodyPr wrap="square" lIns="0" tIns="0" rIns="0" bIns="0" rtlCol="0" anchor="ctr">
            <a:noAutofit/>
          </a:bodyPr>
          <a:lstStyle/>
          <a:p>
            <a:endParaRPr lang="en-GB" sz="1000" kern="1200" noProof="0">
              <a:solidFill>
                <a:schemeClr val="tx1"/>
              </a:solidFill>
              <a:effectLst/>
              <a:latin typeface="+mn-lt"/>
              <a:ea typeface="+mn-ea"/>
              <a:cs typeface="+mn-cs"/>
            </a:endParaRPr>
          </a:p>
        </p:txBody>
      </p:sp>
      <p:sp>
        <p:nvSpPr>
          <p:cNvPr id="4" name="Text Placeholder 3">
            <a:extLst>
              <a:ext uri="{FF2B5EF4-FFF2-40B4-BE49-F238E27FC236}">
                <a16:creationId xmlns:a16="http://schemas.microsoft.com/office/drawing/2014/main" id="{6F60080C-8E2C-13C8-F305-B9340CF0ACDB}"/>
              </a:ext>
            </a:extLst>
          </p:cNvPr>
          <p:cNvSpPr>
            <a:spLocks noGrp="1"/>
          </p:cNvSpPr>
          <p:nvPr>
            <p:ph type="body" sz="quarter" idx="17" hasCustomPrompt="1"/>
          </p:nvPr>
        </p:nvSpPr>
        <p:spPr>
          <a:xfrm>
            <a:off x="442914" y="2097090"/>
            <a:ext cx="3368799" cy="4103687"/>
          </a:xfrm>
        </p:spPr>
        <p:txBody>
          <a:bodyPr/>
          <a:lstStyle>
            <a:lvl1pPr marL="0" indent="0">
              <a:buNone/>
              <a:defRPr/>
            </a:lvl1pPr>
          </a:lstStyle>
          <a:p>
            <a:pPr lvl="0"/>
            <a:r>
              <a:rPr lang="en-GB" noProof="0" dirty="0" err="1"/>
              <a:t>Nulla</a:t>
            </a:r>
            <a:r>
              <a:rPr lang="en-GB" noProof="0" dirty="0"/>
              <a:t> </a:t>
            </a:r>
            <a:r>
              <a:rPr lang="en-GB" noProof="0" dirty="0" err="1"/>
              <a:t>quis</a:t>
            </a:r>
            <a:r>
              <a:rPr lang="en-GB" noProof="0" dirty="0"/>
              <a:t> lorem </a:t>
            </a:r>
            <a:r>
              <a:rPr lang="en-GB" noProof="0" dirty="0" err="1"/>
              <a:t>ut</a:t>
            </a:r>
            <a:r>
              <a:rPr lang="en-GB" noProof="0" dirty="0"/>
              <a:t> libero </a:t>
            </a:r>
            <a:r>
              <a:rPr lang="en-GB" noProof="0" dirty="0" err="1"/>
              <a:t>malesuada</a:t>
            </a:r>
            <a:r>
              <a:rPr lang="en-GB" noProof="0" dirty="0"/>
              <a:t> </a:t>
            </a:r>
            <a:r>
              <a:rPr lang="en-GB" noProof="0" dirty="0" err="1"/>
              <a:t>feugiat</a:t>
            </a:r>
            <a:r>
              <a:rPr lang="en-GB" noProof="0" dirty="0"/>
              <a:t>. </a:t>
            </a:r>
            <a:r>
              <a:rPr lang="en-GB" noProof="0" dirty="0" err="1"/>
              <a:t>Curabitur</a:t>
            </a:r>
            <a:r>
              <a:rPr lang="en-GB" noProof="0" dirty="0"/>
              <a:t> non </a:t>
            </a:r>
            <a:r>
              <a:rPr lang="en-GB" noProof="0" dirty="0" err="1"/>
              <a:t>nulla</a:t>
            </a:r>
            <a:r>
              <a:rPr lang="en-GB" noProof="0" dirty="0"/>
              <a:t> sit </a:t>
            </a:r>
            <a:r>
              <a:rPr lang="en-GB" noProof="0" dirty="0" err="1"/>
              <a:t>amet</a:t>
            </a:r>
            <a:r>
              <a:rPr lang="en-GB" noProof="0" dirty="0"/>
              <a:t> </a:t>
            </a:r>
            <a:r>
              <a:rPr lang="en-GB" noProof="0" dirty="0" err="1"/>
              <a:t>nisl</a:t>
            </a:r>
            <a:r>
              <a:rPr lang="en-GB" noProof="0" dirty="0"/>
              <a:t> tempus convallis </a:t>
            </a:r>
            <a:r>
              <a:rPr lang="en-GB" noProof="0" dirty="0" err="1"/>
              <a:t>quis</a:t>
            </a:r>
            <a:r>
              <a:rPr lang="en-GB" noProof="0" dirty="0"/>
              <a:t> ac </a:t>
            </a:r>
            <a:r>
              <a:rPr lang="en-GB" noProof="0" dirty="0" err="1"/>
              <a:t>lectus</a:t>
            </a:r>
            <a:r>
              <a:rPr lang="en-GB" noProof="0" dirty="0"/>
              <a:t>.</a:t>
            </a:r>
          </a:p>
        </p:txBody>
      </p:sp>
    </p:spTree>
    <p:extLst>
      <p:ext uri="{BB962C8B-B14F-4D97-AF65-F5344CB8AC3E}">
        <p14:creationId xmlns:p14="http://schemas.microsoft.com/office/powerpoint/2010/main" val="872391255"/>
      </p:ext>
    </p:extLst>
  </p:cSld>
  <p:clrMapOvr>
    <a:masterClrMapping/>
  </p:clrMapOvr>
  <p:extLst>
    <p:ext uri="{DCECCB84-F9BA-43D5-87BE-67443E8EF086}">
      <p15:sldGuideLst xmlns:p15="http://schemas.microsoft.com/office/powerpoint/2012/main">
        <p15:guide id="1" orient="horz" pos="1888" userDrawn="1">
          <p15:clr>
            <a:srgbClr val="FBAE40"/>
          </p15:clr>
        </p15:guide>
        <p15:guide id="2" orient="horz" pos="17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6390" y="441326"/>
            <a:ext cx="7632692" cy="1223964"/>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42909" y="2097090"/>
            <a:ext cx="11306175" cy="407987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DB2911C2-CB14-73B1-B98D-60E41E95A97B}"/>
              </a:ext>
            </a:extLst>
          </p:cNvPr>
          <p:cNvPicPr>
            <a:picLocks noChangeAspect="1"/>
          </p:cNvPicPr>
          <p:nvPr userDrawn="1"/>
        </p:nvPicPr>
        <p:blipFill>
          <a:blip r:embed="rId17"/>
          <a:srcRect/>
          <a:stretch/>
        </p:blipFill>
        <p:spPr>
          <a:xfrm>
            <a:off x="251232" y="207065"/>
            <a:ext cx="2048331" cy="1318904"/>
          </a:xfrm>
          <a:prstGeom prst="rect">
            <a:avLst/>
          </a:prstGeom>
        </p:spPr>
      </p:pic>
    </p:spTree>
    <p:extLst>
      <p:ext uri="{BB962C8B-B14F-4D97-AF65-F5344CB8AC3E}">
        <p14:creationId xmlns:p14="http://schemas.microsoft.com/office/powerpoint/2010/main" val="2999483053"/>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84" r:id="rId3"/>
    <p:sldLayoutId id="2147483690" r:id="rId4"/>
    <p:sldLayoutId id="2147483694" r:id="rId5"/>
    <p:sldLayoutId id="2147483691" r:id="rId6"/>
    <p:sldLayoutId id="2147483665" r:id="rId7"/>
    <p:sldLayoutId id="2147483667" r:id="rId8"/>
    <p:sldLayoutId id="2147483698" r:id="rId9"/>
    <p:sldLayoutId id="2147483699" r:id="rId10"/>
    <p:sldLayoutId id="2147483700" r:id="rId11"/>
    <p:sldLayoutId id="2147483696" r:id="rId12"/>
    <p:sldLayoutId id="2147483697" r:id="rId13"/>
    <p:sldLayoutId id="2147483674" r:id="rId14"/>
    <p:sldLayoutId id="2147483688" r:id="rId15"/>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F26B43"/>
          </p15:clr>
        </p15:guide>
        <p15:guide id="2" pos="2593" userDrawn="1">
          <p15:clr>
            <a:srgbClr val="F26B43"/>
          </p15:clr>
        </p15:guide>
        <p15:guide id="3" pos="2865" userDrawn="1">
          <p15:clr>
            <a:srgbClr val="F26B43"/>
          </p15:clr>
        </p15:guide>
        <p15:guide id="4" pos="3704" userDrawn="1">
          <p15:clr>
            <a:srgbClr val="F26B43"/>
          </p15:clr>
        </p15:guide>
        <p15:guide id="5" pos="3976" userDrawn="1">
          <p15:clr>
            <a:srgbClr val="F26B43"/>
          </p15:clr>
        </p15:guide>
        <p15:guide id="6" pos="4815" userDrawn="1">
          <p15:clr>
            <a:srgbClr val="F26B43"/>
          </p15:clr>
        </p15:guide>
        <p15:guide id="7" pos="5087" userDrawn="1">
          <p15:clr>
            <a:srgbClr val="F26B43"/>
          </p15:clr>
        </p15:guide>
        <p15:guide id="8" pos="7401" userDrawn="1">
          <p15:clr>
            <a:srgbClr val="F26B43"/>
          </p15:clr>
        </p15:guide>
        <p15:guide id="9" orient="horz" pos="278" userDrawn="1">
          <p15:clr>
            <a:srgbClr val="F26B43"/>
          </p15:clr>
        </p15:guide>
        <p15:guide id="10" orient="horz" pos="1049" userDrawn="1">
          <p15:clr>
            <a:srgbClr val="F26B43"/>
          </p15:clr>
        </p15:guide>
        <p15:guide id="11" orient="horz" pos="1321" userDrawn="1">
          <p15:clr>
            <a:srgbClr val="F26B43"/>
          </p15:clr>
        </p15:guide>
        <p15:guide id="12" orient="horz" pos="3906" userDrawn="1">
          <p15:clr>
            <a:srgbClr val="F26B43"/>
          </p15:clr>
        </p15:guide>
        <p15:guide id="13" orient="horz" pos="4178" userDrawn="1">
          <p15:clr>
            <a:srgbClr val="F26B43"/>
          </p15:clr>
        </p15:guide>
        <p15:guide id="14"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D35D-9FB0-95A3-17CD-1754C0D7C0AA}"/>
              </a:ext>
            </a:extLst>
          </p:cNvPr>
          <p:cNvSpPr>
            <a:spLocks noGrp="1"/>
          </p:cNvSpPr>
          <p:nvPr>
            <p:ph type="title"/>
          </p:nvPr>
        </p:nvSpPr>
        <p:spPr/>
        <p:txBody>
          <a:bodyPr anchor="ctr" anchorCtr="0">
            <a:normAutofit/>
          </a:bodyPr>
          <a:lstStyle/>
          <a:p>
            <a:r>
              <a:rPr lang="en-US" sz="3600" dirty="0"/>
              <a:t>Overview of community-led approaches and barriers to the MDR-TB response in the EECA region</a:t>
            </a:r>
            <a:endParaRPr lang="en-GB" sz="3600" dirty="0"/>
          </a:p>
        </p:txBody>
      </p:sp>
      <p:sp>
        <p:nvSpPr>
          <p:cNvPr id="3" name="Text Placeholder 2">
            <a:extLst>
              <a:ext uri="{FF2B5EF4-FFF2-40B4-BE49-F238E27FC236}">
                <a16:creationId xmlns:a16="http://schemas.microsoft.com/office/drawing/2014/main" id="{6EA84B2F-E52F-9015-D192-CF183D256194}"/>
              </a:ext>
            </a:extLst>
          </p:cNvPr>
          <p:cNvSpPr>
            <a:spLocks noGrp="1"/>
          </p:cNvSpPr>
          <p:nvPr>
            <p:ph type="body" sz="quarter" idx="10"/>
          </p:nvPr>
        </p:nvSpPr>
        <p:spPr/>
        <p:txBody>
          <a:bodyPr>
            <a:normAutofit fontScale="40000" lnSpcReduction="20000"/>
          </a:bodyPr>
          <a:lstStyle/>
          <a:p>
            <a:r>
              <a:rPr lang="en-US" dirty="0"/>
              <a:t>Person-centred and integrated healthcare and harm reduction services for people living with and affected by HIV, hepatitis C and tuberculosis in eastern Europe and central Asia</a:t>
            </a:r>
            <a:endParaRPr lang="en-GB" dirty="0"/>
          </a:p>
        </p:txBody>
      </p:sp>
      <p:sp>
        <p:nvSpPr>
          <p:cNvPr id="4" name="Text Placeholder 3">
            <a:extLst>
              <a:ext uri="{FF2B5EF4-FFF2-40B4-BE49-F238E27FC236}">
                <a16:creationId xmlns:a16="http://schemas.microsoft.com/office/drawing/2014/main" id="{44289A9C-59C8-D96C-FF8D-6EF6BF55A525}"/>
              </a:ext>
            </a:extLst>
          </p:cNvPr>
          <p:cNvSpPr>
            <a:spLocks noGrp="1"/>
          </p:cNvSpPr>
          <p:nvPr>
            <p:ph type="body" sz="quarter" idx="11"/>
          </p:nvPr>
        </p:nvSpPr>
        <p:spPr/>
        <p:txBody>
          <a:bodyPr>
            <a:normAutofit fontScale="62500" lnSpcReduction="20000"/>
          </a:bodyPr>
          <a:lstStyle/>
          <a:p>
            <a:r>
              <a:rPr lang="en-US" u="sng" dirty="0"/>
              <a:t>Natalia Sidorenko</a:t>
            </a:r>
            <a:endParaRPr lang="en-US" dirty="0"/>
          </a:p>
          <a:p>
            <a:r>
              <a:rPr lang="en-US" dirty="0"/>
              <a:t>ANO Center for Promoting Partnerships in the Healthcare Sphere “Zdorovye.ru”, Kazakhstan</a:t>
            </a:r>
          </a:p>
        </p:txBody>
      </p:sp>
    </p:spTree>
    <p:extLst>
      <p:ext uri="{BB962C8B-B14F-4D97-AF65-F5344CB8AC3E}">
        <p14:creationId xmlns:p14="http://schemas.microsoft.com/office/powerpoint/2010/main" val="9241443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CCEF99C-E9FF-4BE7-F459-C80EB08A0C23}"/>
              </a:ext>
            </a:extLst>
          </p:cNvPr>
          <p:cNvSpPr>
            <a:spLocks noGrp="1"/>
          </p:cNvSpPr>
          <p:nvPr>
            <p:ph type="title"/>
          </p:nvPr>
        </p:nvSpPr>
        <p:spPr/>
        <p:txBody>
          <a:bodyPr/>
          <a:lstStyle/>
          <a:p>
            <a:r>
              <a:rPr lang="en-US" dirty="0"/>
              <a:t>Conflict of interest disclosure</a:t>
            </a:r>
            <a:endParaRPr lang="en-CH" dirty="0"/>
          </a:p>
        </p:txBody>
      </p:sp>
      <p:sp>
        <p:nvSpPr>
          <p:cNvPr id="5" name="Content Placeholder 2">
            <a:extLst>
              <a:ext uri="{FF2B5EF4-FFF2-40B4-BE49-F238E27FC236}">
                <a16:creationId xmlns:a16="http://schemas.microsoft.com/office/drawing/2014/main" id="{DAFA7499-AC7C-5A3D-8844-2FA68EDBC0AF}"/>
              </a:ext>
            </a:extLst>
          </p:cNvPr>
          <p:cNvSpPr txBox="1">
            <a:spLocks/>
          </p:cNvSpPr>
          <p:nvPr/>
        </p:nvSpPr>
        <p:spPr>
          <a:xfrm>
            <a:off x="734462" y="2947254"/>
            <a:ext cx="10460266" cy="2050740"/>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SzPct val="100000"/>
              <a:buFont typeface="Courier New" panose="02070309020205020404" pitchFamily="49" charset="0"/>
              <a:buNone/>
              <a:defRPr sz="2000" kern="1200">
                <a:solidFill>
                  <a:schemeClr val="tx1"/>
                </a:solidFill>
                <a:latin typeface="+mn-lt"/>
                <a:ea typeface="+mn-ea"/>
                <a:cs typeface="+mn-cs"/>
              </a:defRPr>
            </a:lvl1pPr>
            <a:lvl2pPr marL="449263" indent="-23495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2pPr>
            <a:lvl3pPr marL="712788" indent="-254000"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3pPr>
            <a:lvl4pPr marL="936625" indent="-214313"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4pPr>
            <a:lvl5pPr marL="1200150" indent="-223838" algn="l" defTabSz="914400" rtl="0" eaLnBrk="1" latinLnBrk="0" hangingPunct="1">
              <a:lnSpc>
                <a:spcPct val="100000"/>
              </a:lnSpc>
              <a:spcBef>
                <a:spcPts val="500"/>
              </a:spcBef>
              <a:buSzPct val="100000"/>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I have no relevant financial relationships with ineligible companies to disclose.</a:t>
            </a:r>
            <a:endParaRPr lang="en-GB" sz="2800" dirty="0"/>
          </a:p>
        </p:txBody>
      </p:sp>
    </p:spTree>
    <p:extLst>
      <p:ext uri="{BB962C8B-B14F-4D97-AF65-F5344CB8AC3E}">
        <p14:creationId xmlns:p14="http://schemas.microsoft.com/office/powerpoint/2010/main" val="82799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4">
            <a:extLst>
              <a:ext uri="{FF2B5EF4-FFF2-40B4-BE49-F238E27FC236}">
                <a16:creationId xmlns:a16="http://schemas.microsoft.com/office/drawing/2014/main" id="{B787865F-3ECD-40CC-966E-D126479315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3387"/>
            <a:ext cx="9336360" cy="5594846"/>
          </a:xfrm>
          <a:prstGeom prst="rect">
            <a:avLst/>
          </a:prstGeom>
        </p:spPr>
      </p:pic>
      <p:sp>
        <p:nvSpPr>
          <p:cNvPr id="2" name="Rectangle 1">
            <a:extLst>
              <a:ext uri="{FF2B5EF4-FFF2-40B4-BE49-F238E27FC236}">
                <a16:creationId xmlns:a16="http://schemas.microsoft.com/office/drawing/2014/main" id="{2DA8CAC7-FFCE-E114-218F-495B242A7359}"/>
              </a:ext>
            </a:extLst>
          </p:cNvPr>
          <p:cNvSpPr/>
          <p:nvPr/>
        </p:nvSpPr>
        <p:spPr>
          <a:xfrm>
            <a:off x="6984126" y="4414345"/>
            <a:ext cx="2049517" cy="15765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288000" tIns="288000" rIns="288000" bIns="288000" rtlCol="0" anchor="t"/>
          <a:lstStyle/>
          <a:p>
            <a:pPr algn="l"/>
            <a:endParaRPr lang="en-CH" dirty="0"/>
          </a:p>
        </p:txBody>
      </p:sp>
      <p:sp>
        <p:nvSpPr>
          <p:cNvPr id="6" name="Прямоугольник 5">
            <a:extLst>
              <a:ext uri="{FF2B5EF4-FFF2-40B4-BE49-F238E27FC236}">
                <a16:creationId xmlns:a16="http://schemas.microsoft.com/office/drawing/2014/main" id="{82A58C03-EF3C-4494-8E0B-1D8E82666F9B}"/>
              </a:ext>
            </a:extLst>
          </p:cNvPr>
          <p:cNvSpPr/>
          <p:nvPr/>
        </p:nvSpPr>
        <p:spPr>
          <a:xfrm>
            <a:off x="8513381" y="3090041"/>
            <a:ext cx="3206843" cy="3307282"/>
          </a:xfrm>
          <a:prstGeom prst="rect">
            <a:avLst/>
          </a:prstGeom>
          <a:solidFill>
            <a:schemeClr val="accent1"/>
          </a:solidFill>
          <a:ln>
            <a:noFill/>
          </a:ln>
        </p:spPr>
        <p:style>
          <a:lnRef idx="2">
            <a:schemeClr val="accent6"/>
          </a:lnRef>
          <a:fillRef idx="1">
            <a:schemeClr val="lt1"/>
          </a:fillRef>
          <a:effectRef idx="0">
            <a:schemeClr val="accent6"/>
          </a:effectRef>
          <a:fontRef idx="minor">
            <a:schemeClr val="dk1"/>
          </a:fontRef>
        </p:style>
        <p:txBody>
          <a:bodyPr rtlCol="0" anchor="ctr"/>
          <a:lstStyle/>
          <a:p>
            <a:r>
              <a:rPr lang="en-US" dirty="0">
                <a:solidFill>
                  <a:schemeClr val="bg1"/>
                </a:solidFill>
              </a:rPr>
              <a:t>H</a:t>
            </a:r>
            <a:r>
              <a:rPr lang="ru-RU" dirty="0">
                <a:solidFill>
                  <a:schemeClr val="bg1"/>
                </a:solidFill>
              </a:rPr>
              <a:t>igh burden of MDR-TB </a:t>
            </a:r>
            <a:r>
              <a:rPr lang="en-US" dirty="0">
                <a:solidFill>
                  <a:schemeClr val="bg1"/>
                </a:solidFill>
              </a:rPr>
              <a:t>in 8 </a:t>
            </a:r>
            <a:r>
              <a:rPr lang="ru-RU" dirty="0">
                <a:solidFill>
                  <a:schemeClr val="bg1"/>
                </a:solidFill>
              </a:rPr>
              <a:t>countries </a:t>
            </a:r>
            <a:r>
              <a:rPr lang="en-US" dirty="0">
                <a:solidFill>
                  <a:schemeClr val="bg1"/>
                </a:solidFill>
              </a:rPr>
              <a:t>of </a:t>
            </a:r>
            <a:r>
              <a:rPr lang="ru-RU" dirty="0">
                <a:solidFill>
                  <a:schemeClr val="bg1"/>
                </a:solidFill>
              </a:rPr>
              <a:t>EECA</a:t>
            </a:r>
            <a:r>
              <a:rPr lang="en-US" dirty="0">
                <a:solidFill>
                  <a:schemeClr val="bg1"/>
                </a:solidFill>
              </a:rPr>
              <a:t>:</a:t>
            </a:r>
          </a:p>
          <a:p>
            <a:pPr marL="285750" indent="-285750">
              <a:buFont typeface="Arial" panose="020B0604020202020204" pitchFamily="34" charset="0"/>
              <a:buChar char="•"/>
            </a:pPr>
            <a:r>
              <a:rPr lang="ru-RU" dirty="0">
                <a:solidFill>
                  <a:schemeClr val="bg2"/>
                </a:solidFill>
              </a:rPr>
              <a:t>Azerbaijan </a:t>
            </a:r>
            <a:endParaRPr lang="en-US" dirty="0">
              <a:solidFill>
                <a:schemeClr val="bg2"/>
              </a:solidFill>
            </a:endParaRPr>
          </a:p>
          <a:p>
            <a:pPr marL="285750" indent="-285750">
              <a:buFont typeface="Arial" panose="020B0604020202020204" pitchFamily="34" charset="0"/>
              <a:buChar char="•"/>
            </a:pPr>
            <a:r>
              <a:rPr lang="ru-RU" dirty="0">
                <a:solidFill>
                  <a:schemeClr val="bg2"/>
                </a:solidFill>
              </a:rPr>
              <a:t>Belarus </a:t>
            </a:r>
            <a:endParaRPr lang="en-US" dirty="0">
              <a:solidFill>
                <a:schemeClr val="bg2"/>
              </a:solidFill>
            </a:endParaRPr>
          </a:p>
          <a:p>
            <a:pPr marL="285750" indent="-285750">
              <a:buFont typeface="Arial" panose="020B0604020202020204" pitchFamily="34" charset="0"/>
              <a:buChar char="•"/>
            </a:pPr>
            <a:r>
              <a:rPr lang="ru-RU" dirty="0">
                <a:solidFill>
                  <a:schemeClr val="bg2"/>
                </a:solidFill>
              </a:rPr>
              <a:t>Kazakhstan </a:t>
            </a:r>
            <a:endParaRPr lang="en-US" dirty="0">
              <a:solidFill>
                <a:schemeClr val="bg2"/>
              </a:solidFill>
            </a:endParaRPr>
          </a:p>
          <a:p>
            <a:pPr marL="285750" indent="-285750">
              <a:buFont typeface="Arial" panose="020B0604020202020204" pitchFamily="34" charset="0"/>
              <a:buChar char="•"/>
            </a:pPr>
            <a:r>
              <a:rPr lang="en-US" dirty="0">
                <a:solidFill>
                  <a:schemeClr val="bg2"/>
                </a:solidFill>
              </a:rPr>
              <a:t>Republic of </a:t>
            </a:r>
            <a:r>
              <a:rPr lang="ru-RU" dirty="0">
                <a:solidFill>
                  <a:schemeClr val="bg2"/>
                </a:solidFill>
              </a:rPr>
              <a:t>Moldova </a:t>
            </a:r>
            <a:endParaRPr lang="en-US" dirty="0">
              <a:solidFill>
                <a:schemeClr val="bg2"/>
              </a:solidFill>
            </a:endParaRPr>
          </a:p>
          <a:p>
            <a:pPr marL="285750" indent="-285750">
              <a:buFont typeface="Arial" panose="020B0604020202020204" pitchFamily="34" charset="0"/>
              <a:buChar char="•"/>
            </a:pPr>
            <a:r>
              <a:rPr lang="ru-RU" dirty="0">
                <a:solidFill>
                  <a:schemeClr val="bg2"/>
                </a:solidFill>
              </a:rPr>
              <a:t>Russia</a:t>
            </a:r>
            <a:r>
              <a:rPr lang="en-US" dirty="0">
                <a:solidFill>
                  <a:schemeClr val="bg2"/>
                </a:solidFill>
              </a:rPr>
              <a:t>n Federation</a:t>
            </a:r>
            <a:r>
              <a:rPr lang="ru-RU" dirty="0">
                <a:solidFill>
                  <a:schemeClr val="bg2"/>
                </a:solidFill>
              </a:rPr>
              <a:t> </a:t>
            </a:r>
            <a:endParaRPr lang="en-US" dirty="0">
              <a:solidFill>
                <a:schemeClr val="bg2"/>
              </a:solidFill>
            </a:endParaRPr>
          </a:p>
          <a:p>
            <a:pPr marL="285750" indent="-285750">
              <a:buFont typeface="Arial" panose="020B0604020202020204" pitchFamily="34" charset="0"/>
              <a:buChar char="•"/>
            </a:pPr>
            <a:r>
              <a:rPr lang="ru-RU" dirty="0">
                <a:solidFill>
                  <a:schemeClr val="bg2"/>
                </a:solidFill>
              </a:rPr>
              <a:t>Tajikistan </a:t>
            </a:r>
            <a:endParaRPr lang="en-US" dirty="0">
              <a:solidFill>
                <a:schemeClr val="bg2"/>
              </a:solidFill>
            </a:endParaRPr>
          </a:p>
          <a:p>
            <a:pPr marL="285750" indent="-285750">
              <a:buFont typeface="Arial" panose="020B0604020202020204" pitchFamily="34" charset="0"/>
              <a:buChar char="•"/>
            </a:pPr>
            <a:r>
              <a:rPr lang="ru-RU" dirty="0">
                <a:solidFill>
                  <a:schemeClr val="bg2"/>
                </a:solidFill>
              </a:rPr>
              <a:t>Ukraine </a:t>
            </a:r>
            <a:endParaRPr lang="en-US" dirty="0">
              <a:solidFill>
                <a:schemeClr val="bg2"/>
              </a:solidFill>
            </a:endParaRPr>
          </a:p>
          <a:p>
            <a:pPr marL="285750" indent="-285750">
              <a:buFont typeface="Arial" panose="020B0604020202020204" pitchFamily="34" charset="0"/>
              <a:buChar char="•"/>
            </a:pPr>
            <a:r>
              <a:rPr lang="ru-RU" dirty="0">
                <a:solidFill>
                  <a:schemeClr val="bg2"/>
                </a:solidFill>
              </a:rPr>
              <a:t>Uzbekistan </a:t>
            </a:r>
            <a:endParaRPr lang="en-US" dirty="0">
              <a:solidFill>
                <a:schemeClr val="bg2"/>
              </a:solidFill>
            </a:endParaRPr>
          </a:p>
        </p:txBody>
      </p:sp>
    </p:spTree>
    <p:extLst>
      <p:ext uri="{BB962C8B-B14F-4D97-AF65-F5344CB8AC3E}">
        <p14:creationId xmlns:p14="http://schemas.microsoft.com/office/powerpoint/2010/main" val="265583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BEBCFC-4907-6648-87B8-5CEE435505BA}"/>
              </a:ext>
            </a:extLst>
          </p:cNvPr>
          <p:cNvSpPr>
            <a:spLocks noGrp="1"/>
          </p:cNvSpPr>
          <p:nvPr>
            <p:ph sz="quarter" idx="13"/>
          </p:nvPr>
        </p:nvSpPr>
        <p:spPr/>
        <p:txBody>
          <a:bodyPr>
            <a:normAutofit/>
          </a:bodyPr>
          <a:lstStyle/>
          <a:p>
            <a:r>
              <a:rPr lang="en-US" dirty="0"/>
              <a:t>A new model of TB care involving the community of people affected by TB and/or HIV has been actively developing in the EECA region since 2016.</a:t>
            </a:r>
          </a:p>
          <a:p>
            <a:pPr marL="342900" indent="-342900"/>
            <a:r>
              <a:rPr lang="en-US" dirty="0"/>
              <a:t>Developing awareness</a:t>
            </a:r>
          </a:p>
          <a:p>
            <a:pPr marL="342900" indent="-342900"/>
            <a:r>
              <a:rPr lang="en-US" dirty="0"/>
              <a:t>Linking people to care</a:t>
            </a:r>
          </a:p>
          <a:p>
            <a:pPr marL="342900" indent="-342900"/>
            <a:r>
              <a:rPr lang="en-US" dirty="0"/>
              <a:t>Improving service delivery</a:t>
            </a:r>
          </a:p>
          <a:p>
            <a:endParaRPr lang="en-GB" noProof="0" dirty="0"/>
          </a:p>
        </p:txBody>
      </p:sp>
      <p:sp>
        <p:nvSpPr>
          <p:cNvPr id="2" name="Title 1">
            <a:extLst>
              <a:ext uri="{FF2B5EF4-FFF2-40B4-BE49-F238E27FC236}">
                <a16:creationId xmlns:a16="http://schemas.microsoft.com/office/drawing/2014/main" id="{C8B28285-DD14-CF47-9ADD-FC1A9D5FF0D7}"/>
              </a:ext>
            </a:extLst>
          </p:cNvPr>
          <p:cNvSpPr>
            <a:spLocks noGrp="1"/>
          </p:cNvSpPr>
          <p:nvPr>
            <p:ph type="title"/>
          </p:nvPr>
        </p:nvSpPr>
        <p:spPr/>
        <p:txBody>
          <a:bodyPr>
            <a:normAutofit/>
          </a:bodyPr>
          <a:lstStyle/>
          <a:p>
            <a:r>
              <a:rPr lang="en-GB" dirty="0"/>
              <a:t>P</a:t>
            </a:r>
            <a:r>
              <a:rPr lang="en-GB" noProof="0" dirty="0" err="1"/>
              <a:t>eople</a:t>
            </a:r>
            <a:r>
              <a:rPr lang="en-GB" noProof="0" dirty="0"/>
              <a:t> living with TB/</a:t>
            </a:r>
            <a:r>
              <a:rPr lang="en-GB" b="0" noProof="0" dirty="0"/>
              <a:t>HIV</a:t>
            </a:r>
          </a:p>
        </p:txBody>
      </p:sp>
    </p:spTree>
    <p:extLst>
      <p:ext uri="{BB962C8B-B14F-4D97-AF65-F5344CB8AC3E}">
        <p14:creationId xmlns:p14="http://schemas.microsoft.com/office/powerpoint/2010/main" val="2694814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67F4C76-6105-4C75-BF95-E93D2FF827EC}"/>
              </a:ext>
            </a:extLst>
          </p:cNvPr>
          <p:cNvSpPr>
            <a:spLocks noGrp="1"/>
          </p:cNvSpPr>
          <p:nvPr>
            <p:ph sz="quarter" idx="14"/>
          </p:nvPr>
        </p:nvSpPr>
        <p:spPr>
          <a:xfrm>
            <a:off x="368970" y="2371061"/>
            <a:ext cx="7796463" cy="3897899"/>
          </a:xfrm>
        </p:spPr>
        <p:txBody>
          <a:bodyPr>
            <a:noAutofit/>
          </a:bodyPr>
          <a:lstStyle/>
          <a:p>
            <a:pPr marL="342900" indent="-342900">
              <a:buFont typeface="Arial" panose="020B0604020202020204" pitchFamily="34" charset="0"/>
              <a:buChar char="•"/>
            </a:pPr>
            <a:r>
              <a:rPr lang="en-US" dirty="0"/>
              <a:t>Tuberculosis is 2nd leading cause of death from infectious diseases</a:t>
            </a:r>
          </a:p>
          <a:p>
            <a:pPr marL="342900" indent="-342900">
              <a:buFont typeface="Arial" panose="020B0604020202020204" pitchFamily="34" charset="0"/>
              <a:buChar char="•"/>
            </a:pPr>
            <a:r>
              <a:rPr lang="en-US" dirty="0"/>
              <a:t>One of top 10 causes of death worldwide, particularly among women and people living with HIV </a:t>
            </a:r>
          </a:p>
          <a:p>
            <a:pPr marL="342900" indent="-342900">
              <a:buFont typeface="Arial" panose="020B0604020202020204" pitchFamily="34" charset="0"/>
              <a:buChar char="•"/>
            </a:pPr>
            <a:r>
              <a:rPr lang="en-US" dirty="0"/>
              <a:t>In 2023, 1.3 million people died from tuberculosis (including 167,000 people living with HIV)</a:t>
            </a:r>
          </a:p>
          <a:p>
            <a:pPr marL="342900" indent="-342900">
              <a:buFont typeface="Arial" panose="020B0604020202020204" pitchFamily="34" charset="0"/>
              <a:buChar char="•"/>
            </a:pPr>
            <a:r>
              <a:rPr lang="en-US" dirty="0"/>
              <a:t>Without treatment, the mortality rate from tuberculosis reaches 50%. However, following the 4-6 month treatment course recommended by WHO, around 85% of patients can be cured</a:t>
            </a:r>
          </a:p>
        </p:txBody>
      </p:sp>
      <p:pic>
        <p:nvPicPr>
          <p:cNvPr id="10" name="Рисунок 9">
            <a:extLst>
              <a:ext uri="{FF2B5EF4-FFF2-40B4-BE49-F238E27FC236}">
                <a16:creationId xmlns:a16="http://schemas.microsoft.com/office/drawing/2014/main" id="{F4F2D6F2-F547-49E1-B185-496855B932E9}"/>
              </a:ext>
            </a:extLst>
          </p:cNvPr>
          <p:cNvPicPr>
            <a:picLocks noChangeAspect="1"/>
          </p:cNvPicPr>
          <p:nvPr/>
        </p:nvPicPr>
        <p:blipFill>
          <a:blip r:embed="rId3"/>
          <a:stretch>
            <a:fillRect/>
          </a:stretch>
        </p:blipFill>
        <p:spPr>
          <a:xfrm>
            <a:off x="8739965" y="1274144"/>
            <a:ext cx="3275573" cy="4933415"/>
          </a:xfrm>
          <a:prstGeom prst="rect">
            <a:avLst/>
          </a:prstGeom>
        </p:spPr>
      </p:pic>
      <p:sp>
        <p:nvSpPr>
          <p:cNvPr id="2" name="Title 1">
            <a:extLst>
              <a:ext uri="{FF2B5EF4-FFF2-40B4-BE49-F238E27FC236}">
                <a16:creationId xmlns:a16="http://schemas.microsoft.com/office/drawing/2014/main" id="{67081B3D-1E6C-89CB-A020-F197800AF896}"/>
              </a:ext>
            </a:extLst>
          </p:cNvPr>
          <p:cNvSpPr>
            <a:spLocks noGrp="1"/>
          </p:cNvSpPr>
          <p:nvPr>
            <p:ph type="title"/>
          </p:nvPr>
        </p:nvSpPr>
        <p:spPr>
          <a:xfrm>
            <a:off x="2978707" y="361758"/>
            <a:ext cx="7632700" cy="1223964"/>
          </a:xfrm>
        </p:spPr>
        <p:txBody>
          <a:bodyPr>
            <a:normAutofit/>
          </a:bodyPr>
          <a:lstStyle/>
          <a:p>
            <a:r>
              <a:rPr lang="en-GB" dirty="0"/>
              <a:t>Number of TB deaths are significant</a:t>
            </a:r>
            <a:endParaRPr lang="en-GB" b="0" noProof="0" dirty="0"/>
          </a:p>
        </p:txBody>
      </p:sp>
    </p:spTree>
    <p:extLst>
      <p:ext uri="{BB962C8B-B14F-4D97-AF65-F5344CB8AC3E}">
        <p14:creationId xmlns:p14="http://schemas.microsoft.com/office/powerpoint/2010/main" val="2856159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721895" y="3175128"/>
            <a:ext cx="6224338" cy="3194527"/>
          </a:xfrm>
        </p:spPr>
        <p:txBody>
          <a:bodyPr>
            <a:normAutofit/>
          </a:bodyPr>
          <a:lstStyle/>
          <a:p>
            <a:pPr marL="342900" indent="-342900" eaLnBrk="0" fontAlgn="base" hangingPunct="0">
              <a:spcBef>
                <a:spcPct val="0"/>
              </a:spcBef>
              <a:spcAft>
                <a:spcPct val="0"/>
              </a:spcAft>
              <a:buFont typeface="Arial" panose="020B0604020202020204" pitchFamily="34" charset="0"/>
              <a:buChar char="•"/>
            </a:pPr>
            <a:r>
              <a:rPr lang="en-US" altLang="ru-RU" sz="2400" dirty="0">
                <a:solidFill>
                  <a:schemeClr val="tx1">
                    <a:lumMod val="75000"/>
                    <a:lumOff val="25000"/>
                  </a:schemeClr>
                </a:solidFill>
              </a:rPr>
              <a:t>P</a:t>
            </a:r>
            <a:r>
              <a:rPr lang="ru-RU" altLang="ru-RU" sz="2400" dirty="0">
                <a:solidFill>
                  <a:schemeClr val="tx1">
                    <a:lumMod val="75000"/>
                    <a:lumOff val="25000"/>
                  </a:schemeClr>
                </a:solidFill>
              </a:rPr>
              <a:t>romotes public awareness </a:t>
            </a:r>
            <a:r>
              <a:rPr lang="ru-RU" altLang="ru-RU" sz="2400" dirty="0" err="1">
                <a:solidFill>
                  <a:schemeClr val="tx1">
                    <a:lumMod val="75000"/>
                    <a:lumOff val="25000"/>
                  </a:schemeClr>
                </a:solidFill>
              </a:rPr>
              <a:t>about</a:t>
            </a:r>
            <a:r>
              <a:rPr lang="ru-RU" altLang="ru-RU" sz="2400" dirty="0">
                <a:solidFill>
                  <a:schemeClr val="tx1">
                    <a:lumMod val="75000"/>
                    <a:lumOff val="25000"/>
                  </a:schemeClr>
                </a:solidFill>
              </a:rPr>
              <a:t> </a:t>
            </a:r>
            <a:r>
              <a:rPr lang="ru-RU" altLang="ru-RU" sz="2400" dirty="0" err="1">
                <a:solidFill>
                  <a:schemeClr val="tx1">
                    <a:lumMod val="75000"/>
                    <a:lumOff val="25000"/>
                  </a:schemeClr>
                </a:solidFill>
              </a:rPr>
              <a:t>tuberculosis</a:t>
            </a:r>
            <a:r>
              <a:rPr lang="en-US" altLang="ru-RU" sz="2400" dirty="0">
                <a:solidFill>
                  <a:schemeClr val="tx1">
                    <a:lumMod val="75000"/>
                    <a:lumOff val="25000"/>
                  </a:schemeClr>
                </a:solidFill>
              </a:rPr>
              <a:t>.</a:t>
            </a:r>
          </a:p>
          <a:p>
            <a:pPr marL="342900" indent="-342900" eaLnBrk="0" fontAlgn="base" hangingPunct="0">
              <a:spcBef>
                <a:spcPct val="0"/>
              </a:spcBef>
              <a:spcAft>
                <a:spcPct val="0"/>
              </a:spcAft>
              <a:buFont typeface="Arial" panose="020B0604020202020204" pitchFamily="34" charset="0"/>
              <a:buChar char="•"/>
            </a:pPr>
            <a:r>
              <a:rPr lang="en-US" altLang="ru-RU" sz="2400" dirty="0">
                <a:solidFill>
                  <a:schemeClr val="tx1">
                    <a:lumMod val="75000"/>
                    <a:lumOff val="25000"/>
                  </a:schemeClr>
                </a:solidFill>
              </a:rPr>
              <a:t>C</a:t>
            </a:r>
            <a:r>
              <a:rPr lang="ru-RU" altLang="ru-RU" sz="2400" dirty="0">
                <a:solidFill>
                  <a:schemeClr val="tx1">
                    <a:lumMod val="75000"/>
                    <a:lumOff val="25000"/>
                  </a:schemeClr>
                </a:solidFill>
              </a:rPr>
              <a:t>ombats stigma through information campaigns, educational activities and initiatives led by </a:t>
            </a:r>
            <a:r>
              <a:rPr lang="en-US" altLang="ru-RU" sz="2400" dirty="0">
                <a:solidFill>
                  <a:schemeClr val="tx1">
                    <a:lumMod val="75000"/>
                    <a:lumOff val="25000"/>
                  </a:schemeClr>
                </a:solidFill>
              </a:rPr>
              <a:t>participants</a:t>
            </a:r>
            <a:r>
              <a:rPr lang="ru-RU" altLang="ru-RU" sz="2400" dirty="0">
                <a:solidFill>
                  <a:schemeClr val="tx1">
                    <a:lumMod val="75000"/>
                    <a:lumOff val="25000"/>
                  </a:schemeClr>
                </a:solidFill>
              </a:rPr>
              <a:t>, such as the brochure "You and </a:t>
            </a:r>
            <a:r>
              <a:rPr lang="ru-RU" altLang="ru-RU" sz="2400" dirty="0" err="1">
                <a:solidFill>
                  <a:schemeClr val="tx1">
                    <a:lumMod val="75000"/>
                    <a:lumOff val="25000"/>
                  </a:schemeClr>
                </a:solidFill>
              </a:rPr>
              <a:t>Tuberculosis</a:t>
            </a:r>
            <a:r>
              <a:rPr lang="ru-RU" altLang="ru-RU" sz="2400" dirty="0">
                <a:solidFill>
                  <a:schemeClr val="tx1">
                    <a:lumMod val="75000"/>
                    <a:lumOff val="25000"/>
                  </a:schemeClr>
                </a:solidFill>
              </a:rPr>
              <a:t>“</a:t>
            </a:r>
            <a:r>
              <a:rPr lang="en-US" altLang="ru-RU" sz="2400" dirty="0">
                <a:solidFill>
                  <a:schemeClr val="tx1">
                    <a:lumMod val="75000"/>
                    <a:lumOff val="25000"/>
                  </a:schemeClr>
                </a:solidFill>
              </a:rPr>
              <a:t>.</a:t>
            </a:r>
          </a:p>
          <a:p>
            <a:pPr marL="342900" indent="-342900" eaLnBrk="0" fontAlgn="base" hangingPunct="0">
              <a:spcBef>
                <a:spcPct val="0"/>
              </a:spcBef>
              <a:spcAft>
                <a:spcPct val="0"/>
              </a:spcAft>
              <a:buFont typeface="Arial" panose="020B0604020202020204" pitchFamily="34" charset="0"/>
              <a:buChar char="•"/>
            </a:pPr>
            <a:r>
              <a:rPr lang="en-US" altLang="ru-RU" sz="2400" dirty="0">
                <a:solidFill>
                  <a:schemeClr val="tx1">
                    <a:lumMod val="75000"/>
                    <a:lumOff val="25000"/>
                  </a:schemeClr>
                </a:solidFill>
              </a:rPr>
              <a:t>C</a:t>
            </a:r>
            <a:r>
              <a:rPr lang="ru-RU" altLang="ru-RU" sz="2400" dirty="0">
                <a:solidFill>
                  <a:schemeClr val="tx1">
                    <a:lumMod val="75000"/>
                    <a:lumOff val="25000"/>
                  </a:schemeClr>
                </a:solidFill>
              </a:rPr>
              <a:t>hatbot "We can cure </a:t>
            </a:r>
            <a:r>
              <a:rPr lang="ru-RU" altLang="ru-RU" sz="2400" dirty="0" err="1">
                <a:solidFill>
                  <a:schemeClr val="tx1">
                    <a:lumMod val="75000"/>
                    <a:lumOff val="25000"/>
                  </a:schemeClr>
                </a:solidFill>
              </a:rPr>
              <a:t>tuberculosis</a:t>
            </a:r>
            <a:r>
              <a:rPr lang="ru-RU" altLang="ru-RU" sz="2400" dirty="0">
                <a:solidFill>
                  <a:schemeClr val="tx1">
                    <a:lumMod val="75000"/>
                    <a:lumOff val="25000"/>
                  </a:schemeClr>
                </a:solidFill>
              </a:rPr>
              <a:t>“</a:t>
            </a:r>
            <a:r>
              <a:rPr lang="en-US" altLang="ru-RU" sz="2400" dirty="0">
                <a:solidFill>
                  <a:schemeClr val="tx1">
                    <a:lumMod val="75000"/>
                    <a:lumOff val="25000"/>
                  </a:schemeClr>
                </a:solidFill>
              </a:rPr>
              <a:t>.</a:t>
            </a: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874715" y="2265961"/>
            <a:ext cx="6071518" cy="647700"/>
          </a:xfrm>
        </p:spPr>
        <p:txBody>
          <a:bodyPr>
            <a:noAutofit/>
          </a:bodyPr>
          <a:lstStyle/>
          <a:p>
            <a:r>
              <a:rPr lang="en-US" sz="2400" dirty="0">
                <a:solidFill>
                  <a:srgbClr val="7030A0"/>
                </a:solidFill>
              </a:rPr>
              <a:t>How does the community respond?</a:t>
            </a:r>
            <a:endParaRPr lang="en-GB" sz="2400" dirty="0">
              <a:solidFill>
                <a:srgbClr val="7030A0"/>
              </a:solidFill>
            </a:endParaRP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116391" y="441325"/>
            <a:ext cx="7632700" cy="1223964"/>
          </a:xfrm>
        </p:spPr>
        <p:txBody>
          <a:bodyPr>
            <a:normAutofit/>
          </a:bodyPr>
          <a:lstStyle/>
          <a:p>
            <a:r>
              <a:rPr lang="en-US" dirty="0"/>
              <a:t>Many people do not realize TB still exists</a:t>
            </a:r>
            <a:endParaRPr lang="en-GB" noProof="0" dirty="0"/>
          </a:p>
        </p:txBody>
      </p:sp>
      <p:pic>
        <p:nvPicPr>
          <p:cNvPr id="4" name="Рисунок 3">
            <a:extLst>
              <a:ext uri="{FF2B5EF4-FFF2-40B4-BE49-F238E27FC236}">
                <a16:creationId xmlns:a16="http://schemas.microsoft.com/office/drawing/2014/main" id="{E3E90B61-4666-4805-B42B-55982CC9B24F}"/>
              </a:ext>
            </a:extLst>
          </p:cNvPr>
          <p:cNvPicPr>
            <a:picLocks noChangeAspect="1"/>
          </p:cNvPicPr>
          <p:nvPr/>
        </p:nvPicPr>
        <p:blipFill>
          <a:blip r:embed="rId3"/>
          <a:stretch>
            <a:fillRect/>
          </a:stretch>
        </p:blipFill>
        <p:spPr>
          <a:xfrm>
            <a:off x="7848438" y="2027573"/>
            <a:ext cx="4238625" cy="4695825"/>
          </a:xfrm>
          <a:prstGeom prst="rect">
            <a:avLst/>
          </a:prstGeom>
        </p:spPr>
      </p:pic>
    </p:spTree>
    <p:extLst>
      <p:ext uri="{BB962C8B-B14F-4D97-AF65-F5344CB8AC3E}">
        <p14:creationId xmlns:p14="http://schemas.microsoft.com/office/powerpoint/2010/main" val="366308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9CA690-08EF-C54F-8AB3-FB920F150642}"/>
              </a:ext>
            </a:extLst>
          </p:cNvPr>
          <p:cNvSpPr>
            <a:spLocks noGrp="1"/>
          </p:cNvSpPr>
          <p:nvPr>
            <p:ph sz="quarter" idx="14"/>
          </p:nvPr>
        </p:nvSpPr>
        <p:spPr>
          <a:xfrm>
            <a:off x="4620126" y="2483299"/>
            <a:ext cx="7061360" cy="3933545"/>
          </a:xfrm>
        </p:spPr>
        <p:txBody>
          <a:bodyPr>
            <a:noAutofit/>
          </a:bodyPr>
          <a:lstStyle/>
          <a:p>
            <a:pPr marL="342900" indent="-342900" algn="just" eaLnBrk="0" fontAlgn="base" hangingPunct="0">
              <a:spcBef>
                <a:spcPct val="0"/>
              </a:spcBef>
              <a:spcAft>
                <a:spcPct val="0"/>
              </a:spcAft>
              <a:buFont typeface="Arial" panose="020B0604020202020204" pitchFamily="34" charset="0"/>
              <a:buChar char="•"/>
            </a:pPr>
            <a:r>
              <a:rPr lang="en-US" sz="2400" dirty="0">
                <a:solidFill>
                  <a:schemeClr val="tx1">
                    <a:lumMod val="75000"/>
                    <a:lumOff val="25000"/>
                  </a:schemeClr>
                </a:solidFill>
              </a:rPr>
              <a:t>Case finding among vulnerable groups (people living with HIV, people who use drugs)</a:t>
            </a:r>
            <a:endParaRPr lang="ru-RU" sz="2400" dirty="0">
              <a:solidFill>
                <a:schemeClr val="tx1">
                  <a:lumMod val="75000"/>
                  <a:lumOff val="25000"/>
                </a:schemeClr>
              </a:solidFill>
            </a:endParaRPr>
          </a:p>
          <a:p>
            <a:pPr marL="342900" indent="-342900" algn="just" eaLnBrk="0" fontAlgn="base" hangingPunct="0">
              <a:spcBef>
                <a:spcPct val="0"/>
              </a:spcBef>
              <a:spcAft>
                <a:spcPct val="0"/>
              </a:spcAft>
              <a:buFont typeface="Arial" panose="020B0604020202020204" pitchFamily="34" charset="0"/>
              <a:buChar char="•"/>
            </a:pPr>
            <a:r>
              <a:rPr lang="en-US" sz="2400" dirty="0">
                <a:solidFill>
                  <a:schemeClr val="tx1">
                    <a:lumMod val="75000"/>
                    <a:lumOff val="25000"/>
                  </a:schemeClr>
                </a:solidFill>
              </a:rPr>
              <a:t>Adherence support for TB treatment</a:t>
            </a:r>
          </a:p>
          <a:p>
            <a:pPr marL="342900" indent="-342900" algn="just" eaLnBrk="0" fontAlgn="base" hangingPunct="0">
              <a:spcBef>
                <a:spcPct val="0"/>
              </a:spcBef>
              <a:spcAft>
                <a:spcPct val="0"/>
              </a:spcAft>
              <a:buFont typeface="Arial" panose="020B0604020202020204" pitchFamily="34" charset="0"/>
              <a:buChar char="•"/>
            </a:pPr>
            <a:r>
              <a:rPr lang="en-US" sz="2400" dirty="0">
                <a:solidFill>
                  <a:schemeClr val="tx1">
                    <a:lumMod val="75000"/>
                    <a:lumOff val="25000"/>
                  </a:schemeClr>
                </a:solidFill>
              </a:rPr>
              <a:t>Social, legal and psychological support to people living with TB and their families</a:t>
            </a:r>
            <a:r>
              <a:rPr lang="ru-RU" sz="2400" dirty="0">
                <a:solidFill>
                  <a:schemeClr val="tx1">
                    <a:lumMod val="75000"/>
                    <a:lumOff val="25000"/>
                  </a:schemeClr>
                </a:solidFill>
              </a:rPr>
              <a:t>.</a:t>
            </a:r>
          </a:p>
          <a:p>
            <a:pPr marL="342900" indent="-342900" eaLnBrk="0" fontAlgn="base" hangingPunct="0">
              <a:spcBef>
                <a:spcPct val="0"/>
              </a:spcBef>
              <a:spcAft>
                <a:spcPct val="0"/>
              </a:spcAft>
              <a:buFont typeface="Arial" panose="020B0604020202020204" pitchFamily="34" charset="0"/>
              <a:buChar char="•"/>
            </a:pPr>
            <a:r>
              <a:rPr lang="en-US" sz="2400" dirty="0">
                <a:solidFill>
                  <a:schemeClr val="tx1">
                    <a:lumMod val="75000"/>
                    <a:lumOff val="25000"/>
                  </a:schemeClr>
                </a:solidFill>
              </a:rPr>
              <a:t>Assistance in securing financial and legal aid, facilitating employment, and integrating affected individuals and families into social activities</a:t>
            </a:r>
            <a:endParaRPr lang="ru-RU" altLang="ru-RU" sz="2400" dirty="0">
              <a:solidFill>
                <a:schemeClr val="tx1">
                  <a:lumMod val="75000"/>
                  <a:lumOff val="25000"/>
                </a:schemeClr>
              </a:solidFill>
              <a:latin typeface="Arial" panose="020B0604020202020204" pitchFamily="34" charset="0"/>
            </a:endParaRPr>
          </a:p>
        </p:txBody>
      </p:sp>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4620126" y="1572102"/>
            <a:ext cx="6124074" cy="647700"/>
          </a:xfrm>
        </p:spPr>
        <p:txBody>
          <a:bodyPr>
            <a:noAutofit/>
          </a:bodyPr>
          <a:lstStyle/>
          <a:p>
            <a:r>
              <a:rPr lang="en-US" altLang="ru-RU" sz="2400" dirty="0">
                <a:solidFill>
                  <a:srgbClr val="7030A0"/>
                </a:solidFill>
              </a:rPr>
              <a:t>How does the community respond?</a:t>
            </a:r>
            <a:r>
              <a:rPr lang="ru-RU" altLang="ru-RU" sz="2400" dirty="0"/>
              <a:t> </a:t>
            </a:r>
            <a:endParaRPr lang="en-GB" sz="2400" dirty="0"/>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368260" y="271017"/>
            <a:ext cx="7061361" cy="1223964"/>
          </a:xfrm>
        </p:spPr>
        <p:txBody>
          <a:bodyPr>
            <a:normAutofit/>
          </a:bodyPr>
          <a:lstStyle/>
          <a:p>
            <a:pPr algn="r"/>
            <a:r>
              <a:rPr lang="en-US" dirty="0"/>
              <a:t>People seek help for TB too late</a:t>
            </a:r>
            <a:endParaRPr lang="en-GB" noProof="0" dirty="0"/>
          </a:p>
        </p:txBody>
      </p:sp>
      <p:pic>
        <p:nvPicPr>
          <p:cNvPr id="4" name="Рисунок 3">
            <a:extLst>
              <a:ext uri="{FF2B5EF4-FFF2-40B4-BE49-F238E27FC236}">
                <a16:creationId xmlns:a16="http://schemas.microsoft.com/office/drawing/2014/main" id="{E4E116E9-F5B3-49A9-8E27-CE3D82D7319B}"/>
              </a:ext>
            </a:extLst>
          </p:cNvPr>
          <p:cNvPicPr>
            <a:picLocks noChangeAspect="1"/>
          </p:cNvPicPr>
          <p:nvPr/>
        </p:nvPicPr>
        <p:blipFill>
          <a:blip r:embed="rId3"/>
          <a:stretch>
            <a:fillRect/>
          </a:stretch>
        </p:blipFill>
        <p:spPr>
          <a:xfrm>
            <a:off x="1" y="0"/>
            <a:ext cx="3469341" cy="6858000"/>
          </a:xfrm>
          <a:prstGeom prst="rect">
            <a:avLst/>
          </a:prstGeom>
        </p:spPr>
      </p:pic>
      <p:sp>
        <p:nvSpPr>
          <p:cNvPr id="2" name="Прямоугольник 1">
            <a:extLst>
              <a:ext uri="{FF2B5EF4-FFF2-40B4-BE49-F238E27FC236}">
                <a16:creationId xmlns:a16="http://schemas.microsoft.com/office/drawing/2014/main" id="{2492930F-2C67-4855-97A1-C8DB57B577C4}"/>
              </a:ext>
            </a:extLst>
          </p:cNvPr>
          <p:cNvSpPr/>
          <p:nvPr/>
        </p:nvSpPr>
        <p:spPr>
          <a:xfrm>
            <a:off x="5130641" y="6402317"/>
            <a:ext cx="7061361" cy="369332"/>
          </a:xfrm>
          <a:prstGeom prst="rect">
            <a:avLst/>
          </a:prstGeom>
        </p:spPr>
        <p:txBody>
          <a:bodyPr wrap="square">
            <a:spAutoFit/>
          </a:bodyPr>
          <a:lstStyle/>
          <a:p>
            <a:pPr algn="r"/>
            <a:r>
              <a:rPr lang="en-US" dirty="0">
                <a:solidFill>
                  <a:srgbClr val="002060"/>
                </a:solidFill>
              </a:rPr>
              <a:t>A</a:t>
            </a:r>
            <a:r>
              <a:rPr lang="ru-RU" dirty="0" err="1">
                <a:solidFill>
                  <a:srgbClr val="002060"/>
                </a:solidFill>
              </a:rPr>
              <a:t>rtwork</a:t>
            </a:r>
            <a:r>
              <a:rPr lang="ru-RU" dirty="0">
                <a:solidFill>
                  <a:srgbClr val="002060"/>
                </a:solidFill>
              </a:rPr>
              <a:t> </a:t>
            </a:r>
            <a:r>
              <a:rPr lang="ru-RU" dirty="0" err="1">
                <a:solidFill>
                  <a:srgbClr val="002060"/>
                </a:solidFill>
              </a:rPr>
              <a:t>by</a:t>
            </a:r>
            <a:r>
              <a:rPr lang="ru-RU" dirty="0">
                <a:solidFill>
                  <a:srgbClr val="002060"/>
                </a:solidFill>
              </a:rPr>
              <a:t> </a:t>
            </a:r>
            <a:r>
              <a:rPr lang="ru-RU" dirty="0" err="1">
                <a:solidFill>
                  <a:srgbClr val="002060"/>
                </a:solidFill>
              </a:rPr>
              <a:t>Paulina</a:t>
            </a:r>
            <a:r>
              <a:rPr lang="ru-RU" dirty="0">
                <a:solidFill>
                  <a:srgbClr val="002060"/>
                </a:solidFill>
              </a:rPr>
              <a:t> </a:t>
            </a:r>
            <a:r>
              <a:rPr lang="ru-RU" dirty="0" err="1">
                <a:solidFill>
                  <a:srgbClr val="002060"/>
                </a:solidFill>
              </a:rPr>
              <a:t>Siniatkina</a:t>
            </a:r>
            <a:r>
              <a:rPr lang="ru-RU" dirty="0">
                <a:solidFill>
                  <a:srgbClr val="002060"/>
                </a:solidFill>
              </a:rPr>
              <a:t>, </a:t>
            </a:r>
            <a:r>
              <a:rPr lang="ru-RU" dirty="0" err="1">
                <a:solidFill>
                  <a:srgbClr val="002060"/>
                </a:solidFill>
              </a:rPr>
              <a:t>artist</a:t>
            </a:r>
            <a:r>
              <a:rPr lang="ru-RU" dirty="0">
                <a:solidFill>
                  <a:srgbClr val="002060"/>
                </a:solidFill>
              </a:rPr>
              <a:t> </a:t>
            </a:r>
            <a:r>
              <a:rPr lang="ru-RU" dirty="0" err="1">
                <a:solidFill>
                  <a:srgbClr val="002060"/>
                </a:solidFill>
              </a:rPr>
              <a:t>and</a:t>
            </a:r>
            <a:r>
              <a:rPr lang="ru-RU" dirty="0">
                <a:solidFill>
                  <a:srgbClr val="002060"/>
                </a:solidFill>
              </a:rPr>
              <a:t> TB </a:t>
            </a:r>
            <a:r>
              <a:rPr lang="ru-RU" dirty="0" err="1">
                <a:solidFill>
                  <a:srgbClr val="002060"/>
                </a:solidFill>
              </a:rPr>
              <a:t>survivor</a:t>
            </a:r>
            <a:endParaRPr lang="ru-RU" dirty="0">
              <a:solidFill>
                <a:srgbClr val="002060"/>
              </a:solidFill>
            </a:endParaRPr>
          </a:p>
        </p:txBody>
      </p:sp>
    </p:spTree>
    <p:extLst>
      <p:ext uri="{BB962C8B-B14F-4D97-AF65-F5344CB8AC3E}">
        <p14:creationId xmlns:p14="http://schemas.microsoft.com/office/powerpoint/2010/main" val="183593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DD64F99-A088-7747-9AFC-33FF5B3D8465}"/>
              </a:ext>
            </a:extLst>
          </p:cNvPr>
          <p:cNvSpPr>
            <a:spLocks noGrp="1"/>
          </p:cNvSpPr>
          <p:nvPr>
            <p:ph type="body" sz="quarter" idx="16"/>
          </p:nvPr>
        </p:nvSpPr>
        <p:spPr>
          <a:xfrm>
            <a:off x="783021" y="1371654"/>
            <a:ext cx="6159200" cy="647700"/>
          </a:xfrm>
        </p:spPr>
        <p:txBody>
          <a:bodyPr>
            <a:noAutofit/>
          </a:bodyPr>
          <a:lstStyle/>
          <a:p>
            <a:r>
              <a:rPr lang="en-US" altLang="ru-RU" sz="2400" dirty="0">
                <a:solidFill>
                  <a:srgbClr val="7030A0"/>
                </a:solidFill>
              </a:rPr>
              <a:t>How does the community respond? </a:t>
            </a:r>
            <a:endParaRPr lang="en-GB" sz="2400" dirty="0">
              <a:solidFill>
                <a:srgbClr val="7030A0"/>
              </a:solidFill>
            </a:endParaRPr>
          </a:p>
        </p:txBody>
      </p:sp>
      <p:sp>
        <p:nvSpPr>
          <p:cNvPr id="6" name="Title 5">
            <a:extLst>
              <a:ext uri="{FF2B5EF4-FFF2-40B4-BE49-F238E27FC236}">
                <a16:creationId xmlns:a16="http://schemas.microsoft.com/office/drawing/2014/main" id="{E854EF28-7522-B045-8EEA-D38E9CFBEEC3}"/>
              </a:ext>
            </a:extLst>
          </p:cNvPr>
          <p:cNvSpPr>
            <a:spLocks noGrp="1"/>
          </p:cNvSpPr>
          <p:nvPr>
            <p:ph type="title"/>
          </p:nvPr>
        </p:nvSpPr>
        <p:spPr>
          <a:xfrm>
            <a:off x="4116391" y="262960"/>
            <a:ext cx="7632700" cy="1223964"/>
          </a:xfrm>
        </p:spPr>
        <p:txBody>
          <a:bodyPr>
            <a:normAutofit/>
          </a:bodyPr>
          <a:lstStyle/>
          <a:p>
            <a:pPr algn="r"/>
            <a:r>
              <a:rPr lang="en-US" dirty="0"/>
              <a:t>TB treatments in region are outdated</a:t>
            </a:r>
            <a:endParaRPr lang="en-GB" noProof="0" dirty="0"/>
          </a:p>
        </p:txBody>
      </p:sp>
      <p:sp>
        <p:nvSpPr>
          <p:cNvPr id="10" name="Rectangle 4">
            <a:extLst>
              <a:ext uri="{FF2B5EF4-FFF2-40B4-BE49-F238E27FC236}">
                <a16:creationId xmlns:a16="http://schemas.microsoft.com/office/drawing/2014/main" id="{1B2C6EED-377D-4203-8943-9587F17D995F}"/>
              </a:ext>
            </a:extLst>
          </p:cNvPr>
          <p:cNvSpPr>
            <a:spLocks noGrp="1" noChangeArrowheads="1"/>
          </p:cNvSpPr>
          <p:nvPr>
            <p:ph sz="quarter" idx="14"/>
          </p:nvPr>
        </p:nvSpPr>
        <p:spPr bwMode="auto">
          <a:xfrm>
            <a:off x="546122" y="2292225"/>
            <a:ext cx="6660795"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US" altLang="ru-RU" dirty="0"/>
              <a:t>Developing</a:t>
            </a:r>
            <a:r>
              <a:rPr kumimoji="0" lang="ru-RU" altLang="ru-RU" b="0" i="0" u="none" strike="noStrike" cap="none" normalizeH="0" baseline="0" dirty="0">
                <a:ln>
                  <a:noFill/>
                </a:ln>
                <a:effectLst/>
              </a:rPr>
              <a:t> conditions for formal participation of people affected by TB in healthcare decisions</a:t>
            </a:r>
            <a:endParaRPr lang="en-US" altLang="ru-RU" dirty="0"/>
          </a:p>
          <a:p>
            <a:pPr marL="285750" indent="-285750" eaLnBrk="0" fontAlgn="base" hangingPunct="0">
              <a:spcBef>
                <a:spcPct val="0"/>
              </a:spcBef>
              <a:spcAft>
                <a:spcPct val="0"/>
              </a:spcAft>
              <a:buFont typeface="Arial" panose="020B0604020202020204" pitchFamily="34" charset="0"/>
              <a:buChar char="•"/>
            </a:pPr>
            <a:r>
              <a:rPr kumimoji="0" lang="ru-RU" altLang="ru-RU" b="0" i="0" u="none" strike="noStrike" cap="none" normalizeH="0" baseline="0" dirty="0">
                <a:ln>
                  <a:noFill/>
                </a:ln>
                <a:effectLst/>
              </a:rPr>
              <a:t>Budget advocacy</a:t>
            </a:r>
            <a:endParaRPr lang="en-US" altLang="ru-RU" dirty="0"/>
          </a:p>
          <a:p>
            <a:pPr marL="285750" indent="-285750" eaLnBrk="0" fontAlgn="base" hangingPunct="0">
              <a:spcBef>
                <a:spcPct val="0"/>
              </a:spcBef>
              <a:spcAft>
                <a:spcPct val="0"/>
              </a:spcAft>
              <a:buFont typeface="Arial" panose="020B0604020202020204" pitchFamily="34" charset="0"/>
              <a:buChar char="•"/>
            </a:pPr>
            <a:r>
              <a:rPr kumimoji="0" lang="ru-RU" altLang="ru-RU" b="0" i="0" u="none" strike="noStrike" cap="none" normalizeH="0" baseline="0" dirty="0">
                <a:ln>
                  <a:noFill/>
                </a:ln>
                <a:effectLst/>
              </a:rPr>
              <a:t>Monitoring the quality of TB services</a:t>
            </a:r>
            <a:endParaRPr lang="en-US" altLang="ru-RU" dirty="0"/>
          </a:p>
          <a:p>
            <a:pPr marL="285750" indent="-285750" eaLnBrk="0" fontAlgn="base" hangingPunct="0">
              <a:spcBef>
                <a:spcPct val="0"/>
              </a:spcBef>
              <a:spcAft>
                <a:spcPct val="0"/>
              </a:spcAft>
              <a:buFont typeface="Arial" panose="020B0604020202020204" pitchFamily="34" charset="0"/>
              <a:buChar char="•"/>
            </a:pPr>
            <a:r>
              <a:rPr kumimoji="0" lang="ru-RU" altLang="ru-RU" b="0" i="0" u="none" strike="noStrike" cap="none" normalizeH="0" baseline="0" dirty="0">
                <a:ln>
                  <a:noFill/>
                </a:ln>
                <a:effectLst/>
              </a:rPr>
              <a:t>Identifying barriers to timely and high-quality TB diagnosis and treatment</a:t>
            </a:r>
            <a:endParaRPr lang="en-US" altLang="ru-RU" dirty="0"/>
          </a:p>
          <a:p>
            <a:pPr marL="285750" indent="-285750" eaLnBrk="0" fontAlgn="base" hangingPunct="0">
              <a:spcBef>
                <a:spcPct val="0"/>
              </a:spcBef>
              <a:spcAft>
                <a:spcPct val="0"/>
              </a:spcAft>
              <a:buFont typeface="Arial" panose="020B0604020202020204" pitchFamily="34" charset="0"/>
              <a:buChar char="•"/>
            </a:pPr>
            <a:r>
              <a:rPr lang="en-US" altLang="ru-RU" dirty="0"/>
              <a:t>G</a:t>
            </a:r>
            <a:r>
              <a:rPr kumimoji="0" lang="ru-RU" altLang="ru-RU" b="0" i="0" u="none" strike="noStrike" cap="none" normalizeH="0" baseline="0" dirty="0">
                <a:ln>
                  <a:noFill/>
                </a:ln>
                <a:effectLst/>
              </a:rPr>
              <a:t>ender analysis of TB services</a:t>
            </a:r>
            <a:endParaRPr kumimoji="0" lang="en-US" altLang="ru-RU" b="0" i="0" u="none" strike="noStrike" cap="none" normalizeH="0" baseline="0" dirty="0">
              <a:ln>
                <a:noFill/>
              </a:ln>
              <a:effectLst/>
            </a:endParaRPr>
          </a:p>
          <a:p>
            <a:pPr marL="285750" indent="-285750" eaLnBrk="0" fontAlgn="base" hangingPunct="0">
              <a:spcBef>
                <a:spcPct val="0"/>
              </a:spcBef>
              <a:spcAft>
                <a:spcPct val="0"/>
              </a:spcAft>
              <a:buFont typeface="Arial" panose="020B0604020202020204" pitchFamily="34" charset="0"/>
              <a:buChar char="•"/>
            </a:pPr>
            <a:r>
              <a:rPr kumimoji="0" lang="ru-RU" altLang="ru-RU" b="0" i="0" u="none" strike="noStrike" cap="none" normalizeH="0" baseline="0" dirty="0">
                <a:ln>
                  <a:noFill/>
                </a:ln>
                <a:effectLst/>
              </a:rPr>
              <a:t>Promotion of new</a:t>
            </a:r>
            <a:r>
              <a:rPr kumimoji="0" lang="en-US" altLang="ru-RU" b="0" i="0" u="none" strike="noStrike" cap="none" normalizeH="0" baseline="0" dirty="0">
                <a:ln>
                  <a:noFill/>
                </a:ln>
                <a:effectLst/>
              </a:rPr>
              <a:t>, more convenient (or patient-friendly) </a:t>
            </a:r>
            <a:r>
              <a:rPr kumimoji="0" lang="ru-RU" altLang="ru-RU" b="0" i="0" u="none" strike="noStrike" cap="none" normalizeH="0" baseline="0" dirty="0">
                <a:ln>
                  <a:noFill/>
                </a:ln>
                <a:effectLst/>
              </a:rPr>
              <a:t>TB diagnostic methods and treatment regimens</a:t>
            </a:r>
            <a:endParaRPr lang="en-US" altLang="ru-RU" strike="sngStrike" dirty="0"/>
          </a:p>
          <a:p>
            <a:pPr marL="285750" indent="-285750" eaLnBrk="0" fontAlgn="base" hangingPunct="0">
              <a:spcBef>
                <a:spcPct val="0"/>
              </a:spcBef>
              <a:spcAft>
                <a:spcPct val="0"/>
              </a:spcAft>
              <a:buFont typeface="Arial" panose="020B0604020202020204" pitchFamily="34" charset="0"/>
              <a:buChar char="•"/>
            </a:pPr>
            <a:r>
              <a:rPr kumimoji="0" lang="ru-RU" altLang="ru-RU" b="0" i="0" u="none" strike="noStrike" cap="none" normalizeH="0" baseline="0" dirty="0">
                <a:ln>
                  <a:noFill/>
                </a:ln>
                <a:solidFill>
                  <a:schemeClr val="tx1"/>
                </a:solidFill>
                <a:effectLst/>
              </a:rPr>
              <a:t>Advo</a:t>
            </a:r>
            <a:r>
              <a:rPr kumimoji="0" lang="en-US" altLang="ru-RU" b="0" i="0" u="none" strike="noStrike" cap="none" normalizeH="0" baseline="0" dirty="0">
                <a:ln>
                  <a:noFill/>
                </a:ln>
                <a:solidFill>
                  <a:schemeClr val="tx1"/>
                </a:solidFill>
                <a:effectLst/>
              </a:rPr>
              <a:t>c</a:t>
            </a:r>
            <a:r>
              <a:rPr kumimoji="0" lang="ru-RU" altLang="ru-RU" b="0" i="0" u="none" strike="noStrike" cap="none" normalizeH="0" baseline="0" dirty="0">
                <a:ln>
                  <a:noFill/>
                </a:ln>
                <a:solidFill>
                  <a:schemeClr val="tx1"/>
                </a:solidFill>
                <a:effectLst/>
              </a:rPr>
              <a:t>a</a:t>
            </a:r>
            <a:r>
              <a:rPr kumimoji="0" lang="en-US" altLang="ru-RU" b="0" i="0" u="none" strike="noStrike" cap="none" normalizeH="0" baseline="0" dirty="0">
                <a:ln>
                  <a:noFill/>
                </a:ln>
                <a:solidFill>
                  <a:schemeClr val="tx1"/>
                </a:solidFill>
                <a:effectLst/>
              </a:rPr>
              <a:t>cy</a:t>
            </a:r>
            <a:r>
              <a:rPr kumimoji="0" lang="ru-RU" altLang="ru-RU" b="0" i="0" u="none" strike="noStrike" cap="none" normalizeH="0" baseline="0" dirty="0">
                <a:ln>
                  <a:noFill/>
                </a:ln>
                <a:solidFill>
                  <a:schemeClr val="tx1"/>
                </a:solidFill>
                <a:effectLst/>
              </a:rPr>
              <a:t> for changes in WHO clinical recommendations</a:t>
            </a:r>
            <a:r>
              <a:rPr lang="en-US" altLang="ru-RU" dirty="0"/>
              <a:t>: </a:t>
            </a:r>
            <a:r>
              <a:rPr kumimoji="0" lang="ru-RU" altLang="ru-RU" b="0" i="0" u="none" strike="noStrike" cap="none" normalizeH="0" baseline="0" dirty="0">
                <a:ln>
                  <a:noFill/>
                </a:ln>
                <a:solidFill>
                  <a:schemeClr val="tx1"/>
                </a:solidFill>
                <a:effectLst/>
              </a:rPr>
              <a:t>moving away from injectable forms and adopting shorter treatment regimens</a:t>
            </a:r>
          </a:p>
        </p:txBody>
      </p:sp>
      <p:pic>
        <p:nvPicPr>
          <p:cNvPr id="7" name="Объект 7">
            <a:extLst>
              <a:ext uri="{FF2B5EF4-FFF2-40B4-BE49-F238E27FC236}">
                <a16:creationId xmlns:a16="http://schemas.microsoft.com/office/drawing/2014/main" id="{C4E54438-9ABB-4B42-90D7-4ED5D9F2F816}"/>
              </a:ext>
            </a:extLst>
          </p:cNvPr>
          <p:cNvPicPr>
            <a:picLocks noGrp="1" noChangeAspect="1"/>
          </p:cNvPicPr>
          <p:nvPr>
            <p:ph sz="quarter" idx="13"/>
          </p:nvPr>
        </p:nvPicPr>
        <p:blipFill>
          <a:blip r:embed="rId3"/>
          <a:stretch>
            <a:fillRect/>
          </a:stretch>
        </p:blipFill>
        <p:spPr>
          <a:xfrm>
            <a:off x="7435760" y="1790515"/>
            <a:ext cx="4313333" cy="4070709"/>
          </a:xfrm>
        </p:spPr>
      </p:pic>
      <p:sp>
        <p:nvSpPr>
          <p:cNvPr id="8" name="Прямоугольник 7">
            <a:extLst>
              <a:ext uri="{FF2B5EF4-FFF2-40B4-BE49-F238E27FC236}">
                <a16:creationId xmlns:a16="http://schemas.microsoft.com/office/drawing/2014/main" id="{F561BF0F-B067-4AA4-872E-2B561A17D6B9}"/>
              </a:ext>
            </a:extLst>
          </p:cNvPr>
          <p:cNvSpPr/>
          <p:nvPr/>
        </p:nvSpPr>
        <p:spPr>
          <a:xfrm>
            <a:off x="5130641" y="6402317"/>
            <a:ext cx="7061361" cy="369332"/>
          </a:xfrm>
          <a:prstGeom prst="rect">
            <a:avLst/>
          </a:prstGeom>
        </p:spPr>
        <p:txBody>
          <a:bodyPr wrap="square">
            <a:spAutoFit/>
          </a:bodyPr>
          <a:lstStyle/>
          <a:p>
            <a:pPr algn="r"/>
            <a:r>
              <a:rPr lang="en-US" dirty="0">
                <a:solidFill>
                  <a:srgbClr val="002060"/>
                </a:solidFill>
              </a:rPr>
              <a:t>A</a:t>
            </a:r>
            <a:r>
              <a:rPr lang="ru-RU" dirty="0" err="1">
                <a:solidFill>
                  <a:srgbClr val="002060"/>
                </a:solidFill>
              </a:rPr>
              <a:t>rtwork</a:t>
            </a:r>
            <a:r>
              <a:rPr lang="ru-RU" dirty="0">
                <a:solidFill>
                  <a:srgbClr val="002060"/>
                </a:solidFill>
              </a:rPr>
              <a:t> </a:t>
            </a:r>
            <a:r>
              <a:rPr lang="ru-RU" dirty="0" err="1">
                <a:solidFill>
                  <a:srgbClr val="002060"/>
                </a:solidFill>
              </a:rPr>
              <a:t>by</a:t>
            </a:r>
            <a:r>
              <a:rPr lang="ru-RU" dirty="0">
                <a:solidFill>
                  <a:srgbClr val="002060"/>
                </a:solidFill>
              </a:rPr>
              <a:t> </a:t>
            </a:r>
            <a:r>
              <a:rPr lang="ru-RU" dirty="0" err="1">
                <a:solidFill>
                  <a:srgbClr val="002060"/>
                </a:solidFill>
              </a:rPr>
              <a:t>Paulina</a:t>
            </a:r>
            <a:r>
              <a:rPr lang="ru-RU" dirty="0">
                <a:solidFill>
                  <a:srgbClr val="002060"/>
                </a:solidFill>
              </a:rPr>
              <a:t> </a:t>
            </a:r>
            <a:r>
              <a:rPr lang="ru-RU" dirty="0" err="1">
                <a:solidFill>
                  <a:srgbClr val="002060"/>
                </a:solidFill>
              </a:rPr>
              <a:t>Siniatkina</a:t>
            </a:r>
            <a:r>
              <a:rPr lang="ru-RU" dirty="0">
                <a:solidFill>
                  <a:srgbClr val="002060"/>
                </a:solidFill>
              </a:rPr>
              <a:t>, </a:t>
            </a:r>
            <a:r>
              <a:rPr lang="ru-RU" dirty="0" err="1">
                <a:solidFill>
                  <a:srgbClr val="002060"/>
                </a:solidFill>
              </a:rPr>
              <a:t>artist</a:t>
            </a:r>
            <a:r>
              <a:rPr lang="ru-RU" dirty="0">
                <a:solidFill>
                  <a:srgbClr val="002060"/>
                </a:solidFill>
              </a:rPr>
              <a:t> </a:t>
            </a:r>
            <a:r>
              <a:rPr lang="ru-RU" dirty="0" err="1">
                <a:solidFill>
                  <a:srgbClr val="002060"/>
                </a:solidFill>
              </a:rPr>
              <a:t>and</a:t>
            </a:r>
            <a:r>
              <a:rPr lang="ru-RU" dirty="0">
                <a:solidFill>
                  <a:srgbClr val="002060"/>
                </a:solidFill>
              </a:rPr>
              <a:t> TB </a:t>
            </a:r>
            <a:r>
              <a:rPr lang="ru-RU" dirty="0" err="1">
                <a:solidFill>
                  <a:srgbClr val="002060"/>
                </a:solidFill>
              </a:rPr>
              <a:t>survivor</a:t>
            </a:r>
            <a:endParaRPr lang="ru-RU" dirty="0">
              <a:solidFill>
                <a:srgbClr val="002060"/>
              </a:solidFill>
            </a:endParaRPr>
          </a:p>
        </p:txBody>
      </p:sp>
    </p:spTree>
    <p:extLst>
      <p:ext uri="{BB962C8B-B14F-4D97-AF65-F5344CB8AC3E}">
        <p14:creationId xmlns:p14="http://schemas.microsoft.com/office/powerpoint/2010/main" val="730267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0B91C-9165-25EF-6FB1-7D4216B3D465}"/>
              </a:ext>
            </a:extLst>
          </p:cNvPr>
          <p:cNvSpPr>
            <a:spLocks noGrp="1"/>
          </p:cNvSpPr>
          <p:nvPr>
            <p:ph type="title"/>
          </p:nvPr>
        </p:nvSpPr>
        <p:spPr/>
        <p:txBody>
          <a:bodyPr>
            <a:noAutofit/>
          </a:bodyPr>
          <a:lstStyle/>
          <a:p>
            <a:r>
              <a:rPr lang="en-US" sz="2400" dirty="0"/>
              <a:t>“The support from the community is </a:t>
            </a:r>
            <a:r>
              <a:rPr lang="en-US" sz="2400" b="1" dirty="0"/>
              <a:t>invaluable and incomparable </a:t>
            </a:r>
            <a:r>
              <a:rPr lang="en-US" sz="2400" dirty="0"/>
              <a:t>to any other. While the contribution of medical professionals is significant, the support from TB/HIV peers is a unique form of assistance. </a:t>
            </a:r>
            <a:br>
              <a:rPr lang="en-US" sz="2400" dirty="0"/>
            </a:br>
            <a:br>
              <a:rPr lang="en-US" sz="2400" dirty="0"/>
            </a:br>
            <a:r>
              <a:rPr lang="en-US" sz="2400" dirty="0"/>
              <a:t>Discussing painful issues with </a:t>
            </a:r>
            <a:r>
              <a:rPr lang="en-US" sz="2400" b="1" dirty="0"/>
              <a:t>someone who truly understands </a:t>
            </a:r>
            <a:r>
              <a:rPr lang="en-US" sz="2400" dirty="0"/>
              <a:t>your experiences can be incredibly beneficial. This kind of peer support is crucial for maintaining adherence to treatment and a stable psycho-emotional state. </a:t>
            </a:r>
            <a:br>
              <a:rPr lang="en-US" sz="2400" dirty="0"/>
            </a:br>
            <a:br>
              <a:rPr lang="en-US" sz="2400" dirty="0"/>
            </a:br>
            <a:r>
              <a:rPr lang="en-US" sz="2400" dirty="0"/>
              <a:t>It helps in </a:t>
            </a:r>
            <a:r>
              <a:rPr lang="en-US" sz="2400" b="1" dirty="0"/>
              <a:t>accepting the diagnosis and reduces internal stigma</a:t>
            </a:r>
            <a:r>
              <a:rPr lang="en-US" sz="2400" dirty="0"/>
              <a:t>.”</a:t>
            </a:r>
            <a:endParaRPr lang="en-CH" sz="2400" dirty="0"/>
          </a:p>
        </p:txBody>
      </p:sp>
      <p:sp>
        <p:nvSpPr>
          <p:cNvPr id="3" name="Text Placeholder 2">
            <a:extLst>
              <a:ext uri="{FF2B5EF4-FFF2-40B4-BE49-F238E27FC236}">
                <a16:creationId xmlns:a16="http://schemas.microsoft.com/office/drawing/2014/main" id="{72AAE4B4-7A0A-79F7-8D21-2122989231D0}"/>
              </a:ext>
            </a:extLst>
          </p:cNvPr>
          <p:cNvSpPr>
            <a:spLocks noGrp="1"/>
          </p:cNvSpPr>
          <p:nvPr>
            <p:ph type="body" sz="quarter" idx="10"/>
          </p:nvPr>
        </p:nvSpPr>
        <p:spPr/>
        <p:txBody>
          <a:bodyPr/>
          <a:lstStyle/>
          <a:p>
            <a:r>
              <a:rPr lang="en-US" dirty="0"/>
              <a:t>Maria Petrova, peer consultant on HIV and tuberculosis</a:t>
            </a:r>
            <a:endParaRPr lang="en-CH" dirty="0"/>
          </a:p>
        </p:txBody>
      </p:sp>
      <p:pic>
        <p:nvPicPr>
          <p:cNvPr id="4" name="Рисунок 9">
            <a:extLst>
              <a:ext uri="{FF2B5EF4-FFF2-40B4-BE49-F238E27FC236}">
                <a16:creationId xmlns:a16="http://schemas.microsoft.com/office/drawing/2014/main" id="{C473DC79-877A-687F-BE56-9C9DFEA70254}"/>
              </a:ext>
            </a:extLst>
          </p:cNvPr>
          <p:cNvPicPr>
            <a:picLocks noChangeAspect="1"/>
          </p:cNvPicPr>
          <p:nvPr/>
        </p:nvPicPr>
        <p:blipFill>
          <a:blip r:embed="rId3"/>
          <a:stretch>
            <a:fillRect/>
          </a:stretch>
        </p:blipFill>
        <p:spPr>
          <a:xfrm>
            <a:off x="714998" y="1594884"/>
            <a:ext cx="2957835" cy="4438486"/>
          </a:xfrm>
          <a:prstGeom prst="rect">
            <a:avLst/>
          </a:prstGeom>
        </p:spPr>
      </p:pic>
    </p:spTree>
    <p:extLst>
      <p:ext uri="{BB962C8B-B14F-4D97-AF65-F5344CB8AC3E}">
        <p14:creationId xmlns:p14="http://schemas.microsoft.com/office/powerpoint/2010/main" val="792402521"/>
      </p:ext>
    </p:extLst>
  </p:cSld>
  <p:clrMapOvr>
    <a:masterClrMapping/>
  </p:clrMapOvr>
</p:sld>
</file>

<file path=ppt/theme/theme1.xml><?xml version="1.0" encoding="utf-8"?>
<a:theme xmlns:a="http://schemas.openxmlformats.org/drawingml/2006/main" name="IAS2023">
  <a:themeElements>
    <a:clrScheme name="AIDS 2024">
      <a:dk1>
        <a:srgbClr val="000000"/>
      </a:dk1>
      <a:lt1>
        <a:srgbClr val="FFFFFF"/>
      </a:lt1>
      <a:dk2>
        <a:srgbClr val="E0001B"/>
      </a:dk2>
      <a:lt2>
        <a:srgbClr val="FFFFFF"/>
      </a:lt2>
      <a:accent1>
        <a:srgbClr val="2C90CF"/>
      </a:accent1>
      <a:accent2>
        <a:srgbClr val="F9B300"/>
      </a:accent2>
      <a:accent3>
        <a:srgbClr val="E0001B"/>
      </a:accent3>
      <a:accent4>
        <a:srgbClr val="8A3FFC"/>
      </a:accent4>
      <a:accent5>
        <a:srgbClr val="08BDBA"/>
      </a:accent5>
      <a:accent6>
        <a:srgbClr val="FF8D00"/>
      </a:accent6>
      <a:hlink>
        <a:srgbClr val="E0001B"/>
      </a:hlink>
      <a:folHlink>
        <a:srgbClr val="E0001B"/>
      </a:folHlink>
    </a:clrScheme>
    <a:fontScheme name="IAS Verdana">
      <a:majorFont>
        <a:latin typeface="Verdana Bold"/>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Verdan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wrap="square" lIns="288000" tIns="288000" rIns="288000" bIns="288000" rtlCol="0" anchor="t"/>
      <a:lstStyle>
        <a:defPPr algn="l">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4" id="{C0E6AB67-CD9B-A246-B6CE-F81BDAD84354}" vid="{5D216F09-CBF6-154B-A948-A440F68D81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d3018a3-4faf-4e6b-8b26-f4217bce7ffb">
      <Terms xmlns="http://schemas.microsoft.com/office/infopath/2007/PartnerControls"/>
    </lcf76f155ced4ddcb4097134ff3c332f>
    <TaxCatchAll xmlns="250929fa-9806-4449-af20-7947085fa1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EA1DB0929D38B49BE3F7DB6EA59087A" ma:contentTypeVersion="18" ma:contentTypeDescription="Create a new document." ma:contentTypeScope="" ma:versionID="45b86267ac289d754837540843c115a2">
  <xsd:schema xmlns:xsd="http://www.w3.org/2001/XMLSchema" xmlns:xs="http://www.w3.org/2001/XMLSchema" xmlns:p="http://schemas.microsoft.com/office/2006/metadata/properties" xmlns:ns2="3d3018a3-4faf-4e6b-8b26-f4217bce7ffb" xmlns:ns3="250929fa-9806-4449-af20-7947085fa170" targetNamespace="http://schemas.microsoft.com/office/2006/metadata/properties" ma:root="true" ma:fieldsID="a56d428c8e8b5e3cc1cee1fd8cf09108" ns2:_="" ns3:_="">
    <xsd:import namespace="3d3018a3-4faf-4e6b-8b26-f4217bce7ffb"/>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3018a3-4faf-4e6b-8b26-f4217bce7f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8752f36-f899-4024-97aa-312620fde4bc"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8963c6f-ee03-4b2a-8221-928f9d265193}" ma:internalName="TaxCatchAll" ma:showField="CatchAllData" ma:web="250929fa-9806-4449-af20-7947085fa17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389DE3-6763-45C2-B76F-A4DA1EAFD6B1}">
  <ds:schemaRefs>
    <ds:schemaRef ds:uri="http://schemas.openxmlformats.org/package/2006/metadata/core-properties"/>
    <ds:schemaRef ds:uri="250929fa-9806-4449-af20-7947085fa170"/>
    <ds:schemaRef ds:uri="http://schemas.microsoft.com/office/2006/documentManagement/types"/>
    <ds:schemaRef ds:uri="3d3018a3-4faf-4e6b-8b26-f4217bce7ffb"/>
    <ds:schemaRef ds:uri="http://schemas.microsoft.com/office/infopath/2007/PartnerControls"/>
    <ds:schemaRef ds:uri="http://purl.org/dc/dcmitype/"/>
    <ds:schemaRef ds:uri="http://purl.org/dc/terms/"/>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DFC68CE1-DED6-41C3-B83E-B2C4D99956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3018a3-4faf-4e6b-8b26-f4217bce7ffb"/>
    <ds:schemaRef ds:uri="250929fa-9806-4449-af20-7947085fa1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76C87B-EF6C-46E8-A8FE-BAE16CA345F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AIDS-2024-Speaker-template_Verdana (2)</Template>
  <TotalTime>4315</TotalTime>
  <Words>1859</Words>
  <Application>Microsoft Office PowerPoint</Application>
  <PresentationFormat>Widescreen</PresentationFormat>
  <Paragraphs>90</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Courier New</vt:lpstr>
      <vt:lpstr>IAS Ribbon Sans Bold</vt:lpstr>
      <vt:lpstr>IAS Ribbon Sans Regular</vt:lpstr>
      <vt:lpstr>Verdana</vt:lpstr>
      <vt:lpstr>Verdana Bold</vt:lpstr>
      <vt:lpstr>IAS2023</vt:lpstr>
      <vt:lpstr>Overview of community-led approaches and barriers to the MDR-TB response in the EECA region</vt:lpstr>
      <vt:lpstr>Conflict of interest disclosure</vt:lpstr>
      <vt:lpstr>PowerPoint Presentation</vt:lpstr>
      <vt:lpstr>People living with TB/HIV</vt:lpstr>
      <vt:lpstr>Number of TB deaths are significant</vt:lpstr>
      <vt:lpstr>Many people do not realize TB still exists</vt:lpstr>
      <vt:lpstr>People seek help for TB too late</vt:lpstr>
      <vt:lpstr>TB treatments in region are outdated</vt:lpstr>
      <vt:lpstr>“The support from the community is invaluable and incomparable to any other. While the contribution of medical professionals is significant, the support from TB/HIV peers is a unique form of assistance.   Discussing painful issues with someone who truly understands your experiences can be incredibly beneficial. This kind of peer support is crucial for maintaining adherence to treatment and a stable psycho-emotional state.   It helps in accepting the diagnosis and reduces internal stigma.”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words we use matter in the response to HIV</dc:title>
  <dc:creator>Emma Williams</dc:creator>
  <cp:lastModifiedBy>Preview 8 Rack 2</cp:lastModifiedBy>
  <cp:revision>35</cp:revision>
  <cp:lastPrinted>2024-07-19T17:20:27Z</cp:lastPrinted>
  <dcterms:created xsi:type="dcterms:W3CDTF">2024-05-23T11:45:32Z</dcterms:created>
  <dcterms:modified xsi:type="dcterms:W3CDTF">2024-07-22T06:32:59Z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0x0101008EA1DB0929D38B49BE3F7DB6EA59087A</vt:lpwstr>
  </property>
</Properties>
</file>