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16"/>
  </p:notesMasterIdLst>
  <p:sldIdLst>
    <p:sldId id="266" r:id="rId5"/>
    <p:sldId id="276" r:id="rId6"/>
    <p:sldId id="257" r:id="rId7"/>
    <p:sldId id="262" r:id="rId8"/>
    <p:sldId id="273" r:id="rId9"/>
    <p:sldId id="258" r:id="rId10"/>
    <p:sldId id="274" r:id="rId11"/>
    <p:sldId id="275" r:id="rId12"/>
    <p:sldId id="259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062A8-DC88-BE71-964C-3CFDAB0BF887}" name="Emma Williams" initials="EW" userId="S::emma.williams@iasociety.org::63db2afe-75be-4bc2-8293-016e533a2037" providerId="AD"/>
  <p188:author id="{97D00FB8-F696-26AA-665D-1AF8414411FB}" name="Anna Koshykova" initials="AK" userId="Anna Koshykov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94F2D-0D97-4560-AA74-82B93F423AC0}" v="1" dt="2024-07-12T07:12:37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1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8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74386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4" r:id="rId4"/>
    <p:sldLayoutId id="2147483691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86" r:id="rId11"/>
    <p:sldLayoutId id="2147483696" r:id="rId12"/>
    <p:sldLayoutId id="2147483687" r:id="rId13"/>
    <p:sldLayoutId id="2147483697" r:id="rId14"/>
    <p:sldLayoutId id="2147483674" r:id="rId15"/>
    <p:sldLayoutId id="2147483688" r:id="rId16"/>
    <p:sldLayoutId id="2147483692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GB" dirty="0"/>
              <a:t>Put people first in EECA prisons - is it possible?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6519" y="1051148"/>
            <a:ext cx="7507213" cy="888864"/>
          </a:xfrm>
        </p:spPr>
        <p:txBody>
          <a:bodyPr>
            <a:normAutofit fontScale="62500" lnSpcReduction="20000"/>
          </a:bodyPr>
          <a:lstStyle/>
          <a:p>
            <a:r>
              <a:rPr lang="en-CH"/>
              <a:t>Person-centred and integrated healthcare and harm reduction services for people living with and affected by HIV, hepatitis C and tuberculosis in </a:t>
            </a:r>
            <a:r>
              <a:rPr lang="en-US" dirty="0"/>
              <a:t>EECA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6519" y="414598"/>
            <a:ext cx="7357344" cy="385199"/>
          </a:xfrm>
        </p:spPr>
        <p:txBody>
          <a:bodyPr/>
          <a:lstStyle/>
          <a:p>
            <a:r>
              <a:rPr lang="en-GB" dirty="0"/>
              <a:t>Anna </a:t>
            </a:r>
            <a:r>
              <a:rPr lang="en-GB" dirty="0" err="1"/>
              <a:t>Koshikova</a:t>
            </a:r>
            <a:r>
              <a:rPr lang="en-GB" dirty="0"/>
              <a:t>, Eurasian Movement for the Right to Health in Prisons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GB" sz="4000" i="1" dirty="0"/>
              <a:t>“It is said that no one truly knows a nation until one has been inside its jails. </a:t>
            </a:r>
            <a:br>
              <a:rPr lang="en-GB" sz="4000" i="1" dirty="0"/>
            </a:br>
            <a:br>
              <a:rPr lang="en-GB" sz="4000" i="1" dirty="0"/>
            </a:br>
            <a:r>
              <a:rPr lang="en-GB" sz="4000" i="1" dirty="0"/>
              <a:t>A nation should not be judged by how it treats its highest citizens, but its lowest ones.”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9E9-DEE5-AD41-99DD-439B9AF6D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91" y="5580857"/>
            <a:ext cx="7632700" cy="835818"/>
          </a:xfrm>
        </p:spPr>
        <p:txBody>
          <a:bodyPr>
            <a:normAutofit/>
          </a:bodyPr>
          <a:lstStyle/>
          <a:p>
            <a:r>
              <a:rPr lang="en-GB" sz="2800" dirty="0"/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005D6-4CDD-1D52-0D80-AE229CA74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583" y="1393141"/>
            <a:ext cx="4417349" cy="44173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E96FCA1-816B-F723-5C5D-C4F841E547C5}"/>
              </a:ext>
            </a:extLst>
          </p:cNvPr>
          <p:cNvSpPr txBox="1">
            <a:spLocks/>
          </p:cNvSpPr>
          <p:nvPr/>
        </p:nvSpPr>
        <p:spPr>
          <a:xfrm>
            <a:off x="1083824" y="1603711"/>
            <a:ext cx="5907285" cy="429639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Put people in prisons first!</a:t>
            </a:r>
          </a:p>
        </p:txBody>
      </p:sp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CEF99C-E9FF-4BE7-F459-C80EB08A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 disclosure</a:t>
            </a:r>
            <a:endParaRPr lang="aa-E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30FCA3-38A4-8901-4CCE-19669CD1844E}"/>
              </a:ext>
            </a:extLst>
          </p:cNvPr>
          <p:cNvSpPr txBox="1">
            <a:spLocks/>
          </p:cNvSpPr>
          <p:nvPr/>
        </p:nvSpPr>
        <p:spPr>
          <a:xfrm>
            <a:off x="442912" y="2081987"/>
            <a:ext cx="11306175" cy="17260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FA7499-AC7C-5A3D-8844-2FA68EDBC0AF}"/>
              </a:ext>
            </a:extLst>
          </p:cNvPr>
          <p:cNvSpPr txBox="1">
            <a:spLocks/>
          </p:cNvSpPr>
          <p:nvPr/>
        </p:nvSpPr>
        <p:spPr>
          <a:xfrm>
            <a:off x="442912" y="2140974"/>
            <a:ext cx="10460267" cy="3758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I have no relevant financial relationships with ineligible companies to disclose.</a:t>
            </a: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C0CD7C-EC6B-A5AC-2A9B-D48010DBBC70}"/>
              </a:ext>
            </a:extLst>
          </p:cNvPr>
          <p:cNvSpPr txBox="1">
            <a:spLocks/>
          </p:cNvSpPr>
          <p:nvPr/>
        </p:nvSpPr>
        <p:spPr>
          <a:xfrm>
            <a:off x="442916" y="3848402"/>
            <a:ext cx="4992113" cy="2351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799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8534" y="1284291"/>
            <a:ext cx="7549624" cy="375055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Limitation of freedom = limitation of access to health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Lower access to essential services compared to people in the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Access to services in prisons is not a priority on the global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Insufficient funding, high dependency on donor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Security and compliance with regime restrictions prevail over provision of people-oriented health services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568" y="402877"/>
            <a:ext cx="4576054" cy="1223964"/>
          </a:xfrm>
        </p:spPr>
        <p:txBody>
          <a:bodyPr>
            <a:normAutofit/>
          </a:bodyPr>
          <a:lstStyle/>
          <a:p>
            <a:r>
              <a:rPr lang="en-GB" dirty="0"/>
              <a:t>Context</a:t>
            </a:r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CF1D9-BEAE-A66B-E0BB-0459F840A8E1}"/>
              </a:ext>
            </a:extLst>
          </p:cNvPr>
          <p:cNvSpPr txBox="1"/>
          <p:nvPr/>
        </p:nvSpPr>
        <p:spPr>
          <a:xfrm>
            <a:off x="3966724" y="5573709"/>
            <a:ext cx="7473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 IN PRISONS DO NOT HAVE ACCESS TO MANY VITAL HEALTH SERVICES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3D37600-A611-D353-1EBF-7D994126FACD}"/>
              </a:ext>
            </a:extLst>
          </p:cNvPr>
          <p:cNvSpPr/>
          <p:nvPr/>
        </p:nvSpPr>
        <p:spPr>
          <a:xfrm>
            <a:off x="7292622" y="4910667"/>
            <a:ext cx="553155" cy="541866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331156"/>
            <a:ext cx="3186465" cy="320357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System Font Regular"/>
              <a:buChar char="+"/>
            </a:pPr>
            <a:r>
              <a:rPr lang="en-GB" noProof="0" dirty="0" err="1"/>
              <a:t>Hig</a:t>
            </a:r>
            <a:r>
              <a:rPr lang="en-GB" dirty="0"/>
              <a:t>h ART coverage and retention rates</a:t>
            </a:r>
          </a:p>
          <a:p>
            <a:pPr marL="342900" indent="-342900">
              <a:buFont typeface="System Font Regular"/>
              <a:buChar char="+"/>
            </a:pPr>
            <a:r>
              <a:rPr lang="en-GB" noProof="0" dirty="0"/>
              <a:t>H</a:t>
            </a:r>
            <a:r>
              <a:rPr lang="en-GB" dirty="0" err="1"/>
              <a:t>igh</a:t>
            </a:r>
            <a:r>
              <a:rPr lang="en-GB" dirty="0"/>
              <a:t> % of state funding</a:t>
            </a:r>
          </a:p>
          <a:p>
            <a:pPr marL="342900" indent="-342900">
              <a:buFont typeface="System Font Regular"/>
              <a:buChar char="-"/>
            </a:pPr>
            <a:r>
              <a:rPr lang="en-GB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Irregularity of treatment monitoring</a:t>
            </a:r>
          </a:p>
          <a:p>
            <a:pPr marL="342900" indent="-342900"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Lack of adherence programs</a:t>
            </a:r>
          </a:p>
          <a:p>
            <a:pPr marL="342900" indent="-342900">
              <a:buFont typeface="System Font Regular"/>
              <a:buChar char="-"/>
            </a:pPr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Regime restrictions do not count for people’s needs</a:t>
            </a:r>
            <a:endParaRPr lang="en-GB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532644"/>
            <a:ext cx="2706687" cy="647700"/>
          </a:xfrm>
        </p:spPr>
        <p:txBody>
          <a:bodyPr/>
          <a:lstStyle/>
          <a:p>
            <a:r>
              <a:rPr lang="en-US" dirty="0"/>
              <a:t>HIV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28098" y="1532644"/>
            <a:ext cx="3405803" cy="647700"/>
          </a:xfrm>
        </p:spPr>
        <p:txBody>
          <a:bodyPr/>
          <a:lstStyle/>
          <a:p>
            <a:r>
              <a:rPr lang="en-GB" noProof="0" dirty="0"/>
              <a:t>Tuberculosis (TB</a:t>
            </a:r>
            <a:r>
              <a:rPr lang="en-GB" dirty="0"/>
              <a:t>)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Current situation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DA45D3A-4617-94C3-675B-D44C76D1C1CC}"/>
              </a:ext>
            </a:extLst>
          </p:cNvPr>
          <p:cNvSpPr txBox="1">
            <a:spLocks/>
          </p:cNvSpPr>
          <p:nvPr/>
        </p:nvSpPr>
        <p:spPr>
          <a:xfrm>
            <a:off x="8160062" y="1532644"/>
            <a:ext cx="3405803" cy="6477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j-lt"/>
                <a:ea typeface="IAS Ribbon Sans Bol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Hepatitis C (HCV)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7A788F9-5DD7-B533-08E1-F7C7E4487109}"/>
              </a:ext>
            </a:extLst>
          </p:cNvPr>
          <p:cNvSpPr txBox="1">
            <a:spLocks/>
          </p:cNvSpPr>
          <p:nvPr/>
        </p:nvSpPr>
        <p:spPr>
          <a:xfrm>
            <a:off x="4096006" y="2343615"/>
            <a:ext cx="3809779" cy="359434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stem Font Regular"/>
              <a:buChar char="+"/>
            </a:pPr>
            <a:r>
              <a:rPr lang="en-GB" dirty="0"/>
              <a:t>Timely diagnosis and treatment</a:t>
            </a:r>
          </a:p>
          <a:p>
            <a:pPr marL="342900" indent="-342900">
              <a:buFont typeface="System Font Regular"/>
              <a:buChar char="+"/>
            </a:pPr>
            <a:r>
              <a:rPr lang="en-GB" dirty="0"/>
              <a:t>Improvement of infection control </a:t>
            </a:r>
          </a:p>
          <a:p>
            <a:pPr marL="342900" indent="-342900">
              <a:buFont typeface="System Font Regular"/>
              <a:buChar char="-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 rates of MDR TB (40%)</a:t>
            </a:r>
          </a:p>
          <a:p>
            <a:pPr marL="342900" indent="-342900"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Lengthy escort for in-patient treatment</a:t>
            </a:r>
          </a:p>
          <a:p>
            <a:pPr marL="342900" indent="-342900"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Regime restrictions do not count for people’s needs</a:t>
            </a:r>
          </a:p>
          <a:p>
            <a:pPr marL="342900" indent="-342900"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Lost to follow up people after release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918DA4C-0B56-C0CC-8758-7BC3B36144A5}"/>
              </a:ext>
            </a:extLst>
          </p:cNvPr>
          <p:cNvSpPr txBox="1">
            <a:spLocks/>
          </p:cNvSpPr>
          <p:nvPr/>
        </p:nvSpPr>
        <p:spPr>
          <a:xfrm>
            <a:off x="8210463" y="2343616"/>
            <a:ext cx="3186465" cy="320357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stem Font Regular"/>
              <a:buChar char="+"/>
            </a:pPr>
            <a:r>
              <a:rPr lang="en-GB" dirty="0"/>
              <a:t>Equal access to treatment in some countries</a:t>
            </a:r>
          </a:p>
          <a:p>
            <a:pPr marL="342900" indent="-342900">
              <a:buFont typeface="System Font Regular"/>
              <a:buChar char="-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 prevalence rates (40%)</a:t>
            </a:r>
          </a:p>
          <a:p>
            <a:pPr marL="342900" indent="-342900"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Limited access to treatment in many countries</a:t>
            </a:r>
          </a:p>
          <a:p>
            <a:pPr marL="342900" indent="-342900"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Lengthy process of treatment prescription and start</a:t>
            </a: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063" y="2997201"/>
            <a:ext cx="4444381" cy="3194527"/>
          </a:xfrm>
        </p:spPr>
        <p:txBody>
          <a:bodyPr>
            <a:normAutofit/>
          </a:bodyPr>
          <a:lstStyle/>
          <a:p>
            <a:pPr marL="342900" indent="-342900">
              <a:buFont typeface="System Font Regular"/>
              <a:buChar char="+"/>
            </a:pPr>
            <a:r>
              <a:rPr lang="en-GB" noProof="0" dirty="0"/>
              <a:t>Significant progress in some countries, including peer-to-peer service provision</a:t>
            </a:r>
            <a:endParaRPr lang="en-GB" dirty="0"/>
          </a:p>
          <a:p>
            <a:pPr marL="342900" indent="-342900">
              <a:buFont typeface="System Font Regular"/>
              <a:buChar char="-"/>
            </a:pPr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Absence of services in many countries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Prison sub-culture influence</a:t>
            </a:r>
          </a:p>
          <a:p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002" y="2088036"/>
            <a:ext cx="4076696" cy="647700"/>
          </a:xfrm>
        </p:spPr>
        <p:txBody>
          <a:bodyPr/>
          <a:lstStyle/>
          <a:p>
            <a:r>
              <a:rPr lang="en-US" dirty="0"/>
              <a:t>Opioid Agonist Therapy (OAT)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5602" y="2088036"/>
            <a:ext cx="3405803" cy="647700"/>
          </a:xfrm>
        </p:spPr>
        <p:txBody>
          <a:bodyPr/>
          <a:lstStyle/>
          <a:p>
            <a:r>
              <a:rPr lang="en-GB" noProof="0" dirty="0"/>
              <a:t>Harm reduction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Current situation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BA30F2B-ECCB-8A29-839D-58D40A4B3F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002" y="2928887"/>
            <a:ext cx="4727398" cy="3203574"/>
          </a:xfrm>
        </p:spPr>
        <p:txBody>
          <a:bodyPr>
            <a:normAutofit/>
          </a:bodyPr>
          <a:lstStyle/>
          <a:p>
            <a:pPr marL="342900" indent="-342900">
              <a:buFont typeface="System Font Regular"/>
              <a:buChar char="+"/>
            </a:pPr>
            <a:r>
              <a:rPr lang="en-GB" noProof="0" dirty="0"/>
              <a:t>Significant progress in some countries</a:t>
            </a:r>
            <a:endParaRPr lang="en-GB" dirty="0"/>
          </a:p>
          <a:p>
            <a:pPr marL="342900" indent="-342900">
              <a:buFont typeface="System Font Regular"/>
              <a:buChar char="-"/>
            </a:pPr>
            <a:r>
              <a:rPr lang="en-GB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Absence of OAT in many countries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treatment interruption at imprisonment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42900" indent="-342900">
              <a:buFont typeface="System Font Regular"/>
              <a:buChar char="-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Stigma, myths, prison sub-culture influence</a:t>
            </a:r>
          </a:p>
        </p:txBody>
      </p:sp>
    </p:spTree>
    <p:extLst>
      <p:ext uri="{BB962C8B-B14F-4D97-AF65-F5344CB8AC3E}">
        <p14:creationId xmlns:p14="http://schemas.microsoft.com/office/powerpoint/2010/main" val="2961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6" y="2951544"/>
            <a:ext cx="5437188" cy="3492299"/>
          </a:xfrm>
        </p:spPr>
        <p:txBody>
          <a:bodyPr>
            <a:normAutofit/>
          </a:bodyPr>
          <a:lstStyle/>
          <a:p>
            <a:pPr marL="342900" indent="-342900">
              <a:buFont typeface="System Font Regular"/>
              <a:buChar char="🧩"/>
            </a:pPr>
            <a:r>
              <a:rPr lang="en-US" noProof="0" dirty="0"/>
              <a:t>Life skills training courses 3 months prior to release</a:t>
            </a:r>
          </a:p>
          <a:p>
            <a:pPr marL="342900" indent="-342900">
              <a:buFont typeface="System Font Regular"/>
              <a:buChar char="🧩"/>
            </a:pPr>
            <a:r>
              <a:rPr lang="en-US" dirty="0"/>
              <a:t>Social patronage after release (HIV, TB, OAT)</a:t>
            </a:r>
          </a:p>
          <a:p>
            <a:pPr marL="342900" indent="-342900">
              <a:buFont typeface="System Font Regular"/>
              <a:buChar char="🧩"/>
            </a:pPr>
            <a:r>
              <a:rPr lang="en-US" dirty="0"/>
              <a:t>Peer to peer harm reduction services</a:t>
            </a:r>
          </a:p>
          <a:p>
            <a:pPr marL="342900" indent="-342900">
              <a:buFont typeface="System Font Regular"/>
              <a:buChar char="🧩"/>
            </a:pPr>
            <a:r>
              <a:rPr lang="en-US" dirty="0"/>
              <a:t>Mobile application FREELIFE</a:t>
            </a:r>
          </a:p>
          <a:p>
            <a:pPr marL="342900" indent="-342900">
              <a:buFont typeface="System Font Regular"/>
              <a:buChar char="🧩"/>
            </a:pP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6" y="1469985"/>
            <a:ext cx="5437187" cy="1010492"/>
          </a:xfrm>
        </p:spPr>
        <p:txBody>
          <a:bodyPr>
            <a:normAutofit/>
          </a:bodyPr>
          <a:lstStyle/>
          <a:p>
            <a:r>
              <a:rPr lang="en-GB" sz="3600" noProof="0" dirty="0"/>
              <a:t>Best practices: Ukraine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236088-FF79-BAE6-EA5F-41FA291B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800616"/>
            <a:ext cx="5653084" cy="37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6" y="1713053"/>
            <a:ext cx="5437187" cy="1010492"/>
          </a:xfrm>
        </p:spPr>
        <p:txBody>
          <a:bodyPr>
            <a:normAutofit/>
          </a:bodyPr>
          <a:lstStyle/>
          <a:p>
            <a:r>
              <a:rPr lang="en-GB" sz="3600" noProof="0" dirty="0"/>
              <a:t>Best practices: Moldova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B3AB0C-E1B6-261C-CDDA-0A1E99D9E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029" y="3252486"/>
            <a:ext cx="5437187" cy="3087185"/>
          </a:xfrm>
        </p:spPr>
        <p:txBody>
          <a:bodyPr>
            <a:normAutofit/>
          </a:bodyPr>
          <a:lstStyle/>
          <a:p>
            <a:pPr marL="342900" indent="-342900">
              <a:buFont typeface="System Font Regular"/>
              <a:buChar char="🧩"/>
            </a:pPr>
            <a:r>
              <a:rPr lang="en-US" dirty="0"/>
              <a:t>Rehabilitation on the basis of therapeutic communities</a:t>
            </a:r>
            <a:endParaRPr lang="en-US" noProof="0" dirty="0"/>
          </a:p>
          <a:p>
            <a:pPr marL="342900" indent="-342900">
              <a:buFont typeface="System Font Regular"/>
              <a:buChar char="🧩"/>
            </a:pPr>
            <a:r>
              <a:rPr lang="en-US" dirty="0"/>
              <a:t>Vending machines</a:t>
            </a:r>
          </a:p>
          <a:p>
            <a:pPr marL="342900" indent="-342900">
              <a:buFont typeface="System Font Regular"/>
              <a:buChar char="🧩"/>
            </a:pPr>
            <a:r>
              <a:rPr lang="en-US" dirty="0"/>
              <a:t>Social business in prisons</a:t>
            </a:r>
          </a:p>
          <a:p>
            <a:pPr marL="342900" indent="-342900">
              <a:buFont typeface="System Font Regular"/>
              <a:buChar char="🧩"/>
            </a:pP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B10B4F-FB51-6D5E-6EEB-481316E3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322" y="1539434"/>
            <a:ext cx="5937762" cy="39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0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B3AB0C-E1B6-261C-CDDA-0A1E99D9EE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3171463"/>
            <a:ext cx="5437187" cy="3029312"/>
          </a:xfrm>
        </p:spPr>
        <p:txBody>
          <a:bodyPr>
            <a:normAutofit/>
          </a:bodyPr>
          <a:lstStyle/>
          <a:p>
            <a:pPr marL="342900" indent="-342900">
              <a:buFont typeface="System Font Regular"/>
              <a:buChar char="🧩"/>
            </a:pPr>
            <a:r>
              <a:rPr lang="en-US" dirty="0"/>
              <a:t>Peer to peer harm reduction services</a:t>
            </a:r>
          </a:p>
          <a:p>
            <a:pPr marL="342900" indent="-342900">
              <a:buFont typeface="System Font Regular"/>
              <a:buChar char="🧩"/>
            </a:pPr>
            <a:r>
              <a:rPr lang="en-US" dirty="0"/>
              <a:t>Social patronage after release (HIV, TB)</a:t>
            </a:r>
          </a:p>
          <a:p>
            <a:pPr marL="342900" indent="-342900">
              <a:buFont typeface="System Font Regular"/>
              <a:buChar char="🧩"/>
            </a:pPr>
            <a:r>
              <a:rPr lang="en-US" dirty="0"/>
              <a:t>Shelters for people released from prisons</a:t>
            </a:r>
          </a:p>
          <a:p>
            <a:pPr marL="342900" indent="-342900">
              <a:buFont typeface="System Font Regular"/>
              <a:buChar char="🧩"/>
            </a:pP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Best practices: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71BCD-D671-BBC2-9C7B-CFB9329EFDB3}"/>
              </a:ext>
            </a:extLst>
          </p:cNvPr>
          <p:cNvSpPr txBox="1"/>
          <p:nvPr/>
        </p:nvSpPr>
        <p:spPr>
          <a:xfrm>
            <a:off x="442913" y="2396772"/>
            <a:ext cx="346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solidFill>
                  <a:schemeClr val="tx2"/>
                </a:solidFill>
              </a:rPr>
              <a:t>Kyrgyzstan</a:t>
            </a:r>
            <a:endParaRPr lang="en-UA" sz="36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8AF39-4003-181E-0EC9-A915907E4149}"/>
              </a:ext>
            </a:extLst>
          </p:cNvPr>
          <p:cNvSpPr txBox="1"/>
          <p:nvPr/>
        </p:nvSpPr>
        <p:spPr>
          <a:xfrm>
            <a:off x="6352573" y="2360169"/>
            <a:ext cx="346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solidFill>
                  <a:schemeClr val="tx2"/>
                </a:solidFill>
              </a:rPr>
              <a:t>Armenia</a:t>
            </a:r>
            <a:endParaRPr lang="en-UA" sz="3600" b="1" dirty="0">
              <a:solidFill>
                <a:schemeClr val="tx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A3D5E71-D13A-B09F-E805-31BB9A414704}"/>
              </a:ext>
            </a:extLst>
          </p:cNvPr>
          <p:cNvSpPr txBox="1">
            <a:spLocks/>
          </p:cNvSpPr>
          <p:nvPr/>
        </p:nvSpPr>
        <p:spPr>
          <a:xfrm>
            <a:off x="6392114" y="3155421"/>
            <a:ext cx="5126117" cy="138896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stem Font Regular"/>
              <a:buChar char="🧩"/>
            </a:pPr>
            <a:r>
              <a:rPr lang="en-US" dirty="0"/>
              <a:t>Information &amp; counseling for people in prisons on HIV, TB, HCV, legal basis of healthcare service provision and prisoners’ rights</a:t>
            </a:r>
          </a:p>
          <a:p>
            <a:pPr marL="342900" indent="-342900">
              <a:buFont typeface="System Font Regular"/>
              <a:buChar char="🧩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05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2311" y="1898297"/>
            <a:ext cx="7086781" cy="4422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  <a:ea typeface="+mj-ea"/>
                <a:cs typeface="+mj-cs"/>
              </a:rPr>
              <a:t>State level:  </a:t>
            </a:r>
            <a:r>
              <a:rPr lang="en-GB" noProof="0" dirty="0"/>
              <a:t>equivalency of services in prisons and community must be provided at strategy, policy and practice levels</a:t>
            </a:r>
          </a:p>
          <a:p>
            <a:r>
              <a:rPr lang="en-GB" b="1" dirty="0">
                <a:solidFill>
                  <a:schemeClr val="tx2"/>
                </a:solidFill>
                <a:ea typeface="+mj-ea"/>
                <a:cs typeface="+mj-cs"/>
              </a:rPr>
              <a:t>International community: </a:t>
            </a:r>
            <a:r>
              <a:rPr lang="en-GB" dirty="0"/>
              <a:t>access of prisoners to services must be among the priorities of donors, international organizations and technical partners</a:t>
            </a:r>
          </a:p>
          <a:p>
            <a:r>
              <a:rPr lang="en-GB" b="1" dirty="0">
                <a:solidFill>
                  <a:schemeClr val="tx2"/>
                </a:solidFill>
                <a:ea typeface="+mj-ea"/>
                <a:cs typeface="+mj-cs"/>
              </a:rPr>
              <a:t>Community level: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>
                <a:ea typeface="+mj-ea"/>
                <a:cs typeface="+mj-cs"/>
              </a:rPr>
              <a:t>building a </a:t>
            </a:r>
            <a:r>
              <a:rPr lang="en-GB" dirty="0">
                <a:ea typeface="+mj-ea"/>
                <a:cs typeface="+mj-cs"/>
              </a:rPr>
              <a:t>strong community of people with living experiences in prisons of EECA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+mj-ea"/>
                <a:cs typeface="+mj-cs"/>
              </a:rPr>
              <a:t>potential of prisoners is fully used for 24/7 peer to peer service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ea typeface="+mj-ea"/>
              <a:cs typeface="+mj-cs"/>
            </a:endParaRP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2" y="554214"/>
            <a:ext cx="7632700" cy="1223964"/>
          </a:xfrm>
        </p:spPr>
        <p:txBody>
          <a:bodyPr/>
          <a:lstStyle/>
          <a:p>
            <a:r>
              <a:rPr lang="en-GB" noProof="0" dirty="0"/>
              <a:t>Solutions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17EB443-4259-187F-6785-9AAFAA84B0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400" r="400"/>
          <a:stretch>
            <a:fillRect/>
          </a:stretch>
        </p:blipFill>
        <p:spPr>
          <a:xfrm>
            <a:off x="0" y="2017777"/>
            <a:ext cx="4236791" cy="3225554"/>
          </a:xfrm>
        </p:spPr>
      </p:pic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3d3018a3-4faf-4e6b-8b26-f4217bce7ff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DB0929D38B49BE3F7DB6EA59087A" ma:contentTypeVersion="18" ma:contentTypeDescription="Create a new document." ma:contentTypeScope="" ma:versionID="45b86267ac289d754837540843c115a2">
  <xsd:schema xmlns:xsd="http://www.w3.org/2001/XMLSchema" xmlns:xs="http://www.w3.org/2001/XMLSchema" xmlns:p="http://schemas.microsoft.com/office/2006/metadata/properties" xmlns:ns2="3d3018a3-4faf-4e6b-8b26-f4217bce7ffb" xmlns:ns3="250929fa-9806-4449-af20-7947085fa170" targetNamespace="http://schemas.microsoft.com/office/2006/metadata/properties" ma:root="true" ma:fieldsID="a56d428c8e8b5e3cc1cee1fd8cf09108" ns2:_="" ns3:_="">
    <xsd:import namespace="3d3018a3-4faf-4e6b-8b26-f4217bce7ffb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18a3-4faf-4e6b-8b26-f4217bce7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726E66-A7DE-4F33-A04C-D052546E7881}">
  <ds:schemaRefs>
    <ds:schemaRef ds:uri="http://schemas.microsoft.com/office/2006/metadata/properties"/>
    <ds:schemaRef ds:uri="http://schemas.microsoft.com/office/infopath/2007/PartnerControls"/>
    <ds:schemaRef ds:uri="250929fa-9806-4449-af20-7947085fa170"/>
    <ds:schemaRef ds:uri="3d3018a3-4faf-4e6b-8b26-f4217bce7ffb"/>
  </ds:schemaRefs>
</ds:datastoreItem>
</file>

<file path=customXml/itemProps2.xml><?xml version="1.0" encoding="utf-8"?>
<ds:datastoreItem xmlns:ds="http://schemas.openxmlformats.org/officeDocument/2006/customXml" ds:itemID="{57F344DC-AA4C-47FB-9E41-FE1730C5A6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DAF5F5-ED1C-451B-B68B-074B38938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018a3-4faf-4e6b-8b26-f4217bce7ffb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IAS2023</Template>
  <TotalTime>29208</TotalTime>
  <Words>509</Words>
  <Application>Microsoft Office PowerPoint</Application>
  <PresentationFormat>Widescreen</PresentationFormat>
  <Paragraphs>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IAS Ribbon Sans Bold</vt:lpstr>
      <vt:lpstr>IAS Ribbon Sans Regular</vt:lpstr>
      <vt:lpstr>System Font Regular</vt:lpstr>
      <vt:lpstr>Verdana</vt:lpstr>
      <vt:lpstr>Verdana Bold</vt:lpstr>
      <vt:lpstr>IAS2023</vt:lpstr>
      <vt:lpstr>Put people first in EECA prisons - is it possible?</vt:lpstr>
      <vt:lpstr>Conflict of interest disclosure</vt:lpstr>
      <vt:lpstr>Context</vt:lpstr>
      <vt:lpstr>Current situation</vt:lpstr>
      <vt:lpstr>Current situation</vt:lpstr>
      <vt:lpstr>Best practices: Ukraine</vt:lpstr>
      <vt:lpstr>Best practices: Moldova</vt:lpstr>
      <vt:lpstr>Best practices: </vt:lpstr>
      <vt:lpstr>Solutions</vt:lpstr>
      <vt:lpstr>“It is said that no one truly knows a nation until one has been inside its jails.   A nation should not be judged by how it treats its highest citizens, but its lowest ones.”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people first in EECA prisons - is it possible?</dc:title>
  <dc:creator>Anna Koshykova</dc:creator>
  <cp:lastModifiedBy>Preview 1 Rack 2</cp:lastModifiedBy>
  <cp:revision>8</cp:revision>
  <dcterms:created xsi:type="dcterms:W3CDTF">2024-06-21T07:23:01Z</dcterms:created>
  <dcterms:modified xsi:type="dcterms:W3CDTF">2024-07-20T09:52:22Z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0x0101008EA1DB0929D38B49BE3F7DB6EA59087A</vt:lpwstr>
  </property>
</Properties>
</file>