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DA56494A.xml" ContentType="application/vnd.ms-powerpoint.comments+xml"/>
  <Override PartName="/ppt/comments/modernComment_101_A09F9A03.xml" ContentType="application/vnd.ms-powerpoint.comments+xml"/>
  <Override PartName="/ppt/comments/modernComment_108_576ADE9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5"/>
  </p:notesMasterIdLst>
  <p:sldIdLst>
    <p:sldId id="266" r:id="rId5"/>
    <p:sldId id="274" r:id="rId6"/>
    <p:sldId id="262" r:id="rId7"/>
    <p:sldId id="257" r:id="rId8"/>
    <p:sldId id="258" r:id="rId9"/>
    <p:sldId id="356" r:id="rId10"/>
    <p:sldId id="362" r:id="rId11"/>
    <p:sldId id="358" r:id="rId12"/>
    <p:sldId id="34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062A8-DC88-BE71-964C-3CFDAB0BF887}" name="Emma Williams" initials="EW" userId="S::emma.williams@iasociety.org::63db2afe-75be-4bc2-8293-016e533a2037" providerId="AD"/>
  <p188:author id="{DD3F6DC8-A6DC-F501-FC10-6345A3EA08EB}" name="Ala Iatco" initials="AI" userId="Ala Iatc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34D82-5EDE-48D7-A811-DC7DB4DB6B4B}" v="21" dt="2024-06-24T10:54:45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75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01_A09F9A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B697F8-4EE6-42C5-A52E-838CA79394BF}" authorId="{13F062A8-DC88-BE71-964C-3CFDAB0BF887}" created="2024-06-24T10:52:55.13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94814211" sldId="257"/>
      <ac:spMk id="3" creationId="{EEBEBCFC-4907-6648-87B8-5CEE435505BA}"/>
      <ac:txMk cp="208" len="3">
        <ac:context len="388" hash="2976844662"/>
      </ac:txMk>
    </ac:txMkLst>
    <p188:pos x="999091" y="3615908"/>
    <p188:txBody>
      <a:bodyPr/>
      <a:lstStyle/>
      <a:p>
        <a:r>
          <a:rPr lang="en-CH"/>
          <a:t>What is KAP?</a:t>
        </a:r>
      </a:p>
    </p188:txBody>
  </p188:cm>
  <p188:cm id="{E2CC7142-798E-493F-BAD2-2F572783C928}" authorId="{13F062A8-DC88-BE71-964C-3CFDAB0BF887}" created="2024-06-24T10:53:10.8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94814211" sldId="257"/>
      <ac:spMk id="3" creationId="{EEBEBCFC-4907-6648-87B8-5CEE435505BA}"/>
      <ac:txMk cp="53" len="1">
        <ac:context len="388" hash="2976844662"/>
      </ac:txMk>
    </ac:txMkLst>
    <p188:pos x="1036669" y="2751612"/>
    <p188:txBody>
      <a:bodyPr/>
      <a:lstStyle/>
      <a:p>
        <a:r>
          <a:rPr lang="en-CH"/>
          <a:t>Maybe spell out GBV?</a:t>
        </a:r>
      </a:p>
    </p188:txBody>
  </p188:cm>
</p188:cmLst>
</file>

<file path=ppt/comments/modernComment_106_DA5649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6C35CB-DC74-41D4-85E1-548F24664A88}" authorId="{13F062A8-DC88-BE71-964C-3CFDAB0BF887}" created="2024-06-24T08:29:43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63087946" sldId="262"/>
      <ac:spMk id="3" creationId="{F29CA690-08EF-C54F-8AB3-FB920F150642}"/>
      <ac:txMk cp="432" len="4">
        <ac:context len="523" hash="3623539874"/>
      </ac:txMk>
    </ac:txMkLst>
    <p188:pos x="4475967" y="2873127"/>
    <p188:txBody>
      <a:bodyPr/>
      <a:lstStyle/>
      <a:p>
        <a:r>
          <a:rPr lang="en-CH"/>
          <a:t>Do you mean toolkit? E.g. an educational resource or job aid or do you mean an implementation tool (like a process or approach to planning or creating a service in a specific way)</a:t>
        </a:r>
      </a:p>
    </p188:txBody>
  </p188:cm>
</p188:cmLst>
</file>

<file path=ppt/comments/modernComment_108_576ADE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87570F-7394-4FFD-A83D-65D82E383396}" authorId="{13F062A8-DC88-BE71-964C-3CFDAB0BF887}" created="2024-06-24T10:51:50.931">
    <pc:sldMkLst xmlns:pc="http://schemas.microsoft.com/office/powerpoint/2013/main/command">
      <pc:docMk/>
      <pc:sldMk cId="1466621592" sldId="264"/>
    </pc:sldMkLst>
    <p188:txBody>
      <a:bodyPr/>
      <a:lstStyle/>
      <a:p>
        <a:r>
          <a:rPr lang="en-CH"/>
          <a:t>Will you include a client testimonial? It would be great if you could.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E3E2-63A9-4DDC-BB24-98D918A5B1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2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C771A-BDD0-4AB9-BB0D-566A2B0D967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505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C771A-BDD0-4AB9-BB0D-566A2B0D967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29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63E9-11D6-49FB-A57F-04351437A865}" type="datetimeFigureOut">
              <a:rPr lang="x-none" smtClean="0"/>
              <a:t>7/20/2024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9180-574E-4632-8FE8-C878B40823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79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 dirty="0"/>
          </a:p>
        </p:txBody>
      </p:sp>
      <p:pic>
        <p:nvPicPr>
          <p:cNvPr id="5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452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6112"/>
            <a:ext cx="7072416" cy="5884558"/>
          </a:xfrm>
          <a:custGeom>
            <a:avLst/>
            <a:gdLst>
              <a:gd name="connsiteX0" fmla="*/ 0 w 8984343"/>
              <a:gd name="connsiteY0" fmla="*/ 0 h 6872514"/>
              <a:gd name="connsiteX1" fmla="*/ 8984343 w 8984343"/>
              <a:gd name="connsiteY1" fmla="*/ 0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8984343"/>
              <a:gd name="connsiteY0" fmla="*/ 0 h 6872514"/>
              <a:gd name="connsiteX1" fmla="*/ 5098143 w 8984343"/>
              <a:gd name="connsiteY1" fmla="*/ 20782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7072416"/>
              <a:gd name="connsiteY0" fmla="*/ 0 h 6872514"/>
              <a:gd name="connsiteX1" fmla="*/ 5098143 w 7072416"/>
              <a:gd name="connsiteY1" fmla="*/ 20782 h 6872514"/>
              <a:gd name="connsiteX2" fmla="*/ 7072416 w 7072416"/>
              <a:gd name="connsiteY2" fmla="*/ 6872514 h 6872514"/>
              <a:gd name="connsiteX3" fmla="*/ 0 w 7072416"/>
              <a:gd name="connsiteY3" fmla="*/ 6872514 h 6872514"/>
              <a:gd name="connsiteX4" fmla="*/ 0 w 7072416"/>
              <a:gd name="connsiteY4" fmla="*/ 0 h 6872514"/>
              <a:gd name="connsiteX0" fmla="*/ 0 w 7072416"/>
              <a:gd name="connsiteY0" fmla="*/ 6112 h 6878626"/>
              <a:gd name="connsiteX1" fmla="*/ 3686202 w 7072416"/>
              <a:gd name="connsiteY1" fmla="*/ 0 h 6878626"/>
              <a:gd name="connsiteX2" fmla="*/ 7072416 w 7072416"/>
              <a:gd name="connsiteY2" fmla="*/ 6878626 h 6878626"/>
              <a:gd name="connsiteX3" fmla="*/ 0 w 7072416"/>
              <a:gd name="connsiteY3" fmla="*/ 6878626 h 6878626"/>
              <a:gd name="connsiteX4" fmla="*/ 0 w 7072416"/>
              <a:gd name="connsiteY4" fmla="*/ 6112 h 68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416" h="6878626">
                <a:moveTo>
                  <a:pt x="0" y="6112"/>
                </a:moveTo>
                <a:lnTo>
                  <a:pt x="3686202" y="0"/>
                </a:lnTo>
                <a:lnTo>
                  <a:pt x="7072416" y="6878626"/>
                </a:lnTo>
                <a:lnTo>
                  <a:pt x="0" y="6878626"/>
                </a:lnTo>
                <a:lnTo>
                  <a:pt x="0" y="611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 marL="0" indent="0">
              <a:buNone/>
              <a:defRPr sz="1823"/>
            </a:lvl1pPr>
          </a:lstStyle>
          <a:p>
            <a:endParaRPr lang="en-US"/>
          </a:p>
        </p:txBody>
      </p:sp>
      <p:pic>
        <p:nvPicPr>
          <p:cNvPr id="1026" name="Picture 2" descr="C:\Users\Station-02\Desktop\20 ani TDV_logo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4568" y="2584652"/>
            <a:ext cx="624000" cy="12196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/>
          </a:p>
        </p:txBody>
      </p:sp>
      <p:pic>
        <p:nvPicPr>
          <p:cNvPr id="9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7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91" r:id="rId6"/>
    <p:sldLayoutId id="2147483665" r:id="rId7"/>
    <p:sldLayoutId id="2147483667" r:id="rId8"/>
    <p:sldLayoutId id="2147483698" r:id="rId9"/>
    <p:sldLayoutId id="2147483699" r:id="rId10"/>
    <p:sldLayoutId id="2147483700" r:id="rId11"/>
    <p:sldLayoutId id="2147483686" r:id="rId12"/>
    <p:sldLayoutId id="2147483696" r:id="rId13"/>
    <p:sldLayoutId id="2147483697" r:id="rId14"/>
    <p:sldLayoutId id="2147483674" r:id="rId15"/>
    <p:sldLayoutId id="2147483688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576ADE9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DA56494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elDyhMrLc" TargetMode="External"/><Relationship Id="rId2" Type="http://schemas.openxmlformats.org/officeDocument/2006/relationships/hyperlink" Target="https://gbv.formare.md/" TargetMode="External"/><Relationship Id="rId1" Type="http://schemas.openxmlformats.org/officeDocument/2006/relationships/slideLayout" Target="../slideLayouts/slideLayout3.xml"/><Relationship Id="rId6" Type="http://schemas.microsoft.com/office/2018/10/relationships/comments" Target="../comments/modernComment_101_A09F9A0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1081242"/>
            <a:ext cx="7757163" cy="4296397"/>
          </a:xfrm>
        </p:spPr>
        <p:txBody>
          <a:bodyPr anchor="ctr" anchorCtr="0">
            <a:normAutofit/>
          </a:bodyPr>
          <a:lstStyle/>
          <a:p>
            <a:r>
              <a:rPr lang="en-US" sz="4200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+mn-lt"/>
              </a:rPr>
              <a:t>Integrated services for gender-based violence, </a:t>
            </a:r>
            <a:br>
              <a:rPr lang="en-US" sz="4200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+mn-lt"/>
              </a:rPr>
            </a:br>
            <a:r>
              <a:rPr lang="en-US" sz="4200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+mn-lt"/>
              </a:rPr>
              <a:t>HCV and innovations for users of psychoactive substances in Moldova</a:t>
            </a:r>
            <a:endParaRPr lang="en-GB" sz="4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378258"/>
            <a:ext cx="7357344" cy="433798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Person-centred and integrated healthcare and harm reduction services for people living with and affected by HIV, hepatitis C and tuberculosis in eastern Europe and central Asia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Ala Iatco, Union for Equity and Health, Republic of Moldova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228298"/>
            <a:ext cx="7632700" cy="4694829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“I'm </a:t>
            </a:r>
            <a:r>
              <a:rPr lang="en-US" sz="2400" dirty="0" err="1"/>
              <a:t>Kolya</a:t>
            </a:r>
            <a:r>
              <a:rPr lang="en-US" sz="2400" dirty="0"/>
              <a:t>! Of course... I take syringes and naloxone, condoms and ointments, and I take a lot of other things here. My friend takes pipes to smoke. But the most important thing for me is that in the summer I have somewhere to hide from the heat, and in the winter from the cold, I can have a snack here, I can lower my temperature or blood pressure... watch the news on TV or on the Internet. This is all important to me!</a:t>
            </a:r>
            <a:br>
              <a:rPr lang="ru-RU" sz="2400" dirty="0"/>
            </a:br>
            <a:br>
              <a:rPr lang="ru-RU" sz="2400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GB" dirty="0" err="1"/>
              <a:t>nonymous</a:t>
            </a:r>
            <a:r>
              <a:rPr lang="en-GB" dirty="0"/>
              <a:t> client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CEF99C-E9FF-4BE7-F459-C80EB08A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FA7499-AC7C-5A3D-8844-2FA68EDBC0AF}"/>
              </a:ext>
            </a:extLst>
          </p:cNvPr>
          <p:cNvSpPr txBox="1">
            <a:spLocks/>
          </p:cNvSpPr>
          <p:nvPr/>
        </p:nvSpPr>
        <p:spPr>
          <a:xfrm>
            <a:off x="3692411" y="3203532"/>
            <a:ext cx="4807177" cy="2050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/>
              <a:t>I have no relevant financial relationships with ineligible companies to disclose.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2799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464937"/>
            <a:ext cx="5437187" cy="38539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dirty="0"/>
              <a:t>No harm reduction services for non injectable </a:t>
            </a:r>
            <a:r>
              <a:rPr lang="en-US" dirty="0"/>
              <a:t>users of psychoactive substances in Moldova</a:t>
            </a:r>
            <a:endParaRPr lang="x-non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dirty="0"/>
              <a:t>No consistent</a:t>
            </a:r>
            <a:r>
              <a:rPr lang="en-US" dirty="0"/>
              <a:t> gender-based violence (</a:t>
            </a:r>
            <a:r>
              <a:rPr lang="x-none" dirty="0"/>
              <a:t>GBV</a:t>
            </a:r>
            <a:r>
              <a:rPr lang="en-US" dirty="0"/>
              <a:t>)</a:t>
            </a:r>
            <a:r>
              <a:rPr lang="x-none" dirty="0"/>
              <a:t> activities for women who inject drugs and sex workers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dirty="0"/>
              <a:t>No shelters for women who inject drugs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dirty="0"/>
              <a:t>No age sensitive aproaches in harm reduction services and support projects for people living with HIV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dirty="0"/>
              <a:t>No focused interventions on HCV treatment and care among people who inject drugs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50435"/>
            <a:ext cx="5832143" cy="38539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3000 people who use psychoactive substances became harm reduction clients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community-led </a:t>
            </a:r>
            <a:r>
              <a:rPr lang="en-US" sz="1900" dirty="0" err="1"/>
              <a:t>PrEP</a:t>
            </a:r>
            <a:r>
              <a:rPr lang="en-US" sz="1900" dirty="0"/>
              <a:t>, which ensured scaled up </a:t>
            </a:r>
            <a:r>
              <a:rPr lang="en-US" sz="1900" dirty="0" err="1"/>
              <a:t>acess</a:t>
            </a:r>
            <a:r>
              <a:rPr lang="en-US" sz="1900" dirty="0"/>
              <a:t> to key pops, including people who use drugs to </a:t>
            </a:r>
            <a:r>
              <a:rPr lang="en-US" sz="1900" dirty="0" err="1"/>
              <a:t>PrEP</a:t>
            </a:r>
            <a:endParaRPr lang="x-none" sz="1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1900" dirty="0"/>
              <a:t>More than 6000 women covered with specific informational and educational interventions (due to humanitarian work linked with war in Ukraine, ex. UNAIDS 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1900" dirty="0"/>
              <a:t>3 specialised shelters opened for women who inject drugs</a:t>
            </a:r>
            <a:r>
              <a:rPr lang="en-US" sz="1900" dirty="0"/>
              <a:t> (UNODC support)</a:t>
            </a:r>
            <a:endParaRPr lang="x-none" sz="1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1900" dirty="0"/>
              <a:t>In development – specialised tool</a:t>
            </a:r>
            <a:r>
              <a:rPr lang="ro-MD" sz="1900" dirty="0"/>
              <a:t>kit</a:t>
            </a:r>
            <a:r>
              <a:rPr lang="x-none" sz="1900" dirty="0"/>
              <a:t> to ad</a:t>
            </a:r>
            <a:r>
              <a:rPr lang="en-US" sz="1900" dirty="0"/>
              <a:t>d</a:t>
            </a:r>
            <a:r>
              <a:rPr lang="x-none" sz="1900" dirty="0"/>
              <a:t>ress linkage of people who use drugs with HCV care and trea</a:t>
            </a:r>
            <a:r>
              <a:rPr lang="en-US" sz="1900" dirty="0"/>
              <a:t>t</a:t>
            </a:r>
            <a:r>
              <a:rPr lang="x-none" sz="1900" dirty="0"/>
              <a:t>ment facilities </a:t>
            </a:r>
            <a:endParaRPr lang="en-GB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557339"/>
            <a:ext cx="5437187" cy="647700"/>
          </a:xfrm>
        </p:spPr>
        <p:txBody>
          <a:bodyPr/>
          <a:lstStyle/>
          <a:p>
            <a:r>
              <a:rPr lang="en-US" noProof="0" dirty="0"/>
              <a:t>Until 202</a:t>
            </a:r>
            <a:r>
              <a:rPr lang="x-none" dirty="0"/>
              <a:t>1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3477" y="1485664"/>
            <a:ext cx="5437188" cy="647700"/>
          </a:xfrm>
        </p:spPr>
        <p:txBody>
          <a:bodyPr/>
          <a:lstStyle/>
          <a:p>
            <a:r>
              <a:rPr lang="x-none" noProof="0" dirty="0"/>
              <a:t>Now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506" y="333375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The evolution of harm reduction in Moldova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9520" y="1269243"/>
            <a:ext cx="8412480" cy="49315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Human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Gender Equity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Community involvement </a:t>
            </a:r>
            <a:endParaRPr lang="x-none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x-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x-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5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noProof="0" dirty="0"/>
              <a:t>G</a:t>
            </a:r>
            <a:r>
              <a:rPr lang="ro-MD" noProof="0" dirty="0" err="1"/>
              <a:t>ender</a:t>
            </a:r>
            <a:r>
              <a:rPr lang="ro-MD" noProof="0" dirty="0"/>
              <a:t> </a:t>
            </a:r>
            <a:r>
              <a:rPr lang="ro-MD" noProof="0" dirty="0" err="1"/>
              <a:t>based</a:t>
            </a:r>
            <a:r>
              <a:rPr lang="ro-MD" noProof="0" dirty="0"/>
              <a:t> </a:t>
            </a:r>
            <a:r>
              <a:rPr lang="ro-MD" noProof="0" dirty="0" err="1"/>
              <a:t>Violence</a:t>
            </a:r>
            <a:r>
              <a:rPr lang="ro-MD" noProof="0" dirty="0"/>
              <a:t> </a:t>
            </a:r>
            <a:r>
              <a:rPr lang="ro-MD" noProof="0" dirty="0" err="1"/>
              <a:t>response</a:t>
            </a:r>
            <a:r>
              <a:rPr lang="ro-MD" dirty="0"/>
              <a:t>:                                      </a:t>
            </a:r>
            <a:r>
              <a:rPr lang="ro-MD" noProof="0" dirty="0"/>
              <a:t> GBV</a:t>
            </a:r>
            <a:r>
              <a:rPr lang="x-none" noProof="0" dirty="0"/>
              <a:t> A</a:t>
            </a:r>
            <a:r>
              <a:rPr lang="en-US" noProof="0" dirty="0"/>
              <a:t>p</a:t>
            </a:r>
            <a:r>
              <a:rPr lang="x-none" noProof="0" dirty="0"/>
              <a:t>ps</a:t>
            </a:r>
            <a:r>
              <a:rPr lang="ro-MD" noProof="0" dirty="0"/>
              <a:t> </a:t>
            </a:r>
            <a:r>
              <a:rPr lang="ro-MD" dirty="0">
                <a:hlinkClick r:id="rId2"/>
              </a:rPr>
              <a:t>gbv.formare.md</a:t>
            </a:r>
            <a:r>
              <a:rPr lang="ro-MD" noProof="0" dirty="0">
                <a:hlinkClick r:id="rId2"/>
              </a:rPr>
              <a:t>   </a:t>
            </a:r>
            <a:endParaRPr lang="en-GB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dirty="0"/>
              <a:t>E-learning </a:t>
            </a:r>
            <a:r>
              <a:rPr lang="en-US" dirty="0"/>
              <a:t>platform</a:t>
            </a:r>
            <a:r>
              <a:rPr lang="ro-MD" dirty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www.youtube.com/watch?v=FJelDyhMrLc</a:t>
            </a:r>
            <a:r>
              <a:rPr lang="ro-MD" dirty="0"/>
              <a:t> 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KAP Committee</a:t>
            </a:r>
            <a:r>
              <a:rPr lang="ro-MD" dirty="0"/>
              <a:t> (</a:t>
            </a:r>
            <a:r>
              <a:rPr lang="ro-MD" dirty="0" err="1"/>
              <a:t>the</a:t>
            </a:r>
            <a:r>
              <a:rPr lang="ro-MD" dirty="0"/>
              <a:t> informal                                     </a:t>
            </a:r>
            <a:r>
              <a:rPr lang="ro-MD" dirty="0" err="1"/>
              <a:t>platform</a:t>
            </a:r>
            <a:r>
              <a:rPr lang="ro-MD" dirty="0"/>
              <a:t> for </a:t>
            </a:r>
            <a:r>
              <a:rPr lang="ro-MD" dirty="0" err="1"/>
              <a:t>key</a:t>
            </a:r>
            <a:r>
              <a:rPr lang="ro-MD" dirty="0"/>
              <a:t> </a:t>
            </a:r>
            <a:r>
              <a:rPr lang="ro-MD" dirty="0" err="1"/>
              <a:t>populations</a:t>
            </a:r>
            <a:r>
              <a:rPr lang="ro-MD" dirty="0"/>
              <a:t>)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Online harm reduction interventions</a:t>
            </a:r>
            <a:r>
              <a:rPr lang="ro-MD" noProof="0" dirty="0"/>
              <a:t>,                      </a:t>
            </a:r>
            <a:r>
              <a:rPr lang="ro-MD" noProof="0" dirty="0" err="1"/>
              <a:t>including</a:t>
            </a:r>
            <a:r>
              <a:rPr lang="ro-MD" noProof="0" dirty="0"/>
              <a:t> </a:t>
            </a:r>
            <a:r>
              <a:rPr lang="ro-MD" noProof="0" dirty="0" err="1"/>
              <a:t>paralegal</a:t>
            </a:r>
            <a:r>
              <a:rPr lang="ro-MD" noProof="0" dirty="0"/>
              <a:t> </a:t>
            </a:r>
            <a:r>
              <a:rPr lang="ro-MD" noProof="0" dirty="0" err="1"/>
              <a:t>support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794" y="428394"/>
            <a:ext cx="7632700" cy="948974"/>
          </a:xfrm>
        </p:spPr>
        <p:txBody>
          <a:bodyPr>
            <a:normAutofit/>
          </a:bodyPr>
          <a:lstStyle/>
          <a:p>
            <a:r>
              <a:rPr lang="en-GB" noProof="0" dirty="0"/>
              <a:t>Three Pillars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C54FB8-ADFC-9764-13FF-9C6E81EAB98C}"/>
              </a:ext>
            </a:extLst>
          </p:cNvPr>
          <p:cNvSpPr txBox="1">
            <a:spLocks/>
          </p:cNvSpPr>
          <p:nvPr/>
        </p:nvSpPr>
        <p:spPr>
          <a:xfrm>
            <a:off x="3998794" y="2817018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err="1"/>
              <a:t>Innovations</a:t>
            </a:r>
            <a:endParaRPr lang="en-GB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B58FE2A-3A49-C97D-5AFB-279F8A5FE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221" y="1756259"/>
            <a:ext cx="1636526" cy="2121517"/>
          </a:xfrm>
          <a:prstGeom prst="rect">
            <a:avLst/>
          </a:prstGeom>
        </p:spPr>
      </p:pic>
      <p:pic>
        <p:nvPicPr>
          <p:cNvPr id="7" name="Рисунок 4" descr="306926603_400484578926947_807321252273618690_n">
            <a:extLst>
              <a:ext uri="{FF2B5EF4-FFF2-40B4-BE49-F238E27FC236}">
                <a16:creationId xmlns:a16="http://schemas.microsoft.com/office/drawing/2014/main" id="{06C7D88B-C0CF-EEBD-7692-A1558E3E9F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5221" y="4403347"/>
            <a:ext cx="1636526" cy="16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200" y="1705970"/>
            <a:ext cx="4367775" cy="4369138"/>
          </a:xfrm>
        </p:spPr>
        <p:txBody>
          <a:bodyPr>
            <a:normAutofit lnSpcReduction="10000"/>
          </a:bodyPr>
          <a:lstStyle/>
          <a:p>
            <a:r>
              <a:rPr lang="en-GB" b="1" noProof="0" dirty="0"/>
              <a:t>Harm Reduction</a:t>
            </a:r>
            <a:r>
              <a:rPr lang="x-none" b="1" noProof="0" dirty="0"/>
              <a:t>: </a:t>
            </a:r>
          </a:p>
          <a:p>
            <a:pPr marL="342900" indent="-342900">
              <a:buBlip>
                <a:blip r:embed="rId2"/>
              </a:buBlip>
            </a:pPr>
            <a:r>
              <a:rPr lang="x-none" noProof="0" dirty="0"/>
              <a:t>quality </a:t>
            </a:r>
            <a:endParaRPr lang="en-US" noProof="0" dirty="0"/>
          </a:p>
          <a:p>
            <a:pPr marL="342900" indent="-342900">
              <a:buBlip>
                <a:blip r:embed="rId2"/>
              </a:buBlip>
            </a:pPr>
            <a:r>
              <a:rPr lang="x-none" noProof="0" dirty="0"/>
              <a:t>accesibility </a:t>
            </a:r>
            <a:endParaRPr lang="en-US" noProof="0" dirty="0"/>
          </a:p>
          <a:p>
            <a:pPr marL="342900" indent="-342900">
              <a:buBlip>
                <a:blip r:embed="rId2"/>
              </a:buBlip>
            </a:pPr>
            <a:r>
              <a:rPr lang="en-GB" noProof="0" dirty="0"/>
              <a:t>s</a:t>
            </a:r>
            <a:r>
              <a:rPr lang="x-none" noProof="0" dirty="0"/>
              <a:t>usta</a:t>
            </a:r>
            <a:r>
              <a:rPr lang="en-US" noProof="0" dirty="0"/>
              <a:t>inability </a:t>
            </a:r>
            <a:endParaRPr lang="en-GB" noProof="0" dirty="0"/>
          </a:p>
          <a:p>
            <a:r>
              <a:rPr lang="en-GB" b="1" dirty="0"/>
              <a:t>Drug policy</a:t>
            </a:r>
            <a:r>
              <a:rPr lang="x-none" b="1" dirty="0"/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public health </a:t>
            </a:r>
            <a:endParaRPr lang="en-US" dirty="0"/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social policies</a:t>
            </a:r>
            <a:endParaRPr lang="en-US" dirty="0"/>
          </a:p>
          <a:p>
            <a:pPr marL="342900" indent="-342900">
              <a:buBlip>
                <a:blip r:embed="rId2"/>
              </a:buBlip>
            </a:pPr>
            <a:r>
              <a:rPr lang="x-none" dirty="0"/>
              <a:t>justice</a:t>
            </a:r>
          </a:p>
          <a:p>
            <a:r>
              <a:rPr lang="x-none" b="1" dirty="0"/>
              <a:t>Migrants :</a:t>
            </a:r>
            <a:endParaRPr lang="en-US" b="1" noProof="0" dirty="0"/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rights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accessibility </a:t>
            </a:r>
            <a:endParaRPr lang="en-US" noProof="0" dirty="0"/>
          </a:p>
          <a:p>
            <a:endParaRPr lang="en-GB" b="1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886" y="219220"/>
            <a:ext cx="3656616" cy="709416"/>
          </a:xfrm>
        </p:spPr>
        <p:txBody>
          <a:bodyPr>
            <a:normAutofit/>
          </a:bodyPr>
          <a:lstStyle/>
          <a:p>
            <a:r>
              <a:rPr lang="en-GB" sz="3600" noProof="0" dirty="0"/>
              <a:t>We work on…</a:t>
            </a:r>
          </a:p>
        </p:txBody>
      </p:sp>
      <p:pic>
        <p:nvPicPr>
          <p:cNvPr id="7" name="Substituent conținut 4">
            <a:extLst>
              <a:ext uri="{FF2B5EF4-FFF2-40B4-BE49-F238E27FC236}">
                <a16:creationId xmlns:a16="http://schemas.microsoft.com/office/drawing/2014/main" id="{AD557AA2-A8F4-CC78-781C-5BFD4FBD18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15534"/>
          <a:stretch>
            <a:fillRect/>
          </a:stretch>
        </p:blipFill>
        <p:spPr>
          <a:xfrm>
            <a:off x="5881201" y="1138238"/>
            <a:ext cx="5801283" cy="4578350"/>
          </a:xfrm>
        </p:spPr>
      </p:pic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Кольцо 59"/>
          <p:cNvSpPr/>
          <p:nvPr/>
        </p:nvSpPr>
        <p:spPr>
          <a:xfrm rot="17191573">
            <a:off x="6451346" y="2124415"/>
            <a:ext cx="3787416" cy="3711954"/>
          </a:xfrm>
          <a:prstGeom prst="donut">
            <a:avLst>
              <a:gd name="adj" fmla="val 10862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rgbClr val="88B9D2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5" name="Круговая стрелка 4"/>
          <p:cNvSpPr/>
          <p:nvPr/>
        </p:nvSpPr>
        <p:spPr bwMode="auto">
          <a:xfrm rot="16820513">
            <a:off x="1309795" y="1874974"/>
            <a:ext cx="4883946" cy="5065696"/>
          </a:xfrm>
          <a:prstGeom prst="circularArrow">
            <a:avLst>
              <a:gd name="adj1" fmla="val 9267"/>
              <a:gd name="adj2" fmla="val 1646060"/>
              <a:gd name="adj3" fmla="val 19564504"/>
              <a:gd name="adj4" fmla="val 20929034"/>
              <a:gd name="adj5" fmla="val 14859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rgbClr val="88B9D2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4303975" y="3429001"/>
            <a:ext cx="964937" cy="909898"/>
            <a:chOff x="6029390" y="1945476"/>
            <a:chExt cx="864096" cy="792088"/>
          </a:xfrm>
        </p:grpSpPr>
        <p:sp>
          <p:nvSpPr>
            <p:cNvPr id="24" name="Овал 23"/>
            <p:cNvSpPr/>
            <p:nvPr/>
          </p:nvSpPr>
          <p:spPr>
            <a:xfrm>
              <a:off x="6029390" y="194547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29390" y="2005476"/>
              <a:ext cx="792088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>
                  <a:solidFill>
                    <a:schemeClr val="tx1"/>
                  </a:solidFill>
                </a:rPr>
                <a:t>Гепатиты </a:t>
              </a: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3339038" y="2946531"/>
            <a:ext cx="964937" cy="1033861"/>
            <a:chOff x="6012160" y="2088000"/>
            <a:chExt cx="864096" cy="900000"/>
          </a:xfrm>
        </p:grpSpPr>
        <p:sp>
          <p:nvSpPr>
            <p:cNvPr id="27" name="Овал 26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47998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>
                  <a:solidFill>
                    <a:schemeClr val="tx1"/>
                  </a:solidFill>
                </a:rPr>
                <a:t>ТБ</a:t>
              </a:r>
            </a:p>
          </p:txBody>
        </p:sp>
      </p:grpSp>
      <p:grpSp>
        <p:nvGrpSpPr>
          <p:cNvPr id="6" name="Группа 28"/>
          <p:cNvGrpSpPr/>
          <p:nvPr/>
        </p:nvGrpSpPr>
        <p:grpSpPr>
          <a:xfrm>
            <a:off x="2305177" y="3497924"/>
            <a:ext cx="964937" cy="1102785"/>
            <a:chOff x="6012160" y="2028000"/>
            <a:chExt cx="864096" cy="960000"/>
          </a:xfrm>
        </p:grpSpPr>
        <p:sp>
          <p:nvSpPr>
            <p:cNvPr id="30" name="Овал 29"/>
            <p:cNvSpPr/>
            <p:nvPr/>
          </p:nvSpPr>
          <p:spPr>
            <a:xfrm>
              <a:off x="6012160" y="2028000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>
                  <a:solidFill>
                    <a:schemeClr val="tx1"/>
                  </a:solidFill>
                </a:rPr>
                <a:t>ВИЧ</a:t>
              </a:r>
            </a:p>
          </p:txBody>
        </p:sp>
      </p:grpSp>
      <p:grpSp>
        <p:nvGrpSpPr>
          <p:cNvPr id="7" name="Группа 31"/>
          <p:cNvGrpSpPr/>
          <p:nvPr/>
        </p:nvGrpSpPr>
        <p:grpSpPr>
          <a:xfrm>
            <a:off x="4441823" y="4393937"/>
            <a:ext cx="964937" cy="1033861"/>
            <a:chOff x="6012160" y="2088000"/>
            <a:chExt cx="864096" cy="900000"/>
          </a:xfrm>
        </p:grpSpPr>
        <p:sp>
          <p:nvSpPr>
            <p:cNvPr id="33" name="Овал 32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048001" y="2088000"/>
              <a:ext cx="792089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>
                  <a:solidFill>
                    <a:schemeClr val="tx1"/>
                  </a:solidFill>
                </a:rPr>
                <a:t>ИППП </a:t>
              </a:r>
            </a:p>
          </p:txBody>
        </p:sp>
      </p:grpSp>
      <p:grpSp>
        <p:nvGrpSpPr>
          <p:cNvPr id="8" name="Группа 34"/>
          <p:cNvGrpSpPr/>
          <p:nvPr/>
        </p:nvGrpSpPr>
        <p:grpSpPr>
          <a:xfrm>
            <a:off x="2079452" y="4307118"/>
            <a:ext cx="1392857" cy="1484750"/>
            <a:chOff x="5993158" y="2088000"/>
            <a:chExt cx="911611" cy="900000"/>
          </a:xfrm>
        </p:grpSpPr>
        <p:sp>
          <p:nvSpPr>
            <p:cNvPr id="36" name="Овал 35"/>
            <p:cNvSpPr/>
            <p:nvPr/>
          </p:nvSpPr>
          <p:spPr>
            <a:xfrm>
              <a:off x="5993158" y="2151056"/>
              <a:ext cx="911611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33" b="1" dirty="0">
                  <a:solidFill>
                    <a:schemeClr val="bg2"/>
                  </a:solidFill>
                </a:rPr>
                <a:t>Drug </a:t>
              </a:r>
              <a:r>
                <a:rPr lang="ro-RO" sz="1433" b="1" dirty="0" err="1">
                  <a:solidFill>
                    <a:schemeClr val="bg2"/>
                  </a:solidFill>
                </a:rPr>
                <a:t>use</a:t>
              </a:r>
              <a:endParaRPr lang="ru-RU" sz="1433" b="1" dirty="0">
                <a:solidFill>
                  <a:schemeClr val="bg2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33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>
            <a:off x="3388720" y="5014254"/>
            <a:ext cx="964937" cy="1033861"/>
            <a:chOff x="6012160" y="2088000"/>
            <a:chExt cx="864096" cy="900000"/>
          </a:xfrm>
        </p:grpSpPr>
        <p:sp>
          <p:nvSpPr>
            <p:cNvPr id="39" name="Овал 38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>
                  <a:solidFill>
                    <a:schemeClr val="tx1"/>
                  </a:solidFill>
                </a:rPr>
                <a:t>Передозировка </a:t>
              </a:r>
            </a:p>
          </p:txBody>
        </p:sp>
      </p:grpSp>
      <p:grpSp>
        <p:nvGrpSpPr>
          <p:cNvPr id="10" name="Группа 40"/>
          <p:cNvGrpSpPr/>
          <p:nvPr/>
        </p:nvGrpSpPr>
        <p:grpSpPr>
          <a:xfrm>
            <a:off x="7779289" y="1467509"/>
            <a:ext cx="1464002" cy="1660651"/>
            <a:chOff x="6012160" y="2026900"/>
            <a:chExt cx="864096" cy="900000"/>
          </a:xfrm>
        </p:grpSpPr>
        <p:sp>
          <p:nvSpPr>
            <p:cNvPr id="42" name="Овал 41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048000" y="20269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 err="1">
                  <a:solidFill>
                    <a:schemeClr val="bg2"/>
                  </a:solidFill>
                </a:rPr>
                <a:t>Harm</a:t>
              </a:r>
              <a:r>
                <a:rPr lang="ro-RO" sz="1532" b="1" dirty="0">
                  <a:solidFill>
                    <a:schemeClr val="bg2"/>
                  </a:solidFill>
                </a:rPr>
                <a:t> </a:t>
              </a:r>
              <a:r>
                <a:rPr lang="ro-RO" sz="1532" b="1" dirty="0" err="1">
                  <a:solidFill>
                    <a:schemeClr val="bg2"/>
                  </a:solidFill>
                </a:rPr>
                <a:t>reduction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Группа 43"/>
          <p:cNvGrpSpPr/>
          <p:nvPr/>
        </p:nvGrpSpPr>
        <p:grpSpPr>
          <a:xfrm>
            <a:off x="9345591" y="2757743"/>
            <a:ext cx="1345073" cy="1484750"/>
            <a:chOff x="6012160" y="2088000"/>
            <a:chExt cx="880337" cy="900000"/>
          </a:xfrm>
        </p:grpSpPr>
        <p:sp>
          <p:nvSpPr>
            <p:cNvPr id="45" name="Овал 44"/>
            <p:cNvSpPr/>
            <p:nvPr/>
          </p:nvSpPr>
          <p:spPr>
            <a:xfrm>
              <a:off x="6012160" y="2170817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048000" y="2088000"/>
              <a:ext cx="844497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32" b="1" dirty="0">
                  <a:solidFill>
                    <a:schemeClr val="bg2"/>
                  </a:solidFill>
                </a:rPr>
                <a:t>SRH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Группа 46"/>
          <p:cNvGrpSpPr/>
          <p:nvPr/>
        </p:nvGrpSpPr>
        <p:grpSpPr>
          <a:xfrm>
            <a:off x="9192480" y="4201093"/>
            <a:ext cx="1396966" cy="1863827"/>
            <a:chOff x="6047999" y="1858217"/>
            <a:chExt cx="914300" cy="1129783"/>
          </a:xfrm>
        </p:grpSpPr>
        <p:sp>
          <p:nvSpPr>
            <p:cNvPr id="48" name="Овал 47"/>
            <p:cNvSpPr/>
            <p:nvPr/>
          </p:nvSpPr>
          <p:spPr>
            <a:xfrm>
              <a:off x="6051341" y="2033365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47999" y="1858217"/>
              <a:ext cx="914300" cy="112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32" b="1" dirty="0">
                  <a:solidFill>
                    <a:schemeClr val="bg2"/>
                  </a:solidFill>
                </a:rPr>
                <a:t>Mental Health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3" name="Группа 49"/>
          <p:cNvGrpSpPr/>
          <p:nvPr/>
        </p:nvGrpSpPr>
        <p:grpSpPr>
          <a:xfrm>
            <a:off x="7710366" y="5064505"/>
            <a:ext cx="1320258" cy="1484750"/>
            <a:chOff x="6012160" y="2088000"/>
            <a:chExt cx="864096" cy="900000"/>
          </a:xfrm>
        </p:grpSpPr>
        <p:sp>
          <p:nvSpPr>
            <p:cNvPr id="51" name="Овал 50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32" b="1" dirty="0">
                  <a:solidFill>
                    <a:schemeClr val="bg2"/>
                  </a:solidFill>
                </a:rPr>
                <a:t>Security 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Группа 52"/>
          <p:cNvGrpSpPr/>
          <p:nvPr/>
        </p:nvGrpSpPr>
        <p:grpSpPr>
          <a:xfrm>
            <a:off x="6440621" y="4738556"/>
            <a:ext cx="964937" cy="1033861"/>
            <a:chOff x="6012160" y="2088000"/>
            <a:chExt cx="864096" cy="900000"/>
          </a:xfrm>
        </p:grpSpPr>
        <p:sp>
          <p:nvSpPr>
            <p:cNvPr id="54" name="Овал 53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32" b="1" dirty="0" err="1">
                  <a:solidFill>
                    <a:schemeClr val="tx1"/>
                  </a:solidFill>
                </a:rPr>
                <a:t>Професс</a:t>
              </a:r>
              <a:r>
                <a:rPr lang="ru-RU" sz="1532" b="1" dirty="0">
                  <a:solidFill>
                    <a:schemeClr val="tx1"/>
                  </a:solidFill>
                </a:rPr>
                <a:t>. Интеграция </a:t>
              </a:r>
            </a:p>
          </p:txBody>
        </p:sp>
      </p:grpSp>
      <p:grpSp>
        <p:nvGrpSpPr>
          <p:cNvPr id="15" name="Группа 55"/>
          <p:cNvGrpSpPr/>
          <p:nvPr/>
        </p:nvGrpSpPr>
        <p:grpSpPr>
          <a:xfrm>
            <a:off x="6194037" y="2721087"/>
            <a:ext cx="1320258" cy="1484750"/>
            <a:chOff x="6012160" y="2088000"/>
            <a:chExt cx="864096" cy="900000"/>
          </a:xfrm>
        </p:grpSpPr>
        <p:sp>
          <p:nvSpPr>
            <p:cNvPr id="57" name="Овал 56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>
                  <a:solidFill>
                    <a:schemeClr val="bg2"/>
                  </a:solidFill>
                </a:rPr>
                <a:t>Legal </a:t>
              </a:r>
              <a:r>
                <a:rPr lang="ro-RO" sz="1532" b="1" dirty="0" err="1">
                  <a:solidFill>
                    <a:schemeClr val="bg2"/>
                  </a:solidFill>
                </a:rPr>
                <a:t>services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875" y="3704696"/>
            <a:ext cx="701201" cy="10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Стрелка вниз 62"/>
          <p:cNvSpPr/>
          <p:nvPr/>
        </p:nvSpPr>
        <p:spPr>
          <a:xfrm>
            <a:off x="7956950" y="2946532"/>
            <a:ext cx="861455" cy="689164"/>
          </a:xfrm>
          <a:prstGeom prst="downArrow">
            <a:avLst/>
          </a:prstGeom>
          <a:gradFill>
            <a:gsLst>
              <a:gs pos="100000">
                <a:schemeClr val="accent4"/>
              </a:gs>
              <a:gs pos="12000">
                <a:schemeClr val="accent1">
                  <a:lumMod val="60000"/>
                  <a:lumOff val="40000"/>
                </a:schemeClr>
              </a:gs>
              <a:gs pos="100000">
                <a:srgbClr val="A8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rot="3872637">
            <a:off x="8642802" y="3414665"/>
            <a:ext cx="861455" cy="689164"/>
          </a:xfrm>
          <a:prstGeom prst="downArrow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12000">
                <a:schemeClr val="accent1">
                  <a:lumMod val="60000"/>
                  <a:lumOff val="40000"/>
                </a:schemeClr>
              </a:gs>
              <a:gs pos="100000">
                <a:srgbClr val="A8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7948330">
            <a:off x="7278115" y="3514210"/>
            <a:ext cx="861455" cy="689164"/>
          </a:xfrm>
          <a:prstGeom prst="downArrow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12000">
                <a:schemeClr val="accent1">
                  <a:lumMod val="60000"/>
                  <a:lumOff val="40000"/>
                </a:schemeClr>
              </a:gs>
              <a:gs pos="100000">
                <a:srgbClr val="A8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66" name="Стрелка вверх 65"/>
          <p:cNvSpPr/>
          <p:nvPr/>
        </p:nvSpPr>
        <p:spPr>
          <a:xfrm>
            <a:off x="7956950" y="4669634"/>
            <a:ext cx="861455" cy="689164"/>
          </a:xfrm>
          <a:prstGeom prst="up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88B9D2"/>
              </a:gs>
              <a:gs pos="100000">
                <a:srgbClr val="C0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67" name="Стрелка вверх 66"/>
          <p:cNvSpPr/>
          <p:nvPr/>
        </p:nvSpPr>
        <p:spPr>
          <a:xfrm rot="18279517">
            <a:off x="8674925" y="4435554"/>
            <a:ext cx="861455" cy="689164"/>
          </a:xfrm>
          <a:prstGeom prst="up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88B9D2"/>
              </a:gs>
              <a:gs pos="100000">
                <a:srgbClr val="C0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68" name="Стрелка вверх 67"/>
          <p:cNvSpPr/>
          <p:nvPr/>
        </p:nvSpPr>
        <p:spPr>
          <a:xfrm rot="3379843">
            <a:off x="7224706" y="4434806"/>
            <a:ext cx="861455" cy="689164"/>
          </a:xfrm>
          <a:prstGeom prst="up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88B9D2"/>
              </a:gs>
              <a:gs pos="100000">
                <a:srgbClr val="C0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680">
              <a:latin typeface="Times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5853760" y="4014854"/>
            <a:ext cx="586861" cy="62031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71" name="Заголовок 70"/>
          <p:cNvSpPr>
            <a:spLocks noGrp="1"/>
          </p:cNvSpPr>
          <p:nvPr>
            <p:ph type="title"/>
          </p:nvPr>
        </p:nvSpPr>
        <p:spPr>
          <a:xfrm>
            <a:off x="2345200" y="247458"/>
            <a:ext cx="9019391" cy="10300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Conceptual transition in supporting clients: </a:t>
            </a:r>
            <a:br>
              <a:rPr lang="en-US" sz="2400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>from needs associated with HIV &amp; drug use </a:t>
            </a:r>
            <a:br>
              <a:rPr lang="en-US" sz="2400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>to universal human needs!</a:t>
            </a:r>
            <a:endParaRPr lang="ru-RU" sz="2400" dirty="0">
              <a:solidFill>
                <a:schemeClr val="accent3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3868" y="1703493"/>
            <a:ext cx="701201" cy="10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3" name="Группа 22"/>
          <p:cNvGrpSpPr/>
          <p:nvPr/>
        </p:nvGrpSpPr>
        <p:grpSpPr>
          <a:xfrm>
            <a:off x="4057668" y="3230588"/>
            <a:ext cx="1320258" cy="1306724"/>
            <a:chOff x="6029390" y="1945476"/>
            <a:chExt cx="864096" cy="792088"/>
          </a:xfrm>
        </p:grpSpPr>
        <p:sp>
          <p:nvSpPr>
            <p:cNvPr id="56" name="Овал 55"/>
            <p:cNvSpPr/>
            <p:nvPr/>
          </p:nvSpPr>
          <p:spPr>
            <a:xfrm>
              <a:off x="6029390" y="194547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094974" y="1967511"/>
              <a:ext cx="792088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>
                  <a:solidFill>
                    <a:schemeClr val="bg2"/>
                  </a:solidFill>
                </a:rPr>
                <a:t>Hepatitis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1" name="Группа 25"/>
          <p:cNvGrpSpPr/>
          <p:nvPr/>
        </p:nvGrpSpPr>
        <p:grpSpPr>
          <a:xfrm>
            <a:off x="3109610" y="4790454"/>
            <a:ext cx="1320258" cy="1484750"/>
            <a:chOff x="6012160" y="2088000"/>
            <a:chExt cx="864096" cy="900000"/>
          </a:xfrm>
        </p:grpSpPr>
        <p:sp>
          <p:nvSpPr>
            <p:cNvPr id="69" name="Овал 68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047998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>
                  <a:solidFill>
                    <a:schemeClr val="bg2"/>
                  </a:solidFill>
                </a:rPr>
                <a:t>TB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Группа 28"/>
          <p:cNvGrpSpPr/>
          <p:nvPr/>
        </p:nvGrpSpPr>
        <p:grpSpPr>
          <a:xfrm>
            <a:off x="2058872" y="3168545"/>
            <a:ext cx="1320258" cy="1484752"/>
            <a:chOff x="6012160" y="1974105"/>
            <a:chExt cx="864096" cy="900000"/>
          </a:xfrm>
        </p:grpSpPr>
        <p:sp>
          <p:nvSpPr>
            <p:cNvPr id="74" name="Овал 73"/>
            <p:cNvSpPr/>
            <p:nvPr/>
          </p:nvSpPr>
          <p:spPr>
            <a:xfrm>
              <a:off x="6012160" y="2028000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23406" y="1974105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>
                  <a:solidFill>
                    <a:schemeClr val="bg2"/>
                  </a:solidFill>
                </a:rPr>
                <a:t>HIV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Группа 31"/>
          <p:cNvGrpSpPr/>
          <p:nvPr/>
        </p:nvGrpSpPr>
        <p:grpSpPr>
          <a:xfrm>
            <a:off x="4195516" y="4168493"/>
            <a:ext cx="1320258" cy="1484750"/>
            <a:chOff x="6012159" y="2088000"/>
            <a:chExt cx="864096" cy="900000"/>
          </a:xfrm>
        </p:grpSpPr>
        <p:sp>
          <p:nvSpPr>
            <p:cNvPr id="77" name="Овал 76"/>
            <p:cNvSpPr/>
            <p:nvPr/>
          </p:nvSpPr>
          <p:spPr>
            <a:xfrm>
              <a:off x="6012159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048001" y="2088000"/>
              <a:ext cx="792089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532" b="1" dirty="0">
                  <a:solidFill>
                    <a:schemeClr val="bg2"/>
                  </a:solidFill>
                </a:rPr>
                <a:t>STI</a:t>
              </a:r>
              <a:r>
                <a:rPr lang="ru-RU" sz="1532" b="1" dirty="0">
                  <a:solidFill>
                    <a:schemeClr val="bg2"/>
                  </a:solidFill>
                </a:rPr>
                <a:t> </a:t>
              </a:r>
            </a:p>
          </p:txBody>
        </p:sp>
      </p:grpSp>
      <p:grpSp>
        <p:nvGrpSpPr>
          <p:cNvPr id="79" name="Группа 37"/>
          <p:cNvGrpSpPr/>
          <p:nvPr/>
        </p:nvGrpSpPr>
        <p:grpSpPr>
          <a:xfrm>
            <a:off x="3033082" y="2686625"/>
            <a:ext cx="1320258" cy="1484750"/>
            <a:chOff x="6012160" y="2088000"/>
            <a:chExt cx="864096" cy="900000"/>
          </a:xfrm>
        </p:grpSpPr>
        <p:sp>
          <p:nvSpPr>
            <p:cNvPr id="80" name="Овал 79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048000" y="2088000"/>
              <a:ext cx="792088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532" b="1" dirty="0">
                  <a:solidFill>
                    <a:schemeClr val="bg2"/>
                  </a:solidFill>
                </a:rPr>
                <a:t>Sex work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2" name="Группа 52"/>
          <p:cNvGrpSpPr/>
          <p:nvPr/>
        </p:nvGrpSpPr>
        <p:grpSpPr>
          <a:xfrm>
            <a:off x="6194307" y="4587112"/>
            <a:ext cx="1377764" cy="1306725"/>
            <a:chOff x="6012160" y="2132856"/>
            <a:chExt cx="880121" cy="792088"/>
          </a:xfrm>
        </p:grpSpPr>
        <p:sp>
          <p:nvSpPr>
            <p:cNvPr id="83" name="Овал 82"/>
            <p:cNvSpPr/>
            <p:nvPr/>
          </p:nvSpPr>
          <p:spPr>
            <a:xfrm>
              <a:off x="6012160" y="2132856"/>
              <a:ext cx="86409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0" b="1">
                <a:solidFill>
                  <a:schemeClr val="bg2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027159" y="2214210"/>
              <a:ext cx="865122" cy="7011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32" b="1" dirty="0">
                  <a:solidFill>
                    <a:schemeClr val="bg2"/>
                  </a:solidFill>
                </a:rPr>
                <a:t>Non-</a:t>
              </a:r>
              <a:r>
                <a:rPr lang="en-US" sz="1532" b="1" dirty="0" err="1">
                  <a:solidFill>
                    <a:schemeClr val="bg2"/>
                  </a:solidFill>
                </a:rPr>
                <a:t>communic</a:t>
              </a:r>
              <a:r>
                <a:rPr lang="en-US" sz="1100" b="1" dirty="0">
                  <a:solidFill>
                    <a:schemeClr val="bg2"/>
                  </a:solidFill>
                </a:rPr>
                <a:t>.</a:t>
              </a:r>
              <a:r>
                <a:rPr lang="en-US" sz="1532" b="1" dirty="0">
                  <a:solidFill>
                    <a:schemeClr val="bg2"/>
                  </a:solidFill>
                </a:rPr>
                <a:t> diseases</a:t>
              </a:r>
              <a:endParaRPr lang="ru-RU" sz="1532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4" name="Овал 103"/>
          <p:cNvSpPr/>
          <p:nvPr/>
        </p:nvSpPr>
        <p:spPr>
          <a:xfrm>
            <a:off x="9331076" y="928048"/>
            <a:ext cx="1981105" cy="184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0" b="1" dirty="0"/>
              <a:t>Universal coverage</a:t>
            </a:r>
            <a:endParaRPr lang="ru-RU" sz="1340" b="1" dirty="0"/>
          </a:p>
        </p:txBody>
      </p:sp>
    </p:spTree>
    <p:extLst>
      <p:ext uri="{BB962C8B-B14F-4D97-AF65-F5344CB8AC3E}">
        <p14:creationId xmlns:p14="http://schemas.microsoft.com/office/powerpoint/2010/main" val="237701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B296827E-298B-F73B-4413-6D3E8BDF9B19}"/>
              </a:ext>
            </a:extLst>
          </p:cNvPr>
          <p:cNvSpPr txBox="1"/>
          <p:nvPr/>
        </p:nvSpPr>
        <p:spPr>
          <a:xfrm>
            <a:off x="1542198" y="1842448"/>
            <a:ext cx="9239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“H</a:t>
            </a:r>
            <a:r>
              <a:rPr lang="ro-MD" sz="2400" b="1" dirty="0">
                <a:solidFill>
                  <a:schemeClr val="tx2"/>
                </a:solidFill>
              </a:rPr>
              <a:t>arm </a:t>
            </a:r>
            <a:r>
              <a:rPr lang="en-US" sz="2400" b="1" dirty="0">
                <a:solidFill>
                  <a:schemeClr val="tx2"/>
                </a:solidFill>
              </a:rPr>
              <a:t>R</a:t>
            </a:r>
            <a:r>
              <a:rPr lang="ro-MD" sz="2400" b="1" dirty="0" err="1">
                <a:solidFill>
                  <a:schemeClr val="tx2"/>
                </a:solidFill>
              </a:rPr>
              <a:t>eduction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is</a:t>
            </a:r>
            <a:r>
              <a:rPr lang="ro-MD" sz="2400" b="1" dirty="0">
                <a:solidFill>
                  <a:schemeClr val="tx2"/>
                </a:solidFill>
              </a:rPr>
              <a:t> a comprehensive </a:t>
            </a:r>
            <a:r>
              <a:rPr lang="ro-MD" sz="2400" b="1" dirty="0" err="1">
                <a:solidFill>
                  <a:schemeClr val="tx2"/>
                </a:solidFill>
              </a:rPr>
              <a:t>approach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with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positive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influence</a:t>
            </a:r>
            <a:r>
              <a:rPr lang="ro-MD" sz="2400" b="1" dirty="0">
                <a:solidFill>
                  <a:schemeClr val="tx2"/>
                </a:solidFill>
              </a:rPr>
              <a:t> in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health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and</a:t>
            </a:r>
            <a:r>
              <a:rPr lang="ro-MD" sz="2400" b="1" dirty="0">
                <a:solidFill>
                  <a:schemeClr val="tx2"/>
                </a:solidFill>
              </a:rPr>
              <a:t> social </a:t>
            </a:r>
            <a:r>
              <a:rPr lang="ro-MD" sz="2400" b="1" dirty="0" err="1">
                <a:solidFill>
                  <a:schemeClr val="tx2"/>
                </a:solidFill>
              </a:rPr>
              <a:t>spheres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and</a:t>
            </a:r>
            <a:r>
              <a:rPr lang="ro-MD" sz="2400" b="1" dirty="0">
                <a:solidFill>
                  <a:schemeClr val="tx2"/>
                </a:solidFill>
              </a:rPr>
              <a:t> for </a:t>
            </a:r>
            <a:r>
              <a:rPr lang="ro-MD" sz="2400" b="1" dirty="0" err="1">
                <a:solidFill>
                  <a:schemeClr val="tx2"/>
                </a:solidFill>
              </a:rPr>
              <a:t>setting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measurable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targets</a:t>
            </a:r>
            <a:r>
              <a:rPr lang="ro-MD" sz="2400" b="1" dirty="0">
                <a:solidFill>
                  <a:schemeClr val="tx2"/>
                </a:solidFill>
              </a:rPr>
              <a:t> for </a:t>
            </a:r>
            <a:r>
              <a:rPr lang="ro-MD" sz="2400" b="1" dirty="0" err="1">
                <a:solidFill>
                  <a:schemeClr val="tx2"/>
                </a:solidFill>
              </a:rPr>
              <a:t>the</a:t>
            </a:r>
            <a:r>
              <a:rPr lang="ro-MD" sz="2400" b="1" dirty="0">
                <a:solidFill>
                  <a:schemeClr val="tx2"/>
                </a:solidFill>
              </a:rPr>
              <a:t> impact on </a:t>
            </a:r>
            <a:r>
              <a:rPr lang="ro-MD" sz="2400" b="1" dirty="0" err="1">
                <a:solidFill>
                  <a:schemeClr val="tx2"/>
                </a:solidFill>
              </a:rPr>
              <a:t>health</a:t>
            </a:r>
            <a:r>
              <a:rPr lang="ro-MD" sz="2400" b="1" dirty="0">
                <a:solidFill>
                  <a:schemeClr val="tx2"/>
                </a:solidFill>
              </a:rPr>
              <a:t>, social </a:t>
            </a:r>
            <a:r>
              <a:rPr lang="ro-MD" sz="2400" b="1" dirty="0" err="1">
                <a:solidFill>
                  <a:schemeClr val="tx2"/>
                </a:solidFill>
              </a:rPr>
              <a:t>and</a:t>
            </a:r>
            <a:r>
              <a:rPr lang="ro-MD" sz="2400" b="1" dirty="0">
                <a:solidFill>
                  <a:schemeClr val="tx2"/>
                </a:solidFill>
              </a:rPr>
              <a:t> legal </a:t>
            </a:r>
            <a:r>
              <a:rPr lang="ro-MD" sz="2400" b="1" dirty="0" err="1">
                <a:solidFill>
                  <a:schemeClr val="tx2"/>
                </a:solidFill>
              </a:rPr>
              <a:t>aspects</a:t>
            </a:r>
            <a:r>
              <a:rPr lang="ro-MD" sz="2400" b="1" dirty="0">
                <a:solidFill>
                  <a:schemeClr val="tx2"/>
                </a:solidFill>
              </a:rPr>
              <a:t> of </a:t>
            </a:r>
            <a:r>
              <a:rPr lang="ro-MD" sz="2400" b="1" dirty="0" err="1">
                <a:solidFill>
                  <a:schemeClr val="tx2"/>
                </a:solidFill>
              </a:rPr>
              <a:t>the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life</a:t>
            </a:r>
            <a:r>
              <a:rPr lang="ro-MD" sz="2400" b="1" dirty="0">
                <a:solidFill>
                  <a:schemeClr val="tx2"/>
                </a:solidFill>
              </a:rPr>
              <a:t> of </a:t>
            </a:r>
            <a:r>
              <a:rPr lang="ro-MD" sz="2400" b="1" dirty="0" err="1">
                <a:solidFill>
                  <a:schemeClr val="tx2"/>
                </a:solidFill>
              </a:rPr>
              <a:t>people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who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use</a:t>
            </a:r>
            <a:r>
              <a:rPr lang="ro-MD" sz="2400" b="1" dirty="0">
                <a:solidFill>
                  <a:schemeClr val="tx2"/>
                </a:solidFill>
              </a:rPr>
              <a:t> </a:t>
            </a:r>
            <a:r>
              <a:rPr lang="ro-MD" sz="2400" b="1" dirty="0" err="1">
                <a:solidFill>
                  <a:schemeClr val="tx2"/>
                </a:solidFill>
              </a:rPr>
              <a:t>drugs</a:t>
            </a:r>
            <a:r>
              <a:rPr lang="en-US" sz="2400" b="1" dirty="0">
                <a:solidFill>
                  <a:schemeClr val="tx2"/>
                </a:solidFill>
              </a:rPr>
              <a:t>”</a:t>
            </a:r>
            <a:endParaRPr lang="ro-MD" sz="2400" b="1" dirty="0">
              <a:solidFill>
                <a:schemeClr val="tx2"/>
              </a:solidFill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931719B-E5F7-7CDF-55EB-AB2EC393DFF5}"/>
              </a:ext>
            </a:extLst>
          </p:cNvPr>
          <p:cNvSpPr txBox="1"/>
          <p:nvPr/>
        </p:nvSpPr>
        <p:spPr>
          <a:xfrm>
            <a:off x="4176216" y="4262483"/>
            <a:ext cx="7738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Eurasian Harm Reduction Association                             Position Paper on the Quality of Harm Reduction Services</a:t>
            </a:r>
            <a:endParaRPr lang="ro-M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Изображение 2">
            <a:extLst>
              <a:ext uri="{FF2B5EF4-FFF2-40B4-BE49-F238E27FC236}">
                <a16:creationId xmlns:a16="http://schemas.microsoft.com/office/drawing/2014/main" id="{EFA5F5D5-1831-73EB-B1F3-8138DBB0A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41" y="5389857"/>
            <a:ext cx="1819925" cy="72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81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858" y="2307323"/>
            <a:ext cx="6649828" cy="3014066"/>
          </a:xfrm>
          <a:prstGeom prst="rect">
            <a:avLst/>
          </a:prstGeom>
        </p:spPr>
        <p:txBody>
          <a:bodyPr wrap="square" lIns="89316" tIns="44658" rIns="89316" bIns="44658">
            <a:spAutoFit/>
          </a:bodyPr>
          <a:lstStyle/>
          <a:p>
            <a:pPr marL="446593" indent="-446593">
              <a:buFont typeface="Wingdings" panose="05000000000000000000" pitchFamily="2" charset="2"/>
              <a:buChar char="§"/>
            </a:pPr>
            <a:r>
              <a:rPr lang="en-US" sz="2400" dirty="0">
                <a:cs typeface="Myanmar Text" panose="020B0502040204020203" pitchFamily="34" charset="0"/>
              </a:rPr>
              <a:t>Global Fund support</a:t>
            </a:r>
          </a:p>
          <a:p>
            <a:pPr marL="446593" indent="-446593">
              <a:buFont typeface="Wingdings" panose="05000000000000000000" pitchFamily="2" charset="2"/>
              <a:buChar char="§"/>
            </a:pPr>
            <a:endParaRPr lang="en-US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r>
              <a:rPr lang="en-US" sz="2400" dirty="0">
                <a:cs typeface="Myanmar Text" panose="020B0502040204020203" pitchFamily="34" charset="0"/>
              </a:rPr>
              <a:t>Domestic support</a:t>
            </a:r>
            <a:endParaRPr lang="ro-RO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endParaRPr lang="ro-RO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r>
              <a:rPr lang="en-US" sz="2400" dirty="0">
                <a:cs typeface="Myanmar Text" panose="020B0502040204020203" pitchFamily="34" charset="0"/>
              </a:rPr>
              <a:t>Funds addressing refugees needs</a:t>
            </a:r>
            <a:endParaRPr lang="x-none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endParaRPr lang="ro-RO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r>
              <a:rPr lang="en-US" sz="2400" dirty="0">
                <a:cs typeface="Myanmar Text" panose="020B0502040204020203" pitchFamily="34" charset="0"/>
              </a:rPr>
              <a:t>Local support</a:t>
            </a:r>
            <a:endParaRPr lang="ro-RO" sz="2400" dirty="0">
              <a:cs typeface="Myanmar Text" panose="020B0502040204020203" pitchFamily="34" charset="0"/>
            </a:endParaRPr>
          </a:p>
          <a:p>
            <a:pPr marL="446593" indent="-446593">
              <a:buFont typeface="Wingdings" panose="05000000000000000000" pitchFamily="2" charset="2"/>
              <a:buChar char="§"/>
            </a:pPr>
            <a:endParaRPr lang="ro-RO" sz="2200" dirty="0">
              <a:cs typeface="Myanmar Tex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083" y="576091"/>
            <a:ext cx="4691516" cy="646341"/>
          </a:xfrm>
          <a:prstGeom prst="rect">
            <a:avLst/>
          </a:prstGeom>
          <a:noFill/>
        </p:spPr>
        <p:txBody>
          <a:bodyPr wrap="square" lIns="44649" tIns="22325" rIns="44649" bIns="22325" rtlCol="0">
            <a:spAutoFit/>
          </a:bodyPr>
          <a:lstStyle/>
          <a:p>
            <a:pPr algn="r"/>
            <a:r>
              <a:rPr lang="en-US" sz="3907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What helps us?</a:t>
            </a:r>
            <a:endParaRPr lang="id-ID" sz="3907" b="1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0686" y="2271851"/>
            <a:ext cx="4792198" cy="5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80686" y="2967321"/>
            <a:ext cx="2539577" cy="5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/>
          </a:p>
        </p:txBody>
      </p:sp>
      <p:sp>
        <p:nvSpPr>
          <p:cNvPr id="11" name="Прямоугольник 10"/>
          <p:cNvSpPr/>
          <p:nvPr/>
        </p:nvSpPr>
        <p:spPr>
          <a:xfrm>
            <a:off x="7080686" y="3706634"/>
            <a:ext cx="1836531" cy="5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/>
          </a:p>
        </p:txBody>
      </p:sp>
      <p:sp>
        <p:nvSpPr>
          <p:cNvPr id="12" name="Прямоугольник 11"/>
          <p:cNvSpPr/>
          <p:nvPr/>
        </p:nvSpPr>
        <p:spPr>
          <a:xfrm>
            <a:off x="7080686" y="4419581"/>
            <a:ext cx="243913" cy="5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44"/>
          </a:p>
        </p:txBody>
      </p:sp>
    </p:spTree>
    <p:extLst>
      <p:ext uri="{BB962C8B-B14F-4D97-AF65-F5344CB8AC3E}">
        <p14:creationId xmlns:p14="http://schemas.microsoft.com/office/powerpoint/2010/main" val="9425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: Rounded Corners 106"/>
          <p:cNvSpPr/>
          <p:nvPr/>
        </p:nvSpPr>
        <p:spPr>
          <a:xfrm>
            <a:off x="7777628" y="4865425"/>
            <a:ext cx="4260725" cy="62378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16" tIns="44658" rIns="89316" bIns="44658" rtlCol="0" anchor="ctr"/>
          <a:lstStyle/>
          <a:p>
            <a:pPr algn="ctr"/>
            <a:endParaRPr lang="en-US" sz="2344"/>
          </a:p>
        </p:txBody>
      </p:sp>
      <p:grpSp>
        <p:nvGrpSpPr>
          <p:cNvPr id="2" name="Group 1"/>
          <p:cNvGrpSpPr/>
          <p:nvPr/>
        </p:nvGrpSpPr>
        <p:grpSpPr>
          <a:xfrm>
            <a:off x="2549678" y="263921"/>
            <a:ext cx="5279210" cy="5225286"/>
            <a:chOff x="471495" y="705229"/>
            <a:chExt cx="5279209" cy="5459086"/>
          </a:xfrm>
        </p:grpSpPr>
        <p:sp>
          <p:nvSpPr>
            <p:cNvPr id="15" name="Freeform 51"/>
            <p:cNvSpPr>
              <a:spLocks/>
            </p:cNvSpPr>
            <p:nvPr/>
          </p:nvSpPr>
          <p:spPr bwMode="auto">
            <a:xfrm>
              <a:off x="471495" y="705229"/>
              <a:ext cx="5279209" cy="5459086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088" tIns="59544" rIns="119088" bIns="5954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344"/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691384" y="793973"/>
              <a:ext cx="4081232" cy="5055161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088" tIns="59544" rIns="119088" bIns="5954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344"/>
            </a:p>
          </p:txBody>
        </p:sp>
      </p:grpSp>
      <p:sp>
        <p:nvSpPr>
          <p:cNvPr id="104" name="Rectangle: Rounded Corners 103"/>
          <p:cNvSpPr/>
          <p:nvPr/>
        </p:nvSpPr>
        <p:spPr>
          <a:xfrm>
            <a:off x="3387363" y="3087725"/>
            <a:ext cx="6035070" cy="5641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16" tIns="44658" rIns="89316" bIns="44658"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93648" y="1107865"/>
            <a:ext cx="5060550" cy="545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16" tIns="44658" rIns="89316" bIns="44658" rtlCol="0" anchor="ctr"/>
          <a:lstStyle/>
          <a:p>
            <a:pPr algn="ctr"/>
            <a:endParaRPr lang="en-US" sz="2344"/>
          </a:p>
        </p:txBody>
      </p:sp>
      <p:sp>
        <p:nvSpPr>
          <p:cNvPr id="9" name="Rectangle 8"/>
          <p:cNvSpPr/>
          <p:nvPr/>
        </p:nvSpPr>
        <p:spPr>
          <a:xfrm>
            <a:off x="3787492" y="177833"/>
            <a:ext cx="5279210" cy="691443"/>
          </a:xfrm>
          <a:prstGeom prst="rect">
            <a:avLst/>
          </a:prstGeom>
        </p:spPr>
        <p:txBody>
          <a:bodyPr wrap="square" lIns="89316" tIns="44658" rIns="89316" bIns="44658">
            <a:spAutoFit/>
          </a:bodyPr>
          <a:lstStyle/>
          <a:p>
            <a:r>
              <a:rPr lang="en-US" sz="3907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ro-RO" sz="3907" b="1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</a:t>
            </a:r>
            <a:r>
              <a:rPr lang="ro-RO" sz="3907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o-RO" sz="3907" b="1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way</a:t>
            </a:r>
            <a:r>
              <a:rPr lang="ro-RO" sz="3907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o-RO" sz="3907" b="1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forward</a:t>
            </a:r>
            <a:endParaRPr lang="id-ID" sz="3907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96882" y="1100468"/>
            <a:ext cx="485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Integration of services and clients into national social</a:t>
            </a:r>
            <a:r>
              <a:rPr lang="x-none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x-none" sz="1600" b="1" dirty="0" err="1">
                <a:solidFill>
                  <a:schemeClr val="bg1"/>
                </a:solidFill>
                <a:latin typeface="+mj-lt"/>
              </a:rPr>
              <a:t>and</a:t>
            </a:r>
            <a:r>
              <a:rPr lang="x-none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x-none" sz="1600" b="1" dirty="0" err="1">
                <a:solidFill>
                  <a:schemeClr val="bg1"/>
                </a:solidFill>
                <a:latin typeface="+mj-lt"/>
              </a:rPr>
              <a:t>health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reforms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72617" y="3097783"/>
            <a:ext cx="550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Synergies with regional and global strategies and approaches 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28889" y="4949264"/>
            <a:ext cx="40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bg2"/>
                </a:solidFill>
                <a:latin typeface="+mj-lt"/>
              </a:rPr>
              <a:t>Client safety, satisfaction and well-being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>
            <a:off x="5410710" y="2115397"/>
            <a:ext cx="5708018" cy="4951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16" tIns="44658" rIns="89316" bIns="44658" rtlCol="0" anchor="ctr"/>
          <a:lstStyle/>
          <a:p>
            <a:pPr algn="ctr"/>
            <a:endParaRPr lang="en-US" sz="2344"/>
          </a:p>
        </p:txBody>
      </p:sp>
      <p:sp>
        <p:nvSpPr>
          <p:cNvPr id="65" name="TextBox 64"/>
          <p:cNvSpPr txBox="1"/>
          <p:nvPr/>
        </p:nvSpPr>
        <p:spPr>
          <a:xfrm>
            <a:off x="5548235" y="2200179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Financial diversification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3590676" y="3989750"/>
            <a:ext cx="5831759" cy="5732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16" tIns="44658" rIns="89316" bIns="44658" rtlCol="0" anchor="ctr"/>
          <a:lstStyle/>
          <a:p>
            <a:pPr algn="ctr"/>
            <a:endParaRPr lang="en-US" sz="2344"/>
          </a:p>
        </p:txBody>
      </p:sp>
      <p:sp>
        <p:nvSpPr>
          <p:cNvPr id="71" name="TextBox 70"/>
          <p:cNvSpPr txBox="1"/>
          <p:nvPr/>
        </p:nvSpPr>
        <p:spPr>
          <a:xfrm>
            <a:off x="3695090" y="4067348"/>
            <a:ext cx="559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Organizational development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38002" y="1057450"/>
            <a:ext cx="622647" cy="595981"/>
            <a:chOff x="5938000" y="1534265"/>
            <a:chExt cx="622647" cy="622647"/>
          </a:xfrm>
        </p:grpSpPr>
        <p:sp>
          <p:nvSpPr>
            <p:cNvPr id="77" name="Oval 76"/>
            <p:cNvSpPr/>
            <p:nvPr/>
          </p:nvSpPr>
          <p:spPr>
            <a:xfrm>
              <a:off x="5938000" y="1534265"/>
              <a:ext cx="622647" cy="6226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5" dirty="0"/>
            </a:p>
          </p:txBody>
        </p:sp>
        <p:sp>
          <p:nvSpPr>
            <p:cNvPr id="108" name="AutoShape 59"/>
            <p:cNvSpPr>
              <a:spLocks/>
            </p:cNvSpPr>
            <p:nvPr/>
          </p:nvSpPr>
          <p:spPr bwMode="auto">
            <a:xfrm>
              <a:off x="6071001" y="1711592"/>
              <a:ext cx="271660" cy="271196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4810" tIns="24810" rIns="24810" bIns="24810" anchor="ctr"/>
            <a:lstStyle/>
            <a:p>
              <a:pPr algn="ctr" defTabSz="22329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33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87536" y="2065512"/>
            <a:ext cx="622647" cy="595981"/>
            <a:chOff x="4187535" y="2587431"/>
            <a:chExt cx="622647" cy="622647"/>
          </a:xfrm>
        </p:grpSpPr>
        <p:sp>
          <p:nvSpPr>
            <p:cNvPr id="83" name="Oval 82"/>
            <p:cNvSpPr/>
            <p:nvPr/>
          </p:nvSpPr>
          <p:spPr>
            <a:xfrm>
              <a:off x="4187535" y="2587431"/>
              <a:ext cx="622647" cy="6226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5" dirty="0"/>
            </a:p>
          </p:txBody>
        </p:sp>
        <p:sp>
          <p:nvSpPr>
            <p:cNvPr id="109" name="AutoShape 139"/>
            <p:cNvSpPr>
              <a:spLocks/>
            </p:cNvSpPr>
            <p:nvPr/>
          </p:nvSpPr>
          <p:spPr bwMode="auto">
            <a:xfrm>
              <a:off x="4336816" y="2717203"/>
              <a:ext cx="324084" cy="314112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4810" tIns="24810" rIns="24810" bIns="24810" anchor="ctr"/>
            <a:lstStyle/>
            <a:p>
              <a:pPr algn="ctr" defTabSz="22329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33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95346" y="3034911"/>
            <a:ext cx="622647" cy="595981"/>
            <a:chOff x="2595345" y="3600204"/>
            <a:chExt cx="622647" cy="622647"/>
          </a:xfrm>
        </p:grpSpPr>
        <p:sp>
          <p:nvSpPr>
            <p:cNvPr id="89" name="Oval 88"/>
            <p:cNvSpPr/>
            <p:nvPr/>
          </p:nvSpPr>
          <p:spPr>
            <a:xfrm>
              <a:off x="2595345" y="3600204"/>
              <a:ext cx="622647" cy="6226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5" dirty="0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2725537" y="3733800"/>
              <a:ext cx="343614" cy="343614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11" name="AutoShape 126"/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2" name="AutoShape 127"/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690125" y="3966983"/>
            <a:ext cx="622647" cy="595981"/>
            <a:chOff x="2690123" y="4573982"/>
            <a:chExt cx="622647" cy="622647"/>
          </a:xfrm>
        </p:grpSpPr>
        <p:sp>
          <p:nvSpPr>
            <p:cNvPr id="92" name="Oval 91"/>
            <p:cNvSpPr/>
            <p:nvPr/>
          </p:nvSpPr>
          <p:spPr>
            <a:xfrm>
              <a:off x="2690123" y="4573982"/>
              <a:ext cx="622647" cy="6226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5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850952" y="4729770"/>
              <a:ext cx="286031" cy="286031"/>
              <a:chOff x="7275629" y="3045147"/>
              <a:chExt cx="464344" cy="464344"/>
            </a:xfrm>
            <a:solidFill>
              <a:schemeClr val="bg1"/>
            </a:solidFill>
          </p:grpSpPr>
          <p:sp>
            <p:nvSpPr>
              <p:cNvPr id="114" name="AutoShape 56"/>
              <p:cNvSpPr>
                <a:spLocks/>
              </p:cNvSpPr>
              <p:nvPr/>
            </p:nvSpPr>
            <p:spPr bwMode="auto">
              <a:xfrm>
                <a:off x="7275629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5" name="AutoShape 57"/>
              <p:cNvSpPr>
                <a:spLocks/>
              </p:cNvSpPr>
              <p:nvPr/>
            </p:nvSpPr>
            <p:spPr bwMode="auto">
              <a:xfrm>
                <a:off x="7594717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6" name="AutoShape 58"/>
              <p:cNvSpPr>
                <a:spLocks/>
              </p:cNvSpPr>
              <p:nvPr/>
            </p:nvSpPr>
            <p:spPr bwMode="auto">
              <a:xfrm>
                <a:off x="7435173" y="304514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315354" y="4845333"/>
            <a:ext cx="622647" cy="595981"/>
            <a:chOff x="5315353" y="5491633"/>
            <a:chExt cx="622647" cy="622647"/>
          </a:xfrm>
        </p:grpSpPr>
        <p:sp>
          <p:nvSpPr>
            <p:cNvPr id="95" name="Oval 94"/>
            <p:cNvSpPr/>
            <p:nvPr/>
          </p:nvSpPr>
          <p:spPr>
            <a:xfrm>
              <a:off x="5315353" y="5491633"/>
              <a:ext cx="622647" cy="62264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5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439241" y="5671595"/>
              <a:ext cx="374870" cy="327531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118" name="AutoShape 43"/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9" name="AutoShape 44"/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0" name="AutoShape 45"/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4810" tIns="24810" rIns="24810" bIns="24810" anchor="ctr"/>
              <a:lstStyle/>
              <a:p>
                <a:pPr algn="ctr" defTabSz="223296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33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41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4" grpId="0" animBg="1"/>
      <p:bldP spid="13" grpId="0" animBg="1"/>
      <p:bldP spid="9" grpId="0"/>
      <p:bldP spid="103" grpId="0" animBg="1"/>
      <p:bldP spid="105" grpId="0" animBg="1"/>
    </p:bldLst>
  </p:timing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3018a3-4faf-4e6b-8b26-f4217bce7ffb">
      <Terms xmlns="http://schemas.microsoft.com/office/infopath/2007/PartnerControls"/>
    </lcf76f155ced4ddcb4097134ff3c332f>
    <TaxCatchAll xmlns="250929fa-9806-4449-af20-7947085fa1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0113fd55e3a7651113e0d00ac87abd64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0c1de9030a1bfc3a6d45e52230890651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389DE3-6763-45C2-B76F-A4DA1EAFD6B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d3018a3-4faf-4e6b-8b26-f4217bce7ffb"/>
    <ds:schemaRef ds:uri="http://www.w3.org/XML/1998/namespace"/>
    <ds:schemaRef ds:uri="http://schemas.microsoft.com/office/infopath/2007/PartnerControls"/>
    <ds:schemaRef ds:uri="http://purl.org/dc/terms/"/>
    <ds:schemaRef ds:uri="250929fa-9806-4449-af20-7947085fa17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76C87B-EF6C-46E8-A8FE-BAE16CA34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8AFBE-8357-4A17-9CE1-2DCC38E77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 (2)</Template>
  <TotalTime>1006</TotalTime>
  <Words>577</Words>
  <Application>Microsoft Office PowerPoint</Application>
  <PresentationFormat>Widescreen</PresentationFormat>
  <Paragraphs>84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Courier New</vt:lpstr>
      <vt:lpstr>Gill Sans</vt:lpstr>
      <vt:lpstr>IAS Ribbon Sans Bold</vt:lpstr>
      <vt:lpstr>IAS Ribbon Sans Regular</vt:lpstr>
      <vt:lpstr>Myanmar Text</vt:lpstr>
      <vt:lpstr>Times</vt:lpstr>
      <vt:lpstr>Verdana</vt:lpstr>
      <vt:lpstr>Verdana Bold</vt:lpstr>
      <vt:lpstr>Wingdings</vt:lpstr>
      <vt:lpstr>IAS2023</vt:lpstr>
      <vt:lpstr>Integrated services for gender-based violence,  HCV and innovations for users of psychoactive substances in Moldova</vt:lpstr>
      <vt:lpstr>Conflict of interest disclosure</vt:lpstr>
      <vt:lpstr>The evolution of harm reduction in Moldova</vt:lpstr>
      <vt:lpstr>Three Pillars</vt:lpstr>
      <vt:lpstr>We work on…</vt:lpstr>
      <vt:lpstr>Conceptual transition in supporting clients:  from needs associated with HIV &amp; drug use  to universal human needs!</vt:lpstr>
      <vt:lpstr>PowerPoint Presentation</vt:lpstr>
      <vt:lpstr>PowerPoint Presentation</vt:lpstr>
      <vt:lpstr>PowerPoint Presentation</vt:lpstr>
      <vt:lpstr>“I'm Kolya! Of course... I take syringes and naloxone, condoms and ointments, and I take a lot of other things here. My friend takes pipes to smoke. But the most important thing for me is that in the summer I have somewhere to hide from the heat, and in the winter from the cold, I can have a snack here, I can lower my temperature or blood pressure... watch the news on TV or on the Internet. This is all important to me!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Emma Williams</dc:creator>
  <cp:lastModifiedBy>Preview 1 Rack 2</cp:lastModifiedBy>
  <cp:revision>30</cp:revision>
  <dcterms:created xsi:type="dcterms:W3CDTF">2024-05-23T11:45:32Z</dcterms:created>
  <dcterms:modified xsi:type="dcterms:W3CDTF">2024-07-20T09:56:52Z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0x0101008EA1DB0929D38B49BE3F7DB6EA59087A</vt:lpwstr>
  </property>
</Properties>
</file>