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21"/>
  </p:notesMasterIdLst>
  <p:sldIdLst>
    <p:sldId id="266" r:id="rId5"/>
    <p:sldId id="274" r:id="rId6"/>
    <p:sldId id="257" r:id="rId7"/>
    <p:sldId id="258" r:id="rId8"/>
    <p:sldId id="262" r:id="rId9"/>
    <p:sldId id="275" r:id="rId10"/>
    <p:sldId id="337" r:id="rId11"/>
    <p:sldId id="390" r:id="rId12"/>
    <p:sldId id="388" r:id="rId13"/>
    <p:sldId id="379" r:id="rId14"/>
    <p:sldId id="259" r:id="rId15"/>
    <p:sldId id="367" r:id="rId16"/>
    <p:sldId id="369" r:id="rId17"/>
    <p:sldId id="389" r:id="rId18"/>
    <p:sldId id="261" r:id="rId19"/>
    <p:sldId id="3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32500E-0EE2-A064-DE42-D136C62D0568}" name="David Otiashvili" initials="DO" userId="f5d318a9566ddbf4" providerId="Windows Live"/>
  <p188:author id="{13F062A8-DC88-BE71-964C-3CFDAB0BF887}" name="Emma Williams" initials="EW" userId="S::emma.williams@iasociety.org::63db2afe-75be-4bc2-8293-016e533a2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78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7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4386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91" r:id="rId6"/>
    <p:sldLayoutId id="2147483665" r:id="rId7"/>
    <p:sldLayoutId id="2147483667" r:id="rId8"/>
    <p:sldLayoutId id="2147483698" r:id="rId9"/>
    <p:sldLayoutId id="2147483699" r:id="rId10"/>
    <p:sldLayoutId id="2147483700" r:id="rId11"/>
    <p:sldLayoutId id="2147483686" r:id="rId12"/>
    <p:sldLayoutId id="2147483696" r:id="rId13"/>
    <p:sldLayoutId id="2147483687" r:id="rId14"/>
    <p:sldLayoutId id="2147483697" r:id="rId15"/>
    <p:sldLayoutId id="2147483674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vit.otiashvili@iliauni.edu.ge" TargetMode="External"/><Relationship Id="rId2" Type="http://schemas.openxmlformats.org/officeDocument/2006/relationships/hyperlink" Target="mailto:dato@altgeorgia.g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288/jsad.2021.82.75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doi:https://doi.org/10.1016/j.drugpo.2022.103649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Implementation and evaluation of a syringe vending machine trial in Tbilisi, Georgia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Person-centred and integrated healthcare and harm reduction services for people living with and affected by HIV, hepatitis C and tuberculosis in eastern Europe and central Asia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cs typeface="Arial" panose="020B0604020202020204" pitchFamily="34" charset="0"/>
              </a:rPr>
              <a:t>David </a:t>
            </a:r>
            <a:r>
              <a:rPr lang="en-GB" dirty="0" err="1">
                <a:cs typeface="Arial" panose="020B0604020202020204" pitchFamily="34" charset="0"/>
              </a:rPr>
              <a:t>Otiashvili</a:t>
            </a:r>
            <a:r>
              <a:rPr lang="en-GB" dirty="0">
                <a:cs typeface="Arial" panose="020B0604020202020204" pitchFamily="34" charset="0"/>
              </a:rPr>
              <a:t> MD, PhD, Addiction Research </a:t>
            </a:r>
            <a:r>
              <a:rPr lang="en-GB" dirty="0" err="1">
                <a:cs typeface="Arial" panose="020B0604020202020204" pitchFamily="34" charset="0"/>
              </a:rPr>
              <a:t>Center</a:t>
            </a:r>
            <a:r>
              <a:rPr lang="en-GB" dirty="0">
                <a:cs typeface="Arial" panose="020B0604020202020204" pitchFamily="34" charset="0"/>
              </a:rPr>
              <a:t> – Alternative Georgia; Ilia state University, Tbilisi, Georgia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8F6675-69EF-854F-8457-49074B59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48" y="304800"/>
            <a:ext cx="8559453" cy="9144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Reporting and HIV test results</a:t>
            </a:r>
            <a:endParaRPr lang="en-GE" sz="4000" dirty="0"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458" y="2696453"/>
            <a:ext cx="3740683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313" indent="-356313">
              <a:spcBef>
                <a:spcPts val="468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Brief questionnaire on the SVM touchscreen</a:t>
            </a:r>
            <a:endParaRPr lang="ka-GE" sz="2000" dirty="0"/>
          </a:p>
          <a:p>
            <a:pPr marL="356313" indent="-356313">
              <a:spcBef>
                <a:spcPts val="468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Brief questionnaire on the SIGMA web-portal</a:t>
            </a:r>
            <a:endParaRPr lang="ka-GE" sz="2000" dirty="0"/>
          </a:p>
          <a:p>
            <a:pPr marL="356313" indent="-356313">
              <a:spcBef>
                <a:spcPts val="468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QR</a:t>
            </a:r>
            <a:r>
              <a:rPr lang="ka-GE" sz="2000" dirty="0"/>
              <a:t> </a:t>
            </a:r>
            <a:r>
              <a:rPr lang="en-US" sz="2000" dirty="0"/>
              <a:t>code</a:t>
            </a:r>
            <a:endParaRPr lang="ka-GE" sz="2000" dirty="0"/>
          </a:p>
          <a:p>
            <a:pPr marL="356313" indent="-356313">
              <a:spcBef>
                <a:spcPts val="468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SMS /</a:t>
            </a:r>
            <a:r>
              <a:rPr lang="ka-GE" sz="2000" dirty="0"/>
              <a:t> </a:t>
            </a:r>
            <a:r>
              <a:rPr lang="en-US" sz="2000" dirty="0"/>
              <a:t>text message </a:t>
            </a:r>
            <a:endParaRPr lang="ka-GE" sz="2000" dirty="0"/>
          </a:p>
          <a:p>
            <a:pPr marL="356313" indent="-356313">
              <a:spcBef>
                <a:spcPts val="468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Landline telephone</a:t>
            </a:r>
            <a:endParaRPr lang="ka-GE" sz="2000" dirty="0"/>
          </a:p>
          <a:p>
            <a:pPr marL="356313" indent="-356313">
              <a:spcBef>
                <a:spcPts val="468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Viber /WhatsApp</a:t>
            </a:r>
            <a:endParaRPr lang="ka-G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9458" y="1993033"/>
            <a:ext cx="414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 ways for reporting were offered to beneficiaries: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51354D-D0C6-7DC9-71F5-41F1188C3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70613"/>
              </p:ext>
            </p:extLst>
          </p:nvPr>
        </p:nvGraphicFramePr>
        <p:xfrm>
          <a:off x="4943574" y="1894789"/>
          <a:ext cx="5410200" cy="439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82100345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549704217"/>
                    </a:ext>
                  </a:extLst>
                </a:gridCol>
              </a:tblGrid>
              <a:tr h="4242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 (unique clients)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73068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r>
                        <a:rPr lang="en-US" sz="2000" dirty="0"/>
                        <a:t>HIVST distributed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1,092 (453)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62108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r>
                        <a:rPr lang="en-US" sz="2000" dirty="0"/>
                        <a:t>Reported testing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450 (270)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85554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r>
                        <a:rPr lang="en-US" sz="2000" dirty="0"/>
                        <a:t>Performed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306 (215)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55743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r>
                        <a:rPr lang="en-US" sz="2000" dirty="0"/>
                        <a:t>Did not perform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 (52)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25148"/>
                  </a:ext>
                </a:extLst>
              </a:tr>
              <a:tr h="424282">
                <a:tc>
                  <a:txBody>
                    <a:bodyPr/>
                    <a:lstStyle/>
                    <a:p>
                      <a:r>
                        <a:rPr lang="en-US" sz="2000" dirty="0"/>
                        <a:t>Did not want to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74 (63)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914207"/>
                  </a:ext>
                </a:extLst>
              </a:tr>
              <a:tr h="738213">
                <a:tc>
                  <a:txBody>
                    <a:bodyPr/>
                    <a:lstStyle/>
                    <a:p>
                      <a:r>
                        <a:rPr lang="en-US" sz="2000" dirty="0"/>
                        <a:t>Reported positive test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75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92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91" y="1053307"/>
            <a:ext cx="7632700" cy="4343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000" b="1" u="sn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 largest cost component was </a:t>
            </a:r>
            <a:r>
              <a:rPr lang="en-GB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staff costs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51%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consumable costs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28%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equipment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start up, recurrent costs, and overheads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5%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 less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 cost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 user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€66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cost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 transaction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€7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of which approximately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€5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fixed costs and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€2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consumables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 the monthly number of transactions increased from the average of </a:t>
            </a:r>
            <a:r>
              <a:rPr lang="en-GB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1,622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per month to the highest monthly usage (</a:t>
            </a:r>
            <a:r>
              <a:rPr lang="en-GB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4,714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), the fixed costs per transaction would decrease to less than </a:t>
            </a:r>
            <a:r>
              <a:rPr lang="en-GB" sz="20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€1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3"/>
                </a:solidFill>
                <a:cs typeface="Arial" panose="020B0604020202020204" pitchFamily="34" charset="0"/>
              </a:rPr>
              <a:t>Economic evaluation</a:t>
            </a:r>
            <a:endParaRPr lang="en-GB" noProof="0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1D5EB-130B-3BFA-183B-B716DBA195E3}"/>
              </a:ext>
            </a:extLst>
          </p:cNvPr>
          <p:cNvSpPr txBox="1"/>
          <p:nvPr/>
        </p:nvSpPr>
        <p:spPr>
          <a:xfrm>
            <a:off x="3839400" y="5596254"/>
            <a:ext cx="8186682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Walker JG, </a:t>
            </a:r>
            <a:r>
              <a:rPr lang="en-GB" sz="1200" dirty="0" err="1">
                <a:ea typeface="Times New Roman" panose="02020603050405020304" pitchFamily="18" charset="0"/>
                <a:cs typeface="Arial" panose="020B0604020202020204" pitchFamily="34" charset="0"/>
              </a:rPr>
              <a:t>Kirtadze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 I, </a:t>
            </a:r>
            <a:r>
              <a:rPr lang="en-GB" sz="1200" dirty="0" err="1">
                <a:ea typeface="Times New Roman" panose="02020603050405020304" pitchFamily="18" charset="0"/>
                <a:cs typeface="Arial" panose="020B0604020202020204" pitchFamily="34" charset="0"/>
              </a:rPr>
              <a:t>Tabatadze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 M, Vickerman P, </a:t>
            </a:r>
            <a:r>
              <a:rPr lang="en-GB" sz="1200" dirty="0" err="1">
                <a:ea typeface="Times New Roman" panose="02020603050405020304" pitchFamily="18" charset="0"/>
                <a:cs typeface="Arial" panose="020B0604020202020204" pitchFamily="34" charset="0"/>
              </a:rPr>
              <a:t>Otiashvili</a:t>
            </a: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200" dirty="0">
                <a:ea typeface="Times New Roman" panose="02020603050405020304" pitchFamily="18" charset="0"/>
                <a:cs typeface="Arial" panose="020B0604020202020204" pitchFamily="34" charset="0"/>
              </a:rPr>
              <a:t> (2023).</a:t>
            </a:r>
            <a:r>
              <a:rPr 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Economic evaluation of syringe vending machines in Tbilisi, Georgia</a:t>
            </a:r>
            <a:r>
              <a:rPr lang="ru-RU" sz="1200" kern="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1200" dirty="0">
                <a:solidFill>
                  <a:srgbClr val="000000"/>
                </a:solidFill>
                <a:effectLst/>
              </a:rPr>
              <a:t>Harm Reduction Journal 2023 Vol. 20 Issue 1 Pages 103, DOI: 10.1186/s12954-023-00829-3</a:t>
            </a:r>
          </a:p>
        </p:txBody>
      </p:sp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1665289"/>
            <a:ext cx="7632704" cy="43472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effectLst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cs typeface="Arial" panose="020B0604020202020204" pitchFamily="34" charset="0"/>
              </a:rPr>
              <a:t>SVMs were installed only in the capital city – generalizability?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cs typeface="Arial" panose="020B0604020202020204" pitchFamily="34" charset="0"/>
              </a:rPr>
              <a:t>Observed stock outs may have had negative influence on generating the trust of people who use drugs for SVM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Measuring fidelity –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Due to deliberate contamination, cluster-based data could not be analysed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Limitations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533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1979112"/>
            <a:ext cx="7632704" cy="42645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SVM were well </a:t>
            </a:r>
            <a:r>
              <a:rPr lang="en-GB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accepted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by staff and clients, </a:t>
            </a:r>
            <a:r>
              <a:rPr lang="en-GB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reached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potential beneficiaries, and actively </a:t>
            </a:r>
            <a:r>
              <a:rPr lang="en-GB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utilized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by them</a:t>
            </a:r>
            <a:endParaRPr lang="ru-RU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SVM </a:t>
            </a:r>
            <a:r>
              <a:rPr lang="en-GB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improve access 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sterile injection equipment,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using SVM was associated with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receiving more syringes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SVM are 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economically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Potentially, can be used to deliver 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various services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different groups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(OAT, </a:t>
            </a:r>
            <a:r>
              <a:rPr lang="en-US" sz="2400" dirty="0" err="1">
                <a:ea typeface="Calibri" panose="020F0502020204030204" pitchFamily="34" charset="0"/>
                <a:cs typeface="Arial" panose="020B0604020202020204" pitchFamily="34" charset="0"/>
              </a:rPr>
              <a:t>PrEP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, HIV and HCV self-tests)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614362"/>
            <a:ext cx="7632700" cy="1223964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Conclusions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183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2129424"/>
            <a:ext cx="7632704" cy="41142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Explore how to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motivate field staff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better promote SVM among clients to reach more people who use drugs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Explore what specific strategies can </a:t>
            </a:r>
            <a:r>
              <a:rPr lang="en-US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facilitate engagement of people who use drugs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who are not in contact with prevention services</a:t>
            </a:r>
            <a:endParaRPr lang="en-GE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Future research needs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013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5825" y="1471613"/>
            <a:ext cx="10863263" cy="4729165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Supported by the 5% Initiative implemented by Expertise France and funded by the French Ministry of Europe and Foreign Affairs (Grant No. 17SANIN207).</a:t>
            </a:r>
          </a:p>
          <a:p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u="sng" dirty="0">
                <a:cs typeface="Arial" panose="020B0604020202020204" pitchFamily="34" charset="0"/>
              </a:rPr>
              <a:t>Partners: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National Centre for Disease Control and Public Health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Georgian Harm Reduction Network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cs typeface="Arial" panose="020B0604020202020204" pitchFamily="34" charset="0"/>
              </a:rPr>
              <a:t>Funding and partners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dato@altgeorgia.ge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davit.otiashvili@iliauni.edu.ge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Thank you</a:t>
            </a:r>
            <a:endParaRPr lang="en-GB" noProof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9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CEF99C-E9FF-4BE7-F459-C80EB08A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Conflict of interest disclosure</a:t>
            </a:r>
            <a:endParaRPr lang="en-CH" dirty="0"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30FCA3-38A4-8901-4CCE-19669CD1844E}"/>
              </a:ext>
            </a:extLst>
          </p:cNvPr>
          <p:cNvSpPr txBox="1">
            <a:spLocks/>
          </p:cNvSpPr>
          <p:nvPr/>
        </p:nvSpPr>
        <p:spPr>
          <a:xfrm>
            <a:off x="442912" y="2264782"/>
            <a:ext cx="11306175" cy="17260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 panose="020B0604020202020204" pitchFamily="34" charset="0"/>
              </a:rPr>
              <a:t>I have no relevant financial relationships with ineligible companies to disclose.</a:t>
            </a:r>
            <a:endParaRPr lang="en-GB" sz="2800" dirty="0">
              <a:cs typeface="Arial" panose="020B0604020202020204" pitchFamily="34" charset="0"/>
            </a:endParaRPr>
          </a:p>
          <a:p>
            <a:r>
              <a:rPr lang="en-US" sz="3200" b="1" dirty="0"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799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E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High prevalence of </a:t>
            </a:r>
            <a:r>
              <a:rPr lang="en-US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people who use drugs</a:t>
            </a:r>
            <a:endParaRPr lang="en-GE" sz="1800" b="1" kern="100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E" sz="1800" kern="100" dirty="0">
                <a:ea typeface="Aptos" panose="020B0004020202020204" pitchFamily="34" charset="0"/>
                <a:cs typeface="Arial" panose="020B0604020202020204" pitchFamily="34" charset="0"/>
              </a:rPr>
              <a:t>Georgia has highest prevalence – 2.2% of adult population</a:t>
            </a:r>
            <a:endParaRPr lang="en-GE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E" sz="1800" kern="100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E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High prevalence of HIV</a:t>
            </a:r>
          </a:p>
          <a:p>
            <a:pPr>
              <a:spcBef>
                <a:spcPts val="0"/>
              </a:spcBef>
            </a:pPr>
            <a:r>
              <a:rPr lang="en-GE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Up to 30% of </a:t>
            </a:r>
            <a:r>
              <a:rPr lang="en-US" sz="1800" kern="100" dirty="0">
                <a:ea typeface="Aptos" panose="020B0004020202020204" pitchFamily="34" charset="0"/>
                <a:cs typeface="Arial" panose="020B0604020202020204" pitchFamily="34" charset="0"/>
              </a:rPr>
              <a:t>people who use drugs are</a:t>
            </a:r>
            <a:r>
              <a:rPr lang="en-GE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living with HIV in some countries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E" sz="1800" kern="100" dirty="0">
              <a:effectLst/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E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Limited Access to Services</a:t>
            </a:r>
          </a:p>
          <a:p>
            <a:pPr>
              <a:spcBef>
                <a:spcPts val="0"/>
              </a:spcBef>
            </a:pPr>
            <a:r>
              <a:rPr lang="en-GE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Barriers include stigma, discriminatio</a:t>
            </a: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GE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and legal obstacles</a:t>
            </a:r>
          </a:p>
          <a:p>
            <a:pPr>
              <a:spcBef>
                <a:spcPts val="0"/>
              </a:spcBef>
            </a:pPr>
            <a:r>
              <a:rPr lang="en-GE" sz="1800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E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Behavio</a:t>
            </a:r>
            <a:r>
              <a:rPr lang="en-US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GE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rs</a:t>
            </a:r>
          </a:p>
          <a:p>
            <a:pPr>
              <a:spcBef>
                <a:spcPts val="0"/>
              </a:spcBef>
            </a:pPr>
            <a:r>
              <a:rPr lang="en-GE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Sharing needles and unsafe injecting practices</a:t>
            </a:r>
          </a:p>
          <a:p>
            <a:pPr>
              <a:spcBef>
                <a:spcPts val="0"/>
              </a:spcBef>
            </a:pPr>
            <a:r>
              <a:rPr lang="en-GE" sz="1800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E" sz="18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Current Interventions</a:t>
            </a:r>
          </a:p>
          <a:p>
            <a:pPr>
              <a:spcBef>
                <a:spcPts val="0"/>
              </a:spcBef>
            </a:pPr>
            <a:r>
              <a:rPr lang="en-GE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Often fail to address specific needs of </a:t>
            </a: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people who use drugs</a:t>
            </a:r>
            <a:endParaRPr lang="en-GE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>
                <a:cs typeface="Arial" panose="020B0604020202020204" pitchFamily="34" charset="0"/>
              </a:rPr>
              <a:t>Epidemiological situation in Georgia and EECA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3256767"/>
            <a:ext cx="5653085" cy="294400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>
                <a:cs typeface="Arial" panose="020B0604020202020204" pitchFamily="34" charset="0"/>
              </a:rPr>
              <a:t>Uninterrupted 24/7 access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cs typeface="Arial" panose="020B0604020202020204" pitchFamily="34" charset="0"/>
              </a:rPr>
              <a:t>Reaching most hidden groups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cs typeface="Arial" panose="020B0604020202020204" pitchFamily="34" charset="0"/>
              </a:rPr>
              <a:t>Improving geographical coverage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Do not replace traditional needle and syringe programmes!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Use syringe vending machines to c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omplement them!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832627" cy="14286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Why s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yringe vending machines (SVM) are effective</a:t>
            </a:r>
            <a:endParaRPr lang="en-GB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CD540-13DF-4440-8FFD-EFD90B0F98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4" y="2309811"/>
            <a:ext cx="11487150" cy="29336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cs typeface="Arial" panose="020B0604020202020204" pitchFamily="34" charset="0"/>
              </a:rPr>
              <a:t>Acceptability of syringe vending machines (SVM) was extremely high (97%)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cs typeface="Arial" panose="020B0604020202020204" pitchFamily="34" charset="0"/>
              </a:rPr>
              <a:t>T</a:t>
            </a:r>
            <a:r>
              <a:rPr lang="en-GB" sz="2200" dirty="0">
                <a:effectLst/>
                <a:cs typeface="Arial" panose="020B0604020202020204" pitchFamily="34" charset="0"/>
              </a:rPr>
              <a:t>he most highly endorsed features: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effectLst/>
                <a:cs typeface="Arial" panose="020B0604020202020204" pitchFamily="34" charset="0"/>
              </a:rPr>
              <a:t>uninterrupted free access to sterile injection equipment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cs typeface="Arial" panose="020B0604020202020204" pitchFamily="34" charset="0"/>
              </a:rPr>
              <a:t>p</a:t>
            </a:r>
            <a:r>
              <a:rPr lang="en-GB" sz="2200" dirty="0">
                <a:effectLst/>
                <a:cs typeface="Arial" panose="020B0604020202020204" pitchFamily="34" charset="0"/>
              </a:rPr>
              <a:t>rivacy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effectLst/>
                <a:cs typeface="Arial" panose="020B0604020202020204" pitchFamily="34" charset="0"/>
              </a:rPr>
              <a:t>anonymity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cs typeface="Arial" panose="020B0604020202020204" pitchFamily="34" charset="0"/>
              </a:rPr>
              <a:t>A</a:t>
            </a:r>
            <a:r>
              <a:rPr lang="en-GB" sz="2200" dirty="0">
                <a:effectLst/>
                <a:cs typeface="Arial" panose="020B0604020202020204" pitchFamily="34" charset="0"/>
              </a:rPr>
              <a:t>cceptability of HIV self-testing kits was also high, including among people who use drugs who have never been tested for HIV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86" y="441325"/>
            <a:ext cx="8868105" cy="122396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cs typeface="Arial" panose="020B0604020202020204" pitchFamily="34" charset="0"/>
              </a:rPr>
              <a:t>Acceptability and willingness to use (among out-of-service people who use drugs)</a:t>
            </a:r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FE600-E4EB-AB31-15ED-726AD6F4F749}"/>
              </a:ext>
            </a:extLst>
          </p:cNvPr>
          <p:cNvSpPr txBox="1"/>
          <p:nvPr/>
        </p:nvSpPr>
        <p:spPr>
          <a:xfrm>
            <a:off x="380999" y="5516564"/>
            <a:ext cx="114585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200" dirty="0" err="1">
                <a:effectLst/>
                <a:ea typeface="Times New Roman" panose="02020603050405020304" pitchFamily="18" charset="0"/>
              </a:rPr>
              <a:t>Otiashvili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, D.,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Kirtadze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, I.,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Vardanashvili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, I., </a:t>
            </a:r>
            <a:r>
              <a:rPr lang="en-US" sz="1200" dirty="0" err="1">
                <a:effectLst/>
                <a:ea typeface="Times New Roman" panose="02020603050405020304" pitchFamily="18" charset="0"/>
              </a:rPr>
              <a:t>Tabatadze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, M., &amp; Ober, A. J. (2019). Perceived acceptability of and willingness to use syringe vending machines: results of a cross-sectional survey of out-of-service people who inject drugs in Tbilisi, Georgia. </a:t>
            </a:r>
            <a:r>
              <a:rPr lang="en-US" sz="1200" i="1" dirty="0">
                <a:effectLst/>
                <a:ea typeface="Times New Roman" panose="02020603050405020304" pitchFamily="18" charset="0"/>
              </a:rPr>
              <a:t>Harm Reduction Journal, 16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(1), 21. doi:10.1186/s12954-019-0292-8</a:t>
            </a:r>
            <a:endParaRPr lang="en-GE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1990965"/>
            <a:ext cx="7632704" cy="320357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Local adaptation to context </a:t>
            </a:r>
            <a:r>
              <a:rPr lang="en-US" sz="2000" dirty="0">
                <a:cs typeface="Arial" panose="020B0604020202020204" pitchFamily="34" charset="0"/>
              </a:rPr>
              <a:t>– serve different populations, located at pharmacy entrance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Hardware update </a:t>
            </a:r>
            <a:r>
              <a:rPr lang="en-US" sz="2000" dirty="0">
                <a:cs typeface="Arial" panose="020B0604020202020204" pitchFamily="34" charset="0"/>
              </a:rPr>
              <a:t>– RFID reader, LCD touchscreen, Raspberry Pi, internet modem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SVM software </a:t>
            </a:r>
            <a:r>
              <a:rPr lang="en-US" sz="2000" dirty="0">
                <a:cs typeface="Arial" panose="020B0604020202020204" pitchFamily="34" charset="0"/>
              </a:rPr>
              <a:t>– real time data exchange and communication capabilities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SIGMA plastic cards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Adaptation of SVM model</a:t>
            </a:r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B0091-FAD7-0EF7-9373-E5B6DD760DE3}"/>
              </a:ext>
            </a:extLst>
          </p:cNvPr>
          <p:cNvSpPr txBox="1"/>
          <p:nvPr/>
        </p:nvSpPr>
        <p:spPr>
          <a:xfrm>
            <a:off x="3817939" y="5414962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Otiashvili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D.,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Kirtadze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I.,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Mgebrishvili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T.,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Beselia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A.,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Tabatadze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Otiashvili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N., Ober, A. J., &amp; Iguchi, M. Y. (2021). Smart Syringe Vending Machines: Research Capabilities and Implications for Research Data Collection.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Journal of Studies on Alcohol and Drugs, 82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(6), 752-757. </a:t>
            </a:r>
            <a:r>
              <a:rPr lang="en-GB" sz="1200" u="none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https://doi.org/10.15288/jsad.2021.82.752</a:t>
            </a:r>
            <a:r>
              <a:rPr lang="en-GB" sz="1200" u="none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GE" sz="1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1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A6BB2-FBC3-CE44-8A48-4F5092CE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54" y="1271433"/>
            <a:ext cx="2161966" cy="4888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37D996-017F-0243-BFC0-0C04C55EE57E}"/>
              </a:ext>
            </a:extLst>
          </p:cNvPr>
          <p:cNvSpPr txBox="1"/>
          <p:nvPr/>
        </p:nvSpPr>
        <p:spPr>
          <a:xfrm>
            <a:off x="6064294" y="1774547"/>
            <a:ext cx="160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cs typeface="Sylfaen"/>
              </a:rPr>
              <a:t>Touch Screen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9D7053-1AB5-4D4C-92AB-453D121D14AA}"/>
              </a:ext>
            </a:extLst>
          </p:cNvPr>
          <p:cNvCxnSpPr>
            <a:cxnSpLocks/>
          </p:cNvCxnSpPr>
          <p:nvPr/>
        </p:nvCxnSpPr>
        <p:spPr>
          <a:xfrm flipH="1">
            <a:off x="4208682" y="1887054"/>
            <a:ext cx="16347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AB017F-C77A-9447-9611-14F1E918C162}"/>
              </a:ext>
            </a:extLst>
          </p:cNvPr>
          <p:cNvSpPr txBox="1"/>
          <p:nvPr/>
        </p:nvSpPr>
        <p:spPr>
          <a:xfrm>
            <a:off x="6080685" y="3074183"/>
            <a:ext cx="26613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</a:rPr>
              <a:t>RFID</a:t>
            </a:r>
            <a:r>
              <a:rPr lang="ka-GE" sz="1350" dirty="0">
                <a:solidFill>
                  <a:schemeClr val="tx2"/>
                </a:solidFill>
              </a:rPr>
              <a:t> </a:t>
            </a:r>
            <a:r>
              <a:rPr lang="en-US" sz="1350" dirty="0">
                <a:solidFill>
                  <a:schemeClr val="tx2"/>
                </a:solidFill>
              </a:rPr>
              <a:t>reader for plastic cards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7D920-D652-EC48-8957-ADBA5C54A02A}"/>
              </a:ext>
            </a:extLst>
          </p:cNvPr>
          <p:cNvSpPr txBox="1"/>
          <p:nvPr/>
        </p:nvSpPr>
        <p:spPr>
          <a:xfrm>
            <a:off x="7411338" y="1771495"/>
            <a:ext cx="33533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by default menu of products for sale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462FCF-4E21-184D-B511-AAA52A438FD3}"/>
              </a:ext>
            </a:extLst>
          </p:cNvPr>
          <p:cNvCxnSpPr>
            <a:cxnSpLocks/>
          </p:cNvCxnSpPr>
          <p:nvPr/>
        </p:nvCxnSpPr>
        <p:spPr>
          <a:xfrm flipH="1">
            <a:off x="4235767" y="2589822"/>
            <a:ext cx="160764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C344B9-7B3E-4B40-8C56-4ACEC7EC1930}"/>
              </a:ext>
            </a:extLst>
          </p:cNvPr>
          <p:cNvCxnSpPr>
            <a:cxnSpLocks/>
          </p:cNvCxnSpPr>
          <p:nvPr/>
        </p:nvCxnSpPr>
        <p:spPr>
          <a:xfrm flipH="1">
            <a:off x="4235767" y="3207757"/>
            <a:ext cx="160764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7B1384-1455-7844-AEC9-FECE5B377B00}"/>
              </a:ext>
            </a:extLst>
          </p:cNvPr>
          <p:cNvSpPr txBox="1"/>
          <p:nvPr/>
        </p:nvSpPr>
        <p:spPr>
          <a:xfrm>
            <a:off x="6080686" y="2412215"/>
            <a:ext cx="504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E" sz="1350" dirty="0">
                <a:solidFill>
                  <a:schemeClr val="tx2"/>
                </a:solidFill>
              </a:rPr>
              <a:t>Slot for money to purchase goods from upper 2 shelves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E2A926-904B-B04D-8D7B-97CB5DF4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82" y="3564764"/>
            <a:ext cx="1133226" cy="71432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6C534A-33B6-8C43-9A05-9B5AB801C271}"/>
              </a:ext>
            </a:extLst>
          </p:cNvPr>
          <p:cNvCxnSpPr>
            <a:cxnSpLocks/>
          </p:cNvCxnSpPr>
          <p:nvPr/>
        </p:nvCxnSpPr>
        <p:spPr>
          <a:xfrm flipH="1" flipV="1">
            <a:off x="5940485" y="3864944"/>
            <a:ext cx="745703" cy="56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F6D69D-429E-CD4F-BD94-2EB21B906DEF}"/>
              </a:ext>
            </a:extLst>
          </p:cNvPr>
          <p:cNvSpPr txBox="1"/>
          <p:nvPr/>
        </p:nvSpPr>
        <p:spPr>
          <a:xfrm>
            <a:off x="6808992" y="3530426"/>
            <a:ext cx="35148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Plastic card for activation of HIV prevention menu </a:t>
            </a:r>
            <a:r>
              <a:rPr lang="en-GB" sz="1350" dirty="0"/>
              <a:t>distributed by the needle and syringe programmes to people who use drugs and men who have sex with men</a:t>
            </a:r>
            <a:endParaRPr lang="en-GE" sz="1350" dirty="0"/>
          </a:p>
          <a:p>
            <a:endParaRPr lang="en-GE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A657A8-1830-1345-9144-3CD1B91B3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957" y="4389156"/>
            <a:ext cx="1661458" cy="18056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49CD56-C960-FA49-B20C-5A0FB2AE1ABA}"/>
              </a:ext>
            </a:extLst>
          </p:cNvPr>
          <p:cNvSpPr txBox="1"/>
          <p:nvPr/>
        </p:nvSpPr>
        <p:spPr>
          <a:xfrm>
            <a:off x="7039893" y="5108318"/>
            <a:ext cx="44871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menu with the list of HIV prevention packages  - </a:t>
            </a:r>
          </a:p>
          <a:p>
            <a:r>
              <a:rPr lang="en-GB" sz="1350" dirty="0"/>
              <a:t>activated when plastic card is used</a:t>
            </a:r>
            <a:endParaRPr lang="en-GE" sz="135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EA3840-40B2-CB4A-A0F0-230D631357C1}"/>
              </a:ext>
            </a:extLst>
          </p:cNvPr>
          <p:cNvCxnSpPr>
            <a:cxnSpLocks/>
          </p:cNvCxnSpPr>
          <p:nvPr/>
        </p:nvCxnSpPr>
        <p:spPr>
          <a:xfrm flipH="1" flipV="1">
            <a:off x="6145489" y="5350691"/>
            <a:ext cx="745703" cy="56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F1456A48-442E-7374-4A59-EDB40668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55" y="266406"/>
            <a:ext cx="8891918" cy="1223964"/>
          </a:xfrm>
        </p:spPr>
        <p:txBody>
          <a:bodyPr>
            <a:normAutofit/>
          </a:bodyPr>
          <a:lstStyle/>
          <a:p>
            <a:r>
              <a:rPr lang="en-US" sz="3600" dirty="0"/>
              <a:t>SVM tailored to the needs of target population 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362322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8F2BD-EBD5-F8A3-B8D0-765245D7EE3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8563755"/>
              </p:ext>
            </p:extLst>
          </p:nvPr>
        </p:nvGraphicFramePr>
        <p:xfrm>
          <a:off x="442913" y="1903955"/>
          <a:ext cx="11306174" cy="41836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3229">
                  <a:extLst>
                    <a:ext uri="{9D8B030D-6E8A-4147-A177-3AD203B41FA5}">
                      <a16:colId xmlns:a16="http://schemas.microsoft.com/office/drawing/2014/main" val="2002782973"/>
                    </a:ext>
                  </a:extLst>
                </a:gridCol>
                <a:gridCol w="8792945">
                  <a:extLst>
                    <a:ext uri="{9D8B030D-6E8A-4147-A177-3AD203B41FA5}">
                      <a16:colId xmlns:a16="http://schemas.microsoft.com/office/drawing/2014/main" val="4080598435"/>
                    </a:ext>
                  </a:extLst>
                </a:gridCol>
              </a:tblGrid>
              <a:tr h="445804">
                <a:tc>
                  <a:txBody>
                    <a:bodyPr/>
                    <a:lstStyle/>
                    <a:p>
                      <a:r>
                        <a:rPr lang="en-US" sz="2000" b="1" dirty="0"/>
                        <a:t>Reach</a:t>
                      </a:r>
                      <a:endParaRPr lang="en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1,846 SVM access cards (unique clients)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36249"/>
                  </a:ext>
                </a:extLst>
              </a:tr>
              <a:tr h="1474580">
                <a:tc>
                  <a:txBody>
                    <a:bodyPr/>
                    <a:lstStyle/>
                    <a:p>
                      <a:r>
                        <a:rPr lang="en-US" sz="2000" b="1" dirty="0"/>
                        <a:t>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SVM</a:t>
                      </a:r>
                      <a:r>
                        <a:rPr lang="en-US" sz="2000" b="1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dispensed 14% of all syringes distributed by HIV prevention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Using SVM was associated with people who use drugs receiving more sterile syringes from HIV prevention outlets</a:t>
                      </a:r>
                      <a:endParaRPr lang="ru-RU" sz="2000" dirty="0">
                        <a:solidFill>
                          <a:srgbClr val="222222"/>
                        </a:solidFill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08670"/>
                  </a:ext>
                </a:extLst>
              </a:tr>
              <a:tr h="1474580">
                <a:tc>
                  <a:txBody>
                    <a:bodyPr/>
                    <a:lstStyle/>
                    <a:p>
                      <a:r>
                        <a:rPr lang="en-US" sz="2000" b="1" dirty="0"/>
                        <a:t>Adoption</a:t>
                      </a:r>
                      <a:endParaRPr lang="en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invited HIV prevention sites (N=5) agreed to participate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61%</a:t>
                      </a: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individuals who received access cards used SVM at least once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Women and young people were more likely to use SVM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94341"/>
                  </a:ext>
                </a:extLst>
              </a:tr>
              <a:tr h="788729">
                <a:tc>
                  <a:txBody>
                    <a:bodyPr/>
                    <a:lstStyle/>
                    <a:p>
                      <a:r>
                        <a:rPr lang="en-US" sz="2000" b="1" dirty="0"/>
                        <a:t>Implementation</a:t>
                      </a:r>
                      <a:endParaRPr lang="en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some sites adherence of the outreach staff to the operational protocol was suboptimal</a:t>
                      </a:r>
                      <a:endParaRPr lang="en-GE" sz="2000" dirty="0"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6616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41B7E9-F657-DF0D-3C00-ADDBA649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ka-GE" dirty="0"/>
              <a:t> </a:t>
            </a:r>
            <a:r>
              <a:rPr lang="en-US" dirty="0"/>
              <a:t>demonstrate value of approach</a:t>
            </a:r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5D957-0B5C-C2BA-A66A-D91934AE37E7}"/>
              </a:ext>
            </a:extLst>
          </p:cNvPr>
          <p:cNvSpPr txBox="1"/>
          <p:nvPr/>
        </p:nvSpPr>
        <p:spPr>
          <a:xfrm>
            <a:off x="442913" y="6211669"/>
            <a:ext cx="10329862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Otiashvili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D.,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Kirtadze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I.,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Mgebrishvili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T.,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Beselia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A.,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Tabatadze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M., </a:t>
            </a:r>
            <a:r>
              <a:rPr lang="en-GB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Vardanashvili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I., &amp; Ober, A. J. (2022). Implementation and evaluation of a syringe vending machine trial in Tbilisi, Georgia. </a:t>
            </a:r>
            <a:r>
              <a:rPr lang="en-GB" sz="1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International Journal of Drug Policy, 103</a:t>
            </a: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103649. </a:t>
            </a:r>
            <a:r>
              <a:rPr lang="en-GB" sz="1200" u="none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doi:https://doi.org/10.1016/j.drugpo.2022.103649</a:t>
            </a:r>
            <a:endParaRPr lang="en-GE" sz="1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9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2589-EEE1-B667-680E-359B62A6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Reach of harm reduction services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n-US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n-GB" sz="2400" b="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19 July 2019 - 31 May 2024)</a:t>
            </a:r>
            <a:br>
              <a:rPr lang="ka-GE" sz="3200" b="0" dirty="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8DF7BA-BE49-2084-91FF-781EBC491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7211"/>
              </p:ext>
            </p:extLst>
          </p:nvPr>
        </p:nvGraphicFramePr>
        <p:xfrm>
          <a:off x="2400627" y="2464014"/>
          <a:ext cx="6934200" cy="321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3514188166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628259777"/>
                    </a:ext>
                  </a:extLst>
                </a:gridCol>
              </a:tblGrid>
              <a:tr h="642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07301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2400" dirty="0"/>
                        <a:t>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206,973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12854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2400" dirty="0"/>
                        <a:t>Unique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1,831 (173 women)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12725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2400" dirty="0"/>
                        <a:t>Needles / syringes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1,292,307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194858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2400" dirty="0"/>
                        <a:t>Naloxone kits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14,467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0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10375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0113fd55e3a7651113e0d00ac87abd64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0c1de9030a1bfc3a6d45e52230890651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3018a3-4faf-4e6b-8b26-f4217bce7ffb">
      <Terms xmlns="http://schemas.microsoft.com/office/infopath/2007/PartnerControls"/>
    </lcf76f155ced4ddcb4097134ff3c332f>
    <TaxCatchAll xmlns="250929fa-9806-4449-af20-7947085fa170" xsi:nil="true"/>
  </documentManagement>
</p:properties>
</file>

<file path=customXml/itemProps1.xml><?xml version="1.0" encoding="utf-8"?>
<ds:datastoreItem xmlns:ds="http://schemas.openxmlformats.org/officeDocument/2006/customXml" ds:itemID="{3876C87B-EF6C-46E8-A8FE-BAE16CA34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8AFBE-8357-4A17-9CE1-2DCC38E77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89DE3-6763-45C2-B76F-A4DA1EAFD6B1}">
  <ds:schemaRefs>
    <ds:schemaRef ds:uri="http://schemas.microsoft.com/office/2006/metadata/properties"/>
    <ds:schemaRef ds:uri="http://schemas.microsoft.com/office/infopath/2007/PartnerControls"/>
    <ds:schemaRef ds:uri="3d3018a3-4faf-4e6b-8b26-f4217bce7ffb"/>
    <ds:schemaRef ds:uri="250929fa-9806-4449-af20-7947085fa1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 (2)</Template>
  <TotalTime>2775</TotalTime>
  <Words>1160</Words>
  <Application>Microsoft Office PowerPoint</Application>
  <PresentationFormat>Widescreen</PresentationFormat>
  <Paragraphs>131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IAS Ribbon Sans Bold</vt:lpstr>
      <vt:lpstr>IAS Ribbon Sans Regular</vt:lpstr>
      <vt:lpstr>Sylfaen</vt:lpstr>
      <vt:lpstr>Times New Roman</vt:lpstr>
      <vt:lpstr>Verdana</vt:lpstr>
      <vt:lpstr>Verdana Bold</vt:lpstr>
      <vt:lpstr>Wingdings</vt:lpstr>
      <vt:lpstr>IAS2023</vt:lpstr>
      <vt:lpstr>Implementation and evaluation of a syringe vending machine trial in Tbilisi, Georgia</vt:lpstr>
      <vt:lpstr>Conflict of interest disclosure</vt:lpstr>
      <vt:lpstr>Epidemiological situation in Georgia and EECA</vt:lpstr>
      <vt:lpstr>Why syringe vending machines (SVM) are effective</vt:lpstr>
      <vt:lpstr>Acceptability and willingness to use (among out-of-service people who use drugs)</vt:lpstr>
      <vt:lpstr>Adaptation of SVM model</vt:lpstr>
      <vt:lpstr>SVM tailored to the needs of target population </vt:lpstr>
      <vt:lpstr>Results demonstrate value of approach</vt:lpstr>
      <vt:lpstr>Reach of harm reduction services (19 July 2019 - 31 May 2024) </vt:lpstr>
      <vt:lpstr>Reporting and HIV test results</vt:lpstr>
      <vt:lpstr>Economic evaluation</vt:lpstr>
      <vt:lpstr>Limitations</vt:lpstr>
      <vt:lpstr>Conclusions</vt:lpstr>
      <vt:lpstr>Future research needs</vt:lpstr>
      <vt:lpstr>Funding and partners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Emma Williams</dc:creator>
  <cp:lastModifiedBy>Preview 5 Rack 2</cp:lastModifiedBy>
  <cp:revision>25</cp:revision>
  <dcterms:created xsi:type="dcterms:W3CDTF">2024-05-23T11:45:32Z</dcterms:created>
  <dcterms:modified xsi:type="dcterms:W3CDTF">2024-07-18T15:11:16Z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0x0101008EA1DB0929D38B49BE3F7DB6EA59087A</vt:lpwstr>
  </property>
</Properties>
</file>