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4"/>
  </p:sldMasterIdLst>
  <p:notesMasterIdLst>
    <p:notesMasterId r:id="rId20"/>
  </p:notesMasterIdLst>
  <p:sldIdLst>
    <p:sldId id="266" r:id="rId5"/>
    <p:sldId id="267" r:id="rId6"/>
    <p:sldId id="285" r:id="rId7"/>
    <p:sldId id="274" r:id="rId8"/>
    <p:sldId id="275" r:id="rId9"/>
    <p:sldId id="279" r:id="rId10"/>
    <p:sldId id="280" r:id="rId11"/>
    <p:sldId id="278" r:id="rId12"/>
    <p:sldId id="277" r:id="rId13"/>
    <p:sldId id="281" r:id="rId14"/>
    <p:sldId id="282" r:id="rId15"/>
    <p:sldId id="286" r:id="rId16"/>
    <p:sldId id="287" r:id="rId17"/>
    <p:sldId id="283" r:id="rId18"/>
    <p:sldId id="28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озділ за замовчуванням" id="{0AF28ABA-0A9A-4974-86C5-C7F7CA60EAC9}">
          <p14:sldIdLst>
            <p14:sldId id="266"/>
            <p14:sldId id="267"/>
            <p14:sldId id="285"/>
            <p14:sldId id="274"/>
            <p14:sldId id="275"/>
            <p14:sldId id="279"/>
            <p14:sldId id="280"/>
            <p14:sldId id="278"/>
            <p14:sldId id="277"/>
            <p14:sldId id="281"/>
            <p14:sldId id="282"/>
            <p14:sldId id="286"/>
            <p14:sldId id="287"/>
            <p14:sldId id="283"/>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90F1F6-B93E-474E-89C3-E02549027861}" v="44" dt="2024-06-24T13:01:04.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80" autoAdjust="0"/>
    <p:restoredTop sz="85614" autoAdjust="0"/>
  </p:normalViewPr>
  <p:slideViewPr>
    <p:cSldViewPr snapToGrid="0" snapToObjects="1">
      <p:cViewPr varScale="1">
        <p:scale>
          <a:sx n="102" d="100"/>
          <a:sy n="102" d="100"/>
        </p:scale>
        <p:origin x="744" y="11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Estimates in Ukraine (2017) before the project start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Estimated number of people living with hepatitis C</c:v>
                </c:pt>
                <c:pt idx="1">
                  <c:v>Number of people registered in care for hepatitis C</c:v>
                </c:pt>
                <c:pt idx="2">
                  <c:v>Number of people fully diagnosed and on the waiting list at regional health authorities</c:v>
                </c:pt>
              </c:strCache>
            </c:strRef>
          </c:cat>
          <c:val>
            <c:numRef>
              <c:f>Sheet1!$B$2:$B$4</c:f>
              <c:numCache>
                <c:formatCode>_ * #\ ##0_ ;_ * \-#\ ##0_ ;_ * "-"??_ ;_ @_ </c:formatCode>
                <c:ptCount val="3"/>
                <c:pt idx="0">
                  <c:v>1368300</c:v>
                </c:pt>
                <c:pt idx="1">
                  <c:v>83000</c:v>
                </c:pt>
                <c:pt idx="2">
                  <c:v>35000</c:v>
                </c:pt>
              </c:numCache>
            </c:numRef>
          </c:val>
          <c:extLst>
            <c:ext xmlns:c16="http://schemas.microsoft.com/office/drawing/2014/chart" uri="{C3380CC4-5D6E-409C-BE32-E72D297353CC}">
              <c16:uniqueId val="{00000000-55E5-4718-A17D-AD9A8CF9AE45}"/>
            </c:ext>
          </c:extLst>
        </c:ser>
        <c:dLbls>
          <c:showLegendKey val="0"/>
          <c:showVal val="0"/>
          <c:showCatName val="0"/>
          <c:showSerName val="0"/>
          <c:showPercent val="0"/>
          <c:showBubbleSize val="0"/>
        </c:dLbls>
        <c:gapWidth val="219"/>
        <c:overlap val="-27"/>
        <c:axId val="1438744543"/>
        <c:axId val="1438746463"/>
      </c:barChart>
      <c:catAx>
        <c:axId val="1438744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38746463"/>
        <c:crosses val="autoZero"/>
        <c:auto val="1"/>
        <c:lblAlgn val="ctr"/>
        <c:lblOffset val="100"/>
        <c:noMultiLvlLbl val="0"/>
      </c:catAx>
      <c:valAx>
        <c:axId val="1438746463"/>
        <c:scaling>
          <c:orientation val="minMax"/>
        </c:scaling>
        <c:delete val="1"/>
        <c:axPos val="l"/>
        <c:numFmt formatCode="_ * #\ ##0_ ;_ * \-#\ ##0_ ;_ * &quot;-&quot;??_ ;_ @_ " sourceLinked="1"/>
        <c:majorTickMark val="none"/>
        <c:minorTickMark val="none"/>
        <c:tickLblPos val="nextTo"/>
        <c:crossAx val="1438744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cap="none" spc="50" normalizeH="0" baseline="0">
                <a:solidFill>
                  <a:schemeClr val="tx1">
                    <a:lumMod val="65000"/>
                    <a:lumOff val="35000"/>
                  </a:schemeClr>
                </a:solidFill>
                <a:latin typeface="+mj-lt"/>
                <a:ea typeface="+mj-ea"/>
                <a:cs typeface="+mj-cs"/>
              </a:defRPr>
            </a:pPr>
            <a:r>
              <a:rPr lang="en-US" dirty="0"/>
              <a:t>Clinical cascade</a:t>
            </a:r>
            <a:endParaRPr lang="uk-UA" dirty="0"/>
          </a:p>
        </c:rich>
      </c:tx>
      <c:overlay val="0"/>
      <c:spPr>
        <a:noFill/>
        <a:ln>
          <a:noFill/>
        </a:ln>
        <a:effectLst/>
      </c:spPr>
      <c:txPr>
        <a:bodyPr rot="0" spcFirstLastPara="1" vertOverflow="ellipsis" vert="horz" wrap="square" anchor="ctr" anchorCtr="1"/>
        <a:lstStyle/>
        <a:p>
          <a:pPr>
            <a:defRPr sz="168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spPr>
            <a:solidFill>
              <a:schemeClr val="accent6">
                <a:alpha val="7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Sheet1!$A$1:$A$7</c:f>
              <c:strCache>
                <c:ptCount val="7"/>
                <c:pt idx="0">
                  <c:v>Screened</c:v>
                </c:pt>
                <c:pt idx="1">
                  <c:v>Pre-screen eligible</c:v>
                </c:pt>
                <c:pt idx="2">
                  <c:v>PCR Confirmed</c:v>
                </c:pt>
                <c:pt idx="3">
                  <c:v>Treatment started</c:v>
                </c:pt>
                <c:pt idx="4">
                  <c:v>Treatment completed</c:v>
                </c:pt>
                <c:pt idx="5">
                  <c:v>SVR12 tested</c:v>
                </c:pt>
                <c:pt idx="6">
                  <c:v>SVR12 confirmed</c:v>
                </c:pt>
              </c:strCache>
            </c:strRef>
          </c:cat>
          <c:val>
            <c:numRef>
              <c:f>Sheet1!$B$1:$B$7</c:f>
              <c:numCache>
                <c:formatCode>0</c:formatCode>
                <c:ptCount val="7"/>
                <c:pt idx="0">
                  <c:v>33</c:v>
                </c:pt>
                <c:pt idx="1">
                  <c:v>32</c:v>
                </c:pt>
                <c:pt idx="2" formatCode="General">
                  <c:v>27</c:v>
                </c:pt>
                <c:pt idx="3">
                  <c:v>24</c:v>
                </c:pt>
                <c:pt idx="4">
                  <c:v>20</c:v>
                </c:pt>
                <c:pt idx="5">
                  <c:v>20</c:v>
                </c:pt>
                <c:pt idx="6" formatCode="General">
                  <c:v>19</c:v>
                </c:pt>
              </c:numCache>
            </c:numRef>
          </c:val>
          <c:extLst>
            <c:ext xmlns:c16="http://schemas.microsoft.com/office/drawing/2014/chart" uri="{C3380CC4-5D6E-409C-BE32-E72D297353CC}">
              <c16:uniqueId val="{00000000-94D2-4D77-886A-4D9FAFA06038}"/>
            </c:ext>
          </c:extLst>
        </c:ser>
        <c:dLbls>
          <c:dLblPos val="outEnd"/>
          <c:showLegendKey val="0"/>
          <c:showVal val="1"/>
          <c:showCatName val="0"/>
          <c:showSerName val="0"/>
          <c:showPercent val="0"/>
          <c:showBubbleSize val="0"/>
        </c:dLbls>
        <c:gapWidth val="50"/>
        <c:overlap val="25"/>
        <c:axId val="1135884783"/>
        <c:axId val="1135885199"/>
      </c:barChart>
      <c:catAx>
        <c:axId val="1135884783"/>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en-US"/>
          </a:p>
        </c:txPr>
        <c:crossAx val="1135885199"/>
        <c:crosses val="autoZero"/>
        <c:auto val="1"/>
        <c:lblAlgn val="ctr"/>
        <c:lblOffset val="100"/>
        <c:noMultiLvlLbl val="0"/>
      </c:catAx>
      <c:valAx>
        <c:axId val="1135885199"/>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en-US"/>
          </a:p>
        </c:txPr>
        <c:crossAx val="1135884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D20E5-D8F7-594B-9D91-F763D43B9AF7}" type="datetimeFigureOut">
              <a:rPr lang="en-GB" smtClean="0"/>
              <a:t>20/07/2024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DCDC-D13C-2549-BE6A-717E9EED41AD}" type="slidenum">
              <a:rPr lang="en-GB" smtClean="0"/>
              <a:t>‹#›</a:t>
            </a:fld>
            <a:endParaRPr lang="en-GB"/>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t>It is estimated that about 70 million people are infected with HCV globally, and the majority are not aware of their infection.</a:t>
            </a:r>
          </a:p>
          <a:p>
            <a:pPr algn="just"/>
            <a:r>
              <a:rPr lang="en-US" sz="1200" dirty="0"/>
              <a:t>2015 - 3.7% (0.9-6.7%) of the population of Ukraine was infected with HCV and are viremic (RNA positive). </a:t>
            </a:r>
          </a:p>
          <a:p>
            <a:pPr algn="just"/>
            <a:r>
              <a:rPr lang="en-US" sz="1200" dirty="0"/>
              <a:t>2017 - 1 368 300 individuals infected, majority with genotype 1:</a:t>
            </a:r>
          </a:p>
          <a:p>
            <a:pPr marL="285750" indent="-285750" algn="just">
              <a:buFont typeface="Arial" panose="020B0604020202020204" pitchFamily="34" charset="0"/>
              <a:buChar char="•"/>
            </a:pPr>
            <a:r>
              <a:rPr lang="en-US" sz="1200" dirty="0"/>
              <a:t>	83,000 were registered in medical care</a:t>
            </a:r>
          </a:p>
          <a:p>
            <a:pPr marL="285750" indent="-285750" algn="just">
              <a:buFont typeface="Arial" panose="020B0604020202020204" pitchFamily="34" charset="0"/>
              <a:buChar char="•"/>
            </a:pPr>
            <a:r>
              <a:rPr lang="en-US" sz="1200" dirty="0"/>
              <a:t>	about 35,000 are fully diagnosed and were on the waiting list at regional health authorities</a:t>
            </a:r>
          </a:p>
          <a:p>
            <a:pPr marL="285750" indent="-285750" algn="just">
              <a:buFont typeface="Arial" panose="020B0604020202020204" pitchFamily="34" charset="0"/>
              <a:buChar char="•"/>
            </a:pPr>
            <a:endParaRPr lang="en-US" sz="1200" dirty="0"/>
          </a:p>
          <a:p>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2850664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People who inject drugs have high burden of HCV and due to multiple individual and structural barriers suffer from suboptimal access to life-saving treatments.</a:t>
            </a:r>
          </a:p>
          <a:p>
            <a:pPr algn="just"/>
            <a:endParaRPr lang="en-US" sz="1200" dirty="0"/>
          </a:p>
          <a:p>
            <a:pPr algn="just"/>
            <a:r>
              <a:rPr lang="en-US" sz="1200" b="1" dirty="0"/>
              <a:t>Nearly 83% of people receiving OAT are HCV-infected. Due to stigmatization from medical providers and low awareness of recent guidelines, majority are not included in the DAA waiting lists, and due to low income cannot afford medications from pharmacies. - </a:t>
            </a:r>
            <a:r>
              <a:rPr lang="en-US" sz="1800" i="1" dirty="0" err="1">
                <a:effectLst/>
                <a:latin typeface="Century" panose="02040604050505020304" pitchFamily="18" charset="0"/>
                <a:ea typeface="Calibri" panose="020F0502020204030204" pitchFamily="34" charset="0"/>
                <a:cs typeface="Times New Roman" panose="02020603050405020304" pitchFamily="18" charset="0"/>
              </a:rPr>
              <a:t>Dumchev</a:t>
            </a:r>
            <a:r>
              <a:rPr lang="en-US" sz="1800" i="1" dirty="0">
                <a:effectLst/>
                <a:latin typeface="Century" panose="02040604050505020304" pitchFamily="18" charset="0"/>
                <a:ea typeface="Calibri" panose="020F0502020204030204" pitchFamily="34" charset="0"/>
                <a:cs typeface="Times New Roman" panose="02020603050405020304" pitchFamily="18" charset="0"/>
              </a:rPr>
              <a:t> K, Kornilova M, </a:t>
            </a:r>
            <a:r>
              <a:rPr lang="en-US" sz="1800" i="1" dirty="0" err="1">
                <a:effectLst/>
                <a:latin typeface="Century" panose="02040604050505020304" pitchFamily="18" charset="0"/>
                <a:ea typeface="Calibri" panose="020F0502020204030204" pitchFamily="34" charset="0"/>
                <a:cs typeface="Times New Roman" panose="02020603050405020304" pitchFamily="18" charset="0"/>
              </a:rPr>
              <a:t>Saliuk</a:t>
            </a:r>
            <a:r>
              <a:rPr lang="en-US" sz="1800" i="1" dirty="0">
                <a:effectLst/>
                <a:latin typeface="Century" panose="02040604050505020304" pitchFamily="18" charset="0"/>
                <a:ea typeface="Calibri" panose="020F0502020204030204" pitchFamily="34" charset="0"/>
                <a:cs typeface="Times New Roman" panose="02020603050405020304" pitchFamily="18" charset="0"/>
              </a:rPr>
              <a:t> T, </a:t>
            </a:r>
            <a:r>
              <a:rPr lang="en-US" sz="1800" i="1" dirty="0" err="1">
                <a:effectLst/>
                <a:latin typeface="Century" panose="02040604050505020304" pitchFamily="18" charset="0"/>
                <a:ea typeface="Calibri" panose="020F0502020204030204" pitchFamily="34" charset="0"/>
                <a:cs typeface="Times New Roman" panose="02020603050405020304" pitchFamily="18" charset="0"/>
              </a:rPr>
              <a:t>Varetska</a:t>
            </a:r>
            <a:r>
              <a:rPr lang="en-US" sz="1800" i="1" dirty="0">
                <a:effectLst/>
                <a:latin typeface="Century" panose="02040604050505020304" pitchFamily="18" charset="0"/>
                <a:ea typeface="Calibri" panose="020F0502020204030204" pitchFamily="34" charset="0"/>
                <a:cs typeface="Times New Roman" panose="02020603050405020304" pitchFamily="18" charset="0"/>
              </a:rPr>
              <a:t> O. Estimation of the Number of People Who Inject Drugs and Live with HIV And Viral Hepatitis Co-Infection in Ukraine.  7th International Symposium on Hepatitis Care in Substance Users; Sep 20. Lisbon, Portugal: Oral Abstract #360; 2018.</a:t>
            </a:r>
            <a:endParaRPr lang="en-US" sz="1200" b="1" i="1" dirty="0"/>
          </a:p>
          <a:p>
            <a:pPr algn="just"/>
            <a:endParaRPr lang="en-US" sz="1200" b="1" dirty="0"/>
          </a:p>
          <a:p>
            <a:pPr algn="just"/>
            <a:r>
              <a:rPr lang="en-US" sz="1200" dirty="0"/>
              <a:t>The growing availability of DAA medications and ongoing healthcare reform context in Ukraine presented a unique and time-sensitive opportunity to build and evaluate</a:t>
            </a:r>
            <a:r>
              <a:rPr lang="en-US" sz="1200" b="1" dirty="0"/>
              <a:t> </a:t>
            </a:r>
            <a:r>
              <a:rPr lang="en-US" sz="1200" b="1" u="sng" dirty="0"/>
              <a:t>a simplified integrated HCV care model at OAT clinics.</a:t>
            </a:r>
          </a:p>
          <a:p>
            <a:pPr algn="just"/>
            <a:endParaRPr lang="en-US" sz="1200" b="1" u="sng" dirty="0"/>
          </a:p>
          <a:p>
            <a:pPr algn="just"/>
            <a:r>
              <a:rPr lang="en-US" sz="1200" i="1" dirty="0"/>
              <a:t>The number of people on OAT increasing each year, and the majority are treated at specialized addition treatment facilities. Thus, a large number of OAT clients can benefit from integrated HCV services using a model we are implementing. </a:t>
            </a:r>
          </a:p>
          <a:p>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3426843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Goal </a:t>
            </a:r>
            <a:r>
              <a:rPr lang="en-US" sz="1200" dirty="0"/>
              <a:t>is to evaluate feasibility and effectiveness of a simplified HCV care and treatment model integrated into OAT programs in Ukraine. The simplified HCV integrated model (SHIM), if shown effective, would be relevant for other non-specialty healthcare facilities.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r>
              <a:rPr lang="en-US" b="1" dirty="0">
                <a:solidFill>
                  <a:schemeClr val="accent1"/>
                </a:solidFill>
              </a:rPr>
              <a:t>Stage 2 – ongoing since 2022</a:t>
            </a:r>
          </a:p>
          <a:p>
            <a:pPr marL="342900" indent="-342900">
              <a:buFont typeface="Arial" panose="020B0604020202020204" pitchFamily="34" charset="0"/>
              <a:buChar char="•"/>
            </a:pPr>
            <a:r>
              <a:rPr lang="en-US" dirty="0"/>
              <a:t>To examine the client, clinician and organizational factors that contribute to SHIM adoption and clinical outcomes.</a:t>
            </a:r>
          </a:p>
          <a:p>
            <a:pPr marL="342900" indent="-342900">
              <a:buFont typeface="Arial" panose="020B0604020202020204" pitchFamily="34" charset="0"/>
              <a:buChar char="•"/>
            </a:pPr>
            <a:r>
              <a:rPr lang="en-US" dirty="0"/>
              <a:t>To evaluate the effectiveness of SHIM in improving the HCV treatment cascade outcomes using a cluster-randomized three-arm trial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SHIM implementation is strengthened by </a:t>
            </a:r>
            <a:r>
              <a:rPr lang="en-US" sz="1200" b="1" dirty="0"/>
              <a:t>Project ECHO (Extension for Community Healthcare Outcomes)</a:t>
            </a:r>
            <a:r>
              <a:rPr lang="en-US" sz="1200" dirty="0"/>
              <a:t>, a collaborative telehealth learning process, supporting and empowering OAT clinicians to develop knowledge and self-efficacy about HCV care</a:t>
            </a:r>
            <a:endParaRPr lang="en-GB" sz="1200" dirty="0"/>
          </a:p>
          <a:p>
            <a:endParaRPr lang="en-CH" dirty="0"/>
          </a:p>
        </p:txBody>
      </p:sp>
      <p:sp>
        <p:nvSpPr>
          <p:cNvPr id="4" name="Slide Number Placeholder 3"/>
          <p:cNvSpPr>
            <a:spLocks noGrp="1"/>
          </p:cNvSpPr>
          <p:nvPr>
            <p:ph type="sldNum" sz="quarter" idx="5"/>
          </p:nvPr>
        </p:nvSpPr>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4234187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5F6368"/>
                </a:solidFill>
                <a:effectLst/>
                <a:highlight>
                  <a:srgbClr val="FFFFFF"/>
                </a:highlight>
                <a:latin typeface="Arial" panose="020B0604020202020204" pitchFamily="34" charset="0"/>
              </a:rPr>
              <a:t>APRI</a:t>
            </a:r>
            <a:r>
              <a:rPr lang="en-US" b="0" i="0" dirty="0">
                <a:solidFill>
                  <a:schemeClr val="tx1"/>
                </a:solidFill>
                <a:effectLst/>
                <a:highlight>
                  <a:srgbClr val="FFFFFF"/>
                </a:highlight>
                <a:latin typeface="+mn-lt"/>
              </a:rPr>
              <a:t> - </a:t>
            </a:r>
            <a:r>
              <a:rPr lang="en-US" b="0" i="0" dirty="0">
                <a:solidFill>
                  <a:srgbClr val="5F6368"/>
                </a:solidFill>
                <a:effectLst/>
                <a:highlight>
                  <a:srgbClr val="FFFFFF"/>
                </a:highlight>
                <a:latin typeface="Arial" panose="020B0604020202020204" pitchFamily="34" charset="0"/>
              </a:rPr>
              <a:t>AST to Platelet Ratio Index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1F1F1F"/>
                </a:solidFill>
                <a:effectLst/>
                <a:highlight>
                  <a:srgbClr val="FFFFFF"/>
                </a:highlight>
                <a:latin typeface="Google Sans"/>
              </a:rPr>
              <a:t>The FIB-4</a:t>
            </a:r>
            <a:r>
              <a:rPr lang="en-US" b="0" i="0" dirty="0">
                <a:solidFill>
                  <a:srgbClr val="1F1F1F"/>
                </a:solidFill>
                <a:effectLst/>
                <a:highlight>
                  <a:srgbClr val="FFFFFF"/>
                </a:highlight>
                <a:latin typeface="Google Sans"/>
              </a:rPr>
              <a:t> index is a simple non-invasive approach using selected laboratory measures (AST, ALT, platelet count) in combination with patient age to assess if an individual is at higher risk for advanced liver fibrosis (F3-F4).</a:t>
            </a:r>
            <a:r>
              <a:rPr lang="en-US" b="0" i="0" dirty="0">
                <a:solidFill>
                  <a:srgbClr val="4D5156"/>
                </a:solidFill>
                <a:effectLst/>
                <a:highlight>
                  <a:srgbClr val="FFFFFF"/>
                </a:highlight>
                <a:latin typeface="Arial" panose="020B0604020202020204" pitchFamily="34" charset="0"/>
              </a:rPr>
              <a:t> </a:t>
            </a:r>
            <a:endParaRPr lang="uk-UA" dirty="0"/>
          </a:p>
        </p:txBody>
      </p:sp>
      <p:sp>
        <p:nvSpPr>
          <p:cNvPr id="4" name="Місце для номера слайда 3"/>
          <p:cNvSpPr>
            <a:spLocks noGrp="1"/>
          </p:cNvSpPr>
          <p:nvPr>
            <p:ph type="sldNum" sz="quarter" idx="5"/>
          </p:nvPr>
        </p:nvSpPr>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285860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r>
              <a:rPr lang="en-US" dirty="0"/>
              <a:t>SVR - </a:t>
            </a:r>
            <a:r>
              <a:rPr lang="en-US" b="0" i="0" dirty="0">
                <a:solidFill>
                  <a:srgbClr val="1F1F1F"/>
                </a:solidFill>
                <a:effectLst/>
                <a:highlight>
                  <a:srgbClr val="FFFFFF"/>
                </a:highlight>
                <a:latin typeface="Google Sans"/>
              </a:rPr>
              <a:t>Sustained virologic response (means that </a:t>
            </a:r>
            <a:r>
              <a:rPr lang="en-US" b="0" i="0" dirty="0">
                <a:solidFill>
                  <a:srgbClr val="040C28"/>
                </a:solidFill>
                <a:effectLst/>
                <a:highlight>
                  <a:srgbClr val="D3E3FD"/>
                </a:highlight>
                <a:latin typeface="Google Sans"/>
              </a:rPr>
              <a:t>the hepatitis C virus is not detected in the blood 12 weeks or more after completing treatment</a:t>
            </a:r>
            <a:r>
              <a:rPr lang="en-US" b="0" i="0" dirty="0">
                <a:solidFill>
                  <a:srgbClr val="1F1F1F"/>
                </a:solidFill>
                <a:effectLst/>
                <a:highlight>
                  <a:srgbClr val="FFFFFF"/>
                </a:highlight>
                <a:latin typeface="Google Sans"/>
              </a:rPr>
              <a:t>)</a:t>
            </a:r>
            <a:endParaRPr lang="en-US" b="0" i="0" dirty="0">
              <a:solidFill>
                <a:srgbClr val="040C28"/>
              </a:solidFill>
              <a:effectLst/>
              <a:highlight>
                <a:srgbClr val="D3E3FD"/>
              </a:highlight>
              <a:latin typeface="Google Sans"/>
            </a:endParaRPr>
          </a:p>
          <a:p>
            <a:r>
              <a:rPr lang="en-US" sz="1800" dirty="0">
                <a:effectLst/>
                <a:latin typeface="Franklin Gothic Book" panose="020B0503020102020204" pitchFamily="34" charset="0"/>
                <a:ea typeface="Calibri" panose="020F0502020204030204" pitchFamily="34" charset="0"/>
                <a:cs typeface="Arial" panose="020B0604020202020204" pitchFamily="34" charset="0"/>
              </a:rPr>
              <a:t>All patients who have received full treatment course have been tested for SVR confirmation at 12 weeks after completion. All but one patient received negative results, corresponding to 95% (19/20) treatment effectiveness, which conforms with data from other studies</a:t>
            </a:r>
            <a:endParaRPr lang="uk-UA" dirty="0"/>
          </a:p>
        </p:txBody>
      </p:sp>
      <p:sp>
        <p:nvSpPr>
          <p:cNvPr id="4" name="Місце для номера слайда 3"/>
          <p:cNvSpPr>
            <a:spLocks noGrp="1"/>
          </p:cNvSpPr>
          <p:nvPr>
            <p:ph type="sldNum" sz="quarter" idx="5"/>
          </p:nvPr>
        </p:nvSpPr>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1916752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Hybrid type 2 implementation science approach</a:t>
            </a:r>
          </a:p>
          <a:p>
            <a:r>
              <a:rPr lang="en-US" b="0" i="0" dirty="0">
                <a:solidFill>
                  <a:srgbClr val="212121"/>
                </a:solidFill>
                <a:effectLst/>
                <a:highlight>
                  <a:srgbClr val="FFFCF0"/>
                </a:highlight>
                <a:latin typeface="Cambria" panose="02040503050406030204" pitchFamily="18" charset="0"/>
              </a:rPr>
              <a:t>Coprimary aim</a:t>
            </a:r>
            <a:r>
              <a:rPr lang="en-US" b="0" i="0" baseline="30000" dirty="0">
                <a:solidFill>
                  <a:srgbClr val="212121"/>
                </a:solidFill>
                <a:effectLst/>
                <a:highlight>
                  <a:srgbClr val="FFFCF0"/>
                </a:highlight>
                <a:latin typeface="Cambria" panose="02040503050406030204" pitchFamily="18" charset="0"/>
              </a:rPr>
              <a:t>*</a:t>
            </a:r>
            <a:r>
              <a:rPr lang="en-US" b="0" i="0" dirty="0">
                <a:solidFill>
                  <a:srgbClr val="212121"/>
                </a:solidFill>
                <a:effectLst/>
                <a:highlight>
                  <a:srgbClr val="FFFCF0"/>
                </a:highlight>
                <a:latin typeface="Cambria" panose="02040503050406030204" pitchFamily="18" charset="0"/>
              </a:rPr>
              <a:t>: determine effectiveness of a clinical intervention</a:t>
            </a:r>
            <a:br>
              <a:rPr lang="en-US" dirty="0"/>
            </a:br>
            <a:r>
              <a:rPr lang="en-US" b="0" i="0" dirty="0">
                <a:solidFill>
                  <a:srgbClr val="212121"/>
                </a:solidFill>
                <a:effectLst/>
                <a:highlight>
                  <a:srgbClr val="FFFCF0"/>
                </a:highlight>
                <a:latin typeface="Cambria" panose="02040503050406030204" pitchFamily="18" charset="0"/>
              </a:rPr>
              <a:t>Coprimary aim: determine feasibility and potential utility of an implementation intervention/strategy</a:t>
            </a:r>
          </a:p>
          <a:p>
            <a:endParaRPr lang="en-US" b="0" i="0" dirty="0">
              <a:solidFill>
                <a:srgbClr val="212121"/>
              </a:solidFill>
              <a:effectLst/>
              <a:highlight>
                <a:srgbClr val="FFFCF0"/>
              </a:highlight>
              <a:latin typeface="Cambria" panose="02040503050406030204" pitchFamily="18" charset="0"/>
            </a:endParaRPr>
          </a:p>
          <a:p>
            <a:r>
              <a:rPr lang="en-US" sz="1200" b="1" dirty="0"/>
              <a:t>ECHO (Extension for Community Healthcare Outcomes) - </a:t>
            </a:r>
            <a:endParaRPr lang="uk-UA" dirty="0"/>
          </a:p>
        </p:txBody>
      </p:sp>
      <p:sp>
        <p:nvSpPr>
          <p:cNvPr id="4" name="Місце для номера слайда 3"/>
          <p:cNvSpPr>
            <a:spLocks noGrp="1"/>
          </p:cNvSpPr>
          <p:nvPr>
            <p:ph type="sldNum" sz="quarter" idx="5"/>
          </p:nvPr>
        </p:nvSpPr>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2045114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1BE8DCDC-D13C-2549-BE6A-717E9EED41AD}" type="slidenum">
              <a:rPr lang="en-GB" smtClean="0"/>
              <a:t>11</a:t>
            </a:fld>
            <a:endParaRPr lang="en-GB"/>
          </a:p>
        </p:txBody>
      </p:sp>
    </p:spTree>
    <p:extLst>
      <p:ext uri="{BB962C8B-B14F-4D97-AF65-F5344CB8AC3E}">
        <p14:creationId xmlns:p14="http://schemas.microsoft.com/office/powerpoint/2010/main" val="313021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Participants attitude to the opportunity to treat hepatitis C for free with the best available medicines was cited as “a good luck” and “a wonderful chance”. The main motivation to start treatment was “to get cured and to be healthy”.</a:t>
            </a:r>
          </a:p>
          <a:p>
            <a:endParaRPr lang="uk-UA" dirty="0"/>
          </a:p>
        </p:txBody>
      </p:sp>
      <p:sp>
        <p:nvSpPr>
          <p:cNvPr id="4" name="Місце для номера слайда 3"/>
          <p:cNvSpPr>
            <a:spLocks noGrp="1"/>
          </p:cNvSpPr>
          <p:nvPr>
            <p:ph type="sldNum" sz="quarter" idx="5"/>
          </p:nvPr>
        </p:nvSpPr>
        <p:spPr/>
        <p:txBody>
          <a:bodyPr/>
          <a:lstStyle/>
          <a:p>
            <a:fld id="{1BE8DCDC-D13C-2549-BE6A-717E9EED41AD}" type="slidenum">
              <a:rPr lang="en-GB" smtClean="0"/>
              <a:t>12</a:t>
            </a:fld>
            <a:endParaRPr lang="en-GB"/>
          </a:p>
        </p:txBody>
      </p:sp>
    </p:spTree>
    <p:extLst>
      <p:ext uri="{BB962C8B-B14F-4D97-AF65-F5344CB8AC3E}">
        <p14:creationId xmlns:p14="http://schemas.microsoft.com/office/powerpoint/2010/main" val="215414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I was preparing this presentation, on July 8</a:t>
            </a:r>
            <a:r>
              <a:rPr lang="en-US" baseline="30000" dirty="0"/>
              <a:t>th</a:t>
            </a:r>
            <a:r>
              <a:rPr lang="en-US" dirty="0"/>
              <a:t> Russia launched another major missile attack on Ukraine, deliberately targeting hospitals, and killing at least 44 people, including 5 children</a:t>
            </a:r>
            <a:endParaRPr lang="uk-UA" dirty="0"/>
          </a:p>
          <a:p>
            <a:endParaRPr lang="uk-UA" dirty="0"/>
          </a:p>
        </p:txBody>
      </p:sp>
      <p:sp>
        <p:nvSpPr>
          <p:cNvPr id="4" name="Місце для номера слайда 3"/>
          <p:cNvSpPr>
            <a:spLocks noGrp="1"/>
          </p:cNvSpPr>
          <p:nvPr>
            <p:ph type="sldNum" sz="quarter" idx="5"/>
          </p:nvPr>
        </p:nvSpPr>
        <p:spPr/>
        <p:txBody>
          <a:bodyPr/>
          <a:lstStyle/>
          <a:p>
            <a:fld id="{1BE8DCDC-D13C-2549-BE6A-717E9EED41AD}" type="slidenum">
              <a:rPr lang="en-GB" smtClean="0"/>
              <a:t>13</a:t>
            </a:fld>
            <a:endParaRPr lang="en-GB"/>
          </a:p>
        </p:txBody>
      </p:sp>
    </p:spTree>
    <p:extLst>
      <p:ext uri="{BB962C8B-B14F-4D97-AF65-F5344CB8AC3E}">
        <p14:creationId xmlns:p14="http://schemas.microsoft.com/office/powerpoint/2010/main" val="1726527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uk-UA" noProof="0"/>
              <a:t>Клацніть, щоб редагувати стиль зразка заголовка</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uk-UA" noProof="0"/>
              <a:t>Клацніть, щоб відредагувати стилі зразків тексту</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uk-UA" noProof="0"/>
              <a:t>Клацніть, щоб редагувати стиль зразка заголовка</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0"/>
            <a:ext cx="3570682"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uk-UA" noProof="0"/>
              <a:t>Клацніть піктограму, щоб додати зображення</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uk-UA" noProof="0"/>
              <a:t>Клацніть, щоб відредагувати стилі зразків тексту</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uk-UA" noProof="0"/>
              <a:t>Клацніть, щоб редагувати стиль зразка заголовка</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uk-UA" noProof="0"/>
              <a:t>Клацніть піктограму, щоб додати зображення</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3"/>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2"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405915745"/>
      </p:ext>
    </p:extLst>
  </p:cSld>
  <p:clrMapOvr>
    <a:masterClrMapping/>
  </p:clrMapOvr>
  <p:extLst>
    <p:ext uri="{DCECCB84-F9BA-43D5-87BE-67443E8EF086}">
      <p15:sldGuideLst xmlns:p15="http://schemas.microsoft.com/office/powerpoint/2012/main">
        <p15:guide id="1" pos="3840">
          <p15:clr>
            <a:srgbClr val="FBAE40"/>
          </p15:clr>
        </p15:guide>
        <p15:guide id="2" pos="243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Назва розділу">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uk-UA" noProof="0"/>
              <a:t>Клацніть, щоб редагувати стиль зразка заголовка</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8"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4"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Лише заголовок">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0"/>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4" cy="1223964"/>
          </a:xfrm>
          <a:prstGeom prst="rect">
            <a:avLst/>
          </a:prstGeom>
        </p:spPr>
        <p:txBody>
          <a:bodyPr lIns="0" tIns="0" rIns="0" bIns="0" anchor="t"/>
          <a:lstStyle/>
          <a:p>
            <a:r>
              <a:rPr lang="uk-UA" noProof="0"/>
              <a:t>Клацніть, щоб редагувати стиль зразка заголовка</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0"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єкти">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uk-UA" noProof="0"/>
              <a:t>Клацніть, щоб відредагувати стилі зразків тексту</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uk-UA" noProof="0"/>
              <a:t>Клацніть, щоб відредагувати стилі зразків тексту</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uk-UA" noProof="0"/>
              <a:t>Клацніть, щоб редагувати стиль зразка заголовка</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uk-UA" noProof="0"/>
              <a:t>Клацніть, щоб відредагувати стилі зразків тексту</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4"/>
            <a:ext cx="5437187" cy="1428641"/>
          </a:xfrm>
          <a:prstGeom prst="rect">
            <a:avLst/>
          </a:prstGeom>
        </p:spPr>
        <p:txBody>
          <a:bodyPr lIns="0" tIns="0" rIns="0" bIns="0" anchor="b"/>
          <a:lstStyle/>
          <a:p>
            <a:r>
              <a:rPr lang="uk-UA" noProof="0"/>
              <a:t>Клацніть, щоб редагувати стиль зразка заголовка</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88" y="2097089"/>
            <a:ext cx="7632703" cy="4103692"/>
          </a:xfrm>
          <a:prstGeom prst="rect">
            <a:avLst/>
          </a:prstGeom>
        </p:spPr>
        <p:txBody>
          <a:bodyPr lIns="0" tIns="0" rIns="0" bIns="0">
            <a:normAutofit/>
          </a:bodyPr>
          <a:lstStyle>
            <a:lvl1pPr marL="0" indent="0">
              <a:buNone/>
              <a:defRPr sz="2000"/>
            </a:lvl1pPr>
          </a:lstStyle>
          <a:p>
            <a:pPr lvl="0"/>
            <a:r>
              <a:rPr lang="uk-UA" noProof="0"/>
              <a:t>Клацніть, щоб відредагувати стилі зразків тексту</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uk-UA" noProof="0"/>
              <a:t>Клацніть, щоб редагувати стиль зразка заголовка</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0" y="2097089"/>
            <a:ext cx="5437191" cy="4103692"/>
          </a:xfrm>
          <a:prstGeom prst="rect">
            <a:avLst/>
          </a:prstGeom>
        </p:spPr>
        <p:txBody>
          <a:bodyPr lIns="0" tIns="0" rIns="0" bIns="0">
            <a:normAutofit/>
          </a:bodyPr>
          <a:lstStyle>
            <a:lvl1pPr marL="0" indent="0">
              <a:buNone/>
              <a:defRPr sz="2000"/>
            </a:lvl1pPr>
          </a:lstStyle>
          <a:p>
            <a:pPr lvl="0"/>
            <a:r>
              <a:rPr lang="uk-UA" noProof="0"/>
              <a:t>Клацніть, щоб відредагувати стилі зразків тексту</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uk-UA" noProof="0"/>
              <a:t>Клацніть, щоб редагувати стиль зразка заголовка</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3" y="2097089"/>
            <a:ext cx="3673478" cy="4103692"/>
          </a:xfrm>
          <a:prstGeom prst="rect">
            <a:avLst/>
          </a:prstGeom>
        </p:spPr>
        <p:txBody>
          <a:bodyPr lIns="0" tIns="0" rIns="0" bIns="0">
            <a:normAutofit/>
          </a:bodyPr>
          <a:lstStyle>
            <a:lvl1pPr marL="0" indent="0">
              <a:buNone/>
              <a:defRPr sz="2000"/>
            </a:lvl1pPr>
          </a:lstStyle>
          <a:p>
            <a:pPr lvl="0"/>
            <a:r>
              <a:rPr lang="uk-UA" noProof="0"/>
              <a:t>Клацніть, щоб відредагувати стилі зразків тексту</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uk-UA" noProof="0"/>
              <a:t>Клацніть, щоб редагувати стиль зразка заголовка</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88"/>
            <a:ext cx="7200900"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p15:clr>
            <a:srgbClr val="FBAE40"/>
          </p15:clr>
        </p15:guide>
        <p15:guide id="2" orient="horz" pos="172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4"/>
            <a:ext cx="5437187" cy="1428641"/>
          </a:xfrm>
          <a:prstGeom prst="rect">
            <a:avLst/>
          </a:prstGeom>
        </p:spPr>
        <p:txBody>
          <a:bodyPr lIns="0" tIns="0" rIns="0" bIns="0" anchor="b"/>
          <a:lstStyle/>
          <a:p>
            <a:r>
              <a:rPr lang="uk-UA" noProof="0"/>
              <a:t>Клацніть, щоб редагувати стиль зразка заголовка</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89"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4"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uk-UA" noProof="0"/>
              <a:t>Клацніть піктограму, щоб додати зображення</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442907" y="2097090"/>
            <a:ext cx="11306175" cy="4079872"/>
          </a:xfrm>
          <a:prstGeom prst="rect">
            <a:avLst/>
          </a:prstGeom>
        </p:spPr>
        <p:txBody>
          <a:bodyPr vert="horz" lIns="0" tIns="0" rIns="0" bIns="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4"/>
          <a:srcRect/>
          <a:stretch/>
        </p:blipFill>
        <p:spPr>
          <a:xfrm>
            <a:off x="251232" y="207065"/>
            <a:ext cx="2048330" cy="1318904"/>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94" r:id="rId3"/>
    <p:sldLayoutId id="2147483665" r:id="rId4"/>
    <p:sldLayoutId id="2147483667" r:id="rId5"/>
    <p:sldLayoutId id="2147483698" r:id="rId6"/>
    <p:sldLayoutId id="2147483699" r:id="rId7"/>
    <p:sldLayoutId id="2147483700" r:id="rId8"/>
    <p:sldLayoutId id="2147483696" r:id="rId9"/>
    <p:sldLayoutId id="2147483697" r:id="rId10"/>
    <p:sldLayoutId id="2147483674" r:id="rId11"/>
    <p:sldLayoutId id="2147483701" r:id="rId12"/>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p15:clr>
            <a:srgbClr val="F26B43"/>
          </p15:clr>
        </p15:guide>
        <p15:guide id="2" pos="2593">
          <p15:clr>
            <a:srgbClr val="F26B43"/>
          </p15:clr>
        </p15:guide>
        <p15:guide id="3" pos="2865">
          <p15:clr>
            <a:srgbClr val="F26B43"/>
          </p15:clr>
        </p15:guide>
        <p15:guide id="4" pos="3704">
          <p15:clr>
            <a:srgbClr val="F26B43"/>
          </p15:clr>
        </p15:guide>
        <p15:guide id="5" pos="3976">
          <p15:clr>
            <a:srgbClr val="F26B43"/>
          </p15:clr>
        </p15:guide>
        <p15:guide id="6" pos="4815">
          <p15:clr>
            <a:srgbClr val="F26B43"/>
          </p15:clr>
        </p15:guide>
        <p15:guide id="7" pos="5087">
          <p15:clr>
            <a:srgbClr val="F26B43"/>
          </p15:clr>
        </p15:guide>
        <p15:guide id="8" pos="7401">
          <p15:clr>
            <a:srgbClr val="F26B43"/>
          </p15:clr>
        </p15:guide>
        <p15:guide id="9" orient="horz" pos="278">
          <p15:clr>
            <a:srgbClr val="F26B43"/>
          </p15:clr>
        </p15:guide>
        <p15:guide id="10" orient="horz" pos="1049">
          <p15:clr>
            <a:srgbClr val="F26B43"/>
          </p15:clr>
        </p15:guide>
        <p15:guide id="11" orient="horz" pos="1321">
          <p15:clr>
            <a:srgbClr val="F26B43"/>
          </p15:clr>
        </p15:guide>
        <p15:guide id="12" orient="horz" pos="3906">
          <p15:clr>
            <a:srgbClr val="F26B43"/>
          </p15:clr>
        </p15:guide>
        <p15:guide id="13" orient="horz" pos="4178">
          <p15:clr>
            <a:srgbClr val="F26B43"/>
          </p15:clr>
        </p15:guide>
        <p15:guide id="14" orient="horz" pos="404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hyperlink" Target="mailto:dumchev@uiphp.org.ua" TargetMode="External"/><Relationship Id="rId2" Type="http://schemas.openxmlformats.org/officeDocument/2006/relationships/hyperlink" Target="mailto:filippovych@uiphp.org.ua"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a:xfrm>
            <a:off x="4116391" y="1812056"/>
            <a:ext cx="7357341" cy="2877931"/>
          </a:xfrm>
        </p:spPr>
        <p:txBody>
          <a:bodyPr anchor="ctr" anchorCtr="0">
            <a:noAutofit/>
          </a:bodyPr>
          <a:lstStyle/>
          <a:p>
            <a:r>
              <a:rPr lang="en-US" sz="4000" dirty="0"/>
              <a:t>The simplified HCV integrated management model in OAT clinics in Ukraine</a:t>
            </a:r>
            <a:endParaRPr lang="en-GB" sz="4000"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p:txBody>
          <a:bodyPr>
            <a:normAutofit fontScale="40000" lnSpcReduction="20000"/>
          </a:bodyPr>
          <a:lstStyle/>
          <a:p>
            <a:r>
              <a:rPr lang="en-US" dirty="0"/>
              <a:t>Person-centred and integrated healthcare and harm reduction services for people living with and affected by HIV, hepatitis C and tuberculosis in eastern Europe and central Asia</a:t>
            </a:r>
            <a:endParaRPr lang="en-GB" dirty="0"/>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normAutofit fontScale="92500" lnSpcReduction="20000"/>
          </a:bodyPr>
          <a:lstStyle/>
          <a:p>
            <a:r>
              <a:rPr lang="en-GB" noProof="0" dirty="0"/>
              <a:t>Myroslava Filippovych, MPH, Researcher at Ukrainian Institute on Public Health Policy</a:t>
            </a:r>
          </a:p>
        </p:txBody>
      </p:sp>
      <p:pic>
        <p:nvPicPr>
          <p:cNvPr id="5" name="Рисунок 3">
            <a:extLst>
              <a:ext uri="{FF2B5EF4-FFF2-40B4-BE49-F238E27FC236}">
                <a16:creationId xmlns:a16="http://schemas.microsoft.com/office/drawing/2014/main" id="{C278FE88-6D99-5B3B-D300-81DF11E725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7219" y="4905887"/>
            <a:ext cx="2199729" cy="980435"/>
          </a:xfrm>
          <a:prstGeom prst="rect">
            <a:avLst/>
          </a:prstGeom>
        </p:spPr>
      </p:pic>
      <p:pic>
        <p:nvPicPr>
          <p:cNvPr id="6" name="Рисунок 4">
            <a:extLst>
              <a:ext uri="{FF2B5EF4-FFF2-40B4-BE49-F238E27FC236}">
                <a16:creationId xmlns:a16="http://schemas.microsoft.com/office/drawing/2014/main" id="{E92766FB-9E75-C077-07BC-F08AFB2487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1119" y="4751189"/>
            <a:ext cx="2710409" cy="1204201"/>
          </a:xfrm>
          <a:prstGeom prst="rect">
            <a:avLst/>
          </a:prstGeom>
        </p:spPr>
      </p:pic>
      <p:pic>
        <p:nvPicPr>
          <p:cNvPr id="7" name="Picture 2" descr="https://www.weepi.org/build/images/Logo-WEEPI-rgb-800.png">
            <a:extLst>
              <a:ext uri="{FF2B5EF4-FFF2-40B4-BE49-F238E27FC236}">
                <a16:creationId xmlns:a16="http://schemas.microsoft.com/office/drawing/2014/main" id="{249D8877-C511-AC12-FFC8-39600C32E2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6391" y="4820581"/>
            <a:ext cx="2096645" cy="1134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144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9884C3-3555-5DBF-58CE-F933676543CB}"/>
              </a:ext>
            </a:extLst>
          </p:cNvPr>
          <p:cNvSpPr>
            <a:spLocks noGrp="1"/>
          </p:cNvSpPr>
          <p:nvPr>
            <p:ph type="title"/>
          </p:nvPr>
        </p:nvSpPr>
        <p:spPr/>
        <p:txBody>
          <a:bodyPr/>
          <a:lstStyle/>
          <a:p>
            <a:r>
              <a:rPr lang="en-US" dirty="0"/>
              <a:t>Stage 2: Progress</a:t>
            </a:r>
            <a:endParaRPr lang="uk-UA" dirty="0"/>
          </a:p>
        </p:txBody>
      </p:sp>
      <p:sp>
        <p:nvSpPr>
          <p:cNvPr id="4" name="TextBox 3">
            <a:extLst>
              <a:ext uri="{FF2B5EF4-FFF2-40B4-BE49-F238E27FC236}">
                <a16:creationId xmlns:a16="http://schemas.microsoft.com/office/drawing/2014/main" id="{F1D63F11-D267-1DC7-7133-65DB94F993FF}"/>
              </a:ext>
            </a:extLst>
          </p:cNvPr>
          <p:cNvSpPr txBox="1"/>
          <p:nvPr/>
        </p:nvSpPr>
        <p:spPr>
          <a:xfrm>
            <a:off x="1049080" y="2081309"/>
            <a:ext cx="8285747" cy="2899961"/>
          </a:xfrm>
          <a:prstGeom prst="rect">
            <a:avLst/>
          </a:prstGeom>
          <a:noFill/>
        </p:spPr>
        <p:txBody>
          <a:bodyPr wrap="square">
            <a:spAutoFit/>
          </a:bodyPr>
          <a:lstStyle/>
          <a:p>
            <a:pPr marL="285750" indent="-285750">
              <a:lnSpc>
                <a:spcPct val="150000"/>
              </a:lnSpc>
              <a:buFont typeface="Wingdings" panose="05000000000000000000" pitchFamily="2" charset="2"/>
              <a:buChar char="ü"/>
            </a:pPr>
            <a:r>
              <a:rPr lang="en-US" sz="2500" dirty="0"/>
              <a:t>All 12 sites have been included into the study</a:t>
            </a:r>
            <a:endParaRPr lang="fi-FI" sz="2500" dirty="0"/>
          </a:p>
          <a:p>
            <a:pPr marL="285750" indent="-285750">
              <a:lnSpc>
                <a:spcPct val="150000"/>
              </a:lnSpc>
              <a:buFont typeface="Wingdings" panose="05000000000000000000" pitchFamily="2" charset="2"/>
              <a:buChar char="ü"/>
            </a:pPr>
            <a:r>
              <a:rPr lang="fi-FI" sz="2500" dirty="0"/>
              <a:t>Re-distribution of medications was made</a:t>
            </a:r>
          </a:p>
          <a:p>
            <a:pPr marL="285750" indent="-285750">
              <a:lnSpc>
                <a:spcPct val="150000"/>
              </a:lnSpc>
              <a:buFont typeface="Wingdings" panose="05000000000000000000" pitchFamily="2" charset="2"/>
              <a:buChar char="Ø"/>
            </a:pPr>
            <a:r>
              <a:rPr lang="fi-FI" sz="2500" dirty="0"/>
              <a:t>Enrolling participants from March 2023</a:t>
            </a:r>
          </a:p>
          <a:p>
            <a:pPr marL="285750" indent="-285750">
              <a:lnSpc>
                <a:spcPct val="150000"/>
              </a:lnSpc>
              <a:buFont typeface="Wingdings" panose="05000000000000000000" pitchFamily="2" charset="2"/>
              <a:buChar char="Ø"/>
            </a:pPr>
            <a:r>
              <a:rPr lang="fi-FI" sz="2500" dirty="0"/>
              <a:t>Monthly ECHO sessions are being conducted</a:t>
            </a:r>
            <a:r>
              <a:rPr lang="uk-UA" sz="2500" dirty="0"/>
              <a:t> </a:t>
            </a:r>
            <a:r>
              <a:rPr lang="en-US" sz="2500" dirty="0"/>
              <a:t>from April 2023</a:t>
            </a:r>
            <a:endParaRPr lang="fi-FI" sz="2500" dirty="0"/>
          </a:p>
        </p:txBody>
      </p:sp>
    </p:spTree>
    <p:extLst>
      <p:ext uri="{BB962C8B-B14F-4D97-AF65-F5344CB8AC3E}">
        <p14:creationId xmlns:p14="http://schemas.microsoft.com/office/powerpoint/2010/main" val="2394899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9884C3-3555-5DBF-58CE-F933676543CB}"/>
              </a:ext>
            </a:extLst>
          </p:cNvPr>
          <p:cNvSpPr>
            <a:spLocks noGrp="1"/>
          </p:cNvSpPr>
          <p:nvPr>
            <p:ph type="title"/>
          </p:nvPr>
        </p:nvSpPr>
        <p:spPr/>
        <p:txBody>
          <a:bodyPr/>
          <a:lstStyle/>
          <a:p>
            <a:r>
              <a:rPr lang="en-US" dirty="0"/>
              <a:t>Stage 2: Current status</a:t>
            </a:r>
            <a:br>
              <a:rPr lang="en-US" sz="2000" dirty="0">
                <a:solidFill>
                  <a:schemeClr val="tx1"/>
                </a:solidFill>
              </a:rPr>
            </a:br>
            <a:r>
              <a:rPr lang="en-US" sz="2000" dirty="0">
                <a:solidFill>
                  <a:schemeClr val="tx1"/>
                </a:solidFill>
              </a:rPr>
              <a:t>(as of July 10, 2024)</a:t>
            </a:r>
            <a:endParaRPr lang="uk-UA" sz="2000" dirty="0">
              <a:solidFill>
                <a:schemeClr val="tx1"/>
              </a:solidFill>
            </a:endParaRPr>
          </a:p>
        </p:txBody>
      </p:sp>
      <p:sp>
        <p:nvSpPr>
          <p:cNvPr id="3" name="TextBox 2">
            <a:extLst>
              <a:ext uri="{FF2B5EF4-FFF2-40B4-BE49-F238E27FC236}">
                <a16:creationId xmlns:a16="http://schemas.microsoft.com/office/drawing/2014/main" id="{9C78F2BC-9381-1D16-39C9-A7A9FEE4705E}"/>
              </a:ext>
            </a:extLst>
          </p:cNvPr>
          <p:cNvSpPr txBox="1"/>
          <p:nvPr/>
        </p:nvSpPr>
        <p:spPr>
          <a:xfrm>
            <a:off x="8197516" y="4647900"/>
            <a:ext cx="3168316" cy="584775"/>
          </a:xfrm>
          <a:prstGeom prst="rect">
            <a:avLst/>
          </a:prstGeom>
          <a:noFill/>
        </p:spPr>
        <p:txBody>
          <a:bodyPr wrap="square">
            <a:spAutoFit/>
          </a:bodyPr>
          <a:lstStyle/>
          <a:p>
            <a:r>
              <a:rPr lang="en-US" sz="1600" b="1" u="sng" dirty="0"/>
              <a:t>Sustained virologic response (SVR) = 96,6%</a:t>
            </a:r>
            <a:endParaRPr lang="uk-UA" sz="1600" dirty="0"/>
          </a:p>
        </p:txBody>
      </p:sp>
      <p:pic>
        <p:nvPicPr>
          <p:cNvPr id="1026" name="Picture 2">
            <a:extLst>
              <a:ext uri="{FF2B5EF4-FFF2-40B4-BE49-F238E27FC236}">
                <a16:creationId xmlns:a16="http://schemas.microsoft.com/office/drawing/2014/main" id="{E480EA30-7A5A-D88D-40AA-E159C3883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366" y="1486121"/>
            <a:ext cx="6110039" cy="467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282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вмісту 1">
            <a:extLst>
              <a:ext uri="{FF2B5EF4-FFF2-40B4-BE49-F238E27FC236}">
                <a16:creationId xmlns:a16="http://schemas.microsoft.com/office/drawing/2014/main" id="{DD482E57-6787-77D5-6A6A-33A7A6938969}"/>
              </a:ext>
            </a:extLst>
          </p:cNvPr>
          <p:cNvSpPr>
            <a:spLocks noGrp="1"/>
          </p:cNvSpPr>
          <p:nvPr>
            <p:ph sz="quarter" idx="13"/>
          </p:nvPr>
        </p:nvSpPr>
        <p:spPr/>
        <p:txBody>
          <a:bodyPr>
            <a:normAutofit/>
          </a:bodyPr>
          <a:lstStyle/>
          <a:p>
            <a:endParaRPr lang="en-US" sz="1600" dirty="0"/>
          </a:p>
          <a:p>
            <a:endParaRPr lang="uk-UA" sz="1600" dirty="0"/>
          </a:p>
        </p:txBody>
      </p:sp>
      <p:sp>
        <p:nvSpPr>
          <p:cNvPr id="3" name="Місце для вмісту 2">
            <a:extLst>
              <a:ext uri="{FF2B5EF4-FFF2-40B4-BE49-F238E27FC236}">
                <a16:creationId xmlns:a16="http://schemas.microsoft.com/office/drawing/2014/main" id="{9F3230B3-E04E-6661-F8C4-923091CA9590}"/>
              </a:ext>
            </a:extLst>
          </p:cNvPr>
          <p:cNvSpPr>
            <a:spLocks noGrp="1"/>
          </p:cNvSpPr>
          <p:nvPr>
            <p:ph sz="quarter" idx="14"/>
          </p:nvPr>
        </p:nvSpPr>
        <p:spPr/>
        <p:txBody>
          <a:bodyPr>
            <a:normAutofit fontScale="92500" lnSpcReduction="10000"/>
          </a:bodyPr>
          <a:lstStyle/>
          <a:p>
            <a:pPr algn="r">
              <a:lnSpc>
                <a:spcPct val="107000"/>
              </a:lnSpc>
              <a:spcAft>
                <a:spcPts val="800"/>
              </a:spcAft>
              <a:tabLst>
                <a:tab pos="2969895" algn="ctr"/>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R1: I am very happy! My condition became much better. My liver is not bulging as it was before. My skin has lightened. I really feel much better.</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tabLst>
                <a:tab pos="2969895" algn="ctr"/>
              </a:tabLs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R2: And I feel myself better. Now I have energy. And the face is not so yellow. Even some people noticed...</a:t>
            </a:r>
            <a:r>
              <a:rPr lang="en-US" sz="1800" dirty="0">
                <a:effectLst/>
                <a:latin typeface="Calibri" panose="020F0502020204030204" pitchFamily="34" charset="0"/>
                <a:ea typeface="Calibri" panose="020F0502020204030204" pitchFamily="34" charset="0"/>
                <a:cs typeface="Times New Roman" panose="02020603050405020304" pitchFamily="18" charset="0"/>
              </a:rPr>
              <a:t> (FG 2</a:t>
            </a:r>
            <a:r>
              <a:rPr lang="uk-UA"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latin typeface="Calibri" panose="020F0502020204030204" pitchFamily="34" charset="0"/>
                <a:ea typeface="Calibri" panose="020F0502020204030204" pitchFamily="34" charset="0"/>
                <a:cs typeface="Times New Roman" panose="02020603050405020304" pitchFamily="18" charset="0"/>
              </a:rPr>
              <a:t>Lviv</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uk-UA"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dirty="0"/>
              <a:t>***</a:t>
            </a:r>
          </a:p>
          <a:p>
            <a:pPr algn="r">
              <a:lnSpc>
                <a:spcPct val="120000"/>
              </a:lnSpc>
              <a:spcBef>
                <a:spcPts val="0"/>
              </a:spcBef>
              <a:tabLst>
                <a:tab pos="2969895" algn="ctr"/>
              </a:tabLst>
            </a:pPr>
            <a:r>
              <a:rPr lang="en-US" sz="1800" i="1" dirty="0">
                <a:latin typeface="Calibri" panose="020F0502020204030204" pitchFamily="34" charset="0"/>
                <a:ea typeface="Calibri" panose="020F0502020204030204" pitchFamily="34" charset="0"/>
                <a:cs typeface="Times New Roman" panose="02020603050405020304" pitchFamily="18" charset="0"/>
              </a:rPr>
              <a:t>I: If people knew that hepatitis C can be treated at the OAT site, would that increase interest in the OAT program?</a:t>
            </a:r>
          </a:p>
          <a:p>
            <a:pPr algn="r">
              <a:lnSpc>
                <a:spcPct val="120000"/>
              </a:lnSpc>
              <a:spcBef>
                <a:spcPts val="0"/>
              </a:spcBef>
              <a:tabLst>
                <a:tab pos="2969895" algn="ctr"/>
              </a:tabLst>
            </a:pPr>
            <a:r>
              <a:rPr lang="en-US" sz="1800" i="1" dirty="0">
                <a:latin typeface="Calibri" panose="020F0502020204030204" pitchFamily="34" charset="0"/>
                <a:ea typeface="Calibri" panose="020F0502020204030204" pitchFamily="34" charset="0"/>
                <a:cs typeface="Times New Roman" panose="02020603050405020304" pitchFamily="18" charset="0"/>
              </a:rPr>
              <a:t>R1: Yes, of course! And if they learn about the prices of the medicines...</a:t>
            </a:r>
          </a:p>
          <a:p>
            <a:pPr algn="r">
              <a:lnSpc>
                <a:spcPct val="120000"/>
              </a:lnSpc>
              <a:spcBef>
                <a:spcPts val="0"/>
              </a:spcBef>
              <a:tabLst>
                <a:tab pos="2969895" algn="ctr"/>
              </a:tabLst>
            </a:pPr>
            <a:r>
              <a:rPr lang="en-US" sz="1800" i="1" dirty="0">
                <a:latin typeface="Calibri" panose="020F0502020204030204" pitchFamily="34" charset="0"/>
                <a:ea typeface="Calibri" panose="020F0502020204030204" pitchFamily="34" charset="0"/>
                <a:cs typeface="Times New Roman" panose="02020603050405020304" pitchFamily="18" charset="0"/>
              </a:rPr>
              <a:t>P2: Yes, yes, yes.</a:t>
            </a:r>
          </a:p>
          <a:p>
            <a:pPr algn="r">
              <a:lnSpc>
                <a:spcPct val="120000"/>
              </a:lnSpc>
              <a:spcBef>
                <a:spcPts val="0"/>
              </a:spcBef>
              <a:tabLst>
                <a:tab pos="2969895" algn="ctr"/>
              </a:tabLst>
            </a:pPr>
            <a:r>
              <a:rPr lang="en-US" sz="1800" i="1" dirty="0">
                <a:latin typeface="Calibri" panose="020F0502020204030204" pitchFamily="34" charset="0"/>
                <a:ea typeface="Calibri" panose="020F0502020204030204" pitchFamily="34" charset="0"/>
                <a:cs typeface="Times New Roman" panose="02020603050405020304" pitchFamily="18" charset="0"/>
              </a:rPr>
              <a:t>R3: That would be a motivation for many people to start OAT, one hundred percent! (FG 2)</a:t>
            </a:r>
          </a:p>
          <a:p>
            <a:endParaRPr lang="uk-UA" dirty="0"/>
          </a:p>
        </p:txBody>
      </p:sp>
      <p:sp>
        <p:nvSpPr>
          <p:cNvPr id="4" name="Заголовок 3">
            <a:extLst>
              <a:ext uri="{FF2B5EF4-FFF2-40B4-BE49-F238E27FC236}">
                <a16:creationId xmlns:a16="http://schemas.microsoft.com/office/drawing/2014/main" id="{7FA35C85-0832-215F-A7A3-0B2FA60B85F0}"/>
              </a:ext>
            </a:extLst>
          </p:cNvPr>
          <p:cNvSpPr>
            <a:spLocks noGrp="1"/>
          </p:cNvSpPr>
          <p:nvPr>
            <p:ph type="title"/>
          </p:nvPr>
        </p:nvSpPr>
        <p:spPr/>
        <p:txBody>
          <a:bodyPr>
            <a:normAutofit/>
          </a:bodyPr>
          <a:lstStyle/>
          <a:p>
            <a:r>
              <a:rPr lang="en-US" dirty="0"/>
              <a:t>Participants feedback and experience </a:t>
            </a:r>
            <a:endParaRPr lang="uk-UA" dirty="0"/>
          </a:p>
        </p:txBody>
      </p:sp>
      <p:sp>
        <p:nvSpPr>
          <p:cNvPr id="6" name="Бульбашка прямої мови: овальна 5">
            <a:extLst>
              <a:ext uri="{FF2B5EF4-FFF2-40B4-BE49-F238E27FC236}">
                <a16:creationId xmlns:a16="http://schemas.microsoft.com/office/drawing/2014/main" id="{64DBEED1-25CE-694C-09AE-7AFC95E07332}"/>
              </a:ext>
            </a:extLst>
          </p:cNvPr>
          <p:cNvSpPr/>
          <p:nvPr/>
        </p:nvSpPr>
        <p:spPr>
          <a:xfrm>
            <a:off x="684760" y="1665289"/>
            <a:ext cx="2562293" cy="1952395"/>
          </a:xfrm>
          <a:prstGeom prst="wedgeEllipseCallou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r>
              <a:rPr lang="en-US" sz="1800" dirty="0"/>
              <a:t>“to get cured and to be healthy”.</a:t>
            </a:r>
            <a:endParaRPr lang="uk-UA" dirty="0"/>
          </a:p>
        </p:txBody>
      </p:sp>
      <p:sp>
        <p:nvSpPr>
          <p:cNvPr id="7" name="Бульбашка прямої мови: овальна 6">
            <a:extLst>
              <a:ext uri="{FF2B5EF4-FFF2-40B4-BE49-F238E27FC236}">
                <a16:creationId xmlns:a16="http://schemas.microsoft.com/office/drawing/2014/main" id="{BF208038-5FC2-EB8B-8A2D-B361DC877EF0}"/>
              </a:ext>
            </a:extLst>
          </p:cNvPr>
          <p:cNvSpPr/>
          <p:nvPr/>
        </p:nvSpPr>
        <p:spPr>
          <a:xfrm>
            <a:off x="1583093" y="4177815"/>
            <a:ext cx="2335764" cy="1815533"/>
          </a:xfrm>
          <a:prstGeom prst="wedgeEllipseCallou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r>
              <a:rPr lang="en-US" sz="1800" dirty="0"/>
              <a:t>“a good luck”</a:t>
            </a:r>
            <a:endParaRPr lang="uk-UA" dirty="0"/>
          </a:p>
        </p:txBody>
      </p:sp>
      <p:sp>
        <p:nvSpPr>
          <p:cNvPr id="8" name="Бульбашка прямої мови: овальна 7">
            <a:extLst>
              <a:ext uri="{FF2B5EF4-FFF2-40B4-BE49-F238E27FC236}">
                <a16:creationId xmlns:a16="http://schemas.microsoft.com/office/drawing/2014/main" id="{7D961269-ABD8-0624-1CD7-6BF7CC2A2BE4}"/>
              </a:ext>
            </a:extLst>
          </p:cNvPr>
          <p:cNvSpPr/>
          <p:nvPr/>
        </p:nvSpPr>
        <p:spPr>
          <a:xfrm>
            <a:off x="3602302" y="2278143"/>
            <a:ext cx="2432178" cy="1875454"/>
          </a:xfrm>
          <a:prstGeom prst="wedgeEllipseCallou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r>
              <a:rPr lang="en-US" sz="1800" dirty="0"/>
              <a:t>“a wonderful chance”</a:t>
            </a:r>
            <a:endParaRPr lang="uk-UA" dirty="0"/>
          </a:p>
        </p:txBody>
      </p:sp>
    </p:spTree>
    <p:extLst>
      <p:ext uri="{BB962C8B-B14F-4D97-AF65-F5344CB8AC3E}">
        <p14:creationId xmlns:p14="http://schemas.microsoft.com/office/powerpoint/2010/main" val="23899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9A1758-5220-21AF-4DBB-138D5154DBCA}"/>
              </a:ext>
            </a:extLst>
          </p:cNvPr>
          <p:cNvSpPr>
            <a:spLocks noGrp="1"/>
          </p:cNvSpPr>
          <p:nvPr>
            <p:ph type="title"/>
          </p:nvPr>
        </p:nvSpPr>
        <p:spPr>
          <a:xfrm>
            <a:off x="186611" y="66646"/>
            <a:ext cx="8785049" cy="607439"/>
          </a:xfrm>
        </p:spPr>
        <p:txBody>
          <a:bodyPr/>
          <a:lstStyle/>
          <a:p>
            <a:r>
              <a:rPr lang="en-US" dirty="0"/>
              <a:t>Current context</a:t>
            </a:r>
            <a:endParaRPr lang="uk-UA" dirty="0"/>
          </a:p>
        </p:txBody>
      </p:sp>
      <p:pic>
        <p:nvPicPr>
          <p:cNvPr id="7" name="Picture 6">
            <a:extLst>
              <a:ext uri="{FF2B5EF4-FFF2-40B4-BE49-F238E27FC236}">
                <a16:creationId xmlns:a16="http://schemas.microsoft.com/office/drawing/2014/main" id="{3CC03D11-B7A6-689C-D178-9AB4579D1FF7}"/>
              </a:ext>
            </a:extLst>
          </p:cNvPr>
          <p:cNvPicPr>
            <a:picLocks noChangeAspect="1"/>
          </p:cNvPicPr>
          <p:nvPr/>
        </p:nvPicPr>
        <p:blipFill rotWithShape="1">
          <a:blip r:embed="rId3"/>
          <a:srcRect l="2364" r="1839"/>
          <a:stretch/>
        </p:blipFill>
        <p:spPr>
          <a:xfrm>
            <a:off x="266424" y="1606283"/>
            <a:ext cx="3092353" cy="5251717"/>
          </a:xfrm>
          <a:prstGeom prst="rect">
            <a:avLst/>
          </a:prstGeom>
        </p:spPr>
      </p:pic>
      <p:pic>
        <p:nvPicPr>
          <p:cNvPr id="9" name="Picture 8" descr="A city with smoke rising from the sky&#10;&#10;Description automatically generated with medium confidence">
            <a:extLst>
              <a:ext uri="{FF2B5EF4-FFF2-40B4-BE49-F238E27FC236}">
                <a16:creationId xmlns:a16="http://schemas.microsoft.com/office/drawing/2014/main" id="{A0F72997-6530-3227-F76A-5021F58601ED}"/>
              </a:ext>
            </a:extLst>
          </p:cNvPr>
          <p:cNvPicPr>
            <a:picLocks noChangeAspect="1"/>
          </p:cNvPicPr>
          <p:nvPr/>
        </p:nvPicPr>
        <p:blipFill>
          <a:blip r:embed="rId4"/>
          <a:stretch>
            <a:fillRect/>
          </a:stretch>
        </p:blipFill>
        <p:spPr>
          <a:xfrm>
            <a:off x="8122470" y="0"/>
            <a:ext cx="4092910" cy="4872512"/>
          </a:xfrm>
          <a:prstGeom prst="rect">
            <a:avLst/>
          </a:prstGeom>
        </p:spPr>
      </p:pic>
      <p:pic>
        <p:nvPicPr>
          <p:cNvPr id="11" name="Picture 10" descr="A group of people standing around a destroyed building&#10;&#10;Description automatically generated">
            <a:extLst>
              <a:ext uri="{FF2B5EF4-FFF2-40B4-BE49-F238E27FC236}">
                <a16:creationId xmlns:a16="http://schemas.microsoft.com/office/drawing/2014/main" id="{498D3C49-3196-616C-DE6A-A74E731F1929}"/>
              </a:ext>
            </a:extLst>
          </p:cNvPr>
          <p:cNvPicPr>
            <a:picLocks noChangeAspect="1"/>
          </p:cNvPicPr>
          <p:nvPr/>
        </p:nvPicPr>
        <p:blipFill>
          <a:blip r:embed="rId5"/>
          <a:stretch>
            <a:fillRect/>
          </a:stretch>
        </p:blipFill>
        <p:spPr>
          <a:xfrm>
            <a:off x="5431239" y="3948588"/>
            <a:ext cx="4365824" cy="2909412"/>
          </a:xfrm>
          <a:prstGeom prst="rect">
            <a:avLst/>
          </a:prstGeom>
        </p:spPr>
      </p:pic>
      <p:pic>
        <p:nvPicPr>
          <p:cNvPr id="13" name="Picture 12" descr="A group of people with blood on their faces&#10;&#10;Description automatically generated">
            <a:extLst>
              <a:ext uri="{FF2B5EF4-FFF2-40B4-BE49-F238E27FC236}">
                <a16:creationId xmlns:a16="http://schemas.microsoft.com/office/drawing/2014/main" id="{1B2DFA8D-EEE7-3A55-F88D-AD851B091DB1}"/>
              </a:ext>
            </a:extLst>
          </p:cNvPr>
          <p:cNvPicPr>
            <a:picLocks noChangeAspect="1"/>
          </p:cNvPicPr>
          <p:nvPr/>
        </p:nvPicPr>
        <p:blipFill>
          <a:blip r:embed="rId6"/>
          <a:stretch>
            <a:fillRect/>
          </a:stretch>
        </p:blipFill>
        <p:spPr>
          <a:xfrm>
            <a:off x="3916607" y="1589630"/>
            <a:ext cx="2860248" cy="3813664"/>
          </a:xfrm>
          <a:prstGeom prst="rect">
            <a:avLst/>
          </a:prstGeom>
        </p:spPr>
      </p:pic>
      <p:sp>
        <p:nvSpPr>
          <p:cNvPr id="14" name="TextBox 13">
            <a:extLst>
              <a:ext uri="{FF2B5EF4-FFF2-40B4-BE49-F238E27FC236}">
                <a16:creationId xmlns:a16="http://schemas.microsoft.com/office/drawing/2014/main" id="{C358E648-79A3-D609-8219-1748689F412C}"/>
              </a:ext>
            </a:extLst>
          </p:cNvPr>
          <p:cNvSpPr txBox="1"/>
          <p:nvPr/>
        </p:nvSpPr>
        <p:spPr>
          <a:xfrm>
            <a:off x="186612" y="682953"/>
            <a:ext cx="7935858" cy="646331"/>
          </a:xfrm>
          <a:prstGeom prst="rect">
            <a:avLst/>
          </a:prstGeom>
          <a:noFill/>
        </p:spPr>
        <p:txBody>
          <a:bodyPr wrap="square" rtlCol="0">
            <a:spAutoFit/>
          </a:bodyPr>
          <a:lstStyle/>
          <a:p>
            <a:r>
              <a:rPr lang="en-US" dirty="0"/>
              <a:t>Daily shelling of Ukraine brings more and more destruction and complicates the functioning of the healthcare system</a:t>
            </a:r>
            <a:endParaRPr lang="uk-UA" dirty="0"/>
          </a:p>
        </p:txBody>
      </p:sp>
    </p:spTree>
    <p:extLst>
      <p:ext uri="{BB962C8B-B14F-4D97-AF65-F5344CB8AC3E}">
        <p14:creationId xmlns:p14="http://schemas.microsoft.com/office/powerpoint/2010/main" val="1249673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4122E2-CFC2-5A66-8F8A-D46FCAFBA679}"/>
              </a:ext>
            </a:extLst>
          </p:cNvPr>
          <p:cNvSpPr>
            <a:spLocks noGrp="1"/>
          </p:cNvSpPr>
          <p:nvPr>
            <p:ph type="title"/>
          </p:nvPr>
        </p:nvSpPr>
        <p:spPr/>
        <p:txBody>
          <a:bodyPr/>
          <a:lstStyle/>
          <a:p>
            <a:r>
              <a:rPr lang="en-US" dirty="0"/>
              <a:t>Funding and partners</a:t>
            </a:r>
            <a:endParaRPr lang="uk-UA" dirty="0"/>
          </a:p>
        </p:txBody>
      </p:sp>
      <p:sp>
        <p:nvSpPr>
          <p:cNvPr id="5" name="TextBox 4">
            <a:extLst>
              <a:ext uri="{FF2B5EF4-FFF2-40B4-BE49-F238E27FC236}">
                <a16:creationId xmlns:a16="http://schemas.microsoft.com/office/drawing/2014/main" id="{BD2D2010-8128-12FC-5125-B578B4CA66D0}"/>
              </a:ext>
            </a:extLst>
          </p:cNvPr>
          <p:cNvSpPr txBox="1"/>
          <p:nvPr/>
        </p:nvSpPr>
        <p:spPr>
          <a:xfrm>
            <a:off x="3727911" y="2011265"/>
            <a:ext cx="7987434" cy="1200329"/>
          </a:xfrm>
          <a:prstGeom prst="rect">
            <a:avLst/>
          </a:prstGeom>
          <a:noFill/>
        </p:spPr>
        <p:txBody>
          <a:bodyPr wrap="square">
            <a:spAutoFit/>
          </a:bodyPr>
          <a:lstStyle/>
          <a:p>
            <a:r>
              <a:rPr lang="en-US" b="1" u="sng" dirty="0"/>
              <a:t>Funding</a:t>
            </a:r>
            <a:r>
              <a:rPr lang="en-US" dirty="0"/>
              <a:t>:</a:t>
            </a:r>
          </a:p>
          <a:p>
            <a:pPr algn="just"/>
            <a:r>
              <a:rPr lang="en-US" sz="1800" dirty="0"/>
              <a:t>The Western-Eastern European Partnership Initiative on HIV, Viral Hepatitis and TB (Project ID 472020). No pharmaceutical grants were received in the development of this study.</a:t>
            </a:r>
            <a:endParaRPr lang="uk-UA" dirty="0"/>
          </a:p>
        </p:txBody>
      </p:sp>
      <p:sp>
        <p:nvSpPr>
          <p:cNvPr id="6" name="TextBox 5">
            <a:extLst>
              <a:ext uri="{FF2B5EF4-FFF2-40B4-BE49-F238E27FC236}">
                <a16:creationId xmlns:a16="http://schemas.microsoft.com/office/drawing/2014/main" id="{17199094-5E57-7BFA-8C60-93294025B155}"/>
              </a:ext>
            </a:extLst>
          </p:cNvPr>
          <p:cNvSpPr txBox="1"/>
          <p:nvPr/>
        </p:nvSpPr>
        <p:spPr>
          <a:xfrm>
            <a:off x="3727911" y="4295536"/>
            <a:ext cx="8317832" cy="646331"/>
          </a:xfrm>
          <a:prstGeom prst="rect">
            <a:avLst/>
          </a:prstGeom>
          <a:noFill/>
        </p:spPr>
        <p:txBody>
          <a:bodyPr wrap="square">
            <a:spAutoFit/>
          </a:bodyPr>
          <a:lstStyle/>
          <a:p>
            <a:r>
              <a:rPr lang="en-US" b="1" u="sng" dirty="0"/>
              <a:t>Partner</a:t>
            </a:r>
            <a:r>
              <a:rPr lang="en-US" dirty="0"/>
              <a:t>:</a:t>
            </a:r>
          </a:p>
          <a:p>
            <a:pPr algn="just"/>
            <a:r>
              <a:rPr lang="en-US" dirty="0"/>
              <a:t>Public Health Center of the Ministry of Health of Ukraine</a:t>
            </a:r>
            <a:endParaRPr lang="uk-UA" dirty="0"/>
          </a:p>
        </p:txBody>
      </p:sp>
      <p:pic>
        <p:nvPicPr>
          <p:cNvPr id="1026" name="Picture 2" descr="https://www.weepi.org/build/images/Logo-WEEPI-rgb-800.png">
            <a:extLst>
              <a:ext uri="{FF2B5EF4-FFF2-40B4-BE49-F238E27FC236}">
                <a16:creationId xmlns:a16="http://schemas.microsoft.com/office/drawing/2014/main" id="{C133B715-AB50-44C7-AE7F-F3E805873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965" y="1383187"/>
            <a:ext cx="3057728" cy="1654995"/>
          </a:xfrm>
          <a:prstGeom prst="rect">
            <a:avLst/>
          </a:prstGeom>
          <a:noFill/>
          <a:extLst>
            <a:ext uri="{909E8E84-426E-40DD-AFC4-6F175D3DCCD1}">
              <a14:hiddenFill xmlns:a14="http://schemas.microsoft.com/office/drawing/2010/main">
                <a:solidFill>
                  <a:srgbClr val="FFFFFF"/>
                </a:solidFill>
              </a14:hiddenFill>
            </a:ext>
          </a:extLst>
        </p:spPr>
      </p:pic>
      <p:pic>
        <p:nvPicPr>
          <p:cNvPr id="4" name="Рисунок 3">
            <a:extLst>
              <a:ext uri="{FF2B5EF4-FFF2-40B4-BE49-F238E27FC236}">
                <a16:creationId xmlns:a16="http://schemas.microsoft.com/office/drawing/2014/main" id="{FE3EE03A-51AE-4DDB-8273-9487CACE2E46}"/>
              </a:ext>
            </a:extLst>
          </p:cNvPr>
          <p:cNvPicPr>
            <a:picLocks noChangeAspect="1"/>
          </p:cNvPicPr>
          <p:nvPr/>
        </p:nvPicPr>
        <p:blipFill>
          <a:blip r:embed="rId3"/>
          <a:stretch>
            <a:fillRect/>
          </a:stretch>
        </p:blipFill>
        <p:spPr>
          <a:xfrm>
            <a:off x="442913" y="3124200"/>
            <a:ext cx="2857500" cy="609600"/>
          </a:xfrm>
          <a:prstGeom prst="rect">
            <a:avLst/>
          </a:prstGeom>
        </p:spPr>
      </p:pic>
      <p:pic>
        <p:nvPicPr>
          <p:cNvPr id="10" name="Рисунок 9">
            <a:extLst>
              <a:ext uri="{FF2B5EF4-FFF2-40B4-BE49-F238E27FC236}">
                <a16:creationId xmlns:a16="http://schemas.microsoft.com/office/drawing/2014/main" id="{ECE545BB-39B0-4FFA-ACA6-39281626A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943" y="4062754"/>
            <a:ext cx="2799531" cy="1243797"/>
          </a:xfrm>
          <a:prstGeom prst="rect">
            <a:avLst/>
          </a:prstGeom>
        </p:spPr>
      </p:pic>
    </p:spTree>
    <p:extLst>
      <p:ext uri="{BB962C8B-B14F-4D97-AF65-F5344CB8AC3E}">
        <p14:creationId xmlns:p14="http://schemas.microsoft.com/office/powerpoint/2010/main" val="181027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4122E2-CFC2-5A66-8F8A-D46FCAFBA679}"/>
              </a:ext>
            </a:extLst>
          </p:cNvPr>
          <p:cNvSpPr>
            <a:spLocks noGrp="1"/>
          </p:cNvSpPr>
          <p:nvPr>
            <p:ph type="title"/>
          </p:nvPr>
        </p:nvSpPr>
        <p:spPr>
          <a:xfrm>
            <a:off x="3747199" y="2489733"/>
            <a:ext cx="4056898" cy="1223964"/>
          </a:xfrm>
        </p:spPr>
        <p:txBody>
          <a:bodyPr/>
          <a:lstStyle/>
          <a:p>
            <a:r>
              <a:rPr lang="en-US" dirty="0"/>
              <a:t>Thank you!</a:t>
            </a:r>
            <a:endParaRPr lang="uk-UA" dirty="0"/>
          </a:p>
        </p:txBody>
      </p:sp>
      <p:sp>
        <p:nvSpPr>
          <p:cNvPr id="5" name="TextBox 4">
            <a:extLst>
              <a:ext uri="{FF2B5EF4-FFF2-40B4-BE49-F238E27FC236}">
                <a16:creationId xmlns:a16="http://schemas.microsoft.com/office/drawing/2014/main" id="{BD2D2010-8128-12FC-5125-B578B4CA66D0}"/>
              </a:ext>
            </a:extLst>
          </p:cNvPr>
          <p:cNvSpPr txBox="1"/>
          <p:nvPr/>
        </p:nvSpPr>
        <p:spPr>
          <a:xfrm>
            <a:off x="481261" y="5345849"/>
            <a:ext cx="9432759" cy="923330"/>
          </a:xfrm>
          <a:prstGeom prst="rect">
            <a:avLst/>
          </a:prstGeom>
          <a:noFill/>
        </p:spPr>
        <p:txBody>
          <a:bodyPr wrap="square">
            <a:spAutoFit/>
          </a:bodyPr>
          <a:lstStyle/>
          <a:p>
            <a:r>
              <a:rPr lang="en-US" dirty="0"/>
              <a:t>Myroslava </a:t>
            </a:r>
            <a:r>
              <a:rPr lang="en-US" dirty="0" err="1"/>
              <a:t>Filippovych</a:t>
            </a:r>
            <a:r>
              <a:rPr lang="en-US" dirty="0"/>
              <a:t> </a:t>
            </a:r>
            <a:r>
              <a:rPr lang="en-US" dirty="0">
                <a:hlinkClick r:id="rId2"/>
              </a:rPr>
              <a:t>filippovych@uiphp.org.ua</a:t>
            </a:r>
            <a:endParaRPr lang="uk-UA" dirty="0"/>
          </a:p>
          <a:p>
            <a:r>
              <a:rPr lang="fi-FI" dirty="0"/>
              <a:t>Tetiana Kiriazova </a:t>
            </a:r>
            <a:r>
              <a:rPr lang="fi-FI" u="sng" dirty="0">
                <a:solidFill>
                  <a:srgbClr val="FF0000"/>
                </a:solidFill>
              </a:rPr>
              <a:t>kiriazova@uiphp.org.ua</a:t>
            </a:r>
            <a:endParaRPr lang="en-US" u="sng" dirty="0">
              <a:solidFill>
                <a:srgbClr val="FF0000"/>
              </a:solidFill>
            </a:endParaRPr>
          </a:p>
          <a:p>
            <a:r>
              <a:rPr lang="en-US" dirty="0" err="1"/>
              <a:t>Kostyantyn</a:t>
            </a:r>
            <a:r>
              <a:rPr lang="en-US" dirty="0"/>
              <a:t> </a:t>
            </a:r>
            <a:r>
              <a:rPr lang="en-US" dirty="0" err="1"/>
              <a:t>Dumchev</a:t>
            </a:r>
            <a:r>
              <a:rPr lang="en-US" dirty="0"/>
              <a:t> </a:t>
            </a:r>
            <a:r>
              <a:rPr lang="en-US" dirty="0">
                <a:hlinkClick r:id="rId3"/>
              </a:rPr>
              <a:t>dumchev@uiphp.org.ua</a:t>
            </a:r>
            <a:r>
              <a:rPr lang="en-US" dirty="0"/>
              <a:t> </a:t>
            </a:r>
            <a:endParaRPr lang="uk-UA" dirty="0"/>
          </a:p>
        </p:txBody>
      </p:sp>
    </p:spTree>
    <p:extLst>
      <p:ext uri="{BB962C8B-B14F-4D97-AF65-F5344CB8AC3E}">
        <p14:creationId xmlns:p14="http://schemas.microsoft.com/office/powerpoint/2010/main" val="60620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p:txBody>
          <a:bodyPr/>
          <a:lstStyle/>
          <a:p>
            <a:r>
              <a:rPr lang="en-GB" dirty="0"/>
              <a:t>Conflict of interest disclosure</a:t>
            </a:r>
          </a:p>
        </p:txBody>
      </p:sp>
      <p:sp>
        <p:nvSpPr>
          <p:cNvPr id="7" name="TextBox 6">
            <a:extLst>
              <a:ext uri="{FF2B5EF4-FFF2-40B4-BE49-F238E27FC236}">
                <a16:creationId xmlns:a16="http://schemas.microsoft.com/office/drawing/2014/main" id="{9AB14BC6-603B-EA79-1ADD-1D2EC6518FB5}"/>
              </a:ext>
            </a:extLst>
          </p:cNvPr>
          <p:cNvSpPr txBox="1"/>
          <p:nvPr/>
        </p:nvSpPr>
        <p:spPr>
          <a:xfrm>
            <a:off x="762000" y="2581061"/>
            <a:ext cx="11305101" cy="307777"/>
          </a:xfrm>
          <a:prstGeom prst="rect">
            <a:avLst/>
          </a:prstGeom>
          <a:noFill/>
        </p:spPr>
        <p:txBody>
          <a:bodyPr wrap="square" lIns="0" tIns="0" rIns="0" bIns="0" rtlCol="0">
            <a:spAutoFit/>
          </a:bodyPr>
          <a:lstStyle/>
          <a:p>
            <a:pPr algn="l"/>
            <a:r>
              <a:rPr lang="en-GB" sz="2000" dirty="0"/>
              <a:t>I have no conflict of interest to declare. </a:t>
            </a:r>
          </a:p>
        </p:txBody>
      </p:sp>
    </p:spTree>
    <p:extLst>
      <p:ext uri="{BB962C8B-B14F-4D97-AF65-F5344CB8AC3E}">
        <p14:creationId xmlns:p14="http://schemas.microsoft.com/office/powerpoint/2010/main" val="379408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a:xfrm>
            <a:off x="845684" y="485079"/>
            <a:ext cx="8891914" cy="799646"/>
          </a:xfrm>
        </p:spPr>
        <p:txBody>
          <a:bodyPr>
            <a:normAutofit fontScale="90000"/>
          </a:bodyPr>
          <a:lstStyle/>
          <a:p>
            <a:r>
              <a:rPr lang="en-GB" b="0" dirty="0"/>
              <a:t>Hepatitis C is chronically undiagnosed &amp; untreated</a:t>
            </a:r>
          </a:p>
        </p:txBody>
      </p:sp>
      <p:graphicFrame>
        <p:nvGraphicFramePr>
          <p:cNvPr id="5" name="Chart 4">
            <a:extLst>
              <a:ext uri="{FF2B5EF4-FFF2-40B4-BE49-F238E27FC236}">
                <a16:creationId xmlns:a16="http://schemas.microsoft.com/office/drawing/2014/main" id="{235B0812-A9F8-9F33-5D8F-ABBE663A1D7B}"/>
              </a:ext>
            </a:extLst>
          </p:cNvPr>
          <p:cNvGraphicFramePr/>
          <p:nvPr>
            <p:extLst>
              <p:ext uri="{D42A27DB-BD31-4B8C-83A1-F6EECF244321}">
                <p14:modId xmlns:p14="http://schemas.microsoft.com/office/powerpoint/2010/main" val="2895187138"/>
              </p:ext>
            </p:extLst>
          </p:nvPr>
        </p:nvGraphicFramePr>
        <p:xfrm>
          <a:off x="1894114" y="1970276"/>
          <a:ext cx="7735078" cy="41060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2346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a:xfrm>
            <a:off x="845684" y="485079"/>
            <a:ext cx="7634639" cy="799646"/>
          </a:xfrm>
        </p:spPr>
        <p:txBody>
          <a:bodyPr>
            <a:normAutofit fontScale="90000"/>
          </a:bodyPr>
          <a:lstStyle/>
          <a:p>
            <a:r>
              <a:rPr lang="en-GB" b="0" dirty="0"/>
              <a:t>People who use drugs need integrated services</a:t>
            </a:r>
          </a:p>
        </p:txBody>
      </p:sp>
      <p:sp>
        <p:nvSpPr>
          <p:cNvPr id="7" name="TextBox 6">
            <a:extLst>
              <a:ext uri="{FF2B5EF4-FFF2-40B4-BE49-F238E27FC236}">
                <a16:creationId xmlns:a16="http://schemas.microsoft.com/office/drawing/2014/main" id="{9AB14BC6-603B-EA79-1ADD-1D2EC6518FB5}"/>
              </a:ext>
            </a:extLst>
          </p:cNvPr>
          <p:cNvSpPr txBox="1"/>
          <p:nvPr/>
        </p:nvSpPr>
        <p:spPr>
          <a:xfrm>
            <a:off x="845684" y="1833203"/>
            <a:ext cx="10795518" cy="2462213"/>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en-US" sz="2000" dirty="0"/>
              <a:t>High burden of HCV (nearly 83%) of people receiving opioid agonist therapy (OAT) are also living with hepatitis C </a:t>
            </a:r>
          </a:p>
          <a:p>
            <a:pPr marL="285750" indent="-285750">
              <a:buFont typeface="Arial" panose="020B0604020202020204" pitchFamily="34" charset="0"/>
              <a:buChar char="•"/>
            </a:pPr>
            <a:endParaRPr lang="en-US" sz="2000" dirty="0"/>
          </a:p>
          <a:p>
            <a:pPr marL="342900" indent="-342900">
              <a:buFont typeface="Wingdings" panose="05000000000000000000" pitchFamily="2" charset="2"/>
              <a:buChar char="Ø"/>
            </a:pPr>
            <a:r>
              <a:rPr lang="en-US" sz="2000" dirty="0"/>
              <a:t>Stigmatization, low awareness of recent guidelines       majority are not included in the direct-acting antiviral (DAA) waiting lists</a:t>
            </a:r>
          </a:p>
          <a:p>
            <a:r>
              <a:rPr lang="en-US" sz="2000" dirty="0"/>
              <a:t> </a:t>
            </a:r>
          </a:p>
          <a:p>
            <a:pPr marL="342900" indent="-342900">
              <a:buFont typeface="Wingdings" panose="05000000000000000000" pitchFamily="2" charset="2"/>
              <a:buChar char="Ø"/>
            </a:pPr>
            <a:r>
              <a:rPr lang="en-US" sz="2000" dirty="0"/>
              <a:t>DAA is non-affordable from pharmacies</a:t>
            </a:r>
          </a:p>
          <a:p>
            <a:pPr marL="285750" indent="-285750">
              <a:buFont typeface="Arial" panose="020B0604020202020204" pitchFamily="34" charset="0"/>
              <a:buChar char="•"/>
            </a:pPr>
            <a:endParaRPr lang="en-GB" sz="2000" dirty="0"/>
          </a:p>
        </p:txBody>
      </p:sp>
      <p:sp>
        <p:nvSpPr>
          <p:cNvPr id="3" name="Стрілка: униз 2">
            <a:extLst>
              <a:ext uri="{FF2B5EF4-FFF2-40B4-BE49-F238E27FC236}">
                <a16:creationId xmlns:a16="http://schemas.microsoft.com/office/drawing/2014/main" id="{201D4CF1-8879-9A79-2D24-13D36B633B3C}"/>
              </a:ext>
            </a:extLst>
          </p:cNvPr>
          <p:cNvSpPr/>
          <p:nvPr/>
        </p:nvSpPr>
        <p:spPr>
          <a:xfrm>
            <a:off x="2920481" y="5218746"/>
            <a:ext cx="261257" cy="3825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uk-UA" dirty="0"/>
          </a:p>
        </p:txBody>
      </p:sp>
      <p:sp>
        <p:nvSpPr>
          <p:cNvPr id="4" name="Стрілка: униз 3">
            <a:extLst>
              <a:ext uri="{FF2B5EF4-FFF2-40B4-BE49-F238E27FC236}">
                <a16:creationId xmlns:a16="http://schemas.microsoft.com/office/drawing/2014/main" id="{CF928F4E-768A-A3A4-37DD-1217BDE40B89}"/>
              </a:ext>
            </a:extLst>
          </p:cNvPr>
          <p:cNvSpPr/>
          <p:nvPr/>
        </p:nvSpPr>
        <p:spPr>
          <a:xfrm>
            <a:off x="7710195" y="5198483"/>
            <a:ext cx="261257" cy="3825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uk-UA" dirty="0"/>
          </a:p>
        </p:txBody>
      </p:sp>
      <p:sp>
        <p:nvSpPr>
          <p:cNvPr id="6" name="Стрілка: униз 5">
            <a:extLst>
              <a:ext uri="{FF2B5EF4-FFF2-40B4-BE49-F238E27FC236}">
                <a16:creationId xmlns:a16="http://schemas.microsoft.com/office/drawing/2014/main" id="{0FC03025-D973-70E9-AEA9-86200BBA2D8B}"/>
              </a:ext>
            </a:extLst>
          </p:cNvPr>
          <p:cNvSpPr/>
          <p:nvPr/>
        </p:nvSpPr>
        <p:spPr>
          <a:xfrm rot="16200000">
            <a:off x="7840823" y="2742403"/>
            <a:ext cx="261257" cy="38255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uk-UA" dirty="0"/>
          </a:p>
        </p:txBody>
      </p:sp>
      <p:sp>
        <p:nvSpPr>
          <p:cNvPr id="8" name="TextBox 7">
            <a:extLst>
              <a:ext uri="{FF2B5EF4-FFF2-40B4-BE49-F238E27FC236}">
                <a16:creationId xmlns:a16="http://schemas.microsoft.com/office/drawing/2014/main" id="{0D94B030-20FF-2A1A-C5AB-77DF11A5B406}"/>
              </a:ext>
            </a:extLst>
          </p:cNvPr>
          <p:cNvSpPr txBox="1"/>
          <p:nvPr/>
        </p:nvSpPr>
        <p:spPr>
          <a:xfrm>
            <a:off x="173880" y="4603193"/>
            <a:ext cx="10795518" cy="615553"/>
          </a:xfrm>
          <a:prstGeom prst="rect">
            <a:avLst/>
          </a:prstGeom>
          <a:noFill/>
        </p:spPr>
        <p:txBody>
          <a:bodyPr wrap="square" lIns="0" tIns="0" rIns="0" bIns="0" numCol="2" rtlCol="0">
            <a:spAutoFit/>
          </a:bodyPr>
          <a:lstStyle/>
          <a:p>
            <a:pPr marL="342900" indent="-342900" algn="ctr">
              <a:buFont typeface="Wingdings" panose="05000000000000000000" pitchFamily="2" charset="2"/>
              <a:buChar char="v"/>
            </a:pPr>
            <a:r>
              <a:rPr lang="en-US" sz="2000" dirty="0"/>
              <a:t>	Growing availability</a:t>
            </a:r>
            <a:r>
              <a:rPr lang="ru-RU" sz="2000" dirty="0"/>
              <a:t> </a:t>
            </a:r>
            <a:r>
              <a:rPr lang="en-US" sz="2000" dirty="0"/>
              <a:t>of DAA medications</a:t>
            </a:r>
            <a:endParaRPr lang="ru-RU" sz="2000" dirty="0"/>
          </a:p>
          <a:p>
            <a:pPr marL="342900" indent="-342900" algn="ctr">
              <a:buFont typeface="Wingdings" panose="05000000000000000000" pitchFamily="2" charset="2"/>
              <a:buChar char="v"/>
            </a:pPr>
            <a:r>
              <a:rPr lang="en-US" sz="2000" dirty="0"/>
              <a:t>Ongoing healthcare reform context in Ukraine 						</a:t>
            </a:r>
          </a:p>
        </p:txBody>
      </p:sp>
      <p:sp>
        <p:nvSpPr>
          <p:cNvPr id="10" name="TextBox 9">
            <a:extLst>
              <a:ext uri="{FF2B5EF4-FFF2-40B4-BE49-F238E27FC236}">
                <a16:creationId xmlns:a16="http://schemas.microsoft.com/office/drawing/2014/main" id="{436A92B3-EAA6-A07E-98CF-2B53A296AA7E}"/>
              </a:ext>
            </a:extLst>
          </p:cNvPr>
          <p:cNvSpPr txBox="1"/>
          <p:nvPr/>
        </p:nvSpPr>
        <p:spPr>
          <a:xfrm>
            <a:off x="845684" y="5632811"/>
            <a:ext cx="10123714" cy="646331"/>
          </a:xfrm>
          <a:prstGeom prst="rect">
            <a:avLst/>
          </a:prstGeom>
          <a:noFill/>
        </p:spPr>
        <p:txBody>
          <a:bodyPr wrap="square">
            <a:spAutoFit/>
          </a:bodyPr>
          <a:lstStyle/>
          <a:p>
            <a:r>
              <a:rPr lang="en-US" sz="1800" b="1" dirty="0"/>
              <a:t>Opportunity to build and evaluate </a:t>
            </a:r>
            <a:r>
              <a:rPr lang="en-US" sz="1800" b="1" u="sng" dirty="0"/>
              <a:t>a simplified integrated HCV care model at OAT clinics.</a:t>
            </a:r>
          </a:p>
        </p:txBody>
      </p:sp>
    </p:spTree>
    <p:extLst>
      <p:ext uri="{BB962C8B-B14F-4D97-AF65-F5344CB8AC3E}">
        <p14:creationId xmlns:p14="http://schemas.microsoft.com/office/powerpoint/2010/main" val="160513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7997BA9F-A4C0-7B14-A401-6BF3FDC182A4}"/>
              </a:ext>
            </a:extLst>
          </p:cNvPr>
          <p:cNvSpPr>
            <a:spLocks noGrp="1"/>
          </p:cNvSpPr>
          <p:nvPr>
            <p:ph sz="quarter" idx="13"/>
          </p:nvPr>
        </p:nvSpPr>
        <p:spPr>
          <a:xfrm>
            <a:off x="442912" y="1769858"/>
            <a:ext cx="5437187" cy="4103686"/>
          </a:xfrm>
        </p:spPr>
        <p:txBody>
          <a:bodyPr/>
          <a:lstStyle/>
          <a:p>
            <a:r>
              <a:rPr lang="en-US" b="1" dirty="0">
                <a:solidFill>
                  <a:schemeClr val="accent1"/>
                </a:solidFill>
              </a:rPr>
              <a:t>Stage 1 – completed in 2021</a:t>
            </a:r>
          </a:p>
          <a:p>
            <a:pPr marL="342900" indent="-342900">
              <a:buFont typeface="Arial" panose="020B0604020202020204" pitchFamily="34" charset="0"/>
              <a:buChar char="•"/>
            </a:pPr>
            <a:r>
              <a:rPr lang="en-US" dirty="0"/>
              <a:t>Develop a simplified HCV care and treatment model (SHIM) integrated into OAT programs in Ukraine and demonstrate its feasibility </a:t>
            </a:r>
          </a:p>
          <a:p>
            <a:pPr algn="ctr"/>
            <a:r>
              <a:rPr lang="en-US" sz="1600" dirty="0"/>
              <a:t>(Pilot with 20 patients in one OAT clinic)</a:t>
            </a:r>
            <a:endParaRPr lang="en-CH" sz="1600" dirty="0"/>
          </a:p>
        </p:txBody>
      </p:sp>
      <p:sp>
        <p:nvSpPr>
          <p:cNvPr id="12" name="Content Placeholder 11">
            <a:extLst>
              <a:ext uri="{FF2B5EF4-FFF2-40B4-BE49-F238E27FC236}">
                <a16:creationId xmlns:a16="http://schemas.microsoft.com/office/drawing/2014/main" id="{070594BC-6F95-9829-263A-974713369A35}"/>
              </a:ext>
            </a:extLst>
          </p:cNvPr>
          <p:cNvSpPr>
            <a:spLocks noGrp="1"/>
          </p:cNvSpPr>
          <p:nvPr>
            <p:ph sz="quarter" idx="14"/>
          </p:nvPr>
        </p:nvSpPr>
        <p:spPr>
          <a:xfrm>
            <a:off x="6311902" y="1734834"/>
            <a:ext cx="5519313" cy="4465941"/>
          </a:xfrm>
        </p:spPr>
        <p:txBody>
          <a:bodyPr>
            <a:normAutofit/>
          </a:bodyPr>
          <a:lstStyle/>
          <a:p>
            <a:r>
              <a:rPr lang="en-US" b="1" dirty="0">
                <a:solidFill>
                  <a:schemeClr val="accent1"/>
                </a:solidFill>
              </a:rPr>
              <a:t>Stage 2 – ongoing since 2022</a:t>
            </a:r>
          </a:p>
          <a:p>
            <a:pPr marL="342900" indent="-342900">
              <a:buFont typeface="Arial" panose="020B0604020202020204" pitchFamily="34" charset="0"/>
              <a:buChar char="•"/>
            </a:pPr>
            <a:r>
              <a:rPr lang="en-US" dirty="0"/>
              <a:t>To examine the client, clinician and organizational factors that contribute to SHIM adoption and clinical outcomes</a:t>
            </a:r>
          </a:p>
          <a:p>
            <a:pPr marL="342900" indent="-342900">
              <a:buFont typeface="Arial" panose="020B0604020202020204" pitchFamily="34" charset="0"/>
              <a:buChar char="•"/>
            </a:pPr>
            <a:r>
              <a:rPr lang="en-US" dirty="0"/>
              <a:t>To evaluate the effectiveness of SHIM in improving the HCV treatment cascade outcomes using a cluster-randomized three-arm trial design </a:t>
            </a:r>
          </a:p>
          <a:p>
            <a:pPr algn="ctr"/>
            <a:r>
              <a:rPr lang="en-US" sz="1600" dirty="0"/>
              <a:t>    (480 participants at 12 OAT clinics)</a:t>
            </a:r>
          </a:p>
          <a:p>
            <a:endParaRPr lang="en-CH" dirty="0"/>
          </a:p>
        </p:txBody>
      </p:sp>
      <p:sp>
        <p:nvSpPr>
          <p:cNvPr id="2" name="Title 1">
            <a:extLst>
              <a:ext uri="{FF2B5EF4-FFF2-40B4-BE49-F238E27FC236}">
                <a16:creationId xmlns:a16="http://schemas.microsoft.com/office/drawing/2014/main" id="{F25BBC79-ADC6-0046-8A5F-BE970FB5E168}"/>
              </a:ext>
            </a:extLst>
          </p:cNvPr>
          <p:cNvSpPr>
            <a:spLocks noGrp="1"/>
          </p:cNvSpPr>
          <p:nvPr>
            <p:ph type="title"/>
          </p:nvPr>
        </p:nvSpPr>
        <p:spPr/>
        <p:txBody>
          <a:bodyPr/>
          <a:lstStyle/>
          <a:p>
            <a:r>
              <a:rPr lang="en-GB" b="0" dirty="0"/>
              <a:t>Study objectives</a:t>
            </a:r>
          </a:p>
        </p:txBody>
      </p:sp>
      <p:sp>
        <p:nvSpPr>
          <p:cNvPr id="14" name="TextBox 13">
            <a:extLst>
              <a:ext uri="{FF2B5EF4-FFF2-40B4-BE49-F238E27FC236}">
                <a16:creationId xmlns:a16="http://schemas.microsoft.com/office/drawing/2014/main" id="{A45AC113-6B18-C73F-BAB2-4C290E94E494}"/>
              </a:ext>
            </a:extLst>
          </p:cNvPr>
          <p:cNvSpPr txBox="1"/>
          <p:nvPr/>
        </p:nvSpPr>
        <p:spPr>
          <a:xfrm>
            <a:off x="442913" y="5300445"/>
            <a:ext cx="10977756" cy="646331"/>
          </a:xfrm>
          <a:prstGeom prst="rect">
            <a:avLst/>
          </a:prstGeom>
          <a:solidFill>
            <a:schemeClr val="accent1"/>
          </a:solidFill>
        </p:spPr>
        <p:txBody>
          <a:bodyPr wrap="square">
            <a:spAutoFit/>
          </a:bodyPr>
          <a:lstStyle/>
          <a:p>
            <a:r>
              <a:rPr lang="en-US" sz="1800" dirty="0">
                <a:solidFill>
                  <a:schemeClr val="bg2"/>
                </a:solidFill>
              </a:rPr>
              <a:t>SHIM implementation is strengthened by </a:t>
            </a:r>
            <a:r>
              <a:rPr lang="en-US" sz="1800" b="1" dirty="0">
                <a:solidFill>
                  <a:schemeClr val="bg2"/>
                </a:solidFill>
              </a:rPr>
              <a:t>Project ECHO (Extension for Community Healthcare Outcomes)</a:t>
            </a:r>
            <a:endParaRPr lang="en-GB" sz="1800" dirty="0">
              <a:solidFill>
                <a:schemeClr val="bg2"/>
              </a:solidFill>
            </a:endParaRPr>
          </a:p>
        </p:txBody>
      </p:sp>
    </p:spTree>
    <p:extLst>
      <p:ext uri="{BB962C8B-B14F-4D97-AF65-F5344CB8AC3E}">
        <p14:creationId xmlns:p14="http://schemas.microsoft.com/office/powerpoint/2010/main" val="1795315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A2CAA5-F114-2D3C-45E6-0C8E02BE6E40}"/>
              </a:ext>
            </a:extLst>
          </p:cNvPr>
          <p:cNvSpPr>
            <a:spLocks noGrp="1"/>
          </p:cNvSpPr>
          <p:nvPr>
            <p:ph type="title"/>
          </p:nvPr>
        </p:nvSpPr>
        <p:spPr/>
        <p:txBody>
          <a:bodyPr/>
          <a:lstStyle/>
          <a:p>
            <a:r>
              <a:rPr lang="en-US" dirty="0"/>
              <a:t>SHIM algorithm</a:t>
            </a:r>
            <a:endParaRPr lang="uk-UA" dirty="0"/>
          </a:p>
        </p:txBody>
      </p:sp>
      <p:sp>
        <p:nvSpPr>
          <p:cNvPr id="4" name="TextBox 3">
            <a:extLst>
              <a:ext uri="{FF2B5EF4-FFF2-40B4-BE49-F238E27FC236}">
                <a16:creationId xmlns:a16="http://schemas.microsoft.com/office/drawing/2014/main" id="{4213F75C-D166-3E7C-4413-565DAEC8044F}"/>
              </a:ext>
            </a:extLst>
          </p:cNvPr>
          <p:cNvSpPr txBox="1"/>
          <p:nvPr/>
        </p:nvSpPr>
        <p:spPr>
          <a:xfrm>
            <a:off x="665747" y="2006839"/>
            <a:ext cx="4860758" cy="3139321"/>
          </a:xfrm>
          <a:prstGeom prst="rect">
            <a:avLst/>
          </a:prstGeom>
          <a:noFill/>
        </p:spPr>
        <p:txBody>
          <a:bodyPr wrap="square">
            <a:spAutoFit/>
          </a:bodyPr>
          <a:lstStyle/>
          <a:p>
            <a:r>
              <a:rPr lang="en-US" b="1" dirty="0">
                <a:solidFill>
                  <a:schemeClr val="accent1"/>
                </a:solidFill>
              </a:rPr>
              <a:t>Key features:</a:t>
            </a:r>
          </a:p>
          <a:p>
            <a:pPr algn="ctr"/>
            <a:endParaRPr lang="en-US" dirty="0"/>
          </a:p>
          <a:p>
            <a:pPr marL="285750" indent="-285750">
              <a:buFont typeface="Arial" panose="020B0604020202020204" pitchFamily="34" charset="0"/>
              <a:buChar char="•"/>
            </a:pPr>
            <a:r>
              <a:rPr lang="en-US" dirty="0"/>
              <a:t>Simplified diagnosis (no genotyping, fibrosis assessment by APRI/FIB)</a:t>
            </a:r>
          </a:p>
          <a:p>
            <a:endParaRPr lang="en-US" dirty="0"/>
          </a:p>
          <a:p>
            <a:pPr marL="285750" indent="-285750">
              <a:buFont typeface="Arial" panose="020B0604020202020204" pitchFamily="34" charset="0"/>
              <a:buChar char="•"/>
            </a:pPr>
            <a:r>
              <a:rPr lang="en-US" dirty="0"/>
              <a:t>Pan-genotypic DAA regimens</a:t>
            </a:r>
          </a:p>
          <a:p>
            <a:endParaRPr lang="en-US" dirty="0"/>
          </a:p>
          <a:p>
            <a:pPr marL="285750" indent="-285750">
              <a:buFont typeface="Arial" panose="020B0604020202020204" pitchFamily="34" charset="0"/>
              <a:buChar char="•"/>
            </a:pPr>
            <a:r>
              <a:rPr lang="en-US" dirty="0"/>
              <a:t>Referral of patients with more complicated conditions (HBV, advanced fibrosis, kidney impairment) to specialized facilities</a:t>
            </a:r>
            <a:endParaRPr lang="uk-UA" dirty="0"/>
          </a:p>
        </p:txBody>
      </p:sp>
      <p:pic>
        <p:nvPicPr>
          <p:cNvPr id="5" name="Content Placeholder 6">
            <a:extLst>
              <a:ext uri="{FF2B5EF4-FFF2-40B4-BE49-F238E27FC236}">
                <a16:creationId xmlns:a16="http://schemas.microsoft.com/office/drawing/2014/main" id="{C609C9C4-410C-F14C-B42D-0175094E5A33}"/>
              </a:ext>
            </a:extLst>
          </p:cNvPr>
          <p:cNvPicPr>
            <a:picLocks noChangeAspect="1"/>
          </p:cNvPicPr>
          <p:nvPr/>
        </p:nvPicPr>
        <p:blipFill>
          <a:blip r:embed="rId3"/>
          <a:stretch>
            <a:fillRect/>
          </a:stretch>
        </p:blipFill>
        <p:spPr>
          <a:xfrm>
            <a:off x="6255012" y="18000"/>
            <a:ext cx="5830534" cy="6840000"/>
          </a:xfrm>
          <a:prstGeom prst="rect">
            <a:avLst/>
          </a:prstGeom>
        </p:spPr>
      </p:pic>
    </p:spTree>
    <p:extLst>
      <p:ext uri="{BB962C8B-B14F-4D97-AF65-F5344CB8AC3E}">
        <p14:creationId xmlns:p14="http://schemas.microsoft.com/office/powerpoint/2010/main" val="2656414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964007D-E4FF-02B8-DAF3-4E364717124D}"/>
              </a:ext>
            </a:extLst>
          </p:cNvPr>
          <p:cNvSpPr>
            <a:spLocks noGrp="1"/>
          </p:cNvSpPr>
          <p:nvPr>
            <p:ph type="title"/>
          </p:nvPr>
        </p:nvSpPr>
        <p:spPr>
          <a:xfrm>
            <a:off x="3901787" y="301366"/>
            <a:ext cx="7632700" cy="1223964"/>
          </a:xfrm>
        </p:spPr>
        <p:txBody>
          <a:bodyPr>
            <a:normAutofit fontScale="90000"/>
          </a:bodyPr>
          <a:lstStyle/>
          <a:p>
            <a:pPr>
              <a:lnSpc>
                <a:spcPct val="150000"/>
              </a:lnSpc>
            </a:pPr>
            <a:r>
              <a:rPr lang="en-US" dirty="0"/>
              <a:t>Stage 1 Results </a:t>
            </a:r>
            <a:br>
              <a:rPr lang="en-US" dirty="0"/>
            </a:br>
            <a:r>
              <a:rPr lang="en-US" sz="3100" dirty="0">
                <a:solidFill>
                  <a:schemeClr val="tx1"/>
                </a:solidFill>
              </a:rPr>
              <a:t>Lviv OAT clinic </a:t>
            </a:r>
            <a:r>
              <a:rPr lang="en-US" sz="2000" dirty="0">
                <a:solidFill>
                  <a:schemeClr val="tx1"/>
                </a:solidFill>
              </a:rPr>
              <a:t>(completed in 2021)</a:t>
            </a:r>
            <a:endParaRPr lang="uk-UA" sz="2800" dirty="0">
              <a:solidFill>
                <a:schemeClr val="tx1"/>
              </a:solidFill>
            </a:endParaRPr>
          </a:p>
        </p:txBody>
      </p:sp>
      <p:graphicFrame>
        <p:nvGraphicFramePr>
          <p:cNvPr id="7" name="Content Placeholder 7">
            <a:extLst>
              <a:ext uri="{FF2B5EF4-FFF2-40B4-BE49-F238E27FC236}">
                <a16:creationId xmlns:a16="http://schemas.microsoft.com/office/drawing/2014/main" id="{D555D27E-02ED-4D76-BB98-361D39FB2E33}"/>
              </a:ext>
            </a:extLst>
          </p:cNvPr>
          <p:cNvGraphicFramePr>
            <a:graphicFrameLocks noGrp="1"/>
          </p:cNvGraphicFramePr>
          <p:nvPr>
            <p:ph sz="quarter" idx="13"/>
            <p:extLst>
              <p:ext uri="{D42A27DB-BD31-4B8C-83A1-F6EECF244321}">
                <p14:modId xmlns:p14="http://schemas.microsoft.com/office/powerpoint/2010/main" val="2224656621"/>
              </p:ext>
            </p:extLst>
          </p:nvPr>
        </p:nvGraphicFramePr>
        <p:xfrm>
          <a:off x="442913" y="2097088"/>
          <a:ext cx="5437187" cy="41036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FA4CC024-EF6B-15A5-133B-FFDA8AE65F2E}"/>
              </a:ext>
            </a:extLst>
          </p:cNvPr>
          <p:cNvSpPr txBox="1"/>
          <p:nvPr/>
        </p:nvSpPr>
        <p:spPr>
          <a:xfrm>
            <a:off x="6653275" y="4012377"/>
            <a:ext cx="5095812" cy="2031325"/>
          </a:xfrm>
          <a:prstGeom prst="rect">
            <a:avLst/>
          </a:prstGeom>
          <a:noFill/>
        </p:spPr>
        <p:txBody>
          <a:bodyPr wrap="square">
            <a:spAutoFit/>
          </a:bodyPr>
          <a:lstStyle/>
          <a:p>
            <a:r>
              <a:rPr lang="en-US" b="1" u="sng" dirty="0"/>
              <a:t>S</a:t>
            </a:r>
            <a:r>
              <a:rPr lang="en-US" sz="1800" b="1" u="sng" dirty="0"/>
              <a:t>ustained virologic response (SVR) = 95% treatment effectiveness</a:t>
            </a:r>
          </a:p>
          <a:p>
            <a:endParaRPr lang="en-US" b="1" u="sng" dirty="0"/>
          </a:p>
          <a:p>
            <a:endParaRPr lang="en-US" sz="1800" b="1" u="sng" dirty="0"/>
          </a:p>
          <a:p>
            <a:r>
              <a:rPr lang="en-US" u="sng" dirty="0"/>
              <a:t>conforms with data from other studies</a:t>
            </a:r>
          </a:p>
          <a:p>
            <a:endParaRPr lang="en-US" sz="1800" b="1" u="sng" dirty="0"/>
          </a:p>
          <a:p>
            <a:endParaRPr lang="uk-UA" sz="1800" dirty="0"/>
          </a:p>
        </p:txBody>
      </p:sp>
      <p:sp>
        <p:nvSpPr>
          <p:cNvPr id="9" name="Стрілка: униз 8">
            <a:extLst>
              <a:ext uri="{FF2B5EF4-FFF2-40B4-BE49-F238E27FC236}">
                <a16:creationId xmlns:a16="http://schemas.microsoft.com/office/drawing/2014/main" id="{DE711DF1-F313-7826-05B2-8224BE1BDF66}"/>
              </a:ext>
            </a:extLst>
          </p:cNvPr>
          <p:cNvSpPr/>
          <p:nvPr/>
        </p:nvSpPr>
        <p:spPr>
          <a:xfrm>
            <a:off x="8621486" y="4673476"/>
            <a:ext cx="186612" cy="354563"/>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uk-UA" dirty="0"/>
          </a:p>
        </p:txBody>
      </p:sp>
    </p:spTree>
    <p:extLst>
      <p:ext uri="{BB962C8B-B14F-4D97-AF65-F5344CB8AC3E}">
        <p14:creationId xmlns:p14="http://schemas.microsoft.com/office/powerpoint/2010/main" val="3849199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FFBC3B-7D0A-424D-4D58-7A35F966A67C}"/>
              </a:ext>
            </a:extLst>
          </p:cNvPr>
          <p:cNvSpPr>
            <a:spLocks noGrp="1"/>
          </p:cNvSpPr>
          <p:nvPr>
            <p:ph type="title"/>
          </p:nvPr>
        </p:nvSpPr>
        <p:spPr/>
        <p:txBody>
          <a:bodyPr/>
          <a:lstStyle/>
          <a:p>
            <a:r>
              <a:rPr lang="en-US" dirty="0"/>
              <a:t>Stage 2: design</a:t>
            </a:r>
            <a:endParaRPr lang="uk-UA" dirty="0"/>
          </a:p>
        </p:txBody>
      </p:sp>
      <p:sp>
        <p:nvSpPr>
          <p:cNvPr id="8" name="TextBox 7">
            <a:extLst>
              <a:ext uri="{FF2B5EF4-FFF2-40B4-BE49-F238E27FC236}">
                <a16:creationId xmlns:a16="http://schemas.microsoft.com/office/drawing/2014/main" id="{4D601757-D665-FED3-6638-D6AAC02F777B}"/>
              </a:ext>
            </a:extLst>
          </p:cNvPr>
          <p:cNvSpPr txBox="1"/>
          <p:nvPr/>
        </p:nvSpPr>
        <p:spPr>
          <a:xfrm>
            <a:off x="721894" y="1800506"/>
            <a:ext cx="9865895" cy="3693319"/>
          </a:xfrm>
          <a:prstGeom prst="rect">
            <a:avLst/>
          </a:prstGeom>
          <a:noFill/>
        </p:spPr>
        <p:txBody>
          <a:bodyPr wrap="square">
            <a:spAutoFit/>
          </a:bodyPr>
          <a:lstStyle/>
          <a:p>
            <a:r>
              <a:rPr lang="en-US" dirty="0"/>
              <a:t>Hybrid type 2 implementation study</a:t>
            </a:r>
          </a:p>
          <a:p>
            <a:pPr marL="742950" lvl="1" indent="-285750">
              <a:buFont typeface="Wingdings" panose="05000000000000000000" pitchFamily="2" charset="2"/>
              <a:buChar char="§"/>
            </a:pPr>
            <a:r>
              <a:rPr lang="en-US" dirty="0"/>
              <a:t>mixed methods (quantitative + qualitative)</a:t>
            </a:r>
          </a:p>
          <a:p>
            <a:pPr marL="742950" lvl="1" indent="-285750">
              <a:buFont typeface="Wingdings" panose="05000000000000000000" pitchFamily="2" charset="2"/>
              <a:buChar char="§"/>
            </a:pPr>
            <a:r>
              <a:rPr lang="en-US" dirty="0"/>
              <a:t>cluster-randomized three-arm clinical trial, with 12 OAT sites randomized to:</a:t>
            </a:r>
          </a:p>
          <a:p>
            <a:pPr marL="1200150" lvl="2" indent="-285750">
              <a:buFont typeface="Courier New" panose="02070309020205020404" pitchFamily="49" charset="0"/>
              <a:buChar char="o"/>
            </a:pPr>
            <a:r>
              <a:rPr lang="en-US" dirty="0"/>
              <a:t>standard of care (N=160)</a:t>
            </a:r>
          </a:p>
          <a:p>
            <a:pPr marL="1200150" lvl="2" indent="-285750">
              <a:buFont typeface="Courier New" panose="02070309020205020404" pitchFamily="49" charset="0"/>
              <a:buChar char="o"/>
            </a:pPr>
            <a:r>
              <a:rPr lang="en-US" dirty="0"/>
              <a:t>SHIM with ECHO facilitation (N=160) </a:t>
            </a:r>
          </a:p>
          <a:p>
            <a:pPr marL="1200150" lvl="2" indent="-285750">
              <a:buFont typeface="Courier New" panose="02070309020205020404" pitchFamily="49" charset="0"/>
              <a:buChar char="o"/>
            </a:pPr>
            <a:r>
              <a:rPr lang="en-US" dirty="0"/>
              <a:t>SHIM with ECHO facilitation + P4P (N=160) </a:t>
            </a:r>
          </a:p>
          <a:p>
            <a:r>
              <a:rPr lang="en-US" dirty="0"/>
              <a:t>Total </a:t>
            </a:r>
            <a:r>
              <a:rPr lang="en-US" b="1" dirty="0"/>
              <a:t>480</a:t>
            </a:r>
            <a:r>
              <a:rPr lang="en-US" dirty="0"/>
              <a:t> participants living with HCV</a:t>
            </a:r>
          </a:p>
          <a:p>
            <a:endParaRPr lang="en-US" dirty="0"/>
          </a:p>
          <a:p>
            <a:endParaRPr lang="en-US" dirty="0"/>
          </a:p>
          <a:p>
            <a:r>
              <a:rPr lang="en-US" dirty="0"/>
              <a:t>Monthly online ECHO sessions</a:t>
            </a:r>
          </a:p>
          <a:p>
            <a:pPr marL="285750" indent="-285750">
              <a:buFont typeface="Courier New" panose="02070309020205020404" pitchFamily="49" charset="0"/>
              <a:buChar char="o"/>
            </a:pPr>
            <a:r>
              <a:rPr lang="en-US" dirty="0"/>
              <a:t>facilitated by a national HCV expert</a:t>
            </a:r>
          </a:p>
          <a:p>
            <a:pPr marL="285750" indent="-285750">
              <a:buFont typeface="Courier New" panose="02070309020205020404" pitchFamily="49" charset="0"/>
              <a:buChar char="o"/>
            </a:pPr>
            <a:r>
              <a:rPr lang="en-US" dirty="0"/>
              <a:t>guest speakers from related disciplines like gastroenterology, infectious diseases</a:t>
            </a:r>
          </a:p>
          <a:p>
            <a:pPr marL="285750" indent="-285750">
              <a:buFont typeface="Courier New" panose="02070309020205020404" pitchFamily="49" charset="0"/>
              <a:buChar char="o"/>
            </a:pPr>
            <a:r>
              <a:rPr lang="en-US" dirty="0"/>
              <a:t>combines didactic sessions + case presentations &amp; discussions</a:t>
            </a:r>
          </a:p>
        </p:txBody>
      </p:sp>
    </p:spTree>
    <p:extLst>
      <p:ext uri="{BB962C8B-B14F-4D97-AF65-F5344CB8AC3E}">
        <p14:creationId xmlns:p14="http://schemas.microsoft.com/office/powerpoint/2010/main" val="40031862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927FD8-79B4-4E5E-0E5E-0C1E7E401BA2}"/>
              </a:ext>
            </a:extLst>
          </p:cNvPr>
          <p:cNvSpPr>
            <a:spLocks noGrp="1"/>
          </p:cNvSpPr>
          <p:nvPr>
            <p:ph type="title"/>
          </p:nvPr>
        </p:nvSpPr>
        <p:spPr/>
        <p:txBody>
          <a:bodyPr/>
          <a:lstStyle/>
          <a:p>
            <a:r>
              <a:rPr lang="en-US" dirty="0"/>
              <a:t>Methods</a:t>
            </a:r>
            <a:endParaRPr lang="uk-UA" dirty="0"/>
          </a:p>
        </p:txBody>
      </p:sp>
      <p:sp>
        <p:nvSpPr>
          <p:cNvPr id="8" name="TextBox 7">
            <a:extLst>
              <a:ext uri="{FF2B5EF4-FFF2-40B4-BE49-F238E27FC236}">
                <a16:creationId xmlns:a16="http://schemas.microsoft.com/office/drawing/2014/main" id="{19D3EB71-B7EF-61AE-415E-E65C84E29A1B}"/>
              </a:ext>
            </a:extLst>
          </p:cNvPr>
          <p:cNvSpPr txBox="1"/>
          <p:nvPr/>
        </p:nvSpPr>
        <p:spPr>
          <a:xfrm>
            <a:off x="1453526" y="1906732"/>
            <a:ext cx="8891914" cy="2031325"/>
          </a:xfrm>
          <a:prstGeom prst="rect">
            <a:avLst/>
          </a:prstGeom>
          <a:noFill/>
        </p:spPr>
        <p:txBody>
          <a:bodyPr wrap="square">
            <a:spAutoFit/>
          </a:bodyPr>
          <a:lstStyle/>
          <a:p>
            <a:r>
              <a:rPr lang="en-US" b="1" dirty="0"/>
              <a:t>Quantitative data collection</a:t>
            </a:r>
          </a:p>
          <a:p>
            <a:endParaRPr lang="uk-UA" dirty="0"/>
          </a:p>
          <a:p>
            <a:r>
              <a:rPr lang="en-US" dirty="0"/>
              <a:t>Structured questionnaires for participants (on the REDCAP platform)</a:t>
            </a:r>
          </a:p>
          <a:p>
            <a:endParaRPr lang="ru-RU" dirty="0"/>
          </a:p>
          <a:p>
            <a:endParaRPr lang="uk-UA" dirty="0"/>
          </a:p>
          <a:p>
            <a:r>
              <a:rPr lang="en-US" dirty="0"/>
              <a:t>Paper-based questionnaire to assess adherence to treatment and side effects - every 4 weeks</a:t>
            </a:r>
            <a:endParaRPr lang="uk-UA" dirty="0"/>
          </a:p>
        </p:txBody>
      </p:sp>
      <p:sp>
        <p:nvSpPr>
          <p:cNvPr id="14" name="TextBox 13">
            <a:extLst>
              <a:ext uri="{FF2B5EF4-FFF2-40B4-BE49-F238E27FC236}">
                <a16:creationId xmlns:a16="http://schemas.microsoft.com/office/drawing/2014/main" id="{BF243386-FF42-5267-18D2-2BBEFD1F9E85}"/>
              </a:ext>
            </a:extLst>
          </p:cNvPr>
          <p:cNvSpPr txBox="1"/>
          <p:nvPr/>
        </p:nvSpPr>
        <p:spPr>
          <a:xfrm>
            <a:off x="1453526" y="4298003"/>
            <a:ext cx="8157412" cy="1477328"/>
          </a:xfrm>
          <a:prstGeom prst="rect">
            <a:avLst/>
          </a:prstGeom>
          <a:noFill/>
        </p:spPr>
        <p:txBody>
          <a:bodyPr wrap="square">
            <a:spAutoFit/>
          </a:bodyPr>
          <a:lstStyle/>
          <a:p>
            <a:r>
              <a:rPr lang="en-US" b="1" dirty="0"/>
              <a:t>Qualitative data collection</a:t>
            </a:r>
          </a:p>
          <a:p>
            <a:endParaRPr lang="en-US" dirty="0"/>
          </a:p>
          <a:p>
            <a:r>
              <a:rPr lang="en-US" dirty="0"/>
              <a:t>Focus group interviews with study participants</a:t>
            </a:r>
          </a:p>
          <a:p>
            <a:r>
              <a:rPr lang="uk-UA" dirty="0"/>
              <a:t> </a:t>
            </a:r>
          </a:p>
          <a:p>
            <a:r>
              <a:rPr lang="en-US" dirty="0"/>
              <a:t>In-depth interviews with clinicians and clinic administration</a:t>
            </a:r>
            <a:endParaRPr lang="uk-UA" dirty="0"/>
          </a:p>
        </p:txBody>
      </p:sp>
      <p:pic>
        <p:nvPicPr>
          <p:cNvPr id="15" name="Рисунок 14">
            <a:extLst>
              <a:ext uri="{FF2B5EF4-FFF2-40B4-BE49-F238E27FC236}">
                <a16:creationId xmlns:a16="http://schemas.microsoft.com/office/drawing/2014/main" id="{ADDC67CD-AF27-506B-AD87-8F41AF3EA1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415" y="4909742"/>
            <a:ext cx="667043" cy="662379"/>
          </a:xfrm>
          <a:prstGeom prst="rect">
            <a:avLst/>
          </a:prstGeom>
        </p:spPr>
      </p:pic>
      <p:pic>
        <p:nvPicPr>
          <p:cNvPr id="16" name="Рисунок 15">
            <a:extLst>
              <a:ext uri="{FF2B5EF4-FFF2-40B4-BE49-F238E27FC236}">
                <a16:creationId xmlns:a16="http://schemas.microsoft.com/office/drawing/2014/main" id="{5FF3B5AB-9903-5CD1-0F4E-00FF0497E2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416" y="2474065"/>
            <a:ext cx="667042" cy="662378"/>
          </a:xfrm>
          <a:prstGeom prst="rect">
            <a:avLst/>
          </a:prstGeom>
        </p:spPr>
      </p:pic>
      <p:pic>
        <p:nvPicPr>
          <p:cNvPr id="17" name="Рисунок 16">
            <a:extLst>
              <a:ext uri="{FF2B5EF4-FFF2-40B4-BE49-F238E27FC236}">
                <a16:creationId xmlns:a16="http://schemas.microsoft.com/office/drawing/2014/main" id="{40EE8F2E-BC22-BBCA-CDBF-BAF3FE59A0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415" y="3275679"/>
            <a:ext cx="662378" cy="662378"/>
          </a:xfrm>
          <a:prstGeom prst="rect">
            <a:avLst/>
          </a:prstGeom>
        </p:spPr>
      </p:pic>
    </p:spTree>
    <p:extLst>
      <p:ext uri="{BB962C8B-B14F-4D97-AF65-F5344CB8AC3E}">
        <p14:creationId xmlns:p14="http://schemas.microsoft.com/office/powerpoint/2010/main" val="4255743026"/>
      </p:ext>
    </p:extLst>
  </p:cSld>
  <p:clrMapOvr>
    <a:masterClrMapping/>
  </p:clrMapOvr>
</p:sld>
</file>

<file path=ppt/theme/theme1.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C0E6AB67-CD9B-A246-B6CE-F81BDAD84354}" vid="{5D216F09-CBF6-154B-A948-A440F68D81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A1DB0929D38B49BE3F7DB6EA59087A" ma:contentTypeVersion="18" ma:contentTypeDescription="Create a new document." ma:contentTypeScope="" ma:versionID="0113fd55e3a7651113e0d00ac87abd64">
  <xsd:schema xmlns:xsd="http://www.w3.org/2001/XMLSchema" xmlns:xs="http://www.w3.org/2001/XMLSchema" xmlns:p="http://schemas.microsoft.com/office/2006/metadata/properties" xmlns:ns2="3d3018a3-4faf-4e6b-8b26-f4217bce7ffb" xmlns:ns3="250929fa-9806-4449-af20-7947085fa170" targetNamespace="http://schemas.microsoft.com/office/2006/metadata/properties" ma:root="true" ma:fieldsID="0c1de9030a1bfc3a6d45e52230890651" ns2:_="" ns3:_="">
    <xsd:import namespace="3d3018a3-4faf-4e6b-8b26-f4217bce7ffb"/>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018a3-4faf-4e6b-8b26-f4217bce7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50929fa-9806-4449-af20-7947085fa170"/>
    <lcf76f155ced4ddcb4097134ff3c332f xmlns="3d3018a3-4faf-4e6b-8b26-f4217bce7ff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ECB763-6978-4A8C-9E3B-D110048C65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018a3-4faf-4e6b-8b26-f4217bce7ffb"/>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819659-D38B-40C2-9D3A-B1D2F3459552}">
  <ds:schemaRef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http://purl.org/dc/terms/"/>
    <ds:schemaRef ds:uri="http://purl.org/dc/dcmitype/"/>
    <ds:schemaRef ds:uri="250929fa-9806-4449-af20-7947085fa170"/>
    <ds:schemaRef ds:uri="3d3018a3-4faf-4e6b-8b26-f4217bce7ffb"/>
    <ds:schemaRef ds:uri="http://schemas.microsoft.com/office/2006/metadata/properties"/>
  </ds:schemaRefs>
</ds:datastoreItem>
</file>

<file path=customXml/itemProps3.xml><?xml version="1.0" encoding="utf-8"?>
<ds:datastoreItem xmlns:ds="http://schemas.openxmlformats.org/officeDocument/2006/customXml" ds:itemID="{71FC808F-1513-4BD3-AFC0-8D98DF642A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AIDS-2024-Filippovych_SHIM</Template>
  <TotalTime>945</TotalTime>
  <Words>1443</Words>
  <Application>Microsoft Office PowerPoint</Application>
  <PresentationFormat>Widescreen</PresentationFormat>
  <Paragraphs>132</Paragraphs>
  <Slides>15</Slides>
  <Notes>9</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Arial</vt:lpstr>
      <vt:lpstr>Calibri</vt:lpstr>
      <vt:lpstr>Cambria</vt:lpstr>
      <vt:lpstr>Century</vt:lpstr>
      <vt:lpstr>Courier New</vt:lpstr>
      <vt:lpstr>Franklin Gothic Book</vt:lpstr>
      <vt:lpstr>Google Sans</vt:lpstr>
      <vt:lpstr>IAS Ribbon Sans Bold</vt:lpstr>
      <vt:lpstr>IAS Ribbon Sans Regular</vt:lpstr>
      <vt:lpstr>Times New Roman</vt:lpstr>
      <vt:lpstr>Verdana</vt:lpstr>
      <vt:lpstr>Verdana Bold</vt:lpstr>
      <vt:lpstr>Wingdings</vt:lpstr>
      <vt:lpstr>IAS2023</vt:lpstr>
      <vt:lpstr>The simplified HCV integrated management model in OAT clinics in Ukraine</vt:lpstr>
      <vt:lpstr>Conflict of interest disclosure</vt:lpstr>
      <vt:lpstr>Hepatitis C is chronically undiagnosed &amp; untreated</vt:lpstr>
      <vt:lpstr>People who use drugs need integrated services</vt:lpstr>
      <vt:lpstr>Study objectives</vt:lpstr>
      <vt:lpstr>SHIM algorithm</vt:lpstr>
      <vt:lpstr>Stage 1 Results  Lviv OAT clinic (completed in 2021)</vt:lpstr>
      <vt:lpstr>Stage 2: design</vt:lpstr>
      <vt:lpstr>Methods</vt:lpstr>
      <vt:lpstr>Stage 2: Progress</vt:lpstr>
      <vt:lpstr>Stage 2: Current status (as of July 10, 2024)</vt:lpstr>
      <vt:lpstr>Participants feedback and experience </vt:lpstr>
      <vt:lpstr>Current context</vt:lpstr>
      <vt:lpstr>Funding and partners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simplified HCV integrated management model in methadone clinics in Ukraine</dc:title>
  <dc:creator>Myroslava</dc:creator>
  <cp:lastModifiedBy>Preview 1 Rack 2</cp:lastModifiedBy>
  <cp:revision>25</cp:revision>
  <dcterms:created xsi:type="dcterms:W3CDTF">2024-06-17T17:46:54Z</dcterms:created>
  <dcterms:modified xsi:type="dcterms:W3CDTF">2024-07-20T10:32:16Z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0x0101008EA1DB0929D38B49BE3F7DB6EA59087A</vt:lpwstr>
  </property>
</Properties>
</file>