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sldIdLst>
    <p:sldId id="267" r:id="rId6"/>
    <p:sldId id="265" r:id="rId7"/>
    <p:sldId id="260" r:id="rId8"/>
    <p:sldId id="261" r:id="rId9"/>
    <p:sldId id="262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062A8-DC88-BE71-964C-3CFDAB0BF887}" name="Emma Williams" initials="EW" userId="S::emma.williams@iasociety.org::63db2afe-75be-4bc2-8293-016e533a20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6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94549"/>
  </p:normalViewPr>
  <p:slideViewPr>
    <p:cSldViewPr snapToGrid="0">
      <p:cViewPr varScale="1">
        <p:scale>
          <a:sx n="113" d="100"/>
          <a:sy n="113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41EB5-85DB-4641-9064-8F0A521B1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D033F-1B13-467C-A992-CAD09FC64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6E364-1BAC-43A9-8911-BCCD903E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555A9-37DA-4A84-B3F4-E3A2B017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9CE93-0F73-4959-A55F-D87A4027D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5CDE-6660-492B-9DDB-76154211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54F42-2455-4ECE-986C-E883491F3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A105A-1570-4AFE-BC7B-A2DFC169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EDDBE-1105-4EC1-A05E-83109615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D8B57-EF04-4698-AB67-41DA8863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02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3269CD-8C48-43D0-A2F3-3CAA67A5EC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3D9D0-B512-4EAB-81E0-3EAE2153C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8340D-E794-4EC6-9CD4-71F64D5A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D0296-62CD-42E9-B2DB-D1582D79E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5897B-7CF0-4EE7-A612-F6D5BDB7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449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558B94-05ED-0D4B-9085-5C3CF0314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5" b="33750"/>
          <a:stretch/>
        </p:blipFill>
        <p:spPr>
          <a:xfrm>
            <a:off x="4886633" y="1355043"/>
            <a:ext cx="7305368" cy="5502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6F0A31-D879-9543-9B3B-E903FC8AC5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72454" y="441377"/>
            <a:ext cx="7856649" cy="991138"/>
          </a:xfrm>
        </p:spPr>
        <p:txBody>
          <a:bodyPr lIns="0" tIns="0" rIns="0" bIns="0" anchor="b" anchorCtr="0">
            <a:noAutofit/>
          </a:bodyPr>
          <a:lstStyle>
            <a:lvl1pPr algn="ctr">
              <a:defRPr sz="4000" b="1">
                <a:solidFill>
                  <a:srgbClr val="E1604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0D53C1-15A1-AB44-83B0-E7D7B6A34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174" y="333213"/>
            <a:ext cx="983775" cy="10077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1D332A-1102-7D42-9A9B-734FCE66364E}"/>
              </a:ext>
            </a:extLst>
          </p:cNvPr>
          <p:cNvSpPr/>
          <p:nvPr userDrawn="1"/>
        </p:nvSpPr>
        <p:spPr>
          <a:xfrm>
            <a:off x="348223" y="6334497"/>
            <a:ext cx="88322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800" b="1" dirty="0">
                <a:solidFill>
                  <a:srgbClr val="F2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END TO THE AIDS EPIDEMIC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CAEBC4-1A52-1E48-A0F9-D6DF7BF18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35" y="2005781"/>
            <a:ext cx="11455213" cy="4100051"/>
          </a:xfr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D93-612A-E64F-BB6E-849B8941B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35" y="68766"/>
            <a:ext cx="2192719" cy="1411875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DA433FEC-A1A3-7B4E-9EFE-DFA74787DA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804" y="6105495"/>
            <a:ext cx="983774" cy="6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E06508-29B0-CD26-5E55-B30DFEB51329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357341" cy="429639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F30928-B8B0-4CD7-EA8A-AA46742A9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162358"/>
            <a:ext cx="7357344" cy="43379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0750B0-F078-4486-2017-F8B331530B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696043"/>
            <a:ext cx="7357344" cy="38519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Presenter name &amp; affiliation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26220-484C-E021-DC95-3F0DB777000E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38053-F5FF-0EEB-86C2-6343D0DDDCD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650E2-923F-C3D8-A779-3D63B9AD3B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72" y="4060719"/>
            <a:ext cx="3553019" cy="2287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1003BC-2DBC-50F0-53BB-5291084D70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2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F5EE9-054B-49CF-C714-3B4EF9E4C64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0DA7D-2DD8-A57A-3FF5-CAA8CD78ED41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70770-A7D4-D1BA-618C-E7C4E5567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21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116388" y="2097091"/>
            <a:ext cx="7632704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827BD-B4A1-A8BF-967A-5149D648C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10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759B3F-D110-D6ED-127F-0FAAA91002E8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/>
            </a:lvl1pPr>
          </a:lstStyle>
          <a:p>
            <a:r>
              <a:rPr lang="en-GB" noProof="0"/>
              <a:t>Nulla quis lorem ut libero malesuada feugiat. Curabitur non nulla sit amet nisl tempus convallis quis ac lectus.</a:t>
            </a:r>
          </a:p>
          <a:p>
            <a:r>
              <a:rPr lang="en-GB" noProof="0"/>
              <a:t>Proin eget tortor risus. Lorem ipsum dolor sit amet, consectetur adipiscing elit.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Donec rutrum congue leo eget malesuada.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Curabitur aliquet quam id dui posuere blandit.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/>
              <a:t>Proin eget tortor risus.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8" cy="1223964"/>
          </a:xfrm>
          <a:prstGeom prst="rect">
            <a:avLst/>
          </a:prstGeom>
          <a:noFill/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21790-326B-DB22-0FD0-1775D2C0D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2C575-DA7D-953C-CA15-BC6E24545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86641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1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noProof="0" dirty="0"/>
              <a:t>Caption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854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18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176A-3F0C-4396-9896-CA5AD223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774C-CDC3-4DA0-9411-8B9B6D129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FD784-B5D8-4DEA-ACC4-1BA9F0C9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8BAF6-C4C7-46B7-B01B-CD7A7BBE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043AC-1F1B-4FCE-8F51-BD9074B36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4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633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6388" y="2097089"/>
            <a:ext cx="7632703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3368799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82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0" y="2097089"/>
            <a:ext cx="5437191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5437187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9534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75613" y="2097089"/>
            <a:ext cx="3673478" cy="410369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0080C-8E2C-13C8-F305-B9340CF0AC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2097088"/>
            <a:ext cx="7200900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quis</a:t>
            </a:r>
            <a:r>
              <a:rPr lang="en-GB" noProof="0" dirty="0"/>
              <a:t> lorem </a:t>
            </a:r>
            <a:r>
              <a:rPr lang="en-GB" noProof="0" dirty="0" err="1"/>
              <a:t>ut</a:t>
            </a:r>
            <a:r>
              <a:rPr lang="en-GB" noProof="0" dirty="0"/>
              <a:t> libero </a:t>
            </a:r>
            <a:r>
              <a:rPr lang="en-GB" noProof="0" dirty="0" err="1"/>
              <a:t>malesuada</a:t>
            </a:r>
            <a:r>
              <a:rPr lang="en-GB" noProof="0" dirty="0"/>
              <a:t> </a:t>
            </a:r>
            <a:r>
              <a:rPr lang="en-GB" noProof="0" dirty="0" err="1"/>
              <a:t>feugiat</a:t>
            </a:r>
            <a:r>
              <a:rPr lang="en-GB" noProof="0" dirty="0"/>
              <a:t>. </a:t>
            </a:r>
            <a:r>
              <a:rPr lang="en-GB" noProof="0" dirty="0" err="1"/>
              <a:t>Curabitur</a:t>
            </a:r>
            <a:r>
              <a:rPr lang="en-GB" noProof="0" dirty="0"/>
              <a:t> non </a:t>
            </a:r>
            <a:r>
              <a:rPr lang="en-GB" noProof="0" dirty="0" err="1"/>
              <a:t>nulla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nisl</a:t>
            </a:r>
            <a:r>
              <a:rPr lang="en-GB" noProof="0" dirty="0"/>
              <a:t> tempus convallis </a:t>
            </a:r>
            <a:r>
              <a:rPr lang="en-GB" noProof="0" dirty="0" err="1"/>
              <a:t>quis</a:t>
            </a:r>
            <a:r>
              <a:rPr lang="en-GB" noProof="0" dirty="0"/>
              <a:t> ac </a:t>
            </a:r>
            <a:r>
              <a:rPr lang="en-GB" noProof="0" dirty="0" err="1"/>
              <a:t>lectus</a:t>
            </a:r>
            <a:r>
              <a:rPr lang="en-GB" noProof="0" dirty="0"/>
              <a:t>.</a:t>
            </a:r>
          </a:p>
          <a:p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Donec </a:t>
            </a:r>
            <a:r>
              <a:rPr lang="en-GB" noProof="0" dirty="0" err="1"/>
              <a:t>rutrum</a:t>
            </a:r>
            <a:r>
              <a:rPr lang="en-GB" noProof="0" dirty="0"/>
              <a:t> </a:t>
            </a:r>
            <a:r>
              <a:rPr lang="en-GB" noProof="0" dirty="0" err="1"/>
              <a:t>congue</a:t>
            </a:r>
            <a:r>
              <a:rPr lang="en-GB" noProof="0" dirty="0"/>
              <a:t> </a:t>
            </a:r>
            <a:r>
              <a:rPr lang="en-GB" noProof="0" dirty="0" err="1"/>
              <a:t>leo</a:t>
            </a:r>
            <a:r>
              <a:rPr lang="en-GB" noProof="0" dirty="0"/>
              <a:t>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malesuada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 err="1"/>
              <a:t>Curabitur</a:t>
            </a:r>
            <a:r>
              <a:rPr lang="en-GB" noProof="0" dirty="0"/>
              <a:t> </a:t>
            </a:r>
            <a:r>
              <a:rPr lang="en-GB" noProof="0" dirty="0" err="1"/>
              <a:t>aliquet</a:t>
            </a:r>
            <a:r>
              <a:rPr lang="en-GB" noProof="0" dirty="0"/>
              <a:t> </a:t>
            </a:r>
            <a:r>
              <a:rPr lang="en-GB" noProof="0" dirty="0" err="1"/>
              <a:t>quam</a:t>
            </a:r>
            <a:r>
              <a:rPr lang="en-GB" noProof="0" dirty="0"/>
              <a:t> id dui </a:t>
            </a:r>
            <a:r>
              <a:rPr lang="en-GB" noProof="0" dirty="0" err="1"/>
              <a:t>posuere</a:t>
            </a:r>
            <a:r>
              <a:rPr lang="en-GB" noProof="0" dirty="0"/>
              <a:t> </a:t>
            </a:r>
            <a:r>
              <a:rPr lang="en-GB" noProof="0" dirty="0" err="1"/>
              <a:t>blandit</a:t>
            </a:r>
            <a:r>
              <a:rPr lang="en-GB" noProof="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noProof="0" dirty="0"/>
              <a:t>Proin </a:t>
            </a:r>
            <a:r>
              <a:rPr lang="en-GB" noProof="0" dirty="0" err="1"/>
              <a:t>eget</a:t>
            </a:r>
            <a:r>
              <a:rPr lang="en-GB" noProof="0" dirty="0"/>
              <a:t> </a:t>
            </a:r>
            <a:r>
              <a:rPr lang="en-GB" noProof="0" dirty="0" err="1"/>
              <a:t>tortor</a:t>
            </a:r>
            <a:r>
              <a:rPr lang="en-GB" noProof="0" dirty="0"/>
              <a:t> </a:t>
            </a:r>
            <a:r>
              <a:rPr lang="en-GB" noProof="0" dirty="0" err="1"/>
              <a:t>risus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881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D33BA-66D6-E190-0410-77B932AF2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4618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2000"/>
            </a:lvl1pPr>
          </a:lstStyle>
          <a:p>
            <a:pPr lvl="0"/>
            <a:r>
              <a:rPr lang="en-GB" noProof="0"/>
              <a:t>Nulla quis lorem ut libero malesuada feugiat. Curabitur non nulla sit amet nisl tempus convallis quis ac lectus.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FD00EE-BA8D-4911-16EE-CA53007DC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7620000" y="0"/>
            <a:ext cx="457200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0800" y="1137600"/>
            <a:ext cx="4734000" cy="4579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11030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 -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EA962-3AAC-3B82-0C01-F2793670F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000" y="2098800"/>
            <a:ext cx="4690800" cy="35712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7911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-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BC3C2-303A-12CB-9291-D0D960E99FC9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A9DA97-3B37-BB0F-1BE6-74FB3CC95EA0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7F51E-9D60-F793-C968-27BFB68286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2097090"/>
            <a:ext cx="3570682" cy="4760909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8719" y="2098800"/>
            <a:ext cx="4690800" cy="35712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6157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03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 b="0" i="0">
                <a:latin typeface="+mn-lt"/>
                <a:ea typeface="IAS Ribbon Sans Regular" pitchFamily="2" charset="0"/>
              </a:defRPr>
            </a:lvl1pPr>
          </a:lstStyle>
          <a:p>
            <a:r>
              <a:rPr lang="en-GB" noProof="0" dirty="0"/>
              <a:t>“Click to edit Master title style”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7632700" cy="8358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+mj-lt"/>
                <a:ea typeface="IAS Ribbon Sans Regular" pitchFamily="2" charset="0"/>
              </a:defRPr>
            </a:lvl1pPr>
          </a:lstStyle>
          <a:p>
            <a:pPr lvl="0"/>
            <a:r>
              <a:rPr lang="en-GB" noProof="0" dirty="0"/>
              <a:t>Quote citation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CD793-F130-9CB2-2451-FA943BB6AE2F}"/>
              </a:ext>
            </a:extLst>
          </p:cNvPr>
          <p:cNvSpPr txBox="1"/>
          <p:nvPr userDrawn="1"/>
        </p:nvSpPr>
        <p:spPr>
          <a:xfrm>
            <a:off x="4116388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22 – 26 July · Munich, Germany and virtual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39B4C-6F81-2889-0EB9-39A0F6583ECD}"/>
              </a:ext>
            </a:extLst>
          </p:cNvPr>
          <p:cNvSpPr txBox="1"/>
          <p:nvPr userDrawn="1"/>
        </p:nvSpPr>
        <p:spPr>
          <a:xfrm>
            <a:off x="7789864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aids2024.org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B3F29-75B8-BD6C-204A-CAA4C9B12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058000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6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9242-52F9-4BCE-B6C6-1FACFCA48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AB394-3D80-485E-BB02-0921A4F55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1A183-366F-4E03-BAA4-357A6100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323DC-C89E-4BEC-8468-3E1FDCFC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E6C2-ED5E-4A9B-B981-0072542A6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933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9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>
          <p15:clr>
            <a:srgbClr val="FBAE40"/>
          </p15:clr>
        </p15:guide>
        <p15:guide id="2" orient="horz" pos="17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AC46-D569-4CC2-8C23-F189DB64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A9951-5BA7-4B12-8FCC-D96BA10D6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5621B-73A4-4373-A8D0-49823BAB8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B5F9C-FFD0-463D-8A92-A04D6B31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B28F0-2905-481C-9FC2-A3C3FE5AC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753AF-1BFC-42E2-B2A7-6C4B0D03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8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BFF3-4FD3-4912-A07E-ECB5CEF4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710D1-5266-412C-805A-9F895DBFB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318A0-2106-434A-A602-E2D989DC0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33C16-48F5-4DCD-9A1B-50844BE8B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9436F5-3AF8-4708-B6E3-82F4A73F2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A7FD-6E7C-47A2-80F8-9688B62E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036DE-B92E-4C88-86A6-95E608D5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EBCCD8-0BCD-47C9-815F-6FC0D072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05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9B7B-E4B9-458D-A7C5-3C1503E1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AFA0A-0B42-41CA-ACE7-54B27DD1D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BFA09-A3F7-4293-8F0B-31EADA5D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F4DE1-CB67-4162-BA1C-059EC2D3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41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E9D3D-C44F-4D0F-BE7D-438E9BD72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705A3-18D5-4833-861D-90BB0D65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E3A0E-3691-45BE-BD47-FFB9E33B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54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1A34F-597F-48DB-B840-27CFD03E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D94AB-9C4D-4123-94B2-19F0F39AB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14D33-B5BD-4FDD-ACCD-D8AEE95EB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F1D61-2C9D-4851-A1D1-8BBBA4B8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F29DC-09FC-4F2F-9BD9-DEC1E07F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50EBD-94F6-4871-9FAB-719E6270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8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DCE1-4AD3-49C0-A148-7AE77D3E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303B-4F24-43BC-A7AD-54C032E94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EFCBF-C094-40BA-8861-7E65F0D8C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E37E5-DD54-4718-911E-59D8AF1E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EFE4A-515C-41F5-B183-7DAE14F8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27921-6E83-4C0A-ADFD-D03D6A54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2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FC376-96B8-4DB9-BD30-B6DE9BA8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F0EAC-061E-4AAE-8FF9-4F0183F21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A166F-16FA-42F9-B7EF-67F256390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9075-F251-4983-B3F2-DC565B331BA6}" type="datetimeFigureOut">
              <a:rPr lang="en-GB" smtClean="0"/>
              <a:t>20/07/2024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1E4F4-8E73-4B48-8284-26E910364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34AA-391D-459D-A831-DEAB680EF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73E2-C73C-4309-A011-0C3AB990AE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05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6390" y="441326"/>
            <a:ext cx="7632692" cy="122396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07" y="2097090"/>
            <a:ext cx="11306175" cy="40798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911C2-CB14-73B1-B98D-60E41E95A9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251232" y="207065"/>
            <a:ext cx="2048330" cy="13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0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>
          <p15:clr>
            <a:srgbClr val="F26B43"/>
          </p15:clr>
        </p15:guide>
        <p15:guide id="2" pos="2593">
          <p15:clr>
            <a:srgbClr val="F26B43"/>
          </p15:clr>
        </p15:guide>
        <p15:guide id="3" pos="2865">
          <p15:clr>
            <a:srgbClr val="F26B43"/>
          </p15:clr>
        </p15:guide>
        <p15:guide id="4" pos="3704">
          <p15:clr>
            <a:srgbClr val="F26B43"/>
          </p15:clr>
        </p15:guide>
        <p15:guide id="5" pos="3976">
          <p15:clr>
            <a:srgbClr val="F26B43"/>
          </p15:clr>
        </p15:guide>
        <p15:guide id="6" pos="4815">
          <p15:clr>
            <a:srgbClr val="F26B43"/>
          </p15:clr>
        </p15:guide>
        <p15:guide id="7" pos="5087">
          <p15:clr>
            <a:srgbClr val="F26B43"/>
          </p15:clr>
        </p15:guide>
        <p15:guide id="8" pos="7401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1049">
          <p15:clr>
            <a:srgbClr val="F26B43"/>
          </p15:clr>
        </p15:guide>
        <p15:guide id="11" orient="horz" pos="1321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4178">
          <p15:clr>
            <a:srgbClr val="F26B43"/>
          </p15:clr>
        </p15:guide>
        <p15:guide id="14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D35D-9FB0-95A3-17CD-1754C0D7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1812056"/>
            <a:ext cx="7511317" cy="4296397"/>
          </a:xfrm>
        </p:spPr>
        <p:txBody>
          <a:bodyPr anchor="ctr" anchorCtr="0">
            <a:normAutofit/>
          </a:bodyPr>
          <a:lstStyle/>
          <a:p>
            <a:r>
              <a:rPr lang="en-US" sz="5400" noProof="0" dirty="0"/>
              <a:t>RADIAN’s Mission and Impact </a:t>
            </a:r>
            <a:br>
              <a:rPr lang="en-US" sz="5400" noProof="0" dirty="0"/>
            </a:br>
            <a:r>
              <a:rPr lang="en-US" sz="5400" noProof="0" dirty="0"/>
              <a:t>in the EECA region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84B2F-E52F-9015-D192-CF183D256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6388" y="1162358"/>
            <a:ext cx="7103547" cy="64969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Person-centred and integrated healthcare and harm reduction services for people living with and affected by HIV, hepatitis C and tuberculosis in eastern Europe and central Asia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89A9C-59C8-D96C-FF8D-6EF6BF55A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Anne Aslett, Chief Executive Officer, Elton John AIDS Foundation </a:t>
            </a:r>
          </a:p>
        </p:txBody>
      </p:sp>
    </p:spTree>
    <p:extLst>
      <p:ext uri="{BB962C8B-B14F-4D97-AF65-F5344CB8AC3E}">
        <p14:creationId xmlns:p14="http://schemas.microsoft.com/office/powerpoint/2010/main" val="92414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EC2D-276A-9845-BE49-60686BDE2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7B6FC-EF87-C54D-B864-BC319EFD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1" y="2005781"/>
            <a:ext cx="11434898" cy="41000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RADIAN </a:t>
            </a:r>
            <a:r>
              <a:rPr lang="en-US" sz="2000" dirty="0" err="1">
                <a:solidFill>
                  <a:schemeClr val="tx1"/>
                </a:solidFill>
              </a:rPr>
              <a:t>Programme</a:t>
            </a:r>
            <a:r>
              <a:rPr lang="en-US" sz="2000" dirty="0">
                <a:solidFill>
                  <a:schemeClr val="tx1"/>
                </a:solidFill>
              </a:rPr>
              <a:t> is a collaboration between Gilead Sciences Europe Limited and the Elton John AIDS Foundation.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RADIAN is funded by Gilead Sciences Europe.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Project funding is provided through grants which are assessed and administered by the Elton John AIDS Foundation.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Gilead has no involvement in the selection and assessment of award applicants and winners.</a:t>
            </a:r>
          </a:p>
        </p:txBody>
      </p:sp>
    </p:spTree>
    <p:extLst>
      <p:ext uri="{BB962C8B-B14F-4D97-AF65-F5344CB8AC3E}">
        <p14:creationId xmlns:p14="http://schemas.microsoft.com/office/powerpoint/2010/main" val="388452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DE88-44FF-6C44-A264-7C168A8B3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2454" y="664352"/>
            <a:ext cx="7856649" cy="991138"/>
          </a:xfrm>
        </p:spPr>
        <p:txBody>
          <a:bodyPr anchor="ctr"/>
          <a:lstStyle/>
          <a:p>
            <a:pPr algn="ctr"/>
            <a:r>
              <a:rPr lang="en-US" dirty="0"/>
              <a:t>PERSON-CENTERED CARE IN RADIAN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CB5D0-B98C-C145-BB25-636E6780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671" y="1936770"/>
            <a:ext cx="6648551" cy="41000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RADIAN is a 5-year (2020-2025) $25M partnership between Gilead Sciences and the Elton John AIDS Foundation to support HIV initiatives across 25 countries in EECA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Meeting a person where s/he is in their needs 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Strengthening government and community systems to provide key population-friendly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Support local partners in the region who know what is feasible, safe and best for their clients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Meeting the needs of all key populations with the focus on those neglected and persecuted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DB9CD2-C81E-C34B-8159-27A62B331193}"/>
              </a:ext>
            </a:extLst>
          </p:cNvPr>
          <p:cNvGrpSpPr/>
          <p:nvPr/>
        </p:nvGrpSpPr>
        <p:grpSpPr>
          <a:xfrm>
            <a:off x="93628" y="1408176"/>
            <a:ext cx="5283044" cy="4785472"/>
            <a:chOff x="166778" y="1655490"/>
            <a:chExt cx="4799313" cy="41000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C49222-9C67-1345-A479-688B38685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17" y="2560320"/>
              <a:ext cx="4787274" cy="2261108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3A7538-56EC-A94B-93D6-7A2C75DE7173}"/>
                </a:ext>
              </a:extLst>
            </p:cNvPr>
            <p:cNvSpPr/>
            <p:nvPr/>
          </p:nvSpPr>
          <p:spPr>
            <a:xfrm>
              <a:off x="166778" y="1655490"/>
              <a:ext cx="4560672" cy="41000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372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DE88-44FF-6C44-A264-7C168A8B3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/>
              <a:t>MIGRANT HEALTH IN EECA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662A39A-66A7-8141-B439-7EEADC0FD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0" b="3227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CB5D0-B98C-C145-BB25-636E6780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655749"/>
            <a:ext cx="7485413" cy="29424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34950" indent="-2349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Meeting people where they are across Kazakhstan, Kyrgyzstan, Russia, Tajikistan &amp; Uzbekistan:</a:t>
            </a:r>
          </a:p>
          <a:p>
            <a:pPr marL="557213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Before, during and after migration</a:t>
            </a:r>
          </a:p>
          <a:p>
            <a:pPr marL="557213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In places where they live, work and spend their time</a:t>
            </a:r>
          </a:p>
          <a:p>
            <a:pPr marL="234950" indent="-217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Meeting people’s needs: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Speaking their native languages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Counseling on safe migration and health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Peer outreach to key populations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HIV and STI testing services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Pre- and post-exposure prophylaxis of HIV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ART and STI treatment even when not provided by host country</a:t>
            </a:r>
          </a:p>
          <a:p>
            <a:pPr marL="611188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Distant ART initiation and treatment from home country</a:t>
            </a:r>
          </a:p>
        </p:txBody>
      </p:sp>
    </p:spTree>
    <p:extLst>
      <p:ext uri="{BB962C8B-B14F-4D97-AF65-F5344CB8AC3E}">
        <p14:creationId xmlns:p14="http://schemas.microsoft.com/office/powerpoint/2010/main" val="307985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DE88-44FF-6C44-A264-7C168A8B3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3752849"/>
            <a:ext cx="3350758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/>
              <a:t>PROTECTING THE RIGHTS OF PEOPLE LIVING WITH HIV AND KEY POPULATIONS, TAJIKISTAN</a:t>
            </a:r>
          </a:p>
        </p:txBody>
      </p:sp>
      <p:pic>
        <p:nvPicPr>
          <p:cNvPr id="4" name="Picture 3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B0568851-BFF7-7D45-8FF2-7B9B8DE3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03" b="1899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CB5D0-B98C-C145-BB25-636E6780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588589"/>
            <a:ext cx="7485413" cy="298473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34950" indent="-2349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Of 16 countries in EECA, 15 criminalize HIV transmission or exposure; People living with HIV in Tajikistan are actively prosecuted</a:t>
            </a:r>
          </a:p>
          <a:p>
            <a:pPr marL="234950" indent="-2349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Men who have sex with men and trans people are extorted by law enforcement</a:t>
            </a:r>
          </a:p>
          <a:p>
            <a:pPr marL="234950" indent="-2349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NGOs serving LGBTQ communities are shut down by authorities</a:t>
            </a:r>
          </a:p>
          <a:p>
            <a:pPr marL="234950" indent="-2349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Meeting people where they are:</a:t>
            </a:r>
          </a:p>
          <a:p>
            <a:pPr marL="635000" lvl="1" indent="-3810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24-hour hotline with lawyers</a:t>
            </a:r>
          </a:p>
          <a:p>
            <a:pPr marL="635000" lvl="1" indent="-3810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Cross-referral of clients by NGOs for legal and psychosocial assistance</a:t>
            </a:r>
          </a:p>
          <a:p>
            <a:pPr marL="635000" lvl="1" indent="-3810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Legal attorney services in investigation and trial</a:t>
            </a:r>
          </a:p>
          <a:p>
            <a:pPr marL="635000" lvl="1" indent="-381000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Reducing stigma and discrimination towards people living with HIV in the community through religious leaders</a:t>
            </a:r>
          </a:p>
        </p:txBody>
      </p:sp>
    </p:spTree>
    <p:extLst>
      <p:ext uri="{BB962C8B-B14F-4D97-AF65-F5344CB8AC3E}">
        <p14:creationId xmlns:p14="http://schemas.microsoft.com/office/powerpoint/2010/main" val="145787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7DE88-44FF-6C44-A264-7C168A8B3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dirty="0"/>
              <a:t>RADIAN RESULTS TO DATE</a:t>
            </a:r>
          </a:p>
        </p:txBody>
      </p:sp>
      <p:pic>
        <p:nvPicPr>
          <p:cNvPr id="6" name="Picture 5" descr="A person sitting at a desk talking to another person&#10;&#10;Description automatically generated">
            <a:extLst>
              <a:ext uri="{FF2B5EF4-FFF2-40B4-BE49-F238E27FC236}">
                <a16:creationId xmlns:a16="http://schemas.microsoft.com/office/drawing/2014/main" id="{CA172118-5BCA-6B1A-0B8F-2179FF3ED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7" b="2612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CB5D0-B98C-C145-BB25-636E67805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814" y="3582597"/>
            <a:ext cx="7485413" cy="29676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In 2020-2024, RADIAN partners:</a:t>
            </a:r>
          </a:p>
          <a:p>
            <a:pPr marL="415925" lvl="1" indent="-254000"/>
            <a:r>
              <a:rPr lang="en-US" sz="1800" dirty="0">
                <a:solidFill>
                  <a:schemeClr val="tx1"/>
                </a:solidFill>
              </a:rPr>
              <a:t>Reached over 271,000 people from key populations and their partners with HIV services;</a:t>
            </a:r>
          </a:p>
          <a:p>
            <a:pPr marL="415925" lvl="1" indent="-254000"/>
            <a:r>
              <a:rPr lang="en-US" sz="1800" dirty="0">
                <a:solidFill>
                  <a:schemeClr val="tx1"/>
                </a:solidFill>
              </a:rPr>
              <a:t>Tested for HIV, STIs, HBV and HCV more than 114,000 people;</a:t>
            </a:r>
          </a:p>
          <a:p>
            <a:pPr marL="415925" lvl="1" indent="-254000"/>
            <a:r>
              <a:rPr lang="en-US" sz="1800" dirty="0">
                <a:solidFill>
                  <a:schemeClr val="tx1"/>
                </a:solidFill>
              </a:rPr>
              <a:t>Identified almost 8,000 people living with HIV;</a:t>
            </a:r>
          </a:p>
          <a:p>
            <a:pPr marL="415925" lvl="1" indent="-254000"/>
            <a:r>
              <a:rPr lang="en-US" sz="1800" dirty="0">
                <a:solidFill>
                  <a:schemeClr val="tx1"/>
                </a:solidFill>
              </a:rPr>
              <a:t>Traced over 24,000 people living with HIV who had been lost to follow-up;</a:t>
            </a:r>
          </a:p>
          <a:p>
            <a:pPr marL="415925" lvl="1" indent="-254000"/>
            <a:r>
              <a:rPr lang="en-US" sz="1800" dirty="0">
                <a:solidFill>
                  <a:schemeClr val="tx1"/>
                </a:solidFill>
              </a:rPr>
              <a:t>(Re-)initiated on ART over 26,500 people living with HIV;</a:t>
            </a:r>
          </a:p>
          <a:p>
            <a:pPr marL="415925" lvl="1" indent="-254000"/>
            <a:r>
              <a:rPr lang="en-US" sz="1800" dirty="0">
                <a:solidFill>
                  <a:schemeClr val="tx1"/>
                </a:solidFill>
              </a:rPr>
              <a:t>Trained more than 14,000 frontline workers to reduce stigma and discrimination, and provide person-centered care for key populations</a:t>
            </a:r>
          </a:p>
        </p:txBody>
      </p:sp>
    </p:spTree>
    <p:extLst>
      <p:ext uri="{BB962C8B-B14F-4D97-AF65-F5344CB8AC3E}">
        <p14:creationId xmlns:p14="http://schemas.microsoft.com/office/powerpoint/2010/main" val="361435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EC2D-276A-9845-BE49-60686BDE2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/>
              <a:t>ANNOUNCING RADIAN EXTENSION</a:t>
            </a:r>
          </a:p>
        </p:txBody>
      </p:sp>
      <p:pic>
        <p:nvPicPr>
          <p:cNvPr id="6" name="Picture 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5EA59695-DF95-13FA-054D-262C936F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b="458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7B6FC-EF87-C54D-B864-BC319EFDF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193" y="3429000"/>
            <a:ext cx="7699794" cy="331074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8925" indent="-2349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new 5-year (2024-2029) $25 Million </a:t>
            </a:r>
            <a:r>
              <a:rPr lang="en-US" sz="1800" dirty="0" err="1">
                <a:solidFill>
                  <a:schemeClr val="tx1"/>
                </a:solidFill>
              </a:rPr>
              <a:t>programme</a:t>
            </a:r>
            <a:endParaRPr lang="en-US" sz="1800" dirty="0">
              <a:solidFill>
                <a:schemeClr val="tx1"/>
              </a:solidFill>
            </a:endParaRPr>
          </a:p>
          <a:p>
            <a:pPr marL="288925" indent="-2349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Continue support to local initiatives:</a:t>
            </a:r>
          </a:p>
          <a:p>
            <a:pPr marL="688975" lvl="1" indent="-27305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Meeting the evolving needs of people living with HIV and key populations </a:t>
            </a:r>
          </a:p>
          <a:p>
            <a:pPr marL="688975" lvl="1" indent="-27305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Addressing structural drivers of the HIV epidemic</a:t>
            </a:r>
          </a:p>
          <a:p>
            <a:pPr marL="688975" lvl="1" indent="-27305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Strengthening health systems to improve HIV care</a:t>
            </a:r>
          </a:p>
          <a:p>
            <a:pPr marL="688975" lvl="1" indent="-273050">
              <a:lnSpc>
                <a:spcPct val="11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Strengthening community systems to deliver community-led care and increase access to sustainable funding</a:t>
            </a:r>
          </a:p>
          <a:p>
            <a:pPr marL="288925" indent="-2349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Expand programme geography to support services for people living with HIV and key populations among refugees from Ukraine</a:t>
            </a:r>
          </a:p>
          <a:p>
            <a:pPr marL="288925" indent="-2349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Launch the “Innovations Fund” to increase the effectiveness of the HIV response in EECA by supporting emerging innovations on a rolling basis</a:t>
            </a:r>
          </a:p>
        </p:txBody>
      </p:sp>
    </p:spTree>
    <p:extLst>
      <p:ext uri="{BB962C8B-B14F-4D97-AF65-F5344CB8AC3E}">
        <p14:creationId xmlns:p14="http://schemas.microsoft.com/office/powerpoint/2010/main" val="3517178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297E86-D474-66E5-5007-88C113B90D0E}"/>
              </a:ext>
            </a:extLst>
          </p:cNvPr>
          <p:cNvSpPr txBox="1"/>
          <p:nvPr/>
        </p:nvSpPr>
        <p:spPr>
          <a:xfrm>
            <a:off x="2401823" y="1601208"/>
            <a:ext cx="7388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E16049"/>
                </a:solidFill>
              </a:rPr>
              <a:t>Please learn more about RADIAN</a:t>
            </a:r>
          </a:p>
          <a:p>
            <a:pPr algn="ctr"/>
            <a:r>
              <a:rPr lang="en-GB" sz="3200" b="1" dirty="0">
                <a:solidFill>
                  <a:srgbClr val="E16049"/>
                </a:solidFill>
              </a:rPr>
              <a:t>and see a live request for applications at</a:t>
            </a:r>
          </a:p>
        </p:txBody>
      </p:sp>
      <p:pic>
        <p:nvPicPr>
          <p:cNvPr id="3" name="Picture 2" descr="A qr code with circles and circles&#10;&#10;Description automatically generated">
            <a:extLst>
              <a:ext uri="{FF2B5EF4-FFF2-40B4-BE49-F238E27FC236}">
                <a16:creationId xmlns:a16="http://schemas.microsoft.com/office/drawing/2014/main" id="{739CCE56-FD15-AC44-907C-0CEDDB364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56" y="3408926"/>
            <a:ext cx="2373087" cy="2373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547A14-911B-A64F-A536-8E87DD64521C}"/>
              </a:ext>
            </a:extLst>
          </p:cNvPr>
          <p:cNvSpPr txBox="1"/>
          <p:nvPr/>
        </p:nvSpPr>
        <p:spPr>
          <a:xfrm>
            <a:off x="3967279" y="2678426"/>
            <a:ext cx="4672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rgbClr val="0070C0"/>
                </a:solidFill>
              </a:rPr>
              <a:t>eltonjohnaidsfoundation.org</a:t>
            </a:r>
            <a:r>
              <a:rPr lang="en-US" sz="2400" u="sng" dirty="0">
                <a:solidFill>
                  <a:srgbClr val="0070C0"/>
                </a:solidFill>
              </a:rPr>
              <a:t>/radian</a:t>
            </a:r>
          </a:p>
        </p:txBody>
      </p:sp>
    </p:spTree>
    <p:extLst>
      <p:ext uri="{BB962C8B-B14F-4D97-AF65-F5344CB8AC3E}">
        <p14:creationId xmlns:p14="http://schemas.microsoft.com/office/powerpoint/2010/main" val="304671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AS2023">
  <a:themeElements>
    <a:clrScheme name="AIDS 2024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2C90CF"/>
      </a:accent1>
      <a:accent2>
        <a:srgbClr val="F9B300"/>
      </a:accent2>
      <a:accent3>
        <a:srgbClr val="E0001B"/>
      </a:accent3>
      <a:accent4>
        <a:srgbClr val="8A3FFC"/>
      </a:accent4>
      <a:accent5>
        <a:srgbClr val="08BDBA"/>
      </a:accent5>
      <a:accent6>
        <a:srgbClr val="FF8D00"/>
      </a:accent6>
      <a:hlink>
        <a:srgbClr val="E0001B"/>
      </a:hlink>
      <a:folHlink>
        <a:srgbClr val="E0001B"/>
      </a:folHlink>
    </a:clrScheme>
    <a:fontScheme name="IAS Verdana">
      <a:majorFont>
        <a:latin typeface="Verdana Bold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square" lIns="288000" tIns="288000" rIns="288000" bIns="288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4" id="{C0E6AB67-CD9B-A246-B6CE-F81BDAD84354}" vid="{5D216F09-CBF6-154B-A948-A440F68D812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1DB0929D38B49BE3F7DB6EA59087A" ma:contentTypeVersion="18" ma:contentTypeDescription="Create a new document." ma:contentTypeScope="" ma:versionID="45b86267ac289d754837540843c115a2">
  <xsd:schema xmlns:xsd="http://www.w3.org/2001/XMLSchema" xmlns:xs="http://www.w3.org/2001/XMLSchema" xmlns:p="http://schemas.microsoft.com/office/2006/metadata/properties" xmlns:ns2="3d3018a3-4faf-4e6b-8b26-f4217bce7ffb" xmlns:ns3="250929fa-9806-4449-af20-7947085fa170" targetNamespace="http://schemas.microsoft.com/office/2006/metadata/properties" ma:root="true" ma:fieldsID="a56d428c8e8b5e3cc1cee1fd8cf09108" ns2:_="" ns3:_="">
    <xsd:import namespace="3d3018a3-4faf-4e6b-8b26-f4217bce7ffb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3018a3-4faf-4e6b-8b26-f4217bce7f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3d3018a3-4faf-4e6b-8b26-f4217bce7ff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8DD64C-213E-45E1-BE77-0883FC696C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0DDC3-628D-474D-9FED-8191BA83B5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3018a3-4faf-4e6b-8b26-f4217bce7ffb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467684-4F83-42A4-A1B7-F5FBA1DB96E5}">
  <ds:schemaRefs>
    <ds:schemaRef ds:uri="http://schemas.microsoft.com/office/2006/metadata/properties"/>
    <ds:schemaRef ds:uri="http://schemas.microsoft.com/office/infopath/2007/PartnerControls"/>
    <ds:schemaRef ds:uri="250929fa-9806-4449-af20-7947085fa170"/>
    <ds:schemaRef ds:uri="3d3018a3-4faf-4e6b-8b26-f4217bce7f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591</Words>
  <Application>Microsoft Office PowerPoint</Application>
  <PresentationFormat>Widescreen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IAS Ribbon Sans Bold</vt:lpstr>
      <vt:lpstr>IAS Ribbon Sans Regular</vt:lpstr>
      <vt:lpstr>Verdana</vt:lpstr>
      <vt:lpstr>Verdana Bold</vt:lpstr>
      <vt:lpstr>Office Theme</vt:lpstr>
      <vt:lpstr>IAS2023</vt:lpstr>
      <vt:lpstr>RADIAN’s Mission and Impact  in the EECA region</vt:lpstr>
      <vt:lpstr>CONFLICT OF INTEREST</vt:lpstr>
      <vt:lpstr>PERSON-CENTERED CARE IN RADIAN</vt:lpstr>
      <vt:lpstr>MIGRANT HEALTH IN EECA</vt:lpstr>
      <vt:lpstr>PROTECTING THE RIGHTS OF PEOPLE LIVING WITH HIV AND KEY POPULATIONS, TAJIKISTAN</vt:lpstr>
      <vt:lpstr>RADIAN RESULTS TO DATE</vt:lpstr>
      <vt:lpstr>ANNOUNCING RADIAN EXTENSION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Yorick</dc:creator>
  <cp:lastModifiedBy>Preview 1 Rack 2</cp:lastModifiedBy>
  <cp:revision>3</cp:revision>
  <dcterms:created xsi:type="dcterms:W3CDTF">2024-07-03T08:02:52Z</dcterms:created>
  <dcterms:modified xsi:type="dcterms:W3CDTF">2024-07-20T10:31:17Z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0x0101008EA1DB0929D38B49BE3F7DB6EA59087A</vt:lpwstr>
  </property>
</Properties>
</file>