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1"/>
  </p:sldMasterIdLst>
  <p:notesMasterIdLst>
    <p:notesMasterId r:id="rId29"/>
  </p:notesMasterIdLst>
  <p:sldIdLst>
    <p:sldId id="266" r:id="rId2"/>
    <p:sldId id="2147376621" r:id="rId3"/>
    <p:sldId id="2141411969" r:id="rId4"/>
    <p:sldId id="269" r:id="rId5"/>
    <p:sldId id="2141411952" r:id="rId6"/>
    <p:sldId id="2147376601" r:id="rId7"/>
    <p:sldId id="2147376585" r:id="rId8"/>
    <p:sldId id="2147376576" r:id="rId9"/>
    <p:sldId id="2147376600" r:id="rId10"/>
    <p:sldId id="2147376608" r:id="rId11"/>
    <p:sldId id="2147376571" r:id="rId12"/>
    <p:sldId id="2147376580" r:id="rId13"/>
    <p:sldId id="2147376581" r:id="rId14"/>
    <p:sldId id="2145706837" r:id="rId15"/>
    <p:sldId id="2147376591" r:id="rId16"/>
    <p:sldId id="2147376592" r:id="rId17"/>
    <p:sldId id="2147376596" r:id="rId18"/>
    <p:sldId id="2147376602" r:id="rId19"/>
    <p:sldId id="2147376603" r:id="rId20"/>
    <p:sldId id="2147376604" r:id="rId21"/>
    <p:sldId id="2147376609" r:id="rId22"/>
    <p:sldId id="2147376597" r:id="rId23"/>
    <p:sldId id="2147376605" r:id="rId24"/>
    <p:sldId id="263" r:id="rId25"/>
    <p:sldId id="2147376622" r:id="rId26"/>
    <p:sldId id="2147376599" r:id="rId27"/>
    <p:sldId id="214737662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D4307F-B6EF-A688-792A-EFAC879B721A}" name="Edward Kankaka" initials="EK" userId="S::ekankaka@rhsp.org::4ce07977-66e7-42d1-9380-ba99ab793d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9"/>
    <p:restoredTop sz="94164"/>
  </p:normalViewPr>
  <p:slideViewPr>
    <p:cSldViewPr snapToGrid="0" snapToObjects="1">
      <p:cViewPr varScale="1">
        <p:scale>
          <a:sx n="113" d="100"/>
          <a:sy n="113" d="100"/>
        </p:scale>
        <p:origin x="528" y="9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 Id="rId7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G" dirty="0"/>
              <a:t>Good morning!</a:t>
            </a:r>
          </a:p>
          <a:p>
            <a:r>
              <a:rPr lang="en-UG" dirty="0"/>
              <a:t>My name is Rose Nabatanzi </a:t>
            </a:r>
          </a:p>
          <a:p>
            <a:r>
              <a:rPr lang="en-UG" dirty="0"/>
              <a:t>I am from M</a:t>
            </a:r>
            <a:r>
              <a:rPr lang="en-GB" dirty="0"/>
              <a:t>a</a:t>
            </a:r>
            <a:r>
              <a:rPr lang="en-UG" dirty="0"/>
              <a:t>kerere University College of Health Sceinces , Kampala Uganda </a:t>
            </a:r>
          </a:p>
          <a:p>
            <a:r>
              <a:rPr lang="en-UG" dirty="0"/>
              <a:t>Today I am presenting on Viral persistence in different populations where much in known but theres still much to learn.</a:t>
            </a:r>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179649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Gill Sans MT" panose="020B0502020104020203" pitchFamily="34" charset="77"/>
                <a:cs typeface="Helvetica" panose="020B0604020202020204" pitchFamily="34" charset="0"/>
              </a:rPr>
              <a:t>High-throughput assays designed to characterize the size and distribution of the rebound-competent reservoir are underway, with some progress (IPDA, VIPSPOT, </a:t>
            </a:r>
            <a:r>
              <a:rPr lang="en-GB" sz="1200" dirty="0" err="1">
                <a:effectLst/>
                <a:latin typeface="Gill Sans MT" panose="020B0502020104020203" pitchFamily="34" charset="77"/>
              </a:rPr>
              <a:t>SQuHIVLa</a:t>
            </a:r>
            <a:r>
              <a:rPr lang="en-GB" sz="1200" dirty="0">
                <a:latin typeface="Gill Sans MT" panose="020B0502020104020203" pitchFamily="34" charset="77"/>
              </a:rPr>
              <a:t> and others</a:t>
            </a:r>
            <a:r>
              <a:rPr lang="en-US" sz="1200" dirty="0">
                <a:latin typeface="Gill Sans MT" panose="020B0502020104020203" pitchFamily="34" charset="77"/>
                <a:cs typeface="Helvetica" panose="020B0604020202020204" pitchFamily="34" charset="0"/>
              </a:rPr>
              <a:t>)  </a:t>
            </a:r>
          </a:p>
          <a:p>
            <a:pPr marL="342900" indent="-342900">
              <a:buFont typeface="Arial" panose="020B0604020202020204" pitchFamily="34" charset="0"/>
              <a:buChar char="•"/>
            </a:pPr>
            <a:endParaRPr kumimoji="0" lang="en-US" altLang="en-US" sz="1200" b="0" i="0" u="none" strike="noStrike" kern="1200" cap="none" spc="0" normalizeH="0" baseline="0" noProof="0" dirty="0">
              <a:ln>
                <a:noFill/>
              </a:ln>
              <a:solidFill>
                <a:srgbClr val="000000"/>
              </a:solidFill>
              <a:effectLst/>
              <a:uLnTx/>
              <a:uFillTx/>
              <a:latin typeface="Gill Sans MT" panose="020B0502020104020203" pitchFamily="34" charset="77"/>
              <a:ea typeface="ＭＳ Ｐゴシック" panose="020B0600070205080204" pitchFamily="34" charset="-128"/>
              <a:cs typeface="Helvetica" panose="020B0604020202020204" pitchFamily="34" charset="0"/>
            </a:endParaRPr>
          </a:p>
          <a:p>
            <a:pPr marL="342900" indent="-342900">
              <a:buFont typeface="Arial" panose="020B0604020202020204" pitchFamily="34" charset="0"/>
              <a:buChar char="•"/>
            </a:pPr>
            <a:r>
              <a:rPr kumimoji="0" lang="en-US" altLang="en-US" sz="1200" b="0" i="0" u="none" strike="noStrike" kern="1200" cap="none" spc="0" normalizeH="0" baseline="0" noProof="0" dirty="0">
                <a:ln>
                  <a:noFill/>
                </a:ln>
                <a:solidFill>
                  <a:srgbClr val="000000"/>
                </a:solidFill>
                <a:effectLst/>
                <a:uLnTx/>
                <a:uFillTx/>
                <a:latin typeface="Gill Sans MT" panose="020B0502020104020203" pitchFamily="34" charset="77"/>
                <a:ea typeface="ＭＳ Ｐゴシック" panose="020B0600070205080204" pitchFamily="34" charset="-128"/>
                <a:cs typeface="Helvetica" panose="020B0604020202020204" pitchFamily="34" charset="0"/>
              </a:rPr>
              <a:t>We can now for the first time measure the virus that matters: intact and in the right place in different populations</a:t>
            </a:r>
          </a:p>
          <a:p>
            <a:endParaRPr lang="en-CA" dirty="0"/>
          </a:p>
          <a:p>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3184563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G" dirty="0"/>
              <a:t>Delving deeper into todays presentation, HIV persistence in different populations </a:t>
            </a:r>
          </a:p>
          <a:p>
            <a:r>
              <a:rPr lang="en-UG" dirty="0"/>
              <a:t>What do we know in the children, what about adults, men, women, among groups that control the virus either naturally of post treatment, what about subtypes, do they matter?</a:t>
            </a:r>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383163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Cambria" panose="02040503050406030204" pitchFamily="18" charset="0"/>
              </a:rPr>
              <a:t>HIV-1 is highly genetically diverse, with over 10 subtypes and numerous recombinant forms circulating worldwide. </a:t>
            </a:r>
            <a:r>
              <a:rPr lang="en-GB" b="0" i="0" dirty="0" err="1">
                <a:solidFill>
                  <a:srgbClr val="212121"/>
                </a:solidFill>
                <a:effectLst/>
                <a:latin typeface="Cambria" panose="02040503050406030204" pitchFamily="18" charset="0"/>
              </a:rPr>
              <a:t>Inspite</a:t>
            </a:r>
            <a:r>
              <a:rPr lang="en-GB" b="0" i="0" dirty="0">
                <a:solidFill>
                  <a:srgbClr val="212121"/>
                </a:solidFill>
                <a:effectLst/>
                <a:latin typeface="Cambria" panose="02040503050406030204" pitchFamily="18" charset="0"/>
              </a:rPr>
              <a:t> of this vast diversity, much of our understanding of HIV-1 persistence is largely based on subtype B viruses. </a:t>
            </a:r>
            <a:r>
              <a:rPr lang="en-GB" b="0" i="0" dirty="0">
                <a:solidFill>
                  <a:srgbClr val="222222"/>
                </a:solidFill>
                <a:effectLst/>
                <a:latin typeface="Harding"/>
              </a:rPr>
              <a:t>potential differences in reservoir sizes across viral subtypes</a:t>
            </a:r>
          </a:p>
          <a:p>
            <a:r>
              <a:rPr lang="en-GB" b="0" i="0" dirty="0">
                <a:solidFill>
                  <a:srgbClr val="212121"/>
                </a:solidFill>
                <a:effectLst/>
                <a:latin typeface="Cambria" panose="02040503050406030204" pitchFamily="18" charset="0"/>
              </a:rPr>
              <a:t>latent reservoir was approximately three-fold lower in people infected with HIV-1 Subtypes A1/D living in Uganda compared to those with subtype B living in Baltimore, MD</a:t>
            </a:r>
          </a:p>
          <a:p>
            <a:r>
              <a:rPr lang="en-GB" b="0" i="0" dirty="0">
                <a:solidFill>
                  <a:srgbClr val="222222"/>
                </a:solidFill>
                <a:effectLst/>
                <a:latin typeface="Harding"/>
              </a:rPr>
              <a:t>Also pathological differences have been observed between HIV-1 subtypes, with subtype D being associated with faster disease progression, faster rate of CD4+ T-cell decline, lower pre-treatment CD4+ T-cell count, and higher mortality indeed Subtypes do matter</a:t>
            </a:r>
            <a:r>
              <a:rPr lang="en-GB" b="0" i="0" baseline="30000" dirty="0">
                <a:solidFill>
                  <a:srgbClr val="006699"/>
                </a:solidFill>
                <a:effectLst/>
                <a:latin typeface="Harding"/>
              </a:rPr>
              <a:t>.     </a:t>
            </a:r>
            <a:endParaRPr lang="en-GB" b="0" i="0" dirty="0">
              <a:solidFill>
                <a:srgbClr val="222222"/>
              </a:solidFill>
              <a:effectLst/>
              <a:latin typeface="Harding"/>
            </a:endParaRPr>
          </a:p>
          <a:p>
            <a:r>
              <a:rPr lang="en-GB" b="0" i="0" dirty="0">
                <a:solidFill>
                  <a:srgbClr val="222222"/>
                </a:solidFill>
                <a:effectLst/>
                <a:latin typeface="Harding"/>
              </a:rPr>
              <a:t> </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711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dirty="0">
                <a:solidFill>
                  <a:srgbClr val="3F3F3F"/>
                </a:solidFill>
                <a:effectLst/>
                <a:latin typeface="Helvetica" pitchFamily="2" charset="0"/>
              </a:rPr>
              <a:t> Do reservoir size and dynamics differ in men and women.</a:t>
            </a:r>
          </a:p>
          <a:p>
            <a:r>
              <a:rPr lang="en-GB" b="0" i="0" dirty="0">
                <a:solidFill>
                  <a:srgbClr val="212121"/>
                </a:solidFill>
                <a:effectLst/>
                <a:latin typeface="Cambria" panose="02040503050406030204" pitchFamily="18" charset="0"/>
              </a:rPr>
              <a:t>In untreated infection women have lower plasma viral loads. Women also have higher T-cell activation compared to men</a:t>
            </a: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Contradictions surround this subject of reservoir sex differences in men and women. </a:t>
            </a:r>
            <a:r>
              <a:rPr lang="en-GB" dirty="0" err="1">
                <a:solidFill>
                  <a:srgbClr val="3F3F3F"/>
                </a:solidFill>
                <a:effectLst/>
                <a:latin typeface="Helvetica" pitchFamily="2" charset="0"/>
              </a:rPr>
              <a:t>Toong</a:t>
            </a:r>
            <a:r>
              <a:rPr lang="en-GB" dirty="0">
                <a:solidFill>
                  <a:srgbClr val="3F3F3F"/>
                </a:solidFill>
                <a:effectLst/>
                <a:latin typeface="Helvetica" pitchFamily="2" charset="0"/>
              </a:rPr>
              <a:t> and </a:t>
            </a:r>
            <a:r>
              <a:rPr lang="en-GB" sz="1800" b="0" i="0" dirty="0">
                <a:solidFill>
                  <a:srgbClr val="724128"/>
                </a:solidFill>
                <a:effectLst/>
                <a:latin typeface="Cambria" panose="02040503050406030204" pitchFamily="18" charset="0"/>
              </a:rPr>
              <a:t>Shane </a:t>
            </a:r>
            <a:r>
              <a:rPr lang="en-GB" sz="1800" b="0" i="0" dirty="0">
                <a:solidFill>
                  <a:srgbClr val="212121"/>
                </a:solidFill>
                <a:effectLst/>
                <a:latin typeface="Cambria" panose="02040503050406030204" pitchFamily="18" charset="0"/>
              </a:rPr>
              <a:t>d</a:t>
            </a:r>
            <a:r>
              <a:rPr lang="en-GB" b="0" i="0" dirty="0">
                <a:solidFill>
                  <a:srgbClr val="212121"/>
                </a:solidFill>
                <a:effectLst/>
                <a:latin typeface="Cambria" panose="02040503050406030204" pitchFamily="18" charset="0"/>
              </a:rPr>
              <a:t>id not observe sex differences in the frequency of persistent HIV in resting CD4 T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Cambria" panose="02040503050406030204" pitchFamily="18" charset="0"/>
              </a:rPr>
              <a:t>Jessica Prodger  found </a:t>
            </a:r>
            <a:r>
              <a:rPr lang="en-GB" b="0" i="0" dirty="0">
                <a:solidFill>
                  <a:srgbClr val="212121"/>
                </a:solidFill>
                <a:effectLst/>
                <a:latin typeface="system-ui"/>
              </a:rPr>
              <a:t>significantly fewer resting CD4+ T cells harbouring replication-competent virus, </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86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876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dirty="0"/>
              <a:t>The setting in which HIV infection develops in children and adults is therapeutically significant.</a:t>
            </a:r>
          </a:p>
          <a:p>
            <a:endParaRPr lang="en-GB"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745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 Elite controllers/natural controllers  and post-treatment controllers are a unique population. </a:t>
            </a:r>
          </a:p>
          <a:p>
            <a:pPr algn="l">
              <a:buFont typeface="Arial" panose="020B0604020202020204" pitchFamily="34" charset="0"/>
              <a:buChar char="•"/>
            </a:pPr>
            <a:r>
              <a:rPr lang="en-GB" b="0" i="0" dirty="0">
                <a:solidFill>
                  <a:srgbClr val="001D35"/>
                </a:solidFill>
                <a:effectLst/>
                <a:latin typeface="Google Sans"/>
              </a:rPr>
              <a:t>Humoral immune responses (higher memory B cell frequency, better neutralization </a:t>
            </a:r>
            <a:r>
              <a:rPr lang="en-GB" b="0" i="0" dirty="0" err="1">
                <a:solidFill>
                  <a:srgbClr val="001D35"/>
                </a:solidFill>
                <a:effectLst/>
                <a:latin typeface="Google Sans"/>
              </a:rPr>
              <a:t>titers</a:t>
            </a:r>
            <a:r>
              <a:rPr lang="en-GB" b="0" i="0" dirty="0">
                <a:solidFill>
                  <a:srgbClr val="001D35"/>
                </a:solidFill>
                <a:effectLst/>
                <a:latin typeface="Google Sans"/>
              </a:rPr>
              <a:t>, improved breadth of </a:t>
            </a:r>
            <a:r>
              <a:rPr lang="en-GB" b="0" i="0" dirty="0" err="1">
                <a:solidFill>
                  <a:srgbClr val="001D35"/>
                </a:solidFill>
                <a:effectLst/>
                <a:latin typeface="Google Sans"/>
              </a:rPr>
              <a:t>bNAbs</a:t>
            </a:r>
            <a:r>
              <a:rPr lang="en-GB" b="0" i="0" dirty="0">
                <a:solidFill>
                  <a:srgbClr val="001D35"/>
                </a:solidFill>
                <a:effectLst/>
                <a:latin typeface="Google Sans"/>
              </a:rPr>
              <a:t>)</a:t>
            </a:r>
          </a:p>
          <a:p>
            <a:pPr algn="l">
              <a:buFont typeface="Arial" panose="020B0604020202020204" pitchFamily="34" charset="0"/>
              <a:buChar char="•"/>
            </a:pPr>
            <a:r>
              <a:rPr lang="en-GB" b="0" i="0" dirty="0">
                <a:solidFill>
                  <a:srgbClr val="001D35"/>
                </a:solidFill>
                <a:effectLst/>
                <a:latin typeface="Google Sans"/>
              </a:rPr>
              <a:t>This polymorphism may be required for a robust immune response that's necessary for nonprogressive HIV infection.</a:t>
            </a:r>
          </a:p>
          <a:p>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64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G" dirty="0"/>
              <a:t>A lot of this has been guided by research priorities for an HIV cure. 2021 strategy.</a:t>
            </a:r>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3829029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Compared to the situation in adults, we know very little about the nature of reservoirs at the cellular level in children</a:t>
            </a:r>
          </a:p>
          <a:p>
            <a:endParaRPr lang="en-GB" dirty="0"/>
          </a:p>
          <a:p>
            <a:r>
              <a:rPr lang="en-GB" dirty="0"/>
              <a:t>Certain cases of spontaneous remission of HIV infection in children in the absence of treatment have also fuelled hopes of discovering avenues leading to a functional cure for HIV-AIDS in both children and adults</a:t>
            </a:r>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489522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Cambria" panose="02040503050406030204" pitchFamily="18" charset="0"/>
              </a:rPr>
              <a:t>Little is known about the potential effect of biological sex on HIV-1 persistence. </a:t>
            </a:r>
            <a:r>
              <a:rPr lang="en-GB" b="0" i="0" dirty="0">
                <a:solidFill>
                  <a:srgbClr val="222222"/>
                </a:solidFill>
                <a:effectLst/>
                <a:latin typeface="Harding"/>
              </a:rPr>
              <a:t>To date, the vast majority of research examining HIV-1 </a:t>
            </a:r>
            <a:r>
              <a:rPr lang="en-GB" b="0" i="0" dirty="0" err="1">
                <a:solidFill>
                  <a:srgbClr val="222222"/>
                </a:solidFill>
                <a:effectLst/>
                <a:latin typeface="Harding"/>
              </a:rPr>
              <a:t>proviral</a:t>
            </a:r>
            <a:r>
              <a:rPr lang="en-GB" b="0" i="0" dirty="0">
                <a:solidFill>
                  <a:srgbClr val="222222"/>
                </a:solidFill>
                <a:effectLst/>
                <a:latin typeface="Harding"/>
              </a:rPr>
              <a:t> genome-intactness has been done using samples from males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Harding"/>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Cambria" panose="02040503050406030204" pitchFamily="18" charset="0"/>
              </a:rPr>
              <a:t>Yet females constitute approximately 52% of people living with HIV-1. </a:t>
            </a:r>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170974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400353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1068779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i="0" u="none" strike="noStrike" kern="1200" cap="none" spc="0" normalizeH="0" baseline="0" noProof="0" dirty="0">
                <a:ln>
                  <a:noFill/>
                </a:ln>
                <a:effectLst/>
                <a:uLnTx/>
                <a:uFillTx/>
                <a:latin typeface="Gill Sans MT" panose="020B0502020104020203" pitchFamily="34" charset="77"/>
                <a:ea typeface="MS PGothic" pitchFamily="34" charset="-128"/>
              </a:rPr>
              <a:t>HIV reservoir dynamics in controllers (Elite and Post treatment controllers)</a:t>
            </a:r>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a:p>
        </p:txBody>
      </p:sp>
    </p:spTree>
    <p:extLst>
      <p:ext uri="{BB962C8B-B14F-4D97-AF65-F5344CB8AC3E}">
        <p14:creationId xmlns:p14="http://schemas.microsoft.com/office/powerpoint/2010/main" val="3105259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212121"/>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a:p>
        </p:txBody>
      </p:sp>
    </p:spTree>
    <p:extLst>
      <p:ext uri="{BB962C8B-B14F-4D97-AF65-F5344CB8AC3E}">
        <p14:creationId xmlns:p14="http://schemas.microsoft.com/office/powerpoint/2010/main" val="4021115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Strengthening international collaborations to ensure a multidisciplinary approach for the development of a cure that is accessible and scalable in diverse settings</a:t>
            </a:r>
          </a:p>
          <a:p>
            <a:endParaRPr lang="en-GB" dirty="0"/>
          </a:p>
          <a:p>
            <a:r>
              <a:rPr lang="en-GB" dirty="0"/>
              <a:t>Promoting the involvement of early career researchers and researchers from countries most affected by HIV</a:t>
            </a:r>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23</a:t>
            </a:fld>
            <a:endParaRPr lang="en-GB"/>
          </a:p>
        </p:txBody>
      </p:sp>
    </p:spTree>
    <p:extLst>
      <p:ext uri="{BB962C8B-B14F-4D97-AF65-F5344CB8AC3E}">
        <p14:creationId xmlns:p14="http://schemas.microsoft.com/office/powerpoint/2010/main" val="1826175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24</a:t>
            </a:fld>
            <a:endParaRPr lang="en-GB"/>
          </a:p>
        </p:txBody>
      </p:sp>
    </p:spTree>
    <p:extLst>
      <p:ext uri="{BB962C8B-B14F-4D97-AF65-F5344CB8AC3E}">
        <p14:creationId xmlns:p14="http://schemas.microsoft.com/office/powerpoint/2010/main" val="19633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25</a:t>
            </a:fld>
            <a:endParaRPr lang="en-GB"/>
          </a:p>
        </p:txBody>
      </p:sp>
    </p:spTree>
    <p:extLst>
      <p:ext uri="{BB962C8B-B14F-4D97-AF65-F5344CB8AC3E}">
        <p14:creationId xmlns:p14="http://schemas.microsoft.com/office/powerpoint/2010/main" val="2258205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26</a:t>
            </a:fld>
            <a:endParaRPr lang="en-GB"/>
          </a:p>
        </p:txBody>
      </p:sp>
    </p:spTree>
    <p:extLst>
      <p:ext uri="{BB962C8B-B14F-4D97-AF65-F5344CB8AC3E}">
        <p14:creationId xmlns:p14="http://schemas.microsoft.com/office/powerpoint/2010/main" val="223512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A2A2A"/>
                </a:solidFill>
                <a:effectLst/>
                <a:latin typeface="Merriweather" panose="020F0502020204030204" pitchFamily="34" charset="0"/>
              </a:rPr>
              <a:t>One of the greatest accomplishments of basic and clinical research has been the development of effective antiretroviral therapy (ART. </a:t>
            </a:r>
            <a:r>
              <a:rPr lang="en-GB" sz="1200" dirty="0">
                <a:solidFill>
                  <a:srgbClr val="212121"/>
                </a:solidFill>
                <a:latin typeface="Cambria" panose="02040503050406030204" pitchFamily="18" charset="0"/>
              </a:rPr>
              <a:t>W</a:t>
            </a:r>
            <a:r>
              <a:rPr lang="en-GB" sz="1200" b="0" i="0" dirty="0">
                <a:solidFill>
                  <a:srgbClr val="212121"/>
                </a:solidFill>
                <a:effectLst/>
                <a:latin typeface="Cambria" panose="02040503050406030204" pitchFamily="18" charset="0"/>
              </a:rPr>
              <a:t>idespread availability of ART has greatly improved the livelihood of people living with HIV globally. </a:t>
            </a:r>
            <a:endParaRPr lang="en-GB" b="0" i="0" dirty="0">
              <a:solidFill>
                <a:srgbClr val="212121"/>
              </a:solidFill>
              <a:effectLst/>
              <a:latin typeface="Cambria" panose="02040503050406030204" pitchFamily="18" charset="0"/>
            </a:endParaRPr>
          </a:p>
          <a:p>
            <a:pPr algn="l"/>
            <a:endParaRPr lang="en-GB" b="0" i="0" dirty="0">
              <a:solidFill>
                <a:srgbClr val="1D3D63"/>
              </a:solidFill>
              <a:effectLst/>
              <a:latin typeface="Lato" panose="020F0502020204030204" pitchFamily="34"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270448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1500"/>
                </a:solidFill>
                <a:effectLst/>
                <a:latin typeface="Google Sans"/>
              </a:rPr>
              <a:t>Before ART initiation early on in infection, HIV integrates as a provirus into the cellular DNA of resting memory CD4 T cells. The cells containing HIV DNA persist within PLWH and are transcriptionally silent, </a:t>
            </a:r>
            <a:r>
              <a:rPr lang="en-US" dirty="0"/>
              <a:t>remain dormant and evade detection by the immune system </a:t>
            </a:r>
            <a:r>
              <a:rPr lang="en-GB" b="0" i="0" dirty="0">
                <a:solidFill>
                  <a:srgbClr val="2E1500"/>
                </a:solidFill>
                <a:effectLst/>
                <a:latin typeface="Google Sans"/>
              </a:rPr>
              <a:t>However, when reactivated or once ART is stopped, they can begin to produce HIV again. This is a major barrier to curing HIV </a:t>
            </a:r>
            <a:endParaRPr lang="en-US" dirty="0"/>
          </a:p>
        </p:txBody>
      </p:sp>
      <p:sp>
        <p:nvSpPr>
          <p:cNvPr id="4" name="Slide Number Placeholder 3"/>
          <p:cNvSpPr>
            <a:spLocks noGrp="1"/>
          </p:cNvSpPr>
          <p:nvPr>
            <p:ph type="sldNum" sz="quarter" idx="5"/>
          </p:nvPr>
        </p:nvSpPr>
        <p:spPr/>
        <p:txBody>
          <a:bodyPr/>
          <a:lstStyle/>
          <a:p>
            <a:fld id="{D553D743-A76C-1647-B238-9E96DB681044}" type="slidenum">
              <a:rPr lang="en-US" smtClean="0"/>
              <a:t>4</a:t>
            </a:fld>
            <a:endParaRPr lang="en-US"/>
          </a:p>
        </p:txBody>
      </p:sp>
    </p:spTree>
    <p:extLst>
      <p:ext uri="{BB962C8B-B14F-4D97-AF65-F5344CB8AC3E}">
        <p14:creationId xmlns:p14="http://schemas.microsoft.com/office/powerpoint/2010/main" val="379343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77"/>
              </a:rPr>
              <a:t> </a:t>
            </a:r>
            <a:r>
              <a:rPr lang="en-US" sz="1200" dirty="0">
                <a:latin typeface="Gill Sans MT" panose="020B0502020104020203" pitchFamily="34" charset="77"/>
              </a:rPr>
              <a:t>HIV persistence is not yet fully understood, however there some known mechanisms by which the virus persists. </a:t>
            </a:r>
            <a:endParaRPr lang="en-US" dirty="0">
              <a:latin typeface="Gill Sans MT" panose="020B0502020104020203" pitchFamily="34" charset="77"/>
            </a:endParaRPr>
          </a:p>
          <a:p>
            <a:r>
              <a:rPr lang="en-GB" b="0" i="0" dirty="0">
                <a:solidFill>
                  <a:srgbClr val="212121"/>
                </a:solidFill>
                <a:effectLst/>
                <a:latin typeface="Gill Sans MT" panose="020B0502020104020203" pitchFamily="34" charset="77"/>
              </a:rPr>
              <a:t>The reservoir is largely maintained by the proliferation and expansion of memory CD4</a:t>
            </a:r>
            <a:r>
              <a:rPr lang="en-GB" b="0" i="0" baseline="30000" dirty="0">
                <a:solidFill>
                  <a:srgbClr val="212121"/>
                </a:solidFill>
                <a:effectLst/>
                <a:latin typeface="Gill Sans MT" panose="020B0502020104020203" pitchFamily="34" charset="77"/>
              </a:rPr>
              <a:t>+</a:t>
            </a:r>
            <a:r>
              <a:rPr lang="en-GB" b="0" i="0" dirty="0">
                <a:solidFill>
                  <a:srgbClr val="212121"/>
                </a:solidFill>
                <a:effectLst/>
                <a:latin typeface="Gill Sans MT" panose="020B0502020104020203" pitchFamily="34" charset="77"/>
              </a:rPr>
              <a:t> T cells. </a:t>
            </a:r>
          </a:p>
          <a:p>
            <a:r>
              <a:rPr lang="en-GB" b="0" i="0" dirty="0">
                <a:solidFill>
                  <a:srgbClr val="212121"/>
                </a:solidFill>
                <a:effectLst/>
                <a:latin typeface="Gill Sans MT" panose="020B0502020104020203" pitchFamily="34" charset="77"/>
              </a:rPr>
              <a:t>HIV reservoir is also believed to persist primarily through massive clonal expansion of the infected cells</a:t>
            </a:r>
          </a:p>
          <a:p>
            <a:endParaRPr lang="en-GB" b="0" i="0" dirty="0">
              <a:solidFill>
                <a:srgbClr val="212121"/>
              </a:solidFill>
              <a:effectLst/>
              <a:latin typeface="Gill Sans MT" panose="020B0502020104020203" pitchFamily="34" charset="77"/>
            </a:endParaRPr>
          </a:p>
          <a:p>
            <a:r>
              <a:rPr lang="en-GB" b="0" i="0" dirty="0">
                <a:solidFill>
                  <a:srgbClr val="202124"/>
                </a:solidFill>
                <a:effectLst/>
                <a:latin typeface="Google Sans"/>
              </a:rPr>
              <a:t>HIV-1 preferentially integrates into introns of actively transcribed genes</a:t>
            </a:r>
            <a:endParaRPr lang="en-GB" b="0" i="0" dirty="0">
              <a:solidFill>
                <a:srgbClr val="212121"/>
              </a:solidFill>
              <a:effectLst/>
              <a:latin typeface="Gill Sans MT" panose="020B0502020104020203" pitchFamily="34" charset="77"/>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128319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Gill Sans MT" panose="020B0502020104020203" pitchFamily="34" charset="77"/>
              </a:rPr>
              <a:t>The virus can also persist when cells highly express immune checkpoint inhibitors like PD-1 that allows infected cells to remain invisible to the immune system</a:t>
            </a:r>
            <a:endParaRPr lang="en-CA" sz="1200" b="0" dirty="0">
              <a:latin typeface="Gill Sans MT" panose="020B050202010402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567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3"/>
                </a:solidFill>
                <a:effectLst/>
                <a:latin typeface="Poppins" pitchFamily="2" charset="77"/>
              </a:rPr>
              <a:t>Latently infected cells can be found within the peripheral blood, the CNS, lymphoid organs and throughout  the different body tissues. These continue to express viral genes despite ART  and once ART is stopped, these tissues contribute to viral rebound and development of escape mutation.</a:t>
            </a:r>
            <a:endParaRPr kumimoji="0" lang="en-CA" sz="1200" u="none" strike="noStrike" kern="1200" cap="none" spc="0" normalizeH="0" baseline="0" noProof="0" dirty="0">
              <a:ln>
                <a:noFill/>
              </a:ln>
              <a:effectLst/>
              <a:uLnTx/>
              <a:uFillTx/>
              <a:latin typeface="Gill Sans MT" panose="020B0502020104020203" pitchFamily="34" charset="77"/>
            </a:endParaRPr>
          </a:p>
          <a:p>
            <a:endParaRPr lang="en-UG"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428247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CA" dirty="0"/>
              <a:t>As we can see, HIV can continue to persist in different immune microenvironments. </a:t>
            </a:r>
          </a:p>
          <a:p>
            <a:endParaRPr lang="en-CA" dirty="0"/>
          </a:p>
          <a:p>
            <a:r>
              <a:rPr lang="en-GB" dirty="0"/>
              <a:t>Memory CD4+ T cell subsets are regarded as the predominant cellular compartment of the HIV reservoir, but monocytes and derivative macrophages or dendritic cells also play a role in the persistent virus infection.</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314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342900" indent="-342900">
              <a:buFont typeface="Arial" panose="020B0604020202020204" pitchFamily="34" charset="0"/>
              <a:buChar char="•"/>
            </a:pPr>
            <a:r>
              <a:rPr lang="en-GB" sz="1200" b="0" i="0" dirty="0">
                <a:solidFill>
                  <a:srgbClr val="212121"/>
                </a:solidFill>
                <a:effectLst/>
                <a:latin typeface="Cambria" panose="02040503050406030204" pitchFamily="18" charset="0"/>
              </a:rPr>
              <a:t>HIV reservoir is rare,  </a:t>
            </a:r>
            <a:r>
              <a:rPr lang="en-UG" sz="1200" b="0" i="0" dirty="0">
                <a:solidFill>
                  <a:srgbClr val="202124"/>
                </a:solidFill>
                <a:effectLst/>
                <a:latin typeface="Google Sans"/>
              </a:rPr>
              <a:t>≈</a:t>
            </a:r>
            <a:r>
              <a:rPr lang="en-GB" sz="1200" dirty="0">
                <a:solidFill>
                  <a:srgbClr val="212121"/>
                </a:solidFill>
                <a:latin typeface="Gill Sans MT" panose="020B0502020104020203" pitchFamily="34" charset="77"/>
              </a:rPr>
              <a:t> </a:t>
            </a:r>
            <a:r>
              <a:rPr lang="en-GB" sz="1200" b="0" i="0" dirty="0">
                <a:solidFill>
                  <a:srgbClr val="212121"/>
                </a:solidFill>
                <a:effectLst/>
                <a:latin typeface="Gill Sans MT" panose="020B0502020104020203" pitchFamily="34" charset="77"/>
              </a:rPr>
              <a:t>0.01–1% of circulating CD4</a:t>
            </a:r>
            <a:r>
              <a:rPr lang="en-GB" sz="1200" b="0" i="0" baseline="30000" dirty="0">
                <a:solidFill>
                  <a:srgbClr val="212121"/>
                </a:solidFill>
                <a:effectLst/>
                <a:latin typeface="Gill Sans MT" panose="020B0502020104020203" pitchFamily="34" charset="77"/>
              </a:rPr>
              <a:t>+</a:t>
            </a:r>
            <a:r>
              <a:rPr lang="en-GB" sz="1200" b="0" i="0" dirty="0">
                <a:solidFill>
                  <a:srgbClr val="212121"/>
                </a:solidFill>
                <a:effectLst/>
                <a:latin typeface="Gill Sans MT" panose="020B0502020104020203" pitchFamily="34" charset="77"/>
              </a:rPr>
              <a:t> T cells contain an integrated genome, only a small proportion (&lt;5–10%) of which are fully intact and only a small proportion of intact genomes may be readily inducible and able to support virus replication post-ART</a:t>
            </a:r>
          </a:p>
          <a:p>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677F5-539B-FE4E-983F-169D088F22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035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endParaRPr lang="en-GB" noProof="0" dirty="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58000"/>
            <a:ext cx="7632704" cy="4057050"/>
          </a:xfrm>
          <a:prstGeom prst="rect">
            <a:avLst/>
          </a:prstGeom>
        </p:spPr>
        <p:txBody>
          <a:bodyPr lIns="0" tIns="0" rIns="0" bIns="0"/>
          <a:lstStyle>
            <a:lvl1pPr marL="0" indent="0">
              <a:buFont typeface="Courier New" panose="02070309020205020404" pitchFamily="49" charset="0"/>
              <a:buNone/>
              <a:defRPr sz="1800"/>
            </a:lvl1pPr>
          </a:lstStyle>
          <a:p>
            <a:r>
              <a:rPr lang="en-GB" noProof="0" dirty="0">
                <a:solidFill>
                  <a:srgbClr val="2C90CF"/>
                </a:solidFill>
              </a:rPr>
              <a:t>Question1?</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Question2?</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Question3?</a:t>
            </a:r>
            <a:endParaRPr lang="en-GB" dirty="0"/>
          </a:p>
          <a:p>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p>
          <a:p>
            <a:endParaRPr lang="en-GB" dirty="0"/>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561975"/>
            <a:ext cx="7632700" cy="1103314"/>
          </a:xfrm>
          <a:prstGeom prst="rect">
            <a:avLst/>
          </a:prstGeom>
        </p:spPr>
        <p:txBody>
          <a:bodyPr lIns="0" tIns="0" rIns="0" bIns="0" anchor="t"/>
          <a:lstStyle>
            <a:lvl1pPr>
              <a:defRPr/>
            </a:lvl1pPr>
          </a:lstStyle>
          <a:p>
            <a:r>
              <a:rPr lang="en-GB" noProof="0"/>
              <a:t>Click to edit Master title style</a:t>
            </a:r>
            <a:endParaRPr lang="en-GB" noProof="0" dirty="0"/>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
        <p:nvSpPr>
          <p:cNvPr id="4" name="TextBox 3">
            <a:extLst>
              <a:ext uri="{FF2B5EF4-FFF2-40B4-BE49-F238E27FC236}">
                <a16:creationId xmlns:a16="http://schemas.microsoft.com/office/drawing/2014/main" id="{950425BB-4AFC-0A7F-D69B-AFD558616BA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9B2C4D40-64AF-619A-26D2-BCFCF400D637}"/>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Tree>
    <p:extLst>
      <p:ext uri="{BB962C8B-B14F-4D97-AF65-F5344CB8AC3E}">
        <p14:creationId xmlns:p14="http://schemas.microsoft.com/office/powerpoint/2010/main" val="95435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BFB5-69AE-8E3C-03BA-8622D9B6828A}"/>
              </a:ext>
            </a:extLst>
          </p:cNvPr>
          <p:cNvSpPr>
            <a:spLocks noGrp="1"/>
          </p:cNvSpPr>
          <p:nvPr>
            <p:ph type="title"/>
          </p:nvPr>
        </p:nvSpPr>
        <p:spPr/>
        <p:txBody>
          <a:bodyPr/>
          <a:lstStyle/>
          <a:p>
            <a:r>
              <a:rPr lang="en-GB"/>
              <a:t>Click to edit Master title style</a:t>
            </a:r>
            <a:endParaRPr lang="en-UG"/>
          </a:p>
        </p:txBody>
      </p:sp>
      <p:sp>
        <p:nvSpPr>
          <p:cNvPr id="3" name="Content Placeholder 2">
            <a:extLst>
              <a:ext uri="{FF2B5EF4-FFF2-40B4-BE49-F238E27FC236}">
                <a16:creationId xmlns:a16="http://schemas.microsoft.com/office/drawing/2014/main" id="{8C4005C9-6B46-1E4F-2B5A-6B41C76AE4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G"/>
          </a:p>
        </p:txBody>
      </p:sp>
      <p:sp>
        <p:nvSpPr>
          <p:cNvPr id="4" name="Date Placeholder 3">
            <a:extLst>
              <a:ext uri="{FF2B5EF4-FFF2-40B4-BE49-F238E27FC236}">
                <a16:creationId xmlns:a16="http://schemas.microsoft.com/office/drawing/2014/main" id="{96ECD881-0E94-DFCF-ED1F-FC17D5B716B0}"/>
              </a:ext>
            </a:extLst>
          </p:cNvPr>
          <p:cNvSpPr>
            <a:spLocks noGrp="1"/>
          </p:cNvSpPr>
          <p:nvPr>
            <p:ph type="dt" sz="half" idx="10"/>
          </p:nvPr>
        </p:nvSpPr>
        <p:spPr/>
        <p:txBody>
          <a:bodyPr/>
          <a:lstStyle/>
          <a:p>
            <a:fld id="{B29C9B95-384A-954F-A059-5560AC5A4FD3}" type="datetimeFigureOut">
              <a:rPr lang="en-UG" smtClean="0"/>
              <a:t>07/21/2024</a:t>
            </a:fld>
            <a:endParaRPr lang="en-UG"/>
          </a:p>
        </p:txBody>
      </p:sp>
      <p:sp>
        <p:nvSpPr>
          <p:cNvPr id="5" name="Footer Placeholder 4">
            <a:extLst>
              <a:ext uri="{FF2B5EF4-FFF2-40B4-BE49-F238E27FC236}">
                <a16:creationId xmlns:a16="http://schemas.microsoft.com/office/drawing/2014/main" id="{7AEA840F-577A-52E0-51F3-AC755B1A3831}"/>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C97D9102-7B2D-81D0-365C-F2399C80C7E6}"/>
              </a:ext>
            </a:extLst>
          </p:cNvPr>
          <p:cNvSpPr>
            <a:spLocks noGrp="1"/>
          </p:cNvSpPr>
          <p:nvPr>
            <p:ph type="sldNum" sz="quarter" idx="12"/>
          </p:nvPr>
        </p:nvSpPr>
        <p:spPr/>
        <p:txBody>
          <a:bodyPr/>
          <a:lstStyle/>
          <a:p>
            <a:fld id="{BAB2D47A-4614-6142-AE2F-A585DF63C526}" type="slidenum">
              <a:rPr lang="en-UG" smtClean="0"/>
              <a:t>‹#›</a:t>
            </a:fld>
            <a:endParaRPr lang="en-UG"/>
          </a:p>
        </p:txBody>
      </p:sp>
    </p:spTree>
    <p:extLst>
      <p:ext uri="{BB962C8B-B14F-4D97-AF65-F5344CB8AC3E}">
        <p14:creationId xmlns:p14="http://schemas.microsoft.com/office/powerpoint/2010/main" val="82877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5A65-B6FF-F808-B2AE-F316688C0B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G"/>
          </a:p>
        </p:txBody>
      </p:sp>
      <p:sp>
        <p:nvSpPr>
          <p:cNvPr id="3" name="Subtitle 2">
            <a:extLst>
              <a:ext uri="{FF2B5EF4-FFF2-40B4-BE49-F238E27FC236}">
                <a16:creationId xmlns:a16="http://schemas.microsoft.com/office/drawing/2014/main" id="{53D773E7-32C2-D648-2B0E-12BC569D1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G"/>
          </a:p>
        </p:txBody>
      </p:sp>
    </p:spTree>
    <p:extLst>
      <p:ext uri="{BB962C8B-B14F-4D97-AF65-F5344CB8AC3E}">
        <p14:creationId xmlns:p14="http://schemas.microsoft.com/office/powerpoint/2010/main" val="222771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404783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7"/>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4" r:id="rId3"/>
    <p:sldLayoutId id="2147483665" r:id="rId4"/>
    <p:sldLayoutId id="2147483667" r:id="rId5"/>
    <p:sldLayoutId id="2147483698" r:id="rId6"/>
    <p:sldLayoutId id="2147483699" r:id="rId7"/>
    <p:sldLayoutId id="2147483700" r:id="rId8"/>
    <p:sldLayoutId id="2147483696" r:id="rId9"/>
    <p:sldLayoutId id="2147483697" r:id="rId10"/>
    <p:sldLayoutId id="2147483674" r:id="rId11"/>
    <p:sldLayoutId id="2147483701" r:id="rId12"/>
    <p:sldLayoutId id="2147483692" r:id="rId13"/>
    <p:sldLayoutId id="2147483703" r:id="rId14"/>
    <p:sldLayoutId id="2147483704"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3.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hyperlink" Target="https://pubmed.ncbi.nlm.nih.gov/?term=Katusiime%20MG%5BAuthor%5D" TargetMode="Externa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lancet.com/journals/lancet/article/PIIS2352-3018(20)30232-0/fulltex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tif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tiff"/><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091340" y="450937"/>
            <a:ext cx="7683126" cy="3220084"/>
          </a:xfrm>
        </p:spPr>
        <p:txBody>
          <a:bodyPr anchor="ctr" anchorCtr="0">
            <a:normAutofit fontScale="90000"/>
          </a:bodyPr>
          <a:lstStyle/>
          <a:p>
            <a:r>
              <a:rPr lang="en-US" sz="6000" dirty="0">
                <a:effectLst/>
                <a:latin typeface="Gill Sans MT" panose="020B0502020104020203" pitchFamily="34" charset="77"/>
                <a:ea typeface="Calibri" panose="020F0502020204030204" pitchFamily="34" charset="0"/>
                <a:cs typeface="Times New Roman" panose="02020603050405020304" pitchFamily="18" charset="0"/>
              </a:rPr>
              <a:t>Viral persistence in different populations</a:t>
            </a:r>
            <a:br>
              <a:rPr lang="en-US" sz="6000" dirty="0">
                <a:effectLst/>
                <a:latin typeface="Gill Sans MT" panose="020B0502020104020203" pitchFamily="34" charset="77"/>
                <a:ea typeface="Calibri" panose="020F0502020204030204" pitchFamily="34" charset="0"/>
                <a:cs typeface="Times New Roman" panose="02020603050405020304" pitchFamily="18" charset="0"/>
              </a:rPr>
            </a:br>
            <a:r>
              <a:rPr lang="en-US" sz="6000" dirty="0">
                <a:effectLst/>
                <a:latin typeface="Gill Sans MT" panose="020B0502020104020203" pitchFamily="34" charset="77"/>
                <a:ea typeface="Calibri" panose="020F0502020204030204" pitchFamily="34" charset="0"/>
                <a:cs typeface="Times New Roman" panose="02020603050405020304" pitchFamily="18" charset="0"/>
              </a:rPr>
              <a:t>Much known, much to learn</a:t>
            </a:r>
            <a:r>
              <a:rPr lang="en-UG" sz="6000" dirty="0">
                <a:effectLst/>
                <a:latin typeface="Gill Sans MT" panose="020B0502020104020203" pitchFamily="34" charset="77"/>
              </a:rPr>
              <a:t> </a:t>
            </a:r>
            <a:endParaRPr lang="en-GB"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3469710" y="4371583"/>
            <a:ext cx="8598814" cy="827613"/>
          </a:xfrm>
        </p:spPr>
        <p:txBody>
          <a:bodyPr>
            <a:noAutofit/>
          </a:bodyPr>
          <a:lstStyle/>
          <a:p>
            <a:pPr algn="ctr"/>
            <a:r>
              <a:rPr lang="en-GB" sz="2400" dirty="0">
                <a:latin typeface="Gill Sans MT" panose="020B0502020104020203" pitchFamily="34" charset="77"/>
              </a:rPr>
              <a:t>Rose Nabatanzi - PhD</a:t>
            </a:r>
          </a:p>
          <a:p>
            <a:pPr algn="ctr"/>
            <a:r>
              <a:rPr lang="en-GB" sz="2400" dirty="0">
                <a:latin typeface="Gill Sans MT" panose="020B0502020104020203" pitchFamily="34" charset="77"/>
              </a:rPr>
              <a:t> Makerere University College of Health Sciences</a:t>
            </a:r>
          </a:p>
          <a:p>
            <a:pPr algn="ctr"/>
            <a:r>
              <a:rPr lang="en-GB" sz="2400" dirty="0">
                <a:latin typeface="Gill Sans MT" panose="020B0502020104020203" pitchFamily="34" charset="77"/>
              </a:rPr>
              <a:t>Uganda</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AF52C0-E915-88B1-3290-BB61C632783C}"/>
              </a:ext>
            </a:extLst>
          </p:cNvPr>
          <p:cNvPicPr>
            <a:picLocks noChangeAspect="1"/>
          </p:cNvPicPr>
          <p:nvPr/>
        </p:nvPicPr>
        <p:blipFill rotWithShape="1">
          <a:blip r:embed="rId3"/>
          <a:srcRect l="1600" t="3569" r="4308" b="5843"/>
          <a:stretch/>
        </p:blipFill>
        <p:spPr>
          <a:xfrm>
            <a:off x="260774" y="1660302"/>
            <a:ext cx="6987350" cy="3785651"/>
          </a:xfrm>
          <a:prstGeom prst="rect">
            <a:avLst/>
          </a:prstGeom>
        </p:spPr>
      </p:pic>
      <p:sp>
        <p:nvSpPr>
          <p:cNvPr id="3" name="TextBox 2">
            <a:extLst>
              <a:ext uri="{FF2B5EF4-FFF2-40B4-BE49-F238E27FC236}">
                <a16:creationId xmlns:a16="http://schemas.microsoft.com/office/drawing/2014/main" id="{F1FBB23A-EC21-872E-4732-237B3D255FEF}"/>
              </a:ext>
            </a:extLst>
          </p:cNvPr>
          <p:cNvSpPr txBox="1"/>
          <p:nvPr/>
        </p:nvSpPr>
        <p:spPr>
          <a:xfrm>
            <a:off x="2384893" y="340369"/>
            <a:ext cx="7694772" cy="646331"/>
          </a:xfrm>
          <a:prstGeom prst="rect">
            <a:avLst/>
          </a:prstGeom>
          <a:noFill/>
        </p:spPr>
        <p:txBody>
          <a:bodyPr wrap="square">
            <a:spAutoFit/>
          </a:bodyPr>
          <a:lstStyle/>
          <a:p>
            <a:pPr algn="just" defTabSz="914400" latinLnBrk="1">
              <a:defRPr/>
            </a:pPr>
            <a:r>
              <a:rPr lang="en-US" sz="3600" b="1" dirty="0">
                <a:solidFill>
                  <a:schemeClr val="tx2"/>
                </a:solidFill>
                <a:latin typeface="Gill Sans MT" panose="020B0502020104020203" pitchFamily="34" charset="77"/>
              </a:rPr>
              <a:t>Can the Reservoir</a:t>
            </a:r>
            <a:r>
              <a:rPr kumimoji="0" lang="en-US" sz="3600" b="1" i="0" u="none" strike="noStrike" kern="1200" cap="none" spc="0" normalizeH="0" baseline="0" noProof="0" dirty="0">
                <a:ln>
                  <a:noFill/>
                </a:ln>
                <a:solidFill>
                  <a:schemeClr val="tx2"/>
                </a:solidFill>
                <a:effectLst/>
                <a:uLnTx/>
                <a:uFillTx/>
                <a:latin typeface="Gill Sans MT" panose="020B0502020104020203" pitchFamily="34" charset="77"/>
              </a:rPr>
              <a:t> be determined?</a:t>
            </a:r>
            <a:endParaRPr kumimoji="0" lang="en-US" sz="2400" b="1" i="0" u="none" strike="noStrike" kern="1200" cap="none" spc="0" normalizeH="0" baseline="0" noProof="0" dirty="0">
              <a:ln>
                <a:noFill/>
              </a:ln>
              <a:solidFill>
                <a:schemeClr val="tx2"/>
              </a:solidFill>
              <a:effectLst/>
              <a:uLnTx/>
              <a:uFillTx/>
              <a:latin typeface="Gill Sans MT" panose="020B0502020104020203" pitchFamily="34" charset="77"/>
            </a:endParaRPr>
          </a:p>
        </p:txBody>
      </p:sp>
      <p:sp>
        <p:nvSpPr>
          <p:cNvPr id="6" name="TextBox 5">
            <a:extLst>
              <a:ext uri="{FF2B5EF4-FFF2-40B4-BE49-F238E27FC236}">
                <a16:creationId xmlns:a16="http://schemas.microsoft.com/office/drawing/2014/main" id="{5EEC52DF-97B2-21A0-D398-DAFCA22D1AC1}"/>
              </a:ext>
            </a:extLst>
          </p:cNvPr>
          <p:cNvSpPr txBox="1"/>
          <p:nvPr/>
        </p:nvSpPr>
        <p:spPr>
          <a:xfrm>
            <a:off x="7713645" y="1660302"/>
            <a:ext cx="4217581" cy="3785652"/>
          </a:xfrm>
          <a:prstGeom prst="rect">
            <a:avLst/>
          </a:prstGeom>
          <a:solidFill>
            <a:schemeClr val="bg1">
              <a:lumMod val="95000"/>
            </a:schemeClr>
          </a:solidFill>
        </p:spPr>
        <p:txBody>
          <a:bodyPr wrap="square">
            <a:spAutoFit/>
          </a:bodyPr>
          <a:lstStyle/>
          <a:p>
            <a:pPr marL="285750" indent="-285750">
              <a:buFont typeface="Arial" panose="020B0604020202020204" pitchFamily="34" charset="0"/>
              <a:buChar char="•"/>
            </a:pPr>
            <a:r>
              <a:rPr lang="en-US" sz="2400" dirty="0">
                <a:latin typeface="Gill Sans MT" panose="020B0502020104020203" pitchFamily="34" charset="77"/>
                <a:cs typeface="Helvetica" panose="020B0604020202020204" pitchFamily="34" charset="0"/>
              </a:rPr>
              <a:t>High-throughput assays to characterize size and distribution of the rebound reservoir underway (IPDA, VIPSPOT, </a:t>
            </a:r>
            <a:r>
              <a:rPr lang="en-GB" sz="2400" dirty="0" err="1">
                <a:effectLst/>
                <a:latin typeface="Gill Sans MT" panose="020B0502020104020203" pitchFamily="34" charset="77"/>
              </a:rPr>
              <a:t>SQuHIVLa</a:t>
            </a:r>
            <a:r>
              <a:rPr lang="en-GB" sz="2400" dirty="0">
                <a:latin typeface="Gill Sans MT" panose="020B0502020104020203" pitchFamily="34" charset="77"/>
              </a:rPr>
              <a:t> </a:t>
            </a:r>
            <a:r>
              <a:rPr lang="en-US" sz="2400" dirty="0">
                <a:latin typeface="Gill Sans MT" panose="020B0502020104020203" pitchFamily="34" charset="77"/>
              </a:rPr>
              <a:t>etc.</a:t>
            </a:r>
            <a:r>
              <a:rPr lang="en-US" sz="2400" dirty="0">
                <a:latin typeface="Gill Sans MT" panose="020B0502020104020203" pitchFamily="34" charset="77"/>
                <a:cs typeface="Helvetica" panose="020B0604020202020204" pitchFamily="34" charset="0"/>
              </a:rPr>
              <a:t>)  </a:t>
            </a:r>
            <a:endParaRPr kumimoji="0" lang="en-US" altLang="en-US" sz="2400" b="0" i="0" u="none" strike="noStrike" kern="1200" cap="none" spc="0" normalizeH="0" baseline="0" noProof="0" dirty="0">
              <a:ln>
                <a:noFill/>
              </a:ln>
              <a:solidFill>
                <a:srgbClr val="000000"/>
              </a:solidFill>
              <a:effectLst/>
              <a:uLnTx/>
              <a:uFillTx/>
              <a:latin typeface="Gill Sans MT" panose="020B0502020104020203" pitchFamily="34" charset="77"/>
              <a:ea typeface="ＭＳ Ｐゴシック" panose="020B0600070205080204" pitchFamily="34" charset="-128"/>
              <a:cs typeface="Helvetica" panose="020B0604020202020204" pitchFamily="34" charset="0"/>
            </a:endParaRPr>
          </a:p>
          <a:p>
            <a:endParaRPr kumimoji="0" lang="en-US" altLang="en-US" sz="2400" i="0" u="none" strike="noStrike" kern="1200" cap="none" spc="0" normalizeH="0" baseline="0" noProof="0" dirty="0">
              <a:ln>
                <a:noFill/>
              </a:ln>
              <a:effectLst/>
              <a:uLnTx/>
              <a:uFillTx/>
              <a:latin typeface="Gill Sans MT" panose="020B0502020104020203" pitchFamily="34" charset="77"/>
              <a:ea typeface="ＭＳ Ｐゴシック" panose="020B0600070205080204" pitchFamily="34" charset="-128"/>
              <a:cs typeface="Helvetica" panose="020B0604020202020204" pitchFamily="34" charset="0"/>
            </a:endParaRPr>
          </a:p>
          <a:p>
            <a:pPr marL="285750" indent="-285750">
              <a:buFont typeface="Arial" panose="020B0604020202020204" pitchFamily="34" charset="0"/>
              <a:buChar char="•"/>
            </a:pPr>
            <a:r>
              <a:rPr kumimoji="0" lang="en-US" altLang="en-US" sz="2400" i="0" u="none" strike="noStrike" kern="1200" cap="none" spc="0" normalizeH="0" baseline="0" noProof="0" dirty="0">
                <a:ln>
                  <a:noFill/>
                </a:ln>
                <a:effectLst/>
                <a:uLnTx/>
                <a:uFillTx/>
                <a:latin typeface="Gill Sans MT" panose="020B0502020104020203" pitchFamily="34" charset="77"/>
                <a:ea typeface="ＭＳ Ｐゴシック" panose="020B0600070205080204" pitchFamily="34" charset="-128"/>
                <a:cs typeface="Helvetica" panose="020B0604020202020204" pitchFamily="34" charset="0"/>
              </a:rPr>
              <a:t>We can now for the first time measure the virus that matters: intact and in the right place</a:t>
            </a:r>
          </a:p>
        </p:txBody>
      </p:sp>
    </p:spTree>
    <p:extLst>
      <p:ext uri="{BB962C8B-B14F-4D97-AF65-F5344CB8AC3E}">
        <p14:creationId xmlns:p14="http://schemas.microsoft.com/office/powerpoint/2010/main" val="132441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208A-1434-7D1F-F71F-B77F29C906E0}"/>
              </a:ext>
            </a:extLst>
          </p:cNvPr>
          <p:cNvSpPr>
            <a:spLocks noGrp="1"/>
          </p:cNvSpPr>
          <p:nvPr>
            <p:ph type="title"/>
          </p:nvPr>
        </p:nvSpPr>
        <p:spPr>
          <a:xfrm>
            <a:off x="648586" y="1462510"/>
            <a:ext cx="10600661" cy="2650872"/>
          </a:xfrm>
        </p:spPr>
        <p:txBody>
          <a:bodyPr>
            <a:normAutofit fontScale="90000"/>
          </a:bodyPr>
          <a:lstStyle/>
          <a:p>
            <a:pPr algn="ctr"/>
            <a:br>
              <a:rPr lang="en-UG" sz="6600" b="1" dirty="0">
                <a:latin typeface="Gill Sans MT" panose="020B0502020104020203" pitchFamily="34" charset="77"/>
              </a:rPr>
            </a:br>
            <a:r>
              <a:rPr lang="en-UG" sz="4900" b="1" dirty="0">
                <a:latin typeface="Gill Sans MT" panose="020B0502020104020203" pitchFamily="34" charset="77"/>
              </a:rPr>
              <a:t>HIV persistence in different populations;</a:t>
            </a:r>
            <a:br>
              <a:rPr lang="en-UG" sz="4900" b="1" dirty="0">
                <a:latin typeface="Gill Sans MT" panose="020B0502020104020203" pitchFamily="34" charset="77"/>
              </a:rPr>
            </a:br>
            <a:r>
              <a:rPr lang="en-UG" sz="4900" b="1" dirty="0">
                <a:latin typeface="Gill Sans MT" panose="020B0502020104020203" pitchFamily="34" charset="77"/>
              </a:rPr>
              <a:t>What do we know?</a:t>
            </a:r>
            <a:br>
              <a:rPr lang="en-UG" sz="4900" b="1" dirty="0">
                <a:latin typeface="Gill Sans MT" panose="020B0502020104020203" pitchFamily="34" charset="77"/>
              </a:rPr>
            </a:br>
            <a:r>
              <a:rPr lang="en-UG" sz="2700" b="0" dirty="0">
                <a:latin typeface="Gill Sans MT" panose="020B0502020104020203" pitchFamily="34" charset="77"/>
              </a:rPr>
              <a:t>Children,  adults, men, women, controllers, subtypes</a:t>
            </a:r>
            <a:br>
              <a:rPr lang="en-UG" sz="2700" b="0" dirty="0">
                <a:latin typeface="Gill Sans MT" panose="020B0502020104020203" pitchFamily="34" charset="77"/>
              </a:rPr>
            </a:br>
            <a:endParaRPr lang="en-UG" sz="2700" b="0" dirty="0"/>
          </a:p>
        </p:txBody>
      </p:sp>
    </p:spTree>
    <p:extLst>
      <p:ext uri="{BB962C8B-B14F-4D97-AF65-F5344CB8AC3E}">
        <p14:creationId xmlns:p14="http://schemas.microsoft.com/office/powerpoint/2010/main" val="370911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B606C-0129-EA48-76AA-E64030342BD8}"/>
              </a:ext>
            </a:extLst>
          </p:cNvPr>
          <p:cNvSpPr txBox="1"/>
          <p:nvPr/>
        </p:nvSpPr>
        <p:spPr>
          <a:xfrm>
            <a:off x="2627779" y="192192"/>
            <a:ext cx="9377781" cy="646331"/>
          </a:xfrm>
          <a:prstGeom prst="rect">
            <a:avLst/>
          </a:prstGeom>
          <a:noFill/>
        </p:spPr>
        <p:txBody>
          <a:bodyPr wrap="square">
            <a:spAutoFit/>
          </a:bodyPr>
          <a:lstStyle/>
          <a:p>
            <a:r>
              <a:rPr lang="en-GB" sz="3600" b="1" i="0" dirty="0">
                <a:solidFill>
                  <a:schemeClr val="tx2"/>
                </a:solidFill>
                <a:effectLst/>
                <a:latin typeface="Gill Sans MT" panose="020B0502020104020203" pitchFamily="34" charset="77"/>
              </a:rPr>
              <a:t>HIV-1 persistence in B and non-B subtypes</a:t>
            </a:r>
            <a:endParaRPr lang="en-UG" sz="3600" b="1" dirty="0">
              <a:solidFill>
                <a:schemeClr val="tx2"/>
              </a:solidFill>
              <a:latin typeface="Gill Sans MT" panose="020B0502020104020203" pitchFamily="34" charset="77"/>
            </a:endParaRPr>
          </a:p>
        </p:txBody>
      </p:sp>
      <p:pic>
        <p:nvPicPr>
          <p:cNvPr id="5" name="Picture 4" descr="A screenshot of a computer&#10;&#10;Description automatically generated">
            <a:extLst>
              <a:ext uri="{FF2B5EF4-FFF2-40B4-BE49-F238E27FC236}">
                <a16:creationId xmlns:a16="http://schemas.microsoft.com/office/drawing/2014/main" id="{05680BFB-5A8F-6634-9ED9-798C13272902}"/>
              </a:ext>
            </a:extLst>
          </p:cNvPr>
          <p:cNvPicPr>
            <a:picLocks noChangeAspect="1"/>
          </p:cNvPicPr>
          <p:nvPr/>
        </p:nvPicPr>
        <p:blipFill rotWithShape="1">
          <a:blip r:embed="rId4"/>
          <a:srcRect t="13559"/>
          <a:stretch/>
        </p:blipFill>
        <p:spPr>
          <a:xfrm>
            <a:off x="1759101" y="5551799"/>
            <a:ext cx="3466728" cy="1275241"/>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3AFE6B76-4B31-89C3-F099-89F95F2D2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5" y="6098648"/>
            <a:ext cx="1641941" cy="209432"/>
          </a:xfrm>
          <a:prstGeom prst="rect">
            <a:avLst/>
          </a:prstGeom>
        </p:spPr>
      </p:pic>
      <p:pic>
        <p:nvPicPr>
          <p:cNvPr id="12" name="Picture 11" descr="A close-up of a computer&#10;&#10;Description automatically generated">
            <a:extLst>
              <a:ext uri="{FF2B5EF4-FFF2-40B4-BE49-F238E27FC236}">
                <a16:creationId xmlns:a16="http://schemas.microsoft.com/office/drawing/2014/main" id="{96C0B7F0-C018-2FCB-7F8F-E9F5EF6B597D}"/>
              </a:ext>
            </a:extLst>
          </p:cNvPr>
          <p:cNvPicPr>
            <a:picLocks noChangeAspect="1"/>
          </p:cNvPicPr>
          <p:nvPr/>
        </p:nvPicPr>
        <p:blipFill>
          <a:blip r:embed="rId6"/>
          <a:stretch>
            <a:fillRect/>
          </a:stretch>
        </p:blipFill>
        <p:spPr>
          <a:xfrm>
            <a:off x="142701" y="4660008"/>
            <a:ext cx="1339702" cy="480398"/>
          </a:xfrm>
          <a:prstGeom prst="rect">
            <a:avLst/>
          </a:prstGeom>
        </p:spPr>
      </p:pic>
      <p:pic>
        <p:nvPicPr>
          <p:cNvPr id="14" name="Picture 13" descr="A white background with black text&#10;&#10;Description automatically generated">
            <a:extLst>
              <a:ext uri="{FF2B5EF4-FFF2-40B4-BE49-F238E27FC236}">
                <a16:creationId xmlns:a16="http://schemas.microsoft.com/office/drawing/2014/main" id="{9BC4FA48-8D10-B531-7BFA-F9534EFF509B}"/>
              </a:ext>
            </a:extLst>
          </p:cNvPr>
          <p:cNvPicPr>
            <a:picLocks noChangeAspect="1"/>
          </p:cNvPicPr>
          <p:nvPr/>
        </p:nvPicPr>
        <p:blipFill>
          <a:blip r:embed="rId7"/>
          <a:stretch>
            <a:fillRect/>
          </a:stretch>
        </p:blipFill>
        <p:spPr>
          <a:xfrm>
            <a:off x="1748268" y="4581543"/>
            <a:ext cx="4046787" cy="728838"/>
          </a:xfrm>
          <a:prstGeom prst="rect">
            <a:avLst/>
          </a:prstGeom>
        </p:spPr>
      </p:pic>
      <p:pic>
        <p:nvPicPr>
          <p:cNvPr id="16" name="Picture 15" descr="A map of the world with black text&#10;&#10;Description automatically generated">
            <a:extLst>
              <a:ext uri="{FF2B5EF4-FFF2-40B4-BE49-F238E27FC236}">
                <a16:creationId xmlns:a16="http://schemas.microsoft.com/office/drawing/2014/main" id="{08A6FE14-1533-9A14-B1A3-F4E5DAC3E81F}"/>
              </a:ext>
            </a:extLst>
          </p:cNvPr>
          <p:cNvPicPr>
            <a:picLocks noChangeAspect="1"/>
          </p:cNvPicPr>
          <p:nvPr/>
        </p:nvPicPr>
        <p:blipFill rotWithShape="1">
          <a:blip r:embed="rId8"/>
          <a:srcRect l="3911" t="5142" r="9301" b="5162"/>
          <a:stretch/>
        </p:blipFill>
        <p:spPr>
          <a:xfrm>
            <a:off x="137254" y="1547619"/>
            <a:ext cx="5088575" cy="2739473"/>
          </a:xfrm>
          <a:prstGeom prst="rect">
            <a:avLst/>
          </a:prstGeom>
        </p:spPr>
      </p:pic>
      <p:pic>
        <p:nvPicPr>
          <p:cNvPr id="20" name="Picture 19" descr="A black text on a white background&#10;&#10;Description automatically generated">
            <a:extLst>
              <a:ext uri="{FF2B5EF4-FFF2-40B4-BE49-F238E27FC236}">
                <a16:creationId xmlns:a16="http://schemas.microsoft.com/office/drawing/2014/main" id="{B5B76461-56FD-5EA6-043E-58E936E99C70}"/>
              </a:ext>
            </a:extLst>
          </p:cNvPr>
          <p:cNvPicPr>
            <a:picLocks noChangeAspect="1"/>
          </p:cNvPicPr>
          <p:nvPr/>
        </p:nvPicPr>
        <p:blipFill>
          <a:blip r:embed="rId9"/>
          <a:stretch>
            <a:fillRect/>
          </a:stretch>
        </p:blipFill>
        <p:spPr>
          <a:xfrm>
            <a:off x="7412699" y="5808443"/>
            <a:ext cx="3533325" cy="1049557"/>
          </a:xfrm>
          <a:prstGeom prst="rect">
            <a:avLst/>
          </a:prstGeom>
        </p:spPr>
      </p:pic>
      <p:pic>
        <p:nvPicPr>
          <p:cNvPr id="22" name="Picture 21" descr="A close-up of a logo&#10;&#10;Description automatically generated">
            <a:extLst>
              <a:ext uri="{FF2B5EF4-FFF2-40B4-BE49-F238E27FC236}">
                <a16:creationId xmlns:a16="http://schemas.microsoft.com/office/drawing/2014/main" id="{6C138231-796A-2944-36CB-CA4F4C2BA3BB}"/>
              </a:ext>
            </a:extLst>
          </p:cNvPr>
          <p:cNvPicPr>
            <a:picLocks noChangeAspect="1"/>
          </p:cNvPicPr>
          <p:nvPr/>
        </p:nvPicPr>
        <p:blipFill>
          <a:blip r:embed="rId10"/>
          <a:stretch>
            <a:fillRect/>
          </a:stretch>
        </p:blipFill>
        <p:spPr>
          <a:xfrm>
            <a:off x="6046144" y="6054485"/>
            <a:ext cx="1115466" cy="269871"/>
          </a:xfrm>
          <a:prstGeom prst="rect">
            <a:avLst/>
          </a:prstGeom>
        </p:spPr>
      </p:pic>
      <p:sp>
        <p:nvSpPr>
          <p:cNvPr id="2" name="TextBox 1">
            <a:extLst>
              <a:ext uri="{FF2B5EF4-FFF2-40B4-BE49-F238E27FC236}">
                <a16:creationId xmlns:a16="http://schemas.microsoft.com/office/drawing/2014/main" id="{0F04F64E-469A-969D-9971-027700B454C1}"/>
              </a:ext>
            </a:extLst>
          </p:cNvPr>
          <p:cNvSpPr txBox="1"/>
          <p:nvPr/>
        </p:nvSpPr>
        <p:spPr>
          <a:xfrm>
            <a:off x="5795055" y="1823114"/>
            <a:ext cx="6210505" cy="2063963"/>
          </a:xfrm>
          <a:prstGeom prst="rect">
            <a:avLst/>
          </a:prstGeom>
          <a:solidFill>
            <a:schemeClr val="bg1">
              <a:lumMod val="95000"/>
            </a:schemeClr>
          </a:solidFill>
        </p:spPr>
        <p:txBody>
          <a:bodyPr wrap="square" rtlCol="0">
            <a:spAutoFit/>
          </a:bodyPr>
          <a:lstStyle/>
          <a:p>
            <a:pPr marL="342900" indent="-342900">
              <a:lnSpc>
                <a:spcPct val="150000"/>
              </a:lnSpc>
              <a:buFont typeface="Arial" panose="020B0604020202020204" pitchFamily="34" charset="0"/>
              <a:buChar char="•"/>
            </a:pPr>
            <a:r>
              <a:rPr lang="en-GB" sz="2200" b="0" i="0" dirty="0">
                <a:solidFill>
                  <a:srgbClr val="212121"/>
                </a:solidFill>
                <a:effectLst/>
                <a:latin typeface="Gill Sans MT" panose="020B0502020104020203" pitchFamily="34" charset="77"/>
              </a:rPr>
              <a:t>HIV-1 is highly genetically diverse (10 subtypes)</a:t>
            </a:r>
          </a:p>
          <a:p>
            <a:pPr marL="342900" indent="-342900">
              <a:lnSpc>
                <a:spcPct val="150000"/>
              </a:lnSpc>
              <a:buFont typeface="Arial" panose="020B0604020202020204" pitchFamily="34" charset="0"/>
              <a:buChar char="•"/>
            </a:pPr>
            <a:r>
              <a:rPr lang="en-GB" sz="2200" dirty="0">
                <a:solidFill>
                  <a:srgbClr val="212121"/>
                </a:solidFill>
                <a:latin typeface="Gill Sans MT" panose="020B0502020104020203" pitchFamily="34" charset="77"/>
              </a:rPr>
              <a:t>Much is known for subtype B</a:t>
            </a:r>
            <a:endParaRPr lang="en-GB" sz="2200" b="0" i="0" dirty="0">
              <a:solidFill>
                <a:srgbClr val="222222"/>
              </a:solidFill>
              <a:effectLst/>
              <a:latin typeface="Gill Sans MT" panose="020B0502020104020203" pitchFamily="34" charset="77"/>
            </a:endParaRPr>
          </a:p>
          <a:p>
            <a:pPr marL="342900" indent="-342900">
              <a:lnSpc>
                <a:spcPct val="150000"/>
              </a:lnSpc>
              <a:buFont typeface="Arial" panose="020B0604020202020204" pitchFamily="34" charset="0"/>
              <a:buChar char="•"/>
            </a:pPr>
            <a:r>
              <a:rPr lang="en-GB" sz="2200" b="0" i="0" dirty="0">
                <a:solidFill>
                  <a:srgbClr val="212121"/>
                </a:solidFill>
                <a:effectLst/>
                <a:latin typeface="Gill Sans MT" panose="020B0502020104020203" pitchFamily="34" charset="77"/>
              </a:rPr>
              <a:t>HIV-1 Subtypes A1/D three-fold lower reservoir than B and </a:t>
            </a:r>
            <a:r>
              <a:rPr lang="en-GB" sz="2200" dirty="0">
                <a:solidFill>
                  <a:srgbClr val="212121"/>
                </a:solidFill>
                <a:latin typeface="Gill Sans MT" panose="020B0502020104020203" pitchFamily="34" charset="77"/>
              </a:rPr>
              <a:t>D pathologically different </a:t>
            </a:r>
          </a:p>
        </p:txBody>
      </p:sp>
      <p:pic>
        <p:nvPicPr>
          <p:cNvPr id="3" name="Picture 2" descr="A green and white sign&#10;&#10;Description automatically generated">
            <a:extLst>
              <a:ext uri="{FF2B5EF4-FFF2-40B4-BE49-F238E27FC236}">
                <a16:creationId xmlns:a16="http://schemas.microsoft.com/office/drawing/2014/main" id="{6F14EE3B-C578-837B-DF04-2AF178570F6D}"/>
              </a:ext>
            </a:extLst>
          </p:cNvPr>
          <p:cNvPicPr>
            <a:picLocks noChangeAspect="1"/>
          </p:cNvPicPr>
          <p:nvPr/>
        </p:nvPicPr>
        <p:blipFill>
          <a:blip r:embed="rId11"/>
          <a:stretch>
            <a:fillRect/>
          </a:stretch>
        </p:blipFill>
        <p:spPr>
          <a:xfrm>
            <a:off x="6115318" y="5094882"/>
            <a:ext cx="977118" cy="269871"/>
          </a:xfrm>
          <a:prstGeom prst="rect">
            <a:avLst/>
          </a:prstGeom>
        </p:spPr>
      </p:pic>
      <p:pic>
        <p:nvPicPr>
          <p:cNvPr id="6" name="Picture 5" descr="A close-up of a white background&#10;&#10;Description automatically generated">
            <a:extLst>
              <a:ext uri="{FF2B5EF4-FFF2-40B4-BE49-F238E27FC236}">
                <a16:creationId xmlns:a16="http://schemas.microsoft.com/office/drawing/2014/main" id="{34572989-1882-EF0C-A4B6-C173C895554D}"/>
              </a:ext>
            </a:extLst>
          </p:cNvPr>
          <p:cNvPicPr>
            <a:picLocks noChangeAspect="1"/>
          </p:cNvPicPr>
          <p:nvPr/>
        </p:nvPicPr>
        <p:blipFill>
          <a:blip r:embed="rId12"/>
          <a:stretch>
            <a:fillRect/>
          </a:stretch>
        </p:blipFill>
        <p:spPr>
          <a:xfrm>
            <a:off x="7412699" y="4552455"/>
            <a:ext cx="3820164" cy="1106004"/>
          </a:xfrm>
          <a:prstGeom prst="rect">
            <a:avLst/>
          </a:prstGeom>
        </p:spPr>
      </p:pic>
    </p:spTree>
    <p:custDataLst>
      <p:tags r:id="rId1"/>
    </p:custDataLst>
    <p:extLst>
      <p:ext uri="{BB962C8B-B14F-4D97-AF65-F5344CB8AC3E}">
        <p14:creationId xmlns:p14="http://schemas.microsoft.com/office/powerpoint/2010/main" val="2109530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B606C-0129-EA48-76AA-E64030342BD8}"/>
              </a:ext>
            </a:extLst>
          </p:cNvPr>
          <p:cNvSpPr txBox="1"/>
          <p:nvPr/>
        </p:nvSpPr>
        <p:spPr>
          <a:xfrm>
            <a:off x="2627779" y="633807"/>
            <a:ext cx="9377781" cy="646331"/>
          </a:xfrm>
          <a:prstGeom prst="rect">
            <a:avLst/>
          </a:prstGeom>
          <a:noFill/>
        </p:spPr>
        <p:txBody>
          <a:bodyPr wrap="square">
            <a:spAutoFit/>
          </a:bodyPr>
          <a:lstStyle/>
          <a:p>
            <a:r>
              <a:rPr lang="en-GB" sz="3600" b="1" i="0" dirty="0">
                <a:solidFill>
                  <a:schemeClr val="tx2"/>
                </a:solidFill>
                <a:effectLst/>
                <a:latin typeface="Gill Sans MT" panose="020B0502020104020203" pitchFamily="34" charset="77"/>
              </a:rPr>
              <a:t>HIV-1 persistence in men and women</a:t>
            </a:r>
            <a:endParaRPr lang="en-UG" sz="3600" b="1" dirty="0">
              <a:solidFill>
                <a:schemeClr val="tx2"/>
              </a:solidFill>
              <a:latin typeface="Gill Sans MT" panose="020B0502020104020203" pitchFamily="34" charset="77"/>
            </a:endParaRPr>
          </a:p>
        </p:txBody>
      </p:sp>
      <p:pic>
        <p:nvPicPr>
          <p:cNvPr id="21" name="Picture 20" descr="A close-up of a text&#10;&#10;Description automatically generated">
            <a:extLst>
              <a:ext uri="{FF2B5EF4-FFF2-40B4-BE49-F238E27FC236}">
                <a16:creationId xmlns:a16="http://schemas.microsoft.com/office/drawing/2014/main" id="{B8D162B8-29C2-ABFA-C7D0-E82C762BB113}"/>
              </a:ext>
            </a:extLst>
          </p:cNvPr>
          <p:cNvPicPr>
            <a:picLocks noChangeAspect="1"/>
          </p:cNvPicPr>
          <p:nvPr/>
        </p:nvPicPr>
        <p:blipFill>
          <a:blip r:embed="rId4"/>
          <a:stretch>
            <a:fillRect/>
          </a:stretch>
        </p:blipFill>
        <p:spPr>
          <a:xfrm>
            <a:off x="1965044" y="3650652"/>
            <a:ext cx="5099154" cy="1116080"/>
          </a:xfrm>
          <a:prstGeom prst="rect">
            <a:avLst/>
          </a:prstGeom>
        </p:spPr>
      </p:pic>
      <p:pic>
        <p:nvPicPr>
          <p:cNvPr id="25" name="Picture 24" descr="A green and white sign&#10;&#10;Description automatically generated">
            <a:extLst>
              <a:ext uri="{FF2B5EF4-FFF2-40B4-BE49-F238E27FC236}">
                <a16:creationId xmlns:a16="http://schemas.microsoft.com/office/drawing/2014/main" id="{4AB7A10C-B4FB-057C-EDB8-7C99BBA7173C}"/>
              </a:ext>
            </a:extLst>
          </p:cNvPr>
          <p:cNvPicPr>
            <a:picLocks noChangeAspect="1"/>
          </p:cNvPicPr>
          <p:nvPr/>
        </p:nvPicPr>
        <p:blipFill>
          <a:blip r:embed="rId5"/>
          <a:stretch>
            <a:fillRect/>
          </a:stretch>
        </p:blipFill>
        <p:spPr>
          <a:xfrm>
            <a:off x="33290" y="5448060"/>
            <a:ext cx="1333500" cy="368300"/>
          </a:xfrm>
          <a:prstGeom prst="rect">
            <a:avLst/>
          </a:prstGeom>
        </p:spPr>
      </p:pic>
      <p:pic>
        <p:nvPicPr>
          <p:cNvPr id="27" name="Picture 26" descr="A close-up of a list&#10;&#10;Description automatically generated">
            <a:extLst>
              <a:ext uri="{FF2B5EF4-FFF2-40B4-BE49-F238E27FC236}">
                <a16:creationId xmlns:a16="http://schemas.microsoft.com/office/drawing/2014/main" id="{29C6A59A-8869-E5F6-26BD-C1167C0CDF2D}"/>
              </a:ext>
            </a:extLst>
          </p:cNvPr>
          <p:cNvPicPr>
            <a:picLocks noChangeAspect="1"/>
          </p:cNvPicPr>
          <p:nvPr/>
        </p:nvPicPr>
        <p:blipFill>
          <a:blip r:embed="rId6"/>
          <a:stretch>
            <a:fillRect/>
          </a:stretch>
        </p:blipFill>
        <p:spPr>
          <a:xfrm>
            <a:off x="1943100" y="5229357"/>
            <a:ext cx="6942320" cy="1262239"/>
          </a:xfrm>
          <a:prstGeom prst="rect">
            <a:avLst/>
          </a:prstGeom>
        </p:spPr>
      </p:pic>
      <p:sp>
        <p:nvSpPr>
          <p:cNvPr id="8" name="TextBox 7">
            <a:extLst>
              <a:ext uri="{FF2B5EF4-FFF2-40B4-BE49-F238E27FC236}">
                <a16:creationId xmlns:a16="http://schemas.microsoft.com/office/drawing/2014/main" id="{AE9B1602-6DB4-B587-1118-BB2F9628E75D}"/>
              </a:ext>
            </a:extLst>
          </p:cNvPr>
          <p:cNvSpPr txBox="1"/>
          <p:nvPr/>
        </p:nvSpPr>
        <p:spPr>
          <a:xfrm>
            <a:off x="7887243" y="1898995"/>
            <a:ext cx="3915290" cy="2462213"/>
          </a:xfrm>
          <a:prstGeom prst="rect">
            <a:avLst/>
          </a:prstGeom>
          <a:solidFill>
            <a:schemeClr val="bg1">
              <a:lumMod val="95000"/>
            </a:schemeClr>
          </a:solidFill>
        </p:spPr>
        <p:txBody>
          <a:bodyPr wrap="square">
            <a:spAutoFit/>
          </a:bodyPr>
          <a:lstStyle/>
          <a:p>
            <a:r>
              <a:rPr lang="en-GB" sz="2200" b="0" i="0" dirty="0">
                <a:solidFill>
                  <a:srgbClr val="212121"/>
                </a:solidFill>
                <a:effectLst/>
                <a:latin typeface="Gill Sans MT" panose="020B0502020104020203" pitchFamily="34" charset="77"/>
              </a:rPr>
              <a:t>Need to understand the biological sex-specific differences in HIV-1 infection for the development of therapies that are efficacious in both sexes, especially in the quest for an HIV-1 cure</a:t>
            </a:r>
          </a:p>
        </p:txBody>
      </p:sp>
      <p:pic>
        <p:nvPicPr>
          <p:cNvPr id="15" name="Picture 14" descr="A red sign with white text&#10;&#10;Description automatically generated">
            <a:extLst>
              <a:ext uri="{FF2B5EF4-FFF2-40B4-BE49-F238E27FC236}">
                <a16:creationId xmlns:a16="http://schemas.microsoft.com/office/drawing/2014/main" id="{1D945EB6-8872-F961-EBC6-572B6BDE7FEF}"/>
              </a:ext>
            </a:extLst>
          </p:cNvPr>
          <p:cNvPicPr>
            <a:picLocks noChangeAspect="1"/>
          </p:cNvPicPr>
          <p:nvPr/>
        </p:nvPicPr>
        <p:blipFill>
          <a:blip r:embed="rId7"/>
          <a:stretch>
            <a:fillRect/>
          </a:stretch>
        </p:blipFill>
        <p:spPr>
          <a:xfrm>
            <a:off x="0" y="3994622"/>
            <a:ext cx="1943100" cy="428141"/>
          </a:xfrm>
          <a:prstGeom prst="rect">
            <a:avLst/>
          </a:prstGeom>
        </p:spPr>
      </p:pic>
      <p:pic>
        <p:nvPicPr>
          <p:cNvPr id="19" name="Picture 18">
            <a:extLst>
              <a:ext uri="{FF2B5EF4-FFF2-40B4-BE49-F238E27FC236}">
                <a16:creationId xmlns:a16="http://schemas.microsoft.com/office/drawing/2014/main" id="{98075B17-8529-6529-02E8-39B9DB0E408D}"/>
              </a:ext>
            </a:extLst>
          </p:cNvPr>
          <p:cNvPicPr>
            <a:picLocks noChangeAspect="1"/>
          </p:cNvPicPr>
          <p:nvPr/>
        </p:nvPicPr>
        <p:blipFill>
          <a:blip r:embed="rId8"/>
          <a:stretch>
            <a:fillRect/>
          </a:stretch>
        </p:blipFill>
        <p:spPr>
          <a:xfrm>
            <a:off x="33290" y="2004125"/>
            <a:ext cx="1773555" cy="965200"/>
          </a:xfrm>
          <a:prstGeom prst="rect">
            <a:avLst/>
          </a:prstGeom>
        </p:spPr>
      </p:pic>
      <p:pic>
        <p:nvPicPr>
          <p:cNvPr id="20" name="Picture 19" descr="A black text on a white background&#10;&#10;Description automatically generated">
            <a:extLst>
              <a:ext uri="{FF2B5EF4-FFF2-40B4-BE49-F238E27FC236}">
                <a16:creationId xmlns:a16="http://schemas.microsoft.com/office/drawing/2014/main" id="{F6A08372-CAB8-6467-C1DC-6B3F0E4A9A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044" y="2006600"/>
            <a:ext cx="5118100" cy="1422400"/>
          </a:xfrm>
          <a:prstGeom prst="rect">
            <a:avLst/>
          </a:prstGeom>
        </p:spPr>
      </p:pic>
    </p:spTree>
    <p:custDataLst>
      <p:tags r:id="rId1"/>
    </p:custDataLst>
    <p:extLst>
      <p:ext uri="{BB962C8B-B14F-4D97-AF65-F5344CB8AC3E}">
        <p14:creationId xmlns:p14="http://schemas.microsoft.com/office/powerpoint/2010/main" val="850600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941457-3FBE-F9A7-F1C6-20FDE79AD09D}"/>
              </a:ext>
            </a:extLst>
          </p:cNvPr>
          <p:cNvSpPr txBox="1">
            <a:spLocks/>
          </p:cNvSpPr>
          <p:nvPr/>
        </p:nvSpPr>
        <p:spPr>
          <a:xfrm>
            <a:off x="2457516" y="76077"/>
            <a:ext cx="9442384" cy="1265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2"/>
                </a:solidFill>
                <a:effectLst/>
                <a:uLnTx/>
                <a:uFillTx/>
                <a:latin typeface="Gill Sans MT" panose="020B0502020104020203" pitchFamily="34" charset="77"/>
                <a:cs typeface="Helvetica" panose="020B0604020202020204" pitchFamily="34" charset="0"/>
              </a:rPr>
              <a:t>SPARTAC: Treatment interruptions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chemeClr val="tx2"/>
                </a:solidFill>
                <a:effectLst/>
                <a:uLnTx/>
                <a:uFillTx/>
                <a:latin typeface="Gill Sans MT" panose="020B0502020104020203" pitchFamily="34" charset="77"/>
                <a:cs typeface="Helvetica" panose="020B0604020202020204" pitchFamily="34" charset="0"/>
              </a:rPr>
              <a:t>African women more likely to exhibit post-treatment control than non-African men</a:t>
            </a:r>
          </a:p>
        </p:txBody>
      </p:sp>
      <p:sp>
        <p:nvSpPr>
          <p:cNvPr id="5" name="TextBox 4">
            <a:extLst>
              <a:ext uri="{FF2B5EF4-FFF2-40B4-BE49-F238E27FC236}">
                <a16:creationId xmlns:a16="http://schemas.microsoft.com/office/drawing/2014/main" id="{5FA42E34-7488-2022-D8F4-254AC3FFC362}"/>
              </a:ext>
            </a:extLst>
          </p:cNvPr>
          <p:cNvSpPr txBox="1"/>
          <p:nvPr/>
        </p:nvSpPr>
        <p:spPr>
          <a:xfrm>
            <a:off x="422093" y="5158166"/>
            <a:ext cx="10827180" cy="1200329"/>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rPr>
              <a:t>Five of 22 African women who started ART early (22.7%) maintained VL less than 400 copies/ml over a median of 188 weeks following treatment interruption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rPr>
              <a:t>None of the 44 non-African men exhibited post-treatment control</a:t>
            </a:r>
          </a:p>
        </p:txBody>
      </p:sp>
      <p:grpSp>
        <p:nvGrpSpPr>
          <p:cNvPr id="8" name="Group 7">
            <a:extLst>
              <a:ext uri="{FF2B5EF4-FFF2-40B4-BE49-F238E27FC236}">
                <a16:creationId xmlns:a16="http://schemas.microsoft.com/office/drawing/2014/main" id="{DC028DA9-8619-7C6F-BD08-A025A7ADFAA2}"/>
              </a:ext>
            </a:extLst>
          </p:cNvPr>
          <p:cNvGrpSpPr/>
          <p:nvPr/>
        </p:nvGrpSpPr>
        <p:grpSpPr>
          <a:xfrm>
            <a:off x="4476320" y="1927455"/>
            <a:ext cx="3200400" cy="2499778"/>
            <a:chOff x="1447800" y="2057400"/>
            <a:chExt cx="4248743" cy="3791479"/>
          </a:xfrm>
        </p:grpSpPr>
        <p:pic>
          <p:nvPicPr>
            <p:cNvPr id="3" name="Picture 2">
              <a:extLst>
                <a:ext uri="{FF2B5EF4-FFF2-40B4-BE49-F238E27FC236}">
                  <a16:creationId xmlns:a16="http://schemas.microsoft.com/office/drawing/2014/main" id="{99B3837B-5652-340F-1832-74250A925C7D}"/>
                </a:ext>
              </a:extLst>
            </p:cNvPr>
            <p:cNvPicPr>
              <a:picLocks noChangeAspect="1"/>
            </p:cNvPicPr>
            <p:nvPr/>
          </p:nvPicPr>
          <p:blipFill>
            <a:blip r:embed="rId3"/>
            <a:stretch>
              <a:fillRect/>
            </a:stretch>
          </p:blipFill>
          <p:spPr>
            <a:xfrm>
              <a:off x="1447800" y="2057400"/>
              <a:ext cx="4248743" cy="3791479"/>
            </a:xfrm>
            <a:prstGeom prst="rect">
              <a:avLst/>
            </a:prstGeom>
          </p:spPr>
        </p:pic>
        <p:sp>
          <p:nvSpPr>
            <p:cNvPr id="6" name="TextBox 5">
              <a:extLst>
                <a:ext uri="{FF2B5EF4-FFF2-40B4-BE49-F238E27FC236}">
                  <a16:creationId xmlns:a16="http://schemas.microsoft.com/office/drawing/2014/main" id="{1A141340-1C0F-058D-4956-1E0EF5432562}"/>
                </a:ext>
              </a:extLst>
            </p:cNvPr>
            <p:cNvSpPr txBox="1"/>
            <p:nvPr/>
          </p:nvSpPr>
          <p:spPr>
            <a:xfrm>
              <a:off x="1600200" y="2057400"/>
              <a:ext cx="381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grpSp>
      <p:pic>
        <p:nvPicPr>
          <p:cNvPr id="10" name="Picture 9">
            <a:extLst>
              <a:ext uri="{FF2B5EF4-FFF2-40B4-BE49-F238E27FC236}">
                <a16:creationId xmlns:a16="http://schemas.microsoft.com/office/drawing/2014/main" id="{B8D19FB5-9934-0B05-E810-0474151FC8B1}"/>
              </a:ext>
            </a:extLst>
          </p:cNvPr>
          <p:cNvPicPr>
            <a:picLocks noChangeAspect="1"/>
          </p:cNvPicPr>
          <p:nvPr/>
        </p:nvPicPr>
        <p:blipFill>
          <a:blip r:embed="rId4"/>
          <a:stretch>
            <a:fillRect/>
          </a:stretch>
        </p:blipFill>
        <p:spPr>
          <a:xfrm>
            <a:off x="422093" y="1993825"/>
            <a:ext cx="3562847" cy="2553056"/>
          </a:xfrm>
          <a:prstGeom prst="rect">
            <a:avLst/>
          </a:prstGeom>
        </p:spPr>
      </p:pic>
      <p:pic>
        <p:nvPicPr>
          <p:cNvPr id="4" name="Picture 3">
            <a:extLst>
              <a:ext uri="{FF2B5EF4-FFF2-40B4-BE49-F238E27FC236}">
                <a16:creationId xmlns:a16="http://schemas.microsoft.com/office/drawing/2014/main" id="{0365EB3F-AA1F-FBBD-7384-4A336A0CBFE2}"/>
              </a:ext>
            </a:extLst>
          </p:cNvPr>
          <p:cNvPicPr>
            <a:picLocks noChangeAspect="1"/>
          </p:cNvPicPr>
          <p:nvPr/>
        </p:nvPicPr>
        <p:blipFill>
          <a:blip r:embed="rId5"/>
          <a:stretch>
            <a:fillRect/>
          </a:stretch>
        </p:blipFill>
        <p:spPr>
          <a:xfrm>
            <a:off x="7676720" y="1684007"/>
            <a:ext cx="4368800" cy="1828800"/>
          </a:xfrm>
          <a:prstGeom prst="rect">
            <a:avLst/>
          </a:prstGeom>
        </p:spPr>
      </p:pic>
    </p:spTree>
    <p:extLst>
      <p:ext uri="{BB962C8B-B14F-4D97-AF65-F5344CB8AC3E}">
        <p14:creationId xmlns:p14="http://schemas.microsoft.com/office/powerpoint/2010/main" val="740030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757DDA-DA10-17F6-CD68-047373770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3" y="1635463"/>
            <a:ext cx="6030879" cy="40075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976B4A4-2084-780F-ADEB-A726C36BF4B3}"/>
              </a:ext>
            </a:extLst>
          </p:cNvPr>
          <p:cNvSpPr txBox="1"/>
          <p:nvPr/>
        </p:nvSpPr>
        <p:spPr>
          <a:xfrm>
            <a:off x="6906473" y="1432129"/>
            <a:ext cx="5071672" cy="3785652"/>
          </a:xfrm>
          <a:prstGeom prst="rect">
            <a:avLst/>
          </a:prstGeom>
          <a:solidFill>
            <a:schemeClr val="bg1">
              <a:lumMod val="95000"/>
            </a:schemeClr>
          </a:solidFill>
        </p:spPr>
        <p:txBody>
          <a:bodyPr wrap="square" rtlCol="0">
            <a:spAutoFit/>
          </a:bodyPr>
          <a:lstStyle/>
          <a:p>
            <a:r>
              <a:rPr lang="en-GB" sz="2400" b="0" i="0" dirty="0">
                <a:solidFill>
                  <a:srgbClr val="212121"/>
                </a:solidFill>
                <a:effectLst/>
                <a:latin typeface="Gill Sans MT" panose="020B0502020104020203" pitchFamily="34" charset="77"/>
              </a:rPr>
              <a:t>The environment in which HIV infection is established in children and adults is different but clinically relevant</a:t>
            </a:r>
          </a:p>
          <a:p>
            <a:endParaRPr lang="en-GB" sz="2400" b="0" i="0" dirty="0">
              <a:solidFill>
                <a:srgbClr val="212121"/>
              </a:solidFill>
              <a:effectLst/>
              <a:latin typeface="Gill Sans MT" panose="020B0502020104020203" pitchFamily="34" charset="77"/>
            </a:endParaRPr>
          </a:p>
          <a:p>
            <a:pPr marL="285750" indent="-285750">
              <a:buFont typeface="Arial" panose="020B0604020202020204" pitchFamily="34" charset="0"/>
              <a:buChar char="•"/>
            </a:pPr>
            <a:r>
              <a:rPr lang="en-GB" sz="2400" dirty="0">
                <a:latin typeface="Gill Sans MT" panose="020B0502020104020203" pitchFamily="34" charset="77"/>
              </a:rPr>
              <a:t>In absence of ART, 50% of children born with HIV die before two years</a:t>
            </a:r>
            <a:endParaRPr lang="en-GB" sz="2400" dirty="0">
              <a:solidFill>
                <a:srgbClr val="212121"/>
              </a:solidFill>
              <a:latin typeface="Gill Sans MT" panose="020B0502020104020203" pitchFamily="34" charset="77"/>
            </a:endParaRPr>
          </a:p>
          <a:p>
            <a:pPr marL="342900" indent="-342900">
              <a:buFont typeface="Arial" panose="020B0604020202020204" pitchFamily="34" charset="0"/>
              <a:buChar char="•"/>
            </a:pPr>
            <a:r>
              <a:rPr lang="en-GB" sz="2400" dirty="0">
                <a:solidFill>
                  <a:srgbClr val="212121"/>
                </a:solidFill>
                <a:latin typeface="Gill Sans MT" panose="020B0502020104020203" pitchFamily="34" charset="77"/>
              </a:rPr>
              <a:t>Immune system is inexperienced in children</a:t>
            </a:r>
            <a:endParaRPr lang="en-GB" sz="2400" b="0" i="0" dirty="0">
              <a:solidFill>
                <a:srgbClr val="212121"/>
              </a:solidFill>
              <a:effectLst/>
              <a:latin typeface="Gill Sans MT" panose="020B0502020104020203" pitchFamily="34" charset="77"/>
            </a:endParaRPr>
          </a:p>
          <a:p>
            <a:pPr marL="342900" indent="-342900">
              <a:buFont typeface="Arial" panose="020B0604020202020204" pitchFamily="34" charset="0"/>
              <a:buChar char="•"/>
            </a:pPr>
            <a:r>
              <a:rPr lang="en-GB" sz="2400" b="0" i="0" dirty="0">
                <a:solidFill>
                  <a:srgbClr val="212121"/>
                </a:solidFill>
                <a:effectLst/>
                <a:latin typeface="Gill Sans MT" panose="020B0502020104020203" pitchFamily="34" charset="77"/>
              </a:rPr>
              <a:t>Relative distribution of infected cells i</a:t>
            </a:r>
            <a:r>
              <a:rPr lang="en-GB" sz="2400" dirty="0">
                <a:solidFill>
                  <a:srgbClr val="212121"/>
                </a:solidFill>
                <a:latin typeface="Gill Sans MT" panose="020B0502020104020203" pitchFamily="34" charset="77"/>
              </a:rPr>
              <a:t>s unknown in children</a:t>
            </a:r>
            <a:endParaRPr lang="en-GB" sz="2400" b="0" i="0" dirty="0">
              <a:solidFill>
                <a:srgbClr val="212121"/>
              </a:solidFill>
              <a:effectLst/>
              <a:latin typeface="Gill Sans MT" panose="020B0502020104020203" pitchFamily="34" charset="77"/>
            </a:endParaRPr>
          </a:p>
        </p:txBody>
      </p:sp>
      <p:sp>
        <p:nvSpPr>
          <p:cNvPr id="16" name="TextBox 15">
            <a:extLst>
              <a:ext uri="{FF2B5EF4-FFF2-40B4-BE49-F238E27FC236}">
                <a16:creationId xmlns:a16="http://schemas.microsoft.com/office/drawing/2014/main" id="{ADD42D73-D790-983C-A852-B22ED3500D49}"/>
              </a:ext>
            </a:extLst>
          </p:cNvPr>
          <p:cNvSpPr txBox="1"/>
          <p:nvPr/>
        </p:nvSpPr>
        <p:spPr>
          <a:xfrm>
            <a:off x="344774" y="5908550"/>
            <a:ext cx="5051685" cy="646331"/>
          </a:xfrm>
          <a:prstGeom prst="rect">
            <a:avLst/>
          </a:prstGeom>
          <a:noFill/>
        </p:spPr>
        <p:txBody>
          <a:bodyPr wrap="square" rtlCol="0">
            <a:spAutoFit/>
          </a:bodyPr>
          <a:lstStyle/>
          <a:p>
            <a:r>
              <a:rPr lang="en-UG" dirty="0">
                <a:latin typeface="Gill Sans MT" panose="020B0502020104020203" pitchFamily="34" charset="77"/>
              </a:rPr>
              <a:t>Adopted from HIV persistence in Children during suppressive ART,  </a:t>
            </a:r>
            <a:r>
              <a:rPr lang="en-GB" b="0" i="0" u="sng" dirty="0">
                <a:effectLst/>
                <a:latin typeface="Gill Sans MT" panose="020B0502020104020203" pitchFamily="34" charset="77"/>
                <a:hlinkClick r:id="rId5">
                  <a:extLst>
                    <a:ext uri="{A12FA001-AC4F-418D-AE19-62706E023703}">
                      <ahyp:hlinkClr xmlns:ahyp="http://schemas.microsoft.com/office/drawing/2018/hyperlinkcolor" val="tx"/>
                    </a:ext>
                  </a:extLst>
                </a:hlinkClick>
              </a:rPr>
              <a:t>Mary Grace Katusiime</a:t>
            </a:r>
            <a:r>
              <a:rPr lang="en-GB" b="0" i="0" dirty="0">
                <a:effectLst/>
                <a:latin typeface="Gill Sans MT" panose="020B0502020104020203" pitchFamily="34" charset="77"/>
              </a:rPr>
              <a:t>, </a:t>
            </a:r>
            <a:r>
              <a:rPr lang="en-GB" b="0" i="1" dirty="0">
                <a:effectLst/>
                <a:latin typeface="Gill Sans MT" panose="020B0502020104020203" pitchFamily="34" charset="77"/>
              </a:rPr>
              <a:t>et al</a:t>
            </a:r>
            <a:endParaRPr lang="en-UG" i="1" dirty="0">
              <a:latin typeface="Gill Sans MT" panose="020B0502020104020203" pitchFamily="34" charset="77"/>
            </a:endParaRPr>
          </a:p>
        </p:txBody>
      </p:sp>
      <p:pic>
        <p:nvPicPr>
          <p:cNvPr id="17" name="Picture 16" descr="A close-up of a white background&#10;&#10;Description automatically generated">
            <a:extLst>
              <a:ext uri="{FF2B5EF4-FFF2-40B4-BE49-F238E27FC236}">
                <a16:creationId xmlns:a16="http://schemas.microsoft.com/office/drawing/2014/main" id="{B447C654-EA14-9E2D-CE4C-E43344CC0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137" y="5762488"/>
            <a:ext cx="4228344" cy="1003600"/>
          </a:xfrm>
          <a:prstGeom prst="rect">
            <a:avLst/>
          </a:prstGeom>
        </p:spPr>
      </p:pic>
      <p:pic>
        <p:nvPicPr>
          <p:cNvPr id="19" name="Picture 2">
            <a:extLst>
              <a:ext uri="{FF2B5EF4-FFF2-40B4-BE49-F238E27FC236}">
                <a16:creationId xmlns:a16="http://schemas.microsoft.com/office/drawing/2014/main" id="{C8C22831-28F2-6161-1333-A7FA05F40D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65" t="16314" r="7015" b="59313"/>
          <a:stretch/>
        </p:blipFill>
        <p:spPr bwMode="auto">
          <a:xfrm>
            <a:off x="8518504" y="5489203"/>
            <a:ext cx="1447800" cy="27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BCA3557-FE54-BF7D-C489-F170CEF13B79}"/>
              </a:ext>
            </a:extLst>
          </p:cNvPr>
          <p:cNvSpPr txBox="1"/>
          <p:nvPr/>
        </p:nvSpPr>
        <p:spPr>
          <a:xfrm>
            <a:off x="3235034" y="303827"/>
            <a:ext cx="6961120" cy="646331"/>
          </a:xfrm>
          <a:prstGeom prst="rect">
            <a:avLst/>
          </a:prstGeom>
          <a:noFill/>
        </p:spPr>
        <p:txBody>
          <a:bodyPr wrap="square">
            <a:spAutoFit/>
          </a:bodyPr>
          <a:lstStyle/>
          <a:p>
            <a:r>
              <a:rPr lang="en-GB" sz="3600" b="1" i="0" dirty="0">
                <a:solidFill>
                  <a:schemeClr val="tx2"/>
                </a:solidFill>
                <a:effectLst/>
                <a:latin typeface="Gill Sans MT" panose="020B0502020104020203" pitchFamily="34" charset="77"/>
              </a:rPr>
              <a:t>HIV-1 persistence by age </a:t>
            </a:r>
            <a:endParaRPr lang="en-UG" sz="3600" b="1" dirty="0">
              <a:solidFill>
                <a:schemeClr val="tx2"/>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3428863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B606C-0129-EA48-76AA-E64030342BD8}"/>
              </a:ext>
            </a:extLst>
          </p:cNvPr>
          <p:cNvSpPr txBox="1"/>
          <p:nvPr/>
        </p:nvSpPr>
        <p:spPr>
          <a:xfrm>
            <a:off x="3039259" y="160986"/>
            <a:ext cx="7400141" cy="646331"/>
          </a:xfrm>
          <a:prstGeom prst="rect">
            <a:avLst/>
          </a:prstGeom>
          <a:noFill/>
        </p:spPr>
        <p:txBody>
          <a:bodyPr wrap="square">
            <a:spAutoFit/>
          </a:bodyPr>
          <a:lstStyle/>
          <a:p>
            <a:r>
              <a:rPr lang="en-GB" sz="3600" b="1" i="0" dirty="0">
                <a:solidFill>
                  <a:schemeClr val="tx2"/>
                </a:solidFill>
                <a:effectLst/>
                <a:latin typeface="Gill Sans MT" panose="020B0502020104020203" pitchFamily="34" charset="77"/>
              </a:rPr>
              <a:t>HIV-1 persistence in controllers</a:t>
            </a:r>
            <a:endParaRPr lang="en-UG" sz="3600" b="1" dirty="0">
              <a:solidFill>
                <a:schemeClr val="tx2"/>
              </a:solidFill>
              <a:latin typeface="Gill Sans MT" panose="020B0502020104020203" pitchFamily="34" charset="77"/>
            </a:endParaRPr>
          </a:p>
        </p:txBody>
      </p:sp>
      <p:sp>
        <p:nvSpPr>
          <p:cNvPr id="3" name="TextBox 2">
            <a:extLst>
              <a:ext uri="{FF2B5EF4-FFF2-40B4-BE49-F238E27FC236}">
                <a16:creationId xmlns:a16="http://schemas.microsoft.com/office/drawing/2014/main" id="{7C46D9B2-B545-5835-B0A4-C0B7EE0F0311}"/>
              </a:ext>
            </a:extLst>
          </p:cNvPr>
          <p:cNvSpPr txBox="1"/>
          <p:nvPr/>
        </p:nvSpPr>
        <p:spPr>
          <a:xfrm>
            <a:off x="556438" y="4155148"/>
            <a:ext cx="11079124" cy="212365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pPr>
            <a:r>
              <a:rPr lang="en-GB" sz="2200" dirty="0">
                <a:solidFill>
                  <a:srgbClr val="3F3F3F"/>
                </a:solidFill>
                <a:latin typeface="Gill Sans MT" panose="020B0502020104020203" pitchFamily="34" charset="77"/>
              </a:rPr>
              <a:t>N</a:t>
            </a:r>
            <a:r>
              <a:rPr lang="en-GB" sz="2200" dirty="0">
                <a:solidFill>
                  <a:srgbClr val="3F3F3F"/>
                </a:solidFill>
                <a:effectLst/>
                <a:latin typeface="Gill Sans MT" panose="020B0502020104020203" pitchFamily="34" charset="77"/>
              </a:rPr>
              <a:t>atural controllers  and post-treatment controllers are a unique population</a:t>
            </a:r>
          </a:p>
          <a:p>
            <a:pPr marL="342900" indent="-342900">
              <a:buFont typeface="Arial" panose="020B0604020202020204" pitchFamily="34" charset="0"/>
              <a:buChar char="•"/>
            </a:pPr>
            <a:r>
              <a:rPr lang="en-GB" sz="2200" dirty="0">
                <a:solidFill>
                  <a:srgbClr val="3F3F3F"/>
                </a:solidFill>
                <a:latin typeface="Gill Sans MT" panose="020B0502020104020203" pitchFamily="34" charset="77"/>
              </a:rPr>
              <a:t>Reservoir shaped by immune pressure </a:t>
            </a:r>
            <a:endParaRPr lang="en-GB" sz="2200" dirty="0">
              <a:latin typeface="Gill Sans MT" panose="020B0502020104020203" pitchFamily="34" charset="77"/>
            </a:endParaRPr>
          </a:p>
          <a:p>
            <a:pPr marL="800100" lvl="1" indent="-342900">
              <a:buFont typeface="Arial" panose="020B0604020202020204" pitchFamily="34" charset="0"/>
              <a:buChar char="•"/>
            </a:pPr>
            <a:r>
              <a:rPr lang="en-GB" sz="2200" dirty="0">
                <a:latin typeface="Gill Sans MT" panose="020B0502020104020203" pitchFamily="34" charset="77"/>
              </a:rPr>
              <a:t>Humoral responses (memory B cells, </a:t>
            </a:r>
            <a:r>
              <a:rPr lang="en-GB" sz="2200" dirty="0" err="1">
                <a:latin typeface="Gill Sans MT" panose="020B0502020104020203" pitchFamily="34" charset="77"/>
              </a:rPr>
              <a:t>bNABS</a:t>
            </a:r>
            <a:r>
              <a:rPr lang="en-GB" sz="2200" dirty="0">
                <a:latin typeface="Gill Sans MT" panose="020B0502020104020203" pitchFamily="34" charset="77"/>
              </a:rPr>
              <a:t>)</a:t>
            </a:r>
          </a:p>
          <a:p>
            <a:pPr marL="800100" lvl="1" indent="-342900">
              <a:buFont typeface="Arial" panose="020B0604020202020204" pitchFamily="34" charset="0"/>
              <a:buChar char="•"/>
            </a:pPr>
            <a:r>
              <a:rPr lang="en-GB" sz="2200" dirty="0">
                <a:latin typeface="Gill Sans MT" panose="020B0502020104020203" pitchFamily="34" charset="77"/>
              </a:rPr>
              <a:t>HLA polymorphisms (</a:t>
            </a:r>
            <a:r>
              <a:rPr lang="en-GB" sz="2200" b="0" i="0" dirty="0">
                <a:solidFill>
                  <a:srgbClr val="001D35"/>
                </a:solidFill>
                <a:effectLst/>
                <a:latin typeface="Gill Sans MT" panose="020B0502020104020203" pitchFamily="34" charset="77"/>
              </a:rPr>
              <a:t>a robust immune </a:t>
            </a:r>
            <a:r>
              <a:rPr lang="en-GB" sz="2200" b="0" i="0" dirty="0">
                <a:solidFill>
                  <a:srgbClr val="001D35"/>
                </a:solidFill>
                <a:effectLst/>
                <a:latin typeface="Gill Sans MT" panose="020B0502020104020203" pitchFamily="34" charset="77"/>
                <a:ea typeface="ADLaM Display" panose="02010000000000000000" pitchFamily="2" charset="77"/>
                <a:cs typeface="ADLaM Display" panose="02010000000000000000" pitchFamily="2" charset="77"/>
              </a:rPr>
              <a:t>response)</a:t>
            </a:r>
            <a:endParaRPr lang="en-GB" sz="2200" dirty="0">
              <a:latin typeface="Gill Sans MT" panose="020B0502020104020203" pitchFamily="34" charset="77"/>
              <a:ea typeface="ADLaM Display" panose="02010000000000000000" pitchFamily="2" charset="77"/>
              <a:cs typeface="ADLaM Display" panose="02010000000000000000" pitchFamily="2" charset="77"/>
            </a:endParaRPr>
          </a:p>
          <a:p>
            <a:pPr marL="342900" indent="-342900">
              <a:buFont typeface="Arial" panose="020B0604020202020204" pitchFamily="34" charset="0"/>
              <a:buChar char="•"/>
            </a:pPr>
            <a:r>
              <a:rPr lang="en-GB" sz="2200" dirty="0">
                <a:solidFill>
                  <a:srgbClr val="001D35"/>
                </a:solidFill>
                <a:latin typeface="Gill Sans MT" panose="020B0502020104020203" pitchFamily="34" charset="77"/>
              </a:rPr>
              <a:t>No single mechanism explains viral control in controllers</a:t>
            </a:r>
          </a:p>
          <a:p>
            <a:pPr marL="342900" indent="-342900">
              <a:buFont typeface="Arial" panose="020B0604020202020204" pitchFamily="34" charset="0"/>
              <a:buChar char="•"/>
            </a:pPr>
            <a:r>
              <a:rPr lang="en-GB" sz="2200" dirty="0">
                <a:latin typeface="Gill Sans MT" panose="020B0502020104020203" pitchFamily="34" charset="77"/>
              </a:rPr>
              <a:t>Immune-mediated virologic control without ART a realistic goal to achieving a cure</a:t>
            </a:r>
            <a:endParaRPr lang="en-UG" sz="2200" dirty="0">
              <a:latin typeface="Gill Sans MT" panose="020B0502020104020203" pitchFamily="34" charset="77"/>
            </a:endParaRPr>
          </a:p>
        </p:txBody>
      </p:sp>
      <p:pic>
        <p:nvPicPr>
          <p:cNvPr id="6" name="Picture 5" descr="A diagram of a diagram of a dna&#10;&#10;Description automatically generated with medium confidence">
            <a:extLst>
              <a:ext uri="{FF2B5EF4-FFF2-40B4-BE49-F238E27FC236}">
                <a16:creationId xmlns:a16="http://schemas.microsoft.com/office/drawing/2014/main" id="{A577B6BB-3137-3DD8-E634-2F0BF3EACF0B}"/>
              </a:ext>
            </a:extLst>
          </p:cNvPr>
          <p:cNvPicPr>
            <a:picLocks noChangeAspect="1"/>
          </p:cNvPicPr>
          <p:nvPr/>
        </p:nvPicPr>
        <p:blipFill rotWithShape="1">
          <a:blip r:embed="rId4"/>
          <a:srcRect t="15501" b="1"/>
          <a:stretch/>
        </p:blipFill>
        <p:spPr>
          <a:xfrm>
            <a:off x="458329" y="1700728"/>
            <a:ext cx="9425090" cy="2004247"/>
          </a:xfrm>
          <a:prstGeom prst="rect">
            <a:avLst/>
          </a:prstGeom>
        </p:spPr>
      </p:pic>
      <p:sp>
        <p:nvSpPr>
          <p:cNvPr id="2" name="TextBox 1">
            <a:extLst>
              <a:ext uri="{FF2B5EF4-FFF2-40B4-BE49-F238E27FC236}">
                <a16:creationId xmlns:a16="http://schemas.microsoft.com/office/drawing/2014/main" id="{9388DEF7-979E-D83E-5FD8-268B235572A4}"/>
              </a:ext>
            </a:extLst>
          </p:cNvPr>
          <p:cNvSpPr txBox="1"/>
          <p:nvPr/>
        </p:nvSpPr>
        <p:spPr>
          <a:xfrm>
            <a:off x="9883419" y="3429000"/>
            <a:ext cx="2308581" cy="369332"/>
          </a:xfrm>
          <a:prstGeom prst="rect">
            <a:avLst/>
          </a:prstGeom>
          <a:noFill/>
        </p:spPr>
        <p:txBody>
          <a:bodyPr wrap="none" rtlCol="0">
            <a:spAutoFit/>
          </a:bodyPr>
          <a:lstStyle/>
          <a:p>
            <a:r>
              <a:rPr lang="en-UG" dirty="0">
                <a:latin typeface="Gill Sans MT" panose="020B0502020104020203" pitchFamily="34" charset="77"/>
              </a:rPr>
              <a:t>Kennedy </a:t>
            </a:r>
            <a:r>
              <a:rPr lang="en-UG" i="1" dirty="0">
                <a:latin typeface="Gill Sans MT" panose="020B0502020104020203" pitchFamily="34" charset="77"/>
              </a:rPr>
              <a:t>et al, 2023 JCI</a:t>
            </a:r>
          </a:p>
        </p:txBody>
      </p:sp>
    </p:spTree>
    <p:custDataLst>
      <p:tags r:id="rId1"/>
    </p:custDataLst>
    <p:extLst>
      <p:ext uri="{BB962C8B-B14F-4D97-AF65-F5344CB8AC3E}">
        <p14:creationId xmlns:p14="http://schemas.microsoft.com/office/powerpoint/2010/main" val="1001792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website with black text&#10;&#10;Description automatically generated">
            <a:extLst>
              <a:ext uri="{FF2B5EF4-FFF2-40B4-BE49-F238E27FC236}">
                <a16:creationId xmlns:a16="http://schemas.microsoft.com/office/drawing/2014/main" id="{6E0F01A4-0C7C-C264-4076-9375F52D9C65}"/>
              </a:ext>
            </a:extLst>
          </p:cNvPr>
          <p:cNvPicPr>
            <a:picLocks noChangeAspect="1"/>
          </p:cNvPicPr>
          <p:nvPr/>
        </p:nvPicPr>
        <p:blipFill>
          <a:blip r:embed="rId3"/>
          <a:stretch>
            <a:fillRect/>
          </a:stretch>
        </p:blipFill>
        <p:spPr>
          <a:xfrm>
            <a:off x="440801" y="1855680"/>
            <a:ext cx="6917469" cy="2892760"/>
          </a:xfrm>
          <a:prstGeom prst="rect">
            <a:avLst/>
          </a:prstGeom>
        </p:spPr>
      </p:pic>
      <p:sp>
        <p:nvSpPr>
          <p:cNvPr id="2" name="TextBox 1">
            <a:extLst>
              <a:ext uri="{FF2B5EF4-FFF2-40B4-BE49-F238E27FC236}">
                <a16:creationId xmlns:a16="http://schemas.microsoft.com/office/drawing/2014/main" id="{3516CC94-284F-37ED-BEB5-E59138600BC6}"/>
              </a:ext>
            </a:extLst>
          </p:cNvPr>
          <p:cNvSpPr txBox="1"/>
          <p:nvPr/>
        </p:nvSpPr>
        <p:spPr>
          <a:xfrm>
            <a:off x="440801" y="5419142"/>
            <a:ext cx="10070577" cy="738664"/>
          </a:xfrm>
          <a:prstGeom prst="rect">
            <a:avLst/>
          </a:prstGeom>
          <a:solidFill>
            <a:schemeClr val="bg1">
              <a:lumMod val="95000"/>
            </a:schemeClr>
          </a:solidFill>
        </p:spPr>
        <p:txBody>
          <a:bodyPr wrap="none" rtlCol="0">
            <a:spAutoFit/>
          </a:bodyPr>
          <a:lstStyle/>
          <a:p>
            <a:r>
              <a:rPr lang="en-UG" sz="2400" dirty="0">
                <a:latin typeface="Gill Sans MT" panose="020B0502020104020203" pitchFamily="34" charset="77"/>
              </a:rPr>
              <a:t>Knowledge gaps as guided by research priorities for an HIV cure 2021 strategy</a:t>
            </a:r>
          </a:p>
          <a:p>
            <a:endParaRPr lang="en-UG" dirty="0"/>
          </a:p>
        </p:txBody>
      </p:sp>
      <p:pic>
        <p:nvPicPr>
          <p:cNvPr id="3" name="Picture 2" descr="HIV-infected t cell">
            <a:extLst>
              <a:ext uri="{FF2B5EF4-FFF2-40B4-BE49-F238E27FC236}">
                <a16:creationId xmlns:a16="http://schemas.microsoft.com/office/drawing/2014/main" id="{B0C55D86-DC1D-5363-DC04-8511D1CB39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95" r="3" b="3"/>
          <a:stretch/>
        </p:blipFill>
        <p:spPr bwMode="auto">
          <a:xfrm>
            <a:off x="8357191" y="1592861"/>
            <a:ext cx="3277050" cy="3277050"/>
          </a:xfrm>
          <a:prstGeom prst="rect">
            <a:avLst/>
          </a:prstGeom>
          <a:solidFill>
            <a:srgbClr val="FFFFFF"/>
          </a:solidFill>
        </p:spPr>
      </p:pic>
      <p:sp>
        <p:nvSpPr>
          <p:cNvPr id="4" name="Title 1">
            <a:extLst>
              <a:ext uri="{FF2B5EF4-FFF2-40B4-BE49-F238E27FC236}">
                <a16:creationId xmlns:a16="http://schemas.microsoft.com/office/drawing/2014/main" id="{C3553A60-8AD1-EC3F-8670-1DFD3867DFCB}"/>
              </a:ext>
            </a:extLst>
          </p:cNvPr>
          <p:cNvSpPr>
            <a:spLocks noGrp="1"/>
          </p:cNvSpPr>
          <p:nvPr>
            <p:ph type="title"/>
          </p:nvPr>
        </p:nvSpPr>
        <p:spPr>
          <a:xfrm>
            <a:off x="2594344" y="165104"/>
            <a:ext cx="6412732" cy="1019874"/>
          </a:xfrm>
        </p:spPr>
        <p:txBody>
          <a:bodyPr>
            <a:normAutofit fontScale="90000"/>
          </a:bodyPr>
          <a:lstStyle/>
          <a:p>
            <a:pPr algn="ctr"/>
            <a:r>
              <a:rPr lang="en-UG" sz="6600" b="1" dirty="0">
                <a:latin typeface="Gill Sans MT" panose="020B0502020104020203" pitchFamily="34" charset="77"/>
              </a:rPr>
              <a:t>Knowledge gaps?</a:t>
            </a:r>
            <a:endParaRPr lang="en-UG" dirty="0"/>
          </a:p>
        </p:txBody>
      </p:sp>
    </p:spTree>
    <p:extLst>
      <p:ext uri="{BB962C8B-B14F-4D97-AF65-F5344CB8AC3E}">
        <p14:creationId xmlns:p14="http://schemas.microsoft.com/office/powerpoint/2010/main" val="355811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A1A-C441-5E64-1926-276205C31BC7}"/>
              </a:ext>
            </a:extLst>
          </p:cNvPr>
          <p:cNvSpPr>
            <a:spLocks noGrp="1"/>
          </p:cNvSpPr>
          <p:nvPr>
            <p:ph type="title"/>
          </p:nvPr>
        </p:nvSpPr>
        <p:spPr>
          <a:xfrm>
            <a:off x="3007118" y="441326"/>
            <a:ext cx="7632692" cy="802858"/>
          </a:xfrm>
        </p:spPr>
        <p:txBody>
          <a:bodyPr/>
          <a:lstStyle/>
          <a:p>
            <a:r>
              <a:rPr lang="en-UG" dirty="0"/>
              <a:t>Research priorities</a:t>
            </a:r>
          </a:p>
        </p:txBody>
      </p:sp>
      <p:pic>
        <p:nvPicPr>
          <p:cNvPr id="5" name="Content Placeholder 3">
            <a:extLst>
              <a:ext uri="{FF2B5EF4-FFF2-40B4-BE49-F238E27FC236}">
                <a16:creationId xmlns:a16="http://schemas.microsoft.com/office/drawing/2014/main" id="{EBE61692-B5EA-179A-51EF-AD26D74787CD}"/>
              </a:ext>
            </a:extLst>
          </p:cNvPr>
          <p:cNvPicPr>
            <a:picLocks noChangeAspect="1"/>
          </p:cNvPicPr>
          <p:nvPr/>
        </p:nvPicPr>
        <p:blipFill rotWithShape="1">
          <a:blip r:embed="rId3"/>
          <a:srcRect l="90406" t="43254" r="1260" b="39484"/>
          <a:stretch/>
        </p:blipFill>
        <p:spPr>
          <a:xfrm>
            <a:off x="4980655" y="1195109"/>
            <a:ext cx="1352303" cy="1400600"/>
          </a:xfrm>
          <a:prstGeom prst="rect">
            <a:avLst/>
          </a:prstGeom>
        </p:spPr>
      </p:pic>
      <p:pic>
        <p:nvPicPr>
          <p:cNvPr id="6" name="Content Placeholder 3">
            <a:extLst>
              <a:ext uri="{FF2B5EF4-FFF2-40B4-BE49-F238E27FC236}">
                <a16:creationId xmlns:a16="http://schemas.microsoft.com/office/drawing/2014/main" id="{704EE178-458A-2D2B-5C67-962B9E16FF73}"/>
              </a:ext>
            </a:extLst>
          </p:cNvPr>
          <p:cNvPicPr>
            <a:picLocks noChangeAspect="1"/>
          </p:cNvPicPr>
          <p:nvPr/>
        </p:nvPicPr>
        <p:blipFill rotWithShape="1">
          <a:blip r:embed="rId3"/>
          <a:srcRect l="3325" r="8803"/>
          <a:stretch/>
        </p:blipFill>
        <p:spPr>
          <a:xfrm>
            <a:off x="621555" y="2096783"/>
            <a:ext cx="6106615" cy="3474677"/>
          </a:xfrm>
          <a:prstGeom prst="rect">
            <a:avLst/>
          </a:prstGeom>
        </p:spPr>
      </p:pic>
      <p:sp>
        <p:nvSpPr>
          <p:cNvPr id="4" name="TextBox 3">
            <a:extLst>
              <a:ext uri="{FF2B5EF4-FFF2-40B4-BE49-F238E27FC236}">
                <a16:creationId xmlns:a16="http://schemas.microsoft.com/office/drawing/2014/main" id="{7B326349-A6F9-883E-A143-3F51B5C93AC9}"/>
              </a:ext>
            </a:extLst>
          </p:cNvPr>
          <p:cNvSpPr txBox="1"/>
          <p:nvPr/>
        </p:nvSpPr>
        <p:spPr>
          <a:xfrm rot="16200000">
            <a:off x="-857674" y="3444239"/>
            <a:ext cx="2443298" cy="369332"/>
          </a:xfrm>
          <a:prstGeom prst="rect">
            <a:avLst/>
          </a:prstGeom>
          <a:noFill/>
        </p:spPr>
        <p:txBody>
          <a:bodyPr wrap="none" rtlCol="0">
            <a:spAutoFit/>
          </a:bodyPr>
          <a:lstStyle/>
          <a:p>
            <a:r>
              <a:rPr lang="en-UG" dirty="0"/>
              <a:t>No of Clinical trials </a:t>
            </a:r>
          </a:p>
        </p:txBody>
      </p:sp>
      <p:sp>
        <p:nvSpPr>
          <p:cNvPr id="3" name="Content Placeholder 2">
            <a:extLst>
              <a:ext uri="{FF2B5EF4-FFF2-40B4-BE49-F238E27FC236}">
                <a16:creationId xmlns:a16="http://schemas.microsoft.com/office/drawing/2014/main" id="{5CEBC02D-21B6-3055-F8A9-BC18C9756E76}"/>
              </a:ext>
            </a:extLst>
          </p:cNvPr>
          <p:cNvSpPr>
            <a:spLocks noGrp="1"/>
          </p:cNvSpPr>
          <p:nvPr>
            <p:ph idx="1"/>
          </p:nvPr>
        </p:nvSpPr>
        <p:spPr>
          <a:xfrm>
            <a:off x="7078410" y="1604262"/>
            <a:ext cx="4732263" cy="4924130"/>
          </a:xfrm>
          <a:solidFill>
            <a:schemeClr val="bg1">
              <a:lumMod val="95000"/>
            </a:schemeClr>
          </a:solidFill>
        </p:spPr>
        <p:txBody>
          <a:bodyPr>
            <a:normAutofit fontScale="25000" lnSpcReduction="20000"/>
          </a:bodyPr>
          <a:lstStyle/>
          <a:p>
            <a:pPr>
              <a:lnSpc>
                <a:spcPct val="120000"/>
              </a:lnSpc>
              <a:spcBef>
                <a:spcPts val="0"/>
              </a:spcBef>
              <a:defRPr/>
            </a:pPr>
            <a:r>
              <a:rPr lang="en-GB" sz="8800" dirty="0">
                <a:latin typeface="Gill Sans MT" panose="020B0502020104020203" pitchFamily="34" charset="77"/>
              </a:rPr>
              <a:t>Little knowledge about the nature of reservoirs at the cellular level in children</a:t>
            </a:r>
          </a:p>
          <a:p>
            <a:pPr marL="914400" lvl="2">
              <a:lnSpc>
                <a:spcPct val="170000"/>
              </a:lnSpc>
              <a:spcBef>
                <a:spcPts val="0"/>
              </a:spcBef>
              <a:defRPr/>
            </a:pPr>
            <a:r>
              <a:rPr lang="en-GB" sz="8800" dirty="0">
                <a:latin typeface="Gill Sans MT" panose="020B0502020104020203" pitchFamily="34" charset="77"/>
              </a:rPr>
              <a:t>Size</a:t>
            </a:r>
          </a:p>
          <a:p>
            <a:pPr marL="914400" lvl="2">
              <a:lnSpc>
                <a:spcPct val="170000"/>
              </a:lnSpc>
              <a:spcBef>
                <a:spcPts val="0"/>
              </a:spcBef>
              <a:defRPr/>
            </a:pPr>
            <a:r>
              <a:rPr lang="en-GB" sz="8800" dirty="0">
                <a:latin typeface="Gill Sans MT" panose="020B0502020104020203" pitchFamily="34" charset="77"/>
              </a:rPr>
              <a:t>Persistence over time</a:t>
            </a:r>
          </a:p>
          <a:p>
            <a:pPr marL="914400" lvl="2">
              <a:lnSpc>
                <a:spcPct val="170000"/>
              </a:lnSpc>
              <a:spcBef>
                <a:spcPts val="0"/>
              </a:spcBef>
              <a:defRPr/>
            </a:pPr>
            <a:r>
              <a:rPr lang="en-GB" sz="8800" dirty="0">
                <a:latin typeface="Gill Sans MT" panose="020B0502020104020203" pitchFamily="34" charset="77"/>
              </a:rPr>
              <a:t>Evolution (different stages)</a:t>
            </a:r>
          </a:p>
          <a:p>
            <a:pPr marL="914400" lvl="2">
              <a:lnSpc>
                <a:spcPct val="170000"/>
              </a:lnSpc>
              <a:spcBef>
                <a:spcPts val="0"/>
              </a:spcBef>
              <a:defRPr/>
            </a:pPr>
            <a:r>
              <a:rPr lang="en-GB" sz="8800" dirty="0">
                <a:latin typeface="Gill Sans MT" panose="020B0502020104020203" pitchFamily="34" charset="77"/>
              </a:rPr>
              <a:t>Influence on the pathogenesis </a:t>
            </a:r>
          </a:p>
          <a:p>
            <a:pPr marL="914400" lvl="2">
              <a:lnSpc>
                <a:spcPct val="170000"/>
              </a:lnSpc>
              <a:spcBef>
                <a:spcPts val="0"/>
              </a:spcBef>
              <a:defRPr/>
            </a:pPr>
            <a:r>
              <a:rPr lang="en-GB" sz="8800" dirty="0">
                <a:latin typeface="Gill Sans MT" panose="020B0502020104020203" pitchFamily="34" charset="77"/>
              </a:rPr>
              <a:t>lack of diversity of combinations of antiretroviral agents approved </a:t>
            </a:r>
            <a:endParaRPr kumimoji="0" lang="en-GB" sz="8800" i="0" u="none" strike="noStrike" kern="1200" cap="none" spc="0" normalizeH="0" baseline="0" noProof="0" dirty="0">
              <a:ln>
                <a:noFill/>
              </a:ln>
              <a:solidFill>
                <a:prstClr val="black"/>
              </a:solidFill>
              <a:effectLst/>
              <a:uLnTx/>
              <a:uFillTx/>
              <a:latin typeface="Gill Sans MT" panose="020B0502020104020203" pitchFamily="34" charset="77"/>
            </a:endParaRPr>
          </a:p>
          <a:p>
            <a:pPr>
              <a:lnSpc>
                <a:spcPct val="120000"/>
              </a:lnSpc>
              <a:spcBef>
                <a:spcPct val="20000"/>
              </a:spcBef>
              <a:defRPr/>
            </a:pPr>
            <a:r>
              <a:rPr kumimoji="0" lang="en-US" sz="8800" i="0" u="none" strike="noStrike" kern="1200" cap="none" spc="0" normalizeH="0" baseline="0" noProof="0" dirty="0">
                <a:ln>
                  <a:noFill/>
                </a:ln>
                <a:solidFill>
                  <a:prstClr val="black"/>
                </a:solidFill>
                <a:effectLst/>
                <a:uLnTx/>
                <a:uFillTx/>
                <a:latin typeface="Gill Sans MT" panose="020B0502020104020203" pitchFamily="34" charset="77"/>
              </a:rPr>
              <a:t>Test HIV immunotherapies and other strategies in infants and children</a:t>
            </a:r>
            <a:endParaRPr kumimoji="0" lang="en-US" sz="8800" b="0" i="0" u="none" strike="noStrike" kern="1200" cap="none" spc="0" normalizeH="0" baseline="0" noProof="0" dirty="0">
              <a:ln>
                <a:noFill/>
              </a:ln>
              <a:solidFill>
                <a:prstClr val="black"/>
              </a:solidFill>
              <a:effectLst/>
              <a:uLnTx/>
              <a:uFillTx/>
              <a:latin typeface="Gill Sans MT" panose="020B0502020104020203" pitchFamily="34" charset="77"/>
            </a:endParaRPr>
          </a:p>
          <a:p>
            <a:pPr>
              <a:lnSpc>
                <a:spcPct val="170000"/>
              </a:lnSpc>
              <a:spcBef>
                <a:spcPct val="20000"/>
              </a:spcBef>
              <a:defRPr/>
            </a:pPr>
            <a:endParaRPr kumimoji="0" lang="en-US" sz="5000" b="0" i="0" u="none" strike="noStrike" kern="1200" cap="none" spc="0" normalizeH="0" baseline="0" noProof="0" dirty="0">
              <a:ln>
                <a:noFill/>
              </a:ln>
              <a:solidFill>
                <a:prstClr val="black"/>
              </a:solidFill>
              <a:effectLst/>
              <a:uLnTx/>
              <a:uFillTx/>
              <a:latin typeface="Gill Sans MT" panose="020B0502020104020203" pitchFamily="34" charset="77"/>
            </a:endParaRPr>
          </a:p>
          <a:p>
            <a:pPr marL="0" indent="0">
              <a:lnSpc>
                <a:spcPct val="170000"/>
              </a:lnSpc>
              <a:buNone/>
            </a:pPr>
            <a:endParaRPr kumimoji="0" lang="en-US" sz="50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lang="en-GB" sz="2400" dirty="0">
              <a:latin typeface="Gill Sans MT" panose="020B0502020104020203" pitchFamily="34" charset="77"/>
            </a:endParaRPr>
          </a:p>
          <a:p>
            <a:endParaRPr lang="en-GB" dirty="0"/>
          </a:p>
        </p:txBody>
      </p:sp>
    </p:spTree>
    <p:extLst>
      <p:ext uri="{BB962C8B-B14F-4D97-AF65-F5344CB8AC3E}">
        <p14:creationId xmlns:p14="http://schemas.microsoft.com/office/powerpoint/2010/main" val="389623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A1A-C441-5E64-1926-276205C31BC7}"/>
              </a:ext>
            </a:extLst>
          </p:cNvPr>
          <p:cNvSpPr>
            <a:spLocks noGrp="1"/>
          </p:cNvSpPr>
          <p:nvPr>
            <p:ph type="title"/>
          </p:nvPr>
        </p:nvSpPr>
        <p:spPr>
          <a:xfrm>
            <a:off x="3007118" y="441326"/>
            <a:ext cx="7632692" cy="802858"/>
          </a:xfrm>
        </p:spPr>
        <p:txBody>
          <a:bodyPr/>
          <a:lstStyle/>
          <a:p>
            <a:r>
              <a:rPr lang="en-UG" dirty="0"/>
              <a:t>Research priorities</a:t>
            </a:r>
          </a:p>
        </p:txBody>
      </p:sp>
      <p:sp>
        <p:nvSpPr>
          <p:cNvPr id="3" name="Content Placeholder 2">
            <a:extLst>
              <a:ext uri="{FF2B5EF4-FFF2-40B4-BE49-F238E27FC236}">
                <a16:creationId xmlns:a16="http://schemas.microsoft.com/office/drawing/2014/main" id="{5CEBC02D-21B6-3055-F8A9-BC18C9756E76}"/>
              </a:ext>
            </a:extLst>
          </p:cNvPr>
          <p:cNvSpPr>
            <a:spLocks noGrp="1"/>
          </p:cNvSpPr>
          <p:nvPr>
            <p:ph idx="1"/>
          </p:nvPr>
        </p:nvSpPr>
        <p:spPr>
          <a:xfrm>
            <a:off x="661425" y="4911936"/>
            <a:ext cx="9978385" cy="1752599"/>
          </a:xfrm>
          <a:solidFill>
            <a:schemeClr val="bg1">
              <a:lumMod val="95000"/>
            </a:schemeClr>
          </a:solidFill>
        </p:spPr>
        <p:txBody>
          <a:bodyPr>
            <a:noAutofit/>
          </a:bodyPr>
          <a:lstStyle/>
          <a:p>
            <a:pPr>
              <a:spcBef>
                <a:spcPct val="20000"/>
              </a:spcBef>
              <a:defRPr/>
            </a:pPr>
            <a:r>
              <a:rPr lang="en-GB" sz="2200" b="0" i="0" dirty="0">
                <a:solidFill>
                  <a:srgbClr val="212121"/>
                </a:solidFill>
                <a:effectLst/>
                <a:latin typeface="Gill Sans MT" panose="020B0502020104020203" pitchFamily="34" charset="77"/>
              </a:rPr>
              <a:t>Little is known about the potential effect of biological sex on HIV persistence</a:t>
            </a:r>
          </a:p>
          <a:p>
            <a:pPr>
              <a:spcBef>
                <a:spcPct val="20000"/>
              </a:spcBef>
              <a:defRPr/>
            </a:pPr>
            <a:r>
              <a:rPr lang="en-GB" sz="2200" dirty="0">
                <a:solidFill>
                  <a:srgbClr val="212121"/>
                </a:solidFill>
                <a:latin typeface="Gill Sans MT" panose="020B0502020104020203" pitchFamily="34" charset="77"/>
              </a:rPr>
              <a:t>F</a:t>
            </a:r>
            <a:r>
              <a:rPr lang="en-GB" sz="2200" b="0" i="0" dirty="0">
                <a:solidFill>
                  <a:srgbClr val="212121"/>
                </a:solidFill>
                <a:effectLst/>
                <a:latin typeface="Gill Sans MT" panose="020B0502020104020203" pitchFamily="34" charset="77"/>
              </a:rPr>
              <a:t>emales represent only approximately 11% of the participants in HIV cure studies</a:t>
            </a:r>
            <a:endParaRPr lang="en-GB" sz="2200" dirty="0">
              <a:solidFill>
                <a:srgbClr val="212121"/>
              </a:solidFill>
              <a:latin typeface="Gill Sans MT" panose="020B0502020104020203" pitchFamily="34" charset="77"/>
            </a:endParaRPr>
          </a:p>
          <a:p>
            <a:pPr>
              <a:spcBef>
                <a:spcPct val="20000"/>
              </a:spcBef>
              <a:defRPr/>
            </a:pPr>
            <a:r>
              <a:rPr lang="en-GB" sz="2200" dirty="0">
                <a:solidFill>
                  <a:srgbClr val="212121"/>
                </a:solidFill>
                <a:latin typeface="Gill Sans MT" panose="020B0502020104020203" pitchFamily="34" charset="77"/>
              </a:rPr>
              <a:t>F</a:t>
            </a:r>
            <a:r>
              <a:rPr lang="en-GB" sz="2200" b="0" i="0" dirty="0">
                <a:solidFill>
                  <a:srgbClr val="212121"/>
                </a:solidFill>
                <a:effectLst/>
                <a:latin typeface="Gill Sans MT" panose="020B0502020104020203" pitchFamily="34" charset="77"/>
              </a:rPr>
              <a:t>emales constitute approximately 52% of people living with HIV</a:t>
            </a:r>
          </a:p>
          <a:p>
            <a:pPr>
              <a:spcBef>
                <a:spcPct val="20000"/>
              </a:spcBef>
              <a:defRPr/>
            </a:pPr>
            <a:r>
              <a:rPr kumimoji="0" lang="en-US" sz="2200" i="0" u="none" strike="noStrike" kern="1200" cap="none" spc="0" normalizeH="0" baseline="0" noProof="0" dirty="0">
                <a:ln>
                  <a:noFill/>
                </a:ln>
                <a:solidFill>
                  <a:prstClr val="black"/>
                </a:solidFill>
                <a:effectLst/>
                <a:uLnTx/>
                <a:uFillTx/>
                <a:latin typeface="Gill Sans MT" panose="020B0502020104020203" pitchFamily="34" charset="77"/>
              </a:rPr>
              <a:t>Test HIV immunotherapies and other strategies </a:t>
            </a:r>
            <a:r>
              <a:rPr lang="en-US" sz="2200" dirty="0">
                <a:solidFill>
                  <a:prstClr val="black"/>
                </a:solidFill>
                <a:latin typeface="Gill Sans MT" panose="020B0502020104020203" pitchFamily="34" charset="77"/>
              </a:rPr>
              <a:t>among </a:t>
            </a:r>
            <a:r>
              <a:rPr kumimoji="0" lang="en-US" sz="2200" i="0" u="none" strike="noStrike" kern="1200" cap="none" spc="0" normalizeH="0" baseline="0" noProof="0" dirty="0">
                <a:ln>
                  <a:noFill/>
                </a:ln>
                <a:solidFill>
                  <a:prstClr val="black"/>
                </a:solidFill>
                <a:effectLst/>
                <a:uLnTx/>
                <a:uFillTx/>
                <a:latin typeface="Gill Sans MT" panose="020B0502020104020203" pitchFamily="34" charset="77"/>
              </a:rPr>
              <a:t> </a:t>
            </a:r>
            <a:r>
              <a:rPr lang="en-US" sz="2200" dirty="0">
                <a:solidFill>
                  <a:prstClr val="black"/>
                </a:solidFill>
                <a:latin typeface="Gill Sans MT" panose="020B0502020104020203" pitchFamily="34" charset="77"/>
              </a:rPr>
              <a:t>w</a:t>
            </a:r>
            <a:r>
              <a:rPr kumimoji="0" lang="en-US" sz="2200" i="0" u="none" strike="noStrike" kern="1200" cap="none" spc="0" normalizeH="0" baseline="0" noProof="0" dirty="0">
                <a:ln>
                  <a:noFill/>
                </a:ln>
                <a:solidFill>
                  <a:prstClr val="black"/>
                </a:solidFill>
                <a:effectLst/>
                <a:uLnTx/>
                <a:uFillTx/>
                <a:latin typeface="Gill Sans MT" panose="020B0502020104020203" pitchFamily="34" charset="77"/>
              </a:rPr>
              <a:t>omen and other gender</a:t>
            </a:r>
            <a:endParaRPr kumimoji="0" lang="en-US" sz="2200" b="0" i="0" u="none" strike="noStrike" kern="1200" cap="none" spc="0" normalizeH="0" baseline="0" noProof="0" dirty="0">
              <a:ln>
                <a:noFill/>
              </a:ln>
              <a:solidFill>
                <a:prstClr val="black"/>
              </a:solidFill>
              <a:effectLst/>
              <a:uLnTx/>
              <a:uFillTx/>
              <a:latin typeface="Gill Sans MT" panose="020B0502020104020203" pitchFamily="34" charset="77"/>
            </a:endParaRPr>
          </a:p>
          <a:p>
            <a:pPr>
              <a:spcBef>
                <a:spcPct val="20000"/>
              </a:spcBef>
              <a:defRPr/>
            </a:pPr>
            <a:endParaRPr kumimoji="0" lang="en-US" sz="2200" b="0" i="0" u="none" strike="noStrike" kern="1200" cap="none" spc="0" normalizeH="0" baseline="0" noProof="0" dirty="0">
              <a:ln>
                <a:noFill/>
              </a:ln>
              <a:solidFill>
                <a:prstClr val="black"/>
              </a:solidFill>
              <a:effectLst/>
              <a:uLnTx/>
              <a:uFillTx/>
              <a:latin typeface="Gill Sans MT" panose="020B0502020104020203" pitchFamily="34" charset="77"/>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lang="en-GB" sz="2400" dirty="0">
              <a:latin typeface="Gill Sans MT" panose="020B0502020104020203" pitchFamily="34" charset="77"/>
            </a:endParaRPr>
          </a:p>
          <a:p>
            <a:endParaRPr lang="en-GB" sz="2400" dirty="0"/>
          </a:p>
        </p:txBody>
      </p:sp>
      <p:pic>
        <p:nvPicPr>
          <p:cNvPr id="7" name="Content Placeholder 6">
            <a:extLst>
              <a:ext uri="{FF2B5EF4-FFF2-40B4-BE49-F238E27FC236}">
                <a16:creationId xmlns:a16="http://schemas.microsoft.com/office/drawing/2014/main" id="{02E744D3-0BFC-0879-1D55-B1810556B748}"/>
              </a:ext>
            </a:extLst>
          </p:cNvPr>
          <p:cNvPicPr>
            <a:picLocks noChangeAspect="1"/>
          </p:cNvPicPr>
          <p:nvPr/>
        </p:nvPicPr>
        <p:blipFill rotWithShape="1">
          <a:blip r:embed="rId3"/>
          <a:srcRect l="86145" t="39021" r="1094" b="36915"/>
          <a:stretch/>
        </p:blipFill>
        <p:spPr>
          <a:xfrm>
            <a:off x="7445821" y="2007360"/>
            <a:ext cx="1858818" cy="1752600"/>
          </a:xfrm>
          <a:prstGeom prst="rect">
            <a:avLst/>
          </a:prstGeom>
        </p:spPr>
      </p:pic>
      <p:pic>
        <p:nvPicPr>
          <p:cNvPr id="8" name="Content Placeholder 6">
            <a:extLst>
              <a:ext uri="{FF2B5EF4-FFF2-40B4-BE49-F238E27FC236}">
                <a16:creationId xmlns:a16="http://schemas.microsoft.com/office/drawing/2014/main" id="{1B773393-2CAC-4F96-B111-7B7FA778DE9D}"/>
              </a:ext>
            </a:extLst>
          </p:cNvPr>
          <p:cNvPicPr>
            <a:picLocks noChangeAspect="1"/>
          </p:cNvPicPr>
          <p:nvPr/>
        </p:nvPicPr>
        <p:blipFill rotWithShape="1">
          <a:blip r:embed="rId3"/>
          <a:srcRect l="-13659" t="-1036" r="13659" b="1036"/>
          <a:stretch/>
        </p:blipFill>
        <p:spPr>
          <a:xfrm>
            <a:off x="0" y="1513325"/>
            <a:ext cx="6096000" cy="3048000"/>
          </a:xfrm>
          <a:prstGeom prst="rect">
            <a:avLst/>
          </a:prstGeom>
        </p:spPr>
      </p:pic>
    </p:spTree>
    <p:extLst>
      <p:ext uri="{BB962C8B-B14F-4D97-AF65-F5344CB8AC3E}">
        <p14:creationId xmlns:p14="http://schemas.microsoft.com/office/powerpoint/2010/main" val="100381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FF8CAB-1C04-345D-2C77-A774009E05E1}"/>
              </a:ext>
            </a:extLst>
          </p:cNvPr>
          <p:cNvSpPr>
            <a:spLocks noGrp="1"/>
          </p:cNvSpPr>
          <p:nvPr>
            <p:ph type="subTitle" idx="1"/>
          </p:nvPr>
        </p:nvSpPr>
        <p:spPr>
          <a:xfrm>
            <a:off x="1396679" y="2601119"/>
            <a:ext cx="9144000" cy="1655762"/>
          </a:xfrm>
        </p:spPr>
        <p:txBody>
          <a:bodyPr/>
          <a:lstStyle/>
          <a:p>
            <a:r>
              <a:rPr lang="en-UG" sz="3200" dirty="0">
                <a:solidFill>
                  <a:schemeClr val="tx2"/>
                </a:solidFill>
                <a:latin typeface="Gill Sans MT" panose="020B0502020104020203" pitchFamily="34" charset="77"/>
              </a:rPr>
              <a:t>I declare no conflict of interest</a:t>
            </a:r>
            <a:r>
              <a:rPr lang="en-UG" dirty="0"/>
              <a:t>.</a:t>
            </a:r>
          </a:p>
        </p:txBody>
      </p:sp>
    </p:spTree>
    <p:extLst>
      <p:ext uri="{BB962C8B-B14F-4D97-AF65-F5344CB8AC3E}">
        <p14:creationId xmlns:p14="http://schemas.microsoft.com/office/powerpoint/2010/main" val="238384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A1A-C441-5E64-1926-276205C31BC7}"/>
              </a:ext>
            </a:extLst>
          </p:cNvPr>
          <p:cNvSpPr>
            <a:spLocks noGrp="1"/>
          </p:cNvSpPr>
          <p:nvPr>
            <p:ph type="title"/>
          </p:nvPr>
        </p:nvSpPr>
        <p:spPr>
          <a:xfrm>
            <a:off x="3007118" y="441326"/>
            <a:ext cx="7632692" cy="802858"/>
          </a:xfrm>
        </p:spPr>
        <p:txBody>
          <a:bodyPr/>
          <a:lstStyle/>
          <a:p>
            <a:r>
              <a:rPr lang="en-UG" dirty="0"/>
              <a:t>Research priorities</a:t>
            </a:r>
          </a:p>
        </p:txBody>
      </p:sp>
      <p:pic>
        <p:nvPicPr>
          <p:cNvPr id="4" name="Picture 3">
            <a:extLst>
              <a:ext uri="{FF2B5EF4-FFF2-40B4-BE49-F238E27FC236}">
                <a16:creationId xmlns:a16="http://schemas.microsoft.com/office/drawing/2014/main" id="{1804A9D0-6A28-1821-3FB1-43BF11F70357}"/>
              </a:ext>
            </a:extLst>
          </p:cNvPr>
          <p:cNvPicPr>
            <a:picLocks noChangeAspect="1"/>
          </p:cNvPicPr>
          <p:nvPr/>
        </p:nvPicPr>
        <p:blipFill rotWithShape="1">
          <a:blip r:embed="rId3">
            <a:extLst>
              <a:ext uri="{28A0092B-C50C-407E-A947-70E740481C1C}">
                <a14:useLocalDpi xmlns:a14="http://schemas.microsoft.com/office/drawing/2010/main" val="0"/>
              </a:ext>
            </a:extLst>
          </a:blip>
          <a:srcRect r="14652"/>
          <a:stretch/>
        </p:blipFill>
        <p:spPr>
          <a:xfrm>
            <a:off x="298141" y="1676946"/>
            <a:ext cx="6528566" cy="3824694"/>
          </a:xfrm>
          <a:prstGeom prst="rect">
            <a:avLst/>
          </a:prstGeom>
        </p:spPr>
      </p:pic>
      <p:pic>
        <p:nvPicPr>
          <p:cNvPr id="5" name="Picture 4">
            <a:extLst>
              <a:ext uri="{FF2B5EF4-FFF2-40B4-BE49-F238E27FC236}">
                <a16:creationId xmlns:a16="http://schemas.microsoft.com/office/drawing/2014/main" id="{5E9AB883-C8C3-704B-F0AC-DFCFD9DEB969}"/>
              </a:ext>
            </a:extLst>
          </p:cNvPr>
          <p:cNvPicPr>
            <a:picLocks noChangeAspect="1"/>
          </p:cNvPicPr>
          <p:nvPr/>
        </p:nvPicPr>
        <p:blipFill rotWithShape="1">
          <a:blip r:embed="rId3">
            <a:extLst>
              <a:ext uri="{28A0092B-C50C-407E-A947-70E740481C1C}">
                <a14:useLocalDpi xmlns:a14="http://schemas.microsoft.com/office/drawing/2010/main" val="0"/>
              </a:ext>
            </a:extLst>
          </a:blip>
          <a:srcRect l="85918" t="34961" b="33450"/>
          <a:stretch/>
        </p:blipFill>
        <p:spPr>
          <a:xfrm>
            <a:off x="6809626" y="1891202"/>
            <a:ext cx="1591019" cy="1784522"/>
          </a:xfrm>
          <a:prstGeom prst="rect">
            <a:avLst/>
          </a:prstGeom>
        </p:spPr>
      </p:pic>
      <p:sp>
        <p:nvSpPr>
          <p:cNvPr id="10" name="Content Placeholder 2">
            <a:extLst>
              <a:ext uri="{FF2B5EF4-FFF2-40B4-BE49-F238E27FC236}">
                <a16:creationId xmlns:a16="http://schemas.microsoft.com/office/drawing/2014/main" id="{89561D13-DD1D-15A1-06BD-FFFA1271DE27}"/>
              </a:ext>
            </a:extLst>
          </p:cNvPr>
          <p:cNvSpPr txBox="1">
            <a:spLocks/>
          </p:cNvSpPr>
          <p:nvPr/>
        </p:nvSpPr>
        <p:spPr>
          <a:xfrm>
            <a:off x="8747760" y="1891202"/>
            <a:ext cx="3146098" cy="3397078"/>
          </a:xfrm>
          <a:prstGeom prst="rect">
            <a:avLst/>
          </a:prstGeom>
          <a:solidFill>
            <a:schemeClr val="bg1">
              <a:lumMod val="95000"/>
            </a:schemeClr>
          </a:solidFill>
        </p:spPr>
        <p:txBody>
          <a:bodyPr vert="horz" lIns="0" tIns="0" rIns="0" bIns="0" rtlCol="0">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US" sz="2400" dirty="0">
                <a:solidFill>
                  <a:prstClr val="black"/>
                </a:solidFill>
                <a:latin typeface="Gill Sans MT" panose="020B0502020104020203" pitchFamily="34" charset="77"/>
              </a:rPr>
              <a:t>Test HIV immunotherapies and other strategies among  those most affected by the epidemic</a:t>
            </a:r>
          </a:p>
          <a:p>
            <a:pPr>
              <a:spcBef>
                <a:spcPct val="20000"/>
              </a:spcBef>
              <a:defRPr/>
            </a:pPr>
            <a:endParaRPr lang="en-US" sz="2400" dirty="0">
              <a:solidFill>
                <a:prstClr val="black"/>
              </a:solidFill>
              <a:latin typeface="Gill Sans MT" panose="020B0502020104020203" pitchFamily="34" charset="77"/>
            </a:endParaRPr>
          </a:p>
          <a:p>
            <a:pPr>
              <a:spcBef>
                <a:spcPct val="20000"/>
              </a:spcBef>
              <a:defRPr/>
            </a:pPr>
            <a:r>
              <a:rPr lang="en-GB" sz="2400" dirty="0">
                <a:latin typeface="Gill Sans MT" panose="020B0502020104020203" pitchFamily="34" charset="77"/>
              </a:rPr>
              <a:t>Role of co-infections and the viral reservoir </a:t>
            </a:r>
          </a:p>
          <a:p>
            <a:pPr>
              <a:spcBef>
                <a:spcPct val="20000"/>
              </a:spcBef>
              <a:defRPr/>
            </a:pPr>
            <a:endParaRPr lang="en-GB" sz="2400" dirty="0">
              <a:latin typeface="Gill Sans MT" panose="020B0502020104020203" pitchFamily="34" charset="77"/>
            </a:endParaRPr>
          </a:p>
          <a:p>
            <a:pPr>
              <a:spcBef>
                <a:spcPct val="20000"/>
              </a:spcBef>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rPr>
              <a:t>Define the role of viral subtype on the effectiveness of interventions</a:t>
            </a:r>
          </a:p>
          <a:p>
            <a:pPr>
              <a:spcBef>
                <a:spcPct val="20000"/>
              </a:spcBef>
              <a:defRPr/>
            </a:pPr>
            <a:endParaRPr lang="en-GB" sz="2400" dirty="0">
              <a:latin typeface="Gill Sans MT" panose="020B0502020104020203" pitchFamily="34" charset="77"/>
            </a:endParaRPr>
          </a:p>
          <a:p>
            <a:pPr marL="0" indent="0">
              <a:spcBef>
                <a:spcPct val="20000"/>
              </a:spcBef>
              <a:buFont typeface="Arial" panose="020B0604020202020204" pitchFamily="34" charset="0"/>
              <a:buNone/>
              <a:defRPr/>
            </a:pPr>
            <a:endParaRPr lang="en-US" sz="2400" dirty="0">
              <a:solidFill>
                <a:prstClr val="black"/>
              </a:solidFill>
              <a:latin typeface="Helvetica"/>
            </a:endParaRPr>
          </a:p>
          <a:p>
            <a:pPr marL="0" indent="0">
              <a:spcBef>
                <a:spcPct val="20000"/>
              </a:spcBef>
              <a:buFont typeface="Arial" panose="020B0604020202020204" pitchFamily="34" charset="0"/>
              <a:buNone/>
              <a:defRPr/>
            </a:pPr>
            <a:endParaRPr lang="en-US" sz="2400" dirty="0">
              <a:solidFill>
                <a:prstClr val="black"/>
              </a:solidFill>
              <a:latin typeface="Helvetica"/>
            </a:endParaRPr>
          </a:p>
          <a:p>
            <a:pPr marL="0" indent="0">
              <a:buFont typeface="Arial" panose="020B0604020202020204" pitchFamily="34" charset="0"/>
              <a:buNone/>
            </a:pPr>
            <a:endParaRPr lang="en-US" sz="2400" dirty="0">
              <a:latin typeface="Gill Sans MT" panose="020B0502020104020203" pitchFamily="34" charset="77"/>
              <a:ea typeface="MS PGothic" pitchFamily="34" charset="-128"/>
            </a:endParaRPr>
          </a:p>
          <a:p>
            <a:endParaRPr lang="en-US" sz="2400" dirty="0">
              <a:latin typeface="Gill Sans MT" panose="020B0502020104020203" pitchFamily="34" charset="77"/>
              <a:ea typeface="MS PGothic" pitchFamily="34" charset="-128"/>
            </a:endParaRPr>
          </a:p>
          <a:p>
            <a:endParaRPr lang="en-US" sz="2400" dirty="0">
              <a:latin typeface="Gill Sans MT" panose="020B0502020104020203" pitchFamily="34" charset="77"/>
              <a:ea typeface="MS PGothic" pitchFamily="34" charset="-128"/>
            </a:endParaRPr>
          </a:p>
          <a:p>
            <a:endParaRPr lang="en-US" sz="2400" dirty="0">
              <a:latin typeface="Gill Sans MT" panose="020B0502020104020203" pitchFamily="34" charset="77"/>
              <a:ea typeface="MS PGothic" pitchFamily="34" charset="-128"/>
            </a:endParaRPr>
          </a:p>
          <a:p>
            <a:endParaRPr lang="en-GB" sz="2400" dirty="0">
              <a:latin typeface="Gill Sans MT" panose="020B0502020104020203" pitchFamily="34" charset="77"/>
            </a:endParaRPr>
          </a:p>
          <a:p>
            <a:endParaRPr lang="en-GB" dirty="0"/>
          </a:p>
        </p:txBody>
      </p:sp>
    </p:spTree>
    <p:extLst>
      <p:ext uri="{BB962C8B-B14F-4D97-AF65-F5344CB8AC3E}">
        <p14:creationId xmlns:p14="http://schemas.microsoft.com/office/powerpoint/2010/main" val="2419942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A1A-C441-5E64-1926-276205C31BC7}"/>
              </a:ext>
            </a:extLst>
          </p:cNvPr>
          <p:cNvSpPr>
            <a:spLocks noGrp="1"/>
          </p:cNvSpPr>
          <p:nvPr>
            <p:ph type="title"/>
          </p:nvPr>
        </p:nvSpPr>
        <p:spPr>
          <a:xfrm>
            <a:off x="2953955" y="217276"/>
            <a:ext cx="7632692" cy="802858"/>
          </a:xfrm>
        </p:spPr>
        <p:txBody>
          <a:bodyPr/>
          <a:lstStyle/>
          <a:p>
            <a:r>
              <a:rPr lang="en-UG" dirty="0"/>
              <a:t>Research priorities</a:t>
            </a:r>
          </a:p>
        </p:txBody>
      </p:sp>
      <p:sp>
        <p:nvSpPr>
          <p:cNvPr id="6" name="TextBox 5">
            <a:extLst>
              <a:ext uri="{FF2B5EF4-FFF2-40B4-BE49-F238E27FC236}">
                <a16:creationId xmlns:a16="http://schemas.microsoft.com/office/drawing/2014/main" id="{2EBD46A2-EDD1-3176-6A91-0266BE4D44C7}"/>
              </a:ext>
            </a:extLst>
          </p:cNvPr>
          <p:cNvSpPr txBox="1"/>
          <p:nvPr/>
        </p:nvSpPr>
        <p:spPr>
          <a:xfrm>
            <a:off x="247518" y="5353478"/>
            <a:ext cx="11696963" cy="1200329"/>
          </a:xfrm>
          <a:prstGeom prst="rect">
            <a:avLst/>
          </a:prstGeom>
          <a:solidFill>
            <a:schemeClr val="bg1">
              <a:lumMod val="95000"/>
            </a:schemeClr>
          </a:solidFill>
        </p:spPr>
        <p:txBody>
          <a:bodyPr wrap="square">
            <a:spAutoFit/>
          </a:bodyPr>
          <a:lstStyle/>
          <a:p>
            <a:r>
              <a:rPr lang="en-GB" sz="2400" dirty="0">
                <a:latin typeface="Gill Sans MT" panose="020B0502020104020203" pitchFamily="34" charset="77"/>
              </a:rPr>
              <a:t>Immune-mediated virologic control without ART a realistic goal for HIV cure strategies</a:t>
            </a:r>
            <a:endParaRPr lang="en-UG" sz="2400" dirty="0">
              <a:latin typeface="Gill Sans MT" panose="020B0502020104020203" pitchFamily="34" charset="77"/>
            </a:endParaRPr>
          </a:p>
          <a:p>
            <a:r>
              <a:rPr lang="en-GB" sz="2400" b="0" i="0" dirty="0">
                <a:solidFill>
                  <a:srgbClr val="000000"/>
                </a:solidFill>
                <a:effectLst/>
                <a:latin typeface="Gill Sans MT" panose="020B0502020104020203" pitchFamily="34" charset="77"/>
              </a:rPr>
              <a:t>Need for more analytic treatment interruption (ATI) data from Africa to help interpret ATI studies in Africans</a:t>
            </a:r>
            <a:endParaRPr lang="en-UG" sz="2400" dirty="0">
              <a:latin typeface="Gill Sans MT" panose="020B0502020104020203" pitchFamily="34" charset="77"/>
            </a:endParaRPr>
          </a:p>
        </p:txBody>
      </p:sp>
      <p:graphicFrame>
        <p:nvGraphicFramePr>
          <p:cNvPr id="7" name="Content Placeholder 4">
            <a:extLst>
              <a:ext uri="{FF2B5EF4-FFF2-40B4-BE49-F238E27FC236}">
                <a16:creationId xmlns:a16="http://schemas.microsoft.com/office/drawing/2014/main" id="{A0367443-3852-7B27-8A7B-B2511DCA2D67}"/>
              </a:ext>
            </a:extLst>
          </p:cNvPr>
          <p:cNvGraphicFramePr>
            <a:graphicFrameLocks noGrp="1"/>
          </p:cNvGraphicFramePr>
          <p:nvPr>
            <p:ph sz="half" idx="1"/>
            <p:extLst>
              <p:ext uri="{D42A27DB-BD31-4B8C-83A1-F6EECF244321}">
                <p14:modId xmlns:p14="http://schemas.microsoft.com/office/powerpoint/2010/main" val="1994597497"/>
              </p:ext>
            </p:extLst>
          </p:nvPr>
        </p:nvGraphicFramePr>
        <p:xfrm>
          <a:off x="510361" y="1592268"/>
          <a:ext cx="9502125" cy="3419800"/>
        </p:xfrm>
        <a:graphic>
          <a:graphicData uri="http://schemas.openxmlformats.org/drawingml/2006/table">
            <a:tbl>
              <a:tblPr>
                <a:tableStyleId>{5C22544A-7EE6-4342-B048-85BDC9FD1C3A}</a:tableStyleId>
              </a:tblPr>
              <a:tblGrid>
                <a:gridCol w="749019">
                  <a:extLst>
                    <a:ext uri="{9D8B030D-6E8A-4147-A177-3AD203B41FA5}">
                      <a16:colId xmlns:a16="http://schemas.microsoft.com/office/drawing/2014/main" val="2134852310"/>
                    </a:ext>
                  </a:extLst>
                </a:gridCol>
                <a:gridCol w="1530327">
                  <a:extLst>
                    <a:ext uri="{9D8B030D-6E8A-4147-A177-3AD203B41FA5}">
                      <a16:colId xmlns:a16="http://schemas.microsoft.com/office/drawing/2014/main" val="1696902141"/>
                    </a:ext>
                  </a:extLst>
                </a:gridCol>
                <a:gridCol w="1021368">
                  <a:extLst>
                    <a:ext uri="{9D8B030D-6E8A-4147-A177-3AD203B41FA5}">
                      <a16:colId xmlns:a16="http://schemas.microsoft.com/office/drawing/2014/main" val="2585342919"/>
                    </a:ext>
                  </a:extLst>
                </a:gridCol>
                <a:gridCol w="1190261">
                  <a:extLst>
                    <a:ext uri="{9D8B030D-6E8A-4147-A177-3AD203B41FA5}">
                      <a16:colId xmlns:a16="http://schemas.microsoft.com/office/drawing/2014/main" val="3626300951"/>
                    </a:ext>
                  </a:extLst>
                </a:gridCol>
                <a:gridCol w="478293">
                  <a:extLst>
                    <a:ext uri="{9D8B030D-6E8A-4147-A177-3AD203B41FA5}">
                      <a16:colId xmlns:a16="http://schemas.microsoft.com/office/drawing/2014/main" val="1046652670"/>
                    </a:ext>
                  </a:extLst>
                </a:gridCol>
                <a:gridCol w="1064964">
                  <a:extLst>
                    <a:ext uri="{9D8B030D-6E8A-4147-A177-3AD203B41FA5}">
                      <a16:colId xmlns:a16="http://schemas.microsoft.com/office/drawing/2014/main" val="1143903618"/>
                    </a:ext>
                  </a:extLst>
                </a:gridCol>
                <a:gridCol w="660579">
                  <a:extLst>
                    <a:ext uri="{9D8B030D-6E8A-4147-A177-3AD203B41FA5}">
                      <a16:colId xmlns:a16="http://schemas.microsoft.com/office/drawing/2014/main" val="2326054085"/>
                    </a:ext>
                  </a:extLst>
                </a:gridCol>
                <a:gridCol w="749019">
                  <a:extLst>
                    <a:ext uri="{9D8B030D-6E8A-4147-A177-3AD203B41FA5}">
                      <a16:colId xmlns:a16="http://schemas.microsoft.com/office/drawing/2014/main" val="2021009880"/>
                    </a:ext>
                  </a:extLst>
                </a:gridCol>
                <a:gridCol w="171499">
                  <a:extLst>
                    <a:ext uri="{9D8B030D-6E8A-4147-A177-3AD203B41FA5}">
                      <a16:colId xmlns:a16="http://schemas.microsoft.com/office/drawing/2014/main" val="1327990684"/>
                    </a:ext>
                  </a:extLst>
                </a:gridCol>
                <a:gridCol w="793465">
                  <a:extLst>
                    <a:ext uri="{9D8B030D-6E8A-4147-A177-3AD203B41FA5}">
                      <a16:colId xmlns:a16="http://schemas.microsoft.com/office/drawing/2014/main" val="912206484"/>
                    </a:ext>
                  </a:extLst>
                </a:gridCol>
                <a:gridCol w="434876">
                  <a:extLst>
                    <a:ext uri="{9D8B030D-6E8A-4147-A177-3AD203B41FA5}">
                      <a16:colId xmlns:a16="http://schemas.microsoft.com/office/drawing/2014/main" val="2138462971"/>
                    </a:ext>
                  </a:extLst>
                </a:gridCol>
                <a:gridCol w="658455">
                  <a:extLst>
                    <a:ext uri="{9D8B030D-6E8A-4147-A177-3AD203B41FA5}">
                      <a16:colId xmlns:a16="http://schemas.microsoft.com/office/drawing/2014/main" val="2909603110"/>
                    </a:ext>
                  </a:extLst>
                </a:gridCol>
              </a:tblGrid>
              <a:tr h="293442">
                <a:tc>
                  <a:txBody>
                    <a:bodyPr/>
                    <a:lstStyle/>
                    <a:p>
                      <a:pPr algn="l" fontAlgn="b"/>
                      <a:endParaRPr lang="sv-SE" sz="2000" b="1" i="0" u="none" strike="noStrike" dirty="0">
                        <a:solidFill>
                          <a:srgbClr val="000000"/>
                        </a:solidFill>
                        <a:effectLst/>
                        <a:latin typeface="Aptos Narrow" panose="020B0004020202020204" pitchFamily="34" charset="0"/>
                      </a:endParaRPr>
                    </a:p>
                  </a:txBody>
                  <a:tcPr marL="6700" marR="6700" marT="6700" marB="0" anchor="b"/>
                </a:tc>
                <a:tc gridSpan="7">
                  <a:txBody>
                    <a:bodyPr/>
                    <a:lstStyle/>
                    <a:p>
                      <a:pPr algn="ctr" fontAlgn="b"/>
                      <a:r>
                        <a:rPr lang="sv-SE" sz="2000" b="1" i="0" u="none" strike="noStrike" dirty="0">
                          <a:solidFill>
                            <a:srgbClr val="000000"/>
                          </a:solidFill>
                          <a:effectLst/>
                          <a:latin typeface="Aptos Narrow" panose="020B0004020202020204" pitchFamily="34" charset="0"/>
                        </a:rPr>
                        <a:t>ELITE CONTROL </a:t>
                      </a: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sv-SE" sz="2000" b="1" i="0" u="none" strike="noStrike" dirty="0">
                        <a:solidFill>
                          <a:srgbClr val="000000"/>
                        </a:solidFill>
                        <a:effectLst/>
                        <a:latin typeface="Aptos Narrow" panose="020B0004020202020204" pitchFamily="34" charset="0"/>
                      </a:endParaRPr>
                    </a:p>
                  </a:txBody>
                  <a:tcPr marL="6700" marR="6700" marT="6700" marB="0" anchor="b">
                    <a:noFill/>
                  </a:tcPr>
                </a:tc>
                <a:tc gridSpan="3">
                  <a:txBody>
                    <a:bodyPr/>
                    <a:lstStyle/>
                    <a:p>
                      <a:pPr algn="ctr" fontAlgn="b"/>
                      <a:r>
                        <a:rPr lang="sv-SE" sz="2000" b="1" i="0" u="none" strike="noStrike" dirty="0">
                          <a:solidFill>
                            <a:srgbClr val="000000"/>
                          </a:solidFill>
                          <a:effectLst/>
                          <a:latin typeface="Aptos Narrow" panose="020B0004020202020204" pitchFamily="34" charset="0"/>
                        </a:rPr>
                        <a:t>PTC </a:t>
                      </a:r>
                    </a:p>
                  </a:txBody>
                  <a:tcPr marL="6700" marR="6700" marT="6700" marB="0" anchor="b"/>
                </a:tc>
                <a:tc hMerge="1">
                  <a:txBody>
                    <a:bodyPr/>
                    <a:lstStyle/>
                    <a:p>
                      <a:pPr algn="l" fontAlgn="b"/>
                      <a:endParaRPr lang="sv-SE" sz="1600" b="1" i="0" u="none" strike="noStrike" dirty="0">
                        <a:solidFill>
                          <a:srgbClr val="000000"/>
                        </a:solidFill>
                        <a:effectLst/>
                        <a:latin typeface="Aptos Narrow" panose="020B0004020202020204" pitchFamily="34" charset="0"/>
                      </a:endParaRPr>
                    </a:p>
                  </a:txBody>
                  <a:tcPr marL="6700" marR="6700" marT="6700" marB="0" anchor="b"/>
                </a:tc>
                <a:tc hMerge="1">
                  <a:txBody>
                    <a:bodyPr/>
                    <a:lstStyle/>
                    <a:p>
                      <a:pPr algn="l" fontAlgn="b"/>
                      <a:endParaRPr lang="sv-SE" sz="1600" b="0"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2685892999"/>
                  </a:ext>
                </a:extLst>
              </a:tr>
              <a:tr h="580573">
                <a:tc>
                  <a:txBody>
                    <a:bodyPr/>
                    <a:lstStyle/>
                    <a:p>
                      <a:pPr algn="l" fontAlgn="b"/>
                      <a:endParaRPr lang="sv-SE"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r>
                        <a:rPr lang="sv-SE" sz="2000" b="1" u="none" strike="noStrike" dirty="0">
                          <a:effectLst/>
                        </a:rPr>
                        <a:t>Zimbabwe</a:t>
                      </a:r>
                      <a:endParaRPr lang="sv-SE" sz="2000" b="1" i="0" u="none" strike="noStrike" dirty="0">
                        <a:solidFill>
                          <a:srgbClr val="000000"/>
                        </a:solidFill>
                        <a:effectLst/>
                        <a:latin typeface="Aptos Narrow" panose="020B0004020202020204" pitchFamily="34" charset="0"/>
                      </a:endParaRPr>
                    </a:p>
                  </a:txBody>
                  <a:tcPr marL="6700" marR="6700" marT="6700" marB="0" anchor="b">
                    <a:solidFill>
                      <a:schemeClr val="accent2">
                        <a:lumMod val="75000"/>
                      </a:schemeClr>
                    </a:solidFill>
                  </a:tcPr>
                </a:tc>
                <a:tc>
                  <a:txBody>
                    <a:bodyPr/>
                    <a:lstStyle/>
                    <a:p>
                      <a:pPr algn="l" fontAlgn="b"/>
                      <a:r>
                        <a:rPr lang="sv-SE" sz="2000" b="1" u="none" strike="noStrike" dirty="0">
                          <a:effectLst/>
                        </a:rPr>
                        <a:t>South Africa</a:t>
                      </a:r>
                      <a:endParaRPr lang="sv-SE" sz="2000" b="1" i="0" u="none" strike="noStrike" dirty="0">
                        <a:solidFill>
                          <a:srgbClr val="000000"/>
                        </a:solidFill>
                        <a:effectLst/>
                        <a:latin typeface="Aptos Narrow" panose="020B0004020202020204" pitchFamily="34" charset="0"/>
                      </a:endParaRPr>
                    </a:p>
                  </a:txBody>
                  <a:tcPr marL="6700" marR="6700" marT="6700" marB="0" anchor="b">
                    <a:solidFill>
                      <a:schemeClr val="accent2">
                        <a:lumMod val="75000"/>
                      </a:schemeClr>
                    </a:solidFill>
                  </a:tcPr>
                </a:tc>
                <a:tc>
                  <a:txBody>
                    <a:bodyPr/>
                    <a:lstStyle/>
                    <a:p>
                      <a:pPr algn="l" fontAlgn="b"/>
                      <a:r>
                        <a:rPr lang="sv-SE" sz="2000" b="1" u="none" strike="noStrike" dirty="0">
                          <a:effectLst/>
                        </a:rPr>
                        <a:t>Sweden</a:t>
                      </a:r>
                      <a:endParaRPr lang="sv-SE" sz="2000" b="1" i="0" u="none" strike="noStrike" dirty="0">
                        <a:solidFill>
                          <a:srgbClr val="000000"/>
                        </a:solidFill>
                        <a:effectLst/>
                        <a:latin typeface="Aptos Narrow" panose="020B0004020202020204" pitchFamily="34" charset="0"/>
                      </a:endParaRPr>
                    </a:p>
                  </a:txBody>
                  <a:tcPr marL="6700" marR="6700" marT="6700" marB="0" anchor="b">
                    <a:solidFill>
                      <a:schemeClr val="accent6">
                        <a:lumMod val="60000"/>
                        <a:lumOff val="40000"/>
                      </a:schemeClr>
                    </a:solidFill>
                  </a:tcPr>
                </a:tc>
                <a:tc>
                  <a:txBody>
                    <a:bodyPr/>
                    <a:lstStyle/>
                    <a:p>
                      <a:pPr algn="l" fontAlgn="b"/>
                      <a:r>
                        <a:rPr lang="sv-SE" sz="2000" b="1" u="none" strike="noStrike" dirty="0">
                          <a:effectLst/>
                        </a:rPr>
                        <a:t>UK</a:t>
                      </a:r>
                      <a:endParaRPr lang="sv-SE" sz="2000" b="1" i="0" u="none" strike="noStrike" dirty="0">
                        <a:solidFill>
                          <a:srgbClr val="000000"/>
                        </a:solidFill>
                        <a:effectLst/>
                        <a:latin typeface="Aptos Narrow" panose="020B0004020202020204" pitchFamily="34" charset="0"/>
                      </a:endParaRPr>
                    </a:p>
                  </a:txBody>
                  <a:tcPr marL="6700" marR="6700" marT="6700" marB="0" anchor="b">
                    <a:solidFill>
                      <a:schemeClr val="accent6">
                        <a:lumMod val="60000"/>
                        <a:lumOff val="40000"/>
                      </a:schemeClr>
                    </a:solidFill>
                  </a:tcPr>
                </a:tc>
                <a:tc>
                  <a:txBody>
                    <a:bodyPr/>
                    <a:lstStyle/>
                    <a:p>
                      <a:pPr algn="l" fontAlgn="b"/>
                      <a:r>
                        <a:rPr lang="sv-SE" sz="2000" b="1" u="none" strike="noStrike" dirty="0">
                          <a:effectLst/>
                        </a:rPr>
                        <a:t>Ireland</a:t>
                      </a:r>
                      <a:endParaRPr lang="sv-SE" sz="2000" b="1" i="0" u="none" strike="noStrike" dirty="0">
                        <a:solidFill>
                          <a:srgbClr val="000000"/>
                        </a:solidFill>
                        <a:effectLst/>
                        <a:latin typeface="Aptos Narrow" panose="020B0004020202020204" pitchFamily="34" charset="0"/>
                      </a:endParaRPr>
                    </a:p>
                  </a:txBody>
                  <a:tcPr marL="6700" marR="6700" marT="6700" marB="0" anchor="b">
                    <a:solidFill>
                      <a:schemeClr val="accent6">
                        <a:lumMod val="60000"/>
                        <a:lumOff val="40000"/>
                      </a:schemeClr>
                    </a:solidFill>
                  </a:tcPr>
                </a:tc>
                <a:tc>
                  <a:txBody>
                    <a:bodyPr/>
                    <a:lstStyle/>
                    <a:p>
                      <a:pPr algn="l" fontAlgn="b"/>
                      <a:r>
                        <a:rPr lang="sv-SE" sz="2000" b="1" u="none" strike="noStrike" dirty="0">
                          <a:effectLst/>
                        </a:rPr>
                        <a:t>USA</a:t>
                      </a:r>
                      <a:endParaRPr lang="sv-SE" sz="2000" b="1" i="0" u="none" strike="noStrike" dirty="0">
                        <a:solidFill>
                          <a:srgbClr val="000000"/>
                        </a:solidFill>
                        <a:effectLst/>
                        <a:latin typeface="Aptos Narrow" panose="020B0004020202020204" pitchFamily="34" charset="0"/>
                      </a:endParaRPr>
                    </a:p>
                  </a:txBody>
                  <a:tcPr marL="6700" marR="6700" marT="6700" marB="0" anchor="b">
                    <a:solidFill>
                      <a:schemeClr val="accent5">
                        <a:lumMod val="60000"/>
                        <a:lumOff val="40000"/>
                      </a:schemeClr>
                    </a:solidFill>
                  </a:tcPr>
                </a:tc>
                <a:tc>
                  <a:txBody>
                    <a:bodyPr/>
                    <a:lstStyle/>
                    <a:p>
                      <a:pPr algn="l" fontAlgn="b"/>
                      <a:r>
                        <a:rPr lang="sv-SE" sz="2000" b="1" u="none" strike="noStrike" dirty="0">
                          <a:effectLst/>
                        </a:rPr>
                        <a:t>Total</a:t>
                      </a:r>
                      <a:endParaRPr lang="sv-SE"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sv-SE" sz="2000" b="1"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l" fontAlgn="b"/>
                      <a:r>
                        <a:rPr lang="sv-SE" sz="2000" b="1" i="0" u="none" strike="noStrike" dirty="0">
                          <a:solidFill>
                            <a:srgbClr val="000000"/>
                          </a:solidFill>
                          <a:effectLst/>
                          <a:latin typeface="Aptos Narrow" panose="020B0004020202020204" pitchFamily="34" charset="0"/>
                        </a:rPr>
                        <a:t>Spain</a:t>
                      </a:r>
                    </a:p>
                  </a:txBody>
                  <a:tcPr marL="6700" marR="6700" marT="6700" marB="0" anchor="b">
                    <a:solidFill>
                      <a:schemeClr val="accent6">
                        <a:lumMod val="60000"/>
                        <a:lumOff val="40000"/>
                      </a:schemeClr>
                    </a:solidFill>
                  </a:tcPr>
                </a:tc>
                <a:tc>
                  <a:txBody>
                    <a:bodyPr/>
                    <a:lstStyle/>
                    <a:p>
                      <a:pPr algn="l" fontAlgn="b"/>
                      <a:r>
                        <a:rPr lang="sv-SE" sz="2000" b="1" i="0" u="none" strike="noStrike" dirty="0">
                          <a:solidFill>
                            <a:srgbClr val="000000"/>
                          </a:solidFill>
                          <a:effectLst/>
                          <a:latin typeface="Aptos Narrow" panose="020B0004020202020204" pitchFamily="34" charset="0"/>
                        </a:rPr>
                        <a:t>UK</a:t>
                      </a:r>
                    </a:p>
                  </a:txBody>
                  <a:tcPr marL="6700" marR="6700" marT="6700" marB="0" anchor="b">
                    <a:solidFill>
                      <a:schemeClr val="accent6">
                        <a:lumMod val="60000"/>
                        <a:lumOff val="40000"/>
                      </a:schemeClr>
                    </a:solidFill>
                  </a:tcPr>
                </a:tc>
                <a:tc>
                  <a:txBody>
                    <a:bodyPr/>
                    <a:lstStyle/>
                    <a:p>
                      <a:pPr algn="l" fontAlgn="b"/>
                      <a:r>
                        <a:rPr lang="sv-SE" sz="2000" b="1" i="0" u="none" strike="noStrike" dirty="0">
                          <a:solidFill>
                            <a:srgbClr val="000000"/>
                          </a:solidFill>
                          <a:effectLst/>
                          <a:latin typeface="Aptos Narrow" panose="020B0004020202020204" pitchFamily="34" charset="0"/>
                        </a:rPr>
                        <a:t>Total</a:t>
                      </a:r>
                    </a:p>
                  </a:txBody>
                  <a:tcPr marL="6700" marR="6700" marT="6700" marB="0" anchor="b"/>
                </a:tc>
                <a:extLst>
                  <a:ext uri="{0D108BD9-81ED-4DB2-BD59-A6C34878D82A}">
                    <a16:rowId xmlns:a16="http://schemas.microsoft.com/office/drawing/2014/main" val="2794978528"/>
                  </a:ext>
                </a:extLst>
              </a:tr>
              <a:tr h="293442">
                <a:tc>
                  <a:txBody>
                    <a:bodyPr/>
                    <a:lstStyle/>
                    <a:p>
                      <a:pPr algn="l" fontAlgn="b"/>
                      <a:r>
                        <a:rPr lang="en-UG" sz="2000" b="1" u="none" strike="noStrike" dirty="0">
                          <a:effectLst/>
                        </a:rPr>
                        <a:t>2010</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dirty="0">
                          <a:effectLst/>
                        </a:rPr>
                        <a:t>1</a:t>
                      </a:r>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a:effectLst/>
                        </a:rPr>
                        <a:t>1</a:t>
                      </a:r>
                      <a:endParaRPr lang="en-UG" sz="2000" b="1"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1665881951"/>
                  </a:ext>
                </a:extLst>
              </a:tr>
              <a:tr h="293442">
                <a:tc>
                  <a:txBody>
                    <a:bodyPr/>
                    <a:lstStyle/>
                    <a:p>
                      <a:pPr algn="l" fontAlgn="b"/>
                      <a:r>
                        <a:rPr lang="en-UG" sz="2000" b="1" u="none" strike="noStrike" dirty="0">
                          <a:effectLst/>
                        </a:rPr>
                        <a:t>2011</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a:effectLst/>
                        </a:rPr>
                        <a:t>2</a:t>
                      </a:r>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2</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2922284802"/>
                  </a:ext>
                </a:extLst>
              </a:tr>
              <a:tr h="293442">
                <a:tc>
                  <a:txBody>
                    <a:bodyPr/>
                    <a:lstStyle/>
                    <a:p>
                      <a:pPr algn="l" fontAlgn="b"/>
                      <a:r>
                        <a:rPr lang="en-UG" sz="2000" b="1" u="none" strike="noStrike">
                          <a:effectLst/>
                        </a:rPr>
                        <a:t>2015</a:t>
                      </a:r>
                      <a:endParaRPr lang="en-UG" sz="2000" b="1"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a:effectLst/>
                        </a:rPr>
                        <a:t>1</a:t>
                      </a:r>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1</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S" sz="2000" b="0" i="0" u="none" strike="noStrike" dirty="0">
                          <a:solidFill>
                            <a:srgbClr val="000000"/>
                          </a:solidFill>
                          <a:effectLst/>
                          <a:latin typeface="Aptos Narrow" panose="020B0004020202020204" pitchFamily="34" charset="0"/>
                        </a:rPr>
                        <a:t>6</a:t>
                      </a:r>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S" sz="2000" b="1" i="0" u="none" strike="noStrike" dirty="0">
                          <a:solidFill>
                            <a:srgbClr val="000000"/>
                          </a:solidFill>
                          <a:effectLst/>
                          <a:latin typeface="Aptos Narrow" panose="020B0004020202020204" pitchFamily="34" charset="0"/>
                        </a:rPr>
                        <a:t>6</a:t>
                      </a:r>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1658311607"/>
                  </a:ext>
                </a:extLst>
              </a:tr>
              <a:tr h="293442">
                <a:tc>
                  <a:txBody>
                    <a:bodyPr/>
                    <a:lstStyle/>
                    <a:p>
                      <a:pPr algn="l" fontAlgn="b"/>
                      <a:r>
                        <a:rPr lang="en-UG" sz="2000" b="1" u="none" strike="noStrike" dirty="0">
                          <a:effectLst/>
                        </a:rPr>
                        <a:t>2017</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a:effectLst/>
                        </a:rPr>
                        <a:t>19</a:t>
                      </a:r>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a:effectLst/>
                        </a:rPr>
                        <a:t>19</a:t>
                      </a:r>
                      <a:endParaRPr lang="en-UG" sz="2000" b="1"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2948561241"/>
                  </a:ext>
                </a:extLst>
              </a:tr>
              <a:tr h="293442">
                <a:tc>
                  <a:txBody>
                    <a:bodyPr/>
                    <a:lstStyle/>
                    <a:p>
                      <a:pPr algn="l" fontAlgn="b"/>
                      <a:r>
                        <a:rPr lang="en-UG" sz="2000" b="1" u="none" strike="noStrike" dirty="0">
                          <a:effectLst/>
                        </a:rPr>
                        <a:t>2018</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a:effectLst/>
                        </a:rPr>
                        <a:t>2</a:t>
                      </a:r>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2</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303509754"/>
                  </a:ext>
                </a:extLst>
              </a:tr>
              <a:tr h="293442">
                <a:tc>
                  <a:txBody>
                    <a:bodyPr/>
                    <a:lstStyle/>
                    <a:p>
                      <a:pPr algn="l" fontAlgn="b"/>
                      <a:r>
                        <a:rPr lang="en-UG" sz="2000" b="1" u="none" strike="noStrike" dirty="0">
                          <a:effectLst/>
                        </a:rPr>
                        <a:t>2019</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dirty="0">
                          <a:effectLst/>
                        </a:rPr>
                        <a:t>1</a:t>
                      </a:r>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u="none" strike="noStrike">
                          <a:effectLst/>
                        </a:rPr>
                        <a:t>40</a:t>
                      </a:r>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41</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1416824266"/>
                  </a:ext>
                </a:extLst>
              </a:tr>
              <a:tr h="2934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G" sz="2000" b="1" u="none" strike="noStrike" dirty="0">
                          <a:effectLst/>
                        </a:rPr>
                        <a:t>2022</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l"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0" i="0" u="none" strike="noStrike">
                        <a:solidFill>
                          <a:srgbClr val="000000"/>
                        </a:solidFill>
                        <a:effectLst/>
                        <a:latin typeface="Aptos Narrow" panose="020B0004020202020204" pitchFamily="34" charset="0"/>
                      </a:endParaRPr>
                    </a:p>
                  </a:txBody>
                  <a:tcPr marL="6700" marR="6700" marT="6700" marB="0" anchor="b">
                    <a:noFill/>
                  </a:tcPr>
                </a:tc>
                <a:tc>
                  <a:txBody>
                    <a:bodyPr/>
                    <a:lstStyle/>
                    <a:p>
                      <a:pPr algn="r" fontAlgn="b"/>
                      <a:r>
                        <a:rPr lang="en-US" sz="2000" b="0" i="0" u="none" strike="noStrike" dirty="0">
                          <a:solidFill>
                            <a:srgbClr val="000000"/>
                          </a:solidFill>
                          <a:effectLst/>
                          <a:latin typeface="Aptos Narrow" panose="020B0004020202020204" pitchFamily="34" charset="0"/>
                        </a:rPr>
                        <a:t>3</a:t>
                      </a:r>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S" sz="2000" b="0" i="0" u="none" strike="noStrike" dirty="0">
                          <a:solidFill>
                            <a:srgbClr val="000000"/>
                          </a:solidFill>
                          <a:effectLst/>
                          <a:latin typeface="Aptos Narrow" panose="020B0004020202020204" pitchFamily="34" charset="0"/>
                        </a:rPr>
                        <a:t>9</a:t>
                      </a:r>
                      <a:endParaRPr lang="en-UG" sz="2000" b="0"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S" sz="2000" b="1" i="0" u="none" strike="noStrike" dirty="0">
                          <a:solidFill>
                            <a:srgbClr val="000000"/>
                          </a:solidFill>
                          <a:effectLst/>
                          <a:latin typeface="Aptos Narrow" panose="020B0004020202020204" pitchFamily="34" charset="0"/>
                        </a:rPr>
                        <a:t>12</a:t>
                      </a:r>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1492186833"/>
                  </a:ext>
                </a:extLst>
              </a:tr>
              <a:tr h="293442">
                <a:tc>
                  <a:txBody>
                    <a:bodyPr/>
                    <a:lstStyle/>
                    <a:p>
                      <a:pPr algn="l" fontAlgn="b"/>
                      <a:r>
                        <a:rPr lang="sv-SE" sz="2000" b="1" u="none" strike="noStrike" dirty="0">
                          <a:effectLst/>
                        </a:rPr>
                        <a:t>Total</a:t>
                      </a:r>
                      <a:endParaRPr lang="sv-SE"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1</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2</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19</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1</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1</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42</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G" sz="2000" b="1" u="none" strike="noStrike" dirty="0">
                          <a:effectLst/>
                        </a:rPr>
                        <a:t>66</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endParaRPr lang="en-UG" sz="2000" b="1" i="0" u="none" strike="noStrike" dirty="0">
                        <a:solidFill>
                          <a:srgbClr val="000000"/>
                        </a:solidFill>
                        <a:effectLst/>
                        <a:latin typeface="Aptos Narrow" panose="020B0004020202020204" pitchFamily="34" charset="0"/>
                      </a:endParaRPr>
                    </a:p>
                  </a:txBody>
                  <a:tcPr marL="6700" marR="6700" marT="6700" marB="0" anchor="b">
                    <a:noFill/>
                  </a:tcPr>
                </a:tc>
                <a:tc>
                  <a:txBody>
                    <a:bodyPr/>
                    <a:lstStyle/>
                    <a:p>
                      <a:pPr algn="r" fontAlgn="b"/>
                      <a:r>
                        <a:rPr lang="en-US" sz="2000" b="1" i="0" u="none" strike="noStrike" dirty="0">
                          <a:solidFill>
                            <a:srgbClr val="000000"/>
                          </a:solidFill>
                          <a:effectLst/>
                          <a:latin typeface="Aptos Narrow" panose="020B0004020202020204" pitchFamily="34" charset="0"/>
                        </a:rPr>
                        <a:t>3</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S" sz="2000" b="1" i="0" u="none" strike="noStrike" dirty="0">
                          <a:solidFill>
                            <a:srgbClr val="000000"/>
                          </a:solidFill>
                          <a:effectLst/>
                          <a:latin typeface="Aptos Narrow" panose="020B0004020202020204" pitchFamily="34" charset="0"/>
                        </a:rPr>
                        <a:t>15</a:t>
                      </a:r>
                      <a:endParaRPr lang="en-UG" sz="2000" b="1" i="0" u="none" strike="noStrike" dirty="0">
                        <a:solidFill>
                          <a:srgbClr val="000000"/>
                        </a:solidFill>
                        <a:effectLst/>
                        <a:latin typeface="Aptos Narrow" panose="020B0004020202020204" pitchFamily="34" charset="0"/>
                      </a:endParaRPr>
                    </a:p>
                  </a:txBody>
                  <a:tcPr marL="6700" marR="6700" marT="6700" marB="0" anchor="b"/>
                </a:tc>
                <a:tc>
                  <a:txBody>
                    <a:bodyPr/>
                    <a:lstStyle/>
                    <a:p>
                      <a:pPr algn="r" fontAlgn="b"/>
                      <a:r>
                        <a:rPr lang="en-US" sz="2000" b="1" i="0" u="none" strike="noStrike" dirty="0">
                          <a:solidFill>
                            <a:srgbClr val="000000"/>
                          </a:solidFill>
                          <a:effectLst/>
                          <a:latin typeface="Aptos Narrow" panose="020B0004020202020204" pitchFamily="34" charset="0"/>
                        </a:rPr>
                        <a:t>18</a:t>
                      </a:r>
                      <a:endParaRPr lang="en-UG" sz="2000" b="1" i="0" u="none" strike="noStrike" dirty="0">
                        <a:solidFill>
                          <a:srgbClr val="000000"/>
                        </a:solidFill>
                        <a:effectLst/>
                        <a:latin typeface="Aptos Narrow" panose="020B0004020202020204" pitchFamily="34" charset="0"/>
                      </a:endParaRPr>
                    </a:p>
                  </a:txBody>
                  <a:tcPr marL="6700" marR="6700" marT="6700" marB="0" anchor="b"/>
                </a:tc>
                <a:extLst>
                  <a:ext uri="{0D108BD9-81ED-4DB2-BD59-A6C34878D82A}">
                    <a16:rowId xmlns:a16="http://schemas.microsoft.com/office/drawing/2014/main" val="1586853503"/>
                  </a:ext>
                </a:extLst>
              </a:tr>
            </a:tbl>
          </a:graphicData>
        </a:graphic>
      </p:graphicFrame>
      <p:sp>
        <p:nvSpPr>
          <p:cNvPr id="3" name="TextBox 2">
            <a:extLst>
              <a:ext uri="{FF2B5EF4-FFF2-40B4-BE49-F238E27FC236}">
                <a16:creationId xmlns:a16="http://schemas.microsoft.com/office/drawing/2014/main" id="{1169A6BE-C3DF-048A-4829-AEAE628DF9F4}"/>
              </a:ext>
            </a:extLst>
          </p:cNvPr>
          <p:cNvSpPr txBox="1"/>
          <p:nvPr/>
        </p:nvSpPr>
        <p:spPr>
          <a:xfrm>
            <a:off x="3168501" y="899879"/>
            <a:ext cx="4968411" cy="461665"/>
          </a:xfrm>
          <a:prstGeom prst="rect">
            <a:avLst/>
          </a:prstGeom>
          <a:noFill/>
        </p:spPr>
        <p:txBody>
          <a:bodyPr wrap="none" rtlCol="0">
            <a:spAutoFit/>
          </a:bodyPr>
          <a:lstStyle/>
          <a:p>
            <a:r>
              <a:rPr kumimoji="0" lang="en-US" sz="2400" i="0" u="none" strike="noStrike" kern="1200" cap="none" spc="0" normalizeH="0" baseline="0" noProof="0" dirty="0">
                <a:ln>
                  <a:noFill/>
                </a:ln>
                <a:effectLst/>
                <a:uLnTx/>
                <a:uFillTx/>
                <a:latin typeface="Gill Sans MT" panose="020B0502020104020203" pitchFamily="34" charset="77"/>
                <a:ea typeface="MS PGothic" pitchFamily="34" charset="-128"/>
              </a:rPr>
              <a:t>HIV reservoir dynamics in controllers </a:t>
            </a:r>
            <a:endParaRPr lang="en-UG" sz="2400" dirty="0"/>
          </a:p>
        </p:txBody>
      </p:sp>
    </p:spTree>
    <p:extLst>
      <p:ext uri="{BB962C8B-B14F-4D97-AF65-F5344CB8AC3E}">
        <p14:creationId xmlns:p14="http://schemas.microsoft.com/office/powerpoint/2010/main" val="45479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A1A-C441-5E64-1926-276205C31BC7}"/>
              </a:ext>
            </a:extLst>
          </p:cNvPr>
          <p:cNvSpPr>
            <a:spLocks noGrp="1"/>
          </p:cNvSpPr>
          <p:nvPr>
            <p:ph type="title"/>
          </p:nvPr>
        </p:nvSpPr>
        <p:spPr>
          <a:xfrm>
            <a:off x="3007118" y="441326"/>
            <a:ext cx="7632692" cy="802858"/>
          </a:xfrm>
        </p:spPr>
        <p:txBody>
          <a:bodyPr/>
          <a:lstStyle/>
          <a:p>
            <a:r>
              <a:rPr lang="en-UG" dirty="0"/>
              <a:t>Research priorities</a:t>
            </a:r>
          </a:p>
        </p:txBody>
      </p:sp>
      <p:sp>
        <p:nvSpPr>
          <p:cNvPr id="3" name="Content Placeholder 2">
            <a:extLst>
              <a:ext uri="{FF2B5EF4-FFF2-40B4-BE49-F238E27FC236}">
                <a16:creationId xmlns:a16="http://schemas.microsoft.com/office/drawing/2014/main" id="{5CEBC02D-21B6-3055-F8A9-BC18C9756E76}"/>
              </a:ext>
            </a:extLst>
          </p:cNvPr>
          <p:cNvSpPr>
            <a:spLocks noGrp="1"/>
          </p:cNvSpPr>
          <p:nvPr>
            <p:ph idx="1"/>
          </p:nvPr>
        </p:nvSpPr>
        <p:spPr>
          <a:xfrm>
            <a:off x="442907" y="1665290"/>
            <a:ext cx="11399323" cy="4900402"/>
          </a:xfrm>
        </p:spPr>
        <p:txBody>
          <a:bodyPr>
            <a:normAutofit/>
          </a:bodyPr>
          <a:lstStyle/>
          <a:p>
            <a:pPr marL="0" indent="0">
              <a:buNone/>
            </a:pPr>
            <a:r>
              <a:rPr lang="en-GB" sz="2600" b="0" i="0" u="sng" dirty="0">
                <a:solidFill>
                  <a:schemeClr val="tx2"/>
                </a:solidFill>
                <a:effectLst/>
                <a:latin typeface="Gill Sans MT" panose="020B0502020104020203" pitchFamily="34" charset="77"/>
              </a:rPr>
              <a:t>Development and use:</a:t>
            </a:r>
          </a:p>
          <a:p>
            <a:pPr lvl="1"/>
            <a:r>
              <a:rPr lang="en-GB" sz="2400" dirty="0" err="1">
                <a:solidFill>
                  <a:srgbClr val="333333"/>
                </a:solidFill>
                <a:latin typeface="Gill Sans MT" panose="020B0502020104020203" pitchFamily="34" charset="77"/>
              </a:rPr>
              <a:t>bNABS</a:t>
            </a:r>
            <a:r>
              <a:rPr lang="en-GB" sz="2400" dirty="0">
                <a:solidFill>
                  <a:srgbClr val="333333"/>
                </a:solidFill>
                <a:latin typeface="Gill Sans MT" panose="020B0502020104020203" pitchFamily="34" charset="77"/>
              </a:rPr>
              <a:t> and t</a:t>
            </a:r>
            <a:r>
              <a:rPr lang="en-GB" sz="2400" b="0" i="0" dirty="0">
                <a:solidFill>
                  <a:srgbClr val="333333"/>
                </a:solidFill>
                <a:effectLst/>
                <a:latin typeface="Gill Sans MT" panose="020B0502020104020203" pitchFamily="34" charset="77"/>
              </a:rPr>
              <a:t>herapeutic vaccines targeted to different population groups considering subtype differences</a:t>
            </a:r>
          </a:p>
          <a:p>
            <a:pPr marL="0" indent="0">
              <a:buNone/>
            </a:pPr>
            <a:r>
              <a:rPr lang="en-GB" sz="2600" u="sng" dirty="0">
                <a:solidFill>
                  <a:schemeClr val="tx2"/>
                </a:solidFill>
                <a:latin typeface="Gill Sans MT" panose="020B0502020104020203" pitchFamily="34" charset="77"/>
              </a:rPr>
              <a:t>Research that will look at:</a:t>
            </a:r>
          </a:p>
          <a:p>
            <a:pPr lvl="1"/>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rPr>
              <a:t>Development of assays to monitor and identify biomarkers to predict efficacy of HIV-1 cure therapeutics</a:t>
            </a:r>
          </a:p>
          <a:p>
            <a:pPr lvl="1"/>
            <a:r>
              <a:rPr kumimoji="0" lang="en-US" sz="2400" i="0" u="none" strike="noStrike" kern="1200" cap="none" spc="0" normalizeH="0" baseline="0" noProof="0" dirty="0">
                <a:ln>
                  <a:noFill/>
                </a:ln>
                <a:effectLst/>
                <a:uLnTx/>
                <a:uFillTx/>
                <a:latin typeface="Gill Sans MT" panose="020B0502020104020203" pitchFamily="34" charset="77"/>
                <a:ea typeface="MS PGothic" pitchFamily="34" charset="-128"/>
              </a:rPr>
              <a:t>HIV reservoir dynamics in pregnancy</a:t>
            </a:r>
          </a:p>
          <a:p>
            <a:pPr lvl="1"/>
            <a:r>
              <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rPr>
              <a:t>Standardization of reservoir measurement assays across different subtypes </a:t>
            </a:r>
            <a:endParaRPr lang="en-GB" sz="2400" b="0" i="0" dirty="0">
              <a:effectLst/>
              <a:latin typeface="Gill Sans MT" panose="020B0502020104020203" pitchFamily="34" charset="77"/>
            </a:endParaRPr>
          </a:p>
          <a:p>
            <a:pPr lvl="1"/>
            <a:r>
              <a:rPr lang="en-GB" sz="2400" dirty="0">
                <a:latin typeface="Gill Sans MT" panose="020B0502020104020203" pitchFamily="34" charset="77"/>
              </a:rPr>
              <a:t>Immune aging and the HIV-1 reservoir </a:t>
            </a:r>
          </a:p>
          <a:p>
            <a:pPr lvl="1"/>
            <a:r>
              <a:rPr lang="en-GB" sz="2400" dirty="0">
                <a:latin typeface="Gill Sans MT" panose="020B0502020104020203" pitchFamily="34" charset="77"/>
              </a:rPr>
              <a:t>More potent  LRAs for different populations with different subtypes</a:t>
            </a:r>
          </a:p>
          <a:p>
            <a:pPr lvl="1"/>
            <a:endParaRPr lang="en-GB" sz="2400" dirty="0">
              <a:latin typeface="Gill Sans MT" panose="020B0502020104020203" pitchFamily="34" charset="77"/>
            </a:endParaRPr>
          </a:p>
          <a:p>
            <a:pPr lvl="1"/>
            <a:endParaRPr lang="en-GB" sz="2400" dirty="0">
              <a:latin typeface="Gill Sans MT" panose="020B0502020104020203" pitchFamily="34" charset="77"/>
            </a:endParaRPr>
          </a:p>
          <a:p>
            <a:pPr lvl="1"/>
            <a:endParaRPr lang="en-GB" sz="2400" dirty="0">
              <a:latin typeface="Gill Sans MT" panose="020B0502020104020203" pitchFamily="34" charset="77"/>
            </a:endParaRPr>
          </a:p>
          <a:p>
            <a:endParaRPr lang="en-GB" sz="2400" dirty="0">
              <a:latin typeface="Gill Sans MT" panose="020B0502020104020203" pitchFamily="34" charset="77"/>
            </a:endParaRPr>
          </a:p>
          <a:p>
            <a:endParaRPr lang="en-GB" sz="2400" b="0" i="0" dirty="0">
              <a:effectLst/>
              <a:latin typeface="Gill Sans MT" panose="020B0502020104020203" pitchFamily="34" charset="77"/>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kumimoji="0" lang="en-US" sz="2400" b="0" i="0" u="none" strike="noStrike" kern="1200" cap="none" spc="0" normalizeH="0" baseline="0" noProof="0" dirty="0">
              <a:ln>
                <a:noFill/>
              </a:ln>
              <a:effectLst/>
              <a:uLnTx/>
              <a:uFillTx/>
              <a:latin typeface="Gill Sans MT" panose="020B0502020104020203" pitchFamily="34" charset="77"/>
              <a:ea typeface="MS PGothic" pitchFamily="34" charset="-128"/>
            </a:endParaRPr>
          </a:p>
          <a:p>
            <a:endParaRPr lang="en-GB" sz="2400" dirty="0">
              <a:latin typeface="Gill Sans MT" panose="020B0502020104020203" pitchFamily="34" charset="77"/>
            </a:endParaRPr>
          </a:p>
          <a:p>
            <a:endParaRPr lang="en-GB" dirty="0"/>
          </a:p>
        </p:txBody>
      </p:sp>
    </p:spTree>
    <p:extLst>
      <p:ext uri="{BB962C8B-B14F-4D97-AF65-F5344CB8AC3E}">
        <p14:creationId xmlns:p14="http://schemas.microsoft.com/office/powerpoint/2010/main" val="2992281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50D1-6761-D50C-1BD0-39020B393A92}"/>
              </a:ext>
            </a:extLst>
          </p:cNvPr>
          <p:cNvSpPr>
            <a:spLocks noGrp="1"/>
          </p:cNvSpPr>
          <p:nvPr>
            <p:ph type="title"/>
          </p:nvPr>
        </p:nvSpPr>
        <p:spPr>
          <a:xfrm>
            <a:off x="3124200" y="171594"/>
            <a:ext cx="8472808" cy="1223964"/>
          </a:xfrm>
        </p:spPr>
        <p:txBody>
          <a:bodyPr/>
          <a:lstStyle/>
          <a:p>
            <a:r>
              <a:rPr lang="en-UG" dirty="0"/>
              <a:t>Researchers collaboration </a:t>
            </a:r>
          </a:p>
        </p:txBody>
      </p:sp>
      <p:pic>
        <p:nvPicPr>
          <p:cNvPr id="4" name="Content Placeholder 3">
            <a:extLst>
              <a:ext uri="{FF2B5EF4-FFF2-40B4-BE49-F238E27FC236}">
                <a16:creationId xmlns:a16="http://schemas.microsoft.com/office/drawing/2014/main" id="{618910E7-975E-7C34-780B-55B29AAA8317}"/>
              </a:ext>
            </a:extLst>
          </p:cNvPr>
          <p:cNvPicPr>
            <a:picLocks noGrp="1" noChangeAspect="1"/>
          </p:cNvPicPr>
          <p:nvPr>
            <p:ph idx="1"/>
          </p:nvPr>
        </p:nvPicPr>
        <p:blipFill rotWithShape="1">
          <a:blip r:embed="rId3"/>
          <a:srcRect l="11667" t="8715" r="9979"/>
          <a:stretch/>
        </p:blipFill>
        <p:spPr>
          <a:xfrm>
            <a:off x="442918" y="1540920"/>
            <a:ext cx="6309360" cy="5145486"/>
          </a:xfrm>
          <a:prstGeom prst="rect">
            <a:avLst/>
          </a:prstGeom>
        </p:spPr>
      </p:pic>
      <p:sp>
        <p:nvSpPr>
          <p:cNvPr id="5" name="Content Placeholder 2">
            <a:extLst>
              <a:ext uri="{FF2B5EF4-FFF2-40B4-BE49-F238E27FC236}">
                <a16:creationId xmlns:a16="http://schemas.microsoft.com/office/drawing/2014/main" id="{8D305731-1A68-28AE-349B-5E8998EBEE75}"/>
              </a:ext>
            </a:extLst>
          </p:cNvPr>
          <p:cNvSpPr txBox="1">
            <a:spLocks/>
          </p:cNvSpPr>
          <p:nvPr/>
        </p:nvSpPr>
        <p:spPr>
          <a:xfrm>
            <a:off x="7208520" y="2614020"/>
            <a:ext cx="4252989" cy="1629960"/>
          </a:xfrm>
          <a:prstGeom prst="rect">
            <a:avLst/>
          </a:prstGeom>
          <a:solidFill>
            <a:schemeClr val="bg1">
              <a:lumMod val="95000"/>
            </a:schemeClr>
          </a:solidFill>
        </p:spPr>
        <p:txBody>
          <a:bodyPr vert="horz" lIns="0" tIns="0" rIns="0" bIns="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defRPr/>
            </a:pPr>
            <a:r>
              <a:rPr lang="en-US" sz="2400" dirty="0">
                <a:solidFill>
                  <a:prstClr val="black"/>
                </a:solidFill>
                <a:latin typeface="Gill Sans MT" panose="020B0502020104020203" pitchFamily="34" charset="77"/>
              </a:rPr>
              <a:t>Increased collaboration among the researchers on the different continents will bridge gaps in the HIV persistence research</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endParaRPr>
          </a:p>
          <a:p>
            <a:pPr>
              <a:spcBef>
                <a:spcPct val="20000"/>
              </a:spcBef>
              <a:defRPr/>
            </a:pPr>
            <a:endParaRPr lang="en-GB" sz="2400" dirty="0">
              <a:latin typeface="Gill Sans MT" panose="020B0502020104020203" pitchFamily="34" charset="77"/>
            </a:endParaRPr>
          </a:p>
          <a:p>
            <a:pPr>
              <a:spcBef>
                <a:spcPct val="20000"/>
              </a:spcBef>
              <a:defRPr/>
            </a:pPr>
            <a:endParaRPr lang="en-GB" sz="2400" dirty="0">
              <a:latin typeface="Gill Sans MT" panose="020B0502020104020203" pitchFamily="34" charset="77"/>
            </a:endParaRPr>
          </a:p>
          <a:p>
            <a:pPr marL="0" indent="0">
              <a:spcBef>
                <a:spcPct val="20000"/>
              </a:spcBef>
              <a:buFont typeface="Arial" panose="020B0604020202020204" pitchFamily="34" charset="0"/>
              <a:buNone/>
              <a:defRPr/>
            </a:pPr>
            <a:endParaRPr lang="en-US" sz="2400" dirty="0">
              <a:solidFill>
                <a:prstClr val="black"/>
              </a:solidFill>
              <a:latin typeface="Gill Sans MT" panose="020B0502020104020203" pitchFamily="34" charset="77"/>
            </a:endParaRPr>
          </a:p>
          <a:p>
            <a:pPr marL="0" indent="0">
              <a:spcBef>
                <a:spcPct val="20000"/>
              </a:spcBef>
              <a:buFont typeface="Arial" panose="020B0604020202020204" pitchFamily="34" charset="0"/>
              <a:buNone/>
              <a:defRPr/>
            </a:pPr>
            <a:endParaRPr lang="en-US" sz="2400" dirty="0">
              <a:solidFill>
                <a:prstClr val="black"/>
              </a:solidFill>
              <a:latin typeface="Gill Sans MT" panose="020B0502020104020203" pitchFamily="34" charset="77"/>
            </a:endParaRPr>
          </a:p>
          <a:p>
            <a:pPr marL="0" indent="0">
              <a:buFont typeface="Arial" panose="020B0604020202020204" pitchFamily="34" charset="0"/>
              <a:buNone/>
            </a:pPr>
            <a:endParaRPr lang="en-US" sz="2400" dirty="0">
              <a:latin typeface="Gill Sans MT" panose="020B0502020104020203" pitchFamily="34" charset="77"/>
              <a:ea typeface="MS PGothic" pitchFamily="34" charset="-128"/>
            </a:endParaRPr>
          </a:p>
          <a:p>
            <a:endParaRPr lang="en-US" sz="2400" dirty="0">
              <a:latin typeface="Gill Sans MT" panose="020B0502020104020203" pitchFamily="34" charset="77"/>
              <a:ea typeface="MS PGothic" pitchFamily="34" charset="-128"/>
            </a:endParaRPr>
          </a:p>
          <a:p>
            <a:endParaRPr lang="en-US" sz="2400" dirty="0">
              <a:latin typeface="Gill Sans MT" panose="020B0502020104020203" pitchFamily="34" charset="77"/>
              <a:ea typeface="MS PGothic" pitchFamily="34" charset="-128"/>
            </a:endParaRPr>
          </a:p>
          <a:p>
            <a:endParaRPr lang="en-US" sz="2400" dirty="0">
              <a:latin typeface="Gill Sans MT" panose="020B0502020104020203" pitchFamily="34" charset="77"/>
              <a:ea typeface="MS PGothic" pitchFamily="34" charset="-128"/>
            </a:endParaRPr>
          </a:p>
          <a:p>
            <a:endParaRPr lang="en-GB" sz="2400" dirty="0">
              <a:latin typeface="Gill Sans MT" panose="020B0502020104020203" pitchFamily="34" charset="77"/>
            </a:endParaRPr>
          </a:p>
          <a:p>
            <a:endParaRPr lang="en-GB" dirty="0"/>
          </a:p>
        </p:txBody>
      </p:sp>
    </p:spTree>
    <p:extLst>
      <p:ext uri="{BB962C8B-B14F-4D97-AF65-F5344CB8AC3E}">
        <p14:creationId xmlns:p14="http://schemas.microsoft.com/office/powerpoint/2010/main" val="3444145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0C1079-0150-383D-EF8F-428A6AA23761}"/>
              </a:ext>
            </a:extLst>
          </p:cNvPr>
          <p:cNvSpPr txBox="1"/>
          <p:nvPr/>
        </p:nvSpPr>
        <p:spPr>
          <a:xfrm>
            <a:off x="689547" y="1873770"/>
            <a:ext cx="11092721" cy="3931846"/>
          </a:xfrm>
          <a:prstGeom prst="rect">
            <a:avLst/>
          </a:prstGeom>
          <a:noFill/>
        </p:spPr>
        <p:txBody>
          <a:bodyPr wrap="square">
            <a:spAutoFit/>
          </a:bodyPr>
          <a:lstStyle/>
          <a:p>
            <a:pPr marL="342900" indent="-342900">
              <a:buFont typeface="Arial" panose="020B0604020202020204" pitchFamily="34" charset="0"/>
              <a:buChar char="•"/>
            </a:pPr>
            <a:r>
              <a:rPr lang="en-GB" sz="2400" b="0" i="0" dirty="0">
                <a:solidFill>
                  <a:srgbClr val="2A2A2A"/>
                </a:solidFill>
                <a:effectLst/>
                <a:latin typeface="Gill Sans MT" panose="020B0502020104020203" pitchFamily="34" charset="77"/>
              </a:rPr>
              <a:t>Finding a cure for HIV remains an ambitious yet uncertain goal, necessitating extensive and innovative research efforts </a:t>
            </a:r>
            <a:r>
              <a:rPr lang="en-GB" sz="2000" b="0" i="0" dirty="0">
                <a:solidFill>
                  <a:schemeClr val="tx2"/>
                </a:solidFill>
                <a:effectLst/>
                <a:latin typeface="Gill Sans MT" panose="020B0502020104020203" pitchFamily="34" charset="77"/>
              </a:rPr>
              <a:t>(</a:t>
            </a:r>
            <a:r>
              <a:rPr lang="en-GB" sz="2000" b="0" i="0" u="none" strike="noStrike" dirty="0">
                <a:solidFill>
                  <a:srgbClr val="E0001B"/>
                </a:solidFill>
                <a:effectLst/>
                <a:latin typeface="Gill Sans MT" panose="020B0502020104020203" pitchFamily="34" charset="77"/>
                <a:hlinkClick r:id="rId3" tooltip="Correspondence information about the author Mark Dybul, MD ">
                  <a:extLst>
                    <a:ext uri="{A12FA001-AC4F-418D-AE19-62706E023703}">
                      <ahyp:hlinkClr xmlns:ahyp="http://schemas.microsoft.com/office/drawing/2018/hyperlinkcolor" val="tx"/>
                    </a:ext>
                  </a:extLst>
                </a:hlinkClick>
              </a:rPr>
              <a:t>Mark Dybul</a:t>
            </a:r>
            <a:r>
              <a:rPr lang="en-GB" sz="2000" dirty="0">
                <a:solidFill>
                  <a:srgbClr val="E0001B"/>
                </a:solidFill>
                <a:latin typeface="Gill Sans MT" panose="020B0502020104020203" pitchFamily="34" charset="77"/>
                <a:hlinkClick r:id="rId3" tooltip="Correspondence information about the author Mark Dybul, MD ">
                  <a:extLst>
                    <a:ext uri="{A12FA001-AC4F-418D-AE19-62706E023703}">
                      <ahyp:hlinkClr xmlns:ahyp="http://schemas.microsoft.com/office/drawing/2018/hyperlinkcolor" val="tx"/>
                    </a:ext>
                  </a:extLst>
                </a:hlinkClick>
              </a:rPr>
              <a:t> </a:t>
            </a:r>
            <a:r>
              <a:rPr lang="en-GB" sz="2000" i="1" dirty="0">
                <a:solidFill>
                  <a:srgbClr val="E0001B"/>
                </a:solidFill>
                <a:latin typeface="Gill Sans MT" panose="020B0502020104020203" pitchFamily="34" charset="77"/>
                <a:hlinkClick r:id="rId3" tooltip="Correspondence information about the author Mark Dybul, MD ">
                  <a:extLst>
                    <a:ext uri="{A12FA001-AC4F-418D-AE19-62706E023703}">
                      <ahyp:hlinkClr xmlns:ahyp="http://schemas.microsoft.com/office/drawing/2018/hyperlinkcolor" val="tx"/>
                    </a:ext>
                  </a:extLst>
                </a:hlinkClick>
              </a:rPr>
              <a:t>et al. </a:t>
            </a:r>
            <a:r>
              <a:rPr lang="en-GB" sz="2000" b="0" i="1" u="none" strike="noStrike" dirty="0">
                <a:solidFill>
                  <a:schemeClr val="tx2"/>
                </a:solidFill>
                <a:effectLst/>
                <a:latin typeface="Gill Sans MT" panose="020B0502020104020203" pitchFamily="34" charset="77"/>
                <a:hlinkClick r:id="rId3" tooltip="Correspondence information about the author Mark Dybul, MD ">
                  <a:extLst>
                    <a:ext uri="{A12FA001-AC4F-418D-AE19-62706E023703}">
                      <ahyp:hlinkClr xmlns:ahyp="http://schemas.microsoft.com/office/drawing/2018/hyperlinkcolor" val="tx"/>
                    </a:ext>
                  </a:extLst>
                </a:hlinkClick>
              </a:rPr>
              <a:t> </a:t>
            </a:r>
            <a:r>
              <a:rPr lang="en-GB" sz="2000" b="0" i="0" u="none" strike="noStrike" dirty="0">
                <a:solidFill>
                  <a:schemeClr val="tx2"/>
                </a:solidFill>
                <a:effectLst/>
                <a:latin typeface="Gill Sans MT" panose="020B0502020104020203" pitchFamily="34" charset="77"/>
              </a:rPr>
              <a:t>)</a:t>
            </a:r>
            <a:endParaRPr lang="en-GB" sz="2000" b="0" i="0" dirty="0">
              <a:solidFill>
                <a:schemeClr val="tx2"/>
              </a:solidFill>
              <a:effectLst/>
              <a:latin typeface="Gill Sans MT" panose="020B0502020104020203" pitchFamily="34" charset="77"/>
            </a:endParaRPr>
          </a:p>
          <a:p>
            <a:pPr marL="342900" indent="-342900">
              <a:buFont typeface="Arial" panose="020B0604020202020204" pitchFamily="34" charset="0"/>
              <a:buChar char="•"/>
            </a:pPr>
            <a:endParaRPr lang="en-GB" sz="2400" b="0" i="0" dirty="0">
              <a:solidFill>
                <a:srgbClr val="2A2A2A"/>
              </a:solidFill>
              <a:effectLst/>
              <a:latin typeface="Gill Sans MT" panose="020B0502020104020203" pitchFamily="34" charset="77"/>
            </a:endParaRPr>
          </a:p>
          <a:p>
            <a:pPr marL="342900" indent="-342900" algn="l">
              <a:lnSpc>
                <a:spcPts val="2250"/>
              </a:lnSpc>
              <a:buFont typeface="Arial" panose="020B0604020202020204" pitchFamily="34" charset="0"/>
              <a:buChar char="•"/>
            </a:pPr>
            <a:r>
              <a:rPr lang="en-GB" sz="2400" b="0" i="0" dirty="0">
                <a:solidFill>
                  <a:srgbClr val="2A2A2A"/>
                </a:solidFill>
                <a:effectLst/>
                <a:latin typeface="Gill Sans MT" panose="020B0502020104020203" pitchFamily="34" charset="77"/>
              </a:rPr>
              <a:t>An ideal HIV cure should be safe, effective, durable, scalable, and cost-effective </a:t>
            </a:r>
            <a:r>
              <a:rPr lang="en-GB" sz="2400" b="1" i="0" dirty="0">
                <a:solidFill>
                  <a:srgbClr val="FF0000"/>
                </a:solidFill>
                <a:effectLst/>
                <a:latin typeface="Gill Sans MT" panose="020B0502020104020203" pitchFamily="34" charset="77"/>
              </a:rPr>
              <a:t>for all people, everywhere</a:t>
            </a:r>
            <a:r>
              <a:rPr lang="en-GB" sz="2400" b="0" i="0" dirty="0">
                <a:solidFill>
                  <a:srgbClr val="2A2A2A"/>
                </a:solidFill>
                <a:effectLst/>
                <a:latin typeface="Gill Sans MT" panose="020B0502020104020203" pitchFamily="34" charset="77"/>
              </a:rPr>
              <a:t>. Moreover, it should ideally confer protection against reinfection </a:t>
            </a:r>
            <a:r>
              <a:rPr lang="en-GB" sz="2000" b="0" i="0" dirty="0">
                <a:solidFill>
                  <a:schemeClr val="tx2"/>
                </a:solidFill>
                <a:effectLst/>
                <a:latin typeface="Gill Sans MT" panose="020B0502020104020203" pitchFamily="34" charset="77"/>
              </a:rPr>
              <a:t>(</a:t>
            </a:r>
            <a:r>
              <a:rPr lang="en-GB" sz="2000" b="0" i="0" dirty="0" err="1">
                <a:solidFill>
                  <a:schemeClr val="tx2"/>
                </a:solidFill>
                <a:effectLst/>
                <a:latin typeface="Gill Sans MT" panose="020B0502020104020203" pitchFamily="34" charset="77"/>
              </a:rPr>
              <a:t>Thumbi</a:t>
            </a:r>
            <a:r>
              <a:rPr lang="en-GB" sz="2000" b="0" i="0" dirty="0">
                <a:solidFill>
                  <a:schemeClr val="tx2"/>
                </a:solidFill>
                <a:effectLst/>
                <a:latin typeface="Gill Sans MT" panose="020B0502020104020203" pitchFamily="34" charset="77"/>
              </a:rPr>
              <a:t> </a:t>
            </a:r>
            <a:r>
              <a:rPr lang="en-GB" sz="2000" b="0" i="0" dirty="0" err="1">
                <a:solidFill>
                  <a:schemeClr val="tx2"/>
                </a:solidFill>
                <a:effectLst/>
                <a:latin typeface="Gill Sans MT" panose="020B0502020104020203" pitchFamily="34" charset="77"/>
              </a:rPr>
              <a:t>Ndung’u</a:t>
            </a:r>
            <a:r>
              <a:rPr lang="en-GB" sz="2000" b="0" i="0" dirty="0">
                <a:solidFill>
                  <a:schemeClr val="tx2"/>
                </a:solidFill>
                <a:effectLst/>
                <a:latin typeface="Gill Sans MT" panose="020B0502020104020203" pitchFamily="34" charset="77"/>
              </a:rPr>
              <a:t> </a:t>
            </a:r>
            <a:r>
              <a:rPr lang="en-GB" sz="2000" b="0" i="1" dirty="0">
                <a:solidFill>
                  <a:schemeClr val="tx2"/>
                </a:solidFill>
                <a:effectLst/>
                <a:latin typeface="Gill Sans MT" panose="020B0502020104020203" pitchFamily="34" charset="77"/>
              </a:rPr>
              <a:t>et al. </a:t>
            </a:r>
            <a:r>
              <a:rPr lang="en-GB" sz="2000" b="0" i="0" dirty="0">
                <a:solidFill>
                  <a:schemeClr val="tx2"/>
                </a:solidFill>
                <a:effectLst/>
                <a:latin typeface="Gill Sans MT" panose="020B0502020104020203" pitchFamily="34" charset="77"/>
              </a:rPr>
              <a:t>)</a:t>
            </a:r>
          </a:p>
          <a:p>
            <a:pPr marL="342900" indent="-342900">
              <a:buFont typeface="Arial" panose="020B0604020202020204" pitchFamily="34" charset="0"/>
              <a:buChar char="•"/>
            </a:pPr>
            <a:endParaRPr lang="en-GB" sz="2400" b="0" i="0" dirty="0">
              <a:solidFill>
                <a:srgbClr val="2A2A2A"/>
              </a:solidFill>
              <a:effectLst/>
              <a:latin typeface="Gill Sans MT" panose="020B0502020104020203" pitchFamily="34" charset="77"/>
            </a:endParaRPr>
          </a:p>
          <a:p>
            <a:pPr marL="342900" indent="-342900">
              <a:buFont typeface="Arial" panose="020B0604020202020204" pitchFamily="34" charset="0"/>
              <a:buChar char="•"/>
            </a:pPr>
            <a:r>
              <a:rPr lang="en-GB" sz="2400" b="0" i="0" dirty="0">
                <a:solidFill>
                  <a:srgbClr val="2A2A2A"/>
                </a:solidFill>
                <a:effectLst/>
                <a:latin typeface="Gill Sans MT" panose="020B0502020104020203" pitchFamily="34" charset="77"/>
              </a:rPr>
              <a:t>It is crucial to keep an open mind and explore various potential mechanisms of viral persistence </a:t>
            </a:r>
            <a:r>
              <a:rPr lang="en-GB" sz="2400" b="1" dirty="0">
                <a:solidFill>
                  <a:srgbClr val="FF0000"/>
                </a:solidFill>
                <a:latin typeface="Gill Sans MT" panose="020B0502020104020203" pitchFamily="34" charset="77"/>
              </a:rPr>
              <a:t>among</a:t>
            </a:r>
            <a:r>
              <a:rPr lang="en-GB" sz="2400" b="1" i="0" dirty="0">
                <a:solidFill>
                  <a:srgbClr val="FF0000"/>
                </a:solidFill>
                <a:effectLst/>
                <a:latin typeface="Gill Sans MT" panose="020B0502020104020203" pitchFamily="34" charset="77"/>
              </a:rPr>
              <a:t> all people, everywhere</a:t>
            </a:r>
            <a:r>
              <a:rPr lang="en-GB" sz="2400" b="0" i="0" dirty="0">
                <a:solidFill>
                  <a:srgbClr val="2A2A2A"/>
                </a:solidFill>
                <a:effectLst/>
                <a:latin typeface="Gill Sans MT" panose="020B0502020104020203" pitchFamily="34" charset="77"/>
              </a:rPr>
              <a:t> undergoing ART </a:t>
            </a:r>
            <a:r>
              <a:rPr lang="en-GB" sz="2000" b="0" i="0" dirty="0">
                <a:solidFill>
                  <a:schemeClr val="tx2"/>
                </a:solidFill>
                <a:effectLst/>
                <a:latin typeface="Gill Sans MT" panose="020B0502020104020203" pitchFamily="34" charset="77"/>
              </a:rPr>
              <a:t>(Martinez-Picado </a:t>
            </a:r>
            <a:r>
              <a:rPr lang="en-GB" sz="2000" b="0" i="1" dirty="0">
                <a:solidFill>
                  <a:schemeClr val="tx2"/>
                </a:solidFill>
                <a:effectLst/>
                <a:latin typeface="Gill Sans MT" panose="020B0502020104020203" pitchFamily="34" charset="77"/>
              </a:rPr>
              <a:t>et al.</a:t>
            </a:r>
            <a:r>
              <a:rPr lang="en-GB" sz="2000" b="0" i="0" dirty="0">
                <a:solidFill>
                  <a:schemeClr val="tx2"/>
                </a:solidFill>
                <a:effectLst/>
                <a:latin typeface="Gill Sans MT" panose="020B0502020104020203" pitchFamily="34" charset="77"/>
              </a:rPr>
              <a:t>) </a:t>
            </a:r>
          </a:p>
          <a:p>
            <a:pPr marL="342900" indent="-342900">
              <a:buFont typeface="Arial" panose="020B0604020202020204" pitchFamily="34" charset="0"/>
              <a:buChar char="•"/>
            </a:pPr>
            <a:endParaRPr lang="en-GB" sz="2400" b="0" i="0" dirty="0">
              <a:solidFill>
                <a:srgbClr val="2A2A2A"/>
              </a:solidFill>
              <a:effectLst/>
              <a:latin typeface="Gill Sans MT" panose="020B0502020104020203" pitchFamily="34" charset="77"/>
            </a:endParaRPr>
          </a:p>
          <a:p>
            <a:pPr marL="342900" indent="-342900">
              <a:buFont typeface="Arial" panose="020B0604020202020204" pitchFamily="34" charset="0"/>
              <a:buChar char="•"/>
            </a:pPr>
            <a:endParaRPr lang="en-GB" sz="2400" dirty="0">
              <a:latin typeface="Gill Sans MT" panose="020B0502020104020203" pitchFamily="34" charset="77"/>
            </a:endParaRPr>
          </a:p>
        </p:txBody>
      </p:sp>
      <p:sp>
        <p:nvSpPr>
          <p:cNvPr id="2" name="Title 1">
            <a:extLst>
              <a:ext uri="{FF2B5EF4-FFF2-40B4-BE49-F238E27FC236}">
                <a16:creationId xmlns:a16="http://schemas.microsoft.com/office/drawing/2014/main" id="{E536557D-AA90-76D0-88F7-7F820EF15A3C}"/>
              </a:ext>
            </a:extLst>
          </p:cNvPr>
          <p:cNvSpPr txBox="1">
            <a:spLocks/>
          </p:cNvSpPr>
          <p:nvPr/>
        </p:nvSpPr>
        <p:spPr>
          <a:xfrm>
            <a:off x="3007118" y="441326"/>
            <a:ext cx="7632692" cy="802858"/>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G" dirty="0"/>
              <a:t>Conclusion</a:t>
            </a:r>
          </a:p>
        </p:txBody>
      </p:sp>
    </p:spTree>
    <p:extLst>
      <p:ext uri="{BB962C8B-B14F-4D97-AF65-F5344CB8AC3E}">
        <p14:creationId xmlns:p14="http://schemas.microsoft.com/office/powerpoint/2010/main" val="272134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0C1079-0150-383D-EF8F-428A6AA23761}"/>
              </a:ext>
            </a:extLst>
          </p:cNvPr>
          <p:cNvSpPr txBox="1"/>
          <p:nvPr/>
        </p:nvSpPr>
        <p:spPr>
          <a:xfrm>
            <a:off x="689547" y="2368445"/>
            <a:ext cx="11092721" cy="1754326"/>
          </a:xfrm>
          <a:prstGeom prst="rect">
            <a:avLst/>
          </a:prstGeom>
          <a:noFill/>
        </p:spPr>
        <p:txBody>
          <a:bodyPr wrap="square">
            <a:spAutoFit/>
          </a:bodyPr>
          <a:lstStyle/>
          <a:p>
            <a:pPr algn="ctr"/>
            <a:r>
              <a:rPr lang="en-GB" sz="2800" dirty="0">
                <a:latin typeface="Gill Sans MT" panose="020B0502020104020203" pitchFamily="34" charset="77"/>
              </a:rPr>
              <a:t>Investigating HIV persistence in different populations, and early inclusion of different populations in testing of candidate therapies, will save time and costs and yield a broadly applicable cure</a:t>
            </a:r>
          </a:p>
          <a:p>
            <a:pPr marL="342900" indent="-342900" algn="ctr">
              <a:buFont typeface="Arial" panose="020B0604020202020204" pitchFamily="34" charset="0"/>
              <a:buChar char="•"/>
            </a:pPr>
            <a:endParaRPr lang="en-GB" sz="2400" dirty="0">
              <a:latin typeface="Gill Sans MT" panose="020B0502020104020203" pitchFamily="34" charset="77"/>
            </a:endParaRPr>
          </a:p>
        </p:txBody>
      </p:sp>
      <p:sp>
        <p:nvSpPr>
          <p:cNvPr id="2" name="Title 1">
            <a:extLst>
              <a:ext uri="{FF2B5EF4-FFF2-40B4-BE49-F238E27FC236}">
                <a16:creationId xmlns:a16="http://schemas.microsoft.com/office/drawing/2014/main" id="{E536557D-AA90-76D0-88F7-7F820EF15A3C}"/>
              </a:ext>
            </a:extLst>
          </p:cNvPr>
          <p:cNvSpPr txBox="1">
            <a:spLocks/>
          </p:cNvSpPr>
          <p:nvPr/>
        </p:nvSpPr>
        <p:spPr>
          <a:xfrm>
            <a:off x="3801597" y="876041"/>
            <a:ext cx="4023269" cy="802858"/>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G" dirty="0"/>
              <a:t>Take home</a:t>
            </a:r>
          </a:p>
        </p:txBody>
      </p:sp>
    </p:spTree>
    <p:extLst>
      <p:ext uri="{BB962C8B-B14F-4D97-AF65-F5344CB8AC3E}">
        <p14:creationId xmlns:p14="http://schemas.microsoft.com/office/powerpoint/2010/main" val="3246424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D0F456-254E-65C9-3EF4-AFCD7C3556A5}"/>
              </a:ext>
            </a:extLst>
          </p:cNvPr>
          <p:cNvSpPr txBox="1">
            <a:spLocks/>
          </p:cNvSpPr>
          <p:nvPr/>
        </p:nvSpPr>
        <p:spPr>
          <a:xfrm>
            <a:off x="2902187" y="831070"/>
            <a:ext cx="7632692" cy="802858"/>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G" dirty="0"/>
              <a:t>Acknowledgements</a:t>
            </a:r>
          </a:p>
        </p:txBody>
      </p:sp>
      <p:pic>
        <p:nvPicPr>
          <p:cNvPr id="4" name="Picture 4" descr="AFREhealth 5th Symposium - Professor ...">
            <a:extLst>
              <a:ext uri="{FF2B5EF4-FFF2-40B4-BE49-F238E27FC236}">
                <a16:creationId xmlns:a16="http://schemas.microsoft.com/office/drawing/2014/main" id="{E491FDBC-A8CB-7536-48AF-0E4BABC4D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560"/>
          <a:stretch/>
        </p:blipFill>
        <p:spPr bwMode="auto">
          <a:xfrm>
            <a:off x="2302342" y="2719774"/>
            <a:ext cx="2229806" cy="1781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teven Reynolds (@sreyno80) / X">
            <a:extLst>
              <a:ext uri="{FF2B5EF4-FFF2-40B4-BE49-F238E27FC236}">
                <a16:creationId xmlns:a16="http://schemas.microsoft.com/office/drawing/2014/main" id="{4FC3400C-9CB3-53E0-B3B9-96BE0C17C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280" y="2719774"/>
            <a:ext cx="2041774" cy="2041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985079C-0961-42E6-954B-FC4804269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831" y="5235600"/>
            <a:ext cx="2041774" cy="1157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iversity Logo – Brand Guidelines">
            <a:extLst>
              <a:ext uri="{FF2B5EF4-FFF2-40B4-BE49-F238E27FC236}">
                <a16:creationId xmlns:a16="http://schemas.microsoft.com/office/drawing/2014/main" id="{C80CD6F2-2C70-9A56-6C1F-D5DD8887A37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5706" y="5261735"/>
            <a:ext cx="2330328" cy="11651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infectious diseases institute logo">
            <a:extLst>
              <a:ext uri="{FF2B5EF4-FFF2-40B4-BE49-F238E27FC236}">
                <a16:creationId xmlns:a16="http://schemas.microsoft.com/office/drawing/2014/main" id="{E65297C0-FE6F-758B-F5B1-FE6D6BCAFDB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741949" y="5467407"/>
            <a:ext cx="2057557" cy="925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D5A2816-F79B-4CE6-5915-4F581C1079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382" y="2719774"/>
            <a:ext cx="1781327" cy="17813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3295C30-7FEC-353D-3DB3-A39ECB121B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7123" y="2719774"/>
            <a:ext cx="1994590" cy="19945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6FDC50A-72C1-13E1-97AC-472BD6B82B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9781" y="2719774"/>
            <a:ext cx="1853430" cy="18534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234FB2-D512-0D43-02F0-1FB14C7EA633}"/>
              </a:ext>
            </a:extLst>
          </p:cNvPr>
          <p:cNvSpPr txBox="1"/>
          <p:nvPr/>
        </p:nvSpPr>
        <p:spPr>
          <a:xfrm>
            <a:off x="163649" y="4712380"/>
            <a:ext cx="1406154" cy="523220"/>
          </a:xfrm>
          <a:prstGeom prst="rect">
            <a:avLst/>
          </a:prstGeom>
          <a:noFill/>
        </p:spPr>
        <p:txBody>
          <a:bodyPr wrap="none" rtlCol="0">
            <a:spAutoFit/>
          </a:bodyPr>
          <a:lstStyle/>
          <a:p>
            <a:r>
              <a:rPr lang="en-UG" sz="2800" dirty="0">
                <a:latin typeface="Gill Sans MT" panose="020B0502020104020203" pitchFamily="34" charset="77"/>
              </a:rPr>
              <a:t>Funding </a:t>
            </a:r>
          </a:p>
        </p:txBody>
      </p:sp>
      <p:grpSp>
        <p:nvGrpSpPr>
          <p:cNvPr id="14" name="Group 13">
            <a:extLst>
              <a:ext uri="{FF2B5EF4-FFF2-40B4-BE49-F238E27FC236}">
                <a16:creationId xmlns:a16="http://schemas.microsoft.com/office/drawing/2014/main" id="{FE8DBF08-6125-B508-3719-76FD5A24618C}"/>
              </a:ext>
            </a:extLst>
          </p:cNvPr>
          <p:cNvGrpSpPr/>
          <p:nvPr/>
        </p:nvGrpSpPr>
        <p:grpSpPr>
          <a:xfrm>
            <a:off x="9733590" y="213350"/>
            <a:ext cx="2059176" cy="832583"/>
            <a:chOff x="9070917" y="318490"/>
            <a:chExt cx="2808588" cy="1165736"/>
          </a:xfrm>
        </p:grpSpPr>
        <p:pic>
          <p:nvPicPr>
            <p:cNvPr id="15" name="Picture 14">
              <a:extLst>
                <a:ext uri="{FF2B5EF4-FFF2-40B4-BE49-F238E27FC236}">
                  <a16:creationId xmlns:a16="http://schemas.microsoft.com/office/drawing/2014/main" id="{C13BBAB6-71D6-6516-C427-218D2E6C6B22}"/>
                </a:ext>
              </a:extLst>
            </p:cNvPr>
            <p:cNvPicPr>
              <a:picLocks noChangeAspect="1"/>
            </p:cNvPicPr>
            <p:nvPr/>
          </p:nvPicPr>
          <p:blipFill>
            <a:blip r:embed="rId11"/>
            <a:stretch>
              <a:fillRect/>
            </a:stretch>
          </p:blipFill>
          <p:spPr>
            <a:xfrm>
              <a:off x="9070917" y="371929"/>
              <a:ext cx="1303841" cy="1112297"/>
            </a:xfrm>
            <a:prstGeom prst="rect">
              <a:avLst/>
            </a:prstGeom>
          </p:spPr>
        </p:pic>
        <p:pic>
          <p:nvPicPr>
            <p:cNvPr id="16" name="Picture 15">
              <a:extLst>
                <a:ext uri="{FF2B5EF4-FFF2-40B4-BE49-F238E27FC236}">
                  <a16:creationId xmlns:a16="http://schemas.microsoft.com/office/drawing/2014/main" id="{A3F2D54C-6B09-9225-BCA0-4D7F9661C1DD}"/>
                </a:ext>
              </a:extLst>
            </p:cNvPr>
            <p:cNvPicPr>
              <a:picLocks noChangeAspect="1"/>
            </p:cNvPicPr>
            <p:nvPr/>
          </p:nvPicPr>
          <p:blipFill>
            <a:blip r:embed="rId12"/>
            <a:stretch>
              <a:fillRect/>
            </a:stretch>
          </p:blipFill>
          <p:spPr>
            <a:xfrm>
              <a:off x="10235518" y="318490"/>
              <a:ext cx="1643987" cy="1165736"/>
            </a:xfrm>
            <a:prstGeom prst="rect">
              <a:avLst/>
            </a:prstGeom>
          </p:spPr>
        </p:pic>
      </p:grpSp>
      <p:pic>
        <p:nvPicPr>
          <p:cNvPr id="1032" name="Picture 8">
            <a:extLst>
              <a:ext uri="{FF2B5EF4-FFF2-40B4-BE49-F238E27FC236}">
                <a16:creationId xmlns:a16="http://schemas.microsoft.com/office/drawing/2014/main" id="{A8C8CBEF-55CF-0C51-A69C-95EECC600D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73851" y="5665704"/>
            <a:ext cx="1658884" cy="51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AS strategy for an HIV cure (2021): an ...">
            <a:extLst>
              <a:ext uri="{FF2B5EF4-FFF2-40B4-BE49-F238E27FC236}">
                <a16:creationId xmlns:a16="http://schemas.microsoft.com/office/drawing/2014/main" id="{19EF8169-35EC-0890-9A16-26DDEFBAF6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649" y="5467407"/>
            <a:ext cx="2026843" cy="1026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0FB611D-7DBD-4EE1-3633-55F4D94B5016}"/>
              </a:ext>
            </a:extLst>
          </p:cNvPr>
          <p:cNvSpPr txBox="1"/>
          <p:nvPr/>
        </p:nvSpPr>
        <p:spPr>
          <a:xfrm>
            <a:off x="253382" y="1779130"/>
            <a:ext cx="1415772" cy="523220"/>
          </a:xfrm>
          <a:prstGeom prst="rect">
            <a:avLst/>
          </a:prstGeom>
          <a:noFill/>
        </p:spPr>
        <p:txBody>
          <a:bodyPr wrap="none" rtlCol="0">
            <a:spAutoFit/>
          </a:bodyPr>
          <a:lstStyle/>
          <a:p>
            <a:r>
              <a:rPr lang="en-UG" sz="2800" dirty="0">
                <a:latin typeface="Gill Sans MT" panose="020B0502020104020203" pitchFamily="34" charset="77"/>
              </a:rPr>
              <a:t>Mentors</a:t>
            </a:r>
          </a:p>
        </p:txBody>
      </p:sp>
    </p:spTree>
    <p:extLst>
      <p:ext uri="{BB962C8B-B14F-4D97-AF65-F5344CB8AC3E}">
        <p14:creationId xmlns:p14="http://schemas.microsoft.com/office/powerpoint/2010/main" val="178532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7D2BA-764D-D724-3388-E8512AAAAE93}"/>
              </a:ext>
            </a:extLst>
          </p:cNvPr>
          <p:cNvSpPr txBox="1"/>
          <p:nvPr/>
        </p:nvSpPr>
        <p:spPr>
          <a:xfrm>
            <a:off x="3264195" y="2721114"/>
            <a:ext cx="5445722" cy="707886"/>
          </a:xfrm>
          <a:prstGeom prst="rect">
            <a:avLst/>
          </a:prstGeom>
          <a:noFill/>
        </p:spPr>
        <p:txBody>
          <a:bodyPr wrap="none" rtlCol="0">
            <a:spAutoFit/>
          </a:bodyPr>
          <a:lstStyle/>
          <a:p>
            <a:r>
              <a:rPr lang="en-UG" sz="4000" b="1" dirty="0">
                <a:solidFill>
                  <a:srgbClr val="C00000"/>
                </a:solidFill>
                <a:latin typeface="Bradley Hand ITC" panose="020F0502020204030204" pitchFamily="34" charset="0"/>
                <a:cs typeface="Bradley Hand ITC" panose="020F0502020204030204" pitchFamily="34" charset="0"/>
              </a:rPr>
              <a:t>Thank you for listening</a:t>
            </a:r>
          </a:p>
        </p:txBody>
      </p:sp>
    </p:spTree>
    <p:extLst>
      <p:ext uri="{BB962C8B-B14F-4D97-AF65-F5344CB8AC3E}">
        <p14:creationId xmlns:p14="http://schemas.microsoft.com/office/powerpoint/2010/main" val="2779666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A0ADF-86D6-97AA-AE67-F456EC0C156D}"/>
              </a:ext>
            </a:extLst>
          </p:cNvPr>
          <p:cNvPicPr>
            <a:picLocks noChangeAspect="1"/>
          </p:cNvPicPr>
          <p:nvPr/>
        </p:nvPicPr>
        <p:blipFill rotWithShape="1">
          <a:blip r:embed="rId3"/>
          <a:srcRect t="18760"/>
          <a:stretch/>
        </p:blipFill>
        <p:spPr>
          <a:xfrm>
            <a:off x="7613374" y="1952198"/>
            <a:ext cx="4578626" cy="2625659"/>
          </a:xfrm>
          <a:prstGeom prst="rect">
            <a:avLst/>
          </a:prstGeom>
        </p:spPr>
      </p:pic>
      <p:sp>
        <p:nvSpPr>
          <p:cNvPr id="4" name="TextBox 3">
            <a:extLst>
              <a:ext uri="{FF2B5EF4-FFF2-40B4-BE49-F238E27FC236}">
                <a16:creationId xmlns:a16="http://schemas.microsoft.com/office/drawing/2014/main" id="{7895E57A-892E-92B8-59E9-7930925B3ED9}"/>
              </a:ext>
            </a:extLst>
          </p:cNvPr>
          <p:cNvSpPr txBox="1"/>
          <p:nvPr/>
        </p:nvSpPr>
        <p:spPr>
          <a:xfrm>
            <a:off x="8303052" y="1255067"/>
            <a:ext cx="2097113" cy="461665"/>
          </a:xfrm>
          <a:prstGeom prst="rect">
            <a:avLst/>
          </a:prstGeom>
          <a:noFill/>
        </p:spPr>
        <p:txBody>
          <a:bodyPr wrap="none" rtlCol="0">
            <a:spAutoFit/>
          </a:bodyPr>
          <a:lstStyle/>
          <a:p>
            <a:r>
              <a:rPr lang="en-UG" sz="2400" dirty="0">
                <a:latin typeface="Gill Sans MT" panose="020B0502020104020203" pitchFamily="34" charset="77"/>
              </a:rPr>
              <a:t>ART Coverage </a:t>
            </a:r>
          </a:p>
        </p:txBody>
      </p:sp>
      <p:sp>
        <p:nvSpPr>
          <p:cNvPr id="6" name="TextBox 5">
            <a:extLst>
              <a:ext uri="{FF2B5EF4-FFF2-40B4-BE49-F238E27FC236}">
                <a16:creationId xmlns:a16="http://schemas.microsoft.com/office/drawing/2014/main" id="{FB45DD73-9A6E-4F8E-F0AA-5E786F8938B1}"/>
              </a:ext>
            </a:extLst>
          </p:cNvPr>
          <p:cNvSpPr txBox="1"/>
          <p:nvPr/>
        </p:nvSpPr>
        <p:spPr>
          <a:xfrm>
            <a:off x="299989" y="5180133"/>
            <a:ext cx="11725434" cy="1107996"/>
          </a:xfrm>
          <a:prstGeom prst="rect">
            <a:avLst/>
          </a:prstGeom>
          <a:solidFill>
            <a:schemeClr val="bg1">
              <a:lumMod val="95000"/>
            </a:schemeClr>
          </a:solidFill>
          <a:ln w="12700">
            <a:solidFill>
              <a:schemeClr val="tx1"/>
            </a:solidFill>
          </a:ln>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GB" sz="2200" b="0" i="0" dirty="0">
                <a:solidFill>
                  <a:srgbClr val="212121"/>
                </a:solidFill>
                <a:effectLst/>
                <a:latin typeface="Gill Sans MT" panose="020B0502020104020203" pitchFamily="34" charset="77"/>
              </a:rPr>
              <a:t>Although nearly all countries have experienced progress in the roll-out of ART,  outcomes are uneven</a:t>
            </a:r>
          </a:p>
          <a:p>
            <a:pPr marR="0" lvl="0"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Gill Sans MT" panose="020B0502020104020203" pitchFamily="34" charset="77"/>
                <a:ea typeface="Verdana" panose="020B0604030504040204" pitchFamily="34" charset="0"/>
                <a:cs typeface="Helvetica" panose="020B0604020202020204" pitchFamily="34" charset="0"/>
              </a:rPr>
              <a:t>Of the ~40 million with HIV, ~ 10 million are not on ART, and many of those on ART have detectable viremia; increasing </a:t>
            </a:r>
            <a:r>
              <a:rPr lang="en-GB" sz="2200" b="0" i="0" dirty="0">
                <a:solidFill>
                  <a:srgbClr val="2A2A2A"/>
                </a:solidFill>
                <a:effectLst/>
                <a:latin typeface="Gill Sans MT" panose="020B0502020104020203" pitchFamily="34" charset="77"/>
              </a:rPr>
              <a:t>rates of morbidity and mortality</a:t>
            </a:r>
            <a:endParaRPr kumimoji="0" lang="en-US" sz="2200" b="0" i="0" u="none" strike="noStrike" kern="1200" cap="none" spc="0" normalizeH="0" baseline="0" noProof="0" dirty="0">
              <a:ln>
                <a:noFill/>
              </a:ln>
              <a:solidFill>
                <a:prstClr val="black"/>
              </a:solidFill>
              <a:effectLst/>
              <a:uLnTx/>
              <a:uFillTx/>
              <a:latin typeface="Gill Sans MT" panose="020B0502020104020203" pitchFamily="34" charset="77"/>
              <a:ea typeface="Verdana" panose="020B0604030504040204" pitchFamily="34" charset="0"/>
              <a:cs typeface="Helvetica" panose="020B0604020202020204" pitchFamily="34" charset="0"/>
            </a:endParaRPr>
          </a:p>
        </p:txBody>
      </p:sp>
      <p:sp>
        <p:nvSpPr>
          <p:cNvPr id="9" name="Title 8">
            <a:extLst>
              <a:ext uri="{FF2B5EF4-FFF2-40B4-BE49-F238E27FC236}">
                <a16:creationId xmlns:a16="http://schemas.microsoft.com/office/drawing/2014/main" id="{913B4D47-CB7F-49F8-DF5D-D574BB4AF1BE}"/>
              </a:ext>
            </a:extLst>
          </p:cNvPr>
          <p:cNvSpPr>
            <a:spLocks noGrp="1"/>
          </p:cNvSpPr>
          <p:nvPr>
            <p:ph type="title"/>
          </p:nvPr>
        </p:nvSpPr>
        <p:spPr>
          <a:xfrm>
            <a:off x="3277394" y="164813"/>
            <a:ext cx="9325128" cy="1024543"/>
          </a:xfrm>
        </p:spPr>
        <p:txBody>
          <a:bodyPr>
            <a:normAutofit fontScale="90000"/>
          </a:bodyPr>
          <a:lstStyle/>
          <a:p>
            <a:br>
              <a:rPr lang="en-US" sz="4400" dirty="0">
                <a:latin typeface="Gill Sans MT" panose="020B0502020104020203" pitchFamily="34" charset="77"/>
              </a:rPr>
            </a:br>
            <a:r>
              <a:rPr lang="en-US" sz="4400" dirty="0">
                <a:latin typeface="Gill Sans MT" panose="020B0502020104020203" pitchFamily="34" charset="77"/>
              </a:rPr>
              <a:t>HIV still a global health crisis</a:t>
            </a:r>
            <a:br>
              <a:rPr lang="en-US" sz="4400" i="1" dirty="0">
                <a:latin typeface="Gill Sans MT" panose="020B0502020104020203" pitchFamily="34" charset="77"/>
              </a:rPr>
            </a:br>
            <a:endParaRPr lang="en-UG" dirty="0"/>
          </a:p>
        </p:txBody>
      </p:sp>
      <p:pic>
        <p:nvPicPr>
          <p:cNvPr id="8" name="Picture 7">
            <a:extLst>
              <a:ext uri="{FF2B5EF4-FFF2-40B4-BE49-F238E27FC236}">
                <a16:creationId xmlns:a16="http://schemas.microsoft.com/office/drawing/2014/main" id="{00A2FA6F-3DE6-A7FE-EAF6-A81EDBAB5E80}"/>
              </a:ext>
            </a:extLst>
          </p:cNvPr>
          <p:cNvPicPr>
            <a:picLocks noChangeAspect="1"/>
          </p:cNvPicPr>
          <p:nvPr/>
        </p:nvPicPr>
        <p:blipFill>
          <a:blip r:embed="rId4"/>
          <a:stretch>
            <a:fillRect/>
          </a:stretch>
        </p:blipFill>
        <p:spPr>
          <a:xfrm>
            <a:off x="299989" y="1791632"/>
            <a:ext cx="7087430" cy="2786225"/>
          </a:xfrm>
          <a:prstGeom prst="rect">
            <a:avLst/>
          </a:prstGeom>
        </p:spPr>
      </p:pic>
    </p:spTree>
    <p:extLst>
      <p:ext uri="{BB962C8B-B14F-4D97-AF65-F5344CB8AC3E}">
        <p14:creationId xmlns:p14="http://schemas.microsoft.com/office/powerpoint/2010/main" val="46157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CF4DDC-E8E7-614C-BFB1-F5D181A57F01}"/>
              </a:ext>
            </a:extLst>
          </p:cNvPr>
          <p:cNvSpPr>
            <a:spLocks noGrp="1"/>
          </p:cNvSpPr>
          <p:nvPr>
            <p:ph idx="1"/>
          </p:nvPr>
        </p:nvSpPr>
        <p:spPr>
          <a:xfrm>
            <a:off x="6355612" y="1596104"/>
            <a:ext cx="5525589" cy="3890296"/>
          </a:xfrm>
          <a:solidFill>
            <a:schemeClr val="bg1">
              <a:lumMod val="95000"/>
            </a:schemeClr>
          </a:solidFill>
        </p:spPr>
        <p:txBody>
          <a:bodyPr>
            <a:noAutofit/>
          </a:bodyPr>
          <a:lstStyle/>
          <a:p>
            <a:pPr>
              <a:spcBef>
                <a:spcPts val="0"/>
              </a:spcBef>
              <a:buSzPct val="120000"/>
              <a:defRPr/>
            </a:pPr>
            <a:r>
              <a:rPr kumimoji="0" lang="en-CA" sz="2200" u="none" strike="noStrike" kern="1200" cap="none" spc="0" normalizeH="0" baseline="0" noProof="0" dirty="0">
                <a:ln>
                  <a:noFill/>
                </a:ln>
                <a:effectLst/>
                <a:uLnTx/>
                <a:uFillTx/>
                <a:latin typeface="Gill Sans MT" panose="020B0502020104020203" pitchFamily="34" charset="77"/>
              </a:rPr>
              <a:t>ART prevents all (or nearly all) new infection events</a:t>
            </a:r>
          </a:p>
          <a:p>
            <a:pPr>
              <a:spcBef>
                <a:spcPts val="0"/>
              </a:spcBef>
              <a:buSzPct val="120000"/>
              <a:defRPr/>
            </a:pPr>
            <a:endParaRPr kumimoji="0" lang="en-CA" sz="2200" u="none" strike="noStrike" kern="1200" cap="none" spc="0" normalizeH="0" baseline="0" noProof="0" dirty="0">
              <a:ln>
                <a:noFill/>
              </a:ln>
              <a:effectLst/>
              <a:uLnTx/>
              <a:uFillTx/>
              <a:latin typeface="Gill Sans MT" panose="020B0502020104020203" pitchFamily="34" charset="77"/>
            </a:endParaRPr>
          </a:p>
          <a:p>
            <a:pPr>
              <a:spcBef>
                <a:spcPts val="0"/>
              </a:spcBef>
              <a:buSzPct val="120000"/>
              <a:defRPr/>
            </a:pPr>
            <a:r>
              <a:rPr lang="en-GB" sz="2200" b="0" i="0" dirty="0">
                <a:solidFill>
                  <a:srgbClr val="2E1500"/>
                </a:solidFill>
                <a:effectLst/>
                <a:latin typeface="Gill Sans MT" panose="020B0502020104020203" pitchFamily="34" charset="77"/>
              </a:rPr>
              <a:t>HIV integrates as a provirus into the cellular DNA of resting memory CD4 T cells</a:t>
            </a:r>
          </a:p>
          <a:p>
            <a:pPr>
              <a:spcBef>
                <a:spcPts val="0"/>
              </a:spcBef>
              <a:buSzPct val="120000"/>
              <a:defRPr/>
            </a:pPr>
            <a:endParaRPr lang="en-GB" sz="2200" b="0" i="0" dirty="0">
              <a:solidFill>
                <a:srgbClr val="2E1500"/>
              </a:solidFill>
              <a:effectLst/>
              <a:latin typeface="Gill Sans MT" panose="020B0502020104020203" pitchFamily="34" charset="77"/>
            </a:endParaRPr>
          </a:p>
          <a:p>
            <a:pPr>
              <a:spcBef>
                <a:spcPts val="0"/>
              </a:spcBef>
              <a:buSzPct val="120000"/>
              <a:defRPr/>
            </a:pPr>
            <a:r>
              <a:rPr lang="en-GB" sz="2200" dirty="0">
                <a:solidFill>
                  <a:srgbClr val="2E1500"/>
                </a:solidFill>
                <a:latin typeface="Gill Sans MT" panose="020B0502020104020203" pitchFamily="34" charset="77"/>
              </a:rPr>
              <a:t>T</a:t>
            </a:r>
            <a:r>
              <a:rPr lang="en-GB" sz="2200" b="0" i="0" dirty="0">
                <a:solidFill>
                  <a:srgbClr val="2E1500"/>
                </a:solidFill>
                <a:effectLst/>
                <a:latin typeface="Gill Sans MT" panose="020B0502020104020203" pitchFamily="34" charset="77"/>
              </a:rPr>
              <a:t>ranscriptionally silent and </a:t>
            </a:r>
            <a:r>
              <a:rPr lang="en-US" sz="2200" dirty="0">
                <a:latin typeface="Gill Sans MT" panose="020B0502020104020203" pitchFamily="34" charset="77"/>
              </a:rPr>
              <a:t>dormant and evade detection by the immune system </a:t>
            </a:r>
            <a:endParaRPr lang="en-GB" sz="2200" b="0" i="0" dirty="0">
              <a:solidFill>
                <a:srgbClr val="2E1500"/>
              </a:solidFill>
              <a:effectLst/>
              <a:latin typeface="Gill Sans MT" panose="020B0502020104020203" pitchFamily="34" charset="77"/>
            </a:endParaRPr>
          </a:p>
          <a:p>
            <a:pPr>
              <a:spcBef>
                <a:spcPts val="0"/>
              </a:spcBef>
              <a:buSzPct val="120000"/>
              <a:defRPr/>
            </a:pPr>
            <a:endParaRPr kumimoji="0" lang="en-CA" sz="2200" u="none" strike="noStrike" kern="1200" cap="none" spc="0" normalizeH="0" baseline="0" noProof="0" dirty="0">
              <a:ln>
                <a:noFill/>
              </a:ln>
              <a:effectLst/>
              <a:uLnTx/>
              <a:uFillTx/>
              <a:latin typeface="Gill Sans MT" panose="020B0502020104020203" pitchFamily="34" charset="77"/>
            </a:endParaRPr>
          </a:p>
          <a:p>
            <a:pPr>
              <a:spcBef>
                <a:spcPts val="0"/>
              </a:spcBef>
              <a:buSzPct val="120000"/>
              <a:defRPr/>
            </a:pPr>
            <a:r>
              <a:rPr lang="en-GB" sz="2200" dirty="0">
                <a:solidFill>
                  <a:srgbClr val="2E1500"/>
                </a:solidFill>
                <a:latin typeface="Gill Sans MT" panose="020B0502020104020203" pitchFamily="34" charset="77"/>
              </a:rPr>
              <a:t>W</a:t>
            </a:r>
            <a:r>
              <a:rPr lang="en-GB" sz="2200" b="0" i="0" dirty="0">
                <a:solidFill>
                  <a:srgbClr val="2E1500"/>
                </a:solidFill>
                <a:effectLst/>
                <a:latin typeface="Gill Sans MT" panose="020B0502020104020203" pitchFamily="34" charset="77"/>
              </a:rPr>
              <a:t>hen reactivated or once ART is stopped, the cells begin to produce HIV again</a:t>
            </a:r>
            <a:endParaRPr lang="en-US" sz="2200" dirty="0">
              <a:latin typeface="Gill Sans MT" panose="020B0502020104020203" pitchFamily="34" charset="77"/>
            </a:endParaRPr>
          </a:p>
        </p:txBody>
      </p:sp>
      <p:pic>
        <p:nvPicPr>
          <p:cNvPr id="8" name="Picture 7">
            <a:extLst>
              <a:ext uri="{FF2B5EF4-FFF2-40B4-BE49-F238E27FC236}">
                <a16:creationId xmlns:a16="http://schemas.microsoft.com/office/drawing/2014/main" id="{F7269FB7-6936-5844-8823-D86CCC841DA5}"/>
              </a:ext>
            </a:extLst>
          </p:cNvPr>
          <p:cNvPicPr>
            <a:picLocks noChangeAspect="1"/>
          </p:cNvPicPr>
          <p:nvPr/>
        </p:nvPicPr>
        <p:blipFill>
          <a:blip r:embed="rId3"/>
          <a:stretch>
            <a:fillRect/>
          </a:stretch>
        </p:blipFill>
        <p:spPr>
          <a:xfrm>
            <a:off x="111672" y="1424236"/>
            <a:ext cx="5984328" cy="4500000"/>
          </a:xfrm>
          <a:prstGeom prst="rect">
            <a:avLst/>
          </a:prstGeom>
        </p:spPr>
      </p:pic>
      <p:sp>
        <p:nvSpPr>
          <p:cNvPr id="2" name="Slide Number Placeholder 1">
            <a:extLst>
              <a:ext uri="{FF2B5EF4-FFF2-40B4-BE49-F238E27FC236}">
                <a16:creationId xmlns:a16="http://schemas.microsoft.com/office/drawing/2014/main" id="{9947998C-60A8-1C42-9698-FDA441ADF91E}"/>
              </a:ext>
            </a:extLst>
          </p:cNvPr>
          <p:cNvSpPr>
            <a:spLocks noGrp="1"/>
          </p:cNvSpPr>
          <p:nvPr>
            <p:ph type="sldNum" sz="quarter" idx="12"/>
          </p:nvPr>
        </p:nvSpPr>
        <p:spPr/>
        <p:txBody>
          <a:bodyPr/>
          <a:lstStyle/>
          <a:p>
            <a:endParaRPr lang="en-US" dirty="0"/>
          </a:p>
        </p:txBody>
      </p:sp>
      <p:sp>
        <p:nvSpPr>
          <p:cNvPr id="9" name="Title 8">
            <a:extLst>
              <a:ext uri="{FF2B5EF4-FFF2-40B4-BE49-F238E27FC236}">
                <a16:creationId xmlns:a16="http://schemas.microsoft.com/office/drawing/2014/main" id="{08A5D2CB-F5CC-98D3-93AC-49A1739FB354}"/>
              </a:ext>
            </a:extLst>
          </p:cNvPr>
          <p:cNvSpPr>
            <a:spLocks noGrp="1"/>
          </p:cNvSpPr>
          <p:nvPr>
            <p:ph type="title"/>
          </p:nvPr>
        </p:nvSpPr>
        <p:spPr>
          <a:xfrm>
            <a:off x="3428648" y="0"/>
            <a:ext cx="7959551" cy="1223964"/>
          </a:xfrm>
        </p:spPr>
        <p:txBody>
          <a:bodyPr>
            <a:normAutofit/>
          </a:bodyPr>
          <a:lstStyle/>
          <a:p>
            <a:r>
              <a:rPr lang="en-US" sz="4000" dirty="0">
                <a:solidFill>
                  <a:schemeClr val="tx2"/>
                </a:solidFill>
                <a:latin typeface="Gill Sans MT" panose="020B0502020104020203" pitchFamily="34" charset="77"/>
              </a:rPr>
              <a:t>Why does HIV persist on ART?</a:t>
            </a:r>
            <a:endParaRPr lang="en-UG" sz="4000" dirty="0"/>
          </a:p>
        </p:txBody>
      </p:sp>
    </p:spTree>
    <p:extLst>
      <p:ext uri="{BB962C8B-B14F-4D97-AF65-F5344CB8AC3E}">
        <p14:creationId xmlns:p14="http://schemas.microsoft.com/office/powerpoint/2010/main" val="2940018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7A6F5C-8933-4E2B-906E-AF13A9B2C294}"/>
              </a:ext>
            </a:extLst>
          </p:cNvPr>
          <p:cNvSpPr>
            <a:spLocks noGrp="1"/>
          </p:cNvSpPr>
          <p:nvPr>
            <p:ph type="title"/>
          </p:nvPr>
        </p:nvSpPr>
        <p:spPr>
          <a:xfrm>
            <a:off x="2644180" y="775447"/>
            <a:ext cx="9547820" cy="593185"/>
          </a:xfrm>
        </p:spPr>
        <p:txBody>
          <a:bodyPr>
            <a:normAutofit fontScale="90000"/>
          </a:bodyPr>
          <a:lstStyle/>
          <a:p>
            <a:pPr algn="l"/>
            <a:br>
              <a:rPr lang="en-US" sz="3100" b="1" i="1" dirty="0">
                <a:solidFill>
                  <a:srgbClr val="000090"/>
                </a:solidFill>
                <a:latin typeface="Helvetica" pitchFamily="2" charset="0"/>
                <a:cs typeface="Arial"/>
              </a:rPr>
            </a:br>
            <a:endParaRPr lang="en-AU" sz="3200" b="1" i="1" dirty="0">
              <a:solidFill>
                <a:srgbClr val="000090"/>
              </a:solidFill>
              <a:latin typeface="Helvetica" pitchFamily="2" charset="0"/>
              <a:cs typeface="Arial"/>
            </a:endParaRPr>
          </a:p>
        </p:txBody>
      </p:sp>
      <p:sp>
        <p:nvSpPr>
          <p:cNvPr id="2" name="TextBox 1">
            <a:extLst>
              <a:ext uri="{FF2B5EF4-FFF2-40B4-BE49-F238E27FC236}">
                <a16:creationId xmlns:a16="http://schemas.microsoft.com/office/drawing/2014/main" id="{D070F98A-EDC8-5B05-A2DD-22CC54A9B677}"/>
              </a:ext>
            </a:extLst>
          </p:cNvPr>
          <p:cNvSpPr txBox="1"/>
          <p:nvPr/>
        </p:nvSpPr>
        <p:spPr>
          <a:xfrm>
            <a:off x="7223760" y="1826525"/>
            <a:ext cx="4419600" cy="3046988"/>
          </a:xfrm>
          <a:prstGeom prst="rect">
            <a:avLst/>
          </a:prstGeom>
          <a:solidFill>
            <a:schemeClr val="bg1">
              <a:lumMod val="95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2400" dirty="0">
                <a:latin typeface="Gill Sans MT" panose="020B0502020104020203" pitchFamily="34" charset="77"/>
              </a:rPr>
              <a:t>Some known mechanisms by which the virus persists</a:t>
            </a:r>
          </a:p>
          <a:p>
            <a:pPr marR="0" lvl="0" algn="l" defTabSz="914400" rtl="0" eaLnBrk="1" fontAlgn="auto" latinLnBrk="0" hangingPunct="1">
              <a:lnSpc>
                <a:spcPct val="100000"/>
              </a:lnSpc>
              <a:spcBef>
                <a:spcPts val="0"/>
              </a:spcBef>
              <a:spcAft>
                <a:spcPts val="0"/>
              </a:spcAft>
              <a:buClrTx/>
              <a:buSzPct val="100000"/>
              <a:tabLst/>
              <a:defRPr/>
            </a:pPr>
            <a:endParaRPr lang="en-GB" sz="2400" dirty="0">
              <a:latin typeface="Gill Sans MT" panose="020B0502020104020203" pitchFamily="34" charset="77"/>
            </a:endParaRP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AU" sz="2400" dirty="0">
                <a:latin typeface="Gill Sans MT" panose="020B0502020104020203" pitchFamily="34" charset="77"/>
                <a:cs typeface="Arial"/>
              </a:rPr>
              <a:t>The reservoir is maintained by memory cell proliferation</a:t>
            </a:r>
            <a:br>
              <a:rPr lang="en-AU" sz="2400" dirty="0">
                <a:latin typeface="Gill Sans MT" panose="020B0502020104020203" pitchFamily="34" charset="77"/>
                <a:cs typeface="Arial"/>
              </a:rPr>
            </a:br>
            <a:endParaRPr lang="en-AU" sz="2400" dirty="0">
              <a:latin typeface="Gill Sans MT" panose="020B0502020104020203" pitchFamily="34" charset="77"/>
              <a:cs typeface="Arial"/>
            </a:endParaRP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2400" dirty="0">
                <a:latin typeface="Gill Sans MT" panose="020B0502020104020203" pitchFamily="34" charset="77"/>
                <a:cs typeface="Arial"/>
              </a:rPr>
              <a:t>Massive clonal expansion of infected cells </a:t>
            </a:r>
            <a:endParaRPr lang="en-GB" sz="2400" dirty="0">
              <a:latin typeface="Gill Sans MT" panose="020B0502020104020203" pitchFamily="34" charset="77"/>
            </a:endParaRPr>
          </a:p>
        </p:txBody>
      </p:sp>
      <p:sp>
        <p:nvSpPr>
          <p:cNvPr id="3" name="TextBox 2">
            <a:extLst>
              <a:ext uri="{FF2B5EF4-FFF2-40B4-BE49-F238E27FC236}">
                <a16:creationId xmlns:a16="http://schemas.microsoft.com/office/drawing/2014/main" id="{537456CD-327A-2642-157E-F7F5C494BA61}"/>
              </a:ext>
            </a:extLst>
          </p:cNvPr>
          <p:cNvSpPr txBox="1"/>
          <p:nvPr/>
        </p:nvSpPr>
        <p:spPr>
          <a:xfrm>
            <a:off x="2764178" y="484921"/>
            <a:ext cx="8620101" cy="646331"/>
          </a:xfrm>
          <a:prstGeom prst="rect">
            <a:avLst/>
          </a:prstGeom>
          <a:noFill/>
        </p:spPr>
        <p:txBody>
          <a:bodyPr wrap="square">
            <a:spAutoFit/>
          </a:bodyPr>
          <a:lstStyle/>
          <a:p>
            <a:r>
              <a:rPr kumimoji="0" lang="en-CA" sz="3600" b="1" i="0" u="none" strike="noStrike" kern="1200" cap="none" spc="0" normalizeH="0" baseline="0" noProof="0" dirty="0">
                <a:ln>
                  <a:noFill/>
                </a:ln>
                <a:solidFill>
                  <a:schemeClr val="tx2"/>
                </a:solidFill>
                <a:effectLst/>
                <a:uLnTx/>
                <a:uFillTx/>
                <a:latin typeface="Gill Sans MT" panose="020B0502020104020203" pitchFamily="34" charset="77"/>
              </a:rPr>
              <a:t>HIV is persistent despite effective ART</a:t>
            </a:r>
            <a:endParaRPr lang="en-UG" sz="3600" dirty="0"/>
          </a:p>
        </p:txBody>
      </p:sp>
      <p:sp>
        <p:nvSpPr>
          <p:cNvPr id="4" name="ZoneTexte 6">
            <a:extLst>
              <a:ext uri="{FF2B5EF4-FFF2-40B4-BE49-F238E27FC236}">
                <a16:creationId xmlns:a16="http://schemas.microsoft.com/office/drawing/2014/main" id="{C15D23E1-8B99-DA8A-5210-45EF17955102}"/>
              </a:ext>
            </a:extLst>
          </p:cNvPr>
          <p:cNvSpPr txBox="1"/>
          <p:nvPr/>
        </p:nvSpPr>
        <p:spPr>
          <a:xfrm>
            <a:off x="9069431" y="6581001"/>
            <a:ext cx="27626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Helvetica"/>
                <a:ea typeface="+mn-ea"/>
                <a:cs typeface="+mn-cs"/>
              </a:rPr>
              <a:t>Cohn et al. </a:t>
            </a:r>
            <a:r>
              <a:rPr kumimoji="0" lang="en-CA" sz="1200" b="0" i="1" u="none" strike="noStrike" kern="1200" cap="none" spc="0" normalizeH="0" baseline="0" noProof="0" dirty="0">
                <a:ln>
                  <a:noFill/>
                </a:ln>
                <a:solidFill>
                  <a:prstClr val="black"/>
                </a:solidFill>
                <a:effectLst/>
                <a:uLnTx/>
                <a:uFillTx/>
                <a:latin typeface="Helvetica"/>
                <a:ea typeface="+mn-ea"/>
                <a:cs typeface="+mn-cs"/>
              </a:rPr>
              <a:t>Cell Host &amp; Microbe </a:t>
            </a:r>
            <a:r>
              <a:rPr kumimoji="0" lang="en-CA" sz="1200" b="0" i="0" u="none" strike="noStrike" kern="1200" cap="none" spc="0" normalizeH="0" baseline="0" noProof="0" dirty="0">
                <a:ln>
                  <a:noFill/>
                </a:ln>
                <a:solidFill>
                  <a:prstClr val="black"/>
                </a:solidFill>
                <a:effectLst/>
                <a:uLnTx/>
                <a:uFillTx/>
                <a:latin typeface="Helvetica"/>
                <a:ea typeface="+mn-ea"/>
                <a:cs typeface="+mn-cs"/>
              </a:rPr>
              <a:t>2020</a:t>
            </a:r>
          </a:p>
        </p:txBody>
      </p:sp>
      <p:pic>
        <p:nvPicPr>
          <p:cNvPr id="5" name="Image 3">
            <a:extLst>
              <a:ext uri="{FF2B5EF4-FFF2-40B4-BE49-F238E27FC236}">
                <a16:creationId xmlns:a16="http://schemas.microsoft.com/office/drawing/2014/main" id="{2766F428-4E9D-9EFF-0EFC-D5F5C896322F}"/>
              </a:ext>
            </a:extLst>
          </p:cNvPr>
          <p:cNvPicPr>
            <a:picLocks noChangeAspect="1"/>
          </p:cNvPicPr>
          <p:nvPr/>
        </p:nvPicPr>
        <p:blipFill>
          <a:blip r:embed="rId3"/>
          <a:stretch>
            <a:fillRect/>
          </a:stretch>
        </p:blipFill>
        <p:spPr>
          <a:xfrm>
            <a:off x="724415" y="1586138"/>
            <a:ext cx="5492366" cy="4635758"/>
          </a:xfrm>
          <a:prstGeom prst="rect">
            <a:avLst/>
          </a:prstGeom>
        </p:spPr>
      </p:pic>
    </p:spTree>
    <p:extLst>
      <p:ext uri="{BB962C8B-B14F-4D97-AF65-F5344CB8AC3E}">
        <p14:creationId xmlns:p14="http://schemas.microsoft.com/office/powerpoint/2010/main" val="362594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61"/>
          <p:cNvSpPr txBox="1">
            <a:spLocks noChangeArrowheads="1"/>
          </p:cNvSpPr>
          <p:nvPr/>
        </p:nvSpPr>
        <p:spPr bwMode="auto">
          <a:xfrm>
            <a:off x="6836395" y="2459504"/>
            <a:ext cx="4653572" cy="1938992"/>
          </a:xfrm>
          <a:prstGeom prst="rect">
            <a:avLst/>
          </a:prstGeom>
          <a:solidFill>
            <a:schemeClr val="bg1">
              <a:lumMod val="95000"/>
            </a:schemeClr>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2"/>
                </a:solidFill>
                <a:miter lim="800000"/>
                <a:headEnd/>
                <a:tailEnd/>
              </a14:hiddenLine>
            </a:ext>
          </a:extLst>
        </p:spPr>
        <p:txBody>
          <a:bodyPr wrap="square">
            <a:spAutoFit/>
          </a:bodyPr>
          <a:lstStyle>
            <a:defPPr>
              <a:defRPr lang="en-US"/>
            </a:defPPr>
            <a:lvl1pPr marL="342900" indent="-342900">
              <a:buSzPct val="120000"/>
              <a:buBlip>
                <a:blip r:embed="rId4"/>
              </a:buBlip>
              <a:defRPr sz="2000" b="1">
                <a:solidFill>
                  <a:srgbClr val="04305E"/>
                </a:solidFill>
              </a:defRPr>
            </a:lvl1pPr>
          </a:lstStyle>
          <a:p>
            <a:pPr marL="0" marR="0" lvl="0" indent="0" algn="l" defTabSz="914400" rtl="0" eaLnBrk="1" fontAlgn="auto" latinLnBrk="0" hangingPunct="1">
              <a:lnSpc>
                <a:spcPct val="100000"/>
              </a:lnSpc>
              <a:spcBef>
                <a:spcPts val="0"/>
              </a:spcBef>
              <a:spcAft>
                <a:spcPts val="0"/>
              </a:spcAft>
              <a:buClrTx/>
              <a:buSzPct val="100000"/>
              <a:buNone/>
              <a:tabLst/>
              <a:defRPr/>
            </a:pPr>
            <a:r>
              <a:rPr lang="en-GB" sz="2400" b="0" dirty="0">
                <a:solidFill>
                  <a:schemeClr val="tx1"/>
                </a:solidFill>
                <a:latin typeface="Gill Sans MT" panose="020B0502020104020203" pitchFamily="34" charset="77"/>
              </a:rPr>
              <a:t>Latently infected cells preferentially express immune checkpoint molecules that allow them to remain invisible to the immune system</a:t>
            </a:r>
          </a:p>
        </p:txBody>
      </p:sp>
      <p:pic>
        <p:nvPicPr>
          <p:cNvPr id="9" name="Picture 8" descr="A diagram of a cell&#10;&#10;Description automatically generated">
            <a:extLst>
              <a:ext uri="{FF2B5EF4-FFF2-40B4-BE49-F238E27FC236}">
                <a16:creationId xmlns:a16="http://schemas.microsoft.com/office/drawing/2014/main" id="{04792239-FD17-3D7B-D149-6C01989A7E0E}"/>
              </a:ext>
            </a:extLst>
          </p:cNvPr>
          <p:cNvPicPr>
            <a:picLocks noChangeAspect="1"/>
          </p:cNvPicPr>
          <p:nvPr/>
        </p:nvPicPr>
        <p:blipFill>
          <a:blip r:embed="rId5"/>
          <a:stretch>
            <a:fillRect/>
          </a:stretch>
        </p:blipFill>
        <p:spPr>
          <a:xfrm>
            <a:off x="702033" y="1749414"/>
            <a:ext cx="4838156" cy="3632003"/>
          </a:xfrm>
          <a:prstGeom prst="rect">
            <a:avLst/>
          </a:prstGeom>
        </p:spPr>
      </p:pic>
      <p:pic>
        <p:nvPicPr>
          <p:cNvPr id="21" name="Picture 20">
            <a:extLst>
              <a:ext uri="{FF2B5EF4-FFF2-40B4-BE49-F238E27FC236}">
                <a16:creationId xmlns:a16="http://schemas.microsoft.com/office/drawing/2014/main" id="{8669E744-2FF5-2180-F275-D72BC4220D0C}"/>
              </a:ext>
            </a:extLst>
          </p:cNvPr>
          <p:cNvPicPr>
            <a:picLocks noChangeAspect="1"/>
          </p:cNvPicPr>
          <p:nvPr/>
        </p:nvPicPr>
        <p:blipFill>
          <a:blip r:embed="rId6"/>
          <a:stretch>
            <a:fillRect/>
          </a:stretch>
        </p:blipFill>
        <p:spPr>
          <a:xfrm>
            <a:off x="4653982" y="5883399"/>
            <a:ext cx="3987994" cy="454829"/>
          </a:xfrm>
          <a:prstGeom prst="rect">
            <a:avLst/>
          </a:prstGeom>
        </p:spPr>
      </p:pic>
      <p:sp>
        <p:nvSpPr>
          <p:cNvPr id="22" name="TextBox 21">
            <a:extLst>
              <a:ext uri="{FF2B5EF4-FFF2-40B4-BE49-F238E27FC236}">
                <a16:creationId xmlns:a16="http://schemas.microsoft.com/office/drawing/2014/main" id="{8C32E065-3CC4-1A85-82F5-48436F900B66}"/>
              </a:ext>
            </a:extLst>
          </p:cNvPr>
          <p:cNvSpPr txBox="1"/>
          <p:nvPr/>
        </p:nvSpPr>
        <p:spPr>
          <a:xfrm>
            <a:off x="5169060" y="6284306"/>
            <a:ext cx="2402004" cy="307777"/>
          </a:xfrm>
          <a:prstGeom prst="rect">
            <a:avLst/>
          </a:prstGeom>
          <a:noFill/>
        </p:spPr>
        <p:txBody>
          <a:bodyPr wrap="none" rtlCol="0">
            <a:spAutoFit/>
          </a:bodyPr>
          <a:lstStyle/>
          <a:p>
            <a:r>
              <a:rPr lang="en-GB" sz="1400" dirty="0">
                <a:latin typeface="Gill Sans MT" panose="020B0502020104020203" pitchFamily="34" charset="77"/>
              </a:rPr>
              <a:t>Armando Espinosa Ortiz </a:t>
            </a:r>
            <a:r>
              <a:rPr lang="en-GB" sz="1400" i="1" dirty="0">
                <a:latin typeface="Gill Sans MT" panose="020B0502020104020203" pitchFamily="34" charset="77"/>
              </a:rPr>
              <a:t>et al </a:t>
            </a:r>
            <a:endParaRPr lang="en-UG" sz="1400" i="1" dirty="0">
              <a:latin typeface="Gill Sans MT" panose="020B0502020104020203" pitchFamily="34" charset="77"/>
            </a:endParaRPr>
          </a:p>
        </p:txBody>
      </p:sp>
      <p:pic>
        <p:nvPicPr>
          <p:cNvPr id="24" name="Picture 23" descr="A white text with black letters&#10;&#10;Description automatically generated with medium confidence">
            <a:extLst>
              <a:ext uri="{FF2B5EF4-FFF2-40B4-BE49-F238E27FC236}">
                <a16:creationId xmlns:a16="http://schemas.microsoft.com/office/drawing/2014/main" id="{E2484324-DC59-45F7-2F3A-D67D24F43CEC}"/>
              </a:ext>
            </a:extLst>
          </p:cNvPr>
          <p:cNvPicPr>
            <a:picLocks noChangeAspect="1"/>
          </p:cNvPicPr>
          <p:nvPr/>
        </p:nvPicPr>
        <p:blipFill>
          <a:blip r:embed="rId7"/>
          <a:stretch>
            <a:fillRect/>
          </a:stretch>
        </p:blipFill>
        <p:spPr>
          <a:xfrm>
            <a:off x="2551365" y="5666278"/>
            <a:ext cx="1905000" cy="596900"/>
          </a:xfrm>
          <a:prstGeom prst="rect">
            <a:avLst/>
          </a:prstGeom>
        </p:spPr>
      </p:pic>
      <p:sp>
        <p:nvSpPr>
          <p:cNvPr id="34" name="TextBox 33">
            <a:extLst>
              <a:ext uri="{FF2B5EF4-FFF2-40B4-BE49-F238E27FC236}">
                <a16:creationId xmlns:a16="http://schemas.microsoft.com/office/drawing/2014/main" id="{571881E1-21D4-F209-A402-948FD4AFB2A6}"/>
              </a:ext>
            </a:extLst>
          </p:cNvPr>
          <p:cNvSpPr txBox="1"/>
          <p:nvPr/>
        </p:nvSpPr>
        <p:spPr>
          <a:xfrm>
            <a:off x="2700971" y="519772"/>
            <a:ext cx="8620101" cy="646331"/>
          </a:xfrm>
          <a:prstGeom prst="rect">
            <a:avLst/>
          </a:prstGeom>
          <a:noFill/>
        </p:spPr>
        <p:txBody>
          <a:bodyPr wrap="square">
            <a:spAutoFit/>
          </a:bodyPr>
          <a:lstStyle/>
          <a:p>
            <a:r>
              <a:rPr kumimoji="0" lang="en-CA" sz="3600" b="1" i="0" u="none" strike="noStrike" kern="1200" cap="none" spc="0" normalizeH="0" baseline="0" noProof="0" dirty="0">
                <a:ln>
                  <a:noFill/>
                </a:ln>
                <a:solidFill>
                  <a:schemeClr val="tx2"/>
                </a:solidFill>
                <a:effectLst/>
                <a:uLnTx/>
                <a:uFillTx/>
                <a:latin typeface="Gill Sans MT" panose="020B0502020104020203" pitchFamily="34" charset="77"/>
              </a:rPr>
              <a:t>HIV is persistent despite effective ART</a:t>
            </a:r>
            <a:endParaRPr lang="en-UG" sz="3600" dirty="0"/>
          </a:p>
        </p:txBody>
      </p:sp>
    </p:spTree>
    <p:custDataLst>
      <p:tags r:id="rId1"/>
    </p:custDataLst>
    <p:extLst>
      <p:ext uri="{BB962C8B-B14F-4D97-AF65-F5344CB8AC3E}">
        <p14:creationId xmlns:p14="http://schemas.microsoft.com/office/powerpoint/2010/main" val="168842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E1567D8-6BA6-07F1-319A-6F628E92B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7" t="2471" r="10183"/>
          <a:stretch/>
        </p:blipFill>
        <p:spPr bwMode="auto">
          <a:xfrm>
            <a:off x="711199" y="1801586"/>
            <a:ext cx="5065486" cy="4337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D52DBF-813B-B416-952A-B8499BB314E2}"/>
              </a:ext>
            </a:extLst>
          </p:cNvPr>
          <p:cNvSpPr txBox="1"/>
          <p:nvPr/>
        </p:nvSpPr>
        <p:spPr>
          <a:xfrm>
            <a:off x="6904765" y="1621541"/>
            <a:ext cx="4676067" cy="3170099"/>
          </a:xfrm>
          <a:prstGeom prst="rect">
            <a:avLst/>
          </a:prstGeom>
          <a:solidFill>
            <a:schemeClr val="bg1">
              <a:lumMod val="95000"/>
            </a:schemeClr>
          </a:solid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200" dirty="0">
                <a:solidFill>
                  <a:prstClr val="black"/>
                </a:solidFill>
                <a:latin typeface="Gill Sans MT" panose="020B0502020104020203" pitchFamily="34" charset="77"/>
              </a:rPr>
              <a:t>L</a:t>
            </a:r>
            <a:r>
              <a:rPr kumimoji="0" lang="en-AU" sz="2200" b="0" i="0" u="none" strike="noStrike" kern="1200" cap="none" spc="0" normalizeH="0" baseline="0" noProof="0" dirty="0" err="1">
                <a:ln>
                  <a:noFill/>
                </a:ln>
                <a:solidFill>
                  <a:prstClr val="black"/>
                </a:solidFill>
                <a:effectLst/>
                <a:uLnTx/>
                <a:uFillTx/>
                <a:latin typeface="Gill Sans MT" panose="020B0502020104020203" pitchFamily="34" charset="77"/>
              </a:rPr>
              <a:t>ymphoid</a:t>
            </a:r>
            <a:r>
              <a:rPr kumimoji="0" lang="en-AU" sz="2200" b="0" i="0" u="none" strike="noStrike" kern="1200" cap="none" spc="0" normalizeH="0" baseline="0" noProof="0" dirty="0">
                <a:ln>
                  <a:noFill/>
                </a:ln>
                <a:solidFill>
                  <a:prstClr val="black"/>
                </a:solidFill>
                <a:effectLst/>
                <a:uLnTx/>
                <a:uFillTx/>
                <a:latin typeface="Gill Sans MT" panose="020B0502020104020203" pitchFamily="34" charset="77"/>
              </a:rPr>
              <a:t>  organs, the  CNS, the GALT </a:t>
            </a:r>
            <a:r>
              <a:rPr kumimoji="0" lang="en-AU" sz="1900" b="0" i="0" u="none" strike="noStrike" kern="1200" cap="none" spc="0" normalizeH="0" baseline="0" noProof="0" dirty="0">
                <a:ln>
                  <a:noFill/>
                </a:ln>
                <a:solidFill>
                  <a:prstClr val="black"/>
                </a:solidFill>
                <a:effectLst/>
                <a:uLnTx/>
                <a:uFillTx/>
                <a:latin typeface="Gill Sans MT" panose="020B0502020104020203" pitchFamily="34" charset="77"/>
              </a:rPr>
              <a:t>, </a:t>
            </a:r>
            <a:r>
              <a:rPr kumimoji="0" lang="en-AU" sz="2200" b="0" i="0" u="none" strike="noStrike" kern="1200" cap="none" spc="0" normalizeH="0" baseline="0" noProof="0" dirty="0">
                <a:ln>
                  <a:noFill/>
                </a:ln>
                <a:solidFill>
                  <a:prstClr val="black"/>
                </a:solidFill>
                <a:effectLst/>
                <a:uLnTx/>
                <a:uFillTx/>
                <a:latin typeface="Gill Sans MT" panose="020B0502020104020203" pitchFamily="34" charset="77"/>
              </a:rPr>
              <a:t>female genital tract and  peripheral blood</a:t>
            </a:r>
            <a:r>
              <a:rPr kumimoji="0" lang="en-AU" sz="1900" b="0" i="0" u="none" strike="noStrike" kern="1200" cap="none" spc="0" normalizeH="0" baseline="0" noProof="0" dirty="0">
                <a:ln>
                  <a:noFill/>
                </a:ln>
                <a:solidFill>
                  <a:prstClr val="black"/>
                </a:solidFill>
                <a:effectLst/>
                <a:uLnTx/>
                <a:uFillTx/>
                <a:latin typeface="Gill Sans MT" panose="020B0502020104020203" pitchFamily="34" charset="77"/>
              </a:rPr>
              <a:t> </a:t>
            </a:r>
            <a:r>
              <a:rPr lang="en-GB" sz="2200" dirty="0">
                <a:latin typeface="Gill Sans MT" panose="020B0502020104020203" pitchFamily="34" charset="77"/>
              </a:rPr>
              <a:t>continue to express viral genes despite suppressive ART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latin typeface="Gill Sans MT" panose="020B0502020104020203" pitchFamily="34" charset="77"/>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latin typeface="Gill Sans MT" panose="020B0502020104020203" pitchFamily="34" charset="77"/>
              </a:rPr>
              <a:t>Tissue cells contribute to viral rebound and development of escape mutations once ART is stopped</a:t>
            </a:r>
          </a:p>
        </p:txBody>
      </p:sp>
      <p:sp>
        <p:nvSpPr>
          <p:cNvPr id="3" name="TextBox 2">
            <a:extLst>
              <a:ext uri="{FF2B5EF4-FFF2-40B4-BE49-F238E27FC236}">
                <a16:creationId xmlns:a16="http://schemas.microsoft.com/office/drawing/2014/main" id="{4EACC420-49F5-0C58-6259-B5A980CBE57B}"/>
              </a:ext>
            </a:extLst>
          </p:cNvPr>
          <p:cNvSpPr txBox="1"/>
          <p:nvPr/>
        </p:nvSpPr>
        <p:spPr>
          <a:xfrm>
            <a:off x="1996115" y="317740"/>
            <a:ext cx="9817300" cy="646331"/>
          </a:xfrm>
          <a:prstGeom prst="rect">
            <a:avLst/>
          </a:prstGeom>
          <a:noFill/>
        </p:spPr>
        <p:txBody>
          <a:bodyPr wrap="square">
            <a:spAutoFit/>
          </a:bodyPr>
          <a:lstStyle/>
          <a:p>
            <a:r>
              <a:rPr kumimoji="0" lang="en-CA" sz="3600" b="1" i="0" u="none" strike="noStrike" kern="1200" cap="none" spc="0" normalizeH="0" baseline="0" noProof="0" dirty="0">
                <a:ln>
                  <a:noFill/>
                </a:ln>
                <a:solidFill>
                  <a:schemeClr val="tx2"/>
                </a:solidFill>
                <a:effectLst/>
                <a:uLnTx/>
                <a:uFillTx/>
                <a:latin typeface="Gill Sans MT" panose="020B0502020104020203" pitchFamily="34" charset="77"/>
              </a:rPr>
              <a:t>Reservoir cells can persist in different tissues</a:t>
            </a:r>
            <a:endParaRPr lang="en-UG" sz="3600" dirty="0"/>
          </a:p>
        </p:txBody>
      </p:sp>
      <p:pic>
        <p:nvPicPr>
          <p:cNvPr id="5" name="Picture 4" descr="A close-up of a black text&#10;&#10;Description automatically generated">
            <a:extLst>
              <a:ext uri="{FF2B5EF4-FFF2-40B4-BE49-F238E27FC236}">
                <a16:creationId xmlns:a16="http://schemas.microsoft.com/office/drawing/2014/main" id="{67288BAC-36A6-61B8-861E-6DAF339D14E0}"/>
              </a:ext>
            </a:extLst>
          </p:cNvPr>
          <p:cNvPicPr>
            <a:picLocks noChangeAspect="1"/>
          </p:cNvPicPr>
          <p:nvPr/>
        </p:nvPicPr>
        <p:blipFill>
          <a:blip r:embed="rId4"/>
          <a:stretch>
            <a:fillRect/>
          </a:stretch>
        </p:blipFill>
        <p:spPr>
          <a:xfrm>
            <a:off x="8439462" y="5449110"/>
            <a:ext cx="3262589" cy="1177067"/>
          </a:xfrm>
          <a:prstGeom prst="rect">
            <a:avLst/>
          </a:prstGeom>
        </p:spPr>
      </p:pic>
      <p:pic>
        <p:nvPicPr>
          <p:cNvPr id="6" name="Picture 5" descr="A close up of a logo&#10;&#10;Description automatically generated">
            <a:extLst>
              <a:ext uri="{FF2B5EF4-FFF2-40B4-BE49-F238E27FC236}">
                <a16:creationId xmlns:a16="http://schemas.microsoft.com/office/drawing/2014/main" id="{7CD315FE-AA56-9A4B-42A8-152D928888CD}"/>
              </a:ext>
            </a:extLst>
          </p:cNvPr>
          <p:cNvPicPr>
            <a:picLocks noChangeAspect="1"/>
          </p:cNvPicPr>
          <p:nvPr/>
        </p:nvPicPr>
        <p:blipFill>
          <a:blip r:embed="rId5"/>
          <a:stretch>
            <a:fillRect/>
          </a:stretch>
        </p:blipFill>
        <p:spPr>
          <a:xfrm>
            <a:off x="7040087" y="5575258"/>
            <a:ext cx="1069701" cy="378852"/>
          </a:xfrm>
          <a:prstGeom prst="rect">
            <a:avLst/>
          </a:prstGeom>
        </p:spPr>
      </p:pic>
    </p:spTree>
    <p:extLst>
      <p:ext uri="{BB962C8B-B14F-4D97-AF65-F5344CB8AC3E}">
        <p14:creationId xmlns:p14="http://schemas.microsoft.com/office/powerpoint/2010/main" val="623260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AAFD98-9521-0EF6-B384-1542AC6BF7D1}"/>
              </a:ext>
            </a:extLst>
          </p:cNvPr>
          <p:cNvSpPr txBox="1"/>
          <p:nvPr/>
        </p:nvSpPr>
        <p:spPr>
          <a:xfrm>
            <a:off x="2938568" y="208561"/>
            <a:ext cx="8973346" cy="1200329"/>
          </a:xfrm>
          <a:prstGeom prst="rect">
            <a:avLst/>
          </a:prstGeom>
          <a:noFill/>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lang="en-US" sz="3600" b="1" dirty="0">
                <a:solidFill>
                  <a:schemeClr val="tx2"/>
                </a:solidFill>
                <a:latin typeface="Gill Sans MT" panose="020B0502020104020203" pitchFamily="34" charset="77"/>
              </a:rPr>
              <a:t>Reservoir</a:t>
            </a:r>
            <a:r>
              <a:rPr kumimoji="0" lang="en-US" sz="3600" b="1" i="0" u="none" strike="noStrike" kern="1200" cap="none" spc="0" normalizeH="0" baseline="0" noProof="0" dirty="0">
                <a:ln>
                  <a:noFill/>
                </a:ln>
                <a:solidFill>
                  <a:schemeClr val="tx2"/>
                </a:solidFill>
                <a:effectLst/>
                <a:uLnTx/>
                <a:uFillTx/>
                <a:latin typeface="Gill Sans MT" panose="020B0502020104020203" pitchFamily="34" charset="77"/>
              </a:rPr>
              <a:t> cells can persist in different </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Gill Sans MT" panose="020B0502020104020203" pitchFamily="34" charset="77"/>
              </a:rPr>
              <a:t>immune microenvironments</a:t>
            </a:r>
          </a:p>
        </p:txBody>
      </p:sp>
      <p:pic>
        <p:nvPicPr>
          <p:cNvPr id="2" name="Picture 1">
            <a:extLst>
              <a:ext uri="{FF2B5EF4-FFF2-40B4-BE49-F238E27FC236}">
                <a16:creationId xmlns:a16="http://schemas.microsoft.com/office/drawing/2014/main" id="{76094A3C-8C15-68D0-402C-3A706561FA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242" y="1625990"/>
            <a:ext cx="2798268" cy="2882216"/>
          </a:xfrm>
          <a:prstGeom prst="rect">
            <a:avLst/>
          </a:prstGeom>
        </p:spPr>
      </p:pic>
      <p:pic>
        <p:nvPicPr>
          <p:cNvPr id="4" name="Picture 2" descr="Fig. 1">
            <a:extLst>
              <a:ext uri="{FF2B5EF4-FFF2-40B4-BE49-F238E27FC236}">
                <a16:creationId xmlns:a16="http://schemas.microsoft.com/office/drawing/2014/main" id="{448BD6F5-9ADA-5FC2-2428-3D76132F839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2622" y="1566063"/>
            <a:ext cx="6273455" cy="30803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02FBF1-0CFB-399F-7A85-F04CB1983D13}"/>
              </a:ext>
            </a:extLst>
          </p:cNvPr>
          <p:cNvSpPr txBox="1"/>
          <p:nvPr/>
        </p:nvSpPr>
        <p:spPr>
          <a:xfrm>
            <a:off x="6231944" y="4994509"/>
            <a:ext cx="2898742" cy="276999"/>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Nat Med. 2021 Dec;27(12):2085-2098.</a:t>
            </a:r>
            <a:endParaRPr kumimoji="0" lang="en-US" sz="1200" b="0"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267FFC37-C89B-F27E-2341-331C73D73551}"/>
              </a:ext>
            </a:extLst>
          </p:cNvPr>
          <p:cNvPicPr>
            <a:picLocks noChangeAspect="1"/>
          </p:cNvPicPr>
          <p:nvPr/>
        </p:nvPicPr>
        <p:blipFill>
          <a:blip r:embed="rId6"/>
          <a:stretch>
            <a:fillRect/>
          </a:stretch>
        </p:blipFill>
        <p:spPr>
          <a:xfrm>
            <a:off x="6341612" y="5449110"/>
            <a:ext cx="4265701" cy="1122883"/>
          </a:xfrm>
          <a:prstGeom prst="rect">
            <a:avLst/>
          </a:prstGeom>
        </p:spPr>
      </p:pic>
      <p:sp>
        <p:nvSpPr>
          <p:cNvPr id="3" name="TextBox 2">
            <a:extLst>
              <a:ext uri="{FF2B5EF4-FFF2-40B4-BE49-F238E27FC236}">
                <a16:creationId xmlns:a16="http://schemas.microsoft.com/office/drawing/2014/main" id="{41B72024-1C8C-EB8A-11B6-92B476C5B22A}"/>
              </a:ext>
            </a:extLst>
          </p:cNvPr>
          <p:cNvSpPr txBox="1"/>
          <p:nvPr/>
        </p:nvSpPr>
        <p:spPr>
          <a:xfrm>
            <a:off x="86363" y="4762444"/>
            <a:ext cx="5570157" cy="1785104"/>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GB" sz="2200" dirty="0">
                <a:latin typeface="Gill Sans MT" panose="020B0502020104020203" pitchFamily="34" charset="77"/>
              </a:rPr>
              <a:t>Memory CD4+ T cell subsets predominant cellular compartment of the HIV reservoir </a:t>
            </a:r>
          </a:p>
          <a:p>
            <a:pPr marL="342900" indent="-342900">
              <a:buFont typeface="Arial" panose="020B0604020202020204" pitchFamily="34" charset="0"/>
              <a:buChar char="•"/>
            </a:pPr>
            <a:endParaRPr lang="en-GB" sz="2200" dirty="0">
              <a:latin typeface="Gill Sans MT" panose="020B0502020104020203" pitchFamily="34" charset="77"/>
            </a:endParaRPr>
          </a:p>
          <a:p>
            <a:pPr marL="342900" indent="-342900">
              <a:buFont typeface="Arial" panose="020B0604020202020204" pitchFamily="34" charset="0"/>
              <a:buChar char="•"/>
            </a:pPr>
            <a:r>
              <a:rPr lang="en-GB" sz="2200" dirty="0">
                <a:latin typeface="Gill Sans MT" panose="020B0502020104020203" pitchFamily="34" charset="77"/>
              </a:rPr>
              <a:t>Monocytes, macrophages and dendritic cells play a role in persistent virus infection</a:t>
            </a:r>
            <a:endParaRPr lang="en-UG" sz="2200" dirty="0"/>
          </a:p>
        </p:txBody>
      </p:sp>
    </p:spTree>
    <p:custDataLst>
      <p:tags r:id="rId1"/>
    </p:custDataLst>
    <p:extLst>
      <p:ext uri="{BB962C8B-B14F-4D97-AF65-F5344CB8AC3E}">
        <p14:creationId xmlns:p14="http://schemas.microsoft.com/office/powerpoint/2010/main" val="214111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AAFD98-9521-0EF6-B384-1542AC6BF7D1}"/>
              </a:ext>
            </a:extLst>
          </p:cNvPr>
          <p:cNvSpPr txBox="1"/>
          <p:nvPr/>
        </p:nvSpPr>
        <p:spPr>
          <a:xfrm>
            <a:off x="2647360" y="253543"/>
            <a:ext cx="9220117" cy="646331"/>
          </a:xfrm>
          <a:prstGeom prst="rect">
            <a:avLst/>
          </a:prstGeom>
          <a:noFill/>
        </p:spPr>
        <p:txBody>
          <a:bodyPr wrap="square">
            <a:spAutoFit/>
          </a:bodyPr>
          <a:lstStyle/>
          <a:p>
            <a:pPr algn="just" defTabSz="914400" latinLnBrk="1">
              <a:defRPr/>
            </a:pPr>
            <a:r>
              <a:rPr lang="en-US" sz="3600" b="1" dirty="0">
                <a:solidFill>
                  <a:schemeClr val="tx2"/>
                </a:solidFill>
                <a:latin typeface="Gill Sans MT" panose="020B0502020104020203" pitchFamily="34" charset="77"/>
              </a:rPr>
              <a:t>Can the reservoir</a:t>
            </a:r>
            <a:r>
              <a:rPr kumimoji="0" lang="en-US" sz="3600" b="1" i="0" u="none" strike="noStrike" kern="1200" cap="none" spc="0" normalizeH="0" baseline="0" noProof="0" dirty="0">
                <a:ln>
                  <a:noFill/>
                </a:ln>
                <a:solidFill>
                  <a:schemeClr val="tx2"/>
                </a:solidFill>
                <a:effectLst/>
                <a:uLnTx/>
                <a:uFillTx/>
                <a:latin typeface="Gill Sans MT" panose="020B0502020104020203" pitchFamily="34" charset="77"/>
              </a:rPr>
              <a:t> be determined?</a:t>
            </a:r>
            <a:r>
              <a:rPr kumimoji="0" lang="en-US" sz="3600" i="0" u="none" strike="noStrike" kern="1200" cap="none" spc="0" normalizeH="0" baseline="0" noProof="0" dirty="0">
                <a:ln>
                  <a:noFill/>
                </a:ln>
                <a:effectLst/>
                <a:uLnTx/>
                <a:uFillTx/>
                <a:latin typeface="Gill Sans MT" panose="020B0502020104020203" pitchFamily="34" charset="77"/>
              </a:rPr>
              <a:t> </a:t>
            </a:r>
            <a:endParaRPr kumimoji="0" lang="en-US" sz="2400" b="1" i="0" u="none" strike="noStrike" kern="1200" cap="none" spc="0" normalizeH="0" baseline="0" noProof="0" dirty="0">
              <a:ln>
                <a:noFill/>
              </a:ln>
              <a:solidFill>
                <a:schemeClr val="tx2"/>
              </a:solidFill>
              <a:effectLst/>
              <a:uLnTx/>
              <a:uFillTx/>
              <a:latin typeface="Gill Sans MT" panose="020B0502020104020203" pitchFamily="34" charset="77"/>
            </a:endParaRPr>
          </a:p>
        </p:txBody>
      </p:sp>
      <p:pic>
        <p:nvPicPr>
          <p:cNvPr id="14" name="Picture 13" descr="A close-up of a list of people&#10;&#10;Description automatically generated">
            <a:extLst>
              <a:ext uri="{FF2B5EF4-FFF2-40B4-BE49-F238E27FC236}">
                <a16:creationId xmlns:a16="http://schemas.microsoft.com/office/drawing/2014/main" id="{CADEA17C-213A-866F-641C-8832B671C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467" y="5660411"/>
            <a:ext cx="3570171" cy="960046"/>
          </a:xfrm>
          <a:prstGeom prst="rect">
            <a:avLst/>
          </a:prstGeom>
        </p:spPr>
      </p:pic>
      <p:pic>
        <p:nvPicPr>
          <p:cNvPr id="15" name="Picture 14">
            <a:extLst>
              <a:ext uri="{FF2B5EF4-FFF2-40B4-BE49-F238E27FC236}">
                <a16:creationId xmlns:a16="http://schemas.microsoft.com/office/drawing/2014/main" id="{736EF01D-6C14-0F8F-DA7B-3486AD58B1A0}"/>
              </a:ext>
            </a:extLst>
          </p:cNvPr>
          <p:cNvPicPr>
            <a:picLocks noChangeAspect="1"/>
          </p:cNvPicPr>
          <p:nvPr/>
        </p:nvPicPr>
        <p:blipFill>
          <a:blip r:embed="rId5"/>
          <a:stretch>
            <a:fillRect/>
          </a:stretch>
        </p:blipFill>
        <p:spPr>
          <a:xfrm>
            <a:off x="8123804" y="4945191"/>
            <a:ext cx="2188843" cy="588666"/>
          </a:xfrm>
          <a:prstGeom prst="rect">
            <a:avLst/>
          </a:prstGeom>
        </p:spPr>
      </p:pic>
      <p:pic>
        <p:nvPicPr>
          <p:cNvPr id="16" name="Picture 6" descr="EOI Teacher on Twitter: &quot;✓ A needle in a haystack 》Something that is very  difficult or impossible to find. ▪︎Finding that small piece of paper in  that room full of documents was">
            <a:extLst>
              <a:ext uri="{FF2B5EF4-FFF2-40B4-BE49-F238E27FC236}">
                <a16:creationId xmlns:a16="http://schemas.microsoft.com/office/drawing/2014/main" id="{4A6ED3C1-78FF-B6CE-8F96-1D93F1E83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208" y="1407849"/>
            <a:ext cx="6194810" cy="45304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46E0569-51DE-E2D8-566C-6FA2F156E0B7}"/>
              </a:ext>
            </a:extLst>
          </p:cNvPr>
          <p:cNvSpPr txBox="1"/>
          <p:nvPr/>
        </p:nvSpPr>
        <p:spPr>
          <a:xfrm>
            <a:off x="7076161" y="1638538"/>
            <a:ext cx="4236882" cy="2862322"/>
          </a:xfrm>
          <a:prstGeom prst="rect">
            <a:avLst/>
          </a:prstGeom>
          <a:solidFill>
            <a:schemeClr val="bg1">
              <a:lumMod val="95000"/>
            </a:schemeClr>
          </a:solidFill>
          <a:ln>
            <a:solidFill>
              <a:schemeClr val="tx1"/>
            </a:solidFill>
          </a:ln>
        </p:spPr>
        <p:txBody>
          <a:bodyPr wrap="square">
            <a:spAutoFit/>
          </a:bodyPr>
          <a:lstStyle/>
          <a:p>
            <a:pPr marL="342900" indent="-342900">
              <a:buFont typeface="Arial" panose="020B0604020202020204" pitchFamily="34" charset="0"/>
              <a:buChar char="•"/>
            </a:pPr>
            <a:r>
              <a:rPr kumimoji="0" lang="en-US" sz="2200" i="0" u="none" strike="noStrike" kern="1200" cap="none" spc="0" normalizeH="0" baseline="0" noProof="0" dirty="0">
                <a:ln>
                  <a:noFill/>
                </a:ln>
                <a:effectLst/>
                <a:uLnTx/>
                <a:uFillTx/>
                <a:latin typeface="Gill Sans MT" panose="020B0502020104020203" pitchFamily="34" charset="77"/>
              </a:rPr>
              <a:t>HIV reservoir is rare (&lt; 1 in 1000 CD4+ T cells) and resides in difficult-to-reach tissues</a:t>
            </a:r>
          </a:p>
          <a:p>
            <a:pPr marL="342900" indent="-342900">
              <a:buFont typeface="Arial" panose="020B0604020202020204" pitchFamily="34" charset="0"/>
              <a:buChar char="•"/>
            </a:pPr>
            <a:endParaRPr kumimoji="0" lang="en-US" sz="2200" i="0" u="none" strike="noStrike" kern="1200" cap="none" spc="0" normalizeH="0" baseline="0" noProof="0" dirty="0">
              <a:ln>
                <a:noFill/>
              </a:ln>
              <a:effectLst/>
              <a:uLnTx/>
              <a:uFillTx/>
              <a:latin typeface="Gill Sans MT" panose="020B0502020104020203" pitchFamily="34" charset="77"/>
            </a:endParaRPr>
          </a:p>
          <a:p>
            <a:pPr marL="342900" indent="-342900">
              <a:buFont typeface="Arial" panose="020B0604020202020204" pitchFamily="34" charset="0"/>
              <a:buChar char="•"/>
            </a:pPr>
            <a:r>
              <a:rPr lang="en-GB" sz="2200" b="0" i="0" dirty="0">
                <a:solidFill>
                  <a:srgbClr val="212121"/>
                </a:solidFill>
                <a:effectLst/>
                <a:latin typeface="Gill Sans MT" panose="020B0502020104020203" pitchFamily="34" charset="77"/>
              </a:rPr>
              <a:t>&lt;5–10% are fully intact </a:t>
            </a:r>
          </a:p>
          <a:p>
            <a:pPr marL="342900" indent="-342900">
              <a:buFont typeface="Arial" panose="020B0604020202020204" pitchFamily="34" charset="0"/>
              <a:buChar char="•"/>
            </a:pPr>
            <a:endParaRPr kumimoji="0" lang="en-US" sz="2200" i="0" u="none" strike="noStrike" kern="1200" cap="none" spc="0" normalizeH="0" baseline="0" noProof="0" dirty="0">
              <a:ln>
                <a:noFill/>
              </a:ln>
              <a:effectLst/>
              <a:uLnTx/>
              <a:uFillTx/>
              <a:latin typeface="Gill Sans MT" panose="020B0502020104020203" pitchFamily="34" charset="77"/>
            </a:endParaRPr>
          </a:p>
          <a:p>
            <a:pPr marL="342900" indent="-342900">
              <a:buFont typeface="Arial" panose="020B0604020202020204" pitchFamily="34" charset="0"/>
              <a:buChar char="•"/>
            </a:pPr>
            <a:r>
              <a:rPr lang="en-US" sz="2200" dirty="0">
                <a:latin typeface="Gill Sans MT" panose="020B0502020104020203" pitchFamily="34" charset="77"/>
              </a:rPr>
              <a:t>Small proportion are readily inducible</a:t>
            </a:r>
          </a:p>
        </p:txBody>
      </p:sp>
    </p:spTree>
    <p:custDataLst>
      <p:tags r:id="rId1"/>
    </p:custDataLst>
    <p:extLst>
      <p:ext uri="{BB962C8B-B14F-4D97-AF65-F5344CB8AC3E}">
        <p14:creationId xmlns:p14="http://schemas.microsoft.com/office/powerpoint/2010/main" val="24338564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4"/>
</p:tagLst>
</file>

<file path=ppt/tags/tag2.xml><?xml version="1.0" encoding="utf-8"?>
<p:tagLst xmlns:a="http://schemas.openxmlformats.org/drawingml/2006/main" xmlns:r="http://schemas.openxmlformats.org/officeDocument/2006/relationships" xmlns:p="http://schemas.openxmlformats.org/presentationml/2006/main">
  <p:tag name="TIMING" val="|10.4"/>
</p:tagLst>
</file>

<file path=ppt/tags/tag3.xml><?xml version="1.0" encoding="utf-8"?>
<p:tagLst xmlns:a="http://schemas.openxmlformats.org/drawingml/2006/main" xmlns:r="http://schemas.openxmlformats.org/officeDocument/2006/relationships" xmlns:p="http://schemas.openxmlformats.org/presentationml/2006/main">
  <p:tag name="TIMING" val="|10.4"/>
</p:tagLst>
</file>

<file path=ppt/tags/tag4.xml><?xml version="1.0" encoding="utf-8"?>
<p:tagLst xmlns:a="http://schemas.openxmlformats.org/drawingml/2006/main" xmlns:r="http://schemas.openxmlformats.org/officeDocument/2006/relationships" xmlns:p="http://schemas.openxmlformats.org/presentationml/2006/main">
  <p:tag name="TIMING" val="|10.4"/>
</p:tagLst>
</file>

<file path=ppt/tags/tag5.xml><?xml version="1.0" encoding="utf-8"?>
<p:tagLst xmlns:a="http://schemas.openxmlformats.org/drawingml/2006/main" xmlns:r="http://schemas.openxmlformats.org/officeDocument/2006/relationships" xmlns:p="http://schemas.openxmlformats.org/presentationml/2006/main">
  <p:tag name="TIMING" val="|10.4"/>
</p:tagLst>
</file>

<file path=ppt/tags/tag6.xml><?xml version="1.0" encoding="utf-8"?>
<p:tagLst xmlns:a="http://schemas.openxmlformats.org/drawingml/2006/main" xmlns:r="http://schemas.openxmlformats.org/officeDocument/2006/relationships" xmlns:p="http://schemas.openxmlformats.org/presentationml/2006/main">
  <p:tag name="TIMING" val="|10.4"/>
</p:tagLst>
</file>

<file path=ppt/tags/tag7.xml><?xml version="1.0" encoding="utf-8"?>
<p:tagLst xmlns:a="http://schemas.openxmlformats.org/drawingml/2006/main" xmlns:r="http://schemas.openxmlformats.org/officeDocument/2006/relationships" xmlns:p="http://schemas.openxmlformats.org/presentationml/2006/main">
  <p:tag name="TIMING" val="|10.4"/>
</p:tagLst>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DS-2024-Speaker-Oral-Abstract-template_Verdana.pptx" id="{D9B97BF0-DB50-F745-BF0F-0D1A065B25FE}" vid="{B43CC7F5-5CDE-164C-97FD-C0B942123F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IAS2023</Template>
  <TotalTime>59774</TotalTime>
  <Words>2068</Words>
  <Application>Microsoft Office PowerPoint</Application>
  <PresentationFormat>Widescreen</PresentationFormat>
  <Paragraphs>274</Paragraphs>
  <Slides>27</Slides>
  <Notes>26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27</vt:i4>
      </vt:variant>
    </vt:vector>
  </HeadingPairs>
  <TitlesOfParts>
    <vt:vector size="50" baseType="lpstr">
      <vt:lpstr>ＭＳ Ｐゴシック</vt:lpstr>
      <vt:lpstr>ＭＳ Ｐゴシック</vt:lpstr>
      <vt:lpstr>ADLaM Display</vt:lpstr>
      <vt:lpstr>Aptos Narrow</vt:lpstr>
      <vt:lpstr>Arial</vt:lpstr>
      <vt:lpstr>Bradley Hand ITC</vt:lpstr>
      <vt:lpstr>Calibri</vt:lpstr>
      <vt:lpstr>Cambria</vt:lpstr>
      <vt:lpstr>Courier New</vt:lpstr>
      <vt:lpstr>Gill Sans MT</vt:lpstr>
      <vt:lpstr>Google Sans</vt:lpstr>
      <vt:lpstr>Harding</vt:lpstr>
      <vt:lpstr>Helvetica</vt:lpstr>
      <vt:lpstr>IAS Ribbon Sans Bold</vt:lpstr>
      <vt:lpstr>IAS Ribbon Sans Regular</vt:lpstr>
      <vt:lpstr>Lato</vt:lpstr>
      <vt:lpstr>Merriweather</vt:lpstr>
      <vt:lpstr>Poppins</vt:lpstr>
      <vt:lpstr>system-ui</vt:lpstr>
      <vt:lpstr>Times New Roman</vt:lpstr>
      <vt:lpstr>Verdana</vt:lpstr>
      <vt:lpstr>Verdana Bold</vt:lpstr>
      <vt:lpstr>IAS2023</vt:lpstr>
      <vt:lpstr>Viral persistence in different populations Much known, much to learn </vt:lpstr>
      <vt:lpstr>PowerPoint Presentation</vt:lpstr>
      <vt:lpstr> HIV still a global health crisis </vt:lpstr>
      <vt:lpstr>Why does HIV persist on ART?</vt:lpstr>
      <vt:lpstr> </vt:lpstr>
      <vt:lpstr>PowerPoint Presentation</vt:lpstr>
      <vt:lpstr>PowerPoint Presentation</vt:lpstr>
      <vt:lpstr>PowerPoint Presentation</vt:lpstr>
      <vt:lpstr>PowerPoint Presentation</vt:lpstr>
      <vt:lpstr>PowerPoint Presentation</vt:lpstr>
      <vt:lpstr> HIV persistence in different populations; What do we know? Children,  adults, men, women, controllers, subtypes </vt:lpstr>
      <vt:lpstr>PowerPoint Presentation</vt:lpstr>
      <vt:lpstr>PowerPoint Presentation</vt:lpstr>
      <vt:lpstr>PowerPoint Presentation</vt:lpstr>
      <vt:lpstr>PowerPoint Presentation</vt:lpstr>
      <vt:lpstr>PowerPoint Presentation</vt:lpstr>
      <vt:lpstr>Knowledge gaps?</vt:lpstr>
      <vt:lpstr>Research priorities</vt:lpstr>
      <vt:lpstr>Research priorities</vt:lpstr>
      <vt:lpstr>Research priorities</vt:lpstr>
      <vt:lpstr>Research priorities</vt:lpstr>
      <vt:lpstr>Research priorities</vt:lpstr>
      <vt:lpstr>Researchers collaboration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Rose Nabatanzi</dc:creator>
  <cp:lastModifiedBy>Preview 10 Rack 2</cp:lastModifiedBy>
  <cp:revision>326</cp:revision>
  <dcterms:created xsi:type="dcterms:W3CDTF">2024-05-22T08:43:47Z</dcterms:created>
  <dcterms:modified xsi:type="dcterms:W3CDTF">2024-07-21T05:52:50Z</dcterms:modified>
</cp:coreProperties>
</file>