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80" r:id="rId1"/>
  </p:sldMasterIdLst>
  <p:notesMasterIdLst>
    <p:notesMasterId r:id="rId16"/>
  </p:notesMasterIdLst>
  <p:sldIdLst>
    <p:sldId id="266" r:id="rId2"/>
    <p:sldId id="2603" r:id="rId3"/>
    <p:sldId id="276" r:id="rId4"/>
    <p:sldId id="262" r:id="rId5"/>
    <p:sldId id="2214" r:id="rId6"/>
    <p:sldId id="275" r:id="rId7"/>
    <p:sldId id="2230" r:id="rId8"/>
    <p:sldId id="2229" r:id="rId9"/>
    <p:sldId id="2221" r:id="rId10"/>
    <p:sldId id="2604" r:id="rId11"/>
    <p:sldId id="2228" r:id="rId12"/>
    <p:sldId id="2224" r:id="rId13"/>
    <p:sldId id="2216" r:id="rId14"/>
    <p:sldId id="260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70"/>
    <p:restoredTop sz="96327"/>
  </p:normalViewPr>
  <p:slideViewPr>
    <p:cSldViewPr snapToGrid="0" snapToObjects="1">
      <p:cViewPr varScale="1">
        <p:scale>
          <a:sx n="120" d="100"/>
          <a:sy n="120" d="100"/>
        </p:scale>
        <p:origin x="20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D20E5-D8F7-594B-9D91-F763D43B9AF7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8DCDC-D13C-2549-BE6A-717E9EED41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321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435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Despite disproportionate incidence and prevalence of HIV among transgender individuals, cisgender women, and racial and ethnic minority groups, all remain underrepresented in HIV cure research.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699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0E06508-29B0-CD26-5E55-B30DFEB51329}"/>
              </a:ext>
            </a:extLst>
          </p:cNvPr>
          <p:cNvSpPr/>
          <p:nvPr userDrawn="1"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1812056"/>
            <a:ext cx="7357341" cy="4296397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defRPr sz="6000"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7F30928-B8B0-4CD7-EA8A-AA46742A9F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1162358"/>
            <a:ext cx="7357344" cy="43379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800" b="1" i="0">
                <a:solidFill>
                  <a:schemeClr val="accent1"/>
                </a:solidFill>
                <a:latin typeface="+mj-lt"/>
                <a:ea typeface="IAS Ribbon Sans Bold" pitchFamily="2" charset="0"/>
              </a:defRPr>
            </a:lvl1pPr>
          </a:lstStyle>
          <a:p>
            <a:pPr lvl="0"/>
            <a:r>
              <a:rPr lang="en-GB" noProof="0" dirty="0"/>
              <a:t>Session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0750B0-F078-4486-2017-F8B331530B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388" y="696043"/>
            <a:ext cx="7357344" cy="38519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 noProof="0"/>
              <a:t>Presenter name &amp; affiliation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A26220-484C-E021-DC95-3F0DB777000E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538053-F5FF-0EEB-86C2-6343D0DDDCD0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3650E2-923F-C3D8-A779-3D63B9AD3B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47672" y="4060719"/>
            <a:ext cx="3553019" cy="228776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1003BC-2DBC-50F0-53BB-5291084D70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0" y="0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970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4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75613" y="2097089"/>
            <a:ext cx="3673478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7200900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  <a:p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Donec </a:t>
            </a:r>
            <a:r>
              <a:rPr lang="en-GB" noProof="0" dirty="0" err="1"/>
              <a:t>rutrum</a:t>
            </a:r>
            <a:r>
              <a:rPr lang="en-GB" noProof="0" dirty="0"/>
              <a:t> </a:t>
            </a:r>
            <a:r>
              <a:rPr lang="en-GB" noProof="0" dirty="0" err="1"/>
              <a:t>congue</a:t>
            </a:r>
            <a:r>
              <a:rPr lang="en-GB" noProof="0" dirty="0"/>
              <a:t> </a:t>
            </a:r>
            <a:r>
              <a:rPr lang="en-GB" noProof="0" dirty="0" err="1"/>
              <a:t>leo</a:t>
            </a:r>
            <a:r>
              <a:rPr lang="en-GB" noProof="0" dirty="0"/>
              <a:t>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malesuada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 err="1"/>
              <a:t>Curabitur</a:t>
            </a:r>
            <a:r>
              <a:rPr lang="en-GB" noProof="0" dirty="0"/>
              <a:t> </a:t>
            </a:r>
            <a:r>
              <a:rPr lang="en-GB" noProof="0" dirty="0" err="1"/>
              <a:t>aliquet</a:t>
            </a:r>
            <a:r>
              <a:rPr lang="en-GB" noProof="0" dirty="0"/>
              <a:t> </a:t>
            </a:r>
            <a:r>
              <a:rPr lang="en-GB" noProof="0" dirty="0" err="1"/>
              <a:t>quam</a:t>
            </a:r>
            <a:r>
              <a:rPr lang="en-GB" noProof="0" dirty="0"/>
              <a:t> id dui </a:t>
            </a:r>
            <a:r>
              <a:rPr lang="en-GB" noProof="0" dirty="0" err="1"/>
              <a:t>posuere</a:t>
            </a:r>
            <a:r>
              <a:rPr lang="en-GB" noProof="0" dirty="0"/>
              <a:t> </a:t>
            </a:r>
            <a:r>
              <a:rPr lang="en-GB" noProof="0" dirty="0" err="1"/>
              <a:t>blandit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1938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Nulla quis lorem ut libero malesuada feugiat. Curabitur non nulla sit amet nisl tempus convallis quis ac lectus.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2C07795-8A1B-4F48-ADAF-7475467E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5BEA16-9E9F-0D4A-9C31-85DAC460949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3A0912-00E9-3E4E-9381-0A5C958C62D2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D43CCD-AAFC-B847-BF0F-B7E2A805F6E1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FD00EE-BA8D-4911-16EE-CA53007DC8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7620000" y="0"/>
            <a:ext cx="4572000" cy="68580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2FA691-34E1-B147-9F45-2CFB053A59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0800" y="1137600"/>
            <a:ext cx="4734000" cy="45792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47838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- Patter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A9FAEF4-2CDC-9742-AEF3-A25C5A44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9BC3C2-303A-12CB-9291-D0D960E99FC9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A9DA97-3B37-BB0F-1BE6-74FB3CC95EA0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87F51E-9D60-F793-C968-27BFB68286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2097090"/>
            <a:ext cx="3570682" cy="4760909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4DCF326-D6B4-5E4A-8E2C-D9FE40FD2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88719" y="2098800"/>
            <a:ext cx="4690800" cy="35712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007079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3976421-9C43-4A44-829D-511FFE02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CB34A3-C584-1046-8C17-AB1BCE2694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0FD6BC-85DA-4F47-A647-F2C427823D9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D34DC7-EE56-704B-BED2-428093484F64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1A06C6-814D-4A47-8F9A-552C373FA66E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2733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0300F-9B7A-024F-DF90-5DF9EC225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2BB1B-0671-91F5-DA13-BD2A7C9BB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42F0CF-2323-3C36-F415-890D970CA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E3D59-5201-354A-BF8D-077393E0A6C7}" type="datetimeFigureOut">
              <a:rPr lang="en-US" smtClean="0"/>
              <a:t>7/21/2024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B72CC-D1D7-AC87-85BB-D38219C22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75305E-D414-66C3-AA6F-9263371A3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6E10-537B-9843-A858-3128E3541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2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575945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6000"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BF5EE9-054B-49CF-C714-3B4EF9E4C64F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70DA7D-2DD8-A57A-3FF5-CAA8CD78ED41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C70770-A7D4-D1BA-618C-E7C4E5567B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058000"/>
            <a:ext cx="3600000" cy="4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10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16388" y="2097091"/>
            <a:ext cx="7632704" cy="4103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Courier New" panose="02070309020205020404" pitchFamily="49" charset="0"/>
              <a:buNone/>
              <a:defRPr sz="2000"/>
            </a:lvl1pPr>
          </a:lstStyle>
          <a:p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  <a:p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Donec </a:t>
            </a:r>
            <a:r>
              <a:rPr lang="en-GB" noProof="0" dirty="0" err="1"/>
              <a:t>rutrum</a:t>
            </a:r>
            <a:r>
              <a:rPr lang="en-GB" noProof="0" dirty="0"/>
              <a:t> </a:t>
            </a:r>
            <a:r>
              <a:rPr lang="en-GB" noProof="0" dirty="0" err="1"/>
              <a:t>congue</a:t>
            </a:r>
            <a:r>
              <a:rPr lang="en-GB" noProof="0" dirty="0"/>
              <a:t> </a:t>
            </a:r>
            <a:r>
              <a:rPr lang="en-GB" noProof="0" dirty="0" err="1"/>
              <a:t>leo</a:t>
            </a:r>
            <a:r>
              <a:rPr lang="en-GB" noProof="0" dirty="0"/>
              <a:t>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malesuada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 err="1"/>
              <a:t>Curabitur</a:t>
            </a:r>
            <a:r>
              <a:rPr lang="en-GB" noProof="0" dirty="0"/>
              <a:t> </a:t>
            </a:r>
            <a:r>
              <a:rPr lang="en-GB" noProof="0" dirty="0" err="1"/>
              <a:t>aliquet</a:t>
            </a:r>
            <a:r>
              <a:rPr lang="en-GB" noProof="0" dirty="0"/>
              <a:t> </a:t>
            </a:r>
            <a:r>
              <a:rPr lang="en-GB" noProof="0" dirty="0" err="1"/>
              <a:t>quam</a:t>
            </a:r>
            <a:r>
              <a:rPr lang="en-GB" noProof="0" dirty="0"/>
              <a:t> id dui </a:t>
            </a:r>
            <a:r>
              <a:rPr lang="en-GB" noProof="0" dirty="0" err="1"/>
              <a:t>posuere</a:t>
            </a:r>
            <a:r>
              <a:rPr lang="en-GB" noProof="0" dirty="0"/>
              <a:t> </a:t>
            </a:r>
            <a:r>
              <a:rPr lang="en-GB" noProof="0" dirty="0" err="1"/>
              <a:t>blandit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ED8009-8440-8D46-8AD7-A2541109AEA4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GB" noProof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7827BD-B4A1-A8BF-967A-5149D648CD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058000"/>
            <a:ext cx="3600000" cy="4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919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84E54A-D965-FC50-802E-562CE671CB7A}"/>
              </a:ext>
            </a:extLst>
          </p:cNvPr>
          <p:cNvSpPr/>
          <p:nvPr userDrawn="1"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41325"/>
            <a:ext cx="8891914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9497C5-5C94-8C43-959D-C5FE7F60E92D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DE0E92-4155-274E-B8D3-6224F5791510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92C575-DA7D-953C-CA15-BC6E245458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86641" y="207065"/>
            <a:ext cx="2048330" cy="131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057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997201"/>
            <a:ext cx="5437187" cy="32035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3006253"/>
            <a:ext cx="5437188" cy="31945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D77C5BB-ECCB-7A41-A232-01EA8F05C1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2913" y="2097088"/>
            <a:ext cx="5437187" cy="6477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accent1"/>
                </a:solidFill>
                <a:latin typeface="+mj-lt"/>
                <a:ea typeface="IAS Ribbon Sans 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/>
              <a:t>Caption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AD9058-33A3-1840-83AB-734EB9C24F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11903" y="2097088"/>
            <a:ext cx="5437188" cy="6477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800" b="1" i="0">
                <a:solidFill>
                  <a:schemeClr val="accent1"/>
                </a:solidFill>
                <a:latin typeface="+mj-lt"/>
                <a:ea typeface="IAS Ribbon Sans Bold" pitchFamily="2" charset="0"/>
              </a:defRPr>
            </a:lvl1pPr>
          </a:lstStyle>
          <a:p>
            <a:pPr lvl="0"/>
            <a:r>
              <a:rPr lang="en-GB" noProof="0" dirty="0"/>
              <a:t>Caption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46838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180687-9ED9-514C-9D5C-4D3E7505506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5A67C6D-451D-6C40-B015-49D120732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7245EE-BB3A-034C-BE06-055376C80D0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551B1C-217B-4F4B-81FF-529B758036DF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45582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EE9A4EF-A011-1744-9932-D74E1968F6E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441325"/>
            <a:ext cx="5437188" cy="57594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6" name="Title 10">
            <a:extLst>
              <a:ext uri="{FF2B5EF4-FFF2-40B4-BE49-F238E27FC236}">
                <a16:creationId xmlns:a16="http://schemas.microsoft.com/office/drawing/2014/main" id="{091C71F5-B0A7-8745-8F8B-E636D57FA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465E4D-8ADE-2143-908C-7C2920965AC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76478F-F1E2-AD47-BAC6-395C98E2FF59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AD4010-0096-6B46-B74C-E77670FCDEA8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3680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16388" y="2097089"/>
            <a:ext cx="7632703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3368799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2391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0" y="2097089"/>
            <a:ext cx="5437191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5437187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  <a:p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458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6390" y="441326"/>
            <a:ext cx="7632692" cy="12239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07" y="2097090"/>
            <a:ext cx="11306175" cy="40798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2911C2-CB14-73B1-B98D-60E41E95A97B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rcRect/>
          <a:stretch/>
        </p:blipFill>
        <p:spPr>
          <a:xfrm>
            <a:off x="251232" y="207065"/>
            <a:ext cx="2048330" cy="131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483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73" r:id="rId2"/>
    <p:sldLayoutId id="2147483684" r:id="rId3"/>
    <p:sldLayoutId id="2147483694" r:id="rId4"/>
    <p:sldLayoutId id="2147483691" r:id="rId5"/>
    <p:sldLayoutId id="2147483665" r:id="rId6"/>
    <p:sldLayoutId id="2147483667" r:id="rId7"/>
    <p:sldLayoutId id="2147483698" r:id="rId8"/>
    <p:sldLayoutId id="2147483699" r:id="rId9"/>
    <p:sldLayoutId id="2147483700" r:id="rId10"/>
    <p:sldLayoutId id="2147483696" r:id="rId11"/>
    <p:sldLayoutId id="2147483697" r:id="rId12"/>
    <p:sldLayoutId id="2147483674" r:id="rId13"/>
    <p:sldLayoutId id="214748370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>
          <p15:clr>
            <a:srgbClr val="F26B43"/>
          </p15:clr>
        </p15:guide>
        <p15:guide id="2" pos="2593">
          <p15:clr>
            <a:srgbClr val="F26B43"/>
          </p15:clr>
        </p15:guide>
        <p15:guide id="3" pos="2865">
          <p15:clr>
            <a:srgbClr val="F26B43"/>
          </p15:clr>
        </p15:guide>
        <p15:guide id="4" pos="3704">
          <p15:clr>
            <a:srgbClr val="F26B43"/>
          </p15:clr>
        </p15:guide>
        <p15:guide id="5" pos="3976">
          <p15:clr>
            <a:srgbClr val="F26B43"/>
          </p15:clr>
        </p15:guide>
        <p15:guide id="6" pos="4815">
          <p15:clr>
            <a:srgbClr val="F26B43"/>
          </p15:clr>
        </p15:guide>
        <p15:guide id="7" pos="5087">
          <p15:clr>
            <a:srgbClr val="F26B43"/>
          </p15:clr>
        </p15:guide>
        <p15:guide id="8" pos="7401">
          <p15:clr>
            <a:srgbClr val="F26B43"/>
          </p15:clr>
        </p15:guide>
        <p15:guide id="9" orient="horz" pos="278">
          <p15:clr>
            <a:srgbClr val="F26B43"/>
          </p15:clr>
        </p15:guide>
        <p15:guide id="10" orient="horz" pos="1049">
          <p15:clr>
            <a:srgbClr val="F26B43"/>
          </p15:clr>
        </p15:guide>
        <p15:guide id="11" orient="horz" pos="1321">
          <p15:clr>
            <a:srgbClr val="F26B43"/>
          </p15:clr>
        </p15:guide>
        <p15:guide id="12" orient="horz" pos="3906">
          <p15:clr>
            <a:srgbClr val="F26B43"/>
          </p15:clr>
        </p15:guide>
        <p15:guide id="13" orient="horz" pos="4178">
          <p15:clr>
            <a:srgbClr val="F26B43"/>
          </p15:clr>
        </p15:guide>
        <p15:guide id="14" orient="horz" pos="404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google.co.uk/url?sa=i&amp;rct=j&amp;q=towards+an+HIV+cure&amp;source=images&amp;cd=&amp;cad=rja&amp;docid=TdLkB--6stb1uM&amp;tbnid=c2DKaJM3bA9HMM:&amp;ved=0CAUQjRw&amp;url=http://gizmodo.com/5713498/man-officially-cured-of-hiv&amp;ei=7guQUci0Jse20QWN_4HABQ&amp;bvm=bv.46340616,d.d2k&amp;psig=AFQjCNGC56mJih71ZVAbg1uhgeuZaNKbWA&amp;ust=1368481065933801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4D35D-9FB0-95A3-17CD-1754C0D7C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1812056"/>
            <a:ext cx="7746746" cy="4296397"/>
          </a:xfrm>
        </p:spPr>
        <p:txBody>
          <a:bodyPr anchor="ctr" anchorCtr="0">
            <a:normAutofit/>
          </a:bodyPr>
          <a:lstStyle/>
          <a:p>
            <a:r>
              <a:rPr lang="en-GB" sz="48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Design of HIV cure trials : including all key partners</a:t>
            </a:r>
            <a:endParaRPr lang="en-GB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84B2F-E52F-9015-D192-CF183D2561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48398" y="147597"/>
            <a:ext cx="7357344" cy="433798"/>
          </a:xfrm>
        </p:spPr>
        <p:txBody>
          <a:bodyPr>
            <a:noAutofit/>
          </a:bodyPr>
          <a:lstStyle/>
          <a:p>
            <a:r>
              <a:rPr lang="en-GB" dirty="0"/>
              <a:t>Sarah Fidler </a:t>
            </a:r>
          </a:p>
          <a:p>
            <a:r>
              <a:rPr lang="en-GB" sz="1600" dirty="0"/>
              <a:t>Professor in HIV Medicine</a:t>
            </a:r>
          </a:p>
          <a:p>
            <a:r>
              <a:rPr lang="en-GB" sz="1600" dirty="0"/>
              <a:t>Imperial College London UK</a:t>
            </a:r>
          </a:p>
          <a:p>
            <a:r>
              <a:rPr lang="en-GB" sz="1600" dirty="0"/>
              <a:t>Flash talk</a:t>
            </a:r>
          </a:p>
        </p:txBody>
      </p:sp>
    </p:spTree>
    <p:extLst>
      <p:ext uri="{BB962C8B-B14F-4D97-AF65-F5344CB8AC3E}">
        <p14:creationId xmlns:p14="http://schemas.microsoft.com/office/powerpoint/2010/main" val="924144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06B83DA4-3C75-750D-EEAB-855DDEF98508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5440692" y="2641278"/>
            <a:ext cx="6198951" cy="2030156"/>
          </a:xfr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642CD88-72B3-452B-4279-BCC9532E1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5034" y="441325"/>
            <a:ext cx="9174057" cy="1223964"/>
          </a:xfrm>
        </p:spPr>
        <p:txBody>
          <a:bodyPr anchor="t">
            <a:normAutofit/>
          </a:bodyPr>
          <a:lstStyle/>
          <a:p>
            <a:r>
              <a:rPr lang="en-US" sz="3600" dirty="0"/>
              <a:t>Barriers to participation; Age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B1D425D-B19F-F553-6182-A3B71C813A7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2913" y="2247404"/>
            <a:ext cx="3673475" cy="4103687"/>
          </a:xfrm>
        </p:spPr>
        <p:txBody>
          <a:bodyPr/>
          <a:lstStyle/>
          <a:p>
            <a:r>
              <a:rPr lang="en-US" sz="2400" b="1" dirty="0">
                <a:solidFill>
                  <a:srgbClr val="00B0F0"/>
                </a:solidFill>
              </a:rPr>
              <a:t>Children and infants</a:t>
            </a:r>
          </a:p>
          <a:p>
            <a:r>
              <a:rPr lang="en-US" dirty="0"/>
              <a:t>Global ART coverage (57%) viral suppression (46%)</a:t>
            </a:r>
          </a:p>
          <a:p>
            <a:endParaRPr lang="en-US" dirty="0"/>
          </a:p>
          <a:p>
            <a:r>
              <a:rPr lang="en-US" dirty="0"/>
              <a:t>Engagement in research; consent/assent, parental complex lives</a:t>
            </a:r>
          </a:p>
          <a:p>
            <a:endParaRPr lang="en-US" dirty="0"/>
          </a:p>
          <a:p>
            <a:r>
              <a:rPr lang="en-US" dirty="0"/>
              <a:t>Safety of intervention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D7EA30-0418-2651-1D14-B0E5C82AF59C}"/>
              </a:ext>
            </a:extLst>
          </p:cNvPr>
          <p:cNvSpPr txBox="1"/>
          <p:nvPr/>
        </p:nvSpPr>
        <p:spPr>
          <a:xfrm>
            <a:off x="5607778" y="4671434"/>
            <a:ext cx="76326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714 people median age 64yrs </a:t>
            </a:r>
          </a:p>
          <a:p>
            <a:r>
              <a:rPr lang="en-GB" dirty="0"/>
              <a:t> (40.5%) participants median eGFR &lt; 60mL/min/1.73m</a:t>
            </a:r>
          </a:p>
          <a:p>
            <a:endParaRPr lang="en-GB" dirty="0"/>
          </a:p>
          <a:p>
            <a:r>
              <a:rPr lang="en-GB" dirty="0"/>
              <a:t>Immune dysfunction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80A48F-A12A-8C46-9D9C-6CA689644C58}"/>
              </a:ext>
            </a:extLst>
          </p:cNvPr>
          <p:cNvSpPr txBox="1"/>
          <p:nvPr/>
        </p:nvSpPr>
        <p:spPr>
          <a:xfrm>
            <a:off x="5607778" y="2179613"/>
            <a:ext cx="6664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Older age &gt; 60 years; co-morbidities </a:t>
            </a:r>
          </a:p>
        </p:txBody>
      </p:sp>
    </p:spTree>
    <p:extLst>
      <p:ext uri="{BB962C8B-B14F-4D97-AF65-F5344CB8AC3E}">
        <p14:creationId xmlns:p14="http://schemas.microsoft.com/office/powerpoint/2010/main" val="289716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BC680E-C10A-1A0F-9823-D0690664F42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8"/>
            <a:ext cx="8051382" cy="4171405"/>
          </a:xfrm>
        </p:spPr>
        <p:txBody>
          <a:bodyPr>
            <a:normAutofit lnSpcReduction="10000"/>
          </a:bodyPr>
          <a:lstStyle/>
          <a:p>
            <a:r>
              <a:rPr lang="en-US" sz="2800" b="1" dirty="0"/>
              <a:t>Placement of product: </a:t>
            </a:r>
            <a:r>
              <a:rPr lang="en-US" sz="2800" dirty="0"/>
              <a:t>correct “fit” for the setting</a:t>
            </a:r>
          </a:p>
          <a:p>
            <a:r>
              <a:rPr lang="en-US" sz="2800" b="1" dirty="0"/>
              <a:t>Financial </a:t>
            </a:r>
            <a:r>
              <a:rPr lang="en-US" sz="2800" dirty="0"/>
              <a:t>gain vs investment</a:t>
            </a:r>
          </a:p>
          <a:p>
            <a:r>
              <a:rPr lang="en-US" sz="2800" b="1" dirty="0"/>
              <a:t>Context: </a:t>
            </a:r>
            <a:r>
              <a:rPr lang="en-US" sz="2800" dirty="0"/>
              <a:t>what additional costs would need to be supported to ensure safe and effective outcomes. </a:t>
            </a:r>
            <a:r>
              <a:rPr lang="en-US" sz="2800" dirty="0" err="1"/>
              <a:t>eg</a:t>
            </a:r>
            <a:r>
              <a:rPr lang="en-US" sz="2800" dirty="0"/>
              <a:t> in settings where ART coverage is poor</a:t>
            </a:r>
          </a:p>
          <a:p>
            <a:r>
              <a:rPr lang="en-US" sz="2800" b="1" dirty="0"/>
              <a:t>Multiple interventions </a:t>
            </a:r>
            <a:r>
              <a:rPr lang="en-US" sz="2800" dirty="0"/>
              <a:t>cross industry partners IP challenges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F172A0-D1F4-D254-3C9D-70B6F6B7C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9822" y="441325"/>
            <a:ext cx="10026868" cy="1223964"/>
          </a:xfrm>
        </p:spPr>
        <p:txBody>
          <a:bodyPr anchor="t">
            <a:normAutofit/>
          </a:bodyPr>
          <a:lstStyle/>
          <a:p>
            <a:r>
              <a:rPr lang="en-US" sz="3200" dirty="0"/>
              <a:t>Barriers to participation; Industry partners</a:t>
            </a:r>
          </a:p>
        </p:txBody>
      </p:sp>
      <p:pic>
        <p:nvPicPr>
          <p:cNvPr id="9218" name="Picture 2" descr="New Care Models in HIV: Addressing ...">
            <a:extLst>
              <a:ext uri="{FF2B5EF4-FFF2-40B4-BE49-F238E27FC236}">
                <a16:creationId xmlns:a16="http://schemas.microsoft.com/office/drawing/2014/main" id="{B2BF7235-5CBB-5293-2BA8-76B04DD81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71807" y="1772694"/>
            <a:ext cx="2677280" cy="2005375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9220" name="Picture 4" descr="What Would an HIV Cure Mean for You?">
            <a:extLst>
              <a:ext uri="{FF2B5EF4-FFF2-40B4-BE49-F238E27FC236}">
                <a16:creationId xmlns:a16="http://schemas.microsoft.com/office/drawing/2014/main" id="{838B4F67-301F-DD2E-B7DD-869B7FC24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807" y="3885474"/>
            <a:ext cx="2383020" cy="238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57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C5DA09E-B0BE-EAF4-6150-590D795A1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441324"/>
            <a:ext cx="9005891" cy="1377815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Call for justice informed HIV cure trials with ATI</a:t>
            </a:r>
            <a:br>
              <a:rPr lang="en-US" sz="4000" dirty="0"/>
            </a:br>
            <a:br>
              <a:rPr lang="en-US" sz="1300" dirty="0"/>
            </a:br>
            <a:r>
              <a:rPr lang="en-US" sz="1300" dirty="0"/>
              <a:t>Dube and Perez-</a:t>
            </a:r>
            <a:r>
              <a:rPr lang="en-US" sz="1300" dirty="0" err="1"/>
              <a:t>Brumer</a:t>
            </a:r>
            <a:r>
              <a:rPr lang="en-US" sz="1300" dirty="0"/>
              <a:t> Lancet HIV 2024 </a:t>
            </a:r>
            <a:br>
              <a:rPr lang="en-US" sz="1300" dirty="0"/>
            </a:br>
            <a:endParaRPr lang="en-US" sz="13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1CEF0DA-D7EC-368C-3E2A-AF2853909565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9140"/>
            <a:ext cx="11456775" cy="503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08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45006A-4377-D88B-FA0D-810A3A0017D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252870"/>
            <a:ext cx="5437187" cy="3947905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Free access to effective ART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Free open access to HIV testing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Open access to HIV prevention for all partners of people off ART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HIV viral load testing; thresholds of assays and delays in results turnaround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Free access to health care for any complications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Design of the right intervention for the right groups with the right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40B93-36A4-1800-8412-516FCF349E7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113585"/>
            <a:ext cx="5437188" cy="4087195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This is in place globally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Look creatively at safe space testing for partners, self testing, thoughtful of domestic violence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PrEP</a:t>
            </a:r>
            <a:r>
              <a:rPr lang="en-US" dirty="0"/>
              <a:t> all trials including an ATI should offer referral to </a:t>
            </a:r>
            <a:r>
              <a:rPr lang="en-US" dirty="0" err="1"/>
              <a:t>PrEP</a:t>
            </a:r>
            <a:r>
              <a:rPr lang="en-US" dirty="0"/>
              <a:t> provision to all partners of study participants: oral, injectable Cabotegravir ?? </a:t>
            </a:r>
            <a:r>
              <a:rPr lang="en-US" dirty="0" err="1"/>
              <a:t>Lenacapavir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Free access to viral load &amp; CD4 count testing where </a:t>
            </a:r>
            <a:r>
              <a:rPr lang="en-US" b="1" dirty="0"/>
              <a:t>results are turned around in 24-48 hours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Medical care from study teams needs to be part of any trial 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>
                <a:solidFill>
                  <a:srgbClr val="212121"/>
                </a:solidFill>
                <a:highlight>
                  <a:srgbClr val="FFFFFF"/>
                </a:highlight>
              </a:rPr>
              <a:t>Formative socio-behavioural research </a:t>
            </a:r>
            <a:r>
              <a:rPr lang="en-GB" dirty="0">
                <a:solidFill>
                  <a:srgbClr val="212121"/>
                </a:solidFill>
                <a:highlight>
                  <a:srgbClr val="FFFFFF"/>
                </a:highlight>
              </a:rPr>
              <a:t>to inform design and implementation, mental health support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2E9E8C-0C2C-E979-4A35-4A232B2AE7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2909" y="1164131"/>
            <a:ext cx="5437187" cy="647700"/>
          </a:xfrm>
        </p:spPr>
        <p:txBody>
          <a:bodyPr>
            <a:normAutofit/>
          </a:bodyPr>
          <a:lstStyle/>
          <a:p>
            <a:r>
              <a:rPr lang="en-US" sz="2400" dirty="0"/>
              <a:t>challenges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8D6598-461E-64C8-79D0-94872574271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11903" y="1164131"/>
            <a:ext cx="5437188" cy="647700"/>
          </a:xfrm>
        </p:spPr>
        <p:txBody>
          <a:bodyPr>
            <a:normAutofit/>
          </a:bodyPr>
          <a:lstStyle/>
          <a:p>
            <a:r>
              <a:rPr lang="en-US" sz="2400" dirty="0"/>
              <a:t>Suggested solutions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64921B3-242D-3730-554E-F54876482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7242" y="441325"/>
            <a:ext cx="9751849" cy="1223964"/>
          </a:xfrm>
        </p:spPr>
        <p:txBody>
          <a:bodyPr>
            <a:normAutofit/>
          </a:bodyPr>
          <a:lstStyle/>
          <a:p>
            <a:r>
              <a:rPr lang="en-US" sz="3200" dirty="0"/>
              <a:t>What do we need to safely run a cure trial</a:t>
            </a:r>
          </a:p>
        </p:txBody>
      </p:sp>
    </p:spTree>
    <p:extLst>
      <p:ext uri="{BB962C8B-B14F-4D97-AF65-F5344CB8AC3E}">
        <p14:creationId xmlns:p14="http://schemas.microsoft.com/office/powerpoint/2010/main" val="766633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7CE77702-BD35-A96E-87C5-CC84DD56A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4442" y="441325"/>
            <a:ext cx="9439027" cy="1223964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“You can’t live on hope alone, but without hope, life isn’t worth living”</a:t>
            </a:r>
            <a:br>
              <a:rPr lang="en-US" dirty="0"/>
            </a:br>
            <a:r>
              <a:rPr lang="en-US" sz="3100" dirty="0"/>
              <a:t>Harvey Milk 1978</a:t>
            </a:r>
          </a:p>
        </p:txBody>
      </p:sp>
      <p:pic>
        <p:nvPicPr>
          <p:cNvPr id="6" name="Picture 5" descr="http://img.gawkerassets.com/img/18millsb0nl9jjpg/k-bigpic.jpg">
            <a:hlinkClick r:id="rId2"/>
            <a:extLst>
              <a:ext uri="{FF2B5EF4-FFF2-40B4-BE49-F238E27FC236}">
                <a16:creationId xmlns:a16="http://schemas.microsoft.com/office/drawing/2014/main" id="{6A6368E2-0ACB-ED62-0A27-CB21B0239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11" y="4102635"/>
            <a:ext cx="3789758" cy="2134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arvey Milk Day - Believe Out Loud">
            <a:extLst>
              <a:ext uri="{FF2B5EF4-FFF2-40B4-BE49-F238E27FC236}">
                <a16:creationId xmlns:a16="http://schemas.microsoft.com/office/drawing/2014/main" id="{10B598F6-180B-1700-A4BE-033480215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55" y="1580782"/>
            <a:ext cx="4483294" cy="252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A0B3C7F-92A4-D3DE-36FA-3588DB532DF2}"/>
              </a:ext>
            </a:extLst>
          </p:cNvPr>
          <p:cNvSpPr txBox="1"/>
          <p:nvPr/>
        </p:nvSpPr>
        <p:spPr>
          <a:xfrm>
            <a:off x="5475249" y="4505093"/>
            <a:ext cx="317907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Thank you</a:t>
            </a:r>
          </a:p>
          <a:p>
            <a:endParaRPr lang="en-US" dirty="0"/>
          </a:p>
          <a:p>
            <a:r>
              <a:rPr lang="en-US" dirty="0"/>
              <a:t>Steve Deeks</a:t>
            </a:r>
          </a:p>
          <a:p>
            <a:r>
              <a:rPr lang="en-US" dirty="0"/>
              <a:t>Karine Dube</a:t>
            </a:r>
          </a:p>
          <a:p>
            <a:r>
              <a:rPr lang="en-US" dirty="0"/>
              <a:t>Simon Collins</a:t>
            </a:r>
          </a:p>
        </p:txBody>
      </p:sp>
    </p:spTree>
    <p:extLst>
      <p:ext uri="{BB962C8B-B14F-4D97-AF65-F5344CB8AC3E}">
        <p14:creationId xmlns:p14="http://schemas.microsoft.com/office/powerpoint/2010/main" val="2525259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15F783-4FDE-029D-4FB8-2C0462AC22D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6097" y="2050240"/>
            <a:ext cx="5659903" cy="3957361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29.8/39 million people globally are on ART (76%)</a:t>
            </a:r>
          </a:p>
          <a:p>
            <a:pPr marL="1143000" lvl="1" indent="-457200"/>
            <a:r>
              <a:rPr lang="en-US" sz="2400" dirty="0"/>
              <a:t>65% sex workers, </a:t>
            </a:r>
          </a:p>
          <a:p>
            <a:pPr marL="1143000" lvl="1" indent="-457200"/>
            <a:r>
              <a:rPr lang="en-US" sz="2400" dirty="0"/>
              <a:t>78% MSM, </a:t>
            </a:r>
          </a:p>
          <a:p>
            <a:pPr marL="1143000" lvl="1" indent="-457200"/>
            <a:r>
              <a:rPr lang="en-US" sz="2400" dirty="0"/>
              <a:t>69% injection drug users, </a:t>
            </a:r>
          </a:p>
          <a:p>
            <a:pPr marL="1143000" lvl="1" indent="-457200"/>
            <a:r>
              <a:rPr lang="en-US" sz="2400" dirty="0"/>
              <a:t>44% transgender populations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Global HIV viral suppression 68% (2022)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/>
              <a:t>HIV drug resistance to integrase inhibitors 3.9-8.6% up to 19.6% </a:t>
            </a:r>
            <a:r>
              <a:rPr lang="en-US" sz="2600" dirty="0"/>
              <a:t>amongst people with unsuppressed VL (WHO survey 2024)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/>
          </a:p>
          <a:p>
            <a:endParaRPr lang="en-US" dirty="0"/>
          </a:p>
        </p:txBody>
      </p:sp>
      <p:pic>
        <p:nvPicPr>
          <p:cNvPr id="10" name="Content Placeholder 9" descr="A graph of different colored bars&#10;&#10;Description automatically generated with medium confidence">
            <a:extLst>
              <a:ext uri="{FF2B5EF4-FFF2-40B4-BE49-F238E27FC236}">
                <a16:creationId xmlns:a16="http://schemas.microsoft.com/office/drawing/2014/main" id="{6F609171-BA0D-31E8-8FF7-E9C20564C80E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318714" y="4506884"/>
            <a:ext cx="4210495" cy="2351116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FD374A-34B4-8BF9-D614-0BC6C62CD4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6098" y="1190042"/>
            <a:ext cx="5437187" cy="647700"/>
          </a:xfrm>
        </p:spPr>
        <p:txBody>
          <a:bodyPr>
            <a:normAutofit/>
          </a:bodyPr>
          <a:lstStyle/>
          <a:p>
            <a:r>
              <a:rPr lang="en-US" sz="3200" dirty="0"/>
              <a:t>ART coverage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11CCE-EE04-69EE-FA88-5ED7C58A8D7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11903" y="1141442"/>
            <a:ext cx="5437188" cy="647700"/>
          </a:xfrm>
        </p:spPr>
        <p:txBody>
          <a:bodyPr>
            <a:normAutofit/>
          </a:bodyPr>
          <a:lstStyle/>
          <a:p>
            <a:r>
              <a:rPr lang="en-US" sz="3200" dirty="0"/>
              <a:t>Viral load testing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E6A2C8B-3453-33CB-3453-4A765F0EF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context</a:t>
            </a:r>
          </a:p>
        </p:txBody>
      </p:sp>
      <p:pic>
        <p:nvPicPr>
          <p:cNvPr id="8" name="Picture 7" descr="A diagram of a traffic light&#10;&#10;Description automatically generated">
            <a:extLst>
              <a:ext uri="{FF2B5EF4-FFF2-40B4-BE49-F238E27FC236}">
                <a16:creationId xmlns:a16="http://schemas.microsoft.com/office/drawing/2014/main" id="{44B5BE5D-3BB5-617B-0967-B64513AEA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368" y="2246913"/>
            <a:ext cx="3138106" cy="2126049"/>
          </a:xfrm>
          <a:prstGeom prst="rect">
            <a:avLst/>
          </a:prstGeom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1AE918C4-5AD6-8D9D-D403-F98B54AA5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2842" y="2246913"/>
            <a:ext cx="1570344" cy="162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05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2EEAD8E-F8BD-ACCF-1B76-54385CFE57B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Setting:</a:t>
            </a:r>
          </a:p>
          <a:p>
            <a:r>
              <a:rPr lang="en-US" dirty="0"/>
              <a:t>Gender</a:t>
            </a:r>
          </a:p>
          <a:p>
            <a:r>
              <a:rPr lang="en-US" dirty="0"/>
              <a:t>Race</a:t>
            </a:r>
          </a:p>
          <a:p>
            <a:r>
              <a:rPr lang="en-US" dirty="0"/>
              <a:t>Ethnicity</a:t>
            </a:r>
          </a:p>
          <a:p>
            <a:r>
              <a:rPr lang="en-US" dirty="0"/>
              <a:t>Age </a:t>
            </a:r>
          </a:p>
          <a:p>
            <a:r>
              <a:rPr lang="en-US" b="1" dirty="0"/>
              <a:t>Clinical characteristics; </a:t>
            </a:r>
            <a:r>
              <a:rPr lang="en-US" dirty="0"/>
              <a:t>treated since acute infection, grown up with HIV, intact immune system, viral sequencing (</a:t>
            </a:r>
            <a:r>
              <a:rPr lang="en-US" dirty="0" err="1"/>
              <a:t>bNAbs</a:t>
            </a:r>
            <a:r>
              <a:rPr lang="en-US" dirty="0"/>
              <a:t>), clade</a:t>
            </a:r>
          </a:p>
          <a:p>
            <a:r>
              <a:rPr lang="en-US" b="1" dirty="0"/>
              <a:t>Safety features, </a:t>
            </a:r>
          </a:p>
          <a:p>
            <a:r>
              <a:rPr lang="en-US" b="1" dirty="0"/>
              <a:t>Co-infections</a:t>
            </a:r>
            <a:r>
              <a:rPr lang="en-US" dirty="0"/>
              <a:t> (HBV, HCV, TB)</a:t>
            </a:r>
          </a:p>
          <a:p>
            <a:r>
              <a:rPr lang="en-US" b="1" dirty="0"/>
              <a:t>Co-morbidities</a:t>
            </a:r>
            <a:r>
              <a:rPr lang="en-US" dirty="0"/>
              <a:t> (heart disease, cancer)</a:t>
            </a:r>
          </a:p>
          <a:p>
            <a:r>
              <a:rPr lang="en-US" b="1" dirty="0"/>
              <a:t>Environment: </a:t>
            </a:r>
            <a:r>
              <a:rPr lang="en-US" dirty="0"/>
              <a:t>access to HIV testing, VL monitoring, safety monitoring, partner testing, partner </a:t>
            </a:r>
            <a:r>
              <a:rPr lang="en-US" dirty="0" err="1"/>
              <a:t>PrEP</a:t>
            </a:r>
            <a:r>
              <a:rPr lang="en-US" dirty="0"/>
              <a:t>, pregnancy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FB915-77BF-9037-FAFD-66171994955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Type of study</a:t>
            </a:r>
          </a:p>
          <a:p>
            <a:r>
              <a:rPr lang="en-US" b="1" dirty="0"/>
              <a:t>Phase I </a:t>
            </a:r>
            <a:r>
              <a:rPr lang="en-US" dirty="0"/>
              <a:t>new treatments; small number of people and frequent measurements, start at low dose and increase dosing and number of doses</a:t>
            </a:r>
          </a:p>
          <a:p>
            <a:r>
              <a:rPr lang="en-US" b="1" dirty="0"/>
              <a:t>Phase II </a:t>
            </a:r>
            <a:r>
              <a:rPr lang="en-US" dirty="0"/>
              <a:t>bigger studies, often RCT can have an efficacy outcome as well as safety</a:t>
            </a:r>
          </a:p>
          <a:p>
            <a:r>
              <a:rPr lang="en-US" b="1" dirty="0"/>
              <a:t>Phase III</a:t>
            </a:r>
            <a:r>
              <a:rPr lang="en-US" dirty="0"/>
              <a:t>; larger studies, less intensive, known efficacy data testing in wider populations more people broader groups</a:t>
            </a:r>
          </a:p>
          <a:p>
            <a:endParaRPr lang="en-US" dirty="0"/>
          </a:p>
          <a:p>
            <a:r>
              <a:rPr lang="en-US" b="1" dirty="0">
                <a:solidFill>
                  <a:schemeClr val="tx2"/>
                </a:solidFill>
              </a:rPr>
              <a:t>Analytical treatment interruption to test efficacy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D3A16F-8EE7-4D6A-5AE4-E5C76E832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6852" y="441325"/>
            <a:ext cx="10045148" cy="1223964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How do we design HIV cure trials</a:t>
            </a:r>
            <a:br>
              <a:rPr lang="en-US" sz="4000" dirty="0"/>
            </a:br>
            <a:r>
              <a:rPr lang="en-US" sz="2700" dirty="0"/>
              <a:t>the RIGHT intervention for the RIGHT people</a:t>
            </a:r>
            <a:br>
              <a:rPr lang="en-US" sz="1800" dirty="0"/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48061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5CD540-13DF-4440-8FFD-EFD90B0F981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noProof="0" dirty="0"/>
              <a:t>Viral rebound symptoms</a:t>
            </a:r>
          </a:p>
          <a:p>
            <a:r>
              <a:rPr lang="en-GB" dirty="0"/>
              <a:t>Decline in immune function whilst off ART</a:t>
            </a:r>
          </a:p>
          <a:p>
            <a:r>
              <a:rPr lang="en-GB" noProof="0" dirty="0"/>
              <a:t>Inflammation associated with stopping ART and risks of non-HIV associated illnesses</a:t>
            </a:r>
          </a:p>
          <a:p>
            <a:r>
              <a:rPr lang="en-GB" dirty="0"/>
              <a:t>Will the ART regimen still suppress ART when restarted</a:t>
            </a:r>
          </a:p>
          <a:p>
            <a:r>
              <a:rPr lang="en-US" dirty="0"/>
              <a:t>Safety of investigational product</a:t>
            </a:r>
          </a:p>
          <a:p>
            <a:r>
              <a:rPr lang="en-US" dirty="0"/>
              <a:t>Safety of participant stopping ART</a:t>
            </a:r>
          </a:p>
          <a:p>
            <a:r>
              <a:rPr lang="en-US" dirty="0"/>
              <a:t>Risks of onward viral transmission to partners and infants whilst off ART</a:t>
            </a:r>
          </a:p>
          <a:p>
            <a:r>
              <a:rPr lang="en-US" dirty="0"/>
              <a:t>Psychosocial, anxiety</a:t>
            </a:r>
          </a:p>
          <a:p>
            <a:r>
              <a:rPr lang="en-US" dirty="0"/>
              <a:t>Higher rate of clinical events (non-AIDS) after ATI n= 181 HR 2.43 </a:t>
            </a:r>
            <a:r>
              <a:rPr lang="en-US" sz="1400" dirty="0" err="1"/>
              <a:t>Richart</a:t>
            </a:r>
            <a:r>
              <a:rPr lang="en-US" sz="1400" dirty="0"/>
              <a:t> et al AIDS 2021</a:t>
            </a:r>
          </a:p>
          <a:p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CA690-08EF-C54F-8AB3-FB920F15064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899" y="3222148"/>
            <a:ext cx="5437188" cy="3194527"/>
          </a:xfrm>
        </p:spPr>
        <p:txBody>
          <a:bodyPr>
            <a:normAutofit/>
          </a:bodyPr>
          <a:lstStyle/>
          <a:p>
            <a:r>
              <a:rPr lang="en-GB" noProof="0" dirty="0"/>
              <a:t>Shift in medication from study participant who stops ART to their partners who may not be living with HIV to taking </a:t>
            </a:r>
            <a:r>
              <a:rPr lang="en-GB" noProof="0" dirty="0" err="1"/>
              <a:t>PrEP</a:t>
            </a:r>
            <a:endParaRPr lang="en-GB" noProof="0" dirty="0"/>
          </a:p>
          <a:p>
            <a:r>
              <a:rPr lang="en-GB" dirty="0"/>
              <a:t>Offer free access to HIV testing and </a:t>
            </a:r>
            <a:r>
              <a:rPr lang="en-GB" dirty="0" err="1"/>
              <a:t>PrEP</a:t>
            </a:r>
            <a:r>
              <a:rPr lang="en-GB" dirty="0"/>
              <a:t> provision to any partner of study participant, but requires safe HIV status disclosure to partners</a:t>
            </a:r>
            <a:endParaRPr lang="en-GB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3725DA-F81C-C741-8279-C9F4F58D24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noProof="0" dirty="0"/>
              <a:t>Risks for the individual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D64F99-A088-7747-9AFC-33FF5B3D84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11899" y="2184243"/>
            <a:ext cx="5437188" cy="647700"/>
          </a:xfrm>
        </p:spPr>
        <p:txBody>
          <a:bodyPr/>
          <a:lstStyle/>
          <a:p>
            <a:r>
              <a:rPr lang="en-GB" noProof="0" dirty="0"/>
              <a:t>Risks to partners and infants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854EF28-7522-B045-8EEA-D38E9CFBE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0846" y="441325"/>
            <a:ext cx="9758245" cy="1223964"/>
          </a:xfrm>
        </p:spPr>
        <p:txBody>
          <a:bodyPr>
            <a:normAutofit/>
          </a:bodyPr>
          <a:lstStyle/>
          <a:p>
            <a:r>
              <a:rPr lang="en-GB" noProof="0" dirty="0"/>
              <a:t>Risks of stopping ART</a:t>
            </a:r>
          </a:p>
        </p:txBody>
      </p:sp>
    </p:spTree>
    <p:extLst>
      <p:ext uri="{BB962C8B-B14F-4D97-AF65-F5344CB8AC3E}">
        <p14:creationId xmlns:p14="http://schemas.microsoft.com/office/powerpoint/2010/main" val="3663087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FFBF3-6C62-FF8A-A7CA-FCF2CAFF6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587" y="-584844"/>
            <a:ext cx="9203153" cy="1616203"/>
          </a:xfrm>
        </p:spPr>
        <p:txBody>
          <a:bodyPr anchor="b">
            <a:normAutofit/>
          </a:bodyPr>
          <a:lstStyle/>
          <a:p>
            <a:r>
              <a:rPr lang="en-US" sz="3200" b="1" dirty="0"/>
              <a:t>How do we safely interrupt ART?</a:t>
            </a:r>
          </a:p>
        </p:txBody>
      </p:sp>
      <p:pic>
        <p:nvPicPr>
          <p:cNvPr id="5" name="Picture 4" descr="A red and yellow poster with text&#10;&#10;Description automatically generated">
            <a:extLst>
              <a:ext uri="{FF2B5EF4-FFF2-40B4-BE49-F238E27FC236}">
                <a16:creationId xmlns:a16="http://schemas.microsoft.com/office/drawing/2014/main" id="{4FB39C8A-79E9-FDE3-FA29-7E3AD849E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0463" y="1822184"/>
            <a:ext cx="3379232" cy="4164902"/>
          </a:xfrm>
          <a:prstGeom prst="rect">
            <a:avLst/>
          </a:prstGeom>
        </p:spPr>
      </p:pic>
      <p:pic>
        <p:nvPicPr>
          <p:cNvPr id="3" name="Content Placeholder 8" descr="A diagram of a patient's recovery&#10;&#10;Description automatically generated">
            <a:extLst>
              <a:ext uri="{FF2B5EF4-FFF2-40B4-BE49-F238E27FC236}">
                <a16:creationId xmlns:a16="http://schemas.microsoft.com/office/drawing/2014/main" id="{1752E7D7-2112-E2AF-0256-44B659DB9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305" y="1822184"/>
            <a:ext cx="7642028" cy="416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955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CB385C7-5016-693D-BB17-2D8D061D6BE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6334" y="1812303"/>
            <a:ext cx="5437187" cy="4103686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People with HIV globally and their partners and families</a:t>
            </a:r>
          </a:p>
          <a:p>
            <a:r>
              <a:rPr lang="en-US" dirty="0"/>
              <a:t>Funders</a:t>
            </a:r>
          </a:p>
          <a:p>
            <a:r>
              <a:rPr lang="en-US" dirty="0"/>
              <a:t>Industry partners, exploring safety, efficacy and effectiveness of novel interventions</a:t>
            </a:r>
          </a:p>
          <a:p>
            <a:r>
              <a:rPr lang="en-US" dirty="0"/>
              <a:t>Policy makers, WHO, UNAIDS,</a:t>
            </a:r>
          </a:p>
          <a:p>
            <a:r>
              <a:rPr lang="en-US" dirty="0"/>
              <a:t>Government ministries of health who will implement new technologies or strategies</a:t>
            </a:r>
          </a:p>
          <a:p>
            <a:r>
              <a:rPr lang="en-US" dirty="0"/>
              <a:t>Researchers, universities, scientists </a:t>
            </a:r>
          </a:p>
          <a:p>
            <a:r>
              <a:rPr lang="en-US" dirty="0"/>
              <a:t>Advocates</a:t>
            </a:r>
          </a:p>
          <a:p>
            <a:r>
              <a:rPr lang="en-US" dirty="0"/>
              <a:t>HIV care providers</a:t>
            </a:r>
          </a:p>
          <a:p>
            <a:r>
              <a:rPr lang="en-US" dirty="0"/>
              <a:t>Regulators</a:t>
            </a:r>
          </a:p>
          <a:p>
            <a:endParaRPr lang="en-US" dirty="0"/>
          </a:p>
        </p:txBody>
      </p:sp>
      <p:pic>
        <p:nvPicPr>
          <p:cNvPr id="1026" name="Picture 2" descr="HIV activists are essential to the ...">
            <a:extLst>
              <a:ext uri="{FF2B5EF4-FFF2-40B4-BE49-F238E27FC236}">
                <a16:creationId xmlns:a16="http://schemas.microsoft.com/office/drawing/2014/main" id="{C8A3C80F-CB69-5963-EF00-F164F402F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03521" y="1319109"/>
            <a:ext cx="2790959" cy="173943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48567AF-444D-18B8-07F6-E18E23696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6617" y="286189"/>
            <a:ext cx="8923748" cy="1223964"/>
          </a:xfrm>
        </p:spPr>
        <p:txBody>
          <a:bodyPr anchor="t">
            <a:normAutofit/>
          </a:bodyPr>
          <a:lstStyle/>
          <a:p>
            <a:r>
              <a:rPr lang="en-US" dirty="0"/>
              <a:t>Who are the key partners?</a:t>
            </a:r>
          </a:p>
        </p:txBody>
      </p:sp>
      <p:pic>
        <p:nvPicPr>
          <p:cNvPr id="1028" name="Picture 4" descr="A guide to HIV for community education ...">
            <a:extLst>
              <a:ext uri="{FF2B5EF4-FFF2-40B4-BE49-F238E27FC236}">
                <a16:creationId xmlns:a16="http://schemas.microsoft.com/office/drawing/2014/main" id="{0DC3C832-D45C-001C-8467-667B7B6BA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056" y="1342697"/>
            <a:ext cx="2881309" cy="194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AIDS supports MoH to finalize surge ...">
            <a:extLst>
              <a:ext uri="{FF2B5EF4-FFF2-40B4-BE49-F238E27FC236}">
                <a16:creationId xmlns:a16="http://schemas.microsoft.com/office/drawing/2014/main" id="{F016B6C1-DCD8-90D7-75F6-B0AA4063A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056" y="3082132"/>
            <a:ext cx="3810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World Health Organization (WHO) - YouTube">
            <a:extLst>
              <a:ext uri="{FF2B5EF4-FFF2-40B4-BE49-F238E27FC236}">
                <a16:creationId xmlns:a16="http://schemas.microsoft.com/office/drawing/2014/main" id="{92CEC5C3-E14B-8F28-5316-A92C60C49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378" y="5915989"/>
            <a:ext cx="819709" cy="81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United Nations and the TPNW | Peace ...">
            <a:extLst>
              <a:ext uri="{FF2B5EF4-FFF2-40B4-BE49-F238E27FC236}">
                <a16:creationId xmlns:a16="http://schemas.microsoft.com/office/drawing/2014/main" id="{D73FFE5D-AF97-FECC-58F7-363103817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5850" y="5915989"/>
            <a:ext cx="1587564" cy="88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Early-career researchers herald change ...">
            <a:extLst>
              <a:ext uri="{FF2B5EF4-FFF2-40B4-BE49-F238E27FC236}">
                <a16:creationId xmlns:a16="http://schemas.microsoft.com/office/drawing/2014/main" id="{BD79D8E7-8EEF-E8FF-DBA6-A62DAA84C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126" y="5894406"/>
            <a:ext cx="1378760" cy="96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Working With Funders - Building and ...">
            <a:extLst>
              <a:ext uri="{FF2B5EF4-FFF2-40B4-BE49-F238E27FC236}">
                <a16:creationId xmlns:a16="http://schemas.microsoft.com/office/drawing/2014/main" id="{9C233C93-53DA-E276-6D72-0E625340A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506" y="5881501"/>
            <a:ext cx="1096980" cy="98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The Importance of Industry Partnerships">
            <a:extLst>
              <a:ext uri="{FF2B5EF4-FFF2-40B4-BE49-F238E27FC236}">
                <a16:creationId xmlns:a16="http://schemas.microsoft.com/office/drawing/2014/main" id="{A5616609-ED74-0CFE-BB84-FD9C43BE7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156" y="5930769"/>
            <a:ext cx="2120900" cy="95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327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B8F365-0B21-FF11-9F4B-3C8B58CD4EE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8625" y="1499924"/>
            <a:ext cx="5437187" cy="4700851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The intervention</a:t>
            </a:r>
          </a:p>
          <a:p>
            <a:r>
              <a:rPr lang="en-US" dirty="0"/>
              <a:t>The intervention needs to </a:t>
            </a:r>
          </a:p>
          <a:p>
            <a:r>
              <a:rPr lang="en-US" dirty="0"/>
              <a:t>fit the characteristics of the</a:t>
            </a:r>
          </a:p>
          <a:p>
            <a:r>
              <a:rPr lang="en-US" dirty="0"/>
              <a:t>population, virus variants</a:t>
            </a:r>
          </a:p>
        </p:txBody>
      </p:sp>
      <p:pic>
        <p:nvPicPr>
          <p:cNvPr id="7" name="Content Placeholder 6" descr="A diagram of a cell membrane&#10;&#10;Description automatically generated">
            <a:extLst>
              <a:ext uri="{FF2B5EF4-FFF2-40B4-BE49-F238E27FC236}">
                <a16:creationId xmlns:a16="http://schemas.microsoft.com/office/drawing/2014/main" id="{0A2E34F6-DFFE-BFD3-4BF9-460FECC7E9F9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44630" y="3885147"/>
            <a:ext cx="2377981" cy="2141779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677D2B0-C232-CA85-F381-16B133057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874" y="126914"/>
            <a:ext cx="11187113" cy="1223964"/>
          </a:xfrm>
        </p:spPr>
        <p:txBody>
          <a:bodyPr>
            <a:normAutofit/>
          </a:bodyPr>
          <a:lstStyle/>
          <a:p>
            <a:r>
              <a:rPr lang="en-US" sz="2800" dirty="0"/>
              <a:t>The right cure for the right people in the right setting</a:t>
            </a:r>
          </a:p>
        </p:txBody>
      </p:sp>
      <p:pic>
        <p:nvPicPr>
          <p:cNvPr id="1026" name="Picture 2" descr="Use of laboratory-developed assays in global HIV-1 treatment-monitoring and  research | Scientific Reports">
            <a:extLst>
              <a:ext uri="{FF2B5EF4-FFF2-40B4-BE49-F238E27FC236}">
                <a16:creationId xmlns:a16="http://schemas.microsoft.com/office/drawing/2014/main" id="{B401BA1A-DC60-A419-CB71-D6ABA3C7C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931" y="2291524"/>
            <a:ext cx="3106467" cy="164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outh African Government on X: &quot;Stay safe and protect yourself against the  risks of HIV with PrEP. #PrEP is an incredibly effective medication that  helps reduce the risk of HIV transmission. Get">
            <a:extLst>
              <a:ext uri="{FF2B5EF4-FFF2-40B4-BE49-F238E27FC236}">
                <a16:creationId xmlns:a16="http://schemas.microsoft.com/office/drawing/2014/main" id="{F7CFD38C-7955-AE57-4E21-6223C67F8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1325" y="4640961"/>
            <a:ext cx="1724422" cy="210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E81D6CF-32C5-3340-EBCC-5B99547D86BC}"/>
              </a:ext>
            </a:extLst>
          </p:cNvPr>
          <p:cNvSpPr txBox="1"/>
          <p:nvPr/>
        </p:nvSpPr>
        <p:spPr>
          <a:xfrm>
            <a:off x="9889490" y="1451862"/>
            <a:ext cx="18069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The setting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D580D9-3085-D0FC-3EC8-6188A24B78DC}"/>
              </a:ext>
            </a:extLst>
          </p:cNvPr>
          <p:cNvSpPr txBox="1"/>
          <p:nvPr/>
        </p:nvSpPr>
        <p:spPr>
          <a:xfrm>
            <a:off x="9889490" y="1824098"/>
            <a:ext cx="2145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Viral load testing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0C816C-960A-00C7-96B1-B5D891CD4C15}"/>
              </a:ext>
            </a:extLst>
          </p:cNvPr>
          <p:cNvSpPr txBox="1"/>
          <p:nvPr/>
        </p:nvSpPr>
        <p:spPr>
          <a:xfrm>
            <a:off x="9909098" y="4187917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Access to </a:t>
            </a:r>
            <a:r>
              <a:rPr lang="en-US" dirty="0" err="1"/>
              <a:t>PrEP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146C4C-EC29-0AED-425B-226E829E477F}"/>
              </a:ext>
            </a:extLst>
          </p:cNvPr>
          <p:cNvSpPr txBox="1"/>
          <p:nvPr/>
        </p:nvSpPr>
        <p:spPr>
          <a:xfrm>
            <a:off x="5444378" y="1358886"/>
            <a:ext cx="17636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The people</a:t>
            </a:r>
          </a:p>
        </p:txBody>
      </p:sp>
      <p:pic>
        <p:nvPicPr>
          <p:cNvPr id="1030" name="Picture 6" descr="Commission on HIV">
            <a:extLst>
              <a:ext uri="{FF2B5EF4-FFF2-40B4-BE49-F238E27FC236}">
                <a16:creationId xmlns:a16="http://schemas.microsoft.com/office/drawing/2014/main" id="{6DB48625-C435-2237-F0C0-61EF682F0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401" y="5033380"/>
            <a:ext cx="5097100" cy="1697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DA57A97-4CFD-CED2-A1A2-93A0E3F6CFB0}"/>
              </a:ext>
            </a:extLst>
          </p:cNvPr>
          <p:cNvSpPr txBox="1"/>
          <p:nvPr/>
        </p:nvSpPr>
        <p:spPr>
          <a:xfrm>
            <a:off x="4470835" y="1824098"/>
            <a:ext cx="42782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Older people: </a:t>
            </a:r>
            <a:r>
              <a:rPr lang="en-US" dirty="0"/>
              <a:t>concerns about immune senescence with age. Concern is around the ATI rather than the intervention </a:t>
            </a:r>
          </a:p>
          <a:p>
            <a:r>
              <a:rPr lang="en-US" b="1" dirty="0"/>
              <a:t>Young people and children</a:t>
            </a:r>
          </a:p>
          <a:p>
            <a:r>
              <a:rPr lang="en-US" b="1" dirty="0"/>
              <a:t>Cis-women</a:t>
            </a:r>
            <a:r>
              <a:rPr lang="en-US" dirty="0"/>
              <a:t> of child-bearing potential</a:t>
            </a:r>
          </a:p>
          <a:p>
            <a:r>
              <a:rPr lang="en-US" b="1" dirty="0"/>
              <a:t>Stage of HIV </a:t>
            </a:r>
            <a:r>
              <a:rPr lang="en-US" dirty="0"/>
              <a:t>at ART start</a:t>
            </a:r>
          </a:p>
          <a:p>
            <a:r>
              <a:rPr lang="en-US" dirty="0"/>
              <a:t>Co-infection risks (TB)</a:t>
            </a:r>
          </a:p>
          <a:p>
            <a:r>
              <a:rPr lang="en-US" dirty="0"/>
              <a:t>Co-morbidity</a:t>
            </a:r>
          </a:p>
          <a:p>
            <a:r>
              <a:rPr lang="en-US" dirty="0"/>
              <a:t>Lifestyle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034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3254FE-8756-54FD-0710-AA3268B851D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16157" y="2405693"/>
            <a:ext cx="6292219" cy="4452307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Cis-women</a:t>
            </a:r>
            <a:r>
              <a:rPr lang="en-US" dirty="0"/>
              <a:t> (20%) enrolled in cure trials </a:t>
            </a:r>
            <a:r>
              <a:rPr lang="en-GB" b="0" i="0" dirty="0">
                <a:solidFill>
                  <a:srgbClr val="040C28"/>
                </a:solidFill>
                <a:effectLst/>
                <a:latin typeface="Google Sans"/>
              </a:rPr>
              <a:t>across 124 cure trials globally</a:t>
            </a:r>
            <a:endParaRPr lang="en-US" dirty="0"/>
          </a:p>
          <a:p>
            <a:r>
              <a:rPr lang="en-US" b="1" dirty="0"/>
              <a:t>Trans people </a:t>
            </a:r>
            <a:r>
              <a:rPr lang="en-US" dirty="0"/>
              <a:t>19 trans people across 124 trials</a:t>
            </a:r>
          </a:p>
          <a:p>
            <a:r>
              <a:rPr lang="en-US" b="1" dirty="0"/>
              <a:t>Non-white</a:t>
            </a:r>
            <a:r>
              <a:rPr lang="en-GB" i="0" dirty="0">
                <a:solidFill>
                  <a:srgbClr val="202124"/>
                </a:solidFill>
                <a:effectLst/>
                <a:highlight>
                  <a:srgbClr val="FFFFFF"/>
                </a:highlight>
              </a:rPr>
              <a:t> Black </a:t>
            </a:r>
            <a:r>
              <a:rPr lang="en-GB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</a:rPr>
              <a:t>people made up 23% of cure study participants 2023</a:t>
            </a:r>
          </a:p>
          <a:p>
            <a:r>
              <a:rPr lang="en-US" b="1" dirty="0"/>
              <a:t>LMIC </a:t>
            </a:r>
            <a:r>
              <a:rPr lang="en-US" sz="2000" dirty="0"/>
              <a:t>75% of HIV cure trials are conducted in Europe and North America</a:t>
            </a:r>
            <a:endParaRPr lang="en-US" b="1" dirty="0"/>
          </a:p>
          <a:p>
            <a:r>
              <a:rPr lang="en-US" b="1" dirty="0"/>
              <a:t>Older people </a:t>
            </a:r>
            <a:r>
              <a:rPr lang="en-US" dirty="0"/>
              <a:t>&gt;60 years</a:t>
            </a:r>
          </a:p>
          <a:p>
            <a:r>
              <a:rPr lang="en-US" b="1" dirty="0"/>
              <a:t>Global ART coverage </a:t>
            </a:r>
            <a:r>
              <a:rPr lang="en-US" dirty="0"/>
              <a:t>is NOT equal ranging from 41-78% adults  43% of children living with HIV are not on ART, and of those on ART 46% are virally suppressed </a:t>
            </a:r>
            <a:r>
              <a:rPr lang="en-US" sz="1200" dirty="0"/>
              <a:t>PEPFAR 2024</a:t>
            </a:r>
          </a:p>
          <a:p>
            <a:r>
              <a:rPr lang="en-US" b="1" dirty="0"/>
              <a:t>HIV Viral load testing </a:t>
            </a:r>
            <a:r>
              <a:rPr lang="en-US" dirty="0"/>
              <a:t>critical during ATI period</a:t>
            </a:r>
          </a:p>
          <a:p>
            <a:r>
              <a:rPr lang="en-US" dirty="0"/>
              <a:t>VL threshold of assays, 30% CDC supported labs have 1,000 </a:t>
            </a:r>
            <a:r>
              <a:rPr lang="en-US" dirty="0" err="1"/>
              <a:t>cpm</a:t>
            </a:r>
            <a:r>
              <a:rPr lang="en-US" dirty="0"/>
              <a:t> cut off</a:t>
            </a:r>
          </a:p>
          <a:p>
            <a:r>
              <a:rPr lang="en-US" b="1" dirty="0"/>
              <a:t>Scientific gaps</a:t>
            </a:r>
          </a:p>
          <a:p>
            <a:r>
              <a:rPr lang="en-US" dirty="0"/>
              <a:t>people with </a:t>
            </a:r>
            <a:r>
              <a:rPr lang="en-US" dirty="0" err="1"/>
              <a:t>oestrogen</a:t>
            </a:r>
            <a:r>
              <a:rPr lang="en-US" dirty="0"/>
              <a:t> may have hormonally influenced differences in reservoirs, and immune function; optimal interventions may be different from testosterone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6811D0-4484-C33C-7439-830ED0603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Where are the gaps in cure research 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04E775-1C35-A2EE-FAD2-43B741ED5493}"/>
              </a:ext>
            </a:extLst>
          </p:cNvPr>
          <p:cNvSpPr txBox="1"/>
          <p:nvPr/>
        </p:nvSpPr>
        <p:spPr>
          <a:xfrm>
            <a:off x="4116391" y="1326735"/>
            <a:ext cx="957942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Landscape of HIV cure trials  </a:t>
            </a:r>
          </a:p>
          <a:p>
            <a:r>
              <a:rPr lang="en-US" dirty="0"/>
              <a:t>Bar and </a:t>
            </a:r>
            <a:r>
              <a:rPr lang="en-US" dirty="0" err="1"/>
              <a:t>Jefferys</a:t>
            </a:r>
            <a:r>
              <a:rPr lang="en-US" dirty="0"/>
              <a:t> Journal HIV Eradication 2019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194860-724D-B1F7-9A91-1C7E335FA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43943"/>
            <a:ext cx="5367470" cy="301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589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FB83260-5D92-511E-C4A9-FA64C2AFEA8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16388" y="1755401"/>
            <a:ext cx="7632703" cy="4103692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Women: 11-23% of all cure research </a:t>
            </a:r>
          </a:p>
          <a:p>
            <a:r>
              <a:rPr lang="en-US" b="1" dirty="0"/>
              <a:t>Globally women are under-represented in trials</a:t>
            </a:r>
          </a:p>
          <a:p>
            <a:r>
              <a:rPr lang="en-US" dirty="0"/>
              <a:t>Family responsibilities and time commitments</a:t>
            </a:r>
          </a:p>
          <a:p>
            <a:r>
              <a:rPr lang="en-US" dirty="0"/>
              <a:t>Pregnancy risk and regulatory challenges for people of childbearing potential</a:t>
            </a:r>
          </a:p>
          <a:p>
            <a:r>
              <a:rPr lang="en-US" b="1" dirty="0"/>
              <a:t>HIV specific issues</a:t>
            </a:r>
          </a:p>
          <a:p>
            <a:r>
              <a:rPr lang="en-US" dirty="0"/>
              <a:t>Stigma: ACTG 5366 </a:t>
            </a:r>
            <a:r>
              <a:rPr lang="en-US" sz="1200" dirty="0"/>
              <a:t>Dube et al AIDS research and human retroviruses 2020 (US)</a:t>
            </a:r>
          </a:p>
          <a:p>
            <a:r>
              <a:rPr lang="en-US" dirty="0"/>
              <a:t>Partner dynamics and risks of violence: </a:t>
            </a:r>
            <a:r>
              <a:rPr lang="en-US" sz="1500" dirty="0"/>
              <a:t>Dube et al AIDS Res Hum Retroviruses 2022</a:t>
            </a:r>
          </a:p>
          <a:p>
            <a:r>
              <a:rPr lang="en-US" dirty="0"/>
              <a:t>Access to partner testing</a:t>
            </a:r>
          </a:p>
          <a:p>
            <a:r>
              <a:rPr lang="en-US" dirty="0"/>
              <a:t>Access to </a:t>
            </a:r>
            <a:r>
              <a:rPr lang="en-US" dirty="0" err="1"/>
              <a:t>PrEP</a:t>
            </a:r>
            <a:r>
              <a:rPr lang="en-US" dirty="0"/>
              <a:t> for partners</a:t>
            </a:r>
          </a:p>
          <a:p>
            <a:r>
              <a:rPr lang="en-US" dirty="0"/>
              <a:t>Psychosocial support (FRESH)</a:t>
            </a:r>
          </a:p>
          <a:p>
            <a:r>
              <a:rPr lang="en-US" dirty="0"/>
              <a:t>Economic support (FRESH)</a:t>
            </a:r>
          </a:p>
          <a:p>
            <a:r>
              <a:rPr lang="en-US" dirty="0"/>
              <a:t>Communications: trust HCP, research literacy </a:t>
            </a:r>
            <a:r>
              <a:rPr lang="en-US" sz="1200" dirty="0"/>
              <a:t>Courvoisier et al HIV Medicine 2022 (Swiss)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71D2E5-87F1-474C-FD26-42F7EF1BD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670" y="344629"/>
            <a:ext cx="9647022" cy="1223964"/>
          </a:xfrm>
        </p:spPr>
        <p:txBody>
          <a:bodyPr>
            <a:normAutofit/>
          </a:bodyPr>
          <a:lstStyle/>
          <a:p>
            <a:r>
              <a:rPr lang="en-US" sz="3600" dirty="0"/>
              <a:t>Barriers to participation; cis-women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28CBD51A-5EF5-5FDA-2B68-31A550F11F8D}"/>
              </a:ext>
            </a:extLst>
          </p:cNvPr>
          <p:cNvSpPr txBox="1">
            <a:spLocks/>
          </p:cNvSpPr>
          <p:nvPr/>
        </p:nvSpPr>
        <p:spPr>
          <a:xfrm>
            <a:off x="4116388" y="5804693"/>
            <a:ext cx="7632700" cy="122396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What do women want?</a:t>
            </a:r>
          </a:p>
        </p:txBody>
      </p:sp>
      <p:pic>
        <p:nvPicPr>
          <p:cNvPr id="8194" name="Picture 2" descr="6 Rules All Women Must Follow To Succeed In Work and Life | Inc.com">
            <a:extLst>
              <a:ext uri="{FF2B5EF4-FFF2-40B4-BE49-F238E27FC236}">
                <a16:creationId xmlns:a16="http://schemas.microsoft.com/office/drawing/2014/main" id="{079A4B27-3CFC-8475-8024-8BBDB696E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42" y="1665289"/>
            <a:ext cx="3636213" cy="2045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areer? Ditch The Superhero Narrative">
            <a:extLst>
              <a:ext uri="{FF2B5EF4-FFF2-40B4-BE49-F238E27FC236}">
                <a16:creationId xmlns:a16="http://schemas.microsoft.com/office/drawing/2014/main" id="{86F4537A-9644-0C71-59AC-0DC8B8AD5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41" y="3807246"/>
            <a:ext cx="3636213" cy="257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316402"/>
      </p:ext>
    </p:extLst>
  </p:cSld>
  <p:clrMapOvr>
    <a:masterClrMapping/>
  </p:clrMapOvr>
</p:sld>
</file>

<file path=ppt/theme/theme1.xml><?xml version="1.0" encoding="utf-8"?>
<a:theme xmlns:a="http://schemas.openxmlformats.org/drawingml/2006/main" name="IAS2023">
  <a:themeElements>
    <a:clrScheme name="AIDS 2024">
      <a:dk1>
        <a:srgbClr val="000000"/>
      </a:dk1>
      <a:lt1>
        <a:srgbClr val="FFFFFF"/>
      </a:lt1>
      <a:dk2>
        <a:srgbClr val="E0001B"/>
      </a:dk2>
      <a:lt2>
        <a:srgbClr val="FFFFFF"/>
      </a:lt2>
      <a:accent1>
        <a:srgbClr val="2C90CF"/>
      </a:accent1>
      <a:accent2>
        <a:srgbClr val="F9B300"/>
      </a:accent2>
      <a:accent3>
        <a:srgbClr val="E0001B"/>
      </a:accent3>
      <a:accent4>
        <a:srgbClr val="8A3FFC"/>
      </a:accent4>
      <a:accent5>
        <a:srgbClr val="08BDBA"/>
      </a:accent5>
      <a:accent6>
        <a:srgbClr val="FF8D00"/>
      </a:accent6>
      <a:hlink>
        <a:srgbClr val="E0001B"/>
      </a:hlink>
      <a:folHlink>
        <a:srgbClr val="E0001B"/>
      </a:folHlink>
    </a:clrScheme>
    <a:fontScheme name="IAS Verdana">
      <a:majorFont>
        <a:latin typeface="Verdana Bold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wrap="square" lIns="288000" tIns="288000" rIns="288000" bIns="288000" rtlCol="0" anchor="t"/>
      <a:lstStyle>
        <a:defPPr algn="l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4" id="{C0E6AB67-CD9B-A246-B6CE-F81BDAD84354}" vid="{5D216F09-CBF6-154B-A948-A440F68D81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IAS2023</Template>
  <TotalTime>8547</TotalTime>
  <Words>1123</Words>
  <Application>Microsoft Office PowerPoint</Application>
  <PresentationFormat>Widescreen</PresentationFormat>
  <Paragraphs>151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Aptos</vt:lpstr>
      <vt:lpstr>Arial</vt:lpstr>
      <vt:lpstr>Calibri</vt:lpstr>
      <vt:lpstr>Courier New</vt:lpstr>
      <vt:lpstr>Google Sans</vt:lpstr>
      <vt:lpstr>IAS Ribbon Sans Bold</vt:lpstr>
      <vt:lpstr>IAS Ribbon Sans Regular</vt:lpstr>
      <vt:lpstr>system-ui</vt:lpstr>
      <vt:lpstr>Verdana</vt:lpstr>
      <vt:lpstr>Verdana Bold</vt:lpstr>
      <vt:lpstr>IAS2023</vt:lpstr>
      <vt:lpstr>Design of HIV cure trials : including all key partners</vt:lpstr>
      <vt:lpstr>Global context</vt:lpstr>
      <vt:lpstr>How do we design HIV cure trials the RIGHT intervention for the RIGHT people </vt:lpstr>
      <vt:lpstr>Risks of stopping ART</vt:lpstr>
      <vt:lpstr>How do we safely interrupt ART?</vt:lpstr>
      <vt:lpstr>Who are the key partners?</vt:lpstr>
      <vt:lpstr>The right cure for the right people in the right setting</vt:lpstr>
      <vt:lpstr>Where are the gaps in cure research ?</vt:lpstr>
      <vt:lpstr>Barriers to participation; cis-women</vt:lpstr>
      <vt:lpstr>Barriers to participation; Age</vt:lpstr>
      <vt:lpstr>Barriers to participation; Industry partners</vt:lpstr>
      <vt:lpstr>Call for justice informed HIV cure trials with ATI  Dube and Perez-Brumer Lancet HIV 2024  </vt:lpstr>
      <vt:lpstr>What do we need to safely run a cure trial</vt:lpstr>
      <vt:lpstr>“You can’t live on hope alone, but without hope, life isn’t worth living” Harvey Milk 1978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of HIV cure trials : including all key partners</dc:title>
  <dc:creator>Fidler, Sarah J</dc:creator>
  <cp:lastModifiedBy>Preview 3 Rack 2</cp:lastModifiedBy>
  <cp:revision>43</cp:revision>
  <dcterms:created xsi:type="dcterms:W3CDTF">2024-06-24T16:23:49Z</dcterms:created>
  <dcterms:modified xsi:type="dcterms:W3CDTF">2024-07-21T06:09:18Z</dcterms:modified>
</cp:coreProperties>
</file>