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tags/tag16.xml" ContentType="application/vnd.openxmlformats-officedocument.presentationml.tags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notesSlides/notesSlide36.xml" ContentType="application/vnd.openxmlformats-officedocument.presentationml.notesSlide+xml"/>
  <Override PartName="/ppt/tags/tag19.xml" ContentType="application/vnd.openxmlformats-officedocument.presentationml.tags+xml"/>
  <Override PartName="/ppt/notesSlides/notesSlide37.xml" ContentType="application/vnd.openxmlformats-officedocument.presentationml.notesSlide+xml"/>
  <Override PartName="/ppt/tags/tag20.xml" ContentType="application/vnd.openxmlformats-officedocument.presentationml.tags+xml"/>
  <Override PartName="/ppt/notesSlides/notesSlide38.xml" ContentType="application/vnd.openxmlformats-officedocument.presentationml.notesSlide+xml"/>
  <Override PartName="/ppt/tags/tag21.xml" ContentType="application/vnd.openxmlformats-officedocument.presentationml.tags+xml"/>
  <Override PartName="/ppt/notesSlides/notesSlide39.xml" ContentType="application/vnd.openxmlformats-officedocument.presentationml.notesSlide+xml"/>
  <Override PartName="/ppt/tags/tag22.xml" ContentType="application/vnd.openxmlformats-officedocument.presentationml.tags+xml"/>
  <Override PartName="/ppt/notesSlides/notesSlide40.xml" ContentType="application/vnd.openxmlformats-officedocument.presentationml.notesSlide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80" r:id="rId1"/>
  </p:sldMasterIdLst>
  <p:notesMasterIdLst>
    <p:notesMasterId r:id="rId142"/>
  </p:notesMasterIdLst>
  <p:sldIdLst>
    <p:sldId id="266" r:id="rId2"/>
    <p:sldId id="263" r:id="rId3"/>
    <p:sldId id="4289" r:id="rId4"/>
    <p:sldId id="4275" r:id="rId5"/>
    <p:sldId id="4276" r:id="rId6"/>
    <p:sldId id="4277" r:id="rId7"/>
    <p:sldId id="4278" r:id="rId8"/>
    <p:sldId id="4279" r:id="rId9"/>
    <p:sldId id="4280" r:id="rId10"/>
    <p:sldId id="4281" r:id="rId11"/>
    <p:sldId id="4282" r:id="rId12"/>
    <p:sldId id="278" r:id="rId13"/>
    <p:sldId id="4253" r:id="rId14"/>
    <p:sldId id="4254" r:id="rId15"/>
    <p:sldId id="4255" r:id="rId16"/>
    <p:sldId id="4256" r:id="rId17"/>
    <p:sldId id="4257" r:id="rId18"/>
    <p:sldId id="279" r:id="rId19"/>
    <p:sldId id="4258" r:id="rId20"/>
    <p:sldId id="277" r:id="rId21"/>
    <p:sldId id="4283" r:id="rId22"/>
    <p:sldId id="4259" r:id="rId23"/>
    <p:sldId id="4260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88" r:id="rId48"/>
    <p:sldId id="4284" r:id="rId49"/>
    <p:sldId id="4262" r:id="rId50"/>
    <p:sldId id="4263" r:id="rId51"/>
    <p:sldId id="4264" r:id="rId52"/>
    <p:sldId id="4265" r:id="rId53"/>
    <p:sldId id="310" r:id="rId54"/>
    <p:sldId id="311" r:id="rId55"/>
    <p:sldId id="303" r:id="rId56"/>
    <p:sldId id="308" r:id="rId57"/>
    <p:sldId id="4266" r:id="rId58"/>
    <p:sldId id="312" r:id="rId59"/>
    <p:sldId id="309" r:id="rId60"/>
    <p:sldId id="4286" r:id="rId61"/>
    <p:sldId id="4121" r:id="rId62"/>
    <p:sldId id="4122" r:id="rId63"/>
    <p:sldId id="4113" r:id="rId64"/>
    <p:sldId id="4287" r:id="rId65"/>
    <p:sldId id="4123" r:id="rId66"/>
    <p:sldId id="4114" r:id="rId67"/>
    <p:sldId id="4115" r:id="rId68"/>
    <p:sldId id="4116" r:id="rId69"/>
    <p:sldId id="4117" r:id="rId70"/>
    <p:sldId id="4118" r:id="rId71"/>
    <p:sldId id="4119" r:id="rId72"/>
    <p:sldId id="4120" r:id="rId73"/>
    <p:sldId id="4124" r:id="rId74"/>
    <p:sldId id="4082" r:id="rId75"/>
    <p:sldId id="4083" r:id="rId76"/>
    <p:sldId id="4085" r:id="rId77"/>
    <p:sldId id="4087" r:id="rId78"/>
    <p:sldId id="4088" r:id="rId79"/>
    <p:sldId id="4086" r:id="rId80"/>
    <p:sldId id="4089" r:id="rId81"/>
    <p:sldId id="4090" r:id="rId82"/>
    <p:sldId id="4091" r:id="rId83"/>
    <p:sldId id="4092" r:id="rId84"/>
    <p:sldId id="4125" r:id="rId85"/>
    <p:sldId id="4093" r:id="rId86"/>
    <p:sldId id="4094" r:id="rId87"/>
    <p:sldId id="4096" r:id="rId88"/>
    <p:sldId id="4098" r:id="rId89"/>
    <p:sldId id="4288" r:id="rId90"/>
    <p:sldId id="4099" r:id="rId91"/>
    <p:sldId id="4100" r:id="rId92"/>
    <p:sldId id="4101" r:id="rId93"/>
    <p:sldId id="4102" r:id="rId94"/>
    <p:sldId id="4103" r:id="rId95"/>
    <p:sldId id="4104" r:id="rId96"/>
    <p:sldId id="4105" r:id="rId97"/>
    <p:sldId id="4126" r:id="rId98"/>
    <p:sldId id="4127" r:id="rId99"/>
    <p:sldId id="4107" r:id="rId100"/>
    <p:sldId id="4106" r:id="rId101"/>
    <p:sldId id="4267" r:id="rId102"/>
    <p:sldId id="4108" r:id="rId103"/>
    <p:sldId id="321" r:id="rId104"/>
    <p:sldId id="4128" r:id="rId105"/>
    <p:sldId id="339" r:id="rId106"/>
    <p:sldId id="4285" r:id="rId107"/>
    <p:sldId id="340" r:id="rId108"/>
    <p:sldId id="4147" r:id="rId109"/>
    <p:sldId id="4148" r:id="rId110"/>
    <p:sldId id="4137" r:id="rId111"/>
    <p:sldId id="3671" r:id="rId112"/>
    <p:sldId id="3672" r:id="rId113"/>
    <p:sldId id="3673" r:id="rId114"/>
    <p:sldId id="3674" r:id="rId115"/>
    <p:sldId id="3675" r:id="rId116"/>
    <p:sldId id="3676" r:id="rId117"/>
    <p:sldId id="4149" r:id="rId118"/>
    <p:sldId id="4150" r:id="rId119"/>
    <p:sldId id="4220" r:id="rId120"/>
    <p:sldId id="4221" r:id="rId121"/>
    <p:sldId id="4152" r:id="rId122"/>
    <p:sldId id="4156" r:id="rId123"/>
    <p:sldId id="4153" r:id="rId124"/>
    <p:sldId id="4154" r:id="rId125"/>
    <p:sldId id="4155" r:id="rId126"/>
    <p:sldId id="4242" r:id="rId127"/>
    <p:sldId id="4243" r:id="rId128"/>
    <p:sldId id="4244" r:id="rId129"/>
    <p:sldId id="4245" r:id="rId130"/>
    <p:sldId id="3637" r:id="rId131"/>
    <p:sldId id="4228" r:id="rId132"/>
    <p:sldId id="4268" r:id="rId133"/>
    <p:sldId id="4269" r:id="rId134"/>
    <p:sldId id="4270" r:id="rId135"/>
    <p:sldId id="4271" r:id="rId136"/>
    <p:sldId id="4272" r:id="rId137"/>
    <p:sldId id="4229" r:id="rId138"/>
    <p:sldId id="4273" r:id="rId139"/>
    <p:sldId id="4274" r:id="rId140"/>
    <p:sldId id="3576" r:id="rId1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9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21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21/07/2024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7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4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22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58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085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04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80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95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06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34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59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647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881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889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404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33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080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39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83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901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58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83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23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80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7383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808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61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2453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66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49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7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46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8846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225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9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pc="-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IgG molecules in our blood are continuously being internalized by endothelial cells. Molecules that do not bind to </a:t>
            </a:r>
            <a:r>
              <a:rPr lang="en-US" sz="1800" spc="-5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FcRn</a:t>
            </a:r>
            <a:r>
              <a:rPr lang="en-US" sz="1800" spc="-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end up degraded in lysosomes, but those that do are recycled back to circulation. This process is responsible for the long half-life of IgG molecules in blood, which is about 17-26 days, depending on the IgG subclass.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021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pc="-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IgG molecules in our blood are continuously being internalized by endothelial cells. Molecules that do not bind to </a:t>
            </a:r>
            <a:r>
              <a:rPr lang="en-US" sz="1800" spc="-5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FcRn</a:t>
            </a:r>
            <a:r>
              <a:rPr lang="en-US" sz="1800" spc="-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end up degraded in lysosomes, but those that do are recycled back to circulation. This process is responsible for the long half-life of IgG molecules in blood, which is about 17-26 days, depending on the IgG subclass.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49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pc="-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you block this process, you accelerate the decay kinetics of IgG in circulation, thereby causing transient IgG depletion.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63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358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1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946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88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7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2341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22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581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117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6314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28279-0941-1246-9E52-FE874D3DF35A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9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3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3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80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0707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47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260D-B5D4-4F44-873B-208AE0BA4FF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0B93-B19B-0345-85CA-9CA695544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93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F668-5D3A-26CD-CFDE-AA3BE86F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431" y="2899374"/>
            <a:ext cx="6308956" cy="1735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38C1-CA57-50CE-E188-1DC00CED3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1133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AE966-AA5F-0D0E-72A7-22B3116B3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33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1B6AC-43F8-0B40-942E-FAC3E52C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167972"/>
          </a:xfrm>
        </p:spPr>
        <p:txBody>
          <a:bodyPr/>
          <a:lstStyle/>
          <a:p>
            <a:fld id="{F31A260D-B5D4-4F44-873B-208AE0BA4FFD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3E1EB-4F64-F1C6-BB0F-97409D71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16797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96F1C-16CB-C214-2F9C-19F5EF01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950" y="6521837"/>
            <a:ext cx="219502" cy="135311"/>
          </a:xfrm>
        </p:spPr>
        <p:txBody>
          <a:bodyPr/>
          <a:lstStyle/>
          <a:p>
            <a:fld id="{6E060B93-B19B-0345-85CA-9CA695544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3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5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58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193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4783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94" r:id="rId3"/>
    <p:sldLayoutId id="2147483665" r:id="rId4"/>
    <p:sldLayoutId id="2147483667" r:id="rId5"/>
    <p:sldLayoutId id="2147483698" r:id="rId6"/>
    <p:sldLayoutId id="2147483699" r:id="rId7"/>
    <p:sldLayoutId id="2147483700" r:id="rId8"/>
    <p:sldLayoutId id="2147483696" r:id="rId9"/>
    <p:sldLayoutId id="2147483697" r:id="rId10"/>
    <p:sldLayoutId id="2147483674" r:id="rId11"/>
    <p:sldLayoutId id="2147483692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emf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78.sv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jpg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6.jpeg"/><Relationship Id="rId9" Type="http://schemas.openxmlformats.org/officeDocument/2006/relationships/image" Target="../media/image71.png"/><Relationship Id="rId14" Type="http://schemas.openxmlformats.org/officeDocument/2006/relationships/image" Target="../media/image76.svg"/><Relationship Id="rId22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574" y="3046010"/>
            <a:ext cx="8004728" cy="225511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000" noProof="0" dirty="0">
                <a:latin typeface="Arial" panose="020B0604020202020204" pitchFamily="34" charset="0"/>
                <a:cs typeface="Arial" panose="020B0604020202020204" pitchFamily="34" charset="0"/>
              </a:rPr>
              <a:t>AAV-Vectored Delivery of </a:t>
            </a:r>
            <a:r>
              <a:rPr lang="en-GB" sz="30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3000" noProof="0" dirty="0">
                <a:latin typeface="Arial" panose="020B0604020202020204" pitchFamily="34" charset="0"/>
                <a:cs typeface="Arial" panose="020B0604020202020204" pitchFamily="34" charset="0"/>
              </a:rPr>
              <a:t> Enables Durable ART-Free Virologic Control in Perinatally SHIV-Infected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Infant Macaques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0571" y="1769534"/>
            <a:ext cx="7357344" cy="85240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Towards a Truly Global HIV Cure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Session 5: The Changing Landscape for Cure – Gene Therapy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Long-Acting Antivirals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0571" y="167594"/>
            <a:ext cx="7357344" cy="1177871"/>
          </a:xfrm>
        </p:spPr>
        <p:txBody>
          <a:bodyPr anchor="ctr">
            <a:noAutofit/>
          </a:bodyPr>
          <a:lstStyle/>
          <a:p>
            <a:r>
              <a:rPr lang="en-GB" sz="2400" b="1" dirty="0"/>
              <a:t>Mauricio Martins, Ph.D.</a:t>
            </a:r>
          </a:p>
          <a:p>
            <a:pPr>
              <a:spcBef>
                <a:spcPts val="0"/>
              </a:spcBef>
            </a:pPr>
            <a:r>
              <a:rPr lang="en-GB" sz="1800" dirty="0"/>
              <a:t>The Herbert Wertheim UF Scripps Institute</a:t>
            </a:r>
          </a:p>
          <a:p>
            <a:pPr>
              <a:spcBef>
                <a:spcPts val="0"/>
              </a:spcBef>
            </a:pPr>
            <a:r>
              <a:rPr lang="en-GB" sz="1800" dirty="0"/>
              <a:t>for Biomedical Innovation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endParaRPr lang="en-US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</p:txBody>
      </p:sp>
    </p:spTree>
    <p:extLst>
      <p:ext uri="{BB962C8B-B14F-4D97-AF65-F5344CB8AC3E}">
        <p14:creationId xmlns:p14="http://schemas.microsoft.com/office/powerpoint/2010/main" val="11127596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332303" y="4907867"/>
            <a:ext cx="1976760" cy="135938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4CE9B-57BD-F79F-CB71-7A4A9D3FE566}"/>
              </a:ext>
            </a:extLst>
          </p:cNvPr>
          <p:cNvSpPr txBox="1"/>
          <p:nvPr/>
        </p:nvSpPr>
        <p:spPr>
          <a:xfrm>
            <a:off x="435936" y="347479"/>
            <a:ext cx="10974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Monkey 40960 remained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aviremic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for 7 months after ATI but then experienced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brief period of low-level viremia beginning at week 60 post SHIV infection.</a:t>
            </a:r>
          </a:p>
        </p:txBody>
      </p:sp>
    </p:spTree>
    <p:extLst>
      <p:ext uri="{BB962C8B-B14F-4D97-AF65-F5344CB8AC3E}">
        <p14:creationId xmlns:p14="http://schemas.microsoft.com/office/powerpoint/2010/main" val="20846282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332303" y="4907867"/>
            <a:ext cx="1976760" cy="135938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3DDC9-CA3B-9F49-4DD5-6AE902A16262}"/>
              </a:ext>
            </a:extLst>
          </p:cNvPr>
          <p:cNvSpPr txBox="1"/>
          <p:nvPr/>
        </p:nvSpPr>
        <p:spPr>
          <a:xfrm>
            <a:off x="435936" y="347479"/>
            <a:ext cx="10974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Monkey 40960 remained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aviremic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for 7 months after ATI but then experienced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brief period of low-level viremia beginning at week 60 post SHIV infection.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animal quickly regained virologic control and remained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aviremic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until week 109 PI.</a:t>
            </a:r>
          </a:p>
        </p:txBody>
      </p:sp>
    </p:spTree>
    <p:extLst>
      <p:ext uri="{BB962C8B-B14F-4D97-AF65-F5344CB8AC3E}">
        <p14:creationId xmlns:p14="http://schemas.microsoft.com/office/powerpoint/2010/main" val="22465292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6297224" y="4907867"/>
            <a:ext cx="3938016" cy="135938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3DDC9-CA3B-9F49-4DD5-6AE902A16262}"/>
              </a:ext>
            </a:extLst>
          </p:cNvPr>
          <p:cNvSpPr txBox="1"/>
          <p:nvPr/>
        </p:nvSpPr>
        <p:spPr>
          <a:xfrm>
            <a:off x="257908" y="389279"/>
            <a:ext cx="118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Monkeys 40941 and 41107 experienced virus rebound 3 weeks post ATI, but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eventually regained control of viremia.</a:t>
            </a:r>
          </a:p>
        </p:txBody>
      </p:sp>
    </p:spTree>
    <p:extLst>
      <p:ext uri="{BB962C8B-B14F-4D97-AF65-F5344CB8AC3E}">
        <p14:creationId xmlns:p14="http://schemas.microsoft.com/office/powerpoint/2010/main" val="6050896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E4BFF8-F864-62DF-A600-D870BBE3441D}"/>
              </a:ext>
            </a:extLst>
          </p:cNvPr>
          <p:cNvSpPr txBox="1"/>
          <p:nvPr/>
        </p:nvSpPr>
        <p:spPr>
          <a:xfrm>
            <a:off x="375052" y="336770"/>
            <a:ext cx="1135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Virus Rebound Was Prevented or Significantly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Delayed in AAV-Treated Infant Macaques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45F3F-19AB-4839-5522-CEFCD5810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41" y="1938867"/>
            <a:ext cx="9356319" cy="48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1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398586" y="2391507"/>
            <a:ext cx="11465168" cy="2579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Assessing the Robustness of Virologic Control in AAV-Treated Macaques Through Transient IgG Depletion</a:t>
            </a:r>
          </a:p>
        </p:txBody>
      </p:sp>
    </p:spTree>
    <p:extLst>
      <p:ext uri="{BB962C8B-B14F-4D97-AF65-F5344CB8AC3E}">
        <p14:creationId xmlns:p14="http://schemas.microsoft.com/office/powerpoint/2010/main" val="34616172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1050" y="6267450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02BFA5-1DAE-9BEB-B34C-E907EF3E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93" t="2707" r="9840" b="58474"/>
          <a:stretch/>
        </p:blipFill>
        <p:spPr>
          <a:xfrm>
            <a:off x="539227" y="1717288"/>
            <a:ext cx="11210185" cy="502225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D9C93D-62AC-AE82-8503-F509382C94E9}"/>
              </a:ext>
            </a:extLst>
          </p:cNvPr>
          <p:cNvSpPr/>
          <p:nvPr/>
        </p:nvSpPr>
        <p:spPr>
          <a:xfrm>
            <a:off x="6229814" y="2201964"/>
            <a:ext cx="5519597" cy="3747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184CE2-57C1-0E1D-38DF-9448E0468D11}"/>
              </a:ext>
            </a:extLst>
          </p:cNvPr>
          <p:cNvSpPr/>
          <p:nvPr/>
        </p:nvSpPr>
        <p:spPr>
          <a:xfrm>
            <a:off x="6017052" y="1607563"/>
            <a:ext cx="425524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11A14-2984-B7D3-100A-AE41F9A311C3}"/>
              </a:ext>
            </a:extLst>
          </p:cNvPr>
          <p:cNvSpPr/>
          <p:nvPr/>
        </p:nvSpPr>
        <p:spPr>
          <a:xfrm>
            <a:off x="8081477" y="1743224"/>
            <a:ext cx="1805937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A3492-3C0F-6F2A-9C4B-C438DC032FE7}"/>
              </a:ext>
            </a:extLst>
          </p:cNvPr>
          <p:cNvSpPr/>
          <p:nvPr/>
        </p:nvSpPr>
        <p:spPr>
          <a:xfrm>
            <a:off x="8233877" y="1895624"/>
            <a:ext cx="1805937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F7DE1-B319-B024-10CB-4E7DBC45D769}"/>
              </a:ext>
            </a:extLst>
          </p:cNvPr>
          <p:cNvSpPr/>
          <p:nvPr/>
        </p:nvSpPr>
        <p:spPr>
          <a:xfrm>
            <a:off x="4085415" y="5906803"/>
            <a:ext cx="2203873" cy="52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6A77981-D1E6-69AF-0B41-E60F594084E2}"/>
              </a:ext>
            </a:extLst>
          </p:cNvPr>
          <p:cNvSpPr txBox="1">
            <a:spLocks/>
          </p:cNvSpPr>
          <p:nvPr/>
        </p:nvSpPr>
        <p:spPr>
          <a:xfrm>
            <a:off x="424070" y="348668"/>
            <a:ext cx="11463129" cy="1307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Neonatal Fc Receptor (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) Is Constitutively Expressed on Endothelial Cells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5F8A7-9654-0A27-4E8D-7130E7F94768}"/>
              </a:ext>
            </a:extLst>
          </p:cNvPr>
          <p:cNvSpPr/>
          <p:nvPr/>
        </p:nvSpPr>
        <p:spPr>
          <a:xfrm>
            <a:off x="1945719" y="1713515"/>
            <a:ext cx="2719046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514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1050" y="6267450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02BFA5-1DAE-9BEB-B34C-E907EF3E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93" t="2707" r="9840" b="58474"/>
          <a:stretch/>
        </p:blipFill>
        <p:spPr>
          <a:xfrm>
            <a:off x="539227" y="1717288"/>
            <a:ext cx="11210185" cy="502225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D9C93D-62AC-AE82-8503-F509382C94E9}"/>
              </a:ext>
            </a:extLst>
          </p:cNvPr>
          <p:cNvSpPr/>
          <p:nvPr/>
        </p:nvSpPr>
        <p:spPr>
          <a:xfrm>
            <a:off x="6229814" y="2201964"/>
            <a:ext cx="5519597" cy="3747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184CE2-57C1-0E1D-38DF-9448E0468D11}"/>
              </a:ext>
            </a:extLst>
          </p:cNvPr>
          <p:cNvSpPr/>
          <p:nvPr/>
        </p:nvSpPr>
        <p:spPr>
          <a:xfrm>
            <a:off x="6017052" y="1607563"/>
            <a:ext cx="425524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11A14-2984-B7D3-100A-AE41F9A311C3}"/>
              </a:ext>
            </a:extLst>
          </p:cNvPr>
          <p:cNvSpPr/>
          <p:nvPr/>
        </p:nvSpPr>
        <p:spPr>
          <a:xfrm>
            <a:off x="8081477" y="1743224"/>
            <a:ext cx="1805937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A3492-3C0F-6F2A-9C4B-C438DC032FE7}"/>
              </a:ext>
            </a:extLst>
          </p:cNvPr>
          <p:cNvSpPr/>
          <p:nvPr/>
        </p:nvSpPr>
        <p:spPr>
          <a:xfrm>
            <a:off x="8233877" y="1895624"/>
            <a:ext cx="1805937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F7DE1-B319-B024-10CB-4E7DBC45D769}"/>
              </a:ext>
            </a:extLst>
          </p:cNvPr>
          <p:cNvSpPr/>
          <p:nvPr/>
        </p:nvSpPr>
        <p:spPr>
          <a:xfrm>
            <a:off x="4085415" y="5906803"/>
            <a:ext cx="2203873" cy="527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6A77981-D1E6-69AF-0B41-E60F594084E2}"/>
              </a:ext>
            </a:extLst>
          </p:cNvPr>
          <p:cNvSpPr txBox="1">
            <a:spLocks/>
          </p:cNvSpPr>
          <p:nvPr/>
        </p:nvSpPr>
        <p:spPr>
          <a:xfrm>
            <a:off x="424070" y="348668"/>
            <a:ext cx="11463129" cy="1307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Binds to IgG Antibodies in Endosomes and Protects Them From Catabolic Degradation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E6B52C-7CC3-059E-B3AD-03E9659C2B52}"/>
              </a:ext>
            </a:extLst>
          </p:cNvPr>
          <p:cNvSpPr/>
          <p:nvPr/>
        </p:nvSpPr>
        <p:spPr>
          <a:xfrm>
            <a:off x="1945719" y="1713515"/>
            <a:ext cx="2719046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554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1050" y="6267450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5E5608-0EAE-40F4-79D5-2AD42937064F}"/>
              </a:ext>
            </a:extLst>
          </p:cNvPr>
          <p:cNvSpPr/>
          <p:nvPr/>
        </p:nvSpPr>
        <p:spPr>
          <a:xfrm>
            <a:off x="84983" y="908049"/>
            <a:ext cx="7378700" cy="2373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02BFA5-1DAE-9BEB-B34C-E907EF3E7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93" t="2707" r="9840" b="58474"/>
          <a:stretch/>
        </p:blipFill>
        <p:spPr>
          <a:xfrm>
            <a:off x="539227" y="1717288"/>
            <a:ext cx="11210185" cy="50222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84CE2-57C1-0E1D-38DF-9448E0468D11}"/>
              </a:ext>
            </a:extLst>
          </p:cNvPr>
          <p:cNvSpPr/>
          <p:nvPr/>
        </p:nvSpPr>
        <p:spPr>
          <a:xfrm>
            <a:off x="6017052" y="1607563"/>
            <a:ext cx="425524" cy="40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2EF84E-268C-A9D7-2FF8-7A04CA44B528}"/>
              </a:ext>
            </a:extLst>
          </p:cNvPr>
          <p:cNvSpPr txBox="1">
            <a:spLocks/>
          </p:cNvSpPr>
          <p:nvPr/>
        </p:nvSpPr>
        <p:spPr>
          <a:xfrm>
            <a:off x="424070" y="348668"/>
            <a:ext cx="11463129" cy="1307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Blockade Results in Marked Reductions in IgG Concentrations in Serum</a:t>
            </a:r>
          </a:p>
        </p:txBody>
      </p:sp>
    </p:spTree>
    <p:extLst>
      <p:ext uri="{BB962C8B-B14F-4D97-AF65-F5344CB8AC3E}">
        <p14:creationId xmlns:p14="http://schemas.microsoft.com/office/powerpoint/2010/main" val="21800234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104"/>
          <a:stretch/>
        </p:blipFill>
        <p:spPr>
          <a:xfrm>
            <a:off x="149240" y="3258207"/>
            <a:ext cx="11883845" cy="3219149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33DDC9-CA3B-9F49-4DD5-6AE902A16262}"/>
              </a:ext>
            </a:extLst>
          </p:cNvPr>
          <p:cNvSpPr txBox="1"/>
          <p:nvPr/>
        </p:nvSpPr>
        <p:spPr>
          <a:xfrm>
            <a:off x="257908" y="234299"/>
            <a:ext cx="118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aviremic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AAV-treated monkeys were subjected to 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therapy.</a:t>
            </a:r>
          </a:p>
        </p:txBody>
      </p:sp>
    </p:spTree>
    <p:extLst>
      <p:ext uri="{BB962C8B-B14F-4D97-AF65-F5344CB8AC3E}">
        <p14:creationId xmlns:p14="http://schemas.microsoft.com/office/powerpoint/2010/main" val="29281795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528"/>
          <a:stretch/>
        </p:blipFill>
        <p:spPr>
          <a:xfrm>
            <a:off x="149240" y="3279228"/>
            <a:ext cx="11883845" cy="3198128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32451" y="4907867"/>
            <a:ext cx="3938016" cy="135938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3DDC9-CA3B-9F49-4DD5-6AE902A16262}"/>
              </a:ext>
            </a:extLst>
          </p:cNvPr>
          <p:cNvSpPr txBox="1"/>
          <p:nvPr/>
        </p:nvSpPr>
        <p:spPr>
          <a:xfrm>
            <a:off x="257908" y="234299"/>
            <a:ext cx="1183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aviremic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AAV-treated monkeys were subjected to 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therapy.</a:t>
            </a:r>
          </a:p>
        </p:txBody>
      </p:sp>
    </p:spTree>
    <p:extLst>
      <p:ext uri="{BB962C8B-B14F-4D97-AF65-F5344CB8AC3E}">
        <p14:creationId xmlns:p14="http://schemas.microsoft.com/office/powerpoint/2010/main" val="153233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durable virologic control following ART interruption.</a:t>
            </a:r>
          </a:p>
        </p:txBody>
      </p:sp>
    </p:spTree>
    <p:extLst>
      <p:ext uri="{BB962C8B-B14F-4D97-AF65-F5344CB8AC3E}">
        <p14:creationId xmlns:p14="http://schemas.microsoft.com/office/powerpoint/2010/main" val="38040885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959" y="1825625"/>
            <a:ext cx="10064084" cy="435133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C3E4B-A609-A933-D1DB-21CA40CEA81A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9132570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CDC9CC-B6CE-2325-2178-2322F2B33BCC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EF24-4DAF-F756-962E-391AC1A52387}"/>
              </a:ext>
            </a:extLst>
          </p:cNvPr>
          <p:cNvSpPr txBox="1"/>
          <p:nvPr/>
        </p:nvSpPr>
        <p:spPr>
          <a:xfrm>
            <a:off x="226376" y="234299"/>
            <a:ext cx="118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 markedly reduced serum concentrations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eCD4-Ig and 10-1074 in both animals.</a:t>
            </a:r>
          </a:p>
        </p:txBody>
      </p:sp>
    </p:spTree>
    <p:extLst>
      <p:ext uri="{BB962C8B-B14F-4D97-AF65-F5344CB8AC3E}">
        <p14:creationId xmlns:p14="http://schemas.microsoft.com/office/powerpoint/2010/main" val="18011016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D3CCC3-E19B-6413-5B53-263D4CC53644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8B411-2229-5000-F8B6-69D5B0B92704}"/>
              </a:ext>
            </a:extLst>
          </p:cNvPr>
          <p:cNvSpPr txBox="1"/>
          <p:nvPr/>
        </p:nvSpPr>
        <p:spPr>
          <a:xfrm>
            <a:off x="226376" y="234299"/>
            <a:ext cx="118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 markedly reduced serum concentrations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eCD4-Ig and 10-1074 in both animals.</a:t>
            </a:r>
          </a:p>
        </p:txBody>
      </p:sp>
    </p:spTree>
    <p:extLst>
      <p:ext uri="{BB962C8B-B14F-4D97-AF65-F5344CB8AC3E}">
        <p14:creationId xmlns:p14="http://schemas.microsoft.com/office/powerpoint/2010/main" val="15748849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EA57AD-E902-5070-8241-9A3F7A0C738E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DBF65-A0D2-E20C-EE78-0D7AF81A5811}"/>
              </a:ext>
            </a:extLst>
          </p:cNvPr>
          <p:cNvSpPr txBox="1"/>
          <p:nvPr/>
        </p:nvSpPr>
        <p:spPr>
          <a:xfrm>
            <a:off x="226376" y="234299"/>
            <a:ext cx="118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 markedly reduced serum concentrations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eCD4-Ig and 10-1074 in both animals.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Expression of the two biologics returned to baseline shortly after the 5-week regimen.</a:t>
            </a:r>
          </a:p>
        </p:txBody>
      </p:sp>
    </p:spTree>
    <p:extLst>
      <p:ext uri="{BB962C8B-B14F-4D97-AF65-F5344CB8AC3E}">
        <p14:creationId xmlns:p14="http://schemas.microsoft.com/office/powerpoint/2010/main" val="11950704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89855B-BC28-F0FD-DD10-FD0876DAD0DB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AEBE9-BA34-C14E-E6BA-1E51C8072DF1}"/>
              </a:ext>
            </a:extLst>
          </p:cNvPr>
          <p:cNvSpPr txBox="1"/>
          <p:nvPr/>
        </p:nvSpPr>
        <p:spPr>
          <a:xfrm>
            <a:off x="226376" y="234299"/>
            <a:ext cx="118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FcRn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therapy markedly reduced serum concentrations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eCD4-Ig and 10-1074 in both animals.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Expression of the two biologics returned to baseline shortly after the 5-week regimen.</a:t>
            </a:r>
          </a:p>
        </p:txBody>
      </p:sp>
    </p:spTree>
    <p:extLst>
      <p:ext uri="{BB962C8B-B14F-4D97-AF65-F5344CB8AC3E}">
        <p14:creationId xmlns:p14="http://schemas.microsoft.com/office/powerpoint/2010/main" val="33909779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6D5A8C-53F5-3C5C-A880-BC47D147B9C1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1D0A8-6F1E-4A03-029C-CC9A9F6EC0FC}"/>
              </a:ext>
            </a:extLst>
          </p:cNvPr>
          <p:cNvSpPr txBox="1"/>
          <p:nvPr/>
        </p:nvSpPr>
        <p:spPr>
          <a:xfrm>
            <a:off x="226376" y="234299"/>
            <a:ext cx="118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Systemic depletion of eCD4-Ig and 10-1074 led to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transient loss of virologic control in both monkeys.</a:t>
            </a:r>
          </a:p>
        </p:txBody>
      </p:sp>
    </p:spTree>
    <p:extLst>
      <p:ext uri="{BB962C8B-B14F-4D97-AF65-F5344CB8AC3E}">
        <p14:creationId xmlns:p14="http://schemas.microsoft.com/office/powerpoint/2010/main" val="18855653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40E567-3AB6-B869-A8FC-C33DAD304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935808-7624-512A-5BB8-1E9DB051A611}"/>
              </a:ext>
            </a:extLst>
          </p:cNvPr>
          <p:cNvSpPr/>
          <p:nvPr/>
        </p:nvSpPr>
        <p:spPr>
          <a:xfrm>
            <a:off x="9671051" y="6267451"/>
            <a:ext cx="17399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A46202-F662-5FF2-B32F-9B93CB93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63959" y="1825625"/>
            <a:ext cx="10064084" cy="435133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68EFE6-74FA-6524-988D-901181A8B55C}"/>
              </a:ext>
            </a:extLst>
          </p:cNvPr>
          <p:cNvSpPr/>
          <p:nvPr/>
        </p:nvSpPr>
        <p:spPr>
          <a:xfrm>
            <a:off x="10452101" y="3222172"/>
            <a:ext cx="774700" cy="2642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E1FC6-EEF1-38AA-7CDA-A9A819E860A7}"/>
              </a:ext>
            </a:extLst>
          </p:cNvPr>
          <p:cNvSpPr txBox="1"/>
          <p:nvPr/>
        </p:nvSpPr>
        <p:spPr>
          <a:xfrm>
            <a:off x="226376" y="234299"/>
            <a:ext cx="11836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Systemic depletion of eCD4-Ig and 10-1074 led to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transient loss of virologic control in both monkeys.</a:t>
            </a:r>
          </a:p>
        </p:txBody>
      </p:sp>
    </p:spTree>
    <p:extLst>
      <p:ext uri="{BB962C8B-B14F-4D97-AF65-F5344CB8AC3E}">
        <p14:creationId xmlns:p14="http://schemas.microsoft.com/office/powerpoint/2010/main" val="26014486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345832" y="1641230"/>
            <a:ext cx="11465168" cy="19167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Plus AAV-Vectored Delivery of HIV IgG Biologics Can Prevent Virus Rebound in SHIV-Infected Macaques Treated 1 Week Post Infection.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196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345832" y="1641230"/>
            <a:ext cx="11465168" cy="19167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Plus AAV-Vectored Delivery of HIV IgG Biologics Can Prevent Virus Rebound in SHIV-Infected Macaques Treated 1 Week Post Infection.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2E07A6-575D-4C67-368A-930AACF4B388}"/>
              </a:ext>
            </a:extLst>
          </p:cNvPr>
          <p:cNvSpPr txBox="1">
            <a:spLocks/>
          </p:cNvSpPr>
          <p:nvPr/>
        </p:nvSpPr>
        <p:spPr>
          <a:xfrm>
            <a:off x="345832" y="4056184"/>
            <a:ext cx="11465168" cy="19167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the Same Approach Work in Animals</a:t>
            </a:r>
            <a:b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Harboring 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Reservoirs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43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EE3ECF-1AE5-33BD-9790-85D4B635517D}"/>
              </a:ext>
            </a:extLst>
          </p:cNvPr>
          <p:cNvSpPr/>
          <p:nvPr/>
        </p:nvSpPr>
        <p:spPr>
          <a:xfrm>
            <a:off x="9670800" y="6267252"/>
            <a:ext cx="1739778" cy="53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3D6AF-36DE-BC7B-468D-9945A09E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0" y="314652"/>
            <a:ext cx="8186984" cy="6367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21B96F-30D8-E049-5880-F6527F7B82B0}"/>
              </a:ext>
            </a:extLst>
          </p:cNvPr>
          <p:cNvSpPr/>
          <p:nvPr/>
        </p:nvSpPr>
        <p:spPr>
          <a:xfrm>
            <a:off x="1934198" y="3498478"/>
            <a:ext cx="8722972" cy="3183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7679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</p:spTree>
    <p:extLst>
      <p:ext uri="{BB962C8B-B14F-4D97-AF65-F5344CB8AC3E}">
        <p14:creationId xmlns:p14="http://schemas.microsoft.com/office/powerpoint/2010/main" val="4282000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EE3ECF-1AE5-33BD-9790-85D4B635517D}"/>
              </a:ext>
            </a:extLst>
          </p:cNvPr>
          <p:cNvSpPr/>
          <p:nvPr/>
        </p:nvSpPr>
        <p:spPr>
          <a:xfrm>
            <a:off x="9670800" y="6267252"/>
            <a:ext cx="1739778" cy="53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3D6AF-36DE-BC7B-468D-9945A09E6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20" y="314652"/>
            <a:ext cx="8186984" cy="6367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9E846-59D2-88E9-A2EA-09EF820A72EB}"/>
              </a:ext>
            </a:extLst>
          </p:cNvPr>
          <p:cNvSpPr txBox="1"/>
          <p:nvPr/>
        </p:nvSpPr>
        <p:spPr>
          <a:xfrm>
            <a:off x="301152" y="5067270"/>
            <a:ext cx="13276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/>
              <a:t>Ongoing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A2476221-E198-B40C-1F7F-1C0CDB062126}"/>
              </a:ext>
            </a:extLst>
          </p:cNvPr>
          <p:cNvSpPr/>
          <p:nvPr/>
        </p:nvSpPr>
        <p:spPr>
          <a:xfrm>
            <a:off x="1637182" y="4134630"/>
            <a:ext cx="77404" cy="2399303"/>
          </a:xfrm>
          <a:prstGeom prst="lef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632603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9252-A9EF-8EBF-D0EC-28EDDA8AB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42470" y="70087"/>
            <a:ext cx="8762385" cy="671782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CAC78-D167-31BA-6812-2ABF10CC4BB4}"/>
              </a:ext>
            </a:extLst>
          </p:cNvPr>
          <p:cNvSpPr/>
          <p:nvPr/>
        </p:nvSpPr>
        <p:spPr>
          <a:xfrm>
            <a:off x="80504" y="2512869"/>
            <a:ext cx="8495764" cy="4274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509286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9252-A9EF-8EBF-D0EC-28EDDA8AB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42470" y="70087"/>
            <a:ext cx="8762385" cy="671782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CAC78-D167-31BA-6812-2ABF10CC4BB4}"/>
              </a:ext>
            </a:extLst>
          </p:cNvPr>
          <p:cNvSpPr/>
          <p:nvPr/>
        </p:nvSpPr>
        <p:spPr>
          <a:xfrm>
            <a:off x="80504" y="2512869"/>
            <a:ext cx="8495764" cy="4274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D911-9B51-FB5B-97F8-7786AABD9557}"/>
              </a:ext>
            </a:extLst>
          </p:cNvPr>
          <p:cNvSpPr txBox="1"/>
          <p:nvPr/>
        </p:nvSpPr>
        <p:spPr>
          <a:xfrm>
            <a:off x="8804855" y="748951"/>
            <a:ext cx="312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Virus rebounded in all 3 control animals 1 week post ATI.</a:t>
            </a:r>
          </a:p>
        </p:txBody>
      </p:sp>
    </p:spTree>
    <p:extLst>
      <p:ext uri="{BB962C8B-B14F-4D97-AF65-F5344CB8AC3E}">
        <p14:creationId xmlns:p14="http://schemas.microsoft.com/office/powerpoint/2010/main" val="36685650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9252-A9EF-8EBF-D0EC-28EDDA8AB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42470" y="70087"/>
            <a:ext cx="8762385" cy="671782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CAC78-D167-31BA-6812-2ABF10CC4BB4}"/>
              </a:ext>
            </a:extLst>
          </p:cNvPr>
          <p:cNvSpPr/>
          <p:nvPr/>
        </p:nvSpPr>
        <p:spPr>
          <a:xfrm>
            <a:off x="473360" y="4655997"/>
            <a:ext cx="7861188" cy="1807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49AB6-F523-C2FF-0DCD-CD05E6744994}"/>
              </a:ext>
            </a:extLst>
          </p:cNvPr>
          <p:cNvSpPr txBox="1"/>
          <p:nvPr/>
        </p:nvSpPr>
        <p:spPr>
          <a:xfrm>
            <a:off x="8804855" y="748951"/>
            <a:ext cx="312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Virus rebounded in all 3 control animals 1 week post ATI.</a:t>
            </a:r>
          </a:p>
        </p:txBody>
      </p:sp>
    </p:spTree>
    <p:extLst>
      <p:ext uri="{BB962C8B-B14F-4D97-AF65-F5344CB8AC3E}">
        <p14:creationId xmlns:p14="http://schemas.microsoft.com/office/powerpoint/2010/main" val="23633704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9252-A9EF-8EBF-D0EC-28EDDA8AB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42470" y="70087"/>
            <a:ext cx="8762385" cy="67178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36E622-C51C-8778-ECC4-151E21DB996B}"/>
              </a:ext>
            </a:extLst>
          </p:cNvPr>
          <p:cNvSpPr txBox="1"/>
          <p:nvPr/>
        </p:nvSpPr>
        <p:spPr>
          <a:xfrm>
            <a:off x="8804855" y="748951"/>
            <a:ext cx="312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Virus rebounded in all 3 control animals 1 week post ATI.</a:t>
            </a:r>
          </a:p>
        </p:txBody>
      </p:sp>
    </p:spTree>
    <p:extLst>
      <p:ext uri="{BB962C8B-B14F-4D97-AF65-F5344CB8AC3E}">
        <p14:creationId xmlns:p14="http://schemas.microsoft.com/office/powerpoint/2010/main" val="189318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129252-A9EF-8EBF-D0EC-28EDDA8AB5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42470" y="70087"/>
            <a:ext cx="8762385" cy="67178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2EB47-8663-B8A1-26BE-A3127C2345B6}"/>
              </a:ext>
            </a:extLst>
          </p:cNvPr>
          <p:cNvSpPr txBox="1"/>
          <p:nvPr/>
        </p:nvSpPr>
        <p:spPr>
          <a:xfrm>
            <a:off x="8628185" y="4810505"/>
            <a:ext cx="3521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5/6 AAV-treated monkeys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controlling viremia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&gt;18 weeks post ATI.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C9A593-4A5B-2237-A004-30AA0EDD00DB}"/>
              </a:ext>
            </a:extLst>
          </p:cNvPr>
          <p:cNvSpPr/>
          <p:nvPr/>
        </p:nvSpPr>
        <p:spPr>
          <a:xfrm>
            <a:off x="423483" y="2795402"/>
            <a:ext cx="7869912" cy="1797538"/>
          </a:xfrm>
          <a:prstGeom prst="rec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F4184-16C2-C966-5AB7-65FC169F7079}"/>
              </a:ext>
            </a:extLst>
          </p:cNvPr>
          <p:cNvSpPr/>
          <p:nvPr/>
        </p:nvSpPr>
        <p:spPr>
          <a:xfrm>
            <a:off x="423482" y="4592939"/>
            <a:ext cx="5315191" cy="1881219"/>
          </a:xfrm>
          <a:prstGeom prst="rec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7FF0C9-97AF-358A-F770-BC2F6CE0656B}"/>
              </a:ext>
            </a:extLst>
          </p:cNvPr>
          <p:cNvSpPr txBox="1"/>
          <p:nvPr/>
        </p:nvSpPr>
        <p:spPr>
          <a:xfrm>
            <a:off x="8804855" y="748951"/>
            <a:ext cx="3120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Virus rebounded in all 3 control animals 1 week post ATI.</a:t>
            </a:r>
          </a:p>
        </p:txBody>
      </p:sp>
    </p:spTree>
    <p:extLst>
      <p:ext uri="{BB962C8B-B14F-4D97-AF65-F5344CB8AC3E}">
        <p14:creationId xmlns:p14="http://schemas.microsoft.com/office/powerpoint/2010/main" val="39205817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548" y="6267052"/>
            <a:ext cx="1739657" cy="53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4854E-AD33-C6C9-D52C-38A391B24918}"/>
              </a:ext>
            </a:extLst>
          </p:cNvPr>
          <p:cNvSpPr txBox="1"/>
          <p:nvPr/>
        </p:nvSpPr>
        <p:spPr>
          <a:xfrm>
            <a:off x="4478729" y="4537986"/>
            <a:ext cx="2531462" cy="652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38" i="1" dirty="0"/>
              <a:t>P</a:t>
            </a:r>
            <a:r>
              <a:rPr lang="en-US" sz="3638" dirty="0"/>
              <a:t> = 0.025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AFA8C-43F6-7D49-5B2B-E1BC97DE364E}"/>
              </a:ext>
            </a:extLst>
          </p:cNvPr>
          <p:cNvSpPr txBox="1"/>
          <p:nvPr/>
        </p:nvSpPr>
        <p:spPr>
          <a:xfrm>
            <a:off x="375453" y="336986"/>
            <a:ext cx="113522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Virus Rebound Was Also Prevented in SHIV-Infected Infant Macaques Treated 3 Weeks After Infection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1093A-2AFC-D05B-064E-EBA05A84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212" y="1765521"/>
            <a:ext cx="7173211" cy="43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431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plus AAV-vectored delivery of HIV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can prevent or significantly delay virus rebound in perinatally SHIV-infected infant macaques following ART interruption.</a:t>
            </a:r>
          </a:p>
        </p:txBody>
      </p:sp>
    </p:spTree>
    <p:extLst>
      <p:ext uri="{BB962C8B-B14F-4D97-AF65-F5344CB8AC3E}">
        <p14:creationId xmlns:p14="http://schemas.microsoft.com/office/powerpoint/2010/main" val="36973019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plus AAV-vectored delivery of HIV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can prevent or significantly delay virus rebound in perinatally SHIV-infected infant macaques following ART interruption.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approach worked when the interventions were given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or 3 weeks post SHIV infection.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58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plus AAV-vectored delivery of HIV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can prevent or significantly delay virus rebound in perinatally SHIV-infected infant macaques following ART interruption.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approach worked when the interventions were given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or 3 weeks post SHIV infection.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Maintenance of virologic control required continuous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expression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5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</p:spTree>
    <p:extLst>
      <p:ext uri="{BB962C8B-B14F-4D97-AF65-F5344CB8AC3E}">
        <p14:creationId xmlns:p14="http://schemas.microsoft.com/office/powerpoint/2010/main" val="30279457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1F3EFD-FC42-1B7E-5BF4-FC57C848715E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357461930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91EC9-DB4B-C681-B4B9-02D67DB84FAD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23609632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AAV-expressed </a:t>
            </a:r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less immunogenic in infants than in adults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6D67FD-715F-41B8-AED6-8AF679166C66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42737324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AAV-expressed </a:t>
            </a:r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less immunogenic in infants than in adults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25B52C0-0B55-CDEF-8868-BF7F9B1A3228}"/>
              </a:ext>
            </a:extLst>
          </p:cNvPr>
          <p:cNvSpPr txBox="1">
            <a:spLocks/>
          </p:cNvSpPr>
          <p:nvPr/>
        </p:nvSpPr>
        <p:spPr>
          <a:xfrm>
            <a:off x="8348482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administration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0C48D3-0FD6-8F14-ED16-DCDE2BE2C43E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25052722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AAV-expressed </a:t>
            </a:r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less immunogenic in infants than in adults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25B52C0-0B55-CDEF-8868-BF7F9B1A3228}"/>
              </a:ext>
            </a:extLst>
          </p:cNvPr>
          <p:cNvSpPr txBox="1">
            <a:spLocks/>
          </p:cNvSpPr>
          <p:nvPr/>
        </p:nvSpPr>
        <p:spPr>
          <a:xfrm>
            <a:off x="8348482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administration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CAE817E-4A74-3711-B9EC-FBDBB4E379A0}"/>
              </a:ext>
            </a:extLst>
          </p:cNvPr>
          <p:cNvSpPr txBox="1">
            <a:spLocks/>
          </p:cNvSpPr>
          <p:nvPr/>
        </p:nvSpPr>
        <p:spPr>
          <a:xfrm>
            <a:off x="212431" y="370624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Thermostability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01BA012-ED51-A67A-BAE3-6E759B4DEA33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38736811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AAV-expressed </a:t>
            </a:r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less immunogenic in infants than in adults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25B52C0-0B55-CDEF-8868-BF7F9B1A3228}"/>
              </a:ext>
            </a:extLst>
          </p:cNvPr>
          <p:cNvSpPr txBox="1">
            <a:spLocks/>
          </p:cNvSpPr>
          <p:nvPr/>
        </p:nvSpPr>
        <p:spPr>
          <a:xfrm>
            <a:off x="8348482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administration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CAE817E-4A74-3711-B9EC-FBDBB4E379A0}"/>
              </a:ext>
            </a:extLst>
          </p:cNvPr>
          <p:cNvSpPr txBox="1">
            <a:spLocks/>
          </p:cNvSpPr>
          <p:nvPr/>
        </p:nvSpPr>
        <p:spPr>
          <a:xfrm>
            <a:off x="212431" y="370624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Thermostability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7B5F5C-875C-93DA-E731-8B01B86B1B8E}"/>
              </a:ext>
            </a:extLst>
          </p:cNvPr>
          <p:cNvSpPr txBox="1">
            <a:spLocks/>
          </p:cNvSpPr>
          <p:nvPr/>
        </p:nvSpPr>
        <p:spPr>
          <a:xfrm>
            <a:off x="4293898" y="370624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Cost-effectiveness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C0AC36-32B4-D15E-D33D-9A4DE4A1178A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24051382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does not require patience adherence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AAV-expressed </a:t>
            </a:r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less immunogenic in infants than in adults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25B52C0-0B55-CDEF-8868-BF7F9B1A3228}"/>
              </a:ext>
            </a:extLst>
          </p:cNvPr>
          <p:cNvSpPr txBox="1">
            <a:spLocks/>
          </p:cNvSpPr>
          <p:nvPr/>
        </p:nvSpPr>
        <p:spPr>
          <a:xfrm>
            <a:off x="8348482" y="224325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administration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CAE817E-4A74-3711-B9EC-FBDBB4E379A0}"/>
              </a:ext>
            </a:extLst>
          </p:cNvPr>
          <p:cNvSpPr txBox="1">
            <a:spLocks/>
          </p:cNvSpPr>
          <p:nvPr/>
        </p:nvSpPr>
        <p:spPr>
          <a:xfrm>
            <a:off x="212431" y="370624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Thermostability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7B5F5C-875C-93DA-E731-8B01B86B1B8E}"/>
              </a:ext>
            </a:extLst>
          </p:cNvPr>
          <p:cNvSpPr txBox="1">
            <a:spLocks/>
          </p:cNvSpPr>
          <p:nvPr/>
        </p:nvSpPr>
        <p:spPr>
          <a:xfrm>
            <a:off x="4293898" y="3706246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Cost-effectiveness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328D2FB-13F0-1020-DDDF-202D353E317E}"/>
              </a:ext>
            </a:extLst>
          </p:cNvPr>
          <p:cNvSpPr txBox="1">
            <a:spLocks/>
          </p:cNvSpPr>
          <p:nvPr/>
        </p:nvSpPr>
        <p:spPr>
          <a:xfrm>
            <a:off x="8348482" y="3735018"/>
            <a:ext cx="3604204" cy="12990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sz="2183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expression may last until adolescence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E1B511-14DD-EB5D-2FAA-0FD1B379EF49}"/>
              </a:ext>
            </a:extLst>
          </p:cNvPr>
          <p:cNvSpPr txBox="1">
            <a:spLocks/>
          </p:cNvSpPr>
          <p:nvPr/>
        </p:nvSpPr>
        <p:spPr>
          <a:xfrm>
            <a:off x="2349795" y="333081"/>
            <a:ext cx="900363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9300" b="1" i="0">
                <a:solidFill>
                  <a:schemeClr val="bg1"/>
                </a:solidFill>
                <a:latin typeface="Obviously-ExtdBlck"/>
                <a:ea typeface="+mj-ea"/>
                <a:cs typeface="Obviously-ExtdBlck"/>
              </a:defRPr>
            </a:lvl1pPr>
          </a:lstStyle>
          <a:p>
            <a:pPr algn="ctr"/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AAV-Vectored Delivery of </a:t>
            </a:r>
            <a:r>
              <a:rPr lang="en-US" sz="3600" kern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3600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Treatment for Pediatric HIV</a:t>
            </a:r>
          </a:p>
        </p:txBody>
      </p:sp>
    </p:spTree>
    <p:extLst>
      <p:ext uri="{BB962C8B-B14F-4D97-AF65-F5344CB8AC3E}">
        <p14:creationId xmlns:p14="http://schemas.microsoft.com/office/powerpoint/2010/main" val="2325718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FCB67-457A-124A-8B1A-7108FD77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69" y="333081"/>
            <a:ext cx="10514862" cy="615899"/>
          </a:xfrm>
        </p:spPr>
        <p:txBody>
          <a:bodyPr/>
          <a:lstStyle/>
          <a:p>
            <a:pPr algn="ctr"/>
            <a:r>
              <a:rPr lang="en-US" sz="4002" dirty="0">
                <a:latin typeface="Arial" panose="020B0604020202020204" pitchFamily="34" charset="0"/>
                <a:cs typeface="Arial" panose="020B0604020202020204" pitchFamily="34" charset="0"/>
              </a:rPr>
              <a:t>Limitations To Consider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&gt;&gt;&gt; SHIV </a:t>
            </a:r>
          </a:p>
        </p:txBody>
      </p:sp>
    </p:spTree>
    <p:extLst>
      <p:ext uri="{BB962C8B-B14F-4D97-AF65-F5344CB8AC3E}">
        <p14:creationId xmlns:p14="http://schemas.microsoft.com/office/powerpoint/2010/main" val="37729339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FCB67-457A-124A-8B1A-7108FD77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69" y="333081"/>
            <a:ext cx="10514862" cy="615899"/>
          </a:xfrm>
        </p:spPr>
        <p:txBody>
          <a:bodyPr/>
          <a:lstStyle/>
          <a:p>
            <a:pPr algn="ctr"/>
            <a:r>
              <a:rPr lang="en-US" sz="4002" dirty="0">
                <a:latin typeface="Arial" panose="020B0604020202020204" pitchFamily="34" charset="0"/>
                <a:cs typeface="Arial" panose="020B0604020202020204" pitchFamily="34" charset="0"/>
              </a:rPr>
              <a:t>Limitations To Consider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&gt;&gt;&gt; SHIV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access</a:t>
            </a:r>
          </a:p>
        </p:txBody>
      </p:sp>
    </p:spTree>
    <p:extLst>
      <p:ext uri="{BB962C8B-B14F-4D97-AF65-F5344CB8AC3E}">
        <p14:creationId xmlns:p14="http://schemas.microsoft.com/office/powerpoint/2010/main" val="34847276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58B3BF-26B3-8E20-C84B-B046EE029138}"/>
              </a:ext>
            </a:extLst>
          </p:cNvPr>
          <p:cNvSpPr/>
          <p:nvPr/>
        </p:nvSpPr>
        <p:spPr>
          <a:xfrm>
            <a:off x="9558536" y="6296903"/>
            <a:ext cx="1856951" cy="4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FCB67-457A-124A-8B1A-7108FD77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69" y="333081"/>
            <a:ext cx="10514862" cy="615899"/>
          </a:xfrm>
        </p:spPr>
        <p:txBody>
          <a:bodyPr/>
          <a:lstStyle/>
          <a:p>
            <a:pPr algn="ctr"/>
            <a:r>
              <a:rPr lang="en-US" sz="4002" dirty="0">
                <a:latin typeface="Arial" panose="020B0604020202020204" pitchFamily="34" charset="0"/>
                <a:cs typeface="Arial" panose="020B0604020202020204" pitchFamily="34" charset="0"/>
              </a:rPr>
              <a:t>Limitations To Consider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F6B8616-77B8-8B79-78A7-28E57EE646F8}"/>
              </a:ext>
            </a:extLst>
          </p:cNvPr>
          <p:cNvSpPr txBox="1">
            <a:spLocks/>
          </p:cNvSpPr>
          <p:nvPr/>
        </p:nvSpPr>
        <p:spPr>
          <a:xfrm>
            <a:off x="212431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&gt;&gt;&gt; SHIV 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FC3E429-F6A1-2089-AD44-E96DC7DE2287}"/>
              </a:ext>
            </a:extLst>
          </p:cNvPr>
          <p:cNvSpPr txBox="1">
            <a:spLocks/>
          </p:cNvSpPr>
          <p:nvPr/>
        </p:nvSpPr>
        <p:spPr>
          <a:xfrm>
            <a:off x="4293898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access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25B52C0-0B55-CDEF-8868-BF7F9B1A3228}"/>
              </a:ext>
            </a:extLst>
          </p:cNvPr>
          <p:cNvSpPr txBox="1">
            <a:spLocks/>
          </p:cNvSpPr>
          <p:nvPr/>
        </p:nvSpPr>
        <p:spPr>
          <a:xfrm>
            <a:off x="8348482" y="2243256"/>
            <a:ext cx="3604204" cy="12990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83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Pre-existing immunity to AAV vectors</a:t>
            </a:r>
          </a:p>
        </p:txBody>
      </p:sp>
    </p:spTree>
    <p:extLst>
      <p:ext uri="{BB962C8B-B14F-4D97-AF65-F5344CB8AC3E}">
        <p14:creationId xmlns:p14="http://schemas.microsoft.com/office/powerpoint/2010/main" val="401842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</p:spTree>
    <p:extLst>
      <p:ext uri="{BB962C8B-B14F-4D97-AF65-F5344CB8AC3E}">
        <p14:creationId xmlns:p14="http://schemas.microsoft.com/office/powerpoint/2010/main" val="62451234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CB67-457A-124A-8B1A-7108FD77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23" y="113304"/>
            <a:ext cx="11904687" cy="1007577"/>
          </a:xfrm>
        </p:spPr>
        <p:txBody>
          <a:bodyPr anchor="ctr">
            <a:normAutofit/>
          </a:bodyPr>
          <a:lstStyle/>
          <a:p>
            <a:pPr algn="ctr"/>
            <a:r>
              <a:rPr lang="en-US" sz="4002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sz="400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F7EC30-D194-FBA8-5722-2B86AABC7414}"/>
              </a:ext>
            </a:extLst>
          </p:cNvPr>
          <p:cNvSpPr txBox="1">
            <a:spLocks/>
          </p:cNvSpPr>
          <p:nvPr/>
        </p:nvSpPr>
        <p:spPr>
          <a:xfrm>
            <a:off x="86313" y="1719313"/>
            <a:ext cx="3721636" cy="517818"/>
          </a:xfrm>
          <a:prstGeom prst="rect">
            <a:avLst/>
          </a:prstGeom>
        </p:spPr>
        <p:txBody>
          <a:bodyPr vert="horz" lIns="91434" tIns="45717" rIns="91434" bIns="4571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Martins Lab</a:t>
            </a:r>
            <a:endParaRPr 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D0FBFA-0B50-2B2E-F17F-6DF5C5C8C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6" t="69890" r="20624" b="18945"/>
          <a:stretch/>
        </p:blipFill>
        <p:spPr>
          <a:xfrm>
            <a:off x="22313" y="1168668"/>
            <a:ext cx="4549808" cy="662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F037BE-F512-0CB5-4C31-16F7D257D9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431" r="-1789" b="-4294"/>
          <a:stretch/>
        </p:blipFill>
        <p:spPr>
          <a:xfrm>
            <a:off x="4745464" y="1196609"/>
            <a:ext cx="1907499" cy="668707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FB6ECDF9-E43A-8C1B-131B-505A0D93F427}"/>
              </a:ext>
            </a:extLst>
          </p:cNvPr>
          <p:cNvSpPr txBox="1">
            <a:spLocks/>
          </p:cNvSpPr>
          <p:nvPr/>
        </p:nvSpPr>
        <p:spPr>
          <a:xfrm>
            <a:off x="4555833" y="1907230"/>
            <a:ext cx="2286760" cy="1213178"/>
          </a:xfrm>
          <a:prstGeom prst="rect">
            <a:avLst/>
          </a:prstGeom>
        </p:spPr>
        <p:txBody>
          <a:bodyPr vert="horz" lIns="91434" tIns="45717" rIns="91434" bIns="4571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Haigwood</a:t>
            </a:r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Hessell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Tracy Ordonez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Shilpi Pandey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F082DD-E43C-24DC-2660-E01229C24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62" b="1562"/>
          <a:stretch/>
        </p:blipFill>
        <p:spPr>
          <a:xfrm>
            <a:off x="8850799" y="4420695"/>
            <a:ext cx="3342484" cy="67772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771BEDE-A12A-609D-E62F-BE732B9EB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14776" r="14776"/>
          <a:stretch/>
        </p:blipFill>
        <p:spPr bwMode="auto">
          <a:xfrm>
            <a:off x="8810225" y="3191974"/>
            <a:ext cx="1784459" cy="12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247414-21E2-F706-8492-C93704D174D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92838" y="3191974"/>
            <a:ext cx="1360172" cy="969256"/>
          </a:xfrm>
          <a:prstGeom prst="rect">
            <a:avLst/>
          </a:prstGeom>
        </p:spPr>
      </p:pic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2AED7E7D-C356-0E53-180E-E3868A09DA21}"/>
              </a:ext>
            </a:extLst>
          </p:cNvPr>
          <p:cNvSpPr txBox="1">
            <a:spLocks/>
          </p:cNvSpPr>
          <p:nvPr/>
        </p:nvSpPr>
        <p:spPr>
          <a:xfrm>
            <a:off x="8969843" y="1712789"/>
            <a:ext cx="3212815" cy="139436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vert="horz" lIns="91434" tIns="45717" rIns="91434" bIns="45717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Chahroudi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Persaud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Katherine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Luzuriaga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Goulder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28A13-9663-7E3D-8B44-C93D6EFCCF35}"/>
              </a:ext>
            </a:extLst>
          </p:cNvPr>
          <p:cNvSpPr txBox="1"/>
          <p:nvPr/>
        </p:nvSpPr>
        <p:spPr>
          <a:xfrm>
            <a:off x="75529" y="2293114"/>
            <a:ext cx="22104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 O’Hagan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Lucas Costa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Siddhartha Shandilya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B98B8-859E-0B27-CCF6-181AB6FF3CF0}"/>
              </a:ext>
            </a:extLst>
          </p:cNvPr>
          <p:cNvSpPr txBox="1"/>
          <p:nvPr/>
        </p:nvSpPr>
        <p:spPr>
          <a:xfrm>
            <a:off x="2257563" y="2293114"/>
            <a:ext cx="2044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Patricia Hahn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Giselle Fernandez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Laura Silva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465443A-D671-CD85-C250-72385EE3EA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969844" y="830280"/>
            <a:ext cx="3133162" cy="7519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EA0991-6E61-A2CE-354D-FB818933079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792036" y="5637519"/>
            <a:ext cx="2337806" cy="6084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E69CAB-4D12-8F9B-BC03-3ACD7D7DC078}"/>
              </a:ext>
            </a:extLst>
          </p:cNvPr>
          <p:cNvSpPr txBox="1"/>
          <p:nvPr/>
        </p:nvSpPr>
        <p:spPr>
          <a:xfrm>
            <a:off x="8850799" y="5148410"/>
            <a:ext cx="3123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R01HD102252, R01HD103494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CBE296-CA92-E7BF-F064-C4423DAD7EED}"/>
              </a:ext>
            </a:extLst>
          </p:cNvPr>
          <p:cNvSpPr txBox="1"/>
          <p:nvPr/>
        </p:nvSpPr>
        <p:spPr>
          <a:xfrm>
            <a:off x="9735476" y="6268588"/>
            <a:ext cx="2238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R01AI175007, R01AI174270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U19AI149646</a:t>
            </a:r>
          </a:p>
        </p:txBody>
      </p:sp>
      <p:pic>
        <p:nvPicPr>
          <p:cNvPr id="27" name="Picture 26" descr="A blue and white logo&#10;&#10;Description automatically generated">
            <a:extLst>
              <a:ext uri="{FF2B5EF4-FFF2-40B4-BE49-F238E27FC236}">
                <a16:creationId xmlns:a16="http://schemas.microsoft.com/office/drawing/2014/main" id="{581C994F-E4D0-CCC7-2D41-1ACD4233641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144" b="12474"/>
          <a:stretch/>
        </p:blipFill>
        <p:spPr>
          <a:xfrm>
            <a:off x="2171838" y="3349259"/>
            <a:ext cx="1691881" cy="5662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86088E-E90F-009F-3008-F240077A10E6}"/>
              </a:ext>
            </a:extLst>
          </p:cNvPr>
          <p:cNvSpPr txBox="1"/>
          <p:nvPr/>
        </p:nvSpPr>
        <p:spPr>
          <a:xfrm>
            <a:off x="2227609" y="4011425"/>
            <a:ext cx="1580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Michael Alpert</a:t>
            </a:r>
          </a:p>
        </p:txBody>
      </p:sp>
      <p:pic>
        <p:nvPicPr>
          <p:cNvPr id="37" name="Picture 36" descr="A blue shield with white text and crossed torches&#10;&#10;Description automatically generated">
            <a:extLst>
              <a:ext uri="{FF2B5EF4-FFF2-40B4-BE49-F238E27FC236}">
                <a16:creationId xmlns:a16="http://schemas.microsoft.com/office/drawing/2014/main" id="{C2ACC04C-E255-8605-C335-440DF48348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8040" y="4514780"/>
            <a:ext cx="799476" cy="79947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A0A7DB3-53C1-A4CE-E894-EA0B354892B9}"/>
              </a:ext>
            </a:extLst>
          </p:cNvPr>
          <p:cNvSpPr txBox="1"/>
          <p:nvPr/>
        </p:nvSpPr>
        <p:spPr>
          <a:xfrm>
            <a:off x="2134924" y="5317763"/>
            <a:ext cx="176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Matthew Gardner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B6858E25-E529-8CC6-6D0E-5DC728594D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15900" r="36392" b="15508"/>
          <a:stretch/>
        </p:blipFill>
        <p:spPr>
          <a:xfrm>
            <a:off x="6974721" y="1265580"/>
            <a:ext cx="1784171" cy="40441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869D2FE-CB5A-4BFB-9C1D-2E10D46B74E9}"/>
              </a:ext>
            </a:extLst>
          </p:cNvPr>
          <p:cNvSpPr txBox="1"/>
          <p:nvPr/>
        </p:nvSpPr>
        <p:spPr>
          <a:xfrm>
            <a:off x="7020866" y="1669995"/>
            <a:ext cx="16918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Guangping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Gao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Jun Xie, Ran He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28B02652-3DCA-28A4-B127-A67E2B5FE5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28161" y="2741528"/>
            <a:ext cx="1597779" cy="4337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494C5C-9614-1EE8-73CA-B8E075A4EABF}"/>
              </a:ext>
            </a:extLst>
          </p:cNvPr>
          <p:cNvSpPr txBox="1"/>
          <p:nvPr/>
        </p:nvSpPr>
        <p:spPr>
          <a:xfrm>
            <a:off x="6935801" y="3221326"/>
            <a:ext cx="1782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Diogo Magnani</a:t>
            </a:r>
          </a:p>
        </p:txBody>
      </p:sp>
      <p:pic>
        <p:nvPicPr>
          <p:cNvPr id="46" name="Picture 45" descr="A blue circle with text on it&#10;&#10;Description automatically generated">
            <a:extLst>
              <a:ext uri="{FF2B5EF4-FFF2-40B4-BE49-F238E27FC236}">
                <a16:creationId xmlns:a16="http://schemas.microsoft.com/office/drawing/2014/main" id="{6164C7C0-88BE-6A40-7859-608BABEB22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64987" y="3942358"/>
            <a:ext cx="726252" cy="7444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8DB04B3-4A90-E32D-E99A-5756BCD8A415}"/>
              </a:ext>
            </a:extLst>
          </p:cNvPr>
          <p:cNvSpPr txBox="1"/>
          <p:nvPr/>
        </p:nvSpPr>
        <p:spPr>
          <a:xfrm>
            <a:off x="7037944" y="4730583"/>
            <a:ext cx="1580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Marina Caskey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95436DE1-5024-EB86-7F77-CD88889008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04854" y="5772813"/>
            <a:ext cx="2017333" cy="5178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090C3B7-4094-906C-1FC6-7A46BCA80216}"/>
              </a:ext>
            </a:extLst>
          </p:cNvPr>
          <p:cNvSpPr txBox="1"/>
          <p:nvPr/>
        </p:nvSpPr>
        <p:spPr>
          <a:xfrm>
            <a:off x="7254229" y="6327145"/>
            <a:ext cx="15185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Mike McCune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 descr="A logo on a black background&#10;&#10;Description automatically generated">
            <a:extLst>
              <a:ext uri="{FF2B5EF4-FFF2-40B4-BE49-F238E27FC236}">
                <a16:creationId xmlns:a16="http://schemas.microsoft.com/office/drawing/2014/main" id="{57C91352-1BAA-BD0A-C34B-234235F787A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5334" b="30619"/>
          <a:stretch/>
        </p:blipFill>
        <p:spPr>
          <a:xfrm>
            <a:off x="2286021" y="5781993"/>
            <a:ext cx="1463514" cy="429754"/>
          </a:xfrm>
          <a:prstGeom prst="rect">
            <a:avLst/>
          </a:prstGeom>
        </p:spPr>
      </p:pic>
      <p:pic>
        <p:nvPicPr>
          <p:cNvPr id="55" name="Picture 54" descr="A red logo with a circle and a circle&#10;&#10;Description automatically generated">
            <a:extLst>
              <a:ext uri="{FF2B5EF4-FFF2-40B4-BE49-F238E27FC236}">
                <a16:creationId xmlns:a16="http://schemas.microsoft.com/office/drawing/2014/main" id="{6D5BF2CE-BBD4-73DD-46C3-C0929B2525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247" y="5545973"/>
            <a:ext cx="676013" cy="585878"/>
          </a:xfrm>
          <a:prstGeom prst="rect">
            <a:avLst/>
          </a:prstGeom>
        </p:spPr>
      </p:pic>
      <p:pic>
        <p:nvPicPr>
          <p:cNvPr id="57" name="Picture 56" descr="A close-up of a logo&#10;&#10;Description automatically generated">
            <a:extLst>
              <a:ext uri="{FF2B5EF4-FFF2-40B4-BE49-F238E27FC236}">
                <a16:creationId xmlns:a16="http://schemas.microsoft.com/office/drawing/2014/main" id="{B3D59F7E-24F9-E00C-CA8F-7003AABEDC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36323" y="3569077"/>
            <a:ext cx="1943809" cy="51781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19312D6-1382-101F-40AC-D8BFCED2518D}"/>
              </a:ext>
            </a:extLst>
          </p:cNvPr>
          <p:cNvSpPr txBox="1"/>
          <p:nvPr/>
        </p:nvSpPr>
        <p:spPr>
          <a:xfrm>
            <a:off x="4589804" y="4152916"/>
            <a:ext cx="2036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Koen Van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Rompay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A logo of a hospital&#10;&#10;Description automatically generated">
            <a:extLst>
              <a:ext uri="{FF2B5EF4-FFF2-40B4-BE49-F238E27FC236}">
                <a16:creationId xmlns:a16="http://schemas.microsoft.com/office/drawing/2014/main" id="{D3212000-DDDA-6B55-DBAD-8752F40236C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838" y="3243243"/>
            <a:ext cx="1154831" cy="170915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4E09B74-336F-D4B1-A246-C7841D37A3A5}"/>
              </a:ext>
            </a:extLst>
          </p:cNvPr>
          <p:cNvSpPr txBox="1"/>
          <p:nvPr/>
        </p:nvSpPr>
        <p:spPr>
          <a:xfrm>
            <a:off x="6225" y="4914518"/>
            <a:ext cx="1852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Michael Farzan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E5B872-2479-9883-B922-958430FE9509}"/>
              </a:ext>
            </a:extLst>
          </p:cNvPr>
          <p:cNvSpPr txBox="1"/>
          <p:nvPr/>
        </p:nvSpPr>
        <p:spPr>
          <a:xfrm>
            <a:off x="86313" y="6131851"/>
            <a:ext cx="1691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Chris Parry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Wensel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F9FF96B-9080-23E8-DF41-E8C58A3DED15}"/>
              </a:ext>
            </a:extLst>
          </p:cNvPr>
          <p:cNvSpPr txBox="1"/>
          <p:nvPr/>
        </p:nvSpPr>
        <p:spPr>
          <a:xfrm>
            <a:off x="2011191" y="6209521"/>
            <a:ext cx="2013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Romas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Geleziunias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Jim Rooney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D4DC3E42-E6B1-637A-97B0-E11DE1EF4F5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4455020" y="4877894"/>
            <a:ext cx="2210690" cy="84623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982A0CD-C76C-DF9B-1C8C-3AC6D5F45DBB}"/>
              </a:ext>
            </a:extLst>
          </p:cNvPr>
          <p:cNvSpPr txBox="1"/>
          <p:nvPr/>
        </p:nvSpPr>
        <p:spPr>
          <a:xfrm>
            <a:off x="4502308" y="5738288"/>
            <a:ext cx="21161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Ron Desrosiers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Jose Martinez-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Navio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Sebastian Fuchs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7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</p:spTree>
    <p:extLst>
      <p:ext uri="{BB962C8B-B14F-4D97-AF65-F5344CB8AC3E}">
        <p14:creationId xmlns:p14="http://schemas.microsoft.com/office/powerpoint/2010/main" val="35479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</p:spTree>
    <p:extLst>
      <p:ext uri="{BB962C8B-B14F-4D97-AF65-F5344CB8AC3E}">
        <p14:creationId xmlns:p14="http://schemas.microsoft.com/office/powerpoint/2010/main" val="1147806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37249B5-4358-6937-BBC7-6CF41D9A3685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Even when ART starts early, children and their caretakers face several challenges adhering to treatment.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are not always available or can be difficult to obtain.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Drugs may be toxic and ineffective due to resistant variants.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Social factors, including stigma.</a:t>
            </a:r>
          </a:p>
          <a:p>
            <a:pPr marL="457200" lvl="1" indent="0">
              <a:buNone/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Although long-acting ARVs may help improve treatment adherence, their rollout has been slow in children, and questions remain about their access in resource-limited regions.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184E4-7D23-23B5-6010-866AEFE8A31C}"/>
              </a:ext>
            </a:extLst>
          </p:cNvPr>
          <p:cNvSpPr txBox="1"/>
          <p:nvPr/>
        </p:nvSpPr>
        <p:spPr>
          <a:xfrm>
            <a:off x="921729" y="5740661"/>
            <a:ext cx="10023128" cy="830997"/>
          </a:xfrm>
          <a:prstGeom prst="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need a practical and scalable intervention for achieving durable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ART-free virologic control in children living with HIV.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43183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Broadly Neutralizing Antibodies (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20C74FF-6EEC-0D2B-E839-EB051775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1915" y="1723067"/>
            <a:ext cx="5169001" cy="3991527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18813B31-53A4-C5D4-9F38-55D2D6D16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36" y="5927355"/>
            <a:ext cx="4338036" cy="26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2" tIns="41446" rIns="82892" bIns="41446">
            <a:spAutoFit/>
          </a:bodyPr>
          <a:lstStyle/>
          <a:p>
            <a:r>
              <a:rPr lang="fr-CH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Spencer et al.,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Front Public Health. 2021 May 26;9:690017. </a:t>
            </a:r>
            <a:endParaRPr lang="fr-CH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DD59B-7825-F0B6-56D0-258591343529}"/>
              </a:ext>
            </a:extLst>
          </p:cNvPr>
          <p:cNvSpPr/>
          <p:nvPr/>
        </p:nvSpPr>
        <p:spPr>
          <a:xfrm>
            <a:off x="6563834" y="2649882"/>
            <a:ext cx="559466" cy="5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1842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Broadly Neutralizing Antibodies (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20C74FF-6EEC-0D2B-E839-EB051775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1915" y="1723067"/>
            <a:ext cx="5169001" cy="3991527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18813B31-53A4-C5D4-9F38-55D2D6D16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136" y="5927355"/>
            <a:ext cx="4338036" cy="26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2" tIns="41446" rIns="82892" bIns="41446">
            <a:spAutoFit/>
          </a:bodyPr>
          <a:lstStyle/>
          <a:p>
            <a:r>
              <a:rPr lang="fr-CH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Spencer et al.,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Front Public Health. 2021 May 26;9:690017. </a:t>
            </a:r>
            <a:endParaRPr lang="fr-CH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8BD07-3522-E108-480E-DE354507B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74" y="2649882"/>
            <a:ext cx="5442658" cy="3127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6DD59B-7825-F0B6-56D0-258591343529}"/>
              </a:ext>
            </a:extLst>
          </p:cNvPr>
          <p:cNvSpPr/>
          <p:nvPr/>
        </p:nvSpPr>
        <p:spPr>
          <a:xfrm>
            <a:off x="6563834" y="2649882"/>
            <a:ext cx="559466" cy="503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242EBCF-011F-8CF4-03B2-E8F6BBF8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045" y="5927354"/>
            <a:ext cx="4034318" cy="26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2" tIns="41446" rIns="82892" bIns="41446">
            <a:spAutoFit/>
          </a:bodyPr>
          <a:lstStyle/>
          <a:p>
            <a:r>
              <a:rPr lang="fr-CH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Wagh</a:t>
            </a:r>
            <a:r>
              <a:rPr lang="fr-CH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PLOS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Pathog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2016 March 12(3): e1005520.</a:t>
            </a:r>
            <a:endParaRPr lang="fr-CH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518CF-34F6-3EAC-1FF2-19889E711978}"/>
              </a:ext>
            </a:extLst>
          </p:cNvPr>
          <p:cNvSpPr txBox="1"/>
          <p:nvPr/>
        </p:nvSpPr>
        <p:spPr>
          <a:xfrm>
            <a:off x="7488089" y="2532187"/>
            <a:ext cx="277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Neutralization breadth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32B2B-3442-4634-95FB-8C1F8D875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48" t="32116"/>
          <a:stretch/>
        </p:blipFill>
        <p:spPr>
          <a:xfrm>
            <a:off x="5955526" y="2202511"/>
            <a:ext cx="6236473" cy="46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6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1521351" y="1942864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Financial Disclosure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74C06-C014-74B9-C0BD-70941F7386E3}"/>
              </a:ext>
            </a:extLst>
          </p:cNvPr>
          <p:cNvSpPr txBox="1"/>
          <p:nvPr/>
        </p:nvSpPr>
        <p:spPr>
          <a:xfrm>
            <a:off x="861390" y="3060812"/>
            <a:ext cx="10707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Dr. Martins has a consulting financial interest in </a:t>
            </a:r>
            <a:r>
              <a:rPr lang="en-US" i="1" dirty="0" err="1"/>
              <a:t>Emmune</a:t>
            </a:r>
            <a:r>
              <a:rPr lang="en-US" i="1" dirty="0"/>
              <a:t>, Inc., a company that is developing HIV immunotherapies based on the </a:t>
            </a:r>
            <a:r>
              <a:rPr lang="en-US" i="1" dirty="0" err="1"/>
              <a:t>immunoadhesin</a:t>
            </a:r>
            <a:r>
              <a:rPr lang="en-US" i="1" dirty="0"/>
              <a:t> eCD4-Ig. This potential conflict of interest is being managed by the University of Florida.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4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0218353-6EC0-3C03-1C96-78C4351A1005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6989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Passive Immunization with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627328E-02C4-448B-2A5A-1D0F319557DD}"/>
              </a:ext>
            </a:extLst>
          </p:cNvPr>
          <p:cNvSpPr txBox="1">
            <a:spLocks/>
          </p:cNvSpPr>
          <p:nvPr/>
        </p:nvSpPr>
        <p:spPr bwMode="auto">
          <a:xfrm>
            <a:off x="8323963" y="1066130"/>
            <a:ext cx="2710564" cy="5971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409765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2EDAA3E-8535-2400-DAC7-C90E9DB2606B}"/>
              </a:ext>
            </a:extLst>
          </p:cNvPr>
          <p:cNvSpPr txBox="1">
            <a:spLocks/>
          </p:cNvSpPr>
          <p:nvPr/>
        </p:nvSpPr>
        <p:spPr>
          <a:xfrm>
            <a:off x="259803" y="1744132"/>
            <a:ext cx="11535248" cy="48338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 in children, including infants.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Cunningham et al., J Infect Dis, 2020.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McFarland et al., J Infect Dis, 2021.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Capparelli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al,.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Acuir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Immune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Defic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Syndr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2022.</a:t>
            </a:r>
          </a:p>
          <a:p>
            <a:pPr lvl="1">
              <a:buFont typeface="Wingdings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0218353-6EC0-3C03-1C96-78C4351A1005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6989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Passive Immunization with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627328E-02C4-448B-2A5A-1D0F319557DD}"/>
              </a:ext>
            </a:extLst>
          </p:cNvPr>
          <p:cNvSpPr txBox="1">
            <a:spLocks/>
          </p:cNvSpPr>
          <p:nvPr/>
        </p:nvSpPr>
        <p:spPr bwMode="auto">
          <a:xfrm>
            <a:off x="8323963" y="1066130"/>
            <a:ext cx="2710564" cy="5971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1694259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2EDAA3E-8535-2400-DAC7-C90E9DB2606B}"/>
              </a:ext>
            </a:extLst>
          </p:cNvPr>
          <p:cNvSpPr txBox="1">
            <a:spLocks/>
          </p:cNvSpPr>
          <p:nvPr/>
        </p:nvSpPr>
        <p:spPr>
          <a:xfrm>
            <a:off x="259803" y="1744132"/>
            <a:ext cx="11535248" cy="48338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 in children, including infants.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Cunningham et al., J Infect Dis, 2020.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McFarland et al., J Infect Dis, 2021.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Capparelli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al,.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Acuir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Immune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Defic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Syndr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2022.</a:t>
            </a:r>
          </a:p>
          <a:p>
            <a:pPr lvl="1">
              <a:buFont typeface="Wingdings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PEP with antibodies can prevent or attenuate SIV/SHIV infection in infant macaques.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Med, 2010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Jaworski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Hessell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Med, 2016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Shapiro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Comm, 2020.</a:t>
            </a:r>
          </a:p>
          <a:p>
            <a:pPr marL="457200" lvl="1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0218353-6EC0-3C03-1C96-78C4351A1005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6989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Passive Immunization with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627328E-02C4-448B-2A5A-1D0F319557DD}"/>
              </a:ext>
            </a:extLst>
          </p:cNvPr>
          <p:cNvSpPr txBox="1">
            <a:spLocks/>
          </p:cNvSpPr>
          <p:nvPr/>
        </p:nvSpPr>
        <p:spPr bwMode="auto">
          <a:xfrm>
            <a:off x="8323963" y="1066130"/>
            <a:ext cx="2710564" cy="5971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1920887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2EDAA3E-8535-2400-DAC7-C90E9DB2606B}"/>
              </a:ext>
            </a:extLst>
          </p:cNvPr>
          <p:cNvSpPr txBox="1">
            <a:spLocks/>
          </p:cNvSpPr>
          <p:nvPr/>
        </p:nvSpPr>
        <p:spPr>
          <a:xfrm>
            <a:off x="259803" y="1744132"/>
            <a:ext cx="11535248" cy="48338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 in children, including infants.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Cunningham et al., J Infect Dis, 2020.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McFarland et al., J Infect Dis, 2021.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Capparelli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al,.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Acuir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Immune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Defic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Syndr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2022.</a:t>
            </a:r>
          </a:p>
          <a:p>
            <a:pPr lvl="1">
              <a:buFont typeface="Wingdings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PEP with antibodies can prevent or attenuate SIV/SHIV infection in infant macaques.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Med, 2010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Jaworski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Hessell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Med, 2016</a:t>
            </a:r>
          </a:p>
          <a:p>
            <a:pPr lvl="1"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Shapiro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 Comm, 2020.</a:t>
            </a:r>
          </a:p>
          <a:p>
            <a:pPr lvl="1">
              <a:buFont typeface="Wingdings" pitchFamily="2" charset="2"/>
              <a:buChar char="Ø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Clinical evidence of antiviral efficacy.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Shapiro et al., Sci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Med, 2023.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0218353-6EC0-3C03-1C96-78C4351A1005}"/>
              </a:ext>
            </a:extLst>
          </p:cNvPr>
          <p:cNvSpPr txBox="1">
            <a:spLocks/>
          </p:cNvSpPr>
          <p:nvPr/>
        </p:nvSpPr>
        <p:spPr>
          <a:xfrm>
            <a:off x="2122998" y="286342"/>
            <a:ext cx="9626094" cy="6989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Passive Immunization with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627328E-02C4-448B-2A5A-1D0F319557DD}"/>
              </a:ext>
            </a:extLst>
          </p:cNvPr>
          <p:cNvSpPr txBox="1">
            <a:spLocks/>
          </p:cNvSpPr>
          <p:nvPr/>
        </p:nvSpPr>
        <p:spPr bwMode="auto">
          <a:xfrm>
            <a:off x="8323963" y="1066130"/>
            <a:ext cx="2710564" cy="5971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2146840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4" y="1833341"/>
            <a:ext cx="11911036" cy="3377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0E2A4-CDA1-B1C6-5EE6-85783535C727}"/>
              </a:ext>
            </a:extLst>
          </p:cNvPr>
          <p:cNvSpPr/>
          <p:nvPr/>
        </p:nvSpPr>
        <p:spPr>
          <a:xfrm>
            <a:off x="2971915" y="1936956"/>
            <a:ext cx="3212575" cy="76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A0D1889-0231-78C0-7607-292E3D20329F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92634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5" y="1833341"/>
            <a:ext cx="11911034" cy="3377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0E2A4-CDA1-B1C6-5EE6-85783535C727}"/>
              </a:ext>
            </a:extLst>
          </p:cNvPr>
          <p:cNvSpPr/>
          <p:nvPr/>
        </p:nvSpPr>
        <p:spPr>
          <a:xfrm>
            <a:off x="2971915" y="1936956"/>
            <a:ext cx="3212575" cy="76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6D26FDC-D427-AD26-6920-9D854B192A28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042041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5" y="1833341"/>
            <a:ext cx="11911034" cy="3377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0E2A4-CDA1-B1C6-5EE6-85783535C727}"/>
              </a:ext>
            </a:extLst>
          </p:cNvPr>
          <p:cNvSpPr/>
          <p:nvPr/>
        </p:nvSpPr>
        <p:spPr>
          <a:xfrm>
            <a:off x="2971915" y="1936956"/>
            <a:ext cx="3212575" cy="76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D542D6D-27EE-D300-DE51-98474FEF4BDD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546780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7" y="1833341"/>
            <a:ext cx="11911030" cy="3377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0E2A4-CDA1-B1C6-5EE6-85783535C727}"/>
              </a:ext>
            </a:extLst>
          </p:cNvPr>
          <p:cNvSpPr/>
          <p:nvPr/>
        </p:nvSpPr>
        <p:spPr>
          <a:xfrm>
            <a:off x="2971915" y="1936956"/>
            <a:ext cx="3212575" cy="76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F054379-5C65-4DB0-F6CC-752C686B63D2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524233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7" y="1833341"/>
            <a:ext cx="11911030" cy="3377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625C049-7367-9D6C-20F7-0EF0414430F4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416725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8" y="1833341"/>
            <a:ext cx="11911027" cy="3377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B7E30E6-4203-23FD-8D67-637DDEE9F4A0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426909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</p:spTree>
    <p:extLst>
      <p:ext uri="{BB962C8B-B14F-4D97-AF65-F5344CB8AC3E}">
        <p14:creationId xmlns:p14="http://schemas.microsoft.com/office/powerpoint/2010/main" val="2882067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68" y="1833341"/>
            <a:ext cx="11911027" cy="3377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8BFFFA7-01FD-9ACE-81D5-B7724B00D7D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4137579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B81453B-54AA-0055-9255-8DD1B437DE90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467114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736B504-6E82-4CF5-EFD7-DEA0FB5B2D9D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447270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2901CE-FCA3-0D83-A939-FF6F0B976F83}"/>
              </a:ext>
            </a:extLst>
          </p:cNvPr>
          <p:cNvCxnSpPr/>
          <p:nvPr/>
        </p:nvCxnSpPr>
        <p:spPr>
          <a:xfrm>
            <a:off x="6518787" y="2428568"/>
            <a:ext cx="1071716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40F091EB-3A3A-A8CA-E38B-5629D507FCC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98462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2901CE-FCA3-0D83-A939-FF6F0B976F83}"/>
              </a:ext>
            </a:extLst>
          </p:cNvPr>
          <p:cNvCxnSpPr/>
          <p:nvPr/>
        </p:nvCxnSpPr>
        <p:spPr>
          <a:xfrm>
            <a:off x="6518787" y="2428568"/>
            <a:ext cx="1071716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97BAF4B5-8523-36D8-DCB9-69A19459BE04}"/>
              </a:ext>
            </a:extLst>
          </p:cNvPr>
          <p:cNvSpPr txBox="1">
            <a:spLocks/>
          </p:cNvSpPr>
          <p:nvPr/>
        </p:nvSpPr>
        <p:spPr bwMode="auto">
          <a:xfrm>
            <a:off x="8127776" y="2129990"/>
            <a:ext cx="2710564" cy="597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Caveats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35B8DC5-32DE-52B1-D88B-4281B9BA70C4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021872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2901CE-FCA3-0D83-A939-FF6F0B976F83}"/>
              </a:ext>
            </a:extLst>
          </p:cNvPr>
          <p:cNvCxnSpPr/>
          <p:nvPr/>
        </p:nvCxnSpPr>
        <p:spPr>
          <a:xfrm>
            <a:off x="6518787" y="2428568"/>
            <a:ext cx="1071716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97BAF4B5-8523-36D8-DCB9-69A19459BE04}"/>
              </a:ext>
            </a:extLst>
          </p:cNvPr>
          <p:cNvSpPr txBox="1">
            <a:spLocks/>
          </p:cNvSpPr>
          <p:nvPr/>
        </p:nvSpPr>
        <p:spPr bwMode="auto">
          <a:xfrm>
            <a:off x="8127776" y="2129990"/>
            <a:ext cx="2710564" cy="597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Caveats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A4D2E-B654-1E07-FAFF-76A5B506E558}"/>
              </a:ext>
            </a:extLst>
          </p:cNvPr>
          <p:cNvSpPr txBox="1"/>
          <p:nvPr/>
        </p:nvSpPr>
        <p:spPr>
          <a:xfrm>
            <a:off x="6939224" y="3218756"/>
            <a:ext cx="5087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Each dose requires a visit to an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infusion center.</a:t>
            </a:r>
          </a:p>
        </p:txBody>
      </p:sp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138C78C2-F559-96D7-B190-1C0A0BF80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" t="8115" r="4790" b="68922"/>
          <a:stretch/>
        </p:blipFill>
        <p:spPr>
          <a:xfrm>
            <a:off x="7052260" y="4030258"/>
            <a:ext cx="4861596" cy="85026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FF191FF8-9614-4E71-5D7E-FDF61D6D285B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3724712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0" y="1833341"/>
            <a:ext cx="11911023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2901CE-FCA3-0D83-A939-FF6F0B976F83}"/>
              </a:ext>
            </a:extLst>
          </p:cNvPr>
          <p:cNvCxnSpPr/>
          <p:nvPr/>
        </p:nvCxnSpPr>
        <p:spPr>
          <a:xfrm>
            <a:off x="6518787" y="2428568"/>
            <a:ext cx="1071716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97BAF4B5-8523-36D8-DCB9-69A19459BE04}"/>
              </a:ext>
            </a:extLst>
          </p:cNvPr>
          <p:cNvSpPr txBox="1">
            <a:spLocks/>
          </p:cNvSpPr>
          <p:nvPr/>
        </p:nvSpPr>
        <p:spPr bwMode="auto">
          <a:xfrm>
            <a:off x="8127776" y="2129990"/>
            <a:ext cx="2710564" cy="5971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201026" tIns="100514" rIns="201026" bIns="10051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404041"/>
                </a:solidFill>
                <a:latin typeface="Franklin Gothic Demi" pitchFamily="34" charset="0"/>
              </a:defRPr>
            </a:lvl9pPr>
          </a:lstStyle>
          <a:p>
            <a:r>
              <a:rPr lang="en-US" sz="4800" b="0" dirty="0">
                <a:solidFill>
                  <a:schemeClr val="bg1"/>
                </a:solidFill>
              </a:rPr>
              <a:t>Caveats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A4D2E-B654-1E07-FAFF-76A5B506E558}"/>
              </a:ext>
            </a:extLst>
          </p:cNvPr>
          <p:cNvSpPr txBox="1"/>
          <p:nvPr/>
        </p:nvSpPr>
        <p:spPr>
          <a:xfrm>
            <a:off x="6939224" y="3218756"/>
            <a:ext cx="5087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Each dose requires a visit to an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infusion center.</a:t>
            </a:r>
          </a:p>
        </p:txBody>
      </p:sp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138C78C2-F559-96D7-B190-1C0A0BF80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" t="8115" r="4790" b="68922"/>
          <a:stretch/>
        </p:blipFill>
        <p:spPr>
          <a:xfrm>
            <a:off x="7052260" y="4030258"/>
            <a:ext cx="4861596" cy="850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C56F82-3CBE-9071-7920-79E44AB1B638}"/>
              </a:ext>
            </a:extLst>
          </p:cNvPr>
          <p:cNvSpPr txBox="1"/>
          <p:nvPr/>
        </p:nvSpPr>
        <p:spPr>
          <a:xfrm>
            <a:off x="7052260" y="5023775"/>
            <a:ext cx="48615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Expensive and difficult to implement on a mass scale.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0E7BAAF-229D-1902-5953-4BA2F9AF4586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2021884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1" y="1833341"/>
            <a:ext cx="11911020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1936957"/>
            <a:ext cx="5087669" cy="3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535E0-D0D5-974B-178C-F3870FEDBB99}"/>
              </a:ext>
            </a:extLst>
          </p:cNvPr>
          <p:cNvSpPr txBox="1"/>
          <p:nvPr/>
        </p:nvSpPr>
        <p:spPr>
          <a:xfrm>
            <a:off x="6843251" y="1322436"/>
            <a:ext cx="4878917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if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could be continuously produced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by host cells, obviating the need for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repeated administrations?</a:t>
            </a:r>
          </a:p>
        </p:txBody>
      </p:sp>
    </p:spTree>
    <p:extLst>
      <p:ext uri="{BB962C8B-B14F-4D97-AF65-F5344CB8AC3E}">
        <p14:creationId xmlns:p14="http://schemas.microsoft.com/office/powerpoint/2010/main" val="25202523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1" y="1833341"/>
            <a:ext cx="11911020" cy="3377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E2B92-9700-D36A-3C12-4E9D2EFA7F4E}"/>
              </a:ext>
            </a:extLst>
          </p:cNvPr>
          <p:cNvSpPr/>
          <p:nvPr/>
        </p:nvSpPr>
        <p:spPr>
          <a:xfrm>
            <a:off x="6939230" y="2153433"/>
            <a:ext cx="5087669" cy="756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DC481-CD91-AFE9-AC6B-5CC917486200}"/>
              </a:ext>
            </a:extLst>
          </p:cNvPr>
          <p:cNvSpPr txBox="1"/>
          <p:nvPr/>
        </p:nvSpPr>
        <p:spPr>
          <a:xfrm>
            <a:off x="6843251" y="1322436"/>
            <a:ext cx="4878917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if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could be continuously produced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by host cells, obviating the need for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repeated administrations?</a:t>
            </a:r>
          </a:p>
        </p:txBody>
      </p:sp>
    </p:spTree>
    <p:extLst>
      <p:ext uri="{BB962C8B-B14F-4D97-AF65-F5344CB8AC3E}">
        <p14:creationId xmlns:p14="http://schemas.microsoft.com/office/powerpoint/2010/main" val="809857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1" y="1833341"/>
            <a:ext cx="11911020" cy="337775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156CF8-0E42-50EC-041E-5EB19B0D1AAE}"/>
              </a:ext>
            </a:extLst>
          </p:cNvPr>
          <p:cNvSpPr txBox="1"/>
          <p:nvPr/>
        </p:nvSpPr>
        <p:spPr>
          <a:xfrm>
            <a:off x="6843251" y="1322436"/>
            <a:ext cx="4878917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if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could be continuously produced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by host cells, obviating the need for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repeated administrations?</a:t>
            </a:r>
          </a:p>
        </p:txBody>
      </p:sp>
    </p:spTree>
    <p:extLst>
      <p:ext uri="{BB962C8B-B14F-4D97-AF65-F5344CB8AC3E}">
        <p14:creationId xmlns:p14="http://schemas.microsoft.com/office/powerpoint/2010/main" val="269580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57% of children living with HIV had access to life-saving ART.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ART-free virologic control.</a:t>
            </a:r>
          </a:p>
        </p:txBody>
      </p:sp>
    </p:spTree>
    <p:extLst>
      <p:ext uri="{BB962C8B-B14F-4D97-AF65-F5344CB8AC3E}">
        <p14:creationId xmlns:p14="http://schemas.microsoft.com/office/powerpoint/2010/main" val="4230573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3" y="1833341"/>
            <a:ext cx="11911016" cy="337775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E8DA8-F9BE-C3F8-FC41-7F524CE25C16}"/>
              </a:ext>
            </a:extLst>
          </p:cNvPr>
          <p:cNvSpPr txBox="1"/>
          <p:nvPr/>
        </p:nvSpPr>
        <p:spPr>
          <a:xfrm>
            <a:off x="6843251" y="1322436"/>
            <a:ext cx="4878917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if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could be continuously produced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by host cells, obviating the need for</a:t>
            </a:r>
            <a:b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repeated administrations?</a:t>
            </a:r>
          </a:p>
        </p:txBody>
      </p:sp>
    </p:spTree>
    <p:extLst>
      <p:ext uri="{BB962C8B-B14F-4D97-AF65-F5344CB8AC3E}">
        <p14:creationId xmlns:p14="http://schemas.microsoft.com/office/powerpoint/2010/main" val="3185421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3" y="1833341"/>
            <a:ext cx="11911016" cy="3377751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3219822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3" y="1833341"/>
            <a:ext cx="11911016" cy="33777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384699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4" y="1833341"/>
            <a:ext cx="11911013" cy="337775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561185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4" y="1833341"/>
            <a:ext cx="11911013" cy="33777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3322618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6" y="1833341"/>
            <a:ext cx="11911009" cy="33777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</p:spTree>
    <p:extLst>
      <p:ext uri="{BB962C8B-B14F-4D97-AF65-F5344CB8AC3E}">
        <p14:creationId xmlns:p14="http://schemas.microsoft.com/office/powerpoint/2010/main" val="1421391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96E739-907B-0FE8-499F-03CAE17E16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/>
        </p:blipFill>
        <p:spPr>
          <a:xfrm>
            <a:off x="115876" y="1833341"/>
            <a:ext cx="11911009" cy="337774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2E1F3A-4C26-C3C6-736C-7D5672F6CD5E}"/>
              </a:ext>
            </a:extLst>
          </p:cNvPr>
          <p:cNvSpPr txBox="1">
            <a:spLocks/>
          </p:cNvSpPr>
          <p:nvPr/>
        </p:nvSpPr>
        <p:spPr>
          <a:xfrm>
            <a:off x="2231923" y="137653"/>
            <a:ext cx="6931742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Current Paradigm for Using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for HIV 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247B7-AA46-42E5-8EBC-C5D842383135}"/>
              </a:ext>
            </a:extLst>
          </p:cNvPr>
          <p:cNvSpPr txBox="1"/>
          <p:nvPr/>
        </p:nvSpPr>
        <p:spPr>
          <a:xfrm>
            <a:off x="7305366" y="5555226"/>
            <a:ext cx="4198376" cy="923330"/>
          </a:xfrm>
          <a:prstGeom prst="rect">
            <a:avLst/>
          </a:prstGeom>
          <a:solidFill>
            <a:srgbClr val="FFFF00"/>
          </a:solidFill>
          <a:ln w="635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Persistent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expression for years (possibly decades) after a</a:t>
            </a:r>
          </a:p>
          <a:p>
            <a:pPr algn="ctr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single IM dose of AAV/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vectors.</a:t>
            </a:r>
          </a:p>
        </p:txBody>
      </p:sp>
    </p:spTree>
    <p:extLst>
      <p:ext uri="{BB962C8B-B14F-4D97-AF65-F5344CB8AC3E}">
        <p14:creationId xmlns:p14="http://schemas.microsoft.com/office/powerpoint/2010/main" val="3554571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</p:spTree>
    <p:extLst>
      <p:ext uri="{BB962C8B-B14F-4D97-AF65-F5344CB8AC3E}">
        <p14:creationId xmlns:p14="http://schemas.microsoft.com/office/powerpoint/2010/main" val="3789142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000202-AAB8-054B-2CDA-E3252A3FDD5D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Discovered in 1965 as a culture contaminant of Adenovirus preps.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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Adenoviruses.</a:t>
            </a:r>
            <a:endParaRPr lang="en-US" sz="2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is a parvovirus, member of the genus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Dependoparvovirus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“helper” viruses (i.e., adenoviruses) to replicate its genome.</a:t>
            </a: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was cloned in the 1980s, leading to the development of genetic systems and recombinant AAV vectors.</a:t>
            </a:r>
          </a:p>
        </p:txBody>
      </p:sp>
    </p:spTree>
    <p:extLst>
      <p:ext uri="{BB962C8B-B14F-4D97-AF65-F5344CB8AC3E}">
        <p14:creationId xmlns:p14="http://schemas.microsoft.com/office/powerpoint/2010/main" val="1962814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000202-AAB8-054B-2CDA-E3252A3FDD5D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Discovered in 1965 as a culture contaminant of Adenovirus preps.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Adenoviruses.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is a parvovirus, member of the genus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Dependoparvovirus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“helper” viruses (i.e., adenoviruses) to replicate its genome.</a:t>
            </a: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was cloned in the 1980s, leading to the development of genetic systems and recombinant AAV vectors.</a:t>
            </a:r>
          </a:p>
        </p:txBody>
      </p:sp>
    </p:spTree>
    <p:extLst>
      <p:ext uri="{BB962C8B-B14F-4D97-AF65-F5344CB8AC3E}">
        <p14:creationId xmlns:p14="http://schemas.microsoft.com/office/powerpoint/2010/main" val="97085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57% of children living with HIV had access to life-saving ART.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ART-free virologic control.</a:t>
            </a:r>
          </a:p>
        </p:txBody>
      </p:sp>
    </p:spTree>
    <p:extLst>
      <p:ext uri="{BB962C8B-B14F-4D97-AF65-F5344CB8AC3E}">
        <p14:creationId xmlns:p14="http://schemas.microsoft.com/office/powerpoint/2010/main" val="828474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000202-AAB8-054B-2CDA-E3252A3FDD5D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Discovered in 1965 as a culture contaminant of Adenovirus preps.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Adenoviruses.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is a parvovirus, member of the genus 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Dependoparvovirus</a:t>
            </a:r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“helper” viruses (i.e., adenoviruses) to replicate its genome.</a:t>
            </a: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was cloned in the 1980s, leading to the development of genetic systems and recombinant AAV vectors.</a:t>
            </a:r>
          </a:p>
        </p:txBody>
      </p:sp>
    </p:spTree>
    <p:extLst>
      <p:ext uri="{BB962C8B-B14F-4D97-AF65-F5344CB8AC3E}">
        <p14:creationId xmlns:p14="http://schemas.microsoft.com/office/powerpoint/2010/main" val="30428422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000202-AAB8-054B-2CDA-E3252A3FDD5D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Discovered in 1965 as a culture contaminant of Adenovirus preps.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Adenoviruses.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is a parvovirus, member of the genus 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Dependoparvovirus</a:t>
            </a:r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“helper” viruses (i.e., adenoviruses) to replicate its genome.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was cloned in the 1980s, leading to the development of genetic systems and recombinant AAV vectors.</a:t>
            </a:r>
          </a:p>
        </p:txBody>
      </p:sp>
    </p:spTree>
    <p:extLst>
      <p:ext uri="{BB962C8B-B14F-4D97-AF65-F5344CB8AC3E}">
        <p14:creationId xmlns:p14="http://schemas.microsoft.com/office/powerpoint/2010/main" val="861962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2750C8-3DD5-BCD3-4E22-0DB26994CE4B}"/>
              </a:ext>
            </a:extLst>
          </p:cNvPr>
          <p:cNvSpPr txBox="1">
            <a:spLocks/>
          </p:cNvSpPr>
          <p:nvPr/>
        </p:nvSpPr>
        <p:spPr>
          <a:xfrm>
            <a:off x="2379407" y="294969"/>
            <a:ext cx="9301316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Adeno-Associated Virus (AAV)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D000202-AAB8-054B-2CDA-E3252A3FDD5D}"/>
              </a:ext>
            </a:extLst>
          </p:cNvPr>
          <p:cNvSpPr txBox="1">
            <a:spLocks/>
          </p:cNvSpPr>
          <p:nvPr/>
        </p:nvSpPr>
        <p:spPr>
          <a:xfrm>
            <a:off x="442913" y="1622066"/>
            <a:ext cx="11180816" cy="48407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Discovered in 1965 as a culture contaminant of Adenovirus preps.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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Adenoviruses.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AAV is a parvovirus, member of the genus </a:t>
            </a:r>
            <a:r>
              <a:rPr lang="en-US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Dependoparvovirus</a:t>
            </a:r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AAV 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“helper” viruses (i.e., adenoviruses) to replicate its genome.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The AAV genome was cloned in the 1980s, leading to the development of genetic systems and recombinant AAV vectors.</a:t>
            </a:r>
          </a:p>
        </p:txBody>
      </p:sp>
    </p:spTree>
    <p:extLst>
      <p:ext uri="{BB962C8B-B14F-4D97-AF65-F5344CB8AC3E}">
        <p14:creationId xmlns:p14="http://schemas.microsoft.com/office/powerpoint/2010/main" val="4069322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707D1A1A-B84B-FA5A-F306-6892970D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8598"/>
            <a:ext cx="8204183" cy="64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746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74F63263-30A7-BD4F-8262-10D5B568F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1480"/>
            <a:ext cx="8200517" cy="644652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CC3FED10-53F3-ED3A-B25D-BA02C6A704DA}"/>
              </a:ext>
            </a:extLst>
          </p:cNvPr>
          <p:cNvSpPr txBox="1">
            <a:spLocks/>
          </p:cNvSpPr>
          <p:nvPr/>
        </p:nvSpPr>
        <p:spPr>
          <a:xfrm>
            <a:off x="8563219" y="1528152"/>
            <a:ext cx="3370873" cy="316107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persists in the cell nucleus as non-integrated episomes.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40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C5271-EE25-392A-822F-E8670501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/>
          <a:srcRect l="5680" r="2608"/>
          <a:stretch/>
        </p:blipFill>
        <p:spPr>
          <a:xfrm>
            <a:off x="23446" y="411480"/>
            <a:ext cx="8446007" cy="644652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839BEC29-F5E9-96F0-73E2-6D53738D675A}"/>
              </a:ext>
            </a:extLst>
          </p:cNvPr>
          <p:cNvSpPr txBox="1">
            <a:spLocks/>
          </p:cNvSpPr>
          <p:nvPr/>
        </p:nvSpPr>
        <p:spPr>
          <a:xfrm>
            <a:off x="8563219" y="1528152"/>
            <a:ext cx="3370873" cy="316107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AAV genome persists in the cell nucleus as non-integrated episomes.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Transgene expression can persist for as long as the transduced cell lives.</a:t>
            </a:r>
          </a:p>
        </p:txBody>
      </p:sp>
    </p:spTree>
    <p:extLst>
      <p:ext uri="{BB962C8B-B14F-4D97-AF65-F5344CB8AC3E}">
        <p14:creationId xmlns:p14="http://schemas.microsoft.com/office/powerpoint/2010/main" val="2415848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9D86947-4A1A-826A-9255-97176812BDA9}"/>
              </a:ext>
            </a:extLst>
          </p:cNvPr>
          <p:cNvSpPr txBox="1">
            <a:spLocks/>
          </p:cNvSpPr>
          <p:nvPr/>
        </p:nvSpPr>
        <p:spPr>
          <a:xfrm>
            <a:off x="2231922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Skeletal Muscle is a Preferred Tissue for AAV/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E057BC-00AD-D38F-ADF8-6CB80168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0" y="2074986"/>
            <a:ext cx="5184394" cy="41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22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9D86947-4A1A-826A-9255-97176812BDA9}"/>
              </a:ext>
            </a:extLst>
          </p:cNvPr>
          <p:cNvSpPr txBox="1">
            <a:spLocks/>
          </p:cNvSpPr>
          <p:nvPr/>
        </p:nvSpPr>
        <p:spPr>
          <a:xfrm>
            <a:off x="2231922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Skeletal Muscle is a Preferred Tissue for AAV/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E057BC-00AD-D38F-ADF8-6CB80168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0" y="2074986"/>
            <a:ext cx="5184394" cy="416169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26BACF6-FA03-2F5B-4CC5-4C92136A774D}"/>
              </a:ext>
            </a:extLst>
          </p:cNvPr>
          <p:cNvSpPr txBox="1">
            <a:spLocks/>
          </p:cNvSpPr>
          <p:nvPr/>
        </p:nvSpPr>
        <p:spPr>
          <a:xfrm>
            <a:off x="5378555" y="2453365"/>
            <a:ext cx="6532092" cy="36189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Myocytes are abundant, easily accessible, and display little turnover.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75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9D86947-4A1A-826A-9255-97176812BDA9}"/>
              </a:ext>
            </a:extLst>
          </p:cNvPr>
          <p:cNvSpPr txBox="1">
            <a:spLocks/>
          </p:cNvSpPr>
          <p:nvPr/>
        </p:nvSpPr>
        <p:spPr>
          <a:xfrm>
            <a:off x="2231922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Skeletal Muscle is a Preferred Tissue for AAV/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0E057BC-00AD-D38F-ADF8-6CB80168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0" y="2074986"/>
            <a:ext cx="5184394" cy="416169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26BACF6-FA03-2F5B-4CC5-4C92136A774D}"/>
              </a:ext>
            </a:extLst>
          </p:cNvPr>
          <p:cNvSpPr txBox="1">
            <a:spLocks/>
          </p:cNvSpPr>
          <p:nvPr/>
        </p:nvSpPr>
        <p:spPr>
          <a:xfrm>
            <a:off x="5378555" y="2453365"/>
            <a:ext cx="6532092" cy="36189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Myocytes are abundant, easily accessible, and display little turnover.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 long as the transgene product is not toxic and does not elicit host immunity, transgene expression can persist in skeletal muscle for years.</a:t>
            </a:r>
          </a:p>
        </p:txBody>
      </p:sp>
    </p:spTree>
    <p:extLst>
      <p:ext uri="{BB962C8B-B14F-4D97-AF65-F5344CB8AC3E}">
        <p14:creationId xmlns:p14="http://schemas.microsoft.com/office/powerpoint/2010/main" val="719184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E60B7A2-9A74-5BCC-4D15-20B44091EAAD}"/>
              </a:ext>
            </a:extLst>
          </p:cNvPr>
          <p:cNvSpPr txBox="1">
            <a:spLocks/>
          </p:cNvSpPr>
          <p:nvPr/>
        </p:nvSpPr>
        <p:spPr>
          <a:xfrm>
            <a:off x="1379731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05529-90D0-A289-A020-EDC9993C7035}"/>
              </a:ext>
            </a:extLst>
          </p:cNvPr>
          <p:cNvSpPr txBox="1"/>
          <p:nvPr/>
        </p:nvSpPr>
        <p:spPr>
          <a:xfrm>
            <a:off x="146539" y="1801922"/>
            <a:ext cx="1189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a one-time administration of AAV/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vectors, children living with HIV on ART would develop persistent expression of 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sufficient levels to </a:t>
            </a:r>
            <a:b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virus rebound after ART interruption.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4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ART-free virologic control.</a:t>
            </a:r>
          </a:p>
        </p:txBody>
      </p:sp>
    </p:spTree>
    <p:extLst>
      <p:ext uri="{BB962C8B-B14F-4D97-AF65-F5344CB8AC3E}">
        <p14:creationId xmlns:p14="http://schemas.microsoft.com/office/powerpoint/2010/main" val="1654806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E60B7A2-9A74-5BCC-4D15-20B44091EAAD}"/>
              </a:ext>
            </a:extLst>
          </p:cNvPr>
          <p:cNvSpPr txBox="1">
            <a:spLocks/>
          </p:cNvSpPr>
          <p:nvPr/>
        </p:nvSpPr>
        <p:spPr>
          <a:xfrm>
            <a:off x="1379731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EEC2A-9E16-68A3-36E0-908AFD434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1" b="11248"/>
          <a:stretch/>
        </p:blipFill>
        <p:spPr>
          <a:xfrm>
            <a:off x="0" y="3250316"/>
            <a:ext cx="12192000" cy="352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05529-90D0-A289-A020-EDC9993C7035}"/>
              </a:ext>
            </a:extLst>
          </p:cNvPr>
          <p:cNvSpPr txBox="1"/>
          <p:nvPr/>
        </p:nvSpPr>
        <p:spPr>
          <a:xfrm>
            <a:off x="146539" y="1801922"/>
            <a:ext cx="1189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a one-time administration of AAV/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vectors, children living with HIV on ART would develop persistent expression of 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sufficient levels to </a:t>
            </a:r>
            <a:b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virus rebound after ART interruption.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05F9A-F8F4-8AB3-011F-B666284007C1}"/>
              </a:ext>
            </a:extLst>
          </p:cNvPr>
          <p:cNvSpPr/>
          <p:nvPr/>
        </p:nvSpPr>
        <p:spPr>
          <a:xfrm>
            <a:off x="4220308" y="3429000"/>
            <a:ext cx="7834875" cy="334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28834864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EEC2A-9E16-68A3-36E0-908AFD434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1" b="11248"/>
          <a:stretch/>
        </p:blipFill>
        <p:spPr>
          <a:xfrm>
            <a:off x="0" y="3250316"/>
            <a:ext cx="12192000" cy="352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05529-90D0-A289-A020-EDC9993C7035}"/>
              </a:ext>
            </a:extLst>
          </p:cNvPr>
          <p:cNvSpPr txBox="1"/>
          <p:nvPr/>
        </p:nvSpPr>
        <p:spPr>
          <a:xfrm>
            <a:off x="146539" y="1801922"/>
            <a:ext cx="1189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a one-time administration of AAV/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vectors, children living with HIV on ART would develop persistent expression of 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sufficient levels to </a:t>
            </a:r>
            <a:b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virus rebound after ART interruption.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E6F5CE1-8251-62B6-4C2C-A442CB53F0D6}"/>
              </a:ext>
            </a:extLst>
          </p:cNvPr>
          <p:cNvSpPr txBox="1">
            <a:spLocks/>
          </p:cNvSpPr>
          <p:nvPr/>
        </p:nvSpPr>
        <p:spPr>
          <a:xfrm>
            <a:off x="1379731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6CC985-52E8-7CBD-D1A0-D1461DD721C0}"/>
              </a:ext>
            </a:extLst>
          </p:cNvPr>
          <p:cNvSpPr/>
          <p:nvPr/>
        </p:nvSpPr>
        <p:spPr>
          <a:xfrm>
            <a:off x="10972800" y="3429000"/>
            <a:ext cx="1082383" cy="334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34201670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EEC2A-9E16-68A3-36E0-908AFD434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1" b="11248"/>
          <a:stretch/>
        </p:blipFill>
        <p:spPr>
          <a:xfrm>
            <a:off x="0" y="3250316"/>
            <a:ext cx="12192000" cy="352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05529-90D0-A289-A020-EDC9993C7035}"/>
              </a:ext>
            </a:extLst>
          </p:cNvPr>
          <p:cNvSpPr txBox="1"/>
          <p:nvPr/>
        </p:nvSpPr>
        <p:spPr>
          <a:xfrm>
            <a:off x="146539" y="1801922"/>
            <a:ext cx="1189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a one-time administration of AAV/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vectors, children living with HIV on ART would develop persistent expression of </a:t>
            </a:r>
            <a:r>
              <a:rPr lang="en-US" sz="2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sufficient levels to </a:t>
            </a:r>
            <a:b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virus rebound after ART interruption.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E6F5CE1-8251-62B6-4C2C-A442CB53F0D6}"/>
              </a:ext>
            </a:extLst>
          </p:cNvPr>
          <p:cNvSpPr txBox="1">
            <a:spLocks/>
          </p:cNvSpPr>
          <p:nvPr/>
        </p:nvSpPr>
        <p:spPr>
          <a:xfrm>
            <a:off x="1379731" y="137653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42003171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DEED-D3F6-FE2E-18EA-C90F08C9F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0"/>
          <a:stretch/>
        </p:blipFill>
        <p:spPr>
          <a:xfrm>
            <a:off x="245108" y="2212602"/>
            <a:ext cx="5850892" cy="114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5AD77-3504-BFE3-18A6-B8EC352946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7693" y="3502341"/>
            <a:ext cx="4105722" cy="16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84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CDEED-D3F6-FE2E-18EA-C90F08C9F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0"/>
          <a:stretch/>
        </p:blipFill>
        <p:spPr>
          <a:xfrm>
            <a:off x="245108" y="2212602"/>
            <a:ext cx="5850892" cy="114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5AD77-3504-BFE3-18A6-B8EC352946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7693" y="3502341"/>
            <a:ext cx="4105722" cy="1614847"/>
          </a:xfrm>
          <a:prstGeom prst="rect">
            <a:avLst/>
          </a:prstGeom>
        </p:spPr>
      </p:pic>
      <p:pic>
        <p:nvPicPr>
          <p:cNvPr id="12" name="Picture 11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C404DD33-1940-1220-6F81-9497C9720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42" y="2754923"/>
            <a:ext cx="1828800" cy="1828800"/>
          </a:xfrm>
          <a:prstGeom prst="rect">
            <a:avLst/>
          </a:prstGeom>
        </p:spPr>
      </p:pic>
      <p:pic>
        <p:nvPicPr>
          <p:cNvPr id="15" name="Picture 14" descr="A person in a pink jacket&#10;&#10;Description automatically generated">
            <a:extLst>
              <a:ext uri="{FF2B5EF4-FFF2-40B4-BE49-F238E27FC236}">
                <a16:creationId xmlns:a16="http://schemas.microsoft.com/office/drawing/2014/main" id="{42A53E85-F913-EE94-7DB8-9E337806C7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3" t="2709"/>
          <a:stretch/>
        </p:blipFill>
        <p:spPr>
          <a:xfrm>
            <a:off x="9599873" y="2754922"/>
            <a:ext cx="1761954" cy="1828800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3458DCA-A30E-F321-225B-8635070B1B65}"/>
              </a:ext>
            </a:extLst>
          </p:cNvPr>
          <p:cNvSpPr txBox="1">
            <a:spLocks/>
          </p:cNvSpPr>
          <p:nvPr/>
        </p:nvSpPr>
        <p:spPr>
          <a:xfrm>
            <a:off x="6273212" y="4579304"/>
            <a:ext cx="2737260" cy="5711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eaLnBrk="1" hangingPunct="1">
              <a:defRPr sz="4950" b="1" i="0">
                <a:solidFill>
                  <a:schemeClr val="accent1">
                    <a:lumMod val="50000"/>
                  </a:schemeClr>
                </a:solidFill>
                <a:latin typeface="Obviously-ExtdBlck"/>
                <a:ea typeface="+mn-ea"/>
                <a:cs typeface="Obviously-ExtdBlck"/>
              </a:defRPr>
            </a:lvl1pPr>
            <a:lvl2pPr marL="4572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en-US" sz="2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Haigwood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D6C50D-5F16-4865-EA88-8FD4BC1C6754}"/>
              </a:ext>
            </a:extLst>
          </p:cNvPr>
          <p:cNvSpPr txBox="1">
            <a:spLocks/>
          </p:cNvSpPr>
          <p:nvPr/>
        </p:nvSpPr>
        <p:spPr>
          <a:xfrm>
            <a:off x="9323833" y="4579304"/>
            <a:ext cx="2314034" cy="571102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eaLnBrk="1" hangingPunct="1">
              <a:defRPr sz="4950" b="1" i="0">
                <a:solidFill>
                  <a:schemeClr val="accent1">
                    <a:lumMod val="50000"/>
                  </a:schemeClr>
                </a:solidFill>
                <a:latin typeface="Obviously-ExtdBlck"/>
                <a:ea typeface="+mn-ea"/>
                <a:cs typeface="Obviously-ExtdBlck"/>
              </a:defRPr>
            </a:lvl1pPr>
            <a:lvl2pPr marL="4572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2000" b="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Hessell</a:t>
            </a:r>
            <a:r>
              <a:rPr lang="en-US" sz="20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2953271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A7C7C6-70E3-F51A-6C95-22164910F184}"/>
              </a:ext>
            </a:extLst>
          </p:cNvPr>
          <p:cNvSpPr/>
          <p:nvPr/>
        </p:nvSpPr>
        <p:spPr>
          <a:xfrm>
            <a:off x="2900039" y="3811480"/>
            <a:ext cx="1538797" cy="284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654F3-275D-A37E-A202-C6CBFBDF105D}"/>
              </a:ext>
            </a:extLst>
          </p:cNvPr>
          <p:cNvSpPr/>
          <p:nvPr/>
        </p:nvSpPr>
        <p:spPr>
          <a:xfrm>
            <a:off x="4924149" y="1396750"/>
            <a:ext cx="6701655" cy="23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33744-D02B-62B5-BE17-DD09F76509BA}"/>
              </a:ext>
            </a:extLst>
          </p:cNvPr>
          <p:cNvSpPr/>
          <p:nvPr/>
        </p:nvSpPr>
        <p:spPr>
          <a:xfrm>
            <a:off x="2345680" y="2366325"/>
            <a:ext cx="1927440" cy="57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70F20-82F3-BD5D-E26B-88385E45DE10}"/>
              </a:ext>
            </a:extLst>
          </p:cNvPr>
          <p:cNvSpPr/>
          <p:nvPr/>
        </p:nvSpPr>
        <p:spPr>
          <a:xfrm>
            <a:off x="4273121" y="1970365"/>
            <a:ext cx="577056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FB25EC-7FA5-0AE9-754C-B52F33484510}"/>
              </a:ext>
            </a:extLst>
          </p:cNvPr>
          <p:cNvSpPr/>
          <p:nvPr/>
        </p:nvSpPr>
        <p:spPr>
          <a:xfrm>
            <a:off x="4381170" y="3779677"/>
            <a:ext cx="5812402" cy="304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1336132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654F3-275D-A37E-A202-C6CBFBDF105D}"/>
              </a:ext>
            </a:extLst>
          </p:cNvPr>
          <p:cNvSpPr/>
          <p:nvPr/>
        </p:nvSpPr>
        <p:spPr>
          <a:xfrm>
            <a:off x="4924149" y="1396750"/>
            <a:ext cx="6701655" cy="23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33744-D02B-62B5-BE17-DD09F76509BA}"/>
              </a:ext>
            </a:extLst>
          </p:cNvPr>
          <p:cNvSpPr/>
          <p:nvPr/>
        </p:nvSpPr>
        <p:spPr>
          <a:xfrm>
            <a:off x="2345680" y="2366325"/>
            <a:ext cx="1927440" cy="57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70F20-82F3-BD5D-E26B-88385E45DE10}"/>
              </a:ext>
            </a:extLst>
          </p:cNvPr>
          <p:cNvSpPr/>
          <p:nvPr/>
        </p:nvSpPr>
        <p:spPr>
          <a:xfrm>
            <a:off x="4273121" y="1970365"/>
            <a:ext cx="577056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FB25EC-7FA5-0AE9-754C-B52F33484510}"/>
              </a:ext>
            </a:extLst>
          </p:cNvPr>
          <p:cNvSpPr/>
          <p:nvPr/>
        </p:nvSpPr>
        <p:spPr>
          <a:xfrm>
            <a:off x="4485194" y="3779677"/>
            <a:ext cx="5652719" cy="304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2F216ED-9D50-C459-2F1A-DF8065446ED3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2883124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654F3-275D-A37E-A202-C6CBFBDF105D}"/>
              </a:ext>
            </a:extLst>
          </p:cNvPr>
          <p:cNvSpPr/>
          <p:nvPr/>
        </p:nvSpPr>
        <p:spPr>
          <a:xfrm>
            <a:off x="4924149" y="1396750"/>
            <a:ext cx="6701655" cy="23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633744-D02B-62B5-BE17-DD09F76509BA}"/>
              </a:ext>
            </a:extLst>
          </p:cNvPr>
          <p:cNvSpPr/>
          <p:nvPr/>
        </p:nvSpPr>
        <p:spPr>
          <a:xfrm>
            <a:off x="2345680" y="2366325"/>
            <a:ext cx="1927440" cy="570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470F20-82F3-BD5D-E26B-88385E45DE10}"/>
              </a:ext>
            </a:extLst>
          </p:cNvPr>
          <p:cNvSpPr/>
          <p:nvPr/>
        </p:nvSpPr>
        <p:spPr>
          <a:xfrm>
            <a:off x="4273121" y="1970365"/>
            <a:ext cx="577056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BED53D0-B479-FE4D-95DB-A0CDEAFBA26D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976921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654F3-275D-A37E-A202-C6CBFBDF105D}"/>
              </a:ext>
            </a:extLst>
          </p:cNvPr>
          <p:cNvSpPr/>
          <p:nvPr/>
        </p:nvSpPr>
        <p:spPr>
          <a:xfrm>
            <a:off x="4924149" y="1396750"/>
            <a:ext cx="6701655" cy="23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95E65E4-D00C-E008-D427-F1C933635A6D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2547326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654F3-275D-A37E-A202-C6CBFBDF105D}"/>
              </a:ext>
            </a:extLst>
          </p:cNvPr>
          <p:cNvSpPr/>
          <p:nvPr/>
        </p:nvSpPr>
        <p:spPr>
          <a:xfrm>
            <a:off x="8025414" y="1396750"/>
            <a:ext cx="3600389" cy="234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29FE63A-4D7C-F571-4858-31214EC179D5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4055491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ART-free virologic control.</a:t>
            </a:r>
          </a:p>
        </p:txBody>
      </p:sp>
    </p:spTree>
    <p:extLst>
      <p:ext uri="{BB962C8B-B14F-4D97-AF65-F5344CB8AC3E}">
        <p14:creationId xmlns:p14="http://schemas.microsoft.com/office/powerpoint/2010/main" val="37734868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118374" y="4959658"/>
            <a:ext cx="11860564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A49D192-9A2F-35B6-0E85-3160517CA19F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5421213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F11EDB-4030-7C21-5C71-09551071728B}"/>
              </a:ext>
            </a:extLst>
          </p:cNvPr>
          <p:cNvSpPr/>
          <p:nvPr/>
        </p:nvSpPr>
        <p:spPr>
          <a:xfrm>
            <a:off x="2793507" y="4959658"/>
            <a:ext cx="9185431" cy="159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8685382-7999-EEAD-0D0B-10D591842040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18216633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5657AA-03FE-A6F1-0B0F-E617D77D1901}"/>
              </a:ext>
            </a:extLst>
          </p:cNvPr>
          <p:cNvSpPr/>
          <p:nvPr/>
        </p:nvSpPr>
        <p:spPr>
          <a:xfrm>
            <a:off x="9682580" y="6297227"/>
            <a:ext cx="1763697" cy="50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5DD20-26B9-7876-719B-B78100B7A31C}"/>
              </a:ext>
            </a:extLst>
          </p:cNvPr>
          <p:cNvSpPr/>
          <p:nvPr/>
        </p:nvSpPr>
        <p:spPr>
          <a:xfrm>
            <a:off x="236738" y="4491675"/>
            <a:ext cx="11860564" cy="1805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DAEFA-EFF1-08E5-66FD-949CC414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1396750"/>
            <a:ext cx="11798429" cy="524374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7788F940-F442-F29D-13C5-558DF8999BBF}"/>
              </a:ext>
            </a:extLst>
          </p:cNvPr>
          <p:cNvSpPr txBox="1">
            <a:spLocks/>
          </p:cNvSpPr>
          <p:nvPr/>
        </p:nvSpPr>
        <p:spPr>
          <a:xfrm>
            <a:off x="2317577" y="348668"/>
            <a:ext cx="9432539" cy="115528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 Nonhuman Primate Model of Vertical HIV Transmission Through Breastfeeding</a:t>
            </a:r>
          </a:p>
        </p:txBody>
      </p:sp>
    </p:spTree>
    <p:extLst>
      <p:ext uri="{BB962C8B-B14F-4D97-AF65-F5344CB8AC3E}">
        <p14:creationId xmlns:p14="http://schemas.microsoft.com/office/powerpoint/2010/main" val="6552224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1379730" y="2391508"/>
            <a:ext cx="9432539" cy="17232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ART Phase</a:t>
            </a:r>
          </a:p>
        </p:txBody>
      </p:sp>
    </p:spTree>
    <p:extLst>
      <p:ext uri="{BB962C8B-B14F-4D97-AF65-F5344CB8AC3E}">
        <p14:creationId xmlns:p14="http://schemas.microsoft.com/office/powerpoint/2010/main" val="29432186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40" y="1516895"/>
            <a:ext cx="11883845" cy="49604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2BE5A9-4D4C-B880-59BC-C52E7E73ED82}"/>
              </a:ext>
            </a:extLst>
          </p:cNvPr>
          <p:cNvSpPr/>
          <p:nvPr/>
        </p:nvSpPr>
        <p:spPr>
          <a:xfrm>
            <a:off x="168765" y="3285289"/>
            <a:ext cx="11981609" cy="351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4BEE80-D83F-9B77-DE62-90953DE40D99}"/>
              </a:ext>
            </a:extLst>
          </p:cNvPr>
          <p:cNvSpPr/>
          <p:nvPr/>
        </p:nvSpPr>
        <p:spPr>
          <a:xfrm>
            <a:off x="2314643" y="1526995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445BF-A63C-238B-D8B9-017C777FBE9E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</p:spTree>
    <p:extLst>
      <p:ext uri="{BB962C8B-B14F-4D97-AF65-F5344CB8AC3E}">
        <p14:creationId xmlns:p14="http://schemas.microsoft.com/office/powerpoint/2010/main" val="24433845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40" y="1516895"/>
            <a:ext cx="11883845" cy="49604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8BD815-4572-8A96-3193-37B70DCB5975}"/>
              </a:ext>
            </a:extLst>
          </p:cNvPr>
          <p:cNvSpPr/>
          <p:nvPr/>
        </p:nvSpPr>
        <p:spPr>
          <a:xfrm>
            <a:off x="168765" y="3285289"/>
            <a:ext cx="11981609" cy="351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CBB35-4BB8-F270-0B82-A49517DBE57C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</p:spTree>
    <p:extLst>
      <p:ext uri="{BB962C8B-B14F-4D97-AF65-F5344CB8AC3E}">
        <p14:creationId xmlns:p14="http://schemas.microsoft.com/office/powerpoint/2010/main" val="17228724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40" y="1516895"/>
            <a:ext cx="11883845" cy="4960463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2BE5A9-4D4C-B880-59BC-C52E7E73ED82}"/>
              </a:ext>
            </a:extLst>
          </p:cNvPr>
          <p:cNvSpPr/>
          <p:nvPr/>
        </p:nvSpPr>
        <p:spPr>
          <a:xfrm>
            <a:off x="2418155" y="3488091"/>
            <a:ext cx="7994472" cy="27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354DE9-8B98-C556-C604-FFF6A9E9D3BA}"/>
              </a:ext>
            </a:extLst>
          </p:cNvPr>
          <p:cNvSpPr/>
          <p:nvPr/>
        </p:nvSpPr>
        <p:spPr>
          <a:xfrm>
            <a:off x="501485" y="4890370"/>
            <a:ext cx="1910572" cy="1358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B9D55A-5C91-2BBC-F017-6A28FF94F352}"/>
              </a:ext>
            </a:extLst>
          </p:cNvPr>
          <p:cNvSpPr/>
          <p:nvPr/>
        </p:nvSpPr>
        <p:spPr>
          <a:xfrm>
            <a:off x="10138030" y="6160673"/>
            <a:ext cx="389924" cy="20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427742-B053-B61E-AA7E-21FF393F7F7A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</p:spTree>
    <p:extLst>
      <p:ext uri="{BB962C8B-B14F-4D97-AF65-F5344CB8AC3E}">
        <p14:creationId xmlns:p14="http://schemas.microsoft.com/office/powerpoint/2010/main" val="2518629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6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4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40" y="1516898"/>
            <a:ext cx="11883845" cy="49604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B9D55A-5C91-2BBC-F017-6A28FF94F352}"/>
              </a:ext>
            </a:extLst>
          </p:cNvPr>
          <p:cNvSpPr/>
          <p:nvPr/>
        </p:nvSpPr>
        <p:spPr>
          <a:xfrm>
            <a:off x="10236886" y="3503833"/>
            <a:ext cx="389924" cy="2860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598ED-1607-8236-BF1E-5235A6094AFA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</p:spTree>
    <p:extLst>
      <p:ext uri="{BB962C8B-B14F-4D97-AF65-F5344CB8AC3E}">
        <p14:creationId xmlns:p14="http://schemas.microsoft.com/office/powerpoint/2010/main" val="1377173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079D79-73C7-544C-306E-5EE13600F865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240" y="1516895"/>
            <a:ext cx="11883845" cy="49604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3220F-1311-8713-38E6-1384D8891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31"/>
            <a:ext cx="1810847" cy="596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2AB12-9E47-AED8-2E2B-350C4B1C65DD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3392197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240" y="1516895"/>
            <a:ext cx="11883845" cy="4960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2E7A2-0092-6CF1-9D2A-0FAAB149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31"/>
            <a:ext cx="1810847" cy="596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07037A-5AF0-8A20-7D5D-096EE452CC49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95291-E9CF-827E-AFF8-4AF3FEC240D7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66972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endParaRPr lang="en-US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size and diversity of the HIV reservoir.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early ART initiation can lead to ART-free virologic control.</a:t>
            </a:r>
          </a:p>
        </p:txBody>
      </p:sp>
    </p:spTree>
    <p:extLst>
      <p:ext uri="{BB962C8B-B14F-4D97-AF65-F5344CB8AC3E}">
        <p14:creationId xmlns:p14="http://schemas.microsoft.com/office/powerpoint/2010/main" val="39757003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240" y="1516895"/>
            <a:ext cx="11883845" cy="4960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2E7A2-0092-6CF1-9D2A-0FAAB149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31"/>
            <a:ext cx="1810847" cy="596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555BE6-9E26-F9C1-66BE-E4B7D389BD29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57FF7-9787-F9B8-AA9E-6A61040AC366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28290869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6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4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240" y="1516898"/>
            <a:ext cx="11883845" cy="4960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2E7A2-0092-6CF1-9D2A-0FAAB149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33"/>
            <a:ext cx="1810847" cy="596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D31AC-D7AD-3E9E-65A6-E3C2748035BD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FADF2-E54A-3398-14F8-0BA14C5F2116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28574597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3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1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240" y="1516895"/>
            <a:ext cx="11883845" cy="4960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2E7A2-0092-6CF1-9D2A-0FAAB149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31"/>
            <a:ext cx="1810847" cy="596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A068EC-0178-E261-EDD7-7C29935DC087}"/>
              </a:ext>
            </a:extLst>
          </p:cNvPr>
          <p:cNvSpPr txBox="1"/>
          <p:nvPr/>
        </p:nvSpPr>
        <p:spPr>
          <a:xfrm>
            <a:off x="1896690" y="347479"/>
            <a:ext cx="831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experimental animals developed persistent expression of eCD4-Ig.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1AE89-B4FE-EDFA-1D11-E45B9BCE658F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5F2D-EDC6-A292-AE6E-329F6C5E3F19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11648878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4D61C-7D72-2EE8-F0CB-1964E6CF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r="433" b="59091"/>
          <a:stretch/>
        </p:blipFill>
        <p:spPr>
          <a:xfrm>
            <a:off x="11565" y="953030"/>
            <a:ext cx="1810847" cy="41587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9240" y="1516894"/>
            <a:ext cx="11883845" cy="49604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2E7A2-0092-6CF1-9D2A-0FAAB1493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9961" r="433" b="1385"/>
          <a:stretch/>
        </p:blipFill>
        <p:spPr>
          <a:xfrm>
            <a:off x="10295750" y="953029"/>
            <a:ext cx="1810847" cy="596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2BF2A5-253B-0D50-D33F-7B5B6348C196}"/>
              </a:ext>
            </a:extLst>
          </p:cNvPr>
          <p:cNvSpPr txBox="1"/>
          <p:nvPr/>
        </p:nvSpPr>
        <p:spPr>
          <a:xfrm>
            <a:off x="1896690" y="347479"/>
            <a:ext cx="8312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experimental animals developed persistent expression of eCD4-Ig.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10-1074 expression was more variable, with a few instances of loss and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regain of expression.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DFA0A-909E-F390-4D79-83E0B4806191}"/>
              </a:ext>
            </a:extLst>
          </p:cNvPr>
          <p:cNvSpPr txBox="1"/>
          <p:nvPr/>
        </p:nvSpPr>
        <p:spPr>
          <a:xfrm>
            <a:off x="358557" y="563254"/>
            <a:ext cx="1317990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Left y-axis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41FAA-F8F6-742A-D66A-A0C5B67191DD}"/>
              </a:ext>
            </a:extLst>
          </p:cNvPr>
          <p:cNvSpPr txBox="1"/>
          <p:nvPr/>
        </p:nvSpPr>
        <p:spPr>
          <a:xfrm>
            <a:off x="10326222" y="563254"/>
            <a:ext cx="1483098" cy="39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" dirty="0">
                <a:latin typeface="Arial" panose="020B0604020202020204" pitchFamily="34" charset="0"/>
                <a:cs typeface="Arial" panose="020B0604020202020204" pitchFamily="34" charset="0"/>
              </a:rPr>
              <a:t>Right y-axis</a:t>
            </a:r>
          </a:p>
        </p:txBody>
      </p:sp>
    </p:spTree>
    <p:extLst>
      <p:ext uri="{BB962C8B-B14F-4D97-AF65-F5344CB8AC3E}">
        <p14:creationId xmlns:p14="http://schemas.microsoft.com/office/powerpoint/2010/main" val="22589571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D97ED7-3252-E96A-00E7-174F434C4B38}"/>
              </a:ext>
            </a:extLst>
          </p:cNvPr>
          <p:cNvSpPr txBox="1">
            <a:spLocks/>
          </p:cNvSpPr>
          <p:nvPr/>
        </p:nvSpPr>
        <p:spPr>
          <a:xfrm>
            <a:off x="1379730" y="2391508"/>
            <a:ext cx="9432539" cy="17232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Post ART Interruption</a:t>
            </a:r>
          </a:p>
        </p:txBody>
      </p:sp>
    </p:spTree>
    <p:extLst>
      <p:ext uri="{BB962C8B-B14F-4D97-AF65-F5344CB8AC3E}">
        <p14:creationId xmlns:p14="http://schemas.microsoft.com/office/powerpoint/2010/main" val="40638577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</p:spTree>
    <p:extLst>
      <p:ext uri="{BB962C8B-B14F-4D97-AF65-F5344CB8AC3E}">
        <p14:creationId xmlns:p14="http://schemas.microsoft.com/office/powerpoint/2010/main" val="12083520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E3A76-BDB4-4310-FABD-0ADD967458E7}"/>
              </a:ext>
            </a:extLst>
          </p:cNvPr>
          <p:cNvSpPr txBox="1"/>
          <p:nvPr/>
        </p:nvSpPr>
        <p:spPr>
          <a:xfrm>
            <a:off x="1896690" y="347479"/>
            <a:ext cx="8312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Virus quickly rebounded in all 6 control animals.</a:t>
            </a:r>
          </a:p>
        </p:txBody>
      </p:sp>
    </p:spTree>
    <p:extLst>
      <p:ext uri="{BB962C8B-B14F-4D97-AF65-F5344CB8AC3E}">
        <p14:creationId xmlns:p14="http://schemas.microsoft.com/office/powerpoint/2010/main" val="32152963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</p:spTree>
    <p:extLst>
      <p:ext uri="{BB962C8B-B14F-4D97-AF65-F5344CB8AC3E}">
        <p14:creationId xmlns:p14="http://schemas.microsoft.com/office/powerpoint/2010/main" val="12791685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F2E309-A587-202C-AB4E-609692B3C6CA}"/>
              </a:ext>
            </a:extLst>
          </p:cNvPr>
          <p:cNvSpPr txBox="1"/>
          <p:nvPr/>
        </p:nvSpPr>
        <p:spPr>
          <a:xfrm>
            <a:off x="1687823" y="347479"/>
            <a:ext cx="8756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experimental animals maintained persistent expression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at least one IgG biologic post ATI.</a:t>
            </a:r>
          </a:p>
        </p:txBody>
      </p:sp>
    </p:spTree>
    <p:extLst>
      <p:ext uri="{BB962C8B-B14F-4D97-AF65-F5344CB8AC3E}">
        <p14:creationId xmlns:p14="http://schemas.microsoft.com/office/powerpoint/2010/main" val="21325418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</p:spTree>
    <p:extLst>
      <p:ext uri="{BB962C8B-B14F-4D97-AF65-F5344CB8AC3E}">
        <p14:creationId xmlns:p14="http://schemas.microsoft.com/office/powerpoint/2010/main" val="168899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7D0FB9-7614-0049-FDDE-29459463EF34}"/>
              </a:ext>
            </a:extLst>
          </p:cNvPr>
          <p:cNvSpPr txBox="1">
            <a:spLocks/>
          </p:cNvSpPr>
          <p:nvPr/>
        </p:nvSpPr>
        <p:spPr>
          <a:xfrm>
            <a:off x="2210464" y="286342"/>
            <a:ext cx="9538628" cy="12239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Pediatric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HIV – The Need for a Cure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297ACB9-57E0-13B1-7EA9-A418D17D2144}"/>
              </a:ext>
            </a:extLst>
          </p:cNvPr>
          <p:cNvSpPr txBox="1">
            <a:spLocks/>
          </p:cNvSpPr>
          <p:nvPr/>
        </p:nvSpPr>
        <p:spPr>
          <a:xfrm>
            <a:off x="442913" y="1826938"/>
            <a:ext cx="11180816" cy="47447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~1.5 million children are living with HIV, mostly in sub-Saharan Africa.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Vertical transmission is the primary cause of pediatric HIV infections.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Only 57% of all children living with HIV were on antiretroviral therapy (ART) in 2022.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Without ART, children (especially young infants) experience faster disease progression and higher mortality rates than adults.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Early ART initiation is associated with several health benefits: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Ø"/>
            </a:pP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Preserves immune function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reduces morbidity and mortality.</a:t>
            </a:r>
          </a:p>
        </p:txBody>
      </p:sp>
    </p:spTree>
    <p:extLst>
      <p:ext uri="{BB962C8B-B14F-4D97-AF65-F5344CB8AC3E}">
        <p14:creationId xmlns:p14="http://schemas.microsoft.com/office/powerpoint/2010/main" val="30558607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1C509D-49E1-E2C1-0C7A-BC1F474CB386}"/>
              </a:ext>
            </a:extLst>
          </p:cNvPr>
          <p:cNvSpPr/>
          <p:nvPr/>
        </p:nvSpPr>
        <p:spPr>
          <a:xfrm>
            <a:off x="444105" y="3502167"/>
            <a:ext cx="1946948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0598492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8612BB-6EB2-6A6F-9EC3-0EA259AD671A}"/>
              </a:ext>
            </a:extLst>
          </p:cNvPr>
          <p:cNvSpPr/>
          <p:nvPr/>
        </p:nvSpPr>
        <p:spPr>
          <a:xfrm>
            <a:off x="444105" y="3502167"/>
            <a:ext cx="3900036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7796427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6E3A25-D772-CA95-3606-85C8ABBE4219}"/>
              </a:ext>
            </a:extLst>
          </p:cNvPr>
          <p:cNvSpPr/>
          <p:nvPr/>
        </p:nvSpPr>
        <p:spPr>
          <a:xfrm>
            <a:off x="444104" y="3502167"/>
            <a:ext cx="5864960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0050375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23A02F-DE79-39CB-5B58-06530F91E61C}"/>
              </a:ext>
            </a:extLst>
          </p:cNvPr>
          <p:cNvSpPr/>
          <p:nvPr/>
        </p:nvSpPr>
        <p:spPr>
          <a:xfrm>
            <a:off x="444104" y="3502167"/>
            <a:ext cx="7818048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2540083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0D729B-A8E3-23DD-9CAE-E79A065F5B19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8787435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1684B3-CE63-C7C9-30BE-BD7493A79AF8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3170-2D7E-31A2-B824-DE2E034D422A}"/>
              </a:ext>
            </a:extLst>
          </p:cNvPr>
          <p:cNvSpPr/>
          <p:nvPr/>
        </p:nvSpPr>
        <p:spPr>
          <a:xfrm>
            <a:off x="444105" y="4907867"/>
            <a:ext cx="1938528" cy="1351712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713355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F12906-DD60-443D-CF2B-3017169BDCD5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44106" y="4907867"/>
            <a:ext cx="3888197" cy="1351712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3391844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F12906-DD60-443D-CF2B-3017169BDCD5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44106" y="4907867"/>
            <a:ext cx="3888197" cy="1351712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94FA8-E784-EB23-10A1-820A20110DA7}"/>
              </a:ext>
            </a:extLst>
          </p:cNvPr>
          <p:cNvSpPr txBox="1"/>
          <p:nvPr/>
        </p:nvSpPr>
        <p:spPr>
          <a:xfrm>
            <a:off x="444106" y="380644"/>
            <a:ext cx="1145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 ATI,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&gt;225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plasma samples from these 7 AAV-treated infants have been tested for viral loads.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832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F12906-DD60-443D-CF2B-3017169BDCD5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44106" y="4907867"/>
            <a:ext cx="3888197" cy="1351712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263AD1-9963-D788-C076-2D089DD866C3}"/>
              </a:ext>
            </a:extLst>
          </p:cNvPr>
          <p:cNvSpPr txBox="1"/>
          <p:nvPr/>
        </p:nvSpPr>
        <p:spPr>
          <a:xfrm>
            <a:off x="444106" y="380644"/>
            <a:ext cx="1145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 ATI,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&gt;225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plasma samples from these 7 AAV-treated infants have been tested for viral loads.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All negative.</a:t>
            </a:r>
          </a:p>
        </p:txBody>
      </p:sp>
    </p:spTree>
    <p:extLst>
      <p:ext uri="{BB962C8B-B14F-4D97-AF65-F5344CB8AC3E}">
        <p14:creationId xmlns:p14="http://schemas.microsoft.com/office/powerpoint/2010/main" val="239495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9356B4-743C-1106-B162-FEBF1AAC4F1D}"/>
              </a:ext>
            </a:extLst>
          </p:cNvPr>
          <p:cNvSpPr/>
          <p:nvPr/>
        </p:nvSpPr>
        <p:spPr>
          <a:xfrm>
            <a:off x="9670799" y="6267251"/>
            <a:ext cx="1739779" cy="5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6467AA-019F-337F-9E14-7BCCFA0B8952}"/>
              </a:ext>
            </a:extLst>
          </p:cNvPr>
          <p:cNvSpPr/>
          <p:nvPr/>
        </p:nvSpPr>
        <p:spPr>
          <a:xfrm>
            <a:off x="2306965" y="1841382"/>
            <a:ext cx="9732219" cy="1514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808D3-1311-AF33-F80D-DA399BAC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9240" y="1516894"/>
            <a:ext cx="11883845" cy="4960463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F12906-DD60-443D-CF2B-3017169BDCD5}"/>
              </a:ext>
            </a:extLst>
          </p:cNvPr>
          <p:cNvSpPr/>
          <p:nvPr/>
        </p:nvSpPr>
        <p:spPr>
          <a:xfrm>
            <a:off x="444106" y="3502167"/>
            <a:ext cx="9790175" cy="1410144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1F47E-0C70-D388-E789-A36B7CA25C11}"/>
              </a:ext>
            </a:extLst>
          </p:cNvPr>
          <p:cNvSpPr/>
          <p:nvPr/>
        </p:nvSpPr>
        <p:spPr>
          <a:xfrm>
            <a:off x="444106" y="4907867"/>
            <a:ext cx="3888197" cy="1351712"/>
          </a:xfrm>
          <a:prstGeom prst="rect">
            <a:avLst/>
          </a:prstGeom>
          <a:noFill/>
          <a:ln w="254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25707910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6de969c6dc9e308c308d24"/>
  <p:tag name="SETTINGSKEY" val="666de969c6dc9e308c308d24_1718479591853"/>
  <p:tag name="TRANSPARENTBACKGROUND" val="false"/>
  <p:tag name="ADDCOLLABORATIONLINK" val="false"/>
  <p:tag name="VERSION" val="1718479584418"/>
  <p:tag name="TITLE" val="AAV-transduced cells secreting mAbs"/>
  <p:tag name="CREATORNAME" val="Mauricio Martins"/>
  <p:tag name="DATEINSERTED" val="17184795923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6c82c6d54bdd55a6935e6d"/>
  <p:tag name="TRANSPARENTBACKGROUND" val="false"/>
  <p:tag name="ADDCOLLABORATIONLINK" val="false"/>
  <p:tag name="DATEINSERTED" val="1718387717018"/>
  <p:tag name="VERSION" val="1718387712541"/>
  <p:tag name="SETTINGSKEY" val="666c82c6d54bdd55a6935e6d_1718387467559"/>
  <p:tag name="TITLE" val="Infant macaque"/>
  <p:tag name="CREATORNAME" val="Mauricio Martin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6c82c6d54bdd55a6935e6d"/>
  <p:tag name="TRANSPARENTBACKGROUND" val="false"/>
  <p:tag name="ADDCOLLABORATIONLINK" val="false"/>
  <p:tag name="DATEINSERTED" val="1718387717018"/>
  <p:tag name="VERSION" val="1718387712541"/>
  <p:tag name="SETTINGSKEY" val="666c82c6d54bdd55a6935e6d_1718387467559"/>
  <p:tag name="TITLE" val="Infant macaque"/>
  <p:tag name="CREATORNAME" val="Mauricio Marti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69ae17684cdea5846b4ce8f"/>
  <p:tag name="SETTINGSKEY" val="669ae17684cdea5846b4ce8f_1721426563890"/>
  <p:tag name="ADDCOLLABORATIONLINK" val="false"/>
  <p:tag name="DATEINSERTED" val="1721426586236"/>
  <p:tag name="TRANSPARENTBACKGROUND" val="true"/>
  <p:tag name="VERSION" val="1721426317695"/>
  <p:tag name="TITLE" val="20240719 - Paradigm for using bnAb to treat HIV infection 8"/>
  <p:tag name="CREATORNAME" val="Mauricio Martins"/>
</p:tagLst>
</file>

<file path=ppt/theme/theme1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C0E6AB67-CD9B-A246-B6CE-F81BDAD84354}" vid="{5D216F09-CBF6-154B-A948-A440F68D81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953C56-9D91-1441-A88E-555FB478DBEF}">
  <we:reference id="wa200006038" version="1.0.0.3" store="en-US" storeType="OMEX"/>
  <we:alternateReferences>
    <we:reference id="wa200006038" version="1.0.0.3" store="en-US" storeType="OMEX"/>
  </we:alternateReferences>
  <we:properties>
    <we:property name="669ae17684cdea5846b4ce8f_1721426563890" value="{&quot;id&quot;:&quot;0eab5ecf-fba4-450c-a489-7561f0e912d1&quot;,&quot;objects&quot;:{&quot;0eab5ecf-fba4-450c-a489-7561f0e912d1&quot;:{&quot;id&quot;:&quot;0eab5ecf-fba4-450c-a489-7561f0e912d1&quot;,&quot;type&quot;:&quot;FIGURE_OBJECT&quot;,&quot;document&quot;:{&quot;type&quot;:&quot;DOCUMENT_GROUP&quot;,&quot;canvasType&quot;:&quot;FIGURE&quot;,&quot;units&quot;:&quot;in&quot;}},&quot;dc95ba78-04d6-4e08-a921-604380109877&quot;:{&quot;id&quot;:&quot;dc95ba78-04d6-4e08-a921-604380109877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0eab5ecf-fba4-450c-a489-7561f0e912d1&quot;,&quot;type&quot;:&quot;FRAME&quot;,&quot;order&quot;:&quot;5&quot;}},&quot;84a113ea-9087-4320-8df6-7b069fe84e16&quot;:{&quot;id&quot;:&quot;84a113ea-9087-4320-8df6-7b069fe84e16&quot;,&quot;type&quot;:&quot;FIGURE_OBJECT&quot;,&quot;document&quot;:{&quot;type&quot;:&quot;FIGURE&quot;,&quot;canvasType&quot;:&quot;FIGURE&quot;,&quot;units&quot;:&quot;in&quot;,&quot;aspectRatio&quot;:0},&quot;parent&quot;:{&quot;parentId&quot;:&quot;0eab5ecf-fba4-450c-a489-7561f0e912d1&quot;,&quot;type&quot;:&quot;DOCUMENT&quot;,&quot;order&quot;:&quot;5&quot;}},&quot;389b6218-ed35-4e5a-ac37-18529f8b143d&quot;:{&quot;id&quot;:&quot;389b6218-ed35-4e5a-ac37-18529f8b143d&quot;,&quot;type&quot;:&quot;FIGURE_OBJECT&quot;,&quot;relativeTransform&quot;:{&quot;translate&quot;:{&quot;x&quot;:-324,&quot;y&quot;:164.49679576536857},&quot;rotate&quot;:0,&quot;skewX&quot;:0,&quot;scale&quot;:{&quot;x&quot;:1,&quot;y&quot;:1}},&quot;path&quot;:{&quot;type&quot;:&quot;RECT&quot;,&quot;size&quot;:{&quot;x&quot;:1608,&quot;y&quot;:456.1316846712873}},&quot;pathStyles&quot;:[{&quot;type&quot;:&quot;FILL&quot;,&quot;fillStyle&quot;:&quot;rgba(0,0,0,0)&quot;}],&quot;parent&quot;:{&quot;type&quot;:&quot;FRAME&quot;,&quot;parentId&quot;:&quot;84a113ea-9087-4320-8df6-7b069fe84e16&quot;,&quot;order&quot;:&quot;5&quot;}},&quot;ff540bf4-d2b3-4d64-9379-83a708d465e4&quot;:{&quot;id&quot;:&quot;ff540bf4-d2b3-4d64-9379-83a708d465e4&quot;,&quot;type&quot;:&quot;FIGURE_OBJECT&quot;,&quot;guide&quot;:{&quot;type&quot;:&quot;GRID&quot;,&quot;distance&quot;:0.5,&quot;units&quot;:&quot;in&quot;},&quot;parent&quot;:{&quot;parentId&quot;:&quot;0eab5ecf-fba4-450c-a489-7561f0e912d1&quot;,&quot;type&quot;:&quot;GUIDE&quot;,&quot;order&quot;:&quot;5&quot;}},&quot;d0b5dd75-4445-4a5c-b283-031ad2a61cd7&quot;:{&quot;type&quot;:&quot;FIGURE_OBJECT&quot;,&quot;id&quot;:&quot;d0b5dd75-4445-4a5c-b283-031ad2a61cd7&quot;,&quot;relativeTransform&quot;:{&quot;translate&quot;:{&quot;x&quot;:-837.9081906333354,&quot;y&quot;:284.2911702435706},&quot;rotate&quot;:0,&quot;skewX&quot;:0,&quot;scale&quot;:{&quot;x&quot;:1,&quot;y&quot;:1}},&quot;opacity&quot;:1,&quot;path&quot;:{&quot;type&quot;:&quot;POLY_LINE&quot;,&quot;points&quot;:[{&quot;x&quot;:0,&quot;y&quot;:-74.42631653194442},{&quot;x&quot;:0,&quot;y&quot;:74.42631653194442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0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dfa5166a-4d39-4e39-b195-91155f5fb3a1&quot;:{&quot;type&quot;:&quot;FIGURE_OBJECT&quot;,&quot;id&quot;:&quot;dfa5166a-4d39-4e39-b195-91155f5fb3a1&quot;,&quot;relativeTransform&quot;:{&quot;translate&quot;:{&quot;x&quot;:-559.1030848493417,&quot;y&quot;:358.666710952524},&quot;rotate&quot;:0,&quot;skewX&quot;:0,&quot;scale&quot;:{&quot;x&quot;:1,&quot;y&quot;:1}},&quot;opacity&quot;:1,&quot;path&quot;:{&quot;type&quot;:&quot;POLY_LINE&quot;,&quot;points&quot;:[{&quot;x&quot;:-279.3163077601406,&quot;y&quot;:0},{&quot;x&quot;:279.3163077601406,&quot;y&quot;:0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1&quot;},&quot;connectorInfo&quot;:{&quot;connectedObjects&quot;:[],&quot;type&quot;:&quot;LINE&quot;,&quot;offset&quot;:{&quot;x&quot;:0,&quot;y&quot;:0},&quot;bending&quot;:0.1,&quot;firstElementIsHead&quot;:false,&quot;customized&quot;:false},&quot;pathMarkers&quot;:{}},&quot;6fead862-3ecc-4e6a-af68-de25a51446dd&quot;:{&quot;id&quot;:&quot;6fead862-3ecc-4e6a-af68-de25a51446dd&quot;,&quot;type&quot;:&quot;FIGURE_OBJECT&quot;,&quot;relativeTransform&quot;:{&quot;translate&quot;:{&quot;x&quot;:-259.9309662302989,&quot;y&quot;:281.5209071940151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34, 11, 247)&quot;,&quot;fontWeight&quot;:&quot;normal&quot;,&quot;fontStyle&quot;:&quot;normal&quot;,&quot;decoration&quot;:&quot;none&quot;,&quot;script&quot;:&quot;none&quot;},&quot;range&quot;:[0,5]}],&quot;text&quot;:&quot;[bnAb]&quot;}],&quot;verticalAlign&quot;:&quot;TOP&quot;,&quot;_lastCaretLocation&quot;:{&quot;lineIndex&quot;:0,&quot;runIndex&quot;:-1,&quot;charIndex&quot;:-1,&quot;endOfLine&quot;:true}},&quot;format&quot;:&quot;BETTER_TEXT&quot;,&quot;size&quot;:{&quot;x&quot;:57.05947649431723,&quot;y&quot;:22},&quot;targetSize&quot;:{&quot;x&quot;:57.05947649431723,&quot;y&quot;:21.36685956513084},&quot;verticalAlign&quot;:&quot;TOP&quot;},&quot;parent&quot;:{&quot;type&quot;:&quot;CHILD&quot;,&quot;parentId&quot;:&quot;84a113ea-9087-4320-8df6-7b069fe84e16&quot;,&quot;order&quot;:&quot;12&quot;},&quot;isLocked&quot;:false},&quot;b5bde509-4aec-4488-a9a7-2f491e3e91ac&quot;:{&quot;id&quot;:&quot;b5bde509-4aec-4488-a9a7-2f491e3e91ac&quot;,&quot;type&quot;:&quot;FIGURE_OBJECT&quot;,&quot;relativeTransform&quot;:{&quot;translate&quot;:{&quot;x&quot;:-558.9024839528014,&quot;y&quot;:378.0333562592766},&quot;rotate&quot;:2.4492935982947064e-1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normal&quot;,&quot;fontStyle&quot;:&quot;normal&quot;,&quot;decoration&quot;:&quot;none&quot;,&quot;script&quot;:&quot;none&quot;},&quot;range&quot;:[0,3]}],&quot;text&quot;:&quot;Time&quot;}],&quot;verticalAlign&quot;:&quot;TOP&quot;,&quot;_lastCaretLocation&quot;:{&quot;lineIndex&quot;:0,&quot;runIndex&quot;:-1,&quot;charIndex&quot;:-1,&quot;endOfLine&quot;:true}},&quot;format&quot;:&quot;BETTER_TEXT&quot;,&quot;size&quot;:{&quot;x&quot;:185.47985007494657,&quot;y&quot;:24.36387861153959},&quot;targetSize&quot;:{&quot;x&quot;:185.47985007494657,&quot;y&quot;:24.36387861153959},&quot;verticalAlign&quot;:&quot;TOP&quot;},&quot;parent&quot;:{&quot;type&quot;:&quot;CHILD&quot;,&quot;parentId&quot;:&quot;84a113ea-9087-4320-8df6-7b069fe84e16&quot;,&quot;order&quot;:&quot;15&quot;},&quot;isLocked&quot;:false},&quot;0adf5818-e318-40b6-9872-58651ce9d0ac&quot;:{&quot;type&quot;:&quot;FIGURE_OBJECT&quot;,&quot;id&quot;:&quot;0adf5818-e318-40b6-9872-58651ce9d0ac&quot;,&quot;relativeTransform&quot;:{&quot;translate&quot;:{&quot;x&quot;:-279.8967772722674,&quot;y&quot;:284.4621440441341},&quot;rotate&quot;:0,&quot;skewX&quot;:0,&quot;scale&quot;:{&quot;x&quot;:1,&quot;y&quot;:1}},&quot;opacity&quot;:1,&quot;path&quot;:{&quot;type&quot;:&quot;POLY_LINE&quot;,&quot;points&quot;:[{&quot;x&quot;:0,&quot;y&quot;:-74.5972903325079},{&quot;x&quot;:0,&quot;y&quot;:74.5972903325079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2&quot;},&quot;connectorInfo&quot;:{&quot;connectedObjects&quot;:[],&quot;type&quot;:&quot;LINE&quot;,&quot;offset&quot;:{&quot;x&quot;:0,&quot;y&quot;:0},&quot;bending&quot;:0.1,&quot;firstElementIsHead&quot;:false,&quot;customized&quot;:false},&quot;pathMarkers&quot;:{}},&quot;c0d59530-faa6-4d1c-bb89-0ff00344520c&quot;:{&quot;id&quot;:&quot;c0d59530-faa6-4d1c-bb89-0ff00344520c&quot;,&quot;type&quot;:&quot;FIGURE_OBJECT&quot;,&quot;relativeTransform&quot;:{&quot;translate&quot;:{&quot;x&quot;:-855.6650045289286,&quot;y&quot;:283.0871803274954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,&quot;range&quot;:[0,16]}],&quot;text&quot;:&quot;Plasma viral load&quot;,&quot;base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01585893198012,&quot;y&quot;:24.36387861153959},&quot;targetSize&quot;:{&quot;x&quot;:148.01585893198012,&quot;y&quot;:24.36387861153959},&quot;verticalAlign&quot;:&quot;TOP&quot;},&quot;parent&quot;:{&quot;type&quot;:&quot;CHILD&quot;,&quot;parentId&quot;:&quot;84a113ea-9087-4320-8df6-7b069fe84e16&quot;,&quot;order&quot;:&quot;22&quot;},&quot;isLocked&quot;:false},&quot;10346b8b-4e68-4ef8-a42c-97a860228d36&quot;:{&quot;type&quot;:&quot;FIGURE_OBJECT&quot;,&quot;id&quot;:&quot;10346b8b-4e68-4ef8-a42c-97a860228d36&quot;,&quot;relativeTransform&quot;:{&quot;translate&quot;:{&quot;x&quot;:-822.9536137261132,&quot;y&quot;:325.15189997382777},&quot;rotate&quot;:0,&quot;skewX&quot;:0,&quot;scale&quot;:{&quot;x&quot;:1,&quot;y&quot;:1}},&quot;opacity&quot;:1,&quot;path&quot;:{&quot;type&quot;:&quot;POLY_LINE&quot;,&quot;points&quot;:[{&quot;x&quot;:-11.753316130963904,&quot;y&quot;:31.437262724567216},{&quot;x&quot;:-0.5876658065481952,&quot;y&quot;:-8.645247249255982},{&quot;x&quot;:16.454642583349465,&quot;y&quot;:-92.73992503747328},{&quot;x&quot;:37.19924555450076,&quot;y&quot;:-44.0121678143941},{&quot;x&quot;:52.463864879590126,&quot;y&quot;:-34.58098899702393},{&quot;x&quot;:81.39629029260905,&quot;y&quot;:-32.77884486037541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84a113ea-9087-4320-8df6-7b069fe84e16&quot;,&quot;order&quot;:&quot;25&quot;},&quot;connectorInfo&quot;:{&quot;connectedObjects&quot;:[],&quot;type&quot;:&quot;CUBIC&quot;,&quot;offset&quot;:{&quot;x&quot;:0,&quot;y&quot;:0},&quot;bending&quot;:0.1,&quot;firstElementIsHead&quot;:true,&quot;customized&quot;:true}},&quot;04ba749b-1c52-447b-9251-b3665e2c8d05&quot;:{&quot;id&quot;:&quot;04ba749b-1c52-447b-9251-b3665e2c8d05&quot;,&quot;type&quot;:&quot;FIGURE_OBJECT&quot;,&quot;relativeTransform&quot;:{&quot;translate&quot;:{&quot;x&quot;:-546.350323700414,&quot;y&quot;:24.5903637624963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42]}],&quot;text&quot;:&quot;Repeated infusions of recombinant HIV bnAbs&quot;}],&quot;_lastCaretLocation&quot;:{&quot;lineIndex&quot;:0,&quot;runIndex&quot;:0,&quot;charIndex&quot;:38}},&quot;format&quot;:&quot;BETTER_TEXT&quot;,&quot;size&quot;:{&quot;x&quot;:417.0194944259173,&quot;y&quot;:114.33333333333331},&quot;targetSize&quot;:{&quot;x&quot;:417.0194944259173,&quot;y&quot;:114.33333333333331}},&quot;parent&quot;:{&quot;type&quot;:&quot;CHILD&quot;,&quot;parentId&quot;:&quot;84a113ea-9087-4320-8df6-7b069fe84e16&quot;,&quot;order&quot;:&quot;999999999999997&quot;}},&quot;7c3974d2-4bb0-4dbb-a527-5d62c44e681f&quot;:{&quot;id&quot;:&quot;7c3974d2-4bb0-4dbb-a527-5d62c44e681f&quot;,&quot;type&quot;:&quot;FIGURE_OBJECT&quot;,&quot;relativeTransform&quot;:{&quot;translate&quot;:{&quot;x&quot;:144.51090250364794,&quot;y&quot;:24.5903637624963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33]}],&quot;text&quot;:&quot;AAV-vectored delivery of HIV bnAbs&quot;}],&quot;_lastCaretLocation&quot;:{&quot;lineIndex&quot;:0,&quot;runIndex&quot;:0,&quot;charIndex&quot;:29}},&quot;format&quot;:&quot;BETTER_TEXT&quot;,&quot;size&quot;:{&quot;x&quot;:417.0194944259173,&quot;y&quot;:114.33333333333331},&quot;targetSize&quot;:{&quot;x&quot;:417.0194944259173,&quot;y&quot;:114.33333333333331}},&quot;parent&quot;:{&quot;type&quot;:&quot;CHILD&quot;,&quot;parentId&quot;:&quot;84a113ea-9087-4320-8df6-7b069fe84e16&quot;,&quot;order&quot;:&quot;999999999999998&quot;}},&quot;41e50985-7f49-447d-8ac3-c8e97b05857b&quot;:{&quot;id&quot;:&quot;41e50985-7f49-447d-8ac3-c8e97b05857b&quot;,&quot;type&quot;:&quot;FIGURE_OBJECT&quot;,&quot;relativeTransform&quot;:{&quot;translate&quot;:{&quot;x&quot;:-1001.0509654457128,&quot;y&quot;:275.2935238599235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,&quot;script&quot;:&quot;none&quot;},&quot;range&quot;:[0,12]}],&quot;text&quot;:&quot;BnAbs for HIV&quot;},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6]}],&quot;text&quot;:&quot;Therapy&quot;,&quot;baseStyle&quot;:{&quot;fontFamily&quot;:&quot;Roboto&quot;,&quot;fontSize&quot;:33.33333333333333,&quot;color&quot;:&quot;black&quot;,&quot;fontWeight&quot;:&quot;bold&quot;,&quot;fontStyle&quot;:&quot;normal&quot;,&quot;decoration&quot;:&quot;none&quot;,&quot;script&quot;:&quot;none&quot;}}],&quot;_lastCaretLocation&quot;:{&quot;lineIndex&quot;:0,&quot;runIndex&quot;:-1,&quot;charIndex&quot;:-1,&quot;endOfLine&quot;:true}},&quot;format&quot;:&quot;BETTER_TEXT&quot;,&quot;size&quot;:{&quot;x&quot;:218.05954226650366,&quot;y&quot;:114.33333333333331},&quot;targetSize&quot;:{&quot;x&quot;:218.05954226650366,&quot;y&quot;:114.33333333333331}},&quot;parent&quot;:{&quot;type&quot;:&quot;CHILD&quot;,&quot;parentId&quot;:&quot;84a113ea-9087-4320-8df6-7b069fe84e16&quot;,&quot;order&quot;:&quot;9999999999999995&quot;}},&quot;05f5b5f1-4e38-415a-bd1c-7ba2cc317fb6&quot;:{&quot;type&quot;:&quot;FIGURE_OBJECT&quot;,&quot;id&quot;:&quot;05f5b5f1-4e38-415a-bd1c-7ba2cc317fb6&quot;,&quot;relativeTransform&quot;:{&quot;translate&quot;:{&quot;x&quot;:6.451043533825427,&quot;y&quot;:285.8991149028823},&quot;rotate&quot;:0,&quot;skewX&quot;:0,&quot;scale&quot;:{&quot;x&quot;:1,&quot;y&quot;:1}},&quot;opacity&quot;:0.25,&quot;path&quot;:{&quot;type&quot;:&quot;RECT&quot;,&quot;size&quot;:{&quot;x&quot;:119.81773569659178,&quot;y&quot;:145.47123216064128},&quot;cornerRounding&quot;:{&quot;type&quot;:&quot;ARC_LENGTH&quot;,&quot;global&quot;:0}},&quot;pathStyles&quot;:[{&quot;type&quot;:&quot;FILL&quot;,&quot;fillStyle&quot;:&quot;rgb(241, 249, 0)&quot;},{&quot;type&quot;:&quot;STROKE&quot;,&quot;strokeStyle&quot;:&quot;#95AAD3&quot;,&quot;lineWidth&quot;:1.5718631362283606,&quot;lineJoin&quot;:&quot;round&quot;}],&quot;isLocked&quot;:false,&quot;parent&quot;:{&quot;type&quot;:&quot;CHILD&quot;,&quot;parentId&quot;:&quot;46e6598b-7505-40e4-a259-cc75f9e9907c&quot;,&quot;order&quot;:&quot;02&quot;}},&quot;1dd9422a-9025-4309-8508-93069da40ce7&quot;:{&quot;type&quot;:&quot;FIGURE_OBJECT&quot;,&quot;id&quot;:&quot;1dd9422a-9025-4309-8508-93069da40ce7&quot;,&quot;relativeTransform&quot;:{&quot;translate&quot;:{&quot;x&quot;:-147.04696442927326,&quot;y&quot;:284.2911702435706},&quot;rotate&quot;:0,&quot;skewX&quot;:0,&quot;scale&quot;:{&quot;x&quot;:1,&quot;y&quot;:1}},&quot;opacity&quot;:1,&quot;path&quot;:{&quot;type&quot;:&quot;POLY_LINE&quot;,&quot;points&quot;:[{&quot;x&quot;:0,&quot;y&quot;:-74.42631653194442},{&quot;x&quot;:0,&quot;y&quot;:74.42631653194442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0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df1a15a6-0040-428e-9d7d-f9d18761d1c4&quot;:{&quot;type&quot;:&quot;FIGURE_OBJECT&quot;,&quot;id&quot;:&quot;df1a15a6-0040-428e-9d7d-f9d18761d1c4&quot;,&quot;relativeTransform&quot;:{&quot;translate&quot;:{&quot;x&quot;:131.75814135472035,&quot;y&quot;:358.666710952524},&quot;rotate&quot;:0,&quot;skewX&quot;:0,&quot;scale&quot;:{&quot;x&quot;:1,&quot;y&quot;:1}},&quot;opacity&quot;:1,&quot;path&quot;:{&quot;type&quot;:&quot;POLY_LINE&quot;,&quot;points&quot;:[{&quot;x&quot;:-279.3163077601406,&quot;y&quot;:0},{&quot;x&quot;:279.3163077601406,&quot;y&quot;:0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1&quot;},&quot;connectorInfo&quot;:{&quot;connectedObjects&quot;:[],&quot;type&quot;:&quot;LINE&quot;,&quot;offset&quot;:{&quot;x&quot;:0,&quot;y&quot;:0},&quot;bending&quot;:0.1,&quot;firstElementIsHead&quot;:false,&quot;customized&quot;:false},&quot;pathMarkers&quot;:{}},&quot;96b154f5-9954-423f-9882-27564daa8374&quot;:{&quot;id&quot;:&quot;96b154f5-9954-423f-9882-27564daa8374&quot;,&quot;type&quot;:&quot;FIGURE_OBJECT&quot;,&quot;relativeTransform&quot;:{&quot;translate&quot;:{&quot;x&quot;:430.9302599737631,&quot;y&quot;:281.5209071940151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34, 11, 247)&quot;,&quot;fontWeight&quot;:&quot;normal&quot;,&quot;fontStyle&quot;:&quot;normal&quot;,&quot;decoration&quot;:&quot;none&quot;,&quot;script&quot;:&quot;none&quot;},&quot;range&quot;:[0,5]}],&quot;text&quot;:&quot;[bnAb]&quot;}],&quot;verticalAlign&quot;:&quot;TOP&quot;,&quot;_lastCaretLocation&quot;:{&quot;lineIndex&quot;:0,&quot;runIndex&quot;:-1,&quot;charIndex&quot;:-1,&quot;endOfLine&quot;:true}},&quot;format&quot;:&quot;BETTER_TEXT&quot;,&quot;size&quot;:{&quot;x&quot;:57.05947649431723,&quot;y&quot;:22},&quot;targetSize&quot;:{&quot;x&quot;:57.05947649431723,&quot;y&quot;:21.36685956513084},&quot;verticalAlign&quot;:&quot;TOP&quot;},&quot;parent&quot;:{&quot;type&quot;:&quot;CHILD&quot;,&quot;parentId&quot;:&quot;46e6598b-7505-40e4-a259-cc75f9e9907c&quot;,&quot;order&quot;:&quot;15&quot;},&quot;isLocked&quot;:false},&quot;43a7926b-144e-40da-ad31-2c39e9d0cabc&quot;:{&quot;id&quot;:&quot;43a7926b-144e-40da-ad31-2c39e9d0cabc&quot;,&quot;type&quot;:&quot;FIGURE_OBJECT&quot;,&quot;relativeTransform&quot;:{&quot;translate&quot;:{&quot;x&quot;:131.95874225126062,&quot;y&quot;:378.0333562592766},&quot;rotate&quot;:2.4492935982947064e-1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normal&quot;,&quot;fontStyle&quot;:&quot;normal&quot;,&quot;decoration&quot;:&quot;none&quot;,&quot;script&quot;:&quot;none&quot;},&quot;range&quot;:[0,3]}],&quot;text&quot;:&quot;Time&quot;}],&quot;verticalAlign&quot;:&quot;TOP&quot;,&quot;_lastCaretLocation&quot;:{&quot;lineIndex&quot;:0,&quot;runIndex&quot;:-1,&quot;charIndex&quot;:-1,&quot;endOfLine&quot;:true}},&quot;format&quot;:&quot;BETTER_TEXT&quot;,&quot;size&quot;:{&quot;x&quot;:185.47985007494657,&quot;y&quot;:24.36387861153959},&quot;targetSize&quot;:{&quot;x&quot;:185.47985007494657,&quot;y&quot;:24.36387861153959},&quot;verticalAlign&quot;:&quot;TOP&quot;},&quot;parent&quot;:{&quot;type&quot;:&quot;CHILD&quot;,&quot;parentId&quot;:&quot;46e6598b-7505-40e4-a259-cc75f9e9907c&quot;,&quot;order&quot;:&quot;2&quot;},&quot;isLocked&quot;:false},&quot;4f0cc3c9-4808-499b-9fea-dbc141f2ea3e&quot;:{&quot;type&quot;:&quot;FIGURE_OBJECT&quot;,&quot;id&quot;:&quot;4f0cc3c9-4808-499b-9fea-dbc141f2ea3e&quot;,&quot;relativeTransform&quot;:{&quot;translate&quot;:{&quot;x&quot;:410.96444893179466,&quot;y&quot;:284.4621440441341},&quot;rotate&quot;:0,&quot;skewX&quot;:0,&quot;scale&quot;:{&quot;x&quot;:1,&quot;y&quot;:1}},&quot;opacity&quot;:1,&quot;path&quot;:{&quot;type&quot;:&quot;POLY_LINE&quot;,&quot;points&quot;:[{&quot;x&quot;:0,&quot;y&quot;:-74.5972903325079},{&quot;x&quot;:0,&quot;y&quot;:74.5972903325079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2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c794a533-3672-4a74-bd86-e0d45c756578&quot;:{&quot;id&quot;:&quot;c794a533-3672-4a74-bd86-e0d45c756578&quot;,&quot;type&quot;:&quot;FIGURE_OBJECT&quot;,&quot;relativeTransform&quot;:{&quot;translate&quot;:{&quot;x&quot;:-164.8037783248666,&quot;y&quot;:283.0871803274954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,&quot;range&quot;:[0,16]}],&quot;text&quot;:&quot;Plasma viral load&quot;,&quot;base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01585893198012,&quot;y&quot;:24.36387861153959},&quot;targetSize&quot;:{&quot;x&quot;:148.01585893198012,&quot;y&quot;:24.36387861153959},&quot;verticalAlign&quot;:&quot;TOP&quot;},&quot;parent&quot;:{&quot;type&quot;:&quot;CHILD&quot;,&quot;parentId&quot;:&quot;46e6598b-7505-40e4-a259-cc75f9e9907c&quot;,&quot;order&quot;:&quot;3&quot;},&quot;isLocked&quot;:false},&quot;053ed8c1-56d4-4e1d-810c-4621f74c7b54&quot;:{&quot;type&quot;:&quot;FIGURE_OBJECT&quot;,&quot;id&quot;:&quot;053ed8c1-56d4-4e1d-810c-4621f74c7b54&quot;,&quot;relativeTransform&quot;:{&quot;translate&quot;:{&quot;x&quot;:-132.0923875220511,&quot;y&quot;:325.15189997382777},&quot;rotate&quot;:0,&quot;skewX&quot;:0,&quot;scale&quot;:{&quot;x&quot;:1,&quot;y&quot;:1}},&quot;opacity&quot;:1,&quot;path&quot;:{&quot;type&quot;:&quot;POLY_LINE&quot;,&quot;points&quot;:[{&quot;x&quot;:-11.753316130963904,&quot;y&quot;:31.437262724567216},{&quot;x&quot;:-0.5876658065481952,&quot;y&quot;:-8.645247249255982},{&quot;x&quot;:16.454642583349465,&quot;y&quot;:-92.73992503747328},{&quot;x&quot;:37.19924555450076,&quot;y&quot;:-44.0121678143941},{&quot;x&quot;:52.463864879590126,&quot;y&quot;:-34.58098899702393},{&quot;x&quot;:81.39629029260905,&quot;y&quot;:-32.77884486037541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46e6598b-7505-40e4-a259-cc75f9e9907c&quot;,&quot;order&quot;:&quot;4&quot;},&quot;connectorInfo&quot;:{&quot;connectedObjects&quot;:[],&quot;type&quot;:&quot;CUBIC&quot;,&quot;offset&quot;:{&quot;x&quot;:0,&quot;y&quot;:0},&quot;bending&quot;:0.1,&quot;firstElementIsHead&quot;:true,&quot;customized&quot;:true}},&quot;7f548ebc-c94d-43bc-8dfb-01af3f27326c&quot;:{&quot;type&quot;:&quot;FIGURE_OBJECT&quot;,&quot;id&quot;:&quot;7f548ebc-c94d-43bc-8dfb-01af3f27326c&quot;,&quot;relativeTransform&quot;:{&quot;translate&quot;:{&quot;x&quot;:-12.394905325863306,&quot;y&quot;:291.03245877548034},&quot;rotate&quot;:0,&quot;skewX&quot;:0,&quot;scale&quot;:{&quot;x&quot;:1,&quot;y&quot;:1}},&quot;opacity&quot;:1,&quot;path&quot;:{&quot;type&quot;:&quot;POLY_LINE&quot;,&quot;points&quot;:[{&quot;x&quot;:-39.29657840570902,&quot;y&quot;:0},{&quot;x&quot;:-29.309978247188997,&quot;y&quot;:63.46106490393069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isLocked&quot;:false,&quot;parent&quot;:{&quot;type&quot;:&quot;CHILD&quot;,&quot;parentId&quot;:&quot;46e6598b-7505-40e4-a259-cc75f9e9907c&quot;,&quot;order&quot;:&quot;5&quot;},&quot;connectorInfo&quot;:{&quot;connectedObjects&quot;:[],&quot;type&quot;:&quot;LINE&quot;,&quot;offset&quot;:{&quot;x&quot;:0,&quot;y&quot;:0},&quot;bending&quot;:0.1,&quot;firstElementIsHead&quot;:true,&quot;customized&quot;:false}},&quot;84048d85-6c5c-4c88-96b4-6b111b897932&quot;:{&quot;type&quot;:&quot;FIGURE_OBJECT&quot;,&quot;id&quot;:&quot;84048d85-6c5c-4c88-96b4-6b111b897932&quot;,&quot;relativeTransform&quot;:{&quot;translate&quot;:{&quot;x&quot;:532.2161639325474,&quot;y&quot;:268.6832182397037},&quot;rotate&quot;:0,&quot;skewX&quot;:0,&quot;scale&quot;:{&quot;x&quot;:1,&quot;y&quot;:1}},&quot;opacity&quot;:1,&quot;path&quot;:{&quot;type&quot;:&quot;POLY_LINE&quot;,&quot;points&quot;:[{&quot;x&quot;:-575.6053826580476,&quot;y&quot;:85.52552782961375},{&quot;x&quot;:-135.2928982637576,&quot;y&quot;:85.52552782961375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isLocked&quot;:false,&quot;parent&quot;:{&quot;type&quot;:&quot;CHILD&quot;,&quot;parentId&quot;:&quot;46e6598b-7505-40e4-a259-cc75f9e9907c&quot;,&quot;order&quot;:&quot;55&quot;},&quot;connectorInfo&quot;:{&quot;connectedObjects&quot;:[],&quot;type&quot;:&quot;LINE&quot;,&quot;offset&quot;:{&quot;x&quot;:0,&quot;y&quot;:0},&quot;bending&quot;:0.1,&quot;firstElementIsHead&quot;:true,&quot;customized&quot;:false}},&quot;ed928140-5361-4e3b-9e09-5cfb57a1e3c5&quot;:{&quot;id&quot;:&quot;ed928140-5361-4e3b-9e09-5cfb57a1e3c5&quot;,&quot;type&quot;:&quot;FIGURE_OBJECT&quot;,&quot;relativeTransform&quot;:{&quot;translate&quot;:{&quot;x&quot;:10.177826693821416,&quot;y&quot;:226.3794502067898},&quot;rotate&quot;:2.449293598294706e-16,&quot;skewX&quot;:-1.9721522630525295e-31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bold&quot;,&quot;fontStyle&quot;:&quot;normal&quot;,&quot;decoration&quot;:&quot;none&quot;,&quot;script&quot;:&quot;none&quot;},&quot;range&quot;:[0,2]}],&quot;text&quot;:&quot;ART&quot;}],&quot;verticalAlign&quot;:&quot;CENTER&quot;,&quot;_lastCaretLocation&quot;:{&quot;lineIndex&quot;:0,&quot;runIndex&quot;:-1,&quot;charIndex&quot;:-1,&quot;endOfLine&quot;:true}},&quot;format&quot;:&quot;BETTER_TEXT&quot;,&quot;size&quot;:{&quot;x&quot;:48.9966492583233,&quot;y&quot;:24.36387861153959},&quot;targetSize&quot;:{&quot;x&quot;:48.9966492583233,&quot;y&quot;:24.36387861153959},&quot;verticalAlign&quot;:&quot;TOP&quot;},&quot;parent&quot;:{&quot;type&quot;:&quot;CHILD&quot;,&quot;parentId&quot;:&quot;46e6598b-7505-40e4-a259-cc75f9e9907c&quot;,&quot;order&quot;:&quot;6&quot;},&quot;isLocked&quot;:false},&quot;f16bdef8-d8ed-48bb-8df5-38d4f7a75f3e&quot;:{&quot;type&quot;:&quot;FIGURE_OBJECT&quot;,&quot;id&quot;:&quot;f16bdef8-d8ed-48bb-8df5-38d4f7a75f3e&quot;,&quot;relativeTransform&quot;:{&quot;translate&quot;:{&quot;x&quot;:200.98812289782512,&quot;y&quot;:287.38894898902277},&quot;rotate&quot;:0,&quot;skewX&quot;:0,&quot;scale&quot;:{&quot;x&quot;:1,&quot;y&quot;:1}},&quot;opacity&quot;:1,&quot;path&quot;:{&quot;type&quot;:&quot;POLY_LINE&quot;,&quot;points&quot;:[{&quot;x&quot;:-253.2944286411787,&quot;y&quot;:68.43248305471496},{&quot;x&quot;:-178.23882573040376,&quot;y&quot;:-37.30257647529849},{&quot;x&quot;:-81.53559929046008,&quot;y&quot;:-51.081219303836825},{&quot;x&quot;:-16.09142245032674,&quot;y&quot;:-51.081219303836825},{&quot;x&quot;:17.879863059371303,&quot;y&quot;:-51.081219303836825},{&quot;x&quot;:46.396918322827396,&quot;y&quot;:-51.081219303836825},{&quot;x&quot;:66.4420310053302,&quot;y&quot;:-51.081219303836825},{&quot;x&quot;:87.1970873472752,&quot;y&quot;:-51.081219303836825},{&quot;x&quot;:114.64613956614528,&quot;y&quot;:-51.081219303836825},{&quot;x&quot;:135.72004961000493,&quot;y&quot;:-51.081219303836825},{&quot;x&quot;:195.93519863738095,&quot;y&quot;:-51.081219303836825}],&quot;closed&quot;:false},&quot;pathStyles&quot;:[{&quot;type&quot;:&quot;FILL&quot;,&quot;fillStyle&quot;:&quot;rgba(0,0,0,0)&quot;},{&quot;type&quot;:&quot;STROKE&quot;,&quot;strokeStyle&quot;:&quot;rgb(34, 11, 247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46e6598b-7505-40e4-a259-cc75f9e9907c&quot;,&quot;order&quot;:&quot;65&quot;},&quot;connectorInfo&quot;:{&quot;connectedObjects&quot;:[],&quot;type&quot;:&quot;CUBIC&quot;,&quot;offset&quot;:{&quot;x&quot;:0,&quot;y&quot;:0},&quot;bending&quot;:0.1,&quot;firstElementIsHead&quot;:true,&quot;customized&quot;:true}},&quot;f4eeaefc-a694-4bb5-80ea-1d77db7b7da4&quot;:{&quot;id&quot;:&quot;f4eeaefc-a694-4bb5-80ea-1d77db7b7da4&quot;,&quot;name&quot;:&quot;Antibody IgD&quot;,&quot;displayName&quot;:&quot;&quot;,&quot;type&quot;:&quot;FIGURE_OBJECT&quot;,&quot;relativeTransform&quot;:{&quot;translate&quot;:{&quot;x&quot;:-9.116375431188171,&quot;y&quot;:144.07710474362247},&quot;rotate&quot;:0,&quot;skewX&quot;:0,&quot;scale&quot;:{&quot;x&quot;:0.5056617606447121,&quot;y&quot;:0.53550689314146}},&quot;image&quot;:{&quot;url&quot;:&quot;https://icons.biorender.com/biorender/59c5744c56dac20012b6d82d/20180709190736/image/antibody-igd.png&quot;,&quot;fallbackUrl&quot;:&quot;https://res.cloudinary.com/dlcjuc3ej/image/upload/v1531163256/gch37eurtwmtpxbuzi7u.svg#/keystone/api/icons/59c5744c56dac20012b6d82d/20180709190736/image/antibody-igd.svg&quot;,&quot;isPremium&quot;:false,&quot;size&quot;:{&quot;x&quot;:50,&quot;y&quot;:47.5}},&quot;source&quot;:{&quot;id&quot;:&quot;59c5744c56dac20012b6d82d&quot;,&quot;version&quot;:1531163256,&quot;type&quot;:&quot;ASSETS&quot;},&quot;isPremium&quot;:false,&quot;parent&quot;:{&quot;type&quot;:&quot;CHILD&quot;,&quot;parentId&quot;:&quot;46e6598b-7505-40e4-a259-cc75f9e9907c&quot;,&quot;order&quot;:&quot;7&quot;},&quot;styles&quot;:{&quot;chains-hidden&quot;:[{&quot;styleName&quot;:&quot;MONOCHROME_COLOR&quot;,&quot;index&quot;:0,&quot;color&quot;:&quot;#0808F5&quot;}],&quot;domains-hidden&quot;:[{&quot;monochromeTargetColor&quot;:&quot;#0808F5&quot;,&quot;styleName&quot;:&quot;FILL&quot;,&quot;color&quot;:&quot;#0f0fed&quot;},{&quot;monochromeTargetColor&quot;:&quot;#0808F5&quot;,&quot;styleName&quot;:&quot;STROKE&quot;}]}},&quot;c2339806-e1c0-452c-a6c5-0456dc08f0e4&quot;:{&quot;relativeTransform&quot;:{&quot;translate&quot;:{&quot;x&quot;:-50.20239289250526,&quot;y&quot;:179.6372210076669},&quot;rotate&quot;:0,&quot;skewX&quot;:0,&quot;scale&quot;:{&quot;x&quot;:1,&quot;y&quot;:1}},&quot;type&quot;:&quot;FIGURE_OBJECT&quot;,&quot;id&quot;:&quot;c2339806-e1c0-452c-a6c5-0456dc08f0e4&quot;,&quot;name&quot;:&quot;Adeno-associated virus with gene (schematic)&quot;,&quot;opacity&quot;:1,&quot;source&quot;:{&quot;id&quot;:&quot;5ef35114c6167a00ae86c1b2&quot;,&quot;type&quot;:&quot;ASSETS&quot;},&quot;pathStyles&quot;:[{&quot;type&quot;:&quot;FILL&quot;,&quot;fillStyle&quot;:&quot;rgb(0,0,0)&quot;}],&quot;isLocked&quot;:false,&quot;parent&quot;:{&quot;type&quot;:&quot;CHILD&quot;,&quot;parentId&quot;:&quot;46e6598b-7505-40e4-a259-cc75f9e9907c&quot;,&quot;order&quot;:&quot;75&quot;}},&quot;5210f9a0-340f-41dd-b794-6fd5234c5c97&quot;:{&quot;type&quot;:&quot;FIGURE_OBJECT&quot;,&quot;id&quot;:&quot;5210f9a0-340f-41dd-b794-6fd5234c5c97&quot;,&quot;name&quot;:&quot;3D - Icosahedron&quot;,&quot;relativeTransform&quot;:{&quot;translate&quot;:{&quot;x&quot;:0,&quot;y&quot;:0},&quot;rotate&quot;:0,&quot;skewX&quot;:0,&quot;scale&quot;:{&quot;x&quot;:0.14822297165111087,&quot;y&quot;:0.15190094585498196}},&quot;opacity&quot;:0.8,&quot;image&quot;:{&quot;url&quot;:&quot;https://icons.biorender.com/biorender/5a74be4c05a2c40014afb510/3d-icosahedron.png&quot;,&quot;fallbackUrl&quot;:&quot;https://res.cloudinary.com/dlcjuc3ej/image/upload/v1517600328/blzgx22vziqvlea1kfdq.svg#/keystone/api/icons/5a74be4c05a2c40014afb510/3d-icosahedron.svg&quot;,&quot;size&quot;:{&quot;x&quot;:245,&quot;y&quot;:281},&quot;isPremium&quot;:false,&quot;isPacked&quot;:true},&quot;source&quot;:{&quot;id&quot;:&quot;5a74be1f05a2c40014afb503&quot;,&quot;type&quot;:&quot;ASSETS&quot;},&quot;pathStyles&quot;:[{&quot;type&quot;:&quot;FILL&quot;,&quot;fillStyle&quot;:&quot;rgb(0,0,0)&quot;}],&quot;isLocked&quot;:false,&quot;parent&quot;:{&quot;type&quot;:&quot;CHILD&quot;,&quot;parentId&quot;:&quot;c2339806-e1c0-452c-a6c5-0456dc08f0e4&quot;,&quot;order&quot;:&quot;2&quot;}},&quot;0f3adb34-e3ed-46a1-8dfc-16f2bfe4f385&quot;:{&quot;type&quot;:&quot;FIGURE_OBJECT&quot;,&quot;id&quot;:&quot;0f3adb34-e3ed-46a1-8dfc-16f2bfe4f385&quot;,&quot;relativeTransform&quot;:{&quot;translate&quot;:{&quot;x&quot;:-0.00006851816615975991,&quot;y&quot;:1.594042793691021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2339806-e1c0-452c-a6c5-0456dc08f0e4&quot;,&quot;order&quot;:&quot;5&quot;}},&quot;c059034b-808f-47c8-a84a-4942677e631a&quot;:{&quot;type&quot;:&quot;FIGURE_OBJECT&quot;,&quot;id&quot;:&quot;c059034b-808f-47c8-a84a-4942677e631a&quot;,&quot;name&quot;:&quot;AAV genome (ssAAV)&quot;,&quot;relativeTransform&quot;:{&quot;translate&quot;:{&quot;x&quot;:3.440412688796088e-15,&quot;y&quot;:-1.2340238325298197e-14},&quot;rotate&quot;:3.141592653589793,&quot;skewX&quot;:6.3107394008109045e-18,&quot;scale&quot;:{&quot;x&quot;:-0.07856749717456353,&quot;y&quot;:0.08051705482174751}},&quot;opacity&quot;:1,&quot;image&quot;:{&quot;url&quot;:&quot;https://icons.biorender.com/biorender/5c8fa9f93aad413300c456e6/aav-genome-ssaav-1.png&quot;,&quot;fallbackUrl&quot;:&quot;https://res.cloudinary.com/dlcjuc3ej/image/upload/v1552919028/vsar8qskrn6bfoul0uhb.svg#/keystone/api/icons/5c8fa9f93aad413300c456e6/aav-genome-ssaav-1.svg&quot;,&quot;size&quot;:{&quot;x&quot;:404,&quot;y&quot;:126},&quot;isPremium&quot;:false,&quot;isPacked&quot;:true},&quot;source&quot;:{&quot;id&quot;:&quot;5c8fa9623aad413300c456e0&quot;,&quot;type&quot;:&quot;ASSETS&quot;},&quot;pathStyles&quot;:[{&quot;type&quot;:&quot;FILL&quot;,&quot;fillStyle&quot;:&quot;rgb(0,0,0)&quot;}],&quot;isLocked&quot;:false,&quot;parent&quot;:{&quot;type&quot;:&quot;CHILD&quot;,&quot;parentId&quot;:&quot;0f3adb34-e3ed-46a1-8dfc-16f2bfe4f385&quot;,&quot;order&quot;:&quot;1&quot;}},&quot;aeaa6876-8f38-42ce-b6fc-33f08fcc5dfc&quot;:{&quot;type&quot;:&quot;FIGURE_OBJECT&quot;,&quot;id&quot;:&quot;aeaa6876-8f38-42ce-b6fc-33f08fcc5dfc&quot;,&quot;relativeTransform&quot;:{&quot;translate&quot;:{&quot;x&quot;:2.4619456824350476,&quot;y&quot;:-0.7416590193165692},&quot;rotate&quot;:0},&quot;opacity&quot;:1,&quot;path&quot;:{&quot;type&quot;:&quot;RECT&quot;,&quot;size&quot;:{&quot;x&quot;:12.230898519064903,&quot;y&quot;:2.246806562368302},&quot;cornerRounding&quot;:{&quot;type&quot;:&quot;ARC_LENGTH&quot;,&quot;global&quot;:0}},&quot;pathStyles&quot;:[{&quot;type&quot;:&quot;FILL&quot;,&quot;fillStyle&quot;:&quot;rgba(145, 99, 193, 1)&quot;},{&quot;type&quot;:&quot;STROKE&quot;,&quot;strokeStyle&quot;:&quot;rgba(57, 28, 84, 1)&quot;,&quot;lineWidth&quot;:0.19921487226619902,&quot;lineJoin&quot;:&quot;round&quot;}],&quot;isLocked&quot;:false,&quot;parent&quot;:{&quot;type&quot;:&quot;CHILD&quot;,&quot;parentId&quot;:&quot;0f3adb34-e3ed-46a1-8dfc-16f2bfe4f385&quot;,&quot;order&quot;:&quot;2&quot;}},&quot;097cc987-e0a1-46c7-a9b8-61dd28a0e8bf&quot;:{&quot;type&quot;:&quot;FIGURE_OBJECT&quot;,&quot;id&quot;:&quot;097cc987-e0a1-46c7-a9b8-61dd28a0e8bf&quot;,&quot;relativeTransform&quot;:{&quot;translate&quot;:{&quot;x&quot;:7.807301331507865,&quot;y&quot;:-0.7416590193165692},&quot;rotate&quot;:0},&quot;opacity&quot;:1,&quot;path&quot;:{&quot;type&quot;:&quot;RECT&quot;,&quot;size&quot;:{&quot;x&quot;:2.808576696970459,&quot;y&quot;:2.246806562368302},&quot;cornerRounding&quot;:{&quot;type&quot;:&quot;ARC_LENGTH&quot;,&quot;global&quot;:0}},&quot;pathStyles&quot;:[{&quot;type&quot;:&quot;FILL&quot;,&quot;fillStyle&quot;:&quot;rgba(76, 50, 100, 1)&quot;},{&quot;type&quot;:&quot;STROKE&quot;,&quot;strokeStyle&quot;:&quot;rgba(25, 13, 38, 1)&quot;,&quot;lineWidth&quot;:0.19921487226619902,&quot;lineJoin&quot;:&quot;round&quot;}],&quot;isLocked&quot;:false,&quot;parent&quot;:{&quot;type&quot;:&quot;CHILD&quot;,&quot;parentId&quot;:&quot;0f3adb34-e3ed-46a1-8dfc-16f2bfe4f385&quot;,&quot;order&quot;:&quot;5&quot;}},&quot;1bdb0777-7078-4b28-a395-e9974647bf52&quot;:{&quot;type&quot;:&quot;FIGURE_OBJECT&quot;,&quot;id&quot;:&quot;1bdb0777-7078-4b28-a395-e9974647bf52&quot;,&quot;relativeTransform&quot;:{&quot;translate&quot;:{&quot;x&quot;:-6.688578394791218,&quot;y&quot;:-0.6748356395764558},&quot;rotate&quot;:0},&quot;opacity&quot;:1,&quot;path&quot;:{&quot;type&quot;:&quot;ARROW&quot;,&quot;size&quot;:{&quot;x&quot;:5.5265541456515495,&quot;y&quot;:3.2442020267957994},&quot;wingsOffsetRight&quot;:9.729882619148611,&quot;bodyHeightRatio&quot;:0.5},&quot;pathStyles&quot;:[{&quot;type&quot;:&quot;FILL&quot;,&quot;fillStyle&quot;:&quot;rgba(76, 50, 100, 1)&quot;},{&quot;type&quot;:&quot;STROKE&quot;,&quot;strokeStyle&quot;:&quot;rgba(25, 13, 38, 1)&quot;,&quot;lineWidth&quot;:0.19921487226619902,&quot;lineJoin&quot;:&quot;round&quot;}],&quot;isLocked&quot;:false,&quot;parent&quot;:{&quot;type&quot;:&quot;CHILD&quot;,&quot;parentId&quot;:&quot;0f3adb34-e3ed-46a1-8dfc-16f2bfe4f385&quot;,&quot;order&quot;:&quot;7&quot;}},&quot;ace5233e-55c0-45a9-8fed-fa9877117218&quot;:{&quot;id&quot;:&quot;ace5233e-55c0-45a9-8fed-fa9877117218&quot;,&quot;type&quot;:&quot;FIGURE_OBJECT&quot;,&quot;relativeTransform&quot;:{&quot;translate&quot;:{&quot;x&quot;:-51.26397769003873,&quot;y&quot;:146.17683840316036},&quot;rotate&quot;:2.449293598294708e-16,&quot;skewX&quot;:6.902532920683853e-31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,&quot;script&quot;:&quot;none&quot;},&quot;range&quot;:[0,2]}],&quot;text&quot;:&quot;AAV&quot;,&quot;baseStyle&quot;:{&quot;fontFamily&quot;:&quot;Roboto&quot;,&quot;fontSize&quot;:21.333333333333332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2.03604056480246,&quot;y&quot;:25},&quot;targetSize&quot;:{&quot;x&quot;:62.03604056480246,&quot;y&quot;:20.969929205003652},&quot;verticalAlign&quot;:&quot;TOP&quot;},&quot;parent&quot;:{&quot;type&quot;:&quot;CHILD&quot;,&quot;parentId&quot;:&quot;46e6598b-7505-40e4-a259-cc75f9e9907c&quot;,&quot;order&quot;:&quot;8&quot;},&quot;isLocked&quot;:false},&quot;c0541fc1-4493-417b-8319-411cd0e41a8b&quot;:{&quot;type&quot;:&quot;FIGURE_OBJECT&quot;,&quot;id&quot;:&quot;c0541fc1-4493-417b-8319-411cd0e41a8b&quot;,&quot;relativeTransform&quot;:{&quot;translate&quot;:{&quot;x&quot;:-50.79742281430441,&quot;y&quot;:278.7022778035881},&quot;rotate&quot;:0,&quot;skewX&quot;:0,&quot;scale&quot;:{&quot;x&quot;:1,&quot;y&quot;:1}},&quot;opacity&quot;:1,&quot;path&quot;:{&quot;type&quot;:&quot;POLY_LINE&quot;,&quot;points&quot;:[{&quot;x&quot;:0,&quot;y&quot;:74.96269468133899},{&quot;x&quot;:0,&quot;y&quot;:-74.96269468133899}],&quot;closed&quot;:false},&quot;pathStyles&quot;:[{&quot;type&quot;:&quot;FILL&quot;,&quot;fillStyle&quot;:&quot;rgba(0,0,0,0)&quot;},{&quot;type&quot;:&quot;STROKE&quot;,&quot;strokeStyle&quot;:&quot;#232323&quot;,&quot;lineWidth&quot;:1.7474941004169708,&quot;lineJoin&quot;:&quot;round&quot;,&quot;dashArray&quot;:[4]}],&quot;isLocked&quot;:false,&quot;parent&quot;:{&quot;type&quot;:&quot;CHILD&quot;,&quot;parentId&quot;:&quot;46e6598b-7505-40e4-a259-cc75f9e9907c&quot;,&quot;order&quot;:&quot;9&quot;},&quot;connectorInfo&quot;:{&quot;connectedObjects&quot;:[],&quot;type&quot;:&quot;LINE&quot;,&quot;offset&quot;:{&quot;x&quot;:0,&quot;y&quot;:0},&quot;bending&quot;:0.1,&quot;firstElementIsHead&quot;:true,&quot;customized&quot;:false}},&quot;46e6598b-7505-40e4-a259-cc75f9e9907c&quot;:{&quot;type&quot;:&quot;FIGURE_OBJECT&quot;,&quot;id&quot;:&quot;46e6598b-7505-40e4-a259-cc75f9e9907c&quot;,&quot;parent&quot;:{&quot;type&quot;:&quot;CHILD&quot;,&quot;parentId&quot;:&quot;84a113ea-9087-4320-8df6-7b069fe84e16&quot;,&quot;order&quot;:&quot;9999999999994&quot;},&quot;relativeTransform&quot;:{}}}}"/>
    <we:property name="has-seen-first-time-experience" value="true"/>
    <we:property name="has-user-completed-add" value="true"/>
    <we:property name="669ae1612f980056e0ad18bb_1721426608936" value="{&quot;id&quot;:&quot;0eab5ecf-fba4-450c-a489-7561f0e912d1&quot;,&quot;objects&quot;:{&quot;0eab5ecf-fba4-450c-a489-7561f0e912d1&quot;:{&quot;id&quot;:&quot;0eab5ecf-fba4-450c-a489-7561f0e912d1&quot;,&quot;type&quot;:&quot;FIGURE_OBJECT&quot;,&quot;document&quot;:{&quot;type&quot;:&quot;DOCUMENT_GROUP&quot;,&quot;canvasType&quot;:&quot;FIGURE&quot;,&quot;units&quot;:&quot;in&quot;}},&quot;dc95ba78-04d6-4e08-a921-604380109877&quot;:{&quot;id&quot;:&quot;dc95ba78-04d6-4e08-a921-604380109877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60,&quot;y&quot;:672}},&quot;pathStyles&quot;:[{&quot;type&quot;:&quot;FILL&quot;,&quot;fillStyle&quot;:&quot;rgba(0,0,0,0)&quot;}],&quot;parent&quot;:{&quot;parentId&quot;:&quot;0eab5ecf-fba4-450c-a489-7561f0e912d1&quot;,&quot;type&quot;:&quot;FRAME&quot;,&quot;order&quot;:&quot;5&quot;}},&quot;84a113ea-9087-4320-8df6-7b069fe84e16&quot;:{&quot;id&quot;:&quot;84a113ea-9087-4320-8df6-7b069fe84e16&quot;,&quot;type&quot;:&quot;FIGURE_OBJECT&quot;,&quot;document&quot;:{&quot;type&quot;:&quot;FIGURE&quot;,&quot;canvasType&quot;:&quot;FIGURE&quot;,&quot;units&quot;:&quot;in&quot;,&quot;aspectRatio&quot;:0},&quot;parent&quot;:{&quot;parentId&quot;:&quot;0eab5ecf-fba4-450c-a489-7561f0e912d1&quot;,&quot;type&quot;:&quot;DOCUMENT&quot;,&quot;order&quot;:&quot;5&quot;}},&quot;389b6218-ed35-4e5a-ac37-18529f8b143d&quot;:{&quot;id&quot;:&quot;389b6218-ed35-4e5a-ac37-18529f8b143d&quot;,&quot;type&quot;:&quot;FIGURE_OBJECT&quot;,&quot;relativeTransform&quot;:{&quot;translate&quot;:{&quot;x&quot;:-324,&quot;y&quot;:164.49679576536857},&quot;rotate&quot;:0,&quot;skewX&quot;:0,&quot;scale&quot;:{&quot;x&quot;:1,&quot;y&quot;:1}},&quot;path&quot;:{&quot;type&quot;:&quot;RECT&quot;,&quot;size&quot;:{&quot;x&quot;:1608,&quot;y&quot;:456.1316846712873}},&quot;pathStyles&quot;:[{&quot;type&quot;:&quot;FILL&quot;,&quot;fillStyle&quot;:&quot;rgba(0,0,0,0)&quot;}],&quot;parent&quot;:{&quot;type&quot;:&quot;FRAME&quot;,&quot;parentId&quot;:&quot;84a113ea-9087-4320-8df6-7b069fe84e16&quot;,&quot;order&quot;:&quot;5&quot;}},&quot;ff540bf4-d2b3-4d64-9379-83a708d465e4&quot;:{&quot;id&quot;:&quot;ff540bf4-d2b3-4d64-9379-83a708d465e4&quot;,&quot;type&quot;:&quot;FIGURE_OBJECT&quot;,&quot;guide&quot;:{&quot;type&quot;:&quot;GRID&quot;,&quot;distance&quot;:0.5,&quot;units&quot;:&quot;in&quot;},&quot;parent&quot;:{&quot;parentId&quot;:&quot;0eab5ecf-fba4-450c-a489-7561f0e912d1&quot;,&quot;type&quot;:&quot;GUIDE&quot;,&quot;order&quot;:&quot;5&quot;}},&quot;c30f23eb-76c0-4261-b36d-89c14253efef&quot;:{&quot;type&quot;:&quot;FIGURE_OBJECT&quot;,&quot;id&quot;:&quot;c30f23eb-76c0-4261-b36d-89c14253efef&quot;,&quot;relativeTransform&quot;:{&quot;translate&quot;:{&quot;x&quot;:-684.4101826702366,&quot;y&quot;:285.8991149028823},&quot;rotate&quot;:0,&quot;skewX&quot;:0,&quot;scale&quot;:{&quot;x&quot;:1,&quot;y&quot;:1}},&quot;opacity&quot;:0.25,&quot;path&quot;:{&quot;type&quot;:&quot;RECT&quot;,&quot;size&quot;:{&quot;x&quot;:119.81773569659178,&quot;y&quot;:145.47123216064128},&quot;cornerRounding&quot;:{&quot;type&quot;:&quot;ARC_LENGTH&quot;,&quot;global&quot;:0}},&quot;pathStyles&quot;:[{&quot;type&quot;:&quot;FILL&quot;,&quot;fillStyle&quot;:&quot;rgb(241, 249, 0)&quot;},{&quot;type&quot;:&quot;STROKE&quot;,&quot;strokeStyle&quot;:&quot;#95AAD3&quot;,&quot;lineWidth&quot;:1.5718631362283606,&quot;lineJoin&quot;:&quot;round&quot;}],&quot;isLocked&quot;:false,&quot;parent&quot;:{&quot;type&quot;:&quot;CHILD&quot;,&quot;parentId&quot;:&quot;84a113ea-9087-4320-8df6-7b069fe84e16&quot;,&quot;order&quot;:&quot;02&quot;}},&quot;d0b5dd75-4445-4a5c-b283-031ad2a61cd7&quot;:{&quot;type&quot;:&quot;FIGURE_OBJECT&quot;,&quot;id&quot;:&quot;d0b5dd75-4445-4a5c-b283-031ad2a61cd7&quot;,&quot;relativeTransform&quot;:{&quot;translate&quot;:{&quot;x&quot;:-837.9081906333354,&quot;y&quot;:284.2911702435706},&quot;rotate&quot;:0,&quot;skewX&quot;:0,&quot;scale&quot;:{&quot;x&quot;:1,&quot;y&quot;:1}},&quot;opacity&quot;:1,&quot;path&quot;:{&quot;type&quot;:&quot;POLY_LINE&quot;,&quot;points&quot;:[{&quot;x&quot;:0,&quot;y&quot;:-74.42631653194442},{&quot;x&quot;:0,&quot;y&quot;:74.42631653194442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0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dfa5166a-4d39-4e39-b195-91155f5fb3a1&quot;:{&quot;type&quot;:&quot;FIGURE_OBJECT&quot;,&quot;id&quot;:&quot;dfa5166a-4d39-4e39-b195-91155f5fb3a1&quot;,&quot;relativeTransform&quot;:{&quot;translate&quot;:{&quot;x&quot;:-559.1030848493417,&quot;y&quot;:358.666710952524},&quot;rotate&quot;:0,&quot;skewX&quot;:0,&quot;scale&quot;:{&quot;x&quot;:1,&quot;y&quot;:1}},&quot;opacity&quot;:1,&quot;path&quot;:{&quot;type&quot;:&quot;POLY_LINE&quot;,&quot;points&quot;:[{&quot;x&quot;:-279.3163077601406,&quot;y&quot;:0},{&quot;x&quot;:279.3163077601406,&quot;y&quot;:0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1&quot;},&quot;connectorInfo&quot;:{&quot;connectedObjects&quot;:[],&quot;type&quot;:&quot;LINE&quot;,&quot;offset&quot;:{&quot;x&quot;:0,&quot;y&quot;:0},&quot;bending&quot;:0.1,&quot;firstElementIsHead&quot;:false,&quot;customized&quot;:false},&quot;pathMarkers&quot;:{}},&quot;6fead862-3ecc-4e6a-af68-de25a51446dd&quot;:{&quot;id&quot;:&quot;6fead862-3ecc-4e6a-af68-de25a51446dd&quot;,&quot;type&quot;:&quot;FIGURE_OBJECT&quot;,&quot;relativeTransform&quot;:{&quot;translate&quot;:{&quot;x&quot;:-259.9309662302989,&quot;y&quot;:281.5209071940151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34, 11, 247)&quot;,&quot;fontWeight&quot;:&quot;normal&quot;,&quot;fontStyle&quot;:&quot;normal&quot;,&quot;decoration&quot;:&quot;none&quot;,&quot;script&quot;:&quot;none&quot;},&quot;range&quot;:[0,5]}],&quot;text&quot;:&quot;[bnAb]&quot;}],&quot;verticalAlign&quot;:&quot;TOP&quot;,&quot;_lastCaretLocation&quot;:{&quot;lineIndex&quot;:0,&quot;runIndex&quot;:-1,&quot;charIndex&quot;:-1,&quot;endOfLine&quot;:true}},&quot;format&quot;:&quot;BETTER_TEXT&quot;,&quot;size&quot;:{&quot;x&quot;:57.05947649431723,&quot;y&quot;:22},&quot;targetSize&quot;:{&quot;x&quot;:57.05947649431723,&quot;y&quot;:21.36685956513084},&quot;verticalAlign&quot;:&quot;TOP&quot;},&quot;parent&quot;:{&quot;type&quot;:&quot;CHILD&quot;,&quot;parentId&quot;:&quot;84a113ea-9087-4320-8df6-7b069fe84e16&quot;,&quot;order&quot;:&quot;12&quot;},&quot;isLocked&quot;:false},&quot;b5bde509-4aec-4488-a9a7-2f491e3e91ac&quot;:{&quot;id&quot;:&quot;b5bde509-4aec-4488-a9a7-2f491e3e91ac&quot;,&quot;type&quot;:&quot;FIGURE_OBJECT&quot;,&quot;relativeTransform&quot;:{&quot;translate&quot;:{&quot;x&quot;:-558.9024839528014,&quot;y&quot;:378.0333562592766},&quot;rotate&quot;:2.4492935982947064e-1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normal&quot;,&quot;fontStyle&quot;:&quot;normal&quot;,&quot;decoration&quot;:&quot;none&quot;,&quot;script&quot;:&quot;none&quot;},&quot;range&quot;:[0,3]}],&quot;text&quot;:&quot;Time&quot;}],&quot;verticalAlign&quot;:&quot;TOP&quot;,&quot;_lastCaretLocation&quot;:{&quot;lineIndex&quot;:0,&quot;runIndex&quot;:-1,&quot;charIndex&quot;:-1,&quot;endOfLine&quot;:true}},&quot;format&quot;:&quot;BETTER_TEXT&quot;,&quot;size&quot;:{&quot;x&quot;:185.47985007494657,&quot;y&quot;:24.36387861153959},&quot;targetSize&quot;:{&quot;x&quot;:185.47985007494657,&quot;y&quot;:24.36387861153959},&quot;verticalAlign&quot;:&quot;TOP&quot;},&quot;parent&quot;:{&quot;type&quot;:&quot;CHILD&quot;,&quot;parentId&quot;:&quot;84a113ea-9087-4320-8df6-7b069fe84e16&quot;,&quot;order&quot;:&quot;15&quot;},&quot;isLocked&quot;:false},&quot;0adf5818-e318-40b6-9872-58651ce9d0ac&quot;:{&quot;type&quot;:&quot;FIGURE_OBJECT&quot;,&quot;id&quot;:&quot;0adf5818-e318-40b6-9872-58651ce9d0ac&quot;,&quot;relativeTransform&quot;:{&quot;translate&quot;:{&quot;x&quot;:-279.8967772722674,&quot;y&quot;:284.4621440441341},&quot;rotate&quot;:0,&quot;skewX&quot;:0,&quot;scale&quot;:{&quot;x&quot;:1,&quot;y&quot;:1}},&quot;opacity&quot;:1,&quot;path&quot;:{&quot;type&quot;:&quot;POLY_LINE&quot;,&quot;points&quot;:[{&quot;x&quot;:0,&quot;y&quot;:-74.5972903325079},{&quot;x&quot;:0,&quot;y&quot;:74.5972903325079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84a113ea-9087-4320-8df6-7b069fe84e16&quot;,&quot;order&quot;:&quot;2&quot;},&quot;connectorInfo&quot;:{&quot;connectedObjects&quot;:[],&quot;type&quot;:&quot;LINE&quot;,&quot;offset&quot;:{&quot;x&quot;:0,&quot;y&quot;:0},&quot;bending&quot;:0.1,&quot;firstElementIsHead&quot;:false,&quot;customized&quot;:false},&quot;pathMarkers&quot;:{}},&quot;c0d59530-faa6-4d1c-bb89-0ff00344520c&quot;:{&quot;id&quot;:&quot;c0d59530-faa6-4d1c-bb89-0ff00344520c&quot;,&quot;type&quot;:&quot;FIGURE_OBJECT&quot;,&quot;relativeTransform&quot;:{&quot;translate&quot;:{&quot;x&quot;:-855.6650045289286,&quot;y&quot;:283.0871803274954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,&quot;range&quot;:[0,16]}],&quot;text&quot;:&quot;Plasma viral load&quot;,&quot;base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01585893198012,&quot;y&quot;:24.36387861153959},&quot;targetSize&quot;:{&quot;x&quot;:148.01585893198012,&quot;y&quot;:24.36387861153959},&quot;verticalAlign&quot;:&quot;TOP&quot;},&quot;parent&quot;:{&quot;type&quot;:&quot;CHILD&quot;,&quot;parentId&quot;:&quot;84a113ea-9087-4320-8df6-7b069fe84e16&quot;,&quot;order&quot;:&quot;22&quot;},&quot;isLocked&quot;:false},&quot;10346b8b-4e68-4ef8-a42c-97a860228d36&quot;:{&quot;type&quot;:&quot;FIGURE_OBJECT&quot;,&quot;id&quot;:&quot;10346b8b-4e68-4ef8-a42c-97a860228d36&quot;,&quot;relativeTransform&quot;:{&quot;translate&quot;:{&quot;x&quot;:-822.9536137261132,&quot;y&quot;:325.15189997382777},&quot;rotate&quot;:0,&quot;skewX&quot;:0,&quot;scale&quot;:{&quot;x&quot;:1,&quot;y&quot;:1}},&quot;opacity&quot;:1,&quot;path&quot;:{&quot;type&quot;:&quot;POLY_LINE&quot;,&quot;points&quot;:[{&quot;x&quot;:-11.753316130963904,&quot;y&quot;:31.437262724567216},{&quot;x&quot;:-0.5876658065481952,&quot;y&quot;:-8.645247249255982},{&quot;x&quot;:16.454642583349465,&quot;y&quot;:-92.73992503747328},{&quot;x&quot;:37.19924555450076,&quot;y&quot;:-44.0121678143941},{&quot;x&quot;:52.463864879590126,&quot;y&quot;:-34.58098899702393},{&quot;x&quot;:81.39629029260905,&quot;y&quot;:-32.77884486037541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84a113ea-9087-4320-8df6-7b069fe84e16&quot;,&quot;order&quot;:&quot;25&quot;},&quot;connectorInfo&quot;:{&quot;connectedObjects&quot;:[],&quot;type&quot;:&quot;CUBIC&quot;,&quot;offset&quot;:{&quot;x&quot;:0,&quot;y&quot;:0},&quot;bending&quot;:0.1,&quot;firstElementIsHead&quot;:true,&quot;customized&quot;:true}},&quot;4fcdfc85-4c25-4711-9aee-01cbaf947c33&quot;:{&quot;id&quot;:&quot;4fcdfc85-4c25-4711-9aee-01cbaf947c33&quot;,&quot;type&quot;:&quot;FIGURE_OBJECT&quot;,&quot;relativeTransform&quot;:{&quot;translate&quot;:{&quot;x&quot;:-680.6833995102406,&quot;y&quot;:226.3794502067898},&quot;rotate&quot;:2.449293598294706e-16,&quot;skewX&quot;:-1.9721522630525295e-31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bold&quot;,&quot;fontStyle&quot;:&quot;normal&quot;,&quot;decoration&quot;:&quot;none&quot;,&quot;script&quot;:&quot;none&quot;},&quot;range&quot;:[0,2]}],&quot;text&quot;:&quot;ART&quot;}],&quot;verticalAlign&quot;:&quot;CENTER&quot;,&quot;_lastCaretLocation&quot;:{&quot;lineIndex&quot;:0,&quot;runIndex&quot;:-1,&quot;charIndex&quot;:-1,&quot;endOfLine&quot;:true}},&quot;format&quot;:&quot;BETTER_TEXT&quot;,&quot;size&quot;:{&quot;x&quot;:48.9966492583233,&quot;y&quot;:24.36387861153959},&quot;targetSize&quot;:{&quot;x&quot;:48.9966492583233,&quot;y&quot;:24.36387861153959},&quot;verticalAlign&quot;:&quot;TOP&quot;},&quot;parent&quot;:{&quot;type&quot;:&quot;CHILD&quot;,&quot;parentId&quot;:&quot;84a113ea-9087-4320-8df6-7b069fe84e16&quot;,&quot;order&quot;:&quot;7&quot;},&quot;isLocked&quot;:false},&quot;04ba749b-1c52-447b-9251-b3665e2c8d05&quot;:{&quot;id&quot;:&quot;04ba749b-1c52-447b-9251-b3665e2c8d05&quot;,&quot;type&quot;:&quot;FIGURE_OBJECT&quot;,&quot;relativeTransform&quot;:{&quot;translate&quot;:{&quot;x&quot;:-546.350323700414,&quot;y&quot;:24.5903637624963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42]}],&quot;text&quot;:&quot;Repeated infusions of recombinant HIV bnAbs&quot;}],&quot;_lastCaretLocation&quot;:{&quot;lineIndex&quot;:0,&quot;runIndex&quot;:0,&quot;charIndex&quot;:38}},&quot;format&quot;:&quot;BETTER_TEXT&quot;,&quot;size&quot;:{&quot;x&quot;:417.0194944259173,&quot;y&quot;:114.33333333333331},&quot;targetSize&quot;:{&quot;x&quot;:417.0194944259173,&quot;y&quot;:114.33333333333331}},&quot;parent&quot;:{&quot;type&quot;:&quot;CHILD&quot;,&quot;parentId&quot;:&quot;84a113ea-9087-4320-8df6-7b069fe84e16&quot;,&quot;order&quot;:&quot;999999999999997&quot;}},&quot;7c3974d2-4bb0-4dbb-a527-5d62c44e681f&quot;:{&quot;id&quot;:&quot;7c3974d2-4bb0-4dbb-a527-5d62c44e681f&quot;,&quot;type&quot;:&quot;FIGURE_OBJECT&quot;,&quot;relativeTransform&quot;:{&quot;translate&quot;:{&quot;x&quot;:144.51090250364794,&quot;y&quot;:24.5903637624963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33]}],&quot;text&quot;:&quot;AAV-vectored delivery of HIV bnAbs&quot;}],&quot;_lastCaretLocation&quot;:{&quot;lineIndex&quot;:0,&quot;runIndex&quot;:0,&quot;charIndex&quot;:29}},&quot;format&quot;:&quot;BETTER_TEXT&quot;,&quot;size&quot;:{&quot;x&quot;:417.0194944259173,&quot;y&quot;:114.33333333333331},&quot;targetSize&quot;:{&quot;x&quot;:417.0194944259173,&quot;y&quot;:114.33333333333331}},&quot;parent&quot;:{&quot;type&quot;:&quot;CHILD&quot;,&quot;parentId&quot;:&quot;84a113ea-9087-4320-8df6-7b069fe84e16&quot;,&quot;order&quot;:&quot;999999999999998&quot;}},&quot;41e50985-7f49-447d-8ac3-c8e97b05857b&quot;:{&quot;id&quot;:&quot;41e50985-7f49-447d-8ac3-c8e97b05857b&quot;,&quot;type&quot;:&quot;FIGURE_OBJECT&quot;,&quot;relativeTransform&quot;:{&quot;translate&quot;:{&quot;x&quot;:-1001.0509654457128,&quot;y&quot;:275.2935238599235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Roboto&quot;,&quot;fontSize&quot;:33.33333333333333,&quot;color&quot;:&quot;black&quot;,&quot;fontWeight&quot;:&quot;bold&quot;,&quot;fontStyle&quot;:&quot;normal&quot;,&quot;decoration&quot;:&quot;none&quot;,&quot;script&quot;:&quot;none&quot;},&quot;range&quot;:[0,12]}],&quot;text&quot;:&quot;BnAbs for HIV&quot;},{&quot;runs&quot;:[{&quot;style&quot;:{&quot;fontFamily&quot;:&quot;Roboto&quot;,&quot;fontSize&quot;:33.33333333333333,&quot;color&quot;:&quot;black&quot;,&quot;fontWeight&quot;:&quot;bold&quot;,&quot;fontStyle&quot;:&quot;normal&quot;,&quot;decoration&quot;:&quot;none&quot;},&quot;range&quot;:[0,6]}],&quot;text&quot;:&quot;Therapy&quot;,&quot;baseStyle&quot;:{&quot;fontFamily&quot;:&quot;Roboto&quot;,&quot;fontSize&quot;:33.33333333333333,&quot;color&quot;:&quot;black&quot;,&quot;fontWeight&quot;:&quot;bold&quot;,&quot;fontStyle&quot;:&quot;normal&quot;,&quot;decoration&quot;:&quot;none&quot;,&quot;script&quot;:&quot;none&quot;}}],&quot;_lastCaretLocation&quot;:{&quot;lineIndex&quot;:0,&quot;runIndex&quot;:-1,&quot;charIndex&quot;:-1,&quot;endOfLine&quot;:true}},&quot;format&quot;:&quot;BETTER_TEXT&quot;,&quot;size&quot;:{&quot;x&quot;:218.05954226650366,&quot;y&quot;:114.33333333333331},&quot;targetSize&quot;:{&quot;x&quot;:218.05954226650366,&quot;y&quot;:114.33333333333331}},&quot;parent&quot;:{&quot;type&quot;:&quot;CHILD&quot;,&quot;parentId&quot;:&quot;84a113ea-9087-4320-8df6-7b069fe84e16&quot;,&quot;order&quot;:&quot;9999999999999995&quot;}},&quot;05f5b5f1-4e38-415a-bd1c-7ba2cc317fb6&quot;:{&quot;type&quot;:&quot;FIGURE_OBJECT&quot;,&quot;id&quot;:&quot;05f5b5f1-4e38-415a-bd1c-7ba2cc317fb6&quot;,&quot;relativeTransform&quot;:{&quot;translate&quot;:{&quot;x&quot;:6.451043533825427,&quot;y&quot;:285.8991149028823},&quot;rotate&quot;:0,&quot;skewX&quot;:0,&quot;scale&quot;:{&quot;x&quot;:1,&quot;y&quot;:1}},&quot;opacity&quot;:0.25,&quot;path&quot;:{&quot;type&quot;:&quot;RECT&quot;,&quot;size&quot;:{&quot;x&quot;:119.81773569659178,&quot;y&quot;:145.47123216064128},&quot;cornerRounding&quot;:{&quot;type&quot;:&quot;ARC_LENGTH&quot;,&quot;global&quot;:0}},&quot;pathStyles&quot;:[{&quot;type&quot;:&quot;FILL&quot;,&quot;fillStyle&quot;:&quot;rgb(241, 249, 0)&quot;},{&quot;type&quot;:&quot;STROKE&quot;,&quot;strokeStyle&quot;:&quot;#95AAD3&quot;,&quot;lineWidth&quot;:1.5718631362283606,&quot;lineJoin&quot;:&quot;round&quot;}],&quot;isLocked&quot;:false,&quot;parent&quot;:{&quot;type&quot;:&quot;CHILD&quot;,&quot;parentId&quot;:&quot;46e6598b-7505-40e4-a259-cc75f9e9907c&quot;,&quot;order&quot;:&quot;02&quot;}},&quot;1dd9422a-9025-4309-8508-93069da40ce7&quot;:{&quot;type&quot;:&quot;FIGURE_OBJECT&quot;,&quot;id&quot;:&quot;1dd9422a-9025-4309-8508-93069da40ce7&quot;,&quot;relativeTransform&quot;:{&quot;translate&quot;:{&quot;x&quot;:-147.04696442927326,&quot;y&quot;:284.2911702435706},&quot;rotate&quot;:0,&quot;skewX&quot;:0,&quot;scale&quot;:{&quot;x&quot;:1,&quot;y&quot;:1}},&quot;opacity&quot;:1,&quot;path&quot;:{&quot;type&quot;:&quot;POLY_LINE&quot;,&quot;points&quot;:[{&quot;x&quot;:0,&quot;y&quot;:-74.42631653194442},{&quot;x&quot;:0,&quot;y&quot;:74.42631653194442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0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df1a15a6-0040-428e-9d7d-f9d18761d1c4&quot;:{&quot;type&quot;:&quot;FIGURE_OBJECT&quot;,&quot;id&quot;:&quot;df1a15a6-0040-428e-9d7d-f9d18761d1c4&quot;,&quot;relativeTransform&quot;:{&quot;translate&quot;:{&quot;x&quot;:131.75814135472035,&quot;y&quot;:358.666710952524},&quot;rotate&quot;:0,&quot;skewX&quot;:0,&quot;scale&quot;:{&quot;x&quot;:1,&quot;y&quot;:1}},&quot;opacity&quot;:1,&quot;path&quot;:{&quot;type&quot;:&quot;POLY_LINE&quot;,&quot;points&quot;:[{&quot;x&quot;:-279.3163077601406,&quot;y&quot;:0},{&quot;x&quot;:279.3163077601406,&quot;y&quot;:0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1&quot;},&quot;connectorInfo&quot;:{&quot;connectedObjects&quot;:[],&quot;type&quot;:&quot;LINE&quot;,&quot;offset&quot;:{&quot;x&quot;:0,&quot;y&quot;:0},&quot;bending&quot;:0.1,&quot;firstElementIsHead&quot;:false,&quot;customized&quot;:false},&quot;pathMarkers&quot;:{}},&quot;96b154f5-9954-423f-9882-27564daa8374&quot;:{&quot;id&quot;:&quot;96b154f5-9954-423f-9882-27564daa8374&quot;,&quot;type&quot;:&quot;FIGURE_OBJECT&quot;,&quot;relativeTransform&quot;:{&quot;translate&quot;:{&quot;x&quot;:430.9302599737631,&quot;y&quot;:281.5209071940151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34, 11, 247)&quot;,&quot;fontWeight&quot;:&quot;normal&quot;,&quot;fontStyle&quot;:&quot;normal&quot;,&quot;decoration&quot;:&quot;none&quot;,&quot;script&quot;:&quot;none&quot;},&quot;range&quot;:[0,5]}],&quot;text&quot;:&quot;[bnAb]&quot;}],&quot;verticalAlign&quot;:&quot;TOP&quot;,&quot;_lastCaretLocation&quot;:{&quot;lineIndex&quot;:0,&quot;runIndex&quot;:-1,&quot;charIndex&quot;:-1,&quot;endOfLine&quot;:true}},&quot;format&quot;:&quot;BETTER_TEXT&quot;,&quot;size&quot;:{&quot;x&quot;:57.05947649431723,&quot;y&quot;:22},&quot;targetSize&quot;:{&quot;x&quot;:57.05947649431723,&quot;y&quot;:21.36685956513084},&quot;verticalAlign&quot;:&quot;TOP&quot;},&quot;parent&quot;:{&quot;type&quot;:&quot;CHILD&quot;,&quot;parentId&quot;:&quot;46e6598b-7505-40e4-a259-cc75f9e9907c&quot;,&quot;order&quot;:&quot;15&quot;},&quot;isLocked&quot;:false},&quot;43a7926b-144e-40da-ad31-2c39e9d0cabc&quot;:{&quot;id&quot;:&quot;43a7926b-144e-40da-ad31-2c39e9d0cabc&quot;,&quot;type&quot;:&quot;FIGURE_OBJECT&quot;,&quot;relativeTransform&quot;:{&quot;translate&quot;:{&quot;x&quot;:131.95874225126062,&quot;y&quot;:378.0333562592766},&quot;rotate&quot;:2.4492935982947064e-1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normal&quot;,&quot;fontStyle&quot;:&quot;normal&quot;,&quot;decoration&quot;:&quot;none&quot;,&quot;script&quot;:&quot;none&quot;},&quot;range&quot;:[0,3]}],&quot;text&quot;:&quot;Time&quot;}],&quot;verticalAlign&quot;:&quot;TOP&quot;,&quot;_lastCaretLocation&quot;:{&quot;lineIndex&quot;:0,&quot;runIndex&quot;:-1,&quot;charIndex&quot;:-1,&quot;endOfLine&quot;:true}},&quot;format&quot;:&quot;BETTER_TEXT&quot;,&quot;size&quot;:{&quot;x&quot;:185.47985007494657,&quot;y&quot;:24.36387861153959},&quot;targetSize&quot;:{&quot;x&quot;:185.47985007494657,&quot;y&quot;:24.36387861153959},&quot;verticalAlign&quot;:&quot;TOP&quot;},&quot;parent&quot;:{&quot;type&quot;:&quot;CHILD&quot;,&quot;parentId&quot;:&quot;46e6598b-7505-40e4-a259-cc75f9e9907c&quot;,&quot;order&quot;:&quot;2&quot;},&quot;isLocked&quot;:false},&quot;4f0cc3c9-4808-499b-9fea-dbc141f2ea3e&quot;:{&quot;type&quot;:&quot;FIGURE_OBJECT&quot;,&quot;id&quot;:&quot;4f0cc3c9-4808-499b-9fea-dbc141f2ea3e&quot;,&quot;relativeTransform&quot;:{&quot;translate&quot;:{&quot;x&quot;:410.96444893179466,&quot;y&quot;:284.4621440441341},&quot;rotate&quot;:0,&quot;skewX&quot;:0,&quot;scale&quot;:{&quot;x&quot;:1,&quot;y&quot;:1}},&quot;opacity&quot;:1,&quot;path&quot;:{&quot;type&quot;:&quot;POLY_LINE&quot;,&quot;points&quot;:[{&quot;x&quot;:0,&quot;y&quot;:-74.5972903325079},{&quot;x&quot;:0,&quot;y&quot;:74.5972903325079}],&quot;closed&quot;:false},&quot;pathStyles&quot;:[{&quot;type&quot;:&quot;FILL&quot;,&quot;fillStyle&quot;:&quot;rgba(0,0,0,0)&quot;},{&quot;type&quot;:&quot;STROKE&quot;,&quot;strokeStyle&quot;:&quot;#232323&quot;,&quot;lineWidth&quot;:1.5718631362283606,&quot;lineJoin&quot;:&quot;round&quot;}],&quot;isLocked&quot;:false,&quot;parent&quot;:{&quot;type&quot;:&quot;CHILD&quot;,&quot;parentId&quot;:&quot;46e6598b-7505-40e4-a259-cc75f9e9907c&quot;,&quot;order&quot;:&quot;25&quot;},&quot;connectorInfo&quot;:{&quot;connectedObjects&quot;:[],&quot;type&quot;:&quot;LINE&quot;,&quot;offset&quot;:{&quot;x&quot;:0,&quot;y&quot;:0},&quot;bending&quot;:0.1,&quot;firstElementIsHead&quot;:false,&quot;customized&quot;:false},&quot;pathMarkers&quot;:{}},&quot;c794a533-3672-4a74-bd86-e0d45c756578&quot;:{&quot;id&quot;:&quot;c794a533-3672-4a74-bd86-e0d45c756578&quot;,&quot;type&quot;:&quot;FIGURE_OBJECT&quot;,&quot;relativeTransform&quot;:{&quot;translate&quot;:{&quot;x&quot;:-164.8037783248666,&quot;y&quot;:283.0871803274954},&quot;rotate&quot;:-1.5707963267948966,&quot;skewX&quot;:0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,&quot;range&quot;:[0,16]}],&quot;text&quot;:&quot;Plasma viral load&quot;,&quot;baseStyle&quot;:{&quot;fontFamily&quot;:&quot;Roboto&quot;,&quot;fontSize&quot;:18.666666666666664,&quot;color&quot;:&quot;rgb(247, 32, 32)&quot;,&quot;fontWeight&quot;:&quot;normal&quot;,&quot;fontStyle&quot;:&quot;normal&quot;,&quot;decoration&quot;:&quot;none&quot;,&quot;script&quot;:&quot;none&quot;}}],&quot;verticalAlign&quot;:&quot;TOP&quot;},&quot;format&quot;:&quot;BETTER_TEXT&quot;,&quot;size&quot;:{&quot;x&quot;:148.01585893198012,&quot;y&quot;:24.36387861153959},&quot;targetSize&quot;:{&quot;x&quot;:148.01585893198012,&quot;y&quot;:24.36387861153959},&quot;verticalAlign&quot;:&quot;TOP&quot;},&quot;parent&quot;:{&quot;type&quot;:&quot;CHILD&quot;,&quot;parentId&quot;:&quot;46e6598b-7505-40e4-a259-cc75f9e9907c&quot;,&quot;order&quot;:&quot;3&quot;},&quot;isLocked&quot;:false},&quot;053ed8c1-56d4-4e1d-810c-4621f74c7b54&quot;:{&quot;type&quot;:&quot;FIGURE_OBJECT&quot;,&quot;id&quot;:&quot;053ed8c1-56d4-4e1d-810c-4621f74c7b54&quot;,&quot;relativeTransform&quot;:{&quot;translate&quot;:{&quot;x&quot;:-132.0923875220511,&quot;y&quot;:325.15189997382777},&quot;rotate&quot;:0,&quot;skewX&quot;:0,&quot;scale&quot;:{&quot;x&quot;:1,&quot;y&quot;:1}},&quot;opacity&quot;:1,&quot;path&quot;:{&quot;type&quot;:&quot;POLY_LINE&quot;,&quot;points&quot;:[{&quot;x&quot;:-11.753316130963904,&quot;y&quot;:31.437262724567216},{&quot;x&quot;:-0.5876658065481952,&quot;y&quot;:-8.645247249255982},{&quot;x&quot;:16.454642583349465,&quot;y&quot;:-92.73992503747328},{&quot;x&quot;:37.19924555450076,&quot;y&quot;:-44.0121678143941},{&quot;x&quot;:52.463864879590126,&quot;y&quot;:-34.58098899702393},{&quot;x&quot;:81.39629029260905,&quot;y&quot;:-32.77884486037541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46e6598b-7505-40e4-a259-cc75f9e9907c&quot;,&quot;order&quot;:&quot;4&quot;},&quot;connectorInfo&quot;:{&quot;connectedObjects&quot;:[],&quot;type&quot;:&quot;CUBIC&quot;,&quot;offset&quot;:{&quot;x&quot;:0,&quot;y&quot;:0},&quot;bending&quot;:0.1,&quot;firstElementIsHead&quot;:true,&quot;customized&quot;:true}},&quot;7f548ebc-c94d-43bc-8dfb-01af3f27326c&quot;:{&quot;type&quot;:&quot;FIGURE_OBJECT&quot;,&quot;id&quot;:&quot;7f548ebc-c94d-43bc-8dfb-01af3f27326c&quot;,&quot;relativeTransform&quot;:{&quot;translate&quot;:{&quot;x&quot;:-12.394905325863306,&quot;y&quot;:291.03245877548034},&quot;rotate&quot;:0,&quot;skewX&quot;:0,&quot;scale&quot;:{&quot;x&quot;:1,&quot;y&quot;:1}},&quot;opacity&quot;:1,&quot;path&quot;:{&quot;type&quot;:&quot;POLY_LINE&quot;,&quot;points&quot;:[{&quot;x&quot;:-39.29657840570902,&quot;y&quot;:0},{&quot;x&quot;:-29.309978247188997,&quot;y&quot;:63.46106490393069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isLocked&quot;:false,&quot;parent&quot;:{&quot;type&quot;:&quot;CHILD&quot;,&quot;parentId&quot;:&quot;46e6598b-7505-40e4-a259-cc75f9e9907c&quot;,&quot;order&quot;:&quot;5&quot;},&quot;connectorInfo&quot;:{&quot;connectedObjects&quot;:[],&quot;type&quot;:&quot;LINE&quot;,&quot;offset&quot;:{&quot;x&quot;:0,&quot;y&quot;:0},&quot;bending&quot;:0.1,&quot;firstElementIsHead&quot;:true,&quot;customized&quot;:false}},&quot;84048d85-6c5c-4c88-96b4-6b111b897932&quot;:{&quot;type&quot;:&quot;FIGURE_OBJECT&quot;,&quot;id&quot;:&quot;84048d85-6c5c-4c88-96b4-6b111b897932&quot;,&quot;relativeTransform&quot;:{&quot;translate&quot;:{&quot;x&quot;:532.2161639325474,&quot;y&quot;:268.6832182397037},&quot;rotate&quot;:0,&quot;skewX&quot;:0,&quot;scale&quot;:{&quot;x&quot;:1,&quot;y&quot;:1}},&quot;opacity&quot;:1,&quot;path&quot;:{&quot;type&quot;:&quot;POLY_LINE&quot;,&quot;points&quot;:[{&quot;x&quot;:-575.6053826580476,&quot;y&quot;:85.52552782961375},{&quot;x&quot;:-135.2928982637576,&quot;y&quot;:85.52552782961375}],&quot;closed&quot;:false},&quot;pathStyles&quot;:[{&quot;type&quot;:&quot;FILL&quot;,&quot;fillStyle&quot;:&quot;rgba(0,0,0,0)&quot;},{&quot;type&quot;:&quot;STROKE&quot;,&quot;strokeStyle&quot;:&quot;rgb(247, 32, 32)&quot;,&quot;lineWidth&quot;:3.143726272456721,&quot;lineJoin&quot;:&quot;round&quot;}],&quot;isLocked&quot;:false,&quot;parent&quot;:{&quot;type&quot;:&quot;CHILD&quot;,&quot;parentId&quot;:&quot;46e6598b-7505-40e4-a259-cc75f9e9907c&quot;,&quot;order&quot;:&quot;55&quot;},&quot;connectorInfo&quot;:{&quot;connectedObjects&quot;:[],&quot;type&quot;:&quot;LINE&quot;,&quot;offset&quot;:{&quot;x&quot;:0,&quot;y&quot;:0},&quot;bending&quot;:0.1,&quot;firstElementIsHead&quot;:true,&quot;customized&quot;:false}},&quot;ed928140-5361-4e3b-9e09-5cfb57a1e3c5&quot;:{&quot;id&quot;:&quot;ed928140-5361-4e3b-9e09-5cfb57a1e3c5&quot;,&quot;type&quot;:&quot;FIGURE_OBJECT&quot;,&quot;relativeTransform&quot;:{&quot;translate&quot;:{&quot;x&quot;:10.177826693821416,&quot;y&quot;:226.3794502067898},&quot;rotate&quot;:2.449293598294706e-16,&quot;skewX&quot;:-1.9721522630525295e-31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0,&quot;color&quot;:&quot;black&quot;,&quot;fontWeight&quot;:&quot;bold&quot;,&quot;fontStyle&quot;:&quot;normal&quot;,&quot;decoration&quot;:&quot;none&quot;,&quot;script&quot;:&quot;none&quot;},&quot;range&quot;:[0,2]}],&quot;text&quot;:&quot;ART&quot;}],&quot;verticalAlign&quot;:&quot;CENTER&quot;,&quot;_lastCaretLocation&quot;:{&quot;lineIndex&quot;:0,&quot;runIndex&quot;:-1,&quot;charIndex&quot;:-1,&quot;endOfLine&quot;:true}},&quot;format&quot;:&quot;BETTER_TEXT&quot;,&quot;size&quot;:{&quot;x&quot;:48.9966492583233,&quot;y&quot;:24.36387861153959},&quot;targetSize&quot;:{&quot;x&quot;:48.9966492583233,&quot;y&quot;:24.36387861153959},&quot;verticalAlign&quot;:&quot;TOP&quot;},&quot;parent&quot;:{&quot;type&quot;:&quot;CHILD&quot;,&quot;parentId&quot;:&quot;46e6598b-7505-40e4-a259-cc75f9e9907c&quot;,&quot;order&quot;:&quot;6&quot;},&quot;isLocked&quot;:false},&quot;f16bdef8-d8ed-48bb-8df5-38d4f7a75f3e&quot;:{&quot;type&quot;:&quot;FIGURE_OBJECT&quot;,&quot;id&quot;:&quot;f16bdef8-d8ed-48bb-8df5-38d4f7a75f3e&quot;,&quot;relativeTransform&quot;:{&quot;translate&quot;:{&quot;x&quot;:200.98812289782512,&quot;y&quot;:287.38894898902277},&quot;rotate&quot;:0,&quot;skewX&quot;:0,&quot;scale&quot;:{&quot;x&quot;:1,&quot;y&quot;:1}},&quot;opacity&quot;:1,&quot;path&quot;:{&quot;type&quot;:&quot;POLY_LINE&quot;,&quot;points&quot;:[{&quot;x&quot;:-253.2944286411787,&quot;y&quot;:68.43248305471496},{&quot;x&quot;:-178.23882573040376,&quot;y&quot;:-37.30257647529849},{&quot;x&quot;:-81.53559929046008,&quot;y&quot;:-51.081219303836825},{&quot;x&quot;:-16.09142245032674,&quot;y&quot;:-51.081219303836825},{&quot;x&quot;:17.879863059371303,&quot;y&quot;:-51.081219303836825},{&quot;x&quot;:46.396918322827396,&quot;y&quot;:-51.081219303836825},{&quot;x&quot;:66.4420310053302,&quot;y&quot;:-51.081219303836825},{&quot;x&quot;:87.1970873472752,&quot;y&quot;:-51.081219303836825},{&quot;x&quot;:114.64613956614528,&quot;y&quot;:-51.081219303836825},{&quot;x&quot;:135.72004961000493,&quot;y&quot;:-51.081219303836825},{&quot;x&quot;:195.93519863738095,&quot;y&quot;:-51.081219303836825}],&quot;closed&quot;:false},&quot;pathStyles&quot;:[{&quot;type&quot;:&quot;FILL&quot;,&quot;fillStyle&quot;:&quot;rgba(0,0,0,0)&quot;},{&quot;type&quot;:&quot;STROKE&quot;,&quot;strokeStyle&quot;:&quot;rgb(34, 11, 247)&quot;,&quot;lineWidth&quot;:3.143726272456721,&quot;lineJoin&quot;:&quot;round&quot;}],&quot;pathSmoothing&quot;:{&quot;type&quot;:&quot;CATMULL_SMOOTHING&quot;,&quot;smoothing&quot;:0.2},&quot;isLocked&quot;:false,&quot;parent&quot;:{&quot;type&quot;:&quot;CHILD&quot;,&quot;parentId&quot;:&quot;46e6598b-7505-40e4-a259-cc75f9e9907c&quot;,&quot;order&quot;:&quot;65&quot;},&quot;connectorInfo&quot;:{&quot;connectedObjects&quot;:[],&quot;type&quot;:&quot;CUBIC&quot;,&quot;offset&quot;:{&quot;x&quot;:0,&quot;y&quot;:0},&quot;bending&quot;:0.1,&quot;firstElementIsHead&quot;:true,&quot;customized&quot;:true}},&quot;f4eeaefc-a694-4bb5-80ea-1d77db7b7da4&quot;:{&quot;id&quot;:&quot;f4eeaefc-a694-4bb5-80ea-1d77db7b7da4&quot;,&quot;name&quot;:&quot;Antibody IgD&quot;,&quot;displayName&quot;:&quot;&quot;,&quot;type&quot;:&quot;FIGURE_OBJECT&quot;,&quot;relativeTransform&quot;:{&quot;translate&quot;:{&quot;x&quot;:-9.116375431188171,&quot;y&quot;:144.07710474362247},&quot;rotate&quot;:0,&quot;skewX&quot;:0,&quot;scale&quot;:{&quot;x&quot;:0.5056617606447121,&quot;y&quot;:0.53550689314146}},&quot;image&quot;:{&quot;url&quot;:&quot;https://icons.biorender.com/biorender/59c5744c56dac20012b6d82d/20180709190736/image/antibody-igd.png&quot;,&quot;fallbackUrl&quot;:&quot;https://res.cloudinary.com/dlcjuc3ej/image/upload/v1531163256/gch37eurtwmtpxbuzi7u.svg#/keystone/api/icons/59c5744c56dac20012b6d82d/20180709190736/image/antibody-igd.svg&quot;,&quot;isPremium&quot;:false,&quot;size&quot;:{&quot;x&quot;:50,&quot;y&quot;:47.5}},&quot;source&quot;:{&quot;id&quot;:&quot;59c5744c56dac20012b6d82d&quot;,&quot;version&quot;:1531163256,&quot;type&quot;:&quot;ASSETS&quot;},&quot;isPremium&quot;:false,&quot;parent&quot;:{&quot;type&quot;:&quot;CHILD&quot;,&quot;parentId&quot;:&quot;46e6598b-7505-40e4-a259-cc75f9e9907c&quot;,&quot;order&quot;:&quot;7&quot;},&quot;styles&quot;:{&quot;chains-hidden&quot;:[{&quot;styleName&quot;:&quot;MONOCHROME_COLOR&quot;,&quot;index&quot;:0,&quot;color&quot;:&quot;#0808F5&quot;}],&quot;domains-hidden&quot;:[{&quot;monochromeTargetColor&quot;:&quot;#0808F5&quot;,&quot;styleName&quot;:&quot;FILL&quot;,&quot;color&quot;:&quot;#0f0fed&quot;},{&quot;monochromeTargetColor&quot;:&quot;#0808F5&quot;,&quot;styleName&quot;:&quot;STROKE&quot;}]}},&quot;c2339806-e1c0-452c-a6c5-0456dc08f0e4&quot;:{&quot;relativeTransform&quot;:{&quot;translate&quot;:{&quot;x&quot;:-50.20239289250526,&quot;y&quot;:179.6372210076669},&quot;rotate&quot;:0,&quot;skewX&quot;:0,&quot;scale&quot;:{&quot;x&quot;:1,&quot;y&quot;:1}},&quot;type&quot;:&quot;FIGURE_OBJECT&quot;,&quot;id&quot;:&quot;c2339806-e1c0-452c-a6c5-0456dc08f0e4&quot;,&quot;name&quot;:&quot;Adeno-associated virus with gene (schematic)&quot;,&quot;opacity&quot;:1,&quot;source&quot;:{&quot;id&quot;:&quot;5ef35114c6167a00ae86c1b2&quot;,&quot;type&quot;:&quot;ASSETS&quot;},&quot;pathStyles&quot;:[{&quot;type&quot;:&quot;FILL&quot;,&quot;fillStyle&quot;:&quot;rgb(0,0,0)&quot;}],&quot;isLocked&quot;:false,&quot;parent&quot;:{&quot;type&quot;:&quot;CHILD&quot;,&quot;parentId&quot;:&quot;46e6598b-7505-40e4-a259-cc75f9e9907c&quot;,&quot;order&quot;:&quot;75&quot;}},&quot;5210f9a0-340f-41dd-b794-6fd5234c5c97&quot;:{&quot;type&quot;:&quot;FIGURE_OBJECT&quot;,&quot;id&quot;:&quot;5210f9a0-340f-41dd-b794-6fd5234c5c97&quot;,&quot;name&quot;:&quot;3D - Icosahedron&quot;,&quot;relativeTransform&quot;:{&quot;translate&quot;:{&quot;x&quot;:0,&quot;y&quot;:0},&quot;rotate&quot;:0,&quot;skewX&quot;:0,&quot;scale&quot;:{&quot;x&quot;:0.14822297165111087,&quot;y&quot;:0.15190094585498196}},&quot;opacity&quot;:0.8,&quot;image&quot;:{&quot;url&quot;:&quot;https://icons.biorender.com/biorender/5a74be4c05a2c40014afb510/3d-icosahedron.png&quot;,&quot;fallbackUrl&quot;:&quot;https://res.cloudinary.com/dlcjuc3ej/image/upload/v1517600328/blzgx22vziqvlea1kfdq.svg#/keystone/api/icons/5a74be4c05a2c40014afb510/3d-icosahedron.svg&quot;,&quot;size&quot;:{&quot;x&quot;:245,&quot;y&quot;:281},&quot;isPremium&quot;:false,&quot;isPacked&quot;:true},&quot;source&quot;:{&quot;id&quot;:&quot;5a74be1f05a2c40014afb503&quot;,&quot;type&quot;:&quot;ASSETS&quot;},&quot;pathStyles&quot;:[{&quot;type&quot;:&quot;FILL&quot;,&quot;fillStyle&quot;:&quot;rgb(0,0,0)&quot;}],&quot;isLocked&quot;:false,&quot;parent&quot;:{&quot;type&quot;:&quot;CHILD&quot;,&quot;parentId&quot;:&quot;c2339806-e1c0-452c-a6c5-0456dc08f0e4&quot;,&quot;order&quot;:&quot;2&quot;}},&quot;0f3adb34-e3ed-46a1-8dfc-16f2bfe4f385&quot;:{&quot;type&quot;:&quot;FIGURE_OBJECT&quot;,&quot;id&quot;:&quot;0f3adb34-e3ed-46a1-8dfc-16f2bfe4f385&quot;,&quot;relativeTransform&quot;:{&quot;translate&quot;:{&quot;x&quot;:-0.00006851816615975991,&quot;y&quot;:1.5940427936910213},&quot;rotate&quot;:0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c2339806-e1c0-452c-a6c5-0456dc08f0e4&quot;,&quot;order&quot;:&quot;5&quot;}},&quot;c059034b-808f-47c8-a84a-4942677e631a&quot;:{&quot;type&quot;:&quot;FIGURE_OBJECT&quot;,&quot;id&quot;:&quot;c059034b-808f-47c8-a84a-4942677e631a&quot;,&quot;name&quot;:&quot;AAV genome (ssAAV)&quot;,&quot;relativeTransform&quot;:{&quot;translate&quot;:{&quot;x&quot;:3.440412688796088e-15,&quot;y&quot;:-1.2340238325298197e-14},&quot;rotate&quot;:3.141592653589793,&quot;skewX&quot;:6.3107394008109045e-18,&quot;scale&quot;:{&quot;x&quot;:-0.07856749717456353,&quot;y&quot;:0.08051705482174751}},&quot;opacity&quot;:1,&quot;image&quot;:{&quot;url&quot;:&quot;https://icons.biorender.com/biorender/5c8fa9f93aad413300c456e6/aav-genome-ssaav-1.png&quot;,&quot;fallbackUrl&quot;:&quot;https://res.cloudinary.com/dlcjuc3ej/image/upload/v1552919028/vsar8qskrn6bfoul0uhb.svg#/keystone/api/icons/5c8fa9f93aad413300c456e6/aav-genome-ssaav-1.svg&quot;,&quot;size&quot;:{&quot;x&quot;:404,&quot;y&quot;:126},&quot;isPremium&quot;:false,&quot;isPacked&quot;:true},&quot;source&quot;:{&quot;id&quot;:&quot;5c8fa9623aad413300c456e0&quot;,&quot;type&quot;:&quot;ASSETS&quot;},&quot;pathStyles&quot;:[{&quot;type&quot;:&quot;FILL&quot;,&quot;fillStyle&quot;:&quot;rgb(0,0,0)&quot;}],&quot;isLocked&quot;:false,&quot;parent&quot;:{&quot;type&quot;:&quot;CHILD&quot;,&quot;parentId&quot;:&quot;0f3adb34-e3ed-46a1-8dfc-16f2bfe4f385&quot;,&quot;order&quot;:&quot;1&quot;}},&quot;aeaa6876-8f38-42ce-b6fc-33f08fcc5dfc&quot;:{&quot;type&quot;:&quot;FIGURE_OBJECT&quot;,&quot;id&quot;:&quot;aeaa6876-8f38-42ce-b6fc-33f08fcc5dfc&quot;,&quot;relativeTransform&quot;:{&quot;translate&quot;:{&quot;x&quot;:2.4619456824350476,&quot;y&quot;:-0.7416590193165692},&quot;rotate&quot;:0},&quot;opacity&quot;:1,&quot;path&quot;:{&quot;type&quot;:&quot;RECT&quot;,&quot;size&quot;:{&quot;x&quot;:12.230898519064903,&quot;y&quot;:2.246806562368302},&quot;cornerRounding&quot;:{&quot;type&quot;:&quot;ARC_LENGTH&quot;,&quot;global&quot;:0}},&quot;pathStyles&quot;:[{&quot;type&quot;:&quot;FILL&quot;,&quot;fillStyle&quot;:&quot;rgba(145, 99, 193, 1)&quot;},{&quot;type&quot;:&quot;STROKE&quot;,&quot;strokeStyle&quot;:&quot;rgba(57, 28, 84, 1)&quot;,&quot;lineWidth&quot;:0.19921487226619902,&quot;lineJoin&quot;:&quot;round&quot;}],&quot;isLocked&quot;:false,&quot;parent&quot;:{&quot;type&quot;:&quot;CHILD&quot;,&quot;parentId&quot;:&quot;0f3adb34-e3ed-46a1-8dfc-16f2bfe4f385&quot;,&quot;order&quot;:&quot;2&quot;}},&quot;097cc987-e0a1-46c7-a9b8-61dd28a0e8bf&quot;:{&quot;type&quot;:&quot;FIGURE_OBJECT&quot;,&quot;id&quot;:&quot;097cc987-e0a1-46c7-a9b8-61dd28a0e8bf&quot;,&quot;relativeTransform&quot;:{&quot;translate&quot;:{&quot;x&quot;:7.807301331507865,&quot;y&quot;:-0.7416590193165692},&quot;rotate&quot;:0},&quot;opacity&quot;:1,&quot;path&quot;:{&quot;type&quot;:&quot;RECT&quot;,&quot;size&quot;:{&quot;x&quot;:2.808576696970459,&quot;y&quot;:2.246806562368302},&quot;cornerRounding&quot;:{&quot;type&quot;:&quot;ARC_LENGTH&quot;,&quot;global&quot;:0}},&quot;pathStyles&quot;:[{&quot;type&quot;:&quot;FILL&quot;,&quot;fillStyle&quot;:&quot;rgba(76, 50, 100, 1)&quot;},{&quot;type&quot;:&quot;STROKE&quot;,&quot;strokeStyle&quot;:&quot;rgba(25, 13, 38, 1)&quot;,&quot;lineWidth&quot;:0.19921487226619902,&quot;lineJoin&quot;:&quot;round&quot;}],&quot;isLocked&quot;:false,&quot;parent&quot;:{&quot;type&quot;:&quot;CHILD&quot;,&quot;parentId&quot;:&quot;0f3adb34-e3ed-46a1-8dfc-16f2bfe4f385&quot;,&quot;order&quot;:&quot;5&quot;}},&quot;1bdb0777-7078-4b28-a395-e9974647bf52&quot;:{&quot;type&quot;:&quot;FIGURE_OBJECT&quot;,&quot;id&quot;:&quot;1bdb0777-7078-4b28-a395-e9974647bf52&quot;,&quot;relativeTransform&quot;:{&quot;translate&quot;:{&quot;x&quot;:-6.688578394791218,&quot;y&quot;:-0.6748356395764558},&quot;rotate&quot;:0},&quot;opacity&quot;:1,&quot;path&quot;:{&quot;type&quot;:&quot;ARROW&quot;,&quot;size&quot;:{&quot;x&quot;:5.5265541456515495,&quot;y&quot;:3.2442020267957994},&quot;wingsOffsetRight&quot;:9.729882619148611,&quot;bodyHeightRatio&quot;:0.5},&quot;pathStyles&quot;:[{&quot;type&quot;:&quot;FILL&quot;,&quot;fillStyle&quot;:&quot;rgba(76, 50, 100, 1)&quot;},{&quot;type&quot;:&quot;STROKE&quot;,&quot;strokeStyle&quot;:&quot;rgba(25, 13, 38, 1)&quot;,&quot;lineWidth&quot;:0.19921487226619902,&quot;lineJoin&quot;:&quot;round&quot;}],&quot;isLocked&quot;:false,&quot;parent&quot;:{&quot;type&quot;:&quot;CHILD&quot;,&quot;parentId&quot;:&quot;0f3adb34-e3ed-46a1-8dfc-16f2bfe4f385&quot;,&quot;order&quot;:&quot;7&quot;}},&quot;ace5233e-55c0-45a9-8fed-fa9877117218&quot;:{&quot;id&quot;:&quot;ace5233e-55c0-45a9-8fed-fa9877117218&quot;,&quot;type&quot;:&quot;FIGURE_OBJECT&quot;,&quot;relativeTransform&quot;:{&quot;translate&quot;:{&quot;x&quot;:-51.26397769003873,&quot;y&quot;:146.17683840316036},&quot;rotate&quot;:2.449293598294708e-16,&quot;skewX&quot;:6.902532920683853e-31,&quot;scale&quot;:{&quot;x&quot;:1,&quot;y&quot;:1}},&quot;text&quot;:{&quot;textData&quot;:{&quot;lineSpacing&quot;:&quot;normal&quot;,&quot;alignment&quot;:&quot;center&quot;,&quot;lines&quot;:[{&quot;runs&quot;:[{&quot;style&quot;:{&quot;fontFamily&quot;:&quot;Roboto&quot;,&quot;fontSize&quot;:21.333333333333332,&quot;color&quot;:&quot;black&quot;,&quot;fontWeight&quot;:&quot;bold&quot;,&quot;fontStyle&quot;:&quot;normal&quot;,&quot;decoration&quot;:&quot;none&quot;,&quot;script&quot;:&quot;none&quot;},&quot;range&quot;:[0,2]}],&quot;text&quot;:&quot;AAV&quot;,&quot;baseStyle&quot;:{&quot;fontFamily&quot;:&quot;Roboto&quot;,&quot;fontSize&quot;:21.333333333333332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format&quot;:&quot;BETTER_TEXT&quot;,&quot;size&quot;:{&quot;x&quot;:62.03604056480246,&quot;y&quot;:25},&quot;targetSize&quot;:{&quot;x&quot;:62.03604056480246,&quot;y&quot;:20.969929205003652},&quot;verticalAlign&quot;:&quot;TOP&quot;},&quot;parent&quot;:{&quot;type&quot;:&quot;CHILD&quot;,&quot;parentId&quot;:&quot;46e6598b-7505-40e4-a259-cc75f9e9907c&quot;,&quot;order&quot;:&quot;8&quot;},&quot;isLocked&quot;:false},&quot;c0541fc1-4493-417b-8319-411cd0e41a8b&quot;:{&quot;type&quot;:&quot;FIGURE_OBJECT&quot;,&quot;id&quot;:&quot;c0541fc1-4493-417b-8319-411cd0e41a8b&quot;,&quot;relativeTransform&quot;:{&quot;translate&quot;:{&quot;x&quot;:-50.79742281430441,&quot;y&quot;:278.7022778035881},&quot;rotate&quot;:0,&quot;skewX&quot;:0,&quot;scale&quot;:{&quot;x&quot;:1,&quot;y&quot;:1}},&quot;opacity&quot;:1,&quot;path&quot;:{&quot;type&quot;:&quot;POLY_LINE&quot;,&quot;points&quot;:[{&quot;x&quot;:0,&quot;y&quot;:74.96269468133899},{&quot;x&quot;:0,&quot;y&quot;:-74.96269468133899}],&quot;closed&quot;:false},&quot;pathStyles&quot;:[{&quot;type&quot;:&quot;FILL&quot;,&quot;fillStyle&quot;:&quot;rgba(0,0,0,0)&quot;},{&quot;type&quot;:&quot;STROKE&quot;,&quot;strokeStyle&quot;:&quot;#232323&quot;,&quot;lineWidth&quot;:1.7474941004169708,&quot;lineJoin&quot;:&quot;round&quot;,&quot;dashArray&quot;:[4]}],&quot;isLocked&quot;:false,&quot;parent&quot;:{&quot;type&quot;:&quot;CHILD&quot;,&quot;parentId&quot;:&quot;46e6598b-7505-40e4-a259-cc75f9e9907c&quot;,&quot;order&quot;:&quot;9&quot;},&quot;connectorInfo&quot;:{&quot;connectedObjects&quot;:[],&quot;type&quot;:&quot;LINE&quot;,&quot;offset&quot;:{&quot;x&quot;:0,&quot;y&quot;:0},&quot;bending&quot;:0.1,&quot;firstElementIsHead&quot;:true,&quot;customized&quot;:false}},&quot;46e6598b-7505-40e4-a259-cc75f9e9907c&quot;:{&quot;type&quot;:&quot;FIGURE_OBJECT&quot;,&quot;id&quot;:&quot;46e6598b-7505-40e4-a259-cc75f9e9907c&quot;,&quot;parent&quot;:{&quot;type&quot;:&quot;CHILD&quot;,&quot;parentId&quot;:&quot;84a113ea-9087-4320-8df6-7b069fe84e16&quot;,&quot;order&quot;:&quot;9999999999994&quot;},&quot;relativeTransform&quot;:{}}}}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xmlns=""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IAS2023</Template>
  <TotalTime>648</TotalTime>
  <Words>4060</Words>
  <Application>Microsoft Office PowerPoint</Application>
  <PresentationFormat>Widescreen</PresentationFormat>
  <Paragraphs>508</Paragraphs>
  <Slides>140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9" baseType="lpstr">
      <vt:lpstr>Arial</vt:lpstr>
      <vt:lpstr>Calibri</vt:lpstr>
      <vt:lpstr>IAS Ribbon Sans Bold</vt:lpstr>
      <vt:lpstr>IAS Ribbon Sans Regular</vt:lpstr>
      <vt:lpstr>Symbol</vt:lpstr>
      <vt:lpstr>Verdana</vt:lpstr>
      <vt:lpstr>Verdana Bold</vt:lpstr>
      <vt:lpstr>Wingdings</vt:lpstr>
      <vt:lpstr>IAS2023</vt:lpstr>
      <vt:lpstr>AAV-Vectored Delivery of BnAbs Enables Durable ART-Free Virologic Control in Perinatally SHIV-Infected Infant Macaques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To Consider</vt:lpstr>
      <vt:lpstr>Limitations To Consider</vt:lpstr>
      <vt:lpstr>Limitations To Consider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AAV-Vectored Delivery of BnAbs Enables Durable ART-Free Virologic Control in Perinatally SHIV-Infected Infant Macaques</dc:title>
  <dc:creator>Martins, Mauricio</dc:creator>
  <cp:lastModifiedBy>Preview 9 Rack 2</cp:lastModifiedBy>
  <cp:revision>42</cp:revision>
  <dcterms:created xsi:type="dcterms:W3CDTF">2024-07-19T15:19:37Z</dcterms:created>
  <dcterms:modified xsi:type="dcterms:W3CDTF">2024-07-21T10:14:09Z</dcterms:modified>
</cp:coreProperties>
</file>