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9"/>
  </p:notesMasterIdLst>
  <p:sldIdLst>
    <p:sldId id="273" r:id="rId2"/>
    <p:sldId id="2147376819" r:id="rId3"/>
    <p:sldId id="2147376927" r:id="rId4"/>
    <p:sldId id="2141411988" r:id="rId5"/>
    <p:sldId id="2141412024" r:id="rId6"/>
    <p:sldId id="2147376923" r:id="rId7"/>
    <p:sldId id="2141411991" r:id="rId8"/>
    <p:sldId id="2141411996" r:id="rId9"/>
    <p:sldId id="2141412001" r:id="rId10"/>
    <p:sldId id="2141412023" r:id="rId11"/>
    <p:sldId id="2141412005" r:id="rId12"/>
    <p:sldId id="2141412007" r:id="rId13"/>
    <p:sldId id="2141411997" r:id="rId14"/>
    <p:sldId id="271" r:id="rId15"/>
    <p:sldId id="2141412070" r:id="rId16"/>
    <p:sldId id="2141412020" r:id="rId17"/>
    <p:sldId id="214737692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3506B0-9D8D-A44B-6661-60AD6FA6C248}" name="Marina Caskey" initials="" userId="S::mcaskey@rockefeller.edu::440c44f2-6839-4ccf-972c-2e010080dc9b" providerId="AD"/>
  <p188:author id="{BE878FE4-4125-E150-A248-5F065A5586D4}" name="Pamela Mukwekwerere" initials="PM" userId="S::pmukwekwerere@uz-ctrc.org::d2141c25-cd1b-417f-8434-39153d343b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0AF90-E89D-4319-9A4C-228DE6189C9B}" v="18" dt="2024-07-15T18:12:21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8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#ARTResumption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different strategies being explored to achieve ART-free HIV suppression or HIV cure.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of these strategies takes a different approach to the challenge of bringing HIV under control without ART</a:t>
            </a:r>
            <a:endParaRPr lang="en-ZW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9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5527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Enrolled by Soweto-Bara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B711B-6796-4DD7-9954-9F1E75C0A7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A number of Strategies for Using </a:t>
            </a:r>
            <a:r>
              <a:rPr lang="en-ZW" dirty="0" err="1"/>
              <a:t>bNAbs</a:t>
            </a:r>
            <a:r>
              <a:rPr lang="en-ZW" dirty="0"/>
              <a:t> for Cure are being investigated include i)Combination immunotherapy ii) </a:t>
            </a:r>
            <a:r>
              <a:rPr lang="en-ZW" dirty="0" err="1"/>
              <a:t>bNAbs</a:t>
            </a:r>
            <a:r>
              <a:rPr lang="en-ZW" dirty="0"/>
              <a:t> at ART initiation and iii) Therapeutic 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8243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err="1"/>
              <a:t>eCLEAR</a:t>
            </a:r>
            <a:r>
              <a:rPr lang="en-ZW" dirty="0"/>
              <a:t> study to investigate whether early intervention with monoclonal antibody   in newly diagnosed  PWH  would alter the course of HIV infection</a:t>
            </a:r>
          </a:p>
          <a:p>
            <a:pPr algn="l"/>
            <a:r>
              <a:rPr lang="en-ZW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randomized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controlled trial using a four-group factorial design, we investigated whether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early intervention in newly diagnosed people with HIV-1 with a monoclonal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anti-HIV-1 antibody with a CD4-binding site, 3BNC117, followed by a histone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deacetylase inhibitor,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HardingText-Regular"/>
              </a:rPr>
              <a:t>romidepsin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ardingText-Regular"/>
              </a:rPr>
              <a:t>, shortly after ART initiation altered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HardingText-Regular"/>
              </a:rPr>
              <a:t>the course of HIV-1 infection (</a:t>
            </a:r>
            <a:r>
              <a:rPr lang="en-US" sz="1800" b="0" i="0" u="none" strike="noStrike" baseline="0">
                <a:solidFill>
                  <a:srgbClr val="0069A6"/>
                </a:solidFill>
                <a:latin typeface="HardingText-Regular"/>
              </a:rPr>
              <a:t>NCT03041012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HardingText-Regular"/>
              </a:rPr>
              <a:t>).</a:t>
            </a:r>
            <a:endParaRPr lang="en-ZW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W" sz="1800" kern="0" dirty="0">
                <a:effectLst/>
                <a:latin typeface="HardingText-Regular"/>
                <a:ea typeface="Aptos" panose="020B0004020202020204" pitchFamily="34" charset="0"/>
                <a:cs typeface="HardingText-Regular"/>
              </a:rPr>
              <a:t> Investigated whether early intervention in newly diagnosed people with HIV-1 with a monoclonal</a:t>
            </a:r>
            <a:endParaRPr lang="en-ZW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W" sz="1800" kern="0" dirty="0">
                <a:effectLst/>
                <a:latin typeface="HardingText-Regular"/>
                <a:ea typeface="Aptos" panose="020B0004020202020204" pitchFamily="34" charset="0"/>
                <a:cs typeface="HardingText-Regular"/>
              </a:rPr>
              <a:t>anti-HIV-1 antibody with a CD4-binding site, 3BNC117, followed by a histone</a:t>
            </a:r>
            <a:endParaRPr lang="en-ZW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W" sz="1800" kern="0" dirty="0">
                <a:effectLst/>
                <a:latin typeface="HardingText-Regular"/>
                <a:ea typeface="Aptos" panose="020B0004020202020204" pitchFamily="34" charset="0"/>
                <a:cs typeface="HardingText-Regular"/>
              </a:rPr>
              <a:t>deacetylase inhibitor, </a:t>
            </a:r>
            <a:r>
              <a:rPr lang="en-ZW" sz="1800" kern="0" dirty="0" err="1">
                <a:effectLst/>
                <a:latin typeface="HardingText-Regular"/>
                <a:ea typeface="Aptos" panose="020B0004020202020204" pitchFamily="34" charset="0"/>
                <a:cs typeface="HardingText-Regular"/>
              </a:rPr>
              <a:t>romidepsin</a:t>
            </a:r>
            <a:r>
              <a:rPr lang="en-ZW" sz="1800" kern="0" dirty="0">
                <a:effectLst/>
                <a:latin typeface="HardingText-Regular"/>
                <a:ea typeface="Aptos" panose="020B0004020202020204" pitchFamily="34" charset="0"/>
                <a:cs typeface="HardingText-Regular"/>
              </a:rPr>
              <a:t>, shortly after ART initiation altered</a:t>
            </a:r>
            <a:endParaRPr lang="en-ZW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W" sz="1800" kern="0" dirty="0">
                <a:effectLst/>
                <a:latin typeface="HardingText-Regular"/>
                <a:cs typeface="HardingText-Regular"/>
              </a:rPr>
              <a:t>the course of HIV-1 infection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8310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Antiretrovirals Combined with Antibodies for HIV-1 Cure In Africa (ACACIA)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aim to address some of the open questions following the 3BNC117 and </a:t>
            </a:r>
            <a:r>
              <a:rPr lang="en-ZW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romidepsin</a:t>
            </a:r>
            <a:r>
              <a:rPr lang="en-ZW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W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eCLEAR</a:t>
            </a:r>
            <a:r>
              <a:rPr lang="en-ZW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study: (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will the observed effects be enhanced by a combination of long-acting </a:t>
            </a:r>
            <a:r>
              <a:rPr lang="en-ZW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bNAbs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provide greater breadth of activity</a:t>
            </a:r>
            <a:r>
              <a:rPr lang="en-ZW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?; (2) 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the decay rate of the intact proviral reservoir be accelerated by longer exposure to the </a:t>
            </a:r>
            <a:r>
              <a:rPr lang="en-ZW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bNAbs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?; (</a:t>
            </a:r>
            <a:r>
              <a:rPr lang="en-ZW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the virologic and immunologic effects be similar among individuals </a:t>
            </a:r>
            <a:r>
              <a:rPr lang="en-ZW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harboring</a:t>
            </a:r>
            <a:r>
              <a:rPr lang="en-ZW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non-B subtypes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Cure TSG and SASC recommended to limit to subtype C regions</a:t>
            </a:r>
            <a:endParaRPr lang="en-Z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protocol team limited the study to sites with subtype C predominance (to reduce the chances of resistance to one or both antibodies). It was noted that coverage of 10-1074 is lower for subtype D. The sites in Kenya and Uganda are not included in the site selection as clades A and D circulate more frequently in those countries.</a:t>
            </a:r>
            <a:endParaRPr lang="en-ZW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ZW" dirty="0"/>
              <a:t>AMP ATI trial</a:t>
            </a:r>
          </a:p>
          <a:p>
            <a:pPr lvl="1"/>
            <a:r>
              <a:rPr lang="en-ZW" dirty="0"/>
              <a:t>Participating sites: </a:t>
            </a:r>
            <a:r>
              <a:rPr lang="en-US" sz="2000" dirty="0"/>
              <a:t>Gaborone CRS, Botswana                                                     </a:t>
            </a:r>
          </a:p>
          <a:p>
            <a:pPr lvl="1"/>
            <a:r>
              <a:rPr lang="en-US" sz="2000" dirty="0"/>
              <a:t>UNC Project Malawi CRS, Malawi</a:t>
            </a:r>
          </a:p>
          <a:p>
            <a:pPr lvl="1"/>
            <a:r>
              <a:rPr lang="en-US" sz="2000" dirty="0"/>
              <a:t>Blantyre CRS, Malawi</a:t>
            </a:r>
          </a:p>
          <a:p>
            <a:pPr lvl="1"/>
            <a:r>
              <a:rPr lang="en-US" sz="2000" dirty="0"/>
              <a:t>Durban CRS, South Africa</a:t>
            </a:r>
          </a:p>
          <a:p>
            <a:pPr lvl="1"/>
            <a:r>
              <a:rPr lang="en-US" sz="2000" dirty="0"/>
              <a:t>Aurum Institute NPC – Rustenburg CRS, South Africa</a:t>
            </a:r>
          </a:p>
          <a:p>
            <a:pPr lvl="1"/>
            <a:r>
              <a:rPr lang="en-US" sz="2000" dirty="0"/>
              <a:t>WITS, South Africa</a:t>
            </a:r>
          </a:p>
          <a:p>
            <a:pPr lvl="1"/>
            <a:r>
              <a:rPr lang="en-US" sz="2000" dirty="0"/>
              <a:t>Soweto CRS, South Africa</a:t>
            </a:r>
          </a:p>
          <a:p>
            <a:pPr lvl="1"/>
            <a:r>
              <a:rPr lang="en-US" sz="2000" dirty="0"/>
              <a:t>CAPRISA eThekwini CRS, South Africa</a:t>
            </a:r>
          </a:p>
          <a:p>
            <a:pPr lvl="1"/>
            <a:r>
              <a:rPr lang="en-US" sz="2000" dirty="0"/>
              <a:t>Milton Park CRS, Zimbabwe</a:t>
            </a:r>
          </a:p>
          <a:p>
            <a:endParaRPr lang="en-US" sz="2400" dirty="0"/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9229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</a:t>
            </a: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ATI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a temporary pause in standard </a:t>
            </a: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HIV-1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treatment. </a:t>
            </a:r>
          </a:p>
          <a:p>
            <a:r>
              <a:rPr lang="en-US" sz="18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 1 (ART ± Combination </a:t>
            </a:r>
            <a:r>
              <a:rPr lang="en-US" sz="1800" u="sng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bNAbs</a:t>
            </a:r>
            <a:r>
              <a:rPr lang="en-US" sz="18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): Day 0 to week 56 with option to extend to week 68 or 80</a:t>
            </a:r>
            <a:r>
              <a:rPr lang="en-US" sz="18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depending on the early PK modeling.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ART will be discontinued at least 60 weeks after the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bNAb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placebo infusions.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</a:rPr>
              <a:t>Step 2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Participants who have received the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bNAb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placebo infusions and have an HIV-1 RNA &lt;200 copies/mL and CD4</a:t>
            </a:r>
            <a:r>
              <a:rPr lang="en-US" sz="1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 count of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≥450 cells/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</a:t>
            </a:r>
            <a:r>
              <a:rPr lang="en-US" sz="1800" baseline="30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 enter Step 2 and begin the analytic treatment interruption (ATI) at week 60 after Step 1 entry (Step 2, ATI weeks 0-24).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the time of ATI, it is expected that </a:t>
            </a:r>
            <a:r>
              <a:rPr lang="en-US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bNAbs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will no longer be present in sufficient quantities to exert direct antiviral activity. During ATI, ART will be held and HIV-1 RNA and CD4</a:t>
            </a:r>
            <a:r>
              <a:rPr lang="en-US" sz="18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 count will be monitored for up to 24 weeks, and clinical and immunologic parameters will be monitored closely</a:t>
            </a:r>
            <a:endParaRPr lang="en-ZW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>
                <a:effectLst/>
                <a:latin typeface="Arial" panose="020B0604020202020204" pitchFamily="34" charset="0"/>
              </a:rPr>
              <a:t>Step 3-Extended ATI-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Participants who do not meet </a:t>
            </a: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ART restart criteria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(post intervention controllers) for at least 24 weeks after ART is discontinued will be followed for up to another 48 weeks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Arial" panose="020B0604020202020204" pitchFamily="34" charset="0"/>
              </a:rPr>
              <a:t>Step 4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Participants who meet </a:t>
            </a: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ART restart criteria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will enter Step 4 and will be followed for 24 weeks after ART restart (Step 4, ART restart weeks 0-24).</a:t>
            </a:r>
          </a:p>
          <a:p>
            <a:pPr algn="just" rtl="0" fontAlgn="base"/>
            <a:r>
              <a:rPr lang="en-US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ATI (Start of Step 2): 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the observed 3BNC117-LS and 10-1074-LS concentrations are within the expected ranges to reach &lt;10 µg/mL by the start of the ATI, or if there is a shorter observed half-life for the antibodies, then the ATI (Step 2) will be initiated at week 64. If the concentrations are appreciably higher than expected, then Step 1 will be extended and the ATI period (Step 2) will start at week 76 or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88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depending on the early PK modeling.  </a:t>
            </a:r>
            <a:endParaRPr lang="en-US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Extended ATI (Step 3)</a:t>
            </a:r>
            <a:r>
              <a:rPr lang="en-US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Participants who do not meet ART restart criteria (i.e., post-intervention controllers) will continue monitoring off ART up to another 48 weeks or will transition to protocol A5385. </a:t>
            </a:r>
            <a:endParaRPr lang="en-US" sz="1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W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6179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Partner protection during the ATI phase when participant could become </a:t>
            </a:r>
            <a:r>
              <a:rPr lang="en-ZW" dirty="0" err="1"/>
              <a:t>viremic</a:t>
            </a:r>
            <a:r>
              <a:rPr lang="en-ZW" dirty="0"/>
              <a:t> and transmit HIV to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5274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A number of Secondary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168A-5113-4956-BF77-785D194A7416}" type="slidenum">
              <a:rPr lang="en-ZW" smtClean="0"/>
              <a:t>11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0271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number of secondary objectives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E0EA1C-5BA7-5B49-8C3E-59B024AB6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4F98-291A-181E-2625-F0643458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8760-B454-664C-DBF1-93F714EE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EF5C-411B-385E-24E9-B468123D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B8A1-AAEA-E148-87C5-ED234632770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18F94-1434-2E0A-BBDA-B83551A5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946D-DD8E-8D7E-5B3E-540BE214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84EC-0014-CB47-A0D6-E52E764AC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206D-BDD3-ACA5-0AD9-C226DD0B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E2D2-A6CA-A639-9909-AD5B1D3FF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28B91-1383-1423-1680-E9F442F52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3AAC5-B875-AF3E-8ADD-F31256AE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EAE1-2545-46DB-A6D3-8846CED44A43}" type="datetimeFigureOut">
              <a:rPr lang="en-ZW" smtClean="0"/>
              <a:t>18/7/2024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A557F-CE78-02F7-3B70-B9044243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21C33-BCDA-1D90-F9F7-506CC86F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4AC0-9025-43D8-9E43-9E399762919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1192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385D-CC63-9043-A1E4-692B21F39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423"/>
            <a:ext cx="10515600" cy="5181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98F37-E748-C54E-A4F9-17ED7EFD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6EE1-C20C-CA40-A13D-CE2286EEA1B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30984-5E47-7A43-ADBB-7E43505E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7BA4-E77C-C440-9DBF-B8921CC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E9F8-8886-594A-A451-330054B25E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B237E1-8A32-4158-A51D-3441EDEC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0" y="160592"/>
            <a:ext cx="10515163" cy="603337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4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420" y="1061209"/>
            <a:ext cx="5017807" cy="4740502"/>
          </a:xfrm>
        </p:spPr>
        <p:txBody>
          <a:bodyPr>
            <a:normAutofit/>
          </a:bodyPr>
          <a:lstStyle>
            <a:lvl1pPr>
              <a:spcAft>
                <a:spcPts val="840"/>
              </a:spcAft>
              <a:defRPr sz="3600">
                <a:latin typeface="Franklin Gothic Medium" panose="020B0603020102020204" pitchFamily="34" charset="0"/>
              </a:defRPr>
            </a:lvl1pPr>
            <a:lvl2pPr>
              <a:defRPr sz="32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400">
                <a:latin typeface="Franklin Gothic Medium" panose="020B0603020102020204" pitchFamily="34" charset="0"/>
              </a:defRPr>
            </a:lvl4pPr>
            <a:lvl5pPr>
              <a:defRPr sz="2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94270" y="1061209"/>
            <a:ext cx="5017807" cy="4740502"/>
          </a:xfrm>
        </p:spPr>
        <p:txBody>
          <a:bodyPr>
            <a:normAutofit/>
          </a:bodyPr>
          <a:lstStyle>
            <a:lvl1pPr>
              <a:spcAft>
                <a:spcPts val="840"/>
              </a:spcAft>
              <a:defRPr sz="3600">
                <a:latin typeface="Franklin Gothic Medium" panose="020B0603020102020204" pitchFamily="34" charset="0"/>
              </a:defRPr>
            </a:lvl1pPr>
            <a:lvl2pPr>
              <a:defRPr sz="32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400">
                <a:latin typeface="Franklin Gothic Medium" panose="020B0603020102020204" pitchFamily="34" charset="0"/>
              </a:defRPr>
            </a:lvl4pPr>
            <a:lvl5pPr>
              <a:defRPr sz="2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9F6A67-E90E-3843-A9CC-06442C5D969B}"/>
              </a:ext>
            </a:extLst>
          </p:cNvPr>
          <p:cNvGrpSpPr/>
          <p:nvPr userDrawn="1"/>
        </p:nvGrpSpPr>
        <p:grpSpPr>
          <a:xfrm>
            <a:off x="11412163" y="6184500"/>
            <a:ext cx="487303" cy="479425"/>
            <a:chOff x="5847634" y="6184500"/>
            <a:chExt cx="487303" cy="47942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BD4AB59-8F4C-6640-84A4-BF360B88AFE8}"/>
                </a:ext>
              </a:extLst>
            </p:cNvPr>
            <p:cNvSpPr/>
            <p:nvPr userDrawn="1"/>
          </p:nvSpPr>
          <p:spPr>
            <a:xfrm>
              <a:off x="5847634" y="6184500"/>
              <a:ext cx="487303" cy="479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397" tIns="19199" rIns="38397" bIns="19199" anchor="ctr"/>
            <a:lstStyle/>
            <a:p>
              <a:pPr algn="ctr" defTabSz="76794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719CAD96-9BB2-AE46-B9DC-8C2CEE86690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908388" y="6305732"/>
              <a:ext cx="366654" cy="26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79" tIns="38390" rIns="76779" bIns="3839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MS PGothic" pitchFamily="34" charset="-128"/>
                </a:defRPr>
              </a:lvl9pPr>
            </a:lstStyle>
            <a:p>
              <a:pPr algn="ctr"/>
              <a:fld id="{ABE75692-30E1-4C0E-9CDE-B3D04D13CEC0}" type="slidenum">
                <a:rPr lang="id-ID" altLang="en-US" sz="1200" smtClean="0">
                  <a:solidFill>
                    <a:schemeClr val="tx1"/>
                  </a:solidFill>
                  <a:latin typeface="Raleway Light" pitchFamily="-65" charset="0"/>
                </a:rPr>
                <a:t>‹#›</a:t>
              </a:fld>
              <a:endParaRPr lang="id-ID" altLang="en-US" sz="1200" dirty="0">
                <a:solidFill>
                  <a:schemeClr val="tx1"/>
                </a:solidFill>
                <a:latin typeface="Raleway Light" pitchFamily="-65" charset="0"/>
              </a:endParaRPr>
            </a:p>
          </p:txBody>
        </p:sp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B70C419-AB61-1D4A-93A4-AB59F7FF4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32" y="6059070"/>
            <a:ext cx="1424062" cy="751225"/>
          </a:xfrm>
          <a:prstGeom prst="rect">
            <a:avLst/>
          </a:prstGeom>
        </p:spPr>
      </p:pic>
      <p:pic>
        <p:nvPicPr>
          <p:cNvPr id="17" name="HPTN Logo">
            <a:extLst>
              <a:ext uri="{FF2B5EF4-FFF2-40B4-BE49-F238E27FC236}">
                <a16:creationId xmlns:a16="http://schemas.microsoft.com/office/drawing/2014/main" id="{12C68830-08B5-7441-814F-41EAC37221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11" y="6001181"/>
            <a:ext cx="1808892" cy="70933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8903DED-FEB9-4D1D-A9DA-401DE6DA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6D86EE1-C20C-CA40-A13D-CE2286EEA1B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335BA14-8424-4E76-A64B-465B5B4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7118378-2DF0-4B58-90D7-07BA4D19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A1E9F8-8886-594A-A451-330054B25EF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5D93E7E-1210-4A9B-BCAD-43890DED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0" y="160592"/>
            <a:ext cx="10515163" cy="603337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233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E3168-D2A6-4897-43DF-19F9B9C5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C18A-321B-BF4E-B805-5B66D8139A66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EA4F0-DE15-F30D-B4E1-8E53E171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AF6F2-8322-2AD9-BC55-DED3C01F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F16-DC65-9446-90E0-791310A7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97" r:id="rId10"/>
    <p:sldLayoutId id="2147483674" r:id="rId11"/>
    <p:sldLayoutId id="2147483714" r:id="rId12"/>
    <p:sldLayoutId id="2147483716" r:id="rId13"/>
    <p:sldLayoutId id="2147483718" r:id="rId14"/>
    <p:sldLayoutId id="2147483719" r:id="rId15"/>
    <p:sldLayoutId id="214748372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19" y="2686050"/>
            <a:ext cx="8053821" cy="1326889"/>
          </a:xfrm>
        </p:spPr>
        <p:txBody>
          <a:bodyPr anchor="ctr" anchorCtr="0">
            <a:normAutofit fontScale="90000"/>
          </a:bodyPr>
          <a:lstStyle/>
          <a:p>
            <a:r>
              <a:rPr lang="en-GB" sz="4400" noProof="0" dirty="0">
                <a:solidFill>
                  <a:srgbClr val="002060"/>
                </a:solidFill>
              </a:rPr>
              <a:t>Cure Studies with B</a:t>
            </a:r>
            <a:r>
              <a:rPr lang="en-GB" sz="4400" dirty="0" err="1">
                <a:solidFill>
                  <a:srgbClr val="002060"/>
                </a:solidFill>
              </a:rPr>
              <a:t>roadly</a:t>
            </a:r>
            <a:r>
              <a:rPr lang="en-GB" sz="4400" dirty="0">
                <a:solidFill>
                  <a:srgbClr val="002060"/>
                </a:solidFill>
              </a:rPr>
              <a:t> Neutralizing Antibodies </a:t>
            </a:r>
            <a:r>
              <a:rPr lang="en-GB" sz="4400" noProof="0" dirty="0">
                <a:solidFill>
                  <a:srgbClr val="002060"/>
                </a:solidFill>
              </a:rPr>
              <a:t>in Africa</a:t>
            </a:r>
            <a:br>
              <a:rPr lang="en-GB" sz="4400" noProof="0" dirty="0"/>
            </a:br>
            <a:br>
              <a:rPr lang="en-GB" sz="4400" noProof="0" dirty="0"/>
            </a:br>
            <a:r>
              <a:rPr lang="en-GB" sz="1800" b="0" noProof="0" dirty="0">
                <a:solidFill>
                  <a:schemeClr val="tx1"/>
                </a:solidFill>
              </a:rPr>
              <a:t>Wadzanai Samaneka MBChB, MSc</a:t>
            </a:r>
            <a:br>
              <a:rPr lang="en-GB" sz="1800" b="0" noProof="0" dirty="0">
                <a:solidFill>
                  <a:schemeClr val="tx1"/>
                </a:solidFill>
              </a:rPr>
            </a:br>
            <a:r>
              <a:rPr lang="en-GB" sz="1800" b="0" noProof="0" dirty="0">
                <a:solidFill>
                  <a:schemeClr val="tx1"/>
                </a:solidFill>
              </a:rPr>
              <a:t>University of Zimbabwe</a:t>
            </a:r>
            <a:br>
              <a:rPr lang="en-GB" sz="2400" b="0" noProof="0" dirty="0">
                <a:solidFill>
                  <a:schemeClr val="tx1"/>
                </a:solidFill>
              </a:rPr>
            </a:b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449975"/>
            <a:ext cx="7357344" cy="6765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Session title: Towards a truly global HIV Cure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03C0C-1C17-664C-420A-A13E58D7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981" y="5081136"/>
            <a:ext cx="1392959" cy="1326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D7A1-5CBA-8E60-41AE-00BFAE6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038" y="5333779"/>
            <a:ext cx="1687378" cy="107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9022D-C154-D329-96A7-68D5BC23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61" y="5572439"/>
            <a:ext cx="137159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7240-2501-9D6F-56C6-9C582E90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984" y="441326"/>
            <a:ext cx="8944098" cy="1223964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Key Eligibility Criteria</a:t>
            </a:r>
            <a:r>
              <a:rPr lang="en-ZW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3C4A-926E-336D-48F9-22C3F8A9FE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W" sz="2400" b="1" dirty="0"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  <a:p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PWH, aged 18-60 years</a:t>
            </a:r>
          </a:p>
          <a:p>
            <a: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Naïve</a:t>
            </a:r>
          </a:p>
          <a:p>
            <a:r>
              <a:rPr lang="en-ZW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count &gt; 200 cells/mm</a:t>
            </a:r>
            <a:r>
              <a:rPr lang="en-ZW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Willingness to use 2 methods contraception if childbearing</a:t>
            </a:r>
          </a:p>
          <a:p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Ability/willingness to use barrier protection during ATI</a:t>
            </a:r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endParaRPr lang="en-ZW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1668D-92EC-7BCF-BF44-06A5BA8D32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W" sz="2000" b="1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Malignancy, AIDS defining conditions, immunosuppression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History of severe allergic reaction or chronic urticaria requiring treatment daily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Known Active Hep B or C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History of cardiovascular disease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Pregnancy or breastfeeding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Receipt of monoclonal Ab, or therapeutic vaccines</a:t>
            </a:r>
          </a:p>
          <a:p>
            <a:r>
              <a:rPr lang="en-ZW" sz="2000" dirty="0">
                <a:latin typeface="Arial" panose="020B0604020202020204" pitchFamily="34" charset="0"/>
                <a:cs typeface="Arial" panose="020B0604020202020204" pitchFamily="34" charset="0"/>
              </a:rPr>
              <a:t>Abnormal safety labs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476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6EAD927-DAE8-4AE3-98D5-D6275BF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97" y="160592"/>
            <a:ext cx="9895486" cy="60333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  <a:cs typeface="Calibri Light" panose="020F0302020204030204" pitchFamily="34" charset="0"/>
              </a:rPr>
              <a:t>Primary Objectives and Endpoints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EEDF9EC-9EEB-4072-9189-6888CA151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89385"/>
              </p:ext>
            </p:extLst>
          </p:nvPr>
        </p:nvGraphicFramePr>
        <p:xfrm>
          <a:off x="98854" y="1631091"/>
          <a:ext cx="11924270" cy="511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34">
                  <a:extLst>
                    <a:ext uri="{9D8B030D-6E8A-4147-A177-3AD203B41FA5}">
                      <a16:colId xmlns:a16="http://schemas.microsoft.com/office/drawing/2014/main" val="3153236173"/>
                    </a:ext>
                  </a:extLst>
                </a:gridCol>
                <a:gridCol w="5066536">
                  <a:extLst>
                    <a:ext uri="{9D8B030D-6E8A-4147-A177-3AD203B41FA5}">
                      <a16:colId xmlns:a16="http://schemas.microsoft.com/office/drawing/2014/main" val="2270596682"/>
                    </a:ext>
                  </a:extLst>
                </a:gridCol>
              </a:tblGrid>
              <a:tr h="491875">
                <a:tc>
                  <a:txBody>
                    <a:bodyPr/>
                    <a:lstStyle/>
                    <a:p>
                      <a:r>
                        <a:rPr lang="en-US" sz="2800" dirty="0"/>
                        <a:t>Primary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Endpoint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87608"/>
                  </a:ext>
                </a:extLst>
              </a:tr>
              <a:tr h="2468697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Safety Objective: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the </a:t>
                      </a:r>
                      <a:r>
                        <a:rPr lang="en-US" sz="2400" b="1" i="0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and tolerability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3BNC117-LS and 10-1074-LS at ART initiation and during the first two years of ART in adults living with HIV in sub-Saharan Africa. 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 ≥2 AE or SAE that are possibly, probably, or definitely related to the study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bNAbs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during Step 1 (judged by the blinded CMC).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78931"/>
                  </a:ext>
                </a:extLst>
              </a:tr>
              <a:tr h="2126502">
                <a:tc>
                  <a:txBody>
                    <a:bodyPr/>
                    <a:lstStyle/>
                    <a:p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Efficacy Objective: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Evaluate the impact of combination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bNAb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therapy plus ART as compared to placebo plus ART on the </a:t>
                      </a:r>
                      <a:r>
                        <a:rPr lang="en-US" sz="2400" b="1" i="0" u="non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to sustained VL ≥1000 c/mL </a:t>
                      </a:r>
                      <a:r>
                        <a:rPr lang="en-US" sz="2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a 4-week period.  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from ART discontinuation to sustained VL ≥1000 c/mL over a 4-week period (through Step 2).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38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0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6EAD927-DAE8-4AE3-98D5-D6275BF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0" y="160592"/>
            <a:ext cx="11258845" cy="60333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  <a:cs typeface="Calibri Light" panose="020F0302020204030204" pitchFamily="34" charset="0"/>
              </a:rPr>
              <a:t>Secondary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>
                <a:latin typeface="+mj-lt"/>
                <a:cs typeface="Calibri Light" panose="020F0302020204030204" pitchFamily="34" charset="0"/>
              </a:rPr>
              <a:t>Objectives and Endpoints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EEDF9EC-9EEB-4072-9189-6888CA151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53619"/>
              </p:ext>
            </p:extLst>
          </p:nvPr>
        </p:nvGraphicFramePr>
        <p:xfrm>
          <a:off x="160638" y="1573941"/>
          <a:ext cx="11936627" cy="532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375">
                  <a:extLst>
                    <a:ext uri="{9D8B030D-6E8A-4147-A177-3AD203B41FA5}">
                      <a16:colId xmlns:a16="http://schemas.microsoft.com/office/drawing/2014/main" val="3153236173"/>
                    </a:ext>
                  </a:extLst>
                </a:gridCol>
                <a:gridCol w="5000252">
                  <a:extLst>
                    <a:ext uri="{9D8B030D-6E8A-4147-A177-3AD203B41FA5}">
                      <a16:colId xmlns:a16="http://schemas.microsoft.com/office/drawing/2014/main" val="2270596682"/>
                    </a:ext>
                  </a:extLst>
                </a:gridCol>
              </a:tblGrid>
              <a:tr h="476228">
                <a:tc>
                  <a:txBody>
                    <a:bodyPr/>
                    <a:lstStyle/>
                    <a:p>
                      <a:r>
                        <a:rPr lang="en-US" sz="2800" dirty="0"/>
                        <a:t>Secondary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Endpoint(s)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87608"/>
                  </a:ext>
                </a:extLst>
              </a:tr>
              <a:tr h="2582931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</a:t>
                      </a:r>
                      <a:r>
                        <a:rPr lang="en-US" sz="2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from ART discontinuation to meeting virologic, immunologic, or clinical criteria 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(i.e., viral load, CD4 cell count, or development of severe acute retroviral syndrome) for ART restart.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from ART discontinuation to meeting virologic, immunologic or clinical criteria for ART restart.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9097"/>
                  </a:ext>
                </a:extLst>
              </a:tr>
              <a:tr h="222490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ability of 3BNC117-LS and 10-1074-LS at ART initiation and during the first two years of ART </a:t>
                      </a:r>
                      <a:r>
                        <a:rPr lang="en-US" sz="2400" b="1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induce post-intervention control.</a:t>
                      </a:r>
                      <a:r>
                        <a:rPr lang="en-US" sz="2400" b="1" i="0" kern="12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2400" b="1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of participants who do not meet ART restart criteria for 24 or more weeks after ART interruption (placebo vs.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bNAbs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1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0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16019-98CB-4E33-A46B-85CA3F9A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680881"/>
            <a:ext cx="10358718" cy="44960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Analytic treatment interruption</a:t>
            </a:r>
          </a:p>
          <a:p>
            <a:pPr lvl="1"/>
            <a:r>
              <a:rPr lang="en-US" dirty="0"/>
              <a:t>Safety monitoring and ART resumption criteria harmonized with other ACTG studies</a:t>
            </a:r>
          </a:p>
          <a:p>
            <a:pPr lvl="1"/>
            <a:r>
              <a:rPr lang="en-US" dirty="0"/>
              <a:t>Participants screened for hepatitis B before undergoing ATI </a:t>
            </a:r>
          </a:p>
          <a:p>
            <a:pPr lvl="1"/>
            <a:endParaRPr lang="en-US" sz="1000" dirty="0"/>
          </a:p>
          <a:p>
            <a:r>
              <a:rPr lang="en-US" dirty="0"/>
              <a:t>HIV transmission to sexual partners</a:t>
            </a:r>
          </a:p>
          <a:p>
            <a:pPr lvl="1"/>
            <a:r>
              <a:rPr lang="en-US" dirty="0"/>
              <a:t>STI monitoring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Plan is to facilitate </a:t>
            </a:r>
            <a:r>
              <a:rPr lang="en-US" dirty="0" err="1"/>
              <a:t>PrEP</a:t>
            </a:r>
            <a:r>
              <a:rPr lang="en-US" dirty="0"/>
              <a:t> access to partners, if interested; team surveyed potential sites to understand services already in place</a:t>
            </a:r>
          </a:p>
          <a:p>
            <a:pPr lvl="1"/>
            <a:r>
              <a:rPr lang="en-US" dirty="0"/>
              <a:t>Disclosure of participation in ATI study</a:t>
            </a:r>
          </a:p>
          <a:p>
            <a:pPr lvl="1"/>
            <a:endParaRPr lang="en-US" sz="1100" dirty="0"/>
          </a:p>
          <a:p>
            <a:r>
              <a:rPr lang="en-US" dirty="0"/>
              <a:t>Pregnancy and breastfeeding</a:t>
            </a:r>
          </a:p>
          <a:p>
            <a:pPr lvl="1"/>
            <a:r>
              <a:rPr lang="en-US" dirty="0"/>
              <a:t>People who are pregnant or breastfeeding will not be enrolled</a:t>
            </a:r>
          </a:p>
          <a:p>
            <a:pPr lvl="1"/>
            <a:r>
              <a:rPr lang="en-US" dirty="0"/>
              <a:t>People who </a:t>
            </a:r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/>
              <a:t> become pregnant must agree to use two methods of contraception, if participating in sexual activity that could lead to pregnancy</a:t>
            </a:r>
          </a:p>
          <a:p>
            <a:pPr lvl="1"/>
            <a:r>
              <a:rPr lang="en-US" dirty="0"/>
              <a:t>People who </a:t>
            </a:r>
            <a:r>
              <a:rPr lang="en-US" dirty="0">
                <a:solidFill>
                  <a:srgbClr val="FF0000"/>
                </a:solidFill>
              </a:rPr>
              <a:t>become</a:t>
            </a:r>
            <a:r>
              <a:rPr lang="en-US" dirty="0"/>
              <a:t> pregnant or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/>
              <a:t>breastfeeding will not undergo ATI</a:t>
            </a:r>
          </a:p>
          <a:p>
            <a:pPr lvl="1"/>
            <a:r>
              <a:rPr lang="en-US" dirty="0"/>
              <a:t>If pregnancy occurs during ATI, this will be an indication for ART resumption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9195E-CCC5-4A5F-93F5-4FB66188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53" y="77701"/>
            <a:ext cx="10515163" cy="60333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  <a:cs typeface="Calibri Light" panose="020F0302020204030204" pitchFamily="34" charset="0"/>
              </a:rPr>
              <a:t>Safety Monitoring</a:t>
            </a:r>
          </a:p>
        </p:txBody>
      </p:sp>
    </p:spTree>
    <p:extLst>
      <p:ext uri="{BB962C8B-B14F-4D97-AF65-F5344CB8AC3E}">
        <p14:creationId xmlns:p14="http://schemas.microsoft.com/office/powerpoint/2010/main" val="172261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F030C3-AA6B-D9CA-9E21-94A3C0D980D0}"/>
              </a:ext>
            </a:extLst>
          </p:cNvPr>
          <p:cNvSpPr txBox="1">
            <a:spLocks/>
          </p:cNvSpPr>
          <p:nvPr/>
        </p:nvSpPr>
        <p:spPr>
          <a:xfrm>
            <a:off x="138506" y="1533634"/>
            <a:ext cx="1325429" cy="1282339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7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700" b="1" dirty="0">
                <a:cs typeface="Arial" panose="020B0604020202020204" pitchFamily="34" charset="0"/>
              </a:rPr>
              <a:t>Disrupt </a:t>
            </a:r>
          </a:p>
          <a:p>
            <a:pPr marL="0" indent="0" algn="ctr">
              <a:buNone/>
            </a:pPr>
            <a:r>
              <a:rPr lang="en-US" sz="1700" b="1" dirty="0">
                <a:cs typeface="Arial" panose="020B0604020202020204" pitchFamily="34" charset="0"/>
              </a:rPr>
              <a:t>Latency</a:t>
            </a:r>
          </a:p>
          <a:p>
            <a:pPr marL="0" indent="0" algn="ctr">
              <a:buNone/>
            </a:pPr>
            <a:endParaRPr lang="en-US" sz="17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7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CF0C15-629D-71DB-B396-16FD1385C59A}"/>
              </a:ext>
            </a:extLst>
          </p:cNvPr>
          <p:cNvSpPr txBox="1">
            <a:spLocks/>
          </p:cNvSpPr>
          <p:nvPr/>
        </p:nvSpPr>
        <p:spPr>
          <a:xfrm>
            <a:off x="2317184" y="1058520"/>
            <a:ext cx="3040226" cy="417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cs typeface="Arial" panose="020B0604020202020204" pitchFamily="34" charset="0"/>
              </a:rPr>
              <a:t>In Development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9C10FD-45B4-0C57-3C95-A71D928F47D3}"/>
              </a:ext>
            </a:extLst>
          </p:cNvPr>
          <p:cNvSpPr txBox="1">
            <a:spLocks/>
          </p:cNvSpPr>
          <p:nvPr/>
        </p:nvSpPr>
        <p:spPr>
          <a:xfrm>
            <a:off x="5392976" y="1058520"/>
            <a:ext cx="4008083" cy="417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11A5CF-2DF7-2FAC-26DF-E8A0EDC68BB5}"/>
              </a:ext>
            </a:extLst>
          </p:cNvPr>
          <p:cNvSpPr txBox="1">
            <a:spLocks/>
          </p:cNvSpPr>
          <p:nvPr/>
        </p:nvSpPr>
        <p:spPr>
          <a:xfrm>
            <a:off x="9442368" y="1058520"/>
            <a:ext cx="2705556" cy="417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DFDF71-64A3-D3B7-DF5F-2DBFE555D8FF}"/>
              </a:ext>
            </a:extLst>
          </p:cNvPr>
          <p:cNvSpPr txBox="1">
            <a:spLocks/>
          </p:cNvSpPr>
          <p:nvPr/>
        </p:nvSpPr>
        <p:spPr>
          <a:xfrm>
            <a:off x="9442368" y="1533634"/>
            <a:ext cx="2705556" cy="294951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50" b="1" dirty="0">
                <a:cs typeface="Arial" panose="020B0604020202020204" pitchFamily="34" charset="0"/>
              </a:rPr>
              <a:t>A5366: </a:t>
            </a:r>
            <a:r>
              <a:rPr lang="en-US" sz="1450" b="1" dirty="0" err="1">
                <a:cs typeface="Arial" panose="020B0604020202020204" pitchFamily="34" charset="0"/>
              </a:rPr>
              <a:t>Vor</a:t>
            </a:r>
            <a:r>
              <a:rPr lang="en-US" sz="1450" b="1" dirty="0">
                <a:cs typeface="Arial" panose="020B0604020202020204" pitchFamily="34" charset="0"/>
              </a:rPr>
              <a:t>/</a:t>
            </a:r>
            <a:r>
              <a:rPr lang="en-US" sz="1450" b="1" dirty="0" err="1">
                <a:cs typeface="Arial" panose="020B0604020202020204" pitchFamily="34" charset="0"/>
              </a:rPr>
              <a:t>Tamoxfn</a:t>
            </a:r>
            <a:r>
              <a:rPr lang="en-US" sz="1450" b="1" dirty="0">
                <a:cs typeface="Arial" panose="020B0604020202020204" pitchFamily="34" charset="0"/>
              </a:rPr>
              <a:t> in women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E35913-8688-3589-97B4-B7A91E78AE2F}"/>
              </a:ext>
            </a:extLst>
          </p:cNvPr>
          <p:cNvSpPr txBox="1">
            <a:spLocks/>
          </p:cNvSpPr>
          <p:nvPr/>
        </p:nvSpPr>
        <p:spPr>
          <a:xfrm>
            <a:off x="2617418" y="1621117"/>
            <a:ext cx="2705556" cy="260774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50" b="1" dirty="0">
                <a:cs typeface="Arial" panose="020B0604020202020204" pitchFamily="34" charset="0"/>
              </a:rPr>
              <a:t>A5420: </a:t>
            </a:r>
            <a:r>
              <a:rPr lang="en-US" sz="1450" b="1" dirty="0" err="1">
                <a:cs typeface="Arial" panose="020B0604020202020204" pitchFamily="34" charset="0"/>
              </a:rPr>
              <a:t>Ixazomib</a:t>
            </a:r>
            <a:endParaRPr lang="en-US" sz="1450" b="1" dirty="0"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B9307D-303F-20FC-BB39-AB6DECB7EF2A}"/>
              </a:ext>
            </a:extLst>
          </p:cNvPr>
          <p:cNvSpPr txBox="1">
            <a:spLocks/>
          </p:cNvSpPr>
          <p:nvPr/>
        </p:nvSpPr>
        <p:spPr>
          <a:xfrm>
            <a:off x="2317184" y="1927404"/>
            <a:ext cx="2705556" cy="248343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50" b="1" dirty="0">
                <a:cs typeface="Arial" panose="020B0604020202020204" pitchFamily="34" charset="0"/>
              </a:rPr>
              <a:t>A5413: </a:t>
            </a:r>
            <a:r>
              <a:rPr lang="en-US" sz="1450" b="1" dirty="0" err="1">
                <a:cs typeface="Arial" panose="020B0604020202020204" pitchFamily="34" charset="0"/>
              </a:rPr>
              <a:t>Dasatinib</a:t>
            </a:r>
            <a:endParaRPr lang="en-US" sz="1450" b="1" dirty="0"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88BD921-9AB0-CCBA-BCA8-C47F22B7BB79}"/>
              </a:ext>
            </a:extLst>
          </p:cNvPr>
          <p:cNvSpPr txBox="1">
            <a:spLocks/>
          </p:cNvSpPr>
          <p:nvPr/>
        </p:nvSpPr>
        <p:spPr>
          <a:xfrm>
            <a:off x="1930640" y="2229889"/>
            <a:ext cx="2705556" cy="274439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50" b="1" dirty="0">
                <a:cs typeface="Arial" panose="020B0604020202020204" pitchFamily="34" charset="0"/>
              </a:rPr>
              <a:t>A5410: </a:t>
            </a:r>
            <a:r>
              <a:rPr lang="en-US" sz="1450" b="1" dirty="0" err="1">
                <a:cs typeface="Arial" panose="020B0604020202020204" pitchFamily="34" charset="0"/>
              </a:rPr>
              <a:t>Vorinostat</a:t>
            </a:r>
            <a:r>
              <a:rPr lang="en-US" sz="1450" b="1" dirty="0">
                <a:cs typeface="Arial" panose="020B0604020202020204" pitchFamily="34" charset="0"/>
              </a:rPr>
              <a:t> at ART start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0E1373-4867-F958-C31E-4A3380B816CE}"/>
              </a:ext>
            </a:extLst>
          </p:cNvPr>
          <p:cNvGrpSpPr/>
          <p:nvPr/>
        </p:nvGrpSpPr>
        <p:grpSpPr>
          <a:xfrm>
            <a:off x="151836" y="5564889"/>
            <a:ext cx="4178426" cy="573888"/>
            <a:chOff x="151836" y="5564889"/>
            <a:chExt cx="4178426" cy="573888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146C75CB-04A0-3985-6266-E8A3C0444187}"/>
                </a:ext>
              </a:extLst>
            </p:cNvPr>
            <p:cNvSpPr txBox="1">
              <a:spLocks/>
            </p:cNvSpPr>
            <p:nvPr/>
          </p:nvSpPr>
          <p:spPr>
            <a:xfrm>
              <a:off x="151836" y="5577473"/>
              <a:ext cx="1338761" cy="561304"/>
            </a:xfrm>
            <a:prstGeom prst="rect">
              <a:avLst/>
            </a:prstGeom>
            <a:solidFill>
              <a:srgbClr val="42DFFF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b="1" dirty="0">
                  <a:cs typeface="Arial" panose="020B0604020202020204" pitchFamily="34" charset="0"/>
                </a:rPr>
                <a:t>Gene Editing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4189C84A-A21F-6EBE-4F8B-109D53594FE7}"/>
                </a:ext>
              </a:extLst>
            </p:cNvPr>
            <p:cNvSpPr txBox="1">
              <a:spLocks/>
            </p:cNvSpPr>
            <p:nvPr/>
          </p:nvSpPr>
          <p:spPr>
            <a:xfrm>
              <a:off x="1542334" y="5564889"/>
              <a:ext cx="2787928" cy="282595"/>
            </a:xfrm>
            <a:prstGeom prst="rect">
              <a:avLst/>
            </a:prstGeom>
            <a:solidFill>
              <a:srgbClr val="42DFFF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A5419:  CAR-T/CCR5-Δ32 + Vax </a:t>
              </a:r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3FA15-48D8-6F5B-EC75-44FE9C7112C7}"/>
              </a:ext>
            </a:extLst>
          </p:cNvPr>
          <p:cNvSpPr txBox="1">
            <a:spLocks/>
          </p:cNvSpPr>
          <p:nvPr/>
        </p:nvSpPr>
        <p:spPr>
          <a:xfrm>
            <a:off x="1529808" y="2559148"/>
            <a:ext cx="2705556" cy="260869"/>
          </a:xfrm>
          <a:prstGeom prst="rect">
            <a:avLst/>
          </a:prstGeom>
          <a:solidFill>
            <a:srgbClr val="FFCCCC">
              <a:alpha val="50196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50" b="1" dirty="0">
                <a:cs typeface="Arial" panose="020B0604020202020204" pitchFamily="34" charset="0"/>
              </a:rPr>
              <a:t>A5428: Alendronate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3B048E-0B9F-62EE-56B0-AAB6CE20ABF6}"/>
              </a:ext>
            </a:extLst>
          </p:cNvPr>
          <p:cNvGrpSpPr/>
          <p:nvPr/>
        </p:nvGrpSpPr>
        <p:grpSpPr>
          <a:xfrm>
            <a:off x="151836" y="6171793"/>
            <a:ext cx="9290532" cy="497042"/>
            <a:chOff x="151836" y="6171793"/>
            <a:chExt cx="9290532" cy="497042"/>
          </a:xfrm>
        </p:grpSpPr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2C87BB8-FB1F-931D-1EB0-7E7865C43FD4}"/>
                </a:ext>
              </a:extLst>
            </p:cNvPr>
            <p:cNvSpPr txBox="1">
              <a:spLocks/>
            </p:cNvSpPr>
            <p:nvPr/>
          </p:nvSpPr>
          <p:spPr>
            <a:xfrm>
              <a:off x="5750804" y="6348065"/>
              <a:ext cx="3691564" cy="274439"/>
            </a:xfrm>
            <a:prstGeom prst="rect">
              <a:avLst/>
            </a:prstGeom>
            <a:solidFill>
              <a:srgbClr val="FFD5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A5385: Post-intervention Controller Study</a:t>
              </a: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A5571940-DD73-BE7E-1117-F48A02B6C33B}"/>
                </a:ext>
              </a:extLst>
            </p:cNvPr>
            <p:cNvSpPr txBox="1">
              <a:spLocks/>
            </p:cNvSpPr>
            <p:nvPr/>
          </p:nvSpPr>
          <p:spPr>
            <a:xfrm>
              <a:off x="151836" y="6171793"/>
              <a:ext cx="1338761" cy="497042"/>
            </a:xfrm>
            <a:prstGeom prst="rect">
              <a:avLst/>
            </a:prstGeom>
            <a:solidFill>
              <a:srgbClr val="FFD5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cs typeface="Arial" panose="020B0604020202020204" pitchFamily="34" charset="0"/>
                </a:rPr>
                <a:t>Destination cohort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348D4B-521B-1F62-A7A5-F5827B697A4A}"/>
              </a:ext>
            </a:extLst>
          </p:cNvPr>
          <p:cNvSpPr txBox="1"/>
          <p:nvPr/>
        </p:nvSpPr>
        <p:spPr>
          <a:xfrm>
            <a:off x="10342582" y="2004086"/>
            <a:ext cx="140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Scully et al, CID 2022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591E41-5468-B87B-14F9-291FA201878B}"/>
              </a:ext>
            </a:extLst>
          </p:cNvPr>
          <p:cNvGrpSpPr/>
          <p:nvPr/>
        </p:nvGrpSpPr>
        <p:grpSpPr>
          <a:xfrm>
            <a:off x="152641" y="3006066"/>
            <a:ext cx="11999156" cy="2529300"/>
            <a:chOff x="152641" y="3006066"/>
            <a:chExt cx="11999156" cy="2529300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16335B6B-D66E-BF3D-1B6B-48E99C516EAC}"/>
                </a:ext>
              </a:extLst>
            </p:cNvPr>
            <p:cNvSpPr txBox="1">
              <a:spLocks/>
            </p:cNvSpPr>
            <p:nvPr/>
          </p:nvSpPr>
          <p:spPr>
            <a:xfrm>
              <a:off x="152641" y="3008932"/>
              <a:ext cx="1325430" cy="2526434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err="1">
                  <a:cs typeface="Arial" panose="020B0604020202020204" pitchFamily="34" charset="0"/>
                </a:rPr>
                <a:t>Immuno</a:t>
              </a:r>
              <a:endParaRPr lang="en-US" sz="1600" b="1" dirty="0"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sz="1600" b="1" dirty="0">
                  <a:cs typeface="Arial" panose="020B0604020202020204" pitchFamily="34" charset="0"/>
                </a:rPr>
                <a:t>Therapies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9012D7EF-AC42-7F04-8512-8966A28DAD73}"/>
                </a:ext>
              </a:extLst>
            </p:cNvPr>
            <p:cNvSpPr txBox="1">
              <a:spLocks/>
            </p:cNvSpPr>
            <p:nvPr/>
          </p:nvSpPr>
          <p:spPr>
            <a:xfrm>
              <a:off x="9446240" y="3006066"/>
              <a:ext cx="2705557" cy="297179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A5369: CE-DNA Vaccine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324FEC64-6A21-4DA1-1606-B2B41E7A228C}"/>
                </a:ext>
              </a:extLst>
            </p:cNvPr>
            <p:cNvSpPr txBox="1">
              <a:spLocks/>
            </p:cNvSpPr>
            <p:nvPr/>
          </p:nvSpPr>
          <p:spPr>
            <a:xfrm>
              <a:off x="6590312" y="3243354"/>
              <a:ext cx="2705556" cy="265421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A5386: 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r>
                <a:rPr lang="en-US" sz="1450" b="1" dirty="0">
                  <a:cs typeface="Arial" panose="020B0604020202020204" pitchFamily="34" charset="0"/>
                </a:rPr>
                <a:t>/N-803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1B607DFD-364C-5BE8-2BA0-8E98E7CDFB24}"/>
                </a:ext>
              </a:extLst>
            </p:cNvPr>
            <p:cNvSpPr txBox="1">
              <a:spLocks/>
            </p:cNvSpPr>
            <p:nvPr/>
          </p:nvSpPr>
          <p:spPr>
            <a:xfrm>
              <a:off x="5797432" y="3555400"/>
              <a:ext cx="2705556" cy="265422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A5374: Vax/TLR7/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endParaRPr lang="en-US" sz="1450" b="1" dirty="0">
                <a:cs typeface="Arial" panose="020B0604020202020204" pitchFamily="34" charset="0"/>
              </a:endParaRP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159B25BC-E1B2-71B0-83F9-A5741B0E6DFE}"/>
                </a:ext>
              </a:extLst>
            </p:cNvPr>
            <p:cNvSpPr txBox="1">
              <a:spLocks/>
            </p:cNvSpPr>
            <p:nvPr/>
          </p:nvSpPr>
          <p:spPr>
            <a:xfrm>
              <a:off x="5312159" y="3869183"/>
              <a:ext cx="2705556" cy="274439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A5388: 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r>
                <a:rPr lang="en-US" sz="1450" b="1" dirty="0">
                  <a:cs typeface="Arial" panose="020B0604020202020204" pitchFamily="34" charset="0"/>
                </a:rPr>
                <a:t> at acute HIV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3447A61F-17FB-B6B0-8340-7CC9FAF4FB12}"/>
                </a:ext>
              </a:extLst>
            </p:cNvPr>
            <p:cNvSpPr txBox="1">
              <a:spLocks/>
            </p:cNvSpPr>
            <p:nvPr/>
          </p:nvSpPr>
          <p:spPr>
            <a:xfrm>
              <a:off x="5582094" y="4196610"/>
              <a:ext cx="2705557" cy="274438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A5416: 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r>
                <a:rPr lang="en-US" sz="1450" b="1" dirty="0">
                  <a:cs typeface="Arial" panose="020B0604020202020204" pitchFamily="34" charset="0"/>
                </a:rPr>
                <a:t> in SSA </a:t>
              </a: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BAEA73A5-E058-6D0C-79CC-D7ABEE55AF28}"/>
                </a:ext>
              </a:extLst>
            </p:cNvPr>
            <p:cNvSpPr txBox="1">
              <a:spLocks/>
            </p:cNvSpPr>
            <p:nvPr/>
          </p:nvSpPr>
          <p:spPr>
            <a:xfrm>
              <a:off x="2422285" y="4558849"/>
              <a:ext cx="2945315" cy="297178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A5417: 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r>
                <a:rPr lang="en-US" sz="1450" b="1" dirty="0">
                  <a:cs typeface="Arial" panose="020B0604020202020204" pitchFamily="34" charset="0"/>
                </a:rPr>
                <a:t> at ART start in SSA 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0D2C1223-8CF2-7945-B0D8-08673FE12039}"/>
                </a:ext>
              </a:extLst>
            </p:cNvPr>
            <p:cNvSpPr txBox="1">
              <a:spLocks/>
            </p:cNvSpPr>
            <p:nvPr/>
          </p:nvSpPr>
          <p:spPr>
            <a:xfrm>
              <a:off x="1542335" y="4909778"/>
              <a:ext cx="2705558" cy="282595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A5389: </a:t>
              </a:r>
              <a:r>
                <a:rPr lang="en-US" sz="1450" b="1" dirty="0" err="1">
                  <a:cs typeface="Arial" panose="020B0604020202020204" pitchFamily="34" charset="0"/>
                </a:rPr>
                <a:t>bNAb</a:t>
              </a:r>
              <a:r>
                <a:rPr lang="en-US" sz="1450" b="1" dirty="0">
                  <a:cs typeface="Arial" panose="020B0604020202020204" pitchFamily="34" charset="0"/>
                </a:rPr>
                <a:t> on ART or ATI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785E812A-3A14-34BC-BF58-546CC5CA4A95}"/>
                </a:ext>
              </a:extLst>
            </p:cNvPr>
            <p:cNvSpPr txBox="1">
              <a:spLocks/>
            </p:cNvSpPr>
            <p:nvPr/>
          </p:nvSpPr>
          <p:spPr>
            <a:xfrm>
              <a:off x="1817905" y="5249860"/>
              <a:ext cx="2705558" cy="263445"/>
            </a:xfrm>
            <a:prstGeom prst="rect">
              <a:avLst/>
            </a:prstGeom>
            <a:solidFill>
              <a:srgbClr val="73FB79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42900" indent="-3429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400"/>
                </a:spcAft>
                <a:buClr>
                  <a:schemeClr val="accent1"/>
                </a:buClr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50" b="1" dirty="0">
                  <a:cs typeface="Arial" panose="020B0604020202020204" pitchFamily="34" charset="0"/>
                </a:rPr>
                <a:t>A5422: B-cell Vax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25DE85-86D5-7CC6-051E-A4B6197D2853}"/>
                </a:ext>
              </a:extLst>
            </p:cNvPr>
            <p:cNvSpPr txBox="1"/>
            <p:nvPr/>
          </p:nvSpPr>
          <p:spPr>
            <a:xfrm>
              <a:off x="10342582" y="3323818"/>
              <a:ext cx="1604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Jacobson et al, AIDS 2023</a:t>
              </a:r>
            </a:p>
          </p:txBody>
        </p:sp>
      </p:grpSp>
      <p:pic>
        <p:nvPicPr>
          <p:cNvPr id="31" name="Picture 8" descr="Bill &amp; Melinda Gates Foundation">
            <a:extLst>
              <a:ext uri="{FF2B5EF4-FFF2-40B4-BE49-F238E27FC236}">
                <a16:creationId xmlns:a16="http://schemas.microsoft.com/office/drawing/2014/main" id="{B0D6FE00-355F-4026-2B97-CA9F8A3A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5" y="4602407"/>
            <a:ext cx="1303888" cy="3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News Releases">
            <a:extLst>
              <a:ext uri="{FF2B5EF4-FFF2-40B4-BE49-F238E27FC236}">
                <a16:creationId xmlns:a16="http://schemas.microsoft.com/office/drawing/2014/main" id="{01506751-E27E-5893-65F9-5257180D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12" y="4178847"/>
            <a:ext cx="833853" cy="5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70E076B4-BAA1-7263-20E0-993ABEBE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73" y="4306723"/>
            <a:ext cx="1073609" cy="4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ogo for Duke Consortia for HIV/AIDS Vaccine Development (CHAVD)">
            <a:extLst>
              <a:ext uri="{FF2B5EF4-FFF2-40B4-BE49-F238E27FC236}">
                <a16:creationId xmlns:a16="http://schemas.microsoft.com/office/drawing/2014/main" id="{29904877-E3E7-77BA-F99D-1763860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48" y="5253154"/>
            <a:ext cx="984281" cy="2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8DEED7AC-053C-A4EE-3062-08E9524A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81715"/>
            <a:ext cx="10515600" cy="65128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ACTG Cure TSG Pipeline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42567E-9D6E-D016-7994-46B2543F59A2}"/>
              </a:ext>
            </a:extLst>
          </p:cNvPr>
          <p:cNvSpPr/>
          <p:nvPr/>
        </p:nvSpPr>
        <p:spPr>
          <a:xfrm>
            <a:off x="1954535" y="4163039"/>
            <a:ext cx="9074392" cy="7677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BEEBA75-8C7D-A546-90AB-00ABC0B6C283}"/>
              </a:ext>
            </a:extLst>
          </p:cNvPr>
          <p:cNvSpPr txBox="1"/>
          <p:nvPr/>
        </p:nvSpPr>
        <p:spPr>
          <a:xfrm>
            <a:off x="9255109" y="3959318"/>
            <a:ext cx="28540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Study Population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(n=48):</a:t>
            </a:r>
          </a:p>
          <a:p>
            <a:pPr marL="214313" indent="-214313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18 -70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age</a:t>
            </a:r>
          </a:p>
          <a:p>
            <a:pPr marL="160735" indent="-160735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Current CD4 &gt; 450 </a:t>
            </a:r>
          </a:p>
          <a:p>
            <a:pPr marL="160735" indent="-160735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ART w/ VL &lt; LLOQ x &gt; 2yrs</a:t>
            </a:r>
          </a:p>
          <a:p>
            <a:pPr marL="160735" indent="-160735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Goal to enroll ~ 50% women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DAF23-B9C0-C84F-B7C0-CFF6782AEFB1}"/>
              </a:ext>
            </a:extLst>
          </p:cNvPr>
          <p:cNvSpPr/>
          <p:nvPr/>
        </p:nvSpPr>
        <p:spPr>
          <a:xfrm>
            <a:off x="2137718" y="49449"/>
            <a:ext cx="9978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A5416/HVTN806/HPTN108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Phase I, Randomized, Placebo-Controlled Study of of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(3BNC117-LS-J and 10-1074-LS-J) in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ART-treated Adults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living with HIV-1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SSA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ATI.  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Short Title: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Pausing ART Under Structured Evaluation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(Chairs: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Hosseinipour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Maboa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/Hahn/Caskey)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E07E1-7228-AA43-3642-CEE13143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582" y="1502290"/>
            <a:ext cx="7192733" cy="3724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FA3A6-BFB9-4C6F-5525-734D01A03A3B}"/>
              </a:ext>
            </a:extLst>
          </p:cNvPr>
          <p:cNvSpPr txBox="1"/>
          <p:nvPr/>
        </p:nvSpPr>
        <p:spPr>
          <a:xfrm>
            <a:off x="9415061" y="2533620"/>
            <a:ext cx="25341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Open May 2024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 sites: South Africa, Malawi,    	Botswana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ppt enrolled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FABDA-A832-98E7-BCD0-7C3186C68BFB}"/>
              </a:ext>
            </a:extLst>
          </p:cNvPr>
          <p:cNvSpPr txBox="1"/>
          <p:nvPr/>
        </p:nvSpPr>
        <p:spPr>
          <a:xfrm>
            <a:off x="1169846" y="5454334"/>
            <a:ext cx="10939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objective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Prevent return of viremia x 24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combination breadth against non-B viruses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Gain better understanding of 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elationship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activity + serum concentration AND rebound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(“breakthrough”) viruses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sensitivity/resistance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C55877-E879-6016-240B-8E5A5CAF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ZW" dirty="0"/>
          </a:p>
          <a:p>
            <a:r>
              <a:rPr lang="en-ZW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  have potential in HIV Cure, but</a:t>
            </a:r>
          </a:p>
          <a:p>
            <a:pPr lvl="1"/>
            <a:endParaRPr lang="en-Z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Long-term ART-free virologic control has not been achieved consistently in </a:t>
            </a:r>
            <a:r>
              <a:rPr lang="en-ZW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 studies performed to date</a:t>
            </a:r>
          </a:p>
          <a:p>
            <a:pPr lvl="1"/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The effects of </a:t>
            </a:r>
            <a:r>
              <a:rPr lang="en-ZW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 combinations at ART initiation have not yet been evaluated </a:t>
            </a:r>
          </a:p>
          <a:p>
            <a:pPr lvl="1"/>
            <a:r>
              <a:rPr lang="en-ZW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 cure studies have been primarily limited to subtype B geographic areas (with the exception of the ongoing FRESH cohort study in South Africa)</a:t>
            </a:r>
          </a:p>
          <a:p>
            <a:pPr marL="0" indent="0">
              <a:buNone/>
            </a:pPr>
            <a:endParaRPr lang="en-Z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of </a:t>
            </a:r>
            <a:r>
              <a:rPr lang="en-ZW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 may contribute greatly to HIV control in SSA, the region with highest burden and this may help to reshape the course of the epidemic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W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D21B8-B344-09A3-F1E4-89879814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595" y="160592"/>
            <a:ext cx="9808988" cy="603337"/>
          </a:xfrm>
        </p:spPr>
        <p:txBody>
          <a:bodyPr>
            <a:noAutofit/>
          </a:bodyPr>
          <a:lstStyle/>
          <a:p>
            <a:r>
              <a:rPr lang="en-ZW" sz="4000" dirty="0">
                <a:latin typeface="+mj-lt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2235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20B2AF-0933-7128-056D-3A79163D30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4322" y="2127932"/>
            <a:ext cx="3145809" cy="2499577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AA79B6-E00E-4D75-86F4-F57019EFD4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515182" y="1943858"/>
            <a:ext cx="1371719" cy="6889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460372-C931-37AA-8209-B2C5AD0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119" y="441325"/>
            <a:ext cx="8696972" cy="1223964"/>
          </a:xfrm>
        </p:spPr>
        <p:txBody>
          <a:bodyPr>
            <a:normAutofit/>
          </a:bodyPr>
          <a:lstStyle/>
          <a:p>
            <a:r>
              <a:rPr lang="en-ZW" sz="4000" dirty="0">
                <a:solidFill>
                  <a:srgbClr val="002060"/>
                </a:solidFill>
              </a:rPr>
              <a:t>Acknowledgements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3501FA-EC8C-0EA8-D530-AAB463BC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179" y="3281043"/>
            <a:ext cx="2761727" cy="54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2D156-52F7-A980-D924-3E327B2BA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033" y="3856298"/>
            <a:ext cx="2962913" cy="1542422"/>
          </a:xfrm>
          <a:prstGeom prst="rect">
            <a:avLst/>
          </a:prstGeom>
        </p:spPr>
      </p:pic>
      <p:pic>
        <p:nvPicPr>
          <p:cNvPr id="10" name="Picture 4" descr="Rockefeller University - Wikipedia">
            <a:extLst>
              <a:ext uri="{FF2B5EF4-FFF2-40B4-BE49-F238E27FC236}">
                <a16:creationId xmlns:a16="http://schemas.microsoft.com/office/drawing/2014/main" id="{88D871BC-4E45-C6B9-B080-88061D78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28" y="4079871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5994E-A622-023B-9F25-6326312D0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436" y="5306855"/>
            <a:ext cx="139610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0E4EB-35CC-2464-C1F7-82F5FED0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37" y="197708"/>
            <a:ext cx="9302453" cy="1467581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cs typeface="Calibri Light" panose="020F0302020204030204" pitchFamily="34" charset="0"/>
              </a:rPr>
              <a:t>HIV Cure-Related Research Strategies Under Investigation</a:t>
            </a:r>
            <a:br>
              <a:rPr lang="en-US" sz="4400" dirty="0">
                <a:cs typeface="Calibri Light" panose="020F0302020204030204" pitchFamily="34" charset="0"/>
              </a:rPr>
            </a:br>
            <a:endParaRPr lang="en-ZW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8F13C6-5D76-9E32-FECF-7EFA39872C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2187146"/>
            <a:ext cx="8284192" cy="3630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8E3783-92AD-FF3D-9F98-58DCD33A7710}"/>
              </a:ext>
            </a:extLst>
          </p:cNvPr>
          <p:cNvSpPr txBox="1"/>
          <p:nvPr/>
        </p:nvSpPr>
        <p:spPr>
          <a:xfrm>
            <a:off x="8966579" y="6223379"/>
            <a:ext cx="264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/>
              <a:t>Slide </a:t>
            </a:r>
            <a:r>
              <a:rPr lang="en-ZW" sz="1200" dirty="0" err="1"/>
              <a:t>Credit:Nicolas</a:t>
            </a:r>
            <a:r>
              <a:rPr lang="en-ZW" sz="1200" dirty="0"/>
              <a:t> </a:t>
            </a:r>
            <a:r>
              <a:rPr lang="en-ZW" sz="1200" dirty="0" err="1"/>
              <a:t>Chomont</a:t>
            </a:r>
            <a:endParaRPr lang="en-ZW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DD7C35-F6D4-A982-A3DA-A53FC94E2350}"/>
              </a:ext>
            </a:extLst>
          </p:cNvPr>
          <p:cNvSpPr/>
          <p:nvPr/>
        </p:nvSpPr>
        <p:spPr>
          <a:xfrm>
            <a:off x="8822724" y="4670854"/>
            <a:ext cx="1540477" cy="133453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9928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6B9A-ECE0-7F84-2D07-B0D2DA5B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790" y="238126"/>
            <a:ext cx="8863010" cy="1223964"/>
          </a:xfrm>
        </p:spPr>
        <p:txBody>
          <a:bodyPr>
            <a:normAutofit/>
          </a:bodyPr>
          <a:lstStyle/>
          <a:p>
            <a:r>
              <a:rPr lang="en-ZW" sz="4000" b="1" dirty="0">
                <a:solidFill>
                  <a:srgbClr val="002060"/>
                </a:solidFill>
              </a:rPr>
              <a:t>Why </a:t>
            </a:r>
            <a:r>
              <a:rPr lang="en-ZW" sz="4000" b="1" dirty="0" err="1">
                <a:solidFill>
                  <a:srgbClr val="002060"/>
                </a:solidFill>
              </a:rPr>
              <a:t>bNAbs</a:t>
            </a:r>
            <a:r>
              <a:rPr lang="en-ZW" sz="4000" b="1" dirty="0">
                <a:solidFill>
                  <a:srgbClr val="002060"/>
                </a:solidFill>
              </a:rPr>
              <a:t> for Cure Strategies in </a:t>
            </a:r>
            <a:r>
              <a:rPr lang="en-ZW" sz="4000" dirty="0">
                <a:solidFill>
                  <a:srgbClr val="002060"/>
                </a:solidFill>
              </a:rPr>
              <a:t>Africa</a:t>
            </a:r>
            <a:r>
              <a:rPr lang="en-ZW" sz="4000" b="1" dirty="0">
                <a:solidFill>
                  <a:srgbClr val="002060"/>
                </a:solidFill>
              </a:rPr>
              <a:t>?</a:t>
            </a:r>
            <a:endParaRPr lang="en-ZW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737A-C00B-4DCD-E495-87E77375C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290"/>
            <a:ext cx="5308600" cy="46593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research in HIV remission and cure research has largely occurred in US 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Europe where sub type B is  predominant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African continent carries the greatest burden of the HIV pandemic where non-subtype B viruses are in circulation-subtype C most common in LMIC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 differences between HIV  epidemic in African countries, age and sex distribution, prevalence of comorbidities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affect impact of a cure intervention</a:t>
            </a:r>
          </a:p>
          <a:p>
            <a:endParaRPr lang="en-ZW" dirty="0"/>
          </a:p>
        </p:txBody>
      </p:sp>
      <p:pic>
        <p:nvPicPr>
          <p:cNvPr id="5" name="Content Placeholder 4" descr="Frontiers | Can Broadly Neutralizing HIV-1 Antibodies Help Achieve an  ART-Free Remission?">
            <a:extLst>
              <a:ext uri="{FF2B5EF4-FFF2-40B4-BE49-F238E27FC236}">
                <a16:creationId xmlns:a16="http://schemas.microsoft.com/office/drawing/2014/main" id="{6694E249-77FC-227F-467B-BF4FB14911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665290"/>
            <a:ext cx="5675513" cy="37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4573C-1961-8C65-60F0-8CCE8499940F}"/>
              </a:ext>
            </a:extLst>
          </p:cNvPr>
          <p:cNvSpPr txBox="1"/>
          <p:nvPr/>
        </p:nvSpPr>
        <p:spPr>
          <a:xfrm>
            <a:off x="711200" y="6325849"/>
            <a:ext cx="1132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Gossez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AIDS 2019, Kinloch 2019, Lee AIDS 2019,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ProdgerClin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Inf Dis 2017, Prodger JCI Insight 2020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Hsu Front Immunol 2021</a:t>
            </a:r>
            <a:endParaRPr lang="en-ZW" sz="1200" dirty="0"/>
          </a:p>
        </p:txBody>
      </p:sp>
    </p:spTree>
    <p:extLst>
      <p:ext uri="{BB962C8B-B14F-4D97-AF65-F5344CB8AC3E}">
        <p14:creationId xmlns:p14="http://schemas.microsoft.com/office/powerpoint/2010/main" val="281201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2C383-93FA-4B13-A716-0F842D81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82" y="1304365"/>
            <a:ext cx="10130118" cy="269202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/>
              <a:t>Broadly- </a:t>
            </a:r>
            <a:r>
              <a:rPr lang="en-US" dirty="0"/>
              <a:t>neutralizing HIV-specific monoclonal antibodies (</a:t>
            </a:r>
            <a:r>
              <a:rPr lang="en-US" dirty="0" err="1"/>
              <a:t>bNAbs</a:t>
            </a:r>
            <a:r>
              <a:rPr lang="en-US" dirty="0"/>
              <a:t>) have been shown in pre-clinical and some clinical studies to: </a:t>
            </a:r>
          </a:p>
          <a:p>
            <a:pPr lvl="1"/>
            <a:r>
              <a:rPr lang="en-US" dirty="0"/>
              <a:t>Exert antiviral activity</a:t>
            </a:r>
          </a:p>
          <a:p>
            <a:pPr lvl="1"/>
            <a:r>
              <a:rPr lang="en-US" dirty="0"/>
              <a:t>Limit reservoir seeding</a:t>
            </a:r>
          </a:p>
          <a:p>
            <a:pPr lvl="1"/>
            <a:r>
              <a:rPr lang="en-US" dirty="0"/>
              <a:t>Reduce reservoir size</a:t>
            </a:r>
          </a:p>
          <a:p>
            <a:pPr lvl="1"/>
            <a:r>
              <a:rPr lang="en-US" dirty="0"/>
              <a:t>Enhance antigenic specific immune responses (vaccinal effect)</a:t>
            </a:r>
          </a:p>
          <a:p>
            <a:r>
              <a:rPr lang="en-US" dirty="0" err="1"/>
              <a:t>bNAbs</a:t>
            </a:r>
            <a:r>
              <a:rPr lang="en-US" dirty="0"/>
              <a:t> may facilitate long-term viral control </a:t>
            </a:r>
            <a:r>
              <a:rPr lang="en-US" i="1" dirty="0"/>
              <a:t>after </a:t>
            </a:r>
            <a:r>
              <a:rPr lang="en-US" dirty="0" err="1"/>
              <a:t>bNAb</a:t>
            </a:r>
            <a:r>
              <a:rPr lang="en-US" dirty="0"/>
              <a:t> exposure</a:t>
            </a:r>
          </a:p>
          <a:p>
            <a:pPr lvl="1"/>
            <a:r>
              <a:rPr lang="en-US" dirty="0"/>
              <a:t>Demonstrated in a subset of animals who received </a:t>
            </a:r>
            <a:r>
              <a:rPr lang="en-US" dirty="0">
                <a:solidFill>
                  <a:srgbClr val="FF0000"/>
                </a:solidFill>
              </a:rPr>
              <a:t>3BNC117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10-1074</a:t>
            </a:r>
            <a:r>
              <a:rPr lang="en-US" dirty="0"/>
              <a:t> during early SHIV-AD8 infection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EAEE7-47E9-4798-94F7-B0DF7377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0"/>
            <a:ext cx="9955306" cy="995424"/>
          </a:xfrm>
        </p:spPr>
        <p:txBody>
          <a:bodyPr>
            <a:normAutofit/>
          </a:bodyPr>
          <a:lstStyle/>
          <a:p>
            <a:r>
              <a:rPr lang="en-US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bNAbs</a:t>
            </a:r>
            <a:r>
              <a:rPr lang="en-US" b="1" dirty="0">
                <a:solidFill>
                  <a:srgbClr val="002060"/>
                </a:solidFill>
              </a:rPr>
              <a:t> in Cure Strategies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45C91-49E9-4EB9-895A-1E0F2F9964B5}"/>
              </a:ext>
            </a:extLst>
          </p:cNvPr>
          <p:cNvSpPr txBox="1"/>
          <p:nvPr/>
        </p:nvSpPr>
        <p:spPr>
          <a:xfrm>
            <a:off x="0" y="6405287"/>
            <a:ext cx="12192000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1200" dirty="0"/>
              <a:t>Caskey, Nature 2015; Lynch, Sci Trans Med 2015;</a:t>
            </a:r>
            <a:r>
              <a:rPr lang="en-US" sz="1200" baseline="30000" dirty="0"/>
              <a:t> </a:t>
            </a:r>
            <a:r>
              <a:rPr lang="en-US" sz="1200" dirty="0"/>
              <a:t>Caskey, Nature Med 2017; Stephenson, CROI 2019; Bolton, J </a:t>
            </a:r>
            <a:r>
              <a:rPr lang="en-US" sz="1200" dirty="0" err="1"/>
              <a:t>Virol</a:t>
            </a:r>
            <a:r>
              <a:rPr lang="en-US" sz="1200" dirty="0"/>
              <a:t> 2015; Nishimura, Nature 2017; Gaebler, Nature 2022; Mendoza, Nature 2018; </a:t>
            </a:r>
            <a:r>
              <a:rPr lang="en-US" sz="1200" dirty="0" err="1"/>
              <a:t>Borducchi</a:t>
            </a:r>
            <a:r>
              <a:rPr lang="en-US" sz="1200" dirty="0"/>
              <a:t>, Nature 2018; Nishimura, J Exp Med 2020, </a:t>
            </a:r>
            <a:r>
              <a:rPr lang="en-US" sz="1200" dirty="0" err="1"/>
              <a:t>Gunst</a:t>
            </a:r>
            <a:r>
              <a:rPr lang="en-US" sz="1200" dirty="0"/>
              <a:t>, Nat Med 2022, </a:t>
            </a:r>
            <a:r>
              <a:rPr lang="en-US" sz="1200" dirty="0" err="1"/>
              <a:t>Gunst</a:t>
            </a:r>
            <a:r>
              <a:rPr lang="en-US" sz="1200" dirty="0"/>
              <a:t>, Nat Med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2F40A-2599-4BD8-97B0-2A1E55C29328}"/>
              </a:ext>
            </a:extLst>
          </p:cNvPr>
          <p:cNvSpPr txBox="1"/>
          <p:nvPr/>
        </p:nvSpPr>
        <p:spPr>
          <a:xfrm>
            <a:off x="4108656" y="6208913"/>
            <a:ext cx="155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Weeks after Infection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175E5-EA76-419D-89A7-D87F51B5E00E}"/>
              </a:ext>
            </a:extLst>
          </p:cNvPr>
          <p:cNvGrpSpPr/>
          <p:nvPr/>
        </p:nvGrpSpPr>
        <p:grpSpPr>
          <a:xfrm>
            <a:off x="792999" y="3996387"/>
            <a:ext cx="10999541" cy="2408900"/>
            <a:chOff x="170029" y="3814562"/>
            <a:chExt cx="10999541" cy="2567575"/>
          </a:xfrm>
        </p:grpSpPr>
        <p:pic>
          <p:nvPicPr>
            <p:cNvPr id="8" name="Picture 1" descr="page4image42705856">
              <a:extLst>
                <a:ext uri="{FF2B5EF4-FFF2-40B4-BE49-F238E27FC236}">
                  <a16:creationId xmlns:a16="http://schemas.microsoft.com/office/drawing/2014/main" id="{6CC6BD71-86F0-4B0A-84EF-FCB69FFBE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" t="17497" b="42672"/>
            <a:stretch/>
          </p:blipFill>
          <p:spPr bwMode="auto">
            <a:xfrm>
              <a:off x="486137" y="4586813"/>
              <a:ext cx="6075010" cy="170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page4image42705856">
              <a:extLst>
                <a:ext uri="{FF2B5EF4-FFF2-40B4-BE49-F238E27FC236}">
                  <a16:creationId xmlns:a16="http://schemas.microsoft.com/office/drawing/2014/main" id="{819B7AC2-4880-4E6F-92B3-7CDE8232A9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" t="57207" r="46642" b="2962"/>
            <a:stretch/>
          </p:blipFill>
          <p:spPr bwMode="auto">
            <a:xfrm>
              <a:off x="6736466" y="4679414"/>
              <a:ext cx="3183038" cy="170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8A7EE-8688-4D8A-96B6-F97644489BF6}"/>
                </a:ext>
              </a:extLst>
            </p:cNvPr>
            <p:cNvSpPr txBox="1"/>
            <p:nvPr/>
          </p:nvSpPr>
          <p:spPr>
            <a:xfrm rot="16200000">
              <a:off x="-486240" y="5382647"/>
              <a:ext cx="15895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Viral RNA (copies/mL)</a:t>
              </a:r>
            </a:p>
          </p:txBody>
        </p:sp>
        <p:pic>
          <p:nvPicPr>
            <p:cNvPr id="12" name="Picture 1" descr="page4image42705856">
              <a:extLst>
                <a:ext uri="{FF2B5EF4-FFF2-40B4-BE49-F238E27FC236}">
                  <a16:creationId xmlns:a16="http://schemas.microsoft.com/office/drawing/2014/main" id="{A2B1E088-249A-4B8D-BB40-6AF2778C8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" b="82803"/>
            <a:stretch/>
          </p:blipFill>
          <p:spPr bwMode="auto">
            <a:xfrm>
              <a:off x="2252974" y="3814562"/>
              <a:ext cx="6381739" cy="77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67CF94-7400-47A8-8053-BBBF399C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7805" y="5438253"/>
              <a:ext cx="1251765" cy="363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27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3BF5-957D-6E2E-807F-B3BFF246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746" y="365126"/>
            <a:ext cx="10081054" cy="315912"/>
          </a:xfrm>
        </p:spPr>
        <p:txBody>
          <a:bodyPr>
            <a:normAutofit fontScale="90000"/>
          </a:bodyPr>
          <a:lstStyle/>
          <a:p>
            <a:r>
              <a:rPr lang="en-ZW" b="1" dirty="0">
                <a:solidFill>
                  <a:srgbClr val="002060"/>
                </a:solidFill>
              </a:rPr>
              <a:t>  </a:t>
            </a:r>
            <a:r>
              <a:rPr lang="en-ZW" b="1" dirty="0" err="1">
                <a:solidFill>
                  <a:srgbClr val="002060"/>
                </a:solidFill>
              </a:rPr>
              <a:t>bNAbs</a:t>
            </a:r>
            <a:r>
              <a:rPr lang="en-ZW" b="1" dirty="0">
                <a:solidFill>
                  <a:srgbClr val="002060"/>
                </a:solidFill>
              </a:rPr>
              <a:t> at ART Initiation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87F7FE-DB59-6000-4870-A6BBFE80D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6366" y="2726267"/>
            <a:ext cx="3353268" cy="3450696"/>
          </a:xfr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D47DBF-5FC7-DA89-9C64-73C972E4FC1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i="1" dirty="0" err="1"/>
              <a:t>eCLEAR</a:t>
            </a:r>
            <a:r>
              <a:rPr lang="en-US" sz="2400" b="1" i="1" dirty="0"/>
              <a:t> study </a:t>
            </a:r>
            <a:r>
              <a:rPr lang="en-US" sz="2400" dirty="0"/>
              <a:t>showed that 3BNC117 administration at ART initiation was associated with viral load decay and enhanced immune responses:</a:t>
            </a:r>
          </a:p>
          <a:p>
            <a:pPr lvl="1"/>
            <a:r>
              <a:rPr lang="en-US" dirty="0"/>
              <a:t>3BNC117 treatment accelerated clearance of infected cells compared to ART only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Enhanced HIV gag-specific CD8 T cell responses were observed among 3BNC117-treated individuals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Delayed time to viral rebound after ATI among participants harboring 3BNC117 sensitive pre-ART viruses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B0169-9F4A-2A83-3A5D-FBBF18E39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97" y="774760"/>
            <a:ext cx="5569236" cy="1656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DD098-AAB8-54D6-CA30-2005544A2A35}"/>
              </a:ext>
            </a:extLst>
          </p:cNvPr>
          <p:cNvSpPr txBox="1"/>
          <p:nvPr/>
        </p:nvSpPr>
        <p:spPr>
          <a:xfrm flipH="1">
            <a:off x="8060266" y="6492875"/>
            <a:ext cx="259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400" dirty="0" err="1"/>
              <a:t>Gunst</a:t>
            </a:r>
            <a:r>
              <a:rPr lang="en-ZW" sz="1400" dirty="0"/>
              <a:t> Nat Med 2022</a:t>
            </a:r>
          </a:p>
        </p:txBody>
      </p:sp>
    </p:spTree>
    <p:extLst>
      <p:ext uri="{BB962C8B-B14F-4D97-AF65-F5344CB8AC3E}">
        <p14:creationId xmlns:p14="http://schemas.microsoft.com/office/powerpoint/2010/main" val="2829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91513-59A2-8324-8AE2-6EBFAD134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Randomized, Placebo-Controlled Study of the Combination of two Long-Acting Broadly Neutralizing Antibodies at ART Initiation in Adults Living with HIV in Sub-Saharan Africa</a:t>
            </a:r>
          </a:p>
          <a:p>
            <a:pPr marL="0" indent="0"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 Title: 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ntiretrovirals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ombined with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ntibodies for HIV-1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ure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kumimoji="0" lang="en-US" sz="32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frica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ACACIA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Chairs: Crowell/Samaneka/Caskey/Bar)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endParaRPr lang="en-US" sz="3400" dirty="0">
              <a:solidFill>
                <a:srgbClr val="002060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Z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3C6B5-3B87-D0CA-B896-A45934B1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4000" dirty="0">
                <a:latin typeface="+mj-lt"/>
                <a:cs typeface="Calibri Light" panose="020F0302020204030204" pitchFamily="34" charset="0"/>
              </a:rPr>
              <a:t>A5417:ACACIA</a:t>
            </a:r>
          </a:p>
        </p:txBody>
      </p:sp>
    </p:spTree>
    <p:extLst>
      <p:ext uri="{BB962C8B-B14F-4D97-AF65-F5344CB8AC3E}">
        <p14:creationId xmlns:p14="http://schemas.microsoft.com/office/powerpoint/2010/main" val="289103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E1385-921E-437C-8A71-398D196D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8" y="1507524"/>
            <a:ext cx="10093411" cy="5055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Rationale</a:t>
            </a:r>
          </a:p>
          <a:p>
            <a:r>
              <a:rPr lang="en-US" dirty="0"/>
              <a:t>Interventions targeting the viral reservoir at ART initiation </a:t>
            </a:r>
            <a:r>
              <a:rPr lang="en-US" u="sng" dirty="0"/>
              <a:t>may alter the course of HIV infection</a:t>
            </a:r>
          </a:p>
          <a:p>
            <a:r>
              <a:rPr lang="en-US" dirty="0"/>
              <a:t>3BNC117-LS and 10-1074-LS are two </a:t>
            </a:r>
            <a:r>
              <a:rPr lang="en-US" dirty="0" err="1"/>
              <a:t>bNAbs</a:t>
            </a:r>
            <a:r>
              <a:rPr lang="en-US" dirty="0"/>
              <a:t> that have shown promising characteristics in pre-clinical and limited clinical studies</a:t>
            </a:r>
          </a:p>
          <a:p>
            <a:r>
              <a:rPr lang="en-US" dirty="0"/>
              <a:t>Cure interventions need to be tested in sub-Saharan Africa, the region most affected by the global HIV pandemic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Hypotheses</a:t>
            </a:r>
          </a:p>
          <a:p>
            <a:r>
              <a:rPr lang="en-US" dirty="0"/>
              <a:t>Administration of a combination of two long-acting </a:t>
            </a:r>
            <a:r>
              <a:rPr lang="en-US" dirty="0" err="1"/>
              <a:t>bNAbs</a:t>
            </a:r>
            <a:r>
              <a:rPr lang="en-US" dirty="0"/>
              <a:t>, 3BNC117-LS and 10-1074-LS, at ART initiation will: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 safe and well tolerated in people living with HIV in sub-Saharan Africa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Interfere with the establishment of the viral reservoir and modulate anti-HIV-1 immune responses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Lead to long-term ART-free virologic control in a subset of participants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F11D8D-475A-45C4-93EC-0A3DC9B3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41" y="133689"/>
            <a:ext cx="9907840" cy="603337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+mj-lt"/>
              </a:rPr>
              <a:t>Rationale and Hypotheses</a:t>
            </a:r>
          </a:p>
        </p:txBody>
      </p:sp>
    </p:spTree>
    <p:extLst>
      <p:ext uri="{BB962C8B-B14F-4D97-AF65-F5344CB8AC3E}">
        <p14:creationId xmlns:p14="http://schemas.microsoft.com/office/powerpoint/2010/main" val="48753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165BA-398C-4EB1-8574-18CDCA4C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1532238"/>
            <a:ext cx="10884569" cy="5165169"/>
          </a:xfrm>
        </p:spPr>
        <p:txBody>
          <a:bodyPr>
            <a:normAutofit/>
          </a:bodyPr>
          <a:lstStyle/>
          <a:p>
            <a:r>
              <a:rPr lang="en-US" sz="2400" dirty="0"/>
              <a:t>ACTG sites in SSA  with demonstrated capacity to administer </a:t>
            </a:r>
            <a:r>
              <a:rPr lang="en-US" sz="2400" dirty="0" err="1"/>
              <a:t>bNAbs</a:t>
            </a:r>
            <a:r>
              <a:rPr lang="en-US" sz="2400" dirty="0"/>
              <a:t> (such as through prior participation in AMP)</a:t>
            </a:r>
          </a:p>
          <a:p>
            <a:r>
              <a:rPr lang="en-US" sz="2400" dirty="0"/>
              <a:t>Sites have demonstrated ability to recruit newly-diagnosed/viremic PWH and familiarity with local regulatory environment surrounding ATI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Access to </a:t>
            </a:r>
            <a:r>
              <a:rPr lang="en-US" sz="2400" dirty="0" err="1"/>
              <a:t>PrEP</a:t>
            </a:r>
            <a:r>
              <a:rPr lang="en-US" sz="2400" dirty="0"/>
              <a:t> for partners – initial survey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9 interested and pre-selected sites: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6FEC4-4263-4313-9CA5-A985B5CD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0" y="58992"/>
            <a:ext cx="10515163" cy="60333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Participating Sites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B5E9D-58F8-35DB-6734-504547A4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909" y="3429000"/>
            <a:ext cx="3039292" cy="33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9C579F-7055-40CF-A8AF-815FAE8D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147"/>
            <a:ext cx="10515600" cy="5652120"/>
          </a:xfrm>
        </p:spPr>
        <p:txBody>
          <a:bodyPr>
            <a:normAutofit fontScale="47500" lnSpcReduction="20000"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3300" b="1" dirty="0"/>
          </a:p>
          <a:p>
            <a:r>
              <a:rPr lang="en-US" sz="3300" b="1" dirty="0"/>
              <a:t>Population: </a:t>
            </a:r>
            <a:r>
              <a:rPr lang="en-US" sz="3300" dirty="0"/>
              <a:t>135 participants living with HIV, aged 18-60 years, from ACTG sites in sub-Saharan Africa (9 sites in South Africa, Malawi, Botswana, Zimbabwe)</a:t>
            </a:r>
          </a:p>
          <a:p>
            <a:r>
              <a:rPr lang="en-US" sz="3300" b="1" dirty="0"/>
              <a:t>Interventions:</a:t>
            </a:r>
            <a:r>
              <a:rPr lang="en-US" sz="3300" dirty="0"/>
              <a:t> (Randomized 2:1)</a:t>
            </a:r>
          </a:p>
          <a:p>
            <a:pPr lvl="1"/>
            <a:r>
              <a:rPr lang="en-US" sz="3300" dirty="0"/>
              <a:t>Group 1 (n=90): 3BNC117-LS and 10-1074-LS and INSTI-based ART</a:t>
            </a:r>
          </a:p>
          <a:p>
            <a:pPr lvl="1"/>
            <a:r>
              <a:rPr lang="en-US" sz="3300" dirty="0"/>
              <a:t>Group 2 (n=45): Placebo infusions and INSTI-based ART</a:t>
            </a:r>
          </a:p>
          <a:p>
            <a:r>
              <a:rPr lang="en-US" sz="3300" b="1" dirty="0">
                <a:solidFill>
                  <a:srgbClr val="000000"/>
                </a:solidFill>
              </a:rPr>
              <a:t>Follow-up: </a:t>
            </a:r>
            <a:r>
              <a:rPr lang="en-US" sz="3300" dirty="0">
                <a:solidFill>
                  <a:srgbClr val="000000"/>
                </a:solidFill>
              </a:rPr>
              <a:t>After a </a:t>
            </a:r>
            <a:r>
              <a:rPr lang="en-US" sz="3300" dirty="0" err="1">
                <a:solidFill>
                  <a:srgbClr val="000000"/>
                </a:solidFill>
              </a:rPr>
              <a:t>bNAb</a:t>
            </a:r>
            <a:r>
              <a:rPr lang="en-US" sz="3300" dirty="0">
                <a:solidFill>
                  <a:srgbClr val="000000"/>
                </a:solidFill>
              </a:rPr>
              <a:t> wash-out period (60-84 weeks; duration guided by PK data from sentinel participants), participants will undergo ATI</a:t>
            </a:r>
          </a:p>
          <a:p>
            <a:r>
              <a:rPr lang="en-US" sz="3300" b="1" dirty="0">
                <a:solidFill>
                  <a:srgbClr val="000000"/>
                </a:solidFill>
              </a:rPr>
              <a:t>Primary efficacy endpoint: </a:t>
            </a:r>
            <a:r>
              <a:rPr lang="en-US" sz="33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Time from ART discontinuation to sustained VL ≥1000 c/mL over a 4-week period</a:t>
            </a:r>
            <a:endParaRPr lang="en-US" sz="3300" dirty="0"/>
          </a:p>
          <a:p>
            <a:r>
              <a:rPr lang="en-US" sz="3300" b="1" dirty="0">
                <a:solidFill>
                  <a:srgbClr val="000000"/>
                </a:solidFill>
              </a:rPr>
              <a:t>Primary safety endpoint: </a:t>
            </a:r>
            <a:r>
              <a:rPr lang="en-US" sz="33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Grade ≥2 </a:t>
            </a:r>
            <a:r>
              <a:rPr lang="en-US" sz="33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bNAb</a:t>
            </a:r>
            <a:r>
              <a:rPr lang="en-US" sz="33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-related AE or SAEs</a:t>
            </a:r>
            <a:endParaRPr lang="en-US" sz="33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B39D44-8F94-455A-8C60-EA162346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Study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AF1AA-D430-4467-B266-1C03F9B005D5}"/>
              </a:ext>
            </a:extLst>
          </p:cNvPr>
          <p:cNvSpPr txBox="1"/>
          <p:nvPr/>
        </p:nvSpPr>
        <p:spPr>
          <a:xfrm>
            <a:off x="289030" y="5696854"/>
            <a:ext cx="11613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endParaRPr lang="en-US" sz="1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CCE6A-A88A-F094-2A76-CF35D83D0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9" y="1359243"/>
            <a:ext cx="11304945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939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1545</TotalTime>
  <Words>2296</Words>
  <Application>Microsoft Office PowerPoint</Application>
  <PresentationFormat>Widescreen</PresentationFormat>
  <Paragraphs>228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MS PGothic</vt:lpstr>
      <vt:lpstr>Aptos</vt:lpstr>
      <vt:lpstr>Arial</vt:lpstr>
      <vt:lpstr>Calibri</vt:lpstr>
      <vt:lpstr>Calibri Light</vt:lpstr>
      <vt:lpstr>Franklin Gothic Demi</vt:lpstr>
      <vt:lpstr>Franklin Gothic Medium</vt:lpstr>
      <vt:lpstr>HardingText-Regular</vt:lpstr>
      <vt:lpstr>IAS Ribbon Sans Bold</vt:lpstr>
      <vt:lpstr>IAS Ribbon Sans Regular</vt:lpstr>
      <vt:lpstr>Raleway Light</vt:lpstr>
      <vt:lpstr>Segoe UI</vt:lpstr>
      <vt:lpstr>Times New Roman</vt:lpstr>
      <vt:lpstr>Verdana</vt:lpstr>
      <vt:lpstr>Verdana Bold</vt:lpstr>
      <vt:lpstr>Wingdings</vt:lpstr>
      <vt:lpstr>IAS2023</vt:lpstr>
      <vt:lpstr>Cure Studies with Broadly Neutralizing Antibodies in Africa  Wadzanai Samaneka MBChB, MSc University of Zimbabwe </vt:lpstr>
      <vt:lpstr>HIV Cure-Related Research Strategies Under Investigation </vt:lpstr>
      <vt:lpstr>Why bNAbs for Cure Strategies in Africa?</vt:lpstr>
      <vt:lpstr>     bNAbs in Cure Strategies</vt:lpstr>
      <vt:lpstr>  bNAbs at ART Initiation</vt:lpstr>
      <vt:lpstr>A5417:ACACIA</vt:lpstr>
      <vt:lpstr>Rationale and Hypotheses</vt:lpstr>
      <vt:lpstr>Participating Sites</vt:lpstr>
      <vt:lpstr>Study Design</vt:lpstr>
      <vt:lpstr>Key Eligibility Criteria </vt:lpstr>
      <vt:lpstr>Primary Objectives and Endpoints</vt:lpstr>
      <vt:lpstr>Secondary Objectives and Endpoints</vt:lpstr>
      <vt:lpstr>Safety Monitoring</vt:lpstr>
      <vt:lpstr>ACTG Cure TSG Pipeline</vt:lpstr>
      <vt:lpstr>PowerPoint Presentation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Cure Studies with Broadly Neutralizing Antibodies in Africa  Wadzanai Samaneka MBChB, MSc University of Zimbabwe </dc:title>
  <dc:creator>Wadzanai Samaneka</dc:creator>
  <cp:lastModifiedBy>Preview 1 Rack 2</cp:lastModifiedBy>
  <cp:revision>12</cp:revision>
  <dcterms:created xsi:type="dcterms:W3CDTF">2024-06-27T08:20:36Z</dcterms:created>
  <dcterms:modified xsi:type="dcterms:W3CDTF">2024-07-18T15:21:44Z</dcterms:modified>
</cp:coreProperties>
</file>