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21"/>
  </p:notesMasterIdLst>
  <p:sldIdLst>
    <p:sldId id="266" r:id="rId2"/>
    <p:sldId id="2147376024" r:id="rId3"/>
    <p:sldId id="1824" r:id="rId4"/>
    <p:sldId id="2147376660" r:id="rId5"/>
    <p:sldId id="2147376667" r:id="rId6"/>
    <p:sldId id="2147376032" r:id="rId7"/>
    <p:sldId id="2147376668" r:id="rId8"/>
    <p:sldId id="2147376674" r:id="rId9"/>
    <p:sldId id="2147376670" r:id="rId10"/>
    <p:sldId id="2147376029" r:id="rId11"/>
    <p:sldId id="2147376675" r:id="rId12"/>
    <p:sldId id="2147376035" r:id="rId13"/>
    <p:sldId id="2147376678" r:id="rId14"/>
    <p:sldId id="2147376676" r:id="rId15"/>
    <p:sldId id="2147376677" r:id="rId16"/>
    <p:sldId id="2147376669" r:id="rId17"/>
    <p:sldId id="2147376037" r:id="rId18"/>
    <p:sldId id="2147376673" r:id="rId19"/>
    <p:sldId id="214737602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01FB2-BAB8-417C-BAA4-0F5FF8533D7C}" v="17" dt="2024-07-17T22:39:17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80881" autoAdjust="0"/>
  </p:normalViewPr>
  <p:slideViewPr>
    <p:cSldViewPr snapToGrid="0" snapToObjects="1">
      <p:cViewPr varScale="1">
        <p:scale>
          <a:sx n="97" d="100"/>
          <a:sy n="97" d="100"/>
        </p:scale>
        <p:origin x="14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4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statement important for the management of minors, but also for all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64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RAIR 125th Powerpoint Template v.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150"/>
            <a:ext cx="12192000" cy="33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54D6-6B94-4B1D-B059-47B97417F8B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BC17BC5-34C9-02A4-8B50-D7F6F54E4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6606916"/>
            <a:ext cx="933452" cy="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2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AIR 125th Powerpoint Template v.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150"/>
            <a:ext cx="12192000" cy="33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54D6-6B94-4B1D-B059-47B97417F8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785806C-21FA-6A1C-1C78-D2250367D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6606916"/>
            <a:ext cx="933452" cy="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65" r:id="rId4"/>
    <p:sldLayoutId id="2147483667" r:id="rId5"/>
    <p:sldLayoutId id="2147483698" r:id="rId6"/>
    <p:sldLayoutId id="2147483699" r:id="rId7"/>
    <p:sldLayoutId id="2147483700" r:id="rId8"/>
    <p:sldLayoutId id="2147483696" r:id="rId9"/>
    <p:sldLayoutId id="2147483697" r:id="rId10"/>
    <p:sldLayoutId id="2147483674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2054106"/>
            <a:ext cx="7645303" cy="4296397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Take aways from 2nd Consensus Workshop on ATI in HIV Cure Trials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90" y="1423524"/>
            <a:ext cx="7878385" cy="7817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AIDS 2024 HIV cure pre-conference</a:t>
            </a:r>
          </a:p>
          <a:p>
            <a:r>
              <a:rPr lang="en-US" dirty="0"/>
              <a:t>Towards a Truly Global HIV Cure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331695"/>
            <a:ext cx="7357344" cy="8785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Lydie Trautmann, </a:t>
            </a:r>
            <a:r>
              <a:rPr lang="en-US" b="1" dirty="0" err="1"/>
              <a:t>EngD</a:t>
            </a:r>
            <a:r>
              <a:rPr lang="en-US" b="1" dirty="0"/>
              <a:t>, PhD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Director of Translational Research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Henry M. Jackson Foundation/US Military HIV Research Program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LTrautmann@Global-ID.org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CAC1-E32F-3820-47F1-91D0AF81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trial entry criteria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7F3191-87B8-5BF8-166D-9AD926D2B1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9899585"/>
              </p:ext>
            </p:extLst>
          </p:nvPr>
        </p:nvGraphicFramePr>
        <p:xfrm>
          <a:off x="906953" y="1877285"/>
          <a:ext cx="10515597" cy="400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025942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504303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81555177"/>
                    </a:ext>
                  </a:extLst>
                </a:gridCol>
              </a:tblGrid>
              <a:tr h="554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6949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sz="1800" b="1" dirty="0"/>
                        <a:t>CD4 T cell count</a:t>
                      </a:r>
                      <a:endParaRPr lang="en-US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≥500 cells per 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Region-specific thresholds 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096389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b="1" dirty="0"/>
                        <a:t>CD4 nadir</a:t>
                      </a:r>
                      <a:endParaRPr lang="en-US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Exclusionary 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200 cells/mm3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14351"/>
                  </a:ext>
                </a:extLst>
              </a:tr>
              <a:tr h="511310">
                <a:tc>
                  <a:txBody>
                    <a:bodyPr/>
                    <a:lstStyle/>
                    <a:p>
                      <a:r>
                        <a:rPr lang="en-US" b="1" dirty="0"/>
                        <a:t>h/o AIDS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restrictive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27064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r>
                        <a:rPr lang="en-US" b="1" dirty="0"/>
                        <a:t>h/o cancer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Less restrictive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64513"/>
                  </a:ext>
                </a:extLst>
              </a:tr>
              <a:tr h="554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Cardiovascular risk 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Less restrictive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334534"/>
                  </a:ext>
                </a:extLst>
              </a:tr>
              <a:tr h="50067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Episodes of low-level viremia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exclusionary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Less restrictive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2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2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E47-D242-A12E-D96D-43E3FED7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trial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530CC-C12A-C0F7-75CC-2FADED07C4C5}"/>
              </a:ext>
            </a:extLst>
          </p:cNvPr>
          <p:cNvSpPr txBox="1"/>
          <p:nvPr/>
        </p:nvSpPr>
        <p:spPr>
          <a:xfrm>
            <a:off x="424684" y="1417908"/>
            <a:ext cx="112201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ATI studies appropriate: </a:t>
            </a: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if the risks to participants are understood, these risks are minimized, and the study design will answer a research question that cannot be addressed without ATI</a:t>
            </a: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(98%)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Participants who do not meet ART restart criteria and reach the end of study: </a:t>
            </a: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hould be followed in a separate study protocol to allow close monitoring as long as they are off ART (</a:t>
            </a: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horndale AMT"/>
              </a:rPr>
              <a:t>98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Reporting of adverse events related to ATIs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: Should be included in standardized reporting of study results (Specific criteria listed, </a:t>
            </a: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horndale AMT"/>
              </a:rPr>
              <a:t>71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%-94%)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Inclusion of a placebo group in ATI studies: </a:t>
            </a:r>
            <a:r>
              <a:rPr lang="en-US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ay be appropriate based on the study hypothesis and trial design, if no historical control is available, and if scientifically justified by a sample size analysis (91%)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A169C-9F88-0CDE-FDE1-2C67D0D16AC4}"/>
              </a:ext>
            </a:extLst>
          </p:cNvPr>
          <p:cNvSpPr txBox="1"/>
          <p:nvPr/>
        </p:nvSpPr>
        <p:spPr>
          <a:xfrm>
            <a:off x="7638474" y="6211669"/>
            <a:ext cx="44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Percentages in parentheses represent the majority options voted on by the workshop attendees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313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E47-D242-A12E-D96D-43E3FED7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trial design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7F3191-87B8-5BF8-166D-9AD926D2B1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2610423"/>
              </p:ext>
            </p:extLst>
          </p:nvPr>
        </p:nvGraphicFramePr>
        <p:xfrm>
          <a:off x="708211" y="1821547"/>
          <a:ext cx="11035554" cy="416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518">
                  <a:extLst>
                    <a:ext uri="{9D8B030D-6E8A-4147-A177-3AD203B41FA5}">
                      <a16:colId xmlns:a16="http://schemas.microsoft.com/office/drawing/2014/main" val="3502594270"/>
                    </a:ext>
                  </a:extLst>
                </a:gridCol>
                <a:gridCol w="3678518">
                  <a:extLst>
                    <a:ext uri="{9D8B030D-6E8A-4147-A177-3AD203B41FA5}">
                      <a16:colId xmlns:a16="http://schemas.microsoft.com/office/drawing/2014/main" val="550430399"/>
                    </a:ext>
                  </a:extLst>
                </a:gridCol>
                <a:gridCol w="3678518">
                  <a:extLst>
                    <a:ext uri="{9D8B030D-6E8A-4147-A177-3AD203B41FA5}">
                      <a16:colId xmlns:a16="http://schemas.microsoft.com/office/drawing/2014/main" val="1281555177"/>
                    </a:ext>
                  </a:extLst>
                </a:gridCol>
              </a:tblGrid>
              <a:tr h="666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6949"/>
                  </a:ext>
                </a:extLst>
              </a:tr>
              <a:tr h="66669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Viral load monitoring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Weekly for 12 weeks, then every 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Once a week for the first 8-12 weeks, then every two weeks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21999"/>
                  </a:ext>
                </a:extLst>
              </a:tr>
              <a:tr h="889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Viral load monitoring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post-treatment controllers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4 weeks until week 48 of post-intervention control, then every 8-12 weeks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637926"/>
                  </a:ext>
                </a:extLst>
              </a:tr>
              <a:tr h="666699">
                <a:tc>
                  <a:txBody>
                    <a:bodyPr/>
                    <a:lstStyle/>
                    <a:p>
                      <a:r>
                        <a:rPr lang="en-US" b="1" dirty="0"/>
                        <a:t>CD4 monitoring</a:t>
                      </a:r>
                      <a:endParaRPr lang="en-US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4-12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14351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r>
                        <a:rPr lang="en-US" b="1" dirty="0"/>
                        <a:t>STI monitoring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N/A, but monthly common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8-12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27064"/>
                  </a:ext>
                </a:extLst>
              </a:tr>
              <a:tr h="622802">
                <a:tc>
                  <a:txBody>
                    <a:bodyPr/>
                    <a:lstStyle/>
                    <a:p>
                      <a:r>
                        <a:rPr lang="en-US" b="1" dirty="0"/>
                        <a:t>Viral load ART restart criteria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&gt;1,000 cps/mL x 4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&gt;1,000 cps/mL x 8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6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68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C6A5D9-B7DA-AE1C-8DE6-9F6A12C421B7}"/>
              </a:ext>
            </a:extLst>
          </p:cNvPr>
          <p:cNvSpPr txBox="1">
            <a:spLocks/>
          </p:cNvSpPr>
          <p:nvPr/>
        </p:nvSpPr>
        <p:spPr>
          <a:xfrm>
            <a:off x="538162" y="650875"/>
            <a:ext cx="9977438" cy="682625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600" dirty="0"/>
              <a:t>Participant Considerations</a:t>
            </a:r>
          </a:p>
          <a:p>
            <a:endParaRPr lang="en-US" sz="3200" b="0" dirty="0">
              <a:latin typeface="+mn-lt"/>
            </a:endParaRPr>
          </a:p>
          <a:p>
            <a:r>
              <a:rPr lang="en-US" sz="11200" b="0" dirty="0">
                <a:latin typeface="+mn-lt"/>
              </a:rPr>
              <a:t>To bring more voices to the workshop...</a:t>
            </a:r>
            <a:br>
              <a:rPr lang="en-US" dirty="0"/>
            </a:br>
            <a:endParaRPr lang="en-US" sz="3100" b="0" dirty="0">
              <a:latin typeface="+mn-lt"/>
            </a:endParaRPr>
          </a:p>
        </p:txBody>
      </p:sp>
      <p:pic>
        <p:nvPicPr>
          <p:cNvPr id="8" name="Picture 7" descr="A graph of blue and white bars&#10;&#10;Description automatically generated">
            <a:extLst>
              <a:ext uri="{FF2B5EF4-FFF2-40B4-BE49-F238E27FC236}">
                <a16:creationId xmlns:a16="http://schemas.microsoft.com/office/drawing/2014/main" id="{3945C20A-9ED7-503D-17F0-E9097D5CE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9578" r="70152" b="9296"/>
          <a:stretch/>
        </p:blipFill>
        <p:spPr>
          <a:xfrm>
            <a:off x="9440755" y="2496398"/>
            <a:ext cx="2176391" cy="436160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6B29D9-4300-E8B4-C206-3951B8F54E04}"/>
              </a:ext>
            </a:extLst>
          </p:cNvPr>
          <p:cNvGrpSpPr/>
          <p:nvPr/>
        </p:nvGrpSpPr>
        <p:grpSpPr>
          <a:xfrm>
            <a:off x="9941305" y="3283767"/>
            <a:ext cx="2263531" cy="1499248"/>
            <a:chOff x="2776446" y="1734806"/>
            <a:chExt cx="4873242" cy="22984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E7CD0-B411-974C-0537-9E9B6B45601E}"/>
                </a:ext>
              </a:extLst>
            </p:cNvPr>
            <p:cNvSpPr txBox="1"/>
            <p:nvPr/>
          </p:nvSpPr>
          <p:spPr>
            <a:xfrm>
              <a:off x="2779291" y="1734806"/>
              <a:ext cx="4870397" cy="22984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3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 descr="A graph of blue and white bars&#10;&#10;Description automatically generated">
              <a:extLst>
                <a:ext uri="{FF2B5EF4-FFF2-40B4-BE49-F238E27FC236}">
                  <a16:creationId xmlns:a16="http://schemas.microsoft.com/office/drawing/2014/main" id="{7993F45F-8308-CCB5-F460-18BEB7438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786" r="78651" b="92441"/>
            <a:stretch/>
          </p:blipFill>
          <p:spPr>
            <a:xfrm>
              <a:off x="2809695" y="1925409"/>
              <a:ext cx="2958485" cy="557508"/>
            </a:xfrm>
            <a:prstGeom prst="rect">
              <a:avLst/>
            </a:prstGeom>
          </p:spPr>
        </p:pic>
        <p:pic>
          <p:nvPicPr>
            <p:cNvPr id="12" name="Picture 11" descr="A graph of blue and white bars&#10;&#10;Description automatically generated">
              <a:extLst>
                <a:ext uri="{FF2B5EF4-FFF2-40B4-BE49-F238E27FC236}">
                  <a16:creationId xmlns:a16="http://schemas.microsoft.com/office/drawing/2014/main" id="{CC5AB395-46D8-37F1-E65C-D31ADB781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3" t="1786" r="56839" b="92441"/>
            <a:stretch/>
          </p:blipFill>
          <p:spPr>
            <a:xfrm>
              <a:off x="2977348" y="2416417"/>
              <a:ext cx="3006955" cy="566641"/>
            </a:xfrm>
            <a:prstGeom prst="rect">
              <a:avLst/>
            </a:prstGeom>
          </p:spPr>
        </p:pic>
        <p:pic>
          <p:nvPicPr>
            <p:cNvPr id="13" name="Picture 12" descr="A graph of blue and white bars&#10;&#10;Description automatically generated">
              <a:extLst>
                <a:ext uri="{FF2B5EF4-FFF2-40B4-BE49-F238E27FC236}">
                  <a16:creationId xmlns:a16="http://schemas.microsoft.com/office/drawing/2014/main" id="{79561D22-BD1D-4836-561E-787CD1344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40" t="1655" r="5216" b="92441"/>
            <a:stretch/>
          </p:blipFill>
          <p:spPr>
            <a:xfrm>
              <a:off x="2776446" y="3405702"/>
              <a:ext cx="2637044" cy="572813"/>
            </a:xfrm>
            <a:prstGeom prst="rect">
              <a:avLst/>
            </a:prstGeom>
          </p:spPr>
        </p:pic>
        <p:pic>
          <p:nvPicPr>
            <p:cNvPr id="14" name="Picture 13" descr="A graph of blue and white bars&#10;&#10;Description automatically generated">
              <a:extLst>
                <a:ext uri="{FF2B5EF4-FFF2-40B4-BE49-F238E27FC236}">
                  <a16:creationId xmlns:a16="http://schemas.microsoft.com/office/drawing/2014/main" id="{C2E54C25-CCA6-4B27-9EDB-004A1CDE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75" t="1825" r="23406" b="92441"/>
            <a:stretch/>
          </p:blipFill>
          <p:spPr>
            <a:xfrm>
              <a:off x="2881701" y="2943489"/>
              <a:ext cx="4727170" cy="563405"/>
            </a:xfrm>
            <a:prstGeom prst="rect">
              <a:avLst/>
            </a:prstGeom>
          </p:spPr>
        </p:pic>
      </p:grpSp>
      <p:pic>
        <p:nvPicPr>
          <p:cNvPr id="3" name="Picture 2" descr="A close-up of a webinar&#10;&#10;Description automatically generated">
            <a:extLst>
              <a:ext uri="{FF2B5EF4-FFF2-40B4-BE49-F238E27FC236}">
                <a16:creationId xmlns:a16="http://schemas.microsoft.com/office/drawing/2014/main" id="{F865E005-FDC6-8685-F459-F0F565C73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1"/>
          <a:stretch/>
        </p:blipFill>
        <p:spPr>
          <a:xfrm>
            <a:off x="457932" y="1713034"/>
            <a:ext cx="8607211" cy="46407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4A8C49-DF1B-052F-39A8-BE9BC96323BF}"/>
              </a:ext>
            </a:extLst>
          </p:cNvPr>
          <p:cNvSpPr txBox="1">
            <a:spLocks/>
          </p:cNvSpPr>
          <p:nvPr/>
        </p:nvSpPr>
        <p:spPr>
          <a:xfrm>
            <a:off x="9316079" y="2018547"/>
            <a:ext cx="2655501" cy="4888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N=179, 18 countries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US" sz="18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67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75A-B231-C2C8-A17B-DD9626E7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99" y="336394"/>
            <a:ext cx="8828390" cy="1223964"/>
          </a:xfrm>
        </p:spPr>
        <p:txBody>
          <a:bodyPr/>
          <a:lstStyle/>
          <a:p>
            <a:r>
              <a:rPr lang="en-US" dirty="0"/>
              <a:t>Participant Considerations</a:t>
            </a:r>
            <a:br>
              <a:rPr lang="en-US" dirty="0"/>
            </a:br>
            <a:endParaRPr lang="en-US" sz="2800" b="0" dirty="0">
              <a:latin typeface="+mn-lt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7F3191-87B8-5BF8-166D-9AD926D2B1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2352488"/>
              </p:ext>
            </p:extLst>
          </p:nvPr>
        </p:nvGraphicFramePr>
        <p:xfrm>
          <a:off x="716299" y="1681660"/>
          <a:ext cx="10515597" cy="452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621">
                  <a:extLst>
                    <a:ext uri="{9D8B030D-6E8A-4147-A177-3AD203B41FA5}">
                      <a16:colId xmlns:a16="http://schemas.microsoft.com/office/drawing/2014/main" val="3502594270"/>
                    </a:ext>
                  </a:extLst>
                </a:gridCol>
                <a:gridCol w="2658794">
                  <a:extLst>
                    <a:ext uri="{9D8B030D-6E8A-4147-A177-3AD203B41FA5}">
                      <a16:colId xmlns:a16="http://schemas.microsoft.com/office/drawing/2014/main" val="550430399"/>
                    </a:ext>
                  </a:extLst>
                </a:gridCol>
                <a:gridCol w="2913182">
                  <a:extLst>
                    <a:ext uri="{9D8B030D-6E8A-4147-A177-3AD203B41FA5}">
                      <a16:colId xmlns:a16="http://schemas.microsoft.com/office/drawing/2014/main" val="1281555177"/>
                    </a:ext>
                  </a:extLst>
                </a:gridCol>
              </a:tblGrid>
              <a:tr h="660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6949"/>
                  </a:ext>
                </a:extLst>
              </a:tr>
              <a:tr h="660468">
                <a:tc>
                  <a:txBody>
                    <a:bodyPr/>
                    <a:lstStyle/>
                    <a:p>
                      <a:r>
                        <a:rPr lang="en-US" b="1" dirty="0"/>
                        <a:t>Engage community/CABs early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880951"/>
                  </a:ext>
                </a:extLst>
              </a:tr>
              <a:tr h="660468">
                <a:tc>
                  <a:txBody>
                    <a:bodyPr/>
                    <a:lstStyle/>
                    <a:p>
                      <a:r>
                        <a:rPr lang="en-US" b="1" dirty="0"/>
                        <a:t>Set enrolment equity targets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29166"/>
                  </a:ext>
                </a:extLst>
              </a:tr>
              <a:tr h="660468">
                <a:tc>
                  <a:txBody>
                    <a:bodyPr/>
                    <a:lstStyle/>
                    <a:p>
                      <a:r>
                        <a:rPr lang="en-US" b="1" dirty="0"/>
                        <a:t>Mental health screening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089726"/>
                  </a:ext>
                </a:extLst>
              </a:tr>
              <a:tr h="660468">
                <a:tc>
                  <a:txBody>
                    <a:bodyPr/>
                    <a:lstStyle/>
                    <a:p>
                      <a:r>
                        <a:rPr lang="en-US" b="1" dirty="0"/>
                        <a:t>Support for HIV disclosure</a:t>
                      </a:r>
                      <a:endParaRPr lang="en-US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57005"/>
                  </a:ext>
                </a:extLst>
              </a:tr>
              <a:tr h="660468">
                <a:tc>
                  <a:txBody>
                    <a:bodyPr/>
                    <a:lstStyle/>
                    <a:p>
                      <a:r>
                        <a:rPr lang="en-US" b="1" dirty="0"/>
                        <a:t>Counseling pre-, during, post-ATI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122407"/>
                  </a:ext>
                </a:extLst>
              </a:tr>
              <a:tr h="557229">
                <a:tc>
                  <a:txBody>
                    <a:bodyPr/>
                    <a:lstStyle/>
                    <a:p>
                      <a:r>
                        <a:rPr lang="en-US" b="1" dirty="0"/>
                        <a:t>Socio-behavioral research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 topics listed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2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1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75A-B231-C2C8-A17B-DD9626E7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>
                <a:latin typeface="+mn-lt"/>
              </a:rPr>
              <a:t>PrEP</a:t>
            </a:r>
            <a:r>
              <a:rPr lang="en-US" sz="4400" dirty="0">
                <a:latin typeface="+mn-lt"/>
              </a:rPr>
              <a:t>, PEP &amp; Partner Protection</a:t>
            </a:r>
            <a:br>
              <a:rPr lang="en-US" dirty="0"/>
            </a:br>
            <a:endParaRPr lang="en-US" sz="3100" b="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FBA5E1-EF8E-62BE-A580-08C858F13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22957"/>
              </p:ext>
            </p:extLst>
          </p:nvPr>
        </p:nvGraphicFramePr>
        <p:xfrm>
          <a:off x="114300" y="1474130"/>
          <a:ext cx="5818692" cy="494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466808989"/>
                    </a:ext>
                  </a:extLst>
                </a:gridCol>
                <a:gridCol w="3243906">
                  <a:extLst>
                    <a:ext uri="{9D8B030D-6E8A-4147-A177-3AD203B41FA5}">
                      <a16:colId xmlns:a16="http://schemas.microsoft.com/office/drawing/2014/main" val="2037239719"/>
                    </a:ext>
                  </a:extLst>
                </a:gridCol>
                <a:gridCol w="745986">
                  <a:extLst>
                    <a:ext uri="{9D8B030D-6E8A-4147-A177-3AD203B41FA5}">
                      <a16:colId xmlns:a16="http://schemas.microsoft.com/office/drawing/2014/main" val="2473786583"/>
                    </a:ext>
                  </a:extLst>
                </a:gridCol>
              </a:tblGrid>
              <a:tr h="36423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Group 2 – Trial Design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5D0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04841"/>
                  </a:ext>
                </a:extLst>
              </a:tr>
              <a:tr h="105577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How should investigators approach PrEP for the sexual partners of ATI trial participants?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5D0E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ptos" panose="020B0004020202020204" pitchFamily="34" charset="0"/>
                        <a:buAutoNum type="alphaUcPeriod"/>
                      </a:pPr>
                      <a:r>
                        <a:rPr lang="en-US" sz="1600" dirty="0">
                          <a:effectLst/>
                          <a:latin typeface="Aptos Display" panose="020B0004020202020204" pitchFamily="34" charset="0"/>
                        </a:rPr>
                        <a:t>Partners are not enrolled in the study, so investigators have no responsibility to them</a:t>
                      </a:r>
                      <a:endParaRPr lang="en-US" sz="16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74554"/>
                  </a:ext>
                </a:extLst>
              </a:tr>
              <a:tr h="1400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2"/>
                      </a:pPr>
                      <a:r>
                        <a:rPr lang="en-US" sz="2000" b="1" dirty="0"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</a:rPr>
                        <a:t>Partners should be referred to PrEP services that are available and accessible in the area</a:t>
                      </a:r>
                      <a:endParaRPr lang="en-US" sz="2000" b="1" dirty="0">
                        <a:effectLst/>
                        <a:highlight>
                          <a:srgbClr val="FFFF00"/>
                        </a:highlight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</a:rPr>
                        <a:t>84%</a:t>
                      </a:r>
                      <a:endParaRPr lang="en-US" sz="2000" b="1" dirty="0">
                        <a:effectLst/>
                        <a:highlight>
                          <a:srgbClr val="FFFF00"/>
                        </a:highlight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728452"/>
                  </a:ext>
                </a:extLst>
              </a:tr>
              <a:tr h="1242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3"/>
                      </a:pPr>
                      <a:r>
                        <a:rPr lang="en-US" sz="1600" dirty="0">
                          <a:effectLst/>
                          <a:latin typeface="Aptos Display" panose="020B0004020202020204" pitchFamily="34" charset="0"/>
                        </a:rPr>
                        <a:t>If no local PrEP services are available or readily accessible, then the investigators have the responsibility to provide or pay for PrEP</a:t>
                      </a:r>
                      <a:endParaRPr lang="en-US" sz="16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708312"/>
                  </a:ext>
                </a:extLst>
              </a:tr>
              <a:tr h="879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4"/>
                      </a:pPr>
                      <a:r>
                        <a:rPr lang="en-US" sz="1600" dirty="0">
                          <a:effectLst/>
                          <a:latin typeface="Aptos Display" panose="020B0004020202020204" pitchFamily="34" charset="0"/>
                        </a:rPr>
                        <a:t>All ATI studies should provide PrEP services free to all sexual partners of participants</a:t>
                      </a:r>
                      <a:endParaRPr lang="en-US" sz="16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5099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1CD50D-43A2-D1CE-D696-01E4B309E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91671"/>
              </p:ext>
            </p:extLst>
          </p:nvPr>
        </p:nvGraphicFramePr>
        <p:xfrm>
          <a:off x="6138204" y="1474130"/>
          <a:ext cx="5981700" cy="4969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308">
                  <a:extLst>
                    <a:ext uri="{9D8B030D-6E8A-4147-A177-3AD203B41FA5}">
                      <a16:colId xmlns:a16="http://schemas.microsoft.com/office/drawing/2014/main" val="1466808989"/>
                    </a:ext>
                  </a:extLst>
                </a:gridCol>
                <a:gridCol w="3520508">
                  <a:extLst>
                    <a:ext uri="{9D8B030D-6E8A-4147-A177-3AD203B41FA5}">
                      <a16:colId xmlns:a16="http://schemas.microsoft.com/office/drawing/2014/main" val="2037239719"/>
                    </a:ext>
                  </a:extLst>
                </a:gridCol>
                <a:gridCol w="766884">
                  <a:extLst>
                    <a:ext uri="{9D8B030D-6E8A-4147-A177-3AD203B41FA5}">
                      <a16:colId xmlns:a16="http://schemas.microsoft.com/office/drawing/2014/main" val="2473786583"/>
                    </a:ext>
                  </a:extLst>
                </a:gridCol>
              </a:tblGrid>
              <a:tr h="32062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Group 3 – Participant Considerations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5D0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04841"/>
                  </a:ext>
                </a:extLst>
              </a:tr>
              <a:tr h="89776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should sites provide to reduce HIV transmission risk to sexual partners of ATI participants?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5D0E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ptos" panose="020B0004020202020204" pitchFamily="34" charset="0"/>
                        <a:buAutoNum type="alphaUcPeriod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guideline recommendation to provide participants with information to give their sexual partners about HIV counseling and testing, PrEP, and PEP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74554"/>
                  </a:ext>
                </a:extLst>
              </a:tr>
              <a:tr h="1923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2"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Referral to programmes known to reliably provide HIV counseling and testing, PrEP, long-acting PrEP where available, and PEP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728452"/>
                  </a:ext>
                </a:extLst>
              </a:tr>
              <a:tr h="1122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3"/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3"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 provision of barrier protection (condoms)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708312"/>
                  </a:ext>
                </a:extLst>
              </a:tr>
              <a:tr h="70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UcPeriod" startAt="4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site provision of free PrEP/PEP for sexual partners without HIV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5099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7ECDF-4CB2-A7EC-07AE-982BDFD28E86}"/>
              </a:ext>
            </a:extLst>
          </p:cNvPr>
          <p:cNvSpPr txBox="1"/>
          <p:nvPr/>
        </p:nvSpPr>
        <p:spPr>
          <a:xfrm>
            <a:off x="5450889" y="6449701"/>
            <a:ext cx="6886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Percentages represent the majority options voted on by the workshop attendees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685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A30B-2D4D-0002-6BB8-BAC0967A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ATI Trials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27927-1BE6-35CD-E392-A36BCEC064D5}"/>
              </a:ext>
            </a:extLst>
          </p:cNvPr>
          <p:cNvSpPr txBox="1"/>
          <p:nvPr/>
        </p:nvSpPr>
        <p:spPr>
          <a:xfrm>
            <a:off x="207322" y="1825853"/>
            <a:ext cx="11552555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endParaRPr lang="en-US" sz="19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horndale AMT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rgbClr val="000000"/>
                </a:solidFill>
                <a:ea typeface="Times New Roman" panose="02020603050405020304" pitchFamily="18" charset="0"/>
                <a:cs typeface="Thorndale AMT"/>
              </a:rPr>
              <a:t> P</a:t>
            </a:r>
            <a:r>
              <a:rPr lang="en-US" sz="19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lacebo arm</a:t>
            </a:r>
            <a:r>
              <a:rPr lang="en-US" sz="19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: ATI trials in infants, children and adolescents could include a placebo arm if there is a reasonable chance of success in any arm </a:t>
            </a:r>
          </a:p>
          <a:p>
            <a:pPr marL="457200" algn="l"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242424"/>
              </a:solidFill>
            </a:endParaRPr>
          </a:p>
          <a:p>
            <a:pPr marL="457200" algn="l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 Adolescents</a:t>
            </a:r>
            <a:r>
              <a:rPr lang="en-US" sz="19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: - Can be included in ATI trials </a:t>
            </a:r>
          </a:p>
          <a:p>
            <a:pPr marL="457200" algn="l"/>
            <a:r>
              <a:rPr lang="en-US" sz="19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orndale AMT"/>
              </a:rPr>
              <a:t>				  - Those with behaviorally acquired HIV, with appropriate resources in 				  the research team, could be considered in adult ATI trials</a:t>
            </a:r>
          </a:p>
          <a:p>
            <a:pPr marL="457200" algn="l">
              <a:buFont typeface="Arial" panose="020B0604020202020204" pitchFamily="34" charset="0"/>
              <a:buChar char="•"/>
            </a:pPr>
            <a:endParaRPr lang="en-US" sz="1900" kern="0" dirty="0">
              <a:solidFill>
                <a:srgbClr val="000000"/>
              </a:solidFill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1900" b="1" i="0" dirty="0">
                <a:solidFill>
                  <a:srgbClr val="242424"/>
                </a:solidFill>
                <a:effectLst/>
              </a:rPr>
              <a:t> Extensive psychosocial support for ATI study participants &amp; families should be provided by personnel within the study team who have training in ATI studies</a:t>
            </a:r>
          </a:p>
          <a:p>
            <a:pPr marL="45720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242424"/>
              </a:solidFill>
            </a:endParaRPr>
          </a:p>
          <a:p>
            <a:pPr marL="457200"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marL="457200"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F9FE-CFF2-0C9A-159D-2A70F89E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ATI Trials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7F3191-87B8-5BF8-166D-9AD926D2B1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8904153"/>
              </p:ext>
            </p:extLst>
          </p:nvPr>
        </p:nvGraphicFramePr>
        <p:xfrm>
          <a:off x="838201" y="2151156"/>
          <a:ext cx="10515597" cy="354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075">
                  <a:extLst>
                    <a:ext uri="{9D8B030D-6E8A-4147-A177-3AD203B41FA5}">
                      <a16:colId xmlns:a16="http://schemas.microsoft.com/office/drawing/2014/main" val="3502594270"/>
                    </a:ext>
                  </a:extLst>
                </a:gridCol>
                <a:gridCol w="3559215">
                  <a:extLst>
                    <a:ext uri="{9D8B030D-6E8A-4147-A177-3AD203B41FA5}">
                      <a16:colId xmlns:a16="http://schemas.microsoft.com/office/drawing/2014/main" val="550430399"/>
                    </a:ext>
                  </a:extLst>
                </a:gridCol>
                <a:gridCol w="3257307">
                  <a:extLst>
                    <a:ext uri="{9D8B030D-6E8A-4147-A177-3AD203B41FA5}">
                      <a16:colId xmlns:a16="http://schemas.microsoft.com/office/drawing/2014/main" val="1281555177"/>
                    </a:ext>
                  </a:extLst>
                </a:gridCol>
              </a:tblGrid>
              <a:tr h="708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6949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&lt;2yo exclusion criterion for ATI studies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88363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r>
                        <a:rPr lang="en-US" b="1" dirty="0"/>
                        <a:t>Support for HIV disclosure</a:t>
                      </a:r>
                      <a:endParaRPr lang="en-US" b="1" baseline="30000" dirty="0"/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Recommended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14351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r>
                        <a:rPr lang="en-US" b="1" dirty="0"/>
                        <a:t>Specific entry criteria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564513"/>
                  </a:ext>
                </a:extLst>
              </a:tr>
              <a:tr h="708370">
                <a:tc>
                  <a:txBody>
                    <a:bodyPr/>
                    <a:lstStyle/>
                    <a:p>
                      <a:r>
                        <a:rPr lang="en-US" b="1" dirty="0"/>
                        <a:t>Specific ART restart criteria</a:t>
                      </a:r>
                    </a:p>
                  </a:txBody>
                  <a:tcPr marL="45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2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45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3079-3EB7-EE49-93F5-460CAF8D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903381"/>
          </a:xfrm>
        </p:spPr>
        <p:txBody>
          <a:bodyPr>
            <a:normAutofit/>
          </a:bodyPr>
          <a:lstStyle/>
          <a:p>
            <a:r>
              <a:rPr lang="en-US" sz="4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93ED-AF77-AC18-0BFE-F16CF04BAD7A}"/>
              </a:ext>
            </a:extLst>
          </p:cNvPr>
          <p:cNvSpPr txBox="1">
            <a:spLocks/>
          </p:cNvSpPr>
          <p:nvPr/>
        </p:nvSpPr>
        <p:spPr>
          <a:xfrm>
            <a:off x="4220329" y="1344705"/>
            <a:ext cx="7528762" cy="3463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en-US" sz="2000" b="1" dirty="0"/>
              <a:t>More regional considerations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000" b="1" dirty="0"/>
              <a:t>Less restrictive recommendations based on current knowledge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000" b="1" dirty="0"/>
              <a:t>Inclusion of new recommendations e.g. pediatrics and adolescents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000" b="1" dirty="0"/>
              <a:t>The steering committee is discussing the feasibility of implementing the recommendations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000" b="1" dirty="0"/>
              <a:t>Recommendations will continue to be updated while more data are generated by future trials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A5E58-7EF9-C346-3D26-80803D5C7041}"/>
              </a:ext>
            </a:extLst>
          </p:cNvPr>
          <p:cNvSpPr txBox="1"/>
          <p:nvPr/>
        </p:nvSpPr>
        <p:spPr>
          <a:xfrm>
            <a:off x="4220329" y="4662349"/>
            <a:ext cx="7684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Look for the consensus statement to be published in Lancet HIV in 2025</a:t>
            </a:r>
          </a:p>
        </p:txBody>
      </p:sp>
    </p:spTree>
    <p:extLst>
      <p:ext uri="{BB962C8B-B14F-4D97-AF65-F5344CB8AC3E}">
        <p14:creationId xmlns:p14="http://schemas.microsoft.com/office/powerpoint/2010/main" val="14798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EC9C4B-0DA9-9599-96B3-D3FAF058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8" t="21045"/>
          <a:stretch/>
        </p:blipFill>
        <p:spPr>
          <a:xfrm>
            <a:off x="7575448" y="2004822"/>
            <a:ext cx="3303602" cy="269103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9FBAB-78F7-1492-D6D8-8A016D341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16"/>
          <a:stretch/>
        </p:blipFill>
        <p:spPr>
          <a:xfrm>
            <a:off x="4053437" y="1912827"/>
            <a:ext cx="3188630" cy="3408314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FA5B610-1E76-67A9-AA9A-A259F0B20848}"/>
              </a:ext>
            </a:extLst>
          </p:cNvPr>
          <p:cNvSpPr txBox="1">
            <a:spLocks/>
          </p:cNvSpPr>
          <p:nvPr/>
        </p:nvSpPr>
        <p:spPr>
          <a:xfrm>
            <a:off x="3662570" y="1453245"/>
            <a:ext cx="3970365" cy="1223964"/>
          </a:xfrm>
          <a:prstGeom prst="rect">
            <a:avLst/>
          </a:prstGeom>
        </p:spPr>
        <p:txBody>
          <a:bodyPr vert="horz" lIns="45720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2024 ATI Consensus Workshop</a:t>
            </a:r>
            <a:br>
              <a:rPr lang="en-US" sz="1400" dirty="0"/>
            </a:br>
            <a:r>
              <a:rPr lang="en-US" sz="1400" dirty="0"/>
              <a:t>Organizing Committee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97AC7A6-E3BD-70E7-2915-DB11DF9B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437" y="466594"/>
            <a:ext cx="7632700" cy="1223964"/>
          </a:xfrm>
        </p:spPr>
        <p:txBody>
          <a:bodyPr>
            <a:normAutofit/>
          </a:bodyPr>
          <a:lstStyle/>
          <a:p>
            <a:r>
              <a:rPr lang="en-US" sz="4800" dirty="0"/>
              <a:t>Acknowledgments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3A0D39-CC2B-778F-FF45-C0788EC77EEA}"/>
              </a:ext>
            </a:extLst>
          </p:cNvPr>
          <p:cNvSpPr txBox="1">
            <a:spLocks/>
          </p:cNvSpPr>
          <p:nvPr/>
        </p:nvSpPr>
        <p:spPr>
          <a:xfrm>
            <a:off x="7242067" y="4728701"/>
            <a:ext cx="4872014" cy="1897096"/>
          </a:xfrm>
          <a:prstGeom prst="rect">
            <a:avLst/>
          </a:prstGeom>
        </p:spPr>
        <p:txBody>
          <a:bodyPr vert="horz" lIns="45720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2024 ATI Consensus Workshop</a:t>
            </a:r>
            <a:br>
              <a:rPr lang="en-US" sz="1400" dirty="0"/>
            </a:br>
            <a:r>
              <a:rPr lang="en-US" sz="1400" dirty="0"/>
              <a:t>Subcommittees Members and Participants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7" name="Image 5">
            <a:extLst>
              <a:ext uri="{FF2B5EF4-FFF2-40B4-BE49-F238E27FC236}">
                <a16:creationId xmlns:a16="http://schemas.microsoft.com/office/drawing/2014/main" id="{9635681C-7DB9-3EB5-1E93-2FF2570C716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069" y="5639337"/>
            <a:ext cx="2191101" cy="5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6">
            <a:extLst>
              <a:ext uri="{FF2B5EF4-FFF2-40B4-BE49-F238E27FC236}">
                <a16:creationId xmlns:a16="http://schemas.microsoft.com/office/drawing/2014/main" id="{5DCA6C69-0C42-10A4-4C9E-C649F4C6A3D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65" y="5639337"/>
            <a:ext cx="1651005" cy="5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62D9B-DF2E-50D9-3331-70B0C04F4433}"/>
              </a:ext>
            </a:extLst>
          </p:cNvPr>
          <p:cNvSpPr txBox="1"/>
          <p:nvPr/>
        </p:nvSpPr>
        <p:spPr>
          <a:xfrm>
            <a:off x="4031578" y="6033357"/>
            <a:ext cx="342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chemeClr val="bg1">
                    <a:lumMod val="65000"/>
                  </a:schemeClr>
                </a:solidFill>
                <a:effectLst/>
                <a:highlight>
                  <a:srgbClr val="FFFFFF"/>
                </a:highlight>
                <a:latin typeface="Fira Sans" panose="020B0503050000020004" pitchFamily="34" charset="0"/>
              </a:rPr>
              <a:t>The views expressed are those of the authors and should not be construed to represent the positions of the the DoD or HJF. </a:t>
            </a:r>
            <a:endParaRPr lang="en-US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8E8F8C-AAAF-C5BF-7E8B-DFE444CD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48" y="1936271"/>
            <a:ext cx="10201835" cy="41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0608E-C72E-77E2-85D7-85430E00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219" y="3299174"/>
            <a:ext cx="2889236" cy="1079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8B8F2-BB1E-9513-F9F9-74C49AA2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1st Consensus Workshop on ATI in HIV Cure </a:t>
            </a:r>
            <a:r>
              <a:rPr lang="en-US"/>
              <a:t>Trials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15A0-9D42-204C-A160-16CCC1FB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Past, Current and Future Cure Trials with ATIs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7401-7253-D54F-B225-28F96A5B78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9388" y="1922083"/>
            <a:ext cx="11617998" cy="5461000"/>
          </a:xfrm>
        </p:spPr>
        <p:txBody>
          <a:bodyPr>
            <a:normAutofit/>
          </a:bodyPr>
          <a:lstStyle/>
          <a:p>
            <a:r>
              <a:rPr lang="en-US" sz="2400" dirty="0"/>
              <a:t>Past ATIs informed on safety &amp; importance of diverse study populations</a:t>
            </a:r>
          </a:p>
          <a:p>
            <a:r>
              <a:rPr lang="en-US" sz="2400" dirty="0"/>
              <a:t>Few completed ATI trials done outside US and Europe but more active or planned studies in countries most affected by HIV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1100" dirty="0"/>
          </a:p>
          <a:p>
            <a:endParaRPr lang="en-US" sz="900" dirty="0"/>
          </a:p>
          <a:p>
            <a:pPr lvl="2"/>
            <a:endParaRPr lang="en-US" sz="1800" dirty="0"/>
          </a:p>
          <a:p>
            <a:pPr lvl="1"/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2B085D-B23E-09EE-90AC-AB3E90B97072}"/>
              </a:ext>
            </a:extLst>
          </p:cNvPr>
          <p:cNvSpPr txBox="1">
            <a:spLocks/>
          </p:cNvSpPr>
          <p:nvPr/>
        </p:nvSpPr>
        <p:spPr>
          <a:xfrm>
            <a:off x="4482352" y="3242600"/>
            <a:ext cx="6400802" cy="544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35</a:t>
            </a:r>
            <a:r>
              <a:rPr lang="en-US" sz="2400" dirty="0"/>
              <a:t> ongoing studies per US NCT registry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21</a:t>
            </a:r>
            <a:r>
              <a:rPr lang="en-US" sz="2400" dirty="0"/>
              <a:t> countries across Africa, Asia, Europe, North and South America, Pacific Islands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&gt;1,200 </a:t>
            </a:r>
            <a:r>
              <a:rPr lang="en-US" sz="2400" dirty="0"/>
              <a:t>projected</a:t>
            </a:r>
            <a:r>
              <a:rPr lang="en-US" sz="2400" b="1" dirty="0"/>
              <a:t> </a:t>
            </a:r>
            <a:r>
              <a:rPr lang="en-US" sz="2400" dirty="0"/>
              <a:t>participants of active trials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74816-4D85-C92C-68C5-78C62F1FCCCB}"/>
              </a:ext>
            </a:extLst>
          </p:cNvPr>
          <p:cNvSpPr txBox="1"/>
          <p:nvPr/>
        </p:nvSpPr>
        <p:spPr>
          <a:xfrm>
            <a:off x="4306644" y="5100148"/>
            <a:ext cx="61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Data from Richard Jeffreys and Treatment Action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3AAAD-46FD-4701-4816-DC66718FC697}"/>
              </a:ext>
            </a:extLst>
          </p:cNvPr>
          <p:cNvSpPr txBox="1"/>
          <p:nvPr/>
        </p:nvSpPr>
        <p:spPr>
          <a:xfrm>
            <a:off x="51619" y="5705452"/>
            <a:ext cx="1225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i="1" dirty="0"/>
              <a:t>2024 Revision of ATI </a:t>
            </a:r>
            <a:r>
              <a:rPr lang="en-US" sz="2800" b="1" dirty="0"/>
              <a:t>recommendations</a:t>
            </a:r>
            <a:r>
              <a:rPr lang="en-US" sz="2800" b="1" i="1" dirty="0"/>
              <a:t> for HIV cure trials</a:t>
            </a:r>
          </a:p>
        </p:txBody>
      </p:sp>
    </p:spTree>
    <p:extLst>
      <p:ext uri="{BB962C8B-B14F-4D97-AF65-F5344CB8AC3E}">
        <p14:creationId xmlns:p14="http://schemas.microsoft.com/office/powerpoint/2010/main" val="132696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7CAD98-03DE-16F3-52F0-70C30A7E2670}"/>
              </a:ext>
            </a:extLst>
          </p:cNvPr>
          <p:cNvGrpSpPr>
            <a:grpSpLocks/>
          </p:cNvGrpSpPr>
          <p:nvPr/>
        </p:nvGrpSpPr>
        <p:grpSpPr>
          <a:xfrm>
            <a:off x="0" y="1219891"/>
            <a:ext cx="12192000" cy="3370956"/>
            <a:chOff x="0" y="0"/>
            <a:chExt cx="7560309" cy="736473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934FDC9-CC02-3511-867B-9F13ECE1A3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54122"/>
              <a:ext cx="7559992" cy="5310195"/>
            </a:xfrm>
            <a:prstGeom prst="rect">
              <a:avLst/>
            </a:prstGeom>
          </p:spPr>
        </p:pic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1CDAABE3-9FCB-E85B-A8A8-EBF2E9F767B1}"/>
                </a:ext>
              </a:extLst>
            </p:cNvPr>
            <p:cNvSpPr/>
            <p:nvPr/>
          </p:nvSpPr>
          <p:spPr>
            <a:xfrm>
              <a:off x="0" y="0"/>
              <a:ext cx="7560309" cy="4180840"/>
            </a:xfrm>
            <a:custGeom>
              <a:avLst/>
              <a:gdLst/>
              <a:ahLst/>
              <a:cxnLst/>
              <a:rect l="l" t="t" r="r" b="b"/>
              <a:pathLst>
                <a:path w="7560309" h="4180840">
                  <a:moveTo>
                    <a:pt x="6485511" y="0"/>
                  </a:moveTo>
                  <a:lnTo>
                    <a:pt x="6243563" y="1853"/>
                  </a:lnTo>
                  <a:lnTo>
                    <a:pt x="5878770" y="10526"/>
                  </a:lnTo>
                  <a:lnTo>
                    <a:pt x="5453256" y="28514"/>
                  </a:lnTo>
                  <a:lnTo>
                    <a:pt x="4971805" y="57703"/>
                  </a:lnTo>
                  <a:lnTo>
                    <a:pt x="4385741" y="104025"/>
                  </a:lnTo>
                  <a:lnTo>
                    <a:pt x="3667482" y="174166"/>
                  </a:lnTo>
                  <a:lnTo>
                    <a:pt x="1896299" y="380768"/>
                  </a:lnTo>
                  <a:lnTo>
                    <a:pt x="1256762" y="423059"/>
                  </a:lnTo>
                  <a:lnTo>
                    <a:pt x="597227" y="443042"/>
                  </a:lnTo>
                  <a:lnTo>
                    <a:pt x="81431" y="448977"/>
                  </a:lnTo>
                  <a:lnTo>
                    <a:pt x="0" y="449032"/>
                  </a:lnTo>
                  <a:lnTo>
                    <a:pt x="0" y="4007836"/>
                  </a:lnTo>
                  <a:lnTo>
                    <a:pt x="1287314" y="4100252"/>
                  </a:lnTo>
                  <a:lnTo>
                    <a:pt x="2156231" y="4151674"/>
                  </a:lnTo>
                  <a:lnTo>
                    <a:pt x="2893134" y="4172803"/>
                  </a:lnTo>
                  <a:lnTo>
                    <a:pt x="3991358" y="4180721"/>
                  </a:lnTo>
                  <a:lnTo>
                    <a:pt x="4454320" y="4176564"/>
                  </a:lnTo>
                  <a:lnTo>
                    <a:pt x="5080932" y="4158163"/>
                  </a:lnTo>
                  <a:lnTo>
                    <a:pt x="6300719" y="4106171"/>
                  </a:lnTo>
                  <a:lnTo>
                    <a:pt x="6676999" y="4097282"/>
                  </a:lnTo>
                  <a:lnTo>
                    <a:pt x="7560005" y="4095542"/>
                  </a:lnTo>
                  <a:lnTo>
                    <a:pt x="7560005" y="35702"/>
                  </a:lnTo>
                  <a:lnTo>
                    <a:pt x="7139202" y="13509"/>
                  </a:lnTo>
                  <a:lnTo>
                    <a:pt x="6904056" y="5226"/>
                  </a:lnTo>
                  <a:lnTo>
                    <a:pt x="6605840" y="351"/>
                  </a:lnTo>
                  <a:lnTo>
                    <a:pt x="6485511" y="0"/>
                  </a:lnTo>
                  <a:close/>
                </a:path>
                <a:path w="7560309" h="4180840">
                  <a:moveTo>
                    <a:pt x="7560005" y="4095542"/>
                  </a:moveTo>
                  <a:lnTo>
                    <a:pt x="6920288" y="4095542"/>
                  </a:lnTo>
                  <a:lnTo>
                    <a:pt x="6969956" y="4095617"/>
                  </a:lnTo>
                  <a:lnTo>
                    <a:pt x="7276605" y="4099440"/>
                  </a:lnTo>
                  <a:lnTo>
                    <a:pt x="7560005" y="4108184"/>
                  </a:lnTo>
                  <a:lnTo>
                    <a:pt x="7560005" y="4095542"/>
                  </a:lnTo>
                  <a:close/>
                </a:path>
              </a:pathLst>
            </a:custGeom>
            <a:solidFill>
              <a:srgbClr val="E81D2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ZA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pic>
        <p:nvPicPr>
          <p:cNvPr id="5" name="Image 7">
            <a:extLst>
              <a:ext uri="{FF2B5EF4-FFF2-40B4-BE49-F238E27FC236}">
                <a16:creationId xmlns:a16="http://schemas.microsoft.com/office/drawing/2014/main" id="{1BDD9D5A-9588-21BE-EF44-5CD09C603FB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6" y="4782506"/>
            <a:ext cx="3569625" cy="7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0AD706A8-A6CE-E0E1-2947-28B2061008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96" y="4782506"/>
            <a:ext cx="4643291" cy="7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A7986FA1-A528-5001-1B2E-DFA5F5F3364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7" y="5951571"/>
            <a:ext cx="1829992" cy="6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4C951D6E-3D8D-FD94-DA69-022CC6BA56F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83" y="6024621"/>
            <a:ext cx="1746374" cy="5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E21CD1C9-4B6C-A8C2-C114-AB919565AC7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92" y="6007499"/>
            <a:ext cx="2040226" cy="5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5">
            <a:extLst>
              <a:ext uri="{FF2B5EF4-FFF2-40B4-BE49-F238E27FC236}">
                <a16:creationId xmlns:a16="http://schemas.microsoft.com/office/drawing/2014/main" id="{B0A067F0-D519-C190-C0EC-8BAB86841859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233986"/>
            <a:ext cx="3163421" cy="9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B2981D59-65B4-F967-2327-534FF2FEAA5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32" y="242704"/>
            <a:ext cx="2720222" cy="10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A blue arrow with white text&#10;&#10;Description automatically generated">
            <a:extLst>
              <a:ext uri="{FF2B5EF4-FFF2-40B4-BE49-F238E27FC236}">
                <a16:creationId xmlns:a16="http://schemas.microsoft.com/office/drawing/2014/main" id="{544E2FBC-19E4-F81E-A1D1-B273296B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69" y="5906822"/>
            <a:ext cx="1381063" cy="7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4DDFE82D-5E64-A5B6-7B6E-024ECA25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3927" y="3858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279E7771-9F87-7142-0937-3D3DD458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6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B8867130-13A4-F1F6-815A-74C0BAC3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00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1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4DA46E-74BB-B659-0733-322D6EC9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12" y="3131750"/>
            <a:ext cx="12191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E81D2D"/>
                </a:solidFill>
                <a:latin typeface="Roboto Condensed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8-10 May 2024 ·Trademark Hotel, Nairobi, Kenya</a:t>
            </a:r>
            <a:endParaRPr lang="en-ZA" altLang="en-US" sz="2000" dirty="0">
              <a:solidFill>
                <a:srgbClr val="E81D2D"/>
              </a:solidFill>
              <a:latin typeface="Aptos" panose="02110004020202020204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AA5E713-E1BB-97D2-8DF2-2053AF77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6566"/>
            <a:ext cx="12418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2024 Analytical Treatment Interruption (ATI) Consensus Workshop</a:t>
            </a:r>
            <a:endParaRPr lang="en-ZA" altLang="en-US" sz="350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65928F7-6E7C-C4B7-682E-D75BB029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552" y="136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45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C7188EFB-462F-E01C-98C2-600AF5E05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24800"/>
          <a:stretch/>
        </p:blipFill>
        <p:spPr>
          <a:xfrm>
            <a:off x="1297605" y="2955305"/>
            <a:ext cx="9596790" cy="329901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3B2CA2-E7C1-9DEA-BEBB-B69165CB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9445881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Drafting updated international recommendations for ATI trials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2BAE2-A60C-BA4D-C636-AF535A0B1534}"/>
              </a:ext>
            </a:extLst>
          </p:cNvPr>
          <p:cNvSpPr txBox="1"/>
          <p:nvPr/>
        </p:nvSpPr>
        <p:spPr>
          <a:xfrm>
            <a:off x="442913" y="1756299"/>
            <a:ext cx="12566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~100 Participants from 5 continents (half from Africa): scientists, clinicians, community advocates, persons living with HIV and representatives of funding, regulatory, and industry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94332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6FC996-8B59-FB54-C4BE-7EA4D915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ATI Consensus Workshop Agenda &amp; Topics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8CBC-6CAA-CA69-B220-5C4810A8B5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6984" y="2104169"/>
            <a:ext cx="8144616" cy="488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Pre-workshop (1 day) : 	</a:t>
            </a:r>
          </a:p>
          <a:p>
            <a:pPr marL="0" indent="0">
              <a:buNone/>
            </a:pPr>
            <a:r>
              <a:rPr lang="en-US" sz="2000" b="1" dirty="0"/>
              <a:t>Preparation for implementation of HIV cure trials involving ATIs in low- and middle-income countries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 b="1" dirty="0"/>
              <a:t>Workshop (2 days) organized around 4 topics:	</a:t>
            </a:r>
          </a:p>
          <a:p>
            <a:pPr marL="0" indent="682625">
              <a:spcBef>
                <a:spcPts val="900"/>
              </a:spcBef>
              <a:buNone/>
            </a:pPr>
            <a:r>
              <a:rPr lang="en-US" sz="2000" b="1" dirty="0"/>
              <a:t>1. ATI entry criteria			</a:t>
            </a:r>
          </a:p>
          <a:p>
            <a:pPr marL="0" indent="682625">
              <a:spcBef>
                <a:spcPts val="900"/>
              </a:spcBef>
              <a:buNone/>
            </a:pPr>
            <a:r>
              <a:rPr lang="en-US" sz="2000" b="1" dirty="0"/>
              <a:t>2. ATI trial design</a:t>
            </a:r>
          </a:p>
          <a:p>
            <a:pPr marL="0" indent="682625">
              <a:spcBef>
                <a:spcPts val="900"/>
              </a:spcBef>
              <a:buNone/>
            </a:pPr>
            <a:r>
              <a:rPr lang="en-US" sz="2000" b="1" dirty="0"/>
              <a:t>3. Participant Considerations</a:t>
            </a:r>
          </a:p>
          <a:p>
            <a:pPr marL="0" indent="682625">
              <a:spcBef>
                <a:spcPts val="900"/>
              </a:spcBef>
              <a:buNone/>
            </a:pPr>
            <a:r>
              <a:rPr lang="en-US" sz="2000" b="1" dirty="0"/>
              <a:t>4. Pediatric ATI trials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2EE03-4404-E0B3-4869-494D9682E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r="3906"/>
          <a:stretch/>
        </p:blipFill>
        <p:spPr>
          <a:xfrm>
            <a:off x="9376737" y="2079466"/>
            <a:ext cx="2226397" cy="2190942"/>
          </a:xfrm>
          <a:prstGeom prst="rect">
            <a:avLst/>
          </a:prstGeom>
          <a:effectLst>
            <a:outerShdw blurRad="114300" dist="165100" dir="2700000" algn="tl" rotWithShape="0">
              <a:srgbClr val="C00000">
                <a:alpha val="40000"/>
              </a:srgbClr>
            </a:outerShdw>
          </a:effectLst>
        </p:spPr>
      </p:pic>
      <p:pic>
        <p:nvPicPr>
          <p:cNvPr id="5" name="Picture 4" descr="A group of people standing in a row&#10;&#10;Description automatically generated">
            <a:extLst>
              <a:ext uri="{FF2B5EF4-FFF2-40B4-BE49-F238E27FC236}">
                <a16:creationId xmlns:a16="http://schemas.microsoft.com/office/drawing/2014/main" id="{F1CEEA6C-FEC0-3304-89B6-9593606D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1606"/>
          <a:stretch/>
        </p:blipFill>
        <p:spPr>
          <a:xfrm>
            <a:off x="9387560" y="4533657"/>
            <a:ext cx="2226397" cy="1992061"/>
          </a:xfrm>
          <a:prstGeom prst="rect">
            <a:avLst/>
          </a:prstGeom>
          <a:effectLst>
            <a:outerShdw blurRad="101600" dist="1651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95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6FC996-8B59-FB54-C4BE-7EA4D915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ATI Consensus Workshop Proceedings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8CBC-6CAA-CA69-B220-5C4810A8B5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0558" y="1242206"/>
            <a:ext cx="11217311" cy="3567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Four subcommittees (one for each topic area): </a:t>
            </a:r>
          </a:p>
          <a:p>
            <a:pPr marL="798513" indent="-393700">
              <a:spcBef>
                <a:spcPts val="900"/>
              </a:spcBef>
            </a:pPr>
            <a:r>
              <a:rPr lang="en-US" b="1" dirty="0"/>
              <a:t>8-12 members including experts, PLWH and community members	</a:t>
            </a:r>
          </a:p>
          <a:p>
            <a:pPr marL="798513" indent="-393700">
              <a:spcBef>
                <a:spcPts val="900"/>
              </a:spcBef>
            </a:pPr>
            <a:r>
              <a:rPr lang="en-US" b="1" dirty="0"/>
              <a:t>Drafted questions on issues of importance that were presented at the workshop</a:t>
            </a:r>
          </a:p>
          <a:p>
            <a:pPr marL="798513" indent="-393700">
              <a:spcBef>
                <a:spcPts val="900"/>
              </a:spcBef>
            </a:pPr>
            <a:r>
              <a:rPr lang="en-US" b="1" dirty="0"/>
              <a:t>Led the discussion and voting on each question</a:t>
            </a:r>
          </a:p>
          <a:p>
            <a:pPr marL="690563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All participants voted on a total of 63 questions at the workshop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035A-48C1-4DA4-9DF9-1B5448EB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44" y="3905751"/>
            <a:ext cx="3484134" cy="2321304"/>
          </a:xfrm>
          <a:prstGeom prst="rect">
            <a:avLst/>
          </a:prstGeom>
          <a:effectLst>
            <a:outerShdw blurRad="101600" dist="1524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95299959-D086-40E7-17EF-CDB87FF22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22143" r="914" b="359"/>
          <a:stretch/>
        </p:blipFill>
        <p:spPr>
          <a:xfrm>
            <a:off x="6360504" y="3907251"/>
            <a:ext cx="4013352" cy="2310050"/>
          </a:xfrm>
          <a:prstGeom prst="rect">
            <a:avLst/>
          </a:prstGeom>
          <a:effectLst>
            <a:outerShdw blurRad="114300" dist="165100" dir="2700000" algn="tl" rotWithShape="0">
              <a:srgbClr val="C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79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7ED823-9182-7B6C-3E5F-BB85FA98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96" y="284181"/>
            <a:ext cx="8891914" cy="1223964"/>
          </a:xfrm>
        </p:spPr>
        <p:txBody>
          <a:bodyPr>
            <a:normAutofit/>
          </a:bodyPr>
          <a:lstStyle/>
          <a:p>
            <a:r>
              <a:rPr lang="en-ZA" sz="4000" dirty="0"/>
              <a:t>Time to Rebound ATI versus Setpoint ATI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65D4DE-3655-876C-59FB-4E41ACA5F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4815"/>
              </p:ext>
            </p:extLst>
          </p:nvPr>
        </p:nvGraphicFramePr>
        <p:xfrm>
          <a:off x="468571" y="1577921"/>
          <a:ext cx="11430000" cy="472892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17232">
                  <a:extLst>
                    <a:ext uri="{9D8B030D-6E8A-4147-A177-3AD203B41FA5}">
                      <a16:colId xmlns:a16="http://schemas.microsoft.com/office/drawing/2014/main" val="3480575758"/>
                    </a:ext>
                  </a:extLst>
                </a:gridCol>
                <a:gridCol w="3927285">
                  <a:extLst>
                    <a:ext uri="{9D8B030D-6E8A-4147-A177-3AD203B41FA5}">
                      <a16:colId xmlns:a16="http://schemas.microsoft.com/office/drawing/2014/main" val="2658611343"/>
                    </a:ext>
                  </a:extLst>
                </a:gridCol>
                <a:gridCol w="4585483">
                  <a:extLst>
                    <a:ext uri="{9D8B030D-6E8A-4147-A177-3AD203B41FA5}">
                      <a16:colId xmlns:a16="http://schemas.microsoft.com/office/drawing/2014/main" val="338542681"/>
                    </a:ext>
                  </a:extLst>
                </a:gridCol>
              </a:tblGrid>
              <a:tr h="489551">
                <a:tc>
                  <a:txBody>
                    <a:bodyPr/>
                    <a:lstStyle/>
                    <a:p>
                      <a:pPr algn="ctr"/>
                      <a:endParaRPr lang="en-AU" sz="19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900" dirty="0">
                          <a:solidFill>
                            <a:schemeClr val="bg1"/>
                          </a:solidFill>
                        </a:rPr>
                        <a:t>Time to Rebound ATI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900" dirty="0"/>
                        <a:t>Viral Setpoint ATI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7721615"/>
                  </a:ext>
                </a:extLst>
              </a:tr>
              <a:tr h="574632">
                <a:tc>
                  <a:txBody>
                    <a:bodyPr/>
                    <a:lstStyle/>
                    <a:p>
                      <a:r>
                        <a:rPr lang="en-AU" sz="1900" b="1" dirty="0"/>
                        <a:t>Duration of viremia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/>
                        <a:t>Minimal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Potentially prolonged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49863483"/>
                  </a:ext>
                </a:extLst>
              </a:tr>
              <a:tr h="578734">
                <a:tc>
                  <a:txBody>
                    <a:bodyPr/>
                    <a:lstStyle/>
                    <a:p>
                      <a:r>
                        <a:rPr lang="en-AU" sz="1900" b="1" dirty="0"/>
                        <a:t>ART resumption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At viral rebound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If agreed set point is not reached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2248843"/>
                  </a:ext>
                </a:extLst>
              </a:tr>
              <a:tr h="1516284">
                <a:tc>
                  <a:txBody>
                    <a:bodyPr/>
                    <a:lstStyle/>
                    <a:p>
                      <a:r>
                        <a:rPr lang="en-AU" sz="1900" b="1" dirty="0"/>
                        <a:t>Risks</a:t>
                      </a:r>
                    </a:p>
                    <a:p>
                      <a:r>
                        <a:rPr lang="en-AU" sz="1900" dirty="0"/>
                        <a:t>Transmission</a:t>
                      </a:r>
                    </a:p>
                    <a:p>
                      <a:r>
                        <a:rPr lang="en-AU" sz="1900" dirty="0"/>
                        <a:t>Inflammation </a:t>
                      </a:r>
                    </a:p>
                    <a:p>
                      <a:r>
                        <a:rPr lang="en-AU" sz="1900" dirty="0"/>
                        <a:t>Reservoir reseeding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AU" sz="1900" dirty="0"/>
                    </a:p>
                    <a:p>
                      <a:r>
                        <a:rPr lang="en-AU" sz="1900" dirty="0"/>
                        <a:t>Low</a:t>
                      </a:r>
                    </a:p>
                    <a:p>
                      <a:r>
                        <a:rPr lang="en-AU" sz="1900" dirty="0"/>
                        <a:t>Low</a:t>
                      </a:r>
                    </a:p>
                    <a:p>
                      <a:r>
                        <a:rPr lang="en-AU" sz="1900" dirty="0"/>
                        <a:t>Low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AU" sz="1900" dirty="0"/>
                    </a:p>
                    <a:p>
                      <a:r>
                        <a:rPr lang="en-AU" sz="1900" dirty="0"/>
                        <a:t>Possible</a:t>
                      </a:r>
                    </a:p>
                    <a:p>
                      <a:r>
                        <a:rPr lang="en-AU" sz="1900" dirty="0"/>
                        <a:t>Possible</a:t>
                      </a:r>
                    </a:p>
                    <a:p>
                      <a:r>
                        <a:rPr lang="en-AU" sz="1900" dirty="0"/>
                        <a:t>Unknown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1922956"/>
                  </a:ext>
                </a:extLst>
              </a:tr>
              <a:tr h="1500580">
                <a:tc>
                  <a:txBody>
                    <a:bodyPr/>
                    <a:lstStyle/>
                    <a:p>
                      <a:r>
                        <a:rPr lang="en-AU" sz="1900" b="1" dirty="0"/>
                        <a:t>Knowledge gained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Limited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900" dirty="0"/>
                        <a:t>Size of the reservoir (?)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AU" sz="1900" dirty="0"/>
                        <a:t>Significant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900" dirty="0"/>
                        <a:t>Insights into post treatment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900" dirty="0"/>
                        <a:t>Viremia needed for some immunotherapies (?)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313808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CBEB9E4-92CD-AA20-4D95-40169B088442}"/>
              </a:ext>
            </a:extLst>
          </p:cNvPr>
          <p:cNvSpPr/>
          <p:nvPr/>
        </p:nvSpPr>
        <p:spPr>
          <a:xfrm>
            <a:off x="7050795" y="1532608"/>
            <a:ext cx="4818476" cy="477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AU" sz="2489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96726-0FC7-B4D4-4E0F-4BB801FBB6BA}"/>
              </a:ext>
            </a:extLst>
          </p:cNvPr>
          <p:cNvSpPr txBox="1"/>
          <p:nvPr/>
        </p:nvSpPr>
        <p:spPr>
          <a:xfrm>
            <a:off x="7460545" y="6412302"/>
            <a:ext cx="429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Courtesy of Sharon Lewin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91DBED-1F5E-BAEB-0E15-679A69144C94}"/>
              </a:ext>
            </a:extLst>
          </p:cNvPr>
          <p:cNvSpPr/>
          <p:nvPr/>
        </p:nvSpPr>
        <p:spPr>
          <a:xfrm>
            <a:off x="403034" y="3222536"/>
            <a:ext cx="11550267" cy="312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FCF476-0291-91E4-5314-7DA12D27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94" y="3104288"/>
            <a:ext cx="4624461" cy="27984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AE32DA-FBBE-A7BB-E3C9-0A796714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33" y="3104288"/>
            <a:ext cx="3614155" cy="27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CAC1-E32F-3820-47F1-91D0AF81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ATI trial entry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B0885-82F3-2FBE-EB12-95744EE5F81C}"/>
              </a:ext>
            </a:extLst>
          </p:cNvPr>
          <p:cNvSpPr txBox="1"/>
          <p:nvPr/>
        </p:nvSpPr>
        <p:spPr>
          <a:xfrm>
            <a:off x="332726" y="1537968"/>
            <a:ext cx="11812975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New criteria not previously included in 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Upper age threshold: </a:t>
            </a:r>
            <a:r>
              <a:rPr lang="en-US" sz="1900" dirty="0"/>
              <a:t>Not necessary, as age-associated morbidities are in exclusion criteria; protocols should define age criteria based on the profile of investigational products being studied (69%)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Long-acting ART: </a:t>
            </a:r>
            <a:r>
              <a:rPr lang="en-US" sz="1900" dirty="0"/>
              <a:t>When available, define drug-specific recommendations based on 								established PK data for each long-acting agent (68%)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Latent TB:</a:t>
            </a:r>
            <a:r>
              <a:rPr lang="en-US" sz="1900" dirty="0"/>
              <a:t>  - People with latent TB should be included but only if they have evidence of 					prior treatment, or are willing to be treated before study entry (25%)</a:t>
            </a:r>
          </a:p>
          <a:p>
            <a:r>
              <a:rPr lang="en-US" sz="1900" dirty="0"/>
              <a:t>				- Latent TB is not an issue; subclinical TB is the main concern (39%)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History of antiretroviral drug resistance or treatment failure:</a:t>
            </a:r>
            <a:r>
              <a:rPr lang="en-US" sz="1900" dirty="0"/>
              <a:t> </a:t>
            </a:r>
          </a:p>
          <a:p>
            <a:pPr lvl="1"/>
            <a:r>
              <a:rPr lang="en-US" sz="1900" dirty="0"/>
              <a:t>- Exclude only those who have no other options than their current regimen (30%)</a:t>
            </a:r>
          </a:p>
          <a:p>
            <a:pPr lvl="1"/>
            <a:r>
              <a:rPr lang="en-US" sz="1900" dirty="0"/>
              <a:t>- Too context dependent; recommendations that the study follows local guidelines (24%)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endParaRPr lang="en-US" sz="19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horndale A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horndale A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258A5-B1F3-050E-082D-4FD5AF1759B7}"/>
              </a:ext>
            </a:extLst>
          </p:cNvPr>
          <p:cNvSpPr txBox="1"/>
          <p:nvPr/>
        </p:nvSpPr>
        <p:spPr>
          <a:xfrm>
            <a:off x="7638474" y="6211669"/>
            <a:ext cx="44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Percentages in parentheses represent the majority options voted on by the workshop attendees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188342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3869</TotalTime>
  <Words>1409</Words>
  <Application>Microsoft Office PowerPoint</Application>
  <PresentationFormat>Widescreen</PresentationFormat>
  <Paragraphs>236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Fira Sans</vt:lpstr>
      <vt:lpstr>IAS Ribbon Sans Bold</vt:lpstr>
      <vt:lpstr>IAS Ribbon Sans Regular</vt:lpstr>
      <vt:lpstr>Poppins</vt:lpstr>
      <vt:lpstr>Roboto</vt:lpstr>
      <vt:lpstr>Roboto Condensed</vt:lpstr>
      <vt:lpstr>Segoe UI</vt:lpstr>
      <vt:lpstr>Thorndale AMT</vt:lpstr>
      <vt:lpstr>Times New Roman</vt:lpstr>
      <vt:lpstr>Verdana</vt:lpstr>
      <vt:lpstr>Verdana Bold</vt:lpstr>
      <vt:lpstr>Wingdings</vt:lpstr>
      <vt:lpstr>IAS2023</vt:lpstr>
      <vt:lpstr>Take aways from 2nd Consensus Workshop on ATI in HIV Cure Trials</vt:lpstr>
      <vt:lpstr>1st Consensus Workshop on ATI in HIV Cure Trials 2019</vt:lpstr>
      <vt:lpstr>Past, Current and Future Cure Trials with ATIs</vt:lpstr>
      <vt:lpstr>PowerPoint Presentation</vt:lpstr>
      <vt:lpstr>Drafting updated international recommendations for ATI trials </vt:lpstr>
      <vt:lpstr>2024 ATI Consensus Workshop Agenda &amp; Topics </vt:lpstr>
      <vt:lpstr>2024 ATI Consensus Workshop Proceedings </vt:lpstr>
      <vt:lpstr>Time to Rebound ATI versus Setpoint ATI</vt:lpstr>
      <vt:lpstr>ATI trial entry criteria</vt:lpstr>
      <vt:lpstr>ATI trial entry criteria</vt:lpstr>
      <vt:lpstr>ATI trial design</vt:lpstr>
      <vt:lpstr>ATI trial design</vt:lpstr>
      <vt:lpstr>PowerPoint Presentation</vt:lpstr>
      <vt:lpstr>Participant Considerations </vt:lpstr>
      <vt:lpstr>PrEP, PEP &amp; Partner Protection </vt:lpstr>
      <vt:lpstr>Pediatric ATI Trials</vt:lpstr>
      <vt:lpstr>Pediatric ATI Trials</vt:lpstr>
      <vt:lpstr>Summary</vt:lpstr>
      <vt:lpstr>Acknowledgments</vt:lpstr>
    </vt:vector>
  </TitlesOfParts>
  <Company>HJF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Curabitur arcu erat, accumsan id et el imperdiet doler, porttitor</dc:title>
  <dc:creator>Lydie Trautmann</dc:creator>
  <cp:lastModifiedBy>Preview 8 Rack 2</cp:lastModifiedBy>
  <cp:revision>3</cp:revision>
  <dcterms:created xsi:type="dcterms:W3CDTF">2024-07-08T00:44:25Z</dcterms:created>
  <dcterms:modified xsi:type="dcterms:W3CDTF">2024-07-18T13:22:14Z</dcterms:modified>
</cp:coreProperties>
</file>