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6" roundtripDataSignature="AMtx7mhqo8pbkD7lBy9pxD/9u7/7/i+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ed42eac1a4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ed42eac1a4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d42eac1a4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ed42eac1a4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d42eac1a4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d42eac1a4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d42eac1a4_1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d42eac1a4_1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00"/>
              </a:solidFill>
            </a:endParaRPr>
          </a:p>
        </p:txBody>
      </p:sp>
      <p:sp>
        <p:nvSpPr>
          <p:cNvPr id="346" name="Google Shape;3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000"/>
              <a:t>disconnect between policy at national level and its implementation, failure of the facilities to adhere to those guideline </a:t>
            </a:r>
            <a:endParaRPr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2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18" name="Google Shape;18;p2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3">
  <p:cSld name="Content with Tex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78" name="Google Shape;78;p33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442913" y="2097088"/>
            <a:ext cx="5437187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4">
  <p:cSld name="Content with Text 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85" name="Google Shape;85;p34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2"/>
          </p:nvPr>
        </p:nvSpPr>
        <p:spPr>
          <a:xfrm>
            <a:off x="442913" y="2097088"/>
            <a:ext cx="7200900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 2">
  <p:cSld name="Image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91" name="Google Shape;91;p35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92" name="Google Shape;92;p35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5"/>
          <p:cNvSpPr>
            <a:spLocks noGrp="1"/>
          </p:cNvSpPr>
          <p:nvPr>
            <p:ph type="pic" idx="2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Pattern 2">
  <p:cSld name="Image and Content - Pattern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99" name="Google Shape;99;p36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pic>
        <p:nvPicPr>
          <p:cNvPr id="100" name="Google Shape;10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2097090"/>
            <a:ext cx="3570682" cy="47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6"/>
          <p:cNvSpPr>
            <a:spLocks noGrp="1"/>
          </p:cNvSpPr>
          <p:nvPr>
            <p:ph type="pic" idx="2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">
  <p:cSld name="Imag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>
            <a:spLocks noGrp="1"/>
          </p:cNvSpPr>
          <p:nvPr>
            <p:ph type="pic" idx="2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06" name="Google Shape;106;p37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107" name="Google Shape;107;p37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108" name="Google Shape;108;p37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 i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27" name="Google Shape;27;p25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pic>
        <p:nvPicPr>
          <p:cNvPr id="28" name="Google Shape;2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44" name="Google Shape;44;p28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49" name="Google Shape;49;p29"/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2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58" name="Google Shape;58;p30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">
  <p:cSld name="Content with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64" name="Google Shape;64;p31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65" name="Google Shape;65;p31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2">
  <p:cSld name="Content with Tex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/>
          </a:p>
        </p:txBody>
      </p:sp>
      <p:sp>
        <p:nvSpPr>
          <p:cNvPr id="71" name="Google Shape;71;p32"/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2"/>
          </p:nvPr>
        </p:nvSpPr>
        <p:spPr>
          <a:xfrm>
            <a:off x="442913" y="2097088"/>
            <a:ext cx="3368799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sz="4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2" name="Google Shape;12;p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B5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 r="52489"/>
          <a:stretch/>
        </p:blipFill>
        <p:spPr>
          <a:xfrm>
            <a:off x="0" y="0"/>
            <a:ext cx="57925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2802" y="0"/>
            <a:ext cx="81863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d42eac1a4_1_95"/>
          <p:cNvSpPr txBox="1">
            <a:spLocks noGrp="1"/>
          </p:cNvSpPr>
          <p:nvPr>
            <p:ph type="title"/>
          </p:nvPr>
        </p:nvSpPr>
        <p:spPr>
          <a:xfrm>
            <a:off x="3079275" y="117375"/>
            <a:ext cx="9112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C4B5"/>
                </a:solidFill>
              </a:rPr>
              <a:t>Solution: Automation is essential for programs at scale</a:t>
            </a:r>
            <a:endParaRPr sz="3000"/>
          </a:p>
        </p:txBody>
      </p:sp>
      <p:pic>
        <p:nvPicPr>
          <p:cNvPr id="293" name="Google Shape;293;g2ed42eac1a4_1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350" y="1383800"/>
            <a:ext cx="6579152" cy="3602449"/>
          </a:xfrm>
          <a:prstGeom prst="rect">
            <a:avLst/>
          </a:prstGeom>
          <a:noFill/>
          <a:ln w="9525" cap="flat" cmpd="sng">
            <a:solidFill>
              <a:srgbClr val="EF495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4" name="Google Shape;294;g2ed42eac1a4_1_95"/>
          <p:cNvSpPr txBox="1"/>
          <p:nvPr/>
        </p:nvSpPr>
        <p:spPr>
          <a:xfrm>
            <a:off x="227650" y="1799523"/>
            <a:ext cx="53307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00C4B5"/>
                </a:highlight>
              </a:rPr>
              <a:t>Electronic data collection</a:t>
            </a:r>
            <a:r>
              <a:rPr lang="en-US">
                <a:solidFill>
                  <a:schemeClr val="dk1"/>
                </a:solidFill>
              </a:rPr>
              <a:t> is essential for programs at scale - especially to complete quarterly analyses.</a:t>
            </a: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00C4B5"/>
                </a:highlight>
              </a:rPr>
              <a:t>Without automated analysis, it’s extremely time and resource intensive to do analyses comprehensively.</a:t>
            </a: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Data that aren’t used do no one any good. </a:t>
            </a:r>
            <a:r>
              <a:rPr lang="en-US">
                <a:solidFill>
                  <a:schemeClr val="dk1"/>
                </a:solidFill>
                <a:highlight>
                  <a:srgbClr val="00C4B5"/>
                </a:highlight>
              </a:rPr>
              <a:t>Collecting data for data’s sake is wasteful expenditure. Data systems must facilitate the advocacy cycle of CLM.</a:t>
            </a: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00C4B5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The problems service users face at health facilities are highly heterogeneous. </a:t>
            </a:r>
            <a:r>
              <a:rPr lang="en-US">
                <a:solidFill>
                  <a:schemeClr val="dk1"/>
                </a:solidFill>
                <a:highlight>
                  <a:srgbClr val="00C4B5"/>
                </a:highlight>
              </a:rPr>
              <a:t>Aggregated data do little to help direct duty bearers to where their intervention is necessary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295" name="Google Shape;295;g2ed42eac1a4_1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075" y="3133925"/>
            <a:ext cx="5391425" cy="3228249"/>
          </a:xfrm>
          <a:prstGeom prst="rect">
            <a:avLst/>
          </a:prstGeom>
          <a:noFill/>
          <a:ln w="9525" cap="flat" cmpd="sng">
            <a:solidFill>
              <a:srgbClr val="EF495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6" name="Google Shape;296;g2ed42eac1a4_1_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075" y="5282325"/>
            <a:ext cx="7693023" cy="1979475"/>
          </a:xfrm>
          <a:prstGeom prst="rect">
            <a:avLst/>
          </a:prstGeom>
          <a:noFill/>
          <a:ln w="9525" cap="flat" cmpd="sng">
            <a:solidFill>
              <a:srgbClr val="EF495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7" name="Google Shape;297;g2ed42eac1a4_1_95"/>
          <p:cNvSpPr txBox="1"/>
          <p:nvPr/>
        </p:nvSpPr>
        <p:spPr>
          <a:xfrm>
            <a:off x="8038300" y="6362175"/>
            <a:ext cx="40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https://data.ritshidze.org.za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d42eac1a4_1_191"/>
          <p:cNvSpPr txBox="1">
            <a:spLocks noGrp="1"/>
          </p:cNvSpPr>
          <p:nvPr>
            <p:ph type="title"/>
          </p:nvPr>
        </p:nvSpPr>
        <p:spPr>
          <a:xfrm>
            <a:off x="2789200" y="136525"/>
            <a:ext cx="9268500" cy="9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rgbClr val="00C4B5"/>
                </a:solidFill>
              </a:rPr>
              <a:t>Aggregated data are insufficient for duty bearers</a:t>
            </a:r>
            <a:endParaRPr sz="3300"/>
          </a:p>
        </p:txBody>
      </p:sp>
      <p:pic>
        <p:nvPicPr>
          <p:cNvPr id="303" name="Google Shape;303;g2ed42eac1a4_1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301" y="1443025"/>
            <a:ext cx="7670649" cy="47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d42eac1a4_1_281"/>
          <p:cNvSpPr txBox="1">
            <a:spLocks noGrp="1"/>
          </p:cNvSpPr>
          <p:nvPr>
            <p:ph type="title"/>
          </p:nvPr>
        </p:nvSpPr>
        <p:spPr>
          <a:xfrm>
            <a:off x="2223100" y="136525"/>
            <a:ext cx="9834600" cy="9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C4B5"/>
                </a:solidFill>
              </a:rPr>
              <a:t>Aggregated data are insufficient for duty bearers</a:t>
            </a:r>
            <a:endParaRPr sz="3600"/>
          </a:p>
        </p:txBody>
      </p:sp>
      <p:pic>
        <p:nvPicPr>
          <p:cNvPr id="309" name="Google Shape;309;g2ed42eac1a4_1_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25" y="1058125"/>
            <a:ext cx="11887200" cy="30832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EF495B">
                <a:alpha val="50000"/>
              </a:srgbClr>
            </a:outerShdw>
          </a:effectLst>
        </p:spPr>
      </p:pic>
      <p:pic>
        <p:nvPicPr>
          <p:cNvPr id="310" name="Google Shape;310;g2ed42eac1a4_1_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22350"/>
            <a:ext cx="11887256" cy="3083250"/>
          </a:xfrm>
          <a:prstGeom prst="rect">
            <a:avLst/>
          </a:prstGeom>
          <a:noFill/>
          <a:ln w="9525" cap="flat" cmpd="sng">
            <a:solidFill>
              <a:srgbClr val="EF495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d42eac1a4_1_451"/>
          <p:cNvSpPr txBox="1">
            <a:spLocks noGrp="1"/>
          </p:cNvSpPr>
          <p:nvPr>
            <p:ph type="title"/>
          </p:nvPr>
        </p:nvSpPr>
        <p:spPr>
          <a:xfrm>
            <a:off x="1851075" y="136525"/>
            <a:ext cx="9333000" cy="9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C4B5"/>
                </a:solidFill>
              </a:rPr>
              <a:t>Aggregated data are</a:t>
            </a:r>
            <a:endParaRPr sz="3400">
              <a:solidFill>
                <a:srgbClr val="00C4B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C4B5"/>
                </a:solidFill>
              </a:rPr>
              <a:t> insufficient for duty bearers</a:t>
            </a:r>
            <a:endParaRPr sz="3400"/>
          </a:p>
        </p:txBody>
      </p:sp>
      <p:pic>
        <p:nvPicPr>
          <p:cNvPr id="316" name="Google Shape;316;g2ed42eac1a4_1_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200" y="1303763"/>
            <a:ext cx="7487860" cy="549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7" name="Google Shape;317;g2ed42eac1a4_1_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75" y="1137488"/>
            <a:ext cx="4110865" cy="549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8" name="Google Shape;318;g2ed42eac1a4_1_451"/>
          <p:cNvSpPr/>
          <p:nvPr/>
        </p:nvSpPr>
        <p:spPr>
          <a:xfrm>
            <a:off x="4377625" y="3664000"/>
            <a:ext cx="2985300" cy="774600"/>
          </a:xfrm>
          <a:prstGeom prst="ellipse">
            <a:avLst/>
          </a:prstGeom>
          <a:noFill/>
          <a:ln w="28575" cap="flat" cmpd="sng">
            <a:solidFill>
              <a:srgbClr val="EF49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>
            <a:spLocks noGrp="1"/>
          </p:cNvSpPr>
          <p:nvPr>
            <p:ph type="title"/>
          </p:nvPr>
        </p:nvSpPr>
        <p:spPr>
          <a:xfrm>
            <a:off x="4116400" y="936000"/>
            <a:ext cx="7632600" cy="3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>
                <a:solidFill>
                  <a:srgbClr val="00C4B5"/>
                </a:solidFill>
              </a:rPr>
              <a:t>Challenge 3. CLM programmes need independence from funders – communities need to choose their priorities for monitoring</a:t>
            </a:r>
            <a:endParaRPr sz="4400">
              <a:solidFill>
                <a:srgbClr val="00C4B5"/>
              </a:solidFill>
            </a:endParaRPr>
          </a:p>
        </p:txBody>
      </p:sp>
      <p:pic>
        <p:nvPicPr>
          <p:cNvPr id="324" name="Google Shape;3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5">
            <a:alphaModFix/>
          </a:blip>
          <a:srcRect r="4942"/>
          <a:stretch/>
        </p:blipFill>
        <p:spPr>
          <a:xfrm>
            <a:off x="0" y="1721713"/>
            <a:ext cx="4041825" cy="239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>
            <a:spLocks noGrp="1"/>
          </p:cNvSpPr>
          <p:nvPr>
            <p:ph type="title"/>
          </p:nvPr>
        </p:nvSpPr>
        <p:spPr>
          <a:xfrm>
            <a:off x="2398643" y="862728"/>
            <a:ext cx="928977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4000">
                <a:solidFill>
                  <a:srgbClr val="00C4B5"/>
                </a:solidFill>
              </a:rPr>
              <a:t>Solution - Funding mechanisms that allow independence and for communities to do proper CLM </a:t>
            </a:r>
            <a:endParaRPr sz="4000">
              <a:solidFill>
                <a:srgbClr val="00C4B5"/>
              </a:solidFill>
            </a:endParaRPr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1"/>
          </p:nvPr>
        </p:nvSpPr>
        <p:spPr>
          <a:xfrm>
            <a:off x="838200" y="274424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Ritshidze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is funded through UNAIDS - which helps provide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independent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 support </a:t>
            </a:r>
            <a:endParaRPr/>
          </a:p>
          <a:p>
            <a:pPr marL="609600" lvl="0" indent="-4064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+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Sustainable funding</a:t>
            </a:r>
            <a:endParaRPr/>
          </a:p>
          <a:p>
            <a:pPr marL="609600" lvl="0" indent="-4064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+"/>
            </a:pPr>
            <a:r>
              <a:rPr lang="en-US"/>
              <a:t>Ritshidze has matured and successfully refined its processes and tools, we urge donors to consider extending the funding cycle to ensure stability and retention of critical expertise.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117450" y="4923575"/>
            <a:ext cx="10515600" cy="1493100"/>
          </a:xfrm>
          <a:prstGeom prst="rect">
            <a:avLst/>
          </a:prstGeom>
          <a:solidFill>
            <a:srgbClr val="00C4B5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"Sufficiently resource CLM to scale and put into action community-led solutions to further address programmatic gaps and policies across the HIV programme." </a:t>
            </a:r>
            <a:endParaRPr sz="23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4" name="Google Shape;3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title"/>
          </p:nvPr>
        </p:nvSpPr>
        <p:spPr>
          <a:xfrm>
            <a:off x="4035525" y="895350"/>
            <a:ext cx="7632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</a:pPr>
            <a:r>
              <a:rPr lang="en-US">
                <a:solidFill>
                  <a:srgbClr val="00C4B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Challenge</a:t>
            </a:r>
            <a:r>
              <a:rPr lang="en-US">
                <a:solidFill>
                  <a:srgbClr val="00C4B5"/>
                </a:solidFill>
              </a:rPr>
              <a:t> 4. CLM should recognise diverse partnerships </a:t>
            </a:r>
            <a:endParaRPr>
              <a:solidFill>
                <a:srgbClr val="00C4B5"/>
              </a:solidFill>
            </a:endParaRPr>
          </a:p>
        </p:txBody>
      </p:sp>
      <p:pic>
        <p:nvPicPr>
          <p:cNvPr id="340" name="Google Shape;3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4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2286650" y="941825"/>
            <a:ext cx="856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3400" b="1">
                <a:solidFill>
                  <a:srgbClr val="00C4B5"/>
                </a:solidFill>
              </a:rPr>
              <a:t>Solution: Partnerships between community-led organizations towards consortia to lead national CLM</a:t>
            </a:r>
            <a:endParaRPr sz="3400" b="1">
              <a:solidFill>
                <a:srgbClr val="00C4B5"/>
              </a:solidFill>
            </a:endParaRPr>
          </a:p>
        </p:txBody>
      </p:sp>
      <p:pic>
        <p:nvPicPr>
          <p:cNvPr id="349" name="Google Shape;3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7692" y="5522455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7" y="5819471"/>
            <a:ext cx="1124686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601" y="5819485"/>
            <a:ext cx="818143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5975" y="5747093"/>
            <a:ext cx="818134" cy="90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7"/>
          <p:cNvPicPr preferRelativeResize="0"/>
          <p:nvPr/>
        </p:nvPicPr>
        <p:blipFill rotWithShape="1">
          <a:blip r:embed="rId7">
            <a:alphaModFix/>
          </a:blip>
          <a:srcRect l="15771" t="11341" r="11113" b="9731"/>
          <a:stretch/>
        </p:blipFill>
        <p:spPr>
          <a:xfrm>
            <a:off x="1907749" y="5706059"/>
            <a:ext cx="917434" cy="99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25186" y="5783671"/>
            <a:ext cx="1020800" cy="8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>
            <a:spLocks noGrp="1"/>
          </p:cNvSpPr>
          <p:nvPr>
            <p:ph type="body" idx="1"/>
          </p:nvPr>
        </p:nvSpPr>
        <p:spPr>
          <a:xfrm>
            <a:off x="532701" y="2426007"/>
            <a:ext cx="6823200" cy="22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Ritshidze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is a consortium made up of 5 people living with HIV organizations in SA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064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+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The sector came together and worked out structure and responsibilities as the consortium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064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+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The consortium dealt with all political issues internally before implementation</a:t>
            </a:r>
            <a:endParaRPr sz="1600"/>
          </a:p>
          <a:p>
            <a:pPr marL="609600" lvl="0" indent="-4064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+"/>
            </a:pPr>
            <a:r>
              <a:rPr lang="en-US" sz="1600"/>
              <a:t>Identified like minded comrades and activists to partner with in terms of technical partnerships</a:t>
            </a:r>
            <a:endParaRPr sz="1600"/>
          </a:p>
          <a:p>
            <a:pPr marL="2286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47700" y="2499725"/>
            <a:ext cx="3074800" cy="18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3400" y="5921862"/>
            <a:ext cx="2066352" cy="4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47313" y="5874487"/>
            <a:ext cx="2059613" cy="4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33495" y="5522451"/>
            <a:ext cx="1703206" cy="8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/>
          </p:nvPr>
        </p:nvSpPr>
        <p:spPr>
          <a:xfrm>
            <a:off x="4040462" y="2984078"/>
            <a:ext cx="76326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>
                <a:solidFill>
                  <a:srgbClr val="00C4B5"/>
                </a:solidFill>
              </a:rPr>
              <a:t>Challenge 5. CLM data needs to triangulated with programmatic data</a:t>
            </a:r>
            <a:endParaRPr>
              <a:solidFill>
                <a:srgbClr val="00C4B5"/>
              </a:solidFill>
            </a:endParaRPr>
          </a:p>
        </p:txBody>
      </p:sp>
      <p:pic>
        <p:nvPicPr>
          <p:cNvPr id="365" name="Google Shape;3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7167" y="5447662"/>
            <a:ext cx="1397200" cy="118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446500" y="435067"/>
            <a:ext cx="694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19"/>
          <p:cNvSpPr txBox="1">
            <a:spLocks noGrp="1"/>
          </p:cNvSpPr>
          <p:nvPr>
            <p:ph type="title"/>
          </p:nvPr>
        </p:nvSpPr>
        <p:spPr>
          <a:xfrm>
            <a:off x="2252868" y="1126696"/>
            <a:ext cx="9674087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3000" b="1">
                <a:solidFill>
                  <a:srgbClr val="00C4B5"/>
                </a:solidFill>
              </a:rPr>
              <a:t>Solution: Work with national government to have access to anonymised, aggregate HIV programme data</a:t>
            </a:r>
            <a:endParaRPr sz="3000">
              <a:solidFill>
                <a:srgbClr val="00C4B5"/>
              </a:solidFill>
            </a:endParaRPr>
          </a:p>
        </p:txBody>
      </p:sp>
      <p:sp>
        <p:nvSpPr>
          <p:cNvPr id="375" name="Google Shape;375;p19"/>
          <p:cNvSpPr txBox="1">
            <a:spLocks noGrp="1"/>
          </p:cNvSpPr>
          <p:nvPr>
            <p:ph type="body" idx="1"/>
          </p:nvPr>
        </p:nvSpPr>
        <p:spPr>
          <a:xfrm>
            <a:off x="243612" y="2213220"/>
            <a:ext cx="68463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Ritshidze struggles, as do others, to access for programmatic data from sites where we monitor services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Without this, cannot be sure of the challenges and the best action to address them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When we did have access to multi-month dispensing data, we were able to see the differences between what CLM and programme data were saying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Google Shape;3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326" y="1837553"/>
            <a:ext cx="4370473" cy="246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3920300" y="2056350"/>
            <a:ext cx="7828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Verdana"/>
              <a:buNone/>
            </a:pPr>
            <a:r>
              <a:rPr lang="en-US" sz="4800">
                <a:solidFill>
                  <a:srgbClr val="00C4B5"/>
                </a:solidFill>
              </a:rPr>
              <a:t>Challenges to sustaining and strengthening CLM in a changing world: Examples from Ritshidze</a:t>
            </a:r>
            <a:endParaRPr sz="4800">
              <a:solidFill>
                <a:srgbClr val="00C4B5"/>
              </a:solidFill>
            </a:endParaRPr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4060088" y="1231508"/>
            <a:ext cx="735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>
                <a:solidFill>
                  <a:srgbClr val="00C4B5"/>
                </a:solidFill>
              </a:rPr>
              <a:t>What does CLM need to survive and thrive in a changing world?</a:t>
            </a:r>
            <a:endParaRPr>
              <a:solidFill>
                <a:srgbClr val="00C4B5"/>
              </a:solidFill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body" idx="2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Ndivhuwo Rambau, Ritshidze, South Africa </a:t>
            </a:r>
            <a:endParaRPr/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4116450" y="2203175"/>
            <a:ext cx="47451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Establish a fieldwide mechanism for defining and ensuring independence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Ensure sufficient funding for CLM through 2030 and beyond so we can monitor progress in this crucial time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Build in technical partnerships that are functional, durable and meet evolving needs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82" name="Google Shape;382;p20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rPr lang="en-US">
                <a:solidFill>
                  <a:srgbClr val="00C4B5"/>
                </a:solidFill>
              </a:rPr>
              <a:t>Key takeaways – </a:t>
            </a:r>
            <a:br>
              <a:rPr lang="en-US">
                <a:solidFill>
                  <a:srgbClr val="00C4B5"/>
                </a:solidFill>
              </a:rPr>
            </a:br>
            <a:r>
              <a:rPr lang="en-US">
                <a:solidFill>
                  <a:srgbClr val="00C4B5"/>
                </a:solidFill>
              </a:rPr>
              <a:t>What does CLM need to thrive and survive?</a:t>
            </a:r>
            <a:endParaRPr>
              <a:solidFill>
                <a:srgbClr val="00C4B5"/>
              </a:solidFill>
            </a:endParaRPr>
          </a:p>
        </p:txBody>
      </p:sp>
      <p:pic>
        <p:nvPicPr>
          <p:cNvPr id="383" name="Google Shape;383;p20"/>
          <p:cNvPicPr preferRelativeResize="0"/>
          <p:nvPr/>
        </p:nvPicPr>
        <p:blipFill rotWithShape="1">
          <a:blip r:embed="rId3">
            <a:alphaModFix/>
          </a:blip>
          <a:srcRect l="15191" r="12741"/>
          <a:stretch/>
        </p:blipFill>
        <p:spPr>
          <a:xfrm>
            <a:off x="8991950" y="2148450"/>
            <a:ext cx="3027302" cy="23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0"/>
          <p:cNvPicPr preferRelativeResize="0"/>
          <p:nvPr/>
        </p:nvPicPr>
        <p:blipFill rotWithShape="1">
          <a:blip r:embed="rId4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 txBox="1">
            <a:spLocks noGrp="1"/>
          </p:cNvSpPr>
          <p:nvPr>
            <p:ph type="title"/>
          </p:nvPr>
        </p:nvSpPr>
        <p:spPr>
          <a:xfrm>
            <a:off x="2876250" y="537917"/>
            <a:ext cx="852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None/>
            </a:pPr>
            <a:r>
              <a:rPr lang="en-US" sz="3600" b="1">
                <a:solidFill>
                  <a:srgbClr val="00C4B5"/>
                </a:solidFill>
              </a:rPr>
              <a:t>Overview of </a:t>
            </a:r>
            <a:br>
              <a:rPr lang="en-US" sz="3600" b="1">
                <a:solidFill>
                  <a:srgbClr val="00C4B5"/>
                </a:solidFill>
              </a:rPr>
            </a:br>
            <a:r>
              <a:rPr lang="en-US" sz="3600" b="1">
                <a:solidFill>
                  <a:srgbClr val="00C4B5"/>
                </a:solidFill>
              </a:rPr>
              <a:t>Ritshidze</a:t>
            </a:r>
            <a:endParaRPr sz="3600" b="1">
              <a:solidFill>
                <a:srgbClr val="00C4B5"/>
              </a:solidFill>
            </a:endParaRPr>
          </a:p>
        </p:txBody>
      </p:sp>
      <p:sp>
        <p:nvSpPr>
          <p:cNvPr id="213" name="Google Shape;213;p4"/>
          <p:cNvSpPr txBox="1">
            <a:spLocks noGrp="1"/>
          </p:cNvSpPr>
          <p:nvPr>
            <p:ph type="body" idx="1"/>
          </p:nvPr>
        </p:nvSpPr>
        <p:spPr>
          <a:xfrm>
            <a:off x="0" y="1447514"/>
            <a:ext cx="68232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in 2018 — Ritshidze was developed by people living with HIV. It unites the entire PLHIV sector in South Africa.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Ritshidze monitors over 400 clinics &amp; community healthcare centres across 29 districts in 8 provinces in South Africa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Ritshidze has a MOU in place with the National Department Of Health and authorization letters from the province.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Ritshidze is NOT a research project. We are not testing hypotheses. CLM is more akin to independent M&amp;E than research.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609600" lvl="0" indent="-4191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Community-led clinic monitoring is one way to hold PEPFAR accountable to ensure this — and improve overall HIV and TB service delivery.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214" name="Google Shape;2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067" y="5049817"/>
            <a:ext cx="19050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7367" y="478926"/>
            <a:ext cx="4664196" cy="391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"/>
          <p:cNvPicPr preferRelativeResize="0"/>
          <p:nvPr/>
        </p:nvPicPr>
        <p:blipFill rotWithShape="1">
          <a:blip r:embed="rId5">
            <a:alphaModFix/>
          </a:blip>
          <a:srcRect r="6933"/>
          <a:stretch/>
        </p:blipFill>
        <p:spPr>
          <a:xfrm>
            <a:off x="231306" y="5005195"/>
            <a:ext cx="1188132" cy="170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2949" y="5045588"/>
            <a:ext cx="1083301" cy="162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/>
          <p:cNvPicPr preferRelativeResize="0"/>
          <p:nvPr/>
        </p:nvPicPr>
        <p:blipFill rotWithShape="1">
          <a:blip r:embed="rId7">
            <a:alphaModFix/>
          </a:blip>
          <a:srcRect l="20178" b="24425"/>
          <a:stretch/>
        </p:blipFill>
        <p:spPr>
          <a:xfrm>
            <a:off x="3405700" y="5064714"/>
            <a:ext cx="1083301" cy="158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08424" y="5045598"/>
            <a:ext cx="1216012" cy="16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5251" y="5064190"/>
            <a:ext cx="1188151" cy="158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 rotWithShape="1">
          <a:blip r:embed="rId10">
            <a:alphaModFix/>
          </a:blip>
          <a:srcRect t="8381"/>
          <a:stretch/>
        </p:blipFill>
        <p:spPr>
          <a:xfrm>
            <a:off x="8225725" y="5045608"/>
            <a:ext cx="1083291" cy="173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2382024" y="581300"/>
            <a:ext cx="9492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 sz="4800">
                <a:solidFill>
                  <a:srgbClr val="00C4B5"/>
                </a:solidFill>
              </a:rPr>
              <a:t>The Ritshidze CLM model</a:t>
            </a:r>
            <a:endParaRPr sz="4800">
              <a:solidFill>
                <a:srgbClr val="00C4B5"/>
              </a:solidFill>
            </a:endParaRPr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1"/>
          </p:nvPr>
        </p:nvSpPr>
        <p:spPr>
          <a:xfrm>
            <a:off x="142400" y="2112649"/>
            <a:ext cx="805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Meaning “Saving our Lives” in Tshivenda, Ritshidze will highlight challenges where HIV and TB services are actually delivered — at public clinics and community healthcare centres — in order to hold decision makers like the Department of Health and PEPFAR accountable to fixing them.</a:t>
            </a: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800"/>
              <a:buNone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The objective of the Ritshidze project is to improve the quality of HIV and TB service delivery for people living with HIV in South Africa.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We  do this by: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+"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Gathering evidence about quality of services provided at clinics;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+"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Analysing the data to identify challenges;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+"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Generating solutions that respond to the evidence collected; 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+"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Engaging duty bearers on the challenges and proposed solutions; and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+"/>
            </a:pPr>
            <a:r>
              <a:rPr lang="en-US" sz="16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Where no improvement, advocating for change.</a:t>
            </a:r>
            <a:endParaRPr sz="1600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4492" y="2112650"/>
            <a:ext cx="3163933" cy="316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3435626" y="3247647"/>
            <a:ext cx="68712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5538800" y="867200"/>
            <a:ext cx="5877600" cy="4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</a:pPr>
            <a:r>
              <a:rPr lang="en-US" sz="4800">
                <a:solidFill>
                  <a:srgbClr val="00C4B5"/>
                </a:solidFill>
              </a:rPr>
              <a:t>What are the challenges to sustaining and strengthening CLM in a changing world?</a:t>
            </a:r>
            <a:endParaRPr sz="4800">
              <a:solidFill>
                <a:srgbClr val="00C4B5"/>
              </a:solidFill>
            </a:endParaRPr>
          </a:p>
        </p:txBody>
      </p:sp>
      <p:pic>
        <p:nvPicPr>
          <p:cNvPr id="236" name="Google Shape;2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4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4116391" y="-675861"/>
            <a:ext cx="7632700" cy="368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</a:pPr>
            <a:r>
              <a:rPr lang="en-US">
                <a:solidFill>
                  <a:srgbClr val="00C4B5"/>
                </a:solidFill>
              </a:rPr>
              <a:t>Challenges</a:t>
            </a:r>
            <a:endParaRPr>
              <a:solidFill>
                <a:srgbClr val="00C4B5"/>
              </a:solidFill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>
            <a:off x="4218001" y="2017325"/>
            <a:ext cx="7431381" cy="3346336"/>
            <a:chOff x="596900" y="132"/>
            <a:chExt cx="6934199" cy="2817018"/>
          </a:xfrm>
        </p:grpSpPr>
        <p:sp>
          <p:nvSpPr>
            <p:cNvPr id="245" name="Google Shape;245;p9"/>
            <p:cNvSpPr/>
            <p:nvPr/>
          </p:nvSpPr>
          <p:spPr>
            <a:xfrm>
              <a:off x="596900" y="132"/>
              <a:ext cx="2166937" cy="1300162"/>
            </a:xfrm>
            <a:prstGeom prst="rect">
              <a:avLst/>
            </a:prstGeom>
            <a:solidFill>
              <a:srgbClr val="2990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596900" y="132"/>
              <a:ext cx="2166937" cy="1300162"/>
            </a:xfrm>
            <a:prstGeom prst="rect">
              <a:avLst/>
            </a:prstGeom>
            <a:solidFill>
              <a:srgbClr val="00C4B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1.Communities differ – as does their access to health services</a:t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980531" y="132"/>
              <a:ext cx="2166937" cy="1300162"/>
            </a:xfrm>
            <a:prstGeom prst="rect">
              <a:avLst/>
            </a:prstGeom>
            <a:solidFill>
              <a:srgbClr val="2990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2980531" y="132"/>
              <a:ext cx="2166937" cy="1300162"/>
            </a:xfrm>
            <a:prstGeom prst="rect">
              <a:avLst/>
            </a:prstGeom>
            <a:solidFill>
              <a:srgbClr val="00C4B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2. Timely and accessible CLM data </a:t>
              </a: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364162" y="132"/>
              <a:ext cx="2166937" cy="1300162"/>
            </a:xfrm>
            <a:prstGeom prst="rect">
              <a:avLst/>
            </a:prstGeom>
            <a:solidFill>
              <a:srgbClr val="2990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5364162" y="132"/>
              <a:ext cx="2166900" cy="1300200"/>
            </a:xfrm>
            <a:prstGeom prst="rect">
              <a:avLst/>
            </a:prstGeom>
            <a:solidFill>
              <a:srgbClr val="00C4B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Verdana"/>
                <a:buNone/>
              </a:pPr>
              <a:r>
                <a:rPr lang="en-US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3. CLM programmes need independence from funders </a:t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788715" y="1516988"/>
              <a:ext cx="2166937" cy="1300162"/>
            </a:xfrm>
            <a:prstGeom prst="rect">
              <a:avLst/>
            </a:prstGeom>
            <a:solidFill>
              <a:srgbClr val="2990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1788715" y="1516988"/>
              <a:ext cx="2166937" cy="1300162"/>
            </a:xfrm>
            <a:prstGeom prst="rect">
              <a:avLst/>
            </a:prstGeom>
            <a:solidFill>
              <a:srgbClr val="00C4B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Verdana"/>
                <a:buNone/>
              </a:pPr>
              <a:r>
                <a:rPr lang="en-US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4. CLM should recognise diverse partnerships</a:t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4172346" y="1516988"/>
              <a:ext cx="2166937" cy="1300162"/>
            </a:xfrm>
            <a:prstGeom prst="rect">
              <a:avLst/>
            </a:prstGeom>
            <a:solidFill>
              <a:srgbClr val="2990C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4172346" y="1516988"/>
              <a:ext cx="2166937" cy="1300162"/>
            </a:xfrm>
            <a:prstGeom prst="rect">
              <a:avLst/>
            </a:prstGeom>
            <a:solidFill>
              <a:srgbClr val="00C4B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Verdana"/>
                <a:buNone/>
              </a:pPr>
              <a:r>
                <a:rPr lang="en-US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5. CLM data needs to triangulated with programmatic data</a:t>
              </a:r>
              <a:endParaRPr/>
            </a:p>
          </p:txBody>
        </p:sp>
      </p:grp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/>
          <p:cNvPicPr preferRelativeResize="0"/>
          <p:nvPr/>
        </p:nvPicPr>
        <p:blipFill rotWithShape="1">
          <a:blip r:embed="rId4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4388975" y="136500"/>
            <a:ext cx="76326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</a:pPr>
            <a:r>
              <a:rPr lang="en-US">
                <a:solidFill>
                  <a:srgbClr val="00C4B5"/>
                </a:solidFill>
              </a:rPr>
              <a:t>Challenge 1: </a:t>
            </a:r>
            <a:br>
              <a:rPr lang="en-US">
                <a:solidFill>
                  <a:srgbClr val="00C4B5"/>
                </a:solidFill>
              </a:rPr>
            </a:br>
            <a:r>
              <a:rPr lang="en-US">
                <a:solidFill>
                  <a:srgbClr val="00C4B5"/>
                </a:solidFill>
              </a:rPr>
              <a:t>Communities differ – as does their access to health services</a:t>
            </a:r>
            <a:endParaRPr>
              <a:solidFill>
                <a:srgbClr val="00C4B5"/>
              </a:solidFill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5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/>
        </p:nvSpPr>
        <p:spPr>
          <a:xfrm>
            <a:off x="6837000" y="1940219"/>
            <a:ext cx="53307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Between July and September each year, </a:t>
            </a: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large scale quantitative data collection effort takes place, </a:t>
            </a: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across 24 districts in 7 provinces. </a:t>
            </a:r>
            <a:r>
              <a:rPr lang="en-US" sz="1400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>
              <a:solidFill>
                <a:schemeClr val="dk1"/>
              </a:solidFill>
              <a:highlight>
                <a:srgbClr val="00C4B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Monitoring tools were developed and updated after consultation with KPs.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A team of more than 175 KP data collectors recruited to support the data collection effort</a:t>
            </a: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including mobilisation and implementation of tools. KPs who were interviewed were </a:t>
            </a:r>
            <a:r>
              <a:rPr lang="en-US" sz="1400" b="1">
                <a:solidFill>
                  <a:schemeClr val="dk1"/>
                </a:solidFill>
                <a:highlight>
                  <a:srgbClr val="00C4B5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dentified through snowball sampling</a:t>
            </a: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where initial participants were asked to refer those they know, who in turn refer those they know, to participate in the survey.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In 2023, nearly 14,000 quantitative surveys were collected</a:t>
            </a:r>
            <a:r>
              <a:rPr lang="en-US" sz="1400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Further qualitative data was collected among key populations including 70 in-depth interviews.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2396468" y="473897"/>
            <a:ext cx="706963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3000" b="1">
                <a:solidFill>
                  <a:srgbClr val="00C4B5"/>
                </a:solidFill>
              </a:rPr>
              <a:t>Solution - Different CLM models to reach the communities and understand their needs</a:t>
            </a:r>
            <a:r>
              <a:rPr lang="en-US" sz="3000" b="1">
                <a:solidFill>
                  <a:schemeClr val="accent1"/>
                </a:solidFill>
              </a:rPr>
              <a:t> </a:t>
            </a:r>
            <a:endParaRPr sz="3000" b="1">
              <a:solidFill>
                <a:schemeClr val="accent1"/>
              </a:solidFill>
            </a:endParaRPr>
          </a:p>
        </p:txBody>
      </p:sp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4177" y="3871841"/>
            <a:ext cx="1584202" cy="211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7699" y="3871844"/>
            <a:ext cx="1621349" cy="21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574" y="3871854"/>
            <a:ext cx="1444401" cy="21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374400" y="1793475"/>
            <a:ext cx="61131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400+ public health clinics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date in 2024 (through Q3), Ritshidze has interviewed</a:t>
            </a:r>
            <a:r>
              <a:rPr lang="en-US" sz="1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6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+"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74,933 public healthcare users</a:t>
            </a:r>
            <a:endParaRPr sz="1400" b="1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6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+"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37,991 people living with HIV</a:t>
            </a:r>
            <a:endParaRPr sz="1400" b="1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6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+"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11,440 young people (under the age 25)</a:t>
            </a:r>
            <a:endParaRPr sz="1400" b="1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6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+"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1,415 Facility Managers </a:t>
            </a:r>
            <a:endParaRPr sz="1400" b="1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6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+"/>
            </a:pPr>
            <a:r>
              <a:rPr lang="en-US" sz="1400" b="1">
                <a:solidFill>
                  <a:schemeClr val="dk1"/>
                </a:solidFill>
                <a:highlight>
                  <a:schemeClr val="accent5"/>
                </a:highlight>
                <a:latin typeface="Verdana"/>
                <a:ea typeface="Verdana"/>
                <a:cs typeface="Verdana"/>
                <a:sym typeface="Verdana"/>
              </a:rPr>
              <a:t>and conducted observations </a:t>
            </a:r>
            <a:endParaRPr sz="1400">
              <a:solidFill>
                <a:schemeClr val="dk1"/>
              </a:solidFill>
              <a:highlight>
                <a:schemeClr val="accent5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374400" y="1545868"/>
            <a:ext cx="332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1800" b="1">
                <a:solidFill>
                  <a:schemeClr val="accent5"/>
                </a:solidFill>
              </a:rPr>
              <a:t>Facility Monitoring</a:t>
            </a:r>
            <a:endParaRPr sz="1800" b="1">
              <a:solidFill>
                <a:schemeClr val="accent5"/>
              </a:solidFill>
            </a:endParaRPr>
          </a:p>
        </p:txBody>
      </p:sp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6837000" y="1581119"/>
            <a:ext cx="4980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1800" b="1">
                <a:solidFill>
                  <a:schemeClr val="accent5"/>
                </a:solidFill>
              </a:rPr>
              <a:t>Key Populations Annual Drive</a:t>
            </a:r>
            <a:endParaRPr sz="1800" b="1">
              <a:solidFill>
                <a:schemeClr val="accent5"/>
              </a:solidFill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5459" y="3589"/>
            <a:ext cx="1518966" cy="128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"/>
          <p:cNvSpPr txBox="1"/>
          <p:nvPr/>
        </p:nvSpPr>
        <p:spPr>
          <a:xfrm>
            <a:off x="91650" y="6187025"/>
            <a:ext cx="6678600" cy="46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Snapshot surveys on HIV Prevention &amp; Stockouts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4116400" y="441325"/>
            <a:ext cx="7632600" cy="4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</a:pPr>
            <a:r>
              <a:rPr lang="en-US" sz="4800">
                <a:solidFill>
                  <a:srgbClr val="00C4B5"/>
                </a:solidFill>
              </a:rPr>
              <a:t>Challenge 2. Timely and accessible CLM data</a:t>
            </a:r>
            <a:r>
              <a:rPr lang="en-US" sz="4800">
                <a:solidFill>
                  <a:schemeClr val="accent1"/>
                </a:solidFill>
              </a:rPr>
              <a:t> </a:t>
            </a:r>
            <a:endParaRPr sz="4800">
              <a:solidFill>
                <a:schemeClr val="accent1"/>
              </a:solidFill>
            </a:endParaRPr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367" y="5478580"/>
            <a:ext cx="1518966" cy="128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4">
            <a:alphaModFix/>
          </a:blip>
          <a:srcRect r="4942"/>
          <a:stretch/>
        </p:blipFill>
        <p:spPr>
          <a:xfrm>
            <a:off x="0" y="1715038"/>
            <a:ext cx="4041825" cy="23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13550"/>
            <a:ext cx="4041816" cy="27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Widescreen</PresentationFormat>
  <Paragraphs>92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Verdana</vt:lpstr>
      <vt:lpstr>IAS2023</vt:lpstr>
      <vt:lpstr>Office Theme</vt:lpstr>
      <vt:lpstr>PowerPoint Presentation</vt:lpstr>
      <vt:lpstr>Challenges to sustaining and strengthening CLM in a changing world: Examples from Ritshidze</vt:lpstr>
      <vt:lpstr>Overview of  Ritshidze</vt:lpstr>
      <vt:lpstr>The Ritshidze CLM model</vt:lpstr>
      <vt:lpstr>What are the challenges to sustaining and strengthening CLM in a changing world?</vt:lpstr>
      <vt:lpstr>Challenges</vt:lpstr>
      <vt:lpstr>Challenge 1:  Communities differ – as does their access to health services</vt:lpstr>
      <vt:lpstr>Solution - Different CLM models to reach the communities and understand their needs </vt:lpstr>
      <vt:lpstr>Challenge 2. Timely and accessible CLM data </vt:lpstr>
      <vt:lpstr>Solution: Automation is essential for programs at scale</vt:lpstr>
      <vt:lpstr>Aggregated data are insufficient for duty bearers</vt:lpstr>
      <vt:lpstr>Aggregated data are insufficient for duty bearers</vt:lpstr>
      <vt:lpstr>Aggregated data are  insufficient for duty bearers</vt:lpstr>
      <vt:lpstr>Challenge 3. CLM programmes need independence from funders – communities need to choose their priorities for monitoring</vt:lpstr>
      <vt:lpstr>Solution - Funding mechanisms that allow independence and for communities to do proper CLM </vt:lpstr>
      <vt:lpstr>Challenge 4. CLM should recognise diverse partnerships </vt:lpstr>
      <vt:lpstr>Solution: Partnerships between community-led organizations towards consortia to lead national CLM</vt:lpstr>
      <vt:lpstr>Challenge 5. CLM data needs to triangulated with programmatic data</vt:lpstr>
      <vt:lpstr>Solution: Work with national government to have access to anonymised, aggregate HIV programme data</vt:lpstr>
      <vt:lpstr>Key takeaways –  What does CLM need to thrive and survive?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Preview 10 Rack 2</cp:lastModifiedBy>
  <cp:revision>1</cp:revision>
  <dcterms:created xsi:type="dcterms:W3CDTF">2024-07-17T11:00:43Z</dcterms:created>
  <dcterms:modified xsi:type="dcterms:W3CDTF">2024-07-21T05:33:10Z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