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1"/>
    <p:sldMasterId id="2147483702" r:id="rId2"/>
    <p:sldMasterId id="2147483721" r:id="rId3"/>
  </p:sldMasterIdLst>
  <p:notesMasterIdLst>
    <p:notesMasterId r:id="rId14"/>
  </p:notesMasterIdLst>
  <p:sldIdLst>
    <p:sldId id="266" r:id="rId4"/>
    <p:sldId id="279" r:id="rId5"/>
    <p:sldId id="275" r:id="rId6"/>
    <p:sldId id="263" r:id="rId7"/>
    <p:sldId id="280" r:id="rId8"/>
    <p:sldId id="262" r:id="rId9"/>
    <p:sldId id="282" r:id="rId10"/>
    <p:sldId id="278" r:id="rId11"/>
    <p:sldId id="283" r:id="rId12"/>
    <p:sldId id="28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84517" autoAdjust="0"/>
  </p:normalViewPr>
  <p:slideViewPr>
    <p:cSldViewPr snapToGrid="0" snapToObjects="1">
      <p:cViewPr varScale="1">
        <p:scale>
          <a:sx n="101" d="100"/>
          <a:sy n="101" d="100"/>
        </p:scale>
        <p:origin x="1350" y="10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23/07/2024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Yan Nee from </a:t>
            </a:r>
            <a:r>
              <a:rPr lang="en-US" dirty="0" err="1"/>
              <a:t>Universiti</a:t>
            </a:r>
            <a:r>
              <a:rPr lang="en-US" dirty="0"/>
              <a:t> Malaya and the Ministry of Health Malaysia. I am very honored and grateful to the co-organizers, for the opportunity to speak about Pharmacy </a:t>
            </a:r>
            <a:r>
              <a:rPr lang="en-US" dirty="0" err="1"/>
              <a:t>PrEP</a:t>
            </a:r>
            <a:r>
              <a:rPr lang="en-US" dirty="0"/>
              <a:t> in Malaysia. This is my PhD research project, and I am very happy to share about our work.</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05715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35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start with some context in Malaysia. In 2022, the number of new HIV infections was 3,177, with the highest concentration in the </a:t>
            </a:r>
            <a:r>
              <a:rPr lang="en-US" dirty="0" err="1"/>
              <a:t>Klang</a:t>
            </a:r>
            <a:r>
              <a:rPr lang="en-US" dirty="0"/>
              <a:t> Valley, an urban region that includes Selangor and Kuala Lumpur and new infections are mainly among MSM with prevalence of 12.9%. Currently, </a:t>
            </a:r>
            <a:r>
              <a:rPr lang="en-US" dirty="0" err="1"/>
              <a:t>PrEP</a:t>
            </a:r>
            <a:r>
              <a:rPr lang="en-US" dirty="0"/>
              <a:t> is available free-of-charge in public health clinics since last year and on an out-of-pocket basis in private clinics and university hospitals. However, less than 5,000 people have accessed </a:t>
            </a:r>
            <a:r>
              <a:rPr lang="en-US" dirty="0" err="1"/>
              <a:t>PrEP</a:t>
            </a:r>
            <a:r>
              <a:rPr lang="en-US" dirty="0"/>
              <a:t> as of 2024. Community pharmacists, with their extensive training and accessibility, present an opportunity to expand </a:t>
            </a:r>
            <a:r>
              <a:rPr lang="en-US" dirty="0" err="1"/>
              <a:t>PrEP</a:t>
            </a:r>
            <a:r>
              <a:rPr lang="en-US" dirty="0"/>
              <a:t> services through task-shifting. There are more than 3,000 pharmacies in Malaysia, operating beyond office hours until 9 or 10 pm, including weekends. Adults visit them about 2-3 times each month. In the era of </a:t>
            </a:r>
            <a:r>
              <a:rPr lang="en-US" dirty="0" err="1"/>
              <a:t>PrEP</a:t>
            </a:r>
            <a:r>
              <a:rPr lang="en-US" dirty="0"/>
              <a:t> choice, it makes sense to explore pharmacy </a:t>
            </a:r>
            <a:r>
              <a:rPr lang="en-US" dirty="0" err="1"/>
              <a:t>PrEP</a:t>
            </a:r>
            <a:r>
              <a:rPr lang="en-US" dirty="0"/>
              <a:t> as an additional option for accessing </a:t>
            </a:r>
            <a:r>
              <a:rPr lang="en-US" dirty="0" err="1"/>
              <a:t>PrEP.</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196570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our intervention is to measure the outcomes of implementing pharmacy </a:t>
            </a:r>
            <a:r>
              <a:rPr lang="en-US" dirty="0" err="1"/>
              <a:t>PrEP</a:t>
            </a:r>
            <a:r>
              <a:rPr lang="en-US" dirty="0"/>
              <a:t> services at six selected community pharmacies in the </a:t>
            </a:r>
            <a:r>
              <a:rPr lang="en-US" dirty="0" err="1"/>
              <a:t>Klang</a:t>
            </a:r>
            <a:r>
              <a:rPr lang="en-US" dirty="0"/>
              <a:t> Valley. As this is an implementation research study, the key outcomes we are focusing on include acceptability, appropriateness, feasibility, fidelity, sustainability, and uptake. These measures will help us understand the implementation effectiveness and scalability of this model.</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38607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was carried out in 3 phases, designed according to the EPIS framework: Exploration, Preparation, and Implementation. In the first phase, we interviewed key population members, </a:t>
            </a:r>
            <a:r>
              <a:rPr lang="en-US" dirty="0" err="1"/>
              <a:t>PrEP</a:t>
            </a:r>
            <a:r>
              <a:rPr lang="en-US" dirty="0"/>
              <a:t> prescribers, and community pharmacists to identify barriers and facilitators. Barriers included privacy, confidentiality,  affordability, poor awareness about </a:t>
            </a:r>
            <a:r>
              <a:rPr lang="en-US" dirty="0" err="1"/>
              <a:t>PrEP</a:t>
            </a:r>
            <a:r>
              <a:rPr lang="en-US" dirty="0"/>
              <a:t> and pharmacy service, lack of training, staff, time, private space, and lab testing services. Facilitators included private space availability, confidentiality assurance, affordable pricing, adequate training, digitalized assessment, and collaboration with physicians and NGOs. In the second phase, we conducted stakeholder consultation to finalize the implementation plan based on qualitative findings and training sessions. We trained a total of 18 pharmacists over the course of a month. The training started with online self-paced training which takes 1.5 hour to </a:t>
            </a:r>
            <a:r>
              <a:rPr lang="en-US" dirty="0" err="1"/>
              <a:t>completeand</a:t>
            </a:r>
            <a:r>
              <a:rPr lang="en-US" dirty="0"/>
              <a:t> results showed it significantly improved knowledge scores. We also had a one-day in-person workshop to help pharmacists familiarize with the workflow plus case scenario discussion, as well as sensitized them to the needs of key populations through role-playing. Prior to implementation, we also had dry runs where pharmacists got to practice with a research assistant simulating as study participant.</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9633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implementation phase started with recruitment. We shared flyers through social media, influencers. We also set up an Instagram account. 354 people expressed interest in participating. However, 124 did not enroll, mainly due to non-response or a change of mind. We successfully enrolled 230 participants aged 18-49 who were interested in using </a:t>
            </a:r>
            <a:r>
              <a:rPr lang="en-US" dirty="0" err="1"/>
              <a:t>PrEP</a:t>
            </a:r>
            <a:r>
              <a:rPr lang="en-US" dirty="0"/>
              <a:t>, with a significant proportion being MSM. Participants were given a link to book an appointment online with the pharmacy of their choice. </a:t>
            </a:r>
            <a:r>
              <a:rPr lang="en-US" dirty="0" err="1"/>
              <a:t>PrEP</a:t>
            </a:r>
            <a:r>
              <a:rPr lang="en-US" dirty="0"/>
              <a:t> assessment begins once the participant visited the pharmacy. This is where we simplify </a:t>
            </a:r>
            <a:r>
              <a:rPr lang="en-US" dirty="0" err="1"/>
              <a:t>PrEP</a:t>
            </a:r>
            <a:r>
              <a:rPr lang="en-US" dirty="0"/>
              <a:t> service through digitalized </a:t>
            </a:r>
            <a:r>
              <a:rPr lang="en-US" dirty="0" err="1"/>
              <a:t>PrEP</a:t>
            </a:r>
            <a:r>
              <a:rPr lang="en-US" dirty="0"/>
              <a:t> assessment tool and using an oral fluid HIV self-test kit for HIV screening. While waiting for the test results, which takes about 20 minutes, the pharmacist provided </a:t>
            </a:r>
            <a:r>
              <a:rPr lang="en-US" dirty="0" err="1"/>
              <a:t>PrEP</a:t>
            </a:r>
            <a:r>
              <a:rPr lang="en-US" dirty="0"/>
              <a:t> counselling. If the participant was eligible and wanted </a:t>
            </a:r>
            <a:r>
              <a:rPr lang="en-US" dirty="0" err="1"/>
              <a:t>PrEP</a:t>
            </a:r>
            <a:r>
              <a:rPr lang="en-US" dirty="0"/>
              <a:t>, the pharmacist then requested an electronic prescription from a physician via telemedicine platform for same-day </a:t>
            </a:r>
            <a:r>
              <a:rPr lang="en-US" dirty="0" err="1"/>
              <a:t>PrEP.</a:t>
            </a:r>
            <a:r>
              <a:rPr lang="en-US" dirty="0"/>
              <a:t> The physician could access the assessment information before deciding to prescribe. This process usually takes less than 5 minutes. Once there’s electronic prescription, the participant could get their </a:t>
            </a:r>
            <a:r>
              <a:rPr lang="en-US" dirty="0" err="1"/>
              <a:t>PrEP</a:t>
            </a:r>
            <a:r>
              <a:rPr lang="en-US" dirty="0"/>
              <a:t> at a special rebate price of 15 USD, which is 7-25 USD cheaper than usual price. Participants had follow-up visits with pharmacists one month after initiation and every three months thereafter. Collaboration with physicians for lab testing and referrals was crucial, as pharmacies do not have lab testing services. During assessment, pharmacists advised participants on the recommended lab tests, which the participants needed to get done at their own expense.</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1148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faced several challenges during implementation. At the client-level, there was low reach among other key populations like trans people, sex workers and people who inject drugs. There was also delay in getting lab tests done, mainly due to busy schedule. A baseline kidney function test within 3 months of initiation was required in our study. Other tests for hepatitis B &amp; C and STI were strongly encouraged but not compulsory. We included questions about hepatitis B infection and vaccination as well as STI screening by symptoms in our assessment tool. Lastly, there was attrition due to various reasons, mainly loss to follow-up, preference for free </a:t>
            </a:r>
            <a:r>
              <a:rPr lang="en-US" dirty="0" err="1"/>
              <a:t>PrEP</a:t>
            </a:r>
            <a:r>
              <a:rPr lang="en-US" dirty="0"/>
              <a:t> from public and private clinics and stopping </a:t>
            </a:r>
            <a:r>
              <a:rPr lang="en-US" dirty="0" err="1"/>
              <a:t>PrEP</a:t>
            </a:r>
            <a:r>
              <a:rPr lang="en-US" dirty="0"/>
              <a:t> due to sexual inactivity. At the provider-level, there were issues with availability of physicians for clinical advice during pharmacy extended operating hours and electronic prescription requests being denied which required further discussion between pharmacist and physician to clarify reasons for denial. However, we had only about 6 such cases so far. There was also high turnover among community pharmacists which necessitated training of new pharmacists and the need for broader training covering PEP, hepatitis B and C, and STIs.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4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study is still ongoing till September. Happy to share that the initiation rate was 96%, with a good retention rate at the first follow-up. The 2</a:t>
            </a:r>
            <a:r>
              <a:rPr lang="en-US" baseline="30000" dirty="0"/>
              <a:t>nd</a:t>
            </a:r>
            <a:r>
              <a:rPr lang="en-US" dirty="0"/>
              <a:t> and 3</a:t>
            </a:r>
            <a:r>
              <a:rPr lang="en-US" baseline="30000" dirty="0"/>
              <a:t>rd</a:t>
            </a:r>
            <a:r>
              <a:rPr lang="en-US" dirty="0"/>
              <a:t> follow-ups are still pending. The average visit time was about half an hour. We had one seroconversion. This participant reported no symptoms, good adherence to on-demand </a:t>
            </a:r>
            <a:r>
              <a:rPr lang="en-US" dirty="0" err="1"/>
              <a:t>PrEP</a:t>
            </a:r>
            <a:r>
              <a:rPr lang="en-US" dirty="0"/>
              <a:t>, inconsistent condom use, 1 partner (unknown status). We successfully linked this participant to care. We have started sending out online survey to assess the implementation outcomes which includes understanding how many participants keen to continue using this service and how many pharmacists keen to continue providing the service. We are also exploring partnerships to make HIVST kits and </a:t>
            </a:r>
            <a:r>
              <a:rPr lang="en-US" dirty="0" err="1"/>
              <a:t>PrEP</a:t>
            </a:r>
            <a:r>
              <a:rPr lang="en-US" dirty="0"/>
              <a:t> more affordable. Some participants prefer to have hybrid consultation combining both in-person and online consultation. So, we’re looking into making this possible as well. We plan to present our findings to the Ministry of Health for the consideration of incorporating it into the national guidelines and scaling up this model across other states.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9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other countries considering pharmacy </a:t>
            </a:r>
            <a:r>
              <a:rPr lang="en-US" dirty="0" err="1"/>
              <a:t>PrEP</a:t>
            </a:r>
            <a:r>
              <a:rPr lang="en-US" dirty="0"/>
              <a:t>, we recommend addressing the following: Firstly, consider the legal framework and prescribing authority. Are there local regulations or national guidelines regarding </a:t>
            </a:r>
            <a:r>
              <a:rPr lang="en-US" dirty="0" err="1"/>
              <a:t>PrEP</a:t>
            </a:r>
            <a:r>
              <a:rPr lang="en-US" dirty="0"/>
              <a:t> service? Can pharmacists prescribe </a:t>
            </a:r>
            <a:r>
              <a:rPr lang="en-US" dirty="0" err="1"/>
              <a:t>PrEP</a:t>
            </a:r>
            <a:r>
              <a:rPr lang="en-US" dirty="0"/>
              <a:t>? If not, can pharmacists work with physicians to enable same-day </a:t>
            </a:r>
            <a:r>
              <a:rPr lang="en-US" dirty="0" err="1"/>
              <a:t>PrEP</a:t>
            </a:r>
            <a:r>
              <a:rPr lang="en-US" dirty="0"/>
              <a:t>? Secondly, is HIV testing allowed in pharmacies? If yes, what type of HIV test? Is lab testing service available in pharmacies? If not, consider collaborating with nearby clinics or lab providers. Next, consider if </a:t>
            </a:r>
            <a:r>
              <a:rPr lang="en-US" dirty="0" err="1"/>
              <a:t>PrEP</a:t>
            </a:r>
            <a:r>
              <a:rPr lang="en-US" dirty="0"/>
              <a:t> service can be reimbursed by national or private health insurance. </a:t>
            </a:r>
            <a:r>
              <a:rPr lang="en-US"/>
              <a:t>If not, </a:t>
            </a:r>
            <a:r>
              <a:rPr lang="en-US" dirty="0"/>
              <a:t>consider what are the out-of-pocket expenses and if it’s affordable to local communities. Lastly, ensure there’s a clear referral pathways to physicians, public healthcare facilities, and NGOs.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That’s all for my presentation. Thank you for your attention. I look forward to your questions about pharmacy </a:t>
            </a:r>
            <a:r>
              <a:rPr lang="en-US" dirty="0" err="1"/>
              <a:t>PrEP</a:t>
            </a:r>
            <a:r>
              <a:rPr lang="en-US" dirty="0"/>
              <a:t> in Malaysia. </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108485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8DCDC-D13C-2549-BE6A-717E9EED4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43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38802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2762206819"/>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2125240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4135096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075103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66478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7184437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49684305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21534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343181037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737406807"/>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1535925587"/>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330045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3652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10326787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32046818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467671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1"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9B3F29-75B8-BD6C-204A-CAA4C9B129CE}"/>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2882755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20901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368601510"/>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1106931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4259323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3884988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116489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67897127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500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233003476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93911194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25552607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149876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231446378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77621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99917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mage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Verdana"/>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Verdana"/>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Verdana"/>
              <a:ea typeface="+mn-ea"/>
              <a:cs typeface="+mn-cs"/>
            </a:endParaRPr>
          </a:p>
        </p:txBody>
      </p:sp>
      <p:pic>
        <p:nvPicPr>
          <p:cNvPr id="4" name="Picture 3">
            <a:extLst>
              <a:ext uri="{FF2B5EF4-FFF2-40B4-BE49-F238E27FC236}">
                <a16:creationId xmlns:a16="http://schemas.microsoft.com/office/drawing/2014/main" id="{747D33BA-66D6-E190-0410-77B932AF2433}"/>
              </a:ext>
            </a:extLst>
          </p:cNvPr>
          <p:cNvPicPr>
            <a:picLocks noChangeAspect="1"/>
          </p:cNvPicPr>
          <p:nvPr userDrawn="1"/>
        </p:nvPicPr>
        <p:blipFill>
          <a:blip r:embed="rId2"/>
          <a:srcRect/>
          <a:stretch/>
        </p:blipFill>
        <p:spPr>
          <a:xfrm>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075601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Verdana"/>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Verdana"/>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68149073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6"/>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0" r:id="rId4"/>
    <p:sldLayoutId id="2147483694" r:id="rId5"/>
    <p:sldLayoutId id="2147483665" r:id="rId6"/>
    <p:sldLayoutId id="2147483667" r:id="rId7"/>
    <p:sldLayoutId id="2147483698" r:id="rId8"/>
    <p:sldLayoutId id="2147483699" r:id="rId9"/>
    <p:sldLayoutId id="2147483700" r:id="rId10"/>
    <p:sldLayoutId id="2147483696" r:id="rId11"/>
    <p:sldLayoutId id="2147483697" r:id="rId12"/>
    <p:sldLayoutId id="2147483674" r:id="rId13"/>
    <p:sldLayoutId id="2147483701"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20"/>
          <a:srcRect/>
          <a:stretch/>
        </p:blipFill>
        <p:spPr>
          <a:xfrm>
            <a:off x="251232" y="207065"/>
            <a:ext cx="2048330" cy="1318904"/>
          </a:xfrm>
          <a:prstGeom prst="rect">
            <a:avLst/>
          </a:prstGeom>
        </p:spPr>
      </p:pic>
    </p:spTree>
    <p:extLst>
      <p:ext uri="{BB962C8B-B14F-4D97-AF65-F5344CB8AC3E}">
        <p14:creationId xmlns:p14="http://schemas.microsoft.com/office/powerpoint/2010/main" val="41635953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8"/>
          <a:srcRect/>
          <a:stretch/>
        </p:blipFill>
        <p:spPr>
          <a:xfrm>
            <a:off x="251232" y="207065"/>
            <a:ext cx="2048330" cy="1318904"/>
          </a:xfrm>
          <a:prstGeom prst="rect">
            <a:avLst/>
          </a:prstGeom>
        </p:spPr>
      </p:pic>
    </p:spTree>
    <p:extLst>
      <p:ext uri="{BB962C8B-B14F-4D97-AF65-F5344CB8AC3E}">
        <p14:creationId xmlns:p14="http://schemas.microsoft.com/office/powerpoint/2010/main" val="31530389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jpeg"/><Relationship Id="rId1" Type="http://schemas.openxmlformats.org/officeDocument/2006/relationships/slideLayout" Target="../slideLayouts/slideLayout2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GB" noProof="0" dirty="0"/>
              <a:t>Pharmacy </a:t>
            </a:r>
            <a:r>
              <a:rPr lang="en-GB" noProof="0" dirty="0" err="1"/>
              <a:t>PrEP</a:t>
            </a:r>
            <a:r>
              <a:rPr lang="en-GB" noProof="0" dirty="0"/>
              <a:t> in Malaysia</a:t>
            </a:r>
            <a:endParaRPr lang="en-GB"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Autofit/>
          </a:bodyPr>
          <a:lstStyle/>
          <a:p>
            <a:r>
              <a:rPr lang="en-US" dirty="0"/>
              <a:t>Achieving scale and equity: models to simplify, normalize, and diversify </a:t>
            </a:r>
            <a:r>
              <a:rPr lang="en-US" dirty="0" err="1"/>
              <a:t>PrEP</a:t>
            </a:r>
            <a:r>
              <a:rPr lang="en-US" dirty="0"/>
              <a:t> service delivery</a:t>
            </a:r>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a:bodyPr>
          <a:lstStyle/>
          <a:p>
            <a:r>
              <a:rPr lang="en-GB" dirty="0"/>
              <a:t>Yan Nee Gan,  </a:t>
            </a:r>
            <a:r>
              <a:rPr lang="en-GB" dirty="0" err="1"/>
              <a:t>Universiti</a:t>
            </a:r>
            <a:r>
              <a:rPr lang="en-GB" dirty="0"/>
              <a:t> Malaya | Ministry of Health Malaysia</a:t>
            </a:r>
          </a:p>
        </p:txBody>
      </p:sp>
      <p:sp>
        <p:nvSpPr>
          <p:cNvPr id="7" name="TextBox 6">
            <a:extLst>
              <a:ext uri="{FF2B5EF4-FFF2-40B4-BE49-F238E27FC236}">
                <a16:creationId xmlns:a16="http://schemas.microsoft.com/office/drawing/2014/main" id="{2A9FE141-37D2-485B-5BDD-E0C5EE307F28}"/>
              </a:ext>
            </a:extLst>
          </p:cNvPr>
          <p:cNvSpPr txBox="1"/>
          <p:nvPr/>
        </p:nvSpPr>
        <p:spPr>
          <a:xfrm>
            <a:off x="4022035" y="5831454"/>
            <a:ext cx="7192225" cy="276999"/>
          </a:xfrm>
          <a:prstGeom prst="rect">
            <a:avLst/>
          </a:prstGeom>
          <a:noFill/>
        </p:spPr>
        <p:txBody>
          <a:bodyPr wrap="none" rtlCol="0">
            <a:spAutoFit/>
          </a:bodyPr>
          <a:lstStyle/>
          <a:p>
            <a:r>
              <a:rPr lang="en-MY" sz="1200" dirty="0"/>
              <a:t>Disclosure: I have no relevant financial relationships with ineligible companies to disclose.</a:t>
            </a:r>
            <a:endParaRPr lang="en-GB" sz="1200" dirty="0"/>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4"/>
          </p:nvPr>
        </p:nvSpPr>
        <p:spPr/>
        <p:txBody>
          <a:bodyPr>
            <a:normAutofit/>
          </a:bodyPr>
          <a:lstStyle/>
          <a:p>
            <a:r>
              <a:rPr lang="en-GB" noProof="0" dirty="0"/>
              <a:t>If you’re interested to </a:t>
            </a:r>
            <a:r>
              <a:rPr lang="en-GB" dirty="0"/>
              <a:t>connect</a:t>
            </a:r>
            <a:r>
              <a:rPr lang="en-GB" noProof="0" dirty="0"/>
              <a:t>,</a:t>
            </a:r>
          </a:p>
          <a:p>
            <a:r>
              <a:rPr lang="en-GB" dirty="0"/>
              <a:t>p</a:t>
            </a:r>
            <a:r>
              <a:rPr lang="en-GB" noProof="0" dirty="0"/>
              <a:t>lease drop </a:t>
            </a:r>
            <a:r>
              <a:rPr lang="en-GB" dirty="0"/>
              <a:t>me an email.</a:t>
            </a:r>
          </a:p>
          <a:p>
            <a:pPr marL="342900" indent="-342900">
              <a:buFont typeface="Arial" panose="020B0604020202020204" pitchFamily="34" charset="0"/>
              <a:buChar char="•"/>
            </a:pPr>
            <a:r>
              <a:rPr lang="en-GB">
                <a:solidFill>
                  <a:srgbClr val="0070C0"/>
                </a:solidFill>
              </a:rPr>
              <a:t>yanneegan</a:t>
            </a:r>
            <a:r>
              <a:rPr lang="en-GB" dirty="0">
                <a:solidFill>
                  <a:srgbClr val="0070C0"/>
                </a:solidFill>
              </a:rPr>
              <a:t>@gmail.com</a:t>
            </a:r>
            <a:endParaRPr lang="en-GB" noProof="0" dirty="0">
              <a:solidFill>
                <a:srgbClr val="0070C0"/>
              </a:solidFill>
            </a:endParaRP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p:txBody>
          <a:bodyPr/>
          <a:lstStyle/>
          <a:p>
            <a:r>
              <a:rPr lang="en-GB" noProof="0" dirty="0"/>
              <a:t>Thank you</a:t>
            </a:r>
          </a:p>
        </p:txBody>
      </p:sp>
      <p:pic>
        <p:nvPicPr>
          <p:cNvPr id="6" name="Picture Placeholder 5">
            <a:extLst>
              <a:ext uri="{FF2B5EF4-FFF2-40B4-BE49-F238E27FC236}">
                <a16:creationId xmlns:a16="http://schemas.microsoft.com/office/drawing/2014/main" id="{E17CB9FA-F471-62B7-F41E-380F6028541B}"/>
              </a:ext>
            </a:extLst>
          </p:cNvPr>
          <p:cNvPicPr>
            <a:picLocks noGrp="1" noChangeAspect="1"/>
          </p:cNvPicPr>
          <p:nvPr>
            <p:ph type="pic" sz="quarter" idx="15"/>
          </p:nvPr>
        </p:nvPicPr>
        <p:blipFill rotWithShape="1">
          <a:blip r:embed="rId3"/>
          <a:srcRect l="21857" r="21857"/>
          <a:stretch/>
        </p:blipFill>
        <p:spPr/>
      </p:pic>
    </p:spTree>
    <p:extLst>
      <p:ext uri="{BB962C8B-B14F-4D97-AF65-F5344CB8AC3E}">
        <p14:creationId xmlns:p14="http://schemas.microsoft.com/office/powerpoint/2010/main" val="353253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1799303"/>
            <a:ext cx="7632700" cy="4521984"/>
          </a:xfrm>
        </p:spPr>
        <p:txBody>
          <a:bodyPr>
            <a:normAutofit fontScale="40000" lnSpcReduction="20000"/>
          </a:bodyPr>
          <a:lstStyle/>
          <a:p>
            <a:pPr marL="457200" indent="-457200" algn="just">
              <a:spcAft>
                <a:spcPts val="300"/>
              </a:spcAft>
              <a:buFont typeface="Wingdings" panose="05000000000000000000" pitchFamily="2" charset="2"/>
              <a:buChar char="q"/>
            </a:pPr>
            <a:r>
              <a:rPr lang="en-US" sz="5000" noProof="0" dirty="0"/>
              <a:t>Existing </a:t>
            </a:r>
            <a:r>
              <a:rPr lang="en-US" sz="5000" noProof="0" dirty="0" err="1"/>
              <a:t>PrEP</a:t>
            </a:r>
            <a:r>
              <a:rPr lang="en-US" sz="5000" noProof="0" dirty="0"/>
              <a:t> service delivery models: </a:t>
            </a:r>
          </a:p>
          <a:p>
            <a:pPr marL="803275" lvl="1" indent="-265113" algn="just">
              <a:spcAft>
                <a:spcPts val="300"/>
              </a:spcAft>
              <a:buFont typeface="Wingdings" panose="05000000000000000000" pitchFamily="2" charset="2"/>
              <a:buChar char="§"/>
            </a:pPr>
            <a:r>
              <a:rPr lang="en-US" sz="5000" dirty="0">
                <a:solidFill>
                  <a:schemeClr val="accent1">
                    <a:lumMod val="50000"/>
                  </a:schemeClr>
                </a:solidFill>
              </a:rPr>
              <a:t>Free-of-charge: Public health clinics (since Jan 2023)</a:t>
            </a:r>
          </a:p>
          <a:p>
            <a:pPr marL="803275" lvl="1" indent="-265113" algn="just">
              <a:spcAft>
                <a:spcPts val="300"/>
              </a:spcAft>
              <a:buFont typeface="Wingdings" panose="05000000000000000000" pitchFamily="2" charset="2"/>
              <a:buChar char="§"/>
            </a:pPr>
            <a:r>
              <a:rPr lang="en-US" sz="5000" dirty="0">
                <a:solidFill>
                  <a:schemeClr val="accent1">
                    <a:lumMod val="50000"/>
                  </a:schemeClr>
                </a:solidFill>
              </a:rPr>
              <a:t>Out-of-pocket: Private clinics and </a:t>
            </a:r>
            <a:r>
              <a:rPr lang="en-US" sz="5000" noProof="0" dirty="0">
                <a:solidFill>
                  <a:schemeClr val="accent1">
                    <a:lumMod val="50000"/>
                  </a:schemeClr>
                </a:solidFill>
              </a:rPr>
              <a:t>university hospitals</a:t>
            </a:r>
          </a:p>
          <a:p>
            <a:pPr marL="457200" indent="-457200" algn="just">
              <a:spcAft>
                <a:spcPts val="300"/>
              </a:spcAft>
              <a:buFont typeface="Wingdings" panose="05000000000000000000" pitchFamily="2" charset="2"/>
              <a:buChar char="q"/>
            </a:pPr>
            <a:r>
              <a:rPr lang="en-US" sz="5000" noProof="0" dirty="0"/>
              <a:t>2024: </a:t>
            </a:r>
            <a:r>
              <a:rPr lang="en-US" sz="5000" dirty="0"/>
              <a:t>L</a:t>
            </a:r>
            <a:r>
              <a:rPr lang="en-US" sz="5000" noProof="0" dirty="0"/>
              <a:t>ess than 5,000 people have accessed PrEP.</a:t>
            </a:r>
            <a:r>
              <a:rPr lang="en-US" sz="5000" baseline="30000" noProof="0" dirty="0"/>
              <a:t>2</a:t>
            </a:r>
            <a:endParaRPr lang="en-US" sz="5000" noProof="0" dirty="0"/>
          </a:p>
          <a:p>
            <a:pPr marL="457200" indent="-457200" algn="just">
              <a:spcAft>
                <a:spcPts val="300"/>
              </a:spcAft>
              <a:buFont typeface="Wingdings" panose="05000000000000000000" pitchFamily="2" charset="2"/>
              <a:buChar char="q"/>
            </a:pPr>
            <a:r>
              <a:rPr lang="en-US" sz="5000" dirty="0"/>
              <a:t>C</a:t>
            </a:r>
            <a:r>
              <a:rPr lang="en-US" sz="5000" noProof="0" dirty="0" err="1"/>
              <a:t>ommunity</a:t>
            </a:r>
            <a:r>
              <a:rPr lang="en-US" sz="5000" noProof="0" dirty="0"/>
              <a:t> pharmacists are highly trained healthcare professionals and well-suited to provide </a:t>
            </a:r>
            <a:r>
              <a:rPr lang="en-US" sz="5000" noProof="0" dirty="0" err="1"/>
              <a:t>PrEP</a:t>
            </a:r>
            <a:r>
              <a:rPr lang="en-US" sz="5000" noProof="0" dirty="0"/>
              <a:t> service through effective task-shifting. </a:t>
            </a:r>
          </a:p>
          <a:p>
            <a:pPr marL="803275" lvl="1" indent="-265113" algn="just">
              <a:spcAft>
                <a:spcPts val="300"/>
              </a:spcAft>
              <a:buFont typeface="Wingdings" panose="05000000000000000000" pitchFamily="2" charset="2"/>
              <a:buChar char="§"/>
            </a:pPr>
            <a:r>
              <a:rPr lang="en-US" sz="5000" dirty="0">
                <a:solidFill>
                  <a:schemeClr val="accent1">
                    <a:lumMod val="50000"/>
                  </a:schemeClr>
                </a:solidFill>
              </a:rPr>
              <a:t>&gt;</a:t>
            </a:r>
            <a:r>
              <a:rPr lang="en-US" sz="5000" noProof="0" dirty="0">
                <a:solidFill>
                  <a:schemeClr val="accent1">
                    <a:lumMod val="50000"/>
                  </a:schemeClr>
                </a:solidFill>
              </a:rPr>
              <a:t>3,000 pharmacies with extended operating hours </a:t>
            </a:r>
            <a:r>
              <a:rPr lang="en-US" sz="5000" baseline="30000" noProof="0" dirty="0">
                <a:solidFill>
                  <a:schemeClr val="accent1">
                    <a:lumMod val="50000"/>
                  </a:schemeClr>
                </a:solidFill>
              </a:rPr>
              <a:t>3</a:t>
            </a:r>
            <a:endParaRPr lang="en-US" sz="5000" noProof="0" dirty="0">
              <a:solidFill>
                <a:schemeClr val="accent1">
                  <a:lumMod val="50000"/>
                </a:schemeClr>
              </a:solidFill>
            </a:endParaRPr>
          </a:p>
          <a:p>
            <a:pPr marL="803275" lvl="1" indent="-265113" algn="just">
              <a:spcAft>
                <a:spcPts val="300"/>
              </a:spcAft>
              <a:buFont typeface="Wingdings" panose="05000000000000000000" pitchFamily="2" charset="2"/>
              <a:buChar char="§"/>
            </a:pPr>
            <a:r>
              <a:rPr lang="en-US" sz="5000" noProof="0" dirty="0">
                <a:solidFill>
                  <a:schemeClr val="accent1">
                    <a:lumMod val="50000"/>
                  </a:schemeClr>
                </a:solidFill>
              </a:rPr>
              <a:t>Adults visit them on average 31 times annually </a:t>
            </a:r>
            <a:r>
              <a:rPr lang="en-US" sz="5000" baseline="30000" dirty="0">
                <a:solidFill>
                  <a:schemeClr val="accent1">
                    <a:lumMod val="50000"/>
                  </a:schemeClr>
                </a:solidFill>
              </a:rPr>
              <a:t>4</a:t>
            </a:r>
            <a:endParaRPr lang="en-US" sz="5000" noProof="0" dirty="0">
              <a:solidFill>
                <a:schemeClr val="accent1">
                  <a:lumMod val="50000"/>
                </a:schemeClr>
              </a:solidFill>
            </a:endParaRPr>
          </a:p>
          <a:p>
            <a:pPr marL="457200" indent="-457200" algn="just">
              <a:spcAft>
                <a:spcPts val="300"/>
              </a:spcAft>
              <a:buFont typeface="Wingdings" panose="05000000000000000000" pitchFamily="2" charset="2"/>
              <a:buChar char="q"/>
            </a:pPr>
            <a:r>
              <a:rPr lang="en-US" sz="5000" noProof="0" dirty="0"/>
              <a:t>Pharmacy </a:t>
            </a:r>
            <a:r>
              <a:rPr lang="en-US" sz="5000" noProof="0" dirty="0" err="1"/>
              <a:t>PrEP</a:t>
            </a:r>
            <a:r>
              <a:rPr lang="en-US" sz="5000" noProof="0" dirty="0"/>
              <a:t>: Opportunity to increase </a:t>
            </a:r>
            <a:r>
              <a:rPr lang="en-US" sz="5000" noProof="0" dirty="0" err="1"/>
              <a:t>PrEP</a:t>
            </a:r>
            <a:r>
              <a:rPr lang="en-US" sz="5000" noProof="0" dirty="0"/>
              <a:t> access and uptake. </a:t>
            </a:r>
          </a:p>
          <a:p>
            <a:pPr algn="just">
              <a:spcAft>
                <a:spcPts val="200"/>
              </a:spcAft>
            </a:pPr>
            <a:r>
              <a:rPr lang="en-US" sz="2300" dirty="0"/>
              <a:t>References: 1. Ministry of Health Malaysia. 2023 Global AIDS Monitoring: Country Progress Report - Malaysia. 2. Ministry of Health Malaysia. IBBS survey 2022. 2. Ibrahim J, et al. Ten more govt clinics to start dispensing HIV prevention drugs, says Dr </a:t>
            </a:r>
            <a:r>
              <a:rPr lang="en-US" sz="2300" dirty="0" err="1"/>
              <a:t>Dzulkefly</a:t>
            </a:r>
            <a:r>
              <a:rPr lang="en-US" sz="2300" dirty="0"/>
              <a:t> | The Star [Internet]. 2024. 3. Tew MM, et al. Geospatial analysis of distribution of community pharmacies and other health care facilities providing minor ailments services in Malaysia. J Pharm Policy </a:t>
            </a:r>
            <a:r>
              <a:rPr lang="en-US" sz="2300" dirty="0" err="1"/>
              <a:t>Pract</a:t>
            </a:r>
            <a:r>
              <a:rPr lang="en-US" sz="2300" dirty="0"/>
              <a:t>. 2021;14:1–11. 4. Hamidi N, et al. Determinants of community pharmacy </a:t>
            </a:r>
            <a:r>
              <a:rPr lang="en-US" sz="2300" dirty="0" err="1"/>
              <a:t>utilisation</a:t>
            </a:r>
            <a:r>
              <a:rPr lang="en-US" sz="2300" dirty="0"/>
              <a:t> among the adult population in Malaysia: findings from the National Health and Morbidity Survey 2019. BMC Health Serv. Res. 2021;21:1–11. </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GB" noProof="0" dirty="0"/>
              <a:t>Background</a:t>
            </a:r>
          </a:p>
        </p:txBody>
      </p:sp>
      <p:sp>
        <p:nvSpPr>
          <p:cNvPr id="4" name="Rectangle 3">
            <a:extLst>
              <a:ext uri="{FF2B5EF4-FFF2-40B4-BE49-F238E27FC236}">
                <a16:creationId xmlns:a16="http://schemas.microsoft.com/office/drawing/2014/main" id="{63C3AA59-AF57-4542-96DD-81773C010CCB}"/>
              </a:ext>
            </a:extLst>
          </p:cNvPr>
          <p:cNvSpPr/>
          <p:nvPr/>
        </p:nvSpPr>
        <p:spPr>
          <a:xfrm>
            <a:off x="442914" y="1799300"/>
            <a:ext cx="3293064" cy="4401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r>
              <a:rPr lang="en-US" sz="2000" dirty="0"/>
              <a:t>In </a:t>
            </a:r>
            <a:r>
              <a:rPr lang="en-US" sz="2000" b="1" dirty="0"/>
              <a:t>Malaysia</a:t>
            </a:r>
            <a:r>
              <a:rPr lang="en-US" sz="2000" dirty="0"/>
              <a:t>, the number of reported new infections in 2022 was 3,177.</a:t>
            </a:r>
            <a:r>
              <a:rPr lang="en-US" sz="2000" baseline="30000" dirty="0"/>
              <a:t>1</a:t>
            </a:r>
            <a:endParaRPr lang="en-US" sz="20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Highest in the     </a:t>
            </a:r>
            <a:r>
              <a:rPr lang="en-US" sz="1600" b="1" dirty="0" err="1"/>
              <a:t>Klang</a:t>
            </a:r>
            <a:r>
              <a:rPr lang="en-US" sz="1600" b="1" dirty="0"/>
              <a:t> Valley </a:t>
            </a:r>
            <a:r>
              <a:rPr lang="en-US" sz="1600" dirty="0"/>
              <a:t>- an urban region including the state of Selangor and Federal Territory of Kuala Lumpur.</a:t>
            </a:r>
          </a:p>
          <a:p>
            <a:pPr marL="285750" indent="-285750">
              <a:buFont typeface="Arial" panose="020B0604020202020204" pitchFamily="34" charset="0"/>
              <a:buChar char="•"/>
            </a:pPr>
            <a:r>
              <a:rPr lang="en-US" sz="1600" dirty="0"/>
              <a:t>Mainly among </a:t>
            </a:r>
            <a:r>
              <a:rPr lang="en-US" sz="1600" b="1" dirty="0"/>
              <a:t>MSM</a:t>
            </a:r>
            <a:r>
              <a:rPr lang="en-US" sz="1600" dirty="0"/>
              <a:t> – prevalence 12.9%.</a:t>
            </a:r>
            <a:r>
              <a:rPr lang="en-US" sz="1600" baseline="30000" dirty="0"/>
              <a:t>2</a:t>
            </a: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95500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09D7E-D757-8E4C-203C-8DA004F5B96F}"/>
              </a:ext>
            </a:extLst>
          </p:cNvPr>
          <p:cNvSpPr>
            <a:spLocks noGrp="1"/>
          </p:cNvSpPr>
          <p:nvPr>
            <p:ph sz="quarter" idx="13"/>
          </p:nvPr>
        </p:nvSpPr>
        <p:spPr>
          <a:xfrm>
            <a:off x="4116388" y="2035535"/>
            <a:ext cx="7317588" cy="4165244"/>
          </a:xfrm>
        </p:spPr>
        <p:txBody>
          <a:bodyPr>
            <a:normAutofit/>
          </a:bodyPr>
          <a:lstStyle/>
          <a:p>
            <a:pPr algn="just"/>
            <a:r>
              <a:rPr lang="en-US" dirty="0"/>
              <a:t>To measure the </a:t>
            </a:r>
            <a:r>
              <a:rPr lang="en-US" b="1" dirty="0">
                <a:solidFill>
                  <a:srgbClr val="002060"/>
                </a:solidFill>
              </a:rPr>
              <a:t>implementation outcomes</a:t>
            </a:r>
            <a:r>
              <a:rPr lang="en-US" b="1" dirty="0">
                <a:solidFill>
                  <a:schemeClr val="accent1">
                    <a:lumMod val="50000"/>
                  </a:schemeClr>
                </a:solidFill>
              </a:rPr>
              <a:t> </a:t>
            </a:r>
            <a:r>
              <a:rPr lang="en-US" dirty="0"/>
              <a:t>of        pharmacy </a:t>
            </a:r>
            <a:r>
              <a:rPr lang="en-US" dirty="0" err="1"/>
              <a:t>PrEP</a:t>
            </a:r>
            <a:r>
              <a:rPr lang="en-US" dirty="0"/>
              <a:t> service implemented at 6 selected community pharmacies in the </a:t>
            </a:r>
            <a:r>
              <a:rPr lang="en-US" dirty="0" err="1"/>
              <a:t>Klang</a:t>
            </a:r>
            <a:r>
              <a:rPr lang="en-US" dirty="0"/>
              <a:t> Valley, Malaysia.</a:t>
            </a:r>
          </a:p>
          <a:p>
            <a:pPr marL="342900" indent="-342900" algn="just">
              <a:buFont typeface="Arial" panose="020B0604020202020204" pitchFamily="34" charset="0"/>
              <a:buChar char="•"/>
            </a:pPr>
            <a:r>
              <a:rPr lang="en-US" dirty="0"/>
              <a:t>Acceptability</a:t>
            </a:r>
          </a:p>
          <a:p>
            <a:pPr marL="342900" indent="-342900" algn="just">
              <a:buFont typeface="Arial" panose="020B0604020202020204" pitchFamily="34" charset="0"/>
              <a:buChar char="•"/>
            </a:pPr>
            <a:r>
              <a:rPr lang="en-US" dirty="0"/>
              <a:t>Appropriateness</a:t>
            </a:r>
          </a:p>
          <a:p>
            <a:pPr marL="342900" indent="-342900" algn="just">
              <a:buFont typeface="Arial" panose="020B0604020202020204" pitchFamily="34" charset="0"/>
              <a:buChar char="•"/>
            </a:pPr>
            <a:r>
              <a:rPr lang="en-US" dirty="0"/>
              <a:t>Feasibility</a:t>
            </a:r>
          </a:p>
          <a:p>
            <a:pPr marL="342900" indent="-342900" algn="just">
              <a:buFont typeface="Arial" panose="020B0604020202020204" pitchFamily="34" charset="0"/>
              <a:buChar char="•"/>
            </a:pPr>
            <a:r>
              <a:rPr lang="en-US" dirty="0"/>
              <a:t>Fidelity</a:t>
            </a:r>
          </a:p>
          <a:p>
            <a:pPr marL="342900" indent="-342900" algn="just">
              <a:buFont typeface="Arial" panose="020B0604020202020204" pitchFamily="34" charset="0"/>
              <a:buChar char="•"/>
            </a:pPr>
            <a:r>
              <a:rPr lang="en-US" dirty="0"/>
              <a:t>Sustainability</a:t>
            </a:r>
          </a:p>
          <a:p>
            <a:pPr marL="342900" indent="-342900" algn="just">
              <a:buFont typeface="Arial" panose="020B0604020202020204" pitchFamily="34" charset="0"/>
              <a:buChar char="•"/>
            </a:pPr>
            <a:r>
              <a:rPr lang="en-US" dirty="0"/>
              <a:t>Adoption / Uptake</a:t>
            </a:r>
          </a:p>
          <a:p>
            <a:pPr marL="342900" indent="-342900" algn="just">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13D42215-0141-3227-E470-153FEEC24B31}"/>
              </a:ext>
            </a:extLst>
          </p:cNvPr>
          <p:cNvSpPr>
            <a:spLocks noGrp="1"/>
          </p:cNvSpPr>
          <p:nvPr>
            <p:ph type="title"/>
          </p:nvPr>
        </p:nvSpPr>
        <p:spPr/>
        <p:txBody>
          <a:bodyPr/>
          <a:lstStyle/>
          <a:p>
            <a:r>
              <a:rPr lang="en-MY" dirty="0"/>
              <a:t>Aims of the intervention</a:t>
            </a:r>
            <a:endParaRPr lang="en-GB" dirty="0"/>
          </a:p>
        </p:txBody>
      </p:sp>
      <p:sp>
        <p:nvSpPr>
          <p:cNvPr id="4" name="Right Brace 3">
            <a:extLst>
              <a:ext uri="{FF2B5EF4-FFF2-40B4-BE49-F238E27FC236}">
                <a16:creationId xmlns:a16="http://schemas.microsoft.com/office/drawing/2014/main" id="{51AC7F6A-869E-06B9-43BB-11C925419564}"/>
              </a:ext>
            </a:extLst>
          </p:cNvPr>
          <p:cNvSpPr/>
          <p:nvPr/>
        </p:nvSpPr>
        <p:spPr>
          <a:xfrm>
            <a:off x="7536426" y="3193026"/>
            <a:ext cx="671051" cy="1865671"/>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5BF17A86-653A-F3DF-627A-015BBB225811}"/>
              </a:ext>
            </a:extLst>
          </p:cNvPr>
          <p:cNvSpPr txBox="1"/>
          <p:nvPr/>
        </p:nvSpPr>
        <p:spPr>
          <a:xfrm>
            <a:off x="8207477" y="3941195"/>
            <a:ext cx="2949678" cy="338554"/>
          </a:xfrm>
          <a:prstGeom prst="rect">
            <a:avLst/>
          </a:prstGeom>
          <a:noFill/>
        </p:spPr>
        <p:txBody>
          <a:bodyPr wrap="square" rtlCol="0">
            <a:spAutoFit/>
          </a:bodyPr>
          <a:lstStyle/>
          <a:p>
            <a:r>
              <a:rPr lang="en-MY" sz="1600" dirty="0"/>
              <a:t>Online survey (post-study)</a:t>
            </a:r>
            <a:endParaRPr lang="en-GB" sz="1600" dirty="0"/>
          </a:p>
        </p:txBody>
      </p:sp>
      <p:sp>
        <p:nvSpPr>
          <p:cNvPr id="6" name="Right Brace 5">
            <a:extLst>
              <a:ext uri="{FF2B5EF4-FFF2-40B4-BE49-F238E27FC236}">
                <a16:creationId xmlns:a16="http://schemas.microsoft.com/office/drawing/2014/main" id="{04B700F5-6C50-2D19-CB8A-33C37D34AB2B}"/>
              </a:ext>
            </a:extLst>
          </p:cNvPr>
          <p:cNvSpPr/>
          <p:nvPr/>
        </p:nvSpPr>
        <p:spPr>
          <a:xfrm>
            <a:off x="7536426" y="5181298"/>
            <a:ext cx="671051" cy="343518"/>
          </a:xfrm>
          <a:prstGeom prst="rightBrac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C8EDF50D-2115-9223-17E8-E5BBC62F5DCA}"/>
              </a:ext>
            </a:extLst>
          </p:cNvPr>
          <p:cNvSpPr txBox="1"/>
          <p:nvPr/>
        </p:nvSpPr>
        <p:spPr>
          <a:xfrm>
            <a:off x="8251722" y="5068620"/>
            <a:ext cx="2861188" cy="584775"/>
          </a:xfrm>
          <a:prstGeom prst="rect">
            <a:avLst/>
          </a:prstGeom>
          <a:noFill/>
        </p:spPr>
        <p:txBody>
          <a:bodyPr wrap="square" rtlCol="0">
            <a:spAutoFit/>
          </a:bodyPr>
          <a:lstStyle/>
          <a:p>
            <a:r>
              <a:rPr lang="en-MY" sz="1600" dirty="0"/>
              <a:t>Electronic database &amp; Study record</a:t>
            </a:r>
            <a:endParaRPr lang="en-GB" sz="1600" dirty="0"/>
          </a:p>
        </p:txBody>
      </p:sp>
    </p:spTree>
    <p:extLst>
      <p:ext uri="{BB962C8B-B14F-4D97-AF65-F5344CB8AC3E}">
        <p14:creationId xmlns:p14="http://schemas.microsoft.com/office/powerpoint/2010/main" val="131348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F082CB1-7B34-2A74-BC68-06136EFA3A10}"/>
              </a:ext>
            </a:extLst>
          </p:cNvPr>
          <p:cNvSpPr txBox="1">
            <a:spLocks/>
          </p:cNvSpPr>
          <p:nvPr/>
        </p:nvSpPr>
        <p:spPr>
          <a:xfrm>
            <a:off x="4116391" y="441325"/>
            <a:ext cx="7632700" cy="1223964"/>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MY" dirty="0"/>
              <a:t>Pre-Implementation</a:t>
            </a:r>
            <a:endParaRPr lang="en-GB" dirty="0"/>
          </a:p>
        </p:txBody>
      </p:sp>
      <p:sp>
        <p:nvSpPr>
          <p:cNvPr id="7" name="TextBox 6">
            <a:extLst>
              <a:ext uri="{FF2B5EF4-FFF2-40B4-BE49-F238E27FC236}">
                <a16:creationId xmlns:a16="http://schemas.microsoft.com/office/drawing/2014/main" id="{4F384D25-6594-5AEA-86CC-A78E8E4B9B5A}"/>
              </a:ext>
            </a:extLst>
          </p:cNvPr>
          <p:cNvSpPr txBox="1"/>
          <p:nvPr/>
        </p:nvSpPr>
        <p:spPr>
          <a:xfrm>
            <a:off x="4839856" y="1391401"/>
            <a:ext cx="6971288" cy="2267287"/>
          </a:xfrm>
          <a:prstGeom prst="rect">
            <a:avLst/>
          </a:prstGeom>
          <a:noFill/>
        </p:spPr>
        <p:txBody>
          <a:bodyPr wrap="square" rtlCol="0">
            <a:spAutoFit/>
          </a:bodyPr>
          <a:lstStyle/>
          <a:p>
            <a:r>
              <a:rPr lang="en-MY" b="1" dirty="0">
                <a:solidFill>
                  <a:schemeClr val="accent1">
                    <a:lumMod val="75000"/>
                  </a:schemeClr>
                </a:solidFill>
              </a:rPr>
              <a:t>Phase 1: Exploration </a:t>
            </a:r>
            <a:r>
              <a:rPr lang="en-MY" dirty="0">
                <a:solidFill>
                  <a:schemeClr val="accent1">
                    <a:lumMod val="75000"/>
                  </a:schemeClr>
                </a:solidFill>
              </a:rPr>
              <a:t>(4 months)</a:t>
            </a:r>
          </a:p>
          <a:p>
            <a:pPr marL="285750" indent="-285750" algn="just">
              <a:spcAft>
                <a:spcPts val="200"/>
              </a:spcAft>
              <a:buFont typeface="Arial" panose="020B0604020202020204" pitchFamily="34" charset="0"/>
              <a:buChar char="•"/>
            </a:pPr>
            <a:r>
              <a:rPr lang="en-US" sz="1500" dirty="0"/>
              <a:t>Semi-structured in-depth interviews: 18 key population members, 10 </a:t>
            </a:r>
            <a:r>
              <a:rPr lang="en-US" sz="1500" dirty="0" err="1"/>
              <a:t>PrEP</a:t>
            </a:r>
            <a:r>
              <a:rPr lang="en-US" sz="1500" dirty="0"/>
              <a:t> prescribers &amp; 10 community pharmacists.</a:t>
            </a:r>
          </a:p>
          <a:p>
            <a:pPr marL="285750" indent="-285750" algn="just">
              <a:spcAft>
                <a:spcPts val="200"/>
              </a:spcAft>
              <a:buFont typeface="Arial" panose="020B0604020202020204" pitchFamily="34" charset="0"/>
              <a:buChar char="•"/>
            </a:pPr>
            <a:r>
              <a:rPr lang="en-MY" sz="1500" b="1" dirty="0">
                <a:solidFill>
                  <a:srgbClr val="002060"/>
                </a:solidFill>
              </a:rPr>
              <a:t>Barriers</a:t>
            </a:r>
            <a:r>
              <a:rPr lang="en-MY" sz="1500" dirty="0"/>
              <a:t> – Privacy, confidentiality, affordability, poor awareness about </a:t>
            </a:r>
            <a:r>
              <a:rPr lang="en-MY" sz="1500" dirty="0" err="1"/>
              <a:t>PrEP</a:t>
            </a:r>
            <a:r>
              <a:rPr lang="en-MY" sz="1500" dirty="0"/>
              <a:t> &amp; pharmacy service, lack of training / staff / time / private space / lab testing service.</a:t>
            </a:r>
          </a:p>
          <a:p>
            <a:pPr marL="285750" indent="-285750" algn="just">
              <a:spcAft>
                <a:spcPts val="200"/>
              </a:spcAft>
              <a:buFont typeface="Arial" panose="020B0604020202020204" pitchFamily="34" charset="0"/>
              <a:buChar char="•"/>
            </a:pPr>
            <a:r>
              <a:rPr lang="en-MY" sz="1500" b="1" dirty="0">
                <a:solidFill>
                  <a:srgbClr val="002060"/>
                </a:solidFill>
              </a:rPr>
              <a:t>Facilitators</a:t>
            </a:r>
            <a:r>
              <a:rPr lang="en-MY" sz="1500" dirty="0"/>
              <a:t> – Availability of private space, assurance of confidentiality, affordable pricing, adequate training, digitalized assessment, collaboration with physicians &amp; NGOs. </a:t>
            </a:r>
            <a:endParaRPr lang="en-GB" sz="1500" dirty="0"/>
          </a:p>
        </p:txBody>
      </p:sp>
      <p:sp>
        <p:nvSpPr>
          <p:cNvPr id="8" name="TextBox 7">
            <a:extLst>
              <a:ext uri="{FF2B5EF4-FFF2-40B4-BE49-F238E27FC236}">
                <a16:creationId xmlns:a16="http://schemas.microsoft.com/office/drawing/2014/main" id="{F4649059-E0C8-E47D-1C40-EDE2D597822A}"/>
              </a:ext>
            </a:extLst>
          </p:cNvPr>
          <p:cNvSpPr txBox="1"/>
          <p:nvPr/>
        </p:nvSpPr>
        <p:spPr>
          <a:xfrm>
            <a:off x="4839855" y="6076157"/>
            <a:ext cx="6886376" cy="369332"/>
          </a:xfrm>
          <a:prstGeom prst="rect">
            <a:avLst/>
          </a:prstGeom>
          <a:noFill/>
        </p:spPr>
        <p:txBody>
          <a:bodyPr wrap="square" rtlCol="0">
            <a:spAutoFit/>
          </a:bodyPr>
          <a:lstStyle/>
          <a:p>
            <a:r>
              <a:rPr lang="en-MY" b="1" dirty="0">
                <a:solidFill>
                  <a:schemeClr val="accent1">
                    <a:lumMod val="75000"/>
                  </a:schemeClr>
                </a:solidFill>
              </a:rPr>
              <a:t>Phase 3: Implementation </a:t>
            </a:r>
            <a:r>
              <a:rPr lang="en-MY" dirty="0">
                <a:solidFill>
                  <a:schemeClr val="accent1">
                    <a:lumMod val="75000"/>
                  </a:schemeClr>
                </a:solidFill>
              </a:rPr>
              <a:t>(12 months) </a:t>
            </a:r>
            <a:r>
              <a:rPr lang="en-MY" dirty="0"/>
              <a:t>[</a:t>
            </a:r>
            <a:r>
              <a:rPr lang="en-MY" sz="1600" dirty="0"/>
              <a:t>next slide]</a:t>
            </a:r>
            <a:endParaRPr lang="en-MY" dirty="0"/>
          </a:p>
        </p:txBody>
      </p:sp>
      <p:pic>
        <p:nvPicPr>
          <p:cNvPr id="10" name="Picture 9">
            <a:extLst>
              <a:ext uri="{FF2B5EF4-FFF2-40B4-BE49-F238E27FC236}">
                <a16:creationId xmlns:a16="http://schemas.microsoft.com/office/drawing/2014/main" id="{2DB91E14-092C-962C-D5C4-760FFF471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5" r="2958"/>
          <a:stretch/>
        </p:blipFill>
        <p:spPr bwMode="auto">
          <a:xfrm>
            <a:off x="380857" y="1726010"/>
            <a:ext cx="4200050" cy="3851507"/>
          </a:xfrm>
          <a:prstGeom prst="rect">
            <a:avLst/>
          </a:prstGeom>
          <a:noFill/>
        </p:spPr>
      </p:pic>
      <p:sp>
        <p:nvSpPr>
          <p:cNvPr id="11" name="TextBox 10">
            <a:extLst>
              <a:ext uri="{FF2B5EF4-FFF2-40B4-BE49-F238E27FC236}">
                <a16:creationId xmlns:a16="http://schemas.microsoft.com/office/drawing/2014/main" id="{1CA29291-4DC4-2CA3-6273-0E60A946F9FE}"/>
              </a:ext>
            </a:extLst>
          </p:cNvPr>
          <p:cNvSpPr txBox="1"/>
          <p:nvPr/>
        </p:nvSpPr>
        <p:spPr>
          <a:xfrm>
            <a:off x="380856" y="5429826"/>
            <a:ext cx="4200049" cy="830997"/>
          </a:xfrm>
          <a:prstGeom prst="rect">
            <a:avLst/>
          </a:prstGeom>
          <a:noFill/>
        </p:spPr>
        <p:txBody>
          <a:bodyPr wrap="square">
            <a:spAutoFit/>
          </a:bodyPr>
          <a:lstStyle/>
          <a:p>
            <a:pPr algn="ctr"/>
            <a:r>
              <a:rPr lang="en-MY" sz="1600" dirty="0">
                <a:effectLst/>
                <a:ea typeface="DengXian" panose="02010600030101010101" pitchFamily="2" charset="-122"/>
              </a:rPr>
              <a:t>The Exploration, Preparation, Implementation, Sustainment     (EPIS) framework </a:t>
            </a:r>
            <a:r>
              <a:rPr lang="en-MY" sz="1200" dirty="0">
                <a:effectLst/>
                <a:ea typeface="DengXian" panose="02010600030101010101" pitchFamily="2" charset="-122"/>
              </a:rPr>
              <a:t>(</a:t>
            </a:r>
            <a:r>
              <a:rPr lang="en-MY" sz="1200" dirty="0" err="1">
                <a:effectLst/>
                <a:ea typeface="DengXian" panose="02010600030101010101" pitchFamily="2" charset="-122"/>
              </a:rPr>
              <a:t>Moullin</a:t>
            </a:r>
            <a:r>
              <a:rPr lang="en-MY" sz="1200" dirty="0">
                <a:effectLst/>
                <a:ea typeface="DengXian" panose="02010600030101010101" pitchFamily="2" charset="-122"/>
              </a:rPr>
              <a:t> et al., 2019)</a:t>
            </a:r>
            <a:endParaRPr lang="en-MY" sz="2000" dirty="0"/>
          </a:p>
        </p:txBody>
      </p:sp>
      <p:sp>
        <p:nvSpPr>
          <p:cNvPr id="12" name="TextBox 11">
            <a:extLst>
              <a:ext uri="{FF2B5EF4-FFF2-40B4-BE49-F238E27FC236}">
                <a16:creationId xmlns:a16="http://schemas.microsoft.com/office/drawing/2014/main" id="{AB7BBC05-DDFF-146D-012C-39CF190F75FF}"/>
              </a:ext>
            </a:extLst>
          </p:cNvPr>
          <p:cNvSpPr txBox="1"/>
          <p:nvPr/>
        </p:nvSpPr>
        <p:spPr>
          <a:xfrm>
            <a:off x="4839856" y="3734892"/>
            <a:ext cx="6971288" cy="2292935"/>
          </a:xfrm>
          <a:prstGeom prst="rect">
            <a:avLst/>
          </a:prstGeom>
          <a:noFill/>
        </p:spPr>
        <p:txBody>
          <a:bodyPr wrap="square" rtlCol="0">
            <a:spAutoFit/>
          </a:bodyPr>
          <a:lstStyle/>
          <a:p>
            <a:pPr algn="just"/>
            <a:r>
              <a:rPr lang="en-MY" b="1" dirty="0">
                <a:solidFill>
                  <a:schemeClr val="accent1">
                    <a:lumMod val="75000"/>
                  </a:schemeClr>
                </a:solidFill>
              </a:rPr>
              <a:t>Phase 2: Preparation </a:t>
            </a:r>
            <a:r>
              <a:rPr lang="en-MY" dirty="0">
                <a:solidFill>
                  <a:schemeClr val="accent1">
                    <a:lumMod val="75000"/>
                  </a:schemeClr>
                </a:solidFill>
              </a:rPr>
              <a:t>(6 months)</a:t>
            </a:r>
          </a:p>
          <a:p>
            <a:pPr marL="285750" indent="-285750" algn="just">
              <a:spcAft>
                <a:spcPts val="200"/>
              </a:spcAft>
              <a:buFont typeface="Arial" panose="020B0604020202020204" pitchFamily="34" charset="0"/>
              <a:buChar char="•"/>
            </a:pPr>
            <a:r>
              <a:rPr lang="en-MY" sz="1500" b="1" dirty="0">
                <a:solidFill>
                  <a:srgbClr val="002060"/>
                </a:solidFill>
              </a:rPr>
              <a:t>Stakeholder consultation </a:t>
            </a:r>
            <a:r>
              <a:rPr lang="en-MY" sz="1500" dirty="0"/>
              <a:t>(n=31) on implementation plan.</a:t>
            </a:r>
          </a:p>
          <a:p>
            <a:pPr marL="285750" indent="-285750" algn="just">
              <a:spcAft>
                <a:spcPts val="200"/>
              </a:spcAft>
              <a:buFont typeface="Arial" panose="020B0604020202020204" pitchFamily="34" charset="0"/>
              <a:buChar char="•"/>
            </a:pPr>
            <a:r>
              <a:rPr lang="en-MY" sz="1500" b="1" dirty="0">
                <a:solidFill>
                  <a:srgbClr val="002060"/>
                </a:solidFill>
              </a:rPr>
              <a:t>Online self-paced training </a:t>
            </a:r>
            <a:r>
              <a:rPr lang="en-MY" sz="1500" dirty="0"/>
              <a:t>(total duration 1 hr 30 min; n=18) –</a:t>
            </a:r>
            <a:r>
              <a:rPr lang="en-US" sz="1500" dirty="0"/>
              <a:t>Mean (SD) scores for pre- &amp; post-training knowledge scores: 64.72 % (9.77), 78.89% (7.96). Mean difference was 14.17% (</a:t>
            </a:r>
            <a:r>
              <a:rPr lang="en-US" sz="1500" i="1" dirty="0"/>
              <a:t>p</a:t>
            </a:r>
            <a:r>
              <a:rPr lang="en-US" sz="1500" dirty="0"/>
              <a:t>&lt;0.001). </a:t>
            </a:r>
            <a:endParaRPr lang="en-GB" sz="1500" dirty="0"/>
          </a:p>
          <a:p>
            <a:pPr marL="285750" indent="-285750" algn="just">
              <a:spcAft>
                <a:spcPts val="200"/>
              </a:spcAft>
              <a:buFont typeface="Arial" panose="020B0604020202020204" pitchFamily="34" charset="0"/>
              <a:buChar char="•"/>
            </a:pPr>
            <a:r>
              <a:rPr lang="en-GB" sz="1500" b="1" dirty="0">
                <a:solidFill>
                  <a:srgbClr val="002060"/>
                </a:solidFill>
              </a:rPr>
              <a:t>In-person training </a:t>
            </a:r>
            <a:r>
              <a:rPr lang="en-GB" sz="1500" dirty="0"/>
              <a:t>(1-day workshop; </a:t>
            </a:r>
            <a:r>
              <a:rPr lang="en-MY" sz="1500" dirty="0"/>
              <a:t>n=18</a:t>
            </a:r>
            <a:r>
              <a:rPr lang="en-GB" sz="1500" dirty="0"/>
              <a:t>) – Familiarize with workflow, case scenario discussion &amp; sensitization (role playing).</a:t>
            </a:r>
          </a:p>
          <a:p>
            <a:pPr marL="285750" indent="-285750" algn="just">
              <a:spcAft>
                <a:spcPts val="200"/>
              </a:spcAft>
              <a:buFont typeface="Arial" panose="020B0604020202020204" pitchFamily="34" charset="0"/>
              <a:buChar char="•"/>
            </a:pPr>
            <a:r>
              <a:rPr lang="en-GB" sz="1500" b="1" dirty="0">
                <a:solidFill>
                  <a:srgbClr val="002060"/>
                </a:solidFill>
              </a:rPr>
              <a:t>Dry-run</a:t>
            </a:r>
            <a:r>
              <a:rPr lang="en-GB" sz="1500" dirty="0"/>
              <a:t> (1 hr) – Practice session at the pharmacy with research assistant simulating as a study participant.</a:t>
            </a:r>
            <a:endParaRPr lang="en-MY" sz="1500" dirty="0"/>
          </a:p>
        </p:txBody>
      </p:sp>
    </p:spTree>
    <p:extLst>
      <p:ext uri="{BB962C8B-B14F-4D97-AF65-F5344CB8AC3E}">
        <p14:creationId xmlns:p14="http://schemas.microsoft.com/office/powerpoint/2010/main" val="272134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F082CB1-7B34-2A74-BC68-06136EFA3A10}"/>
              </a:ext>
            </a:extLst>
          </p:cNvPr>
          <p:cNvSpPr txBox="1">
            <a:spLocks/>
          </p:cNvSpPr>
          <p:nvPr/>
        </p:nvSpPr>
        <p:spPr>
          <a:xfrm>
            <a:off x="4116391" y="441325"/>
            <a:ext cx="7632700" cy="1223964"/>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MY" dirty="0"/>
              <a:t>Implementation</a:t>
            </a:r>
            <a:endParaRPr lang="en-GB" dirty="0"/>
          </a:p>
        </p:txBody>
      </p:sp>
      <p:pic>
        <p:nvPicPr>
          <p:cNvPr id="36" name="Picture 2" descr="Types of HIV Tests | Testing | HIV Basics | HIV/AIDS | CDC">
            <a:extLst>
              <a:ext uri="{FF2B5EF4-FFF2-40B4-BE49-F238E27FC236}">
                <a16:creationId xmlns:a16="http://schemas.microsoft.com/office/drawing/2014/main" id="{54EB48EA-EC19-D1E6-C64E-103751A67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3541">
            <a:off x="3808362" y="4183155"/>
            <a:ext cx="828593" cy="866472"/>
          </a:xfrm>
          <a:prstGeom prst="rect">
            <a:avLst/>
          </a:prstGeom>
          <a:noFill/>
          <a:extLst>
            <a:ext uri="{909E8E84-426E-40DD-AFC4-6F175D3DCCD1}">
              <a14:hiddenFill xmlns:a14="http://schemas.microsoft.com/office/drawing/2010/main">
                <a:solidFill>
                  <a:srgbClr val="FFFFFF"/>
                </a:solidFill>
              </a14:hiddenFill>
            </a:ext>
          </a:extLst>
        </p:spPr>
      </p:pic>
      <p:pic>
        <p:nvPicPr>
          <p:cNvPr id="37" name="Google Shape;571;p23">
            <a:extLst>
              <a:ext uri="{FF2B5EF4-FFF2-40B4-BE49-F238E27FC236}">
                <a16:creationId xmlns:a16="http://schemas.microsoft.com/office/drawing/2014/main" id="{04CA4A94-F94D-D9D5-E1F3-0FBB1DA746B1}"/>
              </a:ext>
            </a:extLst>
          </p:cNvPr>
          <p:cNvPicPr preferRelativeResize="0"/>
          <p:nvPr/>
        </p:nvPicPr>
        <p:blipFill rotWithShape="1">
          <a:blip r:embed="rId4">
            <a:alphaModFix/>
          </a:blip>
          <a:srcRect r="-1935" b="15647"/>
          <a:stretch/>
        </p:blipFill>
        <p:spPr>
          <a:xfrm>
            <a:off x="2659639" y="1612175"/>
            <a:ext cx="614376" cy="602924"/>
          </a:xfrm>
          <a:prstGeom prst="rect">
            <a:avLst/>
          </a:prstGeom>
          <a:noFill/>
          <a:ln>
            <a:noFill/>
          </a:ln>
        </p:spPr>
      </p:pic>
      <p:grpSp>
        <p:nvGrpSpPr>
          <p:cNvPr id="39" name="Google Shape;9000;p69">
            <a:extLst>
              <a:ext uri="{FF2B5EF4-FFF2-40B4-BE49-F238E27FC236}">
                <a16:creationId xmlns:a16="http://schemas.microsoft.com/office/drawing/2014/main" id="{C4C16B34-1125-BBEC-AF41-A5D43031C229}"/>
              </a:ext>
            </a:extLst>
          </p:cNvPr>
          <p:cNvGrpSpPr/>
          <p:nvPr/>
        </p:nvGrpSpPr>
        <p:grpSpPr>
          <a:xfrm>
            <a:off x="4604108" y="1626250"/>
            <a:ext cx="260318" cy="602924"/>
            <a:chOff x="4584850" y="4399275"/>
            <a:chExt cx="225875" cy="481825"/>
          </a:xfrm>
          <a:solidFill>
            <a:srgbClr val="ED7D31"/>
          </a:solidFill>
        </p:grpSpPr>
        <p:sp>
          <p:nvSpPr>
            <p:cNvPr id="40" name="Google Shape;9001;p69">
              <a:extLst>
                <a:ext uri="{FF2B5EF4-FFF2-40B4-BE49-F238E27FC236}">
                  <a16:creationId xmlns:a16="http://schemas.microsoft.com/office/drawing/2014/main" id="{9C57EB2B-F0E1-2798-4C4E-BCCE538D4059}"/>
                </a:ext>
              </a:extLst>
            </p:cNvPr>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68569" tIns="68569" rIns="68569" bIns="68569" anchor="ctr" anchorCtr="0">
              <a:noAutofit/>
            </a:bodyPr>
            <a:lstStyle/>
            <a:p>
              <a:pPr defTabSz="685783">
                <a:defRPr/>
              </a:pPr>
              <a:endParaRPr sz="1600">
                <a:solidFill>
                  <a:srgbClr val="435D74"/>
                </a:solidFill>
                <a:cs typeface="Arial"/>
                <a:sym typeface="Arial"/>
              </a:endParaRPr>
            </a:p>
          </p:txBody>
        </p:sp>
        <p:sp>
          <p:nvSpPr>
            <p:cNvPr id="41" name="Google Shape;9002;p69">
              <a:extLst>
                <a:ext uri="{FF2B5EF4-FFF2-40B4-BE49-F238E27FC236}">
                  <a16:creationId xmlns:a16="http://schemas.microsoft.com/office/drawing/2014/main" id="{E33D1668-E8CB-4184-7BAC-F68D35B171AC}"/>
                </a:ext>
              </a:extLst>
            </p:cNvPr>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68569" tIns="68569" rIns="68569" bIns="68569" anchor="ctr" anchorCtr="0">
              <a:noAutofit/>
            </a:bodyPr>
            <a:lstStyle/>
            <a:p>
              <a:pPr defTabSz="685783">
                <a:defRPr/>
              </a:pPr>
              <a:endParaRPr sz="1600">
                <a:solidFill>
                  <a:srgbClr val="435D74"/>
                </a:solidFill>
                <a:cs typeface="Arial"/>
                <a:sym typeface="Arial"/>
              </a:endParaRPr>
            </a:p>
          </p:txBody>
        </p:sp>
      </p:grpSp>
      <p:pic>
        <p:nvPicPr>
          <p:cNvPr id="42" name="Google Shape;570;p23">
            <a:extLst>
              <a:ext uri="{FF2B5EF4-FFF2-40B4-BE49-F238E27FC236}">
                <a16:creationId xmlns:a16="http://schemas.microsoft.com/office/drawing/2014/main" id="{1D55B1BF-1816-C042-9029-A00E00C6EF0C}"/>
              </a:ext>
            </a:extLst>
          </p:cNvPr>
          <p:cNvPicPr preferRelativeResize="0"/>
          <p:nvPr/>
        </p:nvPicPr>
        <p:blipFill rotWithShape="1">
          <a:blip r:embed="rId5">
            <a:alphaModFix/>
          </a:blip>
          <a:srcRect/>
          <a:stretch/>
        </p:blipFill>
        <p:spPr>
          <a:xfrm>
            <a:off x="6426985" y="1620648"/>
            <a:ext cx="540425" cy="595505"/>
          </a:xfrm>
          <a:prstGeom prst="rect">
            <a:avLst/>
          </a:prstGeom>
          <a:noFill/>
          <a:ln>
            <a:noFill/>
          </a:ln>
        </p:spPr>
      </p:pic>
      <p:pic>
        <p:nvPicPr>
          <p:cNvPr id="48" name="Picture 47">
            <a:extLst>
              <a:ext uri="{FF2B5EF4-FFF2-40B4-BE49-F238E27FC236}">
                <a16:creationId xmlns:a16="http://schemas.microsoft.com/office/drawing/2014/main" id="{EF268D1A-2E8F-1639-7EA1-9D33FFB7098E}"/>
              </a:ext>
            </a:extLst>
          </p:cNvPr>
          <p:cNvPicPr>
            <a:picLocks noChangeAspect="1"/>
          </p:cNvPicPr>
          <p:nvPr/>
        </p:nvPicPr>
        <p:blipFill>
          <a:blip r:embed="rId6"/>
          <a:stretch>
            <a:fillRect/>
          </a:stretch>
        </p:blipFill>
        <p:spPr>
          <a:xfrm>
            <a:off x="8470505" y="1573209"/>
            <a:ext cx="595505" cy="595505"/>
          </a:xfrm>
          <a:prstGeom prst="rect">
            <a:avLst/>
          </a:prstGeom>
        </p:spPr>
      </p:pic>
      <p:sp>
        <p:nvSpPr>
          <p:cNvPr id="49" name="TextBox 48">
            <a:extLst>
              <a:ext uri="{FF2B5EF4-FFF2-40B4-BE49-F238E27FC236}">
                <a16:creationId xmlns:a16="http://schemas.microsoft.com/office/drawing/2014/main" id="{0916CDA2-AF1F-CF5C-1027-8E39EE868663}"/>
              </a:ext>
            </a:extLst>
          </p:cNvPr>
          <p:cNvSpPr txBox="1"/>
          <p:nvPr/>
        </p:nvSpPr>
        <p:spPr>
          <a:xfrm>
            <a:off x="1885147" y="2341451"/>
            <a:ext cx="2163360" cy="3139321"/>
          </a:xfrm>
          <a:prstGeom prst="rect">
            <a:avLst/>
          </a:prstGeom>
          <a:noFill/>
        </p:spPr>
        <p:txBody>
          <a:bodyPr wrap="square" rtlCol="0">
            <a:spAutoFit/>
          </a:bodyPr>
          <a:lstStyle/>
          <a:p>
            <a:pPr algn="ctr" defTabSz="685783">
              <a:buFont typeface="Arial"/>
              <a:buNone/>
            </a:pPr>
            <a:r>
              <a:rPr lang="en-MY" b="1" dirty="0">
                <a:solidFill>
                  <a:srgbClr val="C00000"/>
                </a:solidFill>
                <a:cs typeface="Arial"/>
                <a:sym typeface="Arial"/>
              </a:rPr>
              <a:t>6 </a:t>
            </a:r>
            <a:r>
              <a:rPr lang="en-MY" sz="1500" b="1" dirty="0">
                <a:solidFill>
                  <a:srgbClr val="4472C4">
                    <a:lumMod val="50000"/>
                  </a:srgbClr>
                </a:solidFill>
                <a:cs typeface="Arial"/>
                <a:sym typeface="Arial"/>
              </a:rPr>
              <a:t>study sites:</a:t>
            </a:r>
          </a:p>
          <a:p>
            <a:pPr algn="ctr" defTabSz="685783">
              <a:buFont typeface="Arial"/>
              <a:buNone/>
            </a:pPr>
            <a:r>
              <a:rPr lang="en-MY" sz="1500" b="1" dirty="0">
                <a:solidFill>
                  <a:srgbClr val="4472C4">
                    <a:lumMod val="50000"/>
                  </a:srgbClr>
                </a:solidFill>
                <a:cs typeface="Arial"/>
                <a:sym typeface="Arial"/>
              </a:rPr>
              <a:t>Screening</a:t>
            </a:r>
            <a:r>
              <a:rPr lang="en-GB" sz="1500" b="1" dirty="0">
                <a:solidFill>
                  <a:srgbClr val="4472C4">
                    <a:lumMod val="50000"/>
                  </a:srgbClr>
                </a:solidFill>
                <a:cs typeface="Arial"/>
                <a:sym typeface="Arial"/>
              </a:rPr>
              <a:t> by </a:t>
            </a:r>
            <a:r>
              <a:rPr lang="en-GB" sz="1500" b="1" dirty="0">
                <a:solidFill>
                  <a:srgbClr val="ED7D31"/>
                </a:solidFill>
                <a:cs typeface="Arial"/>
                <a:sym typeface="Arial"/>
              </a:rPr>
              <a:t>trained pharmacist</a:t>
            </a:r>
          </a:p>
          <a:p>
            <a:pPr algn="ctr" defTabSz="685783">
              <a:buFont typeface="Arial"/>
              <a:buNone/>
            </a:pPr>
            <a:r>
              <a:rPr lang="en-GB" sz="1500" b="1" dirty="0">
                <a:solidFill>
                  <a:srgbClr val="4472C4">
                    <a:lumMod val="50000"/>
                  </a:srgbClr>
                </a:solidFill>
                <a:cs typeface="Arial"/>
                <a:sym typeface="Arial"/>
              </a:rPr>
              <a:t>using digitalized </a:t>
            </a:r>
            <a:r>
              <a:rPr lang="en-GB" sz="1500" b="1" dirty="0">
                <a:solidFill>
                  <a:srgbClr val="ED7D31"/>
                </a:solidFill>
                <a:cs typeface="Arial"/>
                <a:sym typeface="Arial"/>
              </a:rPr>
              <a:t>PrEP assessment tool</a:t>
            </a:r>
            <a:r>
              <a:rPr lang="en-GB" sz="1500" b="1" dirty="0">
                <a:solidFill>
                  <a:srgbClr val="4472C4">
                    <a:lumMod val="50000"/>
                  </a:srgbClr>
                </a:solidFill>
                <a:cs typeface="Arial"/>
                <a:sym typeface="Arial"/>
              </a:rPr>
              <a:t> </a:t>
            </a:r>
          </a:p>
          <a:p>
            <a:pPr algn="ctr" defTabSz="685783">
              <a:buFont typeface="Arial"/>
              <a:buNone/>
            </a:pPr>
            <a:r>
              <a:rPr lang="en-GB" sz="1500" b="1" dirty="0">
                <a:solidFill>
                  <a:srgbClr val="4472C4">
                    <a:lumMod val="50000"/>
                  </a:srgbClr>
                </a:solidFill>
                <a:cs typeface="Arial"/>
                <a:sym typeface="Arial"/>
              </a:rPr>
              <a:t>+ on-site free HIV screening using </a:t>
            </a:r>
            <a:r>
              <a:rPr lang="en-GB" sz="1500" b="1" dirty="0">
                <a:solidFill>
                  <a:srgbClr val="ED7D31"/>
                </a:solidFill>
                <a:cs typeface="Arial"/>
                <a:sym typeface="Arial"/>
              </a:rPr>
              <a:t>oral fluid HIV  self-test kits</a:t>
            </a:r>
            <a:r>
              <a:rPr lang="en-GB" sz="1500" b="1" dirty="0">
                <a:solidFill>
                  <a:srgbClr val="4472C4">
                    <a:lumMod val="50000"/>
                  </a:srgbClr>
                </a:solidFill>
                <a:cs typeface="Arial"/>
                <a:sym typeface="Arial"/>
              </a:rPr>
              <a:t> </a:t>
            </a:r>
          </a:p>
          <a:p>
            <a:pPr algn="ctr" defTabSz="685783">
              <a:buFont typeface="Arial"/>
              <a:buNone/>
            </a:pPr>
            <a:r>
              <a:rPr lang="en-GB" sz="1500" b="1" dirty="0">
                <a:solidFill>
                  <a:srgbClr val="4472C4">
                    <a:lumMod val="50000"/>
                  </a:srgbClr>
                </a:solidFill>
                <a:cs typeface="Arial"/>
                <a:sym typeface="Arial"/>
              </a:rPr>
              <a:t>+</a:t>
            </a:r>
            <a:r>
              <a:rPr lang="en-MY" sz="1500" b="1" dirty="0">
                <a:solidFill>
                  <a:srgbClr val="4472C4">
                    <a:lumMod val="50000"/>
                  </a:srgbClr>
                </a:solidFill>
                <a:cs typeface="Arial"/>
                <a:sym typeface="Arial"/>
              </a:rPr>
              <a:t> counselling</a:t>
            </a:r>
            <a:endParaRPr lang="en-GB" sz="1500" b="1" dirty="0">
              <a:solidFill>
                <a:srgbClr val="4472C4">
                  <a:lumMod val="50000"/>
                </a:srgbClr>
              </a:solidFill>
              <a:cs typeface="Arial"/>
              <a:sym typeface="Arial"/>
            </a:endParaRPr>
          </a:p>
          <a:p>
            <a:pPr algn="ctr" defTabSz="685783">
              <a:buFont typeface="Arial"/>
              <a:buNone/>
            </a:pPr>
            <a:endParaRPr lang="en-MY" sz="1500" b="1" dirty="0">
              <a:solidFill>
                <a:srgbClr val="4472C4">
                  <a:lumMod val="50000"/>
                </a:srgbClr>
              </a:solidFill>
              <a:cs typeface="Arial"/>
              <a:sym typeface="Arial"/>
            </a:endParaRPr>
          </a:p>
        </p:txBody>
      </p:sp>
      <p:sp>
        <p:nvSpPr>
          <p:cNvPr id="50" name="TextBox 49">
            <a:extLst>
              <a:ext uri="{FF2B5EF4-FFF2-40B4-BE49-F238E27FC236}">
                <a16:creationId xmlns:a16="http://schemas.microsoft.com/office/drawing/2014/main" id="{60CC34E8-3F85-8ABA-C7E1-33399BF9574C}"/>
              </a:ext>
            </a:extLst>
          </p:cNvPr>
          <p:cNvSpPr txBox="1"/>
          <p:nvPr/>
        </p:nvSpPr>
        <p:spPr>
          <a:xfrm>
            <a:off x="9685781" y="2390358"/>
            <a:ext cx="2431718" cy="1261884"/>
          </a:xfrm>
          <a:prstGeom prst="rect">
            <a:avLst/>
          </a:prstGeom>
          <a:noFill/>
        </p:spPr>
        <p:txBody>
          <a:bodyPr wrap="square" rtlCol="0">
            <a:spAutoFit/>
          </a:bodyPr>
          <a:lstStyle/>
          <a:p>
            <a:pPr algn="ctr" defTabSz="685783">
              <a:buFont typeface="Arial"/>
              <a:buNone/>
            </a:pPr>
            <a:r>
              <a:rPr lang="en-MY" sz="1600" b="1" dirty="0">
                <a:solidFill>
                  <a:srgbClr val="C00000"/>
                </a:solidFill>
                <a:cs typeface="Arial"/>
                <a:sym typeface="Arial"/>
              </a:rPr>
              <a:t>7-month</a:t>
            </a:r>
            <a:r>
              <a:rPr lang="en-MY" sz="1500" b="1" dirty="0">
                <a:solidFill>
                  <a:srgbClr val="4472C4">
                    <a:lumMod val="50000"/>
                  </a:srgbClr>
                </a:solidFill>
                <a:cs typeface="Arial"/>
                <a:sym typeface="Arial"/>
              </a:rPr>
              <a:t> follow-up with pharmacist</a:t>
            </a:r>
          </a:p>
          <a:p>
            <a:pPr algn="ctr" defTabSz="685783">
              <a:buFont typeface="Arial"/>
              <a:buNone/>
            </a:pPr>
            <a:r>
              <a:rPr lang="en-US" sz="1500" dirty="0">
                <a:solidFill>
                  <a:srgbClr val="4472C4">
                    <a:lumMod val="50000"/>
                  </a:srgbClr>
                </a:solidFill>
                <a:cs typeface="Arial"/>
                <a:sym typeface="Arial"/>
              </a:rPr>
              <a:t>(1 month after initiation then       every 3 months)</a:t>
            </a:r>
            <a:endParaRPr lang="en-GB" sz="1500" b="1" dirty="0">
              <a:solidFill>
                <a:srgbClr val="4472C4">
                  <a:lumMod val="50000"/>
                </a:srgbClr>
              </a:solidFill>
              <a:cs typeface="Arial"/>
              <a:sym typeface="Arial"/>
            </a:endParaRPr>
          </a:p>
        </p:txBody>
      </p:sp>
      <p:sp>
        <p:nvSpPr>
          <p:cNvPr id="51" name="TextBox 50">
            <a:extLst>
              <a:ext uri="{FF2B5EF4-FFF2-40B4-BE49-F238E27FC236}">
                <a16:creationId xmlns:a16="http://schemas.microsoft.com/office/drawing/2014/main" id="{771A2A9B-8743-A163-9CC3-4121FE0F0D49}"/>
              </a:ext>
            </a:extLst>
          </p:cNvPr>
          <p:cNvSpPr txBox="1"/>
          <p:nvPr/>
        </p:nvSpPr>
        <p:spPr>
          <a:xfrm>
            <a:off x="5645868" y="2390358"/>
            <a:ext cx="2131522" cy="1708160"/>
          </a:xfrm>
          <a:prstGeom prst="rect">
            <a:avLst/>
          </a:prstGeom>
          <a:noFill/>
        </p:spPr>
        <p:txBody>
          <a:bodyPr wrap="square" rtlCol="0">
            <a:spAutoFit/>
          </a:bodyPr>
          <a:lstStyle/>
          <a:p>
            <a:pPr algn="ctr" defTabSz="685783">
              <a:buFont typeface="Arial"/>
              <a:buNone/>
            </a:pPr>
            <a:r>
              <a:rPr lang="en-MY" sz="1500" dirty="0">
                <a:solidFill>
                  <a:srgbClr val="002060"/>
                </a:solidFill>
                <a:cs typeface="Arial"/>
                <a:sym typeface="Arial"/>
              </a:rPr>
              <a:t>Pharmacist request electronic prescription from physician via telemedicine platform </a:t>
            </a:r>
          </a:p>
          <a:p>
            <a:pPr algn="ctr" defTabSz="685783">
              <a:buFont typeface="Arial"/>
              <a:buNone/>
            </a:pPr>
            <a:r>
              <a:rPr lang="en-MY" sz="1500" b="1" dirty="0">
                <a:solidFill>
                  <a:srgbClr val="ED7D31"/>
                </a:solidFill>
                <a:cs typeface="Arial"/>
                <a:sym typeface="Arial"/>
              </a:rPr>
              <a:t>(Same-day </a:t>
            </a:r>
            <a:r>
              <a:rPr lang="en-MY" sz="1500" b="1" dirty="0" err="1">
                <a:solidFill>
                  <a:srgbClr val="ED7D31"/>
                </a:solidFill>
                <a:cs typeface="Arial"/>
                <a:sym typeface="Arial"/>
              </a:rPr>
              <a:t>PrEP</a:t>
            </a:r>
            <a:r>
              <a:rPr lang="en-MY" sz="1500" b="1" dirty="0">
                <a:solidFill>
                  <a:srgbClr val="ED7D31"/>
                </a:solidFill>
                <a:cs typeface="Arial"/>
                <a:sym typeface="Arial"/>
              </a:rPr>
              <a:t>)</a:t>
            </a:r>
            <a:endParaRPr lang="en-MY" sz="1500" b="1" dirty="0">
              <a:solidFill>
                <a:srgbClr val="203864"/>
              </a:solidFill>
              <a:cs typeface="Arial"/>
              <a:sym typeface="Arial"/>
            </a:endParaRPr>
          </a:p>
        </p:txBody>
      </p:sp>
      <p:sp>
        <p:nvSpPr>
          <p:cNvPr id="53" name="TextBox 52">
            <a:extLst>
              <a:ext uri="{FF2B5EF4-FFF2-40B4-BE49-F238E27FC236}">
                <a16:creationId xmlns:a16="http://schemas.microsoft.com/office/drawing/2014/main" id="{CEF7F42A-F357-B628-C508-EA30CA941560}"/>
              </a:ext>
            </a:extLst>
          </p:cNvPr>
          <p:cNvSpPr txBox="1"/>
          <p:nvPr/>
        </p:nvSpPr>
        <p:spPr>
          <a:xfrm>
            <a:off x="7760330" y="2389722"/>
            <a:ext cx="2015856" cy="1938992"/>
          </a:xfrm>
          <a:prstGeom prst="rect">
            <a:avLst/>
          </a:prstGeom>
          <a:noFill/>
        </p:spPr>
        <p:txBody>
          <a:bodyPr wrap="square" rtlCol="0">
            <a:spAutoFit/>
          </a:bodyPr>
          <a:lstStyle/>
          <a:p>
            <a:pPr algn="ctr" defTabSz="685783">
              <a:buFont typeface="Arial"/>
              <a:buNone/>
            </a:pPr>
            <a:r>
              <a:rPr lang="en-US" sz="1500" b="1" dirty="0">
                <a:solidFill>
                  <a:srgbClr val="ED7D31"/>
                </a:solidFill>
                <a:cs typeface="Arial"/>
                <a:sym typeface="Arial"/>
              </a:rPr>
              <a:t>Collaboration with physicians/ </a:t>
            </a:r>
            <a:r>
              <a:rPr lang="en-US" sz="1500" b="1" dirty="0" err="1">
                <a:solidFill>
                  <a:srgbClr val="ED7D31"/>
                </a:solidFill>
                <a:cs typeface="Arial"/>
                <a:sym typeface="Arial"/>
              </a:rPr>
              <a:t>PrEP</a:t>
            </a:r>
            <a:r>
              <a:rPr lang="en-US" sz="1500" b="1" dirty="0">
                <a:solidFill>
                  <a:srgbClr val="ED7D31"/>
                </a:solidFill>
                <a:cs typeface="Arial"/>
                <a:sym typeface="Arial"/>
              </a:rPr>
              <a:t> clinics </a:t>
            </a:r>
            <a:r>
              <a:rPr lang="en-US" sz="1500" dirty="0">
                <a:solidFill>
                  <a:srgbClr val="ED7D31"/>
                </a:solidFill>
                <a:cs typeface="Arial"/>
                <a:sym typeface="Arial"/>
              </a:rPr>
              <a:t>(within 10km)   </a:t>
            </a:r>
            <a:r>
              <a:rPr lang="en-US" sz="1500" b="1" dirty="0">
                <a:solidFill>
                  <a:srgbClr val="4472C4">
                    <a:lumMod val="50000"/>
                  </a:srgbClr>
                </a:solidFill>
                <a:cs typeface="Arial"/>
                <a:sym typeface="Arial"/>
              </a:rPr>
              <a:t>for laboratory testing needs &amp; referrals</a:t>
            </a:r>
          </a:p>
          <a:p>
            <a:pPr algn="ctr" defTabSz="685783">
              <a:buFont typeface="Arial"/>
              <a:buNone/>
            </a:pPr>
            <a:endParaRPr lang="en-GB" sz="1500" dirty="0">
              <a:solidFill>
                <a:srgbClr val="4472C4">
                  <a:lumMod val="50000"/>
                </a:srgbClr>
              </a:solidFill>
              <a:cs typeface="Arial"/>
              <a:sym typeface="Arial"/>
            </a:endParaRPr>
          </a:p>
        </p:txBody>
      </p:sp>
      <p:sp>
        <p:nvSpPr>
          <p:cNvPr id="54" name="TextBox 53">
            <a:extLst>
              <a:ext uri="{FF2B5EF4-FFF2-40B4-BE49-F238E27FC236}">
                <a16:creationId xmlns:a16="http://schemas.microsoft.com/office/drawing/2014/main" id="{4C134523-1B3B-6D59-ACAB-2A62EF2BC4E2}"/>
              </a:ext>
            </a:extLst>
          </p:cNvPr>
          <p:cNvSpPr txBox="1"/>
          <p:nvPr/>
        </p:nvSpPr>
        <p:spPr>
          <a:xfrm>
            <a:off x="3946066" y="2385787"/>
            <a:ext cx="1660048" cy="1477328"/>
          </a:xfrm>
          <a:prstGeom prst="rect">
            <a:avLst/>
          </a:prstGeom>
          <a:noFill/>
        </p:spPr>
        <p:txBody>
          <a:bodyPr wrap="square" rtlCol="0">
            <a:spAutoFit/>
          </a:bodyPr>
          <a:lstStyle/>
          <a:p>
            <a:pPr algn="ctr" defTabSz="685783">
              <a:buFont typeface="Arial"/>
              <a:buNone/>
            </a:pPr>
            <a:r>
              <a:rPr lang="en-MY" sz="1500" b="1" dirty="0">
                <a:solidFill>
                  <a:srgbClr val="4472C4">
                    <a:lumMod val="50000"/>
                  </a:srgbClr>
                </a:solidFill>
                <a:cs typeface="Arial"/>
                <a:sym typeface="Arial"/>
              </a:rPr>
              <a:t>Eligible + willing to use </a:t>
            </a:r>
          </a:p>
          <a:p>
            <a:pPr algn="ctr" defTabSz="685783">
              <a:buFont typeface="Arial"/>
              <a:buNone/>
            </a:pPr>
            <a:r>
              <a:rPr lang="en-MY" sz="1500" dirty="0">
                <a:solidFill>
                  <a:srgbClr val="4472C4">
                    <a:lumMod val="50000"/>
                  </a:srgbClr>
                </a:solidFill>
                <a:cs typeface="Arial"/>
                <a:sym typeface="Arial"/>
              </a:rPr>
              <a:t>(new / restarting / continuing users)</a:t>
            </a:r>
          </a:p>
        </p:txBody>
      </p:sp>
      <p:sp>
        <p:nvSpPr>
          <p:cNvPr id="55" name="TextBox 54">
            <a:extLst>
              <a:ext uri="{FF2B5EF4-FFF2-40B4-BE49-F238E27FC236}">
                <a16:creationId xmlns:a16="http://schemas.microsoft.com/office/drawing/2014/main" id="{AA19876A-009F-1457-3AB3-65DA7AC12F27}"/>
              </a:ext>
            </a:extLst>
          </p:cNvPr>
          <p:cNvSpPr txBox="1"/>
          <p:nvPr/>
        </p:nvSpPr>
        <p:spPr>
          <a:xfrm>
            <a:off x="10008723" y="3713750"/>
            <a:ext cx="1906557" cy="954107"/>
          </a:xfrm>
          <a:prstGeom prst="rect">
            <a:avLst/>
          </a:prstGeom>
          <a:solidFill>
            <a:srgbClr val="FFC727">
              <a:lumMod val="20000"/>
              <a:lumOff val="80000"/>
            </a:srgbClr>
          </a:solidFill>
        </p:spPr>
        <p:txBody>
          <a:bodyPr wrap="square">
            <a:spAutoFit/>
          </a:bodyPr>
          <a:lstStyle/>
          <a:p>
            <a:pPr marL="182563" marR="0" lvl="0" indent="-182563" defTabSz="685783"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400" b="0" i="0" u="none" strike="noStrike" kern="0" cap="none" spc="0" normalizeH="0" baseline="0" noProof="0" dirty="0">
                <a:ln>
                  <a:noFill/>
                </a:ln>
                <a:solidFill>
                  <a:srgbClr val="00517C"/>
                </a:solidFill>
                <a:effectLst/>
                <a:uLnTx/>
                <a:uFillTx/>
                <a:cs typeface="Times New Roman" panose="02020603050405020304" pitchFamily="18" charset="0"/>
                <a:sym typeface="Arial"/>
              </a:rPr>
              <a:t>Refer to doctor when necessary.</a:t>
            </a:r>
            <a:endParaRPr lang="en-MY" sz="1400" kern="0" dirty="0">
              <a:solidFill>
                <a:srgbClr val="00517C"/>
              </a:solidFill>
              <a:cs typeface="Times New Roman" panose="02020603050405020304" pitchFamily="18" charset="0"/>
              <a:sym typeface="Arial"/>
            </a:endParaRPr>
          </a:p>
          <a:p>
            <a:pPr marL="182563" marR="0" lvl="0" indent="-182563" defTabSz="685783"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MY" sz="1400" b="0" i="0" u="none" strike="noStrike" kern="0" cap="none" spc="0" normalizeH="0" baseline="0" noProof="0" dirty="0">
                <a:ln>
                  <a:noFill/>
                </a:ln>
                <a:solidFill>
                  <a:srgbClr val="00517C"/>
                </a:solidFill>
                <a:effectLst/>
                <a:uLnTx/>
                <a:uFillTx/>
                <a:cs typeface="Times New Roman" panose="02020603050405020304" pitchFamily="18" charset="0"/>
                <a:sym typeface="Arial"/>
              </a:rPr>
              <a:t>HIV screening every visit.</a:t>
            </a:r>
          </a:p>
        </p:txBody>
      </p:sp>
      <p:grpSp>
        <p:nvGrpSpPr>
          <p:cNvPr id="56" name="Google Shape;543;p23">
            <a:extLst>
              <a:ext uri="{FF2B5EF4-FFF2-40B4-BE49-F238E27FC236}">
                <a16:creationId xmlns:a16="http://schemas.microsoft.com/office/drawing/2014/main" id="{EEBADEF8-98BD-F88C-5F8C-2ED3F82762C7}"/>
              </a:ext>
            </a:extLst>
          </p:cNvPr>
          <p:cNvGrpSpPr/>
          <p:nvPr/>
        </p:nvGrpSpPr>
        <p:grpSpPr>
          <a:xfrm>
            <a:off x="747822" y="1612780"/>
            <a:ext cx="490382" cy="555934"/>
            <a:chOff x="-5971525" y="3273750"/>
            <a:chExt cx="292250" cy="290650"/>
          </a:xfrm>
        </p:grpSpPr>
        <p:sp>
          <p:nvSpPr>
            <p:cNvPr id="57" name="Google Shape;544;p23">
              <a:extLst>
                <a:ext uri="{FF2B5EF4-FFF2-40B4-BE49-F238E27FC236}">
                  <a16:creationId xmlns:a16="http://schemas.microsoft.com/office/drawing/2014/main" id="{7733F26D-FCD4-6CE3-2813-54B4065CF61D}"/>
                </a:ext>
              </a:extLst>
            </p:cNvPr>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FCC068"/>
            </a:solidFill>
            <a:ln w="9525" cap="flat" cmpd="sng">
              <a:solidFill>
                <a:srgbClr val="C48368"/>
              </a:solidFill>
              <a:prstDash val="solid"/>
              <a:round/>
              <a:headEnd type="none" w="sm" len="sm"/>
              <a:tailEnd type="none" w="sm" len="sm"/>
            </a:ln>
          </p:spPr>
          <p:txBody>
            <a:bodyPr spcFirstLastPara="1" wrap="square" lIns="91425" tIns="91425" rIns="91425" bIns="91425" anchor="ctr" anchorCtr="0">
              <a:noAutofit/>
            </a:bodyPr>
            <a:lstStyle/>
            <a:p>
              <a:pPr defTabSz="685783">
                <a:buSzPts val="1400"/>
                <a:defRPr/>
              </a:pPr>
              <a:endParaRPr sz="1600" kern="0">
                <a:solidFill>
                  <a:sysClr val="windowText" lastClr="000000"/>
                </a:solidFill>
                <a:cs typeface="Arial"/>
                <a:sym typeface="Arial"/>
              </a:endParaRPr>
            </a:p>
          </p:txBody>
        </p:sp>
        <p:sp>
          <p:nvSpPr>
            <p:cNvPr id="58" name="Google Shape;545;p23">
              <a:extLst>
                <a:ext uri="{FF2B5EF4-FFF2-40B4-BE49-F238E27FC236}">
                  <a16:creationId xmlns:a16="http://schemas.microsoft.com/office/drawing/2014/main" id="{81784FDD-C854-1642-D4D1-A2D2874EFCEB}"/>
                </a:ext>
              </a:extLst>
            </p:cNvPr>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FCC068"/>
            </a:solidFill>
            <a:ln w="9525" cap="flat" cmpd="sng">
              <a:solidFill>
                <a:srgbClr val="D6473F"/>
              </a:solidFill>
              <a:prstDash val="solid"/>
              <a:round/>
              <a:headEnd type="none" w="sm" len="sm"/>
              <a:tailEnd type="none" w="sm" len="sm"/>
            </a:ln>
          </p:spPr>
          <p:txBody>
            <a:bodyPr spcFirstLastPara="1" wrap="square" lIns="91425" tIns="91425" rIns="91425" bIns="91425" anchor="ctr" anchorCtr="0">
              <a:noAutofit/>
            </a:bodyPr>
            <a:lstStyle/>
            <a:p>
              <a:pPr defTabSz="685783">
                <a:buSzPts val="1400"/>
                <a:defRPr/>
              </a:pPr>
              <a:endParaRPr sz="1600" kern="0">
                <a:solidFill>
                  <a:sysClr val="windowText" lastClr="000000"/>
                </a:solidFill>
                <a:cs typeface="Arial"/>
                <a:sym typeface="Arial"/>
              </a:endParaRPr>
            </a:p>
          </p:txBody>
        </p:sp>
      </p:grpSp>
      <p:sp>
        <p:nvSpPr>
          <p:cNvPr id="59" name="TextBox 58">
            <a:extLst>
              <a:ext uri="{FF2B5EF4-FFF2-40B4-BE49-F238E27FC236}">
                <a16:creationId xmlns:a16="http://schemas.microsoft.com/office/drawing/2014/main" id="{E4C167B5-5879-E13C-85BA-2469599B05D3}"/>
              </a:ext>
            </a:extLst>
          </p:cNvPr>
          <p:cNvSpPr txBox="1"/>
          <p:nvPr/>
        </p:nvSpPr>
        <p:spPr>
          <a:xfrm>
            <a:off x="96095" y="2341451"/>
            <a:ext cx="1774252" cy="2616101"/>
          </a:xfrm>
          <a:prstGeom prst="rect">
            <a:avLst/>
          </a:prstGeom>
          <a:noFill/>
        </p:spPr>
        <p:txBody>
          <a:bodyPr wrap="square" rtlCol="0">
            <a:spAutoFit/>
          </a:bodyPr>
          <a:lstStyle/>
          <a:p>
            <a:pPr algn="ctr" defTabSz="685783">
              <a:buFont typeface="Arial"/>
              <a:buNone/>
            </a:pPr>
            <a:r>
              <a:rPr lang="en-MY" b="1" dirty="0">
                <a:solidFill>
                  <a:srgbClr val="C00000"/>
                </a:solidFill>
                <a:cs typeface="Arial"/>
                <a:sym typeface="Arial"/>
              </a:rPr>
              <a:t>230</a:t>
            </a:r>
            <a:r>
              <a:rPr lang="en-MY" sz="1500" b="1" dirty="0">
                <a:solidFill>
                  <a:srgbClr val="4472C4">
                    <a:lumMod val="50000"/>
                  </a:srgbClr>
                </a:solidFill>
                <a:cs typeface="Arial"/>
                <a:sym typeface="Arial"/>
              </a:rPr>
              <a:t> study participants</a:t>
            </a:r>
          </a:p>
          <a:p>
            <a:pPr algn="ctr" defTabSz="685783">
              <a:buFont typeface="Arial"/>
              <a:buNone/>
            </a:pPr>
            <a:r>
              <a:rPr lang="en-MY" sz="1500" b="1" dirty="0">
                <a:solidFill>
                  <a:srgbClr val="4472C4">
                    <a:lumMod val="50000"/>
                  </a:srgbClr>
                </a:solidFill>
                <a:cs typeface="Arial"/>
                <a:sym typeface="Arial"/>
              </a:rPr>
              <a:t>(individuals aged 18-49 interested to use </a:t>
            </a:r>
            <a:r>
              <a:rPr lang="en-MY" sz="1500" b="1" dirty="0" err="1">
                <a:solidFill>
                  <a:srgbClr val="4472C4">
                    <a:lumMod val="50000"/>
                  </a:srgbClr>
                </a:solidFill>
                <a:cs typeface="Arial"/>
                <a:sym typeface="Arial"/>
              </a:rPr>
              <a:t>PrEP</a:t>
            </a:r>
            <a:r>
              <a:rPr lang="en-MY" sz="1500" b="1" dirty="0">
                <a:solidFill>
                  <a:srgbClr val="4472C4">
                    <a:lumMod val="50000"/>
                  </a:srgbClr>
                </a:solidFill>
                <a:cs typeface="Arial"/>
                <a:sym typeface="Arial"/>
              </a:rPr>
              <a:t>)</a:t>
            </a:r>
          </a:p>
          <a:p>
            <a:pPr algn="ctr" defTabSz="685783">
              <a:buFont typeface="Arial"/>
              <a:buNone/>
            </a:pPr>
            <a:r>
              <a:rPr lang="en-MY" sz="1400" dirty="0">
                <a:solidFill>
                  <a:srgbClr val="4472C4">
                    <a:lumMod val="50000"/>
                  </a:srgbClr>
                </a:solidFill>
                <a:cs typeface="Arial"/>
                <a:sym typeface="Arial"/>
              </a:rPr>
              <a:t>- 92% are </a:t>
            </a:r>
            <a:r>
              <a:rPr lang="en-US" sz="1400" dirty="0">
                <a:solidFill>
                  <a:srgbClr val="4472C4">
                    <a:lumMod val="50000"/>
                  </a:srgbClr>
                </a:solidFill>
                <a:cs typeface="Arial"/>
                <a:sym typeface="Arial"/>
              </a:rPr>
              <a:t>gay men and other men who have sex with men</a:t>
            </a:r>
          </a:p>
          <a:p>
            <a:pPr algn="ctr" defTabSz="685783">
              <a:buFont typeface="Arial"/>
              <a:buNone/>
            </a:pPr>
            <a:r>
              <a:rPr lang="en-MY" sz="1500" dirty="0">
                <a:solidFill>
                  <a:srgbClr val="4472C4">
                    <a:lumMod val="50000"/>
                  </a:srgbClr>
                </a:solidFill>
                <a:cs typeface="Arial"/>
                <a:sym typeface="Arial"/>
              </a:rPr>
              <a:t> </a:t>
            </a:r>
          </a:p>
        </p:txBody>
      </p:sp>
      <p:sp>
        <p:nvSpPr>
          <p:cNvPr id="60" name="Arrow: Right 59">
            <a:extLst>
              <a:ext uri="{FF2B5EF4-FFF2-40B4-BE49-F238E27FC236}">
                <a16:creationId xmlns:a16="http://schemas.microsoft.com/office/drawing/2014/main" id="{66382DC8-9064-B4DC-1138-4A69AADEFB65}"/>
              </a:ext>
            </a:extLst>
          </p:cNvPr>
          <p:cNvSpPr/>
          <p:nvPr/>
        </p:nvSpPr>
        <p:spPr>
          <a:xfrm>
            <a:off x="1756738" y="1842739"/>
            <a:ext cx="490382" cy="220979"/>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grpSp>
        <p:nvGrpSpPr>
          <p:cNvPr id="61" name="Google Shape;3181;p60">
            <a:extLst>
              <a:ext uri="{FF2B5EF4-FFF2-40B4-BE49-F238E27FC236}">
                <a16:creationId xmlns:a16="http://schemas.microsoft.com/office/drawing/2014/main" id="{F27D6EB8-6630-C872-2535-7BABD916597B}"/>
              </a:ext>
            </a:extLst>
          </p:cNvPr>
          <p:cNvGrpSpPr/>
          <p:nvPr/>
        </p:nvGrpSpPr>
        <p:grpSpPr>
          <a:xfrm>
            <a:off x="6394728" y="4603629"/>
            <a:ext cx="604939" cy="578310"/>
            <a:chOff x="6239925" y="2032450"/>
            <a:chExt cx="472775" cy="472775"/>
          </a:xfrm>
        </p:grpSpPr>
        <p:sp>
          <p:nvSpPr>
            <p:cNvPr id="62" name="Google Shape;3182;p60">
              <a:extLst>
                <a:ext uri="{FF2B5EF4-FFF2-40B4-BE49-F238E27FC236}">
                  <a16:creationId xmlns:a16="http://schemas.microsoft.com/office/drawing/2014/main" id="{7FD1DFE8-1A5F-E192-62FB-B89E9662AB91}"/>
                </a:ext>
              </a:extLst>
            </p:cNvPr>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solidFill>
              <a:srgbClr val="FFC7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435D74"/>
                </a:solidFill>
                <a:effectLst/>
                <a:uLnTx/>
                <a:uFillTx/>
                <a:cs typeface="Arial"/>
                <a:sym typeface="Arial"/>
              </a:endParaRPr>
            </a:p>
          </p:txBody>
        </p:sp>
        <p:sp>
          <p:nvSpPr>
            <p:cNvPr id="63" name="Google Shape;3183;p60">
              <a:extLst>
                <a:ext uri="{FF2B5EF4-FFF2-40B4-BE49-F238E27FC236}">
                  <a16:creationId xmlns:a16="http://schemas.microsoft.com/office/drawing/2014/main" id="{3482543B-DEDB-3A75-84DC-2908B281D9F4}"/>
                </a:ext>
              </a:extLst>
            </p:cNvPr>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rgbClr val="FFC7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435D74"/>
                </a:solidFill>
                <a:effectLst/>
                <a:uLnTx/>
                <a:uFillTx/>
                <a:cs typeface="Arial"/>
                <a:sym typeface="Arial"/>
              </a:endParaRPr>
            </a:p>
          </p:txBody>
        </p:sp>
      </p:grpSp>
      <p:sp>
        <p:nvSpPr>
          <p:cNvPr id="64" name="TextBox 63">
            <a:extLst>
              <a:ext uri="{FF2B5EF4-FFF2-40B4-BE49-F238E27FC236}">
                <a16:creationId xmlns:a16="http://schemas.microsoft.com/office/drawing/2014/main" id="{90F60413-17E4-6F34-D27E-E5E00C0B0A5D}"/>
              </a:ext>
            </a:extLst>
          </p:cNvPr>
          <p:cNvSpPr txBox="1"/>
          <p:nvPr/>
        </p:nvSpPr>
        <p:spPr>
          <a:xfrm>
            <a:off x="5706276" y="5204548"/>
            <a:ext cx="1981747" cy="553998"/>
          </a:xfrm>
          <a:prstGeom prst="rect">
            <a:avLst/>
          </a:prstGeom>
          <a:noFill/>
        </p:spPr>
        <p:txBody>
          <a:bodyPr wrap="square" rtlCol="0">
            <a:spAutoFit/>
          </a:bodyPr>
          <a:lstStyle/>
          <a:p>
            <a:pPr algn="ctr" defTabSz="685783">
              <a:buFont typeface="Arial"/>
              <a:buNone/>
            </a:pPr>
            <a:r>
              <a:rPr lang="en-MY" sz="1500" b="1" dirty="0">
                <a:solidFill>
                  <a:srgbClr val="ED7D31"/>
                </a:solidFill>
                <a:ea typeface="Calibri" panose="020F0502020204030204" pitchFamily="34" charset="0"/>
                <a:cs typeface="Calibri" panose="020F0502020204030204" pitchFamily="34" charset="0"/>
                <a:sym typeface="Arial"/>
              </a:rPr>
              <a:t>Real-world implementation</a:t>
            </a:r>
            <a:endParaRPr lang="en-MY" sz="1500" b="1" dirty="0">
              <a:solidFill>
                <a:srgbClr val="203864"/>
              </a:solidFill>
              <a:ea typeface="Calibri" panose="020F0502020204030204" pitchFamily="34" charset="0"/>
              <a:cs typeface="Calibri" panose="020F0502020204030204" pitchFamily="34" charset="0"/>
              <a:sym typeface="Arial"/>
            </a:endParaRPr>
          </a:p>
        </p:txBody>
      </p:sp>
      <p:sp>
        <p:nvSpPr>
          <p:cNvPr id="65" name="Cross 64">
            <a:extLst>
              <a:ext uri="{FF2B5EF4-FFF2-40B4-BE49-F238E27FC236}">
                <a16:creationId xmlns:a16="http://schemas.microsoft.com/office/drawing/2014/main" id="{53D4794D-6146-1515-1C1E-9AA59221AA26}"/>
              </a:ext>
            </a:extLst>
          </p:cNvPr>
          <p:cNvSpPr/>
          <p:nvPr/>
        </p:nvSpPr>
        <p:spPr>
          <a:xfrm>
            <a:off x="6505507" y="4143870"/>
            <a:ext cx="355430" cy="360977"/>
          </a:xfrm>
          <a:prstGeom prst="plus">
            <a:avLst>
              <a:gd name="adj" fmla="val 39825"/>
            </a:avLst>
          </a:prstGeom>
          <a:solidFill>
            <a:srgbClr val="F4B18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a:ln>
                <a:noFill/>
              </a:ln>
              <a:solidFill>
                <a:srgbClr val="FFFFFF"/>
              </a:solidFill>
              <a:effectLst/>
              <a:uLnTx/>
              <a:uFillTx/>
              <a:ea typeface="+mn-ea"/>
              <a:cs typeface="+mn-cs"/>
              <a:sym typeface="Arial"/>
            </a:endParaRPr>
          </a:p>
        </p:txBody>
      </p:sp>
      <p:sp>
        <p:nvSpPr>
          <p:cNvPr id="66" name="TextBox 65">
            <a:extLst>
              <a:ext uri="{FF2B5EF4-FFF2-40B4-BE49-F238E27FC236}">
                <a16:creationId xmlns:a16="http://schemas.microsoft.com/office/drawing/2014/main" id="{5ADA0AC8-401D-C22F-6432-E1E15E5ECC45}"/>
              </a:ext>
            </a:extLst>
          </p:cNvPr>
          <p:cNvSpPr txBox="1"/>
          <p:nvPr/>
        </p:nvSpPr>
        <p:spPr>
          <a:xfrm>
            <a:off x="7688023" y="4883407"/>
            <a:ext cx="4132029" cy="784830"/>
          </a:xfrm>
          <a:prstGeom prst="rect">
            <a:avLst/>
          </a:prstGeom>
          <a:noFill/>
        </p:spPr>
        <p:txBody>
          <a:bodyPr wrap="square">
            <a:spAutoFit/>
          </a:bodyPr>
          <a:lstStyle/>
          <a:p>
            <a:pPr defTabSz="914400">
              <a:spcBef>
                <a:spcPts val="600"/>
              </a:spcBef>
              <a:buClr>
                <a:srgbClr val="000000"/>
              </a:buClr>
              <a:buFont typeface="Arial"/>
              <a:buNone/>
            </a:pPr>
            <a:r>
              <a:rPr lang="en-US" sz="1500" kern="0" dirty="0">
                <a:solidFill>
                  <a:srgbClr val="203864"/>
                </a:solidFill>
                <a:ea typeface="Calibri" panose="020F0502020204030204" pitchFamily="34" charset="0"/>
                <a:cs typeface="Calibri" panose="020F0502020204030204" pitchFamily="34" charset="0"/>
                <a:sym typeface="Arial"/>
              </a:rPr>
              <a:t>involving </a:t>
            </a:r>
            <a:r>
              <a:rPr lang="en-US" sz="1500" b="1" kern="0" dirty="0">
                <a:solidFill>
                  <a:srgbClr val="203864"/>
                </a:solidFill>
                <a:ea typeface="Calibri" panose="020F0502020204030204" pitchFamily="34" charset="0"/>
                <a:cs typeface="Calibri" panose="020F0502020204030204" pitchFamily="34" charset="0"/>
                <a:sym typeface="Arial"/>
              </a:rPr>
              <a:t>out-of-pocket expenses</a:t>
            </a:r>
            <a:r>
              <a:rPr lang="en-US" sz="1500" kern="0" dirty="0">
                <a:solidFill>
                  <a:srgbClr val="203864"/>
                </a:solidFill>
                <a:ea typeface="Calibri" panose="020F0502020204030204" pitchFamily="34" charset="0"/>
                <a:cs typeface="Calibri" panose="020F0502020204030204" pitchFamily="34" charset="0"/>
                <a:sym typeface="Arial"/>
              </a:rPr>
              <a:t>*</a:t>
            </a:r>
            <a:r>
              <a:rPr lang="en-US" sz="1500" b="1" kern="0" dirty="0">
                <a:solidFill>
                  <a:srgbClr val="203864"/>
                </a:solidFill>
                <a:ea typeface="Calibri" panose="020F0502020204030204" pitchFamily="34" charset="0"/>
                <a:cs typeface="Calibri" panose="020F0502020204030204" pitchFamily="34" charset="0"/>
                <a:sym typeface="Arial"/>
              </a:rPr>
              <a:t> </a:t>
            </a:r>
            <a:r>
              <a:rPr lang="en-US" sz="1500" kern="0" dirty="0">
                <a:solidFill>
                  <a:srgbClr val="203864"/>
                </a:solidFill>
                <a:ea typeface="Calibri" panose="020F0502020204030204" pitchFamily="34" charset="0"/>
                <a:cs typeface="Calibri" panose="020F0502020204030204" pitchFamily="34" charset="0"/>
                <a:sym typeface="Arial"/>
              </a:rPr>
              <a:t>to inform future viability &amp; sustainability of service in private pharmacy setting.</a:t>
            </a:r>
          </a:p>
        </p:txBody>
      </p:sp>
      <p:sp>
        <p:nvSpPr>
          <p:cNvPr id="67" name="TextBox 66">
            <a:extLst>
              <a:ext uri="{FF2B5EF4-FFF2-40B4-BE49-F238E27FC236}">
                <a16:creationId xmlns:a16="http://schemas.microsoft.com/office/drawing/2014/main" id="{C5360147-131B-624C-0993-F49E46594304}"/>
              </a:ext>
            </a:extLst>
          </p:cNvPr>
          <p:cNvSpPr txBox="1"/>
          <p:nvPr/>
        </p:nvSpPr>
        <p:spPr>
          <a:xfrm>
            <a:off x="5131151" y="5829121"/>
            <a:ext cx="6801594" cy="738664"/>
          </a:xfrm>
          <a:prstGeom prst="rect">
            <a:avLst/>
          </a:prstGeom>
          <a:solidFill>
            <a:srgbClr val="FFC727">
              <a:lumMod val="20000"/>
              <a:lumOff val="80000"/>
            </a:srgbClr>
          </a:solidFill>
        </p:spPr>
        <p:txBody>
          <a:bodyPr wrap="square">
            <a:spAutoFit/>
          </a:bodyPr>
          <a:lstStyle/>
          <a:p>
            <a:pPr marL="0" marR="0" lvl="0" indent="0" algn="ctr" defTabSz="914400" eaLnBrk="1" fontAlgn="auto" latinLnBrk="0" hangingPunct="1">
              <a:lnSpc>
                <a:spcPct val="100000"/>
              </a:lnSpc>
              <a:spcBef>
                <a:spcPts val="60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455A64"/>
                </a:solidFill>
                <a:effectLst/>
                <a:uLnTx/>
                <a:uFillTx/>
                <a:ea typeface="Calibri" panose="020F0502020204030204" pitchFamily="34" charset="0"/>
                <a:cs typeface="Calibri" panose="020F0502020204030204" pitchFamily="34" charset="0"/>
                <a:sym typeface="Arial"/>
              </a:rPr>
              <a:t>* </a:t>
            </a:r>
            <a:r>
              <a:rPr kumimoji="0" lang="en-US" sz="1400" b="1" i="0" u="none" strike="noStrike" kern="0" cap="none" spc="0" normalizeH="0" baseline="0" noProof="0" dirty="0">
                <a:ln>
                  <a:noFill/>
                </a:ln>
                <a:solidFill>
                  <a:srgbClr val="455A64"/>
                </a:solidFill>
                <a:effectLst/>
                <a:uLnTx/>
                <a:uFillTx/>
                <a:ea typeface="Calibri" panose="020F0502020204030204" pitchFamily="34" charset="0"/>
                <a:cs typeface="Calibri" panose="020F0502020204030204" pitchFamily="34" charset="0"/>
                <a:sym typeface="Arial"/>
              </a:rPr>
              <a:t>Participants pay for </a:t>
            </a:r>
            <a:r>
              <a:rPr kumimoji="0" lang="en-US" sz="1400" b="1" i="0" u="none" strike="noStrike" kern="0" cap="none" spc="0" normalizeH="0" baseline="0" noProof="0" dirty="0" err="1">
                <a:ln>
                  <a:noFill/>
                </a:ln>
                <a:solidFill>
                  <a:srgbClr val="455A64"/>
                </a:solidFill>
                <a:effectLst/>
                <a:uLnTx/>
                <a:uFillTx/>
                <a:ea typeface="Calibri" panose="020F0502020204030204" pitchFamily="34" charset="0"/>
                <a:cs typeface="Calibri" panose="020F0502020204030204" pitchFamily="34" charset="0"/>
                <a:sym typeface="Arial"/>
              </a:rPr>
              <a:t>PrEP</a:t>
            </a:r>
            <a:r>
              <a:rPr kumimoji="0" lang="en-US" sz="1400" b="1" i="0" u="none" strike="noStrike" kern="0" cap="none" spc="0" normalizeH="0" baseline="0" noProof="0" dirty="0">
                <a:ln>
                  <a:noFill/>
                </a:ln>
                <a:solidFill>
                  <a:srgbClr val="455A64"/>
                </a:solidFill>
                <a:effectLst/>
                <a:uLnTx/>
                <a:uFillTx/>
                <a:ea typeface="Calibri" panose="020F0502020204030204" pitchFamily="34" charset="0"/>
                <a:cs typeface="Calibri" panose="020F0502020204030204" pitchFamily="34" charset="0"/>
                <a:sym typeface="Arial"/>
              </a:rPr>
              <a:t> medication </a:t>
            </a:r>
            <a:r>
              <a:rPr kumimoji="0" lang="en-US" sz="1400" b="0" i="0" u="none" strike="noStrike" kern="0" cap="none" spc="0" normalizeH="0" baseline="0" noProof="0" dirty="0">
                <a:ln>
                  <a:noFill/>
                </a:ln>
                <a:solidFill>
                  <a:srgbClr val="455A64"/>
                </a:solidFill>
                <a:effectLst/>
                <a:uLnTx/>
                <a:uFillTx/>
                <a:ea typeface="Calibri" panose="020F0502020204030204" pitchFamily="34" charset="0"/>
                <a:cs typeface="Calibri" panose="020F0502020204030204" pitchFamily="34" charset="0"/>
                <a:sym typeface="Arial"/>
              </a:rPr>
              <a:t>(available at special rebate price) at the pharmacy &amp; any laboratory tests done outside of pharmacy. </a:t>
            </a:r>
            <a:r>
              <a:rPr lang="en-US" sz="1400" b="1" kern="0" dirty="0">
                <a:solidFill>
                  <a:srgbClr val="455A64"/>
                </a:solidFill>
                <a:ea typeface="Calibri" panose="020F0502020204030204" pitchFamily="34" charset="0"/>
                <a:cs typeface="Calibri" panose="020F0502020204030204" pitchFamily="34" charset="0"/>
                <a:sym typeface="Arial"/>
              </a:rPr>
              <a:t>Baseline kidney function test </a:t>
            </a:r>
            <a:r>
              <a:rPr lang="en-US" sz="1400" kern="0" dirty="0">
                <a:solidFill>
                  <a:srgbClr val="455A64"/>
                </a:solidFill>
                <a:ea typeface="Calibri" panose="020F0502020204030204" pitchFamily="34" charset="0"/>
                <a:cs typeface="Calibri" panose="020F0502020204030204" pitchFamily="34" charset="0"/>
                <a:sym typeface="Arial"/>
              </a:rPr>
              <a:t>required within 3 months of initiation.</a:t>
            </a:r>
            <a:endParaRPr kumimoji="0" lang="en-US" sz="1400" b="0" i="0" u="none" strike="noStrike" kern="0" cap="none" spc="0" normalizeH="0" baseline="0" noProof="0" dirty="0">
              <a:ln>
                <a:noFill/>
              </a:ln>
              <a:solidFill>
                <a:srgbClr val="455A64"/>
              </a:solidFill>
              <a:effectLst/>
              <a:uLnTx/>
              <a:uFillTx/>
              <a:ea typeface="Calibri" panose="020F0502020204030204" pitchFamily="34" charset="0"/>
              <a:cs typeface="Calibri" panose="020F0502020204030204" pitchFamily="34" charset="0"/>
              <a:sym typeface="Arial"/>
            </a:endParaRPr>
          </a:p>
        </p:txBody>
      </p:sp>
      <p:sp>
        <p:nvSpPr>
          <p:cNvPr id="69" name="Arrow: Right 68">
            <a:extLst>
              <a:ext uri="{FF2B5EF4-FFF2-40B4-BE49-F238E27FC236}">
                <a16:creationId xmlns:a16="http://schemas.microsoft.com/office/drawing/2014/main" id="{E98C555F-65D8-76C6-3E20-AE71D49DAFDB}"/>
              </a:ext>
            </a:extLst>
          </p:cNvPr>
          <p:cNvSpPr/>
          <p:nvPr/>
        </p:nvSpPr>
        <p:spPr>
          <a:xfrm>
            <a:off x="3687138" y="1813395"/>
            <a:ext cx="490382" cy="220979"/>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pic>
        <p:nvPicPr>
          <p:cNvPr id="71" name="Google Shape;571;p23">
            <a:extLst>
              <a:ext uri="{FF2B5EF4-FFF2-40B4-BE49-F238E27FC236}">
                <a16:creationId xmlns:a16="http://schemas.microsoft.com/office/drawing/2014/main" id="{75D293AB-DE26-526B-77AC-A0443769D7A3}"/>
              </a:ext>
            </a:extLst>
          </p:cNvPr>
          <p:cNvPicPr preferRelativeResize="0"/>
          <p:nvPr/>
        </p:nvPicPr>
        <p:blipFill rotWithShape="1">
          <a:blip r:embed="rId4">
            <a:alphaModFix/>
          </a:blip>
          <a:srcRect r="-1935" b="15647"/>
          <a:stretch/>
        </p:blipFill>
        <p:spPr>
          <a:xfrm>
            <a:off x="10590855" y="1620889"/>
            <a:ext cx="614376" cy="602924"/>
          </a:xfrm>
          <a:prstGeom prst="rect">
            <a:avLst/>
          </a:prstGeom>
          <a:noFill/>
          <a:ln>
            <a:noFill/>
          </a:ln>
        </p:spPr>
      </p:pic>
      <p:sp>
        <p:nvSpPr>
          <p:cNvPr id="3" name="Arrow: Right 2">
            <a:extLst>
              <a:ext uri="{FF2B5EF4-FFF2-40B4-BE49-F238E27FC236}">
                <a16:creationId xmlns:a16="http://schemas.microsoft.com/office/drawing/2014/main" id="{EA247651-532F-B7AF-387D-04FB21291A2D}"/>
              </a:ext>
            </a:extLst>
          </p:cNvPr>
          <p:cNvSpPr/>
          <p:nvPr/>
        </p:nvSpPr>
        <p:spPr>
          <a:xfrm>
            <a:off x="5401945" y="1809995"/>
            <a:ext cx="490382" cy="220979"/>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sp>
        <p:nvSpPr>
          <p:cNvPr id="4" name="Arrow: Right 3">
            <a:extLst>
              <a:ext uri="{FF2B5EF4-FFF2-40B4-BE49-F238E27FC236}">
                <a16:creationId xmlns:a16="http://schemas.microsoft.com/office/drawing/2014/main" id="{968A0594-972A-4873-F7C2-63D8DEA9D33C}"/>
              </a:ext>
            </a:extLst>
          </p:cNvPr>
          <p:cNvSpPr/>
          <p:nvPr/>
        </p:nvSpPr>
        <p:spPr>
          <a:xfrm>
            <a:off x="7510781" y="1803694"/>
            <a:ext cx="490382" cy="220979"/>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sp>
        <p:nvSpPr>
          <p:cNvPr id="5" name="Arrow: Right 4">
            <a:extLst>
              <a:ext uri="{FF2B5EF4-FFF2-40B4-BE49-F238E27FC236}">
                <a16:creationId xmlns:a16="http://schemas.microsoft.com/office/drawing/2014/main" id="{D5B16E2E-5657-C4DA-DE27-524BC709CD97}"/>
              </a:ext>
            </a:extLst>
          </p:cNvPr>
          <p:cNvSpPr/>
          <p:nvPr/>
        </p:nvSpPr>
        <p:spPr>
          <a:xfrm>
            <a:off x="9579800" y="1813395"/>
            <a:ext cx="490382" cy="220979"/>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sp>
        <p:nvSpPr>
          <p:cNvPr id="7" name="TextBox 6">
            <a:extLst>
              <a:ext uri="{FF2B5EF4-FFF2-40B4-BE49-F238E27FC236}">
                <a16:creationId xmlns:a16="http://schemas.microsoft.com/office/drawing/2014/main" id="{49EEBEB3-09FC-E693-71A0-BA073C6731DE}"/>
              </a:ext>
            </a:extLst>
          </p:cNvPr>
          <p:cNvSpPr txBox="1"/>
          <p:nvPr/>
        </p:nvSpPr>
        <p:spPr>
          <a:xfrm>
            <a:off x="287785" y="5544123"/>
            <a:ext cx="3568352" cy="1015663"/>
          </a:xfrm>
          <a:prstGeom prst="rect">
            <a:avLst/>
          </a:prstGeom>
          <a:solidFill>
            <a:schemeClr val="bg2">
              <a:lumMod val="95000"/>
            </a:schemeClr>
          </a:solidFill>
        </p:spPr>
        <p:txBody>
          <a:bodyPr wrap="square" rtlCol="0">
            <a:spAutoFit/>
          </a:bodyPr>
          <a:lstStyle/>
          <a:p>
            <a:pPr algn="ctr"/>
            <a:r>
              <a:rPr lang="en-MY" sz="1600" b="1" dirty="0">
                <a:solidFill>
                  <a:srgbClr val="C00000"/>
                </a:solidFill>
              </a:rPr>
              <a:t>354</a:t>
            </a:r>
            <a:r>
              <a:rPr lang="en-MY" dirty="0">
                <a:solidFill>
                  <a:srgbClr val="002060"/>
                </a:solidFill>
              </a:rPr>
              <a:t> </a:t>
            </a:r>
            <a:r>
              <a:rPr lang="en-MY" sz="1500" b="1" dirty="0">
                <a:solidFill>
                  <a:srgbClr val="002060"/>
                </a:solidFill>
              </a:rPr>
              <a:t>people expressed interest</a:t>
            </a:r>
            <a:r>
              <a:rPr lang="en-MY" sz="1500" dirty="0"/>
              <a:t>.</a:t>
            </a:r>
            <a:r>
              <a:rPr lang="en-MY" sz="1500" b="1" dirty="0">
                <a:solidFill>
                  <a:srgbClr val="002060"/>
                </a:solidFill>
              </a:rPr>
              <a:t> </a:t>
            </a:r>
          </a:p>
          <a:p>
            <a:pPr algn="ctr"/>
            <a:r>
              <a:rPr lang="en-MY" sz="1400" dirty="0">
                <a:solidFill>
                  <a:srgbClr val="002060"/>
                </a:solidFill>
              </a:rPr>
              <a:t>124 did not enrol: 60% did not respond or changed their mind without providing any reason.</a:t>
            </a:r>
            <a:endParaRPr lang="en-GB" sz="1400" dirty="0">
              <a:solidFill>
                <a:srgbClr val="002060"/>
              </a:solidFill>
            </a:endParaRPr>
          </a:p>
        </p:txBody>
      </p:sp>
      <p:sp>
        <p:nvSpPr>
          <p:cNvPr id="8" name="Arrow: Right 7">
            <a:extLst>
              <a:ext uri="{FF2B5EF4-FFF2-40B4-BE49-F238E27FC236}">
                <a16:creationId xmlns:a16="http://schemas.microsoft.com/office/drawing/2014/main" id="{20D76CB7-46D4-AEA7-0E8F-D68FCB393B00}"/>
              </a:ext>
            </a:extLst>
          </p:cNvPr>
          <p:cNvSpPr/>
          <p:nvPr/>
        </p:nvSpPr>
        <p:spPr>
          <a:xfrm rot="16200000">
            <a:off x="673300" y="5009134"/>
            <a:ext cx="638131" cy="220981"/>
          </a:xfrm>
          <a:prstGeom prst="rightArrow">
            <a:avLst/>
          </a:prstGeom>
          <a:solidFill>
            <a:srgbClr val="ED7D31">
              <a:lumMod val="60000"/>
              <a:lumOff val="40000"/>
            </a:srgbClr>
          </a:solidFill>
          <a:ln w="12700" cap="flat" cmpd="sng" algn="ctr">
            <a:noFill/>
            <a:prstDash val="solid"/>
            <a:miter lim="800000"/>
          </a:ln>
          <a:effectLst/>
        </p:spPr>
        <p:txBody>
          <a:bodyPr rtlCol="0" anchor="ctr"/>
          <a:lstStyle/>
          <a:p>
            <a:pPr algn="ctr" defTabSz="685783">
              <a:defRPr/>
            </a:pPr>
            <a:endParaRPr lang="en-GB" sz="1600">
              <a:solidFill>
                <a:prstClr val="white"/>
              </a:solidFill>
              <a:cs typeface="Arial"/>
              <a:sym typeface="Arial"/>
            </a:endParaRPr>
          </a:p>
        </p:txBody>
      </p:sp>
    </p:spTree>
    <p:extLst>
      <p:ext uri="{BB962C8B-B14F-4D97-AF65-F5344CB8AC3E}">
        <p14:creationId xmlns:p14="http://schemas.microsoft.com/office/powerpoint/2010/main" val="118188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3" y="2266121"/>
            <a:ext cx="5437187" cy="4723075"/>
          </a:xfrm>
        </p:spPr>
        <p:txBody>
          <a:bodyPr>
            <a:normAutofit fontScale="62500" lnSpcReduction="20000"/>
          </a:bodyPr>
          <a:lstStyle/>
          <a:p>
            <a:pPr marL="342900" indent="-342900">
              <a:spcAft>
                <a:spcPts val="200"/>
              </a:spcAft>
              <a:buFont typeface="Arial" panose="020B0604020202020204" pitchFamily="34" charset="0"/>
              <a:buChar char="•"/>
            </a:pPr>
            <a:r>
              <a:rPr lang="en-US" sz="3200" dirty="0"/>
              <a:t>Low reach </a:t>
            </a:r>
            <a:r>
              <a:rPr lang="en-US" sz="3200" dirty="0">
                <a:latin typeface="Calibri" panose="020F0502020204030204" pitchFamily="34" charset="0"/>
                <a:ea typeface="Calibri" panose="020F0502020204030204" pitchFamily="34" charset="0"/>
                <a:cs typeface="Calibri" panose="020F0502020204030204" pitchFamily="34" charset="0"/>
              </a:rPr>
              <a:t>→</a:t>
            </a:r>
            <a:r>
              <a:rPr lang="en-US" sz="3200" dirty="0"/>
              <a:t> </a:t>
            </a:r>
            <a:r>
              <a:rPr lang="en-US" sz="3200" b="1" dirty="0">
                <a:solidFill>
                  <a:srgbClr val="002060"/>
                </a:solidFill>
              </a:rPr>
              <a:t>other key populations</a:t>
            </a:r>
          </a:p>
          <a:p>
            <a:pPr marL="625475" lvl="1" indent="-266700">
              <a:spcAft>
                <a:spcPts val="200"/>
              </a:spcAft>
            </a:pPr>
            <a:r>
              <a:rPr lang="en-US" sz="2600" dirty="0"/>
              <a:t>Trans people, sex workers, people who inject drugs</a:t>
            </a:r>
          </a:p>
          <a:p>
            <a:pPr marL="342900" indent="-342900">
              <a:spcAft>
                <a:spcPts val="200"/>
              </a:spcAft>
              <a:buFont typeface="Arial" panose="020B0604020202020204" pitchFamily="34" charset="0"/>
              <a:buChar char="•"/>
            </a:pPr>
            <a:r>
              <a:rPr lang="en-US" sz="3200" dirty="0"/>
              <a:t>Delay in getting </a:t>
            </a:r>
            <a:r>
              <a:rPr lang="en-US" sz="3200" b="1" dirty="0">
                <a:solidFill>
                  <a:srgbClr val="002060"/>
                </a:solidFill>
              </a:rPr>
              <a:t>lab test </a:t>
            </a:r>
            <a:r>
              <a:rPr lang="en-US" sz="3200" dirty="0"/>
              <a:t>done</a:t>
            </a:r>
          </a:p>
          <a:p>
            <a:pPr marL="625475" lvl="1" indent="-266700">
              <a:spcAft>
                <a:spcPts val="200"/>
              </a:spcAft>
            </a:pPr>
            <a:r>
              <a:rPr lang="en-US" sz="2600" dirty="0"/>
              <a:t>Baseline kidney function test required within  3 months of initiation</a:t>
            </a:r>
          </a:p>
          <a:p>
            <a:pPr marL="625475" lvl="1" indent="-266700">
              <a:spcAft>
                <a:spcPts val="200"/>
              </a:spcAft>
            </a:pPr>
            <a:r>
              <a:rPr lang="en-US" sz="2600" dirty="0"/>
              <a:t>Other tests (e.g., hepatitis B &amp; C, STI) strongly encouraged but not compulsory</a:t>
            </a:r>
          </a:p>
          <a:p>
            <a:pPr marL="342900" indent="-342900">
              <a:spcAft>
                <a:spcPts val="200"/>
              </a:spcAft>
              <a:buFont typeface="Arial" panose="020B0604020202020204" pitchFamily="34" charset="0"/>
              <a:buChar char="•"/>
            </a:pPr>
            <a:r>
              <a:rPr lang="en-US" sz="3200" b="1" dirty="0">
                <a:solidFill>
                  <a:srgbClr val="002060"/>
                </a:solidFill>
              </a:rPr>
              <a:t>Attrition </a:t>
            </a:r>
            <a:r>
              <a:rPr lang="en-US" sz="3200" dirty="0"/>
              <a:t>(n=30)</a:t>
            </a:r>
            <a:endParaRPr lang="en-US" sz="3200" b="1" dirty="0">
              <a:solidFill>
                <a:srgbClr val="002060"/>
              </a:solidFill>
            </a:endParaRPr>
          </a:p>
          <a:p>
            <a:pPr marL="625475" lvl="1" indent="-266700">
              <a:spcAft>
                <a:spcPts val="200"/>
              </a:spcAft>
            </a:pPr>
            <a:r>
              <a:rPr lang="en-US" sz="2600" dirty="0"/>
              <a:t>Loss to follow-up (66.7%); Relocation (10%)</a:t>
            </a:r>
          </a:p>
          <a:p>
            <a:pPr marL="625475" lvl="1" indent="-266700">
              <a:spcAft>
                <a:spcPts val="200"/>
              </a:spcAft>
            </a:pPr>
            <a:r>
              <a:rPr lang="en-US" sz="2600" dirty="0"/>
              <a:t>Prefer getting free </a:t>
            </a:r>
            <a:r>
              <a:rPr lang="en-US" sz="2600" dirty="0" err="1"/>
              <a:t>PrEP</a:t>
            </a:r>
            <a:r>
              <a:rPr lang="en-US" sz="2600" dirty="0"/>
              <a:t> from public health clinics (10%)</a:t>
            </a:r>
          </a:p>
          <a:p>
            <a:pPr marL="625475" lvl="1" indent="-266700">
              <a:spcAft>
                <a:spcPts val="200"/>
              </a:spcAft>
            </a:pPr>
            <a:r>
              <a:rPr lang="en-US" sz="2600" dirty="0"/>
              <a:t>Prefer getting </a:t>
            </a:r>
            <a:r>
              <a:rPr lang="en-US" sz="2600" dirty="0" err="1"/>
              <a:t>PrEP</a:t>
            </a:r>
            <a:r>
              <a:rPr lang="en-US" sz="2600" dirty="0"/>
              <a:t> from private clinics (6.7%)</a:t>
            </a:r>
          </a:p>
          <a:p>
            <a:pPr marL="625475" lvl="1" indent="-266700">
              <a:spcAft>
                <a:spcPts val="200"/>
              </a:spcAft>
            </a:pPr>
            <a:r>
              <a:rPr lang="en-US" sz="2600" dirty="0"/>
              <a:t>Stopped </a:t>
            </a:r>
            <a:r>
              <a:rPr lang="en-US" sz="2600" dirty="0" err="1"/>
              <a:t>PrEP</a:t>
            </a:r>
            <a:r>
              <a:rPr lang="en-US" sz="2600" dirty="0"/>
              <a:t> due to sexual inactivity (6.7%)</a:t>
            </a:r>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249724" y="2263684"/>
            <a:ext cx="5637475" cy="4152991"/>
          </a:xfrm>
        </p:spPr>
        <p:txBody>
          <a:bodyPr>
            <a:noAutofit/>
          </a:bodyPr>
          <a:lstStyle/>
          <a:p>
            <a:pPr marL="342900" indent="-342900">
              <a:spcAft>
                <a:spcPts val="200"/>
              </a:spcAft>
              <a:buFont typeface="Arial" panose="020B0604020202020204" pitchFamily="34" charset="0"/>
              <a:buChar char="•"/>
            </a:pPr>
            <a:r>
              <a:rPr lang="en-US" b="1" dirty="0">
                <a:solidFill>
                  <a:srgbClr val="002060"/>
                </a:solidFill>
              </a:rPr>
              <a:t>Clinical support</a:t>
            </a:r>
          </a:p>
          <a:p>
            <a:pPr marL="625475" lvl="1" indent="-266700">
              <a:spcAft>
                <a:spcPts val="200"/>
              </a:spcAft>
            </a:pPr>
            <a:r>
              <a:rPr lang="en-US" sz="1600" dirty="0"/>
              <a:t>Availability of physician for clinical advice during pharmacy (extended) operating hours </a:t>
            </a:r>
          </a:p>
          <a:p>
            <a:pPr marL="342900" indent="-342900">
              <a:spcAft>
                <a:spcPts val="200"/>
              </a:spcAft>
              <a:buFont typeface="Arial" panose="020B0604020202020204" pitchFamily="34" charset="0"/>
              <a:buChar char="•"/>
            </a:pPr>
            <a:r>
              <a:rPr lang="en-US" b="1" dirty="0">
                <a:solidFill>
                  <a:srgbClr val="002060"/>
                </a:solidFill>
              </a:rPr>
              <a:t>Electronic prescription </a:t>
            </a:r>
            <a:r>
              <a:rPr lang="en-US" dirty="0"/>
              <a:t>request denied</a:t>
            </a:r>
          </a:p>
          <a:p>
            <a:pPr marL="628650" lvl="1" indent="-271463">
              <a:spcAft>
                <a:spcPts val="200"/>
              </a:spcAft>
            </a:pPr>
            <a:r>
              <a:rPr lang="en-US" sz="1600" dirty="0"/>
              <a:t>Discussion between pharmacist &amp; physician needed to clarify reasons (~6 cases) </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a:t>Delay</a:t>
            </a:r>
          </a:p>
          <a:p>
            <a:pPr marL="342900" indent="-342900">
              <a:spcAft>
                <a:spcPts val="200"/>
              </a:spcAft>
              <a:buFont typeface="Arial" panose="020B0604020202020204" pitchFamily="34" charset="0"/>
              <a:buChar char="•"/>
            </a:pPr>
            <a:r>
              <a:rPr lang="en-US" b="1" dirty="0">
                <a:solidFill>
                  <a:srgbClr val="002060"/>
                </a:solidFill>
              </a:rPr>
              <a:t>High turnover </a:t>
            </a:r>
            <a:r>
              <a:rPr lang="en-US" dirty="0"/>
              <a:t>among community pharmacists</a:t>
            </a:r>
          </a:p>
          <a:p>
            <a:pPr marL="625475" lvl="1" indent="-266700">
              <a:spcAft>
                <a:spcPts val="200"/>
              </a:spcAft>
            </a:pPr>
            <a:r>
              <a:rPr lang="en-US" sz="1600" dirty="0"/>
              <a:t>Need to train new pharmacists                 (online + hands-on training)</a:t>
            </a:r>
          </a:p>
          <a:p>
            <a:pPr marL="342900" indent="-342900">
              <a:spcAft>
                <a:spcPts val="200"/>
              </a:spcAft>
              <a:buFont typeface="Arial" panose="020B0604020202020204" pitchFamily="34" charset="0"/>
              <a:buChar char="•"/>
            </a:pPr>
            <a:r>
              <a:rPr lang="en-US" b="1" dirty="0">
                <a:solidFill>
                  <a:srgbClr val="002060"/>
                </a:solidFill>
              </a:rPr>
              <a:t>Scope of training </a:t>
            </a:r>
            <a:r>
              <a:rPr lang="en-US" dirty="0"/>
              <a:t>beyond </a:t>
            </a:r>
            <a:r>
              <a:rPr lang="en-US" dirty="0" err="1"/>
              <a:t>PrEP</a:t>
            </a:r>
            <a:r>
              <a:rPr lang="en-US" dirty="0"/>
              <a:t> needed</a:t>
            </a:r>
          </a:p>
          <a:p>
            <a:pPr marL="625475" lvl="1" indent="-266700">
              <a:spcAft>
                <a:spcPts val="200"/>
              </a:spcAft>
            </a:pPr>
            <a:r>
              <a:rPr lang="en-US" sz="1600" dirty="0"/>
              <a:t>Training on PEP, hepatitis B &amp; C, STI</a:t>
            </a:r>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1819630"/>
            <a:ext cx="5437187" cy="292151"/>
          </a:xfrm>
        </p:spPr>
        <p:txBody>
          <a:bodyPr/>
          <a:lstStyle/>
          <a:p>
            <a:r>
              <a:rPr lang="en-GB" noProof="0" dirty="0"/>
              <a:t>Client-level</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249725" y="1818411"/>
            <a:ext cx="5573262" cy="292151"/>
          </a:xfrm>
        </p:spPr>
        <p:txBody>
          <a:bodyPr/>
          <a:lstStyle/>
          <a:p>
            <a:r>
              <a:rPr lang="en-GB" noProof="0" dirty="0"/>
              <a:t>Provider-level</a:t>
            </a: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MY" dirty="0"/>
              <a:t>Challenges to Implementation</a:t>
            </a:r>
            <a:endParaRPr lang="en-GB" noProof="0" dirty="0"/>
          </a:p>
        </p:txBody>
      </p:sp>
    </p:spTree>
    <p:extLst>
      <p:ext uri="{BB962C8B-B14F-4D97-AF65-F5344CB8AC3E}">
        <p14:creationId xmlns:p14="http://schemas.microsoft.com/office/powerpoint/2010/main" val="366308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13" y="2163465"/>
            <a:ext cx="5814764" cy="4253210"/>
          </a:xfrm>
        </p:spPr>
        <p:txBody>
          <a:bodyPr>
            <a:normAutofit fontScale="85000" lnSpcReduction="20000"/>
          </a:bodyPr>
          <a:lstStyle/>
          <a:p>
            <a:pPr marL="342900" indent="-342900">
              <a:buFont typeface="Arial" panose="020B0604020202020204" pitchFamily="34" charset="0"/>
              <a:buChar char="•"/>
            </a:pPr>
            <a:r>
              <a:rPr lang="en-US" sz="2400" b="1" dirty="0">
                <a:solidFill>
                  <a:srgbClr val="002060"/>
                </a:solidFill>
              </a:rPr>
              <a:t>Initiation rate</a:t>
            </a:r>
            <a:r>
              <a:rPr lang="en-US" sz="2400" dirty="0"/>
              <a:t>: 96.7% (204/211)</a:t>
            </a:r>
          </a:p>
          <a:p>
            <a:pPr marL="625475" lvl="1" indent="-266700"/>
            <a:r>
              <a:rPr lang="en-US" sz="2000" dirty="0"/>
              <a:t>Withdrew/defaulted baseline visit (n=19)</a:t>
            </a:r>
          </a:p>
          <a:p>
            <a:pPr marL="625475" lvl="1" indent="-266700"/>
            <a:r>
              <a:rPr lang="en-US" sz="2000" dirty="0"/>
              <a:t>Ineligible for initiation (n=7)</a:t>
            </a:r>
          </a:p>
          <a:p>
            <a:pPr marL="898525" lvl="3" indent="-273050"/>
            <a:r>
              <a:rPr lang="en-US" sz="1900" dirty="0"/>
              <a:t>Unwilling to start </a:t>
            </a:r>
            <a:r>
              <a:rPr lang="en-US" sz="1900" dirty="0" err="1"/>
              <a:t>PrEP</a:t>
            </a:r>
            <a:r>
              <a:rPr lang="en-US" sz="1900" dirty="0"/>
              <a:t> (n=4)</a:t>
            </a:r>
          </a:p>
          <a:p>
            <a:pPr marL="898525" lvl="3" indent="-273050"/>
            <a:r>
              <a:rPr lang="en-US" sz="1900" dirty="0"/>
              <a:t>Reactive HIV test result (n=1)</a:t>
            </a:r>
          </a:p>
          <a:p>
            <a:pPr marL="898525" lvl="3" indent="-273050"/>
            <a:r>
              <a:rPr lang="en-US" sz="1900" dirty="0"/>
              <a:t>Reported hepatitis B infection (n=1)</a:t>
            </a:r>
          </a:p>
          <a:p>
            <a:pPr marL="898525" lvl="3" indent="-273050"/>
            <a:r>
              <a:rPr lang="en-US" sz="1900" dirty="0"/>
              <a:t>Reported kidney-related comorbidity (n=1)</a:t>
            </a:r>
          </a:p>
          <a:p>
            <a:pPr marL="342900" indent="-342900">
              <a:buFont typeface="Arial" panose="020B0604020202020204" pitchFamily="34" charset="0"/>
              <a:buChar char="•"/>
            </a:pPr>
            <a:r>
              <a:rPr lang="en-US" sz="2400" b="1" dirty="0">
                <a:solidFill>
                  <a:srgbClr val="002060"/>
                </a:solidFill>
              </a:rPr>
              <a:t>Retention rate</a:t>
            </a:r>
            <a:r>
              <a:rPr lang="en-US" sz="2400" dirty="0"/>
              <a:t>:</a:t>
            </a:r>
          </a:p>
          <a:p>
            <a:pPr marL="625475" lvl="1" indent="-266700"/>
            <a:r>
              <a:rPr lang="en-US" sz="2000" dirty="0"/>
              <a:t>1st follow-up - 85.7% (178/208)</a:t>
            </a:r>
          </a:p>
          <a:p>
            <a:pPr marL="625475" lvl="1" indent="-266700"/>
            <a:r>
              <a:rPr lang="en-US" sz="2000" dirty="0"/>
              <a:t>2</a:t>
            </a:r>
            <a:r>
              <a:rPr lang="en-US" sz="2000" baseline="30000" dirty="0"/>
              <a:t>nd</a:t>
            </a:r>
            <a:r>
              <a:rPr lang="en-US" sz="2000" dirty="0"/>
              <a:t> &amp; 3</a:t>
            </a:r>
            <a:r>
              <a:rPr lang="en-US" sz="2000" baseline="30000" dirty="0"/>
              <a:t>rd</a:t>
            </a:r>
            <a:r>
              <a:rPr lang="en-US" sz="2000" dirty="0"/>
              <a:t> follow-up - pending</a:t>
            </a:r>
          </a:p>
          <a:p>
            <a:pPr marL="342900" indent="-342900">
              <a:buFont typeface="Arial" panose="020B0604020202020204" pitchFamily="34" charset="0"/>
              <a:buChar char="•"/>
            </a:pPr>
            <a:r>
              <a:rPr lang="en-US" sz="2400" dirty="0"/>
              <a:t>Average visit time ~ 30 minutes</a:t>
            </a:r>
          </a:p>
          <a:p>
            <a:pPr marL="342900" indent="-342900">
              <a:buFont typeface="Arial" panose="020B0604020202020204" pitchFamily="34" charset="0"/>
              <a:buChar char="•"/>
            </a:pPr>
            <a:r>
              <a:rPr lang="en-US" sz="2400" dirty="0"/>
              <a:t>Seroconversion (n=1)</a:t>
            </a:r>
          </a:p>
          <a:p>
            <a:pPr marL="625475" lvl="1" indent="-266700"/>
            <a:r>
              <a:rPr lang="en-US" sz="1900" dirty="0"/>
              <a:t>No symptoms, reported good adherence to       on-demand </a:t>
            </a:r>
            <a:r>
              <a:rPr lang="en-US" sz="1900" dirty="0" err="1"/>
              <a:t>PrEP</a:t>
            </a:r>
            <a:r>
              <a:rPr lang="en-US" sz="1900" dirty="0"/>
              <a:t>, inconsistent condom use,         1 partner (unknown status), linked to care</a:t>
            </a:r>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257677" y="2163465"/>
            <a:ext cx="5573262" cy="3876681"/>
          </a:xfrm>
        </p:spPr>
        <p:txBody>
          <a:bodyPr>
            <a:noAutofit/>
          </a:bodyPr>
          <a:lstStyle/>
          <a:p>
            <a:pPr marL="342900" indent="-342900">
              <a:buFont typeface="Arial" panose="020B0604020202020204" pitchFamily="34" charset="0"/>
              <a:buChar char="•"/>
            </a:pPr>
            <a:r>
              <a:rPr lang="en-US" b="1" noProof="0" dirty="0">
                <a:solidFill>
                  <a:srgbClr val="002060"/>
                </a:solidFill>
              </a:rPr>
              <a:t>Continuation of service</a:t>
            </a:r>
            <a:r>
              <a:rPr lang="en-US" noProof="0" dirty="0"/>
              <a:t>:</a:t>
            </a:r>
          </a:p>
          <a:p>
            <a:pPr marL="628650" lvl="1" indent="-269875"/>
            <a:r>
              <a:rPr lang="en-US" sz="1700" dirty="0"/>
              <a:t>Online survey (June – Sep 2024): Assess no. of participants keen to </a:t>
            </a:r>
            <a:r>
              <a:rPr lang="en-US" sz="1700" noProof="0" dirty="0"/>
              <a:t>continue using the service and pharmacists keen to continue providing the service</a:t>
            </a:r>
          </a:p>
          <a:p>
            <a:pPr marL="628650" lvl="1" indent="-269875"/>
            <a:r>
              <a:rPr lang="en-US" sz="1700" noProof="0" dirty="0"/>
              <a:t>Continued partnership between pharmacy and telemedicine providers</a:t>
            </a:r>
          </a:p>
          <a:p>
            <a:pPr marL="628650" lvl="1" indent="-269875"/>
            <a:r>
              <a:rPr lang="en-US" sz="1700" noProof="0" dirty="0"/>
              <a:t>Make HIVST and </a:t>
            </a:r>
            <a:r>
              <a:rPr lang="en-US" sz="1700" noProof="0" dirty="0" err="1"/>
              <a:t>PrEP</a:t>
            </a:r>
            <a:r>
              <a:rPr lang="en-US" sz="1700" noProof="0" dirty="0"/>
              <a:t> more affordable</a:t>
            </a:r>
          </a:p>
          <a:p>
            <a:pPr marL="628650" lvl="1" indent="-269875"/>
            <a:r>
              <a:rPr lang="en-US" sz="1700" dirty="0"/>
              <a:t>Incorporate online consultation (hybrid approach)</a:t>
            </a:r>
            <a:endParaRPr lang="en-US" sz="1700" noProof="0" dirty="0"/>
          </a:p>
          <a:p>
            <a:pPr marL="342900" indent="-342900">
              <a:buFont typeface="Arial" panose="020B0604020202020204" pitchFamily="34" charset="0"/>
              <a:buChar char="•"/>
            </a:pPr>
            <a:r>
              <a:rPr lang="en-US" b="1" noProof="0" dirty="0">
                <a:solidFill>
                  <a:srgbClr val="002060"/>
                </a:solidFill>
              </a:rPr>
              <a:t>Present study findings to MOH</a:t>
            </a:r>
            <a:r>
              <a:rPr lang="en-US" noProof="0" dirty="0"/>
              <a:t>:</a:t>
            </a:r>
          </a:p>
          <a:p>
            <a:pPr marL="715963" lvl="1" indent="-357188"/>
            <a:r>
              <a:rPr lang="en-US" sz="1700" dirty="0"/>
              <a:t>To be considered as one of the DSD models </a:t>
            </a:r>
            <a:r>
              <a:rPr lang="en-US" sz="1700" noProof="0" dirty="0"/>
              <a:t>in the national </a:t>
            </a:r>
            <a:r>
              <a:rPr lang="en-US" sz="1700" noProof="0" dirty="0" err="1"/>
              <a:t>PrEP</a:t>
            </a:r>
            <a:r>
              <a:rPr lang="en-US" sz="1700" noProof="0" dirty="0"/>
              <a:t> guidelines</a:t>
            </a:r>
          </a:p>
          <a:p>
            <a:pPr marL="715963" lvl="1" indent="-357188"/>
            <a:r>
              <a:rPr lang="en-US" sz="1700" dirty="0"/>
              <a:t>Scale-up to other states</a:t>
            </a:r>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09" y="1763165"/>
            <a:ext cx="5437187" cy="292151"/>
          </a:xfrm>
        </p:spPr>
        <p:txBody>
          <a:bodyPr/>
          <a:lstStyle/>
          <a:p>
            <a:r>
              <a:rPr lang="en-GB" noProof="0" dirty="0"/>
              <a:t>Results achieved to date</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257677" y="1763164"/>
            <a:ext cx="5573262" cy="292151"/>
          </a:xfrm>
        </p:spPr>
        <p:txBody>
          <a:bodyPr/>
          <a:lstStyle/>
          <a:p>
            <a:r>
              <a:rPr lang="en-GB" noProof="0" dirty="0"/>
              <a:t>Next steps</a:t>
            </a: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MY" sz="4000" dirty="0"/>
              <a:t>Results achieved to date &amp; Next steps</a:t>
            </a:r>
            <a:endParaRPr lang="en-GB" sz="4000" noProof="0" dirty="0"/>
          </a:p>
        </p:txBody>
      </p:sp>
    </p:spTree>
    <p:extLst>
      <p:ext uri="{BB962C8B-B14F-4D97-AF65-F5344CB8AC3E}">
        <p14:creationId xmlns:p14="http://schemas.microsoft.com/office/powerpoint/2010/main" val="1238740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09D7E-D757-8E4C-203C-8DA004F5B96F}"/>
              </a:ext>
            </a:extLst>
          </p:cNvPr>
          <p:cNvSpPr>
            <a:spLocks noGrp="1"/>
          </p:cNvSpPr>
          <p:nvPr>
            <p:ph sz="quarter" idx="13"/>
          </p:nvPr>
        </p:nvSpPr>
        <p:spPr>
          <a:xfrm>
            <a:off x="4116388" y="2097091"/>
            <a:ext cx="7632704" cy="4103687"/>
          </a:xfrm>
        </p:spPr>
        <p:txBody>
          <a:bodyPr>
            <a:noAutofit/>
          </a:bodyPr>
          <a:lstStyle/>
          <a:p>
            <a:pPr marL="342900" indent="-342900">
              <a:buFont typeface="Wingdings" panose="05000000000000000000" pitchFamily="2" charset="2"/>
              <a:buChar char="§"/>
            </a:pPr>
            <a:r>
              <a:rPr lang="en-US" b="1" dirty="0">
                <a:solidFill>
                  <a:srgbClr val="002060"/>
                </a:solidFill>
              </a:rPr>
              <a:t>Legal framework</a:t>
            </a:r>
            <a:r>
              <a:rPr lang="en-US" dirty="0"/>
              <a:t>: Local regulations / national guidelines?</a:t>
            </a:r>
          </a:p>
          <a:p>
            <a:pPr marL="342900" indent="-342900">
              <a:buFont typeface="Wingdings" panose="05000000000000000000" pitchFamily="2" charset="2"/>
              <a:buChar char="§"/>
            </a:pPr>
            <a:r>
              <a:rPr kumimoji="0" lang="en-US" b="1" i="0" u="none" strike="noStrike" kern="1200" cap="none" spc="0" normalizeH="0" baseline="0" noProof="0" dirty="0">
                <a:ln>
                  <a:noFill/>
                </a:ln>
                <a:solidFill>
                  <a:srgbClr val="002060"/>
                </a:solidFill>
                <a:effectLst/>
                <a:uLnTx/>
                <a:uFillTx/>
                <a:latin typeface="Verdana"/>
                <a:ea typeface="+mn-ea"/>
                <a:cs typeface="+mn-cs"/>
              </a:rPr>
              <a:t>Prescribing authority</a:t>
            </a:r>
            <a:r>
              <a:rPr kumimoji="0" lang="en-US" b="0" i="0" u="none" strike="noStrike" kern="1200" cap="none" spc="0" normalizeH="0" baseline="0" noProof="0" dirty="0">
                <a:ln>
                  <a:noFill/>
                </a:ln>
                <a:solidFill>
                  <a:srgbClr val="000000"/>
                </a:solidFill>
                <a:effectLst/>
                <a:uLnTx/>
                <a:uFillTx/>
                <a:latin typeface="Verdana"/>
                <a:ea typeface="+mn-ea"/>
                <a:cs typeface="+mn-cs"/>
              </a:rPr>
              <a:t>: Can pharmacists prescribe? </a:t>
            </a:r>
            <a:endParaRPr lang="en-US" dirty="0"/>
          </a:p>
          <a:p>
            <a:pPr marL="342900" indent="-342900">
              <a:buFont typeface="Wingdings" panose="05000000000000000000" pitchFamily="2" charset="2"/>
              <a:buChar char="§"/>
            </a:pPr>
            <a:r>
              <a:rPr lang="en-US" b="1" dirty="0">
                <a:solidFill>
                  <a:srgbClr val="002060"/>
                </a:solidFill>
              </a:rPr>
              <a:t>HIV testing</a:t>
            </a:r>
            <a:r>
              <a:rPr lang="en-US" dirty="0"/>
              <a:t>: Allowed in pharmacies? </a:t>
            </a:r>
          </a:p>
          <a:p>
            <a:pPr marL="342900" indent="-342900">
              <a:buFont typeface="Wingdings" panose="05000000000000000000" pitchFamily="2" charset="2"/>
              <a:buChar char="§"/>
            </a:pPr>
            <a:r>
              <a:rPr lang="en-US" b="1" dirty="0">
                <a:solidFill>
                  <a:srgbClr val="002060"/>
                </a:solidFill>
              </a:rPr>
              <a:t>Laboratory testing service</a:t>
            </a:r>
            <a:r>
              <a:rPr lang="en-US" dirty="0"/>
              <a:t>: Available in pharmacies?</a:t>
            </a:r>
          </a:p>
          <a:p>
            <a:pPr marL="342900" indent="-342900">
              <a:buFont typeface="Wingdings" panose="05000000000000000000" pitchFamily="2" charset="2"/>
              <a:buChar char="§"/>
            </a:pPr>
            <a:r>
              <a:rPr lang="en-US" b="1" dirty="0">
                <a:solidFill>
                  <a:srgbClr val="002060"/>
                </a:solidFill>
              </a:rPr>
              <a:t>Insurance coverage</a:t>
            </a:r>
            <a:r>
              <a:rPr lang="en-US" dirty="0"/>
              <a:t>: Reimbursed by national or private health insurance? </a:t>
            </a:r>
          </a:p>
          <a:p>
            <a:pPr marL="342900" indent="-342900">
              <a:buFont typeface="Wingdings" panose="05000000000000000000" pitchFamily="2" charset="2"/>
              <a:buChar char="§"/>
            </a:pPr>
            <a:r>
              <a:rPr lang="en-US" b="1" dirty="0">
                <a:solidFill>
                  <a:srgbClr val="002060"/>
                </a:solidFill>
              </a:rPr>
              <a:t>Out-of-pocket expense</a:t>
            </a:r>
            <a:r>
              <a:rPr lang="en-US" dirty="0"/>
              <a:t>: Affordability?</a:t>
            </a:r>
          </a:p>
          <a:p>
            <a:pPr marL="342900" indent="-342900">
              <a:buFont typeface="Wingdings" panose="05000000000000000000" pitchFamily="2" charset="2"/>
              <a:buChar char="§"/>
            </a:pPr>
            <a:r>
              <a:rPr lang="en-US" b="1" dirty="0">
                <a:solidFill>
                  <a:srgbClr val="002060"/>
                </a:solidFill>
              </a:rPr>
              <a:t>Referral pathways</a:t>
            </a:r>
            <a:r>
              <a:rPr lang="en-US" dirty="0"/>
              <a:t>: Physicians / general practitioners, public healthcare facilities, NGOs?</a:t>
            </a:r>
          </a:p>
        </p:txBody>
      </p:sp>
      <p:sp>
        <p:nvSpPr>
          <p:cNvPr id="3" name="Title 2">
            <a:extLst>
              <a:ext uri="{FF2B5EF4-FFF2-40B4-BE49-F238E27FC236}">
                <a16:creationId xmlns:a16="http://schemas.microsoft.com/office/drawing/2014/main" id="{13D42215-0141-3227-E470-153FEEC24B31}"/>
              </a:ext>
            </a:extLst>
          </p:cNvPr>
          <p:cNvSpPr>
            <a:spLocks noGrp="1"/>
          </p:cNvSpPr>
          <p:nvPr>
            <p:ph type="title"/>
          </p:nvPr>
        </p:nvSpPr>
        <p:spPr/>
        <p:txBody>
          <a:bodyPr/>
          <a:lstStyle/>
          <a:p>
            <a:r>
              <a:rPr lang="en-MY" dirty="0"/>
              <a:t>Recommendations for other countries</a:t>
            </a:r>
            <a:endParaRPr lang="en-GB" dirty="0"/>
          </a:p>
        </p:txBody>
      </p:sp>
    </p:spTree>
    <p:extLst>
      <p:ext uri="{BB962C8B-B14F-4D97-AF65-F5344CB8AC3E}">
        <p14:creationId xmlns:p14="http://schemas.microsoft.com/office/powerpoint/2010/main" val="218931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67089" y="2052082"/>
            <a:ext cx="4316344" cy="3203574"/>
          </a:xfrm>
        </p:spPr>
        <p:txBody>
          <a:bodyPr>
            <a:normAutofit/>
          </a:bodyPr>
          <a:lstStyle/>
          <a:p>
            <a:pPr marL="180975" indent="-180975" algn="just">
              <a:buFont typeface="Arial" panose="020B0604020202020204" pitchFamily="34" charset="0"/>
              <a:buChar char="•"/>
            </a:pPr>
            <a:r>
              <a:rPr lang="en-US" sz="1400" noProof="0" dirty="0"/>
              <a:t>United States National Institute of Health (NIH) Fogarty D43TW11324 training grant via the Malaysian Implementation Science Training (MIST) program, a collaboration between </a:t>
            </a:r>
            <a:r>
              <a:rPr lang="en-US" sz="1400" noProof="0" dirty="0" err="1"/>
              <a:t>Universiti</a:t>
            </a:r>
            <a:r>
              <a:rPr lang="en-US" sz="1400" noProof="0" dirty="0"/>
              <a:t> Malaya and Yale University</a:t>
            </a:r>
          </a:p>
          <a:p>
            <a:pPr marL="180975" indent="-180975" algn="just">
              <a:buFont typeface="Arial" panose="020B0604020202020204" pitchFamily="34" charset="0"/>
              <a:buChar char="•"/>
            </a:pPr>
            <a:r>
              <a:rPr lang="en-US" sz="1400" noProof="0" dirty="0"/>
              <a:t>World Health Organization (WHO) </a:t>
            </a:r>
          </a:p>
          <a:p>
            <a:pPr marL="180975" indent="-180975" algn="just">
              <a:buFont typeface="Arial" panose="020B0604020202020204" pitchFamily="34" charset="0"/>
              <a:buChar char="•"/>
            </a:pPr>
            <a:r>
              <a:rPr lang="en-US" sz="1400" noProof="0" dirty="0"/>
              <a:t>TREAT Asia</a:t>
            </a:r>
            <a:endParaRPr lang="en-GB" sz="1400" noProof="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13" y="1535222"/>
            <a:ext cx="5437187" cy="430887"/>
          </a:xfrm>
        </p:spPr>
        <p:txBody>
          <a:bodyPr>
            <a:normAutofit/>
          </a:bodyPr>
          <a:lstStyle/>
          <a:p>
            <a:r>
              <a:rPr lang="en-GB" sz="1600" noProof="0" dirty="0"/>
              <a:t>Funders:</a:t>
            </a: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116391" y="441325"/>
            <a:ext cx="7632700" cy="890050"/>
          </a:xfrm>
        </p:spPr>
        <p:txBody>
          <a:bodyPr>
            <a:normAutofit/>
          </a:bodyPr>
          <a:lstStyle/>
          <a:p>
            <a:r>
              <a:rPr lang="en-GB" noProof="0" dirty="0"/>
              <a:t>Acknowledgement</a:t>
            </a:r>
          </a:p>
        </p:txBody>
      </p:sp>
      <p:sp>
        <p:nvSpPr>
          <p:cNvPr id="11" name="Text Placeholder 3">
            <a:extLst>
              <a:ext uri="{FF2B5EF4-FFF2-40B4-BE49-F238E27FC236}">
                <a16:creationId xmlns:a16="http://schemas.microsoft.com/office/drawing/2014/main" id="{27720B08-3BA1-15B0-FCD2-D0826EE5111B}"/>
              </a:ext>
            </a:extLst>
          </p:cNvPr>
          <p:cNvSpPr txBox="1">
            <a:spLocks/>
          </p:cNvSpPr>
          <p:nvPr/>
        </p:nvSpPr>
        <p:spPr>
          <a:xfrm>
            <a:off x="5227272" y="1535222"/>
            <a:ext cx="5437187" cy="430887"/>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PhD supervisors:</a:t>
            </a:r>
          </a:p>
        </p:txBody>
      </p:sp>
      <p:sp>
        <p:nvSpPr>
          <p:cNvPr id="14" name="Content Placeholder 1">
            <a:extLst>
              <a:ext uri="{FF2B5EF4-FFF2-40B4-BE49-F238E27FC236}">
                <a16:creationId xmlns:a16="http://schemas.microsoft.com/office/drawing/2014/main" id="{CF90FE5D-8B48-04D4-E846-D857233B6077}"/>
              </a:ext>
            </a:extLst>
          </p:cNvPr>
          <p:cNvSpPr txBox="1">
            <a:spLocks/>
          </p:cNvSpPr>
          <p:nvPr/>
        </p:nvSpPr>
        <p:spPr>
          <a:xfrm>
            <a:off x="5227272" y="2055391"/>
            <a:ext cx="3562721" cy="16211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buFont typeface="Arial" panose="020B0604020202020204" pitchFamily="34" charset="0"/>
              <a:buChar char="•"/>
            </a:pPr>
            <a:r>
              <a:rPr lang="en-US" sz="1400" dirty="0"/>
              <a:t>Associate Professor Dr. Raja Iskandar Shah Raja </a:t>
            </a:r>
            <a:r>
              <a:rPr lang="en-US" sz="1400" dirty="0" err="1"/>
              <a:t>Azwa</a:t>
            </a:r>
            <a:endParaRPr lang="en-US" sz="1400" dirty="0"/>
          </a:p>
          <a:p>
            <a:pPr marL="180975" indent="-180975">
              <a:buFont typeface="Arial" panose="020B0604020202020204" pitchFamily="34" charset="0"/>
              <a:buChar char="•"/>
            </a:pPr>
            <a:r>
              <a:rPr lang="en-US" sz="1400" dirty="0"/>
              <a:t>Dr. Howie Lim Sin How</a:t>
            </a:r>
          </a:p>
          <a:p>
            <a:pPr marL="180975" indent="-180975">
              <a:buFont typeface="Arial" panose="020B0604020202020204" pitchFamily="34" charset="0"/>
              <a:buChar char="•"/>
            </a:pPr>
            <a:r>
              <a:rPr lang="en-US" sz="1400" dirty="0"/>
              <a:t>Professor Dr. </a:t>
            </a:r>
            <a:r>
              <a:rPr lang="en-US" sz="1400" dirty="0" err="1"/>
              <a:t>Rafdzah</a:t>
            </a:r>
            <a:r>
              <a:rPr lang="en-US" sz="1400" dirty="0"/>
              <a:t> Ahmad Zaki</a:t>
            </a:r>
          </a:p>
        </p:txBody>
      </p:sp>
      <p:sp>
        <p:nvSpPr>
          <p:cNvPr id="15" name="Text Placeholder 3">
            <a:extLst>
              <a:ext uri="{FF2B5EF4-FFF2-40B4-BE49-F238E27FC236}">
                <a16:creationId xmlns:a16="http://schemas.microsoft.com/office/drawing/2014/main" id="{02D91CA8-C4AD-73AB-0CE0-F399B1C0C746}"/>
              </a:ext>
            </a:extLst>
          </p:cNvPr>
          <p:cNvSpPr txBox="1">
            <a:spLocks/>
          </p:cNvSpPr>
          <p:nvPr/>
        </p:nvSpPr>
        <p:spPr>
          <a:xfrm>
            <a:off x="9097429" y="1535222"/>
            <a:ext cx="5437187" cy="430887"/>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Research assistants:</a:t>
            </a:r>
          </a:p>
        </p:txBody>
      </p:sp>
      <p:sp>
        <p:nvSpPr>
          <p:cNvPr id="16" name="Content Placeholder 1">
            <a:extLst>
              <a:ext uri="{FF2B5EF4-FFF2-40B4-BE49-F238E27FC236}">
                <a16:creationId xmlns:a16="http://schemas.microsoft.com/office/drawing/2014/main" id="{31E0224A-7DA5-822B-92C8-69020F39174B}"/>
              </a:ext>
            </a:extLst>
          </p:cNvPr>
          <p:cNvSpPr txBox="1">
            <a:spLocks/>
          </p:cNvSpPr>
          <p:nvPr/>
        </p:nvSpPr>
        <p:spPr>
          <a:xfrm>
            <a:off x="9097429" y="2058050"/>
            <a:ext cx="2984614" cy="1621197"/>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buFont typeface="Arial" panose="020B0604020202020204" pitchFamily="34" charset="0"/>
              <a:buChar char="•"/>
            </a:pPr>
            <a:r>
              <a:rPr lang="en-US" sz="1400" dirty="0"/>
              <a:t>Xu Qing Foo</a:t>
            </a:r>
          </a:p>
          <a:p>
            <a:pPr marL="180975" indent="-180975">
              <a:buFont typeface="Arial" panose="020B0604020202020204" pitchFamily="34" charset="0"/>
              <a:buChar char="•"/>
            </a:pPr>
            <a:r>
              <a:rPr lang="en-US" sz="1400" dirty="0" err="1"/>
              <a:t>Safia</a:t>
            </a:r>
            <a:r>
              <a:rPr lang="en-US" sz="1400" dirty="0"/>
              <a:t> Alia </a:t>
            </a:r>
            <a:r>
              <a:rPr lang="en-US" sz="1400" dirty="0" err="1"/>
              <a:t>Hafidzar</a:t>
            </a:r>
            <a:endParaRPr lang="en-US" sz="1400" dirty="0"/>
          </a:p>
          <a:p>
            <a:pPr marL="180975" indent="-180975">
              <a:buFont typeface="Arial" panose="020B0604020202020204" pitchFamily="34" charset="0"/>
              <a:buChar char="•"/>
            </a:pPr>
            <a:r>
              <a:rPr lang="en-US" sz="1400" dirty="0"/>
              <a:t>Sharifah Khadijah Syed Razif</a:t>
            </a:r>
          </a:p>
        </p:txBody>
      </p:sp>
      <p:pic>
        <p:nvPicPr>
          <p:cNvPr id="1026" name="Picture 2" descr="Fogarty International Center – FIC – IPHC-E Knowledge hub">
            <a:extLst>
              <a:ext uri="{FF2B5EF4-FFF2-40B4-BE49-F238E27FC236}">
                <a16:creationId xmlns:a16="http://schemas.microsoft.com/office/drawing/2014/main" id="{B616E485-16C8-6E87-9965-47FB83AB3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21" y="4751582"/>
            <a:ext cx="1838226" cy="6556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entre of Excellence for Research in AIDS (CERiA) - CERiA">
            <a:extLst>
              <a:ext uri="{FF2B5EF4-FFF2-40B4-BE49-F238E27FC236}">
                <a16:creationId xmlns:a16="http://schemas.microsoft.com/office/drawing/2014/main" id="{CAC52F4F-AB78-C8DA-66CF-A6D612B20D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94"/>
          <a:stretch/>
        </p:blipFill>
        <p:spPr bwMode="auto">
          <a:xfrm>
            <a:off x="2778652" y="4032100"/>
            <a:ext cx="1156747" cy="473577"/>
          </a:xfrm>
          <a:prstGeom prst="rect">
            <a:avLst/>
          </a:prstGeom>
          <a:noFill/>
          <a:extLst>
            <a:ext uri="{909E8E84-426E-40DD-AFC4-6F175D3DCCD1}">
              <a14:hiddenFill xmlns:a14="http://schemas.microsoft.com/office/drawing/2010/main">
                <a:solidFill>
                  <a:srgbClr val="FFFFFF"/>
                </a:solidFill>
              </a14:hiddenFill>
            </a:ext>
          </a:extLst>
        </p:spPr>
      </p:pic>
      <p:pic>
        <p:nvPicPr>
          <p:cNvPr id="18" name="Google Shape;91;p1" descr="https://jom-test.com/assets/img/partners/university-of-malaya.png">
            <a:extLst>
              <a:ext uri="{FF2B5EF4-FFF2-40B4-BE49-F238E27FC236}">
                <a16:creationId xmlns:a16="http://schemas.microsoft.com/office/drawing/2014/main" id="{C3FDD1B8-1EFE-131F-CA80-AA1DD94457FE}"/>
              </a:ext>
            </a:extLst>
          </p:cNvPr>
          <p:cNvPicPr preferRelativeResize="0"/>
          <p:nvPr/>
        </p:nvPicPr>
        <p:blipFill rotWithShape="1">
          <a:blip r:embed="rId5">
            <a:alphaModFix/>
          </a:blip>
          <a:srcRect t="16261" b="28644"/>
          <a:stretch/>
        </p:blipFill>
        <p:spPr>
          <a:xfrm>
            <a:off x="617379" y="4010726"/>
            <a:ext cx="1648791" cy="649766"/>
          </a:xfrm>
          <a:prstGeom prst="rect">
            <a:avLst/>
          </a:prstGeom>
          <a:noFill/>
          <a:ln>
            <a:noFill/>
          </a:ln>
        </p:spPr>
      </p:pic>
      <p:pic>
        <p:nvPicPr>
          <p:cNvPr id="20" name="Picture 19" descr="A close-up of a logo&#10;&#10;Description automatically generated">
            <a:extLst>
              <a:ext uri="{FF2B5EF4-FFF2-40B4-BE49-F238E27FC236}">
                <a16:creationId xmlns:a16="http://schemas.microsoft.com/office/drawing/2014/main" id="{B575041B-1DA7-924E-C524-3980B090049B}"/>
              </a:ext>
            </a:extLst>
          </p:cNvPr>
          <p:cNvPicPr>
            <a:picLocks noChangeAspect="1"/>
          </p:cNvPicPr>
          <p:nvPr/>
        </p:nvPicPr>
        <p:blipFill>
          <a:blip r:embed="rId6"/>
          <a:stretch>
            <a:fillRect/>
          </a:stretch>
        </p:blipFill>
        <p:spPr>
          <a:xfrm>
            <a:off x="2424636" y="4718578"/>
            <a:ext cx="1864778" cy="637696"/>
          </a:xfrm>
          <a:prstGeom prst="rect">
            <a:avLst/>
          </a:prstGeom>
        </p:spPr>
      </p:pic>
      <p:pic>
        <p:nvPicPr>
          <p:cNvPr id="1028" name="Picture 4">
            <a:extLst>
              <a:ext uri="{FF2B5EF4-FFF2-40B4-BE49-F238E27FC236}">
                <a16:creationId xmlns:a16="http://schemas.microsoft.com/office/drawing/2014/main" id="{29C4AA24-E418-5DB5-A41C-7D71DB8B2C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52" y="5589901"/>
            <a:ext cx="1686245" cy="5150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3">
            <a:extLst>
              <a:ext uri="{FF2B5EF4-FFF2-40B4-BE49-F238E27FC236}">
                <a16:creationId xmlns:a16="http://schemas.microsoft.com/office/drawing/2014/main" id="{43001ED9-0C43-29B2-137E-87E61C1458D2}"/>
              </a:ext>
            </a:extLst>
          </p:cNvPr>
          <p:cNvSpPr txBox="1">
            <a:spLocks/>
          </p:cNvSpPr>
          <p:nvPr/>
        </p:nvSpPr>
        <p:spPr>
          <a:xfrm>
            <a:off x="5227272" y="3183984"/>
            <a:ext cx="5437187" cy="430887"/>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kern="1200">
                <a:solidFill>
                  <a:schemeClr val="accent1"/>
                </a:solidFill>
                <a:latin typeface="+mj-lt"/>
                <a:ea typeface="IAS Ribbon Sans Bold"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Collaborators:</a:t>
            </a:r>
          </a:p>
        </p:txBody>
      </p:sp>
      <p:pic>
        <p:nvPicPr>
          <p:cNvPr id="1030" name="Picture 6" descr="TREAT Asia - amfAR, The Foundation for AIDS Research">
            <a:extLst>
              <a:ext uri="{FF2B5EF4-FFF2-40B4-BE49-F238E27FC236}">
                <a16:creationId xmlns:a16="http://schemas.microsoft.com/office/drawing/2014/main" id="{DA965283-2374-83DC-EA4B-548605506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1187" y="5468557"/>
            <a:ext cx="1838227" cy="70306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alpro-pharmacy-logo-home | Hiruscar Malaysia">
            <a:extLst>
              <a:ext uri="{FF2B5EF4-FFF2-40B4-BE49-F238E27FC236}">
                <a16:creationId xmlns:a16="http://schemas.microsoft.com/office/drawing/2014/main" id="{1EE8D91E-8553-5E09-021A-C8A4A905DAD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2121" t="19249" r="31954" b="16928"/>
          <a:stretch/>
        </p:blipFill>
        <p:spPr bwMode="auto">
          <a:xfrm>
            <a:off x="5216572" y="3676588"/>
            <a:ext cx="1274953" cy="98390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OC2US - Your trusted online doctor">
            <a:extLst>
              <a:ext uri="{FF2B5EF4-FFF2-40B4-BE49-F238E27FC236}">
                <a16:creationId xmlns:a16="http://schemas.microsoft.com/office/drawing/2014/main" id="{B3C9222A-5E57-4689-285D-8E5875CF10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1119"/>
          <a:stretch/>
        </p:blipFill>
        <p:spPr bwMode="auto">
          <a:xfrm>
            <a:off x="6433239" y="3543961"/>
            <a:ext cx="1421706" cy="124915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KLASS - Kuala Lumpur AIDS Support Services Society">
            <a:extLst>
              <a:ext uri="{FF2B5EF4-FFF2-40B4-BE49-F238E27FC236}">
                <a16:creationId xmlns:a16="http://schemas.microsoft.com/office/drawing/2014/main" id="{07CB952F-594A-76DC-B713-829A6B6EB9B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5483" b="25293"/>
          <a:stretch/>
        </p:blipFill>
        <p:spPr bwMode="auto">
          <a:xfrm>
            <a:off x="5333177" y="4774833"/>
            <a:ext cx="1349662" cy="664357"/>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92;p1">
            <a:extLst>
              <a:ext uri="{FF2B5EF4-FFF2-40B4-BE49-F238E27FC236}">
                <a16:creationId xmlns:a16="http://schemas.microsoft.com/office/drawing/2014/main" id="{D9A2CFA7-EF80-6BF4-F316-C05156385B33}"/>
              </a:ext>
            </a:extLst>
          </p:cNvPr>
          <p:cNvPicPr preferRelativeResize="0"/>
          <p:nvPr/>
        </p:nvPicPr>
        <p:blipFill rotWithShape="1">
          <a:blip r:embed="rId12">
            <a:alphaModFix/>
          </a:blip>
          <a:srcRect l="9492" t="20718" r="81362" b="68975"/>
          <a:stretch/>
        </p:blipFill>
        <p:spPr>
          <a:xfrm rot="5400000">
            <a:off x="8165037" y="3452357"/>
            <a:ext cx="801520" cy="1421705"/>
          </a:xfrm>
          <a:prstGeom prst="rect">
            <a:avLst/>
          </a:prstGeom>
          <a:noFill/>
          <a:ln>
            <a:noFill/>
          </a:ln>
        </p:spPr>
      </p:pic>
      <p:pic>
        <p:nvPicPr>
          <p:cNvPr id="1041" name="Picture 17" descr="SPD Scientific">
            <a:extLst>
              <a:ext uri="{FF2B5EF4-FFF2-40B4-BE49-F238E27FC236}">
                <a16:creationId xmlns:a16="http://schemas.microsoft.com/office/drawing/2014/main" id="{2119EE26-B872-D915-69B6-C1462CCD65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69923" y="3874959"/>
            <a:ext cx="1580040" cy="45829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T Foundation - Wikipedia">
            <a:extLst>
              <a:ext uri="{FF2B5EF4-FFF2-40B4-BE49-F238E27FC236}">
                <a16:creationId xmlns:a16="http://schemas.microsoft.com/office/drawing/2014/main" id="{86B3C536-4A24-B5FA-BF10-E518FEF46C3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3845" y="4814320"/>
            <a:ext cx="1201501" cy="97692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HCC: Community Healthcare Clinic ...">
            <a:extLst>
              <a:ext uri="{FF2B5EF4-FFF2-40B4-BE49-F238E27FC236}">
                <a16:creationId xmlns:a16="http://schemas.microsoft.com/office/drawing/2014/main" id="{D925AAFD-7DBD-62AF-2B03-F639044CD8A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9698" t="16889" r="8771" b="15435"/>
          <a:stretch/>
        </p:blipFill>
        <p:spPr bwMode="auto">
          <a:xfrm>
            <a:off x="8446352" y="4751582"/>
            <a:ext cx="1349536" cy="1120203"/>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ersatuan Insaf Murni Malaysia on X: &quot;🌟IM Promoting-Wear Your Voice:  Fashion Show for &quot;Stop Don't Punish&quot; 2024🌟 ✨Musical interview of  appearance for a fashion show: the outfit that has two metaphorical layers">
            <a:extLst>
              <a:ext uri="{FF2B5EF4-FFF2-40B4-BE49-F238E27FC236}">
                <a16:creationId xmlns:a16="http://schemas.microsoft.com/office/drawing/2014/main" id="{FCAE5B14-C108-B245-832B-6F9C6A0760A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8310" b="17110"/>
          <a:stretch/>
        </p:blipFill>
        <p:spPr bwMode="auto">
          <a:xfrm>
            <a:off x="9979361" y="4744403"/>
            <a:ext cx="1580040" cy="1020387"/>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Seed Foundation Malaysia – Nobody Gets Left Behind">
            <a:extLst>
              <a:ext uri="{FF2B5EF4-FFF2-40B4-BE49-F238E27FC236}">
                <a16:creationId xmlns:a16="http://schemas.microsoft.com/office/drawing/2014/main" id="{E48D4513-D618-C81F-00CD-A26B1EF2380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63101" y="5809201"/>
            <a:ext cx="1402988" cy="80152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Malaysian AIDS Council - Wikipedia">
            <a:extLst>
              <a:ext uri="{FF2B5EF4-FFF2-40B4-BE49-F238E27FC236}">
                <a16:creationId xmlns:a16="http://schemas.microsoft.com/office/drawing/2014/main" id="{421EE20F-25AF-AA11-EE50-25419CD7C74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33192" y="5530096"/>
            <a:ext cx="1149632" cy="114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09618"/>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2.xml><?xml version="1.0" encoding="utf-8"?>
<a:theme xmlns:a="http://schemas.openxmlformats.org/drawingml/2006/main" name="1_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3.xml><?xml version="1.0" encoding="utf-8"?>
<a:theme xmlns:a="http://schemas.openxmlformats.org/drawingml/2006/main" name="2_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AIDS-2024-Speaker-template_Verdana</Template>
  <TotalTime>5501</TotalTime>
  <Words>2661</Words>
  <Application>Microsoft Office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DengXian</vt:lpstr>
      <vt:lpstr>Arial</vt:lpstr>
      <vt:lpstr>Calibri</vt:lpstr>
      <vt:lpstr>Courier New</vt:lpstr>
      <vt:lpstr>IAS Ribbon Sans Bold</vt:lpstr>
      <vt:lpstr>IAS Ribbon Sans Regular</vt:lpstr>
      <vt:lpstr>Times New Roman</vt:lpstr>
      <vt:lpstr>Verdana</vt:lpstr>
      <vt:lpstr>Verdana Bold</vt:lpstr>
      <vt:lpstr>Wingdings</vt:lpstr>
      <vt:lpstr>IAS2023</vt:lpstr>
      <vt:lpstr>1_IAS2023</vt:lpstr>
      <vt:lpstr>2_IAS2023</vt:lpstr>
      <vt:lpstr>Pharmacy PrEP in Malaysia</vt:lpstr>
      <vt:lpstr>Background</vt:lpstr>
      <vt:lpstr>Aims of the intervention</vt:lpstr>
      <vt:lpstr>PowerPoint Presentation</vt:lpstr>
      <vt:lpstr>PowerPoint Presentation</vt:lpstr>
      <vt:lpstr>Challenges to Implementation</vt:lpstr>
      <vt:lpstr>Results achieved to date &amp; Next steps</vt:lpstr>
      <vt:lpstr>Recommendations for other countries</vt:lpstr>
      <vt:lpstr>Acknowledgement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PrEP in Malaysia</dc:title>
  <dc:creator>Yan Nee Gan</dc:creator>
  <cp:lastModifiedBy>Preview 6 Rack 2</cp:lastModifiedBy>
  <cp:revision>59</cp:revision>
  <dcterms:created xsi:type="dcterms:W3CDTF">2024-06-20T05:38:48Z</dcterms:created>
  <dcterms:modified xsi:type="dcterms:W3CDTF">2024-07-23T08:41:54Z</dcterms:modified>
</cp:coreProperties>
</file>