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80" r:id="rId1"/>
  </p:sldMasterIdLst>
  <p:notesMasterIdLst>
    <p:notesMasterId r:id="rId18"/>
  </p:notesMasterIdLst>
  <p:sldIdLst>
    <p:sldId id="266" r:id="rId2"/>
    <p:sldId id="2147374902" r:id="rId3"/>
    <p:sldId id="257" r:id="rId4"/>
    <p:sldId id="258" r:id="rId5"/>
    <p:sldId id="2147374905" r:id="rId6"/>
    <p:sldId id="269" r:id="rId7"/>
    <p:sldId id="2147374906" r:id="rId8"/>
    <p:sldId id="2147374907" r:id="rId9"/>
    <p:sldId id="274" r:id="rId10"/>
    <p:sldId id="2147374909" r:id="rId11"/>
    <p:sldId id="2147374908" r:id="rId12"/>
    <p:sldId id="2147374910" r:id="rId13"/>
    <p:sldId id="2147374911" r:id="rId14"/>
    <p:sldId id="2147374913" r:id="rId15"/>
    <p:sldId id="2147374912" r:id="rId16"/>
    <p:sldId id="214737491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5609" autoAdjust="0"/>
  </p:normalViewPr>
  <p:slideViewPr>
    <p:cSldViewPr snapToGrid="0" snapToObjects="1">
      <p:cViewPr varScale="1">
        <p:scale>
          <a:sx n="102" d="100"/>
          <a:sy n="102" d="100"/>
        </p:scale>
        <p:origin x="84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18/07/2024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23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81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43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7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989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71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67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44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45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7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37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2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 dirty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4D617A-FE45-400E-929E-0954A616631D}"/>
              </a:ext>
            </a:extLst>
          </p:cNvPr>
          <p:cNvSpPr txBox="1"/>
          <p:nvPr userDrawn="1"/>
        </p:nvSpPr>
        <p:spPr>
          <a:xfrm>
            <a:off x="4116388" y="6416676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1DCE6-1C4C-413F-8521-EA7155593C76}"/>
              </a:ext>
            </a:extLst>
          </p:cNvPr>
          <p:cNvSpPr txBox="1"/>
          <p:nvPr userDrawn="1"/>
        </p:nvSpPr>
        <p:spPr>
          <a:xfrm>
            <a:off x="778986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309197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5" y="6570732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91" y="6570732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938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8A3343-06D2-40C8-9741-AEC7A599EB64}"/>
              </a:ext>
            </a:extLst>
          </p:cNvPr>
          <p:cNvSpPr txBox="1"/>
          <p:nvPr userDrawn="1"/>
        </p:nvSpPr>
        <p:spPr>
          <a:xfrm>
            <a:off x="442915" y="6570732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1796FC-E54E-49B1-AF63-9593BD5A467B}"/>
              </a:ext>
            </a:extLst>
          </p:cNvPr>
          <p:cNvSpPr txBox="1"/>
          <p:nvPr userDrawn="1"/>
        </p:nvSpPr>
        <p:spPr>
          <a:xfrm>
            <a:off x="4116391" y="6570732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2783722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45EB5-BD15-4A59-9B7E-747699A192ED}"/>
              </a:ext>
            </a:extLst>
          </p:cNvPr>
          <p:cNvSpPr txBox="1"/>
          <p:nvPr userDrawn="1"/>
        </p:nvSpPr>
        <p:spPr>
          <a:xfrm>
            <a:off x="442915" y="6570732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ABB239-4E4D-4104-BF4A-FDFE71B39F29}"/>
              </a:ext>
            </a:extLst>
          </p:cNvPr>
          <p:cNvSpPr txBox="1"/>
          <p:nvPr userDrawn="1"/>
        </p:nvSpPr>
        <p:spPr>
          <a:xfrm>
            <a:off x="4116391" y="6570732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404783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D748E-6C51-4FD6-9670-18E98AF19B84}"/>
              </a:ext>
            </a:extLst>
          </p:cNvPr>
          <p:cNvSpPr txBox="1"/>
          <p:nvPr userDrawn="1"/>
        </p:nvSpPr>
        <p:spPr>
          <a:xfrm>
            <a:off x="6351726" y="6625404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BB5D8-1AAE-406E-8BDE-9516D1A630E4}"/>
              </a:ext>
            </a:extLst>
          </p:cNvPr>
          <p:cNvSpPr txBox="1"/>
          <p:nvPr userDrawn="1"/>
        </p:nvSpPr>
        <p:spPr>
          <a:xfrm>
            <a:off x="10025202" y="6625404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800707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9886A-EDC8-4AC0-A5C0-6E0BFF31B177}"/>
              </a:ext>
            </a:extLst>
          </p:cNvPr>
          <p:cNvSpPr/>
          <p:nvPr userDrawn="1"/>
        </p:nvSpPr>
        <p:spPr>
          <a:xfrm>
            <a:off x="215900" y="149915"/>
            <a:ext cx="3219450" cy="1685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441325"/>
            <a:ext cx="9359899" cy="122396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D748E-6C51-4FD6-9670-18E98AF19B84}"/>
              </a:ext>
            </a:extLst>
          </p:cNvPr>
          <p:cNvSpPr txBox="1"/>
          <p:nvPr userDrawn="1"/>
        </p:nvSpPr>
        <p:spPr>
          <a:xfrm>
            <a:off x="6351726" y="6625404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BB5D8-1AAE-406E-8BDE-9516D1A630E4}"/>
              </a:ext>
            </a:extLst>
          </p:cNvPr>
          <p:cNvSpPr txBox="1"/>
          <p:nvPr userDrawn="1"/>
        </p:nvSpPr>
        <p:spPr>
          <a:xfrm>
            <a:off x="10025202" y="6625404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9707E4-D711-45FB-ADD9-D588F12A2F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1332" y="14991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4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CCE8D-5F48-44AA-A99B-E8CE4DE296DB}"/>
              </a:ext>
            </a:extLst>
          </p:cNvPr>
          <p:cNvSpPr txBox="1"/>
          <p:nvPr userDrawn="1"/>
        </p:nvSpPr>
        <p:spPr>
          <a:xfrm>
            <a:off x="442913" y="6625401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AEC772-17E3-4C88-A481-432EF7BC431F}"/>
              </a:ext>
            </a:extLst>
          </p:cNvPr>
          <p:cNvSpPr txBox="1"/>
          <p:nvPr userDrawn="1"/>
        </p:nvSpPr>
        <p:spPr>
          <a:xfrm>
            <a:off x="4116389" y="6625401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4252273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A39D2-A6CF-4008-8D0F-46A086DED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5000"/>
            <a:ext cx="12192000" cy="1168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0236EC-1C2C-485F-97C8-2557A7FACFCB}"/>
              </a:ext>
            </a:extLst>
          </p:cNvPr>
          <p:cNvSpPr/>
          <p:nvPr userDrawn="1"/>
        </p:nvSpPr>
        <p:spPr>
          <a:xfrm>
            <a:off x="165100" y="241300"/>
            <a:ext cx="3295650" cy="1873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98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A39D2-A6CF-4008-8D0F-46A086DED0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15000"/>
            <a:ext cx="12192000" cy="116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3DFBD-AD89-4FF8-AB21-4BBD1DDCB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1332" y="149915"/>
            <a:ext cx="2048330" cy="13189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770892-14C3-4A91-A074-00C84891A921}"/>
              </a:ext>
            </a:extLst>
          </p:cNvPr>
          <p:cNvSpPr/>
          <p:nvPr userDrawn="1"/>
        </p:nvSpPr>
        <p:spPr>
          <a:xfrm>
            <a:off x="266700" y="149915"/>
            <a:ext cx="2540000" cy="1672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1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BC694D-DED5-42B2-8A53-DEBEC874F466}"/>
              </a:ext>
            </a:extLst>
          </p:cNvPr>
          <p:cNvSpPr txBox="1"/>
          <p:nvPr userDrawn="1"/>
        </p:nvSpPr>
        <p:spPr>
          <a:xfrm>
            <a:off x="4116391" y="6570732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015BC-2818-4BA2-ACE1-8996B2C8BBFD}"/>
              </a:ext>
            </a:extLst>
          </p:cNvPr>
          <p:cNvSpPr txBox="1"/>
          <p:nvPr userDrawn="1"/>
        </p:nvSpPr>
        <p:spPr>
          <a:xfrm>
            <a:off x="7789867" y="6570732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Donec </a:t>
            </a:r>
            <a:r>
              <a:rPr lang="en-GB" noProof="0" dirty="0" err="1"/>
              <a:t>rutrum</a:t>
            </a:r>
            <a:r>
              <a:rPr lang="en-GB" noProof="0" dirty="0"/>
              <a:t> </a:t>
            </a:r>
            <a:r>
              <a:rPr lang="en-GB" noProof="0" dirty="0" err="1"/>
              <a:t>congue</a:t>
            </a:r>
            <a:r>
              <a:rPr lang="en-GB" noProof="0" dirty="0"/>
              <a:t> </a:t>
            </a:r>
            <a:r>
              <a:rPr lang="en-GB" noProof="0" dirty="0" err="1"/>
              <a:t>leo</a:t>
            </a:r>
            <a:r>
              <a:rPr lang="en-GB" noProof="0" dirty="0"/>
              <a:t>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malesuada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 err="1"/>
              <a:t>Curabitur</a:t>
            </a:r>
            <a:r>
              <a:rPr lang="en-GB" noProof="0" dirty="0"/>
              <a:t> </a:t>
            </a:r>
            <a:r>
              <a:rPr lang="en-GB" noProof="0" dirty="0" err="1"/>
              <a:t>aliquet</a:t>
            </a:r>
            <a:r>
              <a:rPr lang="en-GB" noProof="0" dirty="0"/>
              <a:t> </a:t>
            </a:r>
            <a:r>
              <a:rPr lang="en-GB" noProof="0" dirty="0" err="1"/>
              <a:t>quam</a:t>
            </a:r>
            <a:r>
              <a:rPr lang="en-GB" noProof="0" dirty="0"/>
              <a:t> id dui </a:t>
            </a:r>
            <a:r>
              <a:rPr lang="en-GB" noProof="0" dirty="0" err="1"/>
              <a:t>posuere</a:t>
            </a:r>
            <a:r>
              <a:rPr lang="en-GB" noProof="0" dirty="0"/>
              <a:t> </a:t>
            </a:r>
            <a:r>
              <a:rPr lang="en-GB" noProof="0" dirty="0" err="1"/>
              <a:t>blandit</a:t>
            </a:r>
            <a:r>
              <a:rPr lang="en-GB" noProof="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008C2-1653-4734-8698-28E743D28026}"/>
              </a:ext>
            </a:extLst>
          </p:cNvPr>
          <p:cNvSpPr txBox="1"/>
          <p:nvPr userDrawn="1"/>
        </p:nvSpPr>
        <p:spPr>
          <a:xfrm>
            <a:off x="4116391" y="6570732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A37F2-AA09-4CEF-9C04-24E85F354D37}"/>
              </a:ext>
            </a:extLst>
          </p:cNvPr>
          <p:cNvSpPr txBox="1"/>
          <p:nvPr userDrawn="1"/>
        </p:nvSpPr>
        <p:spPr>
          <a:xfrm>
            <a:off x="7789867" y="6570732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3610919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759B3F-D110-D6ED-127F-0FAAA91002E8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/>
              <a:t>Nulla quis lorem ut libero malesuada feugiat. Curabitur non nulla sit amet nisl tempus convallis quis ac lectus.</a:t>
            </a:r>
          </a:p>
          <a:p>
            <a:r>
              <a:rPr lang="en-GB" noProof="0"/>
              <a:t>Proin eget tortor risus. Lorem ipsum dolor sit amet, consectetur adipiscing elit.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rutrum congue leo eget malesuada.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Curabitur aliquet quam id dui posuere blandit.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eget tortor risus.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625401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8" cy="1223964"/>
          </a:xfrm>
          <a:prstGeom prst="rect">
            <a:avLst/>
          </a:prstGeom>
          <a:noFill/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625401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21790-326B-DB22-0FD0-1775D2C0D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01AEC4-2996-4341-8BCC-95A7E2776EEB}"/>
              </a:ext>
            </a:extLst>
          </p:cNvPr>
          <p:cNvSpPr txBox="1"/>
          <p:nvPr userDrawn="1"/>
        </p:nvSpPr>
        <p:spPr>
          <a:xfrm>
            <a:off x="442913" y="6625401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ED408-1571-49F9-AE0C-FC21D4FCF55D}"/>
              </a:ext>
            </a:extLst>
          </p:cNvPr>
          <p:cNvSpPr txBox="1"/>
          <p:nvPr userDrawn="1"/>
        </p:nvSpPr>
        <p:spPr>
          <a:xfrm>
            <a:off x="4116389" y="6625401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42440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8C4A93-C333-4817-B1B3-234E5A1F2FA0}"/>
              </a:ext>
            </a:extLst>
          </p:cNvPr>
          <p:cNvSpPr txBox="1"/>
          <p:nvPr userDrawn="1"/>
        </p:nvSpPr>
        <p:spPr>
          <a:xfrm>
            <a:off x="442913" y="6625401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CCB568-D590-453D-BE05-D8AF168F3BAE}"/>
              </a:ext>
            </a:extLst>
          </p:cNvPr>
          <p:cNvSpPr txBox="1"/>
          <p:nvPr userDrawn="1"/>
        </p:nvSpPr>
        <p:spPr>
          <a:xfrm>
            <a:off x="4116389" y="6625401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524558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8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C19652-1A9E-4284-B61E-4A41C98796D3}"/>
              </a:ext>
            </a:extLst>
          </p:cNvPr>
          <p:cNvSpPr txBox="1"/>
          <p:nvPr userDrawn="1"/>
        </p:nvSpPr>
        <p:spPr>
          <a:xfrm>
            <a:off x="442913" y="6625401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FD888-5278-4139-86C1-9965C25408CB}"/>
              </a:ext>
            </a:extLst>
          </p:cNvPr>
          <p:cNvSpPr txBox="1"/>
          <p:nvPr userDrawn="1"/>
        </p:nvSpPr>
        <p:spPr>
          <a:xfrm>
            <a:off x="4116389" y="6625401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87239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quis</a:t>
            </a:r>
            <a:r>
              <a:rPr lang="en-GB" noProof="0" dirty="0"/>
              <a:t> lorem </a:t>
            </a:r>
            <a:r>
              <a:rPr lang="en-GB" noProof="0" dirty="0" err="1"/>
              <a:t>ut</a:t>
            </a:r>
            <a:r>
              <a:rPr lang="en-GB" noProof="0" dirty="0"/>
              <a:t> libero </a:t>
            </a:r>
            <a:r>
              <a:rPr lang="en-GB" noProof="0" dirty="0" err="1"/>
              <a:t>malesuada</a:t>
            </a:r>
            <a:r>
              <a:rPr lang="en-GB" noProof="0" dirty="0"/>
              <a:t> </a:t>
            </a:r>
            <a:r>
              <a:rPr lang="en-GB" noProof="0" dirty="0" err="1"/>
              <a:t>feugiat</a:t>
            </a:r>
            <a:r>
              <a:rPr lang="en-GB" noProof="0" dirty="0"/>
              <a:t>. </a:t>
            </a:r>
            <a:r>
              <a:rPr lang="en-GB" noProof="0" dirty="0" err="1"/>
              <a:t>Curabitur</a:t>
            </a:r>
            <a:r>
              <a:rPr lang="en-GB" noProof="0" dirty="0"/>
              <a:t> non </a:t>
            </a:r>
            <a:r>
              <a:rPr lang="en-GB" noProof="0" dirty="0" err="1"/>
              <a:t>nulla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 </a:t>
            </a:r>
            <a:r>
              <a:rPr lang="en-GB" noProof="0" dirty="0" err="1"/>
              <a:t>nisl</a:t>
            </a:r>
            <a:r>
              <a:rPr lang="en-GB" noProof="0" dirty="0"/>
              <a:t> tempus convallis </a:t>
            </a:r>
            <a:r>
              <a:rPr lang="en-GB" noProof="0" dirty="0" err="1"/>
              <a:t>quis</a:t>
            </a:r>
            <a:r>
              <a:rPr lang="en-GB" noProof="0" dirty="0"/>
              <a:t> ac </a:t>
            </a:r>
            <a:r>
              <a:rPr lang="en-GB" noProof="0" dirty="0" err="1"/>
              <a:t>lectus</a:t>
            </a:r>
            <a:r>
              <a:rPr lang="en-GB" noProof="0" dirty="0"/>
              <a:t>.</a:t>
            </a:r>
          </a:p>
          <a:p>
            <a:r>
              <a:rPr lang="en-GB" noProof="0" dirty="0"/>
              <a:t>Proin </a:t>
            </a:r>
            <a:r>
              <a:rPr lang="en-GB" noProof="0" dirty="0" err="1"/>
              <a:t>eget</a:t>
            </a:r>
            <a:r>
              <a:rPr lang="en-GB" noProof="0" dirty="0"/>
              <a:t> </a:t>
            </a:r>
            <a:r>
              <a:rPr lang="en-GB" noProof="0" dirty="0" err="1"/>
              <a:t>tortor</a:t>
            </a:r>
            <a:r>
              <a:rPr lang="en-GB" noProof="0" dirty="0"/>
              <a:t> </a:t>
            </a:r>
            <a:r>
              <a:rPr lang="en-GB" noProof="0" dirty="0" err="1"/>
              <a:t>risus</a:t>
            </a:r>
            <a:r>
              <a:rPr lang="en-GB" noProof="0" dirty="0"/>
              <a:t>. 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2C313-0841-4089-9727-A111FD645D43}"/>
              </a:ext>
            </a:extLst>
          </p:cNvPr>
          <p:cNvSpPr txBox="1"/>
          <p:nvPr userDrawn="1"/>
        </p:nvSpPr>
        <p:spPr>
          <a:xfrm>
            <a:off x="442913" y="6625401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22 – 26 July · Munich, Germany and virtual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1594EE-A9DF-4BD3-8525-F93052DD54DC}"/>
              </a:ext>
            </a:extLst>
          </p:cNvPr>
          <p:cNvSpPr txBox="1"/>
          <p:nvPr userDrawn="1"/>
        </p:nvSpPr>
        <p:spPr>
          <a:xfrm>
            <a:off x="4116389" y="6625401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Arial" panose="020B0604020202020204" pitchFamily="34" charset="0"/>
                <a:ea typeface="IAS Ribbon Sans Regular" pitchFamily="2" charset="0"/>
                <a:cs typeface="Arial" panose="020B0604020202020204" pitchFamily="34" charset="0"/>
              </a:rPr>
              <a:t>aids2024.org</a:t>
            </a:r>
          </a:p>
        </p:txBody>
      </p:sp>
    </p:spTree>
    <p:extLst>
      <p:ext uri="{BB962C8B-B14F-4D97-AF65-F5344CB8AC3E}">
        <p14:creationId xmlns:p14="http://schemas.microsoft.com/office/powerpoint/2010/main" val="324458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84" r:id="rId3"/>
    <p:sldLayoutId id="2147483690" r:id="rId4"/>
    <p:sldLayoutId id="2147483694" r:id="rId5"/>
    <p:sldLayoutId id="2147483665" r:id="rId6"/>
    <p:sldLayoutId id="2147483667" r:id="rId7"/>
    <p:sldLayoutId id="2147483698" r:id="rId8"/>
    <p:sldLayoutId id="2147483699" r:id="rId9"/>
    <p:sldLayoutId id="2147483700" r:id="rId10"/>
    <p:sldLayoutId id="2147483686" r:id="rId11"/>
    <p:sldLayoutId id="2147483696" r:id="rId12"/>
    <p:sldLayoutId id="2147483697" r:id="rId13"/>
    <p:sldLayoutId id="2147483703" r:id="rId14"/>
    <p:sldLayoutId id="2147483674" r:id="rId15"/>
    <p:sldLayoutId id="2147483704" r:id="rId16"/>
    <p:sldLayoutId id="214748370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unaids.org/en/resources/presscentre/featurestories/2020/december/20201209_prep-transgender-Thail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D35D-9FB0-95A3-17CD-1754C0D7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408459"/>
            <a:ext cx="7875584" cy="2649139"/>
          </a:xfrm>
        </p:spPr>
        <p:txBody>
          <a:bodyPr anchor="ctr" anchorCtr="0">
            <a:norm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Tangerine – </a:t>
            </a:r>
            <a:b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Trans-formative Care Model in Bangkok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84B2F-E52F-9015-D192-CF183D256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6387" y="753881"/>
            <a:ext cx="7875583" cy="433798"/>
          </a:xfrm>
        </p:spPr>
        <p:txBody>
          <a:bodyPr>
            <a:no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Impact profiles in implementation science: Making a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89A9C-59C8-D96C-FF8D-6EF6BF55A5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1803" y="4624129"/>
            <a:ext cx="7357344" cy="1274944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Rena Janamnuaysook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Institute of HIV Research and Innovation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Thailand </a:t>
            </a:r>
          </a:p>
        </p:txBody>
      </p:sp>
    </p:spTree>
    <p:extLst>
      <p:ext uri="{BB962C8B-B14F-4D97-AF65-F5344CB8AC3E}">
        <p14:creationId xmlns:p14="http://schemas.microsoft.com/office/powerpoint/2010/main" val="924144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4D305B-C2A1-416B-82F3-72C7724F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667837"/>
            <a:ext cx="9348791" cy="111552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Diffusing the transgender-competent HIV care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71E2B-8779-44AF-B2F9-36539A0EC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744" y="2000250"/>
            <a:ext cx="8929512" cy="50228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BA74EF-6C64-4DCB-95FF-53760B616B22}"/>
              </a:ext>
            </a:extLst>
          </p:cNvPr>
          <p:cNvSpPr/>
          <p:nvPr/>
        </p:nvSpPr>
        <p:spPr>
          <a:xfrm>
            <a:off x="5049388" y="2411404"/>
            <a:ext cx="5586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Tangerine Academy for Transgender Health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8B986A-8E91-4536-ACD8-F7B70A4F6787}"/>
              </a:ext>
            </a:extLst>
          </p:cNvPr>
          <p:cNvSpPr/>
          <p:nvPr/>
        </p:nvSpPr>
        <p:spPr>
          <a:xfrm>
            <a:off x="9297908" y="3151514"/>
            <a:ext cx="2966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th-TH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 professionals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 lay providers trained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077186-9505-435F-9BAF-ADFE830CAA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1081"/>
          <a:stretch/>
        </p:blipFill>
        <p:spPr>
          <a:xfrm>
            <a:off x="1120637" y="2095498"/>
            <a:ext cx="3498849" cy="35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4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9B59E82-BA9E-4082-89A7-2E9CE31B2A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945" y="1783709"/>
            <a:ext cx="6941102" cy="4404458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8BA1C9B-C6FC-4DEF-90AC-733E7B11F3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90" r="42083" b="79752"/>
          <a:stretch/>
        </p:blipFill>
        <p:spPr>
          <a:xfrm>
            <a:off x="9442450" y="1783709"/>
            <a:ext cx="2424597" cy="9381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D4DCD8-8F45-4EC2-AA14-9B567D6CC605}"/>
              </a:ext>
            </a:extLst>
          </p:cNvPr>
          <p:cNvSpPr/>
          <p:nvPr/>
        </p:nvSpPr>
        <p:spPr>
          <a:xfrm>
            <a:off x="4827038" y="6229404"/>
            <a:ext cx="70734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Slide: Dr. Ni Ni Tun, Medical Action Myanmar, USAID EpiC Myanmar, 2022.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A006265-68D1-4F65-A58A-55272F1C94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50"/>
          <a:stretch/>
        </p:blipFill>
        <p:spPr>
          <a:xfrm>
            <a:off x="1184894" y="2097091"/>
            <a:ext cx="3546484" cy="3660051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8338756A-7F7D-428A-8EB6-F7FF7336B61A}"/>
              </a:ext>
            </a:extLst>
          </p:cNvPr>
          <p:cNvSpPr txBox="1">
            <a:spLocks/>
          </p:cNvSpPr>
          <p:nvPr/>
        </p:nvSpPr>
        <p:spPr>
          <a:xfrm>
            <a:off x="2400300" y="667837"/>
            <a:ext cx="9348791" cy="111552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Diffusing the transgender-competent HIV care model (con’t)</a:t>
            </a:r>
          </a:p>
        </p:txBody>
      </p:sp>
    </p:spTree>
    <p:extLst>
      <p:ext uri="{BB962C8B-B14F-4D97-AF65-F5344CB8AC3E}">
        <p14:creationId xmlns:p14="http://schemas.microsoft.com/office/powerpoint/2010/main" val="163092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30E569D-AF53-4B3C-AE2B-7133507E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441325"/>
            <a:ext cx="9162291" cy="122396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Diffusing the transgender-competent HIV care model (con’t)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CA223-DCA6-491D-9403-E4C4058228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776" t="18241" b="34186"/>
          <a:stretch/>
        </p:blipFill>
        <p:spPr>
          <a:xfrm>
            <a:off x="5994400" y="2101850"/>
            <a:ext cx="6197600" cy="3553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CF5A47-131F-4B69-815E-7172CC7C11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05" y="2101850"/>
            <a:ext cx="5125857" cy="355315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B1E0309-F98D-4B35-9121-0D1043BB04EC}"/>
              </a:ext>
            </a:extLst>
          </p:cNvPr>
          <p:cNvSpPr txBox="1">
            <a:spLocks/>
          </p:cNvSpPr>
          <p:nvPr/>
        </p:nvSpPr>
        <p:spPr>
          <a:xfrm>
            <a:off x="2390775" y="1665288"/>
            <a:ext cx="9610725" cy="3259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South-East Asian Transgender Health and HIV Cohort (SEATrans)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E467A-1134-4914-93CE-0BB5128D64AD}"/>
              </a:ext>
            </a:extLst>
          </p:cNvPr>
          <p:cNvSpPr/>
          <p:nvPr/>
        </p:nvSpPr>
        <p:spPr>
          <a:xfrm>
            <a:off x="6096001" y="5288557"/>
            <a:ext cx="5616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</a:rPr>
              <a:t>Funded by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: </a:t>
            </a:r>
            <a:endParaRPr lang="en-GB" sz="16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</a:rPr>
              <a:t>The US NIH through the International Epidemiology Databases to Evaluate AIDS (IeDEA), IeDEA Asia-Pacific (U01AI069907)</a:t>
            </a:r>
            <a:endParaRPr lang="en-GB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3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BAD263-9108-40E2-B058-8F69B8D9FA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45427" y="1828800"/>
            <a:ext cx="6103664" cy="4691270"/>
          </a:xfrm>
        </p:spPr>
        <p:txBody>
          <a:bodyPr>
            <a:normAutofit fontScale="92500" lnSpcReduction="10000"/>
          </a:bodyPr>
          <a:lstStyle/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2020, a petition to include gender-affirming care in the national healthcare benefit package submitted to the National Health Security Office (NHSO)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2021, a stakeholders’ consultation with the Medical Council to revise the regulations to simplify clinical practices for gender-affirming care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2023, Tangerine Clinic cohort data presented to NHSO to include gender-affirming care in the Universal Health Coverage (UHC) program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Government announced they would prioritize support for gender-affirming care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to be incorporated into the national UHC program in 2025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NHSO allocated US $4M to support gender-affirming care in fiscal year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CAA051-FE5B-4231-9268-7B1F167A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950" y="617531"/>
            <a:ext cx="9355141" cy="133191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Sustaining transgender-competent HIV services in Thailand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928AE-DEA6-4851-B242-3D99AAB503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44" y="2097091"/>
            <a:ext cx="4796369" cy="35972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C71EB5-C832-41D0-835D-9619763BFFC7}"/>
              </a:ext>
            </a:extLst>
          </p:cNvPr>
          <p:cNvSpPr txBox="1">
            <a:spLocks/>
          </p:cNvSpPr>
          <p:nvPr/>
        </p:nvSpPr>
        <p:spPr>
          <a:xfrm>
            <a:off x="3059228" y="5731928"/>
            <a:ext cx="2324101" cy="673087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Photo: Civil Societies at NHSO, IHRI, 2023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2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53E27C-92D1-409A-BCCF-E65999DB82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-74515"/>
            <a:ext cx="5071238" cy="6653651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2C00DC6-ED3C-42F7-B3D3-B4E76C27F691}"/>
              </a:ext>
            </a:extLst>
          </p:cNvPr>
          <p:cNvSpPr txBox="1">
            <a:spLocks/>
          </p:cNvSpPr>
          <p:nvPr/>
        </p:nvSpPr>
        <p:spPr>
          <a:xfrm>
            <a:off x="5334000" y="1766891"/>
            <a:ext cx="6451600" cy="44561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People-centered health services must be adopted and organized around the health needs of people rather than diseases </a:t>
            </a:r>
          </a:p>
          <a:p>
            <a:pPr marL="342900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Trans-led and trans-owned programming is key to the HIV community response and should be sustained. </a:t>
            </a:r>
          </a:p>
          <a:p>
            <a:pPr marL="342900" indent="-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science can be used as a vehicle to inform implementation strategies, to develop innovations, and to promote sustainability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8AE29D5-CAEB-4EDE-8747-C74D6D68DF54}"/>
              </a:ext>
            </a:extLst>
          </p:cNvPr>
          <p:cNvSpPr txBox="1">
            <a:spLocks/>
          </p:cNvSpPr>
          <p:nvPr/>
        </p:nvSpPr>
        <p:spPr>
          <a:xfrm>
            <a:off x="5334000" y="806449"/>
            <a:ext cx="4679949" cy="85883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486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5438C7-BA04-4D4C-9D02-193A5D9630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33054" y="317162"/>
            <a:ext cx="7218796" cy="9731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4317B6A1-2110-496A-88EE-8E6C29E72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750" y="2596679"/>
            <a:ext cx="1969488" cy="7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:a16="http://schemas.microsoft.com/office/drawing/2014/main" id="{5A0043E7-EFC8-4FD9-B76B-80E26770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16269" y="2553561"/>
            <a:ext cx="700199" cy="87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:\KPIS\KPIS_Work_at_TRC\Logo_T&amp;T\Logo_DiC\Logo Caremat.jpg">
            <a:extLst>
              <a:ext uri="{FF2B5EF4-FFF2-40B4-BE49-F238E27FC236}">
                <a16:creationId xmlns:a16="http://schemas.microsoft.com/office/drawing/2014/main" id="{21EA5C3D-ADE9-4A3D-A9D2-1F66CE56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916" y="2402104"/>
            <a:ext cx="2134438" cy="120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2D244-D711-4899-918C-AD544C2CE5E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0546" y="1642207"/>
            <a:ext cx="1867239" cy="5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B09AE95-2EAD-4109-908F-7DDB382CC5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481" y="1496641"/>
            <a:ext cx="1096946" cy="65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CE9FAFD-CB34-4A66-9959-2954EB5115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83017" y="1487423"/>
            <a:ext cx="1096947" cy="80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12C54C-0FF4-456E-8D24-8E2CD824F8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644" y="1618608"/>
            <a:ext cx="950483" cy="635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3FCA0B-0B6F-47F0-A591-0578074A5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73750" y="4928891"/>
            <a:ext cx="1644987" cy="6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5BCD03-6258-4C8E-A3E4-8BC90BE2F01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788" y="1587827"/>
            <a:ext cx="1140087" cy="567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30B02-53CB-4D86-A913-93A601804D44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481" y="2599992"/>
            <a:ext cx="762825" cy="742542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BCF13788-AD14-4304-A74D-BC2DB57447A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603" y="2617184"/>
            <a:ext cx="1215594" cy="7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Welcome to PATH, transformed | PATH">
            <a:extLst>
              <a:ext uri="{FF2B5EF4-FFF2-40B4-BE49-F238E27FC236}">
                <a16:creationId xmlns:a16="http://schemas.microsoft.com/office/drawing/2014/main" id="{A740663A-FF80-4182-ACF2-E06B68A27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7788" y="3811634"/>
            <a:ext cx="1255967" cy="6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CB3FA9-58B7-4C87-A0E2-3C563E7C936F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338" y="4841395"/>
            <a:ext cx="713867" cy="7099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FCC1F3-0BA9-4C64-A4E9-E1C7C7F8499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427" y="4778465"/>
            <a:ext cx="918396" cy="9183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A39FDB-474F-422D-8080-85E4AD9C5C6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109" y="5023355"/>
            <a:ext cx="1821359" cy="5275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4D1EB-25C5-4D65-92E0-8009DF21ADE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7852" y="5093428"/>
            <a:ext cx="1743345" cy="2688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4501CEB-C5DB-4384-AF8F-31C02038258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54" y="3709296"/>
            <a:ext cx="818436" cy="8202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D58106A-B328-4A88-B59F-5FDCBC1F5B1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099" y="3837998"/>
            <a:ext cx="1352287" cy="5647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704BB1-F42C-4B27-889D-4760AD94C57F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694" y="3844606"/>
            <a:ext cx="1707478" cy="5495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7379F35-26A5-45B7-835B-D7DC33AB43A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941" y="3679885"/>
            <a:ext cx="790265" cy="79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6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7268F-BE16-4ECE-8127-A4573A61D7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0" y="0"/>
            <a:ext cx="121920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4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EF389B-40E3-4323-959E-4DB91631F5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Speaker’s bureau fees and research grants to my organization from Gilead Sciences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D988C7-A144-4ADD-B9A8-5F394068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857249"/>
            <a:ext cx="7632700" cy="80803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93347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BCFC-4907-6648-87B8-5CEE43550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HIV and health landscapes among transgender people in Thailand before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Tangerine Clinic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Mobilizing trans leadership in healthcare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Operationalizing trans-competent care innovations</a:t>
            </a:r>
          </a:p>
          <a:p>
            <a:pPr lvl="1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Diffusing the trans-competent care model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Sustaining trans-competent care services 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Lessons learned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28285-DD14-CF47-9ADD-FC1A9D5F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844549"/>
            <a:ext cx="7632700" cy="820739"/>
          </a:xfrm>
        </p:spPr>
        <p:txBody>
          <a:bodyPr>
            <a:normAutofit/>
          </a:bodyPr>
          <a:lstStyle/>
          <a:p>
            <a:r>
              <a:rPr lang="en-GB" noProof="0" dirty="0">
                <a:latin typeface="Arial" panose="020B0604020202020204" pitchFamily="34" charset="0"/>
                <a:cs typeface="Arial" panose="020B0604020202020204" pitchFamily="34" charset="0"/>
              </a:rPr>
              <a:t>Outlines</a:t>
            </a:r>
          </a:p>
        </p:txBody>
      </p:sp>
    </p:spTree>
    <p:extLst>
      <p:ext uri="{BB962C8B-B14F-4D97-AF65-F5344CB8AC3E}">
        <p14:creationId xmlns:p14="http://schemas.microsoft.com/office/powerpoint/2010/main" val="26948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512588-AD71-A541-8C67-D48304F1867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66800" y="1836738"/>
            <a:ext cx="9855200" cy="43640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High HIV prevalence among trans women in Bangkok </a:t>
            </a:r>
          </a:p>
          <a:p>
            <a:pPr marL="800100" lvl="1" indent="-342900"/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11.5% in 2005, 10% in 2009, 9.9% in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available data among trans men</a:t>
            </a: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Stigma and discrimination in healthcare settings as barriers to HIV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Trans women categorized under MSM and not included as a distinct key population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Thailand’s national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AIDS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Lack of trans-inclusive care in public health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-affirming care (i.e., hormone treatment) not covered under Universal Health Coverage</a:t>
            </a: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 clear need to need to establish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trans-competent health services across the HIV prevention, care, and treatment cascade to meet their unmet health needs</a:t>
            </a: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8050" y="482600"/>
            <a:ext cx="86614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HIV and health landscapes among trans people in Thailand before 2015</a:t>
            </a:r>
            <a:endParaRPr lang="en-GB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5B5FEF-6086-408E-8CC8-ABF9E99E60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9096" y="2058919"/>
            <a:ext cx="4956313" cy="409008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Three key areas identified:</a:t>
            </a:r>
          </a:p>
          <a:p>
            <a:pPr marL="457200" indent="-457200">
              <a:buAutoNum type="arabi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priorities: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Hormone treatment, neovaginal care, HIV</a:t>
            </a:r>
          </a:p>
          <a:p>
            <a:pPr marL="457200" indent="-457200">
              <a:buAutoNum type="arabi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Essential service factors: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Intake forms, stigma-free and trans providers, confidentiality, safe spaces</a:t>
            </a:r>
          </a:p>
          <a:p>
            <a:pPr marL="457200" indent="-457200">
              <a:buAutoNum type="arabicParenR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Challenges: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Trans-competent physicians, invisibility of trans men</a:t>
            </a:r>
          </a:p>
          <a:p>
            <a:endParaRPr lang="en-US" sz="240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440394F-3E5E-4F5E-AA47-041B7A7D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96" y="467564"/>
            <a:ext cx="6173586" cy="144087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Mobilizing trans leadership in healthcare</a:t>
            </a:r>
            <a:endParaRPr lang="en-US" sz="360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8B9492-B5DE-446A-8EF2-91BFB47D01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5" descr="DSCF7063.JPG">
            <a:extLst>
              <a:ext uri="{FF2B5EF4-FFF2-40B4-BE49-F238E27FC236}">
                <a16:creationId xmlns:a16="http://schemas.microsoft.com/office/drawing/2014/main" id="{881E06AE-881F-44DB-BDA1-3C3CBD1B2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58" t="4830" r="5034" b="29456"/>
          <a:stretch/>
        </p:blipFill>
        <p:spPr>
          <a:xfrm>
            <a:off x="923677" y="2097088"/>
            <a:ext cx="5619460" cy="3571200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E269A3-0FF6-4D72-870A-47F8136B4211}"/>
              </a:ext>
            </a:extLst>
          </p:cNvPr>
          <p:cNvSpPr txBox="1">
            <a:spLocks/>
          </p:cNvSpPr>
          <p:nvPr/>
        </p:nvSpPr>
        <p:spPr>
          <a:xfrm>
            <a:off x="6679096" y="1411219"/>
            <a:ext cx="5085793" cy="647700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Community Consultation in 2015</a:t>
            </a:r>
          </a:p>
        </p:txBody>
      </p:sp>
    </p:spTree>
    <p:extLst>
      <p:ext uri="{BB962C8B-B14F-4D97-AF65-F5344CB8AC3E}">
        <p14:creationId xmlns:p14="http://schemas.microsoft.com/office/powerpoint/2010/main" val="2895413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936E4-F469-1452-6E1E-AB069C4BCC8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1850" y="1709530"/>
            <a:ext cx="4193201" cy="439375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Employing trans people in the healthcare team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Conducting gender sensitization and trans-competent care</a:t>
            </a:r>
            <a:r>
              <a:rPr lang="th-TH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Developing community-driven implementation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Integrating gender-affirming care in HIV services and programming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Engaging trans social influencers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E70A4A8-C514-4D2F-BAEA-9A07EA90B492}"/>
              </a:ext>
            </a:extLst>
          </p:cNvPr>
          <p:cNvSpPr txBox="1">
            <a:spLocks/>
          </p:cNvSpPr>
          <p:nvPr/>
        </p:nvSpPr>
        <p:spPr>
          <a:xfrm>
            <a:off x="787400" y="576349"/>
            <a:ext cx="9426171" cy="8368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Operationalizing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trans-competent care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innovations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B6556-74BD-46C4-8727-5B635408B2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21"/>
          <a:stretch/>
        </p:blipFill>
        <p:spPr>
          <a:xfrm>
            <a:off x="3574473" y="529808"/>
            <a:ext cx="8617527" cy="634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9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54EE0F-E8A6-43EA-A1EA-868A73F52A5C}"/>
              </a:ext>
            </a:extLst>
          </p:cNvPr>
          <p:cNvSpPr txBox="1">
            <a:spLocks/>
          </p:cNvSpPr>
          <p:nvPr/>
        </p:nvSpPr>
        <p:spPr>
          <a:xfrm>
            <a:off x="463550" y="576349"/>
            <a:ext cx="9750021" cy="83681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Operationalizing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trans-competent care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innovations (con’t)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36CAE2-C549-41E6-8FC5-BD1D29869C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98" y="501759"/>
            <a:ext cx="10407967" cy="58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9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D44144-B00B-4CD3-A9EB-71EE2E2F1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64" r="14190" b="4189"/>
          <a:stretch/>
        </p:blipFill>
        <p:spPr>
          <a:xfrm>
            <a:off x="4138039" y="663517"/>
            <a:ext cx="7399465" cy="56447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EEBC5-B98A-4F80-B3DE-722D8CFB7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64" t="93123"/>
          <a:stretch/>
        </p:blipFill>
        <p:spPr>
          <a:xfrm>
            <a:off x="7787087" y="5948754"/>
            <a:ext cx="4259141" cy="685423"/>
          </a:xfrm>
          <a:prstGeom prst="rect">
            <a:avLst/>
          </a:prstGeom>
        </p:spPr>
      </p:pic>
      <p:sp>
        <p:nvSpPr>
          <p:cNvPr id="18" name="Title 5">
            <a:extLst>
              <a:ext uri="{FF2B5EF4-FFF2-40B4-BE49-F238E27FC236}">
                <a16:creationId xmlns:a16="http://schemas.microsoft.com/office/drawing/2014/main" id="{233D0650-1DEE-4D33-8E85-2105C0493AF6}"/>
              </a:ext>
            </a:extLst>
          </p:cNvPr>
          <p:cNvSpPr txBox="1">
            <a:spLocks/>
          </p:cNvSpPr>
          <p:nvPr/>
        </p:nvSpPr>
        <p:spPr>
          <a:xfrm>
            <a:off x="2408764" y="403859"/>
            <a:ext cx="9268284" cy="102489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Operationalizing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trans-competent care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innovations (con’t)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1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936E4-F469-1452-6E1E-AB069C4BCC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5096" y="1451074"/>
            <a:ext cx="6614754" cy="522141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increasing uptake of a trans-specific services, including co-located gender-affirming care, suggests this may be an effective model in engaging transgender women in primary care (van Griensven et al., 2021)</a:t>
            </a:r>
            <a:endParaRPr lang="th-TH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half managed to achieve at least one hormone concentration within target concentrations at follow-up visits, suggesting a positive effect from attending trans-led, integrated, gender-affirming care and sexual health services (Hiransuthikul et al., 2021)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Pharmacokinetic study showed lower blood plasma tenofovir exposure in the presence of feminizing hormone, suggesting that feminizing hormone may potentially affect PrEP efficacy among trans women; but estradiol exposure was not affected by PrEP (Hiransuthikul et al., 2019)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4E70A4A8-C514-4D2F-BAEA-9A07EA90B492}"/>
              </a:ext>
            </a:extLst>
          </p:cNvPr>
          <p:cNvSpPr txBox="1">
            <a:spLocks/>
          </p:cNvSpPr>
          <p:nvPr/>
        </p:nvSpPr>
        <p:spPr>
          <a:xfrm>
            <a:off x="2408764" y="81031"/>
            <a:ext cx="9268284" cy="129794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Operationalizing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trans-competent care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innovations (con’t)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3ECC7-5514-4849-BB82-5AC130196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50" y="1557090"/>
            <a:ext cx="4612242" cy="46122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0AC2EF-6AB5-40DB-A870-EDF7829E0FB7}"/>
              </a:ext>
            </a:extLst>
          </p:cNvPr>
          <p:cNvSpPr/>
          <p:nvPr/>
        </p:nvSpPr>
        <p:spPr>
          <a:xfrm>
            <a:off x="422150" y="6169331"/>
            <a:ext cx="4606843" cy="52322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1619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www.unaids.org/en/resources/presscentre/featurestories/2020/december/20201209_prep-transgender-Thailand</a:t>
            </a:r>
            <a:endParaRPr lang="en-US" sz="1400" dirty="0">
              <a:solidFill>
                <a:srgbClr val="1161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99638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AIDS-2024-Speaker-template_Verdana</Template>
  <TotalTime>1616</TotalTime>
  <Words>719</Words>
  <Application>Microsoft Office PowerPoint</Application>
  <PresentationFormat>Widescreen</PresentationFormat>
  <Paragraphs>79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Cordia New</vt:lpstr>
      <vt:lpstr>Courier New</vt:lpstr>
      <vt:lpstr>IAS Ribbon Sans Bold</vt:lpstr>
      <vt:lpstr>IAS Ribbon Sans Regular</vt:lpstr>
      <vt:lpstr>Segoe UI</vt:lpstr>
      <vt:lpstr>Verdana</vt:lpstr>
      <vt:lpstr>Verdana Bold</vt:lpstr>
      <vt:lpstr>Wingdings</vt:lpstr>
      <vt:lpstr>IAS2023</vt:lpstr>
      <vt:lpstr>Tangerine –  Trans-formative Care Model in Bangkok</vt:lpstr>
      <vt:lpstr>Conflict of Interest</vt:lpstr>
      <vt:lpstr>Outlines</vt:lpstr>
      <vt:lpstr>HIV and health landscapes among trans people in Thailand before 2015</vt:lpstr>
      <vt:lpstr>Mobilizing trans leadership in healthcare</vt:lpstr>
      <vt:lpstr>PowerPoint Presentation</vt:lpstr>
      <vt:lpstr>PowerPoint Presentation</vt:lpstr>
      <vt:lpstr>PowerPoint Presentation</vt:lpstr>
      <vt:lpstr>PowerPoint Presentation</vt:lpstr>
      <vt:lpstr>Diffusing the transgender-competent HIV care model</vt:lpstr>
      <vt:lpstr>PowerPoint Presentation</vt:lpstr>
      <vt:lpstr>Diffusing the transgender-competent HIV care model (con’t)</vt:lpstr>
      <vt:lpstr>Sustaining transgender-competent HIV services in Thailand</vt:lpstr>
      <vt:lpstr>PowerPoint Presentation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Rena Janamnuaysook</dc:creator>
  <cp:lastModifiedBy>Preview 8 Rack 2</cp:lastModifiedBy>
  <cp:revision>75</cp:revision>
  <dcterms:created xsi:type="dcterms:W3CDTF">2024-07-03T00:26:49Z</dcterms:created>
  <dcterms:modified xsi:type="dcterms:W3CDTF">2024-07-18T11:55:29Z</dcterms:modified>
</cp:coreProperties>
</file>