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17"/>
  </p:notesMasterIdLst>
  <p:sldIdLst>
    <p:sldId id="266" r:id="rId5"/>
    <p:sldId id="273" r:id="rId6"/>
    <p:sldId id="276" r:id="rId7"/>
    <p:sldId id="277" r:id="rId8"/>
    <p:sldId id="262" r:id="rId9"/>
    <p:sldId id="274" r:id="rId10"/>
    <p:sldId id="275" r:id="rId11"/>
    <p:sldId id="282" r:id="rId12"/>
    <p:sldId id="278" r:id="rId13"/>
    <p:sldId id="283" r:id="rId14"/>
    <p:sldId id="27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5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7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41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58000"/>
            <a:ext cx="7632704" cy="405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1800"/>
            </a:lvl1pPr>
          </a:lstStyle>
          <a:p>
            <a:r>
              <a:rPr lang="en-GB" noProof="0" dirty="0">
                <a:solidFill>
                  <a:srgbClr val="2C90CF"/>
                </a:solidFill>
              </a:rPr>
              <a:t>Question1?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Question2?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</a:rPr>
              <a:t>Question3?</a:t>
            </a:r>
            <a:endParaRPr lang="en-GB" dirty="0"/>
          </a:p>
          <a:p>
            <a:r>
              <a:rPr lang="en-GB" dirty="0"/>
              <a:t>Cras </a:t>
            </a:r>
            <a:r>
              <a:rPr lang="en-GB" dirty="0" err="1"/>
              <a:t>ultricies</a:t>
            </a:r>
            <a:r>
              <a:rPr lang="en-GB" dirty="0"/>
              <a:t> ligula </a:t>
            </a:r>
            <a:r>
              <a:rPr lang="en-GB" dirty="0" err="1"/>
              <a:t>sed</a:t>
            </a:r>
            <a:r>
              <a:rPr lang="en-GB" dirty="0"/>
              <a:t> magna dictum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pulvinar a.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561975"/>
            <a:ext cx="7632700" cy="110331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425BB-4AFC-0A7F-D69B-AFD558616BAD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C4D40-64AF-619A-26D2-BCFCF400D637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95435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8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4" r:id="rId4"/>
    <p:sldLayoutId id="2147483691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96" r:id="rId11"/>
    <p:sldLayoutId id="2147483697" r:id="rId12"/>
    <p:sldLayoutId id="2147483674" r:id="rId13"/>
    <p:sldLayoutId id="2147483688" r:id="rId14"/>
    <p:sldLayoutId id="214748370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GB" dirty="0"/>
              <a:t>The impact of conditional cash transfers on HIV/AIDS in Brazil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506029"/>
            <a:ext cx="7357344" cy="433798"/>
          </a:xfrm>
        </p:spPr>
        <p:txBody>
          <a:bodyPr>
            <a:normAutofit fontScale="55000" lnSpcReduction="20000"/>
          </a:bodyPr>
          <a:lstStyle/>
          <a:p>
            <a:r>
              <a:rPr lang="en-ZA" dirty="0"/>
              <a:t>Impact profiles in implementation science: Making a difference 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250489"/>
            <a:ext cx="7357344" cy="998116"/>
          </a:xfrm>
        </p:spPr>
        <p:txBody>
          <a:bodyPr>
            <a:normAutofit/>
          </a:bodyPr>
          <a:lstStyle/>
          <a:p>
            <a:r>
              <a:rPr lang="en-GB" dirty="0"/>
              <a:t>Davide Rasella, </a:t>
            </a:r>
          </a:p>
          <a:p>
            <a:r>
              <a:rPr lang="en-GB" dirty="0"/>
              <a:t>Institute of Collective Health (ISC), Salvador, Brazil</a:t>
            </a:r>
          </a:p>
          <a:p>
            <a:r>
              <a:rPr lang="en-GB" dirty="0"/>
              <a:t>Barcelona Institute for Global Health (ISGlobal), Barcelona, Spain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FA848-703B-4640-B7DA-F264AA5C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" y="396504"/>
            <a:ext cx="2117818" cy="749228"/>
          </a:xfrm>
          <a:prstGeom prst="rect">
            <a:avLst/>
          </a:prstGeom>
        </p:spPr>
      </p:pic>
      <p:pic>
        <p:nvPicPr>
          <p:cNvPr id="6" name="Picture 4" descr="ISGlobal - Instituto de Salud Global Barcelona - ISGLOBAL">
            <a:extLst>
              <a:ext uri="{FF2B5EF4-FFF2-40B4-BE49-F238E27FC236}">
                <a16:creationId xmlns:a16="http://schemas.microsoft.com/office/drawing/2014/main" id="{ED638E79-CCDF-43C3-8797-7F9E597F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61" y="1471234"/>
            <a:ext cx="1928024" cy="9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FBBEE5-6386-44C3-A6EE-E862756FB37D}"/>
              </a:ext>
            </a:extLst>
          </p:cNvPr>
          <p:cNvGrpSpPr/>
          <p:nvPr/>
        </p:nvGrpSpPr>
        <p:grpSpPr>
          <a:xfrm>
            <a:off x="7884240" y="5351971"/>
            <a:ext cx="3805804" cy="549682"/>
            <a:chOff x="5132727" y="1315886"/>
            <a:chExt cx="3805804" cy="5496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99E886-B852-40FC-9A3C-05D337ED7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4971" y="1317924"/>
              <a:ext cx="1563560" cy="547643"/>
            </a:xfrm>
            <a:prstGeom prst="rect">
              <a:avLst/>
            </a:prstGeom>
          </p:spPr>
        </p:pic>
        <p:pic>
          <p:nvPicPr>
            <p:cNvPr id="9" name="Picture 2" descr="Anthony S. Fauci, M.D., NIAID Director | NIH: National Institute of Allergy  and Infectious Diseases">
              <a:extLst>
                <a:ext uri="{FF2B5EF4-FFF2-40B4-BE49-F238E27FC236}">
                  <a16:creationId xmlns:a16="http://schemas.microsoft.com/office/drawing/2014/main" id="{5C9A6F6E-08A6-4785-BA79-C24515544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727" y="1315886"/>
              <a:ext cx="2093568" cy="549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907E1CD-AD43-4B33-97B9-5224A03C0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774" y="5991359"/>
            <a:ext cx="1056068" cy="2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526D4-2E18-4C6F-BAB9-E62683E3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89" y="126423"/>
            <a:ext cx="5737494" cy="2118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EB17B-460B-4A31-8CB0-F13198AB8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03" y="126423"/>
            <a:ext cx="3312709" cy="492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3F366-91E8-4A73-96BA-813BA5624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987" y="1487300"/>
            <a:ext cx="4085013" cy="757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1C987-345B-45B8-ACE2-40DE27CA4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807" y="652979"/>
            <a:ext cx="11049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69BA07-12B1-40DF-BAA3-9A60CB962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612" y="2244436"/>
            <a:ext cx="5575069" cy="4529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FEC751-4A93-4EDC-AE93-2DBD4CCC2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896" y="5859464"/>
            <a:ext cx="5680716" cy="942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4E2B8-FBE8-4950-AE1E-BAA660DEB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580" y="2448771"/>
            <a:ext cx="5487415" cy="25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4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8793" y="1463040"/>
            <a:ext cx="8005156" cy="51016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Poverty-reduction policies such as Conditional Cash Transfers </a:t>
            </a:r>
            <a:r>
              <a:rPr lang="en-US" dirty="0"/>
              <a:t>should be considered </a:t>
            </a:r>
            <a:r>
              <a:rPr lang="en-US" b="1" dirty="0"/>
              <a:t>essential interventions to significantly reduce morbidity and mortality from HIV/AIDS </a:t>
            </a:r>
            <a:r>
              <a:rPr lang="en-US" dirty="0"/>
              <a:t>in the most vulnerable populations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Interventions </a:t>
            </a:r>
            <a:r>
              <a:rPr lang="es-ES" dirty="0" err="1"/>
              <a:t>addressing</a:t>
            </a:r>
            <a:r>
              <a:rPr lang="en-US" dirty="0"/>
              <a:t> other </a:t>
            </a:r>
            <a:r>
              <a:rPr lang="en-US" b="1" dirty="0"/>
              <a:t>Social Determinants of Health </a:t>
            </a:r>
            <a:r>
              <a:rPr lang="en-US" dirty="0"/>
              <a:t>should also be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expansion of Primary Health Care </a:t>
            </a:r>
            <a:r>
              <a:rPr lang="en-US" dirty="0"/>
              <a:t>could contribute to the reduction of </a:t>
            </a:r>
            <a:r>
              <a:rPr lang="en-US" b="1" dirty="0"/>
              <a:t>morbidity and mortality from HIV/AIDS</a:t>
            </a:r>
            <a:br>
              <a:rPr lang="en-US" dirty="0"/>
            </a:b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46" y="133754"/>
            <a:ext cx="8876937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3723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GB" dirty="0"/>
              <a:t>Thanks!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9E9-DEE5-AD41-99DD-439B9AF6D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davide.rasella@gmail.com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2BBDC2C-9722-542F-5E24-AA7BEFA75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2044" y="1712422"/>
            <a:ext cx="7867048" cy="440262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>
                <a:solidFill>
                  <a:srgbClr val="2C90CF"/>
                </a:solidFill>
                <a:latin typeface="+mj-lt"/>
              </a:rPr>
              <a:t>What is your main question?</a:t>
            </a:r>
            <a:endParaRPr lang="en-GB" dirty="0">
              <a:latin typeface="+mj-lt"/>
            </a:endParaRPr>
          </a:p>
          <a:p>
            <a:r>
              <a:rPr lang="en-US" dirty="0"/>
              <a:t>Has the </a:t>
            </a:r>
            <a:r>
              <a:rPr lang="en-US" b="1" dirty="0"/>
              <a:t>Bolsa Familia Program (BFP), </a:t>
            </a:r>
            <a:r>
              <a:rPr lang="en-US" dirty="0"/>
              <a:t>Brazil's large-scale Conditional Cash Transfer (CCT), </a:t>
            </a:r>
            <a:r>
              <a:rPr lang="en-US" b="1" dirty="0"/>
              <a:t>impacted HIV/AIDS outcomes?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  <a:latin typeface="+mj-lt"/>
              </a:rPr>
              <a:t>What did you find?</a:t>
            </a:r>
            <a:endParaRPr lang="en-GB" dirty="0">
              <a:latin typeface="+mj-lt"/>
            </a:endParaRPr>
          </a:p>
          <a:p>
            <a:r>
              <a:rPr lang="en-GB" dirty="0"/>
              <a:t>The BFP contributed to the </a:t>
            </a:r>
            <a:r>
              <a:rPr lang="en-GB" b="1" dirty="0"/>
              <a:t>reduction of AIDS incidence, hospitalizations, and mortality in Brazil. </a:t>
            </a:r>
          </a:p>
          <a:p>
            <a:r>
              <a:rPr lang="en-GB" dirty="0"/>
              <a:t>There is a </a:t>
            </a:r>
            <a:r>
              <a:rPr lang="en-GB" b="1" dirty="0"/>
              <a:t>clear gradient of BFP effectiveness based on poverty levels</a:t>
            </a:r>
            <a:r>
              <a:rPr lang="en-GB" dirty="0"/>
              <a:t>, </a:t>
            </a:r>
            <a:r>
              <a:rPr lang="en-US" dirty="0"/>
              <a:t>with the BFP reducing AIDS incidence by up to 55% and AIDS mortality by up to 54% among extremely poor individuals.</a:t>
            </a:r>
          </a:p>
          <a:p>
            <a:endParaRPr lang="en-GB" dirty="0"/>
          </a:p>
          <a:p>
            <a:r>
              <a:rPr lang="en-GB" noProof="0" dirty="0">
                <a:solidFill>
                  <a:srgbClr val="2C90CF"/>
                </a:solidFill>
                <a:latin typeface="+mj-lt"/>
              </a:rPr>
              <a:t>Why is it important?</a:t>
            </a:r>
          </a:p>
          <a:p>
            <a:r>
              <a:rPr lang="en-GB" b="1" dirty="0"/>
              <a:t>Poverty-reduction policies </a:t>
            </a:r>
            <a:r>
              <a:rPr lang="en-US" dirty="0"/>
              <a:t>should be considered </a:t>
            </a:r>
            <a:r>
              <a:rPr lang="en-US" b="1" dirty="0"/>
              <a:t>essential interventions to reduce HIV/AIDS morbidity and mortality </a:t>
            </a:r>
            <a:r>
              <a:rPr lang="en-US" dirty="0"/>
              <a:t>in the most vulnerable populations.</a:t>
            </a:r>
            <a:br>
              <a:rPr lang="en-US" dirty="0"/>
            </a:b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74B25A5-088C-2D05-BC66-379846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819150"/>
            <a:ext cx="7632700" cy="581025"/>
          </a:xfrm>
        </p:spPr>
        <p:txBody>
          <a:bodyPr>
            <a:normAutofit fontScale="90000"/>
          </a:bodyPr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985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8793" y="1086557"/>
            <a:ext cx="8087326" cy="54780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Bolsa Familia Program, one of the world's largest Conditional Cash Transfers, was </a:t>
            </a:r>
            <a:r>
              <a:rPr lang="en-US" b="1" dirty="0"/>
              <a:t>created in Brazil 20 years ago and now covers over 20 million families.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BFP provides </a:t>
            </a:r>
            <a:r>
              <a:rPr lang="en-US" b="1" dirty="0"/>
              <a:t>direct cash transfers to poor households </a:t>
            </a:r>
            <a:r>
              <a:rPr lang="en-US" dirty="0"/>
              <a:t>with income below the poverty line (defined by the Brazilian government).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order to continue receiving the benefits, BFP beneficiaries have to fulfil </a:t>
            </a:r>
            <a:r>
              <a:rPr lang="en-US" b="1" dirty="0"/>
              <a:t>specific conditionalities </a:t>
            </a:r>
            <a:r>
              <a:rPr lang="en-US" dirty="0"/>
              <a:t>related to the healthcare for pregnant women (carrying out prenatal care) and children (compliance with the national vaccination schedule, monitoring nutritional status), and education (school attendance) for children and adolescents.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BFP has been </a:t>
            </a:r>
            <a:r>
              <a:rPr lang="en-US" b="1" dirty="0"/>
              <a:t>able to improve the wellbeing of families in poverty</a:t>
            </a:r>
            <a:r>
              <a:rPr lang="en-US" dirty="0"/>
              <a:t>, and to reduce social and income inequalities, improving access to education, food, and health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Several studies have demonstrated the </a:t>
            </a:r>
            <a:r>
              <a:rPr lang="en-US" b="1" dirty="0"/>
              <a:t>positive effects of BFP on health outcomes such as child mortality, cardiovascular diseases, suicide, leprosy, and tuberculosis, among others.</a:t>
            </a:r>
            <a:endParaRPr lang="en-GB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710" y="133754"/>
            <a:ext cx="8876937" cy="1223964"/>
          </a:xfrm>
        </p:spPr>
        <p:txBody>
          <a:bodyPr>
            <a:normAutofit/>
          </a:bodyPr>
          <a:lstStyle/>
          <a:p>
            <a:r>
              <a:rPr lang="en-GB" noProof="0" dirty="0"/>
              <a:t>The Bolsa Familia Program </a:t>
            </a:r>
          </a:p>
        </p:txBody>
      </p:sp>
    </p:spTree>
    <p:extLst>
      <p:ext uri="{BB962C8B-B14F-4D97-AF65-F5344CB8AC3E}">
        <p14:creationId xmlns:p14="http://schemas.microsoft.com/office/powerpoint/2010/main" val="13099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710" y="133754"/>
            <a:ext cx="8876937" cy="655954"/>
          </a:xfrm>
        </p:spPr>
        <p:txBody>
          <a:bodyPr>
            <a:normAutofit/>
          </a:bodyPr>
          <a:lstStyle/>
          <a:p>
            <a:r>
              <a:rPr lang="en-GB" sz="3300" noProof="0" dirty="0"/>
              <a:t>The Bolsa Familia Program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39B2F-4404-4087-A73C-ACEA01F4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6" y="556951"/>
            <a:ext cx="6896541" cy="64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83A4BB-65FD-42D0-8052-5D28E219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743" y="160049"/>
            <a:ext cx="7951506" cy="209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A0996D-09A8-489D-B301-059B4957C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59" y="232690"/>
            <a:ext cx="2093184" cy="2093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FEB025-E0A4-4184-8B88-D1B9D991E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4" y="2723407"/>
            <a:ext cx="12142408" cy="309062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2D1ED85-9315-41EF-8BC9-CB88C0016C4B}"/>
              </a:ext>
            </a:extLst>
          </p:cNvPr>
          <p:cNvSpPr/>
          <p:nvPr/>
        </p:nvSpPr>
        <p:spPr>
          <a:xfrm>
            <a:off x="3197750" y="4004774"/>
            <a:ext cx="598517" cy="13272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A38649-9DF5-498B-92C8-2E69E24FD9B2}"/>
              </a:ext>
            </a:extLst>
          </p:cNvPr>
          <p:cNvSpPr/>
          <p:nvPr/>
        </p:nvSpPr>
        <p:spPr>
          <a:xfrm>
            <a:off x="6746493" y="4004773"/>
            <a:ext cx="598517" cy="13272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0975E8-2B95-41E6-B03B-3A0A190FCB47}"/>
              </a:ext>
            </a:extLst>
          </p:cNvPr>
          <p:cNvSpPr/>
          <p:nvPr/>
        </p:nvSpPr>
        <p:spPr>
          <a:xfrm>
            <a:off x="10253794" y="4004772"/>
            <a:ext cx="598517" cy="13272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B2D1ED85-9315-41EF-8BC9-CB88C0016C4B}"/>
              </a:ext>
            </a:extLst>
          </p:cNvPr>
          <p:cNvSpPr/>
          <p:nvPr/>
        </p:nvSpPr>
        <p:spPr>
          <a:xfrm>
            <a:off x="3197750" y="4004774"/>
            <a:ext cx="598517" cy="13272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A38649-9DF5-498B-92C8-2E69E24FD9B2}"/>
              </a:ext>
            </a:extLst>
          </p:cNvPr>
          <p:cNvSpPr/>
          <p:nvPr/>
        </p:nvSpPr>
        <p:spPr>
          <a:xfrm>
            <a:off x="6746493" y="4004773"/>
            <a:ext cx="598517" cy="13272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6C58C-AD72-41CB-A8FD-C77C4348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19" y="0"/>
            <a:ext cx="6375691" cy="1570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6BB594-DACA-4D21-BBEB-07051AB0B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913" y="9939"/>
            <a:ext cx="1360905" cy="1647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3FE8C-925F-4AA4-A6F9-4495FAA31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585" y="1657350"/>
            <a:ext cx="8886825" cy="52006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0FA2F8C-472D-4AE1-BB0B-E08E66002661}"/>
              </a:ext>
            </a:extLst>
          </p:cNvPr>
          <p:cNvSpPr/>
          <p:nvPr/>
        </p:nvSpPr>
        <p:spPr>
          <a:xfrm>
            <a:off x="5754545" y="5200650"/>
            <a:ext cx="492904" cy="10813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D622C7-1052-42FF-9016-FB150DD0A1C7}"/>
              </a:ext>
            </a:extLst>
          </p:cNvPr>
          <p:cNvSpPr/>
          <p:nvPr/>
        </p:nvSpPr>
        <p:spPr>
          <a:xfrm>
            <a:off x="9207258" y="5200648"/>
            <a:ext cx="492904" cy="10813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55535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640781-ADA2-4730-8828-2598BC01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4" y="5988227"/>
            <a:ext cx="3554151" cy="441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B0C0F-5E50-41F3-A1C2-D527B430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4" y="6429375"/>
            <a:ext cx="3574007" cy="3884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1184F4F-EBAF-4C15-AC52-803D70A9FF04}"/>
              </a:ext>
            </a:extLst>
          </p:cNvPr>
          <p:cNvGrpSpPr/>
          <p:nvPr/>
        </p:nvGrpSpPr>
        <p:grpSpPr>
          <a:xfrm>
            <a:off x="3702371" y="2523060"/>
            <a:ext cx="565009" cy="3742286"/>
            <a:chOff x="208261" y="3990975"/>
            <a:chExt cx="331806" cy="25145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A86966-3F65-4A1E-82B8-26FE0EF40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261" y="3990975"/>
              <a:ext cx="331806" cy="6000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C87798-14FE-40C8-9D76-316B63493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261" y="4591049"/>
              <a:ext cx="331806" cy="60007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F54AD0-C534-49C2-A5A2-1BB613537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261" y="5257799"/>
              <a:ext cx="331806" cy="60007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64468C-C30B-4305-BEFB-CB65A737F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261" y="5905500"/>
              <a:ext cx="331806" cy="60007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91C3AF-AD17-4F08-A34A-B2AF3EFB5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380" y="1219145"/>
            <a:ext cx="7657626" cy="5565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BCBEB-CD4E-4B2F-992C-7857BD87A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378" y="23520"/>
            <a:ext cx="4630189" cy="1531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CE77B-1C07-463E-9E0B-19B60BDC9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2567" y="389719"/>
            <a:ext cx="5099413" cy="7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5A015C-FE5B-40A2-B3A1-0C0A1295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9" y="3043804"/>
            <a:ext cx="7008321" cy="3672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099C2F-1081-4F5B-9682-A0103DB5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73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8E92ED-89A9-4B65-9DC0-6F79F9059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879" y="3429000"/>
            <a:ext cx="4612121" cy="27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EF93E9-1F2C-4DD5-930E-054E62C6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871" y="132570"/>
            <a:ext cx="7256405" cy="2116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E28A-79E0-412A-9A70-3A170B27F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1" y="2210820"/>
            <a:ext cx="8280453" cy="447824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6256744-7433-4F72-B47F-CC9FA5148BB4}"/>
              </a:ext>
            </a:extLst>
          </p:cNvPr>
          <p:cNvSpPr/>
          <p:nvPr/>
        </p:nvSpPr>
        <p:spPr>
          <a:xfrm>
            <a:off x="6641869" y="2959331"/>
            <a:ext cx="1147157" cy="4696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92D804-75C2-48BD-A516-55C88EF257B4}"/>
              </a:ext>
            </a:extLst>
          </p:cNvPr>
          <p:cNvSpPr/>
          <p:nvPr/>
        </p:nvSpPr>
        <p:spPr>
          <a:xfrm>
            <a:off x="8672946" y="2959330"/>
            <a:ext cx="1147157" cy="4696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156193635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S-2024-Speaker-Oral-Abstract-template_Verdana.pptx" id="{D9B97BF0-DB50-F745-BF0F-0D1A065B25FE}" vid="{B43CC7F5-5CDE-164C-97FD-C0B942123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4F99DBB262742A4AE100422DE421F" ma:contentTypeVersion="11" ma:contentTypeDescription="Create a new document." ma:contentTypeScope="" ma:versionID="832e76edd601bfa782d6f8cbfbf07bd5">
  <xsd:schema xmlns:xsd="http://www.w3.org/2001/XMLSchema" xmlns:xs="http://www.w3.org/2001/XMLSchema" xmlns:p="http://schemas.microsoft.com/office/2006/metadata/properties" xmlns:ns3="e6982dcd-cec2-4b5a-a710-4d000740cc94" targetNamespace="http://schemas.microsoft.com/office/2006/metadata/properties" ma:root="true" ma:fieldsID="fa45411596e02cb87bb16ab88f532210" ns3:_="">
    <xsd:import namespace="e6982dcd-cec2-4b5a-a710-4d000740cc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2dcd-cec2-4b5a-a710-4d000740c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E5F045-8957-43FC-88CF-B9A83A83CAF2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e6982dcd-cec2-4b5a-a710-4d000740cc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A7DE6-F58D-440F-99B3-B783863F6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D73220-584F-4AE3-B703-B60369881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82dcd-cec2-4b5a-a710-4d000740c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AIDS-2024-Speaker-Oral-Abstract-template_Verdana</Template>
  <TotalTime>1884</TotalTime>
  <Words>411</Words>
  <Application>Microsoft Office PowerPoint</Application>
  <PresentationFormat>Widescreen</PresentationFormat>
  <Paragraphs>38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IAS Ribbon Sans Bold</vt:lpstr>
      <vt:lpstr>IAS Ribbon Sans Regular</vt:lpstr>
      <vt:lpstr>Verdana</vt:lpstr>
      <vt:lpstr>Verdana Bold</vt:lpstr>
      <vt:lpstr>IAS2023</vt:lpstr>
      <vt:lpstr>The impact of conditional cash transfers on HIV/AIDS in Brazil</vt:lpstr>
      <vt:lpstr>Summary</vt:lpstr>
      <vt:lpstr>The Bolsa Familia Program </vt:lpstr>
      <vt:lpstr>The Bolsa Familia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Nisha Nadesanreddy</dc:creator>
  <cp:lastModifiedBy>Preview 10 Rack 2</cp:lastModifiedBy>
  <cp:revision>28</cp:revision>
  <dcterms:created xsi:type="dcterms:W3CDTF">2024-04-03T14:17:55Z</dcterms:created>
  <dcterms:modified xsi:type="dcterms:W3CDTF">2024-07-20T05:43:55Z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0x010100BE84F99DBB262742A4AE100422DE421F</vt:lpwstr>
  </property>
</Properties>
</file>