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 id="2147483682" r:id="rId3"/>
    <p:sldMasterId id="2147483708" r:id="rId4"/>
    <p:sldMasterId id="2147483720" r:id="rId5"/>
    <p:sldMasterId id="2147483732" r:id="rId6"/>
    <p:sldMasterId id="2147483744" r:id="rId7"/>
    <p:sldMasterId id="2147483770" r:id="rId8"/>
  </p:sldMasterIdLst>
  <p:notesMasterIdLst>
    <p:notesMasterId r:id="rId70"/>
  </p:notesMasterIdLst>
  <p:handoutMasterIdLst>
    <p:handoutMasterId r:id="rId71"/>
  </p:handoutMasterIdLst>
  <p:sldIdLst>
    <p:sldId id="258" r:id="rId9"/>
    <p:sldId id="259" r:id="rId10"/>
    <p:sldId id="460" r:id="rId11"/>
    <p:sldId id="264" r:id="rId12"/>
    <p:sldId id="261" r:id="rId13"/>
    <p:sldId id="369" r:id="rId14"/>
    <p:sldId id="393" r:id="rId15"/>
    <p:sldId id="294" r:id="rId16"/>
    <p:sldId id="266" r:id="rId17"/>
    <p:sldId id="309" r:id="rId18"/>
    <p:sldId id="491" r:id="rId19"/>
    <p:sldId id="315" r:id="rId20"/>
    <p:sldId id="391" r:id="rId21"/>
    <p:sldId id="492" r:id="rId22"/>
    <p:sldId id="326" r:id="rId23"/>
    <p:sldId id="279" r:id="rId24"/>
    <p:sldId id="371" r:id="rId25"/>
    <p:sldId id="372" r:id="rId26"/>
    <p:sldId id="395" r:id="rId27"/>
    <p:sldId id="408" r:id="rId28"/>
    <p:sldId id="436" r:id="rId29"/>
    <p:sldId id="649" r:id="rId30"/>
    <p:sldId id="274" r:id="rId31"/>
    <p:sldId id="286" r:id="rId32"/>
    <p:sldId id="296" r:id="rId33"/>
    <p:sldId id="295" r:id="rId34"/>
    <p:sldId id="549" r:id="rId35"/>
    <p:sldId id="550" r:id="rId36"/>
    <p:sldId id="306" r:id="rId37"/>
    <p:sldId id="632" r:id="rId38"/>
    <p:sldId id="352" r:id="rId39"/>
    <p:sldId id="375" r:id="rId40"/>
    <p:sldId id="353" r:id="rId41"/>
    <p:sldId id="410" r:id="rId42"/>
    <p:sldId id="412" r:id="rId43"/>
    <p:sldId id="322" r:id="rId44"/>
    <p:sldId id="633" r:id="rId45"/>
    <p:sldId id="487" r:id="rId46"/>
    <p:sldId id="488" r:id="rId47"/>
    <p:sldId id="340" r:id="rId48"/>
    <p:sldId id="338" r:id="rId49"/>
    <p:sldId id="342" r:id="rId50"/>
    <p:sldId id="546" r:id="rId51"/>
    <p:sldId id="349" r:id="rId52"/>
    <p:sldId id="631" r:id="rId53"/>
    <p:sldId id="650" r:id="rId54"/>
    <p:sldId id="634" r:id="rId55"/>
    <p:sldId id="463" r:id="rId56"/>
    <p:sldId id="499" r:id="rId57"/>
    <p:sldId id="505" r:id="rId58"/>
    <p:sldId id="506" r:id="rId59"/>
    <p:sldId id="510" r:id="rId60"/>
    <p:sldId id="513" r:id="rId61"/>
    <p:sldId id="651" r:id="rId62"/>
    <p:sldId id="652" r:id="rId63"/>
    <p:sldId id="653" r:id="rId64"/>
    <p:sldId id="654" r:id="rId65"/>
    <p:sldId id="655" r:id="rId66"/>
    <p:sldId id="538" r:id="rId67"/>
    <p:sldId id="648" r:id="rId68"/>
    <p:sldId id="323" r:id="rId6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37648B"/>
    <a:srgbClr val="C00000"/>
    <a:srgbClr val="B2DF8A"/>
    <a:srgbClr val="A32023"/>
    <a:srgbClr val="AB3130"/>
    <a:srgbClr val="A2503F"/>
    <a:srgbClr val="FBD5B4"/>
    <a:srgbClr val="FF0066"/>
    <a:srgbClr val="861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7" autoAdjust="0"/>
    <p:restoredTop sz="72610" autoAdjust="0"/>
  </p:normalViewPr>
  <p:slideViewPr>
    <p:cSldViewPr snapToGrid="0" snapToObjects="1">
      <p:cViewPr varScale="1">
        <p:scale>
          <a:sx n="87" d="100"/>
          <a:sy n="87" d="100"/>
        </p:scale>
        <p:origin x="1566" y="78"/>
      </p:cViewPr>
      <p:guideLst>
        <p:guide orient="horz" pos="2160"/>
        <p:guide pos="3840"/>
      </p:guideLst>
    </p:cSldViewPr>
  </p:slideViewPr>
  <p:notesTextViewPr>
    <p:cViewPr>
      <p:scale>
        <a:sx n="3" d="2"/>
        <a:sy n="3" d="2"/>
      </p:scale>
      <p:origin x="0" y="0"/>
    </p:cViewPr>
  </p:notesTextViewPr>
  <p:notesViewPr>
    <p:cSldViewPr snapToGrid="0" snapToObjects="1">
      <p:cViewPr varScale="1">
        <p:scale>
          <a:sx n="72" d="100"/>
          <a:sy n="72" d="100"/>
        </p:scale>
        <p:origin x="2384" y="21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EC60A28-652B-47CB-84A8-C5A88DBEB294}" type="datetimeFigureOut">
              <a:rPr lang="en-US"/>
              <a:pPr>
                <a:defRPr/>
              </a:pPr>
              <a:t>7/20/2024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09168C1-4F79-468D-B26F-9A9ADE2C94A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AC93AD4-5B6E-41AF-A2E7-187190339289}" type="datetimeFigureOut">
              <a:rPr lang="en-US"/>
              <a:pPr>
                <a:defRPr/>
              </a:pPr>
              <a:t>7/20/2024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58E4ACB-ECE2-4537-B94F-3FE463C3007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inviting me to share some of our work about the journey of SMS text messaging for retention in HIV care.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A8D51-ACC0-4941-9861-137A7C15C22D}"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111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1393" indent="-371393">
              <a:buFont typeface="Arial" pitchFamily="34" charset="0"/>
              <a:buChar char="•"/>
            </a:pPr>
            <a:r>
              <a:rPr lang="en-US" dirty="0"/>
              <a:t>Now, this surgical intervention for HIV prevention required follow up within 7 days of the procedure in order to monitor wound healing, detect &amp; treat A/Es, reinforce</a:t>
            </a:r>
            <a:r>
              <a:rPr lang="en-US" baseline="0" dirty="0"/>
              <a:t> post-operative wound care instructions, provide risk-reduction counseling, and also to promote delayed resumption of sex after circumcision</a:t>
            </a:r>
            <a:endParaRPr lang="en-US" dirty="0"/>
          </a:p>
          <a:p>
            <a:endParaRPr lang="en-US" dirty="0"/>
          </a:p>
        </p:txBody>
      </p:sp>
      <p:sp>
        <p:nvSpPr>
          <p:cNvPr id="4" name="Slide Number Placeholder 3"/>
          <p:cNvSpPr>
            <a:spLocks noGrp="1"/>
          </p:cNvSpPr>
          <p:nvPr>
            <p:ph type="sldNum" sz="quarter" idx="10"/>
          </p:nvPr>
        </p:nvSpPr>
        <p:spPr/>
        <p:txBody>
          <a:bodyPr/>
          <a:lstStyle/>
          <a:p>
            <a:fld id="{E7392DEE-96B4-4701-B24E-3D011C7EF849}" type="slidenum">
              <a:rPr lang="en-US" smtClean="0"/>
              <a:t>10</a:t>
            </a:fld>
            <a:endParaRPr lang="en-US"/>
          </a:p>
        </p:txBody>
      </p:sp>
    </p:spTree>
    <p:extLst>
      <p:ext uri="{BB962C8B-B14F-4D97-AF65-F5344CB8AC3E}">
        <p14:creationId xmlns:p14="http://schemas.microsoft.com/office/powerpoint/2010/main" val="598223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pPr marL="185697" indent="-185697">
              <a:buFont typeface="Arial" pitchFamily="34" charset="0"/>
              <a:buChar char="•"/>
            </a:pPr>
            <a:r>
              <a:rPr lang="en-US" dirty="0"/>
              <a:t>Importantly, early resumption of intercourse after male circumcision is associated with an increased risk of post-operative complications, increased risk for HIV acquisition, and increased risk of HIV transmission</a:t>
            </a:r>
          </a:p>
        </p:txBody>
      </p:sp>
      <p:sp>
        <p:nvSpPr>
          <p:cNvPr id="6" name="Slide Image Placeholder 5"/>
          <p:cNvSpPr>
            <a:spLocks noGrp="1" noRot="1" noChangeAspect="1"/>
          </p:cNvSpPr>
          <p:nvPr>
            <p:ph type="sldImg"/>
          </p:nvPr>
        </p:nvSpPr>
        <p:spPr>
          <a:xfrm>
            <a:off x="-165100" y="515938"/>
            <a:ext cx="4691063" cy="2640012"/>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247596" indent="-247596">
              <a:buFont typeface="Arial" pitchFamily="34" charset="0"/>
              <a:buChar char="•"/>
            </a:pPr>
            <a:r>
              <a:rPr lang="en-US" dirty="0"/>
              <a:t>However, return for follow up at </a:t>
            </a:r>
            <a:r>
              <a:rPr lang="en-US" baseline="0" dirty="0"/>
              <a:t>the seven day visit was been suboptimal across Africa, with more than half failing to return in Kenya. </a:t>
            </a:r>
          </a:p>
          <a:p>
            <a:pPr marL="247596" indent="-247596">
              <a:buFont typeface="Arial" pitchFamily="34" charset="0"/>
              <a:buChar char="•"/>
            </a:pPr>
            <a:r>
              <a:rPr lang="en-US" baseline="0" dirty="0"/>
              <a:t>And so, thinking about potential ways to address this problem, A LIGHT WENT OF IN OUR HEADS!</a:t>
            </a:r>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00" indent="-185700">
              <a:buFont typeface="Arial" pitchFamily="34" charset="0"/>
              <a:buChar char="•"/>
            </a:pPr>
            <a:r>
              <a:rPr lang="en-US" baseline="0" dirty="0"/>
              <a:t>A LIGHT WENT OF IN OUR HEADS! </a:t>
            </a:r>
            <a:r>
              <a:rPr lang="en-US" dirty="0"/>
              <a:t>Aha! Eureka!</a:t>
            </a:r>
          </a:p>
          <a:p>
            <a:pPr marL="185700" indent="-18570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E7392DEE-96B4-4701-B24E-3D011C7EF849}" type="slidenum">
              <a:rPr lang="en-US" smtClean="0"/>
              <a:t>13</a:t>
            </a:fld>
            <a:endParaRPr lang="en-US"/>
          </a:p>
        </p:txBody>
      </p:sp>
    </p:spTree>
    <p:extLst>
      <p:ext uri="{BB962C8B-B14F-4D97-AF65-F5344CB8AC3E}">
        <p14:creationId xmlns:p14="http://schemas.microsoft.com/office/powerpoint/2010/main" val="1138909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proposed to send men text messages after circumcision to improve attendance of post-operative clinic visits, as well as reduce early resumption of sex after circumcision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392DEE-96B4-4701-B24E-3D011C7EF84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6437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rmAutofit/>
          </a:bodyPr>
          <a:lstStyle/>
          <a:p>
            <a:pPr marL="309494" indent="-309494">
              <a:buFont typeface="Arial" pitchFamily="34" charset="0"/>
              <a:buChar char="•"/>
            </a:pPr>
            <a:r>
              <a:rPr lang="en-US" dirty="0"/>
              <a:t>We chose SMS in particular because there was high mobile phone coverage in Kenya. More than ¾ of the country is covered by a mobile phone network at the time</a:t>
            </a:r>
          </a:p>
          <a:p>
            <a:pPr marL="309494" indent="-309494" defTabSz="990382">
              <a:buFont typeface="Arial" pitchFamily="34" charset="0"/>
              <a:buChar char="•"/>
              <a:defRPr/>
            </a:pPr>
            <a:r>
              <a:rPr lang="en-US" dirty="0"/>
              <a:t>Access to mobile phones was high. </a:t>
            </a:r>
          </a:p>
          <a:p>
            <a:pPr marL="309494" indent="-309494" defTabSz="990382">
              <a:buFont typeface="Arial" pitchFamily="34" charset="0"/>
              <a:buChar char="•"/>
              <a:defRPr/>
            </a:pPr>
            <a:r>
              <a:rPr lang="en-US" dirty="0"/>
              <a:t>And qualitative studies had shown SMS to be acceptable for sending HIV-related information, and promoting antiretroviral adherence</a:t>
            </a:r>
          </a:p>
        </p:txBody>
      </p:sp>
      <p:sp>
        <p:nvSpPr>
          <p:cNvPr id="6" name="Slide Image Placeholder 5"/>
          <p:cNvSpPr>
            <a:spLocks noGrp="1" noRot="1" noChangeAspect="1"/>
          </p:cNvSpPr>
          <p:nvPr>
            <p:ph type="sldImg"/>
          </p:nvPr>
        </p:nvSpPr>
        <p:spPr>
          <a:xfrm>
            <a:off x="-165100" y="515938"/>
            <a:ext cx="4691063" cy="2640012"/>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697" indent="-185697">
              <a:buFont typeface="Arial" pitchFamily="34" charset="0"/>
              <a:buChar char="•"/>
            </a:pPr>
            <a:r>
              <a:rPr lang="en-US" dirty="0"/>
              <a:t>So we developed an automated robotic</a:t>
            </a:r>
            <a:r>
              <a:rPr lang="en-US" baseline="0" dirty="0"/>
              <a:t> SMS software with functionality that allowed us to send pre-programmed text messages at any specified time of day, and in any preferred language</a:t>
            </a:r>
            <a:endParaRPr lang="en-US" dirty="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ahoma" pitchFamily="34" charset="0"/>
              </a:defRPr>
            </a:lvl1pPr>
            <a:lvl2pPr marL="791489" indent="-304420" eaLnBrk="0" hangingPunct="0">
              <a:defRPr sz="2600">
                <a:solidFill>
                  <a:schemeClr val="tx1"/>
                </a:solidFill>
                <a:latin typeface="Tahoma" pitchFamily="34" charset="0"/>
              </a:defRPr>
            </a:lvl2pPr>
            <a:lvl3pPr marL="1217677" indent="-243535" eaLnBrk="0" hangingPunct="0">
              <a:defRPr sz="2600">
                <a:solidFill>
                  <a:schemeClr val="tx1"/>
                </a:solidFill>
                <a:latin typeface="Tahoma" pitchFamily="34" charset="0"/>
              </a:defRPr>
            </a:lvl3pPr>
            <a:lvl4pPr marL="1704746" indent="-243535" eaLnBrk="0" hangingPunct="0">
              <a:defRPr sz="2600">
                <a:solidFill>
                  <a:schemeClr val="tx1"/>
                </a:solidFill>
                <a:latin typeface="Tahoma" pitchFamily="34" charset="0"/>
              </a:defRPr>
            </a:lvl4pPr>
            <a:lvl5pPr marL="2191818" indent="-243535" eaLnBrk="0" hangingPunct="0">
              <a:defRPr sz="2600">
                <a:solidFill>
                  <a:schemeClr val="tx1"/>
                </a:solidFill>
                <a:latin typeface="Tahoma" pitchFamily="34" charset="0"/>
              </a:defRPr>
            </a:lvl5pPr>
            <a:lvl6pPr marL="2678888" indent="-243535" eaLnBrk="0" fontAlgn="base" hangingPunct="0">
              <a:spcBef>
                <a:spcPct val="0"/>
              </a:spcBef>
              <a:spcAft>
                <a:spcPct val="0"/>
              </a:spcAft>
              <a:defRPr sz="2600">
                <a:solidFill>
                  <a:schemeClr val="tx1"/>
                </a:solidFill>
                <a:latin typeface="Tahoma" pitchFamily="34" charset="0"/>
              </a:defRPr>
            </a:lvl6pPr>
            <a:lvl7pPr marL="3165957" indent="-243535" eaLnBrk="0" fontAlgn="base" hangingPunct="0">
              <a:spcBef>
                <a:spcPct val="0"/>
              </a:spcBef>
              <a:spcAft>
                <a:spcPct val="0"/>
              </a:spcAft>
              <a:defRPr sz="2600">
                <a:solidFill>
                  <a:schemeClr val="tx1"/>
                </a:solidFill>
                <a:latin typeface="Tahoma" pitchFamily="34" charset="0"/>
              </a:defRPr>
            </a:lvl7pPr>
            <a:lvl8pPr marL="3653027" indent="-243535" eaLnBrk="0" fontAlgn="base" hangingPunct="0">
              <a:spcBef>
                <a:spcPct val="0"/>
              </a:spcBef>
              <a:spcAft>
                <a:spcPct val="0"/>
              </a:spcAft>
              <a:defRPr sz="2600">
                <a:solidFill>
                  <a:schemeClr val="tx1"/>
                </a:solidFill>
                <a:latin typeface="Tahoma" pitchFamily="34" charset="0"/>
              </a:defRPr>
            </a:lvl8pPr>
            <a:lvl9pPr marL="4140099" indent="-243535" eaLnBrk="0" fontAlgn="base" hangingPunct="0">
              <a:spcBef>
                <a:spcPct val="0"/>
              </a:spcBef>
              <a:spcAft>
                <a:spcPct val="0"/>
              </a:spcAft>
              <a:defRPr sz="2600">
                <a:solidFill>
                  <a:schemeClr val="tx1"/>
                </a:solidFill>
                <a:latin typeface="Tahoma" pitchFamily="34" charset="0"/>
              </a:defRPr>
            </a:lvl9pPr>
          </a:lstStyle>
          <a:p>
            <a:pPr eaLnBrk="1" hangingPunct="1"/>
            <a:fld id="{D06CB55C-56B2-4469-96BB-6A16B16D116F}" type="slidenum">
              <a:rPr lang="en-GB" sz="1300"/>
              <a:pPr eaLnBrk="1" hangingPunct="1"/>
              <a:t>16</a:t>
            </a:fld>
            <a:endParaRPr lang="en-GB"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697" indent="-185697">
              <a:buFont typeface="Arial" pitchFamily="34" charset="0"/>
              <a:buChar char="•"/>
            </a:pPr>
            <a:r>
              <a:rPr lang="en-US" dirty="0"/>
              <a:t>We then conducted a randomized trial to compare SMS with standard of care</a:t>
            </a:r>
          </a:p>
          <a:p>
            <a:pPr marL="185697" indent="-185697">
              <a:buFont typeface="Arial" pitchFamily="34" charset="0"/>
              <a:buChar char="•"/>
            </a:pPr>
            <a:r>
              <a:rPr lang="en-US" dirty="0"/>
              <a:t>In this trial, we screened about ~3,500 men and </a:t>
            </a:r>
            <a:r>
              <a:rPr lang="en-US" baseline="0" dirty="0"/>
              <a:t>randomly assigned 1,200 men to either the SMS or control groups</a:t>
            </a:r>
            <a:endParaRPr lang="en-GB" dirty="0"/>
          </a:p>
        </p:txBody>
      </p:sp>
      <p:sp>
        <p:nvSpPr>
          <p:cNvPr id="4" name="Slide Number Placeholder 3"/>
          <p:cNvSpPr>
            <a:spLocks noGrp="1"/>
          </p:cNvSpPr>
          <p:nvPr>
            <p:ph type="sldNum" sz="quarter" idx="10"/>
          </p:nvPr>
        </p:nvSpPr>
        <p:spPr/>
        <p:txBody>
          <a:bodyPr/>
          <a:lstStyle/>
          <a:p>
            <a:fld id="{E7392DEE-96B4-4701-B24E-3D011C7EF849}" type="slidenum">
              <a:rPr lang="en-US" smtClean="0"/>
              <a:t>17</a:t>
            </a:fld>
            <a:endParaRPr lang="en-US"/>
          </a:p>
        </p:txBody>
      </p:sp>
    </p:spTree>
    <p:extLst>
      <p:ext uri="{BB962C8B-B14F-4D97-AF65-F5344CB8AC3E}">
        <p14:creationId xmlns:p14="http://schemas.microsoft.com/office/powerpoint/2010/main" val="3013289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697" indent="-185697">
              <a:buFont typeface="Arial" pitchFamily="34" charset="0"/>
              <a:buChar char="•"/>
            </a:pPr>
            <a:r>
              <a:rPr lang="en-US" dirty="0"/>
              <a:t>And followed them up for return to clinic </a:t>
            </a:r>
            <a:r>
              <a:rPr lang="en-US" baseline="0" dirty="0"/>
              <a:t>at day 7 and 42 days</a:t>
            </a:r>
          </a:p>
        </p:txBody>
      </p:sp>
      <p:sp>
        <p:nvSpPr>
          <p:cNvPr id="4" name="Slide Number Placeholder 3"/>
          <p:cNvSpPr>
            <a:spLocks noGrp="1"/>
          </p:cNvSpPr>
          <p:nvPr>
            <p:ph type="sldNum" sz="quarter" idx="10"/>
          </p:nvPr>
        </p:nvSpPr>
        <p:spPr/>
        <p:txBody>
          <a:bodyPr/>
          <a:lstStyle/>
          <a:p>
            <a:fld id="{E7392DEE-96B4-4701-B24E-3D011C7EF849}" type="slidenum">
              <a:rPr lang="en-US" smtClean="0"/>
              <a:t>18</a:t>
            </a:fld>
            <a:endParaRPr lang="en-US"/>
          </a:p>
        </p:txBody>
      </p:sp>
    </p:spTree>
    <p:extLst>
      <p:ext uri="{BB962C8B-B14F-4D97-AF65-F5344CB8AC3E}">
        <p14:creationId xmlns:p14="http://schemas.microsoft.com/office/powerpoint/2010/main" val="4025015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697" indent="-185697">
              <a:buFont typeface="Arial" pitchFamily="34" charset="0"/>
              <a:buChar char="•"/>
            </a:pPr>
            <a:r>
              <a:rPr lang="en-US" dirty="0"/>
              <a:t>We found that men who received SMS after circumcision were significantly more likely to return to clinic for follow-up, than those who did not.</a:t>
            </a:r>
            <a:endParaRPr lang="en-US" baseline="0" dirty="0"/>
          </a:p>
          <a:p>
            <a:pPr marL="185697" indent="-185697">
              <a:buFont typeface="Arial" pitchFamily="34" charset="0"/>
              <a:buChar char="•"/>
            </a:pPr>
            <a:r>
              <a:rPr lang="en-US" baseline="0" dirty="0"/>
              <a:t>The proportion reporting resumption of sex before 42 days did not differ between the SMS and control groups</a:t>
            </a:r>
            <a:endParaRPr lang="en-US" dirty="0"/>
          </a:p>
        </p:txBody>
      </p:sp>
      <p:sp>
        <p:nvSpPr>
          <p:cNvPr id="4" name="Slide Number Placeholder 3"/>
          <p:cNvSpPr>
            <a:spLocks noGrp="1"/>
          </p:cNvSpPr>
          <p:nvPr>
            <p:ph type="sldNum" sz="quarter" idx="10"/>
          </p:nvPr>
        </p:nvSpPr>
        <p:spPr/>
        <p:txBody>
          <a:bodyPr/>
          <a:lstStyle/>
          <a:p>
            <a:fld id="{E7392DEE-96B4-4701-B24E-3D011C7EF849}" type="slidenum">
              <a:rPr lang="en-US" smtClean="0"/>
              <a:t>19</a:t>
            </a:fld>
            <a:endParaRPr lang="en-US"/>
          </a:p>
        </p:txBody>
      </p:sp>
    </p:spTree>
    <p:extLst>
      <p:ext uri="{BB962C8B-B14F-4D97-AF65-F5344CB8AC3E}">
        <p14:creationId xmlns:p14="http://schemas.microsoft.com/office/powerpoint/2010/main" val="261345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My</a:t>
            </a:r>
            <a:r>
              <a:rPr lang="en-US" baseline="0" dirty="0"/>
              <a:t> disclosures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A8D51-ACC0-4941-9861-137A7C15C22D}"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14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rmAutofit/>
          </a:bodyPr>
          <a:lstStyle/>
          <a:p>
            <a:pPr marL="362390" marR="0" lvl="0" indent="-362390" algn="l" defTabSz="966374" rtl="0" eaLnBrk="0" fontAlgn="base" latinLnBrk="0" hangingPunct="0">
              <a:lnSpc>
                <a:spcPct val="100000"/>
              </a:lnSpc>
              <a:spcBef>
                <a:spcPct val="30000"/>
              </a:spcBef>
              <a:spcAft>
                <a:spcPct val="0"/>
              </a:spcAft>
              <a:buClrTx/>
              <a:buSzTx/>
              <a:buFont typeface="Arial" pitchFamily="34" charset="0"/>
              <a:buChar char="•"/>
              <a:tabLst/>
              <a:defRPr/>
            </a:pPr>
            <a:r>
              <a:rPr lang="en-US" baseline="0" dirty="0">
                <a:latin typeface="Calibri (Body)"/>
              </a:rPr>
              <a:t>And so, having demonstrated that SMS text messaging significantly improves clinic return for men undergoing male circumcision for HIV prevention, we wanted to leverage this experience and expand the use of this technology for retention in HIV care broadly</a:t>
            </a:r>
          </a:p>
          <a:p>
            <a:pPr marL="362390" indent="-362390" defTabSz="966374">
              <a:buFont typeface="Arial" pitchFamily="34" charset="0"/>
              <a:buChar char="•"/>
              <a:defRPr/>
            </a:pPr>
            <a:endParaRPr lang="en-US" baseline="0" dirty="0">
              <a:latin typeface="Calibri (Body)"/>
            </a:endParaRPr>
          </a:p>
          <a:p>
            <a:pPr marL="362390" indent="-362390" defTabSz="966374">
              <a:buFont typeface="Arial" pitchFamily="34" charset="0"/>
              <a:buChar char="•"/>
              <a:defRPr/>
            </a:pPr>
            <a:endParaRPr lang="en-US" baseline="0" dirty="0">
              <a:latin typeface="Calibri (Body)"/>
            </a:endParaRPr>
          </a:p>
        </p:txBody>
      </p:sp>
      <p:sp>
        <p:nvSpPr>
          <p:cNvPr id="6" name="Slide Image Placeholder 5"/>
          <p:cNvSpPr>
            <a:spLocks noGrp="1" noRot="1" noChangeAspect="1"/>
          </p:cNvSpPr>
          <p:nvPr>
            <p:ph type="sldImg"/>
          </p:nvPr>
        </p:nvSpPr>
        <p:spPr>
          <a:xfrm>
            <a:off x="-165100" y="515938"/>
            <a:ext cx="4691063" cy="2640012"/>
          </a:xfrm>
        </p:spPr>
      </p:sp>
    </p:spTree>
    <p:extLst>
      <p:ext uri="{BB962C8B-B14F-4D97-AF65-F5344CB8AC3E}">
        <p14:creationId xmlns:p14="http://schemas.microsoft.com/office/powerpoint/2010/main" val="4279017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rmAutofit/>
          </a:bodyPr>
          <a:lstStyle/>
          <a:p>
            <a:pPr marL="362390" indent="-362390" defTabSz="966374">
              <a:buFont typeface="Arial" pitchFamily="34" charset="0"/>
              <a:buChar char="•"/>
              <a:defRPr/>
            </a:pPr>
            <a:r>
              <a:rPr lang="en-US" baseline="0" dirty="0">
                <a:latin typeface="Calibri (Body)"/>
              </a:rPr>
              <a:t>And so we set to find out if we apply this technology to improve retention in care for pregnant women with HIV and their babies</a:t>
            </a:r>
          </a:p>
        </p:txBody>
      </p:sp>
      <p:sp>
        <p:nvSpPr>
          <p:cNvPr id="6" name="Slide Image Placeholder 5"/>
          <p:cNvSpPr>
            <a:spLocks noGrp="1" noRot="1" noChangeAspect="1"/>
          </p:cNvSpPr>
          <p:nvPr>
            <p:ph type="sldImg"/>
          </p:nvPr>
        </p:nvSpPr>
        <p:spPr>
          <a:xfrm>
            <a:off x="-165100" y="515938"/>
            <a:ext cx="4691063" cy="2640012"/>
          </a:xfrm>
        </p:spPr>
      </p:sp>
    </p:spTree>
    <p:extLst>
      <p:ext uri="{BB962C8B-B14F-4D97-AF65-F5344CB8AC3E}">
        <p14:creationId xmlns:p14="http://schemas.microsoft.com/office/powerpoint/2010/main" val="2638286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E38DC-F053-6618-3BEA-13A287F53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B496A-B17D-3AEA-DB58-BACB59BE99D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73D6198-BA11-CAA2-2761-4FA7EE503A64}"/>
              </a:ext>
            </a:extLst>
          </p:cNvPr>
          <p:cNvSpPr>
            <a:spLocks noGrp="1"/>
          </p:cNvSpPr>
          <p:nvPr>
            <p:ph type="body" idx="1"/>
          </p:nvPr>
        </p:nvSpPr>
        <p:spPr/>
        <p:txBody>
          <a:bodyPr/>
          <a:lstStyle/>
          <a:p>
            <a:pPr marL="171450" indent="-171450">
              <a:buFont typeface="Arial" panose="020B0604020202020204" pitchFamily="34" charset="0"/>
              <a:buChar char="•"/>
            </a:pPr>
            <a:r>
              <a:rPr lang="en-US" baseline="0" dirty="0"/>
              <a:t>In this second part I will describe how we applied lessons learned from our male circumcision study to improve retention in care for pregnant women with HIV and their children</a:t>
            </a:r>
          </a:p>
        </p:txBody>
      </p:sp>
      <p:sp>
        <p:nvSpPr>
          <p:cNvPr id="4" name="Slide Number Placeholder 3">
            <a:extLst>
              <a:ext uri="{FF2B5EF4-FFF2-40B4-BE49-F238E27FC236}">
                <a16:creationId xmlns:a16="http://schemas.microsoft.com/office/drawing/2014/main" id="{447D276B-8FA4-3D2D-F4B8-99E84F524D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A8D51-ACC0-4941-9861-137A7C15C22D}"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836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The cascade</a:t>
            </a:r>
            <a:r>
              <a:rPr lang="en-US" baseline="0" dirty="0"/>
              <a:t> of preventing mother to child HIV transmission is complex, due to the different and changing needs of the woman and her infant at each step</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66DDA-5525-402C-BC8E-81BC21DF6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437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indent="-171450" algn="l" defTabSz="877593" rtl="0" eaLnBrk="1" fontAlgn="auto" latinLnBrk="0" hangingPunct="1">
              <a:lnSpc>
                <a:spcPct val="100000"/>
              </a:lnSpc>
              <a:spcBef>
                <a:spcPts val="0"/>
              </a:spcBef>
              <a:spcAft>
                <a:spcPts val="0"/>
              </a:spcAft>
              <a:buClrTx/>
              <a:buSzTx/>
              <a:buFont typeface="Arial"/>
              <a:buChar char="•"/>
              <a:tabLst/>
              <a:defRPr/>
            </a:pPr>
            <a:r>
              <a:rPr lang="en-US" baseline="0" dirty="0"/>
              <a:t>This complex and often precarious path has resulted in high proportions of loss to follow-up during pregnancy and after delivery among pregnant women with HIV in sub-Saharan Africa</a:t>
            </a:r>
          </a:p>
          <a:p>
            <a:pPr marL="171450" indent="-171450" defTabSz="877593">
              <a:buFont typeface="Arial"/>
              <a:buChar char="•"/>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CFA99-31FB-4DC7-923D-3D47BB049E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3693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indent="-171450" algn="l" defTabSz="877593" rtl="0" eaLnBrk="1" fontAlgn="auto" latinLnBrk="0" hangingPunct="1">
              <a:lnSpc>
                <a:spcPct val="100000"/>
              </a:lnSpc>
              <a:spcBef>
                <a:spcPts val="0"/>
              </a:spcBef>
              <a:spcAft>
                <a:spcPts val="0"/>
              </a:spcAft>
              <a:buClrTx/>
              <a:buSzTx/>
              <a:buFont typeface="Arial"/>
              <a:buChar char="•"/>
              <a:tabLst/>
              <a:defRPr/>
            </a:pPr>
            <a:r>
              <a:rPr lang="en-US" baseline="0" dirty="0"/>
              <a:t>In 2013, only an estimated 50% of these women were retained in care within 3 months after delivery.</a:t>
            </a:r>
          </a:p>
          <a:p>
            <a:pPr marL="171450" indent="-171450" defTabSz="877593">
              <a:buFont typeface="Arial"/>
              <a:buChar char="•"/>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CFA99-31FB-4DC7-923D-3D47BB049E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1329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defTabSz="877593">
              <a:buFont typeface="Arial"/>
              <a:buChar char="•"/>
              <a:defRPr/>
            </a:pPr>
            <a:r>
              <a:rPr lang="en-US" baseline="0" dirty="0"/>
              <a:t>Similar drop-offs were observed for infants born to these women</a:t>
            </a:r>
          </a:p>
          <a:p>
            <a:pPr marL="171450" indent="-171450" defTabSz="877593">
              <a:buFont typeface="Arial"/>
              <a:buChar char="•"/>
              <a:defRPr/>
            </a:pPr>
            <a:endParaRPr lang="en-US" baseline="0" dirty="0"/>
          </a:p>
          <a:p>
            <a:pPr marL="171450" indent="-171450" defTabSz="877593">
              <a:buFont typeface="Arial"/>
              <a:buChar char="•"/>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CFA99-31FB-4DC7-923D-3D47BB049E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390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indent="-171450" algn="l" defTabSz="877593" rtl="0" eaLnBrk="1" fontAlgn="auto" latinLnBrk="0" hangingPunct="1">
              <a:lnSpc>
                <a:spcPct val="100000"/>
              </a:lnSpc>
              <a:spcBef>
                <a:spcPts val="0"/>
              </a:spcBef>
              <a:spcAft>
                <a:spcPts val="0"/>
              </a:spcAft>
              <a:buClrTx/>
              <a:buSzTx/>
              <a:buFont typeface="Arial"/>
              <a:buChar char="•"/>
              <a:tabLst/>
              <a:defRPr/>
            </a:pPr>
            <a:r>
              <a:rPr lang="en-US" dirty="0"/>
              <a:t>For example, </a:t>
            </a:r>
            <a:r>
              <a:rPr lang="en-US" baseline="0" dirty="0"/>
              <a:t>only 49% of infants born to these women were tested for HIV at the recommended 6 weeks, and even fewer remained in care after HIV testing</a:t>
            </a:r>
          </a:p>
          <a:p>
            <a:pPr marL="171450" indent="-171450" defTabSz="877593">
              <a:buFont typeface="Arial"/>
              <a:buChar char="•"/>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CFA99-31FB-4DC7-923D-3D47BB049E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9296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U</a:t>
            </a:r>
            <a:r>
              <a:rPr lang="en-US" baseline="0" dirty="0"/>
              <a:t>nfortunately, HIV-positive children who are not identified through testing will remain untreated. Left untreated, 50% of HIV-infected children die in the first year of life.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66DDA-5525-402C-BC8E-81BC21DF6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2456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So from our previous work and that of others there was </a:t>
            </a:r>
            <a:r>
              <a:rPr lang="en-US" baseline="0" dirty="0"/>
              <a:t>emerging evidence that mobile phone technology for health, or mHealth, could play an important role in bridging the retention gaps in PMTCT</a:t>
            </a: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66DDA-5525-402C-BC8E-81BC21DF6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8363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E38DC-F053-6618-3BEA-13A287F53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B496A-B17D-3AEA-DB58-BACB59BE99D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73D6198-BA11-CAA2-2761-4FA7EE503A64}"/>
              </a:ext>
            </a:extLst>
          </p:cNvPr>
          <p:cNvSpPr>
            <a:spLocks noGrp="1"/>
          </p:cNvSpPr>
          <p:nvPr>
            <p:ph type="body" idx="1"/>
          </p:nvPr>
        </p:nvSpPr>
        <p:spPr/>
        <p:txBody>
          <a:bodyPr/>
          <a:lstStyle/>
          <a:p>
            <a:pPr marL="171450" indent="-171450">
              <a:buFont typeface="Arial" panose="020B0604020202020204" pitchFamily="34" charset="0"/>
              <a:buChar char="•"/>
            </a:pPr>
            <a:r>
              <a:rPr lang="en-US" dirty="0"/>
              <a:t>My talk today will include</a:t>
            </a:r>
            <a:r>
              <a:rPr lang="en-US" baseline="0" dirty="0"/>
              <a:t> an overview of three projects that highlight the journey we took to develop and scale SMS text messaging interventions to enhance the reach of HIV service delivery by improving engagement in care</a:t>
            </a:r>
          </a:p>
        </p:txBody>
      </p:sp>
      <p:sp>
        <p:nvSpPr>
          <p:cNvPr id="4" name="Slide Number Placeholder 3">
            <a:extLst>
              <a:ext uri="{FF2B5EF4-FFF2-40B4-BE49-F238E27FC236}">
                <a16:creationId xmlns:a16="http://schemas.microsoft.com/office/drawing/2014/main" id="{447D276B-8FA4-3D2D-F4B8-99E84F524D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A8D51-ACC0-4941-9861-137A7C15C22D}"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199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164549" indent="-164549">
              <a:buFont typeface="Arial" pitchFamily="34" charset="0"/>
              <a:buChar char="•"/>
            </a:pPr>
            <a:r>
              <a:rPr lang="en-US" sz="1200" b="0" i="0" u="none" strike="noStrike" kern="1200" baseline="0" dirty="0">
                <a:solidFill>
                  <a:schemeClr val="tx1"/>
                </a:solidFill>
                <a:latin typeface="+mn-lt"/>
                <a:ea typeface="+mn-ea"/>
                <a:cs typeface="+mn-cs"/>
              </a:rPr>
              <a:t>For this study, we wanted to follow a more systematic approach to scale up, so we mapped out our next steps onto the stages of translational epidemiology</a:t>
            </a:r>
          </a:p>
          <a:p>
            <a:pPr marL="164549" indent="-164549">
              <a:buFont typeface="Arial" pitchFamily="34" charset="0"/>
              <a:buChar char="•"/>
            </a:pPr>
            <a:r>
              <a:rPr lang="en-US" baseline="0" dirty="0"/>
              <a:t>These stages begin with the discovery stage of T0-T1 where an intervention is characterized and described.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ACED-C2E8-4D33-9640-CE336B1E61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316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So we used qualitative research methods to co-design</a:t>
            </a:r>
            <a:r>
              <a:rPr lang="en-US" baseline="0" dirty="0"/>
              <a:t> a theory-based, individually-tailored two-way text messaging intervention to improve retention in postpartum care, as well as increase uptake of infant HIV testing at 6 weeks</a:t>
            </a: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66DDA-5525-402C-BC8E-81BC21DF6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7397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dirty="0"/>
              <a:t>One lesson we learned from our male circumcision study was the importance of intervention co-design</a:t>
            </a:r>
          </a:p>
          <a:p>
            <a:pPr marL="171450" indent="-171450">
              <a:buFont typeface="Arial" panose="020B0604020202020204" pitchFamily="34" charset="0"/>
              <a:buChar char="•"/>
            </a:pPr>
            <a:r>
              <a:rPr lang="en-US" dirty="0"/>
              <a:t>In the male circumcision study, post-intervention interviews suggested that the lack of involvement of patients in design of the intervention likely contributed to the lack of efficacy of SMS for delaying early resumption of sex after circumcision</a:t>
            </a:r>
          </a:p>
        </p:txBody>
      </p:sp>
      <p:sp>
        <p:nvSpPr>
          <p:cNvPr id="716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36B18E-CB6B-40CC-A065-FFEBDA17FE9A}" type="slidenum">
              <a:rPr kumimoji="0" lang="en-GB" sz="1200" b="0" i="0" u="none" strike="noStrike" kern="1200" cap="none" spc="0" normalizeH="0" baseline="0" noProof="0" smtClean="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3684180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So, based on those findings, we used theory-based focus groups to co-design a new SMS intervention</a:t>
            </a:r>
          </a:p>
          <a:p>
            <a:pPr marL="171450" indent="-171450">
              <a:buFont typeface="Arial" panose="020B0604020202020204" pitchFamily="34" charset="0"/>
              <a:buChar char="•"/>
            </a:pPr>
            <a:endParaRPr lang="en-US" dirty="0"/>
          </a:p>
        </p:txBody>
      </p:sp>
      <p:sp>
        <p:nvSpPr>
          <p:cNvPr id="716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36B18E-CB6B-40CC-A065-FFEBDA17FE9A}" type="slidenum">
              <a:rPr kumimoji="0" lang="en-GB" sz="1200" b="0" i="0" u="none" strike="noStrike" kern="1200" cap="none" spc="0" normalizeH="0" baseline="0" noProof="0" smtClean="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3091845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n-US" dirty="0"/>
              <a:t>Following the focus groups, we conducted rapidly iterative human-centered design sessions to refine the message content</a:t>
            </a:r>
          </a:p>
        </p:txBody>
      </p:sp>
      <p:sp>
        <p:nvSpPr>
          <p:cNvPr id="716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36B18E-CB6B-40CC-A065-FFEBDA17FE9A}" type="slidenum">
              <a:rPr kumimoji="0" lang="en-GB" sz="1200" b="0" i="0" u="none" strike="noStrike" kern="1200" cap="none" spc="0" normalizeH="0" baseline="0" noProof="0" smtClean="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3386422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a:p>
        </p:txBody>
      </p:sp>
      <p:sp>
        <p:nvSpPr>
          <p:cNvPr id="716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36B18E-CB6B-40CC-A065-FFEBDA17FE9A}" type="slidenum">
              <a:rPr kumimoji="0" lang="en-GB" sz="1200" b="0" i="0" u="none" strike="noStrike" kern="1200" cap="none" spc="0" normalizeH="0" baseline="0" noProof="0" smtClean="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0" i="0" u="none" strike="noStrike" kern="1200" cap="none" spc="0" normalizeH="0" baseline="0" noProof="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578743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1000" y="685800"/>
            <a:ext cx="6096000" cy="3429000"/>
          </a:xfrm>
          <a:ln/>
        </p:spPr>
      </p:sp>
      <p:sp>
        <p:nvSpPr>
          <p:cNvPr id="60419" name="Notes Placeholder 2"/>
          <p:cNvSpPr>
            <a:spLocks noGrp="1"/>
          </p:cNvSpPr>
          <p:nvPr>
            <p:ph type="body" idx="1"/>
          </p:nvPr>
        </p:nvSpPr>
        <p:spPr>
          <a:noFill/>
          <a:ln/>
        </p:spPr>
        <p:txBody>
          <a:bodyPr/>
          <a:lstStyle/>
          <a:p>
            <a:pPr marL="164549" indent="-164549">
              <a:buFont typeface="Arial" pitchFamily="34" charset="0"/>
              <a:buChar char="•"/>
            </a:pPr>
            <a:r>
              <a:rPr lang="en-US" dirty="0"/>
              <a:t>In</a:t>
            </a:r>
            <a:r>
              <a:rPr lang="en-US" baseline="0" dirty="0"/>
              <a:t> the end, we developed a set of text messages tailored to be sent at specific points during the pregnancy and postpartum period.</a:t>
            </a:r>
          </a:p>
        </p:txBody>
      </p:sp>
      <p:sp>
        <p:nvSpPr>
          <p:cNvPr id="6042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FB731C-8C19-4422-9832-458054ADC2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4252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164549" indent="-164549">
              <a:buFont typeface="Arial" pitchFamily="34" charset="0"/>
              <a:buChar char="•"/>
            </a:pPr>
            <a:r>
              <a:rPr lang="en-US" baseline="0" dirty="0"/>
              <a:t>In the development stage of T2, after co-designing and piloting the intervention, we conducted a randomized trial to assess the efficacy of the intervention. </a:t>
            </a:r>
          </a:p>
          <a:p>
            <a:pPr marL="164549" indent="-164549">
              <a:buFont typeface="Arial" pitchFamily="34" charset="0"/>
              <a:buChar char="•"/>
            </a:pPr>
            <a:endParaRPr lang="en-US" sz="1200" b="0" i="0" u="none" strike="noStrike" kern="1200" baseline="0" dirty="0">
              <a:solidFill>
                <a:schemeClr val="tx1"/>
              </a:solidFill>
              <a:latin typeface="+mn-lt"/>
              <a:ea typeface="+mn-ea"/>
              <a:cs typeface="+mn-cs"/>
            </a:endParaRPr>
          </a:p>
          <a:p>
            <a:pPr marL="164549" indent="-164549">
              <a:buFont typeface="Arial" pitchFamily="34" charset="0"/>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ACED-C2E8-4D33-9640-CE336B1E61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1308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57" indent="-178257">
              <a:buFont typeface="Arial" pitchFamily="34" charset="0"/>
              <a:buChar char="•"/>
            </a:pPr>
            <a:r>
              <a:rPr lang="en-US" dirty="0"/>
              <a:t>In that trial, we screened about 1,300 pregnant women with HIV a</a:t>
            </a:r>
            <a:r>
              <a:rPr lang="en-US" baseline="0" dirty="0"/>
              <a:t>nd randomized 388 to receive SMS or standard care</a:t>
            </a:r>
            <a:endParaRPr lang="en-GB" dirty="0"/>
          </a:p>
        </p:txBody>
      </p:sp>
      <p:sp>
        <p:nvSpPr>
          <p:cNvPr id="4" name="Slide Number Placeholder 3"/>
          <p:cNvSpPr>
            <a:spLocks noGrp="1"/>
          </p:cNvSpPr>
          <p:nvPr>
            <p:ph type="sldNum" sz="quarter" idx="10"/>
          </p:nvPr>
        </p:nvSpPr>
        <p:spPr/>
        <p:txBody>
          <a:bodyPr/>
          <a:lstStyle/>
          <a:p>
            <a:pPr>
              <a:defRPr/>
            </a:pPr>
            <a:fld id="{5A5CFA99-31FB-4DC7-923D-3D47BB049E7B}" type="slidenum">
              <a:rPr lang="en-GB" smtClean="0"/>
              <a:pPr>
                <a:defRPr/>
              </a:pPr>
              <a:t>38</a:t>
            </a:fld>
            <a:endParaRPr lang="en-GB"/>
          </a:p>
        </p:txBody>
      </p:sp>
    </p:spTree>
    <p:extLst>
      <p:ext uri="{BB962C8B-B14F-4D97-AF65-F5344CB8AC3E}">
        <p14:creationId xmlns:p14="http://schemas.microsoft.com/office/powerpoint/2010/main" val="7976552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257" indent="-178257">
              <a:buFont typeface="Arial" pitchFamily="34" charset="0"/>
              <a:buChar char="•"/>
            </a:pPr>
            <a:r>
              <a:rPr lang="en-US" dirty="0"/>
              <a:t>And followed up participants for retention in care, as well as infant HIV testing after delivery</a:t>
            </a:r>
            <a:endParaRPr lang="en-US" baseline="0" dirty="0"/>
          </a:p>
        </p:txBody>
      </p:sp>
      <p:sp>
        <p:nvSpPr>
          <p:cNvPr id="4" name="Slide Number Placeholder 3"/>
          <p:cNvSpPr>
            <a:spLocks noGrp="1"/>
          </p:cNvSpPr>
          <p:nvPr>
            <p:ph type="sldNum" sz="quarter" idx="10"/>
          </p:nvPr>
        </p:nvSpPr>
        <p:spPr/>
        <p:txBody>
          <a:bodyPr/>
          <a:lstStyle/>
          <a:p>
            <a:pPr>
              <a:defRPr/>
            </a:pPr>
            <a:fld id="{5A5CFA99-31FB-4DC7-923D-3D47BB049E7B}" type="slidenum">
              <a:rPr lang="en-GB" smtClean="0"/>
              <a:pPr>
                <a:defRPr/>
              </a:pPr>
              <a:t>39</a:t>
            </a:fld>
            <a:endParaRPr lang="en-GB"/>
          </a:p>
        </p:txBody>
      </p:sp>
    </p:spTree>
    <p:extLst>
      <p:ext uri="{BB962C8B-B14F-4D97-AF65-F5344CB8AC3E}">
        <p14:creationId xmlns:p14="http://schemas.microsoft.com/office/powerpoint/2010/main" val="429482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697" indent="-185697">
              <a:buFont typeface="Arial" pitchFamily="34" charset="0"/>
              <a:buChar char="•"/>
            </a:pPr>
            <a:r>
              <a:rPr lang="en-US" dirty="0"/>
              <a:t>In the early 2000s, three large randomized trials provided overwhelming evidence that male circumcision reduces the risk of HIV acquisition by up to 60%</a:t>
            </a:r>
          </a:p>
          <a:p>
            <a:pPr marL="185697" indent="-185697">
              <a:buFont typeface="Arial" pitchFamily="34" charset="0"/>
              <a:buChar char="•"/>
            </a:pPr>
            <a:r>
              <a:rPr lang="en-US" dirty="0"/>
              <a:t>The first one done in Orange Farm, SA, another in Kisumu, Kenya, and the third in Rakai, Uganda</a:t>
            </a:r>
          </a:p>
        </p:txBody>
      </p:sp>
      <p:sp>
        <p:nvSpPr>
          <p:cNvPr id="4" name="Slide Number Placeholder 3"/>
          <p:cNvSpPr>
            <a:spLocks noGrp="1"/>
          </p:cNvSpPr>
          <p:nvPr>
            <p:ph type="sldNum" sz="quarter" idx="10"/>
          </p:nvPr>
        </p:nvSpPr>
        <p:spPr/>
        <p:txBody>
          <a:bodyPr/>
          <a:lstStyle/>
          <a:p>
            <a:fld id="{E7392DEE-96B4-4701-B24E-3D011C7EF849}" type="slidenum">
              <a:rPr lang="en-US" smtClean="0"/>
              <a:t>4</a:t>
            </a:fld>
            <a:endParaRPr lang="en-US"/>
          </a:p>
        </p:txBody>
      </p:sp>
    </p:spTree>
    <p:extLst>
      <p:ext uri="{BB962C8B-B14F-4D97-AF65-F5344CB8AC3E}">
        <p14:creationId xmlns:p14="http://schemas.microsoft.com/office/powerpoint/2010/main" val="4151812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14" marR="0" indent="-171414"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a:t>
            </a:r>
            <a:r>
              <a:rPr lang="en-US" baseline="0" dirty="0"/>
              <a:t> </a:t>
            </a:r>
            <a:r>
              <a:rPr lang="en-US" dirty="0"/>
              <a:t>cumulative probability of infant</a:t>
            </a:r>
            <a:r>
              <a:rPr lang="en-US" baseline="0" dirty="0"/>
              <a:t> HIV testing </a:t>
            </a:r>
            <a:r>
              <a:rPr lang="en-US" dirty="0"/>
              <a:t>by 8 weeks was significantly higher in the SMS group than the control group as shown in this Kaplan-Meier plot</a:t>
            </a:r>
          </a:p>
          <a:p>
            <a:pPr marL="171414" indent="-171414">
              <a:buFont typeface="Arial" pitchFamily="34" charset="0"/>
              <a:buChar char="•"/>
            </a:pPr>
            <a:endParaRPr lang="en-US" dirty="0"/>
          </a:p>
          <a:p>
            <a:pPr marL="171414" indent="-17141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392DEE-96B4-4701-B24E-3D011C7EF8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459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85694" indent="-185694">
              <a:buFont typeface="Arial" pitchFamily="34" charset="0"/>
              <a:buChar char="•"/>
            </a:pPr>
            <a:r>
              <a:rPr lang="en-US" dirty="0"/>
              <a:t>Similarly,</a:t>
            </a:r>
            <a:r>
              <a:rPr lang="en-US" baseline="0" dirty="0"/>
              <a:t> </a:t>
            </a:r>
            <a:r>
              <a:rPr lang="en-US" dirty="0"/>
              <a:t>the cumulative probability of clinic attendance by 8 weeks was significantly higher in the SMS group than the control group as shown in this Kaplan-Meier plot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392DEE-96B4-4701-B24E-3D011C7EF8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4592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In summary, we found that…</a:t>
            </a:r>
            <a:endParaRPr lang="en-GB" dirty="0"/>
          </a:p>
          <a:p>
            <a:pPr marL="171450" indent="-171450">
              <a:buFont typeface="Arial"/>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392DEE-96B4-4701-B24E-3D011C7EF8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5579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rmAutofit/>
          </a:bodyPr>
          <a:lstStyle/>
          <a:p>
            <a:pPr marL="171450" indent="-171450" defTabSz="966374">
              <a:buFont typeface="Arial" pitchFamily="34" charset="0"/>
              <a:buChar char="•"/>
              <a:defRPr/>
            </a:pPr>
            <a:r>
              <a:rPr lang="en-US" baseline="0" dirty="0">
                <a:latin typeface="Calibri (Body)"/>
              </a:rPr>
              <a:t>And those findings have been described in greater detail in this AIDS article.</a:t>
            </a:r>
          </a:p>
        </p:txBody>
      </p:sp>
      <p:sp>
        <p:nvSpPr>
          <p:cNvPr id="6" name="Slide Image Placeholder 5"/>
          <p:cNvSpPr>
            <a:spLocks noGrp="1" noRot="1" noChangeAspect="1"/>
          </p:cNvSpPr>
          <p:nvPr>
            <p:ph type="sldImg"/>
          </p:nvPr>
        </p:nvSpPr>
        <p:spPr>
          <a:xfrm>
            <a:off x="-165100" y="515938"/>
            <a:ext cx="4691063" cy="2640012"/>
          </a:xfrm>
        </p:spPr>
      </p:sp>
    </p:spTree>
    <p:extLst>
      <p:ext uri="{BB962C8B-B14F-4D97-AF65-F5344CB8AC3E}">
        <p14:creationId xmlns:p14="http://schemas.microsoft.com/office/powerpoint/2010/main" val="29566976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Two</a:t>
            </a:r>
            <a:r>
              <a:rPr lang="en-US" baseline="0" dirty="0"/>
              <a:t> systematic reviews in 2016 later concluded that of all interventions, only mobile phone-based interventions were effective in increasing rates of infant HIV testing and improving retention in postpartum PMTCT care.</a:t>
            </a:r>
          </a:p>
          <a:p>
            <a:pPr marL="171450" indent="-171450">
              <a:buFont typeface="Arial"/>
              <a:buChar char="•"/>
            </a:pP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66DDA-5525-402C-BC8E-81BC21DF6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00505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And this Forest plot from one of the systematic reviews summarizes the evidence for mobile phone-based interventions to increase uptake of infant HIV testing</a:t>
            </a:r>
            <a:endParaRPr lang="en-US" dirty="0"/>
          </a:p>
          <a:p>
            <a:pPr marL="171450" indent="-171450">
              <a:buFont typeface="Arial"/>
              <a:buChar char="•"/>
            </a:pPr>
            <a:endParaRPr lang="en-US"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66DDA-5525-402C-BC8E-81BC21DF6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00505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E38DC-F053-6618-3BEA-13A287F53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B496A-B17D-3AEA-DB58-BACB59BE99D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73D6198-BA11-CAA2-2761-4FA7EE503A64}"/>
              </a:ext>
            </a:extLst>
          </p:cNvPr>
          <p:cNvSpPr>
            <a:spLocks noGrp="1"/>
          </p:cNvSpPr>
          <p:nvPr>
            <p:ph type="body" idx="1"/>
          </p:nvPr>
        </p:nvSpPr>
        <p:spPr/>
        <p:txBody>
          <a:bodyPr/>
          <a:lstStyle/>
          <a:p>
            <a:pPr marL="178257" indent="-178257">
              <a:buFont typeface="Arial" pitchFamily="34" charset="0"/>
              <a:buChar char="•"/>
            </a:pPr>
            <a:r>
              <a:rPr lang="en-GB" dirty="0"/>
              <a:t>Given these findings, that SMS can be leveraged to bridge important gaps in the cascade of care for mother-baby pairs in PMTCT programs in Africa, our next step was to expand this efficacious intervention;</a:t>
            </a:r>
          </a:p>
          <a:p>
            <a:pPr marL="178257" indent="-178257">
              <a:buFont typeface="Arial" pitchFamily="34" charset="0"/>
              <a:buChar char="•"/>
            </a:pPr>
            <a:r>
              <a:rPr lang="en-GB" dirty="0"/>
              <a:t>Essentially to deliver the intervention more broadly</a:t>
            </a:r>
            <a:endParaRPr lang="en-US" dirty="0"/>
          </a:p>
        </p:txBody>
      </p:sp>
      <p:sp>
        <p:nvSpPr>
          <p:cNvPr id="4" name="Slide Number Placeholder 3">
            <a:extLst>
              <a:ext uri="{FF2B5EF4-FFF2-40B4-BE49-F238E27FC236}">
                <a16:creationId xmlns:a16="http://schemas.microsoft.com/office/drawing/2014/main" id="{447D276B-8FA4-3D2D-F4B8-99E84F524D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A8D51-ACC0-4941-9861-137A7C15C22D}"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5097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164549" indent="-164549">
              <a:buFont typeface="Arial" pitchFamily="34" charset="0"/>
              <a:buChar char="•"/>
            </a:pPr>
            <a:r>
              <a:rPr lang="en-US" sz="1200" b="0" i="0" u="none" strike="noStrike" kern="1200" baseline="0" dirty="0">
                <a:solidFill>
                  <a:schemeClr val="tx1"/>
                </a:solidFill>
                <a:latin typeface="+mn-lt"/>
                <a:ea typeface="+mn-ea"/>
                <a:cs typeface="+mn-cs"/>
              </a:rPr>
              <a:t>To direct our next step, we went back to the stages of translational epidemiology.</a:t>
            </a:r>
          </a:p>
          <a:p>
            <a:pPr marL="164549" marR="0" lvl="0" indent="-164549"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u="none" strike="noStrike" kern="1200" baseline="0" dirty="0">
                <a:solidFill>
                  <a:schemeClr val="tx1"/>
                </a:solidFill>
                <a:latin typeface="+mn-lt"/>
                <a:ea typeface="+mn-ea"/>
                <a:cs typeface="+mn-cs"/>
              </a:rPr>
              <a:t>And so, in stage T3, or delivery, the unanswered question was whether the </a:t>
            </a:r>
            <a:r>
              <a:rPr lang="en-US" sz="1200" b="0" i="0" u="none" strike="noStrike" kern="1200" baseline="0" dirty="0" err="1">
                <a:solidFill>
                  <a:schemeClr val="tx1"/>
                </a:solidFill>
                <a:latin typeface="+mn-lt"/>
                <a:ea typeface="+mn-ea"/>
                <a:cs typeface="+mn-cs"/>
              </a:rPr>
              <a:t>TextIT</a:t>
            </a:r>
            <a:r>
              <a:rPr lang="en-US" sz="1200" b="0" i="0" u="none" strike="noStrike" kern="1200" baseline="0" dirty="0">
                <a:solidFill>
                  <a:schemeClr val="tx1"/>
                </a:solidFill>
                <a:latin typeface="+mn-lt"/>
                <a:ea typeface="+mn-ea"/>
                <a:cs typeface="+mn-cs"/>
              </a:rPr>
              <a:t> intervention would be effective in real-world routine care situations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ACED-C2E8-4D33-9640-CE336B1E61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03262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64549" marR="0" lvl="0" indent="-164549"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u="none" strike="noStrike" kern="1200" baseline="0" dirty="0">
                <a:solidFill>
                  <a:schemeClr val="tx1"/>
                </a:solidFill>
                <a:latin typeface="+mn-lt"/>
                <a:ea typeface="+mn-ea"/>
                <a:cs typeface="+mn-cs"/>
              </a:rPr>
              <a:t>To answer this question, </a:t>
            </a:r>
            <a:r>
              <a:rPr lang="en-US" dirty="0"/>
              <a:t>we developed </a:t>
            </a:r>
            <a:r>
              <a:rPr lang="en-US" baseline="0" dirty="0"/>
              <a:t>a project called </a:t>
            </a:r>
            <a:r>
              <a:rPr lang="en-US" baseline="0" dirty="0" err="1"/>
              <a:t>TextIT</a:t>
            </a:r>
            <a:r>
              <a:rPr lang="en-US" baseline="0" dirty="0"/>
              <a:t>, or Texting to Improve Testing </a:t>
            </a:r>
            <a:r>
              <a:rPr lang="en-US" dirty="0"/>
              <a:t>where we used </a:t>
            </a:r>
            <a:r>
              <a:rPr lang="en-US" baseline="0" dirty="0"/>
              <a:t>a pragmatic cluster randomized, stepped wedge trial to expand this intervention to 20 clinics in western Kenya</a:t>
            </a:r>
          </a:p>
          <a:p>
            <a:pPr marL="185694" indent="-185694" defTabSz="990365">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E7392DEE-96B4-4701-B24E-3D011C7EF849}" type="slidenum">
              <a:rPr lang="en-US" smtClean="0"/>
              <a:pPr/>
              <a:t>48</a:t>
            </a:fld>
            <a:endParaRPr lang="en-US"/>
          </a:p>
        </p:txBody>
      </p:sp>
    </p:spTree>
    <p:extLst>
      <p:ext uri="{BB962C8B-B14F-4D97-AF65-F5344CB8AC3E}">
        <p14:creationId xmlns:p14="http://schemas.microsoft.com/office/powerpoint/2010/main" val="2045248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The text</a:t>
            </a:r>
            <a:r>
              <a:rPr lang="en-US" baseline="0" dirty="0"/>
              <a:t> messaging software, </a:t>
            </a:r>
            <a:r>
              <a:rPr lang="en-US" dirty="0"/>
              <a:t>text message content, frequency,</a:t>
            </a:r>
            <a:r>
              <a:rPr lang="en-US" baseline="0" dirty="0"/>
              <a:t> and customization features were exactly the same as for the efficacy trial that I described earlier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66DDA-5525-402C-BC8E-81BC21DF6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38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697" indent="-185697">
              <a:buFont typeface="Arial" pitchFamily="34" charset="0"/>
              <a:buChar char="•"/>
            </a:pPr>
            <a:r>
              <a:rPr lang="en-US" dirty="0"/>
              <a:t>Based on this strong evidence,</a:t>
            </a:r>
            <a:r>
              <a:rPr lang="en-US" baseline="0" dirty="0"/>
              <a:t> </a:t>
            </a:r>
            <a:r>
              <a:rPr lang="en-US" dirty="0"/>
              <a:t>WHO and UNAIDS convened</a:t>
            </a:r>
            <a:r>
              <a:rPr lang="en-US" baseline="0" dirty="0"/>
              <a:t> an expert panel in 2007 that </a:t>
            </a:r>
            <a:r>
              <a:rPr lang="en-US" dirty="0"/>
              <a:t>recommended expansion</a:t>
            </a:r>
            <a:r>
              <a:rPr lang="en-US" baseline="0" dirty="0"/>
              <a:t> of male circumcision services in regions with high HIV prevalence and low male circumcision prevalence</a:t>
            </a:r>
          </a:p>
        </p:txBody>
      </p:sp>
      <p:sp>
        <p:nvSpPr>
          <p:cNvPr id="4" name="Slide Number Placeholder 3"/>
          <p:cNvSpPr>
            <a:spLocks noGrp="1"/>
          </p:cNvSpPr>
          <p:nvPr>
            <p:ph type="sldNum" sz="quarter" idx="10"/>
          </p:nvPr>
        </p:nvSpPr>
        <p:spPr/>
        <p:txBody>
          <a:bodyPr/>
          <a:lstStyle/>
          <a:p>
            <a:fld id="{E7392DEE-96B4-4701-B24E-3D011C7EF849}" type="slidenum">
              <a:rPr lang="en-US" smtClean="0"/>
              <a:t>5</a:t>
            </a:fld>
            <a:endParaRPr lang="en-US"/>
          </a:p>
        </p:txBody>
      </p:sp>
    </p:spTree>
    <p:extLst>
      <p:ext uri="{BB962C8B-B14F-4D97-AF65-F5344CB8AC3E}">
        <p14:creationId xmlns:p14="http://schemas.microsoft.com/office/powerpoint/2010/main" val="15333835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sz="1200" b="0" i="0" u="none" strike="noStrike" kern="1200" baseline="0" dirty="0">
                <a:solidFill>
                  <a:schemeClr val="tx1"/>
                </a:solidFill>
                <a:latin typeface="+mn-lt"/>
                <a:ea typeface="+mn-ea"/>
                <a:cs typeface="+mn-cs"/>
              </a:rPr>
              <a:t>The proportion of infants tested for HIV was 91% in the intervention group and 84% in the control group.</a:t>
            </a:r>
          </a:p>
          <a:p>
            <a:pPr marL="171450" indent="-171450">
              <a:buFont typeface="Arial"/>
              <a:buChar char="•"/>
            </a:pPr>
            <a:r>
              <a:rPr lang="en-US" sz="1200" b="0" i="0" u="none" strike="noStrike" kern="1200" baseline="0" dirty="0">
                <a:solidFill>
                  <a:schemeClr val="tx1"/>
                </a:solidFill>
                <a:latin typeface="+mn-lt"/>
                <a:ea typeface="+mn-ea"/>
                <a:cs typeface="+mn-cs"/>
              </a:rPr>
              <a:t>This difference, however, was not statistically significant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66DDA-5525-402C-BC8E-81BC21DF6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383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sz="1200" b="0" i="0" u="none" strike="noStrike" kern="1200" baseline="0" dirty="0">
                <a:solidFill>
                  <a:schemeClr val="tx1"/>
                </a:solidFill>
                <a:latin typeface="+mn-lt"/>
                <a:ea typeface="+mn-ea"/>
                <a:cs typeface="+mn-cs"/>
              </a:rPr>
              <a:t>We also found that 90% of women in the intervention group were retained in postpartum care, compared to 76% in the control group</a:t>
            </a:r>
          </a:p>
          <a:p>
            <a:pPr marL="171450" indent="-171450">
              <a:buFont typeface="Arial"/>
              <a:buChar char="•"/>
            </a:pPr>
            <a:r>
              <a:rPr lang="en-US" sz="1200" b="0" i="0" u="none" strike="noStrike" kern="1200" baseline="0" dirty="0">
                <a:solidFill>
                  <a:schemeClr val="tx1"/>
                </a:solidFill>
                <a:latin typeface="+mn-lt"/>
                <a:ea typeface="+mn-ea"/>
                <a:cs typeface="+mn-cs"/>
              </a:rPr>
              <a:t>This difference also was not statistically significant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66DDA-5525-402C-BC8E-81BC21DF6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3833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b="0" i="0" u="none" strike="noStrike" kern="1200" baseline="0" dirty="0">
                <a:solidFill>
                  <a:schemeClr val="tx1"/>
                </a:solidFill>
                <a:latin typeface="+mn-lt"/>
                <a:ea typeface="+mn-ea"/>
                <a:cs typeface="+mn-cs"/>
              </a:rPr>
              <a:t>We interpreted the results here in the context of the earlier efficacy trial as well as other ongoing public health efforts to improve retention</a:t>
            </a:r>
          </a:p>
          <a:p>
            <a:pPr marL="171450" indent="-171450">
              <a:buFont typeface="Arial"/>
              <a:buChar char="•"/>
            </a:pPr>
            <a:r>
              <a:rPr lang="en-US" sz="1200" b="0" i="0" u="none" strike="noStrike" kern="1200" baseline="0" dirty="0">
                <a:solidFill>
                  <a:schemeClr val="tx1"/>
                </a:solidFill>
                <a:latin typeface="+mn-lt"/>
                <a:ea typeface="+mn-ea"/>
                <a:cs typeface="+mn-cs"/>
              </a:rPr>
              <a:t>For example, health workers at control facilities were aware of ongoing monitoring and therefore likely made the extra effort to counsel women about the importance of engagement in care</a:t>
            </a:r>
          </a:p>
          <a:p>
            <a:pPr marL="171450" indent="-171450">
              <a:buFont typeface="Arial"/>
              <a:buChar char="•"/>
            </a:pPr>
            <a:r>
              <a:rPr lang="en-US" sz="1200" b="0" i="0" u="none" strike="noStrike" kern="1200" baseline="0" dirty="0">
                <a:solidFill>
                  <a:schemeClr val="tx1"/>
                </a:solidFill>
                <a:latin typeface="+mn-lt"/>
                <a:ea typeface="+mn-ea"/>
                <a:cs typeface="+mn-cs"/>
              </a:rPr>
              <a:t>But more importantly, at the time of this trial there were multiple concerted efforts by programs in Kenya aimed at increasing infant HIV testing to meet the deadlines for achieve elimination of mother-to-child HIV transmission</a:t>
            </a:r>
          </a:p>
          <a:p>
            <a:pPr marL="171450" indent="-171450">
              <a:buFont typeface="Arial"/>
              <a:buChar char="•"/>
            </a:pPr>
            <a:endParaRPr lang="en-US" sz="1200" b="0" i="0" u="none" strike="noStrike" kern="1200" baseline="0" dirty="0">
              <a:solidFill>
                <a:schemeClr val="tx1"/>
              </a:solidFill>
              <a:latin typeface="+mn-lt"/>
              <a:ea typeface="+mn-ea"/>
              <a:cs typeface="+mn-cs"/>
            </a:endParaRPr>
          </a:p>
          <a:p>
            <a:pPr marL="171450" indent="-171450">
              <a:buFont typeface="Arial"/>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D566DDA-5525-402C-BC8E-81BC21DF6E36}" type="slidenum">
              <a:rPr lang="en-US" smtClean="0"/>
              <a:t>52</a:t>
            </a:fld>
            <a:endParaRPr lang="en-US"/>
          </a:p>
        </p:txBody>
      </p:sp>
    </p:spTree>
    <p:extLst>
      <p:ext uri="{BB962C8B-B14F-4D97-AF65-F5344CB8AC3E}">
        <p14:creationId xmlns:p14="http://schemas.microsoft.com/office/powerpoint/2010/main" val="2843833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baseline="0" dirty="0"/>
              <a:t>An important question was whether the </a:t>
            </a:r>
            <a:r>
              <a:rPr lang="en-US" dirty="0"/>
              <a:t>small absolute increase in proportion of infants tested and women retained has a public health significance. </a:t>
            </a:r>
          </a:p>
          <a:p>
            <a:pPr marL="171450" indent="-171450">
              <a:buFont typeface="Arial"/>
              <a:buChar char="•"/>
            </a:pPr>
            <a:r>
              <a:rPr lang="en-US" dirty="0"/>
              <a:t>AND THE ANSWER IS YES!</a:t>
            </a:r>
          </a:p>
          <a:p>
            <a:pPr marL="171450" indent="-171450">
              <a:buFont typeface="Arial"/>
              <a:buChar char="•"/>
            </a:pPr>
            <a:r>
              <a:rPr lang="en-US" dirty="0"/>
              <a:t>This</a:t>
            </a:r>
            <a:r>
              <a:rPr lang="en-US" baseline="0" dirty="0"/>
              <a:t> is important because we know that there are other structural barriers that cannot be overcome by text messaging alone.</a:t>
            </a:r>
            <a:endParaRPr lang="en-US" dirty="0"/>
          </a:p>
          <a:p>
            <a:pPr marL="171450" indent="-171450">
              <a:buFont typeface="Arial"/>
              <a:buChar char="•"/>
            </a:pPr>
            <a:r>
              <a:rPr lang="en-US" dirty="0"/>
              <a:t>And so we concluded that pairing of system improvements with SMS could achieve &gt;90% testing under real-world routine care conditions</a:t>
            </a:r>
          </a:p>
        </p:txBody>
      </p:sp>
      <p:sp>
        <p:nvSpPr>
          <p:cNvPr id="4" name="Slide Number Placeholder 3"/>
          <p:cNvSpPr>
            <a:spLocks noGrp="1"/>
          </p:cNvSpPr>
          <p:nvPr>
            <p:ph type="sldNum" sz="quarter" idx="10"/>
          </p:nvPr>
        </p:nvSpPr>
        <p:spPr/>
        <p:txBody>
          <a:bodyPr/>
          <a:lstStyle/>
          <a:p>
            <a:fld id="{CD566DDA-5525-402C-BC8E-81BC21DF6E36}" type="slidenum">
              <a:rPr lang="en-US" smtClean="0"/>
              <a:t>53</a:t>
            </a:fld>
            <a:endParaRPr lang="en-US"/>
          </a:p>
        </p:txBody>
      </p:sp>
    </p:spTree>
    <p:extLst>
      <p:ext uri="{BB962C8B-B14F-4D97-AF65-F5344CB8AC3E}">
        <p14:creationId xmlns:p14="http://schemas.microsoft.com/office/powerpoint/2010/main" val="2843833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E38DC-F053-6618-3BEA-13A287F53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B496A-B17D-3AEA-DB58-BACB59BE99D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73D6198-BA11-CAA2-2761-4FA7EE503A64}"/>
              </a:ext>
            </a:extLst>
          </p:cNvPr>
          <p:cNvSpPr>
            <a:spLocks noGrp="1"/>
          </p:cNvSpPr>
          <p:nvPr>
            <p:ph type="body" idx="1"/>
          </p:nvPr>
        </p:nvSpPr>
        <p:spPr/>
        <p:txBody>
          <a:bodyPr/>
          <a:lstStyle/>
          <a:p>
            <a:pPr marL="178257" indent="-178257">
              <a:buFont typeface="Arial" pitchFamily="34" charset="0"/>
              <a:buChar char="•"/>
            </a:pPr>
            <a:r>
              <a:rPr lang="en-GB" dirty="0"/>
              <a:t>So in conclusion:</a:t>
            </a:r>
            <a:endParaRPr lang="en-US" dirty="0"/>
          </a:p>
        </p:txBody>
      </p:sp>
      <p:sp>
        <p:nvSpPr>
          <p:cNvPr id="4" name="Slide Number Placeholder 3">
            <a:extLst>
              <a:ext uri="{FF2B5EF4-FFF2-40B4-BE49-F238E27FC236}">
                <a16:creationId xmlns:a16="http://schemas.microsoft.com/office/drawing/2014/main" id="{447D276B-8FA4-3D2D-F4B8-99E84F524D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A8D51-ACC0-4941-9861-137A7C15C22D}"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5695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sz="1200" b="0" i="0" u="none" strike="noStrike" kern="1200" baseline="0" dirty="0">
                <a:solidFill>
                  <a:schemeClr val="tx1"/>
                </a:solidFill>
                <a:latin typeface="+mn-lt"/>
                <a:ea typeface="+mn-ea"/>
                <a:cs typeface="+mn-cs"/>
              </a:rPr>
              <a:t>Our journey of SMS text messaging showed us that:</a:t>
            </a:r>
          </a:p>
          <a:p>
            <a:pPr marL="171450" marR="0" lvl="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b="0" i="0" u="none" strike="noStrike" kern="1200" baseline="0" dirty="0">
                <a:solidFill>
                  <a:schemeClr val="tx1"/>
                </a:solidFill>
                <a:latin typeface="+mn-lt"/>
                <a:ea typeface="+mn-ea"/>
                <a:cs typeface="+mn-cs"/>
              </a:rPr>
              <a:t>And I’ll just end with some examples of how we have since gone on to pair SMS with other health system strengthening interventions to improve engagement and retention in HIV care.</a:t>
            </a:r>
          </a:p>
          <a:p>
            <a:pPr marL="171450" indent="-171450">
              <a:buFont typeface="Arial"/>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D566DDA-5525-402C-BC8E-81BC21DF6E36}" type="slidenum">
              <a:rPr lang="en-US" smtClean="0"/>
              <a:t>55</a:t>
            </a:fld>
            <a:endParaRPr lang="en-US"/>
          </a:p>
        </p:txBody>
      </p:sp>
    </p:spTree>
    <p:extLst>
      <p:ext uri="{BB962C8B-B14F-4D97-AF65-F5344CB8AC3E}">
        <p14:creationId xmlns:p14="http://schemas.microsoft.com/office/powerpoint/2010/main" val="2937095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sz="1200" b="0" i="0" u="none" strike="noStrike" kern="1200" baseline="0" dirty="0">
                <a:solidFill>
                  <a:schemeClr val="tx1"/>
                </a:solidFill>
                <a:latin typeface="+mn-lt"/>
                <a:ea typeface="+mn-ea"/>
                <a:cs typeface="+mn-cs"/>
              </a:rPr>
              <a:t>In this example we paired SMS text messaging with peer support in the form of community mentor mothers, in a factorial cluster-randomized trial</a:t>
            </a:r>
          </a:p>
        </p:txBody>
      </p:sp>
      <p:sp>
        <p:nvSpPr>
          <p:cNvPr id="4" name="Slide Number Placeholder 3"/>
          <p:cNvSpPr>
            <a:spLocks noGrp="1"/>
          </p:cNvSpPr>
          <p:nvPr>
            <p:ph type="sldNum" sz="quarter" idx="10"/>
          </p:nvPr>
        </p:nvSpPr>
        <p:spPr/>
        <p:txBody>
          <a:bodyPr/>
          <a:lstStyle/>
          <a:p>
            <a:fld id="{CD566DDA-5525-402C-BC8E-81BC21DF6E36}" type="slidenum">
              <a:rPr lang="en-US" smtClean="0"/>
              <a:t>56</a:t>
            </a:fld>
            <a:endParaRPr lang="en-US"/>
          </a:p>
        </p:txBody>
      </p:sp>
    </p:spTree>
    <p:extLst>
      <p:ext uri="{BB962C8B-B14F-4D97-AF65-F5344CB8AC3E}">
        <p14:creationId xmlns:p14="http://schemas.microsoft.com/office/powerpoint/2010/main" val="1534728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sz="1200" b="0" i="0" u="none" strike="noStrike" kern="1200" baseline="0" dirty="0">
                <a:solidFill>
                  <a:schemeClr val="tx1"/>
                </a:solidFill>
                <a:latin typeface="+mn-lt"/>
                <a:ea typeface="+mn-ea"/>
                <a:cs typeface="+mn-cs"/>
              </a:rPr>
              <a:t>And in this other example just published last year, we paired SMS text messaging with conditional cash transfers to overcome structural barriers to engagement in HIV care, using a sequential multiple assignment randomized trial</a:t>
            </a:r>
          </a:p>
        </p:txBody>
      </p:sp>
      <p:sp>
        <p:nvSpPr>
          <p:cNvPr id="4" name="Slide Number Placeholder 3"/>
          <p:cNvSpPr>
            <a:spLocks noGrp="1"/>
          </p:cNvSpPr>
          <p:nvPr>
            <p:ph type="sldNum" sz="quarter" idx="10"/>
          </p:nvPr>
        </p:nvSpPr>
        <p:spPr/>
        <p:txBody>
          <a:bodyPr/>
          <a:lstStyle/>
          <a:p>
            <a:fld id="{CD566DDA-5525-402C-BC8E-81BC21DF6E36}" type="slidenum">
              <a:rPr lang="en-US" smtClean="0"/>
              <a:t>57</a:t>
            </a:fld>
            <a:endParaRPr lang="en-US"/>
          </a:p>
        </p:txBody>
      </p:sp>
    </p:spTree>
    <p:extLst>
      <p:ext uri="{BB962C8B-B14F-4D97-AF65-F5344CB8AC3E}">
        <p14:creationId xmlns:p14="http://schemas.microsoft.com/office/powerpoint/2010/main" val="23198272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other words, we are continuing to eat the elephant in small pieces.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DA8D51-ACC0-4941-9861-137A7C15C22D}" type="slidenum">
              <a:rPr kumimoji="0" lang="en-K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K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0510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I</a:t>
            </a:r>
            <a:r>
              <a:rPr lang="en-US" baseline="0" dirty="0"/>
              <a:t> want to thank the following individuals who all played important roles in helping me complete this research.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66DDA-5525-402C-BC8E-81BC21DF6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872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697" indent="-185697" defTabSz="990382">
              <a:buFont typeface="Arial" pitchFamily="34" charset="0"/>
              <a:buChar char="•"/>
              <a:defRPr/>
            </a:pPr>
            <a:r>
              <a:rPr lang="en-US" dirty="0"/>
              <a:t>That</a:t>
            </a:r>
            <a:r>
              <a:rPr lang="en-US" baseline="0" dirty="0"/>
              <a:t> recommendation</a:t>
            </a:r>
            <a:r>
              <a:rPr lang="en-US" dirty="0"/>
              <a:t> applied to Kenya in a special way because overall prevalence of male circumcision in Kenya was high at 85%.</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ahoma" pitchFamily="34" charset="0"/>
              </a:defRPr>
            </a:lvl1pPr>
            <a:lvl2pPr marL="791489" indent="-304420" eaLnBrk="0" hangingPunct="0">
              <a:defRPr sz="2600">
                <a:solidFill>
                  <a:schemeClr val="tx1"/>
                </a:solidFill>
                <a:latin typeface="Tahoma" pitchFamily="34" charset="0"/>
              </a:defRPr>
            </a:lvl2pPr>
            <a:lvl3pPr marL="1217677" indent="-243535" eaLnBrk="0" hangingPunct="0">
              <a:defRPr sz="2600">
                <a:solidFill>
                  <a:schemeClr val="tx1"/>
                </a:solidFill>
                <a:latin typeface="Tahoma" pitchFamily="34" charset="0"/>
              </a:defRPr>
            </a:lvl3pPr>
            <a:lvl4pPr marL="1704746" indent="-243535" eaLnBrk="0" hangingPunct="0">
              <a:defRPr sz="2600">
                <a:solidFill>
                  <a:schemeClr val="tx1"/>
                </a:solidFill>
                <a:latin typeface="Tahoma" pitchFamily="34" charset="0"/>
              </a:defRPr>
            </a:lvl4pPr>
            <a:lvl5pPr marL="2191818" indent="-243535" eaLnBrk="0" hangingPunct="0">
              <a:defRPr sz="2600">
                <a:solidFill>
                  <a:schemeClr val="tx1"/>
                </a:solidFill>
                <a:latin typeface="Tahoma" pitchFamily="34" charset="0"/>
              </a:defRPr>
            </a:lvl5pPr>
            <a:lvl6pPr marL="2678888" indent="-243535" eaLnBrk="0" fontAlgn="base" hangingPunct="0">
              <a:spcBef>
                <a:spcPct val="0"/>
              </a:spcBef>
              <a:spcAft>
                <a:spcPct val="0"/>
              </a:spcAft>
              <a:defRPr sz="2600">
                <a:solidFill>
                  <a:schemeClr val="tx1"/>
                </a:solidFill>
                <a:latin typeface="Tahoma" pitchFamily="34" charset="0"/>
              </a:defRPr>
            </a:lvl6pPr>
            <a:lvl7pPr marL="3165957" indent="-243535" eaLnBrk="0" fontAlgn="base" hangingPunct="0">
              <a:spcBef>
                <a:spcPct val="0"/>
              </a:spcBef>
              <a:spcAft>
                <a:spcPct val="0"/>
              </a:spcAft>
              <a:defRPr sz="2600">
                <a:solidFill>
                  <a:schemeClr val="tx1"/>
                </a:solidFill>
                <a:latin typeface="Tahoma" pitchFamily="34" charset="0"/>
              </a:defRPr>
            </a:lvl7pPr>
            <a:lvl8pPr marL="3653027" indent="-243535" eaLnBrk="0" fontAlgn="base" hangingPunct="0">
              <a:spcBef>
                <a:spcPct val="0"/>
              </a:spcBef>
              <a:spcAft>
                <a:spcPct val="0"/>
              </a:spcAft>
              <a:defRPr sz="2600">
                <a:solidFill>
                  <a:schemeClr val="tx1"/>
                </a:solidFill>
                <a:latin typeface="Tahoma" pitchFamily="34" charset="0"/>
              </a:defRPr>
            </a:lvl8pPr>
            <a:lvl9pPr marL="4140099" indent="-243535" eaLnBrk="0" fontAlgn="base" hangingPunct="0">
              <a:spcBef>
                <a:spcPct val="0"/>
              </a:spcBef>
              <a:spcAft>
                <a:spcPct val="0"/>
              </a:spcAft>
              <a:defRPr sz="2600">
                <a:solidFill>
                  <a:schemeClr val="tx1"/>
                </a:solidFill>
                <a:latin typeface="Tahoma" pitchFamily="34" charset="0"/>
              </a:defRPr>
            </a:lvl9pPr>
          </a:lstStyle>
          <a:p>
            <a:pPr eaLnBrk="1" hangingPunct="1"/>
            <a:fld id="{608892CD-CCE4-4C06-B347-A2EDCAB81AB1}" type="slidenum">
              <a:rPr lang="en-GB" sz="1300"/>
              <a:pPr eaLnBrk="1" hangingPunct="1"/>
              <a:t>6</a:t>
            </a:fld>
            <a:endParaRPr lang="en-GB" sz="13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The</a:t>
            </a:r>
            <a:r>
              <a:rPr lang="en-US" baseline="0" dirty="0"/>
              <a:t> </a:t>
            </a:r>
            <a:r>
              <a:rPr lang="en-US" baseline="0" dirty="0" err="1"/>
              <a:t>TextIT</a:t>
            </a:r>
            <a:r>
              <a:rPr lang="en-US" baseline="0" dirty="0"/>
              <a:t> study team who worked tirelessly to make these studies succeed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66DDA-5525-402C-BC8E-81BC21DF6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7978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And my mentors and collaborators, in particular Elvin Geng and Elizabeth Bukusi</a:t>
            </a:r>
          </a:p>
        </p:txBody>
      </p:sp>
      <p:sp>
        <p:nvSpPr>
          <p:cNvPr id="4" name="Slide Number Placeholder 3"/>
          <p:cNvSpPr>
            <a:spLocks noGrp="1"/>
          </p:cNvSpPr>
          <p:nvPr>
            <p:ph type="sldNum" sz="quarter" idx="5"/>
          </p:nvPr>
        </p:nvSpPr>
        <p:spPr/>
        <p:txBody>
          <a:bodyPr/>
          <a:lstStyle/>
          <a:p>
            <a:fld id="{458E4ACB-ECE2-4537-B94F-3FE463C30072}" type="slidenum">
              <a:rPr lang="en-US" altLang="en-US" smtClean="0"/>
              <a:pPr/>
              <a:t>61</a:t>
            </a:fld>
            <a:endParaRPr lang="en-US" altLang="en-US"/>
          </a:p>
        </p:txBody>
      </p:sp>
    </p:spTree>
    <p:extLst>
      <p:ext uri="{BB962C8B-B14F-4D97-AF65-F5344CB8AC3E}">
        <p14:creationId xmlns:p14="http://schemas.microsoft.com/office/powerpoint/2010/main" val="386621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697" indent="-185697" defTabSz="990382">
              <a:buFont typeface="Arial" pitchFamily="34" charset="0"/>
              <a:buChar char="•"/>
              <a:defRPr/>
            </a:pPr>
            <a:r>
              <a:rPr lang="en-US" dirty="0"/>
              <a:t>However, in the region formerly known as the Nyanza province, the setting in which the Kenyan RCT on male circumcision was conducted,</a:t>
            </a:r>
            <a:r>
              <a:rPr lang="en-US" baseline="0" dirty="0"/>
              <a:t> </a:t>
            </a:r>
            <a:r>
              <a:rPr lang="en-US" dirty="0"/>
              <a:t>only about 48% of men at that time were circumcised in a region with 15% HIV prevalence</a:t>
            </a:r>
            <a:endParaRPr lang="en-US" i="0" dirty="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ahoma" pitchFamily="34" charset="0"/>
              </a:defRPr>
            </a:lvl1pPr>
            <a:lvl2pPr marL="791489" indent="-304420" eaLnBrk="0" hangingPunct="0">
              <a:defRPr sz="2600">
                <a:solidFill>
                  <a:schemeClr val="tx1"/>
                </a:solidFill>
                <a:latin typeface="Tahoma" pitchFamily="34" charset="0"/>
              </a:defRPr>
            </a:lvl2pPr>
            <a:lvl3pPr marL="1217677" indent="-243535" eaLnBrk="0" hangingPunct="0">
              <a:defRPr sz="2600">
                <a:solidFill>
                  <a:schemeClr val="tx1"/>
                </a:solidFill>
                <a:latin typeface="Tahoma" pitchFamily="34" charset="0"/>
              </a:defRPr>
            </a:lvl3pPr>
            <a:lvl4pPr marL="1704746" indent="-243535" eaLnBrk="0" hangingPunct="0">
              <a:defRPr sz="2600">
                <a:solidFill>
                  <a:schemeClr val="tx1"/>
                </a:solidFill>
                <a:latin typeface="Tahoma" pitchFamily="34" charset="0"/>
              </a:defRPr>
            </a:lvl4pPr>
            <a:lvl5pPr marL="2191818" indent="-243535" eaLnBrk="0" hangingPunct="0">
              <a:defRPr sz="2600">
                <a:solidFill>
                  <a:schemeClr val="tx1"/>
                </a:solidFill>
                <a:latin typeface="Tahoma" pitchFamily="34" charset="0"/>
              </a:defRPr>
            </a:lvl5pPr>
            <a:lvl6pPr marL="2678888" indent="-243535" eaLnBrk="0" fontAlgn="base" hangingPunct="0">
              <a:spcBef>
                <a:spcPct val="0"/>
              </a:spcBef>
              <a:spcAft>
                <a:spcPct val="0"/>
              </a:spcAft>
              <a:defRPr sz="2600">
                <a:solidFill>
                  <a:schemeClr val="tx1"/>
                </a:solidFill>
                <a:latin typeface="Tahoma" pitchFamily="34" charset="0"/>
              </a:defRPr>
            </a:lvl6pPr>
            <a:lvl7pPr marL="3165957" indent="-243535" eaLnBrk="0" fontAlgn="base" hangingPunct="0">
              <a:spcBef>
                <a:spcPct val="0"/>
              </a:spcBef>
              <a:spcAft>
                <a:spcPct val="0"/>
              </a:spcAft>
              <a:defRPr sz="2600">
                <a:solidFill>
                  <a:schemeClr val="tx1"/>
                </a:solidFill>
                <a:latin typeface="Tahoma" pitchFamily="34" charset="0"/>
              </a:defRPr>
            </a:lvl7pPr>
            <a:lvl8pPr marL="3653027" indent="-243535" eaLnBrk="0" fontAlgn="base" hangingPunct="0">
              <a:spcBef>
                <a:spcPct val="0"/>
              </a:spcBef>
              <a:spcAft>
                <a:spcPct val="0"/>
              </a:spcAft>
              <a:defRPr sz="2600">
                <a:solidFill>
                  <a:schemeClr val="tx1"/>
                </a:solidFill>
                <a:latin typeface="Tahoma" pitchFamily="34" charset="0"/>
              </a:defRPr>
            </a:lvl8pPr>
            <a:lvl9pPr marL="4140099" indent="-243535" eaLnBrk="0" fontAlgn="base" hangingPunct="0">
              <a:spcBef>
                <a:spcPct val="0"/>
              </a:spcBef>
              <a:spcAft>
                <a:spcPct val="0"/>
              </a:spcAft>
              <a:defRPr sz="2600">
                <a:solidFill>
                  <a:schemeClr val="tx1"/>
                </a:solidFill>
                <a:latin typeface="Tahoma" pitchFamily="34" charset="0"/>
              </a:defRPr>
            </a:lvl9pPr>
          </a:lstStyle>
          <a:p>
            <a:pPr eaLnBrk="1" hangingPunct="1"/>
            <a:fld id="{608892CD-CCE4-4C06-B347-A2EDCAB81AB1}" type="slidenum">
              <a:rPr lang="en-GB" sz="1300"/>
              <a:pPr eaLnBrk="1" hangingPunct="1"/>
              <a:t>7</a:t>
            </a:fld>
            <a:endParaRPr lang="en-GB"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697" indent="-185697">
              <a:buFont typeface="Arial" pitchFamily="34" charset="0"/>
              <a:buChar char="•"/>
            </a:pPr>
            <a:r>
              <a:rPr lang="en-US" dirty="0"/>
              <a:t>And so in Kenya,</a:t>
            </a:r>
            <a:r>
              <a:rPr lang="en-US" baseline="0" dirty="0"/>
              <a:t> male circumcision was swiftly added on to the armamentarium for HIV prevention</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ahoma" pitchFamily="34" charset="0"/>
              </a:defRPr>
            </a:lvl1pPr>
            <a:lvl2pPr marL="791489" indent="-304420" eaLnBrk="0" hangingPunct="0">
              <a:defRPr sz="2600">
                <a:solidFill>
                  <a:schemeClr val="tx1"/>
                </a:solidFill>
                <a:latin typeface="Tahoma" pitchFamily="34" charset="0"/>
              </a:defRPr>
            </a:lvl2pPr>
            <a:lvl3pPr marL="1217677" indent="-243535" eaLnBrk="0" hangingPunct="0">
              <a:defRPr sz="2600">
                <a:solidFill>
                  <a:schemeClr val="tx1"/>
                </a:solidFill>
                <a:latin typeface="Tahoma" pitchFamily="34" charset="0"/>
              </a:defRPr>
            </a:lvl3pPr>
            <a:lvl4pPr marL="1704746" indent="-243535" eaLnBrk="0" hangingPunct="0">
              <a:defRPr sz="2600">
                <a:solidFill>
                  <a:schemeClr val="tx1"/>
                </a:solidFill>
                <a:latin typeface="Tahoma" pitchFamily="34" charset="0"/>
              </a:defRPr>
            </a:lvl4pPr>
            <a:lvl5pPr marL="2191818" indent="-243535" eaLnBrk="0" hangingPunct="0">
              <a:defRPr sz="2600">
                <a:solidFill>
                  <a:schemeClr val="tx1"/>
                </a:solidFill>
                <a:latin typeface="Tahoma" pitchFamily="34" charset="0"/>
              </a:defRPr>
            </a:lvl5pPr>
            <a:lvl6pPr marL="2678888" indent="-243535" eaLnBrk="0" fontAlgn="base" hangingPunct="0">
              <a:spcBef>
                <a:spcPct val="0"/>
              </a:spcBef>
              <a:spcAft>
                <a:spcPct val="0"/>
              </a:spcAft>
              <a:defRPr sz="2600">
                <a:solidFill>
                  <a:schemeClr val="tx1"/>
                </a:solidFill>
                <a:latin typeface="Tahoma" pitchFamily="34" charset="0"/>
              </a:defRPr>
            </a:lvl6pPr>
            <a:lvl7pPr marL="3165957" indent="-243535" eaLnBrk="0" fontAlgn="base" hangingPunct="0">
              <a:spcBef>
                <a:spcPct val="0"/>
              </a:spcBef>
              <a:spcAft>
                <a:spcPct val="0"/>
              </a:spcAft>
              <a:defRPr sz="2600">
                <a:solidFill>
                  <a:schemeClr val="tx1"/>
                </a:solidFill>
                <a:latin typeface="Tahoma" pitchFamily="34" charset="0"/>
              </a:defRPr>
            </a:lvl7pPr>
            <a:lvl8pPr marL="3653027" indent="-243535" eaLnBrk="0" fontAlgn="base" hangingPunct="0">
              <a:spcBef>
                <a:spcPct val="0"/>
              </a:spcBef>
              <a:spcAft>
                <a:spcPct val="0"/>
              </a:spcAft>
              <a:defRPr sz="2600">
                <a:solidFill>
                  <a:schemeClr val="tx1"/>
                </a:solidFill>
                <a:latin typeface="Tahoma" pitchFamily="34" charset="0"/>
              </a:defRPr>
            </a:lvl8pPr>
            <a:lvl9pPr marL="4140099" indent="-243535" eaLnBrk="0" fontAlgn="base" hangingPunct="0">
              <a:spcBef>
                <a:spcPct val="0"/>
              </a:spcBef>
              <a:spcAft>
                <a:spcPct val="0"/>
              </a:spcAft>
              <a:defRPr sz="2600">
                <a:solidFill>
                  <a:schemeClr val="tx1"/>
                </a:solidFill>
                <a:latin typeface="Tahoma" pitchFamily="34" charset="0"/>
              </a:defRPr>
            </a:lvl9pPr>
          </a:lstStyle>
          <a:p>
            <a:pPr eaLnBrk="1" hangingPunct="1"/>
            <a:fld id="{53B8C5F1-851C-4DC5-BF4E-B68057F6CB9B}" type="slidenum">
              <a:rPr lang="en-GB" sz="1300"/>
              <a:pPr eaLnBrk="1" hangingPunct="1"/>
              <a:t>8</a:t>
            </a:fld>
            <a:endParaRPr lang="en-GB"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09494" indent="-309494">
              <a:buFont typeface="Arial" pitchFamily="34" charset="0"/>
              <a:buChar char="•"/>
            </a:pPr>
            <a:r>
              <a:rPr lang="en-US" sz="1500" dirty="0"/>
              <a:t>And in late 2008, the Kenya Ministry of Health launched a Voluntary Medical Male Circumcision program</a:t>
            </a:r>
          </a:p>
          <a:p>
            <a:pPr marL="309494" indent="-309494">
              <a:buFont typeface="Arial" pitchFamily="34" charset="0"/>
              <a:buChar char="•"/>
            </a:pPr>
            <a:r>
              <a:rPr lang="en-US" sz="1500" dirty="0"/>
              <a:t>In just under four years, more than 300,000 men had been circumcised in Kenya under this program – more than in all other SSA countries put together at that time!</a:t>
            </a:r>
          </a:p>
        </p:txBody>
      </p:sp>
      <p:sp>
        <p:nvSpPr>
          <p:cNvPr id="63491" name="Slide Image Placeholder 5"/>
          <p:cNvSpPr>
            <a:spLocks noGrp="1" noRot="1" noChangeAspect="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895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ahoma" pitchFamily="34" charset="0"/>
                <a:cs typeface="+mn-cs"/>
              </a:defRPr>
            </a:lvl1pPr>
          </a:lstStyle>
          <a:p>
            <a:pPr>
              <a:defRPr/>
            </a:pPr>
            <a:fld id="{C677D0DD-D24A-4285-A3D2-D4215ED2409B}" type="datetimeFigureOut">
              <a:rPr lang="en-US"/>
              <a:pPr>
                <a:defRPr/>
              </a:pPr>
              <a:t>7/20/2024</a:t>
            </a:fld>
            <a:endParaRPr lang="en-US"/>
          </a:p>
        </p:txBody>
      </p:sp>
      <p:sp>
        <p:nvSpPr>
          <p:cNvPr id="5" name="Footer Placeholder 4"/>
          <p:cNvSpPr>
            <a:spLocks noGrp="1"/>
          </p:cNvSpPr>
          <p:nvPr>
            <p:ph type="ftr" sz="quarter" idx="11"/>
          </p:nvPr>
        </p:nvSpPr>
        <p:spPr/>
        <p:txBody>
          <a:bodyPr/>
          <a:lstStyle>
            <a:lvl1pPr>
              <a:defRPr>
                <a:latin typeface="Tahom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cs typeface="+mn-cs"/>
              </a:defRPr>
            </a:lvl1pPr>
          </a:lstStyle>
          <a:p>
            <a:pPr>
              <a:defRPr/>
            </a:pPr>
            <a:fld id="{510C8627-99CA-41B8-B139-0C1FEA2CC18C}" type="slidenum">
              <a:rPr lang="en-US"/>
              <a:pPr>
                <a:defRPr/>
              </a:pPr>
              <a:t>‹#›</a:t>
            </a:fld>
            <a:endParaRPr lang="en-US"/>
          </a:p>
        </p:txBody>
      </p:sp>
    </p:spTree>
    <p:extLst>
      <p:ext uri="{BB962C8B-B14F-4D97-AF65-F5344CB8AC3E}">
        <p14:creationId xmlns:p14="http://schemas.microsoft.com/office/powerpoint/2010/main" val="166104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19BE8F-1935-4F97-9240-4EEE27443FE5}"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AD1ED-9A54-47BC-9605-D84909FAC62B}" type="slidenum">
              <a:rPr lang="en-US" smtClean="0"/>
              <a:t>‹#›</a:t>
            </a:fld>
            <a:endParaRPr lang="en-US"/>
          </a:p>
        </p:txBody>
      </p:sp>
    </p:spTree>
    <p:extLst>
      <p:ext uri="{BB962C8B-B14F-4D97-AF65-F5344CB8AC3E}">
        <p14:creationId xmlns:p14="http://schemas.microsoft.com/office/powerpoint/2010/main" val="51506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9BE8F-1935-4F97-9240-4EEE27443FE5}"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AD1ED-9A54-47BC-9605-D84909FAC62B}" type="slidenum">
              <a:rPr lang="en-US" smtClean="0"/>
              <a:t>‹#›</a:t>
            </a:fld>
            <a:endParaRPr lang="en-US"/>
          </a:p>
        </p:txBody>
      </p:sp>
    </p:spTree>
    <p:extLst>
      <p:ext uri="{BB962C8B-B14F-4D97-AF65-F5344CB8AC3E}">
        <p14:creationId xmlns:p14="http://schemas.microsoft.com/office/powerpoint/2010/main" val="81880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19BE8F-1935-4F97-9240-4EEE27443FE5}"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AD1ED-9A54-47BC-9605-D84909FAC62B}" type="slidenum">
              <a:rPr lang="en-US" smtClean="0"/>
              <a:t>‹#›</a:t>
            </a:fld>
            <a:endParaRPr lang="en-US"/>
          </a:p>
        </p:txBody>
      </p:sp>
    </p:spTree>
    <p:extLst>
      <p:ext uri="{BB962C8B-B14F-4D97-AF65-F5344CB8AC3E}">
        <p14:creationId xmlns:p14="http://schemas.microsoft.com/office/powerpoint/2010/main" val="807191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19BE8F-1935-4F97-9240-4EEE27443FE5}"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AD1ED-9A54-47BC-9605-D84909FAC62B}" type="slidenum">
              <a:rPr lang="en-US" smtClean="0"/>
              <a:t>‹#›</a:t>
            </a:fld>
            <a:endParaRPr lang="en-US"/>
          </a:p>
        </p:txBody>
      </p:sp>
    </p:spTree>
    <p:extLst>
      <p:ext uri="{BB962C8B-B14F-4D97-AF65-F5344CB8AC3E}">
        <p14:creationId xmlns:p14="http://schemas.microsoft.com/office/powerpoint/2010/main" val="33201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19BE8F-1935-4F97-9240-4EEE27443FE5}" type="datetimeFigureOut">
              <a:rPr lang="en-US" smtClean="0"/>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AD1ED-9A54-47BC-9605-D84909FAC62B}" type="slidenum">
              <a:rPr lang="en-US" smtClean="0"/>
              <a:t>‹#›</a:t>
            </a:fld>
            <a:endParaRPr lang="en-US"/>
          </a:p>
        </p:txBody>
      </p:sp>
    </p:spTree>
    <p:extLst>
      <p:ext uri="{BB962C8B-B14F-4D97-AF65-F5344CB8AC3E}">
        <p14:creationId xmlns:p14="http://schemas.microsoft.com/office/powerpoint/2010/main" val="83712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19BE8F-1935-4F97-9240-4EEE27443FE5}" type="datetimeFigureOut">
              <a:rPr lang="en-US" smtClean="0"/>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AD1ED-9A54-47BC-9605-D84909FAC62B}" type="slidenum">
              <a:rPr lang="en-US" smtClean="0"/>
              <a:t>‹#›</a:t>
            </a:fld>
            <a:endParaRPr lang="en-US"/>
          </a:p>
        </p:txBody>
      </p:sp>
    </p:spTree>
    <p:extLst>
      <p:ext uri="{BB962C8B-B14F-4D97-AF65-F5344CB8AC3E}">
        <p14:creationId xmlns:p14="http://schemas.microsoft.com/office/powerpoint/2010/main" val="1712590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9BE8F-1935-4F97-9240-4EEE27443FE5}" type="datetimeFigureOut">
              <a:rPr lang="en-US" smtClean="0"/>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AD1ED-9A54-47BC-9605-D84909FAC62B}" type="slidenum">
              <a:rPr lang="en-US" smtClean="0"/>
              <a:t>‹#›</a:t>
            </a:fld>
            <a:endParaRPr lang="en-US"/>
          </a:p>
        </p:txBody>
      </p:sp>
    </p:spTree>
    <p:extLst>
      <p:ext uri="{BB962C8B-B14F-4D97-AF65-F5344CB8AC3E}">
        <p14:creationId xmlns:p14="http://schemas.microsoft.com/office/powerpoint/2010/main" val="3677691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19BE8F-1935-4F97-9240-4EEE27443FE5}"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AD1ED-9A54-47BC-9605-D84909FAC62B}" type="slidenum">
              <a:rPr lang="en-US" smtClean="0"/>
              <a:t>‹#›</a:t>
            </a:fld>
            <a:endParaRPr lang="en-US"/>
          </a:p>
        </p:txBody>
      </p:sp>
    </p:spTree>
    <p:extLst>
      <p:ext uri="{BB962C8B-B14F-4D97-AF65-F5344CB8AC3E}">
        <p14:creationId xmlns:p14="http://schemas.microsoft.com/office/powerpoint/2010/main" val="254768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19BE8F-1935-4F97-9240-4EEE27443FE5}"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AD1ED-9A54-47BC-9605-D84909FAC62B}" type="slidenum">
              <a:rPr lang="en-US" smtClean="0"/>
              <a:t>‹#›</a:t>
            </a:fld>
            <a:endParaRPr lang="en-US"/>
          </a:p>
        </p:txBody>
      </p:sp>
    </p:spTree>
    <p:extLst>
      <p:ext uri="{BB962C8B-B14F-4D97-AF65-F5344CB8AC3E}">
        <p14:creationId xmlns:p14="http://schemas.microsoft.com/office/powerpoint/2010/main" val="128022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8059738" y="6254750"/>
            <a:ext cx="3914775" cy="457200"/>
          </a:xfrm>
          <a:prstGeom prst="rect">
            <a:avLst/>
          </a:prstGeom>
          <a:noFill/>
          <a:ln>
            <a:noFill/>
          </a:ln>
        </p:spPr>
        <p:txBody>
          <a:bodyPr anchor="ctr"/>
          <a:lstStyle>
            <a:lvl1pPr>
              <a:defRPr sz="2400">
                <a:solidFill>
                  <a:schemeClr val="tx1"/>
                </a:solidFill>
                <a:latin typeface="Georgia" charset="0"/>
                <a:ea typeface="Verdana" panose="020B0604030504040204" pitchFamily="34" charset="0"/>
              </a:defRPr>
            </a:lvl1pPr>
            <a:lvl2pPr marL="742950" indent="-285750">
              <a:defRPr sz="2400">
                <a:solidFill>
                  <a:schemeClr val="tx1"/>
                </a:solidFill>
                <a:latin typeface="Georgia" charset="0"/>
                <a:ea typeface="Verdana" panose="020B0604030504040204" pitchFamily="34" charset="0"/>
              </a:defRPr>
            </a:lvl2pPr>
            <a:lvl3pPr marL="1143000" indent="-228600">
              <a:defRPr sz="2400">
                <a:solidFill>
                  <a:schemeClr val="tx1"/>
                </a:solidFill>
                <a:latin typeface="Georgia" charset="0"/>
                <a:ea typeface="Verdana" panose="020B0604030504040204" pitchFamily="34" charset="0"/>
              </a:defRPr>
            </a:lvl3pPr>
            <a:lvl4pPr marL="1600200" indent="-228600">
              <a:defRPr sz="2400">
                <a:solidFill>
                  <a:schemeClr val="tx1"/>
                </a:solidFill>
                <a:latin typeface="Georgia" charset="0"/>
                <a:ea typeface="Verdana" panose="020B0604030504040204" pitchFamily="34" charset="0"/>
              </a:defRPr>
            </a:lvl4pPr>
            <a:lvl5pPr marL="2057400" indent="-228600">
              <a:defRPr sz="2400">
                <a:solidFill>
                  <a:schemeClr val="tx1"/>
                </a:solidFill>
                <a:latin typeface="Georgia" charset="0"/>
                <a:ea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Georgia" charset="0"/>
                <a:ea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Georgia" charset="0"/>
                <a:ea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Georgia" charset="0"/>
                <a:ea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Georgia" charset="0"/>
                <a:ea typeface="Verdana" panose="020B0604030504040204" pitchFamily="34" charset="0"/>
              </a:defRPr>
            </a:lvl9pPr>
          </a:lstStyle>
          <a:p>
            <a:pPr algn="r" eaLnBrk="1" fontAlgn="auto" hangingPunct="1">
              <a:spcBef>
                <a:spcPts val="0"/>
              </a:spcBef>
              <a:spcAft>
                <a:spcPts val="0"/>
              </a:spcAft>
              <a:defRPr/>
            </a:pPr>
            <a:r>
              <a:rPr lang="en-US" altLang="en-US" sz="1100" dirty="0">
                <a:solidFill>
                  <a:srgbClr val="DCC6A7"/>
                </a:solidFill>
                <a:latin typeface="Calibri" panose="020F0502020204030204" pitchFamily="34" charset="0"/>
              </a:rPr>
              <a:t>Department of</a:t>
            </a:r>
            <a:r>
              <a:rPr lang="en-US" altLang="en-US" sz="1100" baseline="0" dirty="0">
                <a:solidFill>
                  <a:srgbClr val="DCC6A7"/>
                </a:solidFill>
                <a:latin typeface="Calibri" panose="020F0502020204030204" pitchFamily="34" charset="0"/>
              </a:rPr>
              <a:t> Medicine</a:t>
            </a:r>
            <a:endParaRPr lang="en-US" altLang="en-US" sz="1100" dirty="0">
              <a:solidFill>
                <a:srgbClr val="DCC6A7"/>
              </a:solidFill>
              <a:latin typeface="Calibri" panose="020F0502020204030204" pitchFamily="34" charset="0"/>
            </a:endParaRPr>
          </a:p>
          <a:p>
            <a:pPr algn="r" eaLnBrk="1" fontAlgn="auto" hangingPunct="1">
              <a:spcBef>
                <a:spcPts val="0"/>
              </a:spcBef>
              <a:spcAft>
                <a:spcPts val="0"/>
              </a:spcAft>
              <a:defRPr/>
            </a:pPr>
            <a:r>
              <a:rPr lang="en-US" altLang="en-US" sz="1100" dirty="0">
                <a:solidFill>
                  <a:srgbClr val="DCC6A7"/>
                </a:solidFill>
                <a:latin typeface="Calibri" panose="020F0502020204030204" pitchFamily="34" charset="0"/>
              </a:rPr>
              <a:t>Division of Oncology</a:t>
            </a:r>
          </a:p>
        </p:txBody>
      </p:sp>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4302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9BE8F-1935-4F97-9240-4EEE27443FE5}"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AD1ED-9A54-47BC-9605-D84909FAC62B}" type="slidenum">
              <a:rPr lang="en-US" smtClean="0"/>
              <a:t>‹#›</a:t>
            </a:fld>
            <a:endParaRPr lang="en-US"/>
          </a:p>
        </p:txBody>
      </p:sp>
    </p:spTree>
    <p:extLst>
      <p:ext uri="{BB962C8B-B14F-4D97-AF65-F5344CB8AC3E}">
        <p14:creationId xmlns:p14="http://schemas.microsoft.com/office/powerpoint/2010/main" val="436447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9BE8F-1935-4F97-9240-4EEE27443FE5}"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AD1ED-9A54-47BC-9605-D84909FAC62B}" type="slidenum">
              <a:rPr lang="en-US" smtClean="0"/>
              <a:t>‹#›</a:t>
            </a:fld>
            <a:endParaRPr lang="en-US"/>
          </a:p>
        </p:txBody>
      </p:sp>
    </p:spTree>
    <p:extLst>
      <p:ext uri="{BB962C8B-B14F-4D97-AF65-F5344CB8AC3E}">
        <p14:creationId xmlns:p14="http://schemas.microsoft.com/office/powerpoint/2010/main" val="2296188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ahoma" pitchFamily="34" charset="0"/>
                <a:cs typeface="+mn-cs"/>
              </a:defRPr>
            </a:lvl1pPr>
          </a:lstStyle>
          <a:p>
            <a:pPr>
              <a:defRPr/>
            </a:pPr>
            <a:fld id="{BBC74130-9808-4F46-B057-D10A84A91455}" type="datetimeFigureOut">
              <a:rPr lang="en-US"/>
              <a:pPr>
                <a:defRPr/>
              </a:pPr>
              <a:t>7/20/2024</a:t>
            </a:fld>
            <a:endParaRPr lang="en-US"/>
          </a:p>
        </p:txBody>
      </p:sp>
      <p:sp>
        <p:nvSpPr>
          <p:cNvPr id="5" name="Footer Placeholder 4"/>
          <p:cNvSpPr>
            <a:spLocks noGrp="1"/>
          </p:cNvSpPr>
          <p:nvPr>
            <p:ph type="ftr" sz="quarter" idx="11"/>
          </p:nvPr>
        </p:nvSpPr>
        <p:spPr/>
        <p:txBody>
          <a:bodyPr/>
          <a:lstStyle>
            <a:lvl1pPr>
              <a:defRPr>
                <a:latin typeface="Tahom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cs typeface="+mn-cs"/>
              </a:defRPr>
            </a:lvl1pPr>
          </a:lstStyle>
          <a:p>
            <a:pPr>
              <a:defRPr/>
            </a:pPr>
            <a:fld id="{4894A27B-CDA3-4D5A-B353-52ACC62FBCF6}" type="slidenum">
              <a:rPr lang="en-US"/>
              <a:pPr>
                <a:defRPr/>
              </a:pPr>
              <a:t>‹#›</a:t>
            </a:fld>
            <a:endParaRPr lang="en-US"/>
          </a:p>
        </p:txBody>
      </p:sp>
    </p:spTree>
    <p:extLst>
      <p:ext uri="{BB962C8B-B14F-4D97-AF65-F5344CB8AC3E}">
        <p14:creationId xmlns:p14="http://schemas.microsoft.com/office/powerpoint/2010/main" val="199820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tx1"/>
              </a:buClr>
              <a:defRPr baseline="0">
                <a:solidFill>
                  <a:srgbClr val="F8F8F8"/>
                </a:solidFill>
              </a:defRPr>
            </a:lvl1pPr>
            <a:lvl2pPr>
              <a:defRPr baseline="0">
                <a:solidFill>
                  <a:schemeClr val="accent4"/>
                </a:solidFill>
              </a:defRPr>
            </a:lvl2pPr>
            <a:lvl3pPr>
              <a:defRPr baseline="0">
                <a:solidFill>
                  <a:schemeClr val="tx2">
                    <a:lumMod val="75000"/>
                  </a:schemeClr>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Tahoma" pitchFamily="34" charset="0"/>
                <a:cs typeface="+mn-cs"/>
              </a:defRPr>
            </a:lvl1pPr>
          </a:lstStyle>
          <a:p>
            <a:pPr>
              <a:defRPr/>
            </a:pPr>
            <a:fld id="{E2F8EF69-6C35-4510-AE33-F990F7DACCB2}" type="datetimeFigureOut">
              <a:rPr lang="en-US"/>
              <a:pPr>
                <a:defRPr/>
              </a:pPr>
              <a:t>7/20/2024</a:t>
            </a:fld>
            <a:endParaRPr lang="en-US"/>
          </a:p>
        </p:txBody>
      </p:sp>
      <p:sp>
        <p:nvSpPr>
          <p:cNvPr id="5" name="Footer Placeholder 4"/>
          <p:cNvSpPr>
            <a:spLocks noGrp="1"/>
          </p:cNvSpPr>
          <p:nvPr>
            <p:ph type="ftr" sz="quarter" idx="11"/>
          </p:nvPr>
        </p:nvSpPr>
        <p:spPr/>
        <p:txBody>
          <a:bodyPr/>
          <a:lstStyle>
            <a:lvl1pPr>
              <a:defRPr>
                <a:latin typeface="Tahom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cs typeface="+mn-cs"/>
              </a:defRPr>
            </a:lvl1pPr>
          </a:lstStyle>
          <a:p>
            <a:pPr>
              <a:defRPr/>
            </a:pPr>
            <a:fld id="{BBE4B18F-9A83-45B4-9953-384EC69BCB9C}" type="slidenum">
              <a:rPr lang="en-US"/>
              <a:pPr>
                <a:defRPr/>
              </a:pPr>
              <a:t>‹#›</a:t>
            </a:fld>
            <a:endParaRPr lang="en-US"/>
          </a:p>
        </p:txBody>
      </p:sp>
    </p:spTree>
    <p:extLst>
      <p:ext uri="{BB962C8B-B14F-4D97-AF65-F5344CB8AC3E}">
        <p14:creationId xmlns:p14="http://schemas.microsoft.com/office/powerpoint/2010/main" val="3069965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ahoma" pitchFamily="34" charset="0"/>
                <a:cs typeface="+mn-cs"/>
              </a:defRPr>
            </a:lvl1pPr>
          </a:lstStyle>
          <a:p>
            <a:pPr>
              <a:defRPr/>
            </a:pPr>
            <a:fld id="{5D2ACA67-AC61-4471-B2F6-F3246B764650}" type="datetimeFigureOut">
              <a:rPr lang="en-US"/>
              <a:pPr>
                <a:defRPr/>
              </a:pPr>
              <a:t>7/20/2024</a:t>
            </a:fld>
            <a:endParaRPr lang="en-US"/>
          </a:p>
        </p:txBody>
      </p:sp>
      <p:sp>
        <p:nvSpPr>
          <p:cNvPr id="5" name="Footer Placeholder 4"/>
          <p:cNvSpPr>
            <a:spLocks noGrp="1"/>
          </p:cNvSpPr>
          <p:nvPr>
            <p:ph type="ftr" sz="quarter" idx="11"/>
          </p:nvPr>
        </p:nvSpPr>
        <p:spPr/>
        <p:txBody>
          <a:bodyPr/>
          <a:lstStyle>
            <a:lvl1pPr>
              <a:defRPr>
                <a:latin typeface="Tahom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cs typeface="+mn-cs"/>
              </a:defRPr>
            </a:lvl1pPr>
          </a:lstStyle>
          <a:p>
            <a:pPr>
              <a:defRPr/>
            </a:pPr>
            <a:fld id="{E1929D2F-1F35-4608-A3A3-8B3E50680D2D}" type="slidenum">
              <a:rPr lang="en-US"/>
              <a:pPr>
                <a:defRPr/>
              </a:pPr>
              <a:t>‹#›</a:t>
            </a:fld>
            <a:endParaRPr lang="en-US"/>
          </a:p>
        </p:txBody>
      </p:sp>
    </p:spTree>
    <p:extLst>
      <p:ext uri="{BB962C8B-B14F-4D97-AF65-F5344CB8AC3E}">
        <p14:creationId xmlns:p14="http://schemas.microsoft.com/office/powerpoint/2010/main" val="1550625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atin typeface="Tahoma" pitchFamily="34" charset="0"/>
                <a:cs typeface="+mn-cs"/>
              </a:defRPr>
            </a:lvl1pPr>
          </a:lstStyle>
          <a:p>
            <a:pPr>
              <a:defRPr/>
            </a:pPr>
            <a:fld id="{E2AEDD20-9E95-46F8-8501-ECF3116B531B}" type="datetimeFigureOut">
              <a:rPr lang="en-US"/>
              <a:pPr>
                <a:defRPr/>
              </a:pPr>
              <a:t>7/20/2024</a:t>
            </a:fld>
            <a:endParaRPr lang="en-US"/>
          </a:p>
        </p:txBody>
      </p:sp>
      <p:sp>
        <p:nvSpPr>
          <p:cNvPr id="6" name="Footer Placeholder 4"/>
          <p:cNvSpPr>
            <a:spLocks noGrp="1"/>
          </p:cNvSpPr>
          <p:nvPr>
            <p:ph type="ftr" sz="quarter" idx="11"/>
          </p:nvPr>
        </p:nvSpPr>
        <p:spPr/>
        <p:txBody>
          <a:bodyPr/>
          <a:lstStyle>
            <a:lvl1pPr>
              <a:defRPr>
                <a:latin typeface="Tahoma" pitchFamily="34" charset="0"/>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Tahoma" pitchFamily="34" charset="0"/>
                <a:cs typeface="+mn-cs"/>
              </a:defRPr>
            </a:lvl1pPr>
          </a:lstStyle>
          <a:p>
            <a:pPr>
              <a:defRPr/>
            </a:pPr>
            <a:fld id="{BA168B11-5C59-48BE-8D6C-B74CF9C3CBA2}" type="slidenum">
              <a:rPr lang="en-US"/>
              <a:pPr>
                <a:defRPr/>
              </a:pPr>
              <a:t>‹#›</a:t>
            </a:fld>
            <a:endParaRPr lang="en-US"/>
          </a:p>
        </p:txBody>
      </p:sp>
    </p:spTree>
    <p:extLst>
      <p:ext uri="{BB962C8B-B14F-4D97-AF65-F5344CB8AC3E}">
        <p14:creationId xmlns:p14="http://schemas.microsoft.com/office/powerpoint/2010/main" val="1005430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atin typeface="Tahoma" pitchFamily="34" charset="0"/>
                <a:cs typeface="+mn-cs"/>
              </a:defRPr>
            </a:lvl1pPr>
          </a:lstStyle>
          <a:p>
            <a:pPr>
              <a:defRPr/>
            </a:pPr>
            <a:fld id="{397E660C-8DDD-4EA9-B135-84E5D735886A}" type="datetimeFigureOut">
              <a:rPr lang="en-US"/>
              <a:pPr>
                <a:defRPr/>
              </a:pPr>
              <a:t>7/20/2024</a:t>
            </a:fld>
            <a:endParaRPr lang="en-US"/>
          </a:p>
        </p:txBody>
      </p:sp>
      <p:sp>
        <p:nvSpPr>
          <p:cNvPr id="8" name="Footer Placeholder 4"/>
          <p:cNvSpPr>
            <a:spLocks noGrp="1"/>
          </p:cNvSpPr>
          <p:nvPr>
            <p:ph type="ftr" sz="quarter" idx="11"/>
          </p:nvPr>
        </p:nvSpPr>
        <p:spPr/>
        <p:txBody>
          <a:bodyPr/>
          <a:lstStyle>
            <a:lvl1pPr>
              <a:defRPr>
                <a:latin typeface="Tahoma" pitchFamily="34" charset="0"/>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a:defRPr>
                <a:latin typeface="Tahoma" pitchFamily="34" charset="0"/>
                <a:cs typeface="+mn-cs"/>
              </a:defRPr>
            </a:lvl1pPr>
          </a:lstStyle>
          <a:p>
            <a:pPr>
              <a:defRPr/>
            </a:pPr>
            <a:fld id="{8F44864B-D17C-4434-A1B9-FF80FC33A399}" type="slidenum">
              <a:rPr lang="en-US"/>
              <a:pPr>
                <a:defRPr/>
              </a:pPr>
              <a:t>‹#›</a:t>
            </a:fld>
            <a:endParaRPr lang="en-US"/>
          </a:p>
        </p:txBody>
      </p:sp>
    </p:spTree>
    <p:extLst>
      <p:ext uri="{BB962C8B-B14F-4D97-AF65-F5344CB8AC3E}">
        <p14:creationId xmlns:p14="http://schemas.microsoft.com/office/powerpoint/2010/main" val="1560070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atin typeface="Tahoma" pitchFamily="34" charset="0"/>
                <a:cs typeface="+mn-cs"/>
              </a:defRPr>
            </a:lvl1pPr>
          </a:lstStyle>
          <a:p>
            <a:pPr>
              <a:defRPr/>
            </a:pPr>
            <a:fld id="{727C1BDB-465B-4B2F-BD7F-847413506417}" type="datetimeFigureOut">
              <a:rPr lang="en-US"/>
              <a:pPr>
                <a:defRPr/>
              </a:pPr>
              <a:t>7/20/2024</a:t>
            </a:fld>
            <a:endParaRPr lang="en-US"/>
          </a:p>
        </p:txBody>
      </p:sp>
      <p:sp>
        <p:nvSpPr>
          <p:cNvPr id="4" name="Footer Placeholder 4"/>
          <p:cNvSpPr>
            <a:spLocks noGrp="1"/>
          </p:cNvSpPr>
          <p:nvPr>
            <p:ph type="ftr" sz="quarter" idx="11"/>
          </p:nvPr>
        </p:nvSpPr>
        <p:spPr/>
        <p:txBody>
          <a:bodyPr/>
          <a:lstStyle>
            <a:lvl1pPr>
              <a:defRPr>
                <a:latin typeface="Tahoma" pitchFamily="34" charset="0"/>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a:defRPr>
                <a:latin typeface="Tahoma" pitchFamily="34" charset="0"/>
                <a:cs typeface="+mn-cs"/>
              </a:defRPr>
            </a:lvl1pPr>
          </a:lstStyle>
          <a:p>
            <a:pPr>
              <a:defRPr/>
            </a:pPr>
            <a:fld id="{6FB3FA69-251E-47A1-B876-3823372182E6}" type="slidenum">
              <a:rPr lang="en-US"/>
              <a:pPr>
                <a:defRPr/>
              </a:pPr>
              <a:t>‹#›</a:t>
            </a:fld>
            <a:endParaRPr lang="en-US"/>
          </a:p>
        </p:txBody>
      </p:sp>
    </p:spTree>
    <p:extLst>
      <p:ext uri="{BB962C8B-B14F-4D97-AF65-F5344CB8AC3E}">
        <p14:creationId xmlns:p14="http://schemas.microsoft.com/office/powerpoint/2010/main" val="3420722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Tahoma" pitchFamily="34" charset="0"/>
                <a:cs typeface="+mn-cs"/>
              </a:defRPr>
            </a:lvl1pPr>
          </a:lstStyle>
          <a:p>
            <a:pPr>
              <a:defRPr/>
            </a:pPr>
            <a:fld id="{6A5EF511-AEC4-4B5F-BC94-A3AD76B263C1}" type="datetimeFigureOut">
              <a:rPr lang="en-US"/>
              <a:pPr>
                <a:defRPr/>
              </a:pPr>
              <a:t>7/20/2024</a:t>
            </a:fld>
            <a:endParaRPr lang="en-US"/>
          </a:p>
        </p:txBody>
      </p:sp>
      <p:sp>
        <p:nvSpPr>
          <p:cNvPr id="3" name="Footer Placeholder 4"/>
          <p:cNvSpPr>
            <a:spLocks noGrp="1"/>
          </p:cNvSpPr>
          <p:nvPr>
            <p:ph type="ftr" sz="quarter" idx="11"/>
          </p:nvPr>
        </p:nvSpPr>
        <p:spPr/>
        <p:txBody>
          <a:bodyPr/>
          <a:lstStyle>
            <a:lvl1pPr>
              <a:defRPr>
                <a:latin typeface="Tahoma" pitchFamily="34" charset="0"/>
                <a:cs typeface="+mn-cs"/>
              </a:defRPr>
            </a:lvl1pPr>
          </a:lstStyle>
          <a:p>
            <a:pPr>
              <a:defRPr/>
            </a:pPr>
            <a:endParaRPr lang="en-US"/>
          </a:p>
        </p:txBody>
      </p:sp>
      <p:sp>
        <p:nvSpPr>
          <p:cNvPr id="4" name="Slide Number Placeholder 5"/>
          <p:cNvSpPr>
            <a:spLocks noGrp="1"/>
          </p:cNvSpPr>
          <p:nvPr>
            <p:ph type="sldNum" sz="quarter" idx="12"/>
          </p:nvPr>
        </p:nvSpPr>
        <p:spPr/>
        <p:txBody>
          <a:bodyPr/>
          <a:lstStyle>
            <a:lvl1pPr>
              <a:defRPr>
                <a:latin typeface="Tahoma" pitchFamily="34" charset="0"/>
                <a:cs typeface="+mn-cs"/>
              </a:defRPr>
            </a:lvl1pPr>
          </a:lstStyle>
          <a:p>
            <a:pPr>
              <a:defRPr/>
            </a:pPr>
            <a:fld id="{B26CA4EF-CC2C-43F6-9CAD-E5D9EBE19453}" type="slidenum">
              <a:rPr lang="en-US"/>
              <a:pPr>
                <a:defRPr/>
              </a:pPr>
              <a:t>‹#›</a:t>
            </a:fld>
            <a:endParaRPr lang="en-US"/>
          </a:p>
        </p:txBody>
      </p:sp>
    </p:spTree>
    <p:extLst>
      <p:ext uri="{BB962C8B-B14F-4D97-AF65-F5344CB8AC3E}">
        <p14:creationId xmlns:p14="http://schemas.microsoft.com/office/powerpoint/2010/main" val="3766866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atin typeface="Tahoma" pitchFamily="34" charset="0"/>
                <a:cs typeface="+mn-cs"/>
              </a:defRPr>
            </a:lvl1pPr>
          </a:lstStyle>
          <a:p>
            <a:pPr>
              <a:defRPr/>
            </a:pPr>
            <a:fld id="{A2B5CB2E-F037-4F78-8AF4-899B022801BB}" type="datetimeFigureOut">
              <a:rPr lang="en-US"/>
              <a:pPr>
                <a:defRPr/>
              </a:pPr>
              <a:t>7/20/2024</a:t>
            </a:fld>
            <a:endParaRPr lang="en-US"/>
          </a:p>
        </p:txBody>
      </p:sp>
      <p:sp>
        <p:nvSpPr>
          <p:cNvPr id="6" name="Footer Placeholder 4"/>
          <p:cNvSpPr>
            <a:spLocks noGrp="1"/>
          </p:cNvSpPr>
          <p:nvPr>
            <p:ph type="ftr" sz="quarter" idx="11"/>
          </p:nvPr>
        </p:nvSpPr>
        <p:spPr/>
        <p:txBody>
          <a:bodyPr/>
          <a:lstStyle>
            <a:lvl1pPr>
              <a:defRPr>
                <a:latin typeface="Tahoma" pitchFamily="34" charset="0"/>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Tahoma" pitchFamily="34" charset="0"/>
                <a:cs typeface="+mn-cs"/>
              </a:defRPr>
            </a:lvl1pPr>
          </a:lstStyle>
          <a:p>
            <a:pPr>
              <a:defRPr/>
            </a:pPr>
            <a:fld id="{1EA01ED6-142C-4866-B013-636AB36E459A}" type="slidenum">
              <a:rPr lang="en-US"/>
              <a:pPr>
                <a:defRPr/>
              </a:pPr>
              <a:t>‹#›</a:t>
            </a:fld>
            <a:endParaRPr lang="en-US"/>
          </a:p>
        </p:txBody>
      </p:sp>
    </p:spTree>
    <p:extLst>
      <p:ext uri="{BB962C8B-B14F-4D97-AF65-F5344CB8AC3E}">
        <p14:creationId xmlns:p14="http://schemas.microsoft.com/office/powerpoint/2010/main" val="262993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lvl1pPr>
              <a:defRPr>
                <a:solidFill>
                  <a:schemeClr val="accent4"/>
                </a:solidFill>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3305563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atin typeface="Tahoma" pitchFamily="34" charset="0"/>
                <a:cs typeface="+mn-cs"/>
              </a:defRPr>
            </a:lvl1pPr>
          </a:lstStyle>
          <a:p>
            <a:pPr>
              <a:defRPr/>
            </a:pPr>
            <a:fld id="{11B29B2E-5FDB-4438-84E6-8C7B991CA7C6}" type="datetimeFigureOut">
              <a:rPr lang="en-US"/>
              <a:pPr>
                <a:defRPr/>
              </a:pPr>
              <a:t>7/20/2024</a:t>
            </a:fld>
            <a:endParaRPr lang="en-US"/>
          </a:p>
        </p:txBody>
      </p:sp>
      <p:sp>
        <p:nvSpPr>
          <p:cNvPr id="6" name="Footer Placeholder 4"/>
          <p:cNvSpPr>
            <a:spLocks noGrp="1"/>
          </p:cNvSpPr>
          <p:nvPr>
            <p:ph type="ftr" sz="quarter" idx="11"/>
          </p:nvPr>
        </p:nvSpPr>
        <p:spPr/>
        <p:txBody>
          <a:bodyPr/>
          <a:lstStyle>
            <a:lvl1pPr>
              <a:defRPr>
                <a:latin typeface="Tahoma" pitchFamily="34" charset="0"/>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Tahoma" pitchFamily="34" charset="0"/>
                <a:cs typeface="+mn-cs"/>
              </a:defRPr>
            </a:lvl1pPr>
          </a:lstStyle>
          <a:p>
            <a:pPr>
              <a:defRPr/>
            </a:pPr>
            <a:fld id="{1068595A-86E6-45B9-88C4-D82B5B6454CA}" type="slidenum">
              <a:rPr lang="en-US"/>
              <a:pPr>
                <a:defRPr/>
              </a:pPr>
              <a:t>‹#›</a:t>
            </a:fld>
            <a:endParaRPr lang="en-US"/>
          </a:p>
        </p:txBody>
      </p:sp>
    </p:spTree>
    <p:extLst>
      <p:ext uri="{BB962C8B-B14F-4D97-AF65-F5344CB8AC3E}">
        <p14:creationId xmlns:p14="http://schemas.microsoft.com/office/powerpoint/2010/main" val="95516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itchFamily="34" charset="0"/>
                <a:cs typeface="+mn-cs"/>
              </a:defRPr>
            </a:lvl1pPr>
          </a:lstStyle>
          <a:p>
            <a:pPr>
              <a:defRPr/>
            </a:pPr>
            <a:fld id="{8104F057-FC14-4F4C-9B8F-946DC1392042}" type="datetimeFigureOut">
              <a:rPr lang="en-US"/>
              <a:pPr>
                <a:defRPr/>
              </a:pPr>
              <a:t>7/20/2024</a:t>
            </a:fld>
            <a:endParaRPr lang="en-US"/>
          </a:p>
        </p:txBody>
      </p:sp>
      <p:sp>
        <p:nvSpPr>
          <p:cNvPr id="5" name="Footer Placeholder 4"/>
          <p:cNvSpPr>
            <a:spLocks noGrp="1"/>
          </p:cNvSpPr>
          <p:nvPr>
            <p:ph type="ftr" sz="quarter" idx="11"/>
          </p:nvPr>
        </p:nvSpPr>
        <p:spPr/>
        <p:txBody>
          <a:bodyPr/>
          <a:lstStyle>
            <a:lvl1pPr>
              <a:defRPr>
                <a:latin typeface="Tahom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cs typeface="+mn-cs"/>
              </a:defRPr>
            </a:lvl1pPr>
          </a:lstStyle>
          <a:p>
            <a:pPr>
              <a:defRPr/>
            </a:pPr>
            <a:fld id="{F2298C36-B95D-4987-9227-2ED570D85BBE}" type="slidenum">
              <a:rPr lang="en-US"/>
              <a:pPr>
                <a:defRPr/>
              </a:pPr>
              <a:t>‹#›</a:t>
            </a:fld>
            <a:endParaRPr lang="en-US"/>
          </a:p>
        </p:txBody>
      </p:sp>
    </p:spTree>
    <p:extLst>
      <p:ext uri="{BB962C8B-B14F-4D97-AF65-F5344CB8AC3E}">
        <p14:creationId xmlns:p14="http://schemas.microsoft.com/office/powerpoint/2010/main" val="1689133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ahoma" pitchFamily="34" charset="0"/>
                <a:cs typeface="+mn-cs"/>
              </a:defRPr>
            </a:lvl1pPr>
          </a:lstStyle>
          <a:p>
            <a:pPr>
              <a:defRPr/>
            </a:pPr>
            <a:fld id="{A72A5605-8433-43C2-AAFB-FC3AB68DE47F}" type="datetimeFigureOut">
              <a:rPr lang="en-US"/>
              <a:pPr>
                <a:defRPr/>
              </a:pPr>
              <a:t>7/20/2024</a:t>
            </a:fld>
            <a:endParaRPr lang="en-US"/>
          </a:p>
        </p:txBody>
      </p:sp>
      <p:sp>
        <p:nvSpPr>
          <p:cNvPr id="5" name="Footer Placeholder 4"/>
          <p:cNvSpPr>
            <a:spLocks noGrp="1"/>
          </p:cNvSpPr>
          <p:nvPr>
            <p:ph type="ftr" sz="quarter" idx="11"/>
          </p:nvPr>
        </p:nvSpPr>
        <p:spPr/>
        <p:txBody>
          <a:bodyPr/>
          <a:lstStyle>
            <a:lvl1pPr>
              <a:defRPr>
                <a:latin typeface="Tahom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ahoma" pitchFamily="34" charset="0"/>
                <a:cs typeface="+mn-cs"/>
              </a:defRPr>
            </a:lvl1pPr>
          </a:lstStyle>
          <a:p>
            <a:pPr>
              <a:defRPr/>
            </a:pPr>
            <a:fld id="{A1D9456F-69AA-4038-9BE9-772F51963986}" type="slidenum">
              <a:rPr lang="en-US"/>
              <a:pPr>
                <a:defRPr/>
              </a:pPr>
              <a:t>‹#›</a:t>
            </a:fld>
            <a:endParaRPr lang="en-US"/>
          </a:p>
        </p:txBody>
      </p:sp>
    </p:spTree>
    <p:extLst>
      <p:ext uri="{BB962C8B-B14F-4D97-AF65-F5344CB8AC3E}">
        <p14:creationId xmlns:p14="http://schemas.microsoft.com/office/powerpoint/2010/main" val="1957545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19BE8F-1935-4F97-9240-4EEE27443FE5}"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8AD1ED-9A54-47BC-9605-D84909FAC6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928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9BE8F-1935-4F97-9240-4EEE27443FE5}"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8AD1ED-9A54-47BC-9605-D84909FAC6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405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19BE8F-1935-4F97-9240-4EEE27443FE5}"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8AD1ED-9A54-47BC-9605-D84909FAC6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369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19BE8F-1935-4F97-9240-4EEE27443FE5}"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8AD1ED-9A54-47BC-9605-D84909FAC6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256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19BE8F-1935-4F97-9240-4EEE27443FE5}" type="datetimeFigureOut">
              <a:rPr lang="en-US" smtClean="0">
                <a:solidFill>
                  <a:prstClr val="black">
                    <a:tint val="75000"/>
                  </a:prstClr>
                </a:solidFill>
              </a:rPr>
              <a:pPr/>
              <a:t>7/20/2024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8AD1ED-9A54-47BC-9605-D84909FAC6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34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19BE8F-1935-4F97-9240-4EEE27443FE5}" type="datetimeFigureOut">
              <a:rPr lang="en-US" smtClean="0">
                <a:solidFill>
                  <a:prstClr val="black">
                    <a:tint val="75000"/>
                  </a:prstClr>
                </a:solidFill>
              </a:rPr>
              <a:pPr/>
              <a:t>7/20/2024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8AD1ED-9A54-47BC-9605-D84909FAC6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60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9BE8F-1935-4F97-9240-4EEE27443FE5}" type="datetimeFigureOut">
              <a:rPr lang="en-US" smtClean="0">
                <a:solidFill>
                  <a:prstClr val="black">
                    <a:tint val="75000"/>
                  </a:prstClr>
                </a:solidFill>
              </a:rPr>
              <a:pPr/>
              <a:t>7/20/2024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8AD1ED-9A54-47BC-9605-D84909FAC6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7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ea typeface="+mn-ea"/>
              </a:defRPr>
            </a:lvl1pPr>
          </a:lstStyle>
          <a:p>
            <a:pPr fontAlgn="base">
              <a:spcBef>
                <a:spcPct val="0"/>
              </a:spcBef>
              <a:spcAft>
                <a:spcPct val="0"/>
              </a:spcAft>
              <a:defRPr/>
            </a:pPr>
            <a:endParaRPr lang="en-US">
              <a:solidFill>
                <a:prstClr val="black"/>
              </a:solidFill>
            </a:endParaRPr>
          </a:p>
        </p:txBody>
      </p:sp>
    </p:spTree>
    <p:extLst>
      <p:ext uri="{BB962C8B-B14F-4D97-AF65-F5344CB8AC3E}">
        <p14:creationId xmlns:p14="http://schemas.microsoft.com/office/powerpoint/2010/main" val="36352604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19BE8F-1935-4F97-9240-4EEE27443FE5}"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8AD1ED-9A54-47BC-9605-D84909FAC6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61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19BE8F-1935-4F97-9240-4EEE27443FE5}" type="datetimeFigureOut">
              <a:rPr lang="en-US" smtClean="0">
                <a:solidFill>
                  <a:prstClr val="black">
                    <a:tint val="75000"/>
                  </a:prstClr>
                </a:solidFill>
              </a:rPr>
              <a:pPr/>
              <a:t>7/20/2024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8AD1ED-9A54-47BC-9605-D84909FAC6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6248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9BE8F-1935-4F97-9240-4EEE27443FE5}"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8AD1ED-9A54-47BC-9605-D84909FAC6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663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9BE8F-1935-4F97-9240-4EEE27443FE5}" type="datetimeFigureOut">
              <a:rPr lang="en-US" smtClean="0">
                <a:solidFill>
                  <a:prstClr val="black">
                    <a:tint val="75000"/>
                  </a:prstClr>
                </a:solidFill>
              </a:rPr>
              <a:pPr/>
              <a:t>7/20/2024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8AD1ED-9A54-47BC-9605-D84909FAC6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7759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1F8B2CB-17CC-45B1-AE96-6483A6D68EB9}"/>
              </a:ext>
            </a:extLst>
          </p:cNvPr>
          <p:cNvSpPr>
            <a:spLocks noGrp="1"/>
          </p:cNvSpPr>
          <p:nvPr>
            <p:ph type="sldNum" sz="quarter" idx="4"/>
          </p:nvPr>
        </p:nvSpPr>
        <p:spPr>
          <a:xfrm>
            <a:off x="10789921" y="6314787"/>
            <a:ext cx="706583" cy="243956"/>
          </a:xfrm>
          <a:prstGeom prst="rect">
            <a:avLst/>
          </a:prstGeom>
        </p:spPr>
        <p:txBody>
          <a:bodyPr vert="horz" lIns="91440" tIns="45720" rIns="91440" bIns="45720" rtlCol="0" anchor="ctr"/>
          <a:lstStyle>
            <a:lvl1pPr algn="r">
              <a:defRPr sz="1200" b="1">
                <a:solidFill>
                  <a:schemeClr val="tx1">
                    <a:tint val="75000"/>
                  </a:schemeClr>
                </a:solidFill>
                <a:latin typeface="Calibri" panose="020F0502020204030204" pitchFamily="34" charset="0"/>
                <a:cs typeface="Calibri" panose="020F0502020204030204" pitchFamily="34" charset="0"/>
              </a:defRPr>
            </a:lvl1pPr>
          </a:lstStyle>
          <a:p>
            <a:fld id="{33ABAE5A-8FCE-4498-9433-C0AD9077172C}" type="slidenum">
              <a:rPr lang="en-KE" smtClean="0"/>
              <a:pPr/>
              <a:t>‹#›</a:t>
            </a:fld>
            <a:endParaRPr lang="en-KE" dirty="0"/>
          </a:p>
        </p:txBody>
      </p:sp>
    </p:spTree>
    <p:extLst>
      <p:ext uri="{BB962C8B-B14F-4D97-AF65-F5344CB8AC3E}">
        <p14:creationId xmlns:p14="http://schemas.microsoft.com/office/powerpoint/2010/main" val="53822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pic>
        <p:nvPicPr>
          <p:cNvPr id="8" name="Picture 2" descr="http://cctv-africa.com/wp-content/photo-gallery/2016/06/o-MOTHER-AND-BABY-facebook.jpg"/>
          <p:cNvPicPr>
            <a:picLocks noChangeAspect="1" noChangeArrowheads="1"/>
          </p:cNvPicPr>
          <p:nvPr userDrawn="1"/>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7"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userDrawn="1"/>
        </p:nvSpPr>
        <p:spPr>
          <a:xfrm>
            <a:off x="0" y="0"/>
            <a:ext cx="12192000" cy="6858000"/>
          </a:xfrm>
          <a:prstGeom prst="rect">
            <a:avLst/>
          </a:prstGeom>
          <a:gradFill flip="none" rotWithShape="1">
            <a:gsLst>
              <a:gs pos="0">
                <a:srgbClr val="113861">
                  <a:shade val="30000"/>
                  <a:satMod val="115000"/>
                  <a:alpha val="90000"/>
                </a:srgbClr>
              </a:gs>
              <a:gs pos="50000">
                <a:srgbClr val="113861">
                  <a:shade val="67500"/>
                  <a:satMod val="115000"/>
                  <a:alpha val="90000"/>
                </a:srgbClr>
              </a:gs>
              <a:gs pos="100000">
                <a:srgbClr val="113861">
                  <a:shade val="100000"/>
                  <a:satMod val="115000"/>
                  <a:alpha val="9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884572"/>
            <a:ext cx="12192000" cy="3973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9948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A54F27-01AB-4601-9495-FE7EDDBA9CE9}"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A4F6-1440-424C-971F-30D84BC82FC4}" type="slidenum">
              <a:rPr lang="en-US" smtClean="0"/>
              <a:t>‹#›</a:t>
            </a:fld>
            <a:endParaRPr lang="en-US"/>
          </a:p>
        </p:txBody>
      </p:sp>
    </p:spTree>
    <p:extLst>
      <p:ext uri="{BB962C8B-B14F-4D97-AF65-F5344CB8AC3E}">
        <p14:creationId xmlns:p14="http://schemas.microsoft.com/office/powerpoint/2010/main" val="29724528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2" descr="http://cctv-africa.com/wp-content/photo-gallery/2016/06/o-MOTHER-AND-BABY-facebook.jpg"/>
          <p:cNvPicPr>
            <a:picLocks noChangeAspect="1" noChangeArrowheads="1"/>
          </p:cNvPicPr>
          <p:nvPr userDrawn="1"/>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7"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userDrawn="1"/>
        </p:nvSpPr>
        <p:spPr>
          <a:xfrm>
            <a:off x="0" y="0"/>
            <a:ext cx="12192000" cy="6858000"/>
          </a:xfrm>
          <a:prstGeom prst="rect">
            <a:avLst/>
          </a:prstGeom>
          <a:gradFill flip="none" rotWithShape="1">
            <a:gsLst>
              <a:gs pos="0">
                <a:srgbClr val="113861">
                  <a:shade val="30000"/>
                  <a:satMod val="115000"/>
                  <a:alpha val="90000"/>
                </a:srgbClr>
              </a:gs>
              <a:gs pos="50000">
                <a:srgbClr val="113861">
                  <a:shade val="67500"/>
                  <a:satMod val="115000"/>
                  <a:alpha val="90000"/>
                </a:srgbClr>
              </a:gs>
              <a:gs pos="100000">
                <a:srgbClr val="113861">
                  <a:shade val="100000"/>
                  <a:satMod val="115000"/>
                  <a:alpha val="9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618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8" name="Picture 2" descr="http://cctv-africa.com/wp-content/photo-gallery/2016/06/o-MOTHER-AND-BABY-facebook.jpg"/>
          <p:cNvPicPr>
            <a:picLocks noChangeAspect="1" noChangeArrowheads="1"/>
          </p:cNvPicPr>
          <p:nvPr userDrawn="1"/>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7"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userDrawn="1"/>
        </p:nvSpPr>
        <p:spPr>
          <a:xfrm>
            <a:off x="0" y="0"/>
            <a:ext cx="12192000" cy="6858000"/>
          </a:xfrm>
          <a:prstGeom prst="rect">
            <a:avLst/>
          </a:prstGeom>
          <a:gradFill flip="none" rotWithShape="1">
            <a:gsLst>
              <a:gs pos="0">
                <a:srgbClr val="113861">
                  <a:shade val="30000"/>
                  <a:satMod val="115000"/>
                  <a:alpha val="90000"/>
                </a:srgbClr>
              </a:gs>
              <a:gs pos="50000">
                <a:srgbClr val="113861">
                  <a:shade val="67500"/>
                  <a:satMod val="115000"/>
                  <a:alpha val="90000"/>
                </a:srgbClr>
              </a:gs>
              <a:gs pos="100000">
                <a:srgbClr val="113861">
                  <a:shade val="100000"/>
                  <a:satMod val="115000"/>
                  <a:alpha val="9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2884572"/>
            <a:ext cx="12192000" cy="3973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234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8" name="Picture 2" descr="http://cctv-africa.com/wp-content/photo-gallery/2016/06/o-MOTHER-AND-BABY-facebook.jpg"/>
          <p:cNvPicPr>
            <a:picLocks noChangeAspect="1" noChangeArrowheads="1"/>
          </p:cNvPicPr>
          <p:nvPr userDrawn="1"/>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7"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userDrawn="1"/>
        </p:nvSpPr>
        <p:spPr>
          <a:xfrm>
            <a:off x="0" y="0"/>
            <a:ext cx="12192000" cy="6858000"/>
          </a:xfrm>
          <a:prstGeom prst="rect">
            <a:avLst/>
          </a:prstGeom>
          <a:gradFill flip="none" rotWithShape="1">
            <a:gsLst>
              <a:gs pos="0">
                <a:srgbClr val="113861">
                  <a:shade val="30000"/>
                  <a:satMod val="115000"/>
                  <a:alpha val="90000"/>
                </a:srgbClr>
              </a:gs>
              <a:gs pos="50000">
                <a:srgbClr val="113861">
                  <a:shade val="67500"/>
                  <a:satMod val="115000"/>
                  <a:alpha val="90000"/>
                </a:srgbClr>
              </a:gs>
              <a:gs pos="100000">
                <a:srgbClr val="113861">
                  <a:shade val="100000"/>
                  <a:satMod val="115000"/>
                  <a:alpha val="9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838201" y="1690698"/>
            <a:ext cx="11674643" cy="1"/>
          </a:xfrm>
          <a:prstGeom prst="line">
            <a:avLst/>
          </a:prstGeom>
          <a:ln w="19050">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1014663" y="349088"/>
            <a:ext cx="6428876" cy="1325563"/>
          </a:xfrm>
        </p:spPr>
        <p:txBody>
          <a:bodyPr anchor="b"/>
          <a:lstStyle>
            <a:lvl1pPr>
              <a:defRPr>
                <a:solidFill>
                  <a:schemeClr val="bg1"/>
                </a:solidFill>
              </a:defRPr>
            </a:lvl1pPr>
          </a:lstStyle>
          <a:p>
            <a:r>
              <a:rPr lang="en-US" dirty="0"/>
              <a:t>Click to edit Master title style</a:t>
            </a:r>
          </a:p>
        </p:txBody>
      </p:sp>
      <p:sp>
        <p:nvSpPr>
          <p:cNvPr id="6" name="Slide Number Placeholder 4"/>
          <p:cNvSpPr>
            <a:spLocks noGrp="1"/>
          </p:cNvSpPr>
          <p:nvPr>
            <p:ph type="sldNum" sz="quarter" idx="12"/>
          </p:nvPr>
        </p:nvSpPr>
        <p:spPr>
          <a:xfrm>
            <a:off x="8610600" y="6356360"/>
            <a:ext cx="2743200" cy="365125"/>
          </a:xfrm>
        </p:spPr>
        <p:txBody>
          <a:bodyPr/>
          <a:lstStyle>
            <a:lvl1pPr>
              <a:defRPr>
                <a:solidFill>
                  <a:schemeClr val="bg1"/>
                </a:solidFill>
              </a:defRPr>
            </a:lvl1pPr>
          </a:lstStyle>
          <a:p>
            <a:fld id="{8DDEA4F6-1440-424C-971F-30D84BC82FC4}" type="slidenum">
              <a:rPr lang="en-US" smtClean="0"/>
              <a:pPr/>
              <a:t>‹#›</a:t>
            </a:fld>
            <a:endParaRPr lang="en-US" dirty="0"/>
          </a:p>
        </p:txBody>
      </p:sp>
    </p:spTree>
    <p:extLst>
      <p:ext uri="{BB962C8B-B14F-4D97-AF65-F5344CB8AC3E}">
        <p14:creationId xmlns:p14="http://schemas.microsoft.com/office/powerpoint/2010/main" val="305736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1F8B2CB-17CC-45B1-AE96-6483A6D68EB9}"/>
              </a:ext>
            </a:extLst>
          </p:cNvPr>
          <p:cNvSpPr>
            <a:spLocks noGrp="1"/>
          </p:cNvSpPr>
          <p:nvPr>
            <p:ph type="sldNum" sz="quarter" idx="4"/>
          </p:nvPr>
        </p:nvSpPr>
        <p:spPr>
          <a:xfrm>
            <a:off x="10789921" y="6314787"/>
            <a:ext cx="706583" cy="243956"/>
          </a:xfrm>
          <a:prstGeom prst="rect">
            <a:avLst/>
          </a:prstGeom>
        </p:spPr>
        <p:txBody>
          <a:bodyPr vert="horz" lIns="91440" tIns="45720" rIns="91440" bIns="45720" rtlCol="0" anchor="ctr"/>
          <a:lstStyle>
            <a:lvl1pPr algn="r">
              <a:defRPr sz="1200" b="1">
                <a:solidFill>
                  <a:schemeClr val="tx1">
                    <a:tint val="7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fld id="{33ABAE5A-8FCE-4498-9433-C0AD9077172C}" type="slidenum">
              <a:rPr lang="en-KE" smtClean="0"/>
              <a:pPr/>
              <a:t>‹#›</a:t>
            </a:fld>
            <a:endParaRPr lang="en-KE" dirty="0"/>
          </a:p>
        </p:txBody>
      </p:sp>
      <p:sp>
        <p:nvSpPr>
          <p:cNvPr id="8" name="Rectangle 7">
            <a:extLst>
              <a:ext uri="{FF2B5EF4-FFF2-40B4-BE49-F238E27FC236}">
                <a16:creationId xmlns:a16="http://schemas.microsoft.com/office/drawing/2014/main" id="{DACA6E16-A935-4F2A-9589-FB4E1348CE7F}"/>
              </a:ext>
            </a:extLst>
          </p:cNvPr>
          <p:cNvSpPr/>
          <p:nvPr userDrawn="1"/>
        </p:nvSpPr>
        <p:spPr>
          <a:xfrm>
            <a:off x="0" y="0"/>
            <a:ext cx="12192000" cy="6858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KE" sz="180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 name="Picture 1">
            <a:extLst>
              <a:ext uri="{FF2B5EF4-FFF2-40B4-BE49-F238E27FC236}">
                <a16:creationId xmlns:a16="http://schemas.microsoft.com/office/drawing/2014/main" id="{1A1172D7-8A09-00C5-ED35-E31EA7A87EC0}"/>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20857596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2" descr="http://cctv-africa.com/wp-content/photo-gallery/2016/06/o-MOTHER-AND-BABY-facebook.jpg"/>
          <p:cNvPicPr>
            <a:picLocks noChangeAspect="1" noChangeArrowheads="1"/>
          </p:cNvPicPr>
          <p:nvPr userDrawn="1"/>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7"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userDrawn="1"/>
        </p:nvSpPr>
        <p:spPr>
          <a:xfrm>
            <a:off x="0" y="0"/>
            <a:ext cx="12192000" cy="6858000"/>
          </a:xfrm>
          <a:prstGeom prst="rect">
            <a:avLst/>
          </a:prstGeom>
          <a:gradFill flip="none" rotWithShape="1">
            <a:gsLst>
              <a:gs pos="0">
                <a:schemeClr val="bg1">
                  <a:alpha val="90000"/>
                </a:schemeClr>
              </a:gs>
              <a:gs pos="100000">
                <a:schemeClr val="bg1">
                  <a:alpha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838201" y="1690698"/>
            <a:ext cx="11674643" cy="1"/>
          </a:xfrm>
          <a:prstGeom prst="line">
            <a:avLst/>
          </a:prstGeom>
          <a:ln w="19050">
            <a:solidFill>
              <a:srgbClr val="11386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1014663" y="349088"/>
            <a:ext cx="6428876" cy="1325563"/>
          </a:xfrm>
        </p:spPr>
        <p:txBody>
          <a:bodyPr anchor="b"/>
          <a:lstStyle>
            <a:lvl1pPr>
              <a:defRPr>
                <a:solidFill>
                  <a:srgbClr val="113861"/>
                </a:solidFill>
              </a:defRPr>
            </a:lvl1pPr>
          </a:lstStyle>
          <a:p>
            <a:r>
              <a:rPr lang="en-US" dirty="0"/>
              <a:t>Click to edit Master title style</a:t>
            </a:r>
          </a:p>
        </p:txBody>
      </p:sp>
      <p:sp>
        <p:nvSpPr>
          <p:cNvPr id="6" name="Slide Number Placeholder 4"/>
          <p:cNvSpPr>
            <a:spLocks noGrp="1"/>
          </p:cNvSpPr>
          <p:nvPr>
            <p:ph type="sldNum" sz="quarter" idx="12"/>
          </p:nvPr>
        </p:nvSpPr>
        <p:spPr>
          <a:xfrm>
            <a:off x="8610600" y="6356360"/>
            <a:ext cx="2743200" cy="365125"/>
          </a:xfrm>
        </p:spPr>
        <p:txBody>
          <a:bodyPr/>
          <a:lstStyle>
            <a:lvl1pPr>
              <a:defRPr>
                <a:solidFill>
                  <a:schemeClr val="bg1"/>
                </a:solidFill>
              </a:defRPr>
            </a:lvl1pPr>
          </a:lstStyle>
          <a:p>
            <a:fld id="{8DDEA4F6-1440-424C-971F-30D84BC82FC4}" type="slidenum">
              <a:rPr lang="en-US" smtClean="0"/>
              <a:pPr/>
              <a:t>‹#›</a:t>
            </a:fld>
            <a:endParaRPr lang="en-US" dirty="0"/>
          </a:p>
        </p:txBody>
      </p:sp>
    </p:spTree>
    <p:extLst>
      <p:ext uri="{BB962C8B-B14F-4D97-AF65-F5344CB8AC3E}">
        <p14:creationId xmlns:p14="http://schemas.microsoft.com/office/powerpoint/2010/main" val="35726717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8" name="Picture 2" descr="http://cctv-africa.com/wp-content/photo-gallery/2016/06/o-MOTHER-AND-BABY-facebook.jpg"/>
          <p:cNvPicPr>
            <a:picLocks noChangeAspect="1" noChangeArrowheads="1"/>
          </p:cNvPicPr>
          <p:nvPr userDrawn="1"/>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7"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userDrawn="1"/>
        </p:nvSpPr>
        <p:spPr>
          <a:xfrm>
            <a:off x="0" y="0"/>
            <a:ext cx="12192000" cy="6858000"/>
          </a:xfrm>
          <a:prstGeom prst="rect">
            <a:avLst/>
          </a:prstGeom>
          <a:gradFill flip="none" rotWithShape="1">
            <a:gsLst>
              <a:gs pos="0">
                <a:schemeClr val="bg1">
                  <a:alpha val="90000"/>
                </a:schemeClr>
              </a:gs>
              <a:gs pos="100000">
                <a:schemeClr val="bg1">
                  <a:alpha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4"/>
          <p:cNvSpPr>
            <a:spLocks noGrp="1"/>
          </p:cNvSpPr>
          <p:nvPr>
            <p:ph type="sldNum" sz="quarter" idx="12"/>
          </p:nvPr>
        </p:nvSpPr>
        <p:spPr>
          <a:xfrm>
            <a:off x="8610600" y="6356360"/>
            <a:ext cx="2743200" cy="365125"/>
          </a:xfrm>
        </p:spPr>
        <p:txBody>
          <a:bodyPr/>
          <a:lstStyle>
            <a:lvl1pPr>
              <a:defRPr>
                <a:solidFill>
                  <a:schemeClr val="bg1"/>
                </a:solidFill>
              </a:defRPr>
            </a:lvl1pPr>
          </a:lstStyle>
          <a:p>
            <a:fld id="{8DDEA4F6-1440-424C-971F-30D84BC82FC4}" type="slidenum">
              <a:rPr lang="en-US" smtClean="0"/>
              <a:pPr/>
              <a:t>‹#›</a:t>
            </a:fld>
            <a:endParaRPr lang="en-US" dirty="0"/>
          </a:p>
        </p:txBody>
      </p:sp>
    </p:spTree>
    <p:extLst>
      <p:ext uri="{BB962C8B-B14F-4D97-AF65-F5344CB8AC3E}">
        <p14:creationId xmlns:p14="http://schemas.microsoft.com/office/powerpoint/2010/main" val="531345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5" name="Picture 2" descr="http://cctv-africa.com/wp-content/photo-gallery/2016/06/o-MOTHER-AND-BABY-facebook.jpg"/>
          <p:cNvPicPr>
            <a:picLocks noChangeAspect="1" noChangeArrowheads="1"/>
          </p:cNvPicPr>
          <p:nvPr userDrawn="1"/>
        </p:nvPicPr>
        <p:blipFill rotWithShape="1">
          <a:blip r:embed="rId2"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7"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userDrawn="1"/>
        </p:nvSpPr>
        <p:spPr>
          <a:xfrm>
            <a:off x="0" y="0"/>
            <a:ext cx="12192000" cy="6858000"/>
          </a:xfrm>
          <a:prstGeom prst="rect">
            <a:avLst/>
          </a:prstGeom>
          <a:gradFill flip="none" rotWithShape="1">
            <a:gsLst>
              <a:gs pos="0">
                <a:srgbClr val="FF890A">
                  <a:shade val="30000"/>
                  <a:satMod val="115000"/>
                  <a:alpha val="90000"/>
                </a:srgbClr>
              </a:gs>
              <a:gs pos="50000">
                <a:srgbClr val="FF890A">
                  <a:shade val="67500"/>
                  <a:satMod val="115000"/>
                  <a:alpha val="90000"/>
                </a:srgbClr>
              </a:gs>
              <a:gs pos="100000">
                <a:srgbClr val="FF890A">
                  <a:shade val="100000"/>
                  <a:satMod val="115000"/>
                  <a:alpha val="9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816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2" descr="http://cctv-africa.com/wp-content/photo-gallery/2016/06/o-MOTHER-AND-BABY-facebook.jpg"/>
          <p:cNvPicPr>
            <a:picLocks noChangeAspect="1" noChangeArrowheads="1"/>
          </p:cNvPicPr>
          <p:nvPr userDrawn="1"/>
        </p:nvPicPr>
        <p:blipFill rotWithShape="1">
          <a:blip r:embed="rId2"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7"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userDrawn="1"/>
        </p:nvSpPr>
        <p:spPr>
          <a:xfrm>
            <a:off x="0" y="0"/>
            <a:ext cx="12192000" cy="6858000"/>
          </a:xfrm>
          <a:prstGeom prst="rect">
            <a:avLst/>
          </a:prstGeom>
          <a:gradFill flip="none" rotWithShape="1">
            <a:gsLst>
              <a:gs pos="0">
                <a:srgbClr val="FF890A">
                  <a:shade val="30000"/>
                  <a:satMod val="115000"/>
                  <a:alpha val="90000"/>
                </a:srgbClr>
              </a:gs>
              <a:gs pos="50000">
                <a:srgbClr val="FF890A">
                  <a:shade val="67500"/>
                  <a:satMod val="115000"/>
                  <a:alpha val="90000"/>
                </a:srgbClr>
              </a:gs>
              <a:gs pos="100000">
                <a:srgbClr val="FF890A">
                  <a:shade val="100000"/>
                  <a:satMod val="115000"/>
                  <a:alpha val="9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DDEA4F6-1440-424C-971F-30D84BC82FC4}" type="slidenum">
              <a:rPr lang="en-US" smtClean="0"/>
              <a:pPr/>
              <a:t>‹#›</a:t>
            </a:fld>
            <a:endParaRPr lang="en-US" dirty="0"/>
          </a:p>
        </p:txBody>
      </p:sp>
      <p:cxnSp>
        <p:nvCxnSpPr>
          <p:cNvPr id="9" name="Straight Connector 8"/>
          <p:cNvCxnSpPr/>
          <p:nvPr userDrawn="1"/>
        </p:nvCxnSpPr>
        <p:spPr>
          <a:xfrm>
            <a:off x="838201" y="1690698"/>
            <a:ext cx="11674643" cy="1"/>
          </a:xfrm>
          <a:prstGeom prst="line">
            <a:avLst/>
          </a:prstGeom>
          <a:ln w="19050">
            <a:solidFill>
              <a:schemeClr val="bg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14663" y="349088"/>
            <a:ext cx="6428876" cy="1325563"/>
          </a:xfrm>
        </p:spPr>
        <p:txBody>
          <a:bodyPr anchor="b"/>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834141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2" descr="http://prod3.dam.abbott.com/en-us/homepage/abbott-citizenship/the-upside-in-action/bringing-modern-healthcare-to-tanzania/article-text-background/hero-tanzania.jpg/_jcr_content/renditions/cq5dam.resized.HIGH.1.0.jpg"/>
          <p:cNvPicPr>
            <a:picLocks noChangeAspect="1" noChangeArrowheads="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83820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2" descr="http://prod3.dam.abbott.com/en-us/homepage/abbott-citizenship/the-upside-in-action/bringing-modern-healthcare-to-tanzania/article-text-background/hero-tanzania.jpg/_jcr_content/renditions/cq5dam.resized.HIGH.1.0.jpg"/>
          <p:cNvPicPr>
            <a:picLocks noChangeAspect="1" noChangeArrowheads="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6" y="10"/>
            <a:ext cx="12175959" cy="68499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193736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2" descr="http://prod3.dam.abbott.com/en-us/homepage/abbott-citizenship/the-upside-in-action/bringing-modern-healthcare-to-tanzania/article-text-background/hero-tanzania.jpg/_jcr_content/renditions/cq5dam.resized.HIGH.1.0.jpg"/>
          <p:cNvPicPr>
            <a:picLocks noChangeAspect="1" noChangeArrowheads="1"/>
          </p:cNvPicPr>
          <p:nvPr userDrawn="1"/>
        </p:nvPicPr>
        <p:blipFill rotWithShape="1">
          <a:blip r:embed="rId2">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893676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26" name="Picture 2" descr="http://cctv-africa.com/wp-content/photo-gallery/2016/06/o-MOTHER-AND-BABY-facebook.jpg"/>
          <p:cNvPicPr>
            <a:picLocks noChangeAspect="1" noChangeArrowheads="1"/>
          </p:cNvPicPr>
          <p:nvPr userDrawn="1"/>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7"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240874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26" name="Picture 2" descr="http://cctv-africa.com/wp-content/photo-gallery/2016/06/o-MOTHER-AND-BABY-facebook.jpg"/>
          <p:cNvPicPr>
            <a:picLocks noChangeAspect="1" noChangeArrowheads="1"/>
          </p:cNvPicPr>
          <p:nvPr userDrawn="1"/>
        </p:nvPicPr>
        <p:blipFill rotWithShape="1">
          <a:blip r:embed="rId2"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7"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0880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074" name="Picture 2" descr="http://images.parenting.mdpcdn.com/sites/parenting.com/files/styles/facebook_og_image/public/african-mother-and-child.jpg?itok=xvYLS-qJ"/>
          <p:cNvPicPr>
            <a:picLocks noChangeAspect="1" noChangeArrowheads="1"/>
          </p:cNvPicPr>
          <p:nvPr userDrawn="1"/>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46789055"/>
      </p:ext>
    </p:extLst>
  </p:cSld>
  <p:clrMapOvr>
    <a:masterClrMapping/>
  </p:clrMapOvr>
  <p:extLst>
    <p:ext uri="{DCECCB84-F9BA-43D5-87BE-67443E8EF086}">
      <p15:sldGuideLst xmlns:p15="http://schemas.microsoft.com/office/powerpoint/2012/main">
        <p15:guide id="2">
          <p15:clr>
            <a:srgbClr val="FBAE40"/>
          </p15:clr>
        </p15:guide>
        <p15:guide id="3" orient="horz">
          <p15:clr>
            <a:srgbClr val="FBAE40"/>
          </p15:clr>
        </p15:guide>
        <p15:guide id="4" orient="horz" pos="4272">
          <p15:clr>
            <a:srgbClr val="FBAE40"/>
          </p15:clr>
        </p15:guide>
        <p15:guide id="5" pos="76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1F8B2CB-17CC-45B1-AE96-6483A6D68EB9}"/>
              </a:ext>
            </a:extLst>
          </p:cNvPr>
          <p:cNvSpPr>
            <a:spLocks noGrp="1"/>
          </p:cNvSpPr>
          <p:nvPr>
            <p:ph type="sldNum" sz="quarter" idx="4"/>
          </p:nvPr>
        </p:nvSpPr>
        <p:spPr>
          <a:xfrm>
            <a:off x="10789921" y="6314787"/>
            <a:ext cx="706583" cy="243956"/>
          </a:xfrm>
          <a:prstGeom prst="rect">
            <a:avLst/>
          </a:prstGeom>
        </p:spPr>
        <p:txBody>
          <a:bodyPr vert="horz" lIns="91440" tIns="45720" rIns="91440" bIns="45720" rtlCol="0" anchor="ctr"/>
          <a:lstStyle>
            <a:lvl1pPr algn="r">
              <a:defRPr sz="1200" b="1">
                <a:solidFill>
                  <a:schemeClr val="tx1">
                    <a:tint val="75000"/>
                  </a:schemeClr>
                </a:solidFill>
                <a:latin typeface="Calibri" panose="020F0502020204030204" pitchFamily="34" charset="0"/>
                <a:cs typeface="Calibri" panose="020F0502020204030204" pitchFamily="34" charset="0"/>
              </a:defRPr>
            </a:lvl1pPr>
          </a:lstStyle>
          <a:p>
            <a:fld id="{33ABAE5A-8FCE-4498-9433-C0AD9077172C}" type="slidenum">
              <a:rPr lang="en-KE" smtClean="0"/>
              <a:pPr/>
              <a:t>‹#›</a:t>
            </a:fld>
            <a:endParaRPr lang="en-KE" dirty="0"/>
          </a:p>
        </p:txBody>
      </p:sp>
    </p:spTree>
    <p:extLst>
      <p:ext uri="{BB962C8B-B14F-4D97-AF65-F5344CB8AC3E}">
        <p14:creationId xmlns:p14="http://schemas.microsoft.com/office/powerpoint/2010/main" val="13746933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074" name="Picture 2" descr="http://images.parenting.mdpcdn.com/sites/parenting.com/files/styles/facebook_og_image/public/african-mother-and-child.jpg?itok=xvYLS-qJ"/>
          <p:cNvPicPr>
            <a:picLocks noChangeAspect="1" noChangeArrowheads="1"/>
          </p:cNvPicPr>
          <p:nvPr userDrawn="1"/>
        </p:nvPicPr>
        <p:blipFill rotWithShape="1">
          <a:blip r:embed="rId2"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145738"/>
      </p:ext>
    </p:extLst>
  </p:cSld>
  <p:clrMapOvr>
    <a:masterClrMapping/>
  </p:clrMapOvr>
  <p:extLst>
    <p:ext uri="{DCECCB84-F9BA-43D5-87BE-67443E8EF086}">
      <p15:sldGuideLst xmlns:p15="http://schemas.microsoft.com/office/powerpoint/2012/main">
        <p15:guide id="2">
          <p15:clr>
            <a:srgbClr val="FBAE40"/>
          </p15:clr>
        </p15:guide>
        <p15:guide id="3" orient="horz">
          <p15:clr>
            <a:srgbClr val="FBAE40"/>
          </p15:clr>
        </p15:guide>
        <p15:guide id="4" orient="horz" pos="4272">
          <p15:clr>
            <a:srgbClr val="FBAE40"/>
          </p15:clr>
        </p15:guide>
        <p15:guide id="5" pos="76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DDEA4F6-1440-424C-971F-30D84BC82FC4}" type="slidenum">
              <a:rPr lang="en-US" smtClean="0"/>
              <a:t>‹#›</a:t>
            </a:fld>
            <a:endParaRPr lang="en-US"/>
          </a:p>
        </p:txBody>
      </p:sp>
    </p:spTree>
    <p:extLst>
      <p:ext uri="{BB962C8B-B14F-4D97-AF65-F5344CB8AC3E}">
        <p14:creationId xmlns:p14="http://schemas.microsoft.com/office/powerpoint/2010/main" val="2403134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76087-E98D-0843-9CA1-731188D26491}" type="datetimeFigureOut">
              <a:rPr lang="en-US" smtClean="0"/>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D66CF4-F982-C44F-8890-7A960429CA78}" type="slidenum">
              <a:rPr lang="en-US" smtClean="0"/>
              <a:t>‹#›</a:t>
            </a:fld>
            <a:endParaRPr lang="en-US"/>
          </a:p>
        </p:txBody>
      </p:sp>
    </p:spTree>
    <p:extLst>
      <p:ext uri="{BB962C8B-B14F-4D97-AF65-F5344CB8AC3E}">
        <p14:creationId xmlns:p14="http://schemas.microsoft.com/office/powerpoint/2010/main" val="29213196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8701FE-3663-734D-ABFE-9D1DFD4CF34F}"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72622-EEEB-A846-A1AB-911008E387B6}" type="slidenum">
              <a:rPr lang="en-US" smtClean="0"/>
              <a:t>‹#›</a:t>
            </a:fld>
            <a:endParaRPr lang="en-US"/>
          </a:p>
        </p:txBody>
      </p:sp>
    </p:spTree>
    <p:extLst>
      <p:ext uri="{BB962C8B-B14F-4D97-AF65-F5344CB8AC3E}">
        <p14:creationId xmlns:p14="http://schemas.microsoft.com/office/powerpoint/2010/main" val="10803720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heIntroduction Style">
    <p:spTree>
      <p:nvGrpSpPr>
        <p:cNvPr id="1" name=""/>
        <p:cNvGrpSpPr/>
        <p:nvPr/>
      </p:nvGrpSpPr>
      <p:grpSpPr>
        <a:xfrm>
          <a:off x="0" y="0"/>
          <a:ext cx="0" cy="0"/>
          <a:chOff x="0" y="0"/>
          <a:chExt cx="0" cy="0"/>
        </a:xfrm>
      </p:grpSpPr>
      <p:pic>
        <p:nvPicPr>
          <p:cNvPr id="1026" name="Picture 2" descr="http://cctv-africa.com/wp-content/photo-gallery/2016/06/o-MOTHER-AND-BABY-facebook.jpg"/>
          <p:cNvPicPr>
            <a:picLocks noChangeAspect="1" noChangeArrowheads="1"/>
          </p:cNvPicPr>
          <p:nvPr userDrawn="1"/>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7"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userDrawn="1"/>
        </p:nvSpPr>
        <p:spPr>
          <a:xfrm>
            <a:off x="7" y="0"/>
            <a:ext cx="12191999" cy="6858000"/>
          </a:xfrm>
          <a:prstGeom prst="rect">
            <a:avLst/>
          </a:prstGeom>
          <a:gradFill flip="none" rotWithShape="1">
            <a:gsLst>
              <a:gs pos="0">
                <a:srgbClr val="2A6D7D">
                  <a:shade val="30000"/>
                  <a:satMod val="115000"/>
                  <a:alpha val="70000"/>
                </a:srgbClr>
              </a:gs>
              <a:gs pos="50000">
                <a:srgbClr val="2A6D7D">
                  <a:shade val="67500"/>
                  <a:satMod val="115000"/>
                  <a:alpha val="50000"/>
                </a:srgbClr>
              </a:gs>
              <a:gs pos="100000">
                <a:srgbClr val="2A6D7D">
                  <a:shade val="100000"/>
                  <a:satMod val="115000"/>
                  <a:alpha val="5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7580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he Preliminary Slides Style">
    <p:spTree>
      <p:nvGrpSpPr>
        <p:cNvPr id="1" name=""/>
        <p:cNvGrpSpPr/>
        <p:nvPr/>
      </p:nvGrpSpPr>
      <p:grpSpPr>
        <a:xfrm>
          <a:off x="0" y="0"/>
          <a:ext cx="0" cy="0"/>
          <a:chOff x="0" y="0"/>
          <a:chExt cx="0" cy="0"/>
        </a:xfrm>
      </p:grpSpPr>
      <p:grpSp>
        <p:nvGrpSpPr>
          <p:cNvPr id="10" name="Group 9"/>
          <p:cNvGrpSpPr/>
          <p:nvPr userDrawn="1"/>
        </p:nvGrpSpPr>
        <p:grpSpPr>
          <a:xfrm>
            <a:off x="3" y="0"/>
            <a:ext cx="12191999" cy="6858000"/>
            <a:chOff x="0" y="0"/>
            <a:chExt cx="12191999" cy="6858000"/>
          </a:xfrm>
        </p:grpSpPr>
        <p:pic>
          <p:nvPicPr>
            <p:cNvPr id="1026" name="Picture 2" descr="http://cctv-africa.com/wp-content/photo-gallery/2016/06/o-MOTHER-AND-BABY-facebook.jpg"/>
            <p:cNvPicPr>
              <a:picLocks noChangeAspect="1" noChangeArrowheads="1"/>
            </p:cNvPicPr>
            <p:nvPr userDrawn="1"/>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userDrawn="1"/>
          </p:nvSpPr>
          <p:spPr>
            <a:xfrm>
              <a:off x="0" y="0"/>
              <a:ext cx="12191999" cy="6858000"/>
            </a:xfrm>
            <a:prstGeom prst="rect">
              <a:avLst/>
            </a:prstGeom>
            <a:gradFill flip="none" rotWithShape="1">
              <a:gsLst>
                <a:gs pos="0">
                  <a:srgbClr val="1C4853">
                    <a:shade val="30000"/>
                    <a:satMod val="115000"/>
                    <a:alpha val="70000"/>
                  </a:srgbClr>
                </a:gs>
                <a:gs pos="50000">
                  <a:srgbClr val="1C4853">
                    <a:shade val="67500"/>
                    <a:satMod val="115000"/>
                    <a:alpha val="50000"/>
                  </a:srgbClr>
                </a:gs>
                <a:gs pos="100000">
                  <a:srgbClr val="1C4853">
                    <a:shade val="100000"/>
                    <a:satMod val="115000"/>
                    <a:alpha val="5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70107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C0329-8C5F-4FFA-9628-E11E0F69783F}"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3034E-3F1B-48BA-A91F-125B4B284BF6}" type="slidenum">
              <a:rPr lang="en-US" smtClean="0"/>
              <a:t>‹#›</a:t>
            </a:fld>
            <a:endParaRPr lang="en-US"/>
          </a:p>
        </p:txBody>
      </p:sp>
    </p:spTree>
    <p:extLst>
      <p:ext uri="{BB962C8B-B14F-4D97-AF65-F5344CB8AC3E}">
        <p14:creationId xmlns:p14="http://schemas.microsoft.com/office/powerpoint/2010/main" val="13106986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A54F27-01AB-4601-9495-FE7EDDBA9CE9}" type="datetimeFigureOut">
              <a:rPr lang="en-US" smtClean="0">
                <a:solidFill>
                  <a:srgbClr val="113861">
                    <a:tint val="75000"/>
                  </a:srgbClr>
                </a:solidFill>
                <a:latin typeface="Avenir Light"/>
              </a:rPr>
              <a:pPr/>
              <a:t>7/20/2024</a:t>
            </a:fld>
            <a:endParaRPr lang="en-US">
              <a:solidFill>
                <a:srgbClr val="113861">
                  <a:tint val="75000"/>
                </a:srgbClr>
              </a:solidFill>
              <a:latin typeface="Avenir Light"/>
            </a:endParaRPr>
          </a:p>
        </p:txBody>
      </p:sp>
      <p:sp>
        <p:nvSpPr>
          <p:cNvPr id="5" name="Footer Placeholder 4"/>
          <p:cNvSpPr>
            <a:spLocks noGrp="1"/>
          </p:cNvSpPr>
          <p:nvPr>
            <p:ph type="ftr" sz="quarter" idx="11"/>
          </p:nvPr>
        </p:nvSpPr>
        <p:spPr/>
        <p:txBody>
          <a:bodyPr/>
          <a:lstStyle/>
          <a:p>
            <a:endParaRPr lang="en-US">
              <a:solidFill>
                <a:srgbClr val="113861">
                  <a:tint val="75000"/>
                </a:srgbClr>
              </a:solidFill>
              <a:latin typeface="Avenir Light"/>
            </a:endParaRPr>
          </a:p>
        </p:txBody>
      </p:sp>
      <p:sp>
        <p:nvSpPr>
          <p:cNvPr id="6" name="Slide Number Placeholder 5"/>
          <p:cNvSpPr>
            <a:spLocks noGrp="1"/>
          </p:cNvSpPr>
          <p:nvPr>
            <p:ph type="sldNum" sz="quarter" idx="12"/>
          </p:nvPr>
        </p:nvSpPr>
        <p:spPr/>
        <p:txBody>
          <a:bodyPr/>
          <a:lstStyle/>
          <a:p>
            <a:fld id="{8DDEA4F6-1440-424C-971F-30D84BC82FC4}" type="slidenum">
              <a:rPr lang="en-US" smtClean="0">
                <a:solidFill>
                  <a:srgbClr val="113861">
                    <a:tint val="75000"/>
                  </a:srgbClr>
                </a:solidFill>
                <a:latin typeface="Avenir Light"/>
              </a:rPr>
              <a:pPr/>
              <a:t>‹#›</a:t>
            </a:fld>
            <a:endParaRPr lang="en-US">
              <a:solidFill>
                <a:srgbClr val="113861">
                  <a:tint val="75000"/>
                </a:srgbClr>
              </a:solidFill>
              <a:latin typeface="Avenir Light"/>
            </a:endParaRPr>
          </a:p>
        </p:txBody>
      </p:sp>
    </p:spTree>
    <p:extLst>
      <p:ext uri="{BB962C8B-B14F-4D97-AF65-F5344CB8AC3E}">
        <p14:creationId xmlns:p14="http://schemas.microsoft.com/office/powerpoint/2010/main" val="32184467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9021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lain Background Style">
    <p:spTree>
      <p:nvGrpSpPr>
        <p:cNvPr id="1" name=""/>
        <p:cNvGrpSpPr/>
        <p:nvPr/>
      </p:nvGrpSpPr>
      <p:grpSpPr>
        <a:xfrm>
          <a:off x="0" y="0"/>
          <a:ext cx="0" cy="0"/>
          <a:chOff x="0" y="0"/>
          <a:chExt cx="0" cy="0"/>
        </a:xfrm>
      </p:grpSpPr>
      <p:pic>
        <p:nvPicPr>
          <p:cNvPr id="8" name="Picture 2" descr="http://cctv-africa.com/wp-content/photo-gallery/2016/06/o-MOTHER-AND-BABY-facebook.jpg"/>
          <p:cNvPicPr>
            <a:picLocks noChangeAspect="1" noChangeArrowheads="1"/>
          </p:cNvPicPr>
          <p:nvPr userDrawn="1"/>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7"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userDrawn="1"/>
        </p:nvSpPr>
        <p:spPr>
          <a:xfrm>
            <a:off x="0" y="0"/>
            <a:ext cx="12192000" cy="6858000"/>
          </a:xfrm>
          <a:prstGeom prst="rect">
            <a:avLst/>
          </a:prstGeom>
          <a:gradFill flip="none" rotWithShape="1">
            <a:gsLst>
              <a:gs pos="0">
                <a:schemeClr val="bg1">
                  <a:alpha val="90000"/>
                </a:schemeClr>
              </a:gs>
              <a:gs pos="100000">
                <a:schemeClr val="bg1">
                  <a:alpha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Light"/>
            </a:endParaRPr>
          </a:p>
        </p:txBody>
      </p:sp>
      <p:sp>
        <p:nvSpPr>
          <p:cNvPr id="6" name="Slide Number Placeholder 4"/>
          <p:cNvSpPr>
            <a:spLocks noGrp="1"/>
          </p:cNvSpPr>
          <p:nvPr>
            <p:ph type="sldNum" sz="quarter" idx="12"/>
          </p:nvPr>
        </p:nvSpPr>
        <p:spPr>
          <a:xfrm>
            <a:off x="8610600" y="6356360"/>
            <a:ext cx="2743200" cy="365125"/>
          </a:xfrm>
        </p:spPr>
        <p:txBody>
          <a:bodyPr/>
          <a:lstStyle>
            <a:lvl1pPr>
              <a:defRPr>
                <a:solidFill>
                  <a:schemeClr val="bg1"/>
                </a:solidFill>
              </a:defRPr>
            </a:lvl1pPr>
          </a:lstStyle>
          <a:p>
            <a:fld id="{8DDEA4F6-1440-424C-971F-30D84BC82FC4}" type="slidenum">
              <a:rPr lang="en-US" smtClean="0">
                <a:solidFill>
                  <a:prstClr val="white"/>
                </a:solidFill>
                <a:latin typeface="Avenir Light"/>
              </a:rPr>
              <a:pPr/>
              <a:t>‹#›</a:t>
            </a:fld>
            <a:endParaRPr lang="en-US" dirty="0">
              <a:solidFill>
                <a:prstClr val="white"/>
              </a:solidFill>
              <a:latin typeface="Avenir Light"/>
            </a:endParaRPr>
          </a:p>
        </p:txBody>
      </p:sp>
    </p:spTree>
    <p:extLst>
      <p:ext uri="{BB962C8B-B14F-4D97-AF65-F5344CB8AC3E}">
        <p14:creationId xmlns:p14="http://schemas.microsoft.com/office/powerpoint/2010/main" val="8642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1B122-6D29-1BF2-EB1E-289133C43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D6E87-9B0F-2319-A3B4-121B6B5378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05D97A-8C58-9976-6EA1-8401A50409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71347B-8B81-133D-1C39-6920E14E53D3}"/>
              </a:ext>
            </a:extLst>
          </p:cNvPr>
          <p:cNvSpPr>
            <a:spLocks noGrp="1"/>
          </p:cNvSpPr>
          <p:nvPr>
            <p:ph type="dt" sz="half" idx="10"/>
          </p:nvPr>
        </p:nvSpPr>
        <p:spPr/>
        <p:txBody>
          <a:bodyPr/>
          <a:lstStyle/>
          <a:p>
            <a:fld id="{6A15740D-3610-AC4E-963D-02AAC91DCB2A}" type="datetimeFigureOut">
              <a:rPr lang="en-US" smtClean="0"/>
              <a:t>7/20/2024</a:t>
            </a:fld>
            <a:endParaRPr lang="en-US"/>
          </a:p>
        </p:txBody>
      </p:sp>
      <p:sp>
        <p:nvSpPr>
          <p:cNvPr id="6" name="Footer Placeholder 5">
            <a:extLst>
              <a:ext uri="{FF2B5EF4-FFF2-40B4-BE49-F238E27FC236}">
                <a16:creationId xmlns:a16="http://schemas.microsoft.com/office/drawing/2014/main" id="{B88A500F-518D-299A-5516-D1E5F081C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FC24-656E-B8F8-D2B2-1B32C64EE9BD}"/>
              </a:ext>
            </a:extLst>
          </p:cNvPr>
          <p:cNvSpPr>
            <a:spLocks noGrp="1"/>
          </p:cNvSpPr>
          <p:nvPr>
            <p:ph type="sldNum" sz="quarter" idx="12"/>
          </p:nvPr>
        </p:nvSpPr>
        <p:spPr/>
        <p:txBody>
          <a:bodyPr/>
          <a:lstStyle/>
          <a:p>
            <a:fld id="{44E2624F-97C6-4C43-9F70-E02F822B2B7F}" type="slidenum">
              <a:rPr lang="en-US" smtClean="0"/>
              <a:t>‹#›</a:t>
            </a:fld>
            <a:endParaRPr lang="en-US"/>
          </a:p>
        </p:txBody>
      </p:sp>
    </p:spTree>
    <p:extLst>
      <p:ext uri="{BB962C8B-B14F-4D97-AF65-F5344CB8AC3E}">
        <p14:creationId xmlns:p14="http://schemas.microsoft.com/office/powerpoint/2010/main" val="29458456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e Preliminary Slides Style">
    <p:spTree>
      <p:nvGrpSpPr>
        <p:cNvPr id="1" name=""/>
        <p:cNvGrpSpPr/>
        <p:nvPr/>
      </p:nvGrpSpPr>
      <p:grpSpPr>
        <a:xfrm>
          <a:off x="0" y="0"/>
          <a:ext cx="0" cy="0"/>
          <a:chOff x="0" y="0"/>
          <a:chExt cx="0" cy="0"/>
        </a:xfrm>
      </p:grpSpPr>
      <p:grpSp>
        <p:nvGrpSpPr>
          <p:cNvPr id="10" name="Group 9"/>
          <p:cNvGrpSpPr/>
          <p:nvPr userDrawn="1"/>
        </p:nvGrpSpPr>
        <p:grpSpPr>
          <a:xfrm>
            <a:off x="7" y="0"/>
            <a:ext cx="12191999" cy="6858000"/>
            <a:chOff x="0" y="0"/>
            <a:chExt cx="12191999" cy="6858000"/>
          </a:xfrm>
        </p:grpSpPr>
        <p:pic>
          <p:nvPicPr>
            <p:cNvPr id="1026" name="Picture 2" descr="http://cctv-africa.com/wp-content/photo-gallery/2016/06/o-MOTHER-AND-BABY-facebook.jpg"/>
            <p:cNvPicPr>
              <a:picLocks noChangeAspect="1" noChangeArrowheads="1"/>
            </p:cNvPicPr>
            <p:nvPr userDrawn="1"/>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userDrawn="1"/>
          </p:nvSpPr>
          <p:spPr>
            <a:xfrm>
              <a:off x="0" y="0"/>
              <a:ext cx="12191999" cy="6858000"/>
            </a:xfrm>
            <a:prstGeom prst="rect">
              <a:avLst/>
            </a:prstGeom>
            <a:gradFill flip="none" rotWithShape="1">
              <a:gsLst>
                <a:gs pos="0">
                  <a:srgbClr val="1C4853">
                    <a:shade val="30000"/>
                    <a:satMod val="115000"/>
                    <a:alpha val="70000"/>
                  </a:srgbClr>
                </a:gs>
                <a:gs pos="50000">
                  <a:srgbClr val="1C4853">
                    <a:shade val="67500"/>
                    <a:satMod val="115000"/>
                    <a:alpha val="50000"/>
                  </a:srgbClr>
                </a:gs>
                <a:gs pos="100000">
                  <a:srgbClr val="1C4853">
                    <a:shade val="100000"/>
                    <a:satMod val="115000"/>
                    <a:alpha val="5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Light"/>
              </a:endParaRPr>
            </a:p>
          </p:txBody>
        </p:sp>
      </p:grpSp>
    </p:spTree>
    <p:extLst>
      <p:ext uri="{BB962C8B-B14F-4D97-AF65-F5344CB8AC3E}">
        <p14:creationId xmlns:p14="http://schemas.microsoft.com/office/powerpoint/2010/main" val="7001818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eIntroduction Style">
    <p:spTree>
      <p:nvGrpSpPr>
        <p:cNvPr id="1" name=""/>
        <p:cNvGrpSpPr/>
        <p:nvPr/>
      </p:nvGrpSpPr>
      <p:grpSpPr>
        <a:xfrm>
          <a:off x="0" y="0"/>
          <a:ext cx="0" cy="0"/>
          <a:chOff x="0" y="0"/>
          <a:chExt cx="0" cy="0"/>
        </a:xfrm>
      </p:grpSpPr>
      <p:pic>
        <p:nvPicPr>
          <p:cNvPr id="1026" name="Picture 2" descr="http://cctv-africa.com/wp-content/photo-gallery/2016/06/o-MOTHER-AND-BABY-facebook.jpg"/>
          <p:cNvPicPr>
            <a:picLocks noChangeAspect="1" noChangeArrowheads="1"/>
          </p:cNvPicPr>
          <p:nvPr userDrawn="1"/>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7"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userDrawn="1"/>
        </p:nvSpPr>
        <p:spPr>
          <a:xfrm>
            <a:off x="7" y="0"/>
            <a:ext cx="12191999" cy="6858000"/>
          </a:xfrm>
          <a:prstGeom prst="rect">
            <a:avLst/>
          </a:prstGeom>
          <a:gradFill flip="none" rotWithShape="1">
            <a:gsLst>
              <a:gs pos="0">
                <a:srgbClr val="2A6D7D">
                  <a:shade val="30000"/>
                  <a:satMod val="115000"/>
                  <a:alpha val="70000"/>
                </a:srgbClr>
              </a:gs>
              <a:gs pos="50000">
                <a:srgbClr val="2A6D7D">
                  <a:shade val="67500"/>
                  <a:satMod val="115000"/>
                  <a:alpha val="50000"/>
                </a:srgbClr>
              </a:gs>
              <a:gs pos="100000">
                <a:srgbClr val="2A6D7D">
                  <a:shade val="100000"/>
                  <a:satMod val="115000"/>
                  <a:alpha val="5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Light"/>
            </a:endParaRPr>
          </a:p>
        </p:txBody>
      </p:sp>
    </p:spTree>
    <p:extLst>
      <p:ext uri="{BB962C8B-B14F-4D97-AF65-F5344CB8AC3E}">
        <p14:creationId xmlns:p14="http://schemas.microsoft.com/office/powerpoint/2010/main" val="31807244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e Background Style">
    <p:spTree>
      <p:nvGrpSpPr>
        <p:cNvPr id="1" name=""/>
        <p:cNvGrpSpPr/>
        <p:nvPr/>
      </p:nvGrpSpPr>
      <p:grpSpPr>
        <a:xfrm>
          <a:off x="0" y="0"/>
          <a:ext cx="0" cy="0"/>
          <a:chOff x="0" y="0"/>
          <a:chExt cx="0" cy="0"/>
        </a:xfrm>
      </p:grpSpPr>
      <p:grpSp>
        <p:nvGrpSpPr>
          <p:cNvPr id="3" name="Group 2"/>
          <p:cNvGrpSpPr/>
          <p:nvPr userDrawn="1"/>
        </p:nvGrpSpPr>
        <p:grpSpPr>
          <a:xfrm>
            <a:off x="7" y="0"/>
            <a:ext cx="12191999" cy="6858000"/>
            <a:chOff x="0" y="0"/>
            <a:chExt cx="12191999" cy="6858000"/>
          </a:xfrm>
        </p:grpSpPr>
        <p:pic>
          <p:nvPicPr>
            <p:cNvPr id="1026" name="Picture 2" descr="http://cctv-africa.com/wp-content/photo-gallery/2016/06/o-MOTHER-AND-BABY-facebook.jpg"/>
            <p:cNvPicPr>
              <a:picLocks noChangeAspect="1" noChangeArrowheads="1"/>
            </p:cNvPicPr>
            <p:nvPr userDrawn="1"/>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userDrawn="1"/>
          </p:nvSpPr>
          <p:spPr>
            <a:xfrm>
              <a:off x="0" y="0"/>
              <a:ext cx="12191999" cy="6858000"/>
            </a:xfrm>
            <a:prstGeom prst="rect">
              <a:avLst/>
            </a:prstGeom>
            <a:gradFill flip="none" rotWithShape="1">
              <a:gsLst>
                <a:gs pos="0">
                  <a:srgbClr val="7EC3D4">
                    <a:shade val="30000"/>
                    <a:satMod val="115000"/>
                    <a:alpha val="70000"/>
                  </a:srgbClr>
                </a:gs>
                <a:gs pos="50000">
                  <a:srgbClr val="7EC3D4">
                    <a:shade val="67500"/>
                    <a:satMod val="115000"/>
                    <a:alpha val="50000"/>
                  </a:srgbClr>
                </a:gs>
                <a:gs pos="100000">
                  <a:srgbClr val="7EC3D4">
                    <a:shade val="100000"/>
                    <a:satMod val="115000"/>
                    <a:alpha val="5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Light"/>
              </a:endParaRPr>
            </a:p>
          </p:txBody>
        </p:sp>
      </p:grpSp>
    </p:spTree>
    <p:extLst>
      <p:ext uri="{BB962C8B-B14F-4D97-AF65-F5344CB8AC3E}">
        <p14:creationId xmlns:p14="http://schemas.microsoft.com/office/powerpoint/2010/main" val="40013764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e Aims Style">
    <p:spTree>
      <p:nvGrpSpPr>
        <p:cNvPr id="1" name=""/>
        <p:cNvGrpSpPr/>
        <p:nvPr/>
      </p:nvGrpSpPr>
      <p:grpSpPr>
        <a:xfrm>
          <a:off x="0" y="0"/>
          <a:ext cx="0" cy="0"/>
          <a:chOff x="0" y="0"/>
          <a:chExt cx="0" cy="0"/>
        </a:xfrm>
      </p:grpSpPr>
      <p:pic>
        <p:nvPicPr>
          <p:cNvPr id="1026" name="Picture 2" descr="http://cctv-africa.com/wp-content/photo-gallery/2016/06/o-MOTHER-AND-BABY-facebook.jpg"/>
          <p:cNvPicPr>
            <a:picLocks noChangeAspect="1" noChangeArrowheads="1"/>
          </p:cNvPicPr>
          <p:nvPr userDrawn="1"/>
        </p:nvPicPr>
        <p:blipFill rotWithShape="1">
          <a:blip r:embed="rId2"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7"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userDrawn="1"/>
        </p:nvSpPr>
        <p:spPr>
          <a:xfrm>
            <a:off x="0" y="0"/>
            <a:ext cx="12192000" cy="6858000"/>
          </a:xfrm>
          <a:prstGeom prst="rect">
            <a:avLst/>
          </a:prstGeom>
          <a:gradFill flip="none" rotWithShape="1">
            <a:gsLst>
              <a:gs pos="0">
                <a:srgbClr val="FF890A">
                  <a:shade val="30000"/>
                  <a:satMod val="115000"/>
                  <a:alpha val="70000"/>
                </a:srgbClr>
              </a:gs>
              <a:gs pos="50000">
                <a:srgbClr val="FF890A">
                  <a:shade val="67500"/>
                  <a:satMod val="115000"/>
                  <a:alpha val="50000"/>
                </a:srgbClr>
              </a:gs>
              <a:gs pos="100000">
                <a:srgbClr val="FF890A">
                  <a:shade val="100000"/>
                  <a:satMod val="115000"/>
                  <a:alpha val="5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Light"/>
            </a:endParaRPr>
          </a:p>
        </p:txBody>
      </p:sp>
    </p:spTree>
    <p:extLst>
      <p:ext uri="{BB962C8B-B14F-4D97-AF65-F5344CB8AC3E}">
        <p14:creationId xmlns:p14="http://schemas.microsoft.com/office/powerpoint/2010/main" val="31143834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e Conclusion Style">
    <p:spTree>
      <p:nvGrpSpPr>
        <p:cNvPr id="1" name=""/>
        <p:cNvGrpSpPr/>
        <p:nvPr/>
      </p:nvGrpSpPr>
      <p:grpSpPr>
        <a:xfrm>
          <a:off x="0" y="0"/>
          <a:ext cx="0" cy="0"/>
          <a:chOff x="0" y="0"/>
          <a:chExt cx="0" cy="0"/>
        </a:xfrm>
      </p:grpSpPr>
      <p:pic>
        <p:nvPicPr>
          <p:cNvPr id="1026" name="Picture 2" descr="http://cctv-africa.com/wp-content/photo-gallery/2016/06/o-MOTHER-AND-BABY-facebook.jpg"/>
          <p:cNvPicPr>
            <a:picLocks noChangeAspect="1" noChangeArrowheads="1"/>
          </p:cNvPicPr>
          <p:nvPr userDrawn="1"/>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7"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userDrawn="1"/>
        </p:nvSpPr>
        <p:spPr>
          <a:xfrm>
            <a:off x="7" y="0"/>
            <a:ext cx="12191999" cy="6858000"/>
          </a:xfrm>
          <a:prstGeom prst="rect">
            <a:avLst/>
          </a:prstGeom>
          <a:gradFill flip="none" rotWithShape="1">
            <a:gsLst>
              <a:gs pos="0">
                <a:srgbClr val="2A6D7D">
                  <a:shade val="30000"/>
                  <a:satMod val="115000"/>
                  <a:alpha val="70000"/>
                </a:srgbClr>
              </a:gs>
              <a:gs pos="50000">
                <a:srgbClr val="2A6D7D">
                  <a:shade val="67500"/>
                  <a:satMod val="115000"/>
                  <a:alpha val="50000"/>
                </a:srgbClr>
              </a:gs>
              <a:gs pos="100000">
                <a:srgbClr val="2A6D7D">
                  <a:shade val="100000"/>
                  <a:satMod val="115000"/>
                  <a:alpha val="5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Light"/>
            </a:endParaRPr>
          </a:p>
        </p:txBody>
      </p:sp>
    </p:spTree>
    <p:extLst>
      <p:ext uri="{BB962C8B-B14F-4D97-AF65-F5344CB8AC3E}">
        <p14:creationId xmlns:p14="http://schemas.microsoft.com/office/powerpoint/2010/main" val="5902062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DDEA4F6-1440-424C-971F-30D84BC82FC4}" type="slidenum">
              <a:rPr lang="en-US" smtClean="0">
                <a:solidFill>
                  <a:srgbClr val="113861">
                    <a:tint val="75000"/>
                  </a:srgbClr>
                </a:solidFill>
                <a:latin typeface="Avenir Light"/>
              </a:rPr>
              <a:pPr/>
              <a:t>‹#›</a:t>
            </a:fld>
            <a:endParaRPr lang="en-US">
              <a:solidFill>
                <a:srgbClr val="113861">
                  <a:tint val="75000"/>
                </a:srgbClr>
              </a:solidFill>
              <a:latin typeface="Avenir Light"/>
            </a:endParaRPr>
          </a:p>
        </p:txBody>
      </p:sp>
    </p:spTree>
    <p:extLst>
      <p:ext uri="{BB962C8B-B14F-4D97-AF65-F5344CB8AC3E}">
        <p14:creationId xmlns:p14="http://schemas.microsoft.com/office/powerpoint/2010/main" val="18184118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5" y="153511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85"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8701FE-3663-734D-ABFE-9D1DFD4CF34F}" type="datetimeFigureOut">
              <a:rPr lang="en-US" smtClean="0">
                <a:solidFill>
                  <a:srgbClr val="113861">
                    <a:tint val="75000"/>
                  </a:srgbClr>
                </a:solidFill>
                <a:latin typeface="Avenir Light"/>
              </a:rPr>
              <a:pPr/>
              <a:t>7/20/2024</a:t>
            </a:fld>
            <a:endParaRPr lang="en-US">
              <a:solidFill>
                <a:srgbClr val="113861">
                  <a:tint val="75000"/>
                </a:srgbClr>
              </a:solidFill>
              <a:latin typeface="Avenir Light"/>
            </a:endParaRPr>
          </a:p>
        </p:txBody>
      </p:sp>
      <p:sp>
        <p:nvSpPr>
          <p:cNvPr id="8" name="Footer Placeholder 7"/>
          <p:cNvSpPr>
            <a:spLocks noGrp="1"/>
          </p:cNvSpPr>
          <p:nvPr>
            <p:ph type="ftr" sz="quarter" idx="11"/>
          </p:nvPr>
        </p:nvSpPr>
        <p:spPr/>
        <p:txBody>
          <a:bodyPr/>
          <a:lstStyle/>
          <a:p>
            <a:endParaRPr lang="en-US">
              <a:solidFill>
                <a:srgbClr val="113861">
                  <a:tint val="75000"/>
                </a:srgbClr>
              </a:solidFill>
              <a:latin typeface="Avenir Light"/>
            </a:endParaRPr>
          </a:p>
        </p:txBody>
      </p:sp>
      <p:sp>
        <p:nvSpPr>
          <p:cNvPr id="9" name="Slide Number Placeholder 8"/>
          <p:cNvSpPr>
            <a:spLocks noGrp="1"/>
          </p:cNvSpPr>
          <p:nvPr>
            <p:ph type="sldNum" sz="quarter" idx="12"/>
          </p:nvPr>
        </p:nvSpPr>
        <p:spPr/>
        <p:txBody>
          <a:bodyPr/>
          <a:lstStyle/>
          <a:p>
            <a:fld id="{A5772622-EEEB-A846-A1AB-911008E387B6}" type="slidenum">
              <a:rPr lang="en-US" smtClean="0">
                <a:solidFill>
                  <a:srgbClr val="113861">
                    <a:tint val="75000"/>
                  </a:srgbClr>
                </a:solidFill>
                <a:latin typeface="Avenir Light"/>
              </a:rPr>
              <a:pPr/>
              <a:t>‹#›</a:t>
            </a:fld>
            <a:endParaRPr lang="en-US">
              <a:solidFill>
                <a:srgbClr val="113861">
                  <a:tint val="75000"/>
                </a:srgbClr>
              </a:solidFill>
              <a:latin typeface="Avenir Light"/>
            </a:endParaRPr>
          </a:p>
        </p:txBody>
      </p:sp>
    </p:spTree>
    <p:extLst>
      <p:ext uri="{BB962C8B-B14F-4D97-AF65-F5344CB8AC3E}">
        <p14:creationId xmlns:p14="http://schemas.microsoft.com/office/powerpoint/2010/main" val="20397578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8701FE-3663-734D-ABFE-9D1DFD4CF34F}" type="datetimeFigureOut">
              <a:rPr lang="en-US" smtClean="0">
                <a:solidFill>
                  <a:srgbClr val="113861">
                    <a:tint val="75000"/>
                  </a:srgbClr>
                </a:solidFill>
                <a:latin typeface="Avenir Light"/>
              </a:rPr>
              <a:pPr/>
              <a:t>7/20/2024</a:t>
            </a:fld>
            <a:endParaRPr lang="en-US">
              <a:solidFill>
                <a:srgbClr val="113861">
                  <a:tint val="75000"/>
                </a:srgbClr>
              </a:solidFill>
              <a:latin typeface="Avenir Light"/>
            </a:endParaRPr>
          </a:p>
        </p:txBody>
      </p:sp>
      <p:sp>
        <p:nvSpPr>
          <p:cNvPr id="6" name="Footer Placeholder 5"/>
          <p:cNvSpPr>
            <a:spLocks noGrp="1"/>
          </p:cNvSpPr>
          <p:nvPr>
            <p:ph type="ftr" sz="quarter" idx="11"/>
          </p:nvPr>
        </p:nvSpPr>
        <p:spPr/>
        <p:txBody>
          <a:bodyPr/>
          <a:lstStyle/>
          <a:p>
            <a:endParaRPr lang="en-US">
              <a:solidFill>
                <a:srgbClr val="113861">
                  <a:tint val="75000"/>
                </a:srgbClr>
              </a:solidFill>
              <a:latin typeface="Avenir Light"/>
            </a:endParaRPr>
          </a:p>
        </p:txBody>
      </p:sp>
      <p:sp>
        <p:nvSpPr>
          <p:cNvPr id="7" name="Slide Number Placeholder 6"/>
          <p:cNvSpPr>
            <a:spLocks noGrp="1"/>
          </p:cNvSpPr>
          <p:nvPr>
            <p:ph type="sldNum" sz="quarter" idx="12"/>
          </p:nvPr>
        </p:nvSpPr>
        <p:spPr/>
        <p:txBody>
          <a:bodyPr/>
          <a:lstStyle/>
          <a:p>
            <a:fld id="{A5772622-EEEB-A846-A1AB-911008E387B6}" type="slidenum">
              <a:rPr lang="en-US" smtClean="0">
                <a:solidFill>
                  <a:srgbClr val="113861">
                    <a:tint val="75000"/>
                  </a:srgbClr>
                </a:solidFill>
                <a:latin typeface="Avenir Light"/>
              </a:rPr>
              <a:pPr/>
              <a:t>‹#›</a:t>
            </a:fld>
            <a:endParaRPr lang="en-US">
              <a:solidFill>
                <a:srgbClr val="113861">
                  <a:tint val="75000"/>
                </a:srgbClr>
              </a:solidFill>
              <a:latin typeface="Avenir Light"/>
            </a:endParaRPr>
          </a:p>
        </p:txBody>
      </p:sp>
    </p:spTree>
    <p:extLst>
      <p:ext uri="{BB962C8B-B14F-4D97-AF65-F5344CB8AC3E}">
        <p14:creationId xmlns:p14="http://schemas.microsoft.com/office/powerpoint/2010/main" val="195667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9BE8F-1935-4F97-9240-4EEE27443FE5}" type="datetimeFigureOut">
              <a:rPr lang="en-US" smtClean="0"/>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AD1ED-9A54-47BC-9605-D84909FAC62B}" type="slidenum">
              <a:rPr lang="en-US" smtClean="0"/>
              <a:t>‹#›</a:t>
            </a:fld>
            <a:endParaRPr lang="en-US"/>
          </a:p>
        </p:txBody>
      </p:sp>
    </p:spTree>
    <p:extLst>
      <p:ext uri="{BB962C8B-B14F-4D97-AF65-F5344CB8AC3E}">
        <p14:creationId xmlns:p14="http://schemas.microsoft.com/office/powerpoint/2010/main" val="159124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9BE8F-1935-4F97-9240-4EEE27443FE5}"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AD1ED-9A54-47BC-9605-D84909FAC62B}" type="slidenum">
              <a:rPr lang="en-US" smtClean="0"/>
              <a:t>‹#›</a:t>
            </a:fld>
            <a:endParaRPr lang="en-US"/>
          </a:p>
        </p:txBody>
      </p:sp>
    </p:spTree>
    <p:extLst>
      <p:ext uri="{BB962C8B-B14F-4D97-AF65-F5344CB8AC3E}">
        <p14:creationId xmlns:p14="http://schemas.microsoft.com/office/powerpoint/2010/main" val="2470705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FFF7583-8BED-44A2-BB71-945D1424C3B4}" type="slidenum">
              <a:rPr lang="en-US" altLang="en-US"/>
              <a:pPr/>
              <a:t>‹#›</a:t>
            </a:fld>
            <a:endParaRPr lang="en-US" altLang="en-US"/>
          </a:p>
        </p:txBody>
      </p:sp>
      <p:sp>
        <p:nvSpPr>
          <p:cNvPr id="1028" name="Title Placeholder 7"/>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l" rtl="0" eaLnBrk="0" fontAlgn="base" hangingPunct="0">
        <a:lnSpc>
          <a:spcPct val="90000"/>
        </a:lnSpc>
        <a:spcBef>
          <a:spcPct val="0"/>
        </a:spcBef>
        <a:spcAft>
          <a:spcPct val="0"/>
        </a:spcAft>
        <a:defRPr sz="4000" kern="1200">
          <a:solidFill>
            <a:srgbClr val="861822"/>
          </a:solidFill>
          <a:latin typeface="Georgia" charset="0"/>
          <a:ea typeface="Georgia" charset="0"/>
          <a:cs typeface="Georgia" charset="0"/>
        </a:defRPr>
      </a:lvl1pPr>
      <a:lvl2pPr algn="l" rtl="0" eaLnBrk="0" fontAlgn="base" hangingPunct="0">
        <a:lnSpc>
          <a:spcPct val="90000"/>
        </a:lnSpc>
        <a:spcBef>
          <a:spcPct val="0"/>
        </a:spcBef>
        <a:spcAft>
          <a:spcPct val="0"/>
        </a:spcAft>
        <a:defRPr sz="4000">
          <a:solidFill>
            <a:srgbClr val="861822"/>
          </a:solidFill>
          <a:latin typeface="Georgia" panose="02040502050405020303" pitchFamily="18" charset="0"/>
          <a:ea typeface="Georgia" panose="02040502050405020303" pitchFamily="18" charset="0"/>
          <a:cs typeface="Georgia" panose="02040502050405020303" pitchFamily="18" charset="0"/>
        </a:defRPr>
      </a:lvl2pPr>
      <a:lvl3pPr algn="l" rtl="0" eaLnBrk="0" fontAlgn="base" hangingPunct="0">
        <a:lnSpc>
          <a:spcPct val="90000"/>
        </a:lnSpc>
        <a:spcBef>
          <a:spcPct val="0"/>
        </a:spcBef>
        <a:spcAft>
          <a:spcPct val="0"/>
        </a:spcAft>
        <a:defRPr sz="4000">
          <a:solidFill>
            <a:srgbClr val="861822"/>
          </a:solidFill>
          <a:latin typeface="Georgia" panose="02040502050405020303" pitchFamily="18" charset="0"/>
          <a:ea typeface="Georgia" panose="02040502050405020303" pitchFamily="18" charset="0"/>
          <a:cs typeface="Georgia" panose="02040502050405020303" pitchFamily="18" charset="0"/>
        </a:defRPr>
      </a:lvl3pPr>
      <a:lvl4pPr algn="l" rtl="0" eaLnBrk="0" fontAlgn="base" hangingPunct="0">
        <a:lnSpc>
          <a:spcPct val="90000"/>
        </a:lnSpc>
        <a:spcBef>
          <a:spcPct val="0"/>
        </a:spcBef>
        <a:spcAft>
          <a:spcPct val="0"/>
        </a:spcAft>
        <a:defRPr sz="4000">
          <a:solidFill>
            <a:srgbClr val="861822"/>
          </a:solidFill>
          <a:latin typeface="Georgia" panose="02040502050405020303" pitchFamily="18" charset="0"/>
          <a:ea typeface="Georgia" panose="02040502050405020303" pitchFamily="18" charset="0"/>
          <a:cs typeface="Georgia" panose="02040502050405020303" pitchFamily="18" charset="0"/>
        </a:defRPr>
      </a:lvl4pPr>
      <a:lvl5pPr algn="l" rtl="0" eaLnBrk="0" fontAlgn="base" hangingPunct="0">
        <a:lnSpc>
          <a:spcPct val="90000"/>
        </a:lnSpc>
        <a:spcBef>
          <a:spcPct val="0"/>
        </a:spcBef>
        <a:spcAft>
          <a:spcPct val="0"/>
        </a:spcAft>
        <a:defRPr sz="4000">
          <a:solidFill>
            <a:srgbClr val="861822"/>
          </a:solidFill>
          <a:latin typeface="Georgia" panose="02040502050405020303" pitchFamily="18" charset="0"/>
          <a:ea typeface="Georgia" panose="02040502050405020303" pitchFamily="18" charset="0"/>
          <a:cs typeface="Georgia" panose="02040502050405020303" pitchFamily="18" charset="0"/>
        </a:defRPr>
      </a:lvl5pPr>
      <a:lvl6pPr marL="457200" algn="l" rtl="0" fontAlgn="base">
        <a:lnSpc>
          <a:spcPct val="90000"/>
        </a:lnSpc>
        <a:spcBef>
          <a:spcPct val="0"/>
        </a:spcBef>
        <a:spcAft>
          <a:spcPct val="0"/>
        </a:spcAft>
        <a:defRPr sz="4000">
          <a:solidFill>
            <a:srgbClr val="861822"/>
          </a:solidFill>
          <a:latin typeface="Georgia" panose="02040502050405020303" pitchFamily="18" charset="0"/>
          <a:ea typeface="Georgia" panose="02040502050405020303" pitchFamily="18" charset="0"/>
          <a:cs typeface="Georgia" panose="02040502050405020303" pitchFamily="18" charset="0"/>
        </a:defRPr>
      </a:lvl6pPr>
      <a:lvl7pPr marL="914400" algn="l" rtl="0" fontAlgn="base">
        <a:lnSpc>
          <a:spcPct val="90000"/>
        </a:lnSpc>
        <a:spcBef>
          <a:spcPct val="0"/>
        </a:spcBef>
        <a:spcAft>
          <a:spcPct val="0"/>
        </a:spcAft>
        <a:defRPr sz="4000">
          <a:solidFill>
            <a:srgbClr val="861822"/>
          </a:solidFill>
          <a:latin typeface="Georgia" panose="02040502050405020303" pitchFamily="18" charset="0"/>
          <a:ea typeface="Georgia" panose="02040502050405020303" pitchFamily="18" charset="0"/>
          <a:cs typeface="Georgia" panose="02040502050405020303" pitchFamily="18" charset="0"/>
        </a:defRPr>
      </a:lvl7pPr>
      <a:lvl8pPr marL="1371600" algn="l" rtl="0" fontAlgn="base">
        <a:lnSpc>
          <a:spcPct val="90000"/>
        </a:lnSpc>
        <a:spcBef>
          <a:spcPct val="0"/>
        </a:spcBef>
        <a:spcAft>
          <a:spcPct val="0"/>
        </a:spcAft>
        <a:defRPr sz="4000">
          <a:solidFill>
            <a:srgbClr val="861822"/>
          </a:solidFill>
          <a:latin typeface="Georgia" panose="02040502050405020303" pitchFamily="18" charset="0"/>
          <a:ea typeface="Georgia" panose="02040502050405020303" pitchFamily="18" charset="0"/>
          <a:cs typeface="Georgia" panose="02040502050405020303" pitchFamily="18" charset="0"/>
        </a:defRPr>
      </a:lvl8pPr>
      <a:lvl9pPr marL="1828800" algn="l" rtl="0" fontAlgn="base">
        <a:lnSpc>
          <a:spcPct val="90000"/>
        </a:lnSpc>
        <a:spcBef>
          <a:spcPct val="0"/>
        </a:spcBef>
        <a:spcAft>
          <a:spcPct val="0"/>
        </a:spcAft>
        <a:defRPr sz="4000">
          <a:solidFill>
            <a:srgbClr val="861822"/>
          </a:solidFill>
          <a:latin typeface="Georgia" panose="02040502050405020303" pitchFamily="18" charset="0"/>
          <a:ea typeface="Georgia" panose="02040502050405020303" pitchFamily="18" charset="0"/>
          <a:cs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age 4">
            <a:extLst>
              <a:ext uri="{FF2B5EF4-FFF2-40B4-BE49-F238E27FC236}">
                <a16:creationId xmlns:a16="http://schemas.microsoft.com/office/drawing/2014/main" id="{5E842C59-4AD7-4D58-9923-AF86475358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49465" y="6263640"/>
            <a:ext cx="1467104" cy="232100"/>
          </a:xfrm>
          <a:prstGeom prst="rect">
            <a:avLst/>
          </a:prstGeom>
        </p:spPr>
      </p:pic>
      <p:pic>
        <p:nvPicPr>
          <p:cNvPr id="2" name="Picture 1">
            <a:extLst>
              <a:ext uri="{FF2B5EF4-FFF2-40B4-BE49-F238E27FC236}">
                <a16:creationId xmlns:a16="http://schemas.microsoft.com/office/drawing/2014/main" id="{E99A0362-D288-0F45-6EEA-57ED7B4565BA}"/>
              </a:ext>
            </a:extLst>
          </p:cNvPr>
          <p:cNvPicPr>
            <a:picLocks noChangeAspect="1"/>
          </p:cNvPicPr>
          <p:nvPr userDrawn="1"/>
        </p:nvPicPr>
        <p:blipFill>
          <a:blip r:embed="rId5"/>
          <a:srcRect/>
          <a:stretch/>
        </p:blipFill>
        <p:spPr>
          <a:xfrm>
            <a:off x="9886641" y="207065"/>
            <a:ext cx="2048330" cy="1318904"/>
          </a:xfrm>
          <a:prstGeom prst="rect">
            <a:avLst/>
          </a:prstGeom>
        </p:spPr>
      </p:pic>
    </p:spTree>
    <p:extLst>
      <p:ext uri="{BB962C8B-B14F-4D97-AF65-F5344CB8AC3E}">
        <p14:creationId xmlns:p14="http://schemas.microsoft.com/office/powerpoint/2010/main" val="296699033"/>
      </p:ext>
    </p:extLst>
  </p:cSld>
  <p:clrMap bg1="lt1" tx1="dk1" bg2="lt2" tx2="dk2" accent1="accent1" accent2="accent2" accent3="accent3" accent4="accent4" accent5="accent5" accent6="accent6" hlink="hlink" folHlink="folHlink"/>
  <p:sldLayoutIdLst>
    <p:sldLayoutId id="2147483679" r:id="rId1"/>
    <p:sldLayoutId id="2147483680" r:id="rId2"/>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pitchFamily="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4" charset="-128"/>
        </a:defRPr>
      </a:lvl2pPr>
      <a:lvl3pPr algn="ctr" rtl="0" eaLnBrk="0" fontAlgn="base" hangingPunct="0">
        <a:spcBef>
          <a:spcPct val="0"/>
        </a:spcBef>
        <a:spcAft>
          <a:spcPct val="0"/>
        </a:spcAft>
        <a:defRPr sz="4400">
          <a:solidFill>
            <a:schemeClr val="tx2"/>
          </a:solidFill>
          <a:latin typeface="Arial" charset="0"/>
          <a:ea typeface="ＭＳ Ｐゴシック" pitchFamily="4" charset="-128"/>
        </a:defRPr>
      </a:lvl3pPr>
      <a:lvl4pPr algn="ctr" rtl="0" eaLnBrk="0" fontAlgn="base" hangingPunct="0">
        <a:spcBef>
          <a:spcPct val="0"/>
        </a:spcBef>
        <a:spcAft>
          <a:spcPct val="0"/>
        </a:spcAft>
        <a:defRPr sz="4400">
          <a:solidFill>
            <a:schemeClr val="tx2"/>
          </a:solidFill>
          <a:latin typeface="Arial" charset="0"/>
          <a:ea typeface="ＭＳ Ｐゴシック" pitchFamily="4" charset="-128"/>
        </a:defRPr>
      </a:lvl4pPr>
      <a:lvl5pPr algn="ctr" rtl="0" eaLnBrk="0" fontAlgn="base" hangingPunct="0">
        <a:spcBef>
          <a:spcPct val="0"/>
        </a:spcBef>
        <a:spcAft>
          <a:spcPct val="0"/>
        </a:spcAft>
        <a:defRPr sz="4400">
          <a:solidFill>
            <a:schemeClr val="tx2"/>
          </a:solidFill>
          <a:latin typeface="Arial" charset="0"/>
          <a:ea typeface="ＭＳ Ｐゴシック" pitchFamily="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10CF2AA-1B1B-47A6-8D9C-31CCF9F9B0EF}"/>
              </a:ext>
            </a:extLst>
          </p:cNvPr>
          <p:cNvSpPr>
            <a:spLocks noGrp="1"/>
          </p:cNvSpPr>
          <p:nvPr>
            <p:ph type="sldNum" sz="quarter" idx="4"/>
          </p:nvPr>
        </p:nvSpPr>
        <p:spPr>
          <a:xfrm>
            <a:off x="10789921" y="6392486"/>
            <a:ext cx="706583" cy="243956"/>
          </a:xfrm>
          <a:prstGeom prst="rect">
            <a:avLst/>
          </a:prstGeom>
        </p:spPr>
        <p:txBody>
          <a:bodyPr vert="horz" lIns="91440" tIns="45720" rIns="91440" bIns="45720" rtlCol="0" anchor="ctr"/>
          <a:lstStyle>
            <a:lvl1pPr algn="r">
              <a:defRPr sz="1200" b="1">
                <a:solidFill>
                  <a:schemeClr val="tx1">
                    <a:tint val="7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a:lstStyle>
          <a:p>
            <a:fld id="{33ABAE5A-8FCE-4498-9433-C0AD9077172C}" type="slidenum">
              <a:rPr lang="en-KE" smtClean="0"/>
              <a:pPr/>
              <a:t>‹#›</a:t>
            </a:fld>
            <a:endParaRPr lang="en-KE" dirty="0"/>
          </a:p>
        </p:txBody>
      </p:sp>
      <p:sp>
        <p:nvSpPr>
          <p:cNvPr id="7" name="Slide Number Placeholder 5">
            <a:extLst>
              <a:ext uri="{FF2B5EF4-FFF2-40B4-BE49-F238E27FC236}">
                <a16:creationId xmlns:a16="http://schemas.microsoft.com/office/drawing/2014/main" id="{A64C7F4B-340C-41AD-87D3-0707AE295F80}"/>
              </a:ext>
            </a:extLst>
          </p:cNvPr>
          <p:cNvSpPr txBox="1">
            <a:spLocks/>
          </p:cNvSpPr>
          <p:nvPr userDrawn="1"/>
        </p:nvSpPr>
        <p:spPr>
          <a:xfrm>
            <a:off x="340822" y="221560"/>
            <a:ext cx="3599412" cy="327083"/>
          </a:xfrm>
          <a:prstGeom prst="rect">
            <a:avLst/>
          </a:prstGeom>
        </p:spPr>
        <p:txBody>
          <a:bodyPr vert="horz" lIns="91440" tIns="45720" rIns="91440" bIns="45720" rtlCol="0" anchor="ctr"/>
          <a:lstStyle>
            <a:defPPr>
              <a:defRPr lang="en-KE"/>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KE"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Slide Number Placeholder 5">
            <a:extLst>
              <a:ext uri="{FF2B5EF4-FFF2-40B4-BE49-F238E27FC236}">
                <a16:creationId xmlns:a16="http://schemas.microsoft.com/office/drawing/2014/main" id="{38717DFC-1EAE-4A44-8E75-BA6CA754D01F}"/>
              </a:ext>
            </a:extLst>
          </p:cNvPr>
          <p:cNvSpPr txBox="1">
            <a:spLocks/>
          </p:cNvSpPr>
          <p:nvPr userDrawn="1"/>
        </p:nvSpPr>
        <p:spPr>
          <a:xfrm>
            <a:off x="6858000" y="6373169"/>
            <a:ext cx="5194300" cy="243956"/>
          </a:xfrm>
          <a:prstGeom prst="rect">
            <a:avLst/>
          </a:prstGeom>
        </p:spPr>
        <p:txBody>
          <a:bodyPr vert="horz" lIns="91440" tIns="45720" rIns="91440" bIns="45720" rtlCol="0" anchor="ctr"/>
          <a:lstStyle>
            <a:defPPr>
              <a:defRPr lang="en-KE"/>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b="0" i="1" dirty="0">
                <a:latin typeface="Arial Unicode MS" panose="020B0604020202020204" pitchFamily="34" charset="-128"/>
                <a:ea typeface="Arial Unicode MS" panose="020B0604020202020204" pitchFamily="34" charset="-128"/>
                <a:cs typeface="Arial Unicode MS" panose="020B0604020202020204" pitchFamily="34" charset="-128"/>
              </a:rPr>
              <a:t>“The best way to eat an elephant is to cut him to pieces.” – African proverb</a:t>
            </a:r>
          </a:p>
        </p:txBody>
      </p:sp>
      <p:sp>
        <p:nvSpPr>
          <p:cNvPr id="10" name="Rectangle 9">
            <a:extLst>
              <a:ext uri="{FF2B5EF4-FFF2-40B4-BE49-F238E27FC236}">
                <a16:creationId xmlns:a16="http://schemas.microsoft.com/office/drawing/2014/main" id="{9A1BD06C-A47C-46EE-AE34-3DDA88ED628B}"/>
              </a:ext>
            </a:extLst>
          </p:cNvPr>
          <p:cNvSpPr/>
          <p:nvPr userDrawn="1"/>
        </p:nvSpPr>
        <p:spPr>
          <a:xfrm flipH="1">
            <a:off x="6897450" y="6373169"/>
            <a:ext cx="45719" cy="243956"/>
          </a:xfrm>
          <a:prstGeom prst="rect">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KE" sz="180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21D84489-0837-7F35-1415-983C0BD35AE2}"/>
              </a:ext>
            </a:extLst>
          </p:cNvPr>
          <p:cNvPicPr>
            <a:picLocks noChangeAspect="1"/>
          </p:cNvPicPr>
          <p:nvPr userDrawn="1"/>
        </p:nvPicPr>
        <p:blipFill>
          <a:blip r:embed="rId8"/>
          <a:srcRect/>
          <a:stretch/>
        </p:blipFill>
        <p:spPr>
          <a:xfrm>
            <a:off x="9886641" y="207065"/>
            <a:ext cx="2048330" cy="1318904"/>
          </a:xfrm>
          <a:prstGeom prst="rect">
            <a:avLst/>
          </a:prstGeom>
        </p:spPr>
      </p:pic>
    </p:spTree>
    <p:extLst>
      <p:ext uri="{BB962C8B-B14F-4D97-AF65-F5344CB8AC3E}">
        <p14:creationId xmlns:p14="http://schemas.microsoft.com/office/powerpoint/2010/main" val="287348359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99" r:id="rId3"/>
    <p:sldLayoutId id="2147483705" r:id="rId4"/>
    <p:sldLayoutId id="2147483706" r:id="rId5"/>
    <p:sldLayoutId id="214748370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9BE8F-1935-4F97-9240-4EEE27443FE5}" type="datetimeFigureOut">
              <a:rPr lang="en-US" smtClean="0"/>
              <a:t>7/20/2024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AD1ED-9A54-47BC-9605-D84909FAC62B}" type="slidenum">
              <a:rPr lang="en-US" smtClean="0"/>
              <a:t>‹#›</a:t>
            </a:fld>
            <a:endParaRPr lang="en-US"/>
          </a:p>
        </p:txBody>
      </p:sp>
      <p:pic>
        <p:nvPicPr>
          <p:cNvPr id="7"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387725" y="6065960"/>
            <a:ext cx="1804276" cy="79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CF7F8486-349C-10C7-ED7C-1EA66FAF2927}"/>
              </a:ext>
            </a:extLst>
          </p:cNvPr>
          <p:cNvPicPr>
            <a:picLocks noChangeAspect="1"/>
          </p:cNvPicPr>
          <p:nvPr userDrawn="1"/>
        </p:nvPicPr>
        <p:blipFill>
          <a:blip r:embed="rId14"/>
          <a:srcRect/>
          <a:stretch/>
        </p:blipFill>
        <p:spPr>
          <a:xfrm>
            <a:off x="9886641" y="207065"/>
            <a:ext cx="2048330" cy="1318904"/>
          </a:xfrm>
          <a:prstGeom prst="rect">
            <a:avLst/>
          </a:prstGeom>
        </p:spPr>
      </p:pic>
    </p:spTree>
    <p:extLst>
      <p:ext uri="{BB962C8B-B14F-4D97-AF65-F5344CB8AC3E}">
        <p14:creationId xmlns:p14="http://schemas.microsoft.com/office/powerpoint/2010/main" val="14001932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rgbClr val="FF0000">
                    <a:tint val="75000"/>
                  </a:srgbClr>
                </a:solidFill>
                <a:latin typeface="Arial" charset="0"/>
                <a:cs typeface="Arial" charset="0"/>
              </a:defRPr>
            </a:lvl1pPr>
          </a:lstStyle>
          <a:p>
            <a:pPr>
              <a:defRPr/>
            </a:pPr>
            <a:fld id="{B790023F-FF22-4A1B-96B2-CA77B9499A46}" type="datetimeFigureOut">
              <a:rPr lang="en-US"/>
              <a:pPr>
                <a:defRPr/>
              </a:pPr>
              <a:t>7/20/2024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rgbClr val="FF0000">
                    <a:tint val="75000"/>
                  </a:srgb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rgbClr val="FF0000">
                    <a:tint val="75000"/>
                  </a:srgbClr>
                </a:solidFill>
                <a:latin typeface="Arial" charset="0"/>
                <a:cs typeface="Arial" charset="0"/>
              </a:defRPr>
            </a:lvl1pPr>
          </a:lstStyle>
          <a:p>
            <a:pPr>
              <a:defRPr/>
            </a:pPr>
            <a:fld id="{6F6FB18E-E9FE-476A-906B-417186FCA0EE}" type="slidenum">
              <a:rPr lang="en-US"/>
              <a:pPr>
                <a:defRPr/>
              </a:pPr>
              <a:t>‹#›</a:t>
            </a:fld>
            <a:endParaRPr lang="en-US"/>
          </a:p>
        </p:txBody>
      </p:sp>
    </p:spTree>
    <p:extLst>
      <p:ext uri="{BB962C8B-B14F-4D97-AF65-F5344CB8AC3E}">
        <p14:creationId xmlns:p14="http://schemas.microsoft.com/office/powerpoint/2010/main" val="3657894059"/>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rgbClr val="FFF336"/>
          </a:solidFill>
          <a:latin typeface="+mj-lt"/>
          <a:ea typeface="+mj-ea"/>
          <a:cs typeface="+mj-cs"/>
        </a:defRPr>
      </a:lvl1pPr>
      <a:lvl2pPr algn="ctr" rtl="0" eaLnBrk="0" fontAlgn="base" hangingPunct="0">
        <a:spcBef>
          <a:spcPct val="0"/>
        </a:spcBef>
        <a:spcAft>
          <a:spcPct val="0"/>
        </a:spcAft>
        <a:defRPr sz="4400">
          <a:solidFill>
            <a:srgbClr val="FFF336"/>
          </a:solidFill>
          <a:latin typeface="Calibri" pitchFamily="34" charset="0"/>
        </a:defRPr>
      </a:lvl2pPr>
      <a:lvl3pPr algn="ctr" rtl="0" eaLnBrk="0" fontAlgn="base" hangingPunct="0">
        <a:spcBef>
          <a:spcPct val="0"/>
        </a:spcBef>
        <a:spcAft>
          <a:spcPct val="0"/>
        </a:spcAft>
        <a:defRPr sz="4400">
          <a:solidFill>
            <a:srgbClr val="FFF336"/>
          </a:solidFill>
          <a:latin typeface="Calibri" pitchFamily="34" charset="0"/>
        </a:defRPr>
      </a:lvl3pPr>
      <a:lvl4pPr algn="ctr" rtl="0" eaLnBrk="0" fontAlgn="base" hangingPunct="0">
        <a:spcBef>
          <a:spcPct val="0"/>
        </a:spcBef>
        <a:spcAft>
          <a:spcPct val="0"/>
        </a:spcAft>
        <a:defRPr sz="4400">
          <a:solidFill>
            <a:srgbClr val="FFF336"/>
          </a:solidFill>
          <a:latin typeface="Calibri" pitchFamily="34" charset="0"/>
        </a:defRPr>
      </a:lvl4pPr>
      <a:lvl5pPr algn="ctr" rtl="0" eaLnBrk="0" fontAlgn="base" hangingPunct="0">
        <a:spcBef>
          <a:spcPct val="0"/>
        </a:spcBef>
        <a:spcAft>
          <a:spcPct val="0"/>
        </a:spcAft>
        <a:defRPr sz="4400">
          <a:solidFill>
            <a:srgbClr val="FFF336"/>
          </a:solidFill>
          <a:latin typeface="Calibri" pitchFamily="34" charset="0"/>
        </a:defRPr>
      </a:lvl5pPr>
      <a:lvl6pPr marL="457200" algn="ctr" rtl="0" fontAlgn="base">
        <a:spcBef>
          <a:spcPct val="0"/>
        </a:spcBef>
        <a:spcAft>
          <a:spcPct val="0"/>
        </a:spcAft>
        <a:defRPr sz="4400">
          <a:solidFill>
            <a:srgbClr val="FFF336"/>
          </a:solidFill>
          <a:latin typeface="Calibri" pitchFamily="34" charset="0"/>
        </a:defRPr>
      </a:lvl6pPr>
      <a:lvl7pPr marL="914400" algn="ctr" rtl="0" fontAlgn="base">
        <a:spcBef>
          <a:spcPct val="0"/>
        </a:spcBef>
        <a:spcAft>
          <a:spcPct val="0"/>
        </a:spcAft>
        <a:defRPr sz="4400">
          <a:solidFill>
            <a:srgbClr val="FFF336"/>
          </a:solidFill>
          <a:latin typeface="Calibri" pitchFamily="34" charset="0"/>
        </a:defRPr>
      </a:lvl7pPr>
      <a:lvl8pPr marL="1371600" algn="ctr" rtl="0" fontAlgn="base">
        <a:spcBef>
          <a:spcPct val="0"/>
        </a:spcBef>
        <a:spcAft>
          <a:spcPct val="0"/>
        </a:spcAft>
        <a:defRPr sz="4400">
          <a:solidFill>
            <a:srgbClr val="FFF336"/>
          </a:solidFill>
          <a:latin typeface="Calibri" pitchFamily="34" charset="0"/>
        </a:defRPr>
      </a:lvl8pPr>
      <a:lvl9pPr marL="1828800" algn="ctr" rtl="0" fontAlgn="base">
        <a:spcBef>
          <a:spcPct val="0"/>
        </a:spcBef>
        <a:spcAft>
          <a:spcPct val="0"/>
        </a:spcAft>
        <a:defRPr sz="4400">
          <a:solidFill>
            <a:srgbClr val="FFF336"/>
          </a:solidFill>
          <a:latin typeface="Calibri" pitchFamily="34" charset="0"/>
        </a:defRPr>
      </a:lvl9pPr>
    </p:titleStyle>
    <p:bodyStyle>
      <a:lvl1pPr marL="342900" indent="-342900" algn="l" rtl="0" eaLnBrk="0" fontAlgn="base" hangingPunct="0">
        <a:spcBef>
          <a:spcPct val="20000"/>
        </a:spcBef>
        <a:spcAft>
          <a:spcPct val="0"/>
        </a:spcAft>
        <a:buClr>
          <a:schemeClr val="tx1"/>
        </a:buClr>
        <a:buFont typeface="Arial" charset="0"/>
        <a:buChar char="•"/>
        <a:defRPr sz="3200" kern="1200">
          <a:solidFill>
            <a:srgbClr val="D6E3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BD0D9"/>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CAFBED"/>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FFF336"/>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E19BE8F-1935-4F97-9240-4EEE27443FE5}" type="datetimeFigureOut">
              <a:rPr lang="en-US" smtClean="0">
                <a:solidFill>
                  <a:prstClr val="black">
                    <a:tint val="75000"/>
                  </a:prstClr>
                </a:solidFill>
                <a:latin typeface="Calibri"/>
              </a:rPr>
              <a:pPr fontAlgn="auto">
                <a:spcBef>
                  <a:spcPts val="0"/>
                </a:spcBef>
                <a:spcAft>
                  <a:spcPts val="0"/>
                </a:spcAft>
              </a:pPr>
              <a:t>7/20/2024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D8AD1ED-9A54-47BC-9605-D84909FAC6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pic>
        <p:nvPicPr>
          <p:cNvPr id="7" name="Picture 6">
            <a:extLst>
              <a:ext uri="{FF2B5EF4-FFF2-40B4-BE49-F238E27FC236}">
                <a16:creationId xmlns:a16="http://schemas.microsoft.com/office/drawing/2014/main" id="{FE39BEC5-3B14-D6A6-380D-E40973AE6E45}"/>
              </a:ext>
            </a:extLst>
          </p:cNvPr>
          <p:cNvPicPr>
            <a:picLocks noChangeAspect="1"/>
          </p:cNvPicPr>
          <p:nvPr userDrawn="1"/>
        </p:nvPicPr>
        <p:blipFill>
          <a:blip r:embed="rId15"/>
          <a:srcRect/>
          <a:stretch/>
        </p:blipFill>
        <p:spPr>
          <a:xfrm>
            <a:off x="9886641" y="207065"/>
            <a:ext cx="2048330" cy="1318904"/>
          </a:xfrm>
          <a:prstGeom prst="rect">
            <a:avLst/>
          </a:prstGeom>
        </p:spPr>
      </p:pic>
    </p:spTree>
    <p:extLst>
      <p:ext uri="{BB962C8B-B14F-4D97-AF65-F5344CB8AC3E}">
        <p14:creationId xmlns:p14="http://schemas.microsoft.com/office/powerpoint/2010/main" val="7919458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83" r:id="rId12"/>
    <p:sldLayoutId id="21474837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54F27-01AB-4601-9495-FE7EDDBA9CE9}" type="datetimeFigureOut">
              <a:rPr lang="en-US" smtClean="0"/>
              <a:t>7/20/2024</a:t>
            </a:fld>
            <a:endParaRPr lang="en-US"/>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EA4F6-1440-424C-971F-30D84BC82FC4}" type="slidenum">
              <a:rPr lang="en-US" smtClean="0"/>
              <a:t>‹#›</a:t>
            </a:fld>
            <a:endParaRPr lang="en-US"/>
          </a:p>
        </p:txBody>
      </p:sp>
    </p:spTree>
    <p:extLst>
      <p:ext uri="{BB962C8B-B14F-4D97-AF65-F5344CB8AC3E}">
        <p14:creationId xmlns:p14="http://schemas.microsoft.com/office/powerpoint/2010/main" val="243305422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5" r:id="rId18"/>
    <p:sldLayoutId id="2147483766" r:id="rId19"/>
    <p:sldLayoutId id="2147483768" r:id="rId20"/>
    <p:sldLayoutId id="21474837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54F27-01AB-4601-9495-FE7EDDBA9CE9}" type="datetimeFigureOut">
              <a:rPr lang="en-US" smtClean="0">
                <a:solidFill>
                  <a:srgbClr val="113861">
                    <a:tint val="75000"/>
                  </a:srgbClr>
                </a:solidFill>
                <a:latin typeface="Avenir Light"/>
              </a:rPr>
              <a:pPr/>
              <a:t>7/20/2024</a:t>
            </a:fld>
            <a:endParaRPr lang="en-US">
              <a:solidFill>
                <a:srgbClr val="113861">
                  <a:tint val="75000"/>
                </a:srgbClr>
              </a:solidFill>
              <a:latin typeface="Avenir Light"/>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113861">
                  <a:tint val="75000"/>
                </a:srgbClr>
              </a:solidFill>
              <a:latin typeface="Avenir Light"/>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EA4F6-1440-424C-971F-30D84BC82FC4}" type="slidenum">
              <a:rPr lang="en-US" smtClean="0">
                <a:solidFill>
                  <a:srgbClr val="113861">
                    <a:tint val="75000"/>
                  </a:srgbClr>
                </a:solidFill>
                <a:latin typeface="Avenir Light"/>
              </a:rPr>
              <a:pPr/>
              <a:t>‹#›</a:t>
            </a:fld>
            <a:endParaRPr lang="en-US">
              <a:solidFill>
                <a:srgbClr val="113861">
                  <a:tint val="75000"/>
                </a:srgbClr>
              </a:solidFill>
              <a:latin typeface="Avenir Light"/>
            </a:endParaRPr>
          </a:p>
        </p:txBody>
      </p:sp>
    </p:spTree>
    <p:extLst>
      <p:ext uri="{BB962C8B-B14F-4D97-AF65-F5344CB8AC3E}">
        <p14:creationId xmlns:p14="http://schemas.microsoft.com/office/powerpoint/2010/main" val="387570021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6.jpe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61.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6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48.xml"/><Relationship Id="rId6" Type="http://schemas.microsoft.com/office/2007/relationships/hdphoto" Target="../media/hdphoto3.wdp"/><Relationship Id="rId5" Type="http://schemas.openxmlformats.org/officeDocument/2006/relationships/image" Target="../media/image44.pn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66.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66.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62.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3.xml"/><Relationship Id="rId1" Type="http://schemas.openxmlformats.org/officeDocument/2006/relationships/slideLayout" Target="../slideLayouts/slideLayout39.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47.xml"/><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47.xml"/><Relationship Id="rId5" Type="http://schemas.openxmlformats.org/officeDocument/2006/relationships/image" Target="../media/image64.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49.xml"/><Relationship Id="rId1" Type="http://schemas.openxmlformats.org/officeDocument/2006/relationships/slideLayout" Target="../slideLayouts/slideLayout48.xml"/><Relationship Id="rId4" Type="http://schemas.openxmlformats.org/officeDocument/2006/relationships/image" Target="../media/image6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2.xml"/><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6.xml"/><Relationship Id="rId1" Type="http://schemas.openxmlformats.org/officeDocument/2006/relationships/slideLayout" Target="../slideLayouts/slideLayout45.xml"/><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7.xml"/><Relationship Id="rId1" Type="http://schemas.openxmlformats.org/officeDocument/2006/relationships/slideLayout" Target="../slideLayouts/slideLayout45.xml"/><Relationship Id="rId4" Type="http://schemas.openxmlformats.org/officeDocument/2006/relationships/image" Target="../media/image73.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jpg"/><Relationship Id="rId7" Type="http://schemas.openxmlformats.org/officeDocument/2006/relationships/image" Target="../media/image78.png"/><Relationship Id="rId2" Type="http://schemas.openxmlformats.org/officeDocument/2006/relationships/notesSlide" Target="../notesSlides/notesSlide60.xml"/><Relationship Id="rId1" Type="http://schemas.openxmlformats.org/officeDocument/2006/relationships/slideLayout" Target="../slideLayouts/slideLayout75.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A9DA48A-FD18-44C8-95F9-8BF2418E82E6}"/>
              </a:ext>
            </a:extLst>
          </p:cNvPr>
          <p:cNvSpPr txBox="1">
            <a:spLocks/>
          </p:cNvSpPr>
          <p:nvPr/>
        </p:nvSpPr>
        <p:spPr>
          <a:xfrm>
            <a:off x="348915" y="5307724"/>
            <a:ext cx="6452938" cy="1232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Inter"/>
                <a:ea typeface="+mn-ea"/>
                <a:cs typeface="+mn-cs"/>
              </a:rPr>
              <a:t>Thomas A. </a:t>
            </a:r>
            <a:r>
              <a:rPr kumimoji="0" lang="en-US" sz="2400" b="1" i="0" u="none" strike="noStrike" kern="1200" cap="none" spc="0" normalizeH="0" baseline="0" noProof="0" dirty="0" err="1">
                <a:ln>
                  <a:noFill/>
                </a:ln>
                <a:solidFill>
                  <a:prstClr val="black"/>
                </a:solidFill>
                <a:effectLst/>
                <a:uLnTx/>
                <a:uFillTx/>
                <a:latin typeface="Inter"/>
                <a:ea typeface="+mn-ea"/>
                <a:cs typeface="+mn-cs"/>
              </a:rPr>
              <a:t>Odeny</a:t>
            </a:r>
            <a:r>
              <a:rPr kumimoji="0" lang="en-US" sz="2400" b="1" i="0" u="none" strike="noStrike" kern="1200" cap="none" spc="0" normalizeH="0" baseline="0" noProof="0" dirty="0">
                <a:ln>
                  <a:noFill/>
                </a:ln>
                <a:solidFill>
                  <a:prstClr val="black"/>
                </a:solidFill>
                <a:effectLst/>
                <a:uLnTx/>
                <a:uFillTx/>
                <a:latin typeface="Inter"/>
                <a:ea typeface="+mn-ea"/>
                <a:cs typeface="+mn-cs"/>
              </a:rPr>
              <a:t>, MD, MPH, PhD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i="0" u="none" strike="noStrike" kern="1200" cap="none" spc="0" normalizeH="0" baseline="0" noProof="0" dirty="0">
                <a:ln>
                  <a:noFill/>
                </a:ln>
                <a:solidFill>
                  <a:prstClr val="black"/>
                </a:solidFill>
                <a:effectLst/>
                <a:uLnTx/>
                <a:uFillTx/>
                <a:latin typeface="Inter"/>
                <a:ea typeface="+mn-ea"/>
                <a:cs typeface="+mn-cs"/>
              </a:rPr>
              <a:t>Assistant Professor of Medicine</a:t>
            </a:r>
            <a:br>
              <a:rPr kumimoji="0" lang="en-US" sz="1800" i="0" u="none" strike="noStrike" kern="1200" cap="none" spc="0" normalizeH="0" baseline="0" noProof="0" dirty="0">
                <a:ln>
                  <a:noFill/>
                </a:ln>
                <a:solidFill>
                  <a:prstClr val="black"/>
                </a:solidFill>
                <a:effectLst/>
                <a:uLnTx/>
                <a:uFillTx/>
                <a:latin typeface="Inter"/>
                <a:ea typeface="+mn-ea"/>
                <a:cs typeface="+mn-cs"/>
              </a:rPr>
            </a:br>
            <a:r>
              <a:rPr kumimoji="0" lang="en-US" sz="1800" i="0" u="none" strike="noStrike" kern="1200" cap="none" spc="0" normalizeH="0" baseline="0" noProof="0" dirty="0">
                <a:ln>
                  <a:noFill/>
                </a:ln>
                <a:solidFill>
                  <a:prstClr val="black"/>
                </a:solidFill>
                <a:effectLst/>
                <a:uLnTx/>
                <a:uFillTx/>
                <a:latin typeface="Inter"/>
                <a:ea typeface="+mn-ea"/>
                <a:cs typeface="+mn-cs"/>
              </a:rPr>
              <a:t>Division of Oncology, Washington University in St. Louis</a:t>
            </a:r>
          </a:p>
        </p:txBody>
      </p:sp>
      <p:sp>
        <p:nvSpPr>
          <p:cNvPr id="7" name="TextBox 6">
            <a:extLst>
              <a:ext uri="{FF2B5EF4-FFF2-40B4-BE49-F238E27FC236}">
                <a16:creationId xmlns:a16="http://schemas.microsoft.com/office/drawing/2014/main" id="{F8331E46-71C5-4FD8-808B-1FBADA81053E}"/>
              </a:ext>
            </a:extLst>
          </p:cNvPr>
          <p:cNvSpPr txBox="1"/>
          <p:nvPr/>
        </p:nvSpPr>
        <p:spPr>
          <a:xfrm>
            <a:off x="348914" y="544251"/>
            <a:ext cx="995078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50" normalizeH="0" baseline="0" noProof="0" dirty="0">
                <a:ln>
                  <a:noFill/>
                </a:ln>
                <a:solidFill>
                  <a:prstClr val="black"/>
                </a:solidFill>
                <a:effectLst/>
                <a:uLnTx/>
                <a:uFillTx/>
                <a:latin typeface="Inter Bold"/>
                <a:ea typeface="+mn-ea"/>
                <a:cs typeface="+mn-cs"/>
              </a:rPr>
              <a:t>SMS Text Messaging for Retention: </a:t>
            </a:r>
            <a:br>
              <a:rPr kumimoji="0" lang="en-US" sz="4400" b="0" i="0" u="none" strike="noStrike" kern="1200" cap="none" spc="-150" normalizeH="0" baseline="0" noProof="0" dirty="0">
                <a:ln>
                  <a:noFill/>
                </a:ln>
                <a:solidFill>
                  <a:prstClr val="black"/>
                </a:solidFill>
                <a:effectLst/>
                <a:uLnTx/>
                <a:uFillTx/>
                <a:latin typeface="Inter Bold"/>
                <a:ea typeface="+mn-ea"/>
                <a:cs typeface="+mn-cs"/>
              </a:rPr>
            </a:br>
            <a:r>
              <a:rPr kumimoji="0" lang="en-US" sz="4400" b="0" i="0" u="none" strike="noStrike" kern="1200" cap="none" spc="-150" normalizeH="0" baseline="0" noProof="0" dirty="0">
                <a:ln>
                  <a:noFill/>
                </a:ln>
                <a:solidFill>
                  <a:srgbClr val="C00000"/>
                </a:solidFill>
                <a:effectLst/>
                <a:uLnTx/>
                <a:uFillTx/>
                <a:latin typeface="Inter Bold"/>
                <a:ea typeface="+mn-ea"/>
                <a:cs typeface="+mn-cs"/>
              </a:rPr>
              <a:t>From </a:t>
            </a:r>
            <a:r>
              <a:rPr lang="en-US" sz="4400" spc="-150" dirty="0">
                <a:solidFill>
                  <a:srgbClr val="C00000"/>
                </a:solidFill>
                <a:latin typeface="Inter Bold"/>
              </a:rPr>
              <a:t>Evidence to Practice</a:t>
            </a:r>
            <a:endParaRPr kumimoji="0" lang="en-US" sz="4400" b="0" i="0" u="none" strike="noStrike" kern="1200" cap="none" spc="-150" normalizeH="0" baseline="0" noProof="0" dirty="0">
              <a:ln>
                <a:noFill/>
              </a:ln>
              <a:solidFill>
                <a:srgbClr val="C00000"/>
              </a:solidFill>
              <a:effectLst/>
              <a:uLnTx/>
              <a:uFillTx/>
              <a:latin typeface="Inter 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50" normalizeH="0" baseline="0" noProof="0" dirty="0">
              <a:ln>
                <a:noFill/>
              </a:ln>
              <a:solidFill>
                <a:prstClr val="black"/>
              </a:solidFill>
              <a:effectLst/>
              <a:uLnTx/>
              <a:uFillTx/>
              <a:latin typeface="Inter 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50" normalizeH="0" baseline="0" noProof="0" dirty="0">
              <a:ln>
                <a:noFill/>
              </a:ln>
              <a:solidFill>
                <a:prstClr val="black"/>
              </a:solidFill>
              <a:effectLst/>
              <a:uLnTx/>
              <a:uFillTx/>
              <a:latin typeface="Inter 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50" normalizeH="0" baseline="0" noProof="0" dirty="0">
                <a:ln>
                  <a:noFill/>
                </a:ln>
                <a:solidFill>
                  <a:prstClr val="black"/>
                </a:solidFill>
                <a:effectLst/>
                <a:uLnTx/>
                <a:uFillTx/>
                <a:latin typeface="Inter Bold"/>
                <a:ea typeface="+mn-ea"/>
                <a:cs typeface="+mn-cs"/>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dirty="0">
                <a:ln>
                  <a:noFill/>
                </a:ln>
                <a:solidFill>
                  <a:prstClr val="black"/>
                </a:solidFill>
                <a:effectLst/>
                <a:uLnTx/>
                <a:uFillTx/>
                <a:latin typeface="Inter Bold"/>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50" normalizeH="0" baseline="0" noProof="0" dirty="0">
                <a:ln>
                  <a:noFill/>
                </a:ln>
                <a:solidFill>
                  <a:prstClr val="black"/>
                </a:solidFill>
                <a:effectLst/>
                <a:uLnTx/>
                <a:uFillTx/>
                <a:latin typeface="Inter Bold"/>
                <a:ea typeface="+mn-ea"/>
                <a:cs typeface="+mn-cs"/>
              </a:rPr>
              <a:t>“</a:t>
            </a:r>
            <a:r>
              <a:rPr lang="en-US" sz="2400" i="1" spc="-150" dirty="0">
                <a:solidFill>
                  <a:prstClr val="black"/>
                </a:solidFill>
                <a:latin typeface="Inter Bold"/>
              </a:rPr>
              <a:t>The best way to eat an elephant is to cut him to pieces.</a:t>
            </a:r>
            <a:r>
              <a:rPr kumimoji="0" lang="en-US" sz="2400" b="0" i="0" u="none" strike="noStrike" kern="1200" cap="none" spc="-150" normalizeH="0" baseline="0" noProof="0" dirty="0">
                <a:ln>
                  <a:noFill/>
                </a:ln>
                <a:solidFill>
                  <a:prstClr val="black"/>
                </a:solidFill>
                <a:effectLst/>
                <a:uLnTx/>
                <a:uFillTx/>
                <a:latin typeface="Inter Bold"/>
                <a:ea typeface="+mn-ea"/>
                <a:cs typeface="+mn-cs"/>
              </a:rPr>
              <a:t>” – African proverb</a:t>
            </a:r>
            <a:endParaRPr kumimoji="0" lang="en-KE" sz="3600" b="0" i="0" u="none" strike="noStrike" kern="1200" cap="none" spc="-150" normalizeH="0" baseline="0" noProof="0" dirty="0">
              <a:ln>
                <a:noFill/>
              </a:ln>
              <a:solidFill>
                <a:prstClr val="black"/>
              </a:solidFill>
              <a:effectLst/>
              <a:uLnTx/>
              <a:uFillTx/>
              <a:latin typeface="Inter Bold"/>
              <a:ea typeface="+mn-ea"/>
              <a:cs typeface="+mn-cs"/>
            </a:endParaRPr>
          </a:p>
        </p:txBody>
      </p:sp>
    </p:spTree>
    <p:extLst>
      <p:ext uri="{BB962C8B-B14F-4D97-AF65-F5344CB8AC3E}">
        <p14:creationId xmlns:p14="http://schemas.microsoft.com/office/powerpoint/2010/main" val="3706940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타원 34"/>
          <p:cNvSpPr/>
          <p:nvPr/>
        </p:nvSpPr>
        <p:spPr>
          <a:xfrm>
            <a:off x="5867400" y="3357265"/>
            <a:ext cx="457200" cy="457200"/>
          </a:xfrm>
          <a:prstGeom prst="ellipse">
            <a:avLst/>
          </a:prstGeom>
          <a:gradFill>
            <a:gsLst>
              <a:gs pos="5000">
                <a:schemeClr val="accent3">
                  <a:lumMod val="20000"/>
                  <a:lumOff val="80000"/>
                </a:schemeClr>
              </a:gs>
              <a:gs pos="12000">
                <a:schemeClr val="accent3">
                  <a:lumMod val="40000"/>
                  <a:lumOff val="60000"/>
                </a:schemeClr>
              </a:gs>
              <a:gs pos="50000">
                <a:schemeClr val="accent3"/>
              </a:gs>
              <a:gs pos="85000">
                <a:schemeClr val="accent3">
                  <a:lumMod val="60000"/>
                  <a:lumOff val="40000"/>
                </a:schemeClr>
              </a:gs>
              <a:gs pos="95000">
                <a:schemeClr val="accent3">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3">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5" name="타원 36"/>
          <p:cNvSpPr/>
          <p:nvPr/>
        </p:nvSpPr>
        <p:spPr>
          <a:xfrm>
            <a:off x="5716571" y="4191000"/>
            <a:ext cx="457200" cy="457200"/>
          </a:xfrm>
          <a:prstGeom prst="ellipse">
            <a:avLst/>
          </a:prstGeom>
          <a:gradFill>
            <a:gsLst>
              <a:gs pos="5000">
                <a:schemeClr val="accent2">
                  <a:lumMod val="20000"/>
                  <a:lumOff val="80000"/>
                </a:schemeClr>
              </a:gs>
              <a:gs pos="12000">
                <a:schemeClr val="accent2">
                  <a:lumMod val="40000"/>
                  <a:lumOff val="60000"/>
                </a:schemeClr>
              </a:gs>
              <a:gs pos="50000">
                <a:schemeClr val="accent2"/>
              </a:gs>
              <a:gs pos="85000">
                <a:schemeClr val="accent2">
                  <a:lumMod val="60000"/>
                  <a:lumOff val="40000"/>
                </a:schemeClr>
              </a:gs>
              <a:gs pos="95000">
                <a:schemeClr val="accent2">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2">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7" name="타원 37"/>
          <p:cNvSpPr/>
          <p:nvPr/>
        </p:nvSpPr>
        <p:spPr>
          <a:xfrm>
            <a:off x="2438400" y="2286000"/>
            <a:ext cx="2667000" cy="2667000"/>
          </a:xfrm>
          <a:prstGeom prst="ellipse">
            <a:avLst/>
          </a:prstGeom>
          <a:gradFill>
            <a:gsLst>
              <a:gs pos="5000">
                <a:schemeClr val="accent1">
                  <a:lumMod val="20000"/>
                  <a:lumOff val="80000"/>
                </a:schemeClr>
              </a:gs>
              <a:gs pos="15000">
                <a:schemeClr val="accent1">
                  <a:lumMod val="60000"/>
                  <a:lumOff val="40000"/>
                </a:schemeClr>
              </a:gs>
              <a:gs pos="50000">
                <a:schemeClr val="accent1">
                  <a:lumMod val="75000"/>
                </a:schemeClr>
              </a:gs>
              <a:gs pos="78000">
                <a:schemeClr val="accent1"/>
              </a:gs>
              <a:gs pos="95000">
                <a:schemeClr val="accent1">
                  <a:lumMod val="20000"/>
                  <a:lumOff val="80000"/>
                </a:schemeClr>
              </a:gs>
            </a:gsLst>
            <a:lin ang="5400000" scaled="0"/>
          </a:gradFill>
          <a:ln cmpd="db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1">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ko-KR" sz="3200" b="1" dirty="0">
                <a:solidFill>
                  <a:schemeClr val="bg1"/>
                </a:solidFill>
                <a:latin typeface="Quicksand Bold" pitchFamily="50" charset="0"/>
                <a:cs typeface="Arial" pitchFamily="34" charset="0"/>
              </a:rPr>
              <a:t>DAY 7</a:t>
            </a:r>
            <a:r>
              <a:rPr lang="en-US" altLang="ko-KR" sz="2400" b="1" dirty="0">
                <a:solidFill>
                  <a:schemeClr val="bg1"/>
                </a:solidFill>
                <a:latin typeface="Quicksand Bold" pitchFamily="50" charset="0"/>
                <a:cs typeface="Arial" pitchFamily="34" charset="0"/>
              </a:rPr>
              <a:t> </a:t>
            </a:r>
            <a:r>
              <a:rPr lang="en-US" altLang="ko-KR" sz="2000" b="1" dirty="0">
                <a:solidFill>
                  <a:schemeClr val="bg1"/>
                </a:solidFill>
                <a:latin typeface="Quicksand Bold" pitchFamily="50" charset="0"/>
                <a:cs typeface="Arial" pitchFamily="34" charset="0"/>
              </a:rPr>
              <a:t>FOLLOW-UP</a:t>
            </a:r>
            <a:endParaRPr lang="ko-KR" altLang="en-US" sz="3200" b="1" dirty="0">
              <a:solidFill>
                <a:schemeClr val="bg1"/>
              </a:solidFill>
              <a:latin typeface="Quicksand Bold" pitchFamily="50" charset="0"/>
              <a:cs typeface="Arial" pitchFamily="34" charset="0"/>
            </a:endParaRPr>
          </a:p>
        </p:txBody>
      </p:sp>
      <p:sp>
        <p:nvSpPr>
          <p:cNvPr id="19" name="타원 78"/>
          <p:cNvSpPr/>
          <p:nvPr/>
        </p:nvSpPr>
        <p:spPr>
          <a:xfrm flipH="1">
            <a:off x="5181600" y="4876800"/>
            <a:ext cx="457200" cy="457200"/>
          </a:xfrm>
          <a:prstGeom prst="ellipse">
            <a:avLst/>
          </a:prstGeom>
          <a:gradFill>
            <a:gsLst>
              <a:gs pos="5000">
                <a:schemeClr val="accent5">
                  <a:lumMod val="20000"/>
                  <a:lumOff val="80000"/>
                </a:schemeClr>
              </a:gs>
              <a:gs pos="12000">
                <a:schemeClr val="accent5">
                  <a:lumMod val="40000"/>
                  <a:lumOff val="60000"/>
                </a:schemeClr>
              </a:gs>
              <a:gs pos="50000">
                <a:schemeClr val="accent5"/>
              </a:gs>
              <a:gs pos="85000">
                <a:schemeClr val="accent5">
                  <a:lumMod val="60000"/>
                  <a:lumOff val="40000"/>
                </a:schemeClr>
              </a:gs>
              <a:gs pos="95000">
                <a:schemeClr val="accent5">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5">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0" name="타원 91"/>
          <p:cNvSpPr/>
          <p:nvPr/>
        </p:nvSpPr>
        <p:spPr>
          <a:xfrm>
            <a:off x="5105400" y="1905000"/>
            <a:ext cx="4572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1" name="TextBox 20"/>
          <p:cNvSpPr txBox="1"/>
          <p:nvPr/>
        </p:nvSpPr>
        <p:spPr>
          <a:xfrm>
            <a:off x="5762626" y="1824336"/>
            <a:ext cx="3609975" cy="461665"/>
          </a:xfrm>
          <a:prstGeom prst="rect">
            <a:avLst/>
          </a:prstGeom>
          <a:noFill/>
        </p:spPr>
        <p:txBody>
          <a:bodyPr wrap="square" rtlCol="0">
            <a:spAutoFit/>
          </a:bodyPr>
          <a:lstStyle/>
          <a:p>
            <a:r>
              <a:rPr lang="en-US" sz="2400" b="1" dirty="0">
                <a:latin typeface="Perspective Sans" pitchFamily="34" charset="0"/>
              </a:rPr>
              <a:t>Monitor wound healing</a:t>
            </a:r>
          </a:p>
        </p:txBody>
      </p:sp>
      <p:sp>
        <p:nvSpPr>
          <p:cNvPr id="23" name="TextBox 22"/>
          <p:cNvSpPr txBox="1"/>
          <p:nvPr/>
        </p:nvSpPr>
        <p:spPr>
          <a:xfrm>
            <a:off x="5791200" y="4953001"/>
            <a:ext cx="4114800" cy="461665"/>
          </a:xfrm>
          <a:prstGeom prst="rect">
            <a:avLst/>
          </a:prstGeom>
          <a:noFill/>
        </p:spPr>
        <p:txBody>
          <a:bodyPr wrap="square" rtlCol="0">
            <a:spAutoFit/>
          </a:bodyPr>
          <a:lstStyle>
            <a:defPPr>
              <a:defRPr lang="en-US"/>
            </a:defPPr>
            <a:lvl1pPr>
              <a:defRPr sz="2400">
                <a:latin typeface="Gill Sans MT" pitchFamily="34" charset="0"/>
              </a:defRPr>
            </a:lvl1pPr>
          </a:lstStyle>
          <a:p>
            <a:r>
              <a:rPr lang="en-US" b="1" dirty="0">
                <a:latin typeface="Perspective Sans" pitchFamily="34" charset="0"/>
              </a:rPr>
              <a:t>Delayed resumption of sex</a:t>
            </a:r>
          </a:p>
        </p:txBody>
      </p:sp>
      <p:sp>
        <p:nvSpPr>
          <p:cNvPr id="24" name="TextBox 23"/>
          <p:cNvSpPr txBox="1"/>
          <p:nvPr/>
        </p:nvSpPr>
        <p:spPr>
          <a:xfrm>
            <a:off x="6296026" y="2514601"/>
            <a:ext cx="3609975" cy="461665"/>
          </a:xfrm>
          <a:prstGeom prst="rect">
            <a:avLst/>
          </a:prstGeom>
          <a:noFill/>
        </p:spPr>
        <p:txBody>
          <a:bodyPr wrap="square" rtlCol="0">
            <a:spAutoFit/>
          </a:bodyPr>
          <a:lstStyle>
            <a:defPPr>
              <a:defRPr lang="en-US"/>
            </a:defPPr>
            <a:lvl1pPr>
              <a:defRPr sz="2400">
                <a:latin typeface="Gill Sans MT" pitchFamily="34" charset="0"/>
              </a:defRPr>
            </a:lvl1pPr>
          </a:lstStyle>
          <a:p>
            <a:r>
              <a:rPr lang="en-US" b="1" dirty="0">
                <a:latin typeface="Perspective Sans" pitchFamily="34" charset="0"/>
              </a:rPr>
              <a:t>Detect and treat A/</a:t>
            </a:r>
            <a:r>
              <a:rPr lang="en-US" b="1" dirty="0" err="1">
                <a:latin typeface="Perspective Sans" pitchFamily="34" charset="0"/>
              </a:rPr>
              <a:t>Es</a:t>
            </a:r>
            <a:endParaRPr lang="en-US" b="1" dirty="0">
              <a:latin typeface="Perspective Sans" pitchFamily="34" charset="0"/>
            </a:endParaRPr>
          </a:p>
        </p:txBody>
      </p:sp>
      <p:sp>
        <p:nvSpPr>
          <p:cNvPr id="25" name="TextBox 24"/>
          <p:cNvSpPr txBox="1"/>
          <p:nvPr/>
        </p:nvSpPr>
        <p:spPr>
          <a:xfrm>
            <a:off x="6477001" y="3352801"/>
            <a:ext cx="3609975" cy="461665"/>
          </a:xfrm>
          <a:prstGeom prst="rect">
            <a:avLst/>
          </a:prstGeom>
          <a:noFill/>
        </p:spPr>
        <p:txBody>
          <a:bodyPr wrap="square" rtlCol="0">
            <a:spAutoFit/>
          </a:bodyPr>
          <a:lstStyle>
            <a:defPPr>
              <a:defRPr lang="en-US"/>
            </a:defPPr>
            <a:lvl1pPr>
              <a:defRPr sz="2400">
                <a:latin typeface="Gill Sans MT" pitchFamily="34" charset="0"/>
              </a:defRPr>
            </a:lvl1pPr>
          </a:lstStyle>
          <a:p>
            <a:r>
              <a:rPr lang="en-US" b="1" dirty="0">
                <a:latin typeface="Perspective Sans" pitchFamily="34" charset="0"/>
              </a:rPr>
              <a:t>Reinforce post-op care</a:t>
            </a:r>
          </a:p>
        </p:txBody>
      </p:sp>
      <p:sp>
        <p:nvSpPr>
          <p:cNvPr id="26" name="TextBox 25"/>
          <p:cNvSpPr txBox="1"/>
          <p:nvPr/>
        </p:nvSpPr>
        <p:spPr>
          <a:xfrm>
            <a:off x="6372226" y="4191001"/>
            <a:ext cx="3914775" cy="461665"/>
          </a:xfrm>
          <a:prstGeom prst="rect">
            <a:avLst/>
          </a:prstGeom>
          <a:noFill/>
        </p:spPr>
        <p:txBody>
          <a:bodyPr wrap="square" rtlCol="0">
            <a:spAutoFit/>
          </a:bodyPr>
          <a:lstStyle>
            <a:defPPr>
              <a:defRPr lang="en-US"/>
            </a:defPPr>
            <a:lvl1pPr>
              <a:defRPr sz="2400">
                <a:latin typeface="Gill Sans MT" pitchFamily="34" charset="0"/>
              </a:defRPr>
            </a:lvl1pPr>
          </a:lstStyle>
          <a:p>
            <a:r>
              <a:rPr lang="en-US" b="1" dirty="0">
                <a:latin typeface="Perspective Sans" pitchFamily="34" charset="0"/>
              </a:rPr>
              <a:t>Risk-reduction counseling</a:t>
            </a:r>
          </a:p>
        </p:txBody>
      </p:sp>
      <p:sp>
        <p:nvSpPr>
          <p:cNvPr id="30" name="타원 38"/>
          <p:cNvSpPr/>
          <p:nvPr/>
        </p:nvSpPr>
        <p:spPr>
          <a:xfrm>
            <a:off x="5715000" y="2540030"/>
            <a:ext cx="457200" cy="457200"/>
          </a:xfrm>
          <a:prstGeom prst="ellipse">
            <a:avLst/>
          </a:prstGeom>
          <a:gradFill>
            <a:gsLst>
              <a:gs pos="5000">
                <a:schemeClr val="accent6">
                  <a:lumMod val="20000"/>
                  <a:lumOff val="80000"/>
                </a:schemeClr>
              </a:gs>
              <a:gs pos="12000">
                <a:schemeClr val="accent6">
                  <a:lumMod val="40000"/>
                  <a:lumOff val="60000"/>
                </a:schemeClr>
              </a:gs>
              <a:gs pos="50000">
                <a:schemeClr val="accent6"/>
              </a:gs>
              <a:gs pos="85000">
                <a:schemeClr val="accent6">
                  <a:lumMod val="60000"/>
                  <a:lumOff val="40000"/>
                </a:schemeClr>
              </a:gs>
              <a:gs pos="95000">
                <a:schemeClr val="accent6">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6">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Tree>
    <p:extLst>
      <p:ext uri="{BB962C8B-B14F-4D97-AF65-F5344CB8AC3E}">
        <p14:creationId xmlns:p14="http://schemas.microsoft.com/office/powerpoint/2010/main" val="335399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339B003-2F22-B65D-B113-9F3B3E874DF0}"/>
              </a:ext>
            </a:extLst>
          </p:cNvPr>
          <p:cNvGrpSpPr/>
          <p:nvPr/>
        </p:nvGrpSpPr>
        <p:grpSpPr>
          <a:xfrm>
            <a:off x="533400" y="1371600"/>
            <a:ext cx="2743200" cy="4724400"/>
            <a:chOff x="533400" y="1371600"/>
            <a:chExt cx="2743200" cy="4724400"/>
          </a:xfrm>
        </p:grpSpPr>
        <p:grpSp>
          <p:nvGrpSpPr>
            <p:cNvPr id="28" name="Group 27"/>
            <p:cNvGrpSpPr/>
            <p:nvPr/>
          </p:nvGrpSpPr>
          <p:grpSpPr>
            <a:xfrm>
              <a:off x="533400" y="1371600"/>
              <a:ext cx="2743200" cy="4724400"/>
              <a:chOff x="381000" y="2133600"/>
              <a:chExt cx="2743200" cy="4724400"/>
            </a:xfrm>
          </p:grpSpPr>
          <p:grpSp>
            <p:nvGrpSpPr>
              <p:cNvPr id="3" name="Group 2"/>
              <p:cNvGrpSpPr/>
              <p:nvPr/>
            </p:nvGrpSpPr>
            <p:grpSpPr>
              <a:xfrm>
                <a:off x="381000" y="2133600"/>
                <a:ext cx="2743200" cy="914400"/>
                <a:chOff x="381000" y="2133600"/>
                <a:chExt cx="2743200" cy="914400"/>
              </a:xfrm>
            </p:grpSpPr>
            <p:grpSp>
              <p:nvGrpSpPr>
                <p:cNvPr id="2" name="Group 1"/>
                <p:cNvGrpSpPr/>
                <p:nvPr/>
              </p:nvGrpSpPr>
              <p:grpSpPr>
                <a:xfrm>
                  <a:off x="381000" y="2133600"/>
                  <a:ext cx="2743200" cy="914400"/>
                  <a:chOff x="381000" y="2133600"/>
                  <a:chExt cx="2743200" cy="914400"/>
                </a:xfrm>
              </p:grpSpPr>
              <p:sp>
                <p:nvSpPr>
                  <p:cNvPr id="6" name="Rectangle 5"/>
                  <p:cNvSpPr/>
                  <p:nvPr/>
                </p:nvSpPr>
                <p:spPr>
                  <a:xfrm>
                    <a:off x="381000" y="2133600"/>
                    <a:ext cx="27432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a:solidFill>
                          <a:srgbClr val="EEECE1">
                            <a:lumMod val="25000"/>
                          </a:srgbClr>
                        </a:solidFill>
                        <a:latin typeface="Gill Sans MT" pitchFamily="34" charset="0"/>
                      </a:rPr>
                      <a:t>Post-op complications</a:t>
                    </a:r>
                  </a:p>
                </p:txBody>
              </p:sp>
              <p:sp>
                <p:nvSpPr>
                  <p:cNvPr id="8" name="TextBox 7"/>
                  <p:cNvSpPr txBox="1"/>
                  <p:nvPr/>
                </p:nvSpPr>
                <p:spPr>
                  <a:xfrm>
                    <a:off x="381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grpSp>
            <p:cxnSp>
              <p:nvCxnSpPr>
                <p:cNvPr id="10" name="Straight Connector 9"/>
                <p:cNvCxnSpPr/>
                <p:nvPr/>
              </p:nvCxnSpPr>
              <p:spPr>
                <a:xfrm rot="5400000">
                  <a:off x="724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381000" y="3048000"/>
                <a:ext cx="27432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rtlCol="0" anchor="t" anchorCtr="0"/>
              <a:lstStyle/>
              <a:p>
                <a:r>
                  <a:rPr lang="en-US" sz="2200" dirty="0">
                    <a:solidFill>
                      <a:prstClr val="white">
                        <a:lumMod val="50000"/>
                      </a:prstClr>
                    </a:solidFill>
                    <a:latin typeface="Gill Sans MT" pitchFamily="34" charset="0"/>
                  </a:rPr>
                  <a:t>increased</a:t>
                </a:r>
              </a:p>
              <a:p>
                <a:endParaRPr lang="en-US" sz="2400" dirty="0">
                  <a:solidFill>
                    <a:prstClr val="white">
                      <a:lumMod val="50000"/>
                    </a:prstClr>
                  </a:solidFill>
                  <a:latin typeface="Gill Sans MT"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200400"/>
                <a:ext cx="2743200" cy="837744"/>
              </a:xfrm>
              <a:prstGeom prst="rect">
                <a:avLst/>
              </a:prstGeom>
            </p:spPr>
          </p:pic>
        </p:grpSp>
        <p:sp>
          <p:nvSpPr>
            <p:cNvPr id="23" name="Up Arrow 22"/>
            <p:cNvSpPr>
              <a:spLocks noChangeAspect="1"/>
            </p:cNvSpPr>
            <p:nvPr/>
          </p:nvSpPr>
          <p:spPr>
            <a:xfrm>
              <a:off x="717332" y="3596640"/>
              <a:ext cx="2004428" cy="1737360"/>
            </a:xfrm>
            <a:prstGeom prst="upArrow">
              <a:avLst>
                <a:gd name="adj1" fmla="val 57026"/>
                <a:gd name="adj2" fmla="val 47272"/>
              </a:avLst>
            </a:prstGeom>
            <a:gradFill flip="none" rotWithShape="1">
              <a:gsLst>
                <a:gs pos="0">
                  <a:schemeClr val="tx2">
                    <a:lumMod val="50000"/>
                    <a:lumOff val="50000"/>
                  </a:schemeClr>
                </a:gs>
                <a:gs pos="81000">
                  <a:schemeClr val="tx2">
                    <a:lumMod val="25000"/>
                    <a:lumOff val="75000"/>
                    <a:alpha val="50000"/>
                  </a:schemeClr>
                </a:gs>
                <a:gs pos="100000">
                  <a:schemeClr val="tx2">
                    <a:lumMod val="10000"/>
                    <a:lumOff val="90000"/>
                    <a:alpha val="0"/>
                  </a:schemeClr>
                </a:gs>
              </a:gsLst>
              <a:lin ang="5400000" scaled="1"/>
              <a:tileRect/>
            </a:gradFill>
            <a:ln>
              <a:noFill/>
            </a:ln>
            <a:effectLst/>
            <a:scene3d>
              <a:camera prst="orthographicFront"/>
              <a:lightRig rig="threePt" dir="t"/>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8899B42C-3868-5980-066B-895F73E35CFF}"/>
              </a:ext>
            </a:extLst>
          </p:cNvPr>
          <p:cNvGrpSpPr/>
          <p:nvPr/>
        </p:nvGrpSpPr>
        <p:grpSpPr>
          <a:xfrm>
            <a:off x="4657187" y="1371600"/>
            <a:ext cx="2743200" cy="4724400"/>
            <a:chOff x="3387436" y="1371600"/>
            <a:chExt cx="2743200" cy="4724400"/>
          </a:xfrm>
        </p:grpSpPr>
        <p:grpSp>
          <p:nvGrpSpPr>
            <p:cNvPr id="30" name="Group 29"/>
            <p:cNvGrpSpPr/>
            <p:nvPr/>
          </p:nvGrpSpPr>
          <p:grpSpPr>
            <a:xfrm>
              <a:off x="3387436" y="1371600"/>
              <a:ext cx="2743200" cy="4724400"/>
              <a:chOff x="3235036" y="2133600"/>
              <a:chExt cx="2743200" cy="4724400"/>
            </a:xfrm>
          </p:grpSpPr>
          <p:grpSp>
            <p:nvGrpSpPr>
              <p:cNvPr id="4" name="Group 3"/>
              <p:cNvGrpSpPr/>
              <p:nvPr/>
            </p:nvGrpSpPr>
            <p:grpSpPr>
              <a:xfrm>
                <a:off x="3235036" y="2133600"/>
                <a:ext cx="2743200" cy="914400"/>
                <a:chOff x="3235036" y="2133600"/>
                <a:chExt cx="2743200" cy="914400"/>
              </a:xfrm>
            </p:grpSpPr>
            <p:sp>
              <p:nvSpPr>
                <p:cNvPr id="11" name="Rectangle 10"/>
                <p:cNvSpPr/>
                <p:nvPr/>
              </p:nvSpPr>
              <p:spPr>
                <a:xfrm>
                  <a:off x="3235036" y="2133600"/>
                  <a:ext cx="27432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a:solidFill>
                        <a:srgbClr val="EEECE1">
                          <a:lumMod val="25000"/>
                        </a:srgbClr>
                      </a:solidFill>
                      <a:latin typeface="Gill Sans MT" pitchFamily="34" charset="0"/>
                    </a:rPr>
                    <a:t>HIV acquisition</a:t>
                  </a:r>
                </a:p>
              </p:txBody>
            </p:sp>
            <p:sp>
              <p:nvSpPr>
                <p:cNvPr id="12" name="TextBox 11"/>
                <p:cNvSpPr txBox="1"/>
                <p:nvPr/>
              </p:nvSpPr>
              <p:spPr>
                <a:xfrm>
                  <a:off x="3235036"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3" name="Straight Connector 12"/>
                <p:cNvCxnSpPr/>
                <p:nvPr/>
              </p:nvCxnSpPr>
              <p:spPr>
                <a:xfrm rot="5400000">
                  <a:off x="3578730"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3235036" y="3048000"/>
                <a:ext cx="27432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rtlCol="0" anchor="t" anchorCtr="0"/>
              <a:lstStyle/>
              <a:p>
                <a:r>
                  <a:rPr lang="en-US" sz="2200" dirty="0">
                    <a:solidFill>
                      <a:prstClr val="white">
                        <a:lumMod val="50000"/>
                      </a:prstClr>
                    </a:solidFill>
                    <a:latin typeface="Gill Sans MT" pitchFamily="34" charset="0"/>
                  </a:rPr>
                  <a:t>increased</a:t>
                </a:r>
              </a:p>
              <a:p>
                <a:endParaRPr lang="en-US" sz="2200" dirty="0">
                  <a:solidFill>
                    <a:prstClr val="white">
                      <a:lumMod val="50000"/>
                    </a:prstClr>
                  </a:solidFill>
                  <a:latin typeface="Gill Sans MT" pitchFamily="34"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036" y="3200399"/>
                <a:ext cx="2743200" cy="1003996"/>
              </a:xfrm>
              <a:prstGeom prst="rect">
                <a:avLst/>
              </a:prstGeom>
            </p:spPr>
          </p:pic>
        </p:grpSp>
        <p:sp>
          <p:nvSpPr>
            <p:cNvPr id="26" name="Up Arrow 25"/>
            <p:cNvSpPr>
              <a:spLocks noChangeAspect="1"/>
            </p:cNvSpPr>
            <p:nvPr/>
          </p:nvSpPr>
          <p:spPr>
            <a:xfrm>
              <a:off x="3746939" y="3596640"/>
              <a:ext cx="2004428" cy="1737360"/>
            </a:xfrm>
            <a:prstGeom prst="upArrow">
              <a:avLst>
                <a:gd name="adj1" fmla="val 57026"/>
                <a:gd name="adj2" fmla="val 47272"/>
              </a:avLst>
            </a:prstGeom>
            <a:gradFill flip="none" rotWithShape="1">
              <a:gsLst>
                <a:gs pos="0">
                  <a:schemeClr val="tx2">
                    <a:lumMod val="50000"/>
                    <a:lumOff val="50000"/>
                  </a:schemeClr>
                </a:gs>
                <a:gs pos="81000">
                  <a:schemeClr val="tx2">
                    <a:lumMod val="25000"/>
                    <a:lumOff val="75000"/>
                    <a:alpha val="50000"/>
                  </a:schemeClr>
                </a:gs>
                <a:gs pos="100000">
                  <a:schemeClr val="tx2">
                    <a:lumMod val="10000"/>
                    <a:lumOff val="90000"/>
                    <a:alpha val="0"/>
                  </a:schemeClr>
                </a:gs>
              </a:gsLst>
              <a:lin ang="5400000" scaled="1"/>
              <a:tileRect/>
            </a:gradFill>
            <a:ln>
              <a:noFill/>
            </a:ln>
            <a:effectLst/>
            <a:scene3d>
              <a:camera prst="orthographicFront"/>
              <a:lightRig rig="threePt" dir="t"/>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F953D982-F429-3443-F748-6FF8A6987904}"/>
              </a:ext>
            </a:extLst>
          </p:cNvPr>
          <p:cNvGrpSpPr/>
          <p:nvPr/>
        </p:nvGrpSpPr>
        <p:grpSpPr>
          <a:xfrm>
            <a:off x="8780974" y="1371600"/>
            <a:ext cx="2743616" cy="4724400"/>
            <a:chOff x="8780974" y="1371600"/>
            <a:chExt cx="2743616" cy="4724400"/>
          </a:xfrm>
        </p:grpSpPr>
        <p:grpSp>
          <p:nvGrpSpPr>
            <p:cNvPr id="29" name="Group 28"/>
            <p:cNvGrpSpPr/>
            <p:nvPr/>
          </p:nvGrpSpPr>
          <p:grpSpPr>
            <a:xfrm>
              <a:off x="8780974" y="1371600"/>
              <a:ext cx="2743616" cy="4724400"/>
              <a:chOff x="6096000" y="2133600"/>
              <a:chExt cx="2743616" cy="4724400"/>
            </a:xfrm>
          </p:grpSpPr>
          <p:grpSp>
            <p:nvGrpSpPr>
              <p:cNvPr id="5" name="Group 4"/>
              <p:cNvGrpSpPr/>
              <p:nvPr/>
            </p:nvGrpSpPr>
            <p:grpSpPr>
              <a:xfrm>
                <a:off x="6096000" y="2133600"/>
                <a:ext cx="2743200" cy="914400"/>
                <a:chOff x="6096000" y="2133600"/>
                <a:chExt cx="2743200" cy="914400"/>
              </a:xfrm>
            </p:grpSpPr>
            <p:sp>
              <p:nvSpPr>
                <p:cNvPr id="15" name="Rectangle 14"/>
                <p:cNvSpPr/>
                <p:nvPr/>
              </p:nvSpPr>
              <p:spPr>
                <a:xfrm>
                  <a:off x="6096000" y="2133600"/>
                  <a:ext cx="27432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a:solidFill>
                        <a:srgbClr val="EEECE1">
                          <a:lumMod val="25000"/>
                        </a:srgbClr>
                      </a:solidFill>
                      <a:latin typeface="Gill Sans MT" pitchFamily="34" charset="0"/>
                    </a:rPr>
                    <a:t>HIV transmission</a:t>
                  </a:r>
                </a:p>
              </p:txBody>
            </p:sp>
            <p:sp>
              <p:nvSpPr>
                <p:cNvPr id="16" name="TextBox 15"/>
                <p:cNvSpPr txBox="1"/>
                <p:nvPr/>
              </p:nvSpPr>
              <p:spPr>
                <a:xfrm>
                  <a:off x="6096000" y="21336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7" name="Straight Connector 16"/>
                <p:cNvCxnSpPr/>
                <p:nvPr/>
              </p:nvCxnSpPr>
              <p:spPr>
                <a:xfrm rot="5400000">
                  <a:off x="6439694" y="25900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6096000" y="3048000"/>
                <a:ext cx="27432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0" tIns="91440" rtlCol="0" anchor="t" anchorCtr="0"/>
              <a:lstStyle/>
              <a:p>
                <a:r>
                  <a:rPr lang="en-US" sz="2200" dirty="0">
                    <a:solidFill>
                      <a:prstClr val="white">
                        <a:lumMod val="50000"/>
                      </a:prstClr>
                    </a:solidFill>
                    <a:latin typeface="Gill Sans MT" pitchFamily="34" charset="0"/>
                  </a:rPr>
                  <a:t>increased</a:t>
                </a:r>
              </a:p>
              <a:p>
                <a:endParaRPr lang="en-US" sz="2200" dirty="0">
                  <a:solidFill>
                    <a:prstClr val="white">
                      <a:lumMod val="50000"/>
                    </a:prstClr>
                  </a:solidFill>
                  <a:latin typeface="Gill Sans MT" pitchFamily="34"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416" y="3200399"/>
                <a:ext cx="2743200" cy="769004"/>
              </a:xfrm>
              <a:prstGeom prst="rect">
                <a:avLst/>
              </a:prstGeom>
            </p:spPr>
          </p:pic>
        </p:grpSp>
        <p:sp>
          <p:nvSpPr>
            <p:cNvPr id="27" name="Up Arrow 26"/>
            <p:cNvSpPr>
              <a:spLocks noChangeAspect="1"/>
            </p:cNvSpPr>
            <p:nvPr/>
          </p:nvSpPr>
          <p:spPr>
            <a:xfrm>
              <a:off x="9309120" y="3596640"/>
              <a:ext cx="2004428" cy="1737360"/>
            </a:xfrm>
            <a:prstGeom prst="upArrow">
              <a:avLst>
                <a:gd name="adj1" fmla="val 57026"/>
                <a:gd name="adj2" fmla="val 47272"/>
              </a:avLst>
            </a:prstGeom>
            <a:gradFill flip="none" rotWithShape="1">
              <a:gsLst>
                <a:gs pos="0">
                  <a:schemeClr val="tx2">
                    <a:lumMod val="50000"/>
                    <a:lumOff val="50000"/>
                  </a:schemeClr>
                </a:gs>
                <a:gs pos="81000">
                  <a:schemeClr val="tx2">
                    <a:lumMod val="25000"/>
                    <a:lumOff val="75000"/>
                    <a:alpha val="50000"/>
                  </a:schemeClr>
                </a:gs>
                <a:gs pos="100000">
                  <a:schemeClr val="tx2">
                    <a:lumMod val="10000"/>
                    <a:lumOff val="90000"/>
                    <a:alpha val="0"/>
                  </a:schemeClr>
                </a:gs>
              </a:gsLst>
              <a:lin ang="5400000" scaled="1"/>
              <a:tileRect/>
            </a:gradFill>
            <a:ln>
              <a:noFill/>
            </a:ln>
            <a:effectLst/>
            <a:scene3d>
              <a:camera prst="orthographicFront"/>
              <a:lightRig rig="threePt" dir="t"/>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447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2691865550_e969fdcb0c_b.jpg"/>
          <p:cNvPicPr>
            <a:picLocks noChangeAspect="1"/>
          </p:cNvPicPr>
          <p:nvPr/>
        </p:nvPicPr>
        <p:blipFill>
          <a:blip r:embed="rId3" cstate="print"/>
          <a:srcRect/>
          <a:stretch>
            <a:fillRect/>
          </a:stretch>
        </p:blipFill>
        <p:spPr>
          <a:xfrm>
            <a:off x="6096000" y="0"/>
            <a:ext cx="4572000" cy="6858000"/>
          </a:xfrm>
          <a:prstGeom prst="rect">
            <a:avLst/>
          </a:prstGeom>
          <a:noFill/>
          <a:ln>
            <a:noFill/>
          </a:ln>
        </p:spPr>
      </p:pic>
      <p:cxnSp>
        <p:nvCxnSpPr>
          <p:cNvPr id="24" name="Straight Connector 23"/>
          <p:cNvCxnSpPr/>
          <p:nvPr/>
        </p:nvCxnSpPr>
        <p:spPr>
          <a:xfrm rot="5400000">
            <a:off x="2667000" y="3429000"/>
            <a:ext cx="6858000" cy="1588"/>
          </a:xfrm>
          <a:prstGeom prst="line">
            <a:avLst/>
          </a:prstGeom>
          <a:ln w="25400">
            <a:solidFill>
              <a:schemeClr val="tx1"/>
            </a:solidFill>
          </a:ln>
          <a:effectLst>
            <a:glow rad="63500">
              <a:schemeClr val="bg1">
                <a:lumMod val="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8838406" y="3429000"/>
            <a:ext cx="6858000" cy="1588"/>
          </a:xfrm>
          <a:prstGeom prst="line">
            <a:avLst/>
          </a:prstGeom>
          <a:ln w="25400">
            <a:solidFill>
              <a:schemeClr val="tx1"/>
            </a:solidFill>
          </a:ln>
          <a:effectLst>
            <a:glow rad="63500">
              <a:schemeClr val="bg1">
                <a:lumMod val="75000"/>
                <a:alpha val="40000"/>
              </a:schemeClr>
            </a:glo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019800" y="0"/>
            <a:ext cx="6248400" cy="6858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9" name="Content Placeholder 5"/>
          <p:cNvSpPr txBox="1">
            <a:spLocks/>
          </p:cNvSpPr>
          <p:nvPr/>
        </p:nvSpPr>
        <p:spPr>
          <a:xfrm>
            <a:off x="1448594" y="2133600"/>
            <a:ext cx="4291806"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800" b="1" dirty="0">
                <a:latin typeface="+mj-lt"/>
              </a:rPr>
              <a:t>33</a:t>
            </a:r>
            <a:r>
              <a:rPr lang="en-US" sz="11500" b="1" dirty="0">
                <a:latin typeface="+mj-lt"/>
              </a:rPr>
              <a:t>%</a:t>
            </a:r>
          </a:p>
          <a:p>
            <a:pPr marL="0" indent="0">
              <a:buNone/>
            </a:pPr>
            <a:r>
              <a:rPr lang="en-US" sz="1800" dirty="0">
                <a:latin typeface="+mj-lt"/>
              </a:rPr>
              <a:t>Fail to return for post-op follow-up</a:t>
            </a:r>
          </a:p>
        </p:txBody>
      </p:sp>
      <p:sp>
        <p:nvSpPr>
          <p:cNvPr id="10" name="Content Placeholder 5"/>
          <p:cNvSpPr txBox="1">
            <a:spLocks/>
          </p:cNvSpPr>
          <p:nvPr/>
        </p:nvSpPr>
        <p:spPr>
          <a:xfrm>
            <a:off x="6627812" y="2133600"/>
            <a:ext cx="4662488" cy="3951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800" b="1" dirty="0">
                <a:solidFill>
                  <a:schemeClr val="bg1"/>
                </a:solidFill>
                <a:latin typeface="+mj-lt"/>
              </a:rPr>
              <a:t>57</a:t>
            </a:r>
            <a:r>
              <a:rPr lang="en-US" sz="11500" b="1" dirty="0">
                <a:solidFill>
                  <a:schemeClr val="bg1"/>
                </a:solidFill>
                <a:latin typeface="+mj-lt"/>
              </a:rPr>
              <a:t>%</a:t>
            </a:r>
          </a:p>
          <a:p>
            <a:pPr marL="0" indent="0">
              <a:buNone/>
            </a:pPr>
            <a:r>
              <a:rPr lang="en-US" sz="1800" dirty="0">
                <a:solidFill>
                  <a:schemeClr val="bg1"/>
                </a:solidFill>
                <a:latin typeface="+mj-lt"/>
              </a:rPr>
              <a:t>Fail to return for post-op follow-up</a:t>
            </a:r>
          </a:p>
        </p:txBody>
      </p:sp>
      <p:sp>
        <p:nvSpPr>
          <p:cNvPr id="11" name="Text Placeholder 8"/>
          <p:cNvSpPr txBox="1">
            <a:spLocks/>
          </p:cNvSpPr>
          <p:nvPr/>
        </p:nvSpPr>
        <p:spPr>
          <a:xfrm>
            <a:off x="1905000" y="685800"/>
            <a:ext cx="4040188" cy="6397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latin typeface="+mj-lt"/>
              </a:rPr>
              <a:t>Orange Farm, SA</a:t>
            </a:r>
          </a:p>
        </p:txBody>
      </p:sp>
      <p:sp>
        <p:nvSpPr>
          <p:cNvPr id="12" name="Text Placeholder 9"/>
          <p:cNvSpPr txBox="1">
            <a:spLocks/>
          </p:cNvSpPr>
          <p:nvPr/>
        </p:nvSpPr>
        <p:spPr>
          <a:xfrm>
            <a:off x="6169027" y="685800"/>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chemeClr val="bg1"/>
                </a:solidFill>
                <a:latin typeface="+mj-lt"/>
              </a:rPr>
              <a:t>Kisumu, Kenya</a:t>
            </a:r>
          </a:p>
        </p:txBody>
      </p:sp>
    </p:spTree>
    <p:extLst>
      <p:ext uri="{BB962C8B-B14F-4D97-AF65-F5344CB8AC3E}">
        <p14:creationId xmlns:p14="http://schemas.microsoft.com/office/powerpoint/2010/main" val="2330238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1+#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par>
                                <p:cTn id="14" presetID="22" presetClass="entr" presetSubtype="2"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734" y="213081"/>
            <a:ext cx="5212532" cy="6431838"/>
          </a:xfrm>
          <a:prstGeom prst="rect">
            <a:avLst/>
          </a:prstGeom>
        </p:spPr>
      </p:pic>
    </p:spTree>
    <p:extLst>
      <p:ext uri="{BB962C8B-B14F-4D97-AF65-F5344CB8AC3E}">
        <p14:creationId xmlns:p14="http://schemas.microsoft.com/office/powerpoint/2010/main" val="3887555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Quicksand Bold" pitchFamily="50" charset="0"/>
              </a:rPr>
              <a:t>Intervention: SMS after MC</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0" y="1447800"/>
            <a:ext cx="4800600" cy="4800600"/>
          </a:xfrm>
        </p:spPr>
      </p:pic>
      <p:sp>
        <p:nvSpPr>
          <p:cNvPr id="4" name="Content Placeholder 3"/>
          <p:cNvSpPr>
            <a:spLocks noGrp="1"/>
          </p:cNvSpPr>
          <p:nvPr>
            <p:ph sz="half" idx="2"/>
          </p:nvPr>
        </p:nvSpPr>
        <p:spPr>
          <a:xfrm>
            <a:off x="6011924" y="1600203"/>
            <a:ext cx="4419600" cy="4525963"/>
          </a:xfrm>
        </p:spPr>
        <p:txBody>
          <a:bodyPr>
            <a:noAutofit/>
          </a:bodyPr>
          <a:lstStyle/>
          <a:p>
            <a:endParaRPr lang="en-US" sz="3600" dirty="0">
              <a:latin typeface="Perspective Sans" pitchFamily="34" charset="0"/>
            </a:endParaRPr>
          </a:p>
          <a:p>
            <a:pPr marL="0" indent="0">
              <a:buNone/>
            </a:pPr>
            <a:r>
              <a:rPr lang="en-US" sz="3600" dirty="0">
                <a:latin typeface="Perspective Sans" pitchFamily="34" charset="0"/>
              </a:rPr>
              <a:t>Improve attendance at post-op visit</a:t>
            </a:r>
          </a:p>
          <a:p>
            <a:pPr lvl="1"/>
            <a:endParaRPr lang="en-US" sz="3600" dirty="0">
              <a:latin typeface="Perspective Sans" pitchFamily="34" charset="0"/>
            </a:endParaRPr>
          </a:p>
          <a:p>
            <a:pPr marL="0" indent="0">
              <a:buNone/>
            </a:pPr>
            <a:r>
              <a:rPr lang="en-US" sz="3600" dirty="0">
                <a:latin typeface="Perspective Sans" pitchFamily="34" charset="0"/>
              </a:rPr>
              <a:t>Promote delayed resumption of sex</a:t>
            </a:r>
          </a:p>
        </p:txBody>
      </p:sp>
    </p:spTree>
    <p:extLst>
      <p:ext uri="{BB962C8B-B14F-4D97-AF65-F5344CB8AC3E}">
        <p14:creationId xmlns:p14="http://schemas.microsoft.com/office/powerpoint/2010/main" val="131111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90800" y="3238500"/>
            <a:ext cx="7132320" cy="838200"/>
            <a:chOff x="1371600" y="3238500"/>
            <a:chExt cx="7132320" cy="838200"/>
          </a:xfrm>
        </p:grpSpPr>
        <p:sp>
          <p:nvSpPr>
            <p:cNvPr id="15" name="Round Diagonal Corner Rectangle 14"/>
            <p:cNvSpPr/>
            <p:nvPr/>
          </p:nvSpPr>
          <p:spPr>
            <a:xfrm>
              <a:off x="1371600" y="3238500"/>
              <a:ext cx="7132320" cy="838200"/>
            </a:xfrm>
            <a:prstGeom prst="round2DiagRect">
              <a:avLst/>
            </a:prstGeom>
            <a:gradFill flip="none" rotWithShape="1">
              <a:gsLst>
                <a:gs pos="32000">
                  <a:schemeClr val="bg1"/>
                </a:gs>
                <a:gs pos="100000">
                  <a:schemeClr val="accent6">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a:solidFill>
                    <a:prstClr val="white">
                      <a:lumMod val="50000"/>
                    </a:prstClr>
                  </a:solidFill>
                  <a:latin typeface="Quicksand Bold" pitchFamily="2" charset="0"/>
                </a:rPr>
                <a:t>High access: 63</a:t>
              </a:r>
              <a:r>
                <a:rPr lang="en-US" sz="2400" b="1" dirty="0">
                  <a:solidFill>
                    <a:prstClr val="white">
                      <a:lumMod val="50000"/>
                    </a:prstClr>
                  </a:solidFill>
                  <a:latin typeface="Perspective Sans" pitchFamily="34" charset="0"/>
                </a:rPr>
                <a:t>%</a:t>
              </a:r>
              <a:r>
                <a:rPr lang="en-US" sz="2400" dirty="0">
                  <a:solidFill>
                    <a:prstClr val="white">
                      <a:lumMod val="50000"/>
                    </a:prstClr>
                  </a:solidFill>
                  <a:latin typeface="Quicksand Bold" pitchFamily="2" charset="0"/>
                </a:rPr>
                <a:t> of Kenyan households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537" y="3314700"/>
              <a:ext cx="322326" cy="685800"/>
            </a:xfrm>
            <a:prstGeom prst="round2DiagRect">
              <a:avLst>
                <a:gd name="adj1" fmla="val 0"/>
                <a:gd name="adj2" fmla="val 0"/>
              </a:avLst>
            </a:prstGeom>
            <a:effectLst>
              <a:innerShdw blurRad="63500" dist="50800" dir="13500000">
                <a:prstClr val="black">
                  <a:alpha val="35000"/>
                </a:prstClr>
              </a:innerShdw>
            </a:effectLst>
          </p:spPr>
        </p:pic>
      </p:grpSp>
      <p:grpSp>
        <p:nvGrpSpPr>
          <p:cNvPr id="5" name="Group 4"/>
          <p:cNvGrpSpPr/>
          <p:nvPr/>
        </p:nvGrpSpPr>
        <p:grpSpPr>
          <a:xfrm>
            <a:off x="2590800" y="4800600"/>
            <a:ext cx="7132320" cy="838200"/>
            <a:chOff x="1371600" y="4800600"/>
            <a:chExt cx="7132320" cy="838200"/>
          </a:xfrm>
        </p:grpSpPr>
        <p:sp>
          <p:nvSpPr>
            <p:cNvPr id="19" name="Round Diagonal Corner Rectangle 18"/>
            <p:cNvSpPr/>
            <p:nvPr/>
          </p:nvSpPr>
          <p:spPr>
            <a:xfrm>
              <a:off x="1371600" y="4800600"/>
              <a:ext cx="7132320" cy="838200"/>
            </a:xfrm>
            <a:prstGeom prst="round2DiagRect">
              <a:avLst/>
            </a:prstGeom>
            <a:gradFill flip="none" rotWithShape="1">
              <a:gsLst>
                <a:gs pos="32000">
                  <a:schemeClr val="bg1"/>
                </a:gs>
                <a:gs pos="100000">
                  <a:schemeClr val="accent5">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a:solidFill>
                    <a:prstClr val="white">
                      <a:lumMod val="50000"/>
                    </a:prstClr>
                  </a:solidFill>
                  <a:latin typeface="Quicksand Bold" pitchFamily="2" charset="0"/>
                </a:rPr>
                <a:t>Acceptable: HIV info, ARV adherence</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773" y="4876800"/>
              <a:ext cx="321852" cy="684793"/>
            </a:xfrm>
            <a:prstGeom prst="round2DiagRect">
              <a:avLst>
                <a:gd name="adj1" fmla="val 0"/>
                <a:gd name="adj2" fmla="val 0"/>
              </a:avLst>
            </a:prstGeom>
            <a:effectLst>
              <a:innerShdw blurRad="63500" dist="50800" dir="13500000">
                <a:prstClr val="black">
                  <a:alpha val="35000"/>
                </a:prstClr>
              </a:innerShdw>
            </a:effectLst>
          </p:spPr>
        </p:pic>
      </p:grpSp>
      <p:sp>
        <p:nvSpPr>
          <p:cNvPr id="3" name="Title 2"/>
          <p:cNvSpPr>
            <a:spLocks noGrp="1"/>
          </p:cNvSpPr>
          <p:nvPr>
            <p:ph type="title"/>
          </p:nvPr>
        </p:nvSpPr>
        <p:spPr>
          <a:xfrm>
            <a:off x="1981200" y="274638"/>
            <a:ext cx="8229600" cy="1143000"/>
          </a:xfrm>
        </p:spPr>
        <p:txBody>
          <a:bodyPr/>
          <a:lstStyle/>
          <a:p>
            <a:r>
              <a:rPr lang="en-US" dirty="0">
                <a:latin typeface="Quicksand Bold" pitchFamily="50" charset="0"/>
              </a:rPr>
              <a:t>Rationale</a:t>
            </a:r>
          </a:p>
        </p:txBody>
      </p:sp>
      <p:grpSp>
        <p:nvGrpSpPr>
          <p:cNvPr id="4" name="Group 3"/>
          <p:cNvGrpSpPr/>
          <p:nvPr/>
        </p:nvGrpSpPr>
        <p:grpSpPr>
          <a:xfrm>
            <a:off x="2590800" y="1676400"/>
            <a:ext cx="7132320" cy="838200"/>
            <a:chOff x="1371600" y="1676400"/>
            <a:chExt cx="7132320" cy="838200"/>
          </a:xfrm>
        </p:grpSpPr>
        <p:sp>
          <p:nvSpPr>
            <p:cNvPr id="6" name="Round Diagonal Corner Rectangle 5"/>
            <p:cNvSpPr/>
            <p:nvPr/>
          </p:nvSpPr>
          <p:spPr>
            <a:xfrm>
              <a:off x="1371600" y="1676400"/>
              <a:ext cx="7132320" cy="838200"/>
            </a:xfrm>
            <a:prstGeom prst="round2DiagRect">
              <a:avLst/>
            </a:prstGeom>
            <a:gradFill flip="none" rotWithShape="1">
              <a:gsLst>
                <a:gs pos="32000">
                  <a:schemeClr val="bg1"/>
                </a:gs>
                <a:gs pos="100000">
                  <a:schemeClr val="accent3">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a:solidFill>
                    <a:prstClr val="white">
                      <a:lumMod val="50000"/>
                    </a:prstClr>
                  </a:solidFill>
                  <a:latin typeface="Quicksand Bold" pitchFamily="2" charset="0"/>
                </a:rPr>
                <a:t>Wide coverage: 77</a:t>
              </a:r>
              <a:r>
                <a:rPr lang="en-US" sz="2400" b="1" dirty="0">
                  <a:solidFill>
                    <a:prstClr val="white">
                      <a:lumMod val="50000"/>
                    </a:prstClr>
                  </a:solidFill>
                  <a:latin typeface="Perspective Sans" pitchFamily="34" charset="0"/>
                </a:rPr>
                <a:t>%</a:t>
              </a:r>
              <a:r>
                <a:rPr lang="en-US" sz="2400" dirty="0">
                  <a:solidFill>
                    <a:prstClr val="white">
                      <a:lumMod val="50000"/>
                    </a:prstClr>
                  </a:solidFill>
                  <a:latin typeface="Quicksand Bold" pitchFamily="2" charset="0"/>
                </a:rPr>
                <a:t> land mass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916" y="1752600"/>
              <a:ext cx="321223" cy="683455"/>
            </a:xfrm>
            <a:prstGeom prst="round2DiagRect">
              <a:avLst/>
            </a:prstGeom>
            <a:effectLst>
              <a:innerShdw blurRad="63500" dist="50800" dir="13500000">
                <a:prstClr val="black">
                  <a:alpha val="50000"/>
                </a:prstClr>
              </a:innerShdw>
            </a:effectLst>
          </p:spPr>
        </p:pic>
      </p:grpSp>
    </p:spTree>
    <p:extLst>
      <p:ext uri="{BB962C8B-B14F-4D97-AF65-F5344CB8AC3E}">
        <p14:creationId xmlns:p14="http://schemas.microsoft.com/office/powerpoint/2010/main" val="33397769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a:xfrm>
            <a:off x="1981200" y="0"/>
            <a:ext cx="8229600" cy="1143000"/>
          </a:xfrm>
        </p:spPr>
        <p:txBody>
          <a:bodyPr/>
          <a:lstStyle/>
          <a:p>
            <a:r>
              <a:rPr lang="en-US" dirty="0">
                <a:latin typeface="Quicksand Bold" pitchFamily="50" charset="0"/>
              </a:rPr>
              <a:t>SMS Software</a:t>
            </a:r>
          </a:p>
        </p:txBody>
      </p:sp>
      <p:sp>
        <p:nvSpPr>
          <p:cNvPr id="40963" name="Content Placeholder 9"/>
          <p:cNvSpPr>
            <a:spLocks noGrp="1"/>
          </p:cNvSpPr>
          <p:nvPr>
            <p:ph sz="half" idx="2"/>
          </p:nvPr>
        </p:nvSpPr>
        <p:spPr>
          <a:xfrm>
            <a:off x="4267200" y="1676402"/>
            <a:ext cx="6248400" cy="3276598"/>
          </a:xfrm>
        </p:spPr>
        <p:txBody>
          <a:bodyPr>
            <a:noAutofit/>
          </a:bodyPr>
          <a:lstStyle/>
          <a:p>
            <a:pPr marL="0" indent="0">
              <a:buNone/>
            </a:pPr>
            <a:r>
              <a:rPr lang="en-US" sz="3600" dirty="0">
                <a:latin typeface="Perspective Sans" pitchFamily="34" charset="0"/>
              </a:rPr>
              <a:t>Custom robotic SMS system</a:t>
            </a:r>
          </a:p>
          <a:p>
            <a:pPr marL="0" indent="0">
              <a:buNone/>
            </a:pPr>
            <a:endParaRPr lang="en-US" sz="3600" dirty="0">
              <a:latin typeface="Perspective Sans" pitchFamily="34" charset="0"/>
            </a:endParaRPr>
          </a:p>
          <a:p>
            <a:pPr marL="0" indent="0">
              <a:buNone/>
            </a:pPr>
            <a:r>
              <a:rPr lang="en-US" sz="3600" dirty="0">
                <a:latin typeface="Perspective Sans" pitchFamily="34" charset="0"/>
              </a:rPr>
              <a:t>    Pre-programmed content</a:t>
            </a:r>
          </a:p>
          <a:p>
            <a:pPr marL="0" indent="0">
              <a:buNone/>
            </a:pPr>
            <a:endParaRPr lang="en-US" sz="3600" dirty="0">
              <a:latin typeface="Perspective Sans" pitchFamily="34" charset="0"/>
            </a:endParaRPr>
          </a:p>
          <a:p>
            <a:pPr marL="0" indent="0">
              <a:buNone/>
            </a:pPr>
            <a:r>
              <a:rPr lang="en-US" sz="3600" dirty="0">
                <a:latin typeface="Perspective Sans" pitchFamily="34" charset="0"/>
              </a:rPr>
              <a:t>       Preferred time, language</a:t>
            </a:r>
          </a:p>
          <a:p>
            <a:pPr marL="0" indent="0">
              <a:buNone/>
            </a:pPr>
            <a:endParaRPr lang="en-US" sz="3600" dirty="0">
              <a:latin typeface="Perspective Sans"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85800"/>
            <a:ext cx="6172200" cy="6172200"/>
          </a:xfrm>
          <a:prstGeom prst="rect">
            <a:avLst/>
          </a:prstGeom>
        </p:spPr>
      </p:pic>
    </p:spTree>
    <p:extLst>
      <p:ext uri="{BB962C8B-B14F-4D97-AF65-F5344CB8AC3E}">
        <p14:creationId xmlns:p14="http://schemas.microsoft.com/office/powerpoint/2010/main" val="194014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7580"/>
          <a:stretch/>
        </p:blipFill>
        <p:spPr bwMode="auto">
          <a:xfrm>
            <a:off x="1524000" y="236488"/>
            <a:ext cx="9144000" cy="662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093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2407"/>
          <a:stretch/>
        </p:blipFill>
        <p:spPr bwMode="auto">
          <a:xfrm>
            <a:off x="1524000" y="1"/>
            <a:ext cx="9144000" cy="601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180506"/>
      </p:ext>
    </p:extLst>
  </p:cSld>
  <p:clrMapOvr>
    <a:masterClrMapping/>
  </p:clrMapOvr>
  <mc:AlternateContent xmlns:mc="http://schemas.openxmlformats.org/markup-compatibility/2006" xmlns:p14="http://schemas.microsoft.com/office/powerpoint/2010/main">
    <mc:Choice Requires="p14">
      <p:transition spd="slow" p14:dur="15000">
        <p:push dir="u"/>
      </p:transition>
    </mc:Choice>
    <mc:Fallback xmlns="">
      <p:transition spd="slow">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676400" y="1371600"/>
          <a:ext cx="8782744" cy="5020600"/>
        </p:xfrm>
        <a:graphic>
          <a:graphicData uri="http://schemas.openxmlformats.org/drawingml/2006/table">
            <a:tbl>
              <a:tblPr firstRow="1" firstCol="1" bandRow="1">
                <a:tableStyleId>{2D5ABB26-0587-4C30-8999-92F81FD0307C}</a:tableStyleId>
              </a:tblPr>
              <a:tblGrid>
                <a:gridCol w="2286000">
                  <a:extLst>
                    <a:ext uri="{9D8B030D-6E8A-4147-A177-3AD203B41FA5}">
                      <a16:colId xmlns:a16="http://schemas.microsoft.com/office/drawing/2014/main" val="20000"/>
                    </a:ext>
                  </a:extLst>
                </a:gridCol>
                <a:gridCol w="1624186">
                  <a:extLst>
                    <a:ext uri="{9D8B030D-6E8A-4147-A177-3AD203B41FA5}">
                      <a16:colId xmlns:a16="http://schemas.microsoft.com/office/drawing/2014/main" val="20001"/>
                    </a:ext>
                  </a:extLst>
                </a:gridCol>
                <a:gridCol w="1624186">
                  <a:extLst>
                    <a:ext uri="{9D8B030D-6E8A-4147-A177-3AD203B41FA5}">
                      <a16:colId xmlns:a16="http://schemas.microsoft.com/office/drawing/2014/main" val="20002"/>
                    </a:ext>
                  </a:extLst>
                </a:gridCol>
                <a:gridCol w="1624186">
                  <a:extLst>
                    <a:ext uri="{9D8B030D-6E8A-4147-A177-3AD203B41FA5}">
                      <a16:colId xmlns:a16="http://schemas.microsoft.com/office/drawing/2014/main" val="20003"/>
                    </a:ext>
                  </a:extLst>
                </a:gridCol>
                <a:gridCol w="1624186">
                  <a:extLst>
                    <a:ext uri="{9D8B030D-6E8A-4147-A177-3AD203B41FA5}">
                      <a16:colId xmlns:a16="http://schemas.microsoft.com/office/drawing/2014/main" val="20004"/>
                    </a:ext>
                  </a:extLst>
                </a:gridCol>
              </a:tblGrid>
              <a:tr h="1066800">
                <a:tc>
                  <a:txBody>
                    <a:bodyPr/>
                    <a:lstStyle/>
                    <a:p>
                      <a:pPr marL="0" marR="0">
                        <a:lnSpc>
                          <a:spcPct val="115000"/>
                        </a:lnSpc>
                        <a:spcBef>
                          <a:spcPts val="1200"/>
                        </a:spcBef>
                        <a:spcAft>
                          <a:spcPts val="0"/>
                        </a:spcAft>
                      </a:pPr>
                      <a:r>
                        <a:rPr lang="en-US" sz="2800" b="1" dirty="0">
                          <a:ln>
                            <a:solidFill>
                              <a:schemeClr val="tx1">
                                <a:lumMod val="65000"/>
                                <a:lumOff val="35000"/>
                              </a:schemeClr>
                            </a:solidFill>
                          </a:ln>
                          <a:effectLst/>
                          <a:latin typeface="Quicksand Bold" pitchFamily="2" charset="0"/>
                        </a:rPr>
                        <a:t> </a:t>
                      </a:r>
                      <a:endParaRPr lang="en-US" sz="2400" b="1" dirty="0">
                        <a:ln>
                          <a:solidFill>
                            <a:schemeClr val="tx1">
                              <a:lumMod val="65000"/>
                              <a:lumOff val="35000"/>
                            </a:schemeClr>
                          </a:solidFill>
                        </a:ln>
                        <a:effectLst/>
                        <a:latin typeface="Quicksand Bold" pitchFamily="2"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200"/>
                        </a:spcBef>
                        <a:spcAft>
                          <a:spcPts val="0"/>
                        </a:spcAft>
                      </a:pPr>
                      <a:r>
                        <a:rPr lang="en-US" sz="2800" b="1" dirty="0">
                          <a:ln>
                            <a:solidFill>
                              <a:schemeClr val="tx1">
                                <a:lumMod val="65000"/>
                                <a:lumOff val="35000"/>
                              </a:schemeClr>
                            </a:solidFill>
                          </a:ln>
                          <a:effectLst/>
                          <a:latin typeface="Quicksand Bold" pitchFamily="2" charset="0"/>
                        </a:rPr>
                        <a:t>SMS group</a:t>
                      </a:r>
                      <a:endParaRPr lang="en-US" sz="2400" b="1" dirty="0">
                        <a:ln>
                          <a:solidFill>
                            <a:schemeClr val="tx1">
                              <a:lumMod val="65000"/>
                              <a:lumOff val="35000"/>
                            </a:schemeClr>
                          </a:solidFill>
                        </a:ln>
                        <a:effectLst/>
                        <a:latin typeface="Quicksand Bold" pitchFamily="2"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200"/>
                        </a:spcBef>
                        <a:spcAft>
                          <a:spcPts val="0"/>
                        </a:spcAft>
                      </a:pPr>
                      <a:r>
                        <a:rPr lang="en-US" sz="2800" b="1" dirty="0">
                          <a:ln>
                            <a:solidFill>
                              <a:schemeClr val="tx1">
                                <a:lumMod val="65000"/>
                                <a:lumOff val="35000"/>
                              </a:schemeClr>
                            </a:solidFill>
                          </a:ln>
                          <a:effectLst/>
                          <a:latin typeface="Quicksand Bold" pitchFamily="2" charset="0"/>
                        </a:rPr>
                        <a:t>Control group</a:t>
                      </a:r>
                      <a:endParaRPr lang="en-US" sz="2400" b="1" dirty="0">
                        <a:ln>
                          <a:solidFill>
                            <a:schemeClr val="tx1">
                              <a:lumMod val="65000"/>
                              <a:lumOff val="35000"/>
                            </a:schemeClr>
                          </a:solidFill>
                        </a:ln>
                        <a:effectLst/>
                        <a:latin typeface="Quicksand Bold" pitchFamily="2"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200"/>
                        </a:spcBef>
                        <a:spcAft>
                          <a:spcPts val="0"/>
                        </a:spcAft>
                      </a:pPr>
                      <a:r>
                        <a:rPr lang="en-US" sz="2800" b="1" dirty="0">
                          <a:ln>
                            <a:solidFill>
                              <a:schemeClr val="tx1">
                                <a:lumMod val="65000"/>
                                <a:lumOff val="35000"/>
                              </a:schemeClr>
                            </a:solidFill>
                          </a:ln>
                          <a:effectLst/>
                          <a:latin typeface="Quicksand Bold" pitchFamily="2" charset="0"/>
                        </a:rPr>
                        <a:t>RR</a:t>
                      </a:r>
                      <a:br>
                        <a:rPr lang="en-US" sz="2800" b="1" dirty="0">
                          <a:ln>
                            <a:solidFill>
                              <a:schemeClr val="tx1">
                                <a:lumMod val="65000"/>
                                <a:lumOff val="35000"/>
                              </a:schemeClr>
                            </a:solidFill>
                          </a:ln>
                          <a:effectLst/>
                          <a:latin typeface="Quicksand Bold" pitchFamily="2" charset="0"/>
                        </a:rPr>
                      </a:br>
                      <a:r>
                        <a:rPr lang="en-US" sz="2800" b="1" dirty="0">
                          <a:ln>
                            <a:solidFill>
                              <a:schemeClr val="tx1">
                                <a:lumMod val="65000"/>
                                <a:lumOff val="35000"/>
                              </a:schemeClr>
                            </a:solidFill>
                          </a:ln>
                          <a:effectLst/>
                          <a:latin typeface="Quicksand Bold" pitchFamily="2" charset="0"/>
                        </a:rPr>
                        <a:t>[95</a:t>
                      </a:r>
                      <a:r>
                        <a:rPr lang="en-US" sz="2800" b="1" dirty="0">
                          <a:ln>
                            <a:solidFill>
                              <a:schemeClr val="tx1">
                                <a:lumMod val="65000"/>
                                <a:lumOff val="35000"/>
                              </a:schemeClr>
                            </a:solidFill>
                          </a:ln>
                          <a:effectLst/>
                          <a:latin typeface="Perspective Sans" pitchFamily="34" charset="0"/>
                        </a:rPr>
                        <a:t>%</a:t>
                      </a:r>
                      <a:r>
                        <a:rPr lang="en-US" sz="2800" b="1" dirty="0">
                          <a:ln>
                            <a:solidFill>
                              <a:schemeClr val="tx1">
                                <a:lumMod val="65000"/>
                                <a:lumOff val="35000"/>
                              </a:schemeClr>
                            </a:solidFill>
                          </a:ln>
                          <a:effectLst/>
                          <a:latin typeface="Quicksand Bold" pitchFamily="2" charset="0"/>
                        </a:rPr>
                        <a:t> CI]</a:t>
                      </a:r>
                      <a:endParaRPr lang="en-US" sz="2400" b="1" dirty="0">
                        <a:ln>
                          <a:solidFill>
                            <a:schemeClr val="tx1">
                              <a:lumMod val="65000"/>
                              <a:lumOff val="35000"/>
                            </a:schemeClr>
                          </a:solidFill>
                        </a:ln>
                        <a:effectLst/>
                        <a:latin typeface="Quicksand Bold" pitchFamily="2"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1200"/>
                        </a:spcBef>
                        <a:spcAft>
                          <a:spcPts val="0"/>
                        </a:spcAft>
                      </a:pPr>
                      <a:r>
                        <a:rPr lang="en-US" sz="2800" b="1" dirty="0">
                          <a:ln>
                            <a:solidFill>
                              <a:schemeClr val="tx1">
                                <a:lumMod val="65000"/>
                                <a:lumOff val="35000"/>
                              </a:schemeClr>
                            </a:solidFill>
                          </a:ln>
                          <a:effectLst/>
                          <a:latin typeface="Quicksand Bold" pitchFamily="2" charset="0"/>
                        </a:rPr>
                        <a:t>p-value</a:t>
                      </a:r>
                      <a:endParaRPr lang="en-US" sz="2400" b="1" dirty="0">
                        <a:ln>
                          <a:solidFill>
                            <a:schemeClr val="tx1">
                              <a:lumMod val="65000"/>
                              <a:lumOff val="35000"/>
                            </a:schemeClr>
                          </a:solidFill>
                        </a:ln>
                        <a:effectLst/>
                        <a:latin typeface="Quicksand Bold" pitchFamily="2" charset="0"/>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84059">
                <a:tc>
                  <a:txBody>
                    <a:bodyPr/>
                    <a:lstStyle/>
                    <a:p>
                      <a:pPr marL="0" marR="0">
                        <a:lnSpc>
                          <a:spcPct val="150000"/>
                        </a:lnSpc>
                        <a:spcBef>
                          <a:spcPts val="1200"/>
                        </a:spcBef>
                        <a:spcAft>
                          <a:spcPts val="0"/>
                        </a:spcAft>
                      </a:pPr>
                      <a:endParaRPr lang="en-US" sz="2000" b="0" dirty="0">
                        <a:ln>
                          <a:solidFill>
                            <a:schemeClr val="tx1">
                              <a:lumMod val="65000"/>
                              <a:lumOff val="35000"/>
                            </a:schemeClr>
                          </a:solidFill>
                        </a:ln>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endParaRPr lang="en-US" sz="2000" b="0" dirty="0">
                        <a:ln>
                          <a:solidFill>
                            <a:schemeClr val="tx1">
                              <a:lumMod val="65000"/>
                              <a:lumOff val="35000"/>
                            </a:schemeClr>
                          </a:solidFill>
                        </a:ln>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endParaRPr lang="en-US" sz="2000" b="0" dirty="0">
                        <a:ln>
                          <a:solidFill>
                            <a:schemeClr val="tx1">
                              <a:lumMod val="65000"/>
                              <a:lumOff val="35000"/>
                            </a:schemeClr>
                          </a:solidFill>
                        </a:ln>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endParaRPr lang="en-US" sz="2000" b="0" dirty="0">
                        <a:ln>
                          <a:solidFill>
                            <a:schemeClr val="tx1">
                              <a:lumMod val="65000"/>
                              <a:lumOff val="35000"/>
                            </a:schemeClr>
                          </a:solidFill>
                        </a:ln>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endParaRPr lang="en-US" sz="2000" b="0" dirty="0">
                        <a:ln>
                          <a:solidFill>
                            <a:schemeClr val="tx1">
                              <a:lumMod val="65000"/>
                              <a:lumOff val="35000"/>
                            </a:schemeClr>
                          </a:solidFill>
                        </a:ln>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4059">
                <a:tc>
                  <a:txBody>
                    <a:bodyPr/>
                    <a:lstStyle/>
                    <a:p>
                      <a:pPr marL="0" marR="0">
                        <a:lnSpc>
                          <a:spcPct val="100000"/>
                        </a:lnSpc>
                        <a:spcBef>
                          <a:spcPts val="1200"/>
                        </a:spcBef>
                        <a:spcAft>
                          <a:spcPts val="0"/>
                        </a:spcAft>
                      </a:pPr>
                      <a:r>
                        <a:rPr lang="en-US" sz="2600" b="0" dirty="0">
                          <a:effectLst/>
                          <a:latin typeface="Perspective Sans" pitchFamily="34" charset="0"/>
                        </a:rPr>
                        <a:t>Return</a:t>
                      </a:r>
                      <a:r>
                        <a:rPr lang="en-US" sz="2600" b="0" baseline="0" dirty="0">
                          <a:effectLst/>
                          <a:latin typeface="Perspective Sans" pitchFamily="34" charset="0"/>
                        </a:rPr>
                        <a:t> to clinic</a:t>
                      </a:r>
                      <a:endParaRPr lang="en-US" sz="2600" b="0" dirty="0">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r>
                        <a:rPr lang="en-US" sz="2600" b="0" dirty="0">
                          <a:effectLst/>
                          <a:latin typeface="Perspective Sans" pitchFamily="34" charset="0"/>
                        </a:rPr>
                        <a:t>387/592 (65.4%)</a:t>
                      </a:r>
                      <a:endParaRPr lang="en-US" sz="2600" b="0" dirty="0">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r>
                        <a:rPr lang="en-US" sz="2600" b="0" dirty="0">
                          <a:effectLst/>
                          <a:latin typeface="Perspective Sans" pitchFamily="34" charset="0"/>
                        </a:rPr>
                        <a:t>356/596 (59.7%)</a:t>
                      </a:r>
                      <a:endParaRPr lang="en-US" sz="2600" b="0" dirty="0">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r>
                        <a:rPr lang="en-US" sz="2600" b="0" dirty="0">
                          <a:effectLst/>
                          <a:latin typeface="Perspective Sans" pitchFamily="34" charset="0"/>
                        </a:rPr>
                        <a:t>1.09 </a:t>
                      </a:r>
                      <a:br>
                        <a:rPr lang="en-US" sz="2600" b="0" dirty="0">
                          <a:effectLst/>
                          <a:latin typeface="Perspective Sans" pitchFamily="34" charset="0"/>
                        </a:rPr>
                      </a:br>
                      <a:r>
                        <a:rPr lang="en-US" sz="2600" b="0" dirty="0">
                          <a:effectLst/>
                          <a:latin typeface="Perspective Sans" pitchFamily="34" charset="0"/>
                        </a:rPr>
                        <a:t>[1.00-1.20]</a:t>
                      </a:r>
                      <a:endParaRPr lang="en-US" sz="2600" b="0" dirty="0">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r>
                        <a:rPr lang="en-US" sz="2600" b="0" dirty="0">
                          <a:effectLst/>
                          <a:latin typeface="Perspective Sans" pitchFamily="34" charset="0"/>
                        </a:rPr>
                        <a:t>0.04</a:t>
                      </a:r>
                      <a:endParaRPr lang="en-US" sz="2600" b="0" dirty="0">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84059">
                <a:tc>
                  <a:txBody>
                    <a:bodyPr/>
                    <a:lstStyle/>
                    <a:p>
                      <a:pPr marL="0" marR="0">
                        <a:lnSpc>
                          <a:spcPct val="150000"/>
                        </a:lnSpc>
                        <a:spcBef>
                          <a:spcPts val="1200"/>
                        </a:spcBef>
                        <a:spcAft>
                          <a:spcPts val="0"/>
                        </a:spcAft>
                      </a:pPr>
                      <a:endParaRPr lang="en-US" sz="2600" b="0" dirty="0">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endParaRPr lang="en-US" sz="2600" b="0" dirty="0">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endParaRPr lang="en-US" sz="2600" b="0">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endParaRPr lang="en-US" sz="2600" b="0" dirty="0">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endParaRPr lang="en-US" sz="2600" b="0" dirty="0">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84059">
                <a:tc>
                  <a:txBody>
                    <a:bodyPr/>
                    <a:lstStyle/>
                    <a:p>
                      <a:pPr marL="0" marR="0">
                        <a:lnSpc>
                          <a:spcPct val="100000"/>
                        </a:lnSpc>
                        <a:spcBef>
                          <a:spcPts val="1200"/>
                        </a:spcBef>
                        <a:spcAft>
                          <a:spcPts val="0"/>
                        </a:spcAft>
                      </a:pPr>
                      <a:r>
                        <a:rPr lang="en-US" sz="2600" b="0" dirty="0">
                          <a:effectLst/>
                          <a:latin typeface="Perspective Sans" pitchFamily="34" charset="0"/>
                        </a:rPr>
                        <a:t>Resumption of sex</a:t>
                      </a:r>
                      <a:endParaRPr lang="en-US" sz="2600" b="0" dirty="0">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r>
                        <a:rPr lang="en-US" sz="2600" b="0" dirty="0">
                          <a:effectLst/>
                          <a:latin typeface="Perspective Sans" pitchFamily="34" charset="0"/>
                        </a:rPr>
                        <a:t>139/491</a:t>
                      </a:r>
                      <a:br>
                        <a:rPr lang="en-US" sz="2600" b="0" dirty="0">
                          <a:effectLst/>
                          <a:latin typeface="Perspective Sans" pitchFamily="34" charset="0"/>
                        </a:rPr>
                      </a:br>
                      <a:r>
                        <a:rPr lang="en-US" sz="2600" b="0" dirty="0">
                          <a:effectLst/>
                          <a:latin typeface="Perspective Sans" pitchFamily="34" charset="0"/>
                        </a:rPr>
                        <a:t>(28.3%)</a:t>
                      </a:r>
                      <a:endParaRPr lang="en-US" sz="2600" b="0" dirty="0">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r>
                        <a:rPr lang="en-US" sz="2600" b="0" dirty="0">
                          <a:effectLst/>
                          <a:latin typeface="Perspective Sans" pitchFamily="34" charset="0"/>
                        </a:rPr>
                        <a:t>124/493</a:t>
                      </a:r>
                      <a:br>
                        <a:rPr lang="en-US" sz="2600" b="0" dirty="0">
                          <a:effectLst/>
                          <a:latin typeface="Perspective Sans" pitchFamily="34" charset="0"/>
                        </a:rPr>
                      </a:br>
                      <a:r>
                        <a:rPr lang="en-US" sz="2600" b="0" dirty="0">
                          <a:effectLst/>
                          <a:latin typeface="Perspective Sans" pitchFamily="34" charset="0"/>
                        </a:rPr>
                        <a:t>(25.2%)</a:t>
                      </a:r>
                      <a:endParaRPr lang="en-US" sz="2600" b="0" dirty="0">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r>
                        <a:rPr lang="en-US" sz="2600" b="0" dirty="0">
                          <a:effectLst/>
                          <a:latin typeface="Perspective Sans" pitchFamily="34" charset="0"/>
                        </a:rPr>
                        <a:t>1.1 </a:t>
                      </a:r>
                      <a:br>
                        <a:rPr lang="en-US" sz="2600" b="0" dirty="0">
                          <a:effectLst/>
                          <a:latin typeface="Perspective Sans" pitchFamily="34" charset="0"/>
                        </a:rPr>
                      </a:br>
                      <a:r>
                        <a:rPr lang="en-US" sz="2600" b="0" dirty="0">
                          <a:effectLst/>
                          <a:latin typeface="Perspective Sans" pitchFamily="34" charset="0"/>
                        </a:rPr>
                        <a:t>[0.91-1.38]</a:t>
                      </a:r>
                      <a:endParaRPr lang="en-US" sz="2600" b="0" dirty="0">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r>
                        <a:rPr lang="en-US" sz="2600" b="0" dirty="0">
                          <a:effectLst/>
                          <a:latin typeface="Perspective Sans" pitchFamily="34" charset="0"/>
                        </a:rPr>
                        <a:t>0.3</a:t>
                      </a:r>
                      <a:endParaRPr lang="en-US" sz="2600" b="0" dirty="0">
                        <a:effectLst/>
                        <a:latin typeface="Perspective Sans" pitchFamily="34" charset="0"/>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3219">
                <a:tc>
                  <a:txBody>
                    <a:bodyPr/>
                    <a:lstStyle/>
                    <a:p>
                      <a:pPr marL="0" marR="0">
                        <a:lnSpc>
                          <a:spcPct val="150000"/>
                        </a:lnSpc>
                        <a:spcBef>
                          <a:spcPts val="1200"/>
                        </a:spcBef>
                        <a:spcAft>
                          <a:spcPts val="0"/>
                        </a:spcAft>
                      </a:pPr>
                      <a:r>
                        <a:rPr lang="en-US" sz="2600" dirty="0">
                          <a:effectLst/>
                        </a:rPr>
                        <a:t> </a:t>
                      </a:r>
                      <a:endParaRPr lang="en-US" sz="26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r>
                        <a:rPr lang="en-US" sz="2600" dirty="0">
                          <a:effectLst/>
                        </a:rPr>
                        <a:t> </a:t>
                      </a:r>
                      <a:endParaRPr lang="en-US" sz="26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r>
                        <a:rPr lang="en-US" sz="2600" dirty="0">
                          <a:effectLst/>
                        </a:rPr>
                        <a:t> </a:t>
                      </a:r>
                      <a:endParaRPr lang="en-US" sz="26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r>
                        <a:rPr lang="en-US" sz="2600" dirty="0">
                          <a:effectLst/>
                        </a:rPr>
                        <a:t> </a:t>
                      </a:r>
                      <a:endParaRPr lang="en-US" sz="26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1200"/>
                        </a:spcBef>
                        <a:spcAft>
                          <a:spcPts val="0"/>
                        </a:spcAft>
                      </a:pPr>
                      <a:r>
                        <a:rPr lang="en-US" sz="2600" dirty="0">
                          <a:effectLst/>
                        </a:rPr>
                        <a:t> </a:t>
                      </a:r>
                      <a:endParaRPr lang="en-US" sz="26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4921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18FAB3-67B3-4825-843A-D2FA7B2F7595}"/>
              </a:ext>
            </a:extLst>
          </p:cNvPr>
          <p:cNvSpPr txBox="1">
            <a:spLocks/>
          </p:cNvSpPr>
          <p:nvPr/>
        </p:nvSpPr>
        <p:spPr>
          <a:xfrm>
            <a:off x="523543" y="1890207"/>
            <a:ext cx="4323347" cy="7223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Inter Bold"/>
                <a:ea typeface="+mj-ea"/>
                <a:cs typeface="+mj-cs"/>
              </a:rPr>
              <a:t>DISCLOSURES</a:t>
            </a:r>
            <a:endParaRPr kumimoji="0" lang="en-KE" sz="4400" b="0" i="0" u="none" strike="noStrike" kern="1200" cap="none" spc="0" normalizeH="0" baseline="0" noProof="0" dirty="0">
              <a:ln>
                <a:noFill/>
              </a:ln>
              <a:solidFill>
                <a:prstClr val="black"/>
              </a:solidFill>
              <a:effectLst/>
              <a:uLnTx/>
              <a:uFillTx/>
              <a:latin typeface="Inter Bold"/>
              <a:ea typeface="+mj-ea"/>
              <a:cs typeface="+mj-cs"/>
            </a:endParaRPr>
          </a:p>
        </p:txBody>
      </p:sp>
      <p:sp>
        <p:nvSpPr>
          <p:cNvPr id="5" name="Subtitle 2">
            <a:extLst>
              <a:ext uri="{FF2B5EF4-FFF2-40B4-BE49-F238E27FC236}">
                <a16:creationId xmlns:a16="http://schemas.microsoft.com/office/drawing/2014/main" id="{0061F64B-3CF5-464D-9252-6C883A7B2881}"/>
              </a:ext>
            </a:extLst>
          </p:cNvPr>
          <p:cNvSpPr txBox="1">
            <a:spLocks/>
          </p:cNvSpPr>
          <p:nvPr/>
        </p:nvSpPr>
        <p:spPr>
          <a:xfrm>
            <a:off x="523543" y="1724185"/>
            <a:ext cx="7113775" cy="216969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2800" b="0" i="0" u="none" strike="noStrike" kern="1200" cap="none" spc="-150" normalizeH="0" baseline="0" noProof="0" dirty="0">
              <a:ln>
                <a:noFill/>
              </a:ln>
              <a:solidFill>
                <a:prstClr val="black"/>
              </a:solidFill>
              <a:effectLst/>
              <a:uLnTx/>
              <a:uFillTx/>
              <a:latin typeface="Inter"/>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2800" b="0" i="0" u="none" strike="noStrike" kern="1200" cap="none" spc="-150" normalizeH="0" baseline="0" noProof="0" dirty="0">
              <a:ln>
                <a:noFill/>
              </a:ln>
              <a:solidFill>
                <a:prstClr val="black"/>
              </a:solidFill>
              <a:effectLst/>
              <a:uLnTx/>
              <a:uFillTx/>
              <a:latin typeface="Inter"/>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150" normalizeH="0" baseline="0" noProof="0" dirty="0">
                <a:ln>
                  <a:noFill/>
                </a:ln>
                <a:solidFill>
                  <a:prstClr val="black"/>
                </a:solidFill>
                <a:effectLst/>
                <a:uLnTx/>
                <a:uFillTx/>
                <a:latin typeface="Inter"/>
                <a:ea typeface="+mn-ea"/>
                <a:cs typeface="+mn-cs"/>
              </a:rPr>
              <a:t>Research funding from Gilead Sciences</a:t>
            </a:r>
          </a:p>
        </p:txBody>
      </p:sp>
    </p:spTree>
    <p:extLst>
      <p:ext uri="{BB962C8B-B14F-4D97-AF65-F5344CB8AC3E}">
        <p14:creationId xmlns:p14="http://schemas.microsoft.com/office/powerpoint/2010/main" val="3799745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783080" y="274638"/>
            <a:ext cx="8595360" cy="1524000"/>
            <a:chOff x="259080" y="457200"/>
            <a:chExt cx="8503920" cy="1524000"/>
          </a:xfrm>
        </p:grpSpPr>
        <p:sp>
          <p:nvSpPr>
            <p:cNvPr id="6" name="Round Diagonal Corner Rectangle 5"/>
            <p:cNvSpPr/>
            <p:nvPr/>
          </p:nvSpPr>
          <p:spPr>
            <a:xfrm>
              <a:off x="259080" y="457200"/>
              <a:ext cx="8503920" cy="1524000"/>
            </a:xfrm>
            <a:prstGeom prst="round2DiagRect">
              <a:avLst/>
            </a:prstGeom>
            <a:gradFill flip="none" rotWithShape="1">
              <a:gsLst>
                <a:gs pos="32000">
                  <a:schemeClr val="bg1"/>
                </a:gs>
                <a:gs pos="100000">
                  <a:schemeClr val="accent3">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a:solidFill>
                    <a:prstClr val="white">
                      <a:lumMod val="50000"/>
                    </a:prstClr>
                  </a:solidFill>
                  <a:latin typeface="Quicksand Bold" pitchFamily="2" charset="0"/>
                </a:rPr>
                <a:t>	SMS improves clinic attendance after MC 	for HIV prevention</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1" y="624696"/>
              <a:ext cx="1194267" cy="1195037"/>
            </a:xfrm>
            <a:prstGeom prst="round2DiagRect">
              <a:avLst>
                <a:gd name="adj1" fmla="val 0"/>
                <a:gd name="adj2" fmla="val 0"/>
              </a:avLst>
            </a:prstGeom>
            <a:effectLst>
              <a:innerShdw blurRad="63500" dist="50800" dir="13500000">
                <a:prstClr val="black">
                  <a:alpha val="50000"/>
                </a:prstClr>
              </a:innerShdw>
            </a:effectLst>
          </p:spPr>
        </p:pic>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35465">
            <a:off x="2100356" y="1183668"/>
            <a:ext cx="8229600" cy="3332779"/>
          </a:xfrm>
          <a:prstGeom prst="rect">
            <a:avLst/>
          </a:prstGeom>
        </p:spPr>
      </p:pic>
      <p:grpSp>
        <p:nvGrpSpPr>
          <p:cNvPr id="22" name="Group 21"/>
          <p:cNvGrpSpPr/>
          <p:nvPr/>
        </p:nvGrpSpPr>
        <p:grpSpPr>
          <a:xfrm rot="306610">
            <a:off x="1810243" y="3429642"/>
            <a:ext cx="8238744" cy="3372944"/>
            <a:chOff x="523994" y="4180568"/>
            <a:chExt cx="8238744" cy="3372944"/>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994" y="4425863"/>
              <a:ext cx="8238744" cy="3127649"/>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23994" y="4180568"/>
              <a:ext cx="8229600" cy="1011336"/>
            </a:xfrm>
            <a:prstGeom prst="rect">
              <a:avLst/>
            </a:prstGeom>
          </p:spPr>
        </p:pic>
      </p:grpSp>
    </p:spTree>
    <p:extLst>
      <p:ext uri="{BB962C8B-B14F-4D97-AF65-F5344CB8AC3E}">
        <p14:creationId xmlns:p14="http://schemas.microsoft.com/office/powerpoint/2010/main" val="851337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783080" y="274638"/>
            <a:ext cx="8595360" cy="1524000"/>
            <a:chOff x="259080" y="457200"/>
            <a:chExt cx="8503920" cy="1524000"/>
          </a:xfrm>
        </p:grpSpPr>
        <p:sp>
          <p:nvSpPr>
            <p:cNvPr id="6" name="Round Diagonal Corner Rectangle 5"/>
            <p:cNvSpPr/>
            <p:nvPr/>
          </p:nvSpPr>
          <p:spPr>
            <a:xfrm>
              <a:off x="259080" y="457200"/>
              <a:ext cx="8503920" cy="1524000"/>
            </a:xfrm>
            <a:prstGeom prst="round2DiagRect">
              <a:avLst/>
            </a:prstGeom>
            <a:gradFill flip="none" rotWithShape="1">
              <a:gsLst>
                <a:gs pos="32000">
                  <a:schemeClr val="bg1"/>
                </a:gs>
                <a:gs pos="100000">
                  <a:schemeClr val="accent3">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a:solidFill>
                    <a:prstClr val="white">
                      <a:lumMod val="50000"/>
                    </a:prstClr>
                  </a:solidFill>
                  <a:latin typeface="Quicksand Bold" pitchFamily="2" charset="0"/>
                </a:rPr>
                <a:t>	SMS improves clinic attendance after MC 	for HIV prevention</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51" y="624696"/>
              <a:ext cx="1194267" cy="1195037"/>
            </a:xfrm>
            <a:prstGeom prst="round2DiagRect">
              <a:avLst>
                <a:gd name="adj1" fmla="val 0"/>
                <a:gd name="adj2" fmla="val 0"/>
              </a:avLst>
            </a:prstGeom>
            <a:effectLst>
              <a:innerShdw blurRad="63500" dist="50800" dir="13500000">
                <a:prstClr val="black">
                  <a:alpha val="50000"/>
                </a:prstClr>
              </a:innerShdw>
            </a:effectLst>
          </p:spPr>
        </p:pic>
      </p:grpSp>
      <p:sp>
        <p:nvSpPr>
          <p:cNvPr id="13" name="TextBox 12"/>
          <p:cNvSpPr txBox="1"/>
          <p:nvPr/>
        </p:nvSpPr>
        <p:spPr>
          <a:xfrm>
            <a:off x="5530781" y="1771000"/>
            <a:ext cx="1130438" cy="2215991"/>
          </a:xfrm>
          <a:prstGeom prst="rect">
            <a:avLst/>
          </a:prstGeom>
          <a:noFill/>
        </p:spPr>
        <p:txBody>
          <a:bodyPr wrap="none" rtlCol="0">
            <a:spAutoFit/>
          </a:bodyPr>
          <a:lstStyle/>
          <a:p>
            <a:r>
              <a:rPr lang="en-US" sz="13800" dirty="0">
                <a:solidFill>
                  <a:srgbClr val="000000"/>
                </a:solidFill>
                <a:latin typeface="Quicksand Bold" pitchFamily="2" charset="0"/>
              </a:rPr>
              <a:t>?</a:t>
            </a:r>
            <a:endParaRPr lang="en-GB" dirty="0">
              <a:solidFill>
                <a:srgbClr val="000000"/>
              </a:solidFill>
              <a:latin typeface="Quicksand Bold" pitchFamily="2" charset="0"/>
            </a:endParaRPr>
          </a:p>
        </p:txBody>
      </p:sp>
      <p:grpSp>
        <p:nvGrpSpPr>
          <p:cNvPr id="14" name="Group 13"/>
          <p:cNvGrpSpPr/>
          <p:nvPr/>
        </p:nvGrpSpPr>
        <p:grpSpPr>
          <a:xfrm>
            <a:off x="1783080" y="3959352"/>
            <a:ext cx="8595360" cy="1527048"/>
            <a:chOff x="259080" y="3959352"/>
            <a:chExt cx="8595360" cy="1527048"/>
          </a:xfrm>
        </p:grpSpPr>
        <p:sp>
          <p:nvSpPr>
            <p:cNvPr id="15" name="Round Diagonal Corner Rectangle 14"/>
            <p:cNvSpPr/>
            <p:nvPr/>
          </p:nvSpPr>
          <p:spPr>
            <a:xfrm>
              <a:off x="259080" y="3959352"/>
              <a:ext cx="8595360" cy="1527048"/>
            </a:xfrm>
            <a:prstGeom prst="round2DiagRect">
              <a:avLst/>
            </a:prstGeom>
            <a:gradFill flip="none" rotWithShape="1">
              <a:gsLst>
                <a:gs pos="32000">
                  <a:schemeClr val="bg1"/>
                </a:gs>
                <a:gs pos="100000">
                  <a:schemeClr val="accent6">
                    <a:lumMod val="40000"/>
                    <a:lumOff val="60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a:solidFill>
                    <a:prstClr val="white">
                      <a:lumMod val="50000"/>
                    </a:prstClr>
                  </a:solidFill>
                  <a:latin typeface="Quicksand Bold" pitchFamily="2" charset="0"/>
                </a:rPr>
                <a:t>	</a:t>
              </a:r>
            </a:p>
          </p:txBody>
        </p:sp>
        <p:grpSp>
          <p:nvGrpSpPr>
            <p:cNvPr id="16" name="Group 15"/>
            <p:cNvGrpSpPr/>
            <p:nvPr/>
          </p:nvGrpSpPr>
          <p:grpSpPr>
            <a:xfrm>
              <a:off x="2237247" y="4078020"/>
              <a:ext cx="4669507" cy="1371600"/>
              <a:chOff x="2081599" y="4078020"/>
              <a:chExt cx="4669507" cy="137160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1599" y="4078020"/>
                <a:ext cx="1042601" cy="1371600"/>
              </a:xfrm>
              <a:prstGeom prst="round2DiagRect">
                <a:avLst>
                  <a:gd name="adj1" fmla="val 0"/>
                  <a:gd name="adj2" fmla="val 0"/>
                </a:avLst>
              </a:prstGeom>
              <a:effectLst>
                <a:innerShdw blurRad="63500" dist="50800" dir="13500000">
                  <a:prstClr val="black">
                    <a:alpha val="35000"/>
                  </a:prstClr>
                </a:innerShdw>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1200" y="4078020"/>
                <a:ext cx="959906" cy="1371600"/>
              </a:xfrm>
              <a:prstGeom prst="rect">
                <a:avLst/>
              </a:prstGeom>
            </p:spPr>
          </p:pic>
        </p:grpSp>
      </p:grpSp>
    </p:spTree>
    <p:extLst>
      <p:ext uri="{BB962C8B-B14F-4D97-AF65-F5344CB8AC3E}">
        <p14:creationId xmlns:p14="http://schemas.microsoft.com/office/powerpoint/2010/main" val="161620262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8BE2E-B359-21CB-C993-60DF36EF4E7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2561C5-27D1-AAA8-FED1-0A76C88E65FB}"/>
              </a:ext>
            </a:extLst>
          </p:cNvPr>
          <p:cNvSpPr>
            <a:spLocks noGrp="1"/>
          </p:cNvSpPr>
          <p:nvPr>
            <p:ph type="subTitle" idx="4294967295"/>
          </p:nvPr>
        </p:nvSpPr>
        <p:spPr>
          <a:xfrm>
            <a:off x="3966526" y="1576461"/>
            <a:ext cx="7367516" cy="4488352"/>
          </a:xfrm>
          <a:prstGeom prst="rect">
            <a:avLst/>
          </a:prstGeom>
        </p:spPr>
        <p:txBody>
          <a:bodyPr anchor="ctr"/>
          <a:lstStyle/>
          <a:p>
            <a:pPr marL="457200" indent="-457200">
              <a:lnSpc>
                <a:spcPct val="100000"/>
              </a:lnSpc>
              <a:buFont typeface="+mj-lt"/>
              <a:buAutoNum type="arabicPeriod"/>
            </a:pPr>
            <a:r>
              <a:rPr lang="en-US" sz="2400" b="1" spc="-150" dirty="0">
                <a:solidFill>
                  <a:schemeClr val="bg1">
                    <a:lumMod val="65000"/>
                  </a:schemeClr>
                </a:solidFill>
              </a:rPr>
              <a:t>Text Messaging after Adult Male Circumcision</a:t>
            </a:r>
          </a:p>
          <a:p>
            <a:pPr marL="457200" indent="-457200">
              <a:lnSpc>
                <a:spcPct val="100000"/>
              </a:lnSpc>
              <a:buFont typeface="+mj-lt"/>
              <a:buAutoNum type="arabicPeriod"/>
            </a:pPr>
            <a:endParaRPr lang="en-US" sz="2400" b="1" spc="-150" dirty="0">
              <a:solidFill>
                <a:schemeClr val="bg1">
                  <a:lumMod val="65000"/>
                </a:schemeClr>
              </a:solidFill>
            </a:endParaRPr>
          </a:p>
          <a:p>
            <a:pPr marL="457200" indent="-457200">
              <a:lnSpc>
                <a:spcPct val="100000"/>
              </a:lnSpc>
              <a:buFont typeface="+mj-lt"/>
              <a:buAutoNum type="arabicPeriod"/>
            </a:pPr>
            <a:r>
              <a:rPr lang="en-US" sz="2400" b="1" spc="-150" dirty="0"/>
              <a:t>Improving Uptake of Early Infant Diagnosis of HIV</a:t>
            </a:r>
            <a:br>
              <a:rPr lang="en-US" sz="2400" b="1" spc="-150" dirty="0"/>
            </a:br>
            <a:endParaRPr lang="en-US" sz="2400" b="1" spc="-150" dirty="0"/>
          </a:p>
          <a:p>
            <a:pPr marL="457200" indent="-457200">
              <a:lnSpc>
                <a:spcPct val="100000"/>
              </a:lnSpc>
              <a:buFont typeface="+mj-lt"/>
              <a:buAutoNum type="arabicPeriod"/>
            </a:pPr>
            <a:r>
              <a:rPr lang="en-US" sz="2400" b="1" spc="-150" dirty="0">
                <a:solidFill>
                  <a:schemeClr val="bg1">
                    <a:lumMod val="65000"/>
                  </a:schemeClr>
                </a:solidFill>
              </a:rPr>
              <a:t>Texting Improves Testing: a cluster randomized, stepped-wedge trial to improve retention in care</a:t>
            </a:r>
          </a:p>
          <a:p>
            <a:pPr marL="457200" indent="-457200">
              <a:lnSpc>
                <a:spcPct val="100000"/>
              </a:lnSpc>
              <a:buFont typeface="+mj-lt"/>
              <a:buAutoNum type="arabicPeriod"/>
            </a:pPr>
            <a:endParaRPr lang="en-US" sz="2400" b="1" spc="-150" dirty="0">
              <a:solidFill>
                <a:schemeClr val="bg1">
                  <a:lumMod val="65000"/>
                </a:schemeClr>
              </a:solidFill>
            </a:endParaRPr>
          </a:p>
          <a:p>
            <a:pPr marL="457200" indent="-457200">
              <a:lnSpc>
                <a:spcPct val="100000"/>
              </a:lnSpc>
              <a:buFont typeface="+mj-lt"/>
              <a:buAutoNum type="arabicPeriod"/>
            </a:pPr>
            <a:r>
              <a:rPr lang="en-US" sz="2400" b="1" spc="-150" dirty="0">
                <a:solidFill>
                  <a:schemeClr val="bg1">
                    <a:lumMod val="65000"/>
                  </a:schemeClr>
                </a:solidFill>
              </a:rPr>
              <a:t>Conclusions</a:t>
            </a:r>
          </a:p>
          <a:p>
            <a:pPr marL="457200" indent="-457200">
              <a:lnSpc>
                <a:spcPct val="100000"/>
              </a:lnSpc>
              <a:buFont typeface="+mj-lt"/>
              <a:buAutoNum type="arabicPeriod"/>
            </a:pPr>
            <a:endParaRPr lang="en-US" sz="2400" b="1" spc="-150" dirty="0"/>
          </a:p>
        </p:txBody>
      </p:sp>
      <p:sp>
        <p:nvSpPr>
          <p:cNvPr id="6" name="Title 1">
            <a:extLst>
              <a:ext uri="{FF2B5EF4-FFF2-40B4-BE49-F238E27FC236}">
                <a16:creationId xmlns:a16="http://schemas.microsoft.com/office/drawing/2014/main" id="{AE216C96-9A4C-D58E-05B7-743919B70644}"/>
              </a:ext>
            </a:extLst>
          </p:cNvPr>
          <p:cNvSpPr txBox="1">
            <a:spLocks/>
          </p:cNvSpPr>
          <p:nvPr/>
        </p:nvSpPr>
        <p:spPr>
          <a:xfrm>
            <a:off x="334886" y="3067844"/>
            <a:ext cx="4323347" cy="7223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Inter Bold"/>
                <a:ea typeface="+mj-ea"/>
                <a:cs typeface="+mj-cs"/>
              </a:rPr>
              <a:t>OUTLINE</a:t>
            </a:r>
            <a:endParaRPr kumimoji="0" lang="en-KE" sz="4400" b="0" i="0" u="none" strike="noStrike" kern="1200" cap="none" spc="0" normalizeH="0" baseline="0" noProof="0" dirty="0">
              <a:ln>
                <a:noFill/>
              </a:ln>
              <a:solidFill>
                <a:prstClr val="black"/>
              </a:solidFill>
              <a:effectLst/>
              <a:uLnTx/>
              <a:uFillTx/>
              <a:latin typeface="Inter Bold"/>
              <a:ea typeface="+mj-ea"/>
              <a:cs typeface="+mj-cs"/>
            </a:endParaRPr>
          </a:p>
        </p:txBody>
      </p:sp>
      <p:cxnSp>
        <p:nvCxnSpPr>
          <p:cNvPr id="5" name="Straight Connector 4">
            <a:extLst>
              <a:ext uri="{FF2B5EF4-FFF2-40B4-BE49-F238E27FC236}">
                <a16:creationId xmlns:a16="http://schemas.microsoft.com/office/drawing/2014/main" id="{9AC9CE45-33F1-A82A-FE14-139267AA39D4}"/>
              </a:ext>
            </a:extLst>
          </p:cNvPr>
          <p:cNvCxnSpPr>
            <a:cxnSpLocks/>
          </p:cNvCxnSpPr>
          <p:nvPr/>
        </p:nvCxnSpPr>
        <p:spPr>
          <a:xfrm>
            <a:off x="3631368" y="593984"/>
            <a:ext cx="0" cy="5541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04F3FD8-6A23-F053-FBBE-273510BBB8A5}"/>
              </a:ext>
            </a:extLst>
          </p:cNvPr>
          <p:cNvCxnSpPr>
            <a:cxnSpLocks/>
          </p:cNvCxnSpPr>
          <p:nvPr/>
        </p:nvCxnSpPr>
        <p:spPr>
          <a:xfrm>
            <a:off x="0" y="1085222"/>
            <a:ext cx="753914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973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10" name="Picture 2" descr="http://cctv-africa.com/wp-content/photo-gallery/2016/06/o-MOTHER-AND-BABY-facebook.jpg"/>
            <p:cNvPicPr>
              <a:picLocks noChangeAspect="1" noChangeArrowheads="1"/>
            </p:cNvPicPr>
            <p:nvPr/>
          </p:nvPicPr>
          <p:blipFill rotWithShape="1">
            <a:blip r:embed="rId3"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1"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0" y="0"/>
              <a:ext cx="12192000" cy="6858000"/>
            </a:xfrm>
            <a:prstGeom prst="rect">
              <a:avLst/>
            </a:prstGeom>
            <a:gradFill flip="none" rotWithShape="1">
              <a:gsLst>
                <a:gs pos="0">
                  <a:srgbClr val="0D345B">
                    <a:shade val="30000"/>
                    <a:satMod val="115000"/>
                    <a:alpha val="94000"/>
                  </a:srgbClr>
                </a:gs>
                <a:gs pos="50000">
                  <a:srgbClr val="0D345B">
                    <a:shade val="67500"/>
                    <a:satMod val="115000"/>
                    <a:alpha val="78000"/>
                  </a:srgbClr>
                </a:gs>
                <a:gs pos="100000">
                  <a:srgbClr val="0D345B">
                    <a:shade val="100000"/>
                    <a:satMod val="115000"/>
                    <a:alpha val="68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ight"/>
                <a:ea typeface="+mn-ea"/>
                <a:cs typeface="+mn-cs"/>
              </a:endParaRPr>
            </a:p>
          </p:txBody>
        </p:sp>
      </p:grpSp>
      <p:sp>
        <p:nvSpPr>
          <p:cNvPr id="4" name="Rectangle 3"/>
          <p:cNvSpPr/>
          <p:nvPr/>
        </p:nvSpPr>
        <p:spPr>
          <a:xfrm>
            <a:off x="0" y="2884572"/>
            <a:ext cx="12192000" cy="3973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ight"/>
              <a:ea typeface="+mn-ea"/>
              <a:cs typeface="+mn-cs"/>
            </a:endParaRPr>
          </a:p>
        </p:txBody>
      </p:sp>
      <p:sp>
        <p:nvSpPr>
          <p:cNvPr id="2" name="TextBox 1"/>
          <p:cNvSpPr txBox="1"/>
          <p:nvPr/>
        </p:nvSpPr>
        <p:spPr>
          <a:xfrm>
            <a:off x="497305" y="665227"/>
            <a:ext cx="4493795" cy="584776"/>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Light"/>
                <a:ea typeface="+mn-ea"/>
                <a:cs typeface="+mn-cs"/>
              </a:rPr>
              <a:t>COMPLEXITY OF THE</a:t>
            </a:r>
          </a:p>
        </p:txBody>
      </p:sp>
      <p:sp>
        <p:nvSpPr>
          <p:cNvPr id="14" name="TextBox 13"/>
          <p:cNvSpPr txBox="1"/>
          <p:nvPr/>
        </p:nvSpPr>
        <p:spPr>
          <a:xfrm>
            <a:off x="172459" y="5491559"/>
            <a:ext cx="208347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91A7">
                    <a:lumMod val="75000"/>
                  </a:srgbClr>
                </a:solidFill>
                <a:effectLst/>
                <a:uLnTx/>
                <a:uFillTx/>
                <a:latin typeface="Avenir Light"/>
                <a:ea typeface="+mn-ea"/>
                <a:cs typeface="+mn-cs"/>
              </a:rPr>
              <a:t>Triple Role Of ART</a:t>
            </a:r>
          </a:p>
        </p:txBody>
      </p:sp>
      <p:sp>
        <p:nvSpPr>
          <p:cNvPr id="22" name="TextBox 21"/>
          <p:cNvSpPr txBox="1"/>
          <p:nvPr/>
        </p:nvSpPr>
        <p:spPr>
          <a:xfrm>
            <a:off x="497305" y="1188192"/>
            <a:ext cx="6932195" cy="92333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3891A7">
                    <a:lumMod val="20000"/>
                    <a:lumOff val="80000"/>
                  </a:srgbClr>
                </a:solidFill>
                <a:effectLst/>
                <a:uLnTx/>
                <a:uFillTx/>
                <a:latin typeface="Avenir Black" panose="020B0803020203020204" pitchFamily="34" charset="0"/>
                <a:ea typeface="+mn-ea"/>
                <a:cs typeface="+mn-cs"/>
              </a:rPr>
              <a:t>PMTCT</a:t>
            </a:r>
            <a:r>
              <a:rPr kumimoji="0" lang="en-US" sz="5400" b="0" i="0" u="none" strike="noStrike" kern="1200" cap="none" spc="0" normalizeH="0" baseline="0" noProof="0" dirty="0">
                <a:ln>
                  <a:noFill/>
                </a:ln>
                <a:solidFill>
                  <a:srgbClr val="3891A7">
                    <a:lumMod val="50000"/>
                  </a:srgbClr>
                </a:solidFill>
                <a:effectLst/>
                <a:uLnTx/>
                <a:uFillTx/>
                <a:latin typeface="Avenir Black" panose="020B0803020203020204" pitchFamily="34" charset="0"/>
                <a:ea typeface="+mn-ea"/>
                <a:cs typeface="+mn-cs"/>
              </a:rPr>
              <a:t> </a:t>
            </a:r>
            <a:r>
              <a:rPr kumimoji="0" lang="en-US" sz="5400" b="0" i="0" u="none" strike="noStrike" kern="1200" cap="none" spc="0" normalizeH="0" baseline="0" noProof="0" dirty="0">
                <a:ln>
                  <a:noFill/>
                </a:ln>
                <a:solidFill>
                  <a:srgbClr val="3891A7">
                    <a:lumMod val="40000"/>
                    <a:lumOff val="60000"/>
                  </a:srgbClr>
                </a:solidFill>
                <a:effectLst/>
                <a:uLnTx/>
                <a:uFillTx/>
                <a:latin typeface="Avenir Black" panose="020B0803020203020204" pitchFamily="34" charset="0"/>
                <a:ea typeface="+mn-ea"/>
                <a:cs typeface="+mn-cs"/>
              </a:rPr>
              <a:t>CASCADE</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3382" y="3556417"/>
            <a:ext cx="1381625" cy="1782741"/>
          </a:xfrm>
          <a:prstGeom prst="rect">
            <a:avLst/>
          </a:prstGeom>
        </p:spPr>
      </p:pic>
      <p:sp>
        <p:nvSpPr>
          <p:cNvPr id="12" name="TextBox 11"/>
          <p:cNvSpPr txBox="1"/>
          <p:nvPr/>
        </p:nvSpPr>
        <p:spPr>
          <a:xfrm>
            <a:off x="2888083" y="5566976"/>
            <a:ext cx="278882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91A7">
                    <a:lumMod val="75000"/>
                  </a:srgbClr>
                </a:solidFill>
                <a:effectLst/>
                <a:uLnTx/>
                <a:uFillTx/>
                <a:latin typeface="Avenir Light"/>
                <a:ea typeface="+mn-ea"/>
                <a:cs typeface="+mn-cs"/>
              </a:rPr>
              <a:t>ART prophylaxis for baby</a:t>
            </a:r>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12907" y="3601939"/>
            <a:ext cx="2539164" cy="1889610"/>
          </a:xfrm>
          <a:prstGeom prst="rect">
            <a:avLst/>
          </a:prstGeom>
        </p:spPr>
      </p:pic>
      <p:sp>
        <p:nvSpPr>
          <p:cNvPr id="15" name="TextBox 14"/>
          <p:cNvSpPr txBox="1"/>
          <p:nvPr/>
        </p:nvSpPr>
        <p:spPr>
          <a:xfrm>
            <a:off x="5966656" y="5582873"/>
            <a:ext cx="315829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91A7">
                    <a:lumMod val="75000"/>
                  </a:srgbClr>
                </a:solidFill>
                <a:effectLst/>
                <a:uLnTx/>
                <a:uFillTx/>
                <a:latin typeface="Avenir Light"/>
                <a:ea typeface="+mn-ea"/>
                <a:cs typeface="+mn-cs"/>
              </a:rPr>
              <a:t>Early Infant Diagnosis (EID)</a:t>
            </a:r>
          </a:p>
        </p:txBody>
      </p:sp>
      <p:pic>
        <p:nvPicPr>
          <p:cNvPr id="16" name="Picture 15"/>
          <p:cNvPicPr>
            <a:picLocks noChangeAspect="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302373" y="3574691"/>
            <a:ext cx="2486859" cy="1850685"/>
          </a:xfrm>
          <a:prstGeom prst="rect">
            <a:avLst/>
          </a:prstGeom>
        </p:spPr>
      </p:pic>
      <p:sp>
        <p:nvSpPr>
          <p:cNvPr id="17" name="TextBox 16"/>
          <p:cNvSpPr txBox="1"/>
          <p:nvPr/>
        </p:nvSpPr>
        <p:spPr>
          <a:xfrm>
            <a:off x="9833589" y="5582868"/>
            <a:ext cx="203434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91A7">
                    <a:lumMod val="75000"/>
                  </a:srgbClr>
                </a:solidFill>
                <a:effectLst/>
                <a:uLnTx/>
                <a:uFillTx/>
                <a:latin typeface="Avenir Light"/>
                <a:ea typeface="+mn-ea"/>
                <a:cs typeface="+mn-cs"/>
              </a:rPr>
              <a:t>Continued follow-up</a:t>
            </a:r>
          </a:p>
        </p:txBody>
      </p:sp>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46821" y="3574691"/>
            <a:ext cx="2407883" cy="1791913"/>
          </a:xfrm>
          <a:prstGeom prst="rect">
            <a:avLst/>
          </a:prstGeom>
        </p:spPr>
      </p:pic>
      <p:pic>
        <p:nvPicPr>
          <p:cNvPr id="6" name="Picture 5"/>
          <p:cNvPicPr>
            <a:picLocks noChangeAspect="1"/>
          </p:cNvPicPr>
          <p:nvPr/>
        </p:nvPicPr>
        <p:blipFill>
          <a:blip r:embed="rId8" cstate="email">
            <a:duotone>
              <a:prstClr val="black"/>
              <a:schemeClr val="accent1">
                <a:lumMod val="50000"/>
                <a:tint val="45000"/>
                <a:satMod val="400000"/>
              </a:schemeClr>
            </a:duotone>
            <a:extLst>
              <a:ext uri="{28A0092B-C50C-407E-A947-70E740481C1C}">
                <a14:useLocalDpi xmlns:a14="http://schemas.microsoft.com/office/drawing/2010/main"/>
              </a:ext>
            </a:extLst>
          </a:blip>
          <a:stretch>
            <a:fillRect/>
          </a:stretch>
        </p:blipFill>
        <p:spPr>
          <a:xfrm rot="16200000">
            <a:off x="1681891" y="3739739"/>
            <a:ext cx="1894512" cy="1409869"/>
          </a:xfrm>
          <a:prstGeom prst="rect">
            <a:avLst/>
          </a:prstGeom>
        </p:spPr>
      </p:pic>
      <p:pic>
        <p:nvPicPr>
          <p:cNvPr id="20" name="Picture 19"/>
          <p:cNvPicPr>
            <a:picLocks noChangeAspect="1"/>
          </p:cNvPicPr>
          <p:nvPr/>
        </p:nvPicPr>
        <p:blipFill>
          <a:blip r:embed="rId8" cstate="email">
            <a:duotone>
              <a:prstClr val="black"/>
              <a:schemeClr val="accent1">
                <a:lumMod val="50000"/>
                <a:tint val="45000"/>
                <a:satMod val="400000"/>
              </a:schemeClr>
            </a:duotone>
            <a:extLst>
              <a:ext uri="{28A0092B-C50C-407E-A947-70E740481C1C}">
                <a14:useLocalDpi xmlns:a14="http://schemas.microsoft.com/office/drawing/2010/main"/>
              </a:ext>
            </a:extLst>
          </a:blip>
          <a:stretch>
            <a:fillRect/>
          </a:stretch>
        </p:blipFill>
        <p:spPr>
          <a:xfrm rot="16200000">
            <a:off x="4935180" y="3773181"/>
            <a:ext cx="1894512" cy="1409869"/>
          </a:xfrm>
          <a:prstGeom prst="rect">
            <a:avLst/>
          </a:prstGeom>
        </p:spPr>
      </p:pic>
      <p:pic>
        <p:nvPicPr>
          <p:cNvPr id="23" name="Picture 22"/>
          <p:cNvPicPr>
            <a:picLocks noChangeAspect="1"/>
          </p:cNvPicPr>
          <p:nvPr/>
        </p:nvPicPr>
        <p:blipFill>
          <a:blip r:embed="rId8" cstate="email">
            <a:duotone>
              <a:prstClr val="black"/>
              <a:schemeClr val="accent1">
                <a:lumMod val="50000"/>
                <a:tint val="45000"/>
                <a:satMod val="400000"/>
              </a:schemeClr>
            </a:duotone>
            <a:extLst>
              <a:ext uri="{28A0092B-C50C-407E-A947-70E740481C1C}">
                <a14:useLocalDpi xmlns:a14="http://schemas.microsoft.com/office/drawing/2010/main"/>
              </a:ext>
            </a:extLst>
          </a:blip>
          <a:stretch>
            <a:fillRect/>
          </a:stretch>
        </p:blipFill>
        <p:spPr>
          <a:xfrm rot="16200000">
            <a:off x="8188471" y="3806623"/>
            <a:ext cx="1894512" cy="1409869"/>
          </a:xfrm>
          <a:prstGeom prst="rect">
            <a:avLst/>
          </a:prstGeom>
        </p:spPr>
      </p:pic>
    </p:spTree>
    <p:extLst>
      <p:ext uri="{BB962C8B-B14F-4D97-AF65-F5344CB8AC3E}">
        <p14:creationId xmlns:p14="http://schemas.microsoft.com/office/powerpoint/2010/main" val="296920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581400" cy="6858000"/>
          </a:xfrm>
          <a:prstGeom prst="rect">
            <a:avLst/>
          </a:prstGeom>
          <a:solidFill>
            <a:srgbClr val="0D345B">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ight"/>
              <a:ea typeface="+mn-ea"/>
              <a:cs typeface="+mn-cs"/>
            </a:endParaRPr>
          </a:p>
        </p:txBody>
      </p:sp>
      <p:sp>
        <p:nvSpPr>
          <p:cNvPr id="4" name="TextBox 3"/>
          <p:cNvSpPr txBox="1"/>
          <p:nvPr/>
        </p:nvSpPr>
        <p:spPr>
          <a:xfrm>
            <a:off x="385012" y="1800229"/>
            <a:ext cx="3013509"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891A7">
                    <a:lumMod val="40000"/>
                    <a:lumOff val="60000"/>
                  </a:srgbClr>
                </a:solidFill>
                <a:effectLst/>
                <a:uLnTx/>
                <a:uFillTx/>
                <a:latin typeface="Avenir Light"/>
                <a:ea typeface="+mn-ea"/>
                <a:cs typeface="+mn-cs"/>
              </a:rPr>
              <a:t>THE CASCADE OF SERVICES </a:t>
            </a:r>
            <a:r>
              <a:rPr kumimoji="0" lang="en-US" sz="2400" b="0" i="0" u="none" strike="noStrike" kern="1200" cap="none" spc="0" normalizeH="0" baseline="0" noProof="0" dirty="0">
                <a:ln>
                  <a:noFill/>
                </a:ln>
                <a:solidFill>
                  <a:prstClr val="white"/>
                </a:solidFill>
                <a:effectLst/>
                <a:uLnTx/>
                <a:uFillTx/>
                <a:latin typeface="Avenir Light"/>
                <a:ea typeface="+mn-ea"/>
                <a:cs typeface="+mn-cs"/>
              </a:rPr>
              <a:t>For Preventing Mother-to-Child Transmission of HIV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venir Light"/>
                <a:ea typeface="+mn-ea"/>
                <a:cs typeface="+mn-cs"/>
              </a:rPr>
              <a:t>(PMTCT)</a:t>
            </a:r>
            <a:endParaRPr kumimoji="0" lang="en-US" sz="2400" b="0" i="0" u="none" strike="noStrike" kern="1200" cap="none" spc="0" normalizeH="0" baseline="0" noProof="0" dirty="0">
              <a:ln>
                <a:noFill/>
              </a:ln>
              <a:solidFill>
                <a:srgbClr val="3891A7">
                  <a:lumMod val="20000"/>
                  <a:lumOff val="80000"/>
                </a:srgbClr>
              </a:solidFill>
              <a:effectLst/>
              <a:uLnTx/>
              <a:uFillTx/>
              <a:latin typeface="Avenir Light"/>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3310" y="589940"/>
            <a:ext cx="6545671" cy="5869858"/>
          </a:xfrm>
          <a:prstGeom prst="rect">
            <a:avLst/>
          </a:prstGeom>
        </p:spPr>
      </p:pic>
    </p:spTree>
    <p:extLst>
      <p:ext uri="{BB962C8B-B14F-4D97-AF65-F5344CB8AC3E}">
        <p14:creationId xmlns:p14="http://schemas.microsoft.com/office/powerpoint/2010/main" val="257716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581400" cy="6858000"/>
          </a:xfrm>
          <a:prstGeom prst="rect">
            <a:avLst/>
          </a:prstGeom>
          <a:solidFill>
            <a:srgbClr val="0D345B">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ight"/>
              <a:ea typeface="+mn-ea"/>
              <a:cs typeface="+mn-cs"/>
            </a:endParaRPr>
          </a:p>
        </p:txBody>
      </p:sp>
      <p:sp>
        <p:nvSpPr>
          <p:cNvPr id="4" name="TextBox 3"/>
          <p:cNvSpPr txBox="1"/>
          <p:nvPr/>
        </p:nvSpPr>
        <p:spPr>
          <a:xfrm>
            <a:off x="385012" y="1800229"/>
            <a:ext cx="3013509"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891A7">
                    <a:lumMod val="40000"/>
                    <a:lumOff val="60000"/>
                  </a:srgbClr>
                </a:solidFill>
                <a:effectLst/>
                <a:uLnTx/>
                <a:uFillTx/>
                <a:latin typeface="Avenir Light"/>
                <a:ea typeface="+mn-ea"/>
                <a:cs typeface="+mn-cs"/>
              </a:rPr>
              <a:t>THE CASCADE OF SERVICES </a:t>
            </a:r>
            <a:r>
              <a:rPr kumimoji="0" lang="en-US" sz="2400" b="0" i="0" u="none" strike="noStrike" kern="1200" cap="none" spc="0" normalizeH="0" baseline="0" noProof="0" dirty="0">
                <a:ln>
                  <a:noFill/>
                </a:ln>
                <a:solidFill>
                  <a:prstClr val="white"/>
                </a:solidFill>
                <a:effectLst/>
                <a:uLnTx/>
                <a:uFillTx/>
                <a:latin typeface="Avenir Light"/>
                <a:ea typeface="+mn-ea"/>
                <a:cs typeface="+mn-cs"/>
              </a:rPr>
              <a:t>For Preventing Mother-to-Child Transmission of HIV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venir Light"/>
                <a:ea typeface="+mn-ea"/>
                <a:cs typeface="+mn-cs"/>
              </a:rPr>
              <a:t>(PMTCT)</a:t>
            </a:r>
            <a:endParaRPr kumimoji="0" lang="en-US" sz="2400" b="0" i="0" u="none" strike="noStrike" kern="1200" cap="none" spc="0" normalizeH="0" baseline="0" noProof="0" dirty="0">
              <a:ln>
                <a:noFill/>
              </a:ln>
              <a:solidFill>
                <a:srgbClr val="3891A7">
                  <a:lumMod val="20000"/>
                  <a:lumOff val="80000"/>
                </a:srgbClr>
              </a:solidFill>
              <a:effectLst/>
              <a:uLnTx/>
              <a:uFillTx/>
              <a:latin typeface="Avenir Light"/>
              <a:ea typeface="+mn-ea"/>
              <a:cs typeface="+mn-cs"/>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3311" y="589936"/>
            <a:ext cx="6545671" cy="5869858"/>
          </a:xfrm>
          <a:prstGeom prst="rect">
            <a:avLst/>
          </a:prstGeom>
        </p:spPr>
      </p:pic>
    </p:spTree>
    <p:extLst>
      <p:ext uri="{BB962C8B-B14F-4D97-AF65-F5344CB8AC3E}">
        <p14:creationId xmlns:p14="http://schemas.microsoft.com/office/powerpoint/2010/main" val="241572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581400" cy="6858000"/>
          </a:xfrm>
          <a:prstGeom prst="rect">
            <a:avLst/>
          </a:prstGeom>
          <a:solidFill>
            <a:srgbClr val="0D345B">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3861">
                  <a:lumMod val="50000"/>
                </a:srgbClr>
              </a:solidFill>
              <a:effectLst/>
              <a:uLnTx/>
              <a:uFillTx/>
              <a:latin typeface="Avenir Light"/>
              <a:ea typeface="+mn-ea"/>
              <a:cs typeface="+mn-cs"/>
            </a:endParaRPr>
          </a:p>
        </p:txBody>
      </p:sp>
      <p:sp>
        <p:nvSpPr>
          <p:cNvPr id="4" name="TextBox 3"/>
          <p:cNvSpPr txBox="1"/>
          <p:nvPr/>
        </p:nvSpPr>
        <p:spPr>
          <a:xfrm>
            <a:off x="385012" y="1800229"/>
            <a:ext cx="3013509"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891A7">
                    <a:lumMod val="40000"/>
                    <a:lumOff val="60000"/>
                  </a:srgbClr>
                </a:solidFill>
                <a:effectLst/>
                <a:uLnTx/>
                <a:uFillTx/>
                <a:latin typeface="Avenir Light"/>
                <a:ea typeface="+mn-ea"/>
                <a:cs typeface="+mn-cs"/>
              </a:rPr>
              <a:t>THE CASCADE OF SERVICES </a:t>
            </a:r>
            <a:r>
              <a:rPr kumimoji="0" lang="en-US" sz="2400" b="0" i="0" u="none" strike="noStrike" kern="1200" cap="none" spc="0" normalizeH="0" baseline="0" noProof="0" dirty="0">
                <a:ln>
                  <a:noFill/>
                </a:ln>
                <a:solidFill>
                  <a:prstClr val="white"/>
                </a:solidFill>
                <a:effectLst/>
                <a:uLnTx/>
                <a:uFillTx/>
                <a:latin typeface="Avenir Light"/>
                <a:ea typeface="+mn-ea"/>
                <a:cs typeface="+mn-cs"/>
              </a:rPr>
              <a:t>For Preventing Mother-to-Child Transmission of HIV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venir Light"/>
                <a:ea typeface="+mn-ea"/>
                <a:cs typeface="+mn-cs"/>
              </a:rPr>
              <a:t>(PMTCT)</a:t>
            </a:r>
            <a:endParaRPr kumimoji="0" lang="en-US" sz="2400" b="0" i="0" u="none" strike="noStrike" kern="1200" cap="none" spc="0" normalizeH="0" baseline="0" noProof="0" dirty="0">
              <a:ln>
                <a:noFill/>
              </a:ln>
              <a:solidFill>
                <a:srgbClr val="3891A7">
                  <a:lumMod val="20000"/>
                  <a:lumOff val="80000"/>
                </a:srgbClr>
              </a:solidFill>
              <a:effectLst/>
              <a:uLnTx/>
              <a:uFillTx/>
              <a:latin typeface="Avenir Light"/>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7033" y="543024"/>
            <a:ext cx="7108723" cy="5844395"/>
          </a:xfrm>
          <a:prstGeom prst="rect">
            <a:avLst/>
          </a:prstGeom>
        </p:spPr>
      </p:pic>
    </p:spTree>
    <p:extLst>
      <p:ext uri="{BB962C8B-B14F-4D97-AF65-F5344CB8AC3E}">
        <p14:creationId xmlns:p14="http://schemas.microsoft.com/office/powerpoint/2010/main" val="1378331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581400" cy="6858000"/>
          </a:xfrm>
          <a:prstGeom prst="rect">
            <a:avLst/>
          </a:prstGeom>
          <a:solidFill>
            <a:srgbClr val="0D345B">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ight"/>
              <a:ea typeface="+mn-ea"/>
              <a:cs typeface="+mn-cs"/>
            </a:endParaRPr>
          </a:p>
        </p:txBody>
      </p:sp>
      <p:sp>
        <p:nvSpPr>
          <p:cNvPr id="4" name="TextBox 3"/>
          <p:cNvSpPr txBox="1"/>
          <p:nvPr/>
        </p:nvSpPr>
        <p:spPr>
          <a:xfrm>
            <a:off x="385012" y="1800229"/>
            <a:ext cx="3013509"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891A7">
                    <a:lumMod val="40000"/>
                    <a:lumOff val="60000"/>
                  </a:srgbClr>
                </a:solidFill>
                <a:effectLst/>
                <a:uLnTx/>
                <a:uFillTx/>
                <a:latin typeface="Avenir Light"/>
                <a:ea typeface="+mn-ea"/>
                <a:cs typeface="+mn-cs"/>
              </a:rPr>
              <a:t>THE CASCADE OF SERVICES </a:t>
            </a:r>
            <a:r>
              <a:rPr kumimoji="0" lang="en-US" sz="2400" b="0" i="0" u="none" strike="noStrike" kern="1200" cap="none" spc="0" normalizeH="0" baseline="0" noProof="0" dirty="0">
                <a:ln>
                  <a:noFill/>
                </a:ln>
                <a:solidFill>
                  <a:prstClr val="white"/>
                </a:solidFill>
                <a:effectLst/>
                <a:uLnTx/>
                <a:uFillTx/>
                <a:latin typeface="Avenir Light"/>
                <a:ea typeface="+mn-ea"/>
                <a:cs typeface="+mn-cs"/>
              </a:rPr>
              <a:t>For Preventing Mother-to-Child Transmission of HIV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venir Light"/>
                <a:ea typeface="+mn-ea"/>
                <a:cs typeface="+mn-cs"/>
              </a:rPr>
              <a:t>(PMTCT)</a:t>
            </a:r>
            <a:endParaRPr kumimoji="0" lang="en-US" sz="2400" b="0" i="0" u="none" strike="noStrike" kern="1200" cap="none" spc="0" normalizeH="0" baseline="0" noProof="0" dirty="0">
              <a:ln>
                <a:noFill/>
              </a:ln>
              <a:solidFill>
                <a:srgbClr val="3891A7">
                  <a:lumMod val="20000"/>
                  <a:lumOff val="80000"/>
                </a:srgbClr>
              </a:solidFill>
              <a:effectLst/>
              <a:uLnTx/>
              <a:uFillTx/>
              <a:latin typeface="Avenir Light"/>
              <a:ea typeface="+mn-ea"/>
              <a:cs typeface="+mn-cs"/>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1939" y="545698"/>
            <a:ext cx="7103816" cy="5840361"/>
          </a:xfrm>
          <a:prstGeom prst="rect">
            <a:avLst/>
          </a:prstGeom>
        </p:spPr>
      </p:pic>
    </p:spTree>
    <p:extLst>
      <p:ext uri="{BB962C8B-B14F-4D97-AF65-F5344CB8AC3E}">
        <p14:creationId xmlns:p14="http://schemas.microsoft.com/office/powerpoint/2010/main" val="1475599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cctv-africa.com/wp-content/photo-gallery/2016/06/o-MOTHER-AND-BABY-facebook.jpg"/>
          <p:cNvPicPr>
            <a:picLocks noChangeAspect="1" noChangeArrowheads="1"/>
          </p:cNvPicPr>
          <p:nvPr/>
        </p:nvPicPr>
        <p:blipFill rotWithShape="1">
          <a:blip r:embed="rId3"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0" y="0"/>
            <a:ext cx="6854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1" y="0"/>
            <a:ext cx="6854999" cy="6858000"/>
          </a:xfrm>
          <a:prstGeom prst="rect">
            <a:avLst/>
          </a:prstGeom>
          <a:gradFill flip="none" rotWithShape="1">
            <a:gsLst>
              <a:gs pos="0">
                <a:srgbClr val="0D345B">
                  <a:shade val="30000"/>
                  <a:satMod val="115000"/>
                  <a:alpha val="94000"/>
                </a:srgbClr>
              </a:gs>
              <a:gs pos="50000">
                <a:srgbClr val="0D345B">
                  <a:shade val="67500"/>
                  <a:satMod val="115000"/>
                  <a:alpha val="78000"/>
                </a:srgbClr>
              </a:gs>
              <a:gs pos="100000">
                <a:srgbClr val="0D345B">
                  <a:shade val="100000"/>
                  <a:satMod val="115000"/>
                  <a:alpha val="68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ight"/>
              <a:ea typeface="+mn-ea"/>
              <a:cs typeface="+mn-cs"/>
            </a:endParaRPr>
          </a:p>
        </p:txBody>
      </p:sp>
      <p:sp>
        <p:nvSpPr>
          <p:cNvPr id="2" name="TextBox 1"/>
          <p:cNvSpPr txBox="1"/>
          <p:nvPr/>
        </p:nvSpPr>
        <p:spPr>
          <a:xfrm>
            <a:off x="497311" y="665227"/>
            <a:ext cx="3732303" cy="584776"/>
          </a:xfrm>
          <a:prstGeom prst="rect">
            <a:avLst/>
          </a:prstGeom>
          <a:noFill/>
          <a:effectLst>
            <a:outerShdw blurRad="139700" dist="762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Light"/>
                <a:ea typeface="+mn-ea"/>
                <a:cs typeface="+mn-cs"/>
              </a:rPr>
              <a:t>EFFECT OF THIS</a:t>
            </a:r>
          </a:p>
        </p:txBody>
      </p:sp>
      <p:sp>
        <p:nvSpPr>
          <p:cNvPr id="14" name="TextBox 13"/>
          <p:cNvSpPr txBox="1"/>
          <p:nvPr/>
        </p:nvSpPr>
        <p:spPr>
          <a:xfrm>
            <a:off x="7681159" y="4759214"/>
            <a:ext cx="289459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13861"/>
                </a:solidFill>
                <a:effectLst/>
                <a:uLnTx/>
                <a:uFillTx/>
                <a:latin typeface="Avenir Light"/>
                <a:ea typeface="+mn-ea"/>
                <a:cs typeface="+mn-cs"/>
              </a:rPr>
              <a:t>of untreated infants die within 1 year</a:t>
            </a:r>
            <a:endParaRPr kumimoji="0" lang="en-US" sz="2800" b="0" i="0" u="none" strike="noStrike" kern="1200" cap="none" spc="0" normalizeH="0" baseline="0" noProof="0" dirty="0">
              <a:ln>
                <a:noFill/>
              </a:ln>
              <a:solidFill>
                <a:srgbClr val="000000"/>
              </a:solidFill>
              <a:effectLst/>
              <a:uLnTx/>
              <a:uFillTx/>
              <a:latin typeface="Avenir Light"/>
              <a:ea typeface="+mn-ea"/>
              <a:cs typeface="+mn-cs"/>
            </a:endParaRPr>
          </a:p>
        </p:txBody>
      </p:sp>
      <p:sp>
        <p:nvSpPr>
          <p:cNvPr id="8" name="Rectangle 7"/>
          <p:cNvSpPr/>
          <p:nvPr/>
        </p:nvSpPr>
        <p:spPr>
          <a:xfrm>
            <a:off x="7575896" y="3188336"/>
            <a:ext cx="3720755" cy="18620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srgbClr val="3891A7">
                    <a:lumMod val="75000"/>
                  </a:srgbClr>
                </a:solidFill>
                <a:effectLst/>
                <a:uLnTx/>
                <a:uFillTx/>
                <a:latin typeface="Avenir Light"/>
                <a:ea typeface="+mn-ea"/>
                <a:cs typeface="+mn-cs"/>
              </a:rPr>
              <a:t>50%</a:t>
            </a:r>
          </a:p>
        </p:txBody>
      </p:sp>
      <p:cxnSp>
        <p:nvCxnSpPr>
          <p:cNvPr id="18" name="Straight Connector 17"/>
          <p:cNvCxnSpPr/>
          <p:nvPr/>
        </p:nvCxnSpPr>
        <p:spPr>
          <a:xfrm flipV="1">
            <a:off x="497311" y="3103091"/>
            <a:ext cx="11999495" cy="0"/>
          </a:xfrm>
          <a:prstGeom prst="line">
            <a:avLst/>
          </a:prstGeom>
          <a:ln w="19050">
            <a:solidFill>
              <a:schemeClr val="accent1">
                <a:lumMod val="60000"/>
                <a:lumOff val="4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97313" y="1188192"/>
            <a:ext cx="5938953" cy="1938992"/>
          </a:xfrm>
          <a:prstGeom prst="rect">
            <a:avLst/>
          </a:prstGeom>
          <a:noFill/>
          <a:effectLst>
            <a:outerShdw blurRad="139700" dist="762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891A7">
                    <a:lumMod val="40000"/>
                    <a:lumOff val="60000"/>
                  </a:srgbClr>
                </a:solidFill>
                <a:effectLst/>
                <a:uLnTx/>
                <a:uFillTx/>
                <a:latin typeface="Avenir Light"/>
                <a:ea typeface="+mn-ea"/>
                <a:cs typeface="+mn-cs"/>
              </a:rPr>
              <a:t>COMPLEX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891A7">
                    <a:lumMod val="40000"/>
                    <a:lumOff val="60000"/>
                  </a:srgbClr>
                </a:solidFill>
                <a:effectLst/>
                <a:uLnTx/>
                <a:uFillTx/>
                <a:latin typeface="Avenir Light"/>
                <a:ea typeface="+mn-ea"/>
                <a:cs typeface="+mn-cs"/>
              </a:rPr>
              <a:t>CASCADE</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3556" y="3600060"/>
            <a:ext cx="3115200" cy="2318288"/>
          </a:xfrm>
          <a:prstGeom prst="rect">
            <a:avLst/>
          </a:prstGeom>
        </p:spPr>
      </p:pic>
    </p:spTree>
    <p:extLst>
      <p:ext uri="{BB962C8B-B14F-4D97-AF65-F5344CB8AC3E}">
        <p14:creationId xmlns:p14="http://schemas.microsoft.com/office/powerpoint/2010/main" val="2265572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41240" y="0"/>
            <a:ext cx="12192000" cy="6858000"/>
            <a:chOff x="-5041240" y="0"/>
            <a:chExt cx="12192000" cy="6858000"/>
          </a:xfrm>
        </p:grpSpPr>
        <p:pic>
          <p:nvPicPr>
            <p:cNvPr id="10" name="Picture 2" descr="http://cctv-africa.com/wp-content/photo-gallery/2016/06/o-MOTHER-AND-BABY-facebook.jpg"/>
            <p:cNvPicPr>
              <a:picLocks noChangeAspect="1" noChangeArrowheads="1"/>
            </p:cNvPicPr>
            <p:nvPr/>
          </p:nvPicPr>
          <p:blipFill rotWithShape="1">
            <a:blip r:embed="rId3"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5041240" y="0"/>
              <a:ext cx="12191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5041240" y="0"/>
              <a:ext cx="12192000" cy="6858000"/>
            </a:xfrm>
            <a:prstGeom prst="rect">
              <a:avLst/>
            </a:prstGeom>
            <a:gradFill flip="none" rotWithShape="1">
              <a:gsLst>
                <a:gs pos="0">
                  <a:srgbClr val="113861">
                    <a:shade val="30000"/>
                    <a:satMod val="115000"/>
                    <a:alpha val="90000"/>
                  </a:srgbClr>
                </a:gs>
                <a:gs pos="50000">
                  <a:srgbClr val="113861">
                    <a:shade val="67500"/>
                    <a:satMod val="115000"/>
                    <a:alpha val="90000"/>
                  </a:srgbClr>
                </a:gs>
                <a:gs pos="100000">
                  <a:srgbClr val="113861">
                    <a:shade val="100000"/>
                    <a:satMod val="115000"/>
                    <a:alpha val="9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ight"/>
                <a:ea typeface="+mn-ea"/>
                <a:cs typeface="+mn-cs"/>
              </a:endParaRPr>
            </a:p>
          </p:txBody>
        </p:sp>
      </p:grpSp>
      <p:sp>
        <p:nvSpPr>
          <p:cNvPr id="14" name="TextBox 13"/>
          <p:cNvSpPr txBox="1"/>
          <p:nvPr/>
        </p:nvSpPr>
        <p:spPr>
          <a:xfrm>
            <a:off x="7681165" y="4759211"/>
            <a:ext cx="3577393" cy="1569658"/>
          </a:xfrm>
          <a:prstGeom prst="rect">
            <a:avLst/>
          </a:prstGeom>
          <a:noFill/>
        </p:spPr>
        <p:txBody>
          <a:bodyPr wrap="square" lIns="91438" tIns="45719" rIns="91438" bIns="4571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33862"/>
                </a:solidFill>
                <a:effectLst/>
                <a:uLnTx/>
                <a:uFillTx/>
                <a:latin typeface="Avenir Light"/>
                <a:ea typeface="+mn-ea"/>
                <a:cs typeface="+mn-cs"/>
              </a:rPr>
              <a:t>That mHealth interventions can improve retention</a:t>
            </a:r>
          </a:p>
        </p:txBody>
      </p:sp>
      <p:sp>
        <p:nvSpPr>
          <p:cNvPr id="8" name="Rectangle 7"/>
          <p:cNvSpPr/>
          <p:nvPr/>
        </p:nvSpPr>
        <p:spPr>
          <a:xfrm>
            <a:off x="7575897" y="3702688"/>
            <a:ext cx="4254155" cy="1015661"/>
          </a:xfrm>
          <a:prstGeom prst="rect">
            <a:avLst/>
          </a:prstGeom>
        </p:spPr>
        <p:txBody>
          <a:bodyPr wrap="square" lIns="91438" tIns="45719" rIns="91438" bIns="45719">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133862"/>
                </a:solidFill>
                <a:effectLst/>
                <a:uLnTx/>
                <a:uFillTx/>
                <a:latin typeface="Avenir Light"/>
                <a:ea typeface="+mn-ea"/>
                <a:cs typeface="+mn-cs"/>
              </a:rPr>
              <a:t>EVIDENCE</a:t>
            </a:r>
          </a:p>
        </p:txBody>
      </p:sp>
      <p:cxnSp>
        <p:nvCxnSpPr>
          <p:cNvPr id="18" name="Straight Connector 17"/>
          <p:cNvCxnSpPr/>
          <p:nvPr/>
        </p:nvCxnSpPr>
        <p:spPr>
          <a:xfrm flipV="1">
            <a:off x="2310250" y="3103092"/>
            <a:ext cx="10186559" cy="0"/>
          </a:xfrm>
          <a:prstGeom prst="line">
            <a:avLst/>
          </a:prstGeom>
          <a:ln w="19050">
            <a:solidFill>
              <a:schemeClr val="accent1">
                <a:lumMod val="60000"/>
                <a:lumOff val="4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7470" y="3975749"/>
            <a:ext cx="1963679" cy="1963679"/>
          </a:xfrm>
          <a:prstGeom prst="rect">
            <a:avLst/>
          </a:prstGeom>
        </p:spPr>
      </p:pic>
      <p:grpSp>
        <p:nvGrpSpPr>
          <p:cNvPr id="15" name="Group 14"/>
          <p:cNvGrpSpPr/>
          <p:nvPr/>
        </p:nvGrpSpPr>
        <p:grpSpPr>
          <a:xfrm>
            <a:off x="497314" y="779534"/>
            <a:ext cx="6175799" cy="2300844"/>
            <a:chOff x="497306" y="779526"/>
            <a:chExt cx="6175798" cy="2300843"/>
          </a:xfrm>
        </p:grpSpPr>
        <p:sp>
          <p:nvSpPr>
            <p:cNvPr id="16" name="Rectangle 15"/>
            <p:cNvSpPr/>
            <p:nvPr/>
          </p:nvSpPr>
          <p:spPr>
            <a:xfrm>
              <a:off x="2371725" y="2334171"/>
              <a:ext cx="1049232" cy="574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Avenir Light"/>
                <a:ea typeface="+mn-ea"/>
                <a:cs typeface="+mn-cs"/>
              </a:endParaRPr>
            </a:p>
          </p:txBody>
        </p:sp>
        <p:sp>
          <p:nvSpPr>
            <p:cNvPr id="17" name="TextBox 16"/>
            <p:cNvSpPr txBox="1"/>
            <p:nvPr/>
          </p:nvSpPr>
          <p:spPr>
            <a:xfrm>
              <a:off x="603834" y="779526"/>
              <a:ext cx="37323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venir Light"/>
                  <a:ea typeface="+mn-ea"/>
                  <a:cs typeface="+mn-cs"/>
                </a:rPr>
                <a:t>CLOSING THE</a:t>
              </a:r>
            </a:p>
          </p:txBody>
        </p:sp>
        <p:sp>
          <p:nvSpPr>
            <p:cNvPr id="19" name="TextBox 18"/>
            <p:cNvSpPr txBox="1"/>
            <p:nvPr/>
          </p:nvSpPr>
          <p:spPr>
            <a:xfrm>
              <a:off x="497306" y="1435842"/>
              <a:ext cx="5938953" cy="1015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lumMod val="75000"/>
                    </a:prstClr>
                  </a:solidFill>
                  <a:effectLst/>
                  <a:uLnTx/>
                  <a:uFillTx/>
                  <a:latin typeface="Avenir Light"/>
                  <a:ea typeface="+mn-ea"/>
                  <a:cs typeface="+mn-cs"/>
                </a:rPr>
                <a:t>RETE     NTION</a:t>
              </a:r>
            </a:p>
          </p:txBody>
        </p:sp>
        <p:sp>
          <p:nvSpPr>
            <p:cNvPr id="20" name="TextBox 19"/>
            <p:cNvSpPr txBox="1"/>
            <p:nvPr/>
          </p:nvSpPr>
          <p:spPr>
            <a:xfrm>
              <a:off x="3331319" y="2141650"/>
              <a:ext cx="3341785"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a:ln>
                    <a:noFill/>
                  </a:ln>
                  <a:solidFill>
                    <a:prstClr val="white">
                      <a:lumMod val="75000"/>
                    </a:prstClr>
                  </a:solidFill>
                  <a:effectLst/>
                  <a:uLnTx/>
                  <a:uFillTx/>
                  <a:latin typeface="Avenir Light"/>
                  <a:ea typeface="+mn-ea"/>
                  <a:cs typeface="+mn-cs"/>
                </a:rPr>
                <a:t>:</a:t>
              </a:r>
              <a:r>
                <a:rPr kumimoji="0" lang="en-US" sz="5500" b="0" i="0" u="none" strike="noStrike" kern="1200" cap="none" spc="0" normalizeH="0" baseline="0" noProof="0" dirty="0">
                  <a:ln>
                    <a:noFill/>
                  </a:ln>
                  <a:solidFill>
                    <a:srgbClr val="3891A7">
                      <a:lumMod val="60000"/>
                      <a:lumOff val="40000"/>
                    </a:srgbClr>
                  </a:solidFill>
                  <a:effectLst/>
                  <a:uLnTx/>
                  <a:uFillTx/>
                  <a:latin typeface="Avenir Light"/>
                  <a:ea typeface="+mn-ea"/>
                  <a:cs typeface="+mn-cs"/>
                </a:rPr>
                <a:t> </a:t>
              </a:r>
              <a:r>
                <a:rPr kumimoji="0" lang="en-US" sz="5500" b="0" i="0" u="none" strike="noStrike" kern="1200" cap="none" spc="0" normalizeH="0" baseline="0" noProof="0" dirty="0" err="1">
                  <a:ln>
                    <a:noFill/>
                  </a:ln>
                  <a:solidFill>
                    <a:srgbClr val="3891A7">
                      <a:lumMod val="60000"/>
                      <a:lumOff val="40000"/>
                    </a:srgbClr>
                  </a:solidFill>
                  <a:effectLst/>
                  <a:uLnTx/>
                  <a:uFillTx/>
                  <a:latin typeface="Avenir Light"/>
                  <a:ea typeface="+mn-ea"/>
                  <a:cs typeface="+mn-cs"/>
                </a:rPr>
                <a:t>mHealth</a:t>
              </a:r>
              <a:endParaRPr kumimoji="0" lang="en-US" sz="5500" b="0" i="0" u="none" strike="noStrike" kern="1200" cap="none" spc="0" normalizeH="0" baseline="0" noProof="0" dirty="0">
                <a:ln>
                  <a:noFill/>
                </a:ln>
                <a:solidFill>
                  <a:srgbClr val="3891A7">
                    <a:lumMod val="60000"/>
                    <a:lumOff val="40000"/>
                  </a:srgbClr>
                </a:solidFill>
                <a:effectLst/>
                <a:uLnTx/>
                <a:uFillTx/>
                <a:latin typeface="Avenir Light"/>
                <a:ea typeface="+mn-ea"/>
                <a:cs typeface="+mn-cs"/>
              </a:endParaRPr>
            </a:p>
          </p:txBody>
        </p:sp>
        <p:sp>
          <p:nvSpPr>
            <p:cNvPr id="21" name="TextBox 20"/>
            <p:cNvSpPr txBox="1"/>
            <p:nvPr/>
          </p:nvSpPr>
          <p:spPr>
            <a:xfrm>
              <a:off x="2289291" y="2336542"/>
              <a:ext cx="1238171" cy="646331"/>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D345B"/>
                  </a:solidFill>
                  <a:effectLst/>
                  <a:uLnTx/>
                  <a:uFillTx/>
                  <a:latin typeface="Avenir Light"/>
                  <a:ea typeface="+mn-ea"/>
                  <a:cs typeface="+mn-cs"/>
                </a:rPr>
                <a:t>GAP</a:t>
              </a:r>
            </a:p>
          </p:txBody>
        </p:sp>
      </p:grpSp>
    </p:spTree>
    <p:extLst>
      <p:ext uri="{BB962C8B-B14F-4D97-AF65-F5344CB8AC3E}">
        <p14:creationId xmlns:p14="http://schemas.microsoft.com/office/powerpoint/2010/main" val="4009470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8BE2E-B359-21CB-C993-60DF36EF4E7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2561C5-27D1-AAA8-FED1-0A76C88E65FB}"/>
              </a:ext>
            </a:extLst>
          </p:cNvPr>
          <p:cNvSpPr>
            <a:spLocks noGrp="1"/>
          </p:cNvSpPr>
          <p:nvPr>
            <p:ph type="subTitle" idx="4294967295"/>
          </p:nvPr>
        </p:nvSpPr>
        <p:spPr>
          <a:xfrm>
            <a:off x="3966526" y="1576461"/>
            <a:ext cx="7367516" cy="4488352"/>
          </a:xfrm>
          <a:prstGeom prst="rect">
            <a:avLst/>
          </a:prstGeom>
        </p:spPr>
        <p:txBody>
          <a:bodyPr anchor="ctr"/>
          <a:lstStyle/>
          <a:p>
            <a:pPr marL="457200" indent="-457200">
              <a:lnSpc>
                <a:spcPct val="100000"/>
              </a:lnSpc>
              <a:buFont typeface="+mj-lt"/>
              <a:buAutoNum type="arabicPeriod"/>
            </a:pPr>
            <a:r>
              <a:rPr lang="en-US" sz="2400" b="1" spc="-150" dirty="0"/>
              <a:t>Text Messaging after Adult Male Circumcision</a:t>
            </a:r>
          </a:p>
          <a:p>
            <a:pPr marL="457200" indent="-457200">
              <a:lnSpc>
                <a:spcPct val="100000"/>
              </a:lnSpc>
              <a:buFont typeface="+mj-lt"/>
              <a:buAutoNum type="arabicPeriod"/>
            </a:pPr>
            <a:endParaRPr lang="en-US" sz="2400" b="1" spc="-150" dirty="0">
              <a:solidFill>
                <a:schemeClr val="bg1">
                  <a:lumMod val="65000"/>
                </a:schemeClr>
              </a:solidFill>
            </a:endParaRPr>
          </a:p>
          <a:p>
            <a:pPr marL="457200" indent="-457200">
              <a:lnSpc>
                <a:spcPct val="100000"/>
              </a:lnSpc>
              <a:buFont typeface="+mj-lt"/>
              <a:buAutoNum type="arabicPeriod"/>
            </a:pPr>
            <a:r>
              <a:rPr lang="en-US" sz="2400" b="1" spc="-150" dirty="0">
                <a:solidFill>
                  <a:schemeClr val="bg1">
                    <a:lumMod val="65000"/>
                  </a:schemeClr>
                </a:solidFill>
              </a:rPr>
              <a:t>Improving Uptake of Early Infant Diagnosis of HIV</a:t>
            </a:r>
            <a:br>
              <a:rPr lang="en-US" sz="2400" b="1" spc="-150" dirty="0"/>
            </a:br>
            <a:endParaRPr lang="en-US" sz="2400" b="1" spc="-150" dirty="0"/>
          </a:p>
          <a:p>
            <a:pPr marL="457200" indent="-457200">
              <a:lnSpc>
                <a:spcPct val="100000"/>
              </a:lnSpc>
              <a:buFont typeface="+mj-lt"/>
              <a:buAutoNum type="arabicPeriod"/>
            </a:pPr>
            <a:r>
              <a:rPr lang="en-US" sz="2400" b="1" spc="-150" dirty="0">
                <a:solidFill>
                  <a:schemeClr val="bg1">
                    <a:lumMod val="65000"/>
                  </a:schemeClr>
                </a:solidFill>
              </a:rPr>
              <a:t>Texting Improves Testing: a cluster randomized, stepped-wedge trial to improve retention in care</a:t>
            </a:r>
          </a:p>
          <a:p>
            <a:pPr marL="457200" indent="-457200">
              <a:lnSpc>
                <a:spcPct val="100000"/>
              </a:lnSpc>
              <a:buFont typeface="+mj-lt"/>
              <a:buAutoNum type="arabicPeriod"/>
            </a:pPr>
            <a:endParaRPr lang="en-US" sz="2400" b="1" spc="-150" dirty="0">
              <a:solidFill>
                <a:schemeClr val="bg1">
                  <a:lumMod val="65000"/>
                </a:schemeClr>
              </a:solidFill>
            </a:endParaRPr>
          </a:p>
          <a:p>
            <a:pPr marL="457200" indent="-457200">
              <a:lnSpc>
                <a:spcPct val="100000"/>
              </a:lnSpc>
              <a:buFont typeface="+mj-lt"/>
              <a:buAutoNum type="arabicPeriod"/>
            </a:pPr>
            <a:r>
              <a:rPr lang="en-US" sz="2400" b="1" spc="-150" dirty="0">
                <a:solidFill>
                  <a:schemeClr val="bg1">
                    <a:lumMod val="65000"/>
                  </a:schemeClr>
                </a:solidFill>
              </a:rPr>
              <a:t>Conclusions</a:t>
            </a:r>
          </a:p>
          <a:p>
            <a:pPr marL="457200" indent="-457200">
              <a:lnSpc>
                <a:spcPct val="100000"/>
              </a:lnSpc>
              <a:buFont typeface="+mj-lt"/>
              <a:buAutoNum type="arabicPeriod"/>
            </a:pPr>
            <a:endParaRPr lang="en-US" sz="2400" b="1" spc="-150" dirty="0"/>
          </a:p>
        </p:txBody>
      </p:sp>
      <p:sp>
        <p:nvSpPr>
          <p:cNvPr id="6" name="Title 1">
            <a:extLst>
              <a:ext uri="{FF2B5EF4-FFF2-40B4-BE49-F238E27FC236}">
                <a16:creationId xmlns:a16="http://schemas.microsoft.com/office/drawing/2014/main" id="{AE216C96-9A4C-D58E-05B7-743919B70644}"/>
              </a:ext>
            </a:extLst>
          </p:cNvPr>
          <p:cNvSpPr txBox="1">
            <a:spLocks/>
          </p:cNvSpPr>
          <p:nvPr/>
        </p:nvSpPr>
        <p:spPr>
          <a:xfrm>
            <a:off x="334886" y="3067844"/>
            <a:ext cx="4323347" cy="7223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Inter Bold"/>
                <a:ea typeface="+mj-ea"/>
                <a:cs typeface="+mj-cs"/>
              </a:rPr>
              <a:t>OUTLINE</a:t>
            </a:r>
            <a:endParaRPr kumimoji="0" lang="en-KE" sz="4400" b="0" i="0" u="none" strike="noStrike" kern="1200" cap="none" spc="0" normalizeH="0" baseline="0" noProof="0" dirty="0">
              <a:ln>
                <a:noFill/>
              </a:ln>
              <a:solidFill>
                <a:prstClr val="black"/>
              </a:solidFill>
              <a:effectLst/>
              <a:uLnTx/>
              <a:uFillTx/>
              <a:latin typeface="Inter Bold"/>
              <a:ea typeface="+mj-ea"/>
              <a:cs typeface="+mj-cs"/>
            </a:endParaRPr>
          </a:p>
        </p:txBody>
      </p:sp>
      <p:cxnSp>
        <p:nvCxnSpPr>
          <p:cNvPr id="5" name="Straight Connector 4">
            <a:extLst>
              <a:ext uri="{FF2B5EF4-FFF2-40B4-BE49-F238E27FC236}">
                <a16:creationId xmlns:a16="http://schemas.microsoft.com/office/drawing/2014/main" id="{9AC9CE45-33F1-A82A-FE14-139267AA39D4}"/>
              </a:ext>
            </a:extLst>
          </p:cNvPr>
          <p:cNvCxnSpPr>
            <a:cxnSpLocks/>
          </p:cNvCxnSpPr>
          <p:nvPr/>
        </p:nvCxnSpPr>
        <p:spPr>
          <a:xfrm>
            <a:off x="3631368" y="593984"/>
            <a:ext cx="0" cy="5541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04F3FD8-6A23-F053-FBBE-273510BBB8A5}"/>
              </a:ext>
            </a:extLst>
          </p:cNvPr>
          <p:cNvCxnSpPr>
            <a:cxnSpLocks/>
          </p:cNvCxnSpPr>
          <p:nvPr/>
        </p:nvCxnSpPr>
        <p:spPr>
          <a:xfrm>
            <a:off x="0" y="1085222"/>
            <a:ext cx="753914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2841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stCxn id="61" idx="3"/>
            <a:endCxn id="64" idx="1"/>
          </p:cNvCxnSpPr>
          <p:nvPr/>
        </p:nvCxnSpPr>
        <p:spPr>
          <a:xfrm flipV="1">
            <a:off x="2740485" y="1235941"/>
            <a:ext cx="877447" cy="66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64" idx="3"/>
            <a:endCxn id="65" idx="1"/>
          </p:cNvCxnSpPr>
          <p:nvPr/>
        </p:nvCxnSpPr>
        <p:spPr>
          <a:xfrm flipV="1">
            <a:off x="5751531" y="1235281"/>
            <a:ext cx="877447" cy="66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65" idx="3"/>
            <a:endCxn id="62" idx="1"/>
          </p:cNvCxnSpPr>
          <p:nvPr/>
        </p:nvCxnSpPr>
        <p:spPr>
          <a:xfrm>
            <a:off x="8762575" y="1235280"/>
            <a:ext cx="877448" cy="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85" name="Group 84"/>
          <p:cNvGrpSpPr/>
          <p:nvPr/>
        </p:nvGrpSpPr>
        <p:grpSpPr>
          <a:xfrm>
            <a:off x="606885" y="655960"/>
            <a:ext cx="2133601" cy="1746056"/>
            <a:chOff x="522301" y="4099472"/>
            <a:chExt cx="1600201" cy="1746058"/>
          </a:xfrm>
        </p:grpSpPr>
        <p:sp>
          <p:nvSpPr>
            <p:cNvPr id="59" name="TextBox 58"/>
            <p:cNvSpPr txBox="1"/>
            <p:nvPr/>
          </p:nvSpPr>
          <p:spPr>
            <a:xfrm>
              <a:off x="522302" y="5260753"/>
              <a:ext cx="1600200" cy="58477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13861"/>
                  </a:solidFill>
                  <a:effectLst/>
                  <a:uLnTx/>
                  <a:uFillTx/>
                  <a:latin typeface="Arial"/>
                  <a:ea typeface="+mn-ea"/>
                  <a:cs typeface="Arial"/>
                </a:rPr>
                <a:t>Characterize and describe intervention</a:t>
              </a:r>
            </a:p>
          </p:txBody>
        </p:sp>
        <p:sp>
          <p:nvSpPr>
            <p:cNvPr id="61" name="Rectangle 60"/>
            <p:cNvSpPr/>
            <p:nvPr/>
          </p:nvSpPr>
          <p:spPr>
            <a:xfrm>
              <a:off x="522301" y="4099472"/>
              <a:ext cx="1600200" cy="116128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Discovery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(T0 – T1)</a:t>
              </a:r>
            </a:p>
          </p:txBody>
        </p:sp>
      </p:grpSp>
      <p:grpSp>
        <p:nvGrpSpPr>
          <p:cNvPr id="86" name="Group 85"/>
          <p:cNvGrpSpPr/>
          <p:nvPr/>
        </p:nvGrpSpPr>
        <p:grpSpPr bwMode="grayWhite">
          <a:xfrm>
            <a:off x="3617928" y="655299"/>
            <a:ext cx="2133600" cy="2239816"/>
            <a:chOff x="2780586" y="4098608"/>
            <a:chExt cx="1600200" cy="2239818"/>
          </a:xfrm>
        </p:grpSpPr>
        <p:sp>
          <p:nvSpPr>
            <p:cNvPr id="58" name="TextBox 57"/>
            <p:cNvSpPr txBox="1"/>
            <p:nvPr/>
          </p:nvSpPr>
          <p:spPr bwMode="grayWhite">
            <a:xfrm>
              <a:off x="2780586" y="5261207"/>
              <a:ext cx="1600200" cy="1077219"/>
            </a:xfrm>
            <a:prstGeom prst="rect">
              <a:avLst/>
            </a:prstGeom>
            <a:noFill/>
            <a:ln>
              <a:solidFill>
                <a:schemeClr val="bg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Assess efficacy of intervention using observational and experimental studies</a:t>
              </a:r>
            </a:p>
          </p:txBody>
        </p:sp>
        <p:sp>
          <p:nvSpPr>
            <p:cNvPr id="64" name="Rectangle 63"/>
            <p:cNvSpPr/>
            <p:nvPr/>
          </p:nvSpPr>
          <p:spPr bwMode="grayWhite">
            <a:xfrm>
              <a:off x="2780586" y="4098608"/>
              <a:ext cx="16002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Arial"/>
                  <a:ea typeface="+mn-ea"/>
                  <a:cs typeface="Arial"/>
                </a:rPr>
                <a:t>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Arial"/>
                  <a:ea typeface="+mn-ea"/>
                  <a:cs typeface="Arial"/>
                </a:rPr>
                <a:t>(T2)</a:t>
              </a:r>
            </a:p>
          </p:txBody>
        </p:sp>
      </p:grpSp>
      <p:grpSp>
        <p:nvGrpSpPr>
          <p:cNvPr id="87" name="Group 86"/>
          <p:cNvGrpSpPr/>
          <p:nvPr/>
        </p:nvGrpSpPr>
        <p:grpSpPr bwMode="grayWhite">
          <a:xfrm>
            <a:off x="6628978" y="654642"/>
            <a:ext cx="2133601" cy="2241137"/>
            <a:chOff x="5038871" y="4097744"/>
            <a:chExt cx="1600201" cy="2241138"/>
          </a:xfrm>
        </p:grpSpPr>
        <p:sp>
          <p:nvSpPr>
            <p:cNvPr id="65" name="Rectangle 64"/>
            <p:cNvSpPr/>
            <p:nvPr/>
          </p:nvSpPr>
          <p:spPr bwMode="grayWhite">
            <a:xfrm>
              <a:off x="5038871" y="4097744"/>
              <a:ext cx="16002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Arial"/>
                  <a:ea typeface="+mn-ea"/>
                  <a:cs typeface="Arial"/>
                </a:rPr>
                <a:t>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Arial"/>
                  <a:ea typeface="+mn-ea"/>
                  <a:cs typeface="Arial"/>
                </a:rPr>
                <a:t>(T3)</a:t>
              </a:r>
            </a:p>
          </p:txBody>
        </p:sp>
        <p:sp>
          <p:nvSpPr>
            <p:cNvPr id="69" name="TextBox 68"/>
            <p:cNvSpPr txBox="1"/>
            <p:nvPr/>
          </p:nvSpPr>
          <p:spPr bwMode="grayWhite">
            <a:xfrm>
              <a:off x="5038872" y="5261664"/>
              <a:ext cx="1600200" cy="1077218"/>
            </a:xfrm>
            <a:prstGeom prst="rect">
              <a:avLst/>
            </a:prstGeom>
            <a:noFill/>
            <a:ln>
              <a:solidFill>
                <a:schemeClr val="bg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Implementation science to assess dissemination into practice</a:t>
              </a:r>
            </a:p>
          </p:txBody>
        </p:sp>
      </p:grpSp>
      <p:grpSp>
        <p:nvGrpSpPr>
          <p:cNvPr id="88" name="Group 87"/>
          <p:cNvGrpSpPr/>
          <p:nvPr/>
        </p:nvGrpSpPr>
        <p:grpSpPr bwMode="grayWhite">
          <a:xfrm>
            <a:off x="9640023" y="654641"/>
            <a:ext cx="2133600" cy="2241136"/>
            <a:chOff x="7297157" y="4097744"/>
            <a:chExt cx="1600200" cy="2241138"/>
          </a:xfrm>
        </p:grpSpPr>
        <p:sp>
          <p:nvSpPr>
            <p:cNvPr id="62" name="Rectangle 61"/>
            <p:cNvSpPr/>
            <p:nvPr/>
          </p:nvSpPr>
          <p:spPr bwMode="grayWhite">
            <a:xfrm>
              <a:off x="7297157" y="4097744"/>
              <a:ext cx="16002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Arial"/>
                  <a:ea typeface="+mn-ea"/>
                  <a:cs typeface="Arial"/>
                </a:rPr>
                <a:t>Population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Arial"/>
                  <a:ea typeface="+mn-ea"/>
                  <a:cs typeface="Arial"/>
                </a:rPr>
                <a:t>(T4)</a:t>
              </a:r>
            </a:p>
          </p:txBody>
        </p:sp>
        <p:sp>
          <p:nvSpPr>
            <p:cNvPr id="70" name="TextBox 69"/>
            <p:cNvSpPr txBox="1"/>
            <p:nvPr/>
          </p:nvSpPr>
          <p:spPr bwMode="grayWhite">
            <a:xfrm>
              <a:off x="7297157" y="5261663"/>
              <a:ext cx="1600200" cy="1077219"/>
            </a:xfrm>
            <a:prstGeom prst="rect">
              <a:avLst/>
            </a:prstGeom>
            <a:noFill/>
            <a:ln>
              <a:solidFill>
                <a:schemeClr val="bg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Assess effectiveness of intervention on population-level outcomes</a:t>
              </a:r>
            </a:p>
          </p:txBody>
        </p:sp>
      </p:grpSp>
      <p:sp>
        <p:nvSpPr>
          <p:cNvPr id="75" name="TextBox 74"/>
          <p:cNvSpPr txBox="1"/>
          <p:nvPr/>
        </p:nvSpPr>
        <p:spPr>
          <a:xfrm>
            <a:off x="284560" y="193031"/>
            <a:ext cx="8000554" cy="446272"/>
          </a:xfrm>
          <a:prstGeom prst="rect">
            <a:avLst/>
          </a:prstGeom>
          <a:noFill/>
        </p:spPr>
        <p:txBody>
          <a:bodyPr wrap="non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113861"/>
                </a:solidFill>
                <a:effectLst/>
                <a:uLnTx/>
                <a:uFillTx/>
                <a:latin typeface="Arial"/>
                <a:ea typeface="+mn-ea"/>
                <a:cs typeface="Arial"/>
              </a:rPr>
              <a:t>Stages of translational epidemiology (adapted from </a:t>
            </a:r>
            <a:r>
              <a:rPr kumimoji="0" lang="en-US" sz="2100" b="0" i="0" u="none" strike="noStrike" kern="1200" cap="none" spc="0" normalizeH="0" baseline="0" noProof="0" dirty="0" err="1">
                <a:ln>
                  <a:noFill/>
                </a:ln>
                <a:solidFill>
                  <a:srgbClr val="113861"/>
                </a:solidFill>
                <a:effectLst/>
                <a:uLnTx/>
                <a:uFillTx/>
                <a:latin typeface="Arial"/>
                <a:ea typeface="+mn-ea"/>
                <a:cs typeface="Arial"/>
              </a:rPr>
              <a:t>Khoury</a:t>
            </a:r>
            <a:r>
              <a:rPr kumimoji="0" lang="en-US" sz="2100" b="0" i="0" u="none" strike="noStrike" kern="1200" cap="none" spc="0" normalizeH="0" baseline="0" noProof="0" dirty="0">
                <a:ln>
                  <a:noFill/>
                </a:ln>
                <a:solidFill>
                  <a:srgbClr val="113861"/>
                </a:solidFill>
                <a:effectLst/>
                <a:uLnTx/>
                <a:uFillTx/>
                <a:latin typeface="Arial"/>
                <a:ea typeface="+mn-ea"/>
                <a:cs typeface="Arial"/>
              </a:rPr>
              <a:t> et al.)</a:t>
            </a:r>
          </a:p>
        </p:txBody>
      </p:sp>
      <p:cxnSp>
        <p:nvCxnSpPr>
          <p:cNvPr id="19" name="Straight Connector 18"/>
          <p:cNvCxnSpPr>
            <a:stCxn id="13" idx="3"/>
            <a:endCxn id="22" idx="1"/>
          </p:cNvCxnSpPr>
          <p:nvPr/>
        </p:nvCxnSpPr>
        <p:spPr>
          <a:xfrm>
            <a:off x="2751254" y="4152341"/>
            <a:ext cx="877447" cy="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2" idx="3"/>
            <a:endCxn id="24" idx="1"/>
          </p:cNvCxnSpPr>
          <p:nvPr/>
        </p:nvCxnSpPr>
        <p:spPr>
          <a:xfrm>
            <a:off x="5762301" y="4152341"/>
            <a:ext cx="877447" cy="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4" idx="3"/>
            <a:endCxn id="18" idx="1"/>
          </p:cNvCxnSpPr>
          <p:nvPr/>
        </p:nvCxnSpPr>
        <p:spPr>
          <a:xfrm>
            <a:off x="8773344" y="4152341"/>
            <a:ext cx="877448" cy="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17652" y="4732984"/>
            <a:ext cx="2133600" cy="1846655"/>
          </a:xfrm>
          <a:prstGeom prst="rect">
            <a:avLst/>
          </a:prstGeom>
          <a:solidFill>
            <a:schemeClr val="bg1">
              <a:lumMod val="85000"/>
            </a:schemeClr>
          </a:solidFill>
          <a:ln>
            <a:solidFill>
              <a:schemeClr val="tx1"/>
            </a:solid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13861"/>
                </a:solidFill>
                <a:effectLst/>
                <a:uLnTx/>
                <a:uFillTx/>
                <a:latin typeface="Arial"/>
                <a:ea typeface="+mn-ea"/>
                <a:cs typeface="Arial"/>
              </a:rPr>
              <a:t>Theory-based SMS developed from </a:t>
            </a:r>
            <a:r>
              <a:rPr kumimoji="0" lang="en-US" sz="1600" b="1" i="0" u="none" strike="noStrike" kern="1200" cap="none" spc="0" normalizeH="0" baseline="0" noProof="0" dirty="0">
                <a:ln>
                  <a:noFill/>
                </a:ln>
                <a:solidFill>
                  <a:srgbClr val="113861"/>
                </a:solidFill>
                <a:effectLst/>
                <a:uLnTx/>
                <a:uFillTx/>
                <a:latin typeface="Arial"/>
                <a:ea typeface="+mn-ea"/>
                <a:cs typeface="Arial"/>
              </a:rPr>
              <a:t>formative qualitative</a:t>
            </a:r>
            <a:r>
              <a:rPr kumimoji="0" lang="en-US" sz="1600" b="0" i="0" u="none" strike="noStrike" kern="1200" cap="none" spc="0" normalizeH="0" baseline="0" noProof="0" dirty="0">
                <a:ln>
                  <a:noFill/>
                </a:ln>
                <a:solidFill>
                  <a:srgbClr val="113861"/>
                </a:solidFill>
                <a:effectLst/>
                <a:uLnTx/>
                <a:uFillTx/>
                <a:latin typeface="Arial"/>
                <a:ea typeface="+mn-ea"/>
                <a:cs typeface="Arial"/>
              </a:rPr>
              <a:t> studies (focus groups, motivational interviews)</a:t>
            </a:r>
          </a:p>
        </p:txBody>
      </p:sp>
      <p:sp>
        <p:nvSpPr>
          <p:cNvPr id="13" name="Rectangle 12"/>
          <p:cNvSpPr/>
          <p:nvPr/>
        </p:nvSpPr>
        <p:spPr>
          <a:xfrm>
            <a:off x="617651" y="3571704"/>
            <a:ext cx="2133600" cy="116128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Discovery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(T0 – T1)</a:t>
            </a:r>
          </a:p>
        </p:txBody>
      </p:sp>
      <p:sp>
        <p:nvSpPr>
          <p:cNvPr id="8" name="TextBox 7"/>
          <p:cNvSpPr txBox="1"/>
          <p:nvPr/>
        </p:nvSpPr>
        <p:spPr bwMode="grayWhite">
          <a:xfrm>
            <a:off x="3628697" y="4734301"/>
            <a:ext cx="2133600" cy="1883231"/>
          </a:xfrm>
          <a:prstGeom prst="rect">
            <a:avLst/>
          </a:prstGeom>
          <a:solidFill>
            <a:schemeClr val="bg1">
              <a:lumMod val="85000"/>
            </a:schemeClr>
          </a:solidFill>
          <a:ln>
            <a:solidFill>
              <a:schemeClr val="bg1">
                <a:lumMod val="75000"/>
              </a:schemeClr>
            </a:solid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RCT to demonstrate </a:t>
            </a:r>
            <a:r>
              <a:rPr kumimoji="0" lang="en-US" sz="1600" b="1" i="0" u="none" strike="noStrike" kern="1200" cap="none" spc="0" normalizeH="0" baseline="0" noProof="0" dirty="0">
                <a:ln>
                  <a:noFill/>
                </a:ln>
                <a:solidFill>
                  <a:prstClr val="white">
                    <a:lumMod val="65000"/>
                  </a:prstClr>
                </a:solidFill>
                <a:effectLst/>
                <a:uLnTx/>
                <a:uFillTx/>
                <a:latin typeface="Arial"/>
                <a:ea typeface="+mn-ea"/>
                <a:cs typeface="Arial"/>
              </a:rPr>
              <a:t>efficacy</a:t>
            </a: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 of theory-based SMS (</a:t>
            </a:r>
            <a:r>
              <a:rPr kumimoji="0" lang="en-US" sz="1600" b="0" i="0" u="none" strike="noStrike" kern="1200" cap="none" spc="0" normalizeH="0" baseline="0" noProof="0" dirty="0" err="1">
                <a:ln>
                  <a:noFill/>
                </a:ln>
                <a:solidFill>
                  <a:prstClr val="white">
                    <a:lumMod val="65000"/>
                  </a:prstClr>
                </a:solidFill>
                <a:effectLst/>
                <a:uLnTx/>
                <a:uFillTx/>
                <a:latin typeface="Arial"/>
                <a:ea typeface="+mn-ea"/>
                <a:cs typeface="Arial"/>
              </a:rPr>
              <a:t>TextIT</a:t>
            </a: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 </a:t>
            </a:r>
            <a:r>
              <a:rPr kumimoji="0" lang="en-US" sz="1600" b="1" i="0" u="none" strike="noStrike" kern="1200" cap="none" spc="0" normalizeH="0" baseline="0" noProof="0" dirty="0">
                <a:ln>
                  <a:noFill/>
                </a:ln>
                <a:solidFill>
                  <a:prstClr val="white">
                    <a:lumMod val="65000"/>
                  </a:prstClr>
                </a:solidFill>
                <a:effectLst/>
                <a:uLnTx/>
                <a:uFillTx/>
                <a:latin typeface="Arial"/>
                <a:ea typeface="+mn-ea"/>
                <a:cs typeface="Arial"/>
              </a:rPr>
              <a:t>Parallel-cohort RCT</a:t>
            </a: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 to assess potential for facility-level dissemination</a:t>
            </a:r>
          </a:p>
        </p:txBody>
      </p:sp>
      <p:sp>
        <p:nvSpPr>
          <p:cNvPr id="22" name="Rectangle 21"/>
          <p:cNvSpPr/>
          <p:nvPr/>
        </p:nvSpPr>
        <p:spPr bwMode="grayWhite">
          <a:xfrm>
            <a:off x="3628697" y="3571704"/>
            <a:ext cx="21336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(T2)</a:t>
            </a:r>
          </a:p>
        </p:txBody>
      </p:sp>
      <p:sp>
        <p:nvSpPr>
          <p:cNvPr id="15" name="TextBox 14"/>
          <p:cNvSpPr txBox="1"/>
          <p:nvPr/>
        </p:nvSpPr>
        <p:spPr bwMode="grayWhite">
          <a:xfrm>
            <a:off x="6639745" y="4735625"/>
            <a:ext cx="2133600" cy="2092876"/>
          </a:xfrm>
          <a:prstGeom prst="rect">
            <a:avLst/>
          </a:prstGeom>
          <a:solidFill>
            <a:schemeClr val="bg1">
              <a:lumMod val="85000"/>
            </a:schemeClr>
          </a:solidFill>
          <a:ln>
            <a:solidFill>
              <a:schemeClr val="bg1">
                <a:lumMod val="75000"/>
              </a:schemeClr>
            </a:solid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Cluster-randomized stepped-wedge trial to show </a:t>
            </a:r>
            <a:r>
              <a:rPr kumimoji="0" lang="en-US" sz="1600" b="1" i="0" u="none" strike="noStrike" kern="1200" cap="none" spc="0" normalizeH="0" baseline="0" noProof="0" dirty="0">
                <a:ln>
                  <a:noFill/>
                </a:ln>
                <a:solidFill>
                  <a:prstClr val="white">
                    <a:lumMod val="65000"/>
                  </a:prstClr>
                </a:solidFill>
                <a:effectLst/>
                <a:uLnTx/>
                <a:uFillTx/>
                <a:latin typeface="Arial"/>
                <a:ea typeface="+mn-ea"/>
                <a:cs typeface="Arial"/>
              </a:rPr>
              <a:t>real-world effectiveness</a:t>
            </a: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 of </a:t>
            </a:r>
            <a:r>
              <a:rPr kumimoji="0" lang="en-US" sz="1600" b="0" i="0" u="none" strike="noStrike" kern="1200" cap="none" spc="0" normalizeH="0" baseline="0" noProof="0" dirty="0" err="1">
                <a:ln>
                  <a:noFill/>
                </a:ln>
                <a:solidFill>
                  <a:prstClr val="white">
                    <a:lumMod val="65000"/>
                  </a:prstClr>
                </a:solidFill>
                <a:effectLst/>
                <a:uLnTx/>
                <a:uFillTx/>
                <a:latin typeface="Arial"/>
                <a:ea typeface="+mn-ea"/>
                <a:cs typeface="Arial"/>
              </a:rPr>
              <a:t>TextIT</a:t>
            </a: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a:t>
            </a:r>
            <a:r>
              <a:rPr kumimoji="0" lang="en-US" sz="1600" b="1" i="0" u="none" strike="noStrike" kern="1200" cap="none" spc="0" normalizeH="0" baseline="0" noProof="0" dirty="0">
                <a:ln>
                  <a:noFill/>
                </a:ln>
                <a:solidFill>
                  <a:prstClr val="white">
                    <a:lumMod val="65000"/>
                  </a:prstClr>
                </a:solidFill>
                <a:effectLst/>
                <a:uLnTx/>
                <a:uFillTx/>
                <a:latin typeface="Arial"/>
                <a:ea typeface="+mn-ea"/>
                <a:cs typeface="Arial"/>
              </a:rPr>
              <a:t> </a:t>
            </a: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Implement with fidelity; SOPs, training guides, checklists; </a:t>
            </a:r>
            <a:endParaRPr kumimoji="0" lang="en-US" sz="1600" b="1" i="0" u="none" strike="noStrike" kern="1200" cap="none" spc="0" normalizeH="0" baseline="0" noProof="0" dirty="0">
              <a:ln>
                <a:noFill/>
              </a:ln>
              <a:solidFill>
                <a:prstClr val="white">
                  <a:lumMod val="65000"/>
                </a:prstClr>
              </a:solidFill>
              <a:effectLst/>
              <a:uLnTx/>
              <a:uFillTx/>
              <a:latin typeface="Arial"/>
              <a:ea typeface="+mn-ea"/>
              <a:cs typeface="Arial"/>
            </a:endParaRPr>
          </a:p>
        </p:txBody>
      </p:sp>
      <p:sp>
        <p:nvSpPr>
          <p:cNvPr id="24" name="Rectangle 23"/>
          <p:cNvSpPr/>
          <p:nvPr/>
        </p:nvSpPr>
        <p:spPr bwMode="grayWhite">
          <a:xfrm>
            <a:off x="6639744" y="3571704"/>
            <a:ext cx="21336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(T3)</a:t>
            </a:r>
          </a:p>
        </p:txBody>
      </p:sp>
      <p:sp>
        <p:nvSpPr>
          <p:cNvPr id="18" name="Rectangle 17"/>
          <p:cNvSpPr/>
          <p:nvPr/>
        </p:nvSpPr>
        <p:spPr bwMode="grayWhite">
          <a:xfrm>
            <a:off x="9650792" y="3571704"/>
            <a:ext cx="21336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Population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(T4)</a:t>
            </a:r>
          </a:p>
        </p:txBody>
      </p:sp>
      <p:sp>
        <p:nvSpPr>
          <p:cNvPr id="71" name="TextBox 70"/>
          <p:cNvSpPr txBox="1"/>
          <p:nvPr/>
        </p:nvSpPr>
        <p:spPr bwMode="grayWhite">
          <a:xfrm>
            <a:off x="9650791" y="4736041"/>
            <a:ext cx="2133600" cy="615549"/>
          </a:xfrm>
          <a:prstGeom prst="rect">
            <a:avLst/>
          </a:prstGeom>
          <a:solidFill>
            <a:schemeClr val="bg1">
              <a:lumMod val="85000"/>
            </a:schemeClr>
          </a:solidFill>
          <a:ln>
            <a:solidFill>
              <a:schemeClr val="bg1">
                <a:lumMod val="75000"/>
              </a:schemeClr>
            </a:solid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Public health impact evaluation of </a:t>
            </a:r>
            <a:r>
              <a:rPr kumimoji="0" lang="en-US" sz="1600" b="0" i="0" u="none" strike="noStrike" kern="1200" cap="none" spc="0" normalizeH="0" baseline="0" noProof="0" dirty="0" err="1">
                <a:ln>
                  <a:noFill/>
                </a:ln>
                <a:solidFill>
                  <a:prstClr val="white">
                    <a:lumMod val="65000"/>
                  </a:prstClr>
                </a:solidFill>
                <a:effectLst/>
                <a:uLnTx/>
                <a:uFillTx/>
                <a:latin typeface="Arial"/>
                <a:ea typeface="+mn-ea"/>
                <a:cs typeface="Arial"/>
              </a:rPr>
              <a:t>TextIT</a:t>
            </a:r>
            <a:endPar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endParaRPr>
          </a:p>
        </p:txBody>
      </p:sp>
      <p:sp>
        <p:nvSpPr>
          <p:cNvPr id="77" name="TextBox 76"/>
          <p:cNvSpPr txBox="1"/>
          <p:nvPr/>
        </p:nvSpPr>
        <p:spPr>
          <a:xfrm>
            <a:off x="295331" y="3117415"/>
            <a:ext cx="8964028" cy="446272"/>
          </a:xfrm>
          <a:prstGeom prst="rect">
            <a:avLst/>
          </a:prstGeom>
          <a:noFill/>
        </p:spPr>
        <p:txBody>
          <a:bodyPr wrap="non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113861"/>
                </a:solidFill>
                <a:effectLst/>
                <a:uLnTx/>
                <a:uFillTx/>
                <a:latin typeface="Arial"/>
                <a:ea typeface="+mn-ea"/>
                <a:cs typeface="Arial"/>
              </a:rPr>
              <a:t>Mapping the TextIT strategy onto the stages of translational epidemiology</a:t>
            </a:r>
          </a:p>
        </p:txBody>
      </p:sp>
    </p:spTree>
    <p:extLst>
      <p:ext uri="{BB962C8B-B14F-4D97-AF65-F5344CB8AC3E}">
        <p14:creationId xmlns:p14="http://schemas.microsoft.com/office/powerpoint/2010/main" val="3106989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305" y="1050235"/>
            <a:ext cx="9480883" cy="584776"/>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Light"/>
                <a:ea typeface="+mn-ea"/>
                <a:cs typeface="+mn-cs"/>
              </a:rPr>
              <a:t>THEORY-BASED, INDIVIDUALLY TAILORED</a:t>
            </a:r>
          </a:p>
        </p:txBody>
      </p:sp>
      <p:sp>
        <p:nvSpPr>
          <p:cNvPr id="22" name="TextBox 21"/>
          <p:cNvSpPr txBox="1"/>
          <p:nvPr/>
        </p:nvSpPr>
        <p:spPr>
          <a:xfrm>
            <a:off x="497305" y="1573205"/>
            <a:ext cx="6932195" cy="92333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3891A7">
                    <a:lumMod val="20000"/>
                    <a:lumOff val="80000"/>
                  </a:srgbClr>
                </a:solidFill>
                <a:effectLst/>
                <a:uLnTx/>
                <a:uFillTx/>
                <a:latin typeface="Avenir Black" panose="020B0803020203020204" pitchFamily="34" charset="0"/>
                <a:ea typeface="+mn-ea"/>
                <a:cs typeface="+mn-cs"/>
              </a:rPr>
              <a:t>TWO-WAY SMS</a:t>
            </a:r>
          </a:p>
        </p:txBody>
      </p:sp>
      <p:sp>
        <p:nvSpPr>
          <p:cNvPr id="18" name="Content Placeholder 3"/>
          <p:cNvSpPr txBox="1">
            <a:spLocks/>
          </p:cNvSpPr>
          <p:nvPr/>
        </p:nvSpPr>
        <p:spPr>
          <a:xfrm>
            <a:off x="6903453" y="5165567"/>
            <a:ext cx="4614779" cy="12536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3891A7">
                    <a:lumMod val="50000"/>
                  </a:srgbClr>
                </a:solidFill>
                <a:effectLst/>
                <a:uLnTx/>
                <a:uFillTx/>
                <a:latin typeface="Avenir Light"/>
                <a:ea typeface="+mn-ea"/>
                <a:cs typeface="+mn-cs"/>
              </a:rPr>
              <a:t>Increase uptake of infant HIV </a:t>
            </a:r>
            <a:r>
              <a:rPr kumimoji="0" lang="en-US" sz="3200" b="0" i="0" u="none" strike="noStrike" kern="1200" cap="none" spc="0" normalizeH="0" baseline="0" noProof="0" dirty="0" err="1">
                <a:ln>
                  <a:noFill/>
                </a:ln>
                <a:solidFill>
                  <a:srgbClr val="3891A7">
                    <a:lumMod val="50000"/>
                  </a:srgbClr>
                </a:solidFill>
                <a:effectLst/>
                <a:uLnTx/>
                <a:uFillTx/>
                <a:latin typeface="Avenir Light"/>
                <a:ea typeface="+mn-ea"/>
                <a:cs typeface="+mn-cs"/>
              </a:rPr>
              <a:t>virologic</a:t>
            </a:r>
            <a:r>
              <a:rPr kumimoji="0" lang="en-US" sz="3200" b="0" i="0" u="none" strike="noStrike" kern="1200" cap="none" spc="0" normalizeH="0" baseline="0" noProof="0" dirty="0">
                <a:ln>
                  <a:noFill/>
                </a:ln>
                <a:solidFill>
                  <a:srgbClr val="3891A7">
                    <a:lumMod val="50000"/>
                  </a:srgbClr>
                </a:solidFill>
                <a:effectLst/>
                <a:uLnTx/>
                <a:uFillTx/>
                <a:latin typeface="Avenir Light"/>
                <a:ea typeface="+mn-ea"/>
                <a:cs typeface="+mn-cs"/>
              </a:rPr>
              <a:t> testing</a:t>
            </a:r>
          </a:p>
        </p:txBody>
      </p:sp>
      <p:sp>
        <p:nvSpPr>
          <p:cNvPr id="21" name="Content Placeholder 3"/>
          <p:cNvSpPr txBox="1">
            <a:spLocks/>
          </p:cNvSpPr>
          <p:nvPr/>
        </p:nvSpPr>
        <p:spPr>
          <a:xfrm>
            <a:off x="1079499" y="5197033"/>
            <a:ext cx="4158248" cy="12222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3891A7">
                    <a:lumMod val="50000"/>
                  </a:srgbClr>
                </a:solidFill>
                <a:effectLst/>
                <a:uLnTx/>
                <a:uFillTx/>
                <a:latin typeface="Avenir Light"/>
                <a:ea typeface="+mn-ea"/>
                <a:cs typeface="+mn-cs"/>
              </a:rPr>
              <a:t>Promote postpartum retention in PMTCT</a:t>
            </a:r>
          </a:p>
        </p:txBody>
      </p:sp>
      <p:pic>
        <p:nvPicPr>
          <p:cNvPr id="24" name="Picture 23"/>
          <p:cNvPicPr>
            <a:picLocks noChangeAspect="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6659865" y="3107989"/>
            <a:ext cx="2378187" cy="1769814"/>
          </a:xfrm>
          <a:prstGeom prst="rect">
            <a:avLst/>
          </a:prstGeom>
        </p:spPr>
      </p:pic>
      <p:pic>
        <p:nvPicPr>
          <p:cNvPr id="25" name="Picture 24"/>
          <p:cNvPicPr>
            <a:picLocks noChangeAspect="1"/>
          </p:cNvPicPr>
          <p:nvPr/>
        </p:nvPicPr>
        <p:blipFill>
          <a:blip r:embed="rId5" cstate="email">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tretch>
            <a:fillRect/>
          </a:stretch>
        </p:blipFill>
        <p:spPr>
          <a:xfrm>
            <a:off x="694169" y="3140073"/>
            <a:ext cx="2389739" cy="1778410"/>
          </a:xfrm>
          <a:prstGeom prst="rect">
            <a:avLst/>
          </a:prstGeom>
        </p:spPr>
      </p:pic>
    </p:spTree>
    <p:extLst>
      <p:ext uri="{BB962C8B-B14F-4D97-AF65-F5344CB8AC3E}">
        <p14:creationId xmlns:p14="http://schemas.microsoft.com/office/powerpoint/2010/main" val="479901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latin typeface="Quicksand Bold" pitchFamily="2" charset="0"/>
              </a:rPr>
              <a:t>Co-Design of Intervention SMS</a:t>
            </a:r>
          </a:p>
        </p:txBody>
      </p:sp>
      <p:sp>
        <p:nvSpPr>
          <p:cNvPr id="37891" name="Content Placeholder 2"/>
          <p:cNvSpPr>
            <a:spLocks noGrp="1"/>
          </p:cNvSpPr>
          <p:nvPr>
            <p:ph sz="half" idx="1"/>
          </p:nvPr>
        </p:nvSpPr>
        <p:spPr/>
        <p:txBody>
          <a:bodyPr>
            <a:normAutofit/>
          </a:bodyPr>
          <a:lstStyle/>
          <a:p>
            <a:pPr>
              <a:lnSpc>
                <a:spcPct val="150000"/>
              </a:lnSpc>
            </a:pPr>
            <a:r>
              <a:rPr lang="en-US" dirty="0">
                <a:latin typeface="Quicksand Bold" pitchFamily="2" charset="0"/>
              </a:rPr>
              <a:t>Focus Group Discussions:</a:t>
            </a:r>
          </a:p>
          <a:p>
            <a:pPr lvl="1">
              <a:lnSpc>
                <a:spcPct val="150000"/>
              </a:lnSpc>
            </a:pPr>
            <a:r>
              <a:rPr lang="en-US" dirty="0">
                <a:latin typeface="Quicksand Bold" pitchFamily="2" charset="0"/>
              </a:rPr>
              <a:t>Health Workers</a:t>
            </a:r>
          </a:p>
          <a:p>
            <a:pPr lvl="1">
              <a:lnSpc>
                <a:spcPct val="150000"/>
              </a:lnSpc>
            </a:pPr>
            <a:r>
              <a:rPr lang="en-US" dirty="0">
                <a:latin typeface="Quicksand Bold" pitchFamily="2" charset="0"/>
              </a:rPr>
              <a:t>ANC clients</a:t>
            </a:r>
          </a:p>
          <a:p>
            <a:pPr lvl="1">
              <a:lnSpc>
                <a:spcPct val="150000"/>
              </a:lnSpc>
            </a:pPr>
            <a:r>
              <a:rPr lang="en-US" dirty="0">
                <a:latin typeface="Quicksand Bold" pitchFamily="2" charset="0"/>
              </a:rPr>
              <a:t>PMTCT clients</a:t>
            </a:r>
          </a:p>
          <a:p>
            <a:pPr lvl="1">
              <a:lnSpc>
                <a:spcPct val="150000"/>
              </a:lnSpc>
            </a:pPr>
            <a:r>
              <a:rPr lang="en-US" dirty="0">
                <a:latin typeface="Quicksand Bold" pitchFamily="2" charset="0"/>
              </a:rPr>
              <a:t>PNC clients</a:t>
            </a:r>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76983" y="2127899"/>
            <a:ext cx="4626033" cy="3470564"/>
          </a:xfrm>
          <a:ln>
            <a:solidFill>
              <a:srgbClr val="FFFFFF"/>
            </a:solidFill>
          </a:ln>
        </p:spPr>
      </p:pic>
    </p:spTree>
    <p:extLst>
      <p:ext uri="{BB962C8B-B14F-4D97-AF65-F5344CB8AC3E}">
        <p14:creationId xmlns:p14="http://schemas.microsoft.com/office/powerpoint/2010/main" val="2752050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latin typeface="Quicksand Bold" pitchFamily="2" charset="0"/>
              </a:rPr>
              <a:t>Co-Design of Intervention SMS</a:t>
            </a:r>
          </a:p>
        </p:txBody>
      </p:sp>
      <p:sp>
        <p:nvSpPr>
          <p:cNvPr id="37891" name="Content Placeholder 2"/>
          <p:cNvSpPr>
            <a:spLocks noGrp="1"/>
          </p:cNvSpPr>
          <p:nvPr>
            <p:ph sz="half" idx="1"/>
          </p:nvPr>
        </p:nvSpPr>
        <p:spPr/>
        <p:txBody>
          <a:bodyPr/>
          <a:lstStyle/>
          <a:p>
            <a:pPr>
              <a:lnSpc>
                <a:spcPct val="150000"/>
              </a:lnSpc>
            </a:pPr>
            <a:r>
              <a:rPr lang="en-US" sz="3200" dirty="0">
                <a:latin typeface="Quicksand Bold" pitchFamily="2" charset="0"/>
              </a:rPr>
              <a:t>Focus Group Discussions:</a:t>
            </a:r>
          </a:p>
          <a:p>
            <a:pPr lvl="1">
              <a:lnSpc>
                <a:spcPct val="150000"/>
              </a:lnSpc>
            </a:pPr>
            <a:r>
              <a:rPr lang="en-US" sz="2800" dirty="0">
                <a:latin typeface="Quicksand Bold" pitchFamily="2" charset="0"/>
              </a:rPr>
              <a:t>SMS content</a:t>
            </a:r>
          </a:p>
          <a:p>
            <a:pPr lvl="1">
              <a:lnSpc>
                <a:spcPct val="150000"/>
              </a:lnSpc>
            </a:pPr>
            <a:r>
              <a:rPr lang="en-US" sz="2800" dirty="0">
                <a:latin typeface="Quicksand Bold" pitchFamily="2" charset="0"/>
              </a:rPr>
              <a:t>Frequency</a:t>
            </a:r>
          </a:p>
          <a:p>
            <a:pPr lvl="1">
              <a:lnSpc>
                <a:spcPct val="150000"/>
              </a:lnSpc>
            </a:pPr>
            <a:r>
              <a:rPr lang="en-US" sz="2800" dirty="0">
                <a:latin typeface="Quicksand Bold" pitchFamily="2" charset="0"/>
              </a:rPr>
              <a:t>Timing </a:t>
            </a:r>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76983" y="2127899"/>
            <a:ext cx="4626033" cy="3470564"/>
          </a:xfrm>
          <a:ln>
            <a:solidFill>
              <a:srgbClr val="FFFFFF"/>
            </a:solidFill>
          </a:ln>
        </p:spPr>
      </p:pic>
    </p:spTree>
    <p:extLst>
      <p:ext uri="{BB962C8B-B14F-4D97-AF65-F5344CB8AC3E}">
        <p14:creationId xmlns:p14="http://schemas.microsoft.com/office/powerpoint/2010/main" val="3861074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Quicksand Bold" pitchFamily="2" charset="0"/>
              </a:rPr>
              <a:t>Pilot of Intervention SMS</a:t>
            </a:r>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1605755" y="1600200"/>
            <a:ext cx="3392490" cy="4525963"/>
          </a:xfrm>
          <a:ln w="28575">
            <a:solidFill>
              <a:srgbClr val="FFFFFF"/>
            </a:solidFill>
          </a:ln>
        </p:spPr>
      </p:pic>
      <p:pic>
        <p:nvPicPr>
          <p:cNvPr id="6" name="Content Placeholder 5"/>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tretch/>
        </p:blipFill>
        <p:spPr>
          <a:xfrm>
            <a:off x="7193762" y="1600200"/>
            <a:ext cx="3392476" cy="4525963"/>
          </a:xfrm>
          <a:ln w="28575">
            <a:solidFill>
              <a:srgbClr val="FFFFFF"/>
            </a:solidFill>
          </a:ln>
        </p:spPr>
      </p:pic>
    </p:spTree>
    <p:extLst>
      <p:ext uri="{BB962C8B-B14F-4D97-AF65-F5344CB8AC3E}">
        <p14:creationId xmlns:p14="http://schemas.microsoft.com/office/powerpoint/2010/main" val="2648084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Quicksand Bold" pitchFamily="2" charset="0"/>
              </a:rPr>
              <a:t>Pilot of Intervention SMS</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656080" y="1668621"/>
            <a:ext cx="3291840" cy="4389120"/>
          </a:xfrm>
          <a:prstGeom prst="rect">
            <a:avLst/>
          </a:prstGeom>
          <a:noFill/>
          <a:ln w="28575">
            <a:solidFill>
              <a:srgbClr val="FFFFFF"/>
            </a:solidFill>
            <a:miter lim="800000"/>
            <a:headEnd/>
            <a:tailEnd/>
          </a:ln>
        </p:spPr>
      </p:pic>
      <p:pic>
        <p:nvPicPr>
          <p:cNvPr id="6" name="Content Placeholder 5"/>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5955" t="6141"/>
          <a:stretch/>
        </p:blipFill>
        <p:spPr bwMode="auto">
          <a:xfrm>
            <a:off x="7242418" y="1668801"/>
            <a:ext cx="3295163" cy="4388761"/>
          </a:xfrm>
          <a:prstGeom prst="rect">
            <a:avLst/>
          </a:prstGeom>
          <a:noFill/>
          <a:ln w="28575">
            <a:solidFill>
              <a:srgbClr val="FFFFFF"/>
            </a:solidFill>
            <a:miter lim="800000"/>
            <a:headEnd/>
            <a:tailEnd/>
          </a:ln>
        </p:spPr>
      </p:pic>
    </p:spTree>
    <p:extLst>
      <p:ext uri="{BB962C8B-B14F-4D97-AF65-F5344CB8AC3E}">
        <p14:creationId xmlns:p14="http://schemas.microsoft.com/office/powerpoint/2010/main" val="404778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79856" y="1901012"/>
            <a:ext cx="10432288" cy="2616098"/>
            <a:chOff x="764288" y="1901012"/>
            <a:chExt cx="10432288" cy="2616098"/>
          </a:xfrm>
        </p:grpSpPr>
        <p:sp>
          <p:nvSpPr>
            <p:cNvPr id="19" name="TextBox 18"/>
            <p:cNvSpPr txBox="1"/>
            <p:nvPr/>
          </p:nvSpPr>
          <p:spPr>
            <a:xfrm>
              <a:off x="764288" y="1901012"/>
              <a:ext cx="2328672" cy="400105"/>
            </a:xfrm>
            <a:prstGeom prst="rect">
              <a:avLst/>
            </a:prstGeom>
            <a:solidFill>
              <a:schemeClr val="bg1"/>
            </a:solidFill>
            <a:effectLst>
              <a:outerShdw blurRad="50800" dist="38100" dir="2700000" algn="tl" rotWithShape="0">
                <a:prstClr val="black">
                  <a:alpha val="40000"/>
                </a:prstClr>
              </a:outerShdw>
            </a:effectLst>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5A6A"/>
                </a:solidFill>
                <a:effectLst/>
                <a:uLnTx/>
                <a:uFillTx/>
                <a:latin typeface="Avenir Light"/>
                <a:ea typeface="Verdana" pitchFamily="34" charset="0"/>
                <a:cs typeface="Avenir Light"/>
              </a:endParaRPr>
            </a:p>
          </p:txBody>
        </p:sp>
        <p:sp>
          <p:nvSpPr>
            <p:cNvPr id="9" name="TextBox 8"/>
            <p:cNvSpPr txBox="1"/>
            <p:nvPr/>
          </p:nvSpPr>
          <p:spPr>
            <a:xfrm>
              <a:off x="764288" y="1901012"/>
              <a:ext cx="2365248" cy="2616097"/>
            </a:xfrm>
            <a:prstGeom prst="rect">
              <a:avLst/>
            </a:prstGeom>
            <a:solidFill>
              <a:schemeClr val="bg1"/>
            </a:solidFill>
            <a:effectLst>
              <a:outerShdw blurRad="50800" dist="38100" dir="2700000" algn="tl" rotWithShape="0">
                <a:prstClr val="black">
                  <a:alpha val="40000"/>
                </a:prstClr>
              </a:outerShdw>
            </a:effectLst>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5A6A"/>
                  </a:solidFill>
                  <a:effectLst/>
                  <a:uLnTx/>
                  <a:uFillTx/>
                  <a:latin typeface="Avenir Light"/>
                  <a:ea typeface="Verdana" pitchFamily="34" charset="0"/>
                  <a:cs typeface="Avenir Light"/>
                </a:rPr>
                <a:t>Hi [name]!  Congratulations for visiting clinic this week! Please call or flash 0788100133 if you have questions about your pregnancy. We're here to help you!</a:t>
              </a:r>
              <a:endParaRPr kumimoji="0" lang="en-GB" sz="1800" b="0" i="0" u="none" strike="noStrike" kern="1200" cap="none" spc="0" normalizeH="0" baseline="0" noProof="0" dirty="0">
                <a:ln>
                  <a:noFill/>
                </a:ln>
                <a:solidFill>
                  <a:srgbClr val="225A6A"/>
                </a:solidFill>
                <a:effectLst/>
                <a:uLnTx/>
                <a:uFillTx/>
                <a:latin typeface="Avenir Light"/>
                <a:ea typeface="Verdana" pitchFamily="34" charset="0"/>
                <a:cs typeface="Avenir Light"/>
              </a:endParaRPr>
            </a:p>
          </p:txBody>
        </p:sp>
        <p:sp>
          <p:nvSpPr>
            <p:cNvPr id="20" name="TextBox 19"/>
            <p:cNvSpPr txBox="1"/>
            <p:nvPr/>
          </p:nvSpPr>
          <p:spPr>
            <a:xfrm>
              <a:off x="3166065" y="1901012"/>
              <a:ext cx="2267712" cy="400107"/>
            </a:xfrm>
            <a:prstGeom prst="rect">
              <a:avLst/>
            </a:prstGeom>
            <a:solidFill>
              <a:schemeClr val="bg1"/>
            </a:solidFill>
            <a:effectLst>
              <a:outerShdw blurRad="50800" dist="38100" dir="2700000" algn="tl" rotWithShape="0">
                <a:prstClr val="black">
                  <a:alpha val="40000"/>
                </a:prstClr>
              </a:outerShdw>
            </a:effectLst>
          </p:spPr>
          <p:txBody>
            <a:bodyPr wrap="square" lIns="121917" tIns="121917" rIns="121917"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5A6A"/>
                </a:solidFill>
                <a:effectLst/>
                <a:uLnTx/>
                <a:uFillTx/>
                <a:latin typeface="Avenir Light"/>
                <a:ea typeface="Verdana" pitchFamily="34" charset="0"/>
                <a:cs typeface="Avenir Light"/>
              </a:endParaRPr>
            </a:p>
          </p:txBody>
        </p:sp>
        <p:sp>
          <p:nvSpPr>
            <p:cNvPr id="12" name="TextBox 11"/>
            <p:cNvSpPr txBox="1"/>
            <p:nvPr/>
          </p:nvSpPr>
          <p:spPr>
            <a:xfrm>
              <a:off x="3166065" y="1901012"/>
              <a:ext cx="2304288" cy="2616098"/>
            </a:xfrm>
            <a:prstGeom prst="rect">
              <a:avLst/>
            </a:prstGeom>
            <a:solidFill>
              <a:schemeClr val="bg1"/>
            </a:solidFill>
            <a:effectLst>
              <a:outerShdw blurRad="50800" dist="38100" dir="2700000" algn="tl" rotWithShape="0">
                <a:prstClr val="black">
                  <a:alpha val="40000"/>
                </a:prstClr>
              </a:outerShdw>
            </a:effectLst>
          </p:spPr>
          <p:txBody>
            <a:bodyPr wrap="square" lIns="121917" tIns="121917" rIns="121917"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5A6A"/>
                  </a:solidFill>
                  <a:effectLst/>
                  <a:uLnTx/>
                  <a:uFillTx/>
                  <a:latin typeface="Avenir Light"/>
                  <a:ea typeface="Verdana" pitchFamily="34" charset="0"/>
                  <a:cs typeface="Avenir Light"/>
                </a:rPr>
                <a:t>Hi [name], We wish you a healthy pregnancy and safe delivery! If you would like to plan your delivery, call or flash or send please call me to 0788100133</a:t>
              </a:r>
              <a:endParaRPr kumimoji="0" lang="en-GB" sz="1800" b="0" i="0" u="none" strike="noStrike" kern="1200" cap="none" spc="0" normalizeH="0" baseline="0" noProof="0" dirty="0">
                <a:ln>
                  <a:noFill/>
                </a:ln>
                <a:solidFill>
                  <a:srgbClr val="225A6A"/>
                </a:solidFill>
                <a:effectLst/>
                <a:uLnTx/>
                <a:uFillTx/>
                <a:latin typeface="Avenir Light"/>
                <a:ea typeface="Verdana" pitchFamily="34" charset="0"/>
                <a:cs typeface="Avenir Light"/>
              </a:endParaRPr>
            </a:p>
          </p:txBody>
        </p:sp>
        <p:sp>
          <p:nvSpPr>
            <p:cNvPr id="21" name="TextBox 20"/>
            <p:cNvSpPr txBox="1"/>
            <p:nvPr/>
          </p:nvSpPr>
          <p:spPr>
            <a:xfrm>
              <a:off x="5502865" y="1901012"/>
              <a:ext cx="2487168" cy="400107"/>
            </a:xfrm>
            <a:prstGeom prst="rect">
              <a:avLst/>
            </a:prstGeom>
            <a:solidFill>
              <a:schemeClr val="bg1"/>
            </a:solidFill>
            <a:effectLst>
              <a:outerShdw blurRad="50800" dist="38100" dir="2700000" algn="tl" rotWithShape="0">
                <a:prstClr val="black">
                  <a:alpha val="40000"/>
                </a:prstClr>
              </a:outerShdw>
            </a:effectLst>
          </p:spPr>
          <p:txBody>
            <a:bodyPr wrap="square" lIns="121917" tIns="121917" rIns="121917"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5A6A"/>
                </a:solidFill>
                <a:effectLst/>
                <a:uLnTx/>
                <a:uFillTx/>
                <a:latin typeface="Avenir Light"/>
                <a:ea typeface="Verdana" pitchFamily="34" charset="0"/>
                <a:cs typeface="Avenir Light"/>
              </a:endParaRPr>
            </a:p>
          </p:txBody>
        </p:sp>
        <p:sp>
          <p:nvSpPr>
            <p:cNvPr id="13" name="TextBox 12"/>
            <p:cNvSpPr txBox="1"/>
            <p:nvPr/>
          </p:nvSpPr>
          <p:spPr>
            <a:xfrm>
              <a:off x="5502865" y="1901012"/>
              <a:ext cx="2532888" cy="2616098"/>
            </a:xfrm>
            <a:prstGeom prst="rect">
              <a:avLst/>
            </a:prstGeom>
            <a:solidFill>
              <a:schemeClr val="bg1"/>
            </a:solidFill>
            <a:effectLst>
              <a:outerShdw blurRad="50800" dist="38100" dir="2700000" algn="tl" rotWithShape="0">
                <a:prstClr val="black">
                  <a:alpha val="40000"/>
                </a:prstClr>
              </a:outerShdw>
            </a:effectLst>
          </p:spPr>
          <p:txBody>
            <a:bodyPr wrap="square" lIns="121917" tIns="121917" rIns="121917"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5A6A"/>
                  </a:solidFill>
                  <a:effectLst/>
                  <a:uLnTx/>
                  <a:uFillTx/>
                  <a:latin typeface="Avenir Light"/>
                  <a:ea typeface="Verdana" pitchFamily="34" charset="0"/>
                  <a:cs typeface="Avenir Light"/>
                </a:rPr>
                <a:t>Dear [name], congratulations on the birth of baby [</a:t>
              </a:r>
              <a:r>
                <a:rPr kumimoji="0" lang="en-US" sz="1800" b="0" i="0" u="none" strike="noStrike" kern="1200" cap="none" spc="0" normalizeH="0" baseline="0" noProof="0" dirty="0" err="1">
                  <a:ln>
                    <a:noFill/>
                  </a:ln>
                  <a:solidFill>
                    <a:srgbClr val="225A6A"/>
                  </a:solidFill>
                  <a:effectLst/>
                  <a:uLnTx/>
                  <a:uFillTx/>
                  <a:latin typeface="Avenir Light"/>
                  <a:ea typeface="Verdana" pitchFamily="34" charset="0"/>
                  <a:cs typeface="Avenir Light"/>
                </a:rPr>
                <a:t>babyname</a:t>
              </a:r>
              <a:r>
                <a:rPr kumimoji="0" lang="en-US" sz="1800" b="0" i="0" u="none" strike="noStrike" kern="1200" cap="none" spc="0" normalizeH="0" baseline="0" noProof="0" dirty="0">
                  <a:ln>
                    <a:noFill/>
                  </a:ln>
                  <a:solidFill>
                    <a:srgbClr val="225A6A"/>
                  </a:solidFill>
                  <a:effectLst/>
                  <a:uLnTx/>
                  <a:uFillTx/>
                  <a:latin typeface="Avenir Light"/>
                  <a:ea typeface="Verdana" pitchFamily="34" charset="0"/>
                  <a:cs typeface="Avenir Light"/>
                </a:rPr>
                <a:t>]! We treasure you both! If you have questions about baby’s health please call or flash 0788100133</a:t>
              </a:r>
              <a:endParaRPr kumimoji="0" lang="en-GB" sz="1800" b="0" i="0" u="none" strike="noStrike" kern="1200" cap="none" spc="0" normalizeH="0" baseline="0" noProof="0" dirty="0">
                <a:ln>
                  <a:noFill/>
                </a:ln>
                <a:solidFill>
                  <a:srgbClr val="225A6A"/>
                </a:solidFill>
                <a:effectLst/>
                <a:uLnTx/>
                <a:uFillTx/>
                <a:latin typeface="Avenir Light"/>
                <a:ea typeface="Verdana" pitchFamily="34" charset="0"/>
                <a:cs typeface="Avenir Light"/>
              </a:endParaRPr>
            </a:p>
          </p:txBody>
        </p:sp>
        <p:sp>
          <p:nvSpPr>
            <p:cNvPr id="22" name="TextBox 21"/>
            <p:cNvSpPr txBox="1"/>
            <p:nvPr/>
          </p:nvSpPr>
          <p:spPr>
            <a:xfrm>
              <a:off x="8059400" y="1901012"/>
              <a:ext cx="3118888" cy="400107"/>
            </a:xfrm>
            <a:prstGeom prst="rect">
              <a:avLst/>
            </a:prstGeom>
            <a:solidFill>
              <a:schemeClr val="bg1"/>
            </a:solidFill>
            <a:effectLst>
              <a:outerShdw blurRad="50800" dist="38100" dir="2700000" algn="tl" rotWithShape="0">
                <a:prstClr val="black">
                  <a:alpha val="40000"/>
                </a:prstClr>
              </a:outerShdw>
            </a:effectLst>
          </p:spPr>
          <p:txBody>
            <a:bodyPr wrap="square" lIns="121917" tIns="121917" rIns="121917"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25A6A"/>
                </a:solidFill>
                <a:effectLst/>
                <a:uLnTx/>
                <a:uFillTx/>
                <a:latin typeface="Avenir Light"/>
                <a:ea typeface="Verdana" pitchFamily="34" charset="0"/>
                <a:cs typeface="Avenir Light"/>
              </a:endParaRPr>
            </a:p>
          </p:txBody>
        </p:sp>
        <p:sp>
          <p:nvSpPr>
            <p:cNvPr id="14" name="TextBox 13"/>
            <p:cNvSpPr txBox="1"/>
            <p:nvPr/>
          </p:nvSpPr>
          <p:spPr>
            <a:xfrm>
              <a:off x="8059400" y="1901012"/>
              <a:ext cx="3137176" cy="2339099"/>
            </a:xfrm>
            <a:prstGeom prst="rect">
              <a:avLst/>
            </a:prstGeom>
            <a:solidFill>
              <a:schemeClr val="bg1"/>
            </a:solidFill>
            <a:effectLst>
              <a:outerShdw blurRad="50800" dist="38100" dir="2700000" algn="tl" rotWithShape="0">
                <a:prstClr val="black">
                  <a:alpha val="40000"/>
                </a:prstClr>
              </a:outerShdw>
            </a:effectLst>
          </p:spPr>
          <p:txBody>
            <a:bodyPr wrap="square" lIns="121917" tIns="121917" rIns="121917"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5A6A"/>
                  </a:solidFill>
                  <a:effectLst/>
                  <a:uLnTx/>
                  <a:uFillTx/>
                  <a:latin typeface="Avenir Light"/>
                  <a:ea typeface="Verdana" pitchFamily="34" charset="0"/>
                  <a:cs typeface="Avenir Light"/>
                </a:rPr>
                <a:t>Hi [name]! This week, please bring baby [</a:t>
              </a:r>
              <a:r>
                <a:rPr kumimoji="0" lang="en-US" sz="1800" b="0" i="0" u="none" strike="noStrike" kern="1200" cap="none" spc="0" normalizeH="0" baseline="0" noProof="0" dirty="0" err="1">
                  <a:ln>
                    <a:noFill/>
                  </a:ln>
                  <a:solidFill>
                    <a:srgbClr val="225A6A"/>
                  </a:solidFill>
                  <a:effectLst/>
                  <a:uLnTx/>
                  <a:uFillTx/>
                  <a:latin typeface="Avenir Light"/>
                  <a:ea typeface="Verdana" pitchFamily="34" charset="0"/>
                  <a:cs typeface="Avenir Light"/>
                </a:rPr>
                <a:t>babyname</a:t>
              </a:r>
              <a:r>
                <a:rPr kumimoji="0" lang="en-US" sz="1800" b="0" i="0" u="none" strike="noStrike" kern="1200" cap="none" spc="0" normalizeH="0" baseline="0" noProof="0" dirty="0">
                  <a:ln>
                    <a:noFill/>
                  </a:ln>
                  <a:solidFill>
                    <a:srgbClr val="225A6A"/>
                  </a:solidFill>
                  <a:effectLst/>
                  <a:uLnTx/>
                  <a:uFillTx/>
                  <a:latin typeface="Avenir Light"/>
                  <a:ea typeface="Verdana" pitchFamily="34" charset="0"/>
                  <a:cs typeface="Avenir Light"/>
                </a:rPr>
                <a:t>] to clinic for important immunizations to prevent childhood diseases and make sure [</a:t>
              </a:r>
              <a:r>
                <a:rPr kumimoji="0" lang="en-US" sz="1800" b="0" i="0" u="none" strike="noStrike" kern="1200" cap="none" spc="0" normalizeH="0" baseline="0" noProof="0" dirty="0" err="1">
                  <a:ln>
                    <a:noFill/>
                  </a:ln>
                  <a:solidFill>
                    <a:srgbClr val="225A6A"/>
                  </a:solidFill>
                  <a:effectLst/>
                  <a:uLnTx/>
                  <a:uFillTx/>
                  <a:latin typeface="Avenir Light"/>
                  <a:ea typeface="Verdana" pitchFamily="34" charset="0"/>
                  <a:cs typeface="Avenir Light"/>
                </a:rPr>
                <a:t>babyname</a:t>
              </a:r>
              <a:r>
                <a:rPr kumimoji="0" lang="en-US" sz="1800" b="0" i="0" u="none" strike="noStrike" kern="1200" cap="none" spc="0" normalizeH="0" baseline="0" noProof="0" dirty="0">
                  <a:ln>
                    <a:noFill/>
                  </a:ln>
                  <a:solidFill>
                    <a:srgbClr val="225A6A"/>
                  </a:solidFill>
                  <a:effectLst/>
                  <a:uLnTx/>
                  <a:uFillTx/>
                  <a:latin typeface="Avenir Light"/>
                  <a:ea typeface="Verdana" pitchFamily="34" charset="0"/>
                  <a:cs typeface="Avenir Light"/>
                </a:rPr>
                <a:t>] grows up healthy and strong. </a:t>
              </a:r>
              <a:endParaRPr kumimoji="0" lang="en-GB" sz="1800" b="0" i="0" u="none" strike="noStrike" kern="1200" cap="none" spc="0" normalizeH="0" baseline="0" noProof="0" dirty="0">
                <a:ln>
                  <a:noFill/>
                </a:ln>
                <a:solidFill>
                  <a:srgbClr val="225A6A"/>
                </a:solidFill>
                <a:effectLst/>
                <a:uLnTx/>
                <a:uFillTx/>
                <a:latin typeface="Avenir Light"/>
                <a:ea typeface="Verdana" pitchFamily="34" charset="0"/>
                <a:cs typeface="Avenir Light"/>
              </a:endParaRPr>
            </a:p>
          </p:txBody>
        </p:sp>
      </p:grpSp>
      <p:grpSp>
        <p:nvGrpSpPr>
          <p:cNvPr id="23" name="Group 22"/>
          <p:cNvGrpSpPr>
            <a:grpSpLocks noChangeAspect="1"/>
          </p:cNvGrpSpPr>
          <p:nvPr/>
        </p:nvGrpSpPr>
        <p:grpSpPr>
          <a:xfrm>
            <a:off x="1524000" y="3711868"/>
            <a:ext cx="9144000" cy="3146132"/>
            <a:chOff x="0" y="758157"/>
            <a:chExt cx="9144000" cy="4194843"/>
          </a:xfrm>
        </p:grpSpPr>
        <p:pic>
          <p:nvPicPr>
            <p:cNvPr id="24" name="Picture 2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58157"/>
              <a:ext cx="9144000" cy="2899443"/>
            </a:xfrm>
            <a:prstGeom prst="rect">
              <a:avLst/>
            </a:prstGeom>
          </p:spPr>
        </p:pic>
        <p:pic>
          <p:nvPicPr>
            <p:cNvPr id="25" name="Picture 2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577558"/>
              <a:ext cx="9144000" cy="1375442"/>
            </a:xfrm>
            <a:prstGeom prst="rect">
              <a:avLst/>
            </a:prstGeom>
          </p:spPr>
        </p:pic>
      </p:grpSp>
      <p:pic>
        <p:nvPicPr>
          <p:cNvPr id="3" name="Picture 2"/>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41595" y="590789"/>
            <a:ext cx="10908815" cy="1191770"/>
          </a:xfrm>
          <a:prstGeom prst="rect">
            <a:avLst/>
          </a:prstGeom>
        </p:spPr>
      </p:pic>
    </p:spTree>
    <p:extLst>
      <p:ext uri="{BB962C8B-B14F-4D97-AF65-F5344CB8AC3E}">
        <p14:creationId xmlns:p14="http://schemas.microsoft.com/office/powerpoint/2010/main" val="214729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stCxn id="61" idx="3"/>
            <a:endCxn id="64" idx="1"/>
          </p:cNvCxnSpPr>
          <p:nvPr/>
        </p:nvCxnSpPr>
        <p:spPr>
          <a:xfrm flipV="1">
            <a:off x="2740485" y="1235941"/>
            <a:ext cx="877447" cy="66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64" idx="3"/>
          </p:cNvCxnSpPr>
          <p:nvPr/>
        </p:nvCxnSpPr>
        <p:spPr>
          <a:xfrm flipV="1">
            <a:off x="5751531" y="1235281"/>
            <a:ext cx="877447" cy="66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85" name="Group 84"/>
          <p:cNvGrpSpPr/>
          <p:nvPr/>
        </p:nvGrpSpPr>
        <p:grpSpPr bwMode="grayWhite">
          <a:xfrm>
            <a:off x="606885" y="655960"/>
            <a:ext cx="2133601" cy="1746056"/>
            <a:chOff x="522301" y="4099472"/>
            <a:chExt cx="1600201" cy="1746058"/>
          </a:xfrm>
        </p:grpSpPr>
        <p:sp>
          <p:nvSpPr>
            <p:cNvPr id="59" name="TextBox 58"/>
            <p:cNvSpPr txBox="1"/>
            <p:nvPr/>
          </p:nvSpPr>
          <p:spPr bwMode="grayWhite">
            <a:xfrm>
              <a:off x="522302" y="5260753"/>
              <a:ext cx="1600200" cy="584777"/>
            </a:xfrm>
            <a:prstGeom prst="rect">
              <a:avLst/>
            </a:prstGeom>
            <a:noFill/>
            <a:ln>
              <a:solidFill>
                <a:srgbClr val="D9D9D9"/>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Arial"/>
                  <a:ea typeface="+mn-ea"/>
                  <a:cs typeface="Arial"/>
                </a:rPr>
                <a:t>Characterize and describe intervention</a:t>
              </a:r>
            </a:p>
          </p:txBody>
        </p:sp>
        <p:sp>
          <p:nvSpPr>
            <p:cNvPr id="61" name="Rectangle 60"/>
            <p:cNvSpPr/>
            <p:nvPr/>
          </p:nvSpPr>
          <p:spPr bwMode="grayWhite">
            <a:xfrm>
              <a:off x="522301" y="4099472"/>
              <a:ext cx="16002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Discovery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(T0 – T1)</a:t>
              </a:r>
            </a:p>
          </p:txBody>
        </p:sp>
      </p:grpSp>
      <p:grpSp>
        <p:nvGrpSpPr>
          <p:cNvPr id="86" name="Group 85"/>
          <p:cNvGrpSpPr/>
          <p:nvPr/>
        </p:nvGrpSpPr>
        <p:grpSpPr>
          <a:xfrm>
            <a:off x="3617928" y="655299"/>
            <a:ext cx="2133600" cy="2239816"/>
            <a:chOff x="2780586" y="4098608"/>
            <a:chExt cx="1600200" cy="2239818"/>
          </a:xfrm>
        </p:grpSpPr>
        <p:sp>
          <p:nvSpPr>
            <p:cNvPr id="58" name="TextBox 57"/>
            <p:cNvSpPr txBox="1"/>
            <p:nvPr/>
          </p:nvSpPr>
          <p:spPr>
            <a:xfrm>
              <a:off x="2780586" y="5261207"/>
              <a:ext cx="1600200" cy="107721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13861"/>
                  </a:solidFill>
                  <a:effectLst/>
                  <a:uLnTx/>
                  <a:uFillTx/>
                  <a:latin typeface="Arial"/>
                  <a:ea typeface="+mn-ea"/>
                  <a:cs typeface="Arial"/>
                </a:rPr>
                <a:t>Assess efficacy of intervention using observational and experimental studies</a:t>
              </a:r>
            </a:p>
          </p:txBody>
        </p:sp>
        <p:sp>
          <p:nvSpPr>
            <p:cNvPr id="64" name="Rectangle 63"/>
            <p:cNvSpPr/>
            <p:nvPr/>
          </p:nvSpPr>
          <p:spPr>
            <a:xfrm>
              <a:off x="2780586" y="4098608"/>
              <a:ext cx="1600200" cy="116128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(T2)</a:t>
              </a:r>
            </a:p>
          </p:txBody>
        </p:sp>
      </p:grpSp>
      <p:sp>
        <p:nvSpPr>
          <p:cNvPr id="75" name="TextBox 74"/>
          <p:cNvSpPr txBox="1"/>
          <p:nvPr/>
        </p:nvSpPr>
        <p:spPr>
          <a:xfrm>
            <a:off x="284560" y="193031"/>
            <a:ext cx="8000554" cy="446272"/>
          </a:xfrm>
          <a:prstGeom prst="rect">
            <a:avLst/>
          </a:prstGeom>
          <a:noFill/>
        </p:spPr>
        <p:txBody>
          <a:bodyPr wrap="non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113861"/>
                </a:solidFill>
                <a:effectLst/>
                <a:uLnTx/>
                <a:uFillTx/>
                <a:latin typeface="Arial"/>
                <a:ea typeface="+mn-ea"/>
                <a:cs typeface="Arial"/>
              </a:rPr>
              <a:t>Stages of translational epidemiology (adapted from </a:t>
            </a:r>
            <a:r>
              <a:rPr kumimoji="0" lang="en-US" sz="2100" b="0" i="0" u="none" strike="noStrike" kern="1200" cap="none" spc="0" normalizeH="0" baseline="0" noProof="0" dirty="0" err="1">
                <a:ln>
                  <a:noFill/>
                </a:ln>
                <a:solidFill>
                  <a:srgbClr val="113861"/>
                </a:solidFill>
                <a:effectLst/>
                <a:uLnTx/>
                <a:uFillTx/>
                <a:latin typeface="Arial"/>
                <a:ea typeface="+mn-ea"/>
                <a:cs typeface="Arial"/>
              </a:rPr>
              <a:t>Khoury</a:t>
            </a:r>
            <a:r>
              <a:rPr kumimoji="0" lang="en-US" sz="2100" b="0" i="0" u="none" strike="noStrike" kern="1200" cap="none" spc="0" normalizeH="0" baseline="0" noProof="0" dirty="0">
                <a:ln>
                  <a:noFill/>
                </a:ln>
                <a:solidFill>
                  <a:srgbClr val="113861"/>
                </a:solidFill>
                <a:effectLst/>
                <a:uLnTx/>
                <a:uFillTx/>
                <a:latin typeface="Arial"/>
                <a:ea typeface="+mn-ea"/>
                <a:cs typeface="Arial"/>
              </a:rPr>
              <a:t> et al.)</a:t>
            </a:r>
          </a:p>
        </p:txBody>
      </p:sp>
      <p:cxnSp>
        <p:nvCxnSpPr>
          <p:cNvPr id="19" name="Straight Connector 18"/>
          <p:cNvCxnSpPr>
            <a:stCxn id="13" idx="3"/>
            <a:endCxn id="22" idx="1"/>
          </p:cNvCxnSpPr>
          <p:nvPr/>
        </p:nvCxnSpPr>
        <p:spPr>
          <a:xfrm>
            <a:off x="2751254" y="4152341"/>
            <a:ext cx="877447" cy="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2" idx="3"/>
          </p:cNvCxnSpPr>
          <p:nvPr/>
        </p:nvCxnSpPr>
        <p:spPr>
          <a:xfrm>
            <a:off x="5762301" y="4152341"/>
            <a:ext cx="877447" cy="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bwMode="grayWhite">
          <a:xfrm>
            <a:off x="617652" y="4732984"/>
            <a:ext cx="2133600" cy="1846655"/>
          </a:xfrm>
          <a:prstGeom prst="rect">
            <a:avLst/>
          </a:prstGeom>
          <a:solidFill>
            <a:schemeClr val="bg1">
              <a:lumMod val="85000"/>
            </a:schemeClr>
          </a:solidFill>
          <a:ln>
            <a:solidFill>
              <a:schemeClr val="bg1">
                <a:lumMod val="75000"/>
              </a:schemeClr>
            </a:solid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Theory-based SMS developed from </a:t>
            </a:r>
            <a:r>
              <a:rPr kumimoji="0" lang="en-US" sz="1600" b="1" i="0" u="none" strike="noStrike" kern="1200" cap="none" spc="0" normalizeH="0" baseline="0" noProof="0" dirty="0">
                <a:ln>
                  <a:noFill/>
                </a:ln>
                <a:solidFill>
                  <a:prstClr val="white">
                    <a:lumMod val="65000"/>
                  </a:prstClr>
                </a:solidFill>
                <a:effectLst/>
                <a:uLnTx/>
                <a:uFillTx/>
                <a:latin typeface="Arial"/>
                <a:ea typeface="+mn-ea"/>
                <a:cs typeface="Arial"/>
              </a:rPr>
              <a:t>formative qualitative</a:t>
            </a: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 studies (focus groups, motivational interviews)</a:t>
            </a:r>
          </a:p>
        </p:txBody>
      </p:sp>
      <p:sp>
        <p:nvSpPr>
          <p:cNvPr id="13" name="Rectangle 12"/>
          <p:cNvSpPr/>
          <p:nvPr/>
        </p:nvSpPr>
        <p:spPr bwMode="grayWhite">
          <a:xfrm>
            <a:off x="617651" y="3571704"/>
            <a:ext cx="21336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Discovery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(T0 – T1)</a:t>
            </a:r>
          </a:p>
        </p:txBody>
      </p:sp>
      <p:sp>
        <p:nvSpPr>
          <p:cNvPr id="8" name="TextBox 7"/>
          <p:cNvSpPr txBox="1"/>
          <p:nvPr/>
        </p:nvSpPr>
        <p:spPr>
          <a:xfrm>
            <a:off x="3628697" y="4734301"/>
            <a:ext cx="2133600" cy="1846655"/>
          </a:xfrm>
          <a:prstGeom prst="rect">
            <a:avLst/>
          </a:prstGeom>
          <a:solidFill>
            <a:schemeClr val="bg1">
              <a:lumMod val="85000"/>
            </a:schemeClr>
          </a:solidFill>
          <a:ln>
            <a:solidFill>
              <a:schemeClr val="tx1"/>
            </a:solid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13861"/>
                </a:solidFill>
                <a:effectLst/>
                <a:uLnTx/>
                <a:uFillTx/>
                <a:latin typeface="Arial"/>
                <a:ea typeface="+mn-ea"/>
                <a:cs typeface="Arial"/>
              </a:rPr>
              <a:t>RCT to demonstrate </a:t>
            </a:r>
            <a:r>
              <a:rPr kumimoji="0" lang="en-US" sz="1600" b="1" i="0" u="none" strike="noStrike" kern="1200" cap="none" spc="0" normalizeH="0" baseline="0" noProof="0" dirty="0">
                <a:ln>
                  <a:noFill/>
                </a:ln>
                <a:solidFill>
                  <a:srgbClr val="113861"/>
                </a:solidFill>
                <a:effectLst/>
                <a:uLnTx/>
                <a:uFillTx/>
                <a:latin typeface="Arial"/>
                <a:ea typeface="+mn-ea"/>
                <a:cs typeface="Arial"/>
              </a:rPr>
              <a:t>efficacy</a:t>
            </a:r>
            <a:r>
              <a:rPr kumimoji="0" lang="en-US" sz="1600" b="0" i="0" u="none" strike="noStrike" kern="1200" cap="none" spc="0" normalizeH="0" baseline="0" noProof="0" dirty="0">
                <a:ln>
                  <a:noFill/>
                </a:ln>
                <a:solidFill>
                  <a:srgbClr val="113861"/>
                </a:solidFill>
                <a:effectLst/>
                <a:uLnTx/>
                <a:uFillTx/>
                <a:latin typeface="Arial"/>
                <a:ea typeface="+mn-ea"/>
                <a:cs typeface="Arial"/>
              </a:rPr>
              <a:t> of theory-based SMS (</a:t>
            </a:r>
            <a:r>
              <a:rPr kumimoji="0" lang="en-US" sz="1600" b="0" i="0" u="none" strike="noStrike" kern="1200" cap="none" spc="0" normalizeH="0" baseline="0" noProof="0" dirty="0" err="1">
                <a:ln>
                  <a:noFill/>
                </a:ln>
                <a:solidFill>
                  <a:srgbClr val="113861"/>
                </a:solidFill>
                <a:effectLst/>
                <a:uLnTx/>
                <a:uFillTx/>
                <a:latin typeface="Arial"/>
                <a:ea typeface="+mn-ea"/>
                <a:cs typeface="Arial"/>
              </a:rPr>
              <a:t>TextIT</a:t>
            </a:r>
            <a:r>
              <a:rPr kumimoji="0" lang="en-US" sz="1600" b="0" i="0" u="none" strike="noStrike" kern="1200" cap="none" spc="0" normalizeH="0" baseline="0" noProof="0" dirty="0">
                <a:ln>
                  <a:noFill/>
                </a:ln>
                <a:solidFill>
                  <a:srgbClr val="113861"/>
                </a:solidFill>
                <a:effectLst/>
                <a:uLnTx/>
                <a:uFillTx/>
                <a:latin typeface="Arial"/>
                <a:ea typeface="+mn-ea"/>
                <a:cs typeface="Arial"/>
              </a:rPr>
              <a:t>); </a:t>
            </a:r>
            <a:r>
              <a:rPr kumimoji="0" lang="en-US" sz="1600" b="1" i="0" u="none" strike="noStrike" kern="1200" cap="none" spc="0" normalizeH="0" baseline="0" noProof="0" dirty="0">
                <a:ln>
                  <a:noFill/>
                </a:ln>
                <a:solidFill>
                  <a:srgbClr val="113861"/>
                </a:solidFill>
                <a:effectLst/>
                <a:uLnTx/>
                <a:uFillTx/>
                <a:latin typeface="Arial"/>
                <a:ea typeface="+mn-ea"/>
                <a:cs typeface="Arial"/>
              </a:rPr>
              <a:t>Parallel-cohort RCT</a:t>
            </a:r>
            <a:r>
              <a:rPr kumimoji="0" lang="en-US" sz="1600" b="0" i="0" u="none" strike="noStrike" kern="1200" cap="none" spc="0" normalizeH="0" baseline="0" noProof="0" dirty="0">
                <a:ln>
                  <a:noFill/>
                </a:ln>
                <a:solidFill>
                  <a:srgbClr val="113861"/>
                </a:solidFill>
                <a:effectLst/>
                <a:uLnTx/>
                <a:uFillTx/>
                <a:latin typeface="Arial"/>
                <a:ea typeface="+mn-ea"/>
                <a:cs typeface="Arial"/>
              </a:rPr>
              <a:t> to assess potential for facility-level dissemination</a:t>
            </a:r>
          </a:p>
        </p:txBody>
      </p:sp>
      <p:sp>
        <p:nvSpPr>
          <p:cNvPr id="22" name="Rectangle 21"/>
          <p:cNvSpPr/>
          <p:nvPr/>
        </p:nvSpPr>
        <p:spPr>
          <a:xfrm>
            <a:off x="3628697" y="3571704"/>
            <a:ext cx="2133600" cy="116128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(T2)</a:t>
            </a:r>
          </a:p>
        </p:txBody>
      </p:sp>
      <p:sp>
        <p:nvSpPr>
          <p:cNvPr id="77" name="TextBox 76"/>
          <p:cNvSpPr txBox="1"/>
          <p:nvPr/>
        </p:nvSpPr>
        <p:spPr>
          <a:xfrm>
            <a:off x="295331" y="3117415"/>
            <a:ext cx="8964028" cy="446272"/>
          </a:xfrm>
          <a:prstGeom prst="rect">
            <a:avLst/>
          </a:prstGeom>
          <a:noFill/>
        </p:spPr>
        <p:txBody>
          <a:bodyPr wrap="non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113861"/>
                </a:solidFill>
                <a:effectLst/>
                <a:uLnTx/>
                <a:uFillTx/>
                <a:latin typeface="Arial"/>
                <a:ea typeface="+mn-ea"/>
                <a:cs typeface="Arial"/>
              </a:rPr>
              <a:t>Mapping the TextIT strategy onto the stages of translational epidemiology</a:t>
            </a:r>
          </a:p>
        </p:txBody>
      </p:sp>
      <p:cxnSp>
        <p:nvCxnSpPr>
          <p:cNvPr id="30" name="Straight Connector 29"/>
          <p:cNvCxnSpPr>
            <a:stCxn id="32" idx="3"/>
            <a:endCxn id="37" idx="1"/>
          </p:cNvCxnSpPr>
          <p:nvPr/>
        </p:nvCxnSpPr>
        <p:spPr>
          <a:xfrm>
            <a:off x="8762575" y="1235280"/>
            <a:ext cx="877448" cy="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bwMode="grayWhite">
          <a:xfrm>
            <a:off x="6628978" y="654642"/>
            <a:ext cx="2133601" cy="2241137"/>
            <a:chOff x="5038871" y="4097744"/>
            <a:chExt cx="1600201" cy="2241138"/>
          </a:xfrm>
        </p:grpSpPr>
        <p:sp>
          <p:nvSpPr>
            <p:cNvPr id="32" name="Rectangle 31"/>
            <p:cNvSpPr/>
            <p:nvPr/>
          </p:nvSpPr>
          <p:spPr bwMode="grayWhite">
            <a:xfrm>
              <a:off x="5038871" y="4097744"/>
              <a:ext cx="16002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Arial"/>
                  <a:ea typeface="+mn-ea"/>
                  <a:cs typeface="Arial"/>
                </a:rPr>
                <a:t>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Arial"/>
                  <a:ea typeface="+mn-ea"/>
                  <a:cs typeface="Arial"/>
                </a:rPr>
                <a:t>(T3)</a:t>
              </a:r>
            </a:p>
          </p:txBody>
        </p:sp>
        <p:sp>
          <p:nvSpPr>
            <p:cNvPr id="33" name="TextBox 32"/>
            <p:cNvSpPr txBox="1"/>
            <p:nvPr/>
          </p:nvSpPr>
          <p:spPr bwMode="grayWhite">
            <a:xfrm>
              <a:off x="5038872" y="5261664"/>
              <a:ext cx="1600200" cy="1077218"/>
            </a:xfrm>
            <a:prstGeom prst="rect">
              <a:avLst/>
            </a:prstGeom>
            <a:noFill/>
            <a:ln>
              <a:solidFill>
                <a:schemeClr val="bg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Implementation science to assess dissemination into practice</a:t>
              </a:r>
            </a:p>
          </p:txBody>
        </p:sp>
      </p:grpSp>
      <p:grpSp>
        <p:nvGrpSpPr>
          <p:cNvPr id="36" name="Group 35"/>
          <p:cNvGrpSpPr/>
          <p:nvPr/>
        </p:nvGrpSpPr>
        <p:grpSpPr bwMode="grayWhite">
          <a:xfrm>
            <a:off x="9640023" y="654641"/>
            <a:ext cx="2133600" cy="2241136"/>
            <a:chOff x="7297157" y="4097744"/>
            <a:chExt cx="1600200" cy="2241138"/>
          </a:xfrm>
        </p:grpSpPr>
        <p:sp>
          <p:nvSpPr>
            <p:cNvPr id="37" name="Rectangle 36"/>
            <p:cNvSpPr/>
            <p:nvPr/>
          </p:nvSpPr>
          <p:spPr bwMode="grayWhite">
            <a:xfrm>
              <a:off x="7297157" y="4097744"/>
              <a:ext cx="16002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Arial"/>
                  <a:ea typeface="+mn-ea"/>
                  <a:cs typeface="Arial"/>
                </a:rPr>
                <a:t>Population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Arial"/>
                  <a:ea typeface="+mn-ea"/>
                  <a:cs typeface="Arial"/>
                </a:rPr>
                <a:t>(T4)</a:t>
              </a:r>
            </a:p>
          </p:txBody>
        </p:sp>
        <p:sp>
          <p:nvSpPr>
            <p:cNvPr id="38" name="TextBox 37"/>
            <p:cNvSpPr txBox="1"/>
            <p:nvPr/>
          </p:nvSpPr>
          <p:spPr bwMode="grayWhite">
            <a:xfrm>
              <a:off x="7297157" y="5261663"/>
              <a:ext cx="1600200" cy="1077219"/>
            </a:xfrm>
            <a:prstGeom prst="rect">
              <a:avLst/>
            </a:prstGeom>
            <a:noFill/>
            <a:ln>
              <a:solidFill>
                <a:schemeClr val="bg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Assess effectiveness of intervention on population-level outcomes</a:t>
              </a:r>
            </a:p>
          </p:txBody>
        </p:sp>
      </p:grpSp>
      <p:cxnSp>
        <p:nvCxnSpPr>
          <p:cNvPr id="39" name="Straight Connector 38"/>
          <p:cNvCxnSpPr>
            <a:stCxn id="41" idx="3"/>
            <a:endCxn id="42" idx="1"/>
          </p:cNvCxnSpPr>
          <p:nvPr/>
        </p:nvCxnSpPr>
        <p:spPr>
          <a:xfrm>
            <a:off x="8773344" y="4152341"/>
            <a:ext cx="877448" cy="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bwMode="grayWhite">
          <a:xfrm>
            <a:off x="6639745" y="4735625"/>
            <a:ext cx="2133600" cy="2092876"/>
          </a:xfrm>
          <a:prstGeom prst="rect">
            <a:avLst/>
          </a:prstGeom>
          <a:solidFill>
            <a:schemeClr val="bg1">
              <a:lumMod val="85000"/>
            </a:schemeClr>
          </a:solidFill>
          <a:ln>
            <a:solidFill>
              <a:schemeClr val="bg1">
                <a:lumMod val="75000"/>
              </a:schemeClr>
            </a:solid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Cluster-randomized stepped-wedge trial to show </a:t>
            </a:r>
            <a:r>
              <a:rPr kumimoji="0" lang="en-US" sz="1600" b="1" i="0" u="none" strike="noStrike" kern="1200" cap="none" spc="0" normalizeH="0" baseline="0" noProof="0" dirty="0">
                <a:ln>
                  <a:noFill/>
                </a:ln>
                <a:solidFill>
                  <a:prstClr val="white">
                    <a:lumMod val="65000"/>
                  </a:prstClr>
                </a:solidFill>
                <a:effectLst/>
                <a:uLnTx/>
                <a:uFillTx/>
                <a:latin typeface="Arial"/>
                <a:ea typeface="+mn-ea"/>
                <a:cs typeface="Arial"/>
              </a:rPr>
              <a:t>real-world effectiveness</a:t>
            </a: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 of </a:t>
            </a:r>
            <a:r>
              <a:rPr kumimoji="0" lang="en-US" sz="1600" b="0" i="0" u="none" strike="noStrike" kern="1200" cap="none" spc="0" normalizeH="0" baseline="0" noProof="0" dirty="0" err="1">
                <a:ln>
                  <a:noFill/>
                </a:ln>
                <a:solidFill>
                  <a:prstClr val="white">
                    <a:lumMod val="65000"/>
                  </a:prstClr>
                </a:solidFill>
                <a:effectLst/>
                <a:uLnTx/>
                <a:uFillTx/>
                <a:latin typeface="Arial"/>
                <a:ea typeface="+mn-ea"/>
                <a:cs typeface="Arial"/>
              </a:rPr>
              <a:t>TextIT</a:t>
            </a: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a:t>
            </a:r>
            <a:r>
              <a:rPr kumimoji="0" lang="en-US" sz="1600" b="1" i="0" u="none" strike="noStrike" kern="1200" cap="none" spc="0" normalizeH="0" baseline="0" noProof="0" dirty="0">
                <a:ln>
                  <a:noFill/>
                </a:ln>
                <a:solidFill>
                  <a:prstClr val="white">
                    <a:lumMod val="65000"/>
                  </a:prstClr>
                </a:solidFill>
                <a:effectLst/>
                <a:uLnTx/>
                <a:uFillTx/>
                <a:latin typeface="Arial"/>
                <a:ea typeface="+mn-ea"/>
                <a:cs typeface="Arial"/>
              </a:rPr>
              <a:t> </a:t>
            </a: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Implement with fidelity; SOPs, training guides, checklists; </a:t>
            </a:r>
            <a:endParaRPr kumimoji="0" lang="en-US" sz="1600" b="1" i="0" u="none" strike="noStrike" kern="1200" cap="none" spc="0" normalizeH="0" baseline="0" noProof="0" dirty="0">
              <a:ln>
                <a:noFill/>
              </a:ln>
              <a:solidFill>
                <a:prstClr val="white">
                  <a:lumMod val="65000"/>
                </a:prstClr>
              </a:solidFill>
              <a:effectLst/>
              <a:uLnTx/>
              <a:uFillTx/>
              <a:latin typeface="Arial"/>
              <a:ea typeface="+mn-ea"/>
              <a:cs typeface="Arial"/>
            </a:endParaRPr>
          </a:p>
        </p:txBody>
      </p:sp>
      <p:sp>
        <p:nvSpPr>
          <p:cNvPr id="41" name="Rectangle 40"/>
          <p:cNvSpPr/>
          <p:nvPr/>
        </p:nvSpPr>
        <p:spPr bwMode="grayWhite">
          <a:xfrm>
            <a:off x="6639744" y="3571704"/>
            <a:ext cx="21336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(T3)</a:t>
            </a:r>
          </a:p>
        </p:txBody>
      </p:sp>
      <p:sp>
        <p:nvSpPr>
          <p:cNvPr id="42" name="Rectangle 41"/>
          <p:cNvSpPr/>
          <p:nvPr/>
        </p:nvSpPr>
        <p:spPr bwMode="grayWhite">
          <a:xfrm>
            <a:off x="9650792" y="3571704"/>
            <a:ext cx="21336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Population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(T4)</a:t>
            </a:r>
          </a:p>
        </p:txBody>
      </p:sp>
      <p:sp>
        <p:nvSpPr>
          <p:cNvPr id="43" name="TextBox 42"/>
          <p:cNvSpPr txBox="1"/>
          <p:nvPr/>
        </p:nvSpPr>
        <p:spPr bwMode="grayWhite">
          <a:xfrm>
            <a:off x="9650791" y="4736041"/>
            <a:ext cx="2133600" cy="615549"/>
          </a:xfrm>
          <a:prstGeom prst="rect">
            <a:avLst/>
          </a:prstGeom>
          <a:solidFill>
            <a:schemeClr val="bg1">
              <a:lumMod val="85000"/>
            </a:schemeClr>
          </a:solidFill>
          <a:ln>
            <a:solidFill>
              <a:schemeClr val="bg1">
                <a:lumMod val="75000"/>
              </a:schemeClr>
            </a:solid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Public health impact evaluation of </a:t>
            </a:r>
            <a:r>
              <a:rPr kumimoji="0" lang="en-US" sz="1600" b="0" i="0" u="none" strike="noStrike" kern="1200" cap="none" spc="0" normalizeH="0" baseline="0" noProof="0" dirty="0" err="1">
                <a:ln>
                  <a:noFill/>
                </a:ln>
                <a:solidFill>
                  <a:prstClr val="white">
                    <a:lumMod val="65000"/>
                  </a:prstClr>
                </a:solidFill>
                <a:effectLst/>
                <a:uLnTx/>
                <a:uFillTx/>
                <a:latin typeface="Arial"/>
                <a:ea typeface="+mn-ea"/>
                <a:cs typeface="Arial"/>
              </a:rPr>
              <a:t>TextIT</a:t>
            </a:r>
            <a:endPar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endParaRPr>
          </a:p>
        </p:txBody>
      </p:sp>
    </p:spTree>
    <p:extLst>
      <p:ext uri="{BB962C8B-B14F-4D97-AF65-F5344CB8AC3E}">
        <p14:creationId xmlns:p14="http://schemas.microsoft.com/office/powerpoint/2010/main" val="3972145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7798"/>
          <a:stretch/>
        </p:blipFill>
        <p:spPr>
          <a:xfrm>
            <a:off x="1524000" y="168442"/>
            <a:ext cx="9144000" cy="6689558"/>
          </a:xfrm>
          <a:prstGeom prst="rect">
            <a:avLst/>
          </a:prstGeom>
        </p:spPr>
      </p:pic>
    </p:spTree>
    <p:extLst>
      <p:ext uri="{BB962C8B-B14F-4D97-AF65-F5344CB8AC3E}">
        <p14:creationId xmlns:p14="http://schemas.microsoft.com/office/powerpoint/2010/main" val="893951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53517"/>
          <a:stretch/>
        </p:blipFill>
        <p:spPr>
          <a:xfrm>
            <a:off x="1524000" y="1"/>
            <a:ext cx="9144000" cy="5956663"/>
          </a:xfrm>
          <a:prstGeom prst="rect">
            <a:avLst/>
          </a:prstGeom>
        </p:spPr>
      </p:pic>
    </p:spTree>
    <p:extLst>
      <p:ext uri="{BB962C8B-B14F-4D97-AF65-F5344CB8AC3E}">
        <p14:creationId xmlns:p14="http://schemas.microsoft.com/office/powerpoint/2010/main" val="1751186637"/>
      </p:ext>
    </p:extLst>
  </p:cSld>
  <p:clrMapOvr>
    <a:masterClrMapping/>
  </p:clrMapOvr>
  <mc:AlternateContent xmlns:mc="http://schemas.openxmlformats.org/markup-compatibility/2006" xmlns:p14="http://schemas.microsoft.com/office/powerpoint/2010/main">
    <mc:Choice Requires="p14">
      <p:transition spd="slow" p14:dur="70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551"/>
          <a:stretch/>
        </p:blipFill>
        <p:spPr>
          <a:xfrm>
            <a:off x="1524000" y="2"/>
            <a:ext cx="8138160" cy="210235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500413"/>
            <a:ext cx="8138160" cy="189794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4796416"/>
            <a:ext cx="8138160" cy="1969802"/>
          </a:xfrm>
          <a:prstGeom prst="rect">
            <a:avLst/>
          </a:prstGeom>
        </p:spPr>
      </p:pic>
    </p:spTree>
    <p:extLst>
      <p:ext uri="{BB962C8B-B14F-4D97-AF65-F5344CB8AC3E}">
        <p14:creationId xmlns:p14="http://schemas.microsoft.com/office/powerpoint/2010/main" val="2690667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09600" y="0"/>
            <a:ext cx="10972800" cy="1143000"/>
          </a:xfrm>
        </p:spPr>
        <p:txBody>
          <a:bodyPr>
            <a:normAutofit/>
          </a:bodyPr>
          <a:lstStyle/>
          <a:p>
            <a:pPr algn="ctr"/>
            <a:r>
              <a:rPr lang="en-US" dirty="0">
                <a:latin typeface="Avenir Light"/>
                <a:cs typeface="Avenir Light"/>
              </a:rPr>
              <a:t>Time to infant HIV testing</a:t>
            </a:r>
          </a:p>
        </p:txBody>
      </p:sp>
      <p:grpSp>
        <p:nvGrpSpPr>
          <p:cNvPr id="6" name="Group 5"/>
          <p:cNvGrpSpPr/>
          <p:nvPr/>
        </p:nvGrpSpPr>
        <p:grpSpPr>
          <a:xfrm>
            <a:off x="1362827" y="1489587"/>
            <a:ext cx="9466351" cy="4572000"/>
            <a:chOff x="1362827" y="1489587"/>
            <a:chExt cx="9466351" cy="457200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2034"/>
            <a:stretch/>
          </p:blipFill>
          <p:spPr>
            <a:xfrm>
              <a:off x="1362827" y="1489587"/>
              <a:ext cx="9466351" cy="4572000"/>
            </a:xfrm>
            <a:prstGeom prst="rect">
              <a:avLst/>
            </a:prstGeom>
          </p:spPr>
        </p:pic>
        <p:sp>
          <p:nvSpPr>
            <p:cNvPr id="3" name="TextBox 2"/>
            <p:cNvSpPr txBox="1"/>
            <p:nvPr/>
          </p:nvSpPr>
          <p:spPr>
            <a:xfrm>
              <a:off x="7112000" y="2032000"/>
              <a:ext cx="1866023"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venir Light"/>
                  <a:ea typeface="+mn-ea"/>
                  <a:cs typeface="+mn-cs"/>
                </a:rPr>
                <a:t>Log-rank p=0.03</a:t>
              </a:r>
            </a:p>
          </p:txBody>
        </p:sp>
      </p:grpSp>
    </p:spTree>
    <p:extLst>
      <p:ext uri="{BB962C8B-B14F-4D97-AF65-F5344CB8AC3E}">
        <p14:creationId xmlns:p14="http://schemas.microsoft.com/office/powerpoint/2010/main" val="1893532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09600" y="0"/>
            <a:ext cx="10972800" cy="1143000"/>
          </a:xfrm>
        </p:spPr>
        <p:txBody>
          <a:bodyPr>
            <a:normAutofit/>
          </a:bodyPr>
          <a:lstStyle/>
          <a:p>
            <a:pPr algn="ctr"/>
            <a:r>
              <a:rPr lang="en-US" dirty="0">
                <a:latin typeface="Avenir Light"/>
                <a:cs typeface="Avenir Light"/>
              </a:rPr>
              <a:t>Time to clinic attendance</a:t>
            </a:r>
          </a:p>
        </p:txBody>
      </p:sp>
      <p:grpSp>
        <p:nvGrpSpPr>
          <p:cNvPr id="2" name="Group 1"/>
          <p:cNvGrpSpPr/>
          <p:nvPr/>
        </p:nvGrpSpPr>
        <p:grpSpPr>
          <a:xfrm>
            <a:off x="1295400" y="1319236"/>
            <a:ext cx="9601200" cy="5538764"/>
            <a:chOff x="1295400" y="1319236"/>
            <a:chExt cx="9601200" cy="5538764"/>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5400" y="1319236"/>
              <a:ext cx="9601200" cy="5538764"/>
            </a:xfrm>
            <a:prstGeom prst="rect">
              <a:avLst/>
            </a:prstGeom>
          </p:spPr>
        </p:pic>
        <p:sp>
          <p:nvSpPr>
            <p:cNvPr id="6" name="TextBox 5"/>
            <p:cNvSpPr txBox="1"/>
            <p:nvPr/>
          </p:nvSpPr>
          <p:spPr>
            <a:xfrm>
              <a:off x="8424334" y="1947333"/>
              <a:ext cx="1866023"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venir Light"/>
                  <a:ea typeface="+mn-ea"/>
                  <a:cs typeface="+mn-cs"/>
                </a:rPr>
                <a:t>Log-rank p=0.04</a:t>
              </a:r>
            </a:p>
          </p:txBody>
        </p:sp>
      </p:grpSp>
    </p:spTree>
    <p:extLst>
      <p:ext uri="{BB962C8B-B14F-4D97-AF65-F5344CB8AC3E}">
        <p14:creationId xmlns:p14="http://schemas.microsoft.com/office/powerpoint/2010/main" val="799795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483145"/>
            <a:ext cx="11582400" cy="2040859"/>
          </a:xfrm>
        </p:spPr>
        <p:txBody>
          <a:bodyPr vert="horz" lIns="121917" tIns="60958" rIns="121917" bIns="60958" rtlCol="0" anchor="ctr">
            <a:noAutofit/>
          </a:bodyPr>
          <a:lstStyle/>
          <a:p>
            <a:pPr algn="ctr"/>
            <a:r>
              <a:rPr lang="en-US" b="1" dirty="0">
                <a:solidFill>
                  <a:schemeClr val="bg1"/>
                </a:solidFill>
                <a:latin typeface="Avenir Black" panose="020B0803020203020204" pitchFamily="34" charset="0"/>
                <a:ea typeface="+mn-ea"/>
                <a:cs typeface="Avenir Light"/>
              </a:rPr>
              <a:t>Theory based, co-designed, individually tailored two-way SMS text messaging led to</a:t>
            </a:r>
          </a:p>
        </p:txBody>
      </p:sp>
      <p:sp>
        <p:nvSpPr>
          <p:cNvPr id="3" name="Content Placeholder 2"/>
          <p:cNvSpPr>
            <a:spLocks noGrp="1"/>
          </p:cNvSpPr>
          <p:nvPr>
            <p:ph idx="4294967295"/>
          </p:nvPr>
        </p:nvSpPr>
        <p:spPr>
          <a:xfrm>
            <a:off x="2186909" y="4992688"/>
            <a:ext cx="10094912" cy="1371600"/>
          </a:xfrm>
        </p:spPr>
        <p:txBody>
          <a:bodyPr>
            <a:normAutofit/>
          </a:bodyPr>
          <a:lstStyle/>
          <a:p>
            <a:pPr marL="0" indent="0">
              <a:buNone/>
            </a:pPr>
            <a:r>
              <a:rPr lang="en-US" sz="4400" b="1" dirty="0">
                <a:latin typeface="Avenir Light"/>
                <a:cs typeface="Avenir Light"/>
              </a:rPr>
              <a:t>a </a:t>
            </a:r>
            <a:r>
              <a:rPr lang="en-US" sz="4400" dirty="0">
                <a:solidFill>
                  <a:schemeClr val="accent1">
                    <a:lumMod val="75000"/>
                  </a:schemeClr>
                </a:solidFill>
                <a:latin typeface="+mj-lt"/>
              </a:rPr>
              <a:t>significant increase </a:t>
            </a:r>
            <a:r>
              <a:rPr lang="en-US" sz="4400" b="1" dirty="0">
                <a:latin typeface="Avenir Light"/>
                <a:cs typeface="Avenir Light"/>
              </a:rPr>
              <a:t>in maternal postpartum clinic attendance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170" y="3410362"/>
            <a:ext cx="1063391" cy="837419"/>
          </a:xfrm>
          <a:prstGeom prst="round2DiagRect">
            <a:avLst/>
          </a:prstGeom>
          <a:effectLst>
            <a:innerShdw blurRad="63500" dist="50800" dir="13500000">
              <a:prstClr val="black">
                <a:alpha val="50000"/>
              </a:prstClr>
            </a:innerShdw>
          </a:effectLst>
        </p:spPr>
      </p:pic>
      <p:sp>
        <p:nvSpPr>
          <p:cNvPr id="6" name="Content Placeholder 2"/>
          <p:cNvSpPr txBox="1">
            <a:spLocks/>
          </p:cNvSpPr>
          <p:nvPr/>
        </p:nvSpPr>
        <p:spPr>
          <a:xfrm>
            <a:off x="2186909" y="3097157"/>
            <a:ext cx="10058400" cy="1462116"/>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13861"/>
                </a:solidFill>
                <a:effectLst/>
                <a:uLnTx/>
                <a:uFillTx/>
                <a:latin typeface="Avenir Light"/>
                <a:ea typeface="+mn-ea"/>
                <a:cs typeface="Avenir Light"/>
              </a:rPr>
              <a:t>a </a:t>
            </a:r>
            <a:r>
              <a:rPr kumimoji="0" lang="en-US" sz="4400" b="0" i="0" u="none" strike="noStrike" kern="1200" cap="none" spc="0" normalizeH="0" baseline="0" noProof="0" dirty="0">
                <a:ln>
                  <a:noFill/>
                </a:ln>
                <a:solidFill>
                  <a:srgbClr val="3891A7">
                    <a:lumMod val="75000"/>
                  </a:srgbClr>
                </a:solidFill>
                <a:effectLst/>
                <a:uLnTx/>
                <a:uFillTx/>
                <a:latin typeface="Avenir"/>
                <a:ea typeface="+mn-ea"/>
                <a:cs typeface="+mn-cs"/>
              </a:rPr>
              <a:t>significant increase </a:t>
            </a:r>
            <a:r>
              <a:rPr kumimoji="0" lang="en-US" sz="4400" b="1" i="0" u="none" strike="noStrike" kern="1200" cap="none" spc="0" normalizeH="0" baseline="0" noProof="0" dirty="0">
                <a:ln>
                  <a:noFill/>
                </a:ln>
                <a:solidFill>
                  <a:srgbClr val="113861"/>
                </a:solidFill>
                <a:effectLst/>
                <a:uLnTx/>
                <a:uFillTx/>
                <a:latin typeface="Avenir Light"/>
                <a:ea typeface="+mn-ea"/>
                <a:cs typeface="Avenir Light"/>
              </a:rPr>
              <a:t>in infant HIV testing within 8 weeks after birth</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663" y="5266103"/>
            <a:ext cx="1063391" cy="837419"/>
          </a:xfrm>
          <a:prstGeom prst="round2Diag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449063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8763"/>
            <a:ext cx="6858000" cy="92411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438401"/>
            <a:ext cx="9144000" cy="4216517"/>
          </a:xfrm>
          <a:prstGeom prst="rect">
            <a:avLst/>
          </a:prstGeom>
        </p:spPr>
      </p:pic>
    </p:spTree>
    <p:extLst>
      <p:ext uri="{BB962C8B-B14F-4D97-AF65-F5344CB8AC3E}">
        <p14:creationId xmlns:p14="http://schemas.microsoft.com/office/powerpoint/2010/main" val="1177513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884572"/>
            <a:ext cx="12192000" cy="3973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ight"/>
              <a:ea typeface="+mn-ea"/>
              <a:cs typeface="+mn-cs"/>
            </a:endParaRPr>
          </a:p>
        </p:txBody>
      </p:sp>
      <p:sp>
        <p:nvSpPr>
          <p:cNvPr id="2" name="TextBox 1"/>
          <p:cNvSpPr txBox="1"/>
          <p:nvPr/>
        </p:nvSpPr>
        <p:spPr>
          <a:xfrm>
            <a:off x="497305" y="970025"/>
            <a:ext cx="4493795" cy="584776"/>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Light"/>
                <a:ea typeface="+mn-ea"/>
                <a:cs typeface="+mn-cs"/>
              </a:rPr>
              <a:t>EVIDENCE FROM</a:t>
            </a:r>
          </a:p>
        </p:txBody>
      </p:sp>
      <p:sp>
        <p:nvSpPr>
          <p:cNvPr id="22" name="TextBox 21"/>
          <p:cNvSpPr txBox="1"/>
          <p:nvPr/>
        </p:nvSpPr>
        <p:spPr>
          <a:xfrm>
            <a:off x="497311" y="1492995"/>
            <a:ext cx="9789695" cy="92333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3891A7">
                    <a:lumMod val="20000"/>
                    <a:lumOff val="80000"/>
                  </a:srgbClr>
                </a:solidFill>
                <a:effectLst/>
                <a:uLnTx/>
                <a:uFillTx/>
                <a:latin typeface="Avenir Black" panose="020B0803020203020204" pitchFamily="34" charset="0"/>
                <a:ea typeface="+mn-ea"/>
                <a:cs typeface="+mn-cs"/>
              </a:rPr>
              <a:t>SYSTEMATIC REVIEWS</a:t>
            </a:r>
            <a:endParaRPr kumimoji="0" lang="en-US" sz="4000" b="0" i="0" u="none" strike="noStrike" kern="1200" cap="none" spc="0" normalizeH="0" baseline="0" noProof="0" dirty="0">
              <a:ln>
                <a:noFill/>
              </a:ln>
              <a:solidFill>
                <a:srgbClr val="3891A7">
                  <a:lumMod val="20000"/>
                  <a:lumOff val="80000"/>
                </a:srgbClr>
              </a:solidFill>
              <a:effectLst/>
              <a:uLnTx/>
              <a:uFillTx/>
              <a:latin typeface="Avenir Light"/>
              <a:ea typeface="+mn-ea"/>
              <a:cs typeface="+mn-cs"/>
            </a:endParaRPr>
          </a:p>
        </p:txBody>
      </p:sp>
      <p:sp>
        <p:nvSpPr>
          <p:cNvPr id="25" name="Text Placeholder 8"/>
          <p:cNvSpPr txBox="1">
            <a:spLocks/>
          </p:cNvSpPr>
          <p:nvPr/>
        </p:nvSpPr>
        <p:spPr>
          <a:xfrm>
            <a:off x="218741" y="6465708"/>
            <a:ext cx="6229385" cy="3108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err="1">
                <a:ln>
                  <a:noFill/>
                </a:ln>
                <a:solidFill>
                  <a:srgbClr val="3891A7">
                    <a:lumMod val="75000"/>
                  </a:srgbClr>
                </a:solidFill>
                <a:effectLst/>
                <a:uLnTx/>
                <a:uFillTx/>
                <a:latin typeface="Avenir Light"/>
                <a:ea typeface="+mn-ea"/>
                <a:cs typeface="Avenir Light"/>
              </a:rPr>
              <a:t>Ambia</a:t>
            </a:r>
            <a:r>
              <a:rPr kumimoji="0" lang="en-US" sz="1400" b="0" i="0" u="none" strike="noStrike" kern="1200" cap="none" spc="0" normalizeH="0" baseline="0" noProof="0" dirty="0">
                <a:ln>
                  <a:noFill/>
                </a:ln>
                <a:solidFill>
                  <a:srgbClr val="3891A7">
                    <a:lumMod val="75000"/>
                  </a:srgbClr>
                </a:solidFill>
                <a:effectLst/>
                <a:uLnTx/>
                <a:uFillTx/>
                <a:latin typeface="Avenir Light"/>
                <a:ea typeface="+mn-ea"/>
                <a:cs typeface="Avenir Light"/>
              </a:rPr>
              <a:t> et al. JIAS 2016 (34 studies); </a:t>
            </a:r>
            <a:r>
              <a:rPr kumimoji="0" lang="en-US" sz="1400" b="0" i="0" u="none" strike="noStrike" kern="1200" cap="none" spc="0" normalizeH="0" baseline="0" noProof="0" dirty="0" err="1">
                <a:ln>
                  <a:noFill/>
                </a:ln>
                <a:solidFill>
                  <a:srgbClr val="3891A7">
                    <a:lumMod val="75000"/>
                  </a:srgbClr>
                </a:solidFill>
                <a:effectLst/>
                <a:uLnTx/>
                <a:uFillTx/>
                <a:latin typeface="Avenir Light"/>
                <a:ea typeface="+mn-ea"/>
                <a:cs typeface="Avenir Light"/>
              </a:rPr>
              <a:t>Geldsetzer</a:t>
            </a:r>
            <a:r>
              <a:rPr kumimoji="0" lang="en-US" sz="1400" b="0" i="0" u="none" strike="noStrike" kern="1200" cap="none" spc="0" normalizeH="0" baseline="0" noProof="0" dirty="0">
                <a:ln>
                  <a:noFill/>
                </a:ln>
                <a:solidFill>
                  <a:srgbClr val="3891A7">
                    <a:lumMod val="75000"/>
                  </a:srgbClr>
                </a:solidFill>
                <a:effectLst/>
                <a:uLnTx/>
                <a:uFillTx/>
                <a:latin typeface="Avenir Light"/>
                <a:ea typeface="+mn-ea"/>
                <a:cs typeface="Avenir Light"/>
              </a:rPr>
              <a:t> et al. JIAS 2016 (10 studies)</a:t>
            </a:r>
          </a:p>
        </p:txBody>
      </p:sp>
      <p:pic>
        <p:nvPicPr>
          <p:cNvPr id="12" name="Content Placeholder 7"/>
          <p:cNvPicPr>
            <a:picLocks noChangeAspect="1"/>
          </p:cNvPicPr>
          <p:nvPr/>
        </p:nvPicPr>
        <p:blipFill rotWithShape="1">
          <a:blip r:embed="rId3" cstate="email">
            <a:extLst>
              <a:ext uri="{28A0092B-C50C-407E-A947-70E740481C1C}">
                <a14:useLocalDpi xmlns:a14="http://schemas.microsoft.com/office/drawing/2010/main"/>
              </a:ext>
            </a:extLst>
          </a:blip>
          <a:srcRect t="-1998"/>
          <a:stretch/>
        </p:blipFill>
        <p:spPr>
          <a:xfrm>
            <a:off x="5674009" y="2987019"/>
            <a:ext cx="6082006" cy="2473982"/>
          </a:xfrm>
          <a:prstGeom prst="rect">
            <a:avLst/>
          </a:prstGeom>
        </p:spPr>
      </p:pic>
      <p:pic>
        <p:nvPicPr>
          <p:cNvPr id="13" name="Content Placeholder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0439" y="3134500"/>
            <a:ext cx="5386388" cy="2294536"/>
          </a:xfrm>
          <a:prstGeom prst="rect">
            <a:avLst/>
          </a:prstGeom>
        </p:spPr>
      </p:pic>
      <p:cxnSp>
        <p:nvCxnSpPr>
          <p:cNvPr id="14" name="Straight Connector 13"/>
          <p:cNvCxnSpPr/>
          <p:nvPr/>
        </p:nvCxnSpPr>
        <p:spPr>
          <a:xfrm>
            <a:off x="5588000" y="2535316"/>
            <a:ext cx="0" cy="32925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257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884572"/>
            <a:ext cx="12192000" cy="3973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Light"/>
              <a:ea typeface="+mn-ea"/>
              <a:cs typeface="+mn-cs"/>
            </a:endParaRPr>
          </a:p>
        </p:txBody>
      </p:sp>
      <p:sp>
        <p:nvSpPr>
          <p:cNvPr id="2" name="TextBox 1"/>
          <p:cNvSpPr txBox="1"/>
          <p:nvPr/>
        </p:nvSpPr>
        <p:spPr>
          <a:xfrm>
            <a:off x="497305" y="970025"/>
            <a:ext cx="4493795" cy="584776"/>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venir Light"/>
                <a:ea typeface="+mn-ea"/>
                <a:cs typeface="+mn-cs"/>
              </a:rPr>
              <a:t>EVIDENCE FROM</a:t>
            </a:r>
          </a:p>
        </p:txBody>
      </p:sp>
      <p:sp>
        <p:nvSpPr>
          <p:cNvPr id="22" name="TextBox 21"/>
          <p:cNvSpPr txBox="1"/>
          <p:nvPr/>
        </p:nvSpPr>
        <p:spPr>
          <a:xfrm>
            <a:off x="497311" y="1492995"/>
            <a:ext cx="9789695" cy="92333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3891A7">
                    <a:lumMod val="20000"/>
                    <a:lumOff val="80000"/>
                  </a:srgbClr>
                </a:solidFill>
                <a:effectLst/>
                <a:uLnTx/>
                <a:uFillTx/>
                <a:latin typeface="Avenir Black" panose="020B0803020203020204" pitchFamily="34" charset="0"/>
                <a:ea typeface="+mn-ea"/>
                <a:cs typeface="+mn-cs"/>
              </a:rPr>
              <a:t>SYSTEMATIC REVIEWS</a:t>
            </a:r>
            <a:endParaRPr kumimoji="0" lang="en-US" sz="4000" b="0" i="0" u="none" strike="noStrike" kern="1200" cap="none" spc="0" normalizeH="0" baseline="0" noProof="0" dirty="0">
              <a:ln>
                <a:noFill/>
              </a:ln>
              <a:solidFill>
                <a:srgbClr val="3891A7">
                  <a:lumMod val="20000"/>
                  <a:lumOff val="80000"/>
                </a:srgbClr>
              </a:solidFill>
              <a:effectLst/>
              <a:uLnTx/>
              <a:uFillTx/>
              <a:latin typeface="Avenir Light"/>
              <a:ea typeface="+mn-ea"/>
              <a:cs typeface="+mn-cs"/>
            </a:endParaRPr>
          </a:p>
        </p:txBody>
      </p:sp>
      <p:pic>
        <p:nvPicPr>
          <p:cNvPr id="9" name="Content Placeholder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0439" y="3134500"/>
            <a:ext cx="5386388" cy="2294536"/>
          </a:xfrm>
          <a:prstGeom prst="rect">
            <a:avLst/>
          </a:prstGeom>
        </p:spPr>
      </p:pic>
      <p:sp>
        <p:nvSpPr>
          <p:cNvPr id="16" name="TextBox 15"/>
          <p:cNvSpPr txBox="1"/>
          <p:nvPr/>
        </p:nvSpPr>
        <p:spPr>
          <a:xfrm>
            <a:off x="7565484" y="6294304"/>
            <a:ext cx="3907148" cy="492438"/>
          </a:xfrm>
          <a:prstGeom prst="rect">
            <a:avLst/>
          </a:prstGeom>
          <a:solidFill>
            <a:schemeClr val="bg1"/>
          </a:solidFill>
        </p:spPr>
        <p:txBody>
          <a:bodyPr wrap="non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25A6A"/>
                </a:solidFill>
                <a:effectLst/>
                <a:uLnTx/>
                <a:uFillTx/>
                <a:latin typeface="Avenir Light"/>
                <a:ea typeface="+mn-ea"/>
                <a:cs typeface="Avenir Light"/>
              </a:rPr>
              <a:t>Pooled RR 1. 18 [1.05, 1.32]</a:t>
            </a:r>
          </a:p>
        </p:txBody>
      </p:sp>
      <p:grpSp>
        <p:nvGrpSpPr>
          <p:cNvPr id="17" name="Group 16"/>
          <p:cNvGrpSpPr/>
          <p:nvPr/>
        </p:nvGrpSpPr>
        <p:grpSpPr>
          <a:xfrm>
            <a:off x="5692885" y="3622464"/>
            <a:ext cx="6118391" cy="2460356"/>
            <a:chOff x="0" y="3515887"/>
            <a:chExt cx="4588793" cy="2460356"/>
          </a:xfrm>
        </p:grpSpPr>
        <p:pic>
          <p:nvPicPr>
            <p:cNvPr id="19" name="Picture 18"/>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3515887"/>
              <a:ext cx="1770792" cy="1771473"/>
            </a:xfrm>
            <a:prstGeom prst="rect">
              <a:avLst/>
            </a:prstGeom>
          </p:spPr>
        </p:pic>
        <p:pic>
          <p:nvPicPr>
            <p:cNvPr id="20" name="Picture 19"/>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770792" y="3515887"/>
              <a:ext cx="2818001" cy="2460356"/>
            </a:xfrm>
            <a:prstGeom prst="rect">
              <a:avLst/>
            </a:prstGeom>
          </p:spPr>
        </p:pic>
      </p:grpSp>
      <p:sp>
        <p:nvSpPr>
          <p:cNvPr id="25" name="Text Placeholder 8"/>
          <p:cNvSpPr txBox="1">
            <a:spLocks/>
          </p:cNvSpPr>
          <p:nvPr/>
        </p:nvSpPr>
        <p:spPr>
          <a:xfrm>
            <a:off x="218741" y="6465708"/>
            <a:ext cx="6229385" cy="31089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err="1">
                <a:ln>
                  <a:noFill/>
                </a:ln>
                <a:solidFill>
                  <a:srgbClr val="3891A7">
                    <a:lumMod val="75000"/>
                  </a:srgbClr>
                </a:solidFill>
                <a:effectLst/>
                <a:uLnTx/>
                <a:uFillTx/>
                <a:latin typeface="Avenir Light"/>
                <a:ea typeface="+mn-ea"/>
                <a:cs typeface="Avenir Light"/>
              </a:rPr>
              <a:t>Ambia</a:t>
            </a:r>
            <a:r>
              <a:rPr kumimoji="0" lang="en-US" sz="1400" b="0" i="0" u="none" strike="noStrike" kern="1200" cap="none" spc="0" normalizeH="0" baseline="0" noProof="0" dirty="0">
                <a:ln>
                  <a:noFill/>
                </a:ln>
                <a:solidFill>
                  <a:srgbClr val="3891A7">
                    <a:lumMod val="75000"/>
                  </a:srgbClr>
                </a:solidFill>
                <a:effectLst/>
                <a:uLnTx/>
                <a:uFillTx/>
                <a:latin typeface="Avenir Light"/>
                <a:ea typeface="+mn-ea"/>
                <a:cs typeface="Avenir Light"/>
              </a:rPr>
              <a:t> et al. JIAS 2016 (34 studies); </a:t>
            </a:r>
            <a:r>
              <a:rPr kumimoji="0" lang="en-US" sz="1400" b="0" i="0" u="none" strike="noStrike" kern="1200" cap="none" spc="0" normalizeH="0" baseline="0" noProof="0" dirty="0" err="1">
                <a:ln>
                  <a:noFill/>
                </a:ln>
                <a:solidFill>
                  <a:srgbClr val="3891A7">
                    <a:lumMod val="75000"/>
                  </a:srgbClr>
                </a:solidFill>
                <a:effectLst/>
                <a:uLnTx/>
                <a:uFillTx/>
                <a:latin typeface="Avenir Light"/>
                <a:ea typeface="+mn-ea"/>
                <a:cs typeface="Avenir Light"/>
              </a:rPr>
              <a:t>Geldsetzer</a:t>
            </a:r>
            <a:r>
              <a:rPr kumimoji="0" lang="en-US" sz="1400" b="0" i="0" u="none" strike="noStrike" kern="1200" cap="none" spc="0" normalizeH="0" baseline="0" noProof="0" dirty="0">
                <a:ln>
                  <a:noFill/>
                </a:ln>
                <a:solidFill>
                  <a:srgbClr val="3891A7">
                    <a:lumMod val="75000"/>
                  </a:srgbClr>
                </a:solidFill>
                <a:effectLst/>
                <a:uLnTx/>
                <a:uFillTx/>
                <a:latin typeface="Avenir Light"/>
                <a:ea typeface="+mn-ea"/>
                <a:cs typeface="Avenir Light"/>
              </a:rPr>
              <a:t> et al. JIAS 2016 (10 studies)</a:t>
            </a:r>
          </a:p>
        </p:txBody>
      </p:sp>
    </p:spTree>
    <p:extLst>
      <p:ext uri="{BB962C8B-B14F-4D97-AF65-F5344CB8AC3E}">
        <p14:creationId xmlns:p14="http://schemas.microsoft.com/office/powerpoint/2010/main" val="2117244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8BE2E-B359-21CB-C993-60DF36EF4E7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2561C5-27D1-AAA8-FED1-0A76C88E65FB}"/>
              </a:ext>
            </a:extLst>
          </p:cNvPr>
          <p:cNvSpPr>
            <a:spLocks noGrp="1"/>
          </p:cNvSpPr>
          <p:nvPr>
            <p:ph type="subTitle" idx="4294967295"/>
          </p:nvPr>
        </p:nvSpPr>
        <p:spPr>
          <a:xfrm>
            <a:off x="3966526" y="1576461"/>
            <a:ext cx="7367516" cy="4488352"/>
          </a:xfrm>
          <a:prstGeom prst="rect">
            <a:avLst/>
          </a:prstGeom>
        </p:spPr>
        <p:txBody>
          <a:bodyPr anchor="ctr"/>
          <a:lstStyle/>
          <a:p>
            <a:pPr marL="457200" indent="-457200">
              <a:lnSpc>
                <a:spcPct val="100000"/>
              </a:lnSpc>
              <a:buFont typeface="+mj-lt"/>
              <a:buAutoNum type="arabicPeriod"/>
            </a:pPr>
            <a:r>
              <a:rPr lang="en-US" sz="2400" b="1" spc="-150" dirty="0">
                <a:solidFill>
                  <a:schemeClr val="bg1">
                    <a:lumMod val="65000"/>
                  </a:schemeClr>
                </a:solidFill>
                <a:latin typeface="Inter" panose="02000503000000020004" pitchFamily="2" charset="0"/>
                <a:ea typeface="Inter" panose="02000503000000020004" pitchFamily="2" charset="0"/>
              </a:rPr>
              <a:t>Text Messaging after Adult Male Circumcision</a:t>
            </a:r>
          </a:p>
          <a:p>
            <a:pPr marL="457200" indent="-457200">
              <a:lnSpc>
                <a:spcPct val="100000"/>
              </a:lnSpc>
              <a:buFont typeface="+mj-lt"/>
              <a:buAutoNum type="arabicPeriod"/>
            </a:pPr>
            <a:endParaRPr lang="en-US" sz="2400" b="1" spc="-150" dirty="0">
              <a:solidFill>
                <a:schemeClr val="bg1">
                  <a:lumMod val="65000"/>
                </a:schemeClr>
              </a:solidFill>
              <a:latin typeface="Inter" panose="02000503000000020004" pitchFamily="2" charset="0"/>
              <a:ea typeface="Inter" panose="02000503000000020004" pitchFamily="2" charset="0"/>
            </a:endParaRPr>
          </a:p>
          <a:p>
            <a:pPr marL="457200" indent="-457200">
              <a:lnSpc>
                <a:spcPct val="100000"/>
              </a:lnSpc>
              <a:buFont typeface="+mj-lt"/>
              <a:buAutoNum type="arabicPeriod"/>
            </a:pPr>
            <a:r>
              <a:rPr lang="en-US" sz="2400" b="1" spc="-150" dirty="0">
                <a:solidFill>
                  <a:schemeClr val="bg1">
                    <a:lumMod val="65000"/>
                  </a:schemeClr>
                </a:solidFill>
                <a:latin typeface="Inter" panose="02000503000000020004" pitchFamily="2" charset="0"/>
                <a:ea typeface="Inter" panose="02000503000000020004" pitchFamily="2" charset="0"/>
              </a:rPr>
              <a:t>Improving Uptake of Early Infant Diagnosis of HIV</a:t>
            </a:r>
            <a:br>
              <a:rPr lang="en-US" sz="2400" b="1" spc="-150" dirty="0">
                <a:latin typeface="Inter" panose="02000503000000020004" pitchFamily="2" charset="0"/>
                <a:ea typeface="Inter" panose="02000503000000020004" pitchFamily="2" charset="0"/>
              </a:rPr>
            </a:br>
            <a:endParaRPr lang="en-US" sz="2400" b="1" spc="-150" dirty="0">
              <a:latin typeface="Inter" panose="02000503000000020004" pitchFamily="2" charset="0"/>
              <a:ea typeface="Inter" panose="02000503000000020004" pitchFamily="2" charset="0"/>
            </a:endParaRPr>
          </a:p>
          <a:p>
            <a:pPr marL="457200" indent="-457200">
              <a:lnSpc>
                <a:spcPct val="100000"/>
              </a:lnSpc>
              <a:buFont typeface="+mj-lt"/>
              <a:buAutoNum type="arabicPeriod"/>
            </a:pPr>
            <a:r>
              <a:rPr lang="en-US" sz="2400" b="1" spc="-150" dirty="0">
                <a:latin typeface="Inter" panose="02000503000000020004" pitchFamily="2" charset="0"/>
                <a:ea typeface="Inter" panose="02000503000000020004" pitchFamily="2" charset="0"/>
              </a:rPr>
              <a:t>Closing the know-do gap</a:t>
            </a:r>
          </a:p>
          <a:p>
            <a:pPr marL="457200" indent="-457200">
              <a:lnSpc>
                <a:spcPct val="100000"/>
              </a:lnSpc>
              <a:buFont typeface="+mj-lt"/>
              <a:buAutoNum type="arabicPeriod"/>
            </a:pPr>
            <a:endParaRPr lang="en-US" sz="2400" b="1" spc="-150" dirty="0">
              <a:solidFill>
                <a:schemeClr val="bg1">
                  <a:lumMod val="65000"/>
                </a:schemeClr>
              </a:solidFill>
              <a:latin typeface="Inter" panose="02000503000000020004" pitchFamily="2" charset="0"/>
              <a:ea typeface="Inter" panose="02000503000000020004" pitchFamily="2" charset="0"/>
            </a:endParaRPr>
          </a:p>
          <a:p>
            <a:pPr marL="457200" indent="-457200">
              <a:lnSpc>
                <a:spcPct val="100000"/>
              </a:lnSpc>
              <a:buFont typeface="+mj-lt"/>
              <a:buAutoNum type="arabicPeriod"/>
            </a:pPr>
            <a:r>
              <a:rPr lang="en-US" sz="2400" b="1" spc="-150" dirty="0">
                <a:solidFill>
                  <a:schemeClr val="bg1">
                    <a:lumMod val="65000"/>
                  </a:schemeClr>
                </a:solidFill>
                <a:latin typeface="Inter" panose="02000503000000020004" pitchFamily="2" charset="0"/>
                <a:ea typeface="Inter" panose="02000503000000020004" pitchFamily="2" charset="0"/>
              </a:rPr>
              <a:t>Conclusions</a:t>
            </a:r>
          </a:p>
          <a:p>
            <a:pPr marL="457200" indent="-457200">
              <a:lnSpc>
                <a:spcPct val="100000"/>
              </a:lnSpc>
              <a:buFont typeface="+mj-lt"/>
              <a:buAutoNum type="arabicPeriod"/>
            </a:pPr>
            <a:endParaRPr lang="en-US" sz="2400" b="1" spc="-150" dirty="0">
              <a:latin typeface="Inter" panose="02000503000000020004" pitchFamily="2" charset="0"/>
              <a:ea typeface="Inter" panose="02000503000000020004" pitchFamily="2" charset="0"/>
            </a:endParaRPr>
          </a:p>
        </p:txBody>
      </p:sp>
      <p:sp>
        <p:nvSpPr>
          <p:cNvPr id="6" name="Title 1">
            <a:extLst>
              <a:ext uri="{FF2B5EF4-FFF2-40B4-BE49-F238E27FC236}">
                <a16:creationId xmlns:a16="http://schemas.microsoft.com/office/drawing/2014/main" id="{AE216C96-9A4C-D58E-05B7-743919B70644}"/>
              </a:ext>
            </a:extLst>
          </p:cNvPr>
          <p:cNvSpPr txBox="1">
            <a:spLocks/>
          </p:cNvSpPr>
          <p:nvPr/>
        </p:nvSpPr>
        <p:spPr>
          <a:xfrm>
            <a:off x="334886" y="3067844"/>
            <a:ext cx="4323347" cy="7223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Inter Bold"/>
                <a:ea typeface="+mj-ea"/>
                <a:cs typeface="+mj-cs"/>
              </a:rPr>
              <a:t>OUTLINE</a:t>
            </a:r>
            <a:endParaRPr kumimoji="0" lang="en-KE" sz="4400" b="0" i="0" u="none" strike="noStrike" kern="1200" cap="none" spc="0" normalizeH="0" baseline="0" noProof="0" dirty="0">
              <a:ln>
                <a:noFill/>
              </a:ln>
              <a:solidFill>
                <a:prstClr val="black"/>
              </a:solidFill>
              <a:effectLst/>
              <a:uLnTx/>
              <a:uFillTx/>
              <a:latin typeface="Inter Bold"/>
              <a:ea typeface="+mj-ea"/>
              <a:cs typeface="+mj-cs"/>
            </a:endParaRPr>
          </a:p>
        </p:txBody>
      </p:sp>
      <p:cxnSp>
        <p:nvCxnSpPr>
          <p:cNvPr id="5" name="Straight Connector 4">
            <a:extLst>
              <a:ext uri="{FF2B5EF4-FFF2-40B4-BE49-F238E27FC236}">
                <a16:creationId xmlns:a16="http://schemas.microsoft.com/office/drawing/2014/main" id="{9AC9CE45-33F1-A82A-FE14-139267AA39D4}"/>
              </a:ext>
            </a:extLst>
          </p:cNvPr>
          <p:cNvCxnSpPr>
            <a:cxnSpLocks/>
          </p:cNvCxnSpPr>
          <p:nvPr/>
        </p:nvCxnSpPr>
        <p:spPr>
          <a:xfrm>
            <a:off x="3631368" y="593984"/>
            <a:ext cx="0" cy="5541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04F3FD8-6A23-F053-FBBE-273510BBB8A5}"/>
              </a:ext>
            </a:extLst>
          </p:cNvPr>
          <p:cNvCxnSpPr>
            <a:cxnSpLocks/>
          </p:cNvCxnSpPr>
          <p:nvPr/>
        </p:nvCxnSpPr>
        <p:spPr>
          <a:xfrm>
            <a:off x="0" y="1085222"/>
            <a:ext cx="753914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00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a:endCxn id="64" idx="1"/>
          </p:cNvCxnSpPr>
          <p:nvPr/>
        </p:nvCxnSpPr>
        <p:spPr>
          <a:xfrm flipV="1">
            <a:off x="2740485" y="1235941"/>
            <a:ext cx="877447" cy="66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64" idx="3"/>
            <a:endCxn id="65" idx="1"/>
          </p:cNvCxnSpPr>
          <p:nvPr/>
        </p:nvCxnSpPr>
        <p:spPr>
          <a:xfrm flipV="1">
            <a:off x="5751531" y="1235281"/>
            <a:ext cx="877447" cy="66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65" idx="3"/>
          </p:cNvCxnSpPr>
          <p:nvPr/>
        </p:nvCxnSpPr>
        <p:spPr>
          <a:xfrm>
            <a:off x="8762575" y="1235280"/>
            <a:ext cx="877448" cy="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grpSp>
        <p:nvGrpSpPr>
          <p:cNvPr id="86" name="Group 85"/>
          <p:cNvGrpSpPr/>
          <p:nvPr/>
        </p:nvGrpSpPr>
        <p:grpSpPr bwMode="grayWhite">
          <a:xfrm>
            <a:off x="3617928" y="655299"/>
            <a:ext cx="2133600" cy="2239816"/>
            <a:chOff x="2780586" y="4098608"/>
            <a:chExt cx="1600200" cy="2239818"/>
          </a:xfrm>
        </p:grpSpPr>
        <p:sp>
          <p:nvSpPr>
            <p:cNvPr id="58" name="TextBox 57"/>
            <p:cNvSpPr txBox="1"/>
            <p:nvPr/>
          </p:nvSpPr>
          <p:spPr bwMode="grayWhite">
            <a:xfrm>
              <a:off x="2780586" y="5261207"/>
              <a:ext cx="1600200" cy="1077219"/>
            </a:xfrm>
            <a:prstGeom prst="rect">
              <a:avLst/>
            </a:prstGeom>
            <a:noFill/>
            <a:ln>
              <a:solidFill>
                <a:schemeClr val="bg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Arial"/>
                  <a:ea typeface="+mn-ea"/>
                  <a:cs typeface="Arial"/>
                </a:rPr>
                <a:t>Assess efficacy of intervention using observational and experimental studies</a:t>
              </a:r>
            </a:p>
          </p:txBody>
        </p:sp>
        <p:sp>
          <p:nvSpPr>
            <p:cNvPr id="64" name="Rectangle 63"/>
            <p:cNvSpPr/>
            <p:nvPr/>
          </p:nvSpPr>
          <p:spPr bwMode="grayWhite">
            <a:xfrm>
              <a:off x="2780586" y="4098608"/>
              <a:ext cx="16002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(T2)</a:t>
              </a:r>
            </a:p>
          </p:txBody>
        </p:sp>
      </p:grpSp>
      <p:grpSp>
        <p:nvGrpSpPr>
          <p:cNvPr id="87" name="Group 86"/>
          <p:cNvGrpSpPr/>
          <p:nvPr/>
        </p:nvGrpSpPr>
        <p:grpSpPr>
          <a:xfrm>
            <a:off x="6628978" y="654642"/>
            <a:ext cx="2133601" cy="2241137"/>
            <a:chOff x="5038871" y="4097744"/>
            <a:chExt cx="1600201" cy="2241138"/>
          </a:xfrm>
        </p:grpSpPr>
        <p:sp>
          <p:nvSpPr>
            <p:cNvPr id="65" name="Rectangle 64"/>
            <p:cNvSpPr/>
            <p:nvPr/>
          </p:nvSpPr>
          <p:spPr>
            <a:xfrm>
              <a:off x="5038871" y="4097744"/>
              <a:ext cx="1600200" cy="116128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(T3)</a:t>
              </a:r>
            </a:p>
          </p:txBody>
        </p:sp>
        <p:sp>
          <p:nvSpPr>
            <p:cNvPr id="69" name="TextBox 68"/>
            <p:cNvSpPr txBox="1"/>
            <p:nvPr/>
          </p:nvSpPr>
          <p:spPr>
            <a:xfrm>
              <a:off x="5038872" y="5261664"/>
              <a:ext cx="1600200" cy="107721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13861"/>
                  </a:solidFill>
                  <a:effectLst/>
                  <a:uLnTx/>
                  <a:uFillTx/>
                  <a:latin typeface="Arial"/>
                  <a:ea typeface="+mn-ea"/>
                  <a:cs typeface="Arial"/>
                </a:rPr>
                <a:t>Implementation science to assess dissemination into practice</a:t>
              </a:r>
            </a:p>
          </p:txBody>
        </p:sp>
      </p:grpSp>
      <p:sp>
        <p:nvSpPr>
          <p:cNvPr id="75" name="TextBox 74"/>
          <p:cNvSpPr txBox="1"/>
          <p:nvPr/>
        </p:nvSpPr>
        <p:spPr>
          <a:xfrm>
            <a:off x="284560" y="193031"/>
            <a:ext cx="8000554" cy="446272"/>
          </a:xfrm>
          <a:prstGeom prst="rect">
            <a:avLst/>
          </a:prstGeom>
          <a:noFill/>
        </p:spPr>
        <p:txBody>
          <a:bodyPr wrap="non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113861"/>
                </a:solidFill>
                <a:effectLst/>
                <a:uLnTx/>
                <a:uFillTx/>
                <a:latin typeface="Arial"/>
                <a:ea typeface="+mn-ea"/>
                <a:cs typeface="Arial"/>
              </a:rPr>
              <a:t>Stages of translational epidemiology (adapted from </a:t>
            </a:r>
            <a:r>
              <a:rPr kumimoji="0" lang="en-US" sz="2100" b="0" i="0" u="none" strike="noStrike" kern="1200" cap="none" spc="0" normalizeH="0" baseline="0" noProof="0" dirty="0" err="1">
                <a:ln>
                  <a:noFill/>
                </a:ln>
                <a:solidFill>
                  <a:srgbClr val="113861"/>
                </a:solidFill>
                <a:effectLst/>
                <a:uLnTx/>
                <a:uFillTx/>
                <a:latin typeface="Arial"/>
                <a:ea typeface="+mn-ea"/>
                <a:cs typeface="Arial"/>
              </a:rPr>
              <a:t>Khoury</a:t>
            </a:r>
            <a:r>
              <a:rPr kumimoji="0" lang="en-US" sz="2100" b="0" i="0" u="none" strike="noStrike" kern="1200" cap="none" spc="0" normalizeH="0" baseline="0" noProof="0" dirty="0">
                <a:ln>
                  <a:noFill/>
                </a:ln>
                <a:solidFill>
                  <a:srgbClr val="113861"/>
                </a:solidFill>
                <a:effectLst/>
                <a:uLnTx/>
                <a:uFillTx/>
                <a:latin typeface="Arial"/>
                <a:ea typeface="+mn-ea"/>
                <a:cs typeface="Arial"/>
              </a:rPr>
              <a:t> et al.)</a:t>
            </a:r>
          </a:p>
        </p:txBody>
      </p:sp>
      <p:cxnSp>
        <p:nvCxnSpPr>
          <p:cNvPr id="19" name="Straight Connector 18"/>
          <p:cNvCxnSpPr>
            <a:endCxn id="22" idx="1"/>
          </p:cNvCxnSpPr>
          <p:nvPr/>
        </p:nvCxnSpPr>
        <p:spPr>
          <a:xfrm>
            <a:off x="2751254" y="4152341"/>
            <a:ext cx="877447" cy="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2" idx="3"/>
            <a:endCxn id="24" idx="1"/>
          </p:cNvCxnSpPr>
          <p:nvPr/>
        </p:nvCxnSpPr>
        <p:spPr>
          <a:xfrm>
            <a:off x="5762301" y="4152341"/>
            <a:ext cx="877447" cy="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4" idx="3"/>
          </p:cNvCxnSpPr>
          <p:nvPr/>
        </p:nvCxnSpPr>
        <p:spPr>
          <a:xfrm>
            <a:off x="8773344" y="4152341"/>
            <a:ext cx="877448" cy="0"/>
          </a:xfrm>
          <a:prstGeom prst="line">
            <a:avLst/>
          </a:prstGeom>
          <a:ln w="127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bwMode="grayWhite">
          <a:xfrm>
            <a:off x="3628697" y="4734301"/>
            <a:ext cx="2133600" cy="1846655"/>
          </a:xfrm>
          <a:prstGeom prst="rect">
            <a:avLst/>
          </a:prstGeom>
          <a:solidFill>
            <a:schemeClr val="bg1">
              <a:lumMod val="85000"/>
            </a:schemeClr>
          </a:solidFill>
          <a:ln>
            <a:solidFill>
              <a:schemeClr val="bg1">
                <a:lumMod val="75000"/>
              </a:schemeClr>
            </a:solid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Arial"/>
                <a:ea typeface="+mn-ea"/>
                <a:cs typeface="Arial"/>
              </a:rPr>
              <a:t>RCT to demonstrate </a:t>
            </a:r>
            <a:r>
              <a:rPr kumimoji="0" lang="en-US" sz="1600" b="1" i="0" u="none" strike="noStrike" kern="1200" cap="none" spc="0" normalizeH="0" baseline="0" noProof="0" dirty="0">
                <a:ln>
                  <a:noFill/>
                </a:ln>
                <a:solidFill>
                  <a:prstClr val="white">
                    <a:lumMod val="75000"/>
                  </a:prstClr>
                </a:solidFill>
                <a:effectLst/>
                <a:uLnTx/>
                <a:uFillTx/>
                <a:latin typeface="Arial"/>
                <a:ea typeface="+mn-ea"/>
                <a:cs typeface="Arial"/>
              </a:rPr>
              <a:t>efficacy</a:t>
            </a:r>
            <a:r>
              <a:rPr kumimoji="0" lang="en-US" sz="1600" b="0" i="0" u="none" strike="noStrike" kern="1200" cap="none" spc="0" normalizeH="0" baseline="0" noProof="0" dirty="0">
                <a:ln>
                  <a:noFill/>
                </a:ln>
                <a:solidFill>
                  <a:prstClr val="white">
                    <a:lumMod val="75000"/>
                  </a:prstClr>
                </a:solidFill>
                <a:effectLst/>
                <a:uLnTx/>
                <a:uFillTx/>
                <a:latin typeface="Arial"/>
                <a:ea typeface="+mn-ea"/>
                <a:cs typeface="Arial"/>
              </a:rPr>
              <a:t> of theory-based SMS (</a:t>
            </a:r>
            <a:r>
              <a:rPr kumimoji="0" lang="en-US" sz="1600" b="0" i="0" u="none" strike="noStrike" kern="1200" cap="none" spc="0" normalizeH="0" baseline="0" noProof="0" dirty="0" err="1">
                <a:ln>
                  <a:noFill/>
                </a:ln>
                <a:solidFill>
                  <a:prstClr val="white">
                    <a:lumMod val="75000"/>
                  </a:prstClr>
                </a:solidFill>
                <a:effectLst/>
                <a:uLnTx/>
                <a:uFillTx/>
                <a:latin typeface="Arial"/>
                <a:ea typeface="+mn-ea"/>
                <a:cs typeface="Arial"/>
              </a:rPr>
              <a:t>TextIT</a:t>
            </a:r>
            <a:r>
              <a:rPr kumimoji="0" lang="en-US" sz="1600" b="0" i="0" u="none" strike="noStrike" kern="1200" cap="none" spc="0" normalizeH="0" baseline="0" noProof="0" dirty="0">
                <a:ln>
                  <a:noFill/>
                </a:ln>
                <a:solidFill>
                  <a:prstClr val="white">
                    <a:lumMod val="75000"/>
                  </a:prstClr>
                </a:solidFill>
                <a:effectLst/>
                <a:uLnTx/>
                <a:uFillTx/>
                <a:latin typeface="Arial"/>
                <a:ea typeface="+mn-ea"/>
                <a:cs typeface="Arial"/>
              </a:rPr>
              <a:t>); </a:t>
            </a:r>
            <a:r>
              <a:rPr kumimoji="0" lang="en-US" sz="1600" b="1" i="0" u="none" strike="noStrike" kern="1200" cap="none" spc="0" normalizeH="0" baseline="0" noProof="0" dirty="0">
                <a:ln>
                  <a:noFill/>
                </a:ln>
                <a:solidFill>
                  <a:prstClr val="white">
                    <a:lumMod val="75000"/>
                  </a:prstClr>
                </a:solidFill>
                <a:effectLst/>
                <a:uLnTx/>
                <a:uFillTx/>
                <a:latin typeface="Arial"/>
                <a:ea typeface="+mn-ea"/>
                <a:cs typeface="Arial"/>
              </a:rPr>
              <a:t>Parallel-cohort RCT</a:t>
            </a:r>
            <a:r>
              <a:rPr kumimoji="0" lang="en-US" sz="1600" b="0" i="0" u="none" strike="noStrike" kern="1200" cap="none" spc="0" normalizeH="0" baseline="0" noProof="0" dirty="0">
                <a:ln>
                  <a:noFill/>
                </a:ln>
                <a:solidFill>
                  <a:prstClr val="white">
                    <a:lumMod val="75000"/>
                  </a:prstClr>
                </a:solidFill>
                <a:effectLst/>
                <a:uLnTx/>
                <a:uFillTx/>
                <a:latin typeface="Arial"/>
                <a:ea typeface="+mn-ea"/>
                <a:cs typeface="Arial"/>
              </a:rPr>
              <a:t> to assess potential for facility-level dissemination</a:t>
            </a:r>
          </a:p>
        </p:txBody>
      </p:sp>
      <p:sp>
        <p:nvSpPr>
          <p:cNvPr id="22" name="Rectangle 21"/>
          <p:cNvSpPr/>
          <p:nvPr/>
        </p:nvSpPr>
        <p:spPr bwMode="grayWhite">
          <a:xfrm>
            <a:off x="3628697" y="3571704"/>
            <a:ext cx="21336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Development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(T2)</a:t>
            </a:r>
          </a:p>
        </p:txBody>
      </p:sp>
      <p:sp>
        <p:nvSpPr>
          <p:cNvPr id="15" name="TextBox 14"/>
          <p:cNvSpPr txBox="1"/>
          <p:nvPr/>
        </p:nvSpPr>
        <p:spPr>
          <a:xfrm>
            <a:off x="6639745" y="4735625"/>
            <a:ext cx="2133600" cy="2092876"/>
          </a:xfrm>
          <a:prstGeom prst="rect">
            <a:avLst/>
          </a:prstGeom>
          <a:solidFill>
            <a:schemeClr val="bg1">
              <a:lumMod val="85000"/>
            </a:schemeClr>
          </a:solidFill>
          <a:ln>
            <a:solidFill>
              <a:schemeClr val="tx1"/>
            </a:solid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13861"/>
                </a:solidFill>
                <a:effectLst/>
                <a:uLnTx/>
                <a:uFillTx/>
                <a:latin typeface="Arial"/>
                <a:ea typeface="+mn-ea"/>
                <a:cs typeface="Arial"/>
              </a:rPr>
              <a:t>Cluster-randomized stepped-wedge trial to show </a:t>
            </a:r>
            <a:r>
              <a:rPr kumimoji="0" lang="en-US" sz="1600" b="1" i="0" u="none" strike="noStrike" kern="1200" cap="none" spc="0" normalizeH="0" baseline="0" noProof="0" dirty="0">
                <a:ln>
                  <a:noFill/>
                </a:ln>
                <a:solidFill>
                  <a:srgbClr val="113861"/>
                </a:solidFill>
                <a:effectLst/>
                <a:uLnTx/>
                <a:uFillTx/>
                <a:latin typeface="Arial"/>
                <a:ea typeface="+mn-ea"/>
                <a:cs typeface="Arial"/>
              </a:rPr>
              <a:t>real-world effectiveness</a:t>
            </a:r>
            <a:r>
              <a:rPr kumimoji="0" lang="en-US" sz="1600" b="0" i="0" u="none" strike="noStrike" kern="1200" cap="none" spc="0" normalizeH="0" baseline="0" noProof="0" dirty="0">
                <a:ln>
                  <a:noFill/>
                </a:ln>
                <a:solidFill>
                  <a:srgbClr val="113861"/>
                </a:solidFill>
                <a:effectLst/>
                <a:uLnTx/>
                <a:uFillTx/>
                <a:latin typeface="Arial"/>
                <a:ea typeface="+mn-ea"/>
                <a:cs typeface="Arial"/>
              </a:rPr>
              <a:t> of </a:t>
            </a:r>
            <a:r>
              <a:rPr kumimoji="0" lang="en-US" sz="1600" b="0" i="0" u="none" strike="noStrike" kern="1200" cap="none" spc="0" normalizeH="0" baseline="0" noProof="0" dirty="0" err="1">
                <a:ln>
                  <a:noFill/>
                </a:ln>
                <a:solidFill>
                  <a:srgbClr val="113861"/>
                </a:solidFill>
                <a:effectLst/>
                <a:uLnTx/>
                <a:uFillTx/>
                <a:latin typeface="Arial"/>
                <a:ea typeface="+mn-ea"/>
                <a:cs typeface="Arial"/>
              </a:rPr>
              <a:t>TextIT</a:t>
            </a:r>
            <a:r>
              <a:rPr kumimoji="0" lang="en-US" sz="1600" b="0" i="0" u="none" strike="noStrike" kern="1200" cap="none" spc="0" normalizeH="0" baseline="0" noProof="0" dirty="0">
                <a:ln>
                  <a:noFill/>
                </a:ln>
                <a:solidFill>
                  <a:srgbClr val="113861"/>
                </a:solidFill>
                <a:effectLst/>
                <a:uLnTx/>
                <a:uFillTx/>
                <a:latin typeface="Arial"/>
                <a:ea typeface="+mn-ea"/>
                <a:cs typeface="Arial"/>
              </a:rPr>
              <a:t>;</a:t>
            </a:r>
            <a:r>
              <a:rPr kumimoji="0" lang="en-US" sz="1600" b="1" i="0" u="none" strike="noStrike" kern="1200" cap="none" spc="0" normalizeH="0" baseline="0" noProof="0" dirty="0">
                <a:ln>
                  <a:noFill/>
                </a:ln>
                <a:solidFill>
                  <a:srgbClr val="113861"/>
                </a:solidFill>
                <a:effectLst/>
                <a:uLnTx/>
                <a:uFillTx/>
                <a:latin typeface="Arial"/>
                <a:ea typeface="+mn-ea"/>
                <a:cs typeface="Arial"/>
              </a:rPr>
              <a:t> </a:t>
            </a:r>
            <a:r>
              <a:rPr kumimoji="0" lang="en-US" sz="1600" b="0" i="0" u="none" strike="noStrike" kern="1200" cap="none" spc="0" normalizeH="0" baseline="0" noProof="0" dirty="0">
                <a:ln>
                  <a:noFill/>
                </a:ln>
                <a:solidFill>
                  <a:srgbClr val="113861"/>
                </a:solidFill>
                <a:effectLst/>
                <a:uLnTx/>
                <a:uFillTx/>
                <a:latin typeface="Arial"/>
                <a:ea typeface="+mn-ea"/>
                <a:cs typeface="Arial"/>
              </a:rPr>
              <a:t>Implement with fidelity; SOPs, training guides, checklists; </a:t>
            </a:r>
            <a:endParaRPr kumimoji="0" lang="en-US" sz="1600" b="1" i="0" u="none" strike="noStrike" kern="1200" cap="none" spc="0" normalizeH="0" baseline="0" noProof="0" dirty="0">
              <a:ln>
                <a:noFill/>
              </a:ln>
              <a:solidFill>
                <a:srgbClr val="113861"/>
              </a:solidFill>
              <a:effectLst/>
              <a:uLnTx/>
              <a:uFillTx/>
              <a:latin typeface="Arial"/>
              <a:ea typeface="+mn-ea"/>
              <a:cs typeface="Arial"/>
            </a:endParaRPr>
          </a:p>
        </p:txBody>
      </p:sp>
      <p:sp>
        <p:nvSpPr>
          <p:cNvPr id="24" name="Rectangle 23"/>
          <p:cNvSpPr/>
          <p:nvPr/>
        </p:nvSpPr>
        <p:spPr>
          <a:xfrm>
            <a:off x="6639744" y="3571704"/>
            <a:ext cx="2133600" cy="116128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Delivery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(T3)</a:t>
            </a:r>
          </a:p>
        </p:txBody>
      </p:sp>
      <p:sp>
        <p:nvSpPr>
          <p:cNvPr id="77" name="TextBox 76"/>
          <p:cNvSpPr txBox="1"/>
          <p:nvPr/>
        </p:nvSpPr>
        <p:spPr>
          <a:xfrm>
            <a:off x="295331" y="3117415"/>
            <a:ext cx="8964028" cy="446272"/>
          </a:xfrm>
          <a:prstGeom prst="rect">
            <a:avLst/>
          </a:prstGeom>
          <a:noFill/>
        </p:spPr>
        <p:txBody>
          <a:bodyPr wrap="non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113861"/>
                </a:solidFill>
                <a:effectLst/>
                <a:uLnTx/>
                <a:uFillTx/>
                <a:latin typeface="Arial"/>
                <a:ea typeface="+mn-ea"/>
                <a:cs typeface="Arial"/>
              </a:rPr>
              <a:t>Mapping the TextIT strategy onto the stages of translational epidemiology</a:t>
            </a:r>
          </a:p>
        </p:txBody>
      </p:sp>
      <p:grpSp>
        <p:nvGrpSpPr>
          <p:cNvPr id="30" name="Group 29"/>
          <p:cNvGrpSpPr/>
          <p:nvPr/>
        </p:nvGrpSpPr>
        <p:grpSpPr bwMode="grayWhite">
          <a:xfrm>
            <a:off x="606885" y="655960"/>
            <a:ext cx="2133601" cy="1746056"/>
            <a:chOff x="522301" y="4099472"/>
            <a:chExt cx="1600201" cy="1746058"/>
          </a:xfrm>
        </p:grpSpPr>
        <p:sp>
          <p:nvSpPr>
            <p:cNvPr id="31" name="TextBox 30"/>
            <p:cNvSpPr txBox="1"/>
            <p:nvPr/>
          </p:nvSpPr>
          <p:spPr bwMode="grayWhite">
            <a:xfrm>
              <a:off x="522302" y="5260753"/>
              <a:ext cx="1600200" cy="584777"/>
            </a:xfrm>
            <a:prstGeom prst="rect">
              <a:avLst/>
            </a:prstGeom>
            <a:noFill/>
            <a:ln>
              <a:solidFill>
                <a:srgbClr val="D9D9D9"/>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Arial"/>
                  <a:ea typeface="+mn-ea"/>
                  <a:cs typeface="Arial"/>
                </a:rPr>
                <a:t>Characterize and describe intervention</a:t>
              </a:r>
            </a:p>
          </p:txBody>
        </p:sp>
        <p:sp>
          <p:nvSpPr>
            <p:cNvPr id="32" name="Rectangle 31"/>
            <p:cNvSpPr/>
            <p:nvPr/>
          </p:nvSpPr>
          <p:spPr bwMode="grayWhite">
            <a:xfrm>
              <a:off x="522301" y="4099472"/>
              <a:ext cx="16002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Discovery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(T0 – T1)</a:t>
              </a:r>
            </a:p>
          </p:txBody>
        </p:sp>
      </p:grpSp>
      <p:sp>
        <p:nvSpPr>
          <p:cNvPr id="33" name="TextBox 32"/>
          <p:cNvSpPr txBox="1"/>
          <p:nvPr/>
        </p:nvSpPr>
        <p:spPr bwMode="grayWhite">
          <a:xfrm>
            <a:off x="617652" y="4732984"/>
            <a:ext cx="2133600" cy="1846655"/>
          </a:xfrm>
          <a:prstGeom prst="rect">
            <a:avLst/>
          </a:prstGeom>
          <a:solidFill>
            <a:schemeClr val="bg1">
              <a:lumMod val="85000"/>
            </a:schemeClr>
          </a:solidFill>
          <a:ln>
            <a:solidFill>
              <a:schemeClr val="bg1">
                <a:lumMod val="75000"/>
              </a:schemeClr>
            </a:solid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Theory-based SMS developed from </a:t>
            </a:r>
            <a:r>
              <a:rPr kumimoji="0" lang="en-US" sz="1600" b="1" i="0" u="none" strike="noStrike" kern="1200" cap="none" spc="0" normalizeH="0" baseline="0" noProof="0" dirty="0">
                <a:ln>
                  <a:noFill/>
                </a:ln>
                <a:solidFill>
                  <a:prstClr val="white">
                    <a:lumMod val="65000"/>
                  </a:prstClr>
                </a:solidFill>
                <a:effectLst/>
                <a:uLnTx/>
                <a:uFillTx/>
                <a:latin typeface="Arial"/>
                <a:ea typeface="+mn-ea"/>
                <a:cs typeface="Arial"/>
              </a:rPr>
              <a:t>formative qualitative</a:t>
            </a: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 studies (focus groups, motivational interviews)</a:t>
            </a:r>
          </a:p>
        </p:txBody>
      </p:sp>
      <p:sp>
        <p:nvSpPr>
          <p:cNvPr id="36" name="Rectangle 35"/>
          <p:cNvSpPr/>
          <p:nvPr/>
        </p:nvSpPr>
        <p:spPr bwMode="grayWhite">
          <a:xfrm>
            <a:off x="617651" y="3571704"/>
            <a:ext cx="21336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Discovery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(T0 – T1)</a:t>
            </a:r>
          </a:p>
        </p:txBody>
      </p:sp>
      <p:grpSp>
        <p:nvGrpSpPr>
          <p:cNvPr id="37" name="Group 36"/>
          <p:cNvGrpSpPr/>
          <p:nvPr/>
        </p:nvGrpSpPr>
        <p:grpSpPr bwMode="grayWhite">
          <a:xfrm>
            <a:off x="9640023" y="654641"/>
            <a:ext cx="2133600" cy="2241136"/>
            <a:chOff x="7297157" y="4097744"/>
            <a:chExt cx="1600200" cy="2241138"/>
          </a:xfrm>
        </p:grpSpPr>
        <p:sp>
          <p:nvSpPr>
            <p:cNvPr id="38" name="Rectangle 37"/>
            <p:cNvSpPr/>
            <p:nvPr/>
          </p:nvSpPr>
          <p:spPr bwMode="grayWhite">
            <a:xfrm>
              <a:off x="7297157" y="4097744"/>
              <a:ext cx="16002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Arial"/>
                  <a:ea typeface="+mn-ea"/>
                  <a:cs typeface="Arial"/>
                </a:rPr>
                <a:t>Population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65000"/>
                    </a:prstClr>
                  </a:solidFill>
                  <a:effectLst/>
                  <a:uLnTx/>
                  <a:uFillTx/>
                  <a:latin typeface="Arial"/>
                  <a:ea typeface="+mn-ea"/>
                  <a:cs typeface="Arial"/>
                </a:rPr>
                <a:t>(T4)</a:t>
              </a:r>
            </a:p>
          </p:txBody>
        </p:sp>
        <p:sp>
          <p:nvSpPr>
            <p:cNvPr id="39" name="TextBox 38"/>
            <p:cNvSpPr txBox="1"/>
            <p:nvPr/>
          </p:nvSpPr>
          <p:spPr bwMode="grayWhite">
            <a:xfrm>
              <a:off x="7297157" y="5261663"/>
              <a:ext cx="1600200" cy="1077219"/>
            </a:xfrm>
            <a:prstGeom prst="rect">
              <a:avLst/>
            </a:prstGeom>
            <a:noFill/>
            <a:ln>
              <a:solidFill>
                <a:schemeClr val="bg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Assess effectiveness of intervention on population-level outcomes</a:t>
              </a:r>
            </a:p>
          </p:txBody>
        </p:sp>
      </p:grpSp>
      <p:sp>
        <p:nvSpPr>
          <p:cNvPr id="40" name="Rectangle 39"/>
          <p:cNvSpPr/>
          <p:nvPr/>
        </p:nvSpPr>
        <p:spPr bwMode="grayWhite">
          <a:xfrm>
            <a:off x="9650792" y="3571704"/>
            <a:ext cx="2133600" cy="1161283"/>
          </a:xfrm>
          <a:prstGeom prst="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Population Health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75000"/>
                  </a:prstClr>
                </a:solidFill>
                <a:effectLst/>
                <a:uLnTx/>
                <a:uFillTx/>
                <a:latin typeface="Arial"/>
                <a:ea typeface="+mn-ea"/>
                <a:cs typeface="Arial"/>
              </a:rPr>
              <a:t>(T4)</a:t>
            </a:r>
          </a:p>
        </p:txBody>
      </p:sp>
      <p:sp>
        <p:nvSpPr>
          <p:cNvPr id="41" name="TextBox 40"/>
          <p:cNvSpPr txBox="1"/>
          <p:nvPr/>
        </p:nvSpPr>
        <p:spPr bwMode="grayWhite">
          <a:xfrm>
            <a:off x="9650791" y="4736041"/>
            <a:ext cx="2133600" cy="615549"/>
          </a:xfrm>
          <a:prstGeom prst="rect">
            <a:avLst/>
          </a:prstGeom>
          <a:solidFill>
            <a:schemeClr val="bg1">
              <a:lumMod val="85000"/>
            </a:schemeClr>
          </a:solidFill>
          <a:ln>
            <a:solidFill>
              <a:schemeClr val="bg1">
                <a:lumMod val="75000"/>
              </a:schemeClr>
            </a:solidFill>
          </a:ln>
        </p:spPr>
        <p:txBody>
          <a:bodyPr wrap="square" lIns="121917" tIns="60958" rIns="121917" bIns="6095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rPr>
              <a:t>Public health impact evaluation of </a:t>
            </a:r>
            <a:r>
              <a:rPr kumimoji="0" lang="en-US" sz="1600" b="0" i="0" u="none" strike="noStrike" kern="1200" cap="none" spc="0" normalizeH="0" baseline="0" noProof="0" dirty="0" err="1">
                <a:ln>
                  <a:noFill/>
                </a:ln>
                <a:solidFill>
                  <a:prstClr val="white">
                    <a:lumMod val="65000"/>
                  </a:prstClr>
                </a:solidFill>
                <a:effectLst/>
                <a:uLnTx/>
                <a:uFillTx/>
                <a:latin typeface="Arial"/>
                <a:ea typeface="+mn-ea"/>
                <a:cs typeface="Arial"/>
              </a:rPr>
              <a:t>TextIT</a:t>
            </a:r>
            <a:endParaRPr kumimoji="0" lang="en-US" sz="1600" b="0" i="0" u="none" strike="noStrike" kern="1200" cap="none" spc="0" normalizeH="0" baseline="0" noProof="0" dirty="0">
              <a:ln>
                <a:noFill/>
              </a:ln>
              <a:solidFill>
                <a:prstClr val="white">
                  <a:lumMod val="65000"/>
                </a:prstClr>
              </a:solidFill>
              <a:effectLst/>
              <a:uLnTx/>
              <a:uFillTx/>
              <a:latin typeface="Arial"/>
              <a:ea typeface="+mn-ea"/>
              <a:cs typeface="Arial"/>
            </a:endParaRPr>
          </a:p>
        </p:txBody>
      </p:sp>
    </p:spTree>
    <p:extLst>
      <p:ext uri="{BB962C8B-B14F-4D97-AF65-F5344CB8AC3E}">
        <p14:creationId xmlns:p14="http://schemas.microsoft.com/office/powerpoint/2010/main" val="1703363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04800" y="4445000"/>
            <a:ext cx="11460480" cy="0"/>
          </a:xfrm>
          <a:prstGeom prst="line">
            <a:avLst/>
          </a:prstGeom>
          <a:ln>
            <a:solidFill>
              <a:srgbClr val="11386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48659" y="4546605"/>
            <a:ext cx="8894684" cy="1461935"/>
          </a:xfrm>
          <a:prstGeom prst="rect">
            <a:avLst/>
          </a:prstGeom>
        </p:spPr>
        <p:txBody>
          <a:bodyPr wrap="square" lIns="121917" tIns="60958" rIns="121917" bIns="60958">
            <a:spAutoFit/>
          </a:bodyPr>
          <a:lstStyle/>
          <a:p>
            <a:pPr algn="ctr"/>
            <a:r>
              <a:rPr lang="en-US" sz="2900" b="1" dirty="0">
                <a:solidFill>
                  <a:srgbClr val="113861"/>
                </a:solidFill>
                <a:latin typeface="+mj-lt"/>
              </a:rPr>
              <a:t>A pragmatic cluster randomized, stepped-wedge trial of text messaging to improve retention in care for women living with HIV and their children</a:t>
            </a:r>
            <a:endParaRPr lang="en-US" sz="2900" dirty="0">
              <a:solidFill>
                <a:srgbClr val="113861"/>
              </a:solidFill>
              <a:latin typeface="+mj-lt"/>
            </a:endParaRPr>
          </a:p>
        </p:txBody>
      </p:sp>
      <p:pic>
        <p:nvPicPr>
          <p:cNvPr id="6" name="Picture 2" descr="F:\SYNERGY DESIGN\Presentations\TextIt\TextIt Logo4.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15440" y="889004"/>
            <a:ext cx="8839200" cy="3249707"/>
          </a:xfrm>
          <a:prstGeom prst="rect">
            <a:avLst/>
          </a:prstGeom>
          <a:noFill/>
        </p:spPr>
      </p:pic>
    </p:spTree>
    <p:extLst>
      <p:ext uri="{BB962C8B-B14F-4D97-AF65-F5344CB8AC3E}">
        <p14:creationId xmlns:p14="http://schemas.microsoft.com/office/powerpoint/2010/main" val="3028507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558922" y="1720031"/>
            <a:ext cx="9074161" cy="1015663"/>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3891A7">
                    <a:lumMod val="20000"/>
                    <a:lumOff val="80000"/>
                  </a:srgbClr>
                </a:solidFill>
                <a:effectLst/>
                <a:uLnTx/>
                <a:uFillTx/>
                <a:latin typeface="Avenir Black" panose="020B0803020203020204" pitchFamily="34" charset="0"/>
                <a:ea typeface="+mn-ea"/>
                <a:cs typeface="+mn-cs"/>
              </a:rPr>
              <a:t>TextIT</a:t>
            </a:r>
            <a:r>
              <a:rPr kumimoji="0" lang="en-US" sz="6000" b="0" i="0" u="none" strike="noStrike" kern="1200" cap="none" spc="0" normalizeH="0" baseline="0" noProof="0" dirty="0">
                <a:ln>
                  <a:noFill/>
                </a:ln>
                <a:solidFill>
                  <a:srgbClr val="3891A7">
                    <a:lumMod val="20000"/>
                    <a:lumOff val="80000"/>
                  </a:srgbClr>
                </a:solidFill>
                <a:effectLst/>
                <a:uLnTx/>
                <a:uFillTx/>
                <a:latin typeface="Avenir Black" panose="020B0803020203020204" pitchFamily="34" charset="0"/>
                <a:ea typeface="+mn-ea"/>
                <a:cs typeface="+mn-cs"/>
              </a:rPr>
              <a:t> intervention</a:t>
            </a:r>
          </a:p>
        </p:txBody>
      </p:sp>
      <p:grpSp>
        <p:nvGrpSpPr>
          <p:cNvPr id="4" name="Group 3"/>
          <p:cNvGrpSpPr>
            <a:grpSpLocks noChangeAspect="1"/>
          </p:cNvGrpSpPr>
          <p:nvPr/>
        </p:nvGrpSpPr>
        <p:grpSpPr>
          <a:xfrm>
            <a:off x="276296" y="3691865"/>
            <a:ext cx="11763304" cy="2705366"/>
            <a:chOff x="480645" y="3691876"/>
            <a:chExt cx="11182314" cy="257175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r="9466"/>
            <a:stretch/>
          </p:blipFill>
          <p:spPr>
            <a:xfrm>
              <a:off x="480645" y="3691876"/>
              <a:ext cx="4139207" cy="257175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62159" y="3717999"/>
              <a:ext cx="6400800" cy="2374252"/>
            </a:xfrm>
            <a:prstGeom prst="rect">
              <a:avLst/>
            </a:prstGeom>
          </p:spPr>
        </p:pic>
      </p:grpSp>
      <p:cxnSp>
        <p:nvCxnSpPr>
          <p:cNvPr id="15" name="Straight Connector 14"/>
          <p:cNvCxnSpPr/>
          <p:nvPr/>
        </p:nvCxnSpPr>
        <p:spPr>
          <a:xfrm>
            <a:off x="4945013" y="3009037"/>
            <a:ext cx="0" cy="36576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7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152" y="1166020"/>
            <a:ext cx="10752082" cy="4853781"/>
          </a:xfrm>
        </p:spPr>
        <p:txBody>
          <a:bodyPr>
            <a:normAutofit/>
          </a:bodyPr>
          <a:lstStyle/>
          <a:p>
            <a:pPr marL="0" indent="0" algn="ctr">
              <a:lnSpc>
                <a:spcPct val="100000"/>
              </a:lnSpc>
              <a:spcBef>
                <a:spcPts val="0"/>
              </a:spcBef>
              <a:buNone/>
              <a:defRPr/>
            </a:pPr>
            <a:r>
              <a:rPr lang="en-US" sz="4400" i="1" spc="-150" dirty="0">
                <a:latin typeface="Inter"/>
              </a:rPr>
              <a:t>“male circumcision should be considered an </a:t>
            </a:r>
            <a:r>
              <a:rPr lang="en-US" sz="4400" b="1" i="1" spc="-150" dirty="0">
                <a:solidFill>
                  <a:srgbClr val="FF0000"/>
                </a:solidFill>
                <a:latin typeface="Inter"/>
              </a:rPr>
              <a:t>efficacious</a:t>
            </a:r>
            <a:r>
              <a:rPr lang="en-US" sz="4400" i="1" spc="-150" dirty="0">
                <a:latin typeface="Inter"/>
              </a:rPr>
              <a:t> intervention for HIV prevention in countries and regions with heterosexual epidemics, high HIV and </a:t>
            </a:r>
            <a:r>
              <a:rPr lang="en-US" sz="4400" b="1" i="1" spc="-150" dirty="0">
                <a:solidFill>
                  <a:srgbClr val="FF0000"/>
                </a:solidFill>
                <a:latin typeface="Inter"/>
              </a:rPr>
              <a:t>low male circumcision </a:t>
            </a:r>
            <a:r>
              <a:rPr lang="en-US" sz="4400" i="1" spc="-150" dirty="0">
                <a:latin typeface="Inter"/>
              </a:rPr>
              <a:t>prevalence”</a:t>
            </a:r>
          </a:p>
          <a:p>
            <a:pPr marL="0" indent="0" algn="ctr">
              <a:lnSpc>
                <a:spcPct val="100000"/>
              </a:lnSpc>
              <a:spcBef>
                <a:spcPts val="0"/>
              </a:spcBef>
              <a:buNone/>
              <a:defRPr/>
            </a:pPr>
            <a:endParaRPr lang="en-US" sz="4400" i="1" spc="-150" dirty="0">
              <a:latin typeface="Inter"/>
            </a:endParaRPr>
          </a:p>
          <a:p>
            <a:pPr marL="0" indent="0" algn="r">
              <a:lnSpc>
                <a:spcPct val="100000"/>
              </a:lnSpc>
              <a:spcBef>
                <a:spcPts val="0"/>
              </a:spcBef>
              <a:buNone/>
              <a:defRPr/>
            </a:pPr>
            <a:r>
              <a:rPr lang="en-US" sz="4400" spc="-150" dirty="0">
                <a:latin typeface="Inter"/>
              </a:rPr>
              <a:t>- </a:t>
            </a:r>
            <a:r>
              <a:rPr lang="en-US" sz="3600" spc="-150" dirty="0">
                <a:latin typeface="Inter"/>
              </a:rPr>
              <a:t>WHO/UNAIDS, March 2007</a:t>
            </a:r>
            <a:endParaRPr lang="en-US" sz="4400" spc="-150" dirty="0">
              <a:latin typeface="Inter"/>
            </a:endParaRPr>
          </a:p>
        </p:txBody>
      </p:sp>
    </p:spTree>
    <p:extLst>
      <p:ext uri="{BB962C8B-B14F-4D97-AF65-F5344CB8AC3E}">
        <p14:creationId xmlns:p14="http://schemas.microsoft.com/office/powerpoint/2010/main" val="11955488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2021230" y="5448170"/>
            <a:ext cx="8149545" cy="1109363"/>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113861"/>
              </a:solidFill>
              <a:effectLst/>
              <a:uLnTx/>
              <a:uFillTx/>
              <a:latin typeface="Avenir Light"/>
              <a:ea typeface="+mn-ea"/>
              <a:cs typeface="Avenir Light"/>
            </a:endParaRPr>
          </a:p>
        </p:txBody>
      </p:sp>
      <p:graphicFrame>
        <p:nvGraphicFramePr>
          <p:cNvPr id="14" name="Table 13"/>
          <p:cNvGraphicFramePr>
            <a:graphicFrameLocks noGrp="1"/>
          </p:cNvGraphicFramePr>
          <p:nvPr>
            <p:extLst>
              <p:ext uri="{D42A27DB-BD31-4B8C-83A1-F6EECF244321}">
                <p14:modId xmlns:p14="http://schemas.microsoft.com/office/powerpoint/2010/main" val="3441877321"/>
              </p:ext>
            </p:extLst>
          </p:nvPr>
        </p:nvGraphicFramePr>
        <p:xfrm>
          <a:off x="1549551" y="3611441"/>
          <a:ext cx="8786350" cy="2022465"/>
        </p:xfrm>
        <a:graphic>
          <a:graphicData uri="http://schemas.openxmlformats.org/drawingml/2006/table">
            <a:tbl>
              <a:tblPr firstRow="1" firstCol="1" bandRow="1">
                <a:tableStyleId>{2D5ABB26-0587-4C30-8999-92F81FD0307C}</a:tableStyleId>
              </a:tblPr>
              <a:tblGrid>
                <a:gridCol w="2236560">
                  <a:extLst>
                    <a:ext uri="{9D8B030D-6E8A-4147-A177-3AD203B41FA5}">
                      <a16:colId xmlns:a16="http://schemas.microsoft.com/office/drawing/2014/main" val="20000"/>
                    </a:ext>
                  </a:extLst>
                </a:gridCol>
                <a:gridCol w="2236560">
                  <a:extLst>
                    <a:ext uri="{9D8B030D-6E8A-4147-A177-3AD203B41FA5}">
                      <a16:colId xmlns:a16="http://schemas.microsoft.com/office/drawing/2014/main" val="20001"/>
                    </a:ext>
                  </a:extLst>
                </a:gridCol>
                <a:gridCol w="3276227">
                  <a:extLst>
                    <a:ext uri="{9D8B030D-6E8A-4147-A177-3AD203B41FA5}">
                      <a16:colId xmlns:a16="http://schemas.microsoft.com/office/drawing/2014/main" val="20002"/>
                    </a:ext>
                  </a:extLst>
                </a:gridCol>
                <a:gridCol w="1037003">
                  <a:extLst>
                    <a:ext uri="{9D8B030D-6E8A-4147-A177-3AD203B41FA5}">
                      <a16:colId xmlns:a16="http://schemas.microsoft.com/office/drawing/2014/main" val="20003"/>
                    </a:ext>
                  </a:extLst>
                </a:gridCol>
              </a:tblGrid>
              <a:tr h="805096">
                <a:tc>
                  <a:txBody>
                    <a:bodyPr/>
                    <a:lstStyle/>
                    <a:p>
                      <a:pPr marL="0" marR="0" algn="ctr">
                        <a:lnSpc>
                          <a:spcPct val="115000"/>
                        </a:lnSpc>
                        <a:spcBef>
                          <a:spcPts val="1200"/>
                        </a:spcBef>
                        <a:spcAft>
                          <a:spcPts val="0"/>
                        </a:spcAft>
                      </a:pPr>
                      <a:r>
                        <a:rPr lang="en-US" sz="3200" b="1" dirty="0">
                          <a:ln>
                            <a:solidFill>
                              <a:schemeClr val="tx1">
                                <a:lumMod val="65000"/>
                                <a:lumOff val="35000"/>
                              </a:schemeClr>
                            </a:solidFill>
                          </a:ln>
                          <a:effectLst/>
                          <a:latin typeface="Avenir Light"/>
                          <a:cs typeface="Avenir Light"/>
                        </a:rPr>
                        <a:t>SMS</a:t>
                      </a:r>
                      <a:endParaRPr lang="en-US" sz="3200" b="1" dirty="0">
                        <a:ln>
                          <a:solidFill>
                            <a:schemeClr val="tx1">
                              <a:lumMod val="65000"/>
                              <a:lumOff val="35000"/>
                            </a:schemeClr>
                          </a:solidFill>
                        </a:ln>
                        <a:effectLst/>
                        <a:latin typeface="Avenir Light"/>
                        <a:ea typeface="Calibri"/>
                        <a:cs typeface="Avenir Ligh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200"/>
                        </a:spcBef>
                        <a:spcAft>
                          <a:spcPts val="0"/>
                        </a:spcAft>
                      </a:pPr>
                      <a:r>
                        <a:rPr lang="en-US" sz="3200" b="1" dirty="0">
                          <a:ln>
                            <a:solidFill>
                              <a:schemeClr val="tx1">
                                <a:lumMod val="65000"/>
                                <a:lumOff val="35000"/>
                              </a:schemeClr>
                            </a:solidFill>
                          </a:ln>
                          <a:effectLst/>
                          <a:latin typeface="Avenir Light"/>
                          <a:cs typeface="Avenir Light"/>
                        </a:rPr>
                        <a:t>Control</a:t>
                      </a:r>
                      <a:endParaRPr lang="en-US" sz="3200" b="1" dirty="0">
                        <a:ln>
                          <a:solidFill>
                            <a:schemeClr val="tx1">
                              <a:lumMod val="65000"/>
                              <a:lumOff val="35000"/>
                            </a:schemeClr>
                          </a:solidFill>
                        </a:ln>
                        <a:effectLst/>
                        <a:latin typeface="Avenir Light"/>
                        <a:ea typeface="Calibri"/>
                        <a:cs typeface="Avenir Ligh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200"/>
                        </a:spcBef>
                        <a:spcAft>
                          <a:spcPts val="0"/>
                        </a:spcAft>
                      </a:pPr>
                      <a:r>
                        <a:rPr lang="en-US" sz="3200" b="1" dirty="0">
                          <a:ln>
                            <a:solidFill>
                              <a:schemeClr val="tx1">
                                <a:lumMod val="65000"/>
                                <a:lumOff val="35000"/>
                              </a:schemeClr>
                            </a:solidFill>
                          </a:ln>
                          <a:effectLst/>
                          <a:latin typeface="Avenir Light"/>
                          <a:cs typeface="Avenir Light"/>
                        </a:rPr>
                        <a:t>RR [95% CI]</a:t>
                      </a:r>
                      <a:endParaRPr lang="en-US" sz="3200" b="1" dirty="0">
                        <a:ln>
                          <a:solidFill>
                            <a:schemeClr val="tx1">
                              <a:lumMod val="65000"/>
                              <a:lumOff val="35000"/>
                            </a:schemeClr>
                          </a:solidFill>
                        </a:ln>
                        <a:effectLst/>
                        <a:latin typeface="Avenir Light"/>
                        <a:ea typeface="Calibri"/>
                        <a:cs typeface="Avenir Ligh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200"/>
                        </a:spcBef>
                        <a:spcAft>
                          <a:spcPts val="0"/>
                        </a:spcAft>
                      </a:pPr>
                      <a:r>
                        <a:rPr lang="en-US" sz="3200" b="1" i="1" dirty="0">
                          <a:ln>
                            <a:solidFill>
                              <a:schemeClr val="tx1">
                                <a:lumMod val="65000"/>
                                <a:lumOff val="35000"/>
                              </a:schemeClr>
                            </a:solidFill>
                          </a:ln>
                          <a:effectLst/>
                          <a:latin typeface="Avenir Light"/>
                          <a:cs typeface="Avenir Light"/>
                        </a:rPr>
                        <a:t>P</a:t>
                      </a:r>
                      <a:endParaRPr lang="en-US" sz="3200" b="1" i="1" dirty="0">
                        <a:ln>
                          <a:solidFill>
                            <a:schemeClr val="tx1">
                              <a:lumMod val="65000"/>
                              <a:lumOff val="35000"/>
                            </a:schemeClr>
                          </a:solidFill>
                        </a:ln>
                        <a:effectLst/>
                        <a:latin typeface="Avenir Light"/>
                        <a:ea typeface="Calibri"/>
                        <a:cs typeface="Avenir Ligh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17369">
                <a:tc>
                  <a:txBody>
                    <a:bodyPr/>
                    <a:lstStyle/>
                    <a:p>
                      <a:pPr marL="0" marR="0" algn="ctr">
                        <a:lnSpc>
                          <a:spcPct val="130000"/>
                        </a:lnSpc>
                        <a:spcBef>
                          <a:spcPts val="0"/>
                        </a:spcBef>
                        <a:spcAft>
                          <a:spcPts val="0"/>
                        </a:spcAft>
                      </a:pPr>
                      <a:r>
                        <a:rPr lang="en-US" sz="3200" b="0" dirty="0">
                          <a:effectLst/>
                          <a:latin typeface="Avenir Light"/>
                          <a:cs typeface="Avenir Light"/>
                        </a:rPr>
                        <a:t>1,466/1,613</a:t>
                      </a:r>
                    </a:p>
                    <a:p>
                      <a:pPr marL="0" marR="0" algn="ctr">
                        <a:lnSpc>
                          <a:spcPct val="130000"/>
                        </a:lnSpc>
                        <a:spcBef>
                          <a:spcPts val="0"/>
                        </a:spcBef>
                        <a:spcAft>
                          <a:spcPts val="0"/>
                        </a:spcAft>
                      </a:pPr>
                      <a:r>
                        <a:rPr lang="en-US" sz="3200" b="0" dirty="0">
                          <a:effectLst/>
                          <a:latin typeface="Avenir Light"/>
                          <a:ea typeface="Calibri"/>
                          <a:cs typeface="Avenir Light"/>
                        </a:rPr>
                        <a:t>(90.9%)</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30000"/>
                        </a:lnSpc>
                        <a:spcBef>
                          <a:spcPts val="0"/>
                        </a:spcBef>
                        <a:spcAft>
                          <a:spcPts val="0"/>
                        </a:spcAft>
                      </a:pPr>
                      <a:r>
                        <a:rPr lang="en-US" sz="3200" b="0" dirty="0">
                          <a:effectLst/>
                          <a:latin typeface="Avenir Light"/>
                          <a:cs typeface="Avenir Light"/>
                        </a:rPr>
                        <a:t>609/713</a:t>
                      </a:r>
                    </a:p>
                    <a:p>
                      <a:pPr marL="0" marR="0" algn="ctr">
                        <a:lnSpc>
                          <a:spcPct val="130000"/>
                        </a:lnSpc>
                        <a:spcBef>
                          <a:spcPts val="0"/>
                        </a:spcBef>
                        <a:spcAft>
                          <a:spcPts val="0"/>
                        </a:spcAft>
                      </a:pPr>
                      <a:r>
                        <a:rPr lang="en-US" sz="3200" b="0" dirty="0">
                          <a:effectLst/>
                          <a:latin typeface="Avenir Light"/>
                          <a:ea typeface="Calibri"/>
                          <a:cs typeface="Avenir Light"/>
                        </a:rPr>
                        <a:t>(84.4%)</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30000"/>
                        </a:lnSpc>
                        <a:spcBef>
                          <a:spcPts val="0"/>
                        </a:spcBef>
                        <a:spcAft>
                          <a:spcPts val="0"/>
                        </a:spcAft>
                      </a:pPr>
                      <a:r>
                        <a:rPr lang="en-US" sz="3200" b="0" dirty="0">
                          <a:effectLst/>
                          <a:latin typeface="Avenir Light"/>
                          <a:cs typeface="Avenir Light"/>
                        </a:rPr>
                        <a:t>1.03 </a:t>
                      </a:r>
                      <a:br>
                        <a:rPr lang="en-US" sz="3200" b="0" dirty="0">
                          <a:effectLst/>
                          <a:latin typeface="Avenir Light"/>
                          <a:cs typeface="Avenir Light"/>
                        </a:rPr>
                      </a:br>
                      <a:r>
                        <a:rPr lang="en-US" sz="3200" b="0" dirty="0">
                          <a:effectLst/>
                          <a:latin typeface="Avenir Light"/>
                          <a:cs typeface="Avenir Light"/>
                        </a:rPr>
                        <a:t>[0.97–1.10]</a:t>
                      </a:r>
                      <a:endParaRPr lang="en-US" sz="3200" b="0" dirty="0">
                        <a:effectLst/>
                        <a:latin typeface="Avenir Light"/>
                        <a:ea typeface="Calibri"/>
                        <a:cs typeface="Avenir Ligh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30000"/>
                        </a:lnSpc>
                        <a:spcBef>
                          <a:spcPts val="0"/>
                        </a:spcBef>
                        <a:spcAft>
                          <a:spcPts val="0"/>
                        </a:spcAft>
                      </a:pPr>
                      <a:r>
                        <a:rPr lang="en-US" sz="3200" b="0" dirty="0">
                          <a:effectLst/>
                          <a:latin typeface="Avenir Light"/>
                          <a:cs typeface="Avenir Light"/>
                        </a:rPr>
                        <a:t>0.3</a:t>
                      </a:r>
                      <a:endParaRPr lang="en-US" sz="3200" b="0" dirty="0">
                        <a:effectLst/>
                        <a:latin typeface="Avenir Light"/>
                        <a:ea typeface="Calibri"/>
                        <a:cs typeface="Avenir Ligh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6" name="Group 5"/>
          <p:cNvGrpSpPr/>
          <p:nvPr/>
        </p:nvGrpSpPr>
        <p:grpSpPr>
          <a:xfrm>
            <a:off x="363869" y="777675"/>
            <a:ext cx="1549172" cy="1478988"/>
            <a:chOff x="363866" y="777671"/>
            <a:chExt cx="1549172" cy="1478988"/>
          </a:xfrm>
        </p:grpSpPr>
        <p:sp>
          <p:nvSpPr>
            <p:cNvPr id="8" name="Rectangle 7"/>
            <p:cNvSpPr/>
            <p:nvPr/>
          </p:nvSpPr>
          <p:spPr>
            <a:xfrm>
              <a:off x="363866" y="777671"/>
              <a:ext cx="1478988" cy="1478988"/>
            </a:xfrm>
            <a:prstGeom prst="rect">
              <a:avLst/>
            </a:prstGeom>
            <a:solidFill>
              <a:schemeClr val="tx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venir Light"/>
                <a:ea typeface="+mn-ea"/>
                <a:cs typeface="Avenir Light"/>
              </a:endParaRPr>
            </a:p>
          </p:txBody>
        </p:sp>
        <p:pic>
          <p:nvPicPr>
            <p:cNvPr id="9" name="Picture 8"/>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434204" y="1004672"/>
              <a:ext cx="1478834" cy="1100528"/>
            </a:xfrm>
            <a:prstGeom prst="rect">
              <a:avLst/>
            </a:prstGeom>
          </p:spPr>
        </p:pic>
      </p:grpSp>
      <p:sp>
        <p:nvSpPr>
          <p:cNvPr id="10" name="Rectangle 9"/>
          <p:cNvSpPr/>
          <p:nvPr/>
        </p:nvSpPr>
        <p:spPr>
          <a:xfrm>
            <a:off x="2269250" y="1008318"/>
            <a:ext cx="9922753" cy="1354213"/>
          </a:xfrm>
          <a:prstGeom prst="rect">
            <a:avLst/>
          </a:prstGeom>
        </p:spPr>
        <p:txBody>
          <a:bodyPr wrap="squar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venir Light"/>
                <a:ea typeface="+mn-ea"/>
                <a:cs typeface="+mn-cs"/>
              </a:rPr>
              <a:t>Effect on infant HIV virologic testing within eight weeks after birth</a:t>
            </a:r>
          </a:p>
        </p:txBody>
      </p:sp>
    </p:spTree>
    <p:extLst>
      <p:ext uri="{BB962C8B-B14F-4D97-AF65-F5344CB8AC3E}">
        <p14:creationId xmlns:p14="http://schemas.microsoft.com/office/powerpoint/2010/main" val="249448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9979" y="778792"/>
            <a:ext cx="1762182" cy="1478988"/>
            <a:chOff x="229976" y="4138644"/>
            <a:chExt cx="1762182" cy="1478988"/>
          </a:xfrm>
        </p:grpSpPr>
        <p:sp>
          <p:nvSpPr>
            <p:cNvPr id="15" name="Rectangle 14"/>
            <p:cNvSpPr/>
            <p:nvPr/>
          </p:nvSpPr>
          <p:spPr>
            <a:xfrm>
              <a:off x="368034" y="4138644"/>
              <a:ext cx="1478988" cy="1478988"/>
            </a:xfrm>
            <a:prstGeom prst="rect">
              <a:avLst/>
            </a:prstGeom>
            <a:solidFill>
              <a:schemeClr val="tx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Avenir Light"/>
                <a:ea typeface="+mn-ea"/>
                <a:cs typeface="Avenir Light"/>
              </a:endParaRPr>
            </a:p>
          </p:txBody>
        </p:sp>
        <p:pic>
          <p:nvPicPr>
            <p:cNvPr id="16" name="Picture 1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229976" y="4262256"/>
              <a:ext cx="1762182" cy="1311392"/>
            </a:xfrm>
            <a:prstGeom prst="rect">
              <a:avLst/>
            </a:prstGeom>
          </p:spPr>
        </p:pic>
      </p:grpSp>
      <p:sp>
        <p:nvSpPr>
          <p:cNvPr id="13" name="Content Placeholder 2"/>
          <p:cNvSpPr txBox="1">
            <a:spLocks/>
          </p:cNvSpPr>
          <p:nvPr/>
        </p:nvSpPr>
        <p:spPr>
          <a:xfrm>
            <a:off x="2021230" y="5448170"/>
            <a:ext cx="8149545" cy="1109363"/>
          </a:xfrm>
          <a:prstGeom prst="rect">
            <a:avLst/>
          </a:prstGeom>
        </p:spPr>
        <p:txBody>
          <a:bodyPr vert="horz" lIns="121917" tIns="60958" rIns="121917" bIns="6095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rgbClr val="113861"/>
              </a:solidFill>
              <a:effectLst/>
              <a:uLnTx/>
              <a:uFillTx/>
              <a:latin typeface="Avenir Light"/>
              <a:ea typeface="+mn-ea"/>
              <a:cs typeface="Avenir Light"/>
            </a:endParaRPr>
          </a:p>
        </p:txBody>
      </p:sp>
      <p:graphicFrame>
        <p:nvGraphicFramePr>
          <p:cNvPr id="14" name="Table 13"/>
          <p:cNvGraphicFramePr>
            <a:graphicFrameLocks noGrp="1"/>
          </p:cNvGraphicFramePr>
          <p:nvPr>
            <p:extLst>
              <p:ext uri="{D42A27DB-BD31-4B8C-83A1-F6EECF244321}">
                <p14:modId xmlns:p14="http://schemas.microsoft.com/office/powerpoint/2010/main" val="706649033"/>
              </p:ext>
            </p:extLst>
          </p:nvPr>
        </p:nvGraphicFramePr>
        <p:xfrm>
          <a:off x="1549551" y="3611441"/>
          <a:ext cx="8786350" cy="2022465"/>
        </p:xfrm>
        <a:graphic>
          <a:graphicData uri="http://schemas.openxmlformats.org/drawingml/2006/table">
            <a:tbl>
              <a:tblPr firstRow="1" firstCol="1" bandRow="1">
                <a:tableStyleId>{2D5ABB26-0587-4C30-8999-92F81FD0307C}</a:tableStyleId>
              </a:tblPr>
              <a:tblGrid>
                <a:gridCol w="2236560">
                  <a:extLst>
                    <a:ext uri="{9D8B030D-6E8A-4147-A177-3AD203B41FA5}">
                      <a16:colId xmlns:a16="http://schemas.microsoft.com/office/drawing/2014/main" val="20000"/>
                    </a:ext>
                  </a:extLst>
                </a:gridCol>
                <a:gridCol w="2236560">
                  <a:extLst>
                    <a:ext uri="{9D8B030D-6E8A-4147-A177-3AD203B41FA5}">
                      <a16:colId xmlns:a16="http://schemas.microsoft.com/office/drawing/2014/main" val="20001"/>
                    </a:ext>
                  </a:extLst>
                </a:gridCol>
                <a:gridCol w="3276227">
                  <a:extLst>
                    <a:ext uri="{9D8B030D-6E8A-4147-A177-3AD203B41FA5}">
                      <a16:colId xmlns:a16="http://schemas.microsoft.com/office/drawing/2014/main" val="20002"/>
                    </a:ext>
                  </a:extLst>
                </a:gridCol>
                <a:gridCol w="1037003">
                  <a:extLst>
                    <a:ext uri="{9D8B030D-6E8A-4147-A177-3AD203B41FA5}">
                      <a16:colId xmlns:a16="http://schemas.microsoft.com/office/drawing/2014/main" val="20003"/>
                    </a:ext>
                  </a:extLst>
                </a:gridCol>
              </a:tblGrid>
              <a:tr h="805096">
                <a:tc>
                  <a:txBody>
                    <a:bodyPr/>
                    <a:lstStyle/>
                    <a:p>
                      <a:pPr marL="0" marR="0" algn="ctr">
                        <a:lnSpc>
                          <a:spcPct val="115000"/>
                        </a:lnSpc>
                        <a:spcBef>
                          <a:spcPts val="1200"/>
                        </a:spcBef>
                        <a:spcAft>
                          <a:spcPts val="0"/>
                        </a:spcAft>
                      </a:pPr>
                      <a:r>
                        <a:rPr lang="en-US" sz="3200" b="1" dirty="0">
                          <a:ln>
                            <a:solidFill>
                              <a:schemeClr val="tx1">
                                <a:lumMod val="65000"/>
                                <a:lumOff val="35000"/>
                              </a:schemeClr>
                            </a:solidFill>
                          </a:ln>
                          <a:effectLst/>
                          <a:latin typeface="Avenir Light"/>
                          <a:cs typeface="Avenir Light"/>
                        </a:rPr>
                        <a:t>SMS</a:t>
                      </a:r>
                      <a:endParaRPr lang="en-US" sz="3200" b="1" dirty="0">
                        <a:ln>
                          <a:solidFill>
                            <a:schemeClr val="tx1">
                              <a:lumMod val="65000"/>
                              <a:lumOff val="35000"/>
                            </a:schemeClr>
                          </a:solidFill>
                        </a:ln>
                        <a:effectLst/>
                        <a:latin typeface="Avenir Light"/>
                        <a:ea typeface="Calibri"/>
                        <a:cs typeface="Avenir Ligh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200"/>
                        </a:spcBef>
                        <a:spcAft>
                          <a:spcPts val="0"/>
                        </a:spcAft>
                      </a:pPr>
                      <a:r>
                        <a:rPr lang="en-US" sz="3200" b="1" dirty="0">
                          <a:ln>
                            <a:solidFill>
                              <a:schemeClr val="tx1">
                                <a:lumMod val="65000"/>
                                <a:lumOff val="35000"/>
                              </a:schemeClr>
                            </a:solidFill>
                          </a:ln>
                          <a:effectLst/>
                          <a:latin typeface="Avenir Light"/>
                          <a:cs typeface="Avenir Light"/>
                        </a:rPr>
                        <a:t>Control</a:t>
                      </a:r>
                      <a:endParaRPr lang="en-US" sz="3200" b="1" dirty="0">
                        <a:ln>
                          <a:solidFill>
                            <a:schemeClr val="tx1">
                              <a:lumMod val="65000"/>
                              <a:lumOff val="35000"/>
                            </a:schemeClr>
                          </a:solidFill>
                        </a:ln>
                        <a:effectLst/>
                        <a:latin typeface="Avenir Light"/>
                        <a:ea typeface="Calibri"/>
                        <a:cs typeface="Avenir Ligh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200"/>
                        </a:spcBef>
                        <a:spcAft>
                          <a:spcPts val="0"/>
                        </a:spcAft>
                      </a:pPr>
                      <a:r>
                        <a:rPr lang="en-US" sz="3200" b="1" dirty="0">
                          <a:ln>
                            <a:solidFill>
                              <a:schemeClr val="tx1">
                                <a:lumMod val="65000"/>
                                <a:lumOff val="35000"/>
                              </a:schemeClr>
                            </a:solidFill>
                          </a:ln>
                          <a:effectLst/>
                          <a:latin typeface="Avenir Light"/>
                          <a:cs typeface="Avenir Light"/>
                        </a:rPr>
                        <a:t>RR [95% CI]</a:t>
                      </a:r>
                      <a:endParaRPr lang="en-US" sz="3200" b="1" dirty="0">
                        <a:ln>
                          <a:solidFill>
                            <a:schemeClr val="tx1">
                              <a:lumMod val="65000"/>
                              <a:lumOff val="35000"/>
                            </a:schemeClr>
                          </a:solidFill>
                        </a:ln>
                        <a:effectLst/>
                        <a:latin typeface="Avenir Light"/>
                        <a:ea typeface="Calibri"/>
                        <a:cs typeface="Avenir Ligh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1200"/>
                        </a:spcBef>
                        <a:spcAft>
                          <a:spcPts val="0"/>
                        </a:spcAft>
                      </a:pPr>
                      <a:r>
                        <a:rPr lang="en-US" sz="3200" b="1" i="1" dirty="0">
                          <a:ln>
                            <a:solidFill>
                              <a:schemeClr val="tx1">
                                <a:lumMod val="65000"/>
                                <a:lumOff val="35000"/>
                              </a:schemeClr>
                            </a:solidFill>
                          </a:ln>
                          <a:effectLst/>
                          <a:latin typeface="Avenir Light"/>
                          <a:cs typeface="Avenir Light"/>
                        </a:rPr>
                        <a:t>P</a:t>
                      </a:r>
                      <a:endParaRPr lang="en-US" sz="3200" b="1" i="1" dirty="0">
                        <a:ln>
                          <a:solidFill>
                            <a:schemeClr val="tx1">
                              <a:lumMod val="65000"/>
                              <a:lumOff val="35000"/>
                            </a:schemeClr>
                          </a:solidFill>
                        </a:ln>
                        <a:effectLst/>
                        <a:latin typeface="Avenir Light"/>
                        <a:ea typeface="Calibri"/>
                        <a:cs typeface="Avenir Ligh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17369">
                <a:tc>
                  <a:txBody>
                    <a:bodyPr/>
                    <a:lstStyle/>
                    <a:p>
                      <a:pPr marL="0" marR="0" algn="ctr">
                        <a:lnSpc>
                          <a:spcPct val="130000"/>
                        </a:lnSpc>
                        <a:spcBef>
                          <a:spcPts val="0"/>
                        </a:spcBef>
                        <a:spcAft>
                          <a:spcPts val="0"/>
                        </a:spcAft>
                      </a:pPr>
                      <a:r>
                        <a:rPr lang="en-US" sz="3200" b="0" dirty="0">
                          <a:effectLst/>
                          <a:latin typeface="Avenir Light"/>
                          <a:cs typeface="Avenir Light"/>
                        </a:rPr>
                        <a:t>1,548/1,725</a:t>
                      </a:r>
                    </a:p>
                    <a:p>
                      <a:pPr marL="0" marR="0" algn="ctr">
                        <a:lnSpc>
                          <a:spcPct val="130000"/>
                        </a:lnSpc>
                        <a:spcBef>
                          <a:spcPts val="0"/>
                        </a:spcBef>
                        <a:spcAft>
                          <a:spcPts val="0"/>
                        </a:spcAft>
                      </a:pPr>
                      <a:r>
                        <a:rPr lang="en-US" sz="3200" b="0" dirty="0">
                          <a:effectLst/>
                          <a:latin typeface="Avenir Light"/>
                          <a:ea typeface="Calibri"/>
                          <a:cs typeface="Avenir Light"/>
                        </a:rPr>
                        <a:t>(90%)</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30000"/>
                        </a:lnSpc>
                        <a:spcBef>
                          <a:spcPts val="0"/>
                        </a:spcBef>
                        <a:spcAft>
                          <a:spcPts val="0"/>
                        </a:spcAft>
                      </a:pPr>
                      <a:r>
                        <a:rPr lang="en-US" sz="3200" b="0" dirty="0">
                          <a:effectLst/>
                          <a:latin typeface="Avenir Light"/>
                          <a:cs typeface="Avenir Light"/>
                        </a:rPr>
                        <a:t>571/747</a:t>
                      </a:r>
                    </a:p>
                    <a:p>
                      <a:pPr marL="0" marR="0" algn="ctr">
                        <a:lnSpc>
                          <a:spcPct val="130000"/>
                        </a:lnSpc>
                        <a:spcBef>
                          <a:spcPts val="0"/>
                        </a:spcBef>
                        <a:spcAft>
                          <a:spcPts val="0"/>
                        </a:spcAft>
                      </a:pPr>
                      <a:r>
                        <a:rPr lang="en-US" sz="3200" b="0" dirty="0">
                          <a:effectLst/>
                          <a:latin typeface="Avenir Light"/>
                          <a:ea typeface="Calibri"/>
                          <a:cs typeface="Avenir Light"/>
                        </a:rPr>
                        <a:t>(76%)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30000"/>
                        </a:lnSpc>
                        <a:spcBef>
                          <a:spcPts val="0"/>
                        </a:spcBef>
                        <a:spcAft>
                          <a:spcPts val="0"/>
                        </a:spcAft>
                      </a:pPr>
                      <a:r>
                        <a:rPr lang="en-US" sz="3200" b="0" dirty="0">
                          <a:effectLst/>
                          <a:latin typeface="Avenir Light"/>
                          <a:cs typeface="Avenir Light"/>
                        </a:rPr>
                        <a:t>1.12 </a:t>
                      </a:r>
                      <a:br>
                        <a:rPr lang="en-US" sz="3200" b="0" dirty="0">
                          <a:effectLst/>
                          <a:latin typeface="Avenir Light"/>
                          <a:cs typeface="Avenir Light"/>
                        </a:rPr>
                      </a:br>
                      <a:r>
                        <a:rPr lang="en-US" sz="3200" b="0" dirty="0">
                          <a:effectLst/>
                          <a:latin typeface="Avenir Light"/>
                          <a:cs typeface="Avenir Light"/>
                        </a:rPr>
                        <a:t>[0.97–1.30]</a:t>
                      </a:r>
                      <a:endParaRPr lang="en-US" sz="3200" b="0" dirty="0">
                        <a:effectLst/>
                        <a:latin typeface="Avenir Light"/>
                        <a:ea typeface="Calibri"/>
                        <a:cs typeface="Avenir Ligh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30000"/>
                        </a:lnSpc>
                        <a:spcBef>
                          <a:spcPts val="0"/>
                        </a:spcBef>
                        <a:spcAft>
                          <a:spcPts val="0"/>
                        </a:spcAft>
                      </a:pPr>
                      <a:r>
                        <a:rPr lang="en-US" sz="3200" b="0" dirty="0">
                          <a:effectLst/>
                          <a:latin typeface="Avenir Light"/>
                          <a:cs typeface="Avenir Light"/>
                        </a:rPr>
                        <a:t>0.1</a:t>
                      </a:r>
                      <a:endParaRPr lang="en-US" sz="3200" b="0" dirty="0">
                        <a:effectLst/>
                        <a:latin typeface="Avenir Light"/>
                        <a:ea typeface="Calibri"/>
                        <a:cs typeface="Avenir Ligh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0" name="Rectangle 9"/>
          <p:cNvSpPr/>
          <p:nvPr/>
        </p:nvSpPr>
        <p:spPr>
          <a:xfrm>
            <a:off x="2248429" y="1008318"/>
            <a:ext cx="9943571" cy="1354213"/>
          </a:xfrm>
          <a:prstGeom prst="rect">
            <a:avLst/>
          </a:prstGeom>
        </p:spPr>
        <p:txBody>
          <a:bodyPr wrap="square" lIns="121917" tIns="60958" rIns="121917" bIns="6095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venir Light"/>
                <a:ea typeface="+mn-ea"/>
                <a:cs typeface="+mn-cs"/>
              </a:rPr>
              <a:t>Increase in postpartum retention within eight weeks after delivery</a:t>
            </a:r>
          </a:p>
        </p:txBody>
      </p:sp>
    </p:spTree>
    <p:extLst>
      <p:ext uri="{BB962C8B-B14F-4D97-AF65-F5344CB8AC3E}">
        <p14:creationId xmlns:p14="http://schemas.microsoft.com/office/powerpoint/2010/main" val="96725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254049" y="3147282"/>
            <a:ext cx="10543101" cy="646331"/>
          </a:xfrm>
          <a:prstGeom prst="rect">
            <a:avLst/>
          </a:prstGeom>
        </p:spPr>
        <p:txBody>
          <a:bodyPr wrap="square">
            <a:spAutoFit/>
          </a:bodyPr>
          <a:lstStyle/>
          <a:p>
            <a:pPr>
              <a:spcBef>
                <a:spcPts val="1800"/>
              </a:spcBef>
            </a:pPr>
            <a:r>
              <a:rPr lang="en-US" sz="3600" dirty="0">
                <a:cs typeface="Avenir Light"/>
              </a:rPr>
              <a:t>“Contamination” of usual care procedures</a:t>
            </a:r>
          </a:p>
        </p:txBody>
      </p:sp>
      <p:sp>
        <p:nvSpPr>
          <p:cNvPr id="21" name="Rectangle 20"/>
          <p:cNvSpPr/>
          <p:nvPr/>
        </p:nvSpPr>
        <p:spPr>
          <a:xfrm>
            <a:off x="1254051" y="4064019"/>
            <a:ext cx="10777733" cy="1200329"/>
          </a:xfrm>
          <a:prstGeom prst="rect">
            <a:avLst/>
          </a:prstGeom>
        </p:spPr>
        <p:txBody>
          <a:bodyPr wrap="square">
            <a:spAutoFit/>
          </a:bodyPr>
          <a:lstStyle/>
          <a:p>
            <a:pPr>
              <a:spcBef>
                <a:spcPts val="1800"/>
              </a:spcBef>
            </a:pPr>
            <a:r>
              <a:rPr lang="en-US" sz="3600" dirty="0">
                <a:cs typeface="Avenir Light"/>
              </a:rPr>
              <a:t>Awareness of health workers about ongoing monitoring for the trial</a:t>
            </a:r>
          </a:p>
        </p:txBody>
      </p:sp>
      <p:grpSp>
        <p:nvGrpSpPr>
          <p:cNvPr id="12" name="Group 11"/>
          <p:cNvGrpSpPr/>
          <p:nvPr/>
        </p:nvGrpSpPr>
        <p:grpSpPr>
          <a:xfrm>
            <a:off x="363869" y="777675"/>
            <a:ext cx="1549172" cy="1478988"/>
            <a:chOff x="363866" y="777671"/>
            <a:chExt cx="1549172" cy="1478988"/>
          </a:xfrm>
        </p:grpSpPr>
        <p:sp>
          <p:nvSpPr>
            <p:cNvPr id="15" name="Rectangle 14"/>
            <p:cNvSpPr/>
            <p:nvPr/>
          </p:nvSpPr>
          <p:spPr>
            <a:xfrm>
              <a:off x="363866" y="777671"/>
              <a:ext cx="1478988" cy="1478988"/>
            </a:xfrm>
            <a:prstGeom prst="rect">
              <a:avLst/>
            </a:prstGeom>
            <a:solidFill>
              <a:schemeClr val="tx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200">
                <a:latin typeface="Avenir Light"/>
                <a:cs typeface="Avenir Light"/>
              </a:endParaRPr>
            </a:p>
          </p:txBody>
        </p:sp>
        <p:pic>
          <p:nvPicPr>
            <p:cNvPr id="16" name="Picture 1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434204" y="1004672"/>
              <a:ext cx="1478834" cy="1100528"/>
            </a:xfrm>
            <a:prstGeom prst="rect">
              <a:avLst/>
            </a:prstGeom>
          </p:spPr>
        </p:pic>
      </p:grpSp>
      <p:sp>
        <p:nvSpPr>
          <p:cNvPr id="19" name="Rectangle 18"/>
          <p:cNvSpPr/>
          <p:nvPr/>
        </p:nvSpPr>
        <p:spPr>
          <a:xfrm>
            <a:off x="2448632" y="1008318"/>
            <a:ext cx="9405360" cy="1354213"/>
          </a:xfrm>
          <a:prstGeom prst="rect">
            <a:avLst/>
          </a:prstGeom>
        </p:spPr>
        <p:txBody>
          <a:bodyPr wrap="square" lIns="121917" tIns="60958" rIns="121917" bIns="60958">
            <a:spAutoFit/>
          </a:bodyPr>
          <a:lstStyle/>
          <a:p>
            <a:pPr lvl="0"/>
            <a:r>
              <a:rPr lang="en-GB" sz="4000" dirty="0">
                <a:solidFill>
                  <a:schemeClr val="bg1"/>
                </a:solidFill>
              </a:rPr>
              <a:t>High retention and testing proportions among control group participants</a:t>
            </a:r>
          </a:p>
        </p:txBody>
      </p:sp>
      <p:sp>
        <p:nvSpPr>
          <p:cNvPr id="20" name="Rectangle 19"/>
          <p:cNvSpPr/>
          <p:nvPr/>
        </p:nvSpPr>
        <p:spPr>
          <a:xfrm>
            <a:off x="1254051" y="5534753"/>
            <a:ext cx="10777733" cy="1200329"/>
          </a:xfrm>
          <a:prstGeom prst="rect">
            <a:avLst/>
          </a:prstGeom>
        </p:spPr>
        <p:txBody>
          <a:bodyPr wrap="square">
            <a:spAutoFit/>
          </a:bodyPr>
          <a:lstStyle/>
          <a:p>
            <a:pPr>
              <a:spcBef>
                <a:spcPts val="1800"/>
              </a:spcBef>
            </a:pPr>
            <a:r>
              <a:rPr lang="en-US" sz="3600" dirty="0">
                <a:cs typeface="Avenir Light"/>
              </a:rPr>
              <a:t>Other ongoing efforts within the health system to achieve </a:t>
            </a:r>
            <a:r>
              <a:rPr lang="en-US" sz="3600" dirty="0" err="1">
                <a:cs typeface="Avenir Light"/>
              </a:rPr>
              <a:t>eMTCT</a:t>
            </a:r>
            <a:endParaRPr lang="en-US" sz="3600" dirty="0">
              <a:cs typeface="Avenir Light"/>
            </a:endParaRPr>
          </a:p>
        </p:txBody>
      </p:sp>
    </p:spTree>
    <p:extLst>
      <p:ext uri="{BB962C8B-B14F-4D97-AF65-F5344CB8AC3E}">
        <p14:creationId xmlns:p14="http://schemas.microsoft.com/office/powerpoint/2010/main" val="3584733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377516" y="3539787"/>
            <a:ext cx="10777733" cy="1200329"/>
          </a:xfrm>
          <a:prstGeom prst="rect">
            <a:avLst/>
          </a:prstGeom>
        </p:spPr>
        <p:txBody>
          <a:bodyPr wrap="square">
            <a:spAutoFit/>
          </a:bodyPr>
          <a:lstStyle/>
          <a:p>
            <a:pPr>
              <a:spcBef>
                <a:spcPts val="1800"/>
              </a:spcBef>
            </a:pPr>
            <a:r>
              <a:rPr lang="en-US" sz="3600" dirty="0">
                <a:cs typeface="Avenir Light"/>
              </a:rPr>
              <a:t>Does a modest increase in proportion of infants tested have public health significance?</a:t>
            </a:r>
          </a:p>
        </p:txBody>
      </p:sp>
      <p:grpSp>
        <p:nvGrpSpPr>
          <p:cNvPr id="12" name="Group 11"/>
          <p:cNvGrpSpPr/>
          <p:nvPr/>
        </p:nvGrpSpPr>
        <p:grpSpPr>
          <a:xfrm>
            <a:off x="363869" y="777675"/>
            <a:ext cx="1549172" cy="1478988"/>
            <a:chOff x="363866" y="777671"/>
            <a:chExt cx="1549172" cy="1478988"/>
          </a:xfrm>
        </p:grpSpPr>
        <p:sp>
          <p:nvSpPr>
            <p:cNvPr id="15" name="Rectangle 14"/>
            <p:cNvSpPr/>
            <p:nvPr/>
          </p:nvSpPr>
          <p:spPr>
            <a:xfrm>
              <a:off x="363866" y="777671"/>
              <a:ext cx="1478988" cy="1478988"/>
            </a:xfrm>
            <a:prstGeom prst="rect">
              <a:avLst/>
            </a:prstGeom>
            <a:solidFill>
              <a:schemeClr val="tx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3200">
                <a:latin typeface="Avenir Light"/>
                <a:cs typeface="Avenir Light"/>
              </a:endParaRPr>
            </a:p>
          </p:txBody>
        </p:sp>
        <p:pic>
          <p:nvPicPr>
            <p:cNvPr id="16" name="Picture 15"/>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434204" y="1004672"/>
              <a:ext cx="1478834" cy="1100528"/>
            </a:xfrm>
            <a:prstGeom prst="rect">
              <a:avLst/>
            </a:prstGeom>
          </p:spPr>
        </p:pic>
      </p:grpSp>
      <p:sp>
        <p:nvSpPr>
          <p:cNvPr id="20" name="Rectangle 19"/>
          <p:cNvSpPr/>
          <p:nvPr/>
        </p:nvSpPr>
        <p:spPr>
          <a:xfrm>
            <a:off x="1377517" y="5249517"/>
            <a:ext cx="10777733" cy="1200329"/>
          </a:xfrm>
          <a:prstGeom prst="rect">
            <a:avLst/>
          </a:prstGeom>
        </p:spPr>
        <p:txBody>
          <a:bodyPr wrap="square">
            <a:spAutoFit/>
          </a:bodyPr>
          <a:lstStyle/>
          <a:p>
            <a:pPr>
              <a:spcBef>
                <a:spcPts val="1800"/>
              </a:spcBef>
            </a:pPr>
            <a:r>
              <a:rPr lang="en-US" sz="3600" dirty="0">
                <a:cs typeface="Avenir Light"/>
              </a:rPr>
              <a:t>Could pairing of SMS with health system strengthening achieve &gt;90% retention and testing in real world?</a:t>
            </a:r>
          </a:p>
        </p:txBody>
      </p:sp>
      <p:sp>
        <p:nvSpPr>
          <p:cNvPr id="11" name="Rectangle 10"/>
          <p:cNvSpPr/>
          <p:nvPr/>
        </p:nvSpPr>
        <p:spPr>
          <a:xfrm>
            <a:off x="2427813" y="1008318"/>
            <a:ext cx="9743368" cy="1354213"/>
          </a:xfrm>
          <a:prstGeom prst="rect">
            <a:avLst/>
          </a:prstGeom>
        </p:spPr>
        <p:txBody>
          <a:bodyPr wrap="square" lIns="121917" tIns="60958" rIns="121917" bIns="60958">
            <a:spAutoFit/>
          </a:bodyPr>
          <a:lstStyle/>
          <a:p>
            <a:pPr lvl="0"/>
            <a:r>
              <a:rPr lang="en-GB" sz="4000" dirty="0">
                <a:solidFill>
                  <a:schemeClr val="bg1"/>
                </a:solidFill>
              </a:rPr>
              <a:t>Lack of evidence to support effectiveness of </a:t>
            </a:r>
            <a:r>
              <a:rPr lang="en-GB" sz="4000" dirty="0" err="1">
                <a:solidFill>
                  <a:schemeClr val="bg1"/>
                </a:solidFill>
              </a:rPr>
              <a:t>TextIT</a:t>
            </a:r>
            <a:r>
              <a:rPr lang="en-GB" sz="4000" dirty="0">
                <a:solidFill>
                  <a:schemeClr val="bg1"/>
                </a:solidFill>
              </a:rPr>
              <a:t> for infant HIV testing</a:t>
            </a:r>
          </a:p>
        </p:txBody>
      </p:sp>
    </p:spTree>
    <p:extLst>
      <p:ext uri="{BB962C8B-B14F-4D97-AF65-F5344CB8AC3E}">
        <p14:creationId xmlns:p14="http://schemas.microsoft.com/office/powerpoint/2010/main" val="25012683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8BE2E-B359-21CB-C993-60DF36EF4E7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2561C5-27D1-AAA8-FED1-0A76C88E65FB}"/>
              </a:ext>
            </a:extLst>
          </p:cNvPr>
          <p:cNvSpPr>
            <a:spLocks noGrp="1"/>
          </p:cNvSpPr>
          <p:nvPr>
            <p:ph type="subTitle" idx="4294967295"/>
          </p:nvPr>
        </p:nvSpPr>
        <p:spPr>
          <a:xfrm>
            <a:off x="3966526" y="1576461"/>
            <a:ext cx="7367516" cy="4488352"/>
          </a:xfrm>
          <a:prstGeom prst="rect">
            <a:avLst/>
          </a:prstGeom>
        </p:spPr>
        <p:txBody>
          <a:bodyPr anchor="ctr"/>
          <a:lstStyle/>
          <a:p>
            <a:pPr marL="457200" indent="-457200">
              <a:lnSpc>
                <a:spcPct val="100000"/>
              </a:lnSpc>
              <a:buFont typeface="+mj-lt"/>
              <a:buAutoNum type="arabicPeriod"/>
            </a:pPr>
            <a:r>
              <a:rPr lang="en-US" sz="2400" b="1" spc="-150" dirty="0">
                <a:solidFill>
                  <a:schemeClr val="bg1">
                    <a:lumMod val="65000"/>
                  </a:schemeClr>
                </a:solidFill>
                <a:latin typeface="Inter" panose="02000503000000020004" pitchFamily="2" charset="0"/>
                <a:ea typeface="Inter" panose="02000503000000020004" pitchFamily="2" charset="0"/>
              </a:rPr>
              <a:t>Text Messaging after Adult Male Circumcision</a:t>
            </a:r>
          </a:p>
          <a:p>
            <a:pPr marL="457200" indent="-457200">
              <a:lnSpc>
                <a:spcPct val="100000"/>
              </a:lnSpc>
              <a:buFont typeface="+mj-lt"/>
              <a:buAutoNum type="arabicPeriod"/>
            </a:pPr>
            <a:endParaRPr lang="en-US" sz="2400" b="1" spc="-150" dirty="0">
              <a:solidFill>
                <a:schemeClr val="bg1">
                  <a:lumMod val="65000"/>
                </a:schemeClr>
              </a:solidFill>
              <a:latin typeface="Inter" panose="02000503000000020004" pitchFamily="2" charset="0"/>
              <a:ea typeface="Inter" panose="02000503000000020004" pitchFamily="2" charset="0"/>
            </a:endParaRPr>
          </a:p>
          <a:p>
            <a:pPr marL="457200" indent="-457200">
              <a:lnSpc>
                <a:spcPct val="100000"/>
              </a:lnSpc>
              <a:buFont typeface="+mj-lt"/>
              <a:buAutoNum type="arabicPeriod"/>
            </a:pPr>
            <a:r>
              <a:rPr lang="en-US" sz="2400" b="1" spc="-150" dirty="0">
                <a:solidFill>
                  <a:schemeClr val="bg1">
                    <a:lumMod val="65000"/>
                  </a:schemeClr>
                </a:solidFill>
                <a:latin typeface="Inter" panose="02000503000000020004" pitchFamily="2" charset="0"/>
                <a:ea typeface="Inter" panose="02000503000000020004" pitchFamily="2" charset="0"/>
              </a:rPr>
              <a:t>Improving Uptake of Early Infant Diagnosis of HIV</a:t>
            </a:r>
            <a:br>
              <a:rPr lang="en-US" sz="2400" b="1" spc="-150" dirty="0">
                <a:latin typeface="Inter" panose="02000503000000020004" pitchFamily="2" charset="0"/>
                <a:ea typeface="Inter" panose="02000503000000020004" pitchFamily="2" charset="0"/>
              </a:rPr>
            </a:br>
            <a:endParaRPr lang="en-US" sz="2400" b="1" spc="-150" dirty="0">
              <a:latin typeface="Inter" panose="02000503000000020004" pitchFamily="2" charset="0"/>
              <a:ea typeface="Inter" panose="02000503000000020004" pitchFamily="2" charset="0"/>
            </a:endParaRPr>
          </a:p>
          <a:p>
            <a:pPr marL="457200" indent="-457200">
              <a:lnSpc>
                <a:spcPct val="100000"/>
              </a:lnSpc>
              <a:buFont typeface="+mj-lt"/>
              <a:buAutoNum type="arabicPeriod"/>
            </a:pPr>
            <a:r>
              <a:rPr lang="en-US" sz="2400" b="1" spc="-150" dirty="0">
                <a:solidFill>
                  <a:schemeClr val="bg1">
                    <a:lumMod val="65000"/>
                  </a:schemeClr>
                </a:solidFill>
                <a:latin typeface="Inter" panose="02000503000000020004" pitchFamily="2" charset="0"/>
                <a:ea typeface="Inter" panose="02000503000000020004" pitchFamily="2" charset="0"/>
              </a:rPr>
              <a:t>Closing the know-do gap</a:t>
            </a:r>
          </a:p>
          <a:p>
            <a:pPr marL="457200" indent="-457200">
              <a:lnSpc>
                <a:spcPct val="100000"/>
              </a:lnSpc>
              <a:buFont typeface="+mj-lt"/>
              <a:buAutoNum type="arabicPeriod"/>
            </a:pPr>
            <a:endParaRPr lang="en-US" sz="2400" b="1" spc="-150" dirty="0">
              <a:solidFill>
                <a:schemeClr val="bg1">
                  <a:lumMod val="65000"/>
                </a:schemeClr>
              </a:solidFill>
              <a:latin typeface="Inter" panose="02000503000000020004" pitchFamily="2" charset="0"/>
              <a:ea typeface="Inter" panose="02000503000000020004" pitchFamily="2" charset="0"/>
            </a:endParaRPr>
          </a:p>
          <a:p>
            <a:pPr marL="457200" indent="-457200">
              <a:lnSpc>
                <a:spcPct val="100000"/>
              </a:lnSpc>
              <a:buFont typeface="+mj-lt"/>
              <a:buAutoNum type="arabicPeriod"/>
            </a:pPr>
            <a:r>
              <a:rPr lang="en-US" sz="2400" b="1" spc="-150" dirty="0">
                <a:latin typeface="Inter" panose="02000503000000020004" pitchFamily="2" charset="0"/>
                <a:ea typeface="Inter" panose="02000503000000020004" pitchFamily="2" charset="0"/>
              </a:rPr>
              <a:t>Conclusions</a:t>
            </a:r>
          </a:p>
          <a:p>
            <a:pPr marL="457200" indent="-457200">
              <a:lnSpc>
                <a:spcPct val="100000"/>
              </a:lnSpc>
              <a:buFont typeface="+mj-lt"/>
              <a:buAutoNum type="arabicPeriod"/>
            </a:pPr>
            <a:endParaRPr lang="en-US" sz="2400" b="1" spc="-150" dirty="0">
              <a:latin typeface="Inter" panose="02000503000000020004" pitchFamily="2" charset="0"/>
              <a:ea typeface="Inter" panose="02000503000000020004" pitchFamily="2" charset="0"/>
            </a:endParaRPr>
          </a:p>
        </p:txBody>
      </p:sp>
      <p:sp>
        <p:nvSpPr>
          <p:cNvPr id="6" name="Title 1">
            <a:extLst>
              <a:ext uri="{FF2B5EF4-FFF2-40B4-BE49-F238E27FC236}">
                <a16:creationId xmlns:a16="http://schemas.microsoft.com/office/drawing/2014/main" id="{AE216C96-9A4C-D58E-05B7-743919B70644}"/>
              </a:ext>
            </a:extLst>
          </p:cNvPr>
          <p:cNvSpPr txBox="1">
            <a:spLocks/>
          </p:cNvSpPr>
          <p:nvPr/>
        </p:nvSpPr>
        <p:spPr>
          <a:xfrm>
            <a:off x="334886" y="3067844"/>
            <a:ext cx="4323347" cy="7223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Inter Bold"/>
                <a:ea typeface="+mj-ea"/>
                <a:cs typeface="+mj-cs"/>
              </a:rPr>
              <a:t>OUTLINE</a:t>
            </a:r>
            <a:endParaRPr kumimoji="0" lang="en-KE" sz="4400" b="0" i="0" u="none" strike="noStrike" kern="1200" cap="none" spc="0" normalizeH="0" baseline="0" noProof="0" dirty="0">
              <a:ln>
                <a:noFill/>
              </a:ln>
              <a:solidFill>
                <a:prstClr val="black"/>
              </a:solidFill>
              <a:effectLst/>
              <a:uLnTx/>
              <a:uFillTx/>
              <a:latin typeface="Inter Bold"/>
              <a:ea typeface="+mj-ea"/>
              <a:cs typeface="+mj-cs"/>
            </a:endParaRPr>
          </a:p>
        </p:txBody>
      </p:sp>
      <p:cxnSp>
        <p:nvCxnSpPr>
          <p:cNvPr id="5" name="Straight Connector 4">
            <a:extLst>
              <a:ext uri="{FF2B5EF4-FFF2-40B4-BE49-F238E27FC236}">
                <a16:creationId xmlns:a16="http://schemas.microsoft.com/office/drawing/2014/main" id="{9AC9CE45-33F1-A82A-FE14-139267AA39D4}"/>
              </a:ext>
            </a:extLst>
          </p:cNvPr>
          <p:cNvCxnSpPr>
            <a:cxnSpLocks/>
          </p:cNvCxnSpPr>
          <p:nvPr/>
        </p:nvCxnSpPr>
        <p:spPr>
          <a:xfrm>
            <a:off x="3631368" y="593984"/>
            <a:ext cx="0" cy="5541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04F3FD8-6A23-F053-FBBE-273510BBB8A5}"/>
              </a:ext>
            </a:extLst>
          </p:cNvPr>
          <p:cNvCxnSpPr>
            <a:cxnSpLocks/>
          </p:cNvCxnSpPr>
          <p:nvPr/>
        </p:nvCxnSpPr>
        <p:spPr>
          <a:xfrm>
            <a:off x="0" y="1085222"/>
            <a:ext cx="753914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26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254049" y="3147282"/>
            <a:ext cx="10543101" cy="954107"/>
          </a:xfrm>
          <a:prstGeom prst="rect">
            <a:avLst/>
          </a:prstGeom>
        </p:spPr>
        <p:txBody>
          <a:bodyPr wrap="square">
            <a:spAutoFit/>
          </a:bodyPr>
          <a:lstStyle/>
          <a:p>
            <a:pPr>
              <a:spcBef>
                <a:spcPts val="1800"/>
              </a:spcBef>
            </a:pPr>
            <a:r>
              <a:rPr lang="en-US" sz="2800" dirty="0">
                <a:latin typeface="Inter Bold" panose="02000503000000020004" pitchFamily="2" charset="0"/>
                <a:ea typeface="Inter Bold" panose="02000503000000020004" pitchFamily="2" charset="0"/>
                <a:cs typeface="Avenir Light"/>
              </a:rPr>
              <a:t>High-mobile phone coverage make SMS a low hanging fruit to deliver personalized messaging</a:t>
            </a:r>
          </a:p>
        </p:txBody>
      </p:sp>
      <p:sp>
        <p:nvSpPr>
          <p:cNvPr id="21" name="Rectangle 20"/>
          <p:cNvSpPr/>
          <p:nvPr/>
        </p:nvSpPr>
        <p:spPr>
          <a:xfrm>
            <a:off x="1254051" y="4341018"/>
            <a:ext cx="10777733" cy="954107"/>
          </a:xfrm>
          <a:prstGeom prst="rect">
            <a:avLst/>
          </a:prstGeom>
        </p:spPr>
        <p:txBody>
          <a:bodyPr wrap="square">
            <a:spAutoFit/>
          </a:bodyPr>
          <a:lstStyle/>
          <a:p>
            <a:pPr>
              <a:spcBef>
                <a:spcPts val="1800"/>
              </a:spcBef>
            </a:pPr>
            <a:r>
              <a:rPr lang="en-US" sz="2800" dirty="0">
                <a:latin typeface="Inter Bold" panose="02000503000000020004" pitchFamily="2" charset="0"/>
                <a:ea typeface="Inter Bold" panose="02000503000000020004" pitchFamily="2" charset="0"/>
                <a:cs typeface="Avenir Light"/>
              </a:rPr>
              <a:t>Co-design of text messaging interventions is crucial for efficacy and effectiveness</a:t>
            </a:r>
          </a:p>
        </p:txBody>
      </p:sp>
      <p:sp>
        <p:nvSpPr>
          <p:cNvPr id="19" name="Rectangle 18"/>
          <p:cNvSpPr/>
          <p:nvPr/>
        </p:nvSpPr>
        <p:spPr>
          <a:xfrm>
            <a:off x="1254049" y="1051436"/>
            <a:ext cx="9405360" cy="1354213"/>
          </a:xfrm>
          <a:prstGeom prst="rect">
            <a:avLst/>
          </a:prstGeom>
        </p:spPr>
        <p:txBody>
          <a:bodyPr wrap="square" lIns="121917" tIns="60958" rIns="121917" bIns="60958">
            <a:spAutoFit/>
          </a:bodyPr>
          <a:lstStyle/>
          <a:p>
            <a:pPr lvl="0"/>
            <a:r>
              <a:rPr lang="en-US" sz="4000" dirty="0">
                <a:solidFill>
                  <a:schemeClr val="bg1"/>
                </a:solidFill>
                <a:latin typeface="Inter Bold" panose="02000503000000020004" pitchFamily="2" charset="0"/>
                <a:ea typeface="Inter Bold" panose="02000503000000020004" pitchFamily="2" charset="0"/>
              </a:rPr>
              <a:t>SMS Text Messaging: </a:t>
            </a:r>
            <a:br>
              <a:rPr lang="en-US" sz="4000" dirty="0">
                <a:solidFill>
                  <a:schemeClr val="bg1"/>
                </a:solidFill>
                <a:latin typeface="Inter Bold" panose="02000503000000020004" pitchFamily="2" charset="0"/>
                <a:ea typeface="Inter Bold" panose="02000503000000020004" pitchFamily="2" charset="0"/>
              </a:rPr>
            </a:br>
            <a:r>
              <a:rPr lang="en-US" sz="4000" dirty="0">
                <a:solidFill>
                  <a:schemeClr val="bg1"/>
                </a:solidFill>
                <a:latin typeface="Inter Bold" panose="02000503000000020004" pitchFamily="2" charset="0"/>
                <a:ea typeface="Inter Bold" panose="02000503000000020004" pitchFamily="2" charset="0"/>
              </a:rPr>
              <a:t>From Evidence to Practice</a:t>
            </a:r>
          </a:p>
        </p:txBody>
      </p:sp>
      <p:sp>
        <p:nvSpPr>
          <p:cNvPr id="20" name="Rectangle 19"/>
          <p:cNvSpPr/>
          <p:nvPr/>
        </p:nvSpPr>
        <p:spPr>
          <a:xfrm>
            <a:off x="1254051" y="5534753"/>
            <a:ext cx="10777733" cy="954107"/>
          </a:xfrm>
          <a:prstGeom prst="rect">
            <a:avLst/>
          </a:prstGeom>
        </p:spPr>
        <p:txBody>
          <a:bodyPr wrap="square">
            <a:spAutoFit/>
          </a:bodyPr>
          <a:lstStyle/>
          <a:p>
            <a:pPr>
              <a:spcBef>
                <a:spcPts val="1800"/>
              </a:spcBef>
            </a:pPr>
            <a:r>
              <a:rPr lang="en-US" sz="2800" dirty="0">
                <a:latin typeface="Inter Bold" panose="02000503000000020004" pitchFamily="2" charset="0"/>
                <a:ea typeface="Inter Bold" panose="02000503000000020004" pitchFamily="2" charset="0"/>
                <a:cs typeface="Avenir Light"/>
              </a:rPr>
              <a:t>SMS is a powerful adjunct if paired with health system strengthening to achieve retention in care</a:t>
            </a:r>
          </a:p>
        </p:txBody>
      </p:sp>
    </p:spTree>
    <p:extLst>
      <p:ext uri="{BB962C8B-B14F-4D97-AF65-F5344CB8AC3E}">
        <p14:creationId xmlns:p14="http://schemas.microsoft.com/office/powerpoint/2010/main" val="779805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27024" y="670436"/>
            <a:ext cx="10937951" cy="1354213"/>
          </a:xfrm>
          <a:prstGeom prst="rect">
            <a:avLst/>
          </a:prstGeom>
        </p:spPr>
        <p:txBody>
          <a:bodyPr wrap="square" lIns="121917" tIns="60958" rIns="121917" bIns="60958">
            <a:spAutoFit/>
          </a:bodyPr>
          <a:lstStyle/>
          <a:p>
            <a:pPr lvl="0"/>
            <a:r>
              <a:rPr lang="en-US" sz="4000" dirty="0">
                <a:solidFill>
                  <a:schemeClr val="bg1"/>
                </a:solidFill>
                <a:latin typeface="Inter Bold" panose="02000503000000020004" pitchFamily="2" charset="0"/>
                <a:ea typeface="Inter Bold" panose="02000503000000020004" pitchFamily="2" charset="0"/>
              </a:rPr>
              <a:t>SMS is a powerful adjunct to other health system strengthening interventions</a:t>
            </a:r>
          </a:p>
        </p:txBody>
      </p:sp>
      <p:pic>
        <p:nvPicPr>
          <p:cNvPr id="3" name="Picture 2">
            <a:extLst>
              <a:ext uri="{FF2B5EF4-FFF2-40B4-BE49-F238E27FC236}">
                <a16:creationId xmlns:a16="http://schemas.microsoft.com/office/drawing/2014/main" id="{EC5675F5-F580-F100-D227-8B76DEADBAAF}"/>
              </a:ext>
            </a:extLst>
          </p:cNvPr>
          <p:cNvPicPr>
            <a:picLocks noChangeAspect="1"/>
          </p:cNvPicPr>
          <p:nvPr/>
        </p:nvPicPr>
        <p:blipFill>
          <a:blip r:embed="rId3"/>
          <a:stretch>
            <a:fillRect/>
          </a:stretch>
        </p:blipFill>
        <p:spPr>
          <a:xfrm>
            <a:off x="203200" y="3351974"/>
            <a:ext cx="6261100" cy="2995834"/>
          </a:xfrm>
          <a:prstGeom prst="rect">
            <a:avLst/>
          </a:prstGeom>
        </p:spPr>
      </p:pic>
      <p:pic>
        <p:nvPicPr>
          <p:cNvPr id="5" name="Picture 4">
            <a:extLst>
              <a:ext uri="{FF2B5EF4-FFF2-40B4-BE49-F238E27FC236}">
                <a16:creationId xmlns:a16="http://schemas.microsoft.com/office/drawing/2014/main" id="{5F1F567E-1310-A6D5-2C46-AC10837DDBC3}"/>
              </a:ext>
            </a:extLst>
          </p:cNvPr>
          <p:cNvPicPr>
            <a:picLocks noChangeAspect="1"/>
          </p:cNvPicPr>
          <p:nvPr/>
        </p:nvPicPr>
        <p:blipFill>
          <a:blip r:embed="rId4"/>
          <a:stretch>
            <a:fillRect/>
          </a:stretch>
        </p:blipFill>
        <p:spPr>
          <a:xfrm>
            <a:off x="6949372" y="3001783"/>
            <a:ext cx="5039428" cy="3696216"/>
          </a:xfrm>
          <a:prstGeom prst="rect">
            <a:avLst/>
          </a:prstGeom>
        </p:spPr>
      </p:pic>
    </p:spTree>
    <p:extLst>
      <p:ext uri="{BB962C8B-B14F-4D97-AF65-F5344CB8AC3E}">
        <p14:creationId xmlns:p14="http://schemas.microsoft.com/office/powerpoint/2010/main" val="1234302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27024" y="670436"/>
            <a:ext cx="10937951" cy="1354213"/>
          </a:xfrm>
          <a:prstGeom prst="rect">
            <a:avLst/>
          </a:prstGeom>
        </p:spPr>
        <p:txBody>
          <a:bodyPr wrap="square" lIns="121917" tIns="60958" rIns="121917" bIns="60958">
            <a:spAutoFit/>
          </a:bodyPr>
          <a:lstStyle/>
          <a:p>
            <a:pPr lvl="0"/>
            <a:r>
              <a:rPr lang="en-US" sz="4000" dirty="0">
                <a:solidFill>
                  <a:schemeClr val="bg1"/>
                </a:solidFill>
                <a:latin typeface="Inter Bold" panose="02000503000000020004" pitchFamily="2" charset="0"/>
                <a:ea typeface="Inter Bold" panose="02000503000000020004" pitchFamily="2" charset="0"/>
              </a:rPr>
              <a:t>SMS is a powerful adjunct to other health system strengthening interventions</a:t>
            </a:r>
          </a:p>
        </p:txBody>
      </p:sp>
      <p:pic>
        <p:nvPicPr>
          <p:cNvPr id="4" name="Picture 3">
            <a:extLst>
              <a:ext uri="{FF2B5EF4-FFF2-40B4-BE49-F238E27FC236}">
                <a16:creationId xmlns:a16="http://schemas.microsoft.com/office/drawing/2014/main" id="{03E33D5E-327C-A8CD-A2E8-CEDF1627893E}"/>
              </a:ext>
            </a:extLst>
          </p:cNvPr>
          <p:cNvPicPr>
            <a:picLocks noChangeAspect="1"/>
          </p:cNvPicPr>
          <p:nvPr/>
        </p:nvPicPr>
        <p:blipFill rotWithShape="1">
          <a:blip r:embed="rId3"/>
          <a:srcRect r="5872"/>
          <a:stretch/>
        </p:blipFill>
        <p:spPr>
          <a:xfrm>
            <a:off x="0" y="3457105"/>
            <a:ext cx="6350000" cy="2801311"/>
          </a:xfrm>
          <a:prstGeom prst="rect">
            <a:avLst/>
          </a:prstGeom>
        </p:spPr>
      </p:pic>
      <p:pic>
        <p:nvPicPr>
          <p:cNvPr id="7" name="Picture 6" descr="A diagram of a software&#10;&#10;Description automatically generated">
            <a:extLst>
              <a:ext uri="{FF2B5EF4-FFF2-40B4-BE49-F238E27FC236}">
                <a16:creationId xmlns:a16="http://schemas.microsoft.com/office/drawing/2014/main" id="{496BC0CF-AB1E-33B1-5988-9DB1C56EE1D9}"/>
              </a:ext>
            </a:extLst>
          </p:cNvPr>
          <p:cNvPicPr>
            <a:picLocks noChangeAspect="1"/>
          </p:cNvPicPr>
          <p:nvPr/>
        </p:nvPicPr>
        <p:blipFill>
          <a:blip r:embed="rId4"/>
          <a:stretch>
            <a:fillRect/>
          </a:stretch>
        </p:blipFill>
        <p:spPr>
          <a:xfrm>
            <a:off x="6467538" y="3200400"/>
            <a:ext cx="7629235" cy="3356863"/>
          </a:xfrm>
          <a:prstGeom prst="rect">
            <a:avLst/>
          </a:prstGeom>
        </p:spPr>
      </p:pic>
    </p:spTree>
    <p:extLst>
      <p:ext uri="{BB962C8B-B14F-4D97-AF65-F5344CB8AC3E}">
        <p14:creationId xmlns:p14="http://schemas.microsoft.com/office/powerpoint/2010/main" val="42329592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8331E46-71C5-4FD8-808B-1FBADA81053E}"/>
              </a:ext>
            </a:extLst>
          </p:cNvPr>
          <p:cNvSpPr txBox="1"/>
          <p:nvPr/>
        </p:nvSpPr>
        <p:spPr>
          <a:xfrm>
            <a:off x="348914" y="544251"/>
            <a:ext cx="9950785"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50" normalizeH="0" baseline="0" noProof="0" dirty="0">
                <a:ln>
                  <a:noFill/>
                </a:ln>
                <a:solidFill>
                  <a:prstClr val="black"/>
                </a:solidFill>
                <a:effectLst/>
                <a:uLnTx/>
                <a:uFillTx/>
                <a:latin typeface="Inter Bold"/>
                <a:ea typeface="+mn-ea"/>
                <a:cs typeface="+mn-cs"/>
              </a:rPr>
              <a:t>SMS Text Messaging for Retention: </a:t>
            </a:r>
            <a:br>
              <a:rPr kumimoji="0" lang="en-US" sz="4400" b="0" i="0" u="none" strike="noStrike" kern="1200" cap="none" spc="-150" normalizeH="0" baseline="0" noProof="0" dirty="0">
                <a:ln>
                  <a:noFill/>
                </a:ln>
                <a:solidFill>
                  <a:prstClr val="black"/>
                </a:solidFill>
                <a:effectLst/>
                <a:uLnTx/>
                <a:uFillTx/>
                <a:latin typeface="Inter Bold"/>
                <a:ea typeface="+mn-ea"/>
                <a:cs typeface="+mn-cs"/>
              </a:rPr>
            </a:br>
            <a:r>
              <a:rPr kumimoji="0" lang="en-US" sz="4400" b="0" i="0" u="none" strike="noStrike" kern="1200" cap="none" spc="-150" normalizeH="0" baseline="0" noProof="0" dirty="0">
                <a:ln>
                  <a:noFill/>
                </a:ln>
                <a:solidFill>
                  <a:srgbClr val="C00000"/>
                </a:solidFill>
                <a:effectLst/>
                <a:uLnTx/>
                <a:uFillTx/>
                <a:latin typeface="Inter Bold"/>
                <a:ea typeface="+mn-ea"/>
                <a:cs typeface="+mn-cs"/>
              </a:rPr>
              <a:t>From </a:t>
            </a:r>
            <a:r>
              <a:rPr lang="en-US" sz="4400" spc="-150" dirty="0">
                <a:solidFill>
                  <a:srgbClr val="C00000"/>
                </a:solidFill>
                <a:latin typeface="Inter Bold"/>
              </a:rPr>
              <a:t>Evidence to Practice</a:t>
            </a:r>
            <a:endParaRPr kumimoji="0" lang="en-US" sz="4400" b="0" i="0" u="none" strike="noStrike" kern="1200" cap="none" spc="-150" normalizeH="0" baseline="0" noProof="0" dirty="0">
              <a:ln>
                <a:noFill/>
              </a:ln>
              <a:solidFill>
                <a:srgbClr val="C00000"/>
              </a:solidFill>
              <a:effectLst/>
              <a:uLnTx/>
              <a:uFillTx/>
              <a:latin typeface="Inter 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50" normalizeH="0" baseline="0" noProof="0" dirty="0">
              <a:ln>
                <a:noFill/>
              </a:ln>
              <a:solidFill>
                <a:prstClr val="black"/>
              </a:solidFill>
              <a:effectLst/>
              <a:uLnTx/>
              <a:uFillTx/>
              <a:latin typeface="Inter 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150" normalizeH="0" baseline="0" noProof="0" dirty="0">
              <a:ln>
                <a:noFill/>
              </a:ln>
              <a:solidFill>
                <a:prstClr val="black"/>
              </a:solidFill>
              <a:effectLst/>
              <a:uLnTx/>
              <a:uFillTx/>
              <a:latin typeface="Inter 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50" normalizeH="0" baseline="0" noProof="0" dirty="0">
                <a:ln>
                  <a:noFill/>
                </a:ln>
                <a:solidFill>
                  <a:prstClr val="black"/>
                </a:solidFill>
                <a:effectLst/>
                <a:uLnTx/>
                <a:uFillTx/>
                <a:latin typeface="Inter Bold"/>
                <a:ea typeface="+mn-ea"/>
                <a:cs typeface="+mn-cs"/>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0" normalizeH="0" baseline="0" noProof="0" dirty="0">
                <a:ln>
                  <a:noFill/>
                </a:ln>
                <a:solidFill>
                  <a:prstClr val="black"/>
                </a:solidFill>
                <a:effectLst/>
                <a:uLnTx/>
                <a:uFillTx/>
                <a:latin typeface="Inter Bold"/>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50" normalizeH="0" baseline="0" noProof="0" dirty="0">
                <a:ln>
                  <a:noFill/>
                </a:ln>
                <a:solidFill>
                  <a:prstClr val="black"/>
                </a:solidFill>
                <a:effectLst/>
                <a:uLnTx/>
                <a:uFillTx/>
                <a:latin typeface="Inter Bold"/>
                <a:ea typeface="+mn-ea"/>
                <a:cs typeface="+mn-cs"/>
              </a:rPr>
              <a:t>“</a:t>
            </a:r>
            <a:r>
              <a:rPr lang="en-US" sz="2400" i="1" spc="-150" dirty="0">
                <a:solidFill>
                  <a:prstClr val="black"/>
                </a:solidFill>
                <a:latin typeface="Inter Bold"/>
              </a:rPr>
              <a:t>The best way to eat an elephant is to cut him to pieces.</a:t>
            </a:r>
            <a:r>
              <a:rPr kumimoji="0" lang="en-US" sz="2400" b="0" i="0" u="none" strike="noStrike" kern="1200" cap="none" spc="-150" normalizeH="0" baseline="0" noProof="0" dirty="0">
                <a:ln>
                  <a:noFill/>
                </a:ln>
                <a:solidFill>
                  <a:prstClr val="black"/>
                </a:solidFill>
                <a:effectLst/>
                <a:uLnTx/>
                <a:uFillTx/>
                <a:latin typeface="Inter Bold"/>
                <a:ea typeface="+mn-ea"/>
                <a:cs typeface="+mn-cs"/>
              </a:rPr>
              <a:t>” – African proverb</a:t>
            </a:r>
            <a:endParaRPr kumimoji="0" lang="en-KE" sz="3600" b="0" i="0" u="none" strike="noStrike" kern="1200" cap="none" spc="-150" normalizeH="0" baseline="0" noProof="0" dirty="0">
              <a:ln>
                <a:noFill/>
              </a:ln>
              <a:solidFill>
                <a:prstClr val="black"/>
              </a:solidFill>
              <a:effectLst/>
              <a:uLnTx/>
              <a:uFillTx/>
              <a:latin typeface="Inter Bold"/>
              <a:ea typeface="+mn-ea"/>
              <a:cs typeface="+mn-cs"/>
            </a:endParaRPr>
          </a:p>
        </p:txBody>
      </p:sp>
      <p:pic>
        <p:nvPicPr>
          <p:cNvPr id="2" name="Picture 1">
            <a:extLst>
              <a:ext uri="{FF2B5EF4-FFF2-40B4-BE49-F238E27FC236}">
                <a16:creationId xmlns:a16="http://schemas.microsoft.com/office/drawing/2014/main" id="{FB81590D-5842-CC2E-1786-B2B53DEDD29E}"/>
              </a:ext>
            </a:extLst>
          </p:cNvPr>
          <p:cNvPicPr>
            <a:picLocks noChangeAspect="1"/>
          </p:cNvPicPr>
          <p:nvPr/>
        </p:nvPicPr>
        <p:blipFill>
          <a:blip r:embed="rId3"/>
          <a:srcRect/>
          <a:stretch/>
        </p:blipFill>
        <p:spPr>
          <a:xfrm>
            <a:off x="9886641" y="207065"/>
            <a:ext cx="2048330" cy="1318904"/>
          </a:xfrm>
          <a:prstGeom prst="rect">
            <a:avLst/>
          </a:prstGeom>
        </p:spPr>
      </p:pic>
    </p:spTree>
    <p:extLst>
      <p:ext uri="{BB962C8B-B14F-4D97-AF65-F5344CB8AC3E}">
        <p14:creationId xmlns:p14="http://schemas.microsoft.com/office/powerpoint/2010/main" val="28082909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914" y="2766219"/>
            <a:ext cx="634234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3891A7">
                    <a:lumMod val="20000"/>
                    <a:lumOff val="80000"/>
                  </a:srgbClr>
                </a:solidFill>
                <a:effectLst/>
                <a:uLnTx/>
                <a:uFillTx/>
                <a:latin typeface="Avenir Black" panose="020B0803020203020204" pitchFamily="34" charset="0"/>
                <a:ea typeface="+mj-ea"/>
                <a:cs typeface="+mj-cs"/>
              </a:rPr>
              <a:t>Acknowledgements</a:t>
            </a:r>
            <a:r>
              <a:rPr kumimoji="0" lang="en-US" sz="4400" b="0" i="0" u="none" strike="noStrike" kern="1200" cap="none" spc="0" normalizeH="0" baseline="0" noProof="0" dirty="0">
                <a:ln>
                  <a:noFill/>
                </a:ln>
                <a:solidFill>
                  <a:prstClr val="white"/>
                </a:solidFill>
                <a:effectLst/>
                <a:uLnTx/>
                <a:uFillTx/>
                <a:latin typeface="Avenir Black" panose="020B0803020203020204" pitchFamily="34" charset="0"/>
                <a:ea typeface="+mj-ea"/>
                <a:cs typeface="+mj-cs"/>
              </a:rPr>
              <a:t> </a:t>
            </a:r>
            <a:endParaRPr kumimoji="0" lang="en-US" sz="6600" b="0" i="0" u="none" strike="noStrike" kern="1200" cap="none" spc="0" normalizeH="0" baseline="0" noProof="0" dirty="0">
              <a:ln>
                <a:noFill/>
              </a:ln>
              <a:solidFill>
                <a:prstClr val="white"/>
              </a:solidFill>
              <a:effectLst/>
              <a:uLnTx/>
              <a:uFillTx/>
              <a:latin typeface="Avenir Black" panose="020B0803020203020204" pitchFamily="34" charset="0"/>
              <a:ea typeface="+mj-ea"/>
              <a:cs typeface="+mj-cs"/>
            </a:endParaRPr>
          </a:p>
        </p:txBody>
      </p:sp>
    </p:spTree>
    <p:extLst>
      <p:ext uri="{BB962C8B-B14F-4D97-AF65-F5344CB8AC3E}">
        <p14:creationId xmlns:p14="http://schemas.microsoft.com/office/powerpoint/2010/main" val="988410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79A0EF-7950-261D-0F45-A5F58E74EF19}"/>
              </a:ext>
            </a:extLst>
          </p:cNvPr>
          <p:cNvGrpSpPr/>
          <p:nvPr/>
        </p:nvGrpSpPr>
        <p:grpSpPr>
          <a:xfrm>
            <a:off x="1524000" y="1242124"/>
            <a:ext cx="9144000" cy="3579813"/>
            <a:chOff x="1524000" y="1"/>
            <a:chExt cx="9144000" cy="3579813"/>
          </a:xfrm>
        </p:grpSpPr>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377356" y="1615589"/>
              <a:ext cx="521297" cy="292388"/>
            </a:xfrm>
            <a:prstGeom prst="rect">
              <a:avLst/>
            </a:prstGeom>
            <a:noFill/>
          </p:spPr>
          <p:txBody>
            <a:bodyPr wrap="none" rtlCol="0">
              <a:spAutoFit/>
            </a:bodyPr>
            <a:lstStyle/>
            <a:p>
              <a:r>
                <a:rPr lang="en-US" sz="1300" b="1" dirty="0"/>
                <a:t>8.8%</a:t>
              </a:r>
            </a:p>
          </p:txBody>
        </p:sp>
        <p:sp>
          <p:nvSpPr>
            <p:cNvPr id="6" name="TextBox 5"/>
            <p:cNvSpPr txBox="1"/>
            <p:nvPr/>
          </p:nvSpPr>
          <p:spPr>
            <a:xfrm>
              <a:off x="3353029" y="2252887"/>
              <a:ext cx="521297" cy="292388"/>
            </a:xfrm>
            <a:prstGeom prst="rect">
              <a:avLst/>
            </a:prstGeom>
            <a:noFill/>
          </p:spPr>
          <p:txBody>
            <a:bodyPr wrap="none" rtlCol="0">
              <a:spAutoFit/>
            </a:bodyPr>
            <a:lstStyle/>
            <a:p>
              <a:r>
                <a:rPr lang="en-US" sz="1300" b="1" dirty="0"/>
                <a:t>3.6%</a:t>
              </a:r>
            </a:p>
          </p:txBody>
        </p:sp>
        <p:sp>
          <p:nvSpPr>
            <p:cNvPr id="7" name="TextBox 6"/>
            <p:cNvSpPr txBox="1"/>
            <p:nvPr/>
          </p:nvSpPr>
          <p:spPr>
            <a:xfrm>
              <a:off x="4331754" y="1781300"/>
              <a:ext cx="521297" cy="292388"/>
            </a:xfrm>
            <a:prstGeom prst="rect">
              <a:avLst/>
            </a:prstGeom>
            <a:noFill/>
          </p:spPr>
          <p:txBody>
            <a:bodyPr wrap="none" rtlCol="0">
              <a:spAutoFit/>
            </a:bodyPr>
            <a:lstStyle/>
            <a:p>
              <a:r>
                <a:rPr lang="en-US" sz="1300" b="1" dirty="0"/>
                <a:t>8.1%</a:t>
              </a:r>
            </a:p>
          </p:txBody>
        </p:sp>
        <p:sp>
          <p:nvSpPr>
            <p:cNvPr id="8" name="TextBox 7"/>
            <p:cNvSpPr txBox="1"/>
            <p:nvPr/>
          </p:nvSpPr>
          <p:spPr>
            <a:xfrm>
              <a:off x="5298604" y="2179662"/>
              <a:ext cx="521297" cy="292388"/>
            </a:xfrm>
            <a:prstGeom prst="rect">
              <a:avLst/>
            </a:prstGeom>
            <a:noFill/>
          </p:spPr>
          <p:txBody>
            <a:bodyPr wrap="none" rtlCol="0">
              <a:spAutoFit/>
            </a:bodyPr>
            <a:lstStyle/>
            <a:p>
              <a:r>
                <a:rPr lang="en-US" sz="1300" b="1" dirty="0"/>
                <a:t>4.6%</a:t>
              </a:r>
            </a:p>
          </p:txBody>
        </p:sp>
        <p:sp>
          <p:nvSpPr>
            <p:cNvPr id="9" name="TextBox 8"/>
            <p:cNvSpPr txBox="1"/>
            <p:nvPr/>
          </p:nvSpPr>
          <p:spPr>
            <a:xfrm>
              <a:off x="6260276" y="2405287"/>
              <a:ext cx="521297" cy="292388"/>
            </a:xfrm>
            <a:prstGeom prst="rect">
              <a:avLst/>
            </a:prstGeom>
            <a:noFill/>
          </p:spPr>
          <p:txBody>
            <a:bodyPr wrap="none" rtlCol="0">
              <a:spAutoFit/>
            </a:bodyPr>
            <a:lstStyle/>
            <a:p>
              <a:r>
                <a:rPr lang="en-US" sz="1300" b="1" dirty="0"/>
                <a:t>0.8%</a:t>
              </a:r>
            </a:p>
          </p:txBody>
        </p:sp>
        <p:sp>
          <p:nvSpPr>
            <p:cNvPr id="10" name="TextBox 9"/>
            <p:cNvSpPr txBox="1"/>
            <p:nvPr/>
          </p:nvSpPr>
          <p:spPr>
            <a:xfrm>
              <a:off x="7251103" y="843150"/>
              <a:ext cx="606256" cy="292388"/>
            </a:xfrm>
            <a:prstGeom prst="rect">
              <a:avLst/>
            </a:prstGeom>
            <a:noFill/>
          </p:spPr>
          <p:txBody>
            <a:bodyPr wrap="none" rtlCol="0">
              <a:spAutoFit/>
            </a:bodyPr>
            <a:lstStyle/>
            <a:p>
              <a:r>
                <a:rPr lang="en-US" sz="1300" b="1" dirty="0"/>
                <a:t>14.9%</a:t>
              </a:r>
            </a:p>
          </p:txBody>
        </p:sp>
        <p:sp>
          <p:nvSpPr>
            <p:cNvPr id="11" name="TextBox 10"/>
            <p:cNvSpPr txBox="1"/>
            <p:nvPr/>
          </p:nvSpPr>
          <p:spPr>
            <a:xfrm>
              <a:off x="8241704" y="1883762"/>
              <a:ext cx="521297" cy="292388"/>
            </a:xfrm>
            <a:prstGeom prst="rect">
              <a:avLst/>
            </a:prstGeom>
            <a:noFill/>
          </p:spPr>
          <p:txBody>
            <a:bodyPr wrap="none" rtlCol="0">
              <a:spAutoFit/>
            </a:bodyPr>
            <a:lstStyle/>
            <a:p>
              <a:r>
                <a:rPr lang="en-US" sz="1300" b="1" dirty="0"/>
                <a:t>6.3%</a:t>
              </a:r>
            </a:p>
          </p:txBody>
        </p:sp>
        <p:sp>
          <p:nvSpPr>
            <p:cNvPr id="12" name="TextBox 11"/>
            <p:cNvSpPr txBox="1"/>
            <p:nvPr/>
          </p:nvSpPr>
          <p:spPr>
            <a:xfrm>
              <a:off x="9196679" y="2119287"/>
              <a:ext cx="521297" cy="292388"/>
            </a:xfrm>
            <a:prstGeom prst="rect">
              <a:avLst/>
            </a:prstGeom>
            <a:noFill/>
          </p:spPr>
          <p:txBody>
            <a:bodyPr wrap="none" rtlCol="0">
              <a:spAutoFit/>
            </a:bodyPr>
            <a:lstStyle/>
            <a:p>
              <a:r>
                <a:rPr lang="en-US" sz="1300" b="1" dirty="0"/>
                <a:t>5.4%</a:t>
              </a:r>
            </a:p>
          </p:txBody>
        </p:sp>
      </p:grpSp>
    </p:spTree>
    <p:extLst>
      <p:ext uri="{BB962C8B-B14F-4D97-AF65-F5344CB8AC3E}">
        <p14:creationId xmlns:p14="http://schemas.microsoft.com/office/powerpoint/2010/main" val="38602314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99818" y="-56147"/>
            <a:ext cx="12391636" cy="6970295"/>
          </a:xfrm>
          <a:prstGeom prst="rect">
            <a:avLst/>
          </a:prstGeom>
        </p:spPr>
      </p:pic>
      <p:sp>
        <p:nvSpPr>
          <p:cNvPr id="17" name="Rectangle 16"/>
          <p:cNvSpPr/>
          <p:nvPr/>
        </p:nvSpPr>
        <p:spPr>
          <a:xfrm>
            <a:off x="-99818" y="959370"/>
            <a:ext cx="12391636" cy="5954778"/>
          </a:xfrm>
          <a:prstGeom prst="rect">
            <a:avLst/>
          </a:prstGeom>
          <a:gradFill>
            <a:gsLst>
              <a:gs pos="42000">
                <a:schemeClr val="bg1"/>
              </a:gs>
              <a:gs pos="100000">
                <a:schemeClr val="bg1">
                  <a:lumMod val="95000"/>
                  <a:lumOff val="5000"/>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Light"/>
              <a:ea typeface="+mn-ea"/>
              <a:cs typeface="+mn-cs"/>
            </a:endParaRPr>
          </a:p>
        </p:txBody>
      </p:sp>
      <p:sp>
        <p:nvSpPr>
          <p:cNvPr id="16" name="TextBox 15"/>
          <p:cNvSpPr txBox="1"/>
          <p:nvPr/>
        </p:nvSpPr>
        <p:spPr>
          <a:xfrm>
            <a:off x="3368843" y="5783496"/>
            <a:ext cx="545431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lumMod val="50000"/>
                  </a:prstClr>
                </a:solidFill>
                <a:effectLst/>
                <a:uLnTx/>
                <a:uFillTx/>
                <a:latin typeface="Avenir Light"/>
                <a:ea typeface="+mn-ea"/>
                <a:cs typeface="+mn-cs"/>
              </a:rPr>
              <a:t>The </a:t>
            </a:r>
            <a:r>
              <a:rPr kumimoji="0" lang="en-US" sz="4000" b="0" i="0" u="none" strike="noStrike" kern="1200" cap="none" spc="0" normalizeH="0" baseline="0" noProof="0" dirty="0" err="1">
                <a:ln>
                  <a:noFill/>
                </a:ln>
                <a:solidFill>
                  <a:prstClr val="white">
                    <a:lumMod val="50000"/>
                  </a:prstClr>
                </a:solidFill>
                <a:effectLst/>
                <a:uLnTx/>
                <a:uFillTx/>
                <a:latin typeface="Avenir Light"/>
                <a:ea typeface="+mn-ea"/>
                <a:cs typeface="+mn-cs"/>
              </a:rPr>
              <a:t>TextIT</a:t>
            </a:r>
            <a:r>
              <a:rPr kumimoji="0" lang="en-US" sz="4000" b="0" i="0" u="none" strike="noStrike" kern="1200" cap="none" spc="0" normalizeH="0" baseline="0" noProof="0" dirty="0">
                <a:ln>
                  <a:noFill/>
                </a:ln>
                <a:solidFill>
                  <a:prstClr val="white">
                    <a:lumMod val="50000"/>
                  </a:prstClr>
                </a:solidFill>
                <a:effectLst/>
                <a:uLnTx/>
                <a:uFillTx/>
                <a:latin typeface="Avenir Light"/>
                <a:ea typeface="+mn-ea"/>
                <a:cs typeface="+mn-cs"/>
              </a:rPr>
              <a:t> Team</a:t>
            </a:r>
          </a:p>
        </p:txBody>
      </p:sp>
      <p:grpSp>
        <p:nvGrpSpPr>
          <p:cNvPr id="8" name="Group 7"/>
          <p:cNvGrpSpPr/>
          <p:nvPr/>
        </p:nvGrpSpPr>
        <p:grpSpPr>
          <a:xfrm>
            <a:off x="1408765" y="2888728"/>
            <a:ext cx="9374475" cy="2635772"/>
            <a:chOff x="1017527" y="2888728"/>
            <a:chExt cx="9374474" cy="2635772"/>
          </a:xfrm>
        </p:grpSpPr>
        <p:grpSp>
          <p:nvGrpSpPr>
            <p:cNvPr id="7" name="Group 6"/>
            <p:cNvGrpSpPr/>
            <p:nvPr/>
          </p:nvGrpSpPr>
          <p:grpSpPr>
            <a:xfrm>
              <a:off x="6653280" y="2941294"/>
              <a:ext cx="1833250" cy="2583206"/>
              <a:chOff x="6728230" y="2941294"/>
              <a:chExt cx="1833250" cy="2583206"/>
            </a:xfrm>
          </p:grpSpPr>
          <p:sp>
            <p:nvSpPr>
              <p:cNvPr id="10" name="Content Placeholder 2"/>
              <p:cNvSpPr txBox="1">
                <a:spLocks/>
              </p:cNvSpPr>
              <p:nvPr/>
            </p:nvSpPr>
            <p:spPr>
              <a:xfrm>
                <a:off x="6728230" y="4756374"/>
                <a:ext cx="1792989" cy="768126"/>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3891A7">
                        <a:lumMod val="75000"/>
                      </a:srgbClr>
                    </a:solidFill>
                    <a:effectLst/>
                    <a:uLnTx/>
                    <a:uFillTx/>
                    <a:latin typeface="Avenir Light"/>
                    <a:ea typeface="+mn-ea"/>
                    <a:cs typeface="+mn-cs"/>
                  </a:rPr>
                  <a:t>ALLOYS </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3891A7">
                        <a:lumMod val="75000"/>
                      </a:srgbClr>
                    </a:solidFill>
                    <a:effectLst/>
                    <a:uLnTx/>
                    <a:uFillTx/>
                    <a:latin typeface="Avenir Light"/>
                    <a:ea typeface="+mn-ea"/>
                    <a:cs typeface="+mn-cs"/>
                  </a:rPr>
                  <a:t>K'OLOO</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38133" y="2941294"/>
                <a:ext cx="1723347" cy="1704616"/>
              </a:xfrm>
              <a:prstGeom prst="rect">
                <a:avLst/>
              </a:prstGeom>
              <a:ln>
                <a:noFill/>
              </a:ln>
              <a:effectLst>
                <a:outerShdw blurRad="292100" dir="2700000" algn="tl" rotWithShape="0">
                  <a:srgbClr val="333333">
                    <a:alpha val="65000"/>
                  </a:srgbClr>
                </a:outerShdw>
              </a:effectLst>
            </p:spPr>
          </p:pic>
        </p:grpSp>
        <p:grpSp>
          <p:nvGrpSpPr>
            <p:cNvPr id="21" name="Group 20"/>
            <p:cNvGrpSpPr/>
            <p:nvPr/>
          </p:nvGrpSpPr>
          <p:grpSpPr>
            <a:xfrm>
              <a:off x="2965424" y="2941293"/>
              <a:ext cx="1638651" cy="2583207"/>
              <a:chOff x="3383894" y="2941293"/>
              <a:chExt cx="1638651" cy="2583207"/>
            </a:xfrm>
          </p:grpSpPr>
          <p:sp>
            <p:nvSpPr>
              <p:cNvPr id="11" name="Content Placeholder 2"/>
              <p:cNvSpPr txBox="1">
                <a:spLocks/>
              </p:cNvSpPr>
              <p:nvPr/>
            </p:nvSpPr>
            <p:spPr>
              <a:xfrm>
                <a:off x="3383894" y="4756374"/>
                <a:ext cx="1638651" cy="768126"/>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3891A7">
                        <a:lumMod val="75000"/>
                      </a:srgbClr>
                    </a:solidFill>
                    <a:effectLst/>
                    <a:uLnTx/>
                    <a:uFillTx/>
                    <a:latin typeface="Avenir Light"/>
                    <a:ea typeface="+mn-ea"/>
                    <a:cs typeface="+mn-cs"/>
                  </a:rPr>
                  <a:t>HARRIET </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3891A7">
                        <a:lumMod val="75000"/>
                      </a:srgbClr>
                    </a:solidFill>
                    <a:effectLst/>
                    <a:uLnTx/>
                    <a:uFillTx/>
                    <a:latin typeface="Avenir Light"/>
                    <a:ea typeface="+mn-ea"/>
                    <a:cs typeface="+mn-cs"/>
                  </a:rPr>
                  <a:t>FRIDAH</a:t>
                </a:r>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22218" y="2941293"/>
                <a:ext cx="1562002" cy="1556085"/>
              </a:xfrm>
              <a:prstGeom prst="rect">
                <a:avLst/>
              </a:prstGeom>
              <a:ln>
                <a:noFill/>
              </a:ln>
              <a:effectLst>
                <a:outerShdw blurRad="292100" dir="2700000" algn="tl" rotWithShape="0">
                  <a:srgbClr val="333333">
                    <a:alpha val="65000"/>
                  </a:srgbClr>
                </a:outerShdw>
              </a:effectLst>
            </p:spPr>
          </p:pic>
        </p:grpSp>
        <p:grpSp>
          <p:nvGrpSpPr>
            <p:cNvPr id="22" name="Group 21"/>
            <p:cNvGrpSpPr/>
            <p:nvPr/>
          </p:nvGrpSpPr>
          <p:grpSpPr>
            <a:xfrm>
              <a:off x="4749822" y="2888728"/>
              <a:ext cx="1772701" cy="2635772"/>
              <a:chOff x="5124907" y="2888728"/>
              <a:chExt cx="1772701" cy="2635772"/>
            </a:xfrm>
          </p:grpSpPr>
          <p:sp>
            <p:nvSpPr>
              <p:cNvPr id="12" name="Content Placeholder 2"/>
              <p:cNvSpPr txBox="1">
                <a:spLocks/>
              </p:cNvSpPr>
              <p:nvPr/>
            </p:nvSpPr>
            <p:spPr>
              <a:xfrm>
                <a:off x="5124907" y="4756374"/>
                <a:ext cx="1772701" cy="768126"/>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3891A7">
                        <a:lumMod val="75000"/>
                      </a:srgbClr>
                    </a:solidFill>
                    <a:effectLst/>
                    <a:uLnTx/>
                    <a:uFillTx/>
                    <a:latin typeface="Avenir Light"/>
                    <a:ea typeface="+mn-ea"/>
                    <a:cs typeface="+mn-cs"/>
                  </a:rPr>
                  <a:t>PEREZ </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3891A7">
                        <a:lumMod val="75000"/>
                      </a:srgbClr>
                    </a:solidFill>
                    <a:effectLst/>
                    <a:uLnTx/>
                    <a:uFillTx/>
                    <a:latin typeface="Avenir Light"/>
                    <a:ea typeface="+mn-ea"/>
                    <a:cs typeface="+mn-cs"/>
                  </a:rPr>
                  <a:t>OCHWAL</a:t>
                </a:r>
              </a:p>
            </p:txBody>
          </p:sp>
          <p:pic>
            <p:nvPicPr>
              <p:cNvPr id="18" name="Picture 1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44983" y="2888728"/>
                <a:ext cx="1732549" cy="1757182"/>
              </a:xfrm>
              <a:prstGeom prst="rect">
                <a:avLst/>
              </a:prstGeom>
              <a:ln>
                <a:noFill/>
              </a:ln>
              <a:effectLst>
                <a:outerShdw blurRad="292100" dir="2700000" algn="tl" rotWithShape="0">
                  <a:srgbClr val="333333">
                    <a:alpha val="65000"/>
                  </a:srgbClr>
                </a:outerShdw>
              </a:effectLst>
            </p:spPr>
          </p:pic>
        </p:grpSp>
        <p:grpSp>
          <p:nvGrpSpPr>
            <p:cNvPr id="20" name="Group 19"/>
            <p:cNvGrpSpPr/>
            <p:nvPr/>
          </p:nvGrpSpPr>
          <p:grpSpPr>
            <a:xfrm>
              <a:off x="1017527" y="2954202"/>
              <a:ext cx="1832130" cy="2518624"/>
              <a:chOff x="1252757" y="2954202"/>
              <a:chExt cx="1832130" cy="2518624"/>
            </a:xfrm>
          </p:grpSpPr>
          <p:sp>
            <p:nvSpPr>
              <p:cNvPr id="13" name="Content Placeholder 2"/>
              <p:cNvSpPr txBox="1">
                <a:spLocks/>
              </p:cNvSpPr>
              <p:nvPr/>
            </p:nvSpPr>
            <p:spPr>
              <a:xfrm>
                <a:off x="1252757" y="4808049"/>
                <a:ext cx="1832130" cy="664777"/>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3891A7">
                        <a:lumMod val="75000"/>
                      </a:srgbClr>
                    </a:solidFill>
                    <a:effectLst/>
                    <a:uLnTx/>
                    <a:uFillTx/>
                    <a:latin typeface="Avenir Light"/>
                    <a:ea typeface="+mn-ea"/>
                    <a:cs typeface="+mn-cs"/>
                  </a:rPr>
                  <a:t> ELIUD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3891A7">
                        <a:lumMod val="75000"/>
                      </a:srgbClr>
                    </a:solidFill>
                    <a:effectLst/>
                    <a:uLnTx/>
                    <a:uFillTx/>
                    <a:latin typeface="Avenir Light"/>
                    <a:ea typeface="+mn-ea"/>
                    <a:cs typeface="+mn-cs"/>
                  </a:rPr>
                  <a:t>AKAMA</a:t>
                </a:r>
              </a:p>
            </p:txBody>
          </p:sp>
          <p:pic>
            <p:nvPicPr>
              <p:cNvPr id="19" name="Picture 1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34633" y="2954202"/>
                <a:ext cx="1668379" cy="1656157"/>
              </a:xfrm>
              <a:prstGeom prst="rect">
                <a:avLst/>
              </a:prstGeom>
              <a:ln>
                <a:noFill/>
              </a:ln>
              <a:effectLst>
                <a:outerShdw blurRad="292100" dir="2700000" algn="tl" rotWithShape="0">
                  <a:srgbClr val="333333">
                    <a:alpha val="65000"/>
                  </a:srgbClr>
                </a:outerShdw>
              </a:effectLst>
            </p:spPr>
          </p:pic>
        </p:grpSp>
        <p:grpSp>
          <p:nvGrpSpPr>
            <p:cNvPr id="6" name="Group 5"/>
            <p:cNvGrpSpPr/>
            <p:nvPr/>
          </p:nvGrpSpPr>
          <p:grpSpPr>
            <a:xfrm>
              <a:off x="8567046" y="2954202"/>
              <a:ext cx="1824955" cy="2570298"/>
              <a:chOff x="8641996" y="2954202"/>
              <a:chExt cx="1824955" cy="2570298"/>
            </a:xfrm>
          </p:grpSpPr>
          <p:sp>
            <p:nvSpPr>
              <p:cNvPr id="24" name="Content Placeholder 2"/>
              <p:cNvSpPr txBox="1">
                <a:spLocks/>
              </p:cNvSpPr>
              <p:nvPr/>
            </p:nvSpPr>
            <p:spPr>
              <a:xfrm>
                <a:off x="8641996" y="4756374"/>
                <a:ext cx="1792989" cy="768126"/>
              </a:xfrm>
              <a:prstGeom prst="rect">
                <a:avLst/>
              </a:prstGeom>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rgbClr val="3891A7">
                        <a:lumMod val="75000"/>
                      </a:srgbClr>
                    </a:solidFill>
                    <a:effectLst/>
                    <a:uLnTx/>
                    <a:uFillTx/>
                    <a:latin typeface="Avenir Light"/>
                    <a:ea typeface="+mn-ea"/>
                    <a:cs typeface="+mn-cs"/>
                  </a:rPr>
                  <a:t>HARRY LAGAT</a:t>
                </a:r>
              </a:p>
            </p:txBody>
          </p:sp>
          <p:pic>
            <p:nvPicPr>
              <p:cNvPr id="5" name="Picture 4"/>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04983" y="2954202"/>
                <a:ext cx="1661968" cy="1656157"/>
              </a:xfrm>
              <a:prstGeom prst="rect">
                <a:avLst/>
              </a:prstGeom>
              <a:ln>
                <a:noFill/>
              </a:ln>
              <a:effectLst>
                <a:outerShdw blurRad="292100" dir="2700000" algn="tl" rotWithShape="0">
                  <a:srgbClr val="333333">
                    <a:alpha val="65000"/>
                  </a:srgbClr>
                </a:outerShdw>
              </a:effectLst>
            </p:spPr>
          </p:pic>
        </p:grpSp>
      </p:grpSp>
    </p:spTree>
    <p:extLst>
      <p:ext uri="{BB962C8B-B14F-4D97-AF65-F5344CB8AC3E}">
        <p14:creationId xmlns:p14="http://schemas.microsoft.com/office/powerpoint/2010/main" val="1710815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4925"/>
            <a:ext cx="10515600" cy="1325563"/>
          </a:xfrm>
        </p:spPr>
        <p:txBody>
          <a:bodyPr/>
          <a:lstStyle/>
          <a:p>
            <a:r>
              <a:rPr lang="en-US" b="1" dirty="0">
                <a:solidFill>
                  <a:srgbClr val="C00000"/>
                </a:solidFill>
                <a:latin typeface="Inter" panose="02000503000000020004" pitchFamily="2" charset="0"/>
                <a:ea typeface="Inter" panose="02000503000000020004" pitchFamily="2" charset="0"/>
              </a:rPr>
              <a:t>Thank you!</a:t>
            </a:r>
          </a:p>
        </p:txBody>
      </p:sp>
      <p:sp>
        <p:nvSpPr>
          <p:cNvPr id="2" name="TextBox 1">
            <a:extLst>
              <a:ext uri="{FF2B5EF4-FFF2-40B4-BE49-F238E27FC236}">
                <a16:creationId xmlns:a16="http://schemas.microsoft.com/office/drawing/2014/main" id="{23E1D92D-3314-564E-2159-E4A8881326D1}"/>
              </a:ext>
            </a:extLst>
          </p:cNvPr>
          <p:cNvSpPr txBox="1"/>
          <p:nvPr/>
        </p:nvSpPr>
        <p:spPr>
          <a:xfrm>
            <a:off x="5382548" y="1127492"/>
            <a:ext cx="6478009" cy="769441"/>
          </a:xfrm>
          <a:prstGeom prst="rect">
            <a:avLst/>
          </a:prstGeom>
          <a:noFill/>
        </p:spPr>
        <p:txBody>
          <a:bodyPr wrap="square">
            <a:spAutoFit/>
          </a:bodyPr>
          <a:lstStyle/>
          <a:p>
            <a:pPr marL="144000" algn="l"/>
            <a:r>
              <a:rPr lang="en-US" sz="2400" b="1" spc="-150" dirty="0">
                <a:solidFill>
                  <a:srgbClr val="C00000"/>
                </a:solidFill>
                <a:latin typeface="Inter" panose="02000503000000020004" pitchFamily="2" charset="0"/>
                <a:ea typeface="Inter" panose="02000503000000020004" pitchFamily="2" charset="0"/>
              </a:rPr>
              <a:t>Kenya Medical Research Institute (KEMRI)</a:t>
            </a:r>
          </a:p>
          <a:p>
            <a:pPr marL="144000" indent="-108000" algn="l">
              <a:buFont typeface="Arial" panose="020B0604020202020204" pitchFamily="34" charset="0"/>
              <a:buChar char="•"/>
            </a:pPr>
            <a:r>
              <a:rPr lang="en-US" sz="2000" spc="-150" dirty="0">
                <a:latin typeface="Inter" panose="02000503000000020004" pitchFamily="2" charset="0"/>
                <a:ea typeface="Inter" panose="02000503000000020004" pitchFamily="2" charset="0"/>
              </a:rPr>
              <a:t> Elizabeth Bukusi</a:t>
            </a:r>
          </a:p>
        </p:txBody>
      </p:sp>
      <p:sp>
        <p:nvSpPr>
          <p:cNvPr id="3" name="TextBox 2">
            <a:extLst>
              <a:ext uri="{FF2B5EF4-FFF2-40B4-BE49-F238E27FC236}">
                <a16:creationId xmlns:a16="http://schemas.microsoft.com/office/drawing/2014/main" id="{2964F40B-6E90-7FC8-58AF-70A56D51A322}"/>
              </a:ext>
            </a:extLst>
          </p:cNvPr>
          <p:cNvSpPr txBox="1"/>
          <p:nvPr/>
        </p:nvSpPr>
        <p:spPr>
          <a:xfrm>
            <a:off x="838200" y="1127492"/>
            <a:ext cx="3972103" cy="769441"/>
          </a:xfrm>
          <a:prstGeom prst="rect">
            <a:avLst/>
          </a:prstGeom>
          <a:noFill/>
        </p:spPr>
        <p:txBody>
          <a:bodyPr wrap="square">
            <a:spAutoFit/>
          </a:bodyPr>
          <a:lstStyle/>
          <a:p>
            <a:pPr marL="144000" algn="l"/>
            <a:r>
              <a:rPr lang="en-US" sz="2400" b="1" spc="-150" dirty="0">
                <a:solidFill>
                  <a:srgbClr val="C00000"/>
                </a:solidFill>
                <a:latin typeface="Inter" panose="02000503000000020004" pitchFamily="2" charset="0"/>
                <a:ea typeface="Inter" panose="02000503000000020004" pitchFamily="2" charset="0"/>
              </a:rPr>
              <a:t>Washington University</a:t>
            </a:r>
          </a:p>
          <a:p>
            <a:pPr marL="144000" indent="-108000">
              <a:buFont typeface="Arial" panose="020B0604020202020204" pitchFamily="34" charset="0"/>
              <a:buChar char="•"/>
            </a:pPr>
            <a:r>
              <a:rPr lang="en-US" sz="2000" spc="-150" dirty="0">
                <a:latin typeface="Inter" panose="02000503000000020004" pitchFamily="2" charset="0"/>
                <a:ea typeface="Inter" panose="02000503000000020004" pitchFamily="2" charset="0"/>
              </a:rPr>
              <a:t> Elvin Geng</a:t>
            </a:r>
          </a:p>
        </p:txBody>
      </p:sp>
      <p:sp>
        <p:nvSpPr>
          <p:cNvPr id="5" name="TextBox 4">
            <a:extLst>
              <a:ext uri="{FF2B5EF4-FFF2-40B4-BE49-F238E27FC236}">
                <a16:creationId xmlns:a16="http://schemas.microsoft.com/office/drawing/2014/main" id="{FC362B3E-D15D-08A4-4A35-14785CFEAC92}"/>
              </a:ext>
            </a:extLst>
          </p:cNvPr>
          <p:cNvSpPr txBox="1"/>
          <p:nvPr/>
        </p:nvSpPr>
        <p:spPr>
          <a:xfrm>
            <a:off x="838200" y="1981792"/>
            <a:ext cx="4544348" cy="1692771"/>
          </a:xfrm>
          <a:prstGeom prst="rect">
            <a:avLst/>
          </a:prstGeom>
          <a:noFill/>
        </p:spPr>
        <p:txBody>
          <a:bodyPr wrap="square">
            <a:spAutoFit/>
          </a:bodyPr>
          <a:lstStyle/>
          <a:p>
            <a:pPr marL="144000" algn="l"/>
            <a:r>
              <a:rPr lang="en-US" sz="2400" b="1" spc="-150" dirty="0">
                <a:solidFill>
                  <a:srgbClr val="C00000"/>
                </a:solidFill>
                <a:latin typeface="Inter" panose="02000503000000020004" pitchFamily="2" charset="0"/>
                <a:ea typeface="Inter" panose="02000503000000020004" pitchFamily="2" charset="0"/>
              </a:rPr>
              <a:t>University of Washington </a:t>
            </a:r>
          </a:p>
          <a:p>
            <a:pPr marL="144000" indent="-108000">
              <a:buFont typeface="Arial" panose="020B0604020202020204" pitchFamily="34" charset="0"/>
              <a:buChar char="•"/>
            </a:pPr>
            <a:r>
              <a:rPr lang="en-US" sz="2000" spc="-150" dirty="0">
                <a:latin typeface="Inter" panose="02000503000000020004" pitchFamily="2" charset="0"/>
                <a:ea typeface="Inter" panose="02000503000000020004" pitchFamily="2" charset="0"/>
              </a:rPr>
              <a:t> Scott McClelland</a:t>
            </a:r>
          </a:p>
          <a:p>
            <a:pPr marL="144000" indent="-108000">
              <a:buFont typeface="Arial" panose="020B0604020202020204" pitchFamily="34" charset="0"/>
              <a:buChar char="•"/>
            </a:pPr>
            <a:r>
              <a:rPr lang="en-US" sz="2000" spc="-150" dirty="0">
                <a:latin typeface="Inter" panose="02000503000000020004" pitchFamily="2" charset="0"/>
                <a:ea typeface="Inter" panose="02000503000000020004" pitchFamily="2" charset="0"/>
              </a:rPr>
              <a:t> King Holmes</a:t>
            </a:r>
          </a:p>
          <a:p>
            <a:pPr marL="144000" indent="-108000">
              <a:buFont typeface="Arial" panose="020B0604020202020204" pitchFamily="34" charset="0"/>
              <a:buChar char="•"/>
            </a:pPr>
            <a:r>
              <a:rPr lang="en-US" sz="2000" spc="-150" dirty="0">
                <a:latin typeface="Inter" panose="02000503000000020004" pitchFamily="2" charset="0"/>
                <a:ea typeface="Inter" panose="02000503000000020004" pitchFamily="2" charset="0"/>
              </a:rPr>
              <a:t> Jim Hughes</a:t>
            </a:r>
          </a:p>
          <a:p>
            <a:pPr marL="144000" indent="-108000">
              <a:buFont typeface="Arial" panose="020B0604020202020204" pitchFamily="34" charset="0"/>
              <a:buChar char="•"/>
            </a:pPr>
            <a:r>
              <a:rPr lang="en-US" sz="2000" spc="-150" dirty="0">
                <a:latin typeface="Inter" panose="02000503000000020004" pitchFamily="2" charset="0"/>
                <a:ea typeface="Inter" panose="02000503000000020004" pitchFamily="2" charset="0"/>
              </a:rPr>
              <a:t> Jane Simoni</a:t>
            </a:r>
          </a:p>
        </p:txBody>
      </p:sp>
      <p:sp>
        <p:nvSpPr>
          <p:cNvPr id="6" name="TextBox 5">
            <a:extLst>
              <a:ext uri="{FF2B5EF4-FFF2-40B4-BE49-F238E27FC236}">
                <a16:creationId xmlns:a16="http://schemas.microsoft.com/office/drawing/2014/main" id="{4853E91C-ABA5-8A9A-4A28-D8A653B773DB}"/>
              </a:ext>
            </a:extLst>
          </p:cNvPr>
          <p:cNvSpPr txBox="1"/>
          <p:nvPr/>
        </p:nvSpPr>
        <p:spPr>
          <a:xfrm>
            <a:off x="5382548" y="1981792"/>
            <a:ext cx="6361860" cy="769441"/>
          </a:xfrm>
          <a:prstGeom prst="rect">
            <a:avLst/>
          </a:prstGeom>
          <a:noFill/>
        </p:spPr>
        <p:txBody>
          <a:bodyPr wrap="square">
            <a:spAutoFit/>
          </a:bodyPr>
          <a:lstStyle/>
          <a:p>
            <a:pPr marL="144000" algn="l"/>
            <a:r>
              <a:rPr lang="en-US" sz="2400" b="1" spc="-150" dirty="0">
                <a:solidFill>
                  <a:srgbClr val="C00000"/>
                </a:solidFill>
                <a:latin typeface="Inter" panose="02000503000000020004" pitchFamily="2" charset="0"/>
                <a:ea typeface="Inter" panose="02000503000000020004" pitchFamily="2" charset="0"/>
              </a:rPr>
              <a:t>Nyanza Reproductive Health Society </a:t>
            </a:r>
          </a:p>
          <a:p>
            <a:pPr marL="144000" indent="-108000">
              <a:buFont typeface="Arial" panose="020B0604020202020204" pitchFamily="34" charset="0"/>
              <a:buChar char="•"/>
            </a:pPr>
            <a:r>
              <a:rPr lang="en-US" sz="2000" spc="-150" dirty="0">
                <a:latin typeface="Inter" panose="02000503000000020004" pitchFamily="2" charset="0"/>
                <a:ea typeface="Inter" panose="02000503000000020004" pitchFamily="2" charset="0"/>
              </a:rPr>
              <a:t> Robert Bailey</a:t>
            </a:r>
          </a:p>
        </p:txBody>
      </p:sp>
      <p:sp>
        <p:nvSpPr>
          <p:cNvPr id="8" name="TextBox 7">
            <a:extLst>
              <a:ext uri="{FF2B5EF4-FFF2-40B4-BE49-F238E27FC236}">
                <a16:creationId xmlns:a16="http://schemas.microsoft.com/office/drawing/2014/main" id="{85EA9575-1643-5E9A-10DB-0A3BB8C78D03}"/>
              </a:ext>
            </a:extLst>
          </p:cNvPr>
          <p:cNvSpPr txBox="1"/>
          <p:nvPr/>
        </p:nvSpPr>
        <p:spPr>
          <a:xfrm>
            <a:off x="838200" y="3811399"/>
            <a:ext cx="4544348" cy="769441"/>
          </a:xfrm>
          <a:prstGeom prst="rect">
            <a:avLst/>
          </a:prstGeom>
          <a:noFill/>
        </p:spPr>
        <p:txBody>
          <a:bodyPr wrap="square">
            <a:spAutoFit/>
          </a:bodyPr>
          <a:lstStyle/>
          <a:p>
            <a:pPr marL="144000" algn="l"/>
            <a:r>
              <a:rPr lang="en-US" sz="2400" b="1" spc="-150" dirty="0">
                <a:solidFill>
                  <a:srgbClr val="C00000"/>
                </a:solidFill>
                <a:latin typeface="Inter" panose="02000503000000020004" pitchFamily="2" charset="0"/>
                <a:ea typeface="Inter" panose="02000503000000020004" pitchFamily="2" charset="0"/>
              </a:rPr>
              <a:t>NASCOP Kenya</a:t>
            </a:r>
          </a:p>
          <a:p>
            <a:pPr marL="144000" indent="-108000">
              <a:buFont typeface="Arial" panose="020B0604020202020204" pitchFamily="34" charset="0"/>
              <a:buChar char="•"/>
            </a:pPr>
            <a:r>
              <a:rPr lang="en-US" sz="2000" spc="-150" dirty="0">
                <a:latin typeface="Inter" panose="02000503000000020004" pitchFamily="2" charset="0"/>
                <a:ea typeface="Inter" panose="02000503000000020004" pitchFamily="2" charset="0"/>
              </a:rPr>
              <a:t> Sarah </a:t>
            </a:r>
            <a:r>
              <a:rPr lang="en-US" sz="2000" spc="-150" dirty="0" err="1">
                <a:latin typeface="Inter" panose="02000503000000020004" pitchFamily="2" charset="0"/>
                <a:ea typeface="Inter" panose="02000503000000020004" pitchFamily="2" charset="0"/>
              </a:rPr>
              <a:t>Masyuko</a:t>
            </a:r>
            <a:endParaRPr lang="en-US" sz="2000" spc="-150" dirty="0">
              <a:latin typeface="Inter" panose="02000503000000020004" pitchFamily="2" charset="0"/>
              <a:ea typeface="Inter" panose="02000503000000020004" pitchFamily="2" charset="0"/>
            </a:endParaRPr>
          </a:p>
        </p:txBody>
      </p:sp>
      <p:sp>
        <p:nvSpPr>
          <p:cNvPr id="9" name="TextBox 8">
            <a:extLst>
              <a:ext uri="{FF2B5EF4-FFF2-40B4-BE49-F238E27FC236}">
                <a16:creationId xmlns:a16="http://schemas.microsoft.com/office/drawing/2014/main" id="{06E72E62-0F8B-8B1D-42FA-178692BDA5E9}"/>
              </a:ext>
            </a:extLst>
          </p:cNvPr>
          <p:cNvSpPr txBox="1"/>
          <p:nvPr/>
        </p:nvSpPr>
        <p:spPr>
          <a:xfrm>
            <a:off x="5382548" y="3811399"/>
            <a:ext cx="6869860" cy="1384995"/>
          </a:xfrm>
          <a:prstGeom prst="rect">
            <a:avLst/>
          </a:prstGeom>
          <a:noFill/>
        </p:spPr>
        <p:txBody>
          <a:bodyPr wrap="square">
            <a:spAutoFit/>
          </a:bodyPr>
          <a:lstStyle/>
          <a:p>
            <a:pPr marL="144000" algn="l"/>
            <a:r>
              <a:rPr lang="en-US" sz="2400" b="1" spc="-150" dirty="0">
                <a:solidFill>
                  <a:srgbClr val="C00000"/>
                </a:solidFill>
                <a:latin typeface="Inter" panose="02000503000000020004" pitchFamily="2" charset="0"/>
                <a:ea typeface="Inter" panose="02000503000000020004" pitchFamily="2" charset="0"/>
              </a:rPr>
              <a:t>Funding</a:t>
            </a:r>
          </a:p>
          <a:p>
            <a:pPr marL="144000" indent="-108000">
              <a:buFont typeface="Arial" panose="020B0604020202020204" pitchFamily="34" charset="0"/>
              <a:buChar char="•"/>
            </a:pPr>
            <a:r>
              <a:rPr lang="en-US" sz="2000" spc="-150" dirty="0">
                <a:latin typeface="Inter" panose="02000503000000020004" pitchFamily="2" charset="0"/>
                <a:ea typeface="Inter" panose="02000503000000020004" pitchFamily="2" charset="0"/>
              </a:rPr>
              <a:t> UN Foundation</a:t>
            </a:r>
          </a:p>
          <a:p>
            <a:pPr marL="144000" indent="-108000">
              <a:buFont typeface="Arial" panose="020B0604020202020204" pitchFamily="34" charset="0"/>
              <a:buChar char="•"/>
            </a:pPr>
            <a:r>
              <a:rPr lang="en-US" sz="2000" spc="-150" dirty="0">
                <a:latin typeface="Inter" panose="02000503000000020004" pitchFamily="2" charset="0"/>
                <a:ea typeface="Inter" panose="02000503000000020004" pitchFamily="2" charset="0"/>
              </a:rPr>
              <a:t> UW International AIDS Research Training Program</a:t>
            </a:r>
          </a:p>
          <a:p>
            <a:pPr marL="144000" indent="-108000">
              <a:buFont typeface="Arial" panose="020B0604020202020204" pitchFamily="34" charset="0"/>
              <a:buChar char="•"/>
            </a:pPr>
            <a:r>
              <a:rPr lang="en-US" sz="2000" spc="-150" dirty="0">
                <a:latin typeface="Inter" panose="02000503000000020004" pitchFamily="2" charset="0"/>
                <a:ea typeface="Inter" panose="02000503000000020004" pitchFamily="2" charset="0"/>
              </a:rPr>
              <a:t> Fogarty International Clinical Research Fellowship</a:t>
            </a:r>
          </a:p>
        </p:txBody>
      </p:sp>
      <p:sp>
        <p:nvSpPr>
          <p:cNvPr id="10" name="TextBox 9">
            <a:extLst>
              <a:ext uri="{FF2B5EF4-FFF2-40B4-BE49-F238E27FC236}">
                <a16:creationId xmlns:a16="http://schemas.microsoft.com/office/drawing/2014/main" id="{624DC897-D22F-E974-DE5D-2EB260A3E64F}"/>
              </a:ext>
            </a:extLst>
          </p:cNvPr>
          <p:cNvSpPr txBox="1"/>
          <p:nvPr/>
        </p:nvSpPr>
        <p:spPr>
          <a:xfrm>
            <a:off x="5382548" y="2836092"/>
            <a:ext cx="6361860" cy="769441"/>
          </a:xfrm>
          <a:prstGeom prst="rect">
            <a:avLst/>
          </a:prstGeom>
          <a:noFill/>
        </p:spPr>
        <p:txBody>
          <a:bodyPr wrap="square">
            <a:spAutoFit/>
          </a:bodyPr>
          <a:lstStyle/>
          <a:p>
            <a:pPr marL="144000" algn="l"/>
            <a:r>
              <a:rPr lang="en-US" sz="2400" b="1" spc="-150" dirty="0">
                <a:solidFill>
                  <a:srgbClr val="C00000"/>
                </a:solidFill>
                <a:latin typeface="Inter" panose="02000503000000020004" pitchFamily="2" charset="0"/>
                <a:ea typeface="Inter" panose="02000503000000020004" pitchFamily="2" charset="0"/>
              </a:rPr>
              <a:t>UCSF</a:t>
            </a:r>
          </a:p>
          <a:p>
            <a:pPr marL="144000" indent="-108000">
              <a:buFont typeface="Arial" panose="020B0604020202020204" pitchFamily="34" charset="0"/>
              <a:buChar char="•"/>
            </a:pPr>
            <a:r>
              <a:rPr lang="en-US" sz="2000" spc="-150" dirty="0">
                <a:latin typeface="Inter" panose="02000503000000020004" pitchFamily="2" charset="0"/>
                <a:ea typeface="Inter" panose="02000503000000020004" pitchFamily="2" charset="0"/>
              </a:rPr>
              <a:t> Carol Camlin</a:t>
            </a:r>
          </a:p>
        </p:txBody>
      </p:sp>
    </p:spTree>
    <p:extLst>
      <p:ext uri="{BB962C8B-B14F-4D97-AF65-F5344CB8AC3E}">
        <p14:creationId xmlns:p14="http://schemas.microsoft.com/office/powerpoint/2010/main" val="90023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69276" y="4589965"/>
            <a:ext cx="8382000" cy="1537496"/>
          </a:xfrm>
        </p:spPr>
        <p:txBody>
          <a:bodyPr>
            <a:noAutofit/>
          </a:bodyPr>
          <a:lstStyle/>
          <a:p>
            <a:pPr marL="0" indent="0">
              <a:buNone/>
              <a:defRPr/>
            </a:pPr>
            <a:r>
              <a:rPr lang="en-US" b="1" dirty="0"/>
              <a:t>Nyanza</a:t>
            </a:r>
          </a:p>
          <a:p>
            <a:pPr marL="457200" lvl="1" indent="0">
              <a:buNone/>
              <a:defRPr/>
            </a:pPr>
            <a:r>
              <a:rPr lang="en-US" sz="2800" b="1" dirty="0"/>
              <a:t>Lowest MC (48.8%)</a:t>
            </a:r>
          </a:p>
          <a:p>
            <a:pPr marL="457200" lvl="1" indent="0">
              <a:buNone/>
              <a:defRPr/>
            </a:pPr>
            <a:r>
              <a:rPr lang="en-US" sz="2800" b="1" dirty="0"/>
              <a:t>Highest HIV (14.9%)</a:t>
            </a:r>
          </a:p>
        </p:txBody>
      </p:sp>
      <p:grpSp>
        <p:nvGrpSpPr>
          <p:cNvPr id="14" name="Group 13">
            <a:extLst>
              <a:ext uri="{FF2B5EF4-FFF2-40B4-BE49-F238E27FC236}">
                <a16:creationId xmlns:a16="http://schemas.microsoft.com/office/drawing/2014/main" id="{77E464E9-CF57-6DF4-2A43-C26E0FCE869D}"/>
              </a:ext>
            </a:extLst>
          </p:cNvPr>
          <p:cNvGrpSpPr/>
          <p:nvPr/>
        </p:nvGrpSpPr>
        <p:grpSpPr>
          <a:xfrm>
            <a:off x="1524000" y="766348"/>
            <a:ext cx="9144000" cy="3579813"/>
            <a:chOff x="1524000" y="1"/>
            <a:chExt cx="9144000" cy="3579813"/>
          </a:xfrm>
        </p:grpSpPr>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8423C642-5B3F-0969-8F28-BBB46628A977}"/>
                </a:ext>
              </a:extLst>
            </p:cNvPr>
            <p:cNvGrpSpPr/>
            <p:nvPr/>
          </p:nvGrpSpPr>
          <p:grpSpPr>
            <a:xfrm>
              <a:off x="2377356" y="609600"/>
              <a:ext cx="7340620" cy="2590800"/>
              <a:chOff x="2377356" y="609600"/>
              <a:chExt cx="7340620" cy="2590800"/>
            </a:xfrm>
          </p:grpSpPr>
          <p:sp>
            <p:nvSpPr>
              <p:cNvPr id="4" name="TextBox 3"/>
              <p:cNvSpPr txBox="1"/>
              <p:nvPr/>
            </p:nvSpPr>
            <p:spPr>
              <a:xfrm>
                <a:off x="2377356" y="1615589"/>
                <a:ext cx="521297" cy="292388"/>
              </a:xfrm>
              <a:prstGeom prst="rect">
                <a:avLst/>
              </a:prstGeom>
              <a:noFill/>
            </p:spPr>
            <p:txBody>
              <a:bodyPr wrap="none" rtlCol="0">
                <a:spAutoFit/>
              </a:bodyPr>
              <a:lstStyle/>
              <a:p>
                <a:r>
                  <a:rPr lang="en-US" sz="1300" b="1" dirty="0"/>
                  <a:t>8.8%</a:t>
                </a:r>
              </a:p>
            </p:txBody>
          </p:sp>
          <p:sp>
            <p:nvSpPr>
              <p:cNvPr id="6" name="TextBox 5"/>
              <p:cNvSpPr txBox="1"/>
              <p:nvPr/>
            </p:nvSpPr>
            <p:spPr>
              <a:xfrm>
                <a:off x="3353029" y="2252887"/>
                <a:ext cx="521297" cy="292388"/>
              </a:xfrm>
              <a:prstGeom prst="rect">
                <a:avLst/>
              </a:prstGeom>
              <a:noFill/>
            </p:spPr>
            <p:txBody>
              <a:bodyPr wrap="none" rtlCol="0">
                <a:spAutoFit/>
              </a:bodyPr>
              <a:lstStyle/>
              <a:p>
                <a:r>
                  <a:rPr lang="en-US" sz="1300" b="1" dirty="0"/>
                  <a:t>3.6%</a:t>
                </a:r>
              </a:p>
            </p:txBody>
          </p:sp>
          <p:sp>
            <p:nvSpPr>
              <p:cNvPr id="7" name="TextBox 6"/>
              <p:cNvSpPr txBox="1"/>
              <p:nvPr/>
            </p:nvSpPr>
            <p:spPr>
              <a:xfrm>
                <a:off x="4331754" y="1781300"/>
                <a:ext cx="521297" cy="292388"/>
              </a:xfrm>
              <a:prstGeom prst="rect">
                <a:avLst/>
              </a:prstGeom>
              <a:noFill/>
            </p:spPr>
            <p:txBody>
              <a:bodyPr wrap="none" rtlCol="0">
                <a:spAutoFit/>
              </a:bodyPr>
              <a:lstStyle/>
              <a:p>
                <a:r>
                  <a:rPr lang="en-US" sz="1300" b="1" dirty="0"/>
                  <a:t>8.1%</a:t>
                </a:r>
              </a:p>
            </p:txBody>
          </p:sp>
          <p:sp>
            <p:nvSpPr>
              <p:cNvPr id="8" name="TextBox 7"/>
              <p:cNvSpPr txBox="1"/>
              <p:nvPr/>
            </p:nvSpPr>
            <p:spPr>
              <a:xfrm>
                <a:off x="5298604" y="2179662"/>
                <a:ext cx="521297" cy="292388"/>
              </a:xfrm>
              <a:prstGeom prst="rect">
                <a:avLst/>
              </a:prstGeom>
              <a:noFill/>
            </p:spPr>
            <p:txBody>
              <a:bodyPr wrap="none" rtlCol="0">
                <a:spAutoFit/>
              </a:bodyPr>
              <a:lstStyle/>
              <a:p>
                <a:r>
                  <a:rPr lang="en-US" sz="1300" b="1" dirty="0"/>
                  <a:t>4.6%</a:t>
                </a:r>
              </a:p>
            </p:txBody>
          </p:sp>
          <p:sp>
            <p:nvSpPr>
              <p:cNvPr id="9" name="TextBox 8"/>
              <p:cNvSpPr txBox="1"/>
              <p:nvPr/>
            </p:nvSpPr>
            <p:spPr>
              <a:xfrm>
                <a:off x="6260276" y="2405287"/>
                <a:ext cx="521297" cy="292388"/>
              </a:xfrm>
              <a:prstGeom prst="rect">
                <a:avLst/>
              </a:prstGeom>
              <a:noFill/>
            </p:spPr>
            <p:txBody>
              <a:bodyPr wrap="none" rtlCol="0">
                <a:spAutoFit/>
              </a:bodyPr>
              <a:lstStyle/>
              <a:p>
                <a:r>
                  <a:rPr lang="en-US" sz="1300" b="1" dirty="0"/>
                  <a:t>0.8%</a:t>
                </a:r>
              </a:p>
            </p:txBody>
          </p:sp>
          <p:sp>
            <p:nvSpPr>
              <p:cNvPr id="10" name="TextBox 9"/>
              <p:cNvSpPr txBox="1"/>
              <p:nvPr/>
            </p:nvSpPr>
            <p:spPr>
              <a:xfrm>
                <a:off x="7251103" y="843150"/>
                <a:ext cx="606256" cy="292388"/>
              </a:xfrm>
              <a:prstGeom prst="rect">
                <a:avLst/>
              </a:prstGeom>
              <a:noFill/>
            </p:spPr>
            <p:txBody>
              <a:bodyPr wrap="none" rtlCol="0">
                <a:spAutoFit/>
              </a:bodyPr>
              <a:lstStyle/>
              <a:p>
                <a:r>
                  <a:rPr lang="en-US" sz="1300" b="1" dirty="0"/>
                  <a:t>14.9%</a:t>
                </a:r>
              </a:p>
            </p:txBody>
          </p:sp>
          <p:sp>
            <p:nvSpPr>
              <p:cNvPr id="11" name="TextBox 10"/>
              <p:cNvSpPr txBox="1"/>
              <p:nvPr/>
            </p:nvSpPr>
            <p:spPr>
              <a:xfrm>
                <a:off x="8241704" y="1883762"/>
                <a:ext cx="521297" cy="292388"/>
              </a:xfrm>
              <a:prstGeom prst="rect">
                <a:avLst/>
              </a:prstGeom>
              <a:noFill/>
            </p:spPr>
            <p:txBody>
              <a:bodyPr wrap="none" rtlCol="0">
                <a:spAutoFit/>
              </a:bodyPr>
              <a:lstStyle/>
              <a:p>
                <a:r>
                  <a:rPr lang="en-US" sz="1300" b="1" dirty="0"/>
                  <a:t>6.3%</a:t>
                </a:r>
              </a:p>
            </p:txBody>
          </p:sp>
          <p:sp>
            <p:nvSpPr>
              <p:cNvPr id="12" name="TextBox 11"/>
              <p:cNvSpPr txBox="1"/>
              <p:nvPr/>
            </p:nvSpPr>
            <p:spPr>
              <a:xfrm>
                <a:off x="9196679" y="2119287"/>
                <a:ext cx="521297" cy="292388"/>
              </a:xfrm>
              <a:prstGeom prst="rect">
                <a:avLst/>
              </a:prstGeom>
              <a:noFill/>
            </p:spPr>
            <p:txBody>
              <a:bodyPr wrap="none" rtlCol="0">
                <a:spAutoFit/>
              </a:bodyPr>
              <a:lstStyle/>
              <a:p>
                <a:r>
                  <a:rPr lang="en-US" sz="1300" b="1" dirty="0"/>
                  <a:t>5.4%</a:t>
                </a:r>
              </a:p>
            </p:txBody>
          </p:sp>
          <p:sp>
            <p:nvSpPr>
              <p:cNvPr id="5" name="Rounded Rectangle 4"/>
              <p:cNvSpPr/>
              <p:nvPr/>
            </p:nvSpPr>
            <p:spPr>
              <a:xfrm>
                <a:off x="7010400" y="609600"/>
                <a:ext cx="1005840" cy="2590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128454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4700"/>
            <a:ext cx="12192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944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print"/>
          <a:srcRect/>
          <a:stretch>
            <a:fillRect/>
          </a:stretch>
        </p:blipFill>
        <p:spPr bwMode="auto">
          <a:xfrm>
            <a:off x="1981200" y="304800"/>
            <a:ext cx="8229600" cy="2423160"/>
          </a:xfrm>
          <a:prstGeom prst="round2SameRect">
            <a:avLst>
              <a:gd name="adj1" fmla="val 8209"/>
              <a:gd name="adj2" fmla="val 0"/>
            </a:avLst>
          </a:prstGeom>
          <a:noFill/>
          <a:ln w="9525">
            <a:noFill/>
            <a:miter lim="800000"/>
            <a:headEnd/>
            <a:tailEnd/>
          </a:ln>
          <a:effectLst>
            <a:innerShdw blurRad="114300">
              <a:prstClr val="black"/>
            </a:innerShdw>
          </a:effectLst>
        </p:spPr>
      </p:pic>
      <p:sp>
        <p:nvSpPr>
          <p:cNvPr id="19" name="Rectangle 18"/>
          <p:cNvSpPr/>
          <p:nvPr/>
        </p:nvSpPr>
        <p:spPr>
          <a:xfrm flipV="1">
            <a:off x="1981200" y="2209800"/>
            <a:ext cx="8229600" cy="493455"/>
          </a:xfrm>
          <a:prstGeom prst="rect">
            <a:avLst/>
          </a:prstGeom>
          <a:solidFill>
            <a:srgbClr val="777777">
              <a:alpha val="8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chemeClr val="tx1"/>
              </a:solidFill>
            </a:endParaRPr>
          </a:p>
        </p:txBody>
      </p:sp>
      <p:sp>
        <p:nvSpPr>
          <p:cNvPr id="29702" name="TextBox 4"/>
          <p:cNvSpPr txBox="1">
            <a:spLocks noChangeArrowheads="1"/>
          </p:cNvSpPr>
          <p:nvPr/>
        </p:nvSpPr>
        <p:spPr bwMode="auto">
          <a:xfrm>
            <a:off x="2054226" y="2246313"/>
            <a:ext cx="874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fontAlgn="base" hangingPunct="1">
              <a:spcBef>
                <a:spcPct val="0"/>
              </a:spcBef>
              <a:spcAft>
                <a:spcPct val="0"/>
              </a:spcAft>
            </a:pPr>
            <a:r>
              <a:rPr lang="en-US" dirty="0">
                <a:latin typeface="Gill Sans MT Condensed" pitchFamily="34" charset="0"/>
              </a:rPr>
              <a:t>MAR 07</a:t>
            </a:r>
          </a:p>
        </p:txBody>
      </p:sp>
      <p:sp>
        <p:nvSpPr>
          <p:cNvPr id="29703" name="TextBox 5"/>
          <p:cNvSpPr txBox="1">
            <a:spLocks noChangeArrowheads="1"/>
          </p:cNvSpPr>
          <p:nvPr/>
        </p:nvSpPr>
        <p:spPr bwMode="auto">
          <a:xfrm>
            <a:off x="3503614" y="2246313"/>
            <a:ext cx="873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fontAlgn="base" hangingPunct="1">
              <a:spcBef>
                <a:spcPct val="0"/>
              </a:spcBef>
              <a:spcAft>
                <a:spcPct val="0"/>
              </a:spcAft>
            </a:pPr>
            <a:r>
              <a:rPr lang="en-US">
                <a:latin typeface="Gill Sans MT Condensed" pitchFamily="34" charset="0"/>
              </a:rPr>
              <a:t>AUG 07</a:t>
            </a:r>
          </a:p>
        </p:txBody>
      </p:sp>
      <p:sp>
        <p:nvSpPr>
          <p:cNvPr id="29704" name="TextBox 6"/>
          <p:cNvSpPr txBox="1">
            <a:spLocks noChangeArrowheads="1"/>
          </p:cNvSpPr>
          <p:nvPr/>
        </p:nvSpPr>
        <p:spPr bwMode="auto">
          <a:xfrm>
            <a:off x="4987926" y="2246313"/>
            <a:ext cx="849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fontAlgn="base" hangingPunct="1">
              <a:spcBef>
                <a:spcPct val="0"/>
              </a:spcBef>
              <a:spcAft>
                <a:spcPct val="0"/>
              </a:spcAft>
            </a:pPr>
            <a:r>
              <a:rPr lang="en-US">
                <a:latin typeface="Gill Sans MT Condensed" pitchFamily="34" charset="0"/>
              </a:rPr>
              <a:t>APR 08</a:t>
            </a:r>
          </a:p>
        </p:txBody>
      </p:sp>
      <p:sp>
        <p:nvSpPr>
          <p:cNvPr id="29705" name="TextBox 7"/>
          <p:cNvSpPr txBox="1">
            <a:spLocks noChangeArrowheads="1"/>
          </p:cNvSpPr>
          <p:nvPr/>
        </p:nvSpPr>
        <p:spPr bwMode="auto">
          <a:xfrm>
            <a:off x="6456634" y="2246314"/>
            <a:ext cx="863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fontAlgn="base" hangingPunct="1">
              <a:spcBef>
                <a:spcPct val="0"/>
              </a:spcBef>
              <a:spcAft>
                <a:spcPct val="0"/>
              </a:spcAft>
            </a:pPr>
            <a:r>
              <a:rPr lang="en-US" dirty="0">
                <a:latin typeface="Gill Sans MT Condensed" pitchFamily="34" charset="0"/>
              </a:rPr>
              <a:t>NOV 08</a:t>
            </a:r>
          </a:p>
        </p:txBody>
      </p:sp>
      <p:sp>
        <p:nvSpPr>
          <p:cNvPr id="29706" name="TextBox 8"/>
          <p:cNvSpPr txBox="1">
            <a:spLocks noChangeArrowheads="1"/>
          </p:cNvSpPr>
          <p:nvPr/>
        </p:nvSpPr>
        <p:spPr bwMode="auto">
          <a:xfrm>
            <a:off x="8100098" y="2246314"/>
            <a:ext cx="813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fontAlgn="base" hangingPunct="1">
              <a:spcBef>
                <a:spcPct val="0"/>
              </a:spcBef>
              <a:spcAft>
                <a:spcPct val="0"/>
              </a:spcAft>
            </a:pPr>
            <a:r>
              <a:rPr lang="en-US" dirty="0">
                <a:latin typeface="Gill Sans MT Condensed" pitchFamily="34" charset="0"/>
              </a:rPr>
              <a:t>JAN 10</a:t>
            </a:r>
          </a:p>
        </p:txBody>
      </p:sp>
      <p:sp>
        <p:nvSpPr>
          <p:cNvPr id="29707" name="TextBox 12"/>
          <p:cNvSpPr txBox="1">
            <a:spLocks noChangeArrowheads="1"/>
          </p:cNvSpPr>
          <p:nvPr/>
        </p:nvSpPr>
        <p:spPr bwMode="auto">
          <a:xfrm>
            <a:off x="1676400" y="5006976"/>
            <a:ext cx="198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fontAlgn="base" hangingPunct="1">
              <a:spcBef>
                <a:spcPct val="0"/>
              </a:spcBef>
              <a:spcAft>
                <a:spcPct val="0"/>
              </a:spcAft>
            </a:pPr>
            <a:r>
              <a:rPr lang="en-US" sz="2000" dirty="0">
                <a:latin typeface="+mn-lt"/>
              </a:rPr>
              <a:t>WHO/UNAIDS</a:t>
            </a:r>
            <a:br>
              <a:rPr lang="en-US" sz="2000" dirty="0">
                <a:latin typeface="+mn-lt"/>
              </a:rPr>
            </a:br>
            <a:r>
              <a:rPr lang="en-US" sz="2000" dirty="0" err="1">
                <a:latin typeface="+mn-lt"/>
              </a:rPr>
              <a:t>Montreux</a:t>
            </a:r>
            <a:endParaRPr lang="en-US" sz="2000" dirty="0">
              <a:latin typeface="+mn-lt"/>
            </a:endParaRPr>
          </a:p>
        </p:txBody>
      </p:sp>
      <p:cxnSp>
        <p:nvCxnSpPr>
          <p:cNvPr id="15" name="Straight Connector 14"/>
          <p:cNvCxnSpPr/>
          <p:nvPr/>
        </p:nvCxnSpPr>
        <p:spPr>
          <a:xfrm rot="16200000" flipH="1">
            <a:off x="1329532" y="3812382"/>
            <a:ext cx="2376487" cy="6350"/>
          </a:xfrm>
          <a:prstGeom prst="line">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3393282" y="3172619"/>
            <a:ext cx="1096962" cy="6350"/>
          </a:xfrm>
          <a:prstGeom prst="line">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9710" name="TextBox 13"/>
          <p:cNvSpPr txBox="1">
            <a:spLocks noChangeArrowheads="1"/>
          </p:cNvSpPr>
          <p:nvPr/>
        </p:nvSpPr>
        <p:spPr bwMode="auto">
          <a:xfrm>
            <a:off x="3505200" y="3711576"/>
            <a:ext cx="1676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fontAlgn="base">
              <a:spcBef>
                <a:spcPct val="0"/>
              </a:spcBef>
              <a:spcAft>
                <a:spcPct val="0"/>
              </a:spcAft>
              <a:defRPr sz="2000">
                <a:solidFill>
                  <a:srgbClr val="FFFFFF"/>
                </a:solidFill>
                <a:latin typeface="Quicksand Bold" pitchFamily="50" charset="0"/>
              </a:defRPr>
            </a:lvl1pPr>
            <a:lvl2pPr marL="742950" indent="-285750" eaLnBrk="0" hangingPunct="0">
              <a:defRPr sz="2400">
                <a:latin typeface="Tahoma" pitchFamily="34" charset="0"/>
              </a:defRPr>
            </a:lvl2pPr>
            <a:lvl3pPr marL="1143000" indent="-228600" eaLnBrk="0" hangingPunct="0">
              <a:defRPr sz="2400">
                <a:latin typeface="Tahoma" pitchFamily="34" charset="0"/>
              </a:defRPr>
            </a:lvl3pPr>
            <a:lvl4pPr marL="1600200" indent="-228600" eaLnBrk="0" hangingPunct="0">
              <a:defRPr sz="2400">
                <a:latin typeface="Tahoma" pitchFamily="34" charset="0"/>
              </a:defRPr>
            </a:lvl4pPr>
            <a:lvl5pPr marL="2057400" indent="-228600" eaLnBrk="0" hangingPunct="0">
              <a:defRPr sz="2400">
                <a:latin typeface="Tahoma" pitchFamily="34" charset="0"/>
              </a:defRPr>
            </a:lvl5pPr>
            <a:lvl6pPr marL="2514600" indent="-228600" eaLnBrk="0" fontAlgn="base" hangingPunct="0">
              <a:spcBef>
                <a:spcPct val="0"/>
              </a:spcBef>
              <a:spcAft>
                <a:spcPct val="0"/>
              </a:spcAft>
              <a:defRPr sz="2400">
                <a:latin typeface="Tahoma" pitchFamily="34" charset="0"/>
              </a:defRPr>
            </a:lvl6pPr>
            <a:lvl7pPr marL="2971800" indent="-228600" eaLnBrk="0" fontAlgn="base" hangingPunct="0">
              <a:spcBef>
                <a:spcPct val="0"/>
              </a:spcBef>
              <a:spcAft>
                <a:spcPct val="0"/>
              </a:spcAft>
              <a:defRPr sz="2400">
                <a:latin typeface="Tahoma" pitchFamily="34" charset="0"/>
              </a:defRPr>
            </a:lvl7pPr>
            <a:lvl8pPr marL="3429000" indent="-228600" eaLnBrk="0" fontAlgn="base" hangingPunct="0">
              <a:spcBef>
                <a:spcPct val="0"/>
              </a:spcBef>
              <a:spcAft>
                <a:spcPct val="0"/>
              </a:spcAft>
              <a:defRPr sz="2400">
                <a:latin typeface="Tahoma" pitchFamily="34" charset="0"/>
              </a:defRPr>
            </a:lvl8pPr>
            <a:lvl9pPr marL="3886200" indent="-228600" eaLnBrk="0" fontAlgn="base" hangingPunct="0">
              <a:spcBef>
                <a:spcPct val="0"/>
              </a:spcBef>
              <a:spcAft>
                <a:spcPct val="0"/>
              </a:spcAft>
              <a:defRPr sz="2400">
                <a:latin typeface="Tahoma" pitchFamily="34" charset="0"/>
              </a:defRPr>
            </a:lvl9pPr>
          </a:lstStyle>
          <a:p>
            <a:r>
              <a:rPr lang="en-US" dirty="0">
                <a:solidFill>
                  <a:schemeClr val="tx1"/>
                </a:solidFill>
                <a:latin typeface="+mn-lt"/>
              </a:rPr>
              <a:t>MC Policy Approved Kenya MOH</a:t>
            </a:r>
          </a:p>
        </p:txBody>
      </p:sp>
      <p:cxnSp>
        <p:nvCxnSpPr>
          <p:cNvPr id="18" name="Straight Connector 17"/>
          <p:cNvCxnSpPr/>
          <p:nvPr/>
        </p:nvCxnSpPr>
        <p:spPr>
          <a:xfrm rot="16200000" flipH="1">
            <a:off x="6365082" y="3172619"/>
            <a:ext cx="1096962" cy="6350"/>
          </a:xfrm>
          <a:prstGeom prst="line">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9712" name="TextBox 19"/>
          <p:cNvSpPr txBox="1">
            <a:spLocks noChangeArrowheads="1"/>
          </p:cNvSpPr>
          <p:nvPr/>
        </p:nvSpPr>
        <p:spPr bwMode="auto">
          <a:xfrm>
            <a:off x="5837238" y="3711576"/>
            <a:ext cx="25447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fontAlgn="base">
              <a:spcBef>
                <a:spcPct val="0"/>
              </a:spcBef>
              <a:spcAft>
                <a:spcPct val="0"/>
              </a:spcAft>
              <a:defRPr sz="2000">
                <a:solidFill>
                  <a:srgbClr val="FFFFFF"/>
                </a:solidFill>
                <a:latin typeface="Quicksand Bold" pitchFamily="50" charset="0"/>
              </a:defRPr>
            </a:lvl1pPr>
            <a:lvl2pPr marL="742950" indent="-285750" eaLnBrk="0" hangingPunct="0">
              <a:defRPr sz="2400">
                <a:latin typeface="Tahoma" pitchFamily="34" charset="0"/>
              </a:defRPr>
            </a:lvl2pPr>
            <a:lvl3pPr marL="1143000" indent="-228600" eaLnBrk="0" hangingPunct="0">
              <a:defRPr sz="2400">
                <a:latin typeface="Tahoma" pitchFamily="34" charset="0"/>
              </a:defRPr>
            </a:lvl3pPr>
            <a:lvl4pPr marL="1600200" indent="-228600" eaLnBrk="0" hangingPunct="0">
              <a:defRPr sz="2400">
                <a:latin typeface="Tahoma" pitchFamily="34" charset="0"/>
              </a:defRPr>
            </a:lvl4pPr>
            <a:lvl5pPr marL="2057400" indent="-228600" eaLnBrk="0" hangingPunct="0">
              <a:defRPr sz="2400">
                <a:latin typeface="Tahoma" pitchFamily="34" charset="0"/>
              </a:defRPr>
            </a:lvl5pPr>
            <a:lvl6pPr marL="2514600" indent="-228600" eaLnBrk="0" fontAlgn="base" hangingPunct="0">
              <a:spcBef>
                <a:spcPct val="0"/>
              </a:spcBef>
              <a:spcAft>
                <a:spcPct val="0"/>
              </a:spcAft>
              <a:defRPr sz="2400">
                <a:latin typeface="Tahoma" pitchFamily="34" charset="0"/>
              </a:defRPr>
            </a:lvl6pPr>
            <a:lvl7pPr marL="2971800" indent="-228600" eaLnBrk="0" fontAlgn="base" hangingPunct="0">
              <a:spcBef>
                <a:spcPct val="0"/>
              </a:spcBef>
              <a:spcAft>
                <a:spcPct val="0"/>
              </a:spcAft>
              <a:defRPr sz="2400">
                <a:latin typeface="Tahoma" pitchFamily="34" charset="0"/>
              </a:defRPr>
            </a:lvl7pPr>
            <a:lvl8pPr marL="3429000" indent="-228600" eaLnBrk="0" fontAlgn="base" hangingPunct="0">
              <a:spcBef>
                <a:spcPct val="0"/>
              </a:spcBef>
              <a:spcAft>
                <a:spcPct val="0"/>
              </a:spcAft>
              <a:defRPr sz="2400">
                <a:latin typeface="Tahoma" pitchFamily="34" charset="0"/>
              </a:defRPr>
            </a:lvl8pPr>
            <a:lvl9pPr marL="3886200" indent="-228600" eaLnBrk="0" fontAlgn="base" hangingPunct="0">
              <a:spcBef>
                <a:spcPct val="0"/>
              </a:spcBef>
              <a:spcAft>
                <a:spcPct val="0"/>
              </a:spcAft>
              <a:defRPr sz="2400">
                <a:latin typeface="Tahoma" pitchFamily="34" charset="0"/>
              </a:defRPr>
            </a:lvl9pPr>
          </a:lstStyle>
          <a:p>
            <a:r>
              <a:rPr lang="en-US" dirty="0">
                <a:solidFill>
                  <a:schemeClr val="tx1"/>
                </a:solidFill>
                <a:latin typeface="+mn-lt"/>
              </a:rPr>
              <a:t>Voluntary Medical Male Circumcision Program Launch</a:t>
            </a:r>
          </a:p>
        </p:txBody>
      </p:sp>
      <p:sp>
        <p:nvSpPr>
          <p:cNvPr id="29713" name="TextBox 20"/>
          <p:cNvSpPr txBox="1">
            <a:spLocks noChangeArrowheads="1"/>
          </p:cNvSpPr>
          <p:nvPr/>
        </p:nvSpPr>
        <p:spPr bwMode="auto">
          <a:xfrm>
            <a:off x="5105400" y="5006976"/>
            <a:ext cx="1981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fontAlgn="base">
              <a:spcBef>
                <a:spcPct val="0"/>
              </a:spcBef>
              <a:spcAft>
                <a:spcPct val="0"/>
              </a:spcAft>
              <a:defRPr sz="2000">
                <a:solidFill>
                  <a:srgbClr val="FFFFFF"/>
                </a:solidFill>
                <a:latin typeface="Quicksand Bold" pitchFamily="50" charset="0"/>
              </a:defRPr>
            </a:lvl1pPr>
            <a:lvl2pPr marL="742950" indent="-285750" eaLnBrk="0" hangingPunct="0">
              <a:defRPr sz="2400">
                <a:latin typeface="Tahoma" pitchFamily="34" charset="0"/>
              </a:defRPr>
            </a:lvl2pPr>
            <a:lvl3pPr marL="1143000" indent="-228600" eaLnBrk="0" hangingPunct="0">
              <a:defRPr sz="2400">
                <a:latin typeface="Tahoma" pitchFamily="34" charset="0"/>
              </a:defRPr>
            </a:lvl3pPr>
            <a:lvl4pPr marL="1600200" indent="-228600" eaLnBrk="0" hangingPunct="0">
              <a:defRPr sz="2400">
                <a:latin typeface="Tahoma" pitchFamily="34" charset="0"/>
              </a:defRPr>
            </a:lvl4pPr>
            <a:lvl5pPr marL="2057400" indent="-228600" eaLnBrk="0" hangingPunct="0">
              <a:defRPr sz="2400">
                <a:latin typeface="Tahoma" pitchFamily="34" charset="0"/>
              </a:defRPr>
            </a:lvl5pPr>
            <a:lvl6pPr marL="2514600" indent="-228600" eaLnBrk="0" fontAlgn="base" hangingPunct="0">
              <a:spcBef>
                <a:spcPct val="0"/>
              </a:spcBef>
              <a:spcAft>
                <a:spcPct val="0"/>
              </a:spcAft>
              <a:defRPr sz="2400">
                <a:latin typeface="Tahoma" pitchFamily="34" charset="0"/>
              </a:defRPr>
            </a:lvl6pPr>
            <a:lvl7pPr marL="2971800" indent="-228600" eaLnBrk="0" fontAlgn="base" hangingPunct="0">
              <a:spcBef>
                <a:spcPct val="0"/>
              </a:spcBef>
              <a:spcAft>
                <a:spcPct val="0"/>
              </a:spcAft>
              <a:defRPr sz="2400">
                <a:latin typeface="Tahoma" pitchFamily="34" charset="0"/>
              </a:defRPr>
            </a:lvl7pPr>
            <a:lvl8pPr marL="3429000" indent="-228600" eaLnBrk="0" fontAlgn="base" hangingPunct="0">
              <a:spcBef>
                <a:spcPct val="0"/>
              </a:spcBef>
              <a:spcAft>
                <a:spcPct val="0"/>
              </a:spcAft>
              <a:defRPr sz="2400">
                <a:latin typeface="Tahoma" pitchFamily="34" charset="0"/>
              </a:defRPr>
            </a:lvl8pPr>
            <a:lvl9pPr marL="3886200" indent="-228600" eaLnBrk="0" fontAlgn="base" hangingPunct="0">
              <a:spcBef>
                <a:spcPct val="0"/>
              </a:spcBef>
              <a:spcAft>
                <a:spcPct val="0"/>
              </a:spcAft>
              <a:defRPr sz="2400">
                <a:latin typeface="Tahoma" pitchFamily="34" charset="0"/>
              </a:defRPr>
            </a:lvl9pPr>
          </a:lstStyle>
          <a:p>
            <a:r>
              <a:rPr lang="en-US" dirty="0">
                <a:solidFill>
                  <a:schemeClr val="tx1"/>
                </a:solidFill>
                <a:latin typeface="+mn-lt"/>
              </a:rPr>
              <a:t>Luo Council of Elders Consulted</a:t>
            </a:r>
          </a:p>
        </p:txBody>
      </p:sp>
      <p:cxnSp>
        <p:nvCxnSpPr>
          <p:cNvPr id="22" name="Straight Connector 21"/>
          <p:cNvCxnSpPr/>
          <p:nvPr/>
        </p:nvCxnSpPr>
        <p:spPr>
          <a:xfrm rot="16200000" flipH="1">
            <a:off x="4224338" y="3821113"/>
            <a:ext cx="2378075" cy="6350"/>
          </a:xfrm>
          <a:prstGeom prst="line">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9715" name="TextBox 22"/>
          <p:cNvSpPr txBox="1">
            <a:spLocks noChangeArrowheads="1"/>
          </p:cNvSpPr>
          <p:nvPr/>
        </p:nvSpPr>
        <p:spPr bwMode="auto">
          <a:xfrm>
            <a:off x="7315200" y="6073776"/>
            <a:ext cx="3695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fontAlgn="base">
              <a:spcBef>
                <a:spcPct val="0"/>
              </a:spcBef>
              <a:spcAft>
                <a:spcPct val="0"/>
              </a:spcAft>
              <a:defRPr sz="2000">
                <a:solidFill>
                  <a:srgbClr val="FFFFFF"/>
                </a:solidFill>
                <a:latin typeface="Quicksand Bold" pitchFamily="50" charset="0"/>
              </a:defRPr>
            </a:lvl1pPr>
            <a:lvl2pPr marL="742950" indent="-285750" eaLnBrk="0" hangingPunct="0">
              <a:defRPr sz="2400">
                <a:latin typeface="Tahoma" pitchFamily="34" charset="0"/>
              </a:defRPr>
            </a:lvl2pPr>
            <a:lvl3pPr marL="1143000" indent="-228600" eaLnBrk="0" hangingPunct="0">
              <a:defRPr sz="2400">
                <a:latin typeface="Tahoma" pitchFamily="34" charset="0"/>
              </a:defRPr>
            </a:lvl3pPr>
            <a:lvl4pPr marL="1600200" indent="-228600" eaLnBrk="0" hangingPunct="0">
              <a:defRPr sz="2400">
                <a:latin typeface="Tahoma" pitchFamily="34" charset="0"/>
              </a:defRPr>
            </a:lvl4pPr>
            <a:lvl5pPr marL="2057400" indent="-228600" eaLnBrk="0" hangingPunct="0">
              <a:defRPr sz="2400">
                <a:latin typeface="Tahoma" pitchFamily="34" charset="0"/>
              </a:defRPr>
            </a:lvl5pPr>
            <a:lvl6pPr marL="2514600" indent="-228600" eaLnBrk="0" fontAlgn="base" hangingPunct="0">
              <a:spcBef>
                <a:spcPct val="0"/>
              </a:spcBef>
              <a:spcAft>
                <a:spcPct val="0"/>
              </a:spcAft>
              <a:defRPr sz="2400">
                <a:latin typeface="Tahoma" pitchFamily="34" charset="0"/>
              </a:defRPr>
            </a:lvl6pPr>
            <a:lvl7pPr marL="2971800" indent="-228600" eaLnBrk="0" fontAlgn="base" hangingPunct="0">
              <a:spcBef>
                <a:spcPct val="0"/>
              </a:spcBef>
              <a:spcAft>
                <a:spcPct val="0"/>
              </a:spcAft>
              <a:defRPr sz="2400">
                <a:latin typeface="Tahoma" pitchFamily="34" charset="0"/>
              </a:defRPr>
            </a:lvl7pPr>
            <a:lvl8pPr marL="3429000" indent="-228600" eaLnBrk="0" fontAlgn="base" hangingPunct="0">
              <a:spcBef>
                <a:spcPct val="0"/>
              </a:spcBef>
              <a:spcAft>
                <a:spcPct val="0"/>
              </a:spcAft>
              <a:defRPr sz="2400">
                <a:latin typeface="Tahoma" pitchFamily="34" charset="0"/>
              </a:defRPr>
            </a:lvl8pPr>
            <a:lvl9pPr marL="3886200" indent="-228600" eaLnBrk="0" fontAlgn="base" hangingPunct="0">
              <a:spcBef>
                <a:spcPct val="0"/>
              </a:spcBef>
              <a:spcAft>
                <a:spcPct val="0"/>
              </a:spcAft>
              <a:defRPr sz="2400">
                <a:latin typeface="Tahoma" pitchFamily="34" charset="0"/>
              </a:defRPr>
            </a:lvl9pPr>
          </a:lstStyle>
          <a:p>
            <a:r>
              <a:rPr lang="en-US" dirty="0">
                <a:solidFill>
                  <a:schemeClr val="tx1"/>
                </a:solidFill>
                <a:latin typeface="+mn-lt"/>
              </a:rPr>
              <a:t>&gt; 40,000 men circumcised</a:t>
            </a:r>
          </a:p>
        </p:txBody>
      </p:sp>
      <p:cxnSp>
        <p:nvCxnSpPr>
          <p:cNvPr id="24" name="Straight Connector 23"/>
          <p:cNvCxnSpPr/>
          <p:nvPr/>
        </p:nvCxnSpPr>
        <p:spPr>
          <a:xfrm rot="5400000">
            <a:off x="6819900" y="4381500"/>
            <a:ext cx="3429000" cy="0"/>
          </a:xfrm>
          <a:prstGeom prst="line">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9717" name="TextBox 8"/>
          <p:cNvSpPr txBox="1">
            <a:spLocks noChangeArrowheads="1"/>
          </p:cNvSpPr>
          <p:nvPr/>
        </p:nvSpPr>
        <p:spPr bwMode="auto">
          <a:xfrm>
            <a:off x="9471700" y="224631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fontAlgn="base" hangingPunct="1">
              <a:spcBef>
                <a:spcPct val="0"/>
              </a:spcBef>
              <a:spcAft>
                <a:spcPct val="0"/>
              </a:spcAft>
            </a:pPr>
            <a:r>
              <a:rPr lang="en-US" dirty="0">
                <a:latin typeface="Gill Sans MT Condensed" pitchFamily="34" charset="0"/>
              </a:rPr>
              <a:t>JAN 12</a:t>
            </a:r>
          </a:p>
        </p:txBody>
      </p:sp>
      <p:sp>
        <p:nvSpPr>
          <p:cNvPr id="29718" name="TextBox 22"/>
          <p:cNvSpPr txBox="1">
            <a:spLocks noChangeArrowheads="1"/>
          </p:cNvSpPr>
          <p:nvPr/>
        </p:nvSpPr>
        <p:spPr bwMode="auto">
          <a:xfrm>
            <a:off x="8811904" y="5257800"/>
            <a:ext cx="205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fontAlgn="base">
              <a:spcBef>
                <a:spcPct val="0"/>
              </a:spcBef>
              <a:spcAft>
                <a:spcPct val="0"/>
              </a:spcAft>
              <a:defRPr sz="2000">
                <a:solidFill>
                  <a:srgbClr val="FFFFFF"/>
                </a:solidFill>
                <a:latin typeface="Quicksand Bold" pitchFamily="50" charset="0"/>
              </a:defRPr>
            </a:lvl1pPr>
            <a:lvl2pPr marL="742950" indent="-285750" eaLnBrk="0" hangingPunct="0">
              <a:defRPr sz="2400">
                <a:latin typeface="Tahoma" pitchFamily="34" charset="0"/>
              </a:defRPr>
            </a:lvl2pPr>
            <a:lvl3pPr marL="1143000" indent="-228600" eaLnBrk="0" hangingPunct="0">
              <a:defRPr sz="2400">
                <a:latin typeface="Tahoma" pitchFamily="34" charset="0"/>
              </a:defRPr>
            </a:lvl3pPr>
            <a:lvl4pPr marL="1600200" indent="-228600" eaLnBrk="0" hangingPunct="0">
              <a:defRPr sz="2400">
                <a:latin typeface="Tahoma" pitchFamily="34" charset="0"/>
              </a:defRPr>
            </a:lvl4pPr>
            <a:lvl5pPr marL="2057400" indent="-228600" eaLnBrk="0" hangingPunct="0">
              <a:defRPr sz="2400">
                <a:latin typeface="Tahoma" pitchFamily="34" charset="0"/>
              </a:defRPr>
            </a:lvl5pPr>
            <a:lvl6pPr marL="2514600" indent="-228600" eaLnBrk="0" fontAlgn="base" hangingPunct="0">
              <a:spcBef>
                <a:spcPct val="0"/>
              </a:spcBef>
              <a:spcAft>
                <a:spcPct val="0"/>
              </a:spcAft>
              <a:defRPr sz="2400">
                <a:latin typeface="Tahoma" pitchFamily="34" charset="0"/>
              </a:defRPr>
            </a:lvl6pPr>
            <a:lvl7pPr marL="2971800" indent="-228600" eaLnBrk="0" fontAlgn="base" hangingPunct="0">
              <a:spcBef>
                <a:spcPct val="0"/>
              </a:spcBef>
              <a:spcAft>
                <a:spcPct val="0"/>
              </a:spcAft>
              <a:defRPr sz="2400">
                <a:latin typeface="Tahoma" pitchFamily="34" charset="0"/>
              </a:defRPr>
            </a:lvl7pPr>
            <a:lvl8pPr marL="3429000" indent="-228600" eaLnBrk="0" fontAlgn="base" hangingPunct="0">
              <a:spcBef>
                <a:spcPct val="0"/>
              </a:spcBef>
              <a:spcAft>
                <a:spcPct val="0"/>
              </a:spcAft>
              <a:defRPr sz="2400">
                <a:latin typeface="Tahoma" pitchFamily="34" charset="0"/>
              </a:defRPr>
            </a:lvl8pPr>
            <a:lvl9pPr marL="3886200" indent="-228600" eaLnBrk="0" fontAlgn="base" hangingPunct="0">
              <a:spcBef>
                <a:spcPct val="0"/>
              </a:spcBef>
              <a:spcAft>
                <a:spcPct val="0"/>
              </a:spcAft>
              <a:defRPr sz="2400">
                <a:latin typeface="Tahoma" pitchFamily="34" charset="0"/>
              </a:defRPr>
            </a:lvl9pPr>
          </a:lstStyle>
          <a:p>
            <a:r>
              <a:rPr lang="en-US" dirty="0">
                <a:solidFill>
                  <a:schemeClr val="tx1"/>
                </a:solidFill>
                <a:latin typeface="+mn-lt"/>
              </a:rPr>
              <a:t>&gt;320,000</a:t>
            </a:r>
          </a:p>
        </p:txBody>
      </p:sp>
      <p:cxnSp>
        <p:nvCxnSpPr>
          <p:cNvPr id="23" name="Straight Connector 22"/>
          <p:cNvCxnSpPr/>
          <p:nvPr/>
        </p:nvCxnSpPr>
        <p:spPr>
          <a:xfrm rot="5400000">
            <a:off x="8625840" y="3947160"/>
            <a:ext cx="2560320" cy="0"/>
          </a:xfrm>
          <a:prstGeom prst="line">
            <a:avLst/>
          </a:prstGeom>
          <a:ln>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77875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UNAIDS Ocean">
      <a:dk1>
        <a:sysClr val="windowText" lastClr="000000"/>
      </a:dk1>
      <a:lt1>
        <a:sysClr val="window" lastClr="FFFFFF"/>
      </a:lt1>
      <a:dk2>
        <a:srgbClr val="70C8BE"/>
      </a:dk2>
      <a:lt2>
        <a:srgbClr val="D8D5CF"/>
      </a:lt2>
      <a:accent1>
        <a:srgbClr val="70C8BE"/>
      </a:accent1>
      <a:accent2>
        <a:srgbClr val="E31837"/>
      </a:accent2>
      <a:accent3>
        <a:srgbClr val="00A99A"/>
      </a:accent3>
      <a:accent4>
        <a:srgbClr val="78BCC1"/>
      </a:accent4>
      <a:accent5>
        <a:srgbClr val="63CDF6"/>
      </a:accent5>
      <a:accent6>
        <a:srgbClr val="CDC884"/>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C00000"/>
      </a:accent6>
      <a:hlink>
        <a:srgbClr val="0563C1"/>
      </a:hlink>
      <a:folHlink>
        <a:srgbClr val="954F72"/>
      </a:folHlink>
    </a:clrScheme>
    <a:fontScheme name="Custom 3">
      <a:majorFont>
        <a:latin typeface="Inter 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Custom 4">
      <a:dk1>
        <a:srgbClr val="FFF99D"/>
      </a:dk1>
      <a:lt1>
        <a:srgbClr val="FF0000"/>
      </a:lt1>
      <a:dk2>
        <a:srgbClr val="002060"/>
      </a:dk2>
      <a:lt2>
        <a:srgbClr val="FFFCCB"/>
      </a:lt2>
      <a:accent1>
        <a:srgbClr val="0F6FC6"/>
      </a:accent1>
      <a:accent2>
        <a:srgbClr val="0B9B74"/>
      </a:accent2>
      <a:accent3>
        <a:srgbClr val="0BD0D9"/>
      </a:accent3>
      <a:accent4>
        <a:srgbClr val="10CF9B"/>
      </a:accent4>
      <a:accent5>
        <a:srgbClr val="0F6FC6"/>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Custom 12">
      <a:dk1>
        <a:srgbClr val="113861"/>
      </a:dk1>
      <a:lt1>
        <a:sysClr val="window" lastClr="FFFFFF"/>
      </a:lt1>
      <a:dk2>
        <a:srgbClr val="FF8800"/>
      </a:dk2>
      <a:lt2>
        <a:srgbClr val="E7DEC9"/>
      </a:lt2>
      <a:accent1>
        <a:srgbClr val="3891A7"/>
      </a:accent1>
      <a:accent2>
        <a:srgbClr val="000000"/>
      </a:accent2>
      <a:accent3>
        <a:srgbClr val="C32D2E"/>
      </a:accent3>
      <a:accent4>
        <a:srgbClr val="84AA33"/>
      </a:accent4>
      <a:accent5>
        <a:srgbClr val="964305"/>
      </a:accent5>
      <a:accent6>
        <a:srgbClr val="475A8D"/>
      </a:accent6>
      <a:hlink>
        <a:srgbClr val="8DC765"/>
      </a:hlink>
      <a:folHlink>
        <a:srgbClr val="AA8A14"/>
      </a:folHlink>
    </a:clrScheme>
    <a:fontScheme name="Custom 7">
      <a:majorFont>
        <a:latin typeface="Avenir"/>
        <a:ea typeface=""/>
        <a:cs typeface=""/>
      </a:majorFont>
      <a:minorFont>
        <a:latin typeface="Aveni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Custom 12">
      <a:dk1>
        <a:srgbClr val="113861"/>
      </a:dk1>
      <a:lt1>
        <a:sysClr val="window" lastClr="FFFFFF"/>
      </a:lt1>
      <a:dk2>
        <a:srgbClr val="FF8800"/>
      </a:dk2>
      <a:lt2>
        <a:srgbClr val="E7DEC9"/>
      </a:lt2>
      <a:accent1>
        <a:srgbClr val="3891A7"/>
      </a:accent1>
      <a:accent2>
        <a:srgbClr val="000000"/>
      </a:accent2>
      <a:accent3>
        <a:srgbClr val="C32D2E"/>
      </a:accent3>
      <a:accent4>
        <a:srgbClr val="84AA33"/>
      </a:accent4>
      <a:accent5>
        <a:srgbClr val="964305"/>
      </a:accent5>
      <a:accent6>
        <a:srgbClr val="475A8D"/>
      </a:accent6>
      <a:hlink>
        <a:srgbClr val="8DC765"/>
      </a:hlink>
      <a:folHlink>
        <a:srgbClr val="AA8A14"/>
      </a:folHlink>
    </a:clrScheme>
    <a:fontScheme name="Custom 7">
      <a:majorFont>
        <a:latin typeface="Avenir"/>
        <a:ea typeface=""/>
        <a:cs typeface=""/>
      </a:majorFont>
      <a:minorFont>
        <a:latin typeface="Aveni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20384</TotalTime>
  <Words>3542</Words>
  <Application>Microsoft Office PowerPoint</Application>
  <PresentationFormat>Widescreen</PresentationFormat>
  <Paragraphs>479</Paragraphs>
  <Slides>61</Slides>
  <Notes>61</Notes>
  <HiddenSlides>0</HiddenSlides>
  <MMClips>0</MMClips>
  <ScaleCrop>false</ScaleCrop>
  <HeadingPairs>
    <vt:vector size="6" baseType="variant">
      <vt:variant>
        <vt:lpstr>Fonts Used</vt:lpstr>
      </vt:variant>
      <vt:variant>
        <vt:i4>19</vt:i4>
      </vt:variant>
      <vt:variant>
        <vt:lpstr>Theme</vt:lpstr>
      </vt:variant>
      <vt:variant>
        <vt:i4>8</vt:i4>
      </vt:variant>
      <vt:variant>
        <vt:lpstr>Slide Titles</vt:lpstr>
      </vt:variant>
      <vt:variant>
        <vt:i4>61</vt:i4>
      </vt:variant>
    </vt:vector>
  </HeadingPairs>
  <TitlesOfParts>
    <vt:vector size="88" baseType="lpstr">
      <vt:lpstr>ＭＳ Ｐゴシック</vt:lpstr>
      <vt:lpstr>Arial</vt:lpstr>
      <vt:lpstr>Arial Unicode MS</vt:lpstr>
      <vt:lpstr>Avenir</vt:lpstr>
      <vt:lpstr>Avenir Black</vt:lpstr>
      <vt:lpstr>Avenir Light</vt:lpstr>
      <vt:lpstr>Calibri</vt:lpstr>
      <vt:lpstr>Calibri (Body)</vt:lpstr>
      <vt:lpstr>Calisto MT</vt:lpstr>
      <vt:lpstr>Georgia</vt:lpstr>
      <vt:lpstr>Gill Sans MT</vt:lpstr>
      <vt:lpstr>Gill Sans MT Condensed</vt:lpstr>
      <vt:lpstr>Inter</vt:lpstr>
      <vt:lpstr>Inter Bold</vt:lpstr>
      <vt:lpstr>Perspective Sans</vt:lpstr>
      <vt:lpstr>Quicksand Bold</vt:lpstr>
      <vt:lpstr>Tahoma</vt:lpstr>
      <vt:lpstr>Times New Roman</vt:lpstr>
      <vt:lpstr>Verdana</vt:lpstr>
      <vt:lpstr>Office Theme</vt:lpstr>
      <vt:lpstr>1_Default Design</vt:lpstr>
      <vt:lpstr>2_Office Theme</vt:lpstr>
      <vt:lpstr>5_Office Theme</vt:lpstr>
      <vt:lpstr>6_Office Theme</vt:lpstr>
      <vt:lpstr>7_Office Theme</vt:lpstr>
      <vt:lpstr>8_Office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Intervention: SMS after MC</vt:lpstr>
      <vt:lpstr>Rationale</vt:lpstr>
      <vt:lpstr>SMS Software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Co-Design of Intervention SMS</vt:lpstr>
      <vt:lpstr>Co-Design of Intervention SMS</vt:lpstr>
      <vt:lpstr>Pilot of Intervention SMS</vt:lpstr>
      <vt:lpstr>Pilot of Intervention SMS</vt:lpstr>
      <vt:lpstr>PowerPoint Presentation</vt:lpstr>
      <vt:lpstr>PowerPoint Presentation</vt:lpstr>
      <vt:lpstr>PowerPoint Presentation</vt:lpstr>
      <vt:lpstr>PowerPoint Presentation</vt:lpstr>
      <vt:lpstr>Time to infant HIV testing</vt:lpstr>
      <vt:lpstr>Time to clinic attendance</vt:lpstr>
      <vt:lpstr>Theory based, co-designed, individually tailored two-way SMS text messaging led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Preview 10 Rack 2</cp:lastModifiedBy>
  <cp:revision>170</cp:revision>
  <dcterms:created xsi:type="dcterms:W3CDTF">2016-11-18T16:22:40Z</dcterms:created>
  <dcterms:modified xsi:type="dcterms:W3CDTF">2024-07-20T05:52:00Z</dcterms:modified>
</cp:coreProperties>
</file>