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4"/>
  </p:sldMasterIdLst>
  <p:notesMasterIdLst>
    <p:notesMasterId r:id="rId16"/>
  </p:notesMasterIdLst>
  <p:sldIdLst>
    <p:sldId id="266" r:id="rId5"/>
    <p:sldId id="257" r:id="rId6"/>
    <p:sldId id="273" r:id="rId7"/>
    <p:sldId id="269" r:id="rId8"/>
    <p:sldId id="262" r:id="rId9"/>
    <p:sldId id="275" r:id="rId10"/>
    <p:sldId id="272" r:id="rId11"/>
    <p:sldId id="276" r:id="rId12"/>
    <p:sldId id="274" r:id="rId13"/>
    <p:sldId id="261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58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1DB90-6EA4-43E0-B81E-391E35E08E1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0F1D4E-8F8A-4AE4-AF6C-B9F2500A6D73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1800" dirty="0"/>
            <a:t>Ask</a:t>
          </a:r>
        </a:p>
        <a:p>
          <a:r>
            <a:rPr lang="en-US" sz="1800" dirty="0"/>
            <a:t>Acquire</a:t>
          </a:r>
        </a:p>
        <a:p>
          <a:r>
            <a:rPr lang="en-US" sz="1800" dirty="0"/>
            <a:t>Appraise</a:t>
          </a:r>
        </a:p>
        <a:p>
          <a:r>
            <a:rPr lang="en-US" sz="1800" dirty="0"/>
            <a:t>Aggregate</a:t>
          </a:r>
        </a:p>
        <a:p>
          <a:r>
            <a:rPr lang="en-US" sz="1800" dirty="0"/>
            <a:t>Apply</a:t>
          </a:r>
        </a:p>
        <a:p>
          <a:r>
            <a:rPr lang="en-US" sz="1800" dirty="0"/>
            <a:t>Assess</a:t>
          </a:r>
        </a:p>
      </dgm:t>
    </dgm:pt>
    <dgm:pt modelId="{C6BB370E-D1D0-4760-BAE0-C78FED7DAED5}" type="parTrans" cxnId="{125DAA84-930A-4463-893C-2D4EF5E36115}">
      <dgm:prSet/>
      <dgm:spPr/>
      <dgm:t>
        <a:bodyPr/>
        <a:lstStyle/>
        <a:p>
          <a:endParaRPr lang="en-US"/>
        </a:p>
      </dgm:t>
    </dgm:pt>
    <dgm:pt modelId="{B5906953-5E8F-4F4B-A50E-46CF88914D2F}" type="sibTrans" cxnId="{125DAA84-930A-4463-893C-2D4EF5E36115}">
      <dgm:prSet/>
      <dgm:spPr/>
      <dgm:t>
        <a:bodyPr/>
        <a:lstStyle/>
        <a:p>
          <a:endParaRPr lang="en-US"/>
        </a:p>
      </dgm:t>
    </dgm:pt>
    <dgm:pt modelId="{B77EBD6E-BF1C-4C1A-9808-AE4088B188E5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1600" dirty="0"/>
            <a:t>Scientific Literature</a:t>
          </a:r>
        </a:p>
      </dgm:t>
    </dgm:pt>
    <dgm:pt modelId="{DF045C69-1A88-41A2-B222-209CC141AB69}" type="parTrans" cxnId="{65A1C41D-4A59-4074-B9DE-DD415FD13B28}">
      <dgm:prSet/>
      <dgm:spPr/>
      <dgm:t>
        <a:bodyPr/>
        <a:lstStyle/>
        <a:p>
          <a:endParaRPr lang="en-US"/>
        </a:p>
      </dgm:t>
    </dgm:pt>
    <dgm:pt modelId="{F2238019-26AD-4B92-95F8-14D6E648EE2D}" type="sibTrans" cxnId="{65A1C41D-4A59-4074-B9DE-DD415FD13B28}">
      <dgm:prSet/>
      <dgm:spPr/>
      <dgm:t>
        <a:bodyPr/>
        <a:lstStyle/>
        <a:p>
          <a:endParaRPr lang="en-US"/>
        </a:p>
      </dgm:t>
    </dgm:pt>
    <dgm:pt modelId="{CF61B792-DE9B-46FD-9571-141A98380EE6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2100" dirty="0" err="1"/>
            <a:t>Stakeholders</a:t>
          </a:r>
          <a:r>
            <a:rPr lang="en-US" sz="300" dirty="0" err="1"/>
            <a:t>s</a:t>
          </a:r>
          <a:endParaRPr lang="en-US" sz="300" dirty="0"/>
        </a:p>
      </dgm:t>
    </dgm:pt>
    <dgm:pt modelId="{DE89F32B-F1A9-46F1-B1A6-36ED36054776}" type="parTrans" cxnId="{047F4ECD-A0BF-487D-9176-B9B66B70E05F}">
      <dgm:prSet/>
      <dgm:spPr/>
      <dgm:t>
        <a:bodyPr/>
        <a:lstStyle/>
        <a:p>
          <a:endParaRPr lang="en-US"/>
        </a:p>
      </dgm:t>
    </dgm:pt>
    <dgm:pt modelId="{92201AB0-A3D9-4462-ABD8-D220B1397989}" type="sibTrans" cxnId="{047F4ECD-A0BF-487D-9176-B9B66B70E05F}">
      <dgm:prSet/>
      <dgm:spPr/>
      <dgm:t>
        <a:bodyPr/>
        <a:lstStyle/>
        <a:p>
          <a:endParaRPr lang="en-US"/>
        </a:p>
      </dgm:t>
    </dgm:pt>
    <dgm:pt modelId="{53C0E031-9821-475C-9E63-B19BD2DDC072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1800" dirty="0"/>
            <a:t>Organizational </a:t>
          </a:r>
        </a:p>
        <a:p>
          <a:r>
            <a:rPr lang="en-US" sz="1800" dirty="0"/>
            <a:t>Data</a:t>
          </a:r>
        </a:p>
      </dgm:t>
    </dgm:pt>
    <dgm:pt modelId="{AE4392D8-B35D-4BEE-BF18-6BB08E5F893F}" type="parTrans" cxnId="{564E48C8-7FC0-4A2C-8EA0-F5E0CE8470C8}">
      <dgm:prSet/>
      <dgm:spPr/>
      <dgm:t>
        <a:bodyPr/>
        <a:lstStyle/>
        <a:p>
          <a:endParaRPr lang="en-US"/>
        </a:p>
      </dgm:t>
    </dgm:pt>
    <dgm:pt modelId="{DF482169-9FFF-4B5C-95A1-33FB784E5128}" type="sibTrans" cxnId="{564E48C8-7FC0-4A2C-8EA0-F5E0CE8470C8}">
      <dgm:prSet/>
      <dgm:spPr/>
      <dgm:t>
        <a:bodyPr/>
        <a:lstStyle/>
        <a:p>
          <a:endParaRPr lang="en-US"/>
        </a:p>
      </dgm:t>
    </dgm:pt>
    <dgm:pt modelId="{34A3031E-1D91-42EF-AE38-59700D9544A4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1600" dirty="0"/>
            <a:t>Practitioners/</a:t>
          </a:r>
        </a:p>
        <a:p>
          <a:r>
            <a:rPr lang="en-US" sz="1600" dirty="0"/>
            <a:t>Implementers</a:t>
          </a:r>
        </a:p>
      </dgm:t>
    </dgm:pt>
    <dgm:pt modelId="{48B2CD40-3083-4364-BAFD-19CB587C6A49}" type="parTrans" cxnId="{1A554108-873A-4A4C-BB12-BD119E3FC619}">
      <dgm:prSet/>
      <dgm:spPr/>
      <dgm:t>
        <a:bodyPr/>
        <a:lstStyle/>
        <a:p>
          <a:endParaRPr lang="en-US"/>
        </a:p>
      </dgm:t>
    </dgm:pt>
    <dgm:pt modelId="{28B3A555-EEDF-424A-AFE2-01F0B4AF8ED7}" type="sibTrans" cxnId="{1A554108-873A-4A4C-BB12-BD119E3FC619}">
      <dgm:prSet/>
      <dgm:spPr/>
      <dgm:t>
        <a:bodyPr/>
        <a:lstStyle/>
        <a:p>
          <a:endParaRPr lang="en-US"/>
        </a:p>
      </dgm:t>
    </dgm:pt>
    <dgm:pt modelId="{50D9AD37-7ED5-4F31-A3D8-698C8C3CAAA4}" type="pres">
      <dgm:prSet presAssocID="{0D11DB90-6EA4-43E0-B81E-391E35E08E1C}" presName="composite" presStyleCnt="0">
        <dgm:presLayoutVars>
          <dgm:chMax val="1"/>
          <dgm:dir/>
          <dgm:resizeHandles val="exact"/>
        </dgm:presLayoutVars>
      </dgm:prSet>
      <dgm:spPr/>
    </dgm:pt>
    <dgm:pt modelId="{D2422823-EE33-4757-AE70-E332CC00C54E}" type="pres">
      <dgm:prSet presAssocID="{0D11DB90-6EA4-43E0-B81E-391E35E08E1C}" presName="radial" presStyleCnt="0">
        <dgm:presLayoutVars>
          <dgm:animLvl val="ctr"/>
        </dgm:presLayoutVars>
      </dgm:prSet>
      <dgm:spPr/>
    </dgm:pt>
    <dgm:pt modelId="{772B4561-46BC-4CAA-9CFA-CC9AB303E0F0}" type="pres">
      <dgm:prSet presAssocID="{3C0F1D4E-8F8A-4AE4-AF6C-B9F2500A6D73}" presName="centerShape" presStyleLbl="vennNode1" presStyleIdx="0" presStyleCnt="5" custScaleX="83382" custScaleY="82236"/>
      <dgm:spPr/>
    </dgm:pt>
    <dgm:pt modelId="{AA192016-A240-4AD5-9258-5330A498ACE9}" type="pres">
      <dgm:prSet presAssocID="{B77EBD6E-BF1C-4C1A-9808-AE4088B188E5}" presName="node" presStyleLbl="vennNode1" presStyleIdx="1" presStyleCnt="5" custScaleX="162713" custRadScaleRad="155663" custRadScaleInc="55572">
        <dgm:presLayoutVars>
          <dgm:bulletEnabled val="1"/>
        </dgm:presLayoutVars>
      </dgm:prSet>
      <dgm:spPr/>
    </dgm:pt>
    <dgm:pt modelId="{DF12CEBA-B3C5-4D71-AE7A-9E29F78DAF39}" type="pres">
      <dgm:prSet presAssocID="{CF61B792-DE9B-46FD-9571-141A98380EE6}" presName="node" presStyleLbl="vennNode1" presStyleIdx="2" presStyleCnt="5" custScaleX="234139" custScaleY="140639" custRadScaleRad="162511" custRadScaleInc="35582">
        <dgm:presLayoutVars>
          <dgm:bulletEnabled val="1"/>
        </dgm:presLayoutVars>
      </dgm:prSet>
      <dgm:spPr/>
    </dgm:pt>
    <dgm:pt modelId="{06D5175E-726E-46A8-8E10-FFB4F83EEF43}" type="pres">
      <dgm:prSet presAssocID="{53C0E031-9821-475C-9E63-B19BD2DDC072}" presName="node" presStyleLbl="vennNode1" presStyleIdx="3" presStyleCnt="5" custScaleX="189202" custScaleY="144959" custRadScaleRad="192337" custRadScaleInc="67246">
        <dgm:presLayoutVars>
          <dgm:bulletEnabled val="1"/>
        </dgm:presLayoutVars>
      </dgm:prSet>
      <dgm:spPr/>
    </dgm:pt>
    <dgm:pt modelId="{D3FD5DD7-E107-4A17-A138-6403C1B90FDC}" type="pres">
      <dgm:prSet presAssocID="{34A3031E-1D91-42EF-AE38-59700D9544A4}" presName="node" presStyleLbl="vennNode1" presStyleIdx="4" presStyleCnt="5" custScaleX="178309" custScaleY="124473" custRadScaleRad="178957" custRadScaleInc="35189">
        <dgm:presLayoutVars>
          <dgm:bulletEnabled val="1"/>
        </dgm:presLayoutVars>
      </dgm:prSet>
      <dgm:spPr/>
    </dgm:pt>
  </dgm:ptLst>
  <dgm:cxnLst>
    <dgm:cxn modelId="{1A554108-873A-4A4C-BB12-BD119E3FC619}" srcId="{3C0F1D4E-8F8A-4AE4-AF6C-B9F2500A6D73}" destId="{34A3031E-1D91-42EF-AE38-59700D9544A4}" srcOrd="3" destOrd="0" parTransId="{48B2CD40-3083-4364-BAFD-19CB587C6A49}" sibTransId="{28B3A555-EEDF-424A-AFE2-01F0B4AF8ED7}"/>
    <dgm:cxn modelId="{65A1C41D-4A59-4074-B9DE-DD415FD13B28}" srcId="{3C0F1D4E-8F8A-4AE4-AF6C-B9F2500A6D73}" destId="{B77EBD6E-BF1C-4C1A-9808-AE4088B188E5}" srcOrd="0" destOrd="0" parTransId="{DF045C69-1A88-41A2-B222-209CC141AB69}" sibTransId="{F2238019-26AD-4B92-95F8-14D6E648EE2D}"/>
    <dgm:cxn modelId="{9A58A233-22BB-4999-B4FF-E76A9068BC6F}" type="presOf" srcId="{CF61B792-DE9B-46FD-9571-141A98380EE6}" destId="{DF12CEBA-B3C5-4D71-AE7A-9E29F78DAF39}" srcOrd="0" destOrd="0" presId="urn:microsoft.com/office/officeart/2005/8/layout/radial3"/>
    <dgm:cxn modelId="{C27D2E37-C779-4D46-B88E-498D7F322294}" type="presOf" srcId="{3C0F1D4E-8F8A-4AE4-AF6C-B9F2500A6D73}" destId="{772B4561-46BC-4CAA-9CFA-CC9AB303E0F0}" srcOrd="0" destOrd="0" presId="urn:microsoft.com/office/officeart/2005/8/layout/radial3"/>
    <dgm:cxn modelId="{125DAA84-930A-4463-893C-2D4EF5E36115}" srcId="{0D11DB90-6EA4-43E0-B81E-391E35E08E1C}" destId="{3C0F1D4E-8F8A-4AE4-AF6C-B9F2500A6D73}" srcOrd="0" destOrd="0" parTransId="{C6BB370E-D1D0-4760-BAE0-C78FED7DAED5}" sibTransId="{B5906953-5E8F-4F4B-A50E-46CF88914D2F}"/>
    <dgm:cxn modelId="{0148098B-443E-4D55-BDCA-2B9ECD660C73}" type="presOf" srcId="{B77EBD6E-BF1C-4C1A-9808-AE4088B188E5}" destId="{AA192016-A240-4AD5-9258-5330A498ACE9}" srcOrd="0" destOrd="0" presId="urn:microsoft.com/office/officeart/2005/8/layout/radial3"/>
    <dgm:cxn modelId="{E6346DBA-364E-465F-900E-1FA471D49EA5}" type="presOf" srcId="{53C0E031-9821-475C-9E63-B19BD2DDC072}" destId="{06D5175E-726E-46A8-8E10-FFB4F83EEF43}" srcOrd="0" destOrd="0" presId="urn:microsoft.com/office/officeart/2005/8/layout/radial3"/>
    <dgm:cxn modelId="{564E48C8-7FC0-4A2C-8EA0-F5E0CE8470C8}" srcId="{3C0F1D4E-8F8A-4AE4-AF6C-B9F2500A6D73}" destId="{53C0E031-9821-475C-9E63-B19BD2DDC072}" srcOrd="2" destOrd="0" parTransId="{AE4392D8-B35D-4BEE-BF18-6BB08E5F893F}" sibTransId="{DF482169-9FFF-4B5C-95A1-33FB784E5128}"/>
    <dgm:cxn modelId="{A2CDBDC8-B9AF-4A43-8604-7B60E384AA2F}" type="presOf" srcId="{0D11DB90-6EA4-43E0-B81E-391E35E08E1C}" destId="{50D9AD37-7ED5-4F31-A3D8-698C8C3CAAA4}" srcOrd="0" destOrd="0" presId="urn:microsoft.com/office/officeart/2005/8/layout/radial3"/>
    <dgm:cxn modelId="{047F4ECD-A0BF-487D-9176-B9B66B70E05F}" srcId="{3C0F1D4E-8F8A-4AE4-AF6C-B9F2500A6D73}" destId="{CF61B792-DE9B-46FD-9571-141A98380EE6}" srcOrd="1" destOrd="0" parTransId="{DE89F32B-F1A9-46F1-B1A6-36ED36054776}" sibTransId="{92201AB0-A3D9-4462-ABD8-D220B1397989}"/>
    <dgm:cxn modelId="{7C856DF0-50AE-4F0F-B482-E66571F34457}" type="presOf" srcId="{34A3031E-1D91-42EF-AE38-59700D9544A4}" destId="{D3FD5DD7-E107-4A17-A138-6403C1B90FDC}" srcOrd="0" destOrd="0" presId="urn:microsoft.com/office/officeart/2005/8/layout/radial3"/>
    <dgm:cxn modelId="{63D61019-E6DA-4F29-8360-46370F78D49D}" type="presParOf" srcId="{50D9AD37-7ED5-4F31-A3D8-698C8C3CAAA4}" destId="{D2422823-EE33-4757-AE70-E332CC00C54E}" srcOrd="0" destOrd="0" presId="urn:microsoft.com/office/officeart/2005/8/layout/radial3"/>
    <dgm:cxn modelId="{A9EE16A9-B389-4A9A-A02D-78EE9AF718A7}" type="presParOf" srcId="{D2422823-EE33-4757-AE70-E332CC00C54E}" destId="{772B4561-46BC-4CAA-9CFA-CC9AB303E0F0}" srcOrd="0" destOrd="0" presId="urn:microsoft.com/office/officeart/2005/8/layout/radial3"/>
    <dgm:cxn modelId="{997D292F-0030-4085-A5B7-3BAA7E24BF61}" type="presParOf" srcId="{D2422823-EE33-4757-AE70-E332CC00C54E}" destId="{AA192016-A240-4AD5-9258-5330A498ACE9}" srcOrd="1" destOrd="0" presId="urn:microsoft.com/office/officeart/2005/8/layout/radial3"/>
    <dgm:cxn modelId="{543DD632-E985-430C-AC2F-F8B2D7B8CFE8}" type="presParOf" srcId="{D2422823-EE33-4757-AE70-E332CC00C54E}" destId="{DF12CEBA-B3C5-4D71-AE7A-9E29F78DAF39}" srcOrd="2" destOrd="0" presId="urn:microsoft.com/office/officeart/2005/8/layout/radial3"/>
    <dgm:cxn modelId="{7071DB44-15A1-4690-A843-0D860AA73988}" type="presParOf" srcId="{D2422823-EE33-4757-AE70-E332CC00C54E}" destId="{06D5175E-726E-46A8-8E10-FFB4F83EEF43}" srcOrd="3" destOrd="0" presId="urn:microsoft.com/office/officeart/2005/8/layout/radial3"/>
    <dgm:cxn modelId="{2D20B497-D867-43C4-B7A7-393571C794EA}" type="presParOf" srcId="{D2422823-EE33-4757-AE70-E332CC00C54E}" destId="{D3FD5DD7-E107-4A17-A138-6403C1B90FD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B4561-46BC-4CAA-9CFA-CC9AB303E0F0}">
      <dsp:nvSpPr>
        <dsp:cNvPr id="0" name=""/>
        <dsp:cNvSpPr/>
      </dsp:nvSpPr>
      <dsp:spPr>
        <a:xfrm>
          <a:off x="2768846" y="1176266"/>
          <a:ext cx="2259739" cy="2228681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Acquire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Appraise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Aggregate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Apply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Assess</a:t>
          </a:r>
        </a:p>
      </dsp:txBody>
      <dsp:txXfrm>
        <a:off x="3099777" y="1502649"/>
        <a:ext cx="1597877" cy="1575915"/>
      </dsp:txXfrm>
    </dsp:sp>
    <dsp:sp modelId="{AA192016-A240-4AD5-9258-5330A498ACE9}">
      <dsp:nvSpPr>
        <dsp:cNvPr id="0" name=""/>
        <dsp:cNvSpPr/>
      </dsp:nvSpPr>
      <dsp:spPr>
        <a:xfrm>
          <a:off x="4901302" y="-151820"/>
          <a:ext cx="2204846" cy="1355052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Scientific Literature</a:t>
          </a:r>
        </a:p>
      </dsp:txBody>
      <dsp:txXfrm>
        <a:off x="5224194" y="46623"/>
        <a:ext cx="1559062" cy="958166"/>
      </dsp:txXfrm>
    </dsp:sp>
    <dsp:sp modelId="{DF12CEBA-B3C5-4D71-AE7A-9E29F78DAF39}">
      <dsp:nvSpPr>
        <dsp:cNvPr id="0" name=""/>
        <dsp:cNvSpPr/>
      </dsp:nvSpPr>
      <dsp:spPr>
        <a:xfrm>
          <a:off x="4744068" y="2858643"/>
          <a:ext cx="3172706" cy="1905732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Stakeholders</a:t>
          </a:r>
          <a:r>
            <a:rPr lang="en-US" sz="300" kern="1200" dirty="0" err="1"/>
            <a:t>s</a:t>
          </a:r>
          <a:endParaRPr lang="en-US" sz="300" kern="1200" dirty="0"/>
        </a:p>
      </dsp:txBody>
      <dsp:txXfrm>
        <a:off x="5208700" y="3137731"/>
        <a:ext cx="2243442" cy="1347556"/>
      </dsp:txXfrm>
    </dsp:sp>
    <dsp:sp modelId="{06D5175E-726E-46A8-8E10-FFB4F83EEF43}">
      <dsp:nvSpPr>
        <dsp:cNvPr id="0" name=""/>
        <dsp:cNvSpPr/>
      </dsp:nvSpPr>
      <dsp:spPr>
        <a:xfrm>
          <a:off x="0" y="2978928"/>
          <a:ext cx="2563786" cy="1964270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Organizational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</a:t>
          </a:r>
        </a:p>
      </dsp:txBody>
      <dsp:txXfrm>
        <a:off x="375458" y="3266589"/>
        <a:ext cx="1812870" cy="1388948"/>
      </dsp:txXfrm>
    </dsp:sp>
    <dsp:sp modelId="{D3FD5DD7-E107-4A17-A138-6403C1B90FDC}">
      <dsp:nvSpPr>
        <dsp:cNvPr id="0" name=""/>
        <dsp:cNvSpPr/>
      </dsp:nvSpPr>
      <dsp:spPr>
        <a:xfrm>
          <a:off x="2546" y="0"/>
          <a:ext cx="2416180" cy="1686674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Practitioners/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Implementers</a:t>
          </a:r>
        </a:p>
      </dsp:txBody>
      <dsp:txXfrm>
        <a:off x="356387" y="247008"/>
        <a:ext cx="1708498" cy="1192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3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3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58000"/>
            <a:ext cx="7632704" cy="4057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1800"/>
            </a:lvl1pPr>
          </a:lstStyle>
          <a:p>
            <a:r>
              <a:rPr lang="en-GB" noProof="0" dirty="0">
                <a:solidFill>
                  <a:srgbClr val="2C90CF"/>
                </a:solidFill>
              </a:rPr>
              <a:t>Question1?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rgbClr val="2C90CF"/>
                </a:solidFill>
              </a:rPr>
              <a:t>Question2?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rgbClr val="2C90CF"/>
                </a:solidFill>
              </a:rPr>
              <a:t>Question3?</a:t>
            </a:r>
            <a:endParaRPr lang="en-GB" dirty="0"/>
          </a:p>
          <a:p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</a:p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561975"/>
            <a:ext cx="7632700" cy="110331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0425BB-4AFC-0A7F-D69B-AFD558616BAD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C4D40-64AF-619A-26D2-BCFCF400D637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</p:spTree>
    <p:extLst>
      <p:ext uri="{BB962C8B-B14F-4D97-AF65-F5344CB8AC3E}">
        <p14:creationId xmlns:p14="http://schemas.microsoft.com/office/powerpoint/2010/main" val="95435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471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21790-326B-DB22-0FD0-1775D2C0D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8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83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84" r:id="rId3"/>
    <p:sldLayoutId id="2147483690" r:id="rId4"/>
    <p:sldLayoutId id="2147483694" r:id="rId5"/>
    <p:sldLayoutId id="2147483691" r:id="rId6"/>
    <p:sldLayoutId id="2147483665" r:id="rId7"/>
    <p:sldLayoutId id="2147483667" r:id="rId8"/>
    <p:sldLayoutId id="2147483698" r:id="rId9"/>
    <p:sldLayoutId id="2147483699" r:id="rId10"/>
    <p:sldLayoutId id="2147483700" r:id="rId11"/>
    <p:sldLayoutId id="2147483696" r:id="rId12"/>
    <p:sldLayoutId id="2147483697" r:id="rId13"/>
    <p:sldLayoutId id="2147483674" r:id="rId14"/>
    <p:sldLayoutId id="2147483701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ZA" dirty="0"/>
              <a:t>Researcher and Implementer: Two Sides of the Same Coin?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ZA" sz="2000" dirty="0"/>
              <a:t>Reaching national scale: A focus on the Kenyan experience</a:t>
            </a:r>
            <a:endParaRPr lang="en-GB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Peter </a:t>
            </a:r>
            <a:r>
              <a:rPr lang="en-GB" dirty="0" err="1"/>
              <a:t>Cherutich</a:t>
            </a:r>
            <a:r>
              <a:rPr lang="en-GB" dirty="0"/>
              <a:t>, PhD, </a:t>
            </a:r>
            <a:r>
              <a:rPr lang="en-GB" dirty="0" err="1"/>
              <a:t>MBChB</a:t>
            </a:r>
            <a:r>
              <a:rPr lang="en-GB" dirty="0"/>
              <a:t>, MPH</a:t>
            </a:r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010A4E-4F36-9D4C-97C5-9AF4FEF49D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6388" y="2097091"/>
            <a:ext cx="7632700" cy="410368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noProof="0" dirty="0"/>
              <a:t>Important advantages </a:t>
            </a:r>
            <a:r>
              <a:rPr lang="en-GB" dirty="0"/>
              <a:t>of</a:t>
            </a:r>
            <a:r>
              <a:rPr lang="en-GB" noProof="0" dirty="0"/>
              <a:t> wearing both (all) hats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De-emphasize puritanism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Capacity building</a:t>
            </a:r>
            <a:endParaRPr lang="en-GB" dirty="0"/>
          </a:p>
          <a:p>
            <a:pPr marL="1143000" lvl="1" indent="-457200">
              <a:buFont typeface="+mj-lt"/>
              <a:buAutoNum type="arabicPeriod"/>
            </a:pPr>
            <a:r>
              <a:rPr lang="en-GB" dirty="0"/>
              <a:t>I</a:t>
            </a:r>
            <a:r>
              <a:rPr lang="en-GB" noProof="0" dirty="0" err="1"/>
              <a:t>mplementers</a:t>
            </a:r>
            <a:r>
              <a:rPr lang="en-GB" noProof="0" dirty="0"/>
              <a:t> on critical thinking and appraisal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GB" dirty="0"/>
              <a:t>Researchers on asking the relevant questions for implementers and policy makers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Integrate hybrid designs to meet implementer needs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Advocacy for Ministries of Health (Ministries of Implementation Science)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Evidence-based implementation should be the norm</a:t>
            </a:r>
            <a:endParaRPr lang="en-GB" noProof="0" dirty="0"/>
          </a:p>
          <a:p>
            <a:pPr marL="457200" indent="-457200">
              <a:buFont typeface="+mj-lt"/>
              <a:buAutoNum type="arabicPeriod"/>
            </a:pP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 Summary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C3AA59-AF57-4542-96DD-81773C010CCB}"/>
              </a:ext>
            </a:extLst>
          </p:cNvPr>
          <p:cNvSpPr/>
          <p:nvPr/>
        </p:nvSpPr>
        <p:spPr>
          <a:xfrm>
            <a:off x="442914" y="2097088"/>
            <a:ext cx="3293064" cy="41036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4" y="2097091"/>
            <a:ext cx="3636135" cy="410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738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095500"/>
            <a:ext cx="5956300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34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04" y="1665289"/>
            <a:ext cx="8392438" cy="442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Three or more sides of a coin!!</a:t>
            </a:r>
          </a:p>
        </p:txBody>
      </p: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79" y="1087630"/>
            <a:ext cx="7427612" cy="512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74B25A5-088C-2D05-BC66-379846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30843"/>
            <a:ext cx="7632700" cy="581025"/>
          </a:xfrm>
        </p:spPr>
        <p:txBody>
          <a:bodyPr>
            <a:noAutofit/>
          </a:bodyPr>
          <a:lstStyle/>
          <a:p>
            <a:r>
              <a:rPr lang="en-GB" sz="3600" dirty="0"/>
              <a:t>Nexus Between Implementation and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9557359" y="4283900"/>
            <a:ext cx="24551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Peterson HB et al, ; Lancet Commission on Evidence-Based Implementation in Global Health. Achieving justice in implementation: the Lancet Commission on Evidence-Based Implementation in Global Health. Lancet. 2023 Jul 15;402(10397):168-170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85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81C041-17DA-9120-4B84-2584CD3E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540702"/>
            <a:ext cx="5437187" cy="1553234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Why </a:t>
            </a:r>
            <a:r>
              <a:rPr lang="en-GB" dirty="0"/>
              <a:t>bother about evidence-based implementation</a:t>
            </a:r>
            <a:r>
              <a:rPr lang="en-GB" noProof="0" dirty="0"/>
              <a:t>? 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3352800"/>
            <a:ext cx="72104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780075" y="4192011"/>
            <a:ext cx="30999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Kruk ME et al,. Mortality due to low-quality health systems in the universal health coverage era: a systematic analysis of amenable deaths in 137 countries. Lancet. 2018 Nov 17;392(10160):2203-2212. </a:t>
            </a:r>
            <a:r>
              <a:rPr lang="en-US" sz="1200" dirty="0" err="1"/>
              <a:t>doi</a:t>
            </a:r>
            <a:r>
              <a:rPr lang="en-US" sz="1200" dirty="0"/>
              <a:t>: 10.1016/S0140-6736(18)31668-4. </a:t>
            </a:r>
            <a:r>
              <a:rPr lang="en-US" sz="1200" dirty="0" err="1"/>
              <a:t>Epub</a:t>
            </a:r>
            <a:r>
              <a:rPr lang="en-US" sz="1200" dirty="0"/>
              <a:t> 2018 Sep 5. Erratum in: Lancet. 2018 Nov 17;392(10160):2170.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40" y="1"/>
            <a:ext cx="5002059" cy="348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49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25DA-F81C-C741-8279-C9F4F58D2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 dirty="0"/>
              <a:t>Quality of Implementation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64F99-A088-7747-9AFC-33FF5B3D84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The Health Provider: The goose that lays the golden egg</a:t>
            </a:r>
            <a:endParaRPr lang="en-GB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Implementing as you generate evidence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3230050"/>
            <a:ext cx="5437187" cy="273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246467"/>
            <a:ext cx="5437188" cy="271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08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6391" y="215856"/>
            <a:ext cx="7632700" cy="1223964"/>
          </a:xfrm>
        </p:spPr>
        <p:txBody>
          <a:bodyPr>
            <a:normAutofit fontScale="90000"/>
          </a:bodyPr>
          <a:lstStyle/>
          <a:p>
            <a:r>
              <a:rPr lang="en-US" dirty="0"/>
              <a:t>From Research to Implementation: A gratifying experience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317495"/>
            <a:ext cx="5437187" cy="201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183890"/>
            <a:ext cx="5607158" cy="210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3" y="2076545"/>
            <a:ext cx="5437188" cy="294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17" y="5086795"/>
            <a:ext cx="6400800" cy="106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91617" y="6035179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Naughton B et </a:t>
            </a:r>
            <a:r>
              <a:rPr lang="en-US" sz="1100" dirty="0" err="1"/>
              <a:t>al,"I</a:t>
            </a:r>
            <a:r>
              <a:rPr lang="en-US" sz="1100" dirty="0"/>
              <a:t> feel good because I have saved their lives": Acceptability of assisted partner services among female index clients and male sexual partners in Kenya. PLOS Glob Public Health. 2023 May 24;3(5):e0001842.</a:t>
            </a:r>
          </a:p>
        </p:txBody>
      </p:sp>
    </p:spTree>
    <p:extLst>
      <p:ext uri="{BB962C8B-B14F-4D97-AF65-F5344CB8AC3E}">
        <p14:creationId xmlns:p14="http://schemas.microsoft.com/office/powerpoint/2010/main" val="392026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96AF1B-F244-74C0-0D34-CDE0EAF3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53019"/>
            <a:ext cx="7632700" cy="1223964"/>
          </a:xfrm>
        </p:spPr>
        <p:txBody>
          <a:bodyPr>
            <a:normAutofit/>
          </a:bodyPr>
          <a:lstStyle/>
          <a:p>
            <a:r>
              <a:rPr lang="en-GB" noProof="0" dirty="0"/>
              <a:t>What evidence do implementers require?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B6FA-761F-EBD1-45EC-E00DE08954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3352" y="2333045"/>
            <a:ext cx="3673478" cy="209913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/>
              <a:t>Scientific literature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Implementers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Organizational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</a:t>
            </a:r>
            <a:r>
              <a:rPr lang="en-GB" sz="2400" noProof="0" dirty="0" err="1"/>
              <a:t>takeholders</a:t>
            </a:r>
            <a:endParaRPr lang="en-GB" sz="2400" noProof="0" dirty="0"/>
          </a:p>
          <a:p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4499501"/>
              </p:ext>
            </p:extLst>
          </p:nvPr>
        </p:nvGraphicFramePr>
        <p:xfrm>
          <a:off x="3811712" y="1416328"/>
          <a:ext cx="8175696" cy="4885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Left-Right Arrow 1"/>
          <p:cNvSpPr/>
          <p:nvPr/>
        </p:nvSpPr>
        <p:spPr>
          <a:xfrm rot="1813340">
            <a:off x="5728891" y="2830420"/>
            <a:ext cx="999896" cy="484632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  <p:sp>
        <p:nvSpPr>
          <p:cNvPr id="7" name="Left-Right Arrow 6"/>
          <p:cNvSpPr/>
          <p:nvPr/>
        </p:nvSpPr>
        <p:spPr>
          <a:xfrm rot="19660411">
            <a:off x="8360049" y="2412235"/>
            <a:ext cx="899878" cy="484632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 rot="1891886">
            <a:off x="8380078" y="4353845"/>
            <a:ext cx="634652" cy="484632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 rot="19637028">
            <a:off x="5892962" y="4189860"/>
            <a:ext cx="902806" cy="484632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2" y="4968651"/>
            <a:ext cx="364835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48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68" y="1274914"/>
            <a:ext cx="7632700" cy="288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74B25A5-088C-2D05-BC66-379846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599" y="27596"/>
            <a:ext cx="7632700" cy="1437949"/>
          </a:xfrm>
        </p:spPr>
        <p:txBody>
          <a:bodyPr>
            <a:noAutofit/>
          </a:bodyPr>
          <a:lstStyle/>
          <a:p>
            <a:r>
              <a:rPr lang="en-GB" sz="3600" dirty="0"/>
              <a:t>Hybrid Study Designs to bridge the research-implementation gap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5868" y="5645395"/>
            <a:ext cx="366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Curran GM et al,. Med Care. 2012 Mar;50(3):217-26.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918" y="3459076"/>
            <a:ext cx="3933173" cy="28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04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25DA-F81C-C741-8279-C9F4F58D2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 dirty="0"/>
              <a:t>Why implementers should </a:t>
            </a:r>
            <a:r>
              <a:rPr lang="en-GB" noProof="0" dirty="0">
                <a:solidFill>
                  <a:srgbClr val="0070C0"/>
                </a:solidFill>
              </a:rPr>
              <a:t>understand</a:t>
            </a:r>
            <a:r>
              <a:rPr lang="en-GB" noProof="0" dirty="0"/>
              <a:t> research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64F99-A088-7747-9AFC-33FF5B3D84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 dirty="0"/>
              <a:t>Why researchers should engage implementers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Researcher-Implementer Interphase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To ask right questions-what, who, how?</a:t>
            </a:r>
          </a:p>
          <a:p>
            <a:r>
              <a:rPr lang="en-US" dirty="0"/>
              <a:t>Impact evaluation</a:t>
            </a:r>
          </a:p>
          <a:p>
            <a:r>
              <a:rPr lang="en-US" dirty="0"/>
              <a:t>When to de-implement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Refine research questions</a:t>
            </a:r>
          </a:p>
          <a:p>
            <a:r>
              <a:rPr lang="en-US" dirty="0"/>
              <a:t>Be responsive to stakeholders or community needs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2913" y="4446740"/>
            <a:ext cx="11005876" cy="20375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</a:rPr>
              <a:t>Advantages of wearing both/all hats</a:t>
            </a:r>
          </a:p>
          <a:p>
            <a:pPr algn="ctr"/>
            <a:r>
              <a:rPr lang="en-US" dirty="0"/>
              <a:t>Faster research pipeline</a:t>
            </a:r>
          </a:p>
          <a:p>
            <a:pPr algn="ctr"/>
            <a:r>
              <a:rPr lang="en-US" dirty="0"/>
              <a:t>Better quality of implementation and scale up</a:t>
            </a:r>
          </a:p>
          <a:p>
            <a:pPr algn="ctr"/>
            <a:r>
              <a:rPr lang="en-US" dirty="0"/>
              <a:t>Progress towards equity</a:t>
            </a:r>
          </a:p>
        </p:txBody>
      </p:sp>
    </p:spTree>
    <p:extLst>
      <p:ext uri="{BB962C8B-B14F-4D97-AF65-F5344CB8AC3E}">
        <p14:creationId xmlns:p14="http://schemas.microsoft.com/office/powerpoint/2010/main" val="4006688227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IDS-2024-Speaker-Oral-Abstract-template_Verdana.pptx" id="{D9B97BF0-DB50-F745-BF0F-0D1A065B25FE}" vid="{B43CC7F5-5CDE-164C-97FD-C0B942123F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4F99DBB262742A4AE100422DE421F" ma:contentTypeVersion="11" ma:contentTypeDescription="Create a new document." ma:contentTypeScope="" ma:versionID="832e76edd601bfa782d6f8cbfbf07bd5">
  <xsd:schema xmlns:xsd="http://www.w3.org/2001/XMLSchema" xmlns:xs="http://www.w3.org/2001/XMLSchema" xmlns:p="http://schemas.microsoft.com/office/2006/metadata/properties" xmlns:ns3="e6982dcd-cec2-4b5a-a710-4d000740cc94" targetNamespace="http://schemas.microsoft.com/office/2006/metadata/properties" ma:root="true" ma:fieldsID="fa45411596e02cb87bb16ab88f532210" ns3:_="">
    <xsd:import namespace="e6982dcd-cec2-4b5a-a710-4d000740cc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82dcd-cec2-4b5a-a710-4d000740cc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DA7DE6-F58D-440F-99B3-B783863F67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E5F045-8957-43FC-88CF-B9A83A83CAF2}">
  <ds:schemaRefs>
    <ds:schemaRef ds:uri="e6982dcd-cec2-4b5a-a710-4d000740cc9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D73220-584F-4AE3-B703-B60369881F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982dcd-cec2-4b5a-a710-4d000740cc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AIDS-2024-Speaker-Oral-Abstract-template_Verdana</Template>
  <TotalTime>1729</TotalTime>
  <Words>378</Words>
  <Application>Microsoft Office PowerPoint</Application>
  <PresentationFormat>Widescreen</PresentationFormat>
  <Paragraphs>56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IAS Ribbon Sans Bold</vt:lpstr>
      <vt:lpstr>IAS Ribbon Sans Regular</vt:lpstr>
      <vt:lpstr>Verdana</vt:lpstr>
      <vt:lpstr>Verdana Bold</vt:lpstr>
      <vt:lpstr>IAS2023</vt:lpstr>
      <vt:lpstr>Researcher and Implementer: Two Sides of the Same Coin?</vt:lpstr>
      <vt:lpstr>Three or more sides of a coin!!</vt:lpstr>
      <vt:lpstr>Nexus Between Implementation and Research</vt:lpstr>
      <vt:lpstr>Why bother about evidence-based implementation? </vt:lpstr>
      <vt:lpstr>Implementing as you generate evidence</vt:lpstr>
      <vt:lpstr>From Research to Implementation: A gratifying experience</vt:lpstr>
      <vt:lpstr>What evidence do implementers require?</vt:lpstr>
      <vt:lpstr>Hybrid Study Designs to bridge the research-implementation gap</vt:lpstr>
      <vt:lpstr>Researcher-Implementer Interphase</vt:lpstr>
      <vt:lpstr>In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Nisha Nadesanreddy</dc:creator>
  <cp:lastModifiedBy>Preview 8 Rack 2</cp:lastModifiedBy>
  <cp:revision>37</cp:revision>
  <dcterms:created xsi:type="dcterms:W3CDTF">2024-04-03T14:17:55Z</dcterms:created>
  <dcterms:modified xsi:type="dcterms:W3CDTF">2024-07-18T12:04:19Z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0x010100BE84F99DBB262742A4AE100422DE421F</vt:lpwstr>
  </property>
</Properties>
</file>