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80" r:id="rId4"/>
  </p:sldMasterIdLst>
  <p:notesMasterIdLst>
    <p:notesMasterId r:id="rId15"/>
  </p:notesMasterIdLst>
  <p:sldIdLst>
    <p:sldId id="266" r:id="rId5"/>
    <p:sldId id="286" r:id="rId6"/>
    <p:sldId id="287" r:id="rId7"/>
    <p:sldId id="291" r:id="rId8"/>
    <p:sldId id="288" r:id="rId9"/>
    <p:sldId id="290" r:id="rId10"/>
    <p:sldId id="295" r:id="rId11"/>
    <p:sldId id="296" r:id="rId12"/>
    <p:sldId id="292" r:id="rId13"/>
    <p:sldId id="4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0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A5D572-40CB-9E47-9397-06C34FCD3979}" v="2" dt="2024-07-12T22:23:19.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3"/>
    <p:restoredTop sz="85659"/>
  </p:normalViewPr>
  <p:slideViewPr>
    <p:cSldViewPr snapToGrid="0" snapToObjects="1">
      <p:cViewPr varScale="1">
        <p:scale>
          <a:sx n="102" d="100"/>
          <a:sy n="102" d="100"/>
        </p:scale>
        <p:origin x="978" y="11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E94FA-EC9B-FF46-AF27-4156F3BF3440}" type="doc">
      <dgm:prSet loTypeId="urn:microsoft.com/office/officeart/2005/8/layout/equation2" loCatId="" qsTypeId="urn:microsoft.com/office/officeart/2005/8/quickstyle/simple1" qsCatId="simple" csTypeId="urn:microsoft.com/office/officeart/2005/8/colors/accent1_2" csCatId="accent1" phldr="1"/>
      <dgm:spPr/>
    </dgm:pt>
    <dgm:pt modelId="{B04D8DC8-018F-6344-8C6D-2E881DE0941B}">
      <dgm:prSet phldrT="[Text]"/>
      <dgm:spPr/>
      <dgm:t>
        <a:bodyPr/>
        <a:lstStyle/>
        <a:p>
          <a:r>
            <a:rPr lang="en-GB"/>
            <a:t>Change commit-ment</a:t>
          </a:r>
        </a:p>
      </dgm:t>
    </dgm:pt>
    <dgm:pt modelId="{8AEF1C32-43B2-9A45-BB06-E1CC865C5E66}" type="parTrans" cxnId="{17E4A321-7272-7F4C-9D64-0F2AADECAD2D}">
      <dgm:prSet/>
      <dgm:spPr/>
      <dgm:t>
        <a:bodyPr/>
        <a:lstStyle/>
        <a:p>
          <a:endParaRPr lang="en-GB"/>
        </a:p>
      </dgm:t>
    </dgm:pt>
    <dgm:pt modelId="{436AA09D-7748-4C48-9509-41D5E045375C}" type="sibTrans" cxnId="{17E4A321-7272-7F4C-9D64-0F2AADECAD2D}">
      <dgm:prSet/>
      <dgm:spPr/>
      <dgm:t>
        <a:bodyPr/>
        <a:lstStyle/>
        <a:p>
          <a:endParaRPr lang="en-GB"/>
        </a:p>
      </dgm:t>
    </dgm:pt>
    <dgm:pt modelId="{E1CE9164-570B-7D44-A634-FEB7EE9D58D3}">
      <dgm:prSet phldrT="[Text]"/>
      <dgm:spPr/>
      <dgm:t>
        <a:bodyPr/>
        <a:lstStyle/>
        <a:p>
          <a:r>
            <a:rPr lang="en-GB"/>
            <a:t>Change efficacy</a:t>
          </a:r>
        </a:p>
      </dgm:t>
    </dgm:pt>
    <dgm:pt modelId="{F7CB7704-B054-9E4F-BF2A-4FCA0ADE8008}" type="parTrans" cxnId="{0F82856E-72E1-C84F-AACB-8F58EBF71D1B}">
      <dgm:prSet/>
      <dgm:spPr/>
      <dgm:t>
        <a:bodyPr/>
        <a:lstStyle/>
        <a:p>
          <a:endParaRPr lang="en-GB"/>
        </a:p>
      </dgm:t>
    </dgm:pt>
    <dgm:pt modelId="{C7D722A4-A556-574F-8076-B804B29341B4}" type="sibTrans" cxnId="{0F82856E-72E1-C84F-AACB-8F58EBF71D1B}">
      <dgm:prSet/>
      <dgm:spPr/>
      <dgm:t>
        <a:bodyPr/>
        <a:lstStyle/>
        <a:p>
          <a:endParaRPr lang="en-GB"/>
        </a:p>
      </dgm:t>
    </dgm:pt>
    <dgm:pt modelId="{03AFCCCB-27AA-7441-B009-924E70F3BF74}">
      <dgm:prSet phldrT="[Text]" custT="1"/>
      <dgm:spPr/>
      <dgm:t>
        <a:bodyPr lIns="0" tIns="0" rIns="0" bIns="0"/>
        <a:lstStyle/>
        <a:p>
          <a:r>
            <a:rPr lang="en-GB" sz="1800"/>
            <a:t>Readiness</a:t>
          </a:r>
        </a:p>
      </dgm:t>
    </dgm:pt>
    <dgm:pt modelId="{7F0F9F71-EBC1-8A47-A32B-BBC4E0DAFF15}" type="parTrans" cxnId="{29C55147-FBF7-954B-AFF4-6BC624154A8C}">
      <dgm:prSet/>
      <dgm:spPr/>
      <dgm:t>
        <a:bodyPr/>
        <a:lstStyle/>
        <a:p>
          <a:endParaRPr lang="en-GB"/>
        </a:p>
      </dgm:t>
    </dgm:pt>
    <dgm:pt modelId="{53780668-5EE1-5249-9947-01FBD3CDFD74}" type="sibTrans" cxnId="{29C55147-FBF7-954B-AFF4-6BC624154A8C}">
      <dgm:prSet/>
      <dgm:spPr/>
      <dgm:t>
        <a:bodyPr/>
        <a:lstStyle/>
        <a:p>
          <a:endParaRPr lang="en-GB"/>
        </a:p>
      </dgm:t>
    </dgm:pt>
    <dgm:pt modelId="{B290F48A-E83E-984A-AAE4-560EA7DF56DD}" type="pres">
      <dgm:prSet presAssocID="{BEEE94FA-EC9B-FF46-AF27-4156F3BF3440}" presName="Name0" presStyleCnt="0">
        <dgm:presLayoutVars>
          <dgm:dir/>
          <dgm:resizeHandles val="exact"/>
        </dgm:presLayoutVars>
      </dgm:prSet>
      <dgm:spPr/>
    </dgm:pt>
    <dgm:pt modelId="{054B876E-7933-C444-BCBF-8B78B0445DED}" type="pres">
      <dgm:prSet presAssocID="{BEEE94FA-EC9B-FF46-AF27-4156F3BF3440}" presName="vNodes" presStyleCnt="0"/>
      <dgm:spPr/>
    </dgm:pt>
    <dgm:pt modelId="{03542DF4-A9A5-3146-88C2-6A32B9E6514E}" type="pres">
      <dgm:prSet presAssocID="{B04D8DC8-018F-6344-8C6D-2E881DE0941B}" presName="node" presStyleLbl="node1" presStyleIdx="0" presStyleCnt="3" custScaleX="167462" custScaleY="167462">
        <dgm:presLayoutVars>
          <dgm:bulletEnabled val="1"/>
        </dgm:presLayoutVars>
      </dgm:prSet>
      <dgm:spPr/>
    </dgm:pt>
    <dgm:pt modelId="{A542CA8D-95E1-664B-9AD8-9FD31B3E7454}" type="pres">
      <dgm:prSet presAssocID="{436AA09D-7748-4C48-9509-41D5E045375C}" presName="spacerT" presStyleCnt="0"/>
      <dgm:spPr/>
    </dgm:pt>
    <dgm:pt modelId="{FD6616DC-83CF-9D41-8328-87557A99693C}" type="pres">
      <dgm:prSet presAssocID="{436AA09D-7748-4C48-9509-41D5E045375C}" presName="sibTrans" presStyleLbl="sibTrans2D1" presStyleIdx="0" presStyleCnt="2"/>
      <dgm:spPr/>
    </dgm:pt>
    <dgm:pt modelId="{68362596-11FA-754A-B272-D89932E75C1C}" type="pres">
      <dgm:prSet presAssocID="{436AA09D-7748-4C48-9509-41D5E045375C}" presName="spacerB" presStyleCnt="0"/>
      <dgm:spPr/>
    </dgm:pt>
    <dgm:pt modelId="{53DD6693-F13A-6B41-8345-F41A7983E5FB}" type="pres">
      <dgm:prSet presAssocID="{E1CE9164-570B-7D44-A634-FEB7EE9D58D3}" presName="node" presStyleLbl="node1" presStyleIdx="1" presStyleCnt="3" custScaleX="175667" custScaleY="175667">
        <dgm:presLayoutVars>
          <dgm:bulletEnabled val="1"/>
        </dgm:presLayoutVars>
      </dgm:prSet>
      <dgm:spPr/>
    </dgm:pt>
    <dgm:pt modelId="{14877D06-BDB6-D746-92CE-2DF09CF88996}" type="pres">
      <dgm:prSet presAssocID="{BEEE94FA-EC9B-FF46-AF27-4156F3BF3440}" presName="sibTransLast" presStyleLbl="sibTrans2D1" presStyleIdx="1" presStyleCnt="2" custScaleX="250634" custScaleY="142126" custLinFactNeighborX="-47811"/>
      <dgm:spPr/>
    </dgm:pt>
    <dgm:pt modelId="{3C3D4752-77AD-FB48-B46D-D55C7CFF1A6E}" type="pres">
      <dgm:prSet presAssocID="{BEEE94FA-EC9B-FF46-AF27-4156F3BF3440}" presName="connectorText" presStyleLbl="sibTrans2D1" presStyleIdx="1" presStyleCnt="2"/>
      <dgm:spPr/>
    </dgm:pt>
    <dgm:pt modelId="{89D820B3-A319-D44B-BB55-BCB9569E853C}" type="pres">
      <dgm:prSet presAssocID="{BEEE94FA-EC9B-FF46-AF27-4156F3BF3440}" presName="lastNode" presStyleLbl="node1" presStyleIdx="2" presStyleCnt="3">
        <dgm:presLayoutVars>
          <dgm:bulletEnabled val="1"/>
        </dgm:presLayoutVars>
      </dgm:prSet>
      <dgm:spPr/>
    </dgm:pt>
  </dgm:ptLst>
  <dgm:cxnLst>
    <dgm:cxn modelId="{17E4A321-7272-7F4C-9D64-0F2AADECAD2D}" srcId="{BEEE94FA-EC9B-FF46-AF27-4156F3BF3440}" destId="{B04D8DC8-018F-6344-8C6D-2E881DE0941B}" srcOrd="0" destOrd="0" parTransId="{8AEF1C32-43B2-9A45-BB06-E1CC865C5E66}" sibTransId="{436AA09D-7748-4C48-9509-41D5E045375C}"/>
    <dgm:cxn modelId="{084D8836-D8A0-9940-8115-B108F320D1E3}" type="presOf" srcId="{C7D722A4-A556-574F-8076-B804B29341B4}" destId="{3C3D4752-77AD-FB48-B46D-D55C7CFF1A6E}" srcOrd="1" destOrd="0" presId="urn:microsoft.com/office/officeart/2005/8/layout/equation2"/>
    <dgm:cxn modelId="{29C55147-FBF7-954B-AFF4-6BC624154A8C}" srcId="{BEEE94FA-EC9B-FF46-AF27-4156F3BF3440}" destId="{03AFCCCB-27AA-7441-B009-924E70F3BF74}" srcOrd="2" destOrd="0" parTransId="{7F0F9F71-EBC1-8A47-A32B-BBC4E0DAFF15}" sibTransId="{53780668-5EE1-5249-9947-01FBD3CDFD74}"/>
    <dgm:cxn modelId="{0F82856E-72E1-C84F-AACB-8F58EBF71D1B}" srcId="{BEEE94FA-EC9B-FF46-AF27-4156F3BF3440}" destId="{E1CE9164-570B-7D44-A634-FEB7EE9D58D3}" srcOrd="1" destOrd="0" parTransId="{F7CB7704-B054-9E4F-BF2A-4FCA0ADE8008}" sibTransId="{C7D722A4-A556-574F-8076-B804B29341B4}"/>
    <dgm:cxn modelId="{C78D5985-0ECE-364B-9A3A-18DD9C934C9E}" type="presOf" srcId="{E1CE9164-570B-7D44-A634-FEB7EE9D58D3}" destId="{53DD6693-F13A-6B41-8345-F41A7983E5FB}" srcOrd="0" destOrd="0" presId="urn:microsoft.com/office/officeart/2005/8/layout/equation2"/>
    <dgm:cxn modelId="{89E4B2B3-59E5-374B-AF13-9FAE5175A173}" type="presOf" srcId="{B04D8DC8-018F-6344-8C6D-2E881DE0941B}" destId="{03542DF4-A9A5-3146-88C2-6A32B9E6514E}" srcOrd="0" destOrd="0" presId="urn:microsoft.com/office/officeart/2005/8/layout/equation2"/>
    <dgm:cxn modelId="{C727B5B4-4A4F-AE4D-8629-C4F3D7E2CB76}" type="presOf" srcId="{BEEE94FA-EC9B-FF46-AF27-4156F3BF3440}" destId="{B290F48A-E83E-984A-AAE4-560EA7DF56DD}" srcOrd="0" destOrd="0" presId="urn:microsoft.com/office/officeart/2005/8/layout/equation2"/>
    <dgm:cxn modelId="{502DAAC3-7378-B148-9E27-33DF0BAF8721}" type="presOf" srcId="{436AA09D-7748-4C48-9509-41D5E045375C}" destId="{FD6616DC-83CF-9D41-8328-87557A99693C}" srcOrd="0" destOrd="0" presId="urn:microsoft.com/office/officeart/2005/8/layout/equation2"/>
    <dgm:cxn modelId="{DDA7EDEC-A393-C34E-981B-8C8A56708971}" type="presOf" srcId="{03AFCCCB-27AA-7441-B009-924E70F3BF74}" destId="{89D820B3-A319-D44B-BB55-BCB9569E853C}" srcOrd="0" destOrd="0" presId="urn:microsoft.com/office/officeart/2005/8/layout/equation2"/>
    <dgm:cxn modelId="{EF9282FA-3CDD-E24A-A3D2-67A5B645D4A0}" type="presOf" srcId="{C7D722A4-A556-574F-8076-B804B29341B4}" destId="{14877D06-BDB6-D746-92CE-2DF09CF88996}" srcOrd="0" destOrd="0" presId="urn:microsoft.com/office/officeart/2005/8/layout/equation2"/>
    <dgm:cxn modelId="{765FFB48-62FA-B44F-87F4-981E5846E9E6}" type="presParOf" srcId="{B290F48A-E83E-984A-AAE4-560EA7DF56DD}" destId="{054B876E-7933-C444-BCBF-8B78B0445DED}" srcOrd="0" destOrd="0" presId="urn:microsoft.com/office/officeart/2005/8/layout/equation2"/>
    <dgm:cxn modelId="{9B5767BF-A73B-CA46-91E5-CC228833D9B1}" type="presParOf" srcId="{054B876E-7933-C444-BCBF-8B78B0445DED}" destId="{03542DF4-A9A5-3146-88C2-6A32B9E6514E}" srcOrd="0" destOrd="0" presId="urn:microsoft.com/office/officeart/2005/8/layout/equation2"/>
    <dgm:cxn modelId="{671A0A99-5421-9A4F-BCF7-3015A13D62DA}" type="presParOf" srcId="{054B876E-7933-C444-BCBF-8B78B0445DED}" destId="{A542CA8D-95E1-664B-9AD8-9FD31B3E7454}" srcOrd="1" destOrd="0" presId="urn:microsoft.com/office/officeart/2005/8/layout/equation2"/>
    <dgm:cxn modelId="{7D547086-B4E2-9845-9C30-9B5BED54F849}" type="presParOf" srcId="{054B876E-7933-C444-BCBF-8B78B0445DED}" destId="{FD6616DC-83CF-9D41-8328-87557A99693C}" srcOrd="2" destOrd="0" presId="urn:microsoft.com/office/officeart/2005/8/layout/equation2"/>
    <dgm:cxn modelId="{1979B79E-F8B9-1B48-B2A4-573B0B639B1A}" type="presParOf" srcId="{054B876E-7933-C444-BCBF-8B78B0445DED}" destId="{68362596-11FA-754A-B272-D89932E75C1C}" srcOrd="3" destOrd="0" presId="urn:microsoft.com/office/officeart/2005/8/layout/equation2"/>
    <dgm:cxn modelId="{37E80B59-9AEF-544F-A847-1914A33B9BF5}" type="presParOf" srcId="{054B876E-7933-C444-BCBF-8B78B0445DED}" destId="{53DD6693-F13A-6B41-8345-F41A7983E5FB}" srcOrd="4" destOrd="0" presId="urn:microsoft.com/office/officeart/2005/8/layout/equation2"/>
    <dgm:cxn modelId="{24D95E35-52F9-014D-88F8-820B09BD272E}" type="presParOf" srcId="{B290F48A-E83E-984A-AAE4-560EA7DF56DD}" destId="{14877D06-BDB6-D746-92CE-2DF09CF88996}" srcOrd="1" destOrd="0" presId="urn:microsoft.com/office/officeart/2005/8/layout/equation2"/>
    <dgm:cxn modelId="{1B9AC070-92E5-F542-A9B8-48011AA74133}" type="presParOf" srcId="{14877D06-BDB6-D746-92CE-2DF09CF88996}" destId="{3C3D4752-77AD-FB48-B46D-D55C7CFF1A6E}" srcOrd="0" destOrd="0" presId="urn:microsoft.com/office/officeart/2005/8/layout/equation2"/>
    <dgm:cxn modelId="{D6999A71-779B-F745-BBB2-EDE461D97393}" type="presParOf" srcId="{B290F48A-E83E-984A-AAE4-560EA7DF56DD}" destId="{89D820B3-A319-D44B-BB55-BCB9569E853C}"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42DF4-A9A5-3146-88C2-6A32B9E6514E}">
      <dsp:nvSpPr>
        <dsp:cNvPr id="0" name=""/>
        <dsp:cNvSpPr/>
      </dsp:nvSpPr>
      <dsp:spPr>
        <a:xfrm>
          <a:off x="34912" y="292562"/>
          <a:ext cx="1411761" cy="14117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Change commit-ment</a:t>
          </a:r>
        </a:p>
      </dsp:txBody>
      <dsp:txXfrm>
        <a:off x="241660" y="499310"/>
        <a:ext cx="998265" cy="998265"/>
      </dsp:txXfrm>
    </dsp:sp>
    <dsp:sp modelId="{FD6616DC-83CF-9D41-8328-87557A99693C}">
      <dsp:nvSpPr>
        <dsp:cNvPr id="0" name=""/>
        <dsp:cNvSpPr/>
      </dsp:nvSpPr>
      <dsp:spPr>
        <a:xfrm>
          <a:off x="496313" y="1772778"/>
          <a:ext cx="488959" cy="48895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561125" y="1959756"/>
        <a:ext cx="359335" cy="115003"/>
      </dsp:txXfrm>
    </dsp:sp>
    <dsp:sp modelId="{53DD6693-F13A-6B41-8345-F41A7983E5FB}">
      <dsp:nvSpPr>
        <dsp:cNvPr id="0" name=""/>
        <dsp:cNvSpPr/>
      </dsp:nvSpPr>
      <dsp:spPr>
        <a:xfrm>
          <a:off x="327" y="2330192"/>
          <a:ext cx="1480932" cy="14809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Change efficacy</a:t>
          </a:r>
        </a:p>
      </dsp:txBody>
      <dsp:txXfrm>
        <a:off x="217204" y="2547069"/>
        <a:ext cx="1047178" cy="1047178"/>
      </dsp:txXfrm>
    </dsp:sp>
    <dsp:sp modelId="{14877D06-BDB6-D746-92CE-2DF09CF88996}">
      <dsp:nvSpPr>
        <dsp:cNvPr id="0" name=""/>
        <dsp:cNvSpPr/>
      </dsp:nvSpPr>
      <dsp:spPr>
        <a:xfrm>
          <a:off x="1277627" y="1828983"/>
          <a:ext cx="671911" cy="4457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277627" y="1918127"/>
        <a:ext cx="538195" cy="267431"/>
      </dsp:txXfrm>
    </dsp:sp>
    <dsp:sp modelId="{89D820B3-A319-D44B-BB55-BCB9569E853C}">
      <dsp:nvSpPr>
        <dsp:cNvPr id="0" name=""/>
        <dsp:cNvSpPr/>
      </dsp:nvSpPr>
      <dsp:spPr>
        <a:xfrm>
          <a:off x="1987079" y="1208809"/>
          <a:ext cx="1686067" cy="16860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a:t>Readiness</a:t>
          </a:r>
        </a:p>
      </dsp:txBody>
      <dsp:txXfrm>
        <a:off x="2233998" y="1455728"/>
        <a:ext cx="1192229" cy="119222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18/07/2024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a:effectLst/>
                <a:latin typeface="Aptos" panose="020B0004020202020204" pitchFamily="34" charset="0"/>
                <a:ea typeface="Aptos" panose="020B0004020202020204" pitchFamily="34" charset="0"/>
                <a:cs typeface="Times New Roman" panose="02020603050405020304" pitchFamily="18" charset="0"/>
              </a:rPr>
              <a:t>The World Health Organization recognizes </a:t>
            </a:r>
            <a:r>
              <a:rPr lang="is-IS" sz="1200" i="1" u="none">
                <a:effectLst/>
                <a:latin typeface="Aptos" panose="020B0004020202020204" pitchFamily="34" charset="0"/>
                <a:ea typeface="Aptos" panose="020B0004020202020204" pitchFamily="34" charset="0"/>
                <a:cs typeface="Times New Roman" panose="02020603050405020304" pitchFamily="18" charset="0"/>
              </a:rPr>
              <a:t>Leadership and Governance </a:t>
            </a:r>
            <a:r>
              <a:rPr lang="is-IS" sz="1200">
                <a:effectLst/>
                <a:latin typeface="Aptos" panose="020B0004020202020204" pitchFamily="34" charset="0"/>
                <a:ea typeface="Aptos" panose="020B0004020202020204" pitchFamily="34" charset="0"/>
                <a:cs typeface="Times New Roman" panose="02020603050405020304" pitchFamily="18" charset="0"/>
              </a:rPr>
              <a:t>as one of the six building blocks of health systems, and although in this context leaderhsip refers to the very top of the org chart or most central part of a generally centralized system, leadership at all levels impacts the responsiveness and outcomes of a health system. A second building block here is the </a:t>
            </a:r>
            <a:r>
              <a:rPr lang="is-IS" sz="1200" i="1">
                <a:effectLst/>
                <a:latin typeface="Aptos" panose="020B0004020202020204" pitchFamily="34" charset="0"/>
                <a:ea typeface="Aptos" panose="020B0004020202020204" pitchFamily="34" charset="0"/>
                <a:cs typeface="Times New Roman" panose="02020603050405020304" pitchFamily="18" charset="0"/>
              </a:rPr>
              <a:t>Health Workforce. </a:t>
            </a:r>
            <a:endParaRPr lang="en-IS" sz="1200" i="1">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BE8DCDC-D13C-2549-BE6A-717E9EED41AD}" type="slidenum">
              <a:rPr lang="en-GB" smtClean="0"/>
              <a:t>2</a:t>
            </a:fld>
            <a:endParaRPr lang="en-GB"/>
          </a:p>
        </p:txBody>
      </p:sp>
    </p:spTree>
    <p:extLst>
      <p:ext uri="{BB962C8B-B14F-4D97-AF65-F5344CB8AC3E}">
        <p14:creationId xmlns:p14="http://schemas.microsoft.com/office/powerpoint/2010/main" val="250991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221711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a:t>Alliance for Health Policy and Systems Research</a:t>
            </a:r>
          </a:p>
          <a:p>
            <a:r>
              <a:rPr lang="is-IS"/>
              <a:t>2014 Third Global Symposium on Health Systems Research. Key atributes of leaders that create effective health systems. Most commonly adaptive, knowledgeable, team player. </a:t>
            </a:r>
          </a:p>
          <a:p>
            <a:r>
              <a:rPr lang="is-IS"/>
              <a:t>2015 survey across 65 countries, plus IDIs with 22 prominent leaders, about components of leadership for health.</a:t>
            </a:r>
          </a:p>
          <a:p>
            <a:r>
              <a:rPr lang="is-IS"/>
              <a:t>Context and enabling environments as important as individual traits</a:t>
            </a:r>
          </a:p>
          <a:p>
            <a:r>
              <a:rPr lang="is-IS" b="1"/>
              <a:t>A complex system cannot be efficiently driven by linear, hierarchical decision-making and must draw upon conjoined perspectives and diverse strengths across the system for non-linear but well-coordinated functioning. ‚Distributed but not disconnected‘ describes the model of participatory leadership. </a:t>
            </a:r>
          </a:p>
          <a:p>
            <a:endParaRPr lang="is-IS"/>
          </a:p>
          <a:p>
            <a:r>
              <a:rPr lang="is-IS"/>
              <a:t>In the context of these challenges, Individual leaders often exercise power in quite authoritarian and hierarchical ways; existing public sector context and centralized decision-making provides barriers to participatory leadership (Gilson 2018)</a:t>
            </a:r>
          </a:p>
          <a:p>
            <a:r>
              <a:rPr lang="is-IS"/>
              <a:t>A dominant hierarchical culture and lack of collaborative and distributed culture can limit the performance of healthcare organizations (Figueroa 2019)</a:t>
            </a:r>
          </a:p>
          <a:p>
            <a:endParaRPr lang="is-IS"/>
          </a:p>
          <a:p>
            <a:endParaRPr lang="is-IS"/>
          </a:p>
          <a:p>
            <a:endParaRPr lang="is-IS"/>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184639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rial" panose="020B0604020202020204" pitchFamily="34" charset="0"/>
                <a:ea typeface="Calibri" panose="020F0502020204030204" pitchFamily="34" charset="0"/>
                <a:cs typeface="Times New Roman (Body CS)"/>
              </a:rPr>
              <a:t>Weiner defines organizational readiness in psychological terms, as </a:t>
            </a:r>
            <a:r>
              <a:rPr lang="en-US" sz="1800" i="1" kern="100">
                <a:effectLst/>
                <a:latin typeface="Arial" panose="020B0604020202020204" pitchFamily="34" charset="0"/>
                <a:ea typeface="Calibri" panose="020F0502020204030204" pitchFamily="34" charset="0"/>
                <a:cs typeface="Times New Roman (Body CS)"/>
              </a:rPr>
              <a:t>"psychological and behavioral preparedness to implement change". </a:t>
            </a:r>
            <a:r>
              <a:rPr lang="en-US" sz="1800" kern="100">
                <a:effectLst/>
                <a:latin typeface="Arial" panose="020B0604020202020204" pitchFamily="34" charset="0"/>
                <a:ea typeface="Calibri" panose="020F0502020204030204" pitchFamily="34" charset="0"/>
                <a:cs typeface="Times New Roman (Body CS)"/>
              </a:rPr>
              <a:t>In this definition, organizational readiness is divided into the constructs of change commitment and change efficacy, with the former describing collective willingness by organizational members to implement a change and the latter their perceived ability to do so.</a:t>
            </a:r>
            <a:r>
              <a:rPr lang="en-US" sz="1800" kern="100">
                <a:solidFill>
                  <a:srgbClr val="000000"/>
                </a:solidFill>
                <a:effectLst/>
                <a:latin typeface="Arial" panose="020B0604020202020204" pitchFamily="34" charset="0"/>
                <a:ea typeface="Calibri" panose="020F0502020204030204" pitchFamily="34" charset="0"/>
                <a:cs typeface="Times New Roman (Body CS)"/>
              </a:rPr>
              <a:t>[2–4]</a:t>
            </a:r>
            <a:r>
              <a:rPr lang="en-US" sz="1800" kern="100">
                <a:effectLst/>
                <a:latin typeface="Arial" panose="020B0604020202020204" pitchFamily="34" charset="0"/>
                <a:ea typeface="Calibri" panose="020F0502020204030204" pitchFamily="34" charset="0"/>
                <a:cs typeface="Times New Roman (Body CS)"/>
              </a:rPr>
              <a:t> Other definitions include psychological readiness but incorporate appropriateness of the proposed change, management support, and personal valence (the belief that the proposed change is beneficial to organizational members)</a:t>
            </a:r>
            <a:r>
              <a:rPr lang="en-US" sz="1800" kern="100">
                <a:solidFill>
                  <a:srgbClr val="000000"/>
                </a:solidFill>
                <a:effectLst/>
                <a:latin typeface="Arial" panose="020B0604020202020204" pitchFamily="34" charset="0"/>
                <a:ea typeface="Calibri" panose="020F0502020204030204" pitchFamily="34" charset="0"/>
                <a:cs typeface="Times New Roman (Body CS)"/>
              </a:rPr>
              <a:t>[5], which Weiner considers to be contextual factors promoting or contributing to organizational readiness but not part of its definition.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solidFill>
                <a:srgbClr val="000000"/>
              </a:solidFill>
              <a:effectLst/>
              <a:latin typeface="Arial" panose="020B0604020202020204" pitchFamily="34" charset="0"/>
              <a:ea typeface="Calibri" panose="020F0502020204030204" pitchFamily="34" charset="0"/>
              <a:cs typeface="Times New Roman (Body 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solidFill>
                  <a:srgbClr val="000000"/>
                </a:solidFill>
                <a:effectLst/>
                <a:latin typeface="Arial" panose="020B0604020202020204" pitchFamily="34" charset="0"/>
                <a:ea typeface="Calibri" panose="020F0502020204030204" pitchFamily="34" charset="0"/>
                <a:cs typeface="Times New Roman (Body CS)"/>
              </a:rPr>
              <a:t>Scaccia conceives of organizational readiness as having three components: motivation, similar to change commitment in Weiner's definition, as well as general capacity of the organization and innovation-specific capacity to implement a particular intervention with quality.[6] A</a:t>
            </a:r>
            <a:r>
              <a:rPr lang="en-US" sz="1800" kern="100">
                <a:effectLst/>
                <a:latin typeface="Arial" panose="020B0604020202020204" pitchFamily="34" charset="0"/>
                <a:ea typeface="Calibri" panose="020F0502020204030204" pitchFamily="34" charset="0"/>
                <a:cs typeface="Times New Roman (Body CS)"/>
              </a:rPr>
              <a:t>vailability of human resources, financial support, technology or other resources considered prerequisites for implementing the change. </a:t>
            </a:r>
            <a:r>
              <a:rPr lang="en-US" sz="1800" kern="100">
                <a:solidFill>
                  <a:srgbClr val="000000"/>
                </a:solidFill>
                <a:effectLst/>
                <a:latin typeface="Arial" panose="020B0604020202020204" pitchFamily="34" charset="0"/>
                <a:ea typeface="Calibri" panose="020F0502020204030204" pitchFamily="34" charset="0"/>
                <a:cs typeface="Times New Roman (Body CS)"/>
              </a:rPr>
              <a:t>In this model, the factors are thought of as multiplicative, so that if any component is zero, readiness is insufficient to implement an innovation.[6]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solidFill>
                <a:srgbClr val="000000"/>
              </a:solidFill>
              <a:effectLst/>
              <a:latin typeface="Arial" panose="020B0604020202020204" pitchFamily="34" charset="0"/>
              <a:ea typeface="Calibri" panose="020F0502020204030204" pitchFamily="34" charset="0"/>
              <a:cs typeface="Times New Roman (Body CS)"/>
            </a:endParaRPr>
          </a:p>
          <a:p>
            <a:r>
              <a:rPr lang="is-IS"/>
              <a:t>There‘s fairly broad consensus on the importance of organizational readiness, with a frequently cited estimate that 50% of implementation failures come down to insufficient readiness. This is despite the fact that until the last couple of years, there was a lack of prospective studies linking readiness to implementation. Recent studies from the US Veterans Affairs hospital system and from Australia do demonstrate that baseline organizational readiness is associated with implementation outcomes such as acceptability, feasibility and fidelity. </a:t>
            </a:r>
          </a:p>
        </p:txBody>
      </p:sp>
      <p:sp>
        <p:nvSpPr>
          <p:cNvPr id="4" name="Slide Number Placeholder 3"/>
          <p:cNvSpPr>
            <a:spLocks noGrp="1"/>
          </p:cNvSpPr>
          <p:nvPr>
            <p:ph type="sldNum" sz="quarter" idx="5"/>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2893885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00">
                <a:effectLst/>
                <a:latin typeface="Arial" panose="020B0604020202020204" pitchFamily="34" charset="0"/>
                <a:ea typeface="Calibri" panose="020F0502020204030204" pitchFamily="34" charset="0"/>
                <a:cs typeface="Times New Roman (Body CS)"/>
              </a:rPr>
              <a:t>Several publications have highlighted the hierarchical nature of health systems in low- and middle income settings as a challenge to the use of organizational readiness measures developed and validated in higher-income countries. In systems where decision making is centralized and top-down, implementers may not perceive personal valence or their own comfort or commitment as relevant to the organization's priorities.</a:t>
            </a:r>
            <a:r>
              <a:rPr lang="en-US" sz="1800" kern="100">
                <a:solidFill>
                  <a:srgbClr val="000000"/>
                </a:solidFill>
                <a:effectLst/>
                <a:latin typeface="Arial" panose="020B0604020202020204" pitchFamily="34" charset="0"/>
                <a:ea typeface="Calibri" panose="020F0502020204030204" pitchFamily="34" charset="0"/>
                <a:cs typeface="Times New Roman (Body CS)"/>
              </a:rPr>
              <a:t>[12]</a:t>
            </a:r>
            <a:r>
              <a:rPr lang="en-US" sz="1800" kern="100">
                <a:effectLst/>
                <a:latin typeface="Arial" panose="020B0604020202020204" pitchFamily="34" charset="0"/>
                <a:ea typeface="Calibri" panose="020F0502020204030204" pitchFamily="34" charset="0"/>
                <a:cs typeface="Times New Roman (Body CS)"/>
              </a:rPr>
              <a:t> In a study of readiness to implement a medicine dispensing and distribution program in South Africa, over 40% of providers responded "not applicable" to the item "We want to implement this program". </a:t>
            </a:r>
            <a:r>
              <a:rPr lang="en-US" sz="1800" kern="100">
                <a:solidFill>
                  <a:srgbClr val="000000"/>
                </a:solidFill>
                <a:effectLst/>
                <a:latin typeface="Arial" panose="020B0604020202020204" pitchFamily="34" charset="0"/>
                <a:ea typeface="Calibri" panose="020F0502020204030204" pitchFamily="34" charset="0"/>
                <a:cs typeface="Times New Roman (Body CS)"/>
              </a:rPr>
              <a:t>[9]</a:t>
            </a:r>
            <a:endParaRPr lang="en-IS" sz="1800" kern="100">
              <a:effectLst/>
              <a:latin typeface="Arial" panose="020B0604020202020204" pitchFamily="34" charset="0"/>
              <a:ea typeface="Calibri" panose="020F0502020204030204" pitchFamily="34" charset="0"/>
              <a:cs typeface="Times New Roman (Body CS)"/>
            </a:endParaRPr>
          </a:p>
          <a:p>
            <a:r>
              <a:rPr lang="en-US" sz="1800" kern="100">
                <a:effectLst/>
                <a:latin typeface="Arial" panose="020B0604020202020204" pitchFamily="34" charset="0"/>
                <a:ea typeface="Calibri" panose="020F0502020204030204" pitchFamily="34" charset="0"/>
                <a:cs typeface="Times New Roman (Body CS)"/>
              </a:rPr>
              <a:t> </a:t>
            </a:r>
            <a:endParaRPr lang="en-IS" sz="1800" kern="100">
              <a:effectLst/>
              <a:latin typeface="Arial" panose="020B0604020202020204" pitchFamily="34" charset="0"/>
              <a:ea typeface="Calibri" panose="020F0502020204030204" pitchFamily="34" charset="0"/>
              <a:cs typeface="Times New Roman (Body CS)"/>
            </a:endParaRPr>
          </a:p>
          <a:p>
            <a:r>
              <a:rPr lang="en-US" sz="1800" kern="100">
                <a:effectLst/>
                <a:latin typeface="Arial" panose="020B0604020202020204" pitchFamily="34" charset="0"/>
                <a:ea typeface="Calibri" panose="020F0502020204030204" pitchFamily="34" charset="0"/>
                <a:cs typeface="Times New Roman (Body CS)"/>
              </a:rPr>
              <a:t>Another challenge is the requirement to comment on the motivations of others. In Means </a:t>
            </a:r>
            <a:r>
              <a:rPr lang="en-US" sz="1800" i="1" kern="100">
                <a:effectLst/>
                <a:latin typeface="Arial" panose="020B0604020202020204" pitchFamily="34" charset="0"/>
                <a:ea typeface="Calibri" panose="020F0502020204030204" pitchFamily="34" charset="0"/>
                <a:cs typeface="Times New Roman (Body CS)"/>
              </a:rPr>
              <a:t>et al's </a:t>
            </a:r>
            <a:r>
              <a:rPr lang="en-US" sz="1800" kern="100">
                <a:effectLst/>
                <a:latin typeface="Arial" panose="020B0604020202020204" pitchFamily="34" charset="0"/>
                <a:ea typeface="Calibri" panose="020F0502020204030204" pitchFamily="34" charset="0"/>
                <a:cs typeface="Times New Roman (Body CS)"/>
              </a:rPr>
              <a:t>work, respondents in Kenya were uncomfortable reporting on others' readiness. This was addressed by adding the qualifier "I have observed" to questions contained in the original ORIC survey instrument, for example "I have observed that my co-workers are generally supportive [of this intervention]."</a:t>
            </a:r>
            <a:r>
              <a:rPr lang="en-US" sz="1800" kern="100">
                <a:solidFill>
                  <a:srgbClr val="000000"/>
                </a:solidFill>
                <a:effectLst/>
                <a:latin typeface="Arial" panose="020B0604020202020204" pitchFamily="34" charset="0"/>
                <a:ea typeface="Calibri" panose="020F0502020204030204" pitchFamily="34" charset="0"/>
                <a:cs typeface="Times New Roman (Body CS)"/>
              </a:rPr>
              <a:t>[10]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rial" panose="020B0604020202020204" pitchFamily="34" charset="0"/>
                <a:ea typeface="Calibri" panose="020F0502020204030204" pitchFamily="34" charset="0"/>
                <a:cs typeface="Times New Roman (Body CS)"/>
              </a:rPr>
              <a:t>In our work in Mozambique, commenting on the motivations and commitment of supervisors was particularly challenging. This was addressed by adding factual questions on supervisors' attendance at meetings and their participation in implementation of the intervention. </a:t>
            </a:r>
            <a:endParaRPr lang="en-IS" sz="1800" kern="100">
              <a:effectLst/>
              <a:latin typeface="Arial" panose="020B0604020202020204" pitchFamily="34" charset="0"/>
              <a:ea typeface="Calibri" panose="020F0502020204030204" pitchFamily="34" charset="0"/>
              <a:cs typeface="Times New Roman (Body CS)"/>
            </a:endParaRPr>
          </a:p>
          <a:p>
            <a:endParaRPr lang="en-IS" sz="1800" kern="100">
              <a:effectLst/>
              <a:latin typeface="Arial" panose="020B0604020202020204" pitchFamily="34" charset="0"/>
              <a:ea typeface="Calibri" panose="020F0502020204030204" pitchFamily="34" charset="0"/>
              <a:cs typeface="Times New Roman (Body 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a:solidFill>
                  <a:srgbClr val="000000"/>
                </a:solidFill>
                <a:effectLst/>
                <a:latin typeface="Arial" panose="020B0604020202020204" pitchFamily="34" charset="0"/>
                <a:ea typeface="Calibri" panose="020F0502020204030204" pitchFamily="34" charset="0"/>
                <a:cs typeface="Times New Roman (Body CS)"/>
              </a:rPr>
              <a:t>A 2018 review described 30 tools created for organizations working in global health or international development to address organizational capacity or motivation. Interestingly, all of these focused on the question of capacity; were there adequate resources, infrastructure, leadership and management in place to implement change?</a:t>
            </a:r>
            <a:endParaRPr lang="en-IS" sz="1200" kern="100">
              <a:effectLst/>
              <a:latin typeface="Arial" panose="020B0604020202020204" pitchFamily="34" charset="0"/>
              <a:ea typeface="Calibri" panose="020F0502020204030204" pitchFamily="34" charset="0"/>
              <a:cs typeface="Times New Roman (Body CS)"/>
            </a:endParaRPr>
          </a:p>
          <a:p>
            <a:r>
              <a:rPr lang="en-US" sz="1200" kern="100">
                <a:effectLst/>
                <a:latin typeface="Arial" panose="020B0604020202020204" pitchFamily="34" charset="0"/>
                <a:ea typeface="Calibri" panose="020F0502020204030204" pitchFamily="34" charset="0"/>
                <a:cs typeface="Times New Roman (Body CS)"/>
              </a:rPr>
              <a:t>Some definitions focus only on organizational capacity, with such objectively measurable factors as availability of human resources, financial support, technology or other resources considered prerequisites for implementing the change.</a:t>
            </a:r>
            <a:r>
              <a:rPr lang="en-US" sz="1200" kern="100">
                <a:solidFill>
                  <a:srgbClr val="000000"/>
                </a:solidFill>
                <a:effectLst/>
                <a:latin typeface="Arial" panose="020B0604020202020204" pitchFamily="34" charset="0"/>
                <a:ea typeface="Calibri" panose="020F0502020204030204" pitchFamily="34" charset="0"/>
                <a:cs typeface="Times New Roman (Body CS)"/>
              </a:rPr>
              <a:t>[1]</a:t>
            </a:r>
            <a:endParaRPr lang="is-IS"/>
          </a:p>
        </p:txBody>
      </p:sp>
      <p:sp>
        <p:nvSpPr>
          <p:cNvPr id="4" name="Slide Number Placeholder 3"/>
          <p:cNvSpPr>
            <a:spLocks noGrp="1"/>
          </p:cNvSpPr>
          <p:nvPr>
            <p:ph type="sldNum" sz="quarter" idx="5"/>
          </p:nvPr>
        </p:nvSpPr>
        <p:spPr/>
        <p:txBody>
          <a:bodyPr/>
          <a:lstStyle/>
          <a:p>
            <a:fld id="{1BE8DCDC-D13C-2549-BE6A-717E9EED41AD}" type="slidenum">
              <a:rPr lang="en-GB" smtClean="0"/>
              <a:t>6</a:t>
            </a:fld>
            <a:endParaRPr lang="en-GB"/>
          </a:p>
        </p:txBody>
      </p:sp>
    </p:spTree>
    <p:extLst>
      <p:ext uri="{BB962C8B-B14F-4D97-AF65-F5344CB8AC3E}">
        <p14:creationId xmlns:p14="http://schemas.microsoft.com/office/powerpoint/2010/main" val="2648496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1BE8DCDC-D13C-2549-BE6A-717E9EED41AD}" type="slidenum">
              <a:rPr lang="en-GB" smtClean="0"/>
              <a:t>7</a:t>
            </a:fld>
            <a:endParaRPr lang="en-GB"/>
          </a:p>
        </p:txBody>
      </p:sp>
    </p:spTree>
    <p:extLst>
      <p:ext uri="{BB962C8B-B14F-4D97-AF65-F5344CB8AC3E}">
        <p14:creationId xmlns:p14="http://schemas.microsoft.com/office/powerpoint/2010/main" val="2559364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a:t>And in a study of barriers and facilitators to implementing evidence across 20 projects in African health care, support from the organization‘s management was one of only two facilitators identified, while the other was positive attitude of practicioners (Lizandro 2018)</a:t>
            </a:r>
          </a:p>
          <a:p>
            <a:endParaRPr lang="is-IS"/>
          </a:p>
        </p:txBody>
      </p:sp>
      <p:sp>
        <p:nvSpPr>
          <p:cNvPr id="4" name="Slide Number Placeholder 3"/>
          <p:cNvSpPr>
            <a:spLocks noGrp="1"/>
          </p:cNvSpPr>
          <p:nvPr>
            <p:ph type="sldNum" sz="quarter" idx="5"/>
          </p:nvPr>
        </p:nvSpPr>
        <p:spPr/>
        <p:txBody>
          <a:bodyPr/>
          <a:lstStyle/>
          <a:p>
            <a:fld id="{1BE8DCDC-D13C-2549-BE6A-717E9EED41AD}" type="slidenum">
              <a:rPr lang="en-GB" smtClean="0"/>
              <a:t>9</a:t>
            </a:fld>
            <a:endParaRPr lang="en-GB"/>
          </a:p>
        </p:txBody>
      </p:sp>
    </p:spTree>
    <p:extLst>
      <p:ext uri="{BB962C8B-B14F-4D97-AF65-F5344CB8AC3E}">
        <p14:creationId xmlns:p14="http://schemas.microsoft.com/office/powerpoint/2010/main" val="586461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KS</a:t>
            </a:r>
          </a:p>
        </p:txBody>
      </p:sp>
      <p:sp>
        <p:nvSpPr>
          <p:cNvPr id="4" name="Slide Number Placeholder 3"/>
          <p:cNvSpPr>
            <a:spLocks noGrp="1"/>
          </p:cNvSpPr>
          <p:nvPr>
            <p:ph type="sldNum" sz="quarter" idx="5"/>
          </p:nvPr>
        </p:nvSpPr>
        <p:spPr/>
        <p:txBody>
          <a:bodyPr/>
          <a:lstStyle/>
          <a:p>
            <a:fld id="{97A9ACED-C2E8-4D33-9640-CE336B1E612F}" type="slidenum">
              <a:rPr lang="en-US" smtClean="0"/>
              <a:pPr/>
              <a:t>10</a:t>
            </a:fld>
            <a:endParaRPr lang="en-US"/>
          </a:p>
        </p:txBody>
      </p:sp>
    </p:spTree>
    <p:extLst>
      <p:ext uri="{BB962C8B-B14F-4D97-AF65-F5344CB8AC3E}">
        <p14:creationId xmlns:p14="http://schemas.microsoft.com/office/powerpoint/2010/main" val="4020290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userDrawn="1"/>
        </p:nvPicPr>
        <p:blipFill>
          <a:blip r:embed="rId2"/>
          <a:srcRect/>
          <a:stretch/>
        </p:blipFill>
        <p:spPr>
          <a:xfrm>
            <a:off x="247672" y="4060719"/>
            <a:ext cx="3553019"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userDrawn="1"/>
        </p:nvPicPr>
        <p:blipFill>
          <a:blip r:embed="rId3"/>
          <a:stretch>
            <a:fillRect/>
          </a:stretch>
        </p:blipFill>
        <p:spPr>
          <a:xfrm rot="10800000">
            <a:off x="0" y="0"/>
            <a:ext cx="3600000" cy="3600000"/>
          </a:xfrm>
          <a:prstGeom prst="rect">
            <a:avLst/>
          </a:prstGeom>
        </p:spPr>
      </p:pic>
    </p:spTree>
    <p:extLst>
      <p:ext uri="{BB962C8B-B14F-4D97-AF65-F5344CB8AC3E}">
        <p14:creationId xmlns:p14="http://schemas.microsoft.com/office/powerpoint/2010/main" val="3091970221"/>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userDrawn="1"/>
        </p:nvPicPr>
        <p:blipFill>
          <a:blip r:embed="rId2"/>
          <a:srcRect/>
          <a:stretch/>
        </p:blipFill>
        <p:spPr>
          <a:xfrm rot="10800000">
            <a:off x="7620000" y="0"/>
            <a:ext cx="4572000"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0800" y="1137600"/>
            <a:ext cx="4734000" cy="4579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404783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dirty="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userDrawn="1"/>
        </p:nvPicPr>
        <p:blipFill>
          <a:blip r:embed="rId2"/>
          <a:stretch>
            <a:fillRect/>
          </a:stretch>
        </p:blipFill>
        <p:spPr>
          <a:xfrm rot="10800000">
            <a:off x="0" y="2097090"/>
            <a:ext cx="3570682"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80070794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58000"/>
            <a:ext cx="7632704" cy="4057050"/>
          </a:xfrm>
          <a:prstGeom prst="rect">
            <a:avLst/>
          </a:prstGeom>
        </p:spPr>
        <p:txBody>
          <a:bodyPr lIns="0" tIns="0" rIns="0" bIns="0"/>
          <a:lstStyle>
            <a:lvl1pPr marL="0" indent="0">
              <a:buFont typeface="Courier New" panose="02070309020205020404" pitchFamily="49" charset="0"/>
              <a:buNone/>
              <a:defRPr sz="1800"/>
            </a:lvl1pPr>
          </a:lstStyle>
          <a:p>
            <a:r>
              <a:rPr lang="en-GB" noProof="0" dirty="0">
                <a:solidFill>
                  <a:srgbClr val="2C90CF"/>
                </a:solidFill>
              </a:rPr>
              <a:t>Question1?</a:t>
            </a:r>
            <a:endParaRPr lang="en-GB" dirty="0"/>
          </a:p>
          <a:p>
            <a:pPr marL="0" marR="0" lvl="0" indent="0" algn="l" defTabSz="914400" rtl="0" eaLnBrk="1" fontAlgn="auto" latinLnBrk="0" hangingPunct="1">
              <a:lnSpc>
                <a:spcPct val="100000"/>
              </a:lnSpc>
              <a:spcBef>
                <a:spcPts val="1000"/>
              </a:spcBef>
              <a:spcAft>
                <a:spcPts val="0"/>
              </a:spcAft>
              <a:buClrTx/>
              <a:buSzTx/>
              <a:buFont typeface="Courier New" panose="02070309020205020404" pitchFamily="49" charset="0"/>
              <a:buNone/>
              <a:tabLst/>
              <a:defRPr/>
            </a:pPr>
            <a:r>
              <a:rPr lang="en-GB" dirty="0"/>
              <a:t>Cras </a:t>
            </a:r>
            <a:r>
              <a:rPr lang="en-GB" dirty="0" err="1"/>
              <a:t>ultricies</a:t>
            </a:r>
            <a:r>
              <a:rPr lang="en-GB" dirty="0"/>
              <a:t> ligula </a:t>
            </a:r>
            <a:r>
              <a:rPr lang="en-GB" dirty="0" err="1"/>
              <a:t>sed</a:t>
            </a:r>
            <a:r>
              <a:rPr lang="en-GB" dirty="0"/>
              <a:t> magna dictum porta. </a:t>
            </a:r>
            <a:r>
              <a:rPr lang="en-GB" dirty="0" err="1"/>
              <a:t>Mauris</a:t>
            </a:r>
            <a:r>
              <a:rPr lang="en-GB" dirty="0"/>
              <a:t> </a:t>
            </a:r>
            <a:r>
              <a:rPr lang="en-GB" dirty="0" err="1"/>
              <a:t>blandit</a:t>
            </a:r>
            <a:r>
              <a:rPr lang="en-GB" dirty="0"/>
              <a:t> </a:t>
            </a:r>
            <a:r>
              <a:rPr lang="en-GB" dirty="0" err="1"/>
              <a:t>aliquet</a:t>
            </a:r>
            <a:r>
              <a:rPr lang="en-GB" dirty="0"/>
              <a:t> </a:t>
            </a:r>
            <a:r>
              <a:rPr lang="en-GB" dirty="0" err="1"/>
              <a:t>elit</a:t>
            </a:r>
            <a:r>
              <a:rPr lang="en-GB" dirty="0"/>
              <a:t>, </a:t>
            </a:r>
            <a:r>
              <a:rPr lang="en-GB" dirty="0" err="1"/>
              <a:t>eget</a:t>
            </a:r>
            <a:r>
              <a:rPr lang="en-GB" dirty="0"/>
              <a:t> </a:t>
            </a:r>
            <a:r>
              <a:rPr lang="en-GB" dirty="0" err="1"/>
              <a:t>tincidunt</a:t>
            </a:r>
            <a:r>
              <a:rPr lang="en-GB" dirty="0"/>
              <a:t> </a:t>
            </a:r>
            <a:r>
              <a:rPr lang="en-GB" dirty="0" err="1"/>
              <a:t>nibh</a:t>
            </a:r>
            <a:r>
              <a:rPr lang="en-GB" dirty="0"/>
              <a:t> pulvinar a.</a:t>
            </a:r>
            <a:br>
              <a:rPr lang="en-GB" dirty="0"/>
            </a:br>
            <a:endParaRPr lang="en-GB" dirty="0"/>
          </a:p>
          <a:p>
            <a:r>
              <a:rPr lang="en-GB" noProof="0" dirty="0">
                <a:solidFill>
                  <a:srgbClr val="2C90CF"/>
                </a:solidFill>
              </a:rPr>
              <a:t>Question2?</a:t>
            </a:r>
            <a:endParaRPr lang="en-GB" dirty="0"/>
          </a:p>
          <a:p>
            <a:pPr marL="0" marR="0" lvl="0" indent="0" algn="l" defTabSz="914400" rtl="0" eaLnBrk="1" fontAlgn="auto" latinLnBrk="0" hangingPunct="1">
              <a:lnSpc>
                <a:spcPct val="100000"/>
              </a:lnSpc>
              <a:spcBef>
                <a:spcPts val="1000"/>
              </a:spcBef>
              <a:spcAft>
                <a:spcPts val="0"/>
              </a:spcAft>
              <a:buClrTx/>
              <a:buSzTx/>
              <a:buFont typeface="Courier New" panose="02070309020205020404" pitchFamily="49" charset="0"/>
              <a:buNone/>
              <a:tabLst/>
              <a:defRPr/>
            </a:pPr>
            <a:r>
              <a:rPr lang="en-GB" dirty="0"/>
              <a:t>Cras </a:t>
            </a:r>
            <a:r>
              <a:rPr lang="en-GB" dirty="0" err="1"/>
              <a:t>ultricies</a:t>
            </a:r>
            <a:r>
              <a:rPr lang="en-GB" dirty="0"/>
              <a:t> ligula </a:t>
            </a:r>
            <a:r>
              <a:rPr lang="en-GB" dirty="0" err="1"/>
              <a:t>sed</a:t>
            </a:r>
            <a:r>
              <a:rPr lang="en-GB" dirty="0"/>
              <a:t> magna dictum porta. </a:t>
            </a:r>
            <a:r>
              <a:rPr lang="en-GB" dirty="0" err="1"/>
              <a:t>Mauris</a:t>
            </a:r>
            <a:r>
              <a:rPr lang="en-GB" dirty="0"/>
              <a:t> </a:t>
            </a:r>
            <a:r>
              <a:rPr lang="en-GB" dirty="0" err="1"/>
              <a:t>blandit</a:t>
            </a:r>
            <a:r>
              <a:rPr lang="en-GB" dirty="0"/>
              <a:t> </a:t>
            </a:r>
            <a:r>
              <a:rPr lang="en-GB" dirty="0" err="1"/>
              <a:t>aliquet</a:t>
            </a:r>
            <a:r>
              <a:rPr lang="en-GB" dirty="0"/>
              <a:t> </a:t>
            </a:r>
            <a:r>
              <a:rPr lang="en-GB" dirty="0" err="1"/>
              <a:t>elit</a:t>
            </a:r>
            <a:r>
              <a:rPr lang="en-GB" dirty="0"/>
              <a:t>, </a:t>
            </a:r>
            <a:r>
              <a:rPr lang="en-GB" dirty="0" err="1"/>
              <a:t>eget</a:t>
            </a:r>
            <a:r>
              <a:rPr lang="en-GB" dirty="0"/>
              <a:t> </a:t>
            </a:r>
            <a:r>
              <a:rPr lang="en-GB" dirty="0" err="1"/>
              <a:t>tincidunt</a:t>
            </a:r>
            <a:r>
              <a:rPr lang="en-GB" dirty="0"/>
              <a:t> </a:t>
            </a:r>
            <a:r>
              <a:rPr lang="en-GB" dirty="0" err="1"/>
              <a:t>nibh</a:t>
            </a:r>
            <a:r>
              <a:rPr lang="en-GB" dirty="0"/>
              <a:t> pulvinar a.</a:t>
            </a:r>
            <a:br>
              <a:rPr lang="en-GB" dirty="0"/>
            </a:br>
            <a:endParaRPr lang="en-GB" dirty="0"/>
          </a:p>
          <a:p>
            <a:r>
              <a:rPr lang="en-GB" noProof="0" dirty="0">
                <a:solidFill>
                  <a:srgbClr val="2C90CF"/>
                </a:solidFill>
              </a:rPr>
              <a:t>Question3?</a:t>
            </a:r>
            <a:endParaRPr lang="en-GB" dirty="0"/>
          </a:p>
          <a:p>
            <a:r>
              <a:rPr lang="en-GB" dirty="0"/>
              <a:t>Cras </a:t>
            </a:r>
            <a:r>
              <a:rPr lang="en-GB" dirty="0" err="1"/>
              <a:t>ultricies</a:t>
            </a:r>
            <a:r>
              <a:rPr lang="en-GB" dirty="0"/>
              <a:t> ligula </a:t>
            </a:r>
            <a:r>
              <a:rPr lang="en-GB" dirty="0" err="1"/>
              <a:t>sed</a:t>
            </a:r>
            <a:r>
              <a:rPr lang="en-GB" dirty="0"/>
              <a:t> magna dictum porta. </a:t>
            </a:r>
            <a:r>
              <a:rPr lang="en-GB" dirty="0" err="1"/>
              <a:t>Mauris</a:t>
            </a:r>
            <a:r>
              <a:rPr lang="en-GB" dirty="0"/>
              <a:t> </a:t>
            </a:r>
            <a:r>
              <a:rPr lang="en-GB" dirty="0" err="1"/>
              <a:t>blandit</a:t>
            </a:r>
            <a:r>
              <a:rPr lang="en-GB" dirty="0"/>
              <a:t> </a:t>
            </a:r>
            <a:r>
              <a:rPr lang="en-GB" dirty="0" err="1"/>
              <a:t>aliquet</a:t>
            </a:r>
            <a:r>
              <a:rPr lang="en-GB" dirty="0"/>
              <a:t> </a:t>
            </a:r>
            <a:r>
              <a:rPr lang="en-GB" dirty="0" err="1"/>
              <a:t>elit</a:t>
            </a:r>
            <a:r>
              <a:rPr lang="en-GB" dirty="0"/>
              <a:t>, </a:t>
            </a:r>
            <a:r>
              <a:rPr lang="en-GB" dirty="0" err="1"/>
              <a:t>eget</a:t>
            </a:r>
            <a:r>
              <a:rPr lang="en-GB" dirty="0"/>
              <a:t> </a:t>
            </a:r>
            <a:r>
              <a:rPr lang="en-GB" dirty="0" err="1"/>
              <a:t>tincidunt</a:t>
            </a:r>
            <a:r>
              <a:rPr lang="en-GB" dirty="0"/>
              <a:t> </a:t>
            </a:r>
            <a:r>
              <a:rPr lang="en-GB" dirty="0" err="1"/>
              <a:t>nibh</a:t>
            </a:r>
            <a:r>
              <a:rPr lang="en-GB" dirty="0"/>
              <a:t> pulvinar a.</a:t>
            </a:r>
          </a:p>
          <a:p>
            <a:endParaRPr lang="en-GB" dirty="0"/>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561975"/>
            <a:ext cx="7632700" cy="1103314"/>
          </a:xfrm>
          <a:prstGeom prst="rect">
            <a:avLst/>
          </a:prstGeom>
        </p:spPr>
        <p:txBody>
          <a:bodyPr lIns="0" tIns="0" rIns="0" bIns="0" anchor="t"/>
          <a:lstStyle>
            <a:lvl1pPr>
              <a:defRPr/>
            </a:lvl1pPr>
          </a:lstStyle>
          <a:p>
            <a:r>
              <a:rPr lang="en-US" noProof="0"/>
              <a:t>Click to edit Master title style</a:t>
            </a:r>
            <a:endParaRPr lang="en-GB" noProof="0" dirty="0"/>
          </a:p>
        </p:txBody>
      </p:sp>
      <p:pic>
        <p:nvPicPr>
          <p:cNvPr id="2" name="Picture 1">
            <a:extLst>
              <a:ext uri="{FF2B5EF4-FFF2-40B4-BE49-F238E27FC236}">
                <a16:creationId xmlns:a16="http://schemas.microsoft.com/office/drawing/2014/main" id="{057827BD-B4A1-A8BF-967A-5149D648CD1F}"/>
              </a:ext>
            </a:extLst>
          </p:cNvPr>
          <p:cNvPicPr>
            <a:picLocks noChangeAspect="1"/>
          </p:cNvPicPr>
          <p:nvPr userDrawn="1"/>
        </p:nvPicPr>
        <p:blipFill>
          <a:blip r:embed="rId2"/>
          <a:srcRect/>
          <a:stretch/>
        </p:blipFill>
        <p:spPr>
          <a:xfrm>
            <a:off x="0" y="2058000"/>
            <a:ext cx="3600000" cy="4800000"/>
          </a:xfrm>
          <a:prstGeom prst="rect">
            <a:avLst/>
          </a:prstGeom>
        </p:spPr>
      </p:pic>
      <p:sp>
        <p:nvSpPr>
          <p:cNvPr id="4" name="TextBox 3">
            <a:extLst>
              <a:ext uri="{FF2B5EF4-FFF2-40B4-BE49-F238E27FC236}">
                <a16:creationId xmlns:a16="http://schemas.microsoft.com/office/drawing/2014/main" id="{950425BB-4AFC-0A7F-D69B-AFD558616BAD}"/>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5" name="TextBox 4">
            <a:extLst>
              <a:ext uri="{FF2B5EF4-FFF2-40B4-BE49-F238E27FC236}">
                <a16:creationId xmlns:a16="http://schemas.microsoft.com/office/drawing/2014/main" id="{9B2C4D40-64AF-619A-26D2-BCFCF400D637}"/>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Tree>
    <p:extLst>
      <p:ext uri="{BB962C8B-B14F-4D97-AF65-F5344CB8AC3E}">
        <p14:creationId xmlns:p14="http://schemas.microsoft.com/office/powerpoint/2010/main" val="954355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Meginmá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0D16-4F59-1D48-9C0C-48E4122C7463}"/>
              </a:ext>
            </a:extLst>
          </p:cNvPr>
          <p:cNvSpPr>
            <a:spLocks noGrp="1"/>
          </p:cNvSpPr>
          <p:nvPr>
            <p:ph type="title"/>
          </p:nvPr>
        </p:nvSpPr>
        <p:spPr>
          <a:xfrm>
            <a:off x="617619" y="469232"/>
            <a:ext cx="9725915" cy="740193"/>
          </a:xfrm>
        </p:spPr>
        <p:txBody>
          <a:bodyPr anchor="ctr">
            <a:normAutofit/>
          </a:bodyPr>
          <a:lstStyle>
            <a:lvl1pPr>
              <a:defRPr sz="2800"/>
            </a:lvl1pPr>
          </a:lstStyle>
          <a:p>
            <a:r>
              <a:rPr lang="en-US" dirty="0"/>
              <a:t>Click to edit Master title style</a:t>
            </a:r>
            <a:endParaRPr lang="is-IS" dirty="0"/>
          </a:p>
        </p:txBody>
      </p:sp>
      <p:sp>
        <p:nvSpPr>
          <p:cNvPr id="3" name="Content Placeholder 2">
            <a:extLst>
              <a:ext uri="{FF2B5EF4-FFF2-40B4-BE49-F238E27FC236}">
                <a16:creationId xmlns:a16="http://schemas.microsoft.com/office/drawing/2014/main" id="{DE54B3EC-9C38-6A47-B7F1-3E11D1992735}"/>
              </a:ext>
            </a:extLst>
          </p:cNvPr>
          <p:cNvSpPr>
            <a:spLocks noGrp="1"/>
          </p:cNvSpPr>
          <p:nvPr>
            <p:ph idx="1"/>
          </p:nvPr>
        </p:nvSpPr>
        <p:spPr>
          <a:xfrm>
            <a:off x="617619" y="1401097"/>
            <a:ext cx="9725915" cy="4987671"/>
          </a:xfrm>
        </p:spPr>
        <p:txBody>
          <a:bodyPr>
            <a:normAutofit/>
          </a:bodyPr>
          <a:lstStyle>
            <a:lvl1pPr>
              <a:defRPr sz="1800" b="0" i="0">
                <a:latin typeface="Jost*" pitchFamily="2" charset="77"/>
                <a:ea typeface="Jost*" pitchFamily="2" charset="77"/>
              </a:defRPr>
            </a:lvl1pPr>
            <a:lvl2pPr>
              <a:defRPr sz="1800" b="0" i="0">
                <a:latin typeface="Jost*" pitchFamily="2" charset="77"/>
                <a:ea typeface="Jost*" pitchFamily="2" charset="77"/>
              </a:defRPr>
            </a:lvl2pPr>
            <a:lvl3pPr>
              <a:defRPr sz="1800" b="0" i="0">
                <a:latin typeface="Jost*" pitchFamily="2" charset="77"/>
                <a:ea typeface="Jost*" pitchFamily="2" charset="77"/>
              </a:defRPr>
            </a:lvl3pPr>
            <a:lvl4pPr>
              <a:defRPr sz="1800" b="0" i="0">
                <a:latin typeface="Jost*" pitchFamily="2" charset="77"/>
                <a:ea typeface="Jost*" pitchFamily="2" charset="77"/>
              </a:defRPr>
            </a:lvl4pPr>
            <a:lvl5pPr>
              <a:defRPr sz="1800" b="0" i="0">
                <a:latin typeface="Jost*" pitchFamily="2" charset="77"/>
                <a:ea typeface="Jost*" pitchFamily="2" charset="77"/>
              </a:defRPr>
            </a:lvl5pPr>
            <a:lvl6pPr>
              <a:defRPr b="0" i="0">
                <a:latin typeface="Jost Medium" pitchFamily="2" charset="77"/>
                <a:ea typeface="Jost Medium" pitchFamily="2" charset="77"/>
              </a:defRPr>
            </a:lvl6pPr>
            <a:lvl7pPr>
              <a:defRPr b="0" i="0">
                <a:latin typeface="Jost Medium" pitchFamily="2" charset="77"/>
                <a:ea typeface="Jost Medium" pitchFamily="2" charset="77"/>
              </a:defRPr>
            </a:lvl7pPr>
            <a:lvl8pPr>
              <a:defRPr b="0" i="0">
                <a:latin typeface="Jost Medium" pitchFamily="2" charset="77"/>
                <a:ea typeface="Jost Medium" pitchFamily="2" charset="77"/>
              </a:defRPr>
            </a:lvl8pPr>
            <a:lvl9pPr>
              <a:defRPr b="0" i="0">
                <a:latin typeface="Jost Medium" pitchFamily="2" charset="77"/>
                <a:ea typeface="Jost Medium" pitchFamily="2" charset="77"/>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6"/>
            <a:endParaRPr lang="en-US" dirty="0"/>
          </a:p>
          <a:p>
            <a:pPr lvl="7"/>
            <a:endParaRPr lang="en-US" dirty="0"/>
          </a:p>
          <a:p>
            <a:pPr lvl="8"/>
            <a:endParaRPr lang="en-US" dirty="0"/>
          </a:p>
          <a:p>
            <a:pPr lvl="8"/>
            <a:endParaRPr lang="is-IS" dirty="0"/>
          </a:p>
        </p:txBody>
      </p:sp>
    </p:spTree>
    <p:extLst>
      <p:ext uri="{BB962C8B-B14F-4D97-AF65-F5344CB8AC3E}">
        <p14:creationId xmlns:p14="http://schemas.microsoft.com/office/powerpoint/2010/main" val="47887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5" name="TextBox 4">
            <a:extLst>
              <a:ext uri="{FF2B5EF4-FFF2-40B4-BE49-F238E27FC236}">
                <a16:creationId xmlns:a16="http://schemas.microsoft.com/office/drawing/2014/main" id="{7370DA7D-2DD8-A57A-3FF5-CAA8CD78ED41}"/>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userDrawn="1"/>
        </p:nvPicPr>
        <p:blipFill>
          <a:blip r:embed="rId2"/>
          <a:stretch>
            <a:fillRect/>
          </a:stretch>
        </p:blipFill>
        <p:spPr>
          <a:xfrm>
            <a:off x="0" y="2058000"/>
            <a:ext cx="3600000" cy="4800000"/>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97091"/>
            <a:ext cx="7632704" cy="4103687"/>
          </a:xfrm>
          <a:prstGeom prst="rect">
            <a:avLst/>
          </a:prstGeom>
        </p:spPr>
        <p:txBody>
          <a:bodyPr lIns="0" tIns="0" rIns="0" bIns="0"/>
          <a:lstStyle>
            <a:lvl1pPr marL="0" indent="0">
              <a:buFont typeface="Courier New" panose="02070309020205020404" pitchFamily="49" charset="0"/>
              <a:buNone/>
              <a:defRPr sz="2000"/>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pic>
        <p:nvPicPr>
          <p:cNvPr id="2" name="Picture 1">
            <a:extLst>
              <a:ext uri="{FF2B5EF4-FFF2-40B4-BE49-F238E27FC236}">
                <a16:creationId xmlns:a16="http://schemas.microsoft.com/office/drawing/2014/main" id="{057827BD-B4A1-A8BF-967A-5149D648CD1F}"/>
              </a:ext>
            </a:extLst>
          </p:cNvPr>
          <p:cNvPicPr>
            <a:picLocks noChangeAspect="1"/>
          </p:cNvPicPr>
          <p:nvPr userDrawn="1"/>
        </p:nvPicPr>
        <p:blipFill>
          <a:blip r:embed="rId2"/>
          <a:srcRect/>
          <a:stretch/>
        </p:blipFill>
        <p:spPr>
          <a:xfrm>
            <a:off x="0" y="2058000"/>
            <a:ext cx="3600000" cy="4800000"/>
          </a:xfrm>
          <a:prstGeom prst="rect">
            <a:avLst/>
          </a:prstGeom>
        </p:spPr>
      </p:pic>
    </p:spTree>
    <p:extLst>
      <p:ext uri="{BB962C8B-B14F-4D97-AF65-F5344CB8AC3E}">
        <p14:creationId xmlns:p14="http://schemas.microsoft.com/office/powerpoint/2010/main" val="361091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userDrawn="1"/>
        </p:nvPicPr>
        <p:blipFill>
          <a:blip r:embed="rId2"/>
          <a:srcRect/>
          <a:stretch/>
        </p:blipFill>
        <p:spPr>
          <a:xfrm>
            <a:off x="9886641" y="207065"/>
            <a:ext cx="2048330" cy="1318904"/>
          </a:xfrm>
          <a:prstGeom prst="rect">
            <a:avLst/>
          </a:prstGeom>
        </p:spPr>
      </p:pic>
    </p:spTree>
    <p:extLst>
      <p:ext uri="{BB962C8B-B14F-4D97-AF65-F5344CB8AC3E}">
        <p14:creationId xmlns:p14="http://schemas.microsoft.com/office/powerpoint/2010/main" val="424405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83680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Tree>
    <p:extLst>
      <p:ext uri="{BB962C8B-B14F-4D97-AF65-F5344CB8AC3E}">
        <p14:creationId xmlns:p14="http://schemas.microsoft.com/office/powerpoint/2010/main" val="87239125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Tree>
    <p:extLst>
      <p:ext uri="{BB962C8B-B14F-4D97-AF65-F5344CB8AC3E}">
        <p14:creationId xmlns:p14="http://schemas.microsoft.com/office/powerpoint/2010/main" val="32445810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Tree>
    <p:extLst>
      <p:ext uri="{BB962C8B-B14F-4D97-AF65-F5344CB8AC3E}">
        <p14:creationId xmlns:p14="http://schemas.microsoft.com/office/powerpoint/2010/main" val="300193843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6"/>
            <a:ext cx="7632692" cy="1223964"/>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2907" y="2097090"/>
            <a:ext cx="11306175" cy="407987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DB2911C2-CB14-73B1-B98D-60E41E95A97B}"/>
              </a:ext>
            </a:extLst>
          </p:cNvPr>
          <p:cNvPicPr>
            <a:picLocks noChangeAspect="1"/>
          </p:cNvPicPr>
          <p:nvPr userDrawn="1"/>
        </p:nvPicPr>
        <p:blipFill>
          <a:blip r:embed="rId16"/>
          <a:srcRect/>
          <a:stretch/>
        </p:blipFill>
        <p:spPr>
          <a:xfrm>
            <a:off x="251232" y="207065"/>
            <a:ext cx="2048330" cy="1318904"/>
          </a:xfrm>
          <a:prstGeom prst="rect">
            <a:avLst/>
          </a:prstGeom>
        </p:spPr>
      </p:pic>
    </p:spTree>
    <p:extLst>
      <p:ext uri="{BB962C8B-B14F-4D97-AF65-F5344CB8AC3E}">
        <p14:creationId xmlns:p14="http://schemas.microsoft.com/office/powerpoint/2010/main" val="2999483053"/>
      </p:ext>
    </p:extLst>
  </p:cSld>
  <p:clrMap bg1="lt1" tx1="dk1" bg2="lt2" tx2="dk2" accent1="accent1" accent2="accent2" accent3="accent3" accent4="accent4" accent5="accent5" accent6="accent6" hlink="hlink" folHlink="folHlink"/>
  <p:sldLayoutIdLst>
    <p:sldLayoutId id="2147483693" r:id="rId1"/>
    <p:sldLayoutId id="2147483673" r:id="rId2"/>
    <p:sldLayoutId id="2147483684" r:id="rId3"/>
    <p:sldLayoutId id="2147483694" r:id="rId4"/>
    <p:sldLayoutId id="2147483665" r:id="rId5"/>
    <p:sldLayoutId id="2147483667" r:id="rId6"/>
    <p:sldLayoutId id="2147483698" r:id="rId7"/>
    <p:sldLayoutId id="2147483699" r:id="rId8"/>
    <p:sldLayoutId id="2147483700" r:id="rId9"/>
    <p:sldLayoutId id="2147483696" r:id="rId10"/>
    <p:sldLayoutId id="2147483697" r:id="rId11"/>
    <p:sldLayoutId id="2147483674" r:id="rId12"/>
    <p:sldLayoutId id="2147483701" r:id="rId13"/>
    <p:sldLayoutId id="2147483702" r:id="rId14"/>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0.emf"/><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D35D-9FB0-95A3-17CD-1754C0D7C0AA}"/>
              </a:ext>
            </a:extLst>
          </p:cNvPr>
          <p:cNvSpPr>
            <a:spLocks noGrp="1"/>
          </p:cNvSpPr>
          <p:nvPr>
            <p:ph type="title"/>
          </p:nvPr>
        </p:nvSpPr>
        <p:spPr/>
        <p:txBody>
          <a:bodyPr anchor="ctr" anchorCtr="0">
            <a:normAutofit/>
          </a:bodyPr>
          <a:lstStyle/>
          <a:p>
            <a:r>
              <a:rPr lang="en-GB" sz="4800" dirty="0" err="1"/>
              <a:t>Leadership and implementation globally in public health: state of the art</a:t>
            </a:r>
            <a:endParaRPr lang="en-GB" sz="4800" dirty="0"/>
          </a:p>
        </p:txBody>
      </p:sp>
      <p:sp>
        <p:nvSpPr>
          <p:cNvPr id="3" name="Text Placeholder 2">
            <a:extLst>
              <a:ext uri="{FF2B5EF4-FFF2-40B4-BE49-F238E27FC236}">
                <a16:creationId xmlns:a16="http://schemas.microsoft.com/office/drawing/2014/main" id="{6EA84B2F-E52F-9015-D192-CF183D256194}"/>
              </a:ext>
            </a:extLst>
          </p:cNvPr>
          <p:cNvSpPr>
            <a:spLocks noGrp="1"/>
          </p:cNvSpPr>
          <p:nvPr>
            <p:ph type="body" sz="quarter" idx="10"/>
          </p:nvPr>
        </p:nvSpPr>
        <p:spPr>
          <a:xfrm>
            <a:off x="4116388" y="1162358"/>
            <a:ext cx="7357344" cy="581382"/>
          </a:xfrm>
        </p:spPr>
        <p:txBody>
          <a:bodyPr>
            <a:normAutofit fontScale="92500" lnSpcReduction="20000"/>
          </a:bodyPr>
          <a:lstStyle/>
          <a:p>
            <a:r>
              <a:rPr lang="en-GB" sz="2400" dirty="0"/>
              <a:t>Centering the healthcare worker and public health workforce</a:t>
            </a:r>
          </a:p>
        </p:txBody>
      </p:sp>
      <p:sp>
        <p:nvSpPr>
          <p:cNvPr id="4" name="Text Placeholder 3">
            <a:extLst>
              <a:ext uri="{FF2B5EF4-FFF2-40B4-BE49-F238E27FC236}">
                <a16:creationId xmlns:a16="http://schemas.microsoft.com/office/drawing/2014/main" id="{44289A9C-59C8-D96C-FF8D-6EF6BF55A525}"/>
              </a:ext>
            </a:extLst>
          </p:cNvPr>
          <p:cNvSpPr>
            <a:spLocks noGrp="1"/>
          </p:cNvSpPr>
          <p:nvPr>
            <p:ph type="body" sz="quarter" idx="11"/>
          </p:nvPr>
        </p:nvSpPr>
        <p:spPr/>
        <p:txBody>
          <a:bodyPr/>
          <a:lstStyle/>
          <a:p>
            <a:r>
              <a:rPr lang="en-GB" dirty="0"/>
              <a:t>Kristjana Ásbjörnsdóttir, Associate Professor, University of Iceland</a:t>
            </a:r>
          </a:p>
        </p:txBody>
      </p:sp>
    </p:spTree>
    <p:extLst>
      <p:ext uri="{BB962C8B-B14F-4D97-AF65-F5344CB8AC3E}">
        <p14:creationId xmlns:p14="http://schemas.microsoft.com/office/powerpoint/2010/main" val="92414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F34D1-7F01-46FB-81ED-AC7DE14E98B3}"/>
              </a:ext>
            </a:extLst>
          </p:cNvPr>
          <p:cNvSpPr>
            <a:spLocks noGrp="1"/>
          </p:cNvSpPr>
          <p:nvPr>
            <p:ph type="title"/>
          </p:nvPr>
        </p:nvSpPr>
        <p:spPr>
          <a:xfrm>
            <a:off x="2183851" y="377754"/>
            <a:ext cx="8388125" cy="740193"/>
          </a:xfrm>
        </p:spPr>
        <p:txBody>
          <a:bodyPr/>
          <a:lstStyle/>
          <a:p>
            <a:r>
              <a:rPr lang="en-US" dirty="0"/>
              <a:t>Acknowledgements</a:t>
            </a:r>
          </a:p>
        </p:txBody>
      </p:sp>
      <p:sp>
        <p:nvSpPr>
          <p:cNvPr id="3" name="Content Placeholder 2">
            <a:extLst>
              <a:ext uri="{FF2B5EF4-FFF2-40B4-BE49-F238E27FC236}">
                <a16:creationId xmlns:a16="http://schemas.microsoft.com/office/drawing/2014/main" id="{68541871-5D58-4C3E-8B74-D3663428362D}"/>
              </a:ext>
            </a:extLst>
          </p:cNvPr>
          <p:cNvSpPr>
            <a:spLocks noGrp="1"/>
          </p:cNvSpPr>
          <p:nvPr>
            <p:ph idx="1"/>
          </p:nvPr>
        </p:nvSpPr>
        <p:spPr>
          <a:xfrm>
            <a:off x="617619" y="1945483"/>
            <a:ext cx="9725915" cy="4443285"/>
          </a:xfrm>
        </p:spPr>
        <p:txBody>
          <a:bodyPr>
            <a:noAutofit/>
          </a:bodyPr>
          <a:lstStyle/>
          <a:p>
            <a:endParaRPr lang="en-US" sz="1600" dirty="0"/>
          </a:p>
          <a:p>
            <a:r>
              <a:rPr lang="en-US" sz="1600" dirty="0" err="1"/>
              <a:t>Fermino</a:t>
            </a:r>
            <a:r>
              <a:rPr lang="en-US" sz="1600" dirty="0"/>
              <a:t> </a:t>
            </a:r>
            <a:r>
              <a:rPr lang="en-US" sz="1600" dirty="0" err="1"/>
              <a:t>Jaqueta</a:t>
            </a:r>
            <a:r>
              <a:rPr lang="en-US" sz="1600" dirty="0"/>
              <a:t> (Provincial Health Director)</a:t>
            </a:r>
          </a:p>
          <a:p>
            <a:r>
              <a:rPr lang="en-US" sz="1600" dirty="0" err="1"/>
              <a:t>Esperança</a:t>
            </a:r>
            <a:r>
              <a:rPr lang="en-US" sz="1600" dirty="0"/>
              <a:t> Tavede (MCH Director)</a:t>
            </a:r>
          </a:p>
          <a:p>
            <a:r>
              <a:rPr lang="en-US" sz="1600" dirty="0"/>
              <a:t>Aneth Dinis (National Public Health Directorate)</a:t>
            </a:r>
          </a:p>
          <a:p>
            <a:r>
              <a:rPr lang="en-US" sz="1600" b="1" dirty="0"/>
              <a:t>District MCH Supervisors</a:t>
            </a:r>
          </a:p>
          <a:p>
            <a:r>
              <a:rPr lang="en-US" sz="1600" b="1" dirty="0"/>
              <a:t>Frontline Healthcare Workers</a:t>
            </a:r>
          </a:p>
          <a:p>
            <a:pPr marL="0" indent="0">
              <a:buNone/>
            </a:pPr>
            <a:endParaRPr lang="en-US" sz="1600" dirty="0"/>
          </a:p>
          <a:p>
            <a:endParaRPr lang="en-US" sz="1600" dirty="0"/>
          </a:p>
          <a:p>
            <a:endParaRPr lang="en-US" sz="1600" dirty="0"/>
          </a:p>
          <a:p>
            <a:r>
              <a:rPr lang="en-US" sz="1600" dirty="0"/>
              <a:t>Joana Coutinho</a:t>
            </a:r>
          </a:p>
          <a:p>
            <a:r>
              <a:rPr lang="en-US" sz="1600" dirty="0" err="1"/>
              <a:t>Mery</a:t>
            </a:r>
            <a:r>
              <a:rPr lang="en-US" sz="1600" dirty="0"/>
              <a:t> Agostinho</a:t>
            </a:r>
          </a:p>
          <a:p>
            <a:r>
              <a:rPr lang="en-US" sz="1600" dirty="0"/>
              <a:t>Melita Cruz</a:t>
            </a:r>
          </a:p>
          <a:p>
            <a:r>
              <a:rPr lang="en-US" sz="1600" dirty="0"/>
              <a:t>Fernando Amaral</a:t>
            </a:r>
          </a:p>
        </p:txBody>
      </p:sp>
      <p:sp>
        <p:nvSpPr>
          <p:cNvPr id="9" name="Content Placeholder 8">
            <a:extLst>
              <a:ext uri="{FF2B5EF4-FFF2-40B4-BE49-F238E27FC236}">
                <a16:creationId xmlns:a16="http://schemas.microsoft.com/office/drawing/2014/main" id="{0228FA20-1D75-478B-986F-3D6AC986E5C0}"/>
              </a:ext>
            </a:extLst>
          </p:cNvPr>
          <p:cNvSpPr>
            <a:spLocks noGrp="1"/>
          </p:cNvSpPr>
          <p:nvPr>
            <p:ph sz="quarter" idx="4294967295"/>
          </p:nvPr>
        </p:nvSpPr>
        <p:spPr>
          <a:xfrm>
            <a:off x="6319390" y="1945483"/>
            <a:ext cx="3887787" cy="4508436"/>
          </a:xfrm>
        </p:spPr>
        <p:txBody>
          <a:bodyPr>
            <a:noAutofit/>
          </a:bodyPr>
          <a:lstStyle/>
          <a:p>
            <a:r>
              <a:rPr lang="en-US" sz="1600" dirty="0"/>
              <a:t>Kenny Sherr</a:t>
            </a:r>
          </a:p>
          <a:p>
            <a:r>
              <a:rPr lang="en-US" sz="1600" dirty="0"/>
              <a:t>Jonny Crocker </a:t>
            </a:r>
          </a:p>
          <a:p>
            <a:r>
              <a:rPr lang="en-US" sz="1600" dirty="0"/>
              <a:t>Sarah Gimbel</a:t>
            </a:r>
          </a:p>
          <a:p>
            <a:r>
              <a:rPr lang="en-US" sz="1600" dirty="0"/>
              <a:t>Celso </a:t>
            </a:r>
            <a:r>
              <a:rPr lang="en-US" sz="1600" dirty="0" err="1"/>
              <a:t>Inguane</a:t>
            </a:r>
            <a:endParaRPr lang="en-US" sz="1600" dirty="0"/>
          </a:p>
          <a:p>
            <a:r>
              <a:rPr lang="en-US" sz="1600" dirty="0"/>
              <a:t>Grace John-Stewart</a:t>
            </a:r>
          </a:p>
          <a:p>
            <a:r>
              <a:rPr lang="en-US" sz="1600" dirty="0"/>
              <a:t>Bryan Weiner</a:t>
            </a:r>
          </a:p>
          <a:p>
            <a:endParaRPr lang="en-US" sz="1600" dirty="0"/>
          </a:p>
          <a:p>
            <a:pPr marL="0" indent="0">
              <a:buNone/>
            </a:pPr>
            <a:endParaRPr lang="en-US" sz="700" dirty="0"/>
          </a:p>
          <a:p>
            <a:r>
              <a:rPr lang="en-US" sz="1600" dirty="0"/>
              <a:t>Fatima Cuembelo</a:t>
            </a:r>
          </a:p>
          <a:p>
            <a:endParaRPr lang="en-US" sz="1600" dirty="0"/>
          </a:p>
          <a:p>
            <a:pPr marL="0" indent="0">
              <a:buNone/>
            </a:pPr>
            <a:endParaRPr lang="en-US" sz="1600" dirty="0"/>
          </a:p>
        </p:txBody>
      </p:sp>
      <p:sp>
        <p:nvSpPr>
          <p:cNvPr id="5" name="Rectangle 4">
            <a:extLst>
              <a:ext uri="{FF2B5EF4-FFF2-40B4-BE49-F238E27FC236}">
                <a16:creationId xmlns:a16="http://schemas.microsoft.com/office/drawing/2014/main" id="{04DBE1C8-A642-E048-A963-E7DAFD088765}"/>
              </a:ext>
            </a:extLst>
          </p:cNvPr>
          <p:cNvSpPr/>
          <p:nvPr/>
        </p:nvSpPr>
        <p:spPr>
          <a:xfrm>
            <a:off x="681650" y="1456959"/>
            <a:ext cx="4047146" cy="706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a:latin typeface="Jost*" pitchFamily="2" charset="77"/>
                <a:ea typeface="Jost*" pitchFamily="2" charset="77"/>
              </a:rPr>
              <a:t>Mozambique Ministry of Health / Manica Provincial Health Directorate</a:t>
            </a:r>
          </a:p>
        </p:txBody>
      </p:sp>
      <p:sp>
        <p:nvSpPr>
          <p:cNvPr id="8" name="Rectangle 7">
            <a:extLst>
              <a:ext uri="{FF2B5EF4-FFF2-40B4-BE49-F238E27FC236}">
                <a16:creationId xmlns:a16="http://schemas.microsoft.com/office/drawing/2014/main" id="{A0EB2DE2-A4EA-864B-A5DB-C674D0D85C27}"/>
              </a:ext>
            </a:extLst>
          </p:cNvPr>
          <p:cNvSpPr/>
          <p:nvPr/>
        </p:nvSpPr>
        <p:spPr>
          <a:xfrm>
            <a:off x="6319388" y="4069354"/>
            <a:ext cx="3829261" cy="473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a:latin typeface="Jost*" pitchFamily="2" charset="77"/>
                <a:ea typeface="Jost*" pitchFamily="2" charset="77"/>
              </a:rPr>
              <a:t>Eduardo Mondlane University</a:t>
            </a:r>
          </a:p>
        </p:txBody>
      </p:sp>
      <p:sp>
        <p:nvSpPr>
          <p:cNvPr id="10" name="Rectangle 9">
            <a:extLst>
              <a:ext uri="{FF2B5EF4-FFF2-40B4-BE49-F238E27FC236}">
                <a16:creationId xmlns:a16="http://schemas.microsoft.com/office/drawing/2014/main" id="{EDA74628-A4C5-0049-809D-669D0EDF2631}"/>
              </a:ext>
            </a:extLst>
          </p:cNvPr>
          <p:cNvSpPr/>
          <p:nvPr/>
        </p:nvSpPr>
        <p:spPr>
          <a:xfrm>
            <a:off x="681650" y="4255170"/>
            <a:ext cx="4153164" cy="706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a:latin typeface="Jost*" pitchFamily="2" charset="77"/>
                <a:ea typeface="Jost*" pitchFamily="2" charset="77"/>
              </a:rPr>
              <a:t>Health Alliance International / </a:t>
            </a:r>
            <a:br>
              <a:rPr lang="is-IS" dirty="0">
                <a:latin typeface="Jost*" pitchFamily="2" charset="77"/>
                <a:ea typeface="Jost*" pitchFamily="2" charset="77"/>
              </a:rPr>
            </a:br>
            <a:r>
              <a:rPr lang="is-IS" dirty="0">
                <a:latin typeface="Jost*" pitchFamily="2" charset="77"/>
                <a:ea typeface="Jost*" pitchFamily="2" charset="77"/>
              </a:rPr>
              <a:t>Comitê para Saúde de Moçambique</a:t>
            </a:r>
          </a:p>
        </p:txBody>
      </p:sp>
      <p:sp>
        <p:nvSpPr>
          <p:cNvPr id="11" name="Rectangle 10">
            <a:extLst>
              <a:ext uri="{FF2B5EF4-FFF2-40B4-BE49-F238E27FC236}">
                <a16:creationId xmlns:a16="http://schemas.microsoft.com/office/drawing/2014/main" id="{41302CE6-478C-3949-9EBE-631265B3B892}"/>
              </a:ext>
            </a:extLst>
          </p:cNvPr>
          <p:cNvSpPr/>
          <p:nvPr/>
        </p:nvSpPr>
        <p:spPr>
          <a:xfrm>
            <a:off x="6319389" y="6152231"/>
            <a:ext cx="3887786" cy="473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Jost*" pitchFamily="2" charset="77"/>
                <a:ea typeface="Jost*" pitchFamily="2" charset="77"/>
              </a:rPr>
              <a:t>NIMH/NIH: R01MH113435</a:t>
            </a:r>
          </a:p>
        </p:txBody>
      </p:sp>
      <p:pic>
        <p:nvPicPr>
          <p:cNvPr id="4" name="Picture 3" descr="May be an image of text that says 'CSM Comité para a Saúde de Moçambique'">
            <a:extLst>
              <a:ext uri="{FF2B5EF4-FFF2-40B4-BE49-F238E27FC236}">
                <a16:creationId xmlns:a16="http://schemas.microsoft.com/office/drawing/2014/main" id="{2FC3D7DA-1A57-00B3-FAB8-A68A24334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2219" y="5220474"/>
            <a:ext cx="2066775" cy="12008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GH Communications | Files">
            <a:extLst>
              <a:ext uri="{FF2B5EF4-FFF2-40B4-BE49-F238E27FC236}">
                <a16:creationId xmlns:a16="http://schemas.microsoft.com/office/drawing/2014/main" id="{66EA8775-D461-4854-55BA-8FF029347C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4981" y="2573845"/>
            <a:ext cx="2330131" cy="7184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6041E212-824C-C339-79A2-28041848DF89}"/>
              </a:ext>
            </a:extLst>
          </p:cNvPr>
          <p:cNvPicPr>
            <a:picLocks noChangeAspect="1"/>
          </p:cNvPicPr>
          <p:nvPr/>
        </p:nvPicPr>
        <p:blipFill>
          <a:blip r:embed="rId5">
            <a:alphaModFix/>
          </a:blip>
          <a:stretch>
            <a:fillRect/>
          </a:stretch>
        </p:blipFill>
        <p:spPr>
          <a:xfrm>
            <a:off x="7337256" y="5592918"/>
            <a:ext cx="1793524" cy="455981"/>
          </a:xfrm>
          <a:prstGeom prst="rect">
            <a:avLst/>
          </a:prstGeom>
          <a:solidFill>
            <a:schemeClr val="bg1"/>
          </a:solidFill>
          <a:ln w="152400">
            <a:noFill/>
          </a:ln>
        </p:spPr>
      </p:pic>
      <p:sp>
        <p:nvSpPr>
          <p:cNvPr id="18" name="Rectangle 17">
            <a:extLst>
              <a:ext uri="{FF2B5EF4-FFF2-40B4-BE49-F238E27FC236}">
                <a16:creationId xmlns:a16="http://schemas.microsoft.com/office/drawing/2014/main" id="{0E8D7494-7373-CFE8-0215-FBC6CDD0B5C4}"/>
              </a:ext>
            </a:extLst>
          </p:cNvPr>
          <p:cNvSpPr/>
          <p:nvPr/>
        </p:nvSpPr>
        <p:spPr>
          <a:xfrm>
            <a:off x="6377914" y="5007677"/>
            <a:ext cx="3829261" cy="473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a:latin typeface="Jost*" pitchFamily="2" charset="77"/>
                <a:ea typeface="Jost*" pitchFamily="2" charset="77"/>
              </a:rPr>
              <a:t>SAIA Consortium</a:t>
            </a:r>
          </a:p>
        </p:txBody>
      </p:sp>
      <p:sp>
        <p:nvSpPr>
          <p:cNvPr id="19" name="Rectangle 18">
            <a:extLst>
              <a:ext uri="{FF2B5EF4-FFF2-40B4-BE49-F238E27FC236}">
                <a16:creationId xmlns:a16="http://schemas.microsoft.com/office/drawing/2014/main" id="{6810B82B-6CF6-7DBB-BE78-AE6D1FF65F1E}"/>
              </a:ext>
            </a:extLst>
          </p:cNvPr>
          <p:cNvSpPr/>
          <p:nvPr/>
        </p:nvSpPr>
        <p:spPr>
          <a:xfrm>
            <a:off x="6226937" y="1453687"/>
            <a:ext cx="4072690" cy="488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a:latin typeface="Jost*" pitchFamily="2" charset="77"/>
                <a:ea typeface="Jost*" pitchFamily="2" charset="77"/>
              </a:rPr>
              <a:t>University of Washington</a:t>
            </a:r>
          </a:p>
        </p:txBody>
      </p:sp>
    </p:spTree>
    <p:extLst>
      <p:ext uri="{BB962C8B-B14F-4D97-AF65-F5344CB8AC3E}">
        <p14:creationId xmlns:p14="http://schemas.microsoft.com/office/powerpoint/2010/main" val="118456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06D0C65-FDF1-12B0-7405-932CD7ADD0D1}"/>
              </a:ext>
            </a:extLst>
          </p:cNvPr>
          <p:cNvSpPr>
            <a:spLocks noGrp="1"/>
          </p:cNvSpPr>
          <p:nvPr>
            <p:ph sz="quarter" idx="13"/>
          </p:nvPr>
        </p:nvSpPr>
        <p:spPr/>
        <p:txBody>
          <a:bodyPr/>
          <a:lstStyle/>
          <a:p>
            <a:endParaRPr lang="is-IS"/>
          </a:p>
        </p:txBody>
      </p:sp>
      <p:sp>
        <p:nvSpPr>
          <p:cNvPr id="3" name="Title 2">
            <a:extLst>
              <a:ext uri="{FF2B5EF4-FFF2-40B4-BE49-F238E27FC236}">
                <a16:creationId xmlns:a16="http://schemas.microsoft.com/office/drawing/2014/main" id="{EE33975C-5DFD-4EF4-E245-5ECED8F61FC3}"/>
              </a:ext>
            </a:extLst>
          </p:cNvPr>
          <p:cNvSpPr>
            <a:spLocks noGrp="1"/>
          </p:cNvSpPr>
          <p:nvPr>
            <p:ph type="title"/>
          </p:nvPr>
        </p:nvSpPr>
        <p:spPr/>
        <p:txBody>
          <a:bodyPr/>
          <a:lstStyle/>
          <a:p>
            <a:r>
              <a:rPr lang="is-IS"/>
              <a:t>Leadership and Human Resources for Health</a:t>
            </a:r>
          </a:p>
        </p:txBody>
      </p:sp>
      <p:sp>
        <p:nvSpPr>
          <p:cNvPr id="9" name="Picture Placeholder 8">
            <a:extLst>
              <a:ext uri="{FF2B5EF4-FFF2-40B4-BE49-F238E27FC236}">
                <a16:creationId xmlns:a16="http://schemas.microsoft.com/office/drawing/2014/main" id="{CE893C96-7DC1-BDEB-F141-EA790697EF4E}"/>
              </a:ext>
            </a:extLst>
          </p:cNvPr>
          <p:cNvSpPr>
            <a:spLocks noGrp="1"/>
          </p:cNvSpPr>
          <p:nvPr>
            <p:ph type="pic" sz="quarter" idx="14"/>
          </p:nvPr>
        </p:nvSpPr>
        <p:spPr/>
        <p:txBody>
          <a:bodyPr/>
          <a:lstStyle/>
          <a:p>
            <a:endParaRPr lang="is-IS"/>
          </a:p>
        </p:txBody>
      </p:sp>
      <p:pic>
        <p:nvPicPr>
          <p:cNvPr id="8" name="Content Placeholder 4">
            <a:extLst>
              <a:ext uri="{FF2B5EF4-FFF2-40B4-BE49-F238E27FC236}">
                <a16:creationId xmlns:a16="http://schemas.microsoft.com/office/drawing/2014/main" id="{20C175D1-4723-C374-1AC2-1FCD93E80DC5}"/>
              </a:ext>
            </a:extLst>
          </p:cNvPr>
          <p:cNvPicPr>
            <a:picLocks noChangeAspect="1"/>
          </p:cNvPicPr>
          <p:nvPr/>
        </p:nvPicPr>
        <p:blipFill>
          <a:blip r:embed="rId3"/>
          <a:stretch>
            <a:fillRect/>
          </a:stretch>
        </p:blipFill>
        <p:spPr>
          <a:xfrm>
            <a:off x="6096000" y="2679214"/>
            <a:ext cx="5873916" cy="2939436"/>
          </a:xfrm>
          <a:prstGeom prst="rect">
            <a:avLst/>
          </a:prstGeom>
        </p:spPr>
      </p:pic>
    </p:spTree>
    <p:extLst>
      <p:ext uri="{BB962C8B-B14F-4D97-AF65-F5344CB8AC3E}">
        <p14:creationId xmlns:p14="http://schemas.microsoft.com/office/powerpoint/2010/main" val="371790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5796E7-DA17-7179-9571-7A330586E37A}"/>
              </a:ext>
            </a:extLst>
          </p:cNvPr>
          <p:cNvSpPr>
            <a:spLocks noGrp="1"/>
          </p:cNvSpPr>
          <p:nvPr>
            <p:ph sz="quarter" idx="13"/>
          </p:nvPr>
        </p:nvSpPr>
        <p:spPr/>
        <p:txBody>
          <a:bodyPr>
            <a:normAutofit lnSpcReduction="10000"/>
          </a:bodyPr>
          <a:lstStyle/>
          <a:p>
            <a:r>
              <a:rPr lang="is-IS"/>
              <a:t>Minimal thresholds for Sustainable Development Goals or universal healthcare: </a:t>
            </a:r>
          </a:p>
          <a:p>
            <a:pPr marL="342900" indent="-342900">
              <a:buFont typeface="Arial" panose="020B0604020202020204" pitchFamily="34" charset="0"/>
              <a:buChar char="•"/>
            </a:pPr>
            <a:r>
              <a:rPr lang="is-IS"/>
              <a:t>2018 World Health Organization: 44.5/10,000</a:t>
            </a:r>
          </a:p>
          <a:p>
            <a:pPr marL="342900" indent="-342900">
              <a:buFont typeface="Arial" panose="020B0604020202020204" pitchFamily="34" charset="0"/>
              <a:buChar char="•"/>
            </a:pPr>
            <a:r>
              <a:rPr lang="is-IS"/>
              <a:t>2022 Global Disease Burden: 91.3/10,000</a:t>
            </a:r>
          </a:p>
          <a:p>
            <a:r>
              <a:rPr lang="is-IS"/>
              <a:t>Consequences of insufficient human resources: </a:t>
            </a:r>
          </a:p>
          <a:p>
            <a:pPr marL="342900" indent="-342900">
              <a:buFont typeface="Arial" panose="020B0604020202020204" pitchFamily="34" charset="0"/>
              <a:buChar char="•"/>
            </a:pPr>
            <a:r>
              <a:rPr lang="is-IS"/>
              <a:t>High turnover, out-migration</a:t>
            </a:r>
          </a:p>
          <a:p>
            <a:pPr marL="342900" indent="-342900">
              <a:buFont typeface="Arial" panose="020B0604020202020204" pitchFamily="34" charset="0"/>
              <a:buChar char="•"/>
            </a:pPr>
            <a:r>
              <a:rPr lang="is-IS"/>
              <a:t>Leadership responsibilities assigned without training</a:t>
            </a:r>
          </a:p>
          <a:p>
            <a:pPr marL="342900" indent="-342900">
              <a:buFont typeface="Arial" panose="020B0604020202020204" pitchFamily="34" charset="0"/>
              <a:buChar char="•"/>
            </a:pPr>
            <a:endParaRPr lang="is-IS"/>
          </a:p>
          <a:p>
            <a:endParaRPr lang="is-IS"/>
          </a:p>
        </p:txBody>
      </p:sp>
      <p:sp>
        <p:nvSpPr>
          <p:cNvPr id="5" name="Content Placeholder 4">
            <a:extLst>
              <a:ext uri="{FF2B5EF4-FFF2-40B4-BE49-F238E27FC236}">
                <a16:creationId xmlns:a16="http://schemas.microsoft.com/office/drawing/2014/main" id="{0F947B4B-7110-0BB2-9AFD-DB5A141613F6}"/>
              </a:ext>
            </a:extLst>
          </p:cNvPr>
          <p:cNvSpPr>
            <a:spLocks noGrp="1"/>
          </p:cNvSpPr>
          <p:nvPr>
            <p:ph sz="quarter" idx="14"/>
          </p:nvPr>
        </p:nvSpPr>
        <p:spPr/>
        <p:txBody>
          <a:bodyPr/>
          <a:lstStyle/>
          <a:p>
            <a:endParaRPr lang="is-IS"/>
          </a:p>
        </p:txBody>
      </p:sp>
      <p:sp>
        <p:nvSpPr>
          <p:cNvPr id="4" name="Title 3">
            <a:extLst>
              <a:ext uri="{FF2B5EF4-FFF2-40B4-BE49-F238E27FC236}">
                <a16:creationId xmlns:a16="http://schemas.microsoft.com/office/drawing/2014/main" id="{18C07400-96B7-75D5-5CCF-06234C0A6C30}"/>
              </a:ext>
            </a:extLst>
          </p:cNvPr>
          <p:cNvSpPr>
            <a:spLocks noGrp="1"/>
          </p:cNvSpPr>
          <p:nvPr>
            <p:ph type="title"/>
          </p:nvPr>
        </p:nvSpPr>
        <p:spPr/>
        <p:txBody>
          <a:bodyPr/>
          <a:lstStyle/>
          <a:p>
            <a:r>
              <a:rPr lang="is-IS"/>
              <a:t>Leadership and Human Resources for Health</a:t>
            </a:r>
          </a:p>
        </p:txBody>
      </p:sp>
      <p:pic>
        <p:nvPicPr>
          <p:cNvPr id="1026" name="Picture 2">
            <a:extLst>
              <a:ext uri="{FF2B5EF4-FFF2-40B4-BE49-F238E27FC236}">
                <a16:creationId xmlns:a16="http://schemas.microsoft.com/office/drawing/2014/main" id="{B07F6F52-A15C-6501-9530-FA5494FAD1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7517"/>
          <a:stretch/>
        </p:blipFill>
        <p:spPr bwMode="auto">
          <a:xfrm>
            <a:off x="5803816" y="1973056"/>
            <a:ext cx="5945271" cy="21874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285C17B9-F794-B60E-B379-3C293854AD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328" b="15358"/>
          <a:stretch/>
        </p:blipFill>
        <p:spPr bwMode="auto">
          <a:xfrm>
            <a:off x="5803816" y="4306075"/>
            <a:ext cx="5904262" cy="23616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55334C5-E07E-928C-1684-0C99A6C96DB1}"/>
              </a:ext>
            </a:extLst>
          </p:cNvPr>
          <p:cNvSpPr txBox="1"/>
          <p:nvPr/>
        </p:nvSpPr>
        <p:spPr>
          <a:xfrm>
            <a:off x="6047380" y="6538559"/>
            <a:ext cx="5966234" cy="307777"/>
          </a:xfrm>
          <a:prstGeom prst="rect">
            <a:avLst/>
          </a:prstGeom>
          <a:noFill/>
        </p:spPr>
        <p:txBody>
          <a:bodyPr wrap="square" rtlCol="0">
            <a:spAutoFit/>
          </a:bodyPr>
          <a:lstStyle/>
          <a:p>
            <a:r>
              <a:rPr lang="en-GB" sz="1400" i="1">
                <a:solidFill>
                  <a:srgbClr val="212121"/>
                </a:solidFill>
                <a:effectLst/>
                <a:highlight>
                  <a:srgbClr val="FFFFFF"/>
                </a:highlight>
                <a:latin typeface="system-ui"/>
              </a:rPr>
              <a:t>GBD 2019 Human Resources for Health Collaborators, Lancet 2022</a:t>
            </a:r>
            <a:endParaRPr lang="is-IS" sz="1400" i="1"/>
          </a:p>
        </p:txBody>
      </p:sp>
      <p:sp>
        <p:nvSpPr>
          <p:cNvPr id="8" name="TextBox 7">
            <a:extLst>
              <a:ext uri="{FF2B5EF4-FFF2-40B4-BE49-F238E27FC236}">
                <a16:creationId xmlns:a16="http://schemas.microsoft.com/office/drawing/2014/main" id="{FA94B4E9-0736-FA15-A1D6-10D1A0588794}"/>
              </a:ext>
            </a:extLst>
          </p:cNvPr>
          <p:cNvSpPr txBox="1"/>
          <p:nvPr/>
        </p:nvSpPr>
        <p:spPr>
          <a:xfrm>
            <a:off x="5762803" y="1813000"/>
            <a:ext cx="1820691" cy="276999"/>
          </a:xfrm>
          <a:prstGeom prst="rect">
            <a:avLst/>
          </a:prstGeom>
          <a:solidFill>
            <a:schemeClr val="bg1"/>
          </a:solidFill>
        </p:spPr>
        <p:txBody>
          <a:bodyPr wrap="none" rtlCol="0">
            <a:spAutoFit/>
          </a:bodyPr>
          <a:lstStyle/>
          <a:p>
            <a:r>
              <a:rPr lang="is-IS" sz="1200"/>
              <a:t>Density of physicians</a:t>
            </a:r>
          </a:p>
        </p:txBody>
      </p:sp>
      <p:sp>
        <p:nvSpPr>
          <p:cNvPr id="9" name="TextBox 8">
            <a:extLst>
              <a:ext uri="{FF2B5EF4-FFF2-40B4-BE49-F238E27FC236}">
                <a16:creationId xmlns:a16="http://schemas.microsoft.com/office/drawing/2014/main" id="{84145101-7AC1-3935-761E-0F1EB7AE66B1}"/>
              </a:ext>
            </a:extLst>
          </p:cNvPr>
          <p:cNvSpPr txBox="1"/>
          <p:nvPr/>
        </p:nvSpPr>
        <p:spPr>
          <a:xfrm>
            <a:off x="5762803" y="4200756"/>
            <a:ext cx="2647969" cy="276999"/>
          </a:xfrm>
          <a:prstGeom prst="rect">
            <a:avLst/>
          </a:prstGeom>
          <a:solidFill>
            <a:schemeClr val="bg1"/>
          </a:solidFill>
        </p:spPr>
        <p:txBody>
          <a:bodyPr wrap="none" rtlCol="0">
            <a:spAutoFit/>
          </a:bodyPr>
          <a:lstStyle/>
          <a:p>
            <a:r>
              <a:rPr lang="is-IS" sz="1200"/>
              <a:t>Density of nurses and midwives</a:t>
            </a:r>
          </a:p>
        </p:txBody>
      </p:sp>
    </p:spTree>
    <p:extLst>
      <p:ext uri="{BB962C8B-B14F-4D97-AF65-F5344CB8AC3E}">
        <p14:creationId xmlns:p14="http://schemas.microsoft.com/office/powerpoint/2010/main" val="3444247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509AF6C-42B3-8144-5BDE-2DE278AA1CA3}"/>
              </a:ext>
            </a:extLst>
          </p:cNvPr>
          <p:cNvSpPr>
            <a:spLocks noGrp="1"/>
          </p:cNvSpPr>
          <p:nvPr>
            <p:ph sz="quarter" idx="13"/>
          </p:nvPr>
        </p:nvSpPr>
        <p:spPr/>
        <p:txBody>
          <a:bodyPr>
            <a:normAutofit/>
          </a:bodyPr>
          <a:lstStyle/>
          <a:p>
            <a:r>
              <a:rPr lang="is-IS"/>
              <a:t>Develops and implements an organization‘s vision</a:t>
            </a:r>
          </a:p>
          <a:p>
            <a:r>
              <a:rPr lang="is-IS"/>
              <a:t>Alliance for Health Policy and Systems Research 2016:</a:t>
            </a:r>
          </a:p>
          <a:p>
            <a:pPr marL="342900" indent="-342900">
              <a:buFont typeface="Arial" panose="020B0604020202020204" pitchFamily="34" charset="0"/>
              <a:buChar char="•"/>
            </a:pPr>
            <a:r>
              <a:rPr lang="is-IS"/>
              <a:t>Health systems are complex and call for </a:t>
            </a:r>
            <a:r>
              <a:rPr lang="is-IS">
                <a:solidFill>
                  <a:schemeClr val="accent1"/>
                </a:solidFill>
              </a:rPr>
              <a:t>participatory leadership</a:t>
            </a:r>
          </a:p>
          <a:p>
            <a:pPr marL="342900" indent="-342900">
              <a:buFont typeface="Arial" panose="020B0604020202020204" pitchFamily="34" charset="0"/>
              <a:buChar char="•"/>
            </a:pPr>
            <a:r>
              <a:rPr lang="is-IS"/>
              <a:t>Key attributes of leaders:</a:t>
            </a:r>
            <a:r>
              <a:rPr lang="is-IS">
                <a:solidFill>
                  <a:schemeClr val="accent1"/>
                </a:solidFill>
              </a:rPr>
              <a:t> adaptive, knowledgeable, team player</a:t>
            </a:r>
            <a:endParaRPr lang="is-IS"/>
          </a:p>
          <a:p>
            <a:pPr marL="342900" indent="-342900">
              <a:buFont typeface="Arial" panose="020B0604020202020204" pitchFamily="34" charset="0"/>
              <a:buChar char="•"/>
            </a:pPr>
            <a:r>
              <a:rPr lang="is-IS"/>
              <a:t>Importance of context and environment</a:t>
            </a:r>
          </a:p>
          <a:p>
            <a:pPr marL="1028700" lvl="1" indent="-342900"/>
            <a:r>
              <a:rPr lang="is-IS"/>
              <a:t>Centralized decision-making</a:t>
            </a:r>
          </a:p>
          <a:p>
            <a:pPr marL="1028700" lvl="1" indent="-342900"/>
            <a:r>
              <a:rPr lang="is-IS"/>
              <a:t>Lack of bidirectional knowledge-sharing</a:t>
            </a:r>
          </a:p>
          <a:p>
            <a:pPr marL="1028700" lvl="1" indent="-342900"/>
            <a:r>
              <a:rPr lang="is-IS"/>
              <a:t>Strongly hierarchical structure and culture </a:t>
            </a:r>
          </a:p>
          <a:p>
            <a:pPr marL="342900" indent="-342900">
              <a:buFont typeface="Arial" panose="020B0604020202020204" pitchFamily="34" charset="0"/>
              <a:buChar char="•"/>
            </a:pPr>
            <a:endParaRPr lang="is-IS"/>
          </a:p>
          <a:p>
            <a:endParaRPr lang="is-IS"/>
          </a:p>
        </p:txBody>
      </p:sp>
      <p:sp>
        <p:nvSpPr>
          <p:cNvPr id="5" name="Title 4">
            <a:extLst>
              <a:ext uri="{FF2B5EF4-FFF2-40B4-BE49-F238E27FC236}">
                <a16:creationId xmlns:a16="http://schemas.microsoft.com/office/drawing/2014/main" id="{36E98B5B-0479-6F8D-628B-7135D17FBC09}"/>
              </a:ext>
            </a:extLst>
          </p:cNvPr>
          <p:cNvSpPr>
            <a:spLocks noGrp="1"/>
          </p:cNvSpPr>
          <p:nvPr>
            <p:ph type="title"/>
          </p:nvPr>
        </p:nvSpPr>
        <p:spPr/>
        <p:txBody>
          <a:bodyPr>
            <a:normAutofit/>
          </a:bodyPr>
          <a:lstStyle/>
          <a:p>
            <a:r>
              <a:rPr lang="is-IS"/>
              <a:t>Effective health systems leadership</a:t>
            </a:r>
          </a:p>
        </p:txBody>
      </p:sp>
      <p:sp>
        <p:nvSpPr>
          <p:cNvPr id="7" name="TextBox 6">
            <a:extLst>
              <a:ext uri="{FF2B5EF4-FFF2-40B4-BE49-F238E27FC236}">
                <a16:creationId xmlns:a16="http://schemas.microsoft.com/office/drawing/2014/main" id="{7A28F1BE-5114-DAB1-71A8-C5254227018B}"/>
              </a:ext>
            </a:extLst>
          </p:cNvPr>
          <p:cNvSpPr txBox="1"/>
          <p:nvPr/>
        </p:nvSpPr>
        <p:spPr>
          <a:xfrm>
            <a:off x="6798366" y="6550223"/>
            <a:ext cx="5393634" cy="307777"/>
          </a:xfrm>
          <a:prstGeom prst="rect">
            <a:avLst/>
          </a:prstGeom>
          <a:noFill/>
        </p:spPr>
        <p:txBody>
          <a:bodyPr wrap="square" rtlCol="0">
            <a:spAutoFit/>
          </a:bodyPr>
          <a:lstStyle/>
          <a:p>
            <a:pPr algn="r"/>
            <a:r>
              <a:rPr lang="is-IS" sz="1400" i="1"/>
              <a:t>Gilson 2018; Figueroa 2019; Witter 2022</a:t>
            </a:r>
          </a:p>
        </p:txBody>
      </p:sp>
    </p:spTree>
    <p:extLst>
      <p:ext uri="{BB962C8B-B14F-4D97-AF65-F5344CB8AC3E}">
        <p14:creationId xmlns:p14="http://schemas.microsoft.com/office/powerpoint/2010/main" val="1142932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FA4DCFD6-CBB8-1CB1-0A4B-6B12B23869D1}"/>
              </a:ext>
            </a:extLst>
          </p:cNvPr>
          <p:cNvGraphicFramePr>
            <a:graphicFrameLocks noGrp="1"/>
          </p:cNvGraphicFramePr>
          <p:nvPr>
            <p:ph sz="quarter" idx="14"/>
            <p:extLst>
              <p:ext uri="{D42A27DB-BD31-4B8C-83A1-F6EECF244321}">
                <p14:modId xmlns:p14="http://schemas.microsoft.com/office/powerpoint/2010/main" val="1360757203"/>
              </p:ext>
            </p:extLst>
          </p:nvPr>
        </p:nvGraphicFramePr>
        <p:xfrm>
          <a:off x="7489389" y="2055912"/>
          <a:ext cx="3673475" cy="410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9995914F-A993-788A-E952-40E4AFF7C947}"/>
              </a:ext>
            </a:extLst>
          </p:cNvPr>
          <p:cNvSpPr>
            <a:spLocks noGrp="1"/>
          </p:cNvSpPr>
          <p:nvPr>
            <p:ph type="title"/>
          </p:nvPr>
        </p:nvSpPr>
        <p:spPr/>
        <p:txBody>
          <a:bodyPr/>
          <a:lstStyle/>
          <a:p>
            <a:r>
              <a:rPr lang="is-IS"/>
              <a:t>Organizational readiness for change</a:t>
            </a:r>
          </a:p>
        </p:txBody>
      </p:sp>
      <p:sp>
        <p:nvSpPr>
          <p:cNvPr id="6" name="Text Placeholder 5">
            <a:extLst>
              <a:ext uri="{FF2B5EF4-FFF2-40B4-BE49-F238E27FC236}">
                <a16:creationId xmlns:a16="http://schemas.microsoft.com/office/drawing/2014/main" id="{1DF6BACB-56B0-15E8-C971-73ED9CCC6E90}"/>
              </a:ext>
            </a:extLst>
          </p:cNvPr>
          <p:cNvSpPr>
            <a:spLocks noGrp="1"/>
          </p:cNvSpPr>
          <p:nvPr>
            <p:ph type="body" sz="quarter" idx="17"/>
          </p:nvPr>
        </p:nvSpPr>
        <p:spPr>
          <a:xfrm>
            <a:off x="442912" y="2097088"/>
            <a:ext cx="6054869" cy="4103687"/>
          </a:xfrm>
        </p:spPr>
        <p:txBody>
          <a:bodyPr/>
          <a:lstStyle/>
          <a:p>
            <a:r>
              <a:rPr lang="is-IS"/>
              <a:t>Broadly accepted importance for implementation success</a:t>
            </a:r>
          </a:p>
          <a:p>
            <a:r>
              <a:rPr lang="is-IS"/>
              <a:t>Various definitions: </a:t>
            </a:r>
          </a:p>
          <a:p>
            <a:pPr marL="285750" indent="-285750">
              <a:buFont typeface="Arial" panose="020B0604020202020204" pitchFamily="34" charset="0"/>
              <a:buChar char="•"/>
            </a:pPr>
            <a:r>
              <a:rPr lang="is-IS"/>
              <a:t>Psychological and behavioral preparedness to implement change (ORIC)</a:t>
            </a:r>
          </a:p>
          <a:p>
            <a:pPr marL="285750" indent="-285750">
              <a:buFont typeface="Arial" panose="020B0604020202020204" pitchFamily="34" charset="0"/>
              <a:buChar char="•"/>
            </a:pPr>
            <a:r>
              <a:rPr lang="is-IS"/>
              <a:t>Motivation, general capacity, innovation-specific capacity (R=MC</a:t>
            </a:r>
            <a:r>
              <a:rPr lang="is-IS" baseline="30000"/>
              <a:t>2</a:t>
            </a:r>
            <a:r>
              <a:rPr lang="is-IS"/>
              <a:t>)</a:t>
            </a:r>
          </a:p>
          <a:p>
            <a:r>
              <a:rPr lang="is-IS"/>
              <a:t>Tool development and validation in high-income settings</a:t>
            </a:r>
          </a:p>
          <a:p>
            <a:r>
              <a:rPr lang="is-IS"/>
              <a:t>Prospective studies found associations with acceptability, feasibility and fidelity</a:t>
            </a:r>
          </a:p>
          <a:p>
            <a:endParaRPr lang="is-IS"/>
          </a:p>
          <a:p>
            <a:endParaRPr lang="is-IS"/>
          </a:p>
        </p:txBody>
      </p:sp>
      <p:sp>
        <p:nvSpPr>
          <p:cNvPr id="7" name="TextBox 6">
            <a:extLst>
              <a:ext uri="{FF2B5EF4-FFF2-40B4-BE49-F238E27FC236}">
                <a16:creationId xmlns:a16="http://schemas.microsoft.com/office/drawing/2014/main" id="{7DFC1E14-987A-C3E7-E139-27B7D50D63EC}"/>
              </a:ext>
            </a:extLst>
          </p:cNvPr>
          <p:cNvSpPr txBox="1"/>
          <p:nvPr/>
        </p:nvSpPr>
        <p:spPr>
          <a:xfrm>
            <a:off x="8074334" y="6550223"/>
            <a:ext cx="4117666" cy="307777"/>
          </a:xfrm>
          <a:prstGeom prst="rect">
            <a:avLst/>
          </a:prstGeom>
          <a:noFill/>
        </p:spPr>
        <p:txBody>
          <a:bodyPr wrap="none" rtlCol="0">
            <a:spAutoFit/>
          </a:bodyPr>
          <a:lstStyle/>
          <a:p>
            <a:r>
              <a:rPr lang="is-IS" sz="1400" i="1"/>
              <a:t>Shea 2014; Scaccia and Wandersman 2015</a:t>
            </a:r>
          </a:p>
        </p:txBody>
      </p:sp>
    </p:spTree>
    <p:extLst>
      <p:ext uri="{BB962C8B-B14F-4D97-AF65-F5344CB8AC3E}">
        <p14:creationId xmlns:p14="http://schemas.microsoft.com/office/powerpoint/2010/main" val="1186030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7030C3-450E-8E02-0FB2-53F9CADE6578}"/>
              </a:ext>
            </a:extLst>
          </p:cNvPr>
          <p:cNvSpPr>
            <a:spLocks noGrp="1"/>
          </p:cNvSpPr>
          <p:nvPr>
            <p:ph sz="quarter" idx="13"/>
          </p:nvPr>
        </p:nvSpPr>
        <p:spPr/>
        <p:txBody>
          <a:bodyPr/>
          <a:lstStyle/>
          <a:p>
            <a:r>
              <a:rPr lang="is-IS"/>
              <a:t>Challenges: </a:t>
            </a:r>
          </a:p>
          <a:p>
            <a:pPr marL="342900" indent="-342900">
              <a:buFont typeface="Arial" panose="020B0604020202020204" pitchFamily="34" charset="0"/>
              <a:buChar char="•"/>
            </a:pPr>
            <a:r>
              <a:rPr lang="is-IS"/>
              <a:t>Perception that personal valence is not relevant to the organization‘s priorities </a:t>
            </a:r>
          </a:p>
          <a:p>
            <a:pPr marL="342900" indent="-342900">
              <a:buFont typeface="Arial" panose="020B0604020202020204" pitchFamily="34" charset="0"/>
              <a:buChar char="•"/>
            </a:pPr>
            <a:r>
              <a:rPr lang="is-IS"/>
              <a:t>Frontline worker discomfort commenting on others' motivations</a:t>
            </a:r>
          </a:p>
          <a:p>
            <a:pPr marL="342900" indent="-342900">
              <a:buFont typeface="Arial" panose="020B0604020202020204" pitchFamily="34" charset="0"/>
              <a:buChar char="•"/>
            </a:pPr>
            <a:r>
              <a:rPr lang="is-IS"/>
              <a:t>Possible perception that motivation / change commitment is secondary</a:t>
            </a:r>
          </a:p>
          <a:p>
            <a:r>
              <a:rPr lang="is-IS"/>
              <a:t>Dearing 2018: tools developed for global health focus on organizational </a:t>
            </a:r>
            <a:r>
              <a:rPr lang="is-IS" i="1"/>
              <a:t>capacity</a:t>
            </a:r>
            <a:r>
              <a:rPr lang="is-IS"/>
              <a:t> to implement change</a:t>
            </a:r>
          </a:p>
          <a:p>
            <a:pPr marL="342900" indent="-342900">
              <a:buFont typeface="Arial" panose="020B0604020202020204" pitchFamily="34" charset="0"/>
              <a:buChar char="•"/>
            </a:pPr>
            <a:r>
              <a:rPr lang="is-IS"/>
              <a:t>Organizational attributes, management &amp; governance, and collaboration most frequently assessed</a:t>
            </a:r>
          </a:p>
          <a:p>
            <a:endParaRPr lang="is-IS"/>
          </a:p>
          <a:p>
            <a:endParaRPr lang="is-IS"/>
          </a:p>
        </p:txBody>
      </p:sp>
      <p:sp>
        <p:nvSpPr>
          <p:cNvPr id="3" name="Title 2">
            <a:extLst>
              <a:ext uri="{FF2B5EF4-FFF2-40B4-BE49-F238E27FC236}">
                <a16:creationId xmlns:a16="http://schemas.microsoft.com/office/drawing/2014/main" id="{3AE6D3E1-DF0B-F460-5817-5D7CC7047190}"/>
              </a:ext>
            </a:extLst>
          </p:cNvPr>
          <p:cNvSpPr>
            <a:spLocks noGrp="1"/>
          </p:cNvSpPr>
          <p:nvPr>
            <p:ph type="title"/>
          </p:nvPr>
        </p:nvSpPr>
        <p:spPr/>
        <p:txBody>
          <a:bodyPr>
            <a:normAutofit fontScale="90000"/>
          </a:bodyPr>
          <a:lstStyle/>
          <a:p>
            <a:r>
              <a:rPr lang="is-IS"/>
              <a:t>Assessing organizational readiness globally</a:t>
            </a:r>
          </a:p>
        </p:txBody>
      </p:sp>
      <p:sp>
        <p:nvSpPr>
          <p:cNvPr id="5" name="TextBox 4">
            <a:extLst>
              <a:ext uri="{FF2B5EF4-FFF2-40B4-BE49-F238E27FC236}">
                <a16:creationId xmlns:a16="http://schemas.microsoft.com/office/drawing/2014/main" id="{12BE28BF-0D94-52A1-B74C-C25A1D36D516}"/>
              </a:ext>
            </a:extLst>
          </p:cNvPr>
          <p:cNvSpPr txBox="1"/>
          <p:nvPr/>
        </p:nvSpPr>
        <p:spPr>
          <a:xfrm>
            <a:off x="7474226" y="6550223"/>
            <a:ext cx="4863548" cy="307777"/>
          </a:xfrm>
          <a:prstGeom prst="rect">
            <a:avLst/>
          </a:prstGeom>
          <a:noFill/>
        </p:spPr>
        <p:txBody>
          <a:bodyPr wrap="square">
            <a:spAutoFit/>
          </a:bodyPr>
          <a:lstStyle/>
          <a:p>
            <a:r>
              <a:rPr lang="is-IS" sz="1400" i="1"/>
              <a:t>Means 2021; Yoo 2019; Leslie 2020; Dearing 2018</a:t>
            </a:r>
          </a:p>
        </p:txBody>
      </p:sp>
    </p:spTree>
    <p:extLst>
      <p:ext uri="{BB962C8B-B14F-4D97-AF65-F5344CB8AC3E}">
        <p14:creationId xmlns:p14="http://schemas.microsoft.com/office/powerpoint/2010/main" val="917716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1">
            <a:extLst>
              <a:ext uri="{FF2B5EF4-FFF2-40B4-BE49-F238E27FC236}">
                <a16:creationId xmlns:a16="http://schemas.microsoft.com/office/drawing/2014/main" id="{5158FE47-19A9-AFF4-337F-618EA81F0481}"/>
              </a:ext>
            </a:extLst>
          </p:cNvPr>
          <p:cNvSpPr>
            <a:spLocks noGrp="1"/>
          </p:cNvSpPr>
          <p:nvPr>
            <p:ph sz="quarter" idx="14"/>
          </p:nvPr>
        </p:nvSpPr>
        <p:spPr>
          <a:xfrm>
            <a:off x="7044328" y="2097088"/>
            <a:ext cx="4704763" cy="4173083"/>
          </a:xfrm>
        </p:spPr>
        <p:txBody>
          <a:bodyPr/>
          <a:lstStyle/>
          <a:p>
            <a:r>
              <a:rPr lang="is-IS"/>
              <a:t>Most constructs were associated with organizational readiness</a:t>
            </a:r>
          </a:p>
          <a:p>
            <a:r>
              <a:rPr lang="is-IS"/>
              <a:t>Organizational readiness was not associated with implementation fidelity</a:t>
            </a:r>
          </a:p>
          <a:p>
            <a:r>
              <a:rPr lang="is-IS"/>
              <a:t>Principal components representing </a:t>
            </a:r>
            <a:r>
              <a:rPr lang="is-IS">
                <a:solidFill>
                  <a:srgbClr val="FFC000"/>
                </a:solidFill>
              </a:rPr>
              <a:t>organizational citizenship behavior</a:t>
            </a:r>
            <a:r>
              <a:rPr lang="is-IS"/>
              <a:t> and </a:t>
            </a:r>
            <a:r>
              <a:rPr lang="is-IS">
                <a:solidFill>
                  <a:srgbClr val="7030A0"/>
                </a:solidFill>
              </a:rPr>
              <a:t>personnel satistfaction &amp; supervisor support </a:t>
            </a:r>
            <a:r>
              <a:rPr lang="is-IS"/>
              <a:t>were associated with implementation fideility</a:t>
            </a:r>
          </a:p>
        </p:txBody>
      </p:sp>
      <p:sp>
        <p:nvSpPr>
          <p:cNvPr id="31" name="Title 30">
            <a:extLst>
              <a:ext uri="{FF2B5EF4-FFF2-40B4-BE49-F238E27FC236}">
                <a16:creationId xmlns:a16="http://schemas.microsoft.com/office/drawing/2014/main" id="{CFBEF72A-A293-796B-7388-EC47C2397646}"/>
              </a:ext>
            </a:extLst>
          </p:cNvPr>
          <p:cNvSpPr>
            <a:spLocks noGrp="1"/>
          </p:cNvSpPr>
          <p:nvPr>
            <p:ph type="title"/>
          </p:nvPr>
        </p:nvSpPr>
        <p:spPr/>
        <p:txBody>
          <a:bodyPr>
            <a:normAutofit fontScale="90000"/>
          </a:bodyPr>
          <a:lstStyle/>
          <a:p>
            <a:r>
              <a:rPr lang="is-IS"/>
              <a:t>Organizational readiness, climate and culture</a:t>
            </a:r>
          </a:p>
        </p:txBody>
      </p:sp>
      <p:sp>
        <p:nvSpPr>
          <p:cNvPr id="4" name="Rectangle 3">
            <a:extLst>
              <a:ext uri="{FF2B5EF4-FFF2-40B4-BE49-F238E27FC236}">
                <a16:creationId xmlns:a16="http://schemas.microsoft.com/office/drawing/2014/main" id="{F3B2A609-20E1-DCE1-8572-90A099513B51}"/>
              </a:ext>
            </a:extLst>
          </p:cNvPr>
          <p:cNvSpPr/>
          <p:nvPr/>
        </p:nvSpPr>
        <p:spPr>
          <a:xfrm>
            <a:off x="5030662" y="3122219"/>
            <a:ext cx="1438102" cy="687639"/>
          </a:xfrm>
          <a:prstGeom prst="rect">
            <a:avLst/>
          </a:prstGeom>
          <a:solidFill>
            <a:srgbClr val="1009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400" dirty="0">
                <a:latin typeface="Jost" pitchFamily="2" charset="77"/>
                <a:ea typeface="Jost" pitchFamily="2" charset="77"/>
              </a:rPr>
              <a:t>Implementation fidelity</a:t>
            </a:r>
          </a:p>
        </p:txBody>
      </p:sp>
      <p:sp>
        <p:nvSpPr>
          <p:cNvPr id="5" name="Rectangle 4">
            <a:extLst>
              <a:ext uri="{FF2B5EF4-FFF2-40B4-BE49-F238E27FC236}">
                <a16:creationId xmlns:a16="http://schemas.microsoft.com/office/drawing/2014/main" id="{D62C71DB-F436-112A-EEF2-E75E9436E33E}"/>
              </a:ext>
            </a:extLst>
          </p:cNvPr>
          <p:cNvSpPr/>
          <p:nvPr/>
        </p:nvSpPr>
        <p:spPr>
          <a:xfrm>
            <a:off x="3016996" y="2995070"/>
            <a:ext cx="1438102" cy="94353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400" b="1" dirty="0">
                <a:solidFill>
                  <a:schemeClr val="bg1"/>
                </a:solidFill>
                <a:latin typeface="Jost" pitchFamily="2" charset="77"/>
                <a:ea typeface="Jost" pitchFamily="2" charset="77"/>
              </a:rPr>
              <a:t>Organizational Readiness for Implementing Change</a:t>
            </a:r>
          </a:p>
        </p:txBody>
      </p:sp>
      <p:cxnSp>
        <p:nvCxnSpPr>
          <p:cNvPr id="6" name="Straight Arrow Connector 5">
            <a:extLst>
              <a:ext uri="{FF2B5EF4-FFF2-40B4-BE49-F238E27FC236}">
                <a16:creationId xmlns:a16="http://schemas.microsoft.com/office/drawing/2014/main" id="{CC58B833-3EE1-3EDA-5313-8CE729F832E1}"/>
              </a:ext>
            </a:extLst>
          </p:cNvPr>
          <p:cNvCxnSpPr>
            <a:cxnSpLocks/>
            <a:stCxn id="5" idx="3"/>
            <a:endCxn id="4" idx="1"/>
          </p:cNvCxnSpPr>
          <p:nvPr/>
        </p:nvCxnSpPr>
        <p:spPr>
          <a:xfrm flipV="1">
            <a:off x="4455098" y="3466039"/>
            <a:ext cx="575564" cy="7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6ABBA55E-DC0A-C161-07A8-F6A60DC6286F}"/>
              </a:ext>
            </a:extLst>
          </p:cNvPr>
          <p:cNvSpPr/>
          <p:nvPr/>
        </p:nvSpPr>
        <p:spPr>
          <a:xfrm>
            <a:off x="542683" y="2128224"/>
            <a:ext cx="852153" cy="447966"/>
          </a:xfrm>
          <a:prstGeom prst="rect">
            <a:avLst/>
          </a:prstGeom>
          <a:solidFill>
            <a:srgbClr val="00CBBB"/>
          </a:solidFill>
          <a:ln>
            <a:solidFill>
              <a:srgbClr val="00C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400" dirty="0">
                <a:latin typeface="Jost" pitchFamily="2" charset="77"/>
                <a:ea typeface="Jost" pitchFamily="2" charset="77"/>
              </a:rPr>
              <a:t>Relative priority</a:t>
            </a:r>
          </a:p>
        </p:txBody>
      </p:sp>
      <p:sp>
        <p:nvSpPr>
          <p:cNvPr id="8" name="Rectangle 7">
            <a:extLst>
              <a:ext uri="{FF2B5EF4-FFF2-40B4-BE49-F238E27FC236}">
                <a16:creationId xmlns:a16="http://schemas.microsoft.com/office/drawing/2014/main" id="{53F2D97A-CFF8-04A9-ED10-A7D656CACF08}"/>
              </a:ext>
            </a:extLst>
          </p:cNvPr>
          <p:cNvSpPr/>
          <p:nvPr/>
        </p:nvSpPr>
        <p:spPr>
          <a:xfrm>
            <a:off x="162084" y="2768662"/>
            <a:ext cx="1287701" cy="538057"/>
          </a:xfrm>
          <a:prstGeom prst="rect">
            <a:avLst/>
          </a:prstGeom>
          <a:solidFill>
            <a:srgbClr val="00CBBB"/>
          </a:solidFill>
          <a:ln>
            <a:solidFill>
              <a:srgbClr val="00C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400" dirty="0">
                <a:latin typeface="Jost" pitchFamily="2" charset="77"/>
                <a:ea typeface="Jost" pitchFamily="2" charset="77"/>
              </a:rPr>
              <a:t>Personnel Commitment</a:t>
            </a:r>
          </a:p>
        </p:txBody>
      </p:sp>
      <p:sp>
        <p:nvSpPr>
          <p:cNvPr id="9" name="Rectangle 8">
            <a:extLst>
              <a:ext uri="{FF2B5EF4-FFF2-40B4-BE49-F238E27FC236}">
                <a16:creationId xmlns:a16="http://schemas.microsoft.com/office/drawing/2014/main" id="{B9012FCC-7533-B0C5-5207-FA5C428E3B43}"/>
              </a:ext>
            </a:extLst>
          </p:cNvPr>
          <p:cNvSpPr/>
          <p:nvPr/>
        </p:nvSpPr>
        <p:spPr>
          <a:xfrm>
            <a:off x="95962" y="3492031"/>
            <a:ext cx="1482932" cy="553610"/>
          </a:xfrm>
          <a:prstGeom prst="rect">
            <a:avLst/>
          </a:prstGeom>
          <a:solidFill>
            <a:srgbClr val="00CBBB"/>
          </a:solidFill>
          <a:ln>
            <a:solidFill>
              <a:srgbClr val="00C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400" dirty="0">
                <a:latin typeface="Jost" pitchFamily="2" charset="77"/>
                <a:ea typeface="Jost" pitchFamily="2" charset="77"/>
              </a:rPr>
              <a:t>Upward Communication</a:t>
            </a:r>
          </a:p>
        </p:txBody>
      </p:sp>
      <p:sp>
        <p:nvSpPr>
          <p:cNvPr id="10" name="Rectangle 9">
            <a:extLst>
              <a:ext uri="{FF2B5EF4-FFF2-40B4-BE49-F238E27FC236}">
                <a16:creationId xmlns:a16="http://schemas.microsoft.com/office/drawing/2014/main" id="{88A7CAB0-2365-FB77-4745-386DD4202009}"/>
              </a:ext>
            </a:extLst>
          </p:cNvPr>
          <p:cNvSpPr/>
          <p:nvPr/>
        </p:nvSpPr>
        <p:spPr>
          <a:xfrm>
            <a:off x="426056" y="4846394"/>
            <a:ext cx="1482932" cy="55361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400" dirty="0">
                <a:latin typeface="Jost" pitchFamily="2" charset="77"/>
                <a:ea typeface="Jost" pitchFamily="2" charset="77"/>
              </a:rPr>
              <a:t>Innovation &amp; Flexibility</a:t>
            </a:r>
          </a:p>
        </p:txBody>
      </p:sp>
      <p:sp>
        <p:nvSpPr>
          <p:cNvPr id="11" name="Rectangle 10">
            <a:extLst>
              <a:ext uri="{FF2B5EF4-FFF2-40B4-BE49-F238E27FC236}">
                <a16:creationId xmlns:a16="http://schemas.microsoft.com/office/drawing/2014/main" id="{095E131C-D7E2-BA90-E932-57268B7DAAA5}"/>
              </a:ext>
            </a:extLst>
          </p:cNvPr>
          <p:cNvSpPr/>
          <p:nvPr/>
        </p:nvSpPr>
        <p:spPr>
          <a:xfrm>
            <a:off x="93095" y="4240834"/>
            <a:ext cx="1482932" cy="55361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400" dirty="0">
                <a:latin typeface="Jost" pitchFamily="2" charset="77"/>
                <a:ea typeface="Jost" pitchFamily="2" charset="77"/>
              </a:rPr>
              <a:t>Supervisory Support</a:t>
            </a:r>
          </a:p>
        </p:txBody>
      </p:sp>
      <p:sp>
        <p:nvSpPr>
          <p:cNvPr id="12" name="Rectangle 11">
            <a:extLst>
              <a:ext uri="{FF2B5EF4-FFF2-40B4-BE49-F238E27FC236}">
                <a16:creationId xmlns:a16="http://schemas.microsoft.com/office/drawing/2014/main" id="{BCBEAB53-8F18-F7EF-BD6B-2B07B91B8292}"/>
              </a:ext>
            </a:extLst>
          </p:cNvPr>
          <p:cNvSpPr/>
          <p:nvPr/>
        </p:nvSpPr>
        <p:spPr>
          <a:xfrm>
            <a:off x="1394836" y="1471216"/>
            <a:ext cx="1482932" cy="553610"/>
          </a:xfrm>
          <a:prstGeom prst="rect">
            <a:avLst/>
          </a:prstGeom>
          <a:solidFill>
            <a:srgbClr val="00CBBB"/>
          </a:solidFill>
          <a:ln>
            <a:solidFill>
              <a:srgbClr val="00C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400" dirty="0">
                <a:latin typeface="Jost" pitchFamily="2" charset="77"/>
                <a:ea typeface="Jost" pitchFamily="2" charset="77"/>
              </a:rPr>
              <a:t>Management support</a:t>
            </a:r>
          </a:p>
        </p:txBody>
      </p:sp>
      <p:sp>
        <p:nvSpPr>
          <p:cNvPr id="13" name="Rectangle 12">
            <a:extLst>
              <a:ext uri="{FF2B5EF4-FFF2-40B4-BE49-F238E27FC236}">
                <a16:creationId xmlns:a16="http://schemas.microsoft.com/office/drawing/2014/main" id="{20AED9A4-7993-675F-647B-7B982FD26B76}"/>
              </a:ext>
            </a:extLst>
          </p:cNvPr>
          <p:cNvSpPr/>
          <p:nvPr/>
        </p:nvSpPr>
        <p:spPr>
          <a:xfrm>
            <a:off x="2205915" y="5878655"/>
            <a:ext cx="1531181" cy="6919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400" dirty="0">
                <a:latin typeface="Jost" pitchFamily="2" charset="77"/>
                <a:ea typeface="Jost" pitchFamily="2" charset="77"/>
              </a:rPr>
              <a:t>Organizational Citizenship</a:t>
            </a:r>
          </a:p>
          <a:p>
            <a:pPr algn="ctr"/>
            <a:r>
              <a:rPr lang="is-IS" sz="1400" dirty="0">
                <a:latin typeface="Jost" pitchFamily="2" charset="77"/>
                <a:ea typeface="Jost" pitchFamily="2" charset="77"/>
              </a:rPr>
              <a:t>Behavior</a:t>
            </a:r>
          </a:p>
        </p:txBody>
      </p:sp>
      <p:cxnSp>
        <p:nvCxnSpPr>
          <p:cNvPr id="14" name="Straight Arrow Connector 13">
            <a:extLst>
              <a:ext uri="{FF2B5EF4-FFF2-40B4-BE49-F238E27FC236}">
                <a16:creationId xmlns:a16="http://schemas.microsoft.com/office/drawing/2014/main" id="{D1DBFC7F-8C7B-5CDD-23CB-51EDB42E797F}"/>
              </a:ext>
            </a:extLst>
          </p:cNvPr>
          <p:cNvCxnSpPr>
            <a:cxnSpLocks/>
            <a:stCxn id="12" idx="2"/>
            <a:endCxn id="5" idx="1"/>
          </p:cNvCxnSpPr>
          <p:nvPr/>
        </p:nvCxnSpPr>
        <p:spPr>
          <a:xfrm>
            <a:off x="2136302" y="2024826"/>
            <a:ext cx="880694" cy="14420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3F036E0F-49C7-B72C-E9FB-108C2EEF796D}"/>
              </a:ext>
            </a:extLst>
          </p:cNvPr>
          <p:cNvCxnSpPr>
            <a:cxnSpLocks/>
            <a:endCxn id="5" idx="1"/>
          </p:cNvCxnSpPr>
          <p:nvPr/>
        </p:nvCxnSpPr>
        <p:spPr>
          <a:xfrm flipV="1">
            <a:off x="2761141" y="3466835"/>
            <a:ext cx="255855" cy="24118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A405C375-3B1C-3DC4-781A-C60E914F851E}"/>
              </a:ext>
            </a:extLst>
          </p:cNvPr>
          <p:cNvCxnSpPr>
            <a:cxnSpLocks/>
            <a:stCxn id="10" idx="3"/>
            <a:endCxn id="5" idx="1"/>
          </p:cNvCxnSpPr>
          <p:nvPr/>
        </p:nvCxnSpPr>
        <p:spPr>
          <a:xfrm flipV="1">
            <a:off x="1908988" y="3466835"/>
            <a:ext cx="1108008" cy="16563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6D76F25E-4D4E-7291-30A0-520A021A2F80}"/>
              </a:ext>
            </a:extLst>
          </p:cNvPr>
          <p:cNvCxnSpPr>
            <a:cxnSpLocks/>
            <a:stCxn id="11" idx="3"/>
            <a:endCxn id="5" idx="1"/>
          </p:cNvCxnSpPr>
          <p:nvPr/>
        </p:nvCxnSpPr>
        <p:spPr>
          <a:xfrm flipV="1">
            <a:off x="1576027" y="3466835"/>
            <a:ext cx="1440969" cy="10508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2B78F170-8E54-8130-ED49-B7DEEF33C2B0}"/>
              </a:ext>
            </a:extLst>
          </p:cNvPr>
          <p:cNvCxnSpPr>
            <a:cxnSpLocks/>
            <a:stCxn id="9" idx="3"/>
            <a:endCxn id="5" idx="1"/>
          </p:cNvCxnSpPr>
          <p:nvPr/>
        </p:nvCxnSpPr>
        <p:spPr>
          <a:xfrm flipV="1">
            <a:off x="1578894" y="3466835"/>
            <a:ext cx="1438102" cy="302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DD995BE-86B4-BC6D-4BCB-271829F54D61}"/>
              </a:ext>
            </a:extLst>
          </p:cNvPr>
          <p:cNvCxnSpPr>
            <a:cxnSpLocks/>
            <a:stCxn id="8" idx="3"/>
            <a:endCxn id="5" idx="1"/>
          </p:cNvCxnSpPr>
          <p:nvPr/>
        </p:nvCxnSpPr>
        <p:spPr>
          <a:xfrm>
            <a:off x="1449785" y="3037691"/>
            <a:ext cx="1567211" cy="4291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6034DF5-9B9B-42B3-0CF6-79D9263ED702}"/>
              </a:ext>
            </a:extLst>
          </p:cNvPr>
          <p:cNvCxnSpPr>
            <a:cxnSpLocks/>
            <a:stCxn id="7" idx="3"/>
            <a:endCxn id="5" idx="1"/>
          </p:cNvCxnSpPr>
          <p:nvPr/>
        </p:nvCxnSpPr>
        <p:spPr>
          <a:xfrm>
            <a:off x="1394836" y="2352207"/>
            <a:ext cx="1622160" cy="11146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187FAA65-3EF0-CACA-4F40-05B243C328DE}"/>
              </a:ext>
            </a:extLst>
          </p:cNvPr>
          <p:cNvSpPr/>
          <p:nvPr/>
        </p:nvSpPr>
        <p:spPr>
          <a:xfrm>
            <a:off x="905054" y="5633538"/>
            <a:ext cx="1225194" cy="49023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400" dirty="0">
                <a:latin typeface="Jost" pitchFamily="2" charset="77"/>
                <a:ea typeface="Jost" pitchFamily="2" charset="77"/>
              </a:rPr>
              <a:t>Effort</a:t>
            </a:r>
          </a:p>
        </p:txBody>
      </p:sp>
      <p:cxnSp>
        <p:nvCxnSpPr>
          <p:cNvPr id="29" name="Straight Arrow Connector 28">
            <a:extLst>
              <a:ext uri="{FF2B5EF4-FFF2-40B4-BE49-F238E27FC236}">
                <a16:creationId xmlns:a16="http://schemas.microsoft.com/office/drawing/2014/main" id="{6F423BA4-E53F-9A07-D02F-21266D48D5C7}"/>
              </a:ext>
            </a:extLst>
          </p:cNvPr>
          <p:cNvCxnSpPr>
            <a:cxnSpLocks/>
            <a:stCxn id="28" idx="3"/>
            <a:endCxn id="5" idx="1"/>
          </p:cNvCxnSpPr>
          <p:nvPr/>
        </p:nvCxnSpPr>
        <p:spPr>
          <a:xfrm flipV="1">
            <a:off x="2130248" y="3466835"/>
            <a:ext cx="886748" cy="24118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628C533B-6D9E-FC39-85CB-1488C5F8F572}"/>
              </a:ext>
            </a:extLst>
          </p:cNvPr>
          <p:cNvSpPr txBox="1"/>
          <p:nvPr/>
        </p:nvSpPr>
        <p:spPr>
          <a:xfrm>
            <a:off x="2041107" y="2568642"/>
            <a:ext cx="457176" cy="369332"/>
          </a:xfrm>
          <a:prstGeom prst="rect">
            <a:avLst/>
          </a:prstGeom>
          <a:noFill/>
        </p:spPr>
        <p:txBody>
          <a:bodyPr wrap="none" rtlCol="0">
            <a:spAutoFit/>
          </a:bodyPr>
          <a:lstStyle/>
          <a:p>
            <a:r>
              <a:rPr lang="is-IS" dirty="0">
                <a:latin typeface="Jost*" pitchFamily="2" charset="77"/>
              </a:rPr>
              <a:t>**</a:t>
            </a:r>
          </a:p>
        </p:txBody>
      </p:sp>
      <p:sp>
        <p:nvSpPr>
          <p:cNvPr id="37" name="TextBox 36">
            <a:extLst>
              <a:ext uri="{FF2B5EF4-FFF2-40B4-BE49-F238E27FC236}">
                <a16:creationId xmlns:a16="http://schemas.microsoft.com/office/drawing/2014/main" id="{DB15F9A1-13EC-AA9C-5B85-C6514D2EB059}"/>
              </a:ext>
            </a:extLst>
          </p:cNvPr>
          <p:cNvSpPr txBox="1"/>
          <p:nvPr/>
        </p:nvSpPr>
        <p:spPr>
          <a:xfrm>
            <a:off x="1608842" y="2895825"/>
            <a:ext cx="457176" cy="369332"/>
          </a:xfrm>
          <a:prstGeom prst="rect">
            <a:avLst/>
          </a:prstGeom>
          <a:noFill/>
        </p:spPr>
        <p:txBody>
          <a:bodyPr wrap="none" rtlCol="0">
            <a:spAutoFit/>
          </a:bodyPr>
          <a:lstStyle/>
          <a:p>
            <a:r>
              <a:rPr lang="is-IS" dirty="0">
                <a:latin typeface="Jost*" pitchFamily="2" charset="77"/>
              </a:rPr>
              <a:t>**</a:t>
            </a:r>
          </a:p>
        </p:txBody>
      </p:sp>
      <p:sp>
        <p:nvSpPr>
          <p:cNvPr id="38" name="TextBox 37">
            <a:extLst>
              <a:ext uri="{FF2B5EF4-FFF2-40B4-BE49-F238E27FC236}">
                <a16:creationId xmlns:a16="http://schemas.microsoft.com/office/drawing/2014/main" id="{0A5C65BD-A9A5-6DF8-373B-AD33EC3BE41A}"/>
              </a:ext>
            </a:extLst>
          </p:cNvPr>
          <p:cNvSpPr txBox="1"/>
          <p:nvPr/>
        </p:nvSpPr>
        <p:spPr>
          <a:xfrm>
            <a:off x="1684792" y="3408177"/>
            <a:ext cx="320922" cy="369332"/>
          </a:xfrm>
          <a:prstGeom prst="rect">
            <a:avLst/>
          </a:prstGeom>
          <a:noFill/>
        </p:spPr>
        <p:txBody>
          <a:bodyPr wrap="none" rtlCol="0">
            <a:spAutoFit/>
          </a:bodyPr>
          <a:lstStyle/>
          <a:p>
            <a:r>
              <a:rPr lang="is-IS" dirty="0">
                <a:latin typeface="Jost*" pitchFamily="2" charset="77"/>
              </a:rPr>
              <a:t>*</a:t>
            </a:r>
          </a:p>
        </p:txBody>
      </p:sp>
      <p:sp>
        <p:nvSpPr>
          <p:cNvPr id="39" name="TextBox 38">
            <a:extLst>
              <a:ext uri="{FF2B5EF4-FFF2-40B4-BE49-F238E27FC236}">
                <a16:creationId xmlns:a16="http://schemas.microsoft.com/office/drawing/2014/main" id="{AB87B7E5-5D0F-06CB-0BDA-0F9C2409442E}"/>
              </a:ext>
            </a:extLst>
          </p:cNvPr>
          <p:cNvSpPr txBox="1"/>
          <p:nvPr/>
        </p:nvSpPr>
        <p:spPr>
          <a:xfrm>
            <a:off x="1861230" y="4347110"/>
            <a:ext cx="457176" cy="369332"/>
          </a:xfrm>
          <a:prstGeom prst="rect">
            <a:avLst/>
          </a:prstGeom>
          <a:noFill/>
        </p:spPr>
        <p:txBody>
          <a:bodyPr wrap="none" rtlCol="0">
            <a:spAutoFit/>
          </a:bodyPr>
          <a:lstStyle/>
          <a:p>
            <a:r>
              <a:rPr lang="is-IS" dirty="0">
                <a:latin typeface="Jost*" pitchFamily="2" charset="77"/>
              </a:rPr>
              <a:t>**</a:t>
            </a:r>
          </a:p>
        </p:txBody>
      </p:sp>
      <p:sp>
        <p:nvSpPr>
          <p:cNvPr id="40" name="TextBox 39">
            <a:extLst>
              <a:ext uri="{FF2B5EF4-FFF2-40B4-BE49-F238E27FC236}">
                <a16:creationId xmlns:a16="http://schemas.microsoft.com/office/drawing/2014/main" id="{34316317-12FE-93BD-C558-CD2D0A1316E0}"/>
              </a:ext>
            </a:extLst>
          </p:cNvPr>
          <p:cNvSpPr txBox="1"/>
          <p:nvPr/>
        </p:nvSpPr>
        <p:spPr>
          <a:xfrm>
            <a:off x="1803282" y="3907910"/>
            <a:ext cx="320922" cy="369332"/>
          </a:xfrm>
          <a:prstGeom prst="rect">
            <a:avLst/>
          </a:prstGeom>
          <a:noFill/>
        </p:spPr>
        <p:txBody>
          <a:bodyPr wrap="none" rtlCol="0">
            <a:spAutoFit/>
          </a:bodyPr>
          <a:lstStyle/>
          <a:p>
            <a:r>
              <a:rPr lang="is-IS" dirty="0">
                <a:latin typeface="Jost*" pitchFamily="2" charset="77"/>
              </a:rPr>
              <a:t>*</a:t>
            </a:r>
          </a:p>
        </p:txBody>
      </p:sp>
      <p:sp>
        <p:nvSpPr>
          <p:cNvPr id="41" name="TextBox 40">
            <a:extLst>
              <a:ext uri="{FF2B5EF4-FFF2-40B4-BE49-F238E27FC236}">
                <a16:creationId xmlns:a16="http://schemas.microsoft.com/office/drawing/2014/main" id="{DC0CE93C-5283-9B6E-66C5-DCC2618D3E65}"/>
              </a:ext>
            </a:extLst>
          </p:cNvPr>
          <p:cNvSpPr txBox="1"/>
          <p:nvPr/>
        </p:nvSpPr>
        <p:spPr>
          <a:xfrm>
            <a:off x="2149169" y="4901107"/>
            <a:ext cx="388248" cy="276999"/>
          </a:xfrm>
          <a:prstGeom prst="rect">
            <a:avLst/>
          </a:prstGeom>
          <a:noFill/>
        </p:spPr>
        <p:txBody>
          <a:bodyPr wrap="none" rtlCol="0">
            <a:spAutoFit/>
          </a:bodyPr>
          <a:lstStyle/>
          <a:p>
            <a:r>
              <a:rPr lang="is-IS" sz="1200" dirty="0">
                <a:latin typeface="Jost" pitchFamily="2" charset="77"/>
                <a:ea typeface="Jost" pitchFamily="2" charset="77"/>
              </a:rPr>
              <a:t>NS</a:t>
            </a:r>
            <a:endParaRPr lang="is-IS" dirty="0">
              <a:latin typeface="Jost" pitchFamily="2" charset="77"/>
              <a:ea typeface="Jost" pitchFamily="2" charset="77"/>
            </a:endParaRPr>
          </a:p>
        </p:txBody>
      </p:sp>
      <p:sp>
        <p:nvSpPr>
          <p:cNvPr id="42" name="TextBox 41">
            <a:extLst>
              <a:ext uri="{FF2B5EF4-FFF2-40B4-BE49-F238E27FC236}">
                <a16:creationId xmlns:a16="http://schemas.microsoft.com/office/drawing/2014/main" id="{B157FF51-AEA6-6A67-2075-7C4F7713F695}"/>
              </a:ext>
            </a:extLst>
          </p:cNvPr>
          <p:cNvSpPr txBox="1"/>
          <p:nvPr/>
        </p:nvSpPr>
        <p:spPr>
          <a:xfrm>
            <a:off x="2567970" y="2403431"/>
            <a:ext cx="388248" cy="276999"/>
          </a:xfrm>
          <a:prstGeom prst="rect">
            <a:avLst/>
          </a:prstGeom>
          <a:noFill/>
        </p:spPr>
        <p:txBody>
          <a:bodyPr wrap="none" rtlCol="0">
            <a:spAutoFit/>
          </a:bodyPr>
          <a:lstStyle/>
          <a:p>
            <a:r>
              <a:rPr lang="is-IS" sz="1200" dirty="0">
                <a:latin typeface="Jost" pitchFamily="2" charset="77"/>
                <a:ea typeface="Jost" pitchFamily="2" charset="77"/>
              </a:rPr>
              <a:t>NS</a:t>
            </a:r>
            <a:endParaRPr lang="is-IS" dirty="0">
              <a:latin typeface="Jost" pitchFamily="2" charset="77"/>
              <a:ea typeface="Jost" pitchFamily="2" charset="77"/>
            </a:endParaRPr>
          </a:p>
        </p:txBody>
      </p:sp>
      <p:sp>
        <p:nvSpPr>
          <p:cNvPr id="43" name="TextBox 42">
            <a:extLst>
              <a:ext uri="{FF2B5EF4-FFF2-40B4-BE49-F238E27FC236}">
                <a16:creationId xmlns:a16="http://schemas.microsoft.com/office/drawing/2014/main" id="{06199683-E1DC-3CCC-A7C0-DFC9D7212375}"/>
              </a:ext>
            </a:extLst>
          </p:cNvPr>
          <p:cNvSpPr txBox="1"/>
          <p:nvPr/>
        </p:nvSpPr>
        <p:spPr>
          <a:xfrm>
            <a:off x="2846606" y="5150570"/>
            <a:ext cx="388248" cy="276999"/>
          </a:xfrm>
          <a:prstGeom prst="rect">
            <a:avLst/>
          </a:prstGeom>
          <a:noFill/>
        </p:spPr>
        <p:txBody>
          <a:bodyPr wrap="none" rtlCol="0">
            <a:spAutoFit/>
          </a:bodyPr>
          <a:lstStyle/>
          <a:p>
            <a:r>
              <a:rPr lang="is-IS" sz="1200" dirty="0">
                <a:latin typeface="Jost" pitchFamily="2" charset="77"/>
                <a:ea typeface="Jost" pitchFamily="2" charset="77"/>
              </a:rPr>
              <a:t>NS</a:t>
            </a:r>
            <a:endParaRPr lang="is-IS" dirty="0">
              <a:latin typeface="Jost" pitchFamily="2" charset="77"/>
              <a:ea typeface="Jost" pitchFamily="2" charset="77"/>
            </a:endParaRPr>
          </a:p>
        </p:txBody>
      </p:sp>
      <p:sp>
        <p:nvSpPr>
          <p:cNvPr id="44" name="TextBox 43">
            <a:extLst>
              <a:ext uri="{FF2B5EF4-FFF2-40B4-BE49-F238E27FC236}">
                <a16:creationId xmlns:a16="http://schemas.microsoft.com/office/drawing/2014/main" id="{A125D55A-5CF2-5958-FE99-4DA6BF6C0907}"/>
              </a:ext>
            </a:extLst>
          </p:cNvPr>
          <p:cNvSpPr txBox="1"/>
          <p:nvPr/>
        </p:nvSpPr>
        <p:spPr>
          <a:xfrm>
            <a:off x="9048191" y="6548081"/>
            <a:ext cx="3143809" cy="307777"/>
          </a:xfrm>
          <a:prstGeom prst="rect">
            <a:avLst/>
          </a:prstGeom>
          <a:noFill/>
        </p:spPr>
        <p:txBody>
          <a:bodyPr wrap="none" rtlCol="0">
            <a:spAutoFit/>
          </a:bodyPr>
          <a:lstStyle/>
          <a:p>
            <a:r>
              <a:rPr lang="is-IS" sz="1400" i="1"/>
              <a:t>Ásbjörnsdóttir 2022; Leslie 2022</a:t>
            </a:r>
          </a:p>
        </p:txBody>
      </p:sp>
    </p:spTree>
    <p:extLst>
      <p:ext uri="{BB962C8B-B14F-4D97-AF65-F5344CB8AC3E}">
        <p14:creationId xmlns:p14="http://schemas.microsoft.com/office/powerpoint/2010/main" val="46789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12057E-F2FC-DF5A-813D-3AC16A5534F8}"/>
              </a:ext>
            </a:extLst>
          </p:cNvPr>
          <p:cNvSpPr>
            <a:spLocks noGrp="1"/>
          </p:cNvSpPr>
          <p:nvPr>
            <p:ph sz="quarter" idx="13"/>
          </p:nvPr>
        </p:nvSpPr>
        <p:spPr/>
        <p:txBody>
          <a:bodyPr/>
          <a:lstStyle/>
          <a:p>
            <a:r>
              <a:rPr lang="is-IS"/>
              <a:t>Highly ranked as a strategy by implementation science researchers and practicioners</a:t>
            </a:r>
          </a:p>
          <a:p>
            <a:r>
              <a:rPr lang="is-IS"/>
              <a:t>Champions:</a:t>
            </a:r>
          </a:p>
          <a:p>
            <a:pPr marL="342900" indent="-342900">
              <a:buFont typeface="Arial" panose="020B0604020202020204" pitchFamily="34" charset="0"/>
              <a:buChar char="•"/>
            </a:pPr>
            <a:r>
              <a:rPr lang="is-IS"/>
              <a:t>Highly respected and influential</a:t>
            </a:r>
          </a:p>
          <a:p>
            <a:pPr marL="342900" indent="-342900">
              <a:buFont typeface="Arial" panose="020B0604020202020204" pitchFamily="34" charset="0"/>
              <a:buChar char="•"/>
            </a:pPr>
            <a:r>
              <a:rPr lang="is-IS"/>
              <a:t>Strong communicators</a:t>
            </a:r>
          </a:p>
          <a:p>
            <a:pPr marL="342900" indent="-342900">
              <a:buFont typeface="Arial" panose="020B0604020202020204" pitchFamily="34" charset="0"/>
              <a:buChar char="•"/>
            </a:pPr>
            <a:r>
              <a:rPr lang="is-IS"/>
              <a:t>Demonstrate horizontal and collective leadership style</a:t>
            </a:r>
          </a:p>
          <a:p>
            <a:pPr marL="342900" indent="-342900">
              <a:buFont typeface="Arial" panose="020B0604020202020204" pitchFamily="34" charset="0"/>
              <a:buChar char="•"/>
            </a:pPr>
            <a:r>
              <a:rPr lang="is-IS"/>
              <a:t>May or may not hold formal leadership positions</a:t>
            </a:r>
          </a:p>
        </p:txBody>
      </p:sp>
      <p:sp>
        <p:nvSpPr>
          <p:cNvPr id="3" name="Title 2">
            <a:extLst>
              <a:ext uri="{FF2B5EF4-FFF2-40B4-BE49-F238E27FC236}">
                <a16:creationId xmlns:a16="http://schemas.microsoft.com/office/drawing/2014/main" id="{891A47DA-DF36-84BF-6972-4D6F0269AC9F}"/>
              </a:ext>
            </a:extLst>
          </p:cNvPr>
          <p:cNvSpPr>
            <a:spLocks noGrp="1"/>
          </p:cNvSpPr>
          <p:nvPr>
            <p:ph type="title"/>
          </p:nvPr>
        </p:nvSpPr>
        <p:spPr/>
        <p:txBody>
          <a:bodyPr/>
          <a:lstStyle/>
          <a:p>
            <a:r>
              <a:rPr lang="is-IS"/>
              <a:t>Clinical champions</a:t>
            </a:r>
          </a:p>
        </p:txBody>
      </p:sp>
      <p:sp>
        <p:nvSpPr>
          <p:cNvPr id="4" name="TextBox 3">
            <a:extLst>
              <a:ext uri="{FF2B5EF4-FFF2-40B4-BE49-F238E27FC236}">
                <a16:creationId xmlns:a16="http://schemas.microsoft.com/office/drawing/2014/main" id="{0C7C1578-1E4C-D889-7F77-A4E57998FAAF}"/>
              </a:ext>
            </a:extLst>
          </p:cNvPr>
          <p:cNvSpPr txBox="1"/>
          <p:nvPr/>
        </p:nvSpPr>
        <p:spPr>
          <a:xfrm>
            <a:off x="8440615" y="6550223"/>
            <a:ext cx="3874779" cy="307777"/>
          </a:xfrm>
          <a:prstGeom prst="rect">
            <a:avLst/>
          </a:prstGeom>
          <a:noFill/>
        </p:spPr>
        <p:txBody>
          <a:bodyPr wrap="none" rtlCol="0">
            <a:spAutoFit/>
          </a:bodyPr>
          <a:lstStyle/>
          <a:p>
            <a:r>
              <a:rPr lang="is-IS" sz="1400" i="1"/>
              <a:t>Waltz 2019; Demes 2020; Morena 2022 </a:t>
            </a:r>
          </a:p>
        </p:txBody>
      </p:sp>
    </p:spTree>
    <p:extLst>
      <p:ext uri="{BB962C8B-B14F-4D97-AF65-F5344CB8AC3E}">
        <p14:creationId xmlns:p14="http://schemas.microsoft.com/office/powerpoint/2010/main" val="81500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F7C79E-47E8-4441-ECAF-A4E0D2F3F411}"/>
              </a:ext>
            </a:extLst>
          </p:cNvPr>
          <p:cNvSpPr>
            <a:spLocks noGrp="1"/>
          </p:cNvSpPr>
          <p:nvPr>
            <p:ph sz="quarter" idx="13"/>
          </p:nvPr>
        </p:nvSpPr>
        <p:spPr/>
        <p:txBody>
          <a:bodyPr>
            <a:normAutofit/>
          </a:bodyPr>
          <a:lstStyle/>
          <a:p>
            <a:r>
              <a:rPr lang="is-IS"/>
              <a:t>Promoting effective leadership is key to successful implementation of new interventions and evidence-based practices</a:t>
            </a:r>
          </a:p>
          <a:p>
            <a:r>
              <a:rPr lang="is-IS"/>
              <a:t>Growing focus on strategies to promote health leadership capability in low- and middle-income countries</a:t>
            </a:r>
          </a:p>
          <a:p>
            <a:pPr marL="342900" indent="-342900">
              <a:buFont typeface="Arial" panose="020B0604020202020204" pitchFamily="34" charset="0"/>
              <a:buChar char="•"/>
            </a:pPr>
            <a:r>
              <a:rPr lang="is-IS"/>
              <a:t>World Health Organization‘s Workforce 2030</a:t>
            </a:r>
          </a:p>
          <a:p>
            <a:pPr marL="342900" indent="-342900">
              <a:buFont typeface="Arial" panose="020B0604020202020204" pitchFamily="34" charset="0"/>
              <a:buChar char="•"/>
            </a:pPr>
            <a:r>
              <a:rPr lang="is-IS"/>
              <a:t>Recent reviews of leadership interventions in low- and middle-income countries generally (Effa 2021) and in sub-Saharan Africa (Johnson 2020)</a:t>
            </a:r>
          </a:p>
          <a:p>
            <a:pPr marL="1028700" lvl="1" indent="-342900"/>
            <a:r>
              <a:rPr lang="is-IS"/>
              <a:t>Variable and complex approaches</a:t>
            </a:r>
          </a:p>
          <a:p>
            <a:pPr marL="1028700" lvl="1" indent="-342900"/>
            <a:r>
              <a:rPr lang="is-IS"/>
              <a:t>No single conceptual definition of leadership</a:t>
            </a:r>
          </a:p>
        </p:txBody>
      </p:sp>
      <p:sp>
        <p:nvSpPr>
          <p:cNvPr id="3" name="Title 2">
            <a:extLst>
              <a:ext uri="{FF2B5EF4-FFF2-40B4-BE49-F238E27FC236}">
                <a16:creationId xmlns:a16="http://schemas.microsoft.com/office/drawing/2014/main" id="{65EA0631-07F6-0B1C-5007-D06DDC3931C9}"/>
              </a:ext>
            </a:extLst>
          </p:cNvPr>
          <p:cNvSpPr>
            <a:spLocks noGrp="1"/>
          </p:cNvSpPr>
          <p:nvPr>
            <p:ph type="title"/>
          </p:nvPr>
        </p:nvSpPr>
        <p:spPr/>
        <p:txBody>
          <a:bodyPr/>
          <a:lstStyle/>
          <a:p>
            <a:r>
              <a:rPr lang="is-IS"/>
              <a:t>Promoting health leadership</a:t>
            </a:r>
          </a:p>
        </p:txBody>
      </p:sp>
      <p:sp>
        <p:nvSpPr>
          <p:cNvPr id="4" name="TextBox 3">
            <a:extLst>
              <a:ext uri="{FF2B5EF4-FFF2-40B4-BE49-F238E27FC236}">
                <a16:creationId xmlns:a16="http://schemas.microsoft.com/office/drawing/2014/main" id="{4E310B62-8B5F-2AEF-3902-AD133EA1F49B}"/>
              </a:ext>
            </a:extLst>
          </p:cNvPr>
          <p:cNvSpPr txBox="1"/>
          <p:nvPr/>
        </p:nvSpPr>
        <p:spPr>
          <a:xfrm>
            <a:off x="7106954" y="6550223"/>
            <a:ext cx="5085046" cy="307777"/>
          </a:xfrm>
          <a:prstGeom prst="rect">
            <a:avLst/>
          </a:prstGeom>
          <a:noFill/>
        </p:spPr>
        <p:txBody>
          <a:bodyPr wrap="none" rtlCol="0">
            <a:spAutoFit/>
          </a:bodyPr>
          <a:lstStyle/>
          <a:p>
            <a:r>
              <a:rPr lang="is-IS" sz="1400" i="1"/>
              <a:t>Witter 2022; Lizandro 2018; Johnson 2020; Effa 2021</a:t>
            </a:r>
          </a:p>
        </p:txBody>
      </p:sp>
    </p:spTree>
    <p:extLst>
      <p:ext uri="{BB962C8B-B14F-4D97-AF65-F5344CB8AC3E}">
        <p14:creationId xmlns:p14="http://schemas.microsoft.com/office/powerpoint/2010/main" val="4114288256"/>
      </p:ext>
    </p:extLst>
  </p:cSld>
  <p:clrMapOvr>
    <a:masterClrMapping/>
  </p:clrMapOvr>
</p:sld>
</file>

<file path=ppt/theme/theme1.xml><?xml version="1.0" encoding="utf-8"?>
<a:theme xmlns:a="http://schemas.openxmlformats.org/drawingml/2006/main" name="IAS2023">
  <a:themeElements>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IDS-2024-Speaker-Oral-Abstract-template_Verdana.pptx" id="{D9B97BF0-DB50-F745-BF0F-0D1A065B25FE}" vid="{B43CC7F5-5CDE-164C-97FD-C0B942123F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84F99DBB262742A4AE100422DE421F" ma:contentTypeVersion="11" ma:contentTypeDescription="Create a new document." ma:contentTypeScope="" ma:versionID="832e76edd601bfa782d6f8cbfbf07bd5">
  <xsd:schema xmlns:xsd="http://www.w3.org/2001/XMLSchema" xmlns:xs="http://www.w3.org/2001/XMLSchema" xmlns:p="http://schemas.microsoft.com/office/2006/metadata/properties" xmlns:ns3="e6982dcd-cec2-4b5a-a710-4d000740cc94" targetNamespace="http://schemas.microsoft.com/office/2006/metadata/properties" ma:root="true" ma:fieldsID="fa45411596e02cb87bb16ab88f532210" ns3:_="">
    <xsd:import namespace="e6982dcd-cec2-4b5a-a710-4d000740cc94"/>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ystem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82dcd-cec2-4b5a-a710-4d000740cc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ystemTags" ma:index="11" nillable="true" ma:displayName="MediaServiceSystemTags" ma:hidden="true" ma:internalName="MediaServiceSystemTags"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dexed="true" ma:internalName="MediaServiceLocatio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E5F045-8957-43FC-88CF-B9A83A83CAF2}">
  <ds:schemaRefs>
    <ds:schemaRef ds:uri="http://www.w3.org/XML/1998/namespace"/>
    <ds:schemaRef ds:uri="http://schemas.microsoft.com/office/infopath/2007/PartnerControls"/>
    <ds:schemaRef ds:uri="http://purl.org/dc/dcmitype/"/>
    <ds:schemaRef ds:uri="http://schemas.microsoft.com/office/2006/documentManagement/types"/>
    <ds:schemaRef ds:uri="http://purl.org/dc/terms/"/>
    <ds:schemaRef ds:uri="http://purl.org/dc/elements/1.1/"/>
    <ds:schemaRef ds:uri="http://schemas.openxmlformats.org/package/2006/metadata/core-properties"/>
    <ds:schemaRef ds:uri="e6982dcd-cec2-4b5a-a710-4d000740cc94"/>
    <ds:schemaRef ds:uri="http://schemas.microsoft.com/office/2006/metadata/properties"/>
  </ds:schemaRefs>
</ds:datastoreItem>
</file>

<file path=customXml/itemProps2.xml><?xml version="1.0" encoding="utf-8"?>
<ds:datastoreItem xmlns:ds="http://schemas.openxmlformats.org/officeDocument/2006/customXml" ds:itemID="{ADD73220-584F-4AE3-B703-B60369881F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982dcd-cec2-4b5a-a710-4d000740cc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DA7DE6-F58D-440F-99B3-B783863F67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AIDS-2024-Speaker-Oral-Abstract-template_Verdana</Template>
  <TotalTime>8097</TotalTime>
  <Words>1462</Words>
  <Application>Microsoft Office PowerPoint</Application>
  <PresentationFormat>Widescreen</PresentationFormat>
  <Paragraphs>144</Paragraphs>
  <Slides>10</Slides>
  <Notes>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10</vt:i4>
      </vt:variant>
    </vt:vector>
  </HeadingPairs>
  <TitlesOfParts>
    <vt:vector size="25" baseType="lpstr">
      <vt:lpstr>Aptos</vt:lpstr>
      <vt:lpstr>Arial</vt:lpstr>
      <vt:lpstr>Calibri</vt:lpstr>
      <vt:lpstr>Courier New</vt:lpstr>
      <vt:lpstr>IAS Ribbon Sans Bold</vt:lpstr>
      <vt:lpstr>IAS Ribbon Sans Regular</vt:lpstr>
      <vt:lpstr>Jost</vt:lpstr>
      <vt:lpstr>Jost Medium</vt:lpstr>
      <vt:lpstr>Jost*</vt:lpstr>
      <vt:lpstr>system-ui</vt:lpstr>
      <vt:lpstr>Times New Roman</vt:lpstr>
      <vt:lpstr>Times New Roman (Body CS)</vt:lpstr>
      <vt:lpstr>Verdana</vt:lpstr>
      <vt:lpstr>Verdana Bold</vt:lpstr>
      <vt:lpstr>IAS2023</vt:lpstr>
      <vt:lpstr>Leadership and implementation globally in public health: state of the art</vt:lpstr>
      <vt:lpstr>Leadership and Human Resources for Health</vt:lpstr>
      <vt:lpstr>Leadership and Human Resources for Health</vt:lpstr>
      <vt:lpstr>Effective health systems leadership</vt:lpstr>
      <vt:lpstr>Organizational readiness for change</vt:lpstr>
      <vt:lpstr>Assessing organizational readiness globally</vt:lpstr>
      <vt:lpstr>Organizational readiness, climate and culture</vt:lpstr>
      <vt:lpstr>Clinical champions</vt:lpstr>
      <vt:lpstr>Promoting health leadership</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Nisha Nadesanreddy</dc:creator>
  <cp:lastModifiedBy>Preview 8 Rack 2</cp:lastModifiedBy>
  <cp:revision>3</cp:revision>
  <dcterms:created xsi:type="dcterms:W3CDTF">2024-04-03T14:17:55Z</dcterms:created>
  <dcterms:modified xsi:type="dcterms:W3CDTF">2024-07-18T12:38:52Z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0x010100BE84F99DBB262742A4AE100422DE421F</vt:lpwstr>
  </property>
</Properties>
</file>