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0" r:id="rId3"/>
  </p:sldMasterIdLst>
  <p:notesMasterIdLst>
    <p:notesMasterId r:id="rId11"/>
  </p:notesMasterIdLst>
  <p:sldIdLst>
    <p:sldId id="262" r:id="rId4"/>
    <p:sldId id="703" r:id="rId5"/>
    <p:sldId id="261" r:id="rId6"/>
    <p:sldId id="701" r:id="rId7"/>
    <p:sldId id="361" r:id="rId8"/>
    <p:sldId id="274" r:id="rId9"/>
    <p:sldId id="67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803" autoAdjust="0"/>
  </p:normalViewPr>
  <p:slideViewPr>
    <p:cSldViewPr snapToGrid="0">
      <p:cViewPr varScale="1">
        <p:scale>
          <a:sx n="74" d="100"/>
          <a:sy n="74" d="100"/>
        </p:scale>
        <p:origin x="19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7"/>
          <c:order val="0"/>
          <c:tx>
            <c:strRef>
              <c:f>Sheet1!$I$1</c:f>
              <c:strCache>
                <c:ptCount val="1"/>
                <c:pt idx="0">
                  <c:v>Minnesota</c:v>
                </c:pt>
              </c:strCache>
            </c:strRef>
          </c:tx>
          <c:spPr>
            <a:ln w="28575" cap="rnd">
              <a:solidFill>
                <a:srgbClr val="D9C4B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9C4B1"/>
              </a:solidFill>
              <a:ln w="9525">
                <a:solidFill>
                  <a:srgbClr val="D9C4B1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Sheet1!$I$2:$I$17</c:f>
              <c:numCache>
                <c:formatCode>"$"#,##0</c:formatCode>
                <c:ptCount val="16"/>
                <c:pt idx="0">
                  <c:v>48</c:v>
                </c:pt>
                <c:pt idx="1">
                  <c:v>14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12</c:v>
                </c:pt>
                <c:pt idx="6">
                  <c:v>14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56</c:v>
                </c:pt>
                <c:pt idx="11">
                  <c:v>65</c:v>
                </c:pt>
                <c:pt idx="12">
                  <c:v>44</c:v>
                </c:pt>
                <c:pt idx="13">
                  <c:v>40</c:v>
                </c:pt>
                <c:pt idx="14">
                  <c:v>107</c:v>
                </c:pt>
                <c:pt idx="15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A-48B0-AC24-46C8C94820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Arkansas</c:v>
                </c:pt>
              </c:strCache>
            </c:strRef>
          </c:tx>
          <c:spPr>
            <a:ln w="28575" cap="rnd">
              <a:solidFill>
                <a:srgbClr val="3310D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10D1"/>
              </a:solidFill>
              <a:ln w="9525">
                <a:solidFill>
                  <a:srgbClr val="3310D1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"$"#,##0</c:formatCode>
                <c:ptCount val="16"/>
                <c:pt idx="0">
                  <c:v>51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36</c:v>
                </c:pt>
                <c:pt idx="5">
                  <c:v>51</c:v>
                </c:pt>
                <c:pt idx="6">
                  <c:v>51</c:v>
                </c:pt>
                <c:pt idx="7">
                  <c:v>50</c:v>
                </c:pt>
                <c:pt idx="8">
                  <c:v>48</c:v>
                </c:pt>
                <c:pt idx="9">
                  <c:v>49</c:v>
                </c:pt>
                <c:pt idx="10">
                  <c:v>54</c:v>
                </c:pt>
                <c:pt idx="11">
                  <c:v>52</c:v>
                </c:pt>
                <c:pt idx="12">
                  <c:v>51</c:v>
                </c:pt>
                <c:pt idx="13">
                  <c:v>48</c:v>
                </c:pt>
                <c:pt idx="14">
                  <c:v>46</c:v>
                </c:pt>
                <c:pt idx="1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38-4648-9197-91A7993960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Illinois</c:v>
                </c:pt>
              </c:strCache>
            </c:strRef>
          </c:tx>
          <c:spPr>
            <a:ln w="28575" cap="rnd">
              <a:solidFill>
                <a:srgbClr val="FB7F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7F03"/>
              </a:solidFill>
              <a:ln w="9525">
                <a:solidFill>
                  <a:srgbClr val="FB7F03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Sheet1!$D$2:$D$17</c:f>
              <c:numCache>
                <c:formatCode>"$"#,##0</c:formatCode>
                <c:ptCount val="16"/>
                <c:pt idx="0">
                  <c:v>24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22</c:v>
                </c:pt>
                <c:pt idx="8">
                  <c:v>24</c:v>
                </c:pt>
                <c:pt idx="9">
                  <c:v>25</c:v>
                </c:pt>
                <c:pt idx="10">
                  <c:v>22</c:v>
                </c:pt>
                <c:pt idx="11">
                  <c:v>25</c:v>
                </c:pt>
                <c:pt idx="12">
                  <c:v>26</c:v>
                </c:pt>
                <c:pt idx="13">
                  <c:v>30</c:v>
                </c:pt>
                <c:pt idx="14">
                  <c:v>33</c:v>
                </c:pt>
                <c:pt idx="1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38-4648-9197-91A7993960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Iowa</c:v>
                </c:pt>
              </c:strCache>
            </c:strRef>
          </c:tx>
          <c:spPr>
            <a:ln w="28575" cap="rnd">
              <a:solidFill>
                <a:srgbClr val="883FA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83FA3"/>
              </a:solidFill>
              <a:ln w="9525">
                <a:solidFill>
                  <a:srgbClr val="883FA3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Sheet1!$E$2:$E$17</c:f>
              <c:numCache>
                <c:formatCode>"$"#,##0</c:formatCode>
                <c:ptCount val="16"/>
                <c:pt idx="0">
                  <c:v>8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20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19</c:v>
                </c:pt>
                <c:pt idx="9">
                  <c:v>39</c:v>
                </c:pt>
                <c:pt idx="10">
                  <c:v>82</c:v>
                </c:pt>
                <c:pt idx="11">
                  <c:v>70</c:v>
                </c:pt>
                <c:pt idx="12">
                  <c:v>40</c:v>
                </c:pt>
                <c:pt idx="13">
                  <c:v>83</c:v>
                </c:pt>
                <c:pt idx="14">
                  <c:v>85</c:v>
                </c:pt>
                <c:pt idx="15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838-4648-9197-91A7993960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Kansas</c:v>
                </c:pt>
              </c:strCache>
            </c:strRef>
          </c:tx>
          <c:spPr>
            <a:ln w="28575" cap="rnd">
              <a:solidFill>
                <a:srgbClr val="17AD6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7AD64"/>
              </a:solidFill>
              <a:ln w="9525">
                <a:solidFill>
                  <a:srgbClr val="17AD64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Sheet1!$F$2:$F$17</c:f>
              <c:numCache>
                <c:formatCode>"$"#,##0</c:formatCode>
                <c:ptCount val="16"/>
                <c:pt idx="0">
                  <c:v>11</c:v>
                </c:pt>
                <c:pt idx="1">
                  <c:v>16</c:v>
                </c:pt>
                <c:pt idx="2">
                  <c:v>19</c:v>
                </c:pt>
                <c:pt idx="3">
                  <c:v>17</c:v>
                </c:pt>
                <c:pt idx="4">
                  <c:v>15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14</c:v>
                </c:pt>
                <c:pt idx="13">
                  <c:v>13</c:v>
                </c:pt>
                <c:pt idx="1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838-4648-9197-91A7993960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Kentucky</c:v>
                </c:pt>
              </c:strCache>
            </c:strRef>
          </c:tx>
          <c:spPr>
            <a:ln w="28575" cap="rnd">
              <a:solidFill>
                <a:srgbClr val="CB074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B0749"/>
              </a:solidFill>
              <a:ln w="9525">
                <a:solidFill>
                  <a:srgbClr val="CB0749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Sheet1!$G$2:$G$17</c:f>
              <c:numCache>
                <c:formatCode>"$"#,##0</c:formatCode>
                <c:ptCount val="16"/>
                <c:pt idx="0">
                  <c:v>35</c:v>
                </c:pt>
                <c:pt idx="1">
                  <c:v>40</c:v>
                </c:pt>
                <c:pt idx="2">
                  <c:v>42</c:v>
                </c:pt>
                <c:pt idx="3">
                  <c:v>46</c:v>
                </c:pt>
                <c:pt idx="4">
                  <c:v>46</c:v>
                </c:pt>
                <c:pt idx="5">
                  <c:v>44</c:v>
                </c:pt>
                <c:pt idx="6">
                  <c:v>44</c:v>
                </c:pt>
                <c:pt idx="7">
                  <c:v>43</c:v>
                </c:pt>
                <c:pt idx="8">
                  <c:v>32</c:v>
                </c:pt>
                <c:pt idx="9">
                  <c:v>34</c:v>
                </c:pt>
                <c:pt idx="10">
                  <c:v>32</c:v>
                </c:pt>
                <c:pt idx="11">
                  <c:v>42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838-4648-9197-91A79939604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Nebraska</c:v>
                </c:pt>
              </c:strCache>
            </c:strRef>
          </c:tx>
          <c:spPr>
            <a:ln w="28575" cap="rnd">
              <a:solidFill>
                <a:srgbClr val="1BC6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BC6A4"/>
              </a:solidFill>
              <a:ln w="9525">
                <a:solidFill>
                  <a:srgbClr val="1BC6A4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Sheet1!$H$2:$H$17</c:f>
              <c:numCache>
                <c:formatCode>"$"#,##0</c:formatCode>
                <c:ptCount val="16"/>
                <c:pt idx="0">
                  <c:v>60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40</c:v>
                </c:pt>
                <c:pt idx="5">
                  <c:v>40</c:v>
                </c:pt>
                <c:pt idx="6">
                  <c:v>39</c:v>
                </c:pt>
                <c:pt idx="7">
                  <c:v>39</c:v>
                </c:pt>
                <c:pt idx="8">
                  <c:v>40</c:v>
                </c:pt>
                <c:pt idx="9">
                  <c:v>43</c:v>
                </c:pt>
                <c:pt idx="10">
                  <c:v>48</c:v>
                </c:pt>
                <c:pt idx="11">
                  <c:v>45</c:v>
                </c:pt>
                <c:pt idx="12">
                  <c:v>47</c:v>
                </c:pt>
                <c:pt idx="13">
                  <c:v>38</c:v>
                </c:pt>
                <c:pt idx="14">
                  <c:v>41</c:v>
                </c:pt>
                <c:pt idx="1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838-4648-9197-91A799396043}"/>
            </c:ext>
          </c:extLst>
        </c:ser>
        <c:ser>
          <c:idx val="0"/>
          <c:order val="7"/>
          <c:tx>
            <c:strRef>
              <c:f>Sheet1!$B$1</c:f>
              <c:strCache>
                <c:ptCount val="1"/>
                <c:pt idx="0">
                  <c:v>Missouri</c:v>
                </c:pt>
              </c:strCache>
            </c:strRef>
          </c:tx>
          <c:spPr>
            <a:ln w="28575" cap="rnd">
              <a:solidFill>
                <a:srgbClr val="002F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"$"#,##0</c:formatCode>
                <c:ptCount val="16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38-4648-9197-91A799396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568864"/>
        <c:axId val="519569520"/>
      </c:lineChart>
      <c:catAx>
        <c:axId val="5195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569520"/>
        <c:crosses val="autoZero"/>
        <c:auto val="1"/>
        <c:lblAlgn val="ctr"/>
        <c:lblOffset val="100"/>
        <c:noMultiLvlLbl val="0"/>
      </c:catAx>
      <c:valAx>
        <c:axId val="51956952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56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DC5768-6BFE-4547-A3E8-7BC4A985A0EC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9B6AB-DB0A-41BE-AD0D-FFFC06B0F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731838"/>
            <a:ext cx="6502400" cy="365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747776" y="4636581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61" tIns="98461" rIns="98461" bIns="98461" anchor="t" anchorCtr="0">
            <a:noAutofit/>
          </a:bodyPr>
          <a:lstStyle/>
          <a:p>
            <a:pPr>
              <a:buSzPts val="1400"/>
            </a:pPr>
            <a:r>
              <a:rPr lang="en" dirty="0"/>
              <a:t>Title Slide – </a:t>
            </a:r>
            <a:endParaRPr dirty="0"/>
          </a:p>
          <a:p>
            <a:pPr>
              <a:buSzPts val="1400"/>
            </a:pPr>
            <a:endParaRPr dirty="0"/>
          </a:p>
          <a:p>
            <a:pPr>
              <a:buSzPts val="1400"/>
            </a:pPr>
            <a:r>
              <a:rPr lang="en-US" dirty="0"/>
              <a:t>The Public Health Workforce – Crisis or Opportunity?</a:t>
            </a:r>
            <a:endParaRPr dirty="0"/>
          </a:p>
          <a:p>
            <a:pPr>
              <a:buSzPts val="1400"/>
            </a:pPr>
            <a:endParaRPr dirty="0"/>
          </a:p>
          <a:p>
            <a:pPr>
              <a:buSzPts val="1400"/>
            </a:pPr>
            <a:r>
              <a:rPr lang="en" dirty="0"/>
              <a:t>July 20, 2024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735013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talk about the State of Public Health…</a:t>
            </a:r>
          </a:p>
          <a:p>
            <a:pPr marL="174708" indent="-174708"/>
            <a:endParaRPr lang="en-US" dirty="0"/>
          </a:p>
          <a:p>
            <a:pPr marL="174708" indent="-174708"/>
            <a:r>
              <a:rPr lang="en-US" dirty="0"/>
              <a:t>A critical need to promote and protect the public’s health; </a:t>
            </a:r>
            <a:r>
              <a:rPr lang="en-US" b="1" dirty="0"/>
              <a:t>however</a:t>
            </a:r>
            <a:r>
              <a:rPr lang="en-US" dirty="0"/>
              <a:t>, the COVID-19 pandemic – </a:t>
            </a:r>
          </a:p>
          <a:p>
            <a:pPr marL="640594" lvl="1" indent="-174708"/>
            <a:r>
              <a:rPr lang="en-US" b="1" dirty="0"/>
              <a:t>46 percent</a:t>
            </a:r>
            <a:r>
              <a:rPr lang="en-US" dirty="0"/>
              <a:t> of state and local public health employees nationwide leave the field between 2017 and 2021. </a:t>
            </a:r>
          </a:p>
          <a:p>
            <a:pPr marL="640594" lvl="1" indent="-174708"/>
            <a:r>
              <a:rPr lang="en-US" dirty="0"/>
              <a:t>For individuals aged 35 and younger – that proportion </a:t>
            </a:r>
            <a:r>
              <a:rPr lang="en-US" b="1" dirty="0"/>
              <a:t>rose to three-quarters of workforce</a:t>
            </a:r>
            <a:r>
              <a:rPr lang="en-US" dirty="0"/>
              <a:t> turnover. </a:t>
            </a:r>
          </a:p>
          <a:p>
            <a:endParaRPr lang="en-US" dirty="0"/>
          </a:p>
          <a:p>
            <a:r>
              <a:rPr lang="en-US" dirty="0"/>
              <a:t>If this separation trend continues, </a:t>
            </a:r>
          </a:p>
          <a:p>
            <a:pPr marL="174708" indent="-174708"/>
            <a:r>
              <a:rPr lang="en-US" dirty="0"/>
              <a:t>Public health could see a </a:t>
            </a:r>
            <a:r>
              <a:rPr lang="en-US" b="1" dirty="0"/>
              <a:t>loss of more than 100-thousand by 2025</a:t>
            </a:r>
            <a:r>
              <a:rPr lang="en-US" dirty="0"/>
              <a:t> </a:t>
            </a:r>
          </a:p>
          <a:p>
            <a:pPr marL="640594" lvl="1" indent="-174708"/>
            <a:r>
              <a:rPr lang="en-US" dirty="0"/>
              <a:t>Approximately half of the governmental public health workforce </a:t>
            </a:r>
          </a:p>
          <a:p>
            <a:endParaRPr lang="en-US" dirty="0"/>
          </a:p>
          <a:p>
            <a:r>
              <a:rPr lang="en-US" dirty="0"/>
              <a:t>The graph here is from the Public Health Workforce Interests and Needs Survey fielded in 2017 and 2021 – </a:t>
            </a:r>
          </a:p>
          <a:p>
            <a:pPr marL="174708" indent="-174708"/>
            <a:r>
              <a:rPr lang="en-US" dirty="0"/>
              <a:t>Looks at </a:t>
            </a:r>
            <a:r>
              <a:rPr lang="en-US" b="1" dirty="0"/>
              <a:t>reasons for remaining employed in public health</a:t>
            </a:r>
            <a:r>
              <a:rPr lang="en-US" dirty="0"/>
              <a:t> among the group with the highest projected separations. </a:t>
            </a:r>
          </a:p>
          <a:p>
            <a:pPr marL="640594" lvl="1" indent="-174708"/>
            <a:r>
              <a:rPr lang="en-US" dirty="0"/>
              <a:t>Benefits were most frequently selected as a reason for staying (67 percent), </a:t>
            </a:r>
          </a:p>
          <a:p>
            <a:pPr marL="640594" lvl="1" indent="-174708"/>
            <a:r>
              <a:rPr lang="en-US" dirty="0"/>
              <a:t>job stability (62 percent), </a:t>
            </a:r>
          </a:p>
          <a:p>
            <a:pPr marL="640594" lvl="1" indent="-174708"/>
            <a:r>
              <a:rPr lang="en-US" dirty="0"/>
              <a:t>Satisfaction with one’s supervisor (57 percent), </a:t>
            </a:r>
          </a:p>
          <a:p>
            <a:pPr marL="640594" lvl="1" indent="-174708"/>
            <a:r>
              <a:rPr lang="en-US" dirty="0"/>
              <a:t>Flexibility (57 percent), </a:t>
            </a:r>
          </a:p>
          <a:p>
            <a:pPr marL="640594" lvl="1" indent="-174708"/>
            <a:r>
              <a:rPr lang="en-US" dirty="0"/>
              <a:t>Job satisfaction (45 percent), </a:t>
            </a:r>
          </a:p>
          <a:p>
            <a:pPr marL="640594" lvl="1" indent="-174708"/>
            <a:r>
              <a:rPr lang="en-US" dirty="0"/>
              <a:t>Pride in the organization and its mission (43 percent).  </a:t>
            </a:r>
          </a:p>
          <a:p>
            <a:pPr marL="640594" lvl="1" indent="-174708"/>
            <a:r>
              <a:rPr lang="en-US" dirty="0"/>
              <a:t>Those aged 65 and older cited similar reasons for staying in the public health profession. </a:t>
            </a:r>
          </a:p>
          <a:p>
            <a:endParaRPr lang="en-US" dirty="0"/>
          </a:p>
          <a:p>
            <a:r>
              <a:rPr lang="en-US" dirty="0"/>
              <a:t>What’s not here - those ages 35 and younger with </a:t>
            </a:r>
            <a:r>
              <a:rPr lang="en-US" b="1" dirty="0"/>
              <a:t>intent to leave </a:t>
            </a:r>
          </a:p>
          <a:p>
            <a:pPr marL="174708" indent="-174708"/>
            <a:r>
              <a:rPr lang="en-US" dirty="0"/>
              <a:t>Pay was the most frequently cited reason for considering leaving (63 percent), </a:t>
            </a:r>
          </a:p>
          <a:p>
            <a:pPr marL="174708" indent="-174708"/>
            <a:r>
              <a:rPr lang="en-US" dirty="0"/>
              <a:t>Lack of opportunities for advancement (51 percent), </a:t>
            </a:r>
          </a:p>
          <a:p>
            <a:pPr marL="174708" indent="-174708"/>
            <a:r>
              <a:rPr lang="en-US" dirty="0"/>
              <a:t>Work overload and burnout (44 percent), </a:t>
            </a:r>
          </a:p>
          <a:p>
            <a:pPr marL="174708" indent="-174708"/>
            <a:r>
              <a:rPr lang="en-US" dirty="0"/>
              <a:t>Job satisfaction (41 percent), </a:t>
            </a:r>
          </a:p>
          <a:p>
            <a:pPr marL="174708" indent="-174708"/>
            <a:r>
              <a:rPr lang="en-US" dirty="0"/>
              <a:t>Stress (39 percent)</a:t>
            </a:r>
          </a:p>
        </p:txBody>
      </p:sp>
    </p:spTree>
    <p:extLst>
      <p:ext uri="{BB962C8B-B14F-4D97-AF65-F5344CB8AC3E}">
        <p14:creationId xmlns:p14="http://schemas.microsoft.com/office/powerpoint/2010/main" val="51892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731838"/>
            <a:ext cx="6503987" cy="36591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468985" y="4636581"/>
            <a:ext cx="6543039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61" tIns="98461" rIns="98461" bIns="98461" anchor="t" anchorCtr="0">
            <a:noAutofit/>
          </a:bodyPr>
          <a:lstStyle/>
          <a:p>
            <a:pPr marL="142354">
              <a:buSzPts val="1400"/>
            </a:pPr>
            <a:r>
              <a:rPr lang="en" dirty="0"/>
              <a:t>The 2021 Public Health Workforce Interests and Needs Survey (PH WINS) shows the public health workforce 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Primarily white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Female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Over the age of 40</a:t>
            </a:r>
            <a:endParaRPr dirty="0"/>
          </a:p>
          <a:p>
            <a:pPr marL="142354">
              <a:buSzPts val="1400"/>
            </a:pPr>
            <a:endParaRPr dirty="0"/>
          </a:p>
          <a:p>
            <a:pPr marL="142354">
              <a:buSzPts val="1400"/>
            </a:pPr>
            <a:r>
              <a:rPr lang="en" dirty="0"/>
              <a:t>The workforce has become more diverse and mirrors the U.S. population more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However - there is less diversity at senior levels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66 percent of all executives identify as white</a:t>
            </a:r>
            <a:endParaRPr dirty="0"/>
          </a:p>
          <a:p>
            <a:pPr marL="142354">
              <a:buSzPts val="1400"/>
            </a:pPr>
            <a:endParaRPr dirty="0"/>
          </a:p>
          <a:p>
            <a:pPr marL="142354">
              <a:buSzPts val="1400"/>
            </a:pPr>
            <a:r>
              <a:rPr lang="en" dirty="0"/>
              <a:t>We’re also bleeding – as nearly one-third of state and local public health employees (32%) said they are considering leaving their organization in the next year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Five percent plan to retire 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27 percent will leave for another reason</a:t>
            </a:r>
            <a:endParaRPr dirty="0"/>
          </a:p>
          <a:p>
            <a:pPr marL="465887" indent="-232943">
              <a:buSzPts val="1400"/>
            </a:pPr>
            <a:endParaRPr dirty="0"/>
          </a:p>
          <a:p>
            <a:pPr marL="142354">
              <a:buSzPts val="1400"/>
            </a:pPr>
            <a:r>
              <a:rPr lang="en" dirty="0"/>
              <a:t>Looking out further, 44-percent said they are considering leaving within the next five years. </a:t>
            </a:r>
            <a:endParaRPr dirty="0"/>
          </a:p>
          <a:p>
            <a:pPr marL="142354">
              <a:buSzPts val="1400"/>
            </a:pPr>
            <a:endParaRPr dirty="0"/>
          </a:p>
          <a:p>
            <a:pPr marL="142354">
              <a:buSzPts val="1400"/>
            </a:pPr>
            <a:r>
              <a:rPr lang="en" dirty="0"/>
              <a:t>The biggest reason for leaving – Pay. </a:t>
            </a:r>
            <a:endParaRPr dirty="0"/>
          </a:p>
          <a:p>
            <a:pPr marL="465887" indent="-323533">
              <a:buSzPts val="1400"/>
              <a:buChar char="●"/>
            </a:pPr>
            <a:r>
              <a:rPr lang="en" dirty="0"/>
              <a:t>It’s something I’m tackling one step at a time in St. Louis, but investing in public health needs to be looked at across the board and the nation. </a:t>
            </a:r>
            <a:endParaRPr dirty="0"/>
          </a:p>
          <a:p>
            <a:pPr marL="142354">
              <a:buSzPts val="1400"/>
            </a:pPr>
            <a:endParaRPr dirty="0"/>
          </a:p>
          <a:p>
            <a:pPr marL="142354">
              <a:buSzPts val="1400"/>
            </a:pPr>
            <a:r>
              <a:rPr lang="en" dirty="0"/>
              <a:t>Among those who said they’re considering leaving, 39-percent said the pandemic has made them more likely to leave.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735013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Missouri spends just </a:t>
            </a:r>
            <a:r>
              <a:rPr lang="en-US" b="1" dirty="0"/>
              <a:t>$7 per person</a:t>
            </a:r>
            <a:r>
              <a:rPr lang="en-US" dirty="0"/>
              <a:t> every year. This number has remained constant </a:t>
            </a:r>
            <a:r>
              <a:rPr lang="en-US" b="1" dirty="0"/>
              <a:t>since 2018, pre-COVID.</a:t>
            </a:r>
          </a:p>
          <a:p>
            <a:endParaRPr lang="en-US" dirty="0"/>
          </a:p>
          <a:p>
            <a:r>
              <a:rPr lang="en-US" dirty="0"/>
              <a:t>Comparing Missouri to surrounding states - </a:t>
            </a:r>
            <a:r>
              <a:rPr lang="en-US" b="1" dirty="0"/>
              <a:t>all surrounding states spend more </a:t>
            </a:r>
            <a:r>
              <a:rPr lang="en-US" dirty="0"/>
              <a:t>per person in public health funding</a:t>
            </a:r>
          </a:p>
          <a:p>
            <a:pPr marL="174708" indent="-174708"/>
            <a:r>
              <a:rPr lang="en-US" dirty="0"/>
              <a:t>	Iowa seeing some aggressive peaks in 2016 and again in 2019 and 2020. </a:t>
            </a:r>
          </a:p>
          <a:p>
            <a:pPr marL="174708" indent="-174708"/>
            <a:endParaRPr lang="en-US" dirty="0"/>
          </a:p>
          <a:p>
            <a:pPr marL="174708" indent="-174708"/>
            <a:r>
              <a:rPr lang="en-US" dirty="0"/>
              <a:t>Lack of funding lead to a slow response to the COVID-19 pandemic </a:t>
            </a:r>
          </a:p>
          <a:p>
            <a:pPr marL="640594" lvl="1" indent="-174708"/>
            <a:r>
              <a:rPr lang="en-US" dirty="0"/>
              <a:t>Exacerbated its impact, particularly in low-income communities, communities of color, and for older Americans </a:t>
            </a:r>
          </a:p>
          <a:p>
            <a:pPr marL="640594" lvl="1" indent="-174708"/>
            <a:r>
              <a:rPr lang="en-US" dirty="0"/>
              <a:t>These populations experience higher rates of chronic disease and have fewer resources to recover from an emergency.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4350" y="744538"/>
            <a:ext cx="6615113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Director of the City of St. Louis Department of Health </a:t>
            </a:r>
          </a:p>
          <a:p>
            <a:endParaRPr lang="en-US" dirty="0"/>
          </a:p>
          <a:p>
            <a:r>
              <a:rPr lang="en-US" dirty="0"/>
              <a:t>I established priorities to move forward. </a:t>
            </a:r>
          </a:p>
          <a:p>
            <a:pPr marL="174708" indent="-174708"/>
            <a:endParaRPr lang="en-US" dirty="0"/>
          </a:p>
          <a:p>
            <a:pPr marL="174708" indent="-174708"/>
            <a:r>
              <a:rPr lang="en-US" dirty="0"/>
              <a:t>	Internally, creating a </a:t>
            </a:r>
            <a:r>
              <a:rPr lang="en-US" b="1" dirty="0"/>
              <a:t>culture of openness </a:t>
            </a:r>
            <a:r>
              <a:rPr lang="en-US" dirty="0"/>
              <a:t>– and establishing an infrastructure of policies and protocols. </a:t>
            </a:r>
          </a:p>
          <a:p>
            <a:pPr marL="174708" indent="-174708"/>
            <a:endParaRPr lang="en-US" dirty="0"/>
          </a:p>
          <a:p>
            <a:pPr marL="174708" indent="-174708"/>
            <a:r>
              <a:rPr lang="en-US" dirty="0"/>
              <a:t>	Externally, Continue our COVID-19 response efforts, </a:t>
            </a:r>
          </a:p>
          <a:p>
            <a:pPr marL="640594" lvl="1" indent="-174708"/>
            <a:r>
              <a:rPr lang="en-US" dirty="0"/>
              <a:t>Developed a pediatric vaccine roll-out plan in my first three weeks on the job. </a:t>
            </a:r>
          </a:p>
          <a:p>
            <a:pPr marL="174708" indent="-174708"/>
            <a:endParaRPr lang="en-US" dirty="0"/>
          </a:p>
          <a:p>
            <a:pPr marL="174708" indent="-174708"/>
            <a:r>
              <a:rPr lang="en-US" dirty="0"/>
              <a:t>Finally – I have championed the department’s development of its first policy on </a:t>
            </a:r>
            <a:r>
              <a:rPr lang="en-US" b="1" dirty="0"/>
              <a:t>Health Equity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831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436248b2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744538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5436248b2b_0_193:notes"/>
          <p:cNvSpPr txBox="1">
            <a:spLocks noGrp="1"/>
          </p:cNvSpPr>
          <p:nvPr>
            <p:ph type="body" idx="1"/>
          </p:nvPr>
        </p:nvSpPr>
        <p:spPr>
          <a:xfrm>
            <a:off x="764394" y="4713858"/>
            <a:ext cx="6115146" cy="446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340" tIns="100340" rIns="100340" bIns="10034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We talked about the culture. </a:t>
            </a:r>
          </a:p>
          <a:p>
            <a:pPr marL="174708" indent="-174708">
              <a:lnSpc>
                <a:spcPct val="115000"/>
              </a:lnSpc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  <a:p>
            <a:pPr marL="174708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To improve – we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initiated section meetings and quality improvement projects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</a:t>
            </a:r>
          </a:p>
          <a:p>
            <a:pPr marL="174708" indent="-174708">
              <a:lnSpc>
                <a:spcPct val="115000"/>
              </a:lnSpc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  <a:p>
            <a:pPr marL="174708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Worked to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understand what our team needed or wanted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through culture of quality surveys. </a:t>
            </a:r>
          </a:p>
          <a:p>
            <a:pPr marL="174708" indent="-174708">
              <a:lnSpc>
                <a:spcPct val="115000"/>
              </a:lnSpc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  <a:p>
            <a:pPr marL="174708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At the bottom of this image – you see the results from a recent survey – with the comparison from the first survey in 2021.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Key highlights include:</a:t>
            </a:r>
          </a:p>
          <a:p>
            <a:pPr marL="640594" lvl="1" indent="-174708">
              <a:lnSpc>
                <a:spcPct val="115000"/>
              </a:lnSpc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  <a:p>
            <a:pPr marL="640594" lvl="1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15-percent increase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in staff who feel that senior leadership routinely communicate the DOH QI vision and goals to staff</a:t>
            </a:r>
          </a:p>
          <a:p>
            <a:pPr marL="640594" lvl="1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21-percent increase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in staff who agree that staff collaborate to improve quality in the department</a:t>
            </a:r>
          </a:p>
          <a:p>
            <a:pPr marL="640594" lvl="1" indent="-174708">
              <a:lnSpc>
                <a:spcPct val="115000"/>
              </a:lnSpc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Most significantly, there was a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26-percent increase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in staff who feel recognized for contributions and successes</a:t>
            </a:r>
            <a:endParaRPr dirty="0">
              <a:solidFill>
                <a:srgbClr val="595959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9913" y="768350"/>
            <a:ext cx="6835775" cy="3846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DOH works to make HIV testing </a:t>
            </a:r>
            <a:r>
              <a:rPr lang="en-US" b="1" dirty="0"/>
              <a:t>more convenient through Take Me Home program.</a:t>
            </a:r>
          </a:p>
          <a:p>
            <a:pPr marL="174708" indent="-174708"/>
            <a:r>
              <a:rPr lang="en-US" dirty="0"/>
              <a:t>	Qualifying residents can have kits mailed, or they can pick them up at DOH’s testing and referral clinic. </a:t>
            </a:r>
          </a:p>
          <a:p>
            <a:pPr marL="174708" indent="-174708"/>
            <a:r>
              <a:rPr lang="en-US" b="1" dirty="0"/>
              <a:t>	</a:t>
            </a:r>
            <a:r>
              <a:rPr lang="en-US" dirty="0"/>
              <a:t>421 at-home test kits were </a:t>
            </a:r>
            <a:r>
              <a:rPr lang="en-US" b="1" dirty="0"/>
              <a:t>passed out during our recent 2023 Pride Weekend</a:t>
            </a:r>
            <a:r>
              <a:rPr lang="en-US" dirty="0"/>
              <a:t>. </a:t>
            </a:r>
          </a:p>
          <a:p>
            <a:pPr marL="174708" indent="-174708"/>
            <a:r>
              <a:rPr lang="en-US" dirty="0"/>
              <a:t>	Testing kits have resulted in </a:t>
            </a:r>
            <a:r>
              <a:rPr lang="en-US" b="1" dirty="0"/>
              <a:t>five confirmed positive</a:t>
            </a:r>
            <a:r>
              <a:rPr lang="en-US" dirty="0"/>
              <a:t> results. </a:t>
            </a:r>
          </a:p>
          <a:p>
            <a:endParaRPr lang="en-US" dirty="0"/>
          </a:p>
          <a:p>
            <a:r>
              <a:rPr lang="en-US" dirty="0"/>
              <a:t>We have a direct website that allows clients to schedule a testing appointment and sexual health resources at our Health Stop Testing and Referral Clinic. </a:t>
            </a:r>
          </a:p>
          <a:p>
            <a:endParaRPr lang="en-US" dirty="0"/>
          </a:p>
          <a:p>
            <a:r>
              <a:rPr lang="en-US" dirty="0"/>
              <a:t>At the website, HealthstopSTL.com, someone can: </a:t>
            </a:r>
          </a:p>
          <a:p>
            <a:pPr marL="174708" indent="-174708"/>
            <a:r>
              <a:rPr lang="en-US" dirty="0"/>
              <a:t>	Book Health Stop clinic appointments</a:t>
            </a:r>
          </a:p>
          <a:p>
            <a:pPr marL="174708" indent="-174708"/>
            <a:r>
              <a:rPr lang="en-US" dirty="0"/>
              <a:t>	Learn more about </a:t>
            </a:r>
            <a:r>
              <a:rPr lang="en-US" b="1" dirty="0"/>
              <a:t>HIV/STIs and </a:t>
            </a:r>
            <a:r>
              <a:rPr lang="en-US" b="1" dirty="0" err="1"/>
              <a:t>PrEP</a:t>
            </a:r>
            <a:endParaRPr lang="en-US" b="1" dirty="0"/>
          </a:p>
          <a:p>
            <a:pPr marL="174708" indent="-174708"/>
            <a:r>
              <a:rPr lang="en-US" dirty="0"/>
              <a:t>	Find at-home HIV/STI test kits and 28 additional partner locations for testing</a:t>
            </a:r>
          </a:p>
          <a:p>
            <a:pPr marL="174708" indent="-174708"/>
            <a:r>
              <a:rPr lang="en-US" dirty="0"/>
              <a:t>	Get answers to questions about testing, prevention, and more</a:t>
            </a:r>
          </a:p>
          <a:p>
            <a:pPr marL="174708" indent="-174708"/>
            <a:r>
              <a:rPr lang="en-US" dirty="0"/>
              <a:t>	Connect to local resources for various community needs</a:t>
            </a:r>
          </a:p>
          <a:p>
            <a:pPr marL="174708" indent="-174708"/>
            <a:r>
              <a:rPr lang="en-US" dirty="0"/>
              <a:t>	Locate where to get </a:t>
            </a:r>
            <a:r>
              <a:rPr lang="en-US" b="1" dirty="0"/>
              <a:t>free condoms from one of our 103 (highest ever) partner sites</a:t>
            </a:r>
          </a:p>
        </p:txBody>
      </p:sp>
    </p:spTree>
    <p:extLst>
      <p:ext uri="{BB962C8B-B14F-4D97-AF65-F5344CB8AC3E}">
        <p14:creationId xmlns:p14="http://schemas.microsoft.com/office/powerpoint/2010/main" val="79448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15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0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7205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008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24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992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9" name="Google Shape;39;p25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871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9241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9990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D0737E1-9278-46FA-A61C-AA2805A4427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7/20/2024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7"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  <a:buSzTx/>
              <a:defRPr/>
            </a:pPr>
            <a:fld id="{D0245D4B-39CC-4AC7-AD55-0119B832116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377">
                <a:buClrTx/>
                <a:buSzTx/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0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D0737E1-9278-46FA-A61C-AA2805A4427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>
                <a:defRPr/>
              </a:pPr>
              <a:t>7/20/2024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77"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  <a:buSzTx/>
              <a:defRPr/>
            </a:pPr>
            <a:fld id="{D0245D4B-39CC-4AC7-AD55-0119B832116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377">
                <a:buClrTx/>
                <a:buSzTx/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37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77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6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09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6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2294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230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7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0999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>
            <a:spLocks noGrp="1"/>
          </p:cNvSpPr>
          <p:nvPr>
            <p:ph type="title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559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" name="Google Shape;37;p24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802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3" name="Google Shape;43;p25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5517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521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rgbClr val="8D8E94"/>
                </a:solidFill>
              </a:defRPr>
            </a:lvl1pPr>
            <a:lvl2pPr marL="1219170" lvl="1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8D8E94"/>
                </a:solidFill>
              </a:defRPr>
            </a:lvl2pPr>
            <a:lvl3pPr marL="1828754" lvl="2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>
                <a:solidFill>
                  <a:srgbClr val="8D8E94"/>
                </a:solidFill>
              </a:defRPr>
            </a:lvl3pPr>
            <a:lvl4pPr marL="2438339" lvl="3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4pPr>
            <a:lvl5pPr marL="3047924" lvl="4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5pPr>
            <a:lvl6pPr marL="3657509" lvl="5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6pPr>
            <a:lvl7pPr marL="4267093" lvl="6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7pPr>
            <a:lvl8pPr marL="4876678" lvl="7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8pPr>
            <a:lvl9pPr marL="5486263" lvl="8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5045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6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marL="1219170" lvl="1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marL="1828754" lvl="2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3pPr>
            <a:lvl4pPr marL="2438339" lvl="3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4pPr>
            <a:lvl5pPr marL="3047924" lvl="4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5pPr>
            <a:lvl6pPr marL="3657509" lvl="5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6pPr>
            <a:lvl7pPr marL="4267093" lvl="6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7pPr>
            <a:lvl8pPr marL="4876678" lvl="7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8pPr>
            <a:lvl9pPr marL="5486263" lvl="8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82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7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755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>
            <a:spLocks noGrp="1"/>
          </p:cNvSpPr>
          <p:nvPr>
            <p:ph type="title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792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" name="Google Shape;37;p24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981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3" name="Google Shape;43;p25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174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526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rgbClr val="8D8E94"/>
                </a:solidFill>
              </a:defRPr>
            </a:lvl1pPr>
            <a:lvl2pPr marL="1219170" lvl="1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000">
                <a:solidFill>
                  <a:srgbClr val="8D8E94"/>
                </a:solidFill>
              </a:defRPr>
            </a:lvl2pPr>
            <a:lvl3pPr marL="1828754" lvl="2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>
                <a:solidFill>
                  <a:srgbClr val="8D8E94"/>
                </a:solidFill>
              </a:defRPr>
            </a:lvl3pPr>
            <a:lvl4pPr marL="2438339" lvl="3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4pPr>
            <a:lvl5pPr marL="3047924" lvl="4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5pPr>
            <a:lvl6pPr marL="3657509" lvl="5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6pPr>
            <a:lvl7pPr marL="4267093" lvl="6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7pPr>
            <a:lvl8pPr marL="4876678" lvl="7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8pPr>
            <a:lvl9pPr marL="5486263" lvl="8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rgbClr val="8D8E94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05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6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marL="1219170" lvl="1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marL="1828754" lvl="2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3pPr>
            <a:lvl4pPr marL="2438339" lvl="3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4pPr>
            <a:lvl5pPr marL="3047924" lvl="4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5pPr>
            <a:lvl6pPr marL="3657509" lvl="5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6pPr>
            <a:lvl7pPr marL="4267093" lvl="6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7pPr>
            <a:lvl8pPr marL="4876678" lvl="7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8pPr>
            <a:lvl9pPr marL="5486263" lvl="8" indent="-3047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875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86561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2586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5882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70842" y="82505"/>
            <a:ext cx="12050315" cy="152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0000"/>
              </a:lnSpc>
              <a:buSzPts val="3778"/>
            </a:pPr>
            <a:r>
              <a:rPr lang="en" sz="4533" dirty="0"/>
              <a:t>The Public Health Workforce:</a:t>
            </a:r>
            <a:br>
              <a:rPr lang="en" sz="3733" dirty="0"/>
            </a:br>
            <a:r>
              <a:rPr lang="en" sz="3467" dirty="0"/>
              <a:t>Crisis or Opportunity?</a:t>
            </a:r>
            <a:endParaRPr dirty="0"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13" y="1793292"/>
            <a:ext cx="5365772" cy="398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9" y="5776972"/>
            <a:ext cx="978011" cy="10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3896" y="5801723"/>
            <a:ext cx="97536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7184" y="583220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8923867" y="4233137"/>
            <a:ext cx="3090333" cy="251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Clr>
                <a:srgbClr val="666666"/>
              </a:buClr>
              <a:buSzPts val="605"/>
            </a:pPr>
            <a:r>
              <a:rPr lang="en" sz="2667" i="1" dirty="0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Matifadza Hlatshwayo Davis, MD, MPH, FIDSA</a:t>
            </a:r>
            <a:endParaRPr sz="2667" i="1" dirty="0">
              <a:solidFill>
                <a:srgbClr val="000000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indent="0" algn="ctr">
              <a:lnSpc>
                <a:spcPct val="80000"/>
              </a:lnSpc>
              <a:buClr>
                <a:srgbClr val="000000"/>
              </a:buClr>
              <a:buSzPts val="378"/>
            </a:pPr>
            <a:r>
              <a:rPr lang="en" b="1" dirty="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</a:p>
          <a:p>
            <a:pPr marL="0" indent="0" algn="ctr">
              <a:lnSpc>
                <a:spcPct val="80000"/>
              </a:lnSpc>
              <a:buClr>
                <a:srgbClr val="000000"/>
              </a:buClr>
              <a:buSzPts val="378"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Director of Health, </a:t>
            </a:r>
          </a:p>
          <a:p>
            <a:pPr marL="0" indent="0" algn="ctr">
              <a:lnSpc>
                <a:spcPct val="80000"/>
              </a:lnSpc>
              <a:buClr>
                <a:srgbClr val="000000"/>
              </a:buClr>
              <a:buSzPts val="378"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City of St. Louis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288465-708C-4343-8050-933475C75C8E}"/>
              </a:ext>
            </a:extLst>
          </p:cNvPr>
          <p:cNvSpPr/>
          <p:nvPr/>
        </p:nvSpPr>
        <p:spPr>
          <a:xfrm>
            <a:off x="2" y="0"/>
            <a:ext cx="5702903" cy="6858000"/>
          </a:xfrm>
          <a:prstGeom prst="rect">
            <a:avLst/>
          </a:prstGeom>
          <a:solidFill>
            <a:srgbClr val="31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5E69EF-2ECC-49C0-BAD9-A7BA05D7E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4" y="421850"/>
            <a:ext cx="6177542" cy="6026084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6ABA535-B447-4BBC-893C-027C8276B6DD}"/>
              </a:ext>
            </a:extLst>
          </p:cNvPr>
          <p:cNvSpPr txBox="1"/>
          <p:nvPr/>
        </p:nvSpPr>
        <p:spPr>
          <a:xfrm>
            <a:off x="193038" y="74988"/>
            <a:ext cx="5573485" cy="164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17AD64"/>
                </a:solidFill>
                <a:latin typeface="Merriweather" panose="020B0604020202020204" charset="0"/>
                <a:cs typeface="Arial"/>
                <a:sym typeface="Arial"/>
              </a:rPr>
              <a:t>The State of </a:t>
            </a:r>
            <a:br>
              <a:rPr lang="en-US" sz="5333" b="1" kern="0" dirty="0">
                <a:solidFill>
                  <a:srgbClr val="17AD64"/>
                </a:solidFill>
                <a:latin typeface="Merriweather" panose="020B0604020202020204" charset="0"/>
                <a:cs typeface="Arial"/>
                <a:sym typeface="Arial"/>
              </a:rPr>
            </a:br>
            <a:r>
              <a:rPr lang="en-US" sz="5333" b="1" kern="0" dirty="0">
                <a:solidFill>
                  <a:srgbClr val="17AD64"/>
                </a:solidFill>
                <a:latin typeface="Merriweather" panose="020B0604020202020204" charset="0"/>
                <a:cs typeface="Arial"/>
                <a:sym typeface="Arial"/>
              </a:rPr>
              <a:t>Public Health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50C4C7-527E-4CCD-B28C-8D03ECBDE908}"/>
              </a:ext>
            </a:extLst>
          </p:cNvPr>
          <p:cNvSpPr txBox="1">
            <a:spLocks/>
          </p:cNvSpPr>
          <p:nvPr/>
        </p:nvSpPr>
        <p:spPr>
          <a:xfrm>
            <a:off x="-97005" y="1680754"/>
            <a:ext cx="5799909" cy="444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609585" indent="-414856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</a:pPr>
            <a:r>
              <a:rPr lang="en-US" sz="2667" kern="0" dirty="0">
                <a:solidFill>
                  <a:srgbClr val="FFFFFF"/>
                </a:solidFill>
              </a:rPr>
              <a:t>46% of state and local public health employees left their jobs</a:t>
            </a:r>
          </a:p>
          <a:p>
            <a:pPr marL="1219170" lvl="1" indent="-397923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</a:rPr>
              <a:t>75% were 35 or younger or </a:t>
            </a:r>
            <a:br>
              <a:rPr lang="en-US" sz="2400" kern="0" dirty="0">
                <a:solidFill>
                  <a:srgbClr val="FFFFFF"/>
                </a:solidFill>
              </a:rPr>
            </a:br>
            <a:r>
              <a:rPr lang="en-US" sz="2400" kern="0" dirty="0">
                <a:solidFill>
                  <a:srgbClr val="FFFFFF"/>
                </a:solidFill>
              </a:rPr>
              <a:t>with shorter tenures</a:t>
            </a:r>
          </a:p>
          <a:p>
            <a:pPr marL="1219170" lvl="1" indent="-397923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</a:rPr>
              <a:t>Primarily white and female, lacking in diversity</a:t>
            </a:r>
          </a:p>
          <a:p>
            <a:pPr marL="1219170" lvl="1" indent="-397923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</a:rPr>
              <a:t>Reason: PAY</a:t>
            </a:r>
          </a:p>
          <a:p>
            <a:pPr marL="194728" indent="0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  <a:buNone/>
            </a:pPr>
            <a:r>
              <a:rPr lang="en-US" sz="2667" kern="0" dirty="0">
                <a:solidFill>
                  <a:srgbClr val="FFFFFF"/>
                </a:solidFill>
              </a:rPr>
              <a:t>If current rate of attrition continues: </a:t>
            </a:r>
          </a:p>
          <a:p>
            <a:pPr marL="194728" indent="0" algn="ctr" defTabSz="1219170">
              <a:lnSpc>
                <a:spcPct val="110000"/>
              </a:lnSpc>
              <a:spcAft>
                <a:spcPts val="800"/>
              </a:spcAft>
              <a:buClr>
                <a:srgbClr val="FFFFFF"/>
              </a:buClr>
              <a:buSzPct val="80000"/>
              <a:buNone/>
            </a:pPr>
            <a:r>
              <a:rPr lang="en-US" sz="2667" kern="0" dirty="0">
                <a:solidFill>
                  <a:srgbClr val="FFFFFF"/>
                </a:solidFill>
              </a:rPr>
              <a:t>Potential loss of 129,000 workers</a:t>
            </a:r>
          </a:p>
        </p:txBody>
      </p:sp>
      <p:pic>
        <p:nvPicPr>
          <p:cNvPr id="10" name="Google Shape;71;g15436248b2b_0_117">
            <a:extLst>
              <a:ext uri="{FF2B5EF4-FFF2-40B4-BE49-F238E27FC236}">
                <a16:creationId xmlns:a16="http://schemas.microsoft.com/office/drawing/2014/main" id="{F87DCE5A-F6F2-4087-9DD1-E096DFD49DB7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940" y="6182757"/>
            <a:ext cx="660003" cy="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21920" y="121920"/>
            <a:ext cx="11826240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buSzPts val="3659"/>
            </a:pPr>
            <a:r>
              <a:rPr lang="en" sz="5600">
                <a:solidFill>
                  <a:srgbClr val="FFFFFF"/>
                </a:solidFill>
              </a:rPr>
              <a:t>Public Health Workforce</a:t>
            </a:r>
            <a:br>
              <a:rPr lang="en" sz="6000">
                <a:solidFill>
                  <a:srgbClr val="FFFFFF"/>
                </a:solidFill>
              </a:rPr>
            </a:br>
            <a:r>
              <a:rPr lang="en" b="1">
                <a:solidFill>
                  <a:srgbClr val="17AD64"/>
                </a:solidFill>
                <a:latin typeface="Economica"/>
                <a:ea typeface="Economica"/>
                <a:cs typeface="Economica"/>
                <a:sym typeface="Economica"/>
              </a:rPr>
              <a:t>2021 Survey</a:t>
            </a:r>
            <a:endParaRPr/>
          </a:p>
        </p:txBody>
      </p:sp>
      <p:pic>
        <p:nvPicPr>
          <p:cNvPr id="114" name="Google Shape;11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" y="6182757"/>
            <a:ext cx="660003" cy="66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"/>
          <p:cNvPicPr preferRelativeResize="0"/>
          <p:nvPr/>
        </p:nvPicPr>
        <p:blipFill rotWithShape="1">
          <a:blip r:embed="rId4">
            <a:alphaModFix/>
          </a:blip>
          <a:srcRect b="53334"/>
          <a:stretch/>
        </p:blipFill>
        <p:spPr>
          <a:xfrm>
            <a:off x="7315200" y="945415"/>
            <a:ext cx="4713491" cy="5835487"/>
          </a:xfrm>
          <a:prstGeom prst="rect">
            <a:avLst/>
          </a:prstGeom>
          <a:noFill/>
          <a:ln w="9525" cap="flat" cmpd="sng">
            <a:solidFill>
              <a:srgbClr val="002F4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0"/>
          <p:cNvSpPr txBox="1"/>
          <p:nvPr/>
        </p:nvSpPr>
        <p:spPr>
          <a:xfrm>
            <a:off x="121921" y="1790071"/>
            <a:ext cx="7078980" cy="485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94728" defTabSz="1219170">
              <a:lnSpc>
                <a:spcPct val="125000"/>
              </a:lnSpc>
              <a:buClr>
                <a:srgbClr val="002F4A"/>
              </a:buClr>
              <a:buSzPts val="1600"/>
            </a:pPr>
            <a:r>
              <a:rPr lang="en" sz="2667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COVID-19 Impact on the Workforce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31502" indent="-414856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600"/>
              <a:buFont typeface="Roboto"/>
              <a:buChar char="●"/>
            </a:pPr>
            <a:r>
              <a:rPr lang="en" sz="2667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Majority of workers are white, female, and 40+ years old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31502" indent="-414856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600"/>
              <a:buFont typeface="Roboto"/>
              <a:buChar char="●"/>
            </a:pPr>
            <a:r>
              <a:rPr lang="en" sz="2667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32% of workforce intends to leave in the next year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341085" lvl="1" indent="-397922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440"/>
              <a:buFont typeface="Roboto"/>
              <a:buChar char="○"/>
            </a:pPr>
            <a:r>
              <a:rPr lang="en" sz="2400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5% to retire, 27% for other reasons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31502" indent="-414856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600"/>
              <a:buFont typeface="Roboto"/>
              <a:buChar char="●"/>
            </a:pPr>
            <a:r>
              <a:rPr lang="en" sz="2667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44% considering leaving in 5 years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31502" indent="-292938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440"/>
            </a:pPr>
            <a:endParaRPr sz="2400" kern="0">
              <a:solidFill>
                <a:srgbClr val="002F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31502" indent="-279393" defTabSz="1219170">
              <a:lnSpc>
                <a:spcPct val="125000"/>
              </a:lnSpc>
              <a:spcBef>
                <a:spcPts val="800"/>
              </a:spcBef>
              <a:buClr>
                <a:srgbClr val="002F4A"/>
              </a:buClr>
              <a:buSzPts val="1600"/>
            </a:pPr>
            <a:endParaRPr sz="2667" kern="0">
              <a:solidFill>
                <a:srgbClr val="002F4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70" lvl="1" indent="-276005" defTabSz="121917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Clr>
                <a:srgbClr val="002F4A"/>
              </a:buClr>
              <a:buSzPts val="1440"/>
            </a:pPr>
            <a:endParaRPr sz="2400" kern="0">
              <a:solidFill>
                <a:srgbClr val="002F4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40552D-9C2D-485F-8CCB-BCF2BF8E792C}"/>
              </a:ext>
            </a:extLst>
          </p:cNvPr>
          <p:cNvSpPr txBox="1">
            <a:spLocks/>
          </p:cNvSpPr>
          <p:nvPr/>
        </p:nvSpPr>
        <p:spPr>
          <a:xfrm>
            <a:off x="6339840" y="6388100"/>
            <a:ext cx="5844419" cy="51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defTabSz="1219170">
              <a:spcAft>
                <a:spcPts val="800"/>
              </a:spcAft>
              <a:buClr>
                <a:srgbClr val="666666"/>
              </a:buClr>
              <a:buNone/>
            </a:pPr>
            <a:r>
              <a:rPr lang="en-US" sz="1867" kern="0" dirty="0">
                <a:solidFill>
                  <a:srgbClr val="002F4A"/>
                </a:solidFill>
              </a:rPr>
              <a:t>Source: State Health Access Data Assistance Center</a:t>
            </a:r>
          </a:p>
        </p:txBody>
      </p:sp>
      <p:sp>
        <p:nvSpPr>
          <p:cNvPr id="9" name="Google Shape;199;g15436248b2b_0_117">
            <a:extLst>
              <a:ext uri="{FF2B5EF4-FFF2-40B4-BE49-F238E27FC236}">
                <a16:creationId xmlns:a16="http://schemas.microsoft.com/office/drawing/2014/main" id="{5402A5AF-7EB0-41D3-A9D8-E31DB3C4B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" y="121920"/>
            <a:ext cx="11704320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buSzPct val="87110"/>
            </a:pPr>
            <a:r>
              <a:rPr lang="en-US" sz="6000" dirty="0"/>
              <a:t>Public Health Funding/Person</a:t>
            </a:r>
            <a:br>
              <a:rPr lang="en-US" sz="6000" dirty="0"/>
            </a:br>
            <a:r>
              <a:rPr lang="en-US" b="1" dirty="0">
                <a:solidFill>
                  <a:srgbClr val="17AD64"/>
                </a:solidFill>
                <a:latin typeface="Economica"/>
                <a:ea typeface="Economica"/>
                <a:cs typeface="Economica"/>
                <a:sym typeface="Economica"/>
              </a:rPr>
              <a:t>2005-2021 Trends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C1278D-D50A-4E1E-9C4B-417BD6874684}"/>
              </a:ext>
            </a:extLst>
          </p:cNvPr>
          <p:cNvGraphicFramePr/>
          <p:nvPr/>
        </p:nvGraphicFramePr>
        <p:xfrm>
          <a:off x="243840" y="1828800"/>
          <a:ext cx="1170432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oogle Shape;71;g15436248b2b_0_117">
            <a:extLst>
              <a:ext uri="{FF2B5EF4-FFF2-40B4-BE49-F238E27FC236}">
                <a16:creationId xmlns:a16="http://schemas.microsoft.com/office/drawing/2014/main" id="{6C53DF0E-459F-49AC-82FA-743273BE68F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940" y="6182757"/>
            <a:ext cx="660003" cy="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9;g15436248b2b_0_117">
            <a:extLst>
              <a:ext uri="{FF2B5EF4-FFF2-40B4-BE49-F238E27FC236}">
                <a16:creationId xmlns:a16="http://schemas.microsoft.com/office/drawing/2014/main" id="{D742C157-11CC-4458-8065-E60344DFA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01" y="165876"/>
            <a:ext cx="113608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buSzPct val="87110"/>
            </a:pPr>
            <a:r>
              <a:rPr lang="en-US" sz="6000" dirty="0"/>
              <a:t>Priorities</a:t>
            </a:r>
            <a:br>
              <a:rPr lang="en-US" sz="6000" dirty="0"/>
            </a:br>
            <a:r>
              <a:rPr lang="en-US" b="1" dirty="0">
                <a:solidFill>
                  <a:srgbClr val="17AD64"/>
                </a:solidFill>
                <a:latin typeface="Economica"/>
                <a:ea typeface="Economica"/>
                <a:cs typeface="Economica"/>
                <a:sym typeface="Economica"/>
              </a:rPr>
              <a:t>City of St. Louis Department of Health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6A74E8-8A90-F1E2-F2B0-78FEF0B6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03" y="2007601"/>
            <a:ext cx="6325859" cy="4568203"/>
          </a:xfrm>
        </p:spPr>
        <p:txBody>
          <a:bodyPr>
            <a:normAutofit lnSpcReduction="10000"/>
          </a:bodyPr>
          <a:lstStyle/>
          <a:p>
            <a:pPr>
              <a:buClr>
                <a:srgbClr val="002F4A"/>
              </a:buClr>
              <a:buSzPct val="80000"/>
            </a:pPr>
            <a:r>
              <a:rPr lang="en-US" sz="2533" i="1" u="sng" dirty="0">
                <a:solidFill>
                  <a:srgbClr val="17AD64"/>
                </a:solidFill>
              </a:rPr>
              <a:t>Internalized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Value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Culture 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Infrastructure</a:t>
            </a:r>
          </a:p>
          <a:p>
            <a:pPr>
              <a:buClr>
                <a:srgbClr val="002F4A"/>
              </a:buClr>
              <a:buSzPct val="80000"/>
            </a:pPr>
            <a:r>
              <a:rPr lang="en-US" sz="2533" i="1" u="sng" dirty="0">
                <a:solidFill>
                  <a:srgbClr val="17AD64"/>
                </a:solidFill>
              </a:rPr>
              <a:t>Externalized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COVID-19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Violence Prevention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Behavioral Health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Maternal Child Health</a:t>
            </a:r>
          </a:p>
          <a:p>
            <a:pPr lvl="1">
              <a:buClr>
                <a:srgbClr val="002F4A"/>
              </a:buClr>
              <a:buSzPct val="80000"/>
            </a:pPr>
            <a:r>
              <a:rPr lang="en-US" sz="2267" dirty="0">
                <a:solidFill>
                  <a:srgbClr val="002F4A"/>
                </a:solidFill>
              </a:rPr>
              <a:t>EVERYTHING</a:t>
            </a:r>
          </a:p>
          <a:p>
            <a:endParaRPr lang="en-US" sz="1200" dirty="0"/>
          </a:p>
          <a:p>
            <a:pPr>
              <a:buClr>
                <a:srgbClr val="002F4A"/>
              </a:buClr>
              <a:buSzPct val="80000"/>
            </a:pPr>
            <a:r>
              <a:rPr lang="en-US" sz="2533" b="1" u="sng" dirty="0">
                <a:solidFill>
                  <a:srgbClr val="17AD64"/>
                </a:solidFill>
              </a:rPr>
              <a:t>HEALTH EQUITY</a:t>
            </a:r>
            <a:endParaRPr lang="en-US" b="1" u="sng" dirty="0">
              <a:solidFill>
                <a:srgbClr val="17AD6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AB9F23-7A4E-0146-87CB-F5793CBB2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9" t="19144" r="44659" b="42897"/>
          <a:stretch/>
        </p:blipFill>
        <p:spPr>
          <a:xfrm>
            <a:off x="5806568" y="1840573"/>
            <a:ext cx="5725429" cy="5017428"/>
          </a:xfrm>
          <a:prstGeom prst="rect">
            <a:avLst/>
          </a:prstGeom>
        </p:spPr>
      </p:pic>
      <p:pic>
        <p:nvPicPr>
          <p:cNvPr id="7" name="Google Shape;71;g15436248b2b_0_117">
            <a:extLst>
              <a:ext uri="{FF2B5EF4-FFF2-40B4-BE49-F238E27FC236}">
                <a16:creationId xmlns:a16="http://schemas.microsoft.com/office/drawing/2014/main" id="{E6AF7A6C-FF32-415D-991A-6E12F53322AA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940" y="6182757"/>
            <a:ext cx="660003" cy="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436248b2b_0_193"/>
          <p:cNvSpPr txBox="1"/>
          <p:nvPr/>
        </p:nvSpPr>
        <p:spPr>
          <a:xfrm>
            <a:off x="8261867" y="2442401"/>
            <a:ext cx="3778400" cy="57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300"/>
            </a:pPr>
            <a:endParaRPr sz="1867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99;g15436248b2b_0_117">
            <a:extLst>
              <a:ext uri="{FF2B5EF4-FFF2-40B4-BE49-F238E27FC236}">
                <a16:creationId xmlns:a16="http://schemas.microsoft.com/office/drawing/2014/main" id="{7AA028B6-99D0-4CF3-B087-DD7FBA7F1B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" y="121920"/>
            <a:ext cx="11948160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buSzPct val="87110"/>
            </a:pPr>
            <a:r>
              <a:rPr lang="en-US" sz="6000" dirty="0"/>
              <a:t>Quality Improvement</a:t>
            </a:r>
            <a:br>
              <a:rPr lang="en-US" sz="6000" dirty="0"/>
            </a:br>
            <a:r>
              <a:rPr lang="en-US" b="1" dirty="0">
                <a:solidFill>
                  <a:srgbClr val="17AD64"/>
                </a:solidFill>
                <a:latin typeface="Economica"/>
                <a:ea typeface="Economica"/>
                <a:cs typeface="Economica"/>
                <a:sym typeface="Economica"/>
              </a:rPr>
              <a:t>City of St. Louis Department of Health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0694D-E7EA-4452-B3F8-D39D8DABDF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62" y="1827308"/>
            <a:ext cx="3323372" cy="2492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447D8C-565B-42E3-B814-B9E8383B71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867" y="1827307"/>
            <a:ext cx="3323372" cy="249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Google Shape;203;g15436248b2b_0_117">
            <a:extLst>
              <a:ext uri="{FF2B5EF4-FFF2-40B4-BE49-F238E27FC236}">
                <a16:creationId xmlns:a16="http://schemas.microsoft.com/office/drawing/2014/main" id="{8AC78200-3983-46B2-A457-D7E92544798D}"/>
              </a:ext>
            </a:extLst>
          </p:cNvPr>
          <p:cNvSpPr txBox="1">
            <a:spLocks/>
          </p:cNvSpPr>
          <p:nvPr/>
        </p:nvSpPr>
        <p:spPr>
          <a:xfrm>
            <a:off x="3962400" y="2067553"/>
            <a:ext cx="4267200" cy="198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lnSpc>
                <a:spcPct val="130000"/>
              </a:lnSpc>
              <a:buClr>
                <a:srgbClr val="002F4A"/>
              </a:buClr>
              <a:buSzPts val="1400"/>
            </a:pPr>
            <a:r>
              <a:rPr lang="en-US" sz="2667" kern="0" dirty="0">
                <a:solidFill>
                  <a:srgbClr val="002F4A"/>
                </a:solidFill>
                <a:sym typeface="Wingdings" panose="05000000000000000000" pitchFamily="2" charset="2"/>
              </a:rPr>
              <a:t> </a:t>
            </a:r>
            <a:r>
              <a:rPr lang="en-US" sz="2667" kern="0" dirty="0">
                <a:solidFill>
                  <a:srgbClr val="002F4A"/>
                </a:solidFill>
              </a:rPr>
              <a:t>Section Meetings</a:t>
            </a:r>
          </a:p>
          <a:p>
            <a:pPr defTabSz="1219170">
              <a:lnSpc>
                <a:spcPct val="130000"/>
              </a:lnSpc>
              <a:buClr>
                <a:srgbClr val="002F4A"/>
              </a:buClr>
              <a:buSzPts val="1400"/>
            </a:pPr>
            <a:endParaRPr lang="en-US" sz="2667" kern="0" dirty="0">
              <a:solidFill>
                <a:srgbClr val="002F4A"/>
              </a:solidFill>
            </a:endParaRPr>
          </a:p>
          <a:p>
            <a:pPr algn="r" defTabSz="1219170">
              <a:lnSpc>
                <a:spcPct val="130000"/>
              </a:lnSpc>
              <a:buClr>
                <a:srgbClr val="002F4A"/>
              </a:buClr>
              <a:buSzPts val="1400"/>
            </a:pPr>
            <a:r>
              <a:rPr lang="en-US" sz="2667" kern="0" dirty="0">
                <a:solidFill>
                  <a:srgbClr val="002F4A"/>
                </a:solidFill>
              </a:rPr>
              <a:t>QI Team Development </a:t>
            </a:r>
            <a:r>
              <a:rPr lang="en-US" sz="2667" kern="0" dirty="0">
                <a:solidFill>
                  <a:srgbClr val="002F4A"/>
                </a:solidFill>
                <a:sym typeface="Wingdings" panose="05000000000000000000" pitchFamily="2" charset="2"/>
              </a:rPr>
              <a:t></a:t>
            </a:r>
            <a:endParaRPr lang="en-US" sz="2667" kern="0" dirty="0">
              <a:solidFill>
                <a:srgbClr val="002F4A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16E7FF-FDD6-4EEC-BB5F-4672F76639FC}"/>
              </a:ext>
            </a:extLst>
          </p:cNvPr>
          <p:cNvGrpSpPr/>
          <p:nvPr/>
        </p:nvGrpSpPr>
        <p:grpSpPr>
          <a:xfrm>
            <a:off x="660003" y="4431751"/>
            <a:ext cx="11322997" cy="2461400"/>
            <a:chOff x="495002" y="3323813"/>
            <a:chExt cx="8492248" cy="1846050"/>
          </a:xfrm>
        </p:grpSpPr>
        <p:sp>
          <p:nvSpPr>
            <p:cNvPr id="22" name="Google Shape;303;g15436248b2b_0_193">
              <a:extLst>
                <a:ext uri="{FF2B5EF4-FFF2-40B4-BE49-F238E27FC236}">
                  <a16:creationId xmlns:a16="http://schemas.microsoft.com/office/drawing/2014/main" id="{72EBD9DE-85D8-420A-9AF3-267BF39220F2}"/>
                </a:ext>
              </a:extLst>
            </p:cNvPr>
            <p:cNvSpPr txBox="1"/>
            <p:nvPr/>
          </p:nvSpPr>
          <p:spPr>
            <a:xfrm>
              <a:off x="495002" y="3323813"/>
              <a:ext cx="8492248" cy="41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en" sz="1733" b="1" kern="0" dirty="0">
                  <a:solidFill>
                    <a:srgbClr val="002F4A"/>
                  </a:solidFill>
                  <a:latin typeface="Roboto"/>
                  <a:ea typeface="Roboto"/>
                  <a:cs typeface="Roboto"/>
                  <a:sym typeface="Roboto"/>
                </a:rPr>
                <a:t>Culture of Quality Survey Outcomes:  Top three areas of improvement.</a:t>
              </a:r>
              <a:endParaRPr sz="1867" kern="0" dirty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304;g15436248b2b_0_193">
              <a:extLst>
                <a:ext uri="{FF2B5EF4-FFF2-40B4-BE49-F238E27FC236}">
                  <a16:creationId xmlns:a16="http://schemas.microsoft.com/office/drawing/2014/main" id="{EB06E773-7340-458E-A0C6-6B7DACE5DAB4}"/>
                </a:ext>
              </a:extLst>
            </p:cNvPr>
            <p:cNvSpPr txBox="1"/>
            <p:nvPr/>
          </p:nvSpPr>
          <p:spPr>
            <a:xfrm>
              <a:off x="6710774" y="3637951"/>
              <a:ext cx="2099429" cy="738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2F4A"/>
                  </a:solidFill>
                  <a:latin typeface="Roboto"/>
                  <a:ea typeface="Roboto"/>
                  <a:cs typeface="Roboto"/>
                  <a:sym typeface="Roboto"/>
                </a:rPr>
                <a:t>Staff are recognized for contributions and successes.</a:t>
              </a:r>
              <a:endParaRPr sz="1600" kern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380D707-295C-4331-AB5A-D604A52B7C9E}"/>
                </a:ext>
              </a:extLst>
            </p:cNvPr>
            <p:cNvGrpSpPr/>
            <p:nvPr/>
          </p:nvGrpSpPr>
          <p:grpSpPr>
            <a:xfrm>
              <a:off x="6684262" y="4330041"/>
              <a:ext cx="2152452" cy="826666"/>
              <a:chOff x="6792693" y="4330041"/>
              <a:chExt cx="2152452" cy="826666"/>
            </a:xfrm>
          </p:grpSpPr>
          <p:pic>
            <p:nvPicPr>
              <p:cNvPr id="35" name="Google Shape;305;g15436248b2b_0_193">
                <a:extLst>
                  <a:ext uri="{FF2B5EF4-FFF2-40B4-BE49-F238E27FC236}">
                    <a16:creationId xmlns:a16="http://schemas.microsoft.com/office/drawing/2014/main" id="{814D7C22-5387-4045-9A99-651FB7274776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92693" y="4330041"/>
                <a:ext cx="1161336" cy="826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306;g15436248b2b_0_193">
                <a:extLst>
                  <a:ext uri="{FF2B5EF4-FFF2-40B4-BE49-F238E27FC236}">
                    <a16:creationId xmlns:a16="http://schemas.microsoft.com/office/drawing/2014/main" id="{B77ACF4F-3719-4D5B-8970-9F38AA812D3C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989086" y="4420124"/>
                <a:ext cx="956059" cy="646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307;g15436248b2b_0_193">
              <a:extLst>
                <a:ext uri="{FF2B5EF4-FFF2-40B4-BE49-F238E27FC236}">
                  <a16:creationId xmlns:a16="http://schemas.microsoft.com/office/drawing/2014/main" id="{54F13395-6802-4A71-9AB8-A291B920D9DC}"/>
                </a:ext>
              </a:extLst>
            </p:cNvPr>
            <p:cNvSpPr txBox="1"/>
            <p:nvPr/>
          </p:nvSpPr>
          <p:spPr>
            <a:xfrm>
              <a:off x="3196723" y="3637951"/>
              <a:ext cx="3411816" cy="9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 dirty="0">
                  <a:solidFill>
                    <a:srgbClr val="002F4A"/>
                  </a:solidFill>
                  <a:latin typeface="Arial"/>
                  <a:cs typeface="Arial"/>
                  <a:sym typeface="Arial"/>
                </a:rPr>
                <a:t>Staff collaborate on projects or ideas to improve quality and performance through formal QI projects or other improvement methods.</a:t>
              </a:r>
              <a:endParaRPr sz="2133" kern="0" dirty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557CAC8-21E8-4251-BE19-48B48CA239D8}"/>
                </a:ext>
              </a:extLst>
            </p:cNvPr>
            <p:cNvGrpSpPr/>
            <p:nvPr/>
          </p:nvGrpSpPr>
          <p:grpSpPr>
            <a:xfrm>
              <a:off x="3682430" y="4327724"/>
              <a:ext cx="2117392" cy="831300"/>
              <a:chOff x="3906564" y="4327724"/>
              <a:chExt cx="2117392" cy="831300"/>
            </a:xfrm>
          </p:grpSpPr>
          <p:pic>
            <p:nvPicPr>
              <p:cNvPr id="33" name="Google Shape;308;g15436248b2b_0_193">
                <a:extLst>
                  <a:ext uri="{FF2B5EF4-FFF2-40B4-BE49-F238E27FC236}">
                    <a16:creationId xmlns:a16="http://schemas.microsoft.com/office/drawing/2014/main" id="{CABA617B-83DD-4591-A0B2-E2CA23BB2E0F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906564" y="4327724"/>
                <a:ext cx="1161333" cy="831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309;g15436248b2b_0_193">
                <a:extLst>
                  <a:ext uri="{FF2B5EF4-FFF2-40B4-BE49-F238E27FC236}">
                    <a16:creationId xmlns:a16="http://schemas.microsoft.com/office/drawing/2014/main" id="{4DD7B3CC-E317-4571-B143-BA3B1FDE2EA9}"/>
                  </a:ext>
                </a:extLst>
              </p:cNvPr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067894" y="4418090"/>
                <a:ext cx="956062" cy="6505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" name="Google Shape;310;g15436248b2b_0_193">
              <a:extLst>
                <a:ext uri="{FF2B5EF4-FFF2-40B4-BE49-F238E27FC236}">
                  <a16:creationId xmlns:a16="http://schemas.microsoft.com/office/drawing/2014/main" id="{67BB6F2E-6FF7-4456-88D8-31F8BF6CFBF5}"/>
                </a:ext>
              </a:extLst>
            </p:cNvPr>
            <p:cNvSpPr txBox="1"/>
            <p:nvPr/>
          </p:nvSpPr>
          <p:spPr>
            <a:xfrm>
              <a:off x="544196" y="3637951"/>
              <a:ext cx="2468373" cy="738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 dirty="0">
                  <a:solidFill>
                    <a:srgbClr val="002F4A"/>
                  </a:solidFill>
                  <a:latin typeface="Arial"/>
                  <a:cs typeface="Arial"/>
                  <a:sym typeface="Arial"/>
                </a:rPr>
                <a:t>Senior leadership routinely communicates the organization's QI vision and goals to staff.</a:t>
              </a:r>
              <a:endParaRPr sz="2133" kern="0" dirty="0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DA3DA45-FF33-445D-880A-3AAEC13E787E}"/>
                </a:ext>
              </a:extLst>
            </p:cNvPr>
            <p:cNvGrpSpPr/>
            <p:nvPr/>
          </p:nvGrpSpPr>
          <p:grpSpPr>
            <a:xfrm>
              <a:off x="642638" y="4316885"/>
              <a:ext cx="2117393" cy="852978"/>
              <a:chOff x="572923" y="4316885"/>
              <a:chExt cx="2117393" cy="852978"/>
            </a:xfrm>
          </p:grpSpPr>
          <p:pic>
            <p:nvPicPr>
              <p:cNvPr id="31" name="Google Shape;311;g15436248b2b_0_193">
                <a:extLst>
                  <a:ext uri="{FF2B5EF4-FFF2-40B4-BE49-F238E27FC236}">
                    <a16:creationId xmlns:a16="http://schemas.microsoft.com/office/drawing/2014/main" id="{9EB1AD18-4165-4EB3-A90D-A5358DDB04CB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72923" y="4316885"/>
                <a:ext cx="1161336" cy="8529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12;g15436248b2b_0_193">
                <a:extLst>
                  <a:ext uri="{FF2B5EF4-FFF2-40B4-BE49-F238E27FC236}">
                    <a16:creationId xmlns:a16="http://schemas.microsoft.com/office/drawing/2014/main" id="{6F80BAFD-B881-4FB3-B9DD-DB337098A1A5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734254" y="4421248"/>
                <a:ext cx="956062" cy="6442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8" name="Google Shape;71;g15436248b2b_0_117">
            <a:extLst>
              <a:ext uri="{FF2B5EF4-FFF2-40B4-BE49-F238E27FC236}">
                <a16:creationId xmlns:a16="http://schemas.microsoft.com/office/drawing/2014/main" id="{CD508B93-187D-4C2C-B131-5A36D86CB9C5}"/>
              </a:ext>
            </a:extLst>
          </p:cNvPr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27940" y="6182757"/>
            <a:ext cx="660003" cy="660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FC7330-1C03-47A5-8770-E1551D3013AB}"/>
              </a:ext>
            </a:extLst>
          </p:cNvPr>
          <p:cNvSpPr txBox="1">
            <a:spLocks/>
          </p:cNvSpPr>
          <p:nvPr/>
        </p:nvSpPr>
        <p:spPr>
          <a:xfrm>
            <a:off x="160624" y="1744130"/>
            <a:ext cx="6380480" cy="456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609585" indent="-414856" defTabSz="1219170"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951 kits distributed in 2021-2024</a:t>
            </a:r>
          </a:p>
          <a:p>
            <a:pPr marL="1219170" lvl="1" indent="-397923" defTabSz="1219170">
              <a:spcAft>
                <a:spcPts val="800"/>
              </a:spcAft>
              <a:buClr>
                <a:srgbClr val="002F4A"/>
              </a:buClr>
              <a:buSzPct val="70000"/>
            </a:pPr>
            <a:r>
              <a:rPr lang="en-US" sz="2400" kern="0" dirty="0">
                <a:solidFill>
                  <a:srgbClr val="002F4A"/>
                </a:solidFill>
              </a:rPr>
              <a:t>Survey data indicates clients overwhelmingly referred by Grindr</a:t>
            </a:r>
          </a:p>
          <a:p>
            <a:pPr marL="1219170" lvl="1" indent="-397923" defTabSz="1219170">
              <a:spcAft>
                <a:spcPts val="800"/>
              </a:spcAft>
              <a:buClr>
                <a:srgbClr val="002F4A"/>
              </a:buClr>
              <a:buSzPct val="70000"/>
            </a:pPr>
            <a:r>
              <a:rPr lang="en-US" sz="2400" kern="0" dirty="0">
                <a:solidFill>
                  <a:srgbClr val="002F4A"/>
                </a:solidFill>
              </a:rPr>
              <a:t>Majority of clients chose TMH because it is free</a:t>
            </a:r>
            <a:endParaRPr lang="en-US" sz="2667" kern="0" dirty="0">
              <a:solidFill>
                <a:srgbClr val="002F4A"/>
              </a:solidFill>
            </a:endParaRPr>
          </a:p>
          <a:p>
            <a:pPr marL="609585" indent="-414856" defTabSz="1219170"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5 Confirmed positive</a:t>
            </a:r>
          </a:p>
        </p:txBody>
      </p:sp>
      <p:sp>
        <p:nvSpPr>
          <p:cNvPr id="11" name="Google Shape;199;g15436248b2b_0_117">
            <a:extLst>
              <a:ext uri="{FF2B5EF4-FFF2-40B4-BE49-F238E27FC236}">
                <a16:creationId xmlns:a16="http://schemas.microsoft.com/office/drawing/2014/main" id="{2288B13A-846A-4A31-A094-26C1AEFDA51B}"/>
              </a:ext>
            </a:extLst>
          </p:cNvPr>
          <p:cNvSpPr txBox="1">
            <a:spLocks/>
          </p:cNvSpPr>
          <p:nvPr/>
        </p:nvSpPr>
        <p:spPr>
          <a:xfrm>
            <a:off x="121920" y="71118"/>
            <a:ext cx="11826240" cy="93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defTabSz="1219170">
              <a:lnSpc>
                <a:spcPct val="90000"/>
              </a:lnSpc>
              <a:buClr>
                <a:srgbClr val="FFFFFF"/>
              </a:buClr>
              <a:buSzPct val="87110"/>
            </a:pPr>
            <a:r>
              <a:rPr lang="en-US" sz="6000" kern="0" dirty="0">
                <a:solidFill>
                  <a:srgbClr val="FFFFFF"/>
                </a:solidFill>
              </a:rPr>
              <a:t>Innovative Approaches</a:t>
            </a:r>
            <a:br>
              <a:rPr lang="en-US" sz="6000" kern="0" dirty="0">
                <a:solidFill>
                  <a:srgbClr val="FFFFFF"/>
                </a:solidFill>
              </a:rPr>
            </a:br>
            <a:r>
              <a:rPr lang="en-US" sz="3200" b="1" kern="0" dirty="0">
                <a:solidFill>
                  <a:srgbClr val="17AD64"/>
                </a:solidFill>
                <a:latin typeface="Economica"/>
                <a:ea typeface="Economica"/>
                <a:cs typeface="Economica"/>
                <a:sym typeface="Economica"/>
              </a:rPr>
              <a:t>At-Home HIV Test Kits &amp; Testing Clinic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6F99A7-4C49-45EE-9E0E-72422298BD62}"/>
              </a:ext>
            </a:extLst>
          </p:cNvPr>
          <p:cNvGrpSpPr/>
          <p:nvPr/>
        </p:nvGrpSpPr>
        <p:grpSpPr>
          <a:xfrm rot="20290937">
            <a:off x="3216295" y="4706557"/>
            <a:ext cx="3162271" cy="1719759"/>
            <a:chOff x="863613" y="3412298"/>
            <a:chExt cx="2879690" cy="1566081"/>
          </a:xfrm>
        </p:grpSpPr>
        <p:pic>
          <p:nvPicPr>
            <p:cNvPr id="7" name="Google Shape;180;p31">
              <a:extLst>
                <a:ext uri="{FF2B5EF4-FFF2-40B4-BE49-F238E27FC236}">
                  <a16:creationId xmlns:a16="http://schemas.microsoft.com/office/drawing/2014/main" id="{D83CD95B-05B1-47FF-871F-B0CDAE0952DA}"/>
                </a:ext>
              </a:extLst>
            </p:cNvPr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6503">
              <a:off x="1108394" y="3496243"/>
              <a:ext cx="2634909" cy="1482136"/>
            </a:xfrm>
            <a:prstGeom prst="rect">
              <a:avLst/>
            </a:prstGeom>
          </p:spPr>
        </p:pic>
        <p:pic>
          <p:nvPicPr>
            <p:cNvPr id="8" name="Google Shape;181;p31" descr="Piece of duct tape sticking a note to the slide">
              <a:extLst>
                <a:ext uri="{FF2B5EF4-FFF2-40B4-BE49-F238E27FC236}">
                  <a16:creationId xmlns:a16="http://schemas.microsoft.com/office/drawing/2014/main" id="{15DF4B83-680B-48F3-BE41-C2E686569229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2059989">
              <a:off x="863613" y="3412298"/>
              <a:ext cx="619321" cy="3499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45AE8AA-602B-4102-9CDF-EF3A25704F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921" y="854930"/>
            <a:ext cx="4120239" cy="2504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311424-91C9-465A-8216-E03B6C30F2BD}"/>
              </a:ext>
            </a:extLst>
          </p:cNvPr>
          <p:cNvSpPr txBox="1">
            <a:spLocks/>
          </p:cNvSpPr>
          <p:nvPr/>
        </p:nvSpPr>
        <p:spPr>
          <a:xfrm>
            <a:off x="6403051" y="3498629"/>
            <a:ext cx="5830432" cy="345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87668" indent="-414518" defTabSz="1219170">
              <a:lnSpc>
                <a:spcPct val="105000"/>
              </a:lnSpc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154 onsite tests performed Pride weekend with 1 positive</a:t>
            </a:r>
          </a:p>
          <a:p>
            <a:pPr marL="487668" indent="-414518" defTabSz="1219170">
              <a:lnSpc>
                <a:spcPct val="105000"/>
              </a:lnSpc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Learn about HIV/STIs and PrEP</a:t>
            </a:r>
          </a:p>
          <a:p>
            <a:pPr marL="487668" indent="-414518" defTabSz="1219170">
              <a:lnSpc>
                <a:spcPct val="105000"/>
              </a:lnSpc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Find testing (28 locations)</a:t>
            </a:r>
          </a:p>
          <a:p>
            <a:pPr marL="487668" indent="-414518" defTabSz="1219170">
              <a:lnSpc>
                <a:spcPct val="105000"/>
              </a:lnSpc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Request at-home test kits</a:t>
            </a:r>
          </a:p>
          <a:p>
            <a:pPr marL="487668" indent="-414518" defTabSz="1219170">
              <a:lnSpc>
                <a:spcPct val="105000"/>
              </a:lnSpc>
              <a:spcAft>
                <a:spcPts val="800"/>
              </a:spcAft>
              <a:buClr>
                <a:srgbClr val="002F4A"/>
              </a:buClr>
              <a:buSzPct val="80000"/>
            </a:pPr>
            <a:r>
              <a:rPr lang="en-US" sz="2667" kern="0" dirty="0">
                <a:solidFill>
                  <a:srgbClr val="002F4A"/>
                </a:solidFill>
              </a:rPr>
              <a:t>Locate free condoms (103 sites)</a:t>
            </a:r>
          </a:p>
        </p:txBody>
      </p:sp>
      <p:pic>
        <p:nvPicPr>
          <p:cNvPr id="15" name="Google Shape;161;p23">
            <a:extLst>
              <a:ext uri="{FF2B5EF4-FFF2-40B4-BE49-F238E27FC236}">
                <a16:creationId xmlns:a16="http://schemas.microsoft.com/office/drawing/2014/main" id="{B6417103-EA3F-44C0-BFF2-B39A90E39F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69" y="4939181"/>
            <a:ext cx="2164036" cy="1828800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2" name="Google Shape;71;g15436248b2b_0_117">
            <a:extLst>
              <a:ext uri="{FF2B5EF4-FFF2-40B4-BE49-F238E27FC236}">
                <a16:creationId xmlns:a16="http://schemas.microsoft.com/office/drawing/2014/main" id="{DD8D71D8-0EE6-4698-AD8E-3E918DA27130}"/>
              </a:ext>
            </a:extLst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7940" y="6182757"/>
            <a:ext cx="660003" cy="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3551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1206</Words>
  <Application>Microsoft Office PowerPoint</Application>
  <PresentationFormat>Widescreen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Courgette</vt:lpstr>
      <vt:lpstr>Economica</vt:lpstr>
      <vt:lpstr>Merriweather</vt:lpstr>
      <vt:lpstr>Roboto</vt:lpstr>
      <vt:lpstr>Wingdings</vt:lpstr>
      <vt:lpstr>Paradigm</vt:lpstr>
      <vt:lpstr>1_Paradigm</vt:lpstr>
      <vt:lpstr>2_Paradigm</vt:lpstr>
      <vt:lpstr>The Public Health Workforce: Crisis or Opportunity?</vt:lpstr>
      <vt:lpstr>PowerPoint Presentation</vt:lpstr>
      <vt:lpstr>Public Health Workforce 2021 Survey</vt:lpstr>
      <vt:lpstr>Public Health Funding/Person 2005-2021 Trends</vt:lpstr>
      <vt:lpstr>Priorities City of St. Louis Department of Health</vt:lpstr>
      <vt:lpstr>Quality Improvement City of St. Louis Department of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L. Ford</dc:creator>
  <cp:lastModifiedBy>Preview 10 Rack 2</cp:lastModifiedBy>
  <cp:revision>17</cp:revision>
  <cp:lastPrinted>2024-07-18T15:24:28Z</cp:lastPrinted>
  <dcterms:created xsi:type="dcterms:W3CDTF">2024-07-11T19:08:45Z</dcterms:created>
  <dcterms:modified xsi:type="dcterms:W3CDTF">2024-07-20T06:22:18Z</dcterms:modified>
</cp:coreProperties>
</file>