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4"/>
  </p:sldMasterIdLst>
  <p:notesMasterIdLst>
    <p:notesMasterId r:id="rId17"/>
  </p:notesMasterIdLst>
  <p:sldIdLst>
    <p:sldId id="256" r:id="rId5"/>
    <p:sldId id="306" r:id="rId6"/>
    <p:sldId id="309" r:id="rId7"/>
    <p:sldId id="308" r:id="rId8"/>
    <p:sldId id="313" r:id="rId9"/>
    <p:sldId id="314" r:id="rId10"/>
    <p:sldId id="315" r:id="rId11"/>
    <p:sldId id="319" r:id="rId12"/>
    <p:sldId id="317" r:id="rId13"/>
    <p:sldId id="294" r:id="rId14"/>
    <p:sldId id="318" r:id="rId15"/>
    <p:sldId id="30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0B2820-FFE6-1A11-1034-F9BDD979C383}" name="Caroline Deschacht" initials="CD" userId="S::caroline.deschacht@fgh.org.mz::d19a4f11-3972-4070-b506-2d66aa8ea21b" providerId="AD"/>
  <p188:author id="{82D90D57-19AB-1534-9F16-DAAF5DBCBDF1}" name="Graves, Erin R" initials="EG" userId="S::erin.r.graves.1@vumc.org::8ec9e34a-d0a7-44c8-971f-8ae04436e7f2" providerId="AD"/>
  <p188:author id="{85D237AC-6074-6B4D-EF1F-B2CB1C604205}" name="Jose  Tique" initials="JT" userId="S::jose.tique@fgh.org.mz::99f8a98e-4084-4321-b69e-6a91eefb29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emos Ntasis" initials="TN" lastIdx="4" clrIdx="0">
    <p:extLst>
      <p:ext uri="{19B8F6BF-5375-455C-9EA6-DF929625EA0E}">
        <p15:presenceInfo xmlns:p15="http://schemas.microsoft.com/office/powerpoint/2012/main" userId="S-1-5-21-1092088141-4050311496-2740652607-1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0CF"/>
    <a:srgbClr val="CFFDD9"/>
    <a:srgbClr val="0B09D3"/>
    <a:srgbClr val="2C9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86675" autoAdjust="0"/>
  </p:normalViewPr>
  <p:slideViewPr>
    <p:cSldViewPr snapToGrid="0" snapToObjects="1">
      <p:cViewPr varScale="1">
        <p:scale>
          <a:sx n="104" d="100"/>
          <a:sy n="104" d="100"/>
        </p:scale>
        <p:origin x="1230" y="96"/>
      </p:cViewPr>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noProof="0">
                <a:solidFill>
                  <a:schemeClr val="tx1">
                    <a:lumMod val="65000"/>
                    <a:lumOff val="35000"/>
                  </a:schemeClr>
                </a:solidFill>
                <a:latin typeface="+mn-lt"/>
                <a:ea typeface="+mn-ea"/>
                <a:cs typeface="+mn-cs"/>
              </a:defRPr>
            </a:pPr>
            <a:r>
              <a:rPr lang="en-US" noProof="0" dirty="0"/>
              <a:t>Number</a:t>
            </a:r>
            <a:r>
              <a:rPr lang="en-US" baseline="0" noProof="0" dirty="0"/>
              <a:t> of Human Resources for Health supported through FGH sub-agreements with District Health Authorities</a:t>
            </a:r>
            <a:endParaRPr lang="en-US" noProof="0" dirty="0"/>
          </a:p>
        </c:rich>
      </c:tx>
      <c:layout>
        <c:manualLayout>
          <c:xMode val="edge"/>
          <c:yMode val="edge"/>
          <c:x val="0.12358834588153435"/>
          <c:y val="2.9401947137109044E-2"/>
        </c:manualLayout>
      </c:layout>
      <c:overlay val="0"/>
      <c:spPr>
        <a:noFill/>
        <a:ln>
          <a:noFill/>
        </a:ln>
        <a:effectLst/>
      </c:spPr>
      <c:txPr>
        <a:bodyPr rot="0" spcFirstLastPara="1" vertOverflow="ellipsis" vert="horz" wrap="square" anchor="ctr" anchorCtr="1"/>
        <a:lstStyle/>
        <a:p>
          <a:pPr>
            <a:defRPr lang="en-US" sz="1400"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data!$I$10</c:f>
              <c:strCache>
                <c:ptCount val="1"/>
                <c:pt idx="0">
                  <c:v>HRH Financed through sub-agreement</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data!$H$11:$H$19</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data!$I$11:$I$19</c:f>
              <c:numCache>
                <c:formatCode>General</c:formatCode>
                <c:ptCount val="9"/>
                <c:pt idx="0">
                  <c:v>142</c:v>
                </c:pt>
                <c:pt idx="1">
                  <c:v>156</c:v>
                </c:pt>
                <c:pt idx="2">
                  <c:v>134</c:v>
                </c:pt>
                <c:pt idx="3">
                  <c:v>303</c:v>
                </c:pt>
                <c:pt idx="4">
                  <c:v>156</c:v>
                </c:pt>
                <c:pt idx="5">
                  <c:v>195</c:v>
                </c:pt>
                <c:pt idx="6">
                  <c:v>562</c:v>
                </c:pt>
                <c:pt idx="7">
                  <c:v>787</c:v>
                </c:pt>
                <c:pt idx="8">
                  <c:v>676</c:v>
                </c:pt>
              </c:numCache>
            </c:numRef>
          </c:val>
          <c:extLst>
            <c:ext xmlns:c16="http://schemas.microsoft.com/office/drawing/2014/chart" uri="{C3380CC4-5D6E-409C-BE32-E72D297353CC}">
              <c16:uniqueId val="{00000000-8DCF-4876-8716-877FB8BE5B4A}"/>
            </c:ext>
          </c:extLst>
        </c:ser>
        <c:ser>
          <c:idx val="1"/>
          <c:order val="1"/>
          <c:tx>
            <c:strRef>
              <c:f>data!$J$10</c:f>
              <c:strCache>
                <c:ptCount val="1"/>
                <c:pt idx="0">
                  <c:v>HRH Absorbed to National Health system and replaced</c:v>
                </c:pt>
              </c:strCache>
            </c:strRef>
          </c:tx>
          <c:spPr>
            <a:pattFill prst="trellis">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data!$H$11:$H$19</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data!$J$11:$J$19</c:f>
              <c:numCache>
                <c:formatCode>General</c:formatCode>
                <c:ptCount val="9"/>
                <c:pt idx="0">
                  <c:v>59</c:v>
                </c:pt>
                <c:pt idx="1">
                  <c:v>53</c:v>
                </c:pt>
                <c:pt idx="2">
                  <c:v>20</c:v>
                </c:pt>
                <c:pt idx="3">
                  <c:v>154</c:v>
                </c:pt>
                <c:pt idx="4">
                  <c:v>58</c:v>
                </c:pt>
                <c:pt idx="5">
                  <c:v>8</c:v>
                </c:pt>
                <c:pt idx="6">
                  <c:v>34</c:v>
                </c:pt>
                <c:pt idx="7">
                  <c:v>98</c:v>
                </c:pt>
                <c:pt idx="8">
                  <c:v>59</c:v>
                </c:pt>
              </c:numCache>
            </c:numRef>
          </c:val>
          <c:extLst>
            <c:ext xmlns:c16="http://schemas.microsoft.com/office/drawing/2014/chart" uri="{C3380CC4-5D6E-409C-BE32-E72D297353CC}">
              <c16:uniqueId val="{00000001-8DCF-4876-8716-877FB8BE5B4A}"/>
            </c:ext>
          </c:extLst>
        </c:ser>
        <c:dLbls>
          <c:showLegendKey val="0"/>
          <c:showVal val="0"/>
          <c:showCatName val="0"/>
          <c:showSerName val="0"/>
          <c:showPercent val="0"/>
          <c:showBubbleSize val="0"/>
        </c:dLbls>
        <c:gapWidth val="219"/>
        <c:axId val="279433231"/>
        <c:axId val="525429215"/>
      </c:barChart>
      <c:lineChart>
        <c:grouping val="standard"/>
        <c:varyColors val="0"/>
        <c:ser>
          <c:idx val="2"/>
          <c:order val="2"/>
          <c:tx>
            <c:strRef>
              <c:f>data!$K$10</c:f>
              <c:strCache>
                <c:ptCount val="1"/>
                <c:pt idx="0">
                  <c:v>% of absorbed and replaced</c:v>
                </c:pt>
              </c:strCache>
            </c:strRef>
          </c:tx>
          <c:spPr>
            <a:ln w="9525" cap="rnd">
              <a:solidFill>
                <a:sysClr val="windowText" lastClr="000000"/>
              </a:solidFill>
              <a:prstDash val="dash"/>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data!$H$11:$H$19</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data!$K$11:$K$19</c:f>
              <c:numCache>
                <c:formatCode>0%</c:formatCode>
                <c:ptCount val="9"/>
                <c:pt idx="0">
                  <c:v>0.41549295774647887</c:v>
                </c:pt>
                <c:pt idx="1">
                  <c:v>0.33974358974358976</c:v>
                </c:pt>
                <c:pt idx="2">
                  <c:v>0.14925373134328357</c:v>
                </c:pt>
                <c:pt idx="3">
                  <c:v>0.5082508250825083</c:v>
                </c:pt>
                <c:pt idx="4">
                  <c:v>0.37179487179487181</c:v>
                </c:pt>
                <c:pt idx="5">
                  <c:v>4.1025641025641026E-2</c:v>
                </c:pt>
                <c:pt idx="6">
                  <c:v>6.0498220640569395E-2</c:v>
                </c:pt>
                <c:pt idx="7">
                  <c:v>0.12452350698856417</c:v>
                </c:pt>
                <c:pt idx="8">
                  <c:v>8.7278106508875741E-2</c:v>
                </c:pt>
              </c:numCache>
            </c:numRef>
          </c:val>
          <c:smooth val="0"/>
          <c:extLst>
            <c:ext xmlns:c16="http://schemas.microsoft.com/office/drawing/2014/chart" uri="{C3380CC4-5D6E-409C-BE32-E72D297353CC}">
              <c16:uniqueId val="{00000002-8DCF-4876-8716-877FB8BE5B4A}"/>
            </c:ext>
          </c:extLst>
        </c:ser>
        <c:dLbls>
          <c:showLegendKey val="0"/>
          <c:showVal val="0"/>
          <c:showCatName val="0"/>
          <c:showSerName val="0"/>
          <c:showPercent val="0"/>
          <c:showBubbleSize val="0"/>
        </c:dLbls>
        <c:marker val="1"/>
        <c:smooth val="0"/>
        <c:axId val="279434431"/>
        <c:axId val="525452927"/>
      </c:lineChart>
      <c:catAx>
        <c:axId val="27943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429215"/>
        <c:crosses val="autoZero"/>
        <c:auto val="1"/>
        <c:lblAlgn val="ctr"/>
        <c:lblOffset val="100"/>
        <c:noMultiLvlLbl val="0"/>
      </c:catAx>
      <c:valAx>
        <c:axId val="5254292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433231"/>
        <c:crosses val="autoZero"/>
        <c:crossBetween val="between"/>
      </c:valAx>
      <c:valAx>
        <c:axId val="52545292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434431"/>
        <c:crosses val="max"/>
        <c:crossBetween val="between"/>
      </c:valAx>
      <c:catAx>
        <c:axId val="279434431"/>
        <c:scaling>
          <c:orientation val="minMax"/>
        </c:scaling>
        <c:delete val="1"/>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254529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0.4549</cdr:x>
      <cdr:y>0.40378</cdr:y>
    </cdr:from>
    <cdr:to>
      <cdr:x>0.5451</cdr:x>
      <cdr:y>0.59622</cdr:y>
    </cdr:to>
    <cdr:sp macro="" textlink="">
      <cdr:nvSpPr>
        <cdr:cNvPr id="2" name="TextBox 1">
          <a:extLst xmlns:a="http://schemas.openxmlformats.org/drawingml/2006/main">
            <a:ext uri="{FF2B5EF4-FFF2-40B4-BE49-F238E27FC236}">
              <a16:creationId xmlns:a16="http://schemas.microsoft.com/office/drawing/2014/main" id="{F7549D23-1A18-4714-A35E-E04E4B060C01}"/>
            </a:ext>
          </a:extLst>
        </cdr:cNvPr>
        <cdr:cNvSpPr txBox="1"/>
      </cdr:nvSpPr>
      <cdr:spPr>
        <a:xfrm xmlns:a="http://schemas.openxmlformats.org/drawingml/2006/main">
          <a:off x="4611720" y="191849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PT"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32593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76131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244770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58000"/>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dirty="0">
                <a:solidFill>
                  <a:srgbClr val="2C90CF"/>
                </a:solidFill>
              </a:rPr>
              <a:t>Question1?</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Question2?</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Question3?</a:t>
            </a:r>
            <a:endParaRPr lang="en-GB" dirty="0"/>
          </a:p>
          <a:p>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p>
          <a:p>
            <a:endParaRPr lang="en-GB" dirty="0"/>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561975"/>
            <a:ext cx="7632700" cy="1103314"/>
          </a:xfrm>
          <a:prstGeom prst="rect">
            <a:avLst/>
          </a:prstGeom>
        </p:spPr>
        <p:txBody>
          <a:bodyPr lIns="0" tIns="0" rIns="0" bIns="0" anchor="t"/>
          <a:lstStyle>
            <a:lvl1pPr>
              <a:defRPr/>
            </a:lvl1pPr>
          </a:lstStyle>
          <a:p>
            <a:r>
              <a:rPr lang="en-US" noProof="0"/>
              <a:t>Click to edit Master title style</a:t>
            </a:r>
            <a:endParaRPr lang="en-GB" noProof="0" dirty="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
        <p:nvSpPr>
          <p:cNvPr id="4" name="TextBox 3">
            <a:extLst>
              <a:ext uri="{FF2B5EF4-FFF2-40B4-BE49-F238E27FC236}">
                <a16:creationId xmlns:a16="http://schemas.microsoft.com/office/drawing/2014/main" id="{950425BB-4AFC-0A7F-D69B-AFD558616BA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9B2C4D40-64AF-619A-26D2-BCFCF400D637}"/>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95435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713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2F1E-4D55-1945-8434-0A281DF1A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PT"/>
          </a:p>
        </p:txBody>
      </p:sp>
      <p:sp>
        <p:nvSpPr>
          <p:cNvPr id="3" name="Subtitle 2">
            <a:extLst>
              <a:ext uri="{FF2B5EF4-FFF2-40B4-BE49-F238E27FC236}">
                <a16:creationId xmlns:a16="http://schemas.microsoft.com/office/drawing/2014/main" id="{91FA50D9-351B-0943-B943-873642FA8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Date Placeholder 3">
            <a:extLst>
              <a:ext uri="{FF2B5EF4-FFF2-40B4-BE49-F238E27FC236}">
                <a16:creationId xmlns:a16="http://schemas.microsoft.com/office/drawing/2014/main" id="{064C8624-4DE7-2742-A296-F660B114772A}"/>
              </a:ext>
            </a:extLst>
          </p:cNvPr>
          <p:cNvSpPr>
            <a:spLocks noGrp="1"/>
          </p:cNvSpPr>
          <p:nvPr>
            <p:ph type="dt" sz="half" idx="10"/>
          </p:nvPr>
        </p:nvSpPr>
        <p:spPr/>
        <p:txBody>
          <a:bodyPr/>
          <a:lstStyle/>
          <a:p>
            <a:fld id="{7DDE1DF8-CCF0-48AC-A08F-2CAAF4040975}" type="datetimeFigureOut">
              <a:rPr lang="en-US" smtClean="0"/>
              <a:t>7/18/2024</a:t>
            </a:fld>
            <a:endParaRPr lang="en-US"/>
          </a:p>
        </p:txBody>
      </p:sp>
      <p:sp>
        <p:nvSpPr>
          <p:cNvPr id="5" name="Footer Placeholder 4">
            <a:extLst>
              <a:ext uri="{FF2B5EF4-FFF2-40B4-BE49-F238E27FC236}">
                <a16:creationId xmlns:a16="http://schemas.microsoft.com/office/drawing/2014/main" id="{E1E59535-BD54-E345-8158-A53F59FE0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138CD-7C7F-C34E-A468-F12002915762}"/>
              </a:ext>
            </a:extLst>
          </p:cNvPr>
          <p:cNvSpPr>
            <a:spLocks noGrp="1"/>
          </p:cNvSpPr>
          <p:nvPr>
            <p:ph type="sldNum" sz="quarter" idx="12"/>
          </p:nvPr>
        </p:nvSpPr>
        <p:spPr/>
        <p:txBody>
          <a:bodyPr/>
          <a:lstStyle/>
          <a:p>
            <a:fld id="{3395D84F-2BE4-4D05-B5B6-D2E2D676EBEF}" type="slidenum">
              <a:rPr lang="en-US" smtClean="0"/>
              <a:t>‹#›</a:t>
            </a:fld>
            <a:endParaRPr lang="en-US"/>
          </a:p>
        </p:txBody>
      </p:sp>
    </p:spTree>
    <p:extLst>
      <p:ext uri="{BB962C8B-B14F-4D97-AF65-F5344CB8AC3E}">
        <p14:creationId xmlns:p14="http://schemas.microsoft.com/office/powerpoint/2010/main" val="276988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32C6-6535-834A-9382-62DC87191B89}"/>
              </a:ext>
            </a:extLst>
          </p:cNvPr>
          <p:cNvSpPr>
            <a:spLocks noGrp="1"/>
          </p:cNvSpPr>
          <p:nvPr>
            <p:ph type="title"/>
          </p:nvPr>
        </p:nvSpPr>
        <p:spPr>
          <a:xfrm>
            <a:off x="1399308" y="365126"/>
            <a:ext cx="8977747" cy="715530"/>
          </a:xfrm>
        </p:spPr>
        <p:txBody>
          <a:bodyPr/>
          <a:lstStyle/>
          <a:p>
            <a:r>
              <a:rPr lang="en-US"/>
              <a:t>Click to edit Master title style</a:t>
            </a:r>
            <a:endParaRPr lang="pt-PT" dirty="0"/>
          </a:p>
        </p:txBody>
      </p:sp>
      <p:sp>
        <p:nvSpPr>
          <p:cNvPr id="3" name="Content Placeholder 2">
            <a:extLst>
              <a:ext uri="{FF2B5EF4-FFF2-40B4-BE49-F238E27FC236}">
                <a16:creationId xmlns:a16="http://schemas.microsoft.com/office/drawing/2014/main" id="{C5721C8C-3CB7-4442-BEF0-FF9D1571EE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276AF50F-DB3C-7A48-8637-E5401BC348E4}"/>
              </a:ext>
            </a:extLst>
          </p:cNvPr>
          <p:cNvSpPr>
            <a:spLocks noGrp="1"/>
          </p:cNvSpPr>
          <p:nvPr>
            <p:ph type="dt" sz="half" idx="10"/>
          </p:nvPr>
        </p:nvSpPr>
        <p:spPr/>
        <p:txBody>
          <a:bodyPr/>
          <a:lstStyle/>
          <a:p>
            <a:fld id="{C8CD4E60-5EB5-482F-9EC8-3DB30E909754}" type="datetimeFigureOut">
              <a:rPr lang="pt-PT" smtClean="0"/>
              <a:t>18/07/2024</a:t>
            </a:fld>
            <a:endParaRPr lang="pt-PT"/>
          </a:p>
        </p:txBody>
      </p:sp>
      <p:sp>
        <p:nvSpPr>
          <p:cNvPr id="5" name="Footer Placeholder 4">
            <a:extLst>
              <a:ext uri="{FF2B5EF4-FFF2-40B4-BE49-F238E27FC236}">
                <a16:creationId xmlns:a16="http://schemas.microsoft.com/office/drawing/2014/main" id="{BDA5B1EE-A39D-C242-BFBC-BC8A2C5A4256}"/>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28D85E42-A622-0946-80BC-6D3F81F030CC}"/>
              </a:ext>
            </a:extLst>
          </p:cNvPr>
          <p:cNvSpPr>
            <a:spLocks noGrp="1"/>
          </p:cNvSpPr>
          <p:nvPr>
            <p:ph type="sldNum" sz="quarter" idx="12"/>
          </p:nvPr>
        </p:nvSpPr>
        <p:spPr/>
        <p:txBody>
          <a:bodyPr/>
          <a:lstStyle/>
          <a:p>
            <a:fld id="{28B46110-B1E6-426C-AA17-D880FA38256C}" type="slidenum">
              <a:rPr lang="pt-PT" smtClean="0"/>
              <a:t>‹#›</a:t>
            </a:fld>
            <a:endParaRPr lang="pt-PT"/>
          </a:p>
        </p:txBody>
      </p:sp>
    </p:spTree>
    <p:extLst>
      <p:ext uri="{BB962C8B-B14F-4D97-AF65-F5344CB8AC3E}">
        <p14:creationId xmlns:p14="http://schemas.microsoft.com/office/powerpoint/2010/main" val="24616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9"/>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0" r:id="rId3"/>
    <p:sldLayoutId id="2147483694" r:id="rId4"/>
    <p:sldLayoutId id="2147483691" r:id="rId5"/>
    <p:sldLayoutId id="2147483665" r:id="rId6"/>
    <p:sldLayoutId id="2147483667" r:id="rId7"/>
    <p:sldLayoutId id="2147483698" r:id="rId8"/>
    <p:sldLayoutId id="2147483699" r:id="rId9"/>
    <p:sldLayoutId id="2147483700" r:id="rId10"/>
    <p:sldLayoutId id="2147483696" r:id="rId11"/>
    <p:sldLayoutId id="2147483697" r:id="rId12"/>
    <p:sldLayoutId id="2147483674" r:id="rId13"/>
    <p:sldLayoutId id="2147483701" r:id="rId14"/>
    <p:sldLayoutId id="2147483692" r:id="rId15"/>
    <p:sldLayoutId id="2147483702" r:id="rId16"/>
    <p:sldLayoutId id="2147483703" r:id="rId1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F270-AB46-B070-EB27-ECB9924D6D6C}"/>
              </a:ext>
            </a:extLst>
          </p:cNvPr>
          <p:cNvSpPr>
            <a:spLocks noGrp="1"/>
          </p:cNvSpPr>
          <p:nvPr>
            <p:ph type="title"/>
          </p:nvPr>
        </p:nvSpPr>
        <p:spPr>
          <a:xfrm>
            <a:off x="4057358" y="2739395"/>
            <a:ext cx="7878385" cy="4296397"/>
          </a:xfrm>
        </p:spPr>
        <p:txBody>
          <a:bodyPr anchor="ctr">
            <a:normAutofit/>
          </a:bodyPr>
          <a:lstStyle/>
          <a:p>
            <a:r>
              <a:rPr lang="en-US" sz="3200" dirty="0">
                <a:solidFill>
                  <a:schemeClr val="accent1">
                    <a:lumMod val="75000"/>
                  </a:schemeClr>
                </a:solidFill>
              </a:rPr>
              <a:t>Building Local Capacity: Strategies for Transitioning Human Resources for Health and Technical Support in HIV Programs within Resource Constrained Settings</a:t>
            </a:r>
          </a:p>
        </p:txBody>
      </p:sp>
      <p:sp>
        <p:nvSpPr>
          <p:cNvPr id="3" name="Subtitle 2">
            <a:extLst>
              <a:ext uri="{FF2B5EF4-FFF2-40B4-BE49-F238E27FC236}">
                <a16:creationId xmlns:a16="http://schemas.microsoft.com/office/drawing/2014/main" id="{73F946AA-F08C-4D5B-9F22-2E7090318CDA}"/>
              </a:ext>
            </a:extLst>
          </p:cNvPr>
          <p:cNvSpPr>
            <a:spLocks noGrp="1"/>
          </p:cNvSpPr>
          <p:nvPr>
            <p:ph type="body" sz="quarter" idx="10"/>
          </p:nvPr>
        </p:nvSpPr>
        <p:spPr>
          <a:xfrm>
            <a:off x="4057358" y="1788906"/>
            <a:ext cx="7555659" cy="1260905"/>
          </a:xfrm>
        </p:spPr>
        <p:txBody>
          <a:bodyPr>
            <a:normAutofit/>
          </a:bodyPr>
          <a:lstStyle/>
          <a:p>
            <a:r>
              <a:rPr lang="en-US" sz="2000" dirty="0"/>
              <a:t>Centering the healthcare worker and public health workforce</a:t>
            </a:r>
          </a:p>
        </p:txBody>
      </p:sp>
      <p:sp>
        <p:nvSpPr>
          <p:cNvPr id="4" name="Text Placeholder 3">
            <a:extLst>
              <a:ext uri="{FF2B5EF4-FFF2-40B4-BE49-F238E27FC236}">
                <a16:creationId xmlns:a16="http://schemas.microsoft.com/office/drawing/2014/main" id="{1FAF3FEC-AF45-4D23-A680-7F92CFA10B23}"/>
              </a:ext>
            </a:extLst>
          </p:cNvPr>
          <p:cNvSpPr>
            <a:spLocks noGrp="1"/>
          </p:cNvSpPr>
          <p:nvPr>
            <p:ph type="body" sz="quarter" idx="11"/>
          </p:nvPr>
        </p:nvSpPr>
        <p:spPr>
          <a:xfrm>
            <a:off x="4057358" y="2277114"/>
            <a:ext cx="7357344" cy="1418548"/>
          </a:xfrm>
        </p:spPr>
        <p:txBody>
          <a:bodyPr anchor="ctr">
            <a:normAutofit/>
          </a:bodyPr>
          <a:lstStyle/>
          <a:p>
            <a:pPr>
              <a:spcBef>
                <a:spcPts val="0"/>
              </a:spcBef>
            </a:pPr>
            <a:r>
              <a:rPr lang="en-GB" sz="1800" b="1" u="sng" dirty="0"/>
              <a:t>José Tique MD, MPH</a:t>
            </a:r>
            <a:endParaRPr lang="en-GB" sz="1800" b="1" u="sng" baseline="30000" dirty="0"/>
          </a:p>
          <a:p>
            <a:pPr>
              <a:spcBef>
                <a:spcPts val="0"/>
              </a:spcBef>
            </a:pPr>
            <a:r>
              <a:rPr lang="en-GB" sz="1800" dirty="0"/>
              <a:t>Technical Director</a:t>
            </a:r>
          </a:p>
          <a:p>
            <a:pPr>
              <a:spcBef>
                <a:spcPts val="0"/>
              </a:spcBef>
            </a:pPr>
            <a:r>
              <a:rPr lang="en-GB" sz="1800" dirty="0"/>
              <a:t>Friends in Global Health (FGH), Mozambique</a:t>
            </a:r>
            <a:endParaRPr lang="pt-PT" sz="1800" dirty="0"/>
          </a:p>
        </p:txBody>
      </p:sp>
      <p:pic>
        <p:nvPicPr>
          <p:cNvPr id="5" name="Picture 4">
            <a:extLst>
              <a:ext uri="{FF2B5EF4-FFF2-40B4-BE49-F238E27FC236}">
                <a16:creationId xmlns:a16="http://schemas.microsoft.com/office/drawing/2014/main" id="{6419FC77-A00F-4FAE-8ADB-72819D9DBCED}"/>
              </a:ext>
            </a:extLst>
          </p:cNvPr>
          <p:cNvPicPr>
            <a:picLocks noChangeAspect="1"/>
          </p:cNvPicPr>
          <p:nvPr/>
        </p:nvPicPr>
        <p:blipFill>
          <a:blip r:embed="rId3"/>
          <a:stretch>
            <a:fillRect/>
          </a:stretch>
        </p:blipFill>
        <p:spPr>
          <a:xfrm>
            <a:off x="4116391" y="113476"/>
            <a:ext cx="1535406" cy="1504072"/>
          </a:xfrm>
          <a:prstGeom prst="rect">
            <a:avLst/>
          </a:prstGeom>
        </p:spPr>
      </p:pic>
      <p:pic>
        <p:nvPicPr>
          <p:cNvPr id="6" name="Picture 5">
            <a:extLst>
              <a:ext uri="{FF2B5EF4-FFF2-40B4-BE49-F238E27FC236}">
                <a16:creationId xmlns:a16="http://schemas.microsoft.com/office/drawing/2014/main" id="{20A224E8-724E-4BB7-877D-18F3FD0C10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91075" y="113477"/>
            <a:ext cx="2343202" cy="1504070"/>
          </a:xfrm>
          <a:prstGeom prst="rect">
            <a:avLst/>
          </a:prstGeom>
        </p:spPr>
      </p:pic>
      <p:pic>
        <p:nvPicPr>
          <p:cNvPr id="7" name="Picture 6" descr="cid:3A29EC50-782E-4569-805F-5EBA03AB8850@fgh.org.mz">
            <a:extLst>
              <a:ext uri="{FF2B5EF4-FFF2-40B4-BE49-F238E27FC236}">
                <a16:creationId xmlns:a16="http://schemas.microsoft.com/office/drawing/2014/main" id="{8670DB75-12A8-47C5-8D97-BEAC9AF4C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529051" y="6079524"/>
            <a:ext cx="1005226" cy="496509"/>
          </a:xfrm>
          <a:prstGeom prst="rect">
            <a:avLst/>
          </a:prstGeom>
          <a:noFill/>
          <a:ln>
            <a:noFill/>
          </a:ln>
        </p:spPr>
      </p:pic>
      <p:pic>
        <p:nvPicPr>
          <p:cNvPr id="8" name="Picture 7">
            <a:extLst>
              <a:ext uri="{FF2B5EF4-FFF2-40B4-BE49-F238E27FC236}">
                <a16:creationId xmlns:a16="http://schemas.microsoft.com/office/drawing/2014/main" id="{1AE73EB7-438D-4B02-BCB6-DFE6EAFA06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4279" y="6079524"/>
            <a:ext cx="1668397" cy="493776"/>
          </a:xfrm>
          <a:prstGeom prst="rect">
            <a:avLst/>
          </a:prstGeom>
        </p:spPr>
      </p:pic>
    </p:spTree>
    <p:extLst>
      <p:ext uri="{BB962C8B-B14F-4D97-AF65-F5344CB8AC3E}">
        <p14:creationId xmlns:p14="http://schemas.microsoft.com/office/powerpoint/2010/main" val="342792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D8F5-CCD6-4DCE-AF1D-BAC0BCDB60C2}"/>
              </a:ext>
            </a:extLst>
          </p:cNvPr>
          <p:cNvSpPr>
            <a:spLocks noGrp="1"/>
          </p:cNvSpPr>
          <p:nvPr>
            <p:ph type="title"/>
          </p:nvPr>
        </p:nvSpPr>
        <p:spPr/>
        <p:txBody>
          <a:bodyPr anchor="ctr">
            <a:normAutofit/>
          </a:bodyPr>
          <a:lstStyle/>
          <a:p>
            <a:r>
              <a:rPr lang="en-US" sz="3600" b="0" dirty="0">
                <a:solidFill>
                  <a:schemeClr val="accent1">
                    <a:lumMod val="75000"/>
                  </a:schemeClr>
                </a:solidFill>
              </a:rPr>
              <a:t>Number of Persons on ART in Transitioned District</a:t>
            </a:r>
          </a:p>
        </p:txBody>
      </p:sp>
      <p:sp>
        <p:nvSpPr>
          <p:cNvPr id="7" name="Text Placeholder 6">
            <a:extLst>
              <a:ext uri="{FF2B5EF4-FFF2-40B4-BE49-F238E27FC236}">
                <a16:creationId xmlns:a16="http://schemas.microsoft.com/office/drawing/2014/main" id="{93B0BF90-E953-46C9-B556-23D3CF3FF205}"/>
              </a:ext>
            </a:extLst>
          </p:cNvPr>
          <p:cNvSpPr txBox="1">
            <a:spLocks/>
          </p:cNvSpPr>
          <p:nvPr/>
        </p:nvSpPr>
        <p:spPr>
          <a:xfrm>
            <a:off x="212414" y="1766230"/>
            <a:ext cx="5157787" cy="427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Transitioned District</a:t>
            </a:r>
          </a:p>
        </p:txBody>
      </p:sp>
      <p:pic>
        <p:nvPicPr>
          <p:cNvPr id="9" name="Picture 8">
            <a:extLst>
              <a:ext uri="{FF2B5EF4-FFF2-40B4-BE49-F238E27FC236}">
                <a16:creationId xmlns:a16="http://schemas.microsoft.com/office/drawing/2014/main" id="{4B93740F-079C-40C9-A327-9B112F9B61A6}"/>
              </a:ext>
            </a:extLst>
          </p:cNvPr>
          <p:cNvPicPr>
            <a:picLocks noChangeAspect="1"/>
          </p:cNvPicPr>
          <p:nvPr/>
        </p:nvPicPr>
        <p:blipFill>
          <a:blip r:embed="rId2"/>
          <a:stretch>
            <a:fillRect/>
          </a:stretch>
        </p:blipFill>
        <p:spPr>
          <a:xfrm>
            <a:off x="6096000" y="2335948"/>
            <a:ext cx="5965894" cy="3893345"/>
          </a:xfrm>
          <a:prstGeom prst="rect">
            <a:avLst/>
          </a:prstGeom>
        </p:spPr>
      </p:pic>
      <p:sp>
        <p:nvSpPr>
          <p:cNvPr id="10" name="Text Placeholder 6">
            <a:extLst>
              <a:ext uri="{FF2B5EF4-FFF2-40B4-BE49-F238E27FC236}">
                <a16:creationId xmlns:a16="http://schemas.microsoft.com/office/drawing/2014/main" id="{FBF5642B-B0A3-49D7-9062-94ABBFAF571B}"/>
              </a:ext>
            </a:extLst>
          </p:cNvPr>
          <p:cNvSpPr txBox="1">
            <a:spLocks/>
          </p:cNvSpPr>
          <p:nvPr/>
        </p:nvSpPr>
        <p:spPr>
          <a:xfrm>
            <a:off x="6413921" y="1780713"/>
            <a:ext cx="5157787" cy="427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Provincial Trend</a:t>
            </a:r>
          </a:p>
        </p:txBody>
      </p:sp>
      <p:pic>
        <p:nvPicPr>
          <p:cNvPr id="11" name="Picture 10">
            <a:extLst>
              <a:ext uri="{FF2B5EF4-FFF2-40B4-BE49-F238E27FC236}">
                <a16:creationId xmlns:a16="http://schemas.microsoft.com/office/drawing/2014/main" id="{6CC15530-5EBE-44AF-ADE9-FF9E8C139C3B}"/>
              </a:ext>
            </a:extLst>
          </p:cNvPr>
          <p:cNvPicPr>
            <a:picLocks noChangeAspect="1"/>
          </p:cNvPicPr>
          <p:nvPr/>
        </p:nvPicPr>
        <p:blipFill>
          <a:blip r:embed="rId3"/>
          <a:stretch>
            <a:fillRect/>
          </a:stretch>
        </p:blipFill>
        <p:spPr>
          <a:xfrm>
            <a:off x="212414" y="2341802"/>
            <a:ext cx="5965894" cy="3887491"/>
          </a:xfrm>
          <a:prstGeom prst="rect">
            <a:avLst/>
          </a:prstGeom>
        </p:spPr>
      </p:pic>
    </p:spTree>
    <p:extLst>
      <p:ext uri="{BB962C8B-B14F-4D97-AF65-F5344CB8AC3E}">
        <p14:creationId xmlns:p14="http://schemas.microsoft.com/office/powerpoint/2010/main" val="41185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FA1492-BE95-4913-BC2C-3CCE69FB6EF6}"/>
              </a:ext>
            </a:extLst>
          </p:cNvPr>
          <p:cNvSpPr>
            <a:spLocks noGrp="1"/>
          </p:cNvSpPr>
          <p:nvPr>
            <p:ph sz="quarter" idx="13"/>
          </p:nvPr>
        </p:nvSpPr>
        <p:spPr>
          <a:xfrm>
            <a:off x="442912" y="1774362"/>
            <a:ext cx="11306175" cy="4103687"/>
          </a:xfrm>
        </p:spPr>
        <p:txBody>
          <a:bodyPr>
            <a:normAutofit lnSpcReduction="10000"/>
          </a:bodyPr>
          <a:lstStyle/>
          <a:p>
            <a:pPr marL="342900" indent="-342900">
              <a:buFont typeface="Arial" panose="020B0604020202020204" pitchFamily="34" charset="0"/>
              <a:buChar char="•"/>
            </a:pPr>
            <a:r>
              <a:rPr lang="en-US" dirty="0"/>
              <a:t>Successful collaboration between FGH and district health authorities through sub-agreements has strengthened HRH.</a:t>
            </a:r>
          </a:p>
          <a:p>
            <a:pPr marL="342900" indent="-342900">
              <a:buFont typeface="Arial" panose="020B0604020202020204" pitchFamily="34" charset="0"/>
              <a:buChar char="•"/>
            </a:pPr>
            <a:r>
              <a:rPr lang="en-US" dirty="0"/>
              <a:t>Supplementary financing and strategic support have ensured that HRH and operational expenses are managed more efficiently, aiding in the sustainability of health services.</a:t>
            </a:r>
          </a:p>
          <a:p>
            <a:pPr marL="342900" indent="-342900">
              <a:buFont typeface="Arial" panose="020B0604020202020204" pitchFamily="34" charset="0"/>
              <a:buChar char="•"/>
            </a:pPr>
            <a:r>
              <a:rPr lang="en-US" dirty="0"/>
              <a:t>Use of internally developed mobile applications for mentoring has streamlined processes and ensured the use of MOH-approved tools.</a:t>
            </a:r>
          </a:p>
          <a:p>
            <a:pPr marL="342900" indent="-342900">
              <a:buFont typeface="Arial" panose="020B0604020202020204" pitchFamily="34" charset="0"/>
              <a:buChar char="•"/>
            </a:pPr>
            <a:r>
              <a:rPr lang="en-US" dirty="0"/>
              <a:t>Pilot interventions are transitioning support from international NGOs to local health authorities, potentially demonstrating a viable model for sustainable health system strengthening.</a:t>
            </a:r>
          </a:p>
          <a:p>
            <a:pPr marL="342900" indent="-342900">
              <a:buFont typeface="Arial" panose="020B0604020202020204" pitchFamily="34" charset="0"/>
              <a:buChar char="•"/>
            </a:pPr>
            <a:r>
              <a:rPr lang="en-US" dirty="0"/>
              <a:t>Continued focus on capacity building and sustainable financing will be crucial in maintaining and expanding high-quality health services within resource-constrained settings.</a:t>
            </a:r>
            <a:endParaRPr lang="pt-PT" dirty="0"/>
          </a:p>
        </p:txBody>
      </p:sp>
      <p:sp>
        <p:nvSpPr>
          <p:cNvPr id="3" name="Title 2">
            <a:extLst>
              <a:ext uri="{FF2B5EF4-FFF2-40B4-BE49-F238E27FC236}">
                <a16:creationId xmlns:a16="http://schemas.microsoft.com/office/drawing/2014/main" id="{88A4B373-C902-47A0-A5CE-456852306FDB}"/>
              </a:ext>
            </a:extLst>
          </p:cNvPr>
          <p:cNvSpPr>
            <a:spLocks noGrp="1"/>
          </p:cNvSpPr>
          <p:nvPr>
            <p:ph type="title"/>
          </p:nvPr>
        </p:nvSpPr>
        <p:spPr/>
        <p:txBody>
          <a:bodyPr anchor="ctr">
            <a:normAutofit/>
          </a:bodyPr>
          <a:lstStyle/>
          <a:p>
            <a:r>
              <a:rPr lang="en-US" sz="3600" dirty="0">
                <a:solidFill>
                  <a:schemeClr val="accent1">
                    <a:lumMod val="75000"/>
                  </a:schemeClr>
                </a:solidFill>
              </a:rPr>
              <a:t>Conclusions and Next Steps</a:t>
            </a:r>
          </a:p>
        </p:txBody>
      </p:sp>
    </p:spTree>
    <p:extLst>
      <p:ext uri="{BB962C8B-B14F-4D97-AF65-F5344CB8AC3E}">
        <p14:creationId xmlns:p14="http://schemas.microsoft.com/office/powerpoint/2010/main" val="78872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0B4784-1056-C9D3-9B10-FAA2613A0907}"/>
              </a:ext>
            </a:extLst>
          </p:cNvPr>
          <p:cNvSpPr>
            <a:spLocks noGrp="1"/>
          </p:cNvSpPr>
          <p:nvPr>
            <p:ph type="title"/>
          </p:nvPr>
        </p:nvSpPr>
        <p:spPr/>
        <p:txBody>
          <a:bodyPr/>
          <a:lstStyle/>
          <a:p>
            <a:r>
              <a:rPr lang="en-US" dirty="0">
                <a:solidFill>
                  <a:schemeClr val="accent1">
                    <a:lumMod val="75000"/>
                  </a:schemeClr>
                </a:solidFill>
              </a:rPr>
              <a:t>Acknowledgements</a:t>
            </a:r>
            <a:endParaRPr lang="pt-PT" dirty="0">
              <a:solidFill>
                <a:schemeClr val="accent1">
                  <a:lumMod val="75000"/>
                </a:schemeClr>
              </a:solidFill>
            </a:endParaRPr>
          </a:p>
        </p:txBody>
      </p:sp>
      <p:pic>
        <p:nvPicPr>
          <p:cNvPr id="8" name="Picture 7">
            <a:extLst>
              <a:ext uri="{FF2B5EF4-FFF2-40B4-BE49-F238E27FC236}">
                <a16:creationId xmlns:a16="http://schemas.microsoft.com/office/drawing/2014/main" id="{67202B03-4B7F-4CA7-991F-6FC1E38C2406}"/>
              </a:ext>
            </a:extLst>
          </p:cNvPr>
          <p:cNvPicPr>
            <a:picLocks noChangeAspect="1"/>
          </p:cNvPicPr>
          <p:nvPr/>
        </p:nvPicPr>
        <p:blipFill>
          <a:blip r:embed="rId2"/>
          <a:stretch>
            <a:fillRect/>
          </a:stretch>
        </p:blipFill>
        <p:spPr>
          <a:xfrm>
            <a:off x="4003002" y="1502848"/>
            <a:ext cx="1535406" cy="1504072"/>
          </a:xfrm>
          <a:prstGeom prst="rect">
            <a:avLst/>
          </a:prstGeom>
        </p:spPr>
      </p:pic>
      <p:pic>
        <p:nvPicPr>
          <p:cNvPr id="9" name="Picture 8">
            <a:extLst>
              <a:ext uri="{FF2B5EF4-FFF2-40B4-BE49-F238E27FC236}">
                <a16:creationId xmlns:a16="http://schemas.microsoft.com/office/drawing/2014/main" id="{F2060ED6-3394-4C94-91F9-1A4ABFD075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1304" y="1391293"/>
            <a:ext cx="2343202" cy="1504070"/>
          </a:xfrm>
          <a:prstGeom prst="rect">
            <a:avLst/>
          </a:prstGeom>
        </p:spPr>
      </p:pic>
      <p:pic>
        <p:nvPicPr>
          <p:cNvPr id="10" name="Picture 9" descr="cid:3A29EC50-782E-4569-805F-5EBA03AB8850@fgh.org.mz">
            <a:extLst>
              <a:ext uri="{FF2B5EF4-FFF2-40B4-BE49-F238E27FC236}">
                <a16:creationId xmlns:a16="http://schemas.microsoft.com/office/drawing/2014/main" id="{179A1CE0-F8DB-4A6C-A5AA-E083DA9E7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832382" y="3714820"/>
            <a:ext cx="1518055" cy="749808"/>
          </a:xfrm>
          <a:prstGeom prst="rect">
            <a:avLst/>
          </a:prstGeom>
          <a:noFill/>
          <a:ln>
            <a:noFill/>
          </a:ln>
        </p:spPr>
      </p:pic>
      <p:pic>
        <p:nvPicPr>
          <p:cNvPr id="11" name="Picture 10">
            <a:extLst>
              <a:ext uri="{FF2B5EF4-FFF2-40B4-BE49-F238E27FC236}">
                <a16:creationId xmlns:a16="http://schemas.microsoft.com/office/drawing/2014/main" id="{88A348E2-B3E4-4A80-A536-34D462D6B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460" y="3714820"/>
            <a:ext cx="2533490" cy="749808"/>
          </a:xfrm>
          <a:prstGeom prst="rect">
            <a:avLst/>
          </a:prstGeom>
        </p:spPr>
      </p:pic>
      <p:sp>
        <p:nvSpPr>
          <p:cNvPr id="2" name="TextBox 1">
            <a:extLst>
              <a:ext uri="{FF2B5EF4-FFF2-40B4-BE49-F238E27FC236}">
                <a16:creationId xmlns:a16="http://schemas.microsoft.com/office/drawing/2014/main" id="{65367FA4-BF74-4A33-A385-602E4F8D1946}"/>
              </a:ext>
            </a:extLst>
          </p:cNvPr>
          <p:cNvSpPr txBox="1"/>
          <p:nvPr/>
        </p:nvSpPr>
        <p:spPr>
          <a:xfrm>
            <a:off x="6560478" y="1502848"/>
            <a:ext cx="5548698" cy="2862322"/>
          </a:xfrm>
          <a:prstGeom prst="rect">
            <a:avLst/>
          </a:prstGeom>
          <a:noFill/>
        </p:spPr>
        <p:txBody>
          <a:bodyPr wrap="none" rtlCol="0">
            <a:spAutoFit/>
          </a:bodyPr>
          <a:lstStyle/>
          <a:p>
            <a:r>
              <a:rPr lang="en-US" dirty="0"/>
              <a:t>Irene Benech, CDC Mozambique</a:t>
            </a:r>
          </a:p>
          <a:p>
            <a:r>
              <a:rPr lang="en-US" dirty="0"/>
              <a:t>Ishani Pathmanathan, CDC Mozambique</a:t>
            </a:r>
          </a:p>
          <a:p>
            <a:r>
              <a:rPr lang="en-US" dirty="0"/>
              <a:t>Leide Dique, CDC Mozambique</a:t>
            </a:r>
          </a:p>
          <a:p>
            <a:r>
              <a:rPr lang="en-US" dirty="0"/>
              <a:t>C. William Wester, VUMC, TN, USA</a:t>
            </a:r>
          </a:p>
          <a:p>
            <a:r>
              <a:rPr lang="en-US" dirty="0"/>
              <a:t>Julie Lankford, VUMC, TN, USA</a:t>
            </a:r>
          </a:p>
          <a:p>
            <a:r>
              <a:rPr lang="en-US" dirty="0"/>
              <a:t>Oscar </a:t>
            </a:r>
            <a:r>
              <a:rPr lang="en-US" dirty="0" err="1"/>
              <a:t>Awad</a:t>
            </a:r>
            <a:r>
              <a:rPr lang="en-US" dirty="0"/>
              <a:t>, SPS Zambézia, Mozambique</a:t>
            </a:r>
          </a:p>
          <a:p>
            <a:r>
              <a:rPr lang="en-US" dirty="0" err="1"/>
              <a:t>Blayton</a:t>
            </a:r>
            <a:r>
              <a:rPr lang="en-US" dirty="0"/>
              <a:t> Caetano, DPS Zambézia, Mozambique</a:t>
            </a:r>
          </a:p>
          <a:p>
            <a:r>
              <a:rPr lang="en-US" dirty="0"/>
              <a:t>Efthymios (Themos) Ntasis, FGH Mozambique</a:t>
            </a:r>
          </a:p>
          <a:p>
            <a:r>
              <a:rPr lang="en-US" dirty="0"/>
              <a:t>Julieta Matsimbe, FGH Mozambique</a:t>
            </a:r>
          </a:p>
          <a:p>
            <a:endParaRPr lang="en-US" dirty="0"/>
          </a:p>
        </p:txBody>
      </p:sp>
    </p:spTree>
    <p:extLst>
      <p:ext uri="{BB962C8B-B14F-4D97-AF65-F5344CB8AC3E}">
        <p14:creationId xmlns:p14="http://schemas.microsoft.com/office/powerpoint/2010/main" val="245486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C2570A6-7E4D-4780-9FA0-512D0B9E36CB}"/>
              </a:ext>
            </a:extLst>
          </p:cNvPr>
          <p:cNvSpPr>
            <a:spLocks noGrp="1"/>
          </p:cNvSpPr>
          <p:nvPr>
            <p:ph type="title" idx="4294967295"/>
          </p:nvPr>
        </p:nvSpPr>
        <p:spPr>
          <a:xfrm>
            <a:off x="2351313" y="258763"/>
            <a:ext cx="12647577" cy="1223962"/>
          </a:xfrm>
        </p:spPr>
        <p:txBody>
          <a:bodyPr>
            <a:normAutofit/>
          </a:bodyPr>
          <a:lstStyle/>
          <a:p>
            <a:r>
              <a:rPr lang="pt-PT" sz="3600" dirty="0">
                <a:solidFill>
                  <a:schemeClr val="accent1">
                    <a:lumMod val="75000"/>
                  </a:schemeClr>
                </a:solidFill>
              </a:rPr>
              <a:t>Friends in Global Health – </a:t>
            </a:r>
            <a:br>
              <a:rPr lang="pt-PT" sz="3600" dirty="0">
                <a:solidFill>
                  <a:schemeClr val="accent1">
                    <a:lumMod val="75000"/>
                  </a:schemeClr>
                </a:solidFill>
              </a:rPr>
            </a:br>
            <a:r>
              <a:rPr lang="pt-PT" sz="3600" dirty="0">
                <a:solidFill>
                  <a:schemeClr val="accent1">
                    <a:lumMod val="75000"/>
                  </a:schemeClr>
                </a:solidFill>
              </a:rPr>
              <a:t>Avante </a:t>
            </a:r>
            <a:r>
              <a:rPr lang="pt-PT" sz="3600" dirty="0" err="1">
                <a:solidFill>
                  <a:schemeClr val="accent1">
                    <a:lumMod val="75000"/>
                  </a:schemeClr>
                </a:solidFill>
              </a:rPr>
              <a:t>Program</a:t>
            </a:r>
            <a:r>
              <a:rPr lang="pt-PT" sz="3600" dirty="0">
                <a:solidFill>
                  <a:schemeClr val="accent1">
                    <a:lumMod val="75000"/>
                  </a:schemeClr>
                </a:solidFill>
              </a:rPr>
              <a:t> </a:t>
            </a:r>
          </a:p>
        </p:txBody>
      </p:sp>
      <p:grpSp>
        <p:nvGrpSpPr>
          <p:cNvPr id="21" name="Group 20">
            <a:extLst>
              <a:ext uri="{FF2B5EF4-FFF2-40B4-BE49-F238E27FC236}">
                <a16:creationId xmlns:a16="http://schemas.microsoft.com/office/drawing/2014/main" id="{8ABDEB01-6342-456A-A176-856D04F5409C}"/>
              </a:ext>
            </a:extLst>
          </p:cNvPr>
          <p:cNvGrpSpPr/>
          <p:nvPr/>
        </p:nvGrpSpPr>
        <p:grpSpPr>
          <a:xfrm>
            <a:off x="7569680" y="527820"/>
            <a:ext cx="4691353" cy="5860779"/>
            <a:chOff x="7468082" y="527820"/>
            <a:chExt cx="4691353" cy="5860779"/>
          </a:xfrm>
        </p:grpSpPr>
        <p:pic>
          <p:nvPicPr>
            <p:cNvPr id="11" name="Picture 10">
              <a:extLst>
                <a:ext uri="{FF2B5EF4-FFF2-40B4-BE49-F238E27FC236}">
                  <a16:creationId xmlns:a16="http://schemas.microsoft.com/office/drawing/2014/main" id="{EAADD5B7-54C5-40B2-A7F3-A8ADAA374455}"/>
                </a:ext>
              </a:extLst>
            </p:cNvPr>
            <p:cNvPicPr>
              <a:picLocks noChangeAspect="1"/>
            </p:cNvPicPr>
            <p:nvPr/>
          </p:nvPicPr>
          <p:blipFill>
            <a:blip r:embed="rId2"/>
            <a:stretch>
              <a:fillRect/>
            </a:stretch>
          </p:blipFill>
          <p:spPr>
            <a:xfrm>
              <a:off x="7468082" y="527820"/>
              <a:ext cx="3844293" cy="5860779"/>
            </a:xfrm>
            <a:prstGeom prst="rect">
              <a:avLst/>
            </a:prstGeom>
          </p:spPr>
        </p:pic>
        <p:sp>
          <p:nvSpPr>
            <p:cNvPr id="16" name="Oval 15">
              <a:extLst>
                <a:ext uri="{FF2B5EF4-FFF2-40B4-BE49-F238E27FC236}">
                  <a16:creationId xmlns:a16="http://schemas.microsoft.com/office/drawing/2014/main" id="{84EA5B9F-F3FD-4F97-8E56-74964EA5A341}"/>
                </a:ext>
              </a:extLst>
            </p:cNvPr>
            <p:cNvSpPr/>
            <p:nvPr/>
          </p:nvSpPr>
          <p:spPr>
            <a:xfrm>
              <a:off x="8849538" y="6153654"/>
              <a:ext cx="91440" cy="91440"/>
            </a:xfrm>
            <a:prstGeom prst="ellipse">
              <a:avLst/>
            </a:prstGeom>
            <a:solidFill>
              <a:srgbClr val="0B0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pt-PT" dirty="0"/>
            </a:p>
          </p:txBody>
        </p:sp>
        <p:sp>
          <p:nvSpPr>
            <p:cNvPr id="17" name="TextBox 16">
              <a:extLst>
                <a:ext uri="{FF2B5EF4-FFF2-40B4-BE49-F238E27FC236}">
                  <a16:creationId xmlns:a16="http://schemas.microsoft.com/office/drawing/2014/main" id="{2A5A52ED-3986-4ACF-899F-274EB2C176BB}"/>
                </a:ext>
              </a:extLst>
            </p:cNvPr>
            <p:cNvSpPr txBox="1"/>
            <p:nvPr/>
          </p:nvSpPr>
          <p:spPr>
            <a:xfrm>
              <a:off x="8929063" y="6068569"/>
              <a:ext cx="3230372" cy="261610"/>
            </a:xfrm>
            <a:prstGeom prst="rect">
              <a:avLst/>
            </a:prstGeom>
            <a:noFill/>
          </p:spPr>
          <p:txBody>
            <a:bodyPr wrap="none" rtlCol="0">
              <a:spAutoFit/>
            </a:bodyPr>
            <a:lstStyle/>
            <a:p>
              <a:r>
                <a:rPr lang="pt-PT" sz="1100" dirty="0"/>
                <a:t>Avante </a:t>
              </a:r>
              <a:r>
                <a:rPr lang="pt-PT" sz="1100" dirty="0" err="1"/>
                <a:t>program</a:t>
              </a:r>
              <a:r>
                <a:rPr lang="pt-PT" sz="1100" dirty="0"/>
                <a:t> </a:t>
              </a:r>
              <a:r>
                <a:rPr lang="pt-PT" sz="1100" dirty="0" err="1"/>
                <a:t>supported</a:t>
              </a:r>
              <a:r>
                <a:rPr lang="pt-PT" sz="1100" dirty="0"/>
                <a:t> Health </a:t>
              </a:r>
              <a:r>
                <a:rPr lang="pt-PT" sz="1100" dirty="0" err="1"/>
                <a:t>facilities</a:t>
              </a:r>
              <a:endParaRPr lang="pt-PT" sz="1100" dirty="0"/>
            </a:p>
          </p:txBody>
        </p:sp>
        <p:sp>
          <p:nvSpPr>
            <p:cNvPr id="18" name="TextBox 17">
              <a:extLst>
                <a:ext uri="{FF2B5EF4-FFF2-40B4-BE49-F238E27FC236}">
                  <a16:creationId xmlns:a16="http://schemas.microsoft.com/office/drawing/2014/main" id="{456539E8-1EC1-4DC2-AED0-D1F06388A5E6}"/>
                </a:ext>
              </a:extLst>
            </p:cNvPr>
            <p:cNvSpPr txBox="1"/>
            <p:nvPr/>
          </p:nvSpPr>
          <p:spPr>
            <a:xfrm>
              <a:off x="8929063" y="5787904"/>
              <a:ext cx="2706190" cy="261610"/>
            </a:xfrm>
            <a:prstGeom prst="rect">
              <a:avLst/>
            </a:prstGeom>
            <a:noFill/>
          </p:spPr>
          <p:txBody>
            <a:bodyPr wrap="none" rtlCol="0">
              <a:spAutoFit/>
            </a:bodyPr>
            <a:lstStyle/>
            <a:p>
              <a:r>
                <a:rPr lang="pt-PT" sz="1100" dirty="0"/>
                <a:t>Avante </a:t>
              </a:r>
              <a:r>
                <a:rPr lang="pt-PT" sz="1100" dirty="0" err="1"/>
                <a:t>program</a:t>
              </a:r>
              <a:r>
                <a:rPr lang="pt-PT" sz="1100" dirty="0"/>
                <a:t> </a:t>
              </a:r>
              <a:r>
                <a:rPr lang="pt-PT" sz="1100" dirty="0" err="1"/>
                <a:t>supported</a:t>
              </a:r>
              <a:r>
                <a:rPr lang="pt-PT" sz="1100" dirty="0"/>
                <a:t> </a:t>
              </a:r>
              <a:r>
                <a:rPr lang="pt-PT" sz="1100" dirty="0" err="1"/>
                <a:t>districts</a:t>
              </a:r>
              <a:endParaRPr lang="pt-PT" sz="1100" dirty="0"/>
            </a:p>
          </p:txBody>
        </p:sp>
        <p:sp>
          <p:nvSpPr>
            <p:cNvPr id="19" name="Rectangle: Rounded Corners 18">
              <a:extLst>
                <a:ext uri="{FF2B5EF4-FFF2-40B4-BE49-F238E27FC236}">
                  <a16:creationId xmlns:a16="http://schemas.microsoft.com/office/drawing/2014/main" id="{79C14373-33F5-4704-AD43-5443CFD893F1}"/>
                </a:ext>
              </a:extLst>
            </p:cNvPr>
            <p:cNvSpPr/>
            <p:nvPr/>
          </p:nvSpPr>
          <p:spPr>
            <a:xfrm>
              <a:off x="8849538" y="5872989"/>
              <a:ext cx="91440" cy="91440"/>
            </a:xfrm>
            <a:prstGeom prst="roundRect">
              <a:avLst/>
            </a:prstGeom>
            <a:solidFill>
              <a:srgbClr val="CFFD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pt-PT" dirty="0"/>
            </a:p>
          </p:txBody>
        </p:sp>
      </p:grpSp>
      <p:sp>
        <p:nvSpPr>
          <p:cNvPr id="20" name="Content Placeholder 2">
            <a:extLst>
              <a:ext uri="{FF2B5EF4-FFF2-40B4-BE49-F238E27FC236}">
                <a16:creationId xmlns:a16="http://schemas.microsoft.com/office/drawing/2014/main" id="{C315C9C9-0F15-405F-82B6-AE0E39E7C80C}"/>
              </a:ext>
            </a:extLst>
          </p:cNvPr>
          <p:cNvSpPr txBox="1">
            <a:spLocks/>
          </p:cNvSpPr>
          <p:nvPr/>
        </p:nvSpPr>
        <p:spPr>
          <a:xfrm>
            <a:off x="556747" y="1597570"/>
            <a:ext cx="7034224" cy="5354774"/>
          </a:xfrm>
          <a:prstGeom prst="rect">
            <a:avLst/>
          </a:prstGeom>
        </p:spPr>
        <p:txBody>
          <a:bodyP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t>Friends in Global Health is a fully owned subsidiary of Vanderbilt University Medical Center, operating in Mozambique since 2006.</a:t>
            </a:r>
          </a:p>
          <a:p>
            <a:r>
              <a:rPr lang="en-ZA" sz="1600" dirty="0"/>
              <a:t>The Avante program assists the Government of Mozambique to control the HIV epidemic through delivery of high quality, evidence-based HIV and TB services. </a:t>
            </a:r>
          </a:p>
          <a:p>
            <a:pPr marL="690563" lvl="1" indent="-233363"/>
            <a:r>
              <a:rPr lang="en-ZA" sz="1600" dirty="0"/>
              <a:t>Financed by CDC/PEPFAR</a:t>
            </a:r>
          </a:p>
          <a:p>
            <a:pPr marL="690563" lvl="1" indent="-233363"/>
            <a:r>
              <a:rPr lang="en-ZA" sz="1600" dirty="0"/>
              <a:t>147 Health facilities supported in Zambézia Province (the province with the highest burden of HIV in country)</a:t>
            </a:r>
          </a:p>
          <a:p>
            <a:pPr marL="690563" lvl="1" indent="-233363"/>
            <a:r>
              <a:rPr lang="en-ZA" sz="1600" dirty="0"/>
              <a:t>A total of 376,000 persons living with HIV on antiretroviral therapy where supported at the end of 2023</a:t>
            </a:r>
          </a:p>
          <a:p>
            <a:pPr marL="690563" lvl="1" indent="-233363"/>
            <a:r>
              <a:rPr lang="en-ZA" sz="1600" dirty="0">
                <a:cs typeface="Arial" panose="020B0604020202020204" pitchFamily="34" charset="0"/>
              </a:rPr>
              <a:t>Programmatic supported areas</a:t>
            </a:r>
          </a:p>
          <a:p>
            <a:pPr marL="1090613" lvl="2" indent="-233363"/>
            <a:r>
              <a:rPr lang="en-ZA" sz="1600" dirty="0"/>
              <a:t>Human Resources for Health</a:t>
            </a:r>
          </a:p>
          <a:p>
            <a:pPr marL="1090613" lvl="2" indent="-233363"/>
            <a:r>
              <a:rPr lang="en-ZA" sz="1600" dirty="0"/>
              <a:t>HIV Prevention</a:t>
            </a:r>
          </a:p>
          <a:p>
            <a:pPr marL="1090613" lvl="2" indent="-233363"/>
            <a:r>
              <a:rPr lang="en-ZA" sz="1600" dirty="0"/>
              <a:t>HIV and TB Care and Treatment (C&amp;T) Cascade</a:t>
            </a:r>
          </a:p>
          <a:p>
            <a:pPr marL="1090613" lvl="2" indent="-233363"/>
            <a:r>
              <a:rPr lang="en-ZA" sz="1600" dirty="0"/>
              <a:t>Laboratory networks</a:t>
            </a:r>
          </a:p>
          <a:p>
            <a:pPr marL="1090613" lvl="2" indent="-233363"/>
            <a:r>
              <a:rPr lang="en-ZA" sz="1600" dirty="0"/>
              <a:t>Data systems</a:t>
            </a:r>
          </a:p>
          <a:p>
            <a:pPr marL="1090613" lvl="2" indent="-233363"/>
            <a:r>
              <a:rPr lang="en-ZA" sz="1600" dirty="0"/>
              <a:t>Site-level Quality Improvement</a:t>
            </a:r>
          </a:p>
          <a:p>
            <a:pPr marL="1090613" lvl="2" indent="-233363"/>
            <a:r>
              <a:rPr lang="en-ZA" sz="1600" dirty="0">
                <a:cs typeface="Times New Roman" pitchFamily="18" charset="0"/>
              </a:rPr>
              <a:t>Health Information Systems</a:t>
            </a:r>
          </a:p>
          <a:p>
            <a:pPr marL="1090613" lvl="2" indent="-233363"/>
            <a:r>
              <a:rPr lang="en-ZA" sz="1600" dirty="0">
                <a:cs typeface="Times New Roman" pitchFamily="18" charset="0"/>
              </a:rPr>
              <a:t>Evaluations</a:t>
            </a:r>
          </a:p>
          <a:p>
            <a:pPr marL="862013" lvl="1" indent="-234950">
              <a:buFont typeface="+mj-lt"/>
              <a:buAutoNum type="arabicPeriod"/>
            </a:pPr>
            <a:endParaRPr lang="en-ZA" sz="1600" dirty="0">
              <a:cs typeface="Times New Roman" pitchFamily="18" charset="0"/>
            </a:endParaRPr>
          </a:p>
          <a:p>
            <a:pPr marL="862013" lvl="1" indent="-234950">
              <a:buFont typeface="+mj-lt"/>
              <a:buAutoNum type="arabicPeriod"/>
            </a:pPr>
            <a:endParaRPr lang="en-ZA" sz="1600" dirty="0">
              <a:cs typeface="Times New Roman" pitchFamily="18" charset="0"/>
            </a:endParaRPr>
          </a:p>
          <a:p>
            <a:pPr marL="0" indent="0">
              <a:buFont typeface="Arial" panose="020B0604020202020204" pitchFamily="34" charset="0"/>
              <a:buNone/>
            </a:pPr>
            <a:endParaRPr lang="en-ZA" sz="1600" dirty="0"/>
          </a:p>
        </p:txBody>
      </p:sp>
    </p:spTree>
    <p:extLst>
      <p:ext uri="{BB962C8B-B14F-4D97-AF65-F5344CB8AC3E}">
        <p14:creationId xmlns:p14="http://schemas.microsoft.com/office/powerpoint/2010/main" val="195698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1E47F-A43B-4BF4-B2AD-712B5D4BAB4C}"/>
              </a:ext>
            </a:extLst>
          </p:cNvPr>
          <p:cNvSpPr>
            <a:spLocks noGrp="1"/>
          </p:cNvSpPr>
          <p:nvPr>
            <p:ph type="title"/>
          </p:nvPr>
        </p:nvSpPr>
        <p:spPr>
          <a:xfrm>
            <a:off x="442913" y="441325"/>
            <a:ext cx="9344182" cy="1223964"/>
          </a:xfrm>
        </p:spPr>
        <p:txBody>
          <a:bodyPr anchor="ctr">
            <a:noAutofit/>
          </a:bodyPr>
          <a:lstStyle/>
          <a:p>
            <a:r>
              <a:rPr lang="en-US" sz="3600" b="0" dirty="0">
                <a:solidFill>
                  <a:schemeClr val="accent1">
                    <a:lumMod val="75000"/>
                  </a:schemeClr>
                </a:solidFill>
              </a:rPr>
              <a:t>FGH Health Management Mentoring Program Findings in 2015</a:t>
            </a:r>
            <a:endParaRPr lang="pt-PT" sz="3600" b="0" dirty="0">
              <a:solidFill>
                <a:schemeClr val="accent1">
                  <a:lumMod val="75000"/>
                </a:schemeClr>
              </a:solidFill>
            </a:endParaRPr>
          </a:p>
        </p:txBody>
      </p:sp>
      <p:pic>
        <p:nvPicPr>
          <p:cNvPr id="1026" name="Picture 2" descr="An external file that holds a picture, illustration, etc.&#10;Object name is IJHPM-4-353-g002.jpg">
            <a:extLst>
              <a:ext uri="{FF2B5EF4-FFF2-40B4-BE49-F238E27FC236}">
                <a16:creationId xmlns:a16="http://schemas.microsoft.com/office/drawing/2014/main" id="{DC68BEFE-BCC7-4B1E-B22D-E1728E604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838" y="1444421"/>
            <a:ext cx="6328016" cy="43358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C32B7D8-0BED-429A-B805-004951AE496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21335461">
            <a:off x="214050" y="1885950"/>
            <a:ext cx="5455809" cy="2344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F7F1FD95-E14E-4E02-AE82-D34DE898EAF6}"/>
              </a:ext>
            </a:extLst>
          </p:cNvPr>
          <p:cNvSpPr/>
          <p:nvPr/>
        </p:nvSpPr>
        <p:spPr>
          <a:xfrm>
            <a:off x="180752" y="4628356"/>
            <a:ext cx="5654085" cy="1754326"/>
          </a:xfrm>
          <a:prstGeom prst="rect">
            <a:avLst/>
          </a:prstGeom>
        </p:spPr>
        <p:txBody>
          <a:bodyPr wrap="square">
            <a:spAutoFit/>
          </a:bodyPr>
          <a:lstStyle/>
          <a:p>
            <a:r>
              <a:rPr lang="en-US" dirty="0">
                <a:solidFill>
                  <a:srgbClr val="212121"/>
                </a:solidFill>
                <a:latin typeface="Arial" panose="020B0604020202020204" pitchFamily="34" charset="0"/>
                <a:cs typeface="Arial" panose="020B0604020202020204" pitchFamily="34" charset="0"/>
              </a:rPr>
              <a:t>As part of the Health Management Mentoring program planning process, numerous interrelated constraints to effective HR management were identified through conversations between members of the FGH leadership and local government health workers</a:t>
            </a:r>
            <a:endParaRPr lang="pt-PT"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2BC9370-A0F4-4F53-B0F5-823B311B3D72}"/>
              </a:ext>
            </a:extLst>
          </p:cNvPr>
          <p:cNvSpPr/>
          <p:nvPr/>
        </p:nvSpPr>
        <p:spPr>
          <a:xfrm>
            <a:off x="5962673" y="5797141"/>
            <a:ext cx="6229327" cy="954107"/>
          </a:xfrm>
          <a:prstGeom prst="rect">
            <a:avLst/>
          </a:prstGeom>
        </p:spPr>
        <p:txBody>
          <a:bodyPr wrap="square">
            <a:spAutoFit/>
          </a:bodyPr>
          <a:lstStyle/>
          <a:p>
            <a:r>
              <a:rPr lang="en-US" sz="1400" dirty="0">
                <a:solidFill>
                  <a:srgbClr val="333333"/>
                </a:solidFill>
                <a:latin typeface="Arial" panose="020B0604020202020204" pitchFamily="34" charset="0"/>
                <a:cs typeface="Arial" panose="020B0604020202020204" pitchFamily="34" charset="0"/>
              </a:rPr>
              <a:t>Identified Human Resource challenges leading to poor performance in health system management. Darker gray represents areas amenable to change through targeted interventions by the Health Management Mentorship (HMM) program.</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04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FA3C-D1B5-424E-94E7-83EEC4AB6051}"/>
              </a:ext>
            </a:extLst>
          </p:cNvPr>
          <p:cNvSpPr>
            <a:spLocks noGrp="1"/>
          </p:cNvSpPr>
          <p:nvPr>
            <p:ph type="title"/>
          </p:nvPr>
        </p:nvSpPr>
        <p:spPr>
          <a:xfrm>
            <a:off x="442912" y="441325"/>
            <a:ext cx="9421849" cy="1223964"/>
          </a:xfrm>
        </p:spPr>
        <p:txBody>
          <a:bodyPr anchor="ctr">
            <a:noAutofit/>
          </a:bodyPr>
          <a:lstStyle/>
          <a:p>
            <a:r>
              <a:rPr lang="en-US" sz="3600" b="0" dirty="0">
                <a:solidFill>
                  <a:schemeClr val="accent1">
                    <a:lumMod val="75000"/>
                  </a:schemeClr>
                </a:solidFill>
              </a:rPr>
              <a:t>FGH Strategy for Sustainable HRH and Financial Management Support </a:t>
            </a:r>
            <a:endParaRPr lang="pt-PT" sz="3600" b="0" dirty="0">
              <a:solidFill>
                <a:schemeClr val="accent1">
                  <a:lumMod val="75000"/>
                </a:schemeClr>
              </a:solidFill>
            </a:endParaRPr>
          </a:p>
        </p:txBody>
      </p:sp>
      <p:pic>
        <p:nvPicPr>
          <p:cNvPr id="5" name="Picture 4">
            <a:extLst>
              <a:ext uri="{FF2B5EF4-FFF2-40B4-BE49-F238E27FC236}">
                <a16:creationId xmlns:a16="http://schemas.microsoft.com/office/drawing/2014/main" id="{BCC57425-98BB-4FCA-9E6B-675A290545D6}"/>
              </a:ext>
            </a:extLst>
          </p:cNvPr>
          <p:cNvPicPr>
            <a:picLocks noChangeAspect="1"/>
          </p:cNvPicPr>
          <p:nvPr/>
        </p:nvPicPr>
        <p:blipFill>
          <a:blip r:embed="rId2"/>
          <a:stretch>
            <a:fillRect/>
          </a:stretch>
        </p:blipFill>
        <p:spPr>
          <a:xfrm>
            <a:off x="6195913" y="2409063"/>
            <a:ext cx="5828299" cy="310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70A06D27-39D6-4CC9-9082-9583D3922072}"/>
              </a:ext>
            </a:extLst>
          </p:cNvPr>
          <p:cNvSpPr>
            <a:spLocks noGrp="1"/>
          </p:cNvSpPr>
          <p:nvPr>
            <p:ph sz="quarter" idx="13"/>
          </p:nvPr>
        </p:nvSpPr>
        <p:spPr>
          <a:xfrm>
            <a:off x="442918" y="2097091"/>
            <a:ext cx="5828299" cy="4103687"/>
          </a:xfrm>
        </p:spPr>
        <p:txBody>
          <a:bodyPr>
            <a:normAutofit fontScale="92500" lnSpcReduction="10000"/>
          </a:bodyPr>
          <a:lstStyle/>
          <a:p>
            <a:pPr marL="342900" indent="-342900">
              <a:buFont typeface="Arial" panose="020B0604020202020204" pitchFamily="34" charset="0"/>
              <a:buChar char="•"/>
            </a:pPr>
            <a:r>
              <a:rPr lang="en-US" dirty="0"/>
              <a:t>Strategy developed to mitigate identified barriers leading to poor performance in health systems management</a:t>
            </a:r>
          </a:p>
          <a:p>
            <a:pPr marL="1028700" lvl="1" indent="-342900"/>
            <a:r>
              <a:rPr lang="en-US" dirty="0"/>
              <a:t>Initiated in 2014 and enhanced in 2015</a:t>
            </a:r>
          </a:p>
          <a:p>
            <a:pPr marL="457200" indent="-457200">
              <a:buFont typeface="+mj-lt"/>
              <a:buAutoNum type="arabicPeriod"/>
            </a:pPr>
            <a:r>
              <a:rPr lang="en-US" dirty="0"/>
              <a:t>Provision of supplementary financing to support Human Resources for Health (HRH) and other operational expenses through direct sub-agreements with district health authorities</a:t>
            </a:r>
          </a:p>
          <a:p>
            <a:pPr marL="457200" indent="-457200">
              <a:buFont typeface="+mj-lt"/>
              <a:buAutoNum type="arabicPeriod"/>
            </a:pPr>
            <a:r>
              <a:rPr lang="en-US" dirty="0"/>
              <a:t>Establishment of a Health Management Mentoring Program to enhance administrative and financial capacity</a:t>
            </a:r>
          </a:p>
          <a:p>
            <a:pPr marL="457200" indent="-457200">
              <a:buFont typeface="+mj-lt"/>
              <a:buAutoNum type="arabicPeriod"/>
            </a:pPr>
            <a:r>
              <a:rPr lang="en-US" dirty="0"/>
              <a:t>Implementation of a Clinical Mentoring Program to enhance providers skills</a:t>
            </a:r>
          </a:p>
          <a:p>
            <a:pPr marL="1485900" lvl="2" indent="-342900">
              <a:buFont typeface="+mj-lt"/>
              <a:buAutoNum type="arabicPeriod"/>
            </a:pPr>
            <a:endParaRPr lang="en-US" dirty="0"/>
          </a:p>
          <a:p>
            <a:pPr marL="457200" indent="-457200">
              <a:buFont typeface="+mj-lt"/>
              <a:buAutoNum type="arabicPeriod"/>
            </a:pPr>
            <a:endParaRPr lang="en-US" dirty="0"/>
          </a:p>
          <a:p>
            <a:pPr marL="1028700" lvl="1" indent="-342900"/>
            <a:endParaRPr lang="en-US" dirty="0"/>
          </a:p>
          <a:p>
            <a:pPr marL="1028700" lvl="1" indent="-342900"/>
            <a:endParaRPr lang="en-US" dirty="0"/>
          </a:p>
        </p:txBody>
      </p:sp>
    </p:spTree>
    <p:extLst>
      <p:ext uri="{BB962C8B-B14F-4D97-AF65-F5344CB8AC3E}">
        <p14:creationId xmlns:p14="http://schemas.microsoft.com/office/powerpoint/2010/main" val="147938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3620FD-2565-42A6-97FE-55A4A37FABCD}"/>
              </a:ext>
            </a:extLst>
          </p:cNvPr>
          <p:cNvSpPr>
            <a:spLocks noGrp="1"/>
          </p:cNvSpPr>
          <p:nvPr>
            <p:ph sz="quarter" idx="13"/>
          </p:nvPr>
        </p:nvSpPr>
        <p:spPr>
          <a:xfrm>
            <a:off x="442917" y="1718427"/>
            <a:ext cx="11306175" cy="4584402"/>
          </a:xfrm>
        </p:spPr>
        <p:txBody>
          <a:bodyPr>
            <a:normAutofit fontScale="85000" lnSpcReduction="20000"/>
          </a:bodyPr>
          <a:lstStyle/>
          <a:p>
            <a:r>
              <a:rPr lang="en-US" b="1" dirty="0"/>
              <a:t>Recruitment and remuneration</a:t>
            </a:r>
          </a:p>
          <a:p>
            <a:pPr marL="342900" indent="-342900">
              <a:buFont typeface="Arial" panose="020B0604020202020204" pitchFamily="34" charset="0"/>
              <a:buChar char="•"/>
            </a:pPr>
            <a:r>
              <a:rPr lang="en-US" dirty="0"/>
              <a:t>Recruitment conducted by district health authorities (DHA) after agreeing on needs with FGH</a:t>
            </a:r>
          </a:p>
          <a:p>
            <a:pPr marL="342900" indent="-342900">
              <a:buFont typeface="Arial" panose="020B0604020202020204" pitchFamily="34" charset="0"/>
              <a:buChar char="•"/>
            </a:pPr>
            <a:r>
              <a:rPr lang="en-US" dirty="0"/>
              <a:t>Personnel contracts are signed between DHA and the employee</a:t>
            </a:r>
          </a:p>
          <a:p>
            <a:pPr marL="342900" indent="-342900">
              <a:buFont typeface="Arial" panose="020B0604020202020204" pitchFamily="34" charset="0"/>
              <a:buChar char="•"/>
            </a:pPr>
            <a:r>
              <a:rPr lang="en-US" dirty="0"/>
              <a:t>Salaries and benefits follow Government of Mozambique rules and limits and are paid by DHA using FGH/PEPFAR funds.</a:t>
            </a:r>
          </a:p>
          <a:p>
            <a:r>
              <a:rPr lang="en-US" b="1" dirty="0"/>
              <a:t>Replacement</a:t>
            </a:r>
          </a:p>
          <a:p>
            <a:pPr marL="342900" indent="-342900">
              <a:buFont typeface="Arial" panose="020B0604020202020204" pitchFamily="34" charset="0"/>
              <a:buChar char="•"/>
            </a:pPr>
            <a:r>
              <a:rPr lang="en-US" dirty="0"/>
              <a:t>Personnel transfers to other health facilities require FGH agreement.</a:t>
            </a:r>
          </a:p>
          <a:p>
            <a:pPr marL="342900" indent="-342900">
              <a:buFont typeface="Arial" panose="020B0604020202020204" pitchFamily="34" charset="0"/>
              <a:buChar char="•"/>
            </a:pPr>
            <a:r>
              <a:rPr lang="en-US" dirty="0"/>
              <a:t>Once an employee funded by the sub-agreement is absorbed into the National Health System payroll, the position is replaced based on need.</a:t>
            </a:r>
          </a:p>
          <a:p>
            <a:r>
              <a:rPr lang="pt-PT" b="1" dirty="0" err="1"/>
              <a:t>Placement</a:t>
            </a:r>
            <a:r>
              <a:rPr lang="pt-PT" b="1" dirty="0"/>
              <a:t> and </a:t>
            </a:r>
            <a:r>
              <a:rPr lang="pt-PT" b="1" dirty="0" err="1"/>
              <a:t>Service</a:t>
            </a:r>
            <a:r>
              <a:rPr lang="pt-PT" b="1" dirty="0"/>
              <a:t> </a:t>
            </a:r>
            <a:r>
              <a:rPr lang="pt-PT" b="1" dirty="0" err="1"/>
              <a:t>Provision</a:t>
            </a:r>
            <a:endParaRPr lang="pt-PT" b="1" dirty="0"/>
          </a:p>
          <a:p>
            <a:pPr marL="342900" indent="-342900">
              <a:buFont typeface="Arial" panose="020B0604020202020204" pitchFamily="34" charset="0"/>
              <a:buChar char="•"/>
            </a:pPr>
            <a:r>
              <a:rPr lang="en-US" dirty="0"/>
              <a:t>Hired for direct service delivery at Maternal Child Health, Pediatric, Adolescent, Adult care and treatment ambulatory services.</a:t>
            </a:r>
          </a:p>
          <a:p>
            <a:r>
              <a:rPr lang="en-US" b="1" dirty="0"/>
              <a:t>Mentoring and Supervision </a:t>
            </a:r>
          </a:p>
          <a:p>
            <a:pPr marL="342900" indent="-342900">
              <a:buFont typeface="Arial" panose="020B0604020202020204" pitchFamily="34" charset="0"/>
              <a:buChar char="•"/>
            </a:pPr>
            <a:r>
              <a:rPr lang="en-US" dirty="0"/>
              <a:t>FGH district team members mentor the health professionals supported by this sub-agreement.</a:t>
            </a:r>
          </a:p>
          <a:p>
            <a:pPr marL="342900" indent="-342900">
              <a:buFont typeface="Arial" panose="020B0604020202020204" pitchFamily="34" charset="0"/>
              <a:buChar char="•"/>
            </a:pPr>
            <a:r>
              <a:rPr lang="en-US" dirty="0"/>
              <a:t>FGH, along with Provincial Health Authorities conduct supervision visits to these health professionals</a:t>
            </a:r>
          </a:p>
          <a:p>
            <a:endParaRPr lang="en-US" dirty="0"/>
          </a:p>
        </p:txBody>
      </p:sp>
      <p:sp>
        <p:nvSpPr>
          <p:cNvPr id="3" name="Title 2">
            <a:extLst>
              <a:ext uri="{FF2B5EF4-FFF2-40B4-BE49-F238E27FC236}">
                <a16:creationId xmlns:a16="http://schemas.microsoft.com/office/drawing/2014/main" id="{4A7FEB7B-076D-4239-9047-FDA85E7A44A2}"/>
              </a:ext>
            </a:extLst>
          </p:cNvPr>
          <p:cNvSpPr>
            <a:spLocks noGrp="1"/>
          </p:cNvSpPr>
          <p:nvPr>
            <p:ph type="title"/>
          </p:nvPr>
        </p:nvSpPr>
        <p:spPr>
          <a:xfrm>
            <a:off x="442913" y="441325"/>
            <a:ext cx="9411092" cy="1223964"/>
          </a:xfrm>
        </p:spPr>
        <p:txBody>
          <a:bodyPr anchor="ctr">
            <a:noAutofit/>
          </a:bodyPr>
          <a:lstStyle/>
          <a:p>
            <a:r>
              <a:rPr lang="en-US" sz="3600" dirty="0">
                <a:solidFill>
                  <a:schemeClr val="accent1">
                    <a:lumMod val="75000"/>
                  </a:schemeClr>
                </a:solidFill>
              </a:rPr>
              <a:t>Sub-agreements with District Health Authorities for HRH Support</a:t>
            </a:r>
            <a:endParaRPr lang="pt-PT" sz="3600" dirty="0">
              <a:solidFill>
                <a:schemeClr val="accent1">
                  <a:lumMod val="75000"/>
                </a:schemeClr>
              </a:solidFill>
            </a:endParaRPr>
          </a:p>
        </p:txBody>
      </p:sp>
    </p:spTree>
    <p:extLst>
      <p:ext uri="{BB962C8B-B14F-4D97-AF65-F5344CB8AC3E}">
        <p14:creationId xmlns:p14="http://schemas.microsoft.com/office/powerpoint/2010/main" val="144975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97470B-4AB5-4081-82B0-A6CD3960F3B2}"/>
              </a:ext>
            </a:extLst>
          </p:cNvPr>
          <p:cNvSpPr>
            <a:spLocks noGrp="1"/>
          </p:cNvSpPr>
          <p:nvPr>
            <p:ph sz="quarter" idx="13"/>
          </p:nvPr>
        </p:nvSpPr>
        <p:spPr>
          <a:xfrm>
            <a:off x="442917" y="2097091"/>
            <a:ext cx="11347464" cy="4103687"/>
          </a:xfrm>
        </p:spPr>
        <p:txBody>
          <a:bodyPr/>
          <a:lstStyle/>
          <a:p>
            <a:r>
              <a:rPr lang="en-US" dirty="0"/>
              <a:t>Mobile team that provides mentoring for HRH and financial management to DHA</a:t>
            </a:r>
          </a:p>
          <a:p>
            <a:pPr marL="342900" indent="-342900">
              <a:buFont typeface="Arial" panose="020B0604020202020204" pitchFamily="34" charset="0"/>
              <a:buChar char="•"/>
            </a:pPr>
            <a:r>
              <a:rPr lang="en-US" dirty="0"/>
              <a:t>Joint regular visits with Provincial Health Authorities to district teams</a:t>
            </a:r>
          </a:p>
          <a:p>
            <a:pPr marL="342900" indent="-342900">
              <a:buFont typeface="Arial" panose="020B0604020202020204" pitchFamily="34" charset="0"/>
              <a:buChar char="•"/>
            </a:pPr>
            <a:r>
              <a:rPr lang="en-US" dirty="0"/>
              <a:t>Ensure Adherence to budget provisions</a:t>
            </a:r>
          </a:p>
          <a:p>
            <a:pPr marL="342900" indent="-342900">
              <a:buFont typeface="Arial" panose="020B0604020202020204" pitchFamily="34" charset="0"/>
              <a:buChar char="•"/>
            </a:pPr>
            <a:r>
              <a:rPr lang="en-US" dirty="0"/>
              <a:t>Ensure funds are used within stipulated limits</a:t>
            </a:r>
          </a:p>
          <a:p>
            <a:pPr marL="342900" indent="-342900">
              <a:buFont typeface="Arial" panose="020B0604020202020204" pitchFamily="34" charset="0"/>
              <a:buChar char="•"/>
            </a:pPr>
            <a:r>
              <a:rPr lang="en-US" dirty="0"/>
              <a:t>Audits/documentation review</a:t>
            </a:r>
          </a:p>
          <a:p>
            <a:pPr marL="342900" indent="-342900">
              <a:buFont typeface="Arial" panose="020B0604020202020204" pitchFamily="34" charset="0"/>
              <a:buChar char="•"/>
            </a:pPr>
            <a:r>
              <a:rPr lang="en-US" dirty="0"/>
              <a:t>Procedural/management support and mentoring</a:t>
            </a:r>
          </a:p>
          <a:p>
            <a:r>
              <a:rPr lang="en-US" dirty="0"/>
              <a:t> </a:t>
            </a:r>
          </a:p>
          <a:p>
            <a:endParaRPr lang="en-US" dirty="0"/>
          </a:p>
          <a:p>
            <a:r>
              <a:rPr lang="en-US" dirty="0"/>
              <a:t> </a:t>
            </a:r>
          </a:p>
          <a:p>
            <a:endParaRPr lang="pt-PT" dirty="0"/>
          </a:p>
        </p:txBody>
      </p:sp>
      <p:sp>
        <p:nvSpPr>
          <p:cNvPr id="3" name="Title 2">
            <a:extLst>
              <a:ext uri="{FF2B5EF4-FFF2-40B4-BE49-F238E27FC236}">
                <a16:creationId xmlns:a16="http://schemas.microsoft.com/office/drawing/2014/main" id="{1F7F8212-6079-4EC4-AEBB-E952C244178B}"/>
              </a:ext>
            </a:extLst>
          </p:cNvPr>
          <p:cNvSpPr>
            <a:spLocks noGrp="1"/>
          </p:cNvSpPr>
          <p:nvPr>
            <p:ph type="title"/>
          </p:nvPr>
        </p:nvSpPr>
        <p:spPr>
          <a:xfrm>
            <a:off x="442913" y="441325"/>
            <a:ext cx="9583214" cy="1223964"/>
          </a:xfrm>
        </p:spPr>
        <p:txBody>
          <a:bodyPr anchor="ctr">
            <a:normAutofit/>
          </a:bodyPr>
          <a:lstStyle/>
          <a:p>
            <a:r>
              <a:rPr lang="en-US" sz="3600" dirty="0">
                <a:solidFill>
                  <a:schemeClr val="accent1">
                    <a:lumMod val="75000"/>
                  </a:schemeClr>
                </a:solidFill>
              </a:rPr>
              <a:t>Health Management Mentoring Program</a:t>
            </a:r>
            <a:endParaRPr lang="pt-PT" sz="3600" dirty="0">
              <a:solidFill>
                <a:schemeClr val="accent1">
                  <a:lumMod val="75000"/>
                </a:schemeClr>
              </a:solidFill>
            </a:endParaRPr>
          </a:p>
        </p:txBody>
      </p:sp>
    </p:spTree>
    <p:extLst>
      <p:ext uri="{BB962C8B-B14F-4D97-AF65-F5344CB8AC3E}">
        <p14:creationId xmlns:p14="http://schemas.microsoft.com/office/powerpoint/2010/main" val="72963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F8AC6-8938-40EE-92F8-725B545B43C3}"/>
              </a:ext>
            </a:extLst>
          </p:cNvPr>
          <p:cNvSpPr>
            <a:spLocks noGrp="1"/>
          </p:cNvSpPr>
          <p:nvPr>
            <p:ph sz="quarter" idx="13"/>
          </p:nvPr>
        </p:nvSpPr>
        <p:spPr>
          <a:xfrm>
            <a:off x="612243" y="1665289"/>
            <a:ext cx="6796979" cy="4367605"/>
          </a:xfrm>
        </p:spPr>
        <p:txBody>
          <a:bodyPr anchor="ctr">
            <a:normAutofit fontScale="92500" lnSpcReduction="10000"/>
          </a:bodyPr>
          <a:lstStyle/>
          <a:p>
            <a:pPr marL="342900" indent="-342900">
              <a:buFont typeface="Arial" panose="020B0604020202020204" pitchFamily="34" charset="0"/>
              <a:buChar char="•"/>
            </a:pPr>
            <a:r>
              <a:rPr lang="en-US" sz="2400" dirty="0"/>
              <a:t>FGH district-based team provides clinical mentoring to enhance technical skills of employees hired through sub-agreements.</a:t>
            </a:r>
          </a:p>
          <a:p>
            <a:pPr marL="342900" indent="-342900">
              <a:buFont typeface="Arial" panose="020B0604020202020204" pitchFamily="34" charset="0"/>
              <a:buChar char="•"/>
            </a:pPr>
            <a:r>
              <a:rPr lang="en-US" sz="2400" dirty="0"/>
              <a:t>Team includes physicians, clinical officers, psychologists, maternal and child health nurses, and pharmacy and laboratory officers.</a:t>
            </a:r>
          </a:p>
          <a:p>
            <a:pPr marL="342900" indent="-342900">
              <a:buFont typeface="Arial" panose="020B0604020202020204" pitchFamily="34" charset="0"/>
              <a:buChar char="•"/>
            </a:pPr>
            <a:r>
              <a:rPr lang="en-US" sz="2400" dirty="0"/>
              <a:t>Use of an internally developed mobile application for mentoring based on MOH-approved tools.</a:t>
            </a:r>
          </a:p>
          <a:p>
            <a:pPr marL="342900" indent="-342900">
              <a:buFont typeface="Arial" panose="020B0604020202020204" pitchFamily="34" charset="0"/>
              <a:buChar char="•"/>
            </a:pPr>
            <a:r>
              <a:rPr lang="en-US" sz="2400" dirty="0"/>
              <a:t>Mentoring mobile applications is now being adapted for nationwide implementation under the leadership of the MOH</a:t>
            </a:r>
          </a:p>
        </p:txBody>
      </p:sp>
      <p:sp>
        <p:nvSpPr>
          <p:cNvPr id="3" name="Title 2">
            <a:extLst>
              <a:ext uri="{FF2B5EF4-FFF2-40B4-BE49-F238E27FC236}">
                <a16:creationId xmlns:a16="http://schemas.microsoft.com/office/drawing/2014/main" id="{EF649858-B8AD-4998-8BCD-0B12E3006D1D}"/>
              </a:ext>
            </a:extLst>
          </p:cNvPr>
          <p:cNvSpPr>
            <a:spLocks noGrp="1"/>
          </p:cNvSpPr>
          <p:nvPr>
            <p:ph type="title"/>
          </p:nvPr>
        </p:nvSpPr>
        <p:spPr/>
        <p:txBody>
          <a:bodyPr anchor="ctr">
            <a:normAutofit/>
          </a:bodyPr>
          <a:lstStyle/>
          <a:p>
            <a:r>
              <a:rPr lang="pt-PT" sz="3600" dirty="0">
                <a:solidFill>
                  <a:schemeClr val="accent1">
                    <a:lumMod val="75000"/>
                  </a:schemeClr>
                </a:solidFill>
              </a:rPr>
              <a:t>Clinical </a:t>
            </a:r>
            <a:r>
              <a:rPr lang="pt-PT" sz="3600" dirty="0" err="1">
                <a:solidFill>
                  <a:schemeClr val="accent1">
                    <a:lumMod val="75000"/>
                  </a:schemeClr>
                </a:solidFill>
              </a:rPr>
              <a:t>Mentoring</a:t>
            </a:r>
            <a:r>
              <a:rPr lang="pt-PT" sz="3600" dirty="0">
                <a:solidFill>
                  <a:schemeClr val="accent1">
                    <a:lumMod val="75000"/>
                  </a:schemeClr>
                </a:solidFill>
              </a:rPr>
              <a:t> </a:t>
            </a:r>
            <a:r>
              <a:rPr lang="pt-PT" sz="3600" dirty="0" err="1">
                <a:solidFill>
                  <a:schemeClr val="accent1">
                    <a:lumMod val="75000"/>
                  </a:schemeClr>
                </a:solidFill>
              </a:rPr>
              <a:t>Program</a:t>
            </a:r>
            <a:endParaRPr lang="pt-PT" sz="3600" dirty="0">
              <a:solidFill>
                <a:schemeClr val="accent1">
                  <a:lumMod val="75000"/>
                </a:schemeClr>
              </a:solidFill>
            </a:endParaRPr>
          </a:p>
        </p:txBody>
      </p:sp>
      <p:pic>
        <p:nvPicPr>
          <p:cNvPr id="7" name="Picture 2" descr="Comprimido, Dispositivo, Tecnologia, Computador">
            <a:extLst>
              <a:ext uri="{FF2B5EF4-FFF2-40B4-BE49-F238E27FC236}">
                <a16:creationId xmlns:a16="http://schemas.microsoft.com/office/drawing/2014/main" id="{85697CC2-D1CD-42DA-822E-19DDC244C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4565" y="1560825"/>
            <a:ext cx="4234522" cy="5145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B62BE3-00C4-437F-8748-331CB3220467}"/>
              </a:ext>
            </a:extLst>
          </p:cNvPr>
          <p:cNvPicPr>
            <a:picLocks noChangeAspect="1"/>
          </p:cNvPicPr>
          <p:nvPr/>
        </p:nvPicPr>
        <p:blipFill rotWithShape="1">
          <a:blip r:embed="rId3"/>
          <a:srcRect l="1" r="51811" b="49229"/>
          <a:stretch/>
        </p:blipFill>
        <p:spPr>
          <a:xfrm>
            <a:off x="8208715" y="1914861"/>
            <a:ext cx="2880757" cy="4118033"/>
          </a:xfrm>
          <a:prstGeom prst="rect">
            <a:avLst/>
          </a:prstGeom>
        </p:spPr>
      </p:pic>
    </p:spTree>
    <p:extLst>
      <p:ext uri="{BB962C8B-B14F-4D97-AF65-F5344CB8AC3E}">
        <p14:creationId xmlns:p14="http://schemas.microsoft.com/office/powerpoint/2010/main" val="147162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218830-C53A-4211-A085-EFB44A11AF71}"/>
              </a:ext>
            </a:extLst>
          </p:cNvPr>
          <p:cNvSpPr>
            <a:spLocks noGrp="1"/>
          </p:cNvSpPr>
          <p:nvPr>
            <p:ph type="title"/>
          </p:nvPr>
        </p:nvSpPr>
        <p:spPr>
          <a:xfrm>
            <a:off x="432078" y="450571"/>
            <a:ext cx="10269416" cy="1223964"/>
          </a:xfrm>
        </p:spPr>
        <p:txBody>
          <a:bodyPr anchor="ctr">
            <a:normAutofit/>
          </a:bodyPr>
          <a:lstStyle/>
          <a:p>
            <a:r>
              <a:rPr lang="en-US" sz="3600" dirty="0">
                <a:solidFill>
                  <a:schemeClr val="accent1">
                    <a:lumMod val="75000"/>
                  </a:schemeClr>
                </a:solidFill>
              </a:rPr>
              <a:t>Number of HRH Supported Through Sub-agreements</a:t>
            </a:r>
          </a:p>
        </p:txBody>
      </p:sp>
      <p:graphicFrame>
        <p:nvGraphicFramePr>
          <p:cNvPr id="4" name="Chart 3">
            <a:extLst>
              <a:ext uri="{FF2B5EF4-FFF2-40B4-BE49-F238E27FC236}">
                <a16:creationId xmlns:a16="http://schemas.microsoft.com/office/drawing/2014/main" id="{C9BF4917-9D44-49C3-9A0E-ACA111D04F2C}"/>
              </a:ext>
            </a:extLst>
          </p:cNvPr>
          <p:cNvGraphicFramePr>
            <a:graphicFrameLocks/>
          </p:cNvGraphicFramePr>
          <p:nvPr>
            <p:extLst>
              <p:ext uri="{D42A27DB-BD31-4B8C-83A1-F6EECF244321}">
                <p14:modId xmlns:p14="http://schemas.microsoft.com/office/powerpoint/2010/main" val="1729032883"/>
              </p:ext>
            </p:extLst>
          </p:nvPr>
        </p:nvGraphicFramePr>
        <p:xfrm>
          <a:off x="0" y="1635342"/>
          <a:ext cx="6721895" cy="47513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80C9C51-1789-46A0-A766-1ED0B844F6BC}"/>
              </a:ext>
            </a:extLst>
          </p:cNvPr>
          <p:cNvSpPr txBox="1"/>
          <p:nvPr/>
        </p:nvSpPr>
        <p:spPr>
          <a:xfrm>
            <a:off x="6832315" y="2264690"/>
            <a:ext cx="5219272" cy="310854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t>The number of HRH supported saw a significant increase in 2021 as a response to the COVID-19 pandemic.</a:t>
            </a:r>
          </a:p>
          <a:p>
            <a:pPr marL="285750" indent="-285750">
              <a:spcAft>
                <a:spcPts val="1200"/>
              </a:spcAft>
              <a:buFont typeface="Arial" panose="020B0604020202020204" pitchFamily="34" charset="0"/>
              <a:buChar char="•"/>
            </a:pPr>
            <a:r>
              <a:rPr lang="en-US" sz="1600" dirty="0"/>
              <a:t>Health providers were allocated to perform community ART distribution and support activities at health facilities to mitigate the impact of the pandemic. </a:t>
            </a:r>
          </a:p>
          <a:p>
            <a:pPr marL="285750" indent="-285750">
              <a:spcAft>
                <a:spcPts val="1200"/>
              </a:spcAft>
              <a:buFont typeface="Arial" panose="020B0604020202020204" pitchFamily="34" charset="0"/>
              <a:buChar char="•"/>
            </a:pPr>
            <a:r>
              <a:rPr lang="en-US" sz="1600" dirty="0"/>
              <a:t>Absorption rates of HRH into the National Health System are dependent on existing vacancies. This fluctuates annually based on the capacity of the health system.</a:t>
            </a:r>
          </a:p>
        </p:txBody>
      </p:sp>
    </p:spTree>
    <p:extLst>
      <p:ext uri="{BB962C8B-B14F-4D97-AF65-F5344CB8AC3E}">
        <p14:creationId xmlns:p14="http://schemas.microsoft.com/office/powerpoint/2010/main" val="53740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1EED55-D3B1-4215-AD7C-F0F12368F231}"/>
              </a:ext>
            </a:extLst>
          </p:cNvPr>
          <p:cNvSpPr>
            <a:spLocks noGrp="1"/>
          </p:cNvSpPr>
          <p:nvPr>
            <p:ph sz="quarter" idx="13"/>
          </p:nvPr>
        </p:nvSpPr>
        <p:spPr>
          <a:xfrm>
            <a:off x="442917" y="1818043"/>
            <a:ext cx="10164123" cy="4598632"/>
          </a:xfrm>
        </p:spPr>
        <p:txBody>
          <a:bodyPr>
            <a:normAutofit fontScale="92500" lnSpcReduction="10000"/>
          </a:bodyPr>
          <a:lstStyle/>
          <a:p>
            <a:pPr marL="342900" indent="-342900">
              <a:buFont typeface="Arial" panose="020B0604020202020204" pitchFamily="34" charset="0"/>
              <a:buChar char="•"/>
            </a:pPr>
            <a:r>
              <a:rPr lang="en-US" dirty="0"/>
              <a:t>Zambézia Province has advanced significantly in epidemic control against other provinces in the north of Mozambique.</a:t>
            </a:r>
          </a:p>
          <a:p>
            <a:pPr marL="342900" indent="-342900">
              <a:buFont typeface="Arial" panose="020B0604020202020204" pitchFamily="34" charset="0"/>
              <a:buChar char="•"/>
            </a:pPr>
            <a:r>
              <a:rPr lang="en-US" dirty="0"/>
              <a:t>Pilot intervention to transition CDC support from international NGOs to local entities</a:t>
            </a:r>
          </a:p>
          <a:p>
            <a:pPr marL="342900" indent="-342900">
              <a:buFont typeface="Arial" panose="020B0604020202020204" pitchFamily="34" charset="0"/>
              <a:buChar char="•"/>
            </a:pPr>
            <a:r>
              <a:rPr lang="en-US" dirty="0"/>
              <a:t>Since October 2023, FGH is piloting the complete transition of funding to Provincial and District Health Authorities in one district</a:t>
            </a:r>
          </a:p>
          <a:p>
            <a:pPr marL="342900" indent="-342900">
              <a:buFont typeface="Arial" panose="020B0604020202020204" pitchFamily="34" charset="0"/>
              <a:buChar char="•"/>
            </a:pPr>
            <a:r>
              <a:rPr lang="en-US" dirty="0"/>
              <a:t>District health authorities sub-agreement to support HRH transitioned from FGH to Provincial Health Authorities which now directly receive CDC/PEPFAR Funds</a:t>
            </a:r>
          </a:p>
          <a:p>
            <a:pPr marL="1028700" lvl="1" indent="-342900"/>
            <a:r>
              <a:rPr lang="en-US" dirty="0"/>
              <a:t>Districts already have experience with management of these sub-agreements	</a:t>
            </a:r>
          </a:p>
          <a:p>
            <a:pPr marL="342900" indent="-342900">
              <a:buFont typeface="Arial" panose="020B0604020202020204" pitchFamily="34" charset="0"/>
              <a:buChar char="•"/>
            </a:pPr>
            <a:r>
              <a:rPr lang="en-US" dirty="0"/>
              <a:t>FGH Health Management Mentoring team now supports provincial health authorities in the management of the sub-agreement</a:t>
            </a:r>
          </a:p>
          <a:p>
            <a:pPr marL="342900" indent="-342900">
              <a:buFont typeface="Arial" panose="020B0604020202020204" pitchFamily="34" charset="0"/>
              <a:buChar char="•"/>
            </a:pPr>
            <a:r>
              <a:rPr lang="en-US" dirty="0"/>
              <a:t>FGH Clinical Mentoring team now supports district health authorities mentors who provide direct mentoring to staff from graduated health facilities</a:t>
            </a:r>
          </a:p>
          <a:p>
            <a:pPr marL="342900" indent="-342900">
              <a:buFont typeface="Arial" panose="020B0604020202020204" pitchFamily="34" charset="0"/>
              <a:buChar char="•"/>
            </a:pPr>
            <a:r>
              <a:rPr lang="en-US" dirty="0"/>
              <a:t>Intervention will be expanded to a total of five districts in the next funding cycle</a:t>
            </a:r>
          </a:p>
          <a:p>
            <a:pPr marL="1028700" lvl="1" indent="-342900"/>
            <a:endParaRPr lang="en-US" dirty="0"/>
          </a:p>
        </p:txBody>
      </p:sp>
      <p:sp>
        <p:nvSpPr>
          <p:cNvPr id="3" name="Title 2">
            <a:extLst>
              <a:ext uri="{FF2B5EF4-FFF2-40B4-BE49-F238E27FC236}">
                <a16:creationId xmlns:a16="http://schemas.microsoft.com/office/drawing/2014/main" id="{451A9F9F-5C25-468E-AD09-A81BBD3B5D9D}"/>
              </a:ext>
            </a:extLst>
          </p:cNvPr>
          <p:cNvSpPr>
            <a:spLocks noGrp="1"/>
          </p:cNvSpPr>
          <p:nvPr>
            <p:ph type="title"/>
          </p:nvPr>
        </p:nvSpPr>
        <p:spPr/>
        <p:txBody>
          <a:bodyPr anchor="ctr">
            <a:normAutofit/>
          </a:bodyPr>
          <a:lstStyle/>
          <a:p>
            <a:r>
              <a:rPr lang="en-US" sz="3600" dirty="0">
                <a:solidFill>
                  <a:schemeClr val="accent1">
                    <a:lumMod val="75000"/>
                  </a:schemeClr>
                </a:solidFill>
              </a:rPr>
              <a:t>Transition of PEPFAR Support from FGH to Local Entities </a:t>
            </a:r>
          </a:p>
        </p:txBody>
      </p:sp>
    </p:spTree>
    <p:extLst>
      <p:ext uri="{BB962C8B-B14F-4D97-AF65-F5344CB8AC3E}">
        <p14:creationId xmlns:p14="http://schemas.microsoft.com/office/powerpoint/2010/main" val="897124653"/>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DS-2024-Speaker-Oral-Abstract-template_Verdana.pptx" id="{D9B97BF0-DB50-F745-BF0F-0D1A065B25FE}" vid="{B43CC7F5-5CDE-164C-97FD-C0B942123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70b769f-9cc8-4d08-a557-e0664d0fd7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F9C07A3F207CC44B60E3B7C9F155D1E" ma:contentTypeVersion="5" ma:contentTypeDescription="Crie um novo documento." ma:contentTypeScope="" ma:versionID="32dc2c5d585300b4885bc41ed8b00887">
  <xsd:schema xmlns:xsd="http://www.w3.org/2001/XMLSchema" xmlns:xs="http://www.w3.org/2001/XMLSchema" xmlns:p="http://schemas.microsoft.com/office/2006/metadata/properties" xmlns:ns3="e70b769f-9cc8-4d08-a557-e0664d0fd71c" targetNamespace="http://schemas.microsoft.com/office/2006/metadata/properties" ma:root="true" ma:fieldsID="a1be89fd6834a898641fe693377a081a" ns3:_="">
    <xsd:import namespace="e70b769f-9cc8-4d08-a557-e0664d0fd71c"/>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0b769f-9cc8-4d08-a557-e0664d0f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45B4C6-4119-48F6-8813-0BB67E193D37}">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e70b769f-9cc8-4d08-a557-e0664d0fd71c"/>
  </ds:schemaRefs>
</ds:datastoreItem>
</file>

<file path=customXml/itemProps2.xml><?xml version="1.0" encoding="utf-8"?>
<ds:datastoreItem xmlns:ds="http://schemas.openxmlformats.org/officeDocument/2006/customXml" ds:itemID="{ADB6E4CC-15B4-485E-B136-AE4549FF1D97}">
  <ds:schemaRefs>
    <ds:schemaRef ds:uri="http://schemas.microsoft.com/sharepoint/v3/contenttype/forms"/>
  </ds:schemaRefs>
</ds:datastoreItem>
</file>

<file path=customXml/itemProps3.xml><?xml version="1.0" encoding="utf-8"?>
<ds:datastoreItem xmlns:ds="http://schemas.openxmlformats.org/officeDocument/2006/customXml" ds:itemID="{2B9C15AD-E9DA-4AFF-8BFD-A4BA0EACF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0b769f-9cc8-4d08-a557-e0664d0fd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AIDS-2024-Speaker-Oral-Abstract-template_Verdana</Template>
  <TotalTime>0</TotalTime>
  <Words>1015</Words>
  <Application>Microsoft Office PowerPoint</Application>
  <PresentationFormat>Widescreen</PresentationFormat>
  <Paragraphs>99</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Courier New</vt:lpstr>
      <vt:lpstr>IAS Ribbon Sans Bold</vt:lpstr>
      <vt:lpstr>IAS Ribbon Sans Regular</vt:lpstr>
      <vt:lpstr>Times New Roman</vt:lpstr>
      <vt:lpstr>Verdana</vt:lpstr>
      <vt:lpstr>Verdana Bold</vt:lpstr>
      <vt:lpstr>IAS2023</vt:lpstr>
      <vt:lpstr>Building Local Capacity: Strategies for Transitioning Human Resources for Health and Technical Support in HIV Programs within Resource Constrained Settings</vt:lpstr>
      <vt:lpstr>Friends in Global Health –  Avante Program </vt:lpstr>
      <vt:lpstr>FGH Health Management Mentoring Program Findings in 2015</vt:lpstr>
      <vt:lpstr>FGH Strategy for Sustainable HRH and Financial Management Support </vt:lpstr>
      <vt:lpstr>Sub-agreements with District Health Authorities for HRH Support</vt:lpstr>
      <vt:lpstr>Health Management Mentoring Program</vt:lpstr>
      <vt:lpstr>Clinical Mentoring Program</vt:lpstr>
      <vt:lpstr>Number of HRH Supported Through Sub-agreements</vt:lpstr>
      <vt:lpstr>Transition of PEPFAR Support from FGH to Local Entities </vt:lpstr>
      <vt:lpstr>Number of Persons on ART in Transitioned District</vt:lpstr>
      <vt:lpstr>Conclusions and Next Steps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Jose  Tique</dc:creator>
  <cp:lastModifiedBy>Preview 8 Rack 2</cp:lastModifiedBy>
  <cp:revision>252</cp:revision>
  <dcterms:created xsi:type="dcterms:W3CDTF">2024-05-29T07:45:36Z</dcterms:created>
  <dcterms:modified xsi:type="dcterms:W3CDTF">2024-07-18T12:45:12Z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2024-06-03T23:10:15Z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9b460d09-8859-4794-a2c3-a47c5ae7c741</vt:lpwstr>
  </property>
  <property fmtid="{D5CDD505-2E9C-101B-9397-08002B2CF9AE}" pid="8" name="MSIP_Label_792c8cef-6f2b-4af1-b4ac-d815ff795cd6_ContentBits">
    <vt:lpwstr>0</vt:lpwstr>
  </property>
  <property fmtid="{D5CDD505-2E9C-101B-9397-08002B2CF9AE}" pid="9" name="ContentTypeId">
    <vt:lpwstr>0x0101009F9C07A3F207CC44B60E3B7C9F155D1E</vt:lpwstr>
  </property>
</Properties>
</file>