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80" r:id="rId1"/>
  </p:sldMasterIdLst>
  <p:notesMasterIdLst>
    <p:notesMasterId r:id="rId20"/>
  </p:notesMasterIdLst>
  <p:sldIdLst>
    <p:sldId id="266" r:id="rId2"/>
    <p:sldId id="273" r:id="rId3"/>
    <p:sldId id="2261" r:id="rId4"/>
    <p:sldId id="2262" r:id="rId5"/>
    <p:sldId id="2263" r:id="rId6"/>
    <p:sldId id="2266" r:id="rId7"/>
    <p:sldId id="292" r:id="rId8"/>
    <p:sldId id="2267" r:id="rId9"/>
    <p:sldId id="2271" r:id="rId10"/>
    <p:sldId id="2220" r:id="rId11"/>
    <p:sldId id="2268" r:id="rId12"/>
    <p:sldId id="2269" r:id="rId13"/>
    <p:sldId id="267" r:id="rId14"/>
    <p:sldId id="281" r:id="rId15"/>
    <p:sldId id="2270" r:id="rId16"/>
    <p:sldId id="2273" r:id="rId17"/>
    <p:sldId id="2247" r:id="rId18"/>
    <p:sldId id="258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90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–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5AB1C69-6EDB-4FF4-983F-18BD219EF322}" styleName="Medium Style 2 –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811"/>
    <p:restoredTop sz="96327"/>
  </p:normalViewPr>
  <p:slideViewPr>
    <p:cSldViewPr snapToGrid="0" snapToObjects="1">
      <p:cViewPr varScale="1">
        <p:scale>
          <a:sx n="120" d="100"/>
          <a:sy n="120" d="100"/>
        </p:scale>
        <p:origin x="588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433308-AC64-3449-9242-8EF9B212AC6B}" type="doc">
      <dgm:prSet loTypeId="urn:microsoft.com/office/officeart/2008/layout/VerticalCurvedLis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85AA7DA-586B-4141-B871-B3425AF25697}">
      <dgm:prSet phldrT="[Text]"/>
      <dgm:spPr>
        <a:solidFill>
          <a:srgbClr val="00B0F0"/>
        </a:solidFill>
      </dgm:spPr>
      <dgm:t>
        <a:bodyPr/>
        <a:lstStyle/>
        <a:p>
          <a:r>
            <a:rPr lang="en-GB" dirty="0"/>
            <a:t>The worker; defined by formal education attained - doctors, nurses etc</a:t>
          </a:r>
        </a:p>
      </dgm:t>
    </dgm:pt>
    <dgm:pt modelId="{A4A5E71A-AE08-784C-9C01-3D50DD1A17C3}" type="parTrans" cxnId="{02FBFDB9-A9A3-FE4F-8282-4488B282E6C6}">
      <dgm:prSet/>
      <dgm:spPr/>
      <dgm:t>
        <a:bodyPr/>
        <a:lstStyle/>
        <a:p>
          <a:endParaRPr lang="en-GB"/>
        </a:p>
      </dgm:t>
    </dgm:pt>
    <dgm:pt modelId="{60021B01-7391-4F47-AD37-10CFFF8AEACA}" type="sibTrans" cxnId="{02FBFDB9-A9A3-FE4F-8282-4488B282E6C6}">
      <dgm:prSet/>
      <dgm:spPr/>
      <dgm:t>
        <a:bodyPr/>
        <a:lstStyle/>
        <a:p>
          <a:endParaRPr lang="en-GB"/>
        </a:p>
      </dgm:t>
    </dgm:pt>
    <dgm:pt modelId="{1254FD5B-D267-0748-839B-975CE5278497}">
      <dgm:prSet phldrT="[Text]"/>
      <dgm:spPr>
        <a:solidFill>
          <a:srgbClr val="C00000"/>
        </a:solidFill>
      </dgm:spPr>
      <dgm:t>
        <a:bodyPr/>
        <a:lstStyle/>
        <a:p>
          <a:r>
            <a:rPr lang="en-GB" dirty="0">
              <a:solidFill>
                <a:schemeClr val="bg1"/>
              </a:solidFill>
            </a:rPr>
            <a:t>The work setting; defined by where one works such as local, regional,  or at national level</a:t>
          </a:r>
        </a:p>
      </dgm:t>
    </dgm:pt>
    <dgm:pt modelId="{8B24227A-9DF5-564C-A463-D42810C1C75C}" type="parTrans" cxnId="{15A46D6E-3740-C64C-8963-949794A151E6}">
      <dgm:prSet/>
      <dgm:spPr/>
      <dgm:t>
        <a:bodyPr/>
        <a:lstStyle/>
        <a:p>
          <a:endParaRPr lang="en-GB"/>
        </a:p>
      </dgm:t>
    </dgm:pt>
    <dgm:pt modelId="{80CB0F8F-D3D4-5048-9D06-1D0599F3C46F}" type="sibTrans" cxnId="{15A46D6E-3740-C64C-8963-949794A151E6}">
      <dgm:prSet/>
      <dgm:spPr/>
      <dgm:t>
        <a:bodyPr/>
        <a:lstStyle/>
        <a:p>
          <a:endParaRPr lang="en-GB"/>
        </a:p>
      </dgm:t>
    </dgm:pt>
    <dgm:pt modelId="{18CBC439-AAAD-1246-9D56-4D4CF1B01BF2}">
      <dgm:prSet phldrT="[Text]"/>
      <dgm:spPr>
        <a:solidFill>
          <a:srgbClr val="FFC000"/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en-GB" dirty="0">
              <a:solidFill>
                <a:schemeClr val="tx1"/>
              </a:solidFill>
            </a:rPr>
            <a:t>The work; defined as the goal of work or responsibility like  policy makers, infection control,  health promotion and curative services</a:t>
          </a:r>
        </a:p>
      </dgm:t>
    </dgm:pt>
    <dgm:pt modelId="{002F858D-5A5D-0849-9D9B-498FFF7E9656}" type="parTrans" cxnId="{078A1753-3CDE-1443-AE6E-4DDA238B98FB}">
      <dgm:prSet/>
      <dgm:spPr/>
      <dgm:t>
        <a:bodyPr/>
        <a:lstStyle/>
        <a:p>
          <a:endParaRPr lang="en-GB"/>
        </a:p>
      </dgm:t>
    </dgm:pt>
    <dgm:pt modelId="{288C6380-3DAD-7645-BA58-B39E87FA13C5}" type="sibTrans" cxnId="{078A1753-3CDE-1443-AE6E-4DDA238B98FB}">
      <dgm:prSet/>
      <dgm:spPr/>
      <dgm:t>
        <a:bodyPr/>
        <a:lstStyle/>
        <a:p>
          <a:endParaRPr lang="en-GB"/>
        </a:p>
      </dgm:t>
    </dgm:pt>
    <dgm:pt modelId="{5B12B4A6-43F5-2247-9799-10E6C845E1ED}" type="pres">
      <dgm:prSet presAssocID="{BC433308-AC64-3449-9242-8EF9B212AC6B}" presName="Name0" presStyleCnt="0">
        <dgm:presLayoutVars>
          <dgm:chMax val="7"/>
          <dgm:chPref val="7"/>
          <dgm:dir/>
        </dgm:presLayoutVars>
      </dgm:prSet>
      <dgm:spPr/>
    </dgm:pt>
    <dgm:pt modelId="{2416B081-33EB-B14D-A2D0-B53DCA0755E2}" type="pres">
      <dgm:prSet presAssocID="{BC433308-AC64-3449-9242-8EF9B212AC6B}" presName="Name1" presStyleCnt="0"/>
      <dgm:spPr/>
    </dgm:pt>
    <dgm:pt modelId="{547F65F3-4FEB-E64E-A280-35E124EF30D0}" type="pres">
      <dgm:prSet presAssocID="{BC433308-AC64-3449-9242-8EF9B212AC6B}" presName="cycle" presStyleCnt="0"/>
      <dgm:spPr/>
    </dgm:pt>
    <dgm:pt modelId="{3B1D84F5-F800-3841-BB56-3AB1B2C57704}" type="pres">
      <dgm:prSet presAssocID="{BC433308-AC64-3449-9242-8EF9B212AC6B}" presName="srcNode" presStyleLbl="node1" presStyleIdx="0" presStyleCnt="3"/>
      <dgm:spPr/>
    </dgm:pt>
    <dgm:pt modelId="{DC64EEEA-872B-EF4E-BEF8-FEE9FA9881C9}" type="pres">
      <dgm:prSet presAssocID="{BC433308-AC64-3449-9242-8EF9B212AC6B}" presName="conn" presStyleLbl="parChTrans1D2" presStyleIdx="0" presStyleCnt="1"/>
      <dgm:spPr/>
    </dgm:pt>
    <dgm:pt modelId="{D70F874F-D9FF-C84C-8992-14BF72603C4D}" type="pres">
      <dgm:prSet presAssocID="{BC433308-AC64-3449-9242-8EF9B212AC6B}" presName="extraNode" presStyleLbl="node1" presStyleIdx="0" presStyleCnt="3"/>
      <dgm:spPr/>
    </dgm:pt>
    <dgm:pt modelId="{758138D8-8D26-0247-AA52-5064859527A4}" type="pres">
      <dgm:prSet presAssocID="{BC433308-AC64-3449-9242-8EF9B212AC6B}" presName="dstNode" presStyleLbl="node1" presStyleIdx="0" presStyleCnt="3"/>
      <dgm:spPr/>
    </dgm:pt>
    <dgm:pt modelId="{8E7EBB16-607A-A04F-B8B6-811E4300FBD8}" type="pres">
      <dgm:prSet presAssocID="{E85AA7DA-586B-4141-B871-B3425AF25697}" presName="text_1" presStyleLbl="node1" presStyleIdx="0" presStyleCnt="3">
        <dgm:presLayoutVars>
          <dgm:bulletEnabled val="1"/>
        </dgm:presLayoutVars>
      </dgm:prSet>
      <dgm:spPr/>
    </dgm:pt>
    <dgm:pt modelId="{B0C59897-513E-AE45-A193-3EC7AF2523A9}" type="pres">
      <dgm:prSet presAssocID="{E85AA7DA-586B-4141-B871-B3425AF25697}" presName="accent_1" presStyleCnt="0"/>
      <dgm:spPr/>
    </dgm:pt>
    <dgm:pt modelId="{94F540A7-0363-8F47-91E4-775196773250}" type="pres">
      <dgm:prSet presAssocID="{E85AA7DA-586B-4141-B871-B3425AF25697}" presName="accentRepeatNode" presStyleLbl="solidFgAcc1" presStyleIdx="0" presStyleCnt="3"/>
      <dgm:spPr/>
    </dgm:pt>
    <dgm:pt modelId="{989844FF-1CD5-C34D-A6A6-6C2E4AF59559}" type="pres">
      <dgm:prSet presAssocID="{1254FD5B-D267-0748-839B-975CE5278497}" presName="text_2" presStyleLbl="node1" presStyleIdx="1" presStyleCnt="3">
        <dgm:presLayoutVars>
          <dgm:bulletEnabled val="1"/>
        </dgm:presLayoutVars>
      </dgm:prSet>
      <dgm:spPr/>
    </dgm:pt>
    <dgm:pt modelId="{7F8C39D5-2B61-154A-9AD6-3593331B8746}" type="pres">
      <dgm:prSet presAssocID="{1254FD5B-D267-0748-839B-975CE5278497}" presName="accent_2" presStyleCnt="0"/>
      <dgm:spPr/>
    </dgm:pt>
    <dgm:pt modelId="{E075B811-9929-2047-AF1A-4840D3E6FA47}" type="pres">
      <dgm:prSet presAssocID="{1254FD5B-D267-0748-839B-975CE5278497}" presName="accentRepeatNode" presStyleLbl="solidFgAcc1" presStyleIdx="1" presStyleCnt="3"/>
      <dgm:spPr/>
    </dgm:pt>
    <dgm:pt modelId="{810BA996-7DA5-D943-9B3D-F19D41C6E817}" type="pres">
      <dgm:prSet presAssocID="{18CBC439-AAAD-1246-9D56-4D4CF1B01BF2}" presName="text_3" presStyleLbl="node1" presStyleIdx="2" presStyleCnt="3">
        <dgm:presLayoutVars>
          <dgm:bulletEnabled val="1"/>
        </dgm:presLayoutVars>
      </dgm:prSet>
      <dgm:spPr/>
    </dgm:pt>
    <dgm:pt modelId="{655FFE2B-C59D-9147-BB46-B13895891544}" type="pres">
      <dgm:prSet presAssocID="{18CBC439-AAAD-1246-9D56-4D4CF1B01BF2}" presName="accent_3" presStyleCnt="0"/>
      <dgm:spPr/>
    </dgm:pt>
    <dgm:pt modelId="{EF4B5A55-146D-144D-979F-8A28804648BE}" type="pres">
      <dgm:prSet presAssocID="{18CBC439-AAAD-1246-9D56-4D4CF1B01BF2}" presName="accentRepeatNode" presStyleLbl="solidFgAcc1" presStyleIdx="2" presStyleCnt="3"/>
      <dgm:spPr/>
    </dgm:pt>
  </dgm:ptLst>
  <dgm:cxnLst>
    <dgm:cxn modelId="{D4DE2026-6EA2-934F-9C94-97CA3A6BBADD}" type="presOf" srcId="{BC433308-AC64-3449-9242-8EF9B212AC6B}" destId="{5B12B4A6-43F5-2247-9799-10E6C845E1ED}" srcOrd="0" destOrd="0" presId="urn:microsoft.com/office/officeart/2008/layout/VerticalCurvedList"/>
    <dgm:cxn modelId="{A6526B28-D43F-FF44-8038-61416923A294}" type="presOf" srcId="{18CBC439-AAAD-1246-9D56-4D4CF1B01BF2}" destId="{810BA996-7DA5-D943-9B3D-F19D41C6E817}" srcOrd="0" destOrd="0" presId="urn:microsoft.com/office/officeart/2008/layout/VerticalCurvedList"/>
    <dgm:cxn modelId="{E3FC894A-C167-7344-B8DA-227C64C27213}" type="presOf" srcId="{60021B01-7391-4F47-AD37-10CFFF8AEACA}" destId="{DC64EEEA-872B-EF4E-BEF8-FEE9FA9881C9}" srcOrd="0" destOrd="0" presId="urn:microsoft.com/office/officeart/2008/layout/VerticalCurvedList"/>
    <dgm:cxn modelId="{15A46D6E-3740-C64C-8963-949794A151E6}" srcId="{BC433308-AC64-3449-9242-8EF9B212AC6B}" destId="{1254FD5B-D267-0748-839B-975CE5278497}" srcOrd="1" destOrd="0" parTransId="{8B24227A-9DF5-564C-A463-D42810C1C75C}" sibTransId="{80CB0F8F-D3D4-5048-9D06-1D0599F3C46F}"/>
    <dgm:cxn modelId="{078A1753-3CDE-1443-AE6E-4DDA238B98FB}" srcId="{BC433308-AC64-3449-9242-8EF9B212AC6B}" destId="{18CBC439-AAAD-1246-9D56-4D4CF1B01BF2}" srcOrd="2" destOrd="0" parTransId="{002F858D-5A5D-0849-9D9B-498FFF7E9656}" sibTransId="{288C6380-3DAD-7645-BA58-B39E87FA13C5}"/>
    <dgm:cxn modelId="{104997B7-27A4-9244-96AF-1C06EDB2B5EB}" type="presOf" srcId="{E85AA7DA-586B-4141-B871-B3425AF25697}" destId="{8E7EBB16-607A-A04F-B8B6-811E4300FBD8}" srcOrd="0" destOrd="0" presId="urn:microsoft.com/office/officeart/2008/layout/VerticalCurvedList"/>
    <dgm:cxn modelId="{02FBFDB9-A9A3-FE4F-8282-4488B282E6C6}" srcId="{BC433308-AC64-3449-9242-8EF9B212AC6B}" destId="{E85AA7DA-586B-4141-B871-B3425AF25697}" srcOrd="0" destOrd="0" parTransId="{A4A5E71A-AE08-784C-9C01-3D50DD1A17C3}" sibTransId="{60021B01-7391-4F47-AD37-10CFFF8AEACA}"/>
    <dgm:cxn modelId="{0B3DF8F1-BAF7-B44D-BAEE-4659A9B93A86}" type="presOf" srcId="{1254FD5B-D267-0748-839B-975CE5278497}" destId="{989844FF-1CD5-C34D-A6A6-6C2E4AF59559}" srcOrd="0" destOrd="0" presId="urn:microsoft.com/office/officeart/2008/layout/VerticalCurvedList"/>
    <dgm:cxn modelId="{BD39938E-D821-754A-A097-38900DD7E592}" type="presParOf" srcId="{5B12B4A6-43F5-2247-9799-10E6C845E1ED}" destId="{2416B081-33EB-B14D-A2D0-B53DCA0755E2}" srcOrd="0" destOrd="0" presId="urn:microsoft.com/office/officeart/2008/layout/VerticalCurvedList"/>
    <dgm:cxn modelId="{B4B935DB-A3B7-E247-807A-6B3FFBAA0487}" type="presParOf" srcId="{2416B081-33EB-B14D-A2D0-B53DCA0755E2}" destId="{547F65F3-4FEB-E64E-A280-35E124EF30D0}" srcOrd="0" destOrd="0" presId="urn:microsoft.com/office/officeart/2008/layout/VerticalCurvedList"/>
    <dgm:cxn modelId="{3292C474-4EA5-BE4E-930C-7C10531219C2}" type="presParOf" srcId="{547F65F3-4FEB-E64E-A280-35E124EF30D0}" destId="{3B1D84F5-F800-3841-BB56-3AB1B2C57704}" srcOrd="0" destOrd="0" presId="urn:microsoft.com/office/officeart/2008/layout/VerticalCurvedList"/>
    <dgm:cxn modelId="{BB04B98C-AB30-2C45-ABE3-E36CD9FB9A9A}" type="presParOf" srcId="{547F65F3-4FEB-E64E-A280-35E124EF30D0}" destId="{DC64EEEA-872B-EF4E-BEF8-FEE9FA9881C9}" srcOrd="1" destOrd="0" presId="urn:microsoft.com/office/officeart/2008/layout/VerticalCurvedList"/>
    <dgm:cxn modelId="{20501B6A-FDF7-054B-8C35-409050CB4896}" type="presParOf" srcId="{547F65F3-4FEB-E64E-A280-35E124EF30D0}" destId="{D70F874F-D9FF-C84C-8992-14BF72603C4D}" srcOrd="2" destOrd="0" presId="urn:microsoft.com/office/officeart/2008/layout/VerticalCurvedList"/>
    <dgm:cxn modelId="{E7D8F4BA-21CB-C04F-9D75-895B0FDF0EAD}" type="presParOf" srcId="{547F65F3-4FEB-E64E-A280-35E124EF30D0}" destId="{758138D8-8D26-0247-AA52-5064859527A4}" srcOrd="3" destOrd="0" presId="urn:microsoft.com/office/officeart/2008/layout/VerticalCurvedList"/>
    <dgm:cxn modelId="{07BD495A-97D4-1D4E-BCFA-C26BEFF763DE}" type="presParOf" srcId="{2416B081-33EB-B14D-A2D0-B53DCA0755E2}" destId="{8E7EBB16-607A-A04F-B8B6-811E4300FBD8}" srcOrd="1" destOrd="0" presId="urn:microsoft.com/office/officeart/2008/layout/VerticalCurvedList"/>
    <dgm:cxn modelId="{BA069107-3440-FF43-B6E8-F579C858D99D}" type="presParOf" srcId="{2416B081-33EB-B14D-A2D0-B53DCA0755E2}" destId="{B0C59897-513E-AE45-A193-3EC7AF2523A9}" srcOrd="2" destOrd="0" presId="urn:microsoft.com/office/officeart/2008/layout/VerticalCurvedList"/>
    <dgm:cxn modelId="{71811417-4E9D-DB41-AA6E-A9D49F70FE92}" type="presParOf" srcId="{B0C59897-513E-AE45-A193-3EC7AF2523A9}" destId="{94F540A7-0363-8F47-91E4-775196773250}" srcOrd="0" destOrd="0" presId="urn:microsoft.com/office/officeart/2008/layout/VerticalCurvedList"/>
    <dgm:cxn modelId="{8C832001-44D7-5640-A086-E641D81FC054}" type="presParOf" srcId="{2416B081-33EB-B14D-A2D0-B53DCA0755E2}" destId="{989844FF-1CD5-C34D-A6A6-6C2E4AF59559}" srcOrd="3" destOrd="0" presId="urn:microsoft.com/office/officeart/2008/layout/VerticalCurvedList"/>
    <dgm:cxn modelId="{952A658E-419D-CE41-938B-1CB547908EA0}" type="presParOf" srcId="{2416B081-33EB-B14D-A2D0-B53DCA0755E2}" destId="{7F8C39D5-2B61-154A-9AD6-3593331B8746}" srcOrd="4" destOrd="0" presId="urn:microsoft.com/office/officeart/2008/layout/VerticalCurvedList"/>
    <dgm:cxn modelId="{94AC5035-E268-7A43-ADED-C95868B904CB}" type="presParOf" srcId="{7F8C39D5-2B61-154A-9AD6-3593331B8746}" destId="{E075B811-9929-2047-AF1A-4840D3E6FA47}" srcOrd="0" destOrd="0" presId="urn:microsoft.com/office/officeart/2008/layout/VerticalCurvedList"/>
    <dgm:cxn modelId="{D997CD27-1CC6-D44A-BE68-E448F09E1F9F}" type="presParOf" srcId="{2416B081-33EB-B14D-A2D0-B53DCA0755E2}" destId="{810BA996-7DA5-D943-9B3D-F19D41C6E817}" srcOrd="5" destOrd="0" presId="urn:microsoft.com/office/officeart/2008/layout/VerticalCurvedList"/>
    <dgm:cxn modelId="{7BCD813C-9DA7-A24C-AEC4-00597193C556}" type="presParOf" srcId="{2416B081-33EB-B14D-A2D0-B53DCA0755E2}" destId="{655FFE2B-C59D-9147-BB46-B13895891544}" srcOrd="6" destOrd="0" presId="urn:microsoft.com/office/officeart/2008/layout/VerticalCurvedList"/>
    <dgm:cxn modelId="{839E877C-1029-3649-9B60-F1C17C00E62F}" type="presParOf" srcId="{655FFE2B-C59D-9147-BB46-B13895891544}" destId="{EF4B5A55-146D-144D-979F-8A28804648B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64B8D2D-6C0B-EC4A-9C22-B39221974B7C}" type="doc">
      <dgm:prSet loTypeId="urn:microsoft.com/office/officeart/2005/8/layout/cycle5" loCatId="" qsTypeId="urn:microsoft.com/office/officeart/2005/8/quickstyle/simple1" qsCatId="simple" csTypeId="urn:microsoft.com/office/officeart/2005/8/colors/accent1_2" csCatId="accent1" phldr="1"/>
      <dgm:spPr/>
    </dgm:pt>
    <dgm:pt modelId="{C89C1A56-2367-A54C-A8A6-CB063813ECD0}">
      <dgm:prSet phldrT="[Text]"/>
      <dgm:spPr>
        <a:solidFill>
          <a:srgbClr val="00B0F0"/>
        </a:solidFill>
      </dgm:spPr>
      <dgm:t>
        <a:bodyPr/>
        <a:lstStyle/>
        <a:p>
          <a:r>
            <a:rPr lang="en-GB" dirty="0"/>
            <a:t>Adoption &amp; Integration of evidence-based practices, interventions into  policy</a:t>
          </a:r>
        </a:p>
      </dgm:t>
    </dgm:pt>
    <dgm:pt modelId="{2E77A7A3-E6A1-5144-8178-C8BC29DC3222}" type="parTrans" cxnId="{060EBFF5-CE57-9A4D-A851-A3CCF6B05A6B}">
      <dgm:prSet/>
      <dgm:spPr/>
      <dgm:t>
        <a:bodyPr/>
        <a:lstStyle/>
        <a:p>
          <a:endParaRPr lang="en-GB"/>
        </a:p>
      </dgm:t>
    </dgm:pt>
    <dgm:pt modelId="{A5B7F542-19AD-444F-83ED-366D06314CD3}" type="sibTrans" cxnId="{060EBFF5-CE57-9A4D-A851-A3CCF6B05A6B}">
      <dgm:prSet/>
      <dgm:spPr/>
      <dgm:t>
        <a:bodyPr/>
        <a:lstStyle/>
        <a:p>
          <a:endParaRPr lang="en-GB"/>
        </a:p>
      </dgm:t>
    </dgm:pt>
    <dgm:pt modelId="{7E642097-47CC-CE4B-8FD7-C5376ABC7C73}">
      <dgm:prSet phldrT="[Text]"/>
      <dgm:spPr>
        <a:solidFill>
          <a:srgbClr val="00B0F0"/>
        </a:solidFill>
      </dgm:spPr>
      <dgm:t>
        <a:bodyPr/>
        <a:lstStyle/>
        <a:p>
          <a:r>
            <a:rPr lang="en-GB" dirty="0"/>
            <a:t>Implementation of the evidence-based practices and interventions</a:t>
          </a:r>
        </a:p>
      </dgm:t>
    </dgm:pt>
    <dgm:pt modelId="{533DD257-F2EA-B240-8AED-A1B5C9F29100}" type="parTrans" cxnId="{C37E1762-6493-EE49-B99F-E7B6C201EF39}">
      <dgm:prSet/>
      <dgm:spPr/>
      <dgm:t>
        <a:bodyPr/>
        <a:lstStyle/>
        <a:p>
          <a:endParaRPr lang="en-GB"/>
        </a:p>
      </dgm:t>
    </dgm:pt>
    <dgm:pt modelId="{5831BB82-8729-1646-8318-883AE1AFE19C}" type="sibTrans" cxnId="{C37E1762-6493-EE49-B99F-E7B6C201EF39}">
      <dgm:prSet/>
      <dgm:spPr/>
      <dgm:t>
        <a:bodyPr/>
        <a:lstStyle/>
        <a:p>
          <a:endParaRPr lang="en-GB"/>
        </a:p>
      </dgm:t>
    </dgm:pt>
    <dgm:pt modelId="{89E82FD7-03A4-974B-B09D-7C888215EC98}">
      <dgm:prSet phldrT="[Text]"/>
      <dgm:spPr>
        <a:solidFill>
          <a:srgbClr val="00B0F0"/>
        </a:solidFill>
      </dgm:spPr>
      <dgm:t>
        <a:bodyPr/>
        <a:lstStyle/>
        <a:p>
          <a:r>
            <a:rPr lang="en-GB" dirty="0"/>
            <a:t>Continuous evaluation to assess impact on health </a:t>
          </a:r>
        </a:p>
      </dgm:t>
    </dgm:pt>
    <dgm:pt modelId="{EF556CE1-49F4-C644-AD15-054286F3DA3F}" type="parTrans" cxnId="{2010F933-00FF-144D-94FB-716C2D733BA7}">
      <dgm:prSet/>
      <dgm:spPr/>
      <dgm:t>
        <a:bodyPr/>
        <a:lstStyle/>
        <a:p>
          <a:endParaRPr lang="en-GB"/>
        </a:p>
      </dgm:t>
    </dgm:pt>
    <dgm:pt modelId="{4AE91423-0F35-784C-8F3E-5D7AA39581B5}" type="sibTrans" cxnId="{2010F933-00FF-144D-94FB-716C2D733BA7}">
      <dgm:prSet/>
      <dgm:spPr/>
      <dgm:t>
        <a:bodyPr/>
        <a:lstStyle/>
        <a:p>
          <a:endParaRPr lang="en-GB"/>
        </a:p>
      </dgm:t>
    </dgm:pt>
    <dgm:pt modelId="{5FB4BFEC-6245-0649-967A-2F8F21996AAC}" type="pres">
      <dgm:prSet presAssocID="{F64B8D2D-6C0B-EC4A-9C22-B39221974B7C}" presName="cycle" presStyleCnt="0">
        <dgm:presLayoutVars>
          <dgm:dir/>
          <dgm:resizeHandles val="exact"/>
        </dgm:presLayoutVars>
      </dgm:prSet>
      <dgm:spPr/>
    </dgm:pt>
    <dgm:pt modelId="{DB92A709-690D-844D-A4F7-0B77B96DA6AE}" type="pres">
      <dgm:prSet presAssocID="{C89C1A56-2367-A54C-A8A6-CB063813ECD0}" presName="node" presStyleLbl="node1" presStyleIdx="0" presStyleCnt="3" custScaleX="82322" custRadScaleRad="94446" custRadScaleInc="397">
        <dgm:presLayoutVars>
          <dgm:bulletEnabled val="1"/>
        </dgm:presLayoutVars>
      </dgm:prSet>
      <dgm:spPr/>
    </dgm:pt>
    <dgm:pt modelId="{4B57E94E-F5A2-9942-B427-8CBD1C1541A7}" type="pres">
      <dgm:prSet presAssocID="{C89C1A56-2367-A54C-A8A6-CB063813ECD0}" presName="spNode" presStyleCnt="0"/>
      <dgm:spPr/>
    </dgm:pt>
    <dgm:pt modelId="{ACF674E7-78CD-134D-814F-EDD9B57C5D11}" type="pres">
      <dgm:prSet presAssocID="{A5B7F542-19AD-444F-83ED-366D06314CD3}" presName="sibTrans" presStyleLbl="sibTrans1D1" presStyleIdx="0" presStyleCnt="3"/>
      <dgm:spPr/>
    </dgm:pt>
    <dgm:pt modelId="{268F4AF9-633C-624D-9555-5DB027427382}" type="pres">
      <dgm:prSet presAssocID="{7E642097-47CC-CE4B-8FD7-C5376ABC7C73}" presName="node" presStyleLbl="node1" presStyleIdx="1" presStyleCnt="3" custScaleX="81300" custScaleY="85166" custRadScaleRad="67377" custRadScaleInc="-91656">
        <dgm:presLayoutVars>
          <dgm:bulletEnabled val="1"/>
        </dgm:presLayoutVars>
      </dgm:prSet>
      <dgm:spPr/>
    </dgm:pt>
    <dgm:pt modelId="{77319393-BCC0-CB4D-991C-229857F0042E}" type="pres">
      <dgm:prSet presAssocID="{7E642097-47CC-CE4B-8FD7-C5376ABC7C73}" presName="spNode" presStyleCnt="0"/>
      <dgm:spPr/>
    </dgm:pt>
    <dgm:pt modelId="{D7ED7CDE-A93C-FF4F-ACEA-9162991D6BB4}" type="pres">
      <dgm:prSet presAssocID="{5831BB82-8729-1646-8318-883AE1AFE19C}" presName="sibTrans" presStyleLbl="sibTrans1D1" presStyleIdx="1" presStyleCnt="3"/>
      <dgm:spPr/>
    </dgm:pt>
    <dgm:pt modelId="{E09EE989-7095-5446-BAFD-B439A43FEC5C}" type="pres">
      <dgm:prSet presAssocID="{89E82FD7-03A4-974B-B09D-7C888215EC98}" presName="node" presStyleLbl="node1" presStyleIdx="2" presStyleCnt="3" custScaleX="80392" custScaleY="91735" custRadScaleRad="68660" custRadScaleInc="86057">
        <dgm:presLayoutVars>
          <dgm:bulletEnabled val="1"/>
        </dgm:presLayoutVars>
      </dgm:prSet>
      <dgm:spPr/>
    </dgm:pt>
    <dgm:pt modelId="{F74DF5CF-8167-8043-9AFF-0E92315723A1}" type="pres">
      <dgm:prSet presAssocID="{89E82FD7-03A4-974B-B09D-7C888215EC98}" presName="spNode" presStyleCnt="0"/>
      <dgm:spPr/>
    </dgm:pt>
    <dgm:pt modelId="{B5BD3822-8FC7-F54B-95C5-32357A9EBE3B}" type="pres">
      <dgm:prSet presAssocID="{4AE91423-0F35-784C-8F3E-5D7AA39581B5}" presName="sibTrans" presStyleLbl="sibTrans1D1" presStyleIdx="2" presStyleCnt="3"/>
      <dgm:spPr/>
    </dgm:pt>
  </dgm:ptLst>
  <dgm:cxnLst>
    <dgm:cxn modelId="{93C5120E-9A24-2A48-AD3D-28EF710CFF2D}" type="presOf" srcId="{F64B8D2D-6C0B-EC4A-9C22-B39221974B7C}" destId="{5FB4BFEC-6245-0649-967A-2F8F21996AAC}" srcOrd="0" destOrd="0" presId="urn:microsoft.com/office/officeart/2005/8/layout/cycle5"/>
    <dgm:cxn modelId="{C314C10F-8AB6-A94E-8A6C-C58165930095}" type="presOf" srcId="{89E82FD7-03A4-974B-B09D-7C888215EC98}" destId="{E09EE989-7095-5446-BAFD-B439A43FEC5C}" srcOrd="0" destOrd="0" presId="urn:microsoft.com/office/officeart/2005/8/layout/cycle5"/>
    <dgm:cxn modelId="{AD41DC1C-CBC6-B648-8C9A-BBB0B1C15C85}" type="presOf" srcId="{A5B7F542-19AD-444F-83ED-366D06314CD3}" destId="{ACF674E7-78CD-134D-814F-EDD9B57C5D11}" srcOrd="0" destOrd="0" presId="urn:microsoft.com/office/officeart/2005/8/layout/cycle5"/>
    <dgm:cxn modelId="{1046C22E-5AD1-9A47-AE44-7D254D70A50C}" type="presOf" srcId="{4AE91423-0F35-784C-8F3E-5D7AA39581B5}" destId="{B5BD3822-8FC7-F54B-95C5-32357A9EBE3B}" srcOrd="0" destOrd="0" presId="urn:microsoft.com/office/officeart/2005/8/layout/cycle5"/>
    <dgm:cxn modelId="{2010F933-00FF-144D-94FB-716C2D733BA7}" srcId="{F64B8D2D-6C0B-EC4A-9C22-B39221974B7C}" destId="{89E82FD7-03A4-974B-B09D-7C888215EC98}" srcOrd="2" destOrd="0" parTransId="{EF556CE1-49F4-C644-AD15-054286F3DA3F}" sibTransId="{4AE91423-0F35-784C-8F3E-5D7AA39581B5}"/>
    <dgm:cxn modelId="{C37E1762-6493-EE49-B99F-E7B6C201EF39}" srcId="{F64B8D2D-6C0B-EC4A-9C22-B39221974B7C}" destId="{7E642097-47CC-CE4B-8FD7-C5376ABC7C73}" srcOrd="1" destOrd="0" parTransId="{533DD257-F2EA-B240-8AED-A1B5C9F29100}" sibTransId="{5831BB82-8729-1646-8318-883AE1AFE19C}"/>
    <dgm:cxn modelId="{501FFE67-3427-284B-B0F4-5F48A61A68D5}" type="presOf" srcId="{5831BB82-8729-1646-8318-883AE1AFE19C}" destId="{D7ED7CDE-A93C-FF4F-ACEA-9162991D6BB4}" srcOrd="0" destOrd="0" presId="urn:microsoft.com/office/officeart/2005/8/layout/cycle5"/>
    <dgm:cxn modelId="{5F5FD682-B4A5-1B4E-93A0-335D78342015}" type="presOf" srcId="{C89C1A56-2367-A54C-A8A6-CB063813ECD0}" destId="{DB92A709-690D-844D-A4F7-0B77B96DA6AE}" srcOrd="0" destOrd="0" presId="urn:microsoft.com/office/officeart/2005/8/layout/cycle5"/>
    <dgm:cxn modelId="{2EDEF8B4-57F6-EC4B-A5AD-74E6944EF0D9}" type="presOf" srcId="{7E642097-47CC-CE4B-8FD7-C5376ABC7C73}" destId="{268F4AF9-633C-624D-9555-5DB027427382}" srcOrd="0" destOrd="0" presId="urn:microsoft.com/office/officeart/2005/8/layout/cycle5"/>
    <dgm:cxn modelId="{060EBFF5-CE57-9A4D-A851-A3CCF6B05A6B}" srcId="{F64B8D2D-6C0B-EC4A-9C22-B39221974B7C}" destId="{C89C1A56-2367-A54C-A8A6-CB063813ECD0}" srcOrd="0" destOrd="0" parTransId="{2E77A7A3-E6A1-5144-8178-C8BC29DC3222}" sibTransId="{A5B7F542-19AD-444F-83ED-366D06314CD3}"/>
    <dgm:cxn modelId="{70247BC0-4470-D24A-9176-1D2A21990AC4}" type="presParOf" srcId="{5FB4BFEC-6245-0649-967A-2F8F21996AAC}" destId="{DB92A709-690D-844D-A4F7-0B77B96DA6AE}" srcOrd="0" destOrd="0" presId="urn:microsoft.com/office/officeart/2005/8/layout/cycle5"/>
    <dgm:cxn modelId="{30FF2812-E2B8-8141-8741-3B26A0FF2256}" type="presParOf" srcId="{5FB4BFEC-6245-0649-967A-2F8F21996AAC}" destId="{4B57E94E-F5A2-9942-B427-8CBD1C1541A7}" srcOrd="1" destOrd="0" presId="urn:microsoft.com/office/officeart/2005/8/layout/cycle5"/>
    <dgm:cxn modelId="{EDCAFA81-6F5E-5143-973E-D4F93D009840}" type="presParOf" srcId="{5FB4BFEC-6245-0649-967A-2F8F21996AAC}" destId="{ACF674E7-78CD-134D-814F-EDD9B57C5D11}" srcOrd="2" destOrd="0" presId="urn:microsoft.com/office/officeart/2005/8/layout/cycle5"/>
    <dgm:cxn modelId="{3D24DFAE-5F1C-004C-B855-ED020B4B820D}" type="presParOf" srcId="{5FB4BFEC-6245-0649-967A-2F8F21996AAC}" destId="{268F4AF9-633C-624D-9555-5DB027427382}" srcOrd="3" destOrd="0" presId="urn:microsoft.com/office/officeart/2005/8/layout/cycle5"/>
    <dgm:cxn modelId="{70912125-7832-344A-AC04-C1B0AC59B8C7}" type="presParOf" srcId="{5FB4BFEC-6245-0649-967A-2F8F21996AAC}" destId="{77319393-BCC0-CB4D-991C-229857F0042E}" srcOrd="4" destOrd="0" presId="urn:microsoft.com/office/officeart/2005/8/layout/cycle5"/>
    <dgm:cxn modelId="{6C37B236-914A-864A-BDE3-1482CD56B831}" type="presParOf" srcId="{5FB4BFEC-6245-0649-967A-2F8F21996AAC}" destId="{D7ED7CDE-A93C-FF4F-ACEA-9162991D6BB4}" srcOrd="5" destOrd="0" presId="urn:microsoft.com/office/officeart/2005/8/layout/cycle5"/>
    <dgm:cxn modelId="{81B71D53-6F73-604F-B031-24AAEED90AD0}" type="presParOf" srcId="{5FB4BFEC-6245-0649-967A-2F8F21996AAC}" destId="{E09EE989-7095-5446-BAFD-B439A43FEC5C}" srcOrd="6" destOrd="0" presId="urn:microsoft.com/office/officeart/2005/8/layout/cycle5"/>
    <dgm:cxn modelId="{F81EC659-E02E-DA47-8958-2B9839AF5057}" type="presParOf" srcId="{5FB4BFEC-6245-0649-967A-2F8F21996AAC}" destId="{F74DF5CF-8167-8043-9AFF-0E92315723A1}" srcOrd="7" destOrd="0" presId="urn:microsoft.com/office/officeart/2005/8/layout/cycle5"/>
    <dgm:cxn modelId="{CFA033CE-E54C-2146-8DF3-7529E886B18D}" type="presParOf" srcId="{5FB4BFEC-6245-0649-967A-2F8F21996AAC}" destId="{B5BD3822-8FC7-F54B-95C5-32357A9EBE3B}" srcOrd="8" destOrd="0" presId="urn:microsoft.com/office/officeart/2005/8/layout/cycle5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64EEEA-872B-EF4E-BEF8-FEE9FA9881C9}">
      <dsp:nvSpPr>
        <dsp:cNvPr id="0" name=""/>
        <dsp:cNvSpPr/>
      </dsp:nvSpPr>
      <dsp:spPr>
        <a:xfrm>
          <a:off x="-4919424" y="-753830"/>
          <a:ext cx="5858998" cy="5858998"/>
        </a:xfrm>
        <a:prstGeom prst="blockArc">
          <a:avLst>
            <a:gd name="adj1" fmla="val 18900000"/>
            <a:gd name="adj2" fmla="val 2700000"/>
            <a:gd name="adj3" fmla="val 369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7EBB16-607A-A04F-B8B6-811E4300FBD8}">
      <dsp:nvSpPr>
        <dsp:cNvPr id="0" name=""/>
        <dsp:cNvSpPr/>
      </dsp:nvSpPr>
      <dsp:spPr>
        <a:xfrm>
          <a:off x="604289" y="435133"/>
          <a:ext cx="10642417" cy="870267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0775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The worker; defined by formal education attained - doctors, nurses etc</a:t>
          </a:r>
        </a:p>
      </dsp:txBody>
      <dsp:txXfrm>
        <a:off x="604289" y="435133"/>
        <a:ext cx="10642417" cy="870267"/>
      </dsp:txXfrm>
    </dsp:sp>
    <dsp:sp modelId="{94F540A7-0363-8F47-91E4-775196773250}">
      <dsp:nvSpPr>
        <dsp:cNvPr id="0" name=""/>
        <dsp:cNvSpPr/>
      </dsp:nvSpPr>
      <dsp:spPr>
        <a:xfrm>
          <a:off x="60372" y="326350"/>
          <a:ext cx="1087834" cy="1087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9844FF-1CD5-C34D-A6A6-6C2E4AF59559}">
      <dsp:nvSpPr>
        <dsp:cNvPr id="0" name=""/>
        <dsp:cNvSpPr/>
      </dsp:nvSpPr>
      <dsp:spPr>
        <a:xfrm>
          <a:off x="920631" y="1740535"/>
          <a:ext cx="10326075" cy="870267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0775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>
              <a:solidFill>
                <a:schemeClr val="bg1"/>
              </a:solidFill>
            </a:rPr>
            <a:t>The work setting; defined by where one works such as local, regional,  or at national level</a:t>
          </a:r>
        </a:p>
      </dsp:txBody>
      <dsp:txXfrm>
        <a:off x="920631" y="1740535"/>
        <a:ext cx="10326075" cy="870267"/>
      </dsp:txXfrm>
    </dsp:sp>
    <dsp:sp modelId="{E075B811-9929-2047-AF1A-4840D3E6FA47}">
      <dsp:nvSpPr>
        <dsp:cNvPr id="0" name=""/>
        <dsp:cNvSpPr/>
      </dsp:nvSpPr>
      <dsp:spPr>
        <a:xfrm>
          <a:off x="376714" y="1631751"/>
          <a:ext cx="1087834" cy="1087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0BA996-7DA5-D943-9B3D-F19D41C6E817}">
      <dsp:nvSpPr>
        <dsp:cNvPr id="0" name=""/>
        <dsp:cNvSpPr/>
      </dsp:nvSpPr>
      <dsp:spPr>
        <a:xfrm>
          <a:off x="604289" y="3045936"/>
          <a:ext cx="10642417" cy="870267"/>
        </a:xfrm>
        <a:prstGeom prst="rect">
          <a:avLst/>
        </a:prstGeom>
        <a:solidFill>
          <a:srgbClr val="FFC000"/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0775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>
              <a:solidFill>
                <a:schemeClr val="tx1"/>
              </a:solidFill>
            </a:rPr>
            <a:t>The work; defined as the goal of work or responsibility like  policy makers, infection control,  health promotion and curative services</a:t>
          </a:r>
        </a:p>
      </dsp:txBody>
      <dsp:txXfrm>
        <a:off x="604289" y="3045936"/>
        <a:ext cx="10642417" cy="870267"/>
      </dsp:txXfrm>
    </dsp:sp>
    <dsp:sp modelId="{EF4B5A55-146D-144D-979F-8A28804648BE}">
      <dsp:nvSpPr>
        <dsp:cNvPr id="0" name=""/>
        <dsp:cNvSpPr/>
      </dsp:nvSpPr>
      <dsp:spPr>
        <a:xfrm>
          <a:off x="60372" y="2937153"/>
          <a:ext cx="1087834" cy="1087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92A709-690D-844D-A4F7-0B77B96DA6AE}">
      <dsp:nvSpPr>
        <dsp:cNvPr id="0" name=""/>
        <dsp:cNvSpPr/>
      </dsp:nvSpPr>
      <dsp:spPr>
        <a:xfrm>
          <a:off x="3755303" y="132725"/>
          <a:ext cx="2227206" cy="1758562"/>
        </a:xfrm>
        <a:prstGeom prst="roundRect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Adoption &amp; Integration of evidence-based practices, interventions into  policy</a:t>
          </a:r>
        </a:p>
      </dsp:txBody>
      <dsp:txXfrm>
        <a:off x="3841149" y="218571"/>
        <a:ext cx="2055514" cy="1586870"/>
      </dsp:txXfrm>
    </dsp:sp>
    <dsp:sp modelId="{ACF674E7-78CD-134D-814F-EDD9B57C5D11}">
      <dsp:nvSpPr>
        <dsp:cNvPr id="0" name=""/>
        <dsp:cNvSpPr/>
      </dsp:nvSpPr>
      <dsp:spPr>
        <a:xfrm>
          <a:off x="1454727" y="-180883"/>
          <a:ext cx="4685770" cy="4685770"/>
        </a:xfrm>
        <a:custGeom>
          <a:avLst/>
          <a:gdLst/>
          <a:ahLst/>
          <a:cxnLst/>
          <a:rect l="0" t="0" r="0" b="0"/>
          <a:pathLst>
            <a:path>
              <a:moveTo>
                <a:pt x="4591301" y="1684299"/>
              </a:moveTo>
              <a:arcTo wR="2342885" hR="2342885" stAng="20620447" swAng="881392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8F4AF9-633C-624D-9555-5DB027427382}">
      <dsp:nvSpPr>
        <dsp:cNvPr id="0" name=""/>
        <dsp:cNvSpPr/>
      </dsp:nvSpPr>
      <dsp:spPr>
        <a:xfrm>
          <a:off x="5330901" y="2292767"/>
          <a:ext cx="2199556" cy="1497697"/>
        </a:xfrm>
        <a:prstGeom prst="roundRect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Implementation of the evidence-based practices and interventions</a:t>
          </a:r>
        </a:p>
      </dsp:txBody>
      <dsp:txXfrm>
        <a:off x="5404013" y="2365879"/>
        <a:ext cx="2053332" cy="1351473"/>
      </dsp:txXfrm>
    </dsp:sp>
    <dsp:sp modelId="{D7ED7CDE-A93C-FF4F-ACEA-9162991D6BB4}">
      <dsp:nvSpPr>
        <dsp:cNvPr id="0" name=""/>
        <dsp:cNvSpPr/>
      </dsp:nvSpPr>
      <dsp:spPr>
        <a:xfrm>
          <a:off x="2455621" y="-319822"/>
          <a:ext cx="4685770" cy="4685770"/>
        </a:xfrm>
        <a:custGeom>
          <a:avLst/>
          <a:gdLst/>
          <a:ahLst/>
          <a:cxnLst/>
          <a:rect l="0" t="0" r="0" b="0"/>
          <a:pathLst>
            <a:path>
              <a:moveTo>
                <a:pt x="3395068" y="4436213"/>
              </a:moveTo>
              <a:arcTo wR="2342885" hR="2342885" stAng="3798855" swAng="2928263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9EE989-7095-5446-BAFD-B439A43FEC5C}">
      <dsp:nvSpPr>
        <dsp:cNvPr id="0" name=""/>
        <dsp:cNvSpPr/>
      </dsp:nvSpPr>
      <dsp:spPr>
        <a:xfrm>
          <a:off x="2171443" y="2294101"/>
          <a:ext cx="2174990" cy="1613217"/>
        </a:xfrm>
        <a:prstGeom prst="roundRect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Continuous evaluation to assess impact on health </a:t>
          </a:r>
        </a:p>
      </dsp:txBody>
      <dsp:txXfrm>
        <a:off x="2250194" y="2372852"/>
        <a:ext cx="2017488" cy="1455715"/>
      </dsp:txXfrm>
    </dsp:sp>
    <dsp:sp modelId="{B5BD3822-8FC7-F54B-95C5-32357A9EBE3B}">
      <dsp:nvSpPr>
        <dsp:cNvPr id="0" name=""/>
        <dsp:cNvSpPr/>
      </dsp:nvSpPr>
      <dsp:spPr>
        <a:xfrm>
          <a:off x="3550539" y="-75914"/>
          <a:ext cx="4685770" cy="4685770"/>
        </a:xfrm>
        <a:custGeom>
          <a:avLst/>
          <a:gdLst/>
          <a:ahLst/>
          <a:cxnLst/>
          <a:rect l="0" t="0" r="0" b="0"/>
          <a:pathLst>
            <a:path>
              <a:moveTo>
                <a:pt x="6464" y="2168967"/>
              </a:moveTo>
              <a:arcTo wR="2342885" hR="2342885" stAng="11055427" swAng="897293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4D20E5-D8F7-594B-9D91-F763D43B9AF7}" type="datetimeFigureOut">
              <a:rPr lang="en-GB" smtClean="0"/>
              <a:t>20/07/2024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E8DCDC-D13C-2549-BE6A-717E9EED41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321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G" dirty="0"/>
              <a:t>Most HIV programs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C76B2-9852-B541-B465-A82D12082D8C}" type="slidenum">
              <a:rPr lang="en-UG" smtClean="0"/>
              <a:t>11</a:t>
            </a:fld>
            <a:endParaRPr lang="en-UG"/>
          </a:p>
        </p:txBody>
      </p:sp>
    </p:spTree>
    <p:extLst>
      <p:ext uri="{BB962C8B-B14F-4D97-AF65-F5344CB8AC3E}">
        <p14:creationId xmlns:p14="http://schemas.microsoft.com/office/powerpoint/2010/main" val="947244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G" dirty="0"/>
              <a:t>Research findings are usually presented in a format that is sometimes difficult for policy makers to comprehend.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C76B2-9852-B541-B465-A82D12082D8C}" type="slidenum">
              <a:rPr lang="en-UG" smtClean="0"/>
              <a:t>12</a:t>
            </a:fld>
            <a:endParaRPr lang="en-UG"/>
          </a:p>
        </p:txBody>
      </p:sp>
    </p:spTree>
    <p:extLst>
      <p:ext uri="{BB962C8B-B14F-4D97-AF65-F5344CB8AC3E}">
        <p14:creationId xmlns:p14="http://schemas.microsoft.com/office/powerpoint/2010/main" val="23853813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C76B2-9852-B541-B465-A82D12082D8C}" type="slidenum">
              <a:rPr lang="en-UG" smtClean="0"/>
              <a:t>13</a:t>
            </a:fld>
            <a:endParaRPr lang="en-UG"/>
          </a:p>
        </p:txBody>
      </p:sp>
    </p:spTree>
    <p:extLst>
      <p:ext uri="{BB962C8B-B14F-4D97-AF65-F5344CB8AC3E}">
        <p14:creationId xmlns:p14="http://schemas.microsoft.com/office/powerpoint/2010/main" val="669082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0E06508-29B0-CD26-5E55-B30DFEB51329}"/>
              </a:ext>
            </a:extLst>
          </p:cNvPr>
          <p:cNvSpPr/>
          <p:nvPr userDrawn="1"/>
        </p:nvSpPr>
        <p:spPr>
          <a:xfrm>
            <a:off x="0" y="0"/>
            <a:ext cx="12192000" cy="1665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EAEC98C-6D09-7F42-88C1-4A9DE5446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1812056"/>
            <a:ext cx="7357341" cy="4296397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defRPr sz="6000"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69231F-CE46-B143-A02F-F3089167ACB3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7F30928-B8B0-4CD7-EA8A-AA46742A9F8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16388" y="1162358"/>
            <a:ext cx="7357344" cy="433798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2800" b="1" i="0">
                <a:solidFill>
                  <a:schemeClr val="accent1"/>
                </a:solidFill>
                <a:latin typeface="+mj-lt"/>
                <a:ea typeface="IAS Ribbon Sans Bold" pitchFamily="2" charset="0"/>
              </a:defRPr>
            </a:lvl1pPr>
          </a:lstStyle>
          <a:p>
            <a:pPr lvl="0"/>
            <a:r>
              <a:rPr lang="en-GB" noProof="0" dirty="0"/>
              <a:t>Session name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0750B0-F078-4486-2017-F8B331530B6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388" y="696043"/>
            <a:ext cx="7357344" cy="385199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GB" noProof="0"/>
              <a:t>Presenter name &amp; affiliation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A26220-484C-E021-DC95-3F0DB777000E}"/>
              </a:ext>
            </a:extLst>
          </p:cNvPr>
          <p:cNvSpPr txBox="1"/>
          <p:nvPr userDrawn="1"/>
        </p:nvSpPr>
        <p:spPr>
          <a:xfrm>
            <a:off x="4116388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538053-F5FF-0EEB-86C2-6343D0DDDCD0}"/>
              </a:ext>
            </a:extLst>
          </p:cNvPr>
          <p:cNvSpPr txBox="1"/>
          <p:nvPr userDrawn="1"/>
        </p:nvSpPr>
        <p:spPr>
          <a:xfrm>
            <a:off x="7789864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3650E2-923F-C3D8-A779-3D63B9AD3B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7672" y="4060719"/>
            <a:ext cx="3553019" cy="228776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1003BC-2DBC-50F0-53BB-5291084D70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0" y="0"/>
            <a:ext cx="36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9702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243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2D4093A-7AF9-304D-AE6D-F745B4F016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2915" y="3256767"/>
            <a:ext cx="5437188" cy="2944008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2000"/>
            </a:lvl1pPr>
          </a:lstStyle>
          <a:p>
            <a:pPr lvl="0"/>
            <a:r>
              <a:rPr lang="en-GB" noProof="0"/>
              <a:t>Nulla quis lorem ut libero malesuada feugiat. Curabitur non nulla sit amet nisl tempus convallis quis ac lectus.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2C07795-8A1B-4F48-ADAF-7475467E7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1665294"/>
            <a:ext cx="5437187" cy="1428641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5BEA16-9E9F-0D4A-9C31-85DAC460949F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3A0912-00E9-3E4E-9381-0A5C958C62D2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D43CCD-AAFC-B847-BF0F-B7E2A805F6E1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FD00EE-BA8D-4911-16EE-CA53007DC8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10800000">
            <a:off x="7620000" y="0"/>
            <a:ext cx="4572000" cy="6858000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12FA691-34E1-B147-9F45-2CFB053A59B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10800" y="1137600"/>
            <a:ext cx="4734000" cy="4579200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 anchor="ctr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047838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- Patter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B53F7F2-792C-5946-B26B-153D893CB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11903" y="2097091"/>
            <a:ext cx="5437188" cy="410368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A9FAEF4-2CDC-9742-AEF3-A25C5A448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en-GB" noProof="0"/>
              <a:t>Click to edit Master title style</a:t>
            </a:r>
            <a:endParaRPr lang="en-GB" noProof="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9BC3C2-303A-12CB-9291-D0D960E99FC9}"/>
              </a:ext>
            </a:extLst>
          </p:cNvPr>
          <p:cNvSpPr txBox="1"/>
          <p:nvPr userDrawn="1"/>
        </p:nvSpPr>
        <p:spPr>
          <a:xfrm>
            <a:off x="4116388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A9DA97-3B37-BB0F-1BE6-74FB3CC95EA0}"/>
              </a:ext>
            </a:extLst>
          </p:cNvPr>
          <p:cNvSpPr txBox="1"/>
          <p:nvPr userDrawn="1"/>
        </p:nvSpPr>
        <p:spPr>
          <a:xfrm>
            <a:off x="7789864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87F51E-9D60-F793-C968-27BFB68286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0" y="2097090"/>
            <a:ext cx="3570682" cy="4760909"/>
          </a:xfrm>
          <a:prstGeom prst="rect">
            <a:avLst/>
          </a:prstGeom>
        </p:spPr>
      </p:pic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14DCF326-D6B4-5E4A-8E2C-D9FE40FD28A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88719" y="2098800"/>
            <a:ext cx="4690800" cy="3571200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 anchor="ctr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007079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6D1B286-EE94-DE44-8BBB-C1AC4686368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2913" y="2097089"/>
            <a:ext cx="5437187" cy="410368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3976421-9C43-4A44-829D-511FFE024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CB34A3-C584-1046-8C17-AB1BCE2694C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11903" y="2097091"/>
            <a:ext cx="5437188" cy="4103687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 anchor="ctr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0FD6BC-85DA-4F47-A647-F2C427823D98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D34DC7-EE56-704B-BED2-428093484F64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1A06C6-814D-4A47-8F9A-552C373FA66E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2733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21A2CA5-C9BE-8646-A49A-C5E2D560704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116388" y="2058000"/>
            <a:ext cx="7632704" cy="40570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Courier New" panose="02070309020205020404" pitchFamily="49" charset="0"/>
              <a:buNone/>
              <a:defRPr sz="1800"/>
            </a:lvl1pPr>
          </a:lstStyle>
          <a:p>
            <a:r>
              <a:rPr lang="en-GB" noProof="0" dirty="0">
                <a:solidFill>
                  <a:srgbClr val="2C90CF"/>
                </a:solidFill>
              </a:rPr>
              <a:t>Question1?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None/>
              <a:tabLst/>
              <a:defRPr/>
            </a:pPr>
            <a:r>
              <a:rPr lang="en-GB" dirty="0"/>
              <a:t>Cras </a:t>
            </a:r>
            <a:r>
              <a:rPr lang="en-GB" dirty="0" err="1"/>
              <a:t>ultricies</a:t>
            </a:r>
            <a:r>
              <a:rPr lang="en-GB" dirty="0"/>
              <a:t> ligula </a:t>
            </a:r>
            <a:r>
              <a:rPr lang="en-GB" dirty="0" err="1"/>
              <a:t>sed</a:t>
            </a:r>
            <a:r>
              <a:rPr lang="en-GB" dirty="0"/>
              <a:t> magna dictum porta. </a:t>
            </a:r>
            <a:r>
              <a:rPr lang="en-GB" dirty="0" err="1"/>
              <a:t>Mauris</a:t>
            </a:r>
            <a:r>
              <a:rPr lang="en-GB" dirty="0"/>
              <a:t> </a:t>
            </a:r>
            <a:r>
              <a:rPr lang="en-GB" dirty="0" err="1"/>
              <a:t>blandit</a:t>
            </a:r>
            <a:r>
              <a:rPr lang="en-GB" dirty="0"/>
              <a:t> </a:t>
            </a:r>
            <a:r>
              <a:rPr lang="en-GB" dirty="0" err="1"/>
              <a:t>aliquet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eget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pulvinar a.</a:t>
            </a:r>
            <a:br>
              <a:rPr lang="en-GB" dirty="0"/>
            </a:br>
            <a:endParaRPr lang="en-GB" dirty="0"/>
          </a:p>
          <a:p>
            <a:r>
              <a:rPr lang="en-GB" noProof="0" dirty="0">
                <a:solidFill>
                  <a:srgbClr val="2C90CF"/>
                </a:solidFill>
              </a:rPr>
              <a:t>Question2?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None/>
              <a:tabLst/>
              <a:defRPr/>
            </a:pPr>
            <a:r>
              <a:rPr lang="en-GB" dirty="0"/>
              <a:t>Cras </a:t>
            </a:r>
            <a:r>
              <a:rPr lang="en-GB" dirty="0" err="1"/>
              <a:t>ultricies</a:t>
            </a:r>
            <a:r>
              <a:rPr lang="en-GB" dirty="0"/>
              <a:t> ligula </a:t>
            </a:r>
            <a:r>
              <a:rPr lang="en-GB" dirty="0" err="1"/>
              <a:t>sed</a:t>
            </a:r>
            <a:r>
              <a:rPr lang="en-GB" dirty="0"/>
              <a:t> magna dictum porta. </a:t>
            </a:r>
            <a:r>
              <a:rPr lang="en-GB" dirty="0" err="1"/>
              <a:t>Mauris</a:t>
            </a:r>
            <a:r>
              <a:rPr lang="en-GB" dirty="0"/>
              <a:t> </a:t>
            </a:r>
            <a:r>
              <a:rPr lang="en-GB" dirty="0" err="1"/>
              <a:t>blandit</a:t>
            </a:r>
            <a:r>
              <a:rPr lang="en-GB" dirty="0"/>
              <a:t> </a:t>
            </a:r>
            <a:r>
              <a:rPr lang="en-GB" dirty="0" err="1"/>
              <a:t>aliquet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eget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pulvinar a.</a:t>
            </a:r>
            <a:br>
              <a:rPr lang="en-GB" dirty="0"/>
            </a:br>
            <a:endParaRPr lang="en-GB" dirty="0"/>
          </a:p>
          <a:p>
            <a:r>
              <a:rPr lang="en-GB" noProof="0" dirty="0">
                <a:solidFill>
                  <a:srgbClr val="2C90CF"/>
                </a:solidFill>
              </a:rPr>
              <a:t>Question3?</a:t>
            </a:r>
            <a:endParaRPr lang="en-GB" dirty="0"/>
          </a:p>
          <a:p>
            <a:r>
              <a:rPr lang="en-GB" dirty="0"/>
              <a:t>Cras </a:t>
            </a:r>
            <a:r>
              <a:rPr lang="en-GB" dirty="0" err="1"/>
              <a:t>ultricies</a:t>
            </a:r>
            <a:r>
              <a:rPr lang="en-GB" dirty="0"/>
              <a:t> ligula </a:t>
            </a:r>
            <a:r>
              <a:rPr lang="en-GB" dirty="0" err="1"/>
              <a:t>sed</a:t>
            </a:r>
            <a:r>
              <a:rPr lang="en-GB" dirty="0"/>
              <a:t> magna dictum porta. </a:t>
            </a:r>
            <a:r>
              <a:rPr lang="en-GB" dirty="0" err="1"/>
              <a:t>Mauris</a:t>
            </a:r>
            <a:r>
              <a:rPr lang="en-GB" dirty="0"/>
              <a:t> </a:t>
            </a:r>
            <a:r>
              <a:rPr lang="en-GB" dirty="0" err="1"/>
              <a:t>blandit</a:t>
            </a:r>
            <a:r>
              <a:rPr lang="en-GB" dirty="0"/>
              <a:t> </a:t>
            </a:r>
            <a:r>
              <a:rPr lang="en-GB" dirty="0" err="1"/>
              <a:t>aliquet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eget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pulvinar a.</a:t>
            </a:r>
          </a:p>
          <a:p>
            <a:endParaRPr lang="en-GB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B918DAA-45D8-EF4A-B0DE-9DB83618D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561975"/>
            <a:ext cx="7632700" cy="1103314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/>
            </a:lvl1pPr>
          </a:lstStyle>
          <a:p>
            <a:r>
              <a:rPr lang="en-GB" noProof="0"/>
              <a:t>Click to edit Master title style</a:t>
            </a:r>
            <a:endParaRPr lang="en-GB" noProof="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7827BD-B4A1-A8BF-967A-5149D648CD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2058000"/>
            <a:ext cx="3600000" cy="480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0425BB-4AFC-0A7F-D69B-AFD558616BAD}"/>
              </a:ext>
            </a:extLst>
          </p:cNvPr>
          <p:cNvSpPr txBox="1"/>
          <p:nvPr userDrawn="1"/>
        </p:nvSpPr>
        <p:spPr>
          <a:xfrm>
            <a:off x="4116388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2C4D40-64AF-619A-26D2-BCFCF400D637}"/>
              </a:ext>
            </a:extLst>
          </p:cNvPr>
          <p:cNvSpPr txBox="1"/>
          <p:nvPr userDrawn="1"/>
        </p:nvSpPr>
        <p:spPr>
          <a:xfrm>
            <a:off x="7789864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</p:spTree>
    <p:extLst>
      <p:ext uri="{BB962C8B-B14F-4D97-AF65-F5344CB8AC3E}">
        <p14:creationId xmlns:p14="http://schemas.microsoft.com/office/powerpoint/2010/main" val="9543556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6D464-8935-BBDF-47A9-29A7BA579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2C0E92-F7B1-362B-F2C4-B9B6BBFB3C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E92C15-07A3-163A-EF90-18726CDD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486C3-EDA8-1C40-81BC-8A50C8DCE02E}" type="datetimeFigureOut">
              <a:rPr lang="en-UG" smtClean="0"/>
              <a:t>07/20/2024</a:t>
            </a:fld>
            <a:endParaRPr lang="en-U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48E6DB-D0A4-FFC7-28E8-4DE43C548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99D7AB-A900-94BB-63CC-FB6AA1AD0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4363E-ECB6-644F-9568-71F602336B13}" type="slidenum">
              <a:rPr lang="en-UG" smtClean="0"/>
              <a:t>‹#›</a:t>
            </a:fld>
            <a:endParaRPr lang="en-UG"/>
          </a:p>
        </p:txBody>
      </p:sp>
    </p:spTree>
    <p:extLst>
      <p:ext uri="{BB962C8B-B14F-4D97-AF65-F5344CB8AC3E}">
        <p14:creationId xmlns:p14="http://schemas.microsoft.com/office/powerpoint/2010/main" val="2331625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4B232-0280-994D-2E70-482FFAF84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3180DA-B0E1-E3A2-2D65-0E5558AEB2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6F9D10-4F1A-6F45-DC92-72A73F195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12EF00-10F7-BBA8-F726-2EE3681928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883769-FECD-9BBE-A921-9E304DEB95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758D65-9FF9-7629-7866-71267C84B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486C3-EDA8-1C40-81BC-8A50C8DCE02E}" type="datetimeFigureOut">
              <a:rPr lang="en-UG" smtClean="0"/>
              <a:t>07/20/2024</a:t>
            </a:fld>
            <a:endParaRPr lang="en-U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AE5EE0-B4E3-6D07-BFED-27E661AA5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F6C99C-D687-1F53-AD21-93463C54E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4363E-ECB6-644F-9568-71F602336B13}" type="slidenum">
              <a:rPr lang="en-UG" smtClean="0"/>
              <a:t>‹#›</a:t>
            </a:fld>
            <a:endParaRPr lang="en-UG"/>
          </a:p>
        </p:txBody>
      </p:sp>
    </p:spTree>
    <p:extLst>
      <p:ext uri="{BB962C8B-B14F-4D97-AF65-F5344CB8AC3E}">
        <p14:creationId xmlns:p14="http://schemas.microsoft.com/office/powerpoint/2010/main" val="35854420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52C40-58D4-A998-0D28-E1F836B04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3B0CA-E105-6F34-4781-AB5E90AA8E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4237EB-5E38-333E-7948-FC5257D5C5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B5CB80-DE56-C353-00D6-F81D0345C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486C3-EDA8-1C40-81BC-8A50C8DCE02E}" type="datetimeFigureOut">
              <a:rPr lang="en-UG" smtClean="0"/>
              <a:t>07/20/2024</a:t>
            </a:fld>
            <a:endParaRPr lang="en-U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9F2091-45A4-467D-57A2-D0E61DF34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7F13E8-E7D6-2C07-ABC0-D5C2552F0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4363E-ECB6-644F-9568-71F602336B13}" type="slidenum">
              <a:rPr lang="en-UG" smtClean="0"/>
              <a:t>‹#›</a:t>
            </a:fld>
            <a:endParaRPr lang="en-UG"/>
          </a:p>
        </p:txBody>
      </p:sp>
    </p:spTree>
    <p:extLst>
      <p:ext uri="{BB962C8B-B14F-4D97-AF65-F5344CB8AC3E}">
        <p14:creationId xmlns:p14="http://schemas.microsoft.com/office/powerpoint/2010/main" val="2577810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1EAEC98C-6D09-7F42-88C1-4A9DE5446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575945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>
              <a:defRPr sz="6000"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69231F-CE46-B143-A02F-F3089167ACB3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BF5EE9-054B-49CF-C714-3B4EF9E4C64F}"/>
              </a:ext>
            </a:extLst>
          </p:cNvPr>
          <p:cNvSpPr txBox="1"/>
          <p:nvPr userDrawn="1"/>
        </p:nvSpPr>
        <p:spPr>
          <a:xfrm>
            <a:off x="4116388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70DA7D-2DD8-A57A-3FF5-CAA8CD78ED41}"/>
              </a:ext>
            </a:extLst>
          </p:cNvPr>
          <p:cNvSpPr txBox="1"/>
          <p:nvPr userDrawn="1"/>
        </p:nvSpPr>
        <p:spPr>
          <a:xfrm>
            <a:off x="7789864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C70770-A7D4-D1BA-618C-E7C4E5567B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058000"/>
            <a:ext cx="3600000" cy="4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910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A84E54A-D965-FC50-802E-562CE671CB7A}"/>
              </a:ext>
            </a:extLst>
          </p:cNvPr>
          <p:cNvSpPr/>
          <p:nvPr userDrawn="1"/>
        </p:nvSpPr>
        <p:spPr>
          <a:xfrm>
            <a:off x="0" y="0"/>
            <a:ext cx="12192000" cy="1665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1C2EAF-4008-1240-8C52-9E641194B157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B918DAA-45D8-EF4A-B0DE-9DB83618D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441325"/>
            <a:ext cx="8891914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9497C5-5C94-8C43-959D-C5FE7F60E92D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DE0E92-4155-274E-B8D3-6224F5791510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92C575-DA7D-953C-CA15-BC6E245458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886641" y="207065"/>
            <a:ext cx="2048330" cy="131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057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6D1B286-EE94-DE44-8BBB-C1AC4686368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2913" y="2097089"/>
            <a:ext cx="5437187" cy="410368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B53F7F2-792C-5946-B26B-153D893CB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11903" y="2097091"/>
            <a:ext cx="5437188" cy="41036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/>
            </a:lvl1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180687-9ED9-514C-9D5C-4D3E75055068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5A67C6D-451D-6C40-B015-49D120732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7245EE-BB3A-034C-BE06-055376C80D0C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551B1C-217B-4F4B-81FF-529B758036DF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5582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2D4093A-7AF9-304D-AE6D-F745B4F016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2915" y="3256767"/>
            <a:ext cx="5437188" cy="2944008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GB" noProof="0" dirty="0" err="1"/>
              <a:t>Nulla</a:t>
            </a:r>
            <a:r>
              <a:rPr lang="en-GB" noProof="0" dirty="0"/>
              <a:t> </a:t>
            </a:r>
            <a:r>
              <a:rPr lang="en-GB" noProof="0" dirty="0" err="1"/>
              <a:t>quis</a:t>
            </a:r>
            <a:r>
              <a:rPr lang="en-GB" noProof="0" dirty="0"/>
              <a:t> lorem </a:t>
            </a:r>
            <a:r>
              <a:rPr lang="en-GB" noProof="0" dirty="0" err="1"/>
              <a:t>ut</a:t>
            </a:r>
            <a:r>
              <a:rPr lang="en-GB" noProof="0" dirty="0"/>
              <a:t> libero </a:t>
            </a:r>
            <a:r>
              <a:rPr lang="en-GB" noProof="0" dirty="0" err="1"/>
              <a:t>malesuada</a:t>
            </a:r>
            <a:r>
              <a:rPr lang="en-GB" noProof="0" dirty="0"/>
              <a:t> </a:t>
            </a:r>
            <a:r>
              <a:rPr lang="en-GB" noProof="0" dirty="0" err="1"/>
              <a:t>feugiat</a:t>
            </a:r>
            <a:r>
              <a:rPr lang="en-GB" noProof="0" dirty="0"/>
              <a:t>. </a:t>
            </a:r>
            <a:r>
              <a:rPr lang="en-GB" noProof="0" dirty="0" err="1"/>
              <a:t>Curabitur</a:t>
            </a:r>
            <a:r>
              <a:rPr lang="en-GB" noProof="0" dirty="0"/>
              <a:t> non </a:t>
            </a:r>
            <a:r>
              <a:rPr lang="en-GB" noProof="0" dirty="0" err="1"/>
              <a:t>nulla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 </a:t>
            </a:r>
            <a:r>
              <a:rPr lang="en-GB" noProof="0" dirty="0" err="1"/>
              <a:t>nisl</a:t>
            </a:r>
            <a:r>
              <a:rPr lang="en-GB" noProof="0" dirty="0"/>
              <a:t> tempus convallis </a:t>
            </a:r>
            <a:r>
              <a:rPr lang="en-GB" noProof="0" dirty="0" err="1"/>
              <a:t>quis</a:t>
            </a:r>
            <a:r>
              <a:rPr lang="en-GB" noProof="0" dirty="0"/>
              <a:t> ac </a:t>
            </a:r>
            <a:r>
              <a:rPr lang="en-GB" noProof="0" dirty="0" err="1"/>
              <a:t>lectus</a:t>
            </a:r>
            <a:r>
              <a:rPr lang="en-GB" noProof="0" dirty="0"/>
              <a:t>.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EE9A4EF-A011-1744-9932-D74E1968F6E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11903" y="441325"/>
            <a:ext cx="5437188" cy="575945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6" name="Title 10">
            <a:extLst>
              <a:ext uri="{FF2B5EF4-FFF2-40B4-BE49-F238E27FC236}">
                <a16:creationId xmlns:a16="http://schemas.microsoft.com/office/drawing/2014/main" id="{091C71F5-B0A7-8745-8F8B-E636D57FA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1665294"/>
            <a:ext cx="5437187" cy="1428641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465E4D-8ADE-2143-908C-7C2920965ACF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76478F-F1E2-AD47-BAC6-395C98E2FF59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AD4010-0096-6B46-B74C-E77670FCDEA8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3680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B53F7F2-792C-5946-B26B-153D893CB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16388" y="2097089"/>
            <a:ext cx="7632703" cy="410369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63AB3E-8BB7-2D4E-9A4B-1FA373B92B4A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C75301D-79B8-304D-A9AB-978AFF907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EB2E94-95BD-AF4A-8CB8-DEF6AF2D71CC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903E21-8E3C-EA42-845E-ACA015593389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60080C-8E2C-13C8-F305-B9340CF0AC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2913" y="2097088"/>
            <a:ext cx="3368799" cy="41036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noProof="0" dirty="0" err="1"/>
              <a:t>Nulla</a:t>
            </a:r>
            <a:r>
              <a:rPr lang="en-GB" noProof="0" dirty="0"/>
              <a:t> </a:t>
            </a:r>
            <a:r>
              <a:rPr lang="en-GB" noProof="0" dirty="0" err="1"/>
              <a:t>quis</a:t>
            </a:r>
            <a:r>
              <a:rPr lang="en-GB" noProof="0" dirty="0"/>
              <a:t> lorem </a:t>
            </a:r>
            <a:r>
              <a:rPr lang="en-GB" noProof="0" dirty="0" err="1"/>
              <a:t>ut</a:t>
            </a:r>
            <a:r>
              <a:rPr lang="en-GB" noProof="0" dirty="0"/>
              <a:t> libero </a:t>
            </a:r>
            <a:r>
              <a:rPr lang="en-GB" noProof="0" dirty="0" err="1"/>
              <a:t>malesuada</a:t>
            </a:r>
            <a:r>
              <a:rPr lang="en-GB" noProof="0" dirty="0"/>
              <a:t> </a:t>
            </a:r>
            <a:r>
              <a:rPr lang="en-GB" noProof="0" dirty="0" err="1"/>
              <a:t>feugiat</a:t>
            </a:r>
            <a:r>
              <a:rPr lang="en-GB" noProof="0" dirty="0"/>
              <a:t>. </a:t>
            </a:r>
            <a:r>
              <a:rPr lang="en-GB" noProof="0" dirty="0" err="1"/>
              <a:t>Curabitur</a:t>
            </a:r>
            <a:r>
              <a:rPr lang="en-GB" noProof="0" dirty="0"/>
              <a:t> non </a:t>
            </a:r>
            <a:r>
              <a:rPr lang="en-GB" noProof="0" dirty="0" err="1"/>
              <a:t>nulla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 </a:t>
            </a:r>
            <a:r>
              <a:rPr lang="en-GB" noProof="0" dirty="0" err="1"/>
              <a:t>nisl</a:t>
            </a:r>
            <a:r>
              <a:rPr lang="en-GB" noProof="0" dirty="0"/>
              <a:t> tempus convallis </a:t>
            </a:r>
            <a:r>
              <a:rPr lang="en-GB" noProof="0" dirty="0" err="1"/>
              <a:t>quis</a:t>
            </a:r>
            <a:r>
              <a:rPr lang="en-GB" noProof="0" dirty="0"/>
              <a:t> ac </a:t>
            </a:r>
            <a:r>
              <a:rPr lang="en-GB" noProof="0" dirty="0" err="1"/>
              <a:t>lectus</a:t>
            </a:r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723912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88">
          <p15:clr>
            <a:srgbClr val="FBAE40"/>
          </p15:clr>
        </p15:guide>
        <p15:guide id="2" orient="horz" pos="1729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B53F7F2-792C-5946-B26B-153D893CB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11900" y="2097089"/>
            <a:ext cx="5437191" cy="410369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63AB3E-8BB7-2D4E-9A4B-1FA373B92B4A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C75301D-79B8-304D-A9AB-978AFF907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EB2E94-95BD-AF4A-8CB8-DEF6AF2D71CC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903E21-8E3C-EA42-845E-ACA015593389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60080C-8E2C-13C8-F305-B9340CF0AC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2913" y="2097088"/>
            <a:ext cx="5437187" cy="41036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noProof="0" dirty="0" err="1"/>
              <a:t>Nulla</a:t>
            </a:r>
            <a:r>
              <a:rPr lang="en-GB" noProof="0" dirty="0"/>
              <a:t> </a:t>
            </a:r>
            <a:r>
              <a:rPr lang="en-GB" noProof="0" dirty="0" err="1"/>
              <a:t>quis</a:t>
            </a:r>
            <a:r>
              <a:rPr lang="en-GB" noProof="0" dirty="0"/>
              <a:t> lorem </a:t>
            </a:r>
            <a:r>
              <a:rPr lang="en-GB" noProof="0" dirty="0" err="1"/>
              <a:t>ut</a:t>
            </a:r>
            <a:r>
              <a:rPr lang="en-GB" noProof="0" dirty="0"/>
              <a:t> libero </a:t>
            </a:r>
            <a:r>
              <a:rPr lang="en-GB" noProof="0" dirty="0" err="1"/>
              <a:t>malesuada</a:t>
            </a:r>
            <a:r>
              <a:rPr lang="en-GB" noProof="0" dirty="0"/>
              <a:t> </a:t>
            </a:r>
            <a:r>
              <a:rPr lang="en-GB" noProof="0" dirty="0" err="1"/>
              <a:t>feugiat</a:t>
            </a:r>
            <a:r>
              <a:rPr lang="en-GB" noProof="0" dirty="0"/>
              <a:t>. </a:t>
            </a:r>
            <a:r>
              <a:rPr lang="en-GB" noProof="0" dirty="0" err="1"/>
              <a:t>Curabitur</a:t>
            </a:r>
            <a:r>
              <a:rPr lang="en-GB" noProof="0" dirty="0"/>
              <a:t> non </a:t>
            </a:r>
            <a:r>
              <a:rPr lang="en-GB" noProof="0" dirty="0" err="1"/>
              <a:t>nulla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 </a:t>
            </a:r>
            <a:r>
              <a:rPr lang="en-GB" noProof="0" dirty="0" err="1"/>
              <a:t>nisl</a:t>
            </a:r>
            <a:r>
              <a:rPr lang="en-GB" noProof="0" dirty="0"/>
              <a:t> tempus convallis </a:t>
            </a:r>
            <a:r>
              <a:rPr lang="en-GB" noProof="0" dirty="0" err="1"/>
              <a:t>quis</a:t>
            </a:r>
            <a:r>
              <a:rPr lang="en-GB" noProof="0" dirty="0"/>
              <a:t> ac </a:t>
            </a:r>
            <a:r>
              <a:rPr lang="en-GB" noProof="0" dirty="0" err="1"/>
              <a:t>lectus</a:t>
            </a:r>
            <a:r>
              <a:rPr lang="en-GB" noProof="0" dirty="0"/>
              <a:t>.</a:t>
            </a:r>
          </a:p>
          <a:p>
            <a:r>
              <a:rPr lang="en-GB" noProof="0" dirty="0"/>
              <a:t>Proin </a:t>
            </a:r>
            <a:r>
              <a:rPr lang="en-GB" noProof="0" dirty="0" err="1"/>
              <a:t>eget</a:t>
            </a:r>
            <a:r>
              <a:rPr lang="en-GB" noProof="0" dirty="0"/>
              <a:t> </a:t>
            </a:r>
            <a:r>
              <a:rPr lang="en-GB" noProof="0" dirty="0" err="1"/>
              <a:t>tortor</a:t>
            </a:r>
            <a:r>
              <a:rPr lang="en-GB" noProof="0" dirty="0"/>
              <a:t> </a:t>
            </a:r>
            <a:r>
              <a:rPr lang="en-GB" noProof="0" dirty="0" err="1"/>
              <a:t>risus</a:t>
            </a:r>
            <a:r>
              <a:rPr lang="en-GB" noProof="0" dirty="0"/>
              <a:t>.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44581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88">
          <p15:clr>
            <a:srgbClr val="FBAE40"/>
          </p15:clr>
        </p15:guide>
        <p15:guide id="2" orient="horz" pos="1729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B53F7F2-792C-5946-B26B-153D893CB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075613" y="2097089"/>
            <a:ext cx="3673478" cy="410369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63AB3E-8BB7-2D4E-9A4B-1FA373B92B4A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C75301D-79B8-304D-A9AB-978AFF907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EB2E94-95BD-AF4A-8CB8-DEF6AF2D71CC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903E21-8E3C-EA42-845E-ACA015593389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60080C-8E2C-13C8-F305-B9340CF0AC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2913" y="2097088"/>
            <a:ext cx="7200900" cy="41036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noProof="0" dirty="0" err="1"/>
              <a:t>Nulla</a:t>
            </a:r>
            <a:r>
              <a:rPr lang="en-GB" noProof="0" dirty="0"/>
              <a:t> </a:t>
            </a:r>
            <a:r>
              <a:rPr lang="en-GB" noProof="0" dirty="0" err="1"/>
              <a:t>quis</a:t>
            </a:r>
            <a:r>
              <a:rPr lang="en-GB" noProof="0" dirty="0"/>
              <a:t> lorem </a:t>
            </a:r>
            <a:r>
              <a:rPr lang="en-GB" noProof="0" dirty="0" err="1"/>
              <a:t>ut</a:t>
            </a:r>
            <a:r>
              <a:rPr lang="en-GB" noProof="0" dirty="0"/>
              <a:t> libero </a:t>
            </a:r>
            <a:r>
              <a:rPr lang="en-GB" noProof="0" dirty="0" err="1"/>
              <a:t>malesuada</a:t>
            </a:r>
            <a:r>
              <a:rPr lang="en-GB" noProof="0" dirty="0"/>
              <a:t> </a:t>
            </a:r>
            <a:r>
              <a:rPr lang="en-GB" noProof="0" dirty="0" err="1"/>
              <a:t>feugiat</a:t>
            </a:r>
            <a:r>
              <a:rPr lang="en-GB" noProof="0" dirty="0"/>
              <a:t>. </a:t>
            </a:r>
            <a:r>
              <a:rPr lang="en-GB" noProof="0" dirty="0" err="1"/>
              <a:t>Curabitur</a:t>
            </a:r>
            <a:r>
              <a:rPr lang="en-GB" noProof="0" dirty="0"/>
              <a:t> non </a:t>
            </a:r>
            <a:r>
              <a:rPr lang="en-GB" noProof="0" dirty="0" err="1"/>
              <a:t>nulla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 </a:t>
            </a:r>
            <a:r>
              <a:rPr lang="en-GB" noProof="0" dirty="0" err="1"/>
              <a:t>nisl</a:t>
            </a:r>
            <a:r>
              <a:rPr lang="en-GB" noProof="0" dirty="0"/>
              <a:t> tempus convallis </a:t>
            </a:r>
            <a:r>
              <a:rPr lang="en-GB" noProof="0" dirty="0" err="1"/>
              <a:t>quis</a:t>
            </a:r>
            <a:r>
              <a:rPr lang="en-GB" noProof="0" dirty="0"/>
              <a:t> ac </a:t>
            </a:r>
            <a:r>
              <a:rPr lang="en-GB" noProof="0" dirty="0" err="1"/>
              <a:t>lectus</a:t>
            </a:r>
            <a:r>
              <a:rPr lang="en-GB" noProof="0" dirty="0"/>
              <a:t>.</a:t>
            </a:r>
          </a:p>
          <a:p>
            <a:r>
              <a:rPr lang="en-GB" noProof="0" dirty="0"/>
              <a:t>Proin </a:t>
            </a:r>
            <a:r>
              <a:rPr lang="en-GB" noProof="0" dirty="0" err="1"/>
              <a:t>eget</a:t>
            </a:r>
            <a:r>
              <a:rPr lang="en-GB" noProof="0" dirty="0"/>
              <a:t> </a:t>
            </a:r>
            <a:r>
              <a:rPr lang="en-GB" noProof="0" dirty="0" err="1"/>
              <a:t>tortor</a:t>
            </a:r>
            <a:r>
              <a:rPr lang="en-GB" noProof="0" dirty="0"/>
              <a:t> </a:t>
            </a:r>
            <a:r>
              <a:rPr lang="en-GB" noProof="0" dirty="0" err="1"/>
              <a:t>risus</a:t>
            </a:r>
            <a:r>
              <a:rPr lang="en-GB" noProof="0" dirty="0"/>
              <a:t>.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 dirty="0"/>
              <a:t>Donec </a:t>
            </a:r>
            <a:r>
              <a:rPr lang="en-GB" noProof="0" dirty="0" err="1"/>
              <a:t>rutrum</a:t>
            </a:r>
            <a:r>
              <a:rPr lang="en-GB" noProof="0" dirty="0"/>
              <a:t> </a:t>
            </a:r>
            <a:r>
              <a:rPr lang="en-GB" noProof="0" dirty="0" err="1"/>
              <a:t>congue</a:t>
            </a:r>
            <a:r>
              <a:rPr lang="en-GB" noProof="0" dirty="0"/>
              <a:t> </a:t>
            </a:r>
            <a:r>
              <a:rPr lang="en-GB" noProof="0" dirty="0" err="1"/>
              <a:t>leo</a:t>
            </a:r>
            <a:r>
              <a:rPr lang="en-GB" noProof="0" dirty="0"/>
              <a:t> </a:t>
            </a:r>
            <a:r>
              <a:rPr lang="en-GB" noProof="0" dirty="0" err="1"/>
              <a:t>eget</a:t>
            </a:r>
            <a:r>
              <a:rPr lang="en-GB" noProof="0" dirty="0"/>
              <a:t> </a:t>
            </a:r>
            <a:r>
              <a:rPr lang="en-GB" noProof="0" dirty="0" err="1"/>
              <a:t>malesuada</a:t>
            </a:r>
            <a:r>
              <a:rPr lang="en-GB" noProof="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 dirty="0" err="1"/>
              <a:t>Curabitur</a:t>
            </a:r>
            <a:r>
              <a:rPr lang="en-GB" noProof="0" dirty="0"/>
              <a:t> </a:t>
            </a:r>
            <a:r>
              <a:rPr lang="en-GB" noProof="0" dirty="0" err="1"/>
              <a:t>aliquet</a:t>
            </a:r>
            <a:r>
              <a:rPr lang="en-GB" noProof="0" dirty="0"/>
              <a:t> </a:t>
            </a:r>
            <a:r>
              <a:rPr lang="en-GB" noProof="0" dirty="0" err="1"/>
              <a:t>quam</a:t>
            </a:r>
            <a:r>
              <a:rPr lang="en-GB" noProof="0" dirty="0"/>
              <a:t> id dui </a:t>
            </a:r>
            <a:r>
              <a:rPr lang="en-GB" noProof="0" dirty="0" err="1"/>
              <a:t>posuere</a:t>
            </a:r>
            <a:r>
              <a:rPr lang="en-GB" noProof="0" dirty="0"/>
              <a:t> </a:t>
            </a:r>
            <a:r>
              <a:rPr lang="en-GB" noProof="0" dirty="0" err="1"/>
              <a:t>blandit</a:t>
            </a:r>
            <a:r>
              <a:rPr lang="en-GB" noProof="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 dirty="0"/>
              <a:t>Proin </a:t>
            </a:r>
            <a:r>
              <a:rPr lang="en-GB" noProof="0" dirty="0" err="1"/>
              <a:t>eget</a:t>
            </a:r>
            <a:r>
              <a:rPr lang="en-GB" noProof="0" dirty="0"/>
              <a:t> </a:t>
            </a:r>
            <a:r>
              <a:rPr lang="en-GB" noProof="0" dirty="0" err="1"/>
              <a:t>tortor</a:t>
            </a:r>
            <a:r>
              <a:rPr lang="en-GB" noProof="0" dirty="0"/>
              <a:t> </a:t>
            </a:r>
            <a:r>
              <a:rPr lang="en-GB" noProof="0" dirty="0" err="1"/>
              <a:t>risus</a:t>
            </a:r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01938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88">
          <p15:clr>
            <a:srgbClr val="FBAE40"/>
          </p15:clr>
        </p15:guide>
        <p15:guide id="2" orient="horz" pos="1729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2D4093A-7AF9-304D-AE6D-F745B4F016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2915" y="3256767"/>
            <a:ext cx="5437188" cy="2944008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2000"/>
            </a:lvl1pPr>
          </a:lstStyle>
          <a:p>
            <a:pPr lvl="0"/>
            <a:r>
              <a:rPr lang="en-GB" noProof="0"/>
              <a:t>Nulla quis lorem ut libero malesuada feugiat. Curabitur non nulla sit amet nisl tempus convallis quis ac lectus.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2C07795-8A1B-4F48-ADAF-7475467E7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1665294"/>
            <a:ext cx="5437187" cy="1428641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5BEA16-9E9F-0D4A-9C31-85DAC460949F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3A0912-00E9-3E4E-9381-0A5C958C62D2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D43CCD-AAFC-B847-BF0F-B7E2A805F6E1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7D33BA-66D6-E190-0410-77B932AF24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12FA691-34E1-B147-9F45-2CFB053A59B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10800" y="1137600"/>
            <a:ext cx="4734000" cy="4579200"/>
          </a:xfrm>
          <a:prstGeom prst="rect">
            <a:avLst/>
          </a:prstGeom>
          <a:solidFill>
            <a:schemeClr val="tx2"/>
          </a:solidFill>
        </p:spPr>
        <p:txBody>
          <a:bodyPr lIns="0" tIns="0" rIns="0" bIns="0" anchor="ctr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783722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16390" y="441326"/>
            <a:ext cx="7632692" cy="122396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2907" y="2097090"/>
            <a:ext cx="11306175" cy="407987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2911C2-CB14-73B1-B98D-60E41E95A97B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/>
        </p:blipFill>
        <p:spPr>
          <a:xfrm>
            <a:off x="251232" y="207065"/>
            <a:ext cx="2048330" cy="131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483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73" r:id="rId2"/>
    <p:sldLayoutId id="2147483694" r:id="rId3"/>
    <p:sldLayoutId id="2147483665" r:id="rId4"/>
    <p:sldLayoutId id="2147483667" r:id="rId5"/>
    <p:sldLayoutId id="2147483698" r:id="rId6"/>
    <p:sldLayoutId id="2147483699" r:id="rId7"/>
    <p:sldLayoutId id="2147483700" r:id="rId8"/>
    <p:sldLayoutId id="2147483686" r:id="rId9"/>
    <p:sldLayoutId id="2147483696" r:id="rId10"/>
    <p:sldLayoutId id="2147483697" r:id="rId11"/>
    <p:sldLayoutId id="2147483674" r:id="rId12"/>
    <p:sldLayoutId id="2147483701" r:id="rId13"/>
    <p:sldLayoutId id="2147483702" r:id="rId14"/>
    <p:sldLayoutId id="2147483703" r:id="rId15"/>
    <p:sldLayoutId id="214748370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79">
          <p15:clr>
            <a:srgbClr val="F26B43"/>
          </p15:clr>
        </p15:guide>
        <p15:guide id="2" pos="2593">
          <p15:clr>
            <a:srgbClr val="F26B43"/>
          </p15:clr>
        </p15:guide>
        <p15:guide id="3" pos="2865">
          <p15:clr>
            <a:srgbClr val="F26B43"/>
          </p15:clr>
        </p15:guide>
        <p15:guide id="4" pos="3704">
          <p15:clr>
            <a:srgbClr val="F26B43"/>
          </p15:clr>
        </p15:guide>
        <p15:guide id="5" pos="3976">
          <p15:clr>
            <a:srgbClr val="F26B43"/>
          </p15:clr>
        </p15:guide>
        <p15:guide id="6" pos="4815">
          <p15:clr>
            <a:srgbClr val="F26B43"/>
          </p15:clr>
        </p15:guide>
        <p15:guide id="7" pos="5087">
          <p15:clr>
            <a:srgbClr val="F26B43"/>
          </p15:clr>
        </p15:guide>
        <p15:guide id="8" pos="7401">
          <p15:clr>
            <a:srgbClr val="F26B43"/>
          </p15:clr>
        </p15:guide>
        <p15:guide id="9" orient="horz" pos="278">
          <p15:clr>
            <a:srgbClr val="F26B43"/>
          </p15:clr>
        </p15:guide>
        <p15:guide id="10" orient="horz" pos="1049">
          <p15:clr>
            <a:srgbClr val="F26B43"/>
          </p15:clr>
        </p15:guide>
        <p15:guide id="11" orient="horz" pos="1321">
          <p15:clr>
            <a:srgbClr val="F26B43"/>
          </p15:clr>
        </p15:guide>
        <p15:guide id="12" orient="horz" pos="3906">
          <p15:clr>
            <a:srgbClr val="F26B43"/>
          </p15:clr>
        </p15:guide>
        <p15:guide id="13" orient="horz" pos="4178">
          <p15:clr>
            <a:srgbClr val="F26B43"/>
          </p15:clr>
        </p15:guide>
        <p15:guide id="14" orient="horz" pos="404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.gif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.gi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6.gif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hyperlink" Target="https://www.ncbi.nlm.nih.gov/entrez/eutils/elink.fcgi?dbfrom=pubmed&amp;retmode=ref&amp;cmd=prlinks&amp;id=23297655" TargetMode="Externa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4D35D-9FB0-95A3-17CD-1754C0D7C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4362" y="505770"/>
            <a:ext cx="7357341" cy="4296397"/>
          </a:xfrm>
        </p:spPr>
        <p:txBody>
          <a:bodyPr anchor="ctr" anchorCtr="0">
            <a:normAutofit/>
          </a:bodyPr>
          <a:lstStyle/>
          <a:p>
            <a:r>
              <a:rPr lang="en-GB" b="0" i="0" dirty="0">
                <a:solidFill>
                  <a:srgbClr val="00B0F0"/>
                </a:solidFill>
                <a:effectLst/>
              </a:rPr>
              <a:t>Implementation Science for the Public Health Workforce</a:t>
            </a:r>
            <a:endParaRPr lang="en-GB" dirty="0">
              <a:solidFill>
                <a:srgbClr val="00B0F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289A9C-59C8-D96C-FF8D-6EF6BF55A5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53845" y="4898571"/>
            <a:ext cx="7357344" cy="1453659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UG" b="1" dirty="0">
                <a:latin typeface="+mj-lt"/>
                <a:cs typeface="Arial" panose="020B0604020202020204" pitchFamily="34" charset="0"/>
              </a:rPr>
              <a:t>Dr. Eleanor Namusoke Magongo</a:t>
            </a:r>
          </a:p>
          <a:p>
            <a:r>
              <a:rPr lang="en-UG" b="1" dirty="0">
                <a:latin typeface="+mj-lt"/>
                <a:cs typeface="Arial" panose="020B0604020202020204" pitchFamily="34" charset="0"/>
              </a:rPr>
              <a:t>MBChB, MMED Pediatrics and Child Health</a:t>
            </a:r>
          </a:p>
          <a:p>
            <a:r>
              <a:rPr lang="en-UG" b="1" dirty="0">
                <a:latin typeface="+mj-lt"/>
                <a:cs typeface="Arial" panose="020B0604020202020204" pitchFamily="34" charset="0"/>
              </a:rPr>
              <a:t>Paediatrics &amp; Adolescent HIV Team Lead</a:t>
            </a:r>
          </a:p>
          <a:p>
            <a:r>
              <a:rPr lang="en-UG" b="1" dirty="0">
                <a:latin typeface="+mj-lt"/>
                <a:cs typeface="Arial" panose="020B0604020202020204" pitchFamily="34" charset="0"/>
              </a:rPr>
              <a:t>Ministry of Health Uganda</a:t>
            </a:r>
          </a:p>
        </p:txBody>
      </p:sp>
      <p:pic>
        <p:nvPicPr>
          <p:cNvPr id="3" name="Picture 19" descr="Ouganda">
            <a:extLst>
              <a:ext uri="{FF2B5EF4-FFF2-40B4-BE49-F238E27FC236}">
                <a16:creationId xmlns:a16="http://schemas.microsoft.com/office/drawing/2014/main" id="{D01A8EDF-D47D-2D56-1460-969D9CD5E2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65057" y="124770"/>
            <a:ext cx="1066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241443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4269" y="204068"/>
            <a:ext cx="8071905" cy="1223964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G" sz="3600" b="1" dirty="0"/>
              <a:t>Uganda Pediatrics ART (UPART) Cohort</a:t>
            </a:r>
            <a:endParaRPr lang="en-GB" sz="3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6572" y="1825624"/>
            <a:ext cx="7107326" cy="4849685"/>
          </a:xfrm>
        </p:spPr>
        <p:txBody>
          <a:bodyPr>
            <a:normAutofit fontScale="925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00B0F0"/>
                </a:solidFill>
              </a:rPr>
              <a:t>Aim: </a:t>
            </a:r>
            <a:r>
              <a:rPr lang="en-GB" sz="2400" dirty="0"/>
              <a:t>To establish an </a:t>
            </a:r>
            <a:r>
              <a:rPr lang="en-GB" sz="2400" dirty="0">
                <a:solidFill>
                  <a:srgbClr val="00B0F0"/>
                </a:solidFill>
              </a:rPr>
              <a:t>observational cohort </a:t>
            </a:r>
            <a:r>
              <a:rPr lang="en-GB" sz="2400" dirty="0"/>
              <a:t>in representative facilities to assess the uptake and impact of new treatments in children, </a:t>
            </a:r>
            <a:r>
              <a:rPr lang="en-GB" sz="2400" dirty="0">
                <a:solidFill>
                  <a:srgbClr val="00B0F0"/>
                </a:solidFill>
              </a:rPr>
              <a:t>building upon existing data systems </a:t>
            </a:r>
            <a:r>
              <a:rPr lang="en-GB" sz="2400" dirty="0"/>
              <a:t>to inform national programme planning and global research and to strengthen capacity</a:t>
            </a:r>
          </a:p>
          <a:p>
            <a:r>
              <a:rPr lang="en-GB" sz="2400" dirty="0">
                <a:solidFill>
                  <a:schemeClr val="tx1"/>
                </a:solidFill>
              </a:rPr>
              <a:t>Led by the Ugandan Ministry of Health (MoH) with support from EPPICC team at University College London </a:t>
            </a:r>
          </a:p>
          <a:p>
            <a:r>
              <a:rPr lang="en-GB" sz="2400" dirty="0">
                <a:solidFill>
                  <a:schemeClr val="tx1"/>
                </a:solidFill>
              </a:rPr>
              <a:t>Seed funding: </a:t>
            </a:r>
            <a:r>
              <a:rPr lang="en-US" sz="2400" dirty="0">
                <a:solidFill>
                  <a:schemeClr val="tx1"/>
                </a:solidFill>
              </a:rPr>
              <a:t>International AIDS Society (IAS), WHO, UNICEF and UCL</a:t>
            </a:r>
          </a:p>
          <a:p>
            <a:r>
              <a:rPr lang="en-US" sz="2400" dirty="0"/>
              <a:t>Phase 2 funding from </a:t>
            </a:r>
            <a:r>
              <a:rPr lang="en-US" sz="2400" dirty="0" err="1"/>
              <a:t>ViiV</a:t>
            </a:r>
            <a:r>
              <a:rPr lang="en-US" sz="2400" dirty="0"/>
              <a:t> Health Care ( confirmed) and UNITAID ( yet to be confirmed)</a:t>
            </a:r>
            <a:endParaRPr lang="en-GB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sz="2400" i="1" dirty="0">
              <a:solidFill>
                <a:srgbClr val="FF671F"/>
              </a:solidFill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3187D91-0486-0288-A0C7-AE2180623073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898" y="1873123"/>
            <a:ext cx="3919902" cy="4351338"/>
          </a:xfrm>
          <a:prstGeom prst="rect">
            <a:avLst/>
          </a:prstGeom>
        </p:spPr>
      </p:pic>
      <p:pic>
        <p:nvPicPr>
          <p:cNvPr id="6" name="Picture 19" descr="Ouganda">
            <a:extLst>
              <a:ext uri="{FF2B5EF4-FFF2-40B4-BE49-F238E27FC236}">
                <a16:creationId xmlns:a16="http://schemas.microsoft.com/office/drawing/2014/main" id="{19B2BF93-9EA9-A50C-7253-431A73563E6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20400" y="204068"/>
            <a:ext cx="1066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264797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77985-C200-9F61-6664-9CD15A17F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8029" y="178182"/>
            <a:ext cx="8207256" cy="2144485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Step 3: Evaluation/Research findings to Policy </a:t>
            </a:r>
            <a:br>
              <a:rPr lang="en-GB" dirty="0"/>
            </a:br>
            <a:r>
              <a:rPr lang="en-GB" dirty="0"/>
              <a:t> </a:t>
            </a:r>
            <a:r>
              <a:rPr lang="en-GB" sz="3100" dirty="0"/>
              <a:t>Why policy making goes wrong</a:t>
            </a:r>
            <a:endParaRPr lang="en-UG" sz="31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997BEBB-C7A4-D061-1F85-359BBB5E21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2590799"/>
            <a:ext cx="10515599" cy="4110789"/>
          </a:xfrm>
        </p:spPr>
      </p:pic>
      <p:pic>
        <p:nvPicPr>
          <p:cNvPr id="5" name="Picture 19" descr="Ouganda">
            <a:extLst>
              <a:ext uri="{FF2B5EF4-FFF2-40B4-BE49-F238E27FC236}">
                <a16:creationId xmlns:a16="http://schemas.microsoft.com/office/drawing/2014/main" id="{9092DC6A-E7DD-C29C-EC6B-FF9FF417BA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951554" y="149243"/>
            <a:ext cx="1066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037185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A1794-A84F-0993-736E-BE7CC44B0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8428" y="226512"/>
            <a:ext cx="8997329" cy="755070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What are they talking about?</a:t>
            </a:r>
            <a:endParaRPr lang="en-UG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2D86996-B255-0526-1974-53F9BA8373E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90710" y="1523502"/>
            <a:ext cx="3749395" cy="4200525"/>
          </a:xfrm>
        </p:spPr>
      </p:pic>
      <p:pic>
        <p:nvPicPr>
          <p:cNvPr id="1026" name="Picture 2" descr="Cartoon Of 7 Business People In A Questionable Meeting High-Res Vector  Graphic - Getty Images">
            <a:extLst>
              <a:ext uri="{FF2B5EF4-FFF2-40B4-BE49-F238E27FC236}">
                <a16:creationId xmlns:a16="http://schemas.microsoft.com/office/drawing/2014/main" id="{0F7327B9-F3AF-2157-C30F-1C2038A51D3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274" y="1314450"/>
            <a:ext cx="4391526" cy="420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D03E71-1730-23A4-0702-F11D677E5032}"/>
              </a:ext>
            </a:extLst>
          </p:cNvPr>
          <p:cNvSpPr txBox="1"/>
          <p:nvPr/>
        </p:nvSpPr>
        <p:spPr>
          <a:xfrm>
            <a:off x="704850" y="5591698"/>
            <a:ext cx="36385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00B0F0"/>
                </a:solidFill>
              </a:rPr>
              <a:t>The Researcher</a:t>
            </a:r>
            <a:endParaRPr lang="en-UG" sz="2800" b="1" dirty="0">
              <a:solidFill>
                <a:srgbClr val="00B0F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CC2309-02EF-7815-2A27-99DBC5F3D3EC}"/>
              </a:ext>
            </a:extLst>
          </p:cNvPr>
          <p:cNvSpPr txBox="1"/>
          <p:nvPr/>
        </p:nvSpPr>
        <p:spPr>
          <a:xfrm>
            <a:off x="4587593" y="1058305"/>
            <a:ext cx="2466349" cy="483209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GB" sz="2800" dirty="0"/>
              <a:t>-Cox Regression</a:t>
            </a:r>
          </a:p>
          <a:p>
            <a:r>
              <a:rPr lang="en-GB" sz="2800" dirty="0"/>
              <a:t>-P-Value</a:t>
            </a:r>
          </a:p>
          <a:p>
            <a:r>
              <a:rPr lang="en-GB" sz="2800" dirty="0"/>
              <a:t>-Time to event analysis</a:t>
            </a:r>
          </a:p>
          <a:p>
            <a:r>
              <a:rPr lang="en-GB" sz="2800" dirty="0"/>
              <a:t>-Kaplan Meier curve</a:t>
            </a:r>
          </a:p>
          <a:p>
            <a:r>
              <a:rPr lang="en-GB" sz="2800" dirty="0"/>
              <a:t>-Intention to treat analysis</a:t>
            </a:r>
            <a:endParaRPr lang="en-UG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B7A401-7F9E-DD06-5D47-0823FFD9670F}"/>
              </a:ext>
            </a:extLst>
          </p:cNvPr>
          <p:cNvSpPr txBox="1"/>
          <p:nvPr/>
        </p:nvSpPr>
        <p:spPr>
          <a:xfrm>
            <a:off x="6962273" y="5666005"/>
            <a:ext cx="45248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00B0F0"/>
                </a:solidFill>
              </a:rPr>
              <a:t>The Policy Makers</a:t>
            </a:r>
            <a:endParaRPr lang="en-UG" sz="2800" b="1" dirty="0">
              <a:solidFill>
                <a:srgbClr val="00B0F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A6ABDC-8FD5-7679-69C7-F218C452B774}"/>
              </a:ext>
            </a:extLst>
          </p:cNvPr>
          <p:cNvSpPr txBox="1"/>
          <p:nvPr/>
        </p:nvSpPr>
        <p:spPr>
          <a:xfrm>
            <a:off x="-18908" y="6091649"/>
            <a:ext cx="121919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FF0000"/>
                </a:solidFill>
              </a:rPr>
              <a:t>Solution: </a:t>
            </a:r>
            <a:r>
              <a:rPr lang="en-GB" sz="2400" b="1" dirty="0"/>
              <a:t>Disseminate research findings in a language that is understandable to policy makers</a:t>
            </a:r>
            <a:endParaRPr lang="en-UG" sz="2400" b="1" dirty="0">
              <a:solidFill>
                <a:srgbClr val="FF0000"/>
              </a:solidFill>
            </a:endParaRPr>
          </a:p>
        </p:txBody>
      </p:sp>
      <p:pic>
        <p:nvPicPr>
          <p:cNvPr id="6" name="Picture 19" descr="Ouganda">
            <a:extLst>
              <a:ext uri="{FF2B5EF4-FFF2-40B4-BE49-F238E27FC236}">
                <a16:creationId xmlns:a16="http://schemas.microsoft.com/office/drawing/2014/main" id="{10378F91-D80B-6A20-7DE7-D096557978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953750" y="124739"/>
            <a:ext cx="1066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7603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62D52-2D03-97AD-A7C0-7165E23C9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8286" y="-19747"/>
            <a:ext cx="8810768" cy="1574397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br>
              <a:rPr lang="en-UG" sz="49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GB" sz="4000" noProof="0" dirty="0"/>
              <a:t>Mismatch between research dissemination and policy review periods</a:t>
            </a:r>
            <a:br>
              <a:rPr lang="en-UG" b="1" dirty="0">
                <a:solidFill>
                  <a:schemeClr val="accent5">
                    <a:lumMod val="75000"/>
                  </a:schemeClr>
                </a:solidFill>
              </a:rPr>
            </a:br>
            <a:endParaRPr lang="en-UG" sz="31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380160-7AD2-15F0-F316-F1DCEBA589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58590" y="1690689"/>
            <a:ext cx="5320464" cy="4069632"/>
          </a:xfrm>
        </p:spPr>
        <p:txBody>
          <a:bodyPr>
            <a:normAutofit/>
          </a:bodyPr>
          <a:lstStyle/>
          <a:p>
            <a:endParaRPr lang="en-UG" dirty="0"/>
          </a:p>
          <a:p>
            <a:endParaRPr lang="en-UG" dirty="0"/>
          </a:p>
          <a:p>
            <a:pPr lvl="1"/>
            <a:endParaRPr lang="en-UG" dirty="0"/>
          </a:p>
        </p:txBody>
      </p:sp>
      <p:pic>
        <p:nvPicPr>
          <p:cNvPr id="3074" name="Picture 2" descr="Man's feet with odd socks View of mans feet wearing mis matched coloured socks. mismatch stock pictures, royalty-free photos &amp; images">
            <a:extLst>
              <a:ext uri="{FF2B5EF4-FFF2-40B4-BE49-F238E27FC236}">
                <a16:creationId xmlns:a16="http://schemas.microsoft.com/office/drawing/2014/main" id="{1C524A54-051B-A143-40F1-42ECA8E86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331" y="1554650"/>
            <a:ext cx="4605338" cy="343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22E71A-9A30-DEAC-10B7-F4C8EACFEB1D}"/>
              </a:ext>
            </a:extLst>
          </p:cNvPr>
          <p:cNvSpPr txBox="1"/>
          <p:nvPr/>
        </p:nvSpPr>
        <p:spPr>
          <a:xfrm>
            <a:off x="617839" y="5203862"/>
            <a:ext cx="1129407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G" sz="2800" b="1" dirty="0">
                <a:solidFill>
                  <a:srgbClr val="00B0F0"/>
                </a:solidFill>
              </a:rPr>
              <a:t>Solutions: </a:t>
            </a:r>
            <a:r>
              <a:rPr lang="en-UG" sz="2800" dirty="0"/>
              <a:t>Co-opt researchers to technical working groups that review policies to allign research results dissemination to policy review period</a:t>
            </a:r>
          </a:p>
        </p:txBody>
      </p:sp>
      <p:pic>
        <p:nvPicPr>
          <p:cNvPr id="6" name="Picture 19" descr="Ouganda">
            <a:extLst>
              <a:ext uri="{FF2B5EF4-FFF2-40B4-BE49-F238E27FC236}">
                <a16:creationId xmlns:a16="http://schemas.microsoft.com/office/drawing/2014/main" id="{5214CE1E-B329-9AB4-2401-EA2FCE6530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845115" y="100153"/>
            <a:ext cx="1066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393474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5C65D-A8BE-DCF0-F687-4E3FD4908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1057" y="483438"/>
            <a:ext cx="8297405" cy="99628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GB" sz="3600" noProof="0" dirty="0"/>
              <a:t>Capacity building opportunities for the public health workforce</a:t>
            </a:r>
            <a:endParaRPr lang="en-UG" sz="36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A361A22-76C0-E3D6-D272-311E61AFEFB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77685" y="1892327"/>
            <a:ext cx="4470779" cy="4067031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BCCC42-79D9-4FCD-988E-719A7DB8F8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0172" y="2110044"/>
            <a:ext cx="5181600" cy="3849314"/>
          </a:xfrm>
        </p:spPr>
        <p:txBody>
          <a:bodyPr>
            <a:noAutofit/>
          </a:bodyPr>
          <a:lstStyle/>
          <a:p>
            <a:r>
              <a:rPr lang="en-UG" sz="2400" b="1" dirty="0">
                <a:solidFill>
                  <a:srgbClr val="00B0F0"/>
                </a:solidFill>
              </a:rPr>
              <a:t>One- year online course in collaboration with UCSF</a:t>
            </a:r>
          </a:p>
          <a:p>
            <a:r>
              <a:rPr lang="en-UG" sz="2400" b="1" dirty="0">
                <a:solidFill>
                  <a:srgbClr val="00B0F0"/>
                </a:solidFill>
              </a:rPr>
              <a:t>11 weeks course in collaboration with University of Washington</a:t>
            </a:r>
          </a:p>
          <a:p>
            <a:r>
              <a:rPr lang="en-UG" sz="2400" b="1" dirty="0">
                <a:solidFill>
                  <a:srgbClr val="00B0F0"/>
                </a:solidFill>
              </a:rPr>
              <a:t>Monthly ISR Journal clubs</a:t>
            </a:r>
          </a:p>
          <a:p>
            <a:r>
              <a:rPr lang="en-UG" sz="2400" b="1" dirty="0">
                <a:solidFill>
                  <a:srgbClr val="00B0F0"/>
                </a:solidFill>
              </a:rPr>
              <a:t>Developing a diploma course in Implementation science research</a:t>
            </a:r>
          </a:p>
        </p:txBody>
      </p:sp>
      <p:pic>
        <p:nvPicPr>
          <p:cNvPr id="7" name="Picture 19" descr="Ouganda">
            <a:extLst>
              <a:ext uri="{FF2B5EF4-FFF2-40B4-BE49-F238E27FC236}">
                <a16:creationId xmlns:a16="http://schemas.microsoft.com/office/drawing/2014/main" id="{BC194BC0-9C26-7182-B0A8-18E5C99682E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68462" y="70837"/>
            <a:ext cx="1066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879802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80673-AF48-FC7D-69F4-D46CCDF97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7514" y="206829"/>
            <a:ext cx="8482264" cy="1426027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GB" sz="3600" noProof="0" dirty="0"/>
              <a:t>Uganda HIV/AIDS Implementation Alliance (U-AHISA)</a:t>
            </a:r>
            <a:endParaRPr lang="en-UG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9CF7E879-22DD-D793-31F6-99412CA91FA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56478"/>
            <a:ext cx="5181600" cy="29611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E86B86-B177-4C16-6EBF-DF7AA3E7E829}"/>
              </a:ext>
            </a:extLst>
          </p:cNvPr>
          <p:cNvSpPr txBox="1"/>
          <p:nvPr/>
        </p:nvSpPr>
        <p:spPr>
          <a:xfrm>
            <a:off x="300251" y="5201814"/>
            <a:ext cx="571954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rgbClr val="00B0F0"/>
                </a:solidFill>
              </a:rPr>
              <a:t>Inaugural Meeting of the National Implementation Science Alliance 2020 </a:t>
            </a:r>
            <a:endParaRPr lang="en-UG" sz="2800" dirty="0">
              <a:solidFill>
                <a:srgbClr val="00B0F0"/>
              </a:solidFill>
            </a:endParaRPr>
          </a:p>
        </p:txBody>
      </p:sp>
      <p:pic>
        <p:nvPicPr>
          <p:cNvPr id="10" name="Content Placeholder 5">
            <a:extLst>
              <a:ext uri="{FF2B5EF4-FFF2-40B4-BE49-F238E27FC236}">
                <a16:creationId xmlns:a16="http://schemas.microsoft.com/office/drawing/2014/main" id="{8B71E576-49A9-B1C0-0E8C-E95DF103AE0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15099" y="1856477"/>
            <a:ext cx="5181599" cy="4717318"/>
          </a:xfrm>
        </p:spPr>
      </p:pic>
      <p:pic>
        <p:nvPicPr>
          <p:cNvPr id="4" name="Picture 19" descr="Ouganda">
            <a:extLst>
              <a:ext uri="{FF2B5EF4-FFF2-40B4-BE49-F238E27FC236}">
                <a16:creationId xmlns:a16="http://schemas.microsoft.com/office/drawing/2014/main" id="{F8BA1160-9087-198A-3998-53FCAC5AEC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909778" y="206829"/>
            <a:ext cx="1066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405354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DB00C26-7335-F477-02E2-E1B2BDC5290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G" sz="2800" dirty="0"/>
              <a:t>There is need to train the public health workforce in research skills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G" sz="2800" dirty="0"/>
              <a:t>Stakeholder engagement is critical across the 3 steps above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G" sz="2800" dirty="0"/>
              <a:t>Meaningful collaborations between the policy makers, implementers and researchers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G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G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G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BB5D7B1-4FBE-BB23-D904-A27EBB08D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G" dirty="0"/>
              <a:t>Summary</a:t>
            </a:r>
          </a:p>
        </p:txBody>
      </p:sp>
      <p:pic>
        <p:nvPicPr>
          <p:cNvPr id="4" name="Picture 19" descr="Ouganda">
            <a:extLst>
              <a:ext uri="{FF2B5EF4-FFF2-40B4-BE49-F238E27FC236}">
                <a16:creationId xmlns:a16="http://schemas.microsoft.com/office/drawing/2014/main" id="{572EB5A1-7400-BA18-1E4B-D51D3B6E24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00919" y="169264"/>
            <a:ext cx="1066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657964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70AEF-AD09-1DCD-CDAD-5B24AE150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827" y="260851"/>
            <a:ext cx="9122229" cy="1006475"/>
          </a:xfrm>
          <a:noFill/>
        </p:spPr>
        <p:txBody>
          <a:bodyPr>
            <a:normAutofit/>
          </a:bodyPr>
          <a:lstStyle/>
          <a:p>
            <a:r>
              <a:rPr lang="en-UG" dirty="0"/>
              <a:t>Acknowledgements</a:t>
            </a:r>
            <a:endParaRPr lang="en-UG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5DF951-26D2-005D-556B-1F297282CF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3789"/>
            <a:ext cx="10515600" cy="5305354"/>
          </a:xfrm>
        </p:spPr>
        <p:txBody>
          <a:bodyPr>
            <a:normAutofit/>
          </a:bodyPr>
          <a:lstStyle/>
          <a:p>
            <a:r>
              <a:rPr lang="en-UG" sz="2400" dirty="0"/>
              <a:t>Ministry of Health Uganda</a:t>
            </a:r>
          </a:p>
          <a:p>
            <a:r>
              <a:rPr lang="en-UG" sz="2400" dirty="0"/>
              <a:t>Afya Bora Global Health Leadership Training team</a:t>
            </a:r>
          </a:p>
          <a:p>
            <a:r>
              <a:rPr lang="en-UG" sz="2400" dirty="0"/>
              <a:t>Makerere Implementation Science </a:t>
            </a:r>
            <a:r>
              <a:rPr lang="en-UG" sz="2400" b="1" dirty="0">
                <a:solidFill>
                  <a:srgbClr val="00B0F0"/>
                </a:solidFill>
              </a:rPr>
              <a:t>(MAK-IMS) </a:t>
            </a:r>
            <a:r>
              <a:rPr lang="en-UG" sz="2400" dirty="0"/>
              <a:t>Project</a:t>
            </a:r>
          </a:p>
          <a:p>
            <a:r>
              <a:rPr lang="en-UG" sz="2400" u="sng" dirty="0"/>
              <a:t>A</a:t>
            </a:r>
            <a:r>
              <a:rPr lang="en-UG" sz="2400" dirty="0"/>
              <a:t>dolescent </a:t>
            </a:r>
            <a:r>
              <a:rPr lang="en-UG" sz="2400" u="sng" dirty="0"/>
              <a:t>H</a:t>
            </a:r>
            <a:r>
              <a:rPr lang="en-UG" sz="2400" dirty="0"/>
              <a:t>IV Prevention, Care and Treatment </a:t>
            </a:r>
            <a:r>
              <a:rPr lang="en-UG" sz="2400" u="sng" dirty="0"/>
              <a:t>I</a:t>
            </a:r>
            <a:r>
              <a:rPr lang="en-UG" sz="2400" dirty="0"/>
              <a:t>mplementation </a:t>
            </a:r>
            <a:r>
              <a:rPr lang="en-UG" sz="2400" u="sng" dirty="0"/>
              <a:t>S</a:t>
            </a:r>
            <a:r>
              <a:rPr lang="en-UG" sz="2400" dirty="0"/>
              <a:t>cience Alliance </a:t>
            </a:r>
            <a:r>
              <a:rPr lang="en-UG" sz="2400" b="1" dirty="0">
                <a:solidFill>
                  <a:srgbClr val="00B0F0"/>
                </a:solidFill>
              </a:rPr>
              <a:t>(AHISA)</a:t>
            </a:r>
          </a:p>
          <a:p>
            <a:r>
              <a:rPr lang="en-GB" sz="2400" b="0" i="0" dirty="0">
                <a:effectLst/>
              </a:rPr>
              <a:t>HIV, Infectious Disease and Global Health Implementation Research Institute </a:t>
            </a:r>
            <a:r>
              <a:rPr lang="en-GB" sz="2400" b="0" i="0" dirty="0">
                <a:solidFill>
                  <a:srgbClr val="00B0F0"/>
                </a:solidFill>
                <a:effectLst/>
              </a:rPr>
              <a:t>(</a:t>
            </a:r>
            <a:r>
              <a:rPr lang="en-GB" sz="2400" b="1" i="0" dirty="0">
                <a:solidFill>
                  <a:srgbClr val="00B0F0"/>
                </a:solidFill>
                <a:effectLst/>
              </a:rPr>
              <a:t>HIGH</a:t>
            </a:r>
            <a:r>
              <a:rPr lang="en-GB" sz="2400" b="0" i="0" dirty="0">
                <a:solidFill>
                  <a:srgbClr val="00B0F0"/>
                </a:solidFill>
                <a:effectLst/>
              </a:rPr>
              <a:t>-</a:t>
            </a:r>
            <a:r>
              <a:rPr lang="en-GB" sz="2400" b="1" i="0" dirty="0">
                <a:solidFill>
                  <a:srgbClr val="00B0F0"/>
                </a:solidFill>
                <a:effectLst/>
              </a:rPr>
              <a:t>IRI</a:t>
            </a:r>
            <a:r>
              <a:rPr lang="en-GB" sz="2400" b="0" i="0" dirty="0">
                <a:solidFill>
                  <a:srgbClr val="00B0F0"/>
                </a:solidFill>
                <a:effectLst/>
              </a:rPr>
              <a:t>) </a:t>
            </a:r>
          </a:p>
          <a:p>
            <a:r>
              <a:rPr lang="en-GB" sz="2400" dirty="0"/>
              <a:t>University College of London team</a:t>
            </a:r>
          </a:p>
          <a:p>
            <a:r>
              <a:rPr lang="en-GB" sz="2400" dirty="0"/>
              <a:t>UN family, PEPFAR, CHAI, EGPAF, PATA and all the Paediatric &amp; Adolescent HIV Stakeholders</a:t>
            </a:r>
          </a:p>
          <a:p>
            <a:r>
              <a:rPr lang="en-GB" sz="2400" dirty="0"/>
              <a:t>Funders: </a:t>
            </a:r>
            <a:r>
              <a:rPr lang="en-GB" sz="2400" dirty="0" err="1"/>
              <a:t>ViiV</a:t>
            </a:r>
            <a:r>
              <a:rPr lang="en-GB" sz="2400" dirty="0"/>
              <a:t> Health Care, Johnson &amp; Johnson, IMPAACT</a:t>
            </a:r>
            <a:endParaRPr lang="en-UG" sz="2400" dirty="0"/>
          </a:p>
        </p:txBody>
      </p:sp>
      <p:pic>
        <p:nvPicPr>
          <p:cNvPr id="4" name="Picture 19" descr="Ouganda">
            <a:extLst>
              <a:ext uri="{FF2B5EF4-FFF2-40B4-BE49-F238E27FC236}">
                <a16:creationId xmlns:a16="http://schemas.microsoft.com/office/drawing/2014/main" id="{D29C77B0-3BA9-33AD-E51F-40FAE56AFA9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20400" y="184651"/>
            <a:ext cx="1066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2295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A6D1EF3-464C-2441-9B81-0D92458A9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589" y="5035728"/>
            <a:ext cx="4564516" cy="953854"/>
          </a:xfrm>
        </p:spPr>
        <p:txBody>
          <a:bodyPr>
            <a:normAutofit/>
          </a:bodyPr>
          <a:lstStyle/>
          <a:p>
            <a:r>
              <a:rPr lang="en-GB" dirty="0"/>
              <a:t>THANK YOU</a:t>
            </a:r>
            <a:endParaRPr lang="en-GB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ACD7BA-5F0B-FE62-DE4A-7479F52A6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713" y="1458637"/>
            <a:ext cx="5914343" cy="3577091"/>
          </a:xfrm>
          <a:prstGeom prst="rect">
            <a:avLst/>
          </a:prstGeom>
        </p:spPr>
      </p:pic>
      <p:pic>
        <p:nvPicPr>
          <p:cNvPr id="2" name="Picture 19" descr="Ouganda">
            <a:extLst>
              <a:ext uri="{FF2B5EF4-FFF2-40B4-BE49-F238E27FC236}">
                <a16:creationId xmlns:a16="http://schemas.microsoft.com/office/drawing/2014/main" id="{4FADB949-D910-550F-B15B-6171CA306B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256" y="330611"/>
            <a:ext cx="1066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33570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F2BBDC2C-9722-542F-5E24-AA7BEFA75F2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noProof="0" dirty="0">
                <a:solidFill>
                  <a:srgbClr val="00B0F0"/>
                </a:solidFill>
                <a:latin typeface="+mj-lt"/>
              </a:rPr>
              <a:t>3 Dimensions of the public health work force/worker</a:t>
            </a:r>
            <a:endParaRPr lang="en-GB" sz="2400" dirty="0">
              <a:solidFill>
                <a:srgbClr val="00B0F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noProof="0" dirty="0">
                <a:solidFill>
                  <a:srgbClr val="00B0F0"/>
                </a:solidFill>
                <a:latin typeface="+mj-lt"/>
              </a:rPr>
              <a:t>Definitions of implementation science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B0F0"/>
                </a:solidFill>
                <a:latin typeface="+mj-lt"/>
              </a:rPr>
              <a:t>Key steps required to translate research findings into policy &amp; practice</a:t>
            </a:r>
            <a:endParaRPr lang="en-GB" sz="2400" dirty="0">
              <a:solidFill>
                <a:srgbClr val="00B0F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noProof="0" dirty="0">
                <a:solidFill>
                  <a:srgbClr val="00B0F0"/>
                </a:solidFill>
                <a:latin typeface="+mj-lt"/>
              </a:rPr>
              <a:t>Barriers and solutions  to implementation of EBI and strategies with </a:t>
            </a:r>
            <a:r>
              <a:rPr lang="en-GB" sz="2400" dirty="0">
                <a:solidFill>
                  <a:srgbClr val="00B0F0"/>
                </a:solidFill>
                <a:latin typeface="+mj-lt"/>
              </a:rPr>
              <a:t>Uganda specific examples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974B25A5-088C-2D05-BC66-379846FDB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819150"/>
            <a:ext cx="7632700" cy="581025"/>
          </a:xfrm>
        </p:spPr>
        <p:txBody>
          <a:bodyPr>
            <a:normAutofit fontScale="90000"/>
          </a:bodyPr>
          <a:lstStyle/>
          <a:p>
            <a:r>
              <a:rPr lang="en-GB" dirty="0"/>
              <a:t>Presentation Lay Out</a:t>
            </a:r>
          </a:p>
        </p:txBody>
      </p:sp>
      <p:pic>
        <p:nvPicPr>
          <p:cNvPr id="2" name="Picture 19" descr="Ouganda">
            <a:extLst>
              <a:ext uri="{FF2B5EF4-FFF2-40B4-BE49-F238E27FC236}">
                <a16:creationId xmlns:a16="http://schemas.microsoft.com/office/drawing/2014/main" id="{2109C6F3-EF6A-0AF5-E211-0F55E874A6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40343" y="161325"/>
            <a:ext cx="1066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098588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17C99-CB74-BCF7-7E57-E0AFDBC7E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0686" y="373260"/>
            <a:ext cx="9493519" cy="1556364"/>
          </a:xfrm>
        </p:spPr>
        <p:txBody>
          <a:bodyPr>
            <a:normAutofit fontScale="90000"/>
          </a:bodyPr>
          <a:lstStyle/>
          <a:p>
            <a:r>
              <a:rPr lang="en-GB" dirty="0"/>
              <a:t>3 Dimensions of the Public Health Workforce/Worker</a:t>
            </a:r>
            <a:br>
              <a:rPr lang="en-UG" dirty="0"/>
            </a:br>
            <a:endParaRPr lang="en-UG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99AB263-0822-28F9-7D75-C5BD0A79F54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1904010"/>
              </p:ext>
            </p:extLst>
          </p:nvPr>
        </p:nvGraphicFramePr>
        <p:xfrm>
          <a:off x="407773" y="1825625"/>
          <a:ext cx="11306432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8857B2C-7FC6-3932-51AD-7F3A91277D2A}"/>
              </a:ext>
            </a:extLst>
          </p:cNvPr>
          <p:cNvSpPr txBox="1"/>
          <p:nvPr/>
        </p:nvSpPr>
        <p:spPr>
          <a:xfrm>
            <a:off x="295886" y="6176963"/>
            <a:ext cx="111024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f1"/>
              </a:rPr>
              <a:t>Kristine </a:t>
            </a:r>
            <a:r>
              <a:rPr lang="en-GB" sz="1400" b="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f1"/>
              </a:rPr>
              <a:t>Gebbie</a:t>
            </a:r>
            <a:r>
              <a:rPr lang="en-GB" sz="1400" b="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f1"/>
              </a:rPr>
              <a:t>, Jacqueline Merrill and Hugh H. Tilson, The Public Health Work Force Health Affairs, 21, no.6 (2002):57-67, </a:t>
            </a:r>
            <a:r>
              <a:rPr lang="en-GB" sz="1400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f1"/>
              </a:rPr>
              <a:t>doi</a:t>
            </a:r>
            <a:r>
              <a:rPr lang="en-GB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f1"/>
              </a:rPr>
              <a:t>: 10.1377/hlthaff.21.6.57</a:t>
            </a:r>
            <a:endParaRPr lang="en-UG" sz="1400" i="1" dirty="0"/>
          </a:p>
        </p:txBody>
      </p:sp>
      <p:pic>
        <p:nvPicPr>
          <p:cNvPr id="3" name="Picture 19" descr="Ouganda">
            <a:extLst>
              <a:ext uri="{FF2B5EF4-FFF2-40B4-BE49-F238E27FC236}">
                <a16:creationId xmlns:a16="http://schemas.microsoft.com/office/drawing/2014/main" id="{D26083C7-2FE7-A038-A998-F1A8010285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864949" y="160525"/>
            <a:ext cx="1066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733368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B3D52-BAD8-0F90-DB5E-4B5359964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0686" y="155060"/>
            <a:ext cx="9133114" cy="1325563"/>
          </a:xfrm>
        </p:spPr>
        <p:txBody>
          <a:bodyPr/>
          <a:lstStyle/>
          <a:p>
            <a:r>
              <a:rPr lang="en-UG" b="1" dirty="0"/>
              <a:t>Implementation Science Definitions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C98F41-A055-5BBA-28D8-CA37B466DB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0622"/>
            <a:ext cx="10515600" cy="5222317"/>
          </a:xfrm>
        </p:spPr>
        <p:txBody>
          <a:bodyPr>
            <a:normAutofit/>
          </a:bodyPr>
          <a:lstStyle/>
          <a:p>
            <a:r>
              <a:rPr lang="en-GB" sz="2400" b="0" i="0" dirty="0">
                <a:solidFill>
                  <a:srgbClr val="3D3D3D"/>
                </a:solidFill>
                <a:effectLst/>
                <a:highlight>
                  <a:srgbClr val="FFFFFF"/>
                </a:highlight>
              </a:rPr>
              <a:t>The scientific study of methods and strategies that facilitate the uptake of evidence-based practice and research into regular use by practitioners and policymakers - University of Washington</a:t>
            </a:r>
          </a:p>
          <a:p>
            <a:pPr marL="0" indent="0">
              <a:buNone/>
            </a:pPr>
            <a:endParaRPr lang="en-GB" sz="2400" b="0" i="0" dirty="0">
              <a:solidFill>
                <a:srgbClr val="3D3D3D"/>
              </a:solidFill>
              <a:effectLst/>
              <a:highlight>
                <a:srgbClr val="FFFFFF"/>
              </a:highlight>
            </a:endParaRPr>
          </a:p>
          <a:p>
            <a:r>
              <a:rPr lang="en-GB" sz="2400" dirty="0">
                <a:solidFill>
                  <a:srgbClr val="3D3D3D"/>
                </a:solidFill>
                <a:highlight>
                  <a:srgbClr val="FFFFFF"/>
                </a:highlight>
              </a:rPr>
              <a:t>T</a:t>
            </a:r>
            <a:r>
              <a:rPr lang="en-GB" sz="240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he study of methods to promote the </a:t>
            </a:r>
            <a:r>
              <a:rPr lang="en-GB" sz="2400" b="1" i="0" dirty="0">
                <a:solidFill>
                  <a:srgbClr val="00B0F0"/>
                </a:solidFill>
                <a:effectLst/>
                <a:highlight>
                  <a:srgbClr val="FFFFFF"/>
                </a:highlight>
              </a:rPr>
              <a:t>adoption</a:t>
            </a:r>
            <a:r>
              <a:rPr lang="en-GB" sz="240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 and </a:t>
            </a:r>
            <a:r>
              <a:rPr lang="en-GB" sz="2400" b="1" i="0" dirty="0">
                <a:solidFill>
                  <a:srgbClr val="00B0F0"/>
                </a:solidFill>
                <a:effectLst/>
                <a:highlight>
                  <a:srgbClr val="FFFFFF"/>
                </a:highlight>
              </a:rPr>
              <a:t>integration</a:t>
            </a:r>
            <a:r>
              <a:rPr lang="en-GB" sz="240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 of evidence-based practices</a:t>
            </a:r>
            <a:r>
              <a:rPr lang="en-GB" sz="24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, </a:t>
            </a:r>
            <a:r>
              <a:rPr lang="en-GB" sz="240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interventions, and policies </a:t>
            </a:r>
            <a:r>
              <a:rPr lang="en-GB" sz="2400" b="1" i="0" dirty="0">
                <a:solidFill>
                  <a:srgbClr val="00B0F0"/>
                </a:solidFill>
                <a:effectLst/>
                <a:highlight>
                  <a:srgbClr val="FFFFFF"/>
                </a:highlight>
              </a:rPr>
              <a:t>into</a:t>
            </a:r>
            <a:r>
              <a:rPr lang="en-GB" sz="2400" i="0" dirty="0">
                <a:solidFill>
                  <a:srgbClr val="FF0000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GB" sz="2400" b="1" i="0" dirty="0">
                <a:solidFill>
                  <a:srgbClr val="00B0F0"/>
                </a:solidFill>
                <a:effectLst/>
                <a:highlight>
                  <a:srgbClr val="FFFFFF"/>
                </a:highlight>
              </a:rPr>
              <a:t>routine health care and public health settings </a:t>
            </a:r>
            <a:r>
              <a:rPr lang="en-GB" sz="240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to improve our </a:t>
            </a:r>
            <a:r>
              <a:rPr lang="en-GB" sz="2400" b="1" i="0" dirty="0">
                <a:solidFill>
                  <a:srgbClr val="00B0F0"/>
                </a:solidFill>
                <a:effectLst/>
                <a:highlight>
                  <a:srgbClr val="FFFFFF"/>
                </a:highlight>
              </a:rPr>
              <a:t>impact</a:t>
            </a:r>
            <a:r>
              <a:rPr lang="en-GB" sz="240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 on population health </a:t>
            </a:r>
            <a:r>
              <a:rPr lang="en-GB" sz="24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– National Cancer Institute, NIH</a:t>
            </a:r>
          </a:p>
          <a:p>
            <a:pPr marL="0" indent="0">
              <a:buNone/>
            </a:pPr>
            <a:endParaRPr lang="en-GB" b="0" i="0" dirty="0">
              <a:solidFill>
                <a:srgbClr val="333333"/>
              </a:solidFill>
              <a:effectLst/>
              <a:highlight>
                <a:srgbClr val="FFFFFF"/>
              </a:highlight>
            </a:endParaRPr>
          </a:p>
          <a:p>
            <a:r>
              <a:rPr lang="en-GB" sz="2400" dirty="0">
                <a:solidFill>
                  <a:srgbClr val="333333"/>
                </a:solidFill>
                <a:highlight>
                  <a:srgbClr val="FFFFFF"/>
                </a:highlight>
              </a:rPr>
              <a:t>T</a:t>
            </a:r>
            <a:r>
              <a:rPr lang="en-GB" sz="2400" b="0" i="0" dirty="0">
                <a:solidFill>
                  <a:srgbClr val="112C53"/>
                </a:solidFill>
                <a:effectLst/>
                <a:highlight>
                  <a:srgbClr val="FFFFFF"/>
                </a:highlight>
              </a:rPr>
              <a:t>he study of methods and strategies to promote the uptake of interventions that have proven effective into routine practice, with the aim of improving health- NIHR, Applied Research Collaboration, North London </a:t>
            </a:r>
            <a:endParaRPr lang="en-GB" sz="2400" b="0" i="0" dirty="0">
              <a:solidFill>
                <a:srgbClr val="3D3D3D"/>
              </a:solidFill>
              <a:effectLst/>
              <a:highlight>
                <a:srgbClr val="FFFFFF"/>
              </a:highlight>
            </a:endParaRPr>
          </a:p>
          <a:p>
            <a:endParaRPr lang="en-UG" dirty="0"/>
          </a:p>
        </p:txBody>
      </p:sp>
      <p:pic>
        <p:nvPicPr>
          <p:cNvPr id="4" name="Picture 19" descr="Ouganda">
            <a:extLst>
              <a:ext uri="{FF2B5EF4-FFF2-40B4-BE49-F238E27FC236}">
                <a16:creationId xmlns:a16="http://schemas.microsoft.com/office/drawing/2014/main" id="{D3937609-84D8-CADE-6A6A-BAF8739DE0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20400" y="155060"/>
            <a:ext cx="1066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82819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5CED-D571-BE0A-A46A-28B8443F0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682" y="33180"/>
            <a:ext cx="9737832" cy="1167112"/>
          </a:xfrm>
        </p:spPr>
        <p:txBody>
          <a:bodyPr/>
          <a:lstStyle/>
          <a:p>
            <a:r>
              <a:rPr lang="en-UG" b="1" dirty="0"/>
              <a:t>3 Key Steps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5F1E62C-BEC7-EC57-A009-312FE47B73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21786"/>
              </p:ext>
            </p:extLst>
          </p:nvPr>
        </p:nvGraphicFramePr>
        <p:xfrm>
          <a:off x="664028" y="1019195"/>
          <a:ext cx="9737831" cy="58948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B16911A0-7FE2-24E8-9AEF-B7070A51C0EE}"/>
              </a:ext>
            </a:extLst>
          </p:cNvPr>
          <p:cNvSpPr/>
          <p:nvPr/>
        </p:nvSpPr>
        <p:spPr>
          <a:xfrm>
            <a:off x="6852816" y="869469"/>
            <a:ext cx="2683343" cy="251761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G" dirty="0">
                <a:solidFill>
                  <a:schemeClr val="tx1"/>
                </a:solidFill>
              </a:rPr>
              <a:t>-Policies &amp; guidelines</a:t>
            </a:r>
          </a:p>
          <a:p>
            <a:pPr algn="ctr"/>
            <a:r>
              <a:rPr lang="en-UG" dirty="0">
                <a:solidFill>
                  <a:schemeClr val="tx1"/>
                </a:solidFill>
              </a:rPr>
              <a:t>-HRH</a:t>
            </a:r>
          </a:p>
          <a:p>
            <a:pPr algn="ctr"/>
            <a:r>
              <a:rPr lang="en-UG" dirty="0">
                <a:solidFill>
                  <a:schemeClr val="tx1"/>
                </a:solidFill>
              </a:rPr>
              <a:t>-Capacity building </a:t>
            </a:r>
          </a:p>
          <a:p>
            <a:pPr algn="ctr"/>
            <a:r>
              <a:rPr lang="en-UG" dirty="0">
                <a:solidFill>
                  <a:schemeClr val="tx1"/>
                </a:solidFill>
              </a:rPr>
              <a:t>-tools</a:t>
            </a:r>
          </a:p>
          <a:p>
            <a:pPr algn="ctr"/>
            <a:r>
              <a:rPr lang="en-UG" dirty="0">
                <a:solidFill>
                  <a:schemeClr val="tx1"/>
                </a:solidFill>
              </a:rPr>
              <a:t>-Supervision &amp; mentorship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19E9A3E-BF08-A225-6ED7-9EE594845D23}"/>
              </a:ext>
            </a:extLst>
          </p:cNvPr>
          <p:cNvSpPr/>
          <p:nvPr/>
        </p:nvSpPr>
        <p:spPr>
          <a:xfrm>
            <a:off x="4338831" y="5404516"/>
            <a:ext cx="2990830" cy="142030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G" b="1" dirty="0">
                <a:solidFill>
                  <a:schemeClr val="tx1"/>
                </a:solidFill>
              </a:rPr>
              <a:t>-</a:t>
            </a:r>
            <a:r>
              <a:rPr lang="en-UG" dirty="0">
                <a:solidFill>
                  <a:schemeClr val="tx1"/>
                </a:solidFill>
              </a:rPr>
              <a:t>Clear program deliverables</a:t>
            </a:r>
          </a:p>
          <a:p>
            <a:pPr algn="ctr"/>
            <a:r>
              <a:rPr lang="en-UG" dirty="0">
                <a:solidFill>
                  <a:schemeClr val="tx1"/>
                </a:solidFill>
              </a:rPr>
              <a:t>-Basic research skills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3407A42-A8AA-C023-DE9A-16FDEB8A68C3}"/>
              </a:ext>
            </a:extLst>
          </p:cNvPr>
          <p:cNvSpPr/>
          <p:nvPr/>
        </p:nvSpPr>
        <p:spPr>
          <a:xfrm>
            <a:off x="1790141" y="1206233"/>
            <a:ext cx="2548690" cy="193953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G" dirty="0">
                <a:solidFill>
                  <a:schemeClr val="tx1"/>
                </a:solidFill>
              </a:rPr>
              <a:t>-Stakeholder engagement</a:t>
            </a:r>
          </a:p>
          <a:p>
            <a:pPr algn="ctr"/>
            <a:r>
              <a:rPr lang="en-UG" dirty="0">
                <a:solidFill>
                  <a:schemeClr val="tx1"/>
                </a:solidFill>
              </a:rPr>
              <a:t>-Policy briefs</a:t>
            </a:r>
          </a:p>
          <a:p>
            <a:pPr algn="ctr"/>
            <a:r>
              <a:rPr lang="en-UG" dirty="0">
                <a:solidFill>
                  <a:schemeClr val="tx1"/>
                </a:solidFill>
              </a:rPr>
              <a:t>-Policy review and development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596F5D-1AB0-6EBB-34C9-4043B4F386C7}"/>
              </a:ext>
            </a:extLst>
          </p:cNvPr>
          <p:cNvSpPr/>
          <p:nvPr/>
        </p:nvSpPr>
        <p:spPr>
          <a:xfrm>
            <a:off x="28514" y="2564085"/>
            <a:ext cx="1791853" cy="9144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G" b="1" dirty="0">
                <a:solidFill>
                  <a:schemeClr val="bg1"/>
                </a:solidFill>
              </a:rPr>
              <a:t>Policy </a:t>
            </a:r>
          </a:p>
          <a:p>
            <a:pPr algn="ctr"/>
            <a:r>
              <a:rPr lang="en-UG" b="1" dirty="0">
                <a:solidFill>
                  <a:schemeClr val="bg1"/>
                </a:solidFill>
              </a:rPr>
              <a:t>makers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E03C268-2BBB-BFCC-9D17-ED4026CCED5A}"/>
              </a:ext>
            </a:extLst>
          </p:cNvPr>
          <p:cNvSpPr/>
          <p:nvPr/>
        </p:nvSpPr>
        <p:spPr>
          <a:xfrm>
            <a:off x="9652936" y="2564085"/>
            <a:ext cx="2005915" cy="9144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G" b="1" dirty="0"/>
              <a:t>Implementers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C533C9-535D-90BE-DA58-8471566EB1A3}"/>
              </a:ext>
            </a:extLst>
          </p:cNvPr>
          <p:cNvSpPr/>
          <p:nvPr/>
        </p:nvSpPr>
        <p:spPr>
          <a:xfrm>
            <a:off x="7448940" y="5681421"/>
            <a:ext cx="1809360" cy="9144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G" b="1" dirty="0"/>
              <a:t>Researchers</a:t>
            </a:r>
          </a:p>
        </p:txBody>
      </p:sp>
      <p:pic>
        <p:nvPicPr>
          <p:cNvPr id="3" name="Picture 19" descr="Ouganda">
            <a:extLst>
              <a:ext uri="{FF2B5EF4-FFF2-40B4-BE49-F238E27FC236}">
                <a16:creationId xmlns:a16="http://schemas.microsoft.com/office/drawing/2014/main" id="{A6C6EC83-E863-289F-A314-E80B7CAB57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49262" y="204068"/>
            <a:ext cx="1066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033957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6F168-8F03-B320-AFF4-0AB42760A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8913" y="104775"/>
            <a:ext cx="8403183" cy="1325563"/>
          </a:xfrm>
        </p:spPr>
        <p:txBody>
          <a:bodyPr/>
          <a:lstStyle/>
          <a:p>
            <a:r>
              <a:rPr lang="en-UG" b="1" dirty="0"/>
              <a:t>Step 1: Adoption into policy to implementation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AF246B-9A1E-DAF8-EE50-21874A5241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8166" y="1430338"/>
            <a:ext cx="5466234" cy="823912"/>
          </a:xfrm>
        </p:spPr>
        <p:txBody>
          <a:bodyPr/>
          <a:lstStyle/>
          <a:p>
            <a:r>
              <a:rPr lang="en-GB" dirty="0">
                <a:solidFill>
                  <a:srgbClr val="00B0F0"/>
                </a:solidFill>
              </a:rPr>
              <a:t>S</a:t>
            </a:r>
            <a:r>
              <a:rPr lang="en-UG" dirty="0">
                <a:solidFill>
                  <a:srgbClr val="00B0F0"/>
                </a:solidFill>
              </a:rPr>
              <a:t>ome key Barriers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96EC4D-12E8-18A9-099E-F2AED6EB40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8166" y="2505075"/>
            <a:ext cx="5469409" cy="4142860"/>
          </a:xfrm>
        </p:spPr>
        <p:txBody>
          <a:bodyPr>
            <a:normAutofit fontScale="92500" lnSpcReduction="10000"/>
          </a:bodyPr>
          <a:lstStyle/>
          <a:p>
            <a:r>
              <a:rPr lang="en-UG" sz="2400" dirty="0"/>
              <a:t>Intervention characteristics and context of implementation</a:t>
            </a:r>
          </a:p>
          <a:p>
            <a:r>
              <a:rPr lang="en-UG" sz="2400" dirty="0"/>
              <a:t>Inadequate funding</a:t>
            </a:r>
          </a:p>
          <a:p>
            <a:r>
              <a:rPr lang="en-UG" sz="2400" dirty="0"/>
              <a:t>Ineffective dissemination of policies and lack of tools</a:t>
            </a:r>
          </a:p>
          <a:p>
            <a:r>
              <a:rPr lang="en-UG" sz="2400" dirty="0"/>
              <a:t>Mismatch between policy reviews and revision of data tools</a:t>
            </a:r>
          </a:p>
          <a:p>
            <a:r>
              <a:rPr lang="en-UG" sz="2400" dirty="0"/>
              <a:t>Limited supervisions following policy reviews – resource constrains</a:t>
            </a:r>
          </a:p>
          <a:p>
            <a:endParaRPr lang="en-UG" dirty="0"/>
          </a:p>
          <a:p>
            <a:endParaRPr lang="en-UG" dirty="0"/>
          </a:p>
          <a:p>
            <a:endParaRPr lang="en-UG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E98CB7-30F8-B39B-E962-0EA70C1C82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5" y="1430338"/>
            <a:ext cx="5640858" cy="823912"/>
          </a:xfrm>
        </p:spPr>
        <p:txBody>
          <a:bodyPr/>
          <a:lstStyle/>
          <a:p>
            <a:r>
              <a:rPr lang="en-UG" dirty="0">
                <a:solidFill>
                  <a:srgbClr val="00B0F0"/>
                </a:solidFill>
              </a:rPr>
              <a:t>Possible solutions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4D15E1-035B-2B3B-AAF8-9F7B3BC462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69024" y="2254250"/>
            <a:ext cx="5640859" cy="3908082"/>
          </a:xfrm>
        </p:spPr>
        <p:txBody>
          <a:bodyPr>
            <a:normAutofit fontScale="92500" lnSpcReduction="10000"/>
          </a:bodyPr>
          <a:lstStyle/>
          <a:p>
            <a:r>
              <a:rPr lang="en-UG" sz="2400" dirty="0"/>
              <a:t>Stakeholder input </a:t>
            </a:r>
            <a:r>
              <a:rPr lang="en-GB" sz="2400" dirty="0"/>
              <a:t>in intervention design</a:t>
            </a:r>
          </a:p>
          <a:p>
            <a:r>
              <a:rPr lang="en-GB" sz="2400" dirty="0"/>
              <a:t>Prioritize funding for implementation of EBIs</a:t>
            </a:r>
          </a:p>
          <a:p>
            <a:r>
              <a:rPr lang="en-UG" sz="2400" dirty="0"/>
              <a:t>Utilize technology to disseminate policies; virtual vs in-person meetings, Apps</a:t>
            </a:r>
          </a:p>
          <a:p>
            <a:r>
              <a:rPr lang="en-UG" sz="2400" dirty="0"/>
              <a:t>Align policy reviews and review of data tools</a:t>
            </a:r>
          </a:p>
          <a:p>
            <a:r>
              <a:rPr lang="en-UG" sz="2400" dirty="0"/>
              <a:t>Innovative accountability platforms like ECHO meetings</a:t>
            </a:r>
          </a:p>
          <a:p>
            <a:pPr marL="0" indent="0">
              <a:buNone/>
            </a:pPr>
            <a:endParaRPr lang="en-UG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B26A0D-8806-FF04-5947-7DB4791B8E9C}"/>
              </a:ext>
            </a:extLst>
          </p:cNvPr>
          <p:cNvSpPr txBox="1"/>
          <p:nvPr/>
        </p:nvSpPr>
        <p:spPr>
          <a:xfrm>
            <a:off x="113659" y="6162332"/>
            <a:ext cx="11964681" cy="352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2250"/>
              </a:lnSpc>
              <a:spcBef>
                <a:spcPts val="2000"/>
              </a:spcBef>
              <a:spcAft>
                <a:spcPts val="1000"/>
              </a:spcAft>
            </a:pPr>
            <a:r>
              <a:rPr lang="en-GB" sz="1400" i="0" u="sng" dirty="0">
                <a:effectLst/>
                <a:highlight>
                  <a:srgbClr val="FFFFFF"/>
                </a:highlight>
                <a:latin typeface="Helvetica Neue" panose="02000503000000020004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Implementation Science and Its Application to Population Health, Rebecca Lobb and Graham A. Colditz Annu Rev Public Health. 2013; 34: 235–251</a:t>
            </a:r>
            <a:r>
              <a:rPr lang="en-GB" sz="1400" i="0" dirty="0">
                <a:effectLst/>
                <a:highlight>
                  <a:srgbClr val="FFFFFF"/>
                </a:highlight>
                <a:latin typeface="Helvetica Neue" panose="02000503000000020004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lang="en-GB" sz="1400" i="0" dirty="0">
              <a:effectLst/>
              <a:highlight>
                <a:srgbClr val="FFFFFF"/>
              </a:highlight>
            </a:endParaRPr>
          </a:p>
        </p:txBody>
      </p:sp>
      <p:pic>
        <p:nvPicPr>
          <p:cNvPr id="8" name="Picture 19" descr="Ouganda">
            <a:extLst>
              <a:ext uri="{FF2B5EF4-FFF2-40B4-BE49-F238E27FC236}">
                <a16:creationId xmlns:a16="http://schemas.microsoft.com/office/drawing/2014/main" id="{D759400E-51C8-7F27-7700-117416CEEF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43083" y="104775"/>
            <a:ext cx="1066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109832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598CC-C38A-421D-B702-8200D3774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4486" y="239486"/>
            <a:ext cx="8937171" cy="1586139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4400" noProof="0" dirty="0"/>
              <a:t>Paediatrics &amp; Adolescent HIV Learning Collaborative for Africa (PAHLCA)</a:t>
            </a:r>
            <a:endParaRPr lang="en-US" b="1" dirty="0">
              <a:solidFill>
                <a:schemeClr val="accent5">
                  <a:lumMod val="75000"/>
                </a:schemeClr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49EF8A-84A5-4C0E-840F-CF43FB0B28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ln>
            <a:noFill/>
          </a:ln>
        </p:spPr>
        <p:txBody>
          <a:bodyPr>
            <a:normAutofit fontScale="92500" lnSpcReduction="10000"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dirty="0"/>
              <a:t>To f</a:t>
            </a:r>
            <a:r>
              <a:rPr lang="x-none"/>
              <a:t>oster learning, innovation, </a:t>
            </a:r>
            <a:r>
              <a:rPr lang="en-US" dirty="0"/>
              <a:t>&amp;</a:t>
            </a:r>
            <a:r>
              <a:rPr lang="x-none"/>
              <a:t> collaboration among countries on the African continent </a:t>
            </a:r>
            <a:endParaRPr lang="en-UG" dirty="0"/>
          </a:p>
          <a:p>
            <a:pPr marL="514350" lvl="0" indent="-514350">
              <a:buFont typeface="+mj-lt"/>
              <a:buAutoNum type="arabicPeriod"/>
            </a:pPr>
            <a:r>
              <a:rPr lang="x-none"/>
              <a:t>Provide a platform for </a:t>
            </a:r>
            <a:r>
              <a:rPr lang="x-none" b="1">
                <a:solidFill>
                  <a:srgbClr val="00B0F0"/>
                </a:solidFill>
              </a:rPr>
              <a:t>sharing </a:t>
            </a:r>
            <a:r>
              <a:rPr lang="en-US" b="1" dirty="0">
                <a:solidFill>
                  <a:srgbClr val="00B0F0"/>
                </a:solidFill>
              </a:rPr>
              <a:t>materials that can be used to improve pediatric &amp; adolescent HIV programs, e.g. G</a:t>
            </a:r>
            <a:r>
              <a:rPr lang="x-none" b="1">
                <a:solidFill>
                  <a:srgbClr val="00B0F0"/>
                </a:solidFill>
              </a:rPr>
              <a:t>uidelines</a:t>
            </a:r>
            <a:r>
              <a:rPr lang="en-US" b="1" dirty="0">
                <a:solidFill>
                  <a:srgbClr val="00B0F0"/>
                </a:solidFill>
              </a:rPr>
              <a:t>, C</a:t>
            </a:r>
            <a:r>
              <a:rPr lang="x-none" b="1">
                <a:solidFill>
                  <a:srgbClr val="00B0F0"/>
                </a:solidFill>
              </a:rPr>
              <a:t>urricula</a:t>
            </a:r>
            <a:r>
              <a:rPr lang="en-US" b="1" dirty="0">
                <a:solidFill>
                  <a:srgbClr val="00B0F0"/>
                </a:solidFill>
              </a:rPr>
              <a:t>, </a:t>
            </a:r>
            <a:r>
              <a:rPr lang="x-none" b="1">
                <a:solidFill>
                  <a:srgbClr val="00B0F0"/>
                </a:solidFill>
              </a:rPr>
              <a:t>job aids</a:t>
            </a:r>
            <a:r>
              <a:rPr lang="en-US" b="1" dirty="0">
                <a:solidFill>
                  <a:srgbClr val="00B0F0"/>
                </a:solidFill>
              </a:rPr>
              <a:t>, t</a:t>
            </a:r>
            <a:r>
              <a:rPr lang="x-none" b="1">
                <a:solidFill>
                  <a:srgbClr val="00B0F0"/>
                </a:solidFill>
              </a:rPr>
              <a:t>oolkits</a:t>
            </a:r>
            <a:r>
              <a:rPr lang="en-US" b="1" dirty="0">
                <a:solidFill>
                  <a:srgbClr val="00B0F0"/>
                </a:solidFill>
              </a:rPr>
              <a:t>, </a:t>
            </a:r>
            <a:r>
              <a:rPr lang="x-none"/>
              <a:t>implementation frameworks</a:t>
            </a:r>
            <a:r>
              <a:rPr lang="en-US" dirty="0"/>
              <a:t> etc.</a:t>
            </a:r>
          </a:p>
          <a:p>
            <a:pPr marL="514350" lvl="0" indent="-514350">
              <a:buFont typeface="+mj-lt"/>
              <a:buAutoNum type="arabicPeriod"/>
            </a:pPr>
            <a:r>
              <a:rPr lang="x-none"/>
              <a:t>Maintain an updated directory of Ministry of health p</a:t>
            </a:r>
            <a:r>
              <a:rPr lang="en-US" dirty="0"/>
              <a:t>a</a:t>
            </a:r>
            <a:r>
              <a:rPr lang="x-none"/>
              <a:t>ediatric </a:t>
            </a:r>
            <a:r>
              <a:rPr lang="en-US" dirty="0"/>
              <a:t>&amp;</a:t>
            </a:r>
            <a:r>
              <a:rPr lang="x-none"/>
              <a:t> adolescent HIV focal persons to ease communication, coordination </a:t>
            </a:r>
            <a:r>
              <a:rPr lang="en-US" dirty="0"/>
              <a:t>&amp;</a:t>
            </a:r>
            <a:r>
              <a:rPr lang="x-none"/>
              <a:t> sharing across countries</a:t>
            </a:r>
            <a:endParaRPr lang="en-US" dirty="0"/>
          </a:p>
          <a:p>
            <a:pPr marL="514350" lvl="0" indent="-514350">
              <a:buFont typeface="+mj-lt"/>
              <a:buAutoNum type="arabicPeriod"/>
            </a:pPr>
            <a:r>
              <a:rPr lang="x-none"/>
              <a:t>Facilitate networking among country teams to form research collaborations for multi-country studies to improve pediatric </a:t>
            </a:r>
            <a:r>
              <a:rPr lang="en-US" dirty="0"/>
              <a:t>&amp; </a:t>
            </a:r>
            <a:r>
              <a:rPr lang="x-none"/>
              <a:t>adolescent HIV services</a:t>
            </a:r>
            <a:endParaRPr lang="en-UG" dirty="0"/>
          </a:p>
          <a:p>
            <a:endParaRPr lang="en-US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5F738693-FFC5-47D3-A189-DEB261309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THE PEDIATRIC AND ADOLESCENT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5" name="Picture 19" descr="Ouganda">
            <a:extLst>
              <a:ext uri="{FF2B5EF4-FFF2-40B4-BE49-F238E27FC236}">
                <a16:creationId xmlns:a16="http://schemas.microsoft.com/office/drawing/2014/main" id="{7877C812-4010-7DE5-A138-D851789CD4A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81657" y="190059"/>
            <a:ext cx="1066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F130AE1-4542-D892-23B7-2C1CED4ED35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91300" y="2299494"/>
            <a:ext cx="4343400" cy="340360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620774-9C9B-ECDF-2233-FC31FE8CCB5E}"/>
              </a:ext>
            </a:extLst>
          </p:cNvPr>
          <p:cNvSpPr txBox="1"/>
          <p:nvPr/>
        </p:nvSpPr>
        <p:spPr>
          <a:xfrm>
            <a:off x="6172200" y="5817140"/>
            <a:ext cx="58769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B0F0"/>
                </a:solidFill>
              </a:rPr>
              <a:t>5</a:t>
            </a:r>
            <a:r>
              <a:rPr lang="en-GB" sz="2000" b="1" baseline="30000" dirty="0">
                <a:solidFill>
                  <a:srgbClr val="00B0F0"/>
                </a:solidFill>
              </a:rPr>
              <a:t>th</a:t>
            </a:r>
            <a:r>
              <a:rPr lang="en-GB" sz="2000" b="1" dirty="0">
                <a:solidFill>
                  <a:srgbClr val="00B0F0"/>
                </a:solidFill>
              </a:rPr>
              <a:t> PAHLCA Meeting, Maputo Mozambique on the 7</a:t>
            </a:r>
            <a:r>
              <a:rPr lang="en-GB" sz="2000" b="1" baseline="30000" dirty="0">
                <a:solidFill>
                  <a:srgbClr val="00B0F0"/>
                </a:solidFill>
              </a:rPr>
              <a:t>th</a:t>
            </a:r>
            <a:r>
              <a:rPr lang="en-GB" sz="2000" b="1" dirty="0">
                <a:solidFill>
                  <a:srgbClr val="00B0F0"/>
                </a:solidFill>
              </a:rPr>
              <a:t>-8</a:t>
            </a:r>
            <a:r>
              <a:rPr lang="en-GB" sz="2000" b="1" baseline="30000" dirty="0">
                <a:solidFill>
                  <a:srgbClr val="00B0F0"/>
                </a:solidFill>
              </a:rPr>
              <a:t>th</a:t>
            </a:r>
            <a:r>
              <a:rPr lang="en-GB" sz="2000" b="1" dirty="0">
                <a:solidFill>
                  <a:srgbClr val="00B0F0"/>
                </a:solidFill>
              </a:rPr>
              <a:t> May 2023</a:t>
            </a:r>
            <a:endParaRPr lang="en-UG" sz="20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9487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4CDD1-452F-BFCE-250B-DFCD953D6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78489"/>
            <a:ext cx="10962503" cy="5168299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G" sz="3600" b="1" dirty="0"/>
              <a:t>Barrier</a:t>
            </a:r>
          </a:p>
          <a:p>
            <a:r>
              <a:rPr lang="en-UG" sz="3400" dirty="0"/>
              <a:t>Limited research experience among policy makers &amp; program implementers</a:t>
            </a:r>
          </a:p>
          <a:p>
            <a:r>
              <a:rPr lang="en-UG" sz="3400" dirty="0"/>
              <a:t>Lack of access to research funds</a:t>
            </a:r>
          </a:p>
          <a:p>
            <a:r>
              <a:rPr lang="en-UG" sz="3400" dirty="0"/>
              <a:t>Researchers and policy maker work in silos, with </a:t>
            </a:r>
            <a:r>
              <a:rPr lang="en-UG" sz="3400" b="1" dirty="0">
                <a:solidFill>
                  <a:srgbClr val="FF0000"/>
                </a:solidFill>
              </a:rPr>
              <a:t>most policy makers &amp; implementers involved at the tail end of the research process</a:t>
            </a:r>
          </a:p>
          <a:p>
            <a:r>
              <a:rPr lang="en-UG" sz="3400" b="1" dirty="0">
                <a:solidFill>
                  <a:srgbClr val="00B0F0"/>
                </a:solidFill>
              </a:rPr>
              <a:t>Research questions are not based on program needs &amp;</a:t>
            </a:r>
            <a:r>
              <a:rPr lang="en-UG" sz="3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G" sz="3400" dirty="0"/>
              <a:t>not applicable to the program</a:t>
            </a:r>
          </a:p>
          <a:p>
            <a:pPr marL="0" indent="0">
              <a:buNone/>
            </a:pPr>
            <a:endParaRPr lang="en-UG" sz="3400" dirty="0"/>
          </a:p>
          <a:p>
            <a:pPr marL="0" indent="0">
              <a:buNone/>
            </a:pPr>
            <a:r>
              <a:rPr lang="en-UG" sz="3600" b="1" dirty="0"/>
              <a:t>Possible Solution</a:t>
            </a:r>
          </a:p>
          <a:p>
            <a:r>
              <a:rPr lang="en-UG" sz="3400" dirty="0"/>
              <a:t>Research capacity building intiatives targeting the public health workforce; policy makers &amp; program implementers</a:t>
            </a:r>
          </a:p>
          <a:p>
            <a:r>
              <a:rPr lang="en-UG" sz="3400" dirty="0"/>
              <a:t>Change funding modalities to consider governments institutions</a:t>
            </a:r>
          </a:p>
          <a:p>
            <a:r>
              <a:rPr lang="en-UG" sz="3400" dirty="0"/>
              <a:t>Form meaningful research collaborations between researchers &amp; policy makers, and implementers</a:t>
            </a:r>
            <a:endParaRPr lang="en-UG" sz="3400" dirty="0">
              <a:solidFill>
                <a:srgbClr val="C00000"/>
              </a:solidFill>
            </a:endParaRPr>
          </a:p>
          <a:p>
            <a:endParaRPr lang="en-UG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5250650-B05C-B053-FBD1-85AC9E82A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9543" y="111211"/>
            <a:ext cx="9471158" cy="1325563"/>
          </a:xfrm>
          <a:noFill/>
        </p:spPr>
        <p:txBody>
          <a:bodyPr>
            <a:normAutofit fontScale="90000"/>
          </a:bodyPr>
          <a:lstStyle/>
          <a:p>
            <a:r>
              <a:rPr lang="en-GB" dirty="0"/>
              <a:t>Step 2:Implementation to Research/Evaluation</a:t>
            </a:r>
            <a:br>
              <a:rPr lang="en-UG" b="1" dirty="0">
                <a:solidFill>
                  <a:schemeClr val="accent5">
                    <a:lumMod val="75000"/>
                  </a:schemeClr>
                </a:solidFill>
              </a:rPr>
            </a:br>
            <a:endParaRPr lang="en-UG" sz="2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" name="Picture 19" descr="Ouganda">
            <a:extLst>
              <a:ext uri="{FF2B5EF4-FFF2-40B4-BE49-F238E27FC236}">
                <a16:creationId xmlns:a16="http://schemas.microsoft.com/office/drawing/2014/main" id="{20538DE8-4AFF-9215-C423-26EF79E8476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39197" y="111211"/>
            <a:ext cx="1066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843991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84D7D-F6D1-ABA0-7C99-99C571E9B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4736" y="204069"/>
            <a:ext cx="8874526" cy="1417902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GB" sz="3600" noProof="0" dirty="0"/>
              <a:t>International Paediatric HIV/AIDS Symposium for Africa (IPHASA)</a:t>
            </a:r>
            <a:endParaRPr lang="en-UG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EBAA0D-19B0-C90B-176B-E16531EC57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9108" y="2201298"/>
            <a:ext cx="5181600" cy="4351338"/>
          </a:xfrm>
        </p:spPr>
        <p:txBody>
          <a:bodyPr>
            <a:normAutofit/>
          </a:bodyPr>
          <a:lstStyle/>
          <a:p>
            <a:r>
              <a:rPr lang="en-UG" sz="2400" dirty="0"/>
              <a:t>Abstract-driven meeting</a:t>
            </a:r>
          </a:p>
          <a:p>
            <a:r>
              <a:rPr lang="en-UG" sz="2400" dirty="0"/>
              <a:t>Held every 2 years</a:t>
            </a:r>
          </a:p>
          <a:p>
            <a:r>
              <a:rPr lang="en-UG" sz="2400" dirty="0"/>
              <a:t>Implementation science oriented</a:t>
            </a:r>
          </a:p>
          <a:p>
            <a:r>
              <a:rPr lang="en-UG" sz="2400" dirty="0"/>
              <a:t>ISR grants offer including a peer-peer learning visit</a:t>
            </a:r>
          </a:p>
          <a:p>
            <a:r>
              <a:rPr lang="en-UG" sz="2400" b="1" dirty="0">
                <a:solidFill>
                  <a:srgbClr val="00B0F0"/>
                </a:solidFill>
              </a:rPr>
              <a:t>Partnering with HIGH IRI to deliver the ISR capacity building session for IPHASA</a:t>
            </a:r>
          </a:p>
        </p:txBody>
      </p:sp>
      <p:pic>
        <p:nvPicPr>
          <p:cNvPr id="3" name="Picture 19" descr="Ouganda">
            <a:extLst>
              <a:ext uri="{FF2B5EF4-FFF2-40B4-BE49-F238E27FC236}">
                <a16:creationId xmlns:a16="http://schemas.microsoft.com/office/drawing/2014/main" id="{A46FBA00-BD72-DD19-17D3-CFA3180512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49262" y="204068"/>
            <a:ext cx="1066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ECF42E7-DD61-EFAD-BF43-3D3DC2D750E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682343" y="1319453"/>
            <a:ext cx="5181600" cy="2623458"/>
          </a:xfrm>
          <a:prstGeom prst="rect">
            <a:avLst/>
          </a:prstGeom>
        </p:spPr>
      </p:pic>
      <p:pic>
        <p:nvPicPr>
          <p:cNvPr id="9" name="Picture Placeholder 7">
            <a:extLst>
              <a:ext uri="{FF2B5EF4-FFF2-40B4-BE49-F238E27FC236}">
                <a16:creationId xmlns:a16="http://schemas.microsoft.com/office/drawing/2014/main" id="{1E32BD95-BE3E-C823-8E8E-92110A66AB3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797" r="26797"/>
          <a:stretch/>
        </p:blipFill>
        <p:spPr>
          <a:xfrm>
            <a:off x="5682154" y="4417854"/>
            <a:ext cx="3601586" cy="236601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9182702-8447-2FF0-BF9A-9F7E6F9E6ED5}"/>
              </a:ext>
            </a:extLst>
          </p:cNvPr>
          <p:cNvSpPr txBox="1">
            <a:spLocks/>
          </p:cNvSpPr>
          <p:nvPr/>
        </p:nvSpPr>
        <p:spPr>
          <a:xfrm>
            <a:off x="5682343" y="3964028"/>
            <a:ext cx="5856514" cy="432709"/>
          </a:xfrm>
          <a:prstGeom prst="rect">
            <a:avLst/>
          </a:prstGeom>
        </p:spPr>
        <p:txBody>
          <a:bodyPr vert="horz" lIns="0" tIns="0" rIns="0" bIns="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rgbClr val="FFC000"/>
                </a:solidFill>
              </a:rPr>
              <a:t>Welcome to Uganda- IPHASA 2024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14944A-7081-8C50-A273-CA194F0DBB51}"/>
              </a:ext>
            </a:extLst>
          </p:cNvPr>
          <p:cNvSpPr txBox="1"/>
          <p:nvPr/>
        </p:nvSpPr>
        <p:spPr>
          <a:xfrm>
            <a:off x="9283740" y="4469086"/>
            <a:ext cx="285669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G" sz="1600" b="1" dirty="0">
                <a:solidFill>
                  <a:schemeClr val="accent5">
                    <a:lumMod val="75000"/>
                  </a:schemeClr>
                </a:solidFill>
              </a:rPr>
              <a:t>Dates: </a:t>
            </a:r>
            <a:r>
              <a:rPr lang="en-UG" sz="1600" dirty="0">
                <a:solidFill>
                  <a:schemeClr val="accent5">
                    <a:lumMod val="75000"/>
                  </a:schemeClr>
                </a:solidFill>
              </a:rPr>
              <a:t>3rd -5th December 2024</a:t>
            </a:r>
          </a:p>
          <a:p>
            <a:r>
              <a:rPr lang="en-UG" sz="1600" b="1" dirty="0">
                <a:solidFill>
                  <a:schemeClr val="accent5">
                    <a:lumMod val="75000"/>
                  </a:schemeClr>
                </a:solidFill>
              </a:rPr>
              <a:t>Where: </a:t>
            </a:r>
            <a:r>
              <a:rPr lang="en-UG" sz="1600" dirty="0">
                <a:solidFill>
                  <a:schemeClr val="accent5">
                    <a:lumMod val="75000"/>
                  </a:schemeClr>
                </a:solidFill>
              </a:rPr>
              <a:t>Kampala, Uganda</a:t>
            </a:r>
          </a:p>
          <a:p>
            <a:r>
              <a:rPr lang="en-UG" sz="1600" b="1" dirty="0">
                <a:solidFill>
                  <a:schemeClr val="accent5">
                    <a:lumMod val="75000"/>
                  </a:schemeClr>
                </a:solidFill>
              </a:rPr>
              <a:t>Venue: </a:t>
            </a:r>
            <a:r>
              <a:rPr lang="en-UG" sz="1600" dirty="0">
                <a:solidFill>
                  <a:schemeClr val="accent5">
                    <a:lumMod val="75000"/>
                  </a:schemeClr>
                </a:solidFill>
              </a:rPr>
              <a:t>Mestil Hotel</a:t>
            </a:r>
          </a:p>
          <a:p>
            <a:r>
              <a:rPr lang="en-UG" sz="1600" b="1" dirty="0">
                <a:solidFill>
                  <a:schemeClr val="accent5">
                    <a:lumMod val="75000"/>
                  </a:schemeClr>
                </a:solidFill>
              </a:rPr>
              <a:t>Format: </a:t>
            </a:r>
            <a:r>
              <a:rPr lang="en-UG" sz="1600" dirty="0">
                <a:solidFill>
                  <a:schemeClr val="accent5">
                    <a:lumMod val="75000"/>
                  </a:schemeClr>
                </a:solidFill>
              </a:rPr>
              <a:t>In-person</a:t>
            </a:r>
          </a:p>
          <a:p>
            <a:r>
              <a:rPr lang="en-UG" sz="1600" b="1" dirty="0">
                <a:solidFill>
                  <a:schemeClr val="accent5">
                    <a:lumMod val="75000"/>
                  </a:schemeClr>
                </a:solidFill>
              </a:rPr>
              <a:t>Colour theme: </a:t>
            </a:r>
            <a:r>
              <a:rPr lang="en-UG" sz="1600" dirty="0">
                <a:solidFill>
                  <a:schemeClr val="accent5">
                    <a:lumMod val="75000"/>
                  </a:schemeClr>
                </a:solidFill>
              </a:rPr>
              <a:t>Green</a:t>
            </a:r>
          </a:p>
        </p:txBody>
      </p:sp>
    </p:spTree>
    <p:extLst>
      <p:ext uri="{BB962C8B-B14F-4D97-AF65-F5344CB8AC3E}">
        <p14:creationId xmlns:p14="http://schemas.microsoft.com/office/powerpoint/2010/main" val="3073005835"/>
      </p:ext>
    </p:extLst>
  </p:cSld>
  <p:clrMapOvr>
    <a:masterClrMapping/>
  </p:clrMapOvr>
</p:sld>
</file>

<file path=ppt/theme/theme1.xml><?xml version="1.0" encoding="utf-8"?>
<a:theme xmlns:a="http://schemas.openxmlformats.org/drawingml/2006/main" name="IAS2023">
  <a:themeElements>
    <a:clrScheme name="AIDS 2024">
      <a:dk1>
        <a:srgbClr val="000000"/>
      </a:dk1>
      <a:lt1>
        <a:srgbClr val="FFFFFF"/>
      </a:lt1>
      <a:dk2>
        <a:srgbClr val="E0001B"/>
      </a:dk2>
      <a:lt2>
        <a:srgbClr val="FFFFFF"/>
      </a:lt2>
      <a:accent1>
        <a:srgbClr val="2C90CF"/>
      </a:accent1>
      <a:accent2>
        <a:srgbClr val="F9B300"/>
      </a:accent2>
      <a:accent3>
        <a:srgbClr val="E0001B"/>
      </a:accent3>
      <a:accent4>
        <a:srgbClr val="8A3FFC"/>
      </a:accent4>
      <a:accent5>
        <a:srgbClr val="08BDBA"/>
      </a:accent5>
      <a:accent6>
        <a:srgbClr val="FF8D00"/>
      </a:accent6>
      <a:hlink>
        <a:srgbClr val="E0001B"/>
      </a:hlink>
      <a:folHlink>
        <a:srgbClr val="E0001B"/>
      </a:folHlink>
    </a:clrScheme>
    <a:fontScheme name="IAS Verdana">
      <a:majorFont>
        <a:latin typeface="Verdana Bold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wrap="square" lIns="288000" tIns="288000" rIns="288000" bIns="288000" rtlCol="0" anchor="t"/>
      <a:lstStyle>
        <a:defPPr algn="l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AIDS-2024-Speaker-Oral-Abstract-template_Verdana.pptx" id="{D9B97BF0-DB50-F745-BF0F-0D1A065B25FE}" vid="{B43CC7F5-5CDE-164C-97FD-C0B942123F8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IAS2023</Template>
  <TotalTime>813</TotalTime>
  <Words>1120</Words>
  <Application>Microsoft Office PowerPoint</Application>
  <PresentationFormat>Widescreen</PresentationFormat>
  <Paragraphs>129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Arial</vt:lpstr>
      <vt:lpstr>Calibri</vt:lpstr>
      <vt:lpstr>Courier New</vt:lpstr>
      <vt:lpstr>ff1</vt:lpstr>
      <vt:lpstr>Franklin Gothic Medium</vt:lpstr>
      <vt:lpstr>Helvetica Neue</vt:lpstr>
      <vt:lpstr>IAS Ribbon Sans Bold</vt:lpstr>
      <vt:lpstr>IAS Ribbon Sans Regular</vt:lpstr>
      <vt:lpstr>Verdana</vt:lpstr>
      <vt:lpstr>Verdana Bold</vt:lpstr>
      <vt:lpstr>IAS2023</vt:lpstr>
      <vt:lpstr>Implementation Science for the Public Health Workforce</vt:lpstr>
      <vt:lpstr>Presentation Lay Out</vt:lpstr>
      <vt:lpstr>3 Dimensions of the Public Health Workforce/Worker </vt:lpstr>
      <vt:lpstr>Implementation Science Definitions</vt:lpstr>
      <vt:lpstr>3 Key Steps</vt:lpstr>
      <vt:lpstr>Step 1: Adoption into policy to implementation</vt:lpstr>
      <vt:lpstr>Paediatrics &amp; Adolescent HIV Learning Collaborative for Africa (PAHLCA)</vt:lpstr>
      <vt:lpstr>Step 2:Implementation to Research/Evaluation </vt:lpstr>
      <vt:lpstr>International Paediatric HIV/AIDS Symposium for Africa (IPHASA)</vt:lpstr>
      <vt:lpstr>Uganda Pediatrics ART (UPART) Cohort</vt:lpstr>
      <vt:lpstr>Step 3: Evaluation/Research findings to Policy   Why policy making goes wrong</vt:lpstr>
      <vt:lpstr>What are they talking about?</vt:lpstr>
      <vt:lpstr> Mismatch between research dissemination and policy review periods </vt:lpstr>
      <vt:lpstr>Capacity building opportunities for the public health workforce</vt:lpstr>
      <vt:lpstr>Uganda HIV/AIDS Implementation Alliance (U-AHISA)</vt:lpstr>
      <vt:lpstr>Summary</vt:lpstr>
      <vt:lpstr>Acknowledgements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Implementation Science for the Public Health Workforce</dc:title>
  <dc:creator>Eleanor Namusoke-Magongo</dc:creator>
  <cp:lastModifiedBy>Preview 10 Rack 2</cp:lastModifiedBy>
  <cp:revision>46</cp:revision>
  <dcterms:created xsi:type="dcterms:W3CDTF">2024-07-16T10:53:41Z</dcterms:created>
  <dcterms:modified xsi:type="dcterms:W3CDTF">2024-07-20T06:01:57Z</dcterms:modified>
</cp:coreProperties>
</file>