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4" r:id="rId2"/>
    <p:sldId id="2147376876" r:id="rId3"/>
    <p:sldId id="5026" r:id="rId4"/>
    <p:sldId id="5044" r:id="rId5"/>
    <p:sldId id="5045" r:id="rId6"/>
    <p:sldId id="5047" r:id="rId7"/>
    <p:sldId id="5048" r:id="rId8"/>
    <p:sldId id="5050" r:id="rId9"/>
    <p:sldId id="2147376874" r:id="rId10"/>
    <p:sldId id="265" r:id="rId11"/>
    <p:sldId id="268" r:id="rId12"/>
    <p:sldId id="5042" r:id="rId13"/>
    <p:sldId id="4752" r:id="rId14"/>
    <p:sldId id="2147376878" r:id="rId15"/>
    <p:sldId id="2147376879" r:id="rId16"/>
    <p:sldId id="21473768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7896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HCV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2D-4908-87BB-4FB29010BA4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2D-4908-87BB-4FB29010BA4E}"/>
              </c:ext>
            </c:extLst>
          </c:dPt>
          <c:dLbls>
            <c:numFmt formatCode="#,##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Safe Injection Sites</c:v>
                </c:pt>
                <c:pt idx="1">
                  <c:v>NSPs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2D-4908-87BB-4FB29010B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600657904"/>
        <c:axId val="600658232"/>
      </c:barChart>
      <c:catAx>
        <c:axId val="60065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658232"/>
        <c:crosses val="autoZero"/>
        <c:auto val="1"/>
        <c:lblAlgn val="ctr"/>
        <c:lblOffset val="100"/>
        <c:noMultiLvlLbl val="0"/>
      </c:catAx>
      <c:valAx>
        <c:axId val="60065823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65790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HCV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2D-4908-87BB-4FB29010BA4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2D-4908-87BB-4FB29010BA4E}"/>
              </c:ext>
            </c:extLst>
          </c:dPt>
          <c:dLbls>
            <c:numFmt formatCode="#,##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Safe Consumption Sites</c:v>
                </c:pt>
                <c:pt idx="1">
                  <c:v>Syringe Service Programs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28.9</c:v>
                </c:pt>
                <c:pt idx="1">
                  <c:v>39.299999999999997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2D-4908-87BB-4FB29010B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600657904"/>
        <c:axId val="600658232"/>
      </c:barChart>
      <c:catAx>
        <c:axId val="60065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658232"/>
        <c:crosses val="autoZero"/>
        <c:auto val="1"/>
        <c:lblAlgn val="ctr"/>
        <c:lblOffset val="100"/>
        <c:noMultiLvlLbl val="0"/>
      </c:catAx>
      <c:valAx>
        <c:axId val="60065823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65790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C60A8-562F-5C4D-B61D-037DEB153A0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E9312-6B9D-3441-A13C-715E3F518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F516A-128E-6743-9AE2-B5EA40BDBB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7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-Our analysis was picked up by </a:t>
            </a:r>
            <a:r>
              <a:rPr lang="en-US" dirty="0" err="1"/>
              <a:t>Vox</a:t>
            </a:r>
            <a:r>
              <a:rPr lang="en-US" dirty="0"/>
              <a:t> and quickly went viral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-It has been retweeted hundreds of times in social media, including Tom </a:t>
            </a:r>
            <a:r>
              <a:rPr lang="en-US" dirty="0" err="1"/>
              <a:t>Frieden</a:t>
            </a:r>
            <a:r>
              <a:rPr lang="en-US" dirty="0"/>
              <a:t> (former CDC director) and by Senator Tammy Baldwin of WI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F5202-18CE-4594-99DF-67F83AECC6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5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91% of disproportionately black counties are located in the southern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COVID-19 cases and deaths increased with proportion of blacks residents in counties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COVID-19 diagnoses greater in black counties irrespective of urbanicity  urban area, small urban area, or a rural area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COVID-19 deaths were higher in black rural and small metro counties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Underlying conditions did not explain these disparities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Health care access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# people in shared housing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Unemployment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B40AE-A347-694F-83A7-27F1ECBD17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A2CB7-07DE-D242-BBB8-42BC44653A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2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11% policymakers involved in PEPFAR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E9312-6B9D-3441-A13C-715E3F518E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Messages</a:t>
            </a:r>
          </a:p>
          <a:p>
            <a:r>
              <a:rPr lang="en-US" b="1" dirty="0"/>
              <a:t>Why do we have so few SSPs despite their efficacy?  Public opinion</a:t>
            </a:r>
          </a:p>
          <a:p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Arial" charset="0"/>
                <a:cs typeface="Arial" panose="020B0604020202020204" pitchFamily="34" charset="0"/>
              </a:rPr>
              <a:t>We see in these 2 public opinion polls that there is not large public support for effective harm reduction interventions</a:t>
            </a:r>
            <a:endParaRPr lang="en-US" b="1" dirty="0"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ea typeface="Arial" charset="0"/>
                <a:cs typeface="Arial" panose="020B0604020202020204" pitchFamily="34" charset="0"/>
              </a:rPr>
              <a:t>[READ POLLS]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ea typeface="Arial" charset="0"/>
                <a:cs typeface="Arial" panose="020B0604020202020204" pitchFamily="34" charset="0"/>
              </a:rPr>
              <a:t>Bright spot in the future:  govt is committed to scaling up SSPs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>
                <a:ea typeface="Arial" charset="0"/>
                <a:cs typeface="Arial" panose="020B0604020202020204" pitchFamily="34" charset="0"/>
              </a:rPr>
              <a:t>How many of you know where the closest SSP is to you to refer your patients?</a:t>
            </a:r>
          </a:p>
          <a:p>
            <a:endParaRPr lang="en-US" dirty="0"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C5D6C-3B02-7A46-9ECF-745F7598E6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96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363636"/>
                </a:solidFill>
                <a:effectLst/>
                <a:latin typeface="nyt-imperial"/>
              </a:rPr>
              <a:t>about 80 percent of people from 113 countries said they trusted science either “a lot” or “some.” About three-fourths of the 119,000 surveyed said they trusted scientists, either “a lot” or “some.”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E9312-6B9D-3441-A13C-715E3F518E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1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0DA2-7D67-8DC2-9B0F-5AFD8DA5E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7FDA7-265C-5280-EB4E-5528841D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2457C-DED7-F516-0555-0F159CE2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84CFF-5D00-FFAC-7B11-3386B65A7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FD3CA-24CB-DF81-4C23-A54A380E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1973-80D3-DA82-AA1B-11430A96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51E24-A3D4-8E57-E0D7-8602D0941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5F93-F41D-CA31-EDB2-756354276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4CD16-E8BF-5AAE-F0E8-2BFBF8A1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ECEDB-12B6-119F-5D9C-6B8E52EB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6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0F1086-B57F-29A6-2E8B-7727549BC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BFE3E-E56D-81DE-07AA-B5CF530AB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8026F-B0FE-A772-BDB2-35B737C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64B7A-18F7-128E-B36F-F3921241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4033-556A-6CBA-ABF4-235B3EC8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FEFF-9BA8-4C4B-B1A1-2621806B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353800" cy="10064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en-US" sz="3600" b="1">
                <a:solidFill>
                  <a:srgbClr val="00577D"/>
                </a:solidFill>
                <a:latin typeface="Helvetica-Black"/>
                <a:cs typeface="Helvetica-Black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tabLst>
                <a:tab pos="1355725" algn="l"/>
                <a:tab pos="1979295" algn="l"/>
                <a:tab pos="2987040" algn="l"/>
              </a:tabLs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0AE59B-4699-45D2-BED6-16AAADDC1C2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3400" y="1905000"/>
            <a:ext cx="10972800" cy="3810000"/>
          </a:xfrm>
          <a:prstGeom prst="rect">
            <a:avLst/>
          </a:prstGeom>
        </p:spPr>
        <p:txBody>
          <a:bodyPr/>
          <a:lstStyle>
            <a:lvl1pPr marL="228600" indent="-457200">
              <a:defRPr lang="en-US" sz="2800" b="1" kern="1200" dirty="0" smtClean="0">
                <a:solidFill>
                  <a:srgbClr val="00577D"/>
                </a:solidFill>
                <a:latin typeface="Helvetica-Black"/>
                <a:ea typeface="+mn-ea"/>
                <a:cs typeface="+mn-cs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marL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56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6126-3228-A7DC-C73A-D31CD096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6C55-A033-D9BD-0A76-597A399D0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2744A-7ADF-7DEE-AC18-940265F4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351A-270A-24E4-F930-9D44C7C0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1F34-22B4-C99F-C0BE-B785A0E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9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A103-5671-0EAE-282C-FDF4C413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4EC38-9E66-FD7A-10C4-8C2415C3E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1D0BF-7923-5463-029E-38D9041E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C1CBA-55F8-33BC-28BE-E4908D12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53BA-85BC-9C49-B33A-32F02BFC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6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A88B-684F-F29C-0D0B-9E7703C6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2C24-F3BB-40FF-5346-F82568A94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9FF9AB-3560-E2C5-8745-F4DB28FF8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6120-8AF1-60D0-90F1-6489FAF6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09D49-C89A-01AD-EDDF-EE5C267D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26D3B-BB66-6049-6C53-8ED18505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2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A297-F4D0-F00F-DA86-7FF5B8CCB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2C53A-6F5F-5EBF-C514-76B6900F2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AE174-41FC-74D4-B723-938EEDDAE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E3DE1-1DE5-B7AF-F14A-ED813C5E9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4E58C-262F-E0AE-7E29-3A7227D80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FB0E5F-7680-7C35-4C6E-94090E726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F8C7E-1AAE-BC01-CFCB-0578924C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9EB81-8D95-A553-0644-E8C3F302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5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EB74-350C-B397-2681-ECE9E88DE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F276D-DC4E-A8FF-070F-CD0E32B6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C1E22-1016-C74B-4DED-C4C3E211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3F1D2-781C-CCC7-3D92-338A4CFF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C7A04-5766-A0F9-7A90-A7E51CB2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4C4251-5EBA-8122-B3FA-B439F905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A90CF-9B58-873D-779F-0972BDA7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5F5CC-2704-1604-F374-D2E74737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CD04B-F77B-346C-F83E-B98FA1C0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ED227-C6F2-17F1-9B36-A453F90DA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E557-8B85-66E0-5169-C5FC711B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11B50-22C6-4FEB-375C-DF053D1A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275C4-FC6C-3796-60D0-A3E176B0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62FC-F431-1B50-705D-15D7162C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EC1FC4-9F9A-AD19-6F26-9F67B5A28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8ECC2-4A0A-3129-10E7-D2A7B13AB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6EF2-275C-E33E-0962-3AD0EC7E9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C7922-07A7-75FA-A626-E59EFDB66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E7796-E0A9-5CB1-F2EA-A19A4C46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7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0F0B4F-3569-A4C6-1DC1-371B4C4A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C3406-DB2A-F032-98F4-EA850D72B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F044-773B-DE08-F38B-A43835180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BE14-5062-E845-9607-C5F6A686D0E8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1746A-26D8-3F71-10FE-3392AE7A4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4983B-A344-7DE2-B687-FA258CFB6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5ACF-BA34-514B-86BB-C2BDE25BA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0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reg.Millett@amfAR.or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7DD2-CD1C-1B44-A337-6DC793D1F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500" y="564636"/>
            <a:ext cx="9779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br>
              <a:rPr lang="en-US" b="1" dirty="0">
                <a:solidFill>
                  <a:srgbClr val="FF0000"/>
                </a:solidFill>
              </a:rPr>
            </a:br>
            <a:r>
              <a:rPr lang="en-US" sz="4900" b="1" dirty="0">
                <a:solidFill>
                  <a:srgbClr val="0070C0"/>
                </a:solidFill>
              </a:rPr>
              <a:t>Changing Policy Through Science</a:t>
            </a:r>
            <a:endParaRPr lang="en-US" sz="49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BAA20-1315-2748-B7F1-8B71CDB21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2559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Gregorio Millett</a:t>
            </a:r>
          </a:p>
          <a:p>
            <a:r>
              <a:rPr lang="en-US" dirty="0"/>
              <a:t>Director of Public Policy</a:t>
            </a:r>
          </a:p>
          <a:p>
            <a:r>
              <a:rPr lang="en-US" dirty="0"/>
              <a:t>amfAR, Foundation for AIDS Research</a:t>
            </a:r>
          </a:p>
          <a:p>
            <a:r>
              <a:rPr lang="en-US" dirty="0"/>
              <a:t>July 20, 2024</a:t>
            </a:r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1C9348BF-1842-524B-9C1D-1AE4338098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4849" y="5237019"/>
            <a:ext cx="1250351" cy="56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46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37FA06-5803-9146-8789-0F4F1A40F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358" y="516594"/>
            <a:ext cx="11519284" cy="5824811"/>
          </a:xfrm>
        </p:spPr>
      </p:pic>
    </p:spTree>
    <p:extLst>
      <p:ext uri="{BB962C8B-B14F-4D97-AF65-F5344CB8AC3E}">
        <p14:creationId xmlns:p14="http://schemas.microsoft.com/office/powerpoint/2010/main" val="417142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0AF1-24AF-6747-ADB4-F631D607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652" y="9226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Priorities Change from Administration to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5D65A-D4AE-B64A-B764-98B45DD02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76" y="1580605"/>
            <a:ext cx="1539421" cy="1815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28490-B3ED-B24B-A2C5-3FABFF532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6" y="1589132"/>
            <a:ext cx="1589588" cy="1807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C4668F-0270-C748-A302-87FC9CE74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476" y="4611822"/>
            <a:ext cx="1630861" cy="1846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978D44-1E73-324C-AD39-C8188F179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167" y="4620349"/>
            <a:ext cx="1697357" cy="18549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929F37-0D82-E14D-A409-06FD71ABD70A}"/>
              </a:ext>
            </a:extLst>
          </p:cNvPr>
          <p:cNvSpPr txBox="1"/>
          <p:nvPr/>
        </p:nvSpPr>
        <p:spPr>
          <a:xfrm>
            <a:off x="3187337" y="1506022"/>
            <a:ext cx="3291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Priority: </a:t>
            </a:r>
            <a:r>
              <a:rPr lang="en-US" dirty="0"/>
              <a:t>First domestic HIV plan; increase in domestic HIV prevention; establishes ONAP; Minority AIDS Initiative launched; implements Americans with Disabilities Act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C74B6-92A3-B141-9191-2AC703A09872}"/>
              </a:ext>
            </a:extLst>
          </p:cNvPr>
          <p:cNvSpPr txBox="1"/>
          <p:nvPr/>
        </p:nvSpPr>
        <p:spPr>
          <a:xfrm>
            <a:off x="8538755" y="1580604"/>
            <a:ext cx="3540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Priority: </a:t>
            </a:r>
            <a:r>
              <a:rPr lang="en-US" dirty="0"/>
              <a:t>Global HIV (Introduces PEPFAR program)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De-prioritized: </a:t>
            </a:r>
            <a:r>
              <a:rPr lang="en-US" dirty="0"/>
              <a:t>Domestic HIV programs/ research; ONAP left unstaffed for period of presidency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01129-F3ED-4E48-9F5B-4472161E7FF9}"/>
              </a:ext>
            </a:extLst>
          </p:cNvPr>
          <p:cNvSpPr txBox="1"/>
          <p:nvPr/>
        </p:nvSpPr>
        <p:spPr>
          <a:xfrm>
            <a:off x="3182098" y="4532149"/>
            <a:ext cx="35403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Priority: </a:t>
            </a:r>
            <a:r>
              <a:rPr lang="en-US" dirty="0"/>
              <a:t>Domestic HIV: National HIV/AIDS Strategy and Affordable Care Act;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De-prioritized: </a:t>
            </a:r>
            <a:r>
              <a:rPr lang="en-US" dirty="0"/>
              <a:t>PEPFAR (flat funded/ established Global Health Initiative)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09146-F4A2-4348-9C50-FB14A9A95804}"/>
              </a:ext>
            </a:extLst>
          </p:cNvPr>
          <p:cNvSpPr txBox="1"/>
          <p:nvPr/>
        </p:nvSpPr>
        <p:spPr>
          <a:xfrm>
            <a:off x="8538754" y="4620349"/>
            <a:ext cx="3653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Priority: </a:t>
            </a:r>
            <a:r>
              <a:rPr lang="en-US" dirty="0"/>
              <a:t>Domestic HIV: EHE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De-prioritized: </a:t>
            </a:r>
            <a:r>
              <a:rPr lang="en-US" dirty="0"/>
              <a:t>National HIV/AIDS Strategy (now a HHS ‘Plan’); ONAP defunct; Affordable Care Act (dismantling); PEPFAR (flat funded in WH budgets)</a:t>
            </a:r>
          </a:p>
          <a:p>
            <a:endParaRPr lang="en-US" dirty="0"/>
          </a:p>
        </p:txBody>
      </p:sp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08B9574A-6E9B-0A50-C907-EA943EB9E7F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35014" y="6453439"/>
            <a:ext cx="809340" cy="361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731C9A-1171-4FB5-94BC-0C2998186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2218"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1A5EC-0368-4199-BC3F-762CA7FF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6623DA-5081-3940-A0C7-6BAE6E84E37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577663" y="239925"/>
            <a:ext cx="9304985" cy="625295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5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1182429-D098-E442-BD67-48CA1AF9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7" y="182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National Polls and Harm Reduction Interventions </a:t>
            </a:r>
            <a:br>
              <a:rPr lang="en-US" sz="3600" b="1" dirty="0">
                <a:solidFill>
                  <a:srgbClr val="0070C0"/>
                </a:solidFill>
              </a:rPr>
            </a:b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1C776-86BA-4A28-BC3E-79FCD2904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783"/>
            <a:endParaRPr lang="en-US" dirty="0">
              <a:solidFill>
                <a:srgbClr val="54565B">
                  <a:tint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A77DC-8F11-D74F-A7D7-F6A9BFF0DF81}"/>
              </a:ext>
            </a:extLst>
          </p:cNvPr>
          <p:cNvSpPr txBox="1"/>
          <p:nvPr/>
        </p:nvSpPr>
        <p:spPr>
          <a:xfrm>
            <a:off x="960877" y="1649862"/>
            <a:ext cx="4846320" cy="3745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 defTabSz="685783"/>
            <a:r>
              <a:rPr lang="en-US" sz="1600" dirty="0">
                <a:solidFill>
                  <a:srgbClr val="54565B"/>
                </a:solidFill>
                <a:latin typeface="Gotham Book" pitchFamily="2" charset="0"/>
              </a:rPr>
              <a:t>Do you support legalizing safe injection sites and NSPs? </a:t>
            </a:r>
            <a:endParaRPr lang="en-US" sz="1600" dirty="0">
              <a:solidFill>
                <a:srgbClr val="54565B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C62D93-CB7E-354F-AD05-1B47AB962416}"/>
              </a:ext>
            </a:extLst>
          </p:cNvPr>
          <p:cNvSpPr txBox="1"/>
          <p:nvPr/>
        </p:nvSpPr>
        <p:spPr>
          <a:xfrm>
            <a:off x="1312848" y="2265486"/>
            <a:ext cx="414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1600" b="1" dirty="0">
                <a:solidFill>
                  <a:srgbClr val="54565B"/>
                </a:solidFill>
                <a:latin typeface="Gotham Ultra" pitchFamily="2" charset="0"/>
              </a:rPr>
              <a:t>POLITICO/Harvard Poll</a:t>
            </a:r>
            <a:r>
              <a:rPr lang="en-US" sz="1600" b="1" baseline="30000" dirty="0">
                <a:solidFill>
                  <a:srgbClr val="54565B"/>
                </a:solidFill>
                <a:latin typeface="Gotham Medium" pitchFamily="2" charset="0"/>
              </a:rPr>
              <a:t> </a:t>
            </a:r>
            <a:r>
              <a:rPr lang="en-US" sz="1600" baseline="30000" dirty="0">
                <a:solidFill>
                  <a:srgbClr val="54565B"/>
                </a:solidFill>
                <a:latin typeface="Gotham Medium" pitchFamily="2" charset="0"/>
              </a:rPr>
              <a:t> </a:t>
            </a:r>
            <a:br>
              <a:rPr lang="en-US" sz="1600" baseline="30000" dirty="0">
                <a:solidFill>
                  <a:srgbClr val="54565B"/>
                </a:solidFill>
                <a:latin typeface="Gotham Medium" pitchFamily="2" charset="0"/>
              </a:rPr>
            </a:br>
            <a:r>
              <a:rPr lang="en-US" sz="1600" b="1" dirty="0">
                <a:solidFill>
                  <a:srgbClr val="54565B"/>
                </a:solidFill>
                <a:latin typeface="Gotham Ultra" pitchFamily="2" charset="0"/>
              </a:rPr>
              <a:t>(June-July 2018)</a:t>
            </a:r>
            <a:r>
              <a:rPr lang="en-US" sz="1600" b="1" baseline="30000" dirty="0">
                <a:solidFill>
                  <a:srgbClr val="54565B"/>
                </a:solidFill>
                <a:latin typeface="Gotham Medium" pitchFamily="2" charset="0"/>
              </a:rPr>
              <a:t>1</a:t>
            </a:r>
            <a:endParaRPr lang="en-US" sz="1600" dirty="0">
              <a:solidFill>
                <a:srgbClr val="54565B"/>
              </a:solidFill>
              <a:latin typeface="Gotham Mediu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F9487-DD56-2047-98B4-D05DA99698CA}"/>
              </a:ext>
            </a:extLst>
          </p:cNvPr>
          <p:cNvSpPr txBox="1"/>
          <p:nvPr/>
        </p:nvSpPr>
        <p:spPr>
          <a:xfrm>
            <a:off x="6298387" y="1513656"/>
            <a:ext cx="5019152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 defTabSz="685783"/>
            <a:r>
              <a:rPr lang="en-US" sz="1600" dirty="0">
                <a:solidFill>
                  <a:srgbClr val="54565B"/>
                </a:solidFill>
                <a:latin typeface="Gotham Book" pitchFamily="2" charset="0"/>
              </a:rPr>
              <a:t>Do you support legalizing safe consumption sites and syringe service programs in your community? </a:t>
            </a:r>
            <a:endParaRPr lang="en-US" sz="1400" dirty="0">
              <a:solidFill>
                <a:srgbClr val="54565B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B3754-80AB-5F4A-AF65-247578EEAEB5}"/>
              </a:ext>
            </a:extLst>
          </p:cNvPr>
          <p:cNvSpPr txBox="1"/>
          <p:nvPr/>
        </p:nvSpPr>
        <p:spPr>
          <a:xfrm>
            <a:off x="6626003" y="2272289"/>
            <a:ext cx="442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1600" b="1" dirty="0">
                <a:solidFill>
                  <a:srgbClr val="54565B"/>
                </a:solidFill>
                <a:latin typeface="Gotham Ultra" pitchFamily="2" charset="0"/>
              </a:rPr>
              <a:t>Hopkins Bloomberg Survey</a:t>
            </a:r>
            <a:r>
              <a:rPr lang="en-US" sz="1600" baseline="30000" dirty="0">
                <a:solidFill>
                  <a:srgbClr val="54565B"/>
                </a:solidFill>
                <a:latin typeface="Gotham Medium" pitchFamily="2" charset="0"/>
              </a:rPr>
              <a:t>  </a:t>
            </a:r>
            <a:br>
              <a:rPr lang="en-US" sz="1600" baseline="30000" dirty="0">
                <a:solidFill>
                  <a:srgbClr val="54565B"/>
                </a:solidFill>
                <a:latin typeface="Gotham Medium" pitchFamily="2" charset="0"/>
              </a:rPr>
            </a:br>
            <a:r>
              <a:rPr lang="en-US" sz="1600" b="1" dirty="0">
                <a:solidFill>
                  <a:srgbClr val="54565B"/>
                </a:solidFill>
                <a:latin typeface="Gotham Ultra" pitchFamily="2" charset="0"/>
              </a:rPr>
              <a:t>(July-August 2017)</a:t>
            </a:r>
            <a:r>
              <a:rPr lang="en-US" sz="1600" baseline="30000" dirty="0">
                <a:solidFill>
                  <a:srgbClr val="54565B"/>
                </a:solidFill>
                <a:latin typeface="Gotham Medium" pitchFamily="2" charset="0"/>
              </a:rPr>
              <a:t>2</a:t>
            </a:r>
            <a:endParaRPr lang="en-US" sz="1600" dirty="0">
              <a:solidFill>
                <a:srgbClr val="54565B"/>
              </a:solidFill>
              <a:latin typeface="Gotham Mediu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315A69-21F9-4756-9C3C-43345A9B3074}"/>
              </a:ext>
            </a:extLst>
          </p:cNvPr>
          <p:cNvGrpSpPr/>
          <p:nvPr/>
        </p:nvGrpSpPr>
        <p:grpSpPr>
          <a:xfrm>
            <a:off x="936135" y="2720000"/>
            <a:ext cx="4895807" cy="3200400"/>
            <a:chOff x="1540585" y="2720000"/>
            <a:chExt cx="4895807" cy="3200400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5530BB7D-4D9B-4A1D-8B21-DF985DCCF350}"/>
                </a:ext>
              </a:extLst>
            </p:cNvPr>
            <p:cNvGraphicFramePr/>
            <p:nvPr/>
          </p:nvGraphicFramePr>
          <p:xfrm>
            <a:off x="1772952" y="2720000"/>
            <a:ext cx="4663440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3B55A6-284F-4049-9EC3-93B2D105CDCC}"/>
                </a:ext>
              </a:extLst>
            </p:cNvPr>
            <p:cNvSpPr txBox="1"/>
            <p:nvPr/>
          </p:nvSpPr>
          <p:spPr>
            <a:xfrm rot="16200000">
              <a:off x="898434" y="4032591"/>
              <a:ext cx="1592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1400" dirty="0">
                  <a:solidFill>
                    <a:srgbClr val="54565B"/>
                  </a:solidFill>
                  <a:latin typeface="Calibri" panose="020F0502020204030204"/>
                </a:rPr>
                <a:t>Support (%)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0B6CCB-D0A7-4F01-AF73-D62A5D571EB3}"/>
              </a:ext>
            </a:extLst>
          </p:cNvPr>
          <p:cNvGrpSpPr/>
          <p:nvPr/>
        </p:nvGrpSpPr>
        <p:grpSpPr>
          <a:xfrm>
            <a:off x="6360058" y="2720001"/>
            <a:ext cx="4895805" cy="3483279"/>
            <a:chOff x="6964512" y="2720000"/>
            <a:chExt cx="4895806" cy="3200400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92058FBF-B4E8-4322-A196-0258F8033EE4}"/>
                </a:ext>
              </a:extLst>
            </p:cNvPr>
            <p:cNvGraphicFramePr/>
            <p:nvPr/>
          </p:nvGraphicFramePr>
          <p:xfrm>
            <a:off x="7196878" y="2720000"/>
            <a:ext cx="4663440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923CBA-4107-43FB-8C7F-314D0F64200B}"/>
                </a:ext>
              </a:extLst>
            </p:cNvPr>
            <p:cNvSpPr txBox="1"/>
            <p:nvPr/>
          </p:nvSpPr>
          <p:spPr>
            <a:xfrm rot="16200000">
              <a:off x="6322361" y="4032591"/>
              <a:ext cx="1592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sz="1400" dirty="0">
                  <a:solidFill>
                    <a:srgbClr val="54565B"/>
                  </a:solidFill>
                  <a:latin typeface="Calibri" panose="020F0502020204030204"/>
                </a:rPr>
                <a:t>Support (%)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89199C-FC1B-3448-BEA6-7496992AE716}"/>
              </a:ext>
            </a:extLst>
          </p:cNvPr>
          <p:cNvSpPr txBox="1"/>
          <p:nvPr/>
        </p:nvSpPr>
        <p:spPr>
          <a:xfrm>
            <a:off x="506627" y="6203280"/>
            <a:ext cx="10935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400" dirty="0">
                <a:solidFill>
                  <a:srgbClr val="54565B">
                    <a:tint val="75000"/>
                  </a:srgbClr>
                </a:solidFill>
              </a:rPr>
              <a:t>NSP=needle-and-syringe exchange program.</a:t>
            </a:r>
          </a:p>
          <a:p>
            <a:pPr defTabSz="685783"/>
            <a:r>
              <a:rPr lang="en-US" sz="1400" dirty="0">
                <a:solidFill>
                  <a:srgbClr val="54565B">
                    <a:tint val="75000"/>
                  </a:srgbClr>
                </a:solidFill>
              </a:rPr>
              <a:t>1. POLITICO/Harvard T.H. Chan School of Public Health. https://</a:t>
            </a:r>
            <a:r>
              <a:rPr lang="en-US" sz="1400" dirty="0" err="1">
                <a:solidFill>
                  <a:srgbClr val="54565B">
                    <a:tint val="75000"/>
                  </a:srgbClr>
                </a:solidFill>
              </a:rPr>
              <a:t>static.politico.com</a:t>
            </a:r>
            <a:r>
              <a:rPr lang="en-US" sz="1400" dirty="0">
                <a:solidFill>
                  <a:srgbClr val="54565B">
                    <a:tint val="75000"/>
                  </a:srgbClr>
                </a:solidFill>
              </a:rPr>
              <a:t>/50/19/6924fa8d4f238f1b9fc155a275a3/drug-pricing-</a:t>
            </a:r>
            <a:r>
              <a:rPr lang="en-US" sz="1400" dirty="0" err="1">
                <a:solidFill>
                  <a:srgbClr val="54565B">
                    <a:tint val="75000"/>
                  </a:srgbClr>
                </a:solidFill>
              </a:rPr>
              <a:t>poll.pdf</a:t>
            </a:r>
            <a:r>
              <a:rPr lang="en-US" sz="1400" dirty="0">
                <a:solidFill>
                  <a:srgbClr val="54565B">
                    <a:tint val="75000"/>
                  </a:srgbClr>
                </a:solidFill>
              </a:rPr>
              <a:t>. </a:t>
            </a:r>
            <a:br>
              <a:rPr lang="en-US" sz="1400" dirty="0">
                <a:solidFill>
                  <a:srgbClr val="54565B">
                    <a:tint val="75000"/>
                  </a:srgbClr>
                </a:solidFill>
              </a:rPr>
            </a:br>
            <a:r>
              <a:rPr lang="en-US" sz="1400" dirty="0">
                <a:solidFill>
                  <a:srgbClr val="54565B">
                    <a:tint val="75000"/>
                  </a:srgbClr>
                </a:solidFill>
              </a:rPr>
              <a:t>2. McGinty EE, et al. </a:t>
            </a:r>
            <a:r>
              <a:rPr lang="en-US" sz="1400" i="1" dirty="0" err="1">
                <a:solidFill>
                  <a:srgbClr val="54565B">
                    <a:tint val="75000"/>
                  </a:srgbClr>
                </a:solidFill>
              </a:rPr>
              <a:t>Prev</a:t>
            </a:r>
            <a:r>
              <a:rPr lang="en-US" sz="1400" i="1" dirty="0">
                <a:solidFill>
                  <a:srgbClr val="54565B">
                    <a:tint val="75000"/>
                  </a:srgbClr>
                </a:solidFill>
              </a:rPr>
              <a:t> Med</a:t>
            </a:r>
            <a:r>
              <a:rPr lang="en-US" sz="1400" dirty="0">
                <a:solidFill>
                  <a:srgbClr val="54565B">
                    <a:tint val="75000"/>
                  </a:srgbClr>
                </a:solidFill>
              </a:rPr>
              <a:t>. 2018;111:73-77.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756F-8F90-24F9-7459-5C1AE4C2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94" y="110371"/>
            <a:ext cx="11339130" cy="1325563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US Trust in Science/ Scientists vs Other Countries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7FF1AF-241B-8907-505A-2FF6187304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2052" y="4448503"/>
            <a:ext cx="5968796" cy="180515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4947E45-5007-DAB3-E2A8-C4F6ABF84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2052" y="4064607"/>
            <a:ext cx="5968796" cy="38389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30D4B-976C-C324-65E4-DF7A1E3F2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4" y="2642762"/>
            <a:ext cx="4517478" cy="994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3FFC52-4872-AFCF-2B45-3A52A062B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94" y="1687653"/>
            <a:ext cx="3400534" cy="854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822CD7-B754-E138-024D-865742523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4224" y="3098800"/>
            <a:ext cx="4332934" cy="3154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9A4AF9-87BF-3372-0D15-79EC0D379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224" y="1554855"/>
            <a:ext cx="1942732" cy="330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6FAA11-DD77-9F81-EC45-BDFCCD54A6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224" y="2087947"/>
            <a:ext cx="4332934" cy="9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520E6-9E6C-15E0-1F90-D8819FA7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 Sum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15224C-4D28-2171-5BB0-574A96CED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271B1-8418-2A21-B4C9-6A333CF928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Science can be used to change public policy</a:t>
            </a:r>
          </a:p>
          <a:p>
            <a:r>
              <a:rPr lang="en-US" dirty="0"/>
              <a:t>Enlisting the media can help raise issues and garner the attention of policymakers</a:t>
            </a:r>
          </a:p>
          <a:p>
            <a:r>
              <a:rPr lang="en-US" dirty="0"/>
              <a:t>Eye-catching and simple graphics and jargon free language draw attention</a:t>
            </a:r>
          </a:p>
          <a:p>
            <a:r>
              <a:rPr lang="en-US" dirty="0"/>
              <a:t>Do not be afraid to use crises to help garner attention for your issue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A377CC-4E0A-7D42-4436-05FCBA29F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Keep in mind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9AC205-203D-65AB-660F-5083075BE3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Policies do not remain changed and can revert back or evolve into something different</a:t>
            </a:r>
          </a:p>
          <a:p>
            <a:r>
              <a:rPr lang="en-US" dirty="0"/>
              <a:t>Champions and administrations change and policy priorities change</a:t>
            </a:r>
          </a:p>
          <a:p>
            <a:r>
              <a:rPr lang="en-US" dirty="0"/>
              <a:t>Public opinion influences policy makers </a:t>
            </a:r>
          </a:p>
          <a:p>
            <a:r>
              <a:rPr lang="en-US" dirty="0"/>
              <a:t>Trust in science is becoming an impediment to using science to change policy</a:t>
            </a:r>
          </a:p>
        </p:txBody>
      </p:sp>
    </p:spTree>
    <p:extLst>
      <p:ext uri="{BB962C8B-B14F-4D97-AF65-F5344CB8AC3E}">
        <p14:creationId xmlns:p14="http://schemas.microsoft.com/office/powerpoint/2010/main" val="149406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FC0FCC-CD29-7401-02E5-F4955DDC87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2E07DE7-1FFA-0907-C824-F9FD7A69A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000" y="405763"/>
            <a:ext cx="8620102" cy="604647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68E4F1-8BDC-9A9F-EBB4-5C721F1E05D5}"/>
              </a:ext>
            </a:extLst>
          </p:cNvPr>
          <p:cNvSpPr txBox="1"/>
          <p:nvPr/>
        </p:nvSpPr>
        <p:spPr>
          <a:xfrm>
            <a:off x="9016678" y="2708476"/>
            <a:ext cx="263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Greg Millett</a:t>
            </a:r>
          </a:p>
          <a:p>
            <a:r>
              <a:rPr lang="en-US" dirty="0">
                <a:solidFill>
                  <a:schemeClr val="bg1"/>
                </a:solidFill>
              </a:rPr>
              <a:t>amfAR</a:t>
            </a:r>
          </a:p>
          <a:p>
            <a:r>
              <a:rPr lang="en-US" dirty="0">
                <a:solidFill>
                  <a:schemeClr val="bg1"/>
                </a:solidFill>
                <a:hlinkClick r:id="rId3"/>
              </a:rPr>
              <a:t>Greg.Millett@amfAR.org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190EB-162F-6645-A4F0-D4B8680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 is policy?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51CE4-10B0-BFC7-3D96-A7C1E986C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8" y="1698697"/>
            <a:ext cx="37337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Policy</a:t>
            </a:r>
            <a:endParaRPr lang="en-US" sz="1600" b="0" i="0" u="none" strike="noStrike" dirty="0">
              <a:solidFill>
                <a:srgbClr val="040C28"/>
              </a:solidFill>
              <a:effectLst/>
              <a:latin typeface="Google Sans"/>
            </a:endParaRPr>
          </a:p>
          <a:p>
            <a:r>
              <a:rPr lang="en-US" sz="2000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a plan of action adopted or pursued by a government, party, organization, </a:t>
            </a:r>
            <a:r>
              <a:rPr lang="en-US" sz="2000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etc</a:t>
            </a:r>
            <a:endParaRPr lang="en-US" sz="2000" dirty="0">
              <a:solidFill>
                <a:srgbClr val="040C28"/>
              </a:solidFill>
              <a:latin typeface="Google Sans"/>
            </a:endParaRPr>
          </a:p>
          <a:p>
            <a:pPr marL="0" indent="0">
              <a:buNone/>
            </a:pPr>
            <a:endParaRPr lang="en-US" sz="1600" b="0" i="0" u="none" strike="noStrike" dirty="0">
              <a:solidFill>
                <a:srgbClr val="040C28"/>
              </a:solidFill>
              <a:effectLst/>
              <a:latin typeface="Google Sans"/>
            </a:endParaRPr>
          </a:p>
          <a:p>
            <a:pPr marL="0" indent="0">
              <a:buNone/>
            </a:pPr>
            <a:endParaRPr lang="en-US" sz="1600" b="0" i="0" u="none" strike="noStrike" dirty="0">
              <a:solidFill>
                <a:srgbClr val="040C28"/>
              </a:solidFill>
              <a:effectLst/>
              <a:latin typeface="Google Sans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923E644-D968-AE70-68A0-39D55E68F4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14728" y="1740911"/>
            <a:ext cx="4502877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AA7DA8-D674-6D92-1E14-C5DE6B0553B8}"/>
              </a:ext>
            </a:extLst>
          </p:cNvPr>
          <p:cNvSpPr txBox="1"/>
          <p:nvPr/>
        </p:nvSpPr>
        <p:spPr>
          <a:xfrm>
            <a:off x="4531839" y="6134463"/>
            <a:ext cx="2538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(Boswell&amp; Smith, 2017)</a:t>
            </a:r>
          </a:p>
        </p:txBody>
      </p:sp>
      <p:pic>
        <p:nvPicPr>
          <p:cNvPr id="18" name="Google Shape;56;p13">
            <a:extLst>
              <a:ext uri="{FF2B5EF4-FFF2-40B4-BE49-F238E27FC236}">
                <a16:creationId xmlns:a16="http://schemas.microsoft.com/office/drawing/2014/main" id="{D0B30FF4-C946-19D8-6A62-79832E6A25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3418" y="6427697"/>
            <a:ext cx="769983" cy="27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8FAEC3-3CA6-0ECB-A5F7-76F568069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605" y="2312479"/>
            <a:ext cx="447439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AC1A-ECED-9946-AF1D-90E53953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Oval Office Meeting to Discuss the Release of the White House National HIV/AIDS Strategy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9EB757-76DE-D14D-A094-8ED7D088B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057" y="1933733"/>
            <a:ext cx="3470647" cy="43886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72CCA-1F4A-D64A-9B98-2401EE942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056" y="1429431"/>
            <a:ext cx="7747813" cy="516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415AC8-18DE-1774-1352-83CAA7F8F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5" y="1933733"/>
            <a:ext cx="3901477" cy="552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01F633-031C-2FF0-A88C-A3114FF68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6" y="2416379"/>
            <a:ext cx="3901475" cy="40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EED863-4693-4226-B951-911A26E8CA5B}"/>
              </a:ext>
            </a:extLst>
          </p:cNvPr>
          <p:cNvSpPr/>
          <p:nvPr/>
        </p:nvSpPr>
        <p:spPr>
          <a:xfrm>
            <a:off x="0" y="1902759"/>
            <a:ext cx="12192000" cy="49552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29E6E-99C5-104E-AA00-DE470DBD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1" y="513076"/>
            <a:ext cx="5360324" cy="12565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amfAR analysis of drug treatment facilities </a:t>
            </a:r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F41C0499-F8E4-8942-9A95-C8CC7F95116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84" y="2163298"/>
            <a:ext cx="5660572" cy="454561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D483FCA-BD58-824A-BD9F-A22950A2884B}"/>
              </a:ext>
            </a:extLst>
          </p:cNvPr>
          <p:cNvGrpSpPr/>
          <p:nvPr/>
        </p:nvGrpSpPr>
        <p:grpSpPr>
          <a:xfrm>
            <a:off x="6281518" y="327627"/>
            <a:ext cx="5432611" cy="1385334"/>
            <a:chOff x="5528571" y="1475715"/>
            <a:chExt cx="6560333" cy="11601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9BF135-27A4-8742-AC38-4B8DFA452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8571" y="1475715"/>
              <a:ext cx="1638300" cy="1052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3FB70-482A-B947-B229-11B0B54AB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6871" y="1475716"/>
              <a:ext cx="4922033" cy="1160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DE4798-D669-4E4A-B935-0ABDD7BF4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906" y="2163299"/>
            <a:ext cx="5856245" cy="454561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73831-B99F-4E4B-AB29-84F701EA7876}"/>
              </a:ext>
            </a:extLst>
          </p:cNvPr>
          <p:cNvSpPr/>
          <p:nvPr/>
        </p:nvSpPr>
        <p:spPr>
          <a:xfrm>
            <a:off x="0" y="-60511"/>
            <a:ext cx="12192000" cy="6918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24832D-2021-423C-977C-3E9487C0DEB3}"/>
              </a:ext>
            </a:extLst>
          </p:cNvPr>
          <p:cNvSpPr/>
          <p:nvPr/>
        </p:nvSpPr>
        <p:spPr>
          <a:xfrm>
            <a:off x="7395884" y="510988"/>
            <a:ext cx="4336677" cy="560151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22" y="777511"/>
            <a:ext cx="5361254" cy="509557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BF796-E8EE-D848-93D9-D06F55C5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95" y="3754161"/>
            <a:ext cx="5769402" cy="163558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EFD2E-C73A-2D4B-A200-4F3C46B98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96" y="1689708"/>
            <a:ext cx="5769401" cy="163558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960663-EFC6-EF43-90C7-045E4374EB7C}"/>
              </a:ext>
            </a:extLst>
          </p:cNvPr>
          <p:cNvGrpSpPr/>
          <p:nvPr/>
        </p:nvGrpSpPr>
        <p:grpSpPr>
          <a:xfrm>
            <a:off x="7611512" y="673435"/>
            <a:ext cx="3979881" cy="5282197"/>
            <a:chOff x="7134138" y="989435"/>
            <a:chExt cx="3979881" cy="52821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F94669-4693-F24B-AE1F-CAFF911F1C06}"/>
                </a:ext>
              </a:extLst>
            </p:cNvPr>
            <p:cNvGrpSpPr/>
            <p:nvPr/>
          </p:nvGrpSpPr>
          <p:grpSpPr>
            <a:xfrm>
              <a:off x="7134138" y="989435"/>
              <a:ext cx="3979881" cy="5114023"/>
              <a:chOff x="7168005" y="1124902"/>
              <a:chExt cx="3979881" cy="511402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F3D1C19-0139-B544-AA5A-8E4FF109D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8005" y="1366202"/>
                <a:ext cx="3979881" cy="135467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DD6C4B0-C19A-424E-882B-18271F97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90112" y="1124902"/>
                <a:ext cx="1270000" cy="2413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93C9EC6-70BB-484A-98C9-9654363E0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8005" y="2721025"/>
                <a:ext cx="3979881" cy="351790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F7DFA6-C8F4-A246-AAA0-20DD2DFAD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2878" y="6106532"/>
              <a:ext cx="3962400" cy="165100"/>
            </a:xfrm>
            <a:prstGeom prst="rect">
              <a:avLst/>
            </a:prstGeom>
          </p:spPr>
        </p:pic>
      </p:grpSp>
      <p:pic>
        <p:nvPicPr>
          <p:cNvPr id="19" name="Google Shape;56;p13">
            <a:extLst>
              <a:ext uri="{FF2B5EF4-FFF2-40B4-BE49-F238E27FC236}">
                <a16:creationId xmlns:a16="http://schemas.microsoft.com/office/drawing/2014/main" id="{81B0690A-AC35-9F4B-BA1D-E55A0529BD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8919" y="6296262"/>
            <a:ext cx="809340" cy="361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7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B3672-A669-EE48-85FD-2C5E2B689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5646" y="1922927"/>
            <a:ext cx="3677468" cy="4316048"/>
          </a:xfrm>
          <a:ln>
            <a:solidFill>
              <a:schemeClr val="tx1"/>
            </a:solidFill>
          </a:ln>
        </p:spPr>
      </p:pic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012EE074-D132-874E-94CE-4153F1E8D12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5388" y="6487279"/>
            <a:ext cx="672352" cy="2663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B7C595-A945-F24A-A158-8E781084853E}"/>
              </a:ext>
            </a:extLst>
          </p:cNvPr>
          <p:cNvSpPr txBox="1">
            <a:spLocks/>
          </p:cNvSpPr>
          <p:nvPr/>
        </p:nvSpPr>
        <p:spPr>
          <a:xfrm>
            <a:off x="696638" y="237564"/>
            <a:ext cx="974875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amfAR Study of COVID-19 Impact in Counties with Greater than Average Black Residents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E3BFA-9E40-B14D-9E80-C8C458086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346" y="1922928"/>
            <a:ext cx="3630560" cy="4316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74296-B926-8A4C-87E8-A2F1E1B7F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223" y="1302412"/>
            <a:ext cx="4132097" cy="5318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906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7C29C01-7F7D-8A49-AE18-7E324E75D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91" y="974863"/>
            <a:ext cx="4752427" cy="574314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AC08662D-E94C-429F-8649-AA44A9E4F574}"/>
              </a:ext>
            </a:extLst>
          </p:cNvPr>
          <p:cNvSpPr txBox="1">
            <a:spLocks/>
          </p:cNvSpPr>
          <p:nvPr/>
        </p:nvSpPr>
        <p:spPr>
          <a:xfrm>
            <a:off x="207525" y="159864"/>
            <a:ext cx="11353800" cy="6588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55725" algn="l"/>
                <a:tab pos="1979295" algn="l"/>
                <a:tab pos="2987040" algn="l"/>
              </a:tabLst>
              <a:defRPr/>
            </a:pPr>
            <a:r>
              <a:rPr lang="en-US" sz="32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Pickup of COVID-19 Study in Black Communities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D4B8C8-F192-DA4E-940A-263DBE268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25" y="3903942"/>
            <a:ext cx="2345269" cy="290157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98927B-14B3-4BE1-9428-251ACB187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431" y="3903941"/>
            <a:ext cx="2514600" cy="2895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5C99B5-798F-7646-B77A-FB3AD392B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566" y="978192"/>
            <a:ext cx="4023360" cy="309916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1129C-5C04-3945-BBB7-EE4C0BDCB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565" y="4071384"/>
            <a:ext cx="4217491" cy="274528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B3735D2-7854-0C4D-8874-30D61119A9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3273" y="965186"/>
            <a:ext cx="2755907" cy="2345544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8429B-2B4D-446B-896C-88B2F6CD3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3274" y="2788028"/>
            <a:ext cx="2752725" cy="180975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ECE1D-E177-412F-BF37-4DE5381F3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274" y="4617643"/>
            <a:ext cx="2755907" cy="219972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472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6C52-84A3-F547-AA27-6A1054B1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42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742EF-496E-B049-9711-90661377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394984"/>
            <a:ext cx="10515600" cy="493811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Capitalize on crises (especially when there are a lack of data or major gaps that must be resolved to address a crisis)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 startAt="2"/>
            </a:pPr>
            <a:r>
              <a:rPr lang="en-US" dirty="0"/>
              <a:t>Make communications materials understandable at a glance</a:t>
            </a:r>
          </a:p>
          <a:p>
            <a:pPr marL="514350" indent="-514350">
              <a:buAutoNum type="arabicPeriod" startAt="2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dirty="0"/>
              <a:t>Create graphics that the press can readily use and will get policymaker’s attention</a:t>
            </a:r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dirty="0"/>
              <a:t>Pitch it to national, state, local levels--don’t ignore smaller media outlets that serves a policy member’s district or base</a:t>
            </a:r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dirty="0"/>
              <a:t>Be brief in the points you try to make with materials to match</a:t>
            </a:r>
          </a:p>
          <a:p>
            <a:pPr marL="514350" indent="-514350">
              <a:buAutoNum type="arabicPeriod" startAt="2"/>
            </a:pPr>
            <a:endParaRPr lang="en-US" dirty="0"/>
          </a:p>
          <a:p>
            <a:pPr marL="514350" indent="-514350">
              <a:buAutoNum type="arabicPeriod" startAt="2"/>
            </a:pPr>
            <a:r>
              <a:rPr lang="en-US" dirty="0"/>
              <a:t>Do not use scientific jargon or speak/ write the way you do for journals or conferences</a:t>
            </a:r>
          </a:p>
          <a:p>
            <a:pPr marL="514350" indent="-514350">
              <a:buAutoNum type="arabicPeriod" startAt="2"/>
            </a:pPr>
            <a:endParaRPr lang="en-US" dirty="0"/>
          </a:p>
          <a:p>
            <a:pPr marL="514350" indent="-514350">
              <a:buAutoNum type="arabicPeriod" startAt="2"/>
            </a:pPr>
            <a:r>
              <a:rPr lang="en-US" dirty="0"/>
              <a:t>Explain why the issue is timely</a:t>
            </a:r>
          </a:p>
          <a:p>
            <a:pPr marL="514350" indent="-514350">
              <a:buAutoNum type="arabicPeriod" startAt="2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5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FAF9A87-B235-1D44-AD75-8E80D45D96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057931" y="6333097"/>
            <a:ext cx="809340" cy="361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56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E0FA-490B-AA6D-39D6-A216F287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Modeling U.S. Investments in Global HIV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99AEBC-620E-A7A7-A4AC-17725BA7411A}"/>
              </a:ext>
            </a:extLst>
          </p:cNvPr>
          <p:cNvGrpSpPr/>
          <p:nvPr/>
        </p:nvGrpSpPr>
        <p:grpSpPr>
          <a:xfrm>
            <a:off x="3272999" y="2373518"/>
            <a:ext cx="4199694" cy="3581334"/>
            <a:chOff x="336161" y="2464958"/>
            <a:chExt cx="4199694" cy="3506030"/>
          </a:xfrm>
        </p:grpSpPr>
        <p:pic>
          <p:nvPicPr>
            <p:cNvPr id="5" name="Picture 4" descr="Macintosh HD:Users:Jessica:Dropbox:IMPERIAL:PEPFAR_analysis_for_amfAR:manuscript:draft5:historical_infecs_annotated.eps">
              <a:extLst>
                <a:ext uri="{FF2B5EF4-FFF2-40B4-BE49-F238E27FC236}">
                  <a16:creationId xmlns:a16="http://schemas.microsoft.com/office/drawing/2014/main" id="{54F11332-FB02-2F4A-4F2C-0258003C91EF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6161" y="2464958"/>
              <a:ext cx="4089940" cy="35060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03BD0A0A-CF0A-EE29-2112-43EC68BF47CB}"/>
                </a:ext>
              </a:extLst>
            </p:cNvPr>
            <p:cNvSpPr txBox="1">
              <a:spLocks/>
            </p:cNvSpPr>
            <p:nvPr/>
          </p:nvSpPr>
          <p:spPr>
            <a:xfrm>
              <a:off x="930289" y="4688820"/>
              <a:ext cx="1640849" cy="9693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Gill Sans Std Light" panose="020B0302020104020203" pitchFamily="34" charset="0"/>
                  <a:ea typeface="+mn-ea"/>
                  <a:cs typeface="Arial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Gill Sans Std Light" panose="020B0302020104020203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Gill Sans Std Light" panose="020B0302020104020203" pitchFamily="34" charset="0"/>
                  <a:ea typeface="+mn-ea"/>
                  <a:cs typeface="Arial" pitchFamily="34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Gill Sans Std Light" panose="020B0302020104020203" pitchFamily="34" charset="0"/>
                  <a:ea typeface="+mn-ea"/>
                  <a:cs typeface="Arial" pitchFamily="34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Gill Sans Std Light" panose="020B0302020104020203" pitchFamily="34" charset="0"/>
                  <a:ea typeface="+mn-ea"/>
                  <a:cs typeface="Arial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r>
                <a:rPr lang="en-GB" sz="1400" dirty="0">
                  <a:solidFill>
                    <a:srgbClr val="EF4129"/>
                  </a:solidFill>
                </a:rPr>
                <a:t>~4 million more HIV infections by the end of 2016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F9372E-E51A-3CC1-CD72-4BAD5CE74F36}"/>
                </a:ext>
              </a:extLst>
            </p:cNvPr>
            <p:cNvSpPr/>
            <p:nvPr/>
          </p:nvSpPr>
          <p:spPr>
            <a:xfrm>
              <a:off x="3118400" y="4134963"/>
              <a:ext cx="1417455" cy="5723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103EE5-0B85-BF79-7AC4-4E7D79842674}"/>
                </a:ext>
              </a:extLst>
            </p:cNvPr>
            <p:cNvSpPr txBox="1"/>
            <p:nvPr/>
          </p:nvSpPr>
          <p:spPr>
            <a:xfrm>
              <a:off x="3183478" y="4066923"/>
              <a:ext cx="1329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>
                  <a:latin typeface="Arial"/>
                  <a:cs typeface="Arial"/>
                </a:rPr>
                <a:t>what did happen</a:t>
              </a:r>
            </a:p>
          </p:txBody>
        </p:sp>
      </p:grpSp>
      <p:pic>
        <p:nvPicPr>
          <p:cNvPr id="9" name="Picture 8" descr="Macintosh HD:Users:Jessica:Dropbox:IMPERIAL:PEPFAR_analysis_for_amfAR:manuscript:draft5:future_infecs_annotated.eps">
            <a:extLst>
              <a:ext uri="{FF2B5EF4-FFF2-40B4-BE49-F238E27FC236}">
                <a16:creationId xmlns:a16="http://schemas.microsoft.com/office/drawing/2014/main" id="{8C85B607-43CF-E344-A82B-37B7CB3589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68" y="2335866"/>
            <a:ext cx="4427707" cy="358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5D8D9D-3A09-E306-74C3-86384D06A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5" y="2128678"/>
            <a:ext cx="3061150" cy="407101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Google Shape;56;p13">
            <a:extLst>
              <a:ext uri="{FF2B5EF4-FFF2-40B4-BE49-F238E27FC236}">
                <a16:creationId xmlns:a16="http://schemas.microsoft.com/office/drawing/2014/main" id="{544A4F5B-4499-5DF7-993A-D8577C60E7E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3418" y="6427697"/>
            <a:ext cx="769983" cy="279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500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794</Words>
  <Application>Microsoft Office PowerPoint</Application>
  <PresentationFormat>Widescreen</PresentationFormat>
  <Paragraphs>92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Gill Sans Std Light</vt:lpstr>
      <vt:lpstr>Google Sans</vt:lpstr>
      <vt:lpstr>Gotham Book</vt:lpstr>
      <vt:lpstr>Gotham Medium</vt:lpstr>
      <vt:lpstr>Gotham Ultra</vt:lpstr>
      <vt:lpstr>Helvetica</vt:lpstr>
      <vt:lpstr>Helvetica-Black</vt:lpstr>
      <vt:lpstr>nyt-imperial</vt:lpstr>
      <vt:lpstr>Office Theme</vt:lpstr>
      <vt:lpstr>      Changing Policy Through Science</vt:lpstr>
      <vt:lpstr>What is policy?</vt:lpstr>
      <vt:lpstr>Oval Office Meeting to Discuss the Release of the White House National HIV/AIDS Strategy</vt:lpstr>
      <vt:lpstr>amfAR analysis of drug treatment facilities </vt:lpstr>
      <vt:lpstr>PowerPoint Presentation</vt:lpstr>
      <vt:lpstr>PowerPoint Presentation</vt:lpstr>
      <vt:lpstr>PowerPoint Presentation</vt:lpstr>
      <vt:lpstr>Lessons Learned</vt:lpstr>
      <vt:lpstr>Modeling U.S. Investments in Global HIV</vt:lpstr>
      <vt:lpstr>PowerPoint Presentation</vt:lpstr>
      <vt:lpstr>Priorities Change from Administration to Administration</vt:lpstr>
      <vt:lpstr>PowerPoint Presentation</vt:lpstr>
      <vt:lpstr>National Polls and Harm Reduction Interventions  </vt:lpstr>
      <vt:lpstr>US Trust in Science/ Scientists vs Other Countries</vt:lpstr>
      <vt:lpstr>In Sum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“Changing policy through science”  </dc:title>
  <dc:creator>Greg Millett</dc:creator>
  <cp:lastModifiedBy>Preview 1 Rack 2</cp:lastModifiedBy>
  <cp:revision>15</cp:revision>
  <dcterms:created xsi:type="dcterms:W3CDTF">2024-07-17T19:54:03Z</dcterms:created>
  <dcterms:modified xsi:type="dcterms:W3CDTF">2024-07-19T06:20:24Z</dcterms:modified>
</cp:coreProperties>
</file>