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4708" r:id="rId4"/>
    <p:sldId id="2147483108" r:id="rId5"/>
    <p:sldId id="2147483208" r:id="rId6"/>
    <p:sldId id="2147483189" r:id="rId7"/>
    <p:sldId id="2147483179" r:id="rId8"/>
    <p:sldId id="2147483215" r:id="rId9"/>
    <p:sldId id="2147472119" r:id="rId10"/>
    <p:sldId id="2147474609" r:id="rId11"/>
    <p:sldId id="308" r:id="rId12"/>
    <p:sldId id="330" r:id="rId13"/>
    <p:sldId id="214748312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h9i9wMHNY1Hhg52UWHgTo3BtPO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C91C8F-E5BB-489F-B260-B82E6BAA4E55}">
  <a:tblStyle styleId="{C4C91C8F-E5BB-489F-B260-B82E6BAA4E55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F2E6"/>
          </a:solidFill>
        </a:fill>
      </a:tcStyle>
    </a:wholeTbl>
    <a:band1H>
      <a:tcTxStyle/>
      <a:tcStyle>
        <a:tcBdr/>
        <a:fill>
          <a:solidFill>
            <a:srgbClr val="FDE4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DE4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D69BC3-317A-4A52-8BF9-0467E70ED46C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6"/>
          </a:solidFill>
        </a:fill>
      </a:tcStyle>
    </a:wholeTbl>
    <a:band1H>
      <a:tcTxStyle/>
      <a:tcStyle>
        <a:tcBdr/>
        <a:fill>
          <a:solidFill>
            <a:srgbClr val="CBDB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B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67F8C6-DA45-4BFC-A77B-D69655593D66}" styleName="Table_2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6E7"/>
          </a:solidFill>
        </a:fill>
      </a:tcStyle>
    </a:wholeTbl>
    <a:band1H>
      <a:tcTxStyle/>
      <a:tcStyle>
        <a:tcBdr/>
        <a:fill>
          <a:solidFill>
            <a:srgbClr val="F3CA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CA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/>
    <p:restoredTop sz="78980"/>
  </p:normalViewPr>
  <p:slideViewPr>
    <p:cSldViewPr snapToGrid="0">
      <p:cViewPr varScale="1">
        <p:scale>
          <a:sx n="94" d="100"/>
          <a:sy n="94" d="100"/>
        </p:scale>
        <p:origin x="9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 me start by expressing privilege</a:t>
            </a:r>
            <a:endParaRPr dirty="0"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you are very familiar with PEPFARs work, so I wont spend too much time reflecting on its collective impact</a:t>
            </a:r>
          </a:p>
          <a:p>
            <a:r>
              <a:rPr lang="en-US" dirty="0"/>
              <a:t>Except to highlight some of the more notable achievements.</a:t>
            </a:r>
          </a:p>
          <a:p>
            <a:r>
              <a:rPr lang="en-US" dirty="0"/>
              <a:t>There are more than 20 million people on </a:t>
            </a:r>
            <a:r>
              <a:rPr lang="en-US" dirty="0" err="1"/>
              <a:t>treatmemnt</a:t>
            </a:r>
            <a:r>
              <a:rPr lang="en-US" dirty="0"/>
              <a:t>, nearly 6 million children have been born with HIV because of PPEFAR</a:t>
            </a:r>
          </a:p>
          <a:p>
            <a:r>
              <a:rPr lang="en-US" dirty="0"/>
              <a:t>Moreover the positive externalities of PEFPAR’s investment have been </a:t>
            </a:r>
            <a:r>
              <a:rPr lang="en-US" dirty="0" err="1"/>
              <a:t>trermendous</a:t>
            </a:r>
            <a:endParaRPr lang="en-US" dirty="0"/>
          </a:p>
          <a:p>
            <a:r>
              <a:rPr lang="en-US" dirty="0"/>
              <a:t>Compared to countries that did receive PEPFAR funds, countries that did noted a 2.1% increase in their GDP over a 14  year period</a:t>
            </a:r>
          </a:p>
          <a:p>
            <a:r>
              <a:rPr lang="en-US" dirty="0"/>
              <a:t>And over the same </a:t>
            </a:r>
            <a:r>
              <a:rPr lang="en-US" dirty="0" err="1"/>
              <a:t>timline</a:t>
            </a:r>
            <a:r>
              <a:rPr lang="en-US" dirty="0"/>
              <a:t>, the impact on childhood mortality was massive: with a 35% decrease between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F0502020204030204" pitchFamily="34" charset="0"/>
              </a:rPr>
              <a:t>2004-2018  in 90 supported countries</a:t>
            </a: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F0502020204030204" pitchFamily="34" charset="0"/>
              </a:rPr>
              <a:t>[also a 25% reduction in maternal mortality over the same period]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44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Epidemiologically and programmatically, the impact of that has been tremendous.</a:t>
            </a:r>
          </a:p>
          <a:p>
            <a:r>
              <a:rPr lang="en-US" dirty="0"/>
              <a:t>Between 2012 and 2022 the proportion of people with HIV on ART has increased by 10 million.</a:t>
            </a:r>
          </a:p>
          <a:p>
            <a:r>
              <a:rPr lang="en-US" dirty="0"/>
              <a:t>And there are now more than 20 million people on treatment.</a:t>
            </a:r>
          </a:p>
          <a:p>
            <a:endParaRPr lang="en-US" dirty="0"/>
          </a:p>
          <a:p>
            <a:r>
              <a:rPr lang="en-US" dirty="0"/>
              <a:t>Much of this is because of the application of rigorous implementation science.</a:t>
            </a:r>
          </a:p>
          <a:p>
            <a:r>
              <a:rPr lang="en-US" dirty="0"/>
              <a:t>Using data drive </a:t>
            </a:r>
            <a:r>
              <a:rPr lang="en-US" dirty="0" err="1"/>
              <a:t>strateiges</a:t>
            </a:r>
            <a:r>
              <a:rPr lang="en-US" dirty="0"/>
              <a:t>, we have closed stubborn know-do gaps that had previously undermined progress.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86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we are still a way away from our stated goal.</a:t>
            </a:r>
          </a:p>
          <a:p>
            <a:endParaRPr lang="en-US" dirty="0"/>
          </a:p>
          <a:p>
            <a:r>
              <a:rPr lang="en-US" dirty="0"/>
              <a:t>And there is an urgent need to close program gaps if we are to advance toward our shared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23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an exhaustive list</a:t>
            </a:r>
          </a:p>
          <a:p>
            <a:r>
              <a:rPr lang="en-US" dirty="0"/>
              <a:t>But we know we have to do a better job of reaching and engaging men</a:t>
            </a:r>
          </a:p>
          <a:p>
            <a:r>
              <a:rPr lang="en-US" dirty="0"/>
              <a:t>Moreover we are failing to reach youth: who up to 20% less likely to know their HIV status</a:t>
            </a:r>
          </a:p>
          <a:p>
            <a:r>
              <a:rPr lang="en-US" dirty="0"/>
              <a:t>KPs are </a:t>
            </a:r>
            <a:r>
              <a:rPr lang="en-US" dirty="0" err="1"/>
              <a:t>consistenty</a:t>
            </a:r>
            <a:r>
              <a:rPr lang="en-US" dirty="0"/>
              <a:t> estranged from programming</a:t>
            </a:r>
          </a:p>
          <a:p>
            <a:r>
              <a:rPr lang="en-US" dirty="0"/>
              <a:t>And efforts to reach children and keep them on treatment are lacking.</a:t>
            </a:r>
          </a:p>
          <a:p>
            <a:endParaRPr lang="en-US" dirty="0"/>
          </a:p>
          <a:p>
            <a:r>
              <a:rPr lang="en-US" b="1" dirty="0"/>
              <a:t>In all of these domains – there is a sound evidence base to support programming, and yet our ability to implement the evidence is limited.</a:t>
            </a:r>
          </a:p>
          <a:p>
            <a:r>
              <a:rPr lang="en-US" b="1" dirty="0"/>
              <a:t>Implementation Science – </a:t>
            </a:r>
            <a:r>
              <a:rPr lang="en-US" b="1" dirty="0" err="1"/>
              <a:t>ie</a:t>
            </a:r>
            <a:r>
              <a:rPr lang="en-US" b="1" dirty="0"/>
              <a:t>  </a:t>
            </a:r>
            <a:r>
              <a:rPr lang="en-US" b="1" dirty="0" err="1"/>
              <a:t>usin</a:t>
            </a:r>
            <a:r>
              <a:rPr lang="en-US" b="1" dirty="0"/>
              <a:t> science to</a:t>
            </a:r>
            <a:r>
              <a:rPr lang="en-US" b="1" i="0" u="none" strike="noStrike" dirty="0">
                <a:solidFill>
                  <a:srgbClr val="3D3D3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systematically close the gap between what we </a:t>
            </a:r>
            <a:r>
              <a:rPr lang="en-US" b="1" i="1" u="none" strike="noStrike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know</a:t>
            </a:r>
            <a:r>
              <a:rPr lang="en-US" b="1" i="0" u="none" strike="noStrike" dirty="0">
                <a:solidFill>
                  <a:srgbClr val="3D3D3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and what we </a:t>
            </a:r>
            <a:r>
              <a:rPr lang="en-US" b="1" i="1" u="none" strike="noStrike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do</a:t>
            </a:r>
            <a:r>
              <a:rPr lang="en-US" b="1" i="0" u="none" strike="noStrike" dirty="0">
                <a:solidFill>
                  <a:srgbClr val="3D3D3D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by identifying and addressing the barriers that slow or halt the uptake of proven health interventions – is critically needed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12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such, when we think about Implementation science  - and I recognize there are many different </a:t>
            </a:r>
            <a:r>
              <a:rPr lang="en-US" dirty="0" err="1"/>
              <a:t>priorities,we</a:t>
            </a:r>
            <a:r>
              <a:rPr lang="en-US" dirty="0"/>
              <a:t>  think there are some really critical applications that can </a:t>
            </a:r>
            <a:r>
              <a:rPr lang="en-US" dirty="0" err="1"/>
              <a:t>belp</a:t>
            </a:r>
            <a:r>
              <a:rPr lang="en-US" dirty="0"/>
              <a:t> us sustain and accelerate: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First, and perhaps most obvious: generate insights that are relevant across countries, so that we can rapidly promulgate relevant insights</a:t>
            </a:r>
          </a:p>
          <a:p>
            <a:pPr>
              <a:buFontTx/>
              <a:buChar char="-"/>
            </a:pPr>
            <a:r>
              <a:rPr lang="en-US" dirty="0"/>
              <a:t>Second consider how and where we can improve our programming.  So often the frictions in our health system make it hard to deliver effective programming and IMP SCI has a critical role to better understand where and for whom that friction is greatest</a:t>
            </a:r>
          </a:p>
          <a:p>
            <a:pPr>
              <a:buFontTx/>
              <a:buChar char="-"/>
            </a:pPr>
            <a:r>
              <a:rPr lang="en-US" dirty="0"/>
              <a:t>Thirdly there are some tremendously exciting new tools on the </a:t>
            </a:r>
            <a:r>
              <a:rPr lang="en-US" dirty="0" err="1"/>
              <a:t>horitizon</a:t>
            </a:r>
            <a:r>
              <a:rPr lang="en-US" dirty="0"/>
              <a:t> – long acting agents for PREV and Treatment, as well as AI tools  - but figuring out how and where to scale those tools is critical.</a:t>
            </a:r>
          </a:p>
          <a:p>
            <a:pPr>
              <a:buFontTx/>
              <a:buChar char="-"/>
            </a:pPr>
            <a:r>
              <a:rPr lang="en-US" dirty="0"/>
              <a:t>Finally, we also need to use implementation science to answer all of these questions </a:t>
            </a:r>
            <a:r>
              <a:rPr lang="en-US" dirty="0" err="1"/>
              <a:t>sustainability.There</a:t>
            </a:r>
            <a:r>
              <a:rPr lang="en-US" dirty="0"/>
              <a:t> is much buzz about service integration – however, unless we study how to do that effectively, our best </a:t>
            </a:r>
            <a:r>
              <a:rPr lang="en-US" dirty="0" err="1"/>
              <a:t>efforst</a:t>
            </a:r>
            <a:r>
              <a:rPr lang="en-US" dirty="0"/>
              <a:t> may fail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implementation science has a reputation for being too slow.</a:t>
            </a:r>
          </a:p>
          <a:p>
            <a:endParaRPr lang="en-US" dirty="0"/>
          </a:p>
          <a:p>
            <a:r>
              <a:rPr lang="en-US" dirty="0"/>
              <a:t>Some times its too slow for reason completely out of our hands – like efforts to evaluate the role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22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are the implications for PEPFAR,</a:t>
            </a:r>
          </a:p>
          <a:p>
            <a:endParaRPr lang="en-US" dirty="0"/>
          </a:p>
          <a:p>
            <a:r>
              <a:rPr lang="en-US" dirty="0"/>
              <a:t>Well we are starting to think about rapid </a:t>
            </a:r>
            <a:r>
              <a:rPr lang="en-US" dirty="0" err="1"/>
              <a:t>methodogies</a:t>
            </a:r>
            <a:r>
              <a:rPr lang="en-US" dirty="0"/>
              <a:t> that can help generate meaningful insights relevant on program timelines, </a:t>
            </a:r>
          </a:p>
          <a:p>
            <a:endParaRPr lang="en-US" dirty="0"/>
          </a:p>
          <a:p>
            <a:r>
              <a:rPr lang="en-US" dirty="0"/>
              <a:t>Its not just about a set of methods though, its about embedding the science in our programs and ensuring that programs is where the science is happening in the programs.</a:t>
            </a:r>
          </a:p>
          <a:p>
            <a:endParaRPr lang="en-US" dirty="0"/>
          </a:p>
          <a:p>
            <a:r>
              <a:rPr lang="en-US" dirty="0"/>
              <a:t>Finally  PEPFAR needs to create the enabling environment to support swifter science – and that is key thrust of our the science guidance that we ill be forthcoming in our COP guidance.  Our programs need to understand the merits of </a:t>
            </a:r>
            <a:r>
              <a:rPr lang="en-US" dirty="0" err="1"/>
              <a:t>facter</a:t>
            </a:r>
            <a:r>
              <a:rPr lang="en-US" dirty="0"/>
              <a:t> science and the agencies that support our science need to be compelled to support faster science, including speeding up clearance </a:t>
            </a:r>
            <a:r>
              <a:rPr lang="en-US" dirty="0" err="1"/>
              <a:t>proceses</a:t>
            </a:r>
            <a:r>
              <a:rPr lang="en-US" dirty="0"/>
              <a:t>, building capacity for protocol development and protocol review and </a:t>
            </a:r>
            <a:r>
              <a:rPr lang="en-US" dirty="0" err="1"/>
              <a:t>strengthing</a:t>
            </a:r>
            <a:r>
              <a:rPr lang="en-US" dirty="0"/>
              <a:t> the capacity of local IRBs to make NRD,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54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there</a:t>
            </a:r>
          </a:p>
          <a:p>
            <a:endParaRPr lang="en-US" dirty="0"/>
          </a:p>
          <a:p>
            <a:r>
              <a:rPr lang="en-US" dirty="0"/>
              <a:t>Thank you.</a:t>
            </a:r>
          </a:p>
          <a:p>
            <a:endParaRPr lang="en-US" dirty="0"/>
          </a:p>
          <a:p>
            <a:r>
              <a:rPr lang="en-US" dirty="0"/>
              <a:t>Lots to be excited about and look forward </a:t>
            </a:r>
            <a:r>
              <a:rPr lang="en-US" dirty="0" err="1"/>
              <a:t>ot</a:t>
            </a:r>
            <a:r>
              <a:rPr lang="en-US" dirty="0"/>
              <a:t> chatting with you more during the </a:t>
            </a:r>
            <a:r>
              <a:rPr lang="en-US" dirty="0" err="1"/>
              <a:t>converence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52"/>
          <p:cNvSpPr txBox="1"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52"/>
          <p:cNvSpPr txBox="1">
            <a:spLocks noGrp="1"/>
          </p:cNvSpPr>
          <p:nvPr>
            <p:ph type="body" idx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body" idx="2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20" name="Google Shape;20;p52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pic>
        <p:nvPicPr>
          <p:cNvPr id="21" name="Google Shape;2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body" idx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32" name="Google Shape;32;p54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2"/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62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90" name="Google Shape;90;p62"/>
          <p:cNvSpPr txBox="1"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2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92" name="Google Shape;92;p6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">
  <p:cSld name="Imag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6"/>
          <p:cNvSpPr txBox="1">
            <a:spLocks noGrp="1"/>
          </p:cNvSpPr>
          <p:nvPr>
            <p:ph type="body" idx="1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6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6"/>
          <p:cNvSpPr>
            <a:spLocks noGrp="1"/>
          </p:cNvSpPr>
          <p:nvPr>
            <p:ph type="pic" idx="2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9" name="Google Shape;119;p66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120" name="Google Shape;120;p66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121" name="Google Shape;121;p66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PEPFAR Logo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2157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 dirty="0">
              <a:solidFill>
                <a:srgbClr val="494949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A5C3E4E-8DDA-0044-5F77-2C8EDF4AD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BC6115C-842A-3879-11EF-1891A3694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E42657-983F-FA55-A7F0-4DAB58186F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50341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E2B4B1-EF1C-23E5-551C-7D1D482E0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02DEEC-4798-771E-FC84-1B6C1B148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94" y="6311595"/>
            <a:ext cx="1280160" cy="4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PEPFAR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 dirty="0">
              <a:solidFill>
                <a:srgbClr val="494949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6661403-F99C-E601-3BED-433F9BFA8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674A2-944E-0A06-8C1A-992586ACA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D00D1-F1C5-F77A-64AE-4E9603063B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CD505DA-5960-B493-F1D4-3AB3CF134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8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D Medium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6633"/>
            <a:ext cx="12192000" cy="1097280"/>
          </a:xfrm>
          <a:prstGeom prst="rect">
            <a:avLst/>
          </a:prstGeom>
          <a:solidFill>
            <a:srgbClr val="0A314D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 dirty="0">
              <a:solidFill>
                <a:srgbClr val="494949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A5C3E4E-8DDA-0044-5F77-2C8EDF4AD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BC6115C-842A-3879-11EF-1891A3694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33384-5400-0F3B-9E3F-8D91E2DB6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89EF11-AE82-3DCF-8821-045A035DD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D757F-77C6-FBC3-39BF-F931ECBC1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D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DFAF-C28B-36AB-F893-DA31002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7E0975-C15E-60B5-186E-44A40A299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_PEPFAR Blue">
    <p:bg>
      <p:bgPr>
        <a:gradFill flip="none" rotWithShape="1">
          <a:gsLst>
            <a:gs pos="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5D1CBB-52C6-0A57-AAC8-4A8F4C2AE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25851" r="23897" b="90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E7172-52AD-E578-4F00-7FB3744CD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6129" y="5922687"/>
            <a:ext cx="2804871" cy="673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5B0CB-5D16-B3F7-B2CE-56C09CB05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4" y="5861220"/>
            <a:ext cx="2286000" cy="8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9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2" name="Google Shape;12;p5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www.state.gov/pepfar-aids-202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076916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title"/>
          </p:nvPr>
        </p:nvSpPr>
        <p:spPr>
          <a:xfrm>
            <a:off x="3772499" y="2197319"/>
            <a:ext cx="8180962" cy="157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4000" dirty="0"/>
              <a:t>Accelerating PEPFAR Science:</a:t>
            </a:r>
            <a:br>
              <a:rPr lang="en-US" sz="4000" dirty="0"/>
            </a:br>
            <a:r>
              <a:rPr lang="en-US" sz="4000" dirty="0"/>
              <a:t>Doing Science more swiftly </a:t>
            </a:r>
            <a:br>
              <a:rPr lang="en-US" sz="4000" dirty="0"/>
            </a:br>
            <a:r>
              <a:rPr lang="en-US" sz="4000" dirty="0"/>
              <a:t>(&amp; Sustainably)</a:t>
            </a:r>
            <a:endParaRPr sz="4000" dirty="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80D66AB-6C0E-29CC-953B-6F89636A2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78" y="637184"/>
            <a:ext cx="3870796" cy="913266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8D8EE01-B489-B604-BAC7-29482DAB3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95" y="545822"/>
            <a:ext cx="3023421" cy="1095990"/>
          </a:xfrm>
          <a:prstGeom prst="rect">
            <a:avLst/>
          </a:prstGeom>
        </p:spPr>
      </p:pic>
      <p:sp>
        <p:nvSpPr>
          <p:cNvPr id="2" name="Google Shape;153;p5">
            <a:extLst>
              <a:ext uri="{FF2B5EF4-FFF2-40B4-BE49-F238E27FC236}">
                <a16:creationId xmlns:a16="http://schemas.microsoft.com/office/drawing/2014/main" id="{EA602E62-91A8-81D3-DEE9-04D56C2EFB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16388" y="3975652"/>
            <a:ext cx="7632704" cy="2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dirty="0" err="1">
                <a:solidFill>
                  <a:schemeClr val="tx1"/>
                </a:solidFill>
              </a:rPr>
              <a:t>Dr.</a:t>
            </a:r>
            <a:r>
              <a:rPr lang="en-GB" dirty="0">
                <a:solidFill>
                  <a:schemeClr val="tx1"/>
                </a:solidFill>
              </a:rPr>
              <a:t> mike Reid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dirty="0">
                <a:solidFill>
                  <a:schemeClr val="tx1"/>
                </a:solidFill>
              </a:rPr>
              <a:t>Chief Science Officer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dirty="0">
                <a:solidFill>
                  <a:schemeClr val="tx1"/>
                </a:solidFill>
              </a:rPr>
              <a:t>July 20 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584E0-773A-86F8-78AA-B11022BB4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i="0" u="none" strike="noStrike" dirty="0">
                <a:effectLst/>
                <a:latin typeface="-webkit-standard"/>
              </a:rPr>
              <a:t>Accelerating Progress: PEPFAR's Commitment to Swift Implementation Science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E38CB3-8D59-93CF-839C-2F8C92E3F3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931A9-906F-B7D0-C3BD-4E12CBE7AA24}"/>
              </a:ext>
            </a:extLst>
          </p:cNvPr>
          <p:cNvSpPr txBox="1"/>
          <p:nvPr/>
        </p:nvSpPr>
        <p:spPr>
          <a:xfrm>
            <a:off x="786664" y="1879600"/>
            <a:ext cx="10716447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>
                <a:cs typeface="Calibri"/>
              </a:rPr>
              <a:t>Rapid</a:t>
            </a:r>
            <a:r>
              <a:rPr lang="en-US" sz="2800" dirty="0">
                <a:cs typeface="Calibri"/>
              </a:rPr>
              <a:t> (to impact near-term programming)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cs typeface="Calibri"/>
              </a:rPr>
              <a:t>Targeted at </a:t>
            </a:r>
            <a:r>
              <a:rPr lang="en-US" sz="2800" b="1" dirty="0">
                <a:cs typeface="Calibri"/>
              </a:rPr>
              <a:t>top priority program gaps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cs typeface="Calibri"/>
              </a:rPr>
              <a:t>Informed by and integrated within programs​ themselves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cs typeface="Calibri"/>
              </a:rPr>
              <a:t>Leveraging local partners (i.e., NPHI, local academia) where feasible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C1CF0D-3372-193A-2466-16B2CF86EE66}"/>
              </a:ext>
            </a:extLst>
          </p:cNvPr>
          <p:cNvSpPr/>
          <p:nvPr/>
        </p:nvSpPr>
        <p:spPr>
          <a:xfrm>
            <a:off x="-1" y="4940300"/>
            <a:ext cx="12192000" cy="1104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Going forward we will evolve the review of science investments within COP25 process </a:t>
            </a:r>
            <a:r>
              <a:rPr lang="en-US" sz="2400" dirty="0"/>
              <a:t>to ensure science we support is timely, impactful and widely disseminated</a:t>
            </a:r>
          </a:p>
        </p:txBody>
      </p:sp>
    </p:spTree>
    <p:extLst>
      <p:ext uri="{BB962C8B-B14F-4D97-AF65-F5344CB8AC3E}">
        <p14:creationId xmlns:p14="http://schemas.microsoft.com/office/powerpoint/2010/main" val="2667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E43B2-2BD1-1624-A605-D4220232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6576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Implications: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C49A35-5717-29F8-5F38-83385F9249B5}"/>
              </a:ext>
            </a:extLst>
          </p:cNvPr>
          <p:cNvCxnSpPr>
            <a:cxnSpLocks/>
          </p:cNvCxnSpPr>
          <p:nvPr/>
        </p:nvCxnSpPr>
        <p:spPr>
          <a:xfrm>
            <a:off x="4116391" y="3336117"/>
            <a:ext cx="711159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3482F2-E40D-5A2E-0540-7B967FCC0AEA}"/>
              </a:ext>
            </a:extLst>
          </p:cNvPr>
          <p:cNvCxnSpPr>
            <a:cxnSpLocks/>
          </p:cNvCxnSpPr>
          <p:nvPr/>
        </p:nvCxnSpPr>
        <p:spPr>
          <a:xfrm>
            <a:off x="4125035" y="4770503"/>
            <a:ext cx="711159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082CA1-8501-3F95-ECC2-F35EBAF5B1FC}"/>
              </a:ext>
            </a:extLst>
          </p:cNvPr>
          <p:cNvSpPr txBox="1"/>
          <p:nvPr/>
        </p:nvSpPr>
        <p:spPr>
          <a:xfrm>
            <a:off x="4292678" y="2377650"/>
            <a:ext cx="22906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Rapid Methodologies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2428B3-AD9C-2D50-6345-00D06F4BD9D5}"/>
              </a:ext>
            </a:extLst>
          </p:cNvPr>
          <p:cNvSpPr txBox="1"/>
          <p:nvPr/>
        </p:nvSpPr>
        <p:spPr>
          <a:xfrm>
            <a:off x="4292679" y="3746343"/>
            <a:ext cx="229061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Program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77BD85-C7D7-1284-F548-6060E7DE17DE}"/>
              </a:ext>
            </a:extLst>
          </p:cNvPr>
          <p:cNvSpPr txBox="1"/>
          <p:nvPr/>
        </p:nvSpPr>
        <p:spPr>
          <a:xfrm>
            <a:off x="4292678" y="5120338"/>
            <a:ext cx="229061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Enabling Environment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4F06C8-D1EA-1414-C030-84981C78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741" y="1847829"/>
            <a:ext cx="2152717" cy="13057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0DFB23-9E0D-C5EF-C07B-68F364339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830" y="3580322"/>
            <a:ext cx="2570254" cy="10324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88C2C1-43A5-4A63-73D5-4D58FDFB8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125" y="4990560"/>
            <a:ext cx="1461947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19F097-A229-9F45-F88B-88293C254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587A-0A0A-24A8-85F1-1A6DB5EAA8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730" y="-234678"/>
            <a:ext cx="11582400" cy="11303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B2D7B-6CE7-7349-D38F-DBD09A15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81" y="1759527"/>
            <a:ext cx="818763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74AD8-CC6A-5C1F-2332-72F637A6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027" y="342479"/>
            <a:ext cx="7632700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PEPFAR at AIDS 2024 Munich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1DF6A9-195E-1E82-9D5F-291EFBC3490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490741" y="2097091"/>
            <a:ext cx="5258350" cy="37790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B09A2-1259-4A01-4E8F-BFB54CC9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78" y="1642262"/>
            <a:ext cx="4447082" cy="44470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28811B-3FC2-703B-1C49-F2D06F08FD1D}"/>
              </a:ext>
            </a:extLst>
          </p:cNvPr>
          <p:cNvSpPr txBox="1"/>
          <p:nvPr/>
        </p:nvSpPr>
        <p:spPr>
          <a:xfrm>
            <a:off x="6490741" y="5876144"/>
            <a:ext cx="5238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Follow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4"/>
              </a:rPr>
              <a:t>state.gov/pepfar-aids-2024/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or use or use QR code below for the latest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resources and announcements leading up to AIDS 2024.</a:t>
            </a: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C4E5493-1DBA-88F8-FC5A-49187A20A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41" y="2595022"/>
            <a:ext cx="2833969" cy="36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CFBB54-6A66-C33B-CEF5-B567BE43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PEPFAR’s Impact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36E4194-BA21-4EBD-586B-25A2C8812238}"/>
              </a:ext>
            </a:extLst>
          </p:cNvPr>
          <p:cNvSpPr txBox="1">
            <a:spLocks/>
          </p:cNvSpPr>
          <p:nvPr/>
        </p:nvSpPr>
        <p:spPr>
          <a:xfrm>
            <a:off x="3484258" y="6591378"/>
            <a:ext cx="7732820" cy="1549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Source: Kaiser Family Foundation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347CFC8-1F86-5353-076D-782F450B1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91" y="2205036"/>
            <a:ext cx="7772400" cy="29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136A-04B8-0837-1FFF-01B768F6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2" y="488572"/>
            <a:ext cx="9870668" cy="1223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cs typeface="Arial"/>
              </a:rPr>
              <a:t>In 2012, </a:t>
            </a:r>
            <a:r>
              <a:rPr lang="en-US" sz="4000" dirty="0">
                <a:cs typeface="Arial"/>
              </a:rPr>
              <a:t>most PEPFAR supported countries had less than 60% of PLHIV on ART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 </a:t>
            </a:r>
            <a:r>
              <a:rPr lang="en-US" sz="4000" dirty="0">
                <a:solidFill>
                  <a:srgbClr val="FFC000"/>
                </a:solidFill>
                <a:cs typeface="Arial"/>
              </a:rPr>
              <a:t>In 2022</a:t>
            </a:r>
            <a:r>
              <a:rPr lang="en-US" sz="4000" dirty="0">
                <a:cs typeface="Arial"/>
              </a:rPr>
              <a:t>, many are above 80% coverage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AAE83FDF-22ED-212D-EFF3-F5312B7AA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4" b="34499"/>
          <a:stretch/>
        </p:blipFill>
        <p:spPr>
          <a:xfrm>
            <a:off x="230262" y="2477105"/>
            <a:ext cx="9062594" cy="3202265"/>
          </a:xfrm>
          <a:prstGeom prst="rect">
            <a:avLst/>
          </a:prstGeom>
        </p:spPr>
      </p:pic>
      <p:pic>
        <p:nvPicPr>
          <p:cNvPr id="4" name="Picture 3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E13EE7FF-02BC-1242-F388-0B8FD03C8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5" r="58407" b="10458"/>
          <a:stretch/>
        </p:blipFill>
        <p:spPr>
          <a:xfrm>
            <a:off x="9292856" y="3117576"/>
            <a:ext cx="2598172" cy="9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548B8-715E-1BA7-9CD1-D5177EAD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16" y="3019646"/>
            <a:ext cx="7882118" cy="36889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71E7-15B3-6814-3676-F9CDF4595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HIV infections are not yet declining at a fast enough pace to reach our 2030 goals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8BB36E4-4BDD-A85E-4F51-DD8DEBBA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Still substantial progress needed to end HIV epidemic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5BFCBB-CD96-C066-C736-1044A407A26D}"/>
              </a:ext>
            </a:extLst>
          </p:cNvPr>
          <p:cNvCxnSpPr>
            <a:cxnSpLocks/>
          </p:cNvCxnSpPr>
          <p:nvPr/>
        </p:nvCxnSpPr>
        <p:spPr>
          <a:xfrm>
            <a:off x="10532062" y="4216399"/>
            <a:ext cx="760151" cy="160291"/>
          </a:xfrm>
          <a:prstGeom prst="straightConnector1">
            <a:avLst/>
          </a:prstGeom>
          <a:ln w="57150">
            <a:solidFill>
              <a:srgbClr val="B64C4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FB92A1-91C7-C210-BEAE-0CBA7FBA2702}"/>
              </a:ext>
            </a:extLst>
          </p:cNvPr>
          <p:cNvCxnSpPr>
            <a:cxnSpLocks/>
          </p:cNvCxnSpPr>
          <p:nvPr/>
        </p:nvCxnSpPr>
        <p:spPr>
          <a:xfrm>
            <a:off x="11537986" y="3601233"/>
            <a:ext cx="0" cy="181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332582-E940-D9F6-4619-0CFB9E25FBC0}"/>
              </a:ext>
            </a:extLst>
          </p:cNvPr>
          <p:cNvSpPr txBox="1"/>
          <p:nvPr/>
        </p:nvSpPr>
        <p:spPr>
          <a:xfrm>
            <a:off x="10985537" y="3293456"/>
            <a:ext cx="1104897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2025 target</a:t>
            </a:r>
          </a:p>
        </p:txBody>
      </p:sp>
    </p:spTree>
    <p:extLst>
      <p:ext uri="{BB962C8B-B14F-4D97-AF65-F5344CB8AC3E}">
        <p14:creationId xmlns:p14="http://schemas.microsoft.com/office/powerpoint/2010/main" val="190611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1C23B77-C139-2253-F27E-0605498710BF}"/>
              </a:ext>
            </a:extLst>
          </p:cNvPr>
          <p:cNvSpPr/>
          <p:nvPr/>
        </p:nvSpPr>
        <p:spPr>
          <a:xfrm>
            <a:off x="306505" y="1917390"/>
            <a:ext cx="5721513" cy="3999501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CD4602-BC2D-7191-DC09-F541F8E4D5CD}"/>
              </a:ext>
            </a:extLst>
          </p:cNvPr>
          <p:cNvSpPr/>
          <p:nvPr/>
        </p:nvSpPr>
        <p:spPr>
          <a:xfrm>
            <a:off x="6193718" y="1938540"/>
            <a:ext cx="5526075" cy="3978351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67B4B1-8E08-2241-90F8-5D4874C63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cs typeface="Arial"/>
              </a:rPr>
              <a:t>Our need to simultaneously </a:t>
            </a:r>
            <a:r>
              <a:rPr lang="en-US">
                <a:solidFill>
                  <a:srgbClr val="FFC000"/>
                </a:solidFill>
                <a:cs typeface="Arial"/>
              </a:rPr>
              <a:t>sustain the gains and accelerate</a:t>
            </a:r>
            <a:r>
              <a:rPr lang="en-US">
                <a:cs typeface="Arial"/>
              </a:rPr>
              <a:t> are driven by two fundamental challenges for the HIV program going forward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2E0E0-9BDE-6CCF-8B85-C359CAE19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94" y="6311595"/>
            <a:ext cx="1280160" cy="4640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FA7177-BCEC-8727-B87A-F0D97D8F51CA}"/>
              </a:ext>
            </a:extLst>
          </p:cNvPr>
          <p:cNvSpPr txBox="1"/>
          <p:nvPr/>
        </p:nvSpPr>
        <p:spPr>
          <a:xfrm>
            <a:off x="472206" y="2719520"/>
            <a:ext cx="5134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To control HIV/AIDS we need to keep &gt;20 million PLHIV on  treatment and virally suppressed – and reduce interruptions in treatment (which increase the risk of death, HIV transmission, and drug resistance)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5EC716BB-BB21-DBD5-B643-7E3D40D95682}"/>
              </a:ext>
            </a:extLst>
          </p:cNvPr>
          <p:cNvSpPr/>
          <p:nvPr/>
        </p:nvSpPr>
        <p:spPr>
          <a:xfrm>
            <a:off x="6096000" y="1403177"/>
            <a:ext cx="5892909" cy="966167"/>
          </a:xfrm>
          <a:prstGeom prst="homePlate">
            <a:avLst>
              <a:gd name="adj" fmla="val 28415"/>
            </a:avLst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ACCELERATE: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Knowing and closing our gaps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8B62D2-5996-27E1-CC38-0D4272D47357}"/>
              </a:ext>
            </a:extLst>
          </p:cNvPr>
          <p:cNvSpPr txBox="1"/>
          <p:nvPr/>
        </p:nvSpPr>
        <p:spPr>
          <a:xfrm>
            <a:off x="6728637" y="2719520"/>
            <a:ext cx="49911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Requires closing the most difficult gaps that remain in the program: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Youth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 Populations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Children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CDAA8B-442F-07FC-BEB8-00EDDB6C89AD}"/>
              </a:ext>
            </a:extLst>
          </p:cNvPr>
          <p:cNvCxnSpPr>
            <a:cxnSpLocks/>
          </p:cNvCxnSpPr>
          <p:nvPr/>
        </p:nvCxnSpPr>
        <p:spPr>
          <a:xfrm>
            <a:off x="6096000" y="2498277"/>
            <a:ext cx="0" cy="3384006"/>
          </a:xfrm>
          <a:prstGeom prst="line">
            <a:avLst/>
          </a:prstGeom>
          <a:ln w="12700" cap="rnd">
            <a:solidFill>
              <a:srgbClr val="7F7F7F"/>
            </a:solidFill>
            <a:prstDash val="lg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CBC8F0-9938-39AA-C3A9-FFBBD6051F8C}"/>
              </a:ext>
            </a:extLst>
          </p:cNvPr>
          <p:cNvGrpSpPr/>
          <p:nvPr/>
        </p:nvGrpSpPr>
        <p:grpSpPr>
          <a:xfrm>
            <a:off x="5684520" y="3778800"/>
            <a:ext cx="822960" cy="822960"/>
            <a:chOff x="5684520" y="3778800"/>
            <a:chExt cx="822960" cy="8229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515F8A-C608-06CA-676C-0F76EDFF7BF6}"/>
                </a:ext>
              </a:extLst>
            </p:cNvPr>
            <p:cNvSpPr/>
            <p:nvPr/>
          </p:nvSpPr>
          <p:spPr>
            <a:xfrm>
              <a:off x="5684520" y="3778800"/>
              <a:ext cx="822960" cy="8229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E9A0FE7-BA6D-853D-940F-C8683AACE7A9}"/>
                </a:ext>
              </a:extLst>
            </p:cNvPr>
            <p:cNvGrpSpPr/>
            <p:nvPr/>
          </p:nvGrpSpPr>
          <p:grpSpPr>
            <a:xfrm>
              <a:off x="5762335" y="3856615"/>
              <a:ext cx="667331" cy="667331"/>
              <a:chOff x="5762335" y="3856615"/>
              <a:chExt cx="667331" cy="6673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9A4624-DDAC-F665-79D8-8C2C5C7C586D}"/>
                  </a:ext>
                </a:extLst>
              </p:cNvPr>
              <p:cNvSpPr/>
              <p:nvPr/>
            </p:nvSpPr>
            <p:spPr>
              <a:xfrm>
                <a:off x="5762335" y="3856615"/>
                <a:ext cx="667331" cy="667331"/>
              </a:xfrm>
              <a:prstGeom prst="ellipse">
                <a:avLst/>
              </a:prstGeom>
              <a:solidFill>
                <a:srgbClr val="7F7F7F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ross 23">
                <a:extLst>
                  <a:ext uri="{FF2B5EF4-FFF2-40B4-BE49-F238E27FC236}">
                    <a16:creationId xmlns:a16="http://schemas.microsoft.com/office/drawing/2014/main" id="{A3315B3F-8E71-99FE-15BC-6F11DA51D035}"/>
                  </a:ext>
                </a:extLst>
              </p:cNvPr>
              <p:cNvSpPr/>
              <p:nvPr/>
            </p:nvSpPr>
            <p:spPr>
              <a:xfrm>
                <a:off x="5875342" y="3969622"/>
                <a:ext cx="441317" cy="441317"/>
              </a:xfrm>
              <a:prstGeom prst="plus">
                <a:avLst>
                  <a:gd name="adj" fmla="val 365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801BB2DF-D86E-5F3A-C747-87D47A663D97}"/>
              </a:ext>
            </a:extLst>
          </p:cNvPr>
          <p:cNvSpPr/>
          <p:nvPr/>
        </p:nvSpPr>
        <p:spPr>
          <a:xfrm>
            <a:off x="296673" y="1403177"/>
            <a:ext cx="6057686" cy="966167"/>
          </a:xfrm>
          <a:prstGeom prst="homePlate">
            <a:avLst>
              <a:gd name="adj" fmla="val 28415"/>
            </a:avLst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 THE GAINS: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Preventing treatment interruptions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55AD8B-B936-EB9C-D09A-B3AB8BAFF0A3}"/>
              </a:ext>
            </a:extLst>
          </p:cNvPr>
          <p:cNvSpPr/>
          <p:nvPr/>
        </p:nvSpPr>
        <p:spPr>
          <a:xfrm>
            <a:off x="296673" y="5916891"/>
            <a:ext cx="5721513" cy="1370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8E1FF3-7051-4D83-713E-240AE86A1513}"/>
              </a:ext>
            </a:extLst>
          </p:cNvPr>
          <p:cNvSpPr/>
          <p:nvPr/>
        </p:nvSpPr>
        <p:spPr>
          <a:xfrm>
            <a:off x="6193718" y="5916891"/>
            <a:ext cx="5522976" cy="1370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EB480E-942B-2B47-4118-FE979E7B7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FFC000"/>
                </a:solidFill>
                <a:cs typeface="Arial"/>
              </a:rPr>
              <a:t>SUSTAIN THE GAINS:</a:t>
            </a:r>
            <a:r>
              <a:rPr lang="en-US">
                <a:cs typeface="Arial"/>
              </a:rPr>
              <a:t> Example from </a:t>
            </a:r>
            <a:r>
              <a:rPr lang="en-US">
                <a:solidFill>
                  <a:srgbClr val="FFC000"/>
                </a:solidFill>
                <a:cs typeface="Arial"/>
              </a:rPr>
              <a:t>South Africa</a:t>
            </a:r>
            <a:r>
              <a:rPr lang="en-US">
                <a:cs typeface="Arial"/>
              </a:rPr>
              <a:t> shows as ART coverage increases our greatest transmission risk is treatment interruption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DCC0C-7A65-991C-376D-D07420617A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dirty="0" err="1"/>
              <a:t>Moolla</a:t>
            </a:r>
            <a:r>
              <a:rPr lang="fr-FR" dirty="0"/>
              <a:t>, </a:t>
            </a:r>
            <a:r>
              <a:rPr lang="fr-FR" dirty="0" err="1"/>
              <a:t>personal</a:t>
            </a:r>
            <a:r>
              <a:rPr lang="fr-FR" dirty="0"/>
              <a:t> communication; Johnson et al. JAIDS 2022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35EF7CF-6B5F-2D25-AE36-2093DD600C70}"/>
              </a:ext>
            </a:extLst>
          </p:cNvPr>
          <p:cNvSpPr txBox="1">
            <a:spLocks/>
          </p:cNvSpPr>
          <p:nvPr/>
        </p:nvSpPr>
        <p:spPr>
          <a:xfrm>
            <a:off x="416857" y="2018067"/>
            <a:ext cx="3451494" cy="2898357"/>
          </a:xfrm>
          <a:prstGeom prst="rect">
            <a:avLst/>
          </a:prstGeom>
        </p:spPr>
        <p:txBody>
          <a:bodyPr lIns="60960" tIns="30480" rIns="60960" bIns="3048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/>
              <a:t>In South Africa, even now and growing into the future, a </a:t>
            </a:r>
            <a:r>
              <a:rPr lang="en-US" sz="2400" b="1" dirty="0"/>
              <a:t>majority of HIV transmission is coming from PLHIV </a:t>
            </a:r>
            <a:r>
              <a:rPr lang="en-US" sz="2400" dirty="0"/>
              <a:t>who know their status and have been initiated on treatment at some point or another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30EBA-7D42-FE0B-DA35-AA4D7FE9B7D0}"/>
              </a:ext>
            </a:extLst>
          </p:cNvPr>
          <p:cNvSpPr txBox="1"/>
          <p:nvPr/>
        </p:nvSpPr>
        <p:spPr>
          <a:xfrm>
            <a:off x="4534365" y="1410384"/>
            <a:ext cx="72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Africa: </a:t>
            </a:r>
            <a:r>
              <a:rPr lang="en-US" b="1" dirty="0"/>
              <a:t>% of transmission </a:t>
            </a:r>
            <a:r>
              <a:rPr lang="en-US" dirty="0"/>
              <a:t>by care cascade stage (</a:t>
            </a:r>
            <a:r>
              <a:rPr lang="en-US" dirty="0" err="1"/>
              <a:t>Thembisa</a:t>
            </a:r>
            <a:r>
              <a:rPr lang="en-US" dirty="0"/>
              <a:t> 4.6)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4FD39F-701F-8F30-6689-27D160AAC9A0}"/>
              </a:ext>
            </a:extLst>
          </p:cNvPr>
          <p:cNvGrpSpPr/>
          <p:nvPr/>
        </p:nvGrpSpPr>
        <p:grpSpPr>
          <a:xfrm>
            <a:off x="9657436" y="2237315"/>
            <a:ext cx="2687915" cy="2830294"/>
            <a:chOff x="9736584" y="2347602"/>
            <a:chExt cx="2687915" cy="28302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F23654-E119-152A-347C-BA807151BB0C}"/>
                </a:ext>
              </a:extLst>
            </p:cNvPr>
            <p:cNvSpPr txBox="1"/>
            <p:nvPr/>
          </p:nvSpPr>
          <p:spPr>
            <a:xfrm>
              <a:off x="9736584" y="4839342"/>
              <a:ext cx="2649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Clr>
                  <a:srgbClr val="C04944"/>
                </a:buClr>
                <a:buFont typeface="Arial" panose="020B0604020202020204" pitchFamily="34" charset="0"/>
                <a:buChar char="•"/>
              </a:pPr>
              <a:r>
                <a:rPr lang="en-US" sz="1600" dirty="0"/>
                <a:t>Treatment interrupted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9FA2F3-0B5A-8B75-07BB-5055FE247C22}"/>
                </a:ext>
              </a:extLst>
            </p:cNvPr>
            <p:cNvSpPr txBox="1"/>
            <p:nvPr/>
          </p:nvSpPr>
          <p:spPr>
            <a:xfrm>
              <a:off x="9736584" y="3577533"/>
              <a:ext cx="2649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Clr>
                  <a:srgbClr val="ECA355"/>
                </a:buClr>
                <a:buFont typeface="Arial" panose="020B0604020202020204" pitchFamily="34" charset="0"/>
                <a:buChar char="•"/>
              </a:pPr>
              <a:r>
                <a:rPr lang="en-US" sz="1600" dirty="0"/>
                <a:t>On ART, unsuppressed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CB6513-7739-65D5-4412-2C96B84F0186}"/>
                </a:ext>
              </a:extLst>
            </p:cNvPr>
            <p:cNvSpPr txBox="1"/>
            <p:nvPr/>
          </p:nvSpPr>
          <p:spPr>
            <a:xfrm>
              <a:off x="9736584" y="3059668"/>
              <a:ext cx="26879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Clr>
                  <a:srgbClr val="ABD2AD"/>
                </a:buClr>
                <a:buFont typeface="Arial" panose="020B0604020202020204" pitchFamily="34" charset="0"/>
                <a:buChar char="•"/>
              </a:pPr>
              <a:r>
                <a:rPr lang="en-US" sz="1600" dirty="0"/>
                <a:t>Diagnosed, never treated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FE0175-ADAA-1299-2C7A-450C678733F3}"/>
                </a:ext>
              </a:extLst>
            </p:cNvPr>
            <p:cNvSpPr txBox="1"/>
            <p:nvPr/>
          </p:nvSpPr>
          <p:spPr>
            <a:xfrm>
              <a:off x="9736584" y="2347602"/>
              <a:ext cx="1898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Clr>
                  <a:srgbClr val="5EB582"/>
                </a:buClr>
                <a:buFont typeface="Arial" panose="020B0604020202020204" pitchFamily="34" charset="0"/>
                <a:buChar char="•"/>
              </a:pPr>
              <a:r>
                <a:rPr lang="en-US" sz="1600" dirty="0"/>
                <a:t>Undiagnosed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37AD12F-FA1A-1D1F-B615-A7AE03B2D15E}"/>
              </a:ext>
            </a:extLst>
          </p:cNvPr>
          <p:cNvSpPr txBox="1"/>
          <p:nvPr/>
        </p:nvSpPr>
        <p:spPr>
          <a:xfrm rot="16200000">
            <a:off x="2731260" y="3643407"/>
            <a:ext cx="326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Percentage of HIV transmission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2E560A-B848-5F45-5C8C-3DFB5AA0FDAC}"/>
              </a:ext>
            </a:extLst>
          </p:cNvPr>
          <p:cNvGrpSpPr/>
          <p:nvPr/>
        </p:nvGrpSpPr>
        <p:grpSpPr>
          <a:xfrm>
            <a:off x="4280334" y="1665045"/>
            <a:ext cx="6038062" cy="4217712"/>
            <a:chOff x="3957242" y="1665045"/>
            <a:chExt cx="6038062" cy="421771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E5E213-A8B2-318C-6E61-E879802766E6}"/>
                </a:ext>
              </a:extLst>
            </p:cNvPr>
            <p:cNvGrpSpPr/>
            <p:nvPr/>
          </p:nvGrpSpPr>
          <p:grpSpPr>
            <a:xfrm>
              <a:off x="4942750" y="5197764"/>
              <a:ext cx="5052554" cy="684993"/>
              <a:chOff x="4942750" y="5197764"/>
              <a:chExt cx="5052554" cy="68499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2D7BEB-91FA-A807-6971-FE37F5ADEA71}"/>
                  </a:ext>
                </a:extLst>
              </p:cNvPr>
              <p:cNvSpPr txBox="1"/>
              <p:nvPr/>
            </p:nvSpPr>
            <p:spPr>
              <a:xfrm>
                <a:off x="4942750" y="5544203"/>
                <a:ext cx="50525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146175" algn="l"/>
                    <a:tab pos="2341563" algn="l"/>
                    <a:tab pos="3486150" algn="l"/>
                  </a:tabLst>
                </a:pPr>
                <a:r>
                  <a:rPr lang="en-US" sz="1600" dirty="0"/>
                  <a:t>2005	2010	2015	2020	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290AD3F-99BE-BE72-948E-B82921D1A427}"/>
                  </a:ext>
                </a:extLst>
              </p:cNvPr>
              <p:cNvCxnSpPr/>
              <p:nvPr/>
            </p:nvCxnSpPr>
            <p:spPr>
              <a:xfrm>
                <a:off x="5215095" y="5197764"/>
                <a:ext cx="0" cy="39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B7A5E65-CA65-C0F3-A3E2-3004420508B1}"/>
                  </a:ext>
                </a:extLst>
              </p:cNvPr>
              <p:cNvCxnSpPr/>
              <p:nvPr/>
            </p:nvCxnSpPr>
            <p:spPr>
              <a:xfrm>
                <a:off x="6390752" y="5197764"/>
                <a:ext cx="0" cy="39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BFA81F-5255-C324-9216-A9F52E80461A}"/>
                  </a:ext>
                </a:extLst>
              </p:cNvPr>
              <p:cNvCxnSpPr/>
              <p:nvPr/>
            </p:nvCxnSpPr>
            <p:spPr>
              <a:xfrm>
                <a:off x="7586506" y="5197764"/>
                <a:ext cx="0" cy="39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B70B102-4234-F87C-F73C-A4DA44C9D7A3}"/>
                  </a:ext>
                </a:extLst>
              </p:cNvPr>
              <p:cNvCxnSpPr/>
              <p:nvPr/>
            </p:nvCxnSpPr>
            <p:spPr>
              <a:xfrm>
                <a:off x="8732018" y="5197764"/>
                <a:ext cx="0" cy="3970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D86136B7-19CB-BE75-BBFB-C87EA2125E57}"/>
                </a:ext>
              </a:extLst>
            </p:cNvPr>
            <p:cNvSpPr txBox="1">
              <a:spLocks/>
            </p:cNvSpPr>
            <p:nvPr/>
          </p:nvSpPr>
          <p:spPr>
            <a:xfrm>
              <a:off x="3957242" y="1665045"/>
              <a:ext cx="995823" cy="388266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94949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94949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94949"/>
                </a:buClr>
                <a:buFont typeface="Arial" panose="020B0604020202020204" pitchFamily="34" charset="0"/>
                <a:buChar char="&gt;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94949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494949"/>
                </a:buClr>
                <a:buFont typeface="Arial" panose="020B0604020202020204" pitchFamily="34" charset="0"/>
                <a:buChar char="»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25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en-US" dirty="0"/>
                <a:t>100% —</a:t>
              </a:r>
            </a:p>
            <a:p>
              <a:pPr marL="0" indent="0" algn="r">
                <a:lnSpc>
                  <a:spcPct val="250000"/>
                </a:lnSpc>
                <a:spcBef>
                  <a:spcPts val="1200"/>
                </a:spcBef>
                <a:buNone/>
              </a:pPr>
              <a:r>
                <a:rPr lang="en-US" dirty="0"/>
                <a:t>75% —</a:t>
              </a:r>
            </a:p>
            <a:p>
              <a:pPr marL="0" indent="0" algn="r">
                <a:lnSpc>
                  <a:spcPct val="250000"/>
                </a:lnSpc>
                <a:spcBef>
                  <a:spcPts val="1200"/>
                </a:spcBef>
                <a:buNone/>
              </a:pPr>
              <a:r>
                <a:rPr lang="en-US" dirty="0"/>
                <a:t>50% —</a:t>
              </a:r>
            </a:p>
            <a:p>
              <a:pPr marL="0" indent="0" algn="r">
                <a:lnSpc>
                  <a:spcPct val="250000"/>
                </a:lnSpc>
                <a:spcBef>
                  <a:spcPts val="1200"/>
                </a:spcBef>
                <a:buNone/>
              </a:pPr>
              <a:r>
                <a:rPr lang="en-US" dirty="0"/>
                <a:t>25% —</a:t>
              </a:r>
            </a:p>
            <a:p>
              <a:pPr marL="0" indent="0" algn="r">
                <a:lnSpc>
                  <a:spcPct val="250000"/>
                </a:lnSpc>
                <a:spcBef>
                  <a:spcPts val="1200"/>
                </a:spcBef>
                <a:buNone/>
              </a:pPr>
              <a:r>
                <a:rPr lang="en-US" dirty="0"/>
                <a:t>0% —</a:t>
              </a:r>
            </a:p>
            <a:p>
              <a:pPr marL="0" indent="0" algn="r">
                <a:lnSpc>
                  <a:spcPct val="25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B57AAD-5464-60DC-7703-2AA2F49E4AC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2750" y="1976246"/>
              <a:ext cx="4382120" cy="3470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0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27FA3E-FC58-5AC1-D98C-1A75E8506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solidFill>
                  <a:srgbClr val="FFC000"/>
                </a:solidFill>
              </a:rPr>
              <a:t>ACCELERATE</a:t>
            </a:r>
            <a:r>
              <a:rPr lang="en-US"/>
              <a:t>: Large gaps remain amongst specific population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B26AA-A311-8FEF-B4A7-DAC3717951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hlinkClick r:id="rId3"/>
              </a:rPr>
              <a:t>Korenromp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EL,et</a:t>
            </a:r>
            <a:r>
              <a:rPr lang="en-US" dirty="0">
                <a:hlinkClick r:id="rId3"/>
              </a:rPr>
              <a:t> al. New HIV Infections Among Key Populations and Their Partners in 2010 and 2022, by World Region: A </a:t>
            </a:r>
            <a:r>
              <a:rPr lang="en-US" dirty="0" err="1">
                <a:hlinkClick r:id="rId3"/>
              </a:rPr>
              <a:t>Multisources</a:t>
            </a:r>
            <a:r>
              <a:rPr lang="en-US" dirty="0">
                <a:hlinkClick r:id="rId3"/>
              </a:rPr>
              <a:t> Estimation. J </a:t>
            </a:r>
            <a:r>
              <a:rPr lang="en-US" dirty="0" err="1">
                <a:hlinkClick r:id="rId3"/>
              </a:rPr>
              <a:t>Acquir</a:t>
            </a:r>
            <a:r>
              <a:rPr lang="en-US" dirty="0">
                <a:hlinkClick r:id="rId3"/>
              </a:rPr>
              <a:t> Immune </a:t>
            </a:r>
            <a:r>
              <a:rPr lang="en-US" dirty="0" err="1">
                <a:hlinkClick r:id="rId3"/>
              </a:rPr>
              <a:t>Defic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Syndr</a:t>
            </a:r>
            <a:r>
              <a:rPr lang="en-US" dirty="0">
                <a:hlinkClick r:id="rId3"/>
              </a:rPr>
              <a:t>. 2024 Jan 1;95(1S):e34-e45. </a:t>
            </a:r>
            <a:r>
              <a:rPr lang="en-US" dirty="0" err="1">
                <a:hlinkClick r:id="rId3"/>
              </a:rPr>
              <a:t>doi</a:t>
            </a:r>
            <a:r>
              <a:rPr lang="en-US" dirty="0">
                <a:hlinkClick r:id="rId3"/>
              </a:rPr>
              <a:t>: 10.1097/QAI.0000000000003340. </a:t>
            </a:r>
            <a:r>
              <a:rPr lang="en-US" dirty="0" err="1">
                <a:hlinkClick r:id="rId3"/>
              </a:rPr>
              <a:t>Epub</a:t>
            </a:r>
            <a:r>
              <a:rPr lang="en-US" dirty="0">
                <a:hlinkClick r:id="rId3"/>
              </a:rPr>
              <a:t> 2024 Jan 4. PMID: 38180737; PMCID: PMC10769164.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Source: ICAP Data Visualizer 2024; PHIA Data Manager (columbia.edu) | Image Created by </a:t>
            </a:r>
            <a:r>
              <a:rPr lang="en-US" dirty="0" err="1"/>
              <a:t>M.Davis</a:t>
            </a:r>
            <a:r>
              <a:rPr lang="en-US" dirty="0"/>
              <a:t> </a:t>
            </a:r>
          </a:p>
          <a:p>
            <a:pPr>
              <a:spcBef>
                <a:spcPts val="0"/>
              </a:spcBef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AFRICOS data, unpublished, courtesy of Capt. N. Shah, WRAIR.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UNAIDS Spectrum</a:t>
            </a:r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546198C-5DA8-7CB3-F5AC-C33CEE1E6B96}"/>
              </a:ext>
            </a:extLst>
          </p:cNvPr>
          <p:cNvGrpSpPr/>
          <p:nvPr/>
        </p:nvGrpSpPr>
        <p:grpSpPr>
          <a:xfrm>
            <a:off x="203198" y="3842652"/>
            <a:ext cx="5728368" cy="2122514"/>
            <a:chOff x="203198" y="3840104"/>
            <a:chExt cx="5728368" cy="212251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DA69C7-002D-AB7E-3C4E-CF081CC1D1C9}"/>
                </a:ext>
              </a:extLst>
            </p:cNvPr>
            <p:cNvSpPr/>
            <p:nvPr/>
          </p:nvSpPr>
          <p:spPr>
            <a:xfrm>
              <a:off x="203198" y="3840104"/>
              <a:ext cx="5728368" cy="21225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8CBFA8-99FB-2DF0-FDDB-CBB98E24FF69}"/>
                </a:ext>
              </a:extLst>
            </p:cNvPr>
            <p:cNvSpPr/>
            <p:nvPr/>
          </p:nvSpPr>
          <p:spPr>
            <a:xfrm>
              <a:off x="300907" y="3944673"/>
              <a:ext cx="1513873" cy="880262"/>
            </a:xfrm>
            <a:prstGeom prst="rect">
              <a:avLst/>
            </a:prstGeom>
            <a:solidFill>
              <a:srgbClr val="00B6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3-11x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0747244-A00B-C927-7CC0-E639B11AA9B2}"/>
                </a:ext>
              </a:extLst>
            </p:cNvPr>
            <p:cNvGrpSpPr/>
            <p:nvPr/>
          </p:nvGrpSpPr>
          <p:grpSpPr>
            <a:xfrm>
              <a:off x="1898239" y="4124742"/>
              <a:ext cx="3913853" cy="1461939"/>
              <a:chOff x="1898239" y="4101792"/>
              <a:chExt cx="3913853" cy="146193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6FD2BB-4E8A-5EF8-E46F-D53CE0009509}"/>
                  </a:ext>
                </a:extLst>
              </p:cNvPr>
              <p:cNvSpPr txBox="1"/>
              <p:nvPr/>
            </p:nvSpPr>
            <p:spPr>
              <a:xfrm>
                <a:off x="1898239" y="4101792"/>
                <a:ext cx="3913853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Key Populations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Higher incidence rate ratio </a:t>
                </a:r>
                <a:br>
                  <a:rPr lang="en-US" sz="20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20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for KPs relative to all adults in high prevalence countries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FFACD03-9958-2732-46C6-712DFD122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5948" y="4552336"/>
                <a:ext cx="372642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2E3E5C-98D5-4446-E10F-62BDFCC387C1}"/>
              </a:ext>
            </a:extLst>
          </p:cNvPr>
          <p:cNvGrpSpPr/>
          <p:nvPr/>
        </p:nvGrpSpPr>
        <p:grpSpPr>
          <a:xfrm>
            <a:off x="6260434" y="3842652"/>
            <a:ext cx="5728368" cy="2122514"/>
            <a:chOff x="6260434" y="3840104"/>
            <a:chExt cx="5728368" cy="21225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6BC2E2F-8546-4D3A-FF6E-4A722E12B859}"/>
                </a:ext>
              </a:extLst>
            </p:cNvPr>
            <p:cNvSpPr/>
            <p:nvPr/>
          </p:nvSpPr>
          <p:spPr>
            <a:xfrm>
              <a:off x="6260434" y="3840104"/>
              <a:ext cx="5728368" cy="21225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6E10FA9-A134-9894-727B-768119D0705E}"/>
                </a:ext>
              </a:extLst>
            </p:cNvPr>
            <p:cNvSpPr/>
            <p:nvPr/>
          </p:nvSpPr>
          <p:spPr>
            <a:xfrm>
              <a:off x="6358143" y="3944673"/>
              <a:ext cx="1513873" cy="8802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40%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846B01B-4388-1369-9C38-CBDB4BC3E3B4}"/>
                </a:ext>
              </a:extLst>
            </p:cNvPr>
            <p:cNvGrpSpPr/>
            <p:nvPr/>
          </p:nvGrpSpPr>
          <p:grpSpPr>
            <a:xfrm>
              <a:off x="7969725" y="4047281"/>
              <a:ext cx="3913853" cy="1708160"/>
              <a:chOff x="1912489" y="4024331"/>
              <a:chExt cx="3913853" cy="1708160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BF227DB-31BF-C72E-666F-F6AD95FA8149}"/>
                  </a:ext>
                </a:extLst>
              </p:cNvPr>
              <p:cNvSpPr txBox="1"/>
              <p:nvPr/>
            </p:nvSpPr>
            <p:spPr>
              <a:xfrm>
                <a:off x="1912489" y="4024331"/>
                <a:ext cx="3913853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Children</a:t>
                </a:r>
                <a:endParaRPr lang="en-US" sz="2800" b="1" dirty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Lower rate of population </a:t>
                </a:r>
                <a:br>
                  <a:rPr lang="en-US" sz="24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24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Viral Load Suppression for children relative to adults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FC81A4D-2A4F-8121-5B59-0777544509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5948" y="4552336"/>
                <a:ext cx="372642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3E9127-E1CE-A438-16D0-B4ED511EE0AC}"/>
              </a:ext>
            </a:extLst>
          </p:cNvPr>
          <p:cNvGrpSpPr/>
          <p:nvPr/>
        </p:nvGrpSpPr>
        <p:grpSpPr>
          <a:xfrm>
            <a:off x="203198" y="1390705"/>
            <a:ext cx="5728368" cy="2122514"/>
            <a:chOff x="203198" y="3840104"/>
            <a:chExt cx="5728368" cy="212251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D0C6C96-7BBE-123B-D77E-081F09E04C12}"/>
                </a:ext>
              </a:extLst>
            </p:cNvPr>
            <p:cNvSpPr/>
            <p:nvPr/>
          </p:nvSpPr>
          <p:spPr>
            <a:xfrm>
              <a:off x="203198" y="3840104"/>
              <a:ext cx="5728368" cy="212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D4BADE-E48F-8D26-6B5B-7C561CB0D909}"/>
                </a:ext>
              </a:extLst>
            </p:cNvPr>
            <p:cNvSpPr/>
            <p:nvPr/>
          </p:nvSpPr>
          <p:spPr>
            <a:xfrm>
              <a:off x="300907" y="3944673"/>
              <a:ext cx="1513873" cy="880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tx1"/>
                  </a:solidFill>
                </a:rPr>
                <a:t>3x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19D480-4556-38D4-F5CD-06068E3D47E0}"/>
                </a:ext>
              </a:extLst>
            </p:cNvPr>
            <p:cNvGrpSpPr/>
            <p:nvPr/>
          </p:nvGrpSpPr>
          <p:grpSpPr>
            <a:xfrm>
              <a:off x="1979213" y="4123786"/>
              <a:ext cx="3913853" cy="1154162"/>
              <a:chOff x="1979213" y="4100836"/>
              <a:chExt cx="3913853" cy="1154162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29D6A39-F38C-7810-7238-C5AA9EEE7FD4}"/>
                  </a:ext>
                </a:extLst>
              </p:cNvPr>
              <p:cNvSpPr txBox="1"/>
              <p:nvPr/>
            </p:nvSpPr>
            <p:spPr>
              <a:xfrm>
                <a:off x="1979213" y="4100836"/>
                <a:ext cx="391385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Men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Likelihood of Men (25-40) to transmit HIV to other PLHIV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FA00DBC-D3FB-70AD-919A-B53B06BED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5948" y="4552336"/>
                <a:ext cx="372642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7F81E6-86EA-7867-E14D-257E9E778FB2}"/>
              </a:ext>
            </a:extLst>
          </p:cNvPr>
          <p:cNvGrpSpPr/>
          <p:nvPr/>
        </p:nvGrpSpPr>
        <p:grpSpPr>
          <a:xfrm>
            <a:off x="6260434" y="1390705"/>
            <a:ext cx="5728368" cy="2122514"/>
            <a:chOff x="6260434" y="3840104"/>
            <a:chExt cx="5728368" cy="212251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E48E09-F40D-7A38-FD05-30A118ECD77C}"/>
                </a:ext>
              </a:extLst>
            </p:cNvPr>
            <p:cNvSpPr/>
            <p:nvPr/>
          </p:nvSpPr>
          <p:spPr>
            <a:xfrm>
              <a:off x="6260434" y="3840104"/>
              <a:ext cx="5728368" cy="212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D11C7F7-F6E5-8F03-349A-9FA368734B5C}"/>
                </a:ext>
              </a:extLst>
            </p:cNvPr>
            <p:cNvSpPr/>
            <p:nvPr/>
          </p:nvSpPr>
          <p:spPr>
            <a:xfrm>
              <a:off x="6358143" y="3944673"/>
              <a:ext cx="1513873" cy="8802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10-20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13C2964-B040-40E7-A9BC-0E4DF8E43EEB}"/>
                </a:ext>
              </a:extLst>
            </p:cNvPr>
            <p:cNvGrpSpPr/>
            <p:nvPr/>
          </p:nvGrpSpPr>
          <p:grpSpPr>
            <a:xfrm>
              <a:off x="7969725" y="4047281"/>
              <a:ext cx="3913853" cy="1461939"/>
              <a:chOff x="1912489" y="4024331"/>
              <a:chExt cx="3913853" cy="14619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69AE53A-3AF4-927F-CBC5-C61F250BEE4F}"/>
                  </a:ext>
                </a:extLst>
              </p:cNvPr>
              <p:cNvSpPr txBox="1"/>
              <p:nvPr/>
            </p:nvSpPr>
            <p:spPr>
              <a:xfrm>
                <a:off x="1912489" y="4024331"/>
                <a:ext cx="3913853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Youth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Percentage points lower known status amongst 15-24 relative to all adults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BFB3BD7-0826-38DF-0C49-9FB81B388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5948" y="4552336"/>
                <a:ext cx="372642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AE59F15-D3EE-6DD2-D70F-6B7C454CDF99}"/>
              </a:ext>
            </a:extLst>
          </p:cNvPr>
          <p:cNvGrpSpPr/>
          <p:nvPr/>
        </p:nvGrpSpPr>
        <p:grpSpPr>
          <a:xfrm>
            <a:off x="381000" y="1442959"/>
            <a:ext cx="11430000" cy="4504998"/>
            <a:chOff x="381000" y="1442959"/>
            <a:chExt cx="11430000" cy="450499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971B2DC-716D-3894-DBCF-026B2ADDB6C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442959"/>
              <a:ext cx="0" cy="2205935"/>
            </a:xfrm>
            <a:prstGeom prst="line">
              <a:avLst/>
            </a:prstGeom>
            <a:ln w="38100" cap="rnd">
              <a:solidFill>
                <a:schemeClr val="bg2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3380C58-8B19-97CE-AB29-563038251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000" y="3669632"/>
              <a:ext cx="11430000" cy="0"/>
            </a:xfrm>
            <a:prstGeom prst="line">
              <a:avLst/>
            </a:prstGeom>
            <a:ln w="38100" cap="rnd">
              <a:solidFill>
                <a:schemeClr val="bg2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68168B4-AAA2-CA88-4A64-206A5D3EFD3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742022"/>
              <a:ext cx="0" cy="2205935"/>
            </a:xfrm>
            <a:prstGeom prst="line">
              <a:avLst/>
            </a:prstGeom>
            <a:ln w="38100" cap="rnd">
              <a:solidFill>
                <a:schemeClr val="bg2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7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ED4AC6-2EEE-D350-A9F5-3C129C65C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/>
                </a:solidFill>
                <a:cs typeface="Calibri"/>
              </a:rPr>
              <a:t>Implementation Science: </a:t>
            </a:r>
            <a:r>
              <a:rPr lang="en-US" sz="3200" b="1" dirty="0">
                <a:cs typeface="Calibri"/>
              </a:rPr>
              <a:t>central role for </a:t>
            </a:r>
            <a:r>
              <a:rPr lang="en-US" dirty="0">
                <a:cs typeface="Calibri"/>
              </a:rPr>
              <a:t>science </a:t>
            </a:r>
            <a:r>
              <a:rPr lang="en-US" sz="3200" b="1" dirty="0">
                <a:cs typeface="Calibri"/>
              </a:rPr>
              <a:t>to sustain and accelerate programs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0CE78-41CF-3568-DBDE-4F3DC15CCF11}"/>
              </a:ext>
            </a:extLst>
          </p:cNvPr>
          <p:cNvSpPr/>
          <p:nvPr/>
        </p:nvSpPr>
        <p:spPr>
          <a:xfrm>
            <a:off x="203199" y="1094101"/>
            <a:ext cx="2589437" cy="4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F2ABC7-C9FA-8BCD-AC74-902404F9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86282"/>
              </p:ext>
            </p:extLst>
          </p:nvPr>
        </p:nvGraphicFramePr>
        <p:xfrm>
          <a:off x="203165" y="1269915"/>
          <a:ext cx="11785670" cy="431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35">
                  <a:extLst>
                    <a:ext uri="{9D8B030D-6E8A-4147-A177-3AD203B41FA5}">
                      <a16:colId xmlns:a16="http://schemas.microsoft.com/office/drawing/2014/main" val="206684594"/>
                    </a:ext>
                  </a:extLst>
                </a:gridCol>
                <a:gridCol w="5892835">
                  <a:extLst>
                    <a:ext uri="{9D8B030D-6E8A-4147-A177-3AD203B41FA5}">
                      <a16:colId xmlns:a16="http://schemas.microsoft.com/office/drawing/2014/main" val="742383814"/>
                    </a:ext>
                  </a:extLst>
                </a:gridCol>
              </a:tblGrid>
              <a:tr h="2159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36317"/>
                  </a:ext>
                </a:extLst>
              </a:tr>
              <a:tr h="21590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6663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5AA7EA3-8614-0317-0A98-30EBD4D0D32F}"/>
              </a:ext>
            </a:extLst>
          </p:cNvPr>
          <p:cNvGrpSpPr/>
          <p:nvPr/>
        </p:nvGrpSpPr>
        <p:grpSpPr>
          <a:xfrm>
            <a:off x="5188703" y="2486265"/>
            <a:ext cx="1781055" cy="1784829"/>
            <a:chOff x="5383052" y="2904374"/>
            <a:chExt cx="1417948" cy="14261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C4FB8E-7081-6F87-C8F9-A7D215B4DEEE}"/>
                </a:ext>
              </a:extLst>
            </p:cNvPr>
            <p:cNvGrpSpPr/>
            <p:nvPr/>
          </p:nvGrpSpPr>
          <p:grpSpPr>
            <a:xfrm>
              <a:off x="5383052" y="2904374"/>
              <a:ext cx="1417948" cy="1426140"/>
              <a:chOff x="5501082" y="3162594"/>
              <a:chExt cx="1158174" cy="1164867"/>
            </a:xfrm>
          </p:grpSpPr>
          <p:sp>
            <p:nvSpPr>
              <p:cNvPr id="16" name="Freeform: Shape 132">
                <a:extLst>
                  <a:ext uri="{FF2B5EF4-FFF2-40B4-BE49-F238E27FC236}">
                    <a16:creationId xmlns:a16="http://schemas.microsoft.com/office/drawing/2014/main" id="{AB2A264C-9A21-A063-DD31-4A5F8A062BE3}"/>
                  </a:ext>
                </a:extLst>
              </p:cNvPr>
              <p:cNvSpPr/>
              <p:nvPr/>
            </p:nvSpPr>
            <p:spPr>
              <a:xfrm>
                <a:off x="5501082" y="3162594"/>
                <a:ext cx="580944" cy="580944"/>
              </a:xfrm>
              <a:custGeom>
                <a:avLst/>
                <a:gdLst>
                  <a:gd name="connsiteX0" fmla="*/ 0 w 1495755"/>
                  <a:gd name="connsiteY0" fmla="*/ 1495755 h 1495755"/>
                  <a:gd name="connsiteX1" fmla="*/ 1495755 w 1495755"/>
                  <a:gd name="connsiteY1" fmla="*/ 0 h 1495755"/>
                  <a:gd name="connsiteX2" fmla="*/ 1495755 w 1495755"/>
                  <a:gd name="connsiteY2" fmla="*/ 1495755 h 1495755"/>
                  <a:gd name="connsiteX3" fmla="*/ 0 w 1495755"/>
                  <a:gd name="connsiteY3" fmla="*/ 1495755 h 149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755" h="1495755">
                    <a:moveTo>
                      <a:pt x="0" y="1495755"/>
                    </a:moveTo>
                    <a:cubicBezTo>
                      <a:pt x="0" y="669672"/>
                      <a:pt x="669672" y="0"/>
                      <a:pt x="1495755" y="0"/>
                    </a:cubicBezTo>
                    <a:lnTo>
                      <a:pt x="1495755" y="1495755"/>
                    </a:lnTo>
                    <a:lnTo>
                      <a:pt x="0" y="1495755"/>
                    </a:lnTo>
                    <a:close/>
                  </a:path>
                </a:pathLst>
              </a:custGeom>
              <a:solidFill>
                <a:schemeClr val="accent5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672" tIns="601672" rIns="163576" bIns="163576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300" kern="1200" dirty="0"/>
              </a:p>
            </p:txBody>
          </p:sp>
          <p:sp>
            <p:nvSpPr>
              <p:cNvPr id="17" name="Freeform: Shape 133">
                <a:extLst>
                  <a:ext uri="{FF2B5EF4-FFF2-40B4-BE49-F238E27FC236}">
                    <a16:creationId xmlns:a16="http://schemas.microsoft.com/office/drawing/2014/main" id="{F4D7EFFC-F043-0659-82F4-29DF6C45A8F3}"/>
                  </a:ext>
                </a:extLst>
              </p:cNvPr>
              <p:cNvSpPr/>
              <p:nvPr/>
            </p:nvSpPr>
            <p:spPr>
              <a:xfrm>
                <a:off x="6078312" y="3162594"/>
                <a:ext cx="580944" cy="580944"/>
              </a:xfrm>
              <a:custGeom>
                <a:avLst/>
                <a:gdLst>
                  <a:gd name="connsiteX0" fmla="*/ 0 w 1495755"/>
                  <a:gd name="connsiteY0" fmla="*/ 1495755 h 1495755"/>
                  <a:gd name="connsiteX1" fmla="*/ 1495755 w 1495755"/>
                  <a:gd name="connsiteY1" fmla="*/ 0 h 1495755"/>
                  <a:gd name="connsiteX2" fmla="*/ 1495755 w 1495755"/>
                  <a:gd name="connsiteY2" fmla="*/ 1495755 h 1495755"/>
                  <a:gd name="connsiteX3" fmla="*/ 0 w 1495755"/>
                  <a:gd name="connsiteY3" fmla="*/ 1495755 h 149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755" h="1495755">
                    <a:moveTo>
                      <a:pt x="0" y="0"/>
                    </a:moveTo>
                    <a:cubicBezTo>
                      <a:pt x="826083" y="0"/>
                      <a:pt x="1495755" y="669672"/>
                      <a:pt x="1495755" y="1495755"/>
                    </a:cubicBezTo>
                    <a:lnTo>
                      <a:pt x="0" y="1495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576" tIns="601672" rIns="601673" bIns="163576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300" kern="1200" dirty="0"/>
              </a:p>
            </p:txBody>
          </p:sp>
          <p:sp>
            <p:nvSpPr>
              <p:cNvPr id="18" name="Freeform: Shape 134">
                <a:extLst>
                  <a:ext uri="{FF2B5EF4-FFF2-40B4-BE49-F238E27FC236}">
                    <a16:creationId xmlns:a16="http://schemas.microsoft.com/office/drawing/2014/main" id="{C420BB30-3FB8-1F52-5A25-9EC5B9F79D5A}"/>
                  </a:ext>
                </a:extLst>
              </p:cNvPr>
              <p:cNvSpPr/>
              <p:nvPr/>
            </p:nvSpPr>
            <p:spPr>
              <a:xfrm>
                <a:off x="6078312" y="3746517"/>
                <a:ext cx="580944" cy="580944"/>
              </a:xfrm>
              <a:custGeom>
                <a:avLst/>
                <a:gdLst>
                  <a:gd name="connsiteX0" fmla="*/ 0 w 1495755"/>
                  <a:gd name="connsiteY0" fmla="*/ 1495755 h 1495755"/>
                  <a:gd name="connsiteX1" fmla="*/ 1495755 w 1495755"/>
                  <a:gd name="connsiteY1" fmla="*/ 0 h 1495755"/>
                  <a:gd name="connsiteX2" fmla="*/ 1495755 w 1495755"/>
                  <a:gd name="connsiteY2" fmla="*/ 1495755 h 1495755"/>
                  <a:gd name="connsiteX3" fmla="*/ 0 w 1495755"/>
                  <a:gd name="connsiteY3" fmla="*/ 1495755 h 149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755" h="1495755">
                    <a:moveTo>
                      <a:pt x="1495755" y="0"/>
                    </a:moveTo>
                    <a:cubicBezTo>
                      <a:pt x="1495755" y="826083"/>
                      <a:pt x="826083" y="1495755"/>
                      <a:pt x="0" y="1495755"/>
                    </a:cubicBezTo>
                    <a:lnTo>
                      <a:pt x="0" y="0"/>
                    </a:lnTo>
                    <a:lnTo>
                      <a:pt x="149575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576" tIns="163577" rIns="601673" bIns="601672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300" kern="1200" dirty="0"/>
              </a:p>
            </p:txBody>
          </p:sp>
          <p:sp>
            <p:nvSpPr>
              <p:cNvPr id="19" name="Freeform: Shape 135">
                <a:extLst>
                  <a:ext uri="{FF2B5EF4-FFF2-40B4-BE49-F238E27FC236}">
                    <a16:creationId xmlns:a16="http://schemas.microsoft.com/office/drawing/2014/main" id="{669E1C6D-FDB6-D16F-F2E3-451F13FC7F86}"/>
                  </a:ext>
                </a:extLst>
              </p:cNvPr>
              <p:cNvSpPr/>
              <p:nvPr/>
            </p:nvSpPr>
            <p:spPr>
              <a:xfrm>
                <a:off x="5501082" y="3746517"/>
                <a:ext cx="580944" cy="580944"/>
              </a:xfrm>
              <a:custGeom>
                <a:avLst/>
                <a:gdLst>
                  <a:gd name="connsiteX0" fmla="*/ 0 w 1495755"/>
                  <a:gd name="connsiteY0" fmla="*/ 1495755 h 1495755"/>
                  <a:gd name="connsiteX1" fmla="*/ 1495755 w 1495755"/>
                  <a:gd name="connsiteY1" fmla="*/ 0 h 1495755"/>
                  <a:gd name="connsiteX2" fmla="*/ 1495755 w 1495755"/>
                  <a:gd name="connsiteY2" fmla="*/ 1495755 h 1495755"/>
                  <a:gd name="connsiteX3" fmla="*/ 0 w 1495755"/>
                  <a:gd name="connsiteY3" fmla="*/ 1495755 h 149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5755" h="1495755">
                    <a:moveTo>
                      <a:pt x="1495755" y="1495755"/>
                    </a:moveTo>
                    <a:cubicBezTo>
                      <a:pt x="669672" y="1495755"/>
                      <a:pt x="0" y="826083"/>
                      <a:pt x="0" y="0"/>
                    </a:cubicBezTo>
                    <a:lnTo>
                      <a:pt x="1495755" y="0"/>
                    </a:lnTo>
                    <a:lnTo>
                      <a:pt x="1495755" y="1495755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1672" tIns="163576" rIns="163576" bIns="601672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300" kern="12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B4BD6E-C319-1294-93B1-B0684B8AC00E}"/>
                </a:ext>
              </a:extLst>
            </p:cNvPr>
            <p:cNvGrpSpPr/>
            <p:nvPr/>
          </p:nvGrpSpPr>
          <p:grpSpPr>
            <a:xfrm>
              <a:off x="5622758" y="3144202"/>
              <a:ext cx="946484" cy="946484"/>
              <a:chOff x="5637814" y="3299325"/>
              <a:chExt cx="915258" cy="91525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CDDEF1B-83A0-C7EB-4BD4-D3D0A32B86EF}"/>
                  </a:ext>
                </a:extLst>
              </p:cNvPr>
              <p:cNvSpPr/>
              <p:nvPr/>
            </p:nvSpPr>
            <p:spPr>
              <a:xfrm>
                <a:off x="5637814" y="3299325"/>
                <a:ext cx="915258" cy="915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C532C-D9F8-028A-4CEC-73138F7A9086}"/>
                  </a:ext>
                </a:extLst>
              </p:cNvPr>
              <p:cNvSpPr txBox="1"/>
              <p:nvPr/>
            </p:nvSpPr>
            <p:spPr>
              <a:xfrm>
                <a:off x="5650098" y="3687613"/>
                <a:ext cx="891804" cy="217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IMPLEMENTATION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US" sz="10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SCIENCE</a:t>
                </a:r>
                <a:endParaRPr lang="en-US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54F82E-9499-F5FB-F873-CEF54C84F93E}"/>
              </a:ext>
            </a:extLst>
          </p:cNvPr>
          <p:cNvGrpSpPr/>
          <p:nvPr/>
        </p:nvGrpSpPr>
        <p:grpSpPr>
          <a:xfrm>
            <a:off x="214471" y="1258335"/>
            <a:ext cx="831294" cy="831294"/>
            <a:chOff x="4818635" y="1514059"/>
            <a:chExt cx="914400" cy="9144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400E9B-388D-5964-8254-DD744508C661}"/>
                </a:ext>
              </a:extLst>
            </p:cNvPr>
            <p:cNvSpPr/>
            <p:nvPr/>
          </p:nvSpPr>
          <p:spPr>
            <a:xfrm>
              <a:off x="4818635" y="1514059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BD5019-B3B4-8C1B-AE21-CE52553D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1919" y="1715048"/>
              <a:ext cx="712985" cy="47614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218FFD-2BF3-77EE-5836-659383DC70F6}"/>
              </a:ext>
            </a:extLst>
          </p:cNvPr>
          <p:cNvGrpSpPr/>
          <p:nvPr/>
        </p:nvGrpSpPr>
        <p:grpSpPr>
          <a:xfrm>
            <a:off x="11048527" y="1258335"/>
            <a:ext cx="831294" cy="831294"/>
            <a:chOff x="4818635" y="1514059"/>
            <a:chExt cx="914400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1C38E9-9092-40D3-46B5-1CCB0D44AA3C}"/>
                </a:ext>
              </a:extLst>
            </p:cNvPr>
            <p:cNvSpPr/>
            <p:nvPr/>
          </p:nvSpPr>
          <p:spPr>
            <a:xfrm>
              <a:off x="4818635" y="1514059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703F84-00F8-E730-5795-7BE74563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977036" y="1681190"/>
              <a:ext cx="587690" cy="60516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E7A1D7-A8E1-264F-9A78-4036DDC2DE47}"/>
              </a:ext>
            </a:extLst>
          </p:cNvPr>
          <p:cNvGrpSpPr/>
          <p:nvPr/>
        </p:nvGrpSpPr>
        <p:grpSpPr>
          <a:xfrm>
            <a:off x="11048527" y="3441626"/>
            <a:ext cx="831294" cy="831294"/>
            <a:chOff x="4818635" y="1514059"/>
            <a:chExt cx="9144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08C7DD-BA3C-FDD9-26BA-9A88ABF28C89}"/>
                </a:ext>
              </a:extLst>
            </p:cNvPr>
            <p:cNvSpPr/>
            <p:nvPr/>
          </p:nvSpPr>
          <p:spPr>
            <a:xfrm>
              <a:off x="4818635" y="1514059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91E2B2-0B51-956E-7A8F-1BA7C009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988852" y="1599514"/>
              <a:ext cx="619119" cy="70721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6B6C78-AFEC-9E2D-456E-8F153890D9EB}"/>
              </a:ext>
            </a:extLst>
          </p:cNvPr>
          <p:cNvGrpSpPr/>
          <p:nvPr/>
        </p:nvGrpSpPr>
        <p:grpSpPr>
          <a:xfrm>
            <a:off x="214471" y="3441626"/>
            <a:ext cx="831294" cy="831294"/>
            <a:chOff x="4818635" y="1514059"/>
            <a:chExt cx="914400" cy="914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31CC10-54EE-DD49-1207-D7CD70CAFC95}"/>
                </a:ext>
              </a:extLst>
            </p:cNvPr>
            <p:cNvSpPr/>
            <p:nvPr/>
          </p:nvSpPr>
          <p:spPr>
            <a:xfrm>
              <a:off x="4818635" y="1514059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582C702-890B-5304-0DBC-359F84A75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945356" y="1666682"/>
              <a:ext cx="642290" cy="63562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52F301-7A21-F4D3-9E7D-29E3C848DD21}"/>
              </a:ext>
            </a:extLst>
          </p:cNvPr>
          <p:cNvGrpSpPr/>
          <p:nvPr/>
        </p:nvGrpSpPr>
        <p:grpSpPr>
          <a:xfrm>
            <a:off x="7078367" y="3504513"/>
            <a:ext cx="4237694" cy="594548"/>
            <a:chOff x="6671144" y="4009781"/>
            <a:chExt cx="4237694" cy="59454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010736-C195-B16B-264E-19ABC8214B4B}"/>
                </a:ext>
              </a:extLst>
            </p:cNvPr>
            <p:cNvSpPr/>
            <p:nvPr/>
          </p:nvSpPr>
          <p:spPr>
            <a:xfrm>
              <a:off x="6671144" y="4009781"/>
              <a:ext cx="4237694" cy="51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Service Integration &amp; Sustainability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025FEF-77A4-117B-D196-1C38D65441A0}"/>
                </a:ext>
              </a:extLst>
            </p:cNvPr>
            <p:cNvCxnSpPr>
              <a:cxnSpLocks/>
            </p:cNvCxnSpPr>
            <p:nvPr/>
          </p:nvCxnSpPr>
          <p:spPr>
            <a:xfrm>
              <a:off x="6686997" y="4604329"/>
              <a:ext cx="404098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B95541-E5A8-E1AA-0293-3F31755FD116}"/>
              </a:ext>
            </a:extLst>
          </p:cNvPr>
          <p:cNvGrpSpPr/>
          <p:nvPr/>
        </p:nvGrpSpPr>
        <p:grpSpPr>
          <a:xfrm>
            <a:off x="6736259" y="1271618"/>
            <a:ext cx="4452016" cy="1018066"/>
            <a:chOff x="6671144" y="4071702"/>
            <a:chExt cx="4452016" cy="101806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AEBBFFF-4200-D2B2-C646-5210D005A419}"/>
                </a:ext>
              </a:extLst>
            </p:cNvPr>
            <p:cNvGrpSpPr/>
            <p:nvPr/>
          </p:nvGrpSpPr>
          <p:grpSpPr>
            <a:xfrm>
              <a:off x="6671144" y="4071702"/>
              <a:ext cx="4452016" cy="1018066"/>
              <a:chOff x="6710126" y="3956133"/>
              <a:chExt cx="4452016" cy="101806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A9CE2D-B3D6-AC33-B715-C918EEDAA989}"/>
                  </a:ext>
                </a:extLst>
              </p:cNvPr>
              <p:cNvSpPr txBox="1"/>
              <p:nvPr/>
            </p:nvSpPr>
            <p:spPr>
              <a:xfrm>
                <a:off x="6742194" y="4574089"/>
                <a:ext cx="44199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9863" indent="-169863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B05465-A072-2C14-3050-ED106E6DF35E}"/>
                  </a:ext>
                </a:extLst>
              </p:cNvPr>
              <p:cNvSpPr/>
              <p:nvPr/>
            </p:nvSpPr>
            <p:spPr>
              <a:xfrm>
                <a:off x="6710126" y="3956133"/>
                <a:ext cx="4237694" cy="5125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accent2"/>
                    </a:solidFill>
                  </a:rPr>
                  <a:t>Delivering client-centered programs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8444CE-9E85-B921-D50D-6C0C8C45BA1E}"/>
                </a:ext>
              </a:extLst>
            </p:cNvPr>
            <p:cNvCxnSpPr>
              <a:cxnSpLocks/>
            </p:cNvCxnSpPr>
            <p:nvPr/>
          </p:nvCxnSpPr>
          <p:spPr>
            <a:xfrm>
              <a:off x="6686997" y="4608671"/>
              <a:ext cx="404098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BB8A31-5DD3-01B3-BB9D-3BA9753A1702}"/>
              </a:ext>
            </a:extLst>
          </p:cNvPr>
          <p:cNvGrpSpPr/>
          <p:nvPr/>
        </p:nvGrpSpPr>
        <p:grpSpPr>
          <a:xfrm>
            <a:off x="1177847" y="1417720"/>
            <a:ext cx="4237694" cy="512523"/>
            <a:chOff x="6671144" y="4009781"/>
            <a:chExt cx="4237694" cy="51252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F7DDD1B-46FF-C332-3D1C-22659A351490}"/>
                </a:ext>
              </a:extLst>
            </p:cNvPr>
            <p:cNvSpPr/>
            <p:nvPr/>
          </p:nvSpPr>
          <p:spPr>
            <a:xfrm>
              <a:off x="6671144" y="4009781"/>
              <a:ext cx="4237694" cy="512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Seeking generalizable insights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5358C16-CA5D-7CCD-D91C-8D42D8605DF6}"/>
                </a:ext>
              </a:extLst>
            </p:cNvPr>
            <p:cNvCxnSpPr>
              <a:cxnSpLocks/>
            </p:cNvCxnSpPr>
            <p:nvPr/>
          </p:nvCxnSpPr>
          <p:spPr>
            <a:xfrm>
              <a:off x="6703212" y="4522304"/>
              <a:ext cx="404098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2BBEA5-1226-E295-1C03-0C316660B4AC}"/>
              </a:ext>
            </a:extLst>
          </p:cNvPr>
          <p:cNvGrpSpPr/>
          <p:nvPr/>
        </p:nvGrpSpPr>
        <p:grpSpPr>
          <a:xfrm>
            <a:off x="1152802" y="3448088"/>
            <a:ext cx="4452016" cy="2189541"/>
            <a:chOff x="6671144" y="4009781"/>
            <a:chExt cx="4452016" cy="21895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8D05B8-389A-0856-7F01-5F5DF77527DD}"/>
                </a:ext>
              </a:extLst>
            </p:cNvPr>
            <p:cNvGrpSpPr/>
            <p:nvPr/>
          </p:nvGrpSpPr>
          <p:grpSpPr>
            <a:xfrm>
              <a:off x="6671144" y="4009781"/>
              <a:ext cx="4452016" cy="2189541"/>
              <a:chOff x="6710126" y="3894212"/>
              <a:chExt cx="4452016" cy="218954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1A66FAD-EA1D-2196-9D77-2BA24D81016E}"/>
                  </a:ext>
                </a:extLst>
              </p:cNvPr>
              <p:cNvSpPr txBox="1"/>
              <p:nvPr/>
            </p:nvSpPr>
            <p:spPr>
              <a:xfrm>
                <a:off x="6742194" y="4452537"/>
                <a:ext cx="441994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9863" indent="-169863">
                  <a:buClr>
                    <a:schemeClr val="accent3"/>
                  </a:buCl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Biomedical tools </a:t>
                </a:r>
                <a:r>
                  <a:rPr lang="en-US" sz="2000" dirty="0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(i.e., long-acting </a:t>
                </a:r>
                <a:r>
                  <a:rPr lang="en-US" sz="2000" dirty="0" err="1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PrEP</a:t>
                </a:r>
                <a:r>
                  <a:rPr lang="en-US" sz="2000" dirty="0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)</a:t>
                </a:r>
              </a:p>
              <a:p>
                <a:pPr marL="169863" indent="-169863">
                  <a:buClr>
                    <a:schemeClr val="accent3"/>
                  </a:buClr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AI tools </a:t>
                </a:r>
                <a:r>
                  <a:rPr lang="en-US" sz="2000" dirty="0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for client support, prediction analytics, HRH job aids, </a:t>
                </a:r>
                <a:r>
                  <a:rPr lang="en-US" sz="2000" dirty="0" err="1">
                    <a:latin typeface="+mj-lt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etc</a:t>
                </a:r>
                <a:endParaRPr lang="en-US" sz="2000" dirty="0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FE71EF2-0931-AB54-D619-CCBDAA05031B}"/>
                  </a:ext>
                </a:extLst>
              </p:cNvPr>
              <p:cNvSpPr/>
              <p:nvPr/>
            </p:nvSpPr>
            <p:spPr>
              <a:xfrm>
                <a:off x="6710126" y="3894212"/>
                <a:ext cx="4237694" cy="5125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accent3"/>
                    </a:solidFill>
                  </a:rPr>
                  <a:t>Scaling New Tools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719A56-62AF-6F8A-4742-4DCFF377145F}"/>
                </a:ext>
              </a:extLst>
            </p:cNvPr>
            <p:cNvCxnSpPr>
              <a:cxnSpLocks/>
            </p:cNvCxnSpPr>
            <p:nvPr/>
          </p:nvCxnSpPr>
          <p:spPr>
            <a:xfrm>
              <a:off x="6703212" y="4522304"/>
              <a:ext cx="404098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6814CA-D3E8-8BA7-CDE5-A1F10AD90D2C}"/>
              </a:ext>
            </a:extLst>
          </p:cNvPr>
          <p:cNvSpPr/>
          <p:nvPr/>
        </p:nvSpPr>
        <p:spPr>
          <a:xfrm>
            <a:off x="154311" y="5576505"/>
            <a:ext cx="11785670" cy="7085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Effective science is 1) fast, 2) focused on high-impact program priorities, 3) integrated within the core program PEPFAR supports, and 4) locally manage by NPHIs / local academics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CFCCF1D-8064-E48F-CA82-446B2E9CE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834" y="2077119"/>
            <a:ext cx="2513120" cy="1102246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1E437568-1DA9-09A6-0233-441E67BC3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22" y="4213745"/>
            <a:ext cx="1924196" cy="11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6DB637-A22D-13BE-9DDA-94104E51CA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273" y="1917427"/>
            <a:ext cx="1816833" cy="12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82FF8-6D00-F1F0-53FA-67A247499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latin typeface="+mn-lt"/>
              </a:rPr>
              <a:t>True or not, Implementation Science has reputation for being too slow….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5B2420-1593-750E-A992-82C6776A3EA8}"/>
              </a:ext>
            </a:extLst>
          </p:cNvPr>
          <p:cNvCxnSpPr>
            <a:cxnSpLocks/>
          </p:cNvCxnSpPr>
          <p:nvPr/>
        </p:nvCxnSpPr>
        <p:spPr>
          <a:xfrm>
            <a:off x="8004313" y="1247500"/>
            <a:ext cx="9371" cy="52363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8D2862-D753-C7A4-7FCE-42BE3C421428}"/>
              </a:ext>
            </a:extLst>
          </p:cNvPr>
          <p:cNvSpPr txBox="1"/>
          <p:nvPr/>
        </p:nvSpPr>
        <p:spPr>
          <a:xfrm>
            <a:off x="3678487" y="1562464"/>
            <a:ext cx="470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 OF SYNC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F03A0A-E94E-9A56-FAB9-39D0DFC1D36E}"/>
              </a:ext>
            </a:extLst>
          </p:cNvPr>
          <p:cNvSpPr txBox="1"/>
          <p:nvPr/>
        </p:nvSpPr>
        <p:spPr>
          <a:xfrm>
            <a:off x="8003720" y="1568243"/>
            <a:ext cx="470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 OF THE LOOP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2A603-315F-85F2-737E-B3BB018C732E}"/>
              </a:ext>
            </a:extLst>
          </p:cNvPr>
          <p:cNvSpPr txBox="1"/>
          <p:nvPr/>
        </p:nvSpPr>
        <p:spPr>
          <a:xfrm>
            <a:off x="491213" y="4052263"/>
            <a:ext cx="329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Ex. Unable to evaluate intro of CAB-LA because access to commodity delayed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EDA15-49B4-0C79-5AE6-BEC4A3F90257}"/>
              </a:ext>
            </a:extLst>
          </p:cNvPr>
          <p:cNvSpPr txBox="1"/>
          <p:nvPr/>
        </p:nvSpPr>
        <p:spPr>
          <a:xfrm>
            <a:off x="8391159" y="4095293"/>
            <a:ext cx="375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Ex. Asking right questions, but outside of program settings ( &amp;  timelines)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BD49F-14C8-69E7-7FAF-8B030EBC8676}"/>
              </a:ext>
            </a:extLst>
          </p:cNvPr>
          <p:cNvCxnSpPr>
            <a:cxnSpLocks/>
          </p:cNvCxnSpPr>
          <p:nvPr/>
        </p:nvCxnSpPr>
        <p:spPr>
          <a:xfrm>
            <a:off x="4050291" y="1271201"/>
            <a:ext cx="9371" cy="52363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93F7CB3-51ED-C714-4E55-4080FA8A326F}"/>
              </a:ext>
            </a:extLst>
          </p:cNvPr>
          <p:cNvSpPr txBox="1"/>
          <p:nvPr/>
        </p:nvSpPr>
        <p:spPr>
          <a:xfrm>
            <a:off x="4524186" y="4895425"/>
            <a:ext cx="30150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Ex. Getting the wrong balance between Rigor and Relevance!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E51DE-C0EA-46F3-E17A-5C6D4F287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5990"/>
          <a:stretch/>
        </p:blipFill>
        <p:spPr>
          <a:xfrm rot="20342173">
            <a:off x="8711863" y="2329721"/>
            <a:ext cx="2724646" cy="110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C278A-8382-577A-AF60-D4E5CF281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6794">
            <a:off x="792362" y="2207302"/>
            <a:ext cx="2148566" cy="1550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ACD6F-820E-A45A-3A96-09AAC3E557C5}"/>
              </a:ext>
            </a:extLst>
          </p:cNvPr>
          <p:cNvSpPr txBox="1"/>
          <p:nvPr/>
        </p:nvSpPr>
        <p:spPr>
          <a:xfrm>
            <a:off x="105640" y="1579298"/>
            <a:ext cx="372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OUT OF OUR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39F6B-F2E6-0EBF-D2C6-482290F68C22}"/>
              </a:ext>
            </a:extLst>
          </p:cNvPr>
          <p:cNvSpPr txBox="1"/>
          <p:nvPr/>
        </p:nvSpPr>
        <p:spPr>
          <a:xfrm rot="1493446">
            <a:off x="2061915" y="2623358"/>
            <a:ext cx="136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B9381-6C9C-29F6-C226-8C8661DA2EDD}"/>
              </a:ext>
            </a:extLst>
          </p:cNvPr>
          <p:cNvSpPr txBox="1"/>
          <p:nvPr/>
        </p:nvSpPr>
        <p:spPr>
          <a:xfrm rot="933941">
            <a:off x="2024609" y="2673087"/>
            <a:ext cx="129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⁁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1DCDC5-604C-7D63-8C19-98EA207F9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229" y="2249179"/>
            <a:ext cx="2701618" cy="23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9205</TotalTime>
  <Words>1497</Words>
  <Application>Microsoft Office PowerPoint</Application>
  <PresentationFormat>Widescreen</PresentationFormat>
  <Paragraphs>140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Open Sans</vt:lpstr>
      <vt:lpstr>Open Sans Light</vt:lpstr>
      <vt:lpstr>Source Sans Pro</vt:lpstr>
      <vt:lpstr>Verdana</vt:lpstr>
      <vt:lpstr>-webkit-standard</vt:lpstr>
      <vt:lpstr>Wingdings</vt:lpstr>
      <vt:lpstr>IAS2023</vt:lpstr>
      <vt:lpstr>Accelerating PEPFAR Science: Doing Science more swiftly  (&amp; Sustainably)</vt:lpstr>
      <vt:lpstr>PEPFAR’s Impact</vt:lpstr>
      <vt:lpstr>In 2012, most PEPFAR supported countries had less than 60% of PLHIV on ART  In 2022, many are above 80% coverage </vt:lpstr>
      <vt:lpstr>Still substantial progress needed to end HIV epidemic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Implications:</vt:lpstr>
      <vt:lpstr> Thank You </vt:lpstr>
      <vt:lpstr>PEPFAR at AIDS 2024 Munich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in the HIV Response: Assessing Status and Charting the Way Forward</dc:title>
  <dc:creator>Debbie Stenoien</dc:creator>
  <cp:lastModifiedBy>Preview 10 Rack 2</cp:lastModifiedBy>
  <cp:revision>13</cp:revision>
  <dcterms:created xsi:type="dcterms:W3CDTF">2024-06-27T20:13:02Z</dcterms:created>
  <dcterms:modified xsi:type="dcterms:W3CDTF">2024-07-20T05:46:56Z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2024-07-09T15:44:09Z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90528ace-ffd7-4945-b568-ccad75e7b914</vt:lpwstr>
  </property>
  <property fmtid="{D5CDD505-2E9C-101B-9397-08002B2CF9AE}" pid="8" name="MSIP_Label_1665d9ee-429a-4d5f-97cc-cfb56e044a6e_ContentBits">
    <vt:lpwstr>0</vt:lpwstr>
  </property>
</Properties>
</file>