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80" r:id="rId4"/>
  </p:sldMasterIdLst>
  <p:notesMasterIdLst>
    <p:notesMasterId r:id="rId15"/>
  </p:notesMasterIdLst>
  <p:sldIdLst>
    <p:sldId id="266" r:id="rId5"/>
    <p:sldId id="259" r:id="rId6"/>
    <p:sldId id="261" r:id="rId7"/>
    <p:sldId id="267" r:id="rId8"/>
    <p:sldId id="268" r:id="rId9"/>
    <p:sldId id="270" r:id="rId10"/>
    <p:sldId id="271" r:id="rId11"/>
    <p:sldId id="272" r:id="rId12"/>
    <p:sldId id="273" r:id="rId13"/>
    <p:sldId id="275"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490543-EE9B-48BD-A7BB-0C3DA2A3B689}" v="3" dt="2024-07-20T09:32:50.7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34"/>
    <p:restoredTop sz="57814" autoAdjust="0"/>
  </p:normalViewPr>
  <p:slideViewPr>
    <p:cSldViewPr snapToGrid="0" snapToObjects="1">
      <p:cViewPr varScale="1">
        <p:scale>
          <a:sx n="69" d="100"/>
          <a:sy n="69" d="100"/>
        </p:scale>
        <p:origin x="2418" y="6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8" y="0"/>
            <a:ext cx="3037840" cy="466435"/>
          </a:xfrm>
          <a:prstGeom prst="rect">
            <a:avLst/>
          </a:prstGeom>
        </p:spPr>
        <p:txBody>
          <a:bodyPr vert="horz" lIns="91440" tIns="45720" rIns="91440" bIns="45720" rtlCol="0"/>
          <a:lstStyle>
            <a:lvl1pPr algn="r">
              <a:defRPr sz="1200"/>
            </a:lvl1pPr>
          </a:lstStyle>
          <a:p>
            <a:fld id="{AC4D20E5-D8F7-594B-9D91-F763D43B9AF7}" type="datetimeFigureOut">
              <a:rPr lang="en-GB" smtClean="0"/>
              <a:t>20/07/2024</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1440" tIns="45720" rIns="91440" bIns="45720" rtlCol="0" anchor="b"/>
          <a:lstStyle>
            <a:lvl1pPr algn="r">
              <a:defRPr sz="1200"/>
            </a:lvl1pPr>
          </a:lstStyle>
          <a:p>
            <a:fld id="{1BE8DCDC-D13C-2549-BE6A-717E9EED41AD}" type="slidenum">
              <a:rPr lang="en-GB" smtClean="0"/>
              <a:t>‹#›</a:t>
            </a:fld>
            <a:endParaRPr lang="en-GB"/>
          </a:p>
        </p:txBody>
      </p:sp>
    </p:spTree>
    <p:extLst>
      <p:ext uri="{BB962C8B-B14F-4D97-AF65-F5344CB8AC3E}">
        <p14:creationId xmlns:p14="http://schemas.microsoft.com/office/powerpoint/2010/main" val="379232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H" dirty="0"/>
              <a:t>Today, I have the please to introduce our brand new exciting implementation science Supplement, </a:t>
            </a:r>
            <a:r>
              <a:rPr lang="en-US" dirty="0"/>
              <a:t>“Implementation research and the HIV response: Taking stock and charting the way forward”</a:t>
            </a:r>
            <a:r>
              <a:rPr lang="en-CH" dirty="0"/>
              <a:t>, launched in JIAS – the Journal of the International AIDS Society, and guest-edited by </a:t>
            </a:r>
            <a:r>
              <a:rPr lang="en-US" dirty="0"/>
              <a:t>Elvin H. Geng, Eleanor </a:t>
            </a:r>
            <a:r>
              <a:rPr lang="en-US" dirty="0" err="1"/>
              <a:t>Magongo</a:t>
            </a:r>
            <a:r>
              <a:rPr lang="en-US" dirty="0"/>
              <a:t> </a:t>
            </a:r>
            <a:r>
              <a:rPr lang="en-US" dirty="0" err="1"/>
              <a:t>Namusoke</a:t>
            </a:r>
            <a:r>
              <a:rPr lang="en-US" dirty="0"/>
              <a:t>, Bohdan </a:t>
            </a:r>
            <a:r>
              <a:rPr lang="en-US" dirty="0" err="1"/>
              <a:t>Nosyk</a:t>
            </a:r>
            <a:r>
              <a:rPr lang="en-CH" dirty="0"/>
              <a:t>.</a:t>
            </a:r>
          </a:p>
        </p:txBody>
      </p:sp>
      <p:sp>
        <p:nvSpPr>
          <p:cNvPr id="4" name="Slide Number Placeholder 3"/>
          <p:cNvSpPr>
            <a:spLocks noGrp="1"/>
          </p:cNvSpPr>
          <p:nvPr>
            <p:ph type="sldNum" sz="quarter" idx="5"/>
          </p:nvPr>
        </p:nvSpPr>
        <p:spPr/>
        <p:txBody>
          <a:bodyPr/>
          <a:lstStyle/>
          <a:p>
            <a:fld id="{1BE8DCDC-D13C-2549-BE6A-717E9EED41AD}" type="slidenum">
              <a:rPr lang="en-GB" smtClean="0"/>
              <a:t>1</a:t>
            </a:fld>
            <a:endParaRPr lang="en-GB"/>
          </a:p>
        </p:txBody>
      </p:sp>
    </p:spTree>
    <p:extLst>
      <p:ext uri="{BB962C8B-B14F-4D97-AF65-F5344CB8AC3E}">
        <p14:creationId xmlns:p14="http://schemas.microsoft.com/office/powerpoint/2010/main" val="32431646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Embracing implementation research is a key strategy to meet current challenges and advance a person-centered and efficient response to HIV. The studies in this supplement demonstrate successful steps toward the practical application of scientific tools from implementation science to address real-world contemporary challenges in HIV treatment and prevention. Thank you for your attention.</a:t>
            </a:r>
            <a:endParaRPr lang="en-CH" dirty="0"/>
          </a:p>
        </p:txBody>
      </p:sp>
      <p:sp>
        <p:nvSpPr>
          <p:cNvPr id="4" name="Slide Number Placeholder 3"/>
          <p:cNvSpPr>
            <a:spLocks noGrp="1"/>
          </p:cNvSpPr>
          <p:nvPr>
            <p:ph type="sldNum" sz="quarter" idx="5"/>
          </p:nvPr>
        </p:nvSpPr>
        <p:spPr/>
        <p:txBody>
          <a:bodyPr/>
          <a:lstStyle/>
          <a:p>
            <a:fld id="{1BE8DCDC-D13C-2549-BE6A-717E9EED41AD}" type="slidenum">
              <a:rPr lang="en-GB" smtClean="0"/>
              <a:t>10</a:t>
            </a:fld>
            <a:endParaRPr lang="en-GB"/>
          </a:p>
        </p:txBody>
      </p:sp>
    </p:spTree>
    <p:extLst>
      <p:ext uri="{BB962C8B-B14F-4D97-AF65-F5344CB8AC3E}">
        <p14:creationId xmlns:p14="http://schemas.microsoft.com/office/powerpoint/2010/main" val="2002317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H" dirty="0"/>
              <a:t>As an Open-Access Journal, JIAS offers all content free-of-charge to users. To access the supplement, you can scan the QR code or go to the JIAS website. </a:t>
            </a:r>
          </a:p>
        </p:txBody>
      </p:sp>
      <p:sp>
        <p:nvSpPr>
          <p:cNvPr id="4" name="Slide Number Placeholder 3"/>
          <p:cNvSpPr>
            <a:spLocks noGrp="1"/>
          </p:cNvSpPr>
          <p:nvPr>
            <p:ph type="sldNum" sz="quarter" idx="5"/>
          </p:nvPr>
        </p:nvSpPr>
        <p:spPr/>
        <p:txBody>
          <a:bodyPr/>
          <a:lstStyle/>
          <a:p>
            <a:fld id="{1BE8DCDC-D13C-2549-BE6A-717E9EED41AD}" type="slidenum">
              <a:rPr lang="en-GB" smtClean="0"/>
              <a:t>2</a:t>
            </a:fld>
            <a:endParaRPr lang="en-GB"/>
          </a:p>
        </p:txBody>
      </p:sp>
    </p:spTree>
    <p:extLst>
      <p:ext uri="{BB962C8B-B14F-4D97-AF65-F5344CB8AC3E}">
        <p14:creationId xmlns:p14="http://schemas.microsoft.com/office/powerpoint/2010/main" val="1438433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H" dirty="0"/>
              <a:t>Now, let’s take a closer look at this Supplement: </a:t>
            </a:r>
            <a:r>
              <a:rPr lang="en-US" dirty="0"/>
              <a:t>Many countries have reached or are nearing the UNAIDS 95-95-95 goals. However, challenges remain. Certain populations are still not being reached effectively and</a:t>
            </a:r>
            <a:r>
              <a:rPr lang="en-CH" dirty="0"/>
              <a:t> remain are outside of mainstream health services. </a:t>
            </a:r>
            <a:endParaRPr lang="en-US" dirty="0"/>
          </a:p>
          <a:p>
            <a:endParaRPr lang="en-US" dirty="0"/>
          </a:p>
          <a:p>
            <a:r>
              <a:rPr lang="en-CH" dirty="0"/>
              <a:t>So where do we go from here</a:t>
            </a:r>
            <a:r>
              <a:rPr lang="en-US" dirty="0"/>
              <a:t> and how can we ensure continued progress</a:t>
            </a:r>
            <a:r>
              <a:rPr lang="en-CH" dirty="0"/>
              <a:t>? We need a shift in scientific and strategic direction:  </a:t>
            </a:r>
          </a:p>
          <a:p>
            <a:pPr marL="171450" indent="-171450">
              <a:buFont typeface="Arial" panose="020B0604020202020204" pitchFamily="34" charset="0"/>
              <a:buChar char="•"/>
            </a:pPr>
            <a:r>
              <a:rPr lang="en-CH" dirty="0"/>
              <a:t>First, p</a:t>
            </a:r>
            <a:r>
              <a:rPr lang="en-US" dirty="0" err="1"/>
              <a:t>rogrammes</a:t>
            </a:r>
            <a:r>
              <a:rPr lang="en-US" dirty="0"/>
              <a:t> must </a:t>
            </a:r>
            <a:r>
              <a:rPr lang="en-US" b="1" dirty="0"/>
              <a:t>advance equitable reach </a:t>
            </a:r>
            <a:r>
              <a:rPr lang="en-US" dirty="0"/>
              <a:t>to ensure that HIV services meet the needs of </a:t>
            </a:r>
            <a:r>
              <a:rPr lang="en-CH" dirty="0"/>
              <a:t>hard-to-reach </a:t>
            </a:r>
            <a:r>
              <a:rPr lang="en-US" dirty="0"/>
              <a:t>populations and contexts. </a:t>
            </a:r>
          </a:p>
          <a:p>
            <a:pPr marL="171450" indent="-171450">
              <a:buFont typeface="Arial" panose="020B0604020202020204" pitchFamily="34" charset="0"/>
              <a:buChar char="•"/>
            </a:pPr>
            <a:r>
              <a:rPr lang="en-CH" dirty="0"/>
              <a:t>Second, w</a:t>
            </a:r>
            <a:r>
              <a:rPr lang="en-US" dirty="0"/>
              <a:t>e must </a:t>
            </a:r>
            <a:r>
              <a:rPr lang="en-US" b="1" dirty="0"/>
              <a:t>shift to sustainable systems</a:t>
            </a:r>
            <a:r>
              <a:rPr lang="en-CH" b="1" dirty="0"/>
              <a:t> </a:t>
            </a:r>
            <a:r>
              <a:rPr lang="en-US" b="1" dirty="0"/>
              <a:t>embedded within policy and economic commitments</a:t>
            </a:r>
            <a:r>
              <a:rPr lang="en-CH" b="1" dirty="0"/>
              <a:t>, globally</a:t>
            </a:r>
            <a:r>
              <a:rPr lang="en-US" dirty="0"/>
              <a:t>. </a:t>
            </a:r>
          </a:p>
          <a:p>
            <a:pPr marL="171450" indent="-171450">
              <a:buFont typeface="Arial" panose="020B0604020202020204" pitchFamily="34" charset="0"/>
              <a:buChar char="•"/>
            </a:pPr>
            <a:r>
              <a:rPr lang="en-CH" dirty="0"/>
              <a:t>Last</a:t>
            </a:r>
            <a:r>
              <a:rPr lang="en-US" dirty="0"/>
              <a:t>, we need to transition from a sole focus on HIV to </a:t>
            </a:r>
            <a:r>
              <a:rPr lang="en-US" b="1" dirty="0"/>
              <a:t>integrated services for other health conditions </a:t>
            </a:r>
            <a:r>
              <a:rPr lang="en-CH" b="1" dirty="0"/>
              <a:t>and</a:t>
            </a:r>
            <a:r>
              <a:rPr lang="en-US" b="1" dirty="0"/>
              <a:t> push for universal health coverage, </a:t>
            </a:r>
            <a:r>
              <a:rPr lang="en-US" b="0" dirty="0"/>
              <a:t>ensuring comprehensive care for all individuals</a:t>
            </a:r>
            <a:endParaRPr lang="en-CH" b="0" dirty="0"/>
          </a:p>
        </p:txBody>
      </p:sp>
      <p:sp>
        <p:nvSpPr>
          <p:cNvPr id="4" name="Slide Number Placeholder 3"/>
          <p:cNvSpPr>
            <a:spLocks noGrp="1"/>
          </p:cNvSpPr>
          <p:nvPr>
            <p:ph type="sldNum" sz="quarter" idx="5"/>
          </p:nvPr>
        </p:nvSpPr>
        <p:spPr/>
        <p:txBody>
          <a:bodyPr/>
          <a:lstStyle/>
          <a:p>
            <a:fld id="{1BE8DCDC-D13C-2549-BE6A-717E9EED41AD}" type="slidenum">
              <a:rPr lang="en-GB" smtClean="0"/>
              <a:t>3</a:t>
            </a:fld>
            <a:endParaRPr lang="en-GB"/>
          </a:p>
        </p:txBody>
      </p:sp>
    </p:spTree>
    <p:extLst>
      <p:ext uri="{BB962C8B-B14F-4D97-AF65-F5344CB8AC3E}">
        <p14:creationId xmlns:p14="http://schemas.microsoft.com/office/powerpoint/2010/main" val="272922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H" dirty="0"/>
              <a:t>I</a:t>
            </a:r>
            <a:r>
              <a:rPr lang="en-US" dirty="0" err="1"/>
              <a:t>mplementation</a:t>
            </a:r>
            <a:r>
              <a:rPr lang="en-US" dirty="0"/>
              <a:t> research is well-positioned to address this new generation of challenges and is more needed than ever.</a:t>
            </a:r>
            <a:r>
              <a:rPr lang="en-CH" dirty="0"/>
              <a:t> </a:t>
            </a:r>
            <a:r>
              <a:rPr lang="en-US" dirty="0"/>
              <a:t>Implementation science aims to provide valid, rigorous and generalizable insights on using interventions with greater reach, equity, sustainability and efficiency.</a:t>
            </a:r>
            <a:endParaRPr lang="en-CH" dirty="0"/>
          </a:p>
          <a:p>
            <a:endParaRPr lang="en-CH" dirty="0"/>
          </a:p>
          <a:p>
            <a:r>
              <a:rPr lang="en-US" dirty="0"/>
              <a:t>We received more than 100 submissions for this supplement and accepted 12 articles</a:t>
            </a:r>
          </a:p>
          <a:p>
            <a:pPr marL="171450" indent="-171450">
              <a:buFontTx/>
              <a:buChar char="-"/>
            </a:pPr>
            <a:r>
              <a:rPr lang="en-US" dirty="0"/>
              <a:t>These articles </a:t>
            </a:r>
            <a:r>
              <a:rPr lang="en-CH" dirty="0"/>
              <a:t>cover a wide range of interventions, </a:t>
            </a:r>
            <a:r>
              <a:rPr lang="en-US" dirty="0"/>
              <a:t>including HIV self-testing, </a:t>
            </a:r>
            <a:r>
              <a:rPr lang="en-US" dirty="0" err="1"/>
              <a:t>PrEP</a:t>
            </a:r>
            <a:r>
              <a:rPr lang="en-US" dirty="0"/>
              <a:t>, and retention in care for people on ART.</a:t>
            </a:r>
          </a:p>
          <a:p>
            <a:pPr marL="171450" indent="-171450">
              <a:buFontTx/>
              <a:buChar char="-"/>
            </a:pPr>
            <a:r>
              <a:rPr lang="en-US" dirty="0"/>
              <a:t>The studies applied innovative implementation science methods, such as the Consolidated Framework for Implementation Research (CFIR) and Normalization Process Theory (NPT).</a:t>
            </a:r>
          </a:p>
          <a:p>
            <a:pPr marL="171450" indent="-171450">
              <a:buFontTx/>
              <a:buChar char="-"/>
            </a:pPr>
            <a:r>
              <a:rPr lang="en-US" dirty="0"/>
              <a:t>The articles offer insights from implementations in five world regions.</a:t>
            </a:r>
          </a:p>
          <a:p>
            <a:pPr marL="0" indent="0">
              <a:buFontTx/>
              <a:buNone/>
            </a:pPr>
            <a:endParaRPr lang="en-US" dirty="0"/>
          </a:p>
          <a:p>
            <a:r>
              <a:rPr lang="en-US" dirty="0"/>
              <a:t>So we hope this collection will contribute to answering fundamental implementation science questions about achieving greater reach, sustaining services in challenging times, and integrating services into public systems.</a:t>
            </a:r>
            <a:endParaRPr lang="en-CH" dirty="0"/>
          </a:p>
          <a:p>
            <a:r>
              <a:rPr lang="en-CH" dirty="0"/>
              <a:t>In addition, </a:t>
            </a:r>
            <a:r>
              <a:rPr lang="en-US" dirty="0"/>
              <a:t>the supplement aims to </a:t>
            </a:r>
            <a:r>
              <a:rPr lang="en-CH" dirty="0"/>
              <a:t>provide </a:t>
            </a:r>
            <a:r>
              <a:rPr lang="en-US" dirty="0"/>
              <a:t>a critical</a:t>
            </a:r>
            <a:r>
              <a:rPr lang="en-CH" dirty="0"/>
              <a:t> </a:t>
            </a:r>
            <a:r>
              <a:rPr lang="en-US" dirty="0"/>
              <a:t>testing ground to assess and refine implementation science</a:t>
            </a:r>
            <a:r>
              <a:rPr lang="en-CH" dirty="0"/>
              <a:t> </a:t>
            </a:r>
            <a:r>
              <a:rPr lang="en-US" dirty="0"/>
              <a:t>methods to optimally deliver actionable insights for real-world</a:t>
            </a:r>
            <a:r>
              <a:rPr lang="en-CH" dirty="0"/>
              <a:t> </a:t>
            </a:r>
            <a:r>
              <a:rPr lang="en-US" dirty="0"/>
              <a:t>problems and help us achieve greater epidemic control. Is the</a:t>
            </a:r>
            <a:r>
              <a:rPr lang="en-CH" dirty="0"/>
              <a:t> </a:t>
            </a:r>
            <a:r>
              <a:rPr lang="en-US" dirty="0"/>
              <a:t>HIV research community up to the task?</a:t>
            </a:r>
          </a:p>
          <a:p>
            <a:endParaRPr lang="en-CH" dirty="0"/>
          </a:p>
        </p:txBody>
      </p:sp>
      <p:sp>
        <p:nvSpPr>
          <p:cNvPr id="4" name="Slide Number Placeholder 3"/>
          <p:cNvSpPr>
            <a:spLocks noGrp="1"/>
          </p:cNvSpPr>
          <p:nvPr>
            <p:ph type="sldNum" sz="quarter" idx="5"/>
          </p:nvPr>
        </p:nvSpPr>
        <p:spPr/>
        <p:txBody>
          <a:bodyPr/>
          <a:lstStyle/>
          <a:p>
            <a:fld id="{1BE8DCDC-D13C-2549-BE6A-717E9EED41AD}" type="slidenum">
              <a:rPr lang="en-GB" smtClean="0"/>
              <a:t>4</a:t>
            </a:fld>
            <a:endParaRPr lang="en-GB"/>
          </a:p>
        </p:txBody>
      </p:sp>
    </p:spTree>
    <p:extLst>
      <p:ext uri="{BB962C8B-B14F-4D97-AF65-F5344CB8AC3E}">
        <p14:creationId xmlns:p14="http://schemas.microsoft.com/office/powerpoint/2010/main" val="4238164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highlight>
                  <a:srgbClr val="FFFFFF"/>
                </a:highlight>
                <a:latin typeface="+mn-lt"/>
              </a:rPr>
              <a:t>Several of the studies focus on innovative strategies to extend the reach and efficiency of HIV testing—a critical step needed to close remaining gaps in the public health response.</a:t>
            </a:r>
            <a:endParaRPr lang="en-CH" b="0" i="0" dirty="0">
              <a:solidFill>
                <a:srgbClr val="000000"/>
              </a:solidFill>
              <a:effectLst/>
              <a:highlight>
                <a:srgbClr val="FFFFFF"/>
              </a:highlight>
              <a:latin typeface="+mn-lt"/>
            </a:endParaRPr>
          </a:p>
          <a:p>
            <a:endParaRPr lang="en-CH" b="0" i="0" dirty="0">
              <a:solidFill>
                <a:srgbClr val="000000"/>
              </a:solidFill>
              <a:effectLst/>
              <a:highlight>
                <a:srgbClr val="FFFFFF"/>
              </a:highlight>
              <a:latin typeface="Open Sans" panose="020B0606030504020204" pitchFamily="34" charset="0"/>
            </a:endParaRPr>
          </a:p>
          <a:p>
            <a:r>
              <a:rPr lang="en-US" b="1" dirty="0"/>
              <a:t>Roy </a:t>
            </a:r>
            <a:r>
              <a:rPr lang="en-US" b="1" dirty="0" err="1"/>
              <a:t>Paladhi</a:t>
            </a:r>
            <a:r>
              <a:rPr lang="en-US" b="1" dirty="0"/>
              <a:t> et al </a:t>
            </a:r>
            <a:r>
              <a:rPr lang="en-US" b="0" dirty="0"/>
              <a:t>demonstrated that distributing self-testing kits to partners of people newly diagnosed with HIV was equivalent to the standard of care in which in-person HIV testing is offered to contacts, and thus offering a route to greater efficiency in partner-assisted services.</a:t>
            </a:r>
          </a:p>
          <a:p>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H" b="1" dirty="0">
                <a:latin typeface="+mn-lt"/>
              </a:rPr>
              <a:t>Sharma at al </a:t>
            </a:r>
            <a:r>
              <a:rPr lang="en-CH" dirty="0">
                <a:latin typeface="+mn-lt"/>
              </a:rPr>
              <a:t>found that p</a:t>
            </a:r>
            <a:r>
              <a:rPr lang="en-US" dirty="0" err="1">
                <a:latin typeface="+mn-lt"/>
              </a:rPr>
              <a:t>roviding</a:t>
            </a:r>
            <a:r>
              <a:rPr lang="en-US" dirty="0">
                <a:latin typeface="+mn-lt"/>
              </a:rPr>
              <a:t> HIV testing via assisted partner services to </a:t>
            </a:r>
            <a:r>
              <a:rPr lang="en-CH" b="0" i="0" dirty="0">
                <a:solidFill>
                  <a:srgbClr val="212121"/>
                </a:solidFill>
                <a:effectLst/>
                <a:highlight>
                  <a:srgbClr val="FFFFFF"/>
                </a:highlight>
                <a:latin typeface="+mn-lt"/>
              </a:rPr>
              <a:t>f</a:t>
            </a:r>
            <a:r>
              <a:rPr lang="en-US" b="0" i="0" dirty="0" err="1">
                <a:solidFill>
                  <a:srgbClr val="212121"/>
                </a:solidFill>
                <a:effectLst/>
                <a:highlight>
                  <a:srgbClr val="FFFFFF"/>
                </a:highlight>
                <a:latin typeface="+mn-lt"/>
              </a:rPr>
              <a:t>emale</a:t>
            </a:r>
            <a:r>
              <a:rPr lang="en-US" b="0" i="0" dirty="0">
                <a:solidFill>
                  <a:srgbClr val="212121"/>
                </a:solidFill>
                <a:effectLst/>
                <a:highlight>
                  <a:srgbClr val="FFFFFF"/>
                </a:highlight>
                <a:latin typeface="+mn-lt"/>
              </a:rPr>
              <a:t> partners of male partners</a:t>
            </a:r>
            <a:r>
              <a:rPr lang="en-CH" b="0" i="0" dirty="0">
                <a:solidFill>
                  <a:srgbClr val="212121"/>
                </a:solidFill>
                <a:effectLst/>
                <a:highlight>
                  <a:srgbClr val="FFFFFF"/>
                </a:highlight>
                <a:latin typeface="+mn-lt"/>
              </a:rPr>
              <a:t> (FPP)</a:t>
            </a:r>
            <a:r>
              <a:rPr lang="en-US" dirty="0">
                <a:latin typeface="+mn-lt"/>
              </a:rPr>
              <a:t> is a safe and effective strategy to identify newly diagnosed females and achieve high linkage and retention to ART</a:t>
            </a:r>
            <a:r>
              <a:rPr lang="en-CH" dirty="0">
                <a:latin typeface="+mn-lt"/>
              </a:rPr>
              <a:t>.</a:t>
            </a:r>
          </a:p>
          <a:p>
            <a:endParaRPr lang="en-CH"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potential for internet-based strategies in Asia for reach was highlighted by the paper from </a:t>
            </a:r>
            <a:r>
              <a:rPr lang="en-US" b="1" dirty="0"/>
              <a:t>Nguyen et al</a:t>
            </a:r>
            <a:r>
              <a:rPr lang="en-US" dirty="0"/>
              <a:t>. Their study on over 17,000 individuals in Vietnam demonstrated the successful implementation of a web-based HIV self-testing </a:t>
            </a:r>
            <a:r>
              <a:rPr lang="en-US" dirty="0" err="1"/>
              <a:t>programme</a:t>
            </a:r>
            <a:r>
              <a:rPr lang="en-US" dirty="0"/>
              <a:t>. This approach allowed for a significant expansion of HIV testing at a subnational level without requiring in-person contact, thereby reaching individuals who are reluctant to engage with standard health services.</a:t>
            </a:r>
            <a:endParaRPr lang="en-CH" dirty="0"/>
          </a:p>
          <a:p>
            <a:endParaRPr lang="en-US" dirty="0"/>
          </a:p>
          <a:p>
            <a:endParaRPr lang="en-CH" dirty="0"/>
          </a:p>
          <a:p>
            <a:endParaRPr lang="en-CH" dirty="0"/>
          </a:p>
        </p:txBody>
      </p:sp>
      <p:sp>
        <p:nvSpPr>
          <p:cNvPr id="4" name="Slide Number Placeholder 3"/>
          <p:cNvSpPr>
            <a:spLocks noGrp="1"/>
          </p:cNvSpPr>
          <p:nvPr>
            <p:ph type="sldNum" sz="quarter" idx="5"/>
          </p:nvPr>
        </p:nvSpPr>
        <p:spPr/>
        <p:txBody>
          <a:bodyPr/>
          <a:lstStyle/>
          <a:p>
            <a:fld id="{1BE8DCDC-D13C-2549-BE6A-717E9EED41AD}" type="slidenum">
              <a:rPr lang="en-GB" smtClean="0"/>
              <a:t>5</a:t>
            </a:fld>
            <a:endParaRPr lang="en-GB"/>
          </a:p>
        </p:txBody>
      </p:sp>
    </p:spTree>
    <p:extLst>
      <p:ext uri="{BB962C8B-B14F-4D97-AF65-F5344CB8AC3E}">
        <p14:creationId xmlns:p14="http://schemas.microsoft.com/office/powerpoint/2010/main" val="2887186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highlight>
                  <a:srgbClr val="FFFFFF"/>
                </a:highlight>
                <a:latin typeface="Open Sans" panose="020B0606030504020204" pitchFamily="34" charset="0"/>
              </a:rPr>
              <a:t>Three papers in this supplement provide key information about the implementation and integration of novel HIV interventions into practice environments. Each study was guided by implementation research frameworks that help connect findings with wider literature (including those outside of HIV). </a:t>
            </a:r>
          </a:p>
          <a:p>
            <a:endParaRPr lang="en-US" b="0" i="0" dirty="0">
              <a:solidFill>
                <a:srgbClr val="000000"/>
              </a:solidFill>
              <a:effectLst/>
              <a:highlight>
                <a:srgbClr val="FFFFFF"/>
              </a:highlight>
              <a:latin typeface="Open Sans" panose="020B0606030504020204" pitchFamily="34" charset="0"/>
            </a:endParaRPr>
          </a:p>
          <a:p>
            <a:r>
              <a:rPr lang="en-US" b="1" dirty="0" err="1"/>
              <a:t>Vanhamel</a:t>
            </a:r>
            <a:r>
              <a:rPr lang="en-US" b="1" dirty="0"/>
              <a:t> et al. </a:t>
            </a:r>
            <a:r>
              <a:rPr lang="en-US" dirty="0"/>
              <a:t>used extended Normalization Process Theory (NPT) to explain </a:t>
            </a:r>
            <a:r>
              <a:rPr lang="en-US" dirty="0" err="1"/>
              <a:t>PrEP</a:t>
            </a:r>
            <a:r>
              <a:rPr lang="en-US" dirty="0"/>
              <a:t> integration into HIV clinics in Belgium through interviews with clinic staff and observations. This study shows that wider adoption of a novel intervention is not simply replication at scale, but instead an adaptive process where individual clinics must be given sufficient leeway to innovate. </a:t>
            </a:r>
            <a:endParaRPr lang="en-CH" dirty="0"/>
          </a:p>
          <a:p>
            <a:endParaRPr lang="en-CH" dirty="0">
              <a:latin typeface="+mn-lt"/>
            </a:endParaRPr>
          </a:p>
          <a:p>
            <a:r>
              <a:rPr lang="en-US" b="1" dirty="0" err="1">
                <a:latin typeface="+mn-lt"/>
              </a:rPr>
              <a:t>Chapuma</a:t>
            </a:r>
            <a:r>
              <a:rPr lang="en-US" b="1" dirty="0">
                <a:latin typeface="+mn-lt"/>
              </a:rPr>
              <a:t> et al</a:t>
            </a:r>
            <a:r>
              <a:rPr lang="en-US" dirty="0">
                <a:latin typeface="+mn-lt"/>
              </a:rPr>
              <a:t>. used a narrative synthesis to identify failure points in early infant diagnosis and treatment (using deductive coding from CFIR), as well as Proctor's actor, action, action target framework to develop </a:t>
            </a:r>
            <a:r>
              <a:rPr lang="en-US" dirty="0"/>
              <a:t>concrete recommendations directed at policymakers, providers and </a:t>
            </a:r>
            <a:r>
              <a:rPr lang="en-CH" dirty="0"/>
              <a:t>clients</a:t>
            </a:r>
            <a:r>
              <a:rPr lang="en-US" dirty="0"/>
              <a:t>.</a:t>
            </a:r>
          </a:p>
          <a:p>
            <a:endParaRPr lang="en-US" dirty="0">
              <a:latin typeface="+mn-lt"/>
            </a:endParaRPr>
          </a:p>
          <a:p>
            <a:r>
              <a:rPr lang="en-US" b="0" i="0" dirty="0">
                <a:solidFill>
                  <a:srgbClr val="000000"/>
                </a:solidFill>
                <a:effectLst/>
                <a:highlight>
                  <a:srgbClr val="FFFFFF"/>
                </a:highlight>
                <a:latin typeface="+mn-lt"/>
              </a:rPr>
              <a:t>In a study focused on integrating long-acting injectable antiretroviral formulations into HIV care in the United States, </a:t>
            </a:r>
            <a:r>
              <a:rPr lang="en-US" b="1" i="0" dirty="0">
                <a:solidFill>
                  <a:srgbClr val="000000"/>
                </a:solidFill>
                <a:effectLst/>
                <a:highlight>
                  <a:srgbClr val="FFFFFF"/>
                </a:highlight>
                <a:latin typeface="+mn-lt"/>
              </a:rPr>
              <a:t>Nadia Nguyen</a:t>
            </a:r>
            <a:r>
              <a:rPr lang="en-US" b="0" i="0" dirty="0">
                <a:solidFill>
                  <a:srgbClr val="000000"/>
                </a:solidFill>
                <a:effectLst/>
                <a:highlight>
                  <a:srgbClr val="FFFFFF"/>
                </a:highlight>
                <a:latin typeface="+mn-lt"/>
              </a:rPr>
              <a:t> et al. used CFIR to conduct a cross-sectional survey of 38 clinics. The study found clinics were most interested in technical assistance to address workflow development, payor challenges, staffing shortages for patient coordination and demand generation. </a:t>
            </a:r>
            <a:endParaRPr lang="en-CH" dirty="0"/>
          </a:p>
        </p:txBody>
      </p:sp>
      <p:sp>
        <p:nvSpPr>
          <p:cNvPr id="4" name="Slide Number Placeholder 3"/>
          <p:cNvSpPr>
            <a:spLocks noGrp="1"/>
          </p:cNvSpPr>
          <p:nvPr>
            <p:ph type="sldNum" sz="quarter" idx="5"/>
          </p:nvPr>
        </p:nvSpPr>
        <p:spPr/>
        <p:txBody>
          <a:bodyPr/>
          <a:lstStyle/>
          <a:p>
            <a:fld id="{1BE8DCDC-D13C-2549-BE6A-717E9EED41AD}" type="slidenum">
              <a:rPr lang="en-GB" smtClean="0"/>
              <a:t>6</a:t>
            </a:fld>
            <a:endParaRPr lang="en-GB"/>
          </a:p>
        </p:txBody>
      </p:sp>
    </p:spTree>
    <p:extLst>
      <p:ext uri="{BB962C8B-B14F-4D97-AF65-F5344CB8AC3E}">
        <p14:creationId xmlns:p14="http://schemas.microsoft.com/office/powerpoint/2010/main" val="949661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crucial role of implementation research in the HIV response is provide methods to develop strategies that align with the needs and preferences of both providers and patients. By doing so, these strategies are more likely to be adopted and effectively implemented.</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b="1" dirty="0" err="1"/>
              <a:t>Mugambi</a:t>
            </a:r>
            <a:r>
              <a:rPr lang="en-US" b="1" dirty="0"/>
              <a:t> et al. </a:t>
            </a:r>
            <a:r>
              <a:rPr lang="en-US" dirty="0"/>
              <a:t>use</a:t>
            </a:r>
            <a:r>
              <a:rPr lang="en-CH" dirty="0"/>
              <a:t> </a:t>
            </a:r>
            <a:r>
              <a:rPr lang="en-US" dirty="0"/>
              <a:t>a discrete choice experiment</a:t>
            </a:r>
            <a:r>
              <a:rPr lang="en-CH" dirty="0"/>
              <a:t> </a:t>
            </a:r>
            <a:r>
              <a:rPr lang="en-US" dirty="0"/>
              <a:t>to assess the attributes that</a:t>
            </a:r>
            <a:r>
              <a:rPr lang="en-CH" dirty="0"/>
              <a:t> </a:t>
            </a:r>
            <a:r>
              <a:rPr lang="en-US" dirty="0"/>
              <a:t>pregnant women want from HIV prevention services delivered</a:t>
            </a:r>
            <a:r>
              <a:rPr lang="en-CH" dirty="0"/>
              <a:t> </a:t>
            </a:r>
            <a:r>
              <a:rPr lang="en-US" dirty="0"/>
              <a:t>in pharmacies.</a:t>
            </a:r>
            <a:endParaRPr lang="en-CH" dirty="0"/>
          </a:p>
          <a:p>
            <a:pPr marL="342900" indent="-342900">
              <a:buFont typeface="Arial" panose="020B0604020202020204" pitchFamily="34" charset="0"/>
              <a:buChar char="•"/>
            </a:pPr>
            <a:r>
              <a:rPr lang="en-US" b="1" dirty="0" err="1"/>
              <a:t>Velloza</a:t>
            </a:r>
            <a:r>
              <a:rPr lang="en-US" b="1" dirty="0"/>
              <a:t> et al. </a:t>
            </a:r>
            <a:r>
              <a:rPr lang="en-US" dirty="0"/>
              <a:t>drew from human-</a:t>
            </a:r>
            <a:r>
              <a:rPr lang="en-US" dirty="0" err="1"/>
              <a:t>centred</a:t>
            </a:r>
            <a:r>
              <a:rPr lang="en-US" dirty="0"/>
              <a:t> design to adapt a peer counselling approach to </a:t>
            </a:r>
            <a:r>
              <a:rPr lang="en-US" dirty="0" err="1"/>
              <a:t>PrEP</a:t>
            </a:r>
            <a:r>
              <a:rPr lang="en-US" dirty="0"/>
              <a:t> delivery settings in South Africa.</a:t>
            </a:r>
            <a:endParaRPr lang="en-CH" dirty="0"/>
          </a:p>
          <a:p>
            <a:pPr marL="342900" indent="-342900">
              <a:buFont typeface="Arial" panose="020B0604020202020204" pitchFamily="34" charset="0"/>
              <a:buChar char="•"/>
            </a:pPr>
            <a:r>
              <a:rPr lang="en-US" dirty="0"/>
              <a:t>The </a:t>
            </a:r>
            <a:r>
              <a:rPr lang="en-CH" dirty="0" err="1"/>
              <a:t>comme</a:t>
            </a:r>
            <a:r>
              <a:rPr lang="en-US" dirty="0"/>
              <a:t>n</a:t>
            </a:r>
            <a:r>
              <a:rPr lang="en-CH" dirty="0" err="1"/>
              <a:t>tary</a:t>
            </a:r>
            <a:r>
              <a:rPr lang="en-US" dirty="0"/>
              <a:t> by </a:t>
            </a:r>
            <a:r>
              <a:rPr lang="en-US" b="1" dirty="0"/>
              <a:t>Tan et al.</a:t>
            </a:r>
            <a:r>
              <a:rPr lang="en-US" dirty="0"/>
              <a:t> </a:t>
            </a:r>
            <a:r>
              <a:rPr lang="en-CH" dirty="0"/>
              <a:t>discusses </a:t>
            </a:r>
            <a:r>
              <a:rPr lang="en-US" dirty="0"/>
              <a:t>how citizen science approaches can be leveraged to spur equity in HIV implementation science. </a:t>
            </a:r>
            <a:endParaRPr lang="en-CH" dirty="0"/>
          </a:p>
          <a:p>
            <a:pPr marL="342900" indent="-342900">
              <a:buFont typeface="Arial" panose="020B0604020202020204" pitchFamily="34" charset="0"/>
              <a:buChar char="•"/>
            </a:pPr>
            <a:r>
              <a:rPr lang="en-US" b="1" dirty="0" err="1"/>
              <a:t>Chhun</a:t>
            </a:r>
            <a:r>
              <a:rPr lang="en-US" b="1" dirty="0"/>
              <a:t> et al </a:t>
            </a:r>
            <a:r>
              <a:rPr lang="en-US" dirty="0"/>
              <a:t>provide a report that applies such new standards</a:t>
            </a:r>
            <a:r>
              <a:rPr lang="en-CH" dirty="0"/>
              <a:t>,</a:t>
            </a:r>
            <a:r>
              <a:rPr lang="en-US" dirty="0"/>
              <a:t> FRAME in this case</a:t>
            </a:r>
            <a:r>
              <a:rPr lang="en-CH" dirty="0"/>
              <a:t>,</a:t>
            </a:r>
            <a:r>
              <a:rPr lang="en-US" dirty="0"/>
              <a:t> to provider perceptions of improved implementation of a stepped care intervention for ART retention in youth</a:t>
            </a:r>
            <a:r>
              <a:rPr lang="en-CH" dirty="0"/>
              <a:t>. </a:t>
            </a:r>
            <a:r>
              <a:rPr lang="en-US" dirty="0"/>
              <a:t> </a:t>
            </a:r>
            <a:endParaRPr lang="en-CH" dirty="0"/>
          </a:p>
          <a:p>
            <a:r>
              <a:rPr lang="en-US" dirty="0"/>
              <a:t> </a:t>
            </a:r>
            <a:endParaRPr lang="en-CH" dirty="0"/>
          </a:p>
        </p:txBody>
      </p:sp>
      <p:sp>
        <p:nvSpPr>
          <p:cNvPr id="4" name="Slide Number Placeholder 3"/>
          <p:cNvSpPr>
            <a:spLocks noGrp="1"/>
          </p:cNvSpPr>
          <p:nvPr>
            <p:ph type="sldNum" sz="quarter" idx="5"/>
          </p:nvPr>
        </p:nvSpPr>
        <p:spPr/>
        <p:txBody>
          <a:bodyPr/>
          <a:lstStyle/>
          <a:p>
            <a:fld id="{1BE8DCDC-D13C-2549-BE6A-717E9EED41AD}" type="slidenum">
              <a:rPr lang="en-GB" smtClean="0"/>
              <a:t>7</a:t>
            </a:fld>
            <a:endParaRPr lang="en-GB"/>
          </a:p>
        </p:txBody>
      </p:sp>
    </p:spTree>
    <p:extLst>
      <p:ext uri="{BB962C8B-B14F-4D97-AF65-F5344CB8AC3E}">
        <p14:creationId xmlns:p14="http://schemas.microsoft.com/office/powerpoint/2010/main" val="3409796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Simulation modelling for decision analysis and cost-effectiveness offers great promise for implementation and to date has been underutilized in the field of implementation research addressing HIV</a:t>
            </a:r>
            <a:r>
              <a:rPr lang="en-CH" dirty="0"/>
              <a:t>.</a:t>
            </a:r>
            <a:endParaRPr lang="en-US" dirty="0"/>
          </a:p>
          <a:p>
            <a:endParaRPr lang="en-CH" dirty="0"/>
          </a:p>
          <a:p>
            <a:pPr marL="171450" indent="-171450">
              <a:buFont typeface="Arial" panose="020B0604020202020204" pitchFamily="34" charset="0"/>
              <a:buChar char="•"/>
            </a:pPr>
            <a:r>
              <a:rPr lang="en-US" b="1" dirty="0"/>
              <a:t>Enns et al. </a:t>
            </a:r>
            <a:r>
              <a:rPr lang="en-US" dirty="0"/>
              <a:t>demonstrated the utility of simulation modelling to project potential outcomes of a selection of evidence-based implementation interventions in HIV testing and </a:t>
            </a:r>
            <a:r>
              <a:rPr lang="en-US" dirty="0" err="1"/>
              <a:t>PrEP.</a:t>
            </a:r>
            <a:r>
              <a:rPr lang="en-US" dirty="0"/>
              <a:t> This study highlights the scalability of interventions as a key determinant of their impact at the city level</a:t>
            </a:r>
            <a:r>
              <a:rPr lang="en-CH" dirty="0"/>
              <a:t>.</a:t>
            </a:r>
          </a:p>
        </p:txBody>
      </p:sp>
      <p:sp>
        <p:nvSpPr>
          <p:cNvPr id="4" name="Slide Number Placeholder 3"/>
          <p:cNvSpPr>
            <a:spLocks noGrp="1"/>
          </p:cNvSpPr>
          <p:nvPr>
            <p:ph type="sldNum" sz="quarter" idx="5"/>
          </p:nvPr>
        </p:nvSpPr>
        <p:spPr/>
        <p:txBody>
          <a:bodyPr/>
          <a:lstStyle/>
          <a:p>
            <a:fld id="{1BE8DCDC-D13C-2549-BE6A-717E9EED41AD}" type="slidenum">
              <a:rPr lang="en-GB" smtClean="0"/>
              <a:t>8</a:t>
            </a:fld>
            <a:endParaRPr lang="en-GB"/>
          </a:p>
        </p:txBody>
      </p:sp>
    </p:spTree>
    <p:extLst>
      <p:ext uri="{BB962C8B-B14F-4D97-AF65-F5344CB8AC3E}">
        <p14:creationId xmlns:p14="http://schemas.microsoft.com/office/powerpoint/2010/main" val="1860458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H" dirty="0"/>
              <a:t>Lastly, the Supplement also </a:t>
            </a:r>
            <a:r>
              <a:rPr lang="en-US" dirty="0"/>
              <a:t>include</a:t>
            </a:r>
            <a:r>
              <a:rPr lang="en-CH" dirty="0"/>
              <a:t>s</a:t>
            </a:r>
            <a:r>
              <a:rPr lang="en-US" dirty="0"/>
              <a:t> a piece that takes stock of the global implementation research landscape. </a:t>
            </a:r>
          </a:p>
          <a:p>
            <a:endParaRPr lang="en-US" b="1" dirty="0"/>
          </a:p>
          <a:p>
            <a:r>
              <a:rPr lang="en-US" b="1" dirty="0" err="1"/>
              <a:t>Lujintanon</a:t>
            </a:r>
            <a:r>
              <a:rPr lang="en-US" b="1" dirty="0"/>
              <a:t> et al. </a:t>
            </a:r>
            <a:r>
              <a:rPr lang="en-US" dirty="0"/>
              <a:t>call attention to gaps in the applied implementation research literature, highlighting that strategies most often target patients or providers, and that approaches that act at a higher level on processes and systems—and mostly at the level of policymakers—often are lacking.</a:t>
            </a:r>
            <a:endParaRPr lang="en-CH" dirty="0"/>
          </a:p>
        </p:txBody>
      </p:sp>
      <p:sp>
        <p:nvSpPr>
          <p:cNvPr id="4" name="Slide Number Placeholder 3"/>
          <p:cNvSpPr>
            <a:spLocks noGrp="1"/>
          </p:cNvSpPr>
          <p:nvPr>
            <p:ph type="sldNum" sz="quarter" idx="5"/>
          </p:nvPr>
        </p:nvSpPr>
        <p:spPr/>
        <p:txBody>
          <a:bodyPr/>
          <a:lstStyle/>
          <a:p>
            <a:fld id="{1BE8DCDC-D13C-2549-BE6A-717E9EED41AD}" type="slidenum">
              <a:rPr lang="en-GB" smtClean="0"/>
              <a:t>9</a:t>
            </a:fld>
            <a:endParaRPr lang="en-GB"/>
          </a:p>
        </p:txBody>
      </p:sp>
    </p:spTree>
    <p:extLst>
      <p:ext uri="{BB962C8B-B14F-4D97-AF65-F5344CB8AC3E}">
        <p14:creationId xmlns:p14="http://schemas.microsoft.com/office/powerpoint/2010/main" val="21627725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A036256-88BA-8785-FE2B-B0F96E0CA49E}"/>
              </a:ext>
            </a:extLst>
          </p:cNvPr>
          <p:cNvPicPr>
            <a:picLocks noChangeAspect="1"/>
          </p:cNvPicPr>
          <p:nvPr userDrawn="1"/>
        </p:nvPicPr>
        <p:blipFill>
          <a:blip r:embed="rId2"/>
          <a:stretch>
            <a:fillRect/>
          </a:stretch>
        </p:blipFill>
        <p:spPr>
          <a:xfrm>
            <a:off x="10677365" y="6108340"/>
            <a:ext cx="1294564" cy="755816"/>
          </a:xfrm>
          <a:prstGeom prst="rect">
            <a:avLst/>
          </a:prstGeom>
        </p:spPr>
      </p:pic>
      <p:sp>
        <p:nvSpPr>
          <p:cNvPr id="14" name="Rectangle 13">
            <a:extLst>
              <a:ext uri="{FF2B5EF4-FFF2-40B4-BE49-F238E27FC236}">
                <a16:creationId xmlns:a16="http://schemas.microsoft.com/office/drawing/2014/main" id="{60E06508-29B0-CD26-5E55-B30DFEB51329}"/>
              </a:ext>
            </a:extLst>
          </p:cNvPr>
          <p:cNvSpPr/>
          <p:nvPr userDrawn="1"/>
        </p:nvSpPr>
        <p:spPr>
          <a:xfrm>
            <a:off x="0" y="0"/>
            <a:ext cx="12192000" cy="16652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7" name="Title 1">
            <a:extLst>
              <a:ext uri="{FF2B5EF4-FFF2-40B4-BE49-F238E27FC236}">
                <a16:creationId xmlns:a16="http://schemas.microsoft.com/office/drawing/2014/main" id="{1EAEC98C-6D09-7F42-88C1-4A9DE544669A}"/>
              </a:ext>
            </a:extLst>
          </p:cNvPr>
          <p:cNvSpPr>
            <a:spLocks noGrp="1"/>
          </p:cNvSpPr>
          <p:nvPr>
            <p:ph type="title"/>
          </p:nvPr>
        </p:nvSpPr>
        <p:spPr>
          <a:xfrm>
            <a:off x="4116391" y="1214750"/>
            <a:ext cx="7357341" cy="4893704"/>
          </a:xfrm>
          <a:prstGeom prst="rect">
            <a:avLst/>
          </a:prstGeom>
        </p:spPr>
        <p:txBody>
          <a:bodyPr lIns="0" tIns="0" rIns="0" bIns="0" anchor="t" anchorCtr="0">
            <a:normAutofit/>
          </a:bodyPr>
          <a:lstStyle>
            <a:lvl1pPr>
              <a:defRPr sz="6000"/>
            </a:lvl1pPr>
          </a:lstStyle>
          <a:p>
            <a:r>
              <a:rPr lang="en-US" noProof="0"/>
              <a:t>Click to edit Master title style</a:t>
            </a:r>
            <a:endParaRPr lang="en-GB" noProof="0"/>
          </a:p>
        </p:txBody>
      </p:sp>
      <p:sp>
        <p:nvSpPr>
          <p:cNvPr id="12" name="TextBox 11">
            <a:extLst>
              <a:ext uri="{FF2B5EF4-FFF2-40B4-BE49-F238E27FC236}">
                <a16:creationId xmlns:a16="http://schemas.microsoft.com/office/drawing/2014/main" id="{8B69231F-CE46-B143-A02F-F3089167ACB3}"/>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16" name="TextBox 15">
            <a:extLst>
              <a:ext uri="{FF2B5EF4-FFF2-40B4-BE49-F238E27FC236}">
                <a16:creationId xmlns:a16="http://schemas.microsoft.com/office/drawing/2014/main" id="{92A26220-484C-E021-DC95-3F0DB777000E}"/>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extBox 17">
            <a:extLst>
              <a:ext uri="{FF2B5EF4-FFF2-40B4-BE49-F238E27FC236}">
                <a16:creationId xmlns:a16="http://schemas.microsoft.com/office/drawing/2014/main" id="{58538053-F5FF-0EEB-86C2-6343D0DDDCD0}"/>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pic>
        <p:nvPicPr>
          <p:cNvPr id="3" name="Picture 2">
            <a:extLst>
              <a:ext uri="{FF2B5EF4-FFF2-40B4-BE49-F238E27FC236}">
                <a16:creationId xmlns:a16="http://schemas.microsoft.com/office/drawing/2014/main" id="{433650E2-923F-C3D8-A779-3D63B9AD3BB0}"/>
              </a:ext>
            </a:extLst>
          </p:cNvPr>
          <p:cNvPicPr>
            <a:picLocks noChangeAspect="1"/>
          </p:cNvPicPr>
          <p:nvPr userDrawn="1"/>
        </p:nvPicPr>
        <p:blipFill>
          <a:blip r:embed="rId3"/>
          <a:srcRect/>
          <a:stretch/>
        </p:blipFill>
        <p:spPr>
          <a:xfrm>
            <a:off x="247672" y="4060719"/>
            <a:ext cx="3553019" cy="2287762"/>
          </a:xfrm>
          <a:prstGeom prst="rect">
            <a:avLst/>
          </a:prstGeom>
        </p:spPr>
      </p:pic>
      <p:pic>
        <p:nvPicPr>
          <p:cNvPr id="20" name="Picture 19">
            <a:extLst>
              <a:ext uri="{FF2B5EF4-FFF2-40B4-BE49-F238E27FC236}">
                <a16:creationId xmlns:a16="http://schemas.microsoft.com/office/drawing/2014/main" id="{DB1003BC-2DBC-50F0-53BB-5291084D702E}"/>
              </a:ext>
            </a:extLst>
          </p:cNvPr>
          <p:cNvPicPr>
            <a:picLocks noChangeAspect="1"/>
          </p:cNvPicPr>
          <p:nvPr userDrawn="1"/>
        </p:nvPicPr>
        <p:blipFill>
          <a:blip r:embed="rId4"/>
          <a:stretch>
            <a:fillRect/>
          </a:stretch>
        </p:blipFill>
        <p:spPr>
          <a:xfrm rot="10800000">
            <a:off x="0" y="0"/>
            <a:ext cx="3600000" cy="3600000"/>
          </a:xfrm>
          <a:prstGeom prst="rect">
            <a:avLst/>
          </a:prstGeom>
        </p:spPr>
      </p:pic>
    </p:spTree>
    <p:extLst>
      <p:ext uri="{BB962C8B-B14F-4D97-AF65-F5344CB8AC3E}">
        <p14:creationId xmlns:p14="http://schemas.microsoft.com/office/powerpoint/2010/main" val="3091970221"/>
      </p:ext>
    </p:extLst>
  </p:cSld>
  <p:clrMapOvr>
    <a:masterClrMapping/>
  </p:clrMapOvr>
  <p:extLst>
    <p:ext uri="{DCECCB84-F9BA-43D5-87BE-67443E8EF086}">
      <p15:sldGuideLst xmlns:p15="http://schemas.microsoft.com/office/powerpoint/2012/main">
        <p15:guide id="1" pos="3840">
          <p15:clr>
            <a:srgbClr val="FBAE40"/>
          </p15:clr>
        </p15:guide>
        <p15:guide id="2" pos="243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with Caption 2">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781E5A-04E2-570D-F8A8-B5F8613DC551}"/>
              </a:ext>
            </a:extLst>
          </p:cNvPr>
          <p:cNvPicPr>
            <a:picLocks noChangeAspect="1"/>
          </p:cNvPicPr>
          <p:nvPr userDrawn="1"/>
        </p:nvPicPr>
        <p:blipFill>
          <a:blip r:embed="rId2"/>
          <a:stretch>
            <a:fillRect/>
          </a:stretch>
        </p:blipFill>
        <p:spPr>
          <a:xfrm>
            <a:off x="6115313" y="6230592"/>
            <a:ext cx="1017076" cy="593808"/>
          </a:xfrm>
          <a:prstGeom prst="rect">
            <a:avLst/>
          </a:prstGeom>
        </p:spPr>
      </p:pic>
      <p:sp>
        <p:nvSpPr>
          <p:cNvPr id="8" name="Text Placeholder 7">
            <a:extLst>
              <a:ext uri="{FF2B5EF4-FFF2-40B4-BE49-F238E27FC236}">
                <a16:creationId xmlns:a16="http://schemas.microsoft.com/office/drawing/2014/main" id="{22D4093A-7AF9-304D-AE6D-F745B4F0164D}"/>
              </a:ext>
            </a:extLst>
          </p:cNvPr>
          <p:cNvSpPr>
            <a:spLocks noGrp="1"/>
          </p:cNvSpPr>
          <p:nvPr>
            <p:ph type="body" sz="quarter" idx="13" hasCustomPrompt="1"/>
          </p:nvPr>
        </p:nvSpPr>
        <p:spPr>
          <a:xfrm>
            <a:off x="442915" y="3256767"/>
            <a:ext cx="5437188" cy="2944008"/>
          </a:xfrm>
          <a:prstGeom prst="rect">
            <a:avLst/>
          </a:prstGeom>
        </p:spPr>
        <p:txBody>
          <a:bodyPr lIns="0" tIns="0" rIns="0" bIns="0" anchor="t"/>
          <a:lstStyle>
            <a:lvl1pPr marL="0" indent="0">
              <a:buNone/>
              <a:defRPr sz="2000"/>
            </a:lvl1pPr>
          </a:lstStyle>
          <a:p>
            <a:pPr lvl="0"/>
            <a:r>
              <a:rPr lang="en-GB" noProof="0"/>
              <a:t>Nulla quis lorem ut libero malesuada feugiat. Curabitur non nulla sit amet nisl tempus convallis quis ac lectus.</a:t>
            </a:r>
          </a:p>
        </p:txBody>
      </p:sp>
      <p:sp>
        <p:nvSpPr>
          <p:cNvPr id="11" name="Title 10">
            <a:extLst>
              <a:ext uri="{FF2B5EF4-FFF2-40B4-BE49-F238E27FC236}">
                <a16:creationId xmlns:a16="http://schemas.microsoft.com/office/drawing/2014/main" id="{22C07795-8A1B-4F48-ADAF-7475467E7A60}"/>
              </a:ext>
            </a:extLst>
          </p:cNvPr>
          <p:cNvSpPr>
            <a:spLocks noGrp="1"/>
          </p:cNvSpPr>
          <p:nvPr>
            <p:ph type="title"/>
          </p:nvPr>
        </p:nvSpPr>
        <p:spPr>
          <a:xfrm>
            <a:off x="442913" y="1665294"/>
            <a:ext cx="5437187" cy="1428641"/>
          </a:xfrm>
          <a:prstGeom prst="rect">
            <a:avLst/>
          </a:prstGeom>
        </p:spPr>
        <p:txBody>
          <a:bodyPr lIns="0" tIns="0" rIns="0" bIns="0" anchor="b"/>
          <a:lstStyle/>
          <a:p>
            <a:r>
              <a:rPr lang="en-US" noProof="0"/>
              <a:t>Click to edit Master title style</a:t>
            </a:r>
            <a:endParaRPr lang="en-GB" noProof="0"/>
          </a:p>
        </p:txBody>
      </p:sp>
      <p:sp>
        <p:nvSpPr>
          <p:cNvPr id="9" name="TextBox 8">
            <a:extLst>
              <a:ext uri="{FF2B5EF4-FFF2-40B4-BE49-F238E27FC236}">
                <a16:creationId xmlns:a16="http://schemas.microsoft.com/office/drawing/2014/main" id="{655BEA16-9E9F-0D4A-9C31-85DAC460949F}"/>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5" name="TextBox 14">
            <a:extLst>
              <a:ext uri="{FF2B5EF4-FFF2-40B4-BE49-F238E27FC236}">
                <a16:creationId xmlns:a16="http://schemas.microsoft.com/office/drawing/2014/main" id="{2A3A0912-00E9-3E4E-9381-0A5C958C62D2}"/>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DD43CCD-AAFC-B847-BF0F-B7E2A805F6E1}"/>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pic>
        <p:nvPicPr>
          <p:cNvPr id="2" name="Picture 1">
            <a:extLst>
              <a:ext uri="{FF2B5EF4-FFF2-40B4-BE49-F238E27FC236}">
                <a16:creationId xmlns:a16="http://schemas.microsoft.com/office/drawing/2014/main" id="{05FD00EE-BA8D-4911-16EE-CA53007DC878}"/>
              </a:ext>
            </a:extLst>
          </p:cNvPr>
          <p:cNvPicPr>
            <a:picLocks noChangeAspect="1"/>
          </p:cNvPicPr>
          <p:nvPr userDrawn="1"/>
        </p:nvPicPr>
        <p:blipFill>
          <a:blip r:embed="rId3"/>
          <a:srcRect/>
          <a:stretch/>
        </p:blipFill>
        <p:spPr>
          <a:xfrm rot="10800000">
            <a:off x="7620000" y="0"/>
            <a:ext cx="4572000" cy="6858000"/>
          </a:xfrm>
          <a:prstGeom prst="rect">
            <a:avLst/>
          </a:prstGeom>
        </p:spPr>
      </p:pic>
      <p:sp>
        <p:nvSpPr>
          <p:cNvPr id="10" name="Picture Placeholder 9">
            <a:extLst>
              <a:ext uri="{FF2B5EF4-FFF2-40B4-BE49-F238E27FC236}">
                <a16:creationId xmlns:a16="http://schemas.microsoft.com/office/drawing/2014/main" id="{A12FA691-34E1-B147-9F45-2CFB053A59B9}"/>
              </a:ext>
            </a:extLst>
          </p:cNvPr>
          <p:cNvSpPr>
            <a:spLocks noGrp="1"/>
          </p:cNvSpPr>
          <p:nvPr>
            <p:ph type="pic" sz="quarter" idx="14"/>
          </p:nvPr>
        </p:nvSpPr>
        <p:spPr>
          <a:xfrm>
            <a:off x="6310800" y="1137600"/>
            <a:ext cx="4734000" cy="4579200"/>
          </a:xfrm>
          <a:prstGeom prst="rect">
            <a:avLst/>
          </a:prstGeom>
          <a:solidFill>
            <a:schemeClr val="accent2"/>
          </a:solidFill>
        </p:spPr>
        <p:txBody>
          <a:bodyPr lIns="0" tIns="0" rIns="0" bIns="0" anchor="ctr"/>
          <a:lstStyle>
            <a:lvl1pPr marL="0" indent="0" algn="ctr">
              <a:buNone/>
              <a:defRPr/>
            </a:lvl1pPr>
          </a:lstStyle>
          <a:p>
            <a:r>
              <a:rPr lang="en-US" noProof="0"/>
              <a:t>Click icon to add picture</a:t>
            </a:r>
            <a:endParaRPr lang="en-GB" noProof="0"/>
          </a:p>
        </p:txBody>
      </p:sp>
    </p:spTree>
    <p:extLst>
      <p:ext uri="{BB962C8B-B14F-4D97-AF65-F5344CB8AC3E}">
        <p14:creationId xmlns:p14="http://schemas.microsoft.com/office/powerpoint/2010/main" val="4047838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Image and Content - Pattern 1">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D3C2E83-2051-C74E-F380-672196FD596E}"/>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6311903" y="2097091"/>
            <a:ext cx="5437188" cy="4103687"/>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13" name="Title 1">
            <a:extLst>
              <a:ext uri="{FF2B5EF4-FFF2-40B4-BE49-F238E27FC236}">
                <a16:creationId xmlns:a16="http://schemas.microsoft.com/office/drawing/2014/main" id="{3A9FAEF4-2CDC-9742-AEF3-A25C5A448891}"/>
              </a:ext>
            </a:extLst>
          </p:cNvPr>
          <p:cNvSpPr>
            <a:spLocks noGrp="1"/>
          </p:cNvSpPr>
          <p:nvPr>
            <p:ph type="title"/>
          </p:nvPr>
        </p:nvSpPr>
        <p:spPr>
          <a:xfrm>
            <a:off x="4116391" y="441325"/>
            <a:ext cx="7632700" cy="1223964"/>
          </a:xfrm>
          <a:prstGeom prst="rect">
            <a:avLst/>
          </a:prstGeom>
        </p:spPr>
        <p:txBody>
          <a:bodyPr lIns="0" tIns="0" rIns="0" bIns="0" anchor="t"/>
          <a:lstStyle/>
          <a:p>
            <a:r>
              <a:rPr lang="en-US" noProof="0"/>
              <a:t>Click to edit Master title style</a:t>
            </a:r>
            <a:endParaRPr lang="en-GB" noProof="0"/>
          </a:p>
        </p:txBody>
      </p:sp>
      <p:sp>
        <p:nvSpPr>
          <p:cNvPr id="11" name="TextBox 10">
            <a:extLst>
              <a:ext uri="{FF2B5EF4-FFF2-40B4-BE49-F238E27FC236}">
                <a16:creationId xmlns:a16="http://schemas.microsoft.com/office/drawing/2014/main" id="{AF9BC3C2-303A-12CB-9291-D0D960E99FC9}"/>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2" name="TextBox 11">
            <a:extLst>
              <a:ext uri="{FF2B5EF4-FFF2-40B4-BE49-F238E27FC236}">
                <a16:creationId xmlns:a16="http://schemas.microsoft.com/office/drawing/2014/main" id="{E7A9DA97-3B37-BB0F-1BE6-74FB3CC95EA0}"/>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pic>
        <p:nvPicPr>
          <p:cNvPr id="2" name="Picture 1">
            <a:extLst>
              <a:ext uri="{FF2B5EF4-FFF2-40B4-BE49-F238E27FC236}">
                <a16:creationId xmlns:a16="http://schemas.microsoft.com/office/drawing/2014/main" id="{48BEA962-3AAC-3B82-0C01-F2793670FFB4}"/>
              </a:ext>
            </a:extLst>
          </p:cNvPr>
          <p:cNvPicPr>
            <a:picLocks noChangeAspect="1"/>
          </p:cNvPicPr>
          <p:nvPr userDrawn="1"/>
        </p:nvPicPr>
        <p:blipFill>
          <a:blip r:embed="rId3"/>
          <a:stretch>
            <a:fillRect/>
          </a:stretch>
        </p:blipFill>
        <p:spPr>
          <a:xfrm>
            <a:off x="0" y="2097090"/>
            <a:ext cx="3570682" cy="4760909"/>
          </a:xfrm>
          <a:prstGeom prst="rect">
            <a:avLst/>
          </a:prstGeom>
        </p:spPr>
      </p:pic>
      <p:sp>
        <p:nvSpPr>
          <p:cNvPr id="7" name="Picture Placeholder 2">
            <a:extLst>
              <a:ext uri="{FF2B5EF4-FFF2-40B4-BE49-F238E27FC236}">
                <a16:creationId xmlns:a16="http://schemas.microsoft.com/office/drawing/2014/main" id="{14DCF326-D6B4-5E4A-8E2C-D9FE40FD28A1}"/>
              </a:ext>
            </a:extLst>
          </p:cNvPr>
          <p:cNvSpPr>
            <a:spLocks noGrp="1"/>
          </p:cNvSpPr>
          <p:nvPr>
            <p:ph type="pic" sz="quarter" idx="15"/>
          </p:nvPr>
        </p:nvSpPr>
        <p:spPr>
          <a:xfrm>
            <a:off x="1188000" y="2098800"/>
            <a:ext cx="4690800" cy="3571200"/>
          </a:xfrm>
          <a:prstGeom prst="rect">
            <a:avLst/>
          </a:prstGeom>
          <a:solidFill>
            <a:schemeClr val="tx2"/>
          </a:solidFill>
        </p:spPr>
        <p:txBody>
          <a:bodyPr lIns="0" tIns="0" rIns="0" bIns="0" anchor="ctr"/>
          <a:lstStyle>
            <a:lvl1pPr marL="0" indent="0" algn="ctr">
              <a:buNone/>
              <a:defRPr/>
            </a:lvl1pPr>
          </a:lstStyle>
          <a:p>
            <a:r>
              <a:rPr lang="en-US" noProof="0"/>
              <a:t>Click icon to add picture</a:t>
            </a:r>
            <a:endParaRPr lang="en-GB" noProof="0"/>
          </a:p>
        </p:txBody>
      </p:sp>
    </p:spTree>
    <p:extLst>
      <p:ext uri="{BB962C8B-B14F-4D97-AF65-F5344CB8AC3E}">
        <p14:creationId xmlns:p14="http://schemas.microsoft.com/office/powerpoint/2010/main" val="187438645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and Content - Pattern 2">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AD84C51-C149-634E-199D-7F308140F9E7}"/>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6311903" y="2097091"/>
            <a:ext cx="5437188" cy="4103687"/>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13" name="Title 1">
            <a:extLst>
              <a:ext uri="{FF2B5EF4-FFF2-40B4-BE49-F238E27FC236}">
                <a16:creationId xmlns:a16="http://schemas.microsoft.com/office/drawing/2014/main" id="{3A9FAEF4-2CDC-9742-AEF3-A25C5A448891}"/>
              </a:ext>
            </a:extLst>
          </p:cNvPr>
          <p:cNvSpPr>
            <a:spLocks noGrp="1"/>
          </p:cNvSpPr>
          <p:nvPr>
            <p:ph type="title"/>
          </p:nvPr>
        </p:nvSpPr>
        <p:spPr>
          <a:xfrm>
            <a:off x="4116391" y="441325"/>
            <a:ext cx="7632700" cy="1223964"/>
          </a:xfrm>
          <a:prstGeom prst="rect">
            <a:avLst/>
          </a:prstGeom>
        </p:spPr>
        <p:txBody>
          <a:bodyPr lIns="0" tIns="0" rIns="0" bIns="0" anchor="t"/>
          <a:lstStyle/>
          <a:p>
            <a:r>
              <a:rPr lang="en-US" noProof="0"/>
              <a:t>Click to edit Master title style</a:t>
            </a:r>
            <a:endParaRPr lang="en-GB" noProof="0"/>
          </a:p>
        </p:txBody>
      </p:sp>
      <p:sp>
        <p:nvSpPr>
          <p:cNvPr id="11" name="TextBox 10">
            <a:extLst>
              <a:ext uri="{FF2B5EF4-FFF2-40B4-BE49-F238E27FC236}">
                <a16:creationId xmlns:a16="http://schemas.microsoft.com/office/drawing/2014/main" id="{AF9BC3C2-303A-12CB-9291-D0D960E99FC9}"/>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2" name="TextBox 11">
            <a:extLst>
              <a:ext uri="{FF2B5EF4-FFF2-40B4-BE49-F238E27FC236}">
                <a16:creationId xmlns:a16="http://schemas.microsoft.com/office/drawing/2014/main" id="{E7A9DA97-3B37-BB0F-1BE6-74FB3CC95EA0}"/>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pic>
        <p:nvPicPr>
          <p:cNvPr id="2" name="Picture 1">
            <a:extLst>
              <a:ext uri="{FF2B5EF4-FFF2-40B4-BE49-F238E27FC236}">
                <a16:creationId xmlns:a16="http://schemas.microsoft.com/office/drawing/2014/main" id="{B587F51E-9D60-F793-C968-27BFB6828641}"/>
              </a:ext>
            </a:extLst>
          </p:cNvPr>
          <p:cNvPicPr>
            <a:picLocks noChangeAspect="1"/>
          </p:cNvPicPr>
          <p:nvPr userDrawn="1"/>
        </p:nvPicPr>
        <p:blipFill>
          <a:blip r:embed="rId3"/>
          <a:stretch>
            <a:fillRect/>
          </a:stretch>
        </p:blipFill>
        <p:spPr>
          <a:xfrm rot="10800000">
            <a:off x="0" y="2097090"/>
            <a:ext cx="3570682" cy="4760909"/>
          </a:xfrm>
          <a:prstGeom prst="rect">
            <a:avLst/>
          </a:prstGeom>
        </p:spPr>
      </p:pic>
      <p:sp>
        <p:nvSpPr>
          <p:cNvPr id="7" name="Picture Placeholder 2">
            <a:extLst>
              <a:ext uri="{FF2B5EF4-FFF2-40B4-BE49-F238E27FC236}">
                <a16:creationId xmlns:a16="http://schemas.microsoft.com/office/drawing/2014/main" id="{14DCF326-D6B4-5E4A-8E2C-D9FE40FD28A1}"/>
              </a:ext>
            </a:extLst>
          </p:cNvPr>
          <p:cNvSpPr>
            <a:spLocks noGrp="1"/>
          </p:cNvSpPr>
          <p:nvPr>
            <p:ph type="pic" sz="quarter" idx="15"/>
          </p:nvPr>
        </p:nvSpPr>
        <p:spPr>
          <a:xfrm>
            <a:off x="1188719" y="2098800"/>
            <a:ext cx="4690800" cy="3571200"/>
          </a:xfrm>
          <a:prstGeom prst="rect">
            <a:avLst/>
          </a:prstGeom>
          <a:solidFill>
            <a:schemeClr val="accent2"/>
          </a:solidFill>
        </p:spPr>
        <p:txBody>
          <a:bodyPr lIns="0" tIns="0" rIns="0" bIns="0" anchor="ctr"/>
          <a:lstStyle>
            <a:lvl1pPr marL="0" indent="0" algn="ctr">
              <a:buNone/>
              <a:defRPr/>
            </a:lvl1pPr>
          </a:lstStyle>
          <a:p>
            <a:r>
              <a:rPr lang="en-US" noProof="0"/>
              <a:t>Click icon to add picture</a:t>
            </a:r>
            <a:endParaRPr lang="en-GB" noProof="0"/>
          </a:p>
        </p:txBody>
      </p:sp>
    </p:spTree>
    <p:extLst>
      <p:ext uri="{BB962C8B-B14F-4D97-AF65-F5344CB8AC3E}">
        <p14:creationId xmlns:p14="http://schemas.microsoft.com/office/powerpoint/2010/main" val="80070794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and Conten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502EEAC-7E16-3879-0351-CF0EF984631B}"/>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5" name="Content Placeholder 14">
            <a:extLst>
              <a:ext uri="{FF2B5EF4-FFF2-40B4-BE49-F238E27FC236}">
                <a16:creationId xmlns:a16="http://schemas.microsoft.com/office/drawing/2014/main" id="{C6D1B286-EE94-DE44-8BBB-C1AC46863680}"/>
              </a:ext>
            </a:extLst>
          </p:cNvPr>
          <p:cNvSpPr>
            <a:spLocks noGrp="1"/>
          </p:cNvSpPr>
          <p:nvPr>
            <p:ph sz="quarter" idx="13"/>
          </p:nvPr>
        </p:nvSpPr>
        <p:spPr>
          <a:xfrm>
            <a:off x="442913" y="2097089"/>
            <a:ext cx="5437187" cy="4103686"/>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20" name="Title 1">
            <a:extLst>
              <a:ext uri="{FF2B5EF4-FFF2-40B4-BE49-F238E27FC236}">
                <a16:creationId xmlns:a16="http://schemas.microsoft.com/office/drawing/2014/main" id="{93976421-9C43-4A44-829D-511FFE0243F2}"/>
              </a:ext>
            </a:extLst>
          </p:cNvPr>
          <p:cNvSpPr>
            <a:spLocks noGrp="1"/>
          </p:cNvSpPr>
          <p:nvPr>
            <p:ph type="title"/>
          </p:nvPr>
        </p:nvSpPr>
        <p:spPr>
          <a:xfrm>
            <a:off x="4116391" y="441325"/>
            <a:ext cx="7632700" cy="1223964"/>
          </a:xfrm>
          <a:prstGeom prst="rect">
            <a:avLst/>
          </a:prstGeom>
        </p:spPr>
        <p:txBody>
          <a:bodyPr lIns="0" tIns="0" rIns="0" bIns="0" anchor="t"/>
          <a:lstStyle/>
          <a:p>
            <a:r>
              <a:rPr lang="en-US" noProof="0"/>
              <a:t>Click to edit Master title style</a:t>
            </a:r>
            <a:endParaRPr lang="en-GB" noProof="0"/>
          </a:p>
        </p:txBody>
      </p:sp>
      <p:sp>
        <p:nvSpPr>
          <p:cNvPr id="3" name="Picture Placeholder 2">
            <a:extLst>
              <a:ext uri="{FF2B5EF4-FFF2-40B4-BE49-F238E27FC236}">
                <a16:creationId xmlns:a16="http://schemas.microsoft.com/office/drawing/2014/main" id="{7BCB34A3-C584-1046-8C17-AB1BCE2694C8}"/>
              </a:ext>
            </a:extLst>
          </p:cNvPr>
          <p:cNvSpPr>
            <a:spLocks noGrp="1"/>
          </p:cNvSpPr>
          <p:nvPr>
            <p:ph type="pic" sz="quarter" idx="14"/>
          </p:nvPr>
        </p:nvSpPr>
        <p:spPr>
          <a:xfrm>
            <a:off x="6311903" y="2097091"/>
            <a:ext cx="5437188" cy="4103687"/>
          </a:xfrm>
          <a:prstGeom prst="rect">
            <a:avLst/>
          </a:prstGeom>
          <a:solidFill>
            <a:schemeClr val="accent2"/>
          </a:solidFill>
        </p:spPr>
        <p:txBody>
          <a:bodyPr lIns="0" tIns="0" rIns="0" bIns="0" anchor="ctr"/>
          <a:lstStyle>
            <a:lvl1pPr marL="0" indent="0" algn="ctr">
              <a:buNone/>
              <a:defRPr/>
            </a:lvl1pPr>
          </a:lstStyle>
          <a:p>
            <a:r>
              <a:rPr lang="en-US" noProof="0"/>
              <a:t>Click icon to add picture</a:t>
            </a:r>
            <a:endParaRPr lang="en-GB" noProof="0"/>
          </a:p>
        </p:txBody>
      </p:sp>
      <p:sp>
        <p:nvSpPr>
          <p:cNvPr id="7" name="TextBox 6">
            <a:extLst>
              <a:ext uri="{FF2B5EF4-FFF2-40B4-BE49-F238E27FC236}">
                <a16:creationId xmlns:a16="http://schemas.microsoft.com/office/drawing/2014/main" id="{A60FD6BC-85DA-4F47-A647-F2C427823D98}"/>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0" name="TextBox 9">
            <a:extLst>
              <a:ext uri="{FF2B5EF4-FFF2-40B4-BE49-F238E27FC236}">
                <a16:creationId xmlns:a16="http://schemas.microsoft.com/office/drawing/2014/main" id="{74D34DC7-EE56-704B-BED2-428093484F64}"/>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1" name="TextBox 10">
            <a:extLst>
              <a:ext uri="{FF2B5EF4-FFF2-40B4-BE49-F238E27FC236}">
                <a16:creationId xmlns:a16="http://schemas.microsoft.com/office/drawing/2014/main" id="{C51A06C6-814D-4A47-8F9A-552C373FA66E}"/>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Tree>
    <p:extLst>
      <p:ext uri="{BB962C8B-B14F-4D97-AF65-F5344CB8AC3E}">
        <p14:creationId xmlns:p14="http://schemas.microsoft.com/office/powerpoint/2010/main" val="4252273388"/>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FE06F3F6-0FBB-B2FE-E6C4-C2C0DB5D066A}"/>
              </a:ext>
            </a:extLst>
          </p:cNvPr>
          <p:cNvSpPr/>
          <p:nvPr/>
        </p:nvSpPr>
        <p:spPr>
          <a:xfrm>
            <a:off x="0" y="0"/>
            <a:ext cx="12191996" cy="1665286"/>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Verdana"/>
            </a:endParaRPr>
          </a:p>
        </p:txBody>
      </p:sp>
      <p:sp>
        <p:nvSpPr>
          <p:cNvPr id="3" name="Title 1">
            <a:extLst>
              <a:ext uri="{FF2B5EF4-FFF2-40B4-BE49-F238E27FC236}">
                <a16:creationId xmlns:a16="http://schemas.microsoft.com/office/drawing/2014/main" id="{0F118BAE-D8B0-FEF2-B6C1-C4A9DE58B009}"/>
              </a:ext>
            </a:extLst>
          </p:cNvPr>
          <p:cNvSpPr txBox="1">
            <a:spLocks noGrp="1"/>
          </p:cNvSpPr>
          <p:nvPr>
            <p:ph type="title"/>
          </p:nvPr>
        </p:nvSpPr>
        <p:spPr>
          <a:xfrm>
            <a:off x="4116391" y="1812057"/>
            <a:ext cx="7357344" cy="4296399"/>
          </a:xfrm>
        </p:spPr>
        <p:txBody>
          <a:bodyPr/>
          <a:lstStyle>
            <a:lvl1pPr>
              <a:defRPr sz="6000"/>
            </a:lvl1pPr>
          </a:lstStyle>
          <a:p>
            <a:pPr lvl="0"/>
            <a:r>
              <a:rPr lang="en-US"/>
              <a:t>Click to edit Master title style</a:t>
            </a:r>
            <a:endParaRPr lang="en-GB"/>
          </a:p>
        </p:txBody>
      </p:sp>
      <p:sp>
        <p:nvSpPr>
          <p:cNvPr id="4" name="TextBox 11">
            <a:extLst>
              <a:ext uri="{FF2B5EF4-FFF2-40B4-BE49-F238E27FC236}">
                <a16:creationId xmlns:a16="http://schemas.microsoft.com/office/drawing/2014/main" id="{944F9A04-305F-762E-8030-9300E91C3AE5}"/>
              </a:ext>
            </a:extLst>
          </p:cNvPr>
          <p:cNvSpPr txBox="1"/>
          <p:nvPr/>
        </p:nvSpPr>
        <p:spPr>
          <a:xfrm>
            <a:off x="6312020" y="6416673"/>
            <a:ext cx="1763713" cy="215898"/>
          </a:xfrm>
          <a:prstGeom prst="rect">
            <a:avLst/>
          </a:prstGeom>
          <a:noFill/>
          <a:ln cap="flat">
            <a:noFill/>
          </a:ln>
        </p:spPr>
        <p:txBody>
          <a:bodyPr vert="horz" wrap="square" lIns="0" tIns="0" rIns="0" bIns="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000" b="0" i="0" u="none" strike="noStrike" kern="1200" cap="none" spc="0" baseline="0">
              <a:solidFill>
                <a:srgbClr val="000000"/>
              </a:solidFill>
              <a:uFillTx/>
              <a:latin typeface="Verdana"/>
            </a:endParaRPr>
          </a:p>
        </p:txBody>
      </p:sp>
      <p:sp>
        <p:nvSpPr>
          <p:cNvPr id="5" name="Text Placeholder 2">
            <a:extLst>
              <a:ext uri="{FF2B5EF4-FFF2-40B4-BE49-F238E27FC236}">
                <a16:creationId xmlns:a16="http://schemas.microsoft.com/office/drawing/2014/main" id="{6F00B1AA-8F36-495B-2807-3285715D6585}"/>
              </a:ext>
            </a:extLst>
          </p:cNvPr>
          <p:cNvSpPr txBox="1">
            <a:spLocks noGrp="1"/>
          </p:cNvSpPr>
          <p:nvPr>
            <p:ph type="body" idx="4294967295"/>
          </p:nvPr>
        </p:nvSpPr>
        <p:spPr>
          <a:xfrm>
            <a:off x="4116391" y="1162357"/>
            <a:ext cx="7357344" cy="433800"/>
          </a:xfrm>
        </p:spPr>
        <p:txBody>
          <a:bodyPr/>
          <a:lstStyle>
            <a:lvl1pPr marL="0" indent="0">
              <a:buNone/>
              <a:defRPr lang="en-GB" sz="2800" b="1">
                <a:solidFill>
                  <a:srgbClr val="2C90CF"/>
                </a:solidFill>
                <a:latin typeface="Verdana Bold"/>
                <a:ea typeface="IAS Ribbon Sans Bold" pitchFamily="2"/>
              </a:defRPr>
            </a:lvl1pPr>
          </a:lstStyle>
          <a:p>
            <a:pPr lvl="0"/>
            <a:r>
              <a:rPr lang="en-GB"/>
              <a:t>Session name</a:t>
            </a:r>
          </a:p>
        </p:txBody>
      </p:sp>
      <p:sp>
        <p:nvSpPr>
          <p:cNvPr id="6" name="Text Placeholder 4">
            <a:extLst>
              <a:ext uri="{FF2B5EF4-FFF2-40B4-BE49-F238E27FC236}">
                <a16:creationId xmlns:a16="http://schemas.microsoft.com/office/drawing/2014/main" id="{AD99B078-D831-B037-D614-3EE6F3AEC9A9}"/>
              </a:ext>
            </a:extLst>
          </p:cNvPr>
          <p:cNvSpPr txBox="1">
            <a:spLocks noGrp="1"/>
          </p:cNvSpPr>
          <p:nvPr>
            <p:ph type="body" idx="4294967295"/>
          </p:nvPr>
        </p:nvSpPr>
        <p:spPr>
          <a:xfrm>
            <a:off x="4116391" y="696041"/>
            <a:ext cx="7357344" cy="385200"/>
          </a:xfrm>
        </p:spPr>
        <p:txBody>
          <a:bodyPr anchor="b"/>
          <a:lstStyle>
            <a:lvl1pPr marL="0" indent="0">
              <a:buNone/>
              <a:defRPr lang="en-GB" sz="1600"/>
            </a:lvl1pPr>
          </a:lstStyle>
          <a:p>
            <a:pPr lvl="0"/>
            <a:r>
              <a:rPr lang="en-GB"/>
              <a:t>Presenter name &amp; affiliation</a:t>
            </a:r>
          </a:p>
        </p:txBody>
      </p:sp>
      <p:sp>
        <p:nvSpPr>
          <p:cNvPr id="7" name="TextBox 15">
            <a:extLst>
              <a:ext uri="{FF2B5EF4-FFF2-40B4-BE49-F238E27FC236}">
                <a16:creationId xmlns:a16="http://schemas.microsoft.com/office/drawing/2014/main" id="{53675C90-741E-2224-BDD5-27928DE9E5A6}"/>
              </a:ext>
            </a:extLst>
          </p:cNvPr>
          <p:cNvSpPr txBox="1"/>
          <p:nvPr/>
        </p:nvSpPr>
        <p:spPr>
          <a:xfrm>
            <a:off x="4116391" y="6416673"/>
            <a:ext cx="3673473" cy="215898"/>
          </a:xfrm>
          <a:prstGeom prst="rect">
            <a:avLst/>
          </a:prstGeom>
          <a:noFill/>
          <a:ln cap="flat">
            <a:noFill/>
          </a:ln>
        </p:spPr>
        <p:txBody>
          <a:bodyPr vert="horz" wrap="square" lIns="0" tIns="0" rIns="0" bIns="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000" b="0" i="0" u="none" strike="noStrike" kern="1200" cap="none" spc="0" baseline="0">
                <a:solidFill>
                  <a:srgbClr val="000000"/>
                </a:solidFill>
                <a:uFillTx/>
                <a:latin typeface="Verdana"/>
                <a:ea typeface="IAS Ribbon Sans Regular" pitchFamily="2"/>
              </a:rPr>
              <a:t>22 – 26 July · Munich, Germany and virtual</a:t>
            </a:r>
          </a:p>
        </p:txBody>
      </p:sp>
      <p:sp>
        <p:nvSpPr>
          <p:cNvPr id="8" name="TextBox 17">
            <a:extLst>
              <a:ext uri="{FF2B5EF4-FFF2-40B4-BE49-F238E27FC236}">
                <a16:creationId xmlns:a16="http://schemas.microsoft.com/office/drawing/2014/main" id="{EFC2BE0A-0219-3EBE-444C-806ADAFB1133}"/>
              </a:ext>
            </a:extLst>
          </p:cNvPr>
          <p:cNvSpPr txBox="1"/>
          <p:nvPr/>
        </p:nvSpPr>
        <p:spPr>
          <a:xfrm>
            <a:off x="7789865" y="6416673"/>
            <a:ext cx="1763713" cy="215898"/>
          </a:xfrm>
          <a:prstGeom prst="rect">
            <a:avLst/>
          </a:prstGeom>
          <a:noFill/>
          <a:ln cap="flat">
            <a:noFill/>
          </a:ln>
        </p:spPr>
        <p:txBody>
          <a:bodyPr vert="horz" wrap="square" lIns="0" tIns="0" rIns="0" bIns="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000" b="0" i="0" u="none" strike="noStrike" kern="1200" cap="none" spc="0" baseline="0">
                <a:solidFill>
                  <a:srgbClr val="000000"/>
                </a:solidFill>
                <a:uFillTx/>
                <a:latin typeface="Verdana"/>
                <a:ea typeface="IAS Ribbon Sans Regular" pitchFamily="2"/>
              </a:rPr>
              <a:t>aids2024.org</a:t>
            </a:r>
          </a:p>
        </p:txBody>
      </p:sp>
      <p:pic>
        <p:nvPicPr>
          <p:cNvPr id="9" name="Picture 2">
            <a:extLst>
              <a:ext uri="{FF2B5EF4-FFF2-40B4-BE49-F238E27FC236}">
                <a16:creationId xmlns:a16="http://schemas.microsoft.com/office/drawing/2014/main" id="{B1779FFA-7D48-36B9-CA70-A0B72BAA3B20}"/>
              </a:ext>
            </a:extLst>
          </p:cNvPr>
          <p:cNvPicPr>
            <a:picLocks noChangeAspect="1"/>
          </p:cNvPicPr>
          <p:nvPr/>
        </p:nvPicPr>
        <p:blipFill>
          <a:blip r:embed="rId2"/>
          <a:srcRect/>
          <a:stretch>
            <a:fillRect/>
          </a:stretch>
        </p:blipFill>
        <p:spPr>
          <a:xfrm>
            <a:off x="247674" y="4060722"/>
            <a:ext cx="3553020" cy="2287764"/>
          </a:xfrm>
          <a:prstGeom prst="rect">
            <a:avLst/>
          </a:prstGeom>
          <a:noFill/>
          <a:ln cap="flat">
            <a:noFill/>
          </a:ln>
        </p:spPr>
      </p:pic>
      <p:pic>
        <p:nvPicPr>
          <p:cNvPr id="10" name="Picture 19">
            <a:extLst>
              <a:ext uri="{FF2B5EF4-FFF2-40B4-BE49-F238E27FC236}">
                <a16:creationId xmlns:a16="http://schemas.microsoft.com/office/drawing/2014/main" id="{DD0EBC16-0E24-225A-0FB3-B11C80E5D0BD}"/>
              </a:ext>
            </a:extLst>
          </p:cNvPr>
          <p:cNvPicPr>
            <a:picLocks noChangeAspect="1"/>
          </p:cNvPicPr>
          <p:nvPr/>
        </p:nvPicPr>
        <p:blipFill>
          <a:blip r:embed="rId3"/>
          <a:stretch>
            <a:fillRect/>
          </a:stretch>
        </p:blipFill>
        <p:spPr>
          <a:xfrm rot="10799991">
            <a:off x="-46" y="-46"/>
            <a:ext cx="3600001" cy="3600001"/>
          </a:xfrm>
          <a:prstGeom prst="rect">
            <a:avLst/>
          </a:prstGeom>
          <a:noFill/>
          <a:ln cap="flat">
            <a:noFill/>
          </a:ln>
        </p:spPr>
      </p:pic>
    </p:spTree>
    <p:extLst>
      <p:ext uri="{BB962C8B-B14F-4D97-AF65-F5344CB8AC3E}">
        <p14:creationId xmlns:p14="http://schemas.microsoft.com/office/powerpoint/2010/main" val="76494351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DFF2DAA-D7B4-3045-9EDA-BFEDBD706389}"/>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7" name="Title 1">
            <a:extLst>
              <a:ext uri="{FF2B5EF4-FFF2-40B4-BE49-F238E27FC236}">
                <a16:creationId xmlns:a16="http://schemas.microsoft.com/office/drawing/2014/main" id="{1EAEC98C-6D09-7F42-88C1-4A9DE544669A}"/>
              </a:ext>
            </a:extLst>
          </p:cNvPr>
          <p:cNvSpPr>
            <a:spLocks noGrp="1"/>
          </p:cNvSpPr>
          <p:nvPr>
            <p:ph type="title"/>
          </p:nvPr>
        </p:nvSpPr>
        <p:spPr>
          <a:xfrm>
            <a:off x="4116391" y="441325"/>
            <a:ext cx="7632700" cy="5759450"/>
          </a:xfrm>
          <a:prstGeom prst="rect">
            <a:avLst/>
          </a:prstGeom>
        </p:spPr>
        <p:txBody>
          <a:bodyPr lIns="0" tIns="0" rIns="0" bIns="0" anchor="ctr">
            <a:normAutofit/>
          </a:bodyPr>
          <a:lstStyle>
            <a:lvl1pPr>
              <a:defRPr sz="6000"/>
            </a:lvl1pPr>
          </a:lstStyle>
          <a:p>
            <a:r>
              <a:rPr lang="en-US" noProof="0"/>
              <a:t>Click to edit Master title style</a:t>
            </a:r>
            <a:endParaRPr lang="en-GB" noProof="0"/>
          </a:p>
        </p:txBody>
      </p:sp>
      <p:sp>
        <p:nvSpPr>
          <p:cNvPr id="12" name="TextBox 11">
            <a:extLst>
              <a:ext uri="{FF2B5EF4-FFF2-40B4-BE49-F238E27FC236}">
                <a16:creationId xmlns:a16="http://schemas.microsoft.com/office/drawing/2014/main" id="{8B69231F-CE46-B143-A02F-F3089167ACB3}"/>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Box 3">
            <a:extLst>
              <a:ext uri="{FF2B5EF4-FFF2-40B4-BE49-F238E27FC236}">
                <a16:creationId xmlns:a16="http://schemas.microsoft.com/office/drawing/2014/main" id="{F3BF5EE9-054B-49CF-C714-3B4EF9E4C64F}"/>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5" name="TextBox 4">
            <a:extLst>
              <a:ext uri="{FF2B5EF4-FFF2-40B4-BE49-F238E27FC236}">
                <a16:creationId xmlns:a16="http://schemas.microsoft.com/office/drawing/2014/main" id="{7370DA7D-2DD8-A57A-3FF5-CAA8CD78ED41}"/>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pic>
        <p:nvPicPr>
          <p:cNvPr id="3" name="Picture 2">
            <a:extLst>
              <a:ext uri="{FF2B5EF4-FFF2-40B4-BE49-F238E27FC236}">
                <a16:creationId xmlns:a16="http://schemas.microsoft.com/office/drawing/2014/main" id="{72C70770-A7D4-D1BA-618C-E7C4E5567B1E}"/>
              </a:ext>
            </a:extLst>
          </p:cNvPr>
          <p:cNvPicPr>
            <a:picLocks noChangeAspect="1"/>
          </p:cNvPicPr>
          <p:nvPr userDrawn="1"/>
        </p:nvPicPr>
        <p:blipFill>
          <a:blip r:embed="rId3"/>
          <a:stretch>
            <a:fillRect/>
          </a:stretch>
        </p:blipFill>
        <p:spPr>
          <a:xfrm>
            <a:off x="0" y="2058000"/>
            <a:ext cx="3600000" cy="4800000"/>
          </a:xfrm>
          <a:prstGeom prst="rect">
            <a:avLst/>
          </a:prstGeom>
        </p:spPr>
      </p:pic>
    </p:spTree>
    <p:extLst>
      <p:ext uri="{BB962C8B-B14F-4D97-AF65-F5344CB8AC3E}">
        <p14:creationId xmlns:p14="http://schemas.microsoft.com/office/powerpoint/2010/main" val="3177910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no patter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2D0DD9B-EED4-5782-A593-A00D3BA1D76B}"/>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4" name="Rectangle 3">
            <a:extLst>
              <a:ext uri="{FF2B5EF4-FFF2-40B4-BE49-F238E27FC236}">
                <a16:creationId xmlns:a16="http://schemas.microsoft.com/office/drawing/2014/main" id="{44759B3F-D110-D6ED-127F-0FAAA91002E8}"/>
              </a:ext>
            </a:extLst>
          </p:cNvPr>
          <p:cNvSpPr/>
          <p:nvPr userDrawn="1"/>
        </p:nvSpPr>
        <p:spPr>
          <a:xfrm>
            <a:off x="0" y="0"/>
            <a:ext cx="12192000" cy="16652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3" name="Content Placeholder 12">
            <a:extLst>
              <a:ext uri="{FF2B5EF4-FFF2-40B4-BE49-F238E27FC236}">
                <a16:creationId xmlns:a16="http://schemas.microsoft.com/office/drawing/2014/main" id="{D21A2CA5-C9BE-8646-A49A-C5E2D560704B}"/>
              </a:ext>
            </a:extLst>
          </p:cNvPr>
          <p:cNvSpPr>
            <a:spLocks noGrp="1"/>
          </p:cNvSpPr>
          <p:nvPr>
            <p:ph sz="quarter" idx="13" hasCustomPrompt="1"/>
          </p:nvPr>
        </p:nvSpPr>
        <p:spPr>
          <a:xfrm>
            <a:off x="442917" y="2097091"/>
            <a:ext cx="11306175" cy="4103687"/>
          </a:xfrm>
          <a:prstGeom prst="rect">
            <a:avLst/>
          </a:prstGeom>
        </p:spPr>
        <p:txBody>
          <a:bodyPr lIns="0" tIns="0" rIns="0" bIns="0">
            <a:normAutofit/>
          </a:bodyPr>
          <a:lstStyle>
            <a:lvl1pPr marL="0" indent="0">
              <a:buFont typeface="Courier New" panose="02070309020205020404" pitchFamily="49" charset="0"/>
              <a:buNone/>
              <a:defRPr sz="2000"/>
            </a:lvl1pPr>
          </a:lstStyle>
          <a:p>
            <a:r>
              <a:rPr lang="en-GB" noProof="0"/>
              <a:t>Nulla quis lorem ut libero malesuada feugiat. Curabitur non nulla sit amet nisl tempus convallis quis ac lectus.</a:t>
            </a:r>
          </a:p>
          <a:p>
            <a:r>
              <a:rPr lang="en-GB" noProof="0"/>
              <a:t>Proin eget tortor risus. Lorem ipsum dolor sit amet, consectetur adipiscing elit.</a:t>
            </a:r>
          </a:p>
          <a:p>
            <a:pPr marL="457200" indent="-457200">
              <a:buFont typeface="Arial" panose="020B0604020202020204" pitchFamily="34" charset="0"/>
              <a:buChar char="•"/>
            </a:pPr>
            <a:r>
              <a:rPr lang="en-GB" noProof="0"/>
              <a:t>Donec rutrum congue leo eget malesuada.</a:t>
            </a:r>
          </a:p>
          <a:p>
            <a:pPr marL="457200" indent="-457200">
              <a:buFont typeface="Arial" panose="020B0604020202020204" pitchFamily="34" charset="0"/>
              <a:buChar char="•"/>
            </a:pPr>
            <a:r>
              <a:rPr lang="en-GB" noProof="0"/>
              <a:t>Curabitur aliquet quam id dui posuere blandit.</a:t>
            </a:r>
          </a:p>
          <a:p>
            <a:pPr marL="457200" indent="-457200">
              <a:buFont typeface="Arial" panose="020B0604020202020204" pitchFamily="34" charset="0"/>
              <a:buChar char="•"/>
            </a:pPr>
            <a:r>
              <a:rPr lang="en-GB" noProof="0"/>
              <a:t>Proin eget tortor risus.</a:t>
            </a:r>
          </a:p>
        </p:txBody>
      </p:sp>
      <p:sp>
        <p:nvSpPr>
          <p:cNvPr id="15" name="TextBox 14">
            <a:extLst>
              <a:ext uri="{FF2B5EF4-FFF2-40B4-BE49-F238E27FC236}">
                <a16:creationId xmlns:a16="http://schemas.microsoft.com/office/drawing/2014/main" id="{091C2EAF-4008-1240-8C52-9E641194B157}"/>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7" name="Title 1">
            <a:extLst>
              <a:ext uri="{FF2B5EF4-FFF2-40B4-BE49-F238E27FC236}">
                <a16:creationId xmlns:a16="http://schemas.microsoft.com/office/drawing/2014/main" id="{0B918DAA-45D8-EF4A-B0DE-9DB83618DF2E}"/>
              </a:ext>
            </a:extLst>
          </p:cNvPr>
          <p:cNvSpPr>
            <a:spLocks noGrp="1"/>
          </p:cNvSpPr>
          <p:nvPr>
            <p:ph type="title"/>
          </p:nvPr>
        </p:nvSpPr>
        <p:spPr>
          <a:xfrm>
            <a:off x="442913" y="441325"/>
            <a:ext cx="8891918" cy="1223964"/>
          </a:xfrm>
          <a:prstGeom prst="rect">
            <a:avLst/>
          </a:prstGeom>
          <a:noFill/>
        </p:spPr>
        <p:txBody>
          <a:bodyPr lIns="0" tIns="0" rIns="0" bIns="0" anchor="t"/>
          <a:lstStyle/>
          <a:p>
            <a:r>
              <a:rPr lang="en-US" noProof="0"/>
              <a:t>Click to edit Master title style</a:t>
            </a:r>
            <a:endParaRPr lang="en-GB" noProof="0"/>
          </a:p>
        </p:txBody>
      </p:sp>
      <p:sp>
        <p:nvSpPr>
          <p:cNvPr id="7" name="TextBox 6">
            <a:extLst>
              <a:ext uri="{FF2B5EF4-FFF2-40B4-BE49-F238E27FC236}">
                <a16:creationId xmlns:a16="http://schemas.microsoft.com/office/drawing/2014/main" id="{909497C5-5C94-8C43-959D-C5FE7F60E92D}"/>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9" name="TextBox 8">
            <a:extLst>
              <a:ext uri="{FF2B5EF4-FFF2-40B4-BE49-F238E27FC236}">
                <a16:creationId xmlns:a16="http://schemas.microsoft.com/office/drawing/2014/main" id="{05DE0E92-4155-274E-B8D3-6224F5791510}"/>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pic>
        <p:nvPicPr>
          <p:cNvPr id="5" name="Picture 4">
            <a:extLst>
              <a:ext uri="{FF2B5EF4-FFF2-40B4-BE49-F238E27FC236}">
                <a16:creationId xmlns:a16="http://schemas.microsoft.com/office/drawing/2014/main" id="{D2F21790-326B-DB22-0FD0-1775D2C0DA7F}"/>
              </a:ext>
            </a:extLst>
          </p:cNvPr>
          <p:cNvPicPr>
            <a:picLocks noChangeAspect="1"/>
          </p:cNvPicPr>
          <p:nvPr userDrawn="1"/>
        </p:nvPicPr>
        <p:blipFill>
          <a:blip r:embed="rId3"/>
          <a:srcRect/>
          <a:stretch/>
        </p:blipFill>
        <p:spPr>
          <a:xfrm>
            <a:off x="9886641" y="207065"/>
            <a:ext cx="2048330" cy="1318904"/>
          </a:xfrm>
          <a:prstGeom prst="rect">
            <a:avLst/>
          </a:prstGeom>
        </p:spPr>
      </p:pic>
    </p:spTree>
    <p:extLst>
      <p:ext uri="{BB962C8B-B14F-4D97-AF65-F5344CB8AC3E}">
        <p14:creationId xmlns:p14="http://schemas.microsoft.com/office/powerpoint/2010/main" val="2807284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8CC0961-2467-E69A-173D-946CE07C4B37}"/>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2" name="Rectangle 1">
            <a:extLst>
              <a:ext uri="{FF2B5EF4-FFF2-40B4-BE49-F238E27FC236}">
                <a16:creationId xmlns:a16="http://schemas.microsoft.com/office/drawing/2014/main" id="{FA84E54A-D965-FC50-802E-562CE671CB7A}"/>
              </a:ext>
            </a:extLst>
          </p:cNvPr>
          <p:cNvSpPr/>
          <p:nvPr userDrawn="1"/>
        </p:nvSpPr>
        <p:spPr>
          <a:xfrm>
            <a:off x="0" y="0"/>
            <a:ext cx="12192000" cy="16652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5" name="TextBox 14">
            <a:extLst>
              <a:ext uri="{FF2B5EF4-FFF2-40B4-BE49-F238E27FC236}">
                <a16:creationId xmlns:a16="http://schemas.microsoft.com/office/drawing/2014/main" id="{091C2EAF-4008-1240-8C52-9E641194B157}"/>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7" name="Title 1">
            <a:extLst>
              <a:ext uri="{FF2B5EF4-FFF2-40B4-BE49-F238E27FC236}">
                <a16:creationId xmlns:a16="http://schemas.microsoft.com/office/drawing/2014/main" id="{0B918DAA-45D8-EF4A-B0DE-9DB83618DF2E}"/>
              </a:ext>
            </a:extLst>
          </p:cNvPr>
          <p:cNvSpPr>
            <a:spLocks noGrp="1"/>
          </p:cNvSpPr>
          <p:nvPr>
            <p:ph type="title"/>
          </p:nvPr>
        </p:nvSpPr>
        <p:spPr>
          <a:xfrm>
            <a:off x="442913" y="441325"/>
            <a:ext cx="8891914" cy="1223964"/>
          </a:xfrm>
          <a:prstGeom prst="rect">
            <a:avLst/>
          </a:prstGeom>
        </p:spPr>
        <p:txBody>
          <a:bodyPr lIns="0" tIns="0" rIns="0" bIns="0" anchor="t"/>
          <a:lstStyle/>
          <a:p>
            <a:r>
              <a:rPr lang="en-US" noProof="0"/>
              <a:t>Click to edit Master title style</a:t>
            </a:r>
            <a:endParaRPr lang="en-GB" noProof="0"/>
          </a:p>
        </p:txBody>
      </p:sp>
      <p:sp>
        <p:nvSpPr>
          <p:cNvPr id="7" name="TextBox 6">
            <a:extLst>
              <a:ext uri="{FF2B5EF4-FFF2-40B4-BE49-F238E27FC236}">
                <a16:creationId xmlns:a16="http://schemas.microsoft.com/office/drawing/2014/main" id="{909497C5-5C94-8C43-959D-C5FE7F60E92D}"/>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9" name="TextBox 8">
            <a:extLst>
              <a:ext uri="{FF2B5EF4-FFF2-40B4-BE49-F238E27FC236}">
                <a16:creationId xmlns:a16="http://schemas.microsoft.com/office/drawing/2014/main" id="{05DE0E92-4155-274E-B8D3-6224F5791510}"/>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pic>
        <p:nvPicPr>
          <p:cNvPr id="3" name="Picture 2">
            <a:extLst>
              <a:ext uri="{FF2B5EF4-FFF2-40B4-BE49-F238E27FC236}">
                <a16:creationId xmlns:a16="http://schemas.microsoft.com/office/drawing/2014/main" id="{D592C575-DA7D-953C-CA15-BC6E24545815}"/>
              </a:ext>
            </a:extLst>
          </p:cNvPr>
          <p:cNvPicPr>
            <a:picLocks noChangeAspect="1"/>
          </p:cNvPicPr>
          <p:nvPr userDrawn="1"/>
        </p:nvPicPr>
        <p:blipFill>
          <a:blip r:embed="rId3"/>
          <a:srcRect/>
          <a:stretch/>
        </p:blipFill>
        <p:spPr>
          <a:xfrm>
            <a:off x="9886641" y="207065"/>
            <a:ext cx="2048330" cy="1318904"/>
          </a:xfrm>
          <a:prstGeom prst="rect">
            <a:avLst/>
          </a:prstGeom>
        </p:spPr>
      </p:pic>
    </p:spTree>
    <p:extLst>
      <p:ext uri="{BB962C8B-B14F-4D97-AF65-F5344CB8AC3E}">
        <p14:creationId xmlns:p14="http://schemas.microsoft.com/office/powerpoint/2010/main" val="4244057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1A0673D-3BA4-E3AA-3A58-0D16188C9CD6}"/>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5" name="Content Placeholder 14">
            <a:extLst>
              <a:ext uri="{FF2B5EF4-FFF2-40B4-BE49-F238E27FC236}">
                <a16:creationId xmlns:a16="http://schemas.microsoft.com/office/drawing/2014/main" id="{C6D1B286-EE94-DE44-8BBB-C1AC46863680}"/>
              </a:ext>
            </a:extLst>
          </p:cNvPr>
          <p:cNvSpPr>
            <a:spLocks noGrp="1"/>
          </p:cNvSpPr>
          <p:nvPr>
            <p:ph sz="quarter" idx="13"/>
          </p:nvPr>
        </p:nvSpPr>
        <p:spPr>
          <a:xfrm>
            <a:off x="442913" y="2097089"/>
            <a:ext cx="5437187" cy="4103686"/>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6311903" y="2097091"/>
            <a:ext cx="5437188" cy="4103687"/>
          </a:xfrm>
          <a:prstGeom prst="rect">
            <a:avLst/>
          </a:prstGeom>
        </p:spPr>
        <p:txBody>
          <a:bodyPr lIns="0" tIns="0" rIns="0" bIns="0"/>
          <a:lstStyle>
            <a:lvl1pPr marL="0" indent="0">
              <a:buNone/>
              <a:defRPr sz="2000"/>
            </a:lvl1pPr>
          </a:lstStyle>
          <a:p>
            <a:pPr lvl="0"/>
            <a:r>
              <a:rPr lang="en-US" noProof="0"/>
              <a:t>Click to edit Master text styles</a:t>
            </a:r>
          </a:p>
        </p:txBody>
      </p:sp>
      <p:sp>
        <p:nvSpPr>
          <p:cNvPr id="8" name="TextBox 7">
            <a:extLst>
              <a:ext uri="{FF2B5EF4-FFF2-40B4-BE49-F238E27FC236}">
                <a16:creationId xmlns:a16="http://schemas.microsoft.com/office/drawing/2014/main" id="{A3180687-9ED9-514C-9D5C-4D3E75055068}"/>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0" name="Title 1">
            <a:extLst>
              <a:ext uri="{FF2B5EF4-FFF2-40B4-BE49-F238E27FC236}">
                <a16:creationId xmlns:a16="http://schemas.microsoft.com/office/drawing/2014/main" id="{E5A67C6D-451D-6C40-B015-49D1207326AE}"/>
              </a:ext>
            </a:extLst>
          </p:cNvPr>
          <p:cNvSpPr>
            <a:spLocks noGrp="1"/>
          </p:cNvSpPr>
          <p:nvPr>
            <p:ph type="title"/>
          </p:nvPr>
        </p:nvSpPr>
        <p:spPr>
          <a:xfrm>
            <a:off x="4116391" y="441325"/>
            <a:ext cx="7632700" cy="1223964"/>
          </a:xfrm>
          <a:prstGeom prst="rect">
            <a:avLst/>
          </a:prstGeom>
        </p:spPr>
        <p:txBody>
          <a:bodyPr lIns="0" tIns="0" rIns="0" bIns="0" anchor="t"/>
          <a:lstStyle/>
          <a:p>
            <a:r>
              <a:rPr lang="en-US" noProof="0"/>
              <a:t>Click to edit Master title style</a:t>
            </a:r>
            <a:endParaRPr lang="en-GB" noProof="0"/>
          </a:p>
        </p:txBody>
      </p:sp>
      <p:sp>
        <p:nvSpPr>
          <p:cNvPr id="11" name="TextBox 10">
            <a:extLst>
              <a:ext uri="{FF2B5EF4-FFF2-40B4-BE49-F238E27FC236}">
                <a16:creationId xmlns:a16="http://schemas.microsoft.com/office/drawing/2014/main" id="{917245EE-BB3A-034C-BE06-055376C80D0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2" name="TextBox 11">
            <a:extLst>
              <a:ext uri="{FF2B5EF4-FFF2-40B4-BE49-F238E27FC236}">
                <a16:creationId xmlns:a16="http://schemas.microsoft.com/office/drawing/2014/main" id="{48551B1C-217B-4F4B-81FF-529B758036DF}"/>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Tree>
    <p:extLst>
      <p:ext uri="{BB962C8B-B14F-4D97-AF65-F5344CB8AC3E}">
        <p14:creationId xmlns:p14="http://schemas.microsoft.com/office/powerpoint/2010/main" val="52455822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Tex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94AA932-FA07-411A-00B4-EF265D09EB31}"/>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8" name="Text Placeholder 7">
            <a:extLst>
              <a:ext uri="{FF2B5EF4-FFF2-40B4-BE49-F238E27FC236}">
                <a16:creationId xmlns:a16="http://schemas.microsoft.com/office/drawing/2014/main" id="{22D4093A-7AF9-304D-AE6D-F745B4F0164D}"/>
              </a:ext>
            </a:extLst>
          </p:cNvPr>
          <p:cNvSpPr>
            <a:spLocks noGrp="1"/>
          </p:cNvSpPr>
          <p:nvPr>
            <p:ph type="body" sz="quarter" idx="13" hasCustomPrompt="1"/>
          </p:nvPr>
        </p:nvSpPr>
        <p:spPr>
          <a:xfrm>
            <a:off x="442915" y="3256767"/>
            <a:ext cx="5437188" cy="2944008"/>
          </a:xfrm>
          <a:prstGeom prst="rect">
            <a:avLst/>
          </a:prstGeom>
        </p:spPr>
        <p:txBody>
          <a:bodyPr lIns="0" tIns="0" rIns="0" bIns="0" anchor="t">
            <a:normAutofit/>
          </a:bodyPr>
          <a:lstStyle>
            <a:lvl1pPr marL="0" indent="0">
              <a:buNone/>
              <a:defRPr sz="2000"/>
            </a:lvl1pPr>
          </a:lstStyle>
          <a:p>
            <a:pPr lvl="0"/>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p:txBody>
      </p:sp>
      <p:sp>
        <p:nvSpPr>
          <p:cNvPr id="12" name="Content Placeholder 11">
            <a:extLst>
              <a:ext uri="{FF2B5EF4-FFF2-40B4-BE49-F238E27FC236}">
                <a16:creationId xmlns:a16="http://schemas.microsoft.com/office/drawing/2014/main" id="{FEE9A4EF-A011-1744-9932-D74E1968F6E7}"/>
              </a:ext>
            </a:extLst>
          </p:cNvPr>
          <p:cNvSpPr>
            <a:spLocks noGrp="1"/>
          </p:cNvSpPr>
          <p:nvPr>
            <p:ph sz="quarter" idx="14"/>
          </p:nvPr>
        </p:nvSpPr>
        <p:spPr>
          <a:xfrm>
            <a:off x="6311903" y="441325"/>
            <a:ext cx="5437188" cy="5759450"/>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16" name="Title 10">
            <a:extLst>
              <a:ext uri="{FF2B5EF4-FFF2-40B4-BE49-F238E27FC236}">
                <a16:creationId xmlns:a16="http://schemas.microsoft.com/office/drawing/2014/main" id="{091C71F5-B0A7-8745-8F8B-E636D57FA2A7}"/>
              </a:ext>
            </a:extLst>
          </p:cNvPr>
          <p:cNvSpPr>
            <a:spLocks noGrp="1"/>
          </p:cNvSpPr>
          <p:nvPr>
            <p:ph type="title"/>
          </p:nvPr>
        </p:nvSpPr>
        <p:spPr>
          <a:xfrm>
            <a:off x="442913" y="1665294"/>
            <a:ext cx="5437187" cy="1428641"/>
          </a:xfrm>
          <a:prstGeom prst="rect">
            <a:avLst/>
          </a:prstGeom>
        </p:spPr>
        <p:txBody>
          <a:bodyPr lIns="0" tIns="0" rIns="0" bIns="0" anchor="b"/>
          <a:lstStyle/>
          <a:p>
            <a:r>
              <a:rPr lang="en-US" noProof="0"/>
              <a:t>Click to edit Master title style</a:t>
            </a:r>
            <a:endParaRPr lang="en-GB" noProof="0"/>
          </a:p>
        </p:txBody>
      </p:sp>
      <p:sp>
        <p:nvSpPr>
          <p:cNvPr id="9" name="TextBox 8">
            <a:extLst>
              <a:ext uri="{FF2B5EF4-FFF2-40B4-BE49-F238E27FC236}">
                <a16:creationId xmlns:a16="http://schemas.microsoft.com/office/drawing/2014/main" id="{57465E4D-8ADE-2143-908C-7C2920965ACF}"/>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1" name="TextBox 10">
            <a:extLst>
              <a:ext uri="{FF2B5EF4-FFF2-40B4-BE49-F238E27FC236}">
                <a16:creationId xmlns:a16="http://schemas.microsoft.com/office/drawing/2014/main" id="{5D76478F-F1E2-AD47-BAC6-395C98E2FF59}"/>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3" name="TextBox 12">
            <a:extLst>
              <a:ext uri="{FF2B5EF4-FFF2-40B4-BE49-F238E27FC236}">
                <a16:creationId xmlns:a16="http://schemas.microsoft.com/office/drawing/2014/main" id="{67AD4010-0096-6B46-B74C-E77670FCDEA8}"/>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Tree>
    <p:extLst>
      <p:ext uri="{BB962C8B-B14F-4D97-AF65-F5344CB8AC3E}">
        <p14:creationId xmlns:p14="http://schemas.microsoft.com/office/powerpoint/2010/main" val="4183680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Text 2">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AD449F0-0D9D-AA37-505F-01DF2BA59F01}"/>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4116388" y="2097089"/>
            <a:ext cx="7632703" cy="4103692"/>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11" name="TextBox 10">
            <a:extLst>
              <a:ext uri="{FF2B5EF4-FFF2-40B4-BE49-F238E27FC236}">
                <a16:creationId xmlns:a16="http://schemas.microsoft.com/office/drawing/2014/main" id="{4663AB3E-8BB7-2D4E-9A4B-1FA373B92B4A}"/>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itle 1">
            <a:extLst>
              <a:ext uri="{FF2B5EF4-FFF2-40B4-BE49-F238E27FC236}">
                <a16:creationId xmlns:a16="http://schemas.microsoft.com/office/drawing/2014/main" id="{4C75301D-79B8-304D-A9AB-978AFF9076BB}"/>
              </a:ext>
            </a:extLst>
          </p:cNvPr>
          <p:cNvSpPr>
            <a:spLocks noGrp="1"/>
          </p:cNvSpPr>
          <p:nvPr>
            <p:ph type="title"/>
          </p:nvPr>
        </p:nvSpPr>
        <p:spPr>
          <a:xfrm>
            <a:off x="4116391" y="441325"/>
            <a:ext cx="7632700" cy="1223964"/>
          </a:xfrm>
          <a:prstGeom prst="rect">
            <a:avLst/>
          </a:prstGeom>
        </p:spPr>
        <p:txBody>
          <a:bodyPr lIns="0" tIns="0" rIns="0" bIns="0" anchor="t"/>
          <a:lstStyle/>
          <a:p>
            <a:r>
              <a:rPr lang="en-US" noProof="0"/>
              <a:t>Click to edit Master title style</a:t>
            </a:r>
            <a:endParaRPr lang="en-GB" noProof="0"/>
          </a:p>
        </p:txBody>
      </p:sp>
      <p:sp>
        <p:nvSpPr>
          <p:cNvPr id="13" name="TextBox 12">
            <a:extLst>
              <a:ext uri="{FF2B5EF4-FFF2-40B4-BE49-F238E27FC236}">
                <a16:creationId xmlns:a16="http://schemas.microsoft.com/office/drawing/2014/main" id="{CEEB2E94-95BD-AF4A-8CB8-DEF6AF2D71C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3903E21-8E3C-EA42-845E-ACA015593389}"/>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 Placeholder 3">
            <a:extLst>
              <a:ext uri="{FF2B5EF4-FFF2-40B4-BE49-F238E27FC236}">
                <a16:creationId xmlns:a16="http://schemas.microsoft.com/office/drawing/2014/main" id="{6F60080C-8E2C-13C8-F305-B9340CF0ACDB}"/>
              </a:ext>
            </a:extLst>
          </p:cNvPr>
          <p:cNvSpPr>
            <a:spLocks noGrp="1"/>
          </p:cNvSpPr>
          <p:nvPr>
            <p:ph type="body" sz="quarter" idx="17" hasCustomPrompt="1"/>
          </p:nvPr>
        </p:nvSpPr>
        <p:spPr>
          <a:xfrm>
            <a:off x="442913" y="2097088"/>
            <a:ext cx="3368799" cy="4103687"/>
          </a:xfrm>
        </p:spPr>
        <p:txBody>
          <a:bodyPr/>
          <a:lstStyle>
            <a:lvl1pPr marL="0" indent="0">
              <a:buNone/>
              <a:defRPr/>
            </a:lvl1pPr>
          </a:lstStyle>
          <a:p>
            <a:pPr lvl="0"/>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p:txBody>
      </p:sp>
    </p:spTree>
    <p:extLst>
      <p:ext uri="{BB962C8B-B14F-4D97-AF65-F5344CB8AC3E}">
        <p14:creationId xmlns:p14="http://schemas.microsoft.com/office/powerpoint/2010/main" val="872391255"/>
      </p:ext>
    </p:extLst>
  </p:cSld>
  <p:clrMapOvr>
    <a:masterClrMapping/>
  </p:clrMapOvr>
  <p:extLst>
    <p:ext uri="{DCECCB84-F9BA-43D5-87BE-67443E8EF086}">
      <p15:sldGuideLst xmlns:p15="http://schemas.microsoft.com/office/powerpoint/2012/main">
        <p15:guide id="1" orient="horz" pos="1888">
          <p15:clr>
            <a:srgbClr val="FBAE40"/>
          </p15:clr>
        </p15:guide>
        <p15:guide id="2" orient="horz" pos="172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Text 3">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2A859B6-8CF7-763A-3A0D-3C1573B8CF0C}"/>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6311900" y="2097089"/>
            <a:ext cx="5437191" cy="4103692"/>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11" name="TextBox 10">
            <a:extLst>
              <a:ext uri="{FF2B5EF4-FFF2-40B4-BE49-F238E27FC236}">
                <a16:creationId xmlns:a16="http://schemas.microsoft.com/office/drawing/2014/main" id="{4663AB3E-8BB7-2D4E-9A4B-1FA373B92B4A}"/>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itle 1">
            <a:extLst>
              <a:ext uri="{FF2B5EF4-FFF2-40B4-BE49-F238E27FC236}">
                <a16:creationId xmlns:a16="http://schemas.microsoft.com/office/drawing/2014/main" id="{4C75301D-79B8-304D-A9AB-978AFF9076BB}"/>
              </a:ext>
            </a:extLst>
          </p:cNvPr>
          <p:cNvSpPr>
            <a:spLocks noGrp="1"/>
          </p:cNvSpPr>
          <p:nvPr>
            <p:ph type="title"/>
          </p:nvPr>
        </p:nvSpPr>
        <p:spPr>
          <a:xfrm>
            <a:off x="4116391" y="441325"/>
            <a:ext cx="7632700" cy="1223964"/>
          </a:xfrm>
          <a:prstGeom prst="rect">
            <a:avLst/>
          </a:prstGeom>
        </p:spPr>
        <p:txBody>
          <a:bodyPr lIns="0" tIns="0" rIns="0" bIns="0" anchor="t"/>
          <a:lstStyle/>
          <a:p>
            <a:r>
              <a:rPr lang="en-US" noProof="0"/>
              <a:t>Click to edit Master title style</a:t>
            </a:r>
            <a:endParaRPr lang="en-GB" noProof="0"/>
          </a:p>
        </p:txBody>
      </p:sp>
      <p:sp>
        <p:nvSpPr>
          <p:cNvPr id="13" name="TextBox 12">
            <a:extLst>
              <a:ext uri="{FF2B5EF4-FFF2-40B4-BE49-F238E27FC236}">
                <a16:creationId xmlns:a16="http://schemas.microsoft.com/office/drawing/2014/main" id="{CEEB2E94-95BD-AF4A-8CB8-DEF6AF2D71C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3903E21-8E3C-EA42-845E-ACA015593389}"/>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 Placeholder 3">
            <a:extLst>
              <a:ext uri="{FF2B5EF4-FFF2-40B4-BE49-F238E27FC236}">
                <a16:creationId xmlns:a16="http://schemas.microsoft.com/office/drawing/2014/main" id="{6F60080C-8E2C-13C8-F305-B9340CF0ACDB}"/>
              </a:ext>
            </a:extLst>
          </p:cNvPr>
          <p:cNvSpPr>
            <a:spLocks noGrp="1"/>
          </p:cNvSpPr>
          <p:nvPr>
            <p:ph type="body" sz="quarter" idx="17" hasCustomPrompt="1"/>
          </p:nvPr>
        </p:nvSpPr>
        <p:spPr>
          <a:xfrm>
            <a:off x="442913" y="2097088"/>
            <a:ext cx="5437187" cy="4103687"/>
          </a:xfrm>
        </p:spPr>
        <p:txBody>
          <a:bodyPr/>
          <a:lstStyle>
            <a:lvl1pPr marL="0" indent="0">
              <a:buNone/>
              <a:defRPr/>
            </a:lvl1pPr>
          </a:lstStyle>
          <a:p>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a:p>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 Lorem ipsum </a:t>
            </a:r>
            <a:r>
              <a:rPr lang="en-GB" noProof="0" dirty="0" err="1"/>
              <a:t>dolor</a:t>
            </a:r>
            <a:r>
              <a:rPr lang="en-GB" noProof="0" dirty="0"/>
              <a:t> sit </a:t>
            </a:r>
            <a:r>
              <a:rPr lang="en-GB" noProof="0" dirty="0" err="1"/>
              <a:t>amet</a:t>
            </a:r>
            <a:r>
              <a:rPr lang="en-GB" noProof="0" dirty="0"/>
              <a:t>, </a:t>
            </a:r>
            <a:r>
              <a:rPr lang="en-GB" noProof="0" dirty="0" err="1"/>
              <a:t>consectetur</a:t>
            </a:r>
            <a:r>
              <a:rPr lang="en-GB" noProof="0" dirty="0"/>
              <a:t> </a:t>
            </a:r>
            <a:r>
              <a:rPr lang="en-GB" noProof="0" dirty="0" err="1"/>
              <a:t>adipiscing</a:t>
            </a:r>
            <a:r>
              <a:rPr lang="en-GB" noProof="0" dirty="0"/>
              <a:t> </a:t>
            </a:r>
            <a:r>
              <a:rPr lang="en-GB" noProof="0" dirty="0" err="1"/>
              <a:t>elit</a:t>
            </a:r>
            <a:r>
              <a:rPr lang="en-GB" noProof="0" dirty="0"/>
              <a:t>.</a:t>
            </a:r>
          </a:p>
        </p:txBody>
      </p:sp>
    </p:spTree>
    <p:extLst>
      <p:ext uri="{BB962C8B-B14F-4D97-AF65-F5344CB8AC3E}">
        <p14:creationId xmlns:p14="http://schemas.microsoft.com/office/powerpoint/2010/main" val="324458100"/>
      </p:ext>
    </p:extLst>
  </p:cSld>
  <p:clrMapOvr>
    <a:masterClrMapping/>
  </p:clrMapOvr>
  <p:extLst>
    <p:ext uri="{DCECCB84-F9BA-43D5-87BE-67443E8EF086}">
      <p15:sldGuideLst xmlns:p15="http://schemas.microsoft.com/office/powerpoint/2012/main">
        <p15:guide id="1" orient="horz" pos="1888">
          <p15:clr>
            <a:srgbClr val="FBAE40"/>
          </p15:clr>
        </p15:guide>
        <p15:guide id="2" orient="horz" pos="172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Text 4">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B635F6F-0EF7-1E76-3449-F89A754C2E02}"/>
              </a:ext>
            </a:extLst>
          </p:cNvPr>
          <p:cNvPicPr>
            <a:picLocks noChangeAspect="1"/>
          </p:cNvPicPr>
          <p:nvPr userDrawn="1"/>
        </p:nvPicPr>
        <p:blipFill>
          <a:blip r:embed="rId2"/>
          <a:stretch>
            <a:fillRect/>
          </a:stretch>
        </p:blipFill>
        <p:spPr>
          <a:xfrm>
            <a:off x="10915901" y="6230592"/>
            <a:ext cx="1017076" cy="593808"/>
          </a:xfrm>
          <a:prstGeom prst="rect">
            <a:avLst/>
          </a:prstGeom>
        </p:spPr>
      </p:pic>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8075613" y="2097089"/>
            <a:ext cx="3673478" cy="4103692"/>
          </a:xfrm>
          <a:prstGeom prst="rect">
            <a:avLst/>
          </a:prstGeom>
        </p:spPr>
        <p:txBody>
          <a:bodyPr lIns="0" tIns="0" rIns="0" bIns="0">
            <a:normAutofit/>
          </a:bodyPr>
          <a:lstStyle>
            <a:lvl1pPr marL="0" indent="0">
              <a:buNone/>
              <a:defRPr sz="2000"/>
            </a:lvl1pPr>
          </a:lstStyle>
          <a:p>
            <a:pPr lvl="0"/>
            <a:r>
              <a:rPr lang="en-US" noProof="0"/>
              <a:t>Click to edit Master text styles</a:t>
            </a:r>
          </a:p>
        </p:txBody>
      </p:sp>
      <p:sp>
        <p:nvSpPr>
          <p:cNvPr id="11" name="TextBox 10">
            <a:extLst>
              <a:ext uri="{FF2B5EF4-FFF2-40B4-BE49-F238E27FC236}">
                <a16:creationId xmlns:a16="http://schemas.microsoft.com/office/drawing/2014/main" id="{4663AB3E-8BB7-2D4E-9A4B-1FA373B92B4A}"/>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itle 1">
            <a:extLst>
              <a:ext uri="{FF2B5EF4-FFF2-40B4-BE49-F238E27FC236}">
                <a16:creationId xmlns:a16="http://schemas.microsoft.com/office/drawing/2014/main" id="{4C75301D-79B8-304D-A9AB-978AFF9076BB}"/>
              </a:ext>
            </a:extLst>
          </p:cNvPr>
          <p:cNvSpPr>
            <a:spLocks noGrp="1"/>
          </p:cNvSpPr>
          <p:nvPr>
            <p:ph type="title"/>
          </p:nvPr>
        </p:nvSpPr>
        <p:spPr>
          <a:xfrm>
            <a:off x="4116391" y="441325"/>
            <a:ext cx="7632700" cy="1223964"/>
          </a:xfrm>
          <a:prstGeom prst="rect">
            <a:avLst/>
          </a:prstGeom>
        </p:spPr>
        <p:txBody>
          <a:bodyPr lIns="0" tIns="0" rIns="0" bIns="0" anchor="t"/>
          <a:lstStyle/>
          <a:p>
            <a:r>
              <a:rPr lang="en-US" noProof="0"/>
              <a:t>Click to edit Master title style</a:t>
            </a:r>
            <a:endParaRPr lang="en-GB" noProof="0"/>
          </a:p>
        </p:txBody>
      </p:sp>
      <p:sp>
        <p:nvSpPr>
          <p:cNvPr id="13" name="TextBox 12">
            <a:extLst>
              <a:ext uri="{FF2B5EF4-FFF2-40B4-BE49-F238E27FC236}">
                <a16:creationId xmlns:a16="http://schemas.microsoft.com/office/drawing/2014/main" id="{CEEB2E94-95BD-AF4A-8CB8-DEF6AF2D71C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3903E21-8E3C-EA42-845E-ACA015593389}"/>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 Placeholder 3">
            <a:extLst>
              <a:ext uri="{FF2B5EF4-FFF2-40B4-BE49-F238E27FC236}">
                <a16:creationId xmlns:a16="http://schemas.microsoft.com/office/drawing/2014/main" id="{6F60080C-8E2C-13C8-F305-B9340CF0ACDB}"/>
              </a:ext>
            </a:extLst>
          </p:cNvPr>
          <p:cNvSpPr>
            <a:spLocks noGrp="1"/>
          </p:cNvSpPr>
          <p:nvPr>
            <p:ph type="body" sz="quarter" idx="17" hasCustomPrompt="1"/>
          </p:nvPr>
        </p:nvSpPr>
        <p:spPr>
          <a:xfrm>
            <a:off x="442913" y="2097088"/>
            <a:ext cx="7200900" cy="4103687"/>
          </a:xfrm>
        </p:spPr>
        <p:txBody>
          <a:bodyPr/>
          <a:lstStyle>
            <a:lvl1pPr marL="0" indent="0">
              <a:buNone/>
              <a:defRPr/>
            </a:lvl1pPr>
          </a:lstStyle>
          <a:p>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a:p>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 Lorem ipsum </a:t>
            </a:r>
            <a:r>
              <a:rPr lang="en-GB" noProof="0" dirty="0" err="1"/>
              <a:t>dolor</a:t>
            </a:r>
            <a:r>
              <a:rPr lang="en-GB" noProof="0" dirty="0"/>
              <a:t> sit </a:t>
            </a:r>
            <a:r>
              <a:rPr lang="en-GB" noProof="0" dirty="0" err="1"/>
              <a:t>amet</a:t>
            </a:r>
            <a:r>
              <a:rPr lang="en-GB" noProof="0" dirty="0"/>
              <a:t>, </a:t>
            </a:r>
            <a:r>
              <a:rPr lang="en-GB" noProof="0" dirty="0" err="1"/>
              <a:t>consectetur</a:t>
            </a:r>
            <a:r>
              <a:rPr lang="en-GB" noProof="0" dirty="0"/>
              <a:t> </a:t>
            </a:r>
            <a:r>
              <a:rPr lang="en-GB" noProof="0" dirty="0" err="1"/>
              <a:t>adipiscing</a:t>
            </a:r>
            <a:r>
              <a:rPr lang="en-GB" noProof="0" dirty="0"/>
              <a:t> </a:t>
            </a:r>
            <a:r>
              <a:rPr lang="en-GB" noProof="0" dirty="0" err="1"/>
              <a:t>elit</a:t>
            </a:r>
            <a:r>
              <a:rPr lang="en-GB" noProof="0" dirty="0"/>
              <a:t>.</a:t>
            </a:r>
          </a:p>
          <a:p>
            <a:pPr marL="457200" indent="-457200">
              <a:buFont typeface="Arial" panose="020B0604020202020204" pitchFamily="34" charset="0"/>
              <a:buChar char="•"/>
            </a:pPr>
            <a:r>
              <a:rPr lang="en-GB" noProof="0" dirty="0"/>
              <a:t>Donec </a:t>
            </a:r>
            <a:r>
              <a:rPr lang="en-GB" noProof="0" dirty="0" err="1"/>
              <a:t>rutrum</a:t>
            </a:r>
            <a:r>
              <a:rPr lang="en-GB" noProof="0" dirty="0"/>
              <a:t> </a:t>
            </a:r>
            <a:r>
              <a:rPr lang="en-GB" noProof="0" dirty="0" err="1"/>
              <a:t>congue</a:t>
            </a:r>
            <a:r>
              <a:rPr lang="en-GB" noProof="0" dirty="0"/>
              <a:t> </a:t>
            </a:r>
            <a:r>
              <a:rPr lang="en-GB" noProof="0" dirty="0" err="1"/>
              <a:t>leo</a:t>
            </a:r>
            <a:r>
              <a:rPr lang="en-GB" noProof="0" dirty="0"/>
              <a:t> </a:t>
            </a:r>
            <a:r>
              <a:rPr lang="en-GB" noProof="0" dirty="0" err="1"/>
              <a:t>eget</a:t>
            </a:r>
            <a:r>
              <a:rPr lang="en-GB" noProof="0" dirty="0"/>
              <a:t> </a:t>
            </a:r>
            <a:r>
              <a:rPr lang="en-GB" noProof="0" dirty="0" err="1"/>
              <a:t>malesuada</a:t>
            </a:r>
            <a:r>
              <a:rPr lang="en-GB" noProof="0" dirty="0"/>
              <a:t>.</a:t>
            </a:r>
          </a:p>
          <a:p>
            <a:pPr marL="457200" indent="-457200">
              <a:buFont typeface="Arial" panose="020B0604020202020204" pitchFamily="34" charset="0"/>
              <a:buChar char="•"/>
            </a:pPr>
            <a:r>
              <a:rPr lang="en-GB" noProof="0" dirty="0" err="1"/>
              <a:t>Curabitur</a:t>
            </a:r>
            <a:r>
              <a:rPr lang="en-GB" noProof="0" dirty="0"/>
              <a:t> </a:t>
            </a:r>
            <a:r>
              <a:rPr lang="en-GB" noProof="0" dirty="0" err="1"/>
              <a:t>aliquet</a:t>
            </a:r>
            <a:r>
              <a:rPr lang="en-GB" noProof="0" dirty="0"/>
              <a:t> </a:t>
            </a:r>
            <a:r>
              <a:rPr lang="en-GB" noProof="0" dirty="0" err="1"/>
              <a:t>quam</a:t>
            </a:r>
            <a:r>
              <a:rPr lang="en-GB" noProof="0" dirty="0"/>
              <a:t> id dui </a:t>
            </a:r>
            <a:r>
              <a:rPr lang="en-GB" noProof="0" dirty="0" err="1"/>
              <a:t>posuere</a:t>
            </a:r>
            <a:r>
              <a:rPr lang="en-GB" noProof="0" dirty="0"/>
              <a:t> </a:t>
            </a:r>
            <a:r>
              <a:rPr lang="en-GB" noProof="0" dirty="0" err="1"/>
              <a:t>blandit</a:t>
            </a:r>
            <a:r>
              <a:rPr lang="en-GB" noProof="0" dirty="0"/>
              <a:t>.</a:t>
            </a:r>
          </a:p>
          <a:p>
            <a:pPr marL="457200" indent="-457200">
              <a:buFont typeface="Arial" panose="020B0604020202020204" pitchFamily="34" charset="0"/>
              <a:buChar char="•"/>
            </a:pPr>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a:t>
            </a:r>
          </a:p>
        </p:txBody>
      </p:sp>
    </p:spTree>
    <p:extLst>
      <p:ext uri="{BB962C8B-B14F-4D97-AF65-F5344CB8AC3E}">
        <p14:creationId xmlns:p14="http://schemas.microsoft.com/office/powerpoint/2010/main" val="3001938430"/>
      </p:ext>
    </p:extLst>
  </p:cSld>
  <p:clrMapOvr>
    <a:masterClrMapping/>
  </p:clrMapOvr>
  <p:extLst>
    <p:ext uri="{DCECCB84-F9BA-43D5-87BE-67443E8EF086}">
      <p15:sldGuideLst xmlns:p15="http://schemas.microsoft.com/office/powerpoint/2012/main">
        <p15:guide id="1" orient="horz" pos="1888">
          <p15:clr>
            <a:srgbClr val="FBAE40"/>
          </p15:clr>
        </p15:guide>
        <p15:guide id="2" orient="horz" pos="172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6390" y="441326"/>
            <a:ext cx="7632692" cy="1223964"/>
          </a:xfrm>
          <a:prstGeom prst="rect">
            <a:avLst/>
          </a:prstGeom>
        </p:spPr>
        <p:txBody>
          <a:bodyPr vert="horz" lIns="0" tIns="0" rIns="0" bIns="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42907" y="2097090"/>
            <a:ext cx="11306175" cy="407987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a:extLst>
              <a:ext uri="{FF2B5EF4-FFF2-40B4-BE49-F238E27FC236}">
                <a16:creationId xmlns:a16="http://schemas.microsoft.com/office/drawing/2014/main" id="{DB2911C2-CB14-73B1-B98D-60E41E95A97B}"/>
              </a:ext>
            </a:extLst>
          </p:cNvPr>
          <p:cNvPicPr>
            <a:picLocks noChangeAspect="1"/>
          </p:cNvPicPr>
          <p:nvPr userDrawn="1"/>
        </p:nvPicPr>
        <p:blipFill>
          <a:blip r:embed="rId16"/>
          <a:srcRect/>
          <a:stretch/>
        </p:blipFill>
        <p:spPr>
          <a:xfrm>
            <a:off x="251232" y="207065"/>
            <a:ext cx="2048330" cy="1318904"/>
          </a:xfrm>
          <a:prstGeom prst="rect">
            <a:avLst/>
          </a:prstGeom>
        </p:spPr>
      </p:pic>
    </p:spTree>
    <p:extLst>
      <p:ext uri="{BB962C8B-B14F-4D97-AF65-F5344CB8AC3E}">
        <p14:creationId xmlns:p14="http://schemas.microsoft.com/office/powerpoint/2010/main" val="2999483053"/>
      </p:ext>
    </p:extLst>
  </p:cSld>
  <p:clrMap bg1="lt1" tx1="dk1" bg2="lt2" tx2="dk2" accent1="accent1" accent2="accent2" accent3="accent3" accent4="accent4" accent5="accent5" accent6="accent6" hlink="hlink" folHlink="folHlink"/>
  <p:sldLayoutIdLst>
    <p:sldLayoutId id="2147483693" r:id="rId1"/>
    <p:sldLayoutId id="2147483673" r:id="rId2"/>
    <p:sldLayoutId id="2147483690" r:id="rId3"/>
    <p:sldLayoutId id="2147483694" r:id="rId4"/>
    <p:sldLayoutId id="2147483665" r:id="rId5"/>
    <p:sldLayoutId id="2147483667" r:id="rId6"/>
    <p:sldLayoutId id="2147483698" r:id="rId7"/>
    <p:sldLayoutId id="2147483699" r:id="rId8"/>
    <p:sldLayoutId id="2147483700" r:id="rId9"/>
    <p:sldLayoutId id="2147483696" r:id="rId10"/>
    <p:sldLayoutId id="2147483687" r:id="rId11"/>
    <p:sldLayoutId id="2147483697" r:id="rId12"/>
    <p:sldLayoutId id="2147483674" r:id="rId13"/>
    <p:sldLayoutId id="2147483701" r:id="rId14"/>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79">
          <p15:clr>
            <a:srgbClr val="F26B43"/>
          </p15:clr>
        </p15:guide>
        <p15:guide id="2" pos="2593">
          <p15:clr>
            <a:srgbClr val="F26B43"/>
          </p15:clr>
        </p15:guide>
        <p15:guide id="3" pos="2865">
          <p15:clr>
            <a:srgbClr val="F26B43"/>
          </p15:clr>
        </p15:guide>
        <p15:guide id="4" pos="3704">
          <p15:clr>
            <a:srgbClr val="F26B43"/>
          </p15:clr>
        </p15:guide>
        <p15:guide id="5" pos="3976">
          <p15:clr>
            <a:srgbClr val="F26B43"/>
          </p15:clr>
        </p15:guide>
        <p15:guide id="6" pos="4815">
          <p15:clr>
            <a:srgbClr val="F26B43"/>
          </p15:clr>
        </p15:guide>
        <p15:guide id="7" pos="5087">
          <p15:clr>
            <a:srgbClr val="F26B43"/>
          </p15:clr>
        </p15:guide>
        <p15:guide id="8" pos="7401">
          <p15:clr>
            <a:srgbClr val="F26B43"/>
          </p15:clr>
        </p15:guide>
        <p15:guide id="9" orient="horz" pos="278">
          <p15:clr>
            <a:srgbClr val="F26B43"/>
          </p15:clr>
        </p15:guide>
        <p15:guide id="10" orient="horz" pos="1049">
          <p15:clr>
            <a:srgbClr val="F26B43"/>
          </p15:clr>
        </p15:guide>
        <p15:guide id="11" orient="horz" pos="1321">
          <p15:clr>
            <a:srgbClr val="F26B43"/>
          </p15:clr>
        </p15:guide>
        <p15:guide id="12" orient="horz" pos="3906">
          <p15:clr>
            <a:srgbClr val="F26B43"/>
          </p15:clr>
        </p15:guide>
        <p15:guide id="13" orient="horz" pos="4178">
          <p15:clr>
            <a:srgbClr val="F26B43"/>
          </p15:clr>
        </p15:guide>
        <p15:guide id="14" orient="horz" pos="404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1.xml"/><Relationship Id="rId5" Type="http://schemas.openxmlformats.org/officeDocument/2006/relationships/hyperlink" Target="https://bit.ly/3KvrKJu"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1.xml"/><Relationship Id="rId5" Type="http://schemas.openxmlformats.org/officeDocument/2006/relationships/hyperlink" Target="https://bit.ly/3KvrKJu" TargetMode="Externa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0B7EA-8479-0E7C-84E0-F27A1B21E1EC}"/>
              </a:ext>
            </a:extLst>
          </p:cNvPr>
          <p:cNvSpPr txBox="1">
            <a:spLocks noGrp="1"/>
          </p:cNvSpPr>
          <p:nvPr>
            <p:ph type="title"/>
          </p:nvPr>
        </p:nvSpPr>
        <p:spPr>
          <a:xfrm>
            <a:off x="4116391" y="1404733"/>
            <a:ext cx="7357344" cy="4296399"/>
          </a:xfrm>
        </p:spPr>
        <p:txBody>
          <a:bodyPr>
            <a:normAutofit fontScale="90000"/>
          </a:bodyPr>
          <a:lstStyle/>
          <a:p>
            <a:pPr lvl="0"/>
            <a:r>
              <a:rPr lang="en-CH" sz="3600" dirty="0"/>
              <a:t>Introducing the JIAS Supplement: </a:t>
            </a:r>
            <a:br>
              <a:rPr lang="en-CH" sz="3600" dirty="0"/>
            </a:br>
            <a:r>
              <a:rPr lang="en-CH" sz="3600" dirty="0"/>
              <a:t>“</a:t>
            </a:r>
            <a:r>
              <a:rPr lang="en-US" sz="3600" dirty="0"/>
              <a:t>Implementation research and the HIV response: Taking stock and charting the way forward</a:t>
            </a:r>
            <a:r>
              <a:rPr lang="en-CH" sz="3600" dirty="0"/>
              <a:t>”</a:t>
            </a:r>
            <a:br>
              <a:rPr lang="en-CH" sz="3600" dirty="0"/>
            </a:br>
            <a:br>
              <a:rPr lang="en-CH" sz="3100" b="0" dirty="0">
                <a:latin typeface="+mn-lt"/>
              </a:rPr>
            </a:br>
            <a:r>
              <a:rPr lang="en-US" sz="3100" b="0" dirty="0">
                <a:solidFill>
                  <a:schemeClr val="tx1"/>
                </a:solidFill>
                <a:latin typeface="+mn-lt"/>
                <a:ea typeface="+mn-ea"/>
                <a:cs typeface="+mn-cs"/>
              </a:rPr>
              <a:t>Guest Editors: Elvin H. Geng, Eleanor </a:t>
            </a:r>
            <a:r>
              <a:rPr lang="en-US" sz="3100" b="0" dirty="0" err="1">
                <a:solidFill>
                  <a:schemeClr val="tx1"/>
                </a:solidFill>
                <a:latin typeface="+mn-lt"/>
                <a:ea typeface="+mn-ea"/>
                <a:cs typeface="+mn-cs"/>
              </a:rPr>
              <a:t>Magongo</a:t>
            </a:r>
            <a:r>
              <a:rPr lang="en-US" sz="3100" b="0" dirty="0">
                <a:solidFill>
                  <a:schemeClr val="tx1"/>
                </a:solidFill>
                <a:latin typeface="+mn-lt"/>
                <a:ea typeface="+mn-ea"/>
                <a:cs typeface="+mn-cs"/>
              </a:rPr>
              <a:t> </a:t>
            </a:r>
            <a:r>
              <a:rPr lang="en-US" sz="3100" b="0" dirty="0" err="1">
                <a:solidFill>
                  <a:schemeClr val="tx1"/>
                </a:solidFill>
                <a:latin typeface="+mn-lt"/>
                <a:ea typeface="+mn-ea"/>
                <a:cs typeface="+mn-cs"/>
              </a:rPr>
              <a:t>Namusoke</a:t>
            </a:r>
            <a:r>
              <a:rPr lang="en-US" sz="3100" b="0" dirty="0">
                <a:solidFill>
                  <a:schemeClr val="tx1"/>
                </a:solidFill>
                <a:latin typeface="+mn-lt"/>
                <a:ea typeface="+mn-ea"/>
                <a:cs typeface="+mn-cs"/>
              </a:rPr>
              <a:t>, Bohdan </a:t>
            </a:r>
            <a:r>
              <a:rPr lang="en-US" sz="3100" b="0" dirty="0" err="1">
                <a:solidFill>
                  <a:schemeClr val="tx1"/>
                </a:solidFill>
                <a:latin typeface="+mn-lt"/>
                <a:ea typeface="+mn-ea"/>
                <a:cs typeface="+mn-cs"/>
              </a:rPr>
              <a:t>Nosyk</a:t>
            </a:r>
            <a:endParaRPr lang="en-GB" sz="3100" b="0" dirty="0">
              <a:solidFill>
                <a:schemeClr val="tx1"/>
              </a:solidFill>
              <a:latin typeface="+mn-lt"/>
              <a:ea typeface="+mn-ea"/>
              <a:cs typeface="+mn-cs"/>
            </a:endParaRPr>
          </a:p>
        </p:txBody>
      </p:sp>
      <p:sp>
        <p:nvSpPr>
          <p:cNvPr id="4" name="Text Placeholder 3">
            <a:extLst>
              <a:ext uri="{FF2B5EF4-FFF2-40B4-BE49-F238E27FC236}">
                <a16:creationId xmlns:a16="http://schemas.microsoft.com/office/drawing/2014/main" id="{F05CFA3D-90AA-1981-DCD7-113C4B0B8F50}"/>
              </a:ext>
            </a:extLst>
          </p:cNvPr>
          <p:cNvSpPr txBox="1">
            <a:spLocks noGrp="1"/>
          </p:cNvSpPr>
          <p:nvPr>
            <p:ph type="body" idx="4294967295"/>
          </p:nvPr>
        </p:nvSpPr>
        <p:spPr>
          <a:xfrm>
            <a:off x="4116391" y="696041"/>
            <a:ext cx="7357344" cy="385200"/>
          </a:xfrm>
        </p:spPr>
        <p:txBody>
          <a:bodyPr anchor="b"/>
          <a:lstStyle/>
          <a:p>
            <a:pPr marL="0" lvl="0" indent="0">
              <a:buNone/>
            </a:pPr>
            <a:r>
              <a:rPr lang="en-GB" sz="1600" dirty="0"/>
              <a:t>Marlène Bras, International AIDS Society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02C8569-D4EF-EE4A-9FD3-DBFF555C0B90}"/>
              </a:ext>
            </a:extLst>
          </p:cNvPr>
          <p:cNvSpPr>
            <a:spLocks noGrp="1"/>
          </p:cNvSpPr>
          <p:nvPr>
            <p:ph type="title"/>
          </p:nvPr>
        </p:nvSpPr>
        <p:spPr/>
        <p:txBody>
          <a:bodyPr/>
          <a:lstStyle/>
          <a:p>
            <a:r>
              <a:rPr lang="en-CH" noProof="0" dirty="0"/>
              <a:t>Thank you!</a:t>
            </a:r>
            <a:endParaRPr lang="en-GB" noProof="0" dirty="0"/>
          </a:p>
        </p:txBody>
      </p:sp>
      <p:pic>
        <p:nvPicPr>
          <p:cNvPr id="10" name="Content Placeholder 3" descr="A group of people standing on white blocks&#10;&#10;Description automatically generated">
            <a:extLst>
              <a:ext uri="{FF2B5EF4-FFF2-40B4-BE49-F238E27FC236}">
                <a16:creationId xmlns:a16="http://schemas.microsoft.com/office/drawing/2014/main" id="{CCFF05A2-EF20-514C-EC12-FD1A15AF5F6F}"/>
              </a:ext>
            </a:extLst>
          </p:cNvPr>
          <p:cNvPicPr>
            <a:picLocks noChangeAspect="1"/>
          </p:cNvPicPr>
          <p:nvPr/>
        </p:nvPicPr>
        <p:blipFill>
          <a:blip r:embed="rId3"/>
          <a:stretch>
            <a:fillRect/>
          </a:stretch>
        </p:blipFill>
        <p:spPr>
          <a:xfrm>
            <a:off x="4218038" y="1308344"/>
            <a:ext cx="3755923" cy="4935387"/>
          </a:xfrm>
          <a:prstGeom prst="rect">
            <a:avLst/>
          </a:prstGeom>
          <a:ln>
            <a:solidFill>
              <a:schemeClr val="tx1"/>
            </a:solidFill>
          </a:ln>
        </p:spPr>
      </p:pic>
      <p:pic>
        <p:nvPicPr>
          <p:cNvPr id="11" name="Picture 5" descr="A qr code on a white background&#10;&#10;Description automatically generated">
            <a:extLst>
              <a:ext uri="{FF2B5EF4-FFF2-40B4-BE49-F238E27FC236}">
                <a16:creationId xmlns:a16="http://schemas.microsoft.com/office/drawing/2014/main" id="{04328DE7-79DC-4354-4FC8-8B4292BBF5EE}"/>
              </a:ext>
            </a:extLst>
          </p:cNvPr>
          <p:cNvPicPr>
            <a:picLocks noGrp="1" noChangeAspect="1"/>
          </p:cNvPicPr>
          <p:nvPr>
            <p:ph sz="quarter" idx="14"/>
          </p:nvPr>
        </p:nvPicPr>
        <p:blipFill>
          <a:blip r:embed="rId4"/>
          <a:stretch>
            <a:fillRect/>
          </a:stretch>
        </p:blipFill>
        <p:spPr>
          <a:xfrm rot="10799991" flipH="1">
            <a:off x="9288162" y="1789120"/>
            <a:ext cx="1838985" cy="1838985"/>
          </a:xfrm>
          <a:prstGeom prst="rect">
            <a:avLst/>
          </a:prstGeom>
          <a:noFill/>
          <a:ln cap="flat">
            <a:noFill/>
          </a:ln>
        </p:spPr>
      </p:pic>
      <p:sp>
        <p:nvSpPr>
          <p:cNvPr id="14" name="TextBox 13">
            <a:extLst>
              <a:ext uri="{FF2B5EF4-FFF2-40B4-BE49-F238E27FC236}">
                <a16:creationId xmlns:a16="http://schemas.microsoft.com/office/drawing/2014/main" id="{F66B18A4-F883-9519-A799-83AE6769E800}"/>
              </a:ext>
            </a:extLst>
          </p:cNvPr>
          <p:cNvSpPr txBox="1"/>
          <p:nvPr/>
        </p:nvSpPr>
        <p:spPr>
          <a:xfrm>
            <a:off x="9104214" y="3997056"/>
            <a:ext cx="2644877" cy="584775"/>
          </a:xfrm>
          <a:prstGeom prst="rect">
            <a:avLst/>
          </a:prstGeom>
          <a:noFill/>
        </p:spPr>
        <p:txBody>
          <a:bodyPr wrap="square" rtlCol="0">
            <a:spAutoFit/>
          </a:bodyPr>
          <a:lstStyle/>
          <a:p>
            <a:r>
              <a:rPr lang="en-US" sz="1400" b="1" i="0" u="sng" strike="noStrike" kern="1200" cap="none" spc="0" baseline="0" dirty="0">
                <a:solidFill>
                  <a:schemeClr val="tx2"/>
                </a:solidFill>
                <a:uFillTx/>
                <a:latin typeface="+mj-lt"/>
                <a:ea typeface="IAS Ribbon Sans Regular" pitchFamily="50"/>
                <a:cs typeface="IAS Ribbon Sans Regular" pitchFamily="50"/>
                <a:hlinkClick r:id="rId5">
                  <a:extLst>
                    <a:ext uri="{A12FA001-AC4F-418D-AE19-62706E023703}">
                      <ahyp:hlinkClr xmlns:ahyp="http://schemas.microsoft.com/office/drawing/2018/hyperlinkcolor" val="tx"/>
                    </a:ext>
                  </a:extLst>
                </a:hlinkClick>
              </a:rPr>
              <a:t>https://bit.ly/3KvrKJu</a:t>
            </a:r>
            <a:endParaRPr lang="en-US" sz="1400" b="1" i="0" u="none" strike="noStrike" kern="0" cap="none" spc="0" baseline="0" dirty="0">
              <a:solidFill>
                <a:schemeClr val="tx2"/>
              </a:solidFill>
              <a:uFillTx/>
              <a:latin typeface="+mj-lt"/>
              <a:ea typeface="IAS Ribbon Sans Regular" pitchFamily="50"/>
              <a:cs typeface="Calibri"/>
            </a:endParaRPr>
          </a:p>
          <a:p>
            <a:endParaRPr lang="en-CH" dirty="0"/>
          </a:p>
        </p:txBody>
      </p:sp>
    </p:spTree>
    <p:extLst>
      <p:ext uri="{BB962C8B-B14F-4D97-AF65-F5344CB8AC3E}">
        <p14:creationId xmlns:p14="http://schemas.microsoft.com/office/powerpoint/2010/main" val="3460980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02C8569-D4EF-EE4A-9FD3-DBFF555C0B90}"/>
              </a:ext>
            </a:extLst>
          </p:cNvPr>
          <p:cNvSpPr>
            <a:spLocks noGrp="1"/>
          </p:cNvSpPr>
          <p:nvPr>
            <p:ph type="title"/>
          </p:nvPr>
        </p:nvSpPr>
        <p:spPr/>
        <p:txBody>
          <a:bodyPr/>
          <a:lstStyle/>
          <a:p>
            <a:r>
              <a:rPr lang="en-CH" noProof="0" dirty="0"/>
              <a:t>Access the Supplement</a:t>
            </a:r>
            <a:endParaRPr lang="en-GB" noProof="0" dirty="0"/>
          </a:p>
        </p:txBody>
      </p:sp>
      <p:pic>
        <p:nvPicPr>
          <p:cNvPr id="10" name="Content Placeholder 3" descr="A group of people standing on white blocks&#10;&#10;Description automatically generated">
            <a:extLst>
              <a:ext uri="{FF2B5EF4-FFF2-40B4-BE49-F238E27FC236}">
                <a16:creationId xmlns:a16="http://schemas.microsoft.com/office/drawing/2014/main" id="{CCFF05A2-EF20-514C-EC12-FD1A15AF5F6F}"/>
              </a:ext>
            </a:extLst>
          </p:cNvPr>
          <p:cNvPicPr>
            <a:picLocks noChangeAspect="1"/>
          </p:cNvPicPr>
          <p:nvPr/>
        </p:nvPicPr>
        <p:blipFill>
          <a:blip r:embed="rId3"/>
          <a:stretch>
            <a:fillRect/>
          </a:stretch>
        </p:blipFill>
        <p:spPr>
          <a:xfrm>
            <a:off x="4218038" y="1308344"/>
            <a:ext cx="3755923" cy="4935387"/>
          </a:xfrm>
          <a:prstGeom prst="rect">
            <a:avLst/>
          </a:prstGeom>
          <a:ln>
            <a:solidFill>
              <a:schemeClr val="tx1"/>
            </a:solidFill>
          </a:ln>
        </p:spPr>
      </p:pic>
      <p:pic>
        <p:nvPicPr>
          <p:cNvPr id="11" name="Picture 5" descr="A qr code on a white background&#10;&#10;Description automatically generated">
            <a:extLst>
              <a:ext uri="{FF2B5EF4-FFF2-40B4-BE49-F238E27FC236}">
                <a16:creationId xmlns:a16="http://schemas.microsoft.com/office/drawing/2014/main" id="{04328DE7-79DC-4354-4FC8-8B4292BBF5EE}"/>
              </a:ext>
            </a:extLst>
          </p:cNvPr>
          <p:cNvPicPr>
            <a:picLocks noGrp="1" noChangeAspect="1"/>
          </p:cNvPicPr>
          <p:nvPr>
            <p:ph sz="quarter" idx="14"/>
          </p:nvPr>
        </p:nvPicPr>
        <p:blipFill>
          <a:blip r:embed="rId4"/>
          <a:stretch>
            <a:fillRect/>
          </a:stretch>
        </p:blipFill>
        <p:spPr>
          <a:xfrm rot="10799991" flipH="1">
            <a:off x="9288162" y="1789120"/>
            <a:ext cx="1838985" cy="1838985"/>
          </a:xfrm>
          <a:prstGeom prst="rect">
            <a:avLst/>
          </a:prstGeom>
          <a:noFill/>
          <a:ln cap="flat">
            <a:noFill/>
          </a:ln>
        </p:spPr>
      </p:pic>
      <p:sp>
        <p:nvSpPr>
          <p:cNvPr id="14" name="TextBox 13">
            <a:extLst>
              <a:ext uri="{FF2B5EF4-FFF2-40B4-BE49-F238E27FC236}">
                <a16:creationId xmlns:a16="http://schemas.microsoft.com/office/drawing/2014/main" id="{F66B18A4-F883-9519-A799-83AE6769E800}"/>
              </a:ext>
            </a:extLst>
          </p:cNvPr>
          <p:cNvSpPr txBox="1"/>
          <p:nvPr/>
        </p:nvSpPr>
        <p:spPr>
          <a:xfrm>
            <a:off x="9104214" y="3997056"/>
            <a:ext cx="2644877" cy="584775"/>
          </a:xfrm>
          <a:prstGeom prst="rect">
            <a:avLst/>
          </a:prstGeom>
          <a:noFill/>
        </p:spPr>
        <p:txBody>
          <a:bodyPr wrap="square" rtlCol="0">
            <a:spAutoFit/>
          </a:bodyPr>
          <a:lstStyle/>
          <a:p>
            <a:r>
              <a:rPr lang="en-US" sz="1400" b="1" i="0" u="sng" strike="noStrike" kern="1200" cap="none" spc="0" baseline="0" dirty="0">
                <a:solidFill>
                  <a:schemeClr val="tx2"/>
                </a:solidFill>
                <a:uFillTx/>
                <a:latin typeface="+mj-lt"/>
                <a:ea typeface="IAS Ribbon Sans Regular" pitchFamily="50"/>
                <a:cs typeface="IAS Ribbon Sans Regular" pitchFamily="50"/>
                <a:hlinkClick r:id="rId5">
                  <a:extLst>
                    <a:ext uri="{A12FA001-AC4F-418D-AE19-62706E023703}">
                      <ahyp:hlinkClr xmlns:ahyp="http://schemas.microsoft.com/office/drawing/2018/hyperlinkcolor" val="tx"/>
                    </a:ext>
                  </a:extLst>
                </a:hlinkClick>
              </a:rPr>
              <a:t>https://bit.ly/3KvrKJu</a:t>
            </a:r>
            <a:endParaRPr lang="en-US" sz="1400" b="1" i="0" u="none" strike="noStrike" kern="0" cap="none" spc="0" baseline="0" dirty="0">
              <a:solidFill>
                <a:schemeClr val="tx2"/>
              </a:solidFill>
              <a:uFillTx/>
              <a:latin typeface="+mj-lt"/>
              <a:ea typeface="IAS Ribbon Sans Regular" pitchFamily="50"/>
              <a:cs typeface="Calibri"/>
            </a:endParaRPr>
          </a:p>
          <a:p>
            <a:endParaRPr lang="en-CH" dirty="0"/>
          </a:p>
        </p:txBody>
      </p:sp>
    </p:spTree>
    <p:extLst>
      <p:ext uri="{BB962C8B-B14F-4D97-AF65-F5344CB8AC3E}">
        <p14:creationId xmlns:p14="http://schemas.microsoft.com/office/powerpoint/2010/main" val="2969959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010A4E-4F36-9D4C-97C5-9AF4FEF49D21}"/>
              </a:ext>
            </a:extLst>
          </p:cNvPr>
          <p:cNvSpPr>
            <a:spLocks noGrp="1"/>
          </p:cNvSpPr>
          <p:nvPr>
            <p:ph sz="quarter" idx="13"/>
          </p:nvPr>
        </p:nvSpPr>
        <p:spPr>
          <a:xfrm>
            <a:off x="749733" y="2140938"/>
            <a:ext cx="7632700" cy="4103687"/>
          </a:xfrm>
        </p:spPr>
        <p:txBody>
          <a:bodyPr>
            <a:normAutofit/>
          </a:bodyPr>
          <a:lstStyle/>
          <a:p>
            <a:r>
              <a:rPr lang="en-CH" sz="2800" dirty="0"/>
              <a:t>Implementation research for today’s HIV response to:</a:t>
            </a:r>
          </a:p>
          <a:p>
            <a:pPr marL="342900" indent="-342900">
              <a:buFont typeface="Arial" panose="020B0604020202020204" pitchFamily="34" charset="0"/>
              <a:buChar char="•"/>
            </a:pPr>
            <a:r>
              <a:rPr lang="en-US" sz="2800" dirty="0"/>
              <a:t>A</a:t>
            </a:r>
            <a:r>
              <a:rPr lang="en-CH" sz="2800" dirty="0" err="1"/>
              <a:t>dvance</a:t>
            </a:r>
            <a:r>
              <a:rPr lang="en-CH" sz="2800" dirty="0"/>
              <a:t> equitable reach</a:t>
            </a:r>
          </a:p>
          <a:p>
            <a:pPr marL="342900" indent="-342900">
              <a:buFont typeface="Arial" panose="020B0604020202020204" pitchFamily="34" charset="0"/>
              <a:buChar char="•"/>
            </a:pPr>
            <a:r>
              <a:rPr lang="en-CH" sz="2800" noProof="0" dirty="0"/>
              <a:t>Shift to </a:t>
            </a:r>
            <a:r>
              <a:rPr lang="en-CH" sz="2800" noProof="0" dirty="0" err="1"/>
              <a:t>susta</a:t>
            </a:r>
            <a:r>
              <a:rPr lang="en-CH" sz="2800" dirty="0" err="1"/>
              <a:t>inable</a:t>
            </a:r>
            <a:r>
              <a:rPr lang="en-CH" sz="2800" dirty="0"/>
              <a:t> systems</a:t>
            </a:r>
          </a:p>
          <a:p>
            <a:pPr marL="342900" indent="-342900">
              <a:buFont typeface="Arial" panose="020B0604020202020204" pitchFamily="34" charset="0"/>
              <a:buChar char="•"/>
            </a:pPr>
            <a:r>
              <a:rPr lang="en-CH" sz="2800" noProof="0" dirty="0"/>
              <a:t>Push for service integration and universal health coverage</a:t>
            </a:r>
            <a:endParaRPr lang="en-GB" sz="2800" noProof="0" dirty="0"/>
          </a:p>
        </p:txBody>
      </p:sp>
      <p:sp>
        <p:nvSpPr>
          <p:cNvPr id="3" name="Title 2">
            <a:extLst>
              <a:ext uri="{FF2B5EF4-FFF2-40B4-BE49-F238E27FC236}">
                <a16:creationId xmlns:a16="http://schemas.microsoft.com/office/drawing/2014/main" id="{CE660349-8FF3-774D-99B5-E2BC07158C39}"/>
              </a:ext>
            </a:extLst>
          </p:cNvPr>
          <p:cNvSpPr>
            <a:spLocks noGrp="1"/>
          </p:cNvSpPr>
          <p:nvPr>
            <p:ph type="title"/>
          </p:nvPr>
        </p:nvSpPr>
        <p:spPr/>
        <p:txBody>
          <a:bodyPr>
            <a:normAutofit/>
          </a:bodyPr>
          <a:lstStyle/>
          <a:p>
            <a:r>
              <a:rPr lang="en-CH" noProof="0" dirty="0"/>
              <a:t>Why this Supplement?</a:t>
            </a:r>
            <a:endParaRPr lang="en-GB" noProof="0" dirty="0"/>
          </a:p>
        </p:txBody>
      </p:sp>
    </p:spTree>
    <p:extLst>
      <p:ext uri="{BB962C8B-B14F-4D97-AF65-F5344CB8AC3E}">
        <p14:creationId xmlns:p14="http://schemas.microsoft.com/office/powerpoint/2010/main" val="3468738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146D6E-E36A-1BF6-DB99-2F9C31139A24}"/>
              </a:ext>
            </a:extLst>
          </p:cNvPr>
          <p:cNvSpPr>
            <a:spLocks noGrp="1"/>
          </p:cNvSpPr>
          <p:nvPr>
            <p:ph sz="quarter" idx="13"/>
          </p:nvPr>
        </p:nvSpPr>
        <p:spPr>
          <a:xfrm>
            <a:off x="341312" y="1377156"/>
            <a:ext cx="11407775" cy="4893015"/>
          </a:xfrm>
        </p:spPr>
        <p:txBody>
          <a:bodyPr>
            <a:normAutofit fontScale="92500" lnSpcReduction="10000"/>
          </a:bodyPr>
          <a:lstStyle/>
          <a:p>
            <a:endParaRPr lang="en-CH" sz="1800" dirty="0"/>
          </a:p>
          <a:p>
            <a:pPr marL="342900" indent="-342900">
              <a:buFont typeface="Arial" panose="020B0604020202020204" pitchFamily="34" charset="0"/>
              <a:buChar char="•"/>
            </a:pPr>
            <a:r>
              <a:rPr lang="en-CH" sz="2600" dirty="0"/>
              <a:t>Twelve articles covering</a:t>
            </a:r>
            <a:r>
              <a:rPr lang="en-US" sz="2600" dirty="0"/>
              <a:t>:</a:t>
            </a:r>
          </a:p>
          <a:p>
            <a:r>
              <a:rPr lang="en-CH" dirty="0"/>
              <a:t> </a:t>
            </a:r>
          </a:p>
          <a:p>
            <a:pPr marL="1028700" lvl="1" indent="-342900"/>
            <a:r>
              <a:rPr lang="en-US" sz="2200" b="1" dirty="0"/>
              <a:t>A wide range of interventions:</a:t>
            </a:r>
            <a:r>
              <a:rPr lang="en-CH" sz="2200" b="1" dirty="0"/>
              <a:t> </a:t>
            </a:r>
            <a:r>
              <a:rPr lang="en-CH" sz="2200" dirty="0"/>
              <a:t>P</a:t>
            </a:r>
            <a:r>
              <a:rPr lang="en-US" sz="2200" dirty="0" err="1"/>
              <a:t>artner</a:t>
            </a:r>
            <a:r>
              <a:rPr lang="en-US" sz="2200" dirty="0"/>
              <a:t> services, HIV self-testing, long-acting</a:t>
            </a:r>
            <a:r>
              <a:rPr lang="en-CH" sz="2200" dirty="0"/>
              <a:t> </a:t>
            </a:r>
            <a:r>
              <a:rPr lang="en-US" sz="2200" dirty="0"/>
              <a:t>injectable antiretroviral therapy (ART) and stepped care for</a:t>
            </a:r>
            <a:r>
              <a:rPr lang="en-CH" sz="2200" dirty="0"/>
              <a:t> </a:t>
            </a:r>
            <a:r>
              <a:rPr lang="en-US" sz="2200" dirty="0"/>
              <a:t>ART retention, and pre-exposure prophylaxis (</a:t>
            </a:r>
            <a:r>
              <a:rPr lang="en-US" sz="2200" dirty="0" err="1"/>
              <a:t>PrEP</a:t>
            </a:r>
            <a:r>
              <a:rPr lang="en-US" sz="2200" dirty="0"/>
              <a:t>)—as well</a:t>
            </a:r>
            <a:r>
              <a:rPr lang="en-CH" sz="2200" dirty="0"/>
              <a:t> </a:t>
            </a:r>
            <a:r>
              <a:rPr lang="en-US" sz="2200" dirty="0"/>
              <a:t>as responses at the population level and for key </a:t>
            </a:r>
            <a:r>
              <a:rPr lang="en-CH" sz="2200" dirty="0"/>
              <a:t>and vulnerable </a:t>
            </a:r>
            <a:r>
              <a:rPr lang="en-US" sz="2200" dirty="0"/>
              <a:t>populations</a:t>
            </a:r>
          </a:p>
          <a:p>
            <a:pPr marL="1028700" lvl="1" indent="-342900"/>
            <a:endParaRPr lang="en-CH" sz="2200" dirty="0"/>
          </a:p>
          <a:p>
            <a:pPr marL="1028700" lvl="1" indent="-342900"/>
            <a:r>
              <a:rPr lang="en-CH" sz="2200" b="1" dirty="0"/>
              <a:t>Implementation science methods</a:t>
            </a:r>
            <a:r>
              <a:rPr lang="en-CH" sz="2200" dirty="0"/>
              <a:t>: </a:t>
            </a:r>
            <a:r>
              <a:rPr lang="en-US" sz="2200" dirty="0"/>
              <a:t>Consolidated Framework for Implementation Research (CFIR)</a:t>
            </a:r>
            <a:r>
              <a:rPr lang="en-CH" sz="2200" dirty="0"/>
              <a:t>; </a:t>
            </a:r>
            <a:r>
              <a:rPr lang="en-US" sz="2200" dirty="0"/>
              <a:t>Normalization Process Theory (NPT), ways of classifying strategies (using the Expert Recommendations for Implementing Change) and adaptations (using the Framework for Reporting Adaptations and Modifications-Enhanced [FRAME])</a:t>
            </a:r>
          </a:p>
          <a:p>
            <a:pPr marL="1028700" lvl="1" indent="-342900"/>
            <a:endParaRPr lang="en-CH" sz="2200" dirty="0"/>
          </a:p>
          <a:p>
            <a:pPr marL="1028700" lvl="1" indent="-342900"/>
            <a:r>
              <a:rPr lang="en-CH" sz="2200" b="1" dirty="0"/>
              <a:t>Geographies: </a:t>
            </a:r>
            <a:r>
              <a:rPr lang="en-CH" sz="2200" dirty="0"/>
              <a:t>Africa, Asia, Europe, North and South America</a:t>
            </a:r>
          </a:p>
        </p:txBody>
      </p:sp>
      <p:sp>
        <p:nvSpPr>
          <p:cNvPr id="3" name="Title 2">
            <a:extLst>
              <a:ext uri="{FF2B5EF4-FFF2-40B4-BE49-F238E27FC236}">
                <a16:creationId xmlns:a16="http://schemas.microsoft.com/office/drawing/2014/main" id="{62CA4534-F5AB-B50C-7436-8BCE9BE92569}"/>
              </a:ext>
            </a:extLst>
          </p:cNvPr>
          <p:cNvSpPr>
            <a:spLocks noGrp="1"/>
          </p:cNvSpPr>
          <p:nvPr>
            <p:ph type="title"/>
          </p:nvPr>
        </p:nvSpPr>
        <p:spPr/>
        <p:txBody>
          <a:bodyPr/>
          <a:lstStyle/>
          <a:p>
            <a:r>
              <a:rPr lang="en-CH" dirty="0"/>
              <a:t>Supplement overview</a:t>
            </a:r>
          </a:p>
        </p:txBody>
      </p:sp>
    </p:spTree>
    <p:extLst>
      <p:ext uri="{BB962C8B-B14F-4D97-AF65-F5344CB8AC3E}">
        <p14:creationId xmlns:p14="http://schemas.microsoft.com/office/powerpoint/2010/main" val="4116209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20A42C-58AB-6FAA-AD98-CF12396BDB77}"/>
              </a:ext>
            </a:extLst>
          </p:cNvPr>
          <p:cNvSpPr>
            <a:spLocks noGrp="1"/>
          </p:cNvSpPr>
          <p:nvPr>
            <p:ph sz="quarter" idx="13"/>
          </p:nvPr>
        </p:nvSpPr>
        <p:spPr>
          <a:xfrm>
            <a:off x="442917" y="2389909"/>
            <a:ext cx="11306175" cy="4131915"/>
          </a:xfrm>
        </p:spPr>
        <p:txBody>
          <a:bodyPr>
            <a:normAutofit fontScale="92500" lnSpcReduction="10000"/>
          </a:bodyPr>
          <a:lstStyle/>
          <a:p>
            <a:pPr marL="342900" indent="-342900">
              <a:buFont typeface="Arial" panose="020B0604020202020204" pitchFamily="34" charset="0"/>
              <a:buChar char="•"/>
            </a:pPr>
            <a:r>
              <a:rPr lang="en-US" sz="2200" b="1" dirty="0"/>
              <a:t>Roy </a:t>
            </a:r>
            <a:r>
              <a:rPr lang="en-US" sz="2200" b="1" dirty="0" err="1"/>
              <a:t>Paladhi</a:t>
            </a:r>
            <a:r>
              <a:rPr lang="en-US" sz="2200" b="1" dirty="0"/>
              <a:t> </a:t>
            </a:r>
            <a:r>
              <a:rPr lang="en-CH" sz="2200" b="1" dirty="0"/>
              <a:t>et al</a:t>
            </a:r>
            <a:r>
              <a:rPr lang="en-CH" sz="2200" dirty="0"/>
              <a:t>. : RCT to assess the e</a:t>
            </a:r>
            <a:r>
              <a:rPr lang="en-US" sz="2200" dirty="0" err="1"/>
              <a:t>ffectiveness</a:t>
            </a:r>
            <a:r>
              <a:rPr lang="en-US" sz="2200" dirty="0"/>
              <a:t> of HIV self-testing</a:t>
            </a:r>
            <a:r>
              <a:rPr lang="en-CH" sz="2200" dirty="0"/>
              <a:t> (HIVST)</a:t>
            </a:r>
            <a:r>
              <a:rPr lang="en-US" sz="2200" dirty="0"/>
              <a:t> when offered within assisted partner services</a:t>
            </a:r>
            <a:r>
              <a:rPr lang="en-CH" sz="2200" dirty="0"/>
              <a:t> (APS)</a:t>
            </a:r>
            <a:r>
              <a:rPr lang="en-US" sz="2200" dirty="0"/>
              <a:t> in Western Kenya</a:t>
            </a:r>
            <a:r>
              <a:rPr lang="en-CH" sz="2200" dirty="0"/>
              <a:t>. </a:t>
            </a:r>
            <a:r>
              <a:rPr lang="en-US" sz="2200" dirty="0"/>
              <a:t> </a:t>
            </a:r>
            <a:endParaRPr lang="en-CH" sz="2200" dirty="0"/>
          </a:p>
          <a:p>
            <a:pPr marL="1028700" lvl="1" indent="-342900">
              <a:buFont typeface="Wingdings" panose="05000000000000000000" pitchFamily="2" charset="2"/>
              <a:buChar char="Ø"/>
            </a:pPr>
            <a:r>
              <a:rPr lang="en-CH" sz="1900" dirty="0"/>
              <a:t>I</a:t>
            </a:r>
            <a:r>
              <a:rPr lang="en-US" sz="1900" dirty="0" err="1"/>
              <a:t>ntegrating</a:t>
            </a:r>
            <a:r>
              <a:rPr lang="en-US" sz="1900" dirty="0"/>
              <a:t> HIVST into APS </a:t>
            </a:r>
            <a:r>
              <a:rPr lang="en-CH" sz="1900" dirty="0"/>
              <a:t>is </a:t>
            </a:r>
            <a:r>
              <a:rPr lang="en-US" sz="1900" dirty="0"/>
              <a:t>an effective strategy for identifying people living with HIV </a:t>
            </a:r>
            <a:endParaRPr lang="en-CH" sz="1900" dirty="0"/>
          </a:p>
          <a:p>
            <a:endParaRPr lang="en-CH" dirty="0"/>
          </a:p>
          <a:p>
            <a:pPr marL="342900" indent="-342900">
              <a:buFont typeface="Arial" panose="020B0604020202020204" pitchFamily="34" charset="0"/>
              <a:buChar char="•"/>
            </a:pPr>
            <a:r>
              <a:rPr lang="en-US" sz="2200" b="1" dirty="0"/>
              <a:t>Sharma et al.</a:t>
            </a:r>
            <a:r>
              <a:rPr lang="en-CH" sz="2200" dirty="0"/>
              <a:t>: APS trial - E</a:t>
            </a:r>
            <a:r>
              <a:rPr lang="en-US" sz="2200" dirty="0" err="1"/>
              <a:t>xamined</a:t>
            </a:r>
            <a:r>
              <a:rPr lang="en-US" sz="2200" dirty="0"/>
              <a:t> extending partner services to </a:t>
            </a:r>
            <a:r>
              <a:rPr lang="en-CH" sz="2200" dirty="0"/>
              <a:t>f</a:t>
            </a:r>
            <a:r>
              <a:rPr lang="en-US" sz="2200" dirty="0" err="1"/>
              <a:t>emale</a:t>
            </a:r>
            <a:r>
              <a:rPr lang="en-US" sz="2200" dirty="0"/>
              <a:t> partners of male partners</a:t>
            </a:r>
            <a:r>
              <a:rPr lang="en-CH" sz="2200" dirty="0"/>
              <a:t> </a:t>
            </a:r>
          </a:p>
          <a:p>
            <a:pPr marL="1028700" lvl="1" indent="-342900">
              <a:buFont typeface="Wingdings" panose="05000000000000000000" pitchFamily="2" charset="2"/>
              <a:buChar char="Ø"/>
            </a:pPr>
            <a:r>
              <a:rPr lang="en-CH" sz="1900" dirty="0"/>
              <a:t>P</a:t>
            </a:r>
            <a:r>
              <a:rPr lang="en-US" sz="1900" dirty="0" err="1"/>
              <a:t>rogrammatic</a:t>
            </a:r>
            <a:r>
              <a:rPr lang="en-US" sz="1900" dirty="0"/>
              <a:t> approaches that leverage sexual networks to detect new cases are feasible and useful.</a:t>
            </a:r>
          </a:p>
          <a:p>
            <a:pPr marL="1028700" lvl="1" indent="-342900">
              <a:buFont typeface="Wingdings" panose="05000000000000000000" pitchFamily="2" charset="2"/>
              <a:buChar char="Ø"/>
            </a:pPr>
            <a:endParaRPr lang="en-CH" sz="1900" dirty="0"/>
          </a:p>
          <a:p>
            <a:pPr marL="342900" indent="-342900">
              <a:buFont typeface="Arial" panose="020B0604020202020204" pitchFamily="34" charset="0"/>
              <a:buChar char="•"/>
            </a:pPr>
            <a:r>
              <a:rPr lang="en-US" sz="2200" b="1" dirty="0"/>
              <a:t>Van </a:t>
            </a:r>
            <a:r>
              <a:rPr lang="en-US" sz="2200" b="1" dirty="0" err="1"/>
              <a:t>Thi</a:t>
            </a:r>
            <a:r>
              <a:rPr lang="en-US" sz="2200" b="1" dirty="0"/>
              <a:t> Thuy Nguyen</a:t>
            </a:r>
            <a:r>
              <a:rPr lang="en-CH" sz="2200" b="1" dirty="0"/>
              <a:t> et al</a:t>
            </a:r>
            <a:r>
              <a:rPr lang="en-CH" sz="2200" dirty="0"/>
              <a:t>. : Mixed-methods design to </a:t>
            </a:r>
            <a:r>
              <a:rPr lang="en-US" sz="2200" dirty="0"/>
              <a:t>compare reach and effectiveness of a web-based HIVST intervention from pilot to scale-up in Viet Nam.</a:t>
            </a:r>
            <a:r>
              <a:rPr lang="en-CH" sz="2200" dirty="0"/>
              <a:t>  </a:t>
            </a:r>
          </a:p>
          <a:p>
            <a:pPr marL="1028700" lvl="1" indent="-342900">
              <a:buFont typeface="Wingdings" panose="05000000000000000000" pitchFamily="2" charset="2"/>
              <a:buChar char="Ø"/>
            </a:pPr>
            <a:r>
              <a:rPr lang="en-US" sz="1900" dirty="0"/>
              <a:t>Web-based self-testing in Viet Nam reached people at elevated risk of HIV, facilitating uptake of </a:t>
            </a:r>
            <a:r>
              <a:rPr lang="en-CH" sz="1900" dirty="0"/>
              <a:t>ART </a:t>
            </a:r>
            <a:r>
              <a:rPr lang="en-US" sz="1900" dirty="0"/>
              <a:t>and direct linkage to </a:t>
            </a:r>
            <a:r>
              <a:rPr lang="en-US" sz="1900" dirty="0" err="1"/>
              <a:t>PrEP</a:t>
            </a:r>
            <a:r>
              <a:rPr lang="en-US" sz="1900" dirty="0"/>
              <a:t> initiations.</a:t>
            </a:r>
            <a:endParaRPr lang="en-CH" sz="1900" dirty="0"/>
          </a:p>
        </p:txBody>
      </p:sp>
      <p:sp>
        <p:nvSpPr>
          <p:cNvPr id="3" name="Title 2">
            <a:extLst>
              <a:ext uri="{FF2B5EF4-FFF2-40B4-BE49-F238E27FC236}">
                <a16:creationId xmlns:a16="http://schemas.microsoft.com/office/drawing/2014/main" id="{FA109BAD-738F-6D29-65E1-90B4018A786D}"/>
              </a:ext>
            </a:extLst>
          </p:cNvPr>
          <p:cNvSpPr>
            <a:spLocks noGrp="1"/>
          </p:cNvSpPr>
          <p:nvPr>
            <p:ph type="title"/>
          </p:nvPr>
        </p:nvSpPr>
        <p:spPr/>
        <p:txBody>
          <a:bodyPr>
            <a:normAutofit fontScale="90000"/>
          </a:bodyPr>
          <a:lstStyle/>
          <a:p>
            <a:r>
              <a:rPr lang="en-CH" dirty="0"/>
              <a:t>I</a:t>
            </a:r>
            <a:r>
              <a:rPr lang="en-US" dirty="0" err="1"/>
              <a:t>nnovative</a:t>
            </a:r>
            <a:r>
              <a:rPr lang="en-US" dirty="0"/>
              <a:t> strategies to</a:t>
            </a:r>
            <a:br>
              <a:rPr lang="en-US" dirty="0"/>
            </a:br>
            <a:r>
              <a:rPr lang="en-US" dirty="0"/>
              <a:t>extend the reach and efficiency of HIV testing</a:t>
            </a:r>
            <a:endParaRPr lang="en-CH" dirty="0"/>
          </a:p>
        </p:txBody>
      </p:sp>
    </p:spTree>
    <p:extLst>
      <p:ext uri="{BB962C8B-B14F-4D97-AF65-F5344CB8AC3E}">
        <p14:creationId xmlns:p14="http://schemas.microsoft.com/office/powerpoint/2010/main" val="3130806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EB1D59-3AAC-06AD-D254-70A9E2071D4B}"/>
              </a:ext>
            </a:extLst>
          </p:cNvPr>
          <p:cNvSpPr>
            <a:spLocks noGrp="1"/>
          </p:cNvSpPr>
          <p:nvPr>
            <p:ph sz="quarter" idx="13"/>
          </p:nvPr>
        </p:nvSpPr>
        <p:spPr>
          <a:xfrm>
            <a:off x="304366" y="2413862"/>
            <a:ext cx="11306175" cy="3806829"/>
          </a:xfrm>
        </p:spPr>
        <p:txBody>
          <a:bodyPr>
            <a:normAutofit/>
          </a:bodyPr>
          <a:lstStyle/>
          <a:p>
            <a:pPr marL="342900" indent="-342900">
              <a:buFont typeface="Arial" panose="020B0604020202020204" pitchFamily="34" charset="0"/>
              <a:buChar char="•"/>
            </a:pPr>
            <a:r>
              <a:rPr lang="en-US" sz="1800" b="1" dirty="0" err="1"/>
              <a:t>Vanhamel</a:t>
            </a:r>
            <a:r>
              <a:rPr lang="en-US" sz="1800" b="1" dirty="0"/>
              <a:t> et al</a:t>
            </a:r>
            <a:r>
              <a:rPr lang="en-US" sz="1800" dirty="0"/>
              <a:t>.</a:t>
            </a:r>
            <a:r>
              <a:rPr lang="en-CH" sz="1800" dirty="0"/>
              <a:t>: E</a:t>
            </a:r>
            <a:r>
              <a:rPr lang="en-US" sz="1800" dirty="0" err="1"/>
              <a:t>xtended</a:t>
            </a:r>
            <a:r>
              <a:rPr lang="en-US" sz="1800" dirty="0"/>
              <a:t> Normalization Process Theory (NPT) to explain </a:t>
            </a:r>
            <a:r>
              <a:rPr lang="en-US" sz="1800" dirty="0" err="1"/>
              <a:t>PrEP</a:t>
            </a:r>
            <a:r>
              <a:rPr lang="en-US" sz="1800" dirty="0"/>
              <a:t> integration into HIV clinics in Belgium through interviews with clinic staff and observation.</a:t>
            </a:r>
            <a:endParaRPr lang="en-CH" sz="1800" dirty="0"/>
          </a:p>
          <a:p>
            <a:pPr marL="1028700" lvl="1" indent="-342900">
              <a:buFont typeface="Wingdings" panose="05000000000000000000" pitchFamily="2" charset="2"/>
              <a:buChar char="Ø"/>
            </a:pPr>
            <a:r>
              <a:rPr lang="en-CH" sz="1600" dirty="0"/>
              <a:t>Wider </a:t>
            </a:r>
            <a:r>
              <a:rPr lang="en-US" sz="1600" dirty="0"/>
              <a:t>adoption of a novel intervention is not simply replication at scale, but instead an adaptive process</a:t>
            </a:r>
          </a:p>
          <a:p>
            <a:pPr marL="285750" indent="-285750">
              <a:buFont typeface="Arial" panose="020B0604020202020204" pitchFamily="34" charset="0"/>
              <a:buChar char="•"/>
            </a:pPr>
            <a:r>
              <a:rPr lang="en-US" sz="1800" b="1" dirty="0" err="1"/>
              <a:t>Chapuma</a:t>
            </a:r>
            <a:r>
              <a:rPr lang="en-US" sz="1800" b="1" dirty="0"/>
              <a:t> et al.</a:t>
            </a:r>
            <a:r>
              <a:rPr lang="en-CH" sz="1800" dirty="0"/>
              <a:t>: N</a:t>
            </a:r>
            <a:r>
              <a:rPr lang="en-US" sz="1800" dirty="0" err="1"/>
              <a:t>arrative</a:t>
            </a:r>
            <a:r>
              <a:rPr lang="en-US" sz="1800" dirty="0"/>
              <a:t> synthesis to identify failure points in early infant diagnosis and treatment (using deductive coding from CFIR) </a:t>
            </a:r>
            <a:r>
              <a:rPr lang="en-CH" sz="1800" dirty="0"/>
              <a:t>and </a:t>
            </a:r>
            <a:r>
              <a:rPr lang="en-US" sz="1800" dirty="0"/>
              <a:t>Proctor's actor, action, action target framework</a:t>
            </a:r>
            <a:r>
              <a:rPr lang="en-CH" sz="1800" dirty="0"/>
              <a:t> </a:t>
            </a:r>
            <a:r>
              <a:rPr lang="en-US" sz="1800" dirty="0"/>
              <a:t>to develop concrete recommendations directed at policymakers, providers and </a:t>
            </a:r>
            <a:r>
              <a:rPr lang="en-CH" sz="1800" dirty="0"/>
              <a:t>clients</a:t>
            </a:r>
            <a:r>
              <a:rPr lang="en-US" sz="1800" dirty="0"/>
              <a:t>.</a:t>
            </a:r>
          </a:p>
          <a:p>
            <a:pPr marL="342900" indent="-342900">
              <a:buFont typeface="Arial" panose="020B0604020202020204" pitchFamily="34" charset="0"/>
              <a:buChar char="•"/>
            </a:pPr>
            <a:r>
              <a:rPr lang="en-US" sz="1800" b="1" dirty="0"/>
              <a:t>Nadia Nguyen et al</a:t>
            </a:r>
            <a:r>
              <a:rPr lang="en-US" sz="1800" dirty="0"/>
              <a:t>.: used CFIR to conduct a cross-sectional survey looking at long-acting antiretroviral formulation into of 38 clinics in the US.</a:t>
            </a:r>
          </a:p>
          <a:p>
            <a:pPr marL="1028700" lvl="1" indent="-342900">
              <a:buFont typeface="Wingdings" panose="05000000000000000000" pitchFamily="2" charset="2"/>
              <a:buChar char="Ø"/>
            </a:pPr>
            <a:r>
              <a:rPr lang="en-US" sz="1600" dirty="0"/>
              <a:t>clinics most interested in technical assistance to address workflow development, payor challenges, staffing shortages for patient coordination and demand generation. </a:t>
            </a:r>
            <a:endParaRPr lang="en-CH" sz="1600" dirty="0"/>
          </a:p>
        </p:txBody>
      </p:sp>
      <p:sp>
        <p:nvSpPr>
          <p:cNvPr id="3" name="Title 2">
            <a:extLst>
              <a:ext uri="{FF2B5EF4-FFF2-40B4-BE49-F238E27FC236}">
                <a16:creationId xmlns:a16="http://schemas.microsoft.com/office/drawing/2014/main" id="{1F5E0F81-8403-22F7-36C1-70711C19919E}"/>
              </a:ext>
            </a:extLst>
          </p:cNvPr>
          <p:cNvSpPr>
            <a:spLocks noGrp="1"/>
          </p:cNvSpPr>
          <p:nvPr>
            <p:ph type="title"/>
          </p:nvPr>
        </p:nvSpPr>
        <p:spPr>
          <a:xfrm>
            <a:off x="442913" y="441325"/>
            <a:ext cx="9454122" cy="1223964"/>
          </a:xfrm>
        </p:spPr>
        <p:txBody>
          <a:bodyPr>
            <a:normAutofit fontScale="90000"/>
          </a:bodyPr>
          <a:lstStyle/>
          <a:p>
            <a:r>
              <a:rPr lang="en-CH" dirty="0"/>
              <a:t>Implementation and integration of novel HIV interventions into practice environments</a:t>
            </a:r>
          </a:p>
        </p:txBody>
      </p:sp>
    </p:spTree>
    <p:extLst>
      <p:ext uri="{BB962C8B-B14F-4D97-AF65-F5344CB8AC3E}">
        <p14:creationId xmlns:p14="http://schemas.microsoft.com/office/powerpoint/2010/main" val="1379749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0F138C-0B68-2787-2252-B63280B02EAF}"/>
              </a:ext>
            </a:extLst>
          </p:cNvPr>
          <p:cNvSpPr>
            <a:spLocks noGrp="1"/>
          </p:cNvSpPr>
          <p:nvPr>
            <p:ph sz="quarter" idx="13"/>
          </p:nvPr>
        </p:nvSpPr>
        <p:spPr>
          <a:xfrm>
            <a:off x="442917" y="2925230"/>
            <a:ext cx="11306175" cy="3491445"/>
          </a:xfrm>
        </p:spPr>
        <p:txBody>
          <a:bodyPr>
            <a:normAutofit/>
          </a:bodyPr>
          <a:lstStyle/>
          <a:p>
            <a:pPr marL="342900" indent="-342900">
              <a:buFont typeface="Arial" panose="020B0604020202020204" pitchFamily="34" charset="0"/>
              <a:buChar char="•"/>
            </a:pPr>
            <a:r>
              <a:rPr lang="en-US" b="1" dirty="0" err="1"/>
              <a:t>Mugambi</a:t>
            </a:r>
            <a:r>
              <a:rPr lang="en-US" b="1" dirty="0"/>
              <a:t> et al.</a:t>
            </a:r>
            <a:r>
              <a:rPr lang="en-CH" dirty="0"/>
              <a:t>: DCE </a:t>
            </a:r>
            <a:r>
              <a:rPr lang="en-US" dirty="0"/>
              <a:t>to assess the attributes that</a:t>
            </a:r>
            <a:r>
              <a:rPr lang="en-CH" dirty="0"/>
              <a:t> </a:t>
            </a:r>
            <a:r>
              <a:rPr lang="en-US" dirty="0"/>
              <a:t>pregnant women want from HIV prevention services delivered</a:t>
            </a:r>
            <a:r>
              <a:rPr lang="en-CH" dirty="0"/>
              <a:t> </a:t>
            </a:r>
            <a:r>
              <a:rPr lang="en-US" dirty="0"/>
              <a:t>in pharmacies</a:t>
            </a:r>
            <a:r>
              <a:rPr lang="en-CH" dirty="0"/>
              <a:t>.</a:t>
            </a:r>
          </a:p>
          <a:p>
            <a:pPr marL="342900" indent="-342900">
              <a:buFont typeface="Arial" panose="020B0604020202020204" pitchFamily="34" charset="0"/>
              <a:buChar char="•"/>
            </a:pPr>
            <a:r>
              <a:rPr lang="en-US" b="1" dirty="0" err="1"/>
              <a:t>Velloza</a:t>
            </a:r>
            <a:r>
              <a:rPr lang="en-US" b="1" dirty="0"/>
              <a:t> et al.</a:t>
            </a:r>
            <a:r>
              <a:rPr lang="en-CH" b="1" dirty="0"/>
              <a:t>: </a:t>
            </a:r>
            <a:r>
              <a:rPr lang="en-CH" dirty="0"/>
              <a:t>H</a:t>
            </a:r>
            <a:r>
              <a:rPr lang="en-US" dirty="0" err="1"/>
              <a:t>uman-centred</a:t>
            </a:r>
            <a:r>
              <a:rPr lang="en-US" dirty="0"/>
              <a:t> design to adapt a peer counselling approach to </a:t>
            </a:r>
            <a:r>
              <a:rPr lang="en-US" dirty="0" err="1"/>
              <a:t>PrEP</a:t>
            </a:r>
            <a:r>
              <a:rPr lang="en-US" dirty="0"/>
              <a:t> delivery settings in South Africa.</a:t>
            </a:r>
            <a:endParaRPr lang="en-CH" dirty="0"/>
          </a:p>
          <a:p>
            <a:pPr marL="342900" indent="-342900">
              <a:buFont typeface="Arial" panose="020B0604020202020204" pitchFamily="34" charset="0"/>
              <a:buChar char="•"/>
            </a:pPr>
            <a:r>
              <a:rPr lang="en-US" b="1" dirty="0"/>
              <a:t>Tan et al.</a:t>
            </a:r>
            <a:r>
              <a:rPr lang="en-CH" dirty="0"/>
              <a:t>: </a:t>
            </a:r>
            <a:r>
              <a:rPr lang="en-US" dirty="0"/>
              <a:t>discuss how citizen science approaches can be leveraged to spur equity in HIV implementation science. </a:t>
            </a:r>
            <a:endParaRPr lang="en-CH" dirty="0"/>
          </a:p>
          <a:p>
            <a:pPr marL="342900" indent="-342900">
              <a:buFont typeface="Arial" panose="020B0604020202020204" pitchFamily="34" charset="0"/>
              <a:buChar char="•"/>
            </a:pPr>
            <a:r>
              <a:rPr lang="en-US" b="1" dirty="0" err="1"/>
              <a:t>Chhun</a:t>
            </a:r>
            <a:r>
              <a:rPr lang="en-US" b="1" dirty="0"/>
              <a:t> et al.</a:t>
            </a:r>
            <a:r>
              <a:rPr lang="en-CH" dirty="0"/>
              <a:t>: </a:t>
            </a:r>
            <a:r>
              <a:rPr lang="en-US" dirty="0"/>
              <a:t>used the Framework for Reporting Adaptations and Modifications-Expanded (FRAME) to characterize provider-identified adaptations to the implementation of  a stepped care intervention for ART retention in youth.</a:t>
            </a:r>
            <a:endParaRPr lang="en-CH" dirty="0"/>
          </a:p>
        </p:txBody>
      </p:sp>
      <p:sp>
        <p:nvSpPr>
          <p:cNvPr id="3" name="Title 2">
            <a:extLst>
              <a:ext uri="{FF2B5EF4-FFF2-40B4-BE49-F238E27FC236}">
                <a16:creationId xmlns:a16="http://schemas.microsoft.com/office/drawing/2014/main" id="{D61608D0-6944-AEB6-2008-FC4264B984D6}"/>
              </a:ext>
            </a:extLst>
          </p:cNvPr>
          <p:cNvSpPr>
            <a:spLocks noGrp="1"/>
          </p:cNvSpPr>
          <p:nvPr>
            <p:ph type="title"/>
          </p:nvPr>
        </p:nvSpPr>
        <p:spPr/>
        <p:txBody>
          <a:bodyPr>
            <a:normAutofit fontScale="90000"/>
          </a:bodyPr>
          <a:lstStyle/>
          <a:p>
            <a:r>
              <a:rPr lang="en-CH" dirty="0"/>
              <a:t>Methods to develop implementation strategies based on client and provider preferences</a:t>
            </a:r>
          </a:p>
        </p:txBody>
      </p:sp>
    </p:spTree>
    <p:extLst>
      <p:ext uri="{BB962C8B-B14F-4D97-AF65-F5344CB8AC3E}">
        <p14:creationId xmlns:p14="http://schemas.microsoft.com/office/powerpoint/2010/main" val="3884007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1CE607-6F9B-AB25-6D62-7988FC4C28F2}"/>
              </a:ext>
            </a:extLst>
          </p:cNvPr>
          <p:cNvSpPr>
            <a:spLocks noGrp="1"/>
          </p:cNvSpPr>
          <p:nvPr>
            <p:ph sz="quarter" idx="13"/>
          </p:nvPr>
        </p:nvSpPr>
        <p:spPr/>
        <p:txBody>
          <a:bodyPr/>
          <a:lstStyle/>
          <a:p>
            <a:endParaRPr lang="en-CH" dirty="0"/>
          </a:p>
          <a:p>
            <a:pPr marL="342900" indent="-342900">
              <a:buFont typeface="Arial" panose="020B0604020202020204" pitchFamily="34" charset="0"/>
              <a:buChar char="•"/>
            </a:pPr>
            <a:r>
              <a:rPr lang="en-US" b="1" dirty="0"/>
              <a:t>Enns et al.</a:t>
            </a:r>
            <a:r>
              <a:rPr lang="en-CH" dirty="0"/>
              <a:t>: E</a:t>
            </a:r>
            <a:r>
              <a:rPr lang="en-US" dirty="0" err="1"/>
              <a:t>stimate</a:t>
            </a:r>
            <a:r>
              <a:rPr lang="en-US" dirty="0"/>
              <a:t> the cost-effectiveness and potential epidemiological impact of six real-world implementation interventions </a:t>
            </a:r>
            <a:r>
              <a:rPr lang="en-CH" dirty="0"/>
              <a:t>to </a:t>
            </a:r>
            <a:r>
              <a:rPr lang="en-US" dirty="0"/>
              <a:t>increase the scale of delivery of interventions for HIV testing </a:t>
            </a:r>
            <a:r>
              <a:rPr lang="en-CH" dirty="0"/>
              <a:t>and </a:t>
            </a:r>
            <a:r>
              <a:rPr lang="en-US" dirty="0" err="1"/>
              <a:t>PrEP</a:t>
            </a:r>
            <a:r>
              <a:rPr lang="en-US" dirty="0"/>
              <a:t> in </a:t>
            </a:r>
            <a:r>
              <a:rPr lang="en-CH" dirty="0"/>
              <a:t>three cities in the US</a:t>
            </a:r>
          </a:p>
          <a:p>
            <a:pPr marL="1028700" lvl="1" indent="-342900">
              <a:buFont typeface="Wingdings" panose="05000000000000000000" pitchFamily="2" charset="2"/>
              <a:buChar char="Ø"/>
            </a:pPr>
            <a:r>
              <a:rPr lang="en-CH" dirty="0"/>
              <a:t>S</a:t>
            </a:r>
            <a:r>
              <a:rPr lang="en-US" dirty="0" err="1"/>
              <a:t>tudy</a:t>
            </a:r>
            <a:r>
              <a:rPr lang="en-US" dirty="0"/>
              <a:t> highlights the scalability of interventions as a key determinant of their impact at the city level</a:t>
            </a:r>
            <a:endParaRPr lang="en-CH" dirty="0"/>
          </a:p>
        </p:txBody>
      </p:sp>
      <p:sp>
        <p:nvSpPr>
          <p:cNvPr id="3" name="Title 2">
            <a:extLst>
              <a:ext uri="{FF2B5EF4-FFF2-40B4-BE49-F238E27FC236}">
                <a16:creationId xmlns:a16="http://schemas.microsoft.com/office/drawing/2014/main" id="{BA472213-39B1-8B12-8337-5224B0852460}"/>
              </a:ext>
            </a:extLst>
          </p:cNvPr>
          <p:cNvSpPr>
            <a:spLocks noGrp="1"/>
          </p:cNvSpPr>
          <p:nvPr>
            <p:ph type="title"/>
          </p:nvPr>
        </p:nvSpPr>
        <p:spPr/>
        <p:txBody>
          <a:bodyPr>
            <a:normAutofit fontScale="90000"/>
          </a:bodyPr>
          <a:lstStyle/>
          <a:p>
            <a:r>
              <a:rPr lang="en-CH" dirty="0"/>
              <a:t>Simulation modelling for decision analysis and cost effectiveness</a:t>
            </a:r>
          </a:p>
        </p:txBody>
      </p:sp>
    </p:spTree>
    <p:extLst>
      <p:ext uri="{BB962C8B-B14F-4D97-AF65-F5344CB8AC3E}">
        <p14:creationId xmlns:p14="http://schemas.microsoft.com/office/powerpoint/2010/main" val="3890806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B87524-7B51-5A2C-21F6-F35E758321B3}"/>
              </a:ext>
            </a:extLst>
          </p:cNvPr>
          <p:cNvSpPr>
            <a:spLocks noGrp="1"/>
          </p:cNvSpPr>
          <p:nvPr>
            <p:ph sz="quarter" idx="13"/>
          </p:nvPr>
        </p:nvSpPr>
        <p:spPr/>
        <p:txBody>
          <a:bodyPr/>
          <a:lstStyle/>
          <a:p>
            <a:pPr marL="342900" indent="-342900">
              <a:buFont typeface="Arial" panose="020B0604020202020204" pitchFamily="34" charset="0"/>
              <a:buChar char="•"/>
            </a:pPr>
            <a:r>
              <a:rPr lang="en-US" b="1" dirty="0"/>
              <a:t>Lujintanon et al</a:t>
            </a:r>
            <a:r>
              <a:rPr lang="en-US" dirty="0"/>
              <a:t>.</a:t>
            </a:r>
            <a:r>
              <a:rPr lang="en-CH" dirty="0"/>
              <a:t>: </a:t>
            </a:r>
            <a:r>
              <a:rPr lang="en-US" dirty="0"/>
              <a:t>systematic review to describe the features and distributions of published implementation strategies attempting to improve HIV treatment service delivery and outcomes</a:t>
            </a:r>
            <a:r>
              <a:rPr lang="en-CH" dirty="0"/>
              <a:t> </a:t>
            </a:r>
          </a:p>
          <a:p>
            <a:pPr marL="1028700" lvl="1" indent="-342900">
              <a:buFont typeface="Wingdings" panose="05000000000000000000" pitchFamily="2" charset="2"/>
              <a:buChar char="Ø"/>
            </a:pPr>
            <a:r>
              <a:rPr lang="en-CH" dirty="0"/>
              <a:t>C</a:t>
            </a:r>
            <a:r>
              <a:rPr lang="en-US" dirty="0"/>
              <a:t>all</a:t>
            </a:r>
            <a:r>
              <a:rPr lang="en-CH" dirty="0"/>
              <a:t>s</a:t>
            </a:r>
            <a:r>
              <a:rPr lang="en-US" dirty="0"/>
              <a:t> attention to gaps in the applied implementation research literature, highlighting that strategies most often target </a:t>
            </a:r>
            <a:r>
              <a:rPr lang="en-CH" dirty="0"/>
              <a:t>clients</a:t>
            </a:r>
            <a:r>
              <a:rPr lang="en-US" dirty="0"/>
              <a:t> or providers</a:t>
            </a:r>
            <a:endParaRPr lang="en-CH" dirty="0"/>
          </a:p>
          <a:p>
            <a:pPr marL="1028700" lvl="1" indent="-342900">
              <a:buFont typeface="Wingdings" panose="05000000000000000000" pitchFamily="2" charset="2"/>
              <a:buChar char="Ø"/>
            </a:pPr>
            <a:r>
              <a:rPr lang="en-CH" dirty="0"/>
              <a:t>A</a:t>
            </a:r>
            <a:r>
              <a:rPr lang="en-US" dirty="0" err="1"/>
              <a:t>pproaches</a:t>
            </a:r>
            <a:r>
              <a:rPr lang="en-US" dirty="0"/>
              <a:t> that act at a higher level on processes and systems—and mostly at the level of policymakers—often are lacking</a:t>
            </a:r>
            <a:endParaRPr lang="en-CH" dirty="0"/>
          </a:p>
        </p:txBody>
      </p:sp>
      <p:sp>
        <p:nvSpPr>
          <p:cNvPr id="3" name="Title 2">
            <a:extLst>
              <a:ext uri="{FF2B5EF4-FFF2-40B4-BE49-F238E27FC236}">
                <a16:creationId xmlns:a16="http://schemas.microsoft.com/office/drawing/2014/main" id="{46B7B610-FE64-DCD5-F1D3-D3EAA2FC72C6}"/>
              </a:ext>
            </a:extLst>
          </p:cNvPr>
          <p:cNvSpPr>
            <a:spLocks noGrp="1"/>
          </p:cNvSpPr>
          <p:nvPr>
            <p:ph type="title"/>
          </p:nvPr>
        </p:nvSpPr>
        <p:spPr/>
        <p:txBody>
          <a:bodyPr/>
          <a:lstStyle/>
          <a:p>
            <a:r>
              <a:rPr lang="en-CH" dirty="0"/>
              <a:t>Processes and systems</a:t>
            </a:r>
          </a:p>
        </p:txBody>
      </p:sp>
    </p:spTree>
    <p:extLst>
      <p:ext uri="{BB962C8B-B14F-4D97-AF65-F5344CB8AC3E}">
        <p14:creationId xmlns:p14="http://schemas.microsoft.com/office/powerpoint/2010/main" val="3870113943"/>
      </p:ext>
    </p:extLst>
  </p:cSld>
  <p:clrMapOvr>
    <a:masterClrMapping/>
  </p:clrMapOvr>
</p:sld>
</file>

<file path=ppt/theme/theme1.xml><?xml version="1.0" encoding="utf-8"?>
<a:theme xmlns:a="http://schemas.openxmlformats.org/drawingml/2006/main" name="IAS2023">
  <a:themeElements>
    <a:clrScheme name="AIDS 2024">
      <a:dk1>
        <a:srgbClr val="000000"/>
      </a:dk1>
      <a:lt1>
        <a:srgbClr val="FFFFFF"/>
      </a:lt1>
      <a:dk2>
        <a:srgbClr val="E0001B"/>
      </a:dk2>
      <a:lt2>
        <a:srgbClr val="FFFFFF"/>
      </a:lt2>
      <a:accent1>
        <a:srgbClr val="2C90CF"/>
      </a:accent1>
      <a:accent2>
        <a:srgbClr val="F9B300"/>
      </a:accent2>
      <a:accent3>
        <a:srgbClr val="E0001B"/>
      </a:accent3>
      <a:accent4>
        <a:srgbClr val="8A3FFC"/>
      </a:accent4>
      <a:accent5>
        <a:srgbClr val="08BDBA"/>
      </a:accent5>
      <a:accent6>
        <a:srgbClr val="FF8D00"/>
      </a:accent6>
      <a:hlink>
        <a:srgbClr val="E0001B"/>
      </a:hlink>
      <a:folHlink>
        <a:srgbClr val="E0001B"/>
      </a:folHlink>
    </a:clrScheme>
    <a:fontScheme name="IAS Verdana">
      <a:majorFont>
        <a:latin typeface="Verdana Bold"/>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Verdana"/>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wrap="square" lIns="288000" tIns="288000" rIns="288000" bIns="288000" rtlCol="0" anchor="t"/>
      <a:lstStyle>
        <a:defPPr algn="l">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2" id="{49C876F3-0D85-794F-BEFD-B82C255DFEC2}" vid="{DA8FA333-E992-C94A-8A38-89CE92AD38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3ce610f-b889-47d4-8ab5-c38f623799c9" xsi:nil="true"/>
    <lcf76f155ced4ddcb4097134ff3c332f xmlns="e236f8d0-c4c0-4f47-ae05-f87aea30adc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14EDCEEC58F924B8688429696C030D2" ma:contentTypeVersion="15" ma:contentTypeDescription="Create a new document." ma:contentTypeScope="" ma:versionID="9c79b53dbd2f94c0ee2b2bd5cfe69b58">
  <xsd:schema xmlns:xsd="http://www.w3.org/2001/XMLSchema" xmlns:xs="http://www.w3.org/2001/XMLSchema" xmlns:p="http://schemas.microsoft.com/office/2006/metadata/properties" xmlns:ns2="e236f8d0-c4c0-4f47-ae05-f87aea30adc7" xmlns:ns3="73ce610f-b889-47d4-8ab5-c38f623799c9" targetNamespace="http://schemas.microsoft.com/office/2006/metadata/properties" ma:root="true" ma:fieldsID="dbbe7f55caf2c7fa8471c2b0a716815a" ns2:_="" ns3:_="">
    <xsd:import namespace="e236f8d0-c4c0-4f47-ae05-f87aea30adc7"/>
    <xsd:import namespace="73ce610f-b889-47d4-8ab5-c38f623799c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36f8d0-c4c0-4f47-ae05-f87aea30ad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8752f36-f899-4024-97aa-312620fde4b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ce610f-b889-47d4-8ab5-c38f623799c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9dd052d-0f27-410c-8949-4a9cebae80e0}" ma:internalName="TaxCatchAll" ma:showField="CatchAllData" ma:web="73ce610f-b889-47d4-8ab5-c38f623799c9">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539720-A0E1-49F7-B1AB-2B7F38606659}">
  <ds:schemaRefs>
    <ds:schemaRef ds:uri="http://schemas.microsoft.com/office/2006/metadata/properties"/>
    <ds:schemaRef ds:uri="http://purl.org/dc/dcmitype/"/>
    <ds:schemaRef ds:uri="http://purl.org/dc/terms/"/>
    <ds:schemaRef ds:uri="http://purl.org/dc/elements/1.1/"/>
    <ds:schemaRef ds:uri="e236f8d0-c4c0-4f47-ae05-f87aea30adc7"/>
    <ds:schemaRef ds:uri="http://www.w3.org/XML/1998/namespace"/>
    <ds:schemaRef ds:uri="73ce610f-b889-47d4-8ab5-c38f623799c9"/>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79D8ED8C-B731-4583-8408-BE307F84A7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36f8d0-c4c0-4f47-ae05-f87aea30adc7"/>
    <ds:schemaRef ds:uri="73ce610f-b889-47d4-8ab5-c38f623799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4503C6-405D-4CCB-BC85-5420DD03BF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ImpSci_Intro_M Bras_12 July 2024</Template>
  <TotalTime>696</TotalTime>
  <Words>1947</Words>
  <Application>Microsoft Office PowerPoint</Application>
  <PresentationFormat>Widescreen</PresentationFormat>
  <Paragraphs>104</Paragraphs>
  <Slides>10</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Arial</vt:lpstr>
      <vt:lpstr>Calibri</vt:lpstr>
      <vt:lpstr>Courier New</vt:lpstr>
      <vt:lpstr>IAS Ribbon Sans Bold</vt:lpstr>
      <vt:lpstr>IAS Ribbon Sans Regular</vt:lpstr>
      <vt:lpstr>Open Sans</vt:lpstr>
      <vt:lpstr>Verdana</vt:lpstr>
      <vt:lpstr>Verdana Bold</vt:lpstr>
      <vt:lpstr>Wingdings</vt:lpstr>
      <vt:lpstr>IAS2023</vt:lpstr>
      <vt:lpstr>Introducing the JIAS Supplement:  “Implementation research and the HIV response: Taking stock and charting the way forward”  Guest Editors: Elvin H. Geng, Eleanor Magongo Namusoke, Bohdan Nosyk</vt:lpstr>
      <vt:lpstr>Access the Supplement</vt:lpstr>
      <vt:lpstr>Why this Supplement?</vt:lpstr>
      <vt:lpstr>Supplement overview</vt:lpstr>
      <vt:lpstr>Innovative strategies to extend the reach and efficiency of HIV testing</vt:lpstr>
      <vt:lpstr>Implementation and integration of novel HIV interventions into practice environments</vt:lpstr>
      <vt:lpstr>Methods to develop implementation strategies based on client and provider preferences</vt:lpstr>
      <vt:lpstr>Simulation modelling for decision analysis and cost effectiveness</vt:lpstr>
      <vt:lpstr>Processes and systems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Supplement: Implementation research and the HIV response: Taking stock and charting the way forward. Guest Editors: Elvin H. Geng, Eleanor Magongo Namusoke, Bohdan Nosyk</dc:title>
  <dc:creator>Lina Golob</dc:creator>
  <cp:lastModifiedBy>Preview 8 Rack 2</cp:lastModifiedBy>
  <cp:revision>6</cp:revision>
  <cp:lastPrinted>2024-07-20T09:36:30Z</cp:lastPrinted>
  <dcterms:created xsi:type="dcterms:W3CDTF">2024-07-12T12:13:44Z</dcterms:created>
  <dcterms:modified xsi:type="dcterms:W3CDTF">2024-07-20T09:57:50Z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0x010100814EDCEEC58F924B8688429696C030D2</vt:lpwstr>
  </property>
  <property fmtid="{D5CDD505-2E9C-101B-9397-08002B2CF9AE}" pid="3" name="MediaServiceImageTags">
    <vt:lpwstr/>
  </property>
</Properties>
</file>