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22"/>
  </p:notesMasterIdLst>
  <p:sldIdLst>
    <p:sldId id="622" r:id="rId2"/>
    <p:sldId id="771" r:id="rId3"/>
    <p:sldId id="767" r:id="rId4"/>
    <p:sldId id="766" r:id="rId5"/>
    <p:sldId id="768" r:id="rId6"/>
    <p:sldId id="730" r:id="rId7"/>
    <p:sldId id="620" r:id="rId8"/>
    <p:sldId id="731" r:id="rId9"/>
    <p:sldId id="760" r:id="rId10"/>
    <p:sldId id="763" r:id="rId11"/>
    <p:sldId id="764" r:id="rId12"/>
    <p:sldId id="833" r:id="rId13"/>
    <p:sldId id="266" r:id="rId14"/>
    <p:sldId id="781" r:id="rId15"/>
    <p:sldId id="913" r:id="rId16"/>
    <p:sldId id="780" r:id="rId17"/>
    <p:sldId id="915" r:id="rId18"/>
    <p:sldId id="916" r:id="rId19"/>
    <p:sldId id="914" r:id="rId20"/>
    <p:sldId id="912" r:id="rId21"/>
  </p:sldIdLst>
  <p:sldSz cx="12192000" cy="6858000"/>
  <p:notesSz cx="6858000" cy="9144000"/>
  <p:custDataLst>
    <p:tags r:id="rId23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FFF"/>
    <a:srgbClr val="C12B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A8D9B5-50E3-4935-B5DD-D9735B4AF441}" v="660" dt="2024-07-02T09:31:53.6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85130" autoAdjust="0"/>
  </p:normalViewPr>
  <p:slideViewPr>
    <p:cSldViewPr snapToGrid="0">
      <p:cViewPr varScale="1">
        <p:scale>
          <a:sx n="102" d="100"/>
          <a:sy n="102" d="100"/>
        </p:scale>
        <p:origin x="9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193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576426-5EF8-483B-B100-62F9AF6165B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6B3AB391-58E6-4D40-8C1A-7543E8BE2A99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i="0" dirty="0"/>
            <a:t>Co‐learning and reciprocal transfer of expertise, by all research partners, with particular emphasis on the issues that can be studied with CBPR methods.</a:t>
          </a:r>
          <a:endParaRPr lang="en-SG" b="1" dirty="0"/>
        </a:p>
      </dgm:t>
    </dgm:pt>
    <dgm:pt modelId="{D33C1093-2847-4E8D-93F7-94FE32F54017}" type="parTrans" cxnId="{8DC6F1E7-4376-4A3A-A48F-89F988963D29}">
      <dgm:prSet/>
      <dgm:spPr/>
      <dgm:t>
        <a:bodyPr/>
        <a:lstStyle/>
        <a:p>
          <a:endParaRPr lang="en-SG" b="1"/>
        </a:p>
      </dgm:t>
    </dgm:pt>
    <dgm:pt modelId="{E5B7CE1F-58F9-4F8B-8596-4A33CB132FD5}" type="sibTrans" cxnId="{8DC6F1E7-4376-4A3A-A48F-89F988963D29}">
      <dgm:prSet/>
      <dgm:spPr/>
      <dgm:t>
        <a:bodyPr/>
        <a:lstStyle/>
        <a:p>
          <a:endParaRPr lang="en-SG" b="1"/>
        </a:p>
      </dgm:t>
    </dgm:pt>
    <dgm:pt modelId="{0FE25F42-98F8-4420-9918-C8F226DD7E74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SG" b="1" i="0"/>
            <a:t>Shared decisionmaking power.</a:t>
          </a:r>
        </a:p>
      </dgm:t>
    </dgm:pt>
    <dgm:pt modelId="{366877F7-D75A-4676-96EF-1B63E2573F0E}" type="parTrans" cxnId="{9AFFAEC2-4A0F-482B-A363-598DB3C7817F}">
      <dgm:prSet/>
      <dgm:spPr/>
      <dgm:t>
        <a:bodyPr/>
        <a:lstStyle/>
        <a:p>
          <a:endParaRPr lang="en-SG" b="1"/>
        </a:p>
      </dgm:t>
    </dgm:pt>
    <dgm:pt modelId="{AEF6C2DC-DB19-4588-A538-0A2033B8AD4E}" type="sibTrans" cxnId="{9AFFAEC2-4A0F-482B-A363-598DB3C7817F}">
      <dgm:prSet/>
      <dgm:spPr/>
      <dgm:t>
        <a:bodyPr/>
        <a:lstStyle/>
        <a:p>
          <a:endParaRPr lang="en-SG" b="1"/>
        </a:p>
      </dgm:t>
    </dgm:pt>
    <dgm:pt modelId="{2ABF023B-F837-4115-95D0-5D595364C7B3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i="0"/>
            <a:t>Mutual ownership of the processes and products of the research enterprise.</a:t>
          </a:r>
        </a:p>
      </dgm:t>
    </dgm:pt>
    <dgm:pt modelId="{8BA4FEF2-175E-4041-9E94-5D4AB2520265}" type="parTrans" cxnId="{2673507F-5DC3-4180-A90C-E6D27A26034A}">
      <dgm:prSet/>
      <dgm:spPr/>
      <dgm:t>
        <a:bodyPr/>
        <a:lstStyle/>
        <a:p>
          <a:endParaRPr lang="en-SG" b="1"/>
        </a:p>
      </dgm:t>
    </dgm:pt>
    <dgm:pt modelId="{934F3066-B8FE-4B03-9F1F-D4EEA10675EC}" type="sibTrans" cxnId="{2673507F-5DC3-4180-A90C-E6D27A26034A}">
      <dgm:prSet/>
      <dgm:spPr/>
      <dgm:t>
        <a:bodyPr/>
        <a:lstStyle/>
        <a:p>
          <a:endParaRPr lang="en-SG" b="1"/>
        </a:p>
      </dgm:t>
    </dgm:pt>
    <dgm:pt modelId="{7944F097-862E-4AC0-B384-8C42087703C7}" type="pres">
      <dgm:prSet presAssocID="{FB576426-5EF8-483B-B100-62F9AF6165BC}" presName="diagram" presStyleCnt="0">
        <dgm:presLayoutVars>
          <dgm:dir/>
          <dgm:resizeHandles val="exact"/>
        </dgm:presLayoutVars>
      </dgm:prSet>
      <dgm:spPr/>
    </dgm:pt>
    <dgm:pt modelId="{99E71EFC-1E1D-4BC6-A127-FE0A2C6A679D}" type="pres">
      <dgm:prSet presAssocID="{6B3AB391-58E6-4D40-8C1A-7543E8BE2A99}" presName="node" presStyleLbl="node1" presStyleIdx="0" presStyleCnt="3">
        <dgm:presLayoutVars>
          <dgm:bulletEnabled val="1"/>
        </dgm:presLayoutVars>
      </dgm:prSet>
      <dgm:spPr/>
    </dgm:pt>
    <dgm:pt modelId="{4EA1C851-9AE1-4025-9D5B-78191284013B}" type="pres">
      <dgm:prSet presAssocID="{E5B7CE1F-58F9-4F8B-8596-4A33CB132FD5}" presName="sibTrans" presStyleCnt="0"/>
      <dgm:spPr/>
    </dgm:pt>
    <dgm:pt modelId="{17CFDA9C-554B-438D-9845-DAB6206B0CF0}" type="pres">
      <dgm:prSet presAssocID="{0FE25F42-98F8-4420-9918-C8F226DD7E74}" presName="node" presStyleLbl="node1" presStyleIdx="1" presStyleCnt="3">
        <dgm:presLayoutVars>
          <dgm:bulletEnabled val="1"/>
        </dgm:presLayoutVars>
      </dgm:prSet>
      <dgm:spPr/>
    </dgm:pt>
    <dgm:pt modelId="{A7239A4F-BB6F-4F1D-9F9E-31267FA3C966}" type="pres">
      <dgm:prSet presAssocID="{AEF6C2DC-DB19-4588-A538-0A2033B8AD4E}" presName="sibTrans" presStyleCnt="0"/>
      <dgm:spPr/>
    </dgm:pt>
    <dgm:pt modelId="{372B4193-C77E-4B78-89F5-D00D70423AF0}" type="pres">
      <dgm:prSet presAssocID="{2ABF023B-F837-4115-95D0-5D595364C7B3}" presName="node" presStyleLbl="node1" presStyleIdx="2" presStyleCnt="3">
        <dgm:presLayoutVars>
          <dgm:bulletEnabled val="1"/>
        </dgm:presLayoutVars>
      </dgm:prSet>
      <dgm:spPr/>
    </dgm:pt>
  </dgm:ptLst>
  <dgm:cxnLst>
    <dgm:cxn modelId="{10A47116-78B9-4B32-9D98-389A2118E9BA}" type="presOf" srcId="{6B3AB391-58E6-4D40-8C1A-7543E8BE2A99}" destId="{99E71EFC-1E1D-4BC6-A127-FE0A2C6A679D}" srcOrd="0" destOrd="0" presId="urn:microsoft.com/office/officeart/2005/8/layout/default"/>
    <dgm:cxn modelId="{D3A09851-60C4-4802-9105-D219020BEF1B}" type="presOf" srcId="{2ABF023B-F837-4115-95D0-5D595364C7B3}" destId="{372B4193-C77E-4B78-89F5-D00D70423AF0}" srcOrd="0" destOrd="0" presId="urn:microsoft.com/office/officeart/2005/8/layout/default"/>
    <dgm:cxn modelId="{2673507F-5DC3-4180-A90C-E6D27A26034A}" srcId="{FB576426-5EF8-483B-B100-62F9AF6165BC}" destId="{2ABF023B-F837-4115-95D0-5D595364C7B3}" srcOrd="2" destOrd="0" parTransId="{8BA4FEF2-175E-4041-9E94-5D4AB2520265}" sibTransId="{934F3066-B8FE-4B03-9F1F-D4EEA10675EC}"/>
    <dgm:cxn modelId="{0EC8C7B7-F740-4AA0-8AE4-41E0020B4F53}" type="presOf" srcId="{0FE25F42-98F8-4420-9918-C8F226DD7E74}" destId="{17CFDA9C-554B-438D-9845-DAB6206B0CF0}" srcOrd="0" destOrd="0" presId="urn:microsoft.com/office/officeart/2005/8/layout/default"/>
    <dgm:cxn modelId="{9AFFAEC2-4A0F-482B-A363-598DB3C7817F}" srcId="{FB576426-5EF8-483B-B100-62F9AF6165BC}" destId="{0FE25F42-98F8-4420-9918-C8F226DD7E74}" srcOrd="1" destOrd="0" parTransId="{366877F7-D75A-4676-96EF-1B63E2573F0E}" sibTransId="{AEF6C2DC-DB19-4588-A538-0A2033B8AD4E}"/>
    <dgm:cxn modelId="{C8810DCA-FFB1-4ED0-937D-BEDCEB07AA5B}" type="presOf" srcId="{FB576426-5EF8-483B-B100-62F9AF6165BC}" destId="{7944F097-862E-4AC0-B384-8C42087703C7}" srcOrd="0" destOrd="0" presId="urn:microsoft.com/office/officeart/2005/8/layout/default"/>
    <dgm:cxn modelId="{8DC6F1E7-4376-4A3A-A48F-89F988963D29}" srcId="{FB576426-5EF8-483B-B100-62F9AF6165BC}" destId="{6B3AB391-58E6-4D40-8C1A-7543E8BE2A99}" srcOrd="0" destOrd="0" parTransId="{D33C1093-2847-4E8D-93F7-94FE32F54017}" sibTransId="{E5B7CE1F-58F9-4F8B-8596-4A33CB132FD5}"/>
    <dgm:cxn modelId="{0B66B4D6-B09B-4670-90BD-8DC168B5EEE5}" type="presParOf" srcId="{7944F097-862E-4AC0-B384-8C42087703C7}" destId="{99E71EFC-1E1D-4BC6-A127-FE0A2C6A679D}" srcOrd="0" destOrd="0" presId="urn:microsoft.com/office/officeart/2005/8/layout/default"/>
    <dgm:cxn modelId="{AFB066F3-B060-4C2D-9E52-C7144F6351F8}" type="presParOf" srcId="{7944F097-862E-4AC0-B384-8C42087703C7}" destId="{4EA1C851-9AE1-4025-9D5B-78191284013B}" srcOrd="1" destOrd="0" presId="urn:microsoft.com/office/officeart/2005/8/layout/default"/>
    <dgm:cxn modelId="{4CB8B4B1-267B-4689-A6F7-0952AD0A3728}" type="presParOf" srcId="{7944F097-862E-4AC0-B384-8C42087703C7}" destId="{17CFDA9C-554B-438D-9845-DAB6206B0CF0}" srcOrd="2" destOrd="0" presId="urn:microsoft.com/office/officeart/2005/8/layout/default"/>
    <dgm:cxn modelId="{9DC5ACDE-3789-490C-BD62-4CF50ACB9161}" type="presParOf" srcId="{7944F097-862E-4AC0-B384-8C42087703C7}" destId="{A7239A4F-BB6F-4F1D-9F9E-31267FA3C966}" srcOrd="3" destOrd="0" presId="urn:microsoft.com/office/officeart/2005/8/layout/default"/>
    <dgm:cxn modelId="{95010A9E-0313-4B4A-9577-CF3A5133AEC0}" type="presParOf" srcId="{7944F097-862E-4AC0-B384-8C42087703C7}" destId="{372B4193-C77E-4B78-89F5-D00D70423AF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DB7AB3-4D14-489C-A708-D4229CB118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841EB3A3-9005-40F4-8319-2CB6E4FD2FAE}">
      <dgm:prSet phldrT="[Text]"/>
      <dgm:spPr/>
      <dgm:t>
        <a:bodyPr/>
        <a:lstStyle/>
        <a:p>
          <a:r>
            <a:rPr lang="en-US" b="1" dirty="0"/>
            <a:t>Whose perspectives?</a:t>
          </a:r>
          <a:endParaRPr lang="en-SG" b="1" dirty="0"/>
        </a:p>
      </dgm:t>
    </dgm:pt>
    <dgm:pt modelId="{73D8F90C-64CA-4508-99EC-182C7C093819}" type="parTrans" cxnId="{BA49E45A-3386-46BD-B931-4B04ADEA16A6}">
      <dgm:prSet/>
      <dgm:spPr/>
      <dgm:t>
        <a:bodyPr/>
        <a:lstStyle/>
        <a:p>
          <a:endParaRPr lang="en-SG"/>
        </a:p>
      </dgm:t>
    </dgm:pt>
    <dgm:pt modelId="{708A658E-0C6B-4D5A-B764-CC82FB5E5235}" type="sibTrans" cxnId="{BA49E45A-3386-46BD-B931-4B04ADEA16A6}">
      <dgm:prSet/>
      <dgm:spPr/>
      <dgm:t>
        <a:bodyPr/>
        <a:lstStyle/>
        <a:p>
          <a:endParaRPr lang="en-SG"/>
        </a:p>
      </dgm:t>
    </dgm:pt>
    <dgm:pt modelId="{5AFDD75B-B804-4776-AAB1-3DC4F155C201}">
      <dgm:prSet phldrT="[Text]"/>
      <dgm:spPr/>
      <dgm:t>
        <a:bodyPr/>
        <a:lstStyle/>
        <a:p>
          <a:r>
            <a:rPr lang="en-US" dirty="0"/>
            <a:t>Start with the end in mind</a:t>
          </a:r>
          <a:endParaRPr lang="en-SG" dirty="0"/>
        </a:p>
      </dgm:t>
    </dgm:pt>
    <dgm:pt modelId="{65368713-C55E-4D77-8BA0-E4E314A8A950}" type="parTrans" cxnId="{69494DE9-C0DF-4445-BD5B-D11D921B8446}">
      <dgm:prSet/>
      <dgm:spPr/>
      <dgm:t>
        <a:bodyPr/>
        <a:lstStyle/>
        <a:p>
          <a:endParaRPr lang="en-SG"/>
        </a:p>
      </dgm:t>
    </dgm:pt>
    <dgm:pt modelId="{2F2A4446-9B05-44F7-885C-8E104A256A37}" type="sibTrans" cxnId="{69494DE9-C0DF-4445-BD5B-D11D921B8446}">
      <dgm:prSet/>
      <dgm:spPr/>
      <dgm:t>
        <a:bodyPr/>
        <a:lstStyle/>
        <a:p>
          <a:endParaRPr lang="en-SG"/>
        </a:p>
      </dgm:t>
    </dgm:pt>
    <dgm:pt modelId="{B2E18A0A-47CF-4257-9651-FD457FA0D051}">
      <dgm:prSet phldrT="[Text]"/>
      <dgm:spPr/>
      <dgm:t>
        <a:bodyPr/>
        <a:lstStyle/>
        <a:p>
          <a:r>
            <a:rPr lang="en-US" b="1" dirty="0"/>
            <a:t>What questions are being asked?</a:t>
          </a:r>
          <a:endParaRPr lang="en-SG" b="1" dirty="0"/>
        </a:p>
      </dgm:t>
    </dgm:pt>
    <dgm:pt modelId="{C1528863-B77E-42AD-B849-9A1128916DDF}" type="parTrans" cxnId="{A52E95E7-AD4C-4E56-A083-691281E3ED9D}">
      <dgm:prSet/>
      <dgm:spPr/>
      <dgm:t>
        <a:bodyPr/>
        <a:lstStyle/>
        <a:p>
          <a:endParaRPr lang="en-SG"/>
        </a:p>
      </dgm:t>
    </dgm:pt>
    <dgm:pt modelId="{FF011869-73CA-4D62-B625-58FFF1B96B45}" type="sibTrans" cxnId="{A52E95E7-AD4C-4E56-A083-691281E3ED9D}">
      <dgm:prSet/>
      <dgm:spPr/>
      <dgm:t>
        <a:bodyPr/>
        <a:lstStyle/>
        <a:p>
          <a:endParaRPr lang="en-SG"/>
        </a:p>
      </dgm:t>
    </dgm:pt>
    <dgm:pt modelId="{E9C970A2-3DB7-4D6F-92EC-46117370101F}">
      <dgm:prSet phldrT="[Text]"/>
      <dgm:spPr/>
      <dgm:t>
        <a:bodyPr/>
        <a:lstStyle/>
        <a:p>
          <a:r>
            <a:rPr lang="en-US" dirty="0"/>
            <a:t>Go beyond effectiveness studies</a:t>
          </a:r>
          <a:endParaRPr lang="en-SG" dirty="0"/>
        </a:p>
      </dgm:t>
    </dgm:pt>
    <dgm:pt modelId="{F0AD3D2C-F94D-4C98-879F-A92671B56F38}" type="parTrans" cxnId="{B921CF61-52D5-41E2-AE87-1A06EE99D3F4}">
      <dgm:prSet/>
      <dgm:spPr/>
      <dgm:t>
        <a:bodyPr/>
        <a:lstStyle/>
        <a:p>
          <a:endParaRPr lang="en-SG"/>
        </a:p>
      </dgm:t>
    </dgm:pt>
    <dgm:pt modelId="{80EE1E54-FDAE-49F7-BD6B-CD87BC7E1DF4}" type="sibTrans" cxnId="{B921CF61-52D5-41E2-AE87-1A06EE99D3F4}">
      <dgm:prSet/>
      <dgm:spPr/>
      <dgm:t>
        <a:bodyPr/>
        <a:lstStyle/>
        <a:p>
          <a:endParaRPr lang="en-SG"/>
        </a:p>
      </dgm:t>
    </dgm:pt>
    <dgm:pt modelId="{E043D910-7ED7-4F1D-8804-734988318ABC}">
      <dgm:prSet phldrT="[Text]"/>
      <dgm:spPr/>
      <dgm:t>
        <a:bodyPr/>
        <a:lstStyle/>
        <a:p>
          <a:r>
            <a:rPr lang="en-US" dirty="0"/>
            <a:t>Incorporate a range of end-user voices in formulating scientific questions</a:t>
          </a:r>
          <a:endParaRPr lang="en-SG" dirty="0"/>
        </a:p>
      </dgm:t>
    </dgm:pt>
    <dgm:pt modelId="{DCA5CC6E-6F10-452F-AE6A-C84718B6471E}" type="parTrans" cxnId="{99F14724-EBBC-46DC-BC1B-ECC3CE968D2A}">
      <dgm:prSet/>
      <dgm:spPr/>
      <dgm:t>
        <a:bodyPr/>
        <a:lstStyle/>
        <a:p>
          <a:endParaRPr lang="en-SG"/>
        </a:p>
      </dgm:t>
    </dgm:pt>
    <dgm:pt modelId="{ED059C5F-540B-4C3A-A063-F30E583E9F12}" type="sibTrans" cxnId="{99F14724-EBBC-46DC-BC1B-ECC3CE968D2A}">
      <dgm:prSet/>
      <dgm:spPr/>
      <dgm:t>
        <a:bodyPr/>
        <a:lstStyle/>
        <a:p>
          <a:endParaRPr lang="en-SG"/>
        </a:p>
      </dgm:t>
    </dgm:pt>
    <dgm:pt modelId="{3E5C4AF7-E79E-4203-ACE6-FB86AD9580D6}">
      <dgm:prSet phldrT="[Text]"/>
      <dgm:spPr/>
      <dgm:t>
        <a:bodyPr/>
        <a:lstStyle/>
        <a:p>
          <a:r>
            <a:rPr lang="en-US" dirty="0"/>
            <a:t>Interrogate systems</a:t>
          </a:r>
          <a:endParaRPr lang="en-SG" dirty="0"/>
        </a:p>
      </dgm:t>
    </dgm:pt>
    <dgm:pt modelId="{D1A01DB2-6180-49E1-8682-D50B20CA30C3}" type="parTrans" cxnId="{7389C5F0-9920-430A-B169-A9F6D6CFD193}">
      <dgm:prSet/>
      <dgm:spPr/>
      <dgm:t>
        <a:bodyPr/>
        <a:lstStyle/>
        <a:p>
          <a:endParaRPr lang="en-SG"/>
        </a:p>
      </dgm:t>
    </dgm:pt>
    <dgm:pt modelId="{53C6341D-02A3-4232-991C-615486254FB1}" type="sibTrans" cxnId="{7389C5F0-9920-430A-B169-A9F6D6CFD193}">
      <dgm:prSet/>
      <dgm:spPr/>
      <dgm:t>
        <a:bodyPr/>
        <a:lstStyle/>
        <a:p>
          <a:endParaRPr lang="en-SG"/>
        </a:p>
      </dgm:t>
    </dgm:pt>
    <dgm:pt modelId="{6BAD9E81-162B-4521-B6C0-AE9A1C4BB5CB}">
      <dgm:prSet phldrT="[Text]"/>
      <dgm:spPr/>
      <dgm:t>
        <a:bodyPr/>
        <a:lstStyle/>
        <a:p>
          <a:r>
            <a:rPr lang="en-US" dirty="0"/>
            <a:t>Study de-implementation</a:t>
          </a:r>
          <a:endParaRPr lang="en-SG" dirty="0"/>
        </a:p>
      </dgm:t>
    </dgm:pt>
    <dgm:pt modelId="{7BEB1C05-8BD8-408B-92B7-CB53D7E7558A}" type="parTrans" cxnId="{57DE5FED-53C5-4925-BA57-19F61F39D434}">
      <dgm:prSet/>
      <dgm:spPr/>
      <dgm:t>
        <a:bodyPr/>
        <a:lstStyle/>
        <a:p>
          <a:endParaRPr lang="en-SG"/>
        </a:p>
      </dgm:t>
    </dgm:pt>
    <dgm:pt modelId="{6225122E-8324-45FC-8F9F-59B3C641B3A3}" type="sibTrans" cxnId="{57DE5FED-53C5-4925-BA57-19F61F39D434}">
      <dgm:prSet/>
      <dgm:spPr/>
      <dgm:t>
        <a:bodyPr/>
        <a:lstStyle/>
        <a:p>
          <a:endParaRPr lang="en-SG"/>
        </a:p>
      </dgm:t>
    </dgm:pt>
    <dgm:pt modelId="{C40FE537-5FBC-4D9C-B9C7-5647FADBAD97}">
      <dgm:prSet phldrT="[Text]"/>
      <dgm:spPr/>
      <dgm:t>
        <a:bodyPr/>
        <a:lstStyle/>
        <a:p>
          <a:r>
            <a:rPr lang="en-US" dirty="0"/>
            <a:t>Ask questions about context to make implementation strategies relevant to diverse settings</a:t>
          </a:r>
          <a:endParaRPr lang="en-SG" dirty="0"/>
        </a:p>
      </dgm:t>
    </dgm:pt>
    <dgm:pt modelId="{B54C3867-35C2-4383-9586-51F931B256B5}" type="parTrans" cxnId="{B036F897-D3AE-456D-95F9-4140B2EAED64}">
      <dgm:prSet/>
      <dgm:spPr/>
      <dgm:t>
        <a:bodyPr/>
        <a:lstStyle/>
        <a:p>
          <a:endParaRPr lang="en-SG"/>
        </a:p>
      </dgm:t>
    </dgm:pt>
    <dgm:pt modelId="{CEB6A547-9EE7-47B0-BCE7-6AF9F9DA5F3E}" type="sibTrans" cxnId="{B036F897-D3AE-456D-95F9-4140B2EAED64}">
      <dgm:prSet/>
      <dgm:spPr/>
      <dgm:t>
        <a:bodyPr/>
        <a:lstStyle/>
        <a:p>
          <a:endParaRPr lang="en-SG"/>
        </a:p>
      </dgm:t>
    </dgm:pt>
    <dgm:pt modelId="{1C5B7ADF-EC83-4886-BB2F-C0FD5B400253}">
      <dgm:prSet phldrT="[Text]"/>
      <dgm:spPr/>
      <dgm:t>
        <a:bodyPr/>
        <a:lstStyle/>
        <a:p>
          <a:r>
            <a:rPr lang="en-US" b="1" dirty="0"/>
            <a:t>How are questions asked?</a:t>
          </a:r>
          <a:endParaRPr lang="en-SG" b="1" dirty="0"/>
        </a:p>
      </dgm:t>
    </dgm:pt>
    <dgm:pt modelId="{0CF97C3A-B726-4829-9F10-11DD15A7D99C}" type="parTrans" cxnId="{DF3DE88D-DB80-423E-A804-5805D7C92B25}">
      <dgm:prSet/>
      <dgm:spPr/>
      <dgm:t>
        <a:bodyPr/>
        <a:lstStyle/>
        <a:p>
          <a:endParaRPr lang="en-SG"/>
        </a:p>
      </dgm:t>
    </dgm:pt>
    <dgm:pt modelId="{794CE2AE-EFCA-4CB3-8711-1F4D613C5FAE}" type="sibTrans" cxnId="{DF3DE88D-DB80-423E-A804-5805D7C92B25}">
      <dgm:prSet/>
      <dgm:spPr/>
      <dgm:t>
        <a:bodyPr/>
        <a:lstStyle/>
        <a:p>
          <a:endParaRPr lang="en-SG"/>
        </a:p>
      </dgm:t>
    </dgm:pt>
    <dgm:pt modelId="{7EA2972D-C21D-4421-A872-297537F9524C}">
      <dgm:prSet phldrT="[Text]"/>
      <dgm:spPr/>
      <dgm:t>
        <a:bodyPr/>
        <a:lstStyle/>
        <a:p>
          <a:r>
            <a:rPr lang="en-US" dirty="0"/>
            <a:t>Use shared terminology and measurements</a:t>
          </a:r>
          <a:endParaRPr lang="en-SG" dirty="0"/>
        </a:p>
      </dgm:t>
    </dgm:pt>
    <dgm:pt modelId="{6FC55484-A997-4007-BA1D-42FD98E156D9}" type="parTrans" cxnId="{D64DEF25-FD17-45BB-98BF-89602694DB44}">
      <dgm:prSet/>
      <dgm:spPr/>
      <dgm:t>
        <a:bodyPr/>
        <a:lstStyle/>
        <a:p>
          <a:endParaRPr lang="en-SG"/>
        </a:p>
      </dgm:t>
    </dgm:pt>
    <dgm:pt modelId="{C8B45C71-2797-4998-8A9E-CA6CBE477B49}" type="sibTrans" cxnId="{D64DEF25-FD17-45BB-98BF-89602694DB44}">
      <dgm:prSet/>
      <dgm:spPr/>
      <dgm:t>
        <a:bodyPr/>
        <a:lstStyle/>
        <a:p>
          <a:endParaRPr lang="en-SG"/>
        </a:p>
      </dgm:t>
    </dgm:pt>
    <dgm:pt modelId="{4E6D986A-0320-4756-BD48-AE0A3F4E9234}">
      <dgm:prSet phldrT="[Text]"/>
      <dgm:spPr/>
      <dgm:t>
        <a:bodyPr/>
        <a:lstStyle/>
        <a:p>
          <a:r>
            <a:rPr lang="en-US" dirty="0"/>
            <a:t>Seek generalizable insights</a:t>
          </a:r>
          <a:endParaRPr lang="en-SG" dirty="0"/>
        </a:p>
      </dgm:t>
    </dgm:pt>
    <dgm:pt modelId="{E8FC2A37-483A-4088-926A-8F9B03D900B6}" type="parTrans" cxnId="{2C3C4B58-AEC2-4283-9D7A-D8BF1CCF963E}">
      <dgm:prSet/>
      <dgm:spPr/>
      <dgm:t>
        <a:bodyPr/>
        <a:lstStyle/>
        <a:p>
          <a:endParaRPr lang="en-SG"/>
        </a:p>
      </dgm:t>
    </dgm:pt>
    <dgm:pt modelId="{43A26B89-DB60-43B0-A925-E4236E91CD4F}" type="sibTrans" cxnId="{2C3C4B58-AEC2-4283-9D7A-D8BF1CCF963E}">
      <dgm:prSet/>
      <dgm:spPr/>
      <dgm:t>
        <a:bodyPr/>
        <a:lstStyle/>
        <a:p>
          <a:endParaRPr lang="en-SG"/>
        </a:p>
      </dgm:t>
    </dgm:pt>
    <dgm:pt modelId="{795A6F4F-B02E-4581-8EC0-01D475E47261}">
      <dgm:prSet phldrT="[Text]"/>
      <dgm:spPr/>
      <dgm:t>
        <a:bodyPr/>
        <a:lstStyle/>
        <a:p>
          <a:r>
            <a:rPr lang="en-US" dirty="0"/>
            <a:t>Draw from a broad range of methodologies</a:t>
          </a:r>
          <a:endParaRPr lang="en-SG" dirty="0"/>
        </a:p>
      </dgm:t>
    </dgm:pt>
    <dgm:pt modelId="{AF98D3D9-5B4C-4CB9-99BD-49A11937ED61}" type="parTrans" cxnId="{0374A5A4-7D7F-447B-A4BD-6A469C4B7BEF}">
      <dgm:prSet/>
      <dgm:spPr/>
      <dgm:t>
        <a:bodyPr/>
        <a:lstStyle/>
        <a:p>
          <a:endParaRPr lang="en-SG"/>
        </a:p>
      </dgm:t>
    </dgm:pt>
    <dgm:pt modelId="{37D36AA2-7E49-4B6B-B22B-60650FC90FC7}" type="sibTrans" cxnId="{0374A5A4-7D7F-447B-A4BD-6A469C4B7BEF}">
      <dgm:prSet/>
      <dgm:spPr/>
      <dgm:t>
        <a:bodyPr/>
        <a:lstStyle/>
        <a:p>
          <a:endParaRPr lang="en-SG"/>
        </a:p>
      </dgm:t>
    </dgm:pt>
    <dgm:pt modelId="{6F4A1ED5-0B12-4442-AA49-DF0E3E1992FF}" type="pres">
      <dgm:prSet presAssocID="{4FDB7AB3-4D14-489C-A708-D4229CB118E4}" presName="linear" presStyleCnt="0">
        <dgm:presLayoutVars>
          <dgm:animLvl val="lvl"/>
          <dgm:resizeHandles val="exact"/>
        </dgm:presLayoutVars>
      </dgm:prSet>
      <dgm:spPr/>
    </dgm:pt>
    <dgm:pt modelId="{B0425659-1AA7-4AEF-8A94-A187C53F53E7}" type="pres">
      <dgm:prSet presAssocID="{841EB3A3-9005-40F4-8319-2CB6E4FD2FA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9502EEA-81F2-449F-B2EF-F4F89B7B5D58}" type="pres">
      <dgm:prSet presAssocID="{841EB3A3-9005-40F4-8319-2CB6E4FD2FAE}" presName="childText" presStyleLbl="revTx" presStyleIdx="0" presStyleCnt="3">
        <dgm:presLayoutVars>
          <dgm:bulletEnabled val="1"/>
        </dgm:presLayoutVars>
      </dgm:prSet>
      <dgm:spPr/>
    </dgm:pt>
    <dgm:pt modelId="{83136991-3CE6-4A36-B4AE-E3483951247C}" type="pres">
      <dgm:prSet presAssocID="{B2E18A0A-47CF-4257-9651-FD457FA0D05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10ED7D2-D73A-4A62-AA16-95E90ACCA577}" type="pres">
      <dgm:prSet presAssocID="{B2E18A0A-47CF-4257-9651-FD457FA0D051}" presName="childText" presStyleLbl="revTx" presStyleIdx="1" presStyleCnt="3">
        <dgm:presLayoutVars>
          <dgm:bulletEnabled val="1"/>
        </dgm:presLayoutVars>
      </dgm:prSet>
      <dgm:spPr/>
    </dgm:pt>
    <dgm:pt modelId="{96DACAD7-FC17-43FC-ADA5-0863E7CCE530}" type="pres">
      <dgm:prSet presAssocID="{1C5B7ADF-EC83-4886-BB2F-C0FD5B40025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C8B3C77-E9C6-4F07-9EFC-0265FBCD4891}" type="pres">
      <dgm:prSet presAssocID="{1C5B7ADF-EC83-4886-BB2F-C0FD5B400253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49A1B11D-ADCB-4EEF-AA13-C46284BFD204}" type="presOf" srcId="{C40FE537-5FBC-4D9C-B9C7-5647FADBAD97}" destId="{B10ED7D2-D73A-4A62-AA16-95E90ACCA577}" srcOrd="0" destOrd="2" presId="urn:microsoft.com/office/officeart/2005/8/layout/vList2"/>
    <dgm:cxn modelId="{99F14724-EBBC-46DC-BC1B-ECC3CE968D2A}" srcId="{841EB3A3-9005-40F4-8319-2CB6E4FD2FAE}" destId="{E043D910-7ED7-4F1D-8804-734988318ABC}" srcOrd="1" destOrd="0" parTransId="{DCA5CC6E-6F10-452F-AE6A-C84718B6471E}" sibTransId="{ED059C5F-540B-4C3A-A063-F30E583E9F12}"/>
    <dgm:cxn modelId="{D64DEF25-FD17-45BB-98BF-89602694DB44}" srcId="{1C5B7ADF-EC83-4886-BB2F-C0FD5B400253}" destId="{7EA2972D-C21D-4421-A872-297537F9524C}" srcOrd="0" destOrd="0" parTransId="{6FC55484-A997-4007-BA1D-42FD98E156D9}" sibTransId="{C8B45C71-2797-4998-8A9E-CA6CBE477B49}"/>
    <dgm:cxn modelId="{90ED5929-7078-43D9-BFA7-42AD96810EB9}" type="presOf" srcId="{3E5C4AF7-E79E-4203-ACE6-FB86AD9580D6}" destId="{E9502EEA-81F2-449F-B2EF-F4F89B7B5D58}" srcOrd="0" destOrd="2" presId="urn:microsoft.com/office/officeart/2005/8/layout/vList2"/>
    <dgm:cxn modelId="{719DDE3C-49C1-4CB8-ADF8-F332C9E5B780}" type="presOf" srcId="{E043D910-7ED7-4F1D-8804-734988318ABC}" destId="{E9502EEA-81F2-449F-B2EF-F4F89B7B5D58}" srcOrd="0" destOrd="1" presId="urn:microsoft.com/office/officeart/2005/8/layout/vList2"/>
    <dgm:cxn modelId="{4DD7B35D-A188-4321-AB1F-CBEA43AB57DD}" type="presOf" srcId="{7EA2972D-C21D-4421-A872-297537F9524C}" destId="{3C8B3C77-E9C6-4F07-9EFC-0265FBCD4891}" srcOrd="0" destOrd="0" presId="urn:microsoft.com/office/officeart/2005/8/layout/vList2"/>
    <dgm:cxn modelId="{B921CF61-52D5-41E2-AE87-1A06EE99D3F4}" srcId="{B2E18A0A-47CF-4257-9651-FD457FA0D051}" destId="{E9C970A2-3DB7-4D6F-92EC-46117370101F}" srcOrd="0" destOrd="0" parTransId="{F0AD3D2C-F94D-4C98-879F-A92671B56F38}" sibTransId="{80EE1E54-FDAE-49F7-BD6B-CD87BC7E1DF4}"/>
    <dgm:cxn modelId="{1617B942-924E-4CFB-A3E5-B34F91059D10}" type="presOf" srcId="{6BAD9E81-162B-4521-B6C0-AE9A1C4BB5CB}" destId="{B10ED7D2-D73A-4A62-AA16-95E90ACCA577}" srcOrd="0" destOrd="1" presId="urn:microsoft.com/office/officeart/2005/8/layout/vList2"/>
    <dgm:cxn modelId="{3C75DF48-7D4F-4629-99EF-701144C1CC28}" type="presOf" srcId="{E9C970A2-3DB7-4D6F-92EC-46117370101F}" destId="{B10ED7D2-D73A-4A62-AA16-95E90ACCA577}" srcOrd="0" destOrd="0" presId="urn:microsoft.com/office/officeart/2005/8/layout/vList2"/>
    <dgm:cxn modelId="{7A461F51-579D-4F50-80D4-8CA46697968C}" type="presOf" srcId="{841EB3A3-9005-40F4-8319-2CB6E4FD2FAE}" destId="{B0425659-1AA7-4AEF-8A94-A187C53F53E7}" srcOrd="0" destOrd="0" presId="urn:microsoft.com/office/officeart/2005/8/layout/vList2"/>
    <dgm:cxn modelId="{E3526151-2BDF-4C03-AD82-35CD246A8464}" type="presOf" srcId="{1C5B7ADF-EC83-4886-BB2F-C0FD5B400253}" destId="{96DACAD7-FC17-43FC-ADA5-0863E7CCE530}" srcOrd="0" destOrd="0" presId="urn:microsoft.com/office/officeart/2005/8/layout/vList2"/>
    <dgm:cxn modelId="{2C3C4B58-AEC2-4283-9D7A-D8BF1CCF963E}" srcId="{1C5B7ADF-EC83-4886-BB2F-C0FD5B400253}" destId="{4E6D986A-0320-4756-BD48-AE0A3F4E9234}" srcOrd="1" destOrd="0" parTransId="{E8FC2A37-483A-4088-926A-8F9B03D900B6}" sibTransId="{43A26B89-DB60-43B0-A925-E4236E91CD4F}"/>
    <dgm:cxn modelId="{BA49E45A-3386-46BD-B931-4B04ADEA16A6}" srcId="{4FDB7AB3-4D14-489C-A708-D4229CB118E4}" destId="{841EB3A3-9005-40F4-8319-2CB6E4FD2FAE}" srcOrd="0" destOrd="0" parTransId="{73D8F90C-64CA-4508-99EC-182C7C093819}" sibTransId="{708A658E-0C6B-4D5A-B764-CC82FB5E5235}"/>
    <dgm:cxn modelId="{DF3DE88D-DB80-423E-A804-5805D7C92B25}" srcId="{4FDB7AB3-4D14-489C-A708-D4229CB118E4}" destId="{1C5B7ADF-EC83-4886-BB2F-C0FD5B400253}" srcOrd="2" destOrd="0" parTransId="{0CF97C3A-B726-4829-9F10-11DD15A7D99C}" sibTransId="{794CE2AE-EFCA-4CB3-8711-1F4D613C5FAE}"/>
    <dgm:cxn modelId="{4EA52490-7424-4323-8501-427E629065F6}" type="presOf" srcId="{795A6F4F-B02E-4581-8EC0-01D475E47261}" destId="{3C8B3C77-E9C6-4F07-9EFC-0265FBCD4891}" srcOrd="0" destOrd="2" presId="urn:microsoft.com/office/officeart/2005/8/layout/vList2"/>
    <dgm:cxn modelId="{B036F897-D3AE-456D-95F9-4140B2EAED64}" srcId="{B2E18A0A-47CF-4257-9651-FD457FA0D051}" destId="{C40FE537-5FBC-4D9C-B9C7-5647FADBAD97}" srcOrd="2" destOrd="0" parTransId="{B54C3867-35C2-4383-9586-51F931B256B5}" sibTransId="{CEB6A547-9EE7-47B0-BCE7-6AF9F9DA5F3E}"/>
    <dgm:cxn modelId="{0374A5A4-7D7F-447B-A4BD-6A469C4B7BEF}" srcId="{1C5B7ADF-EC83-4886-BB2F-C0FD5B400253}" destId="{795A6F4F-B02E-4581-8EC0-01D475E47261}" srcOrd="2" destOrd="0" parTransId="{AF98D3D9-5B4C-4CB9-99BD-49A11937ED61}" sibTransId="{37D36AA2-7E49-4B6B-B22B-60650FC90FC7}"/>
    <dgm:cxn modelId="{070846B1-F27F-4B4D-BCBC-ED73D73D09F2}" type="presOf" srcId="{B2E18A0A-47CF-4257-9651-FD457FA0D051}" destId="{83136991-3CE6-4A36-B4AE-E3483951247C}" srcOrd="0" destOrd="0" presId="urn:microsoft.com/office/officeart/2005/8/layout/vList2"/>
    <dgm:cxn modelId="{75891BBE-362A-4418-B15C-0DFCD8A32D2C}" type="presOf" srcId="{4E6D986A-0320-4756-BD48-AE0A3F4E9234}" destId="{3C8B3C77-E9C6-4F07-9EFC-0265FBCD4891}" srcOrd="0" destOrd="1" presId="urn:microsoft.com/office/officeart/2005/8/layout/vList2"/>
    <dgm:cxn modelId="{A52E95E7-AD4C-4E56-A083-691281E3ED9D}" srcId="{4FDB7AB3-4D14-489C-A708-D4229CB118E4}" destId="{B2E18A0A-47CF-4257-9651-FD457FA0D051}" srcOrd="1" destOrd="0" parTransId="{C1528863-B77E-42AD-B849-9A1128916DDF}" sibTransId="{FF011869-73CA-4D62-B625-58FFF1B96B45}"/>
    <dgm:cxn modelId="{69494DE9-C0DF-4445-BD5B-D11D921B8446}" srcId="{841EB3A3-9005-40F4-8319-2CB6E4FD2FAE}" destId="{5AFDD75B-B804-4776-AAB1-3DC4F155C201}" srcOrd="0" destOrd="0" parTransId="{65368713-C55E-4D77-8BA0-E4E314A8A950}" sibTransId="{2F2A4446-9B05-44F7-885C-8E104A256A37}"/>
    <dgm:cxn modelId="{0B6B97EC-AEBA-4AC5-AF46-05975C904508}" type="presOf" srcId="{4FDB7AB3-4D14-489C-A708-D4229CB118E4}" destId="{6F4A1ED5-0B12-4442-AA49-DF0E3E1992FF}" srcOrd="0" destOrd="0" presId="urn:microsoft.com/office/officeart/2005/8/layout/vList2"/>
    <dgm:cxn modelId="{D7B2E8EC-C5E7-4F28-8D44-F4F719EB349E}" type="presOf" srcId="{5AFDD75B-B804-4776-AAB1-3DC4F155C201}" destId="{E9502EEA-81F2-449F-B2EF-F4F89B7B5D58}" srcOrd="0" destOrd="0" presId="urn:microsoft.com/office/officeart/2005/8/layout/vList2"/>
    <dgm:cxn modelId="{57DE5FED-53C5-4925-BA57-19F61F39D434}" srcId="{B2E18A0A-47CF-4257-9651-FD457FA0D051}" destId="{6BAD9E81-162B-4521-B6C0-AE9A1C4BB5CB}" srcOrd="1" destOrd="0" parTransId="{7BEB1C05-8BD8-408B-92B7-CB53D7E7558A}" sibTransId="{6225122E-8324-45FC-8F9F-59B3C641B3A3}"/>
    <dgm:cxn modelId="{7389C5F0-9920-430A-B169-A9F6D6CFD193}" srcId="{841EB3A3-9005-40F4-8319-2CB6E4FD2FAE}" destId="{3E5C4AF7-E79E-4203-ACE6-FB86AD9580D6}" srcOrd="2" destOrd="0" parTransId="{D1A01DB2-6180-49E1-8682-D50B20CA30C3}" sibTransId="{53C6341D-02A3-4232-991C-615486254FB1}"/>
    <dgm:cxn modelId="{525C2931-078A-4652-902E-C4690639EE1A}" type="presParOf" srcId="{6F4A1ED5-0B12-4442-AA49-DF0E3E1992FF}" destId="{B0425659-1AA7-4AEF-8A94-A187C53F53E7}" srcOrd="0" destOrd="0" presId="urn:microsoft.com/office/officeart/2005/8/layout/vList2"/>
    <dgm:cxn modelId="{9C9326E3-F4D6-4932-B46F-3D4BD7C667EE}" type="presParOf" srcId="{6F4A1ED5-0B12-4442-AA49-DF0E3E1992FF}" destId="{E9502EEA-81F2-449F-B2EF-F4F89B7B5D58}" srcOrd="1" destOrd="0" presId="urn:microsoft.com/office/officeart/2005/8/layout/vList2"/>
    <dgm:cxn modelId="{A3981543-2FCD-4411-B27C-C21810C3CEFC}" type="presParOf" srcId="{6F4A1ED5-0B12-4442-AA49-DF0E3E1992FF}" destId="{83136991-3CE6-4A36-B4AE-E3483951247C}" srcOrd="2" destOrd="0" presId="urn:microsoft.com/office/officeart/2005/8/layout/vList2"/>
    <dgm:cxn modelId="{882B88BA-9F9B-4717-B822-F9DE4BFC6F80}" type="presParOf" srcId="{6F4A1ED5-0B12-4442-AA49-DF0E3E1992FF}" destId="{B10ED7D2-D73A-4A62-AA16-95E90ACCA577}" srcOrd="3" destOrd="0" presId="urn:microsoft.com/office/officeart/2005/8/layout/vList2"/>
    <dgm:cxn modelId="{2E2E1701-2AED-45C6-8F3A-F415C3817B24}" type="presParOf" srcId="{6F4A1ED5-0B12-4442-AA49-DF0E3E1992FF}" destId="{96DACAD7-FC17-43FC-ADA5-0863E7CCE530}" srcOrd="4" destOrd="0" presId="urn:microsoft.com/office/officeart/2005/8/layout/vList2"/>
    <dgm:cxn modelId="{B5AD29FF-C9AB-4FE7-A87E-34130EF0C68E}" type="presParOf" srcId="{6F4A1ED5-0B12-4442-AA49-DF0E3E1992FF}" destId="{3C8B3C77-E9C6-4F07-9EFC-0265FBCD4891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E71EFC-1E1D-4BC6-A127-FE0A2C6A679D}">
      <dsp:nvSpPr>
        <dsp:cNvPr id="0" name=""/>
        <dsp:cNvSpPr/>
      </dsp:nvSpPr>
      <dsp:spPr>
        <a:xfrm>
          <a:off x="0" y="909497"/>
          <a:ext cx="3428999" cy="2057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200" b="1" i="0" kern="1200" dirty="0"/>
            <a:t>Co‐learning and reciprocal transfer of expertise, by all research partners, with particular emphasis on the issues that can be studied with CBPR methods.</a:t>
          </a:r>
          <a:endParaRPr lang="en-SG" sz="2200" b="1" kern="1200" dirty="0"/>
        </a:p>
      </dsp:txBody>
      <dsp:txXfrm>
        <a:off x="0" y="909497"/>
        <a:ext cx="3428999" cy="2057400"/>
      </dsp:txXfrm>
    </dsp:sp>
    <dsp:sp modelId="{17CFDA9C-554B-438D-9845-DAB6206B0CF0}">
      <dsp:nvSpPr>
        <dsp:cNvPr id="0" name=""/>
        <dsp:cNvSpPr/>
      </dsp:nvSpPr>
      <dsp:spPr>
        <a:xfrm>
          <a:off x="3771900" y="909497"/>
          <a:ext cx="3428999" cy="2057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SG" sz="2200" b="1" i="0" kern="1200"/>
            <a:t>Shared decisionmaking power.</a:t>
          </a:r>
        </a:p>
      </dsp:txBody>
      <dsp:txXfrm>
        <a:off x="3771900" y="909497"/>
        <a:ext cx="3428999" cy="2057400"/>
      </dsp:txXfrm>
    </dsp:sp>
    <dsp:sp modelId="{372B4193-C77E-4B78-89F5-D00D70423AF0}">
      <dsp:nvSpPr>
        <dsp:cNvPr id="0" name=""/>
        <dsp:cNvSpPr/>
      </dsp:nvSpPr>
      <dsp:spPr>
        <a:xfrm>
          <a:off x="7543800" y="909497"/>
          <a:ext cx="3428999" cy="2057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200" b="1" i="0" kern="1200"/>
            <a:t>Mutual ownership of the processes and products of the research enterprise.</a:t>
          </a:r>
        </a:p>
      </dsp:txBody>
      <dsp:txXfrm>
        <a:off x="7543800" y="909497"/>
        <a:ext cx="3428999" cy="20574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425659-1AA7-4AEF-8A94-A187C53F53E7}">
      <dsp:nvSpPr>
        <dsp:cNvPr id="0" name=""/>
        <dsp:cNvSpPr/>
      </dsp:nvSpPr>
      <dsp:spPr>
        <a:xfrm>
          <a:off x="0" y="36057"/>
          <a:ext cx="6160167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Whose perspectives?</a:t>
          </a:r>
          <a:endParaRPr lang="en-SG" sz="2200" b="1" kern="1200" dirty="0"/>
        </a:p>
      </dsp:txBody>
      <dsp:txXfrm>
        <a:off x="25759" y="61816"/>
        <a:ext cx="6108649" cy="476152"/>
      </dsp:txXfrm>
    </dsp:sp>
    <dsp:sp modelId="{E9502EEA-81F2-449F-B2EF-F4F89B7B5D58}">
      <dsp:nvSpPr>
        <dsp:cNvPr id="0" name=""/>
        <dsp:cNvSpPr/>
      </dsp:nvSpPr>
      <dsp:spPr>
        <a:xfrm>
          <a:off x="0" y="563727"/>
          <a:ext cx="6160167" cy="1115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585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Start with the end in mind</a:t>
          </a:r>
          <a:endParaRPr lang="en-SG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Incorporate a range of end-user voices in formulating scientific questions</a:t>
          </a:r>
          <a:endParaRPr lang="en-SG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Interrogate systems</a:t>
          </a:r>
          <a:endParaRPr lang="en-SG" sz="1700" kern="1200" dirty="0"/>
        </a:p>
      </dsp:txBody>
      <dsp:txXfrm>
        <a:off x="0" y="563727"/>
        <a:ext cx="6160167" cy="1115730"/>
      </dsp:txXfrm>
    </dsp:sp>
    <dsp:sp modelId="{83136991-3CE6-4A36-B4AE-E3483951247C}">
      <dsp:nvSpPr>
        <dsp:cNvPr id="0" name=""/>
        <dsp:cNvSpPr/>
      </dsp:nvSpPr>
      <dsp:spPr>
        <a:xfrm>
          <a:off x="0" y="1679457"/>
          <a:ext cx="6160167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What questions are being asked?</a:t>
          </a:r>
          <a:endParaRPr lang="en-SG" sz="2200" b="1" kern="1200" dirty="0"/>
        </a:p>
      </dsp:txBody>
      <dsp:txXfrm>
        <a:off x="25759" y="1705216"/>
        <a:ext cx="6108649" cy="476152"/>
      </dsp:txXfrm>
    </dsp:sp>
    <dsp:sp modelId="{B10ED7D2-D73A-4A62-AA16-95E90ACCA577}">
      <dsp:nvSpPr>
        <dsp:cNvPr id="0" name=""/>
        <dsp:cNvSpPr/>
      </dsp:nvSpPr>
      <dsp:spPr>
        <a:xfrm>
          <a:off x="0" y="2207127"/>
          <a:ext cx="6160167" cy="1115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585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Go beyond effectiveness studies</a:t>
          </a:r>
          <a:endParaRPr lang="en-SG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Study de-implementation</a:t>
          </a:r>
          <a:endParaRPr lang="en-SG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Ask questions about context to make implementation strategies relevant to diverse settings</a:t>
          </a:r>
          <a:endParaRPr lang="en-SG" sz="1700" kern="1200" dirty="0"/>
        </a:p>
      </dsp:txBody>
      <dsp:txXfrm>
        <a:off x="0" y="2207127"/>
        <a:ext cx="6160167" cy="1115730"/>
      </dsp:txXfrm>
    </dsp:sp>
    <dsp:sp modelId="{96DACAD7-FC17-43FC-ADA5-0863E7CCE530}">
      <dsp:nvSpPr>
        <dsp:cNvPr id="0" name=""/>
        <dsp:cNvSpPr/>
      </dsp:nvSpPr>
      <dsp:spPr>
        <a:xfrm>
          <a:off x="0" y="3322857"/>
          <a:ext cx="6160167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How are questions asked?</a:t>
          </a:r>
          <a:endParaRPr lang="en-SG" sz="2200" b="1" kern="1200" dirty="0"/>
        </a:p>
      </dsp:txBody>
      <dsp:txXfrm>
        <a:off x="25759" y="3348616"/>
        <a:ext cx="6108649" cy="476152"/>
      </dsp:txXfrm>
    </dsp:sp>
    <dsp:sp modelId="{3C8B3C77-E9C6-4F07-9EFC-0265FBCD4891}">
      <dsp:nvSpPr>
        <dsp:cNvPr id="0" name=""/>
        <dsp:cNvSpPr/>
      </dsp:nvSpPr>
      <dsp:spPr>
        <a:xfrm>
          <a:off x="0" y="3850527"/>
          <a:ext cx="6160167" cy="888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585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Use shared terminology and measurements</a:t>
          </a:r>
          <a:endParaRPr lang="en-SG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Seek generalizable insights</a:t>
          </a:r>
          <a:endParaRPr lang="en-SG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Draw from a broad range of methodologies</a:t>
          </a:r>
          <a:endParaRPr lang="en-SG" sz="1700" kern="1200" dirty="0"/>
        </a:p>
      </dsp:txBody>
      <dsp:txXfrm>
        <a:off x="0" y="3850527"/>
        <a:ext cx="6160167" cy="8880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31CF6-B06B-DF49-A894-2722871426F4}" type="datetimeFigureOut">
              <a:rPr kumimoji="1" lang="zh-CN" altLang="en-US" smtClean="0"/>
              <a:t>2024/7/18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5721C-80CE-B941-AD1F-C5AFF7880ED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5721C-80CE-B941-AD1F-C5AFF7880EDF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52695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5721C-80CE-B941-AD1F-C5AFF7880EDF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50704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5721C-80CE-B941-AD1F-C5AFF7880EDF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1841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5721C-80CE-B941-AD1F-C5AFF7880EDF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65195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5721C-80CE-B941-AD1F-C5AFF7880EDF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0858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8B0D6-1424-00D8-46CB-C577D604A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196806-8C9F-E25D-F0C3-9782CA7AD3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333D6C-5B29-33AB-3885-B90787E134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84421-703B-61C9-02B2-1BB1AEF753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5721C-80CE-B941-AD1F-C5AFF7880EDF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48193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E69D1-04D4-97E8-6AD1-658C3FC74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A5A1C9-961C-8D9E-828B-486409ABD0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95CFC9-30C3-BD01-652B-C9245331EF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6FBC23-FC93-5D6A-CB9C-681478A93C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5721C-80CE-B941-AD1F-C5AFF7880EDF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783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75019-74DC-034D-0AD8-E1378E436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88699D-3312-892B-8AE3-DA1B2D246D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0F1312-85F1-51D6-B2B0-DE1858D6A1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16F74-AC01-BEC8-8DEE-326D58B574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5721C-80CE-B941-AD1F-C5AFF7880EDF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42882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5721C-80CE-B941-AD1F-C5AFF7880EDF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82810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5721C-80CE-B941-AD1F-C5AFF7880EDF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696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5721C-80CE-B941-AD1F-C5AFF7880EDF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10970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5721C-80CE-B941-AD1F-C5AFF7880EDF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1841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5721C-80CE-B941-AD1F-C5AFF7880EDF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25931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641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7043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541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068149"/>
            <a:ext cx="2743200" cy="50580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051965"/>
            <a:ext cx="8026400" cy="5074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382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lide1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" descr="NUHS Logo AW_L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3" y="365126"/>
            <a:ext cx="1314169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NUH NUS SOM_FOD_SSH_V_FC_POS_HR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5368925"/>
            <a:ext cx="1399117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446618" y="347664"/>
            <a:ext cx="7200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400" b="1" i="1">
                <a:solidFill>
                  <a:srgbClr val="1E2D9E"/>
                </a:solidFill>
              </a:rPr>
              <a:t>Turning Discovery into Healthier Communities</a:t>
            </a:r>
          </a:p>
        </p:txBody>
      </p:sp>
    </p:spTree>
    <p:extLst>
      <p:ext uri="{BB962C8B-B14F-4D97-AF65-F5344CB8AC3E}">
        <p14:creationId xmlns:p14="http://schemas.microsoft.com/office/powerpoint/2010/main" val="79477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6514"/>
            <a:ext cx="10972800" cy="858504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3200" b="1" kern="1200">
                <a:solidFill>
                  <a:srgbClr val="FF6600"/>
                </a:solidFill>
                <a:latin typeface="Arial" pitchFamily="34" charset="0"/>
                <a:ea typeface="ＭＳ Ｐゴシック" pitchFamily="-106" charset="-128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70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609601" y="6438901"/>
            <a:ext cx="7499351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200" b="1" i="1" dirty="0">
                <a:solidFill>
                  <a:srgbClr val="1E2D9E"/>
                </a:solidFill>
              </a:rPr>
              <a:t>Turning Discovery into Healthier Communities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6514"/>
            <a:ext cx="10972800" cy="858504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3200" b="1" kern="1200">
                <a:solidFill>
                  <a:srgbClr val="FF6600"/>
                </a:solidFill>
                <a:latin typeface="Arial" pitchFamily="34" charset="0"/>
                <a:ea typeface="ＭＳ Ｐゴシック" pitchFamily="-106" charset="-128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153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609601" y="6438901"/>
            <a:ext cx="7499351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200" b="1" i="1" dirty="0">
                <a:solidFill>
                  <a:schemeClr val="bg1"/>
                </a:solidFill>
              </a:rPr>
              <a:t>Turning Discovery into Healthier Communities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6514"/>
            <a:ext cx="10972800" cy="858504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908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/>
          <p:cNvSpPr>
            <a:spLocks noGrp="1"/>
          </p:cNvSpPr>
          <p:nvPr>
            <p:ph type="body" sz="half" idx="11"/>
          </p:nvPr>
        </p:nvSpPr>
        <p:spPr>
          <a:xfrm>
            <a:off x="682979" y="982002"/>
            <a:ext cx="10826044" cy="4893996"/>
          </a:xfrm>
          <a:prstGeom prst="rect">
            <a:avLst/>
          </a:prstGeom>
        </p:spPr>
        <p:txBody>
          <a:bodyPr lIns="108000" tIns="46800" rIns="108000" bIns="4680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0212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b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250"/>
            <a:ext cx="12192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b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250"/>
            <a:ext cx="12192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446618" y="347664"/>
            <a:ext cx="7200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400" b="1" i="1" dirty="0">
                <a:solidFill>
                  <a:srgbClr val="1E2D9E"/>
                </a:solidFill>
              </a:rPr>
              <a:t>Turning Discovery into Healthier Communities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85405" y="1334941"/>
            <a:ext cx="9470671" cy="502090"/>
          </a:xfrm>
          <a:prstGeom prst="rect">
            <a:avLst/>
          </a:prstGeom>
        </p:spPr>
        <p:txBody>
          <a:bodyPr lIns="0" tIns="0" bIns="0" rtlCol="0">
            <a:normAutofit/>
          </a:bodyPr>
          <a:lstStyle>
            <a:lvl1pPr>
              <a:defRPr sz="3500" baseline="0">
                <a:solidFill>
                  <a:srgbClr val="1E2D9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766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909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0762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" name="Picture 5" descr="bg-FOOT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43581" r="9177" b="14949"/>
          <a:stretch>
            <a:fillRect/>
          </a:stretch>
        </p:blipFill>
        <p:spPr bwMode="auto">
          <a:xfrm>
            <a:off x="1" y="1733551"/>
            <a:ext cx="122047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1285" y="2986089"/>
            <a:ext cx="7200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400" b="1" i="1" dirty="0">
                <a:solidFill>
                  <a:schemeClr val="bg1"/>
                </a:solidFill>
              </a:rPr>
              <a:t>Turning Discovery into Healthier Communities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42247" y="1851386"/>
            <a:ext cx="9470671" cy="1077696"/>
          </a:xfrm>
          <a:prstGeom prst="rect">
            <a:avLst/>
          </a:prstGeom>
        </p:spPr>
        <p:txBody>
          <a:bodyPr lIns="0" tIns="0" bIns="0" rtlCol="0">
            <a:normAutofit/>
          </a:bodyPr>
          <a:lstStyle>
            <a:lvl1pPr>
              <a:defRPr sz="35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446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lide1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" descr="NUHS Logo AW_L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3" y="365126"/>
            <a:ext cx="1314169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P:\Recovery Data 27 Jan 2012\SPH Logo\SPH\NUS SSH Artwork\NUS SSH_Horizontal AW\Digital Colours\High Res\SSHSPH_tran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1" y="12700"/>
            <a:ext cx="3427636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561667" y="6383339"/>
            <a:ext cx="546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1200" b="1" i="1" dirty="0">
                <a:solidFill>
                  <a:srgbClr val="003D7C"/>
                </a:solidFill>
              </a:rPr>
              <a:t>Turning Discovery into Healthier Communities</a:t>
            </a:r>
          </a:p>
        </p:txBody>
      </p:sp>
    </p:spTree>
    <p:extLst>
      <p:ext uri="{BB962C8B-B14F-4D97-AF65-F5344CB8AC3E}">
        <p14:creationId xmlns:p14="http://schemas.microsoft.com/office/powerpoint/2010/main" val="335692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8683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07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9158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3101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5103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001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051965"/>
            <a:ext cx="6815667" cy="5074198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1918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8" name="Picture 9" descr="bg-FOOTER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" t="53836" r="8839" b="36017"/>
          <a:stretch>
            <a:fillRect/>
          </a:stretch>
        </p:blipFill>
        <p:spPr bwMode="auto">
          <a:xfrm>
            <a:off x="0" y="6438900"/>
            <a:ext cx="12192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2" descr="P:\Recovery Data 27 Jan 2012\SPH Logo\SPH\NUS SSH Artwork\NUS SSH_Horizontal AW\Digital Colours\High Res\SSHSPH_trans.jpg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23813"/>
            <a:ext cx="3311014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Box 9"/>
          <p:cNvSpPr txBox="1">
            <a:spLocks noChangeArrowheads="1"/>
          </p:cNvSpPr>
          <p:nvPr/>
        </p:nvSpPr>
        <p:spPr bwMode="auto">
          <a:xfrm>
            <a:off x="340784" y="6505576"/>
            <a:ext cx="7499349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200" b="1" i="1" dirty="0">
                <a:solidFill>
                  <a:schemeClr val="bg1"/>
                </a:solidFill>
              </a:rPr>
              <a:t>Turning Discovery into Healthier Communities</a:t>
            </a:r>
          </a:p>
        </p:txBody>
      </p:sp>
      <p:sp>
        <p:nvSpPr>
          <p:cNvPr id="1034" name="TextBox 10"/>
          <p:cNvSpPr txBox="1">
            <a:spLocks noChangeArrowheads="1"/>
          </p:cNvSpPr>
          <p:nvPr/>
        </p:nvSpPr>
        <p:spPr bwMode="auto">
          <a:xfrm>
            <a:off x="11362268" y="6505576"/>
            <a:ext cx="62441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fld id="{35098180-67D1-4BC6-9905-42CEEDC36F82}" type="slidenum">
              <a:rPr lang="en-US" altLang="en-US" sz="1200" smtClean="0">
                <a:solidFill>
                  <a:schemeClr val="bg1"/>
                </a:solidFill>
              </a:rPr>
              <a:pPr eaLnBrk="1" hangingPunct="1">
                <a:defRPr/>
              </a:pPr>
              <a:t>‹#›</a:t>
            </a:fld>
            <a:endParaRPr lang="en-US" alt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6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FF66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6600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6600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6600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660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1E2D9E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1E2D9E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1E2D9E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1E2D9E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1E2D9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18" Type="http://schemas.openxmlformats.org/officeDocument/2006/relationships/image" Target="../media/image33.gi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2.sv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hyperlink" Target="https://doi.org/10.1002/jia2.25898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hyperlink" Target="https://www.nhvmas-ng.org/publication/TDF2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D422246-D435-0E9A-D443-8F842CB33C32}"/>
              </a:ext>
            </a:extLst>
          </p:cNvPr>
          <p:cNvSpPr txBox="1">
            <a:spLocks/>
          </p:cNvSpPr>
          <p:nvPr/>
        </p:nvSpPr>
        <p:spPr bwMode="auto">
          <a:xfrm>
            <a:off x="479377" y="982988"/>
            <a:ext cx="9450686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FF6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Citizen Science, Community Groups</a:t>
            </a:r>
          </a:p>
          <a:p>
            <a:pPr defTabSz="914400"/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— A View from Southeast Asia</a:t>
            </a:r>
            <a:endParaRPr lang="en-SG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4D715B-0147-14C1-8D15-E2946572E264}"/>
              </a:ext>
            </a:extLst>
          </p:cNvPr>
          <p:cNvSpPr txBox="1"/>
          <p:nvPr/>
        </p:nvSpPr>
        <p:spPr>
          <a:xfrm>
            <a:off x="479377" y="2783188"/>
            <a:ext cx="10252124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Rayner Kay Jin TAN, Ph.D.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Assistant Professor, Saw Swee Hock School of Public Health, National University of Singapore (NUS)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Visiting Research Fellow, National Centre for Infectious Diseases, Singapore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Affiliate, Centre for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Behavioural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Implementation Science Interventions, NUS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Research Associate, Centre for Family and Population Research, Faculty of Arts and Social Sciences, NUS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Consultant, FHI360, Thailand</a:t>
            </a:r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59773F1-1574-E450-3933-C3ADECA9F6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755" y="1011200"/>
            <a:ext cx="2767408" cy="3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90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4C93B-6532-69F8-FD80-7A6456B97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9E9B81-D90C-84DE-895D-3655DEE9A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sz="3200" dirty="0">
                <a:latin typeface="Aharoni" panose="02010803020104030203" pitchFamily="2" charset="-79"/>
                <a:cs typeface="Aharoni" panose="02010803020104030203" pitchFamily="2" charset="-79"/>
              </a:rPr>
              <a:t>Community-Based Participatory Research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97BAC3-8C43-A948-6D40-65719BCD56D5}"/>
              </a:ext>
            </a:extLst>
          </p:cNvPr>
          <p:cNvSpPr/>
          <p:nvPr/>
        </p:nvSpPr>
        <p:spPr>
          <a:xfrm>
            <a:off x="1652333" y="1630361"/>
            <a:ext cx="8133350" cy="1143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Approach / Theoretical Orientation:</a:t>
            </a:r>
          </a:p>
          <a:p>
            <a:pPr algn="ctr"/>
            <a:r>
              <a:rPr lang="en-US" sz="2000" b="1" dirty="0"/>
              <a:t>Community-Based Participatory Research</a:t>
            </a:r>
            <a:endParaRPr lang="en-SG" sz="20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06247C-53F8-60EB-5C5D-73C0E0FCD4EF}"/>
              </a:ext>
            </a:extLst>
          </p:cNvPr>
          <p:cNvSpPr/>
          <p:nvPr/>
        </p:nvSpPr>
        <p:spPr>
          <a:xfrm>
            <a:off x="9897978" y="1630361"/>
            <a:ext cx="1507959" cy="424104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Principles</a:t>
            </a:r>
            <a:endParaRPr lang="en-SG" sz="2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17BAF8-F39B-BE70-9381-BCF52B7A839E}"/>
              </a:ext>
            </a:extLst>
          </p:cNvPr>
          <p:cNvSpPr/>
          <p:nvPr/>
        </p:nvSpPr>
        <p:spPr>
          <a:xfrm>
            <a:off x="1652333" y="2901699"/>
            <a:ext cx="1933075" cy="296971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Method:</a:t>
            </a:r>
          </a:p>
          <a:p>
            <a:pPr algn="ctr"/>
            <a:r>
              <a:rPr lang="en-US" sz="2000" b="1" dirty="0"/>
              <a:t>Citizen Science</a:t>
            </a:r>
            <a:endParaRPr lang="en-SG" sz="20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F06540-17F7-F638-5662-9F96ECE37B94}"/>
              </a:ext>
            </a:extLst>
          </p:cNvPr>
          <p:cNvSpPr/>
          <p:nvPr/>
        </p:nvSpPr>
        <p:spPr>
          <a:xfrm>
            <a:off x="3713744" y="2901699"/>
            <a:ext cx="1933075" cy="296971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Method:</a:t>
            </a:r>
          </a:p>
          <a:p>
            <a:pPr algn="ctr"/>
            <a:r>
              <a:rPr lang="en-US" sz="2000" b="1" dirty="0"/>
              <a:t>Participatory Action Research</a:t>
            </a:r>
            <a:endParaRPr lang="en-SG" sz="20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7CC433-5D5E-953B-FB1D-8B9101D0EB44}"/>
              </a:ext>
            </a:extLst>
          </p:cNvPr>
          <p:cNvSpPr/>
          <p:nvPr/>
        </p:nvSpPr>
        <p:spPr>
          <a:xfrm>
            <a:off x="5775155" y="2901698"/>
            <a:ext cx="1933075" cy="296971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Method:</a:t>
            </a:r>
          </a:p>
          <a:p>
            <a:pPr algn="ctr"/>
            <a:r>
              <a:rPr lang="en-US" sz="2000" b="1" dirty="0"/>
              <a:t>Some Forms of Qualitative Research</a:t>
            </a:r>
            <a:endParaRPr lang="en-SG" sz="20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CE03CA-0F35-4377-2D21-C40F27E2B187}"/>
              </a:ext>
            </a:extLst>
          </p:cNvPr>
          <p:cNvSpPr/>
          <p:nvPr/>
        </p:nvSpPr>
        <p:spPr>
          <a:xfrm>
            <a:off x="7836566" y="2901697"/>
            <a:ext cx="1933075" cy="296971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Method:</a:t>
            </a:r>
          </a:p>
          <a:p>
            <a:pPr algn="ctr"/>
            <a:r>
              <a:rPr lang="en-US" sz="2000" b="1" dirty="0"/>
              <a:t>Crowdsourcing and Co-Creation/Co-Production</a:t>
            </a:r>
            <a:endParaRPr lang="en-SG" sz="2000" b="1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03B36D9-79B1-0B8C-50B9-25FDDDC0C66F}"/>
              </a:ext>
            </a:extLst>
          </p:cNvPr>
          <p:cNvSpPr/>
          <p:nvPr/>
        </p:nvSpPr>
        <p:spPr>
          <a:xfrm rot="16200000">
            <a:off x="-875258" y="3179384"/>
            <a:ext cx="4241050" cy="11430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Deepening Engagement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1842507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CA32B-4078-0451-ADAC-DC64B1185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D52A42-7AA2-1B5B-549C-57755A76F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sz="3200" dirty="0">
                <a:latin typeface="Aharoni" panose="02010803020104030203" pitchFamily="2" charset="-79"/>
                <a:cs typeface="Aharoni" panose="02010803020104030203" pitchFamily="2" charset="-79"/>
              </a:rPr>
              <a:t>Principles of CBPR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B70126-9953-2A43-0C88-662F21551350}"/>
              </a:ext>
            </a:extLst>
          </p:cNvPr>
          <p:cNvSpPr txBox="1"/>
          <p:nvPr/>
        </p:nvSpPr>
        <p:spPr>
          <a:xfrm>
            <a:off x="609600" y="5541556"/>
            <a:ext cx="112369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Viswanathan, M., Ammerman, A., Eng, E.,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Garlehner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G.,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Lohr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K. N., Griffith, D., ... &amp; Whitener, L. (2004). Community‐based participatory research: Assessing the evidence: Summary.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AHRQ evidence report summaries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en-SG" sz="1400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CE1823B-784D-D8DA-860D-0A563DB2ABD9}"/>
              </a:ext>
            </a:extLst>
          </p:cNvPr>
          <p:cNvGraphicFramePr/>
          <p:nvPr/>
        </p:nvGraphicFramePr>
        <p:xfrm>
          <a:off x="609600" y="1311276"/>
          <a:ext cx="10972800" cy="3876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9971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50878-E384-C45C-7905-7F3FA8911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BCE2F-EBA1-1B74-7373-B586AF2D06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465930"/>
            <a:ext cx="10363200" cy="1926139"/>
          </a:xfrm>
        </p:spPr>
        <p:txBody>
          <a:bodyPr/>
          <a:lstStyle/>
          <a:p>
            <a:pPr algn="ctr"/>
            <a:r>
              <a:rPr lang="en-SG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Fostering Citizen-Engaged </a:t>
            </a:r>
            <a:br>
              <a:rPr lang="en-SG" sz="40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SG" sz="4000" b="1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HIV Implementation Science</a:t>
            </a:r>
            <a:endParaRPr lang="en-SG" sz="2800" b="1" dirty="0">
              <a:solidFill>
                <a:schemeClr val="tx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34598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2924" y="0"/>
            <a:ext cx="12737851" cy="6858000"/>
          </a:xfrm>
          <a:custGeom>
            <a:avLst/>
            <a:gdLst/>
            <a:ahLst/>
            <a:cxnLst/>
            <a:rect l="l" t="t" r="r" b="b"/>
            <a:pathLst>
              <a:path w="19106777" h="10287000">
                <a:moveTo>
                  <a:pt x="0" y="0"/>
                </a:moveTo>
                <a:lnTo>
                  <a:pt x="19106777" y="0"/>
                </a:lnTo>
                <a:lnTo>
                  <a:pt x="1910677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t="-148225" b="-15699"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9009503" y="0"/>
            <a:ext cx="3029239" cy="6858000"/>
          </a:xfrm>
          <a:custGeom>
            <a:avLst/>
            <a:gdLst/>
            <a:ahLst/>
            <a:cxnLst/>
            <a:rect l="l" t="t" r="r" b="b"/>
            <a:pathLst>
              <a:path w="4543858" h="10287000">
                <a:moveTo>
                  <a:pt x="0" y="0"/>
                </a:moveTo>
                <a:lnTo>
                  <a:pt x="4543858" y="0"/>
                </a:lnTo>
                <a:lnTo>
                  <a:pt x="45438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603" r="-116451"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2369726" y="0"/>
            <a:ext cx="6639777" cy="6858000"/>
          </a:xfrm>
          <a:custGeom>
            <a:avLst/>
            <a:gdLst/>
            <a:ahLst/>
            <a:cxnLst/>
            <a:rect l="l" t="t" r="r" b="b"/>
            <a:pathLst>
              <a:path w="9959666" h="10287000">
                <a:moveTo>
                  <a:pt x="0" y="0"/>
                </a:moveTo>
                <a:lnTo>
                  <a:pt x="9959666" y="0"/>
                </a:lnTo>
                <a:lnTo>
                  <a:pt x="9959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306"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2649738" y="242192"/>
            <a:ext cx="1892963" cy="2857724"/>
            <a:chOff x="0" y="0"/>
            <a:chExt cx="1103641" cy="16661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03641" cy="1666119"/>
            </a:xfrm>
            <a:custGeom>
              <a:avLst/>
              <a:gdLst/>
              <a:ahLst/>
              <a:cxnLst/>
              <a:rect l="l" t="t" r="r" b="b"/>
              <a:pathLst>
                <a:path w="1103641" h="1666119">
                  <a:moveTo>
                    <a:pt x="89977" y="0"/>
                  </a:moveTo>
                  <a:lnTo>
                    <a:pt x="1013664" y="0"/>
                  </a:lnTo>
                  <a:cubicBezTo>
                    <a:pt x="1037528" y="0"/>
                    <a:pt x="1060413" y="9480"/>
                    <a:pt x="1077287" y="26354"/>
                  </a:cubicBezTo>
                  <a:cubicBezTo>
                    <a:pt x="1094161" y="43227"/>
                    <a:pt x="1103641" y="66113"/>
                    <a:pt x="1103641" y="89977"/>
                  </a:cubicBezTo>
                  <a:lnTo>
                    <a:pt x="1103641" y="1576142"/>
                  </a:lnTo>
                  <a:cubicBezTo>
                    <a:pt x="1103641" y="1600006"/>
                    <a:pt x="1094161" y="1622891"/>
                    <a:pt x="1077287" y="1639765"/>
                  </a:cubicBezTo>
                  <a:cubicBezTo>
                    <a:pt x="1060413" y="1656639"/>
                    <a:pt x="1037528" y="1666119"/>
                    <a:pt x="1013664" y="1666119"/>
                  </a:cubicBezTo>
                  <a:lnTo>
                    <a:pt x="89977" y="1666119"/>
                  </a:lnTo>
                  <a:cubicBezTo>
                    <a:pt x="66113" y="1666119"/>
                    <a:pt x="43227" y="1656639"/>
                    <a:pt x="26354" y="1639765"/>
                  </a:cubicBezTo>
                  <a:cubicBezTo>
                    <a:pt x="9480" y="1622891"/>
                    <a:pt x="0" y="1600006"/>
                    <a:pt x="0" y="1576142"/>
                  </a:cubicBezTo>
                  <a:lnTo>
                    <a:pt x="0" y="89977"/>
                  </a:lnTo>
                  <a:cubicBezTo>
                    <a:pt x="0" y="66113"/>
                    <a:pt x="9480" y="43227"/>
                    <a:pt x="26354" y="26354"/>
                  </a:cubicBezTo>
                  <a:cubicBezTo>
                    <a:pt x="43227" y="9480"/>
                    <a:pt x="66113" y="0"/>
                    <a:pt x="89977" y="0"/>
                  </a:cubicBezTo>
                  <a:close/>
                </a:path>
              </a:pathLst>
            </a:custGeom>
            <a:solidFill>
              <a:srgbClr val="F9F4E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103641" cy="1723269"/>
            </a:xfrm>
            <a:prstGeom prst="rect">
              <a:avLst/>
            </a:prstGeom>
          </p:spPr>
          <p:txBody>
            <a:bodyPr lIns="22167" tIns="22167" rIns="22167" bIns="22167" rtlCol="0" anchor="ctr"/>
            <a:lstStyle/>
            <a:p>
              <a:pPr algn="ctr">
                <a:lnSpc>
                  <a:spcPts val="293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400529" y="242192"/>
            <a:ext cx="1892963" cy="2857724"/>
            <a:chOff x="0" y="0"/>
            <a:chExt cx="1103641" cy="166611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03641" cy="1666119"/>
            </a:xfrm>
            <a:custGeom>
              <a:avLst/>
              <a:gdLst/>
              <a:ahLst/>
              <a:cxnLst/>
              <a:rect l="l" t="t" r="r" b="b"/>
              <a:pathLst>
                <a:path w="1103641" h="1666119">
                  <a:moveTo>
                    <a:pt x="89977" y="0"/>
                  </a:moveTo>
                  <a:lnTo>
                    <a:pt x="1013664" y="0"/>
                  </a:lnTo>
                  <a:cubicBezTo>
                    <a:pt x="1037528" y="0"/>
                    <a:pt x="1060413" y="9480"/>
                    <a:pt x="1077287" y="26354"/>
                  </a:cubicBezTo>
                  <a:cubicBezTo>
                    <a:pt x="1094161" y="43227"/>
                    <a:pt x="1103641" y="66113"/>
                    <a:pt x="1103641" y="89977"/>
                  </a:cubicBezTo>
                  <a:lnTo>
                    <a:pt x="1103641" y="1576142"/>
                  </a:lnTo>
                  <a:cubicBezTo>
                    <a:pt x="1103641" y="1600006"/>
                    <a:pt x="1094161" y="1622891"/>
                    <a:pt x="1077287" y="1639765"/>
                  </a:cubicBezTo>
                  <a:cubicBezTo>
                    <a:pt x="1060413" y="1656639"/>
                    <a:pt x="1037528" y="1666119"/>
                    <a:pt x="1013664" y="1666119"/>
                  </a:cubicBezTo>
                  <a:lnTo>
                    <a:pt x="89977" y="1666119"/>
                  </a:lnTo>
                  <a:cubicBezTo>
                    <a:pt x="66113" y="1666119"/>
                    <a:pt x="43227" y="1656639"/>
                    <a:pt x="26354" y="1639765"/>
                  </a:cubicBezTo>
                  <a:cubicBezTo>
                    <a:pt x="9480" y="1622891"/>
                    <a:pt x="0" y="1600006"/>
                    <a:pt x="0" y="1576142"/>
                  </a:cubicBezTo>
                  <a:lnTo>
                    <a:pt x="0" y="89977"/>
                  </a:lnTo>
                  <a:cubicBezTo>
                    <a:pt x="0" y="66113"/>
                    <a:pt x="9480" y="43227"/>
                    <a:pt x="26354" y="26354"/>
                  </a:cubicBezTo>
                  <a:cubicBezTo>
                    <a:pt x="43227" y="9480"/>
                    <a:pt x="66113" y="0"/>
                    <a:pt x="89977" y="0"/>
                  </a:cubicBezTo>
                  <a:close/>
                </a:path>
              </a:pathLst>
            </a:custGeom>
            <a:solidFill>
              <a:srgbClr val="F9F4E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103641" cy="1723269"/>
            </a:xfrm>
            <a:prstGeom prst="rect">
              <a:avLst/>
            </a:prstGeom>
          </p:spPr>
          <p:txBody>
            <a:bodyPr lIns="22167" tIns="22167" rIns="22167" bIns="22167" rtlCol="0" anchor="ctr"/>
            <a:lstStyle/>
            <a:p>
              <a:pPr algn="ctr">
                <a:lnSpc>
                  <a:spcPts val="293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775614" y="242192"/>
            <a:ext cx="1892963" cy="2857724"/>
            <a:chOff x="0" y="0"/>
            <a:chExt cx="1103641" cy="166611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03641" cy="1666119"/>
            </a:xfrm>
            <a:custGeom>
              <a:avLst/>
              <a:gdLst/>
              <a:ahLst/>
              <a:cxnLst/>
              <a:rect l="l" t="t" r="r" b="b"/>
              <a:pathLst>
                <a:path w="1103641" h="1666119">
                  <a:moveTo>
                    <a:pt x="89977" y="0"/>
                  </a:moveTo>
                  <a:lnTo>
                    <a:pt x="1013664" y="0"/>
                  </a:lnTo>
                  <a:cubicBezTo>
                    <a:pt x="1037528" y="0"/>
                    <a:pt x="1060413" y="9480"/>
                    <a:pt x="1077287" y="26354"/>
                  </a:cubicBezTo>
                  <a:cubicBezTo>
                    <a:pt x="1094161" y="43227"/>
                    <a:pt x="1103641" y="66113"/>
                    <a:pt x="1103641" y="89977"/>
                  </a:cubicBezTo>
                  <a:lnTo>
                    <a:pt x="1103641" y="1576142"/>
                  </a:lnTo>
                  <a:cubicBezTo>
                    <a:pt x="1103641" y="1600006"/>
                    <a:pt x="1094161" y="1622891"/>
                    <a:pt x="1077287" y="1639765"/>
                  </a:cubicBezTo>
                  <a:cubicBezTo>
                    <a:pt x="1060413" y="1656639"/>
                    <a:pt x="1037528" y="1666119"/>
                    <a:pt x="1013664" y="1666119"/>
                  </a:cubicBezTo>
                  <a:lnTo>
                    <a:pt x="89977" y="1666119"/>
                  </a:lnTo>
                  <a:cubicBezTo>
                    <a:pt x="66113" y="1666119"/>
                    <a:pt x="43227" y="1656639"/>
                    <a:pt x="26354" y="1639765"/>
                  </a:cubicBezTo>
                  <a:cubicBezTo>
                    <a:pt x="9480" y="1622891"/>
                    <a:pt x="0" y="1600006"/>
                    <a:pt x="0" y="1576142"/>
                  </a:cubicBezTo>
                  <a:lnTo>
                    <a:pt x="0" y="89977"/>
                  </a:lnTo>
                  <a:cubicBezTo>
                    <a:pt x="0" y="66113"/>
                    <a:pt x="9480" y="43227"/>
                    <a:pt x="26354" y="26354"/>
                  </a:cubicBezTo>
                  <a:cubicBezTo>
                    <a:pt x="43227" y="9480"/>
                    <a:pt x="66113" y="0"/>
                    <a:pt x="89977" y="0"/>
                  </a:cubicBezTo>
                  <a:close/>
                </a:path>
              </a:pathLst>
            </a:custGeom>
            <a:solidFill>
              <a:srgbClr val="F9F4E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103641" cy="1723269"/>
            </a:xfrm>
            <a:prstGeom prst="rect">
              <a:avLst/>
            </a:prstGeom>
          </p:spPr>
          <p:txBody>
            <a:bodyPr lIns="22167" tIns="22167" rIns="22167" bIns="22167" rtlCol="0" anchor="ctr"/>
            <a:lstStyle/>
            <a:p>
              <a:pPr algn="ctr">
                <a:lnSpc>
                  <a:spcPts val="2932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049549" y="3642293"/>
            <a:ext cx="1892963" cy="2857724"/>
            <a:chOff x="0" y="0"/>
            <a:chExt cx="1103641" cy="166611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03641" cy="1666119"/>
            </a:xfrm>
            <a:custGeom>
              <a:avLst/>
              <a:gdLst/>
              <a:ahLst/>
              <a:cxnLst/>
              <a:rect l="l" t="t" r="r" b="b"/>
              <a:pathLst>
                <a:path w="1103641" h="1666119">
                  <a:moveTo>
                    <a:pt x="89977" y="0"/>
                  </a:moveTo>
                  <a:lnTo>
                    <a:pt x="1013664" y="0"/>
                  </a:lnTo>
                  <a:cubicBezTo>
                    <a:pt x="1037528" y="0"/>
                    <a:pt x="1060413" y="9480"/>
                    <a:pt x="1077287" y="26354"/>
                  </a:cubicBezTo>
                  <a:cubicBezTo>
                    <a:pt x="1094161" y="43227"/>
                    <a:pt x="1103641" y="66113"/>
                    <a:pt x="1103641" y="89977"/>
                  </a:cubicBezTo>
                  <a:lnTo>
                    <a:pt x="1103641" y="1576142"/>
                  </a:lnTo>
                  <a:cubicBezTo>
                    <a:pt x="1103641" y="1600006"/>
                    <a:pt x="1094161" y="1622891"/>
                    <a:pt x="1077287" y="1639765"/>
                  </a:cubicBezTo>
                  <a:cubicBezTo>
                    <a:pt x="1060413" y="1656639"/>
                    <a:pt x="1037528" y="1666119"/>
                    <a:pt x="1013664" y="1666119"/>
                  </a:cubicBezTo>
                  <a:lnTo>
                    <a:pt x="89977" y="1666119"/>
                  </a:lnTo>
                  <a:cubicBezTo>
                    <a:pt x="66113" y="1666119"/>
                    <a:pt x="43227" y="1656639"/>
                    <a:pt x="26354" y="1639765"/>
                  </a:cubicBezTo>
                  <a:cubicBezTo>
                    <a:pt x="9480" y="1622891"/>
                    <a:pt x="0" y="1600006"/>
                    <a:pt x="0" y="1576142"/>
                  </a:cubicBezTo>
                  <a:lnTo>
                    <a:pt x="0" y="89977"/>
                  </a:lnTo>
                  <a:cubicBezTo>
                    <a:pt x="0" y="66113"/>
                    <a:pt x="9480" y="43227"/>
                    <a:pt x="26354" y="26354"/>
                  </a:cubicBezTo>
                  <a:cubicBezTo>
                    <a:pt x="43227" y="9480"/>
                    <a:pt x="66113" y="0"/>
                    <a:pt x="89977" y="0"/>
                  </a:cubicBezTo>
                  <a:close/>
                </a:path>
              </a:pathLst>
            </a:custGeom>
            <a:solidFill>
              <a:srgbClr val="F9F4E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1103641" cy="1723269"/>
            </a:xfrm>
            <a:prstGeom prst="rect">
              <a:avLst/>
            </a:prstGeom>
          </p:spPr>
          <p:txBody>
            <a:bodyPr lIns="22167" tIns="22167" rIns="22167" bIns="22167" rtlCol="0" anchor="ctr"/>
            <a:lstStyle/>
            <a:p>
              <a:pPr algn="ctr">
                <a:lnSpc>
                  <a:spcPts val="2932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424634" y="3642293"/>
            <a:ext cx="1892963" cy="2857724"/>
            <a:chOff x="0" y="0"/>
            <a:chExt cx="1103641" cy="166611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03641" cy="1666119"/>
            </a:xfrm>
            <a:custGeom>
              <a:avLst/>
              <a:gdLst/>
              <a:ahLst/>
              <a:cxnLst/>
              <a:rect l="l" t="t" r="r" b="b"/>
              <a:pathLst>
                <a:path w="1103641" h="1666119">
                  <a:moveTo>
                    <a:pt x="89977" y="0"/>
                  </a:moveTo>
                  <a:lnTo>
                    <a:pt x="1013664" y="0"/>
                  </a:lnTo>
                  <a:cubicBezTo>
                    <a:pt x="1037528" y="0"/>
                    <a:pt x="1060413" y="9480"/>
                    <a:pt x="1077287" y="26354"/>
                  </a:cubicBezTo>
                  <a:cubicBezTo>
                    <a:pt x="1094161" y="43227"/>
                    <a:pt x="1103641" y="66113"/>
                    <a:pt x="1103641" y="89977"/>
                  </a:cubicBezTo>
                  <a:lnTo>
                    <a:pt x="1103641" y="1576142"/>
                  </a:lnTo>
                  <a:cubicBezTo>
                    <a:pt x="1103641" y="1600006"/>
                    <a:pt x="1094161" y="1622891"/>
                    <a:pt x="1077287" y="1639765"/>
                  </a:cubicBezTo>
                  <a:cubicBezTo>
                    <a:pt x="1060413" y="1656639"/>
                    <a:pt x="1037528" y="1666119"/>
                    <a:pt x="1013664" y="1666119"/>
                  </a:cubicBezTo>
                  <a:lnTo>
                    <a:pt x="89977" y="1666119"/>
                  </a:lnTo>
                  <a:cubicBezTo>
                    <a:pt x="66113" y="1666119"/>
                    <a:pt x="43227" y="1656639"/>
                    <a:pt x="26354" y="1639765"/>
                  </a:cubicBezTo>
                  <a:cubicBezTo>
                    <a:pt x="9480" y="1622891"/>
                    <a:pt x="0" y="1600006"/>
                    <a:pt x="0" y="1576142"/>
                  </a:cubicBezTo>
                  <a:lnTo>
                    <a:pt x="0" y="89977"/>
                  </a:lnTo>
                  <a:cubicBezTo>
                    <a:pt x="0" y="66113"/>
                    <a:pt x="9480" y="43227"/>
                    <a:pt x="26354" y="26354"/>
                  </a:cubicBezTo>
                  <a:cubicBezTo>
                    <a:pt x="43227" y="9480"/>
                    <a:pt x="66113" y="0"/>
                    <a:pt x="89977" y="0"/>
                  </a:cubicBezTo>
                  <a:close/>
                </a:path>
              </a:pathLst>
            </a:custGeom>
            <a:solidFill>
              <a:srgbClr val="F9F4E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1103641" cy="1723269"/>
            </a:xfrm>
            <a:prstGeom prst="rect">
              <a:avLst/>
            </a:prstGeom>
          </p:spPr>
          <p:txBody>
            <a:bodyPr lIns="22167" tIns="22167" rIns="22167" bIns="22167" rtlCol="0" anchor="ctr"/>
            <a:lstStyle/>
            <a:p>
              <a:pPr algn="ctr">
                <a:lnSpc>
                  <a:spcPts val="2932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025445" y="242192"/>
            <a:ext cx="1892963" cy="2857724"/>
            <a:chOff x="0" y="0"/>
            <a:chExt cx="1103641" cy="166611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03641" cy="1666119"/>
            </a:xfrm>
            <a:custGeom>
              <a:avLst/>
              <a:gdLst/>
              <a:ahLst/>
              <a:cxnLst/>
              <a:rect l="l" t="t" r="r" b="b"/>
              <a:pathLst>
                <a:path w="1103641" h="1666119">
                  <a:moveTo>
                    <a:pt x="89977" y="0"/>
                  </a:moveTo>
                  <a:lnTo>
                    <a:pt x="1013664" y="0"/>
                  </a:lnTo>
                  <a:cubicBezTo>
                    <a:pt x="1037528" y="0"/>
                    <a:pt x="1060413" y="9480"/>
                    <a:pt x="1077287" y="26354"/>
                  </a:cubicBezTo>
                  <a:cubicBezTo>
                    <a:pt x="1094161" y="43227"/>
                    <a:pt x="1103641" y="66113"/>
                    <a:pt x="1103641" y="89977"/>
                  </a:cubicBezTo>
                  <a:lnTo>
                    <a:pt x="1103641" y="1576142"/>
                  </a:lnTo>
                  <a:cubicBezTo>
                    <a:pt x="1103641" y="1600006"/>
                    <a:pt x="1094161" y="1622891"/>
                    <a:pt x="1077287" y="1639765"/>
                  </a:cubicBezTo>
                  <a:cubicBezTo>
                    <a:pt x="1060413" y="1656639"/>
                    <a:pt x="1037528" y="1666119"/>
                    <a:pt x="1013664" y="1666119"/>
                  </a:cubicBezTo>
                  <a:lnTo>
                    <a:pt x="89977" y="1666119"/>
                  </a:lnTo>
                  <a:cubicBezTo>
                    <a:pt x="66113" y="1666119"/>
                    <a:pt x="43227" y="1656639"/>
                    <a:pt x="26354" y="1639765"/>
                  </a:cubicBezTo>
                  <a:cubicBezTo>
                    <a:pt x="9480" y="1622891"/>
                    <a:pt x="0" y="1600006"/>
                    <a:pt x="0" y="1576142"/>
                  </a:cubicBezTo>
                  <a:lnTo>
                    <a:pt x="0" y="89977"/>
                  </a:lnTo>
                  <a:cubicBezTo>
                    <a:pt x="0" y="66113"/>
                    <a:pt x="9480" y="43227"/>
                    <a:pt x="26354" y="26354"/>
                  </a:cubicBezTo>
                  <a:cubicBezTo>
                    <a:pt x="43227" y="9480"/>
                    <a:pt x="66113" y="0"/>
                    <a:pt x="89977" y="0"/>
                  </a:cubicBezTo>
                  <a:close/>
                </a:path>
              </a:pathLst>
            </a:custGeom>
            <a:solidFill>
              <a:srgbClr val="F9F4E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1103641" cy="1723269"/>
            </a:xfrm>
            <a:prstGeom prst="rect">
              <a:avLst/>
            </a:prstGeom>
          </p:spPr>
          <p:txBody>
            <a:bodyPr lIns="22167" tIns="22167" rIns="22167" bIns="22167" rtlCol="0" anchor="ctr"/>
            <a:lstStyle/>
            <a:p>
              <a:pPr algn="ctr">
                <a:lnSpc>
                  <a:spcPts val="2932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674465" y="3642293"/>
            <a:ext cx="1892963" cy="2857724"/>
            <a:chOff x="0" y="0"/>
            <a:chExt cx="1103641" cy="166611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03641" cy="1666119"/>
            </a:xfrm>
            <a:custGeom>
              <a:avLst/>
              <a:gdLst/>
              <a:ahLst/>
              <a:cxnLst/>
              <a:rect l="l" t="t" r="r" b="b"/>
              <a:pathLst>
                <a:path w="1103641" h="1666119">
                  <a:moveTo>
                    <a:pt x="89977" y="0"/>
                  </a:moveTo>
                  <a:lnTo>
                    <a:pt x="1013664" y="0"/>
                  </a:lnTo>
                  <a:cubicBezTo>
                    <a:pt x="1037528" y="0"/>
                    <a:pt x="1060413" y="9480"/>
                    <a:pt x="1077287" y="26354"/>
                  </a:cubicBezTo>
                  <a:cubicBezTo>
                    <a:pt x="1094161" y="43227"/>
                    <a:pt x="1103641" y="66113"/>
                    <a:pt x="1103641" y="89977"/>
                  </a:cubicBezTo>
                  <a:lnTo>
                    <a:pt x="1103641" y="1576142"/>
                  </a:lnTo>
                  <a:cubicBezTo>
                    <a:pt x="1103641" y="1600006"/>
                    <a:pt x="1094161" y="1622891"/>
                    <a:pt x="1077287" y="1639765"/>
                  </a:cubicBezTo>
                  <a:cubicBezTo>
                    <a:pt x="1060413" y="1656639"/>
                    <a:pt x="1037528" y="1666119"/>
                    <a:pt x="1013664" y="1666119"/>
                  </a:cubicBezTo>
                  <a:lnTo>
                    <a:pt x="89977" y="1666119"/>
                  </a:lnTo>
                  <a:cubicBezTo>
                    <a:pt x="66113" y="1666119"/>
                    <a:pt x="43227" y="1656639"/>
                    <a:pt x="26354" y="1639765"/>
                  </a:cubicBezTo>
                  <a:cubicBezTo>
                    <a:pt x="9480" y="1622891"/>
                    <a:pt x="0" y="1600006"/>
                    <a:pt x="0" y="1576142"/>
                  </a:cubicBezTo>
                  <a:lnTo>
                    <a:pt x="0" y="89977"/>
                  </a:lnTo>
                  <a:cubicBezTo>
                    <a:pt x="0" y="66113"/>
                    <a:pt x="9480" y="43227"/>
                    <a:pt x="26354" y="26354"/>
                  </a:cubicBezTo>
                  <a:cubicBezTo>
                    <a:pt x="43227" y="9480"/>
                    <a:pt x="66113" y="0"/>
                    <a:pt x="89977" y="0"/>
                  </a:cubicBezTo>
                  <a:close/>
                </a:path>
              </a:pathLst>
            </a:custGeom>
            <a:solidFill>
              <a:srgbClr val="F9F4E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1103641" cy="1723269"/>
            </a:xfrm>
            <a:prstGeom prst="rect">
              <a:avLst/>
            </a:prstGeom>
          </p:spPr>
          <p:txBody>
            <a:bodyPr lIns="22167" tIns="22167" rIns="22167" bIns="22167" rtlCol="0" anchor="ctr"/>
            <a:lstStyle/>
            <a:p>
              <a:pPr algn="ctr">
                <a:lnSpc>
                  <a:spcPts val="2932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801667" y="3642293"/>
            <a:ext cx="1892963" cy="2857724"/>
            <a:chOff x="0" y="0"/>
            <a:chExt cx="1103641" cy="166611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103641" cy="1666119"/>
            </a:xfrm>
            <a:custGeom>
              <a:avLst/>
              <a:gdLst/>
              <a:ahLst/>
              <a:cxnLst/>
              <a:rect l="l" t="t" r="r" b="b"/>
              <a:pathLst>
                <a:path w="1103641" h="1666119">
                  <a:moveTo>
                    <a:pt x="89977" y="0"/>
                  </a:moveTo>
                  <a:lnTo>
                    <a:pt x="1013664" y="0"/>
                  </a:lnTo>
                  <a:cubicBezTo>
                    <a:pt x="1037528" y="0"/>
                    <a:pt x="1060413" y="9480"/>
                    <a:pt x="1077287" y="26354"/>
                  </a:cubicBezTo>
                  <a:cubicBezTo>
                    <a:pt x="1094161" y="43227"/>
                    <a:pt x="1103641" y="66113"/>
                    <a:pt x="1103641" y="89977"/>
                  </a:cubicBezTo>
                  <a:lnTo>
                    <a:pt x="1103641" y="1576142"/>
                  </a:lnTo>
                  <a:cubicBezTo>
                    <a:pt x="1103641" y="1600006"/>
                    <a:pt x="1094161" y="1622891"/>
                    <a:pt x="1077287" y="1639765"/>
                  </a:cubicBezTo>
                  <a:cubicBezTo>
                    <a:pt x="1060413" y="1656639"/>
                    <a:pt x="1037528" y="1666119"/>
                    <a:pt x="1013664" y="1666119"/>
                  </a:cubicBezTo>
                  <a:lnTo>
                    <a:pt x="89977" y="1666119"/>
                  </a:lnTo>
                  <a:cubicBezTo>
                    <a:pt x="66113" y="1666119"/>
                    <a:pt x="43227" y="1656639"/>
                    <a:pt x="26354" y="1639765"/>
                  </a:cubicBezTo>
                  <a:cubicBezTo>
                    <a:pt x="9480" y="1622891"/>
                    <a:pt x="0" y="1600006"/>
                    <a:pt x="0" y="1576142"/>
                  </a:cubicBezTo>
                  <a:lnTo>
                    <a:pt x="0" y="89977"/>
                  </a:lnTo>
                  <a:cubicBezTo>
                    <a:pt x="0" y="66113"/>
                    <a:pt x="9480" y="43227"/>
                    <a:pt x="26354" y="26354"/>
                  </a:cubicBezTo>
                  <a:cubicBezTo>
                    <a:pt x="43227" y="9480"/>
                    <a:pt x="66113" y="0"/>
                    <a:pt x="89977" y="0"/>
                  </a:cubicBezTo>
                  <a:close/>
                </a:path>
              </a:pathLst>
            </a:custGeom>
            <a:solidFill>
              <a:srgbClr val="F9F4E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1103641" cy="1723269"/>
            </a:xfrm>
            <a:prstGeom prst="rect">
              <a:avLst/>
            </a:prstGeom>
          </p:spPr>
          <p:txBody>
            <a:bodyPr lIns="22167" tIns="22167" rIns="22167" bIns="22167" rtlCol="0" anchor="ctr"/>
            <a:lstStyle/>
            <a:p>
              <a:pPr algn="ctr">
                <a:lnSpc>
                  <a:spcPts val="2932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4501013" y="1409427"/>
            <a:ext cx="617115" cy="317814"/>
          </a:xfrm>
          <a:custGeom>
            <a:avLst/>
            <a:gdLst/>
            <a:ahLst/>
            <a:cxnLst/>
            <a:rect l="l" t="t" r="r" b="b"/>
            <a:pathLst>
              <a:path w="925673" h="476721">
                <a:moveTo>
                  <a:pt x="0" y="0"/>
                </a:moveTo>
                <a:lnTo>
                  <a:pt x="925673" y="0"/>
                </a:lnTo>
                <a:lnTo>
                  <a:pt x="925673" y="476721"/>
                </a:lnTo>
                <a:lnTo>
                  <a:pt x="0" y="4767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0" name="Freeform 30"/>
          <p:cNvSpPr/>
          <p:nvPr/>
        </p:nvSpPr>
        <p:spPr>
          <a:xfrm>
            <a:off x="6858251" y="1409427"/>
            <a:ext cx="617115" cy="317814"/>
          </a:xfrm>
          <a:custGeom>
            <a:avLst/>
            <a:gdLst/>
            <a:ahLst/>
            <a:cxnLst/>
            <a:rect l="l" t="t" r="r" b="b"/>
            <a:pathLst>
              <a:path w="925673" h="476721">
                <a:moveTo>
                  <a:pt x="0" y="0"/>
                </a:moveTo>
                <a:lnTo>
                  <a:pt x="925673" y="0"/>
                </a:lnTo>
                <a:lnTo>
                  <a:pt x="925673" y="476721"/>
                </a:lnTo>
                <a:lnTo>
                  <a:pt x="0" y="4767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1" name="Freeform 31"/>
          <p:cNvSpPr/>
          <p:nvPr/>
        </p:nvSpPr>
        <p:spPr>
          <a:xfrm>
            <a:off x="9238997" y="1409427"/>
            <a:ext cx="617115" cy="317814"/>
          </a:xfrm>
          <a:custGeom>
            <a:avLst/>
            <a:gdLst/>
            <a:ahLst/>
            <a:cxnLst/>
            <a:rect l="l" t="t" r="r" b="b"/>
            <a:pathLst>
              <a:path w="925673" h="476721">
                <a:moveTo>
                  <a:pt x="0" y="0"/>
                </a:moveTo>
                <a:lnTo>
                  <a:pt x="925673" y="0"/>
                </a:lnTo>
                <a:lnTo>
                  <a:pt x="925673" y="476721"/>
                </a:lnTo>
                <a:lnTo>
                  <a:pt x="0" y="4767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2" name="Freeform 32"/>
          <p:cNvSpPr/>
          <p:nvPr/>
        </p:nvSpPr>
        <p:spPr>
          <a:xfrm rot="5400000">
            <a:off x="10439591" y="3219876"/>
            <a:ext cx="617115" cy="317814"/>
          </a:xfrm>
          <a:custGeom>
            <a:avLst/>
            <a:gdLst/>
            <a:ahLst/>
            <a:cxnLst/>
            <a:rect l="l" t="t" r="r" b="b"/>
            <a:pathLst>
              <a:path w="925673" h="476721">
                <a:moveTo>
                  <a:pt x="0" y="0"/>
                </a:moveTo>
                <a:lnTo>
                  <a:pt x="925673" y="0"/>
                </a:lnTo>
                <a:lnTo>
                  <a:pt x="925673" y="476721"/>
                </a:lnTo>
                <a:lnTo>
                  <a:pt x="0" y="4767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3" name="Freeform 33"/>
          <p:cNvSpPr/>
          <p:nvPr/>
        </p:nvSpPr>
        <p:spPr>
          <a:xfrm rot="-10800000">
            <a:off x="9222957" y="4875018"/>
            <a:ext cx="617115" cy="317814"/>
          </a:xfrm>
          <a:custGeom>
            <a:avLst/>
            <a:gdLst/>
            <a:ahLst/>
            <a:cxnLst/>
            <a:rect l="l" t="t" r="r" b="b"/>
            <a:pathLst>
              <a:path w="925673" h="476721">
                <a:moveTo>
                  <a:pt x="0" y="0"/>
                </a:moveTo>
                <a:lnTo>
                  <a:pt x="925673" y="0"/>
                </a:lnTo>
                <a:lnTo>
                  <a:pt x="925673" y="476722"/>
                </a:lnTo>
                <a:lnTo>
                  <a:pt x="0" y="476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4" name="Freeform 34"/>
          <p:cNvSpPr/>
          <p:nvPr/>
        </p:nvSpPr>
        <p:spPr>
          <a:xfrm rot="-10800000">
            <a:off x="6858251" y="4875018"/>
            <a:ext cx="617115" cy="317814"/>
          </a:xfrm>
          <a:custGeom>
            <a:avLst/>
            <a:gdLst/>
            <a:ahLst/>
            <a:cxnLst/>
            <a:rect l="l" t="t" r="r" b="b"/>
            <a:pathLst>
              <a:path w="925673" h="476721">
                <a:moveTo>
                  <a:pt x="0" y="0"/>
                </a:moveTo>
                <a:lnTo>
                  <a:pt x="925673" y="0"/>
                </a:lnTo>
                <a:lnTo>
                  <a:pt x="925673" y="476722"/>
                </a:lnTo>
                <a:lnTo>
                  <a:pt x="0" y="476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5" name="Freeform 35"/>
          <p:cNvSpPr/>
          <p:nvPr/>
        </p:nvSpPr>
        <p:spPr>
          <a:xfrm rot="-10800000">
            <a:off x="4469743" y="4875018"/>
            <a:ext cx="617115" cy="317814"/>
          </a:xfrm>
          <a:custGeom>
            <a:avLst/>
            <a:gdLst/>
            <a:ahLst/>
            <a:cxnLst/>
            <a:rect l="l" t="t" r="r" b="b"/>
            <a:pathLst>
              <a:path w="925673" h="476721">
                <a:moveTo>
                  <a:pt x="0" y="0"/>
                </a:moveTo>
                <a:lnTo>
                  <a:pt x="925672" y="0"/>
                </a:lnTo>
                <a:lnTo>
                  <a:pt x="925672" y="476722"/>
                </a:lnTo>
                <a:lnTo>
                  <a:pt x="0" y="476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6" name="Freeform 36"/>
          <p:cNvSpPr/>
          <p:nvPr/>
        </p:nvSpPr>
        <p:spPr>
          <a:xfrm rot="-5400000">
            <a:off x="3261238" y="3207308"/>
            <a:ext cx="617115" cy="317814"/>
          </a:xfrm>
          <a:custGeom>
            <a:avLst/>
            <a:gdLst/>
            <a:ahLst/>
            <a:cxnLst/>
            <a:rect l="l" t="t" r="r" b="b"/>
            <a:pathLst>
              <a:path w="925673" h="476721">
                <a:moveTo>
                  <a:pt x="0" y="0"/>
                </a:moveTo>
                <a:lnTo>
                  <a:pt x="925673" y="0"/>
                </a:lnTo>
                <a:lnTo>
                  <a:pt x="925673" y="476722"/>
                </a:lnTo>
                <a:lnTo>
                  <a:pt x="0" y="476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7" name="Freeform 37"/>
          <p:cNvSpPr/>
          <p:nvPr/>
        </p:nvSpPr>
        <p:spPr>
          <a:xfrm flipH="1">
            <a:off x="3871630" y="2225339"/>
            <a:ext cx="1033229" cy="1583493"/>
          </a:xfrm>
          <a:custGeom>
            <a:avLst/>
            <a:gdLst/>
            <a:ahLst/>
            <a:cxnLst/>
            <a:rect l="l" t="t" r="r" b="b"/>
            <a:pathLst>
              <a:path w="1549843" h="2375239">
                <a:moveTo>
                  <a:pt x="1549843" y="0"/>
                </a:moveTo>
                <a:lnTo>
                  <a:pt x="0" y="0"/>
                </a:lnTo>
                <a:lnTo>
                  <a:pt x="0" y="2375239"/>
                </a:lnTo>
                <a:lnTo>
                  <a:pt x="1549843" y="2375239"/>
                </a:lnTo>
                <a:lnTo>
                  <a:pt x="154984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8" name="Freeform 38"/>
          <p:cNvSpPr/>
          <p:nvPr/>
        </p:nvSpPr>
        <p:spPr>
          <a:xfrm>
            <a:off x="6010578" y="5978424"/>
            <a:ext cx="643970" cy="597283"/>
          </a:xfrm>
          <a:custGeom>
            <a:avLst/>
            <a:gdLst/>
            <a:ahLst/>
            <a:cxnLst/>
            <a:rect l="l" t="t" r="r" b="b"/>
            <a:pathLst>
              <a:path w="965955" h="895924">
                <a:moveTo>
                  <a:pt x="0" y="0"/>
                </a:moveTo>
                <a:lnTo>
                  <a:pt x="965956" y="0"/>
                </a:lnTo>
                <a:lnTo>
                  <a:pt x="965956" y="895923"/>
                </a:lnTo>
                <a:lnTo>
                  <a:pt x="0" y="8959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9" name="Freeform 39"/>
          <p:cNvSpPr/>
          <p:nvPr/>
        </p:nvSpPr>
        <p:spPr>
          <a:xfrm>
            <a:off x="5220301" y="5893731"/>
            <a:ext cx="587259" cy="563769"/>
          </a:xfrm>
          <a:custGeom>
            <a:avLst/>
            <a:gdLst/>
            <a:ahLst/>
            <a:cxnLst/>
            <a:rect l="l" t="t" r="r" b="b"/>
            <a:pathLst>
              <a:path w="880888" h="845653">
                <a:moveTo>
                  <a:pt x="0" y="0"/>
                </a:moveTo>
                <a:lnTo>
                  <a:pt x="880889" y="0"/>
                </a:lnTo>
                <a:lnTo>
                  <a:pt x="880889" y="845653"/>
                </a:lnTo>
                <a:lnTo>
                  <a:pt x="0" y="8456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0" name="Freeform 40"/>
          <p:cNvSpPr/>
          <p:nvPr/>
        </p:nvSpPr>
        <p:spPr>
          <a:xfrm>
            <a:off x="8829111" y="2543210"/>
            <a:ext cx="1281930" cy="1447765"/>
          </a:xfrm>
          <a:custGeom>
            <a:avLst/>
            <a:gdLst/>
            <a:ahLst/>
            <a:cxnLst/>
            <a:rect l="l" t="t" r="r" b="b"/>
            <a:pathLst>
              <a:path w="1922895" h="2171647">
                <a:moveTo>
                  <a:pt x="0" y="0"/>
                </a:moveTo>
                <a:lnTo>
                  <a:pt x="1922895" y="0"/>
                </a:lnTo>
                <a:lnTo>
                  <a:pt x="1922895" y="2171647"/>
                </a:lnTo>
                <a:lnTo>
                  <a:pt x="0" y="21716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1" name="Freeform 41"/>
          <p:cNvSpPr/>
          <p:nvPr/>
        </p:nvSpPr>
        <p:spPr>
          <a:xfrm>
            <a:off x="5450947" y="3096774"/>
            <a:ext cx="2595180" cy="700699"/>
          </a:xfrm>
          <a:custGeom>
            <a:avLst/>
            <a:gdLst/>
            <a:ahLst/>
            <a:cxnLst/>
            <a:rect l="l" t="t" r="r" b="b"/>
            <a:pathLst>
              <a:path w="3892770" h="1051048">
                <a:moveTo>
                  <a:pt x="0" y="0"/>
                </a:moveTo>
                <a:lnTo>
                  <a:pt x="3892769" y="0"/>
                </a:lnTo>
                <a:lnTo>
                  <a:pt x="3892769" y="1051048"/>
                </a:lnTo>
                <a:lnTo>
                  <a:pt x="0" y="105104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2" name="TextBox 42"/>
          <p:cNvSpPr txBox="1"/>
          <p:nvPr/>
        </p:nvSpPr>
        <p:spPr>
          <a:xfrm>
            <a:off x="3114119" y="273730"/>
            <a:ext cx="964200" cy="253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8"/>
              </a:lnSpc>
            </a:pPr>
            <a:r>
              <a:rPr lang="en-US" sz="1527">
                <a:solidFill>
                  <a:srgbClr val="187498"/>
                </a:solidFill>
                <a:latin typeface="Adigiana Toybox"/>
              </a:rPr>
              <a:t>Phase 1: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829872" y="591583"/>
            <a:ext cx="158090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3"/>
              </a:lnSpc>
            </a:pPr>
            <a:r>
              <a:rPr lang="en-US" sz="1178">
                <a:solidFill>
                  <a:srgbClr val="187498"/>
                </a:solidFill>
                <a:latin typeface="Adigiana Toybox"/>
              </a:rPr>
              <a:t>Developing a research and implementation pipeline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805767" y="1277244"/>
            <a:ext cx="1580907" cy="1224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72"/>
              </a:lnSpc>
            </a:pPr>
            <a:r>
              <a:rPr lang="en-US" sz="1310">
                <a:solidFill>
                  <a:srgbClr val="187498"/>
                </a:solidFill>
                <a:latin typeface="Gamja Flower"/>
              </a:rPr>
              <a:t>Discussing academic priorities vis-a-vis community needs, personnel involved in each team, and funding considerations.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5513931" y="273730"/>
            <a:ext cx="964200" cy="253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8"/>
              </a:lnSpc>
            </a:pPr>
            <a:r>
              <a:rPr lang="en-US" sz="1527">
                <a:solidFill>
                  <a:srgbClr val="187498"/>
                </a:solidFill>
                <a:latin typeface="Adigiana Toybox"/>
              </a:rPr>
              <a:t>Phase 2: 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181473" y="591583"/>
            <a:ext cx="1580907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3"/>
              </a:lnSpc>
            </a:pPr>
            <a:r>
              <a:rPr lang="en-US" sz="1178">
                <a:solidFill>
                  <a:srgbClr val="187498"/>
                </a:solidFill>
                <a:latin typeface="Adigiana Toybox"/>
              </a:rPr>
              <a:t>Stakeholder and Resource Mapping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5159690" y="1065045"/>
            <a:ext cx="1672683" cy="1954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7"/>
              </a:lnSpc>
            </a:pPr>
            <a:r>
              <a:rPr lang="en-US" sz="1397">
                <a:solidFill>
                  <a:srgbClr val="187498"/>
                </a:solidFill>
                <a:latin typeface="Gamja Flower"/>
              </a:rPr>
              <a:t>To assess resources required (human, technological, and monetary resources), and to map how each stakeholder can leverage existing networks to fulfil such needs.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7889016" y="273730"/>
            <a:ext cx="964200" cy="253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8"/>
              </a:lnSpc>
            </a:pPr>
            <a:r>
              <a:rPr lang="en-US" sz="1527">
                <a:solidFill>
                  <a:srgbClr val="187498"/>
                </a:solidFill>
                <a:latin typeface="Adigiana Toybox"/>
              </a:rPr>
              <a:t>Phase 3: 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556557" y="591583"/>
            <a:ext cx="1580907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3"/>
              </a:lnSpc>
            </a:pPr>
            <a:r>
              <a:rPr lang="en-US" sz="1178">
                <a:solidFill>
                  <a:srgbClr val="187498"/>
                </a:solidFill>
                <a:latin typeface="Adigiana Toybox"/>
              </a:rPr>
              <a:t>Delegation of Expertise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513811" y="1054204"/>
            <a:ext cx="1672683" cy="1839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72"/>
              </a:lnSpc>
            </a:pPr>
            <a:r>
              <a:rPr lang="en-US" sz="1310">
                <a:solidFill>
                  <a:srgbClr val="187498"/>
                </a:solidFill>
                <a:latin typeface="Gamja Flower"/>
              </a:rPr>
              <a:t>Recognising how academic and community partners are equal partners who bring diverse forms of expertise to the table; these should align with the resources required (identified in Phase 2)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0266049" y="273730"/>
            <a:ext cx="964200" cy="253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8"/>
              </a:lnSpc>
            </a:pPr>
            <a:r>
              <a:rPr lang="en-US" sz="1527">
                <a:solidFill>
                  <a:srgbClr val="187498"/>
                </a:solidFill>
                <a:latin typeface="Adigiana Toybox"/>
              </a:rPr>
              <a:t>Phase 4: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57695" y="591583"/>
            <a:ext cx="1580907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3"/>
              </a:lnSpc>
            </a:pPr>
            <a:r>
              <a:rPr lang="en-US" sz="1178">
                <a:solidFill>
                  <a:srgbClr val="187498"/>
                </a:solidFill>
                <a:latin typeface="Adigiana Toybox"/>
              </a:rPr>
              <a:t>Creating Plans for Equity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9908614" y="1077745"/>
            <a:ext cx="1672683" cy="1839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72"/>
              </a:lnSpc>
            </a:pPr>
            <a:r>
              <a:rPr lang="en-US" sz="1310">
                <a:solidFill>
                  <a:srgbClr val="187498"/>
                </a:solidFill>
                <a:latin typeface="Gamja Flower"/>
              </a:rPr>
              <a:t>Considerations for equitable engagement of participants (reimbursements, anonymity, recruitment strategy), as well as recognition of all stakeholders and volunteers.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3138847" y="3673831"/>
            <a:ext cx="964200" cy="253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8"/>
              </a:lnSpc>
            </a:pPr>
            <a:r>
              <a:rPr lang="en-US" sz="1527">
                <a:solidFill>
                  <a:srgbClr val="187498"/>
                </a:solidFill>
                <a:latin typeface="Adigiana Toybox"/>
              </a:rPr>
              <a:t>Phase 8: 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2830493" y="3991683"/>
            <a:ext cx="1580907" cy="352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1"/>
              </a:lnSpc>
            </a:pPr>
            <a:r>
              <a:rPr lang="en-US" sz="1134">
                <a:solidFill>
                  <a:srgbClr val="187498"/>
                </a:solidFill>
                <a:latin typeface="Adigiana Toybox"/>
              </a:rPr>
              <a:t>Plans for Sustainability and Impact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2783035" y="4493740"/>
            <a:ext cx="1672683" cy="1725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1245">
                <a:solidFill>
                  <a:srgbClr val="187498"/>
                </a:solidFill>
                <a:latin typeface="Gamja Flower"/>
              </a:rPr>
              <a:t>Sustainability and impact are vital to communities involved; discussions on how work can tie in to future programs or used in advocacy (and the resources needed in future to support this) are needed.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0292101" y="3673831"/>
            <a:ext cx="964200" cy="253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8"/>
              </a:lnSpc>
            </a:pPr>
            <a:r>
              <a:rPr lang="en-US" sz="1527">
                <a:solidFill>
                  <a:srgbClr val="187498"/>
                </a:solidFill>
                <a:latin typeface="Adigiana Toybox"/>
              </a:rPr>
              <a:t>Phase 5: 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9983749" y="3991683"/>
            <a:ext cx="1580907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3"/>
              </a:lnSpc>
            </a:pPr>
            <a:r>
              <a:rPr lang="en-US" sz="1178">
                <a:solidFill>
                  <a:srgbClr val="187498"/>
                </a:solidFill>
                <a:latin typeface="Adigiana Toybox"/>
              </a:rPr>
              <a:t>Developing a Research Plan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9934667" y="4479242"/>
            <a:ext cx="1672683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46"/>
              </a:lnSpc>
            </a:pPr>
            <a:r>
              <a:rPr lang="en-US" sz="1288">
                <a:solidFill>
                  <a:srgbClr val="187498"/>
                </a:solidFill>
                <a:latin typeface="Gamja Flower"/>
              </a:rPr>
              <a:t>Developing a core team of lead researchers and a wider research team to support the research; developing flexible timelines for investigation; submitting protocols for ethics approval; ensuring safety.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7864911" y="3673831"/>
            <a:ext cx="964200" cy="253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8"/>
              </a:lnSpc>
            </a:pPr>
            <a:r>
              <a:rPr lang="en-US" sz="1527">
                <a:solidFill>
                  <a:srgbClr val="187498"/>
                </a:solidFill>
                <a:latin typeface="Adigiana Toybox"/>
              </a:rPr>
              <a:t>Phase 6: 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7596162" y="3990975"/>
            <a:ext cx="1580907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3"/>
              </a:lnSpc>
            </a:pPr>
            <a:r>
              <a:rPr lang="en-US" sz="1178">
                <a:solidFill>
                  <a:srgbClr val="187498"/>
                </a:solidFill>
                <a:latin typeface="Adigiana Toybox"/>
              </a:rPr>
              <a:t>Generating Evidence and Analysis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7550274" y="4479242"/>
            <a:ext cx="1672683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46"/>
              </a:lnSpc>
            </a:pPr>
            <a:r>
              <a:rPr lang="en-US" sz="1288">
                <a:solidFill>
                  <a:srgbClr val="187498"/>
                </a:solidFill>
                <a:latin typeface="Gamja Flower"/>
              </a:rPr>
              <a:t>Conducting the research (e.g., via in-depth interviews, survey instruments etc.) as a team; ensuring equitable analytic approaches that grant autonomy to both academic and community partners.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5513931" y="3673831"/>
            <a:ext cx="964200" cy="253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8"/>
              </a:lnSpc>
            </a:pPr>
            <a:r>
              <a:rPr lang="en-US" sz="1527">
                <a:solidFill>
                  <a:srgbClr val="187498"/>
                </a:solidFill>
                <a:latin typeface="Adigiana Toybox"/>
              </a:rPr>
              <a:t>Phase 7: 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5181473" y="3991683"/>
            <a:ext cx="1580907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3"/>
              </a:lnSpc>
            </a:pPr>
            <a:r>
              <a:rPr lang="en-US" sz="1178">
                <a:solidFill>
                  <a:srgbClr val="187498"/>
                </a:solidFill>
                <a:latin typeface="Adigiana Toybox"/>
              </a:rPr>
              <a:t>Dissemination and Translation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5174237" y="4479242"/>
            <a:ext cx="1672683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46"/>
              </a:lnSpc>
            </a:pPr>
            <a:r>
              <a:rPr lang="en-US" sz="1288">
                <a:solidFill>
                  <a:srgbClr val="187498"/>
                </a:solidFill>
                <a:latin typeface="Gamja Flower"/>
              </a:rPr>
              <a:t>Accountability to the community through supporting research outputs; planning of community-facing reports and dissemination plans.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240570" y="2346236"/>
            <a:ext cx="1894525" cy="496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6"/>
              </a:lnSpc>
            </a:pPr>
            <a:r>
              <a:rPr lang="en-US" sz="1418">
                <a:solidFill>
                  <a:srgbClr val="187498"/>
                </a:solidFill>
                <a:latin typeface="Adigiana Toybox"/>
              </a:rPr>
              <a:t>8 key phases to citizen science model</a:t>
            </a:r>
          </a:p>
        </p:txBody>
      </p:sp>
      <p:sp>
        <p:nvSpPr>
          <p:cNvPr id="67" name="Freeform 67"/>
          <p:cNvSpPr/>
          <p:nvPr/>
        </p:nvSpPr>
        <p:spPr>
          <a:xfrm>
            <a:off x="612142" y="2912339"/>
            <a:ext cx="1151382" cy="831873"/>
          </a:xfrm>
          <a:custGeom>
            <a:avLst/>
            <a:gdLst/>
            <a:ahLst/>
            <a:cxnLst/>
            <a:rect l="l" t="t" r="r" b="b"/>
            <a:pathLst>
              <a:path w="1727073" h="1247810">
                <a:moveTo>
                  <a:pt x="0" y="0"/>
                </a:moveTo>
                <a:lnTo>
                  <a:pt x="1727072" y="0"/>
                </a:lnTo>
                <a:lnTo>
                  <a:pt x="1727072" y="1247810"/>
                </a:lnTo>
                <a:lnTo>
                  <a:pt x="0" y="12478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68" name="Picture 6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898843" y="2174684"/>
            <a:ext cx="630245" cy="393903"/>
          </a:xfrm>
          <a:prstGeom prst="rect">
            <a:avLst/>
          </a:prstGeom>
        </p:spPr>
      </p:pic>
      <p:pic>
        <p:nvPicPr>
          <p:cNvPr id="69" name="Picture 6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flipH="1">
            <a:off x="324295" y="1814877"/>
            <a:ext cx="575691" cy="35980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A9A0C-0B20-9215-25F2-589F08863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sz="2800" dirty="0">
                <a:latin typeface="Aharoni" panose="02010803020104030203" pitchFamily="2" charset="-79"/>
                <a:cs typeface="Aharoni" panose="02010803020104030203" pitchFamily="2" charset="-79"/>
              </a:rPr>
              <a:t>The Question of </a:t>
            </a:r>
            <a:r>
              <a:rPr lang="en-SG" sz="2800" i="1" dirty="0">
                <a:latin typeface="Aharoni" panose="02010803020104030203" pitchFamily="2" charset="-79"/>
                <a:cs typeface="Aharoni" panose="02010803020104030203" pitchFamily="2" charset="-79"/>
              </a:rPr>
              <a:t>The Question</a:t>
            </a:r>
            <a:endParaRPr lang="en-SG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2C0C31-773A-051E-A9EF-D5F1FE5F1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095" y="1764631"/>
            <a:ext cx="5239905" cy="2128481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189A635C-5BF6-42E4-D552-41F301DC77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7842238"/>
              </p:ext>
            </p:extLst>
          </p:nvPr>
        </p:nvGraphicFramePr>
        <p:xfrm>
          <a:off x="609600" y="1289301"/>
          <a:ext cx="6160168" cy="4774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310CE52-7AA1-3C66-B59E-F1F1F3093807}"/>
              </a:ext>
            </a:extLst>
          </p:cNvPr>
          <p:cNvSpPr txBox="1"/>
          <p:nvPr/>
        </p:nvSpPr>
        <p:spPr>
          <a:xfrm>
            <a:off x="7002379" y="4240105"/>
            <a:ext cx="434741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SG" sz="1400" b="0" i="1" dirty="0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Geng, E.H., Nash, D., Phanuphak, N., Green, K., Solomon, S., Grimsrud, A., Sohn, A.H., Mayer, K.H., </a:t>
            </a:r>
            <a:r>
              <a:rPr lang="en-SG" sz="1400" b="0" i="1" dirty="0" err="1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Bärnighausen</a:t>
            </a:r>
            <a:r>
              <a:rPr lang="en-SG" sz="1400" b="0" i="1" dirty="0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, T. and </a:t>
            </a:r>
            <a:r>
              <a:rPr lang="en-SG" sz="1400" b="0" i="1" dirty="0" err="1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Bekker</a:t>
            </a:r>
            <a:r>
              <a:rPr lang="en-SG" sz="1400" b="0" i="1" dirty="0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, L.-G. (2022), The question of the question: impactful implementation science to address the HIV epidemic. J Int AIDS Soc., 25: e25898. </a:t>
            </a:r>
            <a:r>
              <a:rPr lang="en-SG" sz="1400" b="0" i="1" u="none" strike="noStrike" dirty="0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9"/>
              </a:rPr>
              <a:t>https://doi.org/10.1002/jia2.25898</a:t>
            </a:r>
            <a:endParaRPr lang="en-SG" sz="1400" i="1" dirty="0"/>
          </a:p>
        </p:txBody>
      </p:sp>
    </p:spTree>
    <p:extLst>
      <p:ext uri="{BB962C8B-B14F-4D97-AF65-F5344CB8AC3E}">
        <p14:creationId xmlns:p14="http://schemas.microsoft.com/office/powerpoint/2010/main" val="193404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739"/>
    </mc:Choice>
    <mc:Fallback xmlns="">
      <p:transition advTm="7073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A9A0C-0B20-9215-25F2-589F08863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sz="2800" dirty="0">
                <a:latin typeface="Aharoni" panose="02010803020104030203" pitchFamily="2" charset="-79"/>
                <a:cs typeface="Aharoni" panose="02010803020104030203" pitchFamily="2" charset="-79"/>
              </a:rPr>
              <a:t>The Question of </a:t>
            </a:r>
            <a:r>
              <a:rPr lang="en-SG" sz="2800" i="1" dirty="0">
                <a:latin typeface="Aharoni" panose="02010803020104030203" pitchFamily="2" charset="-79"/>
                <a:cs typeface="Aharoni" panose="02010803020104030203" pitchFamily="2" charset="-79"/>
              </a:rPr>
              <a:t>The Question</a:t>
            </a:r>
            <a:endParaRPr lang="en-SG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6066F7B-8897-EBE6-1149-244244BC12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635121"/>
              </p:ext>
            </p:extLst>
          </p:nvPr>
        </p:nvGraphicFramePr>
        <p:xfrm>
          <a:off x="729916" y="1231232"/>
          <a:ext cx="10732168" cy="50237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33073">
                  <a:extLst>
                    <a:ext uri="{9D8B030D-6E8A-4147-A177-3AD203B41FA5}">
                      <a16:colId xmlns:a16="http://schemas.microsoft.com/office/drawing/2014/main" val="1078525424"/>
                    </a:ext>
                  </a:extLst>
                </a:gridCol>
                <a:gridCol w="3914274">
                  <a:extLst>
                    <a:ext uri="{9D8B030D-6E8A-4147-A177-3AD203B41FA5}">
                      <a16:colId xmlns:a16="http://schemas.microsoft.com/office/drawing/2014/main" val="2023748701"/>
                    </a:ext>
                  </a:extLst>
                </a:gridCol>
                <a:gridCol w="4884821">
                  <a:extLst>
                    <a:ext uri="{9D8B030D-6E8A-4147-A177-3AD203B41FA5}">
                      <a16:colId xmlns:a16="http://schemas.microsoft.com/office/drawing/2014/main" val="3606632711"/>
                    </a:ext>
                  </a:extLst>
                </a:gridCol>
              </a:tblGrid>
              <a:tr h="4161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SG" sz="1600" b="1">
                          <a:effectLst/>
                        </a:rPr>
                        <a:t>Areas of focus</a:t>
                      </a:r>
                      <a:endParaRPr lang="en-SG" sz="14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4464" marR="54464" marT="54464" marB="5446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SG" sz="1600" b="1">
                          <a:effectLst/>
                        </a:rPr>
                        <a:t>HIV Implementation Science</a:t>
                      </a:r>
                      <a:endParaRPr lang="en-SG" sz="14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4464" marR="54464" marT="54464" marB="5446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SG" sz="1600" b="1" dirty="0">
                          <a:effectLst/>
                        </a:rPr>
                        <a:t>Citizen-Engaged HIV Implementation Science</a:t>
                      </a:r>
                      <a:endParaRPr lang="en-SG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4464" marR="54464" marT="54464" marB="5446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498591"/>
                  </a:ext>
                </a:extLst>
              </a:tr>
              <a:tr h="13653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SG" sz="1600" b="1" dirty="0">
                          <a:effectLst/>
                        </a:rPr>
                        <a:t>Whose perspectives?</a:t>
                      </a:r>
                      <a:endParaRPr lang="en-SG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4464" marR="54464" marT="54464" marB="5446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SG" sz="1600">
                          <a:effectLst/>
                        </a:rPr>
                        <a:t>Ensuring that end-users are represented in question-generating processes. Needs of relevant stakeholders are centred at every stage of the implementation research process.</a:t>
                      </a:r>
                      <a:endParaRPr lang="en-SG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4464" marR="54464" marT="54464" marB="5446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SG" sz="1600" dirty="0">
                          <a:effectLst/>
                        </a:rPr>
                        <a:t>Using </a:t>
                      </a:r>
                      <a:r>
                        <a:rPr lang="en-SG" sz="1600" b="1" u="sng" dirty="0">
                          <a:effectLst/>
                        </a:rPr>
                        <a:t>participatory tools</a:t>
                      </a:r>
                      <a:r>
                        <a:rPr lang="en-SG" sz="1600" dirty="0">
                          <a:effectLst/>
                        </a:rPr>
                        <a:t>, such as co-creation, co-production, and crowdsourcing approaches, to engage public in identifying problems, solve health problems, and implement solutions.</a:t>
                      </a:r>
                      <a:endParaRPr lang="en-SG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4464" marR="54464" marT="54464" marB="5446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989471"/>
                  </a:ext>
                </a:extLst>
              </a:tr>
              <a:tr h="16217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SG" sz="1600" b="1" dirty="0">
                          <a:effectLst/>
                        </a:rPr>
                        <a:t>What questions are being asked?</a:t>
                      </a:r>
                      <a:endParaRPr lang="en-SG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4464" marR="54464" marT="54464" marB="5446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SG" sz="1600">
                          <a:effectLst/>
                        </a:rPr>
                        <a:t>Going beyond research on effectiveness of interventions, towards research on implementation strategies, de-implementation of harmful or low-value strategies, and implementation contexts.</a:t>
                      </a:r>
                      <a:endParaRPr lang="en-SG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4464" marR="54464" marT="54464" marB="5446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SG" sz="1600" dirty="0">
                          <a:effectLst/>
                        </a:rPr>
                        <a:t>Synthesizing </a:t>
                      </a:r>
                      <a:r>
                        <a:rPr lang="en-SG" sz="1600" b="1" u="sng" dirty="0">
                          <a:effectLst/>
                        </a:rPr>
                        <a:t>citizen or community-led approaches with existing implementation science frameworks and approaches</a:t>
                      </a:r>
                      <a:r>
                        <a:rPr lang="en-SG" sz="1600" dirty="0">
                          <a:effectLst/>
                        </a:rPr>
                        <a:t> (e.g. CFIR, RE-AIM); ensuring communities have a say in interrogating and deconstructing such frameworks and adapting them to local contexts.</a:t>
                      </a:r>
                      <a:endParaRPr lang="en-SG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4464" marR="54464" marT="54464" marB="5446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709009"/>
                  </a:ext>
                </a:extLst>
              </a:tr>
              <a:tr h="13653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SG" sz="1600" b="1" dirty="0">
                          <a:effectLst/>
                        </a:rPr>
                        <a:t>How are questions asked?</a:t>
                      </a:r>
                      <a:endParaRPr lang="en-SG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4464" marR="54464" marT="54464" marB="5446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SG" sz="1600" dirty="0">
                          <a:effectLst/>
                        </a:rPr>
                        <a:t>Despite unique implementation contexts, ensuring that research insights are standardized and offer lessons learnt that can be generalized and applied across contexts.</a:t>
                      </a:r>
                      <a:endParaRPr lang="en-SG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4464" marR="54464" marT="54464" marB="5446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SG" sz="1600" dirty="0">
                          <a:effectLst/>
                        </a:rPr>
                        <a:t>Adopting broad, guiding principles and frameworks that account for dynamic contexts to promote citizen-engaged research in HIV implementation science. </a:t>
                      </a:r>
                      <a:r>
                        <a:rPr lang="en-SG" sz="1600" b="1" u="sng" dirty="0">
                          <a:effectLst/>
                        </a:rPr>
                        <a:t>Avoiding narrow definitions that limit the creativity, innovation, and ground-up wisdom</a:t>
                      </a:r>
                      <a:r>
                        <a:rPr lang="en-SG" sz="1600" b="1" u="none" dirty="0">
                          <a:effectLst/>
                        </a:rPr>
                        <a:t> </a:t>
                      </a:r>
                      <a:r>
                        <a:rPr lang="en-SG" sz="1600" dirty="0">
                          <a:effectLst/>
                        </a:rPr>
                        <a:t>of local citizens</a:t>
                      </a:r>
                      <a:endParaRPr lang="en-SG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4464" marR="54464" marT="54464" marB="5446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009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337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739"/>
    </mc:Choice>
    <mc:Fallback xmlns="">
      <p:transition advTm="7073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A9A0C-0B20-9215-25F2-589F08863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sz="2800" dirty="0">
                <a:latin typeface="Aharoni" panose="02010803020104030203" pitchFamily="2" charset="-79"/>
                <a:cs typeface="Aharoni" panose="02010803020104030203" pitchFamily="2" charset="-79"/>
              </a:rPr>
              <a:t>Whose Perspectives? Participatory Tools</a:t>
            </a:r>
          </a:p>
        </p:txBody>
      </p:sp>
      <p:pic>
        <p:nvPicPr>
          <p:cNvPr id="20" name="Content Placeholder 3">
            <a:extLst>
              <a:ext uri="{FF2B5EF4-FFF2-40B4-BE49-F238E27FC236}">
                <a16:creationId xmlns:a16="http://schemas.microsoft.com/office/drawing/2014/main" id="{BDD2D9FD-3704-237C-F348-45ADCFC36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194" y="1219204"/>
            <a:ext cx="9683611" cy="510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0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739"/>
    </mc:Choice>
    <mc:Fallback xmlns="">
      <p:transition advTm="7073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A9A0C-0B20-9215-25F2-589F08863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sz="2800" dirty="0">
                <a:latin typeface="Aharoni" panose="02010803020104030203" pitchFamily="2" charset="-79"/>
                <a:cs typeface="Aharoni" panose="02010803020104030203" pitchFamily="2" charset="-79"/>
              </a:rPr>
              <a:t>Whose Perspectives? Participatory Tools</a:t>
            </a: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23C9BBB6-0C29-9A30-DE1D-FC7A1DDCE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9889" y="1219204"/>
            <a:ext cx="3367766" cy="476596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F2B595-67C2-E989-39CC-CD7798BF3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547" y="1661700"/>
            <a:ext cx="7356731" cy="39078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6D74F2-B08B-0956-F9FA-A873066E6D4C}"/>
              </a:ext>
            </a:extLst>
          </p:cNvPr>
          <p:cNvSpPr txBox="1"/>
          <p:nvPr/>
        </p:nvSpPr>
        <p:spPr>
          <a:xfrm>
            <a:off x="401053" y="6062914"/>
            <a:ext cx="1155073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/>
            <a:r>
              <a:rPr lang="en-US" sz="1050" dirty="0">
                <a:latin typeface="Segoe UI" panose="020B0502040204020203" pitchFamily="34" charset="0"/>
              </a:rPr>
              <a:t>WHO/TDR. (2018). </a:t>
            </a:r>
            <a:r>
              <a:rPr lang="en-US" sz="1050" i="1" dirty="0">
                <a:latin typeface="Segoe UI" panose="020B0502040204020203" pitchFamily="34" charset="0"/>
              </a:rPr>
              <a:t>Crowdsourcing in Health and Health Research: A Practical Guide. World Health Organization. https://apps.who.int/iris/bitstream/handle/10665/273039/TDR-STRA-18.4-eng.pdf</a:t>
            </a:r>
          </a:p>
        </p:txBody>
      </p:sp>
    </p:spTree>
    <p:extLst>
      <p:ext uri="{BB962C8B-B14F-4D97-AF65-F5344CB8AC3E}">
        <p14:creationId xmlns:p14="http://schemas.microsoft.com/office/powerpoint/2010/main" val="104224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739"/>
    </mc:Choice>
    <mc:Fallback xmlns="">
      <p:transition advTm="7073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A9A0C-0B20-9215-25F2-589F08863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4844716" cy="1143000"/>
          </a:xfrm>
        </p:spPr>
        <p:txBody>
          <a:bodyPr/>
          <a:lstStyle/>
          <a:p>
            <a:r>
              <a:rPr lang="en-SG" sz="2800" dirty="0">
                <a:latin typeface="Aharoni" panose="02010803020104030203" pitchFamily="2" charset="-79"/>
                <a:cs typeface="Aharoni" panose="02010803020104030203" pitchFamily="2" charset="-79"/>
              </a:rPr>
              <a:t>What Questions are Being Asked?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29571C-8B57-EC13-3428-97FCD8DC7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42" y="1224051"/>
            <a:ext cx="4991797" cy="23244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EBACF9-17DB-54D5-7FE4-FF6E8DBA33F3}"/>
              </a:ext>
            </a:extLst>
          </p:cNvPr>
          <p:cNvSpPr txBox="1"/>
          <p:nvPr/>
        </p:nvSpPr>
        <p:spPr>
          <a:xfrm>
            <a:off x="609600" y="4690394"/>
            <a:ext cx="48447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282828"/>
                </a:solidFill>
                <a:effectLst/>
                <a:highlight>
                  <a:srgbClr val="F7F7F7"/>
                </a:highlight>
                <a:latin typeface="MuseoSans"/>
              </a:rPr>
              <a:t>Shelton RC, Chambers DA and Glasgow RE (2020) An Extension of RE-AIM to Enhance Sustainability: Addressing Dynamic Context and Promoting Health Equity Over Time. </a:t>
            </a:r>
            <a:r>
              <a:rPr lang="en-US" sz="1600" b="0" i="1" dirty="0">
                <a:solidFill>
                  <a:srgbClr val="282828"/>
                </a:solidFill>
                <a:effectLst/>
                <a:highlight>
                  <a:srgbClr val="F7F7F7"/>
                </a:highlight>
                <a:latin typeface="MuseoSans"/>
              </a:rPr>
              <a:t>Front. Public Health</a:t>
            </a:r>
            <a:r>
              <a:rPr lang="en-US" sz="1600" b="0" i="0" dirty="0">
                <a:solidFill>
                  <a:srgbClr val="282828"/>
                </a:solidFill>
                <a:effectLst/>
                <a:highlight>
                  <a:srgbClr val="F7F7F7"/>
                </a:highlight>
                <a:latin typeface="MuseoSans"/>
              </a:rPr>
              <a:t> 8:134. </a:t>
            </a:r>
            <a:r>
              <a:rPr lang="en-US" sz="1600" b="0" i="0" dirty="0" err="1">
                <a:solidFill>
                  <a:srgbClr val="282828"/>
                </a:solidFill>
                <a:effectLst/>
                <a:highlight>
                  <a:srgbClr val="F7F7F7"/>
                </a:highlight>
                <a:latin typeface="MuseoSans"/>
              </a:rPr>
              <a:t>doi</a:t>
            </a:r>
            <a:r>
              <a:rPr lang="en-US" sz="1600" b="0" i="0" dirty="0">
                <a:solidFill>
                  <a:srgbClr val="282828"/>
                </a:solidFill>
                <a:effectLst/>
                <a:highlight>
                  <a:srgbClr val="F7F7F7"/>
                </a:highlight>
                <a:latin typeface="MuseoSans"/>
              </a:rPr>
              <a:t>: 10.3389/fpubh.2020.00134</a:t>
            </a:r>
            <a:endParaRPr lang="en-SG" sz="16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AD2C506-6B2C-D106-FBC8-2FA26C28C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507" y="128337"/>
            <a:ext cx="6123877" cy="612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27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739"/>
    </mc:Choice>
    <mc:Fallback xmlns="">
      <p:transition advTm="7073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A9A0C-0B20-9215-25F2-589F08863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sz="2800" dirty="0">
                <a:latin typeface="Aharoni" panose="02010803020104030203" pitchFamily="2" charset="-79"/>
                <a:cs typeface="Aharoni" panose="02010803020104030203" pitchFamily="2" charset="-79"/>
              </a:rPr>
              <a:t>How are Questions Asked?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F97AF0-0B95-DDB7-3D3C-F20DBEEA8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70" y="2345602"/>
            <a:ext cx="11244259" cy="21667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9EE676-2D9A-326C-CBDC-43A3AB5B316B}"/>
              </a:ext>
            </a:extLst>
          </p:cNvPr>
          <p:cNvSpPr txBox="1"/>
          <p:nvPr/>
        </p:nvSpPr>
        <p:spPr>
          <a:xfrm>
            <a:off x="609600" y="5764212"/>
            <a:ext cx="8096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SG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UNAIDS. Establishing community-led monitoring of HIV services. 2021.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163E70-644D-42A3-3C0C-9F48AD8BDFC6}"/>
              </a:ext>
            </a:extLst>
          </p:cNvPr>
          <p:cNvSpPr txBox="1"/>
          <p:nvPr/>
        </p:nvSpPr>
        <p:spPr>
          <a:xfrm>
            <a:off x="609600" y="1592179"/>
            <a:ext cx="9810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Suggested stages for affected communities establishing community-led monitoring 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17330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739"/>
    </mc:Choice>
    <mc:Fallback xmlns="">
      <p:transition advTm="7073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D1CB0-ABE9-28A3-6F0C-671614710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1C611A-4745-1BD2-3AF9-E6D432D7A2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693987"/>
            <a:ext cx="10363200" cy="1470025"/>
          </a:xfrm>
        </p:spPr>
        <p:txBody>
          <a:bodyPr/>
          <a:lstStyle/>
          <a:p>
            <a:pPr algn="ctr"/>
            <a:r>
              <a:rPr lang="en-SG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Why Engage </a:t>
            </a:r>
            <a:r>
              <a:rPr lang="en-SG" sz="4000" b="1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Communities?</a:t>
            </a:r>
            <a:endParaRPr lang="en-SG" sz="2800" b="1" dirty="0">
              <a:solidFill>
                <a:schemeClr val="tx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0635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D1CB0-ABE9-28A3-6F0C-671614710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1C611A-4745-1BD2-3AF9-E6D432D7A2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623887"/>
            <a:ext cx="10363200" cy="1470025"/>
          </a:xfrm>
        </p:spPr>
        <p:txBody>
          <a:bodyPr/>
          <a:lstStyle/>
          <a:p>
            <a:pPr algn="ctr"/>
            <a:r>
              <a:rPr lang="en-SG" sz="4000" dirty="0">
                <a:latin typeface="Aharoni" panose="02010803020104030203" pitchFamily="2" charset="-79"/>
                <a:cs typeface="Aharoni" panose="02010803020104030203" pitchFamily="2" charset="-79"/>
              </a:rPr>
              <a:t>Thank </a:t>
            </a:r>
            <a:r>
              <a:rPr lang="en-SG" sz="40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You</a:t>
            </a:r>
            <a:endParaRPr lang="en-SG" sz="2800" b="1" dirty="0">
              <a:solidFill>
                <a:schemeClr val="tx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13F3005-AB97-8FDC-DF8D-CAA39E23D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55" y="1895474"/>
            <a:ext cx="10007089" cy="1257301"/>
          </a:xfrm>
          <a:prstGeom prst="rect">
            <a:avLst/>
          </a:prstGeom>
        </p:spPr>
      </p:pic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C3189D14-FB2A-84F6-B040-D4841A5A4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9" y="3203575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45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CB361-737C-F29F-AD96-8D2FE55D4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7D6D-0AED-6962-629A-847D22CED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G" sz="3200" dirty="0">
                <a:latin typeface="Aharoni" panose="02010803020104030203" pitchFamily="2" charset="-79"/>
                <a:cs typeface="Aharoni" panose="02010803020104030203" pitchFamily="2" charset="-79"/>
              </a:rPr>
              <a:t>Rationale for community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3892A-145C-2B2D-A91C-5CC3311F8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9764110" cy="4525963"/>
          </a:xfrm>
        </p:spPr>
        <p:txBody>
          <a:bodyPr/>
          <a:lstStyle/>
          <a:p>
            <a:r>
              <a:rPr lang="en-US" b="1" dirty="0"/>
              <a:t>Legal Requirements</a:t>
            </a:r>
          </a:p>
          <a:p>
            <a:pPr lvl="1"/>
            <a:r>
              <a:rPr lang="en-US" u="sng" dirty="0"/>
              <a:t>United Kingdom</a:t>
            </a:r>
            <a:r>
              <a:rPr lang="en-US" dirty="0"/>
              <a:t>: National Institutes of Health Research (NIHR) mandates public and patient involvement in health research.</a:t>
            </a:r>
          </a:p>
          <a:p>
            <a:pPr lvl="1"/>
            <a:r>
              <a:rPr lang="en-US" u="sng" dirty="0"/>
              <a:t>United States</a:t>
            </a:r>
            <a:r>
              <a:rPr lang="en-SG" dirty="0"/>
              <a:t>: Belmont Report; National Institutes of Health mandates to include women and racial minorities in research.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229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D454C-D6E6-46B7-6ACB-27CC1CA0A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694AC-8910-31C8-1615-7B0CB22FE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G" sz="3200" dirty="0">
                <a:latin typeface="Aharoni" panose="02010803020104030203" pitchFamily="2" charset="-79"/>
                <a:cs typeface="Aharoni" panose="02010803020104030203" pitchFamily="2" charset="-79"/>
              </a:rPr>
              <a:t>Rationale for community engagement</a:t>
            </a:r>
            <a:endParaRPr lang="en-SG" sz="32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DDED04-B415-704A-15DC-F720A8F3B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7573108" cy="4525963"/>
          </a:xfrm>
        </p:spPr>
        <p:txBody>
          <a:bodyPr/>
          <a:lstStyle/>
          <a:p>
            <a:r>
              <a:rPr lang="en-US" sz="2400" b="1" dirty="0"/>
              <a:t>Cambodia</a:t>
            </a:r>
            <a:r>
              <a:rPr lang="en-US" sz="2400" dirty="0"/>
              <a:t>: In August 2004, HIV pre-exposure prophylaxis trials for sex workers halted by Cambodian government following protests by communities. </a:t>
            </a:r>
          </a:p>
          <a:p>
            <a:pPr lvl="1"/>
            <a:r>
              <a:rPr lang="en-US" sz="2000" dirty="0"/>
              <a:t>Poor engagement of communities</a:t>
            </a:r>
          </a:p>
          <a:p>
            <a:pPr lvl="1"/>
            <a:r>
              <a:rPr lang="en-US" sz="2000" dirty="0"/>
              <a:t>Distrust between communities and NGOs</a:t>
            </a:r>
          </a:p>
          <a:p>
            <a:pPr lvl="1"/>
            <a:r>
              <a:rPr lang="en-US" sz="2000" dirty="0"/>
              <a:t>Top-down: Rationale for trial to take place in Cambodia not explained</a:t>
            </a:r>
          </a:p>
          <a:p>
            <a:pPr lvl="1"/>
            <a:r>
              <a:rPr lang="en-US" sz="2000" dirty="0"/>
              <a:t>Side effects not properly communicated; compensation insufficient etc.</a:t>
            </a:r>
            <a:endParaRPr lang="en-SG" sz="2000" dirty="0"/>
          </a:p>
        </p:txBody>
      </p:sp>
      <p:pic>
        <p:nvPicPr>
          <p:cNvPr id="2050" name="Picture 2" descr="Volunteer to Help End HIV/AIDS | National Institutes of Health (NIH)">
            <a:extLst>
              <a:ext uri="{FF2B5EF4-FFF2-40B4-BE49-F238E27FC236}">
                <a16:creationId xmlns:a16="http://schemas.microsoft.com/office/drawing/2014/main" id="{14571E44-5ADD-8339-47DC-84B852DBD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031" y="1600202"/>
            <a:ext cx="1577911" cy="164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1DBB6B-C500-BF03-F87D-2CBD7FCDFDE9}"/>
              </a:ext>
            </a:extLst>
          </p:cNvPr>
          <p:cNvSpPr txBox="1"/>
          <p:nvPr/>
        </p:nvSpPr>
        <p:spPr>
          <a:xfrm>
            <a:off x="530006" y="5295167"/>
            <a:ext cx="773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dirty="0">
                <a:hlinkClick r:id="rId4"/>
              </a:rPr>
              <a:t>https://www.nhvmas-ng.org/publication/TDF2.pdf</a:t>
            </a:r>
            <a:endParaRPr lang="en-SG" sz="1200" dirty="0"/>
          </a:p>
          <a:p>
            <a:pPr algn="l"/>
            <a:r>
              <a:rPr lang="en-SG" sz="12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Mills EJ, Singh S, Singh JA, </a:t>
            </a:r>
            <a:r>
              <a:rPr lang="en-SG" sz="1200" b="0" i="0" dirty="0" err="1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Orbinski</a:t>
            </a:r>
            <a:r>
              <a:rPr lang="en-SG" sz="12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 JJ, Warren M, Upshur RE. Designing research in vulnerable populations: lessons from HIV prevention trials that stopped early. BMJ. 2005 Dec 10;331(7529):1403-6. </a:t>
            </a:r>
            <a:r>
              <a:rPr lang="en-SG" sz="1200" b="0" i="0" dirty="0" err="1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doi</a:t>
            </a:r>
            <a:r>
              <a:rPr lang="en-SG" sz="12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: 10.1136/bmj.331.7529.1403. PMID: 16339256; PMCID: PMC1309660.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F53460F-72CE-192C-AD23-B3003AFE8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895" y="2402094"/>
            <a:ext cx="3082319" cy="35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286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43707-45EB-1205-A70F-190C2026C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04D6E-28E8-EC10-32F0-79AC572F6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G" sz="3200" dirty="0">
                <a:latin typeface="Aharoni" panose="02010803020104030203" pitchFamily="2" charset="-79"/>
                <a:cs typeface="Aharoni" panose="02010803020104030203" pitchFamily="2" charset="-79"/>
              </a:rPr>
              <a:t>Rationale for community engagement</a:t>
            </a:r>
            <a:endParaRPr lang="en-SG" sz="32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29497-F946-2E9F-7414-35781ADF9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8331200" cy="4525963"/>
          </a:xfrm>
        </p:spPr>
        <p:txBody>
          <a:bodyPr/>
          <a:lstStyle/>
          <a:p>
            <a:r>
              <a:rPr lang="en-US" sz="2400" b="1" dirty="0"/>
              <a:t>Thailand</a:t>
            </a:r>
            <a:r>
              <a:rPr lang="en-US" sz="2400" dirty="0"/>
              <a:t>: HIV pre-exposure prophylaxis trials among intravenous drug users halted early: </a:t>
            </a:r>
          </a:p>
          <a:p>
            <a:pPr lvl="1"/>
            <a:r>
              <a:rPr lang="en-US" sz="2000" dirty="0"/>
              <a:t>Lack of representation on working group</a:t>
            </a:r>
          </a:p>
          <a:p>
            <a:pPr lvl="1"/>
            <a:r>
              <a:rPr lang="en-US" sz="2000" dirty="0"/>
              <a:t>Lack of willingness to revise trial protocol by researchers</a:t>
            </a:r>
          </a:p>
          <a:p>
            <a:pPr marL="457200" lvl="1" indent="0">
              <a:buNone/>
            </a:pPr>
            <a:endParaRPr lang="en-SG" sz="2000" dirty="0"/>
          </a:p>
        </p:txBody>
      </p:sp>
      <p:pic>
        <p:nvPicPr>
          <p:cNvPr id="2050" name="Picture 2" descr="Volunteer to Help End HIV/AIDS | National Institutes of Health (NIH)">
            <a:extLst>
              <a:ext uri="{FF2B5EF4-FFF2-40B4-BE49-F238E27FC236}">
                <a16:creationId xmlns:a16="http://schemas.microsoft.com/office/drawing/2014/main" id="{22910993-6B10-28C1-E60D-B5947DE8B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431" y="1417638"/>
            <a:ext cx="2187511" cy="227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AF962E-AC35-C858-9C09-F8F714A15050}"/>
              </a:ext>
            </a:extLst>
          </p:cNvPr>
          <p:cNvSpPr txBox="1"/>
          <p:nvPr/>
        </p:nvSpPr>
        <p:spPr>
          <a:xfrm>
            <a:off x="609600" y="575683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https://www.nhvmas-ng.org/publication/TDF2.pdf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248D07-949F-DD1B-ED78-0F86C6010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147" y="3494804"/>
            <a:ext cx="4448796" cy="25149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E3A160-7FAE-C382-20D1-8558E98FF68F}"/>
              </a:ext>
            </a:extLst>
          </p:cNvPr>
          <p:cNvSpPr txBox="1"/>
          <p:nvPr/>
        </p:nvSpPr>
        <p:spPr>
          <a:xfrm>
            <a:off x="609600" y="3442667"/>
            <a:ext cx="62585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“Community representatives were told that the protocol had already been submitted to the institutional review boards required for the trial, and at best, an amendment might be made on a specific topic later; but at this juncture, nothing could effectively be done to alter the protocol. This was a shock to the community advocates. “Why weren’t we brought in earlier?,” some thought.”</a:t>
            </a:r>
            <a:endParaRPr lang="en-SG" i="1" dirty="0"/>
          </a:p>
        </p:txBody>
      </p:sp>
    </p:spTree>
    <p:extLst>
      <p:ext uri="{BB962C8B-B14F-4D97-AF65-F5344CB8AC3E}">
        <p14:creationId xmlns:p14="http://schemas.microsoft.com/office/powerpoint/2010/main" val="1102078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3757B-C631-5FBF-45BC-EA1EC4574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G" sz="3200" dirty="0">
                <a:latin typeface="Aharoni" panose="02010803020104030203" pitchFamily="2" charset="-79"/>
                <a:cs typeface="Aharoni" panose="02010803020104030203" pitchFamily="2" charset="-79"/>
              </a:rPr>
              <a:t>Rationale for community engagement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D4B860-DE89-33DF-C2F4-92D69F59D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707" y="1425388"/>
            <a:ext cx="7226638" cy="42438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SG" b="1" dirty="0"/>
              <a:t>Diagnosing upstream determinants of health</a:t>
            </a:r>
          </a:p>
          <a:p>
            <a:r>
              <a:rPr lang="en-SG" dirty="0"/>
              <a:t>Diagnose upstream, prescribe downstream (Douglas et al. 2020)</a:t>
            </a:r>
          </a:p>
          <a:p>
            <a:r>
              <a:rPr lang="en-SG" dirty="0"/>
              <a:t>Foster dialogue between local stakeholders and political support for work (Rajan et al., 2019)</a:t>
            </a:r>
          </a:p>
          <a:p>
            <a:r>
              <a:rPr lang="en-SG" dirty="0"/>
              <a:t>Power sharing and shared governance of health policies (Kohler &amp; Martinez, 2015)</a:t>
            </a:r>
          </a:p>
        </p:txBody>
      </p:sp>
      <p:pic>
        <p:nvPicPr>
          <p:cNvPr id="2050" name="Picture 2" descr="Book cover">
            <a:extLst>
              <a:ext uri="{FF2B5EF4-FFF2-40B4-BE49-F238E27FC236}">
                <a16:creationId xmlns:a16="http://schemas.microsoft.com/office/drawing/2014/main" id="{C31FCCD1-B9B1-95A5-F666-0252E1DDF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303" y="1425388"/>
            <a:ext cx="3045623" cy="432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3D3F2C-1E55-4695-1920-88ACC99119C5}"/>
              </a:ext>
            </a:extLst>
          </p:cNvPr>
          <p:cNvSpPr txBox="1"/>
          <p:nvPr/>
        </p:nvSpPr>
        <p:spPr>
          <a:xfrm>
            <a:off x="609600" y="5854083"/>
            <a:ext cx="90809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Tan R. K. J., Lourdesamy M. (2023). Social determinants of health and global public health. Springer Research Handbook: Handbook of Social Sciences and Global Public Health</a:t>
            </a:r>
            <a:endParaRPr lang="en-SG" sz="1200" i="1" dirty="0"/>
          </a:p>
        </p:txBody>
      </p:sp>
    </p:spTree>
    <p:extLst>
      <p:ext uri="{BB962C8B-B14F-4D97-AF65-F5344CB8AC3E}">
        <p14:creationId xmlns:p14="http://schemas.microsoft.com/office/powerpoint/2010/main" val="1929562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8837A-661B-466B-8292-2C61E90D2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G" sz="3600" dirty="0">
                <a:latin typeface="Aharoni" panose="02010803020104030203" pitchFamily="2" charset="-79"/>
                <a:cs typeface="Aharoni" panose="02010803020104030203" pitchFamily="2" charset="-79"/>
              </a:rPr>
              <a:t>Rationale for community engagement</a:t>
            </a:r>
            <a:endParaRPr lang="en-SG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6AD3C-FCA0-4784-B682-7D44D084E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107" y="1259413"/>
            <a:ext cx="4029761" cy="4485834"/>
          </a:xfrm>
        </p:spPr>
        <p:txBody>
          <a:bodyPr/>
          <a:lstStyle/>
          <a:p>
            <a:pPr marL="0" indent="0">
              <a:buNone/>
            </a:pPr>
            <a:r>
              <a:rPr lang="en-SG" sz="2200" b="1" dirty="0"/>
              <a:t>Key population-led services</a:t>
            </a:r>
            <a:r>
              <a:rPr lang="en-SG" sz="2200" dirty="0"/>
              <a:t>:</a:t>
            </a:r>
          </a:p>
          <a:p>
            <a:pPr marL="0" indent="0">
              <a:buNone/>
            </a:pPr>
            <a:r>
              <a:rPr lang="en-SG" sz="2200" dirty="0"/>
              <a:t>Scoping review by Ayala and colleagues (2019) found that community-led and peer-led services:</a:t>
            </a:r>
          </a:p>
          <a:p>
            <a:r>
              <a:rPr lang="en-SG" sz="2200" dirty="0"/>
              <a:t>Have comparative advantages over traditional services in terms of reaching key populations</a:t>
            </a:r>
          </a:p>
          <a:p>
            <a:r>
              <a:rPr lang="en-SG" sz="2200" dirty="0"/>
              <a:t>Communities can effectively implement services for their own communities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8DA541-BC9D-43E5-AAC8-6FF58B595EC4}"/>
              </a:ext>
            </a:extLst>
          </p:cNvPr>
          <p:cNvSpPr txBox="1"/>
          <p:nvPr/>
        </p:nvSpPr>
        <p:spPr>
          <a:xfrm>
            <a:off x="609600" y="5864023"/>
            <a:ext cx="94515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UNAIDS. (2020). Key population-led organizations delivering health services in Bangkok. Retrieved from https://www.unaids.org/en/resources/presscentre/featurestories/2020/january/20200127_rsat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55A4617-833F-4E55-81E8-A04D6F223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283" y="1625825"/>
            <a:ext cx="5829920" cy="375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D01A8F-7EEB-4FC4-A157-4E5337C3CB5F}"/>
              </a:ext>
            </a:extLst>
          </p:cNvPr>
          <p:cNvSpPr txBox="1"/>
          <p:nvPr/>
        </p:nvSpPr>
        <p:spPr>
          <a:xfrm>
            <a:off x="5549283" y="5409832"/>
            <a:ext cx="63510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Source: UNAIDS (2020)</a:t>
            </a:r>
          </a:p>
        </p:txBody>
      </p:sp>
    </p:spTree>
    <p:extLst>
      <p:ext uri="{BB962C8B-B14F-4D97-AF65-F5344CB8AC3E}">
        <p14:creationId xmlns:p14="http://schemas.microsoft.com/office/powerpoint/2010/main" val="4258213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0FEFCA-A920-4490-F09A-885597387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693987"/>
            <a:ext cx="10363200" cy="1470025"/>
          </a:xfrm>
        </p:spPr>
        <p:txBody>
          <a:bodyPr/>
          <a:lstStyle/>
          <a:p>
            <a:pPr algn="ctr"/>
            <a:r>
              <a:rPr lang="en-SG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Definitions and ‘Theory’ of </a:t>
            </a:r>
            <a:br>
              <a:rPr lang="en-SG" sz="40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SG" sz="4000" b="1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Community-Based Participatory Research</a:t>
            </a:r>
            <a:endParaRPr lang="en-SG" sz="2800" b="1" dirty="0">
              <a:solidFill>
                <a:schemeClr val="tx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36691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8AEE6-E32A-4639-C26C-83E1A369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53558C-1F80-5189-AD7B-EDED0BE7E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>
                <a:latin typeface="Aharoni" panose="02010803020104030203" pitchFamily="2" charset="-79"/>
                <a:cs typeface="Aharoni" panose="02010803020104030203" pitchFamily="2" charset="-79"/>
              </a:rPr>
              <a:t>Definitions</a:t>
            </a:r>
          </a:p>
        </p:txBody>
      </p:sp>
      <p:pic>
        <p:nvPicPr>
          <p:cNvPr id="1028" name="Picture 4" descr="Too much of a good thing can get overwhelming. | Eating meme, Pancake meme,  Food">
            <a:extLst>
              <a:ext uri="{FF2B5EF4-FFF2-40B4-BE49-F238E27FC236}">
                <a16:creationId xmlns:a16="http://schemas.microsoft.com/office/drawing/2014/main" id="{4DE9AA3A-F870-8D5E-4888-8695263D3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420" y="1664970"/>
            <a:ext cx="5471160" cy="410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009D1-C13C-D42C-6F2D-902A60D449B8}"/>
              </a:ext>
            </a:extLst>
          </p:cNvPr>
          <p:cNvSpPr txBox="1"/>
          <p:nvPr/>
        </p:nvSpPr>
        <p:spPr>
          <a:xfrm>
            <a:off x="3738880" y="3124815"/>
            <a:ext cx="15036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Community-Based Participatory Research</a:t>
            </a:r>
            <a:endParaRPr lang="en-SG" sz="9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20E4A4-4BE5-F045-0D5C-2619A2236AC6}"/>
              </a:ext>
            </a:extLst>
          </p:cNvPr>
          <p:cNvSpPr txBox="1"/>
          <p:nvPr/>
        </p:nvSpPr>
        <p:spPr>
          <a:xfrm>
            <a:off x="7020560" y="2983022"/>
            <a:ext cx="150368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Citizen Science</a:t>
            </a:r>
            <a:endParaRPr lang="en-SG" sz="9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34373B-C836-8293-ECB2-51B03AAA9D33}"/>
              </a:ext>
            </a:extLst>
          </p:cNvPr>
          <p:cNvSpPr txBox="1"/>
          <p:nvPr/>
        </p:nvSpPr>
        <p:spPr>
          <a:xfrm>
            <a:off x="3738880" y="5132070"/>
            <a:ext cx="9448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Community Engagement</a:t>
            </a:r>
            <a:endParaRPr lang="en-SG" sz="9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289614-68C3-256D-C4F9-741157EC4364}"/>
              </a:ext>
            </a:extLst>
          </p:cNvPr>
          <p:cNvSpPr txBox="1"/>
          <p:nvPr/>
        </p:nvSpPr>
        <p:spPr>
          <a:xfrm>
            <a:off x="7355842" y="4947404"/>
            <a:ext cx="12395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Participatory Action Research</a:t>
            </a:r>
            <a:endParaRPr lang="en-SG" sz="9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1035BB-8F32-5F8F-1E0A-F56B8A3F1EBC}"/>
              </a:ext>
            </a:extLst>
          </p:cNvPr>
          <p:cNvSpPr txBox="1"/>
          <p:nvPr/>
        </p:nvSpPr>
        <p:spPr>
          <a:xfrm>
            <a:off x="5242560" y="4831730"/>
            <a:ext cx="1239518" cy="2313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Patient Advocacy</a:t>
            </a:r>
            <a:endParaRPr lang="en-SG" sz="9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ED0B57-79D4-ABE4-80E9-F03A9B215C40}"/>
              </a:ext>
            </a:extLst>
          </p:cNvPr>
          <p:cNvSpPr txBox="1"/>
          <p:nvPr/>
        </p:nvSpPr>
        <p:spPr>
          <a:xfrm>
            <a:off x="7020560" y="3895963"/>
            <a:ext cx="12395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Co-Creation/</a:t>
            </a:r>
          </a:p>
          <a:p>
            <a:pPr algn="ctr"/>
            <a:r>
              <a:rPr lang="en-US" sz="900" b="1" dirty="0"/>
              <a:t>Co-Design</a:t>
            </a:r>
            <a:endParaRPr lang="en-SG" sz="900" b="1" dirty="0"/>
          </a:p>
        </p:txBody>
      </p:sp>
    </p:spTree>
    <p:extLst>
      <p:ext uri="{BB962C8B-B14F-4D97-AF65-F5344CB8AC3E}">
        <p14:creationId xmlns:p14="http://schemas.microsoft.com/office/powerpoint/2010/main" val="31311523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jA4ZjRlNjBhNGE0MjBiNzA1NzMzMTY1ZWFhNDgxODkifQ=="/>
</p:tagLst>
</file>

<file path=ppt/theme/theme1.xml><?xml version="1.0" encoding="utf-8"?>
<a:theme xmlns:a="http://schemas.openxmlformats.org/drawingml/2006/main" name="NUS Them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US Theme 2" id="{C6ACA3DE-510F-4D75-B08D-42E70BD1EFC4}" vid="{59EEB481-525C-4DD2-B132-0CEBB79128DF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NUS Theme 2</Template>
  <TotalTime>11060</TotalTime>
  <Words>1515</Words>
  <Application>Microsoft Office PowerPoint</Application>
  <PresentationFormat>Widescreen</PresentationFormat>
  <Paragraphs>145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DengXian</vt:lpstr>
      <vt:lpstr>MS PGothic</vt:lpstr>
      <vt:lpstr>MS PGothic</vt:lpstr>
      <vt:lpstr>Adigiana Toybox</vt:lpstr>
      <vt:lpstr>Aharoni</vt:lpstr>
      <vt:lpstr>Arial</vt:lpstr>
      <vt:lpstr>Calibri</vt:lpstr>
      <vt:lpstr>Gamja Flower</vt:lpstr>
      <vt:lpstr>MuseoSans</vt:lpstr>
      <vt:lpstr>Open Sans</vt:lpstr>
      <vt:lpstr>Roboto</vt:lpstr>
      <vt:lpstr>Segoe UI</vt:lpstr>
      <vt:lpstr>Times New Roman</vt:lpstr>
      <vt:lpstr>NUS Theme 2</vt:lpstr>
      <vt:lpstr>PowerPoint Presentation</vt:lpstr>
      <vt:lpstr>Why Engage Communities?</vt:lpstr>
      <vt:lpstr>Rationale for community engagement</vt:lpstr>
      <vt:lpstr>Rationale for community engagement</vt:lpstr>
      <vt:lpstr>Rationale for community engagement</vt:lpstr>
      <vt:lpstr>Rationale for community engagement</vt:lpstr>
      <vt:lpstr>Rationale for community engagement</vt:lpstr>
      <vt:lpstr>Definitions and ‘Theory’ of  Community-Based Participatory Research</vt:lpstr>
      <vt:lpstr>Definitions</vt:lpstr>
      <vt:lpstr>Community-Based Participatory Research</vt:lpstr>
      <vt:lpstr>Principles of CBPR</vt:lpstr>
      <vt:lpstr>Fostering Citizen-Engaged  HIV Implementation Science</vt:lpstr>
      <vt:lpstr>PowerPoint Presentation</vt:lpstr>
      <vt:lpstr>The Question of The Question</vt:lpstr>
      <vt:lpstr>The Question of The Question</vt:lpstr>
      <vt:lpstr>Whose Perspectives? Participatory Tools</vt:lpstr>
      <vt:lpstr>Whose Perspectives? Participatory Tools</vt:lpstr>
      <vt:lpstr>What Questions are Being Asked?</vt:lpstr>
      <vt:lpstr>How are Questions Asked?</vt:lpstr>
      <vt:lpstr>Thank You</vt:lpstr>
    </vt:vector>
  </TitlesOfParts>
  <Company>Weill Cornell Medical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Katherine Li</dc:creator>
  <cp:lastModifiedBy>Preview 8 Rack 2</cp:lastModifiedBy>
  <cp:revision>135</cp:revision>
  <dcterms:created xsi:type="dcterms:W3CDTF">2017-09-01T01:47:00Z</dcterms:created>
  <dcterms:modified xsi:type="dcterms:W3CDTF">2024-07-18T11:53:11Z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53696165B8724BBAB42993CA2C0074DD</vt:lpwstr>
  </property>
  <property fmtid="{D5CDD505-2E9C-101B-9397-08002B2CF9AE}" pid="3" name="KSOProductBuildVer">
    <vt:lpwstr>2052-11.1.0.11636</vt:lpwstr>
  </property>
</Properties>
</file>